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7" r:id="rId2"/>
    <p:sldId id="261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7" d="100"/>
          <a:sy n="87" d="100"/>
        </p:scale>
        <p:origin x="-1243" y="-5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47"/>
    </mc:Choice>
    <mc:Fallback>
      <c:style val="47"/>
    </mc:Fallback>
  </mc:AlternateContent>
  <c:chart>
    <c:autoTitleDeleted val="0"/>
    <c:plotArea>
      <c:layout>
        <c:manualLayout>
          <c:layoutTarget val="inner"/>
          <c:xMode val="edge"/>
          <c:yMode val="edge"/>
          <c:x val="9.3085739282589675E-2"/>
          <c:y val="0.21806722076407115"/>
          <c:w val="0.64287182852143487"/>
          <c:h val="0.66595290172061827"/>
        </c:manualLayout>
      </c:layout>
      <c:lineChart>
        <c:grouping val="standard"/>
        <c:varyColors val="0"/>
        <c:ser>
          <c:idx val="0"/>
          <c:order val="0"/>
          <c:tx>
            <c:strRef>
              <c:f>Sheet1!$AB$3</c:f>
              <c:strCache>
                <c:ptCount val="1"/>
                <c:pt idx="0">
                  <c:v>Init AIC</c:v>
                </c:pt>
              </c:strCache>
            </c:strRef>
          </c:tx>
          <c:marker>
            <c:symbol val="none"/>
          </c:marker>
          <c:val>
            <c:numRef>
              <c:f>Sheet1!$AB$4:$AB$36</c:f>
              <c:numCache>
                <c:formatCode>0.0</c:formatCode>
                <c:ptCount val="33"/>
                <c:pt idx="0">
                  <c:v>9.5</c:v>
                </c:pt>
                <c:pt idx="1">
                  <c:v>8.4</c:v>
                </c:pt>
                <c:pt idx="2">
                  <c:v>5.7</c:v>
                </c:pt>
                <c:pt idx="3">
                  <c:v>6.6</c:v>
                </c:pt>
                <c:pt idx="4">
                  <c:v>6.8</c:v>
                </c:pt>
                <c:pt idx="5">
                  <c:v>10.6</c:v>
                </c:pt>
                <c:pt idx="6">
                  <c:v>6.3</c:v>
                </c:pt>
                <c:pt idx="7">
                  <c:v>10.3</c:v>
                </c:pt>
                <c:pt idx="8">
                  <c:v>12.4</c:v>
                </c:pt>
                <c:pt idx="9">
                  <c:v>8.9</c:v>
                </c:pt>
                <c:pt idx="10">
                  <c:v>12.9</c:v>
                </c:pt>
                <c:pt idx="11">
                  <c:v>6.5</c:v>
                </c:pt>
                <c:pt idx="12">
                  <c:v>8.6</c:v>
                </c:pt>
                <c:pt idx="13">
                  <c:v>12.2</c:v>
                </c:pt>
                <c:pt idx="14">
                  <c:v>9.1999999999999993</c:v>
                </c:pt>
                <c:pt idx="15">
                  <c:v>8</c:v>
                </c:pt>
                <c:pt idx="16">
                  <c:v>5.6</c:v>
                </c:pt>
                <c:pt idx="17">
                  <c:v>14.1</c:v>
                </c:pt>
                <c:pt idx="18">
                  <c:v>8</c:v>
                </c:pt>
                <c:pt idx="19">
                  <c:v>8.6999999999999993</c:v>
                </c:pt>
                <c:pt idx="20">
                  <c:v>6</c:v>
                </c:pt>
                <c:pt idx="21">
                  <c:v>10.9</c:v>
                </c:pt>
                <c:pt idx="22">
                  <c:v>6.4</c:v>
                </c:pt>
                <c:pt idx="23">
                  <c:v>10.8</c:v>
                </c:pt>
                <c:pt idx="24">
                  <c:v>7.2</c:v>
                </c:pt>
                <c:pt idx="25">
                  <c:v>9.1</c:v>
                </c:pt>
                <c:pt idx="26">
                  <c:v>8.8000000000000007</c:v>
                </c:pt>
                <c:pt idx="27">
                  <c:v>7.5</c:v>
                </c:pt>
                <c:pt idx="28">
                  <c:v>11.1</c:v>
                </c:pt>
                <c:pt idx="29">
                  <c:v>8.6</c:v>
                </c:pt>
                <c:pt idx="30">
                  <c:v>7.8</c:v>
                </c:pt>
                <c:pt idx="31">
                  <c:v>7</c:v>
                </c:pt>
                <c:pt idx="32">
                  <c:v>10.7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Sheet1!$AC$3</c:f>
              <c:strCache>
                <c:ptCount val="1"/>
                <c:pt idx="0">
                  <c:v>Current AIC   Average A1C = 7.72 %</c:v>
                </c:pt>
              </c:strCache>
            </c:strRef>
          </c:tx>
          <c:marker>
            <c:symbol val="none"/>
          </c:marker>
          <c:val>
            <c:numRef>
              <c:f>Sheet1!$AC$4:$AC$36</c:f>
              <c:numCache>
                <c:formatCode>General</c:formatCode>
                <c:ptCount val="33"/>
                <c:pt idx="0">
                  <c:v>7.8</c:v>
                </c:pt>
                <c:pt idx="1">
                  <c:v>7.6</c:v>
                </c:pt>
                <c:pt idx="2">
                  <c:v>6</c:v>
                </c:pt>
                <c:pt idx="3">
                  <c:v>6</c:v>
                </c:pt>
                <c:pt idx="4">
                  <c:v>7</c:v>
                </c:pt>
                <c:pt idx="5">
                  <c:v>10.199999999999999</c:v>
                </c:pt>
                <c:pt idx="6">
                  <c:v>6.8</c:v>
                </c:pt>
                <c:pt idx="7">
                  <c:v>9.1</c:v>
                </c:pt>
                <c:pt idx="8">
                  <c:v>9.5</c:v>
                </c:pt>
                <c:pt idx="9">
                  <c:v>7.9</c:v>
                </c:pt>
                <c:pt idx="10">
                  <c:v>10.6</c:v>
                </c:pt>
                <c:pt idx="11">
                  <c:v>6.6</c:v>
                </c:pt>
                <c:pt idx="12">
                  <c:v>7</c:v>
                </c:pt>
                <c:pt idx="13">
                  <c:v>12.3</c:v>
                </c:pt>
                <c:pt idx="14">
                  <c:v>9.6</c:v>
                </c:pt>
                <c:pt idx="15">
                  <c:v>8.6</c:v>
                </c:pt>
                <c:pt idx="16">
                  <c:v>5.6</c:v>
                </c:pt>
                <c:pt idx="17">
                  <c:v>8.1999999999999993</c:v>
                </c:pt>
                <c:pt idx="18">
                  <c:v>7.3</c:v>
                </c:pt>
                <c:pt idx="19">
                  <c:v>6.7</c:v>
                </c:pt>
                <c:pt idx="20">
                  <c:v>6.2</c:v>
                </c:pt>
                <c:pt idx="21">
                  <c:v>9.1</c:v>
                </c:pt>
                <c:pt idx="22">
                  <c:v>6.2</c:v>
                </c:pt>
                <c:pt idx="23">
                  <c:v>8</c:v>
                </c:pt>
                <c:pt idx="24">
                  <c:v>6.8</c:v>
                </c:pt>
                <c:pt idx="25">
                  <c:v>9.1999999999999993</c:v>
                </c:pt>
                <c:pt idx="26">
                  <c:v>6.6</c:v>
                </c:pt>
                <c:pt idx="27">
                  <c:v>6.7</c:v>
                </c:pt>
                <c:pt idx="28">
                  <c:v>6.6</c:v>
                </c:pt>
                <c:pt idx="29">
                  <c:v>8.1</c:v>
                </c:pt>
                <c:pt idx="30">
                  <c:v>7.7</c:v>
                </c:pt>
                <c:pt idx="31">
                  <c:v>6.9</c:v>
                </c:pt>
                <c:pt idx="32">
                  <c:v>6.3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3050496"/>
        <c:axId val="76611584"/>
      </c:lineChart>
      <c:catAx>
        <c:axId val="123050496"/>
        <c:scaling>
          <c:orientation val="minMax"/>
        </c:scaling>
        <c:delete val="0"/>
        <c:axPos val="b"/>
        <c:majorTickMark val="out"/>
        <c:minorTickMark val="none"/>
        <c:tickLblPos val="nextTo"/>
        <c:crossAx val="76611584"/>
        <c:crosses val="autoZero"/>
        <c:auto val="1"/>
        <c:lblAlgn val="ctr"/>
        <c:lblOffset val="100"/>
        <c:noMultiLvlLbl val="0"/>
      </c:catAx>
      <c:valAx>
        <c:axId val="76611584"/>
        <c:scaling>
          <c:orientation val="minMax"/>
        </c:scaling>
        <c:delete val="0"/>
        <c:axPos val="l"/>
        <c:majorGridlines/>
        <c:numFmt formatCode="0.0" sourceLinked="1"/>
        <c:majorTickMark val="out"/>
        <c:minorTickMark val="none"/>
        <c:tickLblPos val="nextTo"/>
        <c:crossAx val="12305049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693604549431321"/>
          <c:y val="0.41628280839895015"/>
          <c:w val="0.21675065616797898"/>
          <c:h val="0.31095290172061824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0.09259</cdr:x>
      <cdr:y>0.04514</cdr:y>
    </cdr:from>
    <cdr:to>
      <cdr:x>0.91667</cdr:x>
      <cdr:y>0.17957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62000" y="249019"/>
          <a:ext cx="6781800" cy="74158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US" sz="2400" dirty="0" smtClean="0">
              <a:solidFill>
                <a:schemeClr val="accent1">
                  <a:lumMod val="60000"/>
                  <a:lumOff val="40000"/>
                </a:schemeClr>
              </a:solidFill>
              <a:latin typeface="Berlin Sans FB Demi" panose="020E0802020502020306" pitchFamily="34" charset="0"/>
            </a:rPr>
            <a:t>Diabetes Medical Group Visits 1/2013 – 9/2014</a:t>
          </a:r>
          <a:endParaRPr lang="en-US" sz="2400" dirty="0">
            <a:latin typeface="Berlin Sans FB Demi" panose="020E0802020502020306" pitchFamily="34" charset="0"/>
          </a:endParaRP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sosceles Triangle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A5B9BD61-A0B8-4966-876E-E38751948965}" type="datetimeFigureOut">
              <a:rPr lang="en-US" smtClean="0"/>
              <a:t>1/23/2015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534AF461-93C8-445A-94D4-0E824BFFC56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A5B9BD61-A0B8-4966-876E-E38751948965}" type="datetimeFigureOut">
              <a:rPr lang="en-US" smtClean="0"/>
              <a:t>1/23/2015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AF461-93C8-445A-94D4-0E824BFFC56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ght Triangle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Isosceles Triangle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A5B9BD61-A0B8-4966-876E-E38751948965}" type="datetimeFigureOut">
              <a:rPr lang="en-US" smtClean="0"/>
              <a:t>1/23/2015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534AF461-93C8-445A-94D4-0E824BFFC560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A5B9BD61-A0B8-4966-876E-E38751948965}" type="datetimeFigureOut">
              <a:rPr lang="en-US" smtClean="0"/>
              <a:t>1/23/2015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534AF461-93C8-445A-94D4-0E824BFFC56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A5B9BD61-A0B8-4966-876E-E38751948965}" type="datetimeFigureOut">
              <a:rPr lang="en-US" smtClean="0"/>
              <a:t>1/23/2015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534AF461-93C8-445A-94D4-0E824BFFC560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9BD61-A0B8-4966-876E-E38751948965}" type="datetimeFigureOut">
              <a:rPr lang="en-US" smtClean="0"/>
              <a:t>1/23/2015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AF461-93C8-445A-94D4-0E824BFFC56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A5B9BD61-A0B8-4966-876E-E38751948965}" type="datetimeFigureOut">
              <a:rPr lang="en-US" smtClean="0"/>
              <a:t>1/23/2015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534AF461-93C8-445A-94D4-0E824BFFC56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A5B9BD61-A0B8-4966-876E-E38751948965}" type="datetimeFigureOut">
              <a:rPr lang="en-US" smtClean="0"/>
              <a:t>1/23/2015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534AF461-93C8-445A-94D4-0E824BFFC560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A5B9BD61-A0B8-4966-876E-E38751948965}" type="datetimeFigureOut">
              <a:rPr lang="en-US" smtClean="0"/>
              <a:t>1/23/2015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534AF461-93C8-445A-94D4-0E824BFFC560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9BD61-A0B8-4966-876E-E38751948965}" type="datetimeFigureOut">
              <a:rPr lang="en-US" smtClean="0"/>
              <a:t>1/23/2015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AF461-93C8-445A-94D4-0E824BFFC56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9BD61-A0B8-4966-876E-E38751948965}" type="datetimeFigureOut">
              <a:rPr lang="en-US" smtClean="0"/>
              <a:t>1/23/2015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AF461-93C8-445A-94D4-0E824BFFC56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A5B9BD61-A0B8-4966-876E-E38751948965}" type="datetimeFigureOut">
              <a:rPr lang="en-US" smtClean="0"/>
              <a:t>1/23/2015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534AF461-93C8-445A-94D4-0E824BFFC560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Chemawa Diabetes Program</a:t>
            </a:r>
            <a:endParaRPr lang="en-US" dirty="0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538288" y="908368"/>
            <a:ext cx="5776912" cy="47397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erlin Sans FB Demi" pitchFamily="34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en-US" alt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erlin Sans FB Demi" pitchFamily="34" charset="0"/>
                <a:ea typeface="Calibri" pitchFamily="34" charset="0"/>
                <a:cs typeface="Times New Roman" pitchFamily="18" charset="0"/>
              </a:rPr>
              <a:t> Diabetic </a:t>
            </a:r>
            <a:r>
              <a:rPr kumimoji="0" lang="en-US" alt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erlin Sans FB Demi" pitchFamily="34" charset="0"/>
                <a:ea typeface="Calibri" pitchFamily="34" charset="0"/>
                <a:cs typeface="Times New Roman" pitchFamily="18" charset="0"/>
              </a:rPr>
              <a:t>Shoes – Sole Nation</a:t>
            </a:r>
            <a:endParaRPr kumimoji="0" lang="en-US" alt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erlin Sans FB Dem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altLang="en-US" sz="3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Berlin Sans FB Demi" pitchFamily="34" charset="0"/>
                <a:ea typeface="Calibri" pitchFamily="34" charset="0"/>
                <a:cs typeface="Times New Roman" pitchFamily="18" charset="0"/>
              </a:rPr>
              <a:t>Glucometer/Supplies - ~160pt, 50%</a:t>
            </a:r>
            <a:endParaRPr kumimoji="0" lang="en-US" alt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erlin Sans FB Demi" pitchFamily="34" charset="0"/>
                <a:ea typeface="Calibri" pitchFamily="34" charset="0"/>
                <a:cs typeface="Times New Roman" pitchFamily="18" charset="0"/>
              </a:rPr>
              <a:t> Diabetes Monthly Medical         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en-US" sz="3200" dirty="0">
                <a:latin typeface="Berlin Sans FB Dem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altLang="en-US" sz="3200" dirty="0" smtClean="0">
                <a:latin typeface="Berlin Sans FB Demi" pitchFamily="34" charset="0"/>
                <a:ea typeface="Calibri" pitchFamily="34" charset="0"/>
                <a:cs typeface="Times New Roman" pitchFamily="18" charset="0"/>
              </a:rPr>
              <a:t>        </a:t>
            </a:r>
            <a:r>
              <a:rPr kumimoji="0" lang="en-US" alt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erlin Sans FB Demi" pitchFamily="34" charset="0"/>
                <a:ea typeface="Calibri" pitchFamily="34" charset="0"/>
                <a:cs typeface="Times New Roman" pitchFamily="18" charset="0"/>
              </a:rPr>
              <a:t>Group Visit</a:t>
            </a:r>
            <a:endParaRPr kumimoji="0" lang="en-US" alt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erlin Sans FB Demi" pitchFamily="34" charset="0"/>
                <a:ea typeface="Calibri" pitchFamily="34" charset="0"/>
                <a:cs typeface="Times New Roman" pitchFamily="18" charset="0"/>
              </a:rPr>
              <a:t> 6-week Diabetes Self 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en-US" sz="3200" dirty="0">
                <a:latin typeface="Berlin Sans FB Dem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altLang="en-US" sz="3200" dirty="0" smtClean="0">
                <a:latin typeface="Berlin Sans FB Demi" pitchFamily="34" charset="0"/>
                <a:ea typeface="Calibri" pitchFamily="34" charset="0"/>
                <a:cs typeface="Times New Roman" pitchFamily="18" charset="0"/>
              </a:rPr>
              <a:t>        </a:t>
            </a:r>
            <a:r>
              <a:rPr kumimoji="0" lang="en-US" alt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erlin Sans FB Demi" pitchFamily="34" charset="0"/>
                <a:ea typeface="Calibri" pitchFamily="34" charset="0"/>
                <a:cs typeface="Times New Roman" pitchFamily="18" charset="0"/>
              </a:rPr>
              <a:t>Management Course</a:t>
            </a:r>
            <a:endParaRPr kumimoji="0" lang="en-US" alt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erlin Sans FB Demi" pitchFamily="34" charset="0"/>
                <a:ea typeface="Calibri" pitchFamily="34" charset="0"/>
                <a:cs typeface="Times New Roman" pitchFamily="18" charset="0"/>
              </a:rPr>
              <a:t> Diabetes Support Group</a:t>
            </a:r>
            <a:endParaRPr kumimoji="0" lang="en-US" alt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erlin Sans FB Demi" pitchFamily="34" charset="0"/>
                <a:ea typeface="Calibri" pitchFamily="34" charset="0"/>
                <a:cs typeface="Times New Roman" pitchFamily="18" charset="0"/>
              </a:rPr>
              <a:t> 1 on 1 Education and Support</a:t>
            </a:r>
            <a:endParaRPr kumimoji="0" lang="en-US" alt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628196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Diabetes Medical Group Visit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4000" dirty="0" smtClean="0">
                <a:latin typeface="Berlin Sans FB" panose="020E0602020502020306" pitchFamily="34" charset="0"/>
              </a:rPr>
              <a:t>DM 101</a:t>
            </a:r>
          </a:p>
          <a:p>
            <a:r>
              <a:rPr lang="en-US" sz="4000" dirty="0" smtClean="0">
                <a:latin typeface="Berlin Sans FB" panose="020E0602020502020306" pitchFamily="34" charset="0"/>
              </a:rPr>
              <a:t>Behavioral Health, Stress management</a:t>
            </a:r>
          </a:p>
          <a:p>
            <a:r>
              <a:rPr lang="en-US" sz="4000" dirty="0" smtClean="0">
                <a:latin typeface="Berlin Sans FB" panose="020E0602020502020306" pitchFamily="34" charset="0"/>
              </a:rPr>
              <a:t>Pharmacy, Medications</a:t>
            </a:r>
          </a:p>
          <a:p>
            <a:r>
              <a:rPr lang="en-US" sz="4000" dirty="0" smtClean="0">
                <a:latin typeface="Berlin Sans FB" panose="020E0602020502020306" pitchFamily="34" charset="0"/>
              </a:rPr>
              <a:t>Diet / Exercise</a:t>
            </a:r>
          </a:p>
          <a:p>
            <a:r>
              <a:rPr lang="en-US" sz="4000" dirty="0" smtClean="0">
                <a:latin typeface="Berlin Sans FB" panose="020E0602020502020306" pitchFamily="34" charset="0"/>
              </a:rPr>
              <a:t>Reading food labels</a:t>
            </a:r>
          </a:p>
          <a:p>
            <a:r>
              <a:rPr lang="en-US" sz="4000" dirty="0" smtClean="0">
                <a:latin typeface="Berlin Sans FB" panose="020E0602020502020306" pitchFamily="34" charset="0"/>
              </a:rPr>
              <a:t>Holiday Survival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4451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 title="Diabetes Medical Group Visits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78744878"/>
              </p:ext>
            </p:extLst>
          </p:nvPr>
        </p:nvGraphicFramePr>
        <p:xfrm>
          <a:off x="457200" y="609600"/>
          <a:ext cx="8229600" cy="55165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84210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Diabetes Group visits 1/2013 - 9/2014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90029988"/>
              </p:ext>
            </p:extLst>
          </p:nvPr>
        </p:nvGraphicFramePr>
        <p:xfrm>
          <a:off x="1524000" y="1524000"/>
          <a:ext cx="6172200" cy="48006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42364"/>
                <a:gridCol w="3229836"/>
              </a:tblGrid>
              <a:tr h="1600200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dirty="0">
                          <a:effectLst/>
                        </a:rPr>
                        <a:t>Blood Pressure Reads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dirty="0">
                          <a:effectLst/>
                        </a:rPr>
                        <a:t> </a:t>
                      </a:r>
                      <a:endParaRPr lang="en-US" sz="4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6002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Initial BP Range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dirty="0">
                          <a:effectLst/>
                        </a:rPr>
                        <a:t>141/68 – 190/81</a:t>
                      </a:r>
                      <a:endParaRPr lang="en-US" sz="3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6002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Current BP Range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dirty="0">
                          <a:effectLst/>
                        </a:rPr>
                        <a:t>118/74 – 145/82</a:t>
                      </a:r>
                      <a:endParaRPr lang="en-US" sz="3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3092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229600" cy="1143000"/>
          </a:xfrm>
        </p:spPr>
        <p:txBody>
          <a:bodyPr>
            <a:noAutofit/>
          </a:bodyPr>
          <a:lstStyle/>
          <a:p>
            <a:r>
              <a:rPr lang="en-US" sz="3600" dirty="0" smtClean="0"/>
              <a:t>DM Coordination of Care-Nursing, Dental, Laboratory, Pharmacy, Optometry </a:t>
            </a:r>
            <a:endParaRPr lang="en-US" sz="36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54901028"/>
              </p:ext>
            </p:extLst>
          </p:nvPr>
        </p:nvGraphicFramePr>
        <p:xfrm>
          <a:off x="609600" y="1272833"/>
          <a:ext cx="7467600" cy="546539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21178"/>
                <a:gridCol w="1465862"/>
                <a:gridCol w="1493520"/>
                <a:gridCol w="1493520"/>
                <a:gridCol w="1493520"/>
              </a:tblGrid>
              <a:tr h="121715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953895" algn="ctr"/>
                        </a:tabLst>
                      </a:pPr>
                      <a:r>
                        <a:rPr lang="en-US" sz="2000" dirty="0">
                          <a:effectLst/>
                        </a:rPr>
                        <a:t>GPRA</a:t>
                      </a:r>
                      <a:r>
                        <a:rPr lang="en-US" sz="1000" dirty="0">
                          <a:effectLst/>
                        </a:rPr>
                        <a:t> OBJECTIVES	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30" marR="6223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7/1-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9/5/14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30" marR="6223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7/1-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10/1 /14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30" marR="6223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7/1-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11/03/14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CRS 15 (Beta</a:t>
                      </a:r>
                      <a:r>
                        <a:rPr lang="en-US" sz="2000" dirty="0">
                          <a:effectLst/>
                        </a:rPr>
                        <a:t>)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30" marR="6223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Pts 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To 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goal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30" marR="62230" marT="0" marB="0"/>
                </a:tc>
              </a:tr>
              <a:tr h="40571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DIABETES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30" marR="6223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30" marR="6223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30" marR="6223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30" marR="6223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30" marR="62230" marT="0" marB="0"/>
                </a:tc>
              </a:tr>
              <a:tr h="113691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Good Glycemic Control &lt;8%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30" marR="6223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26.1%</a:t>
                      </a:r>
                      <a:endParaRPr lang="en-US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30" marR="6223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35.5</a:t>
                      </a:r>
                      <a:r>
                        <a:rPr lang="en-US" sz="1000" dirty="0">
                          <a:effectLst/>
                        </a:rPr>
                        <a:t>%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30" marR="6223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44.3</a:t>
                      </a:r>
                      <a:endParaRPr lang="en-US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30" marR="6223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11</a:t>
                      </a:r>
                      <a:endParaRPr lang="en-US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30" marR="62230" marT="0" marB="0"/>
                </a:tc>
              </a:tr>
              <a:tr h="51161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Controlled BP &lt;140/90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30" marR="6223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10.7%</a:t>
                      </a:r>
                      <a:endParaRPr lang="en-US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30" marR="6223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17.4</a:t>
                      </a:r>
                      <a:r>
                        <a:rPr lang="en-US" sz="1000" dirty="0">
                          <a:effectLst/>
                        </a:rPr>
                        <a:t>%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30" marR="6223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28.2</a:t>
                      </a:r>
                      <a:endParaRPr lang="en-US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30" marR="6223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109</a:t>
                      </a:r>
                      <a:endParaRPr lang="en-US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30" marR="62230" marT="0" marB="0"/>
                </a:tc>
              </a:tr>
              <a:tr h="56845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LDL Assessed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30" marR="6223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25.8</a:t>
                      </a:r>
                      <a:r>
                        <a:rPr lang="en-US" sz="1000" dirty="0">
                          <a:effectLst/>
                        </a:rPr>
                        <a:t>%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30" marR="6223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35.8</a:t>
                      </a:r>
                      <a:r>
                        <a:rPr lang="en-US" sz="1000" dirty="0">
                          <a:effectLst/>
                        </a:rPr>
                        <a:t>%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30" marR="6223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43.9</a:t>
                      </a:r>
                      <a:endParaRPr lang="en-US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30" marR="6223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85</a:t>
                      </a:r>
                      <a:endParaRPr lang="en-US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30" marR="62230" marT="0" marB="0"/>
                </a:tc>
              </a:tr>
              <a:tr h="85268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Nephropathy Assessed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30" marR="6223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15.1%</a:t>
                      </a:r>
                      <a:endParaRPr lang="en-US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30" marR="6223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20.4</a:t>
                      </a:r>
                      <a:r>
                        <a:rPr lang="en-US" sz="1000" dirty="0">
                          <a:effectLst/>
                        </a:rPr>
                        <a:t>%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30" marR="6223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27.9</a:t>
                      </a:r>
                      <a:endParaRPr lang="en-US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30" marR="6223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98</a:t>
                      </a:r>
                      <a:endParaRPr lang="en-US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30" marR="62230" marT="0" marB="0"/>
                </a:tc>
              </a:tr>
              <a:tr h="51161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Retinopathy Exam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30" marR="6223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16.5%</a:t>
                      </a:r>
                      <a:endParaRPr lang="en-US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30" marR="6223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19.1%</a:t>
                      </a:r>
                      <a:endParaRPr lang="en-US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30" marR="6223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0" dirty="0">
                          <a:effectLst/>
                        </a:rPr>
                        <a:t>22.3</a:t>
                      </a:r>
                      <a:endParaRPr lang="en-US" sz="28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30" marR="6223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114</a:t>
                      </a:r>
                      <a:endParaRPr lang="en-US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30" marR="6223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00588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erve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50</TotalTime>
  <Words>170</Words>
  <Application>Microsoft Office PowerPoint</Application>
  <PresentationFormat>On-screen Show (4:3)</PresentationFormat>
  <Paragraphs>69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Verve</vt:lpstr>
      <vt:lpstr>Chemawa Diabetes Program</vt:lpstr>
      <vt:lpstr>Diabetes Medical Group Visit</vt:lpstr>
      <vt:lpstr>PowerPoint Presentation</vt:lpstr>
      <vt:lpstr>Diabetes Group visits 1/2013 - 9/2014</vt:lpstr>
      <vt:lpstr>DM Coordination of Care-Nursing, Dental, Laboratory, Pharmacy, Optometry 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Chemawa Diabetes Program</dc:title>
  <dc:creator>Asay, Donald R (IHS/POR)</dc:creator>
  <cp:lastModifiedBy>Don Head</cp:lastModifiedBy>
  <cp:revision>8</cp:revision>
  <dcterms:created xsi:type="dcterms:W3CDTF">2014-11-05T21:19:57Z</dcterms:created>
  <dcterms:modified xsi:type="dcterms:W3CDTF">2015-01-23T17:19:29Z</dcterms:modified>
</cp:coreProperties>
</file>