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705" autoAdjust="0"/>
  </p:normalViewPr>
  <p:slideViewPr>
    <p:cSldViewPr>
      <p:cViewPr>
        <p:scale>
          <a:sx n="80" d="100"/>
          <a:sy n="80" d="100"/>
        </p:scale>
        <p:origin x="-1522" y="-1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83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559F78F-90E3-4F07-B9DD-F3263CBFC349}" type="datetimeFigureOut">
              <a:rPr lang="en-US" smtClean="0"/>
              <a:t>4/18/2014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EDFE77A7-0AEB-4E12-9D2C-FEF9792425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9F78F-90E3-4F07-B9DD-F3263CBFC349}" type="datetimeFigureOut">
              <a:rPr lang="en-US" smtClean="0"/>
              <a:t>4/18/2014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E77A7-0AEB-4E12-9D2C-FEF9792425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9F78F-90E3-4F07-B9DD-F3263CBFC349}" type="datetimeFigureOut">
              <a:rPr lang="en-US" smtClean="0"/>
              <a:t>4/18/2014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E77A7-0AEB-4E12-9D2C-FEF9792425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9F78F-90E3-4F07-B9DD-F3263CBFC349}" type="datetimeFigureOut">
              <a:rPr lang="en-US" smtClean="0"/>
              <a:t>4/18/2014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E77A7-0AEB-4E12-9D2C-FEF9792425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9F78F-90E3-4F07-B9DD-F3263CBFC349}" type="datetimeFigureOut">
              <a:rPr lang="en-US" smtClean="0"/>
              <a:t>4/18/2014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E77A7-0AEB-4E12-9D2C-FEF9792425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9F78F-90E3-4F07-B9DD-F3263CBFC349}" type="datetimeFigureOut">
              <a:rPr lang="en-US" smtClean="0"/>
              <a:t>4/18/2014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E77A7-0AEB-4E12-9D2C-FEF9792425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559F78F-90E3-4F07-B9DD-F3263CBFC349}" type="datetimeFigureOut">
              <a:rPr lang="en-US" smtClean="0"/>
              <a:t>4/18/2014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DFE77A7-0AEB-4E12-9D2C-FEF9792425B4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559F78F-90E3-4F07-B9DD-F3263CBFC349}" type="datetimeFigureOut">
              <a:rPr lang="en-US" smtClean="0"/>
              <a:t>4/18/2014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EDFE77A7-0AEB-4E12-9D2C-FEF9792425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9F78F-90E3-4F07-B9DD-F3263CBFC349}" type="datetimeFigureOut">
              <a:rPr lang="en-US" smtClean="0"/>
              <a:t>4/18/2014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E77A7-0AEB-4E12-9D2C-FEF9792425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9F78F-90E3-4F07-B9DD-F3263CBFC349}" type="datetimeFigureOut">
              <a:rPr lang="en-US" smtClean="0"/>
              <a:t>4/18/2014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E77A7-0AEB-4E12-9D2C-FEF9792425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9F78F-90E3-4F07-B9DD-F3263CBFC349}" type="datetimeFigureOut">
              <a:rPr lang="en-US" smtClean="0"/>
              <a:t>4/18/2014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E77A7-0AEB-4E12-9D2C-FEF9792425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559F78F-90E3-4F07-B9DD-F3263CBFC349}" type="datetimeFigureOut">
              <a:rPr lang="en-US" smtClean="0"/>
              <a:t>4/18/2014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EDFE77A7-0AEB-4E12-9D2C-FEF9792425B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mailto:bwermy@npaihb.or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676400"/>
            <a:ext cx="7772400" cy="1470025"/>
          </a:xfrm>
        </p:spPr>
        <p:txBody>
          <a:bodyPr/>
          <a:lstStyle/>
          <a:p>
            <a:pPr algn="ctr"/>
            <a:r>
              <a:rPr lang="en-US" dirty="0" smtClean="0"/>
              <a:t>NPAIHB – Wellness in the Workplace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4191000"/>
            <a:ext cx="5111115" cy="1219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Birdie Wermy, MPH (S. Cheyenne)</a:t>
            </a:r>
          </a:p>
          <a:p>
            <a:r>
              <a:rPr lang="en-US" dirty="0" smtClean="0"/>
              <a:t>C.C. Tribal BRFSS Project Director</a:t>
            </a:r>
          </a:p>
          <a:p>
            <a:r>
              <a:rPr lang="en-US" dirty="0" smtClean="0"/>
              <a:t>Wellness Committee Chair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5410200"/>
            <a:ext cx="1664970" cy="144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549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smtClean="0"/>
              <a:t>43 Tribes Wellness 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32511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Q13: What is your biggest motivator for starting or expanding an employee wellness program where you work: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Q14: What is your greatest barrier to starting, expanding or improving your worksite wellness initiative?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3131509"/>
              </p:ext>
            </p:extLst>
          </p:nvPr>
        </p:nvGraphicFramePr>
        <p:xfrm>
          <a:off x="838200" y="2133600"/>
          <a:ext cx="7848600" cy="220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4300"/>
                <a:gridCol w="3924300"/>
              </a:tblGrid>
              <a:tr h="423400">
                <a:tc>
                  <a:txBody>
                    <a:bodyPr/>
                    <a:lstStyle/>
                    <a:p>
                      <a:r>
                        <a:rPr lang="en-US" dirty="0" smtClean="0"/>
                        <a:t>Choices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Responses</a:t>
                      </a:r>
                      <a:endParaRPr lang="en-US" dirty="0"/>
                    </a:p>
                  </a:txBody>
                  <a:tcPr/>
                </a:tc>
              </a:tr>
              <a:tr h="4234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Improve employee</a:t>
                      </a:r>
                      <a:r>
                        <a:rPr lang="en-US" sz="1600" baseline="0" dirty="0" smtClean="0"/>
                        <a:t> health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63.16%</a:t>
                      </a:r>
                      <a:endParaRPr lang="en-US" sz="1600" dirty="0"/>
                    </a:p>
                  </a:txBody>
                  <a:tcPr/>
                </a:tc>
              </a:tr>
              <a:tr h="9396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Energize employees/Lower health care costs/Increase</a:t>
                      </a:r>
                      <a:r>
                        <a:rPr lang="en-US" sz="1600" baseline="0" dirty="0" smtClean="0"/>
                        <a:t> employee retention/reduce turnover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10.53%</a:t>
                      </a:r>
                      <a:endParaRPr lang="en-US" sz="1600" dirty="0"/>
                    </a:p>
                  </a:txBody>
                  <a:tcPr/>
                </a:tc>
              </a:tr>
              <a:tr h="4234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Not sure/Don’t know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5.26%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6598279"/>
              </p:ext>
            </p:extLst>
          </p:nvPr>
        </p:nvGraphicFramePr>
        <p:xfrm>
          <a:off x="838200" y="5181600"/>
          <a:ext cx="7848600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4300"/>
                <a:gridCol w="3924300"/>
              </a:tblGrid>
              <a:tr h="495300">
                <a:tc>
                  <a:txBody>
                    <a:bodyPr/>
                    <a:lstStyle/>
                    <a:p>
                      <a:r>
                        <a:rPr lang="en-US" dirty="0" smtClean="0"/>
                        <a:t>Choice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Responses</a:t>
                      </a:r>
                      <a:endParaRPr lang="en-US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All choices (15)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20.00% across board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865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A-ho (thank you)!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US" dirty="0" smtClean="0"/>
              <a:t>Birdie Wermy, MPH (S. Cheyenne) </a:t>
            </a:r>
          </a:p>
          <a:p>
            <a:pPr marL="109728" indent="0">
              <a:buNone/>
            </a:pPr>
            <a:r>
              <a:rPr lang="en-US" dirty="0" smtClean="0">
                <a:hlinkClick r:id="rId2"/>
              </a:rPr>
              <a:t>bwermy@npaihb.org</a:t>
            </a:r>
            <a:r>
              <a:rPr lang="en-US" dirty="0" smtClean="0"/>
              <a:t> </a:t>
            </a:r>
          </a:p>
          <a:p>
            <a:pPr marL="109728" indent="0">
              <a:buNone/>
            </a:pPr>
            <a:r>
              <a:rPr lang="en-US" dirty="0" smtClean="0"/>
              <a:t>503-416-3252 </a:t>
            </a:r>
          </a:p>
          <a:p>
            <a:pPr marL="109728" indent="0">
              <a:buNone/>
            </a:pPr>
            <a:endParaRPr lang="en-US" dirty="0" smtClean="0"/>
          </a:p>
          <a:p>
            <a:pPr marL="109728" indent="0">
              <a:buNone/>
            </a:pPr>
            <a:r>
              <a:rPr lang="en-US" dirty="0" smtClean="0"/>
              <a:t>Northwest Portland Area Indian Health Board</a:t>
            </a:r>
          </a:p>
          <a:p>
            <a:pPr marL="109728" indent="0">
              <a:buNone/>
            </a:pPr>
            <a:r>
              <a:rPr lang="en-US" dirty="0" smtClean="0"/>
              <a:t>2121 SW Broadway Suite 300</a:t>
            </a:r>
          </a:p>
          <a:p>
            <a:pPr marL="109728" indent="0">
              <a:buNone/>
            </a:pPr>
            <a:r>
              <a:rPr lang="en-US" dirty="0" smtClean="0"/>
              <a:t>Portland, OR. 97201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5410200"/>
            <a:ext cx="1664970" cy="144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256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pPr algn="ctr"/>
            <a:r>
              <a:rPr lang="en-US" dirty="0" smtClean="0"/>
              <a:t>OU to UO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0694" y="2514600"/>
            <a:ext cx="3296343" cy="30492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9300" y="1752600"/>
            <a:ext cx="3314700" cy="4419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9" y="1752600"/>
            <a:ext cx="2529185" cy="4419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53859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smtClean="0"/>
              <a:t>Wellness @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325112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NPAIHB Wellness Activities</a:t>
            </a:r>
          </a:p>
          <a:p>
            <a:pPr lvl="1"/>
            <a:r>
              <a:rPr lang="en-US" dirty="0" smtClean="0"/>
              <a:t>Monthly Birthday recognition</a:t>
            </a:r>
          </a:p>
          <a:p>
            <a:pPr lvl="1"/>
            <a:r>
              <a:rPr lang="en-US" dirty="0" smtClean="0"/>
              <a:t>Quarterly potlucks</a:t>
            </a:r>
          </a:p>
          <a:p>
            <a:pPr lvl="1"/>
            <a:r>
              <a:rPr lang="en-US" dirty="0" smtClean="0"/>
              <a:t>Joe’s Annual hot dog feed – Oregon Food Bank</a:t>
            </a:r>
          </a:p>
          <a:p>
            <a:pPr lvl="1"/>
            <a:r>
              <a:rPr lang="en-US" dirty="0" smtClean="0"/>
              <a:t>Annual Pic-</a:t>
            </a:r>
            <a:r>
              <a:rPr lang="en-US" dirty="0" err="1" smtClean="0"/>
              <a:t>nic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smtClean="0"/>
              <a:t>Fitness &amp; Wellness Contract</a:t>
            </a:r>
          </a:p>
          <a:p>
            <a:pPr lvl="1"/>
            <a:r>
              <a:rPr lang="en-US" dirty="0" smtClean="0"/>
              <a:t>30 minutes a day</a:t>
            </a:r>
          </a:p>
          <a:p>
            <a:pPr lvl="1"/>
            <a:r>
              <a:rPr lang="en-US" dirty="0" smtClean="0"/>
              <a:t>Craft Circle </a:t>
            </a:r>
          </a:p>
          <a:p>
            <a:pPr lvl="1"/>
            <a:r>
              <a:rPr lang="en-US" dirty="0" smtClean="0"/>
              <a:t>Workouts </a:t>
            </a:r>
          </a:p>
          <a:p>
            <a:r>
              <a:rPr lang="en-US" dirty="0" smtClean="0"/>
              <a:t>24 NPAIHB staff use their wellness @ work!</a:t>
            </a:r>
          </a:p>
          <a:p>
            <a:pPr lvl="1"/>
            <a:r>
              <a:rPr lang="en-US" dirty="0" smtClean="0"/>
              <a:t>Others use it at the gym</a:t>
            </a:r>
          </a:p>
          <a:p>
            <a:pPr lvl="1"/>
            <a:r>
              <a:rPr lang="en-US" dirty="0" smtClean="0"/>
              <a:t>Cycle</a:t>
            </a:r>
          </a:p>
          <a:p>
            <a:pPr lvl="1"/>
            <a:r>
              <a:rPr lang="en-US" dirty="0" smtClean="0"/>
              <a:t>Swim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526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Wellness in the Workplace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>
          <a:xfrm>
            <a:off x="3505200" y="3658446"/>
            <a:ext cx="2788018" cy="1294554"/>
          </a:xfrm>
        </p:spPr>
        <p:txBody>
          <a:bodyPr>
            <a:noAutofit/>
          </a:bodyPr>
          <a:lstStyle/>
          <a:p>
            <a:r>
              <a:rPr lang="en-US" sz="1800" dirty="0" smtClean="0"/>
              <a:t>3 Treadmill desks</a:t>
            </a:r>
          </a:p>
          <a:p>
            <a:r>
              <a:rPr lang="en-US" sz="1800" dirty="0" smtClean="0"/>
              <a:t>Lactation/Changing room</a:t>
            </a:r>
          </a:p>
          <a:p>
            <a:r>
              <a:rPr lang="en-US" sz="1800" dirty="0" smtClean="0"/>
              <a:t>Private cubicle area </a:t>
            </a:r>
            <a:endParaRPr lang="en-US" sz="1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524000"/>
            <a:ext cx="3239832" cy="4191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3218" y="3276600"/>
            <a:ext cx="2850782" cy="23010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1599353"/>
            <a:ext cx="3657600" cy="20590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5065536"/>
            <a:ext cx="3133225" cy="17638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71450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38200"/>
          </a:xfrm>
        </p:spPr>
        <p:txBody>
          <a:bodyPr/>
          <a:lstStyle/>
          <a:p>
            <a:r>
              <a:rPr lang="en-US" dirty="0" smtClean="0"/>
              <a:t>Wellness @ Work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56791"/>
            <a:ext cx="2133600" cy="2844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" y="4191000"/>
            <a:ext cx="3149600" cy="2362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Content Placeholder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8800" y="1721421"/>
            <a:ext cx="2057400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1721421"/>
            <a:ext cx="3759867" cy="21166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4650" y="4792133"/>
            <a:ext cx="2260600" cy="1695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4176733"/>
            <a:ext cx="2442955" cy="2366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19900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smtClean="0"/>
              <a:t>Wellness Conferences &amp; 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325112"/>
          </a:xfrm>
        </p:spPr>
        <p:txBody>
          <a:bodyPr>
            <a:normAutofit/>
          </a:bodyPr>
          <a:lstStyle/>
          <a:p>
            <a:r>
              <a:rPr lang="en-US" dirty="0" smtClean="0"/>
              <a:t>Wellness in the Workplace – Las Vegas, NV. </a:t>
            </a:r>
          </a:p>
          <a:p>
            <a:pPr lvl="1"/>
            <a:r>
              <a:rPr lang="en-US" dirty="0" smtClean="0"/>
              <a:t>Native Wellness Institute (Gresham, Or.)</a:t>
            </a:r>
          </a:p>
          <a:p>
            <a:r>
              <a:rPr lang="en-US" dirty="0" smtClean="0"/>
              <a:t>Native Women’s &amp; Men’s Wellness Conference San Diego, CA. </a:t>
            </a:r>
          </a:p>
          <a:p>
            <a:pPr lvl="1"/>
            <a:r>
              <a:rPr lang="en-US" dirty="0" smtClean="0"/>
              <a:t>American Indian Institute (Norman, Ok.)</a:t>
            </a:r>
          </a:p>
          <a:p>
            <a:r>
              <a:rPr lang="en-US" dirty="0" smtClean="0"/>
              <a:t>Wellness @ Work Steering Committee - OPHI</a:t>
            </a:r>
          </a:p>
          <a:p>
            <a:pPr lvl="1"/>
            <a:r>
              <a:rPr lang="en-US" dirty="0" smtClean="0"/>
              <a:t>43 Tribe’s Wellness Survey</a:t>
            </a:r>
          </a:p>
          <a:p>
            <a:pPr lvl="1"/>
            <a:r>
              <a:rPr lang="en-US" dirty="0" smtClean="0"/>
              <a:t>What does Wellness in the Workplace look like?</a:t>
            </a:r>
          </a:p>
          <a:p>
            <a:pPr lvl="1"/>
            <a:r>
              <a:rPr lang="en-US" dirty="0" smtClean="0"/>
              <a:t>Previous survey conducted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59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smtClean="0"/>
              <a:t>43 Tribes Wellness 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32511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Q6: </a:t>
            </a:r>
            <a:r>
              <a:rPr lang="en-US" sz="2000" dirty="0"/>
              <a:t>What are the health conditions that </a:t>
            </a:r>
            <a:r>
              <a:rPr lang="en-US" sz="2000" dirty="0" smtClean="0"/>
              <a:t>are of </a:t>
            </a:r>
            <a:r>
              <a:rPr lang="en-US" sz="2000" dirty="0"/>
              <a:t>greatest concern to </a:t>
            </a:r>
            <a:r>
              <a:rPr lang="en-US" sz="2000" dirty="0" smtClean="0"/>
              <a:t>employees </a:t>
            </a:r>
            <a:r>
              <a:rPr lang="en-US" sz="2000" dirty="0"/>
              <a:t>at </a:t>
            </a:r>
            <a:r>
              <a:rPr lang="en-US" sz="2000" dirty="0" smtClean="0"/>
              <a:t>your workplace</a:t>
            </a:r>
            <a:r>
              <a:rPr lang="en-US" sz="2000" dirty="0"/>
              <a:t>? </a:t>
            </a: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Q7: What is the status of worksite wellness where you work?</a:t>
            </a:r>
          </a:p>
          <a:p>
            <a:pPr marL="0" indent="0">
              <a:buNone/>
            </a:pPr>
            <a:endParaRPr lang="en-US" sz="2000" dirty="0" smtClean="0"/>
          </a:p>
          <a:p>
            <a:pPr marL="457200" lvl="1" indent="0">
              <a:buNone/>
            </a:pPr>
            <a:endParaRPr lang="en-US" sz="16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4498473"/>
              </p:ext>
            </p:extLst>
          </p:nvPr>
        </p:nvGraphicFramePr>
        <p:xfrm>
          <a:off x="838200" y="2057400"/>
          <a:ext cx="7696200" cy="23441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4050"/>
                <a:gridCol w="1924050"/>
                <a:gridCol w="1924050"/>
                <a:gridCol w="1924050"/>
              </a:tblGrid>
              <a:tr h="39528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First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Second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Third</a:t>
                      </a:r>
                      <a:endParaRPr lang="en-US" dirty="0"/>
                    </a:p>
                  </a:txBody>
                  <a:tcPr/>
                </a:tc>
              </a:tr>
              <a:tr h="4355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Weight </a:t>
                      </a:r>
                      <a:r>
                        <a:rPr lang="en-US" sz="1600" dirty="0" err="1" smtClean="0"/>
                        <a:t>Mngmnt</a:t>
                      </a:r>
                      <a:r>
                        <a:rPr lang="en-US" sz="1600" dirty="0" smtClean="0"/>
                        <a:t> (15)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40%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46.67%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13.33%</a:t>
                      </a:r>
                      <a:endParaRPr lang="en-US" sz="1600" dirty="0"/>
                    </a:p>
                  </a:txBody>
                  <a:tcPr/>
                </a:tc>
              </a:tr>
              <a:tr h="39528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Mental Health (13)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15.38%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46.15%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38.46%</a:t>
                      </a:r>
                      <a:endParaRPr lang="en-US" sz="1600" dirty="0"/>
                    </a:p>
                  </a:txBody>
                  <a:tcPr/>
                </a:tc>
              </a:tr>
              <a:tr h="43598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High Stress</a:t>
                      </a:r>
                      <a:r>
                        <a:rPr lang="en-US" sz="1600" baseline="0" dirty="0" smtClean="0"/>
                        <a:t> Levels (15)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53.33%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33.33%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13.33%</a:t>
                      </a:r>
                      <a:endParaRPr lang="en-US" sz="1600" dirty="0"/>
                    </a:p>
                  </a:txBody>
                  <a:tcPr/>
                </a:tc>
              </a:tr>
              <a:tr h="39528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Lack of Ex/Fit (16)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31.25%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37.50%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31.25%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8566997"/>
              </p:ext>
            </p:extLst>
          </p:nvPr>
        </p:nvGraphicFramePr>
        <p:xfrm>
          <a:off x="838200" y="4876800"/>
          <a:ext cx="7696200" cy="1752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8100"/>
                <a:gridCol w="3848100"/>
              </a:tblGrid>
              <a:tr h="375557">
                <a:tc>
                  <a:txBody>
                    <a:bodyPr/>
                    <a:lstStyle/>
                    <a:p>
                      <a:r>
                        <a:rPr lang="en-US" dirty="0" smtClean="0"/>
                        <a:t>Choice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Responses</a:t>
                      </a:r>
                      <a:endParaRPr lang="en-US" dirty="0"/>
                    </a:p>
                  </a:txBody>
                  <a:tcPr/>
                </a:tc>
              </a:tr>
              <a:tr h="34426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Never had a program (6)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31.58%</a:t>
                      </a:r>
                      <a:endParaRPr lang="en-US" sz="1600" dirty="0"/>
                    </a:p>
                  </a:txBody>
                  <a:tcPr/>
                </a:tc>
              </a:tr>
              <a:tr h="34426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Currently have a program (5)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26.32%</a:t>
                      </a:r>
                      <a:endParaRPr lang="en-US" sz="1600" dirty="0"/>
                    </a:p>
                  </a:txBody>
                  <a:tcPr/>
                </a:tc>
              </a:tr>
              <a:tr h="34426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Intend to start a program (6)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31.58%</a:t>
                      </a:r>
                      <a:endParaRPr lang="en-US" sz="1600" dirty="0"/>
                    </a:p>
                  </a:txBody>
                  <a:tcPr/>
                </a:tc>
              </a:tr>
              <a:tr h="34426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Don’t know (2)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10.53%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3674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smtClean="0"/>
              <a:t>43 Tribes Wellness 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02936"/>
          </a:xfrm>
        </p:spPr>
        <p:txBody>
          <a:bodyPr/>
          <a:lstStyle/>
          <a:p>
            <a:r>
              <a:rPr lang="en-US" sz="2000" dirty="0" smtClean="0"/>
              <a:t>Q8: How interested is your organization in starting, expanding or improving your current worksite wellness initiative in 1-3 years?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Q9: I pay close attention to employee health and well-being: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9857688"/>
              </p:ext>
            </p:extLst>
          </p:nvPr>
        </p:nvGraphicFramePr>
        <p:xfrm>
          <a:off x="838200" y="2209800"/>
          <a:ext cx="7239000" cy="14480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19500"/>
                <a:gridCol w="3619500"/>
              </a:tblGrid>
              <a:tr h="365518">
                <a:tc>
                  <a:txBody>
                    <a:bodyPr/>
                    <a:lstStyle/>
                    <a:p>
                      <a:r>
                        <a:rPr lang="en-US" dirty="0" smtClean="0"/>
                        <a:t>Choices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Responses</a:t>
                      </a:r>
                      <a:endParaRPr lang="en-US" dirty="0"/>
                    </a:p>
                  </a:txBody>
                  <a:tcPr/>
                </a:tc>
              </a:tr>
              <a:tr h="36076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Very interested (11)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57.89%</a:t>
                      </a:r>
                      <a:endParaRPr lang="en-US" sz="1600" dirty="0"/>
                    </a:p>
                  </a:txBody>
                  <a:tcPr/>
                </a:tc>
              </a:tr>
              <a:tr h="36076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Somewhat interested (5)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26.32%</a:t>
                      </a:r>
                      <a:endParaRPr lang="en-US" sz="1600" dirty="0"/>
                    </a:p>
                  </a:txBody>
                  <a:tcPr/>
                </a:tc>
              </a:tr>
              <a:tr h="36076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Not</a:t>
                      </a:r>
                      <a:r>
                        <a:rPr lang="en-US" sz="1600" baseline="0" dirty="0" smtClean="0"/>
                        <a:t> very interested (3)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15.79%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5497801"/>
              </p:ext>
            </p:extLst>
          </p:nvPr>
        </p:nvGraphicFramePr>
        <p:xfrm>
          <a:off x="838200" y="4267200"/>
          <a:ext cx="72390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19500"/>
                <a:gridCol w="3619500"/>
              </a:tblGrid>
              <a:tr h="365760">
                <a:tc>
                  <a:txBody>
                    <a:bodyPr/>
                    <a:lstStyle/>
                    <a:p>
                      <a:r>
                        <a:rPr lang="en-US" dirty="0" smtClean="0"/>
                        <a:t>Choices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Responses</a:t>
                      </a:r>
                      <a:endParaRPr lang="en-US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Strongly agree (7)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36.84%</a:t>
                      </a:r>
                      <a:endParaRPr lang="en-US" sz="1600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Somewhat agree (10)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52.63%</a:t>
                      </a:r>
                      <a:endParaRPr lang="en-US" sz="1600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Somewhat</a:t>
                      </a:r>
                      <a:r>
                        <a:rPr lang="en-US" sz="1600" baseline="0" dirty="0" smtClean="0"/>
                        <a:t> disagree (1)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5.26%</a:t>
                      </a:r>
                      <a:endParaRPr lang="en-US" sz="1600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Strongly disagree (1)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5.26%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819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smtClean="0"/>
              <a:t>43 Tribes Wellness 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32511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Q10: I would be more interested in an employee wellness program that I could customize to the needs of my workplace: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smtClean="0"/>
              <a:t>Q11: Employee health &amp; wellness programs are worth the investment: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smtClean="0"/>
              <a:t>Q12: There is not enough information about implementing health &amp; wellness programs in Tribal communities: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4489846"/>
              </p:ext>
            </p:extLst>
          </p:nvPr>
        </p:nvGraphicFramePr>
        <p:xfrm>
          <a:off x="838200" y="2057400"/>
          <a:ext cx="7467600" cy="7110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/>
                <a:gridCol w="3733800"/>
              </a:tblGrid>
              <a:tr h="340535">
                <a:tc>
                  <a:txBody>
                    <a:bodyPr/>
                    <a:lstStyle/>
                    <a:p>
                      <a:r>
                        <a:rPr lang="en-US" dirty="0" smtClean="0"/>
                        <a:t>Choice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Response</a:t>
                      </a:r>
                      <a:endParaRPr lang="en-US" dirty="0"/>
                    </a:p>
                  </a:txBody>
                  <a:tcPr/>
                </a:tc>
              </a:tr>
              <a:tr h="34526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Strongly agree (11)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57.89%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4919174"/>
              </p:ext>
            </p:extLst>
          </p:nvPr>
        </p:nvGraphicFramePr>
        <p:xfrm>
          <a:off x="838200" y="3352800"/>
          <a:ext cx="7467600" cy="76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/>
                <a:gridCol w="3733800"/>
              </a:tblGrid>
              <a:tr h="381000">
                <a:tc>
                  <a:txBody>
                    <a:bodyPr/>
                    <a:lstStyle/>
                    <a:p>
                      <a:r>
                        <a:rPr lang="en-US" dirty="0" smtClean="0"/>
                        <a:t>Choice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Response</a:t>
                      </a:r>
                      <a:endParaRPr lang="en-US" dirty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Strongly</a:t>
                      </a:r>
                      <a:r>
                        <a:rPr lang="en-US" sz="1600" baseline="0" dirty="0" smtClean="0"/>
                        <a:t> agree (16)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84.21%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5715047"/>
              </p:ext>
            </p:extLst>
          </p:nvPr>
        </p:nvGraphicFramePr>
        <p:xfrm>
          <a:off x="838200" y="4800600"/>
          <a:ext cx="7467600" cy="14516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/>
                <a:gridCol w="3733800"/>
              </a:tblGrid>
              <a:tr h="361950">
                <a:tc>
                  <a:txBody>
                    <a:bodyPr/>
                    <a:lstStyle/>
                    <a:p>
                      <a:r>
                        <a:rPr lang="en-US" dirty="0" smtClean="0"/>
                        <a:t>Choices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Responses</a:t>
                      </a:r>
                      <a:endParaRPr lang="en-US" dirty="0"/>
                    </a:p>
                  </a:txBody>
                  <a:tcPr/>
                </a:tc>
              </a:tr>
              <a:tr h="36195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Strongly</a:t>
                      </a:r>
                      <a:r>
                        <a:rPr lang="en-US" sz="1600" baseline="0" dirty="0" smtClean="0"/>
                        <a:t> agree (8)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42.11%</a:t>
                      </a:r>
                      <a:endParaRPr lang="en-US" sz="1600" dirty="0"/>
                    </a:p>
                  </a:txBody>
                  <a:tcPr/>
                </a:tc>
              </a:tr>
              <a:tr h="36195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Somewhat</a:t>
                      </a:r>
                      <a:r>
                        <a:rPr lang="en-US" sz="1600" baseline="0" dirty="0" smtClean="0"/>
                        <a:t> agree (7)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36.84%</a:t>
                      </a:r>
                      <a:endParaRPr lang="en-US" sz="1600" dirty="0"/>
                    </a:p>
                  </a:txBody>
                  <a:tcPr/>
                </a:tc>
              </a:tr>
              <a:tr h="36195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Somewhat disagree (3)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15.7%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6632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427</TotalTime>
  <Words>572</Words>
  <Application>Microsoft Office PowerPoint</Application>
  <PresentationFormat>On-screen Show (4:3)</PresentationFormat>
  <Paragraphs>153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Urban</vt:lpstr>
      <vt:lpstr>NPAIHB – Wellness in the Workplace</vt:lpstr>
      <vt:lpstr>OU to UO</vt:lpstr>
      <vt:lpstr>Wellness @ Work</vt:lpstr>
      <vt:lpstr>Wellness in the Workplace</vt:lpstr>
      <vt:lpstr>Wellness @ Work</vt:lpstr>
      <vt:lpstr>Wellness Conferences &amp; Survey</vt:lpstr>
      <vt:lpstr>43 Tribes Wellness Survey</vt:lpstr>
      <vt:lpstr>43 Tribes Wellness Survey</vt:lpstr>
      <vt:lpstr>43 Tribes Wellness Survey</vt:lpstr>
      <vt:lpstr>43 Tribes Wellness Survey</vt:lpstr>
      <vt:lpstr>A-ho (thank you)!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NPAIHB – Wellness in the Workplace</dc:title>
  <dc:creator>Birdie Wermy</dc:creator>
  <cp:lastModifiedBy>Birdie Wermy</cp:lastModifiedBy>
  <cp:revision>33</cp:revision>
  <dcterms:created xsi:type="dcterms:W3CDTF">2014-04-16T20:31:19Z</dcterms:created>
  <dcterms:modified xsi:type="dcterms:W3CDTF">2014-04-18T21:00:21Z</dcterms:modified>
</cp:coreProperties>
</file>