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 id="2147483720" r:id="rId4"/>
  </p:sldMasterIdLst>
  <p:notesMasterIdLst>
    <p:notesMasterId r:id="rId22"/>
  </p:notesMasterIdLst>
  <p:sldIdLst>
    <p:sldId id="256" r:id="rId5"/>
    <p:sldId id="303" r:id="rId6"/>
    <p:sldId id="380" r:id="rId7"/>
    <p:sldId id="382" r:id="rId8"/>
    <p:sldId id="353" r:id="rId9"/>
    <p:sldId id="385" r:id="rId10"/>
    <p:sldId id="386" r:id="rId11"/>
    <p:sldId id="387" r:id="rId12"/>
    <p:sldId id="373" r:id="rId13"/>
    <p:sldId id="354" r:id="rId14"/>
    <p:sldId id="290" r:id="rId15"/>
    <p:sldId id="388" r:id="rId16"/>
    <p:sldId id="381" r:id="rId17"/>
    <p:sldId id="350" r:id="rId18"/>
    <p:sldId id="363" r:id="rId19"/>
    <p:sldId id="376" r:id="rId20"/>
    <p:sldId id="272" r:id="rId2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oskey, Asha (IHS/POR)" initials="P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86629" autoAdjust="0"/>
  </p:normalViewPr>
  <p:slideViewPr>
    <p:cSldViewPr>
      <p:cViewPr varScale="1">
        <p:scale>
          <a:sx n="93" d="100"/>
          <a:sy n="93" d="100"/>
        </p:scale>
        <p:origin x="-1085"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porpao-srv2\data\departments\directors\DirPublic\CHS%20letters%202012\04162014%20-%202014-1994%20PRC%20Recurring%20Base%20GRAPH.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3"/>
    </mc:Choice>
    <mc:Fallback>
      <c:style val="33"/>
    </mc:Fallback>
  </mc:AlternateContent>
  <c:clrMapOvr bg1="lt1" tx1="dk1" bg2="lt2" tx2="dk2" accent1="accent1" accent2="accent2" accent3="accent3" accent4="accent4" accent5="accent5" accent6="accent6" hlink="hlink" folHlink="folHlink"/>
  <c:chart>
    <c:title>
      <c:tx>
        <c:rich>
          <a:bodyPr/>
          <a:lstStyle/>
          <a:p>
            <a:pPr>
              <a:defRPr/>
            </a:pPr>
            <a:r>
              <a:rPr lang="en-US"/>
              <a:t>Portland Area IHS - PRC Recurring Base by Year</a:t>
            </a:r>
          </a:p>
        </c:rich>
      </c:tx>
      <c:layout/>
      <c:overlay val="0"/>
    </c:title>
    <c:autoTitleDeleted val="0"/>
    <c:plotArea>
      <c:layout/>
      <c:lineChart>
        <c:grouping val="standard"/>
        <c:varyColors val="0"/>
        <c:ser>
          <c:idx val="1"/>
          <c:order val="0"/>
          <c:spPr>
            <a:ln>
              <a:solidFill>
                <a:srgbClr val="0070C0"/>
              </a:solidFill>
            </a:ln>
          </c:spPr>
          <c:marker>
            <c:symbol val="none"/>
          </c:marker>
          <c:cat>
            <c:strRef>
              <c:f>Graph!$A$48:$A$64</c:f>
              <c:strCache>
                <c:ptCount val="17"/>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 est.</c:v>
                </c:pt>
              </c:strCache>
            </c:strRef>
          </c:cat>
          <c:val>
            <c:numRef>
              <c:f>Graph!$B$48:$B$64</c:f>
              <c:numCache>
                <c:formatCode>_(* #,##0_);_(* \(#,##0\);_(* "-"??_);_(@_)</c:formatCode>
                <c:ptCount val="17"/>
                <c:pt idx="0">
                  <c:v>38206446</c:v>
                </c:pt>
                <c:pt idx="1">
                  <c:v>41464800</c:v>
                </c:pt>
                <c:pt idx="2">
                  <c:v>44576900</c:v>
                </c:pt>
                <c:pt idx="3">
                  <c:v>45122246</c:v>
                </c:pt>
                <c:pt idx="4">
                  <c:v>45125246</c:v>
                </c:pt>
                <c:pt idx="5">
                  <c:v>53928433</c:v>
                </c:pt>
                <c:pt idx="6">
                  <c:v>54353402</c:v>
                </c:pt>
                <c:pt idx="7">
                  <c:v>56489480</c:v>
                </c:pt>
                <c:pt idx="8">
                  <c:v>58083454</c:v>
                </c:pt>
                <c:pt idx="9">
                  <c:v>60484666</c:v>
                </c:pt>
                <c:pt idx="10">
                  <c:v>63536339</c:v>
                </c:pt>
                <c:pt idx="11">
                  <c:v>69230127</c:v>
                </c:pt>
                <c:pt idx="12">
                  <c:v>83216850</c:v>
                </c:pt>
                <c:pt idx="13">
                  <c:v>83293779</c:v>
                </c:pt>
                <c:pt idx="14">
                  <c:v>89886684</c:v>
                </c:pt>
                <c:pt idx="15">
                  <c:v>85280861</c:v>
                </c:pt>
                <c:pt idx="16">
                  <c:v>93097761</c:v>
                </c:pt>
              </c:numCache>
            </c:numRef>
          </c:val>
          <c:smooth val="0"/>
        </c:ser>
        <c:dLbls>
          <c:showLegendKey val="0"/>
          <c:showVal val="0"/>
          <c:showCatName val="0"/>
          <c:showSerName val="0"/>
          <c:showPercent val="0"/>
          <c:showBubbleSize val="0"/>
        </c:dLbls>
        <c:marker val="1"/>
        <c:smooth val="0"/>
        <c:axId val="47867392"/>
        <c:axId val="47868928"/>
      </c:lineChart>
      <c:catAx>
        <c:axId val="47867392"/>
        <c:scaling>
          <c:orientation val="minMax"/>
        </c:scaling>
        <c:delete val="0"/>
        <c:axPos val="b"/>
        <c:numFmt formatCode="General" sourceLinked="1"/>
        <c:majorTickMark val="none"/>
        <c:minorTickMark val="none"/>
        <c:tickLblPos val="nextTo"/>
        <c:txPr>
          <a:bodyPr/>
          <a:lstStyle/>
          <a:p>
            <a:pPr>
              <a:defRPr b="1"/>
            </a:pPr>
            <a:endParaRPr lang="en-US"/>
          </a:p>
        </c:txPr>
        <c:crossAx val="47868928"/>
        <c:crosses val="autoZero"/>
        <c:auto val="1"/>
        <c:lblAlgn val="ctr"/>
        <c:lblOffset val="100"/>
        <c:noMultiLvlLbl val="0"/>
      </c:catAx>
      <c:valAx>
        <c:axId val="47868928"/>
        <c:scaling>
          <c:orientation val="minMax"/>
        </c:scaling>
        <c:delete val="0"/>
        <c:axPos val="l"/>
        <c:majorGridlines/>
        <c:numFmt formatCode="_(* #,##0_);_(* \(#,##0\);_(* &quot;-&quot;??_);_(@_)" sourceLinked="1"/>
        <c:majorTickMark val="none"/>
        <c:minorTickMark val="none"/>
        <c:tickLblPos val="nextTo"/>
        <c:txPr>
          <a:bodyPr/>
          <a:lstStyle/>
          <a:p>
            <a:pPr>
              <a:defRPr b="1"/>
            </a:pPr>
            <a:endParaRPr lang="en-US"/>
          </a:p>
        </c:txPr>
        <c:crossAx val="47867392"/>
        <c:crosses val="autoZero"/>
        <c:crossBetween val="between"/>
      </c:valAx>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82913"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897313" y="0"/>
            <a:ext cx="2982912"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4/18/2014</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688975" y="4416433"/>
            <a:ext cx="550545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829675"/>
            <a:ext cx="2982913"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dirty="0" smtClean="0"/>
          </a:p>
          <a:p>
            <a:endParaRPr lang="en-US" sz="1100" b="0" dirty="0" smtClean="0"/>
          </a:p>
          <a:p>
            <a:endParaRPr lang="en-US" sz="1100" b="0" dirty="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3221297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FR" sz="1200" b="0" i="0" u="none" strike="noStrike" dirty="0" smtClean="0">
              <a:effectLst/>
              <a:latin typeface="Helv"/>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17</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2318325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3416473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2916193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32945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dirty="0"/>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3221297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556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0906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0582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1762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3177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818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0932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0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02251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3256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129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0340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12453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835636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60492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52734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41317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6298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2830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19149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4440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67773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36064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92568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92708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10907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45852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6843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00195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694309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213226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44903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7531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4/18/2014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98432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333019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2AD79-B001-4CB1-96C5-02CDA3E97EE2}" type="datetimeFigureOut">
              <a:rPr lang="en-US" smtClean="0">
                <a:solidFill>
                  <a:prstClr val="black">
                    <a:tint val="75000"/>
                  </a:prstClr>
                </a:solidFill>
              </a:rPr>
              <a:pPr/>
              <a:t>4/18/2014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953D7-FEBB-44F2-ACB4-A7929089B50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43838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chart" Target="../charts/chart1.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www.ihs.gov/DFPC/" TargetMode="External"/><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Stephen.Rudd@ihs.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mailto:evinson@npaihb.org" TargetMode="Externa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lnSpcReduction="10000"/>
          </a:bodyPr>
          <a:lstStyle/>
          <a:p>
            <a:pPr algn="ctr">
              <a:lnSpc>
                <a:spcPct val="80000"/>
              </a:lnSpc>
            </a:pPr>
            <a:r>
              <a:rPr lang="en-US" sz="2400" b="1" dirty="0">
                <a:solidFill>
                  <a:schemeClr val="bg1"/>
                </a:solidFill>
                <a:latin typeface="Arial" pitchFamily="34" charset="0"/>
                <a:cs typeface="Arial" pitchFamily="34" charset="0"/>
              </a:rPr>
              <a:t>Dean </a:t>
            </a:r>
            <a:r>
              <a:rPr lang="en-US" sz="2400" b="1" dirty="0" smtClean="0">
                <a:solidFill>
                  <a:schemeClr val="bg1"/>
                </a:solidFill>
                <a:latin typeface="Arial" pitchFamily="34" charset="0"/>
                <a:cs typeface="Arial" pitchFamily="34" charset="0"/>
              </a:rPr>
              <a:t>M. 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April 22, 2014</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Quarterly </a:t>
            </a:r>
            <a:r>
              <a:rPr lang="en-US" sz="2400" b="1" dirty="0">
                <a:solidFill>
                  <a:schemeClr val="bg1"/>
                </a:solidFill>
                <a:latin typeface="+mj-lt"/>
              </a:rPr>
              <a:t>Board Meeting</a:t>
            </a:r>
          </a:p>
          <a:p>
            <a:r>
              <a:rPr lang="en-US" sz="2400" b="1" dirty="0" smtClean="0">
                <a:solidFill>
                  <a:schemeClr val="bg1"/>
                </a:solidFill>
                <a:latin typeface="+mj-lt"/>
              </a:rPr>
              <a:t>Clearwater Casino Resort</a:t>
            </a:r>
          </a:p>
          <a:p>
            <a:r>
              <a:rPr lang="en-US" sz="2400" b="1" dirty="0" smtClean="0">
                <a:solidFill>
                  <a:schemeClr val="bg1"/>
                </a:solidFill>
                <a:latin typeface="+mj-lt"/>
              </a:rPr>
              <a:t>Suquamish, WA</a:t>
            </a:r>
            <a:endParaRPr lang="en-US" sz="2400" b="1" dirty="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95400" y="274638"/>
            <a:ext cx="6553200" cy="1143000"/>
          </a:xfrm>
        </p:spPr>
        <p:txBody>
          <a:bodyPr>
            <a:normAutofit/>
          </a:bodyPr>
          <a:lstStyle/>
          <a:p>
            <a:r>
              <a:rPr lang="en-US" sz="4000" dirty="0" smtClean="0">
                <a:solidFill>
                  <a:prstClr val="black"/>
                </a:solidFill>
              </a:rPr>
              <a:t>To Reform the IHS</a:t>
            </a:r>
            <a:endParaRPr lang="en-US" dirty="0">
              <a:solidFill>
                <a:schemeClr val="bg1"/>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5392" y="1447800"/>
            <a:ext cx="8458201" cy="5109091"/>
          </a:xfrm>
          <a:prstGeom prst="rect">
            <a:avLst/>
          </a:prstGeom>
          <a:noFill/>
        </p:spPr>
        <p:txBody>
          <a:bodyPr wrap="square" rtlCol="0">
            <a:spAutoFit/>
          </a:bodyPr>
          <a:lstStyle/>
          <a:p>
            <a:pPr algn="ctr"/>
            <a:r>
              <a:rPr lang="en-US" sz="2800" b="1" u="sng" dirty="0" smtClean="0">
                <a:solidFill>
                  <a:schemeClr val="bg1"/>
                </a:solidFill>
                <a:latin typeface="+mj-lt"/>
              </a:rPr>
              <a:t>Area Office Staffing Update</a:t>
            </a:r>
          </a:p>
          <a:p>
            <a:endParaRPr lang="en-US" sz="2800" b="1" u="sng" dirty="0" smtClean="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Office Of Tribal And Service Unit Operations Director</a:t>
            </a:r>
          </a:p>
          <a:p>
            <a:pPr marL="914400" lvl="1" indent="-457200">
              <a:buFont typeface="Wingdings" panose="05000000000000000000" pitchFamily="2" charset="2"/>
              <a:buChar char="v"/>
            </a:pPr>
            <a:r>
              <a:rPr lang="en-US" sz="2000" b="1" dirty="0" smtClean="0">
                <a:solidFill>
                  <a:schemeClr val="bg1"/>
                </a:solidFill>
                <a:latin typeface="+mj-lt"/>
              </a:rPr>
              <a:t>Terry Dean</a:t>
            </a:r>
          </a:p>
          <a:p>
            <a:pPr marL="914400" lvl="1" indent="-457200">
              <a:buFont typeface="Wingdings" panose="05000000000000000000" pitchFamily="2" charset="2"/>
              <a:buChar char="v"/>
            </a:pPr>
            <a:r>
              <a:rPr lang="en-US" sz="2000" b="1" dirty="0" smtClean="0">
                <a:solidFill>
                  <a:schemeClr val="bg1"/>
                </a:solidFill>
                <a:latin typeface="+mj-lt"/>
              </a:rPr>
              <a:t>Contract Proposal Liaison Officer (CPLO) Position To Be Advertised Soon</a:t>
            </a:r>
          </a:p>
          <a:p>
            <a:pPr marL="457200" indent="-457200">
              <a:buFont typeface="Wingdings" panose="05000000000000000000" pitchFamily="2" charset="2"/>
              <a:buChar char="v"/>
            </a:pPr>
            <a:endParaRPr lang="en-US" sz="2000" b="1" dirty="0" smtClean="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Office Of Administration Management</a:t>
            </a:r>
          </a:p>
          <a:p>
            <a:pPr marL="914400" lvl="1" indent="-457200">
              <a:buFont typeface="Wingdings" panose="05000000000000000000" pitchFamily="2" charset="2"/>
              <a:buChar char="v"/>
            </a:pPr>
            <a:r>
              <a:rPr lang="en-US" sz="2000" b="1" dirty="0" smtClean="0">
                <a:solidFill>
                  <a:schemeClr val="bg1"/>
                </a:solidFill>
                <a:latin typeface="+mj-lt"/>
              </a:rPr>
              <a:t>CDR Ann Arnett – Acting Executive Officer</a:t>
            </a:r>
          </a:p>
          <a:p>
            <a:pPr marL="914400" lvl="1" indent="-457200">
              <a:buFont typeface="Wingdings" panose="05000000000000000000" pitchFamily="2" charset="2"/>
              <a:buChar char="v"/>
            </a:pPr>
            <a:r>
              <a:rPr lang="en-US" sz="2000" b="1" dirty="0" smtClean="0">
                <a:solidFill>
                  <a:schemeClr val="bg1"/>
                </a:solidFill>
                <a:latin typeface="+mj-lt"/>
              </a:rPr>
              <a:t>Currently Advertised</a:t>
            </a:r>
          </a:p>
          <a:p>
            <a:pPr lvl="1"/>
            <a:endParaRPr lang="en-US" sz="2000" b="1" dirty="0" smtClean="0">
              <a:solidFill>
                <a:schemeClr val="bg1"/>
              </a:solidFill>
              <a:latin typeface="+mj-lt"/>
            </a:endParaRPr>
          </a:p>
          <a:p>
            <a:pPr lvl="1" indent="-457200">
              <a:buFont typeface="Wingdings" panose="05000000000000000000" pitchFamily="2" charset="2"/>
              <a:buChar char="v"/>
            </a:pPr>
            <a:r>
              <a:rPr lang="en-US" sz="2200" b="1" u="sng" dirty="0" smtClean="0">
                <a:solidFill>
                  <a:schemeClr val="bg1"/>
                </a:solidFill>
                <a:latin typeface="+mj-lt"/>
              </a:rPr>
              <a:t>Western Region Human Resources</a:t>
            </a:r>
          </a:p>
          <a:p>
            <a:pPr marL="800100" lvl="1" indent="-457200">
              <a:buFont typeface="Wingdings" panose="05000000000000000000" pitchFamily="2" charset="2"/>
              <a:buChar char="v"/>
            </a:pPr>
            <a:r>
              <a:rPr lang="en-US" sz="2200" b="1" dirty="0" smtClean="0">
                <a:solidFill>
                  <a:schemeClr val="bg1"/>
                </a:solidFill>
                <a:latin typeface="+mj-lt"/>
              </a:rPr>
              <a:t> </a:t>
            </a:r>
            <a:r>
              <a:rPr lang="en-US" sz="2000" b="1" dirty="0" smtClean="0">
                <a:solidFill>
                  <a:schemeClr val="bg1"/>
                </a:solidFill>
                <a:latin typeface="+mj-lt"/>
              </a:rPr>
              <a:t>Region Director Vacant </a:t>
            </a:r>
          </a:p>
          <a:p>
            <a:pPr marL="800100" lvl="1" indent="-457200">
              <a:buFont typeface="Wingdings" panose="05000000000000000000" pitchFamily="2" charset="2"/>
              <a:buChar char="v"/>
            </a:pPr>
            <a:r>
              <a:rPr lang="en-US" sz="2000" b="1" dirty="0" smtClean="0">
                <a:solidFill>
                  <a:schemeClr val="bg1"/>
                </a:solidFill>
                <a:latin typeface="+mj-lt"/>
              </a:rPr>
              <a:t>	Physically Located In Portland</a:t>
            </a:r>
          </a:p>
          <a:p>
            <a:pPr lvl="1"/>
            <a:endParaRPr lang="en-US" sz="2000" b="1" dirty="0">
              <a:solidFill>
                <a:schemeClr val="bg1"/>
              </a:solidFill>
              <a:latin typeface="+mj-lt"/>
            </a:endParaRPr>
          </a:p>
        </p:txBody>
      </p:sp>
    </p:spTree>
    <p:extLst>
      <p:ext uri="{BB962C8B-B14F-4D97-AF65-F5344CB8AC3E}">
        <p14:creationId xmlns:p14="http://schemas.microsoft.com/office/powerpoint/2010/main" val="109806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228600" y="1981200"/>
            <a:ext cx="8686800" cy="4800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Fund Distribution Workgroup </a:t>
            </a:r>
            <a:endParaRPr lang="en-US" sz="2200" b="1" u="sng" dirty="0" smtClean="0">
              <a:solidFill>
                <a:srgbClr val="C00000"/>
              </a:solidFill>
              <a:latin typeface="+mj-lt"/>
            </a:endParaRP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Teleconference Held  April 16</a:t>
            </a:r>
            <a:r>
              <a:rPr lang="en-US" b="1" baseline="30000" dirty="0" smtClean="0">
                <a:solidFill>
                  <a:schemeClr val="bg1"/>
                </a:solidFill>
                <a:latin typeface="+mj-lt"/>
              </a:rPr>
              <a:t>th</a:t>
            </a:r>
            <a:r>
              <a:rPr lang="en-US" b="1" dirty="0" smtClean="0">
                <a:solidFill>
                  <a:schemeClr val="bg1"/>
                </a:solidFill>
                <a:latin typeface="+mj-lt"/>
              </a:rPr>
              <a:t> </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Recommended Distribution Methodology For PRC Increase</a:t>
            </a:r>
            <a:endParaRPr lang="en-US" b="1" dirty="0" smtClean="0">
              <a:solidFill>
                <a:srgbClr val="C00000"/>
              </a:solidFill>
              <a:latin typeface="+mj-lt"/>
            </a:endParaRP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Existing Members:</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Angela Mendez	Janice Clements		</a:t>
            </a:r>
            <a:r>
              <a:rPr lang="en-US" b="1" dirty="0" smtClean="0">
                <a:solidFill>
                  <a:srgbClr val="FF0000"/>
                </a:solidFill>
                <a:latin typeface="+mj-lt"/>
              </a:rPr>
              <a:t>DST Vacancy</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Dan Gleason		Marilyn Scott		</a:t>
            </a:r>
            <a:r>
              <a:rPr lang="en-US" b="1" dirty="0" smtClean="0">
                <a:solidFill>
                  <a:srgbClr val="FF0000"/>
                </a:solidFill>
                <a:latin typeface="+mj-lt"/>
              </a:rPr>
              <a:t>T-1 Vacancy</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Judy Muschamp	Mark Johnston		Leslie Wosnig</a:t>
            </a:r>
          </a:p>
          <a:p>
            <a:pPr marL="342900" indent="-342900">
              <a:buClr>
                <a:schemeClr val="bg1">
                  <a:lumMod val="75000"/>
                  <a:lumOff val="25000"/>
                </a:schemeClr>
              </a:buClr>
              <a:buFont typeface="Wingdings" pitchFamily="2" charset="2"/>
              <a:buChar char="v"/>
            </a:pPr>
            <a:r>
              <a:rPr lang="en-US" sz="2400" b="1" u="sng" dirty="0" smtClean="0">
                <a:solidFill>
                  <a:prstClr val="black"/>
                </a:solidFill>
                <a:latin typeface="Arial"/>
              </a:rPr>
              <a:t>FY14 Purchased Or Referred Care (PRC) Increase</a:t>
            </a:r>
            <a:endParaRPr lang="en-US" sz="2400" b="1" dirty="0" smtClean="0">
              <a:solidFill>
                <a:prstClr val="black"/>
              </a:solidFill>
              <a:latin typeface="Arial"/>
            </a:endParaRP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Portland Area - $7,816,900  </a:t>
            </a:r>
          </a:p>
          <a:p>
            <a:pPr marL="1403604" lvl="2" indent="-342900">
              <a:buClr>
                <a:schemeClr val="bg1">
                  <a:lumMod val="75000"/>
                  <a:lumOff val="25000"/>
                </a:schemeClr>
              </a:buClr>
              <a:buFont typeface="Wingdings" pitchFamily="2" charset="2"/>
              <a:buChar char="v"/>
            </a:pPr>
            <a:r>
              <a:rPr lang="en-US" sz="2000" b="1" dirty="0" smtClean="0">
                <a:solidFill>
                  <a:prstClr val="black"/>
                </a:solidFill>
                <a:latin typeface="Arial"/>
              </a:rPr>
              <a:t>Revised Area Base - $93,097,761 </a:t>
            </a:r>
            <a:endParaRPr lang="en-US" sz="2200" b="1" dirty="0" smtClean="0">
              <a:solidFill>
                <a:prstClr val="black"/>
              </a:solidFill>
              <a:latin typeface="Arial"/>
            </a:endParaRP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Active PRC Users </a:t>
            </a:r>
          </a:p>
          <a:p>
            <a:pPr marL="1403604" lvl="2" indent="-342900">
              <a:buClr>
                <a:schemeClr val="bg1">
                  <a:lumMod val="75000"/>
                  <a:lumOff val="25000"/>
                </a:schemeClr>
              </a:buClr>
              <a:buFont typeface="Wingdings" pitchFamily="2" charset="2"/>
              <a:buChar char="v"/>
            </a:pPr>
            <a:r>
              <a:rPr lang="en-US" sz="2000" b="1" dirty="0" smtClean="0">
                <a:solidFill>
                  <a:prstClr val="black"/>
                </a:solidFill>
                <a:latin typeface="Arial"/>
              </a:rPr>
              <a:t>FY11 - 46,166</a:t>
            </a:r>
          </a:p>
          <a:p>
            <a:pPr marL="1403604" lvl="2" indent="-342900">
              <a:buClr>
                <a:schemeClr val="bg1">
                  <a:lumMod val="75000"/>
                  <a:lumOff val="25000"/>
                </a:schemeClr>
              </a:buClr>
              <a:buFont typeface="Wingdings" pitchFamily="2" charset="2"/>
              <a:buChar char="v"/>
            </a:pPr>
            <a:r>
              <a:rPr lang="en-US" sz="2000" b="1" dirty="0" smtClean="0">
                <a:solidFill>
                  <a:prstClr val="black"/>
                </a:solidFill>
                <a:latin typeface="Arial"/>
              </a:rPr>
              <a:t>Fy13 - 49,153</a:t>
            </a:r>
          </a:p>
          <a:p>
            <a:pPr marL="342900"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016150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Chart 6"/>
          <p:cNvGraphicFramePr>
            <a:graphicFrameLocks/>
          </p:cNvGraphicFramePr>
          <p:nvPr>
            <p:extLst>
              <p:ext uri="{D42A27DB-BD31-4B8C-83A1-F6EECF244321}">
                <p14:modId xmlns:p14="http://schemas.microsoft.com/office/powerpoint/2010/main" val="196624458"/>
              </p:ext>
            </p:extLst>
          </p:nvPr>
        </p:nvGraphicFramePr>
        <p:xfrm>
          <a:off x="228600" y="1905000"/>
          <a:ext cx="8686800" cy="477774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967588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382000" cy="4844403"/>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ICD 10 DELAY</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October 2015 Implementation</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IHS Will Continue To Plan And Train Staff</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Updates To RPMS Will Be Delayed</a:t>
            </a:r>
          </a:p>
          <a:p>
            <a:pPr marL="342900" lvl="0" indent="-342900" fontAlgn="base">
              <a:spcBef>
                <a:spcPct val="20000"/>
              </a:spcBef>
              <a:spcAft>
                <a:spcPct val="0"/>
              </a:spcAft>
              <a:buFont typeface="Wingdings" panose="05000000000000000000" pitchFamily="2" charset="2"/>
              <a:buChar char="v"/>
              <a:defRPr/>
            </a:pPr>
            <a:endParaRPr lang="en-US" sz="2200" b="1" kern="0" dirty="0">
              <a:solidFill>
                <a:srgbClr val="000000"/>
              </a:solidFill>
              <a:latin typeface="Arial"/>
            </a:endParaRPr>
          </a:p>
          <a:p>
            <a:pPr marL="342900" lvl="0" indent="-342900" fontAlgn="base">
              <a:spcBef>
                <a:spcPct val="20000"/>
              </a:spcBef>
              <a:spcAft>
                <a:spcPct val="0"/>
              </a:spcAft>
              <a:buFont typeface="Wingdings" panose="05000000000000000000" pitchFamily="2" charset="2"/>
              <a:buChar char="v"/>
              <a:defRPr/>
            </a:pPr>
            <a:r>
              <a:rPr lang="en-US" sz="2800" b="1" u="sng" kern="0" dirty="0">
                <a:solidFill>
                  <a:srgbClr val="000000"/>
                </a:solidFill>
                <a:latin typeface="Arial"/>
              </a:rPr>
              <a:t>Contract Support Cost</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100% Funded</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Base CSC Amount Already Distributed</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FY14 Increases  </a:t>
            </a:r>
          </a:p>
          <a:p>
            <a:pPr marL="342900" lvl="0" indent="-342900" fontAlgn="base">
              <a:spcBef>
                <a:spcPct val="20000"/>
              </a:spcBef>
              <a:spcAft>
                <a:spcPct val="0"/>
              </a:spcAft>
              <a:buFont typeface="Wingdings" panose="05000000000000000000" pitchFamily="2" charset="2"/>
              <a:buChar char="v"/>
              <a:defRPr/>
            </a:pPr>
            <a:endParaRPr lang="en-US" sz="2800" b="1" kern="0" dirty="0" smtClean="0">
              <a:solidFill>
                <a:srgbClr val="000000"/>
              </a:solidFill>
              <a:latin typeface="Arial"/>
            </a:endParaRPr>
          </a:p>
          <a:p>
            <a:pPr lvl="0" fontAlgn="base">
              <a:spcBef>
                <a:spcPct val="20000"/>
              </a:spcBef>
              <a:spcAft>
                <a:spcPct val="0"/>
              </a:spcAft>
              <a:defRPr/>
            </a:pPr>
            <a:endParaRPr lang="en-US" sz="2400" b="1" kern="0" dirty="0">
              <a:solidFill>
                <a:srgbClr val="000000"/>
              </a:solidFill>
              <a:latin typeface="Arial"/>
            </a:endParaRPr>
          </a:p>
        </p:txBody>
      </p:sp>
    </p:spTree>
    <p:extLst>
      <p:ext uri="{BB962C8B-B14F-4D97-AF65-F5344CB8AC3E}">
        <p14:creationId xmlns:p14="http://schemas.microsoft.com/office/powerpoint/2010/main" val="4212039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228600" y="2438400"/>
            <a:ext cx="8686800" cy="3970318"/>
          </a:xfrm>
          <a:prstGeom prst="rect">
            <a:avLst/>
          </a:prstGeom>
          <a:noFill/>
        </p:spPr>
        <p:txBody>
          <a:bodyPr wrap="square" rtlCol="0">
            <a:spAutoFit/>
          </a:bodyPr>
          <a:lstStyle/>
          <a:p>
            <a:pPr lvl="0" fontAlgn="base">
              <a:spcBef>
                <a:spcPct val="20000"/>
              </a:spcBef>
              <a:spcAft>
                <a:spcPct val="0"/>
              </a:spcAft>
              <a:defRPr/>
            </a:pPr>
            <a:r>
              <a:rPr lang="en-US" sz="2800" b="1" u="sng" kern="0" dirty="0" smtClean="0">
                <a:solidFill>
                  <a:srgbClr val="000000"/>
                </a:solidFill>
                <a:latin typeface="Arial"/>
              </a:rPr>
              <a:t>Sanitation Facilities Construction - 2014 Funding:</a:t>
            </a:r>
          </a:p>
          <a:p>
            <a:pPr marL="342900" lvl="0"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$3,426,000 In IHS SFC (Up 0.4% From 2013)</a:t>
            </a:r>
          </a:p>
          <a:p>
            <a:pPr marL="342900" lvl="0"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$1,269,800 In EPA Set-aside (Down 27% From 2013</a:t>
            </a:r>
            <a:r>
              <a:rPr lang="en-US" sz="2800" b="1" kern="0" dirty="0" smtClean="0">
                <a:solidFill>
                  <a:srgbClr val="000000"/>
                </a:solidFill>
                <a:latin typeface="Arial"/>
              </a:rPr>
              <a:t>)</a:t>
            </a:r>
          </a:p>
          <a:p>
            <a:pPr lvl="0" fontAlgn="base">
              <a:spcBef>
                <a:spcPct val="20000"/>
              </a:spcBef>
              <a:spcAft>
                <a:spcPct val="0"/>
              </a:spcAft>
              <a:defRPr/>
            </a:pPr>
            <a:endParaRPr lang="en-US" sz="2800" b="1" kern="0" dirty="0" smtClean="0">
              <a:solidFill>
                <a:srgbClr val="000000"/>
              </a:solidFill>
              <a:latin typeface="Arial"/>
            </a:endParaRPr>
          </a:p>
          <a:p>
            <a:pPr lvl="0" fontAlgn="base">
              <a:spcBef>
                <a:spcPct val="20000"/>
              </a:spcBef>
              <a:spcAft>
                <a:spcPct val="0"/>
              </a:spcAft>
              <a:defRPr/>
            </a:pPr>
            <a:r>
              <a:rPr lang="en-US" sz="2800" b="1" u="sng" kern="0" dirty="0" smtClean="0">
                <a:solidFill>
                  <a:srgbClr val="000000"/>
                </a:solidFill>
                <a:latin typeface="Arial"/>
              </a:rPr>
              <a:t>Highlights:</a:t>
            </a:r>
          </a:p>
          <a:p>
            <a:pPr marL="342900" lvl="0" indent="-342900" eaLnBrk="0" fontAlgn="base" hangingPunct="0">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105 - The Projected Number Of New Or Like-new Homes To Receive Individual Site Sanitation Facilities.</a:t>
            </a:r>
          </a:p>
          <a:p>
            <a:pPr marL="342900" lvl="0" indent="-342900" eaLnBrk="0" fontAlgn="base" hangingPunct="0">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1,626 - The Estimated Number Of Existing Homes To Benefit From Improvements To Existing Water And Sewer Systems.</a:t>
            </a:r>
            <a:endParaRPr lang="en-US" sz="2200" b="1" kern="0" dirty="0">
              <a:solidFill>
                <a:srgbClr val="000000"/>
              </a:solidFill>
              <a:latin typeface="Arial"/>
            </a:endParaRPr>
          </a:p>
        </p:txBody>
      </p:sp>
    </p:spTree>
    <p:extLst>
      <p:ext uri="{BB962C8B-B14F-4D97-AF65-F5344CB8AC3E}">
        <p14:creationId xmlns:p14="http://schemas.microsoft.com/office/powerpoint/2010/main" val="1180087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1000" y="2819400"/>
            <a:ext cx="8458200" cy="3339376"/>
          </a:xfrm>
          <a:prstGeom prst="rect">
            <a:avLst/>
          </a:prstGeom>
          <a:noFill/>
        </p:spPr>
        <p:txBody>
          <a:bodyPr wrap="square" rtlCol="0">
            <a:spAutoFit/>
          </a:bodyPr>
          <a:lstStyle/>
          <a:p>
            <a:pPr marL="342900" lvl="0" indent="-342900" eaLnBrk="0" fontAlgn="base" hangingPunct="0">
              <a:spcBef>
                <a:spcPct val="20000"/>
              </a:spcBef>
              <a:spcAft>
                <a:spcPts val="600"/>
              </a:spcAft>
              <a:buFont typeface="Wingdings" panose="05000000000000000000" pitchFamily="2" charset="2"/>
              <a:buChar char="v"/>
              <a:defRPr/>
            </a:pPr>
            <a:r>
              <a:rPr lang="en-US" sz="2200" b="1" kern="0" dirty="0" smtClean="0">
                <a:solidFill>
                  <a:srgbClr val="000000"/>
                </a:solidFill>
                <a:latin typeface="Arial"/>
              </a:rPr>
              <a:t>Joint Venture Construction Program (JVCP) Is A Competitive Health Facility Construction Program Under Public Law 94-437</a:t>
            </a:r>
          </a:p>
          <a:p>
            <a:pPr marL="342900" lvl="0" indent="-342900" eaLnBrk="0" fontAlgn="base" hangingPunct="0">
              <a:spcBef>
                <a:spcPct val="20000"/>
              </a:spcBef>
              <a:spcAft>
                <a:spcPts val="600"/>
              </a:spcAft>
              <a:buFont typeface="Wingdings" panose="05000000000000000000" pitchFamily="2" charset="2"/>
              <a:buChar char="v"/>
              <a:defRPr/>
            </a:pPr>
            <a:r>
              <a:rPr lang="en-US" sz="2200" b="1" kern="0" dirty="0" smtClean="0">
                <a:solidFill>
                  <a:srgbClr val="000000"/>
                </a:solidFill>
                <a:latin typeface="Arial"/>
              </a:rPr>
              <a:t>Tribe Constructs Facility; IHS Staffs And Equips</a:t>
            </a:r>
          </a:p>
          <a:p>
            <a:pPr marL="342900" lvl="0" indent="-342900" eaLnBrk="0" fontAlgn="base" hangingPunct="0">
              <a:spcBef>
                <a:spcPct val="20000"/>
              </a:spcBef>
              <a:spcAft>
                <a:spcPts val="600"/>
              </a:spcAft>
              <a:buFont typeface="Wingdings" panose="05000000000000000000" pitchFamily="2" charset="2"/>
              <a:buChar char="v"/>
              <a:defRPr/>
            </a:pPr>
            <a:r>
              <a:rPr lang="en-US" sz="2200" b="1" kern="0" dirty="0" smtClean="0">
                <a:solidFill>
                  <a:srgbClr val="000000"/>
                </a:solidFill>
                <a:latin typeface="Arial"/>
              </a:rPr>
              <a:t>IHS Announcement For JVCP Applications, Scheduled For Late FY14 / Early FY15</a:t>
            </a:r>
          </a:p>
          <a:p>
            <a:pPr marL="342900" lvl="0" indent="-342900" eaLnBrk="0" fontAlgn="base" hangingPunct="0">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Competitive Application Process</a:t>
            </a:r>
          </a:p>
          <a:p>
            <a:pPr marL="342900" lvl="0" indent="-342900" eaLnBrk="0" fontAlgn="base" hangingPunct="0">
              <a:spcBef>
                <a:spcPct val="20000"/>
              </a:spcBef>
              <a:spcAft>
                <a:spcPts val="600"/>
              </a:spcAft>
              <a:buFont typeface="Wingdings" panose="05000000000000000000" pitchFamily="2" charset="2"/>
              <a:buChar char="v"/>
              <a:defRPr/>
            </a:pPr>
            <a:endParaRPr lang="en-US" sz="2400" kern="0" dirty="0">
              <a:solidFill>
                <a:srgbClr val="000000"/>
              </a:solidFill>
              <a:latin typeface="Arial"/>
            </a:endParaRPr>
          </a:p>
        </p:txBody>
      </p:sp>
      <p:sp>
        <p:nvSpPr>
          <p:cNvPr id="7" name="TextBox 6"/>
          <p:cNvSpPr txBox="1"/>
          <p:nvPr/>
        </p:nvSpPr>
        <p:spPr>
          <a:xfrm>
            <a:off x="1321106" y="1981200"/>
            <a:ext cx="6135013" cy="646331"/>
          </a:xfrm>
          <a:prstGeom prst="rect">
            <a:avLst/>
          </a:prstGeom>
          <a:noFill/>
        </p:spPr>
        <p:txBody>
          <a:bodyPr wrap="none" rtlCol="0">
            <a:spAutoFit/>
          </a:bodyPr>
          <a:lstStyle/>
          <a:p>
            <a:pPr algn="ctr"/>
            <a:r>
              <a:rPr lang="en-US" altLang="en-US" sz="3600" b="1" u="sng" kern="0" dirty="0">
                <a:solidFill>
                  <a:srgbClr val="000000"/>
                </a:solidFill>
                <a:latin typeface="Arial"/>
              </a:rPr>
              <a:t>Joint Venture Construction</a:t>
            </a:r>
            <a:endParaRPr lang="en-US" u="sng" dirty="0"/>
          </a:p>
        </p:txBody>
      </p:sp>
    </p:spTree>
    <p:extLst>
      <p:ext uri="{BB962C8B-B14F-4D97-AF65-F5344CB8AC3E}">
        <p14:creationId xmlns:p14="http://schemas.microsoft.com/office/powerpoint/2010/main" val="918751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538583" y="2096873"/>
            <a:ext cx="6288901" cy="646331"/>
          </a:xfrm>
          <a:prstGeom prst="rect">
            <a:avLst/>
          </a:prstGeom>
          <a:noFill/>
        </p:spPr>
        <p:txBody>
          <a:bodyPr wrap="none" rtlCol="0">
            <a:spAutoFit/>
          </a:bodyPr>
          <a:lstStyle/>
          <a:p>
            <a:pPr algn="ctr"/>
            <a:r>
              <a:rPr lang="en-US" altLang="en-US" sz="3600" b="1" kern="0" dirty="0">
                <a:solidFill>
                  <a:srgbClr val="000000"/>
                </a:solidFill>
                <a:latin typeface="Arial"/>
              </a:rPr>
              <a:t>Interested in Joint Venture?</a:t>
            </a:r>
            <a:endParaRPr lang="en-US" dirty="0"/>
          </a:p>
        </p:txBody>
      </p:sp>
      <p:sp>
        <p:nvSpPr>
          <p:cNvPr id="7" name="TextBox 6"/>
          <p:cNvSpPr txBox="1"/>
          <p:nvPr/>
        </p:nvSpPr>
        <p:spPr>
          <a:xfrm>
            <a:off x="304800" y="3048000"/>
            <a:ext cx="8458200" cy="2665345"/>
          </a:xfrm>
          <a:prstGeom prst="rect">
            <a:avLst/>
          </a:prstGeom>
          <a:noFill/>
        </p:spPr>
        <p:txBody>
          <a:bodyPr wrap="square" rtlCol="0">
            <a:spAutoFit/>
          </a:bodyPr>
          <a:lstStyle/>
          <a:p>
            <a:pPr marL="342900" lvl="0" indent="-342900" eaLnBrk="0" fontAlgn="base" hangingPunct="0">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Tribes Interested In Joint Venture Are Encouraged To Review The FY 2010 Application Package To See If They Meet Requirements Which Can Be Downloaded At</a:t>
            </a:r>
          </a:p>
          <a:p>
            <a:pPr lvl="0" eaLnBrk="0" fontAlgn="base" hangingPunct="0">
              <a:spcBef>
                <a:spcPct val="20000"/>
              </a:spcBef>
              <a:spcAft>
                <a:spcPct val="0"/>
              </a:spcAft>
              <a:defRPr/>
            </a:pPr>
            <a:r>
              <a:rPr lang="en-US" sz="2200" b="1" kern="0" dirty="0" smtClean="0">
                <a:solidFill>
                  <a:srgbClr val="0070C0"/>
                </a:solidFill>
                <a:latin typeface="Arial"/>
              </a:rPr>
              <a:t>	</a:t>
            </a:r>
            <a:r>
              <a:rPr lang="en-US" sz="2200" b="1" kern="0" dirty="0" smtClean="0">
                <a:solidFill>
                  <a:schemeClr val="bg1"/>
                </a:solidFill>
                <a:latin typeface="Arial"/>
                <a:hlinkClick r:id="rId6"/>
              </a:rPr>
              <a:t>http://www.ihs.gov/DFPC/</a:t>
            </a:r>
            <a:endParaRPr lang="en-US" sz="2200" b="1" kern="0" dirty="0" smtClean="0">
              <a:solidFill>
                <a:schemeClr val="bg1"/>
              </a:solidFill>
              <a:latin typeface="Arial"/>
            </a:endParaRPr>
          </a:p>
          <a:p>
            <a:pPr lvl="0" eaLnBrk="0" fontAlgn="base" hangingPunct="0">
              <a:spcBef>
                <a:spcPct val="20000"/>
              </a:spcBef>
              <a:spcAft>
                <a:spcPct val="0"/>
              </a:spcAft>
              <a:defRPr/>
            </a:pPr>
            <a:endParaRPr lang="en-US" sz="2200" b="1" kern="0" dirty="0" smtClean="0">
              <a:solidFill>
                <a:srgbClr val="000000"/>
              </a:solidFill>
              <a:latin typeface="Arial"/>
            </a:endParaRPr>
          </a:p>
          <a:p>
            <a:pPr marL="342900" lvl="0" indent="-342900" eaLnBrk="0" fontAlgn="base" hangingPunct="0">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The New Application Package Is In Development, But Expected To Be Similar To The FY2010 Application.  </a:t>
            </a:r>
            <a:endParaRPr lang="en-US" sz="2200" b="1" kern="0" dirty="0">
              <a:solidFill>
                <a:srgbClr val="000000"/>
              </a:solidFill>
              <a:latin typeface="Arial"/>
            </a:endParaRPr>
          </a:p>
        </p:txBody>
      </p:sp>
    </p:spTree>
    <p:extLst>
      <p:ext uri="{BB962C8B-B14F-4D97-AF65-F5344CB8AC3E}">
        <p14:creationId xmlns:p14="http://schemas.microsoft.com/office/powerpoint/2010/main" val="3355717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Portland Area Direct Service Tribes Meeting</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June 4th And 5th</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Embassy Suites, Portland Airport</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Area Office, Service Units, And District Offices Profiles</a:t>
            </a:r>
          </a:p>
          <a:p>
            <a:pPr marL="662940" lvl="1" indent="-342900">
              <a:buClrTx/>
              <a:buSzTx/>
              <a:buFont typeface="Wingdings" panose="05000000000000000000" pitchFamily="2" charset="2"/>
              <a:buChar char="v"/>
            </a:pPr>
            <a:endParaRPr lang="en-US" sz="2200" dirty="0" smtClean="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lvl="0" indent="-342900">
              <a:buClrTx/>
              <a:buSzTx/>
              <a:buFont typeface="Wingdings" panose="05000000000000000000" pitchFamily="2" charset="2"/>
              <a:buChar char="v"/>
            </a:pPr>
            <a:r>
              <a:rPr lang="en-US" sz="2200" b="1" u="sng" dirty="0" err="1" smtClean="0">
                <a:solidFill>
                  <a:prstClr val="black"/>
                </a:solidFill>
                <a:latin typeface="Arial" panose="020B0604020202020204" pitchFamily="34" charset="0"/>
                <a:cs typeface="Arial" panose="020B0604020202020204" pitchFamily="34" charset="0"/>
              </a:rPr>
              <a:t>Ihs</a:t>
            </a:r>
            <a:r>
              <a:rPr lang="en-US" sz="2200" b="1" u="sng" dirty="0" smtClean="0">
                <a:solidFill>
                  <a:prstClr val="black"/>
                </a:solidFill>
                <a:latin typeface="Arial" panose="020B0604020202020204" pitchFamily="34" charset="0"/>
                <a:cs typeface="Arial" panose="020B0604020202020204" pitchFamily="34" charset="0"/>
              </a:rPr>
              <a:t> Director Listening Session</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Conducted At Each Area - Face To Face Session</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August Or September </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Location In Portland – Site To Be Announced</a:t>
            </a:r>
            <a:endParaRPr lang="en-US" sz="2200" dirty="0" smtClean="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11th Annual Direct Service Tribes National Meeting</a:t>
            </a:r>
            <a:endParaRPr lang="en-US" sz="2200" dirty="0" smtClean="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Albuquerque, NM</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July 9</a:t>
            </a:r>
            <a:r>
              <a:rPr lang="en-US" sz="2200" baseline="30000" dirty="0" smtClean="0">
                <a:solidFill>
                  <a:prstClr val="black"/>
                </a:solidFill>
                <a:latin typeface="Arial" panose="020B0604020202020204" pitchFamily="34" charset="0"/>
                <a:cs typeface="Arial" panose="020B0604020202020204" pitchFamily="34" charset="0"/>
              </a:rPr>
              <a:t>th</a:t>
            </a:r>
            <a:r>
              <a:rPr lang="en-US" sz="2200" dirty="0" smtClean="0">
                <a:solidFill>
                  <a:prstClr val="black"/>
                </a:solidFill>
                <a:latin typeface="Arial" panose="020B0604020202020204" pitchFamily="34" charset="0"/>
                <a:cs typeface="Arial" panose="020B0604020202020204" pitchFamily="34" charset="0"/>
              </a:rPr>
              <a:t> And 10</a:t>
            </a:r>
            <a:r>
              <a:rPr lang="en-US" sz="2200" baseline="30000" dirty="0" smtClean="0">
                <a:solidFill>
                  <a:prstClr val="black"/>
                </a:solidFill>
                <a:latin typeface="Arial" panose="020B0604020202020204" pitchFamily="34" charset="0"/>
                <a:cs typeface="Arial" panose="020B0604020202020204" pitchFamily="34" charset="0"/>
              </a:rPr>
              <a:t>th</a:t>
            </a:r>
            <a:r>
              <a:rPr lang="en-US" sz="2200" dirty="0" smtClean="0">
                <a:solidFill>
                  <a:prstClr val="black"/>
                </a:solidFill>
                <a:latin typeface="Arial" panose="020B0604020202020204" pitchFamily="34" charset="0"/>
                <a:cs typeface="Arial" panose="020B0604020202020204" pitchFamily="34" charset="0"/>
              </a:rPr>
              <a:t> </a:t>
            </a:r>
          </a:p>
          <a:p>
            <a:pPr marL="662940" lvl="1" indent="-342900">
              <a:buClrTx/>
              <a:buSzTx/>
              <a:buFont typeface="Wingdings" panose="05000000000000000000" pitchFamily="2" charset="2"/>
              <a:buChar char="v"/>
            </a:pPr>
            <a:endParaRPr lang="en-US" sz="2200" dirty="0" smtClean="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lvl="0" indent="-342900">
              <a:buClrTx/>
              <a:buSzTx/>
              <a:buFont typeface="Wingdings" panose="05000000000000000000" pitchFamily="2" charset="2"/>
              <a:buChar char="v"/>
            </a:pPr>
            <a:r>
              <a:rPr lang="en-US" sz="2200" b="1" u="sng" dirty="0" smtClean="0">
                <a:solidFill>
                  <a:prstClr val="black"/>
                </a:solidFill>
                <a:latin typeface="Arial" panose="020B0604020202020204" pitchFamily="34" charset="0"/>
                <a:cs typeface="Arial" panose="020B0604020202020204" pitchFamily="34" charset="0"/>
              </a:rPr>
              <a:t>Facilities Appropriation Advisory Board (FAAB)</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April 29</a:t>
            </a:r>
            <a:r>
              <a:rPr lang="en-US" sz="2200" baseline="30000" dirty="0" smtClean="0">
                <a:solidFill>
                  <a:prstClr val="black"/>
                </a:solidFill>
                <a:latin typeface="Arial" panose="020B0604020202020204" pitchFamily="34" charset="0"/>
                <a:cs typeface="Arial" panose="020B0604020202020204" pitchFamily="34" charset="0"/>
              </a:rPr>
              <a:t>th</a:t>
            </a:r>
            <a:r>
              <a:rPr lang="en-US" sz="2200" dirty="0" smtClean="0">
                <a:solidFill>
                  <a:prstClr val="black"/>
                </a:solidFill>
                <a:latin typeface="Arial" panose="020B0604020202020204" pitchFamily="34" charset="0"/>
                <a:cs typeface="Arial" panose="020B0604020202020204" pitchFamily="34" charset="0"/>
              </a:rPr>
              <a:t> And 30th</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Seattle, WA </a:t>
            </a:r>
            <a:endParaRPr lang="en-US" sz="2200" dirty="0" smtClean="0">
              <a:solidFill>
                <a:schemeClr val="bg1"/>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chemeClr val="bg1"/>
                </a:solidFill>
                <a:latin typeface="Arial" panose="020B0604020202020204" pitchFamily="34" charset="0"/>
                <a:cs typeface="Arial" panose="020B0604020202020204" pitchFamily="34" charset="0"/>
              </a:rPr>
              <a:t>Pearl </a:t>
            </a:r>
            <a:r>
              <a:rPr lang="en-US" sz="2200" dirty="0" err="1" smtClean="0">
                <a:solidFill>
                  <a:schemeClr val="bg1"/>
                </a:solidFill>
                <a:latin typeface="Arial" panose="020B0604020202020204" pitchFamily="34" charset="0"/>
                <a:cs typeface="Arial" panose="020B0604020202020204" pitchFamily="34" charset="0"/>
              </a:rPr>
              <a:t>Capoeman</a:t>
            </a:r>
            <a:r>
              <a:rPr lang="en-US" sz="2200" dirty="0" smtClean="0">
                <a:solidFill>
                  <a:schemeClr val="bg1"/>
                </a:solidFill>
                <a:latin typeface="Arial" panose="020B0604020202020204" pitchFamily="34" charset="0"/>
                <a:cs typeface="Arial" panose="020B0604020202020204" pitchFamily="34" charset="0"/>
              </a:rPr>
              <a:t>-baller – Primary</a:t>
            </a:r>
          </a:p>
          <a:p>
            <a:pPr marL="662940" lvl="1" indent="-342900">
              <a:buClrTx/>
              <a:buSzTx/>
              <a:buFont typeface="Wingdings" panose="05000000000000000000" pitchFamily="2" charset="2"/>
              <a:buChar char="v"/>
            </a:pPr>
            <a:r>
              <a:rPr lang="en-US" sz="2200" dirty="0" smtClean="0">
                <a:solidFill>
                  <a:schemeClr val="bg1"/>
                </a:solidFill>
                <a:latin typeface="Arial" panose="020B0604020202020204" pitchFamily="34" charset="0"/>
                <a:cs typeface="Arial" panose="020B0604020202020204" pitchFamily="34" charset="0"/>
              </a:rPr>
              <a:t>Jim Roberts - Alternate</a:t>
            </a: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754230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b="1" u="sng" dirty="0" smtClean="0">
                <a:solidFill>
                  <a:schemeClr val="bg1"/>
                </a:solidFill>
                <a:latin typeface="Arial" panose="020B0604020202020204" pitchFamily="34" charset="0"/>
                <a:cs typeface="Arial" panose="020B0604020202020204" pitchFamily="34" charset="0"/>
              </a:rPr>
              <a:t>Youth Treatment Funds</a:t>
            </a:r>
            <a:endParaRPr lang="en-US" sz="2200" dirty="0" smtClean="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$1.1M Recurring</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Dear Tribal Leader Letter</a:t>
            </a:r>
          </a:p>
          <a:p>
            <a:pPr marL="662940" lvl="1" indent="-342900">
              <a:buClrTx/>
              <a:buSzTx/>
              <a:buFont typeface="Wingdings" panose="05000000000000000000" pitchFamily="2" charset="2"/>
              <a:buChar char="v"/>
            </a:pPr>
            <a:endParaRPr lang="en-US" sz="2200" dirty="0" smtClean="0">
              <a:solidFill>
                <a:prstClr val="black"/>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anose="05000000000000000000" pitchFamily="2" charset="2"/>
              <a:buChar char="v"/>
            </a:pPr>
            <a:endParaRPr lang="en-US" sz="2200" b="1" dirty="0" smtClean="0">
              <a:solidFill>
                <a:schemeClr val="bg1"/>
              </a:solidFill>
              <a:latin typeface="+mj-lt"/>
            </a:endParaRPr>
          </a:p>
          <a:p>
            <a:pPr marL="342900" lvl="0" indent="-342900">
              <a:buClrTx/>
              <a:buSzTx/>
              <a:buFont typeface="Wingdings" panose="05000000000000000000" pitchFamily="2" charset="2"/>
              <a:buChar char="v"/>
            </a:pPr>
            <a:r>
              <a:rPr lang="en-US" sz="2200" b="1" u="sng" dirty="0" smtClean="0">
                <a:solidFill>
                  <a:prstClr val="black"/>
                </a:solidFill>
                <a:latin typeface="Arial" panose="020B0604020202020204" pitchFamily="34" charset="0"/>
                <a:cs typeface="Arial" panose="020B0604020202020204" pitchFamily="34" charset="0"/>
              </a:rPr>
              <a:t>Tribal Implementation Of The Affordable Care Act</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July 22</a:t>
            </a:r>
            <a:r>
              <a:rPr lang="en-US" sz="2200" baseline="30000" dirty="0" smtClean="0">
                <a:solidFill>
                  <a:prstClr val="black"/>
                </a:solidFill>
                <a:latin typeface="Arial" panose="020B0604020202020204" pitchFamily="34" charset="0"/>
                <a:cs typeface="Arial" panose="020B0604020202020204" pitchFamily="34" charset="0"/>
              </a:rPr>
              <a:t>nd</a:t>
            </a:r>
            <a:r>
              <a:rPr lang="en-US" sz="2200" dirty="0" smtClean="0">
                <a:solidFill>
                  <a:prstClr val="black"/>
                </a:solidFill>
                <a:latin typeface="Arial" panose="020B0604020202020204" pitchFamily="34" charset="0"/>
                <a:cs typeface="Arial" panose="020B0604020202020204" pitchFamily="34" charset="0"/>
              </a:rPr>
              <a:t> And 23</a:t>
            </a:r>
            <a:r>
              <a:rPr lang="en-US" sz="2200" baseline="30000" dirty="0" smtClean="0">
                <a:solidFill>
                  <a:prstClr val="black"/>
                </a:solidFill>
                <a:latin typeface="Arial" panose="020B0604020202020204" pitchFamily="34" charset="0"/>
                <a:cs typeface="Arial" panose="020B0604020202020204" pitchFamily="34" charset="0"/>
              </a:rPr>
              <a:t>rd</a:t>
            </a:r>
            <a:r>
              <a:rPr lang="en-US" sz="2200" dirty="0" smtClean="0">
                <a:solidFill>
                  <a:prstClr val="black"/>
                </a:solidFill>
                <a:latin typeface="Arial" panose="020B0604020202020204" pitchFamily="34" charset="0"/>
                <a:cs typeface="Arial" panose="020B0604020202020204" pitchFamily="34" charset="0"/>
              </a:rPr>
              <a:t> </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Seattle, WA </a:t>
            </a:r>
            <a:endParaRPr lang="en-US" sz="2200" dirty="0" smtClean="0">
              <a:solidFill>
                <a:schemeClr val="bg1"/>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chemeClr val="bg1"/>
                </a:solidFill>
                <a:latin typeface="Arial" panose="020B0604020202020204" pitchFamily="34" charset="0"/>
                <a:cs typeface="Arial" panose="020B0604020202020204" pitchFamily="34" charset="0"/>
              </a:rPr>
              <a:t>Jointly Presented By IHS And NPAIHB</a:t>
            </a:r>
          </a:p>
          <a:p>
            <a:pPr marL="662940" lvl="1" indent="-342900">
              <a:buClrTx/>
              <a:buSzTx/>
              <a:buFont typeface="Wingdings" panose="05000000000000000000" pitchFamily="2" charset="2"/>
              <a:buChar char="v"/>
            </a:pPr>
            <a:r>
              <a:rPr lang="en-US" sz="2200" dirty="0" smtClean="0">
                <a:solidFill>
                  <a:schemeClr val="bg1"/>
                </a:solidFill>
                <a:latin typeface="Arial" panose="020B0604020202020204" pitchFamily="34" charset="0"/>
                <a:cs typeface="Arial" panose="020B0604020202020204" pitchFamily="34" charset="0"/>
              </a:rPr>
              <a:t>Save The Date Flyer Sent By NPAIHB</a:t>
            </a:r>
          </a:p>
          <a:p>
            <a:pPr marL="320040" lvl="1" indent="0">
              <a:buClrTx/>
              <a:buSzTx/>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269819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304800"/>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28600" y="2362200"/>
            <a:ext cx="8763000" cy="4419600"/>
          </a:xfrm>
        </p:spPr>
        <p:txBody>
          <a:bodyPr>
            <a:normAutofit fontScale="92500" lnSpcReduction="20000"/>
          </a:bodyPr>
          <a:lstStyle/>
          <a:p>
            <a:pPr>
              <a:buClrTx/>
              <a:buFont typeface="Wingdings" panose="05000000000000000000" pitchFamily="2" charset="2"/>
              <a:buChar char="v"/>
            </a:pPr>
            <a:endParaRPr lang="en-US" sz="1800" dirty="0" smtClean="0">
              <a:solidFill>
                <a:schemeClr val="bg1"/>
              </a:solidFill>
            </a:endParaRPr>
          </a:p>
          <a:p>
            <a:pPr marL="342860" lvl="0" indent="-342860" eaLnBrk="0" fontAlgn="base" hangingPunct="0">
              <a:spcAft>
                <a:spcPct val="0"/>
              </a:spcAft>
              <a:buClr>
                <a:srgbClr val="000000"/>
              </a:buClr>
              <a:buSzTx/>
              <a:buFont typeface="Wingdings" panose="05000000000000000000" pitchFamily="2" charset="2"/>
              <a:buChar char="v"/>
            </a:pPr>
            <a:r>
              <a:rPr lang="en-US" sz="2200" b="1" u="sng" kern="0" dirty="0" smtClean="0">
                <a:solidFill>
                  <a:srgbClr val="000000"/>
                </a:solidFill>
                <a:latin typeface="Arial" panose="020B0604020202020204" pitchFamily="34" charset="0"/>
                <a:cs typeface="Arial" panose="020B0604020202020204" pitchFamily="34" charset="0"/>
              </a:rPr>
              <a:t>Northwest Tribal Clinician’s Cancer Update</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May 20</a:t>
            </a:r>
            <a:r>
              <a:rPr lang="en-US" sz="2200" kern="0" baseline="30000" dirty="0" smtClean="0">
                <a:solidFill>
                  <a:srgbClr val="000000">
                    <a:lumMod val="95000"/>
                    <a:lumOff val="5000"/>
                  </a:srgbClr>
                </a:solidFill>
                <a:latin typeface="Arial" panose="020B0604020202020204" pitchFamily="34" charset="0"/>
                <a:cs typeface="Arial" panose="020B0604020202020204" pitchFamily="34" charset="0"/>
              </a:rPr>
              <a:t>th</a:t>
            </a:r>
            <a:endParaRPr lang="en-US" sz="2200" kern="0" dirty="0" smtClean="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OHSU Center For Health And Healing, Room 4</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Contact: Eric Vinson- </a:t>
            </a:r>
            <a:r>
              <a:rPr lang="en-US" sz="2200" kern="0" dirty="0" smtClean="0">
                <a:solidFill>
                  <a:srgbClr val="000000">
                    <a:lumMod val="95000"/>
                    <a:lumOff val="5000"/>
                  </a:srgbClr>
                </a:solidFill>
                <a:latin typeface="Arial" panose="020B0604020202020204" pitchFamily="34" charset="0"/>
                <a:cs typeface="Arial" panose="020B0604020202020204" pitchFamily="34" charset="0"/>
                <a:hlinkClick r:id="rId6"/>
              </a:rPr>
              <a:t>evinson@npaihb.org</a:t>
            </a:r>
            <a:endParaRPr lang="en-US" sz="2200" kern="0" dirty="0" smtClean="0">
              <a:solidFill>
                <a:srgbClr val="000000">
                  <a:lumMod val="95000"/>
                  <a:lumOff val="5000"/>
                </a:srgbClr>
              </a:solidFill>
              <a:latin typeface="Arial" panose="020B0604020202020204" pitchFamily="34" charset="0"/>
              <a:cs typeface="Arial" panose="020B0604020202020204" pitchFamily="34" charset="0"/>
            </a:endParaRPr>
          </a:p>
          <a:p>
            <a:pPr marL="342860" lvl="0" indent="-342860" eaLnBrk="0" fontAlgn="base" hangingPunct="0">
              <a:spcAft>
                <a:spcPct val="0"/>
              </a:spcAft>
              <a:buClr>
                <a:srgbClr val="000000"/>
              </a:buClr>
              <a:buSzTx/>
              <a:buFont typeface="Wingdings" panose="05000000000000000000" pitchFamily="2" charset="2"/>
              <a:buChar char="v"/>
            </a:pPr>
            <a:r>
              <a:rPr lang="en-US" sz="2200" b="1" u="sng" kern="0" dirty="0" smtClean="0">
                <a:solidFill>
                  <a:srgbClr val="000000">
                    <a:lumMod val="95000"/>
                    <a:lumOff val="5000"/>
                  </a:srgbClr>
                </a:solidFill>
                <a:latin typeface="Arial" panose="020B0604020202020204" pitchFamily="34" charset="0"/>
                <a:cs typeface="Arial" panose="020B0604020202020204" pitchFamily="34" charset="0"/>
              </a:rPr>
              <a:t>Portland Area CD Meeting (Full-day Joint Session Of I/T/U)</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May 21</a:t>
            </a:r>
            <a:r>
              <a:rPr lang="en-US" sz="2200" kern="0" baseline="30000" dirty="0" smtClean="0">
                <a:solidFill>
                  <a:srgbClr val="000000">
                    <a:lumMod val="95000"/>
                    <a:lumOff val="5000"/>
                  </a:srgbClr>
                </a:solidFill>
                <a:latin typeface="Arial" panose="020B0604020202020204" pitchFamily="34" charset="0"/>
                <a:cs typeface="Arial" panose="020B0604020202020204" pitchFamily="34" charset="0"/>
              </a:rPr>
              <a:t>st</a:t>
            </a:r>
            <a:endParaRPr lang="en-US" sz="2200" kern="0" dirty="0" smtClean="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Gus Solomon Federal Courthouse, Conference Room 101</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Contact: Dr. Stephen “Miles” Rudd- </a:t>
            </a:r>
            <a:r>
              <a:rPr lang="en-US" sz="2200" kern="0" dirty="0" smtClean="0">
                <a:solidFill>
                  <a:srgbClr val="000000">
                    <a:lumMod val="95000"/>
                    <a:lumOff val="5000"/>
                  </a:srgbClr>
                </a:solidFill>
                <a:latin typeface="Arial" panose="020B0604020202020204" pitchFamily="34" charset="0"/>
                <a:cs typeface="Arial" panose="020B0604020202020204" pitchFamily="34" charset="0"/>
                <a:hlinkClick r:id="rId7"/>
              </a:rPr>
              <a:t>Stephen.Rudd@ihs.gov</a:t>
            </a:r>
            <a:endParaRPr lang="en-US" sz="2200" kern="0" dirty="0" smtClean="0">
              <a:solidFill>
                <a:srgbClr val="000000">
                  <a:lumMod val="95000"/>
                  <a:lumOff val="5000"/>
                </a:srgbClr>
              </a:solidFill>
              <a:latin typeface="Arial" panose="020B0604020202020204" pitchFamily="34" charset="0"/>
              <a:cs typeface="Arial" panose="020B0604020202020204" pitchFamily="34" charset="0"/>
            </a:endParaRPr>
          </a:p>
          <a:p>
            <a:pPr marL="342860" lvl="0" indent="-342860" eaLnBrk="0" fontAlgn="base" hangingPunct="0">
              <a:spcAft>
                <a:spcPct val="0"/>
              </a:spcAft>
              <a:buClr>
                <a:srgbClr val="000000"/>
              </a:buClr>
              <a:buSzTx/>
              <a:buFont typeface="Wingdings" panose="05000000000000000000" pitchFamily="2" charset="2"/>
              <a:buChar char="v"/>
            </a:pPr>
            <a:r>
              <a:rPr lang="en-US" sz="2200" b="1" u="sng" kern="0" dirty="0" smtClean="0">
                <a:solidFill>
                  <a:srgbClr val="000000">
                    <a:lumMod val="95000"/>
                    <a:lumOff val="5000"/>
                  </a:srgbClr>
                </a:solidFill>
                <a:latin typeface="Arial" panose="020B0604020202020204" pitchFamily="34" charset="0"/>
                <a:cs typeface="Arial" panose="020B0604020202020204" pitchFamily="34" charset="0"/>
              </a:rPr>
              <a:t>Portland Area CD Meeting (1/2 Day Session)</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May 22</a:t>
            </a:r>
            <a:r>
              <a:rPr lang="en-US" sz="2200" kern="0" baseline="30000" dirty="0" smtClean="0">
                <a:solidFill>
                  <a:srgbClr val="000000">
                    <a:lumMod val="95000"/>
                    <a:lumOff val="5000"/>
                  </a:srgbClr>
                </a:solidFill>
                <a:latin typeface="Arial" panose="020B0604020202020204" pitchFamily="34" charset="0"/>
                <a:cs typeface="Arial" panose="020B0604020202020204" pitchFamily="34" charset="0"/>
              </a:rPr>
              <a:t>nd</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 </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Tribal And Urban CDs- Gus Solomon Federal Courthouse, Café</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Federal CDs- Gus Solomon Federal Courthouse, Conference Room 101 (Joint Session With CEOs And Chief Nurses)</a:t>
            </a:r>
          </a:p>
          <a:p>
            <a:endParaRPr lang="en-US" dirty="0"/>
          </a:p>
        </p:txBody>
      </p:sp>
      <p:sp>
        <p:nvSpPr>
          <p:cNvPr id="4" name="TextBox 3"/>
          <p:cNvSpPr txBox="1"/>
          <p:nvPr/>
        </p:nvSpPr>
        <p:spPr>
          <a:xfrm>
            <a:off x="228600" y="1676400"/>
            <a:ext cx="8763000" cy="523220"/>
          </a:xfrm>
          <a:prstGeom prst="rect">
            <a:avLst/>
          </a:prstGeom>
          <a:noFill/>
        </p:spPr>
        <p:txBody>
          <a:bodyPr wrap="square" rtlCol="0">
            <a:spAutoFit/>
          </a:bodyPr>
          <a:lstStyle/>
          <a:p>
            <a:pPr algn="ctr"/>
            <a:r>
              <a:rPr lang="en-US" sz="2800" b="1" u="sng" kern="0" dirty="0">
                <a:solidFill>
                  <a:srgbClr val="000000"/>
                </a:solidFill>
                <a:latin typeface="+mj-lt"/>
              </a:rPr>
              <a:t>Portland Area Clinical Director’s Spring Meeting</a:t>
            </a:r>
            <a:endParaRPr lang="en-US" sz="2800" b="1" u="sng" dirty="0">
              <a:latin typeface="+mj-lt"/>
            </a:endParaRPr>
          </a:p>
        </p:txBody>
      </p:sp>
    </p:spTree>
    <p:extLst>
      <p:ext uri="{BB962C8B-B14F-4D97-AF65-F5344CB8AC3E}">
        <p14:creationId xmlns:p14="http://schemas.microsoft.com/office/powerpoint/2010/main" val="2156750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Portland Area Influenza Vaccine Coverage, 2013-2014 Season</a:t>
            </a:r>
            <a:endParaRPr lang="en-US" sz="36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402915"/>
            <a:ext cx="6862762" cy="515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Up Arrow 2"/>
          <p:cNvSpPr/>
          <p:nvPr/>
        </p:nvSpPr>
        <p:spPr>
          <a:xfrm>
            <a:off x="4634484" y="4648200"/>
            <a:ext cx="318516" cy="4892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0684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smtClean="0"/>
              <a:t>Influenza Vaccine Coverage, Last Season Compared to 2013-2014</a:t>
            </a:r>
            <a:endParaRPr lang="en-US" sz="3200" dirty="0"/>
          </a:p>
        </p:txBody>
      </p:sp>
      <p:graphicFrame>
        <p:nvGraphicFramePr>
          <p:cNvPr id="5" name="Table 4"/>
          <p:cNvGraphicFramePr>
            <a:graphicFrameLocks noGrp="1"/>
          </p:cNvGraphicFramePr>
          <p:nvPr>
            <p:extLst>
              <p:ext uri="{D42A27DB-BD31-4B8C-83A1-F6EECF244321}">
                <p14:modId xmlns:p14="http://schemas.microsoft.com/office/powerpoint/2010/main" val="1683920686"/>
              </p:ext>
            </p:extLst>
          </p:nvPr>
        </p:nvGraphicFramePr>
        <p:xfrm>
          <a:off x="1143000" y="1447800"/>
          <a:ext cx="6858000" cy="5105400"/>
        </p:xfrm>
        <a:graphic>
          <a:graphicData uri="http://schemas.openxmlformats.org/drawingml/2006/table">
            <a:tbl>
              <a:tblPr firstRow="1" bandRow="1">
                <a:tableStyleId>{5C22544A-7EE6-4342-B048-85BDC9FD1C3A}</a:tableStyleId>
              </a:tblPr>
              <a:tblGrid>
                <a:gridCol w="3657600"/>
                <a:gridCol w="1676400"/>
                <a:gridCol w="1524000"/>
              </a:tblGrid>
              <a:tr h="422077">
                <a:tc>
                  <a:txBody>
                    <a:bodyPr/>
                    <a:lstStyle/>
                    <a:p>
                      <a:endParaRPr lang="en-US" sz="2000" b="1" dirty="0"/>
                    </a:p>
                  </a:txBody>
                  <a:tcPr/>
                </a:tc>
                <a:tc>
                  <a:txBody>
                    <a:bodyPr/>
                    <a:lstStyle/>
                    <a:p>
                      <a:r>
                        <a:rPr lang="en-US" sz="2000" b="1" dirty="0" smtClean="0"/>
                        <a:t>2012-13</a:t>
                      </a:r>
                      <a:endParaRPr lang="en-US" sz="2000" b="1" dirty="0"/>
                    </a:p>
                  </a:txBody>
                  <a:tcPr/>
                </a:tc>
                <a:tc>
                  <a:txBody>
                    <a:bodyPr/>
                    <a:lstStyle/>
                    <a:p>
                      <a:r>
                        <a:rPr lang="en-US" sz="2000" b="1" dirty="0" smtClean="0"/>
                        <a:t>2013-14</a:t>
                      </a:r>
                      <a:endParaRPr lang="en-US" sz="2000" b="1" dirty="0"/>
                    </a:p>
                  </a:txBody>
                  <a:tcPr/>
                </a:tc>
              </a:tr>
              <a:tr h="728517">
                <a:tc>
                  <a:txBody>
                    <a:bodyPr/>
                    <a:lstStyle/>
                    <a:p>
                      <a:r>
                        <a:rPr lang="en-US" sz="2000" b="1" dirty="0" smtClean="0"/>
                        <a:t>Active clinical population</a:t>
                      </a:r>
                      <a:endParaRPr lang="en-US" sz="2000" b="1" dirty="0"/>
                    </a:p>
                  </a:txBody>
                  <a:tcPr/>
                </a:tc>
                <a:tc>
                  <a:txBody>
                    <a:bodyPr/>
                    <a:lstStyle/>
                    <a:p>
                      <a:r>
                        <a:rPr lang="en-US" sz="2000" b="1" dirty="0" smtClean="0"/>
                        <a:t>60,468</a:t>
                      </a:r>
                      <a:endParaRPr lang="en-US" sz="20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67,655</a:t>
                      </a:r>
                    </a:p>
                    <a:p>
                      <a:endParaRPr lang="en-US" sz="2000" b="1" dirty="0"/>
                    </a:p>
                  </a:txBody>
                  <a:tcPr/>
                </a:tc>
              </a:tr>
              <a:tr h="728517">
                <a:tc>
                  <a:txBody>
                    <a:bodyPr/>
                    <a:lstStyle/>
                    <a:p>
                      <a:r>
                        <a:rPr lang="en-US" sz="2000" b="1" dirty="0" smtClean="0"/>
                        <a:t>Number of doses of influenza vaccine </a:t>
                      </a:r>
                      <a:endParaRPr lang="en-US" sz="2000" b="1" dirty="0"/>
                    </a:p>
                  </a:txBody>
                  <a:tcPr/>
                </a:tc>
                <a:tc>
                  <a:txBody>
                    <a:bodyPr/>
                    <a:lstStyle/>
                    <a:p>
                      <a:r>
                        <a:rPr lang="en-US" sz="2000" b="1" dirty="0" smtClean="0"/>
                        <a:t>28,323</a:t>
                      </a:r>
                      <a:endParaRPr lang="en-US" sz="2000" b="1" dirty="0"/>
                    </a:p>
                  </a:txBody>
                  <a:tcPr/>
                </a:tc>
                <a:tc>
                  <a:txBody>
                    <a:bodyPr/>
                    <a:lstStyle/>
                    <a:p>
                      <a:r>
                        <a:rPr lang="en-US" sz="2000" b="1" dirty="0" smtClean="0"/>
                        <a:t>32,375</a:t>
                      </a:r>
                      <a:endParaRPr lang="en-US" sz="2000" b="1" dirty="0"/>
                    </a:p>
                  </a:txBody>
                  <a:tcPr/>
                </a:tc>
              </a:tr>
              <a:tr h="728517">
                <a:tc>
                  <a:txBody>
                    <a:bodyPr/>
                    <a:lstStyle/>
                    <a:p>
                      <a:r>
                        <a:rPr lang="en-US" sz="2000" b="1" dirty="0" smtClean="0"/>
                        <a:t>Vaccination rate, all ages</a:t>
                      </a:r>
                      <a:endParaRPr lang="en-US" sz="2000" b="1" dirty="0"/>
                    </a:p>
                  </a:txBody>
                  <a:tcPr/>
                </a:tc>
                <a:tc>
                  <a:txBody>
                    <a:bodyPr/>
                    <a:lstStyle/>
                    <a:p>
                      <a:r>
                        <a:rPr lang="en-US" sz="2000" b="1" dirty="0" smtClean="0"/>
                        <a:t>45.6</a:t>
                      </a:r>
                      <a:endParaRPr lang="en-US" sz="2000" b="1" dirty="0"/>
                    </a:p>
                  </a:txBody>
                  <a:tcPr/>
                </a:tc>
                <a:tc>
                  <a:txBody>
                    <a:bodyPr/>
                    <a:lstStyle/>
                    <a:p>
                      <a:r>
                        <a:rPr lang="en-US" sz="2000" b="1" dirty="0" smtClean="0"/>
                        <a:t>46.8</a:t>
                      </a:r>
                      <a:endParaRPr lang="en-US" sz="2000" b="1" dirty="0"/>
                    </a:p>
                  </a:txBody>
                  <a:tcPr/>
                </a:tc>
              </a:tr>
              <a:tr h="728517">
                <a:tc>
                  <a:txBody>
                    <a:bodyPr/>
                    <a:lstStyle/>
                    <a:p>
                      <a:r>
                        <a:rPr lang="en-US" sz="2000" b="1" dirty="0" smtClean="0"/>
                        <a:t>Children </a:t>
                      </a:r>
                    </a:p>
                    <a:p>
                      <a:r>
                        <a:rPr lang="en-US" sz="2000" b="1" dirty="0" smtClean="0"/>
                        <a:t>(6 m—17yrs) </a:t>
                      </a:r>
                      <a:endParaRPr lang="en-US" sz="2000" b="1" dirty="0"/>
                    </a:p>
                  </a:txBody>
                  <a:tcPr/>
                </a:tc>
                <a:tc>
                  <a:txBody>
                    <a:bodyPr/>
                    <a:lstStyle/>
                    <a:p>
                      <a:r>
                        <a:rPr lang="en-US" sz="2000" b="1" dirty="0" smtClean="0"/>
                        <a:t>53.3%</a:t>
                      </a:r>
                      <a:endParaRPr lang="en-US" sz="2000" b="1" dirty="0"/>
                    </a:p>
                  </a:txBody>
                  <a:tcPr/>
                </a:tc>
                <a:tc>
                  <a:txBody>
                    <a:bodyPr/>
                    <a:lstStyle/>
                    <a:p>
                      <a:r>
                        <a:rPr lang="en-US" sz="2000" b="1" dirty="0" smtClean="0"/>
                        <a:t>51.8%</a:t>
                      </a:r>
                      <a:endParaRPr lang="en-US" sz="2000" b="1" dirty="0"/>
                    </a:p>
                  </a:txBody>
                  <a:tcPr/>
                </a:tc>
              </a:tr>
              <a:tr h="728517">
                <a:tc>
                  <a:txBody>
                    <a:bodyPr/>
                    <a:lstStyle/>
                    <a:p>
                      <a:r>
                        <a:rPr lang="en-US" sz="2000" b="1" dirty="0" smtClean="0"/>
                        <a:t>Elders</a:t>
                      </a:r>
                    </a:p>
                    <a:p>
                      <a:r>
                        <a:rPr lang="en-US" sz="2000" b="1" dirty="0" smtClean="0"/>
                        <a:t>(65 </a:t>
                      </a:r>
                      <a:r>
                        <a:rPr lang="en-US" sz="2000" b="1" dirty="0" err="1" smtClean="0"/>
                        <a:t>yrs</a:t>
                      </a:r>
                      <a:r>
                        <a:rPr lang="en-US" sz="2000" b="1" dirty="0" smtClean="0"/>
                        <a:t> +)</a:t>
                      </a:r>
                      <a:endParaRPr lang="en-US" sz="2000" b="1" dirty="0"/>
                    </a:p>
                  </a:txBody>
                  <a:tcPr/>
                </a:tc>
                <a:tc>
                  <a:txBody>
                    <a:bodyPr/>
                    <a:lstStyle/>
                    <a:p>
                      <a:r>
                        <a:rPr lang="en-US" sz="2000" b="1" dirty="0" smtClean="0"/>
                        <a:t>60.2%</a:t>
                      </a:r>
                      <a:endParaRPr lang="en-US" sz="2000" b="1" dirty="0"/>
                    </a:p>
                  </a:txBody>
                  <a:tcPr/>
                </a:tc>
                <a:tc>
                  <a:txBody>
                    <a:bodyPr/>
                    <a:lstStyle/>
                    <a:p>
                      <a:r>
                        <a:rPr lang="en-US" sz="2000" b="1" dirty="0" smtClean="0"/>
                        <a:t>64.8%</a:t>
                      </a:r>
                      <a:endParaRPr lang="en-US" sz="2000" b="1" dirty="0"/>
                    </a:p>
                  </a:txBody>
                  <a:tcPr/>
                </a:tc>
              </a:tr>
              <a:tr h="1040738">
                <a:tc>
                  <a:txBody>
                    <a:bodyPr/>
                    <a:lstStyle/>
                    <a:p>
                      <a:r>
                        <a:rPr lang="en-US" sz="2000" b="1" dirty="0" smtClean="0"/>
                        <a:t>High Risk</a:t>
                      </a:r>
                    </a:p>
                    <a:p>
                      <a:r>
                        <a:rPr lang="en-US" sz="2000" b="1" dirty="0" smtClean="0"/>
                        <a:t>       Asthma</a:t>
                      </a:r>
                    </a:p>
                    <a:p>
                      <a:r>
                        <a:rPr lang="en-US" sz="2000" b="1" dirty="0" smtClean="0"/>
                        <a:t>       DM</a:t>
                      </a:r>
                      <a:endParaRPr lang="en-US" sz="2000" b="1" dirty="0"/>
                    </a:p>
                  </a:txBody>
                  <a:tcPr/>
                </a:tc>
                <a:tc>
                  <a:txBody>
                    <a:bodyPr/>
                    <a:lstStyle/>
                    <a:p>
                      <a:endParaRPr lang="en-US" sz="2000" b="1" dirty="0" smtClean="0"/>
                    </a:p>
                    <a:p>
                      <a:r>
                        <a:rPr lang="en-US" sz="2000" b="1" dirty="0" smtClean="0"/>
                        <a:t>46.8%</a:t>
                      </a:r>
                    </a:p>
                    <a:p>
                      <a:r>
                        <a:rPr lang="en-US" sz="2000" b="1" dirty="0" smtClean="0"/>
                        <a:t>55.5%</a:t>
                      </a:r>
                      <a:endParaRPr lang="en-US" sz="2000" b="1" dirty="0"/>
                    </a:p>
                  </a:txBody>
                  <a:tcPr/>
                </a:tc>
                <a:tc>
                  <a:txBody>
                    <a:bodyPr/>
                    <a:lstStyle/>
                    <a:p>
                      <a:endParaRPr lang="en-US" sz="2000" b="1" dirty="0" smtClean="0"/>
                    </a:p>
                    <a:p>
                      <a:r>
                        <a:rPr lang="en-US" sz="2000" b="1" dirty="0" smtClean="0"/>
                        <a:t>45.5%</a:t>
                      </a:r>
                    </a:p>
                    <a:p>
                      <a:r>
                        <a:rPr lang="en-US" sz="2000" b="1" dirty="0" smtClean="0"/>
                        <a:t>56.3%</a:t>
                      </a:r>
                      <a:endParaRPr lang="en-US" sz="2000" b="1" dirty="0"/>
                    </a:p>
                  </a:txBody>
                  <a:tcPr/>
                </a:tc>
              </a:tr>
            </a:tbl>
          </a:graphicData>
        </a:graphic>
      </p:graphicFrame>
    </p:spTree>
    <p:extLst>
      <p:ext uri="{BB962C8B-B14F-4D97-AF65-F5344CB8AC3E}">
        <p14:creationId xmlns:p14="http://schemas.microsoft.com/office/powerpoint/2010/main" val="2780577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Influenza-like Illness Surveillance, </a:t>
            </a:r>
            <a:br>
              <a:rPr lang="en-US" sz="3600" dirty="0" smtClean="0"/>
            </a:br>
            <a:r>
              <a:rPr lang="en-US" sz="3600" dirty="0" smtClean="0"/>
              <a:t>2009-2014</a:t>
            </a:r>
            <a:endParaRPr lang="en-US" sz="36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765" y="1524000"/>
            <a:ext cx="6456035" cy="484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7239000" y="4419600"/>
            <a:ext cx="6096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661253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95400" y="274638"/>
            <a:ext cx="6553200" cy="1143000"/>
          </a:xfrm>
        </p:spPr>
        <p:txBody>
          <a:bodyPr>
            <a:normAutofit/>
          </a:bodyPr>
          <a:lstStyle/>
          <a:p>
            <a:r>
              <a:rPr lang="en-US" sz="4000" dirty="0" smtClean="0">
                <a:solidFill>
                  <a:prstClr val="black"/>
                </a:solidFill>
              </a:rPr>
              <a:t>To Reform the IHS</a:t>
            </a:r>
            <a:endParaRPr lang="en-US" dirty="0">
              <a:solidFill>
                <a:schemeClr val="bg1"/>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1828800"/>
            <a:ext cx="8458201" cy="4154984"/>
          </a:xfrm>
          <a:prstGeom prst="rect">
            <a:avLst/>
          </a:prstGeom>
          <a:noFill/>
        </p:spPr>
        <p:txBody>
          <a:bodyPr wrap="square" rtlCol="0">
            <a:spAutoFit/>
          </a:bodyPr>
          <a:lstStyle/>
          <a:p>
            <a:endParaRPr lang="en-US" sz="2000" b="1" dirty="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Portland Area Recognition Of Excellence For 2013 </a:t>
            </a:r>
          </a:p>
          <a:p>
            <a:pPr marL="914400" lvl="1" indent="-457200">
              <a:buFont typeface="Wingdings" panose="05000000000000000000" pitchFamily="2" charset="2"/>
              <a:buChar char="v"/>
            </a:pPr>
            <a:endParaRPr lang="en-US" sz="2000" b="1" dirty="0" smtClean="0">
              <a:solidFill>
                <a:schemeClr val="bg1"/>
              </a:solidFill>
              <a:latin typeface="+mj-lt"/>
            </a:endParaRPr>
          </a:p>
          <a:p>
            <a:pPr marL="914400" lvl="1" indent="-457200">
              <a:buFont typeface="Wingdings" panose="05000000000000000000" pitchFamily="2" charset="2"/>
              <a:buChar char="v"/>
            </a:pPr>
            <a:r>
              <a:rPr lang="en-US" sz="2000" b="1" dirty="0" smtClean="0">
                <a:solidFill>
                  <a:schemeClr val="bg1"/>
                </a:solidFill>
                <a:latin typeface="+mj-lt"/>
              </a:rPr>
              <a:t>Notification To Federal, Tribal, And Urban Staff</a:t>
            </a:r>
            <a:endParaRPr lang="en-US" sz="2000" b="1" u="sng" dirty="0" smtClean="0">
              <a:solidFill>
                <a:schemeClr val="bg1"/>
              </a:solidFill>
              <a:latin typeface="+mj-lt"/>
            </a:endParaRPr>
          </a:p>
          <a:p>
            <a:pPr marL="914400" lvl="1" indent="-457200">
              <a:buFont typeface="Wingdings" panose="05000000000000000000" pitchFamily="2" charset="2"/>
              <a:buChar char="v"/>
            </a:pPr>
            <a:r>
              <a:rPr lang="en-US" sz="2000" b="1" dirty="0" smtClean="0">
                <a:solidFill>
                  <a:schemeClr val="bg1"/>
                </a:solidFill>
                <a:latin typeface="+mj-lt"/>
              </a:rPr>
              <a:t>June 6</a:t>
            </a:r>
            <a:r>
              <a:rPr lang="en-US" sz="2000" b="1" baseline="30000" dirty="0" smtClean="0">
                <a:solidFill>
                  <a:schemeClr val="bg1"/>
                </a:solidFill>
                <a:latin typeface="+mj-lt"/>
              </a:rPr>
              <a:t>th</a:t>
            </a:r>
            <a:r>
              <a:rPr lang="en-US" sz="2000" b="1" dirty="0" smtClean="0">
                <a:solidFill>
                  <a:schemeClr val="bg1"/>
                </a:solidFill>
                <a:latin typeface="+mj-lt"/>
              </a:rPr>
              <a:t> </a:t>
            </a:r>
          </a:p>
          <a:p>
            <a:pPr marL="914400" lvl="1" indent="-457200">
              <a:buFont typeface="Wingdings" panose="05000000000000000000" pitchFamily="2" charset="2"/>
              <a:buChar char="v"/>
            </a:pPr>
            <a:r>
              <a:rPr lang="en-US" sz="2000" b="1" dirty="0" smtClean="0">
                <a:solidFill>
                  <a:schemeClr val="bg1"/>
                </a:solidFill>
                <a:latin typeface="+mj-lt"/>
              </a:rPr>
              <a:t>Gus Solomon Courthouse, Portland OR </a:t>
            </a:r>
          </a:p>
          <a:p>
            <a:pPr lvl="1"/>
            <a:endParaRPr lang="en-US" sz="2000" b="1" dirty="0" smtClean="0">
              <a:solidFill>
                <a:schemeClr val="bg1"/>
              </a:solidFill>
              <a:latin typeface="+mj-lt"/>
            </a:endParaRPr>
          </a:p>
          <a:p>
            <a:pPr lvl="1"/>
            <a:endParaRPr lang="en-US" sz="2000" b="1" dirty="0" smtClean="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IHS Directors 2013 Award Ceremony</a:t>
            </a:r>
          </a:p>
          <a:p>
            <a:pPr marL="914400" lvl="1" indent="-457200">
              <a:buFont typeface="Wingdings" panose="05000000000000000000" pitchFamily="2" charset="2"/>
              <a:buChar char="v"/>
            </a:pPr>
            <a:endParaRPr lang="en-US" sz="2000" b="1" dirty="0" smtClean="0">
              <a:solidFill>
                <a:schemeClr val="bg1"/>
              </a:solidFill>
              <a:latin typeface="+mj-lt"/>
            </a:endParaRPr>
          </a:p>
          <a:p>
            <a:pPr marL="914400" lvl="1" indent="-457200">
              <a:buFont typeface="Wingdings" panose="05000000000000000000" pitchFamily="2" charset="2"/>
              <a:buChar char="v"/>
            </a:pPr>
            <a:r>
              <a:rPr lang="en-US" sz="2000" b="1" dirty="0" smtClean="0">
                <a:solidFill>
                  <a:schemeClr val="bg1"/>
                </a:solidFill>
                <a:latin typeface="+mj-lt"/>
              </a:rPr>
              <a:t>May 21</a:t>
            </a:r>
            <a:r>
              <a:rPr lang="en-US" sz="2000" b="1" baseline="30000" dirty="0" smtClean="0">
                <a:solidFill>
                  <a:schemeClr val="bg1"/>
                </a:solidFill>
                <a:latin typeface="+mj-lt"/>
              </a:rPr>
              <a:t>st</a:t>
            </a:r>
            <a:endParaRPr lang="en-US" sz="2000" b="1" dirty="0" smtClean="0">
              <a:solidFill>
                <a:schemeClr val="bg1"/>
              </a:solidFill>
              <a:latin typeface="+mj-lt"/>
            </a:endParaRPr>
          </a:p>
          <a:p>
            <a:pPr marL="914400" lvl="1" indent="-457200">
              <a:buFont typeface="Wingdings" panose="05000000000000000000" pitchFamily="2" charset="2"/>
              <a:buChar char="v"/>
            </a:pPr>
            <a:r>
              <a:rPr lang="en-US" sz="2000" b="1" dirty="0" smtClean="0">
                <a:solidFill>
                  <a:schemeClr val="bg1"/>
                </a:solidFill>
                <a:latin typeface="+mj-lt"/>
              </a:rPr>
              <a:t>Washington DC Metro – Site To Be Announced</a:t>
            </a:r>
          </a:p>
          <a:p>
            <a:pPr marL="457200" indent="-457200">
              <a:buFont typeface="Wingdings" panose="05000000000000000000" pitchFamily="2" charset="2"/>
              <a:buChar char="v"/>
            </a:pPr>
            <a:endParaRPr lang="en-US" sz="2000" b="1" dirty="0">
              <a:solidFill>
                <a:schemeClr val="bg1"/>
              </a:solidFill>
              <a:latin typeface="+mj-lt"/>
            </a:endParaRPr>
          </a:p>
        </p:txBody>
      </p:sp>
    </p:spTree>
    <p:extLst>
      <p:ext uri="{BB962C8B-B14F-4D97-AF65-F5344CB8AC3E}">
        <p14:creationId xmlns:p14="http://schemas.microsoft.com/office/powerpoint/2010/main" val="33318538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Apex</Template>
  <TotalTime>154912</TotalTime>
  <Words>831</Words>
  <Application>Microsoft Office PowerPoint</Application>
  <PresentationFormat>On-screen Show (4:3)</PresentationFormat>
  <Paragraphs>190</Paragraphs>
  <Slides>17</Slides>
  <Notes>17</Notes>
  <HiddenSlides>0</HiddenSlides>
  <MMClips>0</MMClips>
  <ScaleCrop>false</ScaleCrop>
  <HeadingPairs>
    <vt:vector size="4" baseType="variant">
      <vt:variant>
        <vt:lpstr>Theme</vt:lpstr>
      </vt:variant>
      <vt:variant>
        <vt:i4>4</vt:i4>
      </vt:variant>
      <vt:variant>
        <vt:lpstr>Slide Titles</vt:lpstr>
      </vt:variant>
      <vt:variant>
        <vt:i4>17</vt:i4>
      </vt:variant>
    </vt:vector>
  </HeadingPairs>
  <TitlesOfParts>
    <vt:vector size="21" baseType="lpstr">
      <vt:lpstr>Apex</vt:lpstr>
      <vt:lpstr>Office Theme</vt:lpstr>
      <vt:lpstr>1_Office Theme</vt:lpstr>
      <vt:lpstr>2_Office Theme</vt:lpstr>
      <vt:lpstr>Indian Health Service Portland Area Director’s Update</vt:lpstr>
      <vt:lpstr>Renew And Strengthen Our Partnership With Tribes </vt:lpstr>
      <vt:lpstr>Renew And Strengthen Our Partnership With Tribes </vt:lpstr>
      <vt:lpstr>Renew And Strengthen Our Partnership With Tribes </vt:lpstr>
      <vt:lpstr>Improve The Quality Of And Access To Care</vt:lpstr>
      <vt:lpstr>Portland Area Influenza Vaccine Coverage, 2013-2014 Season</vt:lpstr>
      <vt:lpstr>Influenza Vaccine Coverage, Last Season Compared to 2013-2014</vt:lpstr>
      <vt:lpstr>Influenza-like Illness Surveillance,  2009-2014</vt:lpstr>
      <vt:lpstr>To Reform the IHS</vt:lpstr>
      <vt:lpstr>To Reform the IHS</vt:lpstr>
      <vt:lpstr>Ensure that our work is transparent, accountable, fair, and inclusive</vt:lpstr>
      <vt:lpstr>Ensure that our work is transparent, accountable, fair, and inclusive</vt:lpstr>
      <vt:lpstr>Ensure that our work is transparent, accountable, fair, and inclusive</vt:lpstr>
      <vt:lpstr>Ensure that our work is transparent, accountable, fair, and inclusive</vt:lpstr>
      <vt:lpstr>Ensure that our work is transparent, accountable, fair, and inclusive</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445</cp:revision>
  <cp:lastPrinted>2014-04-17T15:30:52Z</cp:lastPrinted>
  <dcterms:created xsi:type="dcterms:W3CDTF">2011-08-31T16:04:47Z</dcterms:created>
  <dcterms:modified xsi:type="dcterms:W3CDTF">2014-04-18T15:14:05Z</dcterms:modified>
</cp:coreProperties>
</file>