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9" r:id="rId2"/>
    <p:sldId id="385" r:id="rId3"/>
    <p:sldId id="389" r:id="rId4"/>
    <p:sldId id="390" r:id="rId5"/>
    <p:sldId id="383" r:id="rId6"/>
    <p:sldId id="368" r:id="rId7"/>
    <p:sldId id="391" r:id="rId8"/>
    <p:sldId id="392" r:id="rId9"/>
    <p:sldId id="393" r:id="rId10"/>
    <p:sldId id="394" r:id="rId11"/>
    <p:sldId id="395" r:id="rId12"/>
    <p:sldId id="387" r:id="rId13"/>
    <p:sldId id="367" r:id="rId14"/>
    <p:sldId id="396" r:id="rId15"/>
    <p:sldId id="398" r:id="rId16"/>
    <p:sldId id="382" r:id="rId17"/>
    <p:sldId id="35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548" autoAdjust="0"/>
  </p:normalViewPr>
  <p:slideViewPr>
    <p:cSldViewPr>
      <p:cViewPr varScale="1">
        <p:scale>
          <a:sx n="84" d="100"/>
          <a:sy n="84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home/Delegates/Temp%20Folder%20created%20by%20Ji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Meeting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April 23, 2014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61748"/>
            <a:ext cx="72390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FY 2015 Detail of Changes – </a:t>
            </a:r>
            <a:br>
              <a:rPr lang="en-US" sz="3600" b="1" dirty="0" smtClean="0"/>
            </a:br>
            <a:r>
              <a:rPr lang="en-US" sz="3200" dirty="0" smtClean="0"/>
              <a:t>$199,662 mil. increase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929590"/>
              </p:ext>
            </p:extLst>
          </p:nvPr>
        </p:nvGraphicFramePr>
        <p:xfrm>
          <a:off x="1600200" y="1371600"/>
          <a:ext cx="70104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3956"/>
                <a:gridCol w="2596444"/>
              </a:tblGrid>
              <a:tr h="348343">
                <a:tc>
                  <a:txBody>
                    <a:bodyPr/>
                    <a:lstStyle/>
                    <a:p>
                      <a:r>
                        <a:rPr lang="en-US" dirty="0" smtClean="0"/>
                        <a:t>FY 2014 Enacted</a:t>
                      </a:r>
                      <a:r>
                        <a:rPr lang="en-US" baseline="0" dirty="0" smtClean="0"/>
                        <a:t> Budget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baseline="0" dirty="0" smtClean="0"/>
                        <a:t> 4,434,515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CURRENT SERVICE</a:t>
                      </a:r>
                      <a:r>
                        <a:rPr lang="en-US" baseline="0" dirty="0" smtClean="0"/>
                        <a:t>S: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Adjustments</a:t>
                      </a:r>
                      <a:r>
                        <a:rPr lang="en-US" baseline="0" dirty="0" smtClean="0"/>
                        <a:t> for CSC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 10,000</a:t>
                      </a: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Medical</a:t>
                      </a:r>
                      <a:r>
                        <a:rPr lang="en-US" baseline="0" dirty="0" smtClean="0"/>
                        <a:t> Inflation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 63,000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Pay Costs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   2,572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Staffing New Facilities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 70,818</a:t>
                      </a: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 algn="r"/>
                      <a:r>
                        <a:rPr lang="en-US" i="1" dirty="0" smtClean="0"/>
                        <a:t>Sub-total</a:t>
                      </a:r>
                      <a:r>
                        <a:rPr lang="en-US" i="1" baseline="0" dirty="0" smtClean="0"/>
                        <a:t> Current Services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  146,390</a:t>
                      </a:r>
                      <a:endParaRPr lang="en-US" i="1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en-US" dirty="0" smtClean="0"/>
                        <a:t>PROGRAM</a:t>
                      </a:r>
                      <a:r>
                        <a:rPr lang="en-US" baseline="0" dirty="0" smtClean="0"/>
                        <a:t> INCREASES: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Tribes Funding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   8,015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Purchased/Referred</a:t>
                      </a:r>
                      <a:r>
                        <a:rPr lang="en-US" baseline="0" dirty="0" smtClean="0"/>
                        <a:t> Care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15,428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lvl="1"/>
                      <a:r>
                        <a:rPr lang="en-US" dirty="0" smtClean="0"/>
                        <a:t>Contract</a:t>
                      </a:r>
                      <a:r>
                        <a:rPr lang="en-US" baseline="0" dirty="0" smtClean="0"/>
                        <a:t> Support Costs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 29,829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algn="r"/>
                      <a:r>
                        <a:rPr lang="en-US" i="1" dirty="0" smtClean="0"/>
                        <a:t>Sub-total</a:t>
                      </a:r>
                      <a:r>
                        <a:rPr lang="en-US" i="1" baseline="0" dirty="0" smtClean="0"/>
                        <a:t> Program Increases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 53,272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en-US" dirty="0" smtClean="0"/>
                        <a:t>FY 2015 PRESIDENT’S REQUEST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$ 4,634,177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78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2016 Budget Formulation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National IHS Budget Formulation - Feb. 26-27, 2014 in Washington DC </a:t>
            </a:r>
          </a:p>
          <a:p>
            <a:pPr lvl="1"/>
            <a:r>
              <a:rPr lang="en-US" sz="2400" dirty="0" smtClean="0"/>
              <a:t>Representatives Andy Joseph &amp; Steve Kutz</a:t>
            </a:r>
          </a:p>
          <a:p>
            <a:r>
              <a:rPr lang="en-US" sz="2800" dirty="0" smtClean="0"/>
              <a:t>Recommended $779 million increase; 18% increase </a:t>
            </a:r>
          </a:p>
          <a:p>
            <a:pPr lvl="1"/>
            <a:r>
              <a:rPr lang="en-US" sz="2400" dirty="0" smtClean="0"/>
              <a:t>$188 mil. for current services </a:t>
            </a:r>
          </a:p>
          <a:p>
            <a:pPr lvl="1"/>
            <a:r>
              <a:rPr lang="en-US" sz="2400" dirty="0" smtClean="0"/>
              <a:t>$191 mil. for binding obligations (CSC, </a:t>
            </a:r>
            <a:r>
              <a:rPr lang="en-US" sz="2400" dirty="0" err="1" smtClean="0"/>
              <a:t>HFCPS</a:t>
            </a:r>
            <a:r>
              <a:rPr lang="en-US" sz="2400" dirty="0" smtClean="0"/>
              <a:t>, Staffing, New Tribes) </a:t>
            </a:r>
          </a:p>
          <a:p>
            <a:pPr lvl="1"/>
            <a:r>
              <a:rPr lang="en-US" sz="2400" dirty="0" smtClean="0"/>
              <a:t>$337 mil. for program expansion (CHS,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, Mental Health, A/SA, Health Facilities other authorities)</a:t>
            </a:r>
          </a:p>
          <a:p>
            <a:pPr lvl="1"/>
            <a:r>
              <a:rPr lang="en-US" sz="2400" dirty="0" smtClean="0"/>
              <a:t>$62 mil for other priorities (</a:t>
            </a:r>
            <a:r>
              <a:rPr lang="en-US" sz="2400" dirty="0" err="1" smtClean="0"/>
              <a:t>UIHP</a:t>
            </a:r>
            <a:r>
              <a:rPr lang="en-US" sz="2400" dirty="0" smtClean="0"/>
              <a:t>, facilities, dental, )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751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Tribal Leader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000" dirty="0" smtClean="0"/>
              <a:t>April 2, 2014:  </a:t>
            </a:r>
            <a:r>
              <a:rPr lang="en-US" sz="2000" dirty="0" err="1" smtClean="0"/>
              <a:t>DTLL</a:t>
            </a:r>
            <a:r>
              <a:rPr lang="en-US" sz="2000" dirty="0" smtClean="0"/>
              <a:t> on </a:t>
            </a:r>
            <a:r>
              <a:rPr lang="en-US" sz="2000" dirty="0" err="1" smtClean="0"/>
              <a:t>CSCs</a:t>
            </a:r>
            <a:r>
              <a:rPr lang="en-US" sz="2000" dirty="0" smtClean="0"/>
              <a:t> as </a:t>
            </a:r>
            <a:r>
              <a:rPr lang="en-US" sz="2000" dirty="0"/>
              <a:t>it relates to the </a:t>
            </a:r>
            <a:r>
              <a:rPr lang="en-US" sz="2000" dirty="0" smtClean="0"/>
              <a:t>FY 2014 Consolidated </a:t>
            </a:r>
            <a:r>
              <a:rPr lang="en-US" sz="2000" dirty="0"/>
              <a:t>Appropriations </a:t>
            </a:r>
            <a:r>
              <a:rPr lang="en-US" sz="2000" dirty="0" smtClean="0"/>
              <a:t>Act &amp; Announcing on-going Consultation 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March 6, 2014:  </a:t>
            </a:r>
            <a:r>
              <a:rPr lang="en-US" sz="2000" dirty="0" err="1" smtClean="0"/>
              <a:t>DTLL</a:t>
            </a:r>
            <a:r>
              <a:rPr lang="en-US" sz="2000" dirty="0" smtClean="0"/>
              <a:t> IHS Director Listening Sessions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February 27, 2014:  </a:t>
            </a:r>
            <a:r>
              <a:rPr lang="en-US" sz="2000" dirty="0" err="1" smtClean="0"/>
              <a:t>DTLL</a:t>
            </a:r>
            <a:r>
              <a:rPr lang="en-US" sz="2000" dirty="0" smtClean="0"/>
              <a:t> seeking input on </a:t>
            </a:r>
            <a:r>
              <a:rPr lang="en-US" sz="2000" dirty="0" err="1" smtClean="0"/>
              <a:t>MSPI</a:t>
            </a:r>
            <a:r>
              <a:rPr lang="en-US" sz="2000" dirty="0"/>
              <a:t> </a:t>
            </a:r>
            <a:r>
              <a:rPr lang="en-US" sz="2000" dirty="0" smtClean="0"/>
              <a:t>&amp; </a:t>
            </a:r>
            <a:r>
              <a:rPr lang="en-US" sz="2000" dirty="0" err="1" smtClean="0"/>
              <a:t>DVPI</a:t>
            </a:r>
            <a:endParaRPr lang="en-US" sz="2000" dirty="0" smtClean="0"/>
          </a:p>
          <a:p>
            <a:pPr>
              <a:spcBef>
                <a:spcPts val="1800"/>
              </a:spcBef>
            </a:pPr>
            <a:r>
              <a:rPr lang="en-US" sz="2000" dirty="0" smtClean="0"/>
              <a:t>February 18, 2014:  </a:t>
            </a:r>
            <a:r>
              <a:rPr lang="en-US" sz="2000" dirty="0" err="1" smtClean="0"/>
              <a:t>DTLL</a:t>
            </a:r>
            <a:r>
              <a:rPr lang="en-US" sz="2000" dirty="0"/>
              <a:t> </a:t>
            </a:r>
            <a:r>
              <a:rPr lang="en-US" sz="2000" dirty="0" smtClean="0"/>
              <a:t>update </a:t>
            </a:r>
            <a:r>
              <a:rPr lang="en-US" sz="2000" dirty="0"/>
              <a:t>on the </a:t>
            </a:r>
            <a:r>
              <a:rPr lang="en-US" sz="2000" dirty="0" smtClean="0"/>
              <a:t>IHS Consultation &amp; follow-up </a:t>
            </a:r>
            <a:r>
              <a:rPr lang="en-US" sz="2000" dirty="0"/>
              <a:t>to the August 2, 2012 </a:t>
            </a:r>
            <a:r>
              <a:rPr lang="en-US" sz="2000" dirty="0" smtClean="0"/>
              <a:t>letter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February 12, 2014:  </a:t>
            </a:r>
            <a:r>
              <a:rPr lang="en-US" sz="2000" dirty="0" err="1" smtClean="0"/>
              <a:t>DTLL</a:t>
            </a:r>
            <a:r>
              <a:rPr lang="en-US" sz="2000" dirty="0" smtClean="0"/>
              <a:t> Initiating consultation </a:t>
            </a:r>
            <a:r>
              <a:rPr lang="en-US" sz="2000" dirty="0"/>
              <a:t>on </a:t>
            </a:r>
            <a:r>
              <a:rPr lang="en-US" sz="2000" dirty="0" smtClean="0"/>
              <a:t>CSC issues required in FY 2014 </a:t>
            </a:r>
            <a:r>
              <a:rPr lang="en-US" sz="2000" dirty="0"/>
              <a:t>Consolidated Appropriations </a:t>
            </a:r>
            <a:r>
              <a:rPr lang="en-US" sz="2000" dirty="0" smtClean="0"/>
              <a:t>Act</a:t>
            </a:r>
          </a:p>
          <a:p>
            <a:r>
              <a:rPr lang="en-US" sz="2000" dirty="0"/>
              <a:t>January 13, </a:t>
            </a:r>
            <a:r>
              <a:rPr lang="en-US" sz="2000" dirty="0" smtClean="0"/>
              <a:t>2014: </a:t>
            </a:r>
            <a:r>
              <a:rPr lang="en-US" sz="2000" dirty="0" err="1" smtClean="0"/>
              <a:t>DTLL</a:t>
            </a:r>
            <a:r>
              <a:rPr lang="en-US" sz="2000" dirty="0" smtClean="0"/>
              <a:t> changing Aberdeen </a:t>
            </a:r>
            <a:r>
              <a:rPr lang="en-US" sz="2000" dirty="0"/>
              <a:t>Area IHS to the Great Plains </a:t>
            </a:r>
            <a:r>
              <a:rPr lang="en-US" sz="2000" dirty="0" smtClean="0"/>
              <a:t>Area</a:t>
            </a:r>
            <a:endParaRPr lang="en-U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0703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5146"/>
            <a:ext cx="7239000" cy="1143000"/>
          </a:xfrm>
        </p:spPr>
        <p:txBody>
          <a:bodyPr>
            <a:normAutofit/>
          </a:bodyPr>
          <a:lstStyle/>
          <a:p>
            <a:r>
              <a:rPr lang="en-US" sz="4000" b="1" dirty="0" err="1" smtClean="0"/>
              <a:t>TTAG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MMPC</a:t>
            </a:r>
            <a:r>
              <a:rPr lang="en-US" sz="4000" b="1" dirty="0" smtClean="0"/>
              <a:t> Updates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295400"/>
            <a:ext cx="6400800" cy="4830763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ACA</a:t>
            </a:r>
            <a:r>
              <a:rPr lang="en-US" sz="1800" dirty="0" smtClean="0"/>
              <a:t> Policy Subcommittee is very active </a:t>
            </a:r>
          </a:p>
          <a:p>
            <a:pPr lvl="1"/>
            <a:r>
              <a:rPr lang="en-US" sz="1800" dirty="0" smtClean="0"/>
              <a:t>Tribal Exemption &amp; I/T/U hardship exemption </a:t>
            </a:r>
          </a:p>
          <a:p>
            <a:pPr lvl="1"/>
            <a:r>
              <a:rPr lang="en-US" sz="1800" dirty="0" smtClean="0"/>
              <a:t>Referrals and Cost Sharing Exemptions </a:t>
            </a:r>
          </a:p>
          <a:p>
            <a:pPr lvl="1"/>
            <a:r>
              <a:rPr lang="en-US" sz="1800" dirty="0"/>
              <a:t>CMS </a:t>
            </a:r>
            <a:r>
              <a:rPr lang="en-US" sz="1800" dirty="0" smtClean="0"/>
              <a:t>Final </a:t>
            </a:r>
            <a:r>
              <a:rPr lang="en-US" sz="1800" dirty="0"/>
              <a:t>2015 Letter to Issuers in </a:t>
            </a:r>
            <a:r>
              <a:rPr lang="en-US" sz="1800" dirty="0" err="1" smtClean="0"/>
              <a:t>FFM</a:t>
            </a:r>
            <a:endParaRPr lang="en-US" sz="1800" dirty="0"/>
          </a:p>
          <a:p>
            <a:pPr lvl="1"/>
            <a:r>
              <a:rPr lang="en-US" sz="1800" dirty="0"/>
              <a:t>and Proposed Rule including Minimum </a:t>
            </a:r>
            <a:r>
              <a:rPr lang="en-US" sz="1800" dirty="0" err="1"/>
              <a:t>QHP</a:t>
            </a:r>
            <a:r>
              <a:rPr lang="en-US" sz="1800" dirty="0"/>
              <a:t> Certification Standards</a:t>
            </a:r>
          </a:p>
          <a:p>
            <a:r>
              <a:rPr lang="en-US" sz="1800" dirty="0" smtClean="0"/>
              <a:t>Revising the CMS Tribal Consultation Policy </a:t>
            </a:r>
          </a:p>
          <a:p>
            <a:r>
              <a:rPr lang="en-US" sz="1800" dirty="0" smtClean="0"/>
              <a:t>Evaluation of CMS Strategic Plan &amp; Updates </a:t>
            </a:r>
          </a:p>
          <a:p>
            <a:r>
              <a:rPr lang="en-US" sz="1800" dirty="0" smtClean="0"/>
              <a:t>Alternatives for Medicaid Expansion:  Arkansas Model and </a:t>
            </a:r>
            <a:r>
              <a:rPr lang="en-US" sz="1800" dirty="0" err="1" smtClean="0"/>
              <a:t>UCC</a:t>
            </a:r>
            <a:r>
              <a:rPr lang="en-US" sz="1800" dirty="0" smtClean="0"/>
              <a:t> Waivers  </a:t>
            </a:r>
          </a:p>
          <a:p>
            <a:r>
              <a:rPr lang="en-US" sz="1800" dirty="0" smtClean="0"/>
              <a:t>Indian definition issues </a:t>
            </a:r>
          </a:p>
          <a:p>
            <a:r>
              <a:rPr lang="en-US" sz="1800" dirty="0" smtClean="0"/>
              <a:t>IRS/CMS Resource Exemptions </a:t>
            </a:r>
          </a:p>
          <a:p>
            <a:r>
              <a:rPr lang="en-US" sz="1800" dirty="0" smtClean="0"/>
              <a:t>Extending Medicare Like Rates to non-hospital based services </a:t>
            </a:r>
          </a:p>
          <a:p>
            <a:r>
              <a:rPr lang="en-US" sz="1800" dirty="0" err="1" smtClean="0"/>
              <a:t>ACA</a:t>
            </a:r>
            <a:r>
              <a:rPr lang="en-US" sz="1800" dirty="0" smtClean="0"/>
              <a:t> Educational materials </a:t>
            </a:r>
          </a:p>
          <a:p>
            <a:r>
              <a:rPr lang="en-US" sz="1800" dirty="0" smtClean="0"/>
              <a:t>Data projects and studies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99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Affordable Care Act </a:t>
            </a:r>
            <a:br>
              <a:rPr lang="en-US" sz="3600" b="1" dirty="0" smtClean="0"/>
            </a:br>
            <a:r>
              <a:rPr lang="en-US" sz="3600" b="1" dirty="0" smtClean="0"/>
              <a:t>Individual Mandate &amp; Exemption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7162800" cy="4373563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What is the </a:t>
            </a:r>
            <a:r>
              <a:rPr lang="en-US" sz="2400" dirty="0" err="1" smtClean="0"/>
              <a:t>ACA</a:t>
            </a:r>
            <a:r>
              <a:rPr lang="en-US" sz="2400" dirty="0" smtClean="0"/>
              <a:t> Tax Penalty? </a:t>
            </a:r>
          </a:p>
          <a:p>
            <a:r>
              <a:rPr lang="en-US" sz="2400" dirty="0" smtClean="0"/>
              <a:t>What is the I/T/U Hardship Exemption and who is eligible?</a:t>
            </a:r>
          </a:p>
          <a:p>
            <a:r>
              <a:rPr lang="en-US" sz="2400" dirty="0" smtClean="0"/>
              <a:t>How to apply for the Indian Exemption or I/T/U Hardship Exemption? </a:t>
            </a:r>
          </a:p>
          <a:p>
            <a:r>
              <a:rPr lang="en-US" sz="2400" dirty="0" smtClean="0"/>
              <a:t>Additional Information related to exemptions and the application:  </a:t>
            </a:r>
          </a:p>
          <a:p>
            <a:pPr lvl="1"/>
            <a:r>
              <a:rPr lang="en-US" sz="2200" dirty="0" err="1" smtClean="0"/>
              <a:t>HHS</a:t>
            </a:r>
            <a:r>
              <a:rPr lang="en-US" sz="2200" dirty="0" smtClean="0"/>
              <a:t> instruction are forthcoming, tax filing information, </a:t>
            </a:r>
          </a:p>
          <a:p>
            <a:pPr lvl="1"/>
            <a:r>
              <a:rPr lang="en-US" sz="2200" dirty="0" smtClean="0"/>
              <a:t>Do you need to reapply for the exemption? </a:t>
            </a:r>
          </a:p>
          <a:p>
            <a:pPr lvl="1"/>
            <a:r>
              <a:rPr lang="en-US" sz="2200" dirty="0" smtClean="0"/>
              <a:t>What can you do to help Tribal members? </a:t>
            </a:r>
          </a:p>
          <a:p>
            <a:pPr lvl="2"/>
            <a:r>
              <a:rPr lang="en-US" sz="1700" dirty="0" smtClean="0"/>
              <a:t>Education Tribal members and program beneficiaries </a:t>
            </a:r>
          </a:p>
          <a:p>
            <a:pPr lvl="2"/>
            <a:r>
              <a:rPr lang="en-US" sz="1700" dirty="0" smtClean="0"/>
              <a:t>Make sure Tribal members understand the difference between Indian Exemption and the Hardship Exemption  </a:t>
            </a:r>
          </a:p>
          <a:p>
            <a:pPr lvl="2"/>
            <a:r>
              <a:rPr lang="en-US" sz="1700" dirty="0" smtClean="0"/>
              <a:t>Prepare to offer eligibility letters </a:t>
            </a:r>
          </a:p>
          <a:p>
            <a:pPr lvl="2"/>
            <a:r>
              <a:rPr lang="en-US" sz="1600" dirty="0" smtClean="0"/>
              <a:t>Provide tax filing assistance</a:t>
            </a:r>
          </a:p>
          <a:p>
            <a:r>
              <a:rPr lang="en-US" sz="2400" dirty="0" smtClean="0"/>
              <a:t>2014 Penalty = 1% household income; $95/adult  </a:t>
            </a:r>
          </a:p>
          <a:p>
            <a:r>
              <a:rPr lang="en-US" sz="2400" dirty="0" smtClean="0"/>
              <a:t>2015 Penalty = 2% household income; $325/adult</a:t>
            </a:r>
          </a:p>
          <a:p>
            <a:r>
              <a:rPr lang="en-US" sz="2400" dirty="0" smtClean="0"/>
              <a:t>2016 Penalty = 2.5% household income; $695/adult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657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1404"/>
            <a:ext cx="5257800" cy="6726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06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TTAG</a:t>
            </a:r>
            <a:r>
              <a:rPr lang="en-US" dirty="0" smtClean="0"/>
              <a:t>/</a:t>
            </a:r>
            <a:r>
              <a:rPr lang="en-US" dirty="0" err="1" smtClean="0"/>
              <a:t>MMPC</a:t>
            </a:r>
            <a:r>
              <a:rPr lang="en-US" dirty="0" smtClean="0"/>
              <a:t>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www.dropbox.com/home/Delegates/Temp%20Folder%20created%20by%20Jim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MMPC</a:t>
            </a:r>
            <a:r>
              <a:rPr lang="en-US" sz="2400" dirty="0" smtClean="0"/>
              <a:t> Action Items and Tracking List</a:t>
            </a:r>
          </a:p>
          <a:p>
            <a:endParaRPr lang="en-US" sz="2400" dirty="0"/>
          </a:p>
          <a:p>
            <a:r>
              <a:rPr lang="en-US" sz="2400" dirty="0" err="1" smtClean="0"/>
              <a:t>TTAG</a:t>
            </a:r>
            <a:r>
              <a:rPr lang="en-US" sz="2400" dirty="0" smtClean="0"/>
              <a:t> Roster of Pending Regulations and Assignments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18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752600"/>
            <a:ext cx="6705600" cy="43735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SDPI</a:t>
            </a:r>
            <a:r>
              <a:rPr lang="en-US" sz="2800" dirty="0" smtClean="0"/>
              <a:t> Update</a:t>
            </a:r>
            <a:endParaRPr lang="en-US" sz="24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Senate Committee on Indian Affairs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Indian Bills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FY 2014 &amp; FY 2015 Budget Updates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CSC Update 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DTLLs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ACA</a:t>
            </a:r>
            <a:r>
              <a:rPr lang="en-US" sz="2800" dirty="0" smtClean="0"/>
              <a:t> Exemptions </a:t>
            </a:r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SDPI</a:t>
            </a:r>
            <a:r>
              <a:rPr lang="en-US" b="1" dirty="0" smtClean="0"/>
              <a:t> Extended thru FY 2015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H.R. 4302 Protecting Access to Medicare Act</a:t>
            </a:r>
          </a:p>
          <a:p>
            <a:pPr lvl="1"/>
            <a:r>
              <a:rPr lang="en-US" sz="2400" dirty="0" smtClean="0"/>
              <a:t>Commonly referred to as the Sustainable Growth Rate bill -- </a:t>
            </a:r>
            <a:r>
              <a:rPr lang="en-US" sz="2400" i="1" dirty="0" err="1" smtClean="0"/>
              <a:t>SGR</a:t>
            </a:r>
            <a:r>
              <a:rPr lang="en-US" sz="2400" i="1" dirty="0" smtClean="0"/>
              <a:t> fix</a:t>
            </a:r>
            <a:r>
              <a:rPr lang="en-US" sz="2400" dirty="0" smtClean="0"/>
              <a:t>  </a:t>
            </a:r>
          </a:p>
          <a:p>
            <a:pPr lvl="1"/>
            <a:r>
              <a:rPr lang="en-US" sz="2400" dirty="0" smtClean="0"/>
              <a:t>Sec. 204 Extends the Special Diabetes Program for Indians thru FY 2015 </a:t>
            </a:r>
          </a:p>
          <a:p>
            <a:pPr lvl="1"/>
            <a:r>
              <a:rPr lang="en-US" sz="2400" dirty="0" smtClean="0"/>
              <a:t>Sec. 210 Delays implementation of ICD-10 to Oct. 1, 2015 </a:t>
            </a:r>
          </a:p>
          <a:p>
            <a:r>
              <a:rPr lang="en-US" sz="2800" dirty="0" err="1" smtClean="0"/>
              <a:t>SDPI</a:t>
            </a:r>
            <a:r>
              <a:rPr lang="en-US" sz="2800" dirty="0" smtClean="0"/>
              <a:t> thru September 30, 2015 </a:t>
            </a:r>
          </a:p>
          <a:p>
            <a:pPr lvl="1"/>
            <a:r>
              <a:rPr lang="en-US" sz="2400" dirty="0" smtClean="0"/>
              <a:t>Maintains $150 million per year less sequestered amount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658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Senate Committee on Indian Affairs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New Chair: Sen. Jon Tester (MT)</a:t>
            </a:r>
          </a:p>
          <a:p>
            <a:pPr lvl="1"/>
            <a:r>
              <a:rPr lang="en-US" dirty="0" smtClean="0"/>
              <a:t>Senators Cantwell and Crapo still on Committee</a:t>
            </a:r>
          </a:p>
          <a:p>
            <a:r>
              <a:rPr lang="en-US" dirty="0" smtClean="0"/>
              <a:t> Legislation &amp; Hearings</a:t>
            </a:r>
          </a:p>
          <a:p>
            <a:pPr lvl="1"/>
            <a:r>
              <a:rPr lang="en-US" dirty="0" smtClean="0"/>
              <a:t>FY 2015 President’s Budget – March 26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S. 1570 amend </a:t>
            </a:r>
            <a:r>
              <a:rPr lang="en-US" dirty="0" err="1" smtClean="0"/>
              <a:t>IHCIA</a:t>
            </a:r>
            <a:r>
              <a:rPr lang="en-US" dirty="0" smtClean="0"/>
              <a:t> for Advanced Appropriations </a:t>
            </a:r>
          </a:p>
          <a:p>
            <a:pPr lvl="1"/>
            <a:r>
              <a:rPr lang="en-US" dirty="0" smtClean="0"/>
              <a:t>S. 919 amend </a:t>
            </a:r>
            <a:r>
              <a:rPr lang="en-US" dirty="0" err="1" smtClean="0"/>
              <a:t>ISDEAA</a:t>
            </a:r>
            <a:r>
              <a:rPr lang="en-US" dirty="0" smtClean="0"/>
              <a:t> to expand self-governance </a:t>
            </a:r>
          </a:p>
          <a:p>
            <a:pPr lvl="1"/>
            <a:r>
              <a:rPr lang="en-US" dirty="0" smtClean="0"/>
              <a:t>Other Tribe specific and education, children related bills</a:t>
            </a:r>
          </a:p>
        </p:txBody>
      </p:sp>
    </p:spTree>
    <p:extLst>
      <p:ext uri="{BB962C8B-B14F-4D97-AF65-F5344CB8AC3E}">
        <p14:creationId xmlns:p14="http://schemas.microsoft.com/office/powerpoint/2010/main" val="327972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Indian Health Legislation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0"/>
            <a:ext cx="70104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Advance Appropriations Bills </a:t>
            </a:r>
          </a:p>
          <a:p>
            <a:pPr lvl="1"/>
            <a:r>
              <a:rPr lang="en-US" sz="2000" dirty="0" smtClean="0"/>
              <a:t>H.R. 3229: Don Young &amp; Ray Lujan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S. 1570: </a:t>
            </a:r>
            <a:r>
              <a:rPr lang="en-US" sz="2000" dirty="0" err="1" smtClean="0"/>
              <a:t>Begich</a:t>
            </a:r>
            <a:r>
              <a:rPr lang="en-US" sz="2000" dirty="0" smtClean="0"/>
              <a:t>, Udall, Murkowski </a:t>
            </a:r>
          </a:p>
          <a:p>
            <a:r>
              <a:rPr lang="en-US" sz="2400" dirty="0" smtClean="0"/>
              <a:t>Special Diabetes Program for Indians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House and Senate Sign-on letters </a:t>
            </a:r>
            <a:endParaRPr lang="en-US" sz="2400" dirty="0" smtClean="0"/>
          </a:p>
          <a:p>
            <a:r>
              <a:rPr lang="en-US" sz="2400" dirty="0" smtClean="0"/>
              <a:t>Indian Definition Fix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S. 1575:  Senators:  Mark </a:t>
            </a:r>
            <a:r>
              <a:rPr lang="en-US" sz="2000" dirty="0" err="1"/>
              <a:t>Begich</a:t>
            </a:r>
            <a:r>
              <a:rPr lang="en-US" sz="2000" dirty="0"/>
              <a:t> (D-AK), Max Baucus (D-MT), Tom Udall (D-NM), Brian Schatz (D-HI), Al Franken (D-MN</a:t>
            </a:r>
            <a:r>
              <a:rPr lang="en-US" sz="2000" dirty="0" smtClean="0"/>
              <a:t>)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Medicare-like Rates? </a:t>
            </a:r>
          </a:p>
        </p:txBody>
      </p:sp>
    </p:spTree>
    <p:extLst>
      <p:ext uri="{BB962C8B-B14F-4D97-AF65-F5344CB8AC3E}">
        <p14:creationId xmlns:p14="http://schemas.microsoft.com/office/powerpoint/2010/main" val="279560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2014 Budget Highlights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FY 2014 budget $303 million increase over FY 2013 Operating Plan***</a:t>
            </a:r>
          </a:p>
          <a:p>
            <a:pPr lvl="1"/>
            <a:r>
              <a:rPr lang="en-US" sz="2400" dirty="0" smtClean="0"/>
              <a:t>***Caution: Only $78 million over the FY 2014 Pre-Sequester Amount – Loss of $175 million </a:t>
            </a:r>
          </a:p>
          <a:p>
            <a:r>
              <a:rPr lang="en-US" sz="2800" dirty="0" smtClean="0"/>
              <a:t>Program Increases for (Detail of changes): </a:t>
            </a:r>
          </a:p>
          <a:p>
            <a:pPr lvl="1"/>
            <a:r>
              <a:rPr lang="en-US" sz="2400" dirty="0" smtClean="0"/>
              <a:t>$42.4 million for CHS </a:t>
            </a:r>
          </a:p>
          <a:p>
            <a:pPr lvl="1"/>
            <a:r>
              <a:rPr lang="en-US" sz="2400" dirty="0" smtClean="0"/>
              <a:t>$24.9 million for facilities accounts </a:t>
            </a:r>
          </a:p>
          <a:p>
            <a:pPr lvl="1"/>
            <a:r>
              <a:rPr lang="en-US" sz="2400" dirty="0" smtClean="0"/>
              <a:t>$71.9 million for staffing new facilities </a:t>
            </a:r>
          </a:p>
          <a:p>
            <a:pPr lvl="1"/>
            <a:r>
              <a:rPr lang="en-US" sz="2400" dirty="0" smtClean="0"/>
              <a:t>$35 million for medical Inflation </a:t>
            </a:r>
          </a:p>
          <a:p>
            <a:pPr lvl="1"/>
            <a:r>
              <a:rPr lang="en-US" sz="2400" dirty="0" smtClean="0"/>
              <a:t>$129.6 million for CSC 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593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2014 &amp; CSC Funding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IHS and BIA will fully fund CSC payments in FY 2014 and President’s FY 2015 budget proposes same</a:t>
            </a:r>
          </a:p>
          <a:p>
            <a:pPr lvl="1"/>
            <a:r>
              <a:rPr lang="en-US" sz="2400" dirty="0" smtClean="0"/>
              <a:t>IHS estimated 2014 need: $587.4 million</a:t>
            </a:r>
          </a:p>
          <a:p>
            <a:pPr lvl="1"/>
            <a:r>
              <a:rPr lang="en-US" sz="2400" dirty="0" smtClean="0"/>
              <a:t>FY 2013 </a:t>
            </a:r>
            <a:r>
              <a:rPr lang="en-US" sz="2400" dirty="0" err="1" smtClean="0"/>
              <a:t>Amt</a:t>
            </a:r>
            <a:r>
              <a:rPr lang="en-US" sz="2400" dirty="0" smtClean="0"/>
              <a:t> + 2014 Increase = $577.4 </a:t>
            </a:r>
          </a:p>
          <a:p>
            <a:pPr lvl="1"/>
            <a:r>
              <a:rPr lang="en-US" sz="2400" dirty="0" smtClean="0"/>
              <a:t> IHS needed additional $10 million to cover CSC funding; consulted with Tribes about where to make the cuts </a:t>
            </a:r>
          </a:p>
          <a:p>
            <a:r>
              <a:rPr lang="en-US" sz="2800" dirty="0" smtClean="0"/>
              <a:t>Reductions total $10 million made as follows: </a:t>
            </a:r>
          </a:p>
          <a:p>
            <a:pPr lvl="1"/>
            <a:r>
              <a:rPr lang="en-US" sz="2400" dirty="0" smtClean="0"/>
              <a:t>$3 million IHS Directors Fund</a:t>
            </a:r>
          </a:p>
          <a:p>
            <a:pPr lvl="1"/>
            <a:r>
              <a:rPr lang="en-US" sz="2400" dirty="0" smtClean="0"/>
              <a:t>$5 million from Indian Health Professions</a:t>
            </a:r>
          </a:p>
          <a:p>
            <a:pPr lvl="1"/>
            <a:r>
              <a:rPr lang="en-US" sz="2400" dirty="0" smtClean="0"/>
              <a:t>$1 million from Self-Governance </a:t>
            </a:r>
          </a:p>
          <a:p>
            <a:pPr lvl="1"/>
            <a:r>
              <a:rPr lang="en-US" sz="2400" dirty="0" smtClean="0"/>
              <a:t>$1 million from Tribal Management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795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2015 &amp; CSC Funding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President’s Request includes $29.6 million CSC increase </a:t>
            </a:r>
          </a:p>
          <a:p>
            <a:r>
              <a:rPr lang="en-US" sz="2400" dirty="0" smtClean="0"/>
              <a:t>IHS proposes to continue to fully fund CSC payments to tribes into the future </a:t>
            </a:r>
          </a:p>
          <a:p>
            <a:r>
              <a:rPr lang="en-US" sz="2400" dirty="0" smtClean="0"/>
              <a:t>IHS Contract Support Cost Workgroup has reconvened to address substantive policy issues </a:t>
            </a:r>
          </a:p>
          <a:p>
            <a:pPr lvl="1"/>
            <a:r>
              <a:rPr lang="en-US" sz="2000" dirty="0" smtClean="0"/>
              <a:t>Develop FY 2014 Payout Plan (Refer to Handout) </a:t>
            </a:r>
          </a:p>
          <a:p>
            <a:pPr lvl="1"/>
            <a:r>
              <a:rPr lang="en-US" sz="2000" dirty="0" smtClean="0"/>
              <a:t>Develop Standard </a:t>
            </a:r>
            <a:r>
              <a:rPr lang="en-US" sz="2000" dirty="0" err="1" smtClean="0"/>
              <a:t>AFA</a:t>
            </a:r>
            <a:r>
              <a:rPr lang="en-US" sz="2000" dirty="0" smtClean="0"/>
              <a:t> language to deal with IHS Anti-Deficiency Act concerns </a:t>
            </a:r>
          </a:p>
          <a:p>
            <a:pPr lvl="1"/>
            <a:r>
              <a:rPr lang="en-US" sz="2000" dirty="0" smtClean="0"/>
              <a:t>Develop two-year appropriation authority </a:t>
            </a:r>
          </a:p>
          <a:p>
            <a:pPr lvl="1"/>
            <a:r>
              <a:rPr lang="en-US" sz="2000" dirty="0" smtClean="0"/>
              <a:t>Develop strategies to deal with new/expanded programs and changing IDC rates following payout </a:t>
            </a:r>
          </a:p>
          <a:p>
            <a:pPr lvl="1"/>
            <a:r>
              <a:rPr lang="en-US" sz="2000" dirty="0" smtClean="0"/>
              <a:t>Analyze data to better estimate CSC need for appropriations </a:t>
            </a:r>
            <a:endParaRPr lang="en-US" sz="2000" dirty="0"/>
          </a:p>
          <a:p>
            <a:pPr lvl="1"/>
            <a:r>
              <a:rPr lang="en-US" sz="2000" dirty="0" smtClean="0"/>
              <a:t>Develop process to better </a:t>
            </a:r>
            <a:r>
              <a:rPr lang="en-US" sz="2000" dirty="0" err="1" smtClean="0"/>
              <a:t>estiamate</a:t>
            </a:r>
            <a:r>
              <a:rPr lang="en-US" sz="2000" dirty="0" smtClean="0"/>
              <a:t> CSC need; pass-</a:t>
            </a:r>
            <a:r>
              <a:rPr lang="en-US" sz="2000" dirty="0" err="1" smtClean="0"/>
              <a:t>throughs</a:t>
            </a:r>
            <a:r>
              <a:rPr lang="en-US" sz="2000" dirty="0" smtClean="0"/>
              <a:t> and exclusions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0707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2015 President’s Request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71600"/>
            <a:ext cx="7162800" cy="4754563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$4.634 billion for Indian Health Service </a:t>
            </a:r>
          </a:p>
          <a:p>
            <a:pPr lvl="1"/>
            <a:r>
              <a:rPr lang="en-US" sz="2400" dirty="0" smtClean="0"/>
              <a:t>$199 million increase (4.5%) is respectable? </a:t>
            </a:r>
          </a:p>
          <a:p>
            <a:pPr lvl="1"/>
            <a:r>
              <a:rPr lang="en-US" sz="2400" dirty="0" smtClean="0"/>
              <a:t>Staffing &amp; New Tribes funding $78.8 million takes increase down to $120.9 million (2.7%) *</a:t>
            </a:r>
          </a:p>
          <a:p>
            <a:pPr lvl="1"/>
            <a:r>
              <a:rPr lang="en-US" sz="2400" dirty="0" smtClean="0"/>
              <a:t>$29 million program increase for CSC *</a:t>
            </a:r>
          </a:p>
          <a:p>
            <a:pPr lvl="1"/>
            <a:r>
              <a:rPr lang="en-US" sz="2400" dirty="0" smtClean="0"/>
              <a:t>$15.4 million program increase for CHS </a:t>
            </a:r>
          </a:p>
          <a:p>
            <a:pPr lvl="1"/>
            <a:r>
              <a:rPr lang="en-US" sz="2400" dirty="0" smtClean="0"/>
              <a:t>Adjustments of $10 million to restore 2014 reductions (CSC)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Adjusting the increase for earmarks* leaves a balance of $91.9 million for current services (does not include CHS increase) 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NPAIHB estimates at least $223 million is needed to maintain current services 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President’s budget will be short by $131 million to fully fund inflation and population growth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4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6829</TotalTime>
  <Words>1105</Words>
  <Application>Microsoft Office PowerPoint</Application>
  <PresentationFormat>On-screen Show (4:3)</PresentationFormat>
  <Paragraphs>157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Gathering Wisdom Presentation - May 26, 2011</vt:lpstr>
      <vt:lpstr>Legislative &amp; Policy Update </vt:lpstr>
      <vt:lpstr>Report Overview </vt:lpstr>
      <vt:lpstr>SDPI Extended thru FY 2015</vt:lpstr>
      <vt:lpstr>Senate Committee on Indian Affairs</vt:lpstr>
      <vt:lpstr>Indian Health Legislation</vt:lpstr>
      <vt:lpstr>FY 2014 Budget Highlights</vt:lpstr>
      <vt:lpstr>FY 2014 &amp; CSC Funding</vt:lpstr>
      <vt:lpstr>FY 2015 &amp; CSC Funding </vt:lpstr>
      <vt:lpstr>FY 2015 President’s Request </vt:lpstr>
      <vt:lpstr>FY 2015 Detail of Changes –  $199,662 mil. increase</vt:lpstr>
      <vt:lpstr>FY 2016 Budget Formulation </vt:lpstr>
      <vt:lpstr>Dear Tribal Leader Letters</vt:lpstr>
      <vt:lpstr>TTAG/MMPC Updates </vt:lpstr>
      <vt:lpstr>Affordable Care Act  Individual Mandate &amp; Exemption</vt:lpstr>
      <vt:lpstr>PowerPoint Presentation</vt:lpstr>
      <vt:lpstr>TTAG/MMPC Resources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306</cp:revision>
  <dcterms:created xsi:type="dcterms:W3CDTF">2011-07-14T14:04:56Z</dcterms:created>
  <dcterms:modified xsi:type="dcterms:W3CDTF">2014-04-23T15:20:07Z</dcterms:modified>
</cp:coreProperties>
</file>