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6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7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8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9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10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11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  <p:sldMasterId id="2147483693" r:id="rId5"/>
    <p:sldMasterId id="2147483696" r:id="rId6"/>
    <p:sldMasterId id="2147483699" r:id="rId7"/>
    <p:sldMasterId id="2147483711" r:id="rId8"/>
    <p:sldMasterId id="2147483687" r:id="rId9"/>
    <p:sldMasterId id="2147483677" r:id="rId10"/>
    <p:sldMasterId id="2147483702" r:id="rId11"/>
    <p:sldMasterId id="2147483705" r:id="rId12"/>
    <p:sldMasterId id="2147483684" r:id="rId13"/>
    <p:sldMasterId id="2147483708" r:id="rId14"/>
    <p:sldMasterId id="2147483690" r:id="rId15"/>
  </p:sldMasterIdLst>
  <p:notesMasterIdLst>
    <p:notesMasterId r:id="rId30"/>
  </p:notesMasterIdLst>
  <p:handoutMasterIdLst>
    <p:handoutMasterId r:id="rId31"/>
  </p:handoutMasterIdLst>
  <p:sldIdLst>
    <p:sldId id="302" r:id="rId16"/>
    <p:sldId id="304" r:id="rId17"/>
    <p:sldId id="307" r:id="rId18"/>
    <p:sldId id="314" r:id="rId19"/>
    <p:sldId id="315" r:id="rId20"/>
    <p:sldId id="317" r:id="rId21"/>
    <p:sldId id="305" r:id="rId22"/>
    <p:sldId id="321" r:id="rId23"/>
    <p:sldId id="318" r:id="rId24"/>
    <p:sldId id="319" r:id="rId25"/>
    <p:sldId id="320" r:id="rId26"/>
    <p:sldId id="308" r:id="rId27"/>
    <p:sldId id="322" r:id="rId28"/>
    <p:sldId id="313" r:id="rId29"/>
  </p:sldIdLst>
  <p:sldSz cx="9144000" cy="6858000" type="screen4x3"/>
  <p:notesSz cx="7010400" cy="92964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EC0"/>
    <a:srgbClr val="E8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71" autoAdjust="0"/>
    <p:restoredTop sz="84812" autoAdjust="0"/>
  </p:normalViewPr>
  <p:slideViewPr>
    <p:cSldViewPr snapToGrid="0" snapToObjects="1">
      <p:cViewPr>
        <p:scale>
          <a:sx n="125" d="100"/>
          <a:sy n="125" d="100"/>
        </p:scale>
        <p:origin x="-840" y="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6" d="100"/>
          <a:sy n="76" d="100"/>
        </p:scale>
        <p:origin x="-2010" y="-10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5.xml"/><Relationship Id="rId21" Type="http://schemas.openxmlformats.org/officeDocument/2006/relationships/slide" Target="slides/slide6.xml"/><Relationship Id="rId22" Type="http://schemas.openxmlformats.org/officeDocument/2006/relationships/slide" Target="slides/slide7.xml"/><Relationship Id="rId23" Type="http://schemas.openxmlformats.org/officeDocument/2006/relationships/slide" Target="slides/slide8.xml"/><Relationship Id="rId24" Type="http://schemas.openxmlformats.org/officeDocument/2006/relationships/slide" Target="slides/slide9.xml"/><Relationship Id="rId25" Type="http://schemas.openxmlformats.org/officeDocument/2006/relationships/slide" Target="slides/slide10.xml"/><Relationship Id="rId26" Type="http://schemas.openxmlformats.org/officeDocument/2006/relationships/slide" Target="slides/slide11.xml"/><Relationship Id="rId27" Type="http://schemas.openxmlformats.org/officeDocument/2006/relationships/slide" Target="slides/slide12.xml"/><Relationship Id="rId28" Type="http://schemas.openxmlformats.org/officeDocument/2006/relationships/slide" Target="slides/slide13.xml"/><Relationship Id="rId29" Type="http://schemas.openxmlformats.org/officeDocument/2006/relationships/slide" Target="slides/slide14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30" Type="http://schemas.openxmlformats.org/officeDocument/2006/relationships/notesMaster" Target="notesMasters/notesMaster1.xml"/><Relationship Id="rId31" Type="http://schemas.openxmlformats.org/officeDocument/2006/relationships/handoutMaster" Target="handoutMasters/handout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Master" Target="slideMasters/slideMaster6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1" Type="http://schemas.openxmlformats.org/officeDocument/2006/relationships/slideMaster" Target="slideMasters/slideMaster8.xml"/><Relationship Id="rId12" Type="http://schemas.openxmlformats.org/officeDocument/2006/relationships/slideMaster" Target="slideMasters/slideMaster9.xml"/><Relationship Id="rId13" Type="http://schemas.openxmlformats.org/officeDocument/2006/relationships/slideMaster" Target="slideMasters/slideMaster10.xml"/><Relationship Id="rId14" Type="http://schemas.openxmlformats.org/officeDocument/2006/relationships/slideMaster" Target="slideMasters/slideMaster11.xml"/><Relationship Id="rId15" Type="http://schemas.openxmlformats.org/officeDocument/2006/relationships/slideMaster" Target="slideMasters/slideMaster12.xml"/><Relationship Id="rId16" Type="http://schemas.openxmlformats.org/officeDocument/2006/relationships/slide" Target="slides/slide1.xml"/><Relationship Id="rId17" Type="http://schemas.openxmlformats.org/officeDocument/2006/relationships/slide" Target="slides/slide2.xml"/><Relationship Id="rId18" Type="http://schemas.openxmlformats.org/officeDocument/2006/relationships/slide" Target="slides/slide3.xml"/><Relationship Id="rId19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0F8530A-E26C-4879-BB08-FCF71981C4C9}" type="datetimeFigureOut">
              <a:rPr lang="en-US" smtClean="0"/>
              <a:pPr/>
              <a:t>4/16/14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907778A-FB59-4648-8295-D2D11E815B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3156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5C47CAD-A779-49AA-AF82-F87178E18113}" type="datetimeFigureOut">
              <a:rPr lang="en-US"/>
              <a:pPr>
                <a:defRPr/>
              </a:pPr>
              <a:t>4/16/14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0D2D0CD-9656-444B-BFE1-EC7CCC35F75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5652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andrew.grover@youthvillages.org" TargetMode="External"/><Relationship Id="rId4" Type="http://schemas.openxmlformats.org/officeDocument/2006/relationships/hyperlink" Target="mailto:Lynne.saxton@youthvillages.org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Lynne’s Slide</a:t>
            </a:r>
            <a:r>
              <a:rPr lang="en-US" baseline="0" dirty="0" smtClean="0"/>
              <a:t> </a:t>
            </a:r>
            <a:endParaRPr lang="en-US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C23A91-E48E-478C-8A48-C03A734D9231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D2D0CD-9656-444B-BFE1-EC7CCC35F75C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D2D0CD-9656-444B-BFE1-EC7CCC35F75C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Not</a:t>
            </a:r>
            <a:r>
              <a:rPr lang="en-US" baseline="0" dirty="0" smtClean="0"/>
              <a:t> a Washington Medicaid Provider – talk through member services and we will talk about provider services</a:t>
            </a:r>
          </a:p>
          <a:p>
            <a:r>
              <a:rPr lang="en-US" baseline="0" dirty="0" smtClean="0"/>
              <a:t>If you have a funding source then a single case agreements can be made </a:t>
            </a:r>
          </a:p>
          <a:p>
            <a:r>
              <a:rPr lang="en-US" baseline="0" dirty="0" smtClean="0"/>
              <a:t> BRS lower level of care</a:t>
            </a:r>
            <a:endParaRPr lang="en-US" dirty="0" smtClean="0"/>
          </a:p>
          <a:p>
            <a:r>
              <a:rPr lang="en-US" dirty="0" smtClean="0"/>
              <a:t>Does the child</a:t>
            </a:r>
            <a:r>
              <a:rPr lang="en-US" baseline="0" dirty="0" smtClean="0"/>
              <a:t> need this type of care?</a:t>
            </a:r>
          </a:p>
          <a:p>
            <a:endParaRPr lang="en-US" baseline="0" dirty="0" smtClean="0"/>
          </a:p>
          <a:p>
            <a:r>
              <a:rPr lang="en-US" baseline="0" dirty="0" smtClean="0"/>
              <a:t>PTSD</a:t>
            </a:r>
          </a:p>
          <a:p>
            <a:r>
              <a:rPr lang="en-US" baseline="0" dirty="0" smtClean="0"/>
              <a:t>Severe depression that lead unhealthy/dangerous behavior</a:t>
            </a:r>
          </a:p>
          <a:p>
            <a:endParaRPr lang="en-US" dirty="0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2E08C8F-84EF-4C2E-96D7-5BA40C52B610}" type="slidenum">
              <a:rPr lang="en-US" smtClean="0">
                <a:latin typeface="Arial" pitchFamily="34" charset="0"/>
                <a:cs typeface="Arial" pitchFamily="34" charset="0"/>
              </a:rPr>
              <a:pPr/>
              <a:t>12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Not</a:t>
            </a:r>
            <a:r>
              <a:rPr lang="en-US" baseline="0" dirty="0" smtClean="0"/>
              <a:t> a Washington Medicaid Provider – talk through member services and we will talk about provider services</a:t>
            </a:r>
          </a:p>
          <a:p>
            <a:r>
              <a:rPr lang="en-US" baseline="0" dirty="0" smtClean="0"/>
              <a:t>If you have a funding source then a single case agreements can be made </a:t>
            </a:r>
          </a:p>
          <a:p>
            <a:r>
              <a:rPr lang="en-US" baseline="0" dirty="0" smtClean="0"/>
              <a:t> BRS lower level of care</a:t>
            </a:r>
            <a:endParaRPr lang="en-US" dirty="0" smtClean="0"/>
          </a:p>
          <a:p>
            <a:r>
              <a:rPr lang="en-US" dirty="0" smtClean="0"/>
              <a:t>Does the child</a:t>
            </a:r>
            <a:r>
              <a:rPr lang="en-US" baseline="0" dirty="0" smtClean="0"/>
              <a:t> need this type of care?</a:t>
            </a:r>
          </a:p>
          <a:p>
            <a:endParaRPr lang="en-US" dirty="0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2E08C8F-84EF-4C2E-96D7-5BA40C52B610}" type="slidenum">
              <a:rPr lang="en-US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sz="1400" dirty="0" smtClean="0">
                <a:latin typeface="Arial"/>
              </a:rPr>
              <a:t>Andrew Grover, MPH </a:t>
            </a:r>
          </a:p>
          <a:p>
            <a:pPr algn="l"/>
            <a:r>
              <a:rPr lang="en-US" sz="1200" dirty="0" smtClean="0">
                <a:latin typeface="Arial"/>
              </a:rPr>
              <a:t>Assistant Director, Oregon Operations</a:t>
            </a:r>
          </a:p>
          <a:p>
            <a:pPr algn="l"/>
            <a:r>
              <a:rPr lang="en-US" sz="1200" dirty="0" smtClean="0">
                <a:latin typeface="Arial"/>
                <a:hlinkClick r:id="rId3"/>
              </a:rPr>
              <a:t>andrew.grover@youthvillages.org</a:t>
            </a:r>
            <a:endParaRPr lang="en-US" sz="1200" dirty="0" smtClean="0">
              <a:latin typeface="Arial"/>
            </a:endParaRPr>
          </a:p>
          <a:p>
            <a:endParaRPr lang="en-US" dirty="0" smtClean="0"/>
          </a:p>
          <a:p>
            <a:pPr algn="l"/>
            <a:r>
              <a:rPr lang="en-US" sz="1400" dirty="0" smtClean="0">
                <a:latin typeface="Arial"/>
              </a:rPr>
              <a:t>Lynne Saxton</a:t>
            </a:r>
          </a:p>
          <a:p>
            <a:pPr algn="l"/>
            <a:r>
              <a:rPr lang="en-US" sz="1200" dirty="0" smtClean="0">
                <a:latin typeface="Arial"/>
              </a:rPr>
              <a:t>Executive Director</a:t>
            </a:r>
          </a:p>
          <a:p>
            <a:pPr algn="l"/>
            <a:r>
              <a:rPr lang="en-US" sz="1200" dirty="0" smtClean="0">
                <a:latin typeface="Arial"/>
                <a:hlinkClick r:id="rId4"/>
              </a:rPr>
              <a:t>lynne.saxton@youthvillages.org</a:t>
            </a:r>
            <a:endParaRPr lang="en-US" sz="1200" dirty="0" smtClean="0">
              <a:latin typeface="Arial"/>
            </a:endParaRPr>
          </a:p>
          <a:p>
            <a:endParaRPr lang="en-US" dirty="0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49BBBA8-F412-4E89-A2A1-FA06693F2124}" type="slidenum">
              <a:rPr lang="en-US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25525" y="696913"/>
            <a:ext cx="4959350" cy="371951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1040" y="5160722"/>
            <a:ext cx="5608320" cy="343844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Lynne’s Slide</a:t>
            </a: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238FB5B-57E4-4469-BA32-53168992F227}" type="slidenum">
              <a:rPr lang="en-US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936627" lvl="1" indent="-470740">
              <a:spcAft>
                <a:spcPts val="611"/>
              </a:spcAft>
            </a:pPr>
            <a:r>
              <a:rPr lang="en-US" sz="1800" dirty="0" smtClean="0"/>
              <a:t>Lynne’s Slide</a:t>
            </a:r>
          </a:p>
          <a:p>
            <a:pPr marL="936627" lvl="1" indent="-470740">
              <a:spcAft>
                <a:spcPts val="611"/>
              </a:spcAft>
              <a:buFont typeface="Arial" pitchFamily="34" charset="0"/>
              <a:buChar char="•"/>
            </a:pPr>
            <a:r>
              <a:rPr lang="en-US" sz="1800" b="1" u="sng" dirty="0" smtClean="0"/>
              <a:t>Goal</a:t>
            </a:r>
            <a:r>
              <a:rPr lang="en-US" sz="1800" dirty="0" smtClean="0"/>
              <a:t>: Assess </a:t>
            </a:r>
            <a:r>
              <a:rPr lang="en-US" sz="1800" i="1" dirty="0" smtClean="0"/>
              <a:t>long-term</a:t>
            </a:r>
            <a:r>
              <a:rPr lang="en-US" sz="1800" dirty="0" smtClean="0"/>
              <a:t> success of youth and families served</a:t>
            </a:r>
          </a:p>
          <a:p>
            <a:pPr marL="936627" lvl="1" indent="-470740">
              <a:spcAft>
                <a:spcPts val="611"/>
              </a:spcAft>
              <a:buFont typeface="Arial" pitchFamily="34" charset="0"/>
              <a:buChar char="•"/>
            </a:pPr>
            <a:r>
              <a:rPr lang="en-US" sz="1800" b="1" u="sng" dirty="0" smtClean="0"/>
              <a:t>Methods</a:t>
            </a:r>
            <a:r>
              <a:rPr lang="en-US" sz="1800" dirty="0" smtClean="0"/>
              <a:t>: Many measures used.  Most compelling include 6, 12, 24 month follow up surveys to determine whether the youth were:</a:t>
            </a:r>
          </a:p>
          <a:p>
            <a:pPr marL="1868401" lvl="3" indent="-470740">
              <a:buFont typeface="Wingdings" pitchFamily="2" charset="2"/>
              <a:buChar char="ü"/>
            </a:pPr>
            <a:r>
              <a:rPr lang="en-US" sz="1800" dirty="0" smtClean="0"/>
              <a:t>Still living at home (with biological or adoptive family)</a:t>
            </a:r>
          </a:p>
          <a:p>
            <a:pPr marL="1868401" lvl="3" indent="-470740">
              <a:buFont typeface="Wingdings" pitchFamily="2" charset="2"/>
              <a:buChar char="ü"/>
            </a:pPr>
            <a:r>
              <a:rPr lang="en-US" sz="1800" dirty="0" smtClean="0"/>
              <a:t>Still attending school</a:t>
            </a:r>
          </a:p>
          <a:p>
            <a:pPr marL="1868401" lvl="3" indent="-470740">
              <a:buFont typeface="Wingdings" pitchFamily="2" charset="2"/>
              <a:buChar char="ü"/>
            </a:pPr>
            <a:r>
              <a:rPr lang="en-US" sz="1800" dirty="0" smtClean="0"/>
              <a:t>Staying out of trouble with the law</a:t>
            </a:r>
          </a:p>
          <a:p>
            <a:endParaRPr lang="en-US" dirty="0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43EAB6C-763E-4615-9179-640CB7257CEF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b="1" dirty="0" smtClean="0"/>
              <a:t>Andrew’s slide</a:t>
            </a:r>
          </a:p>
          <a:p>
            <a:r>
              <a:rPr lang="en-US" b="0" dirty="0" smtClean="0"/>
              <a:t>OR</a:t>
            </a:r>
            <a:r>
              <a:rPr lang="en-US" b="0" baseline="0" dirty="0" smtClean="0"/>
              <a:t> DHS Addictions &amp; Mental Health Division - # of Medicaid eligible children receiving mental health services increased from an avg. 11,550 per quarter in 2005 to avg. of 13,056 per quarter in 2008</a:t>
            </a:r>
          </a:p>
          <a:p>
            <a:r>
              <a:rPr lang="en-US" b="0" baseline="0" dirty="0" smtClean="0"/>
              <a:t>CDC Stat – Suicide rate for adolescents and young adults (age 15-34) is 2.5 times higher than national avg. for that age group0</a:t>
            </a:r>
            <a:endParaRPr lang="en-US" b="0" dirty="0" smtClean="0"/>
          </a:p>
          <a:p>
            <a:r>
              <a:rPr lang="en-US" dirty="0" smtClean="0"/>
              <a:t>Many AI/AN have difficulty</a:t>
            </a:r>
            <a:r>
              <a:rPr lang="en-US" baseline="0" dirty="0" smtClean="0"/>
              <a:t> accessing mental health services b/c of economic barriers, social &amp; cultural differences, mistrust, and lack of providers</a:t>
            </a:r>
            <a:endParaRPr lang="en-US" dirty="0" smtClean="0"/>
          </a:p>
          <a:p>
            <a:r>
              <a:rPr lang="en-US" dirty="0" smtClean="0"/>
              <a:t>Relationship</a:t>
            </a:r>
            <a:r>
              <a:rPr lang="en-US" baseline="0" dirty="0" smtClean="0"/>
              <a:t> developed w/ 9 Tribes of Oregon, Tribal partnerships including NARA &amp; NICWA.</a:t>
            </a:r>
          </a:p>
          <a:p>
            <a:r>
              <a:rPr lang="en-US" dirty="0" smtClean="0"/>
              <a:t>Development of Native American Advisory Council</a:t>
            </a: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02E8F68-77B0-4766-9D67-CE0B6F37F859}" type="slidenum">
              <a:rPr lang="en-US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 half</a:t>
            </a:r>
            <a:r>
              <a:rPr lang="en-US" baseline="0" dirty="0" smtClean="0"/>
              <a:t> of the youth served were tribal youth</a:t>
            </a:r>
            <a:endParaRPr lang="en-US" dirty="0" smtClean="0"/>
          </a:p>
          <a:p>
            <a:r>
              <a:rPr lang="en-US" dirty="0" smtClean="0"/>
              <a:t>Of the 122 youth served 66% were femal</a:t>
            </a:r>
            <a:r>
              <a:rPr lang="en-US" baseline="0" dirty="0" smtClean="0"/>
              <a:t>e</a:t>
            </a:r>
          </a:p>
          <a:p>
            <a:r>
              <a:rPr lang="en-US" baseline="0" dirty="0" smtClean="0"/>
              <a:t>Top Oregon tribes served: Warm Springs, Grand Ronde, Siletz, and Umatilla. </a:t>
            </a:r>
          </a:p>
          <a:p>
            <a:r>
              <a:rPr lang="en-US" b="0" u="sng" baseline="0" dirty="0" smtClean="0"/>
              <a:t>Profile of Youth</a:t>
            </a:r>
          </a:p>
          <a:p>
            <a:r>
              <a:rPr lang="en-US" b="1" baseline="0" dirty="0" smtClean="0"/>
              <a:t>Psychiatric Residential Treatment Services – 24 served within past two years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Serve youth who are at risk of harming their selves or others – especially with the disproportion of Native suicide rates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Does not have to be tribally enrolled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Need mental health diagnosis, psychiatric recommendation, certificate of need, CCO must sign off on it</a:t>
            </a:r>
          </a:p>
          <a:p>
            <a:pPr>
              <a:buFont typeface="Arial" pitchFamily="34" charset="0"/>
              <a:buNone/>
            </a:pPr>
            <a:r>
              <a:rPr lang="en-US" b="1" baseline="0" dirty="0" smtClean="0"/>
              <a:t>Behavioral Residential Services – 26 served within past two years 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Must be enrolled in one of the 9 OR Tribes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Demonstrate Behavioral Needs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D2D0CD-9656-444B-BFE1-EC7CCC35F75C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Adam’s slide</a:t>
            </a:r>
          </a:p>
          <a:p>
            <a:r>
              <a:rPr lang="en-US" dirty="0" smtClean="0"/>
              <a:t>According</a:t>
            </a:r>
            <a:r>
              <a:rPr lang="en-US" baseline="0" dirty="0" smtClean="0"/>
              <a:t> to the American Psychiatric Association (2009) the most significant mental health concerns among AI/AN are: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Depression, substance abuse, &amp; anxiety including PTSD.  Suicide rate higher than other racial/ethnic groups particularly youth and young adults. 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</a:t>
            </a:r>
            <a:endParaRPr lang="en-US" dirty="0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75E2728-D867-4FB3-BEDB-670E93E785D9}" type="slidenum">
              <a:rPr lang="en-US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b="1" dirty="0" smtClean="0"/>
              <a:t>Adam’s slide</a:t>
            </a:r>
            <a:endParaRPr lang="en-US" dirty="0" smtClean="0"/>
          </a:p>
          <a:p>
            <a:r>
              <a:rPr lang="en-US" dirty="0" smtClean="0"/>
              <a:t>Combines culture and tradition</a:t>
            </a:r>
            <a:r>
              <a:rPr lang="en-US" baseline="0" dirty="0" smtClean="0"/>
              <a:t> with best mental health service practices – research driven analysis</a:t>
            </a:r>
          </a:p>
          <a:p>
            <a:r>
              <a:rPr lang="en-US" baseline="0" dirty="0" smtClean="0"/>
              <a:t>Offer only culturally responsive academic residential program in OR  - American Indian Life Skills Development Curriculum by Teresa D. LaFramboise – conversations on spiritual development, Native identity, intergenerational trauma  </a:t>
            </a:r>
            <a:endParaRPr lang="en-US" dirty="0" smtClean="0"/>
          </a:p>
          <a:p>
            <a:r>
              <a:rPr lang="en-US" dirty="0" smtClean="0"/>
              <a:t>NAAC</a:t>
            </a:r>
            <a:r>
              <a:rPr lang="en-US" baseline="0" dirty="0" smtClean="0"/>
              <a:t> developed in 2007 that includes: Portland Indian Elders Support Group, One Sky Center, Oregon DHS, 9 Tribes, NARA</a:t>
            </a:r>
            <a:endParaRPr lang="en-US" dirty="0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75E2728-D867-4FB3-BEDB-670E93E785D9}" type="slidenum">
              <a:rPr lang="en-US" smtClean="0">
                <a:latin typeface="Arial" pitchFamily="34" charset="0"/>
                <a:cs typeface="Arial" pitchFamily="34" charset="0"/>
              </a:rPr>
              <a:pPr/>
              <a:t>7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b="1" dirty="0" smtClean="0"/>
              <a:t>Adam’s slide</a:t>
            </a:r>
            <a:endParaRPr lang="en-US" dirty="0" smtClean="0"/>
          </a:p>
          <a:p>
            <a:r>
              <a:rPr lang="en-US" dirty="0" smtClean="0"/>
              <a:t>Combines culture and tradition</a:t>
            </a:r>
            <a:r>
              <a:rPr lang="en-US" baseline="0" dirty="0" smtClean="0"/>
              <a:t> with best mental health service practices – research driven analysis</a:t>
            </a:r>
          </a:p>
          <a:p>
            <a:r>
              <a:rPr lang="en-US" baseline="0" dirty="0" smtClean="0"/>
              <a:t>Offer only culturally responsive academic residential program in OR  - American Indian Life Skills Development Curriculum by Teresa D. LaFramboise – conversations on spiritual development, Native identity, intergenerational trauma  </a:t>
            </a:r>
            <a:endParaRPr lang="en-US" dirty="0" smtClean="0"/>
          </a:p>
          <a:p>
            <a:r>
              <a:rPr lang="en-US" dirty="0" smtClean="0"/>
              <a:t>NAAC</a:t>
            </a:r>
            <a:r>
              <a:rPr lang="en-US" baseline="0" dirty="0" smtClean="0"/>
              <a:t> developed in 2007 that includes: Portland Indian Elders Support Group, One Sky Center, Oregon DHS, 9 Tribes, NARA</a:t>
            </a:r>
            <a:endParaRPr lang="en-US" dirty="0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75E2728-D867-4FB3-BEDB-670E93E785D9}" type="slidenum">
              <a:rPr lang="en-US" smtClean="0">
                <a:latin typeface="Arial" pitchFamily="34" charset="0"/>
                <a:cs typeface="Arial" pitchFamily="34" charset="0"/>
              </a:rPr>
              <a:pPr/>
              <a:t>8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D2D0CD-9656-444B-BFE1-EC7CCC35F75C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eg"/><Relationship Id="rId3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jpeg"/><Relationship Id="rId3" Type="http://schemas.openxmlformats.org/officeDocument/2006/relationships/image" Target="../media/image10.em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jpeg"/><Relationship Id="rId3" Type="http://schemas.openxmlformats.org/officeDocument/2006/relationships/image" Target="../media/image11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jpeg"/><Relationship Id="rId3" Type="http://schemas.openxmlformats.org/officeDocument/2006/relationships/image" Target="../media/image12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jpeg"/><Relationship Id="rId3" Type="http://schemas.openxmlformats.org/officeDocument/2006/relationships/image" Target="../media/image13.emf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3.jpeg"/><Relationship Id="rId3" Type="http://schemas.openxmlformats.org/officeDocument/2006/relationships/image" Target="../media/image14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jpeg"/><Relationship Id="rId3" Type="http://schemas.openxmlformats.org/officeDocument/2006/relationships/image" Target="../media/image1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.jpeg"/><Relationship Id="rId3" Type="http://schemas.openxmlformats.org/officeDocument/2006/relationships/image" Target="../media/image16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jpeg"/><Relationship Id="rId3" Type="http://schemas.openxmlformats.org/officeDocument/2006/relationships/image" Target="../media/image17.e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.jpeg"/><Relationship Id="rId3" Type="http://schemas.openxmlformats.org/officeDocument/2006/relationships/image" Target="../media/image18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jpeg"/><Relationship Id="rId3" Type="http://schemas.openxmlformats.org/officeDocument/2006/relationships/image" Target="../media/image19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3.jpeg"/><Relationship Id="rId3" Type="http://schemas.openxmlformats.org/officeDocument/2006/relationships/image" Target="../media/image20.emf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jpeg"/><Relationship Id="rId3" Type="http://schemas.openxmlformats.org/officeDocument/2006/relationships/image" Target="../media/image21.emf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3.jpeg"/><Relationship Id="rId3" Type="http://schemas.openxmlformats.org/officeDocument/2006/relationships/image" Target="../media/image22.emf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.jpeg"/><Relationship Id="rId3" Type="http://schemas.openxmlformats.org/officeDocument/2006/relationships/image" Target="../media/image23.e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3.jpeg"/><Relationship Id="rId3" Type="http://schemas.openxmlformats.org/officeDocument/2006/relationships/image" Target="../media/image24.emf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.jpeg"/><Relationship Id="rId3" Type="http://schemas.openxmlformats.org/officeDocument/2006/relationships/image" Target="../media/image25.emf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3.jpeg"/><Relationship Id="rId3" Type="http://schemas.openxmlformats.org/officeDocument/2006/relationships/image" Target="../media/image26.emf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1.jpeg"/><Relationship Id="rId3" Type="http://schemas.openxmlformats.org/officeDocument/2006/relationships/image" Target="../media/image27.emf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3.jpeg"/><Relationship Id="rId3" Type="http://schemas.openxmlformats.org/officeDocument/2006/relationships/image" Target="../media/image28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Relationship Id="rId3" Type="http://schemas.openxmlformats.org/officeDocument/2006/relationships/image" Target="../media/image7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eg"/><Relationship Id="rId3" Type="http://schemas.openxmlformats.org/officeDocument/2006/relationships/image" Target="../media/image8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 WHITE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41950" y="5491163"/>
            <a:ext cx="3497263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ARWHITE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21313" y="5495925"/>
            <a:ext cx="350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aper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200" y="-430213"/>
            <a:ext cx="9620250" cy="743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AR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21313" y="5486400"/>
            <a:ext cx="350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6"/>
          <p:cNvSpPr txBox="1">
            <a:spLocks/>
          </p:cNvSpPr>
          <p:nvPr userDrawn="1"/>
        </p:nvSpPr>
        <p:spPr>
          <a:xfrm>
            <a:off x="150813" y="273050"/>
            <a:ext cx="7893050" cy="27098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000000"/>
                </a:solidFill>
                <a:latin typeface="Arial"/>
                <a:cs typeface="Arial"/>
              </a:rPr>
              <a:t>Title Slide option 2</a:t>
            </a:r>
            <a:endParaRPr lang="en-US" sz="4000" b="1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50813" y="3028950"/>
            <a:ext cx="638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2000" dirty="0" smtClean="0">
                <a:solidFill>
                  <a:srgbClr val="000000"/>
                </a:solidFill>
              </a:rPr>
              <a:t>SUBHEAD IN ALL CAPS  ARIAL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DCWHITE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21313" y="5495925"/>
            <a:ext cx="350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aper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200" y="-430213"/>
            <a:ext cx="9620250" cy="743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DC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21313" y="5510213"/>
            <a:ext cx="3521075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FLWHITE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21313" y="5495925"/>
            <a:ext cx="350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aper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200" y="-430213"/>
            <a:ext cx="9620250" cy="743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FL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21313" y="5505450"/>
            <a:ext cx="350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GAWHITE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32425" y="5494338"/>
            <a:ext cx="3494088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aper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47675" y="-430213"/>
            <a:ext cx="9620250" cy="743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GA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13375" y="5494338"/>
            <a:ext cx="3513138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MAWHITE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21313" y="5492750"/>
            <a:ext cx="3505200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aper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200" y="-430213"/>
            <a:ext cx="9620250" cy="743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MA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18138" y="5495925"/>
            <a:ext cx="35067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aper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6250" y="-430213"/>
            <a:ext cx="9620250" cy="743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41950" y="5503863"/>
            <a:ext cx="3497263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MSWHITE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21313" y="5491163"/>
            <a:ext cx="350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aper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200" y="-430213"/>
            <a:ext cx="9620250" cy="743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MS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21313" y="5505450"/>
            <a:ext cx="350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NHWHITE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21313" y="5495925"/>
            <a:ext cx="350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aper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200" y="-430213"/>
            <a:ext cx="9620250" cy="743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NH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21313" y="5495925"/>
            <a:ext cx="350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NCWHITE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13375" y="5492750"/>
            <a:ext cx="3513138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aper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47675" y="-430213"/>
            <a:ext cx="9620250" cy="743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NC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13375" y="5494338"/>
            <a:ext cx="3513138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ORinterceptWHITE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9088" y="5997575"/>
            <a:ext cx="479742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aper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200" y="-430213"/>
            <a:ext cx="9620250" cy="743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ORintercept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9088" y="5997575"/>
            <a:ext cx="479742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SERVHorzLogoTag WHITE.eps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8913" y="5386388"/>
            <a:ext cx="2309812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aper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47675" y="-430213"/>
            <a:ext cx="9620250" cy="743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SERVHorzLogoTag.eps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1450" y="5381625"/>
            <a:ext cx="2344738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Bars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88913"/>
            <a:ext cx="9144000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kue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8738" y="-254000"/>
            <a:ext cx="9202738" cy="71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per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6038" y="-244475"/>
            <a:ext cx="9190038" cy="710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  <a:prstGeom prst="rect">
            <a:avLst/>
          </a:prstGeom>
        </p:spPr>
        <p:txBody>
          <a:bodyPr lIns="64291" tIns="32146" rIns="64291" bIns="32146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647" y="1600647"/>
            <a:ext cx="8228707" cy="4525119"/>
          </a:xfrm>
          <a:prstGeom prst="rect">
            <a:avLst/>
          </a:prstGeom>
        </p:spPr>
        <p:txBody>
          <a:bodyPr lIns="64291" tIns="32146" rIns="64291" bIns="32146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ALWHITE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21313" y="5495925"/>
            <a:ext cx="350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aperBack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200" y="-430213"/>
            <a:ext cx="9620250" cy="743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YVHorzLogoTagAL.eps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21313" y="5510213"/>
            <a:ext cx="350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7.xml"/><Relationship Id="rId3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9.xml"/><Relationship Id="rId3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Layout" Target="../slideLayouts/slideLayout9.xml"/><Relationship Id="rId3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Layout" Target="../slideLayouts/slideLayout11.xml"/><Relationship Id="rId3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9.xml"/><Relationship Id="rId3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1.xml"/><Relationship Id="rId3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3.xml"/><Relationship Id="rId3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592" r:id="rId1"/>
    <p:sldLayoutId id="2147485593" r:id="rId2"/>
    <p:sldLayoutId id="2147485594" r:id="rId3"/>
    <p:sldLayoutId id="2147485595" r:id="rId4"/>
    <p:sldLayoutId id="2147485596" r:id="rId5"/>
    <p:sldLayoutId id="2147485597" r:id="rId6"/>
    <p:sldLayoutId id="2147485598" r:id="rId7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615" r:id="rId1"/>
    <p:sldLayoutId id="2147485616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617" r:id="rId1"/>
    <p:sldLayoutId id="2147485618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619" r:id="rId1"/>
    <p:sldLayoutId id="2147485620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599" r:id="rId1"/>
    <p:sldLayoutId id="2147485600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601" r:id="rId1"/>
    <p:sldLayoutId id="2147485602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603" r:id="rId1"/>
    <p:sldLayoutId id="2147485604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605" r:id="rId1"/>
    <p:sldLayoutId id="2147485606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607" r:id="rId1"/>
    <p:sldLayoutId id="2147485608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609" r:id="rId1"/>
    <p:sldLayoutId id="2147485610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611" r:id="rId1"/>
    <p:sldLayoutId id="2147485612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613" r:id="rId1"/>
    <p:sldLayoutId id="2147485614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30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4" Type="http://schemas.openxmlformats.org/officeDocument/2006/relationships/hyperlink" Target="mailto:andrew.grover@youthvillages.org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4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4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4" Type="http://schemas.openxmlformats.org/officeDocument/2006/relationships/image" Target="../media/image31.jpeg"/><Relationship Id="rId5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1"/>
            <a:ext cx="9144000" cy="6858000"/>
          </a:xfrm>
          <a:prstGeom prst="rect">
            <a:avLst/>
          </a:prstGeom>
          <a:solidFill>
            <a:srgbClr val="D91A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Arial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940283"/>
            <a:ext cx="9144000" cy="109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9700" name="Rectangle 2"/>
          <p:cNvSpPr>
            <a:spLocks/>
          </p:cNvSpPr>
          <p:nvPr/>
        </p:nvSpPr>
        <p:spPr bwMode="auto">
          <a:xfrm>
            <a:off x="457200" y="990600"/>
            <a:ext cx="8793163" cy="6778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ts val="638"/>
              </a:lnSpc>
            </a:pPr>
            <a:endParaRPr lang="en-US" sz="3400" dirty="0">
              <a:solidFill>
                <a:srgbClr val="FFFFFF"/>
              </a:solidFill>
              <a:latin typeface="Arial Black" pitchFamily="34" charset="0"/>
              <a:sym typeface="Arial Black" pitchFamily="34" charset="0"/>
            </a:endParaRPr>
          </a:p>
        </p:txBody>
      </p:sp>
      <p:pic>
        <p:nvPicPr>
          <p:cNvPr id="29704" name="Picture 1" descr="YVHorzLogoTagOR.eps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4750346"/>
            <a:ext cx="314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6" name="TextBox 3"/>
          <p:cNvSpPr txBox="1">
            <a:spLocks noChangeArrowheads="1"/>
          </p:cNvSpPr>
          <p:nvPr/>
        </p:nvSpPr>
        <p:spPr bwMode="auto">
          <a:xfrm>
            <a:off x="0" y="6484938"/>
            <a:ext cx="9144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algn="ctr" eaLnBrk="1" hangingPunct="1"/>
            <a:r>
              <a:rPr lang="en-US" sz="1000" dirty="0">
                <a:solidFill>
                  <a:schemeClr val="bg1"/>
                </a:solidFill>
                <a:ea typeface="ヒラギノ角ゴ ProN W3"/>
                <a:cs typeface="ヒラギノ角ゴ ProN W3"/>
                <a:sym typeface="Gill Sans"/>
              </a:rPr>
              <a:t>All contents ©</a:t>
            </a:r>
            <a:r>
              <a:rPr lang="en-US" sz="1000" dirty="0" smtClean="0">
                <a:solidFill>
                  <a:schemeClr val="bg1"/>
                </a:solidFill>
                <a:ea typeface="ヒラギノ角ゴ ProN W3"/>
                <a:cs typeface="ヒラギノ角ゴ ProN W3"/>
                <a:sym typeface="Gill Sans"/>
              </a:rPr>
              <a:t>2014 </a:t>
            </a:r>
            <a:r>
              <a:rPr lang="en-US" sz="1000" dirty="0">
                <a:solidFill>
                  <a:schemeClr val="bg1"/>
                </a:solidFill>
                <a:ea typeface="ヒラギノ角ゴ ProN W3"/>
                <a:cs typeface="ヒラギノ角ゴ ProN W3"/>
                <a:sym typeface="Gill Sans"/>
              </a:rPr>
              <a:t>by Youth Villages, Inc. with all rights reserved</a:t>
            </a:r>
          </a:p>
        </p:txBody>
      </p:sp>
      <p:sp>
        <p:nvSpPr>
          <p:cNvPr id="11" name="Rectangle 5"/>
          <p:cNvSpPr>
            <a:spLocks/>
          </p:cNvSpPr>
          <p:nvPr/>
        </p:nvSpPr>
        <p:spPr bwMode="auto">
          <a:xfrm>
            <a:off x="228600" y="5102542"/>
            <a:ext cx="5067300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sz="1600" dirty="0" smtClean="0">
                <a:sym typeface="Arial" pitchFamily="34" charset="0"/>
              </a:rPr>
              <a:t>Northwest Portland Area Indian Health Board</a:t>
            </a:r>
          </a:p>
          <a:p>
            <a:endParaRPr lang="en-US" sz="1400" dirty="0">
              <a:solidFill>
                <a:schemeClr val="tx1"/>
              </a:solidFill>
              <a:latin typeface="Arial" charset="0"/>
              <a:cs typeface="Arial" charset="0"/>
              <a:sym typeface="Arial" pitchFamily="34" charset="0"/>
            </a:endParaRPr>
          </a:p>
          <a:p>
            <a:r>
              <a:rPr lang="en-US" sz="1600" dirty="0" smtClean="0">
                <a:latin typeface="Arial" charset="0"/>
                <a:cs typeface="Arial" charset="0"/>
                <a:sym typeface="Arial" charset="0"/>
              </a:rPr>
              <a:t>April</a:t>
            </a:r>
            <a:r>
              <a:rPr lang="en-US" sz="1600" dirty="0" smtClean="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latin typeface="Arial" charset="0"/>
                <a:cs typeface="Arial" charset="0"/>
                <a:sym typeface="Arial" charset="0"/>
              </a:rPr>
              <a:t>23</a:t>
            </a:r>
            <a:r>
              <a:rPr lang="en-US" sz="1600" dirty="0" smtClean="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rPr>
              <a:t>, 2014</a:t>
            </a:r>
            <a:endParaRPr lang="en-US" sz="1600" dirty="0">
              <a:solidFill>
                <a:schemeClr val="tx1"/>
              </a:solidFill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12" name="Title 6"/>
          <p:cNvSpPr txBox="1">
            <a:spLocks/>
          </p:cNvSpPr>
          <p:nvPr/>
        </p:nvSpPr>
        <p:spPr bwMode="auto">
          <a:xfrm>
            <a:off x="150813" y="2083828"/>
            <a:ext cx="7893050" cy="659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defTabSz="4572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defTabSz="4572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defTabSz="4572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defTabSz="4572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>
              <a:lnSpc>
                <a:spcPts val="638"/>
              </a:lnSpc>
            </a:pPr>
            <a:r>
              <a:rPr lang="en-US" sz="4000" dirty="0" smtClean="0">
                <a:solidFill>
                  <a:srgbClr val="FFFFFF"/>
                </a:solidFill>
                <a:latin typeface="Arial Black" charset="0"/>
                <a:cs typeface="Arial Black" charset="0"/>
                <a:sym typeface="Arial Black" charset="0"/>
              </a:rPr>
              <a:t>CEDAR BOUGH</a:t>
            </a:r>
            <a:endParaRPr lang="en-US" sz="4000" dirty="0">
              <a:solidFill>
                <a:srgbClr val="FFFFFF"/>
              </a:solidFill>
              <a:latin typeface="Arial Black" charset="0"/>
              <a:cs typeface="Arial Black" charset="0"/>
              <a:sym typeface="Arial Black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2895600"/>
            <a:ext cx="5892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OREGON’S LANDMARK MENTAL HEALTH PROGRAM FOR NATIVE AMERICAN YOUTH</a:t>
            </a:r>
            <a:r>
              <a:rPr lang="en-US" dirty="0" smtClean="0">
                <a:latin typeface="Arial"/>
                <a:cs typeface="Arial"/>
              </a:rPr>
              <a:t> </a:t>
            </a:r>
            <a:endParaRPr lang="en-US" dirty="0">
              <a:latin typeface="Arial"/>
              <a:cs typeface="Arial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ading2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4800" y="-123703"/>
            <a:ext cx="9740900" cy="708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71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pescourse2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55514"/>
            <a:ext cx="9144000" cy="1374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72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6" descr="YVTEX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4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34400" y="6400800"/>
            <a:ext cx="457200" cy="276225"/>
          </a:xfrm>
          <a:prstGeom prst="rect">
            <a:avLst/>
          </a:prstGeom>
          <a:noFill/>
          <a:ln w="12700">
            <a:miter lim="800000"/>
            <a:headEnd/>
            <a:tailEnd/>
          </a:ln>
        </p:spPr>
        <p:txBody>
          <a:bodyPr/>
          <a:lstStyle/>
          <a:p>
            <a:fld id="{9D0DCB6A-1CAF-4C3D-A011-EBBC94926BF9}" type="slidenum">
              <a:rPr lang="en-US" sz="1500">
                <a:solidFill>
                  <a:srgbClr val="FFFFFF"/>
                </a:solidFill>
                <a:sym typeface="Arial" pitchFamily="34" charset="0"/>
              </a:rPr>
              <a:pPr/>
              <a:t>12</a:t>
            </a:fld>
            <a:endParaRPr lang="en-US" sz="1500" dirty="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35844" name="Rectangle 7"/>
          <p:cNvSpPr>
            <a:spLocks/>
          </p:cNvSpPr>
          <p:nvPr/>
        </p:nvSpPr>
        <p:spPr bwMode="auto">
          <a:xfrm>
            <a:off x="500063" y="1946275"/>
            <a:ext cx="8269287" cy="3313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1700" b="1" dirty="0"/>
              <a:t> </a:t>
            </a:r>
            <a:endParaRPr lang="en-US" sz="1700" dirty="0"/>
          </a:p>
        </p:txBody>
      </p:sp>
      <p:sp>
        <p:nvSpPr>
          <p:cNvPr id="35845" name="TextBox 1"/>
          <p:cNvSpPr txBox="1">
            <a:spLocks noChangeArrowheads="1"/>
          </p:cNvSpPr>
          <p:nvPr/>
        </p:nvSpPr>
        <p:spPr bwMode="auto">
          <a:xfrm>
            <a:off x="152400" y="85725"/>
            <a:ext cx="8839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/>
              </a:rPr>
              <a:t>Enrollment Process </a:t>
            </a:r>
            <a:endParaRPr lang="en-US" sz="2800" b="1" dirty="0">
              <a:latin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325" y="1148332"/>
            <a:ext cx="8691349" cy="4038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b="1" dirty="0" smtClean="0">
                <a:latin typeface="Arial"/>
              </a:rPr>
              <a:t>Steps to Enroll: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>
                <a:latin typeface="Arial"/>
              </a:rPr>
              <a:t>  Is the youth dangerous to himself/herself or others due to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latin typeface="Arial"/>
              </a:rPr>
              <a:t> </a:t>
            </a:r>
            <a:r>
              <a:rPr lang="en-US" sz="2400" dirty="0" smtClean="0">
                <a:latin typeface="Arial"/>
              </a:rPr>
              <a:t>  mental health symptoms  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>
                <a:latin typeface="Arial"/>
              </a:rPr>
              <a:t>  Are they unable to safely conduct themselves in the   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latin typeface="Arial"/>
              </a:rPr>
              <a:t>   community?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>
                <a:latin typeface="Arial"/>
              </a:rPr>
              <a:t>  Does he/she need 24-hour supervision? If so, proceed to  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latin typeface="Arial"/>
              </a:rPr>
              <a:t> </a:t>
            </a:r>
            <a:r>
              <a:rPr lang="en-US" sz="2400" dirty="0" smtClean="0">
                <a:latin typeface="Arial"/>
              </a:rPr>
              <a:t>  evaluation. 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>
                <a:latin typeface="Arial"/>
              </a:rPr>
              <a:t>  Psychiatric assessment by mental health specialist is the    </a:t>
            </a:r>
            <a:r>
              <a:rPr lang="en-US" sz="2400" dirty="0">
                <a:latin typeface="Arial"/>
              </a:rPr>
              <a:t> </a:t>
            </a:r>
            <a:r>
              <a:rPr lang="en-US" sz="2400" dirty="0" smtClean="0">
                <a:latin typeface="Arial"/>
              </a:rPr>
              <a:t>    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 smtClean="0">
                <a:latin typeface="Arial"/>
              </a:rPr>
              <a:t>   next step. 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>
                <a:latin typeface="Arial"/>
              </a:rPr>
              <a:t>  If unsure, </a:t>
            </a:r>
            <a:r>
              <a:rPr lang="en-US" sz="2400" b="1" dirty="0" smtClean="0">
                <a:latin typeface="Arial"/>
              </a:rPr>
              <a:t>contact our Placement </a:t>
            </a:r>
            <a:r>
              <a:rPr lang="en-US" sz="2400" b="1" dirty="0" smtClean="0">
                <a:latin typeface="Arial"/>
              </a:rPr>
              <a:t>Manager</a:t>
            </a:r>
            <a:r>
              <a:rPr lang="en-US" sz="2400" dirty="0" smtClean="0">
                <a:latin typeface="Arial"/>
              </a:rPr>
              <a:t>: 503</a:t>
            </a:r>
            <a:r>
              <a:rPr lang="en-US" sz="2400" dirty="0" smtClean="0">
                <a:latin typeface="Arial"/>
              </a:rPr>
              <a:t>-675-2246</a:t>
            </a: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0" y="6484938"/>
            <a:ext cx="9144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algn="ctr" eaLnBrk="1" hangingPunct="1"/>
            <a:r>
              <a:rPr lang="en-US" sz="1000" dirty="0">
                <a:solidFill>
                  <a:schemeClr val="bg1"/>
                </a:solidFill>
                <a:ea typeface="ヒラギノ角ゴ ProN W3"/>
                <a:cs typeface="ヒラギノ角ゴ ProN W3"/>
                <a:sym typeface="Gill Sans"/>
              </a:rPr>
              <a:t>All contents ©2014 by Youth Villages, Inc. with all rights reserved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6" descr="YVTEX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34400" y="6400800"/>
            <a:ext cx="457200" cy="276225"/>
          </a:xfrm>
          <a:prstGeom prst="rect">
            <a:avLst/>
          </a:prstGeom>
          <a:noFill/>
          <a:ln w="12700">
            <a:miter lim="800000"/>
            <a:headEnd/>
            <a:tailEnd/>
          </a:ln>
        </p:spPr>
        <p:txBody>
          <a:bodyPr/>
          <a:lstStyle/>
          <a:p>
            <a:fld id="{9D0DCB6A-1CAF-4C3D-A011-EBBC94926BF9}" type="slidenum">
              <a:rPr lang="en-US" sz="1500">
                <a:solidFill>
                  <a:srgbClr val="FFFFFF"/>
                </a:solidFill>
                <a:sym typeface="Arial" pitchFamily="34" charset="0"/>
              </a:rPr>
              <a:pPr/>
              <a:t>13</a:t>
            </a:fld>
            <a:endParaRPr lang="en-US" sz="1500" dirty="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35844" name="Rectangle 7"/>
          <p:cNvSpPr>
            <a:spLocks/>
          </p:cNvSpPr>
          <p:nvPr/>
        </p:nvSpPr>
        <p:spPr bwMode="auto">
          <a:xfrm>
            <a:off x="500063" y="1946275"/>
            <a:ext cx="8269287" cy="3313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1700" b="1" dirty="0"/>
              <a:t> </a:t>
            </a:r>
            <a:endParaRPr lang="en-US" sz="1700" dirty="0"/>
          </a:p>
        </p:txBody>
      </p:sp>
      <p:sp>
        <p:nvSpPr>
          <p:cNvPr id="35845" name="TextBox 1"/>
          <p:cNvSpPr txBox="1">
            <a:spLocks noChangeArrowheads="1"/>
          </p:cNvSpPr>
          <p:nvPr/>
        </p:nvSpPr>
        <p:spPr bwMode="auto">
          <a:xfrm>
            <a:off x="152400" y="85725"/>
            <a:ext cx="8839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/>
              </a:rPr>
              <a:t>Funding Options</a:t>
            </a:r>
            <a:endParaRPr lang="en-US" sz="2800" b="1" dirty="0">
              <a:latin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0251" y="1373019"/>
            <a:ext cx="8691349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dirty="0" smtClean="0">
                <a:latin typeface="Arial"/>
              </a:rPr>
              <a:t>The Cedar Bough Program has been funded through:</a:t>
            </a:r>
            <a:endParaRPr lang="en-US" sz="2400" dirty="0" smtClean="0">
              <a:latin typeface="Arial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>
                <a:latin typeface="Arial"/>
              </a:rPr>
              <a:t>  Medicaid/Oregon Health Plan</a:t>
            </a:r>
          </a:p>
          <a:p>
            <a:pPr marL="231775" indent="-231775"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>
                <a:latin typeface="Arial"/>
              </a:rPr>
              <a:t>Contract with Idaho Department of Health and Welfare </a:t>
            </a:r>
          </a:p>
          <a:p>
            <a:pPr marL="231775" indent="-231775"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>
                <a:latin typeface="Arial"/>
              </a:rPr>
              <a:t>Single Case Agreements with Tribes and other entities  </a:t>
            </a:r>
          </a:p>
          <a:p>
            <a:pPr marL="231775" indent="-231775"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>
                <a:latin typeface="Arial"/>
              </a:rPr>
              <a:t>Indian </a:t>
            </a:r>
            <a:r>
              <a:rPr lang="en-US" sz="2400" dirty="0">
                <a:latin typeface="Arial"/>
              </a:rPr>
              <a:t>Health </a:t>
            </a:r>
            <a:r>
              <a:rPr lang="en-US" sz="2400" dirty="0" smtClean="0">
                <a:latin typeface="Arial"/>
              </a:rPr>
              <a:t>Service</a:t>
            </a: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0" y="6484938"/>
            <a:ext cx="9144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algn="ctr" eaLnBrk="1" hangingPunct="1"/>
            <a:r>
              <a:rPr lang="en-US" sz="1000" dirty="0">
                <a:solidFill>
                  <a:schemeClr val="bg1"/>
                </a:solidFill>
                <a:ea typeface="ヒラギノ角ゴ ProN W3"/>
                <a:cs typeface="ヒラギノ角ゴ ProN W3"/>
                <a:sym typeface="Gill Sans"/>
              </a:rPr>
              <a:t>All contents ©2014 by Youth Villages, Inc. with all rights reserved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3120" y="4318000"/>
            <a:ext cx="682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400" dirty="0">
                <a:latin typeface="Arial"/>
              </a:rPr>
              <a:t>Call our Placement Manager who can help identify </a:t>
            </a:r>
            <a:r>
              <a:rPr lang="en-US" sz="2400" dirty="0" smtClean="0">
                <a:latin typeface="Arial"/>
              </a:rPr>
              <a:t>options - </a:t>
            </a:r>
            <a:r>
              <a:rPr lang="en-US" sz="2400" dirty="0">
                <a:latin typeface="Arial"/>
              </a:rPr>
              <a:t>503-675-2246 </a:t>
            </a:r>
          </a:p>
        </p:txBody>
      </p:sp>
    </p:spTree>
    <p:extLst>
      <p:ext uri="{BB962C8B-B14F-4D97-AF65-F5344CB8AC3E}">
        <p14:creationId xmlns:p14="http://schemas.microsoft.com/office/powerpoint/2010/main" val="70869986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6" descr="YVTEX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34400" y="6400800"/>
            <a:ext cx="457200" cy="276225"/>
          </a:xfrm>
          <a:prstGeom prst="rect">
            <a:avLst/>
          </a:prstGeom>
          <a:noFill/>
          <a:ln w="12700">
            <a:miter lim="800000"/>
            <a:headEnd/>
            <a:tailEnd/>
          </a:ln>
        </p:spPr>
        <p:txBody>
          <a:bodyPr/>
          <a:lstStyle/>
          <a:p>
            <a:fld id="{5B5095FC-13F7-4BB8-BB42-BD86C8FEF977}" type="slidenum">
              <a:rPr lang="en-US" sz="1500">
                <a:solidFill>
                  <a:srgbClr val="FFFFFF"/>
                </a:solidFill>
                <a:sym typeface="Arial" pitchFamily="34" charset="0"/>
              </a:rPr>
              <a:pPr/>
              <a:t>14</a:t>
            </a:fld>
            <a:endParaRPr lang="en-US" sz="1500" dirty="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40964" name="Rectangle 7"/>
          <p:cNvSpPr>
            <a:spLocks/>
          </p:cNvSpPr>
          <p:nvPr/>
        </p:nvSpPr>
        <p:spPr bwMode="auto">
          <a:xfrm>
            <a:off x="500063" y="1946275"/>
            <a:ext cx="8269287" cy="3313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1700" b="1" dirty="0"/>
              <a:t> </a:t>
            </a:r>
            <a:endParaRPr lang="en-US" sz="1700" dirty="0"/>
          </a:p>
        </p:txBody>
      </p:sp>
      <p:sp>
        <p:nvSpPr>
          <p:cNvPr id="40966" name="TextBox 10"/>
          <p:cNvSpPr txBox="1">
            <a:spLocks noChangeArrowheads="1"/>
          </p:cNvSpPr>
          <p:nvPr/>
        </p:nvSpPr>
        <p:spPr bwMode="auto">
          <a:xfrm>
            <a:off x="0" y="1168400"/>
            <a:ext cx="91440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91" tIns="32146" rIns="64291" bIns="32146">
            <a:spAutoFit/>
          </a:bodyPr>
          <a:lstStyle/>
          <a:p>
            <a:pPr algn="ctr"/>
            <a:r>
              <a:rPr lang="en-US" sz="4200" b="1" dirty="0">
                <a:latin typeface="Arial"/>
              </a:rPr>
              <a:t>Thank You!</a:t>
            </a:r>
            <a:endParaRPr lang="en-US" sz="2400" b="1" dirty="0">
              <a:latin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35760" y="2440144"/>
            <a:ext cx="61264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Arial"/>
              </a:rPr>
              <a:t>Adam Becenti</a:t>
            </a:r>
          </a:p>
          <a:p>
            <a:pPr algn="ctr"/>
            <a:r>
              <a:rPr lang="en-US" sz="2800" dirty="0" smtClean="0">
                <a:latin typeface="Arial"/>
              </a:rPr>
              <a:t>Cultural Coordinator/Tribal Liaison </a:t>
            </a:r>
          </a:p>
          <a:p>
            <a:pPr algn="ctr"/>
            <a:r>
              <a:rPr lang="en-US" sz="2800" dirty="0" smtClean="0">
                <a:latin typeface="Arial"/>
                <a:hlinkClick r:id="rId4"/>
              </a:rPr>
              <a:t>adam.becenti@youthvillages.org</a:t>
            </a:r>
            <a:endParaRPr lang="en-US" sz="2800" dirty="0">
              <a:latin typeface="Arial"/>
            </a:endParaRPr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0" y="6484938"/>
            <a:ext cx="9144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algn="ctr" eaLnBrk="1" hangingPunct="1"/>
            <a:r>
              <a:rPr lang="en-US" sz="1000" dirty="0">
                <a:solidFill>
                  <a:schemeClr val="bg1"/>
                </a:solidFill>
                <a:ea typeface="ヒラギノ角ゴ ProN W3"/>
                <a:cs typeface="ヒラギノ角ゴ ProN W3"/>
                <a:sym typeface="Gill Sans"/>
              </a:rPr>
              <a:t>All contents ©2014 by Youth Villages, Inc. with all rights reserved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6" descr="YVTEX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34400" y="6400800"/>
            <a:ext cx="457200" cy="276225"/>
          </a:xfrm>
          <a:prstGeom prst="rect">
            <a:avLst/>
          </a:prstGeom>
          <a:noFill/>
          <a:ln w="12700">
            <a:miter lim="800000"/>
            <a:headEnd/>
            <a:tailEnd/>
          </a:ln>
        </p:spPr>
        <p:txBody>
          <a:bodyPr/>
          <a:lstStyle/>
          <a:p>
            <a:fld id="{A9AB9187-79FA-4384-885B-FF030C67B42C}" type="slidenum">
              <a:rPr lang="en-US" sz="1500">
                <a:solidFill>
                  <a:srgbClr val="FFFFFF"/>
                </a:solidFill>
                <a:sym typeface="Arial" pitchFamily="34" charset="0"/>
              </a:rPr>
              <a:pPr/>
              <a:t>2</a:t>
            </a:fld>
            <a:endParaRPr lang="en-US" sz="1500" dirty="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31748" name="Rectangle 7"/>
          <p:cNvSpPr>
            <a:spLocks/>
          </p:cNvSpPr>
          <p:nvPr/>
        </p:nvSpPr>
        <p:spPr bwMode="auto">
          <a:xfrm>
            <a:off x="500063" y="1946275"/>
            <a:ext cx="8269287" cy="3313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1700" b="1" dirty="0"/>
              <a:t> </a:t>
            </a:r>
            <a:endParaRPr lang="en-US" sz="1700" dirty="0"/>
          </a:p>
        </p:txBody>
      </p:sp>
      <p:sp>
        <p:nvSpPr>
          <p:cNvPr id="31750" name="TextBox 3"/>
          <p:cNvSpPr txBox="1">
            <a:spLocks noChangeArrowheads="1"/>
          </p:cNvSpPr>
          <p:nvPr/>
        </p:nvSpPr>
        <p:spPr bwMode="auto">
          <a:xfrm>
            <a:off x="0" y="6484938"/>
            <a:ext cx="9144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algn="ctr" eaLnBrk="1" hangingPunct="1"/>
            <a:r>
              <a:rPr lang="en-US" sz="1000" dirty="0">
                <a:solidFill>
                  <a:schemeClr val="bg1"/>
                </a:solidFill>
                <a:ea typeface="ヒラギノ角ゴ ProN W3"/>
                <a:cs typeface="ヒラギノ角ゴ ProN W3"/>
                <a:sym typeface="Gill Sans"/>
              </a:rPr>
              <a:t>All contents ©2014 by Youth Villages, Inc. with all rights reserved</a:t>
            </a: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52400" y="85725"/>
            <a:ext cx="8839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/>
              </a:rPr>
              <a:t>Presentation Overview</a:t>
            </a:r>
            <a:endParaRPr lang="en-US" sz="2800" b="1" dirty="0">
              <a:latin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3063" y="1503699"/>
            <a:ext cx="3570287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latin typeface="Arial"/>
              </a:rPr>
              <a:t>  Youth Villages and </a:t>
            </a:r>
          </a:p>
          <a:p>
            <a:r>
              <a:rPr lang="en-US" sz="2400" dirty="0">
                <a:latin typeface="Arial"/>
              </a:rPr>
              <a:t> </a:t>
            </a:r>
            <a:r>
              <a:rPr lang="en-US" sz="2400" dirty="0" smtClean="0">
                <a:latin typeface="Arial"/>
              </a:rPr>
              <a:t>  Cedar Bough mission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latin typeface="Arial"/>
              </a:rPr>
              <a:t>  How Cedar Bough </a:t>
            </a:r>
          </a:p>
          <a:p>
            <a:r>
              <a:rPr lang="en-US" sz="2400" dirty="0" smtClean="0">
                <a:latin typeface="Arial"/>
              </a:rPr>
              <a:t>   came to be</a:t>
            </a:r>
          </a:p>
          <a:p>
            <a:pPr marL="287338" indent="-287338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latin typeface="Arial"/>
              </a:rPr>
              <a:t>Who </a:t>
            </a:r>
            <a:r>
              <a:rPr lang="en-US" sz="2400" dirty="0">
                <a:latin typeface="Arial"/>
              </a:rPr>
              <a:t>We Serve</a:t>
            </a:r>
          </a:p>
          <a:p>
            <a:pPr marL="287338" indent="-287338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latin typeface="Arial"/>
              </a:rPr>
              <a:t>Program Components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latin typeface="Arial"/>
              </a:rPr>
              <a:t>  Enrollment Process</a:t>
            </a:r>
          </a:p>
        </p:txBody>
      </p:sp>
      <p:pic>
        <p:nvPicPr>
          <p:cNvPr id="2" name="Picture 1" descr="smudging1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3978" y="1783099"/>
            <a:ext cx="4435372" cy="304698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6" descr="YVTEX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34400" y="6400800"/>
            <a:ext cx="457200" cy="276225"/>
          </a:xfrm>
          <a:prstGeom prst="rect">
            <a:avLst/>
          </a:prstGeom>
          <a:noFill/>
          <a:ln w="12700">
            <a:miter lim="800000"/>
            <a:headEnd/>
            <a:tailEnd/>
          </a:ln>
        </p:spPr>
        <p:txBody>
          <a:bodyPr/>
          <a:lstStyle/>
          <a:p>
            <a:fld id="{6F51DFAE-1C80-4AA4-AA2A-8452FDD55868}" type="slidenum">
              <a:rPr lang="en-US" sz="1500">
                <a:solidFill>
                  <a:srgbClr val="FFFFFF"/>
                </a:solidFill>
                <a:sym typeface="Arial" pitchFamily="34" charset="0"/>
              </a:rPr>
              <a:pPr/>
              <a:t>3</a:t>
            </a:fld>
            <a:endParaRPr lang="en-US" sz="1500" dirty="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34820" name="Rectangle 7"/>
          <p:cNvSpPr>
            <a:spLocks/>
          </p:cNvSpPr>
          <p:nvPr/>
        </p:nvSpPr>
        <p:spPr bwMode="auto">
          <a:xfrm>
            <a:off x="500063" y="1946275"/>
            <a:ext cx="8269287" cy="3313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1700" b="1" dirty="0"/>
              <a:t> </a:t>
            </a:r>
            <a:endParaRPr lang="en-US" sz="1700" dirty="0"/>
          </a:p>
        </p:txBody>
      </p:sp>
      <p:sp>
        <p:nvSpPr>
          <p:cNvPr id="34821" name="TextBox 1"/>
          <p:cNvSpPr txBox="1">
            <a:spLocks noChangeArrowheads="1"/>
          </p:cNvSpPr>
          <p:nvPr/>
        </p:nvSpPr>
        <p:spPr bwMode="auto">
          <a:xfrm>
            <a:off x="152400" y="85725"/>
            <a:ext cx="8839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/>
              </a:rPr>
              <a:t>Youth Villages Mission</a:t>
            </a:r>
            <a:endParaRPr lang="en-US" sz="2800" b="1" dirty="0">
              <a:latin typeface="Arial"/>
            </a:endParaRPr>
          </a:p>
        </p:txBody>
      </p:sp>
      <p:sp>
        <p:nvSpPr>
          <p:cNvPr id="34822" name="TextBox 3"/>
          <p:cNvSpPr txBox="1">
            <a:spLocks noChangeArrowheads="1"/>
          </p:cNvSpPr>
          <p:nvPr/>
        </p:nvSpPr>
        <p:spPr bwMode="auto">
          <a:xfrm>
            <a:off x="0" y="6484938"/>
            <a:ext cx="9144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algn="ctr" eaLnBrk="1" hangingPunct="1"/>
            <a:r>
              <a:rPr lang="en-US" sz="1000" dirty="0">
                <a:solidFill>
                  <a:schemeClr val="bg1"/>
                </a:solidFill>
                <a:ea typeface="ヒラギノ角ゴ ProN W3"/>
                <a:cs typeface="ヒラギノ角ゴ ProN W3"/>
                <a:sym typeface="Gill Sans"/>
              </a:rPr>
              <a:t>All contents ©2014 by Youth Villages, Inc. with all rights reserved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58949" y="1669312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75252" y="2509631"/>
            <a:ext cx="7389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"/>
              </a:rPr>
              <a:t>Youth Villages helps children and families live successfully </a:t>
            </a:r>
          </a:p>
        </p:txBody>
      </p:sp>
      <p:pic>
        <p:nvPicPr>
          <p:cNvPr id="5" name="Picture 4" descr="CedarBough_Logo_withTag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6923" y="3621668"/>
            <a:ext cx="5395727" cy="1471444"/>
          </a:xfrm>
          <a:prstGeom prst="rect">
            <a:avLst/>
          </a:prstGeom>
        </p:spPr>
      </p:pic>
      <p:pic>
        <p:nvPicPr>
          <p:cNvPr id="6" name="Picture 5" descr="YVHorzLogoTag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2586" y="1040355"/>
            <a:ext cx="4724401" cy="13849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11906" y="5125185"/>
            <a:ext cx="619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"/>
              </a:rPr>
              <a:t>Healing </a:t>
            </a:r>
            <a:r>
              <a:rPr lang="en-US" sz="2400" dirty="0">
                <a:latin typeface="Arial"/>
              </a:rPr>
              <a:t>through culture and </a:t>
            </a:r>
            <a:r>
              <a:rPr lang="en-US" sz="2400" dirty="0" smtClean="0">
                <a:latin typeface="Arial"/>
              </a:rPr>
              <a:t>tradition</a:t>
            </a:r>
            <a:endParaRPr lang="en-US" sz="2400" b="1" dirty="0">
              <a:latin typeface="Arial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6" descr="YVTEX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34400" y="6400800"/>
            <a:ext cx="457200" cy="276225"/>
          </a:xfrm>
          <a:prstGeom prst="rect">
            <a:avLst/>
          </a:prstGeom>
          <a:noFill/>
          <a:ln w="12700">
            <a:miter lim="800000"/>
            <a:headEnd/>
            <a:tailEnd/>
          </a:ln>
        </p:spPr>
        <p:txBody>
          <a:bodyPr/>
          <a:lstStyle/>
          <a:p>
            <a:fld id="{990A0429-91B8-47A3-AD3C-1E17FF3213DD}" type="slidenum">
              <a:rPr lang="en-US" sz="1500">
                <a:solidFill>
                  <a:srgbClr val="FFFFFF"/>
                </a:solidFill>
                <a:sym typeface="Arial" pitchFamily="34" charset="0"/>
              </a:rPr>
              <a:pPr/>
              <a:t>4</a:t>
            </a:fld>
            <a:endParaRPr lang="en-US" sz="1500" dirty="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30724" name="Rectangle 7"/>
          <p:cNvSpPr>
            <a:spLocks/>
          </p:cNvSpPr>
          <p:nvPr/>
        </p:nvSpPr>
        <p:spPr bwMode="auto">
          <a:xfrm>
            <a:off x="500063" y="1946275"/>
            <a:ext cx="8269287" cy="3313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1700" b="1" dirty="0"/>
              <a:t> </a:t>
            </a:r>
            <a:endParaRPr lang="en-US" sz="1700" dirty="0"/>
          </a:p>
        </p:txBody>
      </p:sp>
      <p:sp>
        <p:nvSpPr>
          <p:cNvPr id="30725" name="TextBox 1"/>
          <p:cNvSpPr txBox="1">
            <a:spLocks noChangeArrowheads="1"/>
          </p:cNvSpPr>
          <p:nvPr/>
        </p:nvSpPr>
        <p:spPr bwMode="auto">
          <a:xfrm>
            <a:off x="152400" y="85725"/>
            <a:ext cx="8839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/>
              </a:rPr>
              <a:t>How Cedar Bough Came To Be</a:t>
            </a:r>
            <a:endParaRPr lang="en-US" sz="2800" b="1" dirty="0">
              <a:latin typeface="Arial"/>
            </a:endParaRPr>
          </a:p>
        </p:txBody>
      </p:sp>
      <p:sp>
        <p:nvSpPr>
          <p:cNvPr id="30726" name="TextBox 3"/>
          <p:cNvSpPr txBox="1">
            <a:spLocks noChangeArrowheads="1"/>
          </p:cNvSpPr>
          <p:nvPr/>
        </p:nvSpPr>
        <p:spPr bwMode="auto">
          <a:xfrm>
            <a:off x="0" y="6484938"/>
            <a:ext cx="9144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algn="ctr" eaLnBrk="1" hangingPunct="1"/>
            <a:r>
              <a:rPr lang="en-US" sz="1000" dirty="0">
                <a:solidFill>
                  <a:schemeClr val="bg1"/>
                </a:solidFill>
                <a:ea typeface="ヒラギノ角ゴ ProN W3"/>
                <a:cs typeface="ヒラギノ角ゴ ProN W3"/>
                <a:sym typeface="Gill Sans"/>
              </a:rPr>
              <a:t>All contents ©2014 by Youth Villages, Inc. with all rights reserved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2400" y="680230"/>
            <a:ext cx="4889500" cy="563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indent="-287338">
              <a:buFont typeface="Arial" pitchFamily="34" charset="0"/>
              <a:buChar char="•"/>
            </a:pPr>
            <a:r>
              <a:rPr lang="en-US" sz="2400" dirty="0" smtClean="0">
                <a:latin typeface="Arial"/>
              </a:rPr>
              <a:t>Growing number of mental and  behavioral health challenges  </a:t>
            </a:r>
          </a:p>
          <a:p>
            <a:r>
              <a:rPr lang="en-US" sz="2400" dirty="0" smtClean="0">
                <a:latin typeface="Arial"/>
              </a:rPr>
              <a:t>   </a:t>
            </a:r>
            <a:r>
              <a:rPr lang="en-US" sz="2400" dirty="0">
                <a:latin typeface="Arial"/>
              </a:rPr>
              <a:t>within tribal </a:t>
            </a:r>
            <a:r>
              <a:rPr lang="en-US" sz="2400" dirty="0" smtClean="0">
                <a:latin typeface="Arial"/>
              </a:rPr>
              <a:t>communities</a:t>
            </a:r>
          </a:p>
          <a:p>
            <a:endParaRPr lang="en-US" sz="2400" dirty="0" smtClean="0">
              <a:latin typeface="Arial"/>
            </a:endParaRPr>
          </a:p>
          <a:p>
            <a:pPr marL="287338" indent="-287338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/>
              </a:rPr>
              <a:t>State of Oregon recognized the disconnect between tribal communities and available mental health services for seriously troubled youth</a:t>
            </a:r>
          </a:p>
          <a:p>
            <a:pPr marL="287338" indent="-287338">
              <a:buFont typeface="Arial" panose="020B0604020202020204" pitchFamily="34" charset="0"/>
              <a:buChar char="•"/>
            </a:pPr>
            <a:endParaRPr lang="en-US" sz="2400" dirty="0" smtClean="0">
              <a:latin typeface="Arial"/>
            </a:endParaRPr>
          </a:p>
          <a:p>
            <a:pPr marL="287338" indent="-287338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/>
              </a:rPr>
              <a:t>Youth </a:t>
            </a:r>
            <a:r>
              <a:rPr lang="en-US" sz="2400" dirty="0">
                <a:latin typeface="Arial"/>
              </a:rPr>
              <a:t>Villages (then </a:t>
            </a:r>
            <a:r>
              <a:rPr lang="en-US" sz="2400" dirty="0" smtClean="0">
                <a:latin typeface="Arial"/>
              </a:rPr>
              <a:t>ChristieCare</a:t>
            </a:r>
            <a:r>
              <a:rPr lang="en-US" sz="2400" dirty="0">
                <a:latin typeface="Arial"/>
              </a:rPr>
              <a:t>) partnered with tribes and other community members to create Cedar Bough</a:t>
            </a:r>
          </a:p>
          <a:p>
            <a:pPr marL="287338" indent="-287338">
              <a:buFont typeface="Arial" panose="020B0604020202020204" pitchFamily="34" charset="0"/>
              <a:buChar char="•"/>
            </a:pPr>
            <a:endParaRPr lang="en-US" sz="2400" dirty="0" smtClean="0">
              <a:latin typeface="Arial"/>
            </a:endParaRPr>
          </a:p>
        </p:txBody>
      </p:sp>
      <p:pic>
        <p:nvPicPr>
          <p:cNvPr id="11" name="Picture 10" descr="dreamcatcher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6150" y="788314"/>
            <a:ext cx="3582100" cy="519321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 descr="covermaybe.jpg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4140" y="1600200"/>
            <a:ext cx="3495720" cy="4525963"/>
          </a:xfrm>
        </p:spPr>
      </p:pic>
      <p:pic>
        <p:nvPicPr>
          <p:cNvPr id="4" name="Picture 6" descr="YVTEXT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52400" y="85725"/>
            <a:ext cx="8839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/>
              </a:rPr>
              <a:t>Who We Serve</a:t>
            </a:r>
            <a:endParaRPr lang="en-US" sz="2800" b="1" dirty="0">
              <a:latin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67685" y="1130689"/>
            <a:ext cx="4523915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sz="2400" dirty="0" smtClean="0">
                <a:latin typeface="Arial"/>
              </a:rPr>
              <a:t>Youth ages 11-17 with serious emotional and behavioral disorders</a:t>
            </a:r>
          </a:p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sz="2400" dirty="0" smtClean="0">
                <a:latin typeface="Arial"/>
              </a:rPr>
              <a:t>Program is designed for tribal youth and other youth who can benefit from a cultural focus </a:t>
            </a:r>
          </a:p>
          <a:p>
            <a:pPr marL="287338" indent="-287338">
              <a:spcAft>
                <a:spcPts val="1200"/>
              </a:spcAft>
              <a:buFont typeface="Arial" pitchFamily="34" charset="0"/>
              <a:buChar char="•"/>
            </a:pPr>
            <a:r>
              <a:rPr lang="en-US" sz="2400" b="1" dirty="0" smtClean="0">
                <a:latin typeface="Arial"/>
              </a:rPr>
              <a:t>Tribes Represented</a:t>
            </a:r>
            <a:r>
              <a:rPr lang="en-US" sz="2400" dirty="0" smtClean="0">
                <a:latin typeface="Arial"/>
              </a:rPr>
              <a:t>: Oregon’s Nine Tribes, Muckleshoot, Navajo, Alaska Native Tribes, Shoshone and more than 15 other tribes </a:t>
            </a:r>
          </a:p>
          <a:p>
            <a:endParaRPr lang="en-US" sz="2400" dirty="0">
              <a:latin typeface="Arial"/>
            </a:endParaRP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0" y="6484938"/>
            <a:ext cx="9144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algn="ctr" eaLnBrk="1" hangingPunct="1"/>
            <a:r>
              <a:rPr lang="en-US" sz="1000" dirty="0">
                <a:solidFill>
                  <a:schemeClr val="bg1"/>
                </a:solidFill>
                <a:ea typeface="ヒラギノ角ゴ ProN W3"/>
                <a:cs typeface="ヒラギノ角ゴ ProN W3"/>
                <a:sym typeface="Gill Sans"/>
              </a:rPr>
              <a:t>All contents ©2014 by Youth Villages, Inc. with all rights reserved</a:t>
            </a:r>
          </a:p>
        </p:txBody>
      </p:sp>
      <p:sp>
        <p:nvSpPr>
          <p:cNvPr id="11" name="Slide Number Placeholder 3"/>
          <p:cNvSpPr txBox="1">
            <a:spLocks/>
          </p:cNvSpPr>
          <p:nvPr/>
        </p:nvSpPr>
        <p:spPr bwMode="auto">
          <a:xfrm>
            <a:off x="8534400" y="6400800"/>
            <a:ext cx="457200" cy="276225"/>
          </a:xfrm>
          <a:prstGeom prst="rect">
            <a:avLst/>
          </a:prstGeom>
          <a:noFill/>
          <a:ln w="12700"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fld id="{6DDABAD5-5F9E-4849-8F10-EA8AC06A29E8}" type="slidenum">
              <a:rPr lang="en-US" sz="1500" smtClean="0">
                <a:solidFill>
                  <a:srgbClr val="FFFFFF"/>
                </a:solidFill>
                <a:sym typeface="Arial" pitchFamily="34" charset="0"/>
              </a:rPr>
              <a:pPr/>
              <a:t>5</a:t>
            </a:fld>
            <a:endParaRPr lang="en-US" sz="1500" dirty="0">
              <a:solidFill>
                <a:srgbClr val="FFFFFF"/>
              </a:solidFill>
              <a:sym typeface="Arial" pitchFamily="34" charset="0"/>
            </a:endParaRPr>
          </a:p>
        </p:txBody>
      </p:sp>
      <p:pic>
        <p:nvPicPr>
          <p:cNvPr id="3" name="Picture 2" descr="basketball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565" y="1270389"/>
            <a:ext cx="3877454" cy="32127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6" descr="YVTEX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34400" y="6400800"/>
            <a:ext cx="457200" cy="276225"/>
          </a:xfrm>
          <a:prstGeom prst="rect">
            <a:avLst/>
          </a:prstGeom>
          <a:noFill/>
          <a:ln w="12700">
            <a:miter lim="800000"/>
            <a:headEnd/>
            <a:tailEnd/>
          </a:ln>
        </p:spPr>
        <p:txBody>
          <a:bodyPr/>
          <a:lstStyle/>
          <a:p>
            <a:fld id="{6DDABAD5-5F9E-4849-8F10-EA8AC06A29E8}" type="slidenum">
              <a:rPr lang="en-US" sz="1500">
                <a:solidFill>
                  <a:srgbClr val="FFFFFF"/>
                </a:solidFill>
                <a:sym typeface="Arial" pitchFamily="34" charset="0"/>
              </a:rPr>
              <a:pPr/>
              <a:t>6</a:t>
            </a:fld>
            <a:endParaRPr lang="en-US" sz="1500" dirty="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32772" name="Rectangle 7"/>
          <p:cNvSpPr>
            <a:spLocks/>
          </p:cNvSpPr>
          <p:nvPr/>
        </p:nvSpPr>
        <p:spPr bwMode="auto">
          <a:xfrm>
            <a:off x="500063" y="1946275"/>
            <a:ext cx="8269287" cy="3313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1700" b="1" dirty="0"/>
              <a:t> </a:t>
            </a:r>
            <a:endParaRPr lang="en-US" sz="1700" dirty="0"/>
          </a:p>
        </p:txBody>
      </p:sp>
      <p:sp>
        <p:nvSpPr>
          <p:cNvPr id="32773" name="TextBox 1"/>
          <p:cNvSpPr txBox="1">
            <a:spLocks noChangeArrowheads="1"/>
          </p:cNvSpPr>
          <p:nvPr/>
        </p:nvSpPr>
        <p:spPr bwMode="auto">
          <a:xfrm>
            <a:off x="152400" y="85725"/>
            <a:ext cx="8839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/>
              </a:rPr>
              <a:t>Who We Serve</a:t>
            </a:r>
            <a:endParaRPr lang="en-US" sz="2800" b="1" dirty="0">
              <a:latin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1402228"/>
            <a:ext cx="8616950" cy="364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287338" indent="-287338">
              <a:buFont typeface="Arial" pitchFamily="34" charset="0"/>
              <a:buChar char="•"/>
              <a:defRPr sz="2400">
                <a:latin typeface="Georgia" pitchFamily="18" charset="0"/>
              </a:defRPr>
            </a:lvl1pPr>
          </a:lstStyle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dirty="0" smtClean="0">
                <a:latin typeface="Arial"/>
              </a:rPr>
              <a:t>Suicidal ideation or attempts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dirty="0" smtClean="0">
                <a:latin typeface="Arial"/>
              </a:rPr>
              <a:t>Chronic </a:t>
            </a:r>
            <a:r>
              <a:rPr lang="en-US" dirty="0">
                <a:latin typeface="Arial"/>
              </a:rPr>
              <a:t>post-traumatic stress </a:t>
            </a:r>
            <a:r>
              <a:rPr lang="en-US" dirty="0" smtClean="0">
                <a:latin typeface="Arial"/>
              </a:rPr>
              <a:t>disorder</a:t>
            </a:r>
            <a:endParaRPr lang="en-US" dirty="0">
              <a:latin typeface="Arial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dirty="0" smtClean="0">
                <a:latin typeface="Arial"/>
              </a:rPr>
              <a:t>Anxiety </a:t>
            </a:r>
            <a:r>
              <a:rPr lang="en-US" dirty="0">
                <a:latin typeface="Arial"/>
              </a:rPr>
              <a:t>and </a:t>
            </a:r>
            <a:r>
              <a:rPr lang="en-US" dirty="0" smtClean="0">
                <a:latin typeface="Arial"/>
              </a:rPr>
              <a:t>depression</a:t>
            </a:r>
            <a:endParaRPr lang="en-US" dirty="0">
              <a:latin typeface="Arial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dirty="0" smtClean="0">
                <a:latin typeface="Arial"/>
              </a:rPr>
              <a:t>History </a:t>
            </a:r>
            <a:r>
              <a:rPr lang="en-US" dirty="0">
                <a:latin typeface="Arial"/>
              </a:rPr>
              <a:t>of suicidal threats and/or </a:t>
            </a:r>
            <a:r>
              <a:rPr lang="en-US" dirty="0" smtClean="0">
                <a:latin typeface="Arial"/>
              </a:rPr>
              <a:t>attempts</a:t>
            </a:r>
            <a:endParaRPr lang="en-US" dirty="0">
              <a:latin typeface="Arial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dirty="0" smtClean="0">
                <a:latin typeface="Arial"/>
              </a:rPr>
              <a:t>Substance use/abuse</a:t>
            </a:r>
            <a:endParaRPr lang="en-US" dirty="0">
              <a:latin typeface="Arial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dirty="0">
                <a:latin typeface="Arial"/>
              </a:rPr>
              <a:t>Developmental disorders (including fetal alcohol syndrome</a:t>
            </a:r>
            <a:r>
              <a:rPr lang="en-US" dirty="0" smtClean="0">
                <a:latin typeface="Arial"/>
              </a:rPr>
              <a:t>)</a:t>
            </a:r>
            <a:endParaRPr lang="en-US" dirty="0">
              <a:latin typeface="Arial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dirty="0">
                <a:latin typeface="Arial"/>
              </a:rPr>
              <a:t>Aggressive and destructive </a:t>
            </a:r>
            <a:r>
              <a:rPr lang="en-US" dirty="0" smtClean="0">
                <a:latin typeface="Arial"/>
              </a:rPr>
              <a:t>behavior</a:t>
            </a:r>
            <a:endParaRPr lang="en-US" dirty="0">
              <a:latin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2390" y="855975"/>
            <a:ext cx="4919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u="sng" dirty="0">
                <a:latin typeface="Arial"/>
              </a:rPr>
              <a:t>Common referral issues </a:t>
            </a: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0" y="6484938"/>
            <a:ext cx="9144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algn="ctr" eaLnBrk="1" hangingPunct="1"/>
            <a:r>
              <a:rPr lang="en-US" sz="1000" dirty="0">
                <a:solidFill>
                  <a:schemeClr val="bg1"/>
                </a:solidFill>
                <a:ea typeface="ヒラギノ角ゴ ProN W3"/>
                <a:cs typeface="ヒラギノ角ゴ ProN W3"/>
                <a:sym typeface="Gill Sans"/>
              </a:rPr>
              <a:t>All contents ©2014 by Youth Villages, Inc. with all rights reserved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0063" y="5259388"/>
            <a:ext cx="8034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Among American Indians/Alaskan Natives ages 15 to 34, suicide is the second leading cause of death.</a:t>
            </a:r>
            <a:endParaRPr lang="en-US" i="1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6" descr="YVTEX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34400" y="6400800"/>
            <a:ext cx="457200" cy="276225"/>
          </a:xfrm>
          <a:prstGeom prst="rect">
            <a:avLst/>
          </a:prstGeom>
          <a:noFill/>
          <a:ln w="12700">
            <a:miter lim="800000"/>
            <a:headEnd/>
            <a:tailEnd/>
          </a:ln>
        </p:spPr>
        <p:txBody>
          <a:bodyPr/>
          <a:lstStyle/>
          <a:p>
            <a:fld id="{6DDABAD5-5F9E-4849-8F10-EA8AC06A29E8}" type="slidenum">
              <a:rPr lang="en-US" sz="1500">
                <a:solidFill>
                  <a:srgbClr val="FFFFFF"/>
                </a:solidFill>
                <a:sym typeface="Arial" pitchFamily="34" charset="0"/>
              </a:rPr>
              <a:pPr/>
              <a:t>7</a:t>
            </a:fld>
            <a:endParaRPr lang="en-US" sz="1500" dirty="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32772" name="Rectangle 7"/>
          <p:cNvSpPr>
            <a:spLocks/>
          </p:cNvSpPr>
          <p:nvPr/>
        </p:nvSpPr>
        <p:spPr bwMode="auto">
          <a:xfrm>
            <a:off x="500063" y="1946275"/>
            <a:ext cx="8269287" cy="3313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1700" b="1" dirty="0"/>
              <a:t> </a:t>
            </a:r>
            <a:endParaRPr lang="en-US" sz="1700" dirty="0"/>
          </a:p>
        </p:txBody>
      </p:sp>
      <p:sp>
        <p:nvSpPr>
          <p:cNvPr id="32773" name="TextBox 1"/>
          <p:cNvSpPr txBox="1">
            <a:spLocks noChangeArrowheads="1"/>
          </p:cNvSpPr>
          <p:nvPr/>
        </p:nvSpPr>
        <p:spPr bwMode="auto">
          <a:xfrm>
            <a:off x="152400" y="85725"/>
            <a:ext cx="8839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/>
              </a:rPr>
              <a:t>The Program Components</a:t>
            </a:r>
            <a:endParaRPr lang="en-US" sz="2800" b="1" dirty="0">
              <a:latin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1195942"/>
            <a:ext cx="8215390" cy="4431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sz="2400" b="1" dirty="0" smtClean="0">
                <a:latin typeface="Arial"/>
              </a:rPr>
              <a:t>Cultural and traditional best practices</a:t>
            </a:r>
            <a:r>
              <a:rPr lang="en-US" sz="2400" dirty="0" smtClean="0">
                <a:latin typeface="Arial"/>
              </a:rPr>
              <a:t>: sweat lodge, talking circles, elder visits, drumming, beading, community gatherings, cultural arts &amp; crafts, seasonal gatherings</a:t>
            </a:r>
          </a:p>
          <a:p>
            <a:pPr marL="231775" indent="-231775">
              <a:lnSpc>
                <a:spcPct val="15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2400" b="1" dirty="0" smtClean="0">
                <a:latin typeface="Arial"/>
              </a:rPr>
              <a:t>Cultural outings</a:t>
            </a:r>
            <a:r>
              <a:rPr lang="en-US" sz="2400" dirty="0" smtClean="0">
                <a:latin typeface="Arial"/>
              </a:rPr>
              <a:t>: powwows, NAYA Family Center </a:t>
            </a:r>
          </a:p>
          <a:p>
            <a:pPr>
              <a:lnSpc>
                <a:spcPct val="50000"/>
              </a:lnSpc>
              <a:spcAft>
                <a:spcPts val="1200"/>
              </a:spcAft>
            </a:pPr>
            <a:r>
              <a:rPr lang="en-US" sz="2400" dirty="0" smtClean="0">
                <a:latin typeface="Arial"/>
              </a:rPr>
              <a:t>   events, tribal community events</a:t>
            </a:r>
          </a:p>
          <a:p>
            <a:pPr marL="231775" indent="-231775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b="1" dirty="0" smtClean="0">
                <a:latin typeface="Arial"/>
              </a:rPr>
              <a:t>Mental Health Assessment and treatment including</a:t>
            </a:r>
          </a:p>
          <a:p>
            <a:pPr marL="688975" lvl="1" indent="-231775"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dirty="0">
                <a:latin typeface="Arial"/>
              </a:rPr>
              <a:t>Trauma-focused Cognitive Behavior </a:t>
            </a:r>
            <a:r>
              <a:rPr lang="en-US" sz="2400" dirty="0" smtClean="0">
                <a:latin typeface="Arial"/>
              </a:rPr>
              <a:t>Therapy</a:t>
            </a:r>
          </a:p>
          <a:p>
            <a:pPr marL="688975" lvl="1" indent="-231775"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dirty="0" smtClean="0">
                <a:latin typeface="Arial"/>
              </a:rPr>
              <a:t>Collaborative Problem Solving</a:t>
            </a:r>
          </a:p>
          <a:p>
            <a:pPr marL="688975" lvl="1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sz="2400" dirty="0">
                <a:latin typeface="Arial"/>
              </a:rPr>
              <a:t>Equine-assisted </a:t>
            </a:r>
            <a:r>
              <a:rPr lang="en-US" sz="2400" dirty="0" smtClean="0">
                <a:latin typeface="Arial"/>
              </a:rPr>
              <a:t>psychotherapy</a:t>
            </a:r>
            <a:endParaRPr lang="en-US" sz="2400" b="1" dirty="0" smtClean="0">
              <a:latin typeface="Arial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0" y="6484938"/>
            <a:ext cx="9144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algn="ctr" eaLnBrk="1" hangingPunct="1"/>
            <a:r>
              <a:rPr lang="en-US" sz="1000" dirty="0">
                <a:solidFill>
                  <a:schemeClr val="bg1"/>
                </a:solidFill>
                <a:ea typeface="ヒラギノ角ゴ ProN W3"/>
                <a:cs typeface="ヒラギノ角ゴ ProN W3"/>
                <a:sym typeface="Gill Sans"/>
              </a:rPr>
              <a:t>All contents ©2014 by Youth Villages, Inc. with all rights reserved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6" descr="YVTEX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34400" y="6400800"/>
            <a:ext cx="457200" cy="276225"/>
          </a:xfrm>
          <a:prstGeom prst="rect">
            <a:avLst/>
          </a:prstGeom>
          <a:noFill/>
          <a:ln w="12700">
            <a:miter lim="800000"/>
            <a:headEnd/>
            <a:tailEnd/>
          </a:ln>
        </p:spPr>
        <p:txBody>
          <a:bodyPr/>
          <a:lstStyle/>
          <a:p>
            <a:fld id="{6DDABAD5-5F9E-4849-8F10-EA8AC06A29E8}" type="slidenum">
              <a:rPr lang="en-US" sz="1500">
                <a:solidFill>
                  <a:srgbClr val="FFFFFF"/>
                </a:solidFill>
                <a:sym typeface="Arial" pitchFamily="34" charset="0"/>
              </a:rPr>
              <a:pPr/>
              <a:t>8</a:t>
            </a:fld>
            <a:endParaRPr lang="en-US" sz="1500" dirty="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32772" name="Rectangle 7"/>
          <p:cNvSpPr>
            <a:spLocks/>
          </p:cNvSpPr>
          <p:nvPr/>
        </p:nvSpPr>
        <p:spPr bwMode="auto">
          <a:xfrm>
            <a:off x="500063" y="1946275"/>
            <a:ext cx="8269287" cy="3313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1700" b="1" dirty="0"/>
              <a:t> </a:t>
            </a:r>
            <a:endParaRPr lang="en-US" sz="1700" dirty="0"/>
          </a:p>
        </p:txBody>
      </p:sp>
      <p:sp>
        <p:nvSpPr>
          <p:cNvPr id="32773" name="TextBox 1"/>
          <p:cNvSpPr txBox="1">
            <a:spLocks noChangeArrowheads="1"/>
          </p:cNvSpPr>
          <p:nvPr/>
        </p:nvSpPr>
        <p:spPr bwMode="auto">
          <a:xfrm>
            <a:off x="152400" y="85725"/>
            <a:ext cx="8839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/>
              </a:rPr>
              <a:t>The Program Components</a:t>
            </a:r>
            <a:endParaRPr lang="en-US" sz="2800" b="1" dirty="0">
              <a:latin typeface="Arial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0" y="6484938"/>
            <a:ext cx="9144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algn="ctr" eaLnBrk="1" hangingPunct="1"/>
            <a:r>
              <a:rPr lang="en-US" sz="1000" dirty="0">
                <a:solidFill>
                  <a:schemeClr val="bg1"/>
                </a:solidFill>
                <a:ea typeface="ヒラギノ角ゴ ProN W3"/>
                <a:cs typeface="ヒラギノ角ゴ ProN W3"/>
                <a:sym typeface="Gill Sans"/>
              </a:rPr>
              <a:t>All contents ©2014 by Youth Villages, Inc. with all rights reserved</a:t>
            </a:r>
          </a:p>
        </p:txBody>
      </p:sp>
      <p:sp>
        <p:nvSpPr>
          <p:cNvPr id="2" name="Rectangle 1"/>
          <p:cNvSpPr/>
          <p:nvPr/>
        </p:nvSpPr>
        <p:spPr>
          <a:xfrm>
            <a:off x="330200" y="1351052"/>
            <a:ext cx="843915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sz="2400" b="1" dirty="0">
                <a:latin typeface="Arial"/>
              </a:rPr>
              <a:t>Educational supports</a:t>
            </a:r>
            <a:r>
              <a:rPr lang="en-US" sz="2400" dirty="0">
                <a:latin typeface="Arial"/>
              </a:rPr>
              <a:t>: assessment, individual educations plans, balanced school year incorporating Native American history, literature, and tradition (Clackamas Educational Service District</a:t>
            </a:r>
            <a:r>
              <a:rPr lang="en-US" sz="2400" dirty="0" smtClean="0">
                <a:latin typeface="Arial"/>
              </a:rPr>
              <a:t>)</a:t>
            </a:r>
            <a:endParaRPr lang="en-US" sz="2400" dirty="0">
              <a:latin typeface="Arial"/>
            </a:endParaRPr>
          </a:p>
          <a:p>
            <a:pPr marL="231775" indent="-231775">
              <a:lnSpc>
                <a:spcPct val="15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2400" b="1" dirty="0">
                <a:latin typeface="Arial"/>
              </a:rPr>
              <a:t>Alcohol and Drug </a:t>
            </a:r>
            <a:r>
              <a:rPr lang="en-US" sz="2400" b="1" dirty="0" smtClean="0">
                <a:latin typeface="Arial"/>
              </a:rPr>
              <a:t>Assessment, </a:t>
            </a:r>
            <a:r>
              <a:rPr lang="en-US" sz="2400" b="1" dirty="0">
                <a:latin typeface="Arial"/>
              </a:rPr>
              <a:t>Education, </a:t>
            </a:r>
            <a:r>
              <a:rPr lang="en-US" sz="2400" b="1" dirty="0" smtClean="0">
                <a:latin typeface="Arial"/>
              </a:rPr>
              <a:t>&amp;</a:t>
            </a:r>
          </a:p>
          <a:p>
            <a:pPr>
              <a:lnSpc>
                <a:spcPct val="50000"/>
              </a:lnSpc>
              <a:spcAft>
                <a:spcPts val="1200"/>
              </a:spcAft>
            </a:pPr>
            <a:r>
              <a:rPr lang="en-US" sz="2400" b="1" dirty="0" smtClean="0">
                <a:latin typeface="Arial"/>
              </a:rPr>
              <a:t>   Treatment</a:t>
            </a:r>
            <a:r>
              <a:rPr lang="en-US" sz="2400" dirty="0" smtClean="0">
                <a:latin typeface="Arial"/>
              </a:rPr>
              <a:t> </a:t>
            </a:r>
            <a:r>
              <a:rPr lang="en-US" sz="2400" dirty="0">
                <a:latin typeface="Arial"/>
              </a:rPr>
              <a:t>offered through </a:t>
            </a:r>
            <a:r>
              <a:rPr lang="en-US" sz="2400" dirty="0" smtClean="0">
                <a:latin typeface="Arial"/>
              </a:rPr>
              <a:t>Native American Rehabilitation</a:t>
            </a:r>
          </a:p>
          <a:p>
            <a:pPr>
              <a:lnSpc>
                <a:spcPct val="50000"/>
              </a:lnSpc>
              <a:spcAft>
                <a:spcPts val="1200"/>
              </a:spcAft>
            </a:pPr>
            <a:r>
              <a:rPr lang="en-US" sz="2400" dirty="0">
                <a:latin typeface="Arial"/>
              </a:rPr>
              <a:t> </a:t>
            </a:r>
            <a:r>
              <a:rPr lang="en-US" sz="2400" dirty="0" smtClean="0">
                <a:latin typeface="Arial"/>
              </a:rPr>
              <a:t>  Association of the Northwest, INC.</a:t>
            </a:r>
            <a:endParaRPr lang="en-US" sz="2400" dirty="0">
              <a:latin typeface="Arial"/>
            </a:endParaRPr>
          </a:p>
          <a:p>
            <a:pPr marL="231775" indent="-231775">
              <a:lnSpc>
                <a:spcPct val="15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2400" dirty="0">
                <a:latin typeface="Arial"/>
              </a:rPr>
              <a:t>Culturally guided by Native American Advisory </a:t>
            </a:r>
            <a:r>
              <a:rPr lang="en-US" sz="2400" dirty="0" smtClean="0">
                <a:latin typeface="Arial"/>
              </a:rPr>
              <a:t>Council</a:t>
            </a:r>
          </a:p>
          <a:p>
            <a:pPr>
              <a:lnSpc>
                <a:spcPct val="50000"/>
              </a:lnSpc>
              <a:spcAft>
                <a:spcPts val="1200"/>
              </a:spcAft>
            </a:pPr>
            <a:r>
              <a:rPr lang="en-US" sz="2400" dirty="0" smtClean="0">
                <a:latin typeface="Arial"/>
              </a:rPr>
              <a:t>   spearheaded </a:t>
            </a:r>
            <a:r>
              <a:rPr lang="en-US" sz="2400" dirty="0">
                <a:latin typeface="Arial"/>
              </a:rPr>
              <a:t>by Dr. John Spence</a:t>
            </a:r>
          </a:p>
        </p:txBody>
      </p:sp>
    </p:spTree>
    <p:extLst>
      <p:ext uri="{BB962C8B-B14F-4D97-AF65-F5344CB8AC3E}">
        <p14:creationId xmlns:p14="http://schemas.microsoft.com/office/powerpoint/2010/main" val="11558989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rum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3100" y="-142995"/>
            <a:ext cx="10604500" cy="705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46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Youth Villages Standar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North Carolin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Oreg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Texa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aba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Arkansa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Washington, D.C.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Florid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Georgi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assachusett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Mississipp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New Hampshir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9224C826A5B447ABE96D084BE76CCE" ma:contentTypeVersion="0" ma:contentTypeDescription="Create a new document." ma:contentTypeScope="" ma:versionID="492cad073c2d612c24c7ca33e5cb8a9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D81775F-79C9-407D-94AC-94D072CECC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BA461EA-0088-41B0-A2C2-6E030EDF7CDB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64941BE-EB2E-4822-9352-FF229463A90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32273</TotalTime>
  <Words>1312</Words>
  <Application>Microsoft Macintosh PowerPoint</Application>
  <PresentationFormat>On-screen Show (4:3)</PresentationFormat>
  <Paragraphs>173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12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Youth Villages Standard</vt:lpstr>
      <vt:lpstr>Alabama</vt:lpstr>
      <vt:lpstr>Arkansas</vt:lpstr>
      <vt:lpstr>Washington, D.C.</vt:lpstr>
      <vt:lpstr>Florida</vt:lpstr>
      <vt:lpstr>Georgia</vt:lpstr>
      <vt:lpstr>Massachusetts</vt:lpstr>
      <vt:lpstr>Mississippi</vt:lpstr>
      <vt:lpstr>New Hampshire</vt:lpstr>
      <vt:lpstr>North Carolina</vt:lpstr>
      <vt:lpstr>Oregon</vt:lpstr>
      <vt:lpstr>Texas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Youth Villages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Allison Donofrio</dc:creator>
  <cp:lastModifiedBy>Adam Becenti</cp:lastModifiedBy>
  <cp:revision>847</cp:revision>
  <cp:lastPrinted>2014-02-11T22:21:51Z</cp:lastPrinted>
  <dcterms:created xsi:type="dcterms:W3CDTF">2011-03-15T14:45:17Z</dcterms:created>
  <dcterms:modified xsi:type="dcterms:W3CDTF">2014-04-16T22:25:51Z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0x010100139224C826A5B447ABE96D084BE76CCE</vt:lpwstr>
  </property>
</Properties>
</file>