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69" r:id="rId2"/>
    <p:sldId id="385" r:id="rId3"/>
    <p:sldId id="417" r:id="rId4"/>
    <p:sldId id="418" r:id="rId5"/>
    <p:sldId id="419" r:id="rId6"/>
    <p:sldId id="420" r:id="rId7"/>
    <p:sldId id="406" r:id="rId8"/>
    <p:sldId id="407" r:id="rId9"/>
    <p:sldId id="422" r:id="rId10"/>
    <p:sldId id="423" r:id="rId11"/>
    <p:sldId id="408" r:id="rId12"/>
    <p:sldId id="409" r:id="rId13"/>
    <p:sldId id="421" r:id="rId14"/>
    <p:sldId id="410" r:id="rId15"/>
    <p:sldId id="411" r:id="rId16"/>
    <p:sldId id="416" r:id="rId17"/>
    <p:sldId id="412" r:id="rId18"/>
    <p:sldId id="413" r:id="rId19"/>
    <p:sldId id="414" r:id="rId20"/>
    <p:sldId id="415" r:id="rId21"/>
    <p:sldId id="383" r:id="rId22"/>
    <p:sldId id="399" r:id="rId23"/>
    <p:sldId id="356"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613B"/>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0548" autoAdjust="0"/>
  </p:normalViewPr>
  <p:slideViewPr>
    <p:cSldViewPr>
      <p:cViewPr varScale="1">
        <p:scale>
          <a:sx n="88" d="100"/>
          <a:sy n="88" d="100"/>
        </p:scale>
        <p:origin x="-852" y="-102"/>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1176"/>
    </p:cViewPr>
  </p:sorterViewPr>
  <p:notesViewPr>
    <p:cSldViewPr>
      <p:cViewPr varScale="1">
        <p:scale>
          <a:sx n="67" d="100"/>
          <a:sy n="67" d="100"/>
        </p:scale>
        <p:origin x="-321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543DB5-223F-4D61-B8A9-70F5B7F764B8}" type="datetimeFigureOut">
              <a:rPr lang="en-US" smtClean="0"/>
              <a:t>10/21/2014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FB25E3-B818-4997-A6D1-ECAFD5B9F68D}" type="slidenum">
              <a:rPr lang="en-US" smtClean="0"/>
              <a:t>‹#›</a:t>
            </a:fld>
            <a:endParaRPr lang="en-US"/>
          </a:p>
        </p:txBody>
      </p:sp>
    </p:spTree>
    <p:extLst>
      <p:ext uri="{BB962C8B-B14F-4D97-AF65-F5344CB8AC3E}">
        <p14:creationId xmlns:p14="http://schemas.microsoft.com/office/powerpoint/2010/main" val="845729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D96BFF-CE54-4240-ACF1-69C7596A2AD1}" type="datetimeFigureOut">
              <a:rPr lang="en-US" smtClean="0"/>
              <a:pPr/>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FB202-8B32-4DDE-9D5A-3996BF0DCB9D}" type="slidenum">
              <a:rPr lang="en-US" smtClean="0"/>
              <a:pPr/>
              <a:t>‹#›</a:t>
            </a:fld>
            <a:endParaRPr lang="en-US"/>
          </a:p>
        </p:txBody>
      </p:sp>
      <p:pic>
        <p:nvPicPr>
          <p:cNvPr id="1026" name="Picture 2"/>
          <p:cNvPicPr>
            <a:picLocks noChangeAspect="1" noChangeArrowheads="1"/>
          </p:cNvPicPr>
          <p:nvPr userDrawn="1"/>
        </p:nvPicPr>
        <p:blipFill>
          <a:blip r:embed="rId2" cstate="print"/>
          <a:srcRect/>
          <a:stretch>
            <a:fillRect/>
          </a:stretch>
        </p:blipFill>
        <p:spPr bwMode="auto">
          <a:xfrm>
            <a:off x="1" y="0"/>
            <a:ext cx="990600" cy="68580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D96BFF-CE54-4240-ACF1-69C7596A2AD1}" type="datetimeFigureOut">
              <a:rPr lang="en-US" smtClean="0"/>
              <a:pPr/>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D96BFF-CE54-4240-ACF1-69C7596A2AD1}" type="datetimeFigureOut">
              <a:rPr lang="en-US" smtClean="0"/>
              <a:pPr/>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2390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1524000" y="1600200"/>
            <a:ext cx="7162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D96BFF-CE54-4240-ACF1-69C7596A2AD1}" type="datetimeFigureOut">
              <a:rPr lang="en-US" smtClean="0"/>
              <a:pPr/>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FB202-8B32-4DDE-9D5A-3996BF0DCB9D}" type="slidenum">
              <a:rPr lang="en-US" smtClean="0"/>
              <a:pPr/>
              <a:t>‹#›</a:t>
            </a:fld>
            <a:endParaRPr lang="en-US"/>
          </a:p>
        </p:txBody>
      </p:sp>
      <p:pic>
        <p:nvPicPr>
          <p:cNvPr id="2050" name="Picture 2"/>
          <p:cNvPicPr>
            <a:picLocks noChangeAspect="1" noChangeArrowheads="1"/>
          </p:cNvPicPr>
          <p:nvPr userDrawn="1"/>
        </p:nvPicPr>
        <p:blipFill>
          <a:blip r:embed="rId2" cstate="print"/>
          <a:srcRect/>
          <a:stretch>
            <a:fillRect/>
          </a:stretch>
        </p:blipFill>
        <p:spPr bwMode="auto">
          <a:xfrm>
            <a:off x="0" y="0"/>
            <a:ext cx="1228725" cy="6858000"/>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D96BFF-CE54-4240-ACF1-69C7596A2AD1}" type="datetimeFigureOut">
              <a:rPr lang="en-US" smtClean="0"/>
              <a:pPr/>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D96BFF-CE54-4240-ACF1-69C7596A2AD1}" type="datetimeFigureOut">
              <a:rPr lang="en-US" smtClean="0"/>
              <a:pPr/>
              <a:t>10/21/2014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D96BFF-CE54-4240-ACF1-69C7596A2AD1}" type="datetimeFigureOut">
              <a:rPr lang="en-US" smtClean="0"/>
              <a:pPr/>
              <a:t>10/21/2014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D96BFF-CE54-4240-ACF1-69C7596A2AD1}" type="datetimeFigureOut">
              <a:rPr lang="en-US" smtClean="0"/>
              <a:pPr/>
              <a:t>10/21/2014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D96BFF-CE54-4240-ACF1-69C7596A2AD1}" type="datetimeFigureOut">
              <a:rPr lang="en-US" smtClean="0"/>
              <a:pPr/>
              <a:t>10/21/2014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D96BFF-CE54-4240-ACF1-69C7596A2AD1}" type="datetimeFigureOut">
              <a:rPr lang="en-US" smtClean="0"/>
              <a:pPr/>
              <a:t>10/21/2014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D96BFF-CE54-4240-ACF1-69C7596A2AD1}" type="datetimeFigureOut">
              <a:rPr lang="en-US" smtClean="0"/>
              <a:pPr/>
              <a:t>10/21/2014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FB202-8B32-4DDE-9D5A-3996BF0DCB9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D96BFF-CE54-4240-ACF1-69C7596A2AD1}" type="datetimeFigureOut">
              <a:rPr lang="en-US" smtClean="0"/>
              <a:pPr/>
              <a:t>10/21/2014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FB202-8B32-4DDE-9D5A-3996BF0DCB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hdl.loc.gov/loc.uscongress/legislation.113s1948" TargetMode="External"/><Relationship Id="rId3" Type="http://schemas.openxmlformats.org/officeDocument/2006/relationships/hyperlink" Target="http://hdl.loc.gov/loc.uscongress/legislation.113s2160" TargetMode="External"/><Relationship Id="rId7" Type="http://schemas.openxmlformats.org/officeDocument/2006/relationships/hyperlink" Target="http://hdl.loc.gov/loc.uscongress/legislation.113s1998" TargetMode="External"/><Relationship Id="rId2" Type="http://schemas.openxmlformats.org/officeDocument/2006/relationships/hyperlink" Target="http://hdl.loc.gov/loc.uscongress/legislation.113s2188" TargetMode="External"/><Relationship Id="rId1" Type="http://schemas.openxmlformats.org/officeDocument/2006/relationships/slideLayout" Target="../slideLayouts/slideLayout2.xml"/><Relationship Id="rId6" Type="http://schemas.openxmlformats.org/officeDocument/2006/relationships/hyperlink" Target="http://hdl.loc.gov/loc.uscongress/legislation.113s2041" TargetMode="External"/><Relationship Id="rId5" Type="http://schemas.openxmlformats.org/officeDocument/2006/relationships/hyperlink" Target="http://hdl.loc.gov/loc.uscongress/legislation.113s2040" TargetMode="External"/><Relationship Id="rId4" Type="http://schemas.openxmlformats.org/officeDocument/2006/relationships/hyperlink" Target="http://hdl.loc.gov/loc.uscongress/legislation.113s2132"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Number Placeholder 5"/>
          <p:cNvSpPr>
            <a:spLocks noGrp="1"/>
          </p:cNvSpPr>
          <p:nvPr>
            <p:ph type="sldNum" sz="quarter" idx="12"/>
          </p:nvPr>
        </p:nvSpPr>
        <p:spPr>
          <a:noFill/>
        </p:spPr>
        <p:txBody>
          <a:bodyPr/>
          <a:lstStyle/>
          <a:p>
            <a:fld id="{89C42150-723B-4C2A-B8AA-C6F96496E035}" type="slidenum">
              <a:rPr lang="en-US" altLang="en-US" smtClean="0">
                <a:latin typeface="Tahoma" pitchFamily="34" charset="0"/>
              </a:rPr>
              <a:pPr/>
              <a:t>1</a:t>
            </a:fld>
            <a:endParaRPr lang="en-US" altLang="en-US" smtClean="0">
              <a:latin typeface="Tahoma" pitchFamily="34" charset="0"/>
            </a:endParaRPr>
          </a:p>
        </p:txBody>
      </p:sp>
      <p:sp>
        <p:nvSpPr>
          <p:cNvPr id="14338" name="Rectangle 2"/>
          <p:cNvSpPr>
            <a:spLocks noGrp="1" noChangeArrowheads="1"/>
          </p:cNvSpPr>
          <p:nvPr>
            <p:ph type="title"/>
          </p:nvPr>
        </p:nvSpPr>
        <p:spPr>
          <a:xfrm>
            <a:off x="1752600" y="914400"/>
            <a:ext cx="6477000" cy="1219200"/>
          </a:xfrm>
        </p:spPr>
        <p:txBody>
          <a:bodyPr>
            <a:noAutofit/>
          </a:bodyPr>
          <a:lstStyle/>
          <a:p>
            <a:r>
              <a:rPr lang="en-US" sz="3600" b="1" i="1" dirty="0" smtClean="0">
                <a:latin typeface="Arial" charset="0"/>
                <a:cs typeface="Arial" charset="0"/>
              </a:rPr>
              <a:t>Legislative &amp; Policy Update</a:t>
            </a:r>
            <a:br>
              <a:rPr lang="en-US" sz="3600" b="1" i="1" dirty="0" smtClean="0">
                <a:latin typeface="Arial" charset="0"/>
                <a:cs typeface="Arial" charset="0"/>
              </a:rPr>
            </a:br>
            <a:endParaRPr lang="en-US" altLang="en-US" sz="3200" b="1" dirty="0" smtClean="0"/>
          </a:p>
        </p:txBody>
      </p:sp>
      <p:sp>
        <p:nvSpPr>
          <p:cNvPr id="14339" name="Rectangle 3"/>
          <p:cNvSpPr>
            <a:spLocks noGrp="1" noChangeArrowheads="1"/>
          </p:cNvSpPr>
          <p:nvPr>
            <p:ph type="body" idx="1"/>
          </p:nvPr>
        </p:nvSpPr>
        <p:spPr>
          <a:xfrm>
            <a:off x="1752600" y="4018560"/>
            <a:ext cx="6705600" cy="1600200"/>
          </a:xfrm>
        </p:spPr>
        <p:txBody>
          <a:bodyPr>
            <a:noAutofit/>
          </a:bodyPr>
          <a:lstStyle/>
          <a:p>
            <a:pPr algn="ctr" eaLnBrk="1" hangingPunct="1">
              <a:buFont typeface="Wingdings" pitchFamily="2" charset="2"/>
              <a:buNone/>
            </a:pPr>
            <a:r>
              <a:rPr lang="en-US" altLang="en-US" sz="1800" dirty="0" smtClean="0"/>
              <a:t>NW Portland Area Indian Health Board</a:t>
            </a:r>
          </a:p>
          <a:p>
            <a:pPr algn="ctr" eaLnBrk="1" hangingPunct="1">
              <a:buFont typeface="Wingdings" pitchFamily="2" charset="2"/>
              <a:buNone/>
            </a:pPr>
            <a:r>
              <a:rPr lang="en-US" altLang="en-US" sz="1800" dirty="0" smtClean="0"/>
              <a:t>Quarterly Board Meeting</a:t>
            </a:r>
          </a:p>
          <a:p>
            <a:pPr algn="ctr" eaLnBrk="1" hangingPunct="1">
              <a:buFont typeface="Wingdings" pitchFamily="2" charset="2"/>
              <a:buNone/>
            </a:pPr>
            <a:endParaRPr lang="en-US" altLang="en-US" sz="1800" dirty="0" smtClean="0"/>
          </a:p>
          <a:p>
            <a:pPr algn="ctr" eaLnBrk="1" hangingPunct="1">
              <a:buFont typeface="Wingdings" pitchFamily="2" charset="2"/>
              <a:buNone/>
            </a:pPr>
            <a:endParaRPr lang="en-US" sz="1600" i="1" dirty="0" smtClean="0">
              <a:latin typeface="Arial" charset="0"/>
              <a:cs typeface="Arial" charset="0"/>
            </a:endParaRPr>
          </a:p>
          <a:p>
            <a:pPr algn="ctr" eaLnBrk="1" hangingPunct="1">
              <a:buFont typeface="Wingdings" pitchFamily="2" charset="2"/>
              <a:buNone/>
            </a:pPr>
            <a:r>
              <a:rPr lang="en-US" sz="1400" dirty="0" smtClean="0">
                <a:latin typeface="Arial" charset="0"/>
                <a:cs typeface="Arial" charset="0"/>
              </a:rPr>
              <a:t>October 21, 2014</a:t>
            </a:r>
          </a:p>
          <a:p>
            <a:pPr algn="ctr" eaLnBrk="1" hangingPunct="1">
              <a:buFont typeface="Wingdings" pitchFamily="2" charset="2"/>
              <a:buNone/>
            </a:pPr>
            <a:endParaRPr lang="en-US" sz="1400" dirty="0" smtClean="0">
              <a:latin typeface="Arial" charset="0"/>
              <a:cs typeface="Arial" charset="0"/>
            </a:endParaRPr>
          </a:p>
          <a:p>
            <a:pPr algn="ctr" eaLnBrk="1" hangingPunct="1">
              <a:buFont typeface="Wingdings" pitchFamily="2" charset="2"/>
              <a:buNone/>
            </a:pPr>
            <a:r>
              <a:rPr lang="en-US" sz="1400" dirty="0" smtClean="0">
                <a:latin typeface="Arial" charset="0"/>
                <a:cs typeface="Arial" charset="0"/>
              </a:rPr>
              <a:t/>
            </a:r>
            <a:br>
              <a:rPr lang="en-US" sz="1400" dirty="0" smtClean="0">
                <a:latin typeface="Arial" charset="0"/>
                <a:cs typeface="Arial" charset="0"/>
              </a:rPr>
            </a:br>
            <a:endParaRPr lang="en-US" sz="1400"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Redetermination Updates</a:t>
            </a:r>
            <a:endParaRPr lang="en-US" sz="4000" b="1" dirty="0"/>
          </a:p>
        </p:txBody>
      </p:sp>
      <p:sp>
        <p:nvSpPr>
          <p:cNvPr id="3" name="Content Placeholder 2"/>
          <p:cNvSpPr>
            <a:spLocks noGrp="1"/>
          </p:cNvSpPr>
          <p:nvPr>
            <p:ph idx="1"/>
          </p:nvPr>
        </p:nvSpPr>
        <p:spPr/>
        <p:txBody>
          <a:bodyPr>
            <a:normAutofit fontScale="85000" lnSpcReduction="10000"/>
          </a:bodyPr>
          <a:lstStyle/>
          <a:p>
            <a:r>
              <a:rPr lang="en-US" sz="2400" dirty="0" smtClean="0"/>
              <a:t>Oregon – Medicaid &amp; Exchange differences</a:t>
            </a:r>
          </a:p>
          <a:p>
            <a:pPr lvl="1"/>
            <a:r>
              <a:rPr lang="en-US" sz="2000" dirty="0" smtClean="0"/>
              <a:t>Cover Oregon issuers sending renewal notices </a:t>
            </a:r>
          </a:p>
          <a:p>
            <a:pPr lvl="1"/>
            <a:r>
              <a:rPr lang="en-US" sz="2000" dirty="0" smtClean="0"/>
              <a:t>Expedited Renewal – SNAP match option – short expedited form </a:t>
            </a:r>
          </a:p>
          <a:p>
            <a:pPr lvl="1"/>
            <a:r>
              <a:rPr lang="en-US" sz="2000" dirty="0" smtClean="0"/>
              <a:t>Fast Track Renewal Letter and full application</a:t>
            </a:r>
          </a:p>
          <a:p>
            <a:pPr lvl="1"/>
            <a:r>
              <a:rPr lang="en-US" sz="2000" dirty="0" smtClean="0"/>
              <a:t>Renewal [redetermination] Letters – (46,000 people) </a:t>
            </a:r>
          </a:p>
          <a:p>
            <a:r>
              <a:rPr lang="en-US" sz="2400" dirty="0" smtClean="0"/>
              <a:t>Washington </a:t>
            </a:r>
          </a:p>
          <a:p>
            <a:pPr lvl="1"/>
            <a:r>
              <a:rPr lang="en-US" sz="2000" dirty="0" smtClean="0"/>
              <a:t>Renewal notices sent this week by </a:t>
            </a:r>
            <a:r>
              <a:rPr lang="en-US" sz="2000" dirty="0" err="1" smtClean="0"/>
              <a:t>QHP</a:t>
            </a:r>
            <a:r>
              <a:rPr lang="en-US" sz="2000" dirty="0" smtClean="0"/>
              <a:t> issuers </a:t>
            </a:r>
          </a:p>
          <a:p>
            <a:pPr lvl="1"/>
            <a:r>
              <a:rPr lang="en-US" sz="2000" dirty="0" smtClean="0"/>
              <a:t>Approximately ~100K  are eligible to auto renew in plan available </a:t>
            </a:r>
          </a:p>
          <a:p>
            <a:pPr lvl="1"/>
            <a:r>
              <a:rPr lang="en-US" sz="2000" dirty="0" smtClean="0"/>
              <a:t>47,000 will need to change plans and/or provide additional income </a:t>
            </a:r>
            <a:r>
              <a:rPr lang="en-US" sz="2000" dirty="0" err="1" smtClean="0"/>
              <a:t>informaiton</a:t>
            </a:r>
            <a:r>
              <a:rPr lang="en-US" sz="2000" dirty="0" smtClean="0"/>
              <a:t> </a:t>
            </a:r>
          </a:p>
          <a:p>
            <a:pPr lvl="1"/>
            <a:r>
              <a:rPr lang="en-US" sz="2000" dirty="0" smtClean="0"/>
              <a:t>Washington Apple clients will receive redetermination information @60 days before the month they enrolled </a:t>
            </a:r>
          </a:p>
          <a:p>
            <a:r>
              <a:rPr lang="en-US" sz="2400" dirty="0" smtClean="0"/>
              <a:t>Idaho </a:t>
            </a:r>
          </a:p>
          <a:p>
            <a:pPr lvl="1"/>
            <a:r>
              <a:rPr lang="en-US" sz="2000" dirty="0" smtClean="0"/>
              <a:t>Transferring eligibility from </a:t>
            </a:r>
            <a:r>
              <a:rPr lang="en-US" sz="2000" dirty="0" err="1" smtClean="0"/>
              <a:t>FFM</a:t>
            </a:r>
            <a:r>
              <a:rPr lang="en-US" sz="2000" dirty="0" smtClean="0"/>
              <a:t> to Your Health Idaho </a:t>
            </a:r>
          </a:p>
          <a:p>
            <a:pPr lvl="1"/>
            <a:r>
              <a:rPr lang="en-US" sz="2000" dirty="0" smtClean="0"/>
              <a:t>www.YourHealthIdaho.org/renewals </a:t>
            </a:r>
          </a:p>
          <a:p>
            <a:pPr lvl="1"/>
            <a:endParaRPr lang="en-US" sz="2000" dirty="0"/>
          </a:p>
        </p:txBody>
      </p:sp>
    </p:spTree>
    <p:extLst>
      <p:ext uri="{BB962C8B-B14F-4D97-AF65-F5344CB8AC3E}">
        <p14:creationId xmlns:p14="http://schemas.microsoft.com/office/powerpoint/2010/main" val="36589202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STAC</a:t>
            </a:r>
            <a:r>
              <a:rPr lang="en-US" b="1" dirty="0" smtClean="0"/>
              <a:t> Meeting Update</a:t>
            </a:r>
            <a:endParaRPr lang="en-US" b="1" dirty="0"/>
          </a:p>
        </p:txBody>
      </p:sp>
      <p:sp>
        <p:nvSpPr>
          <p:cNvPr id="3" name="Content Placeholder 2"/>
          <p:cNvSpPr>
            <a:spLocks noGrp="1"/>
          </p:cNvSpPr>
          <p:nvPr>
            <p:ph idx="1"/>
          </p:nvPr>
        </p:nvSpPr>
        <p:spPr/>
        <p:txBody>
          <a:bodyPr>
            <a:normAutofit fontScale="92500"/>
          </a:bodyPr>
          <a:lstStyle/>
          <a:p>
            <a:r>
              <a:rPr lang="en-US" dirty="0" smtClean="0"/>
              <a:t>First </a:t>
            </a:r>
            <a:r>
              <a:rPr lang="en-US" dirty="0" err="1" smtClean="0"/>
              <a:t>STAC</a:t>
            </a:r>
            <a:r>
              <a:rPr lang="en-US" dirty="0" smtClean="0"/>
              <a:t> meeting with Sec. Burwell – Priorities &amp; Issues </a:t>
            </a:r>
          </a:p>
          <a:p>
            <a:pPr lvl="1"/>
            <a:r>
              <a:rPr lang="en-US" dirty="0" smtClean="0"/>
              <a:t>G2G relationship &amp; Tribal consultation </a:t>
            </a:r>
          </a:p>
          <a:p>
            <a:pPr lvl="1"/>
            <a:r>
              <a:rPr lang="en-US" dirty="0" smtClean="0"/>
              <a:t>Implementation of Affordable Care Act </a:t>
            </a:r>
          </a:p>
          <a:p>
            <a:pPr lvl="1"/>
            <a:r>
              <a:rPr lang="en-US" dirty="0" smtClean="0"/>
              <a:t>Indian Child Welfare Act Implementation </a:t>
            </a:r>
          </a:p>
          <a:p>
            <a:pPr lvl="1"/>
            <a:r>
              <a:rPr lang="en-US" dirty="0" smtClean="0"/>
              <a:t>477 Implementation </a:t>
            </a:r>
          </a:p>
          <a:p>
            <a:pPr lvl="1"/>
            <a:r>
              <a:rPr lang="en-US" dirty="0" smtClean="0"/>
              <a:t>IHS Advance Appropriations </a:t>
            </a:r>
          </a:p>
          <a:p>
            <a:pPr lvl="1"/>
            <a:r>
              <a:rPr lang="en-US" dirty="0" smtClean="0"/>
              <a:t>Expand Self-Governance in </a:t>
            </a:r>
            <a:r>
              <a:rPr lang="en-US" dirty="0" err="1" smtClean="0"/>
              <a:t>HHS</a:t>
            </a:r>
            <a:r>
              <a:rPr lang="en-US" dirty="0" smtClean="0"/>
              <a:t> </a:t>
            </a:r>
          </a:p>
          <a:p>
            <a:pPr lvl="1"/>
            <a:r>
              <a:rPr lang="en-US" dirty="0" smtClean="0"/>
              <a:t>Contract Support Cost – Long Term solutions</a:t>
            </a:r>
          </a:p>
          <a:p>
            <a:pPr lvl="1"/>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37811218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Other </a:t>
            </a:r>
            <a:r>
              <a:rPr lang="en-US" b="1" dirty="0" err="1" smtClean="0"/>
              <a:t>STAC</a:t>
            </a:r>
            <a:r>
              <a:rPr lang="en-US" b="1" dirty="0" smtClean="0"/>
              <a:t> Meeting Issues</a:t>
            </a:r>
            <a:endParaRPr lang="en-US" b="1" dirty="0"/>
          </a:p>
        </p:txBody>
      </p:sp>
      <p:sp>
        <p:nvSpPr>
          <p:cNvPr id="3" name="Content Placeholder 2"/>
          <p:cNvSpPr>
            <a:spLocks noGrp="1"/>
          </p:cNvSpPr>
          <p:nvPr>
            <p:ph idx="1"/>
          </p:nvPr>
        </p:nvSpPr>
        <p:spPr/>
        <p:txBody>
          <a:bodyPr>
            <a:normAutofit fontScale="70000" lnSpcReduction="20000"/>
          </a:bodyPr>
          <a:lstStyle/>
          <a:p>
            <a:r>
              <a:rPr lang="en-US" dirty="0" smtClean="0"/>
              <a:t>IHS Director Roubideaux Updates on Contract Support Costs </a:t>
            </a:r>
          </a:p>
          <a:p>
            <a:r>
              <a:rPr lang="en-US" dirty="0" smtClean="0"/>
              <a:t>OMB presentation by Julian Harris, Associate Director for Health Programs </a:t>
            </a:r>
          </a:p>
          <a:p>
            <a:pPr lvl="1"/>
            <a:r>
              <a:rPr lang="en-US" dirty="0" smtClean="0"/>
              <a:t>Working to find “balanced approach” and long-term solution to CSC funding </a:t>
            </a:r>
          </a:p>
          <a:p>
            <a:pPr lvl="1"/>
            <a:r>
              <a:rPr lang="en-US" dirty="0" smtClean="0"/>
              <a:t>Recognizes unfairness of sequestration and Administration seeking higher discretionary caps for Indian funding </a:t>
            </a:r>
          </a:p>
          <a:p>
            <a:pPr lvl="1"/>
            <a:r>
              <a:rPr lang="en-US" dirty="0" smtClean="0"/>
              <a:t>Committed to continuing to work with Tribal leaders thru the </a:t>
            </a:r>
            <a:r>
              <a:rPr lang="en-US" dirty="0" err="1" smtClean="0"/>
              <a:t>STAC</a:t>
            </a:r>
            <a:r>
              <a:rPr lang="en-US" dirty="0" smtClean="0"/>
              <a:t> </a:t>
            </a:r>
          </a:p>
          <a:p>
            <a:r>
              <a:rPr lang="en-US" dirty="0" err="1" smtClean="0"/>
              <a:t>CCIIO</a:t>
            </a:r>
            <a:r>
              <a:rPr lang="en-US" dirty="0" smtClean="0"/>
              <a:t> Report from Lisa Wilson </a:t>
            </a:r>
          </a:p>
          <a:p>
            <a:pPr lvl="1"/>
            <a:r>
              <a:rPr lang="en-US" dirty="0" smtClean="0"/>
              <a:t>Cost Sharing issue for AI/</a:t>
            </a:r>
            <a:r>
              <a:rPr lang="en-US" dirty="0" err="1" smtClean="0"/>
              <a:t>ANs</a:t>
            </a:r>
            <a:r>
              <a:rPr lang="en-US" dirty="0" smtClean="0"/>
              <a:t> &lt;100% FPL </a:t>
            </a:r>
          </a:p>
          <a:p>
            <a:pPr lvl="1"/>
            <a:r>
              <a:rPr lang="en-US" dirty="0" smtClean="0"/>
              <a:t>Data to evaluate implementation </a:t>
            </a:r>
          </a:p>
          <a:p>
            <a:r>
              <a:rPr lang="en-US" dirty="0" err="1" smtClean="0"/>
              <a:t>ACF</a:t>
            </a:r>
            <a:r>
              <a:rPr lang="en-US" dirty="0" smtClean="0"/>
              <a:t> and Early Childhood education evaluation &amp; funding issues </a:t>
            </a:r>
            <a:endParaRPr lang="en-US" dirty="0"/>
          </a:p>
        </p:txBody>
      </p:sp>
    </p:spTree>
    <p:extLst>
      <p:ext uri="{BB962C8B-B14F-4D97-AF65-F5344CB8AC3E}">
        <p14:creationId xmlns:p14="http://schemas.microsoft.com/office/powerpoint/2010/main" val="10899134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IHS Director Listening Session </a:t>
            </a:r>
            <a:br>
              <a:rPr lang="en-US" sz="3600" b="1" dirty="0" smtClean="0"/>
            </a:br>
            <a:r>
              <a:rPr lang="en-US" sz="3600" b="1" dirty="0" smtClean="0"/>
              <a:t>for Portland Area </a:t>
            </a:r>
            <a:endParaRPr lang="en-US" sz="3600" b="1" dirty="0"/>
          </a:p>
        </p:txBody>
      </p:sp>
      <p:sp>
        <p:nvSpPr>
          <p:cNvPr id="3" name="Content Placeholder 2"/>
          <p:cNvSpPr>
            <a:spLocks noGrp="1"/>
          </p:cNvSpPr>
          <p:nvPr>
            <p:ph idx="1"/>
          </p:nvPr>
        </p:nvSpPr>
        <p:spPr>
          <a:xfrm>
            <a:off x="1828800" y="1774376"/>
            <a:ext cx="6477000" cy="4525963"/>
          </a:xfrm>
        </p:spPr>
        <p:txBody>
          <a:bodyPr>
            <a:normAutofit fontScale="92500" lnSpcReduction="10000"/>
          </a:bodyPr>
          <a:lstStyle/>
          <a:p>
            <a:r>
              <a:rPr lang="en-US" sz="2800" dirty="0" smtClean="0"/>
              <a:t>Held August 27</a:t>
            </a:r>
            <a:r>
              <a:rPr lang="en-US" sz="2800" baseline="30000" dirty="0" smtClean="0"/>
              <a:t>th</a:t>
            </a:r>
            <a:r>
              <a:rPr lang="en-US" sz="2800" dirty="0" smtClean="0"/>
              <a:t> at Embassy Suites Portland Airport Hotel </a:t>
            </a:r>
          </a:p>
          <a:p>
            <a:r>
              <a:rPr lang="en-US" sz="2800" dirty="0" smtClean="0"/>
              <a:t>Attendance was not very good:  only 5-6 tribes attending. Issues included:  </a:t>
            </a:r>
          </a:p>
          <a:p>
            <a:pPr lvl="1"/>
            <a:r>
              <a:rPr lang="en-US" sz="2400" dirty="0" smtClean="0"/>
              <a:t>Tribal Consultation and </a:t>
            </a:r>
            <a:r>
              <a:rPr lang="en-US" sz="2400" dirty="0" err="1" smtClean="0"/>
              <a:t>FACA</a:t>
            </a:r>
            <a:r>
              <a:rPr lang="en-US" sz="2400" dirty="0" smtClean="0"/>
              <a:t> </a:t>
            </a:r>
          </a:p>
          <a:p>
            <a:pPr lvl="1"/>
            <a:r>
              <a:rPr lang="en-US" sz="2400" dirty="0" smtClean="0"/>
              <a:t>Contract Support Costs: Mandatory funding and long term solutions </a:t>
            </a:r>
          </a:p>
          <a:p>
            <a:pPr lvl="1"/>
            <a:r>
              <a:rPr lang="en-US" sz="2400" dirty="0" smtClean="0"/>
              <a:t>IHS Advance Appropriations </a:t>
            </a:r>
          </a:p>
          <a:p>
            <a:pPr lvl="1"/>
            <a:r>
              <a:rPr lang="en-US" sz="2400" dirty="0" smtClean="0"/>
              <a:t>Facilities Funding and Staffing Issues </a:t>
            </a:r>
          </a:p>
          <a:p>
            <a:pPr lvl="1"/>
            <a:r>
              <a:rPr lang="en-US" sz="2400" dirty="0" smtClean="0"/>
              <a:t>Regional Referral Specialty Care Center </a:t>
            </a:r>
          </a:p>
          <a:p>
            <a:pPr lvl="1"/>
            <a:r>
              <a:rPr lang="en-US" sz="2400" dirty="0" smtClean="0"/>
              <a:t>CHS, </a:t>
            </a:r>
            <a:r>
              <a:rPr lang="en-US" sz="2400" dirty="0" err="1" smtClean="0"/>
              <a:t>LNF</a:t>
            </a:r>
            <a:r>
              <a:rPr lang="en-US" sz="2400" dirty="0" smtClean="0"/>
              <a:t>, and Resource Equity </a:t>
            </a:r>
          </a:p>
          <a:p>
            <a:pPr lvl="1"/>
            <a:r>
              <a:rPr lang="en-US" sz="2400" dirty="0" err="1" smtClean="0"/>
              <a:t>SDPI</a:t>
            </a:r>
            <a:r>
              <a:rPr lang="en-US" sz="2400" dirty="0" smtClean="0"/>
              <a:t> restructuring </a:t>
            </a:r>
          </a:p>
        </p:txBody>
      </p:sp>
    </p:spTree>
    <p:extLst>
      <p:ext uri="{BB962C8B-B14F-4D97-AF65-F5344CB8AC3E}">
        <p14:creationId xmlns:p14="http://schemas.microsoft.com/office/powerpoint/2010/main" val="29996715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Contract Support Costs </a:t>
            </a:r>
            <a:endParaRPr lang="en-US" b="1" dirty="0"/>
          </a:p>
        </p:txBody>
      </p:sp>
      <p:sp>
        <p:nvSpPr>
          <p:cNvPr id="3" name="Content Placeholder 2"/>
          <p:cNvSpPr>
            <a:spLocks noGrp="1"/>
          </p:cNvSpPr>
          <p:nvPr>
            <p:ph idx="1"/>
          </p:nvPr>
        </p:nvSpPr>
        <p:spPr/>
        <p:txBody>
          <a:bodyPr>
            <a:normAutofit fontScale="92500" lnSpcReduction="20000"/>
          </a:bodyPr>
          <a:lstStyle/>
          <a:p>
            <a:r>
              <a:rPr lang="en-US" sz="2400" dirty="0" smtClean="0"/>
              <a:t>3 Supreme Court Cases, Congressional Directives, and Administration policy for “full CSC payments” </a:t>
            </a:r>
          </a:p>
          <a:p>
            <a:pPr lvl="1"/>
            <a:r>
              <a:rPr lang="en-US" sz="2000" dirty="0" smtClean="0"/>
              <a:t>Mar/Apr: IHS reports need to reprogram $10 million </a:t>
            </a:r>
          </a:p>
          <a:p>
            <a:pPr lvl="1"/>
            <a:r>
              <a:rPr lang="en-US" sz="2000" dirty="0" smtClean="0"/>
              <a:t>Aug: IHS updates need to reprogram $48 million</a:t>
            </a:r>
          </a:p>
          <a:p>
            <a:pPr lvl="1"/>
            <a:r>
              <a:rPr lang="en-US" sz="2000" dirty="0" smtClean="0"/>
              <a:t>Sept: IHS reports final reprogram of $25.1 million </a:t>
            </a:r>
          </a:p>
          <a:p>
            <a:r>
              <a:rPr lang="en-US" sz="2400" dirty="0" smtClean="0"/>
              <a:t>Changing amount “questions” IHS ability to project and monitor CSC needs? </a:t>
            </a:r>
          </a:p>
          <a:p>
            <a:r>
              <a:rPr lang="en-US" sz="2400" dirty="0" smtClean="0"/>
              <a:t>Changes due to ongoing reconciliation, pending negotiations on direct CSC and indirect costs, and resolution of new &amp; expanded programs </a:t>
            </a:r>
          </a:p>
          <a:p>
            <a:r>
              <a:rPr lang="en-US" sz="2400" dirty="0" smtClean="0"/>
              <a:t>These issues will continue to plague the IHS for the next couple of years</a:t>
            </a:r>
          </a:p>
          <a:p>
            <a:r>
              <a:rPr lang="en-US" sz="2400" dirty="0" smtClean="0"/>
              <a:t>IHS Contract Support Cost Workgroup has proposed changes that should improve &amp; stabilize the process</a:t>
            </a:r>
            <a:endParaRPr lang="en-US" sz="2400" dirty="0"/>
          </a:p>
        </p:txBody>
      </p:sp>
    </p:spTree>
    <p:extLst>
      <p:ext uri="{BB962C8B-B14F-4D97-AF65-F5344CB8AC3E}">
        <p14:creationId xmlns:p14="http://schemas.microsoft.com/office/powerpoint/2010/main" val="39094244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Veteran Access Choice &amp; Accountability Act of 2014</a:t>
            </a:r>
            <a:endParaRPr lang="en-US" sz="3600" b="1" dirty="0"/>
          </a:p>
        </p:txBody>
      </p:sp>
      <p:sp>
        <p:nvSpPr>
          <p:cNvPr id="3" name="Content Placeholder 2"/>
          <p:cNvSpPr>
            <a:spLocks noGrp="1"/>
          </p:cNvSpPr>
          <p:nvPr>
            <p:ph idx="1"/>
          </p:nvPr>
        </p:nvSpPr>
        <p:spPr/>
        <p:txBody>
          <a:bodyPr>
            <a:normAutofit lnSpcReduction="10000"/>
          </a:bodyPr>
          <a:lstStyle/>
          <a:p>
            <a:r>
              <a:rPr lang="en-US" sz="2800" dirty="0" smtClean="0"/>
              <a:t>August 7</a:t>
            </a:r>
            <a:r>
              <a:rPr lang="en-US" sz="2800" baseline="30000" dirty="0" smtClean="0"/>
              <a:t>th</a:t>
            </a:r>
            <a:r>
              <a:rPr lang="en-US" sz="2800" dirty="0" smtClean="0"/>
              <a:t>, President Obama signed </a:t>
            </a:r>
            <a:r>
              <a:rPr lang="en-US" sz="2800" dirty="0" smtClean="0"/>
              <a:t>Veterans </a:t>
            </a:r>
            <a:r>
              <a:rPr lang="en-US" sz="2800" dirty="0" smtClean="0"/>
              <a:t>Choice &amp; Accountability Act </a:t>
            </a:r>
            <a:r>
              <a:rPr lang="en-US" sz="2800" dirty="0" smtClean="0"/>
              <a:t>(</a:t>
            </a:r>
            <a:r>
              <a:rPr lang="en-US" sz="2800" dirty="0" err="1" smtClean="0"/>
              <a:t>VACCA</a:t>
            </a:r>
            <a:r>
              <a:rPr lang="en-US" sz="2800" dirty="0" smtClean="0"/>
              <a:t>)</a:t>
            </a:r>
            <a:endParaRPr lang="en-US" sz="2800" dirty="0" smtClean="0"/>
          </a:p>
          <a:p>
            <a:pPr lvl="1"/>
            <a:r>
              <a:rPr lang="en-US" sz="2400" dirty="0" smtClean="0"/>
              <a:t>Intended to improve veterans access and choice to health care </a:t>
            </a:r>
          </a:p>
          <a:p>
            <a:pPr lvl="1"/>
            <a:r>
              <a:rPr lang="en-US" sz="2400" dirty="0" smtClean="0"/>
              <a:t>Passes in wake of VA scandals involving lengthy wait times for appointments &amp; falsified records </a:t>
            </a:r>
          </a:p>
          <a:p>
            <a:pPr lvl="1"/>
            <a:r>
              <a:rPr lang="en-US" sz="2400" dirty="0" smtClean="0"/>
              <a:t>Act allows eligible Veterans to seek care at non-VA facilities</a:t>
            </a:r>
          </a:p>
          <a:p>
            <a:pPr lvl="1"/>
            <a:r>
              <a:rPr lang="en-US" sz="2400" dirty="0" smtClean="0"/>
              <a:t>This includes IHS and Tribal facilities </a:t>
            </a:r>
          </a:p>
          <a:p>
            <a:pPr lvl="1"/>
            <a:r>
              <a:rPr lang="en-US" sz="2400" dirty="0" smtClean="0"/>
              <a:t>Provides $10 billion in appropriations </a:t>
            </a:r>
          </a:p>
          <a:p>
            <a:pPr lvl="1"/>
            <a:r>
              <a:rPr lang="en-US" sz="2400" dirty="0" smtClean="0"/>
              <a:t>Get </a:t>
            </a:r>
            <a:r>
              <a:rPr lang="en-US" sz="2400" dirty="0" smtClean="0"/>
              <a:t>your </a:t>
            </a:r>
            <a:r>
              <a:rPr lang="en-US" sz="2400" dirty="0" smtClean="0"/>
              <a:t>VA-IHS reimbursement agreements! </a:t>
            </a:r>
            <a:endParaRPr lang="en-US" sz="2400" dirty="0"/>
          </a:p>
        </p:txBody>
      </p:sp>
    </p:spTree>
    <p:extLst>
      <p:ext uri="{BB962C8B-B14F-4D97-AF65-F5344CB8AC3E}">
        <p14:creationId xmlns:p14="http://schemas.microsoft.com/office/powerpoint/2010/main" val="40948051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HRSA</a:t>
            </a:r>
            <a:r>
              <a:rPr lang="en-US" dirty="0" smtClean="0"/>
              <a:t> 340B Update</a:t>
            </a:r>
            <a:endParaRPr lang="en-US" dirty="0"/>
          </a:p>
        </p:txBody>
      </p:sp>
      <p:sp>
        <p:nvSpPr>
          <p:cNvPr id="3" name="Content Placeholder 2"/>
          <p:cNvSpPr>
            <a:spLocks noGrp="1"/>
          </p:cNvSpPr>
          <p:nvPr>
            <p:ph idx="1"/>
          </p:nvPr>
        </p:nvSpPr>
        <p:spPr>
          <a:xfrm>
            <a:off x="1752600" y="1600200"/>
            <a:ext cx="6705600" cy="4525963"/>
          </a:xfrm>
        </p:spPr>
        <p:txBody>
          <a:bodyPr>
            <a:normAutofit fontScale="85000" lnSpcReduction="20000"/>
          </a:bodyPr>
          <a:lstStyle/>
          <a:p>
            <a:r>
              <a:rPr lang="en-US" sz="2400" dirty="0" smtClean="0"/>
              <a:t>Recent Court Decision in DC Circuit may have effect on 340B Drug Discount Program – </a:t>
            </a:r>
            <a:r>
              <a:rPr lang="en-US" sz="2400" dirty="0" err="1" smtClean="0"/>
              <a:t>HRSA</a:t>
            </a:r>
            <a:r>
              <a:rPr lang="en-US" sz="2400" dirty="0" smtClean="0"/>
              <a:t> in process of issuing Mega-regulation </a:t>
            </a:r>
          </a:p>
          <a:p>
            <a:r>
              <a:rPr lang="en-US" sz="2400" dirty="0" smtClean="0"/>
              <a:t>Regulation will redefine relationship </a:t>
            </a:r>
            <a:r>
              <a:rPr lang="en-US" sz="2400" dirty="0"/>
              <a:t>between a patient and prescriber of drugs (provider) </a:t>
            </a:r>
            <a:r>
              <a:rPr lang="en-US" sz="2400" dirty="0" smtClean="0"/>
              <a:t>and now require </a:t>
            </a:r>
            <a:r>
              <a:rPr lang="en-US" sz="2400" dirty="0"/>
              <a:t>that all prescriptions must be issued by a staff provider at a tribal </a:t>
            </a:r>
            <a:r>
              <a:rPr lang="en-US" sz="2400" dirty="0" smtClean="0"/>
              <a:t>clinic  </a:t>
            </a:r>
          </a:p>
          <a:p>
            <a:r>
              <a:rPr lang="en-US" sz="2400" dirty="0"/>
              <a:t>Unless Indian </a:t>
            </a:r>
            <a:r>
              <a:rPr lang="en-US" sz="2400" dirty="0" smtClean="0"/>
              <a:t>programs are </a:t>
            </a:r>
            <a:r>
              <a:rPr lang="en-US" sz="2400" dirty="0"/>
              <a:t>exempt from such a rule, </a:t>
            </a:r>
            <a:r>
              <a:rPr lang="en-US" sz="2400" dirty="0" smtClean="0"/>
              <a:t>it will make </a:t>
            </a:r>
            <a:r>
              <a:rPr lang="en-US" sz="2400" dirty="0"/>
              <a:t>prescriptions issued by providers serving patients of tribal health programs outside tribal clinic facilities under referral or contractual arrangements, or under tribal health plans contracting with provider networks, ineligible for 340B </a:t>
            </a:r>
            <a:r>
              <a:rPr lang="en-US" sz="2400" dirty="0" smtClean="0"/>
              <a:t>pricing</a:t>
            </a:r>
            <a:r>
              <a:rPr lang="en-US" sz="2400" dirty="0"/>
              <a:t> </a:t>
            </a:r>
            <a:r>
              <a:rPr lang="en-US" sz="2400" dirty="0" smtClean="0"/>
              <a:t> </a:t>
            </a:r>
          </a:p>
          <a:p>
            <a:r>
              <a:rPr lang="en-US" sz="2400" dirty="0"/>
              <a:t>This would vastly curtail tribal access to 340B pricing under the current system and add to the expense of providing health care to </a:t>
            </a:r>
            <a:r>
              <a:rPr lang="en-US" sz="2400" dirty="0" smtClean="0"/>
              <a:t>AI/</a:t>
            </a:r>
            <a:r>
              <a:rPr lang="en-US" sz="2400" dirty="0" err="1" smtClean="0"/>
              <a:t>ANs</a:t>
            </a:r>
            <a:endParaRPr lang="en-US" sz="2400" dirty="0"/>
          </a:p>
        </p:txBody>
      </p:sp>
    </p:spTree>
    <p:extLst>
      <p:ext uri="{BB962C8B-B14F-4D97-AF65-F5344CB8AC3E}">
        <p14:creationId xmlns:p14="http://schemas.microsoft.com/office/powerpoint/2010/main" val="37537996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CMS Tribal Consultation Policy </a:t>
            </a:r>
            <a:br>
              <a:rPr lang="en-US" sz="3600" b="1" dirty="0" smtClean="0"/>
            </a:br>
            <a:r>
              <a:rPr lang="en-US" sz="3600" b="1" dirty="0" smtClean="0"/>
              <a:t>is being revised </a:t>
            </a:r>
            <a:endParaRPr lang="en-US" sz="3600" b="1" dirty="0"/>
          </a:p>
        </p:txBody>
      </p:sp>
      <p:sp>
        <p:nvSpPr>
          <p:cNvPr id="3" name="Content Placeholder 2"/>
          <p:cNvSpPr>
            <a:spLocks noGrp="1"/>
          </p:cNvSpPr>
          <p:nvPr>
            <p:ph idx="1"/>
          </p:nvPr>
        </p:nvSpPr>
        <p:spPr>
          <a:xfrm>
            <a:off x="1524000" y="1741718"/>
            <a:ext cx="7162800" cy="4525963"/>
          </a:xfrm>
        </p:spPr>
        <p:txBody>
          <a:bodyPr>
            <a:normAutofit fontScale="92500"/>
          </a:bodyPr>
          <a:lstStyle/>
          <a:p>
            <a:r>
              <a:rPr lang="en-US" sz="2400" dirty="0" smtClean="0"/>
              <a:t>August 20</a:t>
            </a:r>
            <a:r>
              <a:rPr lang="en-US" sz="2400" baseline="30000" dirty="0" smtClean="0"/>
              <a:t>th</a:t>
            </a:r>
            <a:r>
              <a:rPr lang="en-US" sz="2400" dirty="0" smtClean="0"/>
              <a:t>, CMS issues Dear Tribal Leader Letter that it intends to revise its Tribal Consultation Policy </a:t>
            </a:r>
          </a:p>
          <a:p>
            <a:r>
              <a:rPr lang="en-US" sz="2400" dirty="0" smtClean="0"/>
              <a:t>It is outdated due to </a:t>
            </a:r>
            <a:r>
              <a:rPr lang="en-US" sz="2400" dirty="0" err="1" smtClean="0"/>
              <a:t>ARRA</a:t>
            </a:r>
            <a:r>
              <a:rPr lang="en-US" sz="2400" dirty="0" smtClean="0"/>
              <a:t>, Transparency Regulations, Affordable Care Act and other changes </a:t>
            </a:r>
          </a:p>
          <a:p>
            <a:r>
              <a:rPr lang="en-US" sz="2400" dirty="0" err="1" smtClean="0"/>
              <a:t>DTLL</a:t>
            </a:r>
            <a:r>
              <a:rPr lang="en-US" sz="2400" dirty="0" smtClean="0"/>
              <a:t> seeks input from Tribes and State Medicaid Programs </a:t>
            </a:r>
          </a:p>
          <a:p>
            <a:r>
              <a:rPr lang="en-US" sz="2400" dirty="0" smtClean="0"/>
              <a:t>Board assisted to develop </a:t>
            </a:r>
            <a:r>
              <a:rPr lang="en-US" sz="2400" dirty="0" err="1" smtClean="0"/>
              <a:t>TTAG</a:t>
            </a:r>
            <a:r>
              <a:rPr lang="en-US" sz="2400" dirty="0" smtClean="0"/>
              <a:t> Comments and submitted Board comments </a:t>
            </a:r>
          </a:p>
          <a:p>
            <a:r>
              <a:rPr lang="en-US" sz="2400" dirty="0" err="1" smtClean="0"/>
              <a:t>TTAG</a:t>
            </a:r>
            <a:r>
              <a:rPr lang="en-US" sz="2400" dirty="0" smtClean="0"/>
              <a:t> Subcommittee chaired by Ron Allen has already met to review and begin revising the policy</a:t>
            </a:r>
          </a:p>
          <a:p>
            <a:r>
              <a:rPr lang="en-US" sz="2400" dirty="0" smtClean="0"/>
              <a:t>Important changes will include section on State/Tribal review of waivers, demonstration projects, and Transparency Regulations </a:t>
            </a:r>
            <a:endParaRPr lang="en-US" sz="2400" dirty="0"/>
          </a:p>
        </p:txBody>
      </p:sp>
    </p:spTree>
    <p:extLst>
      <p:ext uri="{BB962C8B-B14F-4D97-AF65-F5344CB8AC3E}">
        <p14:creationId xmlns:p14="http://schemas.microsoft.com/office/powerpoint/2010/main" val="19962924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err="1" smtClean="0"/>
              <a:t>NIHB</a:t>
            </a:r>
            <a:r>
              <a:rPr lang="en-US" sz="3600" b="1" dirty="0" smtClean="0"/>
              <a:t> Annual Consumer Conference</a:t>
            </a:r>
            <a:endParaRPr lang="en-US" sz="3600" b="1" dirty="0"/>
          </a:p>
        </p:txBody>
      </p:sp>
      <p:sp>
        <p:nvSpPr>
          <p:cNvPr id="3" name="Content Placeholder 2"/>
          <p:cNvSpPr>
            <a:spLocks noGrp="1"/>
          </p:cNvSpPr>
          <p:nvPr>
            <p:ph idx="1"/>
          </p:nvPr>
        </p:nvSpPr>
        <p:spPr/>
        <p:txBody>
          <a:bodyPr>
            <a:normAutofit fontScale="92500" lnSpcReduction="10000"/>
          </a:bodyPr>
          <a:lstStyle/>
          <a:p>
            <a:r>
              <a:rPr lang="en-US" sz="2800" dirty="0" smtClean="0"/>
              <a:t>Held in Albuquerque, NM – Sept 8-12</a:t>
            </a:r>
            <a:r>
              <a:rPr lang="en-US" sz="2800" baseline="30000" dirty="0" smtClean="0"/>
              <a:t>th</a:t>
            </a:r>
            <a:r>
              <a:rPr lang="en-US" sz="2800" dirty="0" smtClean="0"/>
              <a:t> </a:t>
            </a:r>
          </a:p>
          <a:p>
            <a:r>
              <a:rPr lang="en-US" sz="2800" dirty="0" smtClean="0"/>
              <a:t>There were a series of Listening Sessions</a:t>
            </a:r>
          </a:p>
          <a:p>
            <a:pPr lvl="1"/>
            <a:r>
              <a:rPr lang="en-US" sz="2400" dirty="0" smtClean="0"/>
              <a:t>IHS, </a:t>
            </a:r>
            <a:r>
              <a:rPr lang="en-US" sz="2400" dirty="0" err="1" smtClean="0"/>
              <a:t>HRSA</a:t>
            </a:r>
            <a:r>
              <a:rPr lang="en-US" sz="2400" dirty="0" smtClean="0"/>
              <a:t>, VA, </a:t>
            </a:r>
            <a:r>
              <a:rPr lang="en-US" sz="2400" dirty="0" err="1" smtClean="0"/>
              <a:t>STAC</a:t>
            </a:r>
            <a:r>
              <a:rPr lang="en-US" sz="2400" dirty="0" smtClean="0"/>
              <a:t>, and CMS </a:t>
            </a:r>
          </a:p>
          <a:p>
            <a:r>
              <a:rPr lang="en-US" sz="2800" dirty="0" err="1" smtClean="0"/>
              <a:t>HRSA</a:t>
            </a:r>
            <a:r>
              <a:rPr lang="en-US" sz="2800" dirty="0" smtClean="0"/>
              <a:t> Tribal Consultation Policy Update </a:t>
            </a:r>
          </a:p>
          <a:p>
            <a:r>
              <a:rPr lang="en-US" sz="2800" dirty="0" smtClean="0"/>
              <a:t>Dental Health Aide Therapist (</a:t>
            </a:r>
            <a:r>
              <a:rPr lang="en-US" sz="2800" dirty="0" err="1" smtClean="0"/>
              <a:t>DHATs</a:t>
            </a:r>
            <a:r>
              <a:rPr lang="en-US" sz="2800" dirty="0" smtClean="0"/>
              <a:t>) and Oral Health Issues were big on the agenda </a:t>
            </a:r>
          </a:p>
          <a:p>
            <a:r>
              <a:rPr lang="en-US" sz="2800" dirty="0" err="1" smtClean="0"/>
              <a:t>SDPI</a:t>
            </a:r>
            <a:r>
              <a:rPr lang="en-US" sz="2800" dirty="0" smtClean="0"/>
              <a:t> special session and luncheon with </a:t>
            </a:r>
            <a:r>
              <a:rPr lang="en-US" sz="2800" dirty="0" err="1" smtClean="0"/>
              <a:t>TLDC</a:t>
            </a:r>
            <a:endParaRPr lang="en-US" sz="2800" dirty="0" smtClean="0"/>
          </a:p>
          <a:p>
            <a:r>
              <a:rPr lang="en-US" sz="2800" dirty="0" smtClean="0"/>
              <a:t>Affordable Care Act Issues </a:t>
            </a:r>
          </a:p>
          <a:p>
            <a:r>
              <a:rPr lang="en-US" sz="2800" dirty="0" smtClean="0"/>
              <a:t>CMS Day </a:t>
            </a:r>
            <a:endParaRPr lang="en-US" sz="2800" dirty="0"/>
          </a:p>
          <a:p>
            <a:r>
              <a:rPr lang="en-US" sz="2800" dirty="0" smtClean="0"/>
              <a:t>Very good event! </a:t>
            </a:r>
          </a:p>
        </p:txBody>
      </p:sp>
    </p:spTree>
    <p:extLst>
      <p:ext uri="{BB962C8B-B14F-4D97-AF65-F5344CB8AC3E}">
        <p14:creationId xmlns:p14="http://schemas.microsoft.com/office/powerpoint/2010/main" val="10673423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Indian Health Legislation</a:t>
            </a:r>
            <a:endParaRPr lang="en-US" b="1" dirty="0"/>
          </a:p>
        </p:txBody>
      </p:sp>
      <p:sp>
        <p:nvSpPr>
          <p:cNvPr id="3" name="Content Placeholder 2"/>
          <p:cNvSpPr>
            <a:spLocks noGrp="1"/>
          </p:cNvSpPr>
          <p:nvPr>
            <p:ph idx="1"/>
          </p:nvPr>
        </p:nvSpPr>
        <p:spPr>
          <a:xfrm>
            <a:off x="1828800" y="1600200"/>
            <a:ext cx="6477000" cy="4525963"/>
          </a:xfrm>
        </p:spPr>
        <p:txBody>
          <a:bodyPr>
            <a:normAutofit lnSpcReduction="10000"/>
          </a:bodyPr>
          <a:lstStyle/>
          <a:p>
            <a:r>
              <a:rPr lang="en-US" sz="2800" dirty="0" smtClean="0"/>
              <a:t>H.R. 4843 Extending Medicare-like Rates for all CHS Services </a:t>
            </a:r>
          </a:p>
          <a:p>
            <a:pPr lvl="1"/>
            <a:r>
              <a:rPr lang="en-US" sz="2400" dirty="0" smtClean="0"/>
              <a:t>Sponsored by Rep. Betty McCollum (MN) </a:t>
            </a:r>
          </a:p>
          <a:p>
            <a:pPr lvl="1"/>
            <a:r>
              <a:rPr lang="en-US" sz="2400" dirty="0" smtClean="0"/>
              <a:t>Sen. Thune (SD) expected to introduce Senate bill has met some complications from AMA and Hospital Associations </a:t>
            </a:r>
          </a:p>
          <a:p>
            <a:pPr lvl="1"/>
            <a:r>
              <a:rPr lang="en-US" sz="2400" dirty="0" smtClean="0"/>
              <a:t>Issues out of Aberdeen Area about certain hospitals not getting paid out of the CHS program </a:t>
            </a:r>
          </a:p>
          <a:p>
            <a:r>
              <a:rPr lang="en-US" sz="2800" dirty="0" smtClean="0"/>
              <a:t>Other Section 506 issues – Board Letter has been prepared</a:t>
            </a:r>
            <a:endParaRPr lang="en-US" sz="2800" dirty="0"/>
          </a:p>
        </p:txBody>
      </p:sp>
    </p:spTree>
    <p:extLst>
      <p:ext uri="{BB962C8B-B14F-4D97-AF65-F5344CB8AC3E}">
        <p14:creationId xmlns:p14="http://schemas.microsoft.com/office/powerpoint/2010/main" val="18651744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 Overview </a:t>
            </a:r>
            <a:endParaRPr lang="en-US" dirty="0"/>
          </a:p>
        </p:txBody>
      </p:sp>
      <p:sp>
        <p:nvSpPr>
          <p:cNvPr id="3" name="Content Placeholder 2"/>
          <p:cNvSpPr>
            <a:spLocks noGrp="1"/>
          </p:cNvSpPr>
          <p:nvPr>
            <p:ph idx="1"/>
          </p:nvPr>
        </p:nvSpPr>
        <p:spPr>
          <a:xfrm>
            <a:off x="2057400" y="1752600"/>
            <a:ext cx="6705600" cy="4373563"/>
          </a:xfrm>
        </p:spPr>
        <p:txBody>
          <a:bodyPr>
            <a:normAutofit/>
          </a:bodyPr>
          <a:lstStyle/>
          <a:p>
            <a:pPr marL="514350" indent="-514350">
              <a:buFont typeface="+mj-lt"/>
              <a:buAutoNum type="arabicPeriod"/>
            </a:pPr>
            <a:r>
              <a:rPr lang="en-US" sz="2800" dirty="0" smtClean="0"/>
              <a:t>IHS Budget Update </a:t>
            </a:r>
          </a:p>
          <a:p>
            <a:pPr marL="514350" indent="-514350">
              <a:buFont typeface="+mj-lt"/>
              <a:buAutoNum type="arabicPeriod"/>
            </a:pPr>
            <a:r>
              <a:rPr lang="en-US" sz="2800" dirty="0" err="1" smtClean="0"/>
              <a:t>ACA</a:t>
            </a:r>
            <a:r>
              <a:rPr lang="en-US" sz="2800" dirty="0" smtClean="0"/>
              <a:t> Updates </a:t>
            </a:r>
          </a:p>
          <a:p>
            <a:pPr marL="514350" indent="-514350">
              <a:buFont typeface="+mj-lt"/>
              <a:buAutoNum type="arabicPeriod"/>
            </a:pPr>
            <a:r>
              <a:rPr lang="en-US" sz="2800" dirty="0" err="1" smtClean="0"/>
              <a:t>HHS</a:t>
            </a:r>
            <a:r>
              <a:rPr lang="en-US" sz="2800" dirty="0" smtClean="0"/>
              <a:t> </a:t>
            </a:r>
            <a:r>
              <a:rPr lang="en-US" sz="2800" dirty="0" err="1" smtClean="0"/>
              <a:t>STAC</a:t>
            </a:r>
            <a:r>
              <a:rPr lang="en-US" sz="2800" dirty="0" smtClean="0"/>
              <a:t> Meeting </a:t>
            </a:r>
          </a:p>
          <a:p>
            <a:pPr marL="514350" indent="-514350">
              <a:buFont typeface="+mj-lt"/>
              <a:buAutoNum type="arabicPeriod"/>
            </a:pPr>
            <a:r>
              <a:rPr lang="en-US" sz="2800" dirty="0" smtClean="0"/>
              <a:t>IHS Director Listening Session </a:t>
            </a:r>
          </a:p>
          <a:p>
            <a:pPr marL="514350" indent="-514350">
              <a:buFont typeface="+mj-lt"/>
              <a:buAutoNum type="arabicPeriod"/>
            </a:pPr>
            <a:r>
              <a:rPr lang="en-US" sz="2800" dirty="0" smtClean="0"/>
              <a:t>Contact Support Cost Recap </a:t>
            </a:r>
          </a:p>
          <a:p>
            <a:pPr marL="514350" indent="-514350">
              <a:buFont typeface="+mj-lt"/>
              <a:buAutoNum type="arabicPeriod"/>
            </a:pPr>
            <a:r>
              <a:rPr lang="en-US" sz="2800" dirty="0" err="1" smtClean="0"/>
              <a:t>HRSA</a:t>
            </a:r>
            <a:r>
              <a:rPr lang="en-US" sz="2800" dirty="0" smtClean="0"/>
              <a:t> 340B Regulation </a:t>
            </a:r>
          </a:p>
          <a:p>
            <a:pPr marL="514350" indent="-514350">
              <a:buFont typeface="+mj-lt"/>
              <a:buAutoNum type="arabicPeriod"/>
            </a:pPr>
            <a:r>
              <a:rPr lang="en-US" sz="2800" dirty="0" smtClean="0"/>
              <a:t>Indian Health Legislation </a:t>
            </a:r>
          </a:p>
          <a:p>
            <a:pPr marL="514350" indent="-514350">
              <a:buFont typeface="+mj-lt"/>
              <a:buAutoNum type="arabicPeriod"/>
            </a:pPr>
            <a:endParaRPr lang="en-US" sz="2400" dirty="0" smtClean="0"/>
          </a:p>
          <a:p>
            <a:pPr marL="0" indent="0">
              <a:buNone/>
            </a:pPr>
            <a:endParaRPr lang="en-US" sz="2800" dirty="0" smtClean="0"/>
          </a:p>
        </p:txBody>
      </p:sp>
    </p:spTree>
    <p:extLst>
      <p:ext uri="{BB962C8B-B14F-4D97-AF65-F5344CB8AC3E}">
        <p14:creationId xmlns:p14="http://schemas.microsoft.com/office/powerpoint/2010/main" val="583134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Indian Health Legislation</a:t>
            </a:r>
            <a:endParaRPr lang="en-US" b="1" dirty="0"/>
          </a:p>
        </p:txBody>
      </p:sp>
      <p:sp>
        <p:nvSpPr>
          <p:cNvPr id="3" name="Content Placeholder 2"/>
          <p:cNvSpPr>
            <a:spLocks noGrp="1"/>
          </p:cNvSpPr>
          <p:nvPr>
            <p:ph idx="1"/>
          </p:nvPr>
        </p:nvSpPr>
        <p:spPr>
          <a:xfrm>
            <a:off x="1752600" y="1600200"/>
            <a:ext cx="6477000" cy="4525963"/>
          </a:xfrm>
        </p:spPr>
        <p:txBody>
          <a:bodyPr>
            <a:noAutofit/>
          </a:bodyPr>
          <a:lstStyle/>
          <a:p>
            <a:r>
              <a:rPr lang="en-US" sz="2400" dirty="0"/>
              <a:t>H.R. </a:t>
            </a:r>
            <a:r>
              <a:rPr lang="en-US" sz="2400" dirty="0" smtClean="0"/>
              <a:t>3229 &amp; S</a:t>
            </a:r>
            <a:r>
              <a:rPr lang="en-US" sz="2400" dirty="0"/>
              <a:t>. 1570: </a:t>
            </a:r>
            <a:r>
              <a:rPr lang="en-US" sz="2400" dirty="0" smtClean="0"/>
              <a:t>IHS Advance Appropriations</a:t>
            </a:r>
          </a:p>
          <a:p>
            <a:pPr lvl="1"/>
            <a:r>
              <a:rPr lang="en-US" sz="2000" dirty="0" smtClean="0"/>
              <a:t>July 15</a:t>
            </a:r>
            <a:r>
              <a:rPr lang="en-US" sz="2000" baseline="30000" dirty="0" smtClean="0"/>
              <a:t>th</a:t>
            </a:r>
            <a:r>
              <a:rPr lang="en-US" sz="2000" dirty="0" smtClean="0"/>
              <a:t> House hearing on H.R. 3229</a:t>
            </a:r>
          </a:p>
          <a:p>
            <a:pPr lvl="1"/>
            <a:r>
              <a:rPr lang="en-US" sz="2000" dirty="0" smtClean="0"/>
              <a:t>Witnesses were Liz Fowler, IHS Finance; Cathy Abramson, </a:t>
            </a:r>
            <a:r>
              <a:rPr lang="en-US" sz="2000" dirty="0" err="1" smtClean="0"/>
              <a:t>NIHB</a:t>
            </a:r>
            <a:r>
              <a:rPr lang="en-US" sz="2000" dirty="0" smtClean="0"/>
              <a:t> Chair; Tim </a:t>
            </a:r>
            <a:r>
              <a:rPr lang="en-US" sz="2000" dirty="0" err="1" smtClean="0"/>
              <a:t>Schuerch</a:t>
            </a:r>
            <a:r>
              <a:rPr lang="en-US" sz="2000" dirty="0" smtClean="0"/>
              <a:t>, CEO </a:t>
            </a:r>
            <a:r>
              <a:rPr lang="en-US" sz="2000" dirty="0" err="1" smtClean="0"/>
              <a:t>Maniilaq</a:t>
            </a:r>
            <a:r>
              <a:rPr lang="en-US" sz="2000" dirty="0" smtClean="0"/>
              <a:t> Association </a:t>
            </a:r>
          </a:p>
          <a:p>
            <a:pPr lvl="1"/>
            <a:r>
              <a:rPr lang="en-US" sz="2000" dirty="0" smtClean="0"/>
              <a:t>IHS position did not support nor opposed. Testimony explained it would benefit Tribes but IHS and didn’t address </a:t>
            </a:r>
            <a:r>
              <a:rPr lang="en-US" sz="2000" dirty="0" err="1" smtClean="0"/>
              <a:t>timlieness</a:t>
            </a:r>
            <a:r>
              <a:rPr lang="en-US" sz="2000" dirty="0" smtClean="0"/>
              <a:t> or inadequacy of appropriations</a:t>
            </a:r>
          </a:p>
          <a:p>
            <a:pPr lvl="1"/>
            <a:r>
              <a:rPr lang="en-US" sz="2000" dirty="0" err="1" smtClean="0"/>
              <a:t>NIHB</a:t>
            </a:r>
            <a:r>
              <a:rPr lang="en-US" sz="2000" dirty="0" smtClean="0"/>
              <a:t> testimony explained strong Tribal support by every Area Health Board and national organizations </a:t>
            </a:r>
          </a:p>
          <a:p>
            <a:pPr lvl="1"/>
            <a:r>
              <a:rPr lang="en-US" sz="2000" dirty="0" err="1" smtClean="0"/>
              <a:t>Maniilaq</a:t>
            </a:r>
            <a:r>
              <a:rPr lang="en-US" sz="2000" dirty="0" smtClean="0"/>
              <a:t> testified about improvements in administration of health programs </a:t>
            </a:r>
          </a:p>
        </p:txBody>
      </p:sp>
    </p:spTree>
    <p:extLst>
      <p:ext uri="{BB962C8B-B14F-4D97-AF65-F5344CB8AC3E}">
        <p14:creationId xmlns:p14="http://schemas.microsoft.com/office/powerpoint/2010/main" val="18678406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Indian Health Legislation</a:t>
            </a:r>
            <a:endParaRPr lang="en-US" b="1" dirty="0"/>
          </a:p>
        </p:txBody>
      </p:sp>
      <p:sp>
        <p:nvSpPr>
          <p:cNvPr id="3" name="Content Placeholder 2"/>
          <p:cNvSpPr>
            <a:spLocks noGrp="1"/>
          </p:cNvSpPr>
          <p:nvPr>
            <p:ph idx="1"/>
          </p:nvPr>
        </p:nvSpPr>
        <p:spPr>
          <a:xfrm>
            <a:off x="1828800" y="1600200"/>
            <a:ext cx="7010400" cy="4525963"/>
          </a:xfrm>
        </p:spPr>
        <p:txBody>
          <a:bodyPr>
            <a:noAutofit/>
          </a:bodyPr>
          <a:lstStyle/>
          <a:p>
            <a:r>
              <a:rPr lang="en-US" sz="2400" dirty="0" smtClean="0"/>
              <a:t>Advance Appropriations Bills </a:t>
            </a:r>
          </a:p>
          <a:p>
            <a:pPr lvl="1"/>
            <a:r>
              <a:rPr lang="en-US" sz="2000" dirty="0" smtClean="0"/>
              <a:t>H.R. 3229: Don Young &amp; Ray Lujan</a:t>
            </a:r>
          </a:p>
          <a:p>
            <a:pPr lvl="1">
              <a:spcAft>
                <a:spcPts val="1200"/>
              </a:spcAft>
            </a:pPr>
            <a:r>
              <a:rPr lang="en-US" sz="2000" dirty="0" smtClean="0"/>
              <a:t>S. 1570: </a:t>
            </a:r>
            <a:r>
              <a:rPr lang="en-US" sz="2000" dirty="0" err="1" smtClean="0"/>
              <a:t>Begich</a:t>
            </a:r>
            <a:r>
              <a:rPr lang="en-US" sz="2000" dirty="0" smtClean="0"/>
              <a:t>, Udall, Murkowski </a:t>
            </a:r>
          </a:p>
          <a:p>
            <a:r>
              <a:rPr lang="en-US" sz="2400" dirty="0" smtClean="0"/>
              <a:t>Special Diabetes Program for Indians </a:t>
            </a:r>
          </a:p>
          <a:p>
            <a:pPr lvl="1">
              <a:spcAft>
                <a:spcPts val="1200"/>
              </a:spcAft>
            </a:pPr>
            <a:r>
              <a:rPr lang="en-US" sz="2000" dirty="0" smtClean="0"/>
              <a:t>House and Senate Sign-on letters </a:t>
            </a:r>
            <a:endParaRPr lang="en-US" sz="2400" dirty="0" smtClean="0"/>
          </a:p>
          <a:p>
            <a:r>
              <a:rPr lang="en-US" sz="2400" dirty="0" smtClean="0"/>
              <a:t>Indian Definition Fix </a:t>
            </a:r>
          </a:p>
          <a:p>
            <a:pPr lvl="1">
              <a:spcAft>
                <a:spcPts val="1200"/>
              </a:spcAft>
            </a:pPr>
            <a:r>
              <a:rPr lang="en-US" sz="2000" dirty="0" smtClean="0"/>
              <a:t>S. 1575:  Senators:  Mark </a:t>
            </a:r>
            <a:r>
              <a:rPr lang="en-US" sz="2000" dirty="0" err="1"/>
              <a:t>Begich</a:t>
            </a:r>
            <a:r>
              <a:rPr lang="en-US" sz="2000" dirty="0"/>
              <a:t> (D-AK), Max Baucus (D-MT), Tom Udall (D-NM), Brian Schatz (D-HI), Al Franken (D-MN</a:t>
            </a:r>
            <a:r>
              <a:rPr lang="en-US" sz="2000" dirty="0" smtClean="0"/>
              <a:t>) </a:t>
            </a:r>
          </a:p>
          <a:p>
            <a:pPr>
              <a:spcAft>
                <a:spcPts val="1200"/>
              </a:spcAft>
            </a:pPr>
            <a:r>
              <a:rPr lang="en-US" sz="2400" dirty="0" smtClean="0"/>
              <a:t>Medicare-like Rates (Contract Rate Expenditure)</a:t>
            </a:r>
            <a:br>
              <a:rPr lang="en-US" sz="2400" dirty="0" smtClean="0"/>
            </a:br>
            <a:r>
              <a:rPr lang="en-US" sz="2400" dirty="0" smtClean="0"/>
              <a:t>-  </a:t>
            </a:r>
            <a:r>
              <a:rPr lang="en-US" sz="2000" dirty="0" smtClean="0"/>
              <a:t>H.R. 4843 Rep</a:t>
            </a:r>
            <a:r>
              <a:rPr lang="en-US" sz="2000" dirty="0"/>
              <a:t>. Betty McCollum (D-MN) and Rep. Tom Cole (R-OK) </a:t>
            </a:r>
            <a:endParaRPr lang="en-US" sz="2400" dirty="0" smtClean="0"/>
          </a:p>
        </p:txBody>
      </p:sp>
    </p:spTree>
    <p:extLst>
      <p:ext uri="{BB962C8B-B14F-4D97-AF65-F5344CB8AC3E}">
        <p14:creationId xmlns:p14="http://schemas.microsoft.com/office/powerpoint/2010/main" val="27956093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126150913"/>
              </p:ext>
            </p:extLst>
          </p:nvPr>
        </p:nvGraphicFramePr>
        <p:xfrm>
          <a:off x="1447800" y="685800"/>
          <a:ext cx="7467600" cy="5431086"/>
        </p:xfrm>
        <a:graphic>
          <a:graphicData uri="http://schemas.openxmlformats.org/drawingml/2006/table">
            <a:tbl>
              <a:tblPr/>
              <a:tblGrid>
                <a:gridCol w="1600200"/>
                <a:gridCol w="990600"/>
                <a:gridCol w="4876800"/>
              </a:tblGrid>
              <a:tr h="1228476">
                <a:tc>
                  <a:txBody>
                    <a:bodyPr/>
                    <a:lstStyle/>
                    <a:p>
                      <a:pPr algn="ctr"/>
                      <a:r>
                        <a:rPr lang="en-US" sz="2000" b="1" dirty="0" smtClean="0"/>
                        <a:t>Date</a:t>
                      </a:r>
                      <a:endParaRPr lang="en-US" sz="2000" b="1" dirty="0"/>
                    </a:p>
                  </a:txBody>
                  <a:tcPr marL="64657" marR="64657" marT="32328" marB="32328" anchor="ctr">
                    <a:lnL>
                      <a:noFill/>
                    </a:lnL>
                    <a:lnR>
                      <a:noFill/>
                    </a:lnR>
                    <a:lnT>
                      <a:noFill/>
                    </a:lnT>
                    <a:lnB>
                      <a:noFill/>
                    </a:lnB>
                  </a:tcPr>
                </a:tc>
                <a:tc>
                  <a:txBody>
                    <a:bodyPr/>
                    <a:lstStyle/>
                    <a:p>
                      <a:pPr algn="ctr"/>
                      <a:r>
                        <a:rPr lang="en-US" sz="2000" b="1" dirty="0" err="1" smtClean="0"/>
                        <a:t>BIll</a:t>
                      </a:r>
                      <a:r>
                        <a:rPr lang="en-US" sz="2000" b="1" dirty="0" smtClean="0"/>
                        <a:t> #</a:t>
                      </a:r>
                      <a:endParaRPr lang="en-US" sz="2000" b="1" dirty="0"/>
                    </a:p>
                  </a:txBody>
                  <a:tcPr marL="64657" marR="64657" marT="32328" marB="32328" anchor="ctr">
                    <a:lnL>
                      <a:noFill/>
                    </a:lnL>
                    <a:lnR>
                      <a:noFill/>
                    </a:lnR>
                    <a:lnT>
                      <a:noFill/>
                    </a:lnT>
                    <a:lnB>
                      <a:noFill/>
                    </a:lnB>
                  </a:tcPr>
                </a:tc>
                <a:tc>
                  <a:txBody>
                    <a:bodyPr/>
                    <a:lstStyle/>
                    <a:p>
                      <a:pPr algn="ctr"/>
                      <a:r>
                        <a:rPr lang="en-US" sz="2000" b="1" dirty="0" smtClean="0"/>
                        <a:t>Title </a:t>
                      </a:r>
                      <a:endParaRPr lang="en-US" sz="2000" b="1" dirty="0"/>
                    </a:p>
                  </a:txBody>
                  <a:tcPr marL="64657" marR="64657" marT="32328" marB="32328" anchor="ctr">
                    <a:lnL>
                      <a:noFill/>
                    </a:lnL>
                    <a:lnR>
                      <a:noFill/>
                    </a:lnR>
                    <a:lnT>
                      <a:noFill/>
                    </a:lnT>
                    <a:lnB>
                      <a:noFill/>
                    </a:lnB>
                  </a:tcPr>
                </a:tc>
              </a:tr>
              <a:tr h="905124">
                <a:tc>
                  <a:txBody>
                    <a:bodyPr/>
                    <a:lstStyle/>
                    <a:p>
                      <a:r>
                        <a:rPr lang="en-US" sz="1600" dirty="0"/>
                        <a:t>03/31/2014</a:t>
                      </a:r>
                    </a:p>
                  </a:txBody>
                  <a:tcPr marL="64657" marR="64657" marT="32328" marB="32328" anchor="ctr">
                    <a:lnL>
                      <a:noFill/>
                    </a:lnL>
                    <a:lnR>
                      <a:noFill/>
                    </a:lnR>
                    <a:lnT>
                      <a:noFill/>
                    </a:lnT>
                    <a:lnB>
                      <a:noFill/>
                    </a:lnB>
                  </a:tcPr>
                </a:tc>
                <a:tc>
                  <a:txBody>
                    <a:bodyPr/>
                    <a:lstStyle/>
                    <a:p>
                      <a:r>
                        <a:rPr lang="en-US" sz="1600" dirty="0">
                          <a:hlinkClick r:id="rId2"/>
                        </a:rPr>
                        <a:t>S.2188 </a:t>
                      </a:r>
                      <a:endParaRPr lang="en-US" sz="1600" dirty="0"/>
                    </a:p>
                  </a:txBody>
                  <a:tcPr marL="64657" marR="64657" marT="32328" marB="32328" anchor="ctr">
                    <a:lnL>
                      <a:noFill/>
                    </a:lnL>
                    <a:lnR>
                      <a:noFill/>
                    </a:lnR>
                    <a:lnT>
                      <a:noFill/>
                    </a:lnT>
                    <a:lnB>
                      <a:noFill/>
                    </a:lnB>
                  </a:tcPr>
                </a:tc>
                <a:tc>
                  <a:txBody>
                    <a:bodyPr/>
                    <a:lstStyle/>
                    <a:p>
                      <a:r>
                        <a:rPr lang="en-US" sz="1600">
                          <a:hlinkClick r:id="rId2"/>
                        </a:rPr>
                        <a:t>A bill to amend the Act of June 18, 1934, to reaffirm the authority of the Secretary of the Interior to take land into trust for Indian tribes. </a:t>
                      </a:r>
                      <a:endParaRPr lang="en-US" sz="1600"/>
                    </a:p>
                  </a:txBody>
                  <a:tcPr marL="64657" marR="64657" marT="32328" marB="32328" anchor="ctr">
                    <a:lnL>
                      <a:noFill/>
                    </a:lnL>
                    <a:lnR>
                      <a:noFill/>
                    </a:lnR>
                    <a:lnT>
                      <a:noFill/>
                    </a:lnT>
                    <a:lnB>
                      <a:noFill/>
                    </a:lnB>
                  </a:tcPr>
                </a:tc>
              </a:tr>
              <a:tr h="452596">
                <a:tc>
                  <a:txBody>
                    <a:bodyPr/>
                    <a:lstStyle/>
                    <a:p>
                      <a:r>
                        <a:rPr lang="en-US" sz="1600" dirty="0"/>
                        <a:t>03/26/2014</a:t>
                      </a:r>
                    </a:p>
                  </a:txBody>
                  <a:tcPr marL="64657" marR="64657" marT="32328" marB="32328" anchor="ctr">
                    <a:lnL>
                      <a:noFill/>
                    </a:lnL>
                    <a:lnR>
                      <a:noFill/>
                    </a:lnR>
                    <a:lnT>
                      <a:noFill/>
                    </a:lnT>
                    <a:lnB>
                      <a:noFill/>
                    </a:lnB>
                  </a:tcPr>
                </a:tc>
                <a:tc>
                  <a:txBody>
                    <a:bodyPr/>
                    <a:lstStyle/>
                    <a:p>
                      <a:r>
                        <a:rPr lang="en-US" sz="1600">
                          <a:hlinkClick r:id="rId3"/>
                        </a:rPr>
                        <a:t>S.2160 </a:t>
                      </a:r>
                      <a:endParaRPr lang="en-US" sz="1600"/>
                    </a:p>
                  </a:txBody>
                  <a:tcPr marL="64657" marR="64657" marT="32328" marB="32328" anchor="ctr">
                    <a:lnL>
                      <a:noFill/>
                    </a:lnL>
                    <a:lnR>
                      <a:noFill/>
                    </a:lnR>
                    <a:lnT>
                      <a:noFill/>
                    </a:lnT>
                    <a:lnB>
                      <a:noFill/>
                    </a:lnB>
                  </a:tcPr>
                </a:tc>
                <a:tc>
                  <a:txBody>
                    <a:bodyPr/>
                    <a:lstStyle/>
                    <a:p>
                      <a:r>
                        <a:rPr lang="en-US" sz="1600" dirty="0">
                          <a:hlinkClick r:id="rId3"/>
                        </a:rPr>
                        <a:t>Native American Children's Safety Act </a:t>
                      </a:r>
                      <a:endParaRPr lang="en-US" sz="1600" dirty="0"/>
                    </a:p>
                  </a:txBody>
                  <a:tcPr marL="64657" marR="64657" marT="32328" marB="32328" anchor="ctr">
                    <a:lnL>
                      <a:noFill/>
                    </a:lnL>
                    <a:lnR>
                      <a:noFill/>
                    </a:lnR>
                    <a:lnT>
                      <a:noFill/>
                    </a:lnT>
                    <a:lnB>
                      <a:noFill/>
                    </a:lnB>
                  </a:tcPr>
                </a:tc>
              </a:tr>
              <a:tr h="840536">
                <a:tc>
                  <a:txBody>
                    <a:bodyPr/>
                    <a:lstStyle/>
                    <a:p>
                      <a:r>
                        <a:rPr lang="en-US" sz="1600" dirty="0"/>
                        <a:t>03/13/2014</a:t>
                      </a:r>
                    </a:p>
                  </a:txBody>
                  <a:tcPr marL="64657" marR="64657" marT="32328" marB="32328" anchor="ctr">
                    <a:lnL>
                      <a:noFill/>
                    </a:lnL>
                    <a:lnR>
                      <a:noFill/>
                    </a:lnR>
                    <a:lnT>
                      <a:noFill/>
                    </a:lnT>
                    <a:lnB>
                      <a:noFill/>
                    </a:lnB>
                  </a:tcPr>
                </a:tc>
                <a:tc>
                  <a:txBody>
                    <a:bodyPr/>
                    <a:lstStyle/>
                    <a:p>
                      <a:r>
                        <a:rPr lang="en-US" sz="1600">
                          <a:hlinkClick r:id="rId4"/>
                        </a:rPr>
                        <a:t>S.2132 </a:t>
                      </a:r>
                      <a:endParaRPr lang="en-US" sz="1600"/>
                    </a:p>
                  </a:txBody>
                  <a:tcPr marL="64657" marR="64657" marT="32328" marB="32328" anchor="ctr">
                    <a:lnL>
                      <a:noFill/>
                    </a:lnL>
                    <a:lnR>
                      <a:noFill/>
                    </a:lnR>
                    <a:lnT>
                      <a:noFill/>
                    </a:lnT>
                    <a:lnB>
                      <a:noFill/>
                    </a:lnB>
                  </a:tcPr>
                </a:tc>
                <a:tc>
                  <a:txBody>
                    <a:bodyPr/>
                    <a:lstStyle/>
                    <a:p>
                      <a:r>
                        <a:rPr lang="en-US" sz="1600">
                          <a:hlinkClick r:id="rId4"/>
                        </a:rPr>
                        <a:t>Indian Tribal Energy Development and Self-Determination Act Amendments of 2014 </a:t>
                      </a:r>
                      <a:endParaRPr lang="en-US" sz="1600"/>
                    </a:p>
                  </a:txBody>
                  <a:tcPr marL="64657" marR="64657" marT="32328" marB="32328" anchor="ctr">
                    <a:lnL>
                      <a:noFill/>
                    </a:lnL>
                    <a:lnR>
                      <a:noFill/>
                    </a:lnR>
                    <a:lnT>
                      <a:noFill/>
                    </a:lnT>
                    <a:lnB>
                      <a:noFill/>
                    </a:lnB>
                  </a:tcPr>
                </a:tc>
              </a:tr>
              <a:tr h="452596">
                <a:tc>
                  <a:txBody>
                    <a:bodyPr/>
                    <a:lstStyle/>
                    <a:p>
                      <a:r>
                        <a:rPr lang="en-US" sz="1600" dirty="0"/>
                        <a:t>02/25/2014</a:t>
                      </a:r>
                    </a:p>
                  </a:txBody>
                  <a:tcPr marL="64657" marR="64657" marT="32328" marB="32328" anchor="ctr">
                    <a:lnL>
                      <a:noFill/>
                    </a:lnL>
                    <a:lnR>
                      <a:noFill/>
                    </a:lnR>
                    <a:lnT>
                      <a:noFill/>
                    </a:lnT>
                    <a:lnB>
                      <a:noFill/>
                    </a:lnB>
                  </a:tcPr>
                </a:tc>
                <a:tc>
                  <a:txBody>
                    <a:bodyPr/>
                    <a:lstStyle/>
                    <a:p>
                      <a:r>
                        <a:rPr lang="en-US" sz="1600">
                          <a:hlinkClick r:id="rId5"/>
                        </a:rPr>
                        <a:t>S.2040 </a:t>
                      </a:r>
                      <a:endParaRPr lang="en-US" sz="1600"/>
                    </a:p>
                  </a:txBody>
                  <a:tcPr marL="64657" marR="64657" marT="32328" marB="32328" anchor="ctr">
                    <a:lnL>
                      <a:noFill/>
                    </a:lnL>
                    <a:lnR>
                      <a:noFill/>
                    </a:lnR>
                    <a:lnT>
                      <a:noFill/>
                    </a:lnT>
                    <a:lnB>
                      <a:noFill/>
                    </a:lnB>
                  </a:tcPr>
                </a:tc>
                <a:tc>
                  <a:txBody>
                    <a:bodyPr/>
                    <a:lstStyle/>
                    <a:p>
                      <a:r>
                        <a:rPr lang="en-US" sz="1600">
                          <a:hlinkClick r:id="rId5"/>
                        </a:rPr>
                        <a:t>Blackfoot River Land Exchange Act of 2014 </a:t>
                      </a:r>
                      <a:endParaRPr lang="en-US" sz="1600"/>
                    </a:p>
                  </a:txBody>
                  <a:tcPr marL="64657" marR="64657" marT="32328" marB="32328" anchor="ctr">
                    <a:lnL>
                      <a:noFill/>
                    </a:lnL>
                    <a:lnR>
                      <a:noFill/>
                    </a:lnR>
                    <a:lnT>
                      <a:noFill/>
                    </a:lnT>
                    <a:lnB>
                      <a:noFill/>
                    </a:lnB>
                  </a:tcPr>
                </a:tc>
              </a:tr>
              <a:tr h="452596">
                <a:tc>
                  <a:txBody>
                    <a:bodyPr/>
                    <a:lstStyle/>
                    <a:p>
                      <a:r>
                        <a:rPr lang="en-US" sz="1600" dirty="0"/>
                        <a:t>02/25/2014</a:t>
                      </a:r>
                    </a:p>
                  </a:txBody>
                  <a:tcPr marL="64657" marR="64657" marT="32328" marB="32328" anchor="ctr">
                    <a:lnL>
                      <a:noFill/>
                    </a:lnL>
                    <a:lnR>
                      <a:noFill/>
                    </a:lnR>
                    <a:lnT>
                      <a:noFill/>
                    </a:lnT>
                    <a:lnB>
                      <a:noFill/>
                    </a:lnB>
                  </a:tcPr>
                </a:tc>
                <a:tc>
                  <a:txBody>
                    <a:bodyPr/>
                    <a:lstStyle/>
                    <a:p>
                      <a:r>
                        <a:rPr lang="en-US" sz="1600">
                          <a:hlinkClick r:id="rId6"/>
                        </a:rPr>
                        <a:t>S.2041 </a:t>
                      </a:r>
                      <a:endParaRPr lang="en-US" sz="1600"/>
                    </a:p>
                  </a:txBody>
                  <a:tcPr marL="64657" marR="64657" marT="32328" marB="32328" anchor="ctr">
                    <a:lnL>
                      <a:noFill/>
                    </a:lnL>
                    <a:lnR>
                      <a:noFill/>
                    </a:lnR>
                    <a:lnT>
                      <a:noFill/>
                    </a:lnT>
                    <a:lnB>
                      <a:noFill/>
                    </a:lnB>
                  </a:tcPr>
                </a:tc>
                <a:tc>
                  <a:txBody>
                    <a:bodyPr/>
                    <a:lstStyle/>
                    <a:p>
                      <a:r>
                        <a:rPr lang="en-US" sz="1600">
                          <a:hlinkClick r:id="rId6"/>
                        </a:rPr>
                        <a:t>May 31, 1918 Act Repeal Act </a:t>
                      </a:r>
                      <a:endParaRPr lang="en-US" sz="1600"/>
                    </a:p>
                  </a:txBody>
                  <a:tcPr marL="64657" marR="64657" marT="32328" marB="32328" anchor="ctr">
                    <a:lnL>
                      <a:noFill/>
                    </a:lnL>
                    <a:lnR>
                      <a:noFill/>
                    </a:lnR>
                    <a:lnT>
                      <a:noFill/>
                    </a:lnT>
                    <a:lnB>
                      <a:noFill/>
                    </a:lnB>
                  </a:tcPr>
                </a:tc>
              </a:tr>
              <a:tr h="452596">
                <a:tc>
                  <a:txBody>
                    <a:bodyPr/>
                    <a:lstStyle/>
                    <a:p>
                      <a:r>
                        <a:rPr lang="en-US" sz="1600"/>
                        <a:t>02/06/2014</a:t>
                      </a:r>
                    </a:p>
                  </a:txBody>
                  <a:tcPr marL="64657" marR="64657" marT="32328" marB="32328" anchor="ctr">
                    <a:lnL>
                      <a:noFill/>
                    </a:lnL>
                    <a:lnR>
                      <a:noFill/>
                    </a:lnR>
                    <a:lnT>
                      <a:noFill/>
                    </a:lnT>
                    <a:lnB>
                      <a:noFill/>
                    </a:lnB>
                  </a:tcPr>
                </a:tc>
                <a:tc>
                  <a:txBody>
                    <a:bodyPr/>
                    <a:lstStyle/>
                    <a:p>
                      <a:r>
                        <a:rPr lang="en-US" sz="1600">
                          <a:hlinkClick r:id="rId7"/>
                        </a:rPr>
                        <a:t>S.1998 </a:t>
                      </a:r>
                      <a:endParaRPr lang="en-US" sz="1600"/>
                    </a:p>
                  </a:txBody>
                  <a:tcPr marL="64657" marR="64657" marT="32328" marB="32328" anchor="ctr">
                    <a:lnL>
                      <a:noFill/>
                    </a:lnL>
                    <a:lnR>
                      <a:noFill/>
                    </a:lnR>
                    <a:lnT>
                      <a:noFill/>
                    </a:lnT>
                    <a:lnB>
                      <a:noFill/>
                    </a:lnB>
                  </a:tcPr>
                </a:tc>
                <a:tc>
                  <a:txBody>
                    <a:bodyPr/>
                    <a:lstStyle/>
                    <a:p>
                      <a:r>
                        <a:rPr lang="en-US" sz="1600">
                          <a:hlinkClick r:id="rId7"/>
                        </a:rPr>
                        <a:t>Native Adult Education and Literacy Act of 2014</a:t>
                      </a:r>
                      <a:endParaRPr lang="en-US" sz="1600"/>
                    </a:p>
                  </a:txBody>
                  <a:tcPr marL="64657" marR="64657" marT="32328" marB="32328" anchor="ctr">
                    <a:lnL>
                      <a:noFill/>
                    </a:lnL>
                    <a:lnR>
                      <a:noFill/>
                    </a:lnR>
                    <a:lnT>
                      <a:noFill/>
                    </a:lnT>
                    <a:lnB>
                      <a:noFill/>
                    </a:lnB>
                  </a:tcPr>
                </a:tc>
              </a:tr>
              <a:tr h="646566">
                <a:tc>
                  <a:txBody>
                    <a:bodyPr/>
                    <a:lstStyle/>
                    <a:p>
                      <a:r>
                        <a:rPr lang="en-US" sz="1600"/>
                        <a:t>01/16/2014</a:t>
                      </a:r>
                    </a:p>
                  </a:txBody>
                  <a:tcPr marL="64657" marR="64657" marT="32328" marB="32328" anchor="ctr">
                    <a:lnL>
                      <a:noFill/>
                    </a:lnL>
                    <a:lnR>
                      <a:noFill/>
                    </a:lnR>
                    <a:lnT>
                      <a:noFill/>
                    </a:lnT>
                    <a:lnB>
                      <a:noFill/>
                    </a:lnB>
                  </a:tcPr>
                </a:tc>
                <a:tc>
                  <a:txBody>
                    <a:bodyPr/>
                    <a:lstStyle/>
                    <a:p>
                      <a:r>
                        <a:rPr lang="en-US" sz="1600">
                          <a:hlinkClick r:id="rId8"/>
                        </a:rPr>
                        <a:t>S.1948 </a:t>
                      </a:r>
                      <a:endParaRPr lang="en-US" sz="1600"/>
                    </a:p>
                  </a:txBody>
                  <a:tcPr marL="64657" marR="64657" marT="32328" marB="32328" anchor="ctr">
                    <a:lnL>
                      <a:noFill/>
                    </a:lnL>
                    <a:lnR>
                      <a:noFill/>
                    </a:lnR>
                    <a:lnT>
                      <a:noFill/>
                    </a:lnT>
                    <a:lnB>
                      <a:noFill/>
                    </a:lnB>
                  </a:tcPr>
                </a:tc>
                <a:tc>
                  <a:txBody>
                    <a:bodyPr/>
                    <a:lstStyle/>
                    <a:p>
                      <a:r>
                        <a:rPr lang="en-US" sz="1600" dirty="0">
                          <a:hlinkClick r:id="rId8"/>
                        </a:rPr>
                        <a:t>Native Language Immersion Student Achievement Act </a:t>
                      </a:r>
                      <a:endParaRPr lang="en-US" sz="1600" dirty="0"/>
                    </a:p>
                  </a:txBody>
                  <a:tcPr marL="64657" marR="64657" marT="32328" marB="32328" anchor="ctr">
                    <a:lnL>
                      <a:noFill/>
                    </a:lnL>
                    <a:lnR>
                      <a:noFill/>
                    </a:lnR>
                    <a:lnT>
                      <a:noFill/>
                    </a:lnT>
                    <a:lnB>
                      <a:noFill/>
                    </a:lnB>
                  </a:tcPr>
                </a:tc>
              </a:tr>
            </a:tbl>
          </a:graphicData>
        </a:graphic>
      </p:graphicFrame>
    </p:spTree>
    <p:extLst>
      <p:ext uri="{BB962C8B-B14F-4D97-AF65-F5344CB8AC3E}">
        <p14:creationId xmlns:p14="http://schemas.microsoft.com/office/powerpoint/2010/main" val="32752858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lgn="ctr">
              <a:buNone/>
            </a:pPr>
            <a:r>
              <a:rPr lang="en-US" sz="4000" dirty="0" smtClean="0"/>
              <a:t>Discussion? </a:t>
            </a:r>
            <a:endParaRPr lang="en-US" sz="4000" dirty="0"/>
          </a:p>
        </p:txBody>
      </p:sp>
    </p:spTree>
    <p:extLst>
      <p:ext uri="{BB962C8B-B14F-4D97-AF65-F5344CB8AC3E}">
        <p14:creationId xmlns:p14="http://schemas.microsoft.com/office/powerpoint/2010/main" val="4607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FY 2015 President’s Request </a:t>
            </a:r>
            <a:endParaRPr lang="en-US" b="1" dirty="0"/>
          </a:p>
        </p:txBody>
      </p:sp>
      <p:sp>
        <p:nvSpPr>
          <p:cNvPr id="3" name="Content Placeholder 2"/>
          <p:cNvSpPr>
            <a:spLocks noGrp="1"/>
          </p:cNvSpPr>
          <p:nvPr>
            <p:ph idx="1"/>
          </p:nvPr>
        </p:nvSpPr>
        <p:spPr>
          <a:xfrm>
            <a:off x="1524000" y="1371600"/>
            <a:ext cx="7162800" cy="4754563"/>
          </a:xfrm>
        </p:spPr>
        <p:txBody>
          <a:bodyPr>
            <a:normAutofit fontScale="77500" lnSpcReduction="20000"/>
          </a:bodyPr>
          <a:lstStyle/>
          <a:p>
            <a:r>
              <a:rPr lang="en-US" sz="2800" dirty="0" smtClean="0"/>
              <a:t>$4.634 billion for Indian Health Service </a:t>
            </a:r>
          </a:p>
          <a:p>
            <a:pPr lvl="1"/>
            <a:r>
              <a:rPr lang="en-US" sz="2400" dirty="0" smtClean="0"/>
              <a:t>$199 million increase (4.5%) is respectable? </a:t>
            </a:r>
          </a:p>
          <a:p>
            <a:pPr lvl="1"/>
            <a:r>
              <a:rPr lang="en-US" sz="2400" dirty="0" smtClean="0"/>
              <a:t>Staffing &amp; New Tribes funding $78.8 million takes increase down to $120.9 million (2.7%) *</a:t>
            </a:r>
          </a:p>
          <a:p>
            <a:pPr lvl="1"/>
            <a:r>
              <a:rPr lang="en-US" sz="2400" dirty="0" smtClean="0"/>
              <a:t>$29 million program increase for CSC *</a:t>
            </a:r>
          </a:p>
          <a:p>
            <a:pPr lvl="1"/>
            <a:r>
              <a:rPr lang="en-US" sz="2400" dirty="0" smtClean="0"/>
              <a:t>$15.4 million program increase for CHS </a:t>
            </a:r>
          </a:p>
          <a:p>
            <a:pPr lvl="1"/>
            <a:r>
              <a:rPr lang="en-US" sz="2400" dirty="0" smtClean="0"/>
              <a:t>Adjustments of $10 million to restore 2014 reductions (CSC)</a:t>
            </a:r>
          </a:p>
          <a:p>
            <a:pPr>
              <a:spcBef>
                <a:spcPts val="1800"/>
              </a:spcBef>
            </a:pPr>
            <a:r>
              <a:rPr lang="en-US" sz="2800" dirty="0" smtClean="0"/>
              <a:t>Adjusting the increase for earmarks* leaves a balance of $91.9 million for current services (does not include CHS increase) </a:t>
            </a:r>
          </a:p>
          <a:p>
            <a:pPr>
              <a:spcBef>
                <a:spcPts val="1800"/>
              </a:spcBef>
            </a:pPr>
            <a:r>
              <a:rPr lang="en-US" sz="2800" dirty="0" smtClean="0"/>
              <a:t>NPAIHB estimates at least $223 million is needed to maintain current services </a:t>
            </a:r>
          </a:p>
          <a:p>
            <a:pPr>
              <a:spcBef>
                <a:spcPts val="1800"/>
              </a:spcBef>
            </a:pPr>
            <a:r>
              <a:rPr lang="en-US" sz="2800" dirty="0" smtClean="0"/>
              <a:t>President’s budget will be short by $131 million to fully fund inflation and population growth </a:t>
            </a:r>
            <a:endParaRPr lang="en-US" sz="2800" dirty="0"/>
          </a:p>
        </p:txBody>
      </p:sp>
    </p:spTree>
    <p:extLst>
      <p:ext uri="{BB962C8B-B14F-4D97-AF65-F5344CB8AC3E}">
        <p14:creationId xmlns:p14="http://schemas.microsoft.com/office/powerpoint/2010/main" val="31376106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FY 2015 Appropriations Update</a:t>
            </a:r>
            <a:endParaRPr lang="en-US" b="1" dirty="0"/>
          </a:p>
        </p:txBody>
      </p:sp>
      <p:sp>
        <p:nvSpPr>
          <p:cNvPr id="3" name="Content Placeholder 2"/>
          <p:cNvSpPr>
            <a:spLocks noGrp="1"/>
          </p:cNvSpPr>
          <p:nvPr>
            <p:ph idx="1"/>
          </p:nvPr>
        </p:nvSpPr>
        <p:spPr>
          <a:xfrm>
            <a:off x="1905000" y="1600200"/>
            <a:ext cx="6096000" cy="4525963"/>
          </a:xfrm>
        </p:spPr>
        <p:txBody>
          <a:bodyPr>
            <a:normAutofit/>
          </a:bodyPr>
          <a:lstStyle/>
          <a:p>
            <a:r>
              <a:rPr lang="en-US" sz="2400" dirty="0" smtClean="0"/>
              <a:t>House &amp; Senate have pending Interior Appropriations bills </a:t>
            </a:r>
          </a:p>
          <a:p>
            <a:r>
              <a:rPr lang="en-US" sz="2400" dirty="0" smtClean="0"/>
              <a:t>House bill is $96 million more than the Senate bill </a:t>
            </a:r>
          </a:p>
          <a:p>
            <a:r>
              <a:rPr lang="en-US" sz="2400" dirty="0" smtClean="0"/>
              <a:t>Senate bill requests only $2.5 million increase for CHS, while the House request is $50 million </a:t>
            </a:r>
          </a:p>
          <a:p>
            <a:r>
              <a:rPr lang="en-US" sz="2400" dirty="0" smtClean="0"/>
              <a:t>Senate bill includes small increases for </a:t>
            </a:r>
            <a:r>
              <a:rPr lang="en-US" sz="2400" dirty="0" err="1" smtClean="0"/>
              <a:t>H&amp;C</a:t>
            </a:r>
            <a:r>
              <a:rPr lang="en-US" sz="2400" dirty="0" smtClean="0"/>
              <a:t> items </a:t>
            </a:r>
          </a:p>
          <a:p>
            <a:pPr marL="0" indent="0">
              <a:buNone/>
            </a:pPr>
            <a:endParaRPr lang="en-US" sz="2400" dirty="0" smtClean="0"/>
          </a:p>
        </p:txBody>
      </p:sp>
    </p:spTree>
    <p:extLst>
      <p:ext uri="{BB962C8B-B14F-4D97-AF65-F5344CB8AC3E}">
        <p14:creationId xmlns:p14="http://schemas.microsoft.com/office/powerpoint/2010/main" val="4448117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90000"/>
            <a:alpha val="0"/>
          </a:schemeClr>
        </a:solidFill>
        <a:effectLst/>
      </p:bgPr>
    </p:bg>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728750202"/>
              </p:ext>
            </p:extLst>
          </p:nvPr>
        </p:nvGraphicFramePr>
        <p:xfrm>
          <a:off x="762000" y="228600"/>
          <a:ext cx="7162800" cy="6248405"/>
        </p:xfrm>
        <a:graphic>
          <a:graphicData uri="http://schemas.openxmlformats.org/drawingml/2006/table">
            <a:tbl>
              <a:tblPr/>
              <a:tblGrid>
                <a:gridCol w="2852562"/>
                <a:gridCol w="1273785"/>
                <a:gridCol w="125584"/>
                <a:gridCol w="1148201"/>
                <a:gridCol w="901517"/>
                <a:gridCol w="861151"/>
              </a:tblGrid>
              <a:tr h="810860">
                <a:tc>
                  <a:txBody>
                    <a:bodyPr/>
                    <a:lstStyle/>
                    <a:p>
                      <a:pPr algn="ctr" fontAlgn="ctr"/>
                      <a:r>
                        <a:rPr lang="en-US" sz="1400" b="1" i="0" u="none" strike="noStrike" dirty="0">
                          <a:solidFill>
                            <a:srgbClr val="000000"/>
                          </a:solidFill>
                          <a:effectLst/>
                          <a:latin typeface="Calibri"/>
                        </a:rPr>
                        <a:t>Sub-Sub Activity</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Calibri"/>
                        </a:rPr>
                        <a:t>FY 2014 </a:t>
                      </a:r>
                      <a:br>
                        <a:rPr lang="en-US" sz="1200" b="1" i="0" u="none" strike="noStrike" dirty="0">
                          <a:solidFill>
                            <a:srgbClr val="000000"/>
                          </a:solidFill>
                          <a:effectLst/>
                          <a:latin typeface="Calibri"/>
                        </a:rPr>
                      </a:br>
                      <a:r>
                        <a:rPr lang="en-US" sz="1200" b="1" i="0" u="none" strike="noStrike" dirty="0">
                          <a:solidFill>
                            <a:srgbClr val="000000"/>
                          </a:solidFill>
                          <a:effectLst/>
                          <a:latin typeface="Calibri"/>
                        </a:rPr>
                        <a:t>Final Operating</a:t>
                      </a:r>
                      <a:br>
                        <a:rPr lang="en-US" sz="1200" b="1" i="0" u="none" strike="noStrike" dirty="0">
                          <a:solidFill>
                            <a:srgbClr val="000000"/>
                          </a:solidFill>
                          <a:effectLst/>
                          <a:latin typeface="Calibri"/>
                        </a:rPr>
                      </a:br>
                      <a:r>
                        <a:rPr lang="en-US" sz="1200" b="1" i="0" u="none" strike="noStrike" dirty="0">
                          <a:solidFill>
                            <a:srgbClr val="000000"/>
                          </a:solidFill>
                          <a:effectLst/>
                          <a:latin typeface="Calibri"/>
                        </a:rPr>
                        <a:t>Plan</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1"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1" i="0" u="none" strike="noStrike" dirty="0">
                          <a:solidFill>
                            <a:srgbClr val="000000"/>
                          </a:solidFill>
                          <a:effectLst/>
                          <a:latin typeface="Calibri"/>
                        </a:rPr>
                        <a:t>Senate</a:t>
                      </a:r>
                      <a:br>
                        <a:rPr lang="en-US" sz="1200" b="1" i="0" u="none" strike="noStrike" dirty="0">
                          <a:solidFill>
                            <a:srgbClr val="000000"/>
                          </a:solidFill>
                          <a:effectLst/>
                          <a:latin typeface="Calibri"/>
                        </a:rPr>
                      </a:br>
                      <a:r>
                        <a:rPr lang="en-US" sz="1200" b="1" i="0" u="none" strike="noStrike" dirty="0">
                          <a:solidFill>
                            <a:srgbClr val="000000"/>
                          </a:solidFill>
                          <a:effectLst/>
                          <a:latin typeface="Calibri"/>
                        </a:rPr>
                        <a:t>S. 000</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ctr"/>
                      <a:r>
                        <a:rPr lang="en-US" sz="1200" b="1" i="0" u="none" strike="noStrike" dirty="0">
                          <a:solidFill>
                            <a:srgbClr val="000000"/>
                          </a:solidFill>
                          <a:effectLst/>
                          <a:latin typeface="Calibri"/>
                        </a:rPr>
                        <a:t> Change </a:t>
                      </a:r>
                      <a:br>
                        <a:rPr lang="en-US" sz="1200" b="1" i="0" u="none" strike="noStrike" dirty="0">
                          <a:solidFill>
                            <a:srgbClr val="000000"/>
                          </a:solidFill>
                          <a:effectLst/>
                          <a:latin typeface="Calibri"/>
                        </a:rPr>
                      </a:br>
                      <a:r>
                        <a:rPr lang="en-US" sz="1200" b="1" i="0" u="none" strike="noStrike" dirty="0">
                          <a:solidFill>
                            <a:srgbClr val="000000"/>
                          </a:solidFill>
                          <a:effectLst/>
                          <a:latin typeface="Calibri"/>
                        </a:rPr>
                        <a:t>over</a:t>
                      </a:r>
                      <a:br>
                        <a:rPr lang="en-US" sz="1200" b="1" i="0" u="none" strike="noStrike" dirty="0">
                          <a:solidFill>
                            <a:srgbClr val="000000"/>
                          </a:solidFill>
                          <a:effectLst/>
                          <a:latin typeface="Calibri"/>
                        </a:rPr>
                      </a:br>
                      <a:r>
                        <a:rPr lang="en-US" sz="1200" b="1" i="0" u="none" strike="noStrike" dirty="0">
                          <a:solidFill>
                            <a:srgbClr val="000000"/>
                          </a:solidFill>
                          <a:effectLst/>
                          <a:latin typeface="Calibri"/>
                        </a:rPr>
                        <a:t>FY 2014 </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ctr"/>
                      <a:r>
                        <a:rPr lang="en-US" sz="1200" b="1" i="0" u="none" strike="noStrike" dirty="0">
                          <a:solidFill>
                            <a:srgbClr val="000000"/>
                          </a:solidFill>
                          <a:effectLst/>
                          <a:latin typeface="Calibri"/>
                        </a:rPr>
                        <a:t>Percent</a:t>
                      </a:r>
                      <a:br>
                        <a:rPr lang="en-US" sz="1200" b="1" i="0" u="none" strike="noStrike" dirty="0">
                          <a:solidFill>
                            <a:srgbClr val="000000"/>
                          </a:solidFill>
                          <a:effectLst/>
                          <a:latin typeface="Calibri"/>
                        </a:rPr>
                      </a:br>
                      <a:r>
                        <a:rPr lang="en-US" sz="1200" b="1" i="0" u="none" strike="noStrike" dirty="0">
                          <a:solidFill>
                            <a:srgbClr val="000000"/>
                          </a:solidFill>
                          <a:effectLst/>
                          <a:latin typeface="Calibri"/>
                        </a:rPr>
                        <a:t>of</a:t>
                      </a:r>
                      <a:br>
                        <a:rPr lang="en-US" sz="1200" b="1" i="0" u="none" strike="noStrike" dirty="0">
                          <a:solidFill>
                            <a:srgbClr val="000000"/>
                          </a:solidFill>
                          <a:effectLst/>
                          <a:latin typeface="Calibri"/>
                        </a:rPr>
                      </a:br>
                      <a:r>
                        <a:rPr lang="en-US" sz="1200" b="1" i="0" u="none" strike="noStrike" dirty="0">
                          <a:solidFill>
                            <a:srgbClr val="000000"/>
                          </a:solidFill>
                          <a:effectLst/>
                          <a:latin typeface="Calibri"/>
                        </a:rPr>
                        <a:t>Change</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r>
              <a:tr h="202715">
                <a:tc>
                  <a:txBody>
                    <a:bodyPr/>
                    <a:lstStyle/>
                    <a:p>
                      <a:pPr algn="l" fontAlgn="ctr"/>
                      <a:r>
                        <a:rPr lang="en-US" sz="1200" b="1" i="0" u="sng" strike="noStrike" dirty="0">
                          <a:solidFill>
                            <a:srgbClr val="000000"/>
                          </a:solidFill>
                          <a:effectLst/>
                          <a:latin typeface="Calibri"/>
                        </a:rPr>
                        <a:t>SERVICES</a:t>
                      </a:r>
                    </a:p>
                  </a:txBody>
                  <a:tcPr marL="77736"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US" sz="1200" b="1" i="0" u="none" strike="noStrike">
                          <a:solidFill>
                            <a:srgbClr val="000000"/>
                          </a:solidFill>
                          <a:effectLst/>
                          <a:latin typeface="Calibri"/>
                        </a:rPr>
                        <a:t>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US" sz="1200" b="1"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1200" b="0" i="0" u="none" strike="noStrike">
                          <a:solidFill>
                            <a:srgbClr val="000000"/>
                          </a:solidFill>
                          <a:effectLst/>
                          <a:latin typeface="Calibri"/>
                        </a:rPr>
                        <a:t> </a:t>
                      </a:r>
                    </a:p>
                  </a:txBody>
                  <a:tcPr marL="8637" marR="8637" marT="8637"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8E4BC"/>
                    </a:solidFill>
                  </a:tcPr>
                </a:tc>
                <a:tc>
                  <a:txBody>
                    <a:bodyPr/>
                    <a:lstStyle/>
                    <a:p>
                      <a:pPr algn="ctr" fontAlgn="b"/>
                      <a:r>
                        <a:rPr lang="en-US" sz="1200" b="0" i="0" u="none" strike="noStrike">
                          <a:solidFill>
                            <a:srgbClr val="000000"/>
                          </a:solidFill>
                          <a:effectLst/>
                          <a:latin typeface="Calibri"/>
                        </a:rPr>
                        <a:t> </a:t>
                      </a:r>
                    </a:p>
                  </a:txBody>
                  <a:tcPr marL="8637" marR="8637" marT="8637"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8E4BC"/>
                    </a:solidFill>
                  </a:tcPr>
                </a:tc>
                <a:tc>
                  <a:txBody>
                    <a:bodyPr/>
                    <a:lstStyle/>
                    <a:p>
                      <a:pPr algn="ctr" fontAlgn="b"/>
                      <a:r>
                        <a:rPr lang="en-US" sz="1200" b="0" i="0" u="none" strike="noStrike" dirty="0">
                          <a:solidFill>
                            <a:srgbClr val="000000"/>
                          </a:solidFill>
                          <a:effectLst/>
                          <a:latin typeface="Calibri"/>
                        </a:rPr>
                        <a:t> </a:t>
                      </a:r>
                    </a:p>
                  </a:txBody>
                  <a:tcPr marL="8637" marR="8637" marT="8637"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8E4BC"/>
                    </a:solidFill>
                  </a:tcPr>
                </a:tc>
              </a:tr>
              <a:tr h="238489">
                <a:tc>
                  <a:txBody>
                    <a:bodyPr/>
                    <a:lstStyle/>
                    <a:p>
                      <a:pPr algn="l" fontAlgn="b"/>
                      <a:r>
                        <a:rPr lang="en-US" sz="1200" b="0" i="0" u="none" strike="noStrike" dirty="0">
                          <a:solidFill>
                            <a:srgbClr val="000000"/>
                          </a:solidFill>
                          <a:effectLst/>
                          <a:latin typeface="Calibri"/>
                        </a:rPr>
                        <a:t>Hospitals &amp; Health Clinics </a:t>
                      </a:r>
                    </a:p>
                  </a:txBody>
                  <a:tcPr marL="155472" marR="8637" marT="863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       1,790,904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0" i="0" u="none" strike="noStrike">
                          <a:solidFill>
                            <a:srgbClr val="000000"/>
                          </a:solidFill>
                          <a:effectLst/>
                          <a:latin typeface="Calibri"/>
                        </a:rPr>
                        <a:t> $    1,838,665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a:solidFill>
                            <a:srgbClr val="000000"/>
                          </a:solidFill>
                          <a:effectLst/>
                          <a:latin typeface="Calibri"/>
                        </a:rPr>
                        <a:t>$47,761</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dirty="0">
                          <a:solidFill>
                            <a:srgbClr val="000000"/>
                          </a:solidFill>
                          <a:effectLst/>
                          <a:latin typeface="Calibri"/>
                        </a:rPr>
                        <a:t>2.7%</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dot"/>
                      <a:round/>
                      <a:headEnd type="none" w="med" len="med"/>
                      <a:tailEnd type="none" w="med" len="med"/>
                    </a:lnB>
                    <a:solidFill>
                      <a:srgbClr val="D8E4BC"/>
                    </a:solidFill>
                  </a:tcPr>
                </a:tc>
              </a:tr>
              <a:tr h="238489">
                <a:tc>
                  <a:txBody>
                    <a:bodyPr/>
                    <a:lstStyle/>
                    <a:p>
                      <a:pPr algn="l" fontAlgn="b"/>
                      <a:r>
                        <a:rPr lang="en-US" sz="1200" b="0" i="0" u="none" strike="noStrike" dirty="0">
                          <a:solidFill>
                            <a:srgbClr val="000000"/>
                          </a:solidFill>
                          <a:effectLst/>
                          <a:latin typeface="Calibri"/>
                        </a:rPr>
                        <a:t>Dental Services</a:t>
                      </a:r>
                    </a:p>
                  </a:txBody>
                  <a:tcPr marL="155472" marR="8637" marT="863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          165,290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0" i="0" u="none" strike="noStrike">
                          <a:solidFill>
                            <a:srgbClr val="000000"/>
                          </a:solidFill>
                          <a:effectLst/>
                          <a:latin typeface="Calibri"/>
                        </a:rPr>
                        <a:t> $       173,982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a:solidFill>
                            <a:srgbClr val="000000"/>
                          </a:solidFill>
                          <a:effectLst/>
                          <a:latin typeface="Calibri"/>
                        </a:rPr>
                        <a:t>$8,692</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dirty="0">
                          <a:solidFill>
                            <a:srgbClr val="000000"/>
                          </a:solidFill>
                          <a:effectLst/>
                          <a:latin typeface="Calibri"/>
                        </a:rPr>
                        <a:t>5.3%</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r>
              <a:tr h="238489">
                <a:tc>
                  <a:txBody>
                    <a:bodyPr/>
                    <a:lstStyle/>
                    <a:p>
                      <a:pPr algn="l" fontAlgn="b"/>
                      <a:r>
                        <a:rPr lang="en-US" sz="1200" b="0" i="0" u="none" strike="noStrike" dirty="0">
                          <a:solidFill>
                            <a:srgbClr val="000000"/>
                          </a:solidFill>
                          <a:effectLst/>
                          <a:latin typeface="Calibri"/>
                        </a:rPr>
                        <a:t>Mental Health</a:t>
                      </a:r>
                    </a:p>
                  </a:txBody>
                  <a:tcPr marL="155472" marR="8637" marT="863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            77,980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0" i="0" u="none" strike="noStrike">
                          <a:solidFill>
                            <a:srgbClr val="000000"/>
                          </a:solidFill>
                          <a:effectLst/>
                          <a:latin typeface="Calibri"/>
                        </a:rPr>
                        <a:t> $         81,145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a:solidFill>
                            <a:srgbClr val="000000"/>
                          </a:solidFill>
                          <a:effectLst/>
                          <a:latin typeface="Calibri"/>
                        </a:rPr>
                        <a:t>$3,165</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dirty="0">
                          <a:solidFill>
                            <a:srgbClr val="000000"/>
                          </a:solidFill>
                          <a:effectLst/>
                          <a:latin typeface="Calibri"/>
                        </a:rPr>
                        <a:t>4.1%</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r>
              <a:tr h="238489">
                <a:tc>
                  <a:txBody>
                    <a:bodyPr/>
                    <a:lstStyle/>
                    <a:p>
                      <a:pPr algn="l" fontAlgn="b"/>
                      <a:r>
                        <a:rPr lang="en-US" sz="1200" b="0" i="0" u="none" strike="noStrike" dirty="0">
                          <a:solidFill>
                            <a:srgbClr val="000000"/>
                          </a:solidFill>
                          <a:effectLst/>
                          <a:latin typeface="Calibri"/>
                        </a:rPr>
                        <a:t>Alcohol &amp; Substance Abuse</a:t>
                      </a:r>
                    </a:p>
                  </a:txBody>
                  <a:tcPr marL="155472" marR="8637" marT="863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          186,378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0" i="0" u="none" strike="noStrike">
                          <a:solidFill>
                            <a:srgbClr val="000000"/>
                          </a:solidFill>
                          <a:effectLst/>
                          <a:latin typeface="Calibri"/>
                        </a:rPr>
                        <a:t> $       190,981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a:solidFill>
                            <a:srgbClr val="000000"/>
                          </a:solidFill>
                          <a:effectLst/>
                          <a:latin typeface="Calibri"/>
                        </a:rPr>
                        <a:t>$4,603</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dirty="0">
                          <a:solidFill>
                            <a:srgbClr val="000000"/>
                          </a:solidFill>
                          <a:effectLst/>
                          <a:latin typeface="Calibri"/>
                        </a:rPr>
                        <a:t>2.5%</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r>
              <a:tr h="238489">
                <a:tc>
                  <a:txBody>
                    <a:bodyPr/>
                    <a:lstStyle/>
                    <a:p>
                      <a:pPr algn="l" fontAlgn="b"/>
                      <a:r>
                        <a:rPr lang="en-US" sz="1200" b="0" i="0" u="none" strike="noStrike" dirty="0">
                          <a:solidFill>
                            <a:srgbClr val="000000"/>
                          </a:solidFill>
                          <a:effectLst/>
                          <a:latin typeface="Calibri"/>
                        </a:rPr>
                        <a:t>Contract Health Services</a:t>
                      </a:r>
                    </a:p>
                  </a:txBody>
                  <a:tcPr marL="155472" marR="8637" marT="863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          878,575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       881,147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ctr"/>
                      <a:r>
                        <a:rPr lang="en-US" sz="1200" b="0" i="0" u="none" strike="noStrike">
                          <a:solidFill>
                            <a:srgbClr val="000000"/>
                          </a:solidFill>
                          <a:effectLst/>
                          <a:latin typeface="Calibri"/>
                        </a:rPr>
                        <a:t>$2,572</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ctr"/>
                      <a:r>
                        <a:rPr lang="en-US" sz="1200" b="0" i="0" u="none" strike="noStrike" dirty="0">
                          <a:solidFill>
                            <a:srgbClr val="000000"/>
                          </a:solidFill>
                          <a:effectLst/>
                          <a:latin typeface="Calibri"/>
                        </a:rPr>
                        <a:t>0.3%</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r>
              <a:tr h="381582">
                <a:tc>
                  <a:txBody>
                    <a:bodyPr/>
                    <a:lstStyle/>
                    <a:p>
                      <a:pPr algn="r" fontAlgn="ctr"/>
                      <a:r>
                        <a:rPr lang="en-US" sz="1200" b="0" i="1" u="none" strike="noStrike" dirty="0">
                          <a:solidFill>
                            <a:srgbClr val="000000"/>
                          </a:solidFill>
                          <a:effectLst/>
                          <a:latin typeface="Calibri"/>
                        </a:rPr>
                        <a:t>    </a:t>
                      </a:r>
                      <a:r>
                        <a:rPr lang="en-US" sz="1200" b="0" i="1" u="none" strike="noStrike" dirty="0" err="1">
                          <a:solidFill>
                            <a:srgbClr val="000000"/>
                          </a:solidFill>
                          <a:effectLst/>
                          <a:latin typeface="Calibri"/>
                        </a:rPr>
                        <a:t>Subotal</a:t>
                      </a:r>
                      <a:r>
                        <a:rPr lang="en-US" sz="1200" b="0" i="1" u="none" strike="noStrike" dirty="0">
                          <a:solidFill>
                            <a:srgbClr val="000000"/>
                          </a:solidFill>
                          <a:effectLst/>
                          <a:latin typeface="Calibri"/>
                        </a:rPr>
                        <a:t>, Clinical Services</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1" u="none" strike="noStrike">
                          <a:solidFill>
                            <a:srgbClr val="000000"/>
                          </a:solidFill>
                          <a:effectLst/>
                          <a:latin typeface="Calibri"/>
                        </a:rPr>
                        <a:t> $      3,099,127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1" u="none" strike="noStrike">
                          <a:solidFill>
                            <a:srgbClr val="000000"/>
                          </a:solidFill>
                          <a:effectLst/>
                          <a:latin typeface="Calibri"/>
                        </a:rPr>
                        <a:t> $   3,165,920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1" u="none" strike="noStrike">
                          <a:solidFill>
                            <a:srgbClr val="000000"/>
                          </a:solidFill>
                          <a:effectLst/>
                          <a:latin typeface="Calibri"/>
                        </a:rPr>
                        <a:t>$66,793</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0" u="none" strike="noStrike" dirty="0">
                          <a:solidFill>
                            <a:srgbClr val="000000"/>
                          </a:solidFill>
                          <a:effectLst/>
                          <a:latin typeface="Calibri"/>
                        </a:rPr>
                        <a:t>2.2%</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38489">
                <a:tc>
                  <a:txBody>
                    <a:bodyPr/>
                    <a:lstStyle/>
                    <a:p>
                      <a:pPr algn="l" fontAlgn="b"/>
                      <a:r>
                        <a:rPr lang="en-US" sz="1200" b="0" i="0" u="none" strike="noStrike" dirty="0">
                          <a:solidFill>
                            <a:srgbClr val="000000"/>
                          </a:solidFill>
                          <a:effectLst/>
                          <a:latin typeface="Calibri"/>
                        </a:rPr>
                        <a:t>Public Health Nursing</a:t>
                      </a:r>
                    </a:p>
                  </a:txBody>
                  <a:tcPr marL="155472" marR="8637" marT="863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            70,909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US" sz="1200" b="0" i="0" u="none" strike="noStrike">
                          <a:solidFill>
                            <a:srgbClr val="000000"/>
                          </a:solidFill>
                          <a:effectLst/>
                          <a:latin typeface="Calibri"/>
                        </a:rPr>
                        <a:t> $         75,640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a:solidFill>
                            <a:srgbClr val="000000"/>
                          </a:solidFill>
                          <a:effectLst/>
                          <a:latin typeface="Calibri"/>
                        </a:rPr>
                        <a:t>$4,731</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dirty="0">
                          <a:solidFill>
                            <a:srgbClr val="000000"/>
                          </a:solidFill>
                          <a:effectLst/>
                          <a:latin typeface="Calibri"/>
                        </a:rPr>
                        <a:t>6.7%</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r>
              <a:tr h="238489">
                <a:tc>
                  <a:txBody>
                    <a:bodyPr/>
                    <a:lstStyle/>
                    <a:p>
                      <a:pPr algn="l" fontAlgn="b"/>
                      <a:r>
                        <a:rPr lang="en-US" sz="1200" b="0" i="0" u="none" strike="noStrike" dirty="0">
                          <a:solidFill>
                            <a:srgbClr val="000000"/>
                          </a:solidFill>
                          <a:effectLst/>
                          <a:latin typeface="Calibri"/>
                        </a:rPr>
                        <a:t>Health Education</a:t>
                      </a:r>
                    </a:p>
                  </a:txBody>
                  <a:tcPr marL="155472" marR="8637" marT="863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            17,001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0" i="0" u="none" strike="noStrike">
                          <a:solidFill>
                            <a:srgbClr val="000000"/>
                          </a:solidFill>
                          <a:effectLst/>
                          <a:latin typeface="Calibri"/>
                        </a:rPr>
                        <a:t> $         18,026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a:solidFill>
                            <a:srgbClr val="000000"/>
                          </a:solidFill>
                          <a:effectLst/>
                          <a:latin typeface="Calibri"/>
                        </a:rPr>
                        <a:t>$1,025</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dirty="0">
                          <a:solidFill>
                            <a:srgbClr val="000000"/>
                          </a:solidFill>
                          <a:effectLst/>
                          <a:latin typeface="Calibri"/>
                        </a:rPr>
                        <a:t>6.0%</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r>
              <a:tr h="238489">
                <a:tc>
                  <a:txBody>
                    <a:bodyPr/>
                    <a:lstStyle/>
                    <a:p>
                      <a:pPr algn="l" fontAlgn="b"/>
                      <a:r>
                        <a:rPr lang="en-US" sz="1200" b="0" i="0" u="none" strike="noStrike" dirty="0">
                          <a:solidFill>
                            <a:srgbClr val="000000"/>
                          </a:solidFill>
                          <a:effectLst/>
                          <a:latin typeface="Calibri"/>
                        </a:rPr>
                        <a:t>Comm. Health Reps</a:t>
                      </a:r>
                    </a:p>
                  </a:txBody>
                  <a:tcPr marL="155472" marR="8637" marT="863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            58,345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0" i="0" u="none" strike="noStrike">
                          <a:solidFill>
                            <a:srgbClr val="000000"/>
                          </a:solidFill>
                          <a:effectLst/>
                          <a:latin typeface="Calibri"/>
                        </a:rPr>
                        <a:t> $         58,469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a:solidFill>
                            <a:srgbClr val="000000"/>
                          </a:solidFill>
                          <a:effectLst/>
                          <a:latin typeface="Calibri"/>
                        </a:rPr>
                        <a:t>$124</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dirty="0">
                          <a:solidFill>
                            <a:srgbClr val="000000"/>
                          </a:solidFill>
                          <a:effectLst/>
                          <a:latin typeface="Calibri"/>
                        </a:rPr>
                        <a:t>0.2%</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r>
              <a:tr h="238489">
                <a:tc>
                  <a:txBody>
                    <a:bodyPr/>
                    <a:lstStyle/>
                    <a:p>
                      <a:pPr algn="l" fontAlgn="b"/>
                      <a:r>
                        <a:rPr lang="en-US" sz="1200" b="0" i="0" u="none" strike="noStrike" dirty="0">
                          <a:solidFill>
                            <a:srgbClr val="000000"/>
                          </a:solidFill>
                          <a:effectLst/>
                          <a:latin typeface="Calibri"/>
                        </a:rPr>
                        <a:t>Immunization AK</a:t>
                      </a:r>
                    </a:p>
                  </a:txBody>
                  <a:tcPr marL="155472" marR="8637" marT="863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               1,826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0" i="0" u="none" strike="noStrike">
                          <a:solidFill>
                            <a:srgbClr val="000000"/>
                          </a:solidFill>
                          <a:effectLst/>
                          <a:latin typeface="Calibri"/>
                        </a:rPr>
                        <a:t> $            1,826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ctr"/>
                      <a:r>
                        <a:rPr lang="en-US" sz="1200" b="0" i="0" u="none" strike="noStrike">
                          <a:solidFill>
                            <a:srgbClr val="000000"/>
                          </a:solidFill>
                          <a:effectLst/>
                          <a:latin typeface="Calibri"/>
                        </a:rPr>
                        <a:t>$0</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ctr"/>
                      <a:r>
                        <a:rPr lang="en-US" sz="1200" b="0" i="0" u="none" strike="noStrike" dirty="0">
                          <a:solidFill>
                            <a:srgbClr val="000000"/>
                          </a:solidFill>
                          <a:effectLst/>
                          <a:latin typeface="Calibri"/>
                        </a:rPr>
                        <a:t>0.0%</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r>
              <a:tr h="381582">
                <a:tc>
                  <a:txBody>
                    <a:bodyPr/>
                    <a:lstStyle/>
                    <a:p>
                      <a:pPr algn="r" fontAlgn="ctr"/>
                      <a:r>
                        <a:rPr lang="en-US" sz="1200" b="0" i="1" u="none" strike="noStrike" dirty="0">
                          <a:solidFill>
                            <a:srgbClr val="000000"/>
                          </a:solidFill>
                          <a:effectLst/>
                          <a:latin typeface="Calibri"/>
                        </a:rPr>
                        <a:t>    Subtotal, Preventive Health</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1" u="none" strike="noStrike">
                          <a:solidFill>
                            <a:srgbClr val="000000"/>
                          </a:solidFill>
                          <a:effectLst/>
                          <a:latin typeface="Calibri"/>
                        </a:rPr>
                        <a:t> $         148,081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0" i="0" u="none" strike="noStrike">
                          <a:solidFill>
                            <a:srgbClr val="000000"/>
                          </a:solidFill>
                          <a:effectLst/>
                          <a:latin typeface="Calibri"/>
                        </a:rPr>
                        <a:t> $       153,961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$5,880</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0" u="none" strike="noStrike" dirty="0">
                          <a:solidFill>
                            <a:srgbClr val="000000"/>
                          </a:solidFill>
                          <a:effectLst/>
                          <a:latin typeface="Calibri"/>
                        </a:rPr>
                        <a:t>4.0%</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38489">
                <a:tc>
                  <a:txBody>
                    <a:bodyPr/>
                    <a:lstStyle/>
                    <a:p>
                      <a:pPr algn="l" fontAlgn="b"/>
                      <a:r>
                        <a:rPr lang="en-US" sz="1200" b="0" i="0" u="none" strike="noStrike" dirty="0">
                          <a:solidFill>
                            <a:srgbClr val="000000"/>
                          </a:solidFill>
                          <a:effectLst/>
                          <a:latin typeface="Calibri"/>
                        </a:rPr>
                        <a:t>Urban Health</a:t>
                      </a:r>
                    </a:p>
                  </a:txBody>
                  <a:tcPr marL="155472" marR="8637" marT="863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            40,729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0" i="0" u="none" strike="noStrike">
                          <a:solidFill>
                            <a:srgbClr val="000000"/>
                          </a:solidFill>
                          <a:effectLst/>
                          <a:latin typeface="Calibri"/>
                        </a:rPr>
                        <a:t> $         40,729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a:solidFill>
                            <a:srgbClr val="000000"/>
                          </a:solidFill>
                          <a:effectLst/>
                          <a:latin typeface="Calibri"/>
                        </a:rPr>
                        <a:t>$0</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dirty="0">
                          <a:solidFill>
                            <a:srgbClr val="000000"/>
                          </a:solidFill>
                          <a:effectLst/>
                          <a:latin typeface="Calibri"/>
                        </a:rPr>
                        <a:t>0.0%</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r>
              <a:tr h="238489">
                <a:tc>
                  <a:txBody>
                    <a:bodyPr/>
                    <a:lstStyle/>
                    <a:p>
                      <a:pPr algn="l" fontAlgn="b"/>
                      <a:r>
                        <a:rPr lang="en-US" sz="1200" b="0" i="0" u="none" strike="noStrike" dirty="0">
                          <a:solidFill>
                            <a:srgbClr val="000000"/>
                          </a:solidFill>
                          <a:effectLst/>
                          <a:latin typeface="Calibri"/>
                        </a:rPr>
                        <a:t>Indian Health Professions</a:t>
                      </a:r>
                    </a:p>
                  </a:txBody>
                  <a:tcPr marL="155472" marR="8637" marT="863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            33,466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0" i="0" u="none" strike="noStrike">
                          <a:solidFill>
                            <a:srgbClr val="000000"/>
                          </a:solidFill>
                          <a:effectLst/>
                          <a:latin typeface="Calibri"/>
                        </a:rPr>
                        <a:t> $         33,466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a:solidFill>
                            <a:srgbClr val="000000"/>
                          </a:solidFill>
                          <a:effectLst/>
                          <a:latin typeface="Calibri"/>
                        </a:rPr>
                        <a:t>$0</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dirty="0">
                          <a:solidFill>
                            <a:srgbClr val="000000"/>
                          </a:solidFill>
                          <a:effectLst/>
                          <a:latin typeface="Calibri"/>
                        </a:rPr>
                        <a:t>0.0%</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r>
              <a:tr h="238489">
                <a:tc>
                  <a:txBody>
                    <a:bodyPr/>
                    <a:lstStyle/>
                    <a:p>
                      <a:pPr algn="l" fontAlgn="b"/>
                      <a:r>
                        <a:rPr lang="en-US" sz="1200" b="0" i="0" u="none" strike="noStrike" dirty="0">
                          <a:solidFill>
                            <a:srgbClr val="000000"/>
                          </a:solidFill>
                          <a:effectLst/>
                          <a:latin typeface="Calibri"/>
                        </a:rPr>
                        <a:t>Tribal Management</a:t>
                      </a:r>
                    </a:p>
                  </a:txBody>
                  <a:tcPr marL="155472" marR="8637" marT="863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               1,442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0" i="0" u="none" strike="noStrike">
                          <a:solidFill>
                            <a:srgbClr val="000000"/>
                          </a:solidFill>
                          <a:effectLst/>
                          <a:latin typeface="Calibri"/>
                        </a:rPr>
                        <a:t> $            1,442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a:solidFill>
                            <a:srgbClr val="000000"/>
                          </a:solidFill>
                          <a:effectLst/>
                          <a:latin typeface="Calibri"/>
                        </a:rPr>
                        <a:t>$0</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dirty="0">
                          <a:solidFill>
                            <a:srgbClr val="000000"/>
                          </a:solidFill>
                          <a:effectLst/>
                          <a:latin typeface="Calibri"/>
                        </a:rPr>
                        <a:t>0.0%</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r>
              <a:tr h="238489">
                <a:tc>
                  <a:txBody>
                    <a:bodyPr/>
                    <a:lstStyle/>
                    <a:p>
                      <a:pPr algn="l" fontAlgn="b"/>
                      <a:r>
                        <a:rPr lang="en-US" sz="1200" b="0" i="0" u="none" strike="noStrike" dirty="0">
                          <a:solidFill>
                            <a:srgbClr val="000000"/>
                          </a:solidFill>
                          <a:effectLst/>
                          <a:latin typeface="Calibri"/>
                        </a:rPr>
                        <a:t>Direct Operations</a:t>
                      </a:r>
                    </a:p>
                  </a:txBody>
                  <a:tcPr marL="155472" marR="8637" marT="863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            67,894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0" i="0" u="none" strike="noStrike">
                          <a:solidFill>
                            <a:srgbClr val="000000"/>
                          </a:solidFill>
                          <a:effectLst/>
                          <a:latin typeface="Calibri"/>
                        </a:rPr>
                        <a:t> $         68,065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a:solidFill>
                            <a:srgbClr val="000000"/>
                          </a:solidFill>
                          <a:effectLst/>
                          <a:latin typeface="Calibri"/>
                        </a:rPr>
                        <a:t>$171</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dirty="0">
                          <a:solidFill>
                            <a:srgbClr val="000000"/>
                          </a:solidFill>
                          <a:effectLst/>
                          <a:latin typeface="Calibri"/>
                        </a:rPr>
                        <a:t>0.3%</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r>
              <a:tr h="238489">
                <a:tc>
                  <a:txBody>
                    <a:bodyPr/>
                    <a:lstStyle/>
                    <a:p>
                      <a:pPr algn="l" fontAlgn="b"/>
                      <a:r>
                        <a:rPr lang="en-US" sz="1200" b="0" i="0" u="none" strike="noStrike" dirty="0">
                          <a:solidFill>
                            <a:srgbClr val="000000"/>
                          </a:solidFill>
                          <a:effectLst/>
                          <a:latin typeface="Calibri"/>
                        </a:rPr>
                        <a:t>Self-Governance</a:t>
                      </a:r>
                    </a:p>
                  </a:txBody>
                  <a:tcPr marL="155472" marR="8637" marT="863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               4,727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0" i="0" u="none" strike="noStrike">
                          <a:solidFill>
                            <a:srgbClr val="000000"/>
                          </a:solidFill>
                          <a:effectLst/>
                          <a:latin typeface="Calibri"/>
                        </a:rPr>
                        <a:t> $            4,727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a:solidFill>
                            <a:srgbClr val="000000"/>
                          </a:solidFill>
                          <a:effectLst/>
                          <a:latin typeface="Calibri"/>
                        </a:rPr>
                        <a:t>$0</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c>
                  <a:txBody>
                    <a:bodyPr/>
                    <a:lstStyle/>
                    <a:p>
                      <a:pPr algn="ctr" fontAlgn="ctr"/>
                      <a:r>
                        <a:rPr lang="en-US" sz="1200" b="0" i="0" u="none" strike="noStrike" dirty="0">
                          <a:solidFill>
                            <a:srgbClr val="000000"/>
                          </a:solidFill>
                          <a:effectLst/>
                          <a:latin typeface="Calibri"/>
                        </a:rPr>
                        <a:t>0.0%</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D8E4BC"/>
                    </a:solidFill>
                  </a:tcPr>
                </a:tc>
              </a:tr>
              <a:tr h="238489">
                <a:tc>
                  <a:txBody>
                    <a:bodyPr/>
                    <a:lstStyle/>
                    <a:p>
                      <a:pPr algn="l" fontAlgn="b"/>
                      <a:r>
                        <a:rPr lang="en-US" sz="1200" b="0" i="0" u="none" strike="noStrike" dirty="0">
                          <a:solidFill>
                            <a:srgbClr val="000000"/>
                          </a:solidFill>
                          <a:effectLst/>
                          <a:latin typeface="Calibri"/>
                        </a:rPr>
                        <a:t>Contract Support Cost</a:t>
                      </a:r>
                    </a:p>
                  </a:txBody>
                  <a:tcPr marL="155472" marR="8637" marT="863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          587,376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0" i="0" u="none" strike="noStrike">
                          <a:solidFill>
                            <a:srgbClr val="000000"/>
                          </a:solidFill>
                          <a:effectLst/>
                          <a:latin typeface="Calibri"/>
                        </a:rPr>
                        <a:t> $       617,205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ctr"/>
                      <a:r>
                        <a:rPr lang="en-US" sz="1200" b="0" i="0" u="none" strike="noStrike">
                          <a:solidFill>
                            <a:srgbClr val="000000"/>
                          </a:solidFill>
                          <a:effectLst/>
                          <a:latin typeface="Calibri"/>
                        </a:rPr>
                        <a:t>$29,829</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fontAlgn="ctr"/>
                      <a:r>
                        <a:rPr lang="en-US" sz="1200" b="0" i="0" u="none" strike="noStrike" dirty="0">
                          <a:solidFill>
                            <a:srgbClr val="000000"/>
                          </a:solidFill>
                          <a:effectLst/>
                          <a:latin typeface="Calibri"/>
                        </a:rPr>
                        <a:t>5.1%</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r>
              <a:tr h="381582">
                <a:tc>
                  <a:txBody>
                    <a:bodyPr/>
                    <a:lstStyle/>
                    <a:p>
                      <a:pPr algn="r" fontAlgn="ctr"/>
                      <a:r>
                        <a:rPr lang="en-US" sz="1200" b="0" i="1" u="none" strike="noStrike" dirty="0">
                          <a:solidFill>
                            <a:srgbClr val="000000"/>
                          </a:solidFill>
                          <a:effectLst/>
                          <a:latin typeface="Calibri"/>
                        </a:rPr>
                        <a:t>Subtotal, Other Services</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1" u="none" strike="noStrike">
                          <a:solidFill>
                            <a:srgbClr val="000000"/>
                          </a:solidFill>
                          <a:effectLst/>
                          <a:latin typeface="Calibri"/>
                        </a:rPr>
                        <a:t> $         735,634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0" u="none" strike="noStrike">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0" i="1" u="none" strike="noStrike">
                          <a:solidFill>
                            <a:srgbClr val="000000"/>
                          </a:solidFill>
                          <a:effectLst/>
                          <a:latin typeface="Calibri"/>
                        </a:rPr>
                        <a:t> $      765,634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1" u="none" strike="noStrike">
                          <a:solidFill>
                            <a:srgbClr val="000000"/>
                          </a:solidFill>
                          <a:effectLst/>
                          <a:latin typeface="Calibri"/>
                        </a:rPr>
                        <a:t>$30,000</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0" i="0" u="none" strike="noStrike" dirty="0">
                          <a:solidFill>
                            <a:srgbClr val="000000"/>
                          </a:solidFill>
                          <a:effectLst/>
                          <a:latin typeface="Calibri"/>
                        </a:rPr>
                        <a:t>4.1%</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512749">
                <a:tc>
                  <a:txBody>
                    <a:bodyPr/>
                    <a:lstStyle/>
                    <a:p>
                      <a:pPr algn="ctr" fontAlgn="ctr"/>
                      <a:r>
                        <a:rPr lang="en-US" sz="1200" b="1" i="1" u="none" strike="noStrike" dirty="0">
                          <a:solidFill>
                            <a:srgbClr val="000000"/>
                          </a:solidFill>
                          <a:effectLst/>
                          <a:latin typeface="Calibri"/>
                        </a:rPr>
                        <a:t>TOTAL, SERVICES</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1" i="1" u="none" strike="noStrike" dirty="0">
                          <a:solidFill>
                            <a:srgbClr val="000000"/>
                          </a:solidFill>
                          <a:effectLst/>
                          <a:latin typeface="Calibri"/>
                        </a:rPr>
                        <a:t> $      3,982,842 </a:t>
                      </a:r>
                    </a:p>
                  </a:txBody>
                  <a:tcPr marL="8637" marR="8637" marT="8637"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Calibri"/>
                        </a:rPr>
                        <a:t> </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200" b="1" i="1" u="none" strike="noStrike" dirty="0">
                          <a:solidFill>
                            <a:srgbClr val="000000"/>
                          </a:solidFill>
                          <a:effectLst/>
                          <a:latin typeface="Calibri"/>
                        </a:rPr>
                        <a:t> $   4,085,515 </a:t>
                      </a:r>
                    </a:p>
                  </a:txBody>
                  <a:tcPr marL="8637" marR="8637" marT="8637"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1" i="1" u="none" strike="noStrike" dirty="0">
                          <a:solidFill>
                            <a:srgbClr val="000000"/>
                          </a:solidFill>
                          <a:effectLst/>
                          <a:latin typeface="Calibri"/>
                        </a:rPr>
                        <a:t>$102,673</a:t>
                      </a:r>
                    </a:p>
                  </a:txBody>
                  <a:tcPr marL="8637" marR="8637" marT="8637"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200" b="1" i="0" u="none" strike="noStrike" dirty="0">
                          <a:solidFill>
                            <a:srgbClr val="000000"/>
                          </a:solidFill>
                          <a:effectLst/>
                          <a:latin typeface="Calibri"/>
                        </a:rPr>
                        <a:t>2.6%</a:t>
                      </a:r>
                    </a:p>
                  </a:txBody>
                  <a:tcPr marL="8637" marR="8637" marT="8637"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1913809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90000"/>
            <a:alpha val="0"/>
          </a:schemeClr>
        </a:solidFill>
        <a:effectLst/>
      </p:bgPr>
    </p:bg>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730940086"/>
              </p:ext>
            </p:extLst>
          </p:nvPr>
        </p:nvGraphicFramePr>
        <p:xfrm>
          <a:off x="685800" y="228600"/>
          <a:ext cx="7162801" cy="6343208"/>
        </p:xfrm>
        <a:graphic>
          <a:graphicData uri="http://schemas.openxmlformats.org/drawingml/2006/table">
            <a:tbl>
              <a:tblPr/>
              <a:tblGrid>
                <a:gridCol w="2852562"/>
                <a:gridCol w="1273786"/>
                <a:gridCol w="125584"/>
                <a:gridCol w="1278270"/>
                <a:gridCol w="914973"/>
                <a:gridCol w="717626"/>
              </a:tblGrid>
              <a:tr h="254583">
                <a:tc>
                  <a:txBody>
                    <a:bodyPr/>
                    <a:lstStyle/>
                    <a:p>
                      <a:pPr algn="ctr" fontAlgn="ctr"/>
                      <a:r>
                        <a:rPr lang="en-US" sz="1600" b="1" i="0" u="none" strike="noStrike" dirty="0">
                          <a:solidFill>
                            <a:srgbClr val="000000"/>
                          </a:solidFill>
                          <a:effectLst/>
                          <a:latin typeface="Calibri"/>
                        </a:rPr>
                        <a:t>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US" sz="1400" b="0" i="0" u="none" strike="noStrike" dirty="0">
                          <a:solidFill>
                            <a:srgbClr val="000000"/>
                          </a:solidFill>
                          <a:effectLst/>
                          <a:latin typeface="Calibri"/>
                        </a:rPr>
                        <a:t> </a:t>
                      </a:r>
                    </a:p>
                  </a:txBody>
                  <a:tcPr marL="8289" marR="8289" marT="8289" marB="0" anchor="b">
                    <a:lnL w="635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ctr" fontAlgn="ctr"/>
                      <a:r>
                        <a:rPr lang="en-US" sz="1400" b="1" i="0" u="none" strike="noStrike" dirty="0">
                          <a:solidFill>
                            <a:srgbClr val="000000"/>
                          </a:solidFill>
                          <a:effectLst/>
                          <a:latin typeface="Calibri"/>
                        </a:rPr>
                        <a:t> </a:t>
                      </a:r>
                    </a:p>
                  </a:txBody>
                  <a:tcPr marL="8289" marR="8289" marT="8289" marB="0" anchor="ctr">
                    <a:lnL>
                      <a:noFill/>
                    </a:lnL>
                    <a:lnR w="12700" cap="flat" cmpd="sng" algn="ctr">
                      <a:solidFill>
                        <a:srgbClr val="000000"/>
                      </a:solidFill>
                      <a:prstDash val="solid"/>
                      <a:round/>
                      <a:headEnd type="none" w="med" len="med"/>
                      <a:tailEnd type="none" w="med" len="med"/>
                    </a:lnR>
                    <a:lnT>
                      <a:noFill/>
                    </a:lnT>
                    <a:lnB>
                      <a:noFill/>
                    </a:lnB>
                    <a:solidFill>
                      <a:srgbClr val="FFFFFF"/>
                    </a:solidFill>
                  </a:tcPr>
                </a:tc>
                <a:tc gridSpan="3">
                  <a:txBody>
                    <a:bodyPr/>
                    <a:lstStyle/>
                    <a:p>
                      <a:pPr algn="ctr" fontAlgn="ctr"/>
                      <a:r>
                        <a:rPr lang="en-US" sz="1400" b="1" i="0" u="none" strike="noStrike" dirty="0">
                          <a:solidFill>
                            <a:srgbClr val="000000"/>
                          </a:solidFill>
                          <a:effectLst/>
                          <a:latin typeface="Calibri"/>
                        </a:rPr>
                        <a:t>House Bill vs. FY 2014</a:t>
                      </a:r>
                    </a:p>
                  </a:txBody>
                  <a:tcPr marL="8289" marR="8289" marT="828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r>
              <a:tr h="786892">
                <a:tc>
                  <a:txBody>
                    <a:bodyPr/>
                    <a:lstStyle/>
                    <a:p>
                      <a:pPr algn="ctr" fontAlgn="ctr"/>
                      <a:r>
                        <a:rPr lang="en-US" sz="1600" b="1" i="0" u="none" strike="noStrike" dirty="0">
                          <a:solidFill>
                            <a:srgbClr val="000000"/>
                          </a:solidFill>
                          <a:effectLst/>
                          <a:latin typeface="Calibri"/>
                        </a:rPr>
                        <a:t>Sub-Sub Activity</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a:solidFill>
                            <a:srgbClr val="000000"/>
                          </a:solidFill>
                          <a:effectLst/>
                          <a:latin typeface="Calibri"/>
                        </a:rPr>
                        <a:t>FY 2014 </a:t>
                      </a:r>
                      <a:br>
                        <a:rPr lang="en-US" sz="1400" b="1" i="0" u="none" strike="noStrike">
                          <a:solidFill>
                            <a:srgbClr val="000000"/>
                          </a:solidFill>
                          <a:effectLst/>
                          <a:latin typeface="Calibri"/>
                        </a:rPr>
                      </a:br>
                      <a:r>
                        <a:rPr lang="en-US" sz="1400" b="1" i="0" u="none" strike="noStrike">
                          <a:solidFill>
                            <a:srgbClr val="000000"/>
                          </a:solidFill>
                          <a:effectLst/>
                          <a:latin typeface="Calibri"/>
                        </a:rPr>
                        <a:t>Final Operating</a:t>
                      </a:r>
                      <a:br>
                        <a:rPr lang="en-US" sz="1400" b="1" i="0" u="none" strike="noStrike">
                          <a:solidFill>
                            <a:srgbClr val="000000"/>
                          </a:solidFill>
                          <a:effectLst/>
                          <a:latin typeface="Calibri"/>
                        </a:rPr>
                      </a:br>
                      <a:r>
                        <a:rPr lang="en-US" sz="1400" b="1" i="0" u="none" strike="noStrike">
                          <a:solidFill>
                            <a:srgbClr val="000000"/>
                          </a:solidFill>
                          <a:effectLst/>
                          <a:latin typeface="Calibri"/>
                        </a:rPr>
                        <a:t>Plan</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400" b="0" i="0" u="none" strike="noStrike">
                          <a:solidFill>
                            <a:srgbClr val="000000"/>
                          </a:solidFill>
                          <a:effectLst/>
                          <a:latin typeface="Calibri"/>
                        </a:rPr>
                        <a:t> </a:t>
                      </a:r>
                    </a:p>
                  </a:txBody>
                  <a:tcPr marL="8289" marR="8289" marT="8289"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n-US" sz="1400" b="1" i="0" u="none" strike="noStrike" dirty="0">
                          <a:solidFill>
                            <a:srgbClr val="000000"/>
                          </a:solidFill>
                          <a:effectLst/>
                          <a:latin typeface="Calibri"/>
                        </a:rPr>
                        <a:t>H.R. 5016</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sz="1400" b="1" i="0" u="none" strike="noStrike">
                          <a:solidFill>
                            <a:srgbClr val="000000"/>
                          </a:solidFill>
                          <a:effectLst/>
                          <a:latin typeface="Calibri"/>
                        </a:rPr>
                        <a:t> Change </a:t>
                      </a:r>
                      <a:br>
                        <a:rPr lang="en-US" sz="1400" b="1" i="0" u="none" strike="noStrike">
                          <a:solidFill>
                            <a:srgbClr val="000000"/>
                          </a:solidFill>
                          <a:effectLst/>
                          <a:latin typeface="Calibri"/>
                        </a:rPr>
                      </a:br>
                      <a:r>
                        <a:rPr lang="en-US" sz="1400" b="1" i="0" u="none" strike="noStrike">
                          <a:solidFill>
                            <a:srgbClr val="000000"/>
                          </a:solidFill>
                          <a:effectLst/>
                          <a:latin typeface="Calibri"/>
                        </a:rPr>
                        <a:t>over</a:t>
                      </a:r>
                      <a:br>
                        <a:rPr lang="en-US" sz="1400" b="1" i="0" u="none" strike="noStrike">
                          <a:solidFill>
                            <a:srgbClr val="000000"/>
                          </a:solidFill>
                          <a:effectLst/>
                          <a:latin typeface="Calibri"/>
                        </a:rPr>
                      </a:br>
                      <a:r>
                        <a:rPr lang="en-US" sz="1400" b="1" i="0" u="none" strike="noStrike">
                          <a:solidFill>
                            <a:srgbClr val="000000"/>
                          </a:solidFill>
                          <a:effectLst/>
                          <a:latin typeface="Calibri"/>
                        </a:rPr>
                        <a:t>FY 2014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sz="1400" b="1" i="0" u="none" strike="noStrike">
                          <a:solidFill>
                            <a:srgbClr val="000000"/>
                          </a:solidFill>
                          <a:effectLst/>
                          <a:latin typeface="Calibri"/>
                        </a:rPr>
                        <a:t>Percent</a:t>
                      </a:r>
                      <a:br>
                        <a:rPr lang="en-US" sz="1400" b="1" i="0" u="none" strike="noStrike">
                          <a:solidFill>
                            <a:srgbClr val="000000"/>
                          </a:solidFill>
                          <a:effectLst/>
                          <a:latin typeface="Calibri"/>
                        </a:rPr>
                      </a:br>
                      <a:r>
                        <a:rPr lang="en-US" sz="1400" b="1" i="0" u="none" strike="noStrike">
                          <a:solidFill>
                            <a:srgbClr val="000000"/>
                          </a:solidFill>
                          <a:effectLst/>
                          <a:latin typeface="Calibri"/>
                        </a:rPr>
                        <a:t>of</a:t>
                      </a:r>
                      <a:br>
                        <a:rPr lang="en-US" sz="1400" b="1" i="0" u="none" strike="noStrike">
                          <a:solidFill>
                            <a:srgbClr val="000000"/>
                          </a:solidFill>
                          <a:effectLst/>
                          <a:latin typeface="Calibri"/>
                        </a:rPr>
                      </a:br>
                      <a:r>
                        <a:rPr lang="en-US" sz="1400" b="1" i="0" u="none" strike="noStrike">
                          <a:solidFill>
                            <a:srgbClr val="000000"/>
                          </a:solidFill>
                          <a:effectLst/>
                          <a:latin typeface="Calibri"/>
                        </a:rPr>
                        <a:t>Change</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203048">
                <a:tc>
                  <a:txBody>
                    <a:bodyPr/>
                    <a:lstStyle/>
                    <a:p>
                      <a:pPr algn="l" fontAlgn="ctr"/>
                      <a:r>
                        <a:rPr lang="en-US" sz="1400" b="1" i="0" u="sng" strike="noStrike">
                          <a:solidFill>
                            <a:srgbClr val="000000"/>
                          </a:solidFill>
                          <a:effectLst/>
                          <a:latin typeface="Calibri"/>
                        </a:rPr>
                        <a:t>SERVICES</a:t>
                      </a:r>
                    </a:p>
                  </a:txBody>
                  <a:tcPr marL="74604"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US" sz="1400" b="1" i="0" u="none" strike="noStrike">
                          <a:solidFill>
                            <a:srgbClr val="000000"/>
                          </a:solidFill>
                          <a:effectLst/>
                          <a:latin typeface="Calibri"/>
                        </a:rPr>
                        <a:t>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400" b="0" i="0" u="none" strike="noStrike">
                          <a:solidFill>
                            <a:srgbClr val="000000"/>
                          </a:solidFill>
                          <a:effectLst/>
                          <a:latin typeface="Calibri"/>
                        </a:rPr>
                        <a:t> </a:t>
                      </a:r>
                    </a:p>
                  </a:txBody>
                  <a:tcPr marL="8289" marR="8289" marT="8289"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1400" b="0" i="0" u="none" strike="noStrike" dirty="0">
                          <a:solidFill>
                            <a:srgbClr val="000000"/>
                          </a:solidFill>
                          <a:effectLst/>
                          <a:latin typeface="Calibri"/>
                        </a:rPr>
                        <a:t> </a:t>
                      </a:r>
                    </a:p>
                  </a:txBody>
                  <a:tcPr marL="8289" marR="8289" marT="8289"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DE9D9"/>
                    </a:solidFill>
                  </a:tcPr>
                </a:tc>
                <a:tc>
                  <a:txBody>
                    <a:bodyPr/>
                    <a:lstStyle/>
                    <a:p>
                      <a:pPr algn="ctr" fontAlgn="ctr"/>
                      <a:r>
                        <a:rPr lang="en-US" sz="1400" b="1"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DE9D9"/>
                    </a:solidFill>
                  </a:tcPr>
                </a:tc>
                <a:tc>
                  <a:txBody>
                    <a:bodyPr/>
                    <a:lstStyle/>
                    <a:p>
                      <a:pPr algn="ctr" fontAlgn="ctr"/>
                      <a:r>
                        <a:rPr lang="en-US" sz="1400" b="1"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DE9D9"/>
                    </a:solidFill>
                  </a:tcPr>
                </a:tc>
              </a:tr>
              <a:tr h="231439">
                <a:tc>
                  <a:txBody>
                    <a:bodyPr/>
                    <a:lstStyle/>
                    <a:p>
                      <a:pPr algn="l" fontAlgn="b"/>
                      <a:r>
                        <a:rPr lang="en-US" sz="1400" b="0" i="0" u="none" strike="noStrike">
                          <a:solidFill>
                            <a:srgbClr val="000000"/>
                          </a:solidFill>
                          <a:effectLst/>
                          <a:latin typeface="Calibri"/>
                        </a:rPr>
                        <a:t>Hospitals &amp; Health Clinics </a:t>
                      </a:r>
                    </a:p>
                  </a:txBody>
                  <a:tcPr marL="149208" marR="8289" marT="82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       1,790,904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0" u="none" strike="noStrike" dirty="0">
                          <a:solidFill>
                            <a:srgbClr val="000000"/>
                          </a:solidFill>
                          <a:effectLst/>
                          <a:latin typeface="Calibri"/>
                        </a:rPr>
                        <a:t> $       1,857,625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a:solidFill>
                            <a:srgbClr val="000000"/>
                          </a:solidFill>
                          <a:effectLst/>
                          <a:latin typeface="Calibri"/>
                        </a:rPr>
                        <a:t>$66,721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a:solidFill>
                            <a:srgbClr val="000000"/>
                          </a:solidFill>
                          <a:effectLst/>
                          <a:latin typeface="Calibri"/>
                        </a:rPr>
                        <a:t>3.7%</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dot"/>
                      <a:round/>
                      <a:headEnd type="none" w="med" len="med"/>
                      <a:tailEnd type="none" w="med" len="med"/>
                    </a:lnB>
                    <a:solidFill>
                      <a:srgbClr val="FDE9D9"/>
                    </a:solidFill>
                  </a:tcPr>
                </a:tc>
              </a:tr>
              <a:tr h="231439">
                <a:tc>
                  <a:txBody>
                    <a:bodyPr/>
                    <a:lstStyle/>
                    <a:p>
                      <a:pPr algn="l" fontAlgn="b"/>
                      <a:r>
                        <a:rPr lang="en-US" sz="1400" b="0" i="0" u="none" strike="noStrike">
                          <a:solidFill>
                            <a:srgbClr val="000000"/>
                          </a:solidFill>
                          <a:effectLst/>
                          <a:latin typeface="Calibri"/>
                        </a:rPr>
                        <a:t>Dental Services</a:t>
                      </a:r>
                    </a:p>
                  </a:txBody>
                  <a:tcPr marL="149208" marR="8289" marT="82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          165,290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0" u="none" strike="noStrike" dirty="0">
                          <a:solidFill>
                            <a:srgbClr val="000000"/>
                          </a:solidFill>
                          <a:effectLst/>
                          <a:latin typeface="Calibri"/>
                        </a:rPr>
                        <a:t> $          176,154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a:solidFill>
                            <a:srgbClr val="000000"/>
                          </a:solidFill>
                          <a:effectLst/>
                          <a:latin typeface="Calibri"/>
                        </a:rPr>
                        <a:t>$10,864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a:solidFill>
                            <a:srgbClr val="000000"/>
                          </a:solidFill>
                          <a:effectLst/>
                          <a:latin typeface="Calibri"/>
                        </a:rPr>
                        <a:t>6.6%</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r>
              <a:tr h="231439">
                <a:tc>
                  <a:txBody>
                    <a:bodyPr/>
                    <a:lstStyle/>
                    <a:p>
                      <a:pPr algn="l" fontAlgn="b"/>
                      <a:r>
                        <a:rPr lang="en-US" sz="1400" b="0" i="0" u="none" strike="noStrike">
                          <a:solidFill>
                            <a:srgbClr val="000000"/>
                          </a:solidFill>
                          <a:effectLst/>
                          <a:latin typeface="Calibri"/>
                        </a:rPr>
                        <a:t>Mental Health</a:t>
                      </a:r>
                    </a:p>
                  </a:txBody>
                  <a:tcPr marL="149208" marR="8289" marT="82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            77,980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0" u="none" strike="noStrike" dirty="0">
                          <a:solidFill>
                            <a:srgbClr val="000000"/>
                          </a:solidFill>
                          <a:effectLst/>
                          <a:latin typeface="Calibri"/>
                        </a:rPr>
                        <a:t> $             82,025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dirty="0">
                          <a:solidFill>
                            <a:srgbClr val="000000"/>
                          </a:solidFill>
                          <a:effectLst/>
                          <a:latin typeface="Calibri"/>
                        </a:rPr>
                        <a:t>$4,045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dirty="0">
                          <a:solidFill>
                            <a:srgbClr val="000000"/>
                          </a:solidFill>
                          <a:effectLst/>
                          <a:latin typeface="Calibri"/>
                        </a:rPr>
                        <a:t>5.2%</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r>
              <a:tr h="231439">
                <a:tc>
                  <a:txBody>
                    <a:bodyPr/>
                    <a:lstStyle/>
                    <a:p>
                      <a:pPr algn="l" fontAlgn="b"/>
                      <a:r>
                        <a:rPr lang="en-US" sz="1400" b="0" i="0" u="none" strike="noStrike">
                          <a:solidFill>
                            <a:srgbClr val="000000"/>
                          </a:solidFill>
                          <a:effectLst/>
                          <a:latin typeface="Calibri"/>
                        </a:rPr>
                        <a:t>Alcohol &amp; Substance Abuse</a:t>
                      </a:r>
                    </a:p>
                  </a:txBody>
                  <a:tcPr marL="149208" marR="8289" marT="82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          186,378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0" u="none" strike="noStrike">
                          <a:solidFill>
                            <a:srgbClr val="000000"/>
                          </a:solidFill>
                          <a:effectLst/>
                          <a:latin typeface="Calibri"/>
                        </a:rPr>
                        <a:t> $          193,824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a:solidFill>
                            <a:srgbClr val="000000"/>
                          </a:solidFill>
                          <a:effectLst/>
                          <a:latin typeface="Calibri"/>
                        </a:rPr>
                        <a:t>$7,446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dirty="0">
                          <a:solidFill>
                            <a:srgbClr val="000000"/>
                          </a:solidFill>
                          <a:effectLst/>
                          <a:latin typeface="Calibri"/>
                        </a:rPr>
                        <a:t>4.0%</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r>
              <a:tr h="231439">
                <a:tc>
                  <a:txBody>
                    <a:bodyPr/>
                    <a:lstStyle/>
                    <a:p>
                      <a:pPr algn="l" fontAlgn="b"/>
                      <a:r>
                        <a:rPr lang="en-US" sz="1400" b="0" i="0" u="none" strike="noStrike">
                          <a:solidFill>
                            <a:srgbClr val="000000"/>
                          </a:solidFill>
                          <a:effectLst/>
                          <a:latin typeface="Calibri"/>
                        </a:rPr>
                        <a:t>Contract Health Services</a:t>
                      </a:r>
                    </a:p>
                  </a:txBody>
                  <a:tcPr marL="149208" marR="8289" marT="82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          878,575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0" u="none" strike="noStrike">
                          <a:solidFill>
                            <a:srgbClr val="000000"/>
                          </a:solidFill>
                          <a:effectLst/>
                          <a:latin typeface="Calibri"/>
                        </a:rPr>
                        <a:t> $          929,041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sz="1400" b="0" i="0" u="none" strike="noStrike">
                          <a:solidFill>
                            <a:srgbClr val="000000"/>
                          </a:solidFill>
                          <a:effectLst/>
                          <a:latin typeface="Calibri"/>
                        </a:rPr>
                        <a:t>$50,466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sz="1400" b="0" i="0" u="none" strike="noStrike" dirty="0">
                          <a:solidFill>
                            <a:srgbClr val="000000"/>
                          </a:solidFill>
                          <a:effectLst/>
                          <a:latin typeface="Calibri"/>
                        </a:rPr>
                        <a:t>5.7%</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370302">
                <a:tc>
                  <a:txBody>
                    <a:bodyPr/>
                    <a:lstStyle/>
                    <a:p>
                      <a:pPr algn="r" fontAlgn="ctr"/>
                      <a:r>
                        <a:rPr lang="en-US" sz="1400" b="0" i="1" u="none" strike="noStrike">
                          <a:solidFill>
                            <a:srgbClr val="000000"/>
                          </a:solidFill>
                          <a:effectLst/>
                          <a:latin typeface="Calibri"/>
                        </a:rPr>
                        <a:t>    Subotal, Clinical Services</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400" b="0" i="1" u="none" strike="noStrike">
                          <a:solidFill>
                            <a:srgbClr val="000000"/>
                          </a:solidFill>
                          <a:effectLst/>
                          <a:latin typeface="Calibri"/>
                        </a:rPr>
                        <a:t> $      3,099,127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400" b="0" i="1"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1" u="none" strike="noStrike">
                          <a:solidFill>
                            <a:srgbClr val="000000"/>
                          </a:solidFill>
                          <a:effectLst/>
                          <a:latin typeface="Calibri"/>
                        </a:rPr>
                        <a:t> $      3,238,669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US" sz="1400" b="0" i="1" u="none" strike="noStrike">
                          <a:solidFill>
                            <a:srgbClr val="000000"/>
                          </a:solidFill>
                          <a:effectLst/>
                          <a:latin typeface="Calibri"/>
                        </a:rPr>
                        <a:t>$139,542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dirty="0">
                          <a:solidFill>
                            <a:srgbClr val="000000"/>
                          </a:solidFill>
                          <a:effectLst/>
                          <a:latin typeface="Calibri"/>
                        </a:rPr>
                        <a:t>4.5%</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31439">
                <a:tc>
                  <a:txBody>
                    <a:bodyPr/>
                    <a:lstStyle/>
                    <a:p>
                      <a:pPr algn="l" fontAlgn="b"/>
                      <a:r>
                        <a:rPr lang="en-US" sz="1400" b="0" i="0" u="none" strike="noStrike">
                          <a:solidFill>
                            <a:srgbClr val="000000"/>
                          </a:solidFill>
                          <a:effectLst/>
                          <a:latin typeface="Calibri"/>
                        </a:rPr>
                        <a:t>Public Health Nursing</a:t>
                      </a:r>
                    </a:p>
                  </a:txBody>
                  <a:tcPr marL="149208" marR="8289" marT="82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            70,909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0" u="none" strike="noStrike">
                          <a:solidFill>
                            <a:srgbClr val="000000"/>
                          </a:solidFill>
                          <a:effectLst/>
                          <a:latin typeface="Calibri"/>
                        </a:rPr>
                        <a:t> $             76,353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a:solidFill>
                            <a:srgbClr val="000000"/>
                          </a:solidFill>
                          <a:effectLst/>
                          <a:latin typeface="Calibri"/>
                        </a:rPr>
                        <a:t>$5,444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dirty="0">
                          <a:solidFill>
                            <a:srgbClr val="000000"/>
                          </a:solidFill>
                          <a:effectLst/>
                          <a:latin typeface="Calibri"/>
                        </a:rPr>
                        <a:t>7.7%</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r>
              <a:tr h="231439">
                <a:tc>
                  <a:txBody>
                    <a:bodyPr/>
                    <a:lstStyle/>
                    <a:p>
                      <a:pPr algn="l" fontAlgn="b"/>
                      <a:r>
                        <a:rPr lang="en-US" sz="1400" b="0" i="0" u="none" strike="noStrike">
                          <a:solidFill>
                            <a:srgbClr val="000000"/>
                          </a:solidFill>
                          <a:effectLst/>
                          <a:latin typeface="Calibri"/>
                        </a:rPr>
                        <a:t>Health Education</a:t>
                      </a:r>
                    </a:p>
                  </a:txBody>
                  <a:tcPr marL="149208" marR="8289" marT="82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            17,001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0" u="none" strike="noStrike">
                          <a:solidFill>
                            <a:srgbClr val="000000"/>
                          </a:solidFill>
                          <a:effectLst/>
                          <a:latin typeface="Calibri"/>
                        </a:rPr>
                        <a:t> $             18,263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a:solidFill>
                            <a:srgbClr val="000000"/>
                          </a:solidFill>
                          <a:effectLst/>
                          <a:latin typeface="Calibri"/>
                        </a:rPr>
                        <a:t>$1,262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dirty="0">
                          <a:solidFill>
                            <a:srgbClr val="000000"/>
                          </a:solidFill>
                          <a:effectLst/>
                          <a:latin typeface="Calibri"/>
                        </a:rPr>
                        <a:t>7.4%</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r>
              <a:tr h="231439">
                <a:tc>
                  <a:txBody>
                    <a:bodyPr/>
                    <a:lstStyle/>
                    <a:p>
                      <a:pPr algn="l" fontAlgn="b"/>
                      <a:r>
                        <a:rPr lang="en-US" sz="1400" b="0" i="0" u="none" strike="noStrike" dirty="0">
                          <a:solidFill>
                            <a:srgbClr val="000000"/>
                          </a:solidFill>
                          <a:effectLst/>
                          <a:latin typeface="Calibri"/>
                        </a:rPr>
                        <a:t>Comm. Health Reps</a:t>
                      </a:r>
                    </a:p>
                  </a:txBody>
                  <a:tcPr marL="149208" marR="8289" marT="82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            58,345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0" u="none" strike="noStrike">
                          <a:solidFill>
                            <a:srgbClr val="000000"/>
                          </a:solidFill>
                          <a:effectLst/>
                          <a:latin typeface="Calibri"/>
                        </a:rPr>
                        <a:t> $             59,386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a:solidFill>
                            <a:srgbClr val="000000"/>
                          </a:solidFill>
                          <a:effectLst/>
                          <a:latin typeface="Calibri"/>
                        </a:rPr>
                        <a:t>$1,041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dirty="0">
                          <a:solidFill>
                            <a:srgbClr val="000000"/>
                          </a:solidFill>
                          <a:effectLst/>
                          <a:latin typeface="Calibri"/>
                        </a:rPr>
                        <a:t>1.8%</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r>
              <a:tr h="231439">
                <a:tc>
                  <a:txBody>
                    <a:bodyPr/>
                    <a:lstStyle/>
                    <a:p>
                      <a:pPr algn="l" fontAlgn="b"/>
                      <a:r>
                        <a:rPr lang="en-US" sz="1400" b="0" i="0" u="none" strike="noStrike">
                          <a:solidFill>
                            <a:srgbClr val="000000"/>
                          </a:solidFill>
                          <a:effectLst/>
                          <a:latin typeface="Calibri"/>
                        </a:rPr>
                        <a:t>Immunization AK</a:t>
                      </a:r>
                    </a:p>
                  </a:txBody>
                  <a:tcPr marL="149208" marR="8289" marT="82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               1,826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0" u="none" strike="noStrike">
                          <a:solidFill>
                            <a:srgbClr val="000000"/>
                          </a:solidFill>
                          <a:effectLst/>
                          <a:latin typeface="Calibri"/>
                        </a:rPr>
                        <a:t> $               1,855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sz="1400" b="0" i="0" u="none" strike="noStrike">
                          <a:solidFill>
                            <a:srgbClr val="000000"/>
                          </a:solidFill>
                          <a:effectLst/>
                          <a:latin typeface="Calibri"/>
                        </a:rPr>
                        <a:t>$29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sz="1400" b="0" i="0" u="none" strike="noStrike" dirty="0">
                          <a:solidFill>
                            <a:srgbClr val="000000"/>
                          </a:solidFill>
                          <a:effectLst/>
                          <a:latin typeface="Calibri"/>
                        </a:rPr>
                        <a:t>1.6%</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370302">
                <a:tc>
                  <a:txBody>
                    <a:bodyPr/>
                    <a:lstStyle/>
                    <a:p>
                      <a:pPr algn="r" fontAlgn="ctr"/>
                      <a:r>
                        <a:rPr lang="en-US" sz="1400" b="0" i="1" u="none" strike="noStrike">
                          <a:solidFill>
                            <a:srgbClr val="000000"/>
                          </a:solidFill>
                          <a:effectLst/>
                          <a:latin typeface="Calibri"/>
                        </a:rPr>
                        <a:t>    Subtotal, Preventive Health</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400" b="0" i="1" u="none" strike="noStrike">
                          <a:solidFill>
                            <a:srgbClr val="000000"/>
                          </a:solidFill>
                          <a:effectLst/>
                          <a:latin typeface="Calibri"/>
                        </a:rPr>
                        <a:t> $         148,081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0" u="none" strike="noStrike">
                          <a:solidFill>
                            <a:srgbClr val="000000"/>
                          </a:solidFill>
                          <a:effectLst/>
                          <a:latin typeface="Calibri"/>
                        </a:rPr>
                        <a:t> $          155,857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US" sz="1400" b="0" i="0" u="none" strike="noStrike">
                          <a:solidFill>
                            <a:srgbClr val="000000"/>
                          </a:solidFill>
                          <a:effectLst/>
                          <a:latin typeface="Calibri"/>
                        </a:rPr>
                        <a:t>$7,776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dirty="0">
                          <a:solidFill>
                            <a:srgbClr val="000000"/>
                          </a:solidFill>
                          <a:effectLst/>
                          <a:latin typeface="Calibri"/>
                        </a:rPr>
                        <a:t>5.3%</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31439">
                <a:tc>
                  <a:txBody>
                    <a:bodyPr/>
                    <a:lstStyle/>
                    <a:p>
                      <a:pPr algn="l" fontAlgn="b"/>
                      <a:r>
                        <a:rPr lang="en-US" sz="1400" b="0" i="0" u="none" strike="noStrike">
                          <a:solidFill>
                            <a:srgbClr val="000000"/>
                          </a:solidFill>
                          <a:effectLst/>
                          <a:latin typeface="Calibri"/>
                        </a:rPr>
                        <a:t>Urban Health</a:t>
                      </a:r>
                    </a:p>
                  </a:txBody>
                  <a:tcPr marL="149208" marR="8289" marT="82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            40,729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0" u="none" strike="noStrike">
                          <a:solidFill>
                            <a:srgbClr val="000000"/>
                          </a:solidFill>
                          <a:effectLst/>
                          <a:latin typeface="Calibri"/>
                        </a:rPr>
                        <a:t> $             44,250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a:solidFill>
                            <a:srgbClr val="000000"/>
                          </a:solidFill>
                          <a:effectLst/>
                          <a:latin typeface="Calibri"/>
                        </a:rPr>
                        <a:t>$3,521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dirty="0">
                          <a:solidFill>
                            <a:srgbClr val="000000"/>
                          </a:solidFill>
                          <a:effectLst/>
                          <a:latin typeface="Calibri"/>
                        </a:rPr>
                        <a:t>8.6%</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r>
              <a:tr h="231439">
                <a:tc>
                  <a:txBody>
                    <a:bodyPr/>
                    <a:lstStyle/>
                    <a:p>
                      <a:pPr algn="l" fontAlgn="b"/>
                      <a:r>
                        <a:rPr lang="en-US" sz="1400" b="0" i="0" u="none" strike="noStrike">
                          <a:solidFill>
                            <a:srgbClr val="000000"/>
                          </a:solidFill>
                          <a:effectLst/>
                          <a:latin typeface="Calibri"/>
                        </a:rPr>
                        <a:t>Indian Health Professions</a:t>
                      </a:r>
                    </a:p>
                  </a:txBody>
                  <a:tcPr marL="149208" marR="8289" marT="82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            33,466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0" u="none" strike="noStrike">
                          <a:solidFill>
                            <a:srgbClr val="000000"/>
                          </a:solidFill>
                          <a:effectLst/>
                          <a:latin typeface="Calibri"/>
                        </a:rPr>
                        <a:t> $             48,342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a:solidFill>
                            <a:srgbClr val="000000"/>
                          </a:solidFill>
                          <a:effectLst/>
                          <a:latin typeface="Calibri"/>
                        </a:rPr>
                        <a:t>$14,876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dirty="0">
                          <a:solidFill>
                            <a:srgbClr val="000000"/>
                          </a:solidFill>
                          <a:effectLst/>
                          <a:latin typeface="Calibri"/>
                        </a:rPr>
                        <a:t>44.5%</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r>
              <a:tr h="231439">
                <a:tc>
                  <a:txBody>
                    <a:bodyPr/>
                    <a:lstStyle/>
                    <a:p>
                      <a:pPr algn="l" fontAlgn="b"/>
                      <a:r>
                        <a:rPr lang="en-US" sz="1400" b="0" i="0" u="none" strike="noStrike">
                          <a:solidFill>
                            <a:srgbClr val="000000"/>
                          </a:solidFill>
                          <a:effectLst/>
                          <a:latin typeface="Calibri"/>
                        </a:rPr>
                        <a:t>Tribal Management</a:t>
                      </a:r>
                    </a:p>
                  </a:txBody>
                  <a:tcPr marL="149208" marR="8289" marT="82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               1,442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0" u="none" strike="noStrike">
                          <a:solidFill>
                            <a:srgbClr val="000000"/>
                          </a:solidFill>
                          <a:effectLst/>
                          <a:latin typeface="Calibri"/>
                        </a:rPr>
                        <a:t> $               2,442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a:solidFill>
                            <a:srgbClr val="000000"/>
                          </a:solidFill>
                          <a:effectLst/>
                          <a:latin typeface="Calibri"/>
                        </a:rPr>
                        <a:t>$1,000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dirty="0">
                          <a:solidFill>
                            <a:srgbClr val="000000"/>
                          </a:solidFill>
                          <a:effectLst/>
                          <a:latin typeface="Calibri"/>
                        </a:rPr>
                        <a:t>69.3%</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r>
              <a:tr h="231439">
                <a:tc>
                  <a:txBody>
                    <a:bodyPr/>
                    <a:lstStyle/>
                    <a:p>
                      <a:pPr algn="l" fontAlgn="b"/>
                      <a:r>
                        <a:rPr lang="en-US" sz="1400" b="0" i="0" u="none" strike="noStrike">
                          <a:solidFill>
                            <a:srgbClr val="000000"/>
                          </a:solidFill>
                          <a:effectLst/>
                          <a:latin typeface="Calibri"/>
                        </a:rPr>
                        <a:t>Direct Operations</a:t>
                      </a:r>
                    </a:p>
                  </a:txBody>
                  <a:tcPr marL="149208" marR="8289" marT="82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            67,894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0" u="none" strike="noStrike">
                          <a:solidFill>
                            <a:srgbClr val="000000"/>
                          </a:solidFill>
                          <a:effectLst/>
                          <a:latin typeface="Calibri"/>
                        </a:rPr>
                        <a:t> $             67,894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a:solidFill>
                            <a:srgbClr val="000000"/>
                          </a:solidFill>
                          <a:effectLst/>
                          <a:latin typeface="Calibri"/>
                        </a:rPr>
                        <a:t>$0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dirty="0">
                          <a:solidFill>
                            <a:srgbClr val="000000"/>
                          </a:solidFill>
                          <a:effectLst/>
                          <a:latin typeface="Calibri"/>
                        </a:rPr>
                        <a:t>0.0%</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r>
              <a:tr h="231439">
                <a:tc>
                  <a:txBody>
                    <a:bodyPr/>
                    <a:lstStyle/>
                    <a:p>
                      <a:pPr algn="l" fontAlgn="b"/>
                      <a:r>
                        <a:rPr lang="en-US" sz="1400" b="0" i="0" u="none" strike="noStrike">
                          <a:solidFill>
                            <a:srgbClr val="000000"/>
                          </a:solidFill>
                          <a:effectLst/>
                          <a:latin typeface="Calibri"/>
                        </a:rPr>
                        <a:t>Self-Governance</a:t>
                      </a:r>
                    </a:p>
                  </a:txBody>
                  <a:tcPr marL="149208" marR="8289" marT="82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               4,727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0" u="none" strike="noStrike">
                          <a:solidFill>
                            <a:srgbClr val="000000"/>
                          </a:solidFill>
                          <a:effectLst/>
                          <a:latin typeface="Calibri"/>
                        </a:rPr>
                        <a:t> $               5,727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a:solidFill>
                            <a:srgbClr val="000000"/>
                          </a:solidFill>
                          <a:effectLst/>
                          <a:latin typeface="Calibri"/>
                        </a:rPr>
                        <a:t>$1,000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c>
                  <a:txBody>
                    <a:bodyPr/>
                    <a:lstStyle/>
                    <a:p>
                      <a:pPr algn="ctr" fontAlgn="ctr"/>
                      <a:r>
                        <a:rPr lang="en-US" sz="1400" b="0" i="0" u="none" strike="noStrike" dirty="0">
                          <a:solidFill>
                            <a:srgbClr val="000000"/>
                          </a:solidFill>
                          <a:effectLst/>
                          <a:latin typeface="Calibri"/>
                        </a:rPr>
                        <a:t>21.2%</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DE9D9"/>
                    </a:solidFill>
                  </a:tcPr>
                </a:tc>
              </a:tr>
              <a:tr h="231439">
                <a:tc>
                  <a:txBody>
                    <a:bodyPr/>
                    <a:lstStyle/>
                    <a:p>
                      <a:pPr algn="l" fontAlgn="b"/>
                      <a:r>
                        <a:rPr lang="en-US" sz="1400" b="0" i="0" u="none" strike="noStrike">
                          <a:solidFill>
                            <a:srgbClr val="000000"/>
                          </a:solidFill>
                          <a:effectLst/>
                          <a:latin typeface="Calibri"/>
                        </a:rPr>
                        <a:t>Contract Support Cost</a:t>
                      </a:r>
                    </a:p>
                  </a:txBody>
                  <a:tcPr marL="149208" marR="8289" marT="828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          587,376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400" b="0" i="0"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0" u="none" strike="noStrike">
                          <a:solidFill>
                            <a:srgbClr val="000000"/>
                          </a:solidFill>
                          <a:effectLst/>
                          <a:latin typeface="Calibri"/>
                        </a:rPr>
                        <a:t> $          617,205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sz="1400" b="0" i="0" u="none" strike="noStrike">
                          <a:solidFill>
                            <a:srgbClr val="000000"/>
                          </a:solidFill>
                          <a:effectLst/>
                          <a:latin typeface="Calibri"/>
                        </a:rPr>
                        <a:t>$29,829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sz="1400" b="0" i="0" u="none" strike="noStrike" dirty="0">
                          <a:solidFill>
                            <a:srgbClr val="000000"/>
                          </a:solidFill>
                          <a:effectLst/>
                          <a:latin typeface="Calibri"/>
                        </a:rPr>
                        <a:t>5.1%</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370302">
                <a:tc>
                  <a:txBody>
                    <a:bodyPr/>
                    <a:lstStyle/>
                    <a:p>
                      <a:pPr algn="r" fontAlgn="ctr"/>
                      <a:r>
                        <a:rPr lang="en-US" sz="1400" b="0" i="1" u="none" strike="noStrike">
                          <a:solidFill>
                            <a:srgbClr val="000000"/>
                          </a:solidFill>
                          <a:effectLst/>
                          <a:latin typeface="Calibri"/>
                        </a:rPr>
                        <a:t>Subtotal, Other Services</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400" b="0" i="1" u="none" strike="noStrike">
                          <a:solidFill>
                            <a:srgbClr val="000000"/>
                          </a:solidFill>
                          <a:effectLst/>
                          <a:latin typeface="Calibri"/>
                        </a:rPr>
                        <a:t> $         735,634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400" b="0" i="1"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0" i="1" u="none" strike="noStrike">
                          <a:solidFill>
                            <a:srgbClr val="000000"/>
                          </a:solidFill>
                          <a:effectLst/>
                          <a:latin typeface="Calibri"/>
                        </a:rPr>
                        <a:t> $          785,860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US" sz="1400" b="0" i="1" u="none" strike="noStrike">
                          <a:solidFill>
                            <a:srgbClr val="000000"/>
                          </a:solidFill>
                          <a:effectLst/>
                          <a:latin typeface="Calibri"/>
                        </a:rPr>
                        <a:t>$50,226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dirty="0">
                          <a:solidFill>
                            <a:srgbClr val="000000"/>
                          </a:solidFill>
                          <a:effectLst/>
                          <a:latin typeface="Calibri"/>
                        </a:rPr>
                        <a:t>6.8%</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497593">
                <a:tc>
                  <a:txBody>
                    <a:bodyPr/>
                    <a:lstStyle/>
                    <a:p>
                      <a:pPr algn="ctr" fontAlgn="ctr"/>
                      <a:r>
                        <a:rPr lang="en-US" sz="1400" b="1" i="1" u="none" strike="noStrike">
                          <a:solidFill>
                            <a:srgbClr val="000000"/>
                          </a:solidFill>
                          <a:effectLst/>
                          <a:latin typeface="Calibri"/>
                        </a:rPr>
                        <a:t>TOTAL, SERVICES</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400" b="1" i="1" u="none" strike="noStrike">
                          <a:solidFill>
                            <a:srgbClr val="000000"/>
                          </a:solidFill>
                          <a:effectLst/>
                          <a:latin typeface="Calibri"/>
                        </a:rPr>
                        <a:t> $      3,982,842 </a:t>
                      </a:r>
                    </a:p>
                  </a:txBody>
                  <a:tcPr marL="8289" marR="8289" marT="8289" marB="0" anchor="ctr">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400" b="1" i="1" u="none" strike="noStrike">
                          <a:solidFill>
                            <a:srgbClr val="000000"/>
                          </a:solidFill>
                          <a:effectLst/>
                          <a:latin typeface="Calibri"/>
                        </a:rPr>
                        <a:t> </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en-US" sz="1400" b="1" i="1" u="none" strike="noStrike">
                          <a:solidFill>
                            <a:srgbClr val="000000"/>
                          </a:solidFill>
                          <a:effectLst/>
                          <a:latin typeface="Calibri"/>
                        </a:rPr>
                        <a:t> $      4,180,386 </a:t>
                      </a:r>
                    </a:p>
                  </a:txBody>
                  <a:tcPr marL="8289" marR="8289" marT="8289" marB="0" anchor="ctr">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US" sz="1400" b="1" i="1" u="none" strike="noStrike">
                          <a:solidFill>
                            <a:srgbClr val="000000"/>
                          </a:solidFill>
                          <a:effectLst/>
                          <a:latin typeface="Calibri"/>
                        </a:rPr>
                        <a:t>$197,544 </a:t>
                      </a:r>
                    </a:p>
                  </a:txBody>
                  <a:tcPr marL="8289" marR="8289" marT="8289"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effectLst/>
                          <a:latin typeface="Calibri"/>
                        </a:rPr>
                        <a:t>5.0%</a:t>
                      </a:r>
                    </a:p>
                  </a:txBody>
                  <a:tcPr marL="8289" marR="8289" marT="8289"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2441428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ACA</a:t>
            </a:r>
            <a:r>
              <a:rPr lang="en-US" b="1" dirty="0" smtClean="0"/>
              <a:t> Updates</a:t>
            </a:r>
            <a:endParaRPr lang="en-US" b="1" dirty="0"/>
          </a:p>
        </p:txBody>
      </p:sp>
      <p:sp>
        <p:nvSpPr>
          <p:cNvPr id="3" name="Content Placeholder 2"/>
          <p:cNvSpPr>
            <a:spLocks noGrp="1"/>
          </p:cNvSpPr>
          <p:nvPr>
            <p:ph idx="1"/>
          </p:nvPr>
        </p:nvSpPr>
        <p:spPr/>
        <p:txBody>
          <a:bodyPr>
            <a:noAutofit/>
          </a:bodyPr>
          <a:lstStyle/>
          <a:p>
            <a:r>
              <a:rPr lang="en-US" sz="2800" dirty="0" err="1" smtClean="0"/>
              <a:t>HHS</a:t>
            </a:r>
            <a:r>
              <a:rPr lang="en-US" sz="2800" dirty="0" smtClean="0"/>
              <a:t> &amp; IRS report AI/</a:t>
            </a:r>
            <a:r>
              <a:rPr lang="en-US" sz="2800" dirty="0" err="1" smtClean="0"/>
              <a:t>ANs</a:t>
            </a:r>
            <a:r>
              <a:rPr lang="en-US" sz="2800" dirty="0" smtClean="0"/>
              <a:t> may claim Hardship Exemption from Individual Responsibility payment when filing taxes</a:t>
            </a:r>
          </a:p>
          <a:p>
            <a:pPr lvl="1"/>
            <a:r>
              <a:rPr lang="en-US" sz="2400" dirty="0" smtClean="0"/>
              <a:t>Simplifies the exemption claiming process</a:t>
            </a:r>
          </a:p>
          <a:p>
            <a:pPr lvl="1"/>
            <a:r>
              <a:rPr lang="en-US" sz="2400" dirty="0" smtClean="0"/>
              <a:t>Previous process required filing form with </a:t>
            </a:r>
            <a:r>
              <a:rPr lang="en-US" sz="2400" dirty="0" err="1" smtClean="0"/>
              <a:t>HHS</a:t>
            </a:r>
            <a:r>
              <a:rPr lang="en-US" sz="2400" dirty="0" smtClean="0"/>
              <a:t> to await Exemption Certification Number </a:t>
            </a:r>
          </a:p>
          <a:p>
            <a:pPr lvl="1"/>
            <a:r>
              <a:rPr lang="en-US" sz="2400" dirty="0"/>
              <a:t>IRS </a:t>
            </a:r>
            <a:r>
              <a:rPr lang="en-US" sz="2400" dirty="0" smtClean="0"/>
              <a:t>Form 8965 allows members of Tribes and IHS eligible individuals to claim exemption by checking box “E” on form</a:t>
            </a:r>
          </a:p>
          <a:p>
            <a:pPr lvl="1"/>
            <a:r>
              <a:rPr lang="en-US" sz="2400" dirty="0" smtClean="0"/>
              <a:t>12 page instructions and form may be complicated and require training</a:t>
            </a:r>
            <a:endParaRPr lang="en-US" sz="2400" dirty="0"/>
          </a:p>
        </p:txBody>
      </p:sp>
    </p:spTree>
    <p:extLst>
      <p:ext uri="{BB962C8B-B14F-4D97-AF65-F5344CB8AC3E}">
        <p14:creationId xmlns:p14="http://schemas.microsoft.com/office/powerpoint/2010/main" val="9170441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90000"/>
            <a:alpha val="0"/>
          </a:schemeClr>
        </a:solidFill>
        <a:effectLst/>
      </p:bgPr>
    </p:bg>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54640" y="293908"/>
            <a:ext cx="5715000" cy="603250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3345182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Marketplace Updates</a:t>
            </a:r>
            <a:endParaRPr lang="en-US" b="1" dirty="0"/>
          </a:p>
        </p:txBody>
      </p:sp>
      <p:sp>
        <p:nvSpPr>
          <p:cNvPr id="3" name="Content Placeholder 2"/>
          <p:cNvSpPr>
            <a:spLocks noGrp="1"/>
          </p:cNvSpPr>
          <p:nvPr>
            <p:ph idx="1"/>
          </p:nvPr>
        </p:nvSpPr>
        <p:spPr/>
        <p:txBody>
          <a:bodyPr>
            <a:normAutofit fontScale="92500" lnSpcReduction="10000"/>
          </a:bodyPr>
          <a:lstStyle/>
          <a:p>
            <a:r>
              <a:rPr lang="en-US" sz="2400" dirty="0" smtClean="0"/>
              <a:t>Redetermination letters being sent by </a:t>
            </a:r>
            <a:r>
              <a:rPr lang="en-US" sz="2400" dirty="0" err="1" smtClean="0"/>
              <a:t>FFM</a:t>
            </a:r>
            <a:r>
              <a:rPr lang="en-US" sz="2400" dirty="0" smtClean="0"/>
              <a:t> and </a:t>
            </a:r>
            <a:r>
              <a:rPr lang="en-US" sz="2400" dirty="0" err="1" smtClean="0"/>
              <a:t>SBE</a:t>
            </a:r>
            <a:r>
              <a:rPr lang="en-US" sz="2400" dirty="0" smtClean="0"/>
              <a:t> in October </a:t>
            </a:r>
          </a:p>
          <a:p>
            <a:r>
              <a:rPr lang="en-US" sz="2400" dirty="0" smtClean="0"/>
              <a:t>2</a:t>
            </a:r>
            <a:r>
              <a:rPr lang="en-US" sz="2400" baseline="30000" dirty="0" smtClean="0"/>
              <a:t>nd</a:t>
            </a:r>
            <a:r>
              <a:rPr lang="en-US" sz="2400" dirty="0" smtClean="0"/>
              <a:t> Open Enrollment period begins November 15 – February 15th</a:t>
            </a:r>
          </a:p>
          <a:p>
            <a:r>
              <a:rPr lang="en-US" sz="2400" dirty="0" err="1" smtClean="0"/>
              <a:t>FFM</a:t>
            </a:r>
            <a:r>
              <a:rPr lang="en-US" sz="2400" dirty="0" smtClean="0"/>
              <a:t> 76 screens down to 16 for basic application </a:t>
            </a:r>
          </a:p>
          <a:p>
            <a:r>
              <a:rPr lang="en-US" sz="2400" dirty="0" smtClean="0"/>
              <a:t>Phone capacity </a:t>
            </a:r>
            <a:r>
              <a:rPr lang="en-US" sz="2400" dirty="0" smtClean="0"/>
              <a:t>improved</a:t>
            </a:r>
            <a:r>
              <a:rPr lang="en-US" sz="2400" dirty="0"/>
              <a:t> </a:t>
            </a:r>
            <a:endParaRPr lang="en-US" sz="2400" dirty="0" smtClean="0"/>
          </a:p>
          <a:p>
            <a:r>
              <a:rPr lang="en-US" sz="2400" dirty="0" err="1" smtClean="0"/>
              <a:t>FFM</a:t>
            </a:r>
            <a:r>
              <a:rPr lang="en-US" sz="2400" dirty="0" smtClean="0"/>
              <a:t> will allow “Window shopping” </a:t>
            </a:r>
            <a:endParaRPr lang="en-US" sz="2400" dirty="0" smtClean="0"/>
          </a:p>
          <a:p>
            <a:r>
              <a:rPr lang="en-US" sz="2400" dirty="0" smtClean="0"/>
              <a:t>IRS </a:t>
            </a:r>
            <a:r>
              <a:rPr lang="en-US" sz="2400" dirty="0" smtClean="0"/>
              <a:t>reconciliation of subsidies  </a:t>
            </a:r>
            <a:endParaRPr lang="en-US" sz="2400" dirty="0" smtClean="0"/>
          </a:p>
          <a:p>
            <a:r>
              <a:rPr lang="en-US" sz="2400" dirty="0" smtClean="0"/>
              <a:t>Enrollment expected to peak ~ 13 million.  Six million enrolled in CY 2014</a:t>
            </a:r>
          </a:p>
          <a:p>
            <a:r>
              <a:rPr lang="en-US" sz="2400" dirty="0" smtClean="0"/>
              <a:t>Personal responsibility payment $95 grows to $325 in 2015 </a:t>
            </a:r>
          </a:p>
          <a:p>
            <a:endParaRPr lang="en-US" sz="2400" dirty="0" smtClean="0"/>
          </a:p>
          <a:p>
            <a:endParaRPr lang="en-US" sz="2400" dirty="0"/>
          </a:p>
        </p:txBody>
      </p:sp>
    </p:spTree>
    <p:extLst>
      <p:ext uri="{BB962C8B-B14F-4D97-AF65-F5344CB8AC3E}">
        <p14:creationId xmlns:p14="http://schemas.microsoft.com/office/powerpoint/2010/main" val="2411735909"/>
      </p:ext>
    </p:extLst>
  </p:cSld>
  <p:clrMapOvr>
    <a:masterClrMapping/>
  </p:clrMapOvr>
  <p:timing>
    <p:tnLst>
      <p:par>
        <p:cTn id="1" dur="indefinite" restart="never" nodeType="tmRoot"/>
      </p:par>
    </p:tnLst>
  </p:timing>
</p:sld>
</file>

<file path=ppt/theme/theme1.xml><?xml version="1.0" encoding="utf-8"?>
<a:theme xmlns:a="http://schemas.openxmlformats.org/drawingml/2006/main" name="Gathering Wisdom Presentation - May 26, 20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Gathering Wisdom Presentation - May 26, 2011</Template>
  <TotalTime>7086</TotalTime>
  <Words>1958</Words>
  <Application>Microsoft Office PowerPoint</Application>
  <PresentationFormat>On-screen Show (4:3)</PresentationFormat>
  <Paragraphs>433</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Gathering Wisdom Presentation - May 26, 2011</vt:lpstr>
      <vt:lpstr>Legislative &amp; Policy Update </vt:lpstr>
      <vt:lpstr>Report Overview </vt:lpstr>
      <vt:lpstr>FY 2015 President’s Request </vt:lpstr>
      <vt:lpstr>FY 2015 Appropriations Update</vt:lpstr>
      <vt:lpstr>PowerPoint Presentation</vt:lpstr>
      <vt:lpstr>PowerPoint Presentation</vt:lpstr>
      <vt:lpstr>ACA Updates</vt:lpstr>
      <vt:lpstr>PowerPoint Presentation</vt:lpstr>
      <vt:lpstr>Marketplace Updates</vt:lpstr>
      <vt:lpstr>Redetermination Updates</vt:lpstr>
      <vt:lpstr>STAC Meeting Update</vt:lpstr>
      <vt:lpstr>Other STAC Meeting Issues</vt:lpstr>
      <vt:lpstr>IHS Director Listening Session  for Portland Area </vt:lpstr>
      <vt:lpstr>Contract Support Costs </vt:lpstr>
      <vt:lpstr>Veteran Access Choice &amp; Accountability Act of 2014</vt:lpstr>
      <vt:lpstr>HRSA 340B Update</vt:lpstr>
      <vt:lpstr>CMS Tribal Consultation Policy  is being revised </vt:lpstr>
      <vt:lpstr>NIHB Annual Consumer Conference</vt:lpstr>
      <vt:lpstr>Indian Health Legislation</vt:lpstr>
      <vt:lpstr>Indian Health Legislation</vt:lpstr>
      <vt:lpstr>Indian Health Legislation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Legislative Update   NPAIHB Quarterly Board Meeting  Thunder Valley Casino Resort Lincoln, CA</dc:title>
  <dc:creator>jroberts</dc:creator>
  <cp:lastModifiedBy>Jim Roberts</cp:lastModifiedBy>
  <cp:revision>356</cp:revision>
  <dcterms:created xsi:type="dcterms:W3CDTF">2011-07-14T14:04:56Z</dcterms:created>
  <dcterms:modified xsi:type="dcterms:W3CDTF">2014-10-21T15:18:12Z</dcterms:modified>
</cp:coreProperties>
</file>