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303" r:id="rId3"/>
    <p:sldId id="380" r:id="rId4"/>
    <p:sldId id="404" r:id="rId5"/>
    <p:sldId id="353" r:id="rId6"/>
    <p:sldId id="393" r:id="rId7"/>
    <p:sldId id="392" r:id="rId8"/>
    <p:sldId id="396" r:id="rId9"/>
    <p:sldId id="394" r:id="rId10"/>
    <p:sldId id="397" r:id="rId11"/>
    <p:sldId id="388" r:id="rId12"/>
    <p:sldId id="381" r:id="rId13"/>
    <p:sldId id="395" r:id="rId14"/>
    <p:sldId id="27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77" autoAdjust="0"/>
    <p:restoredTop sz="35772" autoAdjust="0"/>
  </p:normalViewPr>
  <p:slideViewPr>
    <p:cSldViewPr>
      <p:cViewPr varScale="1">
        <p:scale>
          <a:sx n="107" d="100"/>
          <a:sy n="107" d="100"/>
        </p:scale>
        <p:origin x="-701" y="-9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6"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10/15/2014</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4"/>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6"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fr-FR" sz="1200" b="0" i="0" u="none" strike="noStrike" dirty="0" smtClean="0">
              <a:effectLst/>
              <a:latin typeface="Helv"/>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55482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2318325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166397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10/15/2014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10/15/2014</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ww.ihs.gov/teleophthalmology/" TargetMode="Externa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mailto:stephen.rudd@ihs.gov"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ihs.gov/PPR/" TargetMode="Externa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October 21, 2014</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a:solidFill>
                  <a:schemeClr val="bg1"/>
                </a:solidFill>
                <a:latin typeface="+mj-lt"/>
              </a:rPr>
              <a:t>Coeur d’Alene Casino Resort Hotel</a:t>
            </a:r>
            <a:endParaRPr lang="en-US" sz="2400" b="1" dirty="0" smtClean="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smtClean="0">
                <a:solidFill>
                  <a:prstClr val="black"/>
                </a:solidFill>
              </a:rPr>
              <a:t> </a:t>
            </a:r>
            <a:br>
              <a:rPr lang="en-US" sz="4000" dirty="0" smtClean="0">
                <a:solidFill>
                  <a:prstClr val="black"/>
                </a:solidFill>
              </a:rPr>
            </a:br>
            <a:r>
              <a:rPr lang="en-US" sz="4000" dirty="0" smtClean="0">
                <a:solidFill>
                  <a:prstClr val="black"/>
                </a:solidFill>
              </a:rPr>
              <a:t>Ensure That Our Work Is Transparent, Accountable, Fair, and Inclusive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533400" y="1752600"/>
            <a:ext cx="9448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1138428" lvl="1" indent="-342900">
              <a:buClr>
                <a:schemeClr val="bg1">
                  <a:lumMod val="75000"/>
                  <a:lumOff val="25000"/>
                </a:schemeClr>
              </a:buClr>
              <a:buFont typeface="Wingdings" panose="05000000000000000000" pitchFamily="2" charset="2"/>
              <a:buChar char="v"/>
            </a:pPr>
            <a:r>
              <a:rPr lang="en-US" sz="2200" b="1" u="sng" dirty="0" smtClean="0">
                <a:solidFill>
                  <a:schemeClr val="bg1"/>
                </a:solidFill>
                <a:latin typeface="+mj-lt"/>
              </a:rPr>
              <a:t>U.S Public Health Service Commissioned Corps Deploy to Combat Ebola</a:t>
            </a:r>
          </a:p>
          <a:p>
            <a:pPr marL="795528" lvl="1" indent="0">
              <a:buClr>
                <a:schemeClr val="bg1">
                  <a:lumMod val="75000"/>
                  <a:lumOff val="25000"/>
                </a:schemeClr>
              </a:buClr>
            </a:pPr>
            <a:endParaRPr lang="en-US" sz="2200" b="1" dirty="0">
              <a:solidFill>
                <a:schemeClr val="bg1"/>
              </a:solidFill>
              <a:latin typeface="+mj-lt"/>
            </a:endParaRP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Current </a:t>
            </a:r>
            <a:r>
              <a:rPr lang="en-US" sz="2000" dirty="0" smtClean="0">
                <a:solidFill>
                  <a:schemeClr val="bg1"/>
                </a:solidFill>
                <a:latin typeface="+mj-lt"/>
              </a:rPr>
              <a:t>-</a:t>
            </a:r>
            <a:r>
              <a:rPr lang="en-US" sz="2000" dirty="0" smtClean="0">
                <a:solidFill>
                  <a:schemeClr val="bg1"/>
                </a:solidFill>
                <a:latin typeface="+mj-lt"/>
              </a:rPr>
              <a:t> </a:t>
            </a:r>
            <a:r>
              <a:rPr lang="en-US" sz="2000" dirty="0" smtClean="0">
                <a:solidFill>
                  <a:schemeClr val="bg1"/>
                </a:solidFill>
                <a:latin typeface="+mj-lt"/>
              </a:rPr>
              <a:t>65 </a:t>
            </a:r>
            <a:r>
              <a:rPr lang="en-US" sz="2000" dirty="0" smtClean="0">
                <a:solidFill>
                  <a:schemeClr val="bg1"/>
                </a:solidFill>
                <a:latin typeface="+mj-lt"/>
              </a:rPr>
              <a:t>officer</a:t>
            </a:r>
            <a:r>
              <a:rPr lang="en-US" sz="2000" dirty="0" smtClean="0">
                <a:solidFill>
                  <a:schemeClr val="bg1"/>
                </a:solidFill>
                <a:latin typeface="+mj-lt"/>
              </a:rPr>
              <a:t>s </a:t>
            </a:r>
            <a:r>
              <a:rPr lang="en-US" sz="2000" dirty="0" smtClean="0">
                <a:solidFill>
                  <a:schemeClr val="bg1"/>
                </a:solidFill>
                <a:latin typeface="+mj-lt"/>
              </a:rPr>
              <a:t>will deploy to DOD Hospital in Liberia</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Mission assignment to treat ill health care workers and continue efforts to build capacity for additional care</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Officers Already Questioned As To Their Skills</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Normal Process To Approve Deployment – Need Strong Justification If Supervisor Is Not </a:t>
            </a:r>
            <a:r>
              <a:rPr lang="en-US" sz="2000" dirty="0" smtClean="0">
                <a:solidFill>
                  <a:schemeClr val="bg1"/>
                </a:solidFill>
                <a:latin typeface="+mj-lt"/>
              </a:rPr>
              <a:t>Supportive.</a:t>
            </a:r>
            <a:endParaRPr lang="en-US" sz="2000" dirty="0" smtClean="0">
              <a:solidFill>
                <a:schemeClr val="bg1"/>
              </a:solidFill>
              <a:latin typeface="+mj-lt"/>
            </a:endParaRPr>
          </a:p>
          <a:p>
            <a:pPr marL="1623060" lvl="3" indent="-342900">
              <a:buClr>
                <a:schemeClr val="bg1">
                  <a:lumMod val="75000"/>
                  <a:lumOff val="25000"/>
                </a:schemeClr>
              </a:buClr>
              <a:buFont typeface="Wingdings" panose="05000000000000000000" pitchFamily="2" charset="2"/>
              <a:buChar char="v"/>
            </a:pP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16525263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2985" y="191907"/>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474617" y="2209800"/>
            <a:ext cx="7991203" cy="510381"/>
          </a:xfrm>
          <a:prstGeom prst="rect">
            <a:avLst/>
          </a:prstGeom>
        </p:spPr>
        <p:txBody>
          <a:bodyPr vert="horz" bIns="0" anchor="b">
            <a:normAutofit fontScale="97500"/>
            <a:scene3d>
              <a:camera prst="orthographicFront"/>
              <a:lightRig rig="soft" dir="t">
                <a:rot lat="0" lon="0" rev="17220000"/>
              </a:lightRig>
            </a:scene3d>
            <a:sp3d prstMaterial="softEdge">
              <a:bevelT w="38100" h="38100"/>
              <a:contourClr>
                <a:schemeClr val="tx2">
                  <a:shade val="50000"/>
                </a:schemeClr>
              </a:contourClr>
            </a:sp3d>
          </a:bodyPr>
          <a:lstStyle>
            <a:lvl1pPr algn="l" rtl="0" eaLnBrk="1" latinLnBrk="0" hangingPunct="1">
              <a:spcBef>
                <a:spcPct val="0"/>
              </a:spcBef>
              <a:buNone/>
              <a:defRPr kumimoji="0" sz="4800" b="1" kern="1200"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z="2800" u="sng" dirty="0" smtClean="0">
                <a:solidFill>
                  <a:schemeClr val="bg1"/>
                </a:solidFill>
                <a:effectLst/>
              </a:rPr>
              <a:t>FY14 User Pop Closeout – IMPORTANT DATES</a:t>
            </a:r>
            <a:endParaRPr lang="en-US" sz="2800" u="sng" dirty="0">
              <a:solidFill>
                <a:schemeClr val="bg1"/>
              </a:solidFill>
              <a:effectLst/>
            </a:endParaRPr>
          </a:p>
        </p:txBody>
      </p:sp>
      <p:graphicFrame>
        <p:nvGraphicFramePr>
          <p:cNvPr id="9" name="Table 8"/>
          <p:cNvGraphicFramePr>
            <a:graphicFrameLocks noGrp="1"/>
          </p:cNvGraphicFramePr>
          <p:nvPr>
            <p:extLst>
              <p:ext uri="{D42A27DB-BD31-4B8C-83A1-F6EECF244321}">
                <p14:modId xmlns:p14="http://schemas.microsoft.com/office/powerpoint/2010/main" val="380771827"/>
              </p:ext>
            </p:extLst>
          </p:nvPr>
        </p:nvGraphicFramePr>
        <p:xfrm>
          <a:off x="474617" y="3352800"/>
          <a:ext cx="8153400" cy="3154680"/>
        </p:xfrm>
        <a:graphic>
          <a:graphicData uri="http://schemas.openxmlformats.org/drawingml/2006/table">
            <a:tbl>
              <a:tblPr firstRow="1" bandRow="1">
                <a:tableStyleId>{5C22544A-7EE6-4342-B048-85BDC9FD1C3A}</a:tableStyleId>
              </a:tblPr>
              <a:tblGrid>
                <a:gridCol w="1752600"/>
                <a:gridCol w="6400800"/>
              </a:tblGrid>
              <a:tr h="356924">
                <a:tc>
                  <a:txBody>
                    <a:bodyPr/>
                    <a:lstStyle/>
                    <a:p>
                      <a:pPr algn="l"/>
                      <a:r>
                        <a:rPr lang="en-US" dirty="0" smtClean="0"/>
                        <a:t>DATE</a:t>
                      </a:r>
                      <a:endParaRPr lang="en-US" dirty="0"/>
                    </a:p>
                  </a:txBody>
                  <a:tcPr/>
                </a:tc>
                <a:tc>
                  <a:txBody>
                    <a:bodyPr/>
                    <a:lstStyle/>
                    <a:p>
                      <a:pPr algn="l"/>
                      <a:r>
                        <a:rPr lang="en-US" dirty="0" smtClean="0"/>
                        <a:t>TASK</a:t>
                      </a:r>
                      <a:endParaRPr lang="en-US" dirty="0"/>
                    </a:p>
                  </a:txBody>
                  <a:tcPr/>
                </a:tc>
              </a:tr>
              <a:tr h="472440">
                <a:tc>
                  <a:txBody>
                    <a:bodyPr/>
                    <a:lstStyle/>
                    <a:p>
                      <a:r>
                        <a:rPr kumimoji="0" lang="en-US" sz="1800" kern="1200" dirty="0" smtClean="0">
                          <a:solidFill>
                            <a:schemeClr val="accent5"/>
                          </a:solidFill>
                          <a:latin typeface="+mn-lt"/>
                          <a:ea typeface="+mn-ea"/>
                          <a:cs typeface="+mn-cs"/>
                        </a:rPr>
                        <a:t>Sept 30</a:t>
                      </a:r>
                      <a:endParaRPr kumimoji="0" lang="en-US" sz="1800" kern="1200" dirty="0">
                        <a:solidFill>
                          <a:schemeClr val="accent5"/>
                        </a:solidFill>
                        <a:latin typeface="+mn-lt"/>
                        <a:ea typeface="+mn-ea"/>
                        <a:cs typeface="+mn-cs"/>
                      </a:endParaRPr>
                    </a:p>
                  </a:txBody>
                  <a:tcPr/>
                </a:tc>
                <a:tc>
                  <a:txBody>
                    <a:bodyPr/>
                    <a:lstStyle/>
                    <a:p>
                      <a:r>
                        <a:rPr lang="en-US" sz="1800" dirty="0" smtClean="0">
                          <a:solidFill>
                            <a:schemeClr val="accent5"/>
                          </a:solidFill>
                        </a:rPr>
                        <a:t>Last Day for Sites to Notify the IHS Division of Program Statistics of Data Reporting Problems or Other</a:t>
                      </a:r>
                      <a:r>
                        <a:rPr lang="en-US" sz="1800" baseline="0" dirty="0" smtClean="0">
                          <a:solidFill>
                            <a:schemeClr val="accent5"/>
                          </a:solidFill>
                        </a:rPr>
                        <a:t> Data Issues</a:t>
                      </a:r>
                      <a:endParaRPr lang="en-US" dirty="0"/>
                    </a:p>
                  </a:txBody>
                  <a:tcPr/>
                </a:tc>
              </a:tr>
              <a:tr h="381000">
                <a:tc>
                  <a:txBody>
                    <a:bodyPr/>
                    <a:lstStyle/>
                    <a:p>
                      <a:pPr marL="0" algn="l" rtl="0" eaLnBrk="1" latinLnBrk="0" hangingPunct="1"/>
                      <a:r>
                        <a:rPr kumimoji="0" lang="en-US" sz="1800" kern="1200" dirty="0" smtClean="0">
                          <a:solidFill>
                            <a:schemeClr val="accent5"/>
                          </a:solidFill>
                          <a:latin typeface="+mn-lt"/>
                          <a:ea typeface="+mn-ea"/>
                          <a:cs typeface="+mn-cs"/>
                        </a:rPr>
                        <a:t>Oct 23</a:t>
                      </a:r>
                      <a:endParaRPr kumimoji="0" lang="en-US" sz="1800" kern="1200" dirty="0">
                        <a:solidFill>
                          <a:schemeClr val="accent5"/>
                        </a:solidFill>
                        <a:latin typeface="+mn-lt"/>
                        <a:ea typeface="+mn-ea"/>
                        <a:cs typeface="+mn-cs"/>
                      </a:endParaRPr>
                    </a:p>
                  </a:txBody>
                  <a:tcPr/>
                </a:tc>
                <a:tc>
                  <a:txBody>
                    <a:bodyPr/>
                    <a:lstStyle/>
                    <a:p>
                      <a:pPr marL="0" algn="l" rtl="0" eaLnBrk="1" latinLnBrk="0" hangingPunct="1"/>
                      <a:r>
                        <a:rPr kumimoji="0" lang="en-US" sz="1800" kern="1200" dirty="0" smtClean="0">
                          <a:solidFill>
                            <a:schemeClr val="accent5"/>
                          </a:solidFill>
                          <a:latin typeface="+mn-lt"/>
                          <a:ea typeface="+mn-ea"/>
                          <a:cs typeface="+mn-cs"/>
                        </a:rPr>
                        <a:t>Last Day to Submit Data</a:t>
                      </a:r>
                      <a:endParaRPr kumimoji="0" lang="en-US" sz="1800" kern="1200" dirty="0">
                        <a:solidFill>
                          <a:schemeClr val="accent5"/>
                        </a:solidFill>
                        <a:latin typeface="+mn-lt"/>
                        <a:ea typeface="+mn-ea"/>
                        <a:cs typeface="+mn-cs"/>
                      </a:endParaRPr>
                    </a:p>
                  </a:txBody>
                  <a:tcPr/>
                </a:tc>
              </a:tr>
              <a:tr h="414839">
                <a:tc>
                  <a:txBody>
                    <a:bodyPr/>
                    <a:lstStyle/>
                    <a:p>
                      <a:pPr marL="0" algn="l" rtl="0" eaLnBrk="1" latinLnBrk="0" hangingPunct="1"/>
                      <a:r>
                        <a:rPr kumimoji="0" lang="en-US" sz="1800" kern="1200" dirty="0" smtClean="0">
                          <a:solidFill>
                            <a:schemeClr val="accent5"/>
                          </a:solidFill>
                          <a:latin typeface="+mn-lt"/>
                          <a:ea typeface="+mn-ea"/>
                          <a:cs typeface="+mn-cs"/>
                        </a:rPr>
                        <a:t>Oct 24 to 31</a:t>
                      </a:r>
                      <a:endParaRPr kumimoji="0" lang="en-US" sz="1800" kern="1200" dirty="0">
                        <a:solidFill>
                          <a:schemeClr val="accent5"/>
                        </a:solidFill>
                        <a:latin typeface="+mn-lt"/>
                        <a:ea typeface="+mn-ea"/>
                        <a:cs typeface="+mn-cs"/>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accent5"/>
                          </a:solidFill>
                          <a:latin typeface="+mn-lt"/>
                          <a:ea typeface="+mn-ea"/>
                          <a:cs typeface="+mn-cs"/>
                        </a:rPr>
                        <a:t>NPIRS Works to Resolve Data Problems</a:t>
                      </a:r>
                    </a:p>
                  </a:txBody>
                  <a:tcPr/>
                </a:tc>
              </a:tr>
              <a:tr h="457200">
                <a:tc>
                  <a:txBody>
                    <a:bodyPr/>
                    <a:lstStyle/>
                    <a:p>
                      <a:pPr marL="0" algn="l" rtl="0" eaLnBrk="1" latinLnBrk="0" hangingPunct="1"/>
                      <a:r>
                        <a:rPr kumimoji="0" lang="en-US" sz="1800" kern="1200" dirty="0" smtClean="0">
                          <a:solidFill>
                            <a:schemeClr val="accent5"/>
                          </a:solidFill>
                          <a:latin typeface="+mn-lt"/>
                          <a:ea typeface="+mn-ea"/>
                          <a:cs typeface="+mn-cs"/>
                        </a:rPr>
                        <a:t>Nov 14</a:t>
                      </a:r>
                      <a:endParaRPr kumimoji="0" lang="en-US" sz="1800" kern="1200" dirty="0">
                        <a:solidFill>
                          <a:schemeClr val="accent5"/>
                        </a:solidFill>
                        <a:latin typeface="+mn-lt"/>
                        <a:ea typeface="+mn-ea"/>
                        <a:cs typeface="+mn-cs"/>
                      </a:endParaRPr>
                    </a:p>
                  </a:txBody>
                  <a:tcPr/>
                </a:tc>
                <a:tc>
                  <a:txBody>
                    <a:bodyPr/>
                    <a:lstStyle/>
                    <a:p>
                      <a:pPr marL="0" algn="l" rtl="0" eaLnBrk="1" latinLnBrk="0" hangingPunct="1"/>
                      <a:r>
                        <a:rPr kumimoji="0" lang="en-US" sz="1800" kern="1200" dirty="0" smtClean="0">
                          <a:solidFill>
                            <a:schemeClr val="accent5"/>
                          </a:solidFill>
                          <a:latin typeface="+mn-lt"/>
                          <a:ea typeface="+mn-ea"/>
                          <a:cs typeface="+mn-cs"/>
                        </a:rPr>
                        <a:t>Official Workload Reports Issued</a:t>
                      </a:r>
                      <a:endParaRPr kumimoji="0" lang="en-US" sz="1800" kern="1200" dirty="0">
                        <a:solidFill>
                          <a:schemeClr val="accent5"/>
                        </a:solidFill>
                        <a:latin typeface="+mn-lt"/>
                        <a:ea typeface="+mn-ea"/>
                        <a:cs typeface="+mn-cs"/>
                      </a:endParaRPr>
                    </a:p>
                  </a:txBody>
                  <a:tcPr/>
                </a:tc>
              </a:tr>
              <a:tr h="438601">
                <a:tc>
                  <a:txBody>
                    <a:bodyPr/>
                    <a:lstStyle/>
                    <a:p>
                      <a:pPr marL="0" algn="l" rtl="0" eaLnBrk="1" latinLnBrk="0" hangingPunct="1"/>
                      <a:r>
                        <a:rPr kumimoji="0" lang="en-US" sz="1800" kern="1200" dirty="0" smtClean="0">
                          <a:solidFill>
                            <a:schemeClr val="accent5"/>
                          </a:solidFill>
                          <a:latin typeface="+mn-lt"/>
                          <a:ea typeface="+mn-ea"/>
                          <a:cs typeface="+mn-cs"/>
                        </a:rPr>
                        <a:t>Nov 26</a:t>
                      </a:r>
                      <a:endParaRPr kumimoji="0" lang="en-US" sz="1800" kern="1200" dirty="0">
                        <a:solidFill>
                          <a:schemeClr val="accent5"/>
                        </a:solidFill>
                        <a:latin typeface="+mn-lt"/>
                        <a:ea typeface="+mn-ea"/>
                        <a:cs typeface="+mn-cs"/>
                      </a:endParaRPr>
                    </a:p>
                  </a:txBody>
                  <a:tcPr/>
                </a:tc>
                <a:tc>
                  <a:txBody>
                    <a:bodyPr/>
                    <a:lstStyle/>
                    <a:p>
                      <a:pPr marL="0" algn="l" rtl="0" eaLnBrk="1" latinLnBrk="0" hangingPunct="1"/>
                      <a:r>
                        <a:rPr kumimoji="0" lang="en-US" sz="1800" kern="1200" dirty="0" smtClean="0">
                          <a:solidFill>
                            <a:schemeClr val="accent5"/>
                          </a:solidFill>
                          <a:latin typeface="+mn-lt"/>
                          <a:ea typeface="+mn-ea"/>
                          <a:cs typeface="+mn-cs"/>
                        </a:rPr>
                        <a:t>Official User Pop Reports Issued</a:t>
                      </a:r>
                      <a:endParaRPr kumimoji="0" lang="en-US" sz="1800" kern="1200" dirty="0">
                        <a:solidFill>
                          <a:schemeClr val="accent5"/>
                        </a:solidFill>
                        <a:latin typeface="+mn-lt"/>
                        <a:ea typeface="+mn-ea"/>
                        <a:cs typeface="+mn-cs"/>
                      </a:endParaRPr>
                    </a:p>
                  </a:txBody>
                  <a:tcPr/>
                </a:tc>
              </a:tr>
              <a:tr h="457200">
                <a:tc>
                  <a:txBody>
                    <a:bodyPr/>
                    <a:lstStyle/>
                    <a:p>
                      <a:pPr marL="0" algn="l" rtl="0" eaLnBrk="1" latinLnBrk="0" hangingPunct="1"/>
                      <a:r>
                        <a:rPr kumimoji="0" lang="en-US" sz="1800" kern="1200" dirty="0" smtClean="0">
                          <a:solidFill>
                            <a:schemeClr val="accent5"/>
                          </a:solidFill>
                          <a:latin typeface="+mn-lt"/>
                          <a:ea typeface="+mn-ea"/>
                          <a:cs typeface="+mn-cs"/>
                        </a:rPr>
                        <a:t>Dec 19</a:t>
                      </a:r>
                      <a:endParaRPr kumimoji="0" lang="en-US" sz="1800" kern="1200" dirty="0">
                        <a:solidFill>
                          <a:schemeClr val="accent5"/>
                        </a:solidFill>
                        <a:latin typeface="+mn-lt"/>
                        <a:ea typeface="+mn-ea"/>
                        <a:cs typeface="+mn-cs"/>
                      </a:endParaRPr>
                    </a:p>
                  </a:txBody>
                  <a:tcPr/>
                </a:tc>
                <a:tc>
                  <a:txBody>
                    <a:bodyPr/>
                    <a:lstStyle/>
                    <a:p>
                      <a:pPr marL="0" algn="l" rtl="0" eaLnBrk="1" latinLnBrk="0" hangingPunct="1"/>
                      <a:r>
                        <a:rPr kumimoji="0" lang="en-US" sz="1800" kern="1200" dirty="0" smtClean="0">
                          <a:solidFill>
                            <a:schemeClr val="accent5"/>
                          </a:solidFill>
                          <a:latin typeface="+mn-lt"/>
                          <a:ea typeface="+mn-ea"/>
                          <a:cs typeface="+mn-cs"/>
                        </a:rPr>
                        <a:t>Projected Date for Release</a:t>
                      </a:r>
                      <a:r>
                        <a:rPr kumimoji="0" lang="en-US" sz="1800" kern="1200" baseline="0" dirty="0" smtClean="0">
                          <a:solidFill>
                            <a:schemeClr val="accent5"/>
                          </a:solidFill>
                          <a:latin typeface="+mn-lt"/>
                          <a:ea typeface="+mn-ea"/>
                          <a:cs typeface="+mn-cs"/>
                        </a:rPr>
                        <a:t> of</a:t>
                      </a:r>
                      <a:r>
                        <a:rPr kumimoji="0" lang="en-US" sz="1800" kern="1200" dirty="0" smtClean="0">
                          <a:solidFill>
                            <a:schemeClr val="accent5"/>
                          </a:solidFill>
                          <a:latin typeface="+mn-lt"/>
                          <a:ea typeface="+mn-ea"/>
                          <a:cs typeface="+mn-cs"/>
                        </a:rPr>
                        <a:t> Official FY14 User Populations</a:t>
                      </a:r>
                      <a:endParaRPr kumimoji="0" lang="en-US" sz="1800" kern="1200" dirty="0">
                        <a:solidFill>
                          <a:schemeClr val="accent5"/>
                        </a:solidFill>
                        <a:latin typeface="+mn-lt"/>
                        <a:ea typeface="+mn-ea"/>
                        <a:cs typeface="+mn-cs"/>
                      </a:endParaRPr>
                    </a:p>
                  </a:txBody>
                  <a:tcPr/>
                </a:tc>
              </a:tr>
            </a:tbl>
          </a:graphicData>
        </a:graphic>
      </p:graphicFrame>
    </p:spTree>
    <p:extLst>
      <p:ext uri="{BB962C8B-B14F-4D97-AF65-F5344CB8AC3E}">
        <p14:creationId xmlns:p14="http://schemas.microsoft.com/office/powerpoint/2010/main" val="9675881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304800" y="1981200"/>
            <a:ext cx="8382000" cy="5250668"/>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ICD 10 DELAY</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October 2015 Implementation</a:t>
            </a:r>
            <a:endParaRPr lang="en-US" sz="2200" b="1"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IHS Will Continue To Plan And Train Staff</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Updates To RPMS Will Be Delayed</a:t>
            </a:r>
          </a:p>
          <a:p>
            <a:pPr marL="342900" lvl="0" indent="-342900" fontAlgn="base">
              <a:spcBef>
                <a:spcPct val="20000"/>
              </a:spcBef>
              <a:spcAft>
                <a:spcPct val="0"/>
              </a:spcAft>
              <a:buFont typeface="Wingdings" panose="05000000000000000000" pitchFamily="2" charset="2"/>
              <a:buChar char="v"/>
              <a:defRPr/>
            </a:pPr>
            <a:endParaRPr lang="en-US" sz="2200" b="1" kern="0" dirty="0">
              <a:solidFill>
                <a:srgbClr val="000000"/>
              </a:solidFill>
              <a:latin typeface="Arial"/>
            </a:endParaRPr>
          </a:p>
          <a:p>
            <a:pPr marL="342900" lvl="0" indent="-342900" fontAlgn="base">
              <a:spcBef>
                <a:spcPct val="20000"/>
              </a:spcBef>
              <a:spcAft>
                <a:spcPct val="0"/>
              </a:spcAft>
              <a:buFont typeface="Wingdings" panose="05000000000000000000" pitchFamily="2" charset="2"/>
              <a:buChar char="v"/>
              <a:defRPr/>
            </a:pPr>
            <a:r>
              <a:rPr lang="en-US" sz="2800" b="1" u="sng" kern="0" dirty="0">
                <a:solidFill>
                  <a:srgbClr val="000000"/>
                </a:solidFill>
                <a:latin typeface="Arial"/>
              </a:rPr>
              <a:t>Contract Support Cost</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FY14 - 100</a:t>
            </a:r>
            <a:r>
              <a:rPr lang="en-US" sz="2200" b="1" kern="0" dirty="0">
                <a:solidFill>
                  <a:srgbClr val="000000"/>
                </a:solidFill>
                <a:latin typeface="Arial"/>
              </a:rPr>
              <a:t>% Funded</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Reconciliation </a:t>
            </a:r>
            <a:endParaRPr lang="en-US" sz="2200" b="1"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CSC Workgroup</a:t>
            </a:r>
          </a:p>
          <a:p>
            <a:pPr marL="1257300" lvl="2"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Proposed Long Term Solutions   </a:t>
            </a:r>
            <a:endParaRPr lang="en-US" sz="2200" b="1" kern="0" dirty="0">
              <a:solidFill>
                <a:srgbClr val="000000"/>
              </a:solidFill>
              <a:latin typeface="Arial"/>
            </a:endParaRPr>
          </a:p>
          <a:p>
            <a:pPr marL="342900" lvl="0" indent="-342900" fontAlgn="base">
              <a:spcBef>
                <a:spcPct val="20000"/>
              </a:spcBef>
              <a:spcAft>
                <a:spcPct val="0"/>
              </a:spcAft>
              <a:buFont typeface="Wingdings" panose="05000000000000000000" pitchFamily="2" charset="2"/>
              <a:buChar char="v"/>
              <a:defRPr/>
            </a:pPr>
            <a:endParaRPr lang="en-US" sz="2800" b="1" kern="0" dirty="0">
              <a:solidFill>
                <a:srgbClr val="000000"/>
              </a:solidFill>
              <a:latin typeface="Arial"/>
            </a:endParaRPr>
          </a:p>
          <a:p>
            <a:pPr lvl="0" fontAlgn="base">
              <a:spcBef>
                <a:spcPct val="20000"/>
              </a:spcBef>
              <a:spcAft>
                <a:spcPct val="0"/>
              </a:spcAft>
              <a:defRPr/>
            </a:pPr>
            <a:endParaRPr lang="en-US" sz="2400" b="1" kern="0" dirty="0">
              <a:solidFill>
                <a:srgbClr val="000000"/>
              </a:solidFill>
              <a:latin typeface="Arial"/>
            </a:endParaRPr>
          </a:p>
        </p:txBody>
      </p:sp>
    </p:spTree>
    <p:extLst>
      <p:ext uri="{BB962C8B-B14F-4D97-AF65-F5344CB8AC3E}">
        <p14:creationId xmlns:p14="http://schemas.microsoft.com/office/powerpoint/2010/main" val="4212039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schemeClr val="bg1"/>
              </a:buClr>
              <a:buFont typeface="Wingdings" panose="05000000000000000000" pitchFamily="2" charset="2"/>
              <a:buChar char="v"/>
            </a:pPr>
            <a:endParaRPr lang="en-US" b="1" dirty="0">
              <a:solidFill>
                <a:schemeClr val="bg1"/>
              </a:solidFill>
              <a:latin typeface="+mj-lt"/>
            </a:endParaRPr>
          </a:p>
        </p:txBody>
      </p:sp>
      <p:sp>
        <p:nvSpPr>
          <p:cNvPr id="8" name="TextBox 7"/>
          <p:cNvSpPr txBox="1"/>
          <p:nvPr/>
        </p:nvSpPr>
        <p:spPr>
          <a:xfrm>
            <a:off x="299484" y="2286000"/>
            <a:ext cx="8382000" cy="3674852"/>
          </a:xfrm>
          <a:prstGeom prst="rect">
            <a:avLst/>
          </a:prstGeom>
          <a:noFill/>
        </p:spPr>
        <p:txBody>
          <a:bodyPr wrap="square" rtlCol="0">
            <a:spAutoFit/>
          </a:bodyPr>
          <a:lstStyle/>
          <a:p>
            <a:pPr marL="457200" lvl="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Annual Supportable Space Survey</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November 1 – Data Call To Tribal Chairs &amp; Health Directors</a:t>
            </a:r>
            <a:endParaRPr lang="en-US" sz="2200" b="1"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Response </a:t>
            </a:r>
            <a:r>
              <a:rPr lang="en-US" sz="2200" b="1" kern="0" dirty="0" smtClean="0">
                <a:solidFill>
                  <a:srgbClr val="000000"/>
                </a:solidFill>
                <a:latin typeface="Arial"/>
              </a:rPr>
              <a:t>Due </a:t>
            </a:r>
            <a:r>
              <a:rPr lang="en-US" sz="2200" b="1" kern="0" dirty="0">
                <a:solidFill>
                  <a:srgbClr val="000000"/>
                </a:solidFill>
                <a:latin typeface="Arial"/>
              </a:rPr>
              <a:t>December </a:t>
            </a:r>
            <a:r>
              <a:rPr lang="en-US" sz="2200" b="1" kern="0" dirty="0" smtClean="0">
                <a:solidFill>
                  <a:srgbClr val="000000"/>
                </a:solidFill>
                <a:latin typeface="Arial"/>
              </a:rPr>
              <a:t>15</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Data Used For CMS Reimbursement </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OEHE Support - Krista </a:t>
            </a:r>
            <a:r>
              <a:rPr lang="en-US" sz="2200" b="1" kern="0" dirty="0" err="1" smtClean="0">
                <a:solidFill>
                  <a:srgbClr val="000000"/>
                </a:solidFill>
                <a:latin typeface="Arial"/>
              </a:rPr>
              <a:t>Pihlaja</a:t>
            </a:r>
            <a:r>
              <a:rPr lang="en-US" sz="2200" b="1" kern="0" dirty="0" smtClean="0">
                <a:solidFill>
                  <a:srgbClr val="000000"/>
                </a:solidFill>
                <a:latin typeface="Arial"/>
              </a:rPr>
              <a:t> – 503-414-5555</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Business Office Support – Peggy Ollgaard – 503-414-5555</a:t>
            </a:r>
          </a:p>
          <a:p>
            <a:pPr lvl="0" fontAlgn="base">
              <a:spcBef>
                <a:spcPct val="20000"/>
              </a:spcBef>
              <a:spcAft>
                <a:spcPct val="0"/>
              </a:spcAft>
              <a:defRPr/>
            </a:pPr>
            <a:endParaRPr lang="en-US" sz="2400" b="1" kern="0" dirty="0">
              <a:solidFill>
                <a:srgbClr val="000000"/>
              </a:solidFill>
              <a:latin typeface="Arial"/>
            </a:endParaRPr>
          </a:p>
        </p:txBody>
      </p:sp>
    </p:spTree>
    <p:extLst>
      <p:ext uri="{BB962C8B-B14F-4D97-AF65-F5344CB8AC3E}">
        <p14:creationId xmlns:p14="http://schemas.microsoft.com/office/powerpoint/2010/main" val="2850444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
                <a:schemeClr val="bg1">
                  <a:lumMod val="75000"/>
                  <a:lumOff val="25000"/>
                </a:schemeClr>
              </a:buClr>
            </a:pPr>
            <a:endParaRPr lang="en-US" sz="2200" b="1" dirty="0" smtClean="0">
              <a:solidFill>
                <a:schemeClr val="bg1"/>
              </a:solidFill>
              <a:latin typeface="+mj-lt"/>
            </a:endParaRPr>
          </a:p>
          <a:p>
            <a:pPr marL="342900" lvl="0" indent="-342900">
              <a:buClrTx/>
              <a:buSzTx/>
              <a:buFont typeface="Wingdings" panose="05000000000000000000" pitchFamily="2" charset="2"/>
              <a:buChar char="v"/>
            </a:pPr>
            <a:r>
              <a:rPr lang="en-US" sz="2400" b="1" u="sng" dirty="0">
                <a:solidFill>
                  <a:prstClr val="black"/>
                </a:solidFill>
                <a:latin typeface="Arial" panose="020B0604020202020204" pitchFamily="34" charset="0"/>
                <a:cs typeface="Arial" panose="020B0604020202020204" pitchFamily="34" charset="0"/>
              </a:rPr>
              <a:t>IHS Director </a:t>
            </a:r>
            <a:r>
              <a:rPr lang="en-US" sz="2400" b="1" u="sng" dirty="0" smtClean="0">
                <a:solidFill>
                  <a:prstClr val="black"/>
                </a:solidFill>
                <a:latin typeface="Arial" panose="020B0604020202020204" pitchFamily="34" charset="0"/>
                <a:cs typeface="Arial" panose="020B0604020202020204" pitchFamily="34" charset="0"/>
              </a:rPr>
              <a:t>Listening Session</a:t>
            </a:r>
            <a:endParaRPr lang="en-US" sz="2400" b="1" u="sng" dirty="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Conducted At Each Area - Face to Face Session</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Occurred August 27</a:t>
            </a:r>
            <a:r>
              <a:rPr lang="en-US" sz="2200" baseline="30000" dirty="0" smtClean="0">
                <a:solidFill>
                  <a:prstClr val="black"/>
                </a:solidFill>
                <a:latin typeface="Arial" panose="020B0604020202020204" pitchFamily="34" charset="0"/>
                <a:cs typeface="Arial" panose="020B0604020202020204" pitchFamily="34" charset="0"/>
              </a:rPr>
              <a:t>th</a:t>
            </a:r>
            <a:r>
              <a:rPr lang="en-US" sz="2200" dirty="0" smtClean="0">
                <a:solidFill>
                  <a:prstClr val="black"/>
                </a:solidFill>
                <a:latin typeface="Arial" panose="020B0604020202020204" pitchFamily="34" charset="0"/>
                <a:cs typeface="Arial" panose="020B0604020202020204" pitchFamily="34" charset="0"/>
              </a:rPr>
              <a:t> In Portland </a:t>
            </a:r>
          </a:p>
          <a:p>
            <a:pPr marL="662940" lvl="1" indent="-342900">
              <a:buClrTx/>
              <a:buSzTx/>
              <a:buFont typeface="Wingdings" panose="05000000000000000000" pitchFamily="2" charset="2"/>
              <a:buChar char="v"/>
            </a:pPr>
            <a:r>
              <a:rPr lang="en-US" sz="2200" dirty="0" smtClean="0">
                <a:solidFill>
                  <a:prstClr val="black"/>
                </a:solidFill>
                <a:latin typeface="Arial" panose="020B0604020202020204" pitchFamily="34" charset="0"/>
                <a:cs typeface="Arial" panose="020B0604020202020204" pitchFamily="34" charset="0"/>
              </a:rPr>
              <a:t>Plan To Conduct Another Session In 2015</a:t>
            </a: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400" b="1" u="sng" dirty="0" smtClean="0">
                <a:solidFill>
                  <a:schemeClr val="bg1"/>
                </a:solidFill>
                <a:latin typeface="+mj-lt"/>
              </a:rPr>
              <a:t>Office of Management and Budget And Department of Health and Human Services Site Visit</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September 2 - 5</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Federal, Tribal, And Urban Sites</a:t>
            </a: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Tribal Leaders Involved</a:t>
            </a:r>
            <a:endParaRPr lang="en-US" sz="2200" dirty="0">
              <a:solidFill>
                <a:prstClr val="black"/>
              </a:solidFill>
              <a:latin typeface="+mj-lt"/>
              <a:cs typeface="Arial" panose="020B0604020202020204" pitchFamily="34" charset="0"/>
            </a:endParaRPr>
          </a:p>
        </p:txBody>
      </p:sp>
      <p:sp>
        <p:nvSpPr>
          <p:cNvPr id="3" name="TextBox 2"/>
          <p:cNvSpPr txBox="1"/>
          <p:nvPr/>
        </p:nvSpPr>
        <p:spPr>
          <a:xfrm>
            <a:off x="5943600" y="6278824"/>
            <a:ext cx="2993127" cy="369332"/>
          </a:xfrm>
          <a:prstGeom prst="rect">
            <a:avLst/>
          </a:prstGeom>
          <a:noFill/>
        </p:spPr>
        <p:txBody>
          <a:bodyPr wrap="none" rtlCol="0">
            <a:spAutoFit/>
          </a:bodyPr>
          <a:lstStyle/>
          <a:p>
            <a:r>
              <a:rPr lang="en-US" dirty="0" smtClean="0">
                <a:solidFill>
                  <a:schemeClr val="bg1"/>
                </a:solidFill>
              </a:rPr>
              <a:t>* Estimated and includes CSC</a:t>
            </a:r>
            <a:endParaRPr lang="en-US" dirty="0">
              <a:solidFill>
                <a:schemeClr val="bg1"/>
              </a:solidFill>
            </a:endParaRPr>
          </a:p>
        </p:txBody>
      </p:sp>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Public </a:t>
            </a:r>
            <a:r>
              <a:rPr lang="en-US" sz="2400" b="1" u="sng" dirty="0">
                <a:solidFill>
                  <a:srgbClr val="000000"/>
                </a:solidFill>
                <a:latin typeface="+mj-lt"/>
                <a:cs typeface="Arial" panose="020B0604020202020204" pitchFamily="34" charset="0"/>
              </a:rPr>
              <a:t>Health Emergency Management</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Planning </a:t>
            </a:r>
            <a:r>
              <a:rPr lang="en-US" sz="2000" dirty="0">
                <a:solidFill>
                  <a:srgbClr val="000000">
                    <a:lumMod val="95000"/>
                    <a:lumOff val="5000"/>
                  </a:srgbClr>
                </a:solidFill>
                <a:latin typeface="+mj-lt"/>
                <a:cs typeface="Arial" panose="020B0604020202020204" pitchFamily="34" charset="0"/>
              </a:rPr>
              <a:t>for Federal Agency Meeting on Tribal Disaster Response in the Pacific </a:t>
            </a:r>
            <a:r>
              <a:rPr lang="en-US" sz="2000" dirty="0" smtClean="0">
                <a:solidFill>
                  <a:srgbClr val="000000">
                    <a:lumMod val="95000"/>
                    <a:lumOff val="5000"/>
                  </a:srgbClr>
                </a:solidFill>
                <a:latin typeface="+mj-lt"/>
                <a:cs typeface="Arial" panose="020B0604020202020204" pitchFamily="34" charset="0"/>
              </a:rPr>
              <a:t>Northwest</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Agencies </a:t>
            </a:r>
            <a:r>
              <a:rPr lang="en-US" sz="2000" dirty="0">
                <a:solidFill>
                  <a:srgbClr val="000000">
                    <a:lumMod val="95000"/>
                    <a:lumOff val="5000"/>
                  </a:srgbClr>
                </a:solidFill>
                <a:latin typeface="+mj-lt"/>
                <a:cs typeface="Arial" panose="020B0604020202020204" pitchFamily="34" charset="0"/>
              </a:rPr>
              <a:t>include FEMA, BIA, IHS, HHS-ASPR, </a:t>
            </a:r>
            <a:r>
              <a:rPr lang="en-US" sz="2000" dirty="0" smtClean="0">
                <a:solidFill>
                  <a:srgbClr val="000000">
                    <a:lumMod val="95000"/>
                    <a:lumOff val="5000"/>
                  </a:srgbClr>
                </a:solidFill>
                <a:latin typeface="+mj-lt"/>
                <a:cs typeface="Arial" panose="020B0604020202020204" pitchFamily="34" charset="0"/>
              </a:rPr>
              <a:t>HHS-OGC</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Purpose </a:t>
            </a:r>
            <a:r>
              <a:rPr lang="en-US" sz="2000" dirty="0">
                <a:solidFill>
                  <a:srgbClr val="000000">
                    <a:lumMod val="95000"/>
                    <a:lumOff val="5000"/>
                  </a:srgbClr>
                </a:solidFill>
                <a:latin typeface="+mj-lt"/>
                <a:cs typeface="Arial" panose="020B0604020202020204" pitchFamily="34" charset="0"/>
              </a:rPr>
              <a:t>of the meeting is to clarify the distinct Agency roles and responsibilities so we can better serve Tribes</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a:solidFill>
                  <a:schemeClr val="bg1"/>
                </a:solidFill>
                <a:latin typeface="+mj-lt"/>
              </a:rPr>
              <a:t>Youth Treatment Funds</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$1.1M* Recurring</a:t>
            </a: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Dear Tribal Leader </a:t>
            </a:r>
            <a:r>
              <a:rPr lang="en-US" sz="2200" dirty="0" smtClean="0">
                <a:solidFill>
                  <a:prstClr val="black"/>
                </a:solidFill>
                <a:latin typeface="+mj-lt"/>
                <a:cs typeface="Arial" panose="020B0604020202020204" pitchFamily="34" charset="0"/>
              </a:rPr>
              <a:t>Letter – April 28 2014</a:t>
            </a: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a:solidFill>
                  <a:prstClr val="black"/>
                </a:solidFill>
                <a:latin typeface="+mj-lt"/>
                <a:cs typeface="Arial" panose="020B0604020202020204" pitchFamily="34" charset="0"/>
              </a:rPr>
              <a:t>Recommendations Received – Under </a:t>
            </a:r>
            <a:r>
              <a:rPr lang="en-US" sz="2200" dirty="0" smtClean="0">
                <a:solidFill>
                  <a:prstClr val="black"/>
                </a:solidFill>
                <a:latin typeface="+mj-lt"/>
                <a:cs typeface="Arial" panose="020B0604020202020204" pitchFamily="34" charset="0"/>
              </a:rPr>
              <a:t>Review</a:t>
            </a: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Follow Up Consultation With Tribes – November 2014</a:t>
            </a:r>
            <a:endParaRPr lang="en-US" sz="2200" dirty="0">
              <a:solidFill>
                <a:prstClr val="black"/>
              </a:solidFill>
              <a:latin typeface="+mj-lt"/>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754230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073"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endParaRPr lang="en-US" b="1" dirty="0" smtClean="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1600" b="1" kern="1400" spc="50" dirty="0">
              <a:solidFill>
                <a:schemeClr val="bg1"/>
              </a:solidFill>
              <a:latin typeface="Times New Roman"/>
              <a:ea typeface="Times New Roman"/>
              <a:cs typeface="Times New Roman"/>
            </a:endParaRPr>
          </a:p>
        </p:txBody>
      </p:sp>
      <p:sp>
        <p:nvSpPr>
          <p:cNvPr id="8" name="AutoShape 71"/>
          <p:cNvSpPr>
            <a:spLocks noChangeArrowheads="1" noChangeShapeType="1"/>
          </p:cNvSpPr>
          <p:nvPr/>
        </p:nvSpPr>
        <p:spPr bwMode="auto">
          <a:xfrm>
            <a:off x="2057400" y="1492432"/>
            <a:ext cx="4781550" cy="800100"/>
          </a:xfrm>
          <a:prstGeom prst="roundRect">
            <a:avLst>
              <a:gd name="adj" fmla="val 50000"/>
            </a:avLst>
          </a:prstGeom>
          <a:solidFill>
            <a:srgbClr val="000080"/>
          </a:solidFill>
          <a:ln>
            <a:noFill/>
          </a:ln>
          <a:effectLst/>
          <a:extLst>
            <a:ext uri="{91240B29-F687-4F45-9708-019B960494DF}">
              <a14:hiddenLine xmlns:a14="http://schemas.microsoft.com/office/drawing/2010/main" w="0"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rot="0" vert="horz" wrap="square" lIns="36576" tIns="36576" rIns="36576" bIns="36576" anchor="t"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 name="Text Box 72"/>
          <p:cNvSpPr txBox="1">
            <a:spLocks noChangeArrowheads="1" noChangeShapeType="1"/>
          </p:cNvSpPr>
          <p:nvPr/>
        </p:nvSpPr>
        <p:spPr bwMode="auto">
          <a:xfrm>
            <a:off x="2590800" y="1578935"/>
            <a:ext cx="4017963" cy="6270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14:hiddenEffects>
            </a:ext>
          </a:extLst>
        </p:spPr>
        <p:txBody>
          <a:bodyPr rot="0" vert="horz" wrap="square" lIns="36195" tIns="36195" rIns="36195" bIns="36195" anchor="t" anchorCtr="0" upright="1">
            <a:spAutoFit/>
          </a:bodyPr>
          <a:lstStyle/>
          <a:p>
            <a:pPr marL="0" marR="0" algn="ctr">
              <a:spcBef>
                <a:spcPts val="0"/>
              </a:spcBef>
              <a:spcAft>
                <a:spcPts val="800"/>
              </a:spcAft>
            </a:pPr>
            <a:r>
              <a:rPr lang="en-US" sz="3600" b="1" kern="1400" spc="100" dirty="0">
                <a:solidFill>
                  <a:srgbClr val="FFFFFF"/>
                </a:solidFill>
                <a:effectLst/>
                <a:latin typeface="Lucida Sans Unicode"/>
                <a:cs typeface="Times New Roman"/>
              </a:rPr>
              <a:t>Save The Date!</a:t>
            </a:r>
          </a:p>
        </p:txBody>
      </p:sp>
      <p:sp>
        <p:nvSpPr>
          <p:cNvPr id="13" name="Text Box 76"/>
          <p:cNvSpPr txBox="1">
            <a:spLocks noChangeArrowheads="1"/>
          </p:cNvSpPr>
          <p:nvPr/>
        </p:nvSpPr>
        <p:spPr bwMode="auto">
          <a:xfrm>
            <a:off x="2415222" y="4260112"/>
            <a:ext cx="4065905" cy="2293088"/>
          </a:xfrm>
          <a:prstGeom prst="rect">
            <a:avLst/>
          </a:prstGeom>
          <a:solidFill>
            <a:srgbClr val="92D050"/>
          </a:solidFill>
          <a:ln>
            <a:noFill/>
          </a:ln>
        </p:spPr>
        <p:txBody>
          <a:bodyPr rot="0" vert="horz" wrap="square" lIns="91440" tIns="45720" rIns="91440" bIns="45720" anchor="t" anchorCtr="0" upright="1">
            <a:noAutofit/>
          </a:bodyPr>
          <a:lstStyle/>
          <a:p>
            <a:pPr marL="0" marR="0" algn="ctr">
              <a:spcBef>
                <a:spcPts val="0"/>
              </a:spcBef>
              <a:spcAft>
                <a:spcPts val="0"/>
              </a:spcAft>
            </a:pPr>
            <a:r>
              <a:rPr lang="en-US" sz="1600" b="1" kern="1400" spc="50" dirty="0" smtClean="0">
                <a:solidFill>
                  <a:schemeClr val="bg1"/>
                </a:solidFill>
                <a:effectLst/>
                <a:latin typeface="+mj-lt"/>
                <a:ea typeface="Times New Roman"/>
                <a:cs typeface="Times New Roman"/>
              </a:rPr>
              <a:t> </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 </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Date: Tuesday, December 2, 2014 </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 </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Location: TBD near SeaTac</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 </a:t>
            </a:r>
            <a:endParaRPr lang="en-US" sz="1400" kern="1400" spc="50" dirty="0">
              <a:solidFill>
                <a:schemeClr val="bg1"/>
              </a:solidFill>
              <a:effectLst/>
              <a:latin typeface="+mj-lt"/>
              <a:ea typeface="Times New Roman"/>
              <a:cs typeface="Times New Roman"/>
            </a:endParaRPr>
          </a:p>
          <a:p>
            <a:pPr marL="0" marR="0" algn="ctr">
              <a:spcBef>
                <a:spcPts val="0"/>
              </a:spcBef>
              <a:spcAft>
                <a:spcPts val="0"/>
              </a:spcAft>
            </a:pPr>
            <a:r>
              <a:rPr lang="en-US" sz="1600" b="1" kern="1400" spc="50" dirty="0">
                <a:solidFill>
                  <a:schemeClr val="bg1"/>
                </a:solidFill>
                <a:effectLst/>
                <a:latin typeface="+mj-lt"/>
                <a:ea typeface="Times New Roman"/>
                <a:cs typeface="Times New Roman"/>
              </a:rPr>
              <a:t>Details coming soon</a:t>
            </a:r>
            <a:endParaRPr lang="en-US" sz="1400" kern="1400" spc="50" dirty="0">
              <a:solidFill>
                <a:schemeClr val="bg1"/>
              </a:solidFill>
              <a:effectLst/>
              <a:latin typeface="+mj-lt"/>
              <a:ea typeface="Times New Roman"/>
              <a:cs typeface="Times New Roman"/>
            </a:endParaRPr>
          </a:p>
          <a:p>
            <a:pPr marL="0" marR="0">
              <a:spcBef>
                <a:spcPts val="0"/>
              </a:spcBef>
              <a:spcAft>
                <a:spcPts val="0"/>
              </a:spcAft>
            </a:pPr>
            <a:r>
              <a:rPr lang="en-US" sz="1400" kern="1400" spc="50" dirty="0">
                <a:effectLst/>
                <a:latin typeface="Tahoma"/>
                <a:ea typeface="Times New Roman"/>
                <a:cs typeface="Times New Roman"/>
              </a:rPr>
              <a:t> </a:t>
            </a:r>
          </a:p>
        </p:txBody>
      </p:sp>
      <p:sp>
        <p:nvSpPr>
          <p:cNvPr id="12" name="TextBox 11"/>
          <p:cNvSpPr txBox="1"/>
          <p:nvPr/>
        </p:nvSpPr>
        <p:spPr>
          <a:xfrm>
            <a:off x="833658" y="2667000"/>
            <a:ext cx="7229031" cy="1266437"/>
          </a:xfrm>
          <a:prstGeom prst="rect">
            <a:avLst/>
          </a:prstGeom>
          <a:noFill/>
        </p:spPr>
        <p:txBody>
          <a:bodyPr wrap="none" rtlCol="0">
            <a:spAutoFit/>
          </a:bodyPr>
          <a:lstStyle/>
          <a:p>
            <a:pPr algn="ctr">
              <a:lnSpc>
                <a:spcPct val="112000"/>
              </a:lnSpc>
              <a:spcAft>
                <a:spcPts val="900"/>
              </a:spcAft>
            </a:pPr>
            <a:r>
              <a:rPr lang="en-US" sz="3200" b="1" i="1" kern="1400" dirty="0">
                <a:solidFill>
                  <a:srgbClr val="000000"/>
                </a:solidFill>
                <a:latin typeface="+mj-lt"/>
                <a:ea typeface="Times New Roman"/>
              </a:rPr>
              <a:t>Portland Area Indian Health Service </a:t>
            </a:r>
            <a:endParaRPr lang="en-US" sz="3200" kern="1400" dirty="0">
              <a:solidFill>
                <a:srgbClr val="000000"/>
              </a:solidFill>
              <a:latin typeface="+mj-lt"/>
              <a:ea typeface="Times New Roman"/>
            </a:endParaRPr>
          </a:p>
          <a:p>
            <a:pPr algn="ctr">
              <a:lnSpc>
                <a:spcPct val="112000"/>
              </a:lnSpc>
              <a:spcAft>
                <a:spcPts val="900"/>
              </a:spcAft>
            </a:pPr>
            <a:r>
              <a:rPr lang="en-US" sz="3200" b="1" i="1" kern="1400" dirty="0" smtClean="0">
                <a:solidFill>
                  <a:srgbClr val="000000"/>
                </a:solidFill>
                <a:latin typeface="+mj-lt"/>
                <a:ea typeface="Times New Roman"/>
              </a:rPr>
              <a:t>FY17 Budget Formulation </a:t>
            </a:r>
            <a:r>
              <a:rPr lang="en-US" sz="3200" b="1" i="1" kern="1400" dirty="0">
                <a:solidFill>
                  <a:srgbClr val="000000"/>
                </a:solidFill>
                <a:latin typeface="+mj-lt"/>
                <a:ea typeface="Times New Roman"/>
              </a:rPr>
              <a:t>Meeting</a:t>
            </a:r>
            <a:endParaRPr lang="en-US" sz="3200" kern="1400" dirty="0">
              <a:solidFill>
                <a:srgbClr val="000000"/>
              </a:solidFill>
              <a:latin typeface="+mj-lt"/>
              <a:ea typeface="Times New Roman"/>
            </a:endParaRPr>
          </a:p>
        </p:txBody>
      </p:sp>
    </p:spTree>
    <p:extLst>
      <p:ext uri="{BB962C8B-B14F-4D97-AF65-F5344CB8AC3E}">
        <p14:creationId xmlns:p14="http://schemas.microsoft.com/office/powerpoint/2010/main" val="4171209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28600" y="1981200"/>
            <a:ext cx="8763000" cy="4419600"/>
          </a:xfrm>
        </p:spPr>
        <p:txBody>
          <a:bodyPr>
            <a:normAutofit lnSpcReduction="10000"/>
          </a:bodyPr>
          <a:lstStyle/>
          <a:p>
            <a:pPr>
              <a:buClrTx/>
              <a:buFont typeface="Wingdings" panose="05000000000000000000" pitchFamily="2" charset="2"/>
              <a:buChar char="v"/>
            </a:pPr>
            <a:endParaRPr lang="en-US" sz="1800" dirty="0" smtClean="0">
              <a:solidFill>
                <a:schemeClr val="bg1"/>
              </a:solidFill>
            </a:endParaRPr>
          </a:p>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smtClean="0">
                <a:solidFill>
                  <a:srgbClr val="000000"/>
                </a:solidFill>
                <a:latin typeface="Arial" panose="020B0604020202020204" pitchFamily="34" charset="0"/>
                <a:cs typeface="Arial" panose="020B0604020202020204" pitchFamily="34" charset="0"/>
              </a:rPr>
              <a:t>IHS-Joslin </a:t>
            </a:r>
            <a:r>
              <a:rPr lang="en-US" sz="2600" b="1" u="sng" kern="0" dirty="0">
                <a:solidFill>
                  <a:srgbClr val="000000"/>
                </a:solidFill>
                <a:latin typeface="Arial" panose="020B0604020202020204" pitchFamily="34" charset="0"/>
                <a:cs typeface="Arial" panose="020B0604020202020204" pitchFamily="34" charset="0"/>
              </a:rPr>
              <a:t>Vision Network </a:t>
            </a:r>
            <a:r>
              <a:rPr lang="en-US" sz="2600" b="1" u="sng" kern="0" dirty="0" err="1">
                <a:solidFill>
                  <a:srgbClr val="000000"/>
                </a:solidFill>
                <a:latin typeface="Arial" panose="020B0604020202020204" pitchFamily="34" charset="0"/>
                <a:cs typeface="Arial" panose="020B0604020202020204" pitchFamily="34" charset="0"/>
              </a:rPr>
              <a:t>Teleophthalmology</a:t>
            </a:r>
            <a:r>
              <a:rPr lang="en-US" sz="2600" b="1" u="sng" kern="0" dirty="0">
                <a:solidFill>
                  <a:srgbClr val="000000"/>
                </a:solidFill>
                <a:latin typeface="Arial" panose="020B0604020202020204" pitchFamily="34" charset="0"/>
                <a:cs typeface="Arial" panose="020B0604020202020204" pitchFamily="34" charset="0"/>
              </a:rPr>
              <a:t> Program</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Portland </a:t>
            </a:r>
            <a:r>
              <a:rPr lang="en-US" sz="2200" kern="0" dirty="0">
                <a:solidFill>
                  <a:srgbClr val="000000">
                    <a:lumMod val="95000"/>
                    <a:lumOff val="5000"/>
                  </a:srgbClr>
                </a:solidFill>
                <a:latin typeface="Arial" panose="020B0604020202020204" pitchFamily="34" charset="0"/>
                <a:cs typeface="Arial" panose="020B0604020202020204" pitchFamily="34" charset="0"/>
              </a:rPr>
              <a:t>Area has an overall </a:t>
            </a:r>
            <a:r>
              <a:rPr lang="en-US" sz="2200" kern="0" dirty="0" err="1" smtClean="0">
                <a:solidFill>
                  <a:srgbClr val="000000">
                    <a:lumMod val="95000"/>
                    <a:lumOff val="5000"/>
                  </a:srgbClr>
                </a:solidFill>
                <a:latin typeface="Arial" panose="020B0604020202020204" pitchFamily="34" charset="0"/>
                <a:cs typeface="Arial" panose="020B0604020202020204" pitchFamily="34" charset="0"/>
              </a:rPr>
              <a:t>ungradeable</a:t>
            </a:r>
            <a:r>
              <a:rPr lang="en-US" sz="2200" kern="0" dirty="0" smtClean="0">
                <a:solidFill>
                  <a:srgbClr val="000000">
                    <a:lumMod val="95000"/>
                    <a:lumOff val="5000"/>
                  </a:srgbClr>
                </a:solidFill>
                <a:latin typeface="Arial" panose="020B0604020202020204" pitchFamily="34" charset="0"/>
                <a:cs typeface="Arial" panose="020B0604020202020204" pitchFamily="34" charset="0"/>
              </a:rPr>
              <a:t> </a:t>
            </a:r>
            <a:r>
              <a:rPr lang="en-US" sz="2200" kern="0" dirty="0">
                <a:solidFill>
                  <a:srgbClr val="000000">
                    <a:lumMod val="95000"/>
                    <a:lumOff val="5000"/>
                  </a:srgbClr>
                </a:solidFill>
                <a:latin typeface="Arial" panose="020B0604020202020204" pitchFamily="34" charset="0"/>
                <a:cs typeface="Arial" panose="020B0604020202020204" pitchFamily="34" charset="0"/>
              </a:rPr>
              <a:t>rate of 9%. </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14 sites – Six Federal, Six Tribal, Two Urban</a:t>
            </a: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hlinkClick r:id="rId6"/>
              </a:rPr>
              <a:t>http://www.ihs.gov/teleophthalmology</a:t>
            </a:r>
            <a:r>
              <a:rPr lang="en-US" sz="2200" kern="0" dirty="0" smtClean="0">
                <a:solidFill>
                  <a:srgbClr val="000000">
                    <a:lumMod val="95000"/>
                    <a:lumOff val="5000"/>
                  </a:srgbClr>
                </a:solidFill>
                <a:latin typeface="Arial" panose="020B0604020202020204" pitchFamily="34" charset="0"/>
                <a:cs typeface="Arial" panose="020B0604020202020204" pitchFamily="34" charset="0"/>
                <a:hlinkClick r:id="rId6"/>
              </a:rPr>
              <a:t>/</a:t>
            </a:r>
            <a:endParaRPr lang="en-US" sz="2200" kern="0" dirty="0" smtClean="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endParaRPr lang="en-US" sz="2200" kern="0" dirty="0">
              <a:solidFill>
                <a:srgbClr val="000000">
                  <a:lumMod val="95000"/>
                  <a:lumOff val="5000"/>
                </a:srgbClr>
              </a:solidFill>
              <a:latin typeface="Arial" panose="020B0604020202020204" pitchFamily="34" charset="0"/>
              <a:cs typeface="Arial" panose="020B0604020202020204" pitchFamily="34" charset="0"/>
            </a:endParaRPr>
          </a:p>
          <a:p>
            <a:pPr marL="342860" lvl="0" indent="-342860" eaLnBrk="0" fontAlgn="base" hangingPunct="0">
              <a:spcAft>
                <a:spcPct val="0"/>
              </a:spcAft>
              <a:buClr>
                <a:srgbClr val="000000"/>
              </a:buClr>
              <a:buSzTx/>
              <a:buFont typeface="Wingdings" panose="05000000000000000000" pitchFamily="2" charset="2"/>
              <a:buChar char="v"/>
            </a:pPr>
            <a:r>
              <a:rPr lang="en-US" sz="2600" b="1" u="sng" kern="0" dirty="0">
                <a:solidFill>
                  <a:srgbClr val="000000"/>
                </a:solidFill>
                <a:latin typeface="Arial" panose="020B0604020202020204" pitchFamily="34" charset="0"/>
                <a:cs typeface="Arial" panose="020B0604020202020204" pitchFamily="34" charset="0"/>
              </a:rPr>
              <a:t>Government Performance and Results Act (GPRA)</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Portland Area Federal Service Units – Met 21 of 22 </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Western Oregon Exceeded All 22 For Third Year In A Row</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a:solidFill>
                  <a:srgbClr val="000000">
                    <a:lumMod val="95000"/>
                    <a:lumOff val="5000"/>
                  </a:srgbClr>
                </a:solidFill>
                <a:latin typeface="Arial" panose="020B0604020202020204" pitchFamily="34" charset="0"/>
                <a:cs typeface="Arial" panose="020B0604020202020204" pitchFamily="34" charset="0"/>
              </a:rPr>
              <a:t>Warm Springs Exceeded All For The First Time</a:t>
            </a:r>
          </a:p>
          <a:p>
            <a:endParaRPr lang="en-US" dirty="0"/>
          </a:p>
        </p:txBody>
      </p:sp>
    </p:spTree>
    <p:extLst>
      <p:ext uri="{BB962C8B-B14F-4D97-AF65-F5344CB8AC3E}">
        <p14:creationId xmlns:p14="http://schemas.microsoft.com/office/powerpoint/2010/main" val="2156750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smtClean="0">
                <a:solidFill>
                  <a:prstClr val="black"/>
                </a:solidFill>
              </a:rPr>
              <a:t> </a:t>
            </a:r>
            <a:r>
              <a:rPr lang="en-US" sz="4000" dirty="0">
                <a:solidFill>
                  <a:prstClr val="black"/>
                </a:solidFill>
              </a:rPr>
              <a:t>Improve The Quality Of And Access To Care</a:t>
            </a:r>
            <a:br>
              <a:rPr lang="en-US" sz="4000" dirty="0">
                <a:solidFill>
                  <a:prstClr val="black"/>
                </a:solidFill>
              </a:rPr>
            </a:b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lvl="0" indent="-342900">
              <a:buClrTx/>
              <a:buSzTx/>
              <a:buFont typeface="Wingdings" panose="05000000000000000000" pitchFamily="2" charset="2"/>
              <a:buChar char="v"/>
            </a:pPr>
            <a:r>
              <a:rPr lang="en-US" sz="2800" b="1" u="sng" dirty="0" err="1">
                <a:ln w="6350">
                  <a:noFill/>
                </a:ln>
                <a:solidFill>
                  <a:prstClr val="black"/>
                </a:solidFill>
                <a:effectLst>
                  <a:outerShdw blurRad="114300" dist="101600" dir="2700000" algn="tl" rotWithShape="0">
                    <a:srgbClr val="000000">
                      <a:alpha val="40000"/>
                    </a:srgbClr>
                  </a:outerShdw>
                </a:effectLst>
                <a:latin typeface="Arial"/>
                <a:ea typeface="+mj-ea"/>
                <a:cs typeface="+mj-cs"/>
              </a:rPr>
              <a:t>ClinicalKey</a:t>
            </a:r>
            <a:r>
              <a:rPr lang="en-US" sz="2800" b="1" u="sng" baseline="30000" dirty="0">
                <a:ln w="6350">
                  <a:noFill/>
                </a:ln>
                <a:solidFill>
                  <a:prstClr val="black"/>
                </a:solidFill>
                <a:effectLst>
                  <a:outerShdw blurRad="114300" dist="101600" dir="2700000" algn="tl" rotWithShape="0">
                    <a:srgbClr val="000000">
                      <a:alpha val="40000"/>
                    </a:srgbClr>
                  </a:outerShdw>
                </a:effectLst>
                <a:latin typeface="Arial"/>
                <a:ea typeface="+mj-ea"/>
                <a:cs typeface="+mj-cs"/>
              </a:rPr>
              <a:t>®</a:t>
            </a:r>
            <a:endParaRPr lang="en-US" sz="2800" u="sng" dirty="0" smtClean="0">
              <a:solidFill>
                <a:prstClr val="black"/>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IHS replaced </a:t>
            </a:r>
            <a:r>
              <a:rPr lang="en-US" i="1" dirty="0" err="1" smtClean="0">
                <a:solidFill>
                  <a:prstClr val="black"/>
                </a:solidFill>
                <a:latin typeface="Arial" panose="020B0604020202020204" pitchFamily="34" charset="0"/>
                <a:cs typeface="Arial" panose="020B0604020202020204" pitchFamily="34" charset="0"/>
              </a:rPr>
              <a:t>UpToDate</a:t>
            </a:r>
            <a:r>
              <a:rPr lang="en-US" i="1" baseline="30000" dirty="0" smtClean="0">
                <a:solidFill>
                  <a:prstClr val="black"/>
                </a:solidFill>
                <a:latin typeface="Arial" panose="020B0604020202020204" pitchFamily="34" charset="0"/>
                <a:cs typeface="Arial" panose="020B0604020202020204" pitchFamily="34" charset="0"/>
              </a:rPr>
              <a:t>®</a:t>
            </a:r>
            <a:r>
              <a:rPr lang="en-US" dirty="0" smtClean="0">
                <a:solidFill>
                  <a:prstClr val="black"/>
                </a:solidFill>
                <a:latin typeface="Arial" panose="020B0604020202020204" pitchFamily="34" charset="0"/>
                <a:cs typeface="Arial" panose="020B0604020202020204" pitchFamily="34" charset="0"/>
              </a:rPr>
              <a:t> with a new product, </a:t>
            </a:r>
            <a:r>
              <a:rPr lang="en-US" i="1" dirty="0" err="1" smtClean="0">
                <a:solidFill>
                  <a:prstClr val="black"/>
                </a:solidFill>
                <a:latin typeface="Arial" panose="020B0604020202020204" pitchFamily="34" charset="0"/>
                <a:cs typeface="Arial" panose="020B0604020202020204" pitchFamily="34" charset="0"/>
              </a:rPr>
              <a:t>ClinicalKey</a:t>
            </a:r>
            <a:r>
              <a:rPr lang="en-US" i="1" baseline="30000" dirty="0">
                <a:solidFill>
                  <a:prstClr val="black"/>
                </a:solidFill>
                <a:latin typeface="Arial" panose="020B0604020202020204" pitchFamily="34" charset="0"/>
                <a:cs typeface="Arial" panose="020B0604020202020204" pitchFamily="34" charset="0"/>
              </a:rPr>
              <a:t> ®</a:t>
            </a:r>
            <a:r>
              <a:rPr lang="en-US" dirty="0" smtClean="0">
                <a:solidFill>
                  <a:prstClr val="black"/>
                </a:solidFill>
                <a:latin typeface="Arial" panose="020B0604020202020204" pitchFamily="34" charset="0"/>
                <a:cs typeface="Arial" panose="020B0604020202020204" pitchFamily="34" charset="0"/>
              </a:rPr>
              <a:t>, on Sept. 1, 2014.</a:t>
            </a:r>
          </a:p>
          <a:p>
            <a:pPr marL="342900" lvl="0" indent="-342900">
              <a:buClrTx/>
              <a:buSzTx/>
              <a:buFont typeface="Wingdings" panose="05000000000000000000" pitchFamily="2" charset="2"/>
              <a:buChar char="v"/>
            </a:pPr>
            <a:r>
              <a:rPr lang="en-US" i="1" dirty="0" err="1">
                <a:solidFill>
                  <a:prstClr val="black"/>
                </a:solidFill>
                <a:latin typeface="Arial" panose="020B0604020202020204" pitchFamily="34" charset="0"/>
                <a:cs typeface="Arial" panose="020B0604020202020204" pitchFamily="34" charset="0"/>
              </a:rPr>
              <a:t>ClinicalKey</a:t>
            </a:r>
            <a:r>
              <a:rPr lang="en-US" i="1" baseline="30000" dirty="0">
                <a:solidFill>
                  <a:prstClr val="black"/>
                </a:solidFill>
                <a:latin typeface="Arial" panose="020B0604020202020204" pitchFamily="34" charset="0"/>
                <a:cs typeface="Arial" panose="020B0604020202020204" pitchFamily="34" charset="0"/>
              </a:rPr>
              <a:t> </a:t>
            </a:r>
            <a:r>
              <a:rPr lang="en-US" i="1" baseline="30000" dirty="0" smtClean="0">
                <a:solidFill>
                  <a:prstClr val="black"/>
                </a:solidFill>
                <a:latin typeface="Arial" panose="020B0604020202020204" pitchFamily="34" charset="0"/>
                <a:cs typeface="Arial" panose="020B0604020202020204" pitchFamily="34" charset="0"/>
              </a:rPr>
              <a:t>®</a:t>
            </a:r>
            <a:r>
              <a:rPr lang="en-US" baseline="30000" dirty="0" smtClean="0">
                <a:solidFill>
                  <a:prstClr val="black"/>
                </a:solidFill>
                <a:latin typeface="Arial" panose="020B0604020202020204" pitchFamily="34" charset="0"/>
                <a:cs typeface="Arial" panose="020B0604020202020204" pitchFamily="34" charset="0"/>
              </a:rPr>
              <a:t> </a:t>
            </a:r>
            <a:r>
              <a:rPr lang="en-US" dirty="0" smtClean="0">
                <a:solidFill>
                  <a:prstClr val="black"/>
                </a:solidFill>
                <a:latin typeface="Arial" panose="020B0604020202020204" pitchFamily="34" charset="0"/>
                <a:cs typeface="Arial" panose="020B0604020202020204" pitchFamily="34" charset="0"/>
              </a:rPr>
              <a:t>is an internet-based clinical reference for use by health professionals in providing care to their patients.</a:t>
            </a:r>
          </a:p>
          <a:p>
            <a:pPr marL="342900" lvl="0"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Provides timely access to:</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600+ peer-reviewed journals</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MEDLINE abstracts</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1,000+ full-text books</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4,500+ Practice guidelines</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850+ Point of Care monographs</a:t>
            </a:r>
          </a:p>
          <a:p>
            <a:pPr marL="1060704" lvl="2" indent="0">
              <a:buClrTx/>
              <a:buSzTx/>
            </a:pPr>
            <a:r>
              <a:rPr lang="en-US" dirty="0">
                <a:solidFill>
                  <a:prstClr val="black"/>
                </a:solidFill>
                <a:latin typeface="Arial" panose="020B0604020202020204" pitchFamily="34" charset="0"/>
                <a:cs typeface="Arial" panose="020B0604020202020204" pitchFamily="34" charset="0"/>
              </a:rPr>
              <a:t> </a:t>
            </a:r>
            <a:r>
              <a:rPr lang="en-US" dirty="0" smtClean="0">
                <a:solidFill>
                  <a:prstClr val="black"/>
                </a:solidFill>
                <a:latin typeface="Arial" panose="020B0604020202020204" pitchFamily="34" charset="0"/>
                <a:cs typeface="Arial" panose="020B0604020202020204" pitchFamily="34" charset="0"/>
              </a:rPr>
              <a:t>   (</a:t>
            </a:r>
            <a:r>
              <a:rPr lang="en-US" i="1" dirty="0" smtClean="0">
                <a:solidFill>
                  <a:prstClr val="black"/>
                </a:solidFill>
                <a:latin typeface="Arial" panose="020B0604020202020204" pitchFamily="34" charset="0"/>
                <a:cs typeface="Arial" panose="020B0604020202020204" pitchFamily="34" charset="0"/>
              </a:rPr>
              <a:t>First Consult </a:t>
            </a:r>
            <a:r>
              <a:rPr lang="en-US" dirty="0" smtClean="0">
                <a:solidFill>
                  <a:prstClr val="black"/>
                </a:solidFill>
                <a:latin typeface="Arial" panose="020B0604020202020204" pitchFamily="34" charset="0"/>
                <a:cs typeface="Arial" panose="020B0604020202020204" pitchFamily="34" charset="0"/>
              </a:rPr>
              <a:t>replaces </a:t>
            </a:r>
            <a:r>
              <a:rPr lang="en-US" i="1" dirty="0" err="1" smtClean="0">
                <a:solidFill>
                  <a:prstClr val="black"/>
                </a:solidFill>
                <a:latin typeface="Arial" panose="020B0604020202020204" pitchFamily="34" charset="0"/>
                <a:cs typeface="Arial" panose="020B0604020202020204" pitchFamily="34" charset="0"/>
              </a:rPr>
              <a:t>UpToDate</a:t>
            </a:r>
            <a:r>
              <a:rPr lang="en-US" baseline="30000" dirty="0" smtClean="0">
                <a:solidFill>
                  <a:prstClr val="black"/>
                </a:solidFill>
                <a:latin typeface="Arial" panose="020B0604020202020204" pitchFamily="34" charset="0"/>
                <a:cs typeface="Arial" panose="020B0604020202020204" pitchFamily="34" charset="0"/>
              </a:rPr>
              <a:t>®</a:t>
            </a:r>
            <a:r>
              <a:rPr lang="en-US" dirty="0" smtClean="0">
                <a:solidFill>
                  <a:prstClr val="black"/>
                </a:solidFill>
                <a:latin typeface="Arial" panose="020B0604020202020204" pitchFamily="34" charset="0"/>
                <a:cs typeface="Arial" panose="020B0604020202020204" pitchFamily="34" charset="0"/>
              </a:rPr>
              <a:t>)</a:t>
            </a:r>
          </a:p>
          <a:p>
            <a:pPr marL="1138428" lvl="1"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15,000+ patient education materials</a:t>
            </a:r>
          </a:p>
          <a:p>
            <a:pPr marL="342900"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Allows access via desktop computers or mobile devices.</a:t>
            </a:r>
          </a:p>
          <a:p>
            <a:pPr marL="342900"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Users can earn CME credits for each topic accessed.</a:t>
            </a:r>
          </a:p>
          <a:p>
            <a:pPr marL="342900" indent="-342900">
              <a:buClrTx/>
              <a:buSzTx/>
              <a:buFont typeface="Wingdings" panose="05000000000000000000" pitchFamily="2" charset="2"/>
              <a:buChar char="v"/>
            </a:pPr>
            <a:r>
              <a:rPr lang="en-US" dirty="0" smtClean="0">
                <a:solidFill>
                  <a:prstClr val="black"/>
                </a:solidFill>
                <a:latin typeface="Arial" panose="020B0604020202020204" pitchFamily="34" charset="0"/>
                <a:cs typeface="Arial" panose="020B0604020202020204" pitchFamily="34" charset="0"/>
              </a:rPr>
              <a:t>OIT </a:t>
            </a:r>
            <a:r>
              <a:rPr lang="en-US" dirty="0" err="1" smtClean="0">
                <a:solidFill>
                  <a:prstClr val="black"/>
                </a:solidFill>
                <a:latin typeface="Arial" panose="020B0604020202020204" pitchFamily="34" charset="0"/>
                <a:cs typeface="Arial" panose="020B0604020202020204" pitchFamily="34" charset="0"/>
              </a:rPr>
              <a:t>HelpDesk</a:t>
            </a:r>
            <a:r>
              <a:rPr lang="en-US" dirty="0" smtClean="0">
                <a:solidFill>
                  <a:prstClr val="black"/>
                </a:solidFill>
                <a:latin typeface="Arial" panose="020B0604020202020204" pitchFamily="34" charset="0"/>
                <a:cs typeface="Arial" panose="020B0604020202020204" pitchFamily="34" charset="0"/>
              </a:rPr>
              <a:t> can assist Tribal programs with access.</a:t>
            </a:r>
          </a:p>
          <a:p>
            <a:pPr marL="1138428" lvl="1" indent="-342900">
              <a:buClrTx/>
              <a:buSzTx/>
              <a:buFont typeface="Wingdings" panose="05000000000000000000" pitchFamily="2" charset="2"/>
              <a:buChar char="v"/>
            </a:pPr>
            <a:endParaRPr lang="en-US" b="1" dirty="0" smtClean="0">
              <a:solidFill>
                <a:schemeClr val="bg1"/>
              </a:solidFill>
              <a:latin typeface="+mj-lt"/>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0126" y="2895600"/>
            <a:ext cx="2096947" cy="2327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130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3600" dirty="0">
                <a:solidFill>
                  <a:prstClr val="black"/>
                </a:solidFill>
              </a:rPr>
              <a:t>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850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3100" b="1" u="sng" dirty="0" err="1">
                <a:ln w="6350">
                  <a:noFill/>
                </a:ln>
                <a:solidFill>
                  <a:prstClr val="black"/>
                </a:solidFill>
                <a:effectLst>
                  <a:outerShdw blurRad="114300" dist="101600" dir="2700000" algn="tl" rotWithShape="0">
                    <a:srgbClr val="000000">
                      <a:alpha val="40000"/>
                    </a:srgbClr>
                  </a:outerShdw>
                </a:effectLst>
                <a:latin typeface="+mj-lt"/>
                <a:ea typeface="+mj-ea"/>
                <a:cs typeface="+mj-cs"/>
              </a:rPr>
              <a:t>Enterovirus</a:t>
            </a:r>
            <a:r>
              <a:rPr lang="en-US" sz="3100" b="1" u="sng" dirty="0">
                <a:ln w="6350">
                  <a:noFill/>
                </a:ln>
                <a:solidFill>
                  <a:prstClr val="black"/>
                </a:solidFill>
                <a:effectLst>
                  <a:outerShdw blurRad="114300" dist="101600" dir="2700000" algn="tl" rotWithShape="0">
                    <a:srgbClr val="000000">
                      <a:alpha val="40000"/>
                    </a:srgbClr>
                  </a:outerShdw>
                </a:effectLst>
                <a:latin typeface="+mj-lt"/>
                <a:ea typeface="+mj-ea"/>
                <a:cs typeface="+mj-cs"/>
              </a:rPr>
              <a:t> D-68</a:t>
            </a:r>
            <a:endParaRPr lang="en-US" sz="3100" u="sng" dirty="0" smtClean="0">
              <a:solidFill>
                <a:schemeClr val="bg1"/>
              </a:solidFill>
              <a:latin typeface="+mj-lt"/>
            </a:endParaRPr>
          </a:p>
          <a:p>
            <a:pPr marL="1138428" lvl="1" indent="-342900">
              <a:buClr>
                <a:schemeClr val="bg1">
                  <a:lumMod val="75000"/>
                  <a:lumOff val="25000"/>
                </a:schemeClr>
              </a:buClr>
              <a:buFont typeface="Wingdings" pitchFamily="2" charset="2"/>
              <a:buChar char="v"/>
            </a:pPr>
            <a:r>
              <a:rPr lang="en-US" sz="2400" dirty="0" smtClean="0">
                <a:solidFill>
                  <a:schemeClr val="bg1"/>
                </a:solidFill>
                <a:latin typeface="+mj-lt"/>
              </a:rPr>
              <a:t>Respiratory </a:t>
            </a:r>
            <a:r>
              <a:rPr lang="en-US" sz="2400" dirty="0">
                <a:solidFill>
                  <a:schemeClr val="bg1"/>
                </a:solidFill>
                <a:latin typeface="+mj-lt"/>
              </a:rPr>
              <a:t>virus found in 43 states</a:t>
            </a:r>
          </a:p>
          <a:p>
            <a:pPr marL="1138428" lvl="1" indent="-342900">
              <a:buClr>
                <a:schemeClr val="bg1">
                  <a:lumMod val="75000"/>
                  <a:lumOff val="25000"/>
                </a:schemeClr>
              </a:buClr>
              <a:buFont typeface="Wingdings" pitchFamily="2" charset="2"/>
              <a:buChar char="v"/>
            </a:pPr>
            <a:r>
              <a:rPr lang="en-US" sz="2400" dirty="0">
                <a:solidFill>
                  <a:schemeClr val="bg1"/>
                </a:solidFill>
                <a:latin typeface="+mj-lt"/>
              </a:rPr>
              <a:t>Majority of infections have mild </a:t>
            </a:r>
            <a:r>
              <a:rPr lang="en-US" sz="2400" dirty="0" smtClean="0">
                <a:solidFill>
                  <a:schemeClr val="bg1"/>
                </a:solidFill>
                <a:latin typeface="+mj-lt"/>
              </a:rPr>
              <a:t>cold                               </a:t>
            </a:r>
            <a:r>
              <a:rPr lang="en-US" sz="2600" dirty="0" smtClean="0">
                <a:solidFill>
                  <a:schemeClr val="bg1"/>
                </a:solidFill>
                <a:latin typeface="+mj-lt"/>
              </a:rPr>
              <a:t>symptoms </a:t>
            </a:r>
            <a:endParaRPr lang="en-US" sz="2600"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sz="2400" dirty="0">
                <a:solidFill>
                  <a:schemeClr val="bg1"/>
                </a:solidFill>
                <a:latin typeface="+mj-lt"/>
              </a:rPr>
              <a:t>A small proportion of cases </a:t>
            </a:r>
            <a:r>
              <a:rPr lang="en-US" sz="2400" dirty="0" smtClean="0">
                <a:solidFill>
                  <a:schemeClr val="bg1"/>
                </a:solidFill>
                <a:latin typeface="+mj-lt"/>
              </a:rPr>
              <a:t>develop                                      </a:t>
            </a:r>
            <a:r>
              <a:rPr lang="en-US" sz="2600" dirty="0" smtClean="0">
                <a:solidFill>
                  <a:schemeClr val="bg1"/>
                </a:solidFill>
                <a:latin typeface="+mj-lt"/>
              </a:rPr>
              <a:t>severe </a:t>
            </a:r>
            <a:r>
              <a:rPr lang="en-US" sz="2600" dirty="0">
                <a:solidFill>
                  <a:schemeClr val="bg1"/>
                </a:solidFill>
                <a:latin typeface="+mj-lt"/>
              </a:rPr>
              <a:t>respiratory symptoms </a:t>
            </a:r>
            <a:r>
              <a:rPr lang="en-US" sz="2600" dirty="0" smtClean="0">
                <a:solidFill>
                  <a:schemeClr val="bg1"/>
                </a:solidFill>
                <a:latin typeface="+mj-lt"/>
              </a:rPr>
              <a:t>requiring            hospitalization</a:t>
            </a:r>
            <a:endParaRPr lang="en-US" sz="2600"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sz="2400" dirty="0">
                <a:solidFill>
                  <a:schemeClr val="bg1"/>
                </a:solidFill>
                <a:latin typeface="+mj-lt"/>
              </a:rPr>
              <a:t>Recently, clusters of children with neurologic symptoms including limb paralysis and/or cranial nerve dysfunction (blurred vision, trouble speaking or swallowing) have been reported</a:t>
            </a:r>
          </a:p>
          <a:p>
            <a:pPr marL="1138428" lvl="1" indent="-342900">
              <a:buClr>
                <a:schemeClr val="bg1">
                  <a:lumMod val="75000"/>
                  <a:lumOff val="25000"/>
                </a:schemeClr>
              </a:buClr>
              <a:buFont typeface="Wingdings" pitchFamily="2" charset="2"/>
              <a:buChar char="v"/>
            </a:pPr>
            <a:r>
              <a:rPr lang="en-US" sz="2400" dirty="0" smtClean="0">
                <a:solidFill>
                  <a:schemeClr val="bg1"/>
                </a:solidFill>
                <a:latin typeface="+mj-lt"/>
              </a:rPr>
              <a:t>Outbreak </a:t>
            </a:r>
            <a:r>
              <a:rPr lang="en-US" sz="2400" dirty="0">
                <a:solidFill>
                  <a:schemeClr val="bg1"/>
                </a:solidFill>
                <a:latin typeface="+mj-lt"/>
              </a:rPr>
              <a:t>clusters are under investigation in most states; testing is done only at CDC and some states</a:t>
            </a:r>
          </a:p>
          <a:p>
            <a:pPr marL="1138428" lvl="1" indent="-342900">
              <a:buClr>
                <a:schemeClr val="bg1">
                  <a:lumMod val="75000"/>
                  <a:lumOff val="25000"/>
                </a:schemeClr>
              </a:buClr>
              <a:buFont typeface="Wingdings" pitchFamily="2" charset="2"/>
              <a:buChar char="v"/>
            </a:pPr>
            <a:r>
              <a:rPr lang="en-US" sz="2400" dirty="0">
                <a:solidFill>
                  <a:schemeClr val="bg1"/>
                </a:solidFill>
                <a:latin typeface="+mj-lt"/>
              </a:rPr>
              <a:t>There is no specific treatment or vaccination</a:t>
            </a:r>
          </a:p>
          <a:p>
            <a:pPr marL="1138428" lvl="1" indent="-342900">
              <a:buClr>
                <a:schemeClr val="bg1">
                  <a:lumMod val="75000"/>
                  <a:lumOff val="25000"/>
                </a:schemeClr>
              </a:buClr>
              <a:buFont typeface="Wingdings" pitchFamily="2" charset="2"/>
              <a:buChar char="v"/>
            </a:pPr>
            <a:r>
              <a:rPr lang="en-US" sz="2400" dirty="0">
                <a:solidFill>
                  <a:schemeClr val="bg1"/>
                </a:solidFill>
                <a:latin typeface="+mj-lt"/>
              </a:rPr>
              <a:t>Prevention is through good hand hygiene, covering your cough and staying home when sick</a:t>
            </a:r>
            <a:endParaRPr lang="en-US" sz="2400" dirty="0" smtClean="0">
              <a:solidFill>
                <a:schemeClr val="bg1"/>
              </a:solidFill>
              <a:latin typeface="+mj-lt"/>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7" name="Picture 6" descr="States with Confirmed EV-D68 Infection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92240" y="1587958"/>
            <a:ext cx="2590800" cy="1835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1906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7819" y="152400"/>
            <a:ext cx="6934200" cy="1477962"/>
          </a:xfrm>
        </p:spPr>
        <p:txBody>
          <a:bodyPr>
            <a:normAutofit fontScale="90000"/>
          </a:bodyPr>
          <a:lstStyle/>
          <a:p>
            <a:r>
              <a:rPr lang="en-US" sz="4000" dirty="0" smtClean="0">
                <a:solidFill>
                  <a:prstClr val="black"/>
                </a:solidFill>
              </a:rPr>
              <a:t>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457200" y="1524000"/>
            <a:ext cx="92202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1138428" lvl="1" indent="-342900">
              <a:buClr>
                <a:schemeClr val="bg1">
                  <a:lumMod val="75000"/>
                  <a:lumOff val="25000"/>
                </a:schemeClr>
              </a:buClr>
              <a:buFont typeface="Wingdings" panose="05000000000000000000" pitchFamily="2" charset="2"/>
              <a:buChar char="v"/>
            </a:pPr>
            <a:r>
              <a:rPr lang="en-US" sz="2200" b="1" u="sng" dirty="0" smtClean="0">
                <a:solidFill>
                  <a:schemeClr val="bg1"/>
                </a:solidFill>
                <a:latin typeface="+mj-lt"/>
              </a:rPr>
              <a:t>Environmental Health Services as Patient Care-Yakama Asthma Management Program</a:t>
            </a:r>
          </a:p>
          <a:p>
            <a:pPr marL="795528" lvl="1" indent="0">
              <a:buClr>
                <a:schemeClr val="bg1">
                  <a:lumMod val="75000"/>
                  <a:lumOff val="25000"/>
                </a:schemeClr>
              </a:buClr>
            </a:pPr>
            <a:endParaRPr lang="en-US" sz="2200" b="1" dirty="0">
              <a:solidFill>
                <a:schemeClr val="bg1"/>
              </a:solidFill>
              <a:latin typeface="+mj-lt"/>
            </a:endParaRP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Home assessments to identify, prevent, and control environmental triggers of asthma- focus on children</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Targeted case management includes clinical recommendation of preventive services by interdisciplinary team of health professionals</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Pharmacy</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Public Health Nursing</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Environmental Health</a:t>
            </a:r>
          </a:p>
          <a:p>
            <a:pPr marL="1403604" lvl="2" indent="-342900">
              <a:buClr>
                <a:schemeClr val="bg1">
                  <a:lumMod val="75000"/>
                  <a:lumOff val="25000"/>
                </a:schemeClr>
              </a:buClr>
              <a:buFont typeface="Wingdings" panose="05000000000000000000" pitchFamily="2" charset="2"/>
              <a:buChar char="v"/>
            </a:pPr>
            <a:r>
              <a:rPr lang="en-US" sz="2000" dirty="0" smtClean="0">
                <a:solidFill>
                  <a:schemeClr val="bg1"/>
                </a:solidFill>
                <a:latin typeface="+mj-lt"/>
              </a:rPr>
              <a:t>Changes under ACA allow for CMS reimbursement, if State approved Plan of Waiver</a:t>
            </a:r>
          </a:p>
          <a:p>
            <a:pPr marL="1623060" lvl="3" indent="-342900">
              <a:buClr>
                <a:schemeClr val="bg1">
                  <a:lumMod val="75000"/>
                  <a:lumOff val="25000"/>
                </a:schemeClr>
              </a:buClr>
              <a:buFont typeface="Wingdings" panose="05000000000000000000" pitchFamily="2" charset="2"/>
              <a:buChar char="v"/>
            </a:pP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4222958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447800"/>
            <a:ext cx="8686800" cy="495300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Tx/>
              <a:buSzTx/>
              <a:buFont typeface="Wingdings" panose="05000000000000000000" pitchFamily="2" charset="2"/>
              <a:buChar char="v"/>
            </a:pPr>
            <a:r>
              <a:rPr lang="en-US" sz="2600" b="1" u="sng" dirty="0">
                <a:ln w="6350">
                  <a:noFill/>
                </a:ln>
                <a:solidFill>
                  <a:prstClr val="black"/>
                </a:solidFill>
                <a:effectLst>
                  <a:outerShdw blurRad="114300" dist="101600" dir="2700000" algn="tl" rotWithShape="0">
                    <a:srgbClr val="000000">
                      <a:alpha val="40000"/>
                    </a:srgbClr>
                  </a:outerShdw>
                </a:effectLst>
                <a:latin typeface="+mj-lt"/>
                <a:ea typeface="+mj-ea"/>
                <a:cs typeface="+mj-cs"/>
              </a:rPr>
              <a:t>Physician Position </a:t>
            </a:r>
            <a:r>
              <a:rPr lang="en-US" sz="2600" b="1" u="sng" dirty="0" smtClean="0">
                <a:ln w="6350">
                  <a:noFill/>
                </a:ln>
                <a:solidFill>
                  <a:prstClr val="black"/>
                </a:solidFill>
                <a:effectLst>
                  <a:outerShdw blurRad="114300" dist="101600" dir="2700000" algn="tl" rotWithShape="0">
                    <a:srgbClr val="000000">
                      <a:alpha val="40000"/>
                    </a:srgbClr>
                  </a:outerShdw>
                </a:effectLst>
                <a:latin typeface="+mj-lt"/>
                <a:ea typeface="+mj-ea"/>
                <a:cs typeface="+mj-cs"/>
              </a:rPr>
              <a:t>Report</a:t>
            </a:r>
          </a:p>
          <a:p>
            <a:pPr marL="0">
              <a:buClrTx/>
              <a:buSzTx/>
            </a:pPr>
            <a:endParaRPr lang="en-US" sz="2600" u="sng" dirty="0" smtClean="0">
              <a:solidFill>
                <a:schemeClr val="bg1"/>
              </a:solidFill>
              <a:latin typeface="+mj-lt"/>
            </a:endParaRPr>
          </a:p>
          <a:p>
            <a:pPr marL="342900" indent="-342900">
              <a:buClrTx/>
              <a:buSzTx/>
              <a:buFont typeface="Wingdings" panose="05000000000000000000" pitchFamily="2" charset="2"/>
              <a:buChar char="v"/>
            </a:pPr>
            <a:r>
              <a:rPr lang="en-US" dirty="0" smtClean="0">
                <a:solidFill>
                  <a:schemeClr val="bg1"/>
                </a:solidFill>
                <a:latin typeface="+mj-lt"/>
              </a:rPr>
              <a:t>The IHS Loan Repayment Program (LRP)</a:t>
            </a:r>
          </a:p>
          <a:p>
            <a:pPr marL="1138428" lvl="1" indent="-342900">
              <a:buClrTx/>
              <a:buSzTx/>
              <a:buFont typeface="Wingdings" panose="05000000000000000000" pitchFamily="2" charset="2"/>
              <a:buChar char="v"/>
            </a:pPr>
            <a:r>
              <a:rPr lang="en-US" dirty="0" smtClean="0">
                <a:solidFill>
                  <a:schemeClr val="bg1"/>
                </a:solidFill>
                <a:latin typeface="+mj-lt"/>
              </a:rPr>
              <a:t>Provides health professionals up to $40,000 toward repayment of qualified student loans</a:t>
            </a:r>
          </a:p>
          <a:p>
            <a:pPr marL="1138428" lvl="1" indent="-342900">
              <a:buClrTx/>
              <a:buSzTx/>
              <a:buFont typeface="Wingdings" panose="05000000000000000000" pitchFamily="2" charset="2"/>
              <a:buChar char="v"/>
            </a:pPr>
            <a:r>
              <a:rPr lang="en-US" dirty="0" smtClean="0">
                <a:solidFill>
                  <a:schemeClr val="bg1"/>
                </a:solidFill>
                <a:latin typeface="+mj-lt"/>
              </a:rPr>
              <a:t>Requires a two-year service commitment to practice full-time in IHS</a:t>
            </a:r>
          </a:p>
          <a:p>
            <a:pPr marL="1138428" lvl="1" indent="-342900">
              <a:buClrTx/>
              <a:buSzTx/>
              <a:buFont typeface="Wingdings" panose="05000000000000000000" pitchFamily="2" charset="2"/>
              <a:buChar char="v"/>
            </a:pPr>
            <a:r>
              <a:rPr lang="en-US" dirty="0" smtClean="0">
                <a:solidFill>
                  <a:schemeClr val="bg1"/>
                </a:solidFill>
                <a:latin typeface="+mj-lt"/>
              </a:rPr>
              <a:t>Available to all I/T/U</a:t>
            </a:r>
          </a:p>
          <a:p>
            <a:pPr marL="1138428" lvl="1" indent="-342900">
              <a:buClrTx/>
              <a:buSzTx/>
              <a:buFont typeface="Wingdings" panose="05000000000000000000" pitchFamily="2" charset="2"/>
              <a:buChar char="v"/>
            </a:pPr>
            <a:r>
              <a:rPr lang="en-US" dirty="0" smtClean="0">
                <a:solidFill>
                  <a:schemeClr val="bg1"/>
                </a:solidFill>
                <a:latin typeface="+mj-lt"/>
              </a:rPr>
              <a:t>Excellent recruitment tool at no cost to sites</a:t>
            </a:r>
          </a:p>
          <a:p>
            <a:pPr marL="342900" indent="-342900">
              <a:buClrTx/>
              <a:buSzTx/>
              <a:buFont typeface="Wingdings" panose="05000000000000000000" pitchFamily="2" charset="2"/>
              <a:buChar char="v"/>
            </a:pPr>
            <a:r>
              <a:rPr lang="en-US" dirty="0" smtClean="0">
                <a:solidFill>
                  <a:schemeClr val="bg1"/>
                </a:solidFill>
                <a:latin typeface="+mj-lt"/>
              </a:rPr>
              <a:t>IHS prioritizes LRP to sites most in need of specific health professions</a:t>
            </a:r>
          </a:p>
          <a:p>
            <a:pPr marL="342900" indent="-342900">
              <a:buClrTx/>
              <a:buSzTx/>
              <a:buFont typeface="Wingdings" panose="05000000000000000000" pitchFamily="2" charset="2"/>
              <a:buChar char="v"/>
            </a:pPr>
            <a:r>
              <a:rPr lang="en-US" dirty="0" smtClean="0">
                <a:solidFill>
                  <a:schemeClr val="bg1"/>
                </a:solidFill>
                <a:latin typeface="+mj-lt"/>
              </a:rPr>
              <a:t>The Physician Position Report gathers information about physician position vacancies to establish priority for the LRP for physicians.</a:t>
            </a:r>
          </a:p>
          <a:p>
            <a:pPr marL="1138428" lvl="1" indent="-342900">
              <a:buClrTx/>
              <a:buSzTx/>
              <a:buFont typeface="Wingdings" panose="05000000000000000000" pitchFamily="2" charset="2"/>
              <a:buChar char="v"/>
            </a:pPr>
            <a:r>
              <a:rPr lang="en-US" dirty="0" smtClean="0">
                <a:solidFill>
                  <a:schemeClr val="bg1"/>
                </a:solidFill>
                <a:latin typeface="+mj-lt"/>
              </a:rPr>
              <a:t>Sites wishing to participate should log in monthly to record current vacancy information (</a:t>
            </a:r>
            <a:r>
              <a:rPr lang="en-US" dirty="0" smtClean="0">
                <a:solidFill>
                  <a:schemeClr val="bg1"/>
                </a:solidFill>
                <a:latin typeface="+mj-lt"/>
                <a:hlinkClick r:id="rId6"/>
              </a:rPr>
              <a:t>http://www.ihs.gov/PPR/</a:t>
            </a:r>
            <a:r>
              <a:rPr lang="en-US" dirty="0" smtClean="0">
                <a:solidFill>
                  <a:schemeClr val="bg1"/>
                </a:solidFill>
                <a:latin typeface="+mj-lt"/>
              </a:rPr>
              <a:t>) </a:t>
            </a:r>
          </a:p>
          <a:p>
            <a:pPr marL="1138428" lvl="1" indent="-342900">
              <a:buClrTx/>
              <a:buSzTx/>
              <a:buFont typeface="Wingdings" panose="05000000000000000000" pitchFamily="2" charset="2"/>
              <a:buChar char="v"/>
            </a:pPr>
            <a:r>
              <a:rPr lang="en-US" dirty="0" smtClean="0">
                <a:solidFill>
                  <a:schemeClr val="bg1"/>
                </a:solidFill>
                <a:latin typeface="+mj-lt"/>
              </a:rPr>
              <a:t>Underutilized in Portland Area- Only 11 of 45 sites are current on reporting</a:t>
            </a:r>
          </a:p>
          <a:p>
            <a:pPr marL="342900" indent="-342900">
              <a:buClrTx/>
              <a:buSzTx/>
              <a:buFont typeface="Wingdings" panose="05000000000000000000" pitchFamily="2" charset="2"/>
              <a:buChar char="v"/>
            </a:pPr>
            <a:r>
              <a:rPr lang="en-US" dirty="0" smtClean="0">
                <a:solidFill>
                  <a:schemeClr val="bg1"/>
                </a:solidFill>
                <a:latin typeface="+mj-lt"/>
              </a:rPr>
              <a:t>Please report Point of Contact (name, phone, e-mail)</a:t>
            </a:r>
          </a:p>
          <a:p>
            <a:pPr marL="0">
              <a:buClrTx/>
              <a:buSzTx/>
            </a:pPr>
            <a:r>
              <a:rPr lang="en-US" dirty="0">
                <a:solidFill>
                  <a:schemeClr val="bg1"/>
                </a:solidFill>
                <a:latin typeface="+mj-lt"/>
              </a:rPr>
              <a:t>	</a:t>
            </a:r>
            <a:r>
              <a:rPr lang="en-US" dirty="0" smtClean="0">
                <a:solidFill>
                  <a:schemeClr val="bg1"/>
                </a:solidFill>
                <a:latin typeface="+mj-lt"/>
              </a:rPr>
              <a:t>to CAPT Miles Rudd, MD, Portland Area CMO</a:t>
            </a:r>
          </a:p>
          <a:p>
            <a:pPr marL="0">
              <a:buClrTx/>
              <a:buSzTx/>
            </a:pPr>
            <a:r>
              <a:rPr lang="en-US" dirty="0">
                <a:solidFill>
                  <a:schemeClr val="bg1"/>
                </a:solidFill>
                <a:latin typeface="+mj-lt"/>
              </a:rPr>
              <a:t>	</a:t>
            </a:r>
            <a:r>
              <a:rPr lang="en-US" dirty="0" smtClean="0">
                <a:solidFill>
                  <a:schemeClr val="bg1"/>
                </a:solidFill>
                <a:latin typeface="+mj-lt"/>
                <a:hlinkClick r:id="rId7"/>
              </a:rPr>
              <a:t>stephen.rudd@ihs.gov</a:t>
            </a:r>
            <a:r>
              <a:rPr lang="en-US" dirty="0" smtClean="0">
                <a:solidFill>
                  <a:schemeClr val="bg1"/>
                </a:solidFill>
                <a:latin typeface="+mj-lt"/>
              </a:rPr>
              <a:t> </a:t>
            </a:r>
          </a:p>
          <a:p>
            <a:pPr marL="1138428" lvl="1" indent="-342900">
              <a:buClrTx/>
              <a:buSzTx/>
              <a:buFont typeface="Wingdings" panose="05000000000000000000" pitchFamily="2" charset="2"/>
              <a:buChar char="v"/>
            </a:pPr>
            <a:endParaRPr lang="en-US" dirty="0" smtClean="0">
              <a:solidFill>
                <a:schemeClr val="bg1"/>
              </a:solidFill>
              <a:latin typeface="+mj-lt"/>
            </a:endParaRPr>
          </a:p>
        </p:txBody>
      </p:sp>
      <p:pic>
        <p:nvPicPr>
          <p:cNvPr id="2050"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27517" t="58608" r="63648" b="27912"/>
          <a:stretch/>
        </p:blipFill>
        <p:spPr bwMode="auto">
          <a:xfrm>
            <a:off x="6838740" y="5791200"/>
            <a:ext cx="2019719" cy="924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Tree>
    <p:extLst>
      <p:ext uri="{BB962C8B-B14F-4D97-AF65-F5344CB8AC3E}">
        <p14:creationId xmlns:p14="http://schemas.microsoft.com/office/powerpoint/2010/main" val="4782658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192571</TotalTime>
  <Words>1024</Words>
  <Application>Microsoft Office PowerPoint</Application>
  <PresentationFormat>On-screen Show (4:3)</PresentationFormat>
  <Paragraphs>169</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Indian Health Service Portland Area Director’s Update</vt:lpstr>
      <vt:lpstr>Renew And Strengthen Our Partnership With Tribes </vt:lpstr>
      <vt:lpstr>Renew And Strengthen Our Partnership With Tribes </vt:lpstr>
      <vt:lpstr>Renew And Strengthen Our Partnership With Tribes </vt:lpstr>
      <vt:lpstr>Improve The Quality Of And Access To Care</vt:lpstr>
      <vt:lpstr> Improve The Quality Of And Access To Care </vt:lpstr>
      <vt:lpstr>Improve The Quality Of And Access To Care </vt:lpstr>
      <vt:lpstr> Improve the Quality Of And Access To Care </vt:lpstr>
      <vt:lpstr> </vt:lpstr>
      <vt:lpstr>  Ensure That Our Work Is Transparent, Accountable, Fair, and Inclusive </vt:lpstr>
      <vt:lpstr>Ensure that our work is transparent, accountable, fair, and inclusive</vt:lpstr>
      <vt:lpstr>Ensure that our work is transparent, accountable, fair, and inclusive</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494</cp:revision>
  <cp:lastPrinted>2014-04-18T21:05:35Z</cp:lastPrinted>
  <dcterms:created xsi:type="dcterms:W3CDTF">2011-08-31T16:04:47Z</dcterms:created>
  <dcterms:modified xsi:type="dcterms:W3CDTF">2014-10-15T16:29:23Z</dcterms:modified>
</cp:coreProperties>
</file>