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20"/>
  </p:notesMasterIdLst>
  <p:sldIdLst>
    <p:sldId id="256" r:id="rId2"/>
    <p:sldId id="265" r:id="rId3"/>
    <p:sldId id="273" r:id="rId4"/>
    <p:sldId id="268" r:id="rId5"/>
    <p:sldId id="292" r:id="rId6"/>
    <p:sldId id="293" r:id="rId7"/>
    <p:sldId id="294" r:id="rId8"/>
    <p:sldId id="275" r:id="rId9"/>
    <p:sldId id="295" r:id="rId10"/>
    <p:sldId id="296" r:id="rId11"/>
    <p:sldId id="297" r:id="rId12"/>
    <p:sldId id="298" r:id="rId13"/>
    <p:sldId id="299" r:id="rId14"/>
    <p:sldId id="300" r:id="rId15"/>
    <p:sldId id="301" r:id="rId16"/>
    <p:sldId id="302" r:id="rId17"/>
    <p:sldId id="304" r:id="rId18"/>
    <p:sldId id="30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46CFC9F-657C-430E-8800-43EF0EF30C2D}">
          <p14:sldIdLst>
            <p14:sldId id="256"/>
            <p14:sldId id="265"/>
            <p14:sldId id="273"/>
            <p14:sldId id="268"/>
            <p14:sldId id="292"/>
            <p14:sldId id="293"/>
            <p14:sldId id="294"/>
            <p14:sldId id="275"/>
            <p14:sldId id="295"/>
            <p14:sldId id="296"/>
            <p14:sldId id="297"/>
            <p14:sldId id="298"/>
            <p14:sldId id="299"/>
            <p14:sldId id="300"/>
            <p14:sldId id="301"/>
            <p14:sldId id="302"/>
            <p14:sldId id="304"/>
            <p14:sldId id="30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06" autoAdjust="0"/>
    <p:restoredTop sz="69209" autoAdjust="0"/>
  </p:normalViewPr>
  <p:slideViewPr>
    <p:cSldViewPr>
      <p:cViewPr varScale="1">
        <p:scale>
          <a:sx n="77" d="100"/>
          <a:sy n="77" d="100"/>
        </p:scale>
        <p:origin x="-159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980F62-71C2-4999-B6BF-65B1D3DBE4AB}" type="datetimeFigureOut">
              <a:rPr lang="en-US" smtClean="0"/>
              <a:t>10/16/2014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4303EC-E211-442B-A309-5CB2B2441B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148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4303EC-E211-442B-A309-5CB2B2441B6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2432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4303EC-E211-442B-A309-5CB2B2441B6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4633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4303EC-E211-442B-A309-5CB2B2441B6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2179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4303EC-E211-442B-A309-5CB2B2441B6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4750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There</a:t>
            </a:r>
            <a:r>
              <a:rPr lang="en-US" baseline="0" dirty="0" smtClean="0"/>
              <a:t> is a feedback survey at the end of the report – any feedback would be much appreciated, and will help us continue making improvements to the state and tribe-level reports.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4303EC-E211-442B-A309-5CB2B2441B6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2317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Washington and Idaho reports and posted to</a:t>
            </a:r>
            <a:r>
              <a:rPr lang="en-US" baseline="0" dirty="0" smtClean="0"/>
              <a:t> our website. The full reports are available, and you can also download individual chapters.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4303EC-E211-442B-A309-5CB2B2441B6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6320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4303EC-E211-442B-A309-5CB2B2441B6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0623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4303EC-E211-442B-A309-5CB2B2441B6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3529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4303EC-E211-442B-A309-5CB2B2441B6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2678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4303EC-E211-442B-A309-5CB2B2441B6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5963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4303EC-E211-442B-A309-5CB2B2441B6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7844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4303EC-E211-442B-A309-5CB2B2441B6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9448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12 main chapters that cover these topic areas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4303EC-E211-442B-A309-5CB2B2441B6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0648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Each chapter begins with a mini</a:t>
            </a:r>
            <a:r>
              <a:rPr lang="en-US" baseline="0" dirty="0" smtClean="0"/>
              <a:t> table of contents, and a short introduction that provides information on why this topic is important for tribal communities, some national data, and a summary of the data within the section.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4303EC-E211-442B-A309-5CB2B2441B6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746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4303EC-E211-442B-A309-5CB2B2441B6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1354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 userDrawn="1"/>
        </p:nvGrpSpPr>
        <p:grpSpPr>
          <a:xfrm>
            <a:off x="0" y="6172200"/>
            <a:ext cx="4548027" cy="685800"/>
            <a:chOff x="0" y="6172200"/>
            <a:chExt cx="4548027" cy="685800"/>
          </a:xfrm>
        </p:grpSpPr>
        <p:pic>
          <p:nvPicPr>
            <p:cNvPr id="10" name="Picture 9" descr="\\STORAGESERVER\Graphics\BoardLogos2003\NPAIHBVector Black3.png"/>
            <p:cNvPicPr/>
            <p:nvPr userDrawn="1"/>
          </p:nvPicPr>
          <p:blipFill>
            <a:blip r:embed="rId2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172200"/>
              <a:ext cx="990600" cy="6858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" name="TextBox 10"/>
            <p:cNvSpPr txBox="1"/>
            <p:nvPr userDrawn="1"/>
          </p:nvSpPr>
          <p:spPr>
            <a:xfrm>
              <a:off x="966627" y="6463099"/>
              <a:ext cx="35814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chemeClr val="tx2"/>
                  </a:solidFill>
                  <a:latin typeface="Bradley Hand ITC" panose="03070402050302030203" pitchFamily="66" charset="0"/>
                </a:rPr>
                <a:t>Northwest Portland Area Indian Health Board</a:t>
              </a:r>
              <a:endParaRPr lang="en-US" sz="1200" b="1" dirty="0">
                <a:solidFill>
                  <a:schemeClr val="tx2"/>
                </a:solidFill>
                <a:latin typeface="Bradley Hand ITC" panose="03070402050302030203" pitchFamily="66" charset="0"/>
              </a:endParaRPr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r>
              <a:rPr lang="en-US" dirty="0" smtClean="0"/>
              <a:t> </a:t>
            </a:r>
            <a:endParaRPr lang="en-US" dirty="0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0" y="6172200"/>
            <a:ext cx="4548027" cy="685800"/>
            <a:chOff x="0" y="6172200"/>
            <a:chExt cx="4548027" cy="685800"/>
          </a:xfrm>
        </p:grpSpPr>
        <p:pic>
          <p:nvPicPr>
            <p:cNvPr id="11" name="Picture 10" descr="\\STORAGESERVER\Graphics\BoardLogos2003\NPAIHBVector Black3.png"/>
            <p:cNvPicPr/>
            <p:nvPr userDrawn="1"/>
          </p:nvPicPr>
          <p:blipFill>
            <a:blip r:embed="rId2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172200"/>
              <a:ext cx="990600" cy="6858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" name="TextBox 11"/>
            <p:cNvSpPr txBox="1"/>
            <p:nvPr userDrawn="1"/>
          </p:nvSpPr>
          <p:spPr>
            <a:xfrm>
              <a:off x="966627" y="6463099"/>
              <a:ext cx="35814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chemeClr val="tx2"/>
                  </a:solidFill>
                  <a:latin typeface="Bradley Hand ITC" panose="03070402050302030203" pitchFamily="66" charset="0"/>
                </a:rPr>
                <a:t>Northwest Portland Area Indian Health Board</a:t>
              </a:r>
              <a:endParaRPr lang="en-US" sz="1200" b="1" dirty="0">
                <a:solidFill>
                  <a:schemeClr val="tx2"/>
                </a:solidFill>
                <a:latin typeface="Bradley Hand ITC" panose="03070402050302030203" pitchFamily="66" charset="0"/>
              </a:endParaRPr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2702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2702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0" y="6172200"/>
            <a:ext cx="4548027" cy="685800"/>
            <a:chOff x="0" y="6172200"/>
            <a:chExt cx="4548027" cy="685800"/>
          </a:xfrm>
        </p:grpSpPr>
        <p:pic>
          <p:nvPicPr>
            <p:cNvPr id="12" name="Picture 11" descr="\\STORAGESERVER\Graphics\BoardLogos2003\NPAIHBVector Black3.png"/>
            <p:cNvPicPr/>
            <p:nvPr userDrawn="1"/>
          </p:nvPicPr>
          <p:blipFill>
            <a:blip r:embed="rId2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172200"/>
              <a:ext cx="990600" cy="6858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3" name="TextBox 12"/>
            <p:cNvSpPr txBox="1"/>
            <p:nvPr userDrawn="1"/>
          </p:nvSpPr>
          <p:spPr>
            <a:xfrm>
              <a:off x="966627" y="6463099"/>
              <a:ext cx="35814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chemeClr val="tx2"/>
                  </a:solidFill>
                  <a:latin typeface="Bradley Hand ITC" panose="03070402050302030203" pitchFamily="66" charset="0"/>
                </a:rPr>
                <a:t>Northwest Portland Area Indian Health Board</a:t>
              </a:r>
              <a:endParaRPr lang="en-US" sz="1200" b="1" dirty="0">
                <a:solidFill>
                  <a:schemeClr val="tx2"/>
                </a:solidFill>
                <a:latin typeface="Bradley Hand ITC" panose="03070402050302030203" pitchFamily="66" charset="0"/>
              </a:endParaRPr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581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581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14"/>
          <p:cNvGrpSpPr/>
          <p:nvPr userDrawn="1"/>
        </p:nvGrpSpPr>
        <p:grpSpPr>
          <a:xfrm>
            <a:off x="0" y="6172200"/>
            <a:ext cx="4548027" cy="685800"/>
            <a:chOff x="0" y="6172200"/>
            <a:chExt cx="4548027" cy="685800"/>
          </a:xfrm>
        </p:grpSpPr>
        <p:pic>
          <p:nvPicPr>
            <p:cNvPr id="16" name="Picture 15" descr="\\STORAGESERVER\Graphics\BoardLogos2003\NPAIHBVector Black3.png"/>
            <p:cNvPicPr/>
            <p:nvPr userDrawn="1"/>
          </p:nvPicPr>
          <p:blipFill>
            <a:blip r:embed="rId2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172200"/>
              <a:ext cx="990600" cy="6858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7" name="TextBox 16"/>
            <p:cNvSpPr txBox="1"/>
            <p:nvPr userDrawn="1"/>
          </p:nvSpPr>
          <p:spPr>
            <a:xfrm>
              <a:off x="966627" y="6463099"/>
              <a:ext cx="35814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chemeClr val="tx2"/>
                  </a:solidFill>
                  <a:latin typeface="Bradley Hand ITC" panose="03070402050302030203" pitchFamily="66" charset="0"/>
                </a:rPr>
                <a:t>Northwest Portland Area Indian Health Board</a:t>
              </a:r>
              <a:endParaRPr lang="en-US" sz="1200" b="1" dirty="0">
                <a:solidFill>
                  <a:schemeClr val="tx2"/>
                </a:solidFill>
                <a:latin typeface="Bradley Hand ITC" panose="03070402050302030203" pitchFamily="66" charset="0"/>
              </a:endParaRPr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438400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76600" y="792080"/>
            <a:ext cx="54102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0553"/>
            <a:ext cx="2438399" cy="381304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259874" y="3610172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12"/>
          <p:cNvGrpSpPr/>
          <p:nvPr userDrawn="1"/>
        </p:nvGrpSpPr>
        <p:grpSpPr>
          <a:xfrm>
            <a:off x="0" y="6172200"/>
            <a:ext cx="4548027" cy="685800"/>
            <a:chOff x="0" y="6172200"/>
            <a:chExt cx="4548027" cy="685800"/>
          </a:xfrm>
        </p:grpSpPr>
        <p:pic>
          <p:nvPicPr>
            <p:cNvPr id="14" name="Picture 13" descr="\\STORAGESERVER\Graphics\BoardLogos2003\NPAIHBVector Black3.png"/>
            <p:cNvPicPr/>
            <p:nvPr userDrawn="1"/>
          </p:nvPicPr>
          <p:blipFill>
            <a:blip r:embed="rId2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172200"/>
              <a:ext cx="990600" cy="6858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" name="TextBox 14"/>
            <p:cNvSpPr txBox="1"/>
            <p:nvPr userDrawn="1"/>
          </p:nvSpPr>
          <p:spPr>
            <a:xfrm>
              <a:off x="966627" y="6463099"/>
              <a:ext cx="35814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chemeClr val="tx2"/>
                  </a:solidFill>
                  <a:latin typeface="Bradley Hand ITC" panose="03070402050302030203" pitchFamily="66" charset="0"/>
                </a:rPr>
                <a:t>Northwest Portland Area Indian Health Board</a:t>
              </a:r>
              <a:endParaRPr lang="en-US" sz="1200" b="1" dirty="0">
                <a:solidFill>
                  <a:schemeClr val="tx2"/>
                </a:solidFill>
                <a:latin typeface="Bradley Hand ITC" panose="03070402050302030203" pitchFamily="66" charset="0"/>
              </a:endParaRPr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mailto:vwarrenmears@npaihb.org" TargetMode="External"/><Relationship Id="rId3" Type="http://schemas.openxmlformats.org/officeDocument/2006/relationships/image" Target="../media/image24.emf"/><Relationship Id="rId7" Type="http://schemas.openxmlformats.org/officeDocument/2006/relationships/hyperlink" Target="mailto:jdankovchik@npaihb.org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hyperlink" Target="mailto:kbigback@npaihb.org" TargetMode="External"/><Relationship Id="rId5" Type="http://schemas.openxmlformats.org/officeDocument/2006/relationships/hyperlink" Target="mailto:sjoshi@npaihb.org" TargetMode="External"/><Relationship Id="rId4" Type="http://schemas.openxmlformats.org/officeDocument/2006/relationships/hyperlink" Target="mailto:ideanw@npaihb.or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200" dirty="0" smtClean="0"/>
              <a:t>American Indian &amp; Alaska Native</a:t>
            </a:r>
            <a:br>
              <a:rPr lang="en-US" sz="3200" dirty="0" smtClean="0"/>
            </a:br>
            <a:r>
              <a:rPr lang="en-US" sz="3200" dirty="0" smtClean="0"/>
              <a:t>Community Health Profiles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7086600" cy="1752600"/>
          </a:xfrm>
        </p:spPr>
        <p:txBody>
          <a:bodyPr/>
          <a:lstStyle/>
          <a:p>
            <a:r>
              <a:rPr lang="en-US" dirty="0" smtClean="0"/>
              <a:t>Northwest Tribal Epidemiology Center</a:t>
            </a:r>
          </a:p>
          <a:p>
            <a:r>
              <a:rPr lang="en-US" dirty="0" smtClean="0"/>
              <a:t>Improving Data &amp; Enhancing Access-Northwest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3713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893" y="685800"/>
            <a:ext cx="8906214" cy="5714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32722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059" y="685800"/>
            <a:ext cx="8623881" cy="563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70522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" y="566538"/>
            <a:ext cx="4660504" cy="617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744" y="551298"/>
            <a:ext cx="4434840" cy="6187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600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53885"/>
            <a:ext cx="4433296" cy="6023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800600" y="609600"/>
            <a:ext cx="3962400" cy="54661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4000" spc="-1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Appendices</a:t>
            </a:r>
          </a:p>
          <a:p>
            <a:endParaRPr lang="en-US" dirty="0"/>
          </a:p>
          <a:p>
            <a:pPr marL="182880" indent="-182880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</a:pPr>
            <a:r>
              <a:rPr lang="en-US" sz="2800" dirty="0" smtClean="0"/>
              <a:t>Maps</a:t>
            </a:r>
            <a:endParaRPr lang="en-US" sz="2800" dirty="0"/>
          </a:p>
          <a:p>
            <a:pPr marL="182880" indent="-182880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</a:pPr>
            <a:endParaRPr lang="en-US" sz="2800" dirty="0"/>
          </a:p>
          <a:p>
            <a:pPr marL="182880" indent="-182880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</a:pPr>
            <a:r>
              <a:rPr lang="en-US" sz="2800" dirty="0" smtClean="0"/>
              <a:t>Detailed </a:t>
            </a:r>
            <a:r>
              <a:rPr lang="en-US" sz="2800" dirty="0"/>
              <a:t>Life Expectancy Tables</a:t>
            </a:r>
          </a:p>
          <a:p>
            <a:pPr marL="182880" indent="-182880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</a:pPr>
            <a:endParaRPr lang="en-US" sz="2800" dirty="0"/>
          </a:p>
          <a:p>
            <a:pPr marL="182880" indent="-182880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</a:pPr>
            <a:r>
              <a:rPr lang="en-US" sz="2800" dirty="0" smtClean="0"/>
              <a:t>List </a:t>
            </a:r>
            <a:r>
              <a:rPr lang="en-US" sz="2800" dirty="0"/>
              <a:t>of Tables and Figures</a:t>
            </a:r>
          </a:p>
          <a:p>
            <a:pPr marL="182880" indent="-182880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</a:pPr>
            <a:endParaRPr lang="en-US" sz="2800" dirty="0"/>
          </a:p>
          <a:p>
            <a:pPr marL="182880" indent="-182880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739811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" y="150030"/>
            <a:ext cx="4907280" cy="6657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105400" y="1653064"/>
            <a:ext cx="4038600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4000" spc="-1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Feedback Survey Link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www.surveymonkey.com/s/D38NS9G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6647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961" y="609601"/>
            <a:ext cx="8354078" cy="5872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2961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Oregon Report – Available mid-November 2014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Provide reports to Tribes and stakeholders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Begin planning for local-level reports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Develop data literacy trainings on how to understand and use data reports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3630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Who should we send hard copies of reports to? Please provide us with their contact information!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We would like to recruit a few people to work with us on developing the health data literacy trainings. Are you interested in working with us on this project? </a:t>
            </a:r>
          </a:p>
          <a:p>
            <a:pPr marL="0" indent="0">
              <a:spcBef>
                <a:spcPts val="1200"/>
              </a:spcBef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509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2" r="2992"/>
          <a:stretch/>
        </p:blipFill>
        <p:spPr bwMode="auto">
          <a:xfrm>
            <a:off x="228600" y="723900"/>
            <a:ext cx="5745480" cy="541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096000" y="1028343"/>
            <a:ext cx="30480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spc="-100" dirty="0" smtClean="0">
                <a:solidFill>
                  <a:srgbClr val="D2533C"/>
                </a:solidFill>
                <a:ea typeface="+mj-ea"/>
                <a:cs typeface="+mj-cs"/>
              </a:rPr>
              <a:t>Contact</a:t>
            </a:r>
          </a:p>
          <a:p>
            <a:endParaRPr lang="en-US" sz="2400" spc="-100" dirty="0" smtClean="0">
              <a:solidFill>
                <a:srgbClr val="D2533C"/>
              </a:solidFill>
              <a:ea typeface="+mj-ea"/>
              <a:cs typeface="+mj-cs"/>
            </a:endParaRPr>
          </a:p>
          <a:p>
            <a:r>
              <a:rPr lang="en-US" spc="-100" dirty="0" smtClean="0">
                <a:ea typeface="+mj-ea"/>
                <a:cs typeface="+mj-cs"/>
              </a:rPr>
              <a:t>IDEA-NW</a:t>
            </a:r>
          </a:p>
          <a:p>
            <a:r>
              <a:rPr lang="en-US" dirty="0">
                <a:hlinkClick r:id="rId4"/>
              </a:rPr>
              <a:t>ideanw@npaihb.org</a:t>
            </a:r>
            <a:endParaRPr lang="en-US" dirty="0"/>
          </a:p>
          <a:p>
            <a:endParaRPr lang="en-US" sz="2400" spc="-100" dirty="0">
              <a:solidFill>
                <a:srgbClr val="D2533C"/>
              </a:solidFill>
              <a:ea typeface="+mj-ea"/>
              <a:cs typeface="+mj-cs"/>
            </a:endParaRPr>
          </a:p>
          <a:p>
            <a:r>
              <a:rPr lang="en-US" dirty="0" err="1"/>
              <a:t>Sujata</a:t>
            </a:r>
            <a:r>
              <a:rPr lang="en-US" dirty="0"/>
              <a:t> Joshi</a:t>
            </a:r>
          </a:p>
          <a:p>
            <a:r>
              <a:rPr lang="en-US" dirty="0" smtClean="0">
                <a:hlinkClick r:id="rId5"/>
              </a:rPr>
              <a:t>sjoshi@npaihb.org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/>
              <a:t>Kristyn </a:t>
            </a:r>
            <a:r>
              <a:rPr lang="en-US" dirty="0" err="1"/>
              <a:t>Bigback</a:t>
            </a:r>
            <a:endParaRPr lang="en-US" dirty="0"/>
          </a:p>
          <a:p>
            <a:r>
              <a:rPr lang="en-US" dirty="0">
                <a:hlinkClick r:id="rId6"/>
              </a:rPr>
              <a:t>kbigback@npaihb.org</a:t>
            </a:r>
            <a:endParaRPr lang="en-US" dirty="0"/>
          </a:p>
          <a:p>
            <a:endParaRPr lang="en-US" dirty="0"/>
          </a:p>
          <a:p>
            <a:r>
              <a:rPr lang="en-US" dirty="0" err="1" smtClean="0"/>
              <a:t>Jenine</a:t>
            </a:r>
            <a:r>
              <a:rPr lang="en-US" dirty="0" smtClean="0"/>
              <a:t> </a:t>
            </a:r>
            <a:r>
              <a:rPr lang="en-US" dirty="0" err="1" smtClean="0"/>
              <a:t>Dankovchik</a:t>
            </a:r>
            <a:endParaRPr lang="en-US" dirty="0" smtClean="0"/>
          </a:p>
          <a:p>
            <a:r>
              <a:rPr lang="en-US" dirty="0" smtClean="0">
                <a:hlinkClick r:id="rId7"/>
              </a:rPr>
              <a:t>jdankovchik@npaihb.org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Victoria Warren-Mears</a:t>
            </a:r>
          </a:p>
          <a:p>
            <a:r>
              <a:rPr lang="en-US" dirty="0" smtClean="0">
                <a:hlinkClick r:id="rId8"/>
              </a:rPr>
              <a:t>vwarrenmears@npaihb.org</a:t>
            </a: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82672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/>
              <a:t>April 2013 Survey: Health Priorities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95600" y="1524000"/>
            <a:ext cx="57912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4400" dirty="0" smtClean="0"/>
              <a:t>Substance Abuse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Heart Health/Cardiovascular Disease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Diabetes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Cancer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Overweight/Obesity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Mental Health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Dental Health</a:t>
            </a:r>
          </a:p>
          <a:p>
            <a:pPr marL="0" indent="0">
              <a:buNone/>
            </a:pPr>
            <a:r>
              <a:rPr lang="en-US" sz="16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Maternal and Child Health</a:t>
            </a:r>
          </a:p>
          <a:p>
            <a:pPr marL="0" indent="0">
              <a:buNone/>
            </a:pPr>
            <a:r>
              <a:rPr lang="en-US" sz="16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Violence and Abuse</a:t>
            </a:r>
          </a:p>
        </p:txBody>
      </p:sp>
      <p:sp>
        <p:nvSpPr>
          <p:cNvPr id="4" name="Down Arrow 3"/>
          <p:cNvSpPr/>
          <p:nvPr/>
        </p:nvSpPr>
        <p:spPr>
          <a:xfrm>
            <a:off x="1828801" y="1676400"/>
            <a:ext cx="838200" cy="4343400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/>
              <a:t>Decreasing   Priority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0428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" y="457200"/>
            <a:ext cx="8229600" cy="990600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/>
              <a:t>Identifying Indicators &amp; Data Sources</a:t>
            </a:r>
            <a:endParaRPr lang="en-US" sz="36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876800" y="1524000"/>
            <a:ext cx="4114800" cy="4602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 smtClean="0"/>
          </a:p>
        </p:txBody>
      </p:sp>
      <p:grpSp>
        <p:nvGrpSpPr>
          <p:cNvPr id="3" name="Group 2"/>
          <p:cNvGrpSpPr/>
          <p:nvPr/>
        </p:nvGrpSpPr>
        <p:grpSpPr>
          <a:xfrm>
            <a:off x="655398" y="1544214"/>
            <a:ext cx="4572000" cy="4431105"/>
            <a:chOff x="304800" y="1502229"/>
            <a:chExt cx="5105400" cy="5118679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53371" y="1502229"/>
              <a:ext cx="2294143" cy="2968890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800" y="1600200"/>
              <a:ext cx="2294143" cy="2968891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8200" y="3568079"/>
              <a:ext cx="2294143" cy="2968890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28800" y="2438400"/>
              <a:ext cx="2294143" cy="2968890"/>
            </a:xfrm>
            <a:prstGeom prst="rect">
              <a:avLst/>
            </a:prstGeom>
          </p:spPr>
        </p:pic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52800" y="3944616"/>
              <a:ext cx="2057400" cy="26762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" name="Right Arrow 9"/>
          <p:cNvSpPr/>
          <p:nvPr/>
        </p:nvSpPr>
        <p:spPr>
          <a:xfrm>
            <a:off x="5334000" y="3019331"/>
            <a:ext cx="990600" cy="7404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olded Corner 11"/>
          <p:cNvSpPr/>
          <p:nvPr/>
        </p:nvSpPr>
        <p:spPr>
          <a:xfrm>
            <a:off x="6629400" y="2248705"/>
            <a:ext cx="2057399" cy="2638747"/>
          </a:xfrm>
          <a:prstGeom prst="foldedCorner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Master List</a:t>
            </a:r>
          </a:p>
          <a:p>
            <a:pPr algn="ctr"/>
            <a:endParaRPr lang="en-US" dirty="0"/>
          </a:p>
          <a:p>
            <a:pPr algn="ctr"/>
            <a:r>
              <a:rPr lang="en-US" sz="2000" dirty="0" smtClean="0"/>
              <a:t>&gt;100 indicators in ~17 topic areas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378233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Washington draft report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590800"/>
            <a:ext cx="3810000" cy="2133600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Roundtable discussion at October 2013 QBM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Follow-up online survey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599382"/>
            <a:ext cx="3581400" cy="481420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26574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Changes based on feedback we heard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When possible, included data on trends and age-specific results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Added maps showing mortality </a:t>
            </a:r>
            <a:r>
              <a:rPr lang="en-US" dirty="0"/>
              <a:t>rates ((3 states</a:t>
            </a:r>
            <a:r>
              <a:rPr lang="en-US" dirty="0" smtClean="0"/>
              <a:t>) and </a:t>
            </a:r>
            <a:r>
              <a:rPr lang="en-US" dirty="0"/>
              <a:t>hospitalization rates (WA &amp; OR</a:t>
            </a:r>
            <a:r>
              <a:rPr lang="en-US" dirty="0" smtClean="0"/>
              <a:t>) </a:t>
            </a:r>
            <a:r>
              <a:rPr lang="en-US" dirty="0" smtClean="0"/>
              <a:t>by geographic </a:t>
            </a:r>
            <a:r>
              <a:rPr lang="en-US" dirty="0" smtClean="0"/>
              <a:t>area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Added </a:t>
            </a:r>
            <a:r>
              <a:rPr lang="en-US" dirty="0" smtClean="0"/>
              <a:t>section summaries at beginning of each chapter– tried to synthesize data findings and provide more context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Added program highlights – NPAIHB projects that are addressing health issues/disparities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1165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213206"/>
            <a:ext cx="4139300" cy="5431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7448" y="1213206"/>
            <a:ext cx="4243777" cy="54161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9412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25" y="457200"/>
            <a:ext cx="4295775" cy="5348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2057" y="822960"/>
            <a:ext cx="4333875" cy="5600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0312" y="1066800"/>
            <a:ext cx="4143375" cy="5438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1219200"/>
            <a:ext cx="4333875" cy="54673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7792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Demographics</a:t>
            </a:r>
          </a:p>
          <a:p>
            <a:r>
              <a:rPr lang="en-US" dirty="0" smtClean="0"/>
              <a:t>Maternal and Child Health</a:t>
            </a:r>
          </a:p>
          <a:p>
            <a:r>
              <a:rPr lang="en-US" dirty="0" smtClean="0"/>
              <a:t>Mortality</a:t>
            </a:r>
          </a:p>
          <a:p>
            <a:r>
              <a:rPr lang="en-US" dirty="0" smtClean="0"/>
              <a:t>Diabetes</a:t>
            </a:r>
          </a:p>
          <a:p>
            <a:r>
              <a:rPr lang="en-US" dirty="0" smtClean="0"/>
              <a:t>Cardiovascular Disease &amp; Stroke</a:t>
            </a:r>
          </a:p>
          <a:p>
            <a:r>
              <a:rPr lang="en-US" dirty="0" smtClean="0"/>
              <a:t>Cancer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Injury and Violence</a:t>
            </a:r>
          </a:p>
          <a:p>
            <a:r>
              <a:rPr lang="en-US" dirty="0"/>
              <a:t>Mental Health and Suicide</a:t>
            </a:r>
          </a:p>
          <a:p>
            <a:r>
              <a:rPr lang="en-US" dirty="0"/>
              <a:t>Substance Abuse</a:t>
            </a:r>
          </a:p>
          <a:p>
            <a:r>
              <a:rPr lang="en-US" dirty="0" smtClean="0"/>
              <a:t>Communicable Diseases</a:t>
            </a:r>
            <a:endParaRPr lang="en-US" dirty="0"/>
          </a:p>
          <a:p>
            <a:r>
              <a:rPr lang="en-US" dirty="0"/>
              <a:t>Healthy Lifestyles, Healthy Environments</a:t>
            </a:r>
          </a:p>
          <a:p>
            <a:r>
              <a:rPr lang="en-US" dirty="0"/>
              <a:t>Access to Care</a:t>
            </a:r>
          </a:p>
        </p:txBody>
      </p:sp>
    </p:spTree>
    <p:extLst>
      <p:ext uri="{BB962C8B-B14F-4D97-AF65-F5344CB8AC3E}">
        <p14:creationId xmlns:p14="http://schemas.microsoft.com/office/powerpoint/2010/main" val="2478719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8600"/>
            <a:ext cx="5029200" cy="662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35674"/>
            <a:ext cx="5085314" cy="66223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1487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2554</TotalTime>
  <Words>398</Words>
  <Application>Microsoft Office PowerPoint</Application>
  <PresentationFormat>On-screen Show (4:3)</PresentationFormat>
  <Paragraphs>93</Paragraphs>
  <Slides>18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Clarity</vt:lpstr>
      <vt:lpstr>American Indian &amp; Alaska Native Community Health Profiles</vt:lpstr>
      <vt:lpstr>April 2013 Survey: Health Priorities</vt:lpstr>
      <vt:lpstr>Identifying Indicators &amp; Data Sources</vt:lpstr>
      <vt:lpstr>Washington draft report</vt:lpstr>
      <vt:lpstr>Changes based on feedback we heard</vt:lpstr>
      <vt:lpstr>PowerPoint Presentation</vt:lpstr>
      <vt:lpstr>PowerPoint Presentation</vt:lpstr>
      <vt:lpstr>Chapters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Next Steps</vt:lpstr>
      <vt:lpstr>Questions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Sujata Joshi</dc:creator>
  <cp:lastModifiedBy>Sujata Joshi</cp:lastModifiedBy>
  <cp:revision>94</cp:revision>
  <dcterms:created xsi:type="dcterms:W3CDTF">2006-08-16T00:00:00Z</dcterms:created>
  <dcterms:modified xsi:type="dcterms:W3CDTF">2014-10-16T19:53:47Z</dcterms:modified>
</cp:coreProperties>
</file>