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17"/>
  </p:notesMasterIdLst>
  <p:handoutMasterIdLst>
    <p:handoutMasterId r:id="rId18"/>
  </p:handoutMasterIdLst>
  <p:sldIdLst>
    <p:sldId id="330" r:id="rId5"/>
    <p:sldId id="425" r:id="rId6"/>
    <p:sldId id="430" r:id="rId7"/>
    <p:sldId id="431" r:id="rId8"/>
    <p:sldId id="435" r:id="rId9"/>
    <p:sldId id="432" r:id="rId10"/>
    <p:sldId id="433" r:id="rId11"/>
    <p:sldId id="434" r:id="rId12"/>
    <p:sldId id="399" r:id="rId13"/>
    <p:sldId id="436" r:id="rId14"/>
    <p:sldId id="402" r:id="rId15"/>
    <p:sldId id="410" r:id="rId16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B" initials="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37FF"/>
    <a:srgbClr val="6600CC"/>
    <a:srgbClr val="003399"/>
    <a:srgbClr val="CCECFF"/>
    <a:srgbClr val="336699"/>
    <a:srgbClr val="0083BE"/>
    <a:srgbClr val="3366CC"/>
    <a:srgbClr val="000099"/>
    <a:srgbClr val="3333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743" autoAdjust="0"/>
    <p:restoredTop sz="75824" autoAdjust="0"/>
  </p:normalViewPr>
  <p:slideViewPr>
    <p:cSldViewPr snapToGrid="0" snapToObjects="1">
      <p:cViewPr>
        <p:scale>
          <a:sx n="90" d="100"/>
          <a:sy n="90" d="100"/>
        </p:scale>
        <p:origin x="-576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-1968" y="36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5"/>
            <a:ext cx="3038145" cy="464205"/>
          </a:xfrm>
          <a:prstGeom prst="rect">
            <a:avLst/>
          </a:prstGeom>
        </p:spPr>
        <p:txBody>
          <a:bodyPr vert="horz" wrap="square" lIns="92302" tIns="46151" rIns="92302" bIns="4615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8" charset="0"/>
                <a:ea typeface="ＭＳ Ｐゴシック" pitchFamily="-108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735" y="5"/>
            <a:ext cx="3038145" cy="464205"/>
          </a:xfrm>
          <a:prstGeom prst="rect">
            <a:avLst/>
          </a:prstGeom>
        </p:spPr>
        <p:txBody>
          <a:bodyPr vert="horz" wrap="square" lIns="92302" tIns="46151" rIns="92302" bIns="4615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DCE56C1-B30B-4E0B-B4AF-AA0A774A2B7A}" type="datetime1">
              <a:rPr lang="en-US"/>
              <a:pPr>
                <a:defRPr/>
              </a:pPr>
              <a:t>10/15/2014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30663"/>
            <a:ext cx="3038145" cy="464205"/>
          </a:xfrm>
          <a:prstGeom prst="rect">
            <a:avLst/>
          </a:prstGeom>
        </p:spPr>
        <p:txBody>
          <a:bodyPr vert="horz" wrap="square" lIns="92302" tIns="46151" rIns="92302" bIns="4615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8" charset="0"/>
                <a:ea typeface="ＭＳ Ｐゴシック" pitchFamily="-108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735" y="8830663"/>
            <a:ext cx="3038145" cy="464205"/>
          </a:xfrm>
          <a:prstGeom prst="rect">
            <a:avLst/>
          </a:prstGeom>
        </p:spPr>
        <p:txBody>
          <a:bodyPr vert="horz" wrap="square" lIns="92302" tIns="46151" rIns="92302" bIns="4615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9766B6E-F780-4189-A9E9-CF88040C5F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9808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5"/>
            <a:ext cx="3038145" cy="464205"/>
          </a:xfrm>
          <a:prstGeom prst="rect">
            <a:avLst/>
          </a:prstGeom>
        </p:spPr>
        <p:txBody>
          <a:bodyPr vert="horz" wrap="square" lIns="92302" tIns="46151" rIns="92302" bIns="4615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8" charset="0"/>
                <a:ea typeface="ＭＳ Ｐゴシック" pitchFamily="-108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35" y="5"/>
            <a:ext cx="3038145" cy="464205"/>
          </a:xfrm>
          <a:prstGeom prst="rect">
            <a:avLst/>
          </a:prstGeom>
        </p:spPr>
        <p:txBody>
          <a:bodyPr vert="horz" wrap="square" lIns="92302" tIns="46151" rIns="92302" bIns="4615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0F45370-6F28-403B-B7B2-95C1EE238BC8}" type="datetime1">
              <a:rPr lang="en-US"/>
              <a:pPr>
                <a:defRPr/>
              </a:pPr>
              <a:t>10/15/2014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8500"/>
            <a:ext cx="4646612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302" tIns="46151" rIns="92302" bIns="46151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47" y="4416103"/>
            <a:ext cx="5607712" cy="4182457"/>
          </a:xfrm>
          <a:prstGeom prst="rect">
            <a:avLst/>
          </a:prstGeom>
        </p:spPr>
        <p:txBody>
          <a:bodyPr vert="horz" wrap="square" lIns="92302" tIns="46151" rIns="92302" bIns="4615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30663"/>
            <a:ext cx="3038145" cy="464205"/>
          </a:xfrm>
          <a:prstGeom prst="rect">
            <a:avLst/>
          </a:prstGeom>
        </p:spPr>
        <p:txBody>
          <a:bodyPr vert="horz" wrap="square" lIns="92302" tIns="46151" rIns="92302" bIns="4615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8" charset="0"/>
                <a:ea typeface="ＭＳ Ｐゴシック" pitchFamily="-108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35" y="8830663"/>
            <a:ext cx="3038145" cy="464205"/>
          </a:xfrm>
          <a:prstGeom prst="rect">
            <a:avLst/>
          </a:prstGeom>
        </p:spPr>
        <p:txBody>
          <a:bodyPr vert="horz" wrap="square" lIns="92302" tIns="46151" rIns="92302" bIns="4615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B850CD8-3DC0-4D51-9F0F-9FA8CBAFAE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0936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28" charset="-128"/>
        <a:cs typeface="ＭＳ Ｐゴシック" pitchFamily="2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28" charset="-128"/>
        <a:cs typeface="ＭＳ Ｐゴシック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28" charset="-128"/>
        <a:cs typeface="ＭＳ Ｐゴシック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28" charset="-128"/>
        <a:cs typeface="ＭＳ Ｐゴシック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28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dirty="0" smtClean="0">
                <a:ea typeface="ＭＳ Ｐゴシック" charset="-128"/>
              </a:rPr>
              <a:t>Introduction</a:t>
            </a: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637A67D-6C35-4F46-9CB9-B4A0A07F8E8E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Here is an overview of some of the key milestones we have passed. 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 October 1, 2010, VA and IHS signed an MOU to promote quality healthcare and enhance coordination and collaboration between the two agencies.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past spring, a draft national agreement was distributed for tribal consultation and review. 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ＭＳ Ｐゴシック" pitchFamily="28" charset="-128"/>
                <a:cs typeface="ＭＳ Ｐゴシック" pitchFamily="28" charset="-128"/>
              </a:rPr>
              <a:t>A strategy change occurred in June when the DOJ provided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ＭＳ Ｐゴシック" pitchFamily="28" charset="-128"/>
                <a:cs typeface="ＭＳ Ｐゴシック" pitchFamily="28" charset="-128"/>
              </a:rPr>
              <a:t>guidance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ＭＳ Ｐゴシック" pitchFamily="28" charset="-128"/>
                <a:cs typeface="ＭＳ Ｐゴシック" pitchFamily="28" charset="-128"/>
              </a:rPr>
              <a:t>that VA’s Title 38 authorities allowed VAMCs to make agreements with Tribal Health Programs.  So, the program changed from one national agreement to one in which a national agreement would apply to IHS facilities, while local reimbursement agreements could be developed between VAMCs and Tribal Health Programs. 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latin typeface="+mn-lt"/>
              <a:ea typeface="ＭＳ Ｐゴシック" pitchFamily="28" charset="-128"/>
              <a:cs typeface="ＭＳ Ｐゴシック" pitchFamily="28" charset="-128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ＭＳ Ｐゴシック" pitchFamily="28" charset="-128"/>
                <a:cs typeface="ＭＳ Ｐゴシック" pitchFamily="28" charset="-128"/>
              </a:rPr>
              <a:t>On August 24</a:t>
            </a:r>
            <a:r>
              <a:rPr lang="en-US" sz="1200" kern="1200" baseline="30000" dirty="0" smtClean="0">
                <a:solidFill>
                  <a:schemeClr val="tx1"/>
                </a:solidFill>
                <a:latin typeface="+mn-lt"/>
                <a:ea typeface="ＭＳ Ｐゴシック" pitchFamily="28" charset="-128"/>
                <a:cs typeface="ＭＳ Ｐゴシック" pitchFamily="28" charset="-128"/>
              </a:rPr>
              <a:t>th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ＭＳ Ｐゴシック" pitchFamily="28" charset="-128"/>
                <a:cs typeface="ＭＳ Ｐゴシック" pitchFamily="28" charset="-128"/>
              </a:rPr>
              <a:t>, Dr. Petzel sent out a Dear Tribal Leader letter detailing program guidance for Tribal Health Programs.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 smtClean="0"/>
              <a:t>On December 5</a:t>
            </a:r>
            <a:r>
              <a:rPr lang="en-US" baseline="30000" dirty="0" smtClean="0"/>
              <a:t>th</a:t>
            </a:r>
            <a:r>
              <a:rPr lang="en-US" dirty="0" smtClean="0"/>
              <a:t>,  the VA-IHS National Agreement was signed after months of negotiation and coordination. </a:t>
            </a:r>
          </a:p>
          <a:p>
            <a:endParaRPr lang="en-US" dirty="0" smtClean="0"/>
          </a:p>
          <a:p>
            <a:r>
              <a:rPr lang="en-US" dirty="0" smtClean="0"/>
              <a:t>April 23, 2013, </a:t>
            </a:r>
            <a:r>
              <a:rPr lang="en-US" smtClean="0"/>
              <a:t>OGC Opinion Issued: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88186B-0943-4F21-8F66-B2D20CBD55A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878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Here is an overview of some of the key milestones we have passed. 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 October 1, 2010, VA and IHS signed an MOU to promote quality healthcare and enhance coordination and collaboration between the two agencies.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past spring, a draft national agreement was distributed for tribal consultation and review. 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ＭＳ Ｐゴシック" pitchFamily="28" charset="-128"/>
                <a:cs typeface="ＭＳ Ｐゴシック" pitchFamily="28" charset="-128"/>
              </a:rPr>
              <a:t>A strategy change occurred in June when the DOJ provided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ＭＳ Ｐゴシック" pitchFamily="28" charset="-128"/>
                <a:cs typeface="ＭＳ Ｐゴシック" pitchFamily="28" charset="-128"/>
              </a:rPr>
              <a:t>guidance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ＭＳ Ｐゴシック" pitchFamily="28" charset="-128"/>
                <a:cs typeface="ＭＳ Ｐゴシック" pitchFamily="28" charset="-128"/>
              </a:rPr>
              <a:t>that VA’s Title 38 authorities allowed VAMCs to make agreements with Tribal Health Programs.  So, the program changed from one national agreement to one in which a national agreement would apply to IHS facilities, while local reimbursement agreements could be developed between VAMCs and Tribal Health Programs. 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latin typeface="+mn-lt"/>
              <a:ea typeface="ＭＳ Ｐゴシック" pitchFamily="28" charset="-128"/>
              <a:cs typeface="ＭＳ Ｐゴシック" pitchFamily="28" charset="-128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ＭＳ Ｐゴシック" pitchFamily="28" charset="-128"/>
                <a:cs typeface="ＭＳ Ｐゴシック" pitchFamily="28" charset="-128"/>
              </a:rPr>
              <a:t>On August 24</a:t>
            </a:r>
            <a:r>
              <a:rPr lang="en-US" sz="1200" kern="1200" baseline="30000" dirty="0" smtClean="0">
                <a:solidFill>
                  <a:schemeClr val="tx1"/>
                </a:solidFill>
                <a:latin typeface="+mn-lt"/>
                <a:ea typeface="ＭＳ Ｐゴシック" pitchFamily="28" charset="-128"/>
                <a:cs typeface="ＭＳ Ｐゴシック" pitchFamily="28" charset="-128"/>
              </a:rPr>
              <a:t>th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ＭＳ Ｐゴシック" pitchFamily="28" charset="-128"/>
                <a:cs typeface="ＭＳ Ｐゴシック" pitchFamily="28" charset="-128"/>
              </a:rPr>
              <a:t>, Dr. Petzel sent out a Dear Tribal Leader letter detailing program guidance for Tribal Health Programs.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 smtClean="0"/>
              <a:t>On December 5</a:t>
            </a:r>
            <a:r>
              <a:rPr lang="en-US" baseline="30000" dirty="0" smtClean="0"/>
              <a:t>th</a:t>
            </a:r>
            <a:r>
              <a:rPr lang="en-US" dirty="0" smtClean="0"/>
              <a:t>,  the VA-IHS National Agreement was signed after months of negotiation and coordination. </a:t>
            </a:r>
          </a:p>
          <a:p>
            <a:endParaRPr lang="en-US" dirty="0" smtClean="0"/>
          </a:p>
          <a:p>
            <a:r>
              <a:rPr lang="en-US" dirty="0" smtClean="0"/>
              <a:t>April 23, 2013, </a:t>
            </a:r>
            <a:r>
              <a:rPr lang="en-US" smtClean="0"/>
              <a:t>OGC Opinion Issued: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88186B-0943-4F21-8F66-B2D20CBD55A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8780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 simplified process for agreement development. A more detailed process is located within the Provider Orientation Guide</a:t>
            </a:r>
            <a:r>
              <a:rPr lang="en-US" baseline="0" dirty="0" smtClean="0"/>
              <a:t> posted to the OTGR website.  A link to that site is provided on the last page.</a:t>
            </a:r>
          </a:p>
          <a:p>
            <a:endParaRPr lang="en-US" baseline="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Using the agreement template, the VAMC and THP work together to complete the draft reimbursement agreement.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Concurrently, the THP works to satisfy site readiness criteria. Site readiness will be addressed on a later slide.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Once the draft is complete, it will be reviewed by CBO, regional contracting and regional counsel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After final signatures, reimbursement for direct care can commence.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850CD8-3DC0-4D51-9F0F-9FA8CBAFAED7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5538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It’s been our pleasure to go over this presentation with you today. Here’s our</a:t>
            </a:r>
            <a:r>
              <a:rPr lang="en-US" baseline="0" dirty="0" smtClean="0"/>
              <a:t> contact information.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kern="1200" baseline="0" dirty="0" smtClean="0">
              <a:solidFill>
                <a:schemeClr val="tx1"/>
              </a:solidFill>
              <a:latin typeface="+mn-lt"/>
              <a:ea typeface="ＭＳ Ｐゴシック" pitchFamily="28" charset="-128"/>
              <a:cs typeface="ＭＳ Ｐゴシック" pitchFamily="28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ＭＳ Ｐゴシック" pitchFamily="28" charset="-128"/>
                <a:cs typeface="ＭＳ Ｐゴシック" pitchFamily="28" charset="-128"/>
              </a:rPr>
              <a:t>I’ll now open it up for any questions.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88186B-0943-4F21-8F66-B2D20CBD55A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095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ackground cover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8880" y="3178162"/>
            <a:ext cx="7772400" cy="730127"/>
          </a:xfrm>
        </p:spPr>
        <p:txBody>
          <a:bodyPr>
            <a:normAutofit/>
          </a:bodyPr>
          <a:lstStyle>
            <a:lvl1pPr algn="l">
              <a:defRPr sz="2000" b="1">
                <a:latin typeface="Calibri"/>
                <a:cs typeface="Calibri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696" y="4004454"/>
            <a:ext cx="7753584" cy="914813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760D5-4C07-408F-A1D5-FBE4E348B2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2534" y="2760397"/>
            <a:ext cx="6798733" cy="112580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2533" y="3886200"/>
            <a:ext cx="6798733" cy="1422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1643063" y="5308600"/>
            <a:ext cx="6797675" cy="804863"/>
          </a:xfrm>
          <a:prstGeom prst="rect">
            <a:avLst/>
          </a:prstGeom>
        </p:spPr>
        <p:txBody>
          <a:bodyPr/>
          <a:lstStyle>
            <a:lvl1pPr>
              <a:buNone/>
              <a:defRPr sz="1400">
                <a:solidFill>
                  <a:schemeClr val="bg1"/>
                </a:solidFill>
              </a:defRPr>
            </a:lvl1pPr>
            <a:lvl2pPr>
              <a:buNone/>
              <a:defRPr sz="1400">
                <a:solidFill>
                  <a:schemeClr val="bg1"/>
                </a:solidFill>
              </a:defRPr>
            </a:lvl2pPr>
            <a:lvl3pPr>
              <a:buNone/>
              <a:defRPr sz="1400">
                <a:solidFill>
                  <a:schemeClr val="bg1"/>
                </a:solidFill>
              </a:defRPr>
            </a:lvl3pPr>
            <a:lvl4pPr>
              <a:buNone/>
              <a:defRPr sz="1400">
                <a:solidFill>
                  <a:schemeClr val="bg1"/>
                </a:solidFill>
              </a:defRPr>
            </a:lvl4pPr>
            <a:lvl5pPr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650"/>
            <a:ext cx="8229600" cy="4190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E41BC-F3C7-4440-964A-79A2B9AB8C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3322"/>
            <a:ext cx="4038600" cy="420284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3322"/>
            <a:ext cx="4038600" cy="420284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CAB98-9D83-492E-8368-C7175A3158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237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2139"/>
            <a:ext cx="4040188" cy="370605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237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2139"/>
            <a:ext cx="4041775" cy="370605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C8036-696E-4188-A6AA-7FE09813FD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AF43B-DC5F-4813-A4DA-17F2F6C139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0341D-E8BE-4F86-965D-1FB71959D2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97295"/>
            <a:ext cx="5111750" cy="412886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97296"/>
            <a:ext cx="3008313" cy="4128866"/>
          </a:xfrm>
          <a:solidFill>
            <a:srgbClr val="FFFFFF"/>
          </a:solidFill>
          <a:ln>
            <a:solidFill>
              <a:srgbClr val="BFBFBF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BBB8-63D5-4F68-8BFB-EAA674B48D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391824"/>
            <a:ext cx="5486400" cy="272403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682602"/>
            <a:ext cx="5486400" cy="61356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788A4-D08F-4E06-9EB3-D565824E40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background interior.pdf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29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49438"/>
            <a:ext cx="8229600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3613" y="6249988"/>
            <a:ext cx="4905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4452FDFF-9483-4A82-A0D2-0EFD9C982F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4" descr="Department of Veterans Affairs, Veterans Health Administration, Office of Health Information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911225" y="495300"/>
            <a:ext cx="1651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 userDrawn="1"/>
        </p:nvSpPr>
        <p:spPr>
          <a:xfrm>
            <a:off x="457200" y="6284913"/>
            <a:ext cx="431165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200" spc="100" dirty="0">
                <a:solidFill>
                  <a:schemeClr val="bg1">
                    <a:lumMod val="6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VETERANS HEALTH ADMINISTRATION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85" r:id="rId2"/>
    <p:sldLayoutId id="2147483793" r:id="rId3"/>
    <p:sldLayoutId id="2147483786" r:id="rId4"/>
    <p:sldLayoutId id="2147483787" r:id="rId5"/>
    <p:sldLayoutId id="2147483788" r:id="rId6"/>
    <p:sldLayoutId id="2147483794" r:id="rId7"/>
    <p:sldLayoutId id="2147483789" r:id="rId8"/>
    <p:sldLayoutId id="2147483790" r:id="rId9"/>
    <p:sldLayoutId id="2147483791" r:id="rId10"/>
    <p:sldLayoutId id="2147483795" r:id="rId11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Georgia"/>
          <a:ea typeface="ＭＳ Ｐゴシック" charset="0"/>
          <a:cs typeface="Georgia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charset="0"/>
          <a:ea typeface="ＭＳ Ｐゴシック" charset="0"/>
          <a:cs typeface="Georgia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charset="0"/>
          <a:ea typeface="ＭＳ Ｐゴシック" charset="0"/>
          <a:cs typeface="Georgia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charset="0"/>
          <a:ea typeface="ＭＳ Ｐゴシック" charset="0"/>
          <a:cs typeface="Georgia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charset="0"/>
          <a:ea typeface="ＭＳ Ｐゴシック" charset="0"/>
          <a:cs typeface="Georgia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charset="0"/>
          <a:ea typeface="ＭＳ Ｐゴシック" charset="0"/>
          <a:cs typeface="Georgia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charset="0"/>
          <a:ea typeface="ＭＳ Ｐゴシック" charset="0"/>
          <a:cs typeface="Georgia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charset="0"/>
          <a:ea typeface="ＭＳ Ｐゴシック" charset="0"/>
          <a:cs typeface="Georgia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charset="0"/>
          <a:ea typeface="ＭＳ Ｐゴシック" charset="0"/>
          <a:cs typeface="Georgia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Georgia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Georgia" charset="0"/>
          <a:cs typeface="Georgi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Georgia" charset="0"/>
          <a:cs typeface="Georgi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Georgia" charset="0"/>
          <a:cs typeface="Georgi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200" kern="1200">
          <a:solidFill>
            <a:schemeClr val="tx1"/>
          </a:solidFill>
          <a:latin typeface="Georgia"/>
          <a:ea typeface="Georgia" charset="0"/>
          <a:cs typeface="Georgi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Josephine.Waters@va.gov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tribal.agreements@va.gov" TargetMode="External"/><Relationship Id="rId4" Type="http://schemas.openxmlformats.org/officeDocument/2006/relationships/hyperlink" Target="mailto:Terry.Bentley@va.go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338137" y="2988175"/>
            <a:ext cx="8465621" cy="1147890"/>
          </a:xfrm>
        </p:spPr>
        <p:txBody>
          <a:bodyPr>
            <a:normAutofit fontScale="90000"/>
          </a:bodyPr>
          <a:lstStyle/>
          <a:p>
            <a:pPr marL="4763" indent="-4763">
              <a:spcBef>
                <a:spcPct val="20000"/>
              </a:spcBef>
              <a:defRPr/>
            </a:pPr>
            <a:r>
              <a:rPr lang="en-US" sz="2400" spc="100" dirty="0" smtClean="0"/>
              <a:t>VA Access Update, Veterans Access, Choice and Accountability Act of 2014 (VACAA) and Tribal Health Program Reimbursement Agreements</a:t>
            </a:r>
            <a:endParaRPr lang="en-US" sz="2400" spc="100" dirty="0"/>
          </a:p>
        </p:txBody>
      </p:sp>
      <p:sp>
        <p:nvSpPr>
          <p:cNvPr id="7171" name="Subtitle 2"/>
          <p:cNvSpPr>
            <a:spLocks noGrp="1"/>
          </p:cNvSpPr>
          <p:nvPr>
            <p:ph type="subTitle" idx="1"/>
          </p:nvPr>
        </p:nvSpPr>
        <p:spPr>
          <a:xfrm>
            <a:off x="338137" y="4220227"/>
            <a:ext cx="3821407" cy="915988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en-US" sz="1800" spc="100" dirty="0" smtClean="0">
                <a:cs typeface="Calibri"/>
              </a:rPr>
              <a:t>Northwest Portland Area Indian Health Board Quarterly Meeting</a:t>
            </a:r>
            <a:endParaRPr lang="en-US" sz="1800" spc="100" dirty="0">
              <a:cs typeface="Calibri"/>
            </a:endParaRPr>
          </a:p>
          <a:p>
            <a:pPr eaLnBrk="1" hangingPunct="1">
              <a:defRPr/>
            </a:pPr>
            <a:endParaRPr lang="en-US" sz="1800" spc="100" dirty="0" smtClean="0">
              <a:cs typeface="Calibri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1800" spc="100" dirty="0" smtClean="0">
                <a:cs typeface="Calibri"/>
              </a:rPr>
              <a:t>October 21, 2014</a:t>
            </a:r>
          </a:p>
          <a:p>
            <a:pPr eaLnBrk="1" hangingPunct="1">
              <a:buFont typeface="Arial" charset="0"/>
              <a:buNone/>
              <a:defRPr/>
            </a:pPr>
            <a:endParaRPr lang="en-US" sz="1800" spc="100" dirty="0" smtClean="0"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229600" cy="1020762"/>
          </a:xfrm>
        </p:spPr>
        <p:txBody>
          <a:bodyPr anchor="ctr"/>
          <a:lstStyle/>
          <a:p>
            <a:r>
              <a:rPr lang="en-US" sz="2800" dirty="0" smtClean="0">
                <a:latin typeface="Calibri" pitchFamily="34" charset="0"/>
              </a:rPr>
              <a:t>Improving Access for American Indian and Alaska Native Veterans through Reimbursement Agreements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5C139E-8E0D-4709-BB46-94FBD8D4F9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8583613" y="6249988"/>
            <a:ext cx="490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Georgia"/>
                <a:ea typeface="Arial Unicode MS" pitchFamily="34" charset="-128"/>
                <a:cs typeface="Georgia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C344CA1A-B625-4A24-B61B-3DEFF5B8CCC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sz="2800" dirty="0"/>
              <a:t>The agreements promote quality health care through collaborative </a:t>
            </a:r>
            <a:r>
              <a:rPr lang="en-US" sz="2800" dirty="0" smtClean="0"/>
              <a:t>relationships</a:t>
            </a:r>
          </a:p>
          <a:p>
            <a:pPr marL="0" indent="0">
              <a:buNone/>
            </a:pPr>
            <a:endParaRPr lang="en-US" sz="1200" dirty="0" smtClean="0"/>
          </a:p>
          <a:p>
            <a:r>
              <a:rPr lang="en-US" sz="2800" dirty="0" smtClean="0"/>
              <a:t>Over $12.5M in reimbursements to date servicing approximately 4,000 Veterans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44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9371"/>
          </a:xfrm>
        </p:spPr>
        <p:txBody>
          <a:bodyPr/>
          <a:lstStyle/>
          <a:p>
            <a:pPr algn="ctr"/>
            <a:r>
              <a:rPr lang="en-US" sz="2800" dirty="0" smtClean="0">
                <a:latin typeface="Calibri" pitchFamily="34" charset="0"/>
              </a:rPr>
              <a:t>Basic THP </a:t>
            </a:r>
            <a:r>
              <a:rPr lang="en-US" sz="2800" dirty="0">
                <a:latin typeface="Calibri" pitchFamily="34" charset="0"/>
              </a:rPr>
              <a:t>Process for Establishing Agreements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2E41BC-F3C7-4440-964A-79A2B9AB8CF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774" y="5111867"/>
            <a:ext cx="8437712" cy="1395259"/>
          </a:xfrm>
          <a:solidFill>
            <a:schemeClr val="bg2"/>
          </a:solidFill>
        </p:spPr>
        <p:txBody>
          <a:bodyPr/>
          <a:lstStyle/>
          <a:p>
            <a:r>
              <a:rPr lang="en-US" sz="1200" dirty="0"/>
              <a:t>Using the agreement template, the VAMC, THP, and Contracting Officer work together to complete the draft reimbursement agreement. </a:t>
            </a:r>
          </a:p>
          <a:p>
            <a:r>
              <a:rPr lang="en-US" sz="1200" dirty="0"/>
              <a:t>The national template shall always be used.</a:t>
            </a:r>
          </a:p>
          <a:p>
            <a:r>
              <a:rPr lang="en-US" sz="1200" dirty="0"/>
              <a:t>Concurrently, the THP works to satisfy local implementation criteria. </a:t>
            </a:r>
          </a:p>
          <a:p>
            <a:r>
              <a:rPr lang="en-US" sz="1200" dirty="0"/>
              <a:t>Once the draft is complete, it will be reviewed by </a:t>
            </a:r>
            <a:r>
              <a:rPr lang="en-US" sz="1200" dirty="0" smtClean="0"/>
              <a:t>VA’s Chief Business Office, </a:t>
            </a:r>
            <a:r>
              <a:rPr lang="en-US" sz="1200" dirty="0"/>
              <a:t>Network Contracting Office and Regional Counsel, respectively.</a:t>
            </a:r>
          </a:p>
          <a:p>
            <a:r>
              <a:rPr lang="en-US" sz="1200" dirty="0"/>
              <a:t>After final signatures, reimbursement for direct care can commence.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44" y="1244009"/>
            <a:ext cx="7416173" cy="3867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501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latin typeface="+mj-lt"/>
              </a:rPr>
              <a:t>Questions Regarding Reimbursement Agreements</a:t>
            </a:r>
            <a:endParaRPr lang="en-US" sz="28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5C139E-8E0D-4709-BB46-94FBD8D4F9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0555" y="1916527"/>
            <a:ext cx="727010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Jodie Waters, VISN 20 Planner, </a:t>
            </a:r>
            <a:r>
              <a:rPr lang="en-US" sz="2400" dirty="0" smtClean="0">
                <a:latin typeface="+mn-lt"/>
                <a:hlinkClick r:id="rId3"/>
              </a:rPr>
              <a:t>Josephine.Waters@va.gov</a:t>
            </a:r>
            <a:r>
              <a:rPr lang="en-US" sz="2400" dirty="0" smtClean="0">
                <a:latin typeface="+mn-lt"/>
              </a:rPr>
              <a:t>, 360-567-4684</a:t>
            </a:r>
          </a:p>
          <a:p>
            <a:endParaRPr lang="en-US" sz="2400" dirty="0" smtClean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Terry Bentley, Tribal Government Relations Specialist, Western Region, </a:t>
            </a:r>
            <a:r>
              <a:rPr lang="en-US" sz="2400" dirty="0" smtClean="0">
                <a:latin typeface="+mn-lt"/>
                <a:hlinkClick r:id="rId4"/>
              </a:rPr>
              <a:t>Terry.Bentley@va.gov</a:t>
            </a:r>
            <a:r>
              <a:rPr lang="en-US" sz="2400" dirty="0" smtClean="0">
                <a:latin typeface="+mn-lt"/>
              </a:rPr>
              <a:t>,                    541-440-1271</a:t>
            </a:r>
          </a:p>
          <a:p>
            <a:endParaRPr lang="en-US" sz="2400" dirty="0" smtClean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VHA Chief Business Office for Purchased Care, </a:t>
            </a:r>
            <a:r>
              <a:rPr lang="en-US" sz="2400" dirty="0" smtClean="0">
                <a:latin typeface="+mn-lt"/>
                <a:hlinkClick r:id="rId5"/>
              </a:rPr>
              <a:t>tribal.agreements@va.gov</a:t>
            </a:r>
            <a:r>
              <a:rPr lang="en-US" sz="2400" dirty="0" smtClean="0">
                <a:latin typeface="+mn-lt"/>
              </a:rPr>
              <a:t> </a:t>
            </a:r>
            <a:endParaRPr 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5900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on VA Access 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2E41BC-F3C7-4440-964A-79A2B9AB8CF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307265"/>
            <a:ext cx="8229600" cy="3818898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Goals of Accelerating Access to Care Initiative:</a:t>
            </a:r>
          </a:p>
          <a:p>
            <a:pPr marL="0" indent="0">
              <a:buNone/>
            </a:pPr>
            <a:endParaRPr lang="en-US" sz="1200" dirty="0"/>
          </a:p>
          <a:p>
            <a:r>
              <a:rPr lang="en-US" sz="2400" dirty="0" smtClean="0"/>
              <a:t>Increase </a:t>
            </a:r>
            <a:r>
              <a:rPr lang="en-US" sz="2400" dirty="0"/>
              <a:t>timely access to care for Veterans </a:t>
            </a:r>
            <a:r>
              <a:rPr lang="en-US" sz="2400" dirty="0" smtClean="0"/>
              <a:t>patients</a:t>
            </a:r>
          </a:p>
          <a:p>
            <a:pPr marL="0" indent="0">
              <a:buNone/>
            </a:pPr>
            <a:endParaRPr lang="en-US" sz="1400" dirty="0"/>
          </a:p>
          <a:p>
            <a:r>
              <a:rPr lang="en-US" sz="2400" dirty="0"/>
              <a:t>Decrease the number of Veterans patients on the </a:t>
            </a:r>
            <a:r>
              <a:rPr lang="en-US" sz="2400" dirty="0" smtClean="0"/>
              <a:t>electronic wait list (EWL) </a:t>
            </a:r>
            <a:r>
              <a:rPr lang="en-US" sz="2400" dirty="0"/>
              <a:t>and waiting greater than 30 days for their </a:t>
            </a:r>
            <a:r>
              <a:rPr lang="en-US" sz="2400" dirty="0" smtClean="0"/>
              <a:t>care</a:t>
            </a:r>
          </a:p>
          <a:p>
            <a:pPr marL="0" indent="0">
              <a:buNone/>
            </a:pPr>
            <a:endParaRPr lang="en-US" sz="1400" dirty="0"/>
          </a:p>
          <a:p>
            <a:r>
              <a:rPr lang="en-US" sz="2400" dirty="0"/>
              <a:t>Standardize the process and tools for ongoing monitoring and access management at VA facilities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364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Accelerating Access to Care Initiative -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342900" lvl="1" indent="-342900">
              <a:buFont typeface="Arial" pitchFamily="34" charset="0"/>
              <a:buChar char="•"/>
            </a:pPr>
            <a:endParaRPr lang="en-US" sz="2400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en-US" sz="24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Systematically reviewed </a:t>
            </a:r>
            <a:r>
              <a:rPr lang="en-US" sz="2400" dirty="0"/>
              <a:t>clinic capacity to maximize ability to provide Veterans timely </a:t>
            </a:r>
            <a:r>
              <a:rPr lang="en-US" sz="2400" dirty="0" smtClean="0"/>
              <a:t>appointments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Identified </a:t>
            </a:r>
            <a:r>
              <a:rPr lang="en-US" sz="2400" dirty="0"/>
              <a:t>the resources required to provide timely </a:t>
            </a:r>
            <a:r>
              <a:rPr lang="en-US" sz="2400" dirty="0" smtClean="0"/>
              <a:t>care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VA increased </a:t>
            </a:r>
            <a:r>
              <a:rPr lang="en-US" sz="2400" dirty="0"/>
              <a:t>the use of care in the community through the non-VA care </a:t>
            </a:r>
            <a:r>
              <a:rPr lang="en-US" sz="2400" dirty="0" smtClean="0"/>
              <a:t>program (FEE)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Each facility </a:t>
            </a:r>
            <a:r>
              <a:rPr lang="en-US" sz="2400" dirty="0" smtClean="0"/>
              <a:t>reached </a:t>
            </a:r>
            <a:r>
              <a:rPr lang="en-US" sz="2400" dirty="0"/>
              <a:t>out to Veterans to coordinate the acceleration of their </a:t>
            </a:r>
            <a:r>
              <a:rPr lang="en-US" sz="2400" dirty="0" smtClean="0"/>
              <a:t>care – either to fee out or reschedule with VA at patients preference</a:t>
            </a:r>
            <a:endParaRPr lang="en-US" sz="2400" dirty="0"/>
          </a:p>
          <a:p>
            <a:pPr marL="0" lvl="1" indent="0">
              <a:buNone/>
            </a:pPr>
            <a:endParaRPr lang="en-US" sz="1800" dirty="0"/>
          </a:p>
          <a:p>
            <a:pPr marL="342900" lvl="1" indent="-342900">
              <a:buFont typeface="Arial" pitchFamily="34" charset="0"/>
              <a:buChar char="•"/>
            </a:pPr>
            <a:endParaRPr lang="en-US" sz="1800" dirty="0"/>
          </a:p>
          <a:p>
            <a:pPr marL="0" lvl="1" indent="0">
              <a:buNone/>
            </a:pPr>
            <a:endParaRPr lang="en-US" sz="18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2E41BC-F3C7-4440-964A-79A2B9AB8CF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218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Accelerating Access to Care Initiative -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342900" lvl="1" indent="-342900">
              <a:buFont typeface="Arial" pitchFamily="34" charset="0"/>
              <a:buChar char="•"/>
            </a:pPr>
            <a:endParaRPr lang="en-US" sz="2400" dirty="0" smtClean="0"/>
          </a:p>
          <a:p>
            <a:pPr marL="0" lvl="1" indent="0">
              <a:buNone/>
            </a:pPr>
            <a:r>
              <a:rPr lang="en-US" sz="2800" dirty="0" smtClean="0"/>
              <a:t>Progress Toward Achieving Goals</a:t>
            </a:r>
            <a:endParaRPr lang="en-US" sz="28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Electronic Wait List (EWL) in VISN 20 reduced from 11,613 on 5/15/14 to 3,003 on 9/1/14</a:t>
            </a:r>
          </a:p>
          <a:p>
            <a:pPr marL="0" lvl="1" indent="0">
              <a:buNone/>
            </a:pPr>
            <a:endParaRPr lang="en-US" sz="2400" dirty="0" smtClean="0"/>
          </a:p>
          <a:p>
            <a:pPr marL="0" lvl="1" indent="0">
              <a:buNone/>
            </a:pPr>
            <a:r>
              <a:rPr lang="en-US" sz="2800" dirty="0" smtClean="0"/>
              <a:t>Challenges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Lack of supply in community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Difficulty in recruiting providers in </a:t>
            </a:r>
            <a:r>
              <a:rPr lang="en-US" sz="2400" dirty="0" smtClean="0"/>
              <a:t>rural areas</a:t>
            </a:r>
            <a:endParaRPr lang="en-US" sz="2400" dirty="0" smtClean="0"/>
          </a:p>
          <a:p>
            <a:pPr marL="0" lvl="1" indent="0">
              <a:buNone/>
            </a:pPr>
            <a:endParaRPr lang="en-US" sz="1800" dirty="0"/>
          </a:p>
          <a:p>
            <a:pPr marL="342900" lvl="1" indent="-342900">
              <a:buFont typeface="Arial" pitchFamily="34" charset="0"/>
              <a:buChar char="•"/>
            </a:pPr>
            <a:endParaRPr lang="en-US" sz="1800" dirty="0"/>
          </a:p>
          <a:p>
            <a:pPr marL="0" lvl="1" indent="0">
              <a:buNone/>
            </a:pPr>
            <a:endParaRPr lang="en-US" sz="18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2E41BC-F3C7-4440-964A-79A2B9AB8CF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944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 Secretary Robert McDonald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41452"/>
            <a:ext cx="8229600" cy="4084712"/>
          </a:xfrm>
        </p:spPr>
        <p:txBody>
          <a:bodyPr anchor="ctr"/>
          <a:lstStyle/>
          <a:p>
            <a:pPr marL="0" lvl="1" indent="0">
              <a:buNone/>
            </a:pPr>
            <a:endParaRPr lang="en-US" sz="2800" dirty="0" smtClean="0"/>
          </a:p>
          <a:p>
            <a:pPr marL="0" lvl="1" indent="0">
              <a:buNone/>
            </a:pPr>
            <a:endParaRPr lang="en-US" sz="2800" dirty="0"/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Continue </a:t>
            </a:r>
            <a:r>
              <a:rPr lang="en-US" sz="2800" dirty="0"/>
              <a:t>to improve </a:t>
            </a:r>
            <a:r>
              <a:rPr lang="en-US" sz="2800" dirty="0" smtClean="0"/>
              <a:t>access to VA health care</a:t>
            </a:r>
            <a:endParaRPr lang="en-US" sz="2800" dirty="0"/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Regain trust of Veterans we serve</a:t>
            </a:r>
          </a:p>
          <a:p>
            <a:pPr marL="0" lvl="1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	- Quarterly local town </a:t>
            </a:r>
            <a:r>
              <a:rPr lang="en-US" sz="2800" dirty="0"/>
              <a:t>h</a:t>
            </a:r>
            <a:r>
              <a:rPr lang="en-US" sz="2800" dirty="0" smtClean="0"/>
              <a:t>all meetings for Veterans, 				VSOs, other stakeholders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Mr. McDonald and Deputy Secretary Sloan Gibson meet with VA employees, Veterans and stakeholders</a:t>
            </a:r>
          </a:p>
          <a:p>
            <a:pPr marL="0" lvl="1" indent="0">
              <a:buNone/>
            </a:pPr>
            <a:endParaRPr lang="en-US" sz="2800" dirty="0"/>
          </a:p>
          <a:p>
            <a:pPr marL="0" lvl="1" indent="0">
              <a:buNone/>
            </a:pPr>
            <a:endParaRPr lang="en-US" sz="1800" dirty="0"/>
          </a:p>
          <a:p>
            <a:pPr marL="342900" lvl="1" indent="-342900">
              <a:buFont typeface="Arial" pitchFamily="34" charset="0"/>
              <a:buChar char="•"/>
            </a:pPr>
            <a:endParaRPr lang="en-US" sz="1800" dirty="0"/>
          </a:p>
          <a:p>
            <a:pPr marL="0" lvl="1" indent="0">
              <a:buNone/>
            </a:pPr>
            <a:endParaRPr lang="en-US" sz="18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2E41BC-F3C7-4440-964A-79A2B9AB8CF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902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Veterans Access, Choice and Accountability Act of 2014 (VACAA) – Enacted August 7,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90307"/>
            <a:ext cx="8229600" cy="3935856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Section 101</a:t>
            </a:r>
          </a:p>
          <a:p>
            <a:r>
              <a:rPr lang="en-US" sz="2800" dirty="0" smtClean="0"/>
              <a:t>Eligible Veterans may seek care from non-VA health care entities if: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	- </a:t>
            </a:r>
            <a:r>
              <a:rPr lang="en-US" sz="2400" dirty="0" smtClean="0"/>
              <a:t>Unable to secure an appointment within 30 days</a:t>
            </a:r>
          </a:p>
          <a:p>
            <a:pPr marL="0" indent="0">
              <a:buNone/>
            </a:pPr>
            <a:r>
              <a:rPr lang="en-US" sz="2400" dirty="0" smtClean="0"/>
              <a:t>		- Reside more than 40 miles from a VA medical facility</a:t>
            </a:r>
          </a:p>
          <a:p>
            <a:r>
              <a:rPr lang="en-US" sz="2800" dirty="0" smtClean="0"/>
              <a:t>Veterans Choice Card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2E41BC-F3C7-4440-964A-79A2B9AB8CF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879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Veterans Access, Choice and Accountability Act of 2014 (VACAA) – Enacted August 7,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90307"/>
            <a:ext cx="8229600" cy="3935856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Section 102</a:t>
            </a:r>
          </a:p>
          <a:p>
            <a:r>
              <a:rPr lang="en-US" sz="2800" dirty="0" smtClean="0"/>
              <a:t>Increased outreach to encourage establishment of reimbursement agreements with Tribal Organizations</a:t>
            </a:r>
          </a:p>
          <a:p>
            <a:r>
              <a:rPr lang="en-US" sz="2800" dirty="0" smtClean="0"/>
              <a:t>Report on feasibility of entering into agreements with Urban Clinics</a:t>
            </a:r>
          </a:p>
          <a:p>
            <a:r>
              <a:rPr lang="en-US" sz="2800" dirty="0" smtClean="0"/>
              <a:t>Report on feasibility of reimbursement for treatment of non-Native Veterans at IHS/Tribal Clinics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2E41BC-F3C7-4440-964A-79A2B9AB8CF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673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Veterans Access, Choice and Accountability Act of 2014 (VACAA) – Enacted August 7,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90307"/>
            <a:ext cx="8229600" cy="3935856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Section 201</a:t>
            </a:r>
          </a:p>
          <a:p>
            <a:r>
              <a:rPr lang="en-US" sz="2800" dirty="0" smtClean="0"/>
              <a:t>Independent assessment of VA’s health care delivery system</a:t>
            </a:r>
          </a:p>
          <a:p>
            <a:pPr marL="0" indent="0">
              <a:buNone/>
            </a:pPr>
            <a:r>
              <a:rPr lang="en-US" sz="2800" b="1" dirty="0" smtClean="0"/>
              <a:t>Section 202</a:t>
            </a:r>
            <a:endParaRPr lang="en-US" sz="2400" dirty="0" smtClean="0"/>
          </a:p>
          <a:p>
            <a:r>
              <a:rPr lang="en-US" sz="2800" dirty="0" smtClean="0"/>
              <a:t>Independent commission on care</a:t>
            </a:r>
          </a:p>
          <a:p>
            <a:pPr marL="0" indent="0">
              <a:buNone/>
            </a:pPr>
            <a:r>
              <a:rPr lang="en-US" sz="2800" b="1" dirty="0" smtClean="0"/>
              <a:t>Section 204</a:t>
            </a:r>
          </a:p>
          <a:p>
            <a:r>
              <a:rPr lang="en-US" sz="2800" dirty="0" smtClean="0"/>
              <a:t>Evaluate use of Mobile Medical Units in rural areas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2E41BC-F3C7-4440-964A-79A2B9AB8CF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673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229600" cy="1020762"/>
          </a:xfrm>
        </p:spPr>
        <p:txBody>
          <a:bodyPr anchor="ctr"/>
          <a:lstStyle/>
          <a:p>
            <a:r>
              <a:rPr lang="en-US" sz="2800" dirty="0" smtClean="0">
                <a:latin typeface="Calibri" pitchFamily="34" charset="0"/>
              </a:rPr>
              <a:t>Improving Access for American Indian and Alaska Native Veterans through Reimbursement Agreements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5C139E-8E0D-4709-BB46-94FBD8D4F9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8583613" y="6249988"/>
            <a:ext cx="490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Georgia"/>
                <a:ea typeface="Arial Unicode MS" pitchFamily="34" charset="-128"/>
                <a:cs typeface="Georgia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defRPr/>
            </a:pPr>
            <a:fld id="{C344CA1A-B625-4A24-B61B-3DEFF5B8CCCC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endParaRPr lang="en-US" sz="2400" dirty="0" smtClean="0"/>
          </a:p>
          <a:p>
            <a:r>
              <a:rPr lang="en-US" sz="2600" dirty="0" smtClean="0"/>
              <a:t>VA recognizes and values our relationships with </a:t>
            </a:r>
            <a:r>
              <a:rPr lang="en-US" sz="2600" dirty="0" smtClean="0"/>
              <a:t>Tribes</a:t>
            </a:r>
          </a:p>
          <a:p>
            <a:pPr marL="0" indent="0">
              <a:buNone/>
            </a:pPr>
            <a:endParaRPr lang="en-US" sz="900" dirty="0" smtClean="0"/>
          </a:p>
          <a:p>
            <a:r>
              <a:rPr lang="en-US" sz="2600" dirty="0" smtClean="0"/>
              <a:t>Eligible </a:t>
            </a:r>
            <a:r>
              <a:rPr lang="en-US" sz="2600" dirty="0" smtClean="0"/>
              <a:t>American Indian and Alaska Native (AI/AN) </a:t>
            </a:r>
            <a:r>
              <a:rPr lang="en-US" sz="2600" dirty="0"/>
              <a:t>Veterans can choose to receive their health care from the </a:t>
            </a:r>
            <a:r>
              <a:rPr lang="en-US" sz="2600" dirty="0" smtClean="0"/>
              <a:t>Tribal Health Program (THP) </a:t>
            </a:r>
            <a:r>
              <a:rPr lang="en-US" sz="2600" dirty="0"/>
              <a:t>facility and/or VA Medical Center (VAMC</a:t>
            </a:r>
            <a:r>
              <a:rPr lang="en-US" sz="2600" dirty="0" smtClean="0"/>
              <a:t>)</a:t>
            </a:r>
          </a:p>
          <a:p>
            <a:pPr marL="0" indent="0">
              <a:buNone/>
            </a:pPr>
            <a:endParaRPr lang="en-US" sz="900" dirty="0" smtClean="0"/>
          </a:p>
          <a:p>
            <a:r>
              <a:rPr lang="en-US" sz="2600" dirty="0" smtClean="0"/>
              <a:t>Reimbursement agreements with Tribal Health Programs focus on </a:t>
            </a:r>
            <a:r>
              <a:rPr lang="en-US" sz="2600" dirty="0"/>
              <a:t>increasing coordination, collaboration, and resource-sharing for eligible </a:t>
            </a:r>
            <a:r>
              <a:rPr lang="en-US" sz="2600" dirty="0" smtClean="0"/>
              <a:t>AI/AN </a:t>
            </a:r>
            <a:r>
              <a:rPr lang="en-US" sz="2600" dirty="0"/>
              <a:t>Veterans </a:t>
            </a:r>
            <a:endParaRPr lang="en-US" sz="2600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43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_VHA_Template">
  <a:themeElements>
    <a:clrScheme name="Custom 5">
      <a:dk1>
        <a:sysClr val="windowText" lastClr="000000"/>
      </a:dk1>
      <a:lt1>
        <a:sysClr val="window" lastClr="FFFFFF"/>
      </a:lt1>
      <a:dk2>
        <a:srgbClr val="FFFFFE"/>
      </a:dk2>
      <a:lt2>
        <a:srgbClr val="FFFFFE"/>
      </a:lt2>
      <a:accent1>
        <a:srgbClr val="0083BE"/>
      </a:accent1>
      <a:accent2>
        <a:srgbClr val="78BE20"/>
      </a:accent2>
      <a:accent3>
        <a:srgbClr val="C4262E"/>
      </a:accent3>
      <a:accent4>
        <a:srgbClr val="FF7F32"/>
      </a:accent4>
      <a:accent5>
        <a:srgbClr val="F3CF45"/>
      </a:accent5>
      <a:accent6>
        <a:srgbClr val="FFFFFE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ritical_x0020_Access_x0020_Hospital_x0020_Designation xmlns="99b8fad8-1015-4110-ace3-7708bceb655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416210F3BEA442AF2C7FB6E5BA72CA" ma:contentTypeVersion="17" ma:contentTypeDescription="Create a new document." ma:contentTypeScope="" ma:versionID="7180465b774da468c0de629bd9b0be7a">
  <xsd:schema xmlns:xsd="http://www.w3.org/2001/XMLSchema" xmlns:xs="http://www.w3.org/2001/XMLSchema" xmlns:p="http://schemas.microsoft.com/office/2006/metadata/properties" xmlns:ns2="99b8fad8-1015-4110-ace3-7708bceb6553" targetNamespace="http://schemas.microsoft.com/office/2006/metadata/properties" ma:root="true" ma:fieldsID="61071c9e6839819e138699ffb06b1104" ns2:_="">
    <xsd:import namespace="99b8fad8-1015-4110-ace3-7708bceb6553"/>
    <xsd:element name="properties">
      <xsd:complexType>
        <xsd:sequence>
          <xsd:element name="documentManagement">
            <xsd:complexType>
              <xsd:all>
                <xsd:element ref="ns2:Critical_x0020_Access_x0020_Hospital_x0020_Design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b8fad8-1015-4110-ace3-7708bceb6553" elementFormDefault="qualified">
    <xsd:import namespace="http://schemas.microsoft.com/office/2006/documentManagement/types"/>
    <xsd:import namespace="http://schemas.microsoft.com/office/infopath/2007/PartnerControls"/>
    <xsd:element name="Critical_x0020_Access_x0020_Hospital_x0020_Designation" ma:index="8" nillable="true" ma:displayName="Critical Access Hospital Designation" ma:internalName="Critical_x0020_Access_x0020_Hospital_x0020_Designation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B17FFB3-4926-44A4-9D61-B98EAE0CCB7E}">
  <ds:schemaRefs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terms/"/>
    <ds:schemaRef ds:uri="http://schemas.microsoft.com/office/infopath/2007/PartnerControls"/>
    <ds:schemaRef ds:uri="99b8fad8-1015-4110-ace3-7708bceb655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209ACFA-448B-4C58-9770-F6EA7361D6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b8fad8-1015-4110-ace3-7708bceb65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CE776ED-E466-428A-864C-A6E527AE22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22202</TotalTime>
  <Words>1059</Words>
  <Application>Microsoft Office PowerPoint</Application>
  <PresentationFormat>On-screen Show (4:3)</PresentationFormat>
  <Paragraphs>137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PPT_VHA_Template</vt:lpstr>
      <vt:lpstr>VA Access Update, Veterans Access, Choice and Accountability Act of 2014 (VACAA) and Tribal Health Program Reimbursement Agreements</vt:lpstr>
      <vt:lpstr>Update on VA Access  </vt:lpstr>
      <vt:lpstr>Accelerating Access to Care Initiative - Implementation</vt:lpstr>
      <vt:lpstr>Accelerating Access to Care Initiative - Implementation</vt:lpstr>
      <vt:lpstr>VA Secretary Robert McDonald</vt:lpstr>
      <vt:lpstr>Veterans Access, Choice and Accountability Act of 2014 (VACAA) – Enacted August 7, 2014</vt:lpstr>
      <vt:lpstr>Veterans Access, Choice and Accountability Act of 2014 (VACAA) – Enacted August 7, 2014</vt:lpstr>
      <vt:lpstr>Veterans Access, Choice and Accountability Act of 2014 (VACAA) – Enacted August 7, 2014</vt:lpstr>
      <vt:lpstr>Improving Access for American Indian and Alaska Native Veterans through Reimbursement Agreements</vt:lpstr>
      <vt:lpstr>Improving Access for American Indian and Alaska Native Veterans through Reimbursement Agreements</vt:lpstr>
      <vt:lpstr>Basic THP Process for Establishing Agreements</vt:lpstr>
      <vt:lpstr>Questions Regarding Reimbursement Agreements</vt:lpstr>
    </vt:vector>
  </TitlesOfParts>
  <Company>Woodpile Studios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Rick Aleman</dc:creator>
  <cp:lastModifiedBy>Waters, Josephine (Jodie) (V20)</cp:lastModifiedBy>
  <cp:revision>937</cp:revision>
  <cp:lastPrinted>2014-06-20T20:29:17Z</cp:lastPrinted>
  <dcterms:created xsi:type="dcterms:W3CDTF">2011-11-28T15:11:58Z</dcterms:created>
  <dcterms:modified xsi:type="dcterms:W3CDTF">2014-10-15T16:04:00Z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0x01010000416210F3BEA442AF2C7FB6E5BA72CA</vt:lpwstr>
  </property>
</Properties>
</file>