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37" r:id="rId1"/>
  </p:sldMasterIdLst>
  <p:notesMasterIdLst>
    <p:notesMasterId r:id="rId14"/>
  </p:notesMasterIdLst>
  <p:sldIdLst>
    <p:sldId id="256" r:id="rId2"/>
    <p:sldId id="266" r:id="rId3"/>
    <p:sldId id="259" r:id="rId4"/>
    <p:sldId id="258" r:id="rId5"/>
    <p:sldId id="267" r:id="rId6"/>
    <p:sldId id="257" r:id="rId7"/>
    <p:sldId id="261" r:id="rId8"/>
    <p:sldId id="260" r:id="rId9"/>
    <p:sldId id="268" r:id="rId10"/>
    <p:sldId id="262" r:id="rId11"/>
    <p:sldId id="263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25" autoAdjust="0"/>
  </p:normalViewPr>
  <p:slideViewPr>
    <p:cSldViewPr>
      <p:cViewPr varScale="1">
        <p:scale>
          <a:sx n="129" d="100"/>
          <a:sy n="129" d="100"/>
        </p:scale>
        <p:origin x="-112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12AAA-EF5A-4E27-8B31-C9B82989D8D6}" type="datetimeFigureOut">
              <a:rPr lang="en-US" smtClean="0"/>
              <a:t>4/18/14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56B13-E831-4F90-BB0A-56CD2D256D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443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reservation</a:t>
            </a:r>
            <a:r>
              <a:rPr lang="en-US" baseline="0" dirty="0" smtClean="0"/>
              <a:t> square miles, rural environment, access to care barriers (i.e.; transportation issues)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56B13-E831-4F90-BB0A-56CD2D256D1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369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56B13-E831-4F90-BB0A-56CD2D256D1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461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08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6318-93F1-4DA2-9D03-8D3631CAEB70}" type="datetimeFigureOut">
              <a:rPr lang="en-US" smtClean="0"/>
              <a:t>4/18/14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2A04-D7F3-4CF0-9202-0E9977A721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872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6318-93F1-4DA2-9D03-8D3631CAEB70}" type="datetimeFigureOut">
              <a:rPr lang="en-US" smtClean="0"/>
              <a:t>4/18/14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2A04-D7F3-4CF0-9202-0E9977A721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118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6318-93F1-4DA2-9D03-8D3631CAEB70}" type="datetimeFigureOut">
              <a:rPr lang="en-US" smtClean="0"/>
              <a:t>4/18/14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2A04-D7F3-4CF0-9202-0E9977A721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53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006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6318-93F1-4DA2-9D03-8D3631CAEB70}" type="datetimeFigureOut">
              <a:rPr lang="en-US" smtClean="0"/>
              <a:t>4/18/14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2A04-D7F3-4CF0-9202-0E9977A721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9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6318-93F1-4DA2-9D03-8D3631CAEB70}" type="datetimeFigureOut">
              <a:rPr lang="en-US" smtClean="0"/>
              <a:t>4/18/14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2A04-D7F3-4CF0-9202-0E9977A721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81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6318-93F1-4DA2-9D03-8D3631CAEB70}" type="datetimeFigureOut">
              <a:rPr lang="en-US" smtClean="0"/>
              <a:t>4/18/14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2A04-D7F3-4CF0-9202-0E9977A721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071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6318-93F1-4DA2-9D03-8D3631CAEB70}" type="datetimeFigureOut">
              <a:rPr lang="en-US" smtClean="0"/>
              <a:t>4/18/14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2A04-D7F3-4CF0-9202-0E9977A721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93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6318-93F1-4DA2-9D03-8D3631CAEB70}" type="datetimeFigureOut">
              <a:rPr lang="en-US" smtClean="0"/>
              <a:t>4/18/14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028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6318-93F1-4DA2-9D03-8D3631CAEB70}" type="datetimeFigureOut">
              <a:rPr lang="en-US" smtClean="0"/>
              <a:t>4/18/14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2A04-D7F3-4CF0-9202-0E9977A721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0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6318-93F1-4DA2-9D03-8D3631CAEB70}" type="datetimeFigureOut">
              <a:rPr lang="en-US" smtClean="0"/>
              <a:t>4/18/14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D2A04-D7F3-4CF0-9202-0E9977A721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26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Caroline.cruz@wstribes.org" TargetMode="External"/><Relationship Id="rId4" Type="http://schemas.openxmlformats.org/officeDocument/2006/relationships/hyperlink" Target="mailto:Tammy.wilson@wstribes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Rural Healthcare Delivery: Bringing care to the people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Warm Springs Indian Health Services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And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Confederated Tribes of Warm Springs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2514600"/>
            <a:ext cx="249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Joint Health Commission</a:t>
            </a:r>
            <a:endParaRPr lang="en-US" dirty="0"/>
          </a:p>
        </p:txBody>
      </p:sp>
      <p:pic>
        <p:nvPicPr>
          <p:cNvPr id="5" name="Picture 1" descr="The Confederated Tribes of Warm Spr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105400"/>
            <a:ext cx="1898650" cy="83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 descr="Df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"/>
            <a:ext cx="6705600" cy="56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403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46C0A"/>
                </a:solidFill>
              </a:rPr>
              <a:t>Challenges</a:t>
            </a:r>
            <a:endParaRPr lang="en-US" b="1" dirty="0">
              <a:solidFill>
                <a:srgbClr val="E46C0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Electronic Health Record Connectivity</a:t>
            </a:r>
          </a:p>
          <a:p>
            <a:r>
              <a:rPr lang="en-US" dirty="0" smtClean="0"/>
              <a:t>Process and procedure development</a:t>
            </a:r>
          </a:p>
          <a:p>
            <a:r>
              <a:rPr lang="en-US" dirty="0" smtClean="0"/>
              <a:t>Supplies and equipment</a:t>
            </a:r>
          </a:p>
          <a:p>
            <a:r>
              <a:rPr lang="en-US" dirty="0" smtClean="0"/>
              <a:t>Developing an appropriate staffing model</a:t>
            </a:r>
          </a:p>
          <a:p>
            <a:r>
              <a:rPr lang="en-US" dirty="0" smtClean="0"/>
              <a:t>Establishing regular hours</a:t>
            </a:r>
          </a:p>
          <a:p>
            <a:r>
              <a:rPr lang="en-US" dirty="0" smtClean="0"/>
              <a:t>Culture issues</a:t>
            </a:r>
          </a:p>
          <a:p>
            <a:r>
              <a:rPr lang="en-US" dirty="0" smtClean="0"/>
              <a:t>Social marketing – How to sell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ourselves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r="137"/>
          <a:stretch>
            <a:fillRect/>
          </a:stretch>
        </p:blipFill>
        <p:spPr>
          <a:xfrm>
            <a:off x="7086600" y="5417873"/>
            <a:ext cx="1371600" cy="754327"/>
          </a:xfrm>
          <a:prstGeom prst="rect">
            <a:avLst/>
          </a:prstGeom>
        </p:spPr>
      </p:pic>
      <p:graphicFrame>
        <p:nvGraphicFramePr>
          <p:cNvPr id="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554173"/>
              </p:ext>
            </p:extLst>
          </p:nvPr>
        </p:nvGraphicFramePr>
        <p:xfrm>
          <a:off x="7304467" y="1295400"/>
          <a:ext cx="1666214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Bitmap Image" r:id="rId4" imgW="5161905" imgH="4544059" progId="Paint.Picture">
                  <p:embed/>
                </p:oleObj>
              </mc:Choice>
              <mc:Fallback>
                <p:oleObj name="Bitmap Image" r:id="rId4" imgW="5161905" imgH="454405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4467" y="1295400"/>
                        <a:ext cx="1666214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3671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46C0A"/>
                </a:solidFill>
              </a:rPr>
              <a:t>Wishes</a:t>
            </a:r>
            <a:endParaRPr lang="en-US" b="1" dirty="0">
              <a:solidFill>
                <a:srgbClr val="E46C0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Expand access to care to all without barriers</a:t>
            </a:r>
          </a:p>
          <a:p>
            <a:r>
              <a:rPr lang="en-US" dirty="0" smtClean="0"/>
              <a:t>Integrated system</a:t>
            </a:r>
            <a:endParaRPr lang="en-US" dirty="0"/>
          </a:p>
        </p:txBody>
      </p:sp>
      <p:pic>
        <p:nvPicPr>
          <p:cNvPr id="6" name="Picture 2" descr="C:\Users\caroline-c\Documents\My Documents\Clip art\A2ZCLIPS\QUESTION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124200"/>
            <a:ext cx="24384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76800" y="3581400"/>
            <a:ext cx="29114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Caroline.cruz@wstribes.org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Tammy.wilson@wstribes.org</a:t>
            </a:r>
            <a:endParaRPr lang="en-US" dirty="0" smtClean="0"/>
          </a:p>
          <a:p>
            <a:r>
              <a:rPr lang="en-US" dirty="0" err="1" smtClean="0"/>
              <a:t>Dwight.carpen@ihs.gov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258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lutma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38862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67200" y="160020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400" dirty="0">
                <a:latin typeface="Times New Roman" charset="0"/>
                <a:cs typeface="Times New Roman" charset="0"/>
              </a:rPr>
              <a:t>Thank </a:t>
            </a:r>
            <a:r>
              <a:rPr lang="en-US" sz="5400" dirty="0" smtClean="0">
                <a:latin typeface="Times New Roman" charset="0"/>
                <a:cs typeface="Times New Roman" charset="0"/>
              </a:rPr>
              <a:t>You</a:t>
            </a:r>
          </a:p>
          <a:p>
            <a:pPr algn="ctr"/>
            <a:r>
              <a:rPr lang="en-US" sz="540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5400" dirty="0">
                <a:latin typeface="Times New Roman" charset="0"/>
                <a:cs typeface="Times New Roman" charset="0"/>
              </a:rPr>
              <a:t>and</a:t>
            </a:r>
          </a:p>
          <a:p>
            <a:pPr algn="ctr"/>
            <a:r>
              <a:rPr lang="en-US" sz="5400" dirty="0">
                <a:latin typeface="Times New Roman" charset="0"/>
                <a:cs typeface="Times New Roman" charset="0"/>
              </a:rPr>
              <a:t>Create </a:t>
            </a:r>
            <a:endParaRPr lang="en-US" sz="5400" dirty="0" smtClean="0">
              <a:latin typeface="Times New Roman" charset="0"/>
              <a:cs typeface="Times New Roman" charset="0"/>
            </a:endParaRPr>
          </a:p>
          <a:p>
            <a:pPr algn="ctr"/>
            <a:r>
              <a:rPr lang="en-US" sz="5400" dirty="0" smtClean="0">
                <a:latin typeface="Times New Roman" charset="0"/>
                <a:cs typeface="Times New Roman" charset="0"/>
              </a:rPr>
              <a:t>A </a:t>
            </a:r>
            <a:r>
              <a:rPr lang="en-US" sz="5400" dirty="0">
                <a:latin typeface="Times New Roman" charset="0"/>
                <a:cs typeface="Times New Roman" charset="0"/>
              </a:rPr>
              <a:t>Good Day</a:t>
            </a:r>
          </a:p>
        </p:txBody>
      </p:sp>
      <p:pic>
        <p:nvPicPr>
          <p:cNvPr id="6" name="Picture 3" descr="tpcftprint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228600"/>
            <a:ext cx="5783262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tpcftprint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5581650"/>
            <a:ext cx="5783262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005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Background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Collaborative effort with Joint Health Commission</a:t>
            </a:r>
          </a:p>
          <a:p>
            <a:r>
              <a:rPr lang="en-US" dirty="0" smtClean="0"/>
              <a:t>Warm Springs is located on 644,000 acres</a:t>
            </a:r>
          </a:p>
          <a:p>
            <a:r>
              <a:rPr lang="en-US" dirty="0" smtClean="0"/>
              <a:t>Access to data connectivity is limited in many areas of the reservation</a:t>
            </a:r>
          </a:p>
          <a:p>
            <a:r>
              <a:rPr lang="en-US" dirty="0" smtClean="0"/>
              <a:t>Wanting to take services to the people</a:t>
            </a:r>
          </a:p>
          <a:p>
            <a:r>
              <a:rPr lang="en-US" dirty="0" smtClean="0"/>
              <a:t>Taking a modern clinic to the medical mobile unit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r="137"/>
          <a:stretch>
            <a:fillRect/>
          </a:stretch>
        </p:blipFill>
        <p:spPr>
          <a:xfrm>
            <a:off x="6934200" y="5562600"/>
            <a:ext cx="1371600" cy="7543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381000"/>
            <a:ext cx="2097193" cy="13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117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46C0A"/>
                </a:solidFill>
              </a:rPr>
              <a:t>Background</a:t>
            </a:r>
            <a:endParaRPr lang="en-US" b="1" dirty="0">
              <a:solidFill>
                <a:srgbClr val="E46C0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Primary Healthcare on the reservation is currently provided by Indian Health Service</a:t>
            </a:r>
          </a:p>
          <a:p>
            <a:r>
              <a:rPr lang="en-US" dirty="0" smtClean="0"/>
              <a:t>Local service </a:t>
            </a:r>
            <a:r>
              <a:rPr lang="en-US" dirty="0"/>
              <a:t>u</a:t>
            </a:r>
            <a:r>
              <a:rPr lang="en-US" dirty="0" smtClean="0"/>
              <a:t>nit serves roughly 6,500 people</a:t>
            </a:r>
          </a:p>
          <a:p>
            <a:r>
              <a:rPr lang="en-US" dirty="0"/>
              <a:t>5</a:t>
            </a:r>
            <a:r>
              <a:rPr lang="en-US" dirty="0" smtClean="0"/>
              <a:t> family practice physicians, 4 mid-level providers, 1 Podiatrist</a:t>
            </a:r>
          </a:p>
          <a:p>
            <a:r>
              <a:rPr lang="en-US" dirty="0" smtClean="0"/>
              <a:t>Dental, Optometry, Lab imagery, Pharmacy  </a:t>
            </a:r>
          </a:p>
          <a:p>
            <a:r>
              <a:rPr lang="en-US" dirty="0" smtClean="0"/>
              <a:t>6 exam rooms, 2 ancillary rooms and 1 two-bed treatment area</a:t>
            </a:r>
          </a:p>
          <a:p>
            <a:r>
              <a:rPr lang="en-US" dirty="0" smtClean="0"/>
              <a:t>Space to see patients is an issue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r="137"/>
          <a:stretch>
            <a:fillRect/>
          </a:stretch>
        </p:blipFill>
        <p:spPr>
          <a:xfrm>
            <a:off x="6934200" y="5341673"/>
            <a:ext cx="1371600" cy="7543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2914" y="228600"/>
            <a:ext cx="1509486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899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46C0A"/>
                </a:solidFill>
              </a:rPr>
              <a:t>Project History</a:t>
            </a:r>
            <a:endParaRPr lang="en-US" b="1" dirty="0">
              <a:solidFill>
                <a:srgbClr val="E46C0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2011- Project Planning began </a:t>
            </a:r>
            <a:endParaRPr lang="en-US" dirty="0"/>
          </a:p>
          <a:p>
            <a:r>
              <a:rPr lang="en-US" sz="3200" dirty="0" smtClean="0"/>
              <a:t>Joint project between I.H.S. and Tribal staff</a:t>
            </a:r>
          </a:p>
          <a:p>
            <a:r>
              <a:rPr lang="en-US" dirty="0" smtClean="0"/>
              <a:t>2012- Farber Specialty Vehicles out of Ohio was </a:t>
            </a:r>
            <a:r>
              <a:rPr lang="en-US" smtClean="0"/>
              <a:t>selected as </a:t>
            </a:r>
            <a:r>
              <a:rPr lang="en-US" dirty="0" smtClean="0"/>
              <a:t>the design &amp; build contractor</a:t>
            </a:r>
          </a:p>
          <a:p>
            <a:r>
              <a:rPr lang="en-US" dirty="0" smtClean="0"/>
              <a:t>2012- Initial contract completed</a:t>
            </a:r>
          </a:p>
          <a:p>
            <a:r>
              <a:rPr lang="en-US" dirty="0" smtClean="0"/>
              <a:t>2013- Unit Delivered in September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r="137"/>
          <a:stretch>
            <a:fillRect/>
          </a:stretch>
        </p:blipFill>
        <p:spPr>
          <a:xfrm>
            <a:off x="6934200" y="5265473"/>
            <a:ext cx="1371600" cy="7543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1066800"/>
            <a:ext cx="2108200" cy="93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124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46C0A"/>
                </a:solidFill>
              </a:rPr>
              <a:t>Project History cont……</a:t>
            </a:r>
            <a:endParaRPr lang="en-US" b="1" dirty="0">
              <a:solidFill>
                <a:srgbClr val="E46C0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2013 ground breaking ceremony – Blessing, Tribal Council, community invited – Flu clinic</a:t>
            </a:r>
          </a:p>
          <a:p>
            <a:r>
              <a:rPr lang="en-US" dirty="0" smtClean="0"/>
              <a:t>2013 – Flu clinic at Fire Safety</a:t>
            </a:r>
          </a:p>
          <a:p>
            <a:r>
              <a:rPr lang="en-US" dirty="0" smtClean="0"/>
              <a:t>2013 – Flu clinic at Fire Management</a:t>
            </a:r>
          </a:p>
          <a:p>
            <a:r>
              <a:rPr lang="en-US" dirty="0" smtClean="0"/>
              <a:t>2013 – Diabetes Awareness, HEP C screening and flu clinic</a:t>
            </a:r>
          </a:p>
          <a:p>
            <a:r>
              <a:rPr lang="en-US" dirty="0" smtClean="0"/>
              <a:t>ECE (Early Childhood Education), WS Elementary school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r="137"/>
          <a:stretch>
            <a:fillRect/>
          </a:stretch>
        </p:blipFill>
        <p:spPr>
          <a:xfrm>
            <a:off x="6934200" y="5562600"/>
            <a:ext cx="1371600" cy="7543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0687" y="762000"/>
            <a:ext cx="1647113" cy="73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753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Medical Unit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r="137"/>
          <a:stretch>
            <a:fillRect/>
          </a:stretch>
        </p:blipFill>
        <p:spPr>
          <a:xfrm>
            <a:off x="457200" y="1600200"/>
            <a:ext cx="8382000" cy="4609776"/>
          </a:xfrm>
        </p:spPr>
      </p:pic>
    </p:spTree>
    <p:extLst>
      <p:ext uri="{BB962C8B-B14F-4D97-AF65-F5344CB8AC3E}">
        <p14:creationId xmlns:p14="http://schemas.microsoft.com/office/powerpoint/2010/main" val="670380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E46C0A"/>
                </a:solidFill>
              </a:rPr>
              <a:t>Care Delivery Objectives</a:t>
            </a:r>
            <a:endParaRPr lang="en-US" b="1" dirty="0">
              <a:solidFill>
                <a:srgbClr val="E46C0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Deliver care to community members who may defer primary care or who have limited access to care</a:t>
            </a:r>
          </a:p>
          <a:p>
            <a:r>
              <a:rPr lang="en-US" dirty="0" smtClean="0"/>
              <a:t>Provide routine and preventive services in the community</a:t>
            </a:r>
          </a:p>
          <a:p>
            <a:r>
              <a:rPr lang="en-US" dirty="0" smtClean="0"/>
              <a:t>Alleviate congestion in the clinic setting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r="137"/>
          <a:stretch>
            <a:fillRect/>
          </a:stretch>
        </p:blipFill>
        <p:spPr>
          <a:xfrm>
            <a:off x="7239000" y="5189273"/>
            <a:ext cx="1371600" cy="7543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5721" y="152400"/>
            <a:ext cx="1325879" cy="147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612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46C0A"/>
                </a:solidFill>
              </a:rPr>
              <a:t>Planned Clinics</a:t>
            </a:r>
            <a:endParaRPr lang="en-US" b="1" dirty="0">
              <a:solidFill>
                <a:srgbClr val="E46C0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medical</a:t>
            </a:r>
          </a:p>
          <a:p>
            <a:r>
              <a:rPr lang="en-US" dirty="0" smtClean="0"/>
              <a:t>Senior</a:t>
            </a:r>
          </a:p>
          <a:p>
            <a:r>
              <a:rPr lang="en-US" dirty="0" smtClean="0"/>
              <a:t>Dental </a:t>
            </a:r>
          </a:p>
          <a:p>
            <a:r>
              <a:rPr lang="en-US" dirty="0" smtClean="0"/>
              <a:t>Diabetes</a:t>
            </a:r>
          </a:p>
          <a:p>
            <a:r>
              <a:rPr lang="en-US" dirty="0" smtClean="0"/>
              <a:t>Community Health</a:t>
            </a:r>
          </a:p>
          <a:p>
            <a:r>
              <a:rPr lang="en-US" dirty="0" smtClean="0"/>
              <a:t>School Health – New School K-8</a:t>
            </a:r>
            <a:r>
              <a:rPr lang="en-US" baseline="30000" dirty="0" smtClean="0"/>
              <a:t>th</a:t>
            </a:r>
            <a:r>
              <a:rPr lang="en-US" dirty="0" smtClean="0"/>
              <a:t>, ECE</a:t>
            </a:r>
          </a:p>
          <a:p>
            <a:r>
              <a:rPr lang="en-US" dirty="0" smtClean="0"/>
              <a:t>Podiatry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r="137"/>
          <a:stretch>
            <a:fillRect/>
          </a:stretch>
        </p:blipFill>
        <p:spPr>
          <a:xfrm>
            <a:off x="7239000" y="5265473"/>
            <a:ext cx="1371600" cy="7543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4327" y="1600200"/>
            <a:ext cx="3348073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547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46C0A"/>
                </a:solidFill>
              </a:rPr>
              <a:t>Benefits</a:t>
            </a:r>
            <a:endParaRPr lang="en-US" b="1" dirty="0">
              <a:solidFill>
                <a:srgbClr val="E46C0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Access to care</a:t>
            </a:r>
          </a:p>
          <a:p>
            <a:r>
              <a:rPr lang="en-US" dirty="0" smtClean="0"/>
              <a:t>Alternative site</a:t>
            </a:r>
          </a:p>
          <a:p>
            <a:r>
              <a:rPr lang="en-US" dirty="0" smtClean="0"/>
              <a:t>Expanding services with current space issues</a:t>
            </a:r>
          </a:p>
          <a:p>
            <a:r>
              <a:rPr lang="en-US" dirty="0" smtClean="0"/>
              <a:t>Creates two more exam rooms</a:t>
            </a:r>
          </a:p>
          <a:p>
            <a:r>
              <a:rPr lang="en-US" dirty="0" smtClean="0"/>
              <a:t>Delivery of care close to home</a:t>
            </a:r>
          </a:p>
          <a:p>
            <a:r>
              <a:rPr lang="en-US" dirty="0" smtClean="0"/>
              <a:t>Use fire houses as central places</a:t>
            </a:r>
          </a:p>
          <a:p>
            <a:r>
              <a:rPr lang="en-US" dirty="0" smtClean="0"/>
              <a:t>Moving service outside of center</a:t>
            </a:r>
          </a:p>
          <a:p>
            <a:r>
              <a:rPr lang="en-US" dirty="0" smtClean="0"/>
              <a:t>Driver is an EMT, can provide triage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r="137"/>
          <a:stretch>
            <a:fillRect/>
          </a:stretch>
        </p:blipFill>
        <p:spPr>
          <a:xfrm>
            <a:off x="7239000" y="5189273"/>
            <a:ext cx="1371600" cy="7543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3298" y="1066800"/>
            <a:ext cx="2377702" cy="153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289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</TotalTime>
  <Words>403</Words>
  <Application>Microsoft Macintosh PowerPoint</Application>
  <PresentationFormat>On-screen Show (4:3)</PresentationFormat>
  <Paragraphs>75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Bitmap Image</vt:lpstr>
      <vt:lpstr>Rural Healthcare Delivery: Bringing care to the people</vt:lpstr>
      <vt:lpstr>Background</vt:lpstr>
      <vt:lpstr>Background</vt:lpstr>
      <vt:lpstr>Project History</vt:lpstr>
      <vt:lpstr>Project History cont……</vt:lpstr>
      <vt:lpstr>Mobile Medical Unit</vt:lpstr>
      <vt:lpstr>Care Delivery Objectives</vt:lpstr>
      <vt:lpstr>Planned Clinics</vt:lpstr>
      <vt:lpstr>Benefits</vt:lpstr>
      <vt:lpstr>Challenges</vt:lpstr>
      <vt:lpstr>Wishes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Rural Healthcare Delivery: Bringing care to the people</dc:title>
  <dc:creator>Tammy Wilson</dc:creator>
  <cp:lastModifiedBy>Caroline Cruz</cp:lastModifiedBy>
  <cp:revision>22</cp:revision>
  <dcterms:created xsi:type="dcterms:W3CDTF">2014-04-09T15:15:15Z</dcterms:created>
  <dcterms:modified xsi:type="dcterms:W3CDTF">2014-04-19T00:06:27Z</dcterms:modified>
</cp:coreProperties>
</file>