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9" r:id="rId3"/>
    <p:sldId id="260" r:id="rId4"/>
    <p:sldId id="261" r:id="rId5"/>
    <p:sldId id="262" r:id="rId6"/>
    <p:sldId id="263" r:id="rId7"/>
    <p:sldId id="264" r:id="rId8"/>
    <p:sldId id="265" r:id="rId9"/>
    <p:sldId id="266" r:id="rId10"/>
    <p:sldId id="267" r:id="rId11"/>
    <p:sldId id="269" r:id="rId12"/>
    <p:sldId id="268" r:id="rId13"/>
    <p:sldId id="279" r:id="rId14"/>
    <p:sldId id="281" r:id="rId15"/>
    <p:sldId id="277" r:id="rId16"/>
    <p:sldId id="270" r:id="rId17"/>
    <p:sldId id="271" r:id="rId18"/>
    <p:sldId id="274" r:id="rId19"/>
    <p:sldId id="272" r:id="rId20"/>
    <p:sldId id="275" r:id="rId21"/>
    <p:sldId id="278" r:id="rId22"/>
    <p:sldId id="273" r:id="rId23"/>
    <p:sldId id="27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515"/>
    <a:srgbClr val="7C84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2" autoAdjust="0"/>
    <p:restoredTop sz="53701" autoAdjust="0"/>
  </p:normalViewPr>
  <p:slideViewPr>
    <p:cSldViewPr snapToGrid="0" snapToObjects="1" showGuides="1">
      <p:cViewPr varScale="1">
        <p:scale>
          <a:sx n="62" d="100"/>
          <a:sy n="62" d="100"/>
        </p:scale>
        <p:origin x="3018"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9BD05-4C14-43CA-B4EC-93463CA7192C}"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US"/>
        </a:p>
      </dgm:t>
    </dgm:pt>
    <dgm:pt modelId="{6BB2AC0F-2CF3-42E0-A7AD-B383CC7FBE05}">
      <dgm:prSet custT="1"/>
      <dgm:spPr>
        <a:solidFill>
          <a:schemeClr val="accent3">
            <a:lumMod val="75000"/>
          </a:schemeClr>
        </a:solidFill>
      </dgm:spPr>
      <dgm:t>
        <a:bodyPr/>
        <a:lstStyle/>
        <a:p>
          <a:pPr rtl="0"/>
          <a:r>
            <a:rPr lang="en-US" sz="2400" dirty="0" smtClean="0"/>
            <a:t>The government’s historical and unique legal relationship with tribes is based on treaties, laws, and Supreme Court decisions</a:t>
          </a:r>
          <a:endParaRPr lang="en-US" sz="2400" dirty="0"/>
        </a:p>
      </dgm:t>
    </dgm:pt>
    <dgm:pt modelId="{DCFF7768-89AC-4F77-BF77-8CC3EADD53DA}" type="parTrans" cxnId="{465B2522-1E18-4A89-B8BE-EB985718EBCE}">
      <dgm:prSet/>
      <dgm:spPr/>
      <dgm:t>
        <a:bodyPr/>
        <a:lstStyle/>
        <a:p>
          <a:endParaRPr lang="en-US"/>
        </a:p>
      </dgm:t>
    </dgm:pt>
    <dgm:pt modelId="{9BA10979-1AE9-4F63-9DAD-F7C3F7BBBEAA}" type="sibTrans" cxnId="{465B2522-1E18-4A89-B8BE-EB985718EBCE}">
      <dgm:prSet/>
      <dgm:spPr/>
      <dgm:t>
        <a:bodyPr/>
        <a:lstStyle/>
        <a:p>
          <a:endParaRPr lang="en-US"/>
        </a:p>
      </dgm:t>
    </dgm:pt>
    <dgm:pt modelId="{9C42911A-D5EE-4F4F-AE61-BF49A0101480}" type="pres">
      <dgm:prSet presAssocID="{5DD9BD05-4C14-43CA-B4EC-93463CA7192C}" presName="diagram" presStyleCnt="0">
        <dgm:presLayoutVars>
          <dgm:dir/>
          <dgm:resizeHandles val="exact"/>
        </dgm:presLayoutVars>
      </dgm:prSet>
      <dgm:spPr/>
      <dgm:t>
        <a:bodyPr/>
        <a:lstStyle/>
        <a:p>
          <a:endParaRPr lang="en-US"/>
        </a:p>
      </dgm:t>
    </dgm:pt>
    <dgm:pt modelId="{D35B848E-ADAD-4D24-8313-DA29E0EDF1BE}" type="pres">
      <dgm:prSet presAssocID="{6BB2AC0F-2CF3-42E0-A7AD-B383CC7FBE05}" presName="node" presStyleLbl="node1" presStyleIdx="0" presStyleCnt="1" custScaleX="102659" custLinFactNeighborX="2672" custLinFactNeighborY="259">
        <dgm:presLayoutVars>
          <dgm:bulletEnabled val="1"/>
        </dgm:presLayoutVars>
      </dgm:prSet>
      <dgm:spPr/>
      <dgm:t>
        <a:bodyPr/>
        <a:lstStyle/>
        <a:p>
          <a:endParaRPr lang="en-US"/>
        </a:p>
      </dgm:t>
    </dgm:pt>
  </dgm:ptLst>
  <dgm:cxnLst>
    <dgm:cxn modelId="{465B2522-1E18-4A89-B8BE-EB985718EBCE}" srcId="{5DD9BD05-4C14-43CA-B4EC-93463CA7192C}" destId="{6BB2AC0F-2CF3-42E0-A7AD-B383CC7FBE05}" srcOrd="0" destOrd="0" parTransId="{DCFF7768-89AC-4F77-BF77-8CC3EADD53DA}" sibTransId="{9BA10979-1AE9-4F63-9DAD-F7C3F7BBBEAA}"/>
    <dgm:cxn modelId="{188F73A1-79C1-47F3-B924-A7516322F256}" type="presOf" srcId="{5DD9BD05-4C14-43CA-B4EC-93463CA7192C}" destId="{9C42911A-D5EE-4F4F-AE61-BF49A0101480}" srcOrd="0" destOrd="0" presId="urn:microsoft.com/office/officeart/2005/8/layout/default#1"/>
    <dgm:cxn modelId="{BD8263CE-3C27-41D0-86EE-E9D93FF3D1BD}" type="presOf" srcId="{6BB2AC0F-2CF3-42E0-A7AD-B383CC7FBE05}" destId="{D35B848E-ADAD-4D24-8313-DA29E0EDF1BE}" srcOrd="0" destOrd="0" presId="urn:microsoft.com/office/officeart/2005/8/layout/default#1"/>
    <dgm:cxn modelId="{DEEBD945-43B1-4B4A-8645-B30A9B10943A}" type="presParOf" srcId="{9C42911A-D5EE-4F4F-AE61-BF49A0101480}" destId="{D35B848E-ADAD-4D24-8313-DA29E0EDF1BE}"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CFA6E7-DEA8-4E73-9279-95BF1DCE6AA3}"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C742BC62-E16E-4228-8811-996C36FE0275}">
      <dgm:prSet custT="1"/>
      <dgm:spPr>
        <a:solidFill>
          <a:srgbClr val="FFCC00">
            <a:alpha val="50000"/>
          </a:srgbClr>
        </a:solidFill>
      </dgm:spPr>
      <dgm:t>
        <a:bodyPr/>
        <a:lstStyle/>
        <a:p>
          <a:pPr rtl="0"/>
          <a:r>
            <a:rPr lang="en-US" sz="2400" dirty="0" smtClean="0">
              <a:solidFill>
                <a:schemeClr val="tx1"/>
              </a:solidFill>
            </a:rPr>
            <a:t>Health reform offers new opportunities to access health insurance to AI/AN citizens and employees</a:t>
          </a:r>
          <a:endParaRPr lang="en-US" sz="2400" dirty="0">
            <a:solidFill>
              <a:schemeClr val="tx1"/>
            </a:solidFill>
          </a:endParaRPr>
        </a:p>
      </dgm:t>
    </dgm:pt>
    <dgm:pt modelId="{3C71B03E-9011-4B28-9245-94F74616C9A9}" type="parTrans" cxnId="{CFC3B4F9-2026-4A7F-814F-892255DB3B02}">
      <dgm:prSet/>
      <dgm:spPr/>
      <dgm:t>
        <a:bodyPr/>
        <a:lstStyle/>
        <a:p>
          <a:endParaRPr lang="en-US"/>
        </a:p>
      </dgm:t>
    </dgm:pt>
    <dgm:pt modelId="{88345339-9071-42FC-BEFD-B008FF697C9F}" type="sibTrans" cxnId="{CFC3B4F9-2026-4A7F-814F-892255DB3B02}">
      <dgm:prSet/>
      <dgm:spPr/>
      <dgm:t>
        <a:bodyPr/>
        <a:lstStyle/>
        <a:p>
          <a:endParaRPr lang="en-US"/>
        </a:p>
      </dgm:t>
    </dgm:pt>
    <dgm:pt modelId="{AFC3116E-CB80-48E1-BE49-DEF2BE90FEA4}" type="pres">
      <dgm:prSet presAssocID="{7CCFA6E7-DEA8-4E73-9279-95BF1DCE6AA3}" presName="diagram" presStyleCnt="0">
        <dgm:presLayoutVars>
          <dgm:dir/>
          <dgm:resizeHandles val="exact"/>
        </dgm:presLayoutVars>
      </dgm:prSet>
      <dgm:spPr/>
      <dgm:t>
        <a:bodyPr/>
        <a:lstStyle/>
        <a:p>
          <a:endParaRPr lang="en-US"/>
        </a:p>
      </dgm:t>
    </dgm:pt>
    <dgm:pt modelId="{CE61D2E4-CB8D-477C-B20F-71273F1D806C}" type="pres">
      <dgm:prSet presAssocID="{C742BC62-E16E-4228-8811-996C36FE0275}" presName="node" presStyleLbl="node1" presStyleIdx="0" presStyleCnt="1" custScaleX="88620" custScaleY="89650" custLinFactNeighborX="-4615" custLinFactNeighborY="1877">
        <dgm:presLayoutVars>
          <dgm:bulletEnabled val="1"/>
        </dgm:presLayoutVars>
      </dgm:prSet>
      <dgm:spPr/>
      <dgm:t>
        <a:bodyPr/>
        <a:lstStyle/>
        <a:p>
          <a:endParaRPr lang="en-US"/>
        </a:p>
      </dgm:t>
    </dgm:pt>
  </dgm:ptLst>
  <dgm:cxnLst>
    <dgm:cxn modelId="{F051F122-53FD-41DE-838B-A1021EFF7059}" type="presOf" srcId="{C742BC62-E16E-4228-8811-996C36FE0275}" destId="{CE61D2E4-CB8D-477C-B20F-71273F1D806C}" srcOrd="0" destOrd="0" presId="urn:microsoft.com/office/officeart/2005/8/layout/default#2"/>
    <dgm:cxn modelId="{BF0CACE9-71B7-4F3C-AC3C-1AC6DC0B0BAE}" type="presOf" srcId="{7CCFA6E7-DEA8-4E73-9279-95BF1DCE6AA3}" destId="{AFC3116E-CB80-48E1-BE49-DEF2BE90FEA4}" srcOrd="0" destOrd="0" presId="urn:microsoft.com/office/officeart/2005/8/layout/default#2"/>
    <dgm:cxn modelId="{CFC3B4F9-2026-4A7F-814F-892255DB3B02}" srcId="{7CCFA6E7-DEA8-4E73-9279-95BF1DCE6AA3}" destId="{C742BC62-E16E-4228-8811-996C36FE0275}" srcOrd="0" destOrd="0" parTransId="{3C71B03E-9011-4B28-9245-94F74616C9A9}" sibTransId="{88345339-9071-42FC-BEFD-B008FF697C9F}"/>
    <dgm:cxn modelId="{8104FC81-B886-45DA-9149-1861A3A7D758}" type="presParOf" srcId="{AFC3116E-CB80-48E1-BE49-DEF2BE90FEA4}" destId="{CE61D2E4-CB8D-477C-B20F-71273F1D806C}" srcOrd="0" destOrd="0" presId="urn:microsoft.com/office/officeart/2005/8/layout/defaul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FA6E7-DEA8-4E73-9279-95BF1DCE6AA3}"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C742BC62-E16E-4228-8811-996C36FE0275}">
      <dgm:prSet custT="1"/>
      <dgm:spPr>
        <a:solidFill>
          <a:srgbClr val="6DD9FF">
            <a:alpha val="50000"/>
          </a:srgbClr>
        </a:solidFill>
      </dgm:spPr>
      <dgm:t>
        <a:bodyPr/>
        <a:lstStyle/>
        <a:p>
          <a:pPr rtl="0"/>
          <a:r>
            <a:rPr lang="en-US" sz="2400" dirty="0" smtClean="0">
              <a:solidFill>
                <a:schemeClr val="tx1"/>
              </a:solidFill>
            </a:rPr>
            <a:t>Indian Health Service offers health care to AI/AN citizens on or near Indian reservations and in some Urban Indian communities</a:t>
          </a:r>
          <a:endParaRPr lang="en-US" sz="2400" dirty="0">
            <a:solidFill>
              <a:schemeClr val="tx1"/>
            </a:solidFill>
          </a:endParaRPr>
        </a:p>
      </dgm:t>
    </dgm:pt>
    <dgm:pt modelId="{3C71B03E-9011-4B28-9245-94F74616C9A9}" type="parTrans" cxnId="{CFC3B4F9-2026-4A7F-814F-892255DB3B02}">
      <dgm:prSet/>
      <dgm:spPr/>
      <dgm:t>
        <a:bodyPr/>
        <a:lstStyle/>
        <a:p>
          <a:endParaRPr lang="en-US"/>
        </a:p>
      </dgm:t>
    </dgm:pt>
    <dgm:pt modelId="{88345339-9071-42FC-BEFD-B008FF697C9F}" type="sibTrans" cxnId="{CFC3B4F9-2026-4A7F-814F-892255DB3B02}">
      <dgm:prSet/>
      <dgm:spPr/>
      <dgm:t>
        <a:bodyPr/>
        <a:lstStyle/>
        <a:p>
          <a:endParaRPr lang="en-US"/>
        </a:p>
      </dgm:t>
    </dgm:pt>
    <dgm:pt modelId="{989E8AA2-6D71-4983-B67B-5BEE8D417E3A}" type="pres">
      <dgm:prSet presAssocID="{7CCFA6E7-DEA8-4E73-9279-95BF1DCE6AA3}" presName="diagram" presStyleCnt="0">
        <dgm:presLayoutVars>
          <dgm:dir/>
          <dgm:resizeHandles val="exact"/>
        </dgm:presLayoutVars>
      </dgm:prSet>
      <dgm:spPr/>
      <dgm:t>
        <a:bodyPr/>
        <a:lstStyle/>
        <a:p>
          <a:endParaRPr lang="en-US"/>
        </a:p>
      </dgm:t>
    </dgm:pt>
    <dgm:pt modelId="{237D4CBE-90AD-498B-BCBF-DD36D387F771}" type="pres">
      <dgm:prSet presAssocID="{C742BC62-E16E-4228-8811-996C36FE0275}" presName="node" presStyleLbl="node1" presStyleIdx="0" presStyleCnt="1" custLinFactNeighborY="1840">
        <dgm:presLayoutVars>
          <dgm:bulletEnabled val="1"/>
        </dgm:presLayoutVars>
      </dgm:prSet>
      <dgm:spPr/>
      <dgm:t>
        <a:bodyPr/>
        <a:lstStyle/>
        <a:p>
          <a:endParaRPr lang="en-US"/>
        </a:p>
      </dgm:t>
    </dgm:pt>
  </dgm:ptLst>
  <dgm:cxnLst>
    <dgm:cxn modelId="{CBC96B0D-8F37-47C9-A6CA-05C28DDDDD89}" type="presOf" srcId="{C742BC62-E16E-4228-8811-996C36FE0275}" destId="{237D4CBE-90AD-498B-BCBF-DD36D387F771}" srcOrd="0" destOrd="0" presId="urn:microsoft.com/office/officeart/2005/8/layout/default#3"/>
    <dgm:cxn modelId="{CFC3B4F9-2026-4A7F-814F-892255DB3B02}" srcId="{7CCFA6E7-DEA8-4E73-9279-95BF1DCE6AA3}" destId="{C742BC62-E16E-4228-8811-996C36FE0275}" srcOrd="0" destOrd="0" parTransId="{3C71B03E-9011-4B28-9245-94F74616C9A9}" sibTransId="{88345339-9071-42FC-BEFD-B008FF697C9F}"/>
    <dgm:cxn modelId="{02A6CB01-D244-474A-AEA0-27279CE6CA5D}" type="presOf" srcId="{7CCFA6E7-DEA8-4E73-9279-95BF1DCE6AA3}" destId="{989E8AA2-6D71-4983-B67B-5BEE8D417E3A}" srcOrd="0" destOrd="0" presId="urn:microsoft.com/office/officeart/2005/8/layout/default#3"/>
    <dgm:cxn modelId="{3978F5F6-DAF0-48CE-A629-9D4885DC4872}" type="presParOf" srcId="{989E8AA2-6D71-4983-B67B-5BEE8D417E3A}" destId="{237D4CBE-90AD-498B-BCBF-DD36D387F771}" srcOrd="0" destOrd="0" presId="urn:microsoft.com/office/officeart/2005/8/layout/defaul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9860A-0FA1-4BA0-A380-2634BA22A1AA}" type="datetimeFigureOut">
              <a:rPr lang="en-US" smtClean="0"/>
              <a:t>6/23/2014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E20E0-4A2B-4ED2-916B-80437FFE4D09}" type="slidenum">
              <a:rPr lang="en-US" smtClean="0"/>
              <a:t>‹#›</a:t>
            </a:fld>
            <a:endParaRPr lang="en-US"/>
          </a:p>
        </p:txBody>
      </p:sp>
    </p:spTree>
    <p:extLst>
      <p:ext uri="{BB962C8B-B14F-4D97-AF65-F5344CB8AC3E}">
        <p14:creationId xmlns:p14="http://schemas.microsoft.com/office/powerpoint/2010/main" val="96944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ribalhealthcare.or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healthcare.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dirty="0" smtClean="0">
                <a:latin typeface="Arial" pitchFamily="34" charset="0"/>
                <a:ea typeface="ＭＳ Ｐゴシック" pitchFamily="34" charset="-128"/>
                <a:cs typeface="Arial" pitchFamily="34" charset="0"/>
              </a:rPr>
              <a:t>During the today’s presentation we will cover core information about:</a:t>
            </a:r>
          </a:p>
          <a:p>
            <a:pPr marL="440695" indent="-440695">
              <a:spcBef>
                <a:spcPts val="578"/>
              </a:spcBef>
              <a:spcAft>
                <a:spcPts val="578"/>
              </a:spcAft>
              <a:buFont typeface="+mj-lt"/>
              <a:buAutoNum type="arabicPeriod"/>
              <a:defRPr/>
            </a:pPr>
            <a:r>
              <a:rPr lang="en-US" dirty="0" smtClean="0">
                <a:latin typeface="Arial" charset="0"/>
              </a:rPr>
              <a:t>Affordable</a:t>
            </a:r>
            <a:r>
              <a:rPr lang="en-US" baseline="0" dirty="0" smtClean="0">
                <a:latin typeface="Arial" charset="0"/>
              </a:rPr>
              <a:t> Care Act as law</a:t>
            </a:r>
          </a:p>
          <a:p>
            <a:pPr marL="440695" indent="-440695">
              <a:spcBef>
                <a:spcPts val="578"/>
              </a:spcBef>
              <a:spcAft>
                <a:spcPts val="578"/>
              </a:spcAft>
              <a:buFont typeface="+mj-lt"/>
              <a:buAutoNum type="arabicPeriod"/>
              <a:defRPr/>
            </a:pPr>
            <a:r>
              <a:rPr lang="en-US" dirty="0" smtClean="0">
                <a:latin typeface="Arial" charset="0"/>
              </a:rPr>
              <a:t>Strengthen Indian Health</a:t>
            </a:r>
          </a:p>
          <a:p>
            <a:pPr marL="440695" indent="-440695">
              <a:spcBef>
                <a:spcPts val="578"/>
              </a:spcBef>
              <a:spcAft>
                <a:spcPts val="578"/>
              </a:spcAft>
              <a:buFont typeface="+mj-lt"/>
              <a:buAutoNum type="arabicPeriod"/>
              <a:defRPr/>
            </a:pPr>
            <a:r>
              <a:rPr lang="en-US" dirty="0" smtClean="0">
                <a:latin typeface="Arial" charset="0"/>
              </a:rPr>
              <a:t>Five Fast Facts</a:t>
            </a:r>
            <a:r>
              <a:rPr lang="en-US" baseline="0" dirty="0" smtClean="0">
                <a:latin typeface="Arial" charset="0"/>
              </a:rPr>
              <a:t> about </a:t>
            </a:r>
            <a:r>
              <a:rPr lang="en-US" dirty="0" smtClean="0">
                <a:latin typeface="Arial" charset="0"/>
              </a:rPr>
              <a:t>Medicare and the Affordable Care Act</a:t>
            </a:r>
          </a:p>
          <a:p>
            <a:pPr marL="440695" indent="-440695">
              <a:spcBef>
                <a:spcPts val="578"/>
              </a:spcBef>
              <a:spcAft>
                <a:spcPts val="578"/>
              </a:spcAft>
              <a:buFont typeface="+mj-lt"/>
              <a:buAutoNum type="arabicPeriod"/>
              <a:defRPr/>
            </a:pPr>
            <a:r>
              <a:rPr lang="en-US" dirty="0" smtClean="0">
                <a:latin typeface="Arial" charset="0"/>
              </a:rPr>
              <a:t>The National Indian Health Outreach &amp; Education Initiative (NIHOE) Elders projects and toolkit</a:t>
            </a:r>
            <a:r>
              <a:rPr lang="en-US" baseline="0" dirty="0" smtClean="0">
                <a:latin typeface="Arial" charset="0"/>
              </a:rPr>
              <a:t> </a:t>
            </a:r>
            <a:endParaRPr lang="en-US" dirty="0" smtClean="0">
              <a:latin typeface="Arial" charset="0"/>
            </a:endParaRPr>
          </a:p>
          <a:p>
            <a:pPr marL="440695" indent="-440695">
              <a:spcBef>
                <a:spcPts val="578"/>
              </a:spcBef>
              <a:spcAft>
                <a:spcPts val="578"/>
              </a:spcAft>
              <a:buFont typeface="+mj-lt"/>
              <a:buAutoNum type="arabicPeriod"/>
              <a:defRPr/>
            </a:pPr>
            <a:endParaRPr lang="en-US" dirty="0" smtClean="0">
              <a:latin typeface="Arial" charset="0"/>
            </a:endParaRPr>
          </a:p>
          <a:p>
            <a:pPr>
              <a:defRPr/>
            </a:pPr>
            <a:endParaRPr lang="en-US" dirty="0" smtClean="0">
              <a:latin typeface="Arial" pitchFamily="34" charset="0"/>
              <a:ea typeface="ＭＳ Ｐゴシック" pitchFamily="34" charset="-128"/>
              <a:cs typeface="Arial" pitchFamily="34"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52833B-5519-4326-AC4A-BDC39553F135}" type="slidenum">
              <a:rPr lang="en-US" altLang="en-US" smtClean="0">
                <a:latin typeface="Arial" panose="020B0604020202020204" pitchFamily="34" charset="0"/>
                <a:cs typeface="Arial" panose="020B0604020202020204" pitchFamily="34" charset="0"/>
              </a:rPr>
              <a:pPr>
                <a:spcBef>
                  <a:spcPct val="0"/>
                </a:spcBef>
              </a:pPr>
              <a:t>2</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40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mj-lt" charset="0"/>
              <a:buNone/>
            </a:pPr>
            <a:r>
              <a:rPr lang="en-US" altLang="en-US" b="1" dirty="0" smtClean="0">
                <a:latin typeface="Arial" panose="020B0604020202020204" pitchFamily="34" charset="0"/>
                <a:ea typeface="ＭＳ Ｐゴシック" panose="020B0600070205080204" pitchFamily="34" charset="-128"/>
              </a:rPr>
              <a:t>The law fights fraud, strengthens Medicare, and protects federal funding.  </a:t>
            </a:r>
          </a:p>
          <a:p>
            <a:pPr>
              <a:spcBef>
                <a:spcPct val="0"/>
              </a:spcBef>
              <a:buFont typeface="+mj-lt" charset="0"/>
              <a:buNone/>
            </a:pPr>
            <a:endParaRPr lang="en-US" altLang="en-US" b="1" dirty="0" smtClean="0">
              <a:latin typeface="Arial" panose="020B0604020202020204" pitchFamily="34" charset="0"/>
              <a:ea typeface="ＭＳ Ｐゴシック" panose="020B0600070205080204" pitchFamily="34" charset="-128"/>
            </a:endParaRPr>
          </a:p>
          <a:p>
            <a:pPr>
              <a:spcBef>
                <a:spcPct val="0"/>
              </a:spcBef>
              <a:buFont typeface="+mj-lt" charset="0"/>
              <a:buNone/>
            </a:pPr>
            <a:r>
              <a:rPr lang="en-US" altLang="en-US" dirty="0" smtClean="0">
                <a:latin typeface="Arial" panose="020B0604020202020204" pitchFamily="34" charset="0"/>
                <a:ea typeface="ＭＳ Ｐゴシック" panose="020B0600070205080204" pitchFamily="34" charset="-128"/>
              </a:rPr>
              <a:t>The Affordable Care Act builds efforts to combat fraud and abuse.  These efforts are saving billions of dollars in money that was being stolen from people with Medicare.  </a:t>
            </a:r>
          </a:p>
          <a:p>
            <a:pPr>
              <a:spcBef>
                <a:spcPct val="0"/>
              </a:spcBef>
              <a:buFont typeface="Calibri" panose="020F0502020204030204" pitchFamily="34" charset="0"/>
              <a:buAutoNum type="arabicPeriod"/>
            </a:pPr>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E0CEE2-7DDD-4315-8BE0-54C9F3552E7A}" type="slidenum">
              <a:rPr lang="en-US" altLang="en-US" smtClean="0">
                <a:latin typeface="Arial" panose="020B0604020202020204" pitchFamily="34" charset="0"/>
                <a:cs typeface="Arial" panose="020B0604020202020204" pitchFamily="34" charset="0"/>
              </a:rPr>
              <a:pPr>
                <a:spcBef>
                  <a:spcPct val="0"/>
                </a:spcBef>
              </a:pPr>
              <a:t>11</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70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DCE54D-47A0-4F7E-A70C-9AF7E3479935}" type="slidenum">
              <a:rPr lang="en-US" altLang="en-US" smtClean="0">
                <a:latin typeface="Arial" panose="020B0604020202020204" pitchFamily="34" charset="0"/>
                <a:cs typeface="Arial" panose="020B0604020202020204" pitchFamily="34" charset="0"/>
              </a:rPr>
              <a:pPr>
                <a:spcBef>
                  <a:spcPct val="0"/>
                </a:spcBef>
              </a:pPr>
              <a:t>12</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70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smtClean="0">
                <a:ea typeface="ＭＳ Ｐゴシック" panose="020B0600070205080204" pitchFamily="34" charset="-128"/>
              </a:rPr>
              <a:t>As a part of the National Indian Health Outreach and Education initiative, funded by the Indian Health Service, NIHB produced a 60-second Public Service Announcement on how the ACA strengthens Medicare for American Indian and Alaska Native elders. </a:t>
            </a: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PSA was shot on location during the National Congress of American Indian’s Annual Convention in Tulsa, OK in October 2013. </a:t>
            </a: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folks in the PSA may be familiar, as they are prominent leaders in Indian Country, and who are staunch advocates for quality health care for all tribal peoples. </a:t>
            </a: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You’ll see:</a:t>
            </a:r>
          </a:p>
          <a:p>
            <a:pPr>
              <a:defRPr/>
            </a:pPr>
            <a:endParaRPr lang="en-US" altLang="en-US" dirty="0" smtClean="0">
              <a:ea typeface="ＭＳ Ｐゴシック" panose="020B0600070205080204" pitchFamily="34" charset="-128"/>
            </a:endParaRPr>
          </a:p>
          <a:p>
            <a:pPr>
              <a:defRPr/>
            </a:pPr>
            <a:r>
              <a:rPr lang="en-US" dirty="0" smtClean="0"/>
              <a:t>Frank </a:t>
            </a:r>
            <a:r>
              <a:rPr lang="en-US" dirty="0" err="1" smtClean="0"/>
              <a:t>Ettawageshik</a:t>
            </a:r>
            <a:r>
              <a:rPr lang="en-US" dirty="0" smtClean="0"/>
              <a:t>, Executive Director of the United Tribes of Michigan</a:t>
            </a:r>
          </a:p>
          <a:p>
            <a:pPr>
              <a:defRPr/>
            </a:pPr>
            <a:r>
              <a:rPr lang="en-US" dirty="0" smtClean="0"/>
              <a:t>Arlen Melendez, Chairman of the Reno-Sparks Indian Colony</a:t>
            </a:r>
          </a:p>
          <a:p>
            <a:pPr>
              <a:defRPr/>
            </a:pPr>
            <a:r>
              <a:rPr lang="en-US" dirty="0" smtClean="0"/>
              <a:t>Cecilia Fire Thunder, former President of the Oglala Lakota Nation</a:t>
            </a:r>
          </a:p>
          <a:p>
            <a:pPr>
              <a:defRPr/>
            </a:pPr>
            <a:r>
              <a:rPr lang="en-US" dirty="0" smtClean="0"/>
              <a:t>Rex Lee Jim, Vice President of the Navajo Nation</a:t>
            </a:r>
          </a:p>
          <a:p>
            <a:pPr>
              <a:defRPr/>
            </a:pPr>
            <a:r>
              <a:rPr lang="en-US" dirty="0" smtClean="0"/>
              <a:t>Mike Williams, Tribal Councilman of the </a:t>
            </a:r>
            <a:r>
              <a:rPr lang="en-US" dirty="0" err="1" smtClean="0"/>
              <a:t>Akiak</a:t>
            </a:r>
            <a:r>
              <a:rPr lang="en-US" dirty="0" smtClean="0"/>
              <a:t> Native Community</a:t>
            </a: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All stating the Fast Five Facts of Medicare and the ACA.</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DE695B-891E-49E2-8CAB-5BED08955FF5}" type="slidenum">
              <a:rPr lang="en-US" altLang="en-US" smtClean="0">
                <a:latin typeface="Arial" panose="020B0604020202020204" pitchFamily="34" charset="0"/>
                <a:cs typeface="Arial" panose="020B0604020202020204" pitchFamily="34" charset="0"/>
              </a:rPr>
              <a:pPr>
                <a:spcBef>
                  <a:spcPct val="0"/>
                </a:spcBef>
              </a:pPr>
              <a:t>16</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65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anose="020B0600070205080204"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2AAF72-92F7-4417-B72E-5690F8B3F0E9}" type="slidenum">
              <a:rPr lang="en-US" smtClean="0">
                <a:latin typeface="Arial" panose="020B0604020202020204" pitchFamily="34" charset="0"/>
              </a:rPr>
              <a:pPr>
                <a:spcBef>
                  <a:spcPct val="0"/>
                </a:spcBef>
              </a:pPr>
              <a:t>17</a:t>
            </a:fld>
            <a:endParaRPr lang="en-US" smtClean="0">
              <a:latin typeface="Arial" panose="020B0604020202020204" pitchFamily="34" charset="0"/>
            </a:endParaRPr>
          </a:p>
        </p:txBody>
      </p:sp>
    </p:spTree>
    <p:extLst>
      <p:ext uri="{BB962C8B-B14F-4D97-AF65-F5344CB8AC3E}">
        <p14:creationId xmlns:p14="http://schemas.microsoft.com/office/powerpoint/2010/main" val="733150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anose="020B0600070205080204"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2AAF72-92F7-4417-B72E-5690F8B3F0E9}" type="slidenum">
              <a:rPr lang="en-US" smtClean="0">
                <a:latin typeface="Arial" panose="020B0604020202020204" pitchFamily="34" charset="0"/>
              </a:rPr>
              <a:pPr>
                <a:spcBef>
                  <a:spcPct val="0"/>
                </a:spcBef>
              </a:pPr>
              <a:t>18</a:t>
            </a:fld>
            <a:endParaRPr lang="en-US" smtClean="0">
              <a:latin typeface="Arial" panose="020B0604020202020204" pitchFamily="34" charset="0"/>
            </a:endParaRPr>
          </a:p>
        </p:txBody>
      </p:sp>
    </p:spTree>
    <p:extLst>
      <p:ext uri="{BB962C8B-B14F-4D97-AF65-F5344CB8AC3E}">
        <p14:creationId xmlns:p14="http://schemas.microsoft.com/office/powerpoint/2010/main" val="901814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anose="020B0600070205080204"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86E143-7D96-4ACC-BDC0-090B1FEE7321}" type="slidenum">
              <a:rPr lang="en-US" smtClean="0">
                <a:latin typeface="Arial" panose="020B0604020202020204" pitchFamily="34" charset="0"/>
              </a:rPr>
              <a:pPr>
                <a:spcBef>
                  <a:spcPct val="0"/>
                </a:spcBef>
              </a:pPr>
              <a:t>19</a:t>
            </a:fld>
            <a:endParaRPr lang="en-US" smtClean="0">
              <a:latin typeface="Arial" panose="020B0604020202020204" pitchFamily="34" charset="0"/>
            </a:endParaRPr>
          </a:p>
        </p:txBody>
      </p:sp>
    </p:spTree>
    <p:extLst>
      <p:ext uri="{BB962C8B-B14F-4D97-AF65-F5344CB8AC3E}">
        <p14:creationId xmlns:p14="http://schemas.microsoft.com/office/powerpoint/2010/main" val="381076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anose="020B0600070205080204"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86E143-7D96-4ACC-BDC0-090B1FEE7321}" type="slidenum">
              <a:rPr lang="en-US" smtClean="0">
                <a:latin typeface="Arial" panose="020B0604020202020204" pitchFamily="34" charset="0"/>
              </a:rPr>
              <a:pPr>
                <a:spcBef>
                  <a:spcPct val="0"/>
                </a:spcBef>
              </a:pPr>
              <a:t>20</a:t>
            </a:fld>
            <a:endParaRPr lang="en-US" smtClean="0">
              <a:latin typeface="Arial" panose="020B0604020202020204" pitchFamily="34" charset="0"/>
            </a:endParaRPr>
          </a:p>
        </p:txBody>
      </p:sp>
    </p:spTree>
    <p:extLst>
      <p:ext uri="{BB962C8B-B14F-4D97-AF65-F5344CB8AC3E}">
        <p14:creationId xmlns:p14="http://schemas.microsoft.com/office/powerpoint/2010/main" val="13895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anose="020B0600070205080204" pitchFamily="34" charset="-128"/>
              </a:rPr>
              <a:t>NIHB’s Tribal Health Reform</a:t>
            </a:r>
            <a:r>
              <a:rPr lang="en-US" altLang="en-US" baseline="0" dirty="0" smtClean="0">
                <a:ea typeface="ＭＳ Ｐゴシック" panose="020B0600070205080204" pitchFamily="34" charset="-128"/>
              </a:rPr>
              <a:t> Resource Center website is updated weekly with the most recent information on the Health Insurance Marketplace, Medicaid Expansion, Indian exemptions, and general ACA news.  We are also created an event calendar, so please send us your event information and we’ll make sure it gets posted on the website. </a:t>
            </a:r>
            <a:endParaRPr lang="en-US" altLang="en-US" dirty="0" smtClean="0">
              <a:ea typeface="ＭＳ Ｐゴシック" panose="020B0600070205080204" pitchFamily="34" charset="-128"/>
            </a:endParaRPr>
          </a:p>
          <a:p>
            <a:endParaRPr lang="en-US" altLang="en-US" u="sng" dirty="0" smtClean="0">
              <a:ea typeface="ＭＳ Ｐゴシック" panose="020B0600070205080204" pitchFamily="34" charset="-128"/>
              <a:hlinkClick r:id="rId3"/>
            </a:endParaRPr>
          </a:p>
          <a:p>
            <a:r>
              <a:rPr lang="en-US" altLang="en-US" u="sng" dirty="0" smtClean="0">
                <a:ea typeface="ＭＳ Ｐゴシック" panose="020B0600070205080204" pitchFamily="34" charset="-128"/>
                <a:hlinkClick r:id="rId3"/>
              </a:rPr>
              <a:t>www.tribalhealthcare.org</a:t>
            </a:r>
            <a:r>
              <a:rPr lang="en-US" altLang="en-US" dirty="0" smtClean="0">
                <a:ea typeface="ＭＳ Ｐゴシック" panose="020B0600070205080204" pitchFamily="34" charset="-128"/>
              </a:rPr>
              <a:t> was launched in May 2012 and offers resources about insurance, health care, and laws for various consumer groups.  The site serves as a portal for stakeholders to receive updates on implemented provisions, education materials, health care reform and</a:t>
            </a:r>
            <a:r>
              <a:rPr lang="en-US" altLang="en-US" baseline="0" dirty="0" smtClean="0">
                <a:ea typeface="ＭＳ Ｐゴシック" panose="020B0600070205080204" pitchFamily="34" charset="-128"/>
              </a:rPr>
              <a:t> e</a:t>
            </a:r>
            <a:r>
              <a:rPr lang="en-US" altLang="en-US" dirty="0" smtClean="0">
                <a:ea typeface="ＭＳ Ｐゴシック" panose="020B0600070205080204" pitchFamily="34" charset="-128"/>
              </a:rPr>
              <a:t>-resources that clearly explain health reform changes and its impact for Tribal communities. </a:t>
            </a:r>
          </a:p>
          <a:p>
            <a:endParaRPr lang="en-US" altLang="en-US" dirty="0" smtClean="0">
              <a:ea typeface="ＭＳ Ｐゴシック" panose="020B0600070205080204" pitchFamily="34" charset="-128"/>
            </a:endParaRPr>
          </a:p>
          <a:p>
            <a:endParaRPr lang="en-US" altLang="en-US" u="sng" dirty="0" smtClean="0">
              <a:ea typeface="ＭＳ Ｐゴシック" panose="020B0600070205080204" pitchFamily="34" charset="-128"/>
              <a:hlinkClick r:id="rId4"/>
            </a:endParaRPr>
          </a:p>
          <a:p>
            <a:r>
              <a:rPr lang="en-US" altLang="en-US" u="sng" dirty="0" smtClean="0">
                <a:ea typeface="ＭＳ Ｐゴシック" panose="020B0600070205080204" pitchFamily="34" charset="-128"/>
                <a:hlinkClick r:id="rId4"/>
              </a:rPr>
              <a:t>www.ihs.gov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D4F1D8-FD54-436C-923C-DEB10F7668D5}" type="slidenum">
              <a:rPr lang="en-US" altLang="en-US" smtClean="0">
                <a:solidFill>
                  <a:srgbClr val="000000"/>
                </a:solidFill>
                <a:latin typeface="Arial" panose="020B0604020202020204" pitchFamily="34" charset="0"/>
                <a:cs typeface="Arial" panose="020B0604020202020204" pitchFamily="34" charset="0"/>
              </a:rPr>
              <a:pPr>
                <a:spcBef>
                  <a:spcPct val="0"/>
                </a:spcBef>
              </a:pPr>
              <a:t>22</a:t>
            </a:fld>
            <a:endParaRPr lang="en-US" altLang="en-US"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94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President Obama signed the Patient Protection and Affordable Care Act into law more than four years ago.  The law is more commonly known as the </a:t>
            </a:r>
            <a:r>
              <a:rPr lang="ja-JP" altLang="en-US" dirty="0" smtClean="0">
                <a:latin typeface="Arial" panose="020B0604020202020204" pitchFamily="34" charset="0"/>
                <a:ea typeface="ＭＳ Ｐゴシック" panose="020B0600070205080204" pitchFamily="34" charset="-128"/>
                <a:cs typeface="Arial" panose="020B0604020202020204" pitchFamily="34" charset="0"/>
              </a:rPr>
              <a:t>“</a:t>
            </a:r>
            <a:r>
              <a:rPr lang="en-US" altLang="ja-JP" dirty="0" smtClean="0">
                <a:latin typeface="Arial" panose="020B0604020202020204" pitchFamily="34" charset="0"/>
                <a:ea typeface="ＭＳ Ｐゴシック" panose="020B0600070205080204" pitchFamily="34" charset="-128"/>
                <a:cs typeface="Arial" panose="020B0604020202020204" pitchFamily="34" charset="0"/>
              </a:rPr>
              <a:t>Affordable Care Act</a:t>
            </a:r>
            <a:r>
              <a:rPr lang="ja-JP" altLang="en-US" dirty="0" smtClean="0">
                <a:latin typeface="Arial" panose="020B0604020202020204" pitchFamily="34" charset="0"/>
                <a:ea typeface="ＭＳ Ｐゴシック" panose="020B0600070205080204" pitchFamily="34" charset="-128"/>
                <a:cs typeface="Arial" panose="020B0604020202020204" pitchFamily="34" charset="0"/>
              </a:rPr>
              <a:t>”</a:t>
            </a:r>
            <a:r>
              <a:rPr lang="en-US" altLang="ja-JP" dirty="0" smtClean="0">
                <a:latin typeface="Arial" panose="020B0604020202020204" pitchFamily="34" charset="0"/>
                <a:ea typeface="ＭＳ Ｐゴシック" panose="020B0600070205080204" pitchFamily="34" charset="-128"/>
                <a:cs typeface="Arial" panose="020B0604020202020204" pitchFamily="34" charset="0"/>
              </a:rPr>
              <a:t> or </a:t>
            </a:r>
            <a:r>
              <a:rPr lang="ja-JP" altLang="en-US" dirty="0" smtClean="0">
                <a:latin typeface="Arial" panose="020B0604020202020204" pitchFamily="34" charset="0"/>
                <a:ea typeface="ＭＳ Ｐゴシック" panose="020B0600070205080204" pitchFamily="34" charset="-128"/>
                <a:cs typeface="Arial" panose="020B0604020202020204" pitchFamily="34" charset="0"/>
              </a:rPr>
              <a:t>“</a:t>
            </a:r>
            <a:r>
              <a:rPr lang="en-US" altLang="ja-JP" dirty="0" smtClean="0">
                <a:latin typeface="Arial" panose="020B0604020202020204" pitchFamily="34" charset="0"/>
                <a:ea typeface="ＭＳ Ｐゴシック" panose="020B0600070205080204" pitchFamily="34" charset="-128"/>
                <a:cs typeface="Arial" panose="020B0604020202020204" pitchFamily="34" charset="0"/>
              </a:rPr>
              <a:t>ACA.”</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Through</a:t>
            </a:r>
            <a:r>
              <a:rPr lang="en-US" altLang="en-US" baseline="0" dirty="0" smtClean="0">
                <a:latin typeface="Arial" panose="020B0604020202020204" pitchFamily="34" charset="0"/>
                <a:ea typeface="ＭＳ Ｐゴシック" panose="020B0600070205080204" pitchFamily="34" charset="-128"/>
                <a:cs typeface="Arial" panose="020B0604020202020204" pitchFamily="34" charset="0"/>
              </a:rPr>
              <a:t> the Affordable Care Act, more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than 32 million individuals in this country, who would otherwise not have health insurance, now have access to health coverage.  The new law has specific and unique benefits to tribal communities and people in a number of ways.</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ACA provides</a:t>
            </a:r>
            <a:r>
              <a:rPr lang="en-US" altLang="en-US" baseline="0" dirty="0" smtClean="0">
                <a:latin typeface="Arial" panose="020B0604020202020204" pitchFamily="34" charset="0"/>
                <a:ea typeface="ＭＳ Ｐゴシック" panose="020B0600070205080204" pitchFamily="34" charset="-128"/>
                <a:cs typeface="Arial" panose="020B0604020202020204" pitchFamily="34" charset="0"/>
              </a:rPr>
              <a:t> new opportunities for access to affordable or free health care coverage through the Health Insurance Marketplace and the expansion of Medicaid in some states.  For American Indian and Alaska Native Elders who have Medicare, the Affordable Care Act strengthens their coverage and allows Elders to take charge of their own health.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A57337-714B-484F-96DB-89F3DCFE0557}" type="slidenum">
              <a:rPr lang="en-US" altLang="en-US" smtClean="0">
                <a:latin typeface="Arial" panose="020B0604020202020204" pitchFamily="34" charset="0"/>
                <a:cs typeface="Arial" panose="020B0604020202020204" pitchFamily="34" charset="0"/>
              </a:rPr>
              <a:pPr>
                <a:spcBef>
                  <a:spcPct val="0"/>
                </a:spcBef>
              </a:pPr>
              <a:t>3</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22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Affordable Care Act marks</a:t>
            </a:r>
            <a:r>
              <a:rPr lang="en-US" altLang="en-US" baseline="0"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continued commitment to the historical and unique legal relationship with Tribes.  Health care reform reaffirms the federal commitment to provide health care based on hundreds of treaties and numerous laws and Supreme Court decisions.  The law supports, strengthens, and recognizes the entire Indian Health Service delivery system as the primary health system for American Indians and Alaska Natives, all the while providing new opportunities to access affordable or free health insurance through a variety of programs.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FB989AB-1B11-446A-9E7C-7C6521458721}" type="slidenum">
              <a:rPr lang="en-US" altLang="en-US" smtClean="0">
                <a:latin typeface="Arial" panose="020B0604020202020204" pitchFamily="34" charset="0"/>
                <a:cs typeface="Arial" panose="020B0604020202020204" pitchFamily="34" charset="0"/>
              </a:rPr>
              <a:pPr>
                <a:spcBef>
                  <a:spcPct val="0"/>
                </a:spcBef>
              </a:pPr>
              <a:t>4</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428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a:pPr>
            <a:r>
              <a:rPr lang="en-US" altLang="en-US" dirty="0" smtClean="0">
                <a:latin typeface="Arial" pitchFamily="34" charset="0"/>
                <a:ea typeface="ＭＳ Ｐゴシック" pitchFamily="34" charset="-128"/>
                <a:cs typeface="Arial" pitchFamily="34" charset="0"/>
              </a:rPr>
              <a:t>There are a number of provisions specific for American Indians and Alaska Natives under the law.</a:t>
            </a:r>
          </a:p>
          <a:p>
            <a:pPr>
              <a:defRPr/>
            </a:pPr>
            <a:endParaRPr lang="en-US" altLang="en-US" dirty="0" smtClean="0">
              <a:latin typeface="Arial" pitchFamily="34" charset="0"/>
              <a:ea typeface="ＭＳ Ｐゴシック" pitchFamily="34" charset="-128"/>
              <a:cs typeface="Arial" pitchFamily="34" charset="0"/>
            </a:endParaRPr>
          </a:p>
          <a:p>
            <a:pPr>
              <a:defRPr/>
            </a:pPr>
            <a:r>
              <a:rPr lang="en-US" altLang="en-US" b="1" dirty="0" smtClean="0">
                <a:latin typeface="Arial" pitchFamily="34" charset="0"/>
                <a:ea typeface="ＭＳ Ｐゴシック" pitchFamily="34" charset="-128"/>
                <a:cs typeface="Arial" pitchFamily="34" charset="0"/>
              </a:rPr>
              <a:t>For instance, the law permanently reauthorizes the Indian Health Care Improvement Act (IHCIA)</a:t>
            </a:r>
            <a:r>
              <a:rPr lang="en-US" altLang="en-US" dirty="0" smtClean="0">
                <a:latin typeface="Arial" pitchFamily="34" charset="0"/>
                <a:ea typeface="ＭＳ Ｐゴシック" pitchFamily="34" charset="-128"/>
                <a:cs typeface="Arial" pitchFamily="34" charset="0"/>
              </a:rPr>
              <a:t>, to maintain the Indian Health Service for future generations.</a:t>
            </a:r>
          </a:p>
          <a:p>
            <a:pPr>
              <a:defRPr/>
            </a:pPr>
            <a:endParaRPr lang="en-US" altLang="en-US" dirty="0" smtClean="0">
              <a:latin typeface="Arial" pitchFamily="34" charset="0"/>
              <a:ea typeface="ＭＳ Ｐゴシック" pitchFamily="34" charset="-128"/>
              <a:cs typeface="Arial" pitchFamily="34" charset="0"/>
            </a:endParaRPr>
          </a:p>
          <a:p>
            <a:pPr>
              <a:defRPr/>
            </a:pPr>
            <a:r>
              <a:rPr lang="en-US" altLang="en-US" b="1" dirty="0" smtClean="0">
                <a:latin typeface="Arial" pitchFamily="34" charset="0"/>
                <a:ea typeface="ＭＳ Ｐゴシック" pitchFamily="34" charset="-128"/>
                <a:cs typeface="Arial" pitchFamily="34" charset="0"/>
              </a:rPr>
              <a:t>In addition to permanent reauthorization, health reform strengthens the entire Indian Health Service delivery system</a:t>
            </a:r>
            <a:r>
              <a:rPr lang="en-US" altLang="en-US" dirty="0" smtClean="0">
                <a:latin typeface="Arial" pitchFamily="34" charset="0"/>
                <a:ea typeface="ＭＳ Ｐゴシック" pitchFamily="34" charset="-128"/>
                <a:cs typeface="Arial" pitchFamily="34" charset="0"/>
              </a:rPr>
              <a:t>, </a:t>
            </a:r>
            <a:r>
              <a:rPr lang="en-US" altLang="en-US" b="1" dirty="0" smtClean="0">
                <a:latin typeface="Arial" pitchFamily="34" charset="0"/>
                <a:ea typeface="ＭＳ Ｐゴシック" pitchFamily="34" charset="-128"/>
                <a:cs typeface="Arial" pitchFamily="34" charset="0"/>
              </a:rPr>
              <a:t>workforce, and care</a:t>
            </a:r>
            <a:r>
              <a:rPr lang="en-US" altLang="en-US" dirty="0" smtClean="0">
                <a:latin typeface="Arial" pitchFamily="34" charset="0"/>
                <a:ea typeface="ＭＳ Ｐゴシック" pitchFamily="34" charset="-128"/>
                <a:cs typeface="Arial" pitchFamily="34" charset="0"/>
              </a:rPr>
              <a:t>.  The law provides new opportunities for IHS, tribal, and urban Indian health facilities to collect additional revenues, offer more services, and serve their patients more effectively.  The ACA also builds a pipeline for new health care professionals.  This means more nurses, physicians and psychologists in Indian Country. It also means more culturally competent and efficient care when you visit the IHS clinic in your community.</a:t>
            </a:r>
          </a:p>
          <a:p>
            <a:pPr>
              <a:defRPr/>
            </a:pPr>
            <a:endParaRPr lang="en-US" altLang="en-US" dirty="0" smtClean="0">
              <a:latin typeface="Arial" pitchFamily="34" charset="0"/>
              <a:ea typeface="ＭＳ Ｐゴシック" pitchFamily="34" charset="-128"/>
              <a:cs typeface="Arial" pitchFamily="34" charset="0"/>
            </a:endParaRPr>
          </a:p>
          <a:p>
            <a:r>
              <a:rPr lang="en-US" altLang="en-US" b="1" dirty="0" smtClean="0">
                <a:latin typeface="Arial" pitchFamily="34" charset="0"/>
                <a:ea typeface="ＭＳ Ｐゴシック" pitchFamily="34" charset="-128"/>
                <a:cs typeface="Arial" pitchFamily="34" charset="0"/>
              </a:rPr>
              <a:t>The law also established</a:t>
            </a:r>
            <a:r>
              <a:rPr lang="en-US" altLang="en-US" b="1" baseline="0" dirty="0" smtClean="0">
                <a:latin typeface="Arial" pitchFamily="34" charset="0"/>
                <a:ea typeface="ＭＳ Ｐゴシック" pitchFamily="34" charset="-128"/>
                <a:cs typeface="Arial" pitchFamily="34" charset="0"/>
              </a:rPr>
              <a:t> the Health Insurance Marketplace </a:t>
            </a:r>
            <a:r>
              <a:rPr lang="en-US" altLang="en-US" b="1" dirty="0" smtClean="0">
                <a:latin typeface="Arial" pitchFamily="34" charset="0"/>
                <a:ea typeface="ＭＳ Ｐゴシック" pitchFamily="34" charset="-128"/>
                <a:cs typeface="Arial" pitchFamily="34" charset="0"/>
              </a:rPr>
              <a:t>to help control the cost of health insurance and allow individuals to have access to affordable coverage</a:t>
            </a:r>
            <a:r>
              <a:rPr lang="en-US" altLang="en-US" dirty="0" smtClean="0">
                <a:latin typeface="Arial" pitchFamily="34" charset="0"/>
                <a:ea typeface="ＭＳ Ｐゴシック" pitchFamily="34" charset="-128"/>
                <a:cs typeface="Arial" pitchFamily="34" charset="0"/>
              </a:rPr>
              <a:t>. Every health insurance plan in the Marketplace meets the Minimal</a:t>
            </a:r>
            <a:r>
              <a:rPr lang="en-US" altLang="en-US" baseline="0" dirty="0" smtClean="0">
                <a:latin typeface="Arial" pitchFamily="34" charset="0"/>
                <a:ea typeface="ＭＳ Ｐゴシック" pitchFamily="34" charset="-128"/>
                <a:cs typeface="Arial" pitchFamily="34" charset="0"/>
              </a:rPr>
              <a:t> Essential Coverage required in the law.  In the Marketplace, consumers </a:t>
            </a:r>
            <a:r>
              <a:rPr lang="en-US" altLang="en-US" dirty="0" smtClean="0">
                <a:latin typeface="Arial" pitchFamily="34" charset="0"/>
                <a:ea typeface="ＭＳ Ｐゴシック" pitchFamily="34" charset="-128"/>
                <a:cs typeface="Arial" pitchFamily="34" charset="0"/>
              </a:rPr>
              <a:t>can compare insurance options based on price, benefits, quality, and other important features.  </a:t>
            </a:r>
          </a:p>
          <a:p>
            <a:pPr>
              <a:defRPr/>
            </a:pPr>
            <a:endParaRPr lang="en-US" altLang="en-US" dirty="0" smtClean="0">
              <a:latin typeface="Arial" pitchFamily="34" charset="0"/>
              <a:ea typeface="ＭＳ Ｐゴシック" pitchFamily="34" charset="-128"/>
              <a:cs typeface="Arial" pitchFamily="34"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8F15E2-4A22-4F2C-9EDD-85F65339C168}" type="slidenum">
              <a:rPr lang="en-US" altLang="en-US" smtClean="0">
                <a:latin typeface="Arial" panose="020B0604020202020204" pitchFamily="34" charset="0"/>
                <a:cs typeface="Arial" panose="020B0604020202020204" pitchFamily="34" charset="0"/>
              </a:rPr>
              <a:pPr>
                <a:spcBef>
                  <a:spcPct val="0"/>
                </a:spcBef>
              </a:pPr>
              <a:t>5</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85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nSpc>
                <a:spcPct val="80000"/>
              </a:lnSpc>
              <a:defRPr/>
            </a:pPr>
            <a:r>
              <a:rPr lang="en-US" altLang="en-US" dirty="0" smtClean="0">
                <a:latin typeface="Arial" pitchFamily="34" charset="0"/>
                <a:ea typeface="ＭＳ Ｐゴシック" pitchFamily="34" charset="-128"/>
                <a:cs typeface="Arial" pitchFamily="34" charset="0"/>
              </a:rPr>
              <a:t>As I just briefly mentioned the IHS has new opportunities as health care delivery system.</a:t>
            </a:r>
          </a:p>
          <a:p>
            <a:pPr>
              <a:lnSpc>
                <a:spcPct val="80000"/>
              </a:lnSpc>
              <a:defRPr/>
            </a:pPr>
            <a:endParaRPr lang="en-US" altLang="en-US" b="1" dirty="0" smtClean="0">
              <a:latin typeface="Arial" pitchFamily="34" charset="0"/>
              <a:ea typeface="ＭＳ Ｐゴシック" pitchFamily="34" charset="-128"/>
              <a:cs typeface="Arial" pitchFamily="34" charset="0"/>
            </a:endParaRPr>
          </a:p>
          <a:p>
            <a:pPr>
              <a:lnSpc>
                <a:spcPct val="80000"/>
              </a:lnSpc>
              <a:defRPr/>
            </a:pPr>
            <a:r>
              <a:rPr lang="en-US" altLang="en-US" b="1" dirty="0" smtClean="0">
                <a:latin typeface="Arial" pitchFamily="34" charset="0"/>
                <a:ea typeface="ＭＳ Ｐゴシック" pitchFamily="34" charset="-128"/>
                <a:cs typeface="Arial" pitchFamily="34" charset="0"/>
              </a:rPr>
              <a:t>First, IHS has new authorities to expand services.  </a:t>
            </a:r>
            <a:r>
              <a:rPr lang="en-US" altLang="en-US" dirty="0" smtClean="0">
                <a:latin typeface="Arial" pitchFamily="34" charset="0"/>
                <a:ea typeface="ＭＳ Ｐゴシック" pitchFamily="34" charset="-128"/>
                <a:cs typeface="Arial" pitchFamily="34" charset="0"/>
              </a:rPr>
              <a:t>The reauthorization of the IHCIA, which prescribes the duties, responsibilities, and authorities of the Indian Health Service, allows IHS to modernize its health care delivery systems and permit tribal governments to make technical changes in the future. </a:t>
            </a:r>
          </a:p>
          <a:p>
            <a:pPr>
              <a:lnSpc>
                <a:spcPct val="80000"/>
              </a:lnSpc>
              <a:defRPr/>
            </a:pPr>
            <a:endParaRPr lang="en-US" altLang="en-US" dirty="0" smtClean="0">
              <a:latin typeface="Arial" pitchFamily="34" charset="0"/>
              <a:ea typeface="ＭＳ Ｐゴシック" pitchFamily="34" charset="-128"/>
              <a:cs typeface="Arial" pitchFamily="34" charset="0"/>
            </a:endParaRPr>
          </a:p>
          <a:p>
            <a:pPr>
              <a:lnSpc>
                <a:spcPct val="80000"/>
              </a:lnSpc>
              <a:defRPr/>
            </a:pPr>
            <a:r>
              <a:rPr lang="en-US" altLang="en-US" dirty="0" smtClean="0">
                <a:latin typeface="Arial" pitchFamily="34" charset="0"/>
                <a:ea typeface="ＭＳ Ｐゴシック" pitchFamily="34" charset="-128"/>
                <a:cs typeface="Arial" pitchFamily="34" charset="0"/>
              </a:rPr>
              <a:t>Some of these new opportunities include:</a:t>
            </a:r>
          </a:p>
          <a:p>
            <a:pPr>
              <a:lnSpc>
                <a:spcPct val="80000"/>
              </a:lnSpc>
              <a:defRPr/>
            </a:pPr>
            <a:endParaRPr lang="en-US" altLang="en-US" dirty="0" smtClean="0">
              <a:latin typeface="Arial" pitchFamily="34" charset="0"/>
              <a:ea typeface="ＭＳ Ｐゴシック" pitchFamily="34" charset="-128"/>
              <a:cs typeface="Arial" pitchFamily="34" charset="0"/>
            </a:endParaRPr>
          </a:p>
          <a:p>
            <a:pPr>
              <a:lnSpc>
                <a:spcPct val="80000"/>
              </a:lnSpc>
              <a:buFontTx/>
              <a:buChar char="•"/>
              <a:defRPr/>
            </a:pPr>
            <a:r>
              <a:rPr lang="en-US" altLang="en-US" dirty="0" smtClean="0">
                <a:latin typeface="Arial" pitchFamily="34" charset="0"/>
                <a:ea typeface="ＭＳ Ｐゴシック" pitchFamily="34" charset="-128"/>
                <a:cs typeface="Arial" pitchFamily="34" charset="0"/>
              </a:rPr>
              <a:t> New and expanded programs for mental and behavioral health treatment and prevention;</a:t>
            </a:r>
          </a:p>
          <a:p>
            <a:pPr>
              <a:lnSpc>
                <a:spcPct val="80000"/>
              </a:lnSpc>
              <a:buFontTx/>
              <a:buChar char="•"/>
              <a:defRPr/>
            </a:pPr>
            <a:r>
              <a:rPr lang="en-US" altLang="en-US" dirty="0" smtClean="0">
                <a:latin typeface="Arial" pitchFamily="34" charset="0"/>
                <a:ea typeface="ＭＳ Ｐゴシック" pitchFamily="34" charset="-128"/>
                <a:cs typeface="Arial" pitchFamily="34" charset="0"/>
              </a:rPr>
              <a:t> Long-term care services, including home health care, assisted living, and community-based care;</a:t>
            </a:r>
          </a:p>
          <a:p>
            <a:pPr>
              <a:lnSpc>
                <a:spcPct val="80000"/>
              </a:lnSpc>
              <a:buFontTx/>
              <a:buChar char="•"/>
              <a:defRPr/>
            </a:pPr>
            <a:r>
              <a:rPr lang="en-US" altLang="en-US" dirty="0" smtClean="0">
                <a:latin typeface="Arial" pitchFamily="34" charset="0"/>
                <a:ea typeface="ＭＳ Ｐゴシック" pitchFamily="34" charset="-128"/>
                <a:cs typeface="Arial" pitchFamily="34" charset="0"/>
              </a:rPr>
              <a:t> Dialysis services;</a:t>
            </a:r>
          </a:p>
          <a:p>
            <a:pPr>
              <a:lnSpc>
                <a:spcPct val="80000"/>
              </a:lnSpc>
              <a:buFontTx/>
              <a:buChar char="•"/>
              <a:defRPr/>
            </a:pPr>
            <a:r>
              <a:rPr lang="en-US" altLang="en-US" dirty="0" smtClean="0">
                <a:latin typeface="Arial" pitchFamily="34" charset="0"/>
                <a:ea typeface="ＭＳ Ｐゴシック" pitchFamily="34" charset="-128"/>
                <a:cs typeface="Arial" pitchFamily="34" charset="0"/>
              </a:rPr>
              <a:t> Funding of patient travel costs; and</a:t>
            </a:r>
          </a:p>
          <a:p>
            <a:pPr>
              <a:lnSpc>
                <a:spcPct val="80000"/>
              </a:lnSpc>
              <a:buFontTx/>
              <a:buChar char="•"/>
              <a:defRPr/>
            </a:pPr>
            <a:r>
              <a:rPr lang="en-US" altLang="en-US" dirty="0" smtClean="0">
                <a:latin typeface="Arial" pitchFamily="34" charset="0"/>
                <a:ea typeface="ＭＳ Ｐゴシック" pitchFamily="34" charset="-128"/>
                <a:cs typeface="Arial" pitchFamily="34" charset="0"/>
              </a:rPr>
              <a:t> Facilitated care for Indian veterans</a:t>
            </a:r>
          </a:p>
          <a:p>
            <a:pPr>
              <a:lnSpc>
                <a:spcPct val="80000"/>
              </a:lnSpc>
              <a:spcBef>
                <a:spcPct val="0"/>
              </a:spcBef>
              <a:buClr>
                <a:srgbClr val="376092"/>
              </a:buClr>
              <a:defRPr/>
            </a:pPr>
            <a:endParaRPr lang="en-US" altLang="en-US" dirty="0" smtClean="0">
              <a:latin typeface="Arial" pitchFamily="34" charset="0"/>
              <a:ea typeface="ＭＳ Ｐゴシック" pitchFamily="34" charset="-128"/>
              <a:cs typeface="Arial" pitchFamily="34" charset="0"/>
            </a:endParaRPr>
          </a:p>
          <a:p>
            <a:pPr eaLnBrk="1" hangingPunct="1">
              <a:lnSpc>
                <a:spcPct val="80000"/>
              </a:lnSpc>
              <a:spcBef>
                <a:spcPct val="0"/>
              </a:spcBef>
              <a:defRPr/>
            </a:pPr>
            <a:r>
              <a:rPr lang="en-US" altLang="en-US" b="1" dirty="0" smtClean="0">
                <a:latin typeface="Arial" pitchFamily="34" charset="0"/>
                <a:ea typeface="ＭＳ Ｐゴシック" pitchFamily="34" charset="-128"/>
                <a:cs typeface="Arial" pitchFamily="34" charset="0"/>
              </a:rPr>
              <a:t>Second, IHS can increase providers and nurses. </a:t>
            </a:r>
            <a:r>
              <a:rPr lang="en-US" altLang="en-US" dirty="0" smtClean="0">
                <a:latin typeface="Arial" pitchFamily="34" charset="0"/>
                <a:ea typeface="ＭＳ Ｐゴシック" pitchFamily="34" charset="-128"/>
                <a:cs typeface="Arial" pitchFamily="34" charset="0"/>
              </a:rPr>
              <a:t>The ACA can improve your local facilities by utilizing provisions of the law to expand your health care workforce through new resources that boost the number of doctors, nurses, and health care providers in American Indian and Alaska Native communities.   The Health Resources and Services Administration (HRSA) designated all Indian Health Service, Tribal, and urban Indian health programs as National Health Service Corps (NHSC) sites, so vacancies can be filled in your clinics.  </a:t>
            </a:r>
          </a:p>
          <a:p>
            <a:pPr eaLnBrk="1" hangingPunct="1">
              <a:lnSpc>
                <a:spcPct val="80000"/>
              </a:lnSpc>
              <a:spcBef>
                <a:spcPct val="0"/>
              </a:spcBef>
              <a:defRPr/>
            </a:pPr>
            <a:endParaRPr lang="en-US" altLang="en-US" dirty="0" smtClean="0">
              <a:latin typeface="Arial" pitchFamily="34" charset="0"/>
              <a:ea typeface="ＭＳ Ｐゴシック" pitchFamily="34" charset="-128"/>
              <a:cs typeface="Arial" pitchFamily="34" charset="0"/>
            </a:endParaRPr>
          </a:p>
          <a:p>
            <a:pPr>
              <a:lnSpc>
                <a:spcPct val="80000"/>
              </a:lnSpc>
              <a:spcBef>
                <a:spcPct val="0"/>
              </a:spcBef>
              <a:buClr>
                <a:srgbClr val="376092"/>
              </a:buClr>
              <a:defRPr/>
            </a:pPr>
            <a:r>
              <a:rPr lang="en-US" altLang="en-US" b="1" dirty="0" smtClean="0">
                <a:latin typeface="Arial" pitchFamily="34" charset="0"/>
                <a:ea typeface="ＭＳ Ｐゴシック" pitchFamily="34" charset="-128"/>
                <a:cs typeface="Arial" pitchFamily="34" charset="0"/>
              </a:rPr>
              <a:t>Lastly, IHS can increase revenue through third party billing. </a:t>
            </a:r>
            <a:r>
              <a:rPr lang="en-US" altLang="en-US" dirty="0" smtClean="0">
                <a:latin typeface="Arial" pitchFamily="34" charset="0"/>
                <a:ea typeface="ＭＳ Ｐゴシック" pitchFamily="34" charset="-128"/>
                <a:cs typeface="Arial" pitchFamily="34" charset="0"/>
              </a:rPr>
              <a:t> Medicare, Medicaid, the Children</a:t>
            </a:r>
            <a:r>
              <a:rPr lang="ja-JP" altLang="en-US" dirty="0" smtClean="0">
                <a:latin typeface="Arial" pitchFamily="34" charset="0"/>
                <a:ea typeface="ＭＳ Ｐゴシック" pitchFamily="34" charset="-128"/>
                <a:cs typeface="Arial" pitchFamily="34" charset="0"/>
              </a:rPr>
              <a:t>’</a:t>
            </a:r>
            <a:r>
              <a:rPr lang="en-US" altLang="ja-JP" dirty="0" smtClean="0">
                <a:latin typeface="Arial" pitchFamily="34" charset="0"/>
                <a:ea typeface="ＭＳ Ｐゴシック" pitchFamily="34" charset="-128"/>
                <a:cs typeface="Arial" pitchFamily="34" charset="0"/>
              </a:rPr>
              <a:t>s Health Insurance Program (CHIP), and private insurance covered populations increase payments to IHS to support both direct care and Preferred/Purchased Care services.  This frees up IHS funds for expanded services.  When</a:t>
            </a:r>
            <a:r>
              <a:rPr lang="en-US" altLang="ja-JP" b="1" dirty="0" smtClean="0">
                <a:latin typeface="Arial" pitchFamily="34" charset="0"/>
                <a:ea typeface="ＭＳ Ｐゴシック" pitchFamily="34" charset="-128"/>
                <a:cs typeface="Arial" pitchFamily="34" charset="0"/>
              </a:rPr>
              <a:t> </a:t>
            </a:r>
            <a:r>
              <a:rPr lang="en-US" altLang="ja-JP" dirty="0" smtClean="0">
                <a:latin typeface="Arial" pitchFamily="34" charset="0"/>
                <a:ea typeface="ＭＳ Ｐゴシック" pitchFamily="34" charset="-128"/>
                <a:cs typeface="Arial" pitchFamily="34" charset="0"/>
              </a:rPr>
              <a:t>private or government insurance money, otherwise known as third party billing, is added to the Indian health system, it helps</a:t>
            </a:r>
            <a:r>
              <a:rPr lang="en-US" altLang="ja-JP" baseline="0" dirty="0" smtClean="0">
                <a:latin typeface="Arial" pitchFamily="34" charset="0"/>
                <a:ea typeface="ＭＳ Ｐゴシック" pitchFamily="34" charset="-128"/>
                <a:cs typeface="Arial" pitchFamily="34" charset="0"/>
              </a:rPr>
              <a:t> to </a:t>
            </a:r>
            <a:r>
              <a:rPr lang="en-US" altLang="ja-JP" dirty="0" smtClean="0">
                <a:latin typeface="Arial" pitchFamily="34" charset="0"/>
                <a:ea typeface="ＭＳ Ｐゴシック" pitchFamily="34" charset="-128"/>
                <a:cs typeface="Arial" pitchFamily="34" charset="0"/>
              </a:rPr>
              <a:t>improve services for all American Indians and Alaska Natives. </a:t>
            </a:r>
            <a:r>
              <a:rPr lang="en-US" altLang="ja-JP" baseline="0" dirty="0" smtClean="0">
                <a:latin typeface="Arial" pitchFamily="34" charset="0"/>
                <a:ea typeface="ＭＳ Ｐゴシック" pitchFamily="34" charset="-128"/>
                <a:cs typeface="Arial" pitchFamily="34" charset="0"/>
              </a:rPr>
              <a:t> </a:t>
            </a:r>
            <a:r>
              <a:rPr lang="en-US" altLang="ja-JP" dirty="0" smtClean="0">
                <a:latin typeface="Arial" pitchFamily="34" charset="0"/>
                <a:ea typeface="ＭＳ Ｐゴシック" pitchFamily="34" charset="-128"/>
                <a:cs typeface="Arial" pitchFamily="34" charset="0"/>
              </a:rPr>
              <a:t>Third party billing adds new money because Tribal facilities can collect reimbursements from private insurance directly.  More opportunities to bill outside the IHS system helps facilities and areas stretch the all-important Purchased/Referred</a:t>
            </a:r>
            <a:r>
              <a:rPr lang="en-US" altLang="ja-JP" baseline="0" dirty="0" smtClean="0">
                <a:latin typeface="Arial" pitchFamily="34" charset="0"/>
                <a:ea typeface="ＭＳ Ｐゴシック" pitchFamily="34" charset="-128"/>
                <a:cs typeface="Arial" pitchFamily="34" charset="0"/>
              </a:rPr>
              <a:t> Care </a:t>
            </a:r>
            <a:r>
              <a:rPr lang="en-US" altLang="ja-JP" dirty="0" smtClean="0">
                <a:latin typeface="Arial" pitchFamily="34" charset="0"/>
                <a:ea typeface="ＭＳ Ｐゴシック" pitchFamily="34" charset="-128"/>
                <a:cs typeface="Arial" pitchFamily="34" charset="0"/>
              </a:rPr>
              <a:t>dollars.</a:t>
            </a:r>
          </a:p>
          <a:p>
            <a:pPr>
              <a:lnSpc>
                <a:spcPct val="80000"/>
              </a:lnSpc>
              <a:spcBef>
                <a:spcPct val="0"/>
              </a:spcBef>
              <a:buClr>
                <a:srgbClr val="376092"/>
              </a:buClr>
              <a:defRPr/>
            </a:pPr>
            <a:endParaRPr lang="en-US" altLang="ja-JP" dirty="0" smtClean="0">
              <a:latin typeface="Arial" pitchFamily="34" charset="0"/>
              <a:ea typeface="ＭＳ Ｐゴシック" pitchFamily="34" charset="-128"/>
              <a:cs typeface="Arial" pitchFamily="34" charset="0"/>
            </a:endParaRPr>
          </a:p>
          <a:p>
            <a:pPr>
              <a:lnSpc>
                <a:spcPct val="80000"/>
              </a:lnSpc>
              <a:defRPr/>
            </a:pPr>
            <a:r>
              <a:rPr lang="en-US" altLang="en-US" b="1" u="sng" dirty="0" smtClean="0">
                <a:latin typeface="Arial" pitchFamily="34" charset="0"/>
                <a:ea typeface="ＭＳ Ｐゴシック" pitchFamily="34" charset="-128"/>
                <a:cs typeface="Arial" pitchFamily="34" charset="0"/>
              </a:rPr>
              <a:t>All this means that IHS is here to stay and is likely continue to get better as more and more American Indians</a:t>
            </a:r>
            <a:r>
              <a:rPr lang="en-US" altLang="en-US" b="1" u="sng" baseline="0" dirty="0" smtClean="0">
                <a:latin typeface="Arial" pitchFamily="34" charset="0"/>
                <a:ea typeface="ＭＳ Ｐゴシック" pitchFamily="34" charset="-128"/>
                <a:cs typeface="Arial" pitchFamily="34" charset="0"/>
              </a:rPr>
              <a:t> and Alaska Natives are covered.</a:t>
            </a:r>
            <a:endParaRPr lang="en-US" altLang="en-US" b="1" u="sng" dirty="0" smtClean="0">
              <a:latin typeface="Arial" pitchFamily="34" charset="0"/>
              <a:ea typeface="ＭＳ Ｐゴシック" pitchFamily="34" charset="-128"/>
              <a:cs typeface="Arial" pitchFamily="34" charset="0"/>
            </a:endParaRPr>
          </a:p>
          <a:p>
            <a:pPr>
              <a:lnSpc>
                <a:spcPct val="80000"/>
              </a:lnSpc>
              <a:defRPr/>
            </a:pPr>
            <a:endParaRPr lang="en-US" altLang="en-US" dirty="0" smtClean="0">
              <a:latin typeface="Arial" pitchFamily="34" charset="0"/>
              <a:ea typeface="ＭＳ Ｐゴシック" pitchFamily="34" charset="-128"/>
              <a:cs typeface="Arial" pitchFamily="34" charset="0"/>
            </a:endParaRPr>
          </a:p>
          <a:p>
            <a:pPr>
              <a:lnSpc>
                <a:spcPct val="80000"/>
              </a:lnSpc>
              <a:defRPr/>
            </a:pPr>
            <a:endParaRPr lang="en-US" altLang="en-US" dirty="0" smtClean="0">
              <a:latin typeface="Arial" pitchFamily="34" charset="0"/>
              <a:ea typeface="ＭＳ Ｐゴシック" pitchFamily="34" charset="-128"/>
              <a:cs typeface="Arial"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138275-9827-48CA-81FC-986A1C141517}" type="slidenum">
              <a:rPr lang="en-US" altLang="en-US" smtClean="0">
                <a:latin typeface="Arial" panose="020B0604020202020204" pitchFamily="34" charset="0"/>
                <a:cs typeface="Arial" panose="020B0604020202020204" pitchFamily="34" charset="0"/>
              </a:rPr>
              <a:pPr>
                <a:spcBef>
                  <a:spcPct val="0"/>
                </a:spcBef>
              </a:pPr>
              <a:t>6</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65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Medicare isn’t a part of the Health Insurance Marketplace.  If you have Medicare, you are considered covered, and do not need to do anything in the Marketplace.</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Marketplace won’t affect your Medicare choices or benefits.  No matter how you get Medicare, whether through Original Medicare or a Medicare Advantage Plan (like an HMO or PPO), you won’t have to make any changes.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Also, the Marketplace does not offer Medicare supplemental, also known as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Medigap</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insurance or Part D drug plans.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If you have Part A or Part A and B, you are considered covered.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If you only have Part B, you are not considered covered, and may have to pay a tax penalty for not having essential coverage.  Visit www.healthcare.gov to view your coverage options</a:t>
            </a:r>
            <a:r>
              <a:rPr lang="en-US" altLang="en-US" baseline="0" dirty="0" smtClean="0">
                <a:latin typeface="Arial" panose="020B0604020202020204" pitchFamily="34" charset="0"/>
                <a:ea typeface="ＭＳ Ｐゴシック" panose="020B0600070205080204" pitchFamily="34" charset="-128"/>
                <a:cs typeface="Arial" panose="020B0604020202020204" pitchFamily="34" charset="0"/>
              </a:rPr>
              <a:t> through the Health Insurance Marketplace. </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EA8C4BF-F2C7-4CD3-BFFC-319D05202CA8}" type="slidenum">
              <a:rPr lang="en-US" altLang="en-US" smtClean="0">
                <a:latin typeface="Arial" panose="020B0604020202020204" pitchFamily="34" charset="0"/>
                <a:cs typeface="Arial" panose="020B0604020202020204" pitchFamily="34" charset="0"/>
              </a:rPr>
              <a:pPr>
                <a:spcBef>
                  <a:spcPct val="0"/>
                </a:spcBef>
              </a:pPr>
              <a:t>7</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96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buFont typeface="+mj-lt" charset="0"/>
              <a:buNone/>
              <a:defRPr/>
            </a:pPr>
            <a:r>
              <a:rPr lang="en-US" altLang="en-US" dirty="0" smtClean="0">
                <a:latin typeface="Arial" pitchFamily="34" charset="0"/>
                <a:ea typeface="ＭＳ Ｐゴシック" pitchFamily="34" charset="-128"/>
                <a:cs typeface="Times New Roman" pitchFamily="18" charset="0"/>
              </a:rPr>
              <a:t>The Affordable Care Act :</a:t>
            </a:r>
          </a:p>
          <a:p>
            <a:pPr>
              <a:spcBef>
                <a:spcPct val="0"/>
              </a:spcBef>
              <a:buFont typeface="+mj-lt" charset="0"/>
              <a:buNone/>
              <a:defRPr/>
            </a:pPr>
            <a:endParaRPr lang="en-US" altLang="en-US" dirty="0" smtClean="0">
              <a:latin typeface="Arial" pitchFamily="34" charset="0"/>
              <a:ea typeface="ＭＳ Ｐゴシック" pitchFamily="34" charset="-128"/>
              <a:cs typeface="Times New Roman" pitchFamily="18" charset="0"/>
            </a:endParaRPr>
          </a:p>
          <a:p>
            <a:pPr marL="228600" indent="-228600">
              <a:spcBef>
                <a:spcPct val="0"/>
              </a:spcBef>
              <a:buFont typeface="+mj-lt"/>
              <a:buAutoNum type="arabicPeriod"/>
              <a:defRPr/>
            </a:pPr>
            <a:r>
              <a:rPr lang="en-US" altLang="en-US" baseline="0" dirty="0" smtClean="0">
                <a:latin typeface="Arial" pitchFamily="34" charset="0"/>
                <a:ea typeface="ＭＳ Ｐゴシック" pitchFamily="34" charset="-128"/>
                <a:cs typeface="Times New Roman" pitchFamily="18" charset="0"/>
              </a:rPr>
              <a:t>Offers improved Medicare prescription drug coverage.</a:t>
            </a:r>
          </a:p>
          <a:p>
            <a:pPr marL="228600" indent="-228600">
              <a:spcBef>
                <a:spcPct val="0"/>
              </a:spcBef>
              <a:buFont typeface="+mj-lt"/>
              <a:buAutoNum type="arabicPeriod"/>
              <a:defRPr/>
            </a:pPr>
            <a:r>
              <a:rPr lang="en-US" altLang="en-US" baseline="0" dirty="0" smtClean="0">
                <a:latin typeface="Arial" pitchFamily="34" charset="0"/>
                <a:ea typeface="ＭＳ Ｐゴシック" pitchFamily="34" charset="-128"/>
                <a:cs typeface="Times New Roman" pitchFamily="18" charset="0"/>
              </a:rPr>
              <a:t>Assures free annual wellness checkups and screenings</a:t>
            </a:r>
          </a:p>
          <a:p>
            <a:pPr marL="228600" indent="-228600">
              <a:spcBef>
                <a:spcPct val="0"/>
              </a:spcBef>
              <a:buFont typeface="+mj-lt"/>
              <a:buAutoNum type="arabicPeriod"/>
              <a:defRPr/>
            </a:pPr>
            <a:r>
              <a:rPr lang="en-US" altLang="en-US" baseline="0" dirty="0" smtClean="0">
                <a:latin typeface="Arial" pitchFamily="34" charset="0"/>
                <a:ea typeface="ＭＳ Ｐゴシック" pitchFamily="34" charset="-128"/>
                <a:cs typeface="Times New Roman" pitchFamily="18" charset="0"/>
              </a:rPr>
              <a:t>Provides new protections against elder abuse, neglect, and financial misuse.</a:t>
            </a:r>
          </a:p>
          <a:p>
            <a:pPr marL="228600" indent="-228600">
              <a:spcBef>
                <a:spcPct val="0"/>
              </a:spcBef>
              <a:buFont typeface="+mj-lt"/>
              <a:buAutoNum type="arabicPeriod"/>
              <a:defRPr/>
            </a:pPr>
            <a:r>
              <a:rPr lang="en-US" altLang="en-US" baseline="0" dirty="0" smtClean="0">
                <a:latin typeface="Arial" pitchFamily="34" charset="0"/>
                <a:ea typeface="ＭＳ Ｐゴシック" pitchFamily="34" charset="-128"/>
                <a:cs typeface="Times New Roman" pitchFamily="18" charset="0"/>
              </a:rPr>
              <a:t>Prevents insurance companies from denying coverage for preexisting conditions.</a:t>
            </a:r>
          </a:p>
          <a:p>
            <a:pPr marL="228600" indent="-228600">
              <a:spcBef>
                <a:spcPct val="0"/>
              </a:spcBef>
              <a:buFont typeface="+mj-lt"/>
              <a:buAutoNum type="arabicPeriod"/>
              <a:defRPr/>
            </a:pPr>
            <a:r>
              <a:rPr lang="en-US" altLang="en-US" baseline="0" dirty="0" smtClean="0">
                <a:latin typeface="Arial" pitchFamily="34" charset="0"/>
                <a:ea typeface="ＭＳ Ｐゴシック" pitchFamily="34" charset="-128"/>
                <a:cs typeface="Times New Roman" pitchFamily="18" charset="0"/>
              </a:rPr>
              <a:t>Makes affordable long-term care possible,  including home health care, assisted living, and community-based care. </a:t>
            </a:r>
            <a:endParaRPr lang="en-US" altLang="en-US" dirty="0" smtClean="0">
              <a:latin typeface="Arial" pitchFamily="34" charset="0"/>
              <a:ea typeface="ＭＳ Ｐゴシック" pitchFamily="34" charset="-128"/>
              <a:cs typeface="Times New Roman" pitchFamily="18" charset="0"/>
            </a:endParaRPr>
          </a:p>
          <a:p>
            <a:pPr>
              <a:spcBef>
                <a:spcPct val="0"/>
              </a:spcBef>
              <a:buFont typeface="+mj-lt" charset="0"/>
              <a:buNone/>
              <a:defRPr/>
            </a:pPr>
            <a:endParaRPr lang="en-US" altLang="en-US" dirty="0" smtClean="0">
              <a:latin typeface="Arial" pitchFamily="34" charset="0"/>
              <a:ea typeface="ＭＳ Ｐゴシック" pitchFamily="34" charset="-128"/>
              <a:cs typeface="Times New Roman" pitchFamily="18"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39164D-7D52-4729-BC2D-9FE727DFDEA4}" type="slidenum">
              <a:rPr lang="en-US" altLang="en-US" smtClean="0">
                <a:latin typeface="Arial" panose="020B0604020202020204" pitchFamily="34" charset="0"/>
                <a:cs typeface="Arial" panose="020B0604020202020204" pitchFamily="34" charset="0"/>
              </a:rPr>
              <a:pPr>
                <a:spcBef>
                  <a:spcPct val="0"/>
                </a:spcBef>
              </a:pPr>
              <a:t>8</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247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mj-lt" charset="0"/>
              <a:buNone/>
            </a:pPr>
            <a:r>
              <a:rPr lang="en-US" altLang="en-US" b="1" dirty="0" smtClean="0">
                <a:latin typeface="Arial" panose="020B0604020202020204" pitchFamily="34" charset="0"/>
                <a:ea typeface="ＭＳ Ｐゴシック" panose="020B0600070205080204" pitchFamily="34" charset="-128"/>
                <a:cs typeface="Times New Roman" panose="02020603050405020304" pitchFamily="18" charset="0"/>
              </a:rPr>
              <a:t>You get cheaper prescription drugs.</a:t>
            </a:r>
            <a:r>
              <a:rPr lang="en-US" altLang="en-US" dirty="0" smtClean="0">
                <a:latin typeface="Arial" panose="020B0604020202020204" pitchFamily="34" charset="0"/>
                <a:ea typeface="ＭＳ Ｐゴシック" panose="020B0600070205080204" pitchFamily="34" charset="-128"/>
                <a:cs typeface="Times New Roman" panose="02020603050405020304" pitchFamily="18" charset="0"/>
              </a:rPr>
              <a:t>  </a:t>
            </a:r>
          </a:p>
          <a:p>
            <a:pPr>
              <a:spcBef>
                <a:spcPct val="0"/>
              </a:spcBef>
              <a:buFont typeface="+mj-lt" charset="0"/>
              <a:buNone/>
            </a:pPr>
            <a:endParaRPr lang="en-US" altLang="en-US" dirty="0" smtClean="0">
              <a:latin typeface="Arial" panose="020B0604020202020204" pitchFamily="34" charset="0"/>
              <a:ea typeface="ＭＳ Ｐゴシック" panose="020B0600070205080204" pitchFamily="34" charset="-128"/>
              <a:cs typeface="Times New Roman" panose="02020603050405020304" pitchFamily="18" charset="0"/>
            </a:endParaRPr>
          </a:p>
          <a:p>
            <a:pPr>
              <a:spcBef>
                <a:spcPct val="0"/>
              </a:spcBef>
              <a:buFont typeface="+mj-lt" charset="0"/>
              <a:buNone/>
            </a:pPr>
            <a:r>
              <a:rPr lang="en-US" altLang="en-US" dirty="0" smtClean="0">
                <a:latin typeface="Arial" panose="020B0604020202020204" pitchFamily="34" charset="0"/>
                <a:ea typeface="ＭＳ Ｐゴシック" panose="020B0600070205080204" pitchFamily="34" charset="-128"/>
                <a:cs typeface="Times New Roman" panose="02020603050405020304" pitchFamily="18" charset="0"/>
              </a:rPr>
              <a:t>If you</a:t>
            </a:r>
            <a:r>
              <a:rPr lang="ja-JP" altLang="en-US" dirty="0" smtClean="0">
                <a:latin typeface="Arial" panose="020B0604020202020204" pitchFamily="34" charset="0"/>
                <a:ea typeface="ＭＳ Ｐゴシック" panose="020B0600070205080204" pitchFamily="34" charset="-128"/>
                <a:cs typeface="Times New Roman" panose="02020603050405020304" pitchFamily="18" charset="0"/>
              </a:rPr>
              <a:t>’</a:t>
            </a:r>
            <a:r>
              <a:rPr lang="en-US" altLang="ja-JP" dirty="0" smtClean="0">
                <a:latin typeface="Arial" panose="020B0604020202020204" pitchFamily="34" charset="0"/>
                <a:ea typeface="Times New Roman" panose="02020603050405020304" pitchFamily="18" charset="0"/>
                <a:cs typeface="Arial" panose="020B0604020202020204" pitchFamily="34" charset="0"/>
              </a:rPr>
              <a:t>re in the donut hole, you receive a 50 percent discount when buying brand-name prescription automatically when you fill your prescription—you don</a:t>
            </a:r>
            <a:r>
              <a:rPr lang="ja-JP" altLang="en-US" dirty="0" smtClean="0">
                <a:latin typeface="Arial" panose="020B0604020202020204" pitchFamily="34" charset="0"/>
                <a:ea typeface="ＭＳ Ｐゴシック" panose="020B0600070205080204" pitchFamily="34" charset="-128"/>
                <a:cs typeface="Times New Roman" panose="02020603050405020304" pitchFamily="18" charset="0"/>
              </a:rPr>
              <a:t>’</a:t>
            </a:r>
            <a:r>
              <a:rPr lang="en-US" altLang="ja-JP" dirty="0" smtClean="0">
                <a:latin typeface="Arial" panose="020B0604020202020204" pitchFamily="34" charset="0"/>
                <a:ea typeface="ＭＳ Ｐゴシック" panose="020B0600070205080204" pitchFamily="34" charset="-128"/>
                <a:cs typeface="Times New Roman" panose="02020603050405020304" pitchFamily="18" charset="0"/>
              </a:rPr>
              <a:t>t have to do anything to get it. </a:t>
            </a:r>
          </a:p>
          <a:p>
            <a:pPr>
              <a:spcBef>
                <a:spcPct val="0"/>
              </a:spcBef>
              <a:buFont typeface="Calibri" panose="020F0502020204030204" pitchFamily="34" charset="0"/>
              <a:buAutoNum type="arabicPeriod"/>
            </a:pPr>
            <a:endParaRPr lang="en-US" altLang="en-US" dirty="0" smtClean="0">
              <a:latin typeface="Arial" panose="020B0604020202020204" pitchFamily="34" charset="0"/>
              <a:ea typeface="ＭＳ Ｐゴシック" panose="020B0600070205080204" pitchFamily="34" charset="-128"/>
              <a:cs typeface="Times New Roman" panose="02020603050405020304" pitchFamily="18" charset="0"/>
            </a:endParaRP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5121D2A-E796-422B-9BA5-C09B5DC2C654}" type="slidenum">
              <a:rPr lang="en-US" altLang="en-US" smtClean="0">
                <a:latin typeface="Arial" panose="020B0604020202020204" pitchFamily="34" charset="0"/>
                <a:cs typeface="Arial" panose="020B0604020202020204" pitchFamily="34" charset="0"/>
              </a:rPr>
              <a:pPr>
                <a:spcBef>
                  <a:spcPct val="0"/>
                </a:spcBef>
              </a:pPr>
              <a:t>9</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58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mj-lt" charset="0"/>
              <a:buNone/>
            </a:pPr>
            <a:r>
              <a:rPr lang="en-US" altLang="en-US" b="1" smtClean="0">
                <a:latin typeface="Arial" panose="020B0604020202020204" pitchFamily="34" charset="0"/>
                <a:ea typeface="ＭＳ Ｐゴシック" panose="020B0600070205080204" pitchFamily="34" charset="-128"/>
                <a:cs typeface="Times New Roman" panose="02020603050405020304" pitchFamily="18" charset="0"/>
              </a:rPr>
              <a:t>You get free preventive services.</a:t>
            </a:r>
            <a:r>
              <a:rPr lang="en-US" altLang="en-US" smtClean="0">
                <a:latin typeface="Arial" panose="020B0604020202020204" pitchFamily="34" charset="0"/>
                <a:ea typeface="ＭＳ Ｐゴシック" panose="020B0600070205080204" pitchFamily="34" charset="-128"/>
                <a:cs typeface="Times New Roman" panose="02020603050405020304" pitchFamily="18" charset="0"/>
              </a:rPr>
              <a:t>  </a:t>
            </a:r>
          </a:p>
          <a:p>
            <a:pPr>
              <a:spcBef>
                <a:spcPct val="0"/>
              </a:spcBef>
              <a:buFont typeface="+mj-lt" charset="0"/>
              <a:buNone/>
            </a:pPr>
            <a:endParaRPr lang="en-US" altLang="en-US" smtClean="0">
              <a:latin typeface="Arial" panose="020B0604020202020204" pitchFamily="34" charset="0"/>
              <a:ea typeface="ＭＳ Ｐゴシック" panose="020B0600070205080204" pitchFamily="34" charset="-128"/>
              <a:cs typeface="Times New Roman" panose="02020603050405020304" pitchFamily="18" charset="0"/>
            </a:endParaRPr>
          </a:p>
          <a:p>
            <a:pPr>
              <a:spcBef>
                <a:spcPct val="0"/>
              </a:spcBef>
              <a:buFont typeface="+mj-lt" charset="0"/>
              <a:buNone/>
            </a:pPr>
            <a:r>
              <a:rPr lang="en-US" altLang="en-US" smtClean="0">
                <a:latin typeface="Arial" panose="020B0604020202020204" pitchFamily="34" charset="0"/>
                <a:ea typeface="ＭＳ Ｐゴシック" panose="020B0600070205080204" pitchFamily="34" charset="-128"/>
                <a:cs typeface="Times New Roman" panose="02020603050405020304" pitchFamily="18" charset="0"/>
              </a:rPr>
              <a:t>Medicare now covers certain preventive services and free wellness checks.</a:t>
            </a:r>
          </a:p>
          <a:p>
            <a:pPr>
              <a:spcBef>
                <a:spcPct val="0"/>
              </a:spcBef>
              <a:buFont typeface="+mj-lt" charset="0"/>
              <a:buNone/>
            </a:pPr>
            <a:endParaRPr lang="en-US" altLang="en-US" b="1" smtClean="0">
              <a:latin typeface="Arial" panose="020B0604020202020204" pitchFamily="34" charset="0"/>
              <a:ea typeface="ＭＳ Ｐゴシック" panose="020B0600070205080204" pitchFamily="34" charset="-128"/>
              <a:cs typeface="Times New Roman" panose="02020603050405020304" pitchFamily="18" charset="0"/>
            </a:endParaRP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190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463" indent="-2190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190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19075"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1A2DE6-647D-4B98-BFB6-0BBE795E1597}" type="slidenum">
              <a:rPr lang="en-US" altLang="en-US" smtClean="0">
                <a:latin typeface="Arial" panose="020B0604020202020204" pitchFamily="34" charset="0"/>
                <a:cs typeface="Arial" panose="020B0604020202020204" pitchFamily="34" charset="0"/>
              </a:rPr>
              <a:pPr>
                <a:spcBef>
                  <a:spcPct val="0"/>
                </a:spcBef>
              </a:pPr>
              <a:t>10</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9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DE5EAB-AD79-0D41-9A5D-76748761DB6E}"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5D8727-DD54-894F-8836-A17DBAB3F84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NIHB_PowerPoint_Inside.jpg"/>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451428" y="274638"/>
            <a:ext cx="723537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51428" y="1600200"/>
            <a:ext cx="7235372"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451428" y="6356350"/>
            <a:ext cx="49112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NIHB, 926 Pennsylvania Ave. SE, Washington, DC 20003  |  </a:t>
            </a:r>
            <a:r>
              <a:rPr lang="en-US" dirty="0" err="1" smtClean="0"/>
              <a:t>www.nihb.org</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382515"/>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82515"/>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8251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82515"/>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8251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8251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hyperlink" Target="http://www.nihb.org/tribalhealthrefor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HB_PowerPoint_Cover.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2737485"/>
            <a:ext cx="7772400" cy="1846451"/>
          </a:xfrm>
        </p:spPr>
        <p:txBody>
          <a:bodyPr>
            <a:normAutofit fontScale="90000"/>
          </a:bodyPr>
          <a:lstStyle/>
          <a:p>
            <a:pPr>
              <a:defRPr/>
            </a:pPr>
            <a:r>
              <a:rPr lang="en-US" dirty="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National Indian Health </a:t>
            </a:r>
            <a:r>
              <a:rPr lang="en-US" dirty="0" smtClean="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
            </a:r>
            <a:br>
              <a:rPr lang="en-US" dirty="0" smtClean="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r>
              <a:rPr lang="en-US" dirty="0" smtClean="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Outreach </a:t>
            </a:r>
            <a:r>
              <a:rPr lang="en-US" dirty="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&amp; Education </a:t>
            </a:r>
            <a:br>
              <a:rPr lang="en-US" dirty="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r>
              <a:rPr lang="en-US" dirty="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2014 Elders &amp; Seniors Initiative</a:t>
            </a:r>
            <a:br>
              <a:rPr lang="en-US" dirty="0">
                <a:solidFill>
                  <a:schemeClr val="tx1"/>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endParaRPr lang="en-US" dirty="0"/>
          </a:p>
        </p:txBody>
      </p:sp>
      <p:pic>
        <p:nvPicPr>
          <p:cNvPr id="5" name="Picture 4" descr="NIHB_PowerPoint_Elders.jpg"/>
          <p:cNvPicPr>
            <a:picLocks noChangeAspect="1"/>
          </p:cNvPicPr>
          <p:nvPr/>
        </p:nvPicPr>
        <p:blipFill>
          <a:blip r:embed="rId3"/>
          <a:stretch>
            <a:fillRect/>
          </a:stretch>
        </p:blipFill>
        <p:spPr>
          <a:xfrm>
            <a:off x="1123950" y="4965700"/>
            <a:ext cx="6896100" cy="13733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p:nvPr/>
        </p:nvSpPr>
        <p:spPr>
          <a:xfrm>
            <a:off x="974725" y="1431924"/>
            <a:ext cx="4020185" cy="5426075"/>
          </a:xfrm>
          <a:prstGeom prst="rect">
            <a:avLst/>
          </a:prstGeom>
          <a:noFill/>
          <a:ln w="66675" cmpd="thickThin">
            <a:noFill/>
          </a:ln>
          <a:effectLst/>
        </p:spPr>
        <p:txBody>
          <a:bodyPr/>
          <a:lstStyle/>
          <a:p>
            <a:pPr marL="457200" indent="-457200" eaLnBrk="1" hangingPunct="1">
              <a:spcBef>
                <a:spcPts val="0"/>
              </a:spcBef>
              <a:spcAft>
                <a:spcPts val="0"/>
              </a:spcAft>
              <a:buFontTx/>
              <a:buAutoNum type="arabicPeriod" startAt="2"/>
              <a:defRPr/>
            </a:pPr>
            <a:r>
              <a:rPr lang="en-US" sz="2400" b="1" dirty="0">
                <a:solidFill>
                  <a:srgbClr val="C00000"/>
                </a:solidFill>
                <a:ea typeface="Times New Roman"/>
                <a:cs typeface="Segoe UI"/>
              </a:rPr>
              <a:t>You get free preventive services:     </a:t>
            </a:r>
          </a:p>
          <a:p>
            <a:pPr marL="742950" lvl="1" indent="-285750" eaLnBrk="1" hangingPunct="1">
              <a:spcBef>
                <a:spcPts val="0"/>
              </a:spcBef>
              <a:spcAft>
                <a:spcPts val="0"/>
              </a:spcAft>
              <a:buFont typeface="Arial" panose="020B0604020202020204" pitchFamily="34" charset="0"/>
              <a:buChar char="•"/>
              <a:defRPr/>
            </a:pPr>
            <a:r>
              <a:rPr lang="en-US" sz="2000" dirty="0" smtClean="0">
                <a:ea typeface="Calibri"/>
                <a:cs typeface="Times New Roman"/>
              </a:rPr>
              <a:t>Free </a:t>
            </a:r>
            <a:r>
              <a:rPr lang="en-US" sz="2000" dirty="0">
                <a:ea typeface="Calibri"/>
                <a:cs typeface="Times New Roman"/>
              </a:rPr>
              <a:t>annual wellness exams, so you and your doctor can map out a plan to keep you healthy.</a:t>
            </a:r>
          </a:p>
          <a:p>
            <a:pPr marL="742950" lvl="1" indent="-285750" eaLnBrk="1" hangingPunct="1">
              <a:spcBef>
                <a:spcPts val="0"/>
              </a:spcBef>
              <a:spcAft>
                <a:spcPts val="0"/>
              </a:spcAft>
              <a:buFont typeface="Arial" panose="020B0604020202020204" pitchFamily="34" charset="0"/>
              <a:buChar char="•"/>
              <a:defRPr/>
            </a:pPr>
            <a:r>
              <a:rPr lang="en-US" sz="2000" dirty="0">
                <a:ea typeface="Calibri"/>
                <a:cs typeface="Times New Roman"/>
              </a:rPr>
              <a:t>Free screenings, such as mammograms, colonoscopies, diabetes, high blood pressure, and high cholesterol.</a:t>
            </a:r>
          </a:p>
          <a:p>
            <a:pPr marL="742950" lvl="1" indent="-285750" eaLnBrk="1" hangingPunct="1">
              <a:spcBef>
                <a:spcPts val="0"/>
              </a:spcBef>
              <a:spcAft>
                <a:spcPts val="0"/>
              </a:spcAft>
              <a:buFont typeface="Arial" panose="020B0604020202020204" pitchFamily="34" charset="0"/>
              <a:buChar char="•"/>
              <a:defRPr/>
            </a:pPr>
            <a:r>
              <a:rPr lang="en-US" sz="2000" dirty="0">
                <a:ea typeface="Calibri"/>
                <a:cs typeface="Times New Roman"/>
              </a:rPr>
              <a:t>Free flu, pneumonia, and Hepatitis B shots.</a:t>
            </a:r>
          </a:p>
          <a:p>
            <a:pPr marL="742950" lvl="1" indent="-285750" eaLnBrk="1" hangingPunct="1">
              <a:spcBef>
                <a:spcPts val="0"/>
              </a:spcBef>
              <a:spcAft>
                <a:spcPts val="0"/>
              </a:spcAft>
              <a:buFont typeface="Arial" panose="020B0604020202020204" pitchFamily="34" charset="0"/>
              <a:buChar char="•"/>
              <a:defRPr/>
            </a:pPr>
            <a:r>
              <a:rPr lang="en-US" sz="2000" dirty="0">
                <a:ea typeface="Calibri"/>
                <a:cs typeface="Times New Roman"/>
              </a:rPr>
              <a:t>Free </a:t>
            </a:r>
            <a:r>
              <a:rPr lang="en-US" sz="2000" dirty="0"/>
              <a:t>nutrition therapy to help people manage diabetes or kidney disease</a:t>
            </a:r>
            <a:endParaRPr lang="en-US" sz="2000" dirty="0">
              <a:ea typeface="Calibri"/>
              <a:cs typeface="Times New Roman"/>
            </a:endParaRPr>
          </a:p>
          <a:p>
            <a:pPr lvl="1" eaLnBrk="1" hangingPunct="1">
              <a:spcBef>
                <a:spcPts val="0"/>
              </a:spcBef>
              <a:spcAft>
                <a:spcPts val="0"/>
              </a:spcAft>
              <a:defRPr/>
            </a:pPr>
            <a:endParaRPr lang="en-US" dirty="0">
              <a:ea typeface="Calibri"/>
              <a:cs typeface="Times New Roman"/>
            </a:endParaRPr>
          </a:p>
          <a:p>
            <a:pPr marL="742950" lvl="1" indent="-285750" eaLnBrk="1" hangingPunct="1">
              <a:spcBef>
                <a:spcPts val="0"/>
              </a:spcBef>
              <a:spcAft>
                <a:spcPts val="0"/>
              </a:spcAft>
              <a:buFont typeface="Arial" panose="020B0604020202020204" pitchFamily="34" charset="0"/>
              <a:buChar char="•"/>
              <a:defRPr/>
            </a:pPr>
            <a:endParaRPr lang="en-US" dirty="0">
              <a:ea typeface="Calibri"/>
              <a:cs typeface="Times New Roman"/>
            </a:endParaRPr>
          </a:p>
          <a:p>
            <a:pPr marL="342900" indent="-342900" eaLnBrk="1" hangingPunct="1">
              <a:spcBef>
                <a:spcPts val="0"/>
              </a:spcBef>
              <a:spcAft>
                <a:spcPts val="0"/>
              </a:spcAft>
              <a:buFont typeface="+mj-lt"/>
              <a:buAutoNum type="arabicPeriod"/>
              <a:defRPr/>
            </a:pPr>
            <a:endParaRPr lang="en-US" dirty="0">
              <a:latin typeface="+mn-lt"/>
              <a:ea typeface="Calibri"/>
              <a:cs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910" y="2427248"/>
            <a:ext cx="3931920" cy="261103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b="1" dirty="0" smtClean="0"/>
              <a:t>Free Preventative Services</a:t>
            </a:r>
            <a:endParaRPr lang="en-US" b="1" dirty="0"/>
          </a:p>
        </p:txBody>
      </p:sp>
    </p:spTree>
    <p:extLst>
      <p:ext uri="{BB962C8B-B14F-4D97-AF65-F5344CB8AC3E}">
        <p14:creationId xmlns:p14="http://schemas.microsoft.com/office/powerpoint/2010/main" val="1165730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p:nvPr/>
        </p:nvSpPr>
        <p:spPr>
          <a:xfrm>
            <a:off x="974725" y="1339128"/>
            <a:ext cx="3803015" cy="5414962"/>
          </a:xfrm>
          <a:prstGeom prst="rect">
            <a:avLst/>
          </a:prstGeom>
          <a:noFill/>
          <a:ln w="66675" cmpd="thickThin">
            <a:noFill/>
          </a:ln>
          <a:effectLst/>
        </p:spPr>
        <p:txBody>
          <a:bodyPr/>
          <a:lstStyle/>
          <a:p>
            <a:pPr eaLnBrk="1" hangingPunct="1">
              <a:spcBef>
                <a:spcPts val="0"/>
              </a:spcBef>
              <a:spcAft>
                <a:spcPts val="0"/>
              </a:spcAft>
              <a:defRPr/>
            </a:pPr>
            <a:r>
              <a:rPr lang="en-US" sz="2400" b="1" dirty="0" smtClean="0">
                <a:solidFill>
                  <a:srgbClr val="C00000"/>
                </a:solidFill>
                <a:ea typeface="Calibri"/>
                <a:cs typeface="Times New Roman"/>
              </a:rPr>
              <a:t>3. Provides new protections against elder abuse, neglect, and financial misuse:</a:t>
            </a:r>
          </a:p>
          <a:p>
            <a:pPr marL="742950" lvl="1" indent="-285750" eaLnBrk="1" hangingPunct="1">
              <a:spcBef>
                <a:spcPts val="0"/>
              </a:spcBef>
              <a:spcAft>
                <a:spcPts val="0"/>
              </a:spcAft>
              <a:buFont typeface="Arial" panose="020B0604020202020204" pitchFamily="34" charset="0"/>
              <a:buChar char="•"/>
              <a:defRPr/>
            </a:pPr>
            <a:r>
              <a:rPr lang="en-US" sz="2400" dirty="0" smtClean="0">
                <a:ea typeface="Calibri"/>
                <a:cs typeface="Times New Roman"/>
              </a:rPr>
              <a:t>Grant opportunities for workers that provide long-term care to ensure Elders’ safety. </a:t>
            </a:r>
          </a:p>
          <a:p>
            <a:pPr marL="742950" lvl="1" indent="-285750" eaLnBrk="1" hangingPunct="1">
              <a:spcBef>
                <a:spcPts val="0"/>
              </a:spcBef>
              <a:spcAft>
                <a:spcPts val="0"/>
              </a:spcAft>
              <a:buFont typeface="Arial" panose="020B0604020202020204" pitchFamily="34" charset="0"/>
              <a:buChar char="•"/>
              <a:defRPr/>
            </a:pPr>
            <a:r>
              <a:rPr lang="en-US" sz="2400" dirty="0" smtClean="0">
                <a:ea typeface="Calibri"/>
                <a:cs typeface="Times New Roman"/>
              </a:rPr>
              <a:t>Tough </a:t>
            </a:r>
            <a:r>
              <a:rPr lang="en-US" sz="2400" dirty="0">
                <a:ea typeface="Calibri"/>
                <a:cs typeface="Times New Roman"/>
              </a:rPr>
              <a:t>new rules and sentences on criminals who commit health care fraud.</a:t>
            </a:r>
          </a:p>
          <a:p>
            <a:pPr marL="742950" lvl="1" indent="-285750" eaLnBrk="1" hangingPunct="1">
              <a:spcBef>
                <a:spcPts val="0"/>
              </a:spcBef>
              <a:spcAft>
                <a:spcPts val="0"/>
              </a:spcAft>
              <a:buFont typeface="Arial" panose="020B0604020202020204" pitchFamily="34" charset="0"/>
              <a:buChar char="•"/>
              <a:defRPr/>
            </a:pPr>
            <a:r>
              <a:rPr lang="en-US" sz="2400" dirty="0" smtClean="0">
                <a:ea typeface="Calibri"/>
                <a:cs typeface="Times New Roman"/>
              </a:rPr>
              <a:t>Nationwide background checks for employees working with Elders. </a:t>
            </a:r>
            <a:endParaRPr lang="en-US" sz="2400" dirty="0">
              <a:ea typeface="Calibri"/>
              <a:cs typeface="Times New Roman"/>
            </a:endParaRPr>
          </a:p>
          <a:p>
            <a:pPr marL="342900" indent="-342900" eaLnBrk="1" hangingPunct="1">
              <a:spcBef>
                <a:spcPts val="0"/>
              </a:spcBef>
              <a:spcAft>
                <a:spcPts val="0"/>
              </a:spcAft>
              <a:buFont typeface="+mj-lt"/>
              <a:buAutoNum type="arabicPeriod"/>
              <a:defRPr/>
            </a:pPr>
            <a:endParaRPr lang="en-US" dirty="0">
              <a:latin typeface="+mn-lt"/>
              <a:ea typeface="Calibri"/>
              <a:cs typeface="Times New Roman"/>
            </a:endParaRPr>
          </a:p>
        </p:txBody>
      </p:sp>
      <p:sp>
        <p:nvSpPr>
          <p:cNvPr id="2" name="Title 1"/>
          <p:cNvSpPr>
            <a:spLocks noGrp="1"/>
          </p:cNvSpPr>
          <p:nvPr>
            <p:ph type="title"/>
          </p:nvPr>
        </p:nvSpPr>
        <p:spPr>
          <a:xfrm>
            <a:off x="974726" y="0"/>
            <a:ext cx="8169274" cy="1417638"/>
          </a:xfrm>
        </p:spPr>
        <p:txBody>
          <a:bodyPr/>
          <a:lstStyle/>
          <a:p>
            <a:r>
              <a:rPr lang="en-US" b="1" dirty="0" smtClean="0"/>
              <a:t>Protecting Your Care</a:t>
            </a:r>
            <a:endParaRPr lang="en-US" b="1" dirty="0"/>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635" y="2321721"/>
            <a:ext cx="3749040" cy="279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342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p:nvPr/>
        </p:nvSpPr>
        <p:spPr>
          <a:xfrm>
            <a:off x="957898" y="1287463"/>
            <a:ext cx="4037012" cy="5148262"/>
          </a:xfrm>
          <a:prstGeom prst="rect">
            <a:avLst/>
          </a:prstGeom>
          <a:noFill/>
          <a:ln w="66675" cmpd="thickThin">
            <a:noFill/>
          </a:ln>
          <a:effectLst/>
        </p:spPr>
        <p:txBody>
          <a:bodyPr/>
          <a:lstStyle/>
          <a:p>
            <a:pPr eaLnBrk="1" hangingPunct="1">
              <a:spcBef>
                <a:spcPts val="0"/>
              </a:spcBef>
              <a:spcAft>
                <a:spcPts val="0"/>
              </a:spcAft>
              <a:defRPr/>
            </a:pPr>
            <a:r>
              <a:rPr lang="en-US" sz="2400" b="1" dirty="0" smtClean="0">
                <a:solidFill>
                  <a:srgbClr val="C00000"/>
                </a:solidFill>
                <a:ea typeface="Times New Roman"/>
                <a:cs typeface="Segoe UI"/>
              </a:rPr>
              <a:t>4. Prevents insurance companies from denying coverage for preexisting conditions:</a:t>
            </a:r>
          </a:p>
          <a:p>
            <a:pPr marL="800100" lvl="1" indent="-342900">
              <a:buFont typeface="Arial" panose="020B0604020202020204" pitchFamily="34" charset="0"/>
              <a:buChar char="•"/>
              <a:defRPr/>
            </a:pPr>
            <a:r>
              <a:rPr lang="en-US" sz="2400" dirty="0" smtClean="0">
                <a:solidFill>
                  <a:srgbClr val="382515"/>
                </a:solidFill>
                <a:ea typeface="Times New Roman"/>
                <a:cs typeface="Segoe UI"/>
              </a:rPr>
              <a:t>You cannot be refused coverage for having asthma, diabetes, cancer, or other preexisting conditions.</a:t>
            </a:r>
          </a:p>
          <a:p>
            <a:pPr marL="800100" lvl="1" indent="-342900">
              <a:buFont typeface="Arial" panose="020B0604020202020204" pitchFamily="34" charset="0"/>
              <a:buChar char="•"/>
              <a:defRPr/>
            </a:pPr>
            <a:r>
              <a:rPr lang="en-US" sz="2400" dirty="0" smtClean="0">
                <a:solidFill>
                  <a:srgbClr val="382515"/>
                </a:solidFill>
                <a:ea typeface="Times New Roman"/>
                <a:cs typeface="Segoe UI"/>
              </a:rPr>
              <a:t>You will have to still pay deductibles and co-pay, as your plan outlines. </a:t>
            </a:r>
          </a:p>
          <a:p>
            <a:pPr marL="800100" lvl="1" indent="-342900">
              <a:buFont typeface="Arial" panose="020B0604020202020204" pitchFamily="34" charset="0"/>
              <a:buChar char="•"/>
              <a:defRPr/>
            </a:pPr>
            <a:endParaRPr lang="en-US" sz="2400" dirty="0" smtClean="0">
              <a:solidFill>
                <a:srgbClr val="382515"/>
              </a:solidFill>
              <a:ea typeface="Times New Roman"/>
              <a:cs typeface="Segoe UI"/>
            </a:endParaRPr>
          </a:p>
          <a:p>
            <a:pPr eaLnBrk="1" hangingPunct="1">
              <a:spcBef>
                <a:spcPts val="0"/>
              </a:spcBef>
              <a:spcAft>
                <a:spcPts val="0"/>
              </a:spcAft>
              <a:defRPr/>
            </a:pPr>
            <a:endParaRPr lang="en-US" sz="2400" b="1" dirty="0" smtClean="0">
              <a:solidFill>
                <a:srgbClr val="C00000"/>
              </a:solidFill>
              <a:ea typeface="Times New Roman"/>
              <a:cs typeface="Segoe UI"/>
            </a:endParaRPr>
          </a:p>
          <a:p>
            <a:pPr marL="742950" lvl="1" indent="-285750" eaLnBrk="1" hangingPunct="1">
              <a:spcBef>
                <a:spcPts val="0"/>
              </a:spcBef>
              <a:spcAft>
                <a:spcPts val="0"/>
              </a:spcAft>
              <a:buFont typeface="Arial" panose="020B0604020202020204" pitchFamily="34" charset="0"/>
              <a:buChar char="•"/>
              <a:defRPr/>
            </a:pPr>
            <a:endParaRPr lang="en-US" dirty="0">
              <a:ea typeface="Calibri"/>
              <a:cs typeface="Times New Roman"/>
            </a:endParaRPr>
          </a:p>
          <a:p>
            <a:pPr marL="342900" indent="-342900" eaLnBrk="1" hangingPunct="1">
              <a:spcBef>
                <a:spcPts val="0"/>
              </a:spcBef>
              <a:spcAft>
                <a:spcPts val="0"/>
              </a:spcAft>
              <a:buFont typeface="+mj-lt"/>
              <a:buAutoNum type="arabicPeriod"/>
              <a:defRPr/>
            </a:pPr>
            <a:endParaRPr lang="en-US" dirty="0">
              <a:latin typeface="+mn-lt"/>
              <a:ea typeface="Calibri"/>
              <a:cs typeface="Times New Roman"/>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2088283"/>
            <a:ext cx="3759200" cy="25019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88110" y="4738253"/>
            <a:ext cx="3759200" cy="307777"/>
          </a:xfrm>
          <a:prstGeom prst="rect">
            <a:avLst/>
          </a:prstGeom>
          <a:noFill/>
          <a:ln>
            <a:noFill/>
          </a:ln>
        </p:spPr>
        <p:txBody>
          <a:bodyPr wrap="square" rtlCol="0">
            <a:spAutoFit/>
          </a:bodyPr>
          <a:lstStyle/>
          <a:p>
            <a:r>
              <a:rPr lang="en-US" sz="1400" i="1" dirty="0" smtClean="0"/>
              <a:t>Photo courtesy of the Indian Health Service</a:t>
            </a:r>
            <a:endParaRPr lang="en-US" sz="1400" i="1" dirty="0"/>
          </a:p>
        </p:txBody>
      </p:sp>
      <p:sp>
        <p:nvSpPr>
          <p:cNvPr id="2" name="Title 1"/>
          <p:cNvSpPr>
            <a:spLocks noGrp="1"/>
          </p:cNvSpPr>
          <p:nvPr>
            <p:ph type="title"/>
          </p:nvPr>
        </p:nvSpPr>
        <p:spPr>
          <a:xfrm>
            <a:off x="957898" y="0"/>
            <a:ext cx="8186102" cy="1417638"/>
          </a:xfrm>
        </p:spPr>
        <p:txBody>
          <a:bodyPr>
            <a:normAutofit fontScale="90000"/>
          </a:bodyPr>
          <a:lstStyle/>
          <a:p>
            <a:r>
              <a:rPr lang="en-US" b="1" dirty="0" smtClean="0"/>
              <a:t>Coverage for Preexisting Conditions</a:t>
            </a:r>
            <a:endParaRPr lang="en-US" b="1" dirty="0"/>
          </a:p>
        </p:txBody>
      </p:sp>
    </p:spTree>
    <p:extLst>
      <p:ext uri="{BB962C8B-B14F-4D97-AF65-F5344CB8AC3E}">
        <p14:creationId xmlns:p14="http://schemas.microsoft.com/office/powerpoint/2010/main" val="2004182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744" y="0"/>
            <a:ext cx="8167256" cy="1417638"/>
          </a:xfrm>
        </p:spPr>
        <p:txBody>
          <a:bodyPr/>
          <a:lstStyle/>
          <a:p>
            <a:r>
              <a:rPr lang="en-US" b="1" dirty="0" smtClean="0"/>
              <a:t>Protecting Medicare</a:t>
            </a:r>
            <a:endParaRPr lang="en-US" b="1" dirty="0"/>
          </a:p>
        </p:txBody>
      </p:sp>
      <p:sp>
        <p:nvSpPr>
          <p:cNvPr id="4" name="Content Placeholder 3"/>
          <p:cNvSpPr>
            <a:spLocks noGrp="1"/>
          </p:cNvSpPr>
          <p:nvPr>
            <p:ph sz="half" idx="1"/>
          </p:nvPr>
        </p:nvSpPr>
        <p:spPr>
          <a:xfrm>
            <a:off x="976744" y="1600200"/>
            <a:ext cx="4343401" cy="5257800"/>
          </a:xfrm>
        </p:spPr>
        <p:txBody>
          <a:bodyPr>
            <a:normAutofit/>
          </a:bodyPr>
          <a:lstStyle/>
          <a:p>
            <a:pPr marL="0" indent="0" fontAlgn="base">
              <a:buNone/>
            </a:pPr>
            <a:r>
              <a:rPr lang="en-US" b="1" dirty="0" smtClean="0">
                <a:solidFill>
                  <a:srgbClr val="C00000"/>
                </a:solidFill>
              </a:rPr>
              <a:t>5. Makes affordable long-term care possible, including home health care, assisted living, and community-based care:</a:t>
            </a:r>
          </a:p>
          <a:p>
            <a:pPr lvl="1" fontAlgn="base">
              <a:buFont typeface="Arial" panose="020B0604020202020204" pitchFamily="34" charset="0"/>
              <a:buChar char="•"/>
            </a:pPr>
            <a:r>
              <a:rPr lang="en-US" dirty="0" smtClean="0"/>
              <a:t>Funding available for states to strengthen access to long-term care for elders in their homes or communities. </a:t>
            </a:r>
            <a:endParaRPr lang="en-US" dirty="0"/>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40926" y="1738673"/>
            <a:ext cx="3657600" cy="412432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3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7528" y="274638"/>
            <a:ext cx="8146472" cy="1143000"/>
          </a:xfrm>
        </p:spPr>
        <p:txBody>
          <a:bodyPr/>
          <a:lstStyle/>
          <a:p>
            <a:r>
              <a:rPr lang="en-US" b="1" dirty="0" smtClean="0"/>
              <a:t>Sign up for Medicare</a:t>
            </a:r>
            <a:endParaRPr lang="en-US" b="1" dirty="0"/>
          </a:p>
        </p:txBody>
      </p:sp>
      <p:sp>
        <p:nvSpPr>
          <p:cNvPr id="6" name="Content Placeholder 5"/>
          <p:cNvSpPr>
            <a:spLocks noGrp="1"/>
          </p:cNvSpPr>
          <p:nvPr>
            <p:ph idx="1"/>
          </p:nvPr>
        </p:nvSpPr>
        <p:spPr>
          <a:xfrm>
            <a:off x="997528" y="1600200"/>
            <a:ext cx="8146472" cy="4525963"/>
          </a:xfrm>
        </p:spPr>
        <p:txBody>
          <a:bodyPr/>
          <a:lstStyle/>
          <a:p>
            <a:pPr fontAlgn="base"/>
            <a:r>
              <a:rPr lang="en-US" dirty="0"/>
              <a:t>Apply online at Social </a:t>
            </a:r>
            <a:r>
              <a:rPr lang="en-US" dirty="0" smtClean="0"/>
              <a:t>Security Administration’s website: www.ssa.gov.</a:t>
            </a:r>
            <a:endParaRPr lang="en-US" dirty="0"/>
          </a:p>
          <a:p>
            <a:pPr fontAlgn="base"/>
            <a:r>
              <a:rPr lang="en-US" dirty="0"/>
              <a:t>Visit your local Social Security office.</a:t>
            </a:r>
          </a:p>
          <a:p>
            <a:pPr fontAlgn="base"/>
            <a:r>
              <a:rPr lang="en-US" dirty="0"/>
              <a:t>Call Social Security at 1-800-772-1213. TTY users should call </a:t>
            </a:r>
            <a:r>
              <a:rPr lang="en-US" dirty="0" smtClean="0"/>
              <a:t>1-800-325-0778</a:t>
            </a:r>
          </a:p>
          <a:p>
            <a:pPr marL="0" indent="0" fontAlgn="base">
              <a:buNone/>
            </a:pPr>
            <a:endParaRPr lang="en-US" dirty="0"/>
          </a:p>
          <a:p>
            <a:endParaRPr lang="en-US" dirty="0"/>
          </a:p>
        </p:txBody>
      </p:sp>
    </p:spTree>
    <p:extLst>
      <p:ext uri="{BB962C8B-B14F-4D97-AF65-F5344CB8AC3E}">
        <p14:creationId xmlns:p14="http://schemas.microsoft.com/office/powerpoint/2010/main" val="373267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746" y="0"/>
            <a:ext cx="8167254" cy="1417638"/>
          </a:xfrm>
        </p:spPr>
        <p:txBody>
          <a:bodyPr/>
          <a:lstStyle/>
          <a:p>
            <a:r>
              <a:rPr lang="en-US" b="1" dirty="0" smtClean="0"/>
              <a:t>Tribal Elders ACA Toolkit</a:t>
            </a:r>
            <a:endParaRPr lang="en-US" b="1" dirty="0"/>
          </a:p>
        </p:txBody>
      </p:sp>
      <p:sp>
        <p:nvSpPr>
          <p:cNvPr id="4" name="Content Placeholder 3"/>
          <p:cNvSpPr>
            <a:spLocks noGrp="1"/>
          </p:cNvSpPr>
          <p:nvPr>
            <p:ph idx="1"/>
          </p:nvPr>
        </p:nvSpPr>
        <p:spPr>
          <a:xfrm>
            <a:off x="976745" y="1600200"/>
            <a:ext cx="8167255" cy="4384964"/>
          </a:xfrm>
        </p:spPr>
        <p:txBody>
          <a:bodyPr>
            <a:normAutofit fontScale="77500" lnSpcReduction="20000"/>
          </a:bodyPr>
          <a:lstStyle/>
          <a:p>
            <a:pPr marL="0" indent="0">
              <a:buNone/>
            </a:pPr>
            <a:r>
              <a:rPr lang="en-US" dirty="0"/>
              <a:t>The ACA AI/AN Elders Toolkit includes:</a:t>
            </a:r>
          </a:p>
          <a:p>
            <a:pPr lvl="0"/>
            <a:r>
              <a:rPr lang="en-US" dirty="0"/>
              <a:t>A PowerPoint presentation on the ACA and Medicare.</a:t>
            </a:r>
          </a:p>
          <a:p>
            <a:pPr lvl="0"/>
            <a:r>
              <a:rPr lang="en-US" dirty="0"/>
              <a:t>A 60-second Public Service Announcement (PSA) on the Fast Five Facts of how the ACA strengthens Medicare.</a:t>
            </a:r>
          </a:p>
          <a:p>
            <a:pPr lvl="0"/>
            <a:r>
              <a:rPr lang="en-US" dirty="0"/>
              <a:t>A tri-fold brochure outlining the Fast Five Facts and providing more information on the ACA and how it affects AI/AN elders</a:t>
            </a:r>
            <a:r>
              <a:rPr lang="en-US" dirty="0" smtClean="0"/>
              <a:t>. </a:t>
            </a:r>
            <a:endParaRPr lang="en-US" dirty="0"/>
          </a:p>
          <a:p>
            <a:pPr lvl="0"/>
            <a:r>
              <a:rPr lang="en-US" dirty="0" smtClean="0"/>
              <a:t>Posters </a:t>
            </a:r>
            <a:r>
              <a:rPr lang="en-US" dirty="0"/>
              <a:t>on the Fast Five Facts.</a:t>
            </a:r>
          </a:p>
          <a:p>
            <a:pPr lvl="0"/>
            <a:r>
              <a:rPr lang="en-US" dirty="0"/>
              <a:t>An ACA-theme meal placemat with the Fast Five Facts and a special ACA word search on the reverse side.</a:t>
            </a:r>
          </a:p>
          <a:p>
            <a:pPr lvl="0"/>
            <a:r>
              <a:rPr lang="en-US" dirty="0"/>
              <a:t>A bingo game with ACA terms as the call sheet. </a:t>
            </a:r>
          </a:p>
          <a:p>
            <a:endParaRPr lang="en-US" dirty="0"/>
          </a:p>
        </p:txBody>
      </p:sp>
    </p:spTree>
    <p:extLst>
      <p:ext uri="{BB962C8B-B14F-4D97-AF65-F5344CB8AC3E}">
        <p14:creationId xmlns:p14="http://schemas.microsoft.com/office/powerpoint/2010/main" val="10642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746" y="0"/>
            <a:ext cx="8167254" cy="1417638"/>
          </a:xfrm>
        </p:spPr>
        <p:txBody>
          <a:bodyPr>
            <a:normAutofit fontScale="90000"/>
          </a:bodyPr>
          <a:lstStyle/>
          <a:p>
            <a:r>
              <a:rPr lang="en-US" b="1" dirty="0" smtClean="0"/>
              <a:t>Elders Public Service Announcement</a:t>
            </a:r>
            <a:endParaRPr lang="en-US" b="1" dirty="0"/>
          </a:p>
        </p:txBody>
      </p:sp>
      <p:pic>
        <p:nvPicPr>
          <p:cNvPr id="4" name="NIHB_PSA_02-12-14_HD_FIN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0975" y="1827213"/>
            <a:ext cx="7235825" cy="4070350"/>
          </a:xfrm>
        </p:spPr>
      </p:pic>
    </p:spTree>
    <p:extLst>
      <p:ext uri="{BB962C8B-B14F-4D97-AF65-F5344CB8AC3E}">
        <p14:creationId xmlns:p14="http://schemas.microsoft.com/office/powerpoint/2010/main" val="1017052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264" y="0"/>
            <a:ext cx="8166736" cy="1417638"/>
          </a:xfrm>
        </p:spPr>
        <p:txBody>
          <a:bodyPr>
            <a:normAutofit fontScale="90000"/>
          </a:bodyPr>
          <a:lstStyle/>
          <a:p>
            <a:r>
              <a:rPr lang="en-US" b="1" dirty="0" smtClean="0"/>
              <a:t>Elders Outreach Materials</a:t>
            </a:r>
            <a:br>
              <a:rPr lang="en-US" b="1" dirty="0" smtClean="0"/>
            </a:br>
            <a:r>
              <a:rPr lang="en-US" b="1" dirty="0" smtClean="0"/>
              <a:t>Brochures</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352" y="1417638"/>
            <a:ext cx="6766560" cy="5074920"/>
          </a:xfrm>
          <a:prstGeom prst="rect">
            <a:avLst/>
          </a:prstGeom>
        </p:spPr>
      </p:pic>
    </p:spTree>
    <p:extLst>
      <p:ext uri="{BB962C8B-B14F-4D97-AF65-F5344CB8AC3E}">
        <p14:creationId xmlns:p14="http://schemas.microsoft.com/office/powerpoint/2010/main" val="1024275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264" y="0"/>
            <a:ext cx="8166736" cy="1417638"/>
          </a:xfrm>
        </p:spPr>
        <p:txBody>
          <a:bodyPr>
            <a:normAutofit fontScale="90000"/>
          </a:bodyPr>
          <a:lstStyle/>
          <a:p>
            <a:r>
              <a:rPr lang="en-US" b="1" dirty="0" smtClean="0"/>
              <a:t>Elders Outreach Materials</a:t>
            </a:r>
            <a:br>
              <a:rPr lang="en-US" b="1" dirty="0" smtClean="0"/>
            </a:br>
            <a:r>
              <a:rPr lang="en-US" b="1" dirty="0" smtClean="0"/>
              <a:t>Posters</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646" y="1417638"/>
            <a:ext cx="4023360" cy="5364480"/>
          </a:xfrm>
          <a:prstGeom prst="rect">
            <a:avLst/>
          </a:prstGeom>
        </p:spPr>
      </p:pic>
    </p:spTree>
    <p:extLst>
      <p:ext uri="{BB962C8B-B14F-4D97-AF65-F5344CB8AC3E}">
        <p14:creationId xmlns:p14="http://schemas.microsoft.com/office/powerpoint/2010/main" val="39013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5834" y="0"/>
            <a:ext cx="8178166" cy="1417638"/>
          </a:xfrm>
        </p:spPr>
        <p:txBody>
          <a:bodyPr>
            <a:normAutofit fontScale="90000"/>
          </a:bodyPr>
          <a:lstStyle/>
          <a:p>
            <a:r>
              <a:rPr lang="en-US" b="1" dirty="0" smtClean="0"/>
              <a:t>Elders Outreach Materials</a:t>
            </a:r>
            <a:br>
              <a:rPr lang="en-US" b="1" dirty="0" smtClean="0"/>
            </a:br>
            <a:r>
              <a:rPr lang="en-US" b="1" dirty="0" smtClean="0"/>
              <a:t>Activity Placemat</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797" y="1417638"/>
            <a:ext cx="6492240" cy="4869180"/>
          </a:xfrm>
          <a:prstGeom prst="rect">
            <a:avLst/>
          </a:prstGeom>
        </p:spPr>
      </p:pic>
    </p:spTree>
    <p:extLst>
      <p:ext uri="{BB962C8B-B14F-4D97-AF65-F5344CB8AC3E}">
        <p14:creationId xmlns:p14="http://schemas.microsoft.com/office/powerpoint/2010/main" val="1644190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healthjusticect.org/wp-content/uploads/2011/10/Photo-by-U.S.-Army.jpg"/>
          <p:cNvPicPr>
            <a:picLocks noChangeAspect="1" noChangeArrowheads="1"/>
          </p:cNvPicPr>
          <p:nvPr/>
        </p:nvPicPr>
        <p:blipFill>
          <a:blip r:embed="rId3">
            <a:extLst/>
          </a:blip>
          <a:srcRect/>
          <a:stretch>
            <a:fillRect/>
          </a:stretch>
        </p:blipFill>
        <p:spPr bwMode="auto">
          <a:xfrm>
            <a:off x="5509279" y="2545689"/>
            <a:ext cx="3717848" cy="2468880"/>
          </a:xfrm>
          <a:prstGeom prst="rect">
            <a:avLst/>
          </a:prstGeom>
          <a:ln>
            <a:noFill/>
          </a:ln>
          <a:effectLst>
            <a:softEdge rad="112500"/>
          </a:effectLst>
          <a:extLst/>
        </p:spPr>
      </p:pic>
      <p:sp>
        <p:nvSpPr>
          <p:cNvPr id="2" name="Title 1"/>
          <p:cNvSpPr>
            <a:spLocks noGrp="1"/>
          </p:cNvSpPr>
          <p:nvPr>
            <p:ph type="title"/>
          </p:nvPr>
        </p:nvSpPr>
        <p:spPr>
          <a:xfrm>
            <a:off x="997528" y="0"/>
            <a:ext cx="8146472" cy="1417638"/>
          </a:xfrm>
        </p:spPr>
        <p:txBody>
          <a:bodyPr/>
          <a:lstStyle/>
          <a:p>
            <a:r>
              <a:rPr lang="en-US" b="1" dirty="0" smtClean="0"/>
              <a:t>Learn More About</a:t>
            </a:r>
            <a:endParaRPr lang="en-US" b="1" dirty="0"/>
          </a:p>
        </p:txBody>
      </p:sp>
      <p:sp>
        <p:nvSpPr>
          <p:cNvPr id="3" name="Content Placeholder 2"/>
          <p:cNvSpPr>
            <a:spLocks noGrp="1"/>
          </p:cNvSpPr>
          <p:nvPr>
            <p:ph idx="1"/>
          </p:nvPr>
        </p:nvSpPr>
        <p:spPr>
          <a:xfrm>
            <a:off x="997528" y="1600200"/>
            <a:ext cx="4574097" cy="5257800"/>
          </a:xfrm>
        </p:spPr>
        <p:txBody>
          <a:bodyPr>
            <a:normAutofit lnSpcReduction="10000"/>
          </a:bodyPr>
          <a:lstStyle/>
          <a:p>
            <a:pPr>
              <a:spcBef>
                <a:spcPts val="600"/>
              </a:spcBef>
              <a:spcAft>
                <a:spcPts val="600"/>
              </a:spcAft>
              <a:buFont typeface="Arial" panose="020B0604020202020204" pitchFamily="34" charset="0"/>
              <a:buAutoNum type="arabicPeriod"/>
            </a:pPr>
            <a:r>
              <a:rPr lang="en-US" altLang="en-US" dirty="0"/>
              <a:t>Affordable Care Act as Law</a:t>
            </a:r>
          </a:p>
          <a:p>
            <a:pPr>
              <a:spcBef>
                <a:spcPts val="600"/>
              </a:spcBef>
              <a:spcAft>
                <a:spcPts val="600"/>
              </a:spcAft>
              <a:buFont typeface="Arial" panose="020B0604020202020204" pitchFamily="34" charset="0"/>
              <a:buAutoNum type="arabicPeriod"/>
            </a:pPr>
            <a:r>
              <a:rPr lang="en-US" altLang="en-US" dirty="0" smtClean="0"/>
              <a:t>Strengthen Indian </a:t>
            </a:r>
            <a:r>
              <a:rPr lang="en-US" altLang="en-US" dirty="0"/>
              <a:t>Health </a:t>
            </a:r>
          </a:p>
          <a:p>
            <a:pPr>
              <a:spcBef>
                <a:spcPts val="600"/>
              </a:spcBef>
              <a:spcAft>
                <a:spcPts val="600"/>
              </a:spcAft>
              <a:buFont typeface="Arial" panose="020B0604020202020204" pitchFamily="34" charset="0"/>
              <a:buAutoNum type="arabicPeriod"/>
            </a:pPr>
            <a:r>
              <a:rPr lang="en-US" altLang="en-US" dirty="0" smtClean="0"/>
              <a:t>Five Fast Facts about Medicare </a:t>
            </a:r>
            <a:r>
              <a:rPr lang="en-US" altLang="en-US" dirty="0"/>
              <a:t>and the Affordable Care Act (ACA)</a:t>
            </a:r>
          </a:p>
          <a:p>
            <a:pPr>
              <a:spcBef>
                <a:spcPts val="600"/>
              </a:spcBef>
              <a:spcAft>
                <a:spcPts val="600"/>
              </a:spcAft>
              <a:buFont typeface="Arial" panose="020B0604020202020204" pitchFamily="34" charset="0"/>
              <a:buAutoNum type="arabicPeriod"/>
            </a:pPr>
            <a:r>
              <a:rPr lang="en-US" altLang="en-US" dirty="0"/>
              <a:t>NIHOE Elders Projects &amp; </a:t>
            </a:r>
            <a:r>
              <a:rPr lang="en-US" altLang="en-US" dirty="0" smtClean="0"/>
              <a:t>Toolkit</a:t>
            </a:r>
            <a:endParaRPr lang="en-US" altLang="en-US" dirty="0"/>
          </a:p>
          <a:p>
            <a:endParaRPr lang="en-US" dirty="0"/>
          </a:p>
        </p:txBody>
      </p:sp>
    </p:spTree>
    <p:extLst>
      <p:ext uri="{BB962C8B-B14F-4D97-AF65-F5344CB8AC3E}">
        <p14:creationId xmlns:p14="http://schemas.microsoft.com/office/powerpoint/2010/main" val="1602210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5834" y="0"/>
            <a:ext cx="8178166" cy="1417638"/>
          </a:xfrm>
        </p:spPr>
        <p:txBody>
          <a:bodyPr>
            <a:normAutofit fontScale="90000"/>
          </a:bodyPr>
          <a:lstStyle/>
          <a:p>
            <a:r>
              <a:rPr lang="en-US" b="1" dirty="0" smtClean="0"/>
              <a:t>Elders Outreach Materials</a:t>
            </a:r>
            <a:br>
              <a:rPr lang="en-US" b="1" dirty="0" smtClean="0"/>
            </a:br>
            <a:r>
              <a:rPr lang="en-US" b="1" dirty="0" smtClean="0"/>
              <a:t>Bingo Game</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237" y="1417638"/>
            <a:ext cx="6309360" cy="4732020"/>
          </a:xfrm>
          <a:prstGeom prst="rect">
            <a:avLst/>
          </a:prstGeom>
        </p:spPr>
      </p:pic>
    </p:spTree>
    <p:extLst>
      <p:ext uri="{BB962C8B-B14F-4D97-AF65-F5344CB8AC3E}">
        <p14:creationId xmlns:p14="http://schemas.microsoft.com/office/powerpoint/2010/main" val="2936682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746" y="0"/>
            <a:ext cx="8167254" cy="1417638"/>
          </a:xfrm>
        </p:spPr>
        <p:txBody>
          <a:bodyPr>
            <a:normAutofit/>
          </a:bodyPr>
          <a:lstStyle/>
          <a:p>
            <a:r>
              <a:rPr lang="en-US" b="1" dirty="0" smtClean="0"/>
              <a:t>Where and How to Use the Toolkit</a:t>
            </a:r>
            <a:endParaRPr lang="en-US" b="1" dirty="0"/>
          </a:p>
        </p:txBody>
      </p:sp>
      <p:sp>
        <p:nvSpPr>
          <p:cNvPr id="4" name="Content Placeholder 3"/>
          <p:cNvSpPr>
            <a:spLocks noGrp="1"/>
          </p:cNvSpPr>
          <p:nvPr>
            <p:ph idx="1"/>
          </p:nvPr>
        </p:nvSpPr>
        <p:spPr>
          <a:xfrm>
            <a:off x="976745" y="1600200"/>
            <a:ext cx="8167255" cy="4525963"/>
          </a:xfrm>
        </p:spPr>
        <p:txBody>
          <a:bodyPr>
            <a:normAutofit fontScale="92500" lnSpcReduction="20000"/>
          </a:bodyPr>
          <a:lstStyle/>
          <a:p>
            <a:r>
              <a:rPr lang="en-US" dirty="0" smtClean="0"/>
              <a:t>Tribal senior </a:t>
            </a:r>
            <a:r>
              <a:rPr lang="en-US" dirty="0"/>
              <a:t>citizen centers, chapter houses, community centers, assisted living centers and nursing care centers.  </a:t>
            </a:r>
            <a:endParaRPr lang="en-US" dirty="0" smtClean="0"/>
          </a:p>
          <a:p>
            <a:r>
              <a:rPr lang="en-US" dirty="0" smtClean="0"/>
              <a:t>PowerPoint </a:t>
            </a:r>
            <a:r>
              <a:rPr lang="en-US" dirty="0"/>
              <a:t>presentation, PSA, and brochure can be used by staff at these centers to educate elders on the ACA and Medicare.  </a:t>
            </a:r>
            <a:endParaRPr lang="en-US" dirty="0" smtClean="0"/>
          </a:p>
          <a:p>
            <a:r>
              <a:rPr lang="en-US" dirty="0" smtClean="0"/>
              <a:t>Posters </a:t>
            </a:r>
            <a:r>
              <a:rPr lang="en-US" dirty="0"/>
              <a:t>may be printed and displayed at the centers or given out to the </a:t>
            </a:r>
            <a:r>
              <a:rPr lang="en-US" dirty="0" smtClean="0"/>
              <a:t>community.</a:t>
            </a:r>
          </a:p>
          <a:p>
            <a:r>
              <a:rPr lang="en-US" dirty="0" smtClean="0"/>
              <a:t>Placemat </a:t>
            </a:r>
            <a:r>
              <a:rPr lang="en-US" dirty="0"/>
              <a:t>and bingo game are activities for a meal or luncheon gathering to put a fun spin on learning about the Affordable Care Act. </a:t>
            </a:r>
          </a:p>
          <a:p>
            <a:endParaRPr lang="en-US" dirty="0"/>
          </a:p>
        </p:txBody>
      </p:sp>
    </p:spTree>
    <p:extLst>
      <p:ext uri="{BB962C8B-B14F-4D97-AF65-F5344CB8AC3E}">
        <p14:creationId xmlns:p14="http://schemas.microsoft.com/office/powerpoint/2010/main" val="12746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b="9778"/>
          <a:stretch>
            <a:fillRect/>
          </a:stretch>
        </p:blipFill>
        <p:spPr bwMode="auto">
          <a:xfrm>
            <a:off x="4961255" y="2025650"/>
            <a:ext cx="41719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75360" y="4702175"/>
            <a:ext cx="8108950" cy="1938338"/>
          </a:xfrm>
          <a:prstGeom prst="rect">
            <a:avLst/>
          </a:prstGeom>
          <a:noFill/>
        </p:spPr>
        <p:txBody>
          <a:bodyPr>
            <a:spAutoFit/>
          </a:bodyPr>
          <a:lstStyle/>
          <a:p>
            <a:pPr eaLnBrk="1" hangingPunct="1">
              <a:defRPr/>
            </a:pPr>
            <a:r>
              <a:rPr lang="en-US" sz="2400" dirty="0">
                <a:solidFill>
                  <a:srgbClr val="382515"/>
                </a:solidFill>
                <a:latin typeface="Segoe UI" pitchFamily="34" charset="0"/>
                <a:cs typeface="Segoe UI" pitchFamily="34" charset="0"/>
              </a:rPr>
              <a:t>These two websites have two purposes:</a:t>
            </a:r>
          </a:p>
          <a:p>
            <a:pPr marL="347663" indent="-347663" eaLnBrk="1" hangingPunct="1">
              <a:buFont typeface="+mj-lt"/>
              <a:buAutoNum type="arabicPeriod"/>
              <a:defRPr/>
            </a:pPr>
            <a:r>
              <a:rPr lang="en-US" sz="2400" dirty="0">
                <a:solidFill>
                  <a:srgbClr val="382515"/>
                </a:solidFill>
                <a:latin typeface="Segoe UI" pitchFamily="34" charset="0"/>
                <a:cs typeface="Segoe UI" pitchFamily="34" charset="0"/>
              </a:rPr>
              <a:t>Provide consumer-oriented education materials</a:t>
            </a:r>
          </a:p>
          <a:p>
            <a:pPr marL="342900" indent="-342900" eaLnBrk="1" hangingPunct="1">
              <a:buFont typeface="+mj-lt"/>
              <a:buAutoNum type="arabicPeriod"/>
              <a:defRPr/>
            </a:pPr>
            <a:r>
              <a:rPr lang="en-US" sz="2400" dirty="0">
                <a:solidFill>
                  <a:srgbClr val="382515"/>
                </a:solidFill>
                <a:latin typeface="Segoe UI" pitchFamily="34" charset="0"/>
                <a:cs typeface="Segoe UI" pitchFamily="34" charset="0"/>
              </a:rPr>
              <a:t>Provide training tools for American Indians and Alaska Natives on ACA &amp; IHCIA</a:t>
            </a:r>
          </a:p>
          <a:p>
            <a:pPr eaLnBrk="1" hangingPunct="1">
              <a:defRPr/>
            </a:pPr>
            <a:endParaRPr lang="en-US" sz="2400" dirty="0">
              <a:latin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90" y="2025651"/>
            <a:ext cx="3898265" cy="2470150"/>
          </a:xfrm>
          <a:prstGeom prst="rect">
            <a:avLst/>
          </a:prstGeom>
        </p:spPr>
      </p:pic>
      <p:sp>
        <p:nvSpPr>
          <p:cNvPr id="3" name="Title 2"/>
          <p:cNvSpPr>
            <a:spLocks noGrp="1"/>
          </p:cNvSpPr>
          <p:nvPr>
            <p:ph type="title"/>
          </p:nvPr>
        </p:nvSpPr>
        <p:spPr>
          <a:xfrm>
            <a:off x="975360" y="0"/>
            <a:ext cx="8168640" cy="1417638"/>
          </a:xfrm>
        </p:spPr>
        <p:txBody>
          <a:bodyPr>
            <a:normAutofit fontScale="90000"/>
          </a:bodyPr>
          <a:lstStyle/>
          <a:p>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Your Tribal Health Reform Resources</a:t>
            </a:r>
            <a:endParaRPr lang="en-US" b="1" dirty="0"/>
          </a:p>
        </p:txBody>
      </p:sp>
    </p:spTree>
    <p:extLst>
      <p:ext uri="{BB962C8B-B14F-4D97-AF65-F5344CB8AC3E}">
        <p14:creationId xmlns:p14="http://schemas.microsoft.com/office/powerpoint/2010/main" val="2674934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Order Your Tribal Elders </a:t>
            </a:r>
            <a:br>
              <a:rPr lang="en-US" b="1" dirty="0" smtClean="0"/>
            </a:br>
            <a:r>
              <a:rPr lang="en-US" b="1" dirty="0" smtClean="0"/>
              <a:t>ACA Toolkit Today</a:t>
            </a:r>
            <a:endParaRPr lang="en-US" b="1" dirty="0"/>
          </a:p>
        </p:txBody>
      </p:sp>
      <p:sp>
        <p:nvSpPr>
          <p:cNvPr id="4" name="Content Placeholder 3"/>
          <p:cNvSpPr>
            <a:spLocks noGrp="1"/>
          </p:cNvSpPr>
          <p:nvPr>
            <p:ph idx="1"/>
          </p:nvPr>
        </p:nvSpPr>
        <p:spPr>
          <a:xfrm>
            <a:off x="1451428" y="2452255"/>
            <a:ext cx="7235372" cy="3673908"/>
          </a:xfrm>
        </p:spPr>
        <p:txBody>
          <a:bodyPr/>
          <a:lstStyle/>
          <a:p>
            <a:r>
              <a:rPr lang="en-US" dirty="0" smtClean="0"/>
              <a:t>Contact NIHB at 202-507-4070 or visit </a:t>
            </a:r>
            <a:r>
              <a:rPr lang="en-US" dirty="0" smtClean="0">
                <a:hlinkClick r:id="rId2"/>
              </a:rPr>
              <a:t>www.nihb.org/tribalhealthreform</a:t>
            </a:r>
            <a:r>
              <a:rPr lang="en-US" dirty="0" smtClean="0"/>
              <a:t> to order your Tribal Elders Affordable Care Act Toolkit today!</a:t>
            </a:r>
            <a:endParaRPr lang="en-US" dirty="0"/>
          </a:p>
        </p:txBody>
      </p:sp>
    </p:spTree>
    <p:extLst>
      <p:ext uri="{BB962C8B-B14F-4D97-AF65-F5344CB8AC3E}">
        <p14:creationId xmlns:p14="http://schemas.microsoft.com/office/powerpoint/2010/main" val="359151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8" y="0"/>
            <a:ext cx="8146472" cy="1417638"/>
          </a:xfrm>
        </p:spPr>
        <p:txBody>
          <a:bodyPr/>
          <a:lstStyle/>
          <a:p>
            <a:r>
              <a:rPr lang="en-US" b="1" dirty="0" smtClean="0"/>
              <a:t>The Health Care Law</a:t>
            </a:r>
            <a:endParaRPr lang="en-US" b="1" dirty="0"/>
          </a:p>
        </p:txBody>
      </p:sp>
      <p:sp>
        <p:nvSpPr>
          <p:cNvPr id="4" name="Content Placeholder 3"/>
          <p:cNvSpPr>
            <a:spLocks noGrp="1"/>
          </p:cNvSpPr>
          <p:nvPr>
            <p:ph idx="1"/>
          </p:nvPr>
        </p:nvSpPr>
        <p:spPr>
          <a:xfrm>
            <a:off x="997527" y="1600200"/>
            <a:ext cx="8146473" cy="4525963"/>
          </a:xfrm>
        </p:spPr>
        <p:txBody>
          <a:bodyPr>
            <a:normAutofit fontScale="92500" lnSpcReduction="20000"/>
          </a:bodyPr>
          <a:lstStyle/>
          <a:p>
            <a:pPr>
              <a:defRPr/>
            </a:pPr>
            <a:r>
              <a:rPr lang="en-US" dirty="0">
                <a:cs typeface="Arial" pitchFamily="34" charset="0"/>
              </a:rPr>
              <a:t>On </a:t>
            </a:r>
            <a:r>
              <a:rPr lang="en-US" b="1" dirty="0">
                <a:solidFill>
                  <a:srgbClr val="990000"/>
                </a:solidFill>
                <a:cs typeface="Arial" pitchFamily="34" charset="0"/>
              </a:rPr>
              <a:t>March 23, 2010</a:t>
            </a:r>
            <a:r>
              <a:rPr lang="en-US" dirty="0">
                <a:cs typeface="Arial" pitchFamily="34" charset="0"/>
              </a:rPr>
              <a:t>, President Obama signed into law the Patient Protection and Affordable Care Act (ACA)</a:t>
            </a:r>
          </a:p>
          <a:p>
            <a:pPr>
              <a:defRPr/>
            </a:pPr>
            <a:endParaRPr lang="en-US" sz="1400" dirty="0">
              <a:cs typeface="Arial" pitchFamily="34" charset="0"/>
            </a:endParaRPr>
          </a:p>
          <a:p>
            <a:pPr>
              <a:defRPr/>
            </a:pPr>
            <a:r>
              <a:rPr lang="en-US" dirty="0">
                <a:cs typeface="Arial" pitchFamily="34" charset="0"/>
              </a:rPr>
              <a:t>More than 32 million people in this country who would otherwise not have health insurance </a:t>
            </a:r>
            <a:r>
              <a:rPr lang="en-US" dirty="0" smtClean="0">
                <a:cs typeface="Arial" pitchFamily="34" charset="0"/>
              </a:rPr>
              <a:t>now have </a:t>
            </a:r>
            <a:r>
              <a:rPr lang="en-US" dirty="0">
                <a:cs typeface="Arial" pitchFamily="34" charset="0"/>
              </a:rPr>
              <a:t>access to health coverage</a:t>
            </a:r>
          </a:p>
          <a:p>
            <a:pPr>
              <a:defRPr/>
            </a:pPr>
            <a:endParaRPr lang="en-US" dirty="0" smtClean="0">
              <a:cs typeface="Arial" pitchFamily="34" charset="0"/>
            </a:endParaRPr>
          </a:p>
          <a:p>
            <a:pPr>
              <a:defRPr/>
            </a:pPr>
            <a:r>
              <a:rPr lang="en-US" dirty="0" smtClean="0">
                <a:cs typeface="Arial" pitchFamily="34" charset="0"/>
              </a:rPr>
              <a:t>The </a:t>
            </a:r>
            <a:r>
              <a:rPr lang="en-US" dirty="0">
                <a:cs typeface="Arial" pitchFamily="34" charset="0"/>
              </a:rPr>
              <a:t>ACA protects the rights of all Americans, </a:t>
            </a:r>
            <a:r>
              <a:rPr lang="en-US" b="1" dirty="0">
                <a:cs typeface="Arial" pitchFamily="34" charset="0"/>
              </a:rPr>
              <a:t>including American Indians and Alaska Natives</a:t>
            </a:r>
            <a:r>
              <a:rPr lang="en-US" dirty="0">
                <a:cs typeface="Arial" pitchFamily="34" charset="0"/>
              </a:rPr>
              <a:t> (AI/AN), to access affordable health care</a:t>
            </a:r>
          </a:p>
          <a:p>
            <a:pPr>
              <a:defRPr/>
            </a:pPr>
            <a:endParaRPr lang="en-US" sz="1400" dirty="0">
              <a:cs typeface="Arial" pitchFamily="34" charset="0"/>
            </a:endParaRPr>
          </a:p>
          <a:p>
            <a:endParaRPr lang="en-US" dirty="0"/>
          </a:p>
        </p:txBody>
      </p:sp>
    </p:spTree>
    <p:extLst>
      <p:ext uri="{BB962C8B-B14F-4D97-AF65-F5344CB8AC3E}">
        <p14:creationId xmlns:p14="http://schemas.microsoft.com/office/powerpoint/2010/main" val="1465806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2490227"/>
              </p:ext>
            </p:extLst>
          </p:nvPr>
        </p:nvGraphicFramePr>
        <p:xfrm>
          <a:off x="718783" y="1238836"/>
          <a:ext cx="4455885" cy="228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866964218"/>
              </p:ext>
            </p:extLst>
          </p:nvPr>
        </p:nvGraphicFramePr>
        <p:xfrm>
          <a:off x="5209633" y="1122720"/>
          <a:ext cx="4281714" cy="2399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p:cNvGraphicFramePr/>
          <p:nvPr>
            <p:extLst>
              <p:ext uri="{D42A27DB-BD31-4B8C-83A1-F6EECF244321}">
                <p14:modId xmlns:p14="http://schemas.microsoft.com/office/powerpoint/2010/main" val="379529036"/>
              </p:ext>
            </p:extLst>
          </p:nvPr>
        </p:nvGraphicFramePr>
        <p:xfrm>
          <a:off x="1146958" y="3590198"/>
          <a:ext cx="3853544" cy="24262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9" name="Picture 18"/>
          <p:cNvPicPr>
            <a:picLocks noChangeAspect="1" noChangeArrowheads="1"/>
          </p:cNvPicPr>
          <p:nvPr/>
        </p:nvPicPr>
        <p:blipFill>
          <a:blip r:embed="rId18">
            <a:extLst/>
          </a:blip>
          <a:srcRect/>
          <a:stretch>
            <a:fillRect/>
          </a:stretch>
        </p:blipFill>
        <p:spPr bwMode="auto">
          <a:xfrm>
            <a:off x="5209633" y="3590198"/>
            <a:ext cx="3840480" cy="2595579"/>
          </a:xfrm>
          <a:prstGeom prst="rect">
            <a:avLst/>
          </a:prstGeom>
          <a:ln>
            <a:noFill/>
          </a:ln>
          <a:effectLst>
            <a:softEdge rad="112500"/>
          </a:effectLst>
          <a:extLst/>
        </p:spPr>
      </p:pic>
      <p:sp>
        <p:nvSpPr>
          <p:cNvPr id="2" name="Title 1"/>
          <p:cNvSpPr>
            <a:spLocks noGrp="1"/>
          </p:cNvSpPr>
          <p:nvPr>
            <p:ph type="title"/>
          </p:nvPr>
        </p:nvSpPr>
        <p:spPr>
          <a:xfrm>
            <a:off x="976746" y="274638"/>
            <a:ext cx="8167254" cy="1143000"/>
          </a:xfrm>
        </p:spPr>
        <p:txBody>
          <a:bodyPr>
            <a:normAutofit fontScale="90000"/>
          </a:bodyPr>
          <a:lstStyle/>
          <a:p>
            <a:r>
              <a:rPr lang="en-US" b="1" dirty="0"/>
              <a:t>Health Care </a:t>
            </a:r>
            <a:r>
              <a:rPr lang="en-US" b="1" dirty="0" smtClean="0"/>
              <a:t>and </a:t>
            </a:r>
            <a:r>
              <a:rPr lang="en-US" b="1" dirty="0"/>
              <a:t>Federal Trust Responsibility</a:t>
            </a:r>
            <a:r>
              <a:rPr lang="en-US" dirty="0"/>
              <a:t/>
            </a:r>
            <a:br>
              <a:rPr lang="en-US" dirty="0"/>
            </a:br>
            <a:endParaRPr lang="en-US" dirty="0"/>
          </a:p>
        </p:txBody>
      </p:sp>
    </p:spTree>
    <p:extLst>
      <p:ext uri="{BB962C8B-B14F-4D97-AF65-F5344CB8AC3E}">
        <p14:creationId xmlns:p14="http://schemas.microsoft.com/office/powerpoint/2010/main" val="283966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3"/>
          <a:srcRect l="8804" r="16040"/>
          <a:stretch>
            <a:fillRect/>
          </a:stretch>
        </p:blipFill>
        <p:spPr bwMode="auto">
          <a:xfrm>
            <a:off x="5394325" y="1895186"/>
            <a:ext cx="3749675" cy="3292475"/>
          </a:xfrm>
          <a:prstGeom prst="rect">
            <a:avLst/>
          </a:prstGeom>
          <a:noFill/>
          <a:ln>
            <a:noFill/>
          </a:ln>
          <a:effectLst>
            <a:outerShdw blurRad="292100" dist="139700" dir="2700000" algn="tl" rotWithShape="0">
              <a:srgbClr val="333333">
                <a:alpha val="64998"/>
              </a:srgbClr>
            </a:outerShdw>
          </a:effectLst>
          <a:extLst/>
        </p:spPr>
      </p:pic>
      <p:sp>
        <p:nvSpPr>
          <p:cNvPr id="2" name="Title 1"/>
          <p:cNvSpPr>
            <a:spLocks noGrp="1"/>
          </p:cNvSpPr>
          <p:nvPr>
            <p:ph type="title"/>
          </p:nvPr>
        </p:nvSpPr>
        <p:spPr>
          <a:xfrm>
            <a:off x="976746" y="623454"/>
            <a:ext cx="8167254" cy="794183"/>
          </a:xfrm>
        </p:spPr>
        <p:txBody>
          <a:bodyPr>
            <a:normAutofit fontScale="90000"/>
          </a:bodyPr>
          <a:lstStyle/>
          <a:p>
            <a:r>
              <a:rPr lang="en-US" b="1" dirty="0"/>
              <a:t>Health Care Law Benefits </a:t>
            </a:r>
            <a:r>
              <a:rPr lang="en-US" b="1" dirty="0" smtClean="0"/>
              <a:t/>
            </a:r>
            <a:br>
              <a:rPr lang="en-US" b="1" dirty="0" smtClean="0"/>
            </a:br>
            <a:r>
              <a:rPr lang="en-US" b="1" dirty="0" smtClean="0"/>
              <a:t>for </a:t>
            </a:r>
            <a:r>
              <a:rPr lang="en-US" b="1" dirty="0"/>
              <a:t>Indian Country</a:t>
            </a:r>
            <a:r>
              <a:rPr lang="en-US" dirty="0"/>
              <a:t/>
            </a:r>
            <a:br>
              <a:rPr lang="en-US" dirty="0"/>
            </a:br>
            <a:endParaRPr lang="en-US" dirty="0"/>
          </a:p>
        </p:txBody>
      </p:sp>
      <p:sp>
        <p:nvSpPr>
          <p:cNvPr id="3" name="Content Placeholder 2"/>
          <p:cNvSpPr>
            <a:spLocks noGrp="1"/>
          </p:cNvSpPr>
          <p:nvPr>
            <p:ph idx="1"/>
          </p:nvPr>
        </p:nvSpPr>
        <p:spPr>
          <a:xfrm>
            <a:off x="976746" y="1600200"/>
            <a:ext cx="4197927" cy="5257800"/>
          </a:xfrm>
        </p:spPr>
        <p:txBody>
          <a:bodyPr>
            <a:normAutofit/>
          </a:bodyPr>
          <a:lstStyle/>
          <a:p>
            <a:pPr lvl="0"/>
            <a:r>
              <a:rPr lang="en-US" dirty="0"/>
              <a:t>Permanent </a:t>
            </a:r>
            <a:r>
              <a:rPr lang="en-US" dirty="0" smtClean="0"/>
              <a:t>reauthorization </a:t>
            </a:r>
            <a:r>
              <a:rPr lang="en-US" dirty="0"/>
              <a:t>of the Indian Health Care Improvement Act</a:t>
            </a:r>
          </a:p>
          <a:p>
            <a:pPr lvl="0"/>
            <a:r>
              <a:rPr lang="en-US" dirty="0"/>
              <a:t>Strengthens the Indian Health </a:t>
            </a:r>
            <a:r>
              <a:rPr lang="en-US" dirty="0" smtClean="0"/>
              <a:t>Service delivery system</a:t>
            </a:r>
            <a:endParaRPr lang="en-US" dirty="0"/>
          </a:p>
          <a:p>
            <a:pPr lvl="0"/>
            <a:r>
              <a:rPr lang="en-US" dirty="0"/>
              <a:t>Increases a</a:t>
            </a:r>
            <a:r>
              <a:rPr lang="en-US" dirty="0" smtClean="0"/>
              <a:t>ffordability to </a:t>
            </a:r>
            <a:r>
              <a:rPr lang="en-US" dirty="0"/>
              <a:t>h</a:t>
            </a:r>
            <a:r>
              <a:rPr lang="en-US" dirty="0" smtClean="0"/>
              <a:t>ealth </a:t>
            </a:r>
            <a:r>
              <a:rPr lang="en-US" dirty="0"/>
              <a:t>i</a:t>
            </a:r>
            <a:r>
              <a:rPr lang="en-US" dirty="0" smtClean="0"/>
              <a:t>nsurance coverage</a:t>
            </a:r>
            <a:endParaRPr lang="en-US" dirty="0"/>
          </a:p>
          <a:p>
            <a:pPr marL="0" indent="0">
              <a:buNone/>
            </a:pPr>
            <a:endParaRPr lang="en-US" dirty="0"/>
          </a:p>
        </p:txBody>
      </p:sp>
    </p:spTree>
    <p:extLst>
      <p:ext uri="{BB962C8B-B14F-4D97-AF65-F5344CB8AC3E}">
        <p14:creationId xmlns:p14="http://schemas.microsoft.com/office/powerpoint/2010/main" val="2966123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p:cNvPicPr>
            <a:picLocks noChangeAspect="1" noChangeArrowheads="1"/>
          </p:cNvPicPr>
          <p:nvPr/>
        </p:nvPicPr>
        <p:blipFill>
          <a:blip r:embed="rId3"/>
          <a:srcRect/>
          <a:stretch>
            <a:fillRect/>
          </a:stretch>
        </p:blipFill>
        <p:spPr bwMode="auto">
          <a:xfrm>
            <a:off x="5578475" y="2409825"/>
            <a:ext cx="3565525" cy="2698750"/>
          </a:xfrm>
          <a:prstGeom prst="rect">
            <a:avLst/>
          </a:prstGeom>
          <a:noFill/>
          <a:ln>
            <a:noFill/>
          </a:ln>
          <a:effectLst>
            <a:outerShdw blurRad="292100" dist="139700" dir="2700000" algn="tl" rotWithShape="0">
              <a:srgbClr val="333333">
                <a:alpha val="64998"/>
              </a:srgbClr>
            </a:outerShdw>
          </a:effectLst>
          <a:extLst/>
        </p:spPr>
      </p:pic>
      <p:sp>
        <p:nvSpPr>
          <p:cNvPr id="7" name="Title 6"/>
          <p:cNvSpPr>
            <a:spLocks noGrp="1"/>
          </p:cNvSpPr>
          <p:nvPr>
            <p:ph type="title"/>
          </p:nvPr>
        </p:nvSpPr>
        <p:spPr>
          <a:xfrm>
            <a:off x="976746" y="0"/>
            <a:ext cx="8167254" cy="1417638"/>
          </a:xfrm>
        </p:spPr>
        <p:txBody>
          <a:bodyPr/>
          <a:lstStyle/>
          <a:p>
            <a:r>
              <a:rPr lang="en-US" b="1" dirty="0" smtClean="0"/>
              <a:t>Strengthening Indian Health</a:t>
            </a:r>
            <a:endParaRPr lang="en-US" b="1" dirty="0"/>
          </a:p>
        </p:txBody>
      </p:sp>
      <p:sp>
        <p:nvSpPr>
          <p:cNvPr id="8" name="Content Placeholder 7"/>
          <p:cNvSpPr>
            <a:spLocks noGrp="1"/>
          </p:cNvSpPr>
          <p:nvPr>
            <p:ph idx="1"/>
          </p:nvPr>
        </p:nvSpPr>
        <p:spPr>
          <a:xfrm>
            <a:off x="976746" y="1600200"/>
            <a:ext cx="4601730" cy="5257800"/>
          </a:xfrm>
        </p:spPr>
        <p:txBody>
          <a:bodyPr>
            <a:noAutofit/>
          </a:bodyPr>
          <a:lstStyle/>
          <a:p>
            <a:pPr lvl="0"/>
            <a:r>
              <a:rPr lang="en-US" sz="2200" b="1" dirty="0" smtClean="0"/>
              <a:t>Expanded Authority for IHS Service </a:t>
            </a:r>
            <a:r>
              <a:rPr lang="en-US" sz="2200" dirty="0" smtClean="0"/>
              <a:t>IHCIA prescribes the duties and responsibilities, which allows IHS to modernize its health care delivery systems and permit tribal governments to make technical changes in the future</a:t>
            </a:r>
          </a:p>
          <a:p>
            <a:pPr lvl="0"/>
            <a:r>
              <a:rPr lang="en-US" sz="2200" b="1" dirty="0" smtClean="0"/>
              <a:t>Greater Workforce by </a:t>
            </a:r>
            <a:r>
              <a:rPr lang="en-US" sz="2200" dirty="0" smtClean="0"/>
              <a:t>increasing clinician recruitment and retention in IHS, Tribal, and urban facilities. </a:t>
            </a:r>
          </a:p>
          <a:p>
            <a:pPr lvl="0"/>
            <a:r>
              <a:rPr lang="en-US" sz="2200" b="1" dirty="0" smtClean="0"/>
              <a:t>Increased revenue </a:t>
            </a:r>
            <a:r>
              <a:rPr lang="en-US" sz="2200" dirty="0" smtClean="0"/>
              <a:t>through third-party payments to I/T/Us  that support both direct care and contract health care services.</a:t>
            </a:r>
          </a:p>
          <a:p>
            <a:endParaRPr lang="en-US" sz="2000" dirty="0"/>
          </a:p>
        </p:txBody>
      </p:sp>
    </p:spTree>
    <p:extLst>
      <p:ext uri="{BB962C8B-B14F-4D97-AF65-F5344CB8AC3E}">
        <p14:creationId xmlns:p14="http://schemas.microsoft.com/office/powerpoint/2010/main" val="2376244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8" y="0"/>
            <a:ext cx="8146472" cy="1417638"/>
          </a:xfrm>
        </p:spPr>
        <p:txBody>
          <a:bodyPr/>
          <a:lstStyle/>
          <a:p>
            <a:r>
              <a:rPr lang="en-US" b="1" dirty="0" smtClean="0"/>
              <a:t>What if I have Medicare?</a:t>
            </a:r>
            <a:endParaRPr lang="en-US" b="1" dirty="0"/>
          </a:p>
        </p:txBody>
      </p:sp>
      <p:sp>
        <p:nvSpPr>
          <p:cNvPr id="3" name="Content Placeholder 2"/>
          <p:cNvSpPr>
            <a:spLocks noGrp="1"/>
          </p:cNvSpPr>
          <p:nvPr>
            <p:ph idx="1"/>
          </p:nvPr>
        </p:nvSpPr>
        <p:spPr>
          <a:xfrm>
            <a:off x="997527" y="1600200"/>
            <a:ext cx="8146473" cy="5257800"/>
          </a:xfrm>
        </p:spPr>
        <p:txBody>
          <a:bodyPr/>
          <a:lstStyle/>
          <a:p>
            <a:pPr marL="285750" indent="-285750">
              <a:spcBef>
                <a:spcPts val="0"/>
              </a:spcBef>
              <a:buFont typeface="Arial" panose="020B0604020202020204" pitchFamily="34" charset="0"/>
              <a:buChar char="•"/>
              <a:defRPr/>
            </a:pPr>
            <a:r>
              <a:rPr lang="en-US" sz="2400" dirty="0">
                <a:ea typeface="Calibri"/>
                <a:cs typeface="Times New Roman"/>
              </a:rPr>
              <a:t>Medicare isn’t part of the Health Insurance Marketplace, so you </a:t>
            </a:r>
            <a:r>
              <a:rPr lang="en-US" sz="2400" u="sng" dirty="0">
                <a:ea typeface="Calibri"/>
                <a:cs typeface="Times New Roman"/>
              </a:rPr>
              <a:t>don’t need to do anything. </a:t>
            </a:r>
          </a:p>
          <a:p>
            <a:pPr marL="285750" indent="-285750">
              <a:spcBef>
                <a:spcPts val="0"/>
              </a:spcBef>
              <a:buFont typeface="Arial" panose="020B0604020202020204" pitchFamily="34" charset="0"/>
              <a:buChar char="•"/>
              <a:defRPr/>
            </a:pPr>
            <a:r>
              <a:rPr lang="en-US" sz="2400" u="sng" dirty="0">
                <a:ea typeface="Calibri"/>
                <a:cs typeface="Times New Roman"/>
              </a:rPr>
              <a:t>If you have Medicare, </a:t>
            </a:r>
            <a:r>
              <a:rPr lang="en-US" sz="2400" u="sng" dirty="0" smtClean="0">
                <a:ea typeface="Calibri"/>
                <a:cs typeface="Times New Roman"/>
              </a:rPr>
              <a:t>you meet the Minimal Essential Coverage requirement.  This means you are </a:t>
            </a:r>
            <a:r>
              <a:rPr lang="en-US" sz="2400" u="sng" dirty="0">
                <a:ea typeface="Calibri"/>
                <a:cs typeface="Times New Roman"/>
              </a:rPr>
              <a:t>c</a:t>
            </a:r>
            <a:r>
              <a:rPr lang="en-US" sz="2400" u="sng" dirty="0" smtClean="0">
                <a:ea typeface="Calibri"/>
                <a:cs typeface="Times New Roman"/>
              </a:rPr>
              <a:t>onsidered covered under the law!</a:t>
            </a:r>
            <a:endParaRPr lang="en-US" sz="2400" dirty="0">
              <a:ea typeface="Calibri"/>
              <a:cs typeface="Times New Roman"/>
            </a:endParaRPr>
          </a:p>
          <a:p>
            <a:pPr marL="800100" lvl="1" indent="-342900">
              <a:spcBef>
                <a:spcPts val="0"/>
              </a:spcBef>
              <a:buFont typeface="Courier New" panose="02070309020205020404" pitchFamily="49" charset="0"/>
              <a:buChar char="o"/>
              <a:defRPr/>
            </a:pPr>
            <a:r>
              <a:rPr lang="en-US" sz="2400" dirty="0">
                <a:ea typeface="Calibri"/>
                <a:cs typeface="Times New Roman"/>
              </a:rPr>
              <a:t>If you have Medicare Part A (Hospital Insurance) – You are covered!</a:t>
            </a:r>
          </a:p>
          <a:p>
            <a:pPr marL="800100" lvl="1" indent="-342900">
              <a:spcBef>
                <a:spcPts val="0"/>
              </a:spcBef>
              <a:buFont typeface="Courier New" panose="02070309020205020404" pitchFamily="49" charset="0"/>
              <a:buChar char="o"/>
              <a:defRPr/>
            </a:pPr>
            <a:r>
              <a:rPr lang="en-US" sz="2400" dirty="0">
                <a:ea typeface="Calibri"/>
                <a:cs typeface="Times New Roman"/>
              </a:rPr>
              <a:t>If you have </a:t>
            </a:r>
            <a:r>
              <a:rPr lang="en-US" sz="2400" u="sng" dirty="0">
                <a:ea typeface="Calibri"/>
                <a:cs typeface="Times New Roman"/>
              </a:rPr>
              <a:t>both</a:t>
            </a:r>
            <a:r>
              <a:rPr lang="en-US" sz="2400" dirty="0">
                <a:ea typeface="Calibri"/>
                <a:cs typeface="Times New Roman"/>
              </a:rPr>
              <a:t> Medicare Part A and B – You are covered!</a:t>
            </a:r>
          </a:p>
          <a:p>
            <a:pPr marL="800100" lvl="1" indent="-342900">
              <a:spcBef>
                <a:spcPts val="0"/>
              </a:spcBef>
              <a:buFont typeface="Courier New" panose="02070309020205020404" pitchFamily="49" charset="0"/>
              <a:buChar char="o"/>
              <a:defRPr/>
            </a:pPr>
            <a:r>
              <a:rPr lang="en-US" sz="2400" dirty="0">
                <a:ea typeface="Calibri"/>
                <a:cs typeface="Times New Roman"/>
              </a:rPr>
              <a:t>If you </a:t>
            </a:r>
            <a:r>
              <a:rPr lang="en-US" sz="2400" u="sng" dirty="0">
                <a:ea typeface="Calibri"/>
                <a:cs typeface="Times New Roman"/>
              </a:rPr>
              <a:t>only</a:t>
            </a:r>
            <a:r>
              <a:rPr lang="en-US" sz="2400" dirty="0">
                <a:ea typeface="Calibri"/>
                <a:cs typeface="Times New Roman"/>
              </a:rPr>
              <a:t> have Medicare Part B (Medical Insurance</a:t>
            </a:r>
            <a:r>
              <a:rPr lang="en-US" sz="2400" dirty="0" smtClean="0">
                <a:ea typeface="Calibri"/>
                <a:cs typeface="Times New Roman"/>
              </a:rPr>
              <a:t>) – </a:t>
            </a:r>
            <a:r>
              <a:rPr lang="en-US" sz="2400" dirty="0">
                <a:ea typeface="Calibri"/>
                <a:cs typeface="Times New Roman"/>
              </a:rPr>
              <a:t>You are </a:t>
            </a:r>
            <a:r>
              <a:rPr lang="en-US" sz="2400" u="sng" dirty="0">
                <a:ea typeface="Calibri"/>
                <a:cs typeface="Times New Roman"/>
              </a:rPr>
              <a:t>not</a:t>
            </a:r>
            <a:r>
              <a:rPr lang="en-US" sz="2400" dirty="0">
                <a:ea typeface="Calibri"/>
                <a:cs typeface="Times New Roman"/>
              </a:rPr>
              <a:t> covered!</a:t>
            </a:r>
          </a:p>
          <a:p>
            <a:pPr marL="342900" lvl="1" indent="-342900">
              <a:spcBef>
                <a:spcPts val="0"/>
              </a:spcBef>
              <a:buFont typeface="Arial" panose="020B0604020202020204" pitchFamily="34" charset="0"/>
              <a:buChar char="•"/>
              <a:defRPr/>
            </a:pPr>
            <a:r>
              <a:rPr lang="en-US" sz="2400" dirty="0">
                <a:ea typeface="Calibri"/>
                <a:cs typeface="Times New Roman"/>
              </a:rPr>
              <a:t>It is against the law for someone who knows you have Medicare to sell you a Marketplace plan.</a:t>
            </a:r>
          </a:p>
          <a:p>
            <a:endParaRPr lang="en-US" dirty="0"/>
          </a:p>
        </p:txBody>
      </p:sp>
    </p:spTree>
    <p:extLst>
      <p:ext uri="{BB962C8B-B14F-4D97-AF65-F5344CB8AC3E}">
        <p14:creationId xmlns:p14="http://schemas.microsoft.com/office/powerpoint/2010/main" val="2809954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8" y="0"/>
            <a:ext cx="8146472" cy="1417638"/>
          </a:xfrm>
        </p:spPr>
        <p:txBody>
          <a:bodyPr>
            <a:normAutofit fontScale="90000"/>
          </a:bodyPr>
          <a:lstStyle/>
          <a:p>
            <a:pPr>
              <a:spcBef>
                <a:spcPts val="600"/>
              </a:spcBef>
              <a:spcAft>
                <a:spcPts val="600"/>
              </a:spcAft>
            </a:pPr>
            <a:r>
              <a:rPr lang="en-US" altLang="en-US" b="1" dirty="0"/>
              <a:t>Five Fast Facts about Medicare and the Affordable Care Act (ACA)</a:t>
            </a:r>
          </a:p>
        </p:txBody>
      </p:sp>
      <p:sp>
        <p:nvSpPr>
          <p:cNvPr id="3" name="Content Placeholder 2"/>
          <p:cNvSpPr>
            <a:spLocks noGrp="1"/>
          </p:cNvSpPr>
          <p:nvPr>
            <p:ph idx="1"/>
          </p:nvPr>
        </p:nvSpPr>
        <p:spPr>
          <a:xfrm>
            <a:off x="997527" y="1600200"/>
            <a:ext cx="8167255" cy="4525963"/>
          </a:xfrm>
        </p:spPr>
        <p:txBody>
          <a:bodyPr>
            <a:normAutofit/>
          </a:bodyPr>
          <a:lstStyle/>
          <a:p>
            <a:pPr marL="0" lvl="0" indent="0">
              <a:buNone/>
            </a:pPr>
            <a:r>
              <a:rPr lang="en-US" dirty="0" smtClean="0"/>
              <a:t>The Affordable Care Act: </a:t>
            </a:r>
          </a:p>
          <a:p>
            <a:pPr marL="0" lvl="0" indent="0">
              <a:buNone/>
            </a:pPr>
            <a:endParaRPr lang="en-US" sz="1200" dirty="0"/>
          </a:p>
          <a:p>
            <a:pPr marL="228600" indent="-228600">
              <a:spcBef>
                <a:spcPct val="0"/>
              </a:spcBef>
              <a:buFont typeface="+mj-lt"/>
              <a:buAutoNum type="arabicPeriod"/>
              <a:defRPr/>
            </a:pPr>
            <a:r>
              <a:rPr lang="en-US" altLang="en-US" sz="2400" dirty="0">
                <a:latin typeface="Arial" pitchFamily="34" charset="0"/>
                <a:ea typeface="ＭＳ Ｐゴシック" pitchFamily="34" charset="-128"/>
                <a:cs typeface="Times New Roman" pitchFamily="18" charset="0"/>
              </a:rPr>
              <a:t>Offers improved Medicare prescription drug coverage.</a:t>
            </a:r>
          </a:p>
          <a:p>
            <a:pPr marL="228600" indent="-228600">
              <a:spcBef>
                <a:spcPct val="0"/>
              </a:spcBef>
              <a:buFont typeface="+mj-lt"/>
              <a:buAutoNum type="arabicPeriod"/>
              <a:defRPr/>
            </a:pPr>
            <a:r>
              <a:rPr lang="en-US" altLang="en-US" sz="2400" dirty="0">
                <a:latin typeface="Arial" pitchFamily="34" charset="0"/>
                <a:ea typeface="ＭＳ Ｐゴシック" pitchFamily="34" charset="-128"/>
                <a:cs typeface="Times New Roman" pitchFamily="18" charset="0"/>
              </a:rPr>
              <a:t>Assures free annual wellness checkups and screenings</a:t>
            </a:r>
          </a:p>
          <a:p>
            <a:pPr marL="228600" indent="-228600">
              <a:spcBef>
                <a:spcPct val="0"/>
              </a:spcBef>
              <a:buFont typeface="+mj-lt"/>
              <a:buAutoNum type="arabicPeriod"/>
              <a:defRPr/>
            </a:pPr>
            <a:r>
              <a:rPr lang="en-US" altLang="en-US" sz="2400" dirty="0">
                <a:latin typeface="Arial" pitchFamily="34" charset="0"/>
                <a:ea typeface="ＭＳ Ｐゴシック" pitchFamily="34" charset="-128"/>
                <a:cs typeface="Times New Roman" pitchFamily="18" charset="0"/>
              </a:rPr>
              <a:t>Provides new protections against elder abuse, neglect, and financial misuse.</a:t>
            </a:r>
          </a:p>
          <a:p>
            <a:pPr marL="228600" indent="-228600">
              <a:spcBef>
                <a:spcPct val="0"/>
              </a:spcBef>
              <a:buFont typeface="+mj-lt"/>
              <a:buAutoNum type="arabicPeriod"/>
              <a:defRPr/>
            </a:pPr>
            <a:r>
              <a:rPr lang="en-US" altLang="en-US" sz="2400" dirty="0">
                <a:latin typeface="Arial" pitchFamily="34" charset="0"/>
                <a:ea typeface="ＭＳ Ｐゴシック" pitchFamily="34" charset="-128"/>
                <a:cs typeface="Times New Roman" pitchFamily="18" charset="0"/>
              </a:rPr>
              <a:t>Prevents insurance companies from denying coverage for preexisting conditions.</a:t>
            </a:r>
          </a:p>
          <a:p>
            <a:pPr marL="228600" indent="-228600">
              <a:spcBef>
                <a:spcPct val="0"/>
              </a:spcBef>
              <a:buFont typeface="+mj-lt"/>
              <a:buAutoNum type="arabicPeriod"/>
              <a:defRPr/>
            </a:pPr>
            <a:r>
              <a:rPr lang="en-US" altLang="en-US" sz="2400" dirty="0">
                <a:latin typeface="Arial" pitchFamily="34" charset="0"/>
                <a:ea typeface="ＭＳ Ｐゴシック" pitchFamily="34" charset="-128"/>
                <a:cs typeface="Times New Roman" pitchFamily="18" charset="0"/>
              </a:rPr>
              <a:t>Makes affordable long-term care possible,  including home health care, assisted living, and community-based care. </a:t>
            </a:r>
          </a:p>
          <a:p>
            <a:endParaRPr lang="en-US" dirty="0"/>
          </a:p>
        </p:txBody>
      </p:sp>
    </p:spTree>
    <p:extLst>
      <p:ext uri="{BB962C8B-B14F-4D97-AF65-F5344CB8AC3E}">
        <p14:creationId xmlns:p14="http://schemas.microsoft.com/office/powerpoint/2010/main" val="1746349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1579418"/>
            <a:ext cx="3840162"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997528" y="0"/>
            <a:ext cx="8146472" cy="1417638"/>
          </a:xfrm>
        </p:spPr>
        <p:txBody>
          <a:bodyPr>
            <a:normAutofit fontScale="90000"/>
          </a:bodyPr>
          <a:lstStyle/>
          <a:p>
            <a:r>
              <a:rPr lang="en-US" b="1" dirty="0" smtClean="0"/>
              <a:t>Save Money on Brand-Name Prescription Drugs</a:t>
            </a:r>
            <a:endParaRPr lang="en-US" b="1" dirty="0"/>
          </a:p>
        </p:txBody>
      </p:sp>
      <p:sp>
        <p:nvSpPr>
          <p:cNvPr id="10" name="Content Placeholder 9"/>
          <p:cNvSpPr>
            <a:spLocks noGrp="1"/>
          </p:cNvSpPr>
          <p:nvPr>
            <p:ph idx="1"/>
          </p:nvPr>
        </p:nvSpPr>
        <p:spPr>
          <a:xfrm>
            <a:off x="976746" y="1600200"/>
            <a:ext cx="4426528" cy="5257800"/>
          </a:xfrm>
        </p:spPr>
        <p:txBody>
          <a:bodyPr>
            <a:normAutofit fontScale="70000" lnSpcReduction="20000"/>
          </a:bodyPr>
          <a:lstStyle/>
          <a:p>
            <a:pPr marL="0" lvl="0" indent="0">
              <a:buNone/>
            </a:pPr>
            <a:r>
              <a:rPr lang="en-US" sz="3400" b="1" dirty="0" smtClean="0">
                <a:solidFill>
                  <a:srgbClr val="C00000"/>
                </a:solidFill>
              </a:rPr>
              <a:t>1. You </a:t>
            </a:r>
            <a:r>
              <a:rPr lang="en-US" sz="3400" b="1" dirty="0">
                <a:solidFill>
                  <a:srgbClr val="C00000"/>
                </a:solidFill>
              </a:rPr>
              <a:t>get cheaper prescription drugs:  </a:t>
            </a:r>
          </a:p>
          <a:p>
            <a:pPr lvl="1">
              <a:buFont typeface="Arial" panose="020B0604020202020204" pitchFamily="34" charset="0"/>
              <a:buChar char="•"/>
            </a:pPr>
            <a:r>
              <a:rPr lang="en-US" dirty="0"/>
              <a:t>If you’re in the “donut hole,” you’ll get a 50% discount when buying Part D-covered brand-name prescription drugs.  </a:t>
            </a:r>
          </a:p>
          <a:p>
            <a:pPr lvl="1">
              <a:buFont typeface="Arial" panose="020B0604020202020204" pitchFamily="34" charset="0"/>
              <a:buChar char="•"/>
            </a:pPr>
            <a:r>
              <a:rPr lang="en-US" dirty="0"/>
              <a:t>The discount is applied automatically at the pharmacy.  You don’t have to do </a:t>
            </a:r>
            <a:r>
              <a:rPr lang="en-US" dirty="0" smtClean="0"/>
              <a:t>anything </a:t>
            </a:r>
            <a:r>
              <a:rPr lang="en-US" dirty="0"/>
              <a:t>extra to get the discount. </a:t>
            </a:r>
          </a:p>
          <a:p>
            <a:pPr lvl="1">
              <a:buFont typeface="Arial" panose="020B0604020202020204" pitchFamily="34" charset="0"/>
              <a:buChar char="•"/>
            </a:pPr>
            <a:r>
              <a:rPr lang="en-US" dirty="0"/>
              <a:t>What is the “donut hole”?  It’s the Medicare Rx Drug Plan coverage gap, meaning there’s a temporary limit on what the drug plan will cover.</a:t>
            </a:r>
          </a:p>
          <a:p>
            <a:pPr lvl="1">
              <a:buFont typeface="Arial" panose="020B0604020202020204" pitchFamily="34" charset="0"/>
              <a:buChar char="•"/>
            </a:pPr>
            <a:r>
              <a:rPr lang="en-US" dirty="0"/>
              <a:t>The coverage gap or “donut hole” will be completely closed by 2020.</a:t>
            </a:r>
          </a:p>
          <a:p>
            <a:endParaRPr lang="en-US" dirty="0"/>
          </a:p>
        </p:txBody>
      </p:sp>
    </p:spTree>
    <p:extLst>
      <p:ext uri="{BB962C8B-B14F-4D97-AF65-F5344CB8AC3E}">
        <p14:creationId xmlns:p14="http://schemas.microsoft.com/office/powerpoint/2010/main" val="870291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2491</Words>
  <Application>Microsoft Office PowerPoint</Application>
  <PresentationFormat>On-screen Show (4:3)</PresentationFormat>
  <Paragraphs>194</Paragraphs>
  <Slides>23</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ＭＳ Ｐゴシック</vt:lpstr>
      <vt:lpstr>Arial</vt:lpstr>
      <vt:lpstr>Calibri</vt:lpstr>
      <vt:lpstr>Courier New</vt:lpstr>
      <vt:lpstr>Segoe UI</vt:lpstr>
      <vt:lpstr>Times New Roman</vt:lpstr>
      <vt:lpstr>Office Theme</vt:lpstr>
      <vt:lpstr>National Indian Health  Outreach &amp; Education  2014 Elders &amp; Seniors Initiative </vt:lpstr>
      <vt:lpstr>Learn More About</vt:lpstr>
      <vt:lpstr>The Health Care Law</vt:lpstr>
      <vt:lpstr>Health Care and Federal Trust Responsibility </vt:lpstr>
      <vt:lpstr>Health Care Law Benefits  for Indian Country </vt:lpstr>
      <vt:lpstr>Strengthening Indian Health</vt:lpstr>
      <vt:lpstr>What if I have Medicare?</vt:lpstr>
      <vt:lpstr>Five Fast Facts about Medicare and the Affordable Care Act (ACA)</vt:lpstr>
      <vt:lpstr>Save Money on Brand-Name Prescription Drugs</vt:lpstr>
      <vt:lpstr>Free Preventative Services</vt:lpstr>
      <vt:lpstr>Protecting Your Care</vt:lpstr>
      <vt:lpstr>Coverage for Preexisting Conditions</vt:lpstr>
      <vt:lpstr>Protecting Medicare</vt:lpstr>
      <vt:lpstr>Sign up for Medicare</vt:lpstr>
      <vt:lpstr>Tribal Elders ACA Toolkit</vt:lpstr>
      <vt:lpstr>Elders Public Service Announcement</vt:lpstr>
      <vt:lpstr>Elders Outreach Materials Brochures</vt:lpstr>
      <vt:lpstr>Elders Outreach Materials Posters</vt:lpstr>
      <vt:lpstr>Elders Outreach Materials Activity Placemat</vt:lpstr>
      <vt:lpstr>Elders Outreach Materials Bingo Game</vt:lpstr>
      <vt:lpstr>Where and How to Use the Toolkit</vt:lpstr>
      <vt:lpstr>Your Tribal Health Reform Resources</vt:lpstr>
      <vt:lpstr>Order Your Tribal Elders  ACA Toolkit Today</vt:lpstr>
    </vt:vector>
  </TitlesOfParts>
  <Company>IROOTS MEDIA,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Benedict Calabaza</dc:creator>
  <cp:lastModifiedBy>Dawn Coley</cp:lastModifiedBy>
  <cp:revision>44</cp:revision>
  <dcterms:created xsi:type="dcterms:W3CDTF">2014-06-12T16:58:04Z</dcterms:created>
  <dcterms:modified xsi:type="dcterms:W3CDTF">2014-06-23T16:05:35Z</dcterms:modified>
</cp:coreProperties>
</file>