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690" r:id="rId2"/>
  </p:sldMasterIdLst>
  <p:notesMasterIdLst>
    <p:notesMasterId r:id="rId27"/>
  </p:notesMasterIdLst>
  <p:handoutMasterIdLst>
    <p:handoutMasterId r:id="rId28"/>
  </p:handoutMasterIdLst>
  <p:sldIdLst>
    <p:sldId id="265" r:id="rId3"/>
    <p:sldId id="283" r:id="rId4"/>
    <p:sldId id="343" r:id="rId5"/>
    <p:sldId id="345" r:id="rId6"/>
    <p:sldId id="346" r:id="rId7"/>
    <p:sldId id="347" r:id="rId8"/>
    <p:sldId id="348" r:id="rId9"/>
    <p:sldId id="349" r:id="rId10"/>
    <p:sldId id="350" r:id="rId11"/>
    <p:sldId id="351" r:id="rId12"/>
    <p:sldId id="352" r:id="rId13"/>
    <p:sldId id="353" r:id="rId14"/>
    <p:sldId id="354" r:id="rId15"/>
    <p:sldId id="355" r:id="rId16"/>
    <p:sldId id="356" r:id="rId17"/>
    <p:sldId id="357" r:id="rId18"/>
    <p:sldId id="358" r:id="rId19"/>
    <p:sldId id="359" r:id="rId20"/>
    <p:sldId id="360" r:id="rId21"/>
    <p:sldId id="361" r:id="rId22"/>
    <p:sldId id="362" r:id="rId23"/>
    <p:sldId id="363" r:id="rId24"/>
    <p:sldId id="364" r:id="rId25"/>
    <p:sldId id="36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5A2"/>
    <a:srgbClr val="D3EDF0"/>
    <a:srgbClr val="DE6225"/>
    <a:srgbClr val="3BB0C2"/>
    <a:srgbClr val="1937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602" autoAdjust="0"/>
    <p:restoredTop sz="99882" autoAdjust="0"/>
  </p:normalViewPr>
  <p:slideViewPr>
    <p:cSldViewPr>
      <p:cViewPr>
        <p:scale>
          <a:sx n="96" d="100"/>
          <a:sy n="96" d="100"/>
        </p:scale>
        <p:origin x="-1387"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84" d="100"/>
          <a:sy n="84" d="100"/>
        </p:scale>
        <p:origin x="-1884"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39388D1-9785-4F2C-A363-8E8E44E92EC9}" type="datetimeFigureOut">
              <a:rPr lang="en-US" smtClean="0"/>
              <a:pPr/>
              <a:t>4/20/2015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85E6E16-7E70-4F78-9FA1-80B4AF4D92D8}" type="slidenum">
              <a:rPr lang="en-US" smtClean="0"/>
              <a:pPr/>
              <a:t>‹#›</a:t>
            </a:fld>
            <a:endParaRPr lang="en-US"/>
          </a:p>
        </p:txBody>
      </p:sp>
    </p:spTree>
    <p:extLst>
      <p:ext uri="{BB962C8B-B14F-4D97-AF65-F5344CB8AC3E}">
        <p14:creationId xmlns:p14="http://schemas.microsoft.com/office/powerpoint/2010/main" val="1055192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09719B-8B9C-4DE5-87AE-F01B633B2BEA}" type="datetimeFigureOut">
              <a:rPr lang="en-US" smtClean="0"/>
              <a:pPr/>
              <a:t>4/20/2015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01B3B-A16D-4186-89F6-822754255CDF}" type="slidenum">
              <a:rPr lang="en-US" smtClean="0"/>
              <a:pPr/>
              <a:t>‹#›</a:t>
            </a:fld>
            <a:endParaRPr lang="en-US"/>
          </a:p>
        </p:txBody>
      </p:sp>
    </p:spTree>
    <p:extLst>
      <p:ext uri="{BB962C8B-B14F-4D97-AF65-F5344CB8AC3E}">
        <p14:creationId xmlns:p14="http://schemas.microsoft.com/office/powerpoint/2010/main" val="3957499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235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8623" indent="-279385">
              <a:defRPr>
                <a:solidFill>
                  <a:schemeClr val="tx1"/>
                </a:solidFill>
                <a:latin typeface="Calibri" pitchFamily="34" charset="0"/>
              </a:defRPr>
            </a:lvl2pPr>
            <a:lvl3pPr marL="1120713" indent="-223826">
              <a:defRPr>
                <a:solidFill>
                  <a:schemeClr val="tx1"/>
                </a:solidFill>
                <a:latin typeface="Calibri" pitchFamily="34" charset="0"/>
              </a:defRPr>
            </a:lvl3pPr>
            <a:lvl4pPr marL="1569951" indent="-223826">
              <a:defRPr>
                <a:solidFill>
                  <a:schemeClr val="tx1"/>
                </a:solidFill>
                <a:latin typeface="Calibri" pitchFamily="34" charset="0"/>
              </a:defRPr>
            </a:lvl4pPr>
            <a:lvl5pPr marL="2017602" indent="-223826">
              <a:defRPr>
                <a:solidFill>
                  <a:schemeClr val="tx1"/>
                </a:solidFill>
                <a:latin typeface="Calibri" pitchFamily="34" charset="0"/>
              </a:defRPr>
            </a:lvl5pPr>
            <a:lvl6pPr marL="2474776" indent="-223826" fontAlgn="base">
              <a:spcBef>
                <a:spcPct val="0"/>
              </a:spcBef>
              <a:spcAft>
                <a:spcPct val="0"/>
              </a:spcAft>
              <a:defRPr>
                <a:solidFill>
                  <a:schemeClr val="tx1"/>
                </a:solidFill>
                <a:latin typeface="Calibri" pitchFamily="34" charset="0"/>
              </a:defRPr>
            </a:lvl6pPr>
            <a:lvl7pPr marL="2931951" indent="-223826" fontAlgn="base">
              <a:spcBef>
                <a:spcPct val="0"/>
              </a:spcBef>
              <a:spcAft>
                <a:spcPct val="0"/>
              </a:spcAft>
              <a:defRPr>
                <a:solidFill>
                  <a:schemeClr val="tx1"/>
                </a:solidFill>
                <a:latin typeface="Calibri" pitchFamily="34" charset="0"/>
              </a:defRPr>
            </a:lvl7pPr>
            <a:lvl8pPr marL="3389126" indent="-223826" fontAlgn="base">
              <a:spcBef>
                <a:spcPct val="0"/>
              </a:spcBef>
              <a:spcAft>
                <a:spcPct val="0"/>
              </a:spcAft>
              <a:defRPr>
                <a:solidFill>
                  <a:schemeClr val="tx1"/>
                </a:solidFill>
                <a:latin typeface="Calibri" pitchFamily="34" charset="0"/>
              </a:defRPr>
            </a:lvl8pPr>
            <a:lvl9pPr marL="3846301" indent="-223826"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1EDB1C8-B4A3-4C34-9946-2B9F47298F0D}" type="slidenum">
              <a:rPr lang="en-US" altLang="en-US" smtClean="0">
                <a:ea typeface="ＭＳ Ｐゴシック" pitchFamily="34" charset="-128"/>
              </a:rPr>
              <a:pPr fontAlgn="base">
                <a:spcBef>
                  <a:spcPct val="0"/>
                </a:spcBef>
                <a:spcAft>
                  <a:spcPct val="0"/>
                </a:spcAft>
                <a:defRPr/>
              </a:pPr>
              <a:t>5</a:t>
            </a:fld>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AC0DBCAE-E1EE-4664-9821-3F908C3A7D8A}" type="slidenum">
              <a:rPr lang="en-US" smtClean="0"/>
              <a:pPr>
                <a:defRPr/>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9.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90600" y="4749421"/>
            <a:ext cx="7772400" cy="1064004"/>
          </a:xfrm>
        </p:spPr>
        <p:txBody>
          <a:bodyPr anchor="b">
            <a:normAutofit/>
          </a:bodyPr>
          <a:lstStyle>
            <a:lvl1pPr algn="r">
              <a:defRPr sz="4000"/>
            </a:lvl1pPr>
          </a:lstStyle>
          <a:p>
            <a:r>
              <a:rPr lang="en-US" smtClean="0"/>
              <a:t>Click to edit Master title style</a:t>
            </a:r>
            <a:endParaRPr lang="en-US"/>
          </a:p>
        </p:txBody>
      </p:sp>
      <p:sp>
        <p:nvSpPr>
          <p:cNvPr id="3" name="Subtitle 2"/>
          <p:cNvSpPr>
            <a:spLocks noGrp="1"/>
          </p:cNvSpPr>
          <p:nvPr>
            <p:ph type="subTitle" idx="1"/>
          </p:nvPr>
        </p:nvSpPr>
        <p:spPr>
          <a:xfrm>
            <a:off x="2362200" y="6022975"/>
            <a:ext cx="6400800" cy="609600"/>
          </a:xfrm>
        </p:spPr>
        <p:txBody>
          <a:bodyPr>
            <a:normAutofit/>
          </a:bodyPr>
          <a:lstStyle>
            <a:lvl1pPr marL="0" indent="0" algn="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p>
        </p:txBody>
      </p:sp>
      <p:pic>
        <p:nvPicPr>
          <p:cNvPr id="11" name="Picture 3" descr="C:\Users\roseh\Desktop\Seattle Children's\BB_Rose\BB_Rose\Logo Suite\scLOGO_smH_3col_cmyk.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547743"/>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ertical Logo">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2630918" y="1981200"/>
            <a:ext cx="38099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cstate="print"/>
          <a:stretch>
            <a:fillRect/>
          </a:stretch>
        </p:blipFill>
        <p:spPr bwMode="auto">
          <a:xfrm flipH="1">
            <a:off x="-3442" y="3222648"/>
            <a:ext cx="4851057" cy="3632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064148"/>
      </p:ext>
    </p:extLst>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itle and Content_No Patter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4BEDB2C6-5CF6-4C0F-AE58-6030B73588D4}" type="slidenum">
              <a:rPr lang="en-US" smtClean="0"/>
              <a:pPr/>
              <a:t>‹#›</a:t>
            </a:fld>
            <a:endParaRPr lang="en-US"/>
          </a:p>
        </p:txBody>
      </p:sp>
      <p:pic>
        <p:nvPicPr>
          <p:cNvPr id="7" name="Picture 3" descr="C:\Users\roseh\Desktop\Seattle Children's\BB_Rose\BB_Rose\Logo Suite\scLOGO_smH_3col_cmyk.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533400" y="1219200"/>
            <a:ext cx="8153400" cy="0"/>
          </a:xfrm>
          <a:prstGeom prst="line">
            <a:avLst/>
          </a:prstGeom>
          <a:ln w="25400" cap="rnd">
            <a:solidFill>
              <a:schemeClr val="accent5">
                <a:alpha val="7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5066908"/>
      </p:ext>
    </p:extLst>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 No Pattern">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4BEDB2C6-5CF6-4C0F-AE58-6030B73588D4}" type="slidenum">
              <a:rPr lang="en-US" smtClean="0"/>
              <a:pPr/>
              <a:t>‹#›</a:t>
            </a:fld>
            <a:endParaRPr lang="en-US"/>
          </a:p>
        </p:txBody>
      </p:sp>
      <p:pic>
        <p:nvPicPr>
          <p:cNvPr id="6" name="Picture 3" descr="C:\Users\roseh\Desktop\Seattle Children's\BB_Rose\BB_Rose\Logo Suite\scLOGO_smH_3col_cmyk.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userDrawn="1"/>
        </p:nvCxnSpPr>
        <p:spPr>
          <a:xfrm>
            <a:off x="533400" y="1219200"/>
            <a:ext cx="8153400" cy="0"/>
          </a:xfrm>
          <a:prstGeom prst="line">
            <a:avLst/>
          </a:prstGeom>
          <a:ln w="25400" cap="rnd">
            <a:solidFill>
              <a:schemeClr val="accent5">
                <a:alpha val="7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24355"/>
      </p:ext>
    </p:extLst>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6" name="Rectangle 5"/>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219752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219752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4BEDB2C6-5CF6-4C0F-AE58-6030B73588D4}" type="slidenum">
              <a:rPr lang="en-US" smtClean="0"/>
              <a:pPr/>
              <a:t>‹#›</a:t>
            </a:fld>
            <a:endParaRPr lang="en-US"/>
          </a:p>
        </p:txBody>
      </p:sp>
      <p:pic>
        <p:nvPicPr>
          <p:cNvPr id="8" name="Picture 3" descr="C:\Users\roseh\Desktop\Seattle Children's\BB_Rose\BB_Rose\Logo Suite\scLOGO_smH_3col_cmyk.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533400" y="1219200"/>
            <a:ext cx="8153400" cy="0"/>
          </a:xfrm>
          <a:prstGeom prst="line">
            <a:avLst/>
          </a:prstGeom>
          <a:ln w="25400" cap="rnd">
            <a:solidFill>
              <a:schemeClr val="accent5">
                <a:alpha val="7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9994908"/>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2_Title and Content_No Patter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106680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4BEDB2C6-5CF6-4C0F-AE58-6030B73588D4}" type="slidenum">
              <a:rPr lang="en-US" smtClean="0"/>
              <a:pPr/>
              <a:t>‹#›</a:t>
            </a:fld>
            <a:endParaRPr lang="en-US"/>
          </a:p>
        </p:txBody>
      </p:sp>
      <p:pic>
        <p:nvPicPr>
          <p:cNvPr id="7" name="Picture 3" descr="C:\Users\roseh\Desktop\Seattle Children's\BB_Rose\BB_Rose\Logo Suite\scLOGO_smH_3col_cmyk.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userDrawn="1"/>
        </p:nvCxnSpPr>
        <p:spPr>
          <a:xfrm>
            <a:off x="533400" y="1219200"/>
            <a:ext cx="7543800" cy="0"/>
          </a:xfrm>
          <a:prstGeom prst="line">
            <a:avLst/>
          </a:prstGeom>
          <a:ln w="25400" cap="rnd">
            <a:solidFill>
              <a:schemeClr val="accent5">
                <a:alpha val="19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0" y="121920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utoShape 3"/>
          <p:cNvSpPr>
            <a:spLocks noChangeArrowheads="1"/>
          </p:cNvSpPr>
          <p:nvPr userDrawn="1"/>
        </p:nvSpPr>
        <p:spPr bwMode="auto">
          <a:xfrm>
            <a:off x="180870" y="58370"/>
            <a:ext cx="8734529" cy="1160830"/>
          </a:xfrm>
          <a:prstGeom prst="roundRect">
            <a:avLst>
              <a:gd name="adj" fmla="val 8645"/>
            </a:avLst>
          </a:prstGeom>
          <a:solidFill>
            <a:schemeClr val="accent1"/>
          </a:solidFill>
          <a:ln w="9525">
            <a:noFill/>
            <a:round/>
            <a:headEnd/>
            <a:tailEnd/>
          </a:ln>
          <a:effectLst/>
        </p:spPr>
        <p:txBody>
          <a:bodyPr wrap="none" anchor="ctr"/>
          <a:lstStyle/>
          <a:p>
            <a:pPr algn="ctr" eaLnBrk="0" hangingPunct="0">
              <a:defRPr/>
            </a:pPr>
            <a:endParaRPr lang="en-US">
              <a:solidFill>
                <a:srgbClr val="ADCC2B"/>
              </a:solidFill>
              <a:latin typeface="Arial" charset="0"/>
            </a:endParaRPr>
          </a:p>
        </p:txBody>
      </p:sp>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1285066908"/>
      </p:ext>
    </p:extLst>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4BEDB2C6-5CF6-4C0F-AE58-6030B73588D4}" type="slidenum">
              <a:rPr lang="en-US" smtClean="0"/>
              <a:pPr/>
              <a:t>‹#›</a:t>
            </a:fld>
            <a:endParaRPr lang="en-US"/>
          </a:p>
        </p:txBody>
      </p:sp>
    </p:spTree>
    <p:extLst>
      <p:ext uri="{BB962C8B-B14F-4D97-AF65-F5344CB8AC3E}">
        <p14:creationId xmlns:p14="http://schemas.microsoft.com/office/powerpoint/2010/main" val="477389322"/>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 Whit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11"/>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2630918" y="1981200"/>
            <a:ext cx="3809999"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9144053"/>
      </p:ext>
    </p:extLst>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 Whit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9144053"/>
      </p:ext>
    </p:extLst>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1_Title Slide_Pattern">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utoShape 3"/>
          <p:cNvSpPr>
            <a:spLocks noChangeArrowheads="1"/>
          </p:cNvSpPr>
          <p:nvPr userDrawn="1"/>
        </p:nvSpPr>
        <p:spPr bwMode="auto">
          <a:xfrm>
            <a:off x="228600" y="228600"/>
            <a:ext cx="8683625" cy="4570469"/>
          </a:xfrm>
          <a:prstGeom prst="roundRect">
            <a:avLst>
              <a:gd name="adj" fmla="val 2782"/>
            </a:avLst>
          </a:prstGeom>
          <a:solidFill>
            <a:srgbClr val="193764"/>
          </a:solidFill>
          <a:ln w="9525">
            <a:noFill/>
            <a:round/>
            <a:headEnd/>
            <a:tailEnd/>
          </a:ln>
          <a:effectLst/>
        </p:spPr>
        <p:txBody>
          <a:bodyPr wrap="none" anchor="ctr"/>
          <a:lstStyle/>
          <a:p>
            <a:pPr algn="ctr" eaLnBrk="0" hangingPunct="0"/>
            <a:endParaRPr lang="en-US">
              <a:solidFill>
                <a:srgbClr val="ADCC2B"/>
              </a:solidFill>
              <a:latin typeface="Arial" charset="0"/>
            </a:endParaRPr>
          </a:p>
        </p:txBody>
      </p:sp>
      <p:sp>
        <p:nvSpPr>
          <p:cNvPr id="15" name="AutoShape 3"/>
          <p:cNvSpPr>
            <a:spLocks noChangeArrowheads="1"/>
          </p:cNvSpPr>
          <p:nvPr userDrawn="1"/>
        </p:nvSpPr>
        <p:spPr bwMode="auto">
          <a:xfrm>
            <a:off x="228600" y="5029200"/>
            <a:ext cx="6016625" cy="1612900"/>
          </a:xfrm>
          <a:prstGeom prst="roundRect">
            <a:avLst>
              <a:gd name="adj" fmla="val 7921"/>
            </a:avLst>
          </a:prstGeom>
          <a:solidFill>
            <a:srgbClr val="0085A2"/>
          </a:solidFill>
          <a:ln w="9525">
            <a:noFill/>
            <a:round/>
            <a:headEnd/>
            <a:tailEnd/>
          </a:ln>
          <a:effectLst/>
        </p:spPr>
        <p:txBody>
          <a:bodyPr wrap="none" anchor="ctr"/>
          <a:lstStyle/>
          <a:p>
            <a:pPr algn="l" eaLnBrk="0" hangingPunct="0">
              <a:defRPr/>
            </a:pPr>
            <a:endParaRPr lang="en-US">
              <a:solidFill>
                <a:srgbClr val="ADCC2B"/>
              </a:solidFill>
              <a:latin typeface="Arial" charset="0"/>
            </a:endParaRPr>
          </a:p>
        </p:txBody>
      </p:sp>
      <p:sp>
        <p:nvSpPr>
          <p:cNvPr id="2" name="Title 1"/>
          <p:cNvSpPr>
            <a:spLocks noGrp="1"/>
          </p:cNvSpPr>
          <p:nvPr>
            <p:ph type="ctrTitle"/>
          </p:nvPr>
        </p:nvSpPr>
        <p:spPr>
          <a:xfrm>
            <a:off x="533400" y="1676400"/>
            <a:ext cx="6172200" cy="1676400"/>
          </a:xfrm>
        </p:spPr>
        <p:txBody>
          <a:bodyPr anchor="ctr">
            <a:normAutofit/>
          </a:bodyPr>
          <a:lstStyle>
            <a:lvl1pPr algn="l">
              <a:defRPr sz="4000">
                <a:solidFill>
                  <a:schemeClr val="bg1"/>
                </a:solidFill>
              </a:defRPr>
            </a:lvl1pPr>
          </a:lstStyle>
          <a:p>
            <a:r>
              <a:rPr lang="en-US" smtClean="0"/>
              <a:t>Click to edit Master title style</a:t>
            </a:r>
            <a:endParaRPr lang="en-US"/>
          </a:p>
        </p:txBody>
      </p:sp>
      <p:sp>
        <p:nvSpPr>
          <p:cNvPr id="3" name="Subtitle 2"/>
          <p:cNvSpPr>
            <a:spLocks noGrp="1"/>
          </p:cNvSpPr>
          <p:nvPr>
            <p:ph type="subTitle" idx="1"/>
          </p:nvPr>
        </p:nvSpPr>
        <p:spPr>
          <a:xfrm>
            <a:off x="533400" y="5334001"/>
            <a:ext cx="5486400" cy="990600"/>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p>
        </p:txBody>
      </p:sp>
      <p:pic>
        <p:nvPicPr>
          <p:cNvPr id="17" name="Picture 2" descr="C:\Users\roseh\Desktop\Seattle Children's\art source files\Logos\Seattle Children's Logo - reversed.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497375" y="465073"/>
            <a:ext cx="1941025" cy="29899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3505390" y="751330"/>
            <a:ext cx="5403875" cy="404611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IMG_5779.jpg"/>
          <p:cNvPicPr>
            <a:picLocks noChangeAspect="1"/>
          </p:cNvPicPr>
          <p:nvPr userDrawn="1"/>
        </p:nvPicPr>
        <p:blipFill>
          <a:blip r:embed="rId4" cstate="print"/>
          <a:srcRect t="11765" b="47059"/>
          <a:stretch>
            <a:fillRect/>
          </a:stretch>
        </p:blipFill>
        <p:spPr>
          <a:xfrm>
            <a:off x="6400800" y="5029200"/>
            <a:ext cx="2507342" cy="1600200"/>
          </a:xfrm>
          <a:prstGeom prst="roundRect">
            <a:avLst>
              <a:gd name="adj" fmla="val 5487"/>
            </a:avLst>
          </a:prstGeom>
        </p:spPr>
      </p:pic>
    </p:spTree>
    <p:extLst>
      <p:ext uri="{BB962C8B-B14F-4D97-AF65-F5344CB8AC3E}">
        <p14:creationId xmlns:p14="http://schemas.microsoft.com/office/powerpoint/2010/main" val="2928352625"/>
      </p:ext>
    </p:extLst>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2_Section Title_Pattern">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utoShape 3"/>
          <p:cNvSpPr>
            <a:spLocks noChangeArrowheads="1"/>
          </p:cNvSpPr>
          <p:nvPr userDrawn="1"/>
        </p:nvSpPr>
        <p:spPr bwMode="auto">
          <a:xfrm>
            <a:off x="228600" y="228600"/>
            <a:ext cx="8683625" cy="6400800"/>
          </a:xfrm>
          <a:prstGeom prst="roundRect">
            <a:avLst>
              <a:gd name="adj" fmla="val 2782"/>
            </a:avLst>
          </a:prstGeom>
          <a:solidFill>
            <a:srgbClr val="0085A2"/>
          </a:solidFill>
          <a:ln w="9525">
            <a:noFill/>
            <a:round/>
            <a:headEnd/>
            <a:tailEnd/>
          </a:ln>
          <a:effectLst/>
        </p:spPr>
        <p:txBody>
          <a:bodyPr wrap="none" anchor="ctr"/>
          <a:lstStyle/>
          <a:p>
            <a:pPr marL="0" algn="l" defTabSz="914400" rtl="0" eaLnBrk="0" latinLnBrk="0" hangingPunct="0">
              <a:defRPr/>
            </a:pPr>
            <a:endParaRPr lang="en-US" sz="1800" kern="1200">
              <a:solidFill>
                <a:srgbClr val="ADCC2B"/>
              </a:solidFill>
              <a:latin typeface="Arial" charset="0"/>
              <a:ea typeface="+mn-ea"/>
              <a:cs typeface="+mn-cs"/>
            </a:endParaRPr>
          </a:p>
        </p:txBody>
      </p:sp>
      <p:pic>
        <p:nvPicPr>
          <p:cNvPr id="11"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505390" y="2583282"/>
            <a:ext cx="5403875" cy="404611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533400" y="2514600"/>
            <a:ext cx="7162800" cy="1676400"/>
          </a:xfrm>
        </p:spPr>
        <p:txBody>
          <a:bodyPr anchor="ctr">
            <a:normAutofit/>
          </a:bodyPr>
          <a:lstStyle>
            <a:lvl1pPr algn="l">
              <a:defRPr sz="4000">
                <a:solidFill>
                  <a:schemeClr val="bg1"/>
                </a:solidFill>
              </a:defRPr>
            </a:lvl1pPr>
          </a:lstStyle>
          <a:p>
            <a:r>
              <a:rPr lang="en-US" smtClean="0"/>
              <a:t>Click to edit Master title style</a:t>
            </a:r>
            <a:endParaRPr lang="en-US"/>
          </a:p>
        </p:txBody>
      </p:sp>
      <p:sp>
        <p:nvSpPr>
          <p:cNvPr id="3" name="Subtitle 2"/>
          <p:cNvSpPr>
            <a:spLocks noGrp="1"/>
          </p:cNvSpPr>
          <p:nvPr>
            <p:ph type="subTitle" idx="1"/>
          </p:nvPr>
        </p:nvSpPr>
        <p:spPr>
          <a:xfrm>
            <a:off x="533400" y="4343400"/>
            <a:ext cx="5486400" cy="990600"/>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p>
        </p:txBody>
      </p:sp>
      <p:pic>
        <p:nvPicPr>
          <p:cNvPr id="17" name="Picture 2" descr="C:\Users\roseh\Desktop\Seattle Children's\art source files\Logos\Seattle Children's Logo - reversed.pn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497375" y="465073"/>
            <a:ext cx="1941025" cy="298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929953"/>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descr="C:\Users\roseh\Desktop\Seattle Children's\PPT_Photos\_MG_6834.JPG"/>
          <p:cNvPicPr>
            <a:picLocks noChangeAspect="1" noChangeArrowheads="1"/>
          </p:cNvPicPr>
          <p:nvPr userDrawn="1"/>
        </p:nvPicPr>
        <p:blipFill>
          <a:blip r:embed="rId2" cstate="print"/>
          <a:srcRect/>
          <a:stretch>
            <a:fillRect/>
          </a:stretch>
        </p:blipFill>
        <p:spPr bwMode="auto">
          <a:xfrm>
            <a:off x="180974" y="152400"/>
            <a:ext cx="8810626" cy="4600575"/>
          </a:xfrm>
          <a:prstGeom prst="roundRect">
            <a:avLst>
              <a:gd name="adj" fmla="val 5273"/>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90600" y="4749421"/>
            <a:ext cx="7772400" cy="1064004"/>
          </a:xfrm>
        </p:spPr>
        <p:txBody>
          <a:bodyPr anchor="b">
            <a:normAutofit/>
          </a:bodyPr>
          <a:lstStyle>
            <a:lvl1pPr algn="r">
              <a:defRPr sz="4000"/>
            </a:lvl1pPr>
          </a:lstStyle>
          <a:p>
            <a:r>
              <a:rPr lang="en-US" smtClean="0"/>
              <a:t>Click to edit Master title style</a:t>
            </a:r>
            <a:endParaRPr lang="en-US"/>
          </a:p>
        </p:txBody>
      </p:sp>
      <p:sp>
        <p:nvSpPr>
          <p:cNvPr id="3" name="Subtitle 2"/>
          <p:cNvSpPr>
            <a:spLocks noGrp="1"/>
          </p:cNvSpPr>
          <p:nvPr>
            <p:ph type="subTitle" idx="1"/>
          </p:nvPr>
        </p:nvSpPr>
        <p:spPr>
          <a:xfrm>
            <a:off x="2362200" y="6022975"/>
            <a:ext cx="6400800" cy="609600"/>
          </a:xfrm>
        </p:spPr>
        <p:txBody>
          <a:bodyPr>
            <a:normAutofit/>
          </a:bodyPr>
          <a:lstStyle>
            <a:lvl1pPr marL="0" indent="0" algn="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p>
        </p:txBody>
      </p:sp>
      <p:pic>
        <p:nvPicPr>
          <p:cNvPr id="11" name="Picture 3" descr="C:\Users\roseh\Desktop\Seattle Children's\BB_Rose\BB_Rose\Logo Suite\scLOGO_smH_3col_cmyk.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695009"/>
      </p:ext>
    </p:extLst>
  </p:cSld>
  <p:clrMapOvr>
    <a:masterClrMapping/>
  </p:clrMapOv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_No Patter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utoShape 3"/>
          <p:cNvSpPr>
            <a:spLocks noChangeArrowheads="1"/>
          </p:cNvSpPr>
          <p:nvPr userDrawn="1"/>
        </p:nvSpPr>
        <p:spPr bwMode="auto">
          <a:xfrm>
            <a:off x="180870" y="58370"/>
            <a:ext cx="8734529" cy="1160830"/>
          </a:xfrm>
          <a:prstGeom prst="roundRect">
            <a:avLst>
              <a:gd name="adj" fmla="val 8645"/>
            </a:avLst>
          </a:prstGeom>
          <a:solidFill>
            <a:srgbClr val="193764"/>
          </a:solidFill>
          <a:ln w="9525">
            <a:noFill/>
            <a:round/>
            <a:headEnd/>
            <a:tailEnd/>
          </a:ln>
          <a:effectLst/>
        </p:spPr>
        <p:txBody>
          <a:bodyPr wrap="none" anchor="ctr"/>
          <a:lstStyle/>
          <a:p>
            <a:pPr algn="ctr" eaLnBrk="0" hangingPunct="0">
              <a:defRPr/>
            </a:pPr>
            <a:endParaRPr lang="en-US">
              <a:solidFill>
                <a:srgbClr val="ADCC2B"/>
              </a:solidFill>
              <a:latin typeface="Arial" charset="0"/>
            </a:endParaRPr>
          </a:p>
        </p:txBody>
      </p:sp>
      <p:pic>
        <p:nvPicPr>
          <p:cNvPr id="10" name="Picture 2"/>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t="13575"/>
          <a:stretch/>
        </p:blipFill>
        <p:spPr bwMode="auto">
          <a:xfrm rot="10800000" flipH="1">
            <a:off x="7142581" y="76200"/>
            <a:ext cx="1766333" cy="1143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lvl1pPr>
              <a:defRPr>
                <a:solidFill>
                  <a:schemeClr val="bg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4BEDB2C6-5CF6-4C0F-AE58-6030B73588D4}" type="slidenum">
              <a:rPr lang="en-US" smtClean="0"/>
              <a:pPr/>
              <a:t>‹#›</a:t>
            </a:fld>
            <a:endParaRPr lang="en-US"/>
          </a:p>
        </p:txBody>
      </p:sp>
      <p:pic>
        <p:nvPicPr>
          <p:cNvPr id="7" name="Picture 3" descr="C:\Users\roseh\Desktop\Seattle Children's\BB_Rose\BB_Rose\Logo Suite\scLOGO_smH_3col_cmyk.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577335"/>
      </p:ext>
    </p:extLst>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osing Slide_Pattern">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utoShape 3"/>
          <p:cNvSpPr>
            <a:spLocks noChangeArrowheads="1"/>
          </p:cNvSpPr>
          <p:nvPr userDrawn="1"/>
        </p:nvSpPr>
        <p:spPr bwMode="auto">
          <a:xfrm>
            <a:off x="228600" y="228600"/>
            <a:ext cx="8683625" cy="6400800"/>
          </a:xfrm>
          <a:prstGeom prst="roundRect">
            <a:avLst>
              <a:gd name="adj" fmla="val 2782"/>
            </a:avLst>
          </a:prstGeom>
          <a:solidFill>
            <a:srgbClr val="193764"/>
          </a:solidFill>
          <a:ln w="9525">
            <a:noFill/>
            <a:round/>
            <a:headEnd/>
            <a:tailEnd/>
          </a:ln>
          <a:effectLst/>
        </p:spPr>
        <p:txBody>
          <a:bodyPr wrap="none" anchor="ctr"/>
          <a:lstStyle/>
          <a:p>
            <a:pPr algn="ctr" eaLnBrk="0" hangingPunct="0"/>
            <a:endParaRPr lang="en-US">
              <a:solidFill>
                <a:srgbClr val="ADCC2B"/>
              </a:solidFill>
              <a:latin typeface="Arial" charset="0"/>
            </a:endParaRPr>
          </a:p>
        </p:txBody>
      </p:sp>
      <p:pic>
        <p:nvPicPr>
          <p:cNvPr id="2051"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505390" y="2583282"/>
            <a:ext cx="5403875" cy="404611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630918" y="1981200"/>
            <a:ext cx="3809999" cy="220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5317532"/>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Chicklet_Title Slide">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2" descr="C:\Users\roseh\Desktop\Seattle Children's\PPT_Photos\_MG_3810.jpg"/>
          <p:cNvPicPr>
            <a:picLocks noChangeAspect="1" noChangeArrowheads="1"/>
          </p:cNvPicPr>
          <p:nvPr userDrawn="1"/>
        </p:nvPicPr>
        <p:blipFill>
          <a:blip r:embed="rId2" cstate="print"/>
          <a:srcRect/>
          <a:stretch>
            <a:fillRect/>
          </a:stretch>
        </p:blipFill>
        <p:spPr bwMode="auto">
          <a:xfrm>
            <a:off x="1628775" y="381000"/>
            <a:ext cx="2909771" cy="2667001"/>
          </a:xfrm>
          <a:prstGeom prst="roundRect">
            <a:avLst>
              <a:gd name="adj" fmla="val 3878"/>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90600" y="4749421"/>
            <a:ext cx="7772400" cy="1064004"/>
          </a:xfrm>
        </p:spPr>
        <p:txBody>
          <a:bodyPr anchor="b">
            <a:normAutofit/>
          </a:bodyPr>
          <a:lstStyle>
            <a:lvl1pPr algn="r">
              <a:defRPr sz="4000"/>
            </a:lvl1pPr>
          </a:lstStyle>
          <a:p>
            <a:r>
              <a:rPr lang="en-US" smtClean="0"/>
              <a:t>Click to edit Master title style</a:t>
            </a:r>
            <a:endParaRPr lang="en-US"/>
          </a:p>
        </p:txBody>
      </p:sp>
      <p:sp>
        <p:nvSpPr>
          <p:cNvPr id="3" name="Subtitle 2"/>
          <p:cNvSpPr>
            <a:spLocks noGrp="1"/>
          </p:cNvSpPr>
          <p:nvPr>
            <p:ph type="subTitle" idx="1"/>
          </p:nvPr>
        </p:nvSpPr>
        <p:spPr>
          <a:xfrm>
            <a:off x="2362200" y="6022975"/>
            <a:ext cx="6400800" cy="609600"/>
          </a:xfrm>
        </p:spPr>
        <p:txBody>
          <a:bodyPr>
            <a:normAutofit/>
          </a:bodyPr>
          <a:lstStyle>
            <a:lvl1pPr marL="0" indent="0" algn="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p>
        </p:txBody>
      </p:sp>
      <p:pic>
        <p:nvPicPr>
          <p:cNvPr id="11" name="Picture 3" descr="C:\Users\roseh\Desktop\Seattle Children's\BB_Rose\BB_Rose\Logo Suite\scLOGO_smH_3col_cmyk.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p:cNvSpPr/>
          <p:nvPr userDrawn="1"/>
        </p:nvSpPr>
        <p:spPr>
          <a:xfrm>
            <a:off x="152400" y="381000"/>
            <a:ext cx="1414353" cy="1302974"/>
          </a:xfrm>
          <a:prstGeom prst="roundRect">
            <a:avLst>
              <a:gd name="adj" fmla="val 7934"/>
            </a:avLst>
          </a:prstGeom>
          <a:solidFill>
            <a:srgbClr val="3BB0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6093812" y="381000"/>
            <a:ext cx="1414353" cy="1302974"/>
          </a:xfrm>
          <a:prstGeom prst="roundRect">
            <a:avLst>
              <a:gd name="adj" fmla="val 79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4608459" y="381000"/>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userDrawn="1"/>
        </p:nvSpPr>
        <p:spPr>
          <a:xfrm>
            <a:off x="152400" y="1748737"/>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userDrawn="1"/>
        </p:nvSpPr>
        <p:spPr>
          <a:xfrm>
            <a:off x="6093812" y="1748737"/>
            <a:ext cx="1414353" cy="1302974"/>
          </a:xfrm>
          <a:prstGeom prst="roundRect">
            <a:avLst>
              <a:gd name="adj" fmla="val 793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7579166" y="1748737"/>
            <a:ext cx="1414353" cy="1302974"/>
          </a:xfrm>
          <a:prstGeom prst="roundRect">
            <a:avLst>
              <a:gd name="adj" fmla="val 7934"/>
            </a:avLst>
          </a:prstGeom>
          <a:solidFill>
            <a:srgbClr val="D3E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4608459" y="1748737"/>
            <a:ext cx="1414353" cy="1302974"/>
          </a:xfrm>
          <a:prstGeom prst="roundRect">
            <a:avLst>
              <a:gd name="adj" fmla="val 7934"/>
            </a:avLst>
          </a:prstGeom>
          <a:solidFill>
            <a:srgbClr val="3BB0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2" name="Rounded Rectangle 21"/>
          <p:cNvSpPr/>
          <p:nvPr userDrawn="1"/>
        </p:nvSpPr>
        <p:spPr>
          <a:xfrm>
            <a:off x="152400" y="3116474"/>
            <a:ext cx="1414353" cy="1302974"/>
          </a:xfrm>
          <a:prstGeom prst="roundRect">
            <a:avLst>
              <a:gd name="adj" fmla="val 793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6093812" y="3116474"/>
            <a:ext cx="1414353" cy="1302974"/>
          </a:xfrm>
          <a:prstGeom prst="roundRect">
            <a:avLst>
              <a:gd name="adj" fmla="val 793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7579166" y="3116474"/>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userDrawn="1"/>
        </p:nvSpPr>
        <p:spPr>
          <a:xfrm>
            <a:off x="1637753" y="3116474"/>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123106" y="3116474"/>
            <a:ext cx="1414353" cy="1302974"/>
          </a:xfrm>
          <a:prstGeom prst="roundRect">
            <a:avLst>
              <a:gd name="adj" fmla="val 7934"/>
            </a:avLst>
          </a:prstGeom>
          <a:solidFill>
            <a:srgbClr val="3BB0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pic>
        <p:nvPicPr>
          <p:cNvPr id="32" name="Picture 5" descr="C:\Users\roseh\Desktop\Seattle Children's\PPT_Photos\IMG_5748.jpg"/>
          <p:cNvPicPr>
            <a:picLocks noChangeAspect="1" noChangeArrowheads="1"/>
          </p:cNvPicPr>
          <p:nvPr userDrawn="1"/>
        </p:nvPicPr>
        <p:blipFill>
          <a:blip r:embed="rId4" cstate="print"/>
          <a:srcRect/>
          <a:stretch>
            <a:fillRect/>
          </a:stretch>
        </p:blipFill>
        <p:spPr bwMode="auto">
          <a:xfrm>
            <a:off x="7572500" y="381000"/>
            <a:ext cx="1410771" cy="1298166"/>
          </a:xfrm>
          <a:prstGeom prst="roundRect">
            <a:avLst>
              <a:gd name="adj" fmla="val 5197"/>
            </a:avLst>
          </a:prstGeom>
          <a:noFill/>
          <a:extLst>
            <a:ext uri="{909E8E84-426E-40DD-AFC4-6F175D3DCCD1}">
              <a14:hiddenFill xmlns:a14="http://schemas.microsoft.com/office/drawing/2010/main">
                <a:solidFill>
                  <a:srgbClr val="FFFFFF"/>
                </a:solidFill>
              </a14:hiddenFill>
            </a:ext>
          </a:extLst>
        </p:spPr>
      </p:pic>
      <p:pic>
        <p:nvPicPr>
          <p:cNvPr id="30" name="Picture 5" descr="C:\Users\roseh\Desktop\Seattle Children's\PPT_Photos\IMG_5748.jpg"/>
          <p:cNvPicPr>
            <a:picLocks noChangeAspect="1" noChangeArrowheads="1"/>
          </p:cNvPicPr>
          <p:nvPr userDrawn="1"/>
        </p:nvPicPr>
        <p:blipFill>
          <a:blip r:embed="rId5" cstate="print"/>
          <a:srcRect/>
          <a:stretch>
            <a:fillRect/>
          </a:stretch>
        </p:blipFill>
        <p:spPr bwMode="auto">
          <a:xfrm>
            <a:off x="4603100" y="3113202"/>
            <a:ext cx="1422856" cy="1308367"/>
          </a:xfrm>
          <a:prstGeom prst="roundRect">
            <a:avLst>
              <a:gd name="adj" fmla="val 7704"/>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305349"/>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icklet_Section Title Slide">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5"/>
          <p:cNvPicPr>
            <a:picLocks noChangeAspect="1" noChangeArrowheads="1"/>
          </p:cNvPicPr>
          <p:nvPr userDrawn="1"/>
        </p:nvPicPr>
        <p:blipFill>
          <a:blip r:embed="rId2" cstate="print"/>
          <a:srcRect/>
          <a:stretch>
            <a:fillRect/>
          </a:stretch>
        </p:blipFill>
        <p:spPr bwMode="auto">
          <a:xfrm>
            <a:off x="7595419" y="4723171"/>
            <a:ext cx="1412158" cy="1305232"/>
          </a:xfrm>
          <a:prstGeom prst="roundRect">
            <a:avLst>
              <a:gd name="adj" fmla="val 5197"/>
            </a:avLst>
          </a:prstGeom>
          <a:noFill/>
          <a:extLst>
            <a:ext uri="{909E8E84-426E-40DD-AFC4-6F175D3DCCD1}">
              <a14:hiddenFill xmlns:a14="http://schemas.microsoft.com/office/drawing/2010/main">
                <a:solidFill>
                  <a:srgbClr val="FFFFFF"/>
                </a:solidFill>
              </a14:hiddenFill>
            </a:ext>
          </a:extLst>
        </p:spPr>
      </p:pic>
      <p:pic>
        <p:nvPicPr>
          <p:cNvPr id="32" name="Picture 3"/>
          <p:cNvPicPr>
            <a:picLocks noChangeAspect="1" noChangeArrowheads="1"/>
          </p:cNvPicPr>
          <p:nvPr userDrawn="1"/>
        </p:nvPicPr>
        <p:blipFill>
          <a:blip r:embed="rId3" cstate="print"/>
          <a:srcRect/>
          <a:stretch>
            <a:fillRect/>
          </a:stretch>
        </p:blipFill>
        <p:spPr bwMode="auto">
          <a:xfrm>
            <a:off x="152400" y="1752600"/>
            <a:ext cx="1406837" cy="1295400"/>
          </a:xfrm>
          <a:prstGeom prst="roundRect">
            <a:avLst>
              <a:gd name="adj" fmla="val 7108"/>
            </a:avLst>
          </a:prstGeom>
          <a:noFill/>
          <a:extLst>
            <a:ext uri="{909E8E84-426E-40DD-AFC4-6F175D3DCCD1}">
              <a14:hiddenFill xmlns:a14="http://schemas.microsoft.com/office/drawing/2010/main">
                <a:solidFill>
                  <a:srgbClr val="FFFFFF"/>
                </a:solidFill>
              </a14:hiddenFill>
            </a:ext>
          </a:extLst>
        </p:spPr>
      </p:pic>
      <p:pic>
        <p:nvPicPr>
          <p:cNvPr id="31" name="Picture 2"/>
          <p:cNvPicPr>
            <a:picLocks noChangeAspect="1" noChangeArrowheads="1"/>
          </p:cNvPicPr>
          <p:nvPr userDrawn="1"/>
        </p:nvPicPr>
        <p:blipFill>
          <a:blip r:embed="rId4" cstate="print"/>
          <a:srcRect/>
          <a:stretch>
            <a:fillRect/>
          </a:stretch>
        </p:blipFill>
        <p:spPr bwMode="auto">
          <a:xfrm>
            <a:off x="4610100" y="375137"/>
            <a:ext cx="2895600" cy="2673350"/>
          </a:xfrm>
          <a:prstGeom prst="roundRect">
            <a:avLst>
              <a:gd name="adj" fmla="val 3878"/>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990600" y="3276600"/>
            <a:ext cx="7772400" cy="1064004"/>
          </a:xfrm>
        </p:spPr>
        <p:txBody>
          <a:bodyPr anchor="b">
            <a:normAutofit/>
          </a:bodyPr>
          <a:lstStyle>
            <a:lvl1pPr algn="r">
              <a:defRPr sz="4000"/>
            </a:lvl1pPr>
          </a:lstStyle>
          <a:p>
            <a:r>
              <a:rPr lang="en-US" smtClean="0"/>
              <a:t>Click to edit Master title style</a:t>
            </a:r>
            <a:endParaRPr lang="en-US"/>
          </a:p>
        </p:txBody>
      </p:sp>
      <p:pic>
        <p:nvPicPr>
          <p:cNvPr id="11" name="Picture 3" descr="C:\Users\roseh\Desktop\Seattle Children's\BB_Rose\BB_Rose\Logo Suite\scLOGO_smH_3col_cmyk.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p:cNvSpPr/>
          <p:nvPr userDrawn="1"/>
        </p:nvSpPr>
        <p:spPr>
          <a:xfrm>
            <a:off x="152400" y="381000"/>
            <a:ext cx="1414353" cy="1302974"/>
          </a:xfrm>
          <a:prstGeom prst="roundRect">
            <a:avLst>
              <a:gd name="adj" fmla="val 793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userDrawn="1"/>
        </p:nvSpPr>
        <p:spPr>
          <a:xfrm>
            <a:off x="7579166" y="381000"/>
            <a:ext cx="1414353" cy="1302974"/>
          </a:xfrm>
          <a:prstGeom prst="roundRect">
            <a:avLst>
              <a:gd name="adj" fmla="val 793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3" name="Rounded Rectangle 12"/>
          <p:cNvSpPr/>
          <p:nvPr userDrawn="1"/>
        </p:nvSpPr>
        <p:spPr>
          <a:xfrm>
            <a:off x="1637753" y="381000"/>
            <a:ext cx="1414353" cy="1302974"/>
          </a:xfrm>
          <a:prstGeom prst="roundRect">
            <a:avLst>
              <a:gd name="adj" fmla="val 79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4" name="Rounded Rectangle 13"/>
          <p:cNvSpPr/>
          <p:nvPr userDrawn="1"/>
        </p:nvSpPr>
        <p:spPr>
          <a:xfrm>
            <a:off x="3123106" y="381000"/>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7579166" y="1748737"/>
            <a:ext cx="1414353" cy="1302974"/>
          </a:xfrm>
          <a:prstGeom prst="roundRect">
            <a:avLst>
              <a:gd name="adj" fmla="val 7934"/>
            </a:avLst>
          </a:prstGeom>
          <a:solidFill>
            <a:srgbClr val="D3E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9" name="Rounded Rectangle 18"/>
          <p:cNvSpPr/>
          <p:nvPr userDrawn="1"/>
        </p:nvSpPr>
        <p:spPr>
          <a:xfrm>
            <a:off x="1637753" y="1748737"/>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ounded Rectangle 19"/>
          <p:cNvSpPr/>
          <p:nvPr userDrawn="1"/>
        </p:nvSpPr>
        <p:spPr>
          <a:xfrm>
            <a:off x="3123106" y="1748737"/>
            <a:ext cx="1414353" cy="1302974"/>
          </a:xfrm>
          <a:prstGeom prst="roundRect">
            <a:avLst>
              <a:gd name="adj" fmla="val 79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2400" y="4724400"/>
            <a:ext cx="1414353" cy="1302974"/>
          </a:xfrm>
          <a:prstGeom prst="roundRect">
            <a:avLst>
              <a:gd name="adj" fmla="val 79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Rounded Rectangle 22"/>
          <p:cNvSpPr/>
          <p:nvPr userDrawn="1"/>
        </p:nvSpPr>
        <p:spPr>
          <a:xfrm>
            <a:off x="6093812" y="4724400"/>
            <a:ext cx="1414353" cy="1302974"/>
          </a:xfrm>
          <a:prstGeom prst="roundRect">
            <a:avLst>
              <a:gd name="adj" fmla="val 7934"/>
            </a:avLst>
          </a:prstGeom>
          <a:solidFill>
            <a:srgbClr val="3BB0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5" name="Rounded Rectangle 24"/>
          <p:cNvSpPr/>
          <p:nvPr userDrawn="1"/>
        </p:nvSpPr>
        <p:spPr>
          <a:xfrm>
            <a:off x="1637753" y="4724400"/>
            <a:ext cx="1414353" cy="1302974"/>
          </a:xfrm>
          <a:prstGeom prst="roundRect">
            <a:avLst>
              <a:gd name="adj" fmla="val 7934"/>
            </a:avLst>
          </a:prstGeom>
          <a:solidFill>
            <a:srgbClr val="D3E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6" name="Rounded Rectangle 25"/>
          <p:cNvSpPr/>
          <p:nvPr userDrawn="1"/>
        </p:nvSpPr>
        <p:spPr>
          <a:xfrm>
            <a:off x="3123106" y="4724400"/>
            <a:ext cx="1414353" cy="1302974"/>
          </a:xfrm>
          <a:prstGeom prst="roundRect">
            <a:avLst>
              <a:gd name="adj" fmla="val 793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7" name="Rounded Rectangle 26"/>
          <p:cNvSpPr/>
          <p:nvPr userDrawn="1"/>
        </p:nvSpPr>
        <p:spPr>
          <a:xfrm>
            <a:off x="4608459" y="4724400"/>
            <a:ext cx="1414353" cy="1302974"/>
          </a:xfrm>
          <a:prstGeom prst="roundRect">
            <a:avLst>
              <a:gd name="adj" fmla="val 7934"/>
            </a:avLst>
          </a:prstGeom>
          <a:solidFill>
            <a:srgbClr val="D3E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0" algn="ctr" defTabSz="914400" rtl="0" eaLnBrk="1" latinLnBrk="0" hangingPunct="1"/>
            <a:endParaRPr lang="en-US" sz="1800" kern="1200">
              <a:solidFill>
                <a:schemeClr val="lt1"/>
              </a:solidFill>
              <a:latin typeface="+mn-lt"/>
              <a:ea typeface="+mn-ea"/>
              <a:cs typeface="+mn-cs"/>
            </a:endParaRPr>
          </a:p>
        </p:txBody>
      </p:sp>
    </p:spTree>
    <p:extLst>
      <p:ext uri="{BB962C8B-B14F-4D97-AF65-F5344CB8AC3E}">
        <p14:creationId xmlns:p14="http://schemas.microsoft.com/office/powerpoint/2010/main" val="3027489709"/>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3733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4BEDB2C6-5CF6-4C0F-AE58-6030B73588D4}" type="slidenum">
              <a:rPr lang="en-US" smtClean="0"/>
              <a:pPr/>
              <a:t>‹#›</a:t>
            </a:fld>
            <a:endParaRPr lang="en-US"/>
          </a:p>
        </p:txBody>
      </p:sp>
    </p:spTree>
    <p:extLst>
      <p:ext uri="{BB962C8B-B14F-4D97-AF65-F5344CB8AC3E}">
        <p14:creationId xmlns:p14="http://schemas.microsoft.com/office/powerpoint/2010/main" val="1207045403"/>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4BEDB2C6-5CF6-4C0F-AE58-6030B73588D4}" type="slidenum">
              <a:rPr lang="en-US" smtClean="0"/>
              <a:pPr/>
              <a:t>‹#›</a:t>
            </a:fld>
            <a:endParaRPr lang="en-US"/>
          </a:p>
        </p:txBody>
      </p:sp>
    </p:spTree>
    <p:extLst>
      <p:ext uri="{BB962C8B-B14F-4D97-AF65-F5344CB8AC3E}">
        <p14:creationId xmlns:p14="http://schemas.microsoft.com/office/powerpoint/2010/main" val="155024355"/>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219752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219752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4BEDB2C6-5CF6-4C0F-AE58-6030B73588D4}" type="slidenum">
              <a:rPr lang="en-US" smtClean="0"/>
              <a:pPr/>
              <a:t>‹#›</a:t>
            </a:fld>
            <a:endParaRPr lang="en-US"/>
          </a:p>
        </p:txBody>
      </p:sp>
    </p:spTree>
    <p:extLst>
      <p:ext uri="{BB962C8B-B14F-4D97-AF65-F5344CB8AC3E}">
        <p14:creationId xmlns:p14="http://schemas.microsoft.com/office/powerpoint/2010/main" val="2749994908"/>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 Chicklet">
    <p:spTree>
      <p:nvGrpSpPr>
        <p:cNvPr id="1" name=""/>
        <p:cNvGrpSpPr/>
        <p:nvPr/>
      </p:nvGrpSpPr>
      <p:grpSpPr>
        <a:xfrm>
          <a:off x="0" y="0"/>
          <a:ext cx="0" cy="0"/>
          <a:chOff x="0" y="0"/>
          <a:chExt cx="0" cy="0"/>
        </a:xfrm>
      </p:grpSpPr>
      <p:sp>
        <p:nvSpPr>
          <p:cNvPr id="7" name="Rectangle 6"/>
          <p:cNvSpPr/>
          <p:nvPr userDrawn="1"/>
        </p:nvSpPr>
        <p:spPr>
          <a:xfrm>
            <a:off x="0" y="1066800"/>
            <a:ext cx="9144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utoShape 3"/>
          <p:cNvSpPr>
            <a:spLocks noChangeArrowheads="1"/>
          </p:cNvSpPr>
          <p:nvPr userDrawn="1"/>
        </p:nvSpPr>
        <p:spPr bwMode="auto">
          <a:xfrm>
            <a:off x="180870" y="58370"/>
            <a:ext cx="8734529" cy="1160830"/>
          </a:xfrm>
          <a:prstGeom prst="roundRect">
            <a:avLst>
              <a:gd name="adj" fmla="val 8645"/>
            </a:avLst>
          </a:prstGeom>
          <a:solidFill>
            <a:schemeClr val="accent1"/>
          </a:solidFill>
          <a:ln w="9525">
            <a:noFill/>
            <a:round/>
            <a:headEnd/>
            <a:tailEnd/>
          </a:ln>
          <a:effectLst/>
        </p:spPr>
        <p:txBody>
          <a:bodyPr wrap="none" anchor="ctr"/>
          <a:lstStyle/>
          <a:p>
            <a:pPr algn="ctr" eaLnBrk="0" hangingPunct="0">
              <a:defRPr/>
            </a:pPr>
            <a:endParaRPr lang="en-US">
              <a:solidFill>
                <a:srgbClr val="ADCC2B"/>
              </a:solidFill>
              <a:latin typeface="Arial" charset="0"/>
            </a:endParaRPr>
          </a:p>
        </p:txBody>
      </p:sp>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4BEDB2C6-5CF6-4C0F-AE58-6030B73588D4}" type="slidenum">
              <a:rPr lang="en-US" smtClean="0"/>
              <a:pPr/>
              <a:t>‹#›</a:t>
            </a:fld>
            <a:endParaRPr lang="en-US"/>
          </a:p>
        </p:txBody>
      </p:sp>
    </p:spTree>
    <p:extLst>
      <p:ext uri="{BB962C8B-B14F-4D97-AF65-F5344CB8AC3E}">
        <p14:creationId xmlns:p14="http://schemas.microsoft.com/office/powerpoint/2010/main" val="1207045403"/>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BEDB2C6-5CF6-4C0F-AE58-6030B73588D4}" type="slidenum">
              <a:rPr lang="en-US" smtClean="0"/>
              <a:pPr/>
              <a:t>‹#›</a:t>
            </a:fld>
            <a:endParaRPr lang="en-US"/>
          </a:p>
        </p:txBody>
      </p:sp>
      <p:sp>
        <p:nvSpPr>
          <p:cNvPr id="3" name="Rectangle 2"/>
          <p:cNvSpPr/>
          <p:nvPr userDrawn="1"/>
        </p:nvSpPr>
        <p:spPr>
          <a:xfrm>
            <a:off x="0" y="0"/>
            <a:ext cx="91440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778764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2.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1754326"/>
          </a:xfrm>
          <a:prstGeom prst="rect">
            <a:avLst/>
          </a:prstGeom>
        </p:spPr>
        <p:txBody>
          <a:bodyPr vert="horz" lIns="91440" tIns="45720" rIns="91440" bIns="4572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DB2C6-5CF6-4C0F-AE58-6030B73588D4}" type="slidenum">
              <a:rPr lang="en-US" smtClean="0"/>
              <a:pPr/>
              <a:t>‹#›</a:t>
            </a:fld>
            <a:endParaRPr lang="en-US"/>
          </a:p>
        </p:txBody>
      </p:sp>
      <p:pic>
        <p:nvPicPr>
          <p:cNvPr id="7" name="Picture 2"/>
          <p:cNvPicPr>
            <a:picLocks noChangeAspect="1" noChangeArrowheads="1"/>
          </p:cNvPicPr>
          <p:nvPr userDrawn="1"/>
        </p:nvPicPr>
        <p:blipFill>
          <a:blip r:embed="rId19" cstate="print"/>
          <a:stretch>
            <a:fillRect/>
          </a:stretch>
        </p:blipFill>
        <p:spPr bwMode="auto">
          <a:xfrm>
            <a:off x="4305471" y="3222648"/>
            <a:ext cx="4851057" cy="36321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roseh\Desktop\Seattle Children's\BB_Rose\BB_Rose\Logo Suite\scLOGO_smH_3col_cmyk.pn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21256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10" r:id="rId5"/>
    <p:sldLayoutId id="2147483706" r:id="rId6"/>
    <p:sldLayoutId id="2147483704" r:id="rId7"/>
    <p:sldLayoutId id="2147483701" r:id="rId8"/>
    <p:sldLayoutId id="2147483707" r:id="rId9"/>
    <p:sldLayoutId id="2147483708" r:id="rId10"/>
    <p:sldLayoutId id="2147483702" r:id="rId11"/>
    <p:sldLayoutId id="2147483712" r:id="rId12"/>
    <p:sldLayoutId id="2147483713" r:id="rId13"/>
    <p:sldLayoutId id="2147483711" r:id="rId14"/>
    <p:sldLayoutId id="2147483703" r:id="rId15"/>
    <p:sldLayoutId id="2147483709" r:id="rId16"/>
    <p:sldLayoutId id="2147483714" r:id="rId17"/>
  </p:sldLayoutIdLst>
  <p:transition/>
  <p:timing>
    <p:tnLst>
      <p:par>
        <p:cTn id="1" dur="indefinite" restart="never" nodeType="tmRoot"/>
      </p:par>
    </p:tnLst>
  </p:timing>
  <p:txStyles>
    <p:titleStyle>
      <a:lvl1pPr algn="l" defTabSz="914400" rtl="0" eaLnBrk="1" latinLnBrk="0" hangingPunct="1">
        <a:spcBef>
          <a:spcPct val="0"/>
        </a:spcBef>
        <a:buNone/>
        <a:defRPr sz="3200" kern="1200" cap="none" spc="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1754326"/>
          </a:xfrm>
          <a:prstGeom prst="rect">
            <a:avLst/>
          </a:prstGeom>
        </p:spPr>
        <p:txBody>
          <a:bodyPr vert="horz" lIns="91440" tIns="45720" rIns="91440" bIns="4572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DB2C6-5CF6-4C0F-AE58-6030B73588D4}" type="slidenum">
              <a:rPr lang="en-US" smtClean="0"/>
              <a:pPr/>
              <a:t>‹#›</a:t>
            </a:fld>
            <a:endParaRPr lang="en-US"/>
          </a:p>
        </p:txBody>
      </p:sp>
      <p:pic>
        <p:nvPicPr>
          <p:cNvPr id="7" name="Picture 2"/>
          <p:cNvPicPr>
            <a:picLocks noChangeAspect="1" noChangeArrowheads="1"/>
          </p:cNvPicPr>
          <p:nvPr userDrawn="1"/>
        </p:nvPicPr>
        <p:blipFill>
          <a:blip r:embed="rId6" cstate="print"/>
          <a:stretch>
            <a:fillRect/>
          </a:stretch>
        </p:blipFill>
        <p:spPr bwMode="auto">
          <a:xfrm>
            <a:off x="4305471" y="3222648"/>
            <a:ext cx="4851057" cy="36321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roseh\Desktop\Seattle Children's\BB_Rose\BB_Rose\Logo Suite\scLOGO_smH_3col_cmyk.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80871" y="6324600"/>
            <a:ext cx="1571729" cy="41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29388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Lst>
  <p:transition/>
  <p:timing>
    <p:tnLst>
      <p:par>
        <p:cTn id="1" dur="indefinite" restart="never" nodeType="tmRoot"/>
      </p:par>
    </p:tnLst>
  </p:timing>
  <p:txStyles>
    <p:titleStyle>
      <a:lvl1pPr algn="l" defTabSz="914400" rtl="0" eaLnBrk="1" latinLnBrk="0" hangingPunct="1">
        <a:spcBef>
          <a:spcPct val="0"/>
        </a:spcBef>
        <a:buNone/>
        <a:defRPr sz="3200" kern="1200" cap="none" spc="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hyperlink" Target="mailto:smahrt@seattlechildrens.org" TargetMode="External"/><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hyperlink" Target="mailto:Jesse.gritton@seattlechildrens.org" TargetMode="Externa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990600"/>
            <a:ext cx="6172200" cy="2514600"/>
          </a:xfrm>
        </p:spPr>
        <p:txBody>
          <a:bodyPr>
            <a:normAutofit/>
          </a:bodyPr>
          <a:lstStyle/>
          <a:p>
            <a:r>
              <a:rPr lang="en-US" altLang="en-US" b="1" dirty="0" smtClean="0"/>
              <a:t>Social Media &amp; Distress</a:t>
            </a:r>
            <a:br>
              <a:rPr lang="en-US" altLang="en-US" b="1" dirty="0" smtClean="0"/>
            </a:br>
            <a:r>
              <a:rPr lang="en-US" altLang="en-US" sz="2000" b="1" dirty="0" smtClean="0"/>
              <a:t>NPAIHB &amp; SMAHRT </a:t>
            </a:r>
            <a:r>
              <a:rPr lang="en-US" altLang="en-US" sz="2000" b="1" i="1" dirty="0" smtClean="0"/>
              <a:t/>
            </a:r>
            <a:br>
              <a:rPr lang="en-US" altLang="en-US" sz="2000" b="1" i="1" dirty="0" smtClean="0"/>
            </a:br>
            <a:r>
              <a:rPr lang="en-US" altLang="en-US" sz="2000" b="1" i="1" dirty="0" smtClean="0"/>
              <a:t/>
            </a:r>
            <a:br>
              <a:rPr lang="en-US" altLang="en-US" sz="2000" b="1" i="1" dirty="0" smtClean="0"/>
            </a:br>
            <a:r>
              <a:rPr lang="en-US" altLang="en-US" sz="1600" b="1" i="1" dirty="0" smtClean="0"/>
              <a:t>PIs: Stephanie Craig Rushing, PhD, MPH</a:t>
            </a:r>
            <a:br>
              <a:rPr lang="en-US" altLang="en-US" sz="1600" b="1" i="1" dirty="0" smtClean="0"/>
            </a:br>
            <a:r>
              <a:rPr lang="en-US" altLang="en-US" sz="1600" b="1" i="1" dirty="0"/>
              <a:t> </a:t>
            </a:r>
            <a:r>
              <a:rPr lang="en-US" altLang="en-US" sz="1600" b="1" i="1" dirty="0" smtClean="0"/>
              <a:t>      Megan Moreno, MD, </a:t>
            </a:r>
            <a:r>
              <a:rPr lang="en-US" altLang="en-US" sz="1600" b="1" i="1" dirty="0" err="1" smtClean="0"/>
              <a:t>MSEd</a:t>
            </a:r>
            <a:r>
              <a:rPr lang="en-US" altLang="en-US" sz="1600" b="1" i="1" dirty="0" smtClean="0"/>
              <a:t>, MPH  </a:t>
            </a:r>
            <a:br>
              <a:rPr lang="en-US" altLang="en-US" sz="1600" b="1" i="1" dirty="0" smtClean="0"/>
            </a:br>
            <a:r>
              <a:rPr lang="en-US" altLang="en-US" sz="1600" b="1" i="1" dirty="0"/>
              <a:t/>
            </a:r>
            <a:br>
              <a:rPr lang="en-US" altLang="en-US" sz="1600" b="1" i="1" dirty="0"/>
            </a:br>
            <a:r>
              <a:rPr lang="en-US" altLang="en-US" sz="1600" b="1" i="1" dirty="0" smtClean="0"/>
              <a:t>SMAHRT Project Lead: Jesse </a:t>
            </a:r>
            <a:r>
              <a:rPr lang="en-US" altLang="en-US" sz="1600" b="1" i="1" dirty="0" err="1" smtClean="0"/>
              <a:t>Gritton</a:t>
            </a:r>
            <a:r>
              <a:rPr lang="en-US" altLang="en-US" sz="1600" b="1" i="1" dirty="0" smtClean="0"/>
              <a:t>, MPH</a:t>
            </a:r>
            <a:endParaRPr lang="en-US" sz="1600" dirty="0"/>
          </a:p>
        </p:txBody>
      </p:sp>
      <p:sp>
        <p:nvSpPr>
          <p:cNvPr id="5" name="Subtitle 4"/>
          <p:cNvSpPr>
            <a:spLocks noGrp="1"/>
          </p:cNvSpPr>
          <p:nvPr>
            <p:ph type="subTitle" idx="1"/>
          </p:nvPr>
        </p:nvSpPr>
        <p:spPr>
          <a:xfrm>
            <a:off x="533400" y="5105400"/>
            <a:ext cx="5486400" cy="1447800"/>
          </a:xfrm>
        </p:spPr>
        <p:txBody>
          <a:bodyPr>
            <a:normAutofit/>
          </a:bodyPr>
          <a:lstStyle/>
          <a:p>
            <a:endParaRPr lang="en-US" altLang="en-US" dirty="0" smtClean="0"/>
          </a:p>
          <a:p>
            <a:r>
              <a:rPr lang="en-US" altLang="en-US" dirty="0" smtClean="0"/>
              <a:t>Quarterly Board Meeting</a:t>
            </a:r>
          </a:p>
          <a:p>
            <a:r>
              <a:rPr lang="en-US" altLang="en-US" dirty="0" smtClean="0"/>
              <a:t>Grand </a:t>
            </a:r>
            <a:r>
              <a:rPr lang="en-US" altLang="en-US" dirty="0" err="1" smtClean="0"/>
              <a:t>Ronde</a:t>
            </a:r>
            <a:r>
              <a:rPr lang="en-US" altLang="en-US" dirty="0" smtClean="0"/>
              <a:t>, OR</a:t>
            </a:r>
          </a:p>
          <a:p>
            <a:r>
              <a:rPr lang="en-US" altLang="en-US" dirty="0" smtClean="0"/>
              <a:t>April 21, 2015</a:t>
            </a:r>
          </a:p>
          <a:p>
            <a:endParaRPr lang="en-US" altLang="en-US" dirty="0" smtClean="0"/>
          </a:p>
          <a:p>
            <a:endParaRPr lang="en-US" altLang="en-US" dirty="0" smtClean="0"/>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5029200"/>
            <a:ext cx="25908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922763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idx="1"/>
          </p:nvPr>
        </p:nvSpPr>
        <p:spPr>
          <a:xfrm>
            <a:off x="457200" y="1295400"/>
            <a:ext cx="8229600" cy="4525963"/>
          </a:xfrm>
        </p:spPr>
        <p:txBody>
          <a:bodyPr rtlCol="0">
            <a:normAutofit/>
          </a:bodyPr>
          <a:lstStyle/>
          <a:p>
            <a:pPr lvl="1" eaLnBrk="1" fontAlgn="auto" hangingPunct="1">
              <a:spcAft>
                <a:spcPts val="0"/>
              </a:spcAft>
              <a:buFont typeface="Arial" pitchFamily="34" charset="0"/>
              <a:buChar char="–"/>
              <a:defRPr/>
            </a:pPr>
            <a:r>
              <a:rPr lang="en-US" altLang="en-US" dirty="0" smtClean="0">
                <a:ea typeface="ＭＳ Ｐゴシック" pitchFamily="34" charset="-128"/>
              </a:rPr>
              <a:t>Negative impact on emotional development</a:t>
            </a:r>
          </a:p>
          <a:p>
            <a:pPr lvl="2" eaLnBrk="1" fontAlgn="auto" hangingPunct="1">
              <a:spcAft>
                <a:spcPts val="0"/>
              </a:spcAft>
              <a:buFont typeface="Arial" pitchFamily="34" charset="0"/>
              <a:buChar char="•"/>
              <a:defRPr/>
            </a:pPr>
            <a:r>
              <a:rPr lang="en-US" altLang="en-US" dirty="0" smtClean="0">
                <a:ea typeface="ＭＳ Ｐゴシック" pitchFamily="34" charset="-128"/>
              </a:rPr>
              <a:t>Higher rates of depression, emotional distress, anger, sadness, detachment</a:t>
            </a:r>
          </a:p>
          <a:p>
            <a:pPr lvl="2" eaLnBrk="1" fontAlgn="auto" hangingPunct="1">
              <a:spcAft>
                <a:spcPts val="0"/>
              </a:spcAft>
              <a:buFont typeface="Arial" pitchFamily="34" charset="0"/>
              <a:buChar char="•"/>
              <a:defRPr/>
            </a:pPr>
            <a:r>
              <a:rPr lang="en-US" altLang="en-US" dirty="0" smtClean="0">
                <a:ea typeface="ＭＳ Ｐゴシック" pitchFamily="34" charset="-128"/>
              </a:rPr>
              <a:t>Lower self-esteem</a:t>
            </a:r>
          </a:p>
          <a:p>
            <a:pPr lvl="1" eaLnBrk="1" fontAlgn="auto" hangingPunct="1">
              <a:spcAft>
                <a:spcPts val="0"/>
              </a:spcAft>
              <a:buFont typeface="Arial" pitchFamily="34" charset="0"/>
              <a:buChar char="–"/>
              <a:defRPr/>
            </a:pPr>
            <a:r>
              <a:rPr lang="en-US" altLang="en-US" dirty="0" smtClean="0">
                <a:ea typeface="ＭＳ Ｐゴシック" pitchFamily="34" charset="-128"/>
              </a:rPr>
              <a:t>Negative impact on academic development</a:t>
            </a:r>
          </a:p>
          <a:p>
            <a:pPr lvl="2" eaLnBrk="1" fontAlgn="auto" hangingPunct="1">
              <a:spcAft>
                <a:spcPts val="0"/>
              </a:spcAft>
              <a:buFont typeface="Arial" pitchFamily="34" charset="0"/>
              <a:buChar char="•"/>
              <a:defRPr/>
            </a:pPr>
            <a:r>
              <a:rPr lang="en-US" altLang="en-US" dirty="0" smtClean="0">
                <a:ea typeface="ＭＳ Ｐゴシック" pitchFamily="34" charset="-128"/>
              </a:rPr>
              <a:t>More missed school days, more delinquency</a:t>
            </a:r>
          </a:p>
          <a:p>
            <a:pPr lvl="2" eaLnBrk="1" fontAlgn="auto" hangingPunct="1">
              <a:spcAft>
                <a:spcPts val="0"/>
              </a:spcAft>
              <a:buFont typeface="Arial" pitchFamily="34" charset="0"/>
              <a:buChar char="•"/>
              <a:defRPr/>
            </a:pPr>
            <a:r>
              <a:rPr lang="en-US" altLang="en-US" dirty="0" smtClean="0">
                <a:ea typeface="ＭＳ Ｐゴシック" pitchFamily="34" charset="-128"/>
              </a:rPr>
              <a:t>Lower grades</a:t>
            </a:r>
          </a:p>
          <a:p>
            <a:pPr lvl="1" eaLnBrk="1" fontAlgn="auto" hangingPunct="1">
              <a:spcAft>
                <a:spcPts val="0"/>
              </a:spcAft>
              <a:buFont typeface="Arial" pitchFamily="34" charset="0"/>
              <a:buChar char="–"/>
              <a:defRPr/>
            </a:pPr>
            <a:r>
              <a:rPr lang="en-US" altLang="en-US" dirty="0" smtClean="0">
                <a:ea typeface="ＭＳ Ｐゴシック" pitchFamily="34" charset="-128"/>
              </a:rPr>
              <a:t>Media </a:t>
            </a:r>
            <a:r>
              <a:rPr lang="en-US" altLang="en-US" dirty="0">
                <a:ea typeface="ＭＳ Ｐゴシック" pitchFamily="34" charset="-128"/>
              </a:rPr>
              <a:t>coverage of several suicides related to cyberbullying</a:t>
            </a:r>
          </a:p>
          <a:p>
            <a:pPr marL="914400" lvl="2" indent="0" eaLnBrk="1" fontAlgn="auto" hangingPunct="1">
              <a:spcAft>
                <a:spcPts val="0"/>
              </a:spcAft>
              <a:buFont typeface="Arial" pitchFamily="34" charset="0"/>
              <a:buNone/>
              <a:defRPr/>
            </a:pPr>
            <a:endParaRPr lang="en-US" altLang="en-US" dirty="0" smtClean="0">
              <a:ea typeface="ＭＳ Ｐゴシック" pitchFamily="34" charset="-128"/>
            </a:endParaRPr>
          </a:p>
          <a:p>
            <a:pPr lvl="1" eaLnBrk="1" fontAlgn="auto" hangingPunct="1">
              <a:spcAft>
                <a:spcPts val="0"/>
              </a:spcAft>
              <a:buFont typeface="Arial" pitchFamily="34" charset="0"/>
              <a:buChar char="–"/>
              <a:defRPr/>
            </a:pPr>
            <a:endParaRPr lang="en-US" altLang="en-US" dirty="0" smtClean="0">
              <a:ea typeface="ＭＳ Ｐゴシック" pitchFamily="34" charset="-128"/>
            </a:endParaRPr>
          </a:p>
          <a:p>
            <a:pPr lvl="1" eaLnBrk="1" fontAlgn="auto" hangingPunct="1">
              <a:spcAft>
                <a:spcPts val="0"/>
              </a:spcAft>
              <a:buFont typeface="Arial" pitchFamily="34" charset="0"/>
              <a:buNone/>
              <a:defRPr/>
            </a:pPr>
            <a:endParaRPr lang="en-US" altLang="en-US" dirty="0"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72"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Cyberbullying Negative Outcomes</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7174"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968729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p:txBody>
          <a:bodyPr/>
          <a:lstStyle/>
          <a:p>
            <a:pPr eaLnBrk="1" hangingPunct="1"/>
            <a:r>
              <a:rPr lang="en-US" altLang="en-US" smtClean="0">
                <a:ea typeface="ＭＳ Ｐゴシック" pitchFamily="34" charset="-128"/>
              </a:rPr>
              <a:t>Negative consequences are not limited to the victim</a:t>
            </a:r>
          </a:p>
          <a:p>
            <a:pPr lvl="1" eaLnBrk="1" hangingPunct="1"/>
            <a:r>
              <a:rPr lang="en-US" altLang="en-US" smtClean="0">
                <a:ea typeface="ＭＳ Ｐゴシック" pitchFamily="34" charset="-128"/>
              </a:rPr>
              <a:t>Many victims become bullies themselves, called </a:t>
            </a:r>
            <a:r>
              <a:rPr lang="ja-JP" altLang="en-US" smtClean="0"/>
              <a:t>‘</a:t>
            </a:r>
            <a:r>
              <a:rPr lang="en-US" altLang="ja-JP" smtClean="0"/>
              <a:t>bully/victims</a:t>
            </a:r>
            <a:r>
              <a:rPr lang="ja-JP" altLang="en-US" smtClean="0"/>
              <a:t>’</a:t>
            </a:r>
            <a:endParaRPr lang="en-US" altLang="ja-JP" smtClean="0"/>
          </a:p>
          <a:p>
            <a:pPr lvl="1" eaLnBrk="1" hangingPunct="1"/>
            <a:r>
              <a:rPr lang="en-US" altLang="en-US" smtClean="0">
                <a:ea typeface="ＭＳ Ｐゴシック" pitchFamily="34" charset="-128"/>
              </a:rPr>
              <a:t>Bullies are more likely to </a:t>
            </a:r>
          </a:p>
          <a:p>
            <a:pPr lvl="2" eaLnBrk="1" hangingPunct="1"/>
            <a:r>
              <a:rPr lang="en-US" altLang="en-US" smtClean="0">
                <a:ea typeface="ＭＳ Ｐゴシック" pitchFamily="34" charset="-128"/>
              </a:rPr>
              <a:t>Be convicted of a crime in adulthood</a:t>
            </a:r>
          </a:p>
          <a:p>
            <a:pPr lvl="2" eaLnBrk="1" hangingPunct="1"/>
            <a:r>
              <a:rPr lang="en-US" altLang="en-US" smtClean="0">
                <a:ea typeface="ＭＳ Ｐゴシック" pitchFamily="34" charset="-128"/>
              </a:rPr>
              <a:t>Report difficulty making friends</a:t>
            </a:r>
          </a:p>
          <a:p>
            <a:pPr lvl="2" eaLnBrk="1" hangingPunct="1"/>
            <a:r>
              <a:rPr lang="en-US" altLang="en-US" smtClean="0">
                <a:ea typeface="ＭＳ Ｐゴシック" pitchFamily="34" charset="-128"/>
              </a:rPr>
              <a:t>Have poor performance in school</a:t>
            </a:r>
          </a:p>
          <a:p>
            <a:pPr lvl="2" eaLnBrk="1" hangingPunct="1"/>
            <a:r>
              <a:rPr lang="en-US" altLang="en-US" smtClean="0">
                <a:ea typeface="ＭＳ Ｐゴシック" pitchFamily="34" charset="-128"/>
              </a:rPr>
              <a:t>Be at risk for abusing drugs and alcohol</a:t>
            </a:r>
          </a:p>
          <a:p>
            <a:pPr lvl="1" eaLnBrk="1" hangingPunct="1"/>
            <a:endParaRPr lang="en-US" altLang="en-US" smtClean="0">
              <a:ea typeface="ＭＳ Ｐゴシック" pitchFamily="34" charset="-128"/>
            </a:endParaRPr>
          </a:p>
          <a:p>
            <a:pPr lvl="1" eaLnBrk="1" hangingPunct="1">
              <a:buFont typeface="Arial" charset="0"/>
              <a:buNone/>
            </a:pPr>
            <a:endParaRPr lang="en-US" altLang="en-US"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96"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Cyberbullying Negative Outcomes</a:t>
            </a:r>
          </a:p>
        </p:txBody>
      </p:sp>
    </p:spTree>
    <p:extLst>
      <p:ext uri="{BB962C8B-B14F-4D97-AF65-F5344CB8AC3E}">
        <p14:creationId xmlns:p14="http://schemas.microsoft.com/office/powerpoint/2010/main" val="410242215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p:txBody>
          <a:bodyPr/>
          <a:lstStyle/>
          <a:p>
            <a:pPr eaLnBrk="1" hangingPunct="1"/>
            <a:r>
              <a:rPr lang="en-US" altLang="en-US" smtClean="0">
                <a:ea typeface="ＭＳ Ｐゴシック" pitchFamily="34" charset="-128"/>
              </a:rPr>
              <a:t>It is challenging to know the prevalence of cyberbullying because of varied definitions</a:t>
            </a:r>
          </a:p>
          <a:p>
            <a:pPr eaLnBrk="1" hangingPunct="1"/>
            <a:r>
              <a:rPr lang="en-US" altLang="en-US" smtClean="0">
                <a:ea typeface="ＭＳ Ｐゴシック" pitchFamily="34" charset="-128"/>
              </a:rPr>
              <a:t>Several definitions of cyberbullying exist, but there is little consensus on how to define it</a:t>
            </a:r>
          </a:p>
          <a:p>
            <a:pPr lvl="1" eaLnBrk="1" hangingPunct="1"/>
            <a:r>
              <a:rPr lang="en-US" altLang="en-US" sz="3200" i="1" smtClean="0">
                <a:ea typeface="ＭＳ Ｐゴシック" pitchFamily="34" charset="-128"/>
              </a:rPr>
              <a:t>Broad</a:t>
            </a:r>
            <a:r>
              <a:rPr lang="en-US" altLang="en-US" sz="3200" smtClean="0">
                <a:ea typeface="ＭＳ Ｐゴシック" pitchFamily="34" charset="-128"/>
              </a:rPr>
              <a:t>: </a:t>
            </a:r>
            <a:r>
              <a:rPr lang="ja-JP" altLang="en-US" sz="3200" smtClean="0"/>
              <a:t>“</a:t>
            </a:r>
            <a:r>
              <a:rPr lang="en-US" altLang="ja-JP" sz="3200" smtClean="0"/>
              <a:t>mean things online</a:t>
            </a:r>
            <a:r>
              <a:rPr lang="ja-JP" altLang="en-US" sz="3200" smtClean="0"/>
              <a:t>”</a:t>
            </a:r>
            <a:endParaRPr lang="en-US" altLang="ja-JP" sz="3200" i="1" smtClean="0"/>
          </a:p>
          <a:p>
            <a:pPr lvl="1" eaLnBrk="1" hangingPunct="1"/>
            <a:r>
              <a:rPr lang="en-US" altLang="en-US" sz="3200" i="1" smtClean="0">
                <a:ea typeface="ＭＳ Ｐゴシック" pitchFamily="34" charset="-128"/>
              </a:rPr>
              <a:t>Narrow: </a:t>
            </a:r>
            <a:r>
              <a:rPr lang="ja-JP" altLang="en-US" sz="3200" smtClean="0"/>
              <a:t>“</a:t>
            </a:r>
            <a:r>
              <a:rPr lang="en-US" altLang="ja-JP" sz="3200" smtClean="0"/>
              <a:t>harassment using text messages and chat rooms”</a:t>
            </a:r>
            <a:endParaRPr lang="en-US" altLang="en-US" sz="3200"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20"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Cyberbullying Prevalence</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9222"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280713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43" name="Title 1"/>
          <p:cNvSpPr>
            <a:spLocks noGrp="1"/>
          </p:cNvSpPr>
          <p:nvPr>
            <p:ph type="title"/>
          </p:nvPr>
        </p:nvSpPr>
        <p:spPr>
          <a:xfrm>
            <a:off x="457200" y="209550"/>
            <a:ext cx="8229600" cy="1066800"/>
          </a:xfrm>
        </p:spPr>
        <p:txBody>
          <a:bodyPr/>
          <a:lstStyle/>
          <a:p>
            <a:r>
              <a:rPr lang="en-US" altLang="en-US" smtClean="0">
                <a:solidFill>
                  <a:schemeClr val="bg1"/>
                </a:solidFill>
                <a:ea typeface="ＭＳ Ｐゴシック" pitchFamily="34" charset="-128"/>
              </a:rPr>
              <a:t>Cyberbullying Research</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0245"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Content Placeholder 2"/>
          <p:cNvGraphicFramePr>
            <a:graphicFrameLocks noGrp="1"/>
          </p:cNvGraphicFramePr>
          <p:nvPr>
            <p:ph idx="1"/>
          </p:nvPr>
        </p:nvGraphicFramePr>
        <p:xfrm>
          <a:off x="457200" y="1600200"/>
          <a:ext cx="8229600" cy="3931808"/>
        </p:xfrm>
        <a:graphic>
          <a:graphicData uri="http://schemas.openxmlformats.org/drawingml/2006/table">
            <a:tbl>
              <a:tblPr firstRow="1" bandRow="1">
                <a:tableStyleId>{7DF18680-E054-41AD-8BC1-D1AEF772440D}</a:tableStyleId>
              </a:tblPr>
              <a:tblGrid>
                <a:gridCol w="762000"/>
                <a:gridCol w="4876800"/>
                <a:gridCol w="1066800"/>
                <a:gridCol w="1524000"/>
              </a:tblGrid>
              <a:tr h="640015">
                <a:tc>
                  <a:txBody>
                    <a:bodyPr/>
                    <a:lstStyle/>
                    <a:p>
                      <a:pPr algn="ctr"/>
                      <a:r>
                        <a:rPr lang="en-US" sz="1800" dirty="0" smtClean="0"/>
                        <a:t>Study</a:t>
                      </a:r>
                      <a:endParaRPr lang="en-US" sz="1800" dirty="0"/>
                    </a:p>
                  </a:txBody>
                  <a:tcPr marT="45706" marB="45706">
                    <a:solidFill>
                      <a:srgbClr val="0085A2"/>
                    </a:solidFill>
                  </a:tcPr>
                </a:tc>
                <a:tc>
                  <a:txBody>
                    <a:bodyPr/>
                    <a:lstStyle/>
                    <a:p>
                      <a:pPr algn="ctr"/>
                      <a:r>
                        <a:rPr lang="en-US" sz="1800" dirty="0" smtClean="0"/>
                        <a:t>Cyberbullying Definition</a:t>
                      </a:r>
                      <a:endParaRPr lang="en-US" sz="1800" dirty="0"/>
                    </a:p>
                  </a:txBody>
                  <a:tcPr marT="45706" marB="45706">
                    <a:solidFill>
                      <a:srgbClr val="0085A2"/>
                    </a:solidFill>
                  </a:tcPr>
                </a:tc>
                <a:tc>
                  <a:txBody>
                    <a:bodyPr/>
                    <a:lstStyle/>
                    <a:p>
                      <a:pPr algn="ctr"/>
                      <a:r>
                        <a:rPr lang="en-US" sz="1800" dirty="0" smtClean="0"/>
                        <a:t>Age Group</a:t>
                      </a:r>
                      <a:endParaRPr lang="en-US" sz="1800" dirty="0"/>
                    </a:p>
                  </a:txBody>
                  <a:tcPr marT="45706" marB="45706">
                    <a:solidFill>
                      <a:srgbClr val="0085A2"/>
                    </a:solidFill>
                  </a:tcPr>
                </a:tc>
                <a:tc>
                  <a:txBody>
                    <a:bodyPr/>
                    <a:lstStyle/>
                    <a:p>
                      <a:pPr algn="ctr"/>
                      <a:r>
                        <a:rPr lang="en-US" sz="1800" dirty="0" smtClean="0"/>
                        <a:t>Prevalence Found</a:t>
                      </a:r>
                      <a:endParaRPr lang="en-US" sz="1800" dirty="0"/>
                    </a:p>
                  </a:txBody>
                  <a:tcPr marT="45706" marB="45706">
                    <a:solidFill>
                      <a:srgbClr val="0085A2"/>
                    </a:solidFill>
                  </a:tcPr>
                </a:tc>
              </a:tr>
              <a:tr h="914316">
                <a:tc>
                  <a:txBody>
                    <a:bodyPr/>
                    <a:lstStyle/>
                    <a:p>
                      <a:pPr algn="ctr"/>
                      <a:r>
                        <a:rPr lang="en-US" sz="1800" dirty="0" smtClean="0"/>
                        <a:t>1</a:t>
                      </a:r>
                      <a:endParaRPr lang="en-US" sz="1800" dirty="0"/>
                    </a:p>
                  </a:txBody>
                  <a:tcPr marT="45706" marB="45706"/>
                </a:tc>
                <a:tc>
                  <a:txBody>
                    <a:bodyPr/>
                    <a:lstStyle/>
                    <a:p>
                      <a:pPr algn="ctr">
                        <a:spcBef>
                          <a:spcPct val="0"/>
                        </a:spcBef>
                        <a:buFont typeface="Arial" charset="0"/>
                        <a:buNone/>
                      </a:pPr>
                      <a:endParaRPr lang="en-US" altLang="ja-JP" sz="900" b="0" i="1" dirty="0" smtClean="0"/>
                    </a:p>
                    <a:p>
                      <a:pPr algn="ctr">
                        <a:spcBef>
                          <a:spcPct val="0"/>
                        </a:spcBef>
                        <a:buFont typeface="Arial" charset="0"/>
                        <a:buNone/>
                      </a:pPr>
                      <a:r>
                        <a:rPr lang="ja-JP" altLang="en-US" sz="1800" b="0" i="1" dirty="0" smtClean="0"/>
                        <a:t>“</a:t>
                      </a:r>
                      <a:r>
                        <a:rPr lang="en-US" altLang="ja-JP" sz="1800" b="0" i="1" dirty="0" smtClean="0"/>
                        <a:t>Harassing using technology such </a:t>
                      </a:r>
                      <a:r>
                        <a:rPr lang="en-US" altLang="en-US" sz="1800" b="0" i="1" dirty="0" smtClean="0">
                          <a:ea typeface="ＭＳ Ｐゴシック" pitchFamily="34" charset="-128"/>
                        </a:rPr>
                        <a:t>as email, computer, cell phone,</a:t>
                      </a:r>
                      <a:r>
                        <a:rPr lang="en-US" altLang="en-US" sz="1800" b="0" i="1" baseline="0" dirty="0" smtClean="0">
                          <a:ea typeface="ＭＳ Ｐゴシック" pitchFamily="34" charset="-128"/>
                        </a:rPr>
                        <a:t> </a:t>
                      </a:r>
                      <a:r>
                        <a:rPr lang="en-US" altLang="en-US" sz="1800" b="0" i="1" dirty="0" smtClean="0">
                          <a:ea typeface="ＭＳ Ｐゴシック" pitchFamily="34" charset="-128"/>
                        </a:rPr>
                        <a:t>video cameras, etc.</a:t>
                      </a:r>
                      <a:r>
                        <a:rPr lang="ja-JP" altLang="en-US" sz="1800" b="0" i="1" dirty="0" smtClean="0"/>
                        <a:t>”</a:t>
                      </a:r>
                      <a:r>
                        <a:rPr lang="en-US" altLang="ja-JP" sz="1800" b="0" dirty="0" smtClean="0"/>
                        <a:t> </a:t>
                      </a:r>
                    </a:p>
                    <a:p>
                      <a:pPr algn="ctr">
                        <a:spcBef>
                          <a:spcPct val="0"/>
                        </a:spcBef>
                        <a:buFont typeface="Arial" charset="0"/>
                        <a:buNone/>
                      </a:pPr>
                      <a:endParaRPr lang="en-US" altLang="ja-JP" sz="900" b="0" dirty="0" smtClean="0"/>
                    </a:p>
                  </a:txBody>
                  <a:tcPr marT="45706" marB="45706"/>
                </a:tc>
                <a:tc>
                  <a:txBody>
                    <a:bodyPr/>
                    <a:lstStyle/>
                    <a:p>
                      <a:pPr algn="ctr"/>
                      <a:endParaRPr lang="en-US" sz="1800" dirty="0" smtClean="0"/>
                    </a:p>
                    <a:p>
                      <a:pPr algn="ctr"/>
                      <a:r>
                        <a:rPr lang="en-US" sz="1800" dirty="0" smtClean="0"/>
                        <a:t>12-15 </a:t>
                      </a:r>
                      <a:r>
                        <a:rPr lang="en-US" sz="1800" dirty="0" err="1" smtClean="0"/>
                        <a:t>yrs</a:t>
                      </a:r>
                      <a:endParaRPr lang="en-US" sz="1800" dirty="0" smtClean="0"/>
                    </a:p>
                    <a:p>
                      <a:pPr algn="ctr"/>
                      <a:endParaRPr lang="en-US" sz="1800" dirty="0"/>
                    </a:p>
                  </a:txBody>
                  <a:tcPr marT="45706" marB="45706"/>
                </a:tc>
                <a:tc>
                  <a:txBody>
                    <a:bodyPr/>
                    <a:lstStyle/>
                    <a:p>
                      <a:pPr algn="ctr"/>
                      <a:endParaRPr lang="en-US" sz="1800" b="1" dirty="0" smtClean="0">
                        <a:solidFill>
                          <a:srgbClr val="FF0000"/>
                        </a:solidFill>
                      </a:endParaRPr>
                    </a:p>
                    <a:p>
                      <a:pPr algn="ctr"/>
                      <a:r>
                        <a:rPr lang="en-US" sz="1800" b="1" dirty="0" smtClean="0">
                          <a:solidFill>
                            <a:srgbClr val="FF0000"/>
                          </a:solidFill>
                        </a:rPr>
                        <a:t>25%</a:t>
                      </a:r>
                      <a:endParaRPr lang="en-US" sz="1800" b="1" dirty="0">
                        <a:solidFill>
                          <a:srgbClr val="FF0000"/>
                        </a:solidFill>
                      </a:endParaRPr>
                    </a:p>
                  </a:txBody>
                  <a:tcPr marT="45706" marB="45706"/>
                </a:tc>
              </a:tr>
              <a:tr h="914316">
                <a:tc>
                  <a:txBody>
                    <a:bodyPr/>
                    <a:lstStyle/>
                    <a:p>
                      <a:pPr algn="ctr"/>
                      <a:r>
                        <a:rPr lang="en-US" sz="1800" dirty="0" smtClean="0"/>
                        <a:t>2</a:t>
                      </a:r>
                      <a:endParaRPr lang="en-US" sz="1800" dirty="0"/>
                    </a:p>
                  </a:txBody>
                  <a:tcPr marT="45706" marB="45706"/>
                </a:tc>
                <a:tc>
                  <a:txBody>
                    <a:bodyPr/>
                    <a:lstStyle/>
                    <a:p>
                      <a:pPr algn="ctr">
                        <a:spcBef>
                          <a:spcPct val="0"/>
                        </a:spcBef>
                        <a:buFont typeface="Arial" charset="0"/>
                        <a:buNone/>
                      </a:pPr>
                      <a:endParaRPr lang="en-US" altLang="ja-JP" sz="900" b="0" i="1" dirty="0" smtClean="0"/>
                    </a:p>
                    <a:p>
                      <a:pPr algn="ctr">
                        <a:spcBef>
                          <a:spcPct val="0"/>
                        </a:spcBef>
                        <a:buFont typeface="Arial" charset="0"/>
                        <a:buNone/>
                      </a:pPr>
                      <a:r>
                        <a:rPr lang="ja-JP" altLang="en-US" sz="1800" b="0" i="1" dirty="0" smtClean="0"/>
                        <a:t>“</a:t>
                      </a:r>
                      <a:r>
                        <a:rPr lang="en-US" altLang="ja-JP" sz="1800" b="0" i="1" dirty="0" smtClean="0"/>
                        <a:t>Mean things” or </a:t>
                      </a:r>
                      <a:r>
                        <a:rPr lang="ja-JP" altLang="en-US" sz="1800" b="0" i="1" dirty="0" smtClean="0"/>
                        <a:t>“</a:t>
                      </a:r>
                      <a:r>
                        <a:rPr lang="en-US" altLang="ja-JP" sz="1800" b="0" i="1" dirty="0" smtClean="0"/>
                        <a:t>Anything that someone </a:t>
                      </a:r>
                      <a:r>
                        <a:rPr lang="en-US" altLang="en-US" sz="1800" b="0" i="1" dirty="0" smtClean="0">
                          <a:ea typeface="ＭＳ Ｐゴシック" pitchFamily="34" charset="-128"/>
                        </a:rPr>
                        <a:t>does that upsets or offends someone else</a:t>
                      </a:r>
                      <a:r>
                        <a:rPr lang="ja-JP" altLang="en-US" sz="1800" b="0" i="1" dirty="0" smtClean="0"/>
                        <a:t>”</a:t>
                      </a:r>
                      <a:r>
                        <a:rPr lang="en-US" altLang="ja-JP" sz="1800" b="0" i="1" dirty="0" smtClean="0"/>
                        <a:t> </a:t>
                      </a:r>
                    </a:p>
                    <a:p>
                      <a:pPr algn="ctr">
                        <a:spcBef>
                          <a:spcPct val="0"/>
                        </a:spcBef>
                        <a:buFont typeface="Arial" charset="0"/>
                        <a:buNone/>
                      </a:pPr>
                      <a:endParaRPr lang="en-US" altLang="ja-JP" sz="900" b="0" i="1" dirty="0" smtClean="0"/>
                    </a:p>
                  </a:txBody>
                  <a:tcPr marT="45706" marB="45706"/>
                </a:tc>
                <a:tc>
                  <a:txBody>
                    <a:bodyPr/>
                    <a:lstStyle/>
                    <a:p>
                      <a:pPr algn="ctr"/>
                      <a:endParaRPr lang="en-US" sz="1800" dirty="0" smtClean="0"/>
                    </a:p>
                    <a:p>
                      <a:pPr algn="ctr"/>
                      <a:r>
                        <a:rPr lang="en-US" sz="1800" dirty="0" smtClean="0"/>
                        <a:t>12-17</a:t>
                      </a:r>
                      <a:r>
                        <a:rPr lang="en-US" sz="1800" baseline="0" dirty="0" smtClean="0"/>
                        <a:t> </a:t>
                      </a:r>
                      <a:r>
                        <a:rPr lang="en-US" sz="1800" baseline="0" dirty="0" err="1" smtClean="0"/>
                        <a:t>yrs</a:t>
                      </a:r>
                      <a:endParaRPr lang="en-US" sz="1800" dirty="0"/>
                    </a:p>
                  </a:txBody>
                  <a:tcPr marT="45706" marB="45706"/>
                </a:tc>
                <a:tc>
                  <a:txBody>
                    <a:bodyPr/>
                    <a:lstStyle/>
                    <a:p>
                      <a:pPr algn="ctr"/>
                      <a:endParaRPr lang="en-US" sz="1800" b="1" dirty="0" smtClean="0">
                        <a:solidFill>
                          <a:srgbClr val="FF0000"/>
                        </a:solidFill>
                      </a:endParaRPr>
                    </a:p>
                    <a:p>
                      <a:pPr algn="ctr"/>
                      <a:r>
                        <a:rPr lang="en-US" sz="1800" b="1" dirty="0" smtClean="0">
                          <a:solidFill>
                            <a:srgbClr val="FF0000"/>
                          </a:solidFill>
                        </a:rPr>
                        <a:t>72%</a:t>
                      </a:r>
                      <a:endParaRPr lang="en-US" sz="1800" b="1" dirty="0">
                        <a:solidFill>
                          <a:srgbClr val="FF0000"/>
                        </a:solidFill>
                      </a:endParaRPr>
                    </a:p>
                  </a:txBody>
                  <a:tcPr marT="45706" marB="45706"/>
                </a:tc>
              </a:tr>
              <a:tr h="914316">
                <a:tc>
                  <a:txBody>
                    <a:bodyPr/>
                    <a:lstStyle/>
                    <a:p>
                      <a:pPr algn="ctr"/>
                      <a:r>
                        <a:rPr lang="en-US" sz="1800" dirty="0" smtClean="0"/>
                        <a:t>3</a:t>
                      </a:r>
                      <a:endParaRPr lang="en-US" sz="1800" dirty="0"/>
                    </a:p>
                  </a:txBody>
                  <a:tcPr marT="45706" marB="4570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0" i="1" dirty="0" smtClean="0"/>
                        <a:t>“</a:t>
                      </a:r>
                      <a:r>
                        <a:rPr lang="en-US" altLang="ja-JP" sz="1800" b="0" i="1" dirty="0" smtClean="0"/>
                        <a:t>Making rude or nasty comments to someone on the internet or using the internet to harass or embarrass someone with whom [they were] mad</a:t>
                      </a:r>
                      <a:r>
                        <a:rPr lang="ja-JP" altLang="en-US" sz="1800" b="0" i="1" dirty="0" smtClean="0"/>
                        <a:t>”</a:t>
                      </a:r>
                      <a:endParaRPr lang="en-US" altLang="ja-JP" sz="1800" b="0" dirty="0" smtClean="0"/>
                    </a:p>
                  </a:txBody>
                  <a:tcPr marT="45706" marB="45706"/>
                </a:tc>
                <a:tc>
                  <a:txBody>
                    <a:bodyPr/>
                    <a:lstStyle/>
                    <a:p>
                      <a:pPr algn="ctr"/>
                      <a:endParaRPr lang="en-US" sz="1800" dirty="0" smtClean="0"/>
                    </a:p>
                    <a:p>
                      <a:pPr algn="ctr"/>
                      <a:r>
                        <a:rPr lang="en-US" sz="1800" dirty="0" smtClean="0"/>
                        <a:t>10-17 </a:t>
                      </a:r>
                      <a:r>
                        <a:rPr lang="en-US" sz="1800" dirty="0" err="1" smtClean="0"/>
                        <a:t>yrs</a:t>
                      </a:r>
                      <a:endParaRPr lang="en-US" sz="1800" dirty="0"/>
                    </a:p>
                  </a:txBody>
                  <a:tcPr marT="45706" marB="45706"/>
                </a:tc>
                <a:tc>
                  <a:txBody>
                    <a:bodyPr/>
                    <a:lstStyle/>
                    <a:p>
                      <a:pPr algn="ctr"/>
                      <a:endParaRPr lang="en-US" sz="1800" b="1" dirty="0" smtClean="0">
                        <a:solidFill>
                          <a:srgbClr val="FF0000"/>
                        </a:solidFill>
                      </a:endParaRPr>
                    </a:p>
                    <a:p>
                      <a:pPr algn="ctr"/>
                      <a:r>
                        <a:rPr lang="en-US" sz="1800" b="1" dirty="0" smtClean="0">
                          <a:solidFill>
                            <a:srgbClr val="FF0000"/>
                          </a:solidFill>
                        </a:rPr>
                        <a:t>7%</a:t>
                      </a:r>
                      <a:endParaRPr lang="en-US" sz="1800" b="1" dirty="0">
                        <a:solidFill>
                          <a:srgbClr val="FF0000"/>
                        </a:solidFill>
                      </a:endParaRPr>
                    </a:p>
                  </a:txBody>
                  <a:tcPr marT="45706" marB="45706"/>
                </a:tc>
              </a:tr>
            </a:tbl>
          </a:graphicData>
        </a:graphic>
      </p:graphicFrame>
    </p:spTree>
    <p:extLst>
      <p:ext uri="{BB962C8B-B14F-4D97-AF65-F5344CB8AC3E}">
        <p14:creationId xmlns:p14="http://schemas.microsoft.com/office/powerpoint/2010/main" val="29363235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p:txBody>
          <a:bodyPr/>
          <a:lstStyle/>
          <a:p>
            <a:pPr eaLnBrk="1" hangingPunct="1"/>
            <a:r>
              <a:rPr lang="en-US" altLang="en-US" smtClean="0">
                <a:ea typeface="ＭＳ Ｐゴシック" pitchFamily="34" charset="-128"/>
              </a:rPr>
              <a:t>Prevalence rates range </a:t>
            </a:r>
            <a:r>
              <a:rPr lang="en-US" altLang="en-US" smtClean="0">
                <a:solidFill>
                  <a:srgbClr val="FF0000"/>
                </a:solidFill>
                <a:ea typeface="ＭＳ Ｐゴシック" pitchFamily="34" charset="-128"/>
              </a:rPr>
              <a:t>7-72%</a:t>
            </a:r>
          </a:p>
          <a:p>
            <a:pPr eaLnBrk="1" hangingPunct="1"/>
            <a:r>
              <a:rPr lang="en-US" altLang="en-US" smtClean="0">
                <a:ea typeface="ＭＳ Ｐゴシック" pitchFamily="34" charset="-128"/>
              </a:rPr>
              <a:t>The lack of a standardized definition of electronic harassment is undoubtedly the cause, making it difficult to determine the magnitude of this problem.</a:t>
            </a: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68"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Cyberbullying Research</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1270"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182962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76200" y="1371600"/>
            <a:ext cx="9220200" cy="4525963"/>
          </a:xfrm>
        </p:spPr>
        <p:txBody>
          <a:bodyPr/>
          <a:lstStyle/>
          <a:p>
            <a:pPr eaLnBrk="1" hangingPunct="1">
              <a:buFont typeface="Arial" charset="0"/>
              <a:buNone/>
            </a:pPr>
            <a:r>
              <a:rPr lang="en-US" altLang="en-US" b="1" smtClean="0">
                <a:ea typeface="ＭＳ Ｐゴシック" pitchFamily="34" charset="-128"/>
              </a:rPr>
              <a:t>Overall Goal:</a:t>
            </a:r>
          </a:p>
          <a:p>
            <a:pPr eaLnBrk="1" hangingPunct="1"/>
            <a:r>
              <a:rPr lang="en-US" altLang="en-US" smtClean="0">
                <a:ea typeface="ＭＳ Ｐゴシック" pitchFamily="34" charset="-128"/>
              </a:rPr>
              <a:t>To better understand this issue so that we may improve prevention and intervention efforts to reduce cyberbullying amongst our teens</a:t>
            </a:r>
          </a:p>
          <a:p>
            <a:pPr eaLnBrk="1" hangingPunct="1">
              <a:buFont typeface="Arial" charset="0"/>
              <a:buNone/>
            </a:pPr>
            <a:r>
              <a:rPr lang="en-US" altLang="en-US" b="1" smtClean="0">
                <a:ea typeface="ＭＳ Ｐゴシック" pitchFamily="34" charset="-128"/>
              </a:rPr>
              <a:t>Objective:</a:t>
            </a:r>
          </a:p>
          <a:p>
            <a:pPr eaLnBrk="1" hangingPunct="1"/>
            <a:r>
              <a:rPr lang="en-US" altLang="en-US" smtClean="0">
                <a:ea typeface="ＭＳ Ｐゴシック" pitchFamily="34" charset="-128"/>
              </a:rPr>
              <a:t>Develop an evidence-based definition of electronic harassment and a related measurement tool</a:t>
            </a: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292"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Purpose of our Study</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2294"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887446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457200" y="1600200"/>
            <a:ext cx="8229600" cy="4114800"/>
          </a:xfrm>
        </p:spPr>
        <p:txBody>
          <a:bodyPr/>
          <a:lstStyle/>
          <a:p>
            <a:pPr eaLnBrk="1" hangingPunct="1"/>
            <a:r>
              <a:rPr lang="en-US" altLang="en-US" smtClean="0">
                <a:ea typeface="ＭＳ Ｐゴシック" pitchFamily="34" charset="-128"/>
              </a:rPr>
              <a:t>For this project we are using a </a:t>
            </a:r>
            <a:r>
              <a:rPr lang="en-US" altLang="en-US" b="1" smtClean="0">
                <a:ea typeface="ＭＳ Ｐゴシック" pitchFamily="34" charset="-128"/>
              </a:rPr>
              <a:t>Concept Mapping </a:t>
            </a:r>
            <a:r>
              <a:rPr lang="en-US" altLang="en-US" smtClean="0">
                <a:ea typeface="ＭＳ Ｐゴシック" pitchFamily="34" charset="-128"/>
              </a:rPr>
              <a:t>approach</a:t>
            </a:r>
          </a:p>
          <a:p>
            <a:pPr lvl="1" eaLnBrk="1" hangingPunct="1"/>
            <a:r>
              <a:rPr lang="en-US" altLang="en-US" smtClean="0"/>
              <a:t>A method in which a group of ideas are represented as a picture or a map. This method is effective when a group of people want to develop a conceptual framework for evaluation or planning.</a:t>
            </a:r>
          </a:p>
          <a:p>
            <a:pPr lvl="1" eaLnBrk="1" hangingPunct="1"/>
            <a:endParaRPr lang="en-US" altLang="en-US" smtClean="0">
              <a:ea typeface="ＭＳ Ｐゴシック" pitchFamily="34" charset="-128"/>
            </a:endParaRPr>
          </a:p>
          <a:p>
            <a:pPr eaLnBrk="1" hangingPunct="1"/>
            <a:endParaRPr lang="en-US" altLang="en-US" sz="2600"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16"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Methods</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3318"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577891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2"/>
          <p:cNvSpPr>
            <a:spLocks noGrp="1"/>
          </p:cNvSpPr>
          <p:nvPr>
            <p:ph idx="1"/>
          </p:nvPr>
        </p:nvSpPr>
        <p:spPr>
          <a:xfrm>
            <a:off x="76200" y="1371600"/>
            <a:ext cx="9220200" cy="4525963"/>
          </a:xfrm>
        </p:spPr>
        <p:txBody>
          <a:bodyPr rtlCol="0">
            <a:normAutofit fontScale="77500" lnSpcReduction="20000"/>
          </a:bodyPr>
          <a:lstStyle/>
          <a:p>
            <a:pPr eaLnBrk="1" fontAlgn="auto" hangingPunct="1">
              <a:spcAft>
                <a:spcPts val="0"/>
              </a:spcAft>
              <a:buFont typeface="Arial" pitchFamily="34" charset="0"/>
              <a:buChar char="•"/>
              <a:defRPr/>
            </a:pPr>
            <a:r>
              <a:rPr lang="en-US" altLang="en-US" dirty="0" smtClean="0">
                <a:ea typeface="ＭＳ Ｐゴシック" pitchFamily="34" charset="-128"/>
              </a:rPr>
              <a:t>This type of project has 5 stages:</a:t>
            </a:r>
          </a:p>
          <a:p>
            <a:pPr marL="0" indent="0" eaLnBrk="1" fontAlgn="auto" hangingPunct="1">
              <a:spcAft>
                <a:spcPts val="0"/>
              </a:spcAft>
              <a:buFont typeface="Arial" pitchFamily="34" charset="0"/>
              <a:buNone/>
              <a:defRPr/>
            </a:pPr>
            <a:endParaRPr lang="en-US" altLang="en-US" dirty="0" smtClean="0">
              <a:ea typeface="ＭＳ Ｐゴシック" pitchFamily="34" charset="-128"/>
            </a:endParaRPr>
          </a:p>
          <a:p>
            <a:pPr marL="914400" lvl="1" indent="-514350" eaLnBrk="1" fontAlgn="auto" hangingPunct="1">
              <a:spcAft>
                <a:spcPts val="0"/>
              </a:spcAft>
              <a:buFont typeface="+mj-lt"/>
              <a:buAutoNum type="arabicPeriod"/>
              <a:defRPr/>
            </a:pPr>
            <a:r>
              <a:rPr lang="en-US" b="1" dirty="0" smtClean="0"/>
              <a:t>Preparation:</a:t>
            </a:r>
            <a:r>
              <a:rPr lang="en-US" dirty="0" smtClean="0"/>
              <a:t> Determine desired outcome of study, identify relevant stakeholders, determine how stakeholders will be engaged throughout process</a:t>
            </a:r>
          </a:p>
          <a:p>
            <a:pPr marL="914400" lvl="1" indent="-514350" eaLnBrk="1" fontAlgn="auto" hangingPunct="1">
              <a:spcAft>
                <a:spcPts val="0"/>
              </a:spcAft>
              <a:buFont typeface="+mj-lt"/>
              <a:buAutoNum type="arabicPeriod"/>
              <a:defRPr/>
            </a:pPr>
            <a:r>
              <a:rPr lang="en-US" b="1" dirty="0" smtClean="0"/>
              <a:t>Brainstorming:</a:t>
            </a:r>
            <a:r>
              <a:rPr lang="en-US" dirty="0" smtClean="0"/>
              <a:t> gather knowledge  and opinions from stakeholders</a:t>
            </a:r>
          </a:p>
          <a:p>
            <a:pPr marL="914400" lvl="1" indent="-514350" eaLnBrk="1" fontAlgn="auto" hangingPunct="1">
              <a:spcAft>
                <a:spcPts val="0"/>
              </a:spcAft>
              <a:buFont typeface="+mj-lt"/>
              <a:buAutoNum type="arabicPeriod"/>
              <a:defRPr/>
            </a:pPr>
            <a:r>
              <a:rPr lang="en-US" b="1" dirty="0" smtClean="0"/>
              <a:t>Sort and Rank: </a:t>
            </a:r>
            <a:r>
              <a:rPr lang="en-US" dirty="0" smtClean="0"/>
              <a:t>Organize ideas into groups and assign values to ideas</a:t>
            </a:r>
          </a:p>
          <a:p>
            <a:pPr marL="914400" lvl="1" indent="-514350" eaLnBrk="1" fontAlgn="auto" hangingPunct="1">
              <a:spcAft>
                <a:spcPts val="0"/>
              </a:spcAft>
              <a:buFont typeface="+mj-lt"/>
              <a:buAutoNum type="arabicPeriod"/>
              <a:defRPr/>
            </a:pPr>
            <a:r>
              <a:rPr lang="en-US" b="1" dirty="0" smtClean="0"/>
              <a:t>Representation:</a:t>
            </a:r>
            <a:r>
              <a:rPr lang="en-US" dirty="0" smtClean="0"/>
              <a:t> cluster map and pattern matching</a:t>
            </a:r>
          </a:p>
          <a:p>
            <a:pPr marL="914400" lvl="1" indent="-514350" eaLnBrk="1" fontAlgn="auto" hangingPunct="1">
              <a:spcAft>
                <a:spcPts val="0"/>
              </a:spcAft>
              <a:buFont typeface="+mj-lt"/>
              <a:buAutoNum type="arabicPeriod"/>
              <a:defRPr/>
            </a:pPr>
            <a:r>
              <a:rPr lang="en-US" b="1" dirty="0" smtClean="0"/>
              <a:t>Interpretation:</a:t>
            </a:r>
            <a:r>
              <a:rPr lang="en-US" dirty="0" smtClean="0"/>
              <a:t> stakeholder-based interpretation</a:t>
            </a:r>
          </a:p>
          <a:p>
            <a:pPr eaLnBrk="1" fontAlgn="auto" hangingPunct="1">
              <a:spcAft>
                <a:spcPts val="0"/>
              </a:spcAft>
              <a:buFont typeface="Arial" pitchFamily="34" charset="0"/>
              <a:buChar char="•"/>
              <a:defRPr/>
            </a:pPr>
            <a:endParaRPr lang="en-US" altLang="en-US" dirty="0" smtClean="0">
              <a:ea typeface="ＭＳ Ｐゴシック" pitchFamily="34" charset="-128"/>
            </a:endParaRPr>
          </a:p>
          <a:p>
            <a:pPr eaLnBrk="1" fontAlgn="auto" hangingPunct="1">
              <a:spcAft>
                <a:spcPts val="0"/>
              </a:spcAft>
              <a:buFont typeface="Arial" pitchFamily="34" charset="0"/>
              <a:buChar char="•"/>
              <a:defRPr/>
            </a:pPr>
            <a:r>
              <a:rPr lang="en-US" altLang="en-US" dirty="0" smtClean="0">
                <a:ea typeface="ＭＳ Ｐゴシック" pitchFamily="34" charset="-128"/>
              </a:rPr>
              <a:t>We are at the Interpretation phase</a:t>
            </a:r>
          </a:p>
          <a:p>
            <a:pPr eaLnBrk="1" fontAlgn="auto" hangingPunct="1">
              <a:spcAft>
                <a:spcPts val="0"/>
              </a:spcAft>
              <a:buFont typeface="Arial" pitchFamily="34" charset="0"/>
              <a:buNone/>
              <a:defRPr/>
            </a:pPr>
            <a:endParaRPr lang="en-US" altLang="en-US" b="1" dirty="0"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340"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Methods</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4342"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647540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2"/>
          <p:cNvSpPr>
            <a:spLocks noGrp="1"/>
          </p:cNvSpPr>
          <p:nvPr>
            <p:ph idx="1"/>
          </p:nvPr>
        </p:nvSpPr>
        <p:spPr>
          <a:xfrm>
            <a:off x="76200" y="1371600"/>
            <a:ext cx="9220200" cy="4525963"/>
          </a:xfrm>
        </p:spPr>
        <p:txBody>
          <a:bodyPr rtlCol="0">
            <a:normAutofit lnSpcReduction="10000"/>
          </a:bodyPr>
          <a:lstStyle/>
          <a:p>
            <a:pPr eaLnBrk="1" fontAlgn="auto" hangingPunct="1">
              <a:spcAft>
                <a:spcPts val="0"/>
              </a:spcAft>
              <a:buFont typeface="Arial" pitchFamily="34" charset="0"/>
              <a:buNone/>
              <a:defRPr/>
            </a:pPr>
            <a:r>
              <a:rPr lang="en-US" b="1" dirty="0"/>
              <a:t>. Please provide an example of cyberbullying/electronic harassment: </a:t>
            </a:r>
            <a:r>
              <a:rPr lang="en-US" i="1" dirty="0"/>
              <a:t>It is ok to include a description of the situation, and characteristics of the bully and victim.  Please don’t provide any names</a:t>
            </a:r>
            <a:r>
              <a:rPr lang="en-US" i="1" dirty="0" smtClean="0"/>
              <a:t>.</a:t>
            </a:r>
          </a:p>
          <a:p>
            <a:pPr>
              <a:defRPr/>
            </a:pPr>
            <a:r>
              <a:rPr lang="en-US" b="1" dirty="0"/>
              <a:t>Please complete this sentence with as many descriptors as you can think of: </a:t>
            </a:r>
            <a:r>
              <a:rPr lang="en-US" i="1" dirty="0" smtClean="0"/>
              <a:t>A </a:t>
            </a:r>
            <a:r>
              <a:rPr lang="en-US" i="1" dirty="0"/>
              <a:t>behavior or characteristic of cyberbullying/electronic harassment is… </a:t>
            </a:r>
            <a:endParaRPr lang="en-US" altLang="en-US" b="1" dirty="0"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364"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Methods: Brainstorming</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5366"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743882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2238" y="128588"/>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87"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Methods: Sort and Rank</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6389"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2133600" y="1381125"/>
            <a:ext cx="4572000" cy="45275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544057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defRPr/>
            </a:pPr>
            <a:r>
              <a:rPr lang="en-US" dirty="0" smtClean="0">
                <a:solidFill>
                  <a:schemeClr val="bg1">
                    <a:lumMod val="60000"/>
                    <a:lumOff val="40000"/>
                  </a:schemeClr>
                </a:solidFill>
              </a:rPr>
              <a:t>Our team</a:t>
            </a:r>
          </a:p>
        </p:txBody>
      </p:sp>
      <p:sp>
        <p:nvSpPr>
          <p:cNvPr id="3075" name="Content Placeholder 2"/>
          <p:cNvSpPr>
            <a:spLocks noGrp="1"/>
          </p:cNvSpPr>
          <p:nvPr>
            <p:ph idx="1"/>
          </p:nvPr>
        </p:nvSpPr>
        <p:spPr>
          <a:xfrm>
            <a:off x="457200" y="1600200"/>
            <a:ext cx="8229600" cy="4708981"/>
          </a:xfrm>
        </p:spPr>
        <p:txBody>
          <a:bodyPr/>
          <a:lstStyle/>
          <a:p>
            <a:pPr marL="0" indent="0">
              <a:buNone/>
            </a:pPr>
            <a:r>
              <a:rPr lang="en-US" sz="2000" b="1" dirty="0"/>
              <a:t>Our mission</a:t>
            </a:r>
            <a:r>
              <a:rPr lang="en-US" sz="2000" dirty="0"/>
              <a:t> as the Social Media &amp; Adolescent Health Research Team is to advance society’s understanding of the relationships between media and adolescent health towards educating adolescents, providing better care, and developing innovations in adolescent healthcare</a:t>
            </a:r>
            <a:r>
              <a:rPr lang="en-US" sz="2000" dirty="0" smtClean="0"/>
              <a:t>.</a:t>
            </a:r>
          </a:p>
          <a:p>
            <a:pPr marL="0" indent="0">
              <a:buNone/>
            </a:pPr>
            <a:endParaRPr lang="en-US" sz="2000" dirty="0"/>
          </a:p>
          <a:p>
            <a:pPr marL="0" indent="0">
              <a:buNone/>
            </a:pPr>
            <a:r>
              <a:rPr lang="en-US" sz="2000" b="1" dirty="0"/>
              <a:t>Our values</a:t>
            </a:r>
            <a:r>
              <a:rPr lang="en-US" sz="2000" dirty="0"/>
              <a:t> </a:t>
            </a:r>
            <a:r>
              <a:rPr lang="en-US" sz="2000" dirty="0" smtClean="0"/>
              <a:t>include: </a:t>
            </a:r>
            <a:r>
              <a:rPr lang="en-US" sz="2000" dirty="0"/>
              <a:t/>
            </a:r>
            <a:br>
              <a:rPr lang="en-US" sz="2000" dirty="0"/>
            </a:br>
            <a:r>
              <a:rPr lang="en-US" sz="2000" dirty="0"/>
              <a:t>-An interdisciplinary approach with emphasis on using ethical and sound research practices </a:t>
            </a:r>
            <a:br>
              <a:rPr lang="en-US" sz="2000" dirty="0"/>
            </a:br>
            <a:r>
              <a:rPr lang="en-US" sz="2000" dirty="0"/>
              <a:t>-Partnering with other researchers, educators, clinicians and community members in the development and translation of our research findings</a:t>
            </a:r>
          </a:p>
          <a:p>
            <a:pPr marL="0" indent="0">
              <a:buNone/>
            </a:pPr>
            <a:r>
              <a:rPr lang="en-US" sz="2000" dirty="0"/>
              <a:t>-A diverse and collaborative research team</a:t>
            </a:r>
          </a:p>
          <a:p>
            <a:pPr marL="0" indent="0">
              <a:buNone/>
            </a:pPr>
            <a:endParaRPr lang="en-US" sz="2000" dirty="0"/>
          </a:p>
          <a:p>
            <a:pPr marL="1200150" lvl="1" indent="-742950">
              <a:buNone/>
            </a:pPr>
            <a:endParaRPr lang="en-US"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2238" y="128588"/>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11"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Methods: Cluster Map</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17413"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5" name="Points"/>
          <p:cNvGrpSpPr>
            <a:grpSpLocks/>
          </p:cNvGrpSpPr>
          <p:nvPr/>
        </p:nvGrpSpPr>
        <p:grpSpPr bwMode="auto">
          <a:xfrm>
            <a:off x="-2755900" y="-1292225"/>
            <a:ext cx="9834563" cy="7010400"/>
            <a:chOff x="0" y="0"/>
            <a:chExt cx="7315200" cy="5642356"/>
          </a:xfrm>
        </p:grpSpPr>
        <p:sp>
          <p:nvSpPr>
            <p:cNvPr id="265" name="diagram_10551_cluster_1"/>
            <p:cNvSpPr/>
            <p:nvPr/>
          </p:nvSpPr>
          <p:spPr>
            <a:xfrm>
              <a:off x="0" y="0"/>
              <a:ext cx="7315200" cy="4114218"/>
            </a:xfrm>
            <a:custGeom>
              <a:avLst/>
              <a:gdLst/>
              <a:ahLst/>
              <a:cxnLst/>
              <a:rect l="l" t="t" r="r" b="b"/>
              <a:pathLst>
                <a:path w="7315200" h="4114800">
                  <a:moveTo>
                    <a:pt x="3008376" y="3090672"/>
                  </a:moveTo>
                  <a:lnTo>
                    <a:pt x="3022092" y="2711196"/>
                  </a:lnTo>
                  <a:lnTo>
                    <a:pt x="3291840" y="2459736"/>
                  </a:lnTo>
                  <a:lnTo>
                    <a:pt x="4494276" y="2985516"/>
                  </a:lnTo>
                  <a:lnTo>
                    <a:pt x="4791456" y="3163824"/>
                  </a:lnTo>
                  <a:lnTo>
                    <a:pt x="4581144" y="4037075"/>
                  </a:lnTo>
                  <a:lnTo>
                    <a:pt x="4096512" y="3863340"/>
                  </a:lnTo>
                  <a:lnTo>
                    <a:pt x="3703320" y="3616452"/>
                  </a:lnTo>
                  <a:close/>
                </a:path>
              </a:pathLst>
            </a:custGeom>
            <a:solidFill>
              <a:srgbClr val="CD5C5C"/>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66" name="diagram_10551_cluster_2"/>
            <p:cNvSpPr/>
            <p:nvPr/>
          </p:nvSpPr>
          <p:spPr>
            <a:xfrm>
              <a:off x="0" y="0"/>
              <a:ext cx="7315200" cy="4114218"/>
            </a:xfrm>
            <a:custGeom>
              <a:avLst/>
              <a:gdLst/>
              <a:ahLst/>
              <a:cxnLst/>
              <a:rect l="l" t="t" r="r" b="b"/>
              <a:pathLst>
                <a:path w="7315200" h="4114800">
                  <a:moveTo>
                    <a:pt x="3726180" y="2551176"/>
                  </a:moveTo>
                  <a:lnTo>
                    <a:pt x="4288536" y="2327148"/>
                  </a:lnTo>
                  <a:lnTo>
                    <a:pt x="4709160" y="2185416"/>
                  </a:lnTo>
                  <a:lnTo>
                    <a:pt x="4864608" y="2231136"/>
                  </a:lnTo>
                  <a:lnTo>
                    <a:pt x="5180076" y="2414016"/>
                  </a:lnTo>
                  <a:lnTo>
                    <a:pt x="4796028" y="2729484"/>
                  </a:lnTo>
                  <a:close/>
                </a:path>
              </a:pathLst>
            </a:custGeom>
            <a:solidFill>
              <a:srgbClr val="9ACD32"/>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67" name="diagram_10551_cluster_3"/>
            <p:cNvSpPr/>
            <p:nvPr/>
          </p:nvSpPr>
          <p:spPr>
            <a:xfrm>
              <a:off x="0" y="0"/>
              <a:ext cx="7315200" cy="4114218"/>
            </a:xfrm>
            <a:custGeom>
              <a:avLst/>
              <a:gdLst/>
              <a:ahLst/>
              <a:cxnLst/>
              <a:rect l="l" t="t" r="r" b="b"/>
              <a:pathLst>
                <a:path w="7315200" h="4114800">
                  <a:moveTo>
                    <a:pt x="5116068" y="2976372"/>
                  </a:moveTo>
                  <a:lnTo>
                    <a:pt x="5468112" y="2441448"/>
                  </a:lnTo>
                  <a:lnTo>
                    <a:pt x="6190488" y="2834640"/>
                  </a:lnTo>
                  <a:lnTo>
                    <a:pt x="6231636" y="3031236"/>
                  </a:lnTo>
                  <a:lnTo>
                    <a:pt x="6089904" y="3300984"/>
                  </a:lnTo>
                  <a:lnTo>
                    <a:pt x="5463540" y="3154680"/>
                  </a:lnTo>
                  <a:lnTo>
                    <a:pt x="5161788" y="3063240"/>
                  </a:lnTo>
                  <a:close/>
                </a:path>
              </a:pathLst>
            </a:custGeom>
            <a:solidFill>
              <a:srgbClr val="F4A460"/>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68" name="diagram_10551_cluster_4"/>
            <p:cNvSpPr/>
            <p:nvPr/>
          </p:nvSpPr>
          <p:spPr>
            <a:xfrm>
              <a:off x="0" y="0"/>
              <a:ext cx="7315200" cy="4114218"/>
            </a:xfrm>
            <a:custGeom>
              <a:avLst/>
              <a:gdLst/>
              <a:ahLst/>
              <a:cxnLst/>
              <a:rect l="l" t="t" r="r" b="b"/>
              <a:pathLst>
                <a:path w="7315200" h="4114800">
                  <a:moveTo>
                    <a:pt x="4983480" y="3529584"/>
                  </a:moveTo>
                  <a:lnTo>
                    <a:pt x="5170932" y="3470148"/>
                  </a:lnTo>
                  <a:lnTo>
                    <a:pt x="6835140" y="3099816"/>
                  </a:lnTo>
                  <a:lnTo>
                    <a:pt x="6638544" y="3438144"/>
                  </a:lnTo>
                  <a:lnTo>
                    <a:pt x="6067044" y="3941064"/>
                  </a:lnTo>
                  <a:lnTo>
                    <a:pt x="5202936" y="4297680"/>
                  </a:lnTo>
                  <a:lnTo>
                    <a:pt x="5001768" y="3707892"/>
                  </a:lnTo>
                  <a:close/>
                </a:path>
              </a:pathLst>
            </a:custGeom>
            <a:solidFill>
              <a:srgbClr val="3CB371"/>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69" name="diagram_10551_cluster_5"/>
            <p:cNvSpPr/>
            <p:nvPr/>
          </p:nvSpPr>
          <p:spPr>
            <a:xfrm>
              <a:off x="0" y="0"/>
              <a:ext cx="7315200" cy="4114218"/>
            </a:xfrm>
            <a:custGeom>
              <a:avLst/>
              <a:gdLst/>
              <a:ahLst/>
              <a:cxnLst/>
              <a:rect l="l" t="t" r="r" b="b"/>
              <a:pathLst>
                <a:path w="7315200" h="4114800">
                  <a:moveTo>
                    <a:pt x="2057400" y="4384548"/>
                  </a:moveTo>
                  <a:lnTo>
                    <a:pt x="2071116" y="4110227"/>
                  </a:lnTo>
                  <a:lnTo>
                    <a:pt x="2148840" y="3429000"/>
                  </a:lnTo>
                  <a:lnTo>
                    <a:pt x="2290572" y="3108960"/>
                  </a:lnTo>
                  <a:lnTo>
                    <a:pt x="3118104" y="3429000"/>
                  </a:lnTo>
                  <a:lnTo>
                    <a:pt x="3534156" y="3803904"/>
                  </a:lnTo>
                  <a:lnTo>
                    <a:pt x="3570732" y="4210812"/>
                  </a:lnTo>
                  <a:lnTo>
                    <a:pt x="3566160" y="4274820"/>
                  </a:lnTo>
                  <a:lnTo>
                    <a:pt x="3529584" y="4613148"/>
                  </a:lnTo>
                  <a:lnTo>
                    <a:pt x="3113532" y="4768596"/>
                  </a:lnTo>
                  <a:lnTo>
                    <a:pt x="2702052" y="4846320"/>
                  </a:lnTo>
                  <a:lnTo>
                    <a:pt x="2112264" y="4631436"/>
                  </a:lnTo>
                  <a:close/>
                </a:path>
              </a:pathLst>
            </a:custGeom>
            <a:solidFill>
              <a:srgbClr val="778899"/>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0" name="diagram_10551_cluster_6"/>
            <p:cNvSpPr/>
            <p:nvPr/>
          </p:nvSpPr>
          <p:spPr>
            <a:xfrm>
              <a:off x="0" y="0"/>
              <a:ext cx="7315200" cy="4114218"/>
            </a:xfrm>
            <a:custGeom>
              <a:avLst/>
              <a:gdLst/>
              <a:ahLst/>
              <a:cxnLst/>
              <a:rect l="l" t="t" r="r" b="b"/>
              <a:pathLst>
                <a:path w="7315200" h="4114800">
                  <a:moveTo>
                    <a:pt x="3118104" y="5180076"/>
                  </a:moveTo>
                  <a:lnTo>
                    <a:pt x="4142232" y="4604004"/>
                  </a:lnTo>
                  <a:lnTo>
                    <a:pt x="4411980" y="4530852"/>
                  </a:lnTo>
                  <a:lnTo>
                    <a:pt x="4704588" y="5458968"/>
                  </a:lnTo>
                  <a:lnTo>
                    <a:pt x="4430268" y="5577840"/>
                  </a:lnTo>
                  <a:lnTo>
                    <a:pt x="3936492" y="5573268"/>
                  </a:lnTo>
                  <a:lnTo>
                    <a:pt x="3346704" y="5340096"/>
                  </a:lnTo>
                  <a:lnTo>
                    <a:pt x="3232404" y="5271516"/>
                  </a:lnTo>
                  <a:close/>
                </a:path>
              </a:pathLst>
            </a:custGeom>
            <a:solidFill>
              <a:srgbClr val="B8860B"/>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1" name="diagram_10551_cluster_7"/>
            <p:cNvSpPr/>
            <p:nvPr/>
          </p:nvSpPr>
          <p:spPr>
            <a:xfrm>
              <a:off x="0" y="0"/>
              <a:ext cx="7315200" cy="4114218"/>
            </a:xfrm>
            <a:custGeom>
              <a:avLst/>
              <a:gdLst/>
              <a:ahLst/>
              <a:cxnLst/>
              <a:rect l="l" t="t" r="r" b="b"/>
              <a:pathLst>
                <a:path w="7315200" h="4114800">
                  <a:moveTo>
                    <a:pt x="4700016" y="5481828"/>
                  </a:moveTo>
                  <a:lnTo>
                    <a:pt x="4814316" y="5120640"/>
                  </a:lnTo>
                  <a:lnTo>
                    <a:pt x="5029200" y="4791456"/>
                  </a:lnTo>
                  <a:lnTo>
                    <a:pt x="5244084" y="4626864"/>
                  </a:lnTo>
                  <a:lnTo>
                    <a:pt x="5815584" y="4892040"/>
                  </a:lnTo>
                  <a:lnTo>
                    <a:pt x="5884164" y="4960620"/>
                  </a:lnTo>
                  <a:lnTo>
                    <a:pt x="5984748" y="5266944"/>
                  </a:lnTo>
                  <a:lnTo>
                    <a:pt x="5262372" y="5468112"/>
                  </a:lnTo>
                  <a:lnTo>
                    <a:pt x="4704588" y="5614416"/>
                  </a:lnTo>
                  <a:close/>
                </a:path>
              </a:pathLst>
            </a:custGeom>
            <a:solidFill>
              <a:srgbClr val="BA55D3"/>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2" name="diagram_10551_cluster_8"/>
            <p:cNvSpPr/>
            <p:nvPr/>
          </p:nvSpPr>
          <p:spPr>
            <a:xfrm>
              <a:off x="0" y="0"/>
              <a:ext cx="7315200" cy="4114218"/>
            </a:xfrm>
            <a:custGeom>
              <a:avLst/>
              <a:gdLst/>
              <a:ahLst/>
              <a:cxnLst/>
              <a:rect l="l" t="t" r="r" b="b"/>
              <a:pathLst>
                <a:path w="7315200" h="4114800">
                  <a:moveTo>
                    <a:pt x="6071616" y="4293108"/>
                  </a:moveTo>
                  <a:lnTo>
                    <a:pt x="6419088" y="3781044"/>
                  </a:lnTo>
                  <a:lnTo>
                    <a:pt x="6903720" y="3557016"/>
                  </a:lnTo>
                  <a:lnTo>
                    <a:pt x="7200900" y="3730752"/>
                  </a:lnTo>
                  <a:lnTo>
                    <a:pt x="7123176" y="4096512"/>
                  </a:lnTo>
                  <a:lnTo>
                    <a:pt x="6912864" y="4251960"/>
                  </a:lnTo>
                  <a:lnTo>
                    <a:pt x="6323076" y="4457700"/>
                  </a:lnTo>
                  <a:close/>
                </a:path>
              </a:pathLst>
            </a:custGeom>
            <a:solidFill>
              <a:srgbClr val="D2691E"/>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3" name="diagram_10551_cluster_9"/>
            <p:cNvSpPr/>
            <p:nvPr/>
          </p:nvSpPr>
          <p:spPr>
            <a:xfrm>
              <a:off x="0" y="0"/>
              <a:ext cx="7315200" cy="4114218"/>
            </a:xfrm>
            <a:custGeom>
              <a:avLst/>
              <a:gdLst/>
              <a:ahLst/>
              <a:cxnLst/>
              <a:rect l="l" t="t" r="r" b="b"/>
              <a:pathLst>
                <a:path w="7315200" h="4114800">
                  <a:moveTo>
                    <a:pt x="5705856" y="4379976"/>
                  </a:moveTo>
                  <a:lnTo>
                    <a:pt x="6812280" y="4521708"/>
                  </a:lnTo>
                  <a:lnTo>
                    <a:pt x="6789420" y="4864608"/>
                  </a:lnTo>
                  <a:lnTo>
                    <a:pt x="6588252" y="5024628"/>
                  </a:lnTo>
                  <a:lnTo>
                    <a:pt x="6515100" y="5042916"/>
                  </a:lnTo>
                  <a:lnTo>
                    <a:pt x="5888736" y="4581144"/>
                  </a:lnTo>
                  <a:lnTo>
                    <a:pt x="5797296" y="4494276"/>
                  </a:lnTo>
                  <a:close/>
                </a:path>
              </a:pathLst>
            </a:custGeom>
            <a:solidFill>
              <a:srgbClr val="66CDAA"/>
            </a:solidFill>
            <a:ln w="12700">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4" name="diagram_10551_cluster_1_point_126618"/>
            <p:cNvSpPr/>
            <p:nvPr/>
          </p:nvSpPr>
          <p:spPr>
            <a:xfrm>
              <a:off x="4000629" y="3246655"/>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5" name="diagram_10551_cluster_1_point_126619"/>
            <p:cNvSpPr/>
            <p:nvPr/>
          </p:nvSpPr>
          <p:spPr>
            <a:xfrm>
              <a:off x="3932141" y="295789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6" name="diagram_10551_cluster_1_point_126621"/>
            <p:cNvSpPr/>
            <p:nvPr/>
          </p:nvSpPr>
          <p:spPr>
            <a:xfrm>
              <a:off x="2985121" y="306777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7" name="diagram_10551_cluster_1_point_126622"/>
            <p:cNvSpPr/>
            <p:nvPr/>
          </p:nvSpPr>
          <p:spPr>
            <a:xfrm>
              <a:off x="4083287" y="314954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8" name="diagram_10551_cluster_1_point_126625"/>
            <p:cNvSpPr/>
            <p:nvPr/>
          </p:nvSpPr>
          <p:spPr>
            <a:xfrm>
              <a:off x="2999291" y="268829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79" name="diagram_10551_cluster_1_point_126636"/>
            <p:cNvSpPr/>
            <p:nvPr/>
          </p:nvSpPr>
          <p:spPr>
            <a:xfrm>
              <a:off x="3954577" y="292595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0" name="diagram_10551_cluster_1_point_126644"/>
            <p:cNvSpPr/>
            <p:nvPr/>
          </p:nvSpPr>
          <p:spPr>
            <a:xfrm>
              <a:off x="3680626" y="3594191"/>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1" name="diagram_10551_cluster_1_point_126661"/>
            <p:cNvSpPr/>
            <p:nvPr/>
          </p:nvSpPr>
          <p:spPr>
            <a:xfrm>
              <a:off x="3187042" y="251452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2" name="diagram_10551_cluster_1_point_126682"/>
            <p:cNvSpPr/>
            <p:nvPr/>
          </p:nvSpPr>
          <p:spPr>
            <a:xfrm>
              <a:off x="4768164" y="314060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3" name="diagram_10551_cluster_1_point_126683"/>
            <p:cNvSpPr/>
            <p:nvPr/>
          </p:nvSpPr>
          <p:spPr>
            <a:xfrm>
              <a:off x="3917971" y="305372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4" name="diagram_10551_cluster_1_point_126686"/>
            <p:cNvSpPr/>
            <p:nvPr/>
          </p:nvSpPr>
          <p:spPr>
            <a:xfrm>
              <a:off x="4435172" y="320960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5" name="diagram_10551_cluster_1_point_126693"/>
            <p:cNvSpPr/>
            <p:nvPr/>
          </p:nvSpPr>
          <p:spPr>
            <a:xfrm>
              <a:off x="4073840" y="384078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6" name="diagram_10551_cluster_1_point_126694"/>
            <p:cNvSpPr/>
            <p:nvPr/>
          </p:nvSpPr>
          <p:spPr>
            <a:xfrm>
              <a:off x="4261591" y="303072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7" name="diagram_10551_cluster_1_point_126723"/>
            <p:cNvSpPr/>
            <p:nvPr/>
          </p:nvSpPr>
          <p:spPr>
            <a:xfrm>
              <a:off x="3712508" y="297578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8" name="diagram_10551_cluster_1_point_126725"/>
            <p:cNvSpPr/>
            <p:nvPr/>
          </p:nvSpPr>
          <p:spPr>
            <a:xfrm>
              <a:off x="3053609" y="3072887"/>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89" name="diagram_10551_cluster_1_point_126728"/>
            <p:cNvSpPr/>
            <p:nvPr/>
          </p:nvSpPr>
          <p:spPr>
            <a:xfrm>
              <a:off x="4330079" y="372579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0" name="diagram_10551_cluster_1_point_126733"/>
            <p:cNvSpPr/>
            <p:nvPr/>
          </p:nvSpPr>
          <p:spPr>
            <a:xfrm>
              <a:off x="4557977" y="4014557"/>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1" name="diagram_10551_cluster_1_point_126739"/>
            <p:cNvSpPr/>
            <p:nvPr/>
          </p:nvSpPr>
          <p:spPr>
            <a:xfrm>
              <a:off x="4293473" y="344725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2" name="diagram_10551_cluster_1_point_126792"/>
            <p:cNvSpPr/>
            <p:nvPr/>
          </p:nvSpPr>
          <p:spPr>
            <a:xfrm>
              <a:off x="4471778" y="2963004"/>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3" name="diagram_10551_cluster_1_point_126810"/>
            <p:cNvSpPr/>
            <p:nvPr/>
          </p:nvSpPr>
          <p:spPr>
            <a:xfrm>
              <a:off x="3346453" y="280201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4" name="diagram_10551_cluster_1_point_126811"/>
            <p:cNvSpPr/>
            <p:nvPr/>
          </p:nvSpPr>
          <p:spPr>
            <a:xfrm>
              <a:off x="3268519" y="243658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5" name="diagram_10551_cluster_1_point_126817"/>
            <p:cNvSpPr/>
            <p:nvPr/>
          </p:nvSpPr>
          <p:spPr>
            <a:xfrm>
              <a:off x="3305124" y="318660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6" name="diagram_10551_cluster_1_point_126825"/>
            <p:cNvSpPr/>
            <p:nvPr/>
          </p:nvSpPr>
          <p:spPr>
            <a:xfrm>
              <a:off x="4658348" y="3392314"/>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7" name="diagram_10551_cluster_1_point_126830"/>
            <p:cNvSpPr/>
            <p:nvPr/>
          </p:nvSpPr>
          <p:spPr>
            <a:xfrm>
              <a:off x="3443280" y="279817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8" name="diagram_10551_cluster_2_point_126627"/>
            <p:cNvSpPr/>
            <p:nvPr/>
          </p:nvSpPr>
          <p:spPr>
            <a:xfrm>
              <a:off x="4608753" y="2345871"/>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299" name="diagram_10551_cluster_2_point_126652"/>
            <p:cNvSpPr/>
            <p:nvPr/>
          </p:nvSpPr>
          <p:spPr>
            <a:xfrm>
              <a:off x="4772887" y="270618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0" name="diagram_10551_cluster_2_point_126654"/>
            <p:cNvSpPr/>
            <p:nvPr/>
          </p:nvSpPr>
          <p:spPr>
            <a:xfrm>
              <a:off x="4960639" y="2290930"/>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1" name="diagram_10551_cluster_2_point_126657"/>
            <p:cNvSpPr/>
            <p:nvPr/>
          </p:nvSpPr>
          <p:spPr>
            <a:xfrm>
              <a:off x="5156655" y="239059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2" name="diagram_10551_cluster_2_point_126664"/>
            <p:cNvSpPr/>
            <p:nvPr/>
          </p:nvSpPr>
          <p:spPr>
            <a:xfrm>
              <a:off x="5043296" y="234076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3" name="diagram_10551_cluster_2_point_126681"/>
            <p:cNvSpPr/>
            <p:nvPr/>
          </p:nvSpPr>
          <p:spPr>
            <a:xfrm>
              <a:off x="4686688" y="2163159"/>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4" name="diagram_10551_cluster_2_point_126711"/>
            <p:cNvSpPr/>
            <p:nvPr/>
          </p:nvSpPr>
          <p:spPr>
            <a:xfrm>
              <a:off x="4046681" y="2400813"/>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5" name="diagram_10551_cluster_2_point_126724"/>
            <p:cNvSpPr/>
            <p:nvPr/>
          </p:nvSpPr>
          <p:spPr>
            <a:xfrm>
              <a:off x="3703062" y="252858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6" name="diagram_10551_cluster_2_point_126726"/>
            <p:cNvSpPr/>
            <p:nvPr/>
          </p:nvSpPr>
          <p:spPr>
            <a:xfrm>
              <a:off x="3771549" y="253241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7" name="diagram_10551_cluster_2_point_126727"/>
            <p:cNvSpPr/>
            <p:nvPr/>
          </p:nvSpPr>
          <p:spPr>
            <a:xfrm>
              <a:off x="4265133" y="230370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8" name="diagram_10551_cluster_2_point_126777"/>
            <p:cNvSpPr/>
            <p:nvPr/>
          </p:nvSpPr>
          <p:spPr>
            <a:xfrm>
              <a:off x="4160040" y="2487697"/>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09" name="diagram_10551_cluster_2_point_126789"/>
            <p:cNvSpPr/>
            <p:nvPr/>
          </p:nvSpPr>
          <p:spPr>
            <a:xfrm>
              <a:off x="4841375" y="220787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0" name="diagram_10551_cluster_2_point_126803"/>
            <p:cNvSpPr/>
            <p:nvPr/>
          </p:nvSpPr>
          <p:spPr>
            <a:xfrm>
              <a:off x="5107061" y="240975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1" name="diagram_10551_cluster_2_point_126834"/>
            <p:cNvSpPr/>
            <p:nvPr/>
          </p:nvSpPr>
          <p:spPr>
            <a:xfrm>
              <a:off x="4535542" y="2427644"/>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2" name="diagram_10551_cluster_2_point_126840"/>
            <p:cNvSpPr/>
            <p:nvPr/>
          </p:nvSpPr>
          <p:spPr>
            <a:xfrm>
              <a:off x="4626465" y="258735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3" name="diagram_10551_cluster_3_point_126626"/>
            <p:cNvSpPr/>
            <p:nvPr/>
          </p:nvSpPr>
          <p:spPr>
            <a:xfrm>
              <a:off x="6052900" y="2835233"/>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4" name="diagram_10551_cluster_3_point_126650"/>
            <p:cNvSpPr/>
            <p:nvPr/>
          </p:nvSpPr>
          <p:spPr>
            <a:xfrm>
              <a:off x="5138942" y="3040944"/>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5" name="diagram_10551_cluster_3_point_126655"/>
            <p:cNvSpPr/>
            <p:nvPr/>
          </p:nvSpPr>
          <p:spPr>
            <a:xfrm>
              <a:off x="5696291" y="302688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6" name="diagram_10551_cluster_3_point_126659"/>
            <p:cNvSpPr/>
            <p:nvPr/>
          </p:nvSpPr>
          <p:spPr>
            <a:xfrm>
              <a:off x="6067070" y="2844177"/>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7" name="diagram_10551_cluster_3_point_126660"/>
            <p:cNvSpPr/>
            <p:nvPr/>
          </p:nvSpPr>
          <p:spPr>
            <a:xfrm>
              <a:off x="5764779" y="2922117"/>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8" name="diagram_10551_cluster_3_point_126669"/>
            <p:cNvSpPr/>
            <p:nvPr/>
          </p:nvSpPr>
          <p:spPr>
            <a:xfrm>
              <a:off x="5441233" y="313166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19" name="diagram_10551_cluster_3_point_126699"/>
            <p:cNvSpPr/>
            <p:nvPr/>
          </p:nvSpPr>
          <p:spPr>
            <a:xfrm>
              <a:off x="5952530" y="278923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0" name="diagram_10551_cluster_3_point_126701"/>
            <p:cNvSpPr/>
            <p:nvPr/>
          </p:nvSpPr>
          <p:spPr>
            <a:xfrm>
              <a:off x="5664409" y="262441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1" name="diagram_10551_cluster_3_point_126702"/>
            <p:cNvSpPr/>
            <p:nvPr/>
          </p:nvSpPr>
          <p:spPr>
            <a:xfrm>
              <a:off x="6167440" y="2812234"/>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2" name="diagram_10551_cluster_3_point_126704"/>
            <p:cNvSpPr/>
            <p:nvPr/>
          </p:nvSpPr>
          <p:spPr>
            <a:xfrm>
              <a:off x="5788395" y="263335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3" name="diagram_10551_cluster_3_point_126714"/>
            <p:cNvSpPr/>
            <p:nvPr/>
          </p:nvSpPr>
          <p:spPr>
            <a:xfrm>
              <a:off x="5417617" y="247364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4" name="diagram_10551_cluster_3_point_126715"/>
            <p:cNvSpPr/>
            <p:nvPr/>
          </p:nvSpPr>
          <p:spPr>
            <a:xfrm>
              <a:off x="5701014" y="298089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5" name="diagram_10551_cluster_3_point_126716"/>
            <p:cNvSpPr/>
            <p:nvPr/>
          </p:nvSpPr>
          <p:spPr>
            <a:xfrm>
              <a:off x="5092891" y="2954060"/>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6" name="diagram_10551_cluster_3_point_126717"/>
            <p:cNvSpPr/>
            <p:nvPr/>
          </p:nvSpPr>
          <p:spPr>
            <a:xfrm>
              <a:off x="5659686" y="283012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7" name="diagram_10551_cluster_3_point_126744"/>
            <p:cNvSpPr/>
            <p:nvPr/>
          </p:nvSpPr>
          <p:spPr>
            <a:xfrm>
              <a:off x="5989135" y="286206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8" name="diagram_10551_cluster_3_point_126745"/>
            <p:cNvSpPr/>
            <p:nvPr/>
          </p:nvSpPr>
          <p:spPr>
            <a:xfrm>
              <a:off x="5705738" y="290295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29" name="diagram_10551_cluster_3_point_126755"/>
            <p:cNvSpPr/>
            <p:nvPr/>
          </p:nvSpPr>
          <p:spPr>
            <a:xfrm>
              <a:off x="5874596" y="290806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0" name="diagram_10551_cluster_3_point_126788"/>
            <p:cNvSpPr/>
            <p:nvPr/>
          </p:nvSpPr>
          <p:spPr>
            <a:xfrm>
              <a:off x="5696291" y="286206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1" name="diagram_10551_cluster_3_point_126791"/>
            <p:cNvSpPr/>
            <p:nvPr/>
          </p:nvSpPr>
          <p:spPr>
            <a:xfrm>
              <a:off x="5444776" y="241870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2" name="diagram_10551_cluster_3_point_126798"/>
            <p:cNvSpPr/>
            <p:nvPr/>
          </p:nvSpPr>
          <p:spPr>
            <a:xfrm>
              <a:off x="5349129" y="2844177"/>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3" name="diagram_10551_cluster_3_point_126823"/>
            <p:cNvSpPr/>
            <p:nvPr/>
          </p:nvSpPr>
          <p:spPr>
            <a:xfrm>
              <a:off x="5591198" y="255541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4" name="diagram_10551_cluster_3_point_126826"/>
            <p:cNvSpPr/>
            <p:nvPr/>
          </p:nvSpPr>
          <p:spPr>
            <a:xfrm>
              <a:off x="5481381" y="257841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5" name="diagram_10551_cluster_3_point_126829"/>
            <p:cNvSpPr/>
            <p:nvPr/>
          </p:nvSpPr>
          <p:spPr>
            <a:xfrm>
              <a:off x="5715184" y="301283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6" name="diagram_10551_cluster_3_point_126832"/>
            <p:cNvSpPr/>
            <p:nvPr/>
          </p:nvSpPr>
          <p:spPr>
            <a:xfrm>
              <a:off x="5815555" y="276112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7" name="diagram_10551_cluster_3_point_126841"/>
            <p:cNvSpPr/>
            <p:nvPr/>
          </p:nvSpPr>
          <p:spPr>
            <a:xfrm>
              <a:off x="5422340" y="274323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8" name="diagram_10551_cluster_3_point_126670"/>
            <p:cNvSpPr/>
            <p:nvPr/>
          </p:nvSpPr>
          <p:spPr>
            <a:xfrm>
              <a:off x="5893489" y="309077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39" name="diagram_10551_cluster_3_point_126839"/>
            <p:cNvSpPr/>
            <p:nvPr/>
          </p:nvSpPr>
          <p:spPr>
            <a:xfrm>
              <a:off x="6208768" y="3009001"/>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0" name="diagram_10551_cluster_3_point_126646"/>
            <p:cNvSpPr/>
            <p:nvPr/>
          </p:nvSpPr>
          <p:spPr>
            <a:xfrm>
              <a:off x="6126111" y="3127828"/>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1" name="diagram_10551_cluster_3_point_126734"/>
            <p:cNvSpPr/>
            <p:nvPr/>
          </p:nvSpPr>
          <p:spPr>
            <a:xfrm>
              <a:off x="6103675" y="317254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2" name="diagram_10551_cluster_3_point_126775"/>
            <p:cNvSpPr/>
            <p:nvPr/>
          </p:nvSpPr>
          <p:spPr>
            <a:xfrm>
              <a:off x="5911201" y="323643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3" name="diagram_10551_cluster_3_point_126662"/>
            <p:cNvSpPr/>
            <p:nvPr/>
          </p:nvSpPr>
          <p:spPr>
            <a:xfrm>
              <a:off x="6067070" y="3278597"/>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4" name="diagram_10551_cluster_4_point_126631"/>
            <p:cNvSpPr/>
            <p:nvPr/>
          </p:nvSpPr>
          <p:spPr>
            <a:xfrm>
              <a:off x="6616153" y="341531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5" name="diagram_10551_cluster_4_point_126638"/>
            <p:cNvSpPr/>
            <p:nvPr/>
          </p:nvSpPr>
          <p:spPr>
            <a:xfrm>
              <a:off x="6441391" y="3314373"/>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6" name="diagram_10551_cluster_4_point_126642"/>
            <p:cNvSpPr/>
            <p:nvPr/>
          </p:nvSpPr>
          <p:spPr>
            <a:xfrm>
              <a:off x="5797842" y="3950671"/>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7" name="diagram_10551_cluster_4_point_126643"/>
            <p:cNvSpPr/>
            <p:nvPr/>
          </p:nvSpPr>
          <p:spPr>
            <a:xfrm>
              <a:off x="6812169" y="3076719"/>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8" name="diagram_10551_cluster_4_point_126647"/>
            <p:cNvSpPr/>
            <p:nvPr/>
          </p:nvSpPr>
          <p:spPr>
            <a:xfrm>
              <a:off x="5148389" y="344725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49" name="diagram_10551_cluster_4_point_126663"/>
            <p:cNvSpPr/>
            <p:nvPr/>
          </p:nvSpPr>
          <p:spPr>
            <a:xfrm>
              <a:off x="4960639" y="3507307"/>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0" name="diagram_10551_cluster_4_point_126673"/>
            <p:cNvSpPr/>
            <p:nvPr/>
          </p:nvSpPr>
          <p:spPr>
            <a:xfrm>
              <a:off x="5705738" y="378968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1" name="diagram_10551_cluster_4_point_126685"/>
            <p:cNvSpPr/>
            <p:nvPr/>
          </p:nvSpPr>
          <p:spPr>
            <a:xfrm>
              <a:off x="5504998" y="347025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2" name="diagram_10551_cluster_4_point_126690"/>
            <p:cNvSpPr/>
            <p:nvPr/>
          </p:nvSpPr>
          <p:spPr>
            <a:xfrm>
              <a:off x="5303077" y="3982614"/>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3" name="diagram_10551_cluster_4_point_126696"/>
            <p:cNvSpPr/>
            <p:nvPr/>
          </p:nvSpPr>
          <p:spPr>
            <a:xfrm>
              <a:off x="5998582" y="333737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4" name="diagram_10551_cluster_4_point_126703"/>
            <p:cNvSpPr/>
            <p:nvPr/>
          </p:nvSpPr>
          <p:spPr>
            <a:xfrm>
              <a:off x="6117845" y="330543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5" name="diagram_10551_cluster_4_point_126707"/>
            <p:cNvSpPr/>
            <p:nvPr/>
          </p:nvSpPr>
          <p:spPr>
            <a:xfrm>
              <a:off x="4978351" y="368490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6" name="diagram_10551_cluster_4_point_126712"/>
            <p:cNvSpPr/>
            <p:nvPr/>
          </p:nvSpPr>
          <p:spPr>
            <a:xfrm>
              <a:off x="6044634" y="3918729"/>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7" name="diagram_10551_cluster_4_point_126732"/>
            <p:cNvSpPr/>
            <p:nvPr/>
          </p:nvSpPr>
          <p:spPr>
            <a:xfrm>
              <a:off x="6235928" y="335526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8" name="diagram_10551_cluster_4_point_126735"/>
            <p:cNvSpPr/>
            <p:nvPr/>
          </p:nvSpPr>
          <p:spPr>
            <a:xfrm>
              <a:off x="6191056" y="3388480"/>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59" name="diagram_10551_cluster_4_point_126757"/>
            <p:cNvSpPr/>
            <p:nvPr/>
          </p:nvSpPr>
          <p:spPr>
            <a:xfrm>
              <a:off x="6181610" y="341020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0" name="diagram_10551_cluster_4_point_126759"/>
            <p:cNvSpPr/>
            <p:nvPr/>
          </p:nvSpPr>
          <p:spPr>
            <a:xfrm>
              <a:off x="6076516" y="370279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1" name="diagram_10551_cluster_4_point_126765"/>
            <p:cNvSpPr/>
            <p:nvPr/>
          </p:nvSpPr>
          <p:spPr>
            <a:xfrm>
              <a:off x="5930094" y="340125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2" name="diagram_10551_cluster_4_point_126773"/>
            <p:cNvSpPr/>
            <p:nvPr/>
          </p:nvSpPr>
          <p:spPr>
            <a:xfrm>
              <a:off x="6021018" y="3690019"/>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3" name="diagram_10551_cluster_4_point_126787"/>
            <p:cNvSpPr/>
            <p:nvPr/>
          </p:nvSpPr>
          <p:spPr>
            <a:xfrm>
              <a:off x="5651420" y="335526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4" name="diagram_10551_cluster_4_point_126793"/>
            <p:cNvSpPr/>
            <p:nvPr/>
          </p:nvSpPr>
          <p:spPr>
            <a:xfrm>
              <a:off x="5454223" y="403244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5" name="diagram_10551_cluster_4_point_126812"/>
            <p:cNvSpPr/>
            <p:nvPr/>
          </p:nvSpPr>
          <p:spPr>
            <a:xfrm>
              <a:off x="5180272" y="4275209"/>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6" name="diagram_10551_cluster_5_point_126620"/>
            <p:cNvSpPr/>
            <p:nvPr/>
          </p:nvSpPr>
          <p:spPr>
            <a:xfrm>
              <a:off x="2144375" y="393661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7" name="diagram_10551_cluster_5_point_126623"/>
            <p:cNvSpPr/>
            <p:nvPr/>
          </p:nvSpPr>
          <p:spPr>
            <a:xfrm>
              <a:off x="3090215" y="474540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8" name="diagram_10551_cluster_5_point_126624"/>
            <p:cNvSpPr/>
            <p:nvPr/>
          </p:nvSpPr>
          <p:spPr>
            <a:xfrm>
              <a:off x="2725340" y="3808846"/>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69" name="diagram_10551_cluster_5_point_126628"/>
            <p:cNvSpPr/>
            <p:nvPr/>
          </p:nvSpPr>
          <p:spPr>
            <a:xfrm>
              <a:off x="2679288" y="482334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0" name="diagram_10551_cluster_5_point_126629"/>
            <p:cNvSpPr/>
            <p:nvPr/>
          </p:nvSpPr>
          <p:spPr>
            <a:xfrm>
              <a:off x="2034558" y="4362093"/>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1" name="diagram_10551_cluster_5_point_126630"/>
            <p:cNvSpPr/>
            <p:nvPr/>
          </p:nvSpPr>
          <p:spPr>
            <a:xfrm>
              <a:off x="2725340" y="418321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2" name="diagram_10551_cluster_5_point_126634"/>
            <p:cNvSpPr/>
            <p:nvPr/>
          </p:nvSpPr>
          <p:spPr>
            <a:xfrm>
              <a:off x="3507045" y="4590803"/>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3" name="diagram_10551_cluster_5_point_126635"/>
            <p:cNvSpPr/>
            <p:nvPr/>
          </p:nvSpPr>
          <p:spPr>
            <a:xfrm>
              <a:off x="3077225" y="432504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4" name="diagram_10551_cluster_5_point_126645"/>
            <p:cNvSpPr/>
            <p:nvPr/>
          </p:nvSpPr>
          <p:spPr>
            <a:xfrm>
              <a:off x="2505707" y="3342483"/>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5" name="diagram_10551_cluster_5_point_126648"/>
            <p:cNvSpPr/>
            <p:nvPr/>
          </p:nvSpPr>
          <p:spPr>
            <a:xfrm>
              <a:off x="2185704" y="411038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6" name="diagram_10551_cluster_5_point_126649"/>
            <p:cNvSpPr/>
            <p:nvPr/>
          </p:nvSpPr>
          <p:spPr>
            <a:xfrm>
              <a:off x="2286074" y="387273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7" name="diagram_10551_cluster_5_point_126665"/>
            <p:cNvSpPr/>
            <p:nvPr/>
          </p:nvSpPr>
          <p:spPr>
            <a:xfrm>
              <a:off x="3373612" y="4147438"/>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8" name="diagram_10551_cluster_5_point_126666"/>
            <p:cNvSpPr/>
            <p:nvPr/>
          </p:nvSpPr>
          <p:spPr>
            <a:xfrm>
              <a:off x="2730063" y="400050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79" name="diagram_10551_cluster_5_point_126688"/>
            <p:cNvSpPr/>
            <p:nvPr/>
          </p:nvSpPr>
          <p:spPr>
            <a:xfrm>
              <a:off x="3045343" y="394045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0" name="diagram_10551_cluster_5_point_126689"/>
            <p:cNvSpPr/>
            <p:nvPr/>
          </p:nvSpPr>
          <p:spPr>
            <a:xfrm>
              <a:off x="2327403" y="403244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1" name="diagram_10551_cluster_5_point_126700"/>
            <p:cNvSpPr/>
            <p:nvPr/>
          </p:nvSpPr>
          <p:spPr>
            <a:xfrm>
              <a:off x="3086672" y="391361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2" name="diagram_10551_cluster_5_point_126709"/>
            <p:cNvSpPr/>
            <p:nvPr/>
          </p:nvSpPr>
          <p:spPr>
            <a:xfrm>
              <a:off x="2332126" y="3721962"/>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3" name="diagram_10551_cluster_5_point_126719"/>
            <p:cNvSpPr/>
            <p:nvPr/>
          </p:nvSpPr>
          <p:spPr>
            <a:xfrm>
              <a:off x="2267181" y="308566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4" name="diagram_10551_cluster_5_point_126720"/>
            <p:cNvSpPr/>
            <p:nvPr/>
          </p:nvSpPr>
          <p:spPr>
            <a:xfrm>
              <a:off x="3341730" y="449880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5" name="diagram_10551_cluster_5_point_126738"/>
            <p:cNvSpPr/>
            <p:nvPr/>
          </p:nvSpPr>
          <p:spPr>
            <a:xfrm>
              <a:off x="3292135" y="397750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6" name="diagram_10551_cluster_5_point_126741"/>
            <p:cNvSpPr/>
            <p:nvPr/>
          </p:nvSpPr>
          <p:spPr>
            <a:xfrm>
              <a:off x="2125482" y="340636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7" name="diagram_10551_cluster_5_point_126742"/>
            <p:cNvSpPr/>
            <p:nvPr/>
          </p:nvSpPr>
          <p:spPr>
            <a:xfrm>
              <a:off x="2999291" y="446686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8" name="diagram_10551_cluster_5_point_126758"/>
            <p:cNvSpPr/>
            <p:nvPr/>
          </p:nvSpPr>
          <p:spPr>
            <a:xfrm>
              <a:off x="2889475" y="370790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89" name="diagram_10551_cluster_5_point_126764"/>
            <p:cNvSpPr/>
            <p:nvPr/>
          </p:nvSpPr>
          <p:spPr>
            <a:xfrm>
              <a:off x="2916633" y="367596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0" name="diagram_10551_cluster_5_point_126774"/>
            <p:cNvSpPr/>
            <p:nvPr/>
          </p:nvSpPr>
          <p:spPr>
            <a:xfrm>
              <a:off x="2469102" y="3388480"/>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1" name="diagram_10551_cluster_5_point_126783"/>
            <p:cNvSpPr/>
            <p:nvPr/>
          </p:nvSpPr>
          <p:spPr>
            <a:xfrm>
              <a:off x="2610800" y="4635523"/>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2" name="diagram_10551_cluster_5_point_126784"/>
            <p:cNvSpPr/>
            <p:nvPr/>
          </p:nvSpPr>
          <p:spPr>
            <a:xfrm>
              <a:off x="2408879" y="341020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3" name="diagram_10551_cluster_5_point_126785"/>
            <p:cNvSpPr/>
            <p:nvPr/>
          </p:nvSpPr>
          <p:spPr>
            <a:xfrm>
              <a:off x="2427772" y="379479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4" name="diagram_10551_cluster_5_point_126794"/>
            <p:cNvSpPr/>
            <p:nvPr/>
          </p:nvSpPr>
          <p:spPr>
            <a:xfrm>
              <a:off x="3548374" y="4188325"/>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5" name="diagram_10551_cluster_5_point_126797"/>
            <p:cNvSpPr/>
            <p:nvPr/>
          </p:nvSpPr>
          <p:spPr>
            <a:xfrm>
              <a:off x="2088877" y="460869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6" name="diagram_10551_cluster_5_point_126805"/>
            <p:cNvSpPr/>
            <p:nvPr/>
          </p:nvSpPr>
          <p:spPr>
            <a:xfrm>
              <a:off x="3264976" y="408738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7" name="diagram_10551_cluster_5_point_126820"/>
            <p:cNvSpPr/>
            <p:nvPr/>
          </p:nvSpPr>
          <p:spPr>
            <a:xfrm>
              <a:off x="2725340" y="469046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8" name="diagram_10551_cluster_5_point_126827"/>
            <p:cNvSpPr/>
            <p:nvPr/>
          </p:nvSpPr>
          <p:spPr>
            <a:xfrm>
              <a:off x="2340392" y="360696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399" name="diagram_10551_cluster_5_point_126831"/>
            <p:cNvSpPr/>
            <p:nvPr/>
          </p:nvSpPr>
          <p:spPr>
            <a:xfrm>
              <a:off x="3543651" y="425221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0" name="diagram_10551_cluster_5_point_126844"/>
            <p:cNvSpPr/>
            <p:nvPr/>
          </p:nvSpPr>
          <p:spPr>
            <a:xfrm>
              <a:off x="2048728" y="408738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1" name="diagram_10551_cluster_5_point_126667"/>
            <p:cNvSpPr/>
            <p:nvPr/>
          </p:nvSpPr>
          <p:spPr>
            <a:xfrm>
              <a:off x="3094938" y="340636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2" name="diagram_10551_cluster_5_point_126756"/>
            <p:cNvSpPr/>
            <p:nvPr/>
          </p:nvSpPr>
          <p:spPr>
            <a:xfrm>
              <a:off x="3511768" y="378073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3" name="diagram_10551_cluster_6_point_126632"/>
            <p:cNvSpPr/>
            <p:nvPr/>
          </p:nvSpPr>
          <p:spPr>
            <a:xfrm>
              <a:off x="3209477" y="524882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4" name="diagram_10551_cluster_6_point_126641"/>
            <p:cNvSpPr/>
            <p:nvPr/>
          </p:nvSpPr>
          <p:spPr>
            <a:xfrm>
              <a:off x="3917971" y="539959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5" name="diagram_10551_cluster_6_point_126651"/>
            <p:cNvSpPr/>
            <p:nvPr/>
          </p:nvSpPr>
          <p:spPr>
            <a:xfrm>
              <a:off x="4123435" y="4732628"/>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6" name="diagram_10551_cluster_6_point_126674"/>
            <p:cNvSpPr/>
            <p:nvPr/>
          </p:nvSpPr>
          <p:spPr>
            <a:xfrm>
              <a:off x="4288750" y="507505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7" name="diagram_10551_cluster_6_point_126675"/>
            <p:cNvSpPr/>
            <p:nvPr/>
          </p:nvSpPr>
          <p:spPr>
            <a:xfrm>
              <a:off x="3913248" y="555036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8" name="diagram_10551_cluster_6_point_126708"/>
            <p:cNvSpPr/>
            <p:nvPr/>
          </p:nvSpPr>
          <p:spPr>
            <a:xfrm>
              <a:off x="3324018" y="5317818"/>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09" name="diagram_10551_cluster_6_point_126718"/>
            <p:cNvSpPr/>
            <p:nvPr/>
          </p:nvSpPr>
          <p:spPr>
            <a:xfrm>
              <a:off x="3766826" y="5317818"/>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0" name="diagram_10551_cluster_6_point_126731"/>
            <p:cNvSpPr/>
            <p:nvPr/>
          </p:nvSpPr>
          <p:spPr>
            <a:xfrm>
              <a:off x="4681964" y="5436646"/>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1" name="diagram_10551_cluster_6_point_126786"/>
            <p:cNvSpPr/>
            <p:nvPr/>
          </p:nvSpPr>
          <p:spPr>
            <a:xfrm>
              <a:off x="4265133" y="5175993"/>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2" name="diagram_10551_cluster_6_point_126799"/>
            <p:cNvSpPr/>
            <p:nvPr/>
          </p:nvSpPr>
          <p:spPr>
            <a:xfrm>
              <a:off x="4315909" y="5326763"/>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3" name="diagram_10551_cluster_6_point_126804"/>
            <p:cNvSpPr/>
            <p:nvPr/>
          </p:nvSpPr>
          <p:spPr>
            <a:xfrm>
              <a:off x="4406832" y="5555472"/>
              <a:ext cx="5195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4" name="diagram_10551_cluster_6_point_126818"/>
            <p:cNvSpPr/>
            <p:nvPr/>
          </p:nvSpPr>
          <p:spPr>
            <a:xfrm>
              <a:off x="3817602" y="475946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5" name="diagram_10551_cluster_6_point_126819"/>
            <p:cNvSpPr/>
            <p:nvPr/>
          </p:nvSpPr>
          <p:spPr>
            <a:xfrm>
              <a:off x="3511768" y="496006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6" name="diagram_10551_cluster_6_point_126833"/>
            <p:cNvSpPr/>
            <p:nvPr/>
          </p:nvSpPr>
          <p:spPr>
            <a:xfrm>
              <a:off x="4119892" y="458058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7" name="diagram_10551_cluster_6_point_126835"/>
            <p:cNvSpPr/>
            <p:nvPr/>
          </p:nvSpPr>
          <p:spPr>
            <a:xfrm>
              <a:off x="4389120" y="450775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8" name="diagram_10551_cluster_6_point_126836"/>
            <p:cNvSpPr/>
            <p:nvPr/>
          </p:nvSpPr>
          <p:spPr>
            <a:xfrm>
              <a:off x="4132881" y="486423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19" name="diagram_10551_cluster_6_point_126837"/>
            <p:cNvSpPr/>
            <p:nvPr/>
          </p:nvSpPr>
          <p:spPr>
            <a:xfrm>
              <a:off x="3094938" y="515682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0" name="diagram_10551_cluster_6_point_126842"/>
            <p:cNvSpPr/>
            <p:nvPr/>
          </p:nvSpPr>
          <p:spPr>
            <a:xfrm>
              <a:off x="3607415" y="512999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1" name="diagram_10551_cluster_6_point_126677"/>
            <p:cNvSpPr/>
            <p:nvPr/>
          </p:nvSpPr>
          <p:spPr>
            <a:xfrm>
              <a:off x="4389120" y="5303764"/>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2" name="diagram_10551_cluster_6_point_126678"/>
            <p:cNvSpPr/>
            <p:nvPr/>
          </p:nvSpPr>
          <p:spPr>
            <a:xfrm>
              <a:off x="4535542" y="5491587"/>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3" name="diagram_10551_cluster_7_point_126668"/>
            <p:cNvSpPr/>
            <p:nvPr/>
          </p:nvSpPr>
          <p:spPr>
            <a:xfrm>
              <a:off x="5701014" y="495622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4" name="diagram_10551_cluster_7_point_126676"/>
            <p:cNvSpPr/>
            <p:nvPr/>
          </p:nvSpPr>
          <p:spPr>
            <a:xfrm>
              <a:off x="5221600" y="460358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5" name="diagram_10551_cluster_7_point_126684"/>
            <p:cNvSpPr/>
            <p:nvPr/>
          </p:nvSpPr>
          <p:spPr>
            <a:xfrm>
              <a:off x="4914586" y="549542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6" name="diagram_10551_cluster_7_point_126687"/>
            <p:cNvSpPr/>
            <p:nvPr/>
          </p:nvSpPr>
          <p:spPr>
            <a:xfrm>
              <a:off x="5006690" y="476840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7" name="diagram_10551_cluster_7_point_126697"/>
            <p:cNvSpPr/>
            <p:nvPr/>
          </p:nvSpPr>
          <p:spPr>
            <a:xfrm>
              <a:off x="5239313" y="5445589"/>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8" name="diagram_10551_cluster_7_point_126698"/>
            <p:cNvSpPr/>
            <p:nvPr/>
          </p:nvSpPr>
          <p:spPr>
            <a:xfrm>
              <a:off x="5381012" y="515682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29" name="diagram_10551_cluster_7_point_126706"/>
            <p:cNvSpPr/>
            <p:nvPr/>
          </p:nvSpPr>
          <p:spPr>
            <a:xfrm>
              <a:off x="4772887" y="5239879"/>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0" name="diagram_10551_cluster_7_point_126722"/>
            <p:cNvSpPr/>
            <p:nvPr/>
          </p:nvSpPr>
          <p:spPr>
            <a:xfrm>
              <a:off x="5747067" y="4869343"/>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1" name="diagram_10551_cluster_7_point_126736"/>
            <p:cNvSpPr/>
            <p:nvPr/>
          </p:nvSpPr>
          <p:spPr>
            <a:xfrm>
              <a:off x="5339682" y="539959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2" name="diagram_10551_cluster_7_point_126737"/>
            <p:cNvSpPr/>
            <p:nvPr/>
          </p:nvSpPr>
          <p:spPr>
            <a:xfrm>
              <a:off x="5586475" y="534465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3" name="diagram_10551_cluster_7_point_126760"/>
            <p:cNvSpPr/>
            <p:nvPr/>
          </p:nvSpPr>
          <p:spPr>
            <a:xfrm>
              <a:off x="5793119" y="486934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4" name="diagram_10551_cluster_7_point_126761"/>
            <p:cNvSpPr/>
            <p:nvPr/>
          </p:nvSpPr>
          <p:spPr>
            <a:xfrm>
              <a:off x="5486105" y="535359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5" name="diagram_10551_cluster_7_point_126762"/>
            <p:cNvSpPr/>
            <p:nvPr/>
          </p:nvSpPr>
          <p:spPr>
            <a:xfrm>
              <a:off x="5307801" y="497922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6" name="diagram_10551_cluster_7_point_126763"/>
            <p:cNvSpPr/>
            <p:nvPr/>
          </p:nvSpPr>
          <p:spPr>
            <a:xfrm>
              <a:off x="5156655" y="521688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7" name="diagram_10551_cluster_7_point_126767"/>
            <p:cNvSpPr/>
            <p:nvPr/>
          </p:nvSpPr>
          <p:spPr>
            <a:xfrm>
              <a:off x="5102337" y="5376593"/>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8" name="diagram_10551_cluster_7_point_126768"/>
            <p:cNvSpPr/>
            <p:nvPr/>
          </p:nvSpPr>
          <p:spPr>
            <a:xfrm>
              <a:off x="5353852" y="5216880"/>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39" name="diagram_10551_cluster_7_point_126769"/>
            <p:cNvSpPr/>
            <p:nvPr/>
          </p:nvSpPr>
          <p:spPr>
            <a:xfrm>
              <a:off x="5408170" y="528970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0" name="diagram_10551_cluster_7_point_126770"/>
            <p:cNvSpPr/>
            <p:nvPr/>
          </p:nvSpPr>
          <p:spPr>
            <a:xfrm>
              <a:off x="5266471" y="542642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1" name="diagram_10551_cluster_7_point_126771"/>
            <p:cNvSpPr/>
            <p:nvPr/>
          </p:nvSpPr>
          <p:spPr>
            <a:xfrm>
              <a:off x="5481381" y="525265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2" name="diagram_10551_cluster_7_point_126772"/>
            <p:cNvSpPr/>
            <p:nvPr/>
          </p:nvSpPr>
          <p:spPr>
            <a:xfrm>
              <a:off x="5006690" y="520282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3" name="diagram_10551_cluster_7_point_126790"/>
            <p:cNvSpPr/>
            <p:nvPr/>
          </p:nvSpPr>
          <p:spPr>
            <a:xfrm>
              <a:off x="5088167" y="547753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4" name="diagram_10551_cluster_7_point_126795"/>
            <p:cNvSpPr/>
            <p:nvPr/>
          </p:nvSpPr>
          <p:spPr>
            <a:xfrm>
              <a:off x="5001967" y="542642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5" name="diagram_10551_cluster_7_point_126796"/>
            <p:cNvSpPr/>
            <p:nvPr/>
          </p:nvSpPr>
          <p:spPr>
            <a:xfrm>
              <a:off x="4833110" y="5381704"/>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6" name="diagram_10551_cluster_7_point_126801"/>
            <p:cNvSpPr/>
            <p:nvPr/>
          </p:nvSpPr>
          <p:spPr>
            <a:xfrm>
              <a:off x="5724631" y="507888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7" name="diagram_10551_cluster_7_point_126802"/>
            <p:cNvSpPr/>
            <p:nvPr/>
          </p:nvSpPr>
          <p:spPr>
            <a:xfrm>
              <a:off x="5619538" y="5034167"/>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8" name="diagram_10551_cluster_7_point_126813"/>
            <p:cNvSpPr/>
            <p:nvPr/>
          </p:nvSpPr>
          <p:spPr>
            <a:xfrm>
              <a:off x="5051562" y="519388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49" name="diagram_10551_cluster_7_point_126814"/>
            <p:cNvSpPr/>
            <p:nvPr/>
          </p:nvSpPr>
          <p:spPr>
            <a:xfrm>
              <a:off x="5861606" y="4938340"/>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0" name="diagram_10551_cluster_7_point_126824"/>
            <p:cNvSpPr/>
            <p:nvPr/>
          </p:nvSpPr>
          <p:spPr>
            <a:xfrm>
              <a:off x="4791780" y="509805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1" name="diagram_10551_cluster_7_point_126828"/>
            <p:cNvSpPr/>
            <p:nvPr/>
          </p:nvSpPr>
          <p:spPr>
            <a:xfrm>
              <a:off x="5509721" y="521176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2" name="diagram_10551_cluster_7_point_126843"/>
            <p:cNvSpPr/>
            <p:nvPr/>
          </p:nvSpPr>
          <p:spPr>
            <a:xfrm>
              <a:off x="5212154" y="489617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3" name="diagram_10551_cluster_7_point_126845"/>
            <p:cNvSpPr/>
            <p:nvPr/>
          </p:nvSpPr>
          <p:spPr>
            <a:xfrm>
              <a:off x="5961977" y="524371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4" name="diagram_10551_cluster_7_point_126846"/>
            <p:cNvSpPr/>
            <p:nvPr/>
          </p:nvSpPr>
          <p:spPr>
            <a:xfrm>
              <a:off x="5107061" y="527182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5" name="diagram_10551_cluster_7_point_126816"/>
            <p:cNvSpPr/>
            <p:nvPr/>
          </p:nvSpPr>
          <p:spPr>
            <a:xfrm>
              <a:off x="4677241" y="5458366"/>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6" name="diagram_10551_cluster_7_point_126695"/>
            <p:cNvSpPr/>
            <p:nvPr/>
          </p:nvSpPr>
          <p:spPr>
            <a:xfrm>
              <a:off x="4681964" y="559124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7" name="diagram_10551_cluster_8_point_126633"/>
            <p:cNvSpPr/>
            <p:nvPr/>
          </p:nvSpPr>
          <p:spPr>
            <a:xfrm>
              <a:off x="6048176" y="4270098"/>
              <a:ext cx="5195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8" name="diagram_10551_cluster_8_point_126637"/>
            <p:cNvSpPr/>
            <p:nvPr/>
          </p:nvSpPr>
          <p:spPr>
            <a:xfrm>
              <a:off x="7178225" y="370790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59" name="diagram_10551_cluster_8_point_126640"/>
            <p:cNvSpPr/>
            <p:nvPr/>
          </p:nvSpPr>
          <p:spPr>
            <a:xfrm>
              <a:off x="6949145" y="398644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0" name="diagram_10551_cluster_8_point_126653"/>
            <p:cNvSpPr/>
            <p:nvPr/>
          </p:nvSpPr>
          <p:spPr>
            <a:xfrm>
              <a:off x="6880657" y="3534139"/>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1" name="diagram_10551_cluster_8_point_126656"/>
            <p:cNvSpPr/>
            <p:nvPr/>
          </p:nvSpPr>
          <p:spPr>
            <a:xfrm>
              <a:off x="6418955" y="408227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2" name="diagram_10551_cluster_8_point_126658"/>
            <p:cNvSpPr/>
            <p:nvPr/>
          </p:nvSpPr>
          <p:spPr>
            <a:xfrm>
              <a:off x="6555930" y="370790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3" name="diagram_10551_cluster_8_point_126679"/>
            <p:cNvSpPr/>
            <p:nvPr/>
          </p:nvSpPr>
          <p:spPr>
            <a:xfrm>
              <a:off x="6519325" y="417427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4" name="diagram_10551_cluster_8_point_126680"/>
            <p:cNvSpPr/>
            <p:nvPr/>
          </p:nvSpPr>
          <p:spPr>
            <a:xfrm>
              <a:off x="6299692" y="4434923"/>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5" name="diagram_10551_cluster_8_point_126692"/>
            <p:cNvSpPr/>
            <p:nvPr/>
          </p:nvSpPr>
          <p:spPr>
            <a:xfrm>
              <a:off x="6547665" y="4211324"/>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6" name="diagram_10551_cluster_8_point_126710"/>
            <p:cNvSpPr/>
            <p:nvPr/>
          </p:nvSpPr>
          <p:spPr>
            <a:xfrm>
              <a:off x="6789733" y="3589081"/>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7" name="diagram_10551_cluster_8_point_126713"/>
            <p:cNvSpPr/>
            <p:nvPr/>
          </p:nvSpPr>
          <p:spPr>
            <a:xfrm>
              <a:off x="6437848" y="4319929"/>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8" name="diagram_10551_cluster_8_point_126721"/>
            <p:cNvSpPr/>
            <p:nvPr/>
          </p:nvSpPr>
          <p:spPr>
            <a:xfrm>
              <a:off x="7100290" y="407333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69" name="diagram_10551_cluster_8_point_126730"/>
            <p:cNvSpPr/>
            <p:nvPr/>
          </p:nvSpPr>
          <p:spPr>
            <a:xfrm>
              <a:off x="6332755" y="406438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0" name="diagram_10551_cluster_8_point_126740"/>
            <p:cNvSpPr/>
            <p:nvPr/>
          </p:nvSpPr>
          <p:spPr>
            <a:xfrm>
              <a:off x="6396520" y="375773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1" name="diagram_10551_cluster_8_point_126766"/>
            <p:cNvSpPr/>
            <p:nvPr/>
          </p:nvSpPr>
          <p:spPr>
            <a:xfrm>
              <a:off x="6372903" y="436592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2" name="diagram_10551_cluster_8_point_126776"/>
            <p:cNvSpPr/>
            <p:nvPr/>
          </p:nvSpPr>
          <p:spPr>
            <a:xfrm>
              <a:off x="6890104" y="422921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3" name="diagram_10551_cluster_8_point_126778"/>
            <p:cNvSpPr/>
            <p:nvPr/>
          </p:nvSpPr>
          <p:spPr>
            <a:xfrm>
              <a:off x="6692906" y="3886786"/>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4" name="diagram_10551_cluster_8_point_126779"/>
            <p:cNvSpPr/>
            <p:nvPr/>
          </p:nvSpPr>
          <p:spPr>
            <a:xfrm>
              <a:off x="6455561" y="378968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5" name="diagram_10551_cluster_8_point_126780"/>
            <p:cNvSpPr/>
            <p:nvPr/>
          </p:nvSpPr>
          <p:spPr>
            <a:xfrm>
              <a:off x="6656301" y="4124440"/>
              <a:ext cx="50775"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6" name="diagram_10551_cluster_8_point_126781"/>
            <p:cNvSpPr/>
            <p:nvPr/>
          </p:nvSpPr>
          <p:spPr>
            <a:xfrm>
              <a:off x="6391796" y="4394036"/>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7" name="diagram_10551_cluster_8_point_126806"/>
            <p:cNvSpPr/>
            <p:nvPr/>
          </p:nvSpPr>
          <p:spPr>
            <a:xfrm>
              <a:off x="6387073" y="4137217"/>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8" name="diagram_10551_cluster_8_point_126807"/>
            <p:cNvSpPr/>
            <p:nvPr/>
          </p:nvSpPr>
          <p:spPr>
            <a:xfrm>
              <a:off x="6511059" y="427904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79" name="diagram_10551_cluster_8_point_126809"/>
            <p:cNvSpPr/>
            <p:nvPr/>
          </p:nvSpPr>
          <p:spPr>
            <a:xfrm>
              <a:off x="6574823" y="4298208"/>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0" name="diagram_10551_cluster_8_point_126815"/>
            <p:cNvSpPr/>
            <p:nvPr/>
          </p:nvSpPr>
          <p:spPr>
            <a:xfrm>
              <a:off x="6240651" y="4348039"/>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1" name="diagram_10551_cluster_8_point_126821"/>
            <p:cNvSpPr/>
            <p:nvPr/>
          </p:nvSpPr>
          <p:spPr>
            <a:xfrm>
              <a:off x="6789733" y="3629967"/>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2" name="diagram_10551_cluster_9_point_126639"/>
            <p:cNvSpPr/>
            <p:nvPr/>
          </p:nvSpPr>
          <p:spPr>
            <a:xfrm>
              <a:off x="6433125" y="4873176"/>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3" name="diagram_10551_cluster_9_point_126671"/>
            <p:cNvSpPr/>
            <p:nvPr/>
          </p:nvSpPr>
          <p:spPr>
            <a:xfrm>
              <a:off x="5683302" y="435698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4" name="diagram_10551_cluster_9_point_126672"/>
            <p:cNvSpPr/>
            <p:nvPr/>
          </p:nvSpPr>
          <p:spPr>
            <a:xfrm>
              <a:off x="6450837" y="495622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5" name="diagram_10551_cluster_9_point_126691"/>
            <p:cNvSpPr/>
            <p:nvPr/>
          </p:nvSpPr>
          <p:spPr>
            <a:xfrm>
              <a:off x="5866330" y="4558860"/>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6" name="diagram_10551_cluster_9_point_126705"/>
            <p:cNvSpPr/>
            <p:nvPr/>
          </p:nvSpPr>
          <p:spPr>
            <a:xfrm>
              <a:off x="5774225" y="4471976"/>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7" name="diagram_10551_cluster_9_point_126729"/>
            <p:cNvSpPr/>
            <p:nvPr/>
          </p:nvSpPr>
          <p:spPr>
            <a:xfrm>
              <a:off x="6606706" y="4713463"/>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8" name="diagram_10551_cluster_9_point_126743"/>
            <p:cNvSpPr/>
            <p:nvPr/>
          </p:nvSpPr>
          <p:spPr>
            <a:xfrm>
              <a:off x="6482719" y="4471976"/>
              <a:ext cx="50776" cy="49831"/>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89" name="diagram_10551_cluster_9_point_126746"/>
            <p:cNvSpPr/>
            <p:nvPr/>
          </p:nvSpPr>
          <p:spPr>
            <a:xfrm>
              <a:off x="6372903" y="466363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0" name="diagram_10551_cluster_9_point_126747"/>
            <p:cNvSpPr/>
            <p:nvPr/>
          </p:nvSpPr>
          <p:spPr>
            <a:xfrm>
              <a:off x="6162717" y="4658521"/>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1" name="diagram_10551_cluster_9_point_126748"/>
            <p:cNvSpPr/>
            <p:nvPr/>
          </p:nvSpPr>
          <p:spPr>
            <a:xfrm>
              <a:off x="6194598" y="4764571"/>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2" name="diagram_10551_cluster_9_point_126749"/>
            <p:cNvSpPr/>
            <p:nvPr/>
          </p:nvSpPr>
          <p:spPr>
            <a:xfrm>
              <a:off x="6506336" y="4580582"/>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3" name="diagram_10551_cluster_9_point_126750"/>
            <p:cNvSpPr/>
            <p:nvPr/>
          </p:nvSpPr>
          <p:spPr>
            <a:xfrm>
              <a:off x="6455561" y="4539695"/>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4" name="diagram_10551_cluster_9_point_126751"/>
            <p:cNvSpPr/>
            <p:nvPr/>
          </p:nvSpPr>
          <p:spPr>
            <a:xfrm>
              <a:off x="6789733" y="4498808"/>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5" name="diagram_10551_cluster_9_point_126752"/>
            <p:cNvSpPr/>
            <p:nvPr/>
          </p:nvSpPr>
          <p:spPr>
            <a:xfrm>
              <a:off x="6135557" y="4617635"/>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6" name="diagram_10551_cluster_9_point_126753"/>
            <p:cNvSpPr/>
            <p:nvPr/>
          </p:nvSpPr>
          <p:spPr>
            <a:xfrm>
              <a:off x="6441391" y="4603580"/>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7" name="diagram_10551_cluster_9_point_126754"/>
            <p:cNvSpPr/>
            <p:nvPr/>
          </p:nvSpPr>
          <p:spPr>
            <a:xfrm>
              <a:off x="6113122" y="4699408"/>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8" name="diagram_10551_cluster_9_point_126782"/>
            <p:cNvSpPr/>
            <p:nvPr/>
          </p:nvSpPr>
          <p:spPr>
            <a:xfrm>
              <a:off x="6766117" y="4841234"/>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499" name="diagram_10551_cluster_9_point_126800"/>
            <p:cNvSpPr/>
            <p:nvPr/>
          </p:nvSpPr>
          <p:spPr>
            <a:xfrm>
              <a:off x="6396520" y="4741573"/>
              <a:ext cx="50775"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500" name="diagram_10551_cluster_9_point_126808"/>
            <p:cNvSpPr/>
            <p:nvPr/>
          </p:nvSpPr>
          <p:spPr>
            <a:xfrm>
              <a:off x="6492166" y="5020113"/>
              <a:ext cx="50776"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501" name="diagram_10551_cluster_9_point_126822"/>
            <p:cNvSpPr/>
            <p:nvPr/>
          </p:nvSpPr>
          <p:spPr>
            <a:xfrm>
              <a:off x="6565377" y="5002225"/>
              <a:ext cx="50776" cy="49830"/>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sp>
          <p:nvSpPr>
            <p:cNvPr id="502" name="diagram_10551_cluster_9_point_126838"/>
            <p:cNvSpPr/>
            <p:nvPr/>
          </p:nvSpPr>
          <p:spPr>
            <a:xfrm>
              <a:off x="6231204" y="4663632"/>
              <a:ext cx="50775" cy="51108"/>
            </a:xfrm>
            <a:prstGeom prst="ellipse">
              <a:avLst/>
            </a:prstGeom>
            <a:solidFill>
              <a:srgbClr val="FFFF00"/>
            </a:solidFill>
            <a:ln w="12700"/>
          </p:spPr>
          <p:style>
            <a:lnRef idx="1">
              <a:schemeClr val="accent1"/>
            </a:lnRef>
            <a:fillRef idx="0">
              <a:schemeClr val="accent1"/>
            </a:fillRef>
            <a:effectRef idx="0">
              <a:schemeClr val="accent1"/>
            </a:effectRef>
            <a:fontRef idx="minor">
              <a:schemeClr val="tx1"/>
            </a:fontRef>
          </p:style>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en-US"/>
            </a:p>
          </p:txBody>
        </p:sp>
      </p:grpSp>
      <p:sp>
        <p:nvSpPr>
          <p:cNvPr id="17416" name="TextBox 18657"/>
          <p:cNvSpPr txBox="1">
            <a:spLocks noChangeArrowheads="1"/>
          </p:cNvSpPr>
          <p:nvPr/>
        </p:nvSpPr>
        <p:spPr bwMode="auto">
          <a:xfrm>
            <a:off x="579438" y="3906838"/>
            <a:ext cx="239712" cy="374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5</a:t>
            </a:r>
          </a:p>
        </p:txBody>
      </p:sp>
      <p:sp>
        <p:nvSpPr>
          <p:cNvPr id="17417" name="TextBox 18658"/>
          <p:cNvSpPr txBox="1">
            <a:spLocks noChangeArrowheads="1"/>
          </p:cNvSpPr>
          <p:nvPr/>
        </p:nvSpPr>
        <p:spPr bwMode="auto">
          <a:xfrm>
            <a:off x="2382838" y="4872038"/>
            <a:ext cx="2825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6</a:t>
            </a:r>
          </a:p>
        </p:txBody>
      </p:sp>
      <p:sp>
        <p:nvSpPr>
          <p:cNvPr id="17418" name="TextBox 18659"/>
          <p:cNvSpPr txBox="1">
            <a:spLocks noChangeArrowheads="1"/>
          </p:cNvSpPr>
          <p:nvPr/>
        </p:nvSpPr>
        <p:spPr bwMode="auto">
          <a:xfrm>
            <a:off x="4048125" y="4794250"/>
            <a:ext cx="22225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7</a:t>
            </a:r>
          </a:p>
        </p:txBody>
      </p:sp>
      <p:sp>
        <p:nvSpPr>
          <p:cNvPr id="17419" name="TextBox 18660"/>
          <p:cNvSpPr txBox="1">
            <a:spLocks noChangeArrowheads="1"/>
          </p:cNvSpPr>
          <p:nvPr/>
        </p:nvSpPr>
        <p:spPr bwMode="auto">
          <a:xfrm>
            <a:off x="6024563" y="4497388"/>
            <a:ext cx="2952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9</a:t>
            </a:r>
          </a:p>
        </p:txBody>
      </p:sp>
      <p:sp>
        <p:nvSpPr>
          <p:cNvPr id="17420" name="TextBox 18661"/>
          <p:cNvSpPr txBox="1">
            <a:spLocks noChangeArrowheads="1"/>
          </p:cNvSpPr>
          <p:nvPr/>
        </p:nvSpPr>
        <p:spPr bwMode="auto">
          <a:xfrm>
            <a:off x="6034088" y="3511550"/>
            <a:ext cx="3095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8</a:t>
            </a:r>
          </a:p>
        </p:txBody>
      </p:sp>
      <p:sp>
        <p:nvSpPr>
          <p:cNvPr id="17421" name="TextBox 18662"/>
          <p:cNvSpPr txBox="1">
            <a:spLocks noChangeArrowheads="1"/>
          </p:cNvSpPr>
          <p:nvPr/>
        </p:nvSpPr>
        <p:spPr bwMode="auto">
          <a:xfrm>
            <a:off x="4318000" y="3173413"/>
            <a:ext cx="37623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4</a:t>
            </a:r>
          </a:p>
        </p:txBody>
      </p:sp>
      <p:sp>
        <p:nvSpPr>
          <p:cNvPr id="17422" name="TextBox 18663"/>
          <p:cNvSpPr txBox="1">
            <a:spLocks noChangeArrowheads="1"/>
          </p:cNvSpPr>
          <p:nvPr/>
        </p:nvSpPr>
        <p:spPr bwMode="auto">
          <a:xfrm>
            <a:off x="2586038" y="2925763"/>
            <a:ext cx="344487" cy="3730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1</a:t>
            </a:r>
          </a:p>
        </p:txBody>
      </p:sp>
      <p:sp>
        <p:nvSpPr>
          <p:cNvPr id="17423" name="TextBox 18664"/>
          <p:cNvSpPr txBox="1">
            <a:spLocks noChangeArrowheads="1"/>
          </p:cNvSpPr>
          <p:nvPr/>
        </p:nvSpPr>
        <p:spPr bwMode="auto">
          <a:xfrm>
            <a:off x="4643438" y="2224088"/>
            <a:ext cx="29527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3</a:t>
            </a:r>
          </a:p>
        </p:txBody>
      </p:sp>
      <p:sp>
        <p:nvSpPr>
          <p:cNvPr id="17424" name="TextBox 18665"/>
          <p:cNvSpPr txBox="1">
            <a:spLocks noChangeArrowheads="1"/>
          </p:cNvSpPr>
          <p:nvPr/>
        </p:nvSpPr>
        <p:spPr bwMode="auto">
          <a:xfrm>
            <a:off x="3097213" y="1624013"/>
            <a:ext cx="277812"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800"/>
              <a:t>2</a:t>
            </a:r>
          </a:p>
        </p:txBody>
      </p:sp>
    </p:spTree>
    <p:extLst>
      <p:ext uri="{BB962C8B-B14F-4D97-AF65-F5344CB8AC3E}">
        <p14:creationId xmlns:p14="http://schemas.microsoft.com/office/powerpoint/2010/main" val="82958574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2238" y="128588"/>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483" name="Title 1"/>
          <p:cNvSpPr>
            <a:spLocks noGrp="1"/>
          </p:cNvSpPr>
          <p:nvPr>
            <p:ph type="title"/>
          </p:nvPr>
        </p:nvSpPr>
        <p:spPr/>
        <p:txBody>
          <a:bodyPr/>
          <a:lstStyle/>
          <a:p>
            <a:pPr eaLnBrk="1" hangingPunct="1"/>
            <a:r>
              <a:rPr lang="en-US" altLang="en-US" smtClean="0">
                <a:solidFill>
                  <a:schemeClr val="bg1"/>
                </a:solidFill>
                <a:ea typeface="ＭＳ Ｐゴシック" pitchFamily="34" charset="-128"/>
              </a:rPr>
              <a:t>Feedback</a:t>
            </a:r>
          </a:p>
        </p:txBody>
      </p:sp>
      <p:sp>
        <p:nvSpPr>
          <p:cNvPr id="20484" name="Content Placeholder 2"/>
          <p:cNvSpPr>
            <a:spLocks noGrp="1"/>
          </p:cNvSpPr>
          <p:nvPr>
            <p:ph idx="1"/>
          </p:nvPr>
        </p:nvSpPr>
        <p:spPr/>
        <p:txBody>
          <a:bodyPr/>
          <a:lstStyle/>
          <a:p>
            <a:r>
              <a:rPr lang="en-US" altLang="en-US" sz="2800" dirty="0" smtClean="0"/>
              <a:t>Are there statements on the list that surprise you?</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20486"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270463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2238" y="128588"/>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507" name="Title 1"/>
          <p:cNvSpPr>
            <a:spLocks noGrp="1"/>
          </p:cNvSpPr>
          <p:nvPr>
            <p:ph type="title"/>
          </p:nvPr>
        </p:nvSpPr>
        <p:spPr/>
        <p:txBody>
          <a:bodyPr/>
          <a:lstStyle/>
          <a:p>
            <a:pPr eaLnBrk="1" hangingPunct="1"/>
            <a:r>
              <a:rPr lang="en-US" altLang="en-US" smtClean="0">
                <a:solidFill>
                  <a:schemeClr val="bg1"/>
                </a:solidFill>
                <a:ea typeface="ＭＳ Ｐゴシック" pitchFamily="34" charset="-128"/>
              </a:rPr>
              <a:t>Feedback</a:t>
            </a:r>
          </a:p>
        </p:txBody>
      </p:sp>
      <p:sp>
        <p:nvSpPr>
          <p:cNvPr id="21508" name="Content Placeholder 2"/>
          <p:cNvSpPr>
            <a:spLocks noGrp="1"/>
          </p:cNvSpPr>
          <p:nvPr>
            <p:ph idx="1"/>
          </p:nvPr>
        </p:nvSpPr>
        <p:spPr/>
        <p:txBody>
          <a:bodyPr/>
          <a:lstStyle/>
          <a:p>
            <a:r>
              <a:rPr lang="en-US" altLang="en-US" sz="2800" smtClean="0"/>
              <a:t>Are there constructs in the map that are missing?</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21510"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816515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2238" y="128588"/>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555" name="Title 1"/>
          <p:cNvSpPr>
            <a:spLocks noGrp="1"/>
          </p:cNvSpPr>
          <p:nvPr>
            <p:ph type="title"/>
          </p:nvPr>
        </p:nvSpPr>
        <p:spPr/>
        <p:txBody>
          <a:bodyPr/>
          <a:lstStyle/>
          <a:p>
            <a:pPr eaLnBrk="1" hangingPunct="1"/>
            <a:r>
              <a:rPr lang="en-US" altLang="en-US" smtClean="0">
                <a:solidFill>
                  <a:schemeClr val="bg1"/>
                </a:solidFill>
                <a:ea typeface="ＭＳ Ｐゴシック" pitchFamily="34" charset="-128"/>
              </a:rPr>
              <a:t>Feedback</a:t>
            </a:r>
          </a:p>
        </p:txBody>
      </p:sp>
      <p:sp>
        <p:nvSpPr>
          <p:cNvPr id="3" name="Content Placeholder 2"/>
          <p:cNvSpPr>
            <a:spLocks noGrp="1"/>
          </p:cNvSpPr>
          <p:nvPr>
            <p:ph idx="1"/>
          </p:nvPr>
        </p:nvSpPr>
        <p:spPr/>
        <p:txBody>
          <a:bodyPr/>
          <a:lstStyle/>
          <a:p>
            <a:pPr>
              <a:defRPr/>
            </a:pPr>
            <a:r>
              <a:rPr lang="en-US" sz="2800" b="1" dirty="0" smtClean="0"/>
              <a:t>How can this map be used?  By teachers? Healthcare providers? Families?</a:t>
            </a:r>
          </a:p>
          <a:p>
            <a:pPr marL="0" indent="0" eaLnBrk="1" hangingPunct="1">
              <a:buFont typeface="Arial" charset="0"/>
              <a:buNone/>
              <a:defRPr/>
            </a:pPr>
            <a:endParaRPr lang="en-US" sz="2800" dirty="0"/>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23558"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395359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endParaRPr lang="en-US" altLang="en-US" smtClean="0">
              <a:ea typeface="ＭＳ Ｐゴシック" pitchFamily="34" charset="-128"/>
            </a:endParaRPr>
          </a:p>
        </p:txBody>
      </p:sp>
      <p:sp>
        <p:nvSpPr>
          <p:cNvPr id="44034" name="Content Placeholder 2"/>
          <p:cNvSpPr>
            <a:spLocks noGrp="1"/>
          </p:cNvSpPr>
          <p:nvPr>
            <p:ph idx="1"/>
          </p:nvPr>
        </p:nvSpPr>
        <p:spPr>
          <a:xfrm>
            <a:off x="381000" y="1600200"/>
            <a:ext cx="8229600" cy="4525963"/>
          </a:xfrm>
        </p:spPr>
        <p:txBody>
          <a:bodyPr rtlCol="0">
            <a:normAutofit lnSpcReduction="10000"/>
          </a:bodyPr>
          <a:lstStyle/>
          <a:p>
            <a:pPr eaLnBrk="1" fontAlgn="auto" hangingPunct="1">
              <a:spcAft>
                <a:spcPts val="0"/>
              </a:spcAft>
              <a:buFont typeface="Arial" pitchFamily="34" charset="0"/>
              <a:buNone/>
              <a:defRPr/>
            </a:pPr>
            <a:r>
              <a:rPr lang="en-US" altLang="en-US" b="1" i="1" dirty="0" smtClean="0">
                <a:ea typeface="ＭＳ Ｐゴシック" pitchFamily="34" charset="-128"/>
              </a:rPr>
              <a:t>CONTACT INFO:</a:t>
            </a:r>
          </a:p>
          <a:p>
            <a:pPr eaLnBrk="1" fontAlgn="auto" hangingPunct="1">
              <a:spcAft>
                <a:spcPts val="0"/>
              </a:spcAft>
              <a:buFont typeface="Arial" pitchFamily="34" charset="0"/>
              <a:buChar char="•"/>
              <a:defRPr/>
            </a:pPr>
            <a:r>
              <a:rPr lang="en-US" altLang="en-US" sz="2800" dirty="0" smtClean="0">
                <a:ea typeface="ＭＳ Ｐゴシック" pitchFamily="34" charset="-128"/>
              </a:rPr>
              <a:t>Website: smahrtresearch.com</a:t>
            </a:r>
          </a:p>
          <a:p>
            <a:pPr eaLnBrk="1" fontAlgn="auto" hangingPunct="1">
              <a:spcAft>
                <a:spcPts val="0"/>
              </a:spcAft>
              <a:buFont typeface="Arial" pitchFamily="34" charset="0"/>
              <a:buChar char="•"/>
              <a:defRPr/>
            </a:pPr>
            <a:r>
              <a:rPr lang="en-US" altLang="en-US" sz="2800" dirty="0" smtClean="0">
                <a:ea typeface="ＭＳ Ｐゴシック" pitchFamily="34" charset="-128"/>
              </a:rPr>
              <a:t>Email: </a:t>
            </a:r>
            <a:r>
              <a:rPr lang="en-US" altLang="en-US" sz="2800" dirty="0" smtClean="0">
                <a:ea typeface="ＭＳ Ｐゴシック" pitchFamily="34" charset="-128"/>
                <a:hlinkClick r:id="rId3"/>
              </a:rPr>
              <a:t>smahrt@seattlechildrens.org</a:t>
            </a:r>
            <a:endParaRPr lang="en-US" altLang="en-US" sz="2800" dirty="0" smtClean="0">
              <a:ea typeface="ＭＳ Ｐゴシック" pitchFamily="34" charset="-128"/>
            </a:endParaRPr>
          </a:p>
          <a:p>
            <a:pPr eaLnBrk="1" fontAlgn="auto" hangingPunct="1">
              <a:spcAft>
                <a:spcPts val="0"/>
              </a:spcAft>
              <a:buFont typeface="Arial" pitchFamily="34" charset="0"/>
              <a:buChar char="•"/>
              <a:defRPr/>
            </a:pPr>
            <a:r>
              <a:rPr lang="en-US" altLang="en-US" sz="2800" dirty="0" smtClean="0">
                <a:ea typeface="ＭＳ Ｐゴシック" pitchFamily="34" charset="-128"/>
              </a:rPr>
              <a:t>@</a:t>
            </a:r>
            <a:r>
              <a:rPr lang="en-US" altLang="en-US" sz="2800" dirty="0" err="1" smtClean="0">
                <a:ea typeface="ＭＳ Ｐゴシック" pitchFamily="34" charset="-128"/>
              </a:rPr>
              <a:t>SMAHRTeam</a:t>
            </a:r>
            <a:endParaRPr lang="en-US" altLang="en-US" sz="2800" dirty="0" smtClean="0">
              <a:ea typeface="ＭＳ Ｐゴシック" pitchFamily="34" charset="-128"/>
            </a:endParaRPr>
          </a:p>
          <a:p>
            <a:pPr eaLnBrk="1" fontAlgn="auto" hangingPunct="1">
              <a:spcAft>
                <a:spcPts val="0"/>
              </a:spcAft>
              <a:buFont typeface="Arial" pitchFamily="34" charset="0"/>
              <a:buChar char="•"/>
              <a:defRPr/>
            </a:pPr>
            <a:r>
              <a:rPr lang="en-US" altLang="en-US" sz="2800" dirty="0" smtClean="0">
                <a:ea typeface="ＭＳ Ｐゴシック" pitchFamily="34" charset="-128"/>
              </a:rPr>
              <a:t>Facebook: Social Media and Adolescent Health Research Team</a:t>
            </a:r>
          </a:p>
          <a:p>
            <a:pPr eaLnBrk="1" fontAlgn="auto" hangingPunct="1">
              <a:spcAft>
                <a:spcPts val="0"/>
              </a:spcAft>
              <a:buFont typeface="Arial" pitchFamily="34" charset="0"/>
              <a:buNone/>
              <a:defRPr/>
            </a:pPr>
            <a:endParaRPr lang="en-US" altLang="en-US" dirty="0" smtClean="0">
              <a:ea typeface="ＭＳ Ｐゴシック" pitchFamily="34" charset="-128"/>
            </a:endParaRPr>
          </a:p>
          <a:p>
            <a:pPr eaLnBrk="1" fontAlgn="auto" hangingPunct="1">
              <a:spcAft>
                <a:spcPts val="0"/>
              </a:spcAft>
              <a:buFont typeface="Arial" pitchFamily="34" charset="0"/>
              <a:buNone/>
              <a:defRPr/>
            </a:pPr>
            <a:r>
              <a:rPr lang="en-US" altLang="en-US" b="1" i="1" dirty="0" smtClean="0">
                <a:ea typeface="ＭＳ Ｐゴシック" pitchFamily="34" charset="-128"/>
              </a:rPr>
              <a:t>UPCOMING EVENTS:</a:t>
            </a:r>
          </a:p>
          <a:p>
            <a:pPr eaLnBrk="1" fontAlgn="auto" hangingPunct="1">
              <a:spcAft>
                <a:spcPts val="0"/>
              </a:spcAft>
              <a:buFont typeface="Arial" pitchFamily="34" charset="0"/>
              <a:buChar char="•"/>
              <a:defRPr/>
            </a:pPr>
            <a:r>
              <a:rPr lang="en-US" altLang="en-US" sz="2800" dirty="0" smtClean="0">
                <a:ea typeface="ＭＳ Ｐゴシック" pitchFamily="34" charset="-128"/>
              </a:rPr>
              <a:t>SMAHRT Youth Camp 2015</a:t>
            </a: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1"/>
          <p:cNvSpPr txBox="1">
            <a:spLocks/>
          </p:cNvSpPr>
          <p:nvPr/>
        </p:nvSpPr>
        <p:spPr bwMode="auto">
          <a:xfrm>
            <a:off x="457200" y="209550"/>
            <a:ext cx="8229600" cy="1066800"/>
          </a:xfrm>
          <a:prstGeom prst="rect">
            <a:avLst/>
          </a:prstGeom>
          <a:noFill/>
          <a:ln w="9525">
            <a:noFill/>
            <a:miter lim="800000"/>
            <a:headEnd/>
            <a:tailEnd/>
          </a:ln>
        </p:spPr>
        <p:txBody>
          <a:bodyPr anchor="ctr"/>
          <a:lstStyle/>
          <a:p>
            <a:pPr algn="ctr" fontAlgn="auto">
              <a:spcBef>
                <a:spcPts val="0"/>
              </a:spcBef>
              <a:spcAft>
                <a:spcPts val="0"/>
              </a:spcAft>
              <a:defRPr/>
            </a:pPr>
            <a:r>
              <a:rPr lang="en-US" sz="4400" dirty="0">
                <a:solidFill>
                  <a:schemeClr val="bg1"/>
                </a:solidFill>
                <a:latin typeface="+mj-lt"/>
                <a:ea typeface="+mj-ea"/>
                <a:cs typeface="+mj-cs"/>
              </a:rPr>
              <a:t>Questions?</a:t>
            </a:r>
          </a:p>
        </p:txBody>
      </p:sp>
      <p:cxnSp>
        <p:nvCxnSpPr>
          <p:cNvPr id="6" name="Straight Connector 5"/>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24583" name="Picture 4" descr="SC logo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7" descr="SMAHRT Logo.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841382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defRPr/>
            </a:pPr>
            <a:r>
              <a:rPr lang="en-US" dirty="0" smtClean="0">
                <a:solidFill>
                  <a:schemeClr val="bg1">
                    <a:lumMod val="60000"/>
                    <a:lumOff val="40000"/>
                  </a:schemeClr>
                </a:solidFill>
              </a:rPr>
              <a:t>Study Questions</a:t>
            </a:r>
          </a:p>
        </p:txBody>
      </p:sp>
      <p:sp>
        <p:nvSpPr>
          <p:cNvPr id="3075" name="Content Placeholder 2"/>
          <p:cNvSpPr>
            <a:spLocks noGrp="1"/>
          </p:cNvSpPr>
          <p:nvPr>
            <p:ph idx="1"/>
          </p:nvPr>
        </p:nvSpPr>
        <p:spPr>
          <a:xfrm>
            <a:off x="457200" y="1600200"/>
            <a:ext cx="8229600" cy="4648200"/>
          </a:xfrm>
        </p:spPr>
        <p:txBody>
          <a:bodyPr/>
          <a:lstStyle/>
          <a:p>
            <a:r>
              <a:rPr lang="en-US" b="1" dirty="0" smtClean="0">
                <a:solidFill>
                  <a:schemeClr val="tx2">
                    <a:lumMod val="60000"/>
                    <a:lumOff val="40000"/>
                  </a:schemeClr>
                </a:solidFill>
              </a:rPr>
              <a:t>How do adolescents view, interpret and act on peers’ displayed social media references regarding mental health concerns?</a:t>
            </a:r>
          </a:p>
          <a:p>
            <a:pPr marL="0" indent="0">
              <a:buNone/>
            </a:pPr>
            <a:endParaRPr lang="en-US" b="1" dirty="0" smtClean="0">
              <a:solidFill>
                <a:schemeClr val="tx2">
                  <a:lumMod val="60000"/>
                  <a:lumOff val="40000"/>
                </a:schemeClr>
              </a:solidFill>
            </a:endParaRPr>
          </a:p>
          <a:p>
            <a:pPr marL="0" indent="0">
              <a:buNone/>
            </a:pPr>
            <a:endParaRPr lang="en-US" b="1" dirty="0">
              <a:solidFill>
                <a:schemeClr val="tx2">
                  <a:lumMod val="60000"/>
                  <a:lumOff val="40000"/>
                </a:schemeClr>
              </a:solidFill>
            </a:endParaRPr>
          </a:p>
          <a:p>
            <a:pPr marL="0" indent="0">
              <a:buNone/>
            </a:pPr>
            <a:endParaRPr lang="en-US" b="1" dirty="0" smtClean="0">
              <a:solidFill>
                <a:schemeClr val="tx2">
                  <a:lumMod val="60000"/>
                  <a:lumOff val="40000"/>
                </a:schemeClr>
              </a:solidFill>
            </a:endParaRPr>
          </a:p>
          <a:p>
            <a:pPr marL="0" indent="0">
              <a:buNone/>
            </a:pPr>
            <a:endParaRPr lang="en-US" b="1" dirty="0" smtClean="0">
              <a:solidFill>
                <a:schemeClr val="tx2">
                  <a:lumMod val="60000"/>
                  <a:lumOff val="40000"/>
                </a:schemeClr>
              </a:solidFill>
            </a:endParaRPr>
          </a:p>
          <a:p>
            <a:r>
              <a:rPr lang="en-US" b="1" dirty="0" smtClean="0">
                <a:solidFill>
                  <a:schemeClr val="tx2">
                    <a:lumMod val="60000"/>
                    <a:lumOff val="40000"/>
                  </a:schemeClr>
                </a:solidFill>
              </a:rPr>
              <a:t>What do adolescents identify to be useful in providing early intervention or support for youth whose social media disclosures may suggest harm to oneself or others?</a:t>
            </a:r>
            <a:endParaRPr lang="en-US" b="1" dirty="0">
              <a:solidFill>
                <a:schemeClr val="tx2">
                  <a:lumMod val="60000"/>
                  <a:lumOff val="40000"/>
                </a:schemeClr>
              </a:solidFill>
            </a:endParaRPr>
          </a:p>
          <a:p>
            <a:pPr lvl="1"/>
            <a:endParaRPr lang="en-US" sz="2400"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2743200"/>
            <a:ext cx="5889625"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58005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defRPr/>
            </a:pPr>
            <a:r>
              <a:rPr lang="en-US" dirty="0" smtClean="0">
                <a:solidFill>
                  <a:schemeClr val="bg1">
                    <a:lumMod val="60000"/>
                    <a:lumOff val="40000"/>
                  </a:schemeClr>
                </a:solidFill>
              </a:rPr>
              <a:t>Youth Focus Groups</a:t>
            </a:r>
          </a:p>
        </p:txBody>
      </p:sp>
      <p:sp>
        <p:nvSpPr>
          <p:cNvPr id="3075" name="Content Placeholder 2"/>
          <p:cNvSpPr>
            <a:spLocks noGrp="1"/>
          </p:cNvSpPr>
          <p:nvPr>
            <p:ph idx="1"/>
          </p:nvPr>
        </p:nvSpPr>
        <p:spPr>
          <a:xfrm>
            <a:off x="457200" y="1600200"/>
            <a:ext cx="8229600" cy="1791260"/>
          </a:xfrm>
        </p:spPr>
        <p:txBody>
          <a:bodyPr/>
          <a:lstStyle/>
          <a:p>
            <a:pPr marL="0" indent="0" algn="ctr">
              <a:buNone/>
            </a:pPr>
            <a:r>
              <a:rPr lang="en-US" b="1" dirty="0" smtClean="0">
                <a:solidFill>
                  <a:schemeClr val="tx2">
                    <a:lumMod val="60000"/>
                    <a:lumOff val="40000"/>
                  </a:schemeClr>
                </a:solidFill>
              </a:rPr>
              <a:t>Please join us in this effort!</a:t>
            </a:r>
          </a:p>
          <a:p>
            <a:pPr marL="0" indent="0" algn="ctr">
              <a:buNone/>
            </a:pPr>
            <a:r>
              <a:rPr lang="en-US" b="1" dirty="0" smtClean="0">
                <a:solidFill>
                  <a:schemeClr val="tx2">
                    <a:lumMod val="60000"/>
                    <a:lumOff val="40000"/>
                  </a:schemeClr>
                </a:solidFill>
              </a:rPr>
              <a:t>Who: Youth 14-24 years old</a:t>
            </a:r>
          </a:p>
          <a:p>
            <a:pPr marL="0" indent="0" algn="ctr">
              <a:buNone/>
            </a:pPr>
            <a:r>
              <a:rPr lang="en-US" b="1" dirty="0" smtClean="0">
                <a:solidFill>
                  <a:schemeClr val="tx2">
                    <a:lumMod val="60000"/>
                    <a:lumOff val="40000"/>
                  </a:schemeClr>
                </a:solidFill>
              </a:rPr>
              <a:t>When: April-August 2015</a:t>
            </a:r>
          </a:p>
          <a:p>
            <a:pPr marL="0" indent="0" algn="ctr">
              <a:buNone/>
            </a:pPr>
            <a:r>
              <a:rPr lang="en-US" b="1" dirty="0" smtClean="0">
                <a:solidFill>
                  <a:schemeClr val="tx2">
                    <a:lumMod val="60000"/>
                    <a:lumOff val="40000"/>
                  </a:schemeClr>
                </a:solidFill>
              </a:rPr>
              <a:t>Where: Youth conferences, NW region</a:t>
            </a:r>
          </a:p>
        </p:txBody>
      </p:sp>
      <p:sp>
        <p:nvSpPr>
          <p:cNvPr id="4" name="Content Placeholder 2"/>
          <p:cNvSpPr txBox="1">
            <a:spLocks/>
          </p:cNvSpPr>
          <p:nvPr/>
        </p:nvSpPr>
        <p:spPr>
          <a:xfrm>
            <a:off x="598998" y="4315799"/>
            <a:ext cx="8229600" cy="150810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t>Contact Information:</a:t>
            </a:r>
          </a:p>
          <a:p>
            <a:pPr marL="0" indent="0">
              <a:buFont typeface="Arial" pitchFamily="34" charset="0"/>
              <a:buNone/>
            </a:pPr>
            <a:r>
              <a:rPr lang="en-US" sz="2000" b="1" dirty="0" smtClean="0"/>
              <a:t>Jesse </a:t>
            </a:r>
            <a:r>
              <a:rPr lang="en-US" sz="2000" b="1" dirty="0" err="1" smtClean="0"/>
              <a:t>Gritton</a:t>
            </a:r>
            <a:endParaRPr lang="en-US" sz="2000" b="1" dirty="0" smtClean="0"/>
          </a:p>
          <a:p>
            <a:pPr marL="0" indent="0">
              <a:buFont typeface="Arial" pitchFamily="34" charset="0"/>
              <a:buNone/>
            </a:pPr>
            <a:r>
              <a:rPr lang="en-US" sz="2000" b="1" dirty="0" smtClean="0">
                <a:hlinkClick r:id="rId2"/>
              </a:rPr>
              <a:t>Jesse.gritton@seattlechildrens.org</a:t>
            </a:r>
            <a:endParaRPr lang="en-US" sz="2000" b="1" dirty="0" smtClean="0"/>
          </a:p>
          <a:p>
            <a:pPr marL="0" indent="0">
              <a:buFont typeface="Arial" pitchFamily="34" charset="0"/>
              <a:buNone/>
            </a:pPr>
            <a:r>
              <a:rPr lang="en-US" sz="2000" b="1" dirty="0" smtClean="0"/>
              <a:t>206-884-8261</a:t>
            </a:r>
          </a:p>
        </p:txBody>
      </p:sp>
    </p:spTree>
    <p:extLst>
      <p:ext uri="{BB962C8B-B14F-4D97-AF65-F5344CB8AC3E}">
        <p14:creationId xmlns:p14="http://schemas.microsoft.com/office/powerpoint/2010/main" val="201635261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14300" y="114300"/>
            <a:ext cx="8915400" cy="57531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051" name="Picture 4" descr="SC logo colo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5868988"/>
            <a:ext cx="3771900"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7" descr="SMAHRT Log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994400"/>
            <a:ext cx="1633538"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12"/>
          <p:cNvSpPr txBox="1">
            <a:spLocks noChangeArrowheads="1"/>
          </p:cNvSpPr>
          <p:nvPr/>
        </p:nvSpPr>
        <p:spPr bwMode="auto">
          <a:xfrm>
            <a:off x="457200" y="457200"/>
            <a:ext cx="82296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6000">
                <a:solidFill>
                  <a:schemeClr val="bg1"/>
                </a:solidFill>
                <a:latin typeface="Trebuchet MS" pitchFamily="34" charset="0"/>
                <a:ea typeface="ＭＳ Ｐゴシック" pitchFamily="34" charset="-128"/>
              </a:rPr>
              <a:t>Cyberbullying Among Adolescents</a:t>
            </a:r>
          </a:p>
        </p:txBody>
      </p:sp>
      <p:sp>
        <p:nvSpPr>
          <p:cNvPr id="2054" name="TextBox 14"/>
          <p:cNvSpPr txBox="1">
            <a:spLocks noChangeArrowheads="1"/>
          </p:cNvSpPr>
          <p:nvPr/>
        </p:nvSpPr>
        <p:spPr bwMode="auto">
          <a:xfrm>
            <a:off x="457200" y="4629150"/>
            <a:ext cx="8229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2000">
                <a:solidFill>
                  <a:schemeClr val="bg1"/>
                </a:solidFill>
                <a:latin typeface="Trebuchet MS" pitchFamily="34" charset="0"/>
                <a:ea typeface="ＭＳ Ｐゴシック" pitchFamily="34" charset="-128"/>
              </a:rPr>
              <a:t>Project Leader: Nikita Midamba, MS</a:t>
            </a:r>
          </a:p>
          <a:p>
            <a:pPr eaLnBrk="1" hangingPunct="1">
              <a:spcBef>
                <a:spcPct val="0"/>
              </a:spcBef>
              <a:buFontTx/>
              <a:buNone/>
            </a:pPr>
            <a:r>
              <a:rPr lang="en-US" altLang="en-US" sz="2000">
                <a:solidFill>
                  <a:schemeClr val="bg1"/>
                </a:solidFill>
                <a:latin typeface="Trebuchet MS" pitchFamily="34" charset="0"/>
                <a:ea typeface="ＭＳ Ｐゴシック" pitchFamily="34" charset="-128"/>
              </a:rPr>
              <a:t>Principal investigator: Megan Moreno, MD, MSEd, MPH</a:t>
            </a:r>
          </a:p>
        </p:txBody>
      </p:sp>
    </p:spTree>
    <p:extLst>
      <p:ext uri="{BB962C8B-B14F-4D97-AF65-F5344CB8AC3E}">
        <p14:creationId xmlns:p14="http://schemas.microsoft.com/office/powerpoint/2010/main" val="169127198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2"/>
          <p:cNvSpPr>
            <a:spLocks noGrp="1"/>
          </p:cNvSpPr>
          <p:nvPr>
            <p:ph idx="1"/>
          </p:nvPr>
        </p:nvSpPr>
        <p:spPr>
          <a:xfrm>
            <a:off x="457200" y="1600200"/>
            <a:ext cx="8229600" cy="4114800"/>
          </a:xfrm>
        </p:spPr>
        <p:txBody>
          <a:bodyPr rtlCol="0">
            <a:normAutofit/>
          </a:bodyPr>
          <a:lstStyle/>
          <a:p>
            <a:pPr eaLnBrk="1" fontAlgn="auto" hangingPunct="1">
              <a:spcAft>
                <a:spcPts val="0"/>
              </a:spcAft>
              <a:buFont typeface="Arial" pitchFamily="34" charset="0"/>
              <a:buChar char="•"/>
              <a:defRPr/>
            </a:pPr>
            <a:r>
              <a:rPr lang="en-US" altLang="en-US" dirty="0" smtClean="0">
                <a:ea typeface="ＭＳ Ｐゴシック" pitchFamily="34" charset="-128"/>
              </a:rPr>
              <a:t>Our vision is to provide education to adolescents and families towards safe internet use, to develop tools to assess internet use and define problematic internet use, and to both create and interpret messages within social media to promote healthy behaviors.</a:t>
            </a:r>
          </a:p>
          <a:p>
            <a:pPr marL="0" indent="0" eaLnBrk="1" fontAlgn="auto" hangingPunct="1">
              <a:spcAft>
                <a:spcPts val="0"/>
              </a:spcAft>
              <a:buFont typeface="Arial" pitchFamily="34" charset="0"/>
              <a:buNone/>
              <a:defRPr/>
            </a:pPr>
            <a:endParaRPr lang="en-US" altLang="en-US" sz="1800" dirty="0"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76"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SMAHRT</a:t>
            </a:r>
          </a:p>
        </p:txBody>
      </p:sp>
      <p:cxnSp>
        <p:nvCxnSpPr>
          <p:cNvPr id="8" name="Straight Connector 7"/>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3078"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547700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p:txBody>
          <a:bodyPr/>
          <a:lstStyle/>
          <a:p>
            <a:pPr eaLnBrk="1" hangingPunct="1"/>
            <a:r>
              <a:rPr lang="en-US" altLang="en-US" smtClean="0">
                <a:ea typeface="ＭＳ Ｐゴシック" pitchFamily="34" charset="-128"/>
              </a:rPr>
              <a:t>Why is this topic important?</a:t>
            </a:r>
          </a:p>
          <a:p>
            <a:pPr lvl="1" eaLnBrk="1" hangingPunct="1"/>
            <a:r>
              <a:rPr lang="en-US" altLang="en-US" smtClean="0">
                <a:ea typeface="ＭＳ Ｐゴシック" pitchFamily="34" charset="-128"/>
              </a:rPr>
              <a:t>Bullying is both a public health and criminal justice problem </a:t>
            </a:r>
          </a:p>
          <a:p>
            <a:pPr lvl="1" eaLnBrk="1" hangingPunct="1"/>
            <a:r>
              <a:rPr lang="en-US" altLang="en-US" smtClean="0">
                <a:ea typeface="ＭＳ Ｐゴシック" pitchFamily="34" charset="-128"/>
              </a:rPr>
              <a:t>Bullying occurs across the world and at many stages in the life course</a:t>
            </a:r>
          </a:p>
          <a:p>
            <a:pPr lvl="2" eaLnBrk="1" hangingPunct="1"/>
            <a:r>
              <a:rPr lang="en-US" altLang="en-US" smtClean="0">
                <a:ea typeface="ＭＳ Ｐゴシック" pitchFamily="34" charset="-128"/>
              </a:rPr>
              <a:t>Childhood </a:t>
            </a:r>
            <a:r>
              <a:rPr lang="ja-JP" altLang="en-US" smtClean="0"/>
              <a:t>“</a:t>
            </a:r>
            <a:r>
              <a:rPr lang="en-US" altLang="ja-JP" smtClean="0"/>
              <a:t>schoolyard</a:t>
            </a:r>
            <a:r>
              <a:rPr lang="ja-JP" altLang="en-US" smtClean="0"/>
              <a:t>”</a:t>
            </a:r>
            <a:r>
              <a:rPr lang="en-US" altLang="ja-JP" smtClean="0"/>
              <a:t> bullying</a:t>
            </a:r>
          </a:p>
          <a:p>
            <a:pPr lvl="2" eaLnBrk="1" hangingPunct="1"/>
            <a:r>
              <a:rPr lang="en-US" altLang="en-US" smtClean="0">
                <a:ea typeface="ＭＳ Ｐゴシック" pitchFamily="34" charset="-128"/>
              </a:rPr>
              <a:t>Adolescent</a:t>
            </a:r>
            <a:r>
              <a:rPr lang="en-US" altLang="ja-JP" smtClean="0"/>
              <a:t> bullying</a:t>
            </a:r>
          </a:p>
          <a:p>
            <a:pPr lvl="2" eaLnBrk="1" hangingPunct="1"/>
            <a:r>
              <a:rPr lang="en-US" altLang="en-US" smtClean="0">
                <a:ea typeface="ＭＳ Ｐゴシック" pitchFamily="34" charset="-128"/>
              </a:rPr>
              <a:t>Workplace bullies</a:t>
            </a: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00"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Bullying</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4102"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158481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p:txBody>
          <a:bodyPr/>
          <a:lstStyle/>
          <a:p>
            <a:pPr eaLnBrk="1" hangingPunct="1"/>
            <a:r>
              <a:rPr lang="en-US" altLang="en-US" smtClean="0">
                <a:ea typeface="ＭＳ Ｐゴシック" pitchFamily="34" charset="-128"/>
              </a:rPr>
              <a:t>Traditional bullying is still an issue</a:t>
            </a:r>
          </a:p>
          <a:p>
            <a:pPr lvl="1" eaLnBrk="1" hangingPunct="1"/>
            <a:r>
              <a:rPr lang="en-US" altLang="en-US" smtClean="0">
                <a:ea typeface="ＭＳ Ｐゴシック" pitchFamily="34" charset="-128"/>
              </a:rPr>
              <a:t>Defined by the CDC</a:t>
            </a:r>
          </a:p>
          <a:p>
            <a:pPr lvl="2" eaLnBrk="1" hangingPunct="1"/>
            <a:r>
              <a:rPr lang="en-US" altLang="en-US" sz="1800" i="1" smtClean="0"/>
              <a:t>“Bullying is any unwanted aggressive behavior(s) by another youth or group of youths who are not siblings or current dating partners that involves an observed or perceived power imbalance and is repeated multiple times or is highly likely to be repeated. Bullying may inflict harm or distress on the targeted youth including physical, psychological, social, or educational harm.”</a:t>
            </a:r>
            <a:endParaRPr lang="en-US" altLang="en-US" sz="1800" i="1" smtClean="0">
              <a:ea typeface="ＭＳ Ｐゴシック" pitchFamily="34" charset="-128"/>
            </a:endParaRPr>
          </a:p>
          <a:p>
            <a:pPr lvl="1" eaLnBrk="1" hangingPunct="1"/>
            <a:r>
              <a:rPr lang="en-US" altLang="en-US" smtClean="0">
                <a:ea typeface="ＭＳ Ｐゴシック" pitchFamily="34" charset="-128"/>
              </a:rPr>
              <a:t>Many of the prevention and intervention programs available target schools, kids and families</a:t>
            </a: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4"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Bullying</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5126"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903660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p:txBody>
          <a:bodyPr/>
          <a:lstStyle/>
          <a:p>
            <a:pPr eaLnBrk="1" hangingPunct="1"/>
            <a:r>
              <a:rPr lang="en-US" altLang="en-US" smtClean="0">
                <a:ea typeface="ＭＳ Ｐゴシック" pitchFamily="34" charset="-128"/>
              </a:rPr>
              <a:t>In recent years, technology has provided new platforms on which bullying can occur</a:t>
            </a:r>
          </a:p>
          <a:p>
            <a:pPr lvl="1" eaLnBrk="1" hangingPunct="1"/>
            <a:r>
              <a:rPr lang="en-US" altLang="en-US" smtClean="0">
                <a:ea typeface="ＭＳ Ｐゴシック" pitchFamily="34" charset="-128"/>
              </a:rPr>
              <a:t>Social networking sites: Facebook, Twitter, YouTube, Instagram</a:t>
            </a:r>
          </a:p>
          <a:p>
            <a:pPr lvl="1" eaLnBrk="1" hangingPunct="1"/>
            <a:r>
              <a:rPr lang="en-US" altLang="en-US" smtClean="0">
                <a:ea typeface="ＭＳ Ｐゴシック" pitchFamily="34" charset="-128"/>
              </a:rPr>
              <a:t>Text messaging and mobile phone pictures</a:t>
            </a:r>
          </a:p>
          <a:p>
            <a:pPr lvl="1" eaLnBrk="1" hangingPunct="1"/>
            <a:r>
              <a:rPr lang="en-US" altLang="en-US" smtClean="0">
                <a:ea typeface="ＭＳ Ｐゴシック" pitchFamily="34" charset="-128"/>
              </a:rPr>
              <a:t>Online games</a:t>
            </a:r>
          </a:p>
          <a:p>
            <a:pPr lvl="1" eaLnBrk="1" hangingPunct="1">
              <a:buFont typeface="Arial" charset="0"/>
              <a:buNone/>
            </a:pPr>
            <a:endParaRPr lang="en-US" altLang="en-US" smtClean="0">
              <a:ea typeface="ＭＳ Ｐゴシック" pitchFamily="34" charset="-128"/>
            </a:endParaRPr>
          </a:p>
        </p:txBody>
      </p:sp>
      <p:sp>
        <p:nvSpPr>
          <p:cNvPr id="4" name="Rounded Rectangle 3"/>
          <p:cNvSpPr/>
          <p:nvPr/>
        </p:nvSpPr>
        <p:spPr>
          <a:xfrm>
            <a:off x="114300" y="114300"/>
            <a:ext cx="8915400" cy="1257300"/>
          </a:xfrm>
          <a:prstGeom prst="roundRect">
            <a:avLst>
              <a:gd name="adj" fmla="val 4615"/>
            </a:avLst>
          </a:prstGeom>
          <a:solidFill>
            <a:srgbClr val="0085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48" name="Title 1"/>
          <p:cNvSpPr>
            <a:spLocks noGrp="1"/>
          </p:cNvSpPr>
          <p:nvPr>
            <p:ph type="title"/>
          </p:nvPr>
        </p:nvSpPr>
        <p:spPr>
          <a:xfrm>
            <a:off x="457200" y="209550"/>
            <a:ext cx="8229600" cy="1066800"/>
          </a:xfrm>
        </p:spPr>
        <p:txBody>
          <a:bodyPr/>
          <a:lstStyle/>
          <a:p>
            <a:pPr eaLnBrk="1" hangingPunct="1"/>
            <a:r>
              <a:rPr lang="en-US" altLang="en-US" smtClean="0">
                <a:solidFill>
                  <a:schemeClr val="bg1"/>
                </a:solidFill>
                <a:ea typeface="ＭＳ Ｐゴシック" pitchFamily="34" charset="-128"/>
              </a:rPr>
              <a:t>Cyberbullying</a:t>
            </a:r>
          </a:p>
        </p:txBody>
      </p:sp>
      <p:cxnSp>
        <p:nvCxnSpPr>
          <p:cNvPr id="5" name="Straight Connector 4"/>
          <p:cNvCxnSpPr/>
          <p:nvPr/>
        </p:nvCxnSpPr>
        <p:spPr>
          <a:xfrm>
            <a:off x="457200" y="5943600"/>
            <a:ext cx="8229600" cy="0"/>
          </a:xfrm>
          <a:prstGeom prst="line">
            <a:avLst/>
          </a:prstGeom>
          <a:ln w="28575">
            <a:solidFill>
              <a:srgbClr val="0085A2"/>
            </a:solidFill>
          </a:ln>
        </p:spPr>
        <p:style>
          <a:lnRef idx="1">
            <a:schemeClr val="accent1"/>
          </a:lnRef>
          <a:fillRef idx="0">
            <a:schemeClr val="accent1"/>
          </a:fillRef>
          <a:effectRef idx="0">
            <a:schemeClr val="accent1"/>
          </a:effectRef>
          <a:fontRef idx="minor">
            <a:schemeClr val="tx1"/>
          </a:fontRef>
        </p:style>
      </p:cxnSp>
      <p:pic>
        <p:nvPicPr>
          <p:cNvPr id="6150" name="Picture 4" descr="SC logo colo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983288"/>
            <a:ext cx="3048000" cy="79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7" descr="SMAHRT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063" y="6142038"/>
            <a:ext cx="1328737"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782728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Seattle Children's">
      <a:dk1>
        <a:srgbClr val="525353"/>
      </a:dk1>
      <a:lt1>
        <a:srgbClr val="FFFFFF"/>
      </a:lt1>
      <a:dk2>
        <a:srgbClr val="193764"/>
      </a:dk2>
      <a:lt2>
        <a:srgbClr val="D3EDF0"/>
      </a:lt2>
      <a:accent1>
        <a:srgbClr val="0085A2"/>
      </a:accent1>
      <a:accent2>
        <a:srgbClr val="129548"/>
      </a:accent2>
      <a:accent3>
        <a:srgbClr val="DE6225"/>
      </a:accent3>
      <a:accent4>
        <a:srgbClr val="525353"/>
      </a:accent4>
      <a:accent5>
        <a:srgbClr val="3BB0C2"/>
      </a:accent5>
      <a:accent6>
        <a:srgbClr val="193764"/>
      </a:accent6>
      <a:hlink>
        <a:srgbClr val="0085A2"/>
      </a:hlink>
      <a:folHlink>
        <a:srgbClr val="3BB0C2"/>
      </a:folHlink>
    </a:clrScheme>
    <a:fontScheme name="Seattle Children'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ark Master">
  <a:themeElements>
    <a:clrScheme name="Seattle Children's">
      <a:dk1>
        <a:srgbClr val="525353"/>
      </a:dk1>
      <a:lt1>
        <a:srgbClr val="FFFFFF"/>
      </a:lt1>
      <a:dk2>
        <a:srgbClr val="193764"/>
      </a:dk2>
      <a:lt2>
        <a:srgbClr val="D3EDF0"/>
      </a:lt2>
      <a:accent1>
        <a:srgbClr val="0085A2"/>
      </a:accent1>
      <a:accent2>
        <a:srgbClr val="129548"/>
      </a:accent2>
      <a:accent3>
        <a:srgbClr val="DE6225"/>
      </a:accent3>
      <a:accent4>
        <a:srgbClr val="525353"/>
      </a:accent4>
      <a:accent5>
        <a:srgbClr val="3BB0C2"/>
      </a:accent5>
      <a:accent6>
        <a:srgbClr val="193764"/>
      </a:accent6>
      <a:hlink>
        <a:srgbClr val="0085A2"/>
      </a:hlink>
      <a:folHlink>
        <a:srgbClr val="3BB0C2"/>
      </a:folHlink>
    </a:clrScheme>
    <a:fontScheme name="Seattle Children'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3621</TotalTime>
  <Words>938</Words>
  <Application>Microsoft Office PowerPoint</Application>
  <PresentationFormat>On-screen Show (4:3)</PresentationFormat>
  <Paragraphs>148</Paragraphs>
  <Slides>24</Slides>
  <Notes>2</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Office Theme</vt:lpstr>
      <vt:lpstr>1_Dark Master</vt:lpstr>
      <vt:lpstr>Social Media &amp; Distress NPAIHB &amp; SMAHRT   PIs: Stephanie Craig Rushing, PhD, MPH        Megan Moreno, MD, MSEd, MPH    SMAHRT Project Lead: Jesse Gritton, MPH</vt:lpstr>
      <vt:lpstr>Our team</vt:lpstr>
      <vt:lpstr>Study Questions</vt:lpstr>
      <vt:lpstr>Youth Focus Groups</vt:lpstr>
      <vt:lpstr>PowerPoint Presentation</vt:lpstr>
      <vt:lpstr>SMAHRT</vt:lpstr>
      <vt:lpstr>Bullying</vt:lpstr>
      <vt:lpstr>Bullying</vt:lpstr>
      <vt:lpstr>Cyberbullying</vt:lpstr>
      <vt:lpstr>Cyberbullying Negative Outcomes</vt:lpstr>
      <vt:lpstr>Cyberbullying Negative Outcomes</vt:lpstr>
      <vt:lpstr>Cyberbullying Prevalence</vt:lpstr>
      <vt:lpstr>Cyberbullying Research</vt:lpstr>
      <vt:lpstr>Cyberbullying Research</vt:lpstr>
      <vt:lpstr>Purpose of our Study</vt:lpstr>
      <vt:lpstr>Methods</vt:lpstr>
      <vt:lpstr>Methods</vt:lpstr>
      <vt:lpstr>Methods: Brainstorming</vt:lpstr>
      <vt:lpstr>Methods: Sort and Rank</vt:lpstr>
      <vt:lpstr>Methods: Cluster Map</vt:lpstr>
      <vt:lpstr>Feedback</vt:lpstr>
      <vt:lpstr>Feedback</vt:lpstr>
      <vt:lpstr>Feedback</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Rose Hesse</dc:creator>
  <cp:lastModifiedBy>Stephanie Craig</cp:lastModifiedBy>
  <cp:revision>188</cp:revision>
  <dcterms:created xsi:type="dcterms:W3CDTF">2011-10-18T00:05:26Z</dcterms:created>
  <dcterms:modified xsi:type="dcterms:W3CDTF">2015-04-20T23:29:01Z</dcterms:modified>
</cp:coreProperties>
</file>