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9"/>
  </p:notesMasterIdLst>
  <p:sldIdLst>
    <p:sldId id="256" r:id="rId2"/>
    <p:sldId id="266" r:id="rId3"/>
    <p:sldId id="258" r:id="rId4"/>
    <p:sldId id="264" r:id="rId5"/>
    <p:sldId id="259" r:id="rId6"/>
    <p:sldId id="267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FY 2010</c:v>
                </c:pt>
                <c:pt idx="1">
                  <c:v>FY 2011</c:v>
                </c:pt>
                <c:pt idx="2">
                  <c:v>FY 2012</c:v>
                </c:pt>
                <c:pt idx="3">
                  <c:v>FY 2013</c:v>
                </c:pt>
                <c:pt idx="4">
                  <c:v>FY 2014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41.5</c:v>
                </c:pt>
                <c:pt idx="1">
                  <c:v>35.700000000000003</c:v>
                </c:pt>
                <c:pt idx="2">
                  <c:v>35.9</c:v>
                </c:pt>
                <c:pt idx="3">
                  <c:v>31.4</c:v>
                </c:pt>
                <c:pt idx="4">
                  <c:v>35.9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FY 2010</c:v>
                </c:pt>
                <c:pt idx="1">
                  <c:v>FY 2011</c:v>
                </c:pt>
                <c:pt idx="2">
                  <c:v>FY 2012</c:v>
                </c:pt>
                <c:pt idx="3">
                  <c:v>FY 2013</c:v>
                </c:pt>
                <c:pt idx="4">
                  <c:v>FY 2014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FY 2010</c:v>
                </c:pt>
                <c:pt idx="1">
                  <c:v>FY 2011</c:v>
                </c:pt>
                <c:pt idx="2">
                  <c:v>FY 2012</c:v>
                </c:pt>
                <c:pt idx="3">
                  <c:v>FY 2013</c:v>
                </c:pt>
                <c:pt idx="4">
                  <c:v>FY 2014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57510144"/>
        <c:axId val="57511936"/>
      </c:barChart>
      <c:catAx>
        <c:axId val="57510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57511936"/>
        <c:crossesAt val="0"/>
        <c:auto val="1"/>
        <c:lblAlgn val="ctr"/>
        <c:lblOffset val="100"/>
        <c:noMultiLvlLbl val="0"/>
      </c:catAx>
      <c:valAx>
        <c:axId val="57511936"/>
        <c:scaling>
          <c:orientation val="minMax"/>
        </c:scaling>
        <c:delete val="1"/>
        <c:axPos val="l"/>
        <c:numFmt formatCode="General" sourceLinked="0"/>
        <c:majorTickMark val="none"/>
        <c:minorTickMark val="none"/>
        <c:tickLblPos val="nextTo"/>
        <c:crossAx val="575101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AA122-524B-4AFB-BC60-27D412670E2D}" type="datetimeFigureOut">
              <a:rPr lang="en-US" smtClean="0"/>
              <a:t>4/20/2015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514F7B-ACA9-44E8-8E63-536BA08D9BC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889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report</a:t>
            </a:r>
            <a:r>
              <a:rPr lang="en-US" baseline="0" dirty="0" smtClean="0"/>
              <a:t> named Trial Balance will show which programs have receivables.  The largest one is the IHS 638 – ISDEAA contract for 1,940,542.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14F7B-ACA9-44E8-8E63-536BA08D9B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327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61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327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404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229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142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4/20/2015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91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4/20/2015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497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4/20/2015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876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4/20/2015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448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4/20/2015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971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4/20/2015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169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AE963-A0F4-4B3B-ABBA-01CEAA5B38A8}" type="datetimeFigureOut">
              <a:rPr lang="en-US" smtClean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A3EB3-7050-49F6-8AC5-A6CCBAE667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833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0235" y="1371600"/>
            <a:ext cx="5181600" cy="1828799"/>
          </a:xfrm>
        </p:spPr>
        <p:txBody>
          <a:bodyPr/>
          <a:lstStyle/>
          <a:p>
            <a:r>
              <a:rPr lang="en-US" sz="3600" b="1" dirty="0" smtClean="0"/>
              <a:t>Northwest Portland Area</a:t>
            </a:r>
            <a:br>
              <a:rPr lang="en-US" sz="3600" b="1" dirty="0" smtClean="0"/>
            </a:br>
            <a:r>
              <a:rPr lang="en-US" sz="3600" b="1" dirty="0" smtClean="0"/>
              <a:t>Indian Health Board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81200"/>
          </a:xfrm>
        </p:spPr>
        <p:txBody>
          <a:bodyPr/>
          <a:lstStyle/>
          <a:p>
            <a:r>
              <a:rPr lang="en-US" b="1" dirty="0" smtClean="0"/>
              <a:t>Financial Report</a:t>
            </a:r>
          </a:p>
          <a:p>
            <a:r>
              <a:rPr lang="en-US" b="1" dirty="0" smtClean="0"/>
              <a:t>Quarterly Board Meeting</a:t>
            </a:r>
          </a:p>
          <a:p>
            <a:r>
              <a:rPr lang="en-US" b="1" dirty="0" smtClean="0"/>
              <a:t>April 21-23, 2015</a:t>
            </a:r>
            <a:endParaRPr lang="en-US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066800" y="1371600"/>
            <a:ext cx="701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066800" y="1371600"/>
            <a:ext cx="0" cy="1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077200" y="1371600"/>
            <a:ext cx="0" cy="1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066800" y="3048000"/>
            <a:ext cx="701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69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Finance Report Items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FY2014 Audit completed – in Delegates Drop Box under AUDIT</a:t>
            </a:r>
          </a:p>
          <a:p>
            <a:r>
              <a:rPr lang="en-US" dirty="0" smtClean="0"/>
              <a:t>Stauffer &amp; Associates, PLLC</a:t>
            </a:r>
          </a:p>
          <a:p>
            <a:r>
              <a:rPr lang="en-US" dirty="0" smtClean="0"/>
              <a:t>We will need to  accept the Audit</a:t>
            </a:r>
          </a:p>
          <a:p>
            <a:r>
              <a:rPr lang="en-US" dirty="0" smtClean="0"/>
              <a:t>2. Overview of current Revenues and Expenditures, under-recovery status</a:t>
            </a:r>
          </a:p>
          <a:p>
            <a:r>
              <a:rPr lang="en-US" dirty="0" smtClean="0"/>
              <a:t>Balance sheet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233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620000" cy="990600"/>
          </a:xfrm>
        </p:spPr>
        <p:txBody>
          <a:bodyPr>
            <a:normAutofit fontScale="90000"/>
          </a:bodyPr>
          <a:lstStyle/>
          <a:p>
            <a:r>
              <a:rPr lang="en-US" sz="4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Revenues and Expenditures    </a:t>
            </a:r>
            <a:r>
              <a:rPr lang="en-US" sz="1800" b="1" i="1" dirty="0" smtClean="0"/>
              <a:t>2/28/2015 </a:t>
            </a:r>
            <a:br>
              <a:rPr lang="en-US" sz="1800" b="1" i="1" dirty="0" smtClean="0"/>
            </a:br>
            <a:endParaRPr lang="en-US" sz="18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US" dirty="0" smtClean="0"/>
              <a:t>Revenues:			</a:t>
            </a:r>
          </a:p>
          <a:p>
            <a:r>
              <a:rPr lang="en-US" dirty="0" smtClean="0"/>
              <a:t>Grants		2,458,804</a:t>
            </a:r>
          </a:p>
          <a:p>
            <a:r>
              <a:rPr lang="en-US" dirty="0" smtClean="0"/>
              <a:t>Unrestricted	</a:t>
            </a:r>
            <a:r>
              <a:rPr lang="en-US" dirty="0"/>
              <a:t> </a:t>
            </a:r>
            <a:r>
              <a:rPr lang="en-US" dirty="0" smtClean="0"/>
              <a:t>       1,576</a:t>
            </a:r>
          </a:p>
          <a:p>
            <a:r>
              <a:rPr lang="en-US" dirty="0" smtClean="0"/>
              <a:t>Indirect		   593,684</a:t>
            </a:r>
          </a:p>
          <a:p>
            <a:pPr marL="0" indent="0">
              <a:buNone/>
            </a:pPr>
            <a:r>
              <a:rPr lang="en-US" b="1" dirty="0" smtClean="0"/>
              <a:t>	TOTAL</a:t>
            </a:r>
            <a:r>
              <a:rPr lang="en-US" dirty="0" smtClean="0"/>
              <a:t>		</a:t>
            </a:r>
            <a:r>
              <a:rPr lang="en-US" b="1" dirty="0" smtClean="0"/>
              <a:t>3,054,064</a:t>
            </a:r>
          </a:p>
          <a:p>
            <a:pPr marL="114300" indent="0">
              <a:buNone/>
            </a:pPr>
            <a:r>
              <a:rPr lang="en-US" dirty="0" smtClean="0"/>
              <a:t>Expenditures:</a:t>
            </a:r>
            <a:endParaRPr lang="en-US" dirty="0"/>
          </a:p>
          <a:p>
            <a:r>
              <a:rPr lang="en-US" dirty="0" smtClean="0"/>
              <a:t>Operating Expenditures  	2,458,804</a:t>
            </a:r>
          </a:p>
          <a:p>
            <a:r>
              <a:rPr lang="en-US" dirty="0" smtClean="0"/>
              <a:t>Unrestricted		</a:t>
            </a:r>
            <a:r>
              <a:rPr lang="en-US" dirty="0"/>
              <a:t> </a:t>
            </a:r>
            <a:r>
              <a:rPr lang="en-US" dirty="0" smtClean="0"/>
              <a:t>       8,628</a:t>
            </a:r>
          </a:p>
          <a:p>
            <a:r>
              <a:rPr lang="en-US" dirty="0" smtClean="0"/>
              <a:t>Indirect Expenses		    720,568</a:t>
            </a:r>
          </a:p>
          <a:p>
            <a:pPr marL="114300" indent="0">
              <a:buNone/>
            </a:pPr>
            <a:r>
              <a:rPr lang="en-US" b="1" dirty="0" smtClean="0"/>
              <a:t>	TOTAL</a:t>
            </a:r>
            <a:r>
              <a:rPr lang="en-US" dirty="0" smtClean="0"/>
              <a:t>			 </a:t>
            </a:r>
            <a:r>
              <a:rPr lang="en-US" b="1" dirty="0" smtClean="0"/>
              <a:t>3,188,000</a:t>
            </a:r>
          </a:p>
          <a:p>
            <a:pPr marL="11430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endParaRPr lang="en-US" dirty="0"/>
          </a:p>
          <a:p>
            <a:pPr marL="114300" indent="0">
              <a:buNone/>
            </a:pPr>
            <a:r>
              <a:rPr lang="en-US" dirty="0" smtClean="0"/>
              <a:t>Revenues less than expenditures:		(133,936)</a:t>
            </a:r>
          </a:p>
        </p:txBody>
      </p:sp>
    </p:spTree>
    <p:extLst>
      <p:ext uri="{BB962C8B-B14F-4D97-AF65-F5344CB8AC3E}">
        <p14:creationId xmlns:p14="http://schemas.microsoft.com/office/powerpoint/2010/main" val="313252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15962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Balance Sheet… </a:t>
            </a:r>
            <a:r>
              <a:rPr lang="en-US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of 2/28/2015</a:t>
            </a:r>
            <a:endParaRPr lang="en-US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620000" cy="5410200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sz="2000" b="1" dirty="0" smtClean="0"/>
              <a:t>Total Current Assets:	</a:t>
            </a:r>
            <a:r>
              <a:rPr lang="en-US" sz="2000" dirty="0" smtClean="0"/>
              <a:t>				134,683</a:t>
            </a:r>
          </a:p>
          <a:p>
            <a:pPr lvl="1"/>
            <a:r>
              <a:rPr lang="en-US" dirty="0" smtClean="0"/>
              <a:t>Cash, Cash Equivalents       1,958,068</a:t>
            </a:r>
            <a:endParaRPr lang="en-US" dirty="0"/>
          </a:p>
          <a:p>
            <a:pPr lvl="1"/>
            <a:r>
              <a:rPr lang="en-US" dirty="0" smtClean="0"/>
              <a:t>Investments	              	208,701</a:t>
            </a:r>
          </a:p>
          <a:p>
            <a:pPr lvl="1"/>
            <a:r>
              <a:rPr lang="en-US" dirty="0" smtClean="0"/>
              <a:t>Program Receivables         (2,045,148)</a:t>
            </a:r>
          </a:p>
          <a:p>
            <a:pPr lvl="1"/>
            <a:r>
              <a:rPr lang="en-US" dirty="0" smtClean="0"/>
              <a:t>Travel Advances &amp; Misc.	    5,478	</a:t>
            </a:r>
          </a:p>
          <a:p>
            <a:pPr lvl="1"/>
            <a:r>
              <a:rPr lang="en-US" dirty="0" smtClean="0"/>
              <a:t>Prepaid expenses		    7,583</a:t>
            </a:r>
          </a:p>
          <a:p>
            <a:pPr marL="411480" lvl="1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sz="2000" b="1" dirty="0"/>
              <a:t>Total </a:t>
            </a:r>
            <a:r>
              <a:rPr lang="en-US" sz="2000" b="1" dirty="0" smtClean="0"/>
              <a:t>Liabilities </a:t>
            </a:r>
            <a:r>
              <a:rPr lang="en-US" sz="2000" b="1" dirty="0"/>
              <a:t>and Fund balance</a:t>
            </a:r>
            <a:r>
              <a:rPr lang="en-US" sz="2000" dirty="0"/>
              <a:t>		</a:t>
            </a:r>
            <a:r>
              <a:rPr lang="en-US" sz="2000" dirty="0" smtClean="0"/>
              <a:t>		200,146  </a:t>
            </a:r>
          </a:p>
          <a:p>
            <a:pPr marL="114300" indent="0">
              <a:buNone/>
            </a:pPr>
            <a:r>
              <a:rPr lang="en-US" sz="2000" dirty="0" smtClean="0"/>
              <a:t>Current Liabilities:				</a:t>
            </a:r>
            <a:endParaRPr lang="en-US" sz="2000" dirty="0"/>
          </a:p>
          <a:p>
            <a:pPr lvl="1"/>
            <a:r>
              <a:rPr lang="en-US" dirty="0"/>
              <a:t>Accounts Payables		</a:t>
            </a:r>
            <a:r>
              <a:rPr lang="en-US" dirty="0" smtClean="0"/>
              <a:t>  42,973</a:t>
            </a:r>
            <a:endParaRPr lang="en-US" dirty="0"/>
          </a:p>
          <a:p>
            <a:pPr lvl="1"/>
            <a:r>
              <a:rPr lang="en-US" dirty="0"/>
              <a:t>Payroll related Payables	  </a:t>
            </a:r>
            <a:r>
              <a:rPr lang="en-US" dirty="0" smtClean="0"/>
              <a:t>25,337</a:t>
            </a:r>
            <a:endParaRPr lang="en-US" dirty="0"/>
          </a:p>
          <a:p>
            <a:pPr lvl="1"/>
            <a:r>
              <a:rPr lang="en-US" dirty="0"/>
              <a:t>Accrued Leave Payable	</a:t>
            </a:r>
            <a:r>
              <a:rPr lang="en-US" dirty="0" smtClean="0"/>
              <a:t>131,836</a:t>
            </a:r>
            <a:endParaRPr lang="en-US" dirty="0"/>
          </a:p>
          <a:p>
            <a:pPr marL="114300" indent="0">
              <a:buNone/>
            </a:pPr>
            <a:r>
              <a:rPr lang="en-US" sz="2000" dirty="0" smtClean="0"/>
              <a:t>Fund Balance						(65,463)</a:t>
            </a:r>
            <a:r>
              <a:rPr lang="en-US" sz="1800" dirty="0" smtClean="0"/>
              <a:t>	</a:t>
            </a:r>
          </a:p>
          <a:p>
            <a:pPr marL="114300" indent="0">
              <a:buNone/>
            </a:pPr>
            <a:endParaRPr lang="en-US" sz="1800" dirty="0"/>
          </a:p>
          <a:p>
            <a:pPr marL="114300" indent="0">
              <a:buNone/>
            </a:pPr>
            <a:r>
              <a:rPr lang="en-US" sz="1600" dirty="0" smtClean="0"/>
              <a:t>Cash available for drawdown from Payment Management System:      5,296,232</a:t>
            </a:r>
          </a:p>
        </p:txBody>
      </p:sp>
    </p:spTree>
    <p:extLst>
      <p:ext uri="{BB962C8B-B14F-4D97-AF65-F5344CB8AC3E}">
        <p14:creationId xmlns:p14="http://schemas.microsoft.com/office/powerpoint/2010/main" val="211555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Indirect Rate Comparison</a:t>
            </a:r>
            <a:br>
              <a:rPr lang="en-US" dirty="0" smtClean="0"/>
            </a:br>
            <a:r>
              <a:rPr lang="en-US" dirty="0" smtClean="0"/>
              <a:t>FY 2010  through FY 2014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252596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2219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Indirect Costs ratio to Expenses Base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06" y="1600200"/>
            <a:ext cx="8146594" cy="487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2095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Expenses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87" y="1600200"/>
            <a:ext cx="79562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4130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101</Words>
  <Application>Microsoft Office PowerPoint</Application>
  <PresentationFormat>On-screen Show (4:3)</PresentationFormat>
  <Paragraphs>44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Northwest Portland Area Indian Health Board </vt:lpstr>
      <vt:lpstr>Finance Report Items </vt:lpstr>
      <vt:lpstr> Revenues and Expenditures    2/28/2015  </vt:lpstr>
      <vt:lpstr>Balance Sheet… as of 2/28/2015</vt:lpstr>
      <vt:lpstr>Indirect Rate Comparison FY 2010  through FY 2014</vt:lpstr>
      <vt:lpstr>Indirect Costs ratio to Expenses Base</vt:lpstr>
      <vt:lpstr>Functional Expenses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Northwest Portland Area Indian Health Board</dc:title>
  <dc:creator>Jacqueline Left Hand Bull</dc:creator>
  <cp:lastModifiedBy>Jacqueline Left Hand Bull</cp:lastModifiedBy>
  <cp:revision>34</cp:revision>
  <dcterms:created xsi:type="dcterms:W3CDTF">2015-01-14T23:20:25Z</dcterms:created>
  <dcterms:modified xsi:type="dcterms:W3CDTF">2015-04-20T18:02:50Z</dcterms:modified>
</cp:coreProperties>
</file>