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14"/>
  </p:notesMasterIdLst>
  <p:sldIdLst>
    <p:sldId id="256" r:id="rId2"/>
    <p:sldId id="296" r:id="rId3"/>
    <p:sldId id="283" r:id="rId4"/>
    <p:sldId id="289" r:id="rId5"/>
    <p:sldId id="280" r:id="rId6"/>
    <p:sldId id="297" r:id="rId7"/>
    <p:sldId id="295" r:id="rId8"/>
    <p:sldId id="291" r:id="rId9"/>
    <p:sldId id="299" r:id="rId10"/>
    <p:sldId id="300" r:id="rId11"/>
    <p:sldId id="288" r:id="rId12"/>
    <p:sldId id="29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9" autoAdjust="0"/>
    <p:restoredTop sz="86353" autoAdjust="0"/>
  </p:normalViewPr>
  <p:slideViewPr>
    <p:cSldViewPr>
      <p:cViewPr>
        <p:scale>
          <a:sx n="75" d="100"/>
          <a:sy n="75" d="100"/>
        </p:scale>
        <p:origin x="-1507" y="-96"/>
      </p:cViewPr>
      <p:guideLst>
        <p:guide orient="horz" pos="2160"/>
        <p:guide pos="2880"/>
      </p:guideLst>
    </p:cSldViewPr>
  </p:slideViewPr>
  <p:outlineViewPr>
    <p:cViewPr>
      <p:scale>
        <a:sx n="33" d="100"/>
        <a:sy n="33" d="100"/>
      </p:scale>
      <p:origin x="0" y="385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7"/>
  <c:chart>
    <c:plotArea>
      <c:layout>
        <c:manualLayout>
          <c:layoutTarget val="inner"/>
          <c:xMode val="edge"/>
          <c:yMode val="edge"/>
          <c:x val="6.7465469031258038E-2"/>
          <c:y val="1.8898463475805219E-2"/>
          <c:w val="0.85144586447441073"/>
          <c:h val="0.79451818163731269"/>
        </c:manualLayout>
      </c:layout>
      <c:barChart>
        <c:barDir val="col"/>
        <c:grouping val="clustered"/>
        <c:ser>
          <c:idx val="0"/>
          <c:order val="0"/>
          <c:tx>
            <c:strRef>
              <c:f>Sheet1!$B$1</c:f>
              <c:strCache>
                <c:ptCount val="1"/>
                <c:pt idx="0">
                  <c:v>Decay Experience</c:v>
                </c:pt>
              </c:strCache>
            </c:strRef>
          </c:tx>
          <c:spPr>
            <a:solidFill>
              <a:schemeClr val="accent4">
                <a:lumMod val="50000"/>
              </a:schemeClr>
            </a:solidFill>
            <a:ln>
              <a:solidFill>
                <a:schemeClr val="tx1">
                  <a:lumMod val="50000"/>
                  <a:lumOff val="50000"/>
                </a:schemeClr>
              </a:solidFill>
            </a:ln>
          </c:spPr>
          <c:dLbls>
            <c:numFmt formatCode="0%" sourceLinked="0"/>
            <c:spPr>
              <a:noFill/>
              <a:ln>
                <a:noFill/>
              </a:ln>
              <a:effectLst/>
            </c:spPr>
            <c:showVal val="1"/>
            <c:extLst>
              <c:ext xmlns:c15="http://schemas.microsoft.com/office/drawing/2012/chart" uri="{CE6537A1-D6FC-4f65-9D91-7224C49458BB}">
                <c15:showLeaderLines val="0"/>
              </c:ext>
            </c:extLst>
          </c:dLbls>
          <c:cat>
            <c:strRef>
              <c:f>Sheet1!$A$2:$A$4</c:f>
              <c:strCache>
                <c:ptCount val="3"/>
                <c:pt idx="0">
                  <c:v>AI/AN, 2014</c:v>
                </c:pt>
                <c:pt idx="1">
                  <c:v>U.S., 2009-2010</c:v>
                </c:pt>
                <c:pt idx="2">
                  <c:v>HP 2020 Target</c:v>
                </c:pt>
              </c:strCache>
            </c:strRef>
          </c:cat>
          <c:val>
            <c:numRef>
              <c:f>Sheet1!$B$2:$B$4</c:f>
              <c:numCache>
                <c:formatCode>General</c:formatCode>
                <c:ptCount val="3"/>
                <c:pt idx="0">
                  <c:v>0.68500000000000083</c:v>
                </c:pt>
                <c:pt idx="1">
                  <c:v>0.23400000000000001</c:v>
                </c:pt>
                <c:pt idx="2">
                  <c:v>0.30000000000000032</c:v>
                </c:pt>
              </c:numCache>
            </c:numRef>
          </c:val>
        </c:ser>
        <c:ser>
          <c:idx val="1"/>
          <c:order val="1"/>
          <c:tx>
            <c:strRef>
              <c:f>Sheet1!$C$1</c:f>
              <c:strCache>
                <c:ptCount val="1"/>
                <c:pt idx="0">
                  <c:v>Untreated Decay</c:v>
                </c:pt>
              </c:strCache>
            </c:strRef>
          </c:tx>
          <c:spPr>
            <a:solidFill>
              <a:schemeClr val="accent4">
                <a:lumMod val="40000"/>
                <a:lumOff val="60000"/>
              </a:schemeClr>
            </a:solidFill>
            <a:ln>
              <a:solidFill>
                <a:schemeClr val="tx1">
                  <a:lumMod val="50000"/>
                  <a:lumOff val="50000"/>
                </a:schemeClr>
              </a:solidFill>
            </a:ln>
          </c:spPr>
          <c:dLbls>
            <c:numFmt formatCode="0%" sourceLinked="0"/>
            <c:spPr>
              <a:noFill/>
              <a:ln>
                <a:noFill/>
              </a:ln>
              <a:effectLst/>
            </c:spPr>
            <c:showVal val="1"/>
            <c:extLst>
              <c:ext xmlns:c15="http://schemas.microsoft.com/office/drawing/2012/chart" uri="{CE6537A1-D6FC-4f65-9D91-7224C49458BB}">
                <c15:showLeaderLines val="0"/>
              </c:ext>
            </c:extLst>
          </c:dLbls>
          <c:cat>
            <c:strRef>
              <c:f>Sheet1!$A$2:$A$4</c:f>
              <c:strCache>
                <c:ptCount val="3"/>
                <c:pt idx="0">
                  <c:v>AI/AN, 2014</c:v>
                </c:pt>
                <c:pt idx="1">
                  <c:v>U.S., 2009-2010</c:v>
                </c:pt>
                <c:pt idx="2">
                  <c:v>HP 2020 Target</c:v>
                </c:pt>
              </c:strCache>
            </c:strRef>
          </c:cat>
          <c:val>
            <c:numRef>
              <c:f>Sheet1!$C$2:$C$4</c:f>
              <c:numCache>
                <c:formatCode>General</c:formatCode>
                <c:ptCount val="3"/>
                <c:pt idx="0">
                  <c:v>0.43200000000000038</c:v>
                </c:pt>
                <c:pt idx="1">
                  <c:v>0.14400000000000004</c:v>
                </c:pt>
                <c:pt idx="2">
                  <c:v>0.21400000000000025</c:v>
                </c:pt>
              </c:numCache>
            </c:numRef>
          </c:val>
        </c:ser>
        <c:axId val="99438592"/>
        <c:axId val="99440512"/>
      </c:barChart>
      <c:catAx>
        <c:axId val="99438592"/>
        <c:scaling>
          <c:orientation val="minMax"/>
        </c:scaling>
        <c:axPos val="b"/>
        <c:title>
          <c:tx>
            <c:rich>
              <a:bodyPr/>
              <a:lstStyle/>
              <a:p>
                <a:pPr>
                  <a:defRPr/>
                </a:pPr>
                <a:r>
                  <a:rPr lang="en-US"/>
                  <a:t>Population Group</a:t>
                </a:r>
              </a:p>
            </c:rich>
          </c:tx>
          <c:layout/>
        </c:title>
        <c:numFmt formatCode="General" sourceLinked="0"/>
        <c:tickLblPos val="nextTo"/>
        <c:crossAx val="99440512"/>
        <c:crosses val="autoZero"/>
        <c:auto val="1"/>
        <c:lblAlgn val="ctr"/>
        <c:lblOffset val="100"/>
      </c:catAx>
      <c:valAx>
        <c:axId val="99440512"/>
        <c:scaling>
          <c:orientation val="minMax"/>
          <c:max val="1"/>
        </c:scaling>
        <c:axPos val="l"/>
        <c:title>
          <c:tx>
            <c:rich>
              <a:bodyPr rot="-5400000" vert="horz"/>
              <a:lstStyle/>
              <a:p>
                <a:pPr>
                  <a:defRPr/>
                </a:pPr>
                <a:r>
                  <a:rPr lang="en-US"/>
                  <a:t>Percent of Children</a:t>
                </a:r>
              </a:p>
            </c:rich>
          </c:tx>
          <c:layout/>
        </c:title>
        <c:numFmt formatCode="0%" sourceLinked="0"/>
        <c:tickLblPos val="nextTo"/>
        <c:crossAx val="99438592"/>
        <c:crosses val="autoZero"/>
        <c:crossBetween val="between"/>
      </c:valAx>
    </c:plotArea>
    <c:legend>
      <c:legendPos val="t"/>
      <c:layout/>
    </c:legend>
    <c:plotVisOnly val="1"/>
    <c:dispBlanksAs val="gap"/>
  </c:chart>
  <c:spPr>
    <a:noFill/>
    <a:ln w="6350">
      <a:noFill/>
    </a:ln>
  </c:spPr>
  <c:txPr>
    <a:bodyPr/>
    <a:lstStyle/>
    <a:p>
      <a:pPr>
        <a:defRPr sz="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7"/>
  <c:chart>
    <c:autoTitleDeleted val="1"/>
    <c:plotArea>
      <c:layout>
        <c:manualLayout>
          <c:layoutTarget val="inner"/>
          <c:xMode val="edge"/>
          <c:yMode val="edge"/>
          <c:x val="8.3112689184879962E-2"/>
          <c:y val="9.830508474576273E-2"/>
          <c:w val="0.8969496161110706"/>
          <c:h val="0.85993883179856778"/>
        </c:manualLayout>
      </c:layout>
      <c:barChart>
        <c:barDir val="col"/>
        <c:grouping val="clustered"/>
        <c:ser>
          <c:idx val="0"/>
          <c:order val="0"/>
          <c:tx>
            <c:strRef>
              <c:f>Sheet1!$B$1</c:f>
              <c:strCache>
                <c:ptCount val="1"/>
                <c:pt idx="0">
                  <c:v>Decay Experience</c:v>
                </c:pt>
              </c:strCache>
            </c:strRef>
          </c:tx>
          <c:spPr>
            <a:solidFill>
              <a:schemeClr val="accent4">
                <a:lumMod val="50000"/>
              </a:schemeClr>
            </a:solidFill>
            <a:ln>
              <a:solidFill>
                <a:schemeClr val="tx1"/>
              </a:solidFill>
            </a:ln>
          </c:spPr>
          <c:dLbls>
            <c:numFmt formatCode="0%" sourceLinked="0"/>
            <c:txPr>
              <a:bodyPr/>
              <a:lstStyle/>
              <a:p>
                <a:pPr>
                  <a:defRPr sz="800">
                    <a:latin typeface="+mn-lt"/>
                  </a:defRPr>
                </a:pPr>
                <a:endParaRPr lang="en-US"/>
              </a:p>
            </c:txPr>
            <c:showVal val="1"/>
          </c:dLbls>
          <c:cat>
            <c:strRef>
              <c:f>Sheet1!$A$2:$A$5</c:f>
              <c:strCache>
                <c:ptCount val="4"/>
                <c:pt idx="0">
                  <c:v>AI/AN Clinic Patients, 2013-2014</c:v>
                </c:pt>
                <c:pt idx="1">
                  <c:v>AI/AN Students, 2013-2014</c:v>
                </c:pt>
                <c:pt idx="2">
                  <c:v>U.S., 2009-2010</c:v>
                </c:pt>
                <c:pt idx="3">
                  <c:v>HP 2020 Target</c:v>
                </c:pt>
              </c:strCache>
            </c:strRef>
          </c:cat>
          <c:val>
            <c:numRef>
              <c:f>Sheet1!$B$2:$B$5</c:f>
              <c:numCache>
                <c:formatCode>General</c:formatCode>
                <c:ptCount val="4"/>
                <c:pt idx="0">
                  <c:v>0.79900000000000004</c:v>
                </c:pt>
                <c:pt idx="1">
                  <c:v>0.65600000000000125</c:v>
                </c:pt>
                <c:pt idx="2">
                  <c:v>0.442</c:v>
                </c:pt>
                <c:pt idx="3">
                  <c:v>0.48300000000000032</c:v>
                </c:pt>
              </c:numCache>
            </c:numRef>
          </c:val>
        </c:ser>
        <c:axId val="99705600"/>
        <c:axId val="99707136"/>
      </c:barChart>
      <c:catAx>
        <c:axId val="99705600"/>
        <c:scaling>
          <c:orientation val="minMax"/>
        </c:scaling>
        <c:axPos val="b"/>
        <c:tickLblPos val="nextTo"/>
        <c:txPr>
          <a:bodyPr/>
          <a:lstStyle/>
          <a:p>
            <a:pPr>
              <a:defRPr sz="800">
                <a:latin typeface="+mn-lt"/>
              </a:defRPr>
            </a:pPr>
            <a:endParaRPr lang="en-US"/>
          </a:p>
        </c:txPr>
        <c:crossAx val="99707136"/>
        <c:crosses val="autoZero"/>
        <c:auto val="1"/>
        <c:lblAlgn val="ctr"/>
        <c:lblOffset val="100"/>
      </c:catAx>
      <c:valAx>
        <c:axId val="99707136"/>
        <c:scaling>
          <c:orientation val="minMax"/>
          <c:max val="1"/>
        </c:scaling>
        <c:axPos val="l"/>
        <c:title>
          <c:tx>
            <c:rich>
              <a:bodyPr rot="-5400000" vert="horz"/>
              <a:lstStyle/>
              <a:p>
                <a:pPr>
                  <a:defRPr sz="900">
                    <a:latin typeface="+mn-lt"/>
                  </a:defRPr>
                </a:pPr>
                <a:r>
                  <a:rPr lang="en-US" sz="900">
                    <a:latin typeface="+mn-lt"/>
                  </a:rPr>
                  <a:t>Percent of Children</a:t>
                </a:r>
              </a:p>
            </c:rich>
          </c:tx>
          <c:layout/>
        </c:title>
        <c:numFmt formatCode="0%" sourceLinked="0"/>
        <c:tickLblPos val="nextTo"/>
        <c:txPr>
          <a:bodyPr/>
          <a:lstStyle/>
          <a:p>
            <a:pPr>
              <a:defRPr sz="900">
                <a:latin typeface="+mn-lt"/>
              </a:defRPr>
            </a:pPr>
            <a:endParaRPr lang="en-US"/>
          </a:p>
        </c:txPr>
        <c:crossAx val="99705600"/>
        <c:crosses val="autoZero"/>
        <c:crossBetween val="between"/>
      </c:valAx>
    </c:plotArea>
    <c:plotVisOnly val="1"/>
  </c:chart>
  <c:spPr>
    <a:noFill/>
    <a:ln w="6350">
      <a:noFill/>
    </a:ln>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33A3AD-DA29-4124-8FDD-F99789E0656F}" type="datetimeFigureOut">
              <a:rPr lang="en-US" smtClean="0"/>
              <a:pPr/>
              <a:t>4/13/2015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759D65-28FD-4CBB-B33A-1EE332C161B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 going to share some oral health data with you today and I’ll let you decide if this</a:t>
            </a:r>
            <a:r>
              <a:rPr lang="en-US" baseline="0" dirty="0" smtClean="0"/>
              <a:t> is what we politely call a health disparity or is it more of a health disaster.</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Policy:  We</a:t>
            </a:r>
            <a:r>
              <a:rPr lang="en-US" baseline="0" dirty="0" smtClean="0"/>
              <a:t> learned a lot last year working with the BTM project and I want to share some of what worked to increase access for babies.</a:t>
            </a:r>
            <a:endParaRPr lang="en-US" baseline="0" smtClean="0"/>
          </a:p>
          <a:p>
            <a:r>
              <a:rPr lang="en-US" smtClean="0"/>
              <a:t>make</a:t>
            </a:r>
            <a:r>
              <a:rPr lang="en-US" baseline="0" smtClean="0"/>
              <a:t> </a:t>
            </a:r>
            <a:r>
              <a:rPr lang="en-US" baseline="0" dirty="0" smtClean="0"/>
              <a:t>a dental visit part of well-child visits, preferably the first stop in the appointment, require dental exams for enrollment in tribal daycare programs, case management, real open access for 1-2 year olds</a:t>
            </a:r>
          </a:p>
          <a:p>
            <a:endParaRPr lang="en-US" baseline="0" dirty="0" smtClean="0"/>
          </a:p>
          <a:p>
            <a:r>
              <a:rPr lang="en-US" baseline="0" dirty="0" smtClean="0"/>
              <a:t>Consider alternative workforce models: IHS was a leader in this area in the 1960s with the use of expanded function dental assistants and in Alaska with the DHATs. These models not only increase dental access but they provide a better experience for many AIAN children and adults.</a:t>
            </a:r>
          </a:p>
          <a:p>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only through prevention that we will improve</a:t>
            </a:r>
            <a:r>
              <a:rPr lang="en-US" baseline="0" dirty="0" smtClean="0"/>
              <a:t> the oral health of the </a:t>
            </a:r>
            <a:r>
              <a:rPr lang="en-US" baseline="0" smtClean="0"/>
              <a:t>next generation.</a:t>
            </a:r>
            <a:endParaRPr lang="en-US"/>
          </a:p>
        </p:txBody>
      </p:sp>
      <p:sp>
        <p:nvSpPr>
          <p:cNvPr id="4" name="Slide Number Placeholder 3"/>
          <p:cNvSpPr>
            <a:spLocks noGrp="1"/>
          </p:cNvSpPr>
          <p:nvPr>
            <p:ph type="sldNum" sz="quarter" idx="10"/>
          </p:nvPr>
        </p:nvSpPr>
        <p:spPr/>
        <p:txBody>
          <a:bodyPr/>
          <a:lstStyle/>
          <a:p>
            <a:fld id="{CF759D65-28FD-4CBB-B33A-1EE332C161B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2014, over 11,000 AIAN 1-5 year olds were surveyed across the country. This chart looks at 9,335 3-5 year olds. Almost 70% of preschoolers have experienced dental decay compared to 23% of US all populations. Over 40 percent of AIAN children need dental treatment compared to only 14% of US all populations. And as you can see, while US all populations have reached the US Healthy People 2020 target, we still have far more decay in the AIAN preschool population.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By 1 year of age, 21% of</a:t>
            </a:r>
            <a:r>
              <a:rPr lang="en-US" baseline="0" dirty="0" smtClean="0"/>
              <a:t> AIAN children have experienced tooth decay, by </a:t>
            </a:r>
            <a:r>
              <a:rPr lang="en-US" dirty="0" smtClean="0"/>
              <a:t>2 years of age, 44 % of AIAN children have</a:t>
            </a:r>
            <a:r>
              <a:rPr lang="en-US" baseline="0" dirty="0" smtClean="0"/>
              <a:t> experienced tooth decay. This is why IHS coined the phrase “Two is Too Late”. If we are going to prevent this disease, we need a workforce that knows and understands the community and can work with young families, beginning when the mother is pregnant. </a:t>
            </a:r>
          </a:p>
          <a:p>
            <a:endParaRPr lang="en-US" baseline="0" dirty="0" smtClean="0"/>
          </a:p>
          <a:p>
            <a:r>
              <a:rPr lang="en-US" baseline="0" dirty="0" smtClean="0"/>
              <a:t>This is from the 2010 oral health survey of over 8,000 1-5 year olds, and the only bright spot is that in the 2014 survey, there was a trend to less decay among 1-2 year olds, although it is not statistically significant. It appears hopeful that we can decrease decay among young children if we can increase dental access and provide prevention services, including fluoride, sealants, minimally invasive dentistry, and education.</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great variation in the oral health of the AIAN 1-5</a:t>
            </a:r>
            <a:r>
              <a:rPr lang="en-US" baseline="0" dirty="0" smtClean="0"/>
              <a:t> year olds </a:t>
            </a:r>
            <a:r>
              <a:rPr lang="en-US" dirty="0" smtClean="0"/>
              <a:t>across</a:t>
            </a:r>
            <a:r>
              <a:rPr lang="en-US" baseline="0" dirty="0" smtClean="0"/>
              <a:t> the country, with the highest prevalence of dental caries in Alaska, Navajo, Albuquerque, and Billings Areas. </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Basic Screening</a:t>
            </a:r>
            <a:r>
              <a:rPr lang="en-US" baseline="0" dirty="0" smtClean="0"/>
              <a:t> Survey of o</a:t>
            </a:r>
            <a:r>
              <a:rPr lang="en-US" dirty="0" smtClean="0"/>
              <a:t>ver 12,000 children, 2011. These</a:t>
            </a:r>
            <a:r>
              <a:rPr lang="en-US" baseline="0" dirty="0" smtClean="0"/>
              <a:t> children also have more dental decay and more untreated disease than the general U.S. population and AIAN children are far from the U.S. Health People 2020 targets.</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2013-2014 , we gathered data on 13-15 year olds. The difference between clinic patients and school</a:t>
            </a:r>
            <a:r>
              <a:rPr lang="en-US" baseline="0" dirty="0" smtClean="0"/>
              <a:t> students is probably due to the fact that we see the teens with the most decay in the dental clinic but really, the school students probably best represent this age group.</a:t>
            </a:r>
          </a:p>
          <a:p>
            <a:endParaRPr lang="en-US" baseline="0" dirty="0" smtClean="0"/>
          </a:p>
          <a:p>
            <a:r>
              <a:rPr lang="en-US" baseline="0" dirty="0" smtClean="0"/>
              <a:t>As for dental treatment, 53% of AIAN adolescents have untreated decay compared to only 11% of the US population.</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1999 IHS Oral Health Survey,</a:t>
            </a:r>
            <a:r>
              <a:rPr lang="en-US" sz="1200" kern="1200" baseline="0" dirty="0" smtClean="0">
                <a:solidFill>
                  <a:schemeClr val="tx1"/>
                </a:solidFill>
                <a:latin typeface="+mn-lt"/>
                <a:ea typeface="+mn-ea"/>
                <a:cs typeface="+mn-cs"/>
              </a:rPr>
              <a:t> our most recent survey of adults.</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Baby Teeth Matter is a special project that has been going on for a little over a year now</a:t>
            </a:r>
            <a:r>
              <a:rPr lang="en-US" baseline="0" dirty="0" smtClean="0"/>
              <a:t>. The Northwest Tribal Dental Support Center is collaborating with the WA Dental Service Foundation and the 7 dental programs listed here. The objectives of this project were to increase the dental access for 0-5 year olds with an emphasis on 1-2 year olds, and also to decrease referrals to private pediatric dentists. The premise is that our own Tribal dental programs are the best place for a family to receive comprehensive dental care.</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project has been successful beyond any of our imaginations. This is due to the hard work</a:t>
            </a:r>
            <a:r>
              <a:rPr lang="en-US" baseline="0" dirty="0" smtClean="0"/>
              <a:t> and creativity of the dental staff at the 7 programs involved in BTM. As you can see, overall access for 0-5 year olds increased by 55% but even more importantly, access for 1-2 year olds increased by 95%! </a:t>
            </a:r>
          </a:p>
          <a:p>
            <a:endParaRPr lang="en-US" baseline="0" dirty="0" smtClean="0"/>
          </a:p>
          <a:p>
            <a:r>
              <a:rPr lang="en-US" baseline="0" dirty="0" smtClean="0"/>
              <a:t>Let me know if you are interested in accomplishing something similar in your community.</a:t>
            </a:r>
            <a:endParaRPr lang="en-US" dirty="0"/>
          </a:p>
        </p:txBody>
      </p:sp>
      <p:sp>
        <p:nvSpPr>
          <p:cNvPr id="4" name="Slide Number Placeholder 3"/>
          <p:cNvSpPr>
            <a:spLocks noGrp="1"/>
          </p:cNvSpPr>
          <p:nvPr>
            <p:ph type="sldNum" sz="quarter" idx="10"/>
          </p:nvPr>
        </p:nvSpPr>
        <p:spPr/>
        <p:txBody>
          <a:bodyPr/>
          <a:lstStyle/>
          <a:p>
            <a:fld id="{CF759D65-28FD-4CBB-B33A-1EE332C161B4}"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356C375-290D-471F-85CF-5208C4401FD2}" type="datetimeFigureOut">
              <a:rPr lang="en-US" smtClean="0"/>
              <a:pPr/>
              <a:t>4/13/2015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7149689-A026-4AD0-A6A1-E94AFA408F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56C375-290D-471F-85CF-5208C4401FD2}" type="datetimeFigureOut">
              <a:rPr lang="en-US" smtClean="0"/>
              <a:pPr/>
              <a:t>4/13/2015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149689-A026-4AD0-A6A1-E94AFA408F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356C375-290D-471F-85CF-5208C4401FD2}" type="datetimeFigureOut">
              <a:rPr lang="en-US" smtClean="0"/>
              <a:pPr/>
              <a:t>4/13/2015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7149689-A026-4AD0-A6A1-E94AFA408F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356C375-290D-471F-85CF-5208C4401FD2}" type="datetimeFigureOut">
              <a:rPr lang="en-US" smtClean="0"/>
              <a:pPr/>
              <a:t>4/13/2015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7149689-A026-4AD0-A6A1-E94AFA408F93}"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356C375-290D-471F-85CF-5208C4401FD2}" type="datetimeFigureOut">
              <a:rPr lang="en-US" smtClean="0"/>
              <a:pPr/>
              <a:t>4/13/2015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7149689-A026-4AD0-A6A1-E94AFA408F93}"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356C375-290D-471F-85CF-5208C4401FD2}" type="datetimeFigureOut">
              <a:rPr lang="en-US" smtClean="0"/>
              <a:pPr/>
              <a:t>4/13/2015</a:t>
            </a:fld>
            <a:endParaRPr lang="en-US"/>
          </a:p>
        </p:txBody>
      </p:sp>
      <p:sp>
        <p:nvSpPr>
          <p:cNvPr id="10" name="Slide Number Placeholder 9"/>
          <p:cNvSpPr>
            <a:spLocks noGrp="1"/>
          </p:cNvSpPr>
          <p:nvPr>
            <p:ph type="sldNum" sz="quarter" idx="16"/>
          </p:nvPr>
        </p:nvSpPr>
        <p:spPr/>
        <p:txBody>
          <a:bodyPr rtlCol="0"/>
          <a:lstStyle/>
          <a:p>
            <a:fld id="{A7149689-A026-4AD0-A6A1-E94AFA408F93}"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356C375-290D-471F-85CF-5208C4401FD2}" type="datetimeFigureOut">
              <a:rPr lang="en-US" smtClean="0"/>
              <a:pPr/>
              <a:t>4/13/2015</a:t>
            </a:fld>
            <a:endParaRPr lang="en-US"/>
          </a:p>
        </p:txBody>
      </p:sp>
      <p:sp>
        <p:nvSpPr>
          <p:cNvPr id="12" name="Slide Number Placeholder 11"/>
          <p:cNvSpPr>
            <a:spLocks noGrp="1"/>
          </p:cNvSpPr>
          <p:nvPr>
            <p:ph type="sldNum" sz="quarter" idx="16"/>
          </p:nvPr>
        </p:nvSpPr>
        <p:spPr/>
        <p:txBody>
          <a:bodyPr rtlCol="0"/>
          <a:lstStyle/>
          <a:p>
            <a:fld id="{A7149689-A026-4AD0-A6A1-E94AFA408F93}"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56C375-290D-471F-85CF-5208C4401FD2}" type="datetimeFigureOut">
              <a:rPr lang="en-US" smtClean="0"/>
              <a:pPr/>
              <a:t>4/13/2015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7149689-A026-4AD0-A6A1-E94AFA408F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56C375-290D-471F-85CF-5208C4401FD2}" type="datetimeFigureOut">
              <a:rPr lang="en-US" smtClean="0"/>
              <a:pPr/>
              <a:t>4/13/2015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7149689-A026-4AD0-A6A1-E94AFA408F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356C375-290D-471F-85CF-5208C4401FD2}" type="datetimeFigureOut">
              <a:rPr lang="en-US" smtClean="0"/>
              <a:pPr/>
              <a:t>4/13/2015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7149689-A026-4AD0-A6A1-E94AFA408F93}"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356C375-290D-471F-85CF-5208C4401FD2}" type="datetimeFigureOut">
              <a:rPr lang="en-US" smtClean="0"/>
              <a:pPr/>
              <a:t>4/13/2015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7149689-A026-4AD0-A6A1-E94AFA408F93}"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356C375-290D-471F-85CF-5208C4401FD2}" type="datetimeFigureOut">
              <a:rPr lang="en-US" smtClean="0"/>
              <a:pPr/>
              <a:t>4/13/2015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7149689-A026-4AD0-A6A1-E94AFA408F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1UewSN23uEoB8M&amp;tbnid=reBWJt8_Fhwz5M:&amp;ved=0CAUQjRw&amp;url=http://tribalsov.ospi.k12.wa.us/&amp;ei=U1A2UsXRNoO7jALfr4CQCg&amp;bvm=bv.52164340,d.cGE&amp;psig=AFQjCNHyO70v7mG8uHCF1lVrySQ_Hz2kBw&amp;ust=137937749709101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Z0FPiJbWsAAPHM&amp;tbnid=4z4iwuiN6ZDB4M:&amp;ved=0CAUQjRw&amp;url=http://www.sos.wa.gov/heritage/werestillhere/culture.aspx&amp;ei=HyAhUv-cAaPKigK3k4HQDg&amp;psig=AFQjCNH2Wf_kGB2532YkCFgouV1odhVoqQ&amp;ust=137798900660093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838200"/>
            <a:ext cx="8534400" cy="1143000"/>
          </a:xfrm>
        </p:spPr>
        <p:txBody>
          <a:bodyPr>
            <a:normAutofit/>
          </a:bodyPr>
          <a:lstStyle/>
          <a:p>
            <a:pPr algn="ctr"/>
            <a:r>
              <a:rPr lang="en-US" b="1" dirty="0" smtClean="0"/>
              <a:t>Oral Health of AIAN people</a:t>
            </a:r>
            <a:endParaRPr lang="en-US" b="1" dirty="0"/>
          </a:p>
        </p:txBody>
      </p:sp>
      <p:sp>
        <p:nvSpPr>
          <p:cNvPr id="3" name="Subtitle 2"/>
          <p:cNvSpPr>
            <a:spLocks noGrp="1"/>
          </p:cNvSpPr>
          <p:nvPr>
            <p:ph type="subTitle" idx="1"/>
          </p:nvPr>
        </p:nvSpPr>
        <p:spPr/>
        <p:txBody>
          <a:bodyPr/>
          <a:lstStyle/>
          <a:p>
            <a:r>
              <a:rPr lang="en-US" dirty="0" smtClean="0"/>
              <a:t>Oral Health Disparity or Oral Health Disaster?</a:t>
            </a:r>
            <a:endParaRPr lang="en-US" dirty="0"/>
          </a:p>
        </p:txBody>
      </p:sp>
      <p:pic>
        <p:nvPicPr>
          <p:cNvPr id="17410" name="Picture 2" descr="http://tribalsov.ospi.k12.wa.us/file.php/1/image003.png">
            <a:hlinkClick r:id="rId3"/>
          </p:cNvPr>
          <p:cNvPicPr>
            <a:picLocks noChangeAspect="1" noChangeArrowheads="1"/>
          </p:cNvPicPr>
          <p:nvPr/>
        </p:nvPicPr>
        <p:blipFill>
          <a:blip r:embed="rId4" cstate="print"/>
          <a:srcRect/>
          <a:stretch>
            <a:fillRect/>
          </a:stretch>
        </p:blipFill>
        <p:spPr bwMode="auto">
          <a:xfrm>
            <a:off x="3124200" y="2362200"/>
            <a:ext cx="3200400" cy="32004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One Year Results</a:t>
            </a:r>
            <a:endParaRPr lang="en-US" b="1" dirty="0"/>
          </a:p>
        </p:txBody>
      </p:sp>
      <p:pic>
        <p:nvPicPr>
          <p:cNvPr id="4" name="Picture 2"/>
          <p:cNvPicPr>
            <a:picLocks noGrp="1" noChangeAspect="1" noChangeArrowheads="1"/>
          </p:cNvPicPr>
          <p:nvPr>
            <p:ph sz="quarter"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2000" y="1828800"/>
            <a:ext cx="7609669" cy="449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What can YOU do?</a:t>
            </a:r>
            <a:endParaRPr lang="en-US" b="1" dirty="0"/>
          </a:p>
        </p:txBody>
      </p:sp>
      <p:sp>
        <p:nvSpPr>
          <p:cNvPr id="8" name="Content Placeholder 6"/>
          <p:cNvSpPr>
            <a:spLocks noGrp="1"/>
          </p:cNvSpPr>
          <p:nvPr>
            <p:ph sz="quarter" idx="1"/>
          </p:nvPr>
        </p:nvSpPr>
        <p:spPr>
          <a:xfrm>
            <a:off x="381000" y="1752600"/>
            <a:ext cx="5029200" cy="5105400"/>
          </a:xfrm>
        </p:spPr>
        <p:txBody>
          <a:bodyPr>
            <a:noAutofit/>
          </a:bodyPr>
          <a:lstStyle/>
          <a:p>
            <a:r>
              <a:rPr lang="en-US" sz="2800" b="1" dirty="0" smtClean="0">
                <a:solidFill>
                  <a:schemeClr val="tx2"/>
                </a:solidFill>
                <a:latin typeface="Arial" pitchFamily="34" charset="0"/>
                <a:cs typeface="Arial" pitchFamily="34" charset="0"/>
              </a:rPr>
              <a:t>Tribal Policies</a:t>
            </a:r>
          </a:p>
          <a:p>
            <a:pPr>
              <a:buNone/>
            </a:pPr>
            <a:r>
              <a:rPr lang="en-US" sz="2800" dirty="0" smtClean="0">
                <a:latin typeface="Arial" pitchFamily="34" charset="0"/>
                <a:cs typeface="Arial" pitchFamily="34" charset="0"/>
              </a:rPr>
              <a:t>   </a:t>
            </a:r>
            <a:r>
              <a:rPr lang="en-US" sz="1800" dirty="0" smtClean="0">
                <a:latin typeface="Arial" pitchFamily="34" charset="0"/>
                <a:cs typeface="Arial" pitchFamily="34" charset="0"/>
              </a:rPr>
              <a:t>-well-child visits and collaboration with medical and community health partners.</a:t>
            </a:r>
          </a:p>
          <a:p>
            <a:pPr>
              <a:buNone/>
            </a:pPr>
            <a:r>
              <a:rPr lang="en-US" sz="1800" dirty="0" smtClean="0">
                <a:latin typeface="Arial" pitchFamily="34" charset="0"/>
                <a:cs typeface="Arial" pitchFamily="34" charset="0"/>
              </a:rPr>
              <a:t>	-tribal daycare </a:t>
            </a:r>
          </a:p>
          <a:p>
            <a:pPr>
              <a:buNone/>
            </a:pPr>
            <a:r>
              <a:rPr lang="en-US" sz="1800" dirty="0" smtClean="0">
                <a:latin typeface="Arial" pitchFamily="34" charset="0"/>
                <a:cs typeface="Arial" pitchFamily="34" charset="0"/>
              </a:rPr>
              <a:t>	-case management</a:t>
            </a:r>
          </a:p>
          <a:p>
            <a:pPr>
              <a:buNone/>
            </a:pPr>
            <a:r>
              <a:rPr lang="en-US" sz="1800" dirty="0" smtClean="0">
                <a:latin typeface="Arial" pitchFamily="34" charset="0"/>
                <a:cs typeface="Arial" pitchFamily="34" charset="0"/>
              </a:rPr>
              <a:t> 	-real open access</a:t>
            </a:r>
            <a:endParaRPr lang="en-US" sz="2800" dirty="0" smtClean="0">
              <a:latin typeface="Arial" pitchFamily="34" charset="0"/>
              <a:cs typeface="Arial" pitchFamily="34" charset="0"/>
            </a:endParaRPr>
          </a:p>
          <a:p>
            <a:r>
              <a:rPr lang="en-US" sz="2800" b="1" dirty="0" smtClean="0">
                <a:solidFill>
                  <a:schemeClr val="tx2"/>
                </a:solidFill>
                <a:latin typeface="Arial" pitchFamily="34" charset="0"/>
                <a:cs typeface="Arial" pitchFamily="34" charset="0"/>
              </a:rPr>
              <a:t>Be picky when hiring new dentists</a:t>
            </a:r>
          </a:p>
          <a:p>
            <a:r>
              <a:rPr lang="en-US" sz="2800" b="1" dirty="0" smtClean="0">
                <a:solidFill>
                  <a:schemeClr val="tx2"/>
                </a:solidFill>
                <a:latin typeface="Arial" pitchFamily="34" charset="0"/>
                <a:cs typeface="Arial" pitchFamily="34" charset="0"/>
              </a:rPr>
              <a:t>Consider alternative workforce models</a:t>
            </a:r>
          </a:p>
          <a:p>
            <a:pPr>
              <a:buNone/>
            </a:pPr>
            <a:endParaRPr lang="en-US" sz="1800" dirty="0" smtClean="0">
              <a:latin typeface="Arial" pitchFamily="34" charset="0"/>
              <a:cs typeface="Arial" pitchFamily="34" charset="0"/>
            </a:endParaRPr>
          </a:p>
          <a:p>
            <a:endParaRPr lang="en-US" sz="1800" dirty="0">
              <a:latin typeface="Arial" pitchFamily="34" charset="0"/>
              <a:cs typeface="Arial" pitchFamily="34" charset="0"/>
            </a:endParaRPr>
          </a:p>
        </p:txBody>
      </p:sp>
      <p:pic>
        <p:nvPicPr>
          <p:cNvPr id="7" name="Picture 1036" descr="http://www.census.gov/pubinfo/www/img/indianp.jpg"/>
          <p:cNvPicPr>
            <a:picLocks noGrp="1" noChangeAspect="1" noChangeArrowheads="1"/>
          </p:cNvPicPr>
          <p:nvPr>
            <p:ph sz="quarter" idx="1"/>
          </p:nvPr>
        </p:nvPicPr>
        <p:blipFill>
          <a:blip r:embed="rId3" cstate="print"/>
          <a:srcRect/>
          <a:stretch>
            <a:fillRect/>
          </a:stretch>
        </p:blipFill>
        <p:spPr bwMode="auto">
          <a:xfrm>
            <a:off x="5638800" y="1905000"/>
            <a:ext cx="3276600" cy="437348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smtClean="0"/>
              <a:t>Prevention </a:t>
            </a:r>
            <a:r>
              <a:rPr lang="en-US" b="1" smtClean="0"/>
              <a:t>Matters!</a:t>
            </a:r>
            <a:endParaRPr lang="en-US" b="1" dirty="0"/>
          </a:p>
        </p:txBody>
      </p:sp>
      <p:sp>
        <p:nvSpPr>
          <p:cNvPr id="5" name="Rectangle 4"/>
          <p:cNvSpPr/>
          <p:nvPr/>
        </p:nvSpPr>
        <p:spPr>
          <a:xfrm>
            <a:off x="304800" y="2438400"/>
            <a:ext cx="3657600" cy="3539430"/>
          </a:xfrm>
          <a:prstGeom prst="rect">
            <a:avLst/>
          </a:prstGeom>
        </p:spPr>
        <p:txBody>
          <a:bodyPr wrap="square">
            <a:spAutoFit/>
          </a:bodyPr>
          <a:lstStyle/>
          <a:p>
            <a:r>
              <a:rPr lang="en-US" sz="2800" b="1" i="1" dirty="0" smtClean="0"/>
              <a:t>In </a:t>
            </a:r>
            <a:r>
              <a:rPr lang="en-US" sz="2800" b="1" i="1" dirty="0" smtClean="0"/>
              <a:t>our every deliberation we must consider the impact of our decisions on the next seven generations.</a:t>
            </a:r>
            <a:endParaRPr lang="en-US" sz="2800" dirty="0" smtClean="0"/>
          </a:p>
          <a:p>
            <a:r>
              <a:rPr lang="en-US" sz="2800" dirty="0" smtClean="0"/>
              <a:t>Iroquois (1700-1800)</a:t>
            </a:r>
          </a:p>
          <a:p>
            <a:endParaRPr lang="en-US" sz="2800" dirty="0" smtClean="0">
              <a:latin typeface="Arial" pitchFamily="34" charset="0"/>
              <a:cs typeface="Arial" pitchFamily="34" charset="0"/>
            </a:endParaRPr>
          </a:p>
          <a:p>
            <a:endParaRPr lang="en-US" sz="2800" dirty="0" smtClean="0">
              <a:latin typeface="Arial" pitchFamily="34" charset="0"/>
              <a:cs typeface="Arial" pitchFamily="34" charset="0"/>
            </a:endParaRPr>
          </a:p>
        </p:txBody>
      </p:sp>
      <p:pic>
        <p:nvPicPr>
          <p:cNvPr id="7" name="Content Placeholder 6" descr="children.png"/>
          <p:cNvPicPr>
            <a:picLocks noGrp="1" noChangeAspect="1"/>
          </p:cNvPicPr>
          <p:nvPr>
            <p:ph sz="quarter" idx="1"/>
          </p:nvPr>
        </p:nvPicPr>
        <p:blipFill>
          <a:blip r:embed="rId3" cstate="print"/>
          <a:stretch>
            <a:fillRect/>
          </a:stretch>
        </p:blipFill>
        <p:spPr>
          <a:xfrm>
            <a:off x="4038600" y="1676400"/>
            <a:ext cx="4789176" cy="4495800"/>
          </a:xfrm>
          <a:prstGeom prst="rect">
            <a:avLst/>
          </a:prstGeom>
        </p:spPr>
      </p:pic>
      <p:sp>
        <p:nvSpPr>
          <p:cNvPr id="8" name="TextBox 7"/>
          <p:cNvSpPr txBox="1"/>
          <p:nvPr/>
        </p:nvSpPr>
        <p:spPr>
          <a:xfrm>
            <a:off x="4191000" y="4114800"/>
            <a:ext cx="3962400" cy="1138773"/>
          </a:xfrm>
          <a:prstGeom prst="rect">
            <a:avLst/>
          </a:prstGeom>
          <a:noFill/>
        </p:spPr>
        <p:txBody>
          <a:bodyPr wrap="square" rtlCol="0">
            <a:spAutoFit/>
          </a:bodyPr>
          <a:lstStyle/>
          <a:p>
            <a:pPr algn="ctr"/>
            <a:r>
              <a:rPr lang="en-US" sz="3600" b="1" dirty="0" smtClean="0">
                <a:solidFill>
                  <a:schemeClr val="bg2">
                    <a:lumMod val="50000"/>
                  </a:schemeClr>
                </a:solidFill>
              </a:rPr>
              <a:t>Together </a:t>
            </a:r>
          </a:p>
          <a:p>
            <a:pPr algn="ctr"/>
            <a:endParaRPr lang="en-US" sz="1600" dirty="0" smtClean="0">
              <a:latin typeface="Arial" pitchFamily="34" charset="0"/>
              <a:cs typeface="Arial" pitchFamily="34" charset="0"/>
            </a:endParaRPr>
          </a:p>
          <a:p>
            <a:pPr algn="ctr"/>
            <a:r>
              <a:rPr lang="en-US" sz="1600" b="1" dirty="0" smtClean="0">
                <a:solidFill>
                  <a:schemeClr val="bg2">
                    <a:lumMod val="50000"/>
                  </a:schemeClr>
                </a:solidFill>
                <a:latin typeface="Arial" pitchFamily="34" charset="0"/>
                <a:cs typeface="Arial" pitchFamily="34" charset="0"/>
              </a:rPr>
              <a:t>we CAN make a difference!</a:t>
            </a:r>
            <a:endParaRPr lang="en-US" sz="1600" b="1" dirty="0">
              <a:solidFill>
                <a:schemeClr val="bg2">
                  <a:lumMod val="50000"/>
                </a:schemeClr>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Just the Facts:</a:t>
            </a:r>
            <a:br>
              <a:rPr lang="en-US" sz="3600" b="1" dirty="0" smtClean="0"/>
            </a:br>
            <a:r>
              <a:rPr lang="en-US" sz="3600" b="1" dirty="0" smtClean="0"/>
              <a:t>Oral Health of AIAN 3-5 Year Olds</a:t>
            </a:r>
            <a:endParaRPr lang="en-US" sz="3600" b="1" dirty="0"/>
          </a:p>
        </p:txBody>
      </p:sp>
      <p:graphicFrame>
        <p:nvGraphicFramePr>
          <p:cNvPr id="3" name="Chart 2"/>
          <p:cNvGraphicFramePr/>
          <p:nvPr/>
        </p:nvGraphicFramePr>
        <p:xfrm>
          <a:off x="762000" y="1828800"/>
          <a:ext cx="76962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28674" name="Text Box 2"/>
          <p:cNvSpPr txBox="1">
            <a:spLocks noChangeArrowheads="1"/>
          </p:cNvSpPr>
          <p:nvPr/>
        </p:nvSpPr>
        <p:spPr bwMode="auto">
          <a:xfrm>
            <a:off x="1066800" y="5943600"/>
            <a:ext cx="7010400" cy="685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Sources:</a:t>
            </a:r>
            <a:r>
              <a:rPr kumimoji="0" lang="en-US" sz="1600" b="0" i="0" u="none" strike="noStrike" cap="none" normalizeH="0" dirty="0" smtClean="0">
                <a:ln>
                  <a:noFill/>
                </a:ln>
                <a:solidFill>
                  <a:schemeClr val="tx1"/>
                </a:solidFill>
                <a:effectLst/>
                <a:latin typeface="Arial" pitchFamily="34" charset="0"/>
                <a:cs typeface="Arial" pitchFamily="34" charset="0"/>
              </a:rPr>
              <a:t> </a:t>
            </a:r>
            <a:r>
              <a:rPr kumimoji="0" lang="en-US" sz="1600" b="0" i="0" u="none" strike="noStrike" cap="none" normalizeH="0" baseline="0" dirty="0" smtClean="0">
                <a:ln>
                  <a:noFill/>
                </a:ln>
                <a:solidFill>
                  <a:schemeClr val="tx1"/>
                </a:solidFill>
                <a:effectLst/>
                <a:latin typeface="Arial" pitchFamily="34" charset="0"/>
                <a:cs typeface="Arial" pitchFamily="34" charset="0"/>
              </a:rPr>
              <a:t>The IHS 2014 Oral Health Survey of AI/AN Preschool Children</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National Health and Nutrition Examination Survey (NHANES), 2009-2010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Two is Too Late!</a:t>
            </a:r>
            <a:endParaRPr lang="en-US" b="1" dirty="0"/>
          </a:p>
        </p:txBody>
      </p:sp>
      <p:pic>
        <p:nvPicPr>
          <p:cNvPr id="3" name="Picture 3"/>
          <p:cNvPicPr>
            <a:picLocks noChangeAspect="1" noChangeArrowheads="1"/>
          </p:cNvPicPr>
          <p:nvPr/>
        </p:nvPicPr>
        <p:blipFill>
          <a:blip r:embed="rId3" cstate="print"/>
          <a:srcRect/>
          <a:stretch>
            <a:fillRect/>
          </a:stretch>
        </p:blipFill>
        <p:spPr>
          <a:xfrm>
            <a:off x="381000" y="1981200"/>
            <a:ext cx="8273478" cy="4191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6096000" cy="990600"/>
          </a:xfrm>
        </p:spPr>
        <p:txBody>
          <a:bodyPr/>
          <a:lstStyle/>
          <a:p>
            <a:r>
              <a:rPr lang="en-US" b="1" dirty="0" smtClean="0"/>
              <a:t>Variation by IHS Area</a:t>
            </a:r>
            <a:endParaRPr lang="en-US" b="1" dirty="0"/>
          </a:p>
        </p:txBody>
      </p:sp>
      <p:pic>
        <p:nvPicPr>
          <p:cNvPr id="3" name="Content Placeholder 3"/>
          <p:cNvPicPr>
            <a:picLocks noChangeAspect="1" noChangeArrowheads="1"/>
          </p:cNvPicPr>
          <p:nvPr/>
        </p:nvPicPr>
        <p:blipFill>
          <a:blip r:embed="rId3" cstate="print"/>
          <a:srcRect/>
          <a:stretch>
            <a:fillRect/>
          </a:stretch>
        </p:blipFill>
        <p:spPr>
          <a:xfrm>
            <a:off x="1143000" y="1752600"/>
            <a:ext cx="7315200" cy="493596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Just the Facts: </a:t>
            </a:r>
            <a:br>
              <a:rPr lang="en-US" sz="3600" b="1" dirty="0" smtClean="0"/>
            </a:br>
            <a:r>
              <a:rPr lang="en-US" sz="3600" b="1" dirty="0" smtClean="0"/>
              <a:t>Oral Health of AIAN 6-9 Year Olds</a:t>
            </a:r>
            <a:endParaRPr lang="en-US" sz="3600" b="1" dirty="0"/>
          </a:p>
        </p:txBody>
      </p:sp>
      <p:graphicFrame>
        <p:nvGraphicFramePr>
          <p:cNvPr id="2050" name="Content Placeholder 3"/>
          <p:cNvGraphicFramePr>
            <a:graphicFrameLocks noGrp="1"/>
          </p:cNvGraphicFramePr>
          <p:nvPr/>
        </p:nvGraphicFramePr>
        <p:xfrm>
          <a:off x="304800" y="1981200"/>
          <a:ext cx="8458200" cy="4191000"/>
        </p:xfrm>
        <a:graphic>
          <a:graphicData uri="http://schemas.openxmlformats.org/presentationml/2006/ole">
            <p:oleObj spid="_x0000_s2050" r:id="rId4" imgW="7797460" imgH="3828620" progId="Excel.Sheet.8">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b="1" dirty="0" smtClean="0"/>
              <a:t>Just the Facts: </a:t>
            </a:r>
            <a:br>
              <a:rPr lang="en-US" sz="3600" b="1" dirty="0" smtClean="0"/>
            </a:br>
            <a:r>
              <a:rPr lang="en-US" sz="3600" b="1" dirty="0" smtClean="0"/>
              <a:t>Oral Health of AIAN 13-15 Year Olds</a:t>
            </a:r>
            <a:endParaRPr lang="en-US" sz="3600" b="1" dirty="0"/>
          </a:p>
        </p:txBody>
      </p:sp>
      <p:graphicFrame>
        <p:nvGraphicFramePr>
          <p:cNvPr id="6" name="Content Placeholder 5"/>
          <p:cNvGraphicFramePr>
            <a:graphicFrameLocks noGrp="1"/>
          </p:cNvGraphicFramePr>
          <p:nvPr>
            <p:ph sz="quarter" idx="1"/>
          </p:nvPr>
        </p:nvGraphicFramePr>
        <p:xfrm>
          <a:off x="609600" y="1600200"/>
          <a:ext cx="81534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29698" name="Text Box 2"/>
          <p:cNvSpPr txBox="1">
            <a:spLocks noChangeArrowheads="1"/>
          </p:cNvSpPr>
          <p:nvPr/>
        </p:nvSpPr>
        <p:spPr bwMode="auto">
          <a:xfrm>
            <a:off x="1143000" y="6096000"/>
            <a:ext cx="7239000" cy="7620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Data Sources:</a:t>
            </a:r>
            <a:r>
              <a:rPr kumimoji="0" lang="en-US" sz="1600" b="0" i="0" u="none" strike="noStrike" cap="none" normalizeH="0" dirty="0" smtClean="0">
                <a:ln>
                  <a:noFill/>
                </a:ln>
                <a:solidFill>
                  <a:schemeClr val="tx1"/>
                </a:solidFill>
                <a:effectLst/>
                <a:latin typeface="Arial" pitchFamily="34" charset="0"/>
                <a:cs typeface="Arial" pitchFamily="34" charset="0"/>
              </a:rPr>
              <a:t> </a:t>
            </a:r>
            <a:r>
              <a:rPr kumimoji="0" lang="en-US" sz="1600" b="0" i="0" u="none" strike="noStrike" cap="none" normalizeH="0" baseline="0" dirty="0" smtClean="0">
                <a:ln>
                  <a:noFill/>
                </a:ln>
                <a:solidFill>
                  <a:schemeClr val="tx1"/>
                </a:solidFill>
                <a:effectLst/>
                <a:latin typeface="Arial" pitchFamily="34" charset="0"/>
                <a:cs typeface="Arial" pitchFamily="34" charset="0"/>
              </a:rPr>
              <a:t>The IHS 2013-2014 Oral Health Survey of AI/AN Adolescents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National Health and Nutrition Examination Survey (NHANES), 2009-2010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600" b="1" dirty="0" smtClean="0"/>
              <a:t>Just the Facts: </a:t>
            </a:r>
            <a:br>
              <a:rPr lang="en-US" sz="3600" b="1" dirty="0" smtClean="0"/>
            </a:br>
            <a:r>
              <a:rPr lang="en-US" sz="3600" b="1" dirty="0" smtClean="0"/>
              <a:t>Oral Health of AIAN Adults</a:t>
            </a:r>
            <a:endParaRPr lang="en-US" sz="3600" b="1" dirty="0"/>
          </a:p>
        </p:txBody>
      </p:sp>
      <p:sp>
        <p:nvSpPr>
          <p:cNvPr id="9" name="Content Placeholder 8"/>
          <p:cNvSpPr>
            <a:spLocks noGrp="1"/>
          </p:cNvSpPr>
          <p:nvPr>
            <p:ph sz="quarter" idx="1"/>
          </p:nvPr>
        </p:nvSpPr>
        <p:spPr>
          <a:xfrm>
            <a:off x="1981200" y="1676400"/>
            <a:ext cx="5330952" cy="2362200"/>
          </a:xfrm>
        </p:spPr>
        <p:txBody>
          <a:bodyPr/>
          <a:lstStyle/>
          <a:p>
            <a:r>
              <a:rPr lang="en-US" sz="2000" dirty="0" smtClean="0">
                <a:latin typeface="Arial" pitchFamily="34" charset="0"/>
                <a:cs typeface="Arial" pitchFamily="34" charset="0"/>
              </a:rPr>
              <a:t>68% of AIAN 35-44 year olds had untreated decay.</a:t>
            </a:r>
          </a:p>
          <a:p>
            <a:r>
              <a:rPr lang="en-US" sz="2000" dirty="0" smtClean="0">
                <a:latin typeface="Arial" pitchFamily="34" charset="0"/>
                <a:cs typeface="Arial" pitchFamily="34" charset="0"/>
              </a:rPr>
              <a:t>79% had lost at least one tooth</a:t>
            </a:r>
          </a:p>
          <a:p>
            <a:r>
              <a:rPr lang="en-US" sz="2000" dirty="0" smtClean="0">
                <a:latin typeface="Arial" pitchFamily="34" charset="0"/>
                <a:cs typeface="Arial" pitchFamily="34" charset="0"/>
              </a:rPr>
              <a:t>96% had gingivitis</a:t>
            </a:r>
          </a:p>
          <a:p>
            <a:r>
              <a:rPr lang="en-US" sz="2000" dirty="0" smtClean="0">
                <a:latin typeface="Arial" pitchFamily="34" charset="0"/>
                <a:cs typeface="Arial" pitchFamily="34" charset="0"/>
              </a:rPr>
              <a:t>36% had periodontal disease</a:t>
            </a:r>
            <a:endParaRPr lang="en-US" sz="2000" dirty="0">
              <a:latin typeface="Arial" pitchFamily="34" charset="0"/>
              <a:cs typeface="Arial" pitchFamily="34" charset="0"/>
            </a:endParaRPr>
          </a:p>
        </p:txBody>
      </p:sp>
      <p:pic>
        <p:nvPicPr>
          <p:cNvPr id="10" name="Picture 10" descr="http://www.sos.wa.gov/heritage/werestillhere/images/large/culture3.jpg">
            <a:hlinkClick r:id="rId3"/>
          </p:cNvPr>
          <p:cNvPicPr>
            <a:picLocks noChangeAspect="1" noChangeArrowheads="1"/>
          </p:cNvPicPr>
          <p:nvPr/>
        </p:nvPicPr>
        <p:blipFill>
          <a:blip r:embed="rId4" cstate="print">
            <a:lum bright="18000"/>
          </a:blip>
          <a:srcRect t="25143" b="9143"/>
          <a:stretch>
            <a:fillRect/>
          </a:stretch>
        </p:blipFill>
        <p:spPr bwMode="auto">
          <a:xfrm>
            <a:off x="1447800" y="4038600"/>
            <a:ext cx="5991090" cy="2362201"/>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Dental Access</a:t>
            </a:r>
            <a:endParaRPr lang="en-US" b="1" dirty="0"/>
          </a:p>
        </p:txBody>
      </p:sp>
      <p:sp>
        <p:nvSpPr>
          <p:cNvPr id="4" name="Content Placeholder 3"/>
          <p:cNvSpPr>
            <a:spLocks noGrp="1"/>
          </p:cNvSpPr>
          <p:nvPr>
            <p:ph sz="quarter" idx="1"/>
          </p:nvPr>
        </p:nvSpPr>
        <p:spPr>
          <a:xfrm>
            <a:off x="381000" y="1828800"/>
            <a:ext cx="4343400" cy="4495800"/>
          </a:xfrm>
        </p:spPr>
        <p:txBody>
          <a:bodyPr>
            <a:normAutofit fontScale="92500" lnSpcReduction="10000"/>
          </a:bodyPr>
          <a:lstStyle/>
          <a:p>
            <a:r>
              <a:rPr lang="en-US" sz="2000" dirty="0" smtClean="0">
                <a:latin typeface="Arial" pitchFamily="34" charset="0"/>
                <a:cs typeface="Arial" pitchFamily="34" charset="0"/>
              </a:rPr>
              <a:t>Nationally, dental access for AIAN people hovers around 29% while about 45% of the US population visited the dentist in the past year.</a:t>
            </a:r>
          </a:p>
          <a:p>
            <a:pPr>
              <a:buNone/>
            </a:pP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Barriers to dental access include a lack of dental providers, long geographical distances between dental providers, and limited services available. </a:t>
            </a:r>
          </a:p>
          <a:p>
            <a:pPr>
              <a:buNone/>
            </a:pPr>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To ration dental treatment, AIAN people often are faced with complicated call-in systems and long waits for appointments. </a:t>
            </a:r>
            <a:endParaRPr lang="en-US" sz="2000" dirty="0">
              <a:latin typeface="Arial" pitchFamily="34" charset="0"/>
              <a:cs typeface="Arial" pitchFamily="34" charset="0"/>
            </a:endParaRPr>
          </a:p>
        </p:txBody>
      </p:sp>
      <p:pic>
        <p:nvPicPr>
          <p:cNvPr id="3" name="Content Placeholder 3" descr="DSCN0136.JPG"/>
          <p:cNvPicPr>
            <a:picLocks noChangeAspect="1"/>
          </p:cNvPicPr>
          <p:nvPr/>
        </p:nvPicPr>
        <p:blipFill>
          <a:blip r:embed="rId2" cstate="print">
            <a:lum bright="34000"/>
          </a:blip>
          <a:srcRect/>
          <a:stretch>
            <a:fillRect/>
          </a:stretch>
        </p:blipFill>
        <p:spPr bwMode="auto">
          <a:xfrm>
            <a:off x="5181600" y="1981200"/>
            <a:ext cx="3786336" cy="3810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Baby Teeth Matter</a:t>
            </a:r>
            <a:endParaRPr lang="en-US" b="1" dirty="0"/>
          </a:p>
        </p:txBody>
      </p:sp>
      <p:sp>
        <p:nvSpPr>
          <p:cNvPr id="4" name="Text Placeholder 6"/>
          <p:cNvSpPr>
            <a:spLocks noGrp="1"/>
          </p:cNvSpPr>
          <p:nvPr>
            <p:ph sz="quarter" idx="1"/>
          </p:nvPr>
        </p:nvSpPr>
        <p:spPr>
          <a:xfrm>
            <a:off x="533400" y="2133600"/>
            <a:ext cx="2663952" cy="4114800"/>
          </a:xfrm>
          <a:solidFill>
            <a:schemeClr val="accent2">
              <a:lumMod val="60000"/>
              <a:lumOff val="40000"/>
            </a:schemeClr>
          </a:solidFill>
        </p:spPr>
        <p:txBody>
          <a:bodyPr>
            <a:normAutofit/>
          </a:bodyPr>
          <a:lstStyle/>
          <a:p>
            <a:endParaRPr lang="en-US" sz="2400" b="1" dirty="0" smtClean="0"/>
          </a:p>
          <a:p>
            <a:r>
              <a:rPr lang="en-US" sz="2400" b="1" dirty="0" smtClean="0"/>
              <a:t>Swinomish</a:t>
            </a:r>
          </a:p>
          <a:p>
            <a:r>
              <a:rPr lang="en-US" sz="2400" b="1" dirty="0" smtClean="0"/>
              <a:t>Puyallup</a:t>
            </a:r>
          </a:p>
          <a:p>
            <a:r>
              <a:rPr lang="en-US" sz="2400" b="1" dirty="0" smtClean="0"/>
              <a:t>Tulalip</a:t>
            </a:r>
          </a:p>
          <a:p>
            <a:r>
              <a:rPr lang="en-US" sz="2400" b="1" dirty="0" smtClean="0"/>
              <a:t>Port Gamble</a:t>
            </a:r>
          </a:p>
          <a:p>
            <a:r>
              <a:rPr lang="en-US" sz="2400" b="1" dirty="0" smtClean="0"/>
              <a:t>Skokomish</a:t>
            </a:r>
          </a:p>
          <a:p>
            <a:r>
              <a:rPr lang="en-US" sz="2400" b="1" dirty="0" smtClean="0"/>
              <a:t>Sophie </a:t>
            </a:r>
            <a:r>
              <a:rPr lang="en-US" sz="2400" b="1" dirty="0" err="1" smtClean="0"/>
              <a:t>Trettevick</a:t>
            </a:r>
            <a:endParaRPr lang="en-US" sz="2400" b="1" dirty="0" smtClean="0"/>
          </a:p>
          <a:p>
            <a:r>
              <a:rPr lang="en-US" sz="2400" b="1" dirty="0" smtClean="0"/>
              <a:t>Grand </a:t>
            </a:r>
            <a:r>
              <a:rPr lang="en-US" sz="2400" b="1" dirty="0" err="1" smtClean="0"/>
              <a:t>Ronde</a:t>
            </a:r>
            <a:endParaRPr lang="en-US" sz="2400" b="1" dirty="0" smtClean="0"/>
          </a:p>
          <a:p>
            <a:endParaRPr lang="en-US" sz="2400" b="1" dirty="0"/>
          </a:p>
        </p:txBody>
      </p:sp>
      <p:sp>
        <p:nvSpPr>
          <p:cNvPr id="5" name="Rectangle 4"/>
          <p:cNvSpPr/>
          <p:nvPr/>
        </p:nvSpPr>
        <p:spPr>
          <a:xfrm>
            <a:off x="3657600" y="2514600"/>
            <a:ext cx="4572000" cy="2677656"/>
          </a:xfrm>
          <a:prstGeom prst="rect">
            <a:avLst/>
          </a:prstGeom>
        </p:spPr>
        <p:txBody>
          <a:bodyPr wrap="square">
            <a:spAutoFit/>
          </a:bodyPr>
          <a:lstStyle/>
          <a:p>
            <a:r>
              <a:rPr lang="en-US" sz="2400" b="1" dirty="0" smtClean="0">
                <a:latin typeface="Arial" pitchFamily="34" charset="0"/>
                <a:cs typeface="Arial" pitchFamily="34" charset="0"/>
              </a:rPr>
              <a:t>Objectives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Increase the number of 0-5 year olds who receive dental access, with an emphasis on 0-2 year olds.</a:t>
            </a:r>
          </a:p>
          <a:p>
            <a:pPr>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Increase the number of 0-5 year olds who receive comprehensive dental care at their IHS/Tribal dental program.</a:t>
            </a:r>
            <a:endParaRPr lang="en-US"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20234</TotalTime>
  <Words>1062</Words>
  <Application>Microsoft Office PowerPoint</Application>
  <PresentationFormat>On-screen Show (4:3)</PresentationFormat>
  <Paragraphs>85</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Median</vt:lpstr>
      <vt:lpstr>Microsoft Office Excel 97-2003 Worksheet</vt:lpstr>
      <vt:lpstr>Oral Health of AIAN people</vt:lpstr>
      <vt:lpstr>Just the Facts: Oral Health of AIAN 3-5 Year Olds</vt:lpstr>
      <vt:lpstr>Two is Too Late!</vt:lpstr>
      <vt:lpstr>Variation by IHS Area</vt:lpstr>
      <vt:lpstr>Just the Facts:  Oral Health of AIAN 6-9 Year Olds</vt:lpstr>
      <vt:lpstr>Just the Facts:  Oral Health of AIAN 13-15 Year Olds</vt:lpstr>
      <vt:lpstr>Just the Facts:  Oral Health of AIAN Adults</vt:lpstr>
      <vt:lpstr>Dental Access</vt:lpstr>
      <vt:lpstr>Baby Teeth Matter</vt:lpstr>
      <vt:lpstr>One Year Results</vt:lpstr>
      <vt:lpstr>What can YOU do?</vt:lpstr>
      <vt:lpstr>Prevention Matters!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Navigating Indian Health Service and Tribal health programs</dc:title>
  <dc:creator>Bonnie Bruerd</dc:creator>
  <cp:lastModifiedBy>Bonnie Bruerd</cp:lastModifiedBy>
  <cp:revision>51</cp:revision>
  <dcterms:created xsi:type="dcterms:W3CDTF">2013-09-15T22:39:23Z</dcterms:created>
  <dcterms:modified xsi:type="dcterms:W3CDTF">2015-04-13T17:45:55Z</dcterms:modified>
</cp:coreProperties>
</file>