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385" r:id="rId3"/>
    <p:sldId id="417" r:id="rId4"/>
    <p:sldId id="440" r:id="rId5"/>
    <p:sldId id="441" r:id="rId6"/>
    <p:sldId id="442" r:id="rId7"/>
    <p:sldId id="443" r:id="rId8"/>
    <p:sldId id="444" r:id="rId9"/>
    <p:sldId id="445" r:id="rId10"/>
    <p:sldId id="447" r:id="rId11"/>
    <p:sldId id="446" r:id="rId12"/>
    <p:sldId id="429" r:id="rId13"/>
    <p:sldId id="448" r:id="rId14"/>
    <p:sldId id="35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1" autoAdjust="0"/>
    <p:restoredTop sz="90548" autoAdjust="0"/>
  </p:normalViewPr>
  <p:slideViewPr>
    <p:cSldViewPr>
      <p:cViewPr varScale="1">
        <p:scale>
          <a:sx n="62" d="100"/>
          <a:sy n="62" d="100"/>
        </p:scale>
        <p:origin x="-96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414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3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dian.senate.gov/sites/default/files/upload/files/FY%202016%20VE%20Letter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smtClean="0">
                <a:latin typeface="Arial" charset="0"/>
                <a:cs typeface="Arial" charset="0"/>
              </a:rPr>
            </a:br>
            <a:endParaRPr lang="en-US" altLang="en-US" sz="3200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smtClean="0"/>
              <a:t>Quarterly Board Meeting </a:t>
            </a:r>
            <a:endParaRPr lang="en-US" altLang="en-US" sz="180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smtClean="0"/>
              <a:t>Hosted by Grand </a:t>
            </a:r>
            <a:r>
              <a:rPr lang="en-US" altLang="en-US" sz="1800" err="1" smtClean="0"/>
              <a:t>Ronde</a:t>
            </a:r>
            <a:r>
              <a:rPr lang="en-US" altLang="en-US" sz="1800" smtClean="0"/>
              <a:t> Tribe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smtClean="0">
                <a:latin typeface="Arial" charset="0"/>
                <a:cs typeface="Arial" charset="0"/>
              </a:rPr>
              <a:t>April 22, 2015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smtClean="0">
                <a:latin typeface="Arial" charset="0"/>
                <a:cs typeface="Arial" charset="0"/>
              </a:rPr>
              <a:t/>
            </a:r>
            <a:br>
              <a:rPr lang="en-US" sz="1400" smtClean="0">
                <a:latin typeface="Arial" charset="0"/>
                <a:cs typeface="Arial" charset="0"/>
              </a:rPr>
            </a:br>
            <a:endParaRPr lang="en-US" sz="1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Senate Committee on Indian Affairs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New Chairman John </a:t>
            </a:r>
            <a:r>
              <a:rPr lang="en-US" sz="2400" dirty="0" err="1" smtClean="0"/>
              <a:t>Barrasso</a:t>
            </a:r>
            <a:r>
              <a:rPr lang="en-US" sz="2400" dirty="0" smtClean="0"/>
              <a:t> (R-WY); Vice-Chair Jon Tester (D-MT)  </a:t>
            </a:r>
          </a:p>
          <a:p>
            <a:r>
              <a:rPr lang="en-US" sz="2400" dirty="0" smtClean="0"/>
              <a:t>Issues: </a:t>
            </a:r>
          </a:p>
          <a:p>
            <a:pPr lvl="1"/>
            <a:r>
              <a:rPr lang="en-US" sz="2000" dirty="0" smtClean="0"/>
              <a:t>Address &amp; find </a:t>
            </a:r>
            <a:r>
              <a:rPr lang="en-US" sz="2000" dirty="0"/>
              <a:t>innovative solutions </a:t>
            </a:r>
            <a:r>
              <a:rPr lang="en-US" sz="2000" dirty="0" smtClean="0"/>
              <a:t>to reduce federal bureaucracy in Indian programs</a:t>
            </a:r>
          </a:p>
          <a:p>
            <a:pPr lvl="1"/>
            <a:r>
              <a:rPr lang="en-US" sz="2000" dirty="0" smtClean="0"/>
              <a:t>Interior Self-governance amendments; </a:t>
            </a:r>
            <a:r>
              <a:rPr lang="en-US" sz="2000" dirty="0" err="1" smtClean="0"/>
              <a:t>HHS</a:t>
            </a:r>
            <a:r>
              <a:rPr lang="en-US" sz="2000" dirty="0" smtClean="0"/>
              <a:t> expansion </a:t>
            </a:r>
          </a:p>
          <a:p>
            <a:pPr lvl="1"/>
            <a:r>
              <a:rPr lang="en-US" sz="2000" dirty="0"/>
              <a:t>February </a:t>
            </a:r>
            <a:r>
              <a:rPr lang="en-US" sz="2000" dirty="0" smtClean="0"/>
              <a:t>25</a:t>
            </a:r>
            <a:r>
              <a:rPr lang="en-US" sz="2000" baseline="30000" dirty="0" smtClean="0"/>
              <a:t>th </a:t>
            </a:r>
            <a:r>
              <a:rPr lang="en-US" sz="2000" dirty="0" smtClean="0"/>
              <a:t>hearing </a:t>
            </a:r>
            <a:r>
              <a:rPr lang="en-US" sz="2000" dirty="0"/>
              <a:t>on FY 2016 budget; Yvette Roubideaux, Sr. Advisor to </a:t>
            </a:r>
            <a:r>
              <a:rPr lang="en-US" sz="2000" dirty="0" err="1"/>
              <a:t>HHS</a:t>
            </a:r>
            <a:r>
              <a:rPr lang="en-US" sz="2000" dirty="0"/>
              <a:t> Secretary, Administration’s </a:t>
            </a:r>
            <a:r>
              <a:rPr lang="en-US" sz="2000" dirty="0" smtClean="0"/>
              <a:t>witness</a:t>
            </a:r>
          </a:p>
          <a:p>
            <a:pPr lvl="1"/>
            <a:r>
              <a:rPr lang="en-US" sz="2000" dirty="0" smtClean="0"/>
              <a:t>Support Self-Determination and contract support costs </a:t>
            </a:r>
          </a:p>
          <a:p>
            <a:pPr lvl="1"/>
            <a:r>
              <a:rPr lang="en-US" sz="2000" dirty="0" smtClean="0"/>
              <a:t>March 4 Views and </a:t>
            </a:r>
            <a:r>
              <a:rPr lang="en-US" sz="2000" dirty="0"/>
              <a:t>Estimates letter:  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www.indian.senate.gov/sites/default/files/upload/files/FY%202016%20VE%20Letter.pdf</a:t>
            </a:r>
            <a:endParaRPr lang="en-US" sz="2000" dirty="0" smtClean="0"/>
          </a:p>
          <a:p>
            <a:pPr lvl="1"/>
            <a:r>
              <a:rPr lang="en-US" sz="2000" dirty="0" smtClean="0"/>
              <a:t>Facilities construction </a:t>
            </a:r>
          </a:p>
          <a:p>
            <a:pPr lvl="1"/>
            <a:r>
              <a:rPr lang="en-US" sz="2000" dirty="0" smtClean="0"/>
              <a:t>Special Diabetes Program for Indians 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8908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Health Legislative Updates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Special Diabetes Program for Indians </a:t>
            </a:r>
          </a:p>
          <a:p>
            <a:pPr lvl="1"/>
            <a:r>
              <a:rPr lang="en-US" sz="2400" dirty="0" err="1" smtClean="0"/>
              <a:t>DTLL</a:t>
            </a:r>
            <a:r>
              <a:rPr lang="en-US" sz="2400" dirty="0" smtClean="0"/>
              <a:t> Tribal Consultation on FY 2016 funds  </a:t>
            </a:r>
          </a:p>
          <a:p>
            <a:pPr lvl="1"/>
            <a:r>
              <a:rPr lang="en-US" sz="2400" dirty="0" smtClean="0"/>
              <a:t>Medicare </a:t>
            </a:r>
            <a:r>
              <a:rPr lang="en-US" sz="2400" dirty="0"/>
              <a:t>Access and CHIP Reauthorization Act of </a:t>
            </a:r>
            <a:r>
              <a:rPr lang="en-US" sz="2400" dirty="0" smtClean="0"/>
              <a:t>2015 – “Doc-fix” bill – Includes extension of </a:t>
            </a:r>
            <a:r>
              <a:rPr lang="en-US" sz="2400" dirty="0" err="1" smtClean="0"/>
              <a:t>SDPI</a:t>
            </a:r>
            <a:r>
              <a:rPr lang="en-US" sz="2400" dirty="0" smtClean="0"/>
              <a:t> through FY 2018; </a:t>
            </a:r>
          </a:p>
          <a:p>
            <a:r>
              <a:rPr lang="en-US" sz="2600" dirty="0" smtClean="0"/>
              <a:t>S</a:t>
            </a:r>
            <a:r>
              <a:rPr lang="en-US" sz="2600" dirty="0"/>
              <a:t>. 286, A bill to amend the </a:t>
            </a:r>
            <a:r>
              <a:rPr lang="en-US" sz="2600" dirty="0" err="1" smtClean="0"/>
              <a:t>ISDEAA</a:t>
            </a:r>
            <a:r>
              <a:rPr lang="en-US" sz="2600" dirty="0" smtClean="0"/>
              <a:t> to </a:t>
            </a:r>
            <a:r>
              <a:rPr lang="en-US" sz="2600" dirty="0"/>
              <a:t>provide further self-governance by Indian tribes; </a:t>
            </a:r>
            <a:endParaRPr lang="en-US" sz="2600" dirty="0" smtClean="0"/>
          </a:p>
          <a:p>
            <a:r>
              <a:rPr lang="en-US" sz="2600" dirty="0" smtClean="0"/>
              <a:t>Empowering Indian Country in the Republican Congress – </a:t>
            </a:r>
            <a:r>
              <a:rPr lang="en-US" sz="2600" dirty="0" err="1" smtClean="0"/>
              <a:t>SCIA</a:t>
            </a:r>
            <a:r>
              <a:rPr lang="en-US" sz="2600" dirty="0" smtClean="0"/>
              <a:t> </a:t>
            </a:r>
          </a:p>
          <a:p>
            <a:r>
              <a:rPr lang="en-US" sz="2600" dirty="0" smtClean="0"/>
              <a:t>Labor-</a:t>
            </a:r>
            <a:r>
              <a:rPr lang="en-US" sz="2600" dirty="0" err="1" smtClean="0"/>
              <a:t>HHS</a:t>
            </a:r>
            <a:r>
              <a:rPr lang="en-US" sz="2600" dirty="0" smtClean="0"/>
              <a:t> Committee holding hearing this week on Administration’s coordination with Tribes on health issues </a:t>
            </a:r>
          </a:p>
          <a:p>
            <a:r>
              <a:rPr lang="en-US" sz="2600" dirty="0" smtClean="0"/>
              <a:t>IHS Director Nomination?  Likely to acting thru end of Administration</a:t>
            </a:r>
          </a:p>
          <a:p>
            <a:r>
              <a:rPr lang="en-US" sz="2600" dirty="0" smtClean="0"/>
              <a:t>Administration’s Proposal to make CSC a mandatory appropriation 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553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79212"/>
            <a:ext cx="7239000" cy="1143000"/>
          </a:xfrm>
        </p:spPr>
        <p:txBody>
          <a:bodyPr>
            <a:noAutofit/>
          </a:bodyPr>
          <a:lstStyle/>
          <a:p>
            <a:r>
              <a:rPr lang="en-US" sz="4000" b="1" dirty="0" err="1" smtClean="0"/>
              <a:t>FAAB</a:t>
            </a:r>
            <a:r>
              <a:rPr lang="en-US" sz="4000" b="1" dirty="0" smtClean="0"/>
              <a:t>  Update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56414"/>
            <a:ext cx="7162800" cy="4356628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FAAB</a:t>
            </a:r>
            <a:r>
              <a:rPr lang="en-US" sz="2400" dirty="0" smtClean="0"/>
              <a:t> Meeting, Rockville, MD, March 31 – April 2, 2015</a:t>
            </a:r>
          </a:p>
          <a:p>
            <a:pPr lvl="1"/>
            <a:r>
              <a:rPr lang="en-US" sz="2000" dirty="0" smtClean="0"/>
              <a:t>Recommendation on revised Health Facility Construction Priority System (</a:t>
            </a:r>
            <a:r>
              <a:rPr lang="en-US" sz="2000" dirty="0" err="1" smtClean="0"/>
              <a:t>HFCPS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Preparation for </a:t>
            </a:r>
            <a:r>
              <a:rPr lang="en-US" sz="2000" dirty="0" err="1" smtClean="0"/>
              <a:t>IHCIA</a:t>
            </a:r>
            <a:r>
              <a:rPr lang="en-US" sz="2000" dirty="0" smtClean="0"/>
              <a:t> Facilities Report due to Congress March 23, 2016</a:t>
            </a:r>
          </a:p>
          <a:p>
            <a:pPr lvl="1"/>
            <a:r>
              <a:rPr lang="en-US" sz="2000" dirty="0" smtClean="0"/>
              <a:t>Area Master Planning criteria and process </a:t>
            </a:r>
          </a:p>
          <a:p>
            <a:pPr lvl="1"/>
            <a:r>
              <a:rPr lang="en-US" sz="2000" dirty="0" smtClean="0"/>
              <a:t>Budget issues related to maintaining </a:t>
            </a:r>
            <a:r>
              <a:rPr lang="en-US" sz="2000" dirty="0" err="1" smtClean="0"/>
              <a:t>M&amp;I</a:t>
            </a:r>
            <a:r>
              <a:rPr lang="en-US" sz="2000" dirty="0" smtClean="0"/>
              <a:t> and </a:t>
            </a:r>
            <a:r>
              <a:rPr lang="en-US" sz="2000" dirty="0" err="1" smtClean="0"/>
              <a:t>SFC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Consultation on new </a:t>
            </a:r>
            <a:r>
              <a:rPr lang="en-US" sz="2000" dirty="0" err="1" smtClean="0"/>
              <a:t>IHCIA</a:t>
            </a:r>
            <a:r>
              <a:rPr lang="en-US" sz="2000" dirty="0" smtClean="0"/>
              <a:t> authorities</a:t>
            </a:r>
          </a:p>
          <a:p>
            <a:r>
              <a:rPr lang="en-US" sz="2400" dirty="0" err="1" smtClean="0"/>
              <a:t>DTLL</a:t>
            </a:r>
            <a:r>
              <a:rPr lang="en-US" sz="2400" dirty="0" smtClean="0"/>
              <a:t> requesting input identifying Tribe’s </a:t>
            </a:r>
            <a:r>
              <a:rPr lang="en-US" sz="2400" dirty="0"/>
              <a:t>top five health care facilities construction </a:t>
            </a:r>
            <a:r>
              <a:rPr lang="en-US" sz="2400" dirty="0" smtClean="0"/>
              <a:t>needs – new authorities in the </a:t>
            </a:r>
            <a:r>
              <a:rPr lang="en-US" sz="2400" dirty="0" err="1" smtClean="0"/>
              <a:t>IHCIA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June 1, 2015 Deadline </a:t>
            </a:r>
          </a:p>
          <a:p>
            <a:pPr lvl="1"/>
            <a:r>
              <a:rPr lang="en-US" sz="2000" dirty="0" smtClean="0"/>
              <a:t>Discuss Process to develop comment and recommendations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451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Contract Support Costs Update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President’s Budget includes proposal to make CSC funding mandatory</a:t>
            </a:r>
          </a:p>
          <a:p>
            <a:pPr lvl="1"/>
            <a:r>
              <a:rPr lang="en-US" dirty="0" smtClean="0"/>
              <a:t>3 year mandatory authorization </a:t>
            </a:r>
          </a:p>
          <a:p>
            <a:pPr lvl="1"/>
            <a:r>
              <a:rPr lang="en-US" dirty="0" smtClean="0"/>
              <a:t>Tribes support a permanent authorization </a:t>
            </a:r>
          </a:p>
          <a:p>
            <a:pPr lvl="1"/>
            <a:r>
              <a:rPr lang="en-US" dirty="0" smtClean="0"/>
              <a:t>Administration proposes caps “as necessary”;  Tribes support no caps </a:t>
            </a:r>
          </a:p>
          <a:p>
            <a:pPr lvl="1"/>
            <a:r>
              <a:rPr lang="en-US" dirty="0" smtClean="0"/>
              <a:t>2% administration set-aside; relates to ongoing reconciliation process? </a:t>
            </a:r>
          </a:p>
          <a:p>
            <a:pPr lvl="1"/>
            <a:r>
              <a:rPr lang="en-US" dirty="0" smtClean="0"/>
              <a:t>Process still being considered by Congress and has a ways to go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32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smtClean="0"/>
              <a:t>Discussion? </a:t>
            </a:r>
            <a:endParaRPr lang="en-US" sz="400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Report Overview 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1752600"/>
            <a:ext cx="6019800" cy="43735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smtClean="0"/>
              <a:t>IHS Budget Updates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smtClean="0"/>
              <a:t>CHS Meeting &amp; </a:t>
            </a:r>
            <a:r>
              <a:rPr lang="en-US" sz="2800" err="1" smtClean="0"/>
              <a:t>MLR</a:t>
            </a:r>
            <a:r>
              <a:rPr lang="en-US" sz="2800" smtClean="0"/>
              <a:t> </a:t>
            </a:r>
            <a:r>
              <a:rPr lang="en-US" sz="2800" err="1" smtClean="0"/>
              <a:t>Regs</a:t>
            </a:r>
            <a:r>
              <a:rPr lang="en-US" sz="2800" smtClean="0"/>
              <a:t> &amp; CHEF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err="1" smtClean="0"/>
              <a:t>FAAB</a:t>
            </a:r>
            <a:r>
              <a:rPr lang="en-US" sz="2800" smtClean="0"/>
              <a:t> &amp; CHS Workgroups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err="1" smtClean="0"/>
              <a:t>MLR</a:t>
            </a:r>
            <a:r>
              <a:rPr lang="en-US" sz="2800" smtClean="0"/>
              <a:t> for non-hospital based services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800" err="1" smtClean="0"/>
              <a:t>ACA</a:t>
            </a:r>
            <a:r>
              <a:rPr lang="en-US" sz="2800" smtClean="0"/>
              <a:t> Updates </a:t>
            </a:r>
          </a:p>
          <a:p>
            <a:pPr marL="0" indent="0">
              <a:buNone/>
            </a:pPr>
            <a:endParaRPr lang="en-US" sz="2400" smtClean="0"/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smtClean="0"/>
              <a:t>FY 2016 Budget Update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00200"/>
            <a:ext cx="6477000" cy="4525963"/>
          </a:xfrm>
        </p:spPr>
        <p:txBody>
          <a:bodyPr>
            <a:normAutofit/>
          </a:bodyPr>
          <a:lstStyle/>
          <a:p>
            <a:r>
              <a:rPr lang="en-US" sz="2400" smtClean="0"/>
              <a:t>President’s FY 2016 budget provides BIG increase for IHS - $461 million increase (10%)</a:t>
            </a:r>
          </a:p>
          <a:p>
            <a:pPr lvl="1"/>
            <a:r>
              <a:rPr lang="en-US" sz="2000" smtClean="0"/>
              <a:t>In FY 2010 $471 million increase – Dems in control </a:t>
            </a:r>
          </a:p>
          <a:p>
            <a:r>
              <a:rPr lang="en-US" sz="2400" smtClean="0"/>
              <a:t>Will Republican controlled Congress agree to provide such a large increase?  </a:t>
            </a:r>
          </a:p>
          <a:p>
            <a:r>
              <a:rPr lang="en-US" sz="2400" smtClean="0"/>
              <a:t>Political grandstanding by the Administration recognizing Congress has tight purse strings? </a:t>
            </a:r>
          </a:p>
          <a:p>
            <a:r>
              <a:rPr lang="en-US" sz="2400" smtClean="0"/>
              <a:t>Great increase but there are some problems with the overall distribution to direct funds for construction, program increases &amp; not enough for inflation/population growth</a:t>
            </a:r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49" y="868362"/>
            <a:ext cx="7420255" cy="431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78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IHS</a:t>
            </a:r>
            <a:r>
              <a:rPr lang="en-US" smtClean="0"/>
              <a:t> Budget – Detail of Changes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Overall Increase is $461 million </a:t>
            </a:r>
          </a:p>
          <a:p>
            <a:r>
              <a:rPr lang="en-US" smtClean="0"/>
              <a:t>Current Services - $147.3 million </a:t>
            </a:r>
          </a:p>
          <a:p>
            <a:pPr lvl="1"/>
            <a:r>
              <a:rPr lang="en-US" smtClean="0"/>
              <a:t>Federal Pay Costs $7.7 million</a:t>
            </a:r>
          </a:p>
          <a:p>
            <a:pPr lvl="1"/>
            <a:r>
              <a:rPr lang="en-US" smtClean="0"/>
              <a:t>Tribal Pay costs $11.7 million </a:t>
            </a:r>
          </a:p>
          <a:p>
            <a:pPr lvl="1"/>
            <a:r>
              <a:rPr lang="en-US" smtClean="0"/>
              <a:t>Medical Inflation $71.2 million (3.8%) </a:t>
            </a:r>
          </a:p>
          <a:p>
            <a:pPr lvl="1"/>
            <a:r>
              <a:rPr lang="en-US" smtClean="0"/>
              <a:t>Population Growth $56.7 million </a:t>
            </a:r>
          </a:p>
          <a:p>
            <a:r>
              <a:rPr lang="en-US" smtClean="0"/>
              <a:t>Program Increases - $313.3 million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 smtClean="0"/>
              <a:t>IHS</a:t>
            </a:r>
            <a:r>
              <a:rPr lang="en-US" smtClean="0"/>
              <a:t> Budget – Detail of Changes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Overall Increase $461 million </a:t>
            </a:r>
          </a:p>
          <a:p>
            <a:r>
              <a:rPr lang="en-US" smtClean="0"/>
              <a:t>Program Increases $313.3 million </a:t>
            </a:r>
          </a:p>
          <a:p>
            <a:pPr lvl="1"/>
            <a:r>
              <a:rPr lang="en-US" smtClean="0"/>
              <a:t>Staffing new facilities $17.8 million </a:t>
            </a:r>
          </a:p>
          <a:p>
            <a:pPr lvl="1"/>
            <a:r>
              <a:rPr lang="en-US" err="1" smtClean="0"/>
              <a:t>H&amp;HC</a:t>
            </a:r>
            <a:r>
              <a:rPr lang="en-US" smtClean="0"/>
              <a:t> 3</a:t>
            </a:r>
            <a:r>
              <a:rPr lang="en-US" baseline="30000" smtClean="0"/>
              <a:t>rd</a:t>
            </a:r>
            <a:r>
              <a:rPr lang="en-US" smtClean="0"/>
              <a:t> Party Improvement $10 million</a:t>
            </a:r>
          </a:p>
          <a:p>
            <a:pPr lvl="1"/>
            <a:r>
              <a:rPr lang="en-US" smtClean="0"/>
              <a:t>CHS/</a:t>
            </a:r>
            <a:r>
              <a:rPr lang="en-US" err="1" smtClean="0"/>
              <a:t>PRC</a:t>
            </a:r>
            <a:r>
              <a:rPr lang="en-US" smtClean="0"/>
              <a:t> increase $25.5 million </a:t>
            </a:r>
          </a:p>
          <a:p>
            <a:pPr lvl="1"/>
            <a:r>
              <a:rPr lang="en-US" err="1" smtClean="0"/>
              <a:t>H&amp;HC</a:t>
            </a:r>
            <a:r>
              <a:rPr lang="en-US" smtClean="0"/>
              <a:t> Health IT $10 million </a:t>
            </a:r>
          </a:p>
          <a:p>
            <a:pPr lvl="1"/>
            <a:r>
              <a:rPr lang="en-US" err="1" smtClean="0"/>
              <a:t>ASA</a:t>
            </a:r>
            <a:r>
              <a:rPr lang="en-US" smtClean="0"/>
              <a:t>/Behavioral Health $25 million </a:t>
            </a:r>
          </a:p>
          <a:p>
            <a:pPr lvl="1"/>
            <a:r>
              <a:rPr lang="en-US" smtClean="0"/>
              <a:t>Contract Support Costs $55 million</a:t>
            </a:r>
          </a:p>
          <a:p>
            <a:pPr lvl="1"/>
            <a:r>
              <a:rPr lang="en-US" smtClean="0"/>
              <a:t>Facilities: </a:t>
            </a:r>
            <a:r>
              <a:rPr lang="en-US" err="1" smtClean="0"/>
              <a:t>M&amp;I</a:t>
            </a:r>
            <a:r>
              <a:rPr lang="en-US" smtClean="0"/>
              <a:t> $35 million; </a:t>
            </a:r>
            <a:r>
              <a:rPr lang="en-US" err="1" smtClean="0"/>
              <a:t>SFC</a:t>
            </a:r>
            <a:r>
              <a:rPr lang="en-US" smtClean="0"/>
              <a:t> $35 million; Health Facilities Construction $100 million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1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err="1" smtClean="0"/>
              <a:t>NPAIHB</a:t>
            </a:r>
            <a:r>
              <a:rPr lang="en-US" sz="3600" b="1" smtClean="0"/>
              <a:t> Budget Analysis on </a:t>
            </a:r>
            <a:br>
              <a:rPr lang="en-US" sz="3600" b="1" smtClean="0"/>
            </a:br>
            <a:r>
              <a:rPr lang="en-US" sz="3600" b="1" smtClean="0"/>
              <a:t>FY 2016 President’s Request</a:t>
            </a:r>
            <a:endParaRPr lang="en-US" sz="36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More Discussion on this tomorrow!</a:t>
            </a:r>
          </a:p>
          <a:p>
            <a:r>
              <a:rPr lang="en-US" smtClean="0"/>
              <a:t>Board has completed annual budget analysis and recommends $297 million needed for inflation and population growth.</a:t>
            </a:r>
          </a:p>
          <a:p>
            <a:r>
              <a:rPr lang="en-US" smtClean="0"/>
              <a:t>Additional $175 million is recommend for Program increases (based on FY 2016 Budget Formulation): </a:t>
            </a:r>
          </a:p>
          <a:p>
            <a:pPr lvl="1"/>
            <a:r>
              <a:rPr lang="en-US" smtClean="0"/>
              <a:t>CHS/</a:t>
            </a:r>
            <a:r>
              <a:rPr lang="en-US" err="1" smtClean="0"/>
              <a:t>PRC</a:t>
            </a:r>
            <a:r>
              <a:rPr lang="en-US" smtClean="0"/>
              <a:t> </a:t>
            </a:r>
          </a:p>
          <a:p>
            <a:pPr lvl="1"/>
            <a:r>
              <a:rPr lang="en-US" smtClean="0"/>
              <a:t>Dental Health </a:t>
            </a:r>
          </a:p>
          <a:p>
            <a:pPr lvl="1"/>
            <a:r>
              <a:rPr lang="en-US" smtClean="0"/>
              <a:t>Mental Health </a:t>
            </a:r>
          </a:p>
          <a:p>
            <a:pPr lvl="1"/>
            <a:r>
              <a:rPr lang="en-US" smtClean="0"/>
              <a:t>A/SA </a:t>
            </a:r>
          </a:p>
          <a:p>
            <a:pPr lvl="1"/>
            <a:r>
              <a:rPr lang="en-US" smtClean="0"/>
              <a:t>Health Facilities:  </a:t>
            </a:r>
            <a:r>
              <a:rPr lang="en-US" err="1" smtClean="0"/>
              <a:t>SFC</a:t>
            </a:r>
            <a:r>
              <a:rPr lang="en-US" smtClean="0"/>
              <a:t>, </a:t>
            </a:r>
            <a:r>
              <a:rPr lang="en-US" err="1" smtClean="0"/>
              <a:t>M&amp;I</a:t>
            </a:r>
            <a:endParaRPr lang="en-US"/>
          </a:p>
          <a:p>
            <a:pPr lvl="1"/>
            <a:r>
              <a:rPr lang="en-US" smtClean="0"/>
              <a:t>Urban Indian Health   </a:t>
            </a:r>
          </a:p>
          <a:p>
            <a:pPr marL="457200" lvl="1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476250"/>
            <a:ext cx="7505688" cy="577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86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House Interior Appropriations Subcommittee on Environment</a:t>
            </a:r>
            <a:r>
              <a:rPr lang="en-US" sz="2800" b="1" dirty="0"/>
              <a:t> </a:t>
            </a:r>
            <a:r>
              <a:rPr lang="en-US" sz="2800" b="1" dirty="0" smtClean="0"/>
              <a:t>&amp; Related Agencies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Subcommittee conducted Native American Witness day March 24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Andy Joseph, Jr, </a:t>
            </a:r>
            <a:r>
              <a:rPr lang="en-US" dirty="0" err="1" smtClean="0"/>
              <a:t>NPAIHB</a:t>
            </a:r>
            <a:r>
              <a:rPr lang="en-US" dirty="0" smtClean="0"/>
              <a:t> Chair testified on behalf of Board </a:t>
            </a:r>
          </a:p>
          <a:p>
            <a:r>
              <a:rPr lang="en-US" dirty="0" smtClean="0"/>
              <a:t>Budget Analysis Recommendations: </a:t>
            </a:r>
          </a:p>
          <a:p>
            <a:pPr lvl="1"/>
            <a:r>
              <a:rPr lang="en-US" dirty="0" smtClean="0"/>
              <a:t>Reprogram President’s increase to adequately fund inflation, pop-growth </a:t>
            </a:r>
          </a:p>
          <a:p>
            <a:pPr lvl="1"/>
            <a:r>
              <a:rPr lang="en-US" dirty="0" smtClean="0"/>
              <a:t>If Subcommittee funds Health Facilities than include funding for SAP, JV, and Area Distribution (Regional Referral Centers) </a:t>
            </a:r>
          </a:p>
          <a:p>
            <a:pPr lvl="1"/>
            <a:r>
              <a:rPr lang="en-US" dirty="0" smtClean="0"/>
              <a:t>CHS/</a:t>
            </a:r>
            <a:r>
              <a:rPr lang="en-US" dirty="0" err="1" smtClean="0"/>
              <a:t>PRC</a:t>
            </a:r>
            <a:r>
              <a:rPr lang="en-US" dirty="0" smtClean="0"/>
              <a:t> increase to $100 million </a:t>
            </a:r>
          </a:p>
          <a:p>
            <a:pPr lvl="1"/>
            <a:r>
              <a:rPr lang="en-US" dirty="0" smtClean="0"/>
              <a:t>Support for Administration’s proposal to make CSC a mandatory appropriation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95324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8311</TotalTime>
  <Words>709</Words>
  <Application>Microsoft Office PowerPoint</Application>
  <PresentationFormat>On-screen Show (4:3)</PresentationFormat>
  <Paragraphs>97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Gathering Wisdom Presentation - May 26, 2011</vt:lpstr>
      <vt:lpstr>Legislative &amp; Policy Update </vt:lpstr>
      <vt:lpstr>Report Overview </vt:lpstr>
      <vt:lpstr>FY 2016 Budget Update</vt:lpstr>
      <vt:lpstr>PowerPoint Presentation</vt:lpstr>
      <vt:lpstr>IHS Budget – Detail of Changes</vt:lpstr>
      <vt:lpstr>IHS Budget – Detail of Changes </vt:lpstr>
      <vt:lpstr>NPAIHB Budget Analysis on  FY 2016 President’s Request</vt:lpstr>
      <vt:lpstr>PowerPoint Presentation</vt:lpstr>
      <vt:lpstr>House Interior Appropriations Subcommittee on Environment &amp; Related Agencies</vt:lpstr>
      <vt:lpstr>Senate Committee on Indian Affairs </vt:lpstr>
      <vt:lpstr>Health Legislative Updates</vt:lpstr>
      <vt:lpstr>FAAB  Update </vt:lpstr>
      <vt:lpstr>Contract Support Costs Update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412</cp:revision>
  <dcterms:created xsi:type="dcterms:W3CDTF">2011-07-14T14:04:56Z</dcterms:created>
  <dcterms:modified xsi:type="dcterms:W3CDTF">2015-04-22T15:35:58Z</dcterms:modified>
</cp:coreProperties>
</file>