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9" r:id="rId3"/>
    <p:sldId id="278" r:id="rId4"/>
    <p:sldId id="264" r:id="rId5"/>
    <p:sldId id="280" r:id="rId6"/>
    <p:sldId id="266" r:id="rId7"/>
    <p:sldId id="282" r:id="rId8"/>
    <p:sldId id="276" r:id="rId9"/>
    <p:sldId id="281" r:id="rId10"/>
    <p:sldId id="274" r:id="rId11"/>
  </p:sldIdLst>
  <p:sldSz cx="9144000" cy="6858000" type="screen4x3"/>
  <p:notesSz cx="7023100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535" autoAdjust="0"/>
  </p:normalViewPr>
  <p:slideViewPr>
    <p:cSldViewPr>
      <p:cViewPr>
        <p:scale>
          <a:sx n="81" d="100"/>
          <a:sy n="81" d="100"/>
        </p:scale>
        <p:origin x="-1488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2908" tIns="46454" rIns="92908" bIns="4645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1" y="0"/>
            <a:ext cx="3043343" cy="465455"/>
          </a:xfrm>
          <a:prstGeom prst="rect">
            <a:avLst/>
          </a:prstGeom>
        </p:spPr>
        <p:txBody>
          <a:bodyPr vert="horz" lIns="92908" tIns="46454" rIns="92908" bIns="46454" rtlCol="0"/>
          <a:lstStyle>
            <a:lvl1pPr algn="r">
              <a:defRPr sz="1200"/>
            </a:lvl1pPr>
          </a:lstStyle>
          <a:p>
            <a:fld id="{B50EDC22-3769-4659-8130-A8E1D0423E0D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30"/>
            <a:ext cx="3043343" cy="465455"/>
          </a:xfrm>
          <a:prstGeom prst="rect">
            <a:avLst/>
          </a:prstGeom>
        </p:spPr>
        <p:txBody>
          <a:bodyPr vert="horz" lIns="92908" tIns="46454" rIns="92908" bIns="4645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1" y="8842030"/>
            <a:ext cx="3043343" cy="465455"/>
          </a:xfrm>
          <a:prstGeom prst="rect">
            <a:avLst/>
          </a:prstGeom>
        </p:spPr>
        <p:txBody>
          <a:bodyPr vert="horz" lIns="92908" tIns="46454" rIns="92908" bIns="46454" rtlCol="0" anchor="b"/>
          <a:lstStyle>
            <a:lvl1pPr algn="r">
              <a:defRPr sz="1200"/>
            </a:lvl1pPr>
          </a:lstStyle>
          <a:p>
            <a:fld id="{D75C4FFC-2EB3-47C3-BCE7-FBF8B2430B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5368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34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08" tIns="46454" rIns="92908" bIns="46454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8131" y="0"/>
            <a:ext cx="304334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08" tIns="46454" rIns="92908" bIns="4645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6913"/>
            <a:ext cx="4654550" cy="34909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2310" y="4421823"/>
            <a:ext cx="5618480" cy="4189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08" tIns="46454" rIns="92908" bIns="4645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2030"/>
            <a:ext cx="304334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08" tIns="46454" rIns="92908" bIns="46454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8131" y="8842030"/>
            <a:ext cx="304334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08" tIns="46454" rIns="92908" bIns="4645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26425BF-18A1-4FB6-8270-2F9982C250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0547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Read wellness mission.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6425BF-18A1-4FB6-8270-2F9982C2502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 staff vote on Picnic</a:t>
            </a:r>
            <a:r>
              <a:rPr lang="en-US" baseline="0" dirty="0" smtClean="0"/>
              <a:t> location/date, holiday party &amp; food. Wellness fund covers $30-50 depending on activity – used to buy gifts, decorations, food. If we go over the amount, we ask staff for donations to cover the cost of the gift if the wellness fund and/or project can’t cover the funds. Candice to mention process of acquiring donations for toiletries and bags for less fortunate.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6425BF-18A1-4FB6-8270-2F9982C2502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6337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Projects enforce</a:t>
            </a:r>
            <a:r>
              <a:rPr lang="en-US" baseline="0" dirty="0" smtClean="0"/>
              <a:t> healthy food options at all meetings and conferences. Sensitive to dietary options.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6425BF-18A1-4FB6-8270-2F9982C2502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634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9081"/>
            <a:r>
              <a:rPr lang="en-US" dirty="0" smtClean="0"/>
              <a:t>8 week challenge;</a:t>
            </a:r>
            <a:r>
              <a:rPr lang="en-US" baseline="0" dirty="0" smtClean="0"/>
              <a:t> incentives included raffles for blazer tickets, beaded jewelry, pedometers, passes to local 24hr gym.  Erik &amp; Candice share thoughts on participating in both and what you thought were the biggest challenges.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6425BF-18A1-4FB6-8270-2F9982C2502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32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b="1" dirty="0" smtClean="0"/>
              <a:t>29 respondents; 28 use their 30 </a:t>
            </a:r>
            <a:r>
              <a:rPr lang="en-US" sz="2000" b="1" dirty="0" err="1" smtClean="0"/>
              <a:t>mins</a:t>
            </a:r>
            <a:r>
              <a:rPr lang="en-US" sz="2000" b="1" dirty="0" smtClean="0"/>
              <a:t> of Wellness @ work</a:t>
            </a:r>
          </a:p>
          <a:p>
            <a:pPr lvl="1"/>
            <a:r>
              <a:rPr lang="en-US" sz="1800" dirty="0" smtClean="0"/>
              <a:t>24 staff members reported their use in 2014</a:t>
            </a:r>
            <a:endParaRPr lang="en-US" sz="2000" b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6425BF-18A1-4FB6-8270-2F9982C2502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6694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908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survey was completed before</a:t>
            </a:r>
            <a:r>
              <a:rPr lang="en-US" baseline="0" dirty="0" smtClean="0"/>
              <a:t> 2006. </a:t>
            </a: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baseline="0" dirty="0" smtClean="0"/>
              <a:t> Wellness Survey was completed in 2012 – 24 respondents use their wellness at work. Add in questions and graphs from staff survey.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6425BF-18A1-4FB6-8270-2F9982C2502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9052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few of our projects make sure to provide healthy</a:t>
            </a:r>
            <a:r>
              <a:rPr lang="en-US" baseline="0" dirty="0" smtClean="0"/>
              <a:t> food options for project meetings &amp;/or conferences. Some of our Tribes will not offer Soda as an option during meetings/conferences.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6425BF-18A1-4FB6-8270-2F9982C2502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62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npaihb1.bmp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312150" y="6161088"/>
            <a:ext cx="831850" cy="69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8" descr="npaihb1.bmp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312150" y="6161088"/>
            <a:ext cx="831850" cy="69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npaihb1.bmp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312150" y="6161088"/>
            <a:ext cx="831850" cy="69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 descr="flatstitch feathers.jpg"/>
          <p:cNvPicPr>
            <a:picLocks noChangeAspect="1"/>
          </p:cNvPicPr>
          <p:nvPr userDrawn="1"/>
        </p:nvPicPr>
        <p:blipFill rotWithShape="1">
          <a:blip r:embed="rId13"/>
          <a:srcRect r="10491" b="323"/>
          <a:stretch/>
        </p:blipFill>
        <p:spPr bwMode="auto">
          <a:xfrm>
            <a:off x="959199" y="0"/>
            <a:ext cx="8184801" cy="1329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npaihb1.bmp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8312150" y="6161088"/>
            <a:ext cx="831850" cy="69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7" descr="flatstitch feathers.jpg"/>
          <p:cNvPicPr>
            <a:picLocks noChangeAspect="1"/>
          </p:cNvPicPr>
          <p:nvPr userDrawn="1"/>
        </p:nvPicPr>
        <p:blipFill rotWithShape="1">
          <a:blip r:embed="rId13"/>
          <a:srcRect r="10491" b="323"/>
          <a:stretch/>
        </p:blipFill>
        <p:spPr bwMode="auto">
          <a:xfrm flipH="1" flipV="1">
            <a:off x="0" y="5528821"/>
            <a:ext cx="8184801" cy="1329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bwermy@npaihb.or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381000" y="1447800"/>
            <a:ext cx="8382000" cy="2514600"/>
          </a:xfrm>
          <a:prstGeom prst="rect">
            <a:avLst/>
          </a:prstGeom>
        </p:spPr>
        <p:txBody>
          <a:bodyPr/>
          <a:lstStyle/>
          <a:p>
            <a:r>
              <a:rPr lang="en-US" sz="4000" b="1" i="1" dirty="0" smtClean="0"/>
              <a:t>NPAIHB Wellness Update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Northwest Portland Area Indian Health Board</a:t>
            </a:r>
            <a:br>
              <a:rPr lang="en-US" sz="3200" dirty="0" smtClean="0"/>
            </a:br>
            <a:r>
              <a:rPr lang="en-US" sz="3200" dirty="0" smtClean="0"/>
              <a:t> </a:t>
            </a:r>
            <a:r>
              <a:rPr lang="en-US" sz="2400" dirty="0" smtClean="0"/>
              <a:t>Portland, OR 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143000" y="4114800"/>
            <a:ext cx="7010400" cy="2057400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</a:pPr>
            <a:r>
              <a:rPr lang="en-US" sz="2000" dirty="0" smtClean="0"/>
              <a:t>Birdie Wermy, MPH (S. Cheyenne)</a:t>
            </a:r>
          </a:p>
          <a:p>
            <a:pPr marL="0" indent="0" algn="ctr">
              <a:buNone/>
            </a:pPr>
            <a:r>
              <a:rPr lang="en-US" sz="2000" dirty="0" err="1" smtClean="0"/>
              <a:t>EpiCenter</a:t>
            </a:r>
            <a:r>
              <a:rPr lang="en-US" sz="2000" dirty="0" smtClean="0"/>
              <a:t> National Evaluation Project Specialist</a:t>
            </a:r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endParaRPr lang="en-US" sz="1400" b="1" dirty="0" smtClean="0"/>
          </a:p>
          <a:p>
            <a:pPr marL="0" indent="0">
              <a:buNone/>
            </a:pPr>
            <a:r>
              <a:rPr lang="en-US" sz="1400" b="1" dirty="0" smtClean="0"/>
              <a:t>Wellness Committee Members: </a:t>
            </a:r>
            <a:r>
              <a:rPr lang="en-US" sz="1400" dirty="0"/>
              <a:t>Birdie Wermy (Chair), Victoria Warren-Mears (Co-Chair), Candice Jimenez, Colbie Caughlan, Erik Kakuska, Luella Azule, Ryan Swafford, Tam Lutz, Tanya Firemoon &amp; Jacqueline Left Hand bull</a:t>
            </a:r>
          </a:p>
          <a:p>
            <a:pPr marL="0" indent="0">
              <a:buNone/>
            </a:pP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762000"/>
            <a:ext cx="8229600" cy="914400"/>
          </a:xfrm>
          <a:prstGeom prst="rect">
            <a:avLst/>
          </a:prstGeom>
        </p:spPr>
        <p:txBody>
          <a:bodyPr/>
          <a:lstStyle/>
          <a:p>
            <a:r>
              <a:rPr lang="en-US" i="1" dirty="0"/>
              <a:t>A-ho </a:t>
            </a:r>
            <a:r>
              <a:rPr lang="en-US" i="1" dirty="0" smtClean="0"/>
              <a:t>(Thank You</a:t>
            </a:r>
            <a:r>
              <a:rPr lang="en-US" i="1" dirty="0"/>
              <a:t>)!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38200" y="1981200"/>
            <a:ext cx="7391400" cy="4297363"/>
          </a:xfrm>
          <a:prstGeom prst="rect">
            <a:avLst/>
          </a:prstGeom>
        </p:spPr>
        <p:txBody>
          <a:bodyPr/>
          <a:lstStyle/>
          <a:p>
            <a:pPr marL="109728" indent="0" algn="ctr">
              <a:buNone/>
            </a:pPr>
            <a:endParaRPr lang="en-US" sz="2000" dirty="0" smtClean="0"/>
          </a:p>
          <a:p>
            <a:pPr marL="109728" indent="0" algn="ctr">
              <a:buNone/>
            </a:pPr>
            <a:endParaRPr lang="en-US" sz="2000" dirty="0"/>
          </a:p>
          <a:p>
            <a:pPr marL="109728" indent="0" algn="ctr">
              <a:buNone/>
            </a:pPr>
            <a:r>
              <a:rPr lang="en-US" sz="2000" dirty="0" smtClean="0"/>
              <a:t>Birdie </a:t>
            </a:r>
            <a:r>
              <a:rPr lang="en-US" sz="2000" dirty="0"/>
              <a:t>Wermy, MPH (S. Cheyenne) </a:t>
            </a:r>
          </a:p>
          <a:p>
            <a:pPr marL="109728" indent="0" algn="ctr">
              <a:buNone/>
            </a:pPr>
            <a:r>
              <a:rPr lang="en-US" sz="1800" dirty="0" smtClean="0">
                <a:hlinkClick r:id="rId2"/>
              </a:rPr>
              <a:t>bwermy@npaihb.org</a:t>
            </a:r>
            <a:r>
              <a:rPr lang="en-US" sz="1800" dirty="0" smtClean="0"/>
              <a:t> * 503-416-3252 </a:t>
            </a:r>
          </a:p>
          <a:p>
            <a:pPr marL="109728" indent="0" algn="ctr">
              <a:buNone/>
            </a:pPr>
            <a:endParaRPr lang="en-US" sz="2000" dirty="0"/>
          </a:p>
          <a:p>
            <a:pPr marL="109728" indent="0" algn="ctr">
              <a:buNone/>
            </a:pPr>
            <a:endParaRPr lang="en-US" sz="2000" dirty="0" smtClean="0"/>
          </a:p>
          <a:p>
            <a:pPr marL="109728" indent="0" algn="ctr">
              <a:buNone/>
            </a:pPr>
            <a:endParaRPr lang="en-US" sz="2000" dirty="0"/>
          </a:p>
          <a:p>
            <a:pPr marL="109728" indent="0" algn="ctr">
              <a:buNone/>
            </a:pPr>
            <a:r>
              <a:rPr lang="en-US" sz="1400" b="1" dirty="0"/>
              <a:t>Northwest Portland Area Indian Health Board</a:t>
            </a:r>
          </a:p>
          <a:p>
            <a:pPr marL="109728" indent="0" algn="ctr">
              <a:buNone/>
            </a:pPr>
            <a:r>
              <a:rPr lang="en-US" sz="1400" b="1" dirty="0"/>
              <a:t>2121 SW Broadway Suite </a:t>
            </a:r>
            <a:r>
              <a:rPr lang="en-US" sz="1400" b="1" dirty="0" smtClean="0"/>
              <a:t>300 * Portland</a:t>
            </a:r>
            <a:r>
              <a:rPr lang="en-US" sz="1400" b="1" dirty="0"/>
              <a:t>, OR. 97201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70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762000"/>
            <a:ext cx="8229600" cy="1066800"/>
          </a:xfrm>
          <a:prstGeom prst="rect">
            <a:avLst/>
          </a:prstGeom>
        </p:spPr>
        <p:txBody>
          <a:bodyPr/>
          <a:lstStyle/>
          <a:p>
            <a:r>
              <a:rPr lang="en-US" sz="4000" i="1" dirty="0"/>
              <a:t>2014 Accomplishments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76200" y="1676400"/>
            <a:ext cx="7315200" cy="4419600"/>
          </a:xfrm>
          <a:prstGeom prst="rect">
            <a:avLst/>
          </a:prstGeom>
        </p:spPr>
        <p:txBody>
          <a:bodyPr/>
          <a:lstStyle/>
          <a:p>
            <a:r>
              <a:rPr lang="en-US" sz="2000" dirty="0"/>
              <a:t>Jumpstart 2014 w/ a New Year’s Resolution for your business: Sustainability at Work challenge 1.31.14 </a:t>
            </a:r>
          </a:p>
          <a:p>
            <a:pPr lvl="0"/>
            <a:r>
              <a:rPr lang="en-US" sz="2000" dirty="0" smtClean="0"/>
              <a:t>Box </a:t>
            </a:r>
            <a:r>
              <a:rPr lang="en-US" sz="2000" dirty="0"/>
              <a:t>of toiletries – NARA/Indian Day Celebration</a:t>
            </a:r>
          </a:p>
          <a:p>
            <a:pPr lvl="0"/>
            <a:r>
              <a:rPr lang="en-US" sz="2000" dirty="0"/>
              <a:t>Graduation </a:t>
            </a:r>
            <a:r>
              <a:rPr lang="en-US" sz="2000" dirty="0" smtClean="0"/>
              <a:t>potluck, baby showers, quarterly potlucks</a:t>
            </a:r>
          </a:p>
          <a:p>
            <a:r>
              <a:rPr lang="en-US" sz="2000" dirty="0"/>
              <a:t>8 week summer challenge – staff awarded with incentives for completion </a:t>
            </a:r>
            <a:r>
              <a:rPr lang="en-US" sz="2000" dirty="0" smtClean="0"/>
              <a:t> </a:t>
            </a:r>
            <a:endParaRPr lang="en-US" sz="2000" dirty="0"/>
          </a:p>
          <a:p>
            <a:pPr lvl="0"/>
            <a:r>
              <a:rPr lang="en-US" sz="2000" dirty="0" smtClean="0"/>
              <a:t>Annual </a:t>
            </a:r>
            <a:r>
              <a:rPr lang="en-US" sz="2000" dirty="0"/>
              <a:t>all staff </a:t>
            </a:r>
            <a:r>
              <a:rPr lang="en-US" sz="2000" dirty="0" smtClean="0"/>
              <a:t>picnic </a:t>
            </a:r>
            <a:r>
              <a:rPr lang="en-US" sz="2000" dirty="0"/>
              <a:t>@ Oaks Amusement Park – August</a:t>
            </a:r>
          </a:p>
          <a:p>
            <a:pPr lvl="0"/>
            <a:r>
              <a:rPr lang="en-US" sz="2000" dirty="0" smtClean="0"/>
              <a:t>NICWA </a:t>
            </a:r>
            <a:r>
              <a:rPr lang="en-US" sz="2000" dirty="0"/>
              <a:t>gifting program – partnered with BIA for Christmas gift tags</a:t>
            </a:r>
          </a:p>
          <a:p>
            <a:pPr lvl="1"/>
            <a:r>
              <a:rPr lang="en-US" sz="2000" dirty="0"/>
              <a:t>Volunteered to help wrap gifts - December</a:t>
            </a:r>
          </a:p>
          <a:p>
            <a:pPr lvl="0"/>
            <a:r>
              <a:rPr lang="en-US" sz="2000" dirty="0"/>
              <a:t>Holiday Party (Ate-Oh-Ate Hawaiian food) – December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42" t="20736" b="28720"/>
          <a:stretch/>
        </p:blipFill>
        <p:spPr>
          <a:xfrm rot="5400000">
            <a:off x="6505084" y="2943716"/>
            <a:ext cx="3120665" cy="13480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2339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1981200" y="1828800"/>
            <a:ext cx="4648200" cy="4068763"/>
          </a:xfrm>
          <a:prstGeom prst="rect">
            <a:avLst/>
          </a:prstGeom>
        </p:spPr>
        <p:txBody>
          <a:bodyPr/>
          <a:lstStyle/>
          <a:p>
            <a:r>
              <a:rPr lang="en-US" sz="1800" dirty="0"/>
              <a:t>NPAIHB Wellness Activities</a:t>
            </a:r>
          </a:p>
          <a:p>
            <a:pPr lvl="1"/>
            <a:r>
              <a:rPr lang="en-US" sz="1800" dirty="0" smtClean="0"/>
              <a:t>Monthly wellness tips/weekly workouts</a:t>
            </a:r>
          </a:p>
          <a:p>
            <a:pPr lvl="1"/>
            <a:r>
              <a:rPr lang="en-US" sz="1800" dirty="0" smtClean="0"/>
              <a:t>Monthly Birthday recognition</a:t>
            </a:r>
          </a:p>
          <a:p>
            <a:pPr lvl="2"/>
            <a:r>
              <a:rPr lang="en-US" sz="1800" dirty="0" smtClean="0"/>
              <a:t>Healthy food</a:t>
            </a:r>
          </a:p>
          <a:p>
            <a:pPr lvl="1"/>
            <a:r>
              <a:rPr lang="en-US" sz="1800" dirty="0" smtClean="0"/>
              <a:t>NPAIHB 6 &amp; 8 week challenge</a:t>
            </a:r>
          </a:p>
          <a:p>
            <a:pPr lvl="1"/>
            <a:r>
              <a:rPr lang="en-US" sz="1800" dirty="0" smtClean="0"/>
              <a:t>Quarterly </a:t>
            </a:r>
            <a:r>
              <a:rPr lang="en-US" sz="1800" dirty="0"/>
              <a:t>potlucks</a:t>
            </a:r>
          </a:p>
          <a:p>
            <a:pPr lvl="1"/>
            <a:r>
              <a:rPr lang="en-US" sz="1800" dirty="0" smtClean="0"/>
              <a:t>Executive Director’s </a:t>
            </a:r>
            <a:r>
              <a:rPr lang="en-US" sz="1800" dirty="0"/>
              <a:t>Annual </a:t>
            </a:r>
            <a:r>
              <a:rPr lang="en-US" sz="1800" dirty="0" smtClean="0"/>
              <a:t>Hot Dog Feed/Chili Cook Off </a:t>
            </a:r>
            <a:r>
              <a:rPr lang="en-US" sz="1800" dirty="0"/>
              <a:t>– Oregon Food Bank</a:t>
            </a:r>
          </a:p>
          <a:p>
            <a:pPr lvl="1"/>
            <a:r>
              <a:rPr lang="en-US" sz="1800" dirty="0"/>
              <a:t>Annual </a:t>
            </a:r>
            <a:r>
              <a:rPr lang="en-US" sz="1800" dirty="0" smtClean="0"/>
              <a:t>Picnic </a:t>
            </a:r>
            <a:endParaRPr lang="en-US" sz="1800" dirty="0"/>
          </a:p>
          <a:p>
            <a:pPr lvl="1"/>
            <a:r>
              <a:rPr lang="en-US" sz="1800" dirty="0"/>
              <a:t>Indian Day Celebration </a:t>
            </a:r>
            <a:endParaRPr lang="en-US" sz="1800" dirty="0" smtClean="0"/>
          </a:p>
          <a:p>
            <a:pPr lvl="1"/>
            <a:r>
              <a:rPr lang="en-US" sz="1800" dirty="0"/>
              <a:t>Secret Pals</a:t>
            </a:r>
          </a:p>
          <a:p>
            <a:pPr lvl="1"/>
            <a:endParaRPr lang="en-US" sz="2000" dirty="0"/>
          </a:p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762000"/>
            <a:ext cx="8229600" cy="10668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4000" i="1" kern="0" dirty="0" smtClean="0"/>
              <a:t>Wellness @ Work</a:t>
            </a:r>
            <a:endParaRPr lang="en-US" sz="4000" i="1" kern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52" t="13471" r="8247" b="29484"/>
          <a:stretch/>
        </p:blipFill>
        <p:spPr>
          <a:xfrm>
            <a:off x="0" y="2286000"/>
            <a:ext cx="2362200" cy="27230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1828800"/>
            <a:ext cx="1903931" cy="24628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870" y="4495800"/>
            <a:ext cx="2622189" cy="15929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8768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762000"/>
            <a:ext cx="8229600" cy="1066800"/>
          </a:xfrm>
          <a:prstGeom prst="rect">
            <a:avLst/>
          </a:prstGeom>
        </p:spPr>
        <p:txBody>
          <a:bodyPr/>
          <a:lstStyle/>
          <a:p>
            <a:r>
              <a:rPr lang="en-US" sz="4000" i="1" dirty="0"/>
              <a:t>Fitness 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953000" y="1676400"/>
            <a:ext cx="3352800" cy="4068763"/>
          </a:xfrm>
          <a:prstGeom prst="rect">
            <a:avLst/>
          </a:prstGeom>
        </p:spPr>
        <p:txBody>
          <a:bodyPr/>
          <a:lstStyle/>
          <a:p>
            <a:r>
              <a:rPr lang="en-US" sz="2000" dirty="0"/>
              <a:t>NPAIHB 8 week Fitness Challenge</a:t>
            </a:r>
          </a:p>
          <a:p>
            <a:r>
              <a:rPr lang="en-US" sz="2000" dirty="0"/>
              <a:t>20 participants – </a:t>
            </a:r>
            <a:r>
              <a:rPr lang="en-US" sz="2000" dirty="0" smtClean="0"/>
              <a:t>honor </a:t>
            </a:r>
            <a:r>
              <a:rPr lang="en-US" sz="2000" dirty="0"/>
              <a:t>system </a:t>
            </a:r>
          </a:p>
          <a:p>
            <a:r>
              <a:rPr lang="en-US" sz="2000" dirty="0"/>
              <a:t>6 week Spokane Fitness Challenge</a:t>
            </a:r>
          </a:p>
          <a:p>
            <a:r>
              <a:rPr lang="en-US" sz="2000" dirty="0"/>
              <a:t>24 participants</a:t>
            </a:r>
          </a:p>
          <a:p>
            <a:r>
              <a:rPr lang="en-US" sz="2000" dirty="0"/>
              <a:t>Log weekly minutes with a minimum goal of 150/week</a:t>
            </a:r>
          </a:p>
          <a:p>
            <a:r>
              <a:rPr lang="en-US" sz="2000" dirty="0"/>
              <a:t>Aggregate reports</a:t>
            </a:r>
          </a:p>
          <a:p>
            <a:r>
              <a:rPr lang="en-US" sz="2000" dirty="0" smtClean="0"/>
              <a:t>Incentives</a:t>
            </a:r>
            <a:endParaRPr lang="en-US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28" t="23333" r="21250" b="15556"/>
          <a:stretch/>
        </p:blipFill>
        <p:spPr bwMode="auto">
          <a:xfrm>
            <a:off x="914400" y="1660902"/>
            <a:ext cx="3657600" cy="2651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3795111"/>
              </p:ext>
            </p:extLst>
          </p:nvPr>
        </p:nvGraphicFramePr>
        <p:xfrm>
          <a:off x="762000" y="4495800"/>
          <a:ext cx="3886200" cy="1676400"/>
        </p:xfrm>
        <a:graphic>
          <a:graphicData uri="http://schemas.openxmlformats.org/drawingml/2006/table">
            <a:tbl>
              <a:tblPr firstRow="1" firstCol="1" bandRow="1">
                <a:tableStyleId>{74C1A8A3-306A-4EB7-A6B1-4F7E0EB9C5D6}</a:tableStyleId>
              </a:tblPr>
              <a:tblGrid>
                <a:gridCol w="1053399"/>
                <a:gridCol w="1053399"/>
                <a:gridCol w="865002"/>
                <a:gridCol w="914400"/>
              </a:tblGrid>
              <a:tr h="44451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Tribal Organization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Avg. Participants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Avg. Minutes Team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Avg. Per Team 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Member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NARA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10,411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217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NATIVE Project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4,869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243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NAYA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5,616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223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NPAIHB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24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8,520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365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Portland Area IHS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3477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282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700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14400" y="762000"/>
            <a:ext cx="7315200" cy="1371600"/>
          </a:xfrm>
          <a:prstGeom prst="rect">
            <a:avLst/>
          </a:prstGeom>
        </p:spPr>
        <p:txBody>
          <a:bodyPr/>
          <a:lstStyle/>
          <a:p>
            <a:r>
              <a:rPr lang="en-US" sz="3600" i="1" dirty="0" smtClean="0"/>
              <a:t>2015 NPAIHB Wellness Survey</a:t>
            </a:r>
            <a:endParaRPr lang="en-US" sz="36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600200"/>
            <a:ext cx="7315200" cy="4572000"/>
          </a:xfrm>
          <a:prstGeom prst="rect">
            <a:avLst/>
          </a:prstGeom>
        </p:spPr>
        <p:txBody>
          <a:bodyPr/>
          <a:lstStyle/>
          <a:p>
            <a:r>
              <a:rPr lang="en-US" sz="1600" b="1" dirty="0" smtClean="0"/>
              <a:t>Q1: </a:t>
            </a:r>
            <a:r>
              <a:rPr lang="en-US" sz="1600" dirty="0" smtClean="0"/>
              <a:t>Please circle your interest in each of the activities as they have applied to you:</a:t>
            </a:r>
          </a:p>
          <a:p>
            <a:pPr lvl="1"/>
            <a:r>
              <a:rPr lang="en-US" sz="1600" dirty="0" smtClean="0"/>
              <a:t>Potlucks/Special occasions = 81.48%</a:t>
            </a:r>
          </a:p>
          <a:p>
            <a:pPr lvl="1"/>
            <a:r>
              <a:rPr lang="en-US" sz="1600" dirty="0" smtClean="0"/>
              <a:t>Weekly workouts = 51.85%</a:t>
            </a:r>
          </a:p>
          <a:p>
            <a:pPr lvl="1"/>
            <a:endParaRPr lang="en-US" sz="1600" dirty="0" smtClean="0"/>
          </a:p>
          <a:p>
            <a:r>
              <a:rPr lang="en-US" sz="1600" b="1" dirty="0" smtClean="0"/>
              <a:t>Q2: </a:t>
            </a:r>
            <a:r>
              <a:rPr lang="en-US" sz="1600" dirty="0" smtClean="0"/>
              <a:t>Please rate your interest in each of these activities:</a:t>
            </a:r>
          </a:p>
          <a:p>
            <a:pPr lvl="1"/>
            <a:r>
              <a:rPr lang="en-US" sz="1600" dirty="0" smtClean="0"/>
              <a:t>Lunchtime movies = Somewhat interested/Indifferent</a:t>
            </a:r>
          </a:p>
          <a:p>
            <a:pPr lvl="1"/>
            <a:r>
              <a:rPr lang="en-US" sz="1600" dirty="0" smtClean="0"/>
              <a:t>Team Sports = Indifferent</a:t>
            </a:r>
          </a:p>
          <a:p>
            <a:pPr lvl="1"/>
            <a:r>
              <a:rPr lang="en-US" sz="1600" dirty="0" smtClean="0"/>
              <a:t>Planned Hikes = Somewhat interested</a:t>
            </a:r>
          </a:p>
          <a:p>
            <a:pPr lvl="1"/>
            <a:r>
              <a:rPr lang="en-US" sz="1600" dirty="0" smtClean="0"/>
              <a:t>Lunchtime fieldtrips = Somewhat interested</a:t>
            </a:r>
            <a:endParaRPr lang="en-US" sz="1600" dirty="0"/>
          </a:p>
          <a:p>
            <a:r>
              <a:rPr lang="en-US" sz="1600" b="1" dirty="0"/>
              <a:t>Q3: </a:t>
            </a:r>
            <a:r>
              <a:rPr lang="en-US" sz="1600" dirty="0"/>
              <a:t>Do you utilize the 30 minutes of wellness offered during the working day?</a:t>
            </a:r>
          </a:p>
          <a:p>
            <a:pPr lvl="1"/>
            <a:r>
              <a:rPr lang="en-US" sz="1600" dirty="0"/>
              <a:t>Yes = 92.31%</a:t>
            </a:r>
          </a:p>
          <a:p>
            <a:pPr lvl="1"/>
            <a:r>
              <a:rPr lang="en-US" sz="1600" dirty="0"/>
              <a:t> No = 7.69%</a:t>
            </a:r>
          </a:p>
          <a:p>
            <a:pPr marL="457200" lvl="1" indent="0">
              <a:buNone/>
            </a:pP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426343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14400" y="762000"/>
            <a:ext cx="7315200" cy="1371600"/>
          </a:xfrm>
          <a:prstGeom prst="rect">
            <a:avLst/>
          </a:prstGeom>
        </p:spPr>
        <p:txBody>
          <a:bodyPr/>
          <a:lstStyle/>
          <a:p>
            <a:r>
              <a:rPr lang="en-US" sz="3600" i="1" dirty="0" smtClean="0"/>
              <a:t>2015 NPAIHB Wellness Survey</a:t>
            </a:r>
            <a:endParaRPr lang="en-US" sz="36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828800"/>
            <a:ext cx="7315200" cy="4068763"/>
          </a:xfrm>
          <a:prstGeom prst="rect">
            <a:avLst/>
          </a:prstGeom>
        </p:spPr>
        <p:txBody>
          <a:bodyPr/>
          <a:lstStyle/>
          <a:p>
            <a:pPr marL="457200" lvl="1" indent="0">
              <a:buNone/>
            </a:pPr>
            <a:endParaRPr lang="en-US" sz="1400" dirty="0"/>
          </a:p>
          <a:p>
            <a:r>
              <a:rPr lang="en-US" sz="1600" b="1" dirty="0"/>
              <a:t>Q4: </a:t>
            </a:r>
            <a:r>
              <a:rPr lang="en-US" sz="1600" dirty="0"/>
              <a:t>How would you rate your own level of “Wellness”? </a:t>
            </a:r>
          </a:p>
          <a:p>
            <a:pPr lvl="1"/>
            <a:r>
              <a:rPr lang="en-US" sz="1600" dirty="0"/>
              <a:t>Excellent = 7.41%</a:t>
            </a:r>
          </a:p>
          <a:p>
            <a:pPr lvl="1"/>
            <a:r>
              <a:rPr lang="en-US" sz="1600" dirty="0"/>
              <a:t>Good = 70.37%</a:t>
            </a:r>
          </a:p>
          <a:p>
            <a:pPr lvl="1"/>
            <a:r>
              <a:rPr lang="en-US" sz="1600" dirty="0"/>
              <a:t>Fair = 22.22%</a:t>
            </a:r>
          </a:p>
          <a:p>
            <a:pPr lvl="1"/>
            <a:r>
              <a:rPr lang="en-US" sz="1600" dirty="0"/>
              <a:t>Poor = 0</a:t>
            </a:r>
            <a:r>
              <a:rPr lang="en-US" sz="1600" dirty="0" smtClean="0"/>
              <a:t>%</a:t>
            </a:r>
          </a:p>
          <a:p>
            <a:r>
              <a:rPr lang="en-US" sz="1600" b="1" dirty="0"/>
              <a:t>Q6: </a:t>
            </a:r>
            <a:r>
              <a:rPr lang="en-US" sz="1600" dirty="0"/>
              <a:t>Do you have a sit-stand desk? (</a:t>
            </a:r>
            <a:r>
              <a:rPr lang="en-US" sz="1600" dirty="0" err="1"/>
              <a:t>Veridesk</a:t>
            </a:r>
            <a:r>
              <a:rPr lang="en-US" sz="1600" dirty="0"/>
              <a:t>)</a:t>
            </a:r>
          </a:p>
          <a:p>
            <a:pPr lvl="1"/>
            <a:r>
              <a:rPr lang="en-US" sz="1600" dirty="0"/>
              <a:t>Yes = 59.26% (16)</a:t>
            </a:r>
          </a:p>
          <a:p>
            <a:pPr lvl="1"/>
            <a:r>
              <a:rPr lang="en-US" sz="1600" dirty="0"/>
              <a:t>No = 40.74% (11)</a:t>
            </a:r>
          </a:p>
          <a:p>
            <a:pPr lvl="1"/>
            <a:endParaRPr lang="en-US" sz="1600" dirty="0"/>
          </a:p>
          <a:p>
            <a:r>
              <a:rPr lang="en-US" sz="1600" b="1" dirty="0"/>
              <a:t>Q7: </a:t>
            </a:r>
            <a:r>
              <a:rPr lang="en-US" sz="1600" dirty="0"/>
              <a:t>Do you utilize the walking treadmill desks?</a:t>
            </a:r>
          </a:p>
          <a:p>
            <a:pPr lvl="1"/>
            <a:r>
              <a:rPr lang="en-US" sz="1600" dirty="0"/>
              <a:t>Yes = 59.26%</a:t>
            </a:r>
          </a:p>
          <a:p>
            <a:pPr lvl="1"/>
            <a:r>
              <a:rPr lang="en-US" sz="1600" dirty="0"/>
              <a:t>No = 40.74%</a:t>
            </a:r>
          </a:p>
          <a:p>
            <a:pPr marL="457200" lvl="1" indent="0">
              <a:buNone/>
            </a:pPr>
            <a:endParaRPr lang="en-US" sz="1800" dirty="0"/>
          </a:p>
          <a:p>
            <a:endParaRPr lang="en-US" sz="20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44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762000"/>
            <a:ext cx="8229600" cy="1066800"/>
          </a:xfrm>
          <a:prstGeom prst="rect">
            <a:avLst/>
          </a:prstGeom>
        </p:spPr>
        <p:txBody>
          <a:bodyPr/>
          <a:lstStyle/>
          <a:p>
            <a:r>
              <a:rPr lang="en-US" sz="4000" i="1" dirty="0"/>
              <a:t>Wellness </a:t>
            </a:r>
            <a:r>
              <a:rPr lang="en-US" sz="4000" i="1" dirty="0" smtClean="0"/>
              <a:t>Conferences</a:t>
            </a:r>
            <a:endParaRPr lang="en-US" sz="4000" i="1" dirty="0"/>
          </a:p>
        </p:txBody>
      </p:sp>
      <p:pic>
        <p:nvPicPr>
          <p:cNvPr id="5" name="Picture 2" descr="M:\Wellness\Photos\Native Fitness photos\Sports Speed System 1 (7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3511" y="3413106"/>
            <a:ext cx="1732215" cy="1147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88" y="4800599"/>
            <a:ext cx="1715307" cy="11361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491131" y="5107045"/>
            <a:ext cx="150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Sept. 1-2, 2015</a:t>
            </a:r>
          </a:p>
          <a:p>
            <a:pPr algn="ctr"/>
            <a:r>
              <a:rPr lang="en-US" sz="1400" dirty="0" smtClean="0"/>
              <a:t>Beaverton, OR</a:t>
            </a:r>
            <a:endParaRPr lang="en-US" sz="1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4294967295"/>
          </p:nvPr>
        </p:nvSpPr>
        <p:spPr>
          <a:xfrm>
            <a:off x="3886200" y="1524000"/>
            <a:ext cx="4343400" cy="4572000"/>
          </a:xfrm>
          <a:prstGeom prst="rect">
            <a:avLst/>
          </a:prstGeom>
        </p:spPr>
        <p:txBody>
          <a:bodyPr/>
          <a:lstStyle/>
          <a:p>
            <a:pPr marL="457200" lvl="1" indent="0">
              <a:buNone/>
            </a:pPr>
            <a:endParaRPr lang="en-US" sz="1800" dirty="0"/>
          </a:p>
          <a:p>
            <a:r>
              <a:rPr lang="en-US" sz="1800" b="1" dirty="0" smtClean="0"/>
              <a:t>14</a:t>
            </a:r>
            <a:r>
              <a:rPr lang="en-US" sz="1800" b="1" baseline="30000" dirty="0" smtClean="0"/>
              <a:t>th</a:t>
            </a:r>
            <a:r>
              <a:rPr lang="en-US" sz="1800" b="1" dirty="0" smtClean="0"/>
              <a:t> Native Women </a:t>
            </a:r>
            <a:r>
              <a:rPr lang="en-US" sz="1800" b="1" dirty="0"/>
              <a:t>&amp; Men’s Wellness </a:t>
            </a:r>
            <a:r>
              <a:rPr lang="en-US" sz="1800" b="1" dirty="0" smtClean="0"/>
              <a:t>Conference - San </a:t>
            </a:r>
            <a:r>
              <a:rPr lang="en-US" sz="1800" b="1" dirty="0"/>
              <a:t>Diego, CA. </a:t>
            </a:r>
            <a:r>
              <a:rPr lang="en-US" sz="1800" b="1" dirty="0" smtClean="0"/>
              <a:t>2015 (AII- OU)</a:t>
            </a:r>
          </a:p>
          <a:p>
            <a:pPr lvl="1"/>
            <a:r>
              <a:rPr lang="en-US" sz="1800" dirty="0" smtClean="0"/>
              <a:t>Presenters: Birdie, Erik &amp; Candice</a:t>
            </a:r>
          </a:p>
          <a:p>
            <a:pPr lvl="1"/>
            <a:r>
              <a:rPr lang="en-US" sz="1800" dirty="0" smtClean="0"/>
              <a:t>60 attendees – mailed 20 add.’ packets</a:t>
            </a:r>
            <a:endParaRPr lang="en-US" sz="1800" dirty="0"/>
          </a:p>
          <a:p>
            <a:r>
              <a:rPr lang="en-US" sz="1800" b="1" dirty="0" smtClean="0"/>
              <a:t>Native </a:t>
            </a:r>
            <a:r>
              <a:rPr lang="en-US" sz="1800" b="1" dirty="0"/>
              <a:t>Fitness – Portland, </a:t>
            </a:r>
            <a:r>
              <a:rPr lang="en-US" sz="1800" b="1" dirty="0" smtClean="0"/>
              <a:t>OR. </a:t>
            </a:r>
            <a:r>
              <a:rPr lang="en-US" sz="1800" b="1" dirty="0" smtClean="0"/>
              <a:t>9.1-9.2.2015</a:t>
            </a:r>
            <a:endParaRPr lang="en-US" sz="1800" b="1" dirty="0"/>
          </a:p>
          <a:p>
            <a:pPr lvl="1"/>
            <a:r>
              <a:rPr lang="en-US" sz="1800" dirty="0" smtClean="0"/>
              <a:t>NPAIHB</a:t>
            </a:r>
          </a:p>
          <a:p>
            <a:r>
              <a:rPr lang="en-US" sz="1800" b="1" dirty="0" smtClean="0"/>
              <a:t>2015 Worksite Wellness Summit – Portland, OR. 9.1.2015</a:t>
            </a:r>
          </a:p>
          <a:p>
            <a:endParaRPr lang="en-US" sz="1800" dirty="0"/>
          </a:p>
        </p:txBody>
      </p:sp>
      <p:sp>
        <p:nvSpPr>
          <p:cNvPr id="3" name="Rectangle 2"/>
          <p:cNvSpPr/>
          <p:nvPr/>
        </p:nvSpPr>
        <p:spPr>
          <a:xfrm>
            <a:off x="293138" y="3525093"/>
            <a:ext cx="130420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Native Fitness XI 2014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32" y="1752599"/>
            <a:ext cx="2615173" cy="1472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40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762000"/>
            <a:ext cx="8229600" cy="1066800"/>
          </a:xfrm>
          <a:prstGeom prst="rect">
            <a:avLst/>
          </a:prstGeom>
        </p:spPr>
        <p:txBody>
          <a:bodyPr/>
          <a:lstStyle/>
          <a:p>
            <a:r>
              <a:rPr lang="en-US" sz="4000" i="1" dirty="0" smtClean="0"/>
              <a:t>2015 Goals</a:t>
            </a:r>
            <a:endParaRPr lang="en-US" sz="4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752600"/>
            <a:ext cx="7315200" cy="4572000"/>
          </a:xfrm>
          <a:prstGeom prst="rect">
            <a:avLst/>
          </a:prstGeom>
        </p:spPr>
        <p:txBody>
          <a:bodyPr/>
          <a:lstStyle/>
          <a:p>
            <a:r>
              <a:rPr lang="en-US" sz="2400" dirty="0" smtClean="0"/>
              <a:t>Send weekly workouts/monthly wellness tips</a:t>
            </a:r>
          </a:p>
          <a:p>
            <a:r>
              <a:rPr lang="en-US" sz="2400" dirty="0" smtClean="0"/>
              <a:t>Initiate 8 week challenge (summer)</a:t>
            </a:r>
          </a:p>
          <a:p>
            <a:pPr lvl="1"/>
            <a:r>
              <a:rPr lang="en-US" sz="2000" dirty="0" smtClean="0"/>
              <a:t>Participate in other Tribal fitness challenges</a:t>
            </a:r>
          </a:p>
          <a:p>
            <a:pPr lvl="1"/>
            <a:r>
              <a:rPr lang="en-US" sz="2000" dirty="0" smtClean="0"/>
              <a:t>Shamrock run, Race for the Cure, AIDS walk</a:t>
            </a:r>
          </a:p>
          <a:p>
            <a:r>
              <a:rPr lang="en-US" sz="2400" dirty="0" smtClean="0"/>
              <a:t>Implement suggestions from NPAIHB Wellness survey</a:t>
            </a:r>
          </a:p>
          <a:p>
            <a:pPr lvl="1"/>
            <a:r>
              <a:rPr lang="en-US" sz="2000" dirty="0" smtClean="0"/>
              <a:t>Secret Pal board – 6 months</a:t>
            </a:r>
          </a:p>
          <a:p>
            <a:pPr lvl="1"/>
            <a:r>
              <a:rPr lang="en-US" sz="2000" dirty="0" smtClean="0"/>
              <a:t>Brown bag presentation(s)</a:t>
            </a:r>
          </a:p>
          <a:p>
            <a:pPr lvl="1"/>
            <a:r>
              <a:rPr lang="en-US" sz="2000" dirty="0" smtClean="0"/>
              <a:t>Yoga sessions/videos &amp; other weekly workouts (bike riding &amp; meditation etc.)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714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762000"/>
            <a:ext cx="8229600" cy="1066800"/>
          </a:xfrm>
          <a:prstGeom prst="rect">
            <a:avLst/>
          </a:prstGeom>
        </p:spPr>
        <p:txBody>
          <a:bodyPr/>
          <a:lstStyle/>
          <a:p>
            <a:r>
              <a:rPr lang="en-US" sz="4000" i="1" dirty="0" smtClean="0"/>
              <a:t>2015 Goals</a:t>
            </a:r>
            <a:endParaRPr lang="en-US" sz="4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38200" y="1676400"/>
            <a:ext cx="7391400" cy="4419600"/>
          </a:xfrm>
          <a:prstGeom prst="rect">
            <a:avLst/>
          </a:prstGeom>
        </p:spPr>
        <p:txBody>
          <a:bodyPr/>
          <a:lstStyle/>
          <a:p>
            <a:r>
              <a:rPr lang="en-US" sz="2400" dirty="0" smtClean="0"/>
              <a:t>End of the year survey/feedback on brown bag presentations, weekly workouts, fitness challenges etc.</a:t>
            </a:r>
          </a:p>
          <a:p>
            <a:r>
              <a:rPr lang="en-US" sz="2400" dirty="0" smtClean="0"/>
              <a:t>Involvement of staff when planning annual picnic, holiday party &amp; other activities</a:t>
            </a:r>
          </a:p>
          <a:p>
            <a:r>
              <a:rPr lang="en-US" sz="2400" dirty="0" smtClean="0"/>
              <a:t>Participate in other sustainability at work or other wellness work challenges</a:t>
            </a:r>
          </a:p>
          <a:p>
            <a:r>
              <a:rPr lang="en-US" sz="2400" dirty="0" smtClean="0"/>
              <a:t>Continue to support &amp; provide wellness activities, tools, resources for our Tribes</a:t>
            </a:r>
          </a:p>
          <a:p>
            <a:r>
              <a:rPr lang="en-US" sz="2400" dirty="0" smtClean="0"/>
              <a:t>Continue to provide healthy food options for all staff, project meetings &amp; conferences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4279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ronco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881</TotalTime>
  <Words>870</Words>
  <Application>Microsoft Office PowerPoint</Application>
  <PresentationFormat>On-screen Show (4:3)</PresentationFormat>
  <Paragraphs>137</Paragraphs>
  <Slides>10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BroncoTemplate</vt:lpstr>
      <vt:lpstr>NPAIHB Wellness Update   Northwest Portland Area Indian Health Board  Portland, OR </vt:lpstr>
      <vt:lpstr>2014 Accomplishments </vt:lpstr>
      <vt:lpstr>PowerPoint Presentation</vt:lpstr>
      <vt:lpstr>Fitness Challenges</vt:lpstr>
      <vt:lpstr>2015 NPAIHB Wellness Survey</vt:lpstr>
      <vt:lpstr>2015 NPAIHB Wellness Survey</vt:lpstr>
      <vt:lpstr>Wellness Conferences</vt:lpstr>
      <vt:lpstr>2015 Goals</vt:lpstr>
      <vt:lpstr>2015 Goals</vt:lpstr>
      <vt:lpstr>A-ho (Thank You)!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Wellness @ Work  Northwest Portland Area Indian Health Board  Portland, Or.</dc:title>
  <dc:creator>Birdie Wermy</dc:creator>
  <cp:lastModifiedBy>Birdie Wermy</cp:lastModifiedBy>
  <cp:revision>89</cp:revision>
  <cp:lastPrinted>2015-03-19T20:12:35Z</cp:lastPrinted>
  <dcterms:created xsi:type="dcterms:W3CDTF">2015-03-11T16:00:55Z</dcterms:created>
  <dcterms:modified xsi:type="dcterms:W3CDTF">2015-04-15T15:59:08Z</dcterms:modified>
</cp:coreProperties>
</file>