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handoutMasterIdLst>
    <p:handoutMasterId r:id="rId21"/>
  </p:handoutMasterIdLst>
  <p:sldIdLst>
    <p:sldId id="256" r:id="rId2"/>
    <p:sldId id="433" r:id="rId3"/>
    <p:sldId id="426" r:id="rId4"/>
    <p:sldId id="420" r:id="rId5"/>
    <p:sldId id="425" r:id="rId6"/>
    <p:sldId id="423" r:id="rId7"/>
    <p:sldId id="428" r:id="rId8"/>
    <p:sldId id="424" r:id="rId9"/>
    <p:sldId id="430" r:id="rId10"/>
    <p:sldId id="429" r:id="rId11"/>
    <p:sldId id="434" r:id="rId12"/>
    <p:sldId id="436" r:id="rId13"/>
    <p:sldId id="442" r:id="rId14"/>
    <p:sldId id="438" r:id="rId15"/>
    <p:sldId id="439" r:id="rId16"/>
    <p:sldId id="441" r:id="rId17"/>
    <p:sldId id="440" r:id="rId18"/>
    <p:sldId id="272" r:id="rId19"/>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77" autoAdjust="0"/>
    <p:restoredTop sz="95691" autoAdjust="0"/>
  </p:normalViewPr>
  <p:slideViewPr>
    <p:cSldViewPr>
      <p:cViewPr varScale="1">
        <p:scale>
          <a:sx n="108" d="100"/>
          <a:sy n="108" d="100"/>
        </p:scale>
        <p:origin x="-100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a:defRPr sz="1200"/>
            </a:lvl1pPr>
          </a:lstStyle>
          <a:p>
            <a:fld id="{E309F8E3-914E-4753-A5D9-282F1E1594A4}" type="datetimeFigureOut">
              <a:rPr lang="en-US" smtClean="0"/>
              <a:t>4/17/2015</a:t>
            </a:fld>
            <a:endParaRPr lang="en-US"/>
          </a:p>
        </p:txBody>
      </p:sp>
      <p:sp>
        <p:nvSpPr>
          <p:cNvPr id="4" name="Footer Placeholder 3"/>
          <p:cNvSpPr>
            <a:spLocks noGrp="1"/>
          </p:cNvSpPr>
          <p:nvPr>
            <p:ph type="ftr" sz="quarter" idx="2"/>
          </p:nvPr>
        </p:nvSpPr>
        <p:spPr>
          <a:xfrm>
            <a:off x="2"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a:defRPr sz="1200"/>
            </a:lvl1pPr>
          </a:lstStyle>
          <a:p>
            <a:fld id="{1EA3E148-855A-4DE7-857A-19B320BD12F7}" type="slidenum">
              <a:rPr lang="en-US" smtClean="0"/>
              <a:t>‹#›</a:t>
            </a:fld>
            <a:endParaRPr lang="en-US"/>
          </a:p>
        </p:txBody>
      </p:sp>
    </p:spTree>
    <p:extLst>
      <p:ext uri="{BB962C8B-B14F-4D97-AF65-F5344CB8AC3E}">
        <p14:creationId xmlns:p14="http://schemas.microsoft.com/office/powerpoint/2010/main" val="2126604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8" y="0"/>
            <a:ext cx="2982913"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897313" y="0"/>
            <a:ext cx="2982912"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4/17/2015</a:t>
            </a:fld>
            <a:endParaRPr lang="en-US" dirty="0"/>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688975" y="4416435"/>
            <a:ext cx="550545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8" y="8829675"/>
            <a:ext cx="2982913"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10</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mj-lt"/>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11</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13</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14</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15</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3183259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baseline="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17</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18</a:t>
            </a:fld>
            <a:endParaRPr lang="en-US" dirty="0"/>
          </a:p>
        </p:txBody>
      </p:sp>
    </p:spTree>
    <p:extLst>
      <p:ext uri="{BB962C8B-B14F-4D97-AF65-F5344CB8AC3E}">
        <p14:creationId xmlns:p14="http://schemas.microsoft.com/office/powerpoint/2010/main" val="20590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3</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5</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mj-lt"/>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6</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7</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4/17/2015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4/17/2015</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6.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6.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April 21, 2015</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NPAIHB Quarterly Board Meeting</a:t>
            </a:r>
            <a:endParaRPr lang="en-US" sz="2400" b="1" dirty="0">
              <a:solidFill>
                <a:schemeClr val="bg1"/>
              </a:solidFill>
              <a:latin typeface="+mj-lt"/>
            </a:endParaRPr>
          </a:p>
          <a:p>
            <a:r>
              <a:rPr lang="en-US" sz="2400" b="1" dirty="0" smtClean="0">
                <a:solidFill>
                  <a:schemeClr val="bg1"/>
                </a:solidFill>
                <a:latin typeface="+mj-lt"/>
              </a:rPr>
              <a:t>Grand </a:t>
            </a:r>
            <a:r>
              <a:rPr lang="en-US" sz="2400" b="1" dirty="0" err="1" smtClean="0">
                <a:solidFill>
                  <a:schemeClr val="bg1"/>
                </a:solidFill>
                <a:latin typeface="+mj-lt"/>
              </a:rPr>
              <a:t>Ronde</a:t>
            </a:r>
            <a:endParaRPr lang="en-US" sz="2400" b="1" dirty="0" smtClean="0">
              <a:solidFill>
                <a:schemeClr val="bg1"/>
              </a:solidFill>
              <a:latin typeface="+mj-lt"/>
            </a:endParaRP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484632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6028" y="234696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fontScale="925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Portland Area Facilities Advisory Committee (PAFAC)</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The PAFAC met in Portland on April 13 to provide direction for two ongoing workgroups focused on planning the Regional Specialty Referral Center (RSRC) Project. </a:t>
            </a:r>
          </a:p>
          <a:p>
            <a:pPr marL="320040" lvl="1" indent="0">
              <a:buClrTx/>
              <a:buSzTx/>
            </a:pPr>
            <a:endParaRPr lang="en-US" sz="19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The RSRC Project is a planned network of three facilities serving the Portland Area with an initial focus on piloting the concept with a facility in the Seattle metro area.   </a:t>
            </a:r>
          </a:p>
          <a:p>
            <a:pPr marL="662940" lvl="1" indent="-342900">
              <a:buClrTx/>
              <a:buSzTx/>
              <a:buFont typeface="Wingdings" panose="05000000000000000000" pitchFamily="2" charset="2"/>
              <a:buChar char="v"/>
            </a:pPr>
            <a:endParaRPr lang="en-US" sz="19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prstClr val="black"/>
                </a:solidFill>
                <a:latin typeface="+mj-lt"/>
                <a:cs typeface="Arial" panose="020B0604020202020204" pitchFamily="34" charset="0"/>
              </a:rPr>
              <a:t>Current RSRC Project Planning Activities Led by the PAFAC:</a:t>
            </a:r>
          </a:p>
          <a:p>
            <a:pPr marL="928116" lvl="2" indent="-342900">
              <a:buClrTx/>
              <a:buSzTx/>
              <a:buFont typeface="Wingdings" panose="05000000000000000000" pitchFamily="2" charset="2"/>
              <a:buChar char="v"/>
            </a:pPr>
            <a:r>
              <a:rPr lang="en-US" sz="1700" dirty="0" smtClean="0">
                <a:solidFill>
                  <a:prstClr val="black"/>
                </a:solidFill>
                <a:latin typeface="+mj-lt"/>
                <a:cs typeface="Arial" panose="020B0604020202020204" pitchFamily="34" charset="0"/>
              </a:rPr>
              <a:t>Collecting specialty referral data from a sampling of tribes to assure the most needed specialty services are available.</a:t>
            </a:r>
          </a:p>
          <a:p>
            <a:pPr marL="928116" lvl="2" indent="-342900">
              <a:buClrTx/>
              <a:buSzTx/>
              <a:buFont typeface="Wingdings" panose="05000000000000000000" pitchFamily="2" charset="2"/>
              <a:buChar char="v"/>
            </a:pPr>
            <a:r>
              <a:rPr lang="en-US" sz="1700" dirty="0" smtClean="0">
                <a:solidFill>
                  <a:prstClr val="black"/>
                </a:solidFill>
                <a:latin typeface="+mj-lt"/>
                <a:cs typeface="Arial" panose="020B0604020202020204" pitchFamily="34" charset="0"/>
              </a:rPr>
              <a:t>Updating the Interim PAFAC Report to incorporate marketplace changes created by the Affordable Care Act, including a projection of supportable specialty services and potential for third party collections.</a:t>
            </a:r>
          </a:p>
          <a:p>
            <a:pPr marL="928116" lvl="2" indent="-342900">
              <a:buClrTx/>
              <a:buSzTx/>
              <a:buFont typeface="Wingdings" panose="05000000000000000000" pitchFamily="2" charset="2"/>
              <a:buChar char="v"/>
            </a:pPr>
            <a:r>
              <a:rPr lang="en-US" sz="1700" dirty="0" smtClean="0">
                <a:solidFill>
                  <a:prstClr val="black"/>
                </a:solidFill>
                <a:latin typeface="+mj-lt"/>
                <a:cs typeface="Arial" panose="020B0604020202020204" pitchFamily="34" charset="0"/>
              </a:rPr>
              <a:t>Developing facility site selection criteria and reviewing potential RSRC sites.</a:t>
            </a: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707390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Placeholder 2"/>
          <p:cNvSpPr txBox="1">
            <a:spLocks noGrp="1"/>
          </p:cNvSpPr>
          <p:nvPr>
            <p:ph idx="1"/>
          </p:nvPr>
        </p:nvSpPr>
        <p:spPr>
          <a:xfrm>
            <a:off x="457200" y="1524000"/>
            <a:ext cx="8229600" cy="47853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IHS Director’s 2015 Listening Session</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Today’s </a:t>
            </a:r>
            <a:r>
              <a:rPr lang="en-US" sz="2000" dirty="0">
                <a:solidFill>
                  <a:srgbClr val="000000">
                    <a:lumMod val="95000"/>
                    <a:lumOff val="5000"/>
                  </a:srgbClr>
                </a:solidFill>
                <a:latin typeface="+mj-lt"/>
                <a:cs typeface="Arial" panose="020B0604020202020204" pitchFamily="34" charset="0"/>
              </a:rPr>
              <a:t>S</a:t>
            </a:r>
            <a:r>
              <a:rPr lang="en-US" sz="2000" dirty="0" smtClean="0">
                <a:solidFill>
                  <a:srgbClr val="000000">
                    <a:lumMod val="95000"/>
                    <a:lumOff val="5000"/>
                  </a:srgbClr>
                </a:solidFill>
                <a:latin typeface="+mj-lt"/>
                <a:cs typeface="Arial" panose="020B0604020202020204" pitchFamily="34" charset="0"/>
              </a:rPr>
              <a:t>ession Cancelled</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Face To Face Session</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Location - TBD</a:t>
            </a:r>
            <a:endParaRPr lang="en-US" sz="22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Date – Will be rescheduled</a:t>
            </a:r>
            <a:endParaRPr lang="en-US" sz="22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a:solidFill>
                  <a:schemeClr val="bg1"/>
                </a:solidFill>
                <a:latin typeface="+mj-lt"/>
              </a:rPr>
              <a:t>Youth </a:t>
            </a:r>
            <a:r>
              <a:rPr lang="en-US" sz="2400" b="1" u="sng" dirty="0" smtClean="0">
                <a:solidFill>
                  <a:schemeClr val="bg1"/>
                </a:solidFill>
                <a:latin typeface="+mj-lt"/>
              </a:rPr>
              <a:t>Regional Treatment </a:t>
            </a:r>
            <a:r>
              <a:rPr lang="en-US" sz="2400" b="1" u="sng" dirty="0">
                <a:solidFill>
                  <a:schemeClr val="bg1"/>
                </a:solidFill>
                <a:latin typeface="+mj-lt"/>
              </a:rPr>
              <a:t>Funds</a:t>
            </a: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a:solidFill>
                  <a:prstClr val="black"/>
                </a:solidFill>
                <a:latin typeface="+mj-lt"/>
                <a:cs typeface="Arial" panose="020B0604020202020204" pitchFamily="34" charset="0"/>
              </a:rPr>
              <a:t>$1.1M* Recurring</a:t>
            </a:r>
          </a:p>
          <a:p>
            <a:pPr marL="662940" lvl="1" indent="-342900">
              <a:buClrTx/>
              <a:buSzTx/>
              <a:buFont typeface="Wingdings" panose="05000000000000000000" pitchFamily="2" charset="2"/>
              <a:buChar char="v"/>
            </a:pPr>
            <a:r>
              <a:rPr lang="en-US" sz="2200" dirty="0">
                <a:solidFill>
                  <a:prstClr val="black"/>
                </a:solidFill>
                <a:latin typeface="+mj-lt"/>
                <a:cs typeface="Arial" panose="020B0604020202020204" pitchFamily="34" charset="0"/>
              </a:rPr>
              <a:t>Dear Tribal Leader </a:t>
            </a:r>
            <a:r>
              <a:rPr lang="en-US" sz="2200" dirty="0" smtClean="0">
                <a:solidFill>
                  <a:prstClr val="black"/>
                </a:solidFill>
                <a:latin typeface="+mj-lt"/>
                <a:cs typeface="Arial" panose="020B0604020202020204" pitchFamily="34" charset="0"/>
              </a:rPr>
              <a:t>Letter – February 20, 2015</a:t>
            </a: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a:solidFill>
                  <a:prstClr val="black"/>
                </a:solidFill>
                <a:latin typeface="+mj-lt"/>
                <a:cs typeface="Arial" panose="020B0604020202020204" pitchFamily="34" charset="0"/>
              </a:rPr>
              <a:t>Recommendations Received – </a:t>
            </a:r>
            <a:r>
              <a:rPr lang="en-US" sz="2200" dirty="0" smtClean="0">
                <a:solidFill>
                  <a:prstClr val="black"/>
                </a:solidFill>
                <a:latin typeface="+mj-lt"/>
                <a:cs typeface="Arial" panose="020B0604020202020204" pitchFamily="34" charset="0"/>
              </a:rPr>
              <a:t>Continue with nine Oregon Tribes</a:t>
            </a:r>
          </a:p>
          <a:p>
            <a:pPr marL="662940" lvl="1" indent="-342900">
              <a:buClrTx/>
              <a:buSzTx/>
              <a:buFont typeface="Wingdings" panose="05000000000000000000" pitchFamily="2" charset="2"/>
              <a:buChar char="v"/>
            </a:pPr>
            <a:endParaRPr lang="en-US" sz="2200" dirty="0">
              <a:solidFill>
                <a:prstClr val="black"/>
              </a:solidFill>
              <a:latin typeface="+mj-lt"/>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5249736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a:bodyPr>
          <a:lstStyle/>
          <a:p>
            <a:r>
              <a:rPr lang="en-US" sz="4000" dirty="0" smtClean="0">
                <a:solidFill>
                  <a:prstClr val="black"/>
                </a:solidFill>
              </a:rPr>
              <a:t>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 y="1676400"/>
            <a:ext cx="7848799"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30386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a:bodyPr>
          <a:lstStyle/>
          <a:p>
            <a:r>
              <a:rPr lang="en-US" sz="4000" dirty="0" smtClean="0">
                <a:solidFill>
                  <a:prstClr val="black"/>
                </a:solidFill>
              </a:rPr>
              <a:t>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 y="1676400"/>
            <a:ext cx="799338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3864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a:bodyPr>
          <a:lstStyle/>
          <a:p>
            <a:r>
              <a:rPr lang="en-US" sz="4000" dirty="0" smtClean="0">
                <a:solidFill>
                  <a:prstClr val="black"/>
                </a:solidFill>
              </a:rPr>
              <a:t>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5029200" cy="4038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Influenza Vaccination</a:t>
            </a:r>
          </a:p>
          <a:p>
            <a:pPr marL="342900" indent="-342900">
              <a:buClr>
                <a:schemeClr val="bg1">
                  <a:lumMod val="75000"/>
                  <a:lumOff val="25000"/>
                </a:schemeClr>
              </a:buClr>
              <a:buFont typeface="Wingdings" pitchFamily="2" charset="2"/>
              <a:buChar char="v"/>
            </a:pPr>
            <a:r>
              <a:rPr lang="en-US" sz="2400" dirty="0" smtClean="0">
                <a:solidFill>
                  <a:srgbClr val="000000"/>
                </a:solidFill>
                <a:latin typeface="+mj-lt"/>
                <a:cs typeface="Arial" panose="020B0604020202020204" pitchFamily="34" charset="0"/>
              </a:rPr>
              <a:t>Portland Area led the agency in vaccinations for:</a:t>
            </a:r>
            <a:endParaRPr lang="en-US" sz="2400"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65 years and older (63.2%)</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Diabetics (53.2%)</a:t>
            </a:r>
            <a:endParaRPr lang="en-US" sz="22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200" dirty="0" smtClean="0">
                <a:solidFill>
                  <a:prstClr val="black"/>
                </a:solidFill>
                <a:latin typeface="+mj-lt"/>
                <a:cs typeface="Arial" panose="020B0604020202020204" pitchFamily="34" charset="0"/>
              </a:rPr>
              <a:t>Portland was 3</a:t>
            </a:r>
            <a:r>
              <a:rPr lang="en-US" sz="2200" baseline="30000" dirty="0" smtClean="0">
                <a:solidFill>
                  <a:prstClr val="black"/>
                </a:solidFill>
                <a:latin typeface="+mj-lt"/>
                <a:cs typeface="Arial" panose="020B0604020202020204" pitchFamily="34" charset="0"/>
              </a:rPr>
              <a:t>rd</a:t>
            </a:r>
            <a:r>
              <a:rPr lang="en-US" sz="2200" dirty="0" smtClean="0">
                <a:solidFill>
                  <a:prstClr val="black"/>
                </a:solidFill>
                <a:latin typeface="+mj-lt"/>
                <a:cs typeface="Arial" panose="020B0604020202020204" pitchFamily="34" charset="0"/>
              </a:rPr>
              <a:t> highest for:</a:t>
            </a: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prstClr val="black"/>
                </a:solidFill>
                <a:latin typeface="+mj-lt"/>
                <a:cs typeface="Arial" panose="020B0604020202020204" pitchFamily="34" charset="0"/>
              </a:rPr>
              <a:t>All patient 6 mo and older (42.9%)</a:t>
            </a:r>
            <a:endParaRPr lang="en-US" sz="20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prstClr val="black"/>
                </a:solidFill>
                <a:latin typeface="+mj-lt"/>
                <a:cs typeface="Arial" panose="020B0604020202020204" pitchFamily="34" charset="0"/>
              </a:rPr>
              <a:t>18 </a:t>
            </a:r>
            <a:r>
              <a:rPr lang="en-US" sz="2000" dirty="0" err="1" smtClean="0">
                <a:solidFill>
                  <a:prstClr val="black"/>
                </a:solidFill>
                <a:latin typeface="+mj-lt"/>
                <a:cs typeface="Arial" panose="020B0604020202020204" pitchFamily="34" charset="0"/>
              </a:rPr>
              <a:t>yrs</a:t>
            </a:r>
            <a:r>
              <a:rPr lang="en-US" sz="2000" dirty="0" smtClean="0">
                <a:solidFill>
                  <a:prstClr val="black"/>
                </a:solidFill>
                <a:latin typeface="+mj-lt"/>
                <a:cs typeface="Arial" panose="020B0604020202020204" pitchFamily="34" charset="0"/>
              </a:rPr>
              <a:t> and older (41.8%)</a:t>
            </a:r>
          </a:p>
          <a:p>
            <a:pPr marL="662940" lvl="1" indent="-342900">
              <a:buClrTx/>
              <a:buSzTx/>
              <a:buFont typeface="Wingdings" panose="05000000000000000000" pitchFamily="2" charset="2"/>
              <a:buChar char="v"/>
            </a:pPr>
            <a:r>
              <a:rPr lang="en-US" sz="2000" dirty="0" smtClean="0">
                <a:solidFill>
                  <a:prstClr val="black"/>
                </a:solidFill>
                <a:latin typeface="+mj-lt"/>
                <a:cs typeface="Arial" panose="020B0604020202020204" pitchFamily="34" charset="0"/>
              </a:rPr>
              <a:t>6 mo-17 years (46.1%)</a:t>
            </a:r>
            <a:endParaRPr lang="en-US" sz="20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prstClr val="black"/>
                </a:solidFill>
                <a:latin typeface="+mj-lt"/>
                <a:cs typeface="Arial" panose="020B0604020202020204" pitchFamily="34" charset="0"/>
              </a:rPr>
              <a:t>Asthmatics (42.1%)</a:t>
            </a:r>
          </a:p>
          <a:p>
            <a:pPr marL="662940" lvl="1" indent="-342900">
              <a:buClrTx/>
              <a:buSzTx/>
              <a:buFont typeface="Wingdings" panose="05000000000000000000" pitchFamily="2" charset="2"/>
              <a:buChar char="v"/>
            </a:pPr>
            <a:endParaRPr lang="en-US" sz="20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endParaRPr lang="en-US" sz="2000" dirty="0">
              <a:solidFill>
                <a:prstClr val="black"/>
              </a:solidFill>
              <a:latin typeface="+mj-lt"/>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pic>
        <p:nvPicPr>
          <p:cNvPr id="1026"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20870" t="29609" r="19376"/>
          <a:stretch/>
        </p:blipFill>
        <p:spPr bwMode="auto">
          <a:xfrm>
            <a:off x="4953000" y="1600199"/>
            <a:ext cx="3976942" cy="3515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950871" y="5207950"/>
            <a:ext cx="1981200" cy="369332"/>
          </a:xfrm>
          <a:prstGeom prst="rect">
            <a:avLst/>
          </a:prstGeom>
          <a:noFill/>
        </p:spPr>
        <p:txBody>
          <a:bodyPr wrap="square" rtlCol="0">
            <a:spAutoFit/>
          </a:bodyPr>
          <a:lstStyle/>
          <a:p>
            <a:r>
              <a:rPr lang="en-US" dirty="0" smtClean="0">
                <a:solidFill>
                  <a:schemeClr val="bg1"/>
                </a:solidFill>
              </a:rPr>
              <a:t>Data as of 3/7/2015</a:t>
            </a:r>
            <a:endParaRPr lang="en-US" dirty="0">
              <a:solidFill>
                <a:schemeClr val="bg1"/>
              </a:solidFill>
            </a:endParaRPr>
          </a:p>
        </p:txBody>
      </p:sp>
    </p:spTree>
    <p:extLst>
      <p:ext uri="{BB962C8B-B14F-4D97-AF65-F5344CB8AC3E}">
        <p14:creationId xmlns:p14="http://schemas.microsoft.com/office/powerpoint/2010/main" val="17094436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a:bodyPr>
          <a:lstStyle/>
          <a:p>
            <a:r>
              <a:rPr lang="en-US" sz="4000" dirty="0" smtClean="0">
                <a:solidFill>
                  <a:prstClr val="black"/>
                </a:solidFill>
              </a:rPr>
              <a:t>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1"/>
          <p:cNvSpPr txBox="1">
            <a:spLocks/>
          </p:cNvSpPr>
          <p:nvPr/>
        </p:nvSpPr>
        <p:spPr>
          <a:xfrm>
            <a:off x="1" y="1447800"/>
            <a:ext cx="9143999" cy="762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smtClean="0">
                <a:solidFill>
                  <a:prstClr val="black"/>
                </a:solidFill>
              </a:rPr>
              <a:t> </a:t>
            </a:r>
            <a:r>
              <a:rPr lang="en-US" sz="2800" u="sng" smtClean="0">
                <a:solidFill>
                  <a:prstClr val="black"/>
                </a:solidFill>
                <a:effectLst/>
              </a:rPr>
              <a:t>Influenza Vaccination</a:t>
            </a:r>
            <a:endParaRPr lang="en-US" sz="2800" u="sng" baseline="30000" dirty="0">
              <a:solidFill>
                <a:schemeClr val="bg1"/>
              </a:solidFill>
              <a:effectLst/>
            </a:endParaRPr>
          </a:p>
        </p:txBody>
      </p:sp>
      <p:sp>
        <p:nvSpPr>
          <p:cNvPr id="10" name="Text Placeholder 2"/>
          <p:cNvSpPr txBox="1">
            <a:spLocks noGrp="1"/>
          </p:cNvSpPr>
          <p:nvPr>
            <p:ph idx="1"/>
          </p:nvPr>
        </p:nvSpPr>
        <p:spPr>
          <a:xfrm>
            <a:off x="202450" y="20574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416052" indent="-342900">
              <a:buClr>
                <a:schemeClr val="bg1"/>
              </a:buClr>
              <a:buFont typeface="Wingdings" panose="05000000000000000000" pitchFamily="2" charset="2"/>
              <a:buChar char="v"/>
            </a:pPr>
            <a:r>
              <a:rPr lang="en-US" dirty="0">
                <a:solidFill>
                  <a:schemeClr val="bg1"/>
                </a:solidFill>
                <a:latin typeface="+mj-lt"/>
              </a:rPr>
              <a:t>Previous vaccination efforts have focused on adults ≥ 65 </a:t>
            </a:r>
            <a:r>
              <a:rPr lang="en-US" dirty="0" smtClean="0">
                <a:solidFill>
                  <a:schemeClr val="bg1"/>
                </a:solidFill>
                <a:latin typeface="+mj-lt"/>
              </a:rPr>
              <a:t>years.</a:t>
            </a:r>
          </a:p>
          <a:p>
            <a:pPr marL="416052" indent="-342900">
              <a:buClr>
                <a:schemeClr val="bg1"/>
              </a:buClr>
              <a:buFont typeface="Wingdings" panose="05000000000000000000" pitchFamily="2" charset="2"/>
              <a:buChar char="v"/>
            </a:pPr>
            <a:r>
              <a:rPr lang="en-US" dirty="0" smtClean="0">
                <a:solidFill>
                  <a:schemeClr val="bg1"/>
                </a:solidFill>
                <a:latin typeface="+mj-lt"/>
              </a:rPr>
              <a:t>Health </a:t>
            </a:r>
            <a:r>
              <a:rPr lang="en-US" dirty="0">
                <a:solidFill>
                  <a:schemeClr val="bg1"/>
                </a:solidFill>
                <a:latin typeface="+mj-lt"/>
              </a:rPr>
              <a:t>People 2020 goal was recently changed to achieve 70% seasonal influenza coverage among children 6 months-17 years and adults over age </a:t>
            </a:r>
            <a:r>
              <a:rPr lang="en-US" dirty="0" smtClean="0">
                <a:solidFill>
                  <a:schemeClr val="bg1"/>
                </a:solidFill>
                <a:latin typeface="+mj-lt"/>
              </a:rPr>
              <a:t>18.</a:t>
            </a:r>
          </a:p>
          <a:p>
            <a:pPr marL="416052" indent="-342900">
              <a:buClr>
                <a:schemeClr val="bg1"/>
              </a:buClr>
              <a:buFont typeface="Wingdings" panose="05000000000000000000" pitchFamily="2" charset="2"/>
              <a:buChar char="v"/>
            </a:pPr>
            <a:r>
              <a:rPr lang="en-US" dirty="0" smtClean="0">
                <a:solidFill>
                  <a:schemeClr val="bg1"/>
                </a:solidFill>
                <a:latin typeface="+mj-lt"/>
              </a:rPr>
              <a:t>2014 </a:t>
            </a:r>
            <a:r>
              <a:rPr lang="en-US" dirty="0">
                <a:solidFill>
                  <a:schemeClr val="bg1"/>
                </a:solidFill>
                <a:latin typeface="+mj-lt"/>
              </a:rPr>
              <a:t>IHS data:</a:t>
            </a:r>
          </a:p>
          <a:p>
            <a:pPr lvl="1"/>
            <a:r>
              <a:rPr lang="en-US" dirty="0">
                <a:solidFill>
                  <a:schemeClr val="bg1"/>
                </a:solidFill>
                <a:latin typeface="+mj-lt"/>
              </a:rPr>
              <a:t>Children (6 </a:t>
            </a:r>
            <a:r>
              <a:rPr lang="en-US" dirty="0" smtClean="0">
                <a:solidFill>
                  <a:schemeClr val="bg1"/>
                </a:solidFill>
                <a:latin typeface="+mj-lt"/>
              </a:rPr>
              <a:t>mo-17 </a:t>
            </a:r>
            <a:r>
              <a:rPr lang="en-US" dirty="0" err="1">
                <a:solidFill>
                  <a:schemeClr val="bg1"/>
                </a:solidFill>
                <a:latin typeface="+mj-lt"/>
              </a:rPr>
              <a:t>yr</a:t>
            </a:r>
            <a:r>
              <a:rPr lang="en-US" dirty="0">
                <a:solidFill>
                  <a:schemeClr val="bg1"/>
                </a:solidFill>
                <a:latin typeface="+mj-lt"/>
              </a:rPr>
              <a:t>): 38%</a:t>
            </a:r>
          </a:p>
          <a:p>
            <a:pPr lvl="1"/>
            <a:r>
              <a:rPr lang="en-US" dirty="0">
                <a:solidFill>
                  <a:schemeClr val="bg1"/>
                </a:solidFill>
                <a:latin typeface="+mj-lt"/>
              </a:rPr>
              <a:t>Adults (18 +): 38%</a:t>
            </a:r>
          </a:p>
          <a:p>
            <a:pPr marL="342900" indent="-342900">
              <a:buClrTx/>
              <a:buSzTx/>
              <a:buFont typeface="Wingdings" panose="05000000000000000000" pitchFamily="2" charset="2"/>
              <a:buChar char="v"/>
            </a:pPr>
            <a:r>
              <a:rPr lang="en-US" dirty="0" smtClean="0">
                <a:solidFill>
                  <a:schemeClr val="bg1"/>
                </a:solidFill>
                <a:latin typeface="+mj-lt"/>
              </a:rPr>
              <a:t>IHS has set a goal to reach</a:t>
            </a:r>
          </a:p>
          <a:p>
            <a:pPr marL="0">
              <a:buClrTx/>
              <a:buSzTx/>
            </a:pPr>
            <a:r>
              <a:rPr lang="en-US" dirty="0">
                <a:solidFill>
                  <a:schemeClr val="bg1"/>
                </a:solidFill>
                <a:latin typeface="+mj-lt"/>
              </a:rPr>
              <a:t> </a:t>
            </a:r>
            <a:r>
              <a:rPr lang="en-US" dirty="0" smtClean="0">
                <a:solidFill>
                  <a:schemeClr val="bg1"/>
                </a:solidFill>
                <a:latin typeface="+mj-lt"/>
              </a:rPr>
              <a:t>    the Healthy People 2020</a:t>
            </a:r>
          </a:p>
          <a:p>
            <a:pPr marL="0">
              <a:buClrTx/>
              <a:buSzTx/>
            </a:pPr>
            <a:r>
              <a:rPr lang="en-US" dirty="0">
                <a:solidFill>
                  <a:schemeClr val="bg1"/>
                </a:solidFill>
                <a:latin typeface="+mj-lt"/>
              </a:rPr>
              <a:t> </a:t>
            </a:r>
            <a:r>
              <a:rPr lang="en-US" dirty="0" smtClean="0">
                <a:solidFill>
                  <a:schemeClr val="bg1"/>
                </a:solidFill>
                <a:latin typeface="+mj-lt"/>
              </a:rPr>
              <a:t>    goal.</a:t>
            </a: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3200400"/>
            <a:ext cx="5227637"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57283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95400" y="274638"/>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8"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0105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228600" y="1523999"/>
            <a:ext cx="8534400" cy="5103813"/>
          </a:xfrm>
        </p:spPr>
        <p:txBody>
          <a:bodyPr>
            <a:normAutofit/>
          </a:bodyPr>
          <a:lstStyle/>
          <a:p>
            <a:pPr marL="342860" lvl="0" indent="-342860" eaLnBrk="0" fontAlgn="base" hangingPunct="0">
              <a:spcAft>
                <a:spcPct val="0"/>
              </a:spcAft>
              <a:buClr>
                <a:srgbClr val="000000"/>
              </a:buClr>
              <a:buSzTx/>
              <a:buFont typeface="Wingdings" panose="05000000000000000000" pitchFamily="2" charset="2"/>
              <a:buChar char="v"/>
            </a:pPr>
            <a:r>
              <a:rPr lang="en-US" sz="2400" b="1" u="sng" kern="0" dirty="0" smtClean="0">
                <a:solidFill>
                  <a:schemeClr val="bg1"/>
                </a:solidFill>
                <a:latin typeface="Arial" panose="020B0604020202020204" pitchFamily="34" charset="0"/>
                <a:cs typeface="Arial" panose="020B0604020202020204" pitchFamily="34" charset="0"/>
              </a:rPr>
              <a:t>2015 Portland Area Special Diabetes Programs for Indians (SDPI)</a:t>
            </a:r>
            <a:endParaRPr lang="en-US" sz="2400" b="1" u="sng" kern="0" dirty="0">
              <a:solidFill>
                <a:schemeClr val="bg1"/>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altLang="en-US" sz="2000" kern="0" dirty="0" smtClean="0">
                <a:solidFill>
                  <a:schemeClr val="bg1"/>
                </a:solidFill>
                <a:latin typeface="Arial"/>
              </a:rPr>
              <a:t>52 Community Directed diabetes programs</a:t>
            </a:r>
          </a:p>
          <a:p>
            <a:pPr marL="742864" lvl="1" indent="-285717" eaLnBrk="0" fontAlgn="base" hangingPunct="0">
              <a:spcAft>
                <a:spcPct val="0"/>
              </a:spcAft>
              <a:buClr>
                <a:srgbClr val="000000"/>
              </a:buClr>
              <a:buSzTx/>
              <a:buFont typeface="Wingdings" panose="05000000000000000000" pitchFamily="2" charset="2"/>
              <a:buChar char="v"/>
            </a:pPr>
            <a:r>
              <a:rPr lang="en-US" altLang="en-US" sz="2000" kern="0" dirty="0" smtClean="0">
                <a:solidFill>
                  <a:schemeClr val="bg1"/>
                </a:solidFill>
                <a:latin typeface="Arial"/>
              </a:rPr>
              <a:t>8 Demonstration diabetes programs</a:t>
            </a:r>
          </a:p>
          <a:p>
            <a:pPr marL="742864" lvl="1" indent="-285717" eaLnBrk="0" fontAlgn="base" hangingPunct="0">
              <a:spcAft>
                <a:spcPct val="0"/>
              </a:spcAft>
              <a:buClr>
                <a:srgbClr val="000000"/>
              </a:buClr>
              <a:buSzTx/>
              <a:buFont typeface="Wingdings" panose="05000000000000000000" pitchFamily="2" charset="2"/>
              <a:buChar char="v"/>
            </a:pPr>
            <a:r>
              <a:rPr lang="en-US" altLang="en-US" sz="2000" kern="0" dirty="0" smtClean="0">
                <a:solidFill>
                  <a:schemeClr val="bg1"/>
                </a:solidFill>
                <a:latin typeface="Arial"/>
              </a:rPr>
              <a:t>Implementation of Best Practice models to improve diabetes care, reduce complications, and prevent new diabetes</a:t>
            </a:r>
          </a:p>
          <a:p>
            <a:pPr marL="742864" lvl="1" indent="-285717" eaLnBrk="0" fontAlgn="base" hangingPunct="0">
              <a:spcAft>
                <a:spcPct val="0"/>
              </a:spcAft>
              <a:buClr>
                <a:srgbClr val="000000"/>
              </a:buClr>
              <a:buSzTx/>
              <a:buFont typeface="Wingdings" panose="05000000000000000000" pitchFamily="2" charset="2"/>
              <a:buChar char="v"/>
            </a:pPr>
            <a:endParaRPr lang="en-US" sz="2000" kern="0" dirty="0" smtClean="0">
              <a:solidFill>
                <a:schemeClr val="bg1"/>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000" kern="0" dirty="0" smtClean="0">
                <a:solidFill>
                  <a:schemeClr val="bg1"/>
                </a:solidFill>
                <a:latin typeface="Arial" panose="020B0604020202020204" pitchFamily="34" charset="0"/>
                <a:cs typeface="Arial" panose="020B0604020202020204" pitchFamily="34" charset="0"/>
              </a:rPr>
              <a:t>Area Tribal Consultation for FY 2016 SDPI funding formula &amp; distribution</a:t>
            </a:r>
          </a:p>
          <a:p>
            <a:pPr marL="1008040" lvl="2" indent="-285717" eaLnBrk="0" fontAlgn="base" hangingPunct="0">
              <a:spcAft>
                <a:spcPct val="0"/>
              </a:spcAft>
              <a:buClr>
                <a:srgbClr val="000000"/>
              </a:buClr>
              <a:buSzTx/>
              <a:buFont typeface="Wingdings" panose="05000000000000000000" pitchFamily="2" charset="2"/>
              <a:buChar char="v"/>
            </a:pPr>
            <a:r>
              <a:rPr lang="en-US" sz="1800" kern="0" dirty="0" smtClean="0">
                <a:solidFill>
                  <a:schemeClr val="bg1"/>
                </a:solidFill>
                <a:latin typeface="Arial" panose="020B0604020202020204" pitchFamily="34" charset="0"/>
                <a:cs typeface="Arial" panose="020B0604020202020204" pitchFamily="34" charset="0"/>
              </a:rPr>
              <a:t>Funding amount &amp; duration to be determined by Congress </a:t>
            </a:r>
          </a:p>
          <a:p>
            <a:pPr marL="1008040" lvl="2" indent="-285717" eaLnBrk="0" fontAlgn="base" hangingPunct="0">
              <a:spcAft>
                <a:spcPct val="0"/>
              </a:spcAft>
              <a:buClr>
                <a:srgbClr val="000000"/>
              </a:buClr>
              <a:buSzTx/>
              <a:buFont typeface="Wingdings" panose="05000000000000000000" pitchFamily="2" charset="2"/>
              <a:buChar char="v"/>
            </a:pPr>
            <a:r>
              <a:rPr lang="en-US" sz="1800" kern="0" dirty="0" smtClean="0">
                <a:solidFill>
                  <a:schemeClr val="bg1"/>
                </a:solidFill>
                <a:latin typeface="Arial" panose="020B0604020202020204" pitchFamily="34" charset="0"/>
                <a:cs typeface="Arial" panose="020B0604020202020204" pitchFamily="34" charset="0"/>
              </a:rPr>
              <a:t>IHS &amp; NPAIHB hosted teleconference for Area Tribal Leaders consultation (April 15)</a:t>
            </a:r>
          </a:p>
          <a:p>
            <a:pPr marL="1008040" lvl="2" indent="-285717" eaLnBrk="0" fontAlgn="base" hangingPunct="0">
              <a:spcAft>
                <a:spcPct val="0"/>
              </a:spcAft>
              <a:buClr>
                <a:srgbClr val="000000"/>
              </a:buClr>
              <a:buSzTx/>
              <a:buFont typeface="Wingdings" panose="05000000000000000000" pitchFamily="2" charset="2"/>
              <a:buChar char="v"/>
            </a:pPr>
            <a:r>
              <a:rPr lang="en-US" sz="1800" kern="0" dirty="0" smtClean="0">
                <a:solidFill>
                  <a:schemeClr val="bg1"/>
                </a:solidFill>
                <a:latin typeface="Arial" panose="020B0604020202020204" pitchFamily="34" charset="0"/>
                <a:cs typeface="Arial" panose="020B0604020202020204" pitchFamily="34" charset="0"/>
              </a:rPr>
              <a:t>Tribal consultation results due to Acting IHS director April 20, 2015</a:t>
            </a:r>
          </a:p>
          <a:p>
            <a:pPr marL="457147" lvl="1" indent="0" eaLnBrk="0" fontAlgn="base" hangingPunct="0">
              <a:spcAft>
                <a:spcPct val="0"/>
              </a:spcAft>
              <a:buClr>
                <a:srgbClr val="000000"/>
              </a:buClr>
              <a:buSzTx/>
              <a:buNone/>
            </a:pPr>
            <a:endParaRPr lang="en-US" sz="1800" dirty="0">
              <a:solidFill>
                <a:prstClr val="black"/>
              </a:solidFill>
              <a:latin typeface="Arial" panose="020B0604020202020204" pitchFamily="34" charset="0"/>
              <a:cs typeface="Arial" panose="020B0604020202020204" pitchFamily="34" charset="0"/>
            </a:endParaRPr>
          </a:p>
          <a:p>
            <a:pPr lvl="1">
              <a:buClr>
                <a:prstClr val="white"/>
              </a:buClr>
            </a:pPr>
            <a:endParaRPr lang="en-US" b="1" u="sng" dirty="0">
              <a:solidFill>
                <a:prstClr val="black"/>
              </a:solidFill>
              <a:latin typeface="Arial"/>
            </a:endParaRPr>
          </a:p>
          <a:p>
            <a:endParaRPr lang="en-US" dirty="0"/>
          </a:p>
        </p:txBody>
      </p:sp>
    </p:spTree>
    <p:extLst>
      <p:ext uri="{BB962C8B-B14F-4D97-AF65-F5344CB8AC3E}">
        <p14:creationId xmlns:p14="http://schemas.microsoft.com/office/powerpoint/2010/main" val="31631690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p:cNvSpPr>
            <a:spLocks noGrp="1"/>
          </p:cNvSpPr>
          <p:nvPr>
            <p:ph idx="1"/>
          </p:nvPr>
        </p:nvSpPr>
        <p:spPr/>
        <p:txBody>
          <a:body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cs typeface="Arial" panose="020B0604020202020204" pitchFamily="34" charset="0"/>
              </a:rPr>
              <a:t>2015 AAAHC Surveys</a:t>
            </a:r>
            <a:endParaRPr lang="en-US" sz="2400" b="1" u="sng" dirty="0">
              <a:solidFill>
                <a:srgbClr val="000000"/>
              </a:solidFill>
              <a:cs typeface="Arial" panose="020B0604020202020204" pitchFamily="34" charset="0"/>
            </a:endParaRPr>
          </a:p>
          <a:p>
            <a:pPr marL="662940" lvl="1" indent="-342900">
              <a:buClrTx/>
              <a:buSzTx/>
              <a:buFont typeface="Wingdings" panose="05000000000000000000" pitchFamily="2" charset="2"/>
              <a:buChar char="v"/>
            </a:pPr>
            <a:r>
              <a:rPr lang="en-US" sz="2000" dirty="0">
                <a:solidFill>
                  <a:srgbClr val="000000">
                    <a:lumMod val="95000"/>
                    <a:lumOff val="5000"/>
                  </a:srgbClr>
                </a:solidFill>
                <a:cs typeface="Arial" panose="020B0604020202020204" pitchFamily="34" charset="0"/>
              </a:rPr>
              <a:t>Accreditation Association for Ambulatory Health Care (</a:t>
            </a:r>
            <a:r>
              <a:rPr lang="en-US" sz="2000" dirty="0" smtClean="0">
                <a:solidFill>
                  <a:srgbClr val="000000">
                    <a:lumMod val="95000"/>
                    <a:lumOff val="5000"/>
                  </a:srgbClr>
                </a:solidFill>
                <a:cs typeface="Arial" panose="020B0604020202020204" pitchFamily="34" charset="0"/>
              </a:rPr>
              <a:t>AAAHC)</a:t>
            </a:r>
            <a:endParaRPr lang="en-US" sz="2000" dirty="0">
              <a:solidFill>
                <a:srgbClr val="000000">
                  <a:lumMod val="95000"/>
                  <a:lumOff val="5000"/>
                </a:srgbClr>
              </a:solidFill>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Western Oregon Service Unit – April 13 &amp; 14</a:t>
            </a:r>
            <a:endParaRPr lang="en-US" sz="2000" dirty="0">
              <a:solidFill>
                <a:srgbClr val="000000">
                  <a:lumMod val="95000"/>
                  <a:lumOff val="5000"/>
                </a:srgbClr>
              </a:solidFill>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Warm Springs Service Unit – April 13 &amp; 14</a:t>
            </a:r>
            <a:endParaRPr lang="en-US" sz="2200" dirty="0">
              <a:solidFill>
                <a:prstClr val="black"/>
              </a:solidFill>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Ft. Hall Service Unit In Collaboration with The Shoshone-Bannock Tribal Health &amp; Human Services – June</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Yakama Service Unit – August</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Wellpinit Service Unit – September</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cs typeface="Arial" panose="020B0604020202020204" pitchFamily="34" charset="0"/>
              </a:rPr>
              <a:t>Colville Service Unit - October</a:t>
            </a:r>
            <a:endParaRPr lang="en-US" sz="2200" dirty="0">
              <a:solidFill>
                <a:prstClr val="black"/>
              </a:solidFill>
              <a:cs typeface="Arial" panose="020B0604020202020204" pitchFamily="34" charset="0"/>
            </a:endParaRPr>
          </a:p>
          <a:p>
            <a:endParaRPr lang="en-US" dirty="0"/>
          </a:p>
        </p:txBody>
      </p:sp>
    </p:spTree>
    <p:extLst>
      <p:ext uri="{BB962C8B-B14F-4D97-AF65-F5344CB8AC3E}">
        <p14:creationId xmlns:p14="http://schemas.microsoft.com/office/powerpoint/2010/main" val="12119406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a:bodyPr>
          <a:lstStyle/>
          <a:p>
            <a:r>
              <a:rPr lang="en-US" sz="4000" dirty="0" smtClean="0">
                <a:solidFill>
                  <a:prstClr val="black"/>
                </a:solidFill>
              </a:rPr>
              <a:t> </a:t>
            </a:r>
            <a:endParaRPr lang="en-US" baseline="300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218180" y="381000"/>
            <a:ext cx="4177169" cy="646331"/>
          </a:xfrm>
          <a:prstGeom prst="rect">
            <a:avLst/>
          </a:prstGeom>
          <a:noFill/>
        </p:spPr>
        <p:txBody>
          <a:bodyPr wrap="none" rtlCol="0">
            <a:spAutoFit/>
          </a:bodyPr>
          <a:lstStyle/>
          <a:p>
            <a:r>
              <a:rPr lang="en-US" sz="36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t>To Reform the IHS</a:t>
            </a:r>
            <a:endParaRPr lang="en-US" sz="3600" dirty="0"/>
          </a:p>
        </p:txBody>
      </p:sp>
      <p:sp>
        <p:nvSpPr>
          <p:cNvPr id="10" name="Content Placeholder 1"/>
          <p:cNvSpPr>
            <a:spLocks noGrp="1"/>
          </p:cNvSpPr>
          <p:nvPr>
            <p:ph idx="1"/>
          </p:nvPr>
        </p:nvSpPr>
        <p:spPr/>
        <p:txBody>
          <a:bodyPr>
            <a:normAutofit/>
          </a:bodyPr>
          <a:lstStyle/>
          <a:p>
            <a:pPr marL="742864" lvl="1" indent="-285717" eaLnBrk="0" fontAlgn="base" hangingPunct="0">
              <a:spcAft>
                <a:spcPct val="0"/>
              </a:spcAft>
              <a:buClr>
                <a:srgbClr val="000000"/>
              </a:buClr>
              <a:buSzTx/>
              <a:buFont typeface="Wingdings" panose="05000000000000000000" pitchFamily="2" charset="2"/>
              <a:buChar char="v"/>
            </a:pPr>
            <a:endParaRPr lang="en-US" sz="2200" kern="0" dirty="0">
              <a:solidFill>
                <a:srgbClr val="000000">
                  <a:lumMod val="95000"/>
                  <a:lumOff val="5000"/>
                </a:srgbClr>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r>
              <a:rPr lang="en-US" sz="2400" b="1" u="sng" dirty="0" smtClean="0">
                <a:solidFill>
                  <a:prstClr val="black"/>
                </a:solidFill>
                <a:latin typeface="Arial"/>
              </a:rPr>
              <a:t>IHS Director’s Award Ceremony</a:t>
            </a:r>
            <a:endParaRPr lang="en-US" sz="2400" kern="0" dirty="0" smtClean="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Recipients Notification In Process</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Ceremony Date – May 29</a:t>
            </a:r>
            <a:r>
              <a:rPr lang="en-US" sz="2200" kern="0" baseline="30000" dirty="0" smtClean="0">
                <a:solidFill>
                  <a:srgbClr val="000000">
                    <a:lumMod val="95000"/>
                    <a:lumOff val="5000"/>
                  </a:srgbClr>
                </a:solidFill>
                <a:latin typeface="Arial" panose="020B0604020202020204" pitchFamily="34" charset="0"/>
                <a:cs typeface="Arial" panose="020B0604020202020204" pitchFamily="34" charset="0"/>
              </a:rPr>
              <a:t>th</a:t>
            </a:r>
            <a:r>
              <a:rPr lang="en-US" sz="2200" kern="0" dirty="0" smtClean="0">
                <a:solidFill>
                  <a:srgbClr val="000000">
                    <a:lumMod val="95000"/>
                    <a:lumOff val="5000"/>
                  </a:srgbClr>
                </a:solidFill>
                <a:latin typeface="Arial" panose="020B0604020202020204" pitchFamily="34" charset="0"/>
                <a:cs typeface="Arial" panose="020B0604020202020204" pitchFamily="34" charset="0"/>
              </a:rPr>
              <a:t>   </a:t>
            </a:r>
            <a:endParaRPr lang="en-US" sz="2200" kern="0" dirty="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Location </a:t>
            </a:r>
            <a:r>
              <a:rPr lang="en-US" sz="2200" kern="0" dirty="0">
                <a:solidFill>
                  <a:srgbClr val="000000">
                    <a:lumMod val="95000"/>
                    <a:lumOff val="5000"/>
                  </a:srgbClr>
                </a:solidFill>
                <a:latin typeface="Arial" panose="020B0604020202020204" pitchFamily="34" charset="0"/>
                <a:cs typeface="Arial" panose="020B0604020202020204" pitchFamily="34" charset="0"/>
              </a:rPr>
              <a:t>– </a:t>
            </a:r>
            <a:r>
              <a:rPr lang="en-US" sz="2200" kern="0" dirty="0" smtClean="0">
                <a:solidFill>
                  <a:srgbClr val="000000">
                    <a:lumMod val="95000"/>
                    <a:lumOff val="5000"/>
                  </a:srgbClr>
                </a:solidFill>
                <a:latin typeface="Arial" panose="020B0604020202020204" pitchFamily="34" charset="0"/>
                <a:cs typeface="Arial" panose="020B0604020202020204" pitchFamily="34" charset="0"/>
              </a:rPr>
              <a:t>National Institute of Health – Bethesda, MD </a:t>
            </a:r>
          </a:p>
          <a:p>
            <a:pPr marL="742864" lvl="1" indent="-285717" eaLnBrk="0" fontAlgn="base" hangingPunct="0">
              <a:spcAft>
                <a:spcPct val="0"/>
              </a:spcAft>
              <a:buClr>
                <a:srgbClr val="000000"/>
              </a:buClr>
              <a:buSzTx/>
              <a:buFont typeface="Wingdings" panose="05000000000000000000" pitchFamily="2" charset="2"/>
              <a:buChar char="v"/>
            </a:pPr>
            <a:endParaRPr lang="en-US" sz="2200" kern="0" dirty="0">
              <a:solidFill>
                <a:srgbClr val="000000">
                  <a:lumMod val="95000"/>
                  <a:lumOff val="5000"/>
                </a:srgbClr>
              </a:solidFill>
              <a:latin typeface="Arial" panose="020B0604020202020204" pitchFamily="34" charset="0"/>
              <a:cs typeface="Arial" panose="020B0604020202020204" pitchFamily="34" charset="0"/>
            </a:endParaRPr>
          </a:p>
          <a:p>
            <a:pPr marL="342860" lvl="0" indent="-342860" eaLnBrk="0" fontAlgn="base" hangingPunct="0">
              <a:spcAft>
                <a:spcPct val="0"/>
              </a:spcAft>
              <a:buClr>
                <a:srgbClr val="000000"/>
              </a:buClr>
              <a:buSzTx/>
              <a:buFont typeface="Wingdings" panose="05000000000000000000" pitchFamily="2" charset="2"/>
              <a:buChar char="v"/>
            </a:pPr>
            <a:r>
              <a:rPr lang="en-US" sz="2400" b="1" u="sng" kern="0" dirty="0">
                <a:solidFill>
                  <a:srgbClr val="000000"/>
                </a:solidFill>
                <a:latin typeface="Arial" panose="020B0604020202020204" pitchFamily="34" charset="0"/>
                <a:cs typeface="Arial" panose="020B0604020202020204" pitchFamily="34" charset="0"/>
              </a:rPr>
              <a:t>Recognition Of Excellence Ceremony </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Recipients Notified</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Ceremony Date -  June 19</a:t>
            </a:r>
            <a:r>
              <a:rPr lang="en-US" sz="2200" kern="0" baseline="30000" dirty="0">
                <a:solidFill>
                  <a:srgbClr val="000000">
                    <a:lumMod val="95000"/>
                    <a:lumOff val="5000"/>
                  </a:srgbClr>
                </a:solidFill>
                <a:latin typeface="Arial" panose="020B0604020202020204" pitchFamily="34" charset="0"/>
                <a:cs typeface="Arial" panose="020B0604020202020204" pitchFamily="34" charset="0"/>
              </a:rPr>
              <a:t>th</a:t>
            </a:r>
            <a:r>
              <a:rPr lang="en-US" sz="2200" kern="0" dirty="0">
                <a:solidFill>
                  <a:srgbClr val="000000">
                    <a:lumMod val="95000"/>
                    <a:lumOff val="5000"/>
                  </a:srgbClr>
                </a:solidFill>
                <a:latin typeface="Arial" panose="020B0604020202020204" pitchFamily="34" charset="0"/>
                <a:cs typeface="Arial" panose="020B0604020202020204" pitchFamily="34" charset="0"/>
              </a:rPr>
              <a:t> </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Location To Be Announced – In Portland </a:t>
            </a:r>
          </a:p>
          <a:p>
            <a:pPr marL="742864" lvl="1" indent="-285717" eaLnBrk="0" fontAlgn="base" hangingPunct="0">
              <a:spcAft>
                <a:spcPct val="0"/>
              </a:spcAft>
              <a:buClr>
                <a:srgbClr val="000000"/>
              </a:buClr>
              <a:buSzTx/>
              <a:buFont typeface="Wingdings" panose="05000000000000000000" pitchFamily="2" charset="2"/>
              <a:buChar char="v"/>
            </a:pPr>
            <a:endParaRPr lang="en-US" sz="2200" kern="0" dirty="0">
              <a:solidFill>
                <a:srgbClr val="000000">
                  <a:lumMod val="95000"/>
                  <a:lumOff val="5000"/>
                </a:srgbClr>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endParaRPr lang="en-US" sz="1800" dirty="0">
              <a:solidFill>
                <a:prstClr val="black"/>
              </a:solidFill>
              <a:latin typeface="Arial" panose="020B0604020202020204" pitchFamily="34" charset="0"/>
              <a:cs typeface="Arial" panose="020B0604020202020204" pitchFamily="34" charset="0"/>
            </a:endParaRPr>
          </a:p>
          <a:p>
            <a:pPr lvl="1">
              <a:buClr>
                <a:prstClr val="white"/>
              </a:buClr>
            </a:pPr>
            <a:endParaRPr lang="en-US" b="1" u="sng" dirty="0">
              <a:solidFill>
                <a:prstClr val="black"/>
              </a:solidFill>
              <a:latin typeface="Arial"/>
            </a:endParaRPr>
          </a:p>
          <a:p>
            <a:endParaRPr lang="en-US" dirty="0"/>
          </a:p>
        </p:txBody>
      </p:sp>
    </p:spTree>
    <p:extLst>
      <p:ext uri="{BB962C8B-B14F-4D97-AF65-F5344CB8AC3E}">
        <p14:creationId xmlns:p14="http://schemas.microsoft.com/office/powerpoint/2010/main" val="3692074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a:bodyPr>
          <a:lstStyle/>
          <a:p>
            <a:r>
              <a:rPr lang="en-US" sz="4000" dirty="0" smtClean="0">
                <a:solidFill>
                  <a:prstClr val="black"/>
                </a:solidFill>
              </a:rPr>
              <a:t> </a:t>
            </a:r>
            <a:endParaRPr lang="en-US" baseline="300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304800" y="1447800"/>
            <a:ext cx="8686800" cy="4953000"/>
          </a:xfrm>
          <a:prstGeom prst="rect">
            <a:avLst/>
          </a:prstGeom>
        </p:spPr>
        <p:txBody>
          <a:bodyPr vert="horz" anchor="t">
            <a:normAutofit fontScale="850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457200" lvl="0" indent="-457200" fontAlgn="base">
              <a:spcAft>
                <a:spcPct val="0"/>
              </a:spcAft>
              <a:buClrTx/>
              <a:buSzTx/>
              <a:buFont typeface="Wingdings" panose="05000000000000000000" pitchFamily="2" charset="2"/>
              <a:buChar char="v"/>
              <a:defRPr/>
            </a:pPr>
            <a:r>
              <a:rPr lang="en-US" sz="2800" b="1" u="sng" kern="0" dirty="0" smtClean="0">
                <a:solidFill>
                  <a:srgbClr val="000000"/>
                </a:solidFill>
                <a:latin typeface="Arial"/>
              </a:rPr>
              <a:t>CMS ICD10 Coding Training</a:t>
            </a:r>
            <a:endParaRPr lang="en-US" sz="2800" u="sng"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August 3-7 and 10-14, 2015 @ NPAIHB</a:t>
            </a: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IHS, Tribal, &amp; Urban (ITU) 25 slots only 2 left</a:t>
            </a:r>
            <a:endParaRPr lang="en-US" sz="2200"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Must have coding experience</a:t>
            </a:r>
          </a:p>
          <a:p>
            <a:pPr marL="457200" lvl="1" indent="0" fontAlgn="base">
              <a:spcAft>
                <a:spcPct val="0"/>
              </a:spcAft>
              <a:buClrTx/>
              <a:buSzTx/>
              <a:defRPr/>
            </a:pPr>
            <a:endParaRPr lang="en-US" sz="2200" kern="0" dirty="0">
              <a:solidFill>
                <a:srgbClr val="000000"/>
              </a:solidFill>
              <a:latin typeface="Arial"/>
            </a:endParaRPr>
          </a:p>
          <a:p>
            <a:pPr marL="342860" lvl="0" indent="-342860" eaLnBrk="0" fontAlgn="base" hangingPunct="0">
              <a:spcAft>
                <a:spcPct val="0"/>
              </a:spcAft>
              <a:buClr>
                <a:srgbClr val="000000"/>
              </a:buClr>
              <a:buSzTx/>
              <a:buFont typeface="Wingdings" panose="05000000000000000000" pitchFamily="2" charset="2"/>
              <a:buChar char="v"/>
            </a:pPr>
            <a:r>
              <a:rPr lang="en-US" sz="2600" b="1" u="sng" kern="0" dirty="0">
                <a:solidFill>
                  <a:srgbClr val="000000"/>
                </a:solidFill>
                <a:latin typeface="Arial" panose="020B0604020202020204" pitchFamily="34" charset="0"/>
                <a:cs typeface="Arial" panose="020B0604020202020204" pitchFamily="34" charset="0"/>
              </a:rPr>
              <a:t>CHEF Un-Met Need Submission</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Due February 2015</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12 Sites Submitted Un-met need</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7 Tribal 5 Federal </a:t>
            </a:r>
            <a:r>
              <a:rPr lang="en-US" sz="2200" kern="0" dirty="0" smtClean="0">
                <a:solidFill>
                  <a:srgbClr val="000000">
                    <a:lumMod val="95000"/>
                    <a:lumOff val="5000"/>
                  </a:srgbClr>
                </a:solidFill>
                <a:latin typeface="Arial" panose="020B0604020202020204" pitchFamily="34" charset="0"/>
                <a:cs typeface="Arial" panose="020B0604020202020204" pitchFamily="34" charset="0"/>
              </a:rPr>
              <a:t>Operated</a:t>
            </a:r>
            <a:endParaRPr lang="en-US" sz="2200" kern="0" dirty="0" smtClean="0">
              <a:solidFill>
                <a:srgbClr val="000000"/>
              </a:solidFill>
              <a:latin typeface="Arial"/>
            </a:endParaRPr>
          </a:p>
          <a:p>
            <a:pPr marL="457200" lvl="1" indent="0" fontAlgn="base">
              <a:spcAft>
                <a:spcPct val="0"/>
              </a:spcAft>
              <a:buClrTx/>
              <a:buSzTx/>
              <a:defRPr/>
            </a:pPr>
            <a:endParaRPr lang="en-US" sz="2200" b="1" kern="0" dirty="0">
              <a:solidFill>
                <a:srgbClr val="000000"/>
              </a:solidFill>
              <a:latin typeface="Arial"/>
            </a:endParaRPr>
          </a:p>
          <a:p>
            <a:pPr marL="342900" lvl="0" indent="-342900" fontAlgn="base">
              <a:spcAft>
                <a:spcPct val="0"/>
              </a:spcAft>
              <a:buClrTx/>
              <a:buSzTx/>
              <a:buFont typeface="Wingdings" panose="05000000000000000000" pitchFamily="2" charset="2"/>
              <a:buChar char="v"/>
              <a:defRPr/>
            </a:pPr>
            <a:r>
              <a:rPr lang="en-US" sz="2800" b="1" u="sng" kern="0" dirty="0" smtClean="0">
                <a:solidFill>
                  <a:srgbClr val="000000"/>
                </a:solidFill>
                <a:latin typeface="Arial"/>
              </a:rPr>
              <a:t>Purchase and Referred Care (PRC)</a:t>
            </a:r>
            <a:endParaRPr lang="en-US" sz="2800" b="1" u="sng"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Peggy Ollgaard, new PRC Point of Contact 503-414-5598</a:t>
            </a:r>
            <a:endParaRPr lang="en-US" sz="2000"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Monthly PRC calls with ALL Tribes</a:t>
            </a: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CHEF cases submitted - 7</a:t>
            </a: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CHEF Balance as of 04-15-2015 - $45.3M</a:t>
            </a:r>
          </a:p>
          <a:p>
            <a:pPr marL="800100" lvl="1" indent="-342900" fontAlgn="base">
              <a:spcAft>
                <a:spcPct val="0"/>
              </a:spcAft>
              <a:buClrTx/>
              <a:buSzTx/>
              <a:buFont typeface="Wingdings" panose="05000000000000000000" pitchFamily="2" charset="2"/>
              <a:buChar char="v"/>
              <a:defRPr/>
            </a:pPr>
            <a:r>
              <a:rPr lang="en-US" sz="2200" kern="0" dirty="0" smtClean="0">
                <a:solidFill>
                  <a:srgbClr val="000000"/>
                </a:solidFill>
                <a:latin typeface="Arial"/>
              </a:rPr>
              <a:t>National Partnership Meeting – Summer 2015</a:t>
            </a:r>
          </a:p>
          <a:p>
            <a:pPr marL="800100" lvl="1" indent="-342900" fontAlgn="base">
              <a:spcAft>
                <a:spcPct val="0"/>
              </a:spcAft>
              <a:buClrTx/>
              <a:buSzTx/>
              <a:buFont typeface="Wingdings" panose="05000000000000000000" pitchFamily="2" charset="2"/>
              <a:buChar char="v"/>
              <a:defRPr/>
            </a:pPr>
            <a:endParaRPr lang="en-US" sz="2000" kern="0" dirty="0">
              <a:solidFill>
                <a:srgbClr val="000000"/>
              </a:solidFill>
              <a:latin typeface="Arial"/>
            </a:endParaRPr>
          </a:p>
          <a:p>
            <a:pPr marL="457200" lvl="1" indent="0" fontAlgn="base">
              <a:spcAft>
                <a:spcPct val="0"/>
              </a:spcAft>
              <a:buClrTx/>
              <a:buSzTx/>
              <a:defRPr/>
            </a:pPr>
            <a:endParaRPr lang="en-US" sz="2200" b="1" kern="0" dirty="0">
              <a:solidFill>
                <a:srgbClr val="000000"/>
              </a:solidFill>
              <a:latin typeface="Arial"/>
            </a:endParaRPr>
          </a:p>
          <a:p>
            <a:pPr marL="1138428" lvl="1" indent="-342900">
              <a:buClrTx/>
              <a:buSzTx/>
              <a:buFont typeface="Wingdings" panose="05000000000000000000" pitchFamily="2" charset="2"/>
              <a:buChar char="v"/>
            </a:pPr>
            <a:endParaRPr lang="en-US" dirty="0" smtClean="0">
              <a:solidFill>
                <a:schemeClr val="bg1"/>
              </a:solidFill>
              <a:latin typeface="+mj-lt"/>
            </a:endParaRPr>
          </a:p>
        </p:txBody>
      </p:sp>
      <p:sp>
        <p:nvSpPr>
          <p:cNvPr id="3" name="TextBox 2"/>
          <p:cNvSpPr txBox="1"/>
          <p:nvPr/>
        </p:nvSpPr>
        <p:spPr>
          <a:xfrm>
            <a:off x="2218180" y="381000"/>
            <a:ext cx="4177169" cy="646331"/>
          </a:xfrm>
          <a:prstGeom prst="rect">
            <a:avLst/>
          </a:prstGeom>
          <a:noFill/>
        </p:spPr>
        <p:txBody>
          <a:bodyPr wrap="none" rtlCol="0">
            <a:spAutoFit/>
          </a:bodyPr>
          <a:lstStyle/>
          <a:p>
            <a:r>
              <a:rPr lang="en-US" sz="36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t>To Reform the IHS</a:t>
            </a:r>
            <a:endParaRPr lang="en-US" sz="3600" dirty="0"/>
          </a:p>
        </p:txBody>
      </p:sp>
    </p:spTree>
    <p:extLst>
      <p:ext uri="{BB962C8B-B14F-4D97-AF65-F5344CB8AC3E}">
        <p14:creationId xmlns:p14="http://schemas.microsoft.com/office/powerpoint/2010/main" val="30012586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3600" b="1" dirty="0">
                <a:solidFill>
                  <a:schemeClr val="bg1"/>
                </a:solidFill>
              </a:rPr>
              <a:t>Ensure that our work is transparent, accountable, fair, and inclusive</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7240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sp>
        <p:nvSpPr>
          <p:cNvPr id="8" name="TextBox 7"/>
          <p:cNvSpPr txBox="1"/>
          <p:nvPr/>
        </p:nvSpPr>
        <p:spPr>
          <a:xfrm>
            <a:off x="304800" y="1981200"/>
            <a:ext cx="8534400" cy="4721292"/>
          </a:xfrm>
          <a:prstGeom prst="rect">
            <a:avLst/>
          </a:prstGeom>
          <a:noFill/>
        </p:spPr>
        <p:txBody>
          <a:bodyPr wrap="square" rtlCol="0">
            <a:spAutoFit/>
          </a:bodyPr>
          <a:lstStyle/>
          <a:p>
            <a:pPr marL="457200" lvl="0" indent="-457200" fontAlgn="base">
              <a:spcBef>
                <a:spcPct val="20000"/>
              </a:spcBef>
              <a:spcAft>
                <a:spcPct val="0"/>
              </a:spcAft>
              <a:buFont typeface="Wingdings" panose="05000000000000000000" pitchFamily="2" charset="2"/>
              <a:buChar char="v"/>
              <a:defRPr/>
            </a:pPr>
            <a:r>
              <a:rPr lang="en-US" sz="2800" b="1" u="sng" kern="0" dirty="0" smtClean="0">
                <a:solidFill>
                  <a:srgbClr val="000000"/>
                </a:solidFill>
                <a:latin typeface="Arial"/>
              </a:rPr>
              <a:t>FY17 Budget Evaluation and FY18 Budget Planning</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April 28, 2015</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Reno, NV </a:t>
            </a:r>
          </a:p>
          <a:p>
            <a:pPr marL="800100" lvl="1" indent="-342900" fontAlgn="base">
              <a:spcBef>
                <a:spcPct val="20000"/>
              </a:spcBef>
              <a:spcAft>
                <a:spcPct val="0"/>
              </a:spcAft>
              <a:buFont typeface="Wingdings" panose="05000000000000000000" pitchFamily="2" charset="2"/>
              <a:buChar char="v"/>
              <a:defRPr/>
            </a:pPr>
            <a:endParaRPr lang="en-US" sz="2200" b="1" kern="0" dirty="0">
              <a:solidFill>
                <a:srgbClr val="000000"/>
              </a:solidFill>
              <a:latin typeface="Arial"/>
            </a:endParaRPr>
          </a:p>
          <a:p>
            <a:pPr marL="457200" lvl="0" indent="-457200" fontAlgn="base">
              <a:spcBef>
                <a:spcPct val="20000"/>
              </a:spcBef>
              <a:spcAft>
                <a:spcPct val="0"/>
              </a:spcAft>
              <a:buFont typeface="Wingdings" panose="05000000000000000000" pitchFamily="2" charset="2"/>
              <a:buChar char="v"/>
              <a:defRPr/>
            </a:pPr>
            <a:r>
              <a:rPr lang="en-US" sz="2800" b="1" u="sng" kern="0" dirty="0">
                <a:solidFill>
                  <a:srgbClr val="000000"/>
                </a:solidFill>
                <a:latin typeface="Arial"/>
              </a:rPr>
              <a:t>Funds Distribution Workgroup </a:t>
            </a:r>
          </a:p>
          <a:p>
            <a:pPr marL="800100" lvl="1"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Met via conference call on March 23, 2015</a:t>
            </a:r>
          </a:p>
          <a:p>
            <a:pPr marL="1257300" lvl="2"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$3.7M Increase in FY15 PRC funds</a:t>
            </a:r>
          </a:p>
          <a:p>
            <a:pPr marL="1257300" lvl="2"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$77,974 </a:t>
            </a:r>
            <a:r>
              <a:rPr lang="en-US" sz="2200" b="1" kern="0" dirty="0" smtClean="0">
                <a:solidFill>
                  <a:srgbClr val="000000"/>
                </a:solidFill>
                <a:latin typeface="Arial"/>
              </a:rPr>
              <a:t>FY2015 </a:t>
            </a:r>
            <a:r>
              <a:rPr lang="en-US" sz="2200" b="1" kern="0" dirty="0">
                <a:solidFill>
                  <a:srgbClr val="000000"/>
                </a:solidFill>
                <a:latin typeface="Arial"/>
              </a:rPr>
              <a:t>Pay </a:t>
            </a:r>
            <a:r>
              <a:rPr lang="en-US" sz="2200" b="1" kern="0" dirty="0" smtClean="0">
                <a:solidFill>
                  <a:srgbClr val="000000"/>
                </a:solidFill>
                <a:latin typeface="Arial"/>
              </a:rPr>
              <a:t>Act funding</a:t>
            </a:r>
            <a:endParaRPr lang="en-US" sz="2200" b="1"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endParaRPr lang="en-US" sz="2200" b="1" kern="0" dirty="0" smtClean="0">
              <a:solidFill>
                <a:srgbClr val="000000"/>
              </a:solidFill>
              <a:latin typeface="Arial"/>
            </a:endParaRPr>
          </a:p>
          <a:p>
            <a:pPr lvl="1" fontAlgn="base">
              <a:spcBef>
                <a:spcPct val="20000"/>
              </a:spcBef>
              <a:spcAft>
                <a:spcPct val="0"/>
              </a:spcAft>
              <a:defRPr/>
            </a:pPr>
            <a:endParaRPr lang="en-US" sz="2200" b="1" kern="0" dirty="0" smtClean="0">
              <a:solidFill>
                <a:srgbClr val="000000"/>
              </a:solidFill>
              <a:latin typeface="Arial"/>
            </a:endParaRPr>
          </a:p>
        </p:txBody>
      </p:sp>
    </p:spTree>
    <p:extLst>
      <p:ext uri="{BB962C8B-B14F-4D97-AF65-F5344CB8AC3E}">
        <p14:creationId xmlns:p14="http://schemas.microsoft.com/office/powerpoint/2010/main" val="1251858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Save the Date: P.L. 93-638 Orientation &amp; All Tribes Meeting</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P.L. 93-638 Orientation July 21&amp; 22, 2015</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All Tribes Meeting July 23, 2015</a:t>
            </a:r>
            <a:endParaRPr lang="en-US" sz="22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More information to follow</a:t>
            </a:r>
            <a:endParaRPr lang="en-US" sz="22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chemeClr val="bg1"/>
                </a:solidFill>
                <a:latin typeface="+mj-lt"/>
              </a:rPr>
              <a:t>Urban Confer Meeting</a:t>
            </a:r>
          </a:p>
          <a:p>
            <a:pPr marL="342900" indent="-342900">
              <a:buClr>
                <a:schemeClr val="bg1">
                  <a:lumMod val="75000"/>
                  <a:lumOff val="25000"/>
                </a:schemeClr>
              </a:buClr>
              <a:buFont typeface="Wingdings" pitchFamily="2" charset="2"/>
              <a:buChar char="v"/>
            </a:pPr>
            <a:r>
              <a:rPr lang="en-US" dirty="0" smtClean="0">
                <a:solidFill>
                  <a:schemeClr val="bg1"/>
                </a:solidFill>
                <a:latin typeface="+mj-lt"/>
              </a:rPr>
              <a:t>May 6, 2015</a:t>
            </a:r>
          </a:p>
          <a:p>
            <a:pPr marL="342900" indent="-342900">
              <a:buClr>
                <a:schemeClr val="bg1">
                  <a:lumMod val="75000"/>
                  <a:lumOff val="25000"/>
                </a:schemeClr>
              </a:buClr>
              <a:buFont typeface="Wingdings" pitchFamily="2" charset="2"/>
              <a:buChar char="v"/>
            </a:pPr>
            <a:r>
              <a:rPr lang="en-US" dirty="0" smtClean="0">
                <a:solidFill>
                  <a:schemeClr val="bg1"/>
                </a:solidFill>
                <a:latin typeface="+mj-lt"/>
              </a:rPr>
              <a:t>Seattle Indian Health Board</a:t>
            </a:r>
          </a:p>
          <a:p>
            <a:pPr marL="0">
              <a:buClr>
                <a:schemeClr val="bg1">
                  <a:lumMod val="75000"/>
                  <a:lumOff val="25000"/>
                </a:schemeClr>
              </a:buClr>
            </a:pPr>
            <a:endParaRPr lang="en-US"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chemeClr val="bg1"/>
                </a:solidFill>
                <a:latin typeface="+mj-lt"/>
                <a:cs typeface="Arial" panose="020B0604020202020204" pitchFamily="34" charset="0"/>
              </a:rPr>
              <a:t>CEO/CD/RN Meeting </a:t>
            </a: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prstClr val="black"/>
                </a:solidFill>
                <a:latin typeface="+mj-lt"/>
                <a:cs typeface="Arial" panose="020B0604020202020204" pitchFamily="34" charset="0"/>
              </a:rPr>
              <a:t>April 22-24, 2015 </a:t>
            </a:r>
            <a:endParaRPr lang="en-US" sz="2200" dirty="0">
              <a:solidFill>
                <a:prstClr val="black"/>
              </a:solidFill>
              <a:latin typeface="+mj-lt"/>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2277074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51054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Sanitation Facilities Construction – Major Projects</a:t>
            </a:r>
          </a:p>
          <a:p>
            <a:pPr marL="662940" lvl="1" indent="-342900">
              <a:buClrTx/>
              <a:buSzTx/>
              <a:buFont typeface="Wingdings" panose="05000000000000000000" pitchFamily="2" charset="2"/>
              <a:buChar char="v"/>
            </a:pPr>
            <a:endParaRPr lang="en-US" sz="1900" b="1"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b="1" dirty="0" smtClean="0">
                <a:solidFill>
                  <a:srgbClr val="000000">
                    <a:lumMod val="95000"/>
                    <a:lumOff val="5000"/>
                  </a:srgbClr>
                </a:solidFill>
                <a:latin typeface="+mj-lt"/>
                <a:cs typeface="Arial" panose="020B0604020202020204" pitchFamily="34" charset="0"/>
              </a:rPr>
              <a:t>Inchelium Water</a:t>
            </a:r>
            <a:endParaRPr lang="en-US" sz="1900" dirty="0" smtClean="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Successful start-up of the new water supply wells.  </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New water source for 142 homes, </a:t>
            </a:r>
          </a:p>
          <a:p>
            <a:pPr marL="928116" lvl="2" indent="-342900">
              <a:buClrTx/>
              <a:buSzTx/>
              <a:buFont typeface="Wingdings" panose="05000000000000000000" pitchFamily="2" charset="2"/>
              <a:buChar char="v"/>
            </a:pPr>
            <a:r>
              <a:rPr lang="en-US" sz="1700" dirty="0">
                <a:solidFill>
                  <a:srgbClr val="000000">
                    <a:lumMod val="95000"/>
                    <a:lumOff val="5000"/>
                  </a:srgbClr>
                </a:solidFill>
                <a:latin typeface="+mj-lt"/>
                <a:cs typeface="Arial" panose="020B0604020202020204" pitchFamily="34" charset="0"/>
              </a:rPr>
              <a:t>E</a:t>
            </a:r>
            <a:r>
              <a:rPr lang="en-US" sz="1700" dirty="0" smtClean="0">
                <a:solidFill>
                  <a:srgbClr val="000000">
                    <a:lumMod val="95000"/>
                    <a:lumOff val="5000"/>
                  </a:srgbClr>
                </a:solidFill>
                <a:latin typeface="+mj-lt"/>
                <a:cs typeface="Arial" panose="020B0604020202020204" pitchFamily="34" charset="0"/>
              </a:rPr>
              <a:t>liminating use of wells that contained arsenic.  </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Partnership among Tribe, the Town of Inchelium, IHS and EPA.</a:t>
            </a:r>
          </a:p>
          <a:p>
            <a:pPr marL="662940" lvl="1" indent="-342900">
              <a:buClrTx/>
              <a:buSzTx/>
              <a:buFont typeface="Wingdings" panose="05000000000000000000" pitchFamily="2" charset="2"/>
              <a:buChar char="v"/>
            </a:pPr>
            <a:endParaRPr lang="en-US" sz="1900" b="1"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b="1" dirty="0" smtClean="0">
                <a:solidFill>
                  <a:srgbClr val="000000">
                    <a:lumMod val="95000"/>
                    <a:lumOff val="5000"/>
                  </a:srgbClr>
                </a:solidFill>
                <a:latin typeface="+mj-lt"/>
                <a:cs typeface="Arial" panose="020B0604020202020204" pitchFamily="34" charset="0"/>
              </a:rPr>
              <a:t>Tulalip  Mission Beach Wastewater Treatment Plant </a:t>
            </a:r>
          </a:p>
          <a:p>
            <a:pPr marL="928116" lvl="2" indent="-342900">
              <a:buClrTx/>
              <a:buSzTx/>
              <a:buFont typeface="Wingdings" panose="05000000000000000000" pitchFamily="2" charset="2"/>
              <a:buChar char="v"/>
            </a:pPr>
            <a:r>
              <a:rPr lang="en-US" sz="1700" dirty="0">
                <a:solidFill>
                  <a:srgbClr val="000000">
                    <a:lumMod val="95000"/>
                    <a:lumOff val="5000"/>
                  </a:srgbClr>
                </a:solidFill>
                <a:latin typeface="+mj-lt"/>
                <a:cs typeface="Arial" panose="020B0604020202020204" pitchFamily="34" charset="0"/>
              </a:rPr>
              <a:t>R</a:t>
            </a:r>
            <a:r>
              <a:rPr lang="en-US" sz="1700" dirty="0" smtClean="0">
                <a:solidFill>
                  <a:srgbClr val="000000">
                    <a:lumMod val="95000"/>
                    <a:lumOff val="5000"/>
                  </a:srgbClr>
                </a:solidFill>
                <a:latin typeface="+mj-lt"/>
                <a:cs typeface="Arial" panose="020B0604020202020204" pitchFamily="34" charset="0"/>
              </a:rPr>
              <a:t>enovation -  $1.4 million federal contract to restore the existing plant’s capacity and performance.  </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Partnership among Tribe, IHS, and EPA. </a:t>
            </a:r>
          </a:p>
          <a:p>
            <a:pPr marL="320040" lvl="1" indent="0">
              <a:buClrTx/>
              <a:buSzTx/>
            </a:pPr>
            <a:r>
              <a:rPr lang="en-US" sz="1700" dirty="0" smtClean="0">
                <a:solidFill>
                  <a:srgbClr val="000000">
                    <a:lumMod val="95000"/>
                    <a:lumOff val="5000"/>
                  </a:srgbClr>
                </a:solidFill>
                <a:latin typeface="+mj-lt"/>
                <a:cs typeface="Arial" panose="020B0604020202020204" pitchFamily="34" charset="0"/>
              </a:rPr>
              <a:t> </a:t>
            </a:r>
            <a:endParaRPr lang="en-US" sz="1700" dirty="0">
              <a:solidFill>
                <a:prstClr val="black"/>
              </a:solidFill>
              <a:latin typeface="+mj-lt"/>
              <a:cs typeface="Arial" panose="020B0604020202020204" pitchFamily="34" charset="0"/>
            </a:endParaRPr>
          </a:p>
          <a:p>
            <a:pPr marL="342900" lvl="0" indent="-342900">
              <a:buClrTx/>
              <a:buSzTx/>
              <a:buFont typeface="Wingdings" panose="05000000000000000000" pitchFamily="2" charset="2"/>
              <a:buChar char="v"/>
            </a:pPr>
            <a:endParaRPr lang="en-US" sz="1900" b="1"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8700447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510540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Sanitation Facilities Construction – Major Projects</a:t>
            </a:r>
          </a:p>
          <a:p>
            <a:pPr marL="662940" lvl="1" indent="-342900">
              <a:buClrTx/>
              <a:buSzTx/>
              <a:buFont typeface="Wingdings" panose="05000000000000000000" pitchFamily="2" charset="2"/>
              <a:buChar char="v"/>
            </a:pPr>
            <a:endParaRPr lang="en-US" sz="1900" b="1"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b="1" dirty="0" smtClean="0">
                <a:solidFill>
                  <a:srgbClr val="000000">
                    <a:lumMod val="95000"/>
                    <a:lumOff val="5000"/>
                  </a:srgbClr>
                </a:solidFill>
                <a:latin typeface="+mj-lt"/>
                <a:cs typeface="Arial" panose="020B0604020202020204" pitchFamily="34" charset="0"/>
              </a:rPr>
              <a:t>Makah Wastewater Outfall</a:t>
            </a:r>
            <a:endParaRPr lang="en-US" sz="1900" dirty="0" smtClean="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sz="1800" dirty="0" smtClean="0">
                <a:solidFill>
                  <a:srgbClr val="000000">
                    <a:lumMod val="95000"/>
                    <a:lumOff val="5000"/>
                  </a:srgbClr>
                </a:solidFill>
                <a:latin typeface="+mj-lt"/>
                <a:cs typeface="Arial" panose="020B0604020202020204" pitchFamily="34" charset="0"/>
              </a:rPr>
              <a:t>Outfall pipe damaged by tides and current.    IHS has funded underwater evaluations and temporary mitigation.  Tribe and IHS are pursuing emergency funding with funding partners</a:t>
            </a:r>
            <a:r>
              <a:rPr lang="en-US" sz="1700" dirty="0" smtClean="0">
                <a:solidFill>
                  <a:srgbClr val="000000">
                    <a:lumMod val="95000"/>
                    <a:lumOff val="5000"/>
                  </a:srgbClr>
                </a:solidFill>
                <a:latin typeface="+mj-lt"/>
                <a:cs typeface="Arial" panose="020B0604020202020204" pitchFamily="34" charset="0"/>
              </a:rPr>
              <a:t> .</a:t>
            </a:r>
          </a:p>
          <a:p>
            <a:pPr marL="662940" lvl="1" indent="-342900">
              <a:buClrTx/>
              <a:buSzTx/>
              <a:buFont typeface="Wingdings" panose="05000000000000000000" pitchFamily="2" charset="2"/>
              <a:buChar char="v"/>
            </a:pPr>
            <a:endParaRPr lang="en-US" sz="1900" b="1"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b="1" dirty="0" smtClean="0">
                <a:solidFill>
                  <a:srgbClr val="000000">
                    <a:lumMod val="95000"/>
                    <a:lumOff val="5000"/>
                  </a:srgbClr>
                </a:solidFill>
                <a:latin typeface="+mj-lt"/>
                <a:cs typeface="Arial" panose="020B0604020202020204" pitchFamily="34" charset="0"/>
              </a:rPr>
              <a:t>Swinomish  Water Tank </a:t>
            </a:r>
            <a:endParaRPr lang="en-US" sz="1900" dirty="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sz="1800" dirty="0" smtClean="0">
                <a:solidFill>
                  <a:srgbClr val="000000">
                    <a:lumMod val="95000"/>
                    <a:lumOff val="5000"/>
                  </a:srgbClr>
                </a:solidFill>
                <a:latin typeface="+mj-lt"/>
                <a:cs typeface="Arial" panose="020B0604020202020204" pitchFamily="34" charset="0"/>
              </a:rPr>
              <a:t>Bids </a:t>
            </a:r>
            <a:r>
              <a:rPr lang="en-US" sz="1800" dirty="0">
                <a:solidFill>
                  <a:srgbClr val="000000">
                    <a:lumMod val="95000"/>
                    <a:lumOff val="5000"/>
                  </a:srgbClr>
                </a:solidFill>
                <a:latin typeface="+mj-lt"/>
                <a:cs typeface="Arial" panose="020B0604020202020204" pitchFamily="34" charset="0"/>
              </a:rPr>
              <a:t>solicited </a:t>
            </a:r>
            <a:r>
              <a:rPr lang="en-US" sz="1800" dirty="0" smtClean="0">
                <a:solidFill>
                  <a:srgbClr val="000000">
                    <a:lumMod val="95000"/>
                    <a:lumOff val="5000"/>
                  </a:srgbClr>
                </a:solidFill>
                <a:latin typeface="+mj-lt"/>
                <a:cs typeface="Arial" panose="020B0604020202020204" pitchFamily="34" charset="0"/>
              </a:rPr>
              <a:t>for tank to serve 200 homes.</a:t>
            </a:r>
          </a:p>
          <a:p>
            <a:pPr marL="928116" lvl="2" indent="-342900">
              <a:buClrTx/>
              <a:buSzTx/>
              <a:buFont typeface="Wingdings" panose="05000000000000000000" pitchFamily="2" charset="2"/>
              <a:buChar char="v"/>
            </a:pPr>
            <a:r>
              <a:rPr lang="en-US" sz="1800" dirty="0">
                <a:solidFill>
                  <a:srgbClr val="000000">
                    <a:lumMod val="95000"/>
                    <a:lumOff val="5000"/>
                  </a:srgbClr>
                </a:solidFill>
                <a:latin typeface="+mj-lt"/>
                <a:cs typeface="Arial" panose="020B0604020202020204" pitchFamily="34" charset="0"/>
              </a:rPr>
              <a:t>P</a:t>
            </a:r>
            <a:r>
              <a:rPr lang="en-US" sz="1800" dirty="0" smtClean="0">
                <a:solidFill>
                  <a:srgbClr val="000000">
                    <a:lumMod val="95000"/>
                    <a:lumOff val="5000"/>
                  </a:srgbClr>
                </a:solidFill>
                <a:latin typeface="+mj-lt"/>
                <a:cs typeface="Arial" panose="020B0604020202020204" pitchFamily="34" charset="0"/>
              </a:rPr>
              <a:t>artnership among Tribe, IHS, and EPA. </a:t>
            </a:r>
            <a:endParaRPr lang="en-US" sz="1800" dirty="0">
              <a:solidFill>
                <a:srgbClr val="000000">
                  <a:lumMod val="95000"/>
                  <a:lumOff val="5000"/>
                </a:srgbClr>
              </a:solidFill>
              <a:latin typeface="+mj-lt"/>
              <a:cs typeface="Arial" panose="020B0604020202020204" pitchFamily="34" charset="0"/>
            </a:endParaRPr>
          </a:p>
          <a:p>
            <a:pPr marL="585216" lvl="2" indent="0">
              <a:buClrTx/>
              <a:buSzTx/>
            </a:pPr>
            <a:endParaRPr lang="en-US" sz="18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b="1" dirty="0">
                <a:solidFill>
                  <a:srgbClr val="000000">
                    <a:lumMod val="95000"/>
                    <a:lumOff val="5000"/>
                  </a:srgbClr>
                </a:solidFill>
                <a:latin typeface="Arial"/>
                <a:cs typeface="Arial" panose="020B0604020202020204" pitchFamily="34" charset="0"/>
              </a:rPr>
              <a:t>Spokane Individual Wells</a:t>
            </a:r>
            <a:r>
              <a:rPr lang="en-US" dirty="0">
                <a:solidFill>
                  <a:srgbClr val="000000">
                    <a:lumMod val="95000"/>
                    <a:lumOff val="5000"/>
                  </a:srgbClr>
                </a:solidFill>
                <a:latin typeface="Arial"/>
                <a:cs typeface="Arial" panose="020B0604020202020204" pitchFamily="34" charset="0"/>
              </a:rPr>
              <a:t> – </a:t>
            </a:r>
            <a:endParaRPr lang="en-US" dirty="0" smtClean="0">
              <a:solidFill>
                <a:srgbClr val="000000">
                  <a:lumMod val="95000"/>
                  <a:lumOff val="5000"/>
                </a:srgbClr>
              </a:solidFill>
              <a:latin typeface="Arial"/>
              <a:cs typeface="Arial" panose="020B0604020202020204" pitchFamily="34" charset="0"/>
            </a:endParaRPr>
          </a:p>
          <a:p>
            <a:pPr marL="928116" lvl="2" indent="-342900">
              <a:buClrTx/>
              <a:buSzTx/>
              <a:buFont typeface="Wingdings" panose="05000000000000000000" pitchFamily="2" charset="2"/>
              <a:buChar char="v"/>
            </a:pPr>
            <a:r>
              <a:rPr lang="en-US" sz="1800" dirty="0" smtClean="0">
                <a:solidFill>
                  <a:srgbClr val="000000">
                    <a:lumMod val="95000"/>
                    <a:lumOff val="5000"/>
                  </a:srgbClr>
                </a:solidFill>
                <a:latin typeface="Arial"/>
                <a:cs typeface="Arial" panose="020B0604020202020204" pitchFamily="34" charset="0"/>
              </a:rPr>
              <a:t>Radionuclides </a:t>
            </a:r>
            <a:r>
              <a:rPr lang="en-US" sz="1800" dirty="0">
                <a:solidFill>
                  <a:srgbClr val="000000">
                    <a:lumMod val="95000"/>
                    <a:lumOff val="5000"/>
                  </a:srgbClr>
                </a:solidFill>
                <a:latin typeface="Arial"/>
                <a:cs typeface="Arial" panose="020B0604020202020204" pitchFamily="34" charset="0"/>
              </a:rPr>
              <a:t>and Uranium detected in 29 individual </a:t>
            </a:r>
            <a:r>
              <a:rPr lang="en-US" sz="1800" dirty="0" smtClean="0">
                <a:solidFill>
                  <a:srgbClr val="000000">
                    <a:lumMod val="95000"/>
                    <a:lumOff val="5000"/>
                  </a:srgbClr>
                </a:solidFill>
                <a:latin typeface="Arial"/>
                <a:cs typeface="Arial" panose="020B0604020202020204" pitchFamily="34" charset="0"/>
              </a:rPr>
              <a:t>wells</a:t>
            </a:r>
          </a:p>
          <a:p>
            <a:pPr marL="928116" lvl="2" indent="-342900">
              <a:buClrTx/>
              <a:buSzTx/>
              <a:buFont typeface="Wingdings" panose="05000000000000000000" pitchFamily="2" charset="2"/>
              <a:buChar char="v"/>
            </a:pPr>
            <a:r>
              <a:rPr lang="en-US" sz="1800" dirty="0" smtClean="0">
                <a:solidFill>
                  <a:srgbClr val="000000">
                    <a:lumMod val="95000"/>
                    <a:lumOff val="5000"/>
                  </a:srgbClr>
                </a:solidFill>
                <a:latin typeface="Arial"/>
                <a:cs typeface="Arial" panose="020B0604020202020204" pitchFamily="34" charset="0"/>
              </a:rPr>
              <a:t>IHS </a:t>
            </a:r>
            <a:r>
              <a:rPr lang="en-US" sz="1800" dirty="0">
                <a:solidFill>
                  <a:srgbClr val="000000">
                    <a:lumMod val="95000"/>
                    <a:lumOff val="5000"/>
                  </a:srgbClr>
                </a:solidFill>
                <a:latin typeface="Arial"/>
                <a:cs typeface="Arial" panose="020B0604020202020204" pitchFamily="34" charset="0"/>
              </a:rPr>
              <a:t>is assisting the Tribe with a $40,000 special project, and is providing technical </a:t>
            </a:r>
            <a:r>
              <a:rPr lang="en-US" sz="1800" dirty="0" smtClean="0">
                <a:solidFill>
                  <a:srgbClr val="000000">
                    <a:lumMod val="95000"/>
                    <a:lumOff val="5000"/>
                  </a:srgbClr>
                </a:solidFill>
                <a:latin typeface="Arial"/>
                <a:cs typeface="Arial" panose="020B0604020202020204" pitchFamily="34" charset="0"/>
              </a:rPr>
              <a:t>assistance </a:t>
            </a:r>
          </a:p>
          <a:p>
            <a:pPr marL="928116" lvl="2" indent="-342900">
              <a:buClrTx/>
              <a:buSzTx/>
              <a:buFont typeface="Wingdings" panose="05000000000000000000" pitchFamily="2" charset="2"/>
              <a:buChar char="v"/>
            </a:pPr>
            <a:r>
              <a:rPr lang="en-US" sz="1800" dirty="0" smtClean="0">
                <a:solidFill>
                  <a:srgbClr val="000000">
                    <a:lumMod val="95000"/>
                    <a:lumOff val="5000"/>
                  </a:srgbClr>
                </a:solidFill>
                <a:latin typeface="Arial"/>
                <a:cs typeface="Arial" panose="020B0604020202020204" pitchFamily="34" charset="0"/>
              </a:rPr>
              <a:t>$</a:t>
            </a:r>
            <a:r>
              <a:rPr lang="en-US" sz="1800" dirty="0">
                <a:solidFill>
                  <a:srgbClr val="000000">
                    <a:lumMod val="95000"/>
                    <a:lumOff val="5000"/>
                  </a:srgbClr>
                </a:solidFill>
                <a:latin typeface="Arial"/>
                <a:cs typeface="Arial" panose="020B0604020202020204" pitchFamily="34" charset="0"/>
              </a:rPr>
              <a:t>450,000 HUD Imminent Threat Grant to address the issue.</a:t>
            </a:r>
          </a:p>
          <a:p>
            <a:pPr marL="585216" lvl="2" indent="0">
              <a:buClrTx/>
              <a:buSzTx/>
            </a:pPr>
            <a:endParaRPr lang="en-US" sz="1700" dirty="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endParaRPr lang="en-US" sz="1700" dirty="0">
              <a:solidFill>
                <a:prstClr val="black"/>
              </a:solidFill>
              <a:latin typeface="+mj-lt"/>
              <a:cs typeface="Arial" panose="020B0604020202020204" pitchFamily="34" charset="0"/>
            </a:endParaRPr>
          </a:p>
          <a:p>
            <a:pPr marL="342900" lvl="0" indent="-342900">
              <a:buClrTx/>
              <a:buSzTx/>
              <a:buFont typeface="Wingdings" panose="05000000000000000000" pitchFamily="2" charset="2"/>
              <a:buChar char="v"/>
            </a:pPr>
            <a:endParaRPr lang="en-US" sz="1900" b="1"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263011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3600" b="1" dirty="0">
                <a:solidFill>
                  <a:schemeClr val="bg1"/>
                </a:solidFill>
              </a:rPr>
              <a:t>Ensure that our work is transparent, accountable, fair, and inclusive</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7240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sp>
        <p:nvSpPr>
          <p:cNvPr id="8" name="TextBox 7"/>
          <p:cNvSpPr txBox="1"/>
          <p:nvPr/>
        </p:nvSpPr>
        <p:spPr>
          <a:xfrm>
            <a:off x="304800" y="1981200"/>
            <a:ext cx="8534400" cy="3748719"/>
          </a:xfrm>
          <a:prstGeom prst="rect">
            <a:avLst/>
          </a:prstGeom>
          <a:noFill/>
        </p:spPr>
        <p:txBody>
          <a:bodyPr wrap="square" rtlCol="0">
            <a:spAutoFit/>
          </a:bodyPr>
          <a:lstStyle/>
          <a:p>
            <a:pPr marL="457200" lvl="0" indent="-457200" fontAlgn="base">
              <a:spcBef>
                <a:spcPct val="20000"/>
              </a:spcBef>
              <a:spcAft>
                <a:spcPct val="0"/>
              </a:spcAft>
              <a:buFont typeface="Wingdings" panose="05000000000000000000" pitchFamily="2" charset="2"/>
              <a:buChar char="v"/>
              <a:defRPr/>
            </a:pPr>
            <a:r>
              <a:rPr lang="en-US" sz="2800" b="1" u="sng" kern="0" dirty="0" smtClean="0">
                <a:solidFill>
                  <a:srgbClr val="000000"/>
                </a:solidFill>
                <a:latin typeface="Arial"/>
              </a:rPr>
              <a:t>Sanitation Facilities Construction </a:t>
            </a:r>
            <a:endParaRPr lang="en-US" sz="2800" b="1" u="sng"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400" b="1" kern="0" dirty="0" smtClean="0">
                <a:solidFill>
                  <a:srgbClr val="000000"/>
                </a:solidFill>
                <a:latin typeface="Arial"/>
              </a:rPr>
              <a:t>FY15 Project Development Underway</a:t>
            </a:r>
          </a:p>
          <a:p>
            <a:pPr marL="1257300" lvl="2" indent="-342900" fontAlgn="base">
              <a:spcBef>
                <a:spcPct val="20000"/>
              </a:spcBef>
              <a:spcAft>
                <a:spcPct val="0"/>
              </a:spcAft>
              <a:buFont typeface="Wingdings" panose="05000000000000000000" pitchFamily="2" charset="2"/>
              <a:buChar char="v"/>
              <a:defRPr/>
            </a:pPr>
            <a:r>
              <a:rPr lang="en-US" sz="1900" b="1" kern="0" dirty="0" smtClean="0">
                <a:solidFill>
                  <a:srgbClr val="000000"/>
                </a:solidFill>
                <a:latin typeface="Arial"/>
              </a:rPr>
              <a:t>Anticipate 24 Projects</a:t>
            </a:r>
          </a:p>
          <a:p>
            <a:pPr marL="1257300" lvl="2" indent="-342900" fontAlgn="base">
              <a:spcBef>
                <a:spcPct val="20000"/>
              </a:spcBef>
              <a:spcAft>
                <a:spcPct val="0"/>
              </a:spcAft>
              <a:buFont typeface="Wingdings" panose="05000000000000000000" pitchFamily="2" charset="2"/>
              <a:buChar char="v"/>
              <a:defRPr/>
            </a:pPr>
            <a:r>
              <a:rPr lang="en-US" sz="1900" b="1" kern="0" dirty="0" smtClean="0">
                <a:solidFill>
                  <a:srgbClr val="000000"/>
                </a:solidFill>
                <a:latin typeface="Arial"/>
              </a:rPr>
              <a:t>$5.2 million in funding from IHS, EPA, and Tribal Contributions.</a:t>
            </a:r>
          </a:p>
          <a:p>
            <a:pPr marL="1257300" lvl="2" indent="-342900" fontAlgn="base">
              <a:spcBef>
                <a:spcPct val="20000"/>
              </a:spcBef>
              <a:spcAft>
                <a:spcPct val="0"/>
              </a:spcAft>
              <a:buFont typeface="Wingdings" panose="05000000000000000000" pitchFamily="2" charset="2"/>
              <a:buChar char="v"/>
              <a:defRPr/>
            </a:pPr>
            <a:r>
              <a:rPr lang="en-US" sz="1900" b="1" kern="0" dirty="0" smtClean="0">
                <a:solidFill>
                  <a:srgbClr val="000000"/>
                </a:solidFill>
                <a:latin typeface="Arial"/>
              </a:rPr>
              <a:t>Provide access to sanitation facilities at ~120 new or like-new homes.</a:t>
            </a:r>
          </a:p>
          <a:p>
            <a:pPr marL="1257300" lvl="2" indent="-342900" fontAlgn="base">
              <a:spcBef>
                <a:spcPct val="20000"/>
              </a:spcBef>
              <a:spcAft>
                <a:spcPct val="0"/>
              </a:spcAft>
              <a:buFont typeface="Wingdings" panose="05000000000000000000" pitchFamily="2" charset="2"/>
              <a:buChar char="v"/>
              <a:defRPr/>
            </a:pPr>
            <a:r>
              <a:rPr lang="en-US" sz="1900" b="1" kern="0" dirty="0" smtClean="0">
                <a:solidFill>
                  <a:srgbClr val="000000"/>
                </a:solidFill>
                <a:latin typeface="Arial"/>
              </a:rPr>
              <a:t>Improvements to community sanitation facilities </a:t>
            </a:r>
          </a:p>
          <a:p>
            <a:pPr marL="1257300" lvl="2" indent="-342900" fontAlgn="base">
              <a:spcBef>
                <a:spcPct val="20000"/>
              </a:spcBef>
              <a:spcAft>
                <a:spcPct val="0"/>
              </a:spcAft>
              <a:buFont typeface="Wingdings" panose="05000000000000000000" pitchFamily="2" charset="2"/>
              <a:buChar char="v"/>
              <a:defRPr/>
            </a:pPr>
            <a:r>
              <a:rPr lang="en-US" sz="1900" b="1" kern="0" dirty="0" smtClean="0">
                <a:solidFill>
                  <a:srgbClr val="000000"/>
                </a:solidFill>
                <a:latin typeface="Arial"/>
              </a:rPr>
              <a:t>Benefit/affect ~1587 homes in 13 communities</a:t>
            </a:r>
          </a:p>
          <a:p>
            <a:pPr marL="800100" lvl="1" indent="-342900" fontAlgn="base">
              <a:spcBef>
                <a:spcPct val="20000"/>
              </a:spcBef>
              <a:spcAft>
                <a:spcPct val="0"/>
              </a:spcAft>
              <a:buFont typeface="Wingdings" panose="05000000000000000000" pitchFamily="2" charset="2"/>
              <a:buChar char="v"/>
              <a:defRPr/>
            </a:pPr>
            <a:endParaRPr lang="en-US" sz="2400" b="1" kern="0" dirty="0">
              <a:solidFill>
                <a:srgbClr val="000000"/>
              </a:solidFill>
              <a:latin typeface="Arial"/>
            </a:endParaRPr>
          </a:p>
        </p:txBody>
      </p:sp>
    </p:spTree>
    <p:extLst>
      <p:ext uri="{BB962C8B-B14F-4D97-AF65-F5344CB8AC3E}">
        <p14:creationId xmlns:p14="http://schemas.microsoft.com/office/powerpoint/2010/main" val="6487086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3600" b="1" dirty="0" smtClean="0">
                <a:solidFill>
                  <a:schemeClr val="bg1"/>
                </a:solidFill>
              </a:rPr>
              <a:t>Ensure that our work is transparent, accountable, fair, and inclusive</a:t>
            </a:r>
            <a:endParaRPr lang="en-US" sz="3600" b="1"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7240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sp>
        <p:nvSpPr>
          <p:cNvPr id="8" name="TextBox 7"/>
          <p:cNvSpPr txBox="1"/>
          <p:nvPr/>
        </p:nvSpPr>
        <p:spPr>
          <a:xfrm>
            <a:off x="415636" y="2030623"/>
            <a:ext cx="8534400" cy="4659737"/>
          </a:xfrm>
          <a:prstGeom prst="rect">
            <a:avLst/>
          </a:prstGeom>
          <a:noFill/>
        </p:spPr>
        <p:txBody>
          <a:bodyPr wrap="square" rtlCol="0">
            <a:spAutoFit/>
          </a:bodyPr>
          <a:lstStyle/>
          <a:p>
            <a:pPr marL="457200" lvl="0" indent="-457200" fontAlgn="base">
              <a:spcBef>
                <a:spcPct val="20000"/>
              </a:spcBef>
              <a:spcAft>
                <a:spcPct val="0"/>
              </a:spcAft>
              <a:buFont typeface="Wingdings" panose="05000000000000000000" pitchFamily="2" charset="2"/>
              <a:buChar char="v"/>
              <a:defRPr/>
            </a:pPr>
            <a:r>
              <a:rPr lang="en-US" sz="2800" b="1" u="sng" kern="0" dirty="0" smtClean="0">
                <a:solidFill>
                  <a:srgbClr val="000000"/>
                </a:solidFill>
                <a:latin typeface="Arial"/>
              </a:rPr>
              <a:t>Facilities Appropriation Advisory Board </a:t>
            </a:r>
            <a:endParaRPr lang="en-US" sz="2800" b="1" u="sng"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000" kern="0" dirty="0" smtClean="0">
                <a:solidFill>
                  <a:srgbClr val="000000"/>
                </a:solidFill>
                <a:latin typeface="Arial"/>
              </a:rPr>
              <a:t>The FAAB Met in Rockville, MD  on March 31 – April 2.</a:t>
            </a:r>
          </a:p>
          <a:p>
            <a:pPr marL="1257300" lvl="2" indent="-342900" fontAlgn="base">
              <a:spcBef>
                <a:spcPct val="20000"/>
              </a:spcBef>
              <a:spcAft>
                <a:spcPct val="0"/>
              </a:spcAft>
              <a:buFont typeface="Wingdings" panose="05000000000000000000" pitchFamily="2" charset="2"/>
              <a:buChar char="v"/>
              <a:defRPr/>
            </a:pPr>
            <a:r>
              <a:rPr lang="en-US" sz="2000" kern="0" dirty="0" smtClean="0">
                <a:solidFill>
                  <a:srgbClr val="000000"/>
                </a:solidFill>
                <a:latin typeface="Arial"/>
              </a:rPr>
              <a:t>The FAAB charged the Facilities Needs Assessment Workgroup with updating the Healthcare Facilities Needs Report.</a:t>
            </a:r>
          </a:p>
          <a:p>
            <a:pPr marL="1257300" lvl="2" indent="-342900" fontAlgn="base">
              <a:spcBef>
                <a:spcPct val="20000"/>
              </a:spcBef>
              <a:spcAft>
                <a:spcPct val="0"/>
              </a:spcAft>
              <a:buFont typeface="Wingdings" panose="05000000000000000000" pitchFamily="2" charset="2"/>
              <a:buChar char="v"/>
              <a:defRPr/>
            </a:pPr>
            <a:r>
              <a:rPr lang="en-US" sz="2000" kern="0" dirty="0" smtClean="0">
                <a:solidFill>
                  <a:srgbClr val="000000"/>
                </a:solidFill>
                <a:latin typeface="Arial"/>
              </a:rPr>
              <a:t>The IHCIA requires the report be updated every 5-years and is due to Congress on March 23, 2016.</a:t>
            </a:r>
          </a:p>
          <a:p>
            <a:pPr marL="1257300" lvl="2" indent="-342900" fontAlgn="base">
              <a:spcBef>
                <a:spcPct val="20000"/>
              </a:spcBef>
              <a:spcAft>
                <a:spcPct val="0"/>
              </a:spcAft>
              <a:buFont typeface="Wingdings" panose="05000000000000000000" pitchFamily="2" charset="2"/>
              <a:buChar char="v"/>
              <a:defRPr/>
            </a:pPr>
            <a:r>
              <a:rPr lang="en-US" sz="2000" kern="0" dirty="0">
                <a:solidFill>
                  <a:srgbClr val="000000"/>
                </a:solidFill>
                <a:latin typeface="Arial"/>
              </a:rPr>
              <a:t> A </a:t>
            </a:r>
            <a:r>
              <a:rPr lang="en-US" sz="2000" kern="0" dirty="0" smtClean="0">
                <a:solidFill>
                  <a:srgbClr val="000000"/>
                </a:solidFill>
                <a:latin typeface="Arial"/>
              </a:rPr>
              <a:t>DTL letter will request tribal input on healthcare facilities priorities to include new IHCIA authorities.  </a:t>
            </a:r>
            <a:r>
              <a:rPr lang="en-US" sz="2000" i="1" kern="0" dirty="0" smtClean="0">
                <a:solidFill>
                  <a:srgbClr val="000000"/>
                </a:solidFill>
                <a:latin typeface="Arial"/>
              </a:rPr>
              <a:t>This includes Specialty Care Centers</a:t>
            </a:r>
            <a:r>
              <a:rPr lang="en-US" sz="2000" kern="0" dirty="0" smtClean="0">
                <a:solidFill>
                  <a:srgbClr val="000000"/>
                </a:solidFill>
                <a:latin typeface="Arial"/>
              </a:rPr>
              <a:t>.</a:t>
            </a:r>
          </a:p>
          <a:p>
            <a:pPr marL="1257300" lvl="2" indent="-342900" fontAlgn="base">
              <a:spcBef>
                <a:spcPct val="20000"/>
              </a:spcBef>
              <a:spcAft>
                <a:spcPct val="0"/>
              </a:spcAft>
              <a:buFont typeface="Wingdings" panose="05000000000000000000" pitchFamily="2" charset="2"/>
              <a:buChar char="v"/>
              <a:defRPr/>
            </a:pPr>
            <a:r>
              <a:rPr lang="en-US" sz="2000" kern="0" dirty="0" smtClean="0">
                <a:solidFill>
                  <a:srgbClr val="000000"/>
                </a:solidFill>
                <a:latin typeface="Arial"/>
              </a:rPr>
              <a:t>The report will include an estimate of need for those new authorities indicated as high tribal priorities.</a:t>
            </a:r>
          </a:p>
          <a:p>
            <a:pPr marL="800100" lvl="1" indent="-342900" fontAlgn="base">
              <a:spcBef>
                <a:spcPct val="20000"/>
              </a:spcBef>
              <a:spcAft>
                <a:spcPct val="0"/>
              </a:spcAft>
              <a:buFont typeface="Wingdings" panose="05000000000000000000" pitchFamily="2" charset="2"/>
              <a:buChar char="v"/>
              <a:defRPr/>
            </a:pPr>
            <a:endParaRPr lang="en-US" sz="2400" b="1" kern="0" dirty="0">
              <a:solidFill>
                <a:srgbClr val="000000"/>
              </a:solidFill>
              <a:latin typeface="Arial"/>
            </a:endParaRPr>
          </a:p>
        </p:txBody>
      </p:sp>
    </p:spTree>
    <p:extLst>
      <p:ext uri="{BB962C8B-B14F-4D97-AF65-F5344CB8AC3E}">
        <p14:creationId xmlns:p14="http://schemas.microsoft.com/office/powerpoint/2010/main" val="6075013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214402</TotalTime>
  <Words>1258</Words>
  <Application>Microsoft Office PowerPoint</Application>
  <PresentationFormat>On-screen Show (4:3)</PresentationFormat>
  <Paragraphs>201</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Apex</vt:lpstr>
      <vt:lpstr>Indian Health Service Portland Area Director’s Update</vt:lpstr>
      <vt:lpstr> </vt:lpstr>
      <vt:lpstr> </vt:lpstr>
      <vt:lpstr>Ensure that our work is transparent, accountable, fair, and inclusive</vt:lpstr>
      <vt:lpstr>Renew And Strengthen Our Partnership With Tribes </vt:lpstr>
      <vt:lpstr>Renew And Strengthen Our Partnership With Tribes </vt:lpstr>
      <vt:lpstr>Renew And Strengthen Our Partnership With Tribes </vt:lpstr>
      <vt:lpstr>Ensure that our work is transparent, accountable, fair, and inclusive</vt:lpstr>
      <vt:lpstr>Ensure that our work is transparent, accountable, fair, and inclusive</vt:lpstr>
      <vt:lpstr>To Improve the Quality of and Access to Care </vt:lpstr>
      <vt:lpstr>Renew And Strengthen Our Partnership With Tribes </vt:lpstr>
      <vt:lpstr>Improve the Quality of and Access to Care</vt:lpstr>
      <vt:lpstr>Improve the Quality of and Access to Care</vt:lpstr>
      <vt:lpstr>Improve the Quality of and Access to Care</vt:lpstr>
      <vt:lpstr>Improve the Quality of and Access to Care</vt:lpstr>
      <vt:lpstr>Improve The Quality Of And Access To Care</vt:lpstr>
      <vt:lpstr>To Improve the Quality of and Access to Care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Chris Sanford</cp:lastModifiedBy>
  <cp:revision>580</cp:revision>
  <cp:lastPrinted>2015-04-17T17:29:14Z</cp:lastPrinted>
  <dcterms:created xsi:type="dcterms:W3CDTF">2011-08-31T16:04:47Z</dcterms:created>
  <dcterms:modified xsi:type="dcterms:W3CDTF">2015-04-17T20:06:14Z</dcterms:modified>
</cp:coreProperties>
</file>