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7" r:id="rId2"/>
    <p:sldId id="259" r:id="rId3"/>
    <p:sldId id="272" r:id="rId4"/>
    <p:sldId id="260" r:id="rId5"/>
    <p:sldId id="279" r:id="rId6"/>
    <p:sldId id="276" r:id="rId7"/>
    <p:sldId id="277" r:id="rId8"/>
    <p:sldId id="278" r:id="rId9"/>
    <p:sldId id="268" r:id="rId10"/>
    <p:sldId id="267" r:id="rId11"/>
    <p:sldId id="266" r:id="rId12"/>
    <p:sldId id="273" r:id="rId13"/>
    <p:sldId id="271" r:id="rId14"/>
    <p:sldId id="270" r:id="rId15"/>
    <p:sldId id="269" r:id="rId16"/>
    <p:sldId id="274" r:id="rId17"/>
    <p:sldId id="275"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928" autoAdjust="0"/>
  </p:normalViewPr>
  <p:slideViewPr>
    <p:cSldViewPr>
      <p:cViewPr varScale="1">
        <p:scale>
          <a:sx n="53" d="100"/>
          <a:sy n="53" d="100"/>
        </p:scale>
        <p:origin x="147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35740C0-D52D-48DB-AA70-290046D11331}" type="datetimeFigureOut">
              <a:rPr lang="en-US" smtClean="0"/>
              <a:t>4/8/2015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8AFAC1F4-2F25-4011-86E9-337E26E9BC8C}" type="slidenum">
              <a:rPr lang="en-US" smtClean="0"/>
              <a:t>‹#›</a:t>
            </a:fld>
            <a:endParaRPr lang="en-US" dirty="0"/>
          </a:p>
        </p:txBody>
      </p:sp>
    </p:spTree>
    <p:extLst>
      <p:ext uri="{BB962C8B-B14F-4D97-AF65-F5344CB8AC3E}">
        <p14:creationId xmlns:p14="http://schemas.microsoft.com/office/powerpoint/2010/main" val="9516587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AD66913-9E08-4500-9D92-3402E775D7DF}" type="datetimeFigureOut">
              <a:rPr lang="en-US" smtClean="0"/>
              <a:t>4/8/2015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2D86565-6646-46E9-BA66-A0DEAED43B38}" type="slidenum">
              <a:rPr lang="en-US" smtClean="0"/>
              <a:t>‹#›</a:t>
            </a:fld>
            <a:endParaRPr lang="en-US" dirty="0"/>
          </a:p>
        </p:txBody>
      </p:sp>
    </p:spTree>
    <p:extLst>
      <p:ext uri="{BB962C8B-B14F-4D97-AF65-F5344CB8AC3E}">
        <p14:creationId xmlns:p14="http://schemas.microsoft.com/office/powerpoint/2010/main" val="624059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ihs.gov/MedicalPrograms/Diabetes/index.cfm?module=programsSDPIcommunityDirected"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www.ihs.gov/MedicalPrograms/Diabetes/index.cfm?module=programsSDPIdemonstrationProjects" TargetMode="External"/><Relationship Id="rId4" Type="http://schemas.openxmlformats.org/officeDocument/2006/relationships/hyperlink" Target="http://www.ihs.gov/MedicalPrograms/Diabetes/index.cfm?module=programsSDPIvideosIntro"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Community-Directed Diabetes Program</a:t>
            </a:r>
            <a:r>
              <a:rPr lang="en-US" dirty="0" smtClean="0"/>
              <a:t>: The Indian Health Diabetes Best Practices are consensus-based approaches, developed by Indian health system professionals, that anyone in clinical and community settings can use to implement or improve diabetes treatment and prevention. These Indian Health Diabetes Best Practices:</a:t>
            </a:r>
          </a:p>
          <a:p>
            <a:r>
              <a:rPr lang="en-US" dirty="0" smtClean="0"/>
              <a:t>Cover </a:t>
            </a:r>
            <a:r>
              <a:rPr lang="en-US" b="1" dirty="0" smtClean="0"/>
              <a:t>20 topics in diabetes treatment and prevention</a:t>
            </a:r>
            <a:r>
              <a:rPr lang="en-US" dirty="0" smtClean="0"/>
              <a:t>, including adult weight management, breastfeeding, cardiovascular disease, chronic kidney disease, nutrition and physical activity, diabetes in youth and a new Best Practice for 2011, Diabetes Prevention.</a:t>
            </a:r>
          </a:p>
          <a:p>
            <a:r>
              <a:rPr lang="en-US" dirty="0" smtClean="0"/>
              <a:t>Are based on findings from the </a:t>
            </a:r>
            <a:r>
              <a:rPr lang="en-US" b="1" dirty="0" smtClean="0"/>
              <a:t>latest scientific research, outcomes studies and successful experiences of diabetes programs</a:t>
            </a:r>
            <a:r>
              <a:rPr lang="en-US" dirty="0" smtClean="0"/>
              <a:t>.</a:t>
            </a:r>
          </a:p>
          <a:p>
            <a:r>
              <a:rPr lang="en-US" dirty="0" smtClean="0"/>
              <a:t>Provide IHS, Tribal, and Urban Indian health care programs with </a:t>
            </a:r>
            <a:r>
              <a:rPr lang="en-US" b="1" dirty="0" smtClean="0"/>
              <a:t>relevant, evidence-based information</a:t>
            </a:r>
            <a:r>
              <a:rPr lang="en-US" dirty="0" smtClean="0"/>
              <a:t> on caring for American Indians and Alaska Natives with diabetes or at risk of developing diabetes.</a:t>
            </a:r>
          </a:p>
          <a:p>
            <a:r>
              <a:rPr lang="en-US" dirty="0" smtClean="0"/>
              <a:t>Can help diabetes care teams </a:t>
            </a:r>
            <a:r>
              <a:rPr lang="en-US" b="1" dirty="0" smtClean="0"/>
              <a:t>assess what works and what does not work</a:t>
            </a:r>
            <a:r>
              <a:rPr lang="en-US" dirty="0" smtClean="0"/>
              <a:t>.</a:t>
            </a:r>
          </a:p>
          <a:p>
            <a:endParaRPr lang="en-US" dirty="0" smtClean="0"/>
          </a:p>
          <a:p>
            <a:r>
              <a:rPr lang="en-US" dirty="0" smtClean="0">
                <a:hlinkClick r:id="rId4"/>
              </a:rPr>
              <a:t>Demonstration Projects</a:t>
            </a:r>
            <a:endParaRPr lang="en-US" dirty="0" smtClean="0"/>
          </a:p>
          <a:p>
            <a:r>
              <a:rPr lang="en-US" dirty="0" smtClean="0"/>
              <a:t>This component of the SDPI provided funds to develop and implement projects in two specific areas – diabetes prevention in high risk individuals and cardiovascular disease prevention in people who already have diabetes. Funding for these projects ended in FY2009.</a:t>
            </a:r>
          </a:p>
          <a:p>
            <a:r>
              <a:rPr lang="en-US" dirty="0" smtClean="0">
                <a:hlinkClick r:id="rId5"/>
              </a:rPr>
              <a:t>Diabetes Prevention Program and Healthy Heart Project Initiatives (DP-HH Initiatives)</a:t>
            </a:r>
            <a:endParaRPr lang="en-US" dirty="0" smtClean="0"/>
          </a:p>
          <a:p>
            <a:r>
              <a:rPr lang="en-US" dirty="0" smtClean="0"/>
              <a:t>Modeled after the Demonstration Projects, these programs receive funds to continue or begin one of these two initiatives, to continue implementation of the interventions and begin dissemination of the best practices from their experiences.</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17" name="Footer Placeholder 16"/>
          <p:cNvSpPr>
            <a:spLocks noGrp="1"/>
          </p:cNvSpPr>
          <p:nvPr>
            <p:ph type="ftr" sz="quarter" idx="11"/>
          </p:nvPr>
        </p:nvSpPr>
        <p:spPr/>
        <p:txBody>
          <a:bodyPr/>
          <a:lstStyle/>
          <a:p>
            <a:endParaRPr lang="en-US" dirty="0">
              <a:solidFill>
                <a:prstClr val="white">
                  <a:shade val="50000"/>
                </a:prstClr>
              </a:solidFill>
            </a:endParaRPr>
          </a:p>
        </p:txBody>
      </p:sp>
      <p:sp>
        <p:nvSpPr>
          <p:cNvPr id="29" name="Slide Number Placeholder 28"/>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extLst>
      <p:ext uri="{BB962C8B-B14F-4D97-AF65-F5344CB8AC3E}">
        <p14:creationId xmlns:p14="http://schemas.microsoft.com/office/powerpoint/2010/main" val="1683054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shade val="50000"/>
                </a:prstClr>
              </a:solidFill>
            </a:endParaRPr>
          </a:p>
        </p:txBody>
      </p:sp>
      <p:sp>
        <p:nvSpPr>
          <p:cNvPr id="6" name="Slide Number Placeholder 5"/>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89772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shade val="50000"/>
                </a:prstClr>
              </a:solidFill>
            </a:endParaRPr>
          </a:p>
        </p:txBody>
      </p:sp>
      <p:sp>
        <p:nvSpPr>
          <p:cNvPr id="6" name="Slide Number Placeholder 5"/>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3801476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shade val="50000"/>
                </a:prstClr>
              </a:solidFill>
            </a:endParaRPr>
          </a:p>
        </p:txBody>
      </p:sp>
      <p:sp>
        <p:nvSpPr>
          <p:cNvPr id="6" name="Slide Number Placeholder 5"/>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1244146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shade val="50000"/>
                </a:prstClr>
              </a:solidFill>
            </a:endParaRPr>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28413834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shade val="50000"/>
                </a:prstClr>
              </a:solidFill>
            </a:endParaRPr>
          </a:p>
        </p:txBody>
      </p:sp>
      <p:sp>
        <p:nvSpPr>
          <p:cNvPr id="7" name="Slide Number Placeholder 6"/>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1908659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shade val="50000"/>
                </a:prstClr>
              </a:solidFill>
            </a:endParaRPr>
          </a:p>
        </p:txBody>
      </p:sp>
      <p:sp>
        <p:nvSpPr>
          <p:cNvPr id="9" name="Slide Number Placeholder 8"/>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1975279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shade val="50000"/>
                </a:prstClr>
              </a:solidFill>
            </a:endParaRPr>
          </a:p>
        </p:txBody>
      </p:sp>
      <p:sp>
        <p:nvSpPr>
          <p:cNvPr id="5" name="Slide Number Placeholder 4"/>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209117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shade val="50000"/>
                </a:prstClr>
              </a:solidFill>
            </a:endParaRPr>
          </a:p>
        </p:txBody>
      </p:sp>
      <p:sp>
        <p:nvSpPr>
          <p:cNvPr id="4" name="Slide Number Placeholder 3"/>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2750878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shade val="50000"/>
                </a:prstClr>
              </a:solidFill>
            </a:endParaRPr>
          </a:p>
        </p:txBody>
      </p:sp>
      <p:sp>
        <p:nvSpPr>
          <p:cNvPr id="7" name="Slide Number Placeholder 6"/>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277460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shade val="50000"/>
                </a:prstClr>
              </a:solidFill>
            </a:endParaRPr>
          </a:p>
        </p:txBody>
      </p:sp>
      <p:sp>
        <p:nvSpPr>
          <p:cNvPr id="7" name="Slide Number Placeholder 6"/>
          <p:cNvSpPr>
            <a:spLocks noGrp="1"/>
          </p:cNvSpPr>
          <p:nvPr>
            <p:ph type="sldNum" sz="quarter" idx="12"/>
          </p:nvPr>
        </p:nvSpPr>
        <p:spPr/>
        <p:txBody>
          <a:body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2025835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solidFill>
                  <a:prstClr val="white">
                    <a:shade val="50000"/>
                  </a:prstClr>
                </a:solidFill>
              </a:rPr>
              <a:pPr/>
              <a:t>4/8/2015</a:t>
            </a:fld>
            <a:endParaRPr lang="en-US" dirty="0">
              <a:solidFill>
                <a:prstClr val="white">
                  <a:shade val="50000"/>
                </a:prst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solidFill>
                <a:prstClr val="white">
                  <a:shade val="50000"/>
                </a:prst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solidFill>
                  <a:prstClr val="white">
                    <a:shade val="50000"/>
                  </a:prstClr>
                </a:solidFill>
              </a:rPr>
              <a:pPr/>
              <a:t>‹#›</a:t>
            </a:fld>
            <a:endParaRPr lang="en-US" dirty="0">
              <a:solidFill>
                <a:prstClr val="white">
                  <a:shade val="50000"/>
                </a:prstClr>
              </a:solidFill>
            </a:endParaRPr>
          </a:p>
        </p:txBody>
      </p:sp>
    </p:spTree>
    <p:extLst>
      <p:ext uri="{BB962C8B-B14F-4D97-AF65-F5344CB8AC3E}">
        <p14:creationId xmlns:p14="http://schemas.microsoft.com/office/powerpoint/2010/main" val="32718210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4.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ailto:consultation@ihs.gov" TargetMode="External"/><Relationship Id="rId5" Type="http://schemas.openxmlformats.org/officeDocument/2006/relationships/image" Target="../media/image4.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0" y="1600200"/>
            <a:ext cx="9083040" cy="4709160"/>
          </a:xfrm>
        </p:spPr>
        <p:txBody>
          <a:bodyPr>
            <a:noAutofit/>
          </a:bodyPr>
          <a:lstStyle/>
          <a:p>
            <a:pPr algn="ctr"/>
            <a:endParaRPr lang="en-US" sz="3200" b="1" dirty="0" smtClean="0">
              <a:solidFill>
                <a:prstClr val="black"/>
              </a:solidFill>
              <a:latin typeface="Calibri"/>
            </a:endParaRPr>
          </a:p>
          <a:p>
            <a:pPr algn="ctr"/>
            <a:r>
              <a:rPr lang="en-US" sz="3700" b="1" dirty="0">
                <a:ln w="6350">
                  <a:noFill/>
                </a:ln>
                <a:solidFill>
                  <a:srgbClr val="C00000"/>
                </a:solidFill>
                <a:effectLst>
                  <a:outerShdw blurRad="38100" dist="38100" dir="2700000" algn="tl">
                    <a:srgbClr val="000000">
                      <a:alpha val="43137"/>
                    </a:srgbClr>
                  </a:outerShdw>
                </a:effectLst>
                <a:latin typeface="Arial"/>
              </a:rPr>
              <a:t>Portland Area </a:t>
            </a:r>
            <a:r>
              <a:rPr lang="en-US" sz="3700" b="1" dirty="0" smtClean="0">
                <a:ln w="6350">
                  <a:noFill/>
                </a:ln>
                <a:solidFill>
                  <a:srgbClr val="C00000"/>
                </a:solidFill>
                <a:effectLst>
                  <a:outerShdw blurRad="38100" dist="38100" dir="2700000" algn="tl">
                    <a:srgbClr val="000000">
                      <a:alpha val="43137"/>
                    </a:srgbClr>
                  </a:outerShdw>
                </a:effectLst>
                <a:latin typeface="Arial"/>
              </a:rPr>
              <a:t>Special Diabetes Programs for Indians </a:t>
            </a:r>
            <a:r>
              <a:rPr lang="en-US" sz="3700" b="1" dirty="0">
                <a:ln w="6350">
                  <a:noFill/>
                </a:ln>
                <a:solidFill>
                  <a:srgbClr val="C00000"/>
                </a:solidFill>
                <a:effectLst>
                  <a:outerShdw blurRad="38100" dist="38100" dir="2700000" algn="tl">
                    <a:srgbClr val="000000">
                      <a:alpha val="43137"/>
                    </a:srgbClr>
                  </a:outerShdw>
                </a:effectLst>
                <a:latin typeface="Arial"/>
              </a:rPr>
              <a:t/>
            </a:r>
            <a:br>
              <a:rPr lang="en-US" sz="3700" b="1" dirty="0">
                <a:ln w="6350">
                  <a:noFill/>
                </a:ln>
                <a:solidFill>
                  <a:srgbClr val="C00000"/>
                </a:solidFill>
                <a:effectLst>
                  <a:outerShdw blurRad="38100" dist="38100" dir="2700000" algn="tl">
                    <a:srgbClr val="000000">
                      <a:alpha val="43137"/>
                    </a:srgbClr>
                  </a:outerShdw>
                </a:effectLst>
                <a:latin typeface="Arial"/>
              </a:rPr>
            </a:br>
            <a:r>
              <a:rPr lang="en-US" sz="3700" b="1" dirty="0">
                <a:ln w="6350">
                  <a:noFill/>
                </a:ln>
                <a:solidFill>
                  <a:srgbClr val="C00000"/>
                </a:solidFill>
                <a:effectLst>
                  <a:outerShdw blurRad="38100" dist="38100" dir="2700000" algn="tl">
                    <a:srgbClr val="000000">
                      <a:alpha val="43137"/>
                    </a:srgbClr>
                  </a:outerShdw>
                </a:effectLst>
                <a:latin typeface="Arial"/>
              </a:rPr>
              <a:t>Tribal </a:t>
            </a:r>
            <a:r>
              <a:rPr lang="en-US" sz="3700" b="1" dirty="0" smtClean="0">
                <a:ln w="6350">
                  <a:noFill/>
                </a:ln>
                <a:solidFill>
                  <a:srgbClr val="C00000"/>
                </a:solidFill>
                <a:effectLst>
                  <a:outerShdw blurRad="38100" dist="38100" dir="2700000" algn="tl">
                    <a:srgbClr val="000000">
                      <a:alpha val="43137"/>
                    </a:srgbClr>
                  </a:outerShdw>
                </a:effectLst>
                <a:latin typeface="Arial"/>
              </a:rPr>
              <a:t>Consultation</a:t>
            </a:r>
          </a:p>
          <a:p>
            <a:pPr algn="ctr"/>
            <a:r>
              <a:rPr lang="en-US" sz="3700" b="1" dirty="0" smtClean="0">
                <a:ln w="6350">
                  <a:noFill/>
                </a:ln>
                <a:solidFill>
                  <a:srgbClr val="C00000"/>
                </a:solidFill>
                <a:effectLst>
                  <a:outerShdw blurRad="38100" dist="38100" dir="2700000" algn="tl">
                    <a:srgbClr val="000000">
                      <a:alpha val="43137"/>
                    </a:srgbClr>
                  </a:outerShdw>
                </a:effectLst>
                <a:latin typeface="Arial"/>
              </a:rPr>
              <a:t>FY 2016 </a:t>
            </a:r>
          </a:p>
          <a:p>
            <a:pPr algn="ctr"/>
            <a:endParaRPr lang="en-US" sz="3700" b="1" dirty="0" smtClean="0">
              <a:ln w="6350">
                <a:noFill/>
              </a:ln>
              <a:solidFill>
                <a:srgbClr val="C00000"/>
              </a:solidFill>
              <a:effectLst>
                <a:outerShdw blurRad="38100" dist="38100" dir="2700000" algn="tl">
                  <a:srgbClr val="000000">
                    <a:alpha val="43137"/>
                  </a:srgbClr>
                </a:outerShdw>
              </a:effectLst>
              <a:latin typeface="Arial"/>
            </a:endParaRPr>
          </a:p>
          <a:p>
            <a:pPr algn="ctr"/>
            <a:r>
              <a:rPr lang="en-US" sz="3700" b="1" dirty="0" smtClean="0">
                <a:ln w="6350">
                  <a:noFill/>
                </a:ln>
                <a:solidFill>
                  <a:schemeClr val="bg1"/>
                </a:solidFill>
                <a:effectLst>
                  <a:outerShdw blurRad="38100" dist="38100" dir="2700000" algn="tl">
                    <a:srgbClr val="000000">
                      <a:alpha val="43137"/>
                    </a:srgbClr>
                  </a:outerShdw>
                </a:effectLst>
                <a:latin typeface="Arial"/>
              </a:rPr>
              <a:t>Date TBA April 2015</a:t>
            </a:r>
            <a:endParaRPr lang="en-US"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105118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lvl="0"/>
            <a:r>
              <a:rPr lang="en-US" b="1" dirty="0" smtClean="0">
                <a:solidFill>
                  <a:prstClr val="black"/>
                </a:solidFill>
                <a:latin typeface="Calibri"/>
              </a:rPr>
              <a:t>Tribal </a:t>
            </a:r>
            <a:r>
              <a:rPr lang="en-US" b="1" dirty="0">
                <a:solidFill>
                  <a:prstClr val="black"/>
                </a:solidFill>
                <a:latin typeface="Calibri"/>
              </a:rPr>
              <a:t>Leaders Diabetes Committee:</a:t>
            </a:r>
          </a:p>
          <a:p>
            <a:pPr lvl="1"/>
            <a:r>
              <a:rPr lang="en-US" b="1" dirty="0">
                <a:solidFill>
                  <a:prstClr val="black"/>
                </a:solidFill>
                <a:latin typeface="Calibri"/>
              </a:rPr>
              <a:t>Portland Area </a:t>
            </a:r>
            <a:r>
              <a:rPr lang="en-US" b="1" dirty="0" smtClean="0">
                <a:solidFill>
                  <a:prstClr val="black"/>
                </a:solidFill>
                <a:latin typeface="Calibri"/>
              </a:rPr>
              <a:t>Representative</a:t>
            </a:r>
          </a:p>
          <a:p>
            <a:pPr lvl="1"/>
            <a:r>
              <a:rPr lang="en-US" b="1" dirty="0" smtClean="0">
                <a:solidFill>
                  <a:prstClr val="black"/>
                </a:solidFill>
                <a:latin typeface="Calibri"/>
              </a:rPr>
              <a:t>Cassandra Sellards-Reck</a:t>
            </a:r>
            <a:r>
              <a:rPr lang="en-US" b="1" dirty="0">
                <a:solidFill>
                  <a:prstClr val="black"/>
                </a:solidFill>
                <a:latin typeface="Calibri"/>
              </a:rPr>
              <a:t> </a:t>
            </a:r>
            <a:r>
              <a:rPr lang="en-US" b="1" dirty="0" smtClean="0">
                <a:solidFill>
                  <a:prstClr val="black"/>
                </a:solidFill>
                <a:latin typeface="Calibri"/>
              </a:rPr>
              <a:t>-csellardsreck@hotmail.com</a:t>
            </a:r>
            <a:endParaRPr lang="en-US" dirty="0"/>
          </a:p>
          <a:p>
            <a:pPr lvl="0"/>
            <a:r>
              <a:rPr lang="en-US" b="1" dirty="0">
                <a:solidFill>
                  <a:prstClr val="black"/>
                </a:solidFill>
                <a:latin typeface="Calibri"/>
              </a:rPr>
              <a:t>Northwest Portland Area Indian Health Board</a:t>
            </a:r>
          </a:p>
          <a:p>
            <a:pPr lvl="1"/>
            <a:r>
              <a:rPr lang="en-US" b="1" dirty="0">
                <a:solidFill>
                  <a:prstClr val="black"/>
                </a:solidFill>
                <a:latin typeface="Calibri"/>
              </a:rPr>
              <a:t>Jim Roberts - jroberts@npaihb.org</a:t>
            </a:r>
          </a:p>
          <a:p>
            <a:pPr lvl="1"/>
            <a:r>
              <a:rPr lang="en-US" b="1" dirty="0">
                <a:solidFill>
                  <a:prstClr val="black"/>
                </a:solidFill>
                <a:latin typeface="Calibri"/>
              </a:rPr>
              <a:t>Kerri Lopez – klopez@npaihb.org</a:t>
            </a:r>
          </a:p>
          <a:p>
            <a:pPr lvl="0"/>
            <a:r>
              <a:rPr lang="en-US" b="1" dirty="0" smtClean="0">
                <a:solidFill>
                  <a:prstClr val="black"/>
                </a:solidFill>
                <a:latin typeface="Calibri"/>
              </a:rPr>
              <a:t>IHS Division of Diabetes Treatment and Prevention (DDTP) </a:t>
            </a:r>
          </a:p>
          <a:p>
            <a:pPr lvl="1"/>
            <a:r>
              <a:rPr lang="en-US" b="1" dirty="0" smtClean="0">
                <a:solidFill>
                  <a:prstClr val="black"/>
                </a:solidFill>
                <a:latin typeface="Calibri"/>
              </a:rPr>
              <a:t>Donnie Lee – donnie.lee@ihs.gov</a:t>
            </a:r>
          </a:p>
          <a:p>
            <a:pPr lvl="1"/>
            <a:r>
              <a:rPr lang="en-US" b="1" dirty="0" smtClean="0">
                <a:solidFill>
                  <a:prstClr val="black"/>
                </a:solidFill>
                <a:latin typeface="Calibri"/>
              </a:rPr>
              <a:t>diabetesprogram@ihs.gov</a:t>
            </a:r>
          </a:p>
          <a:p>
            <a:pPr lvl="0"/>
            <a:endParaRPr lang="en-US" b="1" dirty="0" smtClean="0">
              <a:solidFill>
                <a:prstClr val="black"/>
              </a:solidFill>
              <a:latin typeface="Calibri"/>
            </a:endParaRPr>
          </a:p>
        </p:txBody>
      </p:sp>
    </p:spTree>
    <p:extLst>
      <p:ext uri="{BB962C8B-B14F-4D97-AF65-F5344CB8AC3E}">
        <p14:creationId xmlns:p14="http://schemas.microsoft.com/office/powerpoint/2010/main" val="1152290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600200"/>
            <a:ext cx="8229600" cy="4953000"/>
          </a:xfrm>
        </p:spPr>
        <p:txBody>
          <a:bodyPr>
            <a:noAutofit/>
          </a:bodyPr>
          <a:lstStyle/>
          <a:p>
            <a:pPr marL="0" lvl="0" indent="0">
              <a:buClrTx/>
              <a:buSzTx/>
              <a:buNone/>
            </a:pPr>
            <a:r>
              <a:rPr lang="en-US" sz="2000" b="1" u="sng" dirty="0">
                <a:solidFill>
                  <a:prstClr val="black"/>
                </a:solidFill>
                <a:latin typeface="Calibri"/>
              </a:rPr>
              <a:t>1</a:t>
            </a:r>
            <a:r>
              <a:rPr lang="en-US" sz="2000" b="1" u="sng" dirty="0" smtClean="0">
                <a:solidFill>
                  <a:prstClr val="black"/>
                </a:solidFill>
                <a:latin typeface="Calibri"/>
              </a:rPr>
              <a:t>. </a:t>
            </a:r>
            <a:r>
              <a:rPr lang="en-US" sz="2000" b="1" u="sng" dirty="0">
                <a:solidFill>
                  <a:prstClr val="black"/>
                </a:solidFill>
                <a:latin typeface="Calibri"/>
              </a:rPr>
              <a:t>Changes to the SDPI National Funding Distribution</a:t>
            </a:r>
            <a:r>
              <a:rPr lang="en-US" sz="2000" b="1" dirty="0">
                <a:solidFill>
                  <a:prstClr val="black"/>
                </a:solidFill>
                <a:latin typeface="Calibri"/>
              </a:rPr>
              <a:t> </a:t>
            </a:r>
            <a:endParaRPr lang="en-US" sz="2000" dirty="0">
              <a:solidFill>
                <a:prstClr val="black"/>
              </a:solidFill>
              <a:latin typeface="Calibri"/>
            </a:endParaRPr>
          </a:p>
          <a:p>
            <a:pPr marL="0" lvl="0" indent="0">
              <a:buClrTx/>
              <a:buSzTx/>
              <a:buNone/>
            </a:pPr>
            <a:endParaRPr lang="en-US" sz="1800" b="1" dirty="0">
              <a:solidFill>
                <a:prstClr val="black"/>
              </a:solidFill>
              <a:latin typeface="Calibri"/>
            </a:endParaRPr>
          </a:p>
          <a:p>
            <a:pPr marL="0" lvl="0" indent="0">
              <a:buClrTx/>
              <a:buSzTx/>
              <a:buNone/>
            </a:pPr>
            <a:r>
              <a:rPr lang="en-US" sz="1800" b="1" dirty="0" smtClean="0">
                <a:solidFill>
                  <a:srgbClr val="C00000"/>
                </a:solidFill>
                <a:latin typeface="Calibri"/>
              </a:rPr>
              <a:t>Question</a:t>
            </a:r>
            <a:r>
              <a:rPr lang="en-US" sz="1800" b="1" dirty="0">
                <a:solidFill>
                  <a:srgbClr val="C00000"/>
                </a:solidFill>
                <a:latin typeface="Calibri"/>
              </a:rPr>
              <a:t>:  Should </a:t>
            </a:r>
            <a:r>
              <a:rPr lang="en-US" sz="1800" b="1" dirty="0" smtClean="0">
                <a:solidFill>
                  <a:srgbClr val="C00000"/>
                </a:solidFill>
                <a:latin typeface="Calibri"/>
              </a:rPr>
              <a:t>there </a:t>
            </a:r>
            <a:r>
              <a:rPr lang="en-US" sz="1800" b="1" dirty="0">
                <a:solidFill>
                  <a:srgbClr val="C00000"/>
                </a:solidFill>
                <a:latin typeface="Calibri"/>
              </a:rPr>
              <a:t>be any changes in the national SDPI funding </a:t>
            </a:r>
            <a:r>
              <a:rPr lang="en-US" sz="1800" b="1" dirty="0" smtClean="0">
                <a:solidFill>
                  <a:srgbClr val="C00000"/>
                </a:solidFill>
                <a:latin typeface="Calibri"/>
              </a:rPr>
              <a:t>distribution, 	   and if so, </a:t>
            </a:r>
            <a:r>
              <a:rPr lang="en-US" sz="1800" b="1" dirty="0">
                <a:solidFill>
                  <a:srgbClr val="C00000"/>
                </a:solidFill>
                <a:latin typeface="Calibri"/>
              </a:rPr>
              <a:t>in what way</a:t>
            </a:r>
            <a:r>
              <a:rPr lang="en-US" sz="1800" b="1" dirty="0" smtClean="0">
                <a:solidFill>
                  <a:srgbClr val="C00000"/>
                </a:solidFill>
                <a:latin typeface="Calibri"/>
              </a:rPr>
              <a:t>?</a:t>
            </a:r>
          </a:p>
          <a:p>
            <a:pPr marL="0" lvl="0" indent="0">
              <a:buClrTx/>
              <a:buSzTx/>
              <a:buNone/>
            </a:pPr>
            <a:endParaRPr lang="en-US" sz="1800" b="1" dirty="0">
              <a:solidFill>
                <a:srgbClr val="C00000"/>
              </a:solidFill>
              <a:latin typeface="Calibri"/>
            </a:endParaRPr>
          </a:p>
          <a:p>
            <a:pPr marL="742950" lvl="1" indent="-285750">
              <a:buClrTx/>
              <a:buSzTx/>
              <a:buFont typeface="Arial" panose="020B0604020202020204" pitchFamily="34" charset="0"/>
              <a:buChar char="–"/>
            </a:pPr>
            <a:r>
              <a:rPr lang="en-US" sz="1800" b="1" dirty="0" smtClean="0">
                <a:solidFill>
                  <a:prstClr val="black"/>
                </a:solidFill>
                <a:latin typeface="Calibri"/>
              </a:rPr>
              <a:t>Current </a:t>
            </a:r>
            <a:r>
              <a:rPr lang="en-US" sz="1800" b="1" dirty="0">
                <a:solidFill>
                  <a:prstClr val="black"/>
                </a:solidFill>
                <a:latin typeface="Calibri"/>
              </a:rPr>
              <a:t>annual distribution of $150 million funding </a:t>
            </a:r>
            <a:r>
              <a:rPr lang="en-US" sz="1800" b="1" dirty="0" smtClean="0">
                <a:solidFill>
                  <a:prstClr val="black"/>
                </a:solidFill>
                <a:latin typeface="Calibri"/>
              </a:rPr>
              <a:t>is:</a:t>
            </a:r>
          </a:p>
          <a:p>
            <a:pPr marL="742950" lvl="1" indent="-285750">
              <a:buClrTx/>
              <a:buSzTx/>
              <a:buFont typeface="Arial" panose="020B0604020202020204" pitchFamily="34" charset="0"/>
              <a:buChar char="–"/>
            </a:pPr>
            <a:endParaRPr lang="en-US" sz="1800" b="1" dirty="0">
              <a:solidFill>
                <a:prstClr val="black"/>
              </a:solidFill>
              <a:latin typeface="Calibri"/>
            </a:endParaRPr>
          </a:p>
          <a:p>
            <a:pPr marL="742950" lvl="1" indent="-285750">
              <a:buClrTx/>
              <a:buSzTx/>
              <a:buFont typeface="Arial" panose="020B0604020202020204" pitchFamily="34" charset="0"/>
              <a:buChar char="–"/>
            </a:pPr>
            <a:r>
              <a:rPr lang="en-US" sz="1600" b="1" dirty="0" smtClean="0">
                <a:solidFill>
                  <a:prstClr val="black"/>
                </a:solidFill>
                <a:latin typeface="Calibri"/>
              </a:rPr>
              <a:t>Community-Directed </a:t>
            </a:r>
            <a:r>
              <a:rPr lang="en-US" sz="1600" b="1" dirty="0">
                <a:solidFill>
                  <a:prstClr val="black"/>
                </a:solidFill>
                <a:latin typeface="Calibri"/>
              </a:rPr>
              <a:t>grant program		</a:t>
            </a:r>
            <a:r>
              <a:rPr lang="en-US" sz="1600" b="1" dirty="0" smtClean="0">
                <a:solidFill>
                  <a:prstClr val="black"/>
                </a:solidFill>
                <a:latin typeface="Calibri"/>
              </a:rPr>
              <a:t>	$</a:t>
            </a:r>
            <a:r>
              <a:rPr lang="en-US" sz="1600" b="1" dirty="0">
                <a:solidFill>
                  <a:prstClr val="black"/>
                </a:solidFill>
                <a:latin typeface="Calibri"/>
              </a:rPr>
              <a:t>108.9 million</a:t>
            </a:r>
          </a:p>
          <a:p>
            <a:pPr marL="742950" lvl="1" indent="-285750">
              <a:buClrTx/>
              <a:buSzTx/>
              <a:buFont typeface="Arial" panose="020B0604020202020204" pitchFamily="34" charset="0"/>
              <a:buChar char="–"/>
            </a:pPr>
            <a:r>
              <a:rPr lang="en-US" sz="1600" b="1" dirty="0" smtClean="0">
                <a:solidFill>
                  <a:prstClr val="black"/>
                </a:solidFill>
                <a:latin typeface="Calibri"/>
              </a:rPr>
              <a:t>Diabetes </a:t>
            </a:r>
            <a:r>
              <a:rPr lang="en-US" sz="1600" b="1" dirty="0">
                <a:solidFill>
                  <a:prstClr val="black"/>
                </a:solidFill>
                <a:latin typeface="Calibri"/>
              </a:rPr>
              <a:t>Prevention/Healthy Heart Initiatives	</a:t>
            </a:r>
            <a:r>
              <a:rPr lang="en-US" sz="1600" b="1" dirty="0" smtClean="0">
                <a:solidFill>
                  <a:prstClr val="black"/>
                </a:solidFill>
                <a:latin typeface="Calibri"/>
              </a:rPr>
              <a:t>	$</a:t>
            </a:r>
            <a:r>
              <a:rPr lang="en-US" sz="1600" b="1" dirty="0">
                <a:solidFill>
                  <a:prstClr val="black"/>
                </a:solidFill>
                <a:latin typeface="Calibri"/>
              </a:rPr>
              <a:t>27.4 million</a:t>
            </a:r>
          </a:p>
          <a:p>
            <a:pPr marL="742950" lvl="1" indent="-285750">
              <a:buClrTx/>
              <a:buSzTx/>
              <a:buFont typeface="Arial" panose="020B0604020202020204" pitchFamily="34" charset="0"/>
              <a:buChar char="–"/>
            </a:pPr>
            <a:r>
              <a:rPr lang="en-US" sz="1600" b="1" dirty="0" smtClean="0">
                <a:solidFill>
                  <a:prstClr val="black"/>
                </a:solidFill>
                <a:latin typeface="Calibri"/>
              </a:rPr>
              <a:t>Set </a:t>
            </a:r>
            <a:r>
              <a:rPr lang="en-US" sz="1600" b="1" dirty="0">
                <a:solidFill>
                  <a:prstClr val="black"/>
                </a:solidFill>
                <a:latin typeface="Calibri"/>
              </a:rPr>
              <a:t>Asides:</a:t>
            </a:r>
          </a:p>
          <a:p>
            <a:pPr marL="1143000" lvl="2">
              <a:buClrTx/>
              <a:buSzTx/>
              <a:buFont typeface="Arial" panose="020B0604020202020204" pitchFamily="34" charset="0"/>
              <a:buChar char="•"/>
            </a:pPr>
            <a:r>
              <a:rPr lang="en-US" sz="1600" b="1" dirty="0">
                <a:solidFill>
                  <a:prstClr val="black"/>
                </a:solidFill>
                <a:latin typeface="Calibri"/>
              </a:rPr>
              <a:t>Urban Indian Health Programs		</a:t>
            </a:r>
            <a:r>
              <a:rPr lang="en-US" sz="1600" b="1" dirty="0" smtClean="0">
                <a:solidFill>
                  <a:prstClr val="black"/>
                </a:solidFill>
                <a:latin typeface="Calibri"/>
              </a:rPr>
              <a:t>	$</a:t>
            </a:r>
            <a:r>
              <a:rPr lang="en-US" sz="1600" b="1" dirty="0">
                <a:solidFill>
                  <a:prstClr val="black"/>
                </a:solidFill>
                <a:latin typeface="Calibri"/>
              </a:rPr>
              <a:t>7.5 million</a:t>
            </a:r>
          </a:p>
          <a:p>
            <a:pPr marL="1143000" lvl="2">
              <a:buClrTx/>
              <a:buSzTx/>
              <a:buFont typeface="Arial" panose="020B0604020202020204" pitchFamily="34" charset="0"/>
              <a:buChar char="•"/>
            </a:pPr>
            <a:r>
              <a:rPr lang="en-US" sz="1600" b="1" dirty="0">
                <a:solidFill>
                  <a:prstClr val="black"/>
                </a:solidFill>
                <a:latin typeface="Calibri"/>
              </a:rPr>
              <a:t>Data Infrastructure Improvement		</a:t>
            </a:r>
            <a:r>
              <a:rPr lang="en-US" sz="1600" b="1" dirty="0" smtClean="0">
                <a:solidFill>
                  <a:prstClr val="black"/>
                </a:solidFill>
                <a:latin typeface="Calibri"/>
              </a:rPr>
              <a:t>	$</a:t>
            </a:r>
            <a:r>
              <a:rPr lang="en-US" sz="1600" b="1" dirty="0">
                <a:solidFill>
                  <a:prstClr val="black"/>
                </a:solidFill>
                <a:latin typeface="Calibri"/>
              </a:rPr>
              <a:t>5.2 million</a:t>
            </a:r>
          </a:p>
          <a:p>
            <a:pPr marL="1143000" lvl="2">
              <a:buClrTx/>
              <a:buSzTx/>
              <a:buFont typeface="Arial" panose="020B0604020202020204" pitchFamily="34" charset="0"/>
              <a:buChar char="•"/>
            </a:pPr>
            <a:r>
              <a:rPr lang="en-US" sz="1600" b="1" dirty="0">
                <a:solidFill>
                  <a:prstClr val="black"/>
                </a:solidFill>
                <a:latin typeface="Calibri"/>
              </a:rPr>
              <a:t>CDC Native Diabetes Wellness </a:t>
            </a:r>
            <a:r>
              <a:rPr lang="en-US" sz="1600" b="1" dirty="0" smtClean="0">
                <a:solidFill>
                  <a:prstClr val="black"/>
                </a:solidFill>
                <a:latin typeface="Calibri"/>
              </a:rPr>
              <a:t>Program*</a:t>
            </a:r>
            <a:r>
              <a:rPr lang="en-US" sz="1600" b="1" dirty="0">
                <a:solidFill>
                  <a:prstClr val="black"/>
                </a:solidFill>
                <a:latin typeface="Calibri"/>
              </a:rPr>
              <a:t>		</a:t>
            </a:r>
            <a:r>
              <a:rPr lang="en-US" sz="1600" b="1" dirty="0" smtClean="0">
                <a:solidFill>
                  <a:prstClr val="black"/>
                </a:solidFill>
                <a:latin typeface="Calibri"/>
              </a:rPr>
              <a:t>	$</a:t>
            </a:r>
            <a:r>
              <a:rPr lang="en-US" sz="1600" b="1" dirty="0">
                <a:solidFill>
                  <a:prstClr val="black"/>
                </a:solidFill>
                <a:latin typeface="Calibri"/>
              </a:rPr>
              <a:t>1.0 million</a:t>
            </a:r>
          </a:p>
          <a:p>
            <a:pPr marL="1371600" lvl="3" indent="0">
              <a:buClrTx/>
              <a:buSzTx/>
              <a:buNone/>
            </a:pPr>
            <a:r>
              <a:rPr lang="en-US" sz="1200" b="1" dirty="0" smtClean="0">
                <a:solidFill>
                  <a:prstClr val="black"/>
                </a:solidFill>
                <a:latin typeface="Calibri"/>
              </a:rPr>
              <a:t>* The TLDC has already recommended that SDPI funds formerly assigned to the CDC Native Diabetes Wellness Program be reassigned to another component of the SDPI funding distribution. Tribal leaders are asked to provide input as to which component these funds should be assigned.</a:t>
            </a:r>
            <a:endParaRPr lang="en-US" sz="1200" b="1" dirty="0">
              <a:solidFill>
                <a:prstClr val="black"/>
              </a:solidFill>
              <a:latin typeface="Calibri"/>
            </a:endParaRPr>
          </a:p>
          <a:p>
            <a:pPr marL="342900" lvl="0" indent="-342900">
              <a:buClrTx/>
              <a:buSzTx/>
              <a:buFont typeface="Arial" panose="020B0604020202020204" pitchFamily="34" charset="0"/>
              <a:buChar char="•"/>
            </a:pPr>
            <a:endParaRPr lang="en-US" sz="1400" dirty="0">
              <a:solidFill>
                <a:prstClr val="black"/>
              </a:solidFill>
              <a:latin typeface="Calibri"/>
            </a:endParaRPr>
          </a:p>
          <a:p>
            <a:endParaRPr lang="en-US" dirty="0"/>
          </a:p>
        </p:txBody>
      </p:sp>
    </p:spTree>
    <p:extLst>
      <p:ext uri="{BB962C8B-B14F-4D97-AF65-F5344CB8AC3E}">
        <p14:creationId xmlns:p14="http://schemas.microsoft.com/office/powerpoint/2010/main" val="2942967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600200"/>
            <a:ext cx="8229600" cy="4953000"/>
          </a:xfrm>
        </p:spPr>
        <p:txBody>
          <a:bodyPr>
            <a:noAutofit/>
          </a:bodyPr>
          <a:lstStyle/>
          <a:p>
            <a:pPr marL="0" lvl="0" indent="0">
              <a:buClrTx/>
              <a:buSzTx/>
              <a:buNone/>
            </a:pPr>
            <a:r>
              <a:rPr lang="en-US" sz="2000" b="1" u="sng" dirty="0">
                <a:solidFill>
                  <a:prstClr val="black"/>
                </a:solidFill>
                <a:latin typeface="Calibri"/>
              </a:rPr>
              <a:t>2. </a:t>
            </a:r>
            <a:r>
              <a:rPr lang="en-US" sz="2000" b="1" u="sng" dirty="0" smtClean="0">
                <a:solidFill>
                  <a:prstClr val="black"/>
                </a:solidFill>
                <a:latin typeface="Calibri"/>
              </a:rPr>
              <a:t>SDPI Funding Formula and Data</a:t>
            </a:r>
            <a:endParaRPr lang="en-US" sz="2000" dirty="0">
              <a:solidFill>
                <a:prstClr val="black"/>
              </a:solidFill>
              <a:latin typeface="Calibri"/>
            </a:endParaRPr>
          </a:p>
          <a:p>
            <a:pPr marL="0" lvl="0" indent="0">
              <a:buClrTx/>
              <a:buSzTx/>
              <a:buNone/>
            </a:pPr>
            <a:endParaRPr lang="en-US" sz="1800" b="1" dirty="0">
              <a:solidFill>
                <a:prstClr val="black"/>
              </a:solidFill>
              <a:latin typeface="Calibri"/>
            </a:endParaRPr>
          </a:p>
          <a:p>
            <a:pPr marL="0" lvl="0" indent="0">
              <a:buClrTx/>
              <a:buSzTx/>
              <a:buNone/>
            </a:pPr>
            <a:r>
              <a:rPr lang="en-US" sz="1800" b="1" dirty="0" smtClean="0">
                <a:solidFill>
                  <a:srgbClr val="C00000"/>
                </a:solidFill>
                <a:latin typeface="Calibri"/>
              </a:rPr>
              <a:t>Questions:  </a:t>
            </a:r>
            <a:r>
              <a:rPr lang="en-US" sz="1800" b="1" dirty="0">
                <a:solidFill>
                  <a:srgbClr val="C00000"/>
                </a:solidFill>
                <a:latin typeface="Calibri"/>
              </a:rPr>
              <a:t>Should </a:t>
            </a:r>
            <a:r>
              <a:rPr lang="en-US" sz="1800" b="1" dirty="0" smtClean="0">
                <a:solidFill>
                  <a:srgbClr val="C00000"/>
                </a:solidFill>
                <a:latin typeface="Calibri"/>
              </a:rPr>
              <a:t>there </a:t>
            </a:r>
            <a:r>
              <a:rPr lang="en-US" sz="1800" b="1" dirty="0">
                <a:solidFill>
                  <a:srgbClr val="C00000"/>
                </a:solidFill>
                <a:latin typeface="Calibri"/>
              </a:rPr>
              <a:t>be any changes </a:t>
            </a:r>
            <a:r>
              <a:rPr lang="en-US" sz="1800" b="1" dirty="0" smtClean="0">
                <a:solidFill>
                  <a:srgbClr val="C00000"/>
                </a:solidFill>
                <a:latin typeface="Calibri"/>
              </a:rPr>
              <a:t>to </a:t>
            </a:r>
            <a:r>
              <a:rPr lang="en-US" sz="1800" b="1" dirty="0">
                <a:solidFill>
                  <a:srgbClr val="C00000"/>
                </a:solidFill>
                <a:latin typeface="Calibri"/>
              </a:rPr>
              <a:t>the national </a:t>
            </a:r>
            <a:r>
              <a:rPr lang="en-US" sz="1800" b="1" dirty="0" smtClean="0">
                <a:solidFill>
                  <a:srgbClr val="C00000"/>
                </a:solidFill>
                <a:latin typeface="Calibri"/>
              </a:rPr>
              <a:t>funding formula?</a:t>
            </a:r>
          </a:p>
          <a:p>
            <a:pPr marL="0" lvl="0" indent="0">
              <a:buClrTx/>
              <a:buSzTx/>
              <a:buNone/>
            </a:pPr>
            <a:r>
              <a:rPr lang="en-US" sz="1800" b="1" dirty="0">
                <a:solidFill>
                  <a:srgbClr val="C00000"/>
                </a:solidFill>
                <a:latin typeface="Calibri"/>
              </a:rPr>
              <a:t>	</a:t>
            </a:r>
            <a:r>
              <a:rPr lang="en-US" sz="1800" b="1" dirty="0" smtClean="0">
                <a:solidFill>
                  <a:srgbClr val="C00000"/>
                </a:solidFill>
                <a:latin typeface="Calibri"/>
              </a:rPr>
              <a:t>     Should more recent user population and diabetes prevalence data be 	     used?</a:t>
            </a:r>
            <a:r>
              <a:rPr lang="en-US" sz="1800" b="1" dirty="0">
                <a:solidFill>
                  <a:srgbClr val="C00000"/>
                </a:solidFill>
                <a:latin typeface="Calibri"/>
              </a:rPr>
              <a:t>	</a:t>
            </a:r>
            <a:r>
              <a:rPr lang="en-US" sz="1800" b="1" dirty="0" smtClean="0">
                <a:solidFill>
                  <a:srgbClr val="C00000"/>
                </a:solidFill>
                <a:latin typeface="Calibri"/>
              </a:rPr>
              <a:t>If so, how would resultant  changes in the Area funding 		     distribution be addressed?	  </a:t>
            </a:r>
            <a:endParaRPr lang="en-US" sz="1800" b="1" dirty="0">
              <a:solidFill>
                <a:srgbClr val="C00000"/>
              </a:solidFill>
              <a:latin typeface="Calibri"/>
            </a:endParaRPr>
          </a:p>
          <a:p>
            <a:pPr marL="342900" lvl="0" indent="-342900">
              <a:buClrTx/>
              <a:buSzTx/>
              <a:buFont typeface="Arial" panose="020B0604020202020204" pitchFamily="34" charset="0"/>
              <a:buChar char="•"/>
            </a:pPr>
            <a:endParaRPr lang="en-US" sz="1400" dirty="0" smtClean="0">
              <a:solidFill>
                <a:prstClr val="black"/>
              </a:solidFill>
              <a:latin typeface="Calibri"/>
            </a:endParaRPr>
          </a:p>
          <a:p>
            <a:pPr marL="320040" lvl="1" indent="0">
              <a:buClrTx/>
              <a:buSzTx/>
              <a:buNone/>
            </a:pPr>
            <a:r>
              <a:rPr lang="en-US" sz="2000" b="1" dirty="0">
                <a:solidFill>
                  <a:prstClr val="black"/>
                </a:solidFill>
                <a:latin typeface="Calibri"/>
              </a:rPr>
              <a:t>Current funding formula (2004-present)</a:t>
            </a:r>
          </a:p>
          <a:p>
            <a:pPr marL="1600200" lvl="3" indent="-228600">
              <a:buClrTx/>
              <a:buSzTx/>
              <a:buFont typeface="Arial" panose="020B0604020202020204" pitchFamily="34" charset="0"/>
              <a:buChar char="–"/>
            </a:pPr>
            <a:r>
              <a:rPr lang="en-US" sz="1600" b="1" dirty="0">
                <a:solidFill>
                  <a:prstClr val="black"/>
                </a:solidFill>
                <a:latin typeface="Calibri"/>
              </a:rPr>
              <a:t>User population = 30%</a:t>
            </a:r>
          </a:p>
          <a:p>
            <a:pPr marL="1600200" lvl="3" indent="-228600">
              <a:buClrTx/>
              <a:buSzTx/>
              <a:buFont typeface="Arial" panose="020B0604020202020204" pitchFamily="34" charset="0"/>
              <a:buChar char="–"/>
            </a:pPr>
            <a:r>
              <a:rPr lang="en-US" sz="1600" b="1" dirty="0">
                <a:solidFill>
                  <a:prstClr val="black"/>
                </a:solidFill>
                <a:latin typeface="Calibri"/>
              </a:rPr>
              <a:t>Tribal size adjustment (TSA) = 12.5% (adjustment given for small tribes)</a:t>
            </a:r>
          </a:p>
          <a:p>
            <a:pPr marL="1600200" lvl="3" indent="-228600">
              <a:buClrTx/>
              <a:buSzTx/>
              <a:buFont typeface="Arial" panose="020B0604020202020204" pitchFamily="34" charset="0"/>
              <a:buChar char="–"/>
            </a:pPr>
            <a:r>
              <a:rPr lang="en-US" sz="1600" b="1" dirty="0">
                <a:solidFill>
                  <a:prstClr val="black"/>
                </a:solidFill>
                <a:latin typeface="Calibri"/>
              </a:rPr>
              <a:t>Disease Burden = 57.5% (diabetes prevalence)</a:t>
            </a:r>
          </a:p>
          <a:p>
            <a:pPr marL="320040" lvl="1" indent="0">
              <a:buClrTx/>
              <a:buSzTx/>
              <a:buNone/>
            </a:pPr>
            <a:endParaRPr lang="en-US" sz="2000" b="1" dirty="0" smtClean="0">
              <a:solidFill>
                <a:prstClr val="black"/>
              </a:solidFill>
              <a:latin typeface="Calibri"/>
            </a:endParaRPr>
          </a:p>
          <a:p>
            <a:pPr marL="320040" lvl="1" indent="0">
              <a:buClrTx/>
              <a:buSzTx/>
              <a:buNone/>
            </a:pPr>
            <a:r>
              <a:rPr lang="en-US" sz="2000" b="1" dirty="0" smtClean="0">
                <a:solidFill>
                  <a:prstClr val="black"/>
                </a:solidFill>
                <a:latin typeface="Calibri"/>
              </a:rPr>
              <a:t>Since FY 2004, user population and diabetes prevalence data from 2002 have been used in the national funding formula. To keep funding levels stable, no changes have been made in either the funding formula or the data used in the formula since FY 2004.</a:t>
            </a:r>
          </a:p>
          <a:p>
            <a:pPr marL="320040" lvl="1" indent="0">
              <a:buClrTx/>
              <a:buSzTx/>
              <a:buNone/>
            </a:pPr>
            <a:endParaRPr lang="en-US" sz="2000" b="1" i="1" dirty="0" smtClean="0">
              <a:solidFill>
                <a:prstClr val="black"/>
              </a:solidFill>
              <a:latin typeface="Calibri"/>
            </a:endParaRPr>
          </a:p>
          <a:p>
            <a:pPr marL="342900" lvl="0" indent="-342900">
              <a:buClrTx/>
              <a:buSzTx/>
              <a:buFont typeface="Arial" panose="020B0604020202020204" pitchFamily="34" charset="0"/>
              <a:buChar char="•"/>
            </a:pPr>
            <a:endParaRPr lang="en-US" sz="1400" dirty="0" smtClean="0">
              <a:solidFill>
                <a:prstClr val="black"/>
              </a:solidFill>
              <a:latin typeface="Calibri"/>
            </a:endParaRPr>
          </a:p>
          <a:p>
            <a:endParaRPr lang="en-US" dirty="0"/>
          </a:p>
        </p:txBody>
      </p:sp>
    </p:spTree>
    <p:extLst>
      <p:ext uri="{BB962C8B-B14F-4D97-AF65-F5344CB8AC3E}">
        <p14:creationId xmlns:p14="http://schemas.microsoft.com/office/powerpoint/2010/main" val="340969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0" lvl="0" indent="0">
              <a:buClrTx/>
              <a:buSzTx/>
              <a:buNone/>
            </a:pPr>
            <a:r>
              <a:rPr lang="en-US" sz="2000" b="1" u="sng" dirty="0">
                <a:solidFill>
                  <a:prstClr val="black"/>
                </a:solidFill>
                <a:latin typeface="Calibri"/>
              </a:rPr>
              <a:t>3. </a:t>
            </a:r>
            <a:r>
              <a:rPr lang="en-US" sz="2000" b="1" u="sng" dirty="0" smtClean="0">
                <a:solidFill>
                  <a:prstClr val="black"/>
                </a:solidFill>
                <a:latin typeface="Calibri"/>
              </a:rPr>
              <a:t>Structure and activities of the SDPI Grant Programs</a:t>
            </a:r>
          </a:p>
          <a:p>
            <a:pPr marL="0" lvl="0" indent="0">
              <a:buClrTx/>
              <a:buSzTx/>
              <a:buNone/>
            </a:pPr>
            <a:r>
              <a:rPr lang="en-US" sz="2000" b="1" dirty="0" smtClean="0">
                <a:solidFill>
                  <a:prstClr val="black"/>
                </a:solidFill>
                <a:latin typeface="Calibri"/>
              </a:rPr>
              <a:t>	</a:t>
            </a:r>
          </a:p>
          <a:p>
            <a:pPr marL="0" lvl="0" indent="0">
              <a:buClrTx/>
              <a:buSzTx/>
              <a:buNone/>
            </a:pPr>
            <a:r>
              <a:rPr lang="en-US" sz="1800" b="1" dirty="0" smtClean="0">
                <a:solidFill>
                  <a:srgbClr val="C00000"/>
                </a:solidFill>
                <a:latin typeface="Calibri"/>
              </a:rPr>
              <a:t>Questions: Should there be any changes in the SDPI Community-Directed grant 	    program? If so, what changes do Tribes recommend?</a:t>
            </a:r>
            <a:endParaRPr lang="en-US" sz="1800" b="1" dirty="0">
              <a:solidFill>
                <a:srgbClr val="C00000"/>
              </a:solidFill>
              <a:latin typeface="Calibri"/>
            </a:endParaRPr>
          </a:p>
          <a:p>
            <a:pPr marL="722376" lvl="2" indent="0">
              <a:buClrTx/>
              <a:buSzTx/>
              <a:buNone/>
            </a:pPr>
            <a:r>
              <a:rPr lang="en-US" sz="1800" b="1" dirty="0" smtClean="0">
                <a:solidFill>
                  <a:srgbClr val="C00000"/>
                </a:solidFill>
                <a:latin typeface="Calibri"/>
              </a:rPr>
              <a:t>	    </a:t>
            </a:r>
          </a:p>
          <a:p>
            <a:pPr marL="722376" lvl="2" indent="0">
              <a:buClrTx/>
              <a:buSzTx/>
              <a:buNone/>
            </a:pPr>
            <a:r>
              <a:rPr lang="en-US" sz="1800" b="1" dirty="0">
                <a:solidFill>
                  <a:srgbClr val="C00000"/>
                </a:solidFill>
                <a:latin typeface="Calibri"/>
              </a:rPr>
              <a:t>	</a:t>
            </a:r>
            <a:r>
              <a:rPr lang="en-US" sz="1800" b="1" dirty="0" smtClean="0">
                <a:solidFill>
                  <a:srgbClr val="C00000"/>
                </a:solidFill>
                <a:latin typeface="Calibri"/>
              </a:rPr>
              <a:t>    Should there be any changes in the SDPI Diabetes Prevention and      	    Healthy Heart Initiatives grant </a:t>
            </a:r>
            <a:r>
              <a:rPr lang="en-US" sz="1800" b="1" dirty="0">
                <a:solidFill>
                  <a:srgbClr val="C00000"/>
                </a:solidFill>
                <a:latin typeface="Calibri"/>
              </a:rPr>
              <a:t>program? If so, what changes do Tribes </a:t>
            </a:r>
            <a:r>
              <a:rPr lang="en-US" sz="1800" b="1" dirty="0" smtClean="0">
                <a:solidFill>
                  <a:srgbClr val="C00000"/>
                </a:solidFill>
                <a:latin typeface="Calibri"/>
              </a:rPr>
              <a:t>  	    recommend</a:t>
            </a:r>
            <a:r>
              <a:rPr lang="en-US" sz="1800" b="1" dirty="0">
                <a:solidFill>
                  <a:srgbClr val="C00000"/>
                </a:solidFill>
                <a:latin typeface="Calibri"/>
              </a:rPr>
              <a:t>?</a:t>
            </a:r>
          </a:p>
          <a:p>
            <a:pPr marL="1008126" lvl="2" indent="-285750">
              <a:buClrTx/>
              <a:buSzTx/>
              <a:buFont typeface="Arial" panose="020B0604020202020204" pitchFamily="34" charset="0"/>
              <a:buChar char="–"/>
            </a:pPr>
            <a:endParaRPr lang="en-US" sz="1800" b="1" dirty="0" smtClean="0">
              <a:solidFill>
                <a:srgbClr val="C00000"/>
              </a:solidFill>
              <a:latin typeface="Calibri"/>
            </a:endParaRPr>
          </a:p>
          <a:p>
            <a:pPr marL="1371600" lvl="3" indent="0">
              <a:buClrTx/>
              <a:buSzTx/>
              <a:buNone/>
            </a:pPr>
            <a:endParaRPr lang="en-US" sz="1600" b="1" dirty="0" smtClean="0">
              <a:solidFill>
                <a:prstClr val="black"/>
              </a:solidFill>
              <a:latin typeface="Calibri"/>
            </a:endParaRPr>
          </a:p>
          <a:p>
            <a:pPr marL="342900" lvl="0" indent="-342900">
              <a:buClrTx/>
              <a:buSzTx/>
              <a:buFont typeface="Arial" panose="020B0604020202020204" pitchFamily="34" charset="0"/>
              <a:buChar char="•"/>
            </a:pPr>
            <a:endParaRPr lang="en-US" sz="1300" b="1" dirty="0" smtClean="0">
              <a:solidFill>
                <a:prstClr val="black"/>
              </a:solidFill>
              <a:latin typeface="Calibri"/>
            </a:endParaRPr>
          </a:p>
          <a:p>
            <a:endParaRPr lang="en-US" sz="4400" b="1" dirty="0"/>
          </a:p>
        </p:txBody>
      </p:sp>
    </p:spTree>
    <p:extLst>
      <p:ext uri="{BB962C8B-B14F-4D97-AF65-F5344CB8AC3E}">
        <p14:creationId xmlns:p14="http://schemas.microsoft.com/office/powerpoint/2010/main" val="1930701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0" lvl="0" indent="0">
              <a:buClrTx/>
              <a:buSzTx/>
              <a:buNone/>
            </a:pPr>
            <a:r>
              <a:rPr lang="en-US" sz="2000" b="1" u="sng" dirty="0">
                <a:solidFill>
                  <a:prstClr val="black"/>
                </a:solidFill>
                <a:latin typeface="Calibri"/>
              </a:rPr>
              <a:t>4. </a:t>
            </a:r>
            <a:r>
              <a:rPr lang="en-US" sz="2000" b="1" u="sng" dirty="0" smtClean="0">
                <a:solidFill>
                  <a:prstClr val="black"/>
                </a:solidFill>
                <a:latin typeface="Calibri"/>
              </a:rPr>
              <a:t>Opportunity for Tribes not currently funded by the SDPI</a:t>
            </a:r>
            <a:endParaRPr lang="en-US" sz="2000" dirty="0">
              <a:solidFill>
                <a:prstClr val="black"/>
              </a:solidFill>
              <a:latin typeface="Calibri"/>
            </a:endParaRPr>
          </a:p>
          <a:p>
            <a:pPr marL="0" lvl="0" indent="0">
              <a:buClrTx/>
              <a:buSzTx/>
              <a:buNone/>
            </a:pPr>
            <a:endParaRPr lang="en-US" sz="1600" b="1" dirty="0">
              <a:solidFill>
                <a:prstClr val="black"/>
              </a:solidFill>
              <a:latin typeface="Calibri"/>
            </a:endParaRPr>
          </a:p>
          <a:p>
            <a:pPr marL="0" lvl="0" indent="0">
              <a:buClrTx/>
              <a:buSzTx/>
              <a:buNone/>
            </a:pPr>
            <a:r>
              <a:rPr lang="en-US" sz="1800" b="1" dirty="0" smtClean="0">
                <a:solidFill>
                  <a:srgbClr val="C00000"/>
                </a:solidFill>
                <a:latin typeface="Calibri"/>
              </a:rPr>
              <a:t>Question: </a:t>
            </a:r>
            <a:r>
              <a:rPr lang="en-US" sz="1800" b="1" dirty="0">
                <a:solidFill>
                  <a:srgbClr val="C00000"/>
                </a:solidFill>
                <a:latin typeface="Calibri"/>
              </a:rPr>
              <a:t>Should </a:t>
            </a:r>
            <a:r>
              <a:rPr lang="en-US" sz="1800" b="1" dirty="0" smtClean="0">
                <a:solidFill>
                  <a:srgbClr val="C00000"/>
                </a:solidFill>
                <a:latin typeface="Calibri"/>
              </a:rPr>
              <a:t>Tribes not currently participating in the SDPI be allowed to apply 	  for FY 2016 funding?</a:t>
            </a:r>
            <a:r>
              <a:rPr lang="en-US" sz="1800" b="1" dirty="0" smtClean="0">
                <a:solidFill>
                  <a:prstClr val="black"/>
                </a:solidFill>
                <a:latin typeface="Calibri"/>
              </a:rPr>
              <a:t> </a:t>
            </a:r>
            <a:r>
              <a:rPr lang="en-US" sz="1800" b="1" dirty="0" smtClean="0">
                <a:solidFill>
                  <a:srgbClr val="C00000"/>
                </a:solidFill>
                <a:latin typeface="Calibri"/>
              </a:rPr>
              <a:t>If so, from what  component of the SDPI funding 	  distribution should these funds be taken?</a:t>
            </a:r>
            <a:r>
              <a:rPr lang="en-US" sz="1800" b="1" dirty="0" smtClean="0">
                <a:solidFill>
                  <a:prstClr val="black"/>
                </a:solidFill>
                <a:latin typeface="Calibri"/>
              </a:rPr>
              <a:t>	  </a:t>
            </a:r>
          </a:p>
          <a:p>
            <a:pPr marL="0" lvl="0" indent="0">
              <a:buClrTx/>
              <a:buSzTx/>
              <a:buNone/>
            </a:pPr>
            <a:r>
              <a:rPr lang="en-US" sz="1800" b="1" dirty="0">
                <a:solidFill>
                  <a:prstClr val="black"/>
                </a:solidFill>
                <a:latin typeface="Calibri"/>
              </a:rPr>
              <a:t>	</a:t>
            </a:r>
            <a:r>
              <a:rPr lang="en-US" sz="1800" b="1" dirty="0" smtClean="0">
                <a:solidFill>
                  <a:prstClr val="black"/>
                </a:solidFill>
                <a:latin typeface="Calibri"/>
              </a:rPr>
              <a:t>   	  </a:t>
            </a:r>
          </a:p>
          <a:p>
            <a:pPr marL="0" lvl="0" indent="0">
              <a:buClrTx/>
              <a:buSzTx/>
              <a:buNone/>
            </a:pPr>
            <a:r>
              <a:rPr lang="en-US" sz="1800" b="1" dirty="0" smtClean="0">
                <a:solidFill>
                  <a:prstClr val="black"/>
                </a:solidFill>
                <a:latin typeface="Calibri"/>
              </a:rPr>
              <a:t>	</a:t>
            </a:r>
            <a:endParaRPr lang="en-US" dirty="0"/>
          </a:p>
        </p:txBody>
      </p:sp>
    </p:spTree>
    <p:extLst>
      <p:ext uri="{BB962C8B-B14F-4D97-AF65-F5344CB8AC3E}">
        <p14:creationId xmlns:p14="http://schemas.microsoft.com/office/powerpoint/2010/main" val="649631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0" lvl="0" indent="0">
              <a:buClrTx/>
              <a:buSzTx/>
              <a:buNone/>
            </a:pPr>
            <a:r>
              <a:rPr lang="en-US" sz="2000" b="1" u="sng" dirty="0">
                <a:solidFill>
                  <a:prstClr val="black"/>
                </a:solidFill>
                <a:latin typeface="Calibri"/>
              </a:rPr>
              <a:t>5. </a:t>
            </a:r>
            <a:r>
              <a:rPr lang="en-US" sz="2000" b="1" u="sng" dirty="0" smtClean="0">
                <a:solidFill>
                  <a:prstClr val="black"/>
                </a:solidFill>
                <a:latin typeface="Calibri"/>
              </a:rPr>
              <a:t>One-Year Authorization or Multiple Year Authorization</a:t>
            </a:r>
            <a:endParaRPr lang="en-US" sz="2000" b="1" dirty="0">
              <a:solidFill>
                <a:prstClr val="black"/>
              </a:solidFill>
              <a:latin typeface="Calibri"/>
            </a:endParaRPr>
          </a:p>
          <a:p>
            <a:pPr marL="0" lvl="0" indent="0">
              <a:buClrTx/>
              <a:buSzTx/>
              <a:buNone/>
            </a:pPr>
            <a:endParaRPr lang="en-US" sz="1800" dirty="0">
              <a:solidFill>
                <a:prstClr val="black"/>
              </a:solidFill>
              <a:latin typeface="Calibri"/>
            </a:endParaRPr>
          </a:p>
          <a:p>
            <a:pPr marL="0" lvl="0" indent="0">
              <a:buClrTx/>
              <a:buSzTx/>
              <a:buNone/>
            </a:pPr>
            <a:r>
              <a:rPr lang="en-US" sz="1800" b="1" dirty="0" smtClean="0">
                <a:solidFill>
                  <a:srgbClr val="C00000"/>
                </a:solidFill>
                <a:latin typeface="Calibri"/>
              </a:rPr>
              <a:t>Question</a:t>
            </a:r>
            <a:r>
              <a:rPr lang="en-US" sz="1800" b="1" dirty="0">
                <a:solidFill>
                  <a:srgbClr val="C00000"/>
                </a:solidFill>
                <a:latin typeface="Calibri"/>
              </a:rPr>
              <a:t>: W</a:t>
            </a:r>
            <a:r>
              <a:rPr lang="en-US" sz="1800" b="1" dirty="0" smtClean="0">
                <a:solidFill>
                  <a:srgbClr val="C00000"/>
                </a:solidFill>
                <a:latin typeface="Calibri"/>
              </a:rPr>
              <a:t>ould Tribes make different recommendation on changes to SDPI if 1-	  year versus multiple year funding is authorized for FY 2016?</a:t>
            </a:r>
          </a:p>
          <a:p>
            <a:pPr marL="0" lvl="0" indent="0">
              <a:buClrTx/>
              <a:buSzTx/>
              <a:buNone/>
            </a:pPr>
            <a:r>
              <a:rPr lang="en-US" sz="1800" b="1" dirty="0">
                <a:solidFill>
                  <a:prstClr val="black"/>
                </a:solidFill>
                <a:latin typeface="Calibri"/>
              </a:rPr>
              <a:t>	</a:t>
            </a:r>
          </a:p>
          <a:p>
            <a:pPr marL="320040" lvl="1" indent="0">
              <a:buClrTx/>
              <a:buSzTx/>
              <a:buNone/>
            </a:pPr>
            <a:endParaRPr lang="en-US" sz="2000" b="1" dirty="0" smtClean="0">
              <a:solidFill>
                <a:prstClr val="black"/>
              </a:solidFill>
              <a:latin typeface="Calibri"/>
            </a:endParaRPr>
          </a:p>
          <a:p>
            <a:endParaRPr lang="en-US" dirty="0"/>
          </a:p>
        </p:txBody>
      </p:sp>
    </p:spTree>
    <p:extLst>
      <p:ext uri="{BB962C8B-B14F-4D97-AF65-F5344CB8AC3E}">
        <p14:creationId xmlns:p14="http://schemas.microsoft.com/office/powerpoint/2010/main" val="2003404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67818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a:t>
            </a:r>
            <a:r>
              <a:rPr lang="en-US" dirty="0" smtClean="0">
                <a:solidFill>
                  <a:srgbClr val="C00000"/>
                </a:solidFill>
              </a:rPr>
              <a:t>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0" lvl="1" indent="0">
              <a:buClrTx/>
              <a:buSzTx/>
              <a:buNone/>
            </a:pPr>
            <a:endParaRPr lang="en-US" sz="2000" b="1" dirty="0" smtClean="0">
              <a:solidFill>
                <a:srgbClr val="C00000"/>
              </a:solidFill>
              <a:latin typeface="Calibri"/>
            </a:endParaRPr>
          </a:p>
          <a:p>
            <a:pPr marL="0" lvl="1" indent="0">
              <a:buClrTx/>
              <a:buSzTx/>
              <a:buNone/>
            </a:pPr>
            <a:r>
              <a:rPr lang="en-US" b="1" u="sng" dirty="0" smtClean="0">
                <a:solidFill>
                  <a:schemeClr val="bg1"/>
                </a:solidFill>
                <a:latin typeface="Calibri"/>
              </a:rPr>
              <a:t>Comments for TLDC/NPAIHB/IHS:</a:t>
            </a:r>
          </a:p>
          <a:p>
            <a:pPr marL="608076" lvl="2" indent="-342900">
              <a:buClrTx/>
              <a:buSzTx/>
            </a:pPr>
            <a:endParaRPr lang="en-US" b="1" dirty="0" smtClean="0">
              <a:solidFill>
                <a:srgbClr val="C00000"/>
              </a:solidFill>
              <a:latin typeface="Calibri"/>
            </a:endParaRPr>
          </a:p>
          <a:p>
            <a:pPr marL="265176" lvl="2" indent="0">
              <a:buClrTx/>
              <a:buSzTx/>
              <a:buNone/>
            </a:pPr>
            <a:r>
              <a:rPr lang="en-US" b="1" dirty="0" smtClean="0">
                <a:solidFill>
                  <a:srgbClr val="C00000"/>
                </a:solidFill>
                <a:latin typeface="Calibri"/>
              </a:rPr>
              <a:t>	</a:t>
            </a:r>
          </a:p>
          <a:p>
            <a:pPr marL="342900" lvl="1" indent="-342900">
              <a:buClrTx/>
              <a:buSzTx/>
            </a:pPr>
            <a:endParaRPr lang="en-US" b="1" dirty="0">
              <a:solidFill>
                <a:srgbClr val="C00000"/>
              </a:solidFill>
              <a:latin typeface="Calibri"/>
            </a:endParaRPr>
          </a:p>
          <a:p>
            <a:pPr marL="342900" lvl="1" indent="-342900">
              <a:buClrTx/>
              <a:buSzTx/>
            </a:pPr>
            <a:endParaRPr lang="en-US" b="1" dirty="0" smtClean="0">
              <a:solidFill>
                <a:srgbClr val="C00000"/>
              </a:solidFill>
              <a:latin typeface="Calibri"/>
            </a:endParaRPr>
          </a:p>
          <a:p>
            <a:pPr marL="0" lvl="1" indent="0">
              <a:buClrTx/>
              <a:buSzTx/>
              <a:buNone/>
            </a:pPr>
            <a:endParaRPr lang="en-US" b="1" dirty="0">
              <a:solidFill>
                <a:srgbClr val="C00000"/>
              </a:solidFill>
              <a:latin typeface="Calibri"/>
            </a:endParaRPr>
          </a:p>
          <a:p>
            <a:pPr marL="0" lvl="1" indent="0">
              <a:buClrTx/>
              <a:buSzTx/>
              <a:buNone/>
            </a:pPr>
            <a:endParaRPr lang="en-US" b="1" dirty="0" smtClean="0">
              <a:solidFill>
                <a:srgbClr val="C00000"/>
              </a:solidFill>
              <a:latin typeface="Calibri"/>
            </a:endParaRPr>
          </a:p>
          <a:p>
            <a:pPr marL="0" lvl="1" indent="0">
              <a:buClrTx/>
              <a:buSzTx/>
              <a:buNone/>
            </a:pPr>
            <a:endParaRPr lang="en-US" sz="2000" b="1" dirty="0" smtClean="0">
              <a:solidFill>
                <a:srgbClr val="C00000"/>
              </a:solidFill>
              <a:latin typeface="Calibri"/>
            </a:endParaRPr>
          </a:p>
          <a:p>
            <a:pPr marL="0" lvl="1" indent="0">
              <a:buClrTx/>
              <a:buSzTx/>
              <a:buNone/>
            </a:pPr>
            <a:endParaRPr lang="en-US" sz="2000" b="1" dirty="0">
              <a:solidFill>
                <a:srgbClr val="C00000"/>
              </a:solidFill>
              <a:latin typeface="Calibri"/>
            </a:endParaRPr>
          </a:p>
          <a:p>
            <a:pPr marL="0" lvl="1" indent="0">
              <a:buClrTx/>
              <a:buSzTx/>
              <a:buNone/>
            </a:pPr>
            <a:endParaRPr lang="en-US" sz="2000" b="1" dirty="0">
              <a:solidFill>
                <a:srgbClr val="C00000"/>
              </a:solidFill>
              <a:latin typeface="Calibri"/>
            </a:endParaRPr>
          </a:p>
          <a:p>
            <a:pPr marL="0" lvl="1" indent="0">
              <a:buClrTx/>
              <a:buSzTx/>
              <a:buNone/>
            </a:pPr>
            <a:endParaRPr lang="en-US" sz="2000" b="1" dirty="0">
              <a:solidFill>
                <a:srgbClr val="C00000"/>
              </a:solidFill>
              <a:latin typeface="Calibri"/>
            </a:endParaRPr>
          </a:p>
          <a:p>
            <a:pPr marL="0" indent="0">
              <a:buClrTx/>
              <a:buSzTx/>
              <a:buNone/>
            </a:pPr>
            <a:endParaRPr lang="en-US" sz="2000" b="1" dirty="0">
              <a:solidFill>
                <a:srgbClr val="C00000"/>
              </a:solidFill>
              <a:latin typeface="Calibri"/>
            </a:endParaRPr>
          </a:p>
          <a:p>
            <a:pPr marL="0" indent="0">
              <a:buClrTx/>
              <a:buSzTx/>
              <a:buNone/>
            </a:pPr>
            <a:endParaRPr lang="en-US" sz="2000" b="1" dirty="0">
              <a:solidFill>
                <a:srgbClr val="C00000"/>
              </a:solidFill>
              <a:latin typeface="Calibri"/>
            </a:endParaRPr>
          </a:p>
          <a:p>
            <a:pPr marL="0" lvl="0" indent="0">
              <a:buClrTx/>
              <a:buSzTx/>
              <a:buNone/>
            </a:pPr>
            <a:endParaRPr lang="en-US" sz="2000" b="1" dirty="0">
              <a:solidFill>
                <a:srgbClr val="C00000"/>
              </a:solidFill>
              <a:latin typeface="Calibri"/>
            </a:endParaRPr>
          </a:p>
          <a:p>
            <a:pPr marL="0" lvl="0" indent="0">
              <a:buClrTx/>
              <a:buSzTx/>
              <a:buNone/>
            </a:pPr>
            <a:endParaRPr lang="en-US" sz="2000" b="1" dirty="0" smtClean="0">
              <a:solidFill>
                <a:srgbClr val="C00000"/>
              </a:solidFill>
              <a:latin typeface="Calibri"/>
            </a:endParaRPr>
          </a:p>
          <a:p>
            <a:pPr marL="0" lvl="0" indent="0">
              <a:buClrTx/>
              <a:buSzTx/>
              <a:buNone/>
            </a:pPr>
            <a:endParaRPr lang="en-US" sz="2000" b="1" dirty="0" smtClean="0">
              <a:solidFill>
                <a:srgbClr val="C00000"/>
              </a:solidFill>
              <a:latin typeface="Calibri"/>
            </a:endParaRPr>
          </a:p>
          <a:p>
            <a:pPr marL="0" lvl="0" indent="0">
              <a:buClrTx/>
              <a:buSzTx/>
              <a:buNone/>
            </a:pPr>
            <a:endParaRPr lang="en-US" sz="2000" b="1" dirty="0">
              <a:solidFill>
                <a:srgbClr val="C00000"/>
              </a:solidFill>
              <a:latin typeface="Calibri"/>
            </a:endParaRPr>
          </a:p>
          <a:p>
            <a:pPr marL="0" lvl="0" indent="0">
              <a:buClrTx/>
              <a:buSzTx/>
              <a:buNone/>
            </a:pPr>
            <a:endParaRPr lang="en-US" sz="2000" b="1" dirty="0">
              <a:solidFill>
                <a:srgbClr val="C00000"/>
              </a:solidFill>
              <a:latin typeface="Calibri"/>
            </a:endParaRPr>
          </a:p>
          <a:p>
            <a:endParaRPr lang="en-US" sz="2000" dirty="0"/>
          </a:p>
        </p:txBody>
      </p:sp>
    </p:spTree>
    <p:extLst>
      <p:ext uri="{BB962C8B-B14F-4D97-AF65-F5344CB8AC3E}">
        <p14:creationId xmlns:p14="http://schemas.microsoft.com/office/powerpoint/2010/main" val="5676983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67818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a:t>
            </a:r>
            <a:r>
              <a:rPr lang="en-US" dirty="0" smtClean="0">
                <a:solidFill>
                  <a:srgbClr val="C00000"/>
                </a:solidFill>
              </a:rPr>
              <a:t>Consultation</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0" lvl="1" indent="0" algn="ctr">
              <a:buClrTx/>
              <a:buSzTx/>
              <a:buNone/>
            </a:pPr>
            <a:r>
              <a:rPr lang="en-US" sz="3600" b="1" dirty="0" smtClean="0">
                <a:solidFill>
                  <a:schemeClr val="bg1"/>
                </a:solidFill>
                <a:latin typeface="Calibri"/>
              </a:rPr>
              <a:t>Thank You!</a:t>
            </a:r>
          </a:p>
          <a:p>
            <a:pPr marL="0" lvl="1" indent="0" algn="ctr">
              <a:buClrTx/>
              <a:buSzTx/>
              <a:buNone/>
            </a:pPr>
            <a:endParaRPr lang="en-US" b="1" dirty="0" smtClean="0">
              <a:solidFill>
                <a:schemeClr val="bg1"/>
              </a:solidFill>
              <a:latin typeface="Calibri"/>
            </a:endParaRPr>
          </a:p>
          <a:p>
            <a:pPr marL="0" lvl="1" indent="0">
              <a:buClrTx/>
              <a:buSzTx/>
              <a:buNone/>
            </a:pPr>
            <a:r>
              <a:rPr lang="en-US" b="1" dirty="0" smtClean="0">
                <a:solidFill>
                  <a:schemeClr val="bg1"/>
                </a:solidFill>
                <a:latin typeface="Calibri"/>
              </a:rPr>
              <a:t>CAPT Donnie Lee MD		donnie.lee@ihs.gov</a:t>
            </a:r>
          </a:p>
          <a:p>
            <a:pPr marL="0" lvl="1" indent="0">
              <a:buClrTx/>
              <a:buSzTx/>
              <a:buNone/>
            </a:pPr>
            <a:r>
              <a:rPr lang="en-US" b="1" dirty="0" smtClean="0">
                <a:solidFill>
                  <a:schemeClr val="bg1"/>
                </a:solidFill>
                <a:latin typeface="Calibri"/>
              </a:rPr>
              <a:t>Cassandra Sellards-Reck	csellardsreck@hotmail.com</a:t>
            </a:r>
          </a:p>
          <a:p>
            <a:pPr marL="0" lvl="1" indent="0">
              <a:buClrTx/>
              <a:buSzTx/>
              <a:buNone/>
            </a:pPr>
            <a:r>
              <a:rPr lang="en-US" b="1" dirty="0" smtClean="0">
                <a:solidFill>
                  <a:schemeClr val="bg1"/>
                </a:solidFill>
                <a:latin typeface="Calibri"/>
              </a:rPr>
              <a:t>Jim Roberts			jroberts@npaihb.org</a:t>
            </a:r>
          </a:p>
          <a:p>
            <a:pPr marL="0" lvl="1" indent="0">
              <a:buClrTx/>
              <a:buSzTx/>
              <a:buNone/>
            </a:pPr>
            <a:r>
              <a:rPr lang="en-US" b="1" dirty="0" smtClean="0">
                <a:solidFill>
                  <a:schemeClr val="bg1"/>
                </a:solidFill>
                <a:latin typeface="Calibri"/>
              </a:rPr>
              <a:t>Kerri Lopez			klopez@npaihb.org</a:t>
            </a:r>
          </a:p>
          <a:p>
            <a:pPr marL="0" lvl="1" indent="0">
              <a:buClrTx/>
              <a:buSzTx/>
              <a:buNone/>
            </a:pPr>
            <a:endParaRPr lang="en-US" b="1" dirty="0">
              <a:solidFill>
                <a:schemeClr val="bg1"/>
              </a:solidFill>
              <a:latin typeface="Calibri"/>
            </a:endParaRPr>
          </a:p>
          <a:p>
            <a:pPr marL="0" lvl="1" indent="0" algn="ctr">
              <a:buClrTx/>
              <a:buSzTx/>
              <a:buNone/>
            </a:pPr>
            <a:r>
              <a:rPr lang="en-US" b="1" dirty="0">
                <a:solidFill>
                  <a:schemeClr val="bg1"/>
                </a:solidFill>
                <a:latin typeface="Calibri" panose="020F0502020204030204" pitchFamily="34" charset="0"/>
              </a:rPr>
              <a:t>Tribal Leaders can also submit written </a:t>
            </a:r>
            <a:r>
              <a:rPr lang="en-US" b="1" dirty="0" smtClean="0">
                <a:solidFill>
                  <a:schemeClr val="bg1"/>
                </a:solidFill>
                <a:latin typeface="Calibri" panose="020F0502020204030204" pitchFamily="34" charset="0"/>
              </a:rPr>
              <a:t>comments: </a:t>
            </a:r>
            <a:r>
              <a:rPr lang="en-US" b="1" u="sng" dirty="0">
                <a:solidFill>
                  <a:schemeClr val="bg1"/>
                </a:solidFill>
                <a:latin typeface="Calibri" panose="020F0502020204030204" pitchFamily="34" charset="0"/>
              </a:rPr>
              <a:t>consultation@ihs.gov</a:t>
            </a:r>
            <a:r>
              <a:rPr lang="en-US" b="1" dirty="0">
                <a:solidFill>
                  <a:schemeClr val="bg1"/>
                </a:solidFill>
                <a:latin typeface="Calibri" panose="020F0502020204030204" pitchFamily="34" charset="0"/>
              </a:rPr>
              <a:t> </a:t>
            </a:r>
            <a:endParaRPr lang="en-US" b="1" dirty="0" smtClean="0">
              <a:solidFill>
                <a:schemeClr val="bg1"/>
              </a:solidFill>
              <a:latin typeface="Calibri" panose="020F0502020204030204" pitchFamily="34" charset="0"/>
            </a:endParaRPr>
          </a:p>
          <a:p>
            <a:pPr marL="0" lvl="1" indent="0" algn="ctr">
              <a:buClrTx/>
              <a:buSzTx/>
              <a:buNone/>
            </a:pPr>
            <a:r>
              <a:rPr lang="en-US" b="1" dirty="0" smtClean="0">
                <a:solidFill>
                  <a:srgbClr val="C00000"/>
                </a:solidFill>
                <a:latin typeface="Calibri" panose="020F0502020204030204" pitchFamily="34" charset="0"/>
              </a:rPr>
              <a:t>Deadline: </a:t>
            </a:r>
            <a:r>
              <a:rPr lang="en-US" b="1" smtClean="0">
                <a:solidFill>
                  <a:srgbClr val="C00000"/>
                </a:solidFill>
                <a:latin typeface="Calibri" panose="020F0502020204030204" pitchFamily="34" charset="0"/>
              </a:rPr>
              <a:t>April 20, </a:t>
            </a:r>
            <a:r>
              <a:rPr lang="en-US" b="1" dirty="0" smtClean="0">
                <a:solidFill>
                  <a:srgbClr val="C00000"/>
                </a:solidFill>
                <a:latin typeface="Calibri" panose="020F0502020204030204" pitchFamily="34" charset="0"/>
              </a:rPr>
              <a:t>2015</a:t>
            </a:r>
            <a:endParaRPr lang="en-US" b="1" dirty="0">
              <a:solidFill>
                <a:srgbClr val="C00000"/>
              </a:solidFill>
              <a:latin typeface="Calibri" panose="020F0502020204030204" pitchFamily="34" charset="0"/>
            </a:endParaRPr>
          </a:p>
          <a:p>
            <a:pPr marL="0" lvl="1" indent="0" algn="ctr">
              <a:buClrTx/>
              <a:buSzTx/>
              <a:buNone/>
            </a:pPr>
            <a:endParaRPr lang="en-US" b="1" dirty="0" smtClean="0">
              <a:solidFill>
                <a:schemeClr val="bg1"/>
              </a:solidFill>
              <a:latin typeface="Calibri"/>
            </a:endParaRPr>
          </a:p>
          <a:p>
            <a:pPr marL="0" lvl="1" indent="0">
              <a:buClrTx/>
              <a:buSzTx/>
              <a:buNone/>
            </a:pPr>
            <a:endParaRPr lang="en-US" b="1" dirty="0">
              <a:solidFill>
                <a:schemeClr val="bg1"/>
              </a:solidFill>
              <a:latin typeface="Calibri"/>
            </a:endParaRPr>
          </a:p>
          <a:p>
            <a:pPr marL="0" lvl="1" indent="0">
              <a:buClrTx/>
              <a:buSzTx/>
              <a:buNone/>
            </a:pPr>
            <a:r>
              <a:rPr lang="en-US" b="1" dirty="0" smtClean="0">
                <a:solidFill>
                  <a:schemeClr val="bg1"/>
                </a:solidFill>
                <a:latin typeface="Calibri"/>
              </a:rPr>
              <a:t>	</a:t>
            </a:r>
          </a:p>
          <a:p>
            <a:pPr marL="0" lvl="1" indent="0">
              <a:buClrTx/>
              <a:buSzTx/>
              <a:buNone/>
            </a:pPr>
            <a:endParaRPr lang="en-US" b="1" dirty="0" smtClean="0">
              <a:solidFill>
                <a:schemeClr val="bg1"/>
              </a:solidFill>
              <a:latin typeface="Calibri"/>
            </a:endParaRPr>
          </a:p>
          <a:p>
            <a:pPr marL="608076" lvl="2" indent="-342900">
              <a:buClrTx/>
              <a:buSzTx/>
            </a:pPr>
            <a:endParaRPr lang="en-US" b="1" dirty="0" smtClean="0">
              <a:solidFill>
                <a:srgbClr val="C00000"/>
              </a:solidFill>
              <a:latin typeface="Calibri"/>
            </a:endParaRPr>
          </a:p>
          <a:p>
            <a:pPr marL="608076" lvl="2" indent="-342900">
              <a:buClrTx/>
              <a:buSzTx/>
            </a:pPr>
            <a:r>
              <a:rPr lang="en-US" b="1" dirty="0" smtClean="0">
                <a:solidFill>
                  <a:srgbClr val="C00000"/>
                </a:solidFill>
                <a:latin typeface="Calibri"/>
              </a:rPr>
              <a:t>	</a:t>
            </a:r>
          </a:p>
          <a:p>
            <a:pPr marL="342900" lvl="1" indent="-342900">
              <a:buClrTx/>
              <a:buSzTx/>
            </a:pPr>
            <a:endParaRPr lang="en-US" b="1" dirty="0">
              <a:solidFill>
                <a:srgbClr val="C00000"/>
              </a:solidFill>
              <a:latin typeface="Calibri"/>
            </a:endParaRPr>
          </a:p>
          <a:p>
            <a:pPr marL="342900" lvl="1" indent="-342900">
              <a:buClrTx/>
              <a:buSzTx/>
            </a:pPr>
            <a:endParaRPr lang="en-US" b="1" dirty="0" smtClean="0">
              <a:solidFill>
                <a:srgbClr val="C00000"/>
              </a:solidFill>
              <a:latin typeface="Calibri"/>
            </a:endParaRPr>
          </a:p>
          <a:p>
            <a:pPr marL="0" lvl="1" indent="0">
              <a:buClrTx/>
              <a:buSzTx/>
              <a:buNone/>
            </a:pPr>
            <a:endParaRPr lang="en-US" b="1" dirty="0">
              <a:solidFill>
                <a:srgbClr val="C00000"/>
              </a:solidFill>
              <a:latin typeface="Calibri"/>
            </a:endParaRPr>
          </a:p>
          <a:p>
            <a:pPr marL="0" lvl="1" indent="0">
              <a:buClrTx/>
              <a:buSzTx/>
              <a:buNone/>
            </a:pPr>
            <a:endParaRPr lang="en-US" b="1" dirty="0" smtClean="0">
              <a:solidFill>
                <a:srgbClr val="C00000"/>
              </a:solidFill>
              <a:latin typeface="Calibri"/>
            </a:endParaRPr>
          </a:p>
          <a:p>
            <a:pPr marL="0" lvl="1" indent="0">
              <a:buClrTx/>
              <a:buSzTx/>
              <a:buNone/>
            </a:pPr>
            <a:endParaRPr lang="en-US" sz="2000" b="1" dirty="0" smtClean="0">
              <a:solidFill>
                <a:srgbClr val="C00000"/>
              </a:solidFill>
              <a:latin typeface="Calibri"/>
            </a:endParaRPr>
          </a:p>
          <a:p>
            <a:pPr marL="0" lvl="1" indent="0">
              <a:buClrTx/>
              <a:buSzTx/>
              <a:buNone/>
            </a:pPr>
            <a:endParaRPr lang="en-US" sz="2000" b="1" dirty="0">
              <a:solidFill>
                <a:srgbClr val="C00000"/>
              </a:solidFill>
              <a:latin typeface="Calibri"/>
            </a:endParaRPr>
          </a:p>
          <a:p>
            <a:pPr marL="0" lvl="1" indent="0">
              <a:buClrTx/>
              <a:buSzTx/>
              <a:buNone/>
            </a:pPr>
            <a:endParaRPr lang="en-US" sz="2000" b="1" dirty="0">
              <a:solidFill>
                <a:srgbClr val="C00000"/>
              </a:solidFill>
              <a:latin typeface="Calibri"/>
            </a:endParaRPr>
          </a:p>
          <a:p>
            <a:pPr marL="0" lvl="1" indent="0">
              <a:buClrTx/>
              <a:buSzTx/>
              <a:buNone/>
            </a:pPr>
            <a:endParaRPr lang="en-US" sz="2000" b="1" dirty="0">
              <a:solidFill>
                <a:srgbClr val="C00000"/>
              </a:solidFill>
              <a:latin typeface="Calibri"/>
            </a:endParaRPr>
          </a:p>
          <a:p>
            <a:pPr marL="0" indent="0">
              <a:buClrTx/>
              <a:buSzTx/>
              <a:buNone/>
            </a:pPr>
            <a:endParaRPr lang="en-US" sz="2000" b="1" dirty="0">
              <a:solidFill>
                <a:srgbClr val="C00000"/>
              </a:solidFill>
              <a:latin typeface="Calibri"/>
            </a:endParaRPr>
          </a:p>
          <a:p>
            <a:pPr marL="0" indent="0">
              <a:buClrTx/>
              <a:buSzTx/>
              <a:buNone/>
            </a:pPr>
            <a:endParaRPr lang="en-US" sz="2000" b="1" dirty="0">
              <a:solidFill>
                <a:srgbClr val="C00000"/>
              </a:solidFill>
              <a:latin typeface="Calibri"/>
            </a:endParaRPr>
          </a:p>
          <a:p>
            <a:pPr marL="0" lvl="0" indent="0">
              <a:buClrTx/>
              <a:buSzTx/>
              <a:buNone/>
            </a:pPr>
            <a:endParaRPr lang="en-US" sz="2000" b="1" dirty="0">
              <a:solidFill>
                <a:srgbClr val="C00000"/>
              </a:solidFill>
              <a:latin typeface="Calibri"/>
            </a:endParaRPr>
          </a:p>
          <a:p>
            <a:pPr marL="0" lvl="0" indent="0">
              <a:buClrTx/>
              <a:buSzTx/>
              <a:buNone/>
            </a:pPr>
            <a:endParaRPr lang="en-US" sz="2000" b="1" dirty="0" smtClean="0">
              <a:solidFill>
                <a:srgbClr val="C00000"/>
              </a:solidFill>
              <a:latin typeface="Calibri"/>
            </a:endParaRPr>
          </a:p>
          <a:p>
            <a:pPr marL="0" lvl="0" indent="0">
              <a:buClrTx/>
              <a:buSzTx/>
              <a:buNone/>
            </a:pPr>
            <a:endParaRPr lang="en-US" sz="2000" b="1" dirty="0" smtClean="0">
              <a:solidFill>
                <a:srgbClr val="C00000"/>
              </a:solidFill>
              <a:latin typeface="Calibri"/>
            </a:endParaRPr>
          </a:p>
          <a:p>
            <a:pPr marL="0" lvl="0" indent="0">
              <a:buClrTx/>
              <a:buSzTx/>
              <a:buNone/>
            </a:pPr>
            <a:endParaRPr lang="en-US" sz="2000" b="1" dirty="0">
              <a:solidFill>
                <a:srgbClr val="C00000"/>
              </a:solidFill>
              <a:latin typeface="Calibri"/>
            </a:endParaRPr>
          </a:p>
          <a:p>
            <a:pPr marL="0" lvl="0" indent="0">
              <a:buClrTx/>
              <a:buSzTx/>
              <a:buNone/>
            </a:pPr>
            <a:endParaRPr lang="en-US" sz="2000" b="1" dirty="0">
              <a:solidFill>
                <a:srgbClr val="C00000"/>
              </a:solidFill>
              <a:latin typeface="Calibri"/>
            </a:endParaRPr>
          </a:p>
          <a:p>
            <a:endParaRPr lang="en-US" sz="2000" dirty="0"/>
          </a:p>
        </p:txBody>
      </p:sp>
    </p:spTree>
    <p:extLst>
      <p:ext uri="{BB962C8B-B14F-4D97-AF65-F5344CB8AC3E}">
        <p14:creationId xmlns:p14="http://schemas.microsoft.com/office/powerpoint/2010/main" val="1391163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r>
              <a:rPr lang="en-US" dirty="0" smtClean="0">
                <a:solidFill>
                  <a:srgbClr val="C00000"/>
                </a:solidFill>
              </a:rPr>
              <a:t/>
            </a:r>
            <a:br>
              <a:rPr lang="en-US" dirty="0" smtClean="0">
                <a:solidFill>
                  <a:srgbClr val="C00000"/>
                </a:solidFill>
              </a:rPr>
            </a:br>
            <a:r>
              <a:rPr lang="en-US" dirty="0" smtClean="0">
                <a:solidFill>
                  <a:srgbClr val="C00000"/>
                </a:solidFill>
              </a:rPr>
              <a:t>Tribal Consultation</a:t>
            </a:r>
            <a:endParaRPr lang="en-US" dirty="0">
              <a:solidFill>
                <a:srgbClr val="C00000"/>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342900" lvl="0" indent="-342900">
              <a:buClrTx/>
              <a:buSzTx/>
              <a:buFont typeface="Arial" panose="020B0604020202020204" pitchFamily="34" charset="0"/>
              <a:buChar char="•"/>
            </a:pPr>
            <a:endParaRPr lang="en-US" sz="2400" b="1" dirty="0" smtClean="0">
              <a:solidFill>
                <a:prstClr val="black"/>
              </a:solidFill>
              <a:latin typeface="Calibri"/>
            </a:endParaRPr>
          </a:p>
          <a:p>
            <a:pPr marL="342900" lvl="0" indent="-342900">
              <a:buClrTx/>
              <a:buSzTx/>
              <a:buFont typeface="Arial" panose="020B0604020202020204" pitchFamily="34" charset="0"/>
              <a:buChar char="•"/>
            </a:pPr>
            <a:r>
              <a:rPr lang="en-US" sz="2400" b="1" dirty="0" smtClean="0">
                <a:solidFill>
                  <a:prstClr val="black"/>
                </a:solidFill>
                <a:latin typeface="Calibri"/>
              </a:rPr>
              <a:t>Introductions &amp; Tribal Roll Call</a:t>
            </a:r>
          </a:p>
          <a:p>
            <a:pPr marL="342900" lvl="0" indent="-342900">
              <a:buClrTx/>
              <a:buSzTx/>
              <a:buFont typeface="Arial" panose="020B0604020202020204" pitchFamily="34" charset="0"/>
              <a:buChar char="•"/>
            </a:pPr>
            <a:endParaRPr lang="en-US" sz="2400" b="1" dirty="0" smtClean="0">
              <a:solidFill>
                <a:prstClr val="black"/>
              </a:solidFill>
              <a:latin typeface="Calibri"/>
            </a:endParaRPr>
          </a:p>
          <a:p>
            <a:pPr marL="0" lvl="0" indent="0">
              <a:buClrTx/>
              <a:buSzTx/>
              <a:buNone/>
            </a:pPr>
            <a:endParaRPr lang="en-US" sz="2400" b="1" dirty="0">
              <a:solidFill>
                <a:prstClr val="black"/>
              </a:solidFill>
              <a:latin typeface="Calibri"/>
            </a:endParaRPr>
          </a:p>
          <a:p>
            <a:endParaRPr lang="en-US" sz="3600" dirty="0"/>
          </a:p>
        </p:txBody>
      </p:sp>
      <p:pic>
        <p:nvPicPr>
          <p:cNvPr id="3074" name="Picture 2" descr="Map of NW Trib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514600"/>
            <a:ext cx="5476875" cy="378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284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r>
              <a:rPr lang="en-US" dirty="0" smtClean="0">
                <a:solidFill>
                  <a:srgbClr val="C00000"/>
                </a:solidFill>
              </a:rPr>
              <a:t/>
            </a:r>
            <a:br>
              <a:rPr lang="en-US" dirty="0" smtClean="0">
                <a:solidFill>
                  <a:srgbClr val="C00000"/>
                </a:solidFill>
              </a:rPr>
            </a:br>
            <a:r>
              <a:rPr lang="en-US" dirty="0" smtClean="0">
                <a:solidFill>
                  <a:srgbClr val="C00000"/>
                </a:solidFill>
              </a:rPr>
              <a:t>Tribal Consultation</a:t>
            </a:r>
            <a:endParaRPr lang="en-US" dirty="0">
              <a:solidFill>
                <a:srgbClr val="C00000"/>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pPr marL="342900" lvl="0" indent="-342900">
              <a:buClrTx/>
              <a:buSzTx/>
              <a:buFont typeface="Arial" panose="020B0604020202020204" pitchFamily="34" charset="0"/>
              <a:buChar char="•"/>
            </a:pPr>
            <a:endParaRPr lang="en-US" sz="2400" b="1" dirty="0" smtClean="0">
              <a:solidFill>
                <a:prstClr val="black"/>
              </a:solidFill>
              <a:latin typeface="Calibri"/>
            </a:endParaRPr>
          </a:p>
          <a:p>
            <a:pPr marL="0" lvl="0" indent="0">
              <a:buClrTx/>
              <a:buSzTx/>
              <a:buNone/>
            </a:pPr>
            <a:endParaRPr lang="en-US" sz="2400" b="1" dirty="0">
              <a:solidFill>
                <a:prstClr val="black"/>
              </a:solidFill>
              <a:latin typeface="Calibri"/>
            </a:endParaRPr>
          </a:p>
          <a:p>
            <a:pPr marL="342900" lvl="0" indent="-342900">
              <a:buClrTx/>
              <a:buSzTx/>
              <a:buFont typeface="Arial" panose="020B0604020202020204" pitchFamily="34" charset="0"/>
              <a:buChar char="•"/>
            </a:pPr>
            <a:r>
              <a:rPr lang="en-US" sz="2400" b="1" dirty="0" smtClean="0">
                <a:solidFill>
                  <a:prstClr val="black"/>
                </a:solidFill>
                <a:latin typeface="Calibri"/>
              </a:rPr>
              <a:t>A </a:t>
            </a:r>
            <a:r>
              <a:rPr lang="en-US" sz="2400" b="1" dirty="0">
                <a:solidFill>
                  <a:prstClr val="black"/>
                </a:solidFill>
                <a:latin typeface="Calibri"/>
              </a:rPr>
              <a:t>Dear Tribal Leader Letter was issued </a:t>
            </a:r>
            <a:r>
              <a:rPr lang="en-US" sz="2400" b="1" dirty="0" smtClean="0">
                <a:solidFill>
                  <a:prstClr val="black"/>
                </a:solidFill>
                <a:latin typeface="Calibri"/>
              </a:rPr>
              <a:t>by the Indian Health Service </a:t>
            </a:r>
            <a:r>
              <a:rPr lang="en-US" sz="2400" b="1" dirty="0">
                <a:solidFill>
                  <a:prstClr val="black"/>
                </a:solidFill>
                <a:latin typeface="Calibri"/>
              </a:rPr>
              <a:t>Acting </a:t>
            </a:r>
            <a:r>
              <a:rPr lang="en-US" sz="2400" b="1" dirty="0" smtClean="0">
                <a:solidFill>
                  <a:prstClr val="black"/>
                </a:solidFill>
                <a:latin typeface="Calibri"/>
              </a:rPr>
              <a:t>Director on March 19, 2015.</a:t>
            </a:r>
          </a:p>
          <a:p>
            <a:pPr marL="342900" lvl="0" indent="-342900">
              <a:buClrTx/>
              <a:buSzTx/>
              <a:buFont typeface="Arial" panose="020B0604020202020204" pitchFamily="34" charset="0"/>
              <a:buChar char="•"/>
            </a:pPr>
            <a:endParaRPr lang="en-US" sz="2400" b="1" dirty="0" smtClean="0">
              <a:solidFill>
                <a:prstClr val="black"/>
              </a:solidFill>
              <a:latin typeface="Calibri"/>
            </a:endParaRPr>
          </a:p>
          <a:p>
            <a:pPr marL="342900" lvl="0" indent="-342900">
              <a:buClrTx/>
              <a:buSzTx/>
              <a:buFont typeface="Arial" panose="020B0604020202020204" pitchFamily="34" charset="0"/>
              <a:buChar char="•"/>
            </a:pPr>
            <a:r>
              <a:rPr lang="en-US" sz="2400" b="1" dirty="0" smtClean="0">
                <a:solidFill>
                  <a:prstClr val="black"/>
                </a:solidFill>
                <a:latin typeface="Calibri"/>
              </a:rPr>
              <a:t>The purpose of this letter was </a:t>
            </a:r>
            <a:r>
              <a:rPr lang="en-US" sz="2400" b="1" dirty="0">
                <a:solidFill>
                  <a:prstClr val="black"/>
                </a:solidFill>
                <a:latin typeface="Calibri"/>
              </a:rPr>
              <a:t>to initiate consultation on the distribution of funding for the Special Diabetes Program for Indians (SDPI) </a:t>
            </a:r>
            <a:r>
              <a:rPr lang="en-US" sz="2400" b="1" dirty="0" smtClean="0">
                <a:solidFill>
                  <a:prstClr val="black"/>
                </a:solidFill>
                <a:latin typeface="Calibri"/>
              </a:rPr>
              <a:t>for </a:t>
            </a:r>
            <a:r>
              <a:rPr lang="en-US" sz="2400" b="1" dirty="0">
                <a:solidFill>
                  <a:prstClr val="black"/>
                </a:solidFill>
                <a:latin typeface="Calibri"/>
              </a:rPr>
              <a:t>FY </a:t>
            </a:r>
            <a:r>
              <a:rPr lang="en-US" sz="2400" b="1" dirty="0" smtClean="0">
                <a:solidFill>
                  <a:prstClr val="black"/>
                </a:solidFill>
                <a:latin typeface="Calibri"/>
              </a:rPr>
              <a:t>2016.</a:t>
            </a:r>
          </a:p>
          <a:p>
            <a:pPr marL="342900" lvl="0" indent="-342900">
              <a:buClrTx/>
              <a:buSzTx/>
              <a:buFont typeface="Arial" panose="020B0604020202020204" pitchFamily="34" charset="0"/>
              <a:buChar char="•"/>
            </a:pPr>
            <a:endParaRPr lang="en-US" sz="2400" b="1" dirty="0">
              <a:solidFill>
                <a:prstClr val="black"/>
              </a:solidFill>
              <a:latin typeface="Calibri"/>
            </a:endParaRPr>
          </a:p>
          <a:p>
            <a:endParaRPr lang="en-US" sz="3600" dirty="0"/>
          </a:p>
        </p:txBody>
      </p:sp>
    </p:spTree>
    <p:extLst>
      <p:ext uri="{BB962C8B-B14F-4D97-AF65-F5344CB8AC3E}">
        <p14:creationId xmlns:p14="http://schemas.microsoft.com/office/powerpoint/2010/main" val="2383299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1761972" y="1600200"/>
            <a:ext cx="5620055" cy="470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2128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1520602" y="1600200"/>
            <a:ext cx="6102796" cy="470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46745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1033462" y="2249487"/>
            <a:ext cx="7077075"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8165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747712" y="1920875"/>
            <a:ext cx="7648575" cy="406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101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dirty="0">
                <a:solidFill>
                  <a:srgbClr val="C00000"/>
                </a:solidFill>
              </a:rPr>
              <a:t>Portland Area SDPI </a:t>
            </a:r>
            <a:br>
              <a:rPr lang="en-US" dirty="0">
                <a:solidFill>
                  <a:srgbClr val="C00000"/>
                </a:solidFill>
              </a:rPr>
            </a:br>
            <a:r>
              <a:rPr lang="en-US" dirty="0">
                <a:solidFill>
                  <a:srgbClr val="C00000"/>
                </a:solidFill>
              </a:rPr>
              <a:t>Tribal Consultation</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833437" y="1711325"/>
            <a:ext cx="7477125" cy="448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4446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6477000" cy="1143000"/>
          </a:xfrm>
        </p:spPr>
        <p:txBody>
          <a:bodyPr>
            <a:normAutofit fontScale="90000"/>
          </a:bodyPr>
          <a:lstStyle/>
          <a:p>
            <a:r>
              <a:rPr lang="en-US" dirty="0">
                <a:solidFill>
                  <a:srgbClr val="C00000"/>
                </a:solidFill>
              </a:rPr>
              <a:t>Portland Area SDPI </a:t>
            </a:r>
            <a:r>
              <a:rPr lang="en-US" dirty="0" smtClean="0">
                <a:solidFill>
                  <a:srgbClr val="C00000"/>
                </a:solidFill>
              </a:rPr>
              <a:t/>
            </a:r>
            <a:br>
              <a:rPr lang="en-US" dirty="0" smtClean="0">
                <a:solidFill>
                  <a:srgbClr val="C00000"/>
                </a:solidFill>
              </a:rPr>
            </a:br>
            <a:r>
              <a:rPr lang="en-US" dirty="0" smtClean="0">
                <a:solidFill>
                  <a:srgbClr val="C00000"/>
                </a:solidFill>
              </a:rPr>
              <a:t>Tribal Consultation Timeline</a:t>
            </a:r>
            <a:endParaRPr lang="en-US" dirty="0">
              <a:solidFill>
                <a:srgbClr val="C00000"/>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524000"/>
            <a:ext cx="8229600" cy="4709160"/>
          </a:xfrm>
        </p:spPr>
        <p:txBody>
          <a:bodyPr>
            <a:noAutofit/>
          </a:bodyPr>
          <a:lstStyle/>
          <a:p>
            <a:pPr marL="0" indent="0">
              <a:buNone/>
            </a:pPr>
            <a:r>
              <a:rPr lang="en-US" sz="1800" b="1" dirty="0">
                <a:solidFill>
                  <a:schemeClr val="bg1"/>
                </a:solidFill>
                <a:latin typeface="Calibri" panose="020F0502020204030204" pitchFamily="34" charset="0"/>
              </a:rPr>
              <a:t> </a:t>
            </a:r>
          </a:p>
          <a:p>
            <a:pPr lvl="0"/>
            <a:r>
              <a:rPr lang="en-US" sz="1800" b="1" dirty="0" smtClean="0">
                <a:solidFill>
                  <a:schemeClr val="bg1"/>
                </a:solidFill>
                <a:latin typeface="Calibri" panose="020F0502020204030204" pitchFamily="34" charset="0"/>
              </a:rPr>
              <a:t>March 19, 2015 </a:t>
            </a:r>
          </a:p>
          <a:p>
            <a:pPr lvl="1"/>
            <a:r>
              <a:rPr lang="en-US" sz="1600" b="1" dirty="0" smtClean="0">
                <a:solidFill>
                  <a:schemeClr val="bg1"/>
                </a:solidFill>
                <a:latin typeface="Calibri" panose="020F0502020204030204" pitchFamily="34" charset="0"/>
              </a:rPr>
              <a:t>IHS </a:t>
            </a:r>
            <a:r>
              <a:rPr lang="en-US" sz="1600" b="1" dirty="0">
                <a:solidFill>
                  <a:schemeClr val="bg1"/>
                </a:solidFill>
                <a:latin typeface="Calibri" panose="020F0502020204030204" pitchFamily="34" charset="0"/>
              </a:rPr>
              <a:t>Director requests each Area Director to identify an upcoming Area meeting or schedule a conference call to consult with Tribes on the SDPI FY </a:t>
            </a:r>
            <a:r>
              <a:rPr lang="en-US" sz="1600" b="1" dirty="0" smtClean="0">
                <a:solidFill>
                  <a:schemeClr val="bg1"/>
                </a:solidFill>
                <a:latin typeface="Calibri" panose="020F0502020204030204" pitchFamily="34" charset="0"/>
              </a:rPr>
              <a:t>2016 </a:t>
            </a:r>
            <a:r>
              <a:rPr lang="en-US" sz="1600" b="1" dirty="0">
                <a:solidFill>
                  <a:schemeClr val="bg1"/>
                </a:solidFill>
                <a:latin typeface="Calibri" panose="020F0502020204030204" pitchFamily="34" charset="0"/>
              </a:rPr>
              <a:t>funding and to develop their recommendations which will be submitted to </a:t>
            </a:r>
            <a:r>
              <a:rPr lang="en-US" sz="1600" b="1" dirty="0" smtClean="0">
                <a:solidFill>
                  <a:schemeClr val="bg1"/>
                </a:solidFill>
                <a:latin typeface="Calibri" panose="020F0502020204030204" pitchFamily="34" charset="0"/>
              </a:rPr>
              <a:t>Acting IHS </a:t>
            </a:r>
            <a:r>
              <a:rPr lang="en-US" sz="1600" b="1" dirty="0">
                <a:solidFill>
                  <a:schemeClr val="bg1"/>
                </a:solidFill>
                <a:latin typeface="Calibri" panose="020F0502020204030204" pitchFamily="34" charset="0"/>
              </a:rPr>
              <a:t>Director.</a:t>
            </a:r>
          </a:p>
          <a:p>
            <a:pPr marL="0" indent="0">
              <a:buNone/>
            </a:pPr>
            <a:r>
              <a:rPr lang="en-US" sz="1800" b="1" dirty="0">
                <a:solidFill>
                  <a:srgbClr val="C00000"/>
                </a:solidFill>
                <a:latin typeface="Calibri" panose="020F0502020204030204" pitchFamily="34" charset="0"/>
              </a:rPr>
              <a:t> </a:t>
            </a:r>
          </a:p>
          <a:p>
            <a:pPr lvl="0"/>
            <a:r>
              <a:rPr lang="en-US" sz="1800" b="1" dirty="0" smtClean="0">
                <a:solidFill>
                  <a:schemeClr val="bg1"/>
                </a:solidFill>
                <a:latin typeface="Calibri" panose="020F0502020204030204" pitchFamily="34" charset="0"/>
              </a:rPr>
              <a:t>April 20, 2015</a:t>
            </a:r>
            <a:endParaRPr lang="en-US" sz="1800" b="1" dirty="0">
              <a:solidFill>
                <a:schemeClr val="bg1"/>
              </a:solidFill>
              <a:latin typeface="Calibri" panose="020F0502020204030204" pitchFamily="34" charset="0"/>
            </a:endParaRPr>
          </a:p>
          <a:p>
            <a:pPr lvl="1"/>
            <a:r>
              <a:rPr lang="en-US" sz="1600" b="1" dirty="0">
                <a:solidFill>
                  <a:schemeClr val="bg1"/>
                </a:solidFill>
                <a:latin typeface="Calibri" panose="020F0502020204030204" pitchFamily="34" charset="0"/>
              </a:rPr>
              <a:t>Deadline date for submission of recommendations and comments by Tribal </a:t>
            </a:r>
            <a:r>
              <a:rPr lang="en-US" sz="1600" b="1" dirty="0" smtClean="0">
                <a:solidFill>
                  <a:schemeClr val="bg1"/>
                </a:solidFill>
                <a:latin typeface="Calibri" panose="020F0502020204030204" pitchFamily="34" charset="0"/>
              </a:rPr>
              <a:t>Leaders</a:t>
            </a:r>
          </a:p>
          <a:p>
            <a:pPr lvl="1"/>
            <a:r>
              <a:rPr lang="en-US" sz="1600" b="1" dirty="0" smtClean="0">
                <a:solidFill>
                  <a:schemeClr val="bg1"/>
                </a:solidFill>
                <a:latin typeface="Calibri" panose="020F0502020204030204" pitchFamily="34" charset="0"/>
              </a:rPr>
              <a:t>Tribal </a:t>
            </a:r>
            <a:r>
              <a:rPr lang="en-US" sz="1600" b="1" dirty="0">
                <a:solidFill>
                  <a:schemeClr val="bg1"/>
                </a:solidFill>
                <a:latin typeface="Calibri" panose="020F0502020204030204" pitchFamily="34" charset="0"/>
              </a:rPr>
              <a:t>Leaders can also submit written comments to </a:t>
            </a:r>
            <a:r>
              <a:rPr lang="en-US" sz="1600" b="1" u="sng" dirty="0">
                <a:solidFill>
                  <a:srgbClr val="C00000"/>
                </a:solidFill>
                <a:latin typeface="Calibri" panose="020F0502020204030204" pitchFamily="34" charset="0"/>
                <a:hlinkClick r:id="rId6"/>
              </a:rPr>
              <a:t>consultation@ihs.gov</a:t>
            </a:r>
            <a:r>
              <a:rPr lang="en-US" sz="1600" b="1" dirty="0">
                <a:solidFill>
                  <a:srgbClr val="C00000"/>
                </a:solidFill>
                <a:latin typeface="Calibri" panose="020F0502020204030204" pitchFamily="34" charset="0"/>
              </a:rPr>
              <a:t> </a:t>
            </a:r>
            <a:endParaRPr lang="en-US" sz="1600" b="1" dirty="0">
              <a:solidFill>
                <a:schemeClr val="bg1"/>
              </a:solidFill>
              <a:latin typeface="Calibri" panose="020F0502020204030204" pitchFamily="34" charset="0"/>
            </a:endParaRPr>
          </a:p>
          <a:p>
            <a:pPr marL="0" indent="0">
              <a:buNone/>
            </a:pPr>
            <a:r>
              <a:rPr lang="en-US" sz="1800" b="1" dirty="0">
                <a:solidFill>
                  <a:schemeClr val="bg1"/>
                </a:solidFill>
                <a:latin typeface="Calibri" panose="020F0502020204030204" pitchFamily="34" charset="0"/>
              </a:rPr>
              <a:t> </a:t>
            </a:r>
          </a:p>
          <a:p>
            <a:pPr lvl="0"/>
            <a:r>
              <a:rPr lang="en-US" sz="1800" b="1" dirty="0" smtClean="0">
                <a:solidFill>
                  <a:schemeClr val="bg1"/>
                </a:solidFill>
                <a:latin typeface="Calibri" panose="020F0502020204030204" pitchFamily="34" charset="0"/>
              </a:rPr>
              <a:t>Date TBD</a:t>
            </a:r>
          </a:p>
          <a:p>
            <a:pPr lvl="1"/>
            <a:r>
              <a:rPr lang="en-US" sz="1600" b="1" dirty="0" smtClean="0">
                <a:solidFill>
                  <a:schemeClr val="bg1"/>
                </a:solidFill>
                <a:latin typeface="Calibri" panose="020F0502020204030204" pitchFamily="34" charset="0"/>
              </a:rPr>
              <a:t>TLDC </a:t>
            </a:r>
            <a:r>
              <a:rPr lang="en-US" sz="1600" b="1" dirty="0">
                <a:solidFill>
                  <a:schemeClr val="bg1"/>
                </a:solidFill>
                <a:latin typeface="Calibri" panose="020F0502020204030204" pitchFamily="34" charset="0"/>
              </a:rPr>
              <a:t>to </a:t>
            </a:r>
            <a:r>
              <a:rPr lang="en-US" sz="1600" b="1" dirty="0" smtClean="0">
                <a:solidFill>
                  <a:schemeClr val="bg1"/>
                </a:solidFill>
                <a:latin typeface="Calibri" panose="020F0502020204030204" pitchFamily="34" charset="0"/>
              </a:rPr>
              <a:t>review </a:t>
            </a:r>
            <a:r>
              <a:rPr lang="en-US" sz="1600" b="1" dirty="0">
                <a:solidFill>
                  <a:schemeClr val="bg1"/>
                </a:solidFill>
                <a:latin typeface="Calibri" panose="020F0502020204030204" pitchFamily="34" charset="0"/>
              </a:rPr>
              <a:t>Area &amp; Tribal </a:t>
            </a:r>
            <a:r>
              <a:rPr lang="en-US" sz="1600" b="1" dirty="0" smtClean="0">
                <a:solidFill>
                  <a:schemeClr val="bg1"/>
                </a:solidFill>
                <a:latin typeface="Calibri" panose="020F0502020204030204" pitchFamily="34" charset="0"/>
              </a:rPr>
              <a:t>Leaders recommendations </a:t>
            </a:r>
          </a:p>
          <a:p>
            <a:pPr lvl="1"/>
            <a:r>
              <a:rPr lang="en-US" sz="1600" b="1" dirty="0" smtClean="0">
                <a:solidFill>
                  <a:schemeClr val="bg1"/>
                </a:solidFill>
                <a:latin typeface="Calibri" panose="020F0502020204030204" pitchFamily="34" charset="0"/>
              </a:rPr>
              <a:t>Will </a:t>
            </a:r>
            <a:r>
              <a:rPr lang="en-US" sz="1600" b="1" dirty="0">
                <a:solidFill>
                  <a:schemeClr val="bg1"/>
                </a:solidFill>
                <a:latin typeface="Calibri" panose="020F0502020204030204" pitchFamily="34" charset="0"/>
              </a:rPr>
              <a:t>make final national recommendations to </a:t>
            </a:r>
            <a:r>
              <a:rPr lang="en-US" sz="1600" b="1" dirty="0" smtClean="0">
                <a:solidFill>
                  <a:schemeClr val="bg1"/>
                </a:solidFill>
                <a:latin typeface="Calibri" panose="020F0502020204030204" pitchFamily="34" charset="0"/>
              </a:rPr>
              <a:t>Acting IHS </a:t>
            </a:r>
            <a:r>
              <a:rPr lang="en-US" sz="1600" b="1" dirty="0">
                <a:solidFill>
                  <a:schemeClr val="bg1"/>
                </a:solidFill>
                <a:latin typeface="Calibri" panose="020F0502020204030204" pitchFamily="34" charset="0"/>
              </a:rPr>
              <a:t>Director </a:t>
            </a:r>
            <a:endParaRPr lang="en-US" sz="1600" b="1" dirty="0" smtClean="0">
              <a:solidFill>
                <a:schemeClr val="bg1"/>
              </a:solidFill>
              <a:latin typeface="Calibri" panose="020F0502020204030204" pitchFamily="34" charset="0"/>
            </a:endParaRPr>
          </a:p>
          <a:p>
            <a:pPr lvl="1"/>
            <a:r>
              <a:rPr lang="en-US" sz="1600" b="1" dirty="0">
                <a:solidFill>
                  <a:schemeClr val="bg1"/>
                </a:solidFill>
                <a:latin typeface="Calibri" panose="020F0502020204030204" pitchFamily="34" charset="0"/>
              </a:rPr>
              <a:t>IHS Director will issue DTLL on final decision on the FY </a:t>
            </a:r>
            <a:r>
              <a:rPr lang="en-US" sz="1600" b="1" dirty="0" smtClean="0">
                <a:solidFill>
                  <a:schemeClr val="bg1"/>
                </a:solidFill>
                <a:latin typeface="Calibri" panose="020F0502020204030204" pitchFamily="34" charset="0"/>
              </a:rPr>
              <a:t>2016 SDPI funding distribution </a:t>
            </a:r>
            <a:endParaRPr lang="en-US" sz="1600" b="1" dirty="0">
              <a:solidFill>
                <a:schemeClr val="bg1"/>
              </a:solidFill>
              <a:latin typeface="Calibri" panose="020F0502020204030204" pitchFamily="34" charset="0"/>
            </a:endParaRPr>
          </a:p>
          <a:p>
            <a:pPr lvl="1"/>
            <a:endParaRPr lang="en-US" sz="1600" b="1" dirty="0">
              <a:solidFill>
                <a:schemeClr val="bg1"/>
              </a:solidFill>
              <a:latin typeface="Calibri" panose="020F0502020204030204" pitchFamily="34" charset="0"/>
            </a:endParaRPr>
          </a:p>
          <a:p>
            <a:pPr marL="0" indent="0">
              <a:buNone/>
            </a:pPr>
            <a:r>
              <a:rPr lang="en-US" sz="1800" b="1" dirty="0">
                <a:solidFill>
                  <a:schemeClr val="bg1"/>
                </a:solidFill>
                <a:latin typeface="Calibri" panose="020F0502020204030204" pitchFamily="34" charset="0"/>
              </a:rPr>
              <a:t> </a:t>
            </a:r>
            <a:r>
              <a:rPr lang="en-US" sz="1800" b="1" dirty="0" smtClean="0">
                <a:solidFill>
                  <a:schemeClr val="bg1"/>
                </a:solidFill>
                <a:latin typeface="Calibri" panose="020F0502020204030204" pitchFamily="34" charset="0"/>
              </a:rPr>
              <a:t>	</a:t>
            </a:r>
            <a:endParaRPr lang="en-US" sz="1600" b="1" dirty="0">
              <a:solidFill>
                <a:schemeClr val="bg1"/>
              </a:solidFill>
              <a:latin typeface="Calibri" panose="020F0502020204030204" pitchFamily="34" charset="0"/>
            </a:endParaRPr>
          </a:p>
          <a:p>
            <a:endParaRPr lang="en-US" sz="2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8430027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1574</TotalTime>
  <Words>509</Words>
  <Application>Microsoft Office PowerPoint</Application>
  <PresentationFormat>On-screen Show (4:3)</PresentationFormat>
  <Paragraphs>169</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Times New Roman</vt:lpstr>
      <vt:lpstr>Wingdings</vt:lpstr>
      <vt:lpstr>Wingdings 2</vt:lpstr>
      <vt:lpstr>Wingdings 3</vt:lpstr>
      <vt:lpstr>Apex</vt:lpstr>
      <vt:lpstr>PowerPoint Presentation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 Timeline</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lpstr>Portland Area SDPI  Tribal Consultation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Donnie's Laptop</cp:lastModifiedBy>
  <cp:revision>175</cp:revision>
  <cp:lastPrinted>2014-02-02T16:59:02Z</cp:lastPrinted>
  <dcterms:created xsi:type="dcterms:W3CDTF">2012-09-26T20:16:26Z</dcterms:created>
  <dcterms:modified xsi:type="dcterms:W3CDTF">2015-04-08T16:51:46Z</dcterms:modified>
</cp:coreProperties>
</file>