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71" r:id="rId2"/>
    <p:sldId id="272" r:id="rId3"/>
    <p:sldId id="273" r:id="rId4"/>
    <p:sldId id="274" r:id="rId5"/>
    <p:sldId id="275" r:id="rId6"/>
    <p:sldId id="276" r:id="rId7"/>
    <p:sldId id="283" r:id="rId8"/>
    <p:sldId id="277" r:id="rId9"/>
    <p:sldId id="278" r:id="rId10"/>
    <p:sldId id="291" r:id="rId11"/>
    <p:sldId id="282" r:id="rId12"/>
    <p:sldId id="285" r:id="rId13"/>
    <p:sldId id="284" r:id="rId14"/>
    <p:sldId id="257" r:id="rId15"/>
    <p:sldId id="264" r:id="rId16"/>
    <p:sldId id="295" r:id="rId17"/>
    <p:sldId id="280" r:id="rId18"/>
    <p:sldId id="265" r:id="rId19"/>
    <p:sldId id="266" r:id="rId20"/>
    <p:sldId id="267" r:id="rId21"/>
    <p:sldId id="269" r:id="rId22"/>
    <p:sldId id="268" r:id="rId23"/>
    <p:sldId id="293" r:id="rId24"/>
    <p:sldId id="270" r:id="rId25"/>
    <p:sldId id="258" r:id="rId26"/>
    <p:sldId id="259" r:id="rId27"/>
    <p:sldId id="260" r:id="rId28"/>
    <p:sldId id="290" r:id="rId29"/>
    <p:sldId id="286" r:id="rId30"/>
    <p:sldId id="287" r:id="rId31"/>
    <p:sldId id="292" r:id="rId32"/>
    <p:sldId id="294" r:id="rId33"/>
    <p:sldId id="289" r:id="rId34"/>
    <p:sldId id="288" r:id="rId35"/>
    <p:sldId id="263" r:id="rId36"/>
    <p:sldId id="261" r:id="rId37"/>
    <p:sldId id="262" r:id="rId38"/>
    <p:sldId id="279"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0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B6B5AF-B5ED-43EA-B34A-C3D4C3A26558}" type="datetimeFigureOut">
              <a:rPr lang="en-US" smtClean="0"/>
              <a:t>4/16/2015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3DC991B-9E1E-445E-9514-02F84FF8A531}" type="slidenum">
              <a:rPr lang="en-US" smtClean="0"/>
              <a:t>‹#›</a:t>
            </a:fld>
            <a:endParaRPr lang="en-US"/>
          </a:p>
        </p:txBody>
      </p:sp>
    </p:spTree>
    <p:extLst>
      <p:ext uri="{BB962C8B-B14F-4D97-AF65-F5344CB8AC3E}">
        <p14:creationId xmlns:p14="http://schemas.microsoft.com/office/powerpoint/2010/main" val="16703693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902395-17BF-4030-9F53-AFDA2C35CDD1}" type="slidenum">
              <a:rPr lang="en-US" smtClean="0"/>
              <a:pPr/>
              <a:t>1</a:t>
            </a:fld>
            <a:endParaRPr lang="en-US" dirty="0"/>
          </a:p>
        </p:txBody>
      </p:sp>
    </p:spTree>
    <p:extLst>
      <p:ext uri="{BB962C8B-B14F-4D97-AF65-F5344CB8AC3E}">
        <p14:creationId xmlns:p14="http://schemas.microsoft.com/office/powerpoint/2010/main" val="24412161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7301">
              <a:defRPr/>
            </a:pPr>
            <a:r>
              <a:rPr lang="en-US"/>
              <a:t>The only thing I would include is our roundtable on education in September and maybe our support with the school environment listening tour. </a:t>
            </a:r>
          </a:p>
          <a:p>
            <a:endParaRPr lang="en-US"/>
          </a:p>
        </p:txBody>
      </p:sp>
      <p:sp>
        <p:nvSpPr>
          <p:cNvPr id="4" name="Slide Number Placeholder 3"/>
          <p:cNvSpPr>
            <a:spLocks noGrp="1"/>
          </p:cNvSpPr>
          <p:nvPr>
            <p:ph type="sldNum" sz="quarter" idx="10"/>
          </p:nvPr>
        </p:nvSpPr>
        <p:spPr/>
        <p:txBody>
          <a:bodyPr/>
          <a:lstStyle/>
          <a:p>
            <a:fld id="{54902395-17BF-4030-9F53-AFDA2C35CDD1}" type="slidenum">
              <a:rPr lang="en-US" smtClean="0"/>
              <a:pPr/>
              <a:t>2</a:t>
            </a:fld>
            <a:endParaRPr lang="en-US" dirty="0"/>
          </a:p>
        </p:txBody>
      </p:sp>
    </p:spTree>
    <p:extLst>
      <p:ext uri="{BB962C8B-B14F-4D97-AF65-F5344CB8AC3E}">
        <p14:creationId xmlns:p14="http://schemas.microsoft.com/office/powerpoint/2010/main" val="41674367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The </a:t>
            </a:r>
            <a:r>
              <a:rPr lang="en-US" b="1" i="1" dirty="0"/>
              <a:t>Center for Native American Youth </a:t>
            </a:r>
            <a:r>
              <a:rPr lang="en-US" i="1" dirty="0"/>
              <a:t>is dedicated to improving the health, safety and overall well-being of Native American youth through communication, policy development and advocacy.</a:t>
            </a:r>
          </a:p>
          <a:p>
            <a:endParaRPr lang="en-US" dirty="0"/>
          </a:p>
        </p:txBody>
      </p:sp>
      <p:sp>
        <p:nvSpPr>
          <p:cNvPr id="4" name="Slide Number Placeholder 3"/>
          <p:cNvSpPr>
            <a:spLocks noGrp="1"/>
          </p:cNvSpPr>
          <p:nvPr>
            <p:ph type="sldNum" sz="quarter" idx="10"/>
          </p:nvPr>
        </p:nvSpPr>
        <p:spPr/>
        <p:txBody>
          <a:bodyPr/>
          <a:lstStyle/>
          <a:p>
            <a:fld id="{54902395-17BF-4030-9F53-AFDA2C35CDD1}" type="slidenum">
              <a:rPr lang="en-US" smtClean="0"/>
              <a:pPr/>
              <a:t>3</a:t>
            </a:fld>
            <a:endParaRPr lang="en-US" dirty="0"/>
          </a:p>
        </p:txBody>
      </p:sp>
    </p:spTree>
    <p:extLst>
      <p:ext uri="{BB962C8B-B14F-4D97-AF65-F5344CB8AC3E}">
        <p14:creationId xmlns:p14="http://schemas.microsoft.com/office/powerpoint/2010/main" val="28738124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902395-17BF-4030-9F53-AFDA2C35CDD1}" type="slidenum">
              <a:rPr lang="en-US" smtClean="0"/>
              <a:pPr/>
              <a:t>4</a:t>
            </a:fld>
            <a:endParaRPr lang="en-US" dirty="0"/>
          </a:p>
        </p:txBody>
      </p:sp>
    </p:spTree>
    <p:extLst>
      <p:ext uri="{BB962C8B-B14F-4D97-AF65-F5344CB8AC3E}">
        <p14:creationId xmlns:p14="http://schemas.microsoft.com/office/powerpoint/2010/main" val="12887279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902395-17BF-4030-9F53-AFDA2C35CDD1}" type="slidenum">
              <a:rPr lang="en-US" smtClean="0"/>
              <a:pPr/>
              <a:t>5</a:t>
            </a:fld>
            <a:endParaRPr lang="en-US" dirty="0"/>
          </a:p>
        </p:txBody>
      </p:sp>
    </p:spTree>
    <p:extLst>
      <p:ext uri="{BB962C8B-B14F-4D97-AF65-F5344CB8AC3E}">
        <p14:creationId xmlns:p14="http://schemas.microsoft.com/office/powerpoint/2010/main" val="17520087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902395-17BF-4030-9F53-AFDA2C35CDD1}" type="slidenum">
              <a:rPr lang="en-US" smtClean="0"/>
              <a:pPr/>
              <a:t>6</a:t>
            </a:fld>
            <a:endParaRPr lang="en-US" dirty="0"/>
          </a:p>
        </p:txBody>
      </p:sp>
    </p:spTree>
    <p:extLst>
      <p:ext uri="{BB962C8B-B14F-4D97-AF65-F5344CB8AC3E}">
        <p14:creationId xmlns:p14="http://schemas.microsoft.com/office/powerpoint/2010/main" val="30275806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32" indent="-171432">
              <a:buFont typeface="Arial" pitchFamily="34" charset="0"/>
              <a:buChar char="•"/>
            </a:pPr>
            <a:r>
              <a:rPr lang="en-US" dirty="0" smtClean="0"/>
              <a:t>Poverty rate in 2010 was 28%.</a:t>
            </a:r>
          </a:p>
          <a:p>
            <a:pPr marL="171432" indent="-171432">
              <a:buFont typeface="Arial" pitchFamily="34" charset="0"/>
              <a:buChar char="•"/>
            </a:pPr>
            <a:r>
              <a:rPr lang="en-US" dirty="0" smtClean="0"/>
              <a:t>Average American Indian household income reported at $39,664, national average was $46,200. </a:t>
            </a:r>
          </a:p>
          <a:p>
            <a:pPr marL="171432" indent="-171432">
              <a:buFont typeface="Arial" pitchFamily="34" charset="0"/>
              <a:buChar char="•"/>
            </a:pPr>
            <a:r>
              <a:rPr lang="en-US" dirty="0" smtClean="0"/>
              <a:t>Unemployment rates for AI/ANs nationally at 14.6% - twice the average for white Americans, some tribal communities report persistent rates of unemployment above 80%. </a:t>
            </a:r>
          </a:p>
          <a:p>
            <a:pPr marL="171432" indent="-171432">
              <a:buFont typeface="Arial" pitchFamily="34" charset="0"/>
              <a:buChar char="•"/>
            </a:pPr>
            <a:r>
              <a:rPr lang="en-US" dirty="0" smtClean="0"/>
              <a:t>Approximately 13% of homes in Indian Country lack safe drinking water and proper waste removal systems. </a:t>
            </a:r>
          </a:p>
          <a:p>
            <a:pPr marL="171432" indent="-171432">
              <a:buFont typeface="Arial" pitchFamily="34" charset="0"/>
              <a:buChar char="•"/>
            </a:pPr>
            <a:r>
              <a:rPr lang="en-US" dirty="0" smtClean="0"/>
              <a:t>29.2% of AI/ANs lacked health insurance coverage in 2010 and relied solely on the IHS system. </a:t>
            </a:r>
            <a:endParaRPr lang="en-US" dirty="0"/>
          </a:p>
        </p:txBody>
      </p:sp>
      <p:sp>
        <p:nvSpPr>
          <p:cNvPr id="4" name="Slide Number Placeholder 3"/>
          <p:cNvSpPr>
            <a:spLocks noGrp="1"/>
          </p:cNvSpPr>
          <p:nvPr>
            <p:ph type="sldNum" sz="quarter" idx="10"/>
          </p:nvPr>
        </p:nvSpPr>
        <p:spPr/>
        <p:txBody>
          <a:bodyPr/>
          <a:lstStyle/>
          <a:p>
            <a:fld id="{54902395-17BF-4030-9F53-AFDA2C35CDD1}" type="slidenum">
              <a:rPr lang="en-US" smtClean="0"/>
              <a:pPr/>
              <a:t>9</a:t>
            </a:fld>
            <a:endParaRPr lang="en-US" dirty="0"/>
          </a:p>
        </p:txBody>
      </p:sp>
    </p:spTree>
    <p:extLst>
      <p:ext uri="{BB962C8B-B14F-4D97-AF65-F5344CB8AC3E}">
        <p14:creationId xmlns:p14="http://schemas.microsoft.com/office/powerpoint/2010/main" val="2712825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902395-17BF-4030-9F53-AFDA2C35CDD1}" type="slidenum">
              <a:rPr lang="en-US" smtClean="0"/>
              <a:pPr/>
              <a:t>13</a:t>
            </a:fld>
            <a:endParaRPr lang="en-US" dirty="0"/>
          </a:p>
        </p:txBody>
      </p:sp>
    </p:spTree>
    <p:extLst>
      <p:ext uri="{BB962C8B-B14F-4D97-AF65-F5344CB8AC3E}">
        <p14:creationId xmlns:p14="http://schemas.microsoft.com/office/powerpoint/2010/main" val="34403924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fontAlgn="base"/>
            <a:r>
              <a:rPr lang="en-US" dirty="0" smtClean="0"/>
              <a:t>Activities will include:</a:t>
            </a:r>
            <a:r>
              <a:rPr lang="en-US" sz="1800" dirty="0"/>
              <a:t> </a:t>
            </a:r>
          </a:p>
          <a:p>
            <a:pPr lvl="2" fontAlgn="base"/>
            <a:r>
              <a:rPr lang="en-US" dirty="0" smtClean="0"/>
              <a:t>Outreach and connections with youth in Indian Country;</a:t>
            </a:r>
            <a:endParaRPr lang="en-US" sz="1600" dirty="0"/>
          </a:p>
          <a:p>
            <a:pPr lvl="2" fontAlgn="base"/>
            <a:r>
              <a:rPr lang="en-US" dirty="0" smtClean="0"/>
              <a:t>Creation of a toolkit that can be used by newly developed White House Ambassador Teams at the local level. </a:t>
            </a:r>
            <a:endParaRPr lang="en-US" sz="1600" dirty="0"/>
          </a:p>
          <a:p>
            <a:pPr lvl="2" fontAlgn="base"/>
            <a:r>
              <a:rPr lang="en-US" dirty="0" smtClean="0"/>
              <a:t>Web portal to serve as a platform to provide youth development trainings, feature guest speakers, scholarship opportunities, and mental health, wellbeing resources from federal partners.</a:t>
            </a:r>
            <a:endParaRPr lang="en-US" sz="1600" dirty="0"/>
          </a:p>
          <a:p>
            <a:pPr lvl="3" fontAlgn="base"/>
            <a:r>
              <a:rPr lang="en-US" dirty="0" smtClean="0"/>
              <a:t>**CNAY is taking the lead on developing the website component piece and so it would be great if you all have resources and tools that you’ve created and want to expand or disseminate further.</a:t>
            </a:r>
            <a:endParaRPr lang="en-US" sz="1400" dirty="0"/>
          </a:p>
          <a:p>
            <a:endParaRPr lang="en-US" dirty="0"/>
          </a:p>
        </p:txBody>
      </p:sp>
      <p:sp>
        <p:nvSpPr>
          <p:cNvPr id="4" name="Slide Number Placeholder 3"/>
          <p:cNvSpPr>
            <a:spLocks noGrp="1"/>
          </p:cNvSpPr>
          <p:nvPr>
            <p:ph type="sldNum" sz="quarter" idx="10"/>
          </p:nvPr>
        </p:nvSpPr>
        <p:spPr/>
        <p:txBody>
          <a:bodyPr/>
          <a:lstStyle/>
          <a:p>
            <a:fld id="{54902395-17BF-4030-9F53-AFDA2C35CDD1}" type="slidenum">
              <a:rPr lang="en-US" smtClean="0"/>
              <a:pPr/>
              <a:t>26</a:t>
            </a:fld>
            <a:endParaRPr lang="en-US" dirty="0"/>
          </a:p>
        </p:txBody>
      </p:sp>
    </p:spTree>
    <p:extLst>
      <p:ext uri="{BB962C8B-B14F-4D97-AF65-F5344CB8AC3E}">
        <p14:creationId xmlns:p14="http://schemas.microsoft.com/office/powerpoint/2010/main" val="29227351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35BF7B7-676D-480B-B411-718210B02F45}" type="datetimeFigureOut">
              <a:rPr lang="en-US" smtClean="0"/>
              <a:t>4/16/2015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77AD09-9FF8-44A9-9301-CADF39DDB32E}" type="slidenum">
              <a:rPr lang="en-US" smtClean="0"/>
              <a:t>‹#›</a:t>
            </a:fld>
            <a:endParaRPr lang="en-US"/>
          </a:p>
        </p:txBody>
      </p:sp>
    </p:spTree>
    <p:extLst>
      <p:ext uri="{BB962C8B-B14F-4D97-AF65-F5344CB8AC3E}">
        <p14:creationId xmlns:p14="http://schemas.microsoft.com/office/powerpoint/2010/main" val="3722774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5BF7B7-676D-480B-B411-718210B02F45}" type="datetimeFigureOut">
              <a:rPr lang="en-US" smtClean="0"/>
              <a:t>4/16/2015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77AD09-9FF8-44A9-9301-CADF39DDB32E}" type="slidenum">
              <a:rPr lang="en-US" smtClean="0"/>
              <a:t>‹#›</a:t>
            </a:fld>
            <a:endParaRPr lang="en-US"/>
          </a:p>
        </p:txBody>
      </p:sp>
    </p:spTree>
    <p:extLst>
      <p:ext uri="{BB962C8B-B14F-4D97-AF65-F5344CB8AC3E}">
        <p14:creationId xmlns:p14="http://schemas.microsoft.com/office/powerpoint/2010/main" val="24642735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5BF7B7-676D-480B-B411-718210B02F45}" type="datetimeFigureOut">
              <a:rPr lang="en-US" smtClean="0"/>
              <a:t>4/16/2015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77AD09-9FF8-44A9-9301-CADF39DDB32E}" type="slidenum">
              <a:rPr lang="en-US" smtClean="0"/>
              <a:t>‹#›</a:t>
            </a:fld>
            <a:endParaRPr lang="en-US"/>
          </a:p>
        </p:txBody>
      </p:sp>
    </p:spTree>
    <p:extLst>
      <p:ext uri="{BB962C8B-B14F-4D97-AF65-F5344CB8AC3E}">
        <p14:creationId xmlns:p14="http://schemas.microsoft.com/office/powerpoint/2010/main" val="27377662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5BF7B7-676D-480B-B411-718210B02F45}" type="datetimeFigureOut">
              <a:rPr lang="en-US" smtClean="0"/>
              <a:t>4/16/2015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77AD09-9FF8-44A9-9301-CADF39DDB32E}" type="slidenum">
              <a:rPr lang="en-US" smtClean="0"/>
              <a:t>‹#›</a:t>
            </a:fld>
            <a:endParaRPr lang="en-US"/>
          </a:p>
        </p:txBody>
      </p:sp>
    </p:spTree>
    <p:extLst>
      <p:ext uri="{BB962C8B-B14F-4D97-AF65-F5344CB8AC3E}">
        <p14:creationId xmlns:p14="http://schemas.microsoft.com/office/powerpoint/2010/main" val="3831305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35BF7B7-676D-480B-B411-718210B02F45}" type="datetimeFigureOut">
              <a:rPr lang="en-US" smtClean="0"/>
              <a:t>4/16/2015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77AD09-9FF8-44A9-9301-CADF39DDB32E}" type="slidenum">
              <a:rPr lang="en-US" smtClean="0"/>
              <a:t>‹#›</a:t>
            </a:fld>
            <a:endParaRPr lang="en-US"/>
          </a:p>
        </p:txBody>
      </p:sp>
    </p:spTree>
    <p:extLst>
      <p:ext uri="{BB962C8B-B14F-4D97-AF65-F5344CB8AC3E}">
        <p14:creationId xmlns:p14="http://schemas.microsoft.com/office/powerpoint/2010/main" val="17642219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35BF7B7-676D-480B-B411-718210B02F45}" type="datetimeFigureOut">
              <a:rPr lang="en-US" smtClean="0"/>
              <a:t>4/16/2015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77AD09-9FF8-44A9-9301-CADF39DDB32E}" type="slidenum">
              <a:rPr lang="en-US" smtClean="0"/>
              <a:t>‹#›</a:t>
            </a:fld>
            <a:endParaRPr lang="en-US"/>
          </a:p>
        </p:txBody>
      </p:sp>
    </p:spTree>
    <p:extLst>
      <p:ext uri="{BB962C8B-B14F-4D97-AF65-F5344CB8AC3E}">
        <p14:creationId xmlns:p14="http://schemas.microsoft.com/office/powerpoint/2010/main" val="32639950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35BF7B7-676D-480B-B411-718210B02F45}" type="datetimeFigureOut">
              <a:rPr lang="en-US" smtClean="0"/>
              <a:t>4/16/2015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177AD09-9FF8-44A9-9301-CADF39DDB32E}" type="slidenum">
              <a:rPr lang="en-US" smtClean="0"/>
              <a:t>‹#›</a:t>
            </a:fld>
            <a:endParaRPr lang="en-US"/>
          </a:p>
        </p:txBody>
      </p:sp>
    </p:spTree>
    <p:extLst>
      <p:ext uri="{BB962C8B-B14F-4D97-AF65-F5344CB8AC3E}">
        <p14:creationId xmlns:p14="http://schemas.microsoft.com/office/powerpoint/2010/main" val="19404654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35BF7B7-676D-480B-B411-718210B02F45}" type="datetimeFigureOut">
              <a:rPr lang="en-US" smtClean="0"/>
              <a:t>4/16/2015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77AD09-9FF8-44A9-9301-CADF39DDB32E}" type="slidenum">
              <a:rPr lang="en-US" smtClean="0"/>
              <a:t>‹#›</a:t>
            </a:fld>
            <a:endParaRPr lang="en-US"/>
          </a:p>
        </p:txBody>
      </p:sp>
    </p:spTree>
    <p:extLst>
      <p:ext uri="{BB962C8B-B14F-4D97-AF65-F5344CB8AC3E}">
        <p14:creationId xmlns:p14="http://schemas.microsoft.com/office/powerpoint/2010/main" val="3931149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5BF7B7-676D-480B-B411-718210B02F45}" type="datetimeFigureOut">
              <a:rPr lang="en-US" smtClean="0"/>
              <a:t>4/16/2015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177AD09-9FF8-44A9-9301-CADF39DDB32E}" type="slidenum">
              <a:rPr lang="en-US" smtClean="0"/>
              <a:t>‹#›</a:t>
            </a:fld>
            <a:endParaRPr lang="en-US"/>
          </a:p>
        </p:txBody>
      </p:sp>
    </p:spTree>
    <p:extLst>
      <p:ext uri="{BB962C8B-B14F-4D97-AF65-F5344CB8AC3E}">
        <p14:creationId xmlns:p14="http://schemas.microsoft.com/office/powerpoint/2010/main" val="16261031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5BF7B7-676D-480B-B411-718210B02F45}" type="datetimeFigureOut">
              <a:rPr lang="en-US" smtClean="0"/>
              <a:t>4/16/2015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77AD09-9FF8-44A9-9301-CADF39DDB32E}" type="slidenum">
              <a:rPr lang="en-US" smtClean="0"/>
              <a:t>‹#›</a:t>
            </a:fld>
            <a:endParaRPr lang="en-US"/>
          </a:p>
        </p:txBody>
      </p:sp>
    </p:spTree>
    <p:extLst>
      <p:ext uri="{BB962C8B-B14F-4D97-AF65-F5344CB8AC3E}">
        <p14:creationId xmlns:p14="http://schemas.microsoft.com/office/powerpoint/2010/main" val="2930903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5BF7B7-676D-480B-B411-718210B02F45}" type="datetimeFigureOut">
              <a:rPr lang="en-US" smtClean="0"/>
              <a:t>4/16/2015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77AD09-9FF8-44A9-9301-CADF39DDB32E}" type="slidenum">
              <a:rPr lang="en-US" smtClean="0"/>
              <a:t>‹#›</a:t>
            </a:fld>
            <a:endParaRPr lang="en-US"/>
          </a:p>
        </p:txBody>
      </p:sp>
    </p:spTree>
    <p:extLst>
      <p:ext uri="{BB962C8B-B14F-4D97-AF65-F5344CB8AC3E}">
        <p14:creationId xmlns:p14="http://schemas.microsoft.com/office/powerpoint/2010/main" val="11180112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5BF7B7-676D-480B-B411-718210B02F45}" type="datetimeFigureOut">
              <a:rPr lang="en-US" smtClean="0"/>
              <a:t>4/16/2015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77AD09-9FF8-44A9-9301-CADF39DDB32E}" type="slidenum">
              <a:rPr lang="en-US" smtClean="0"/>
              <a:t>‹#›</a:t>
            </a:fld>
            <a:endParaRPr lang="en-US"/>
          </a:p>
        </p:txBody>
      </p:sp>
    </p:spTree>
    <p:extLst>
      <p:ext uri="{BB962C8B-B14F-4D97-AF65-F5344CB8AC3E}">
        <p14:creationId xmlns:p14="http://schemas.microsoft.com/office/powerpoint/2010/main" val="15646737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jpeg"/><Relationship Id="rId1" Type="http://schemas.openxmlformats.org/officeDocument/2006/relationships/slideLayout" Target="../slideLayouts/slideLayout4.xml"/><Relationship Id="rId4" Type="http://schemas.openxmlformats.org/officeDocument/2006/relationships/image" Target="../media/image62.jpeg"/></Relationships>
</file>

<file path=ppt/slides/_rels/slide1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cnay.org/"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hyperlink" Target="https://www.youtube.com/watch?v=grD0ILFicGQ#t=57"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png"/><Relationship Id="rId1" Type="http://schemas.openxmlformats.org/officeDocument/2006/relationships/slideLayout" Target="../slideLayouts/slideLayout2.xml"/><Relationship Id="rId4" Type="http://schemas.openxmlformats.org/officeDocument/2006/relationships/image" Target="../media/image68.jpeg"/></Relationships>
</file>

<file path=ppt/slides/_rels/slide15.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90.png"/></Relationships>
</file>

<file path=ppt/slides/_rels/slide27.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hyperlink" Target="https://www.youtube.com/watch?v=WHAutgKJlPw&amp;index=5&amp;list=PL7fuyfNu8jfO3fTF9J3w59bnM1x7g1FTJ"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hyperlink" Target="http://www.cnay.org/Challenge.html" TargetMode="External"/><Relationship Id="rId1" Type="http://schemas.openxmlformats.org/officeDocument/2006/relationships/slideLayout" Target="../slideLayouts/slideLayout2.xml"/><Relationship Id="rId4" Type="http://schemas.openxmlformats.org/officeDocument/2006/relationships/image" Target="../media/image88.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8.xml"/><Relationship Id="rId5" Type="http://schemas.openxmlformats.org/officeDocument/2006/relationships/image" Target="../media/image5.jpeg"/><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hyperlink" Target="http://genindigenous.com/tribal-leaders-challenge/"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hyperlink" Target="http://www.cnay.org/CNAY_Youth_Ambassadors.html"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hyperlink" Target="http://cnay.org/Network_Map.html" TargetMode="External"/><Relationship Id="rId1" Type="http://schemas.openxmlformats.org/officeDocument/2006/relationships/slideLayout" Target="../slideLayouts/slideLayout2.xml"/><Relationship Id="rId4" Type="http://schemas.openxmlformats.org/officeDocument/2006/relationships/image" Target="../media/image101.jpeg"/></Relationships>
</file>

<file path=ppt/slides/_rels/slide35.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105.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mailto:ryan.ward@aspeninst.org" TargetMode="External"/><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jpeg"/><Relationship Id="rId18" Type="http://schemas.openxmlformats.org/officeDocument/2006/relationships/image" Target="../media/image23.jpeg"/><Relationship Id="rId3" Type="http://schemas.openxmlformats.org/officeDocument/2006/relationships/image" Target="../media/image8.jpeg"/><Relationship Id="rId21" Type="http://schemas.openxmlformats.org/officeDocument/2006/relationships/image" Target="../media/image26.jpg"/><Relationship Id="rId7" Type="http://schemas.openxmlformats.org/officeDocument/2006/relationships/image" Target="../media/image12.jpeg"/><Relationship Id="rId12" Type="http://schemas.openxmlformats.org/officeDocument/2006/relationships/image" Target="../media/image17.jpeg"/><Relationship Id="rId17" Type="http://schemas.openxmlformats.org/officeDocument/2006/relationships/image" Target="../media/image22.png"/><Relationship Id="rId25" Type="http://schemas.openxmlformats.org/officeDocument/2006/relationships/image" Target="../media/image30.jpg"/><Relationship Id="rId2" Type="http://schemas.openxmlformats.org/officeDocument/2006/relationships/notesSlide" Target="../notesSlides/notesSlide5.xml"/><Relationship Id="rId16" Type="http://schemas.openxmlformats.org/officeDocument/2006/relationships/image" Target="../media/image21.jpeg"/><Relationship Id="rId20"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image" Target="../media/image11.jpeg"/><Relationship Id="rId11" Type="http://schemas.openxmlformats.org/officeDocument/2006/relationships/image" Target="../media/image16.jpeg"/><Relationship Id="rId24" Type="http://schemas.openxmlformats.org/officeDocument/2006/relationships/image" Target="../media/image29.jpg"/><Relationship Id="rId5" Type="http://schemas.openxmlformats.org/officeDocument/2006/relationships/image" Target="../media/image10.jpeg"/><Relationship Id="rId15" Type="http://schemas.openxmlformats.org/officeDocument/2006/relationships/image" Target="../media/image20.jpeg"/><Relationship Id="rId23" Type="http://schemas.openxmlformats.org/officeDocument/2006/relationships/image" Target="../media/image28.png"/><Relationship Id="rId10" Type="http://schemas.openxmlformats.org/officeDocument/2006/relationships/image" Target="../media/image15.png"/><Relationship Id="rId19" Type="http://schemas.openxmlformats.org/officeDocument/2006/relationships/image" Target="../media/image24.jpeg"/><Relationship Id="rId4" Type="http://schemas.openxmlformats.org/officeDocument/2006/relationships/image" Target="../media/image9.jpeg"/><Relationship Id="rId9" Type="http://schemas.openxmlformats.org/officeDocument/2006/relationships/image" Target="../media/image14.png"/><Relationship Id="rId14" Type="http://schemas.openxmlformats.org/officeDocument/2006/relationships/image" Target="../media/image19.jpeg"/><Relationship Id="rId22" Type="http://schemas.openxmlformats.org/officeDocument/2006/relationships/image" Target="../media/image27.png"/></Relationships>
</file>

<file path=ppt/slides/_rels/slide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2.jpg"/></Relationships>
</file>

<file path=ppt/slides/_rels/slide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4.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jpeg"/></Relationships>
</file>

<file path=ppt/slides/_rels/slide8.xml.rels><?xml version="1.0" encoding="UTF-8" standalone="yes"?>
<Relationships xmlns="http://schemas.openxmlformats.org/package/2006/relationships"><Relationship Id="rId8" Type="http://schemas.openxmlformats.org/officeDocument/2006/relationships/image" Target="../media/image44.jpeg"/><Relationship Id="rId13" Type="http://schemas.openxmlformats.org/officeDocument/2006/relationships/image" Target="../media/image49.jpeg"/><Relationship Id="rId3" Type="http://schemas.openxmlformats.org/officeDocument/2006/relationships/image" Target="../media/image39.jpeg"/><Relationship Id="rId7" Type="http://schemas.openxmlformats.org/officeDocument/2006/relationships/image" Target="../media/image43.jpeg"/><Relationship Id="rId12" Type="http://schemas.openxmlformats.org/officeDocument/2006/relationships/image" Target="../media/image48.jpeg"/><Relationship Id="rId17" Type="http://schemas.openxmlformats.org/officeDocument/2006/relationships/image" Target="../media/image53.jpeg"/><Relationship Id="rId2" Type="http://schemas.openxmlformats.org/officeDocument/2006/relationships/image" Target="../media/image38.jpeg"/><Relationship Id="rId16" Type="http://schemas.openxmlformats.org/officeDocument/2006/relationships/image" Target="../media/image52.jpeg"/><Relationship Id="rId1" Type="http://schemas.openxmlformats.org/officeDocument/2006/relationships/slideLayout" Target="../slideLayouts/slideLayout2.xml"/><Relationship Id="rId6" Type="http://schemas.openxmlformats.org/officeDocument/2006/relationships/image" Target="../media/image42.jpeg"/><Relationship Id="rId11" Type="http://schemas.openxmlformats.org/officeDocument/2006/relationships/image" Target="../media/image47.jpeg"/><Relationship Id="rId5" Type="http://schemas.openxmlformats.org/officeDocument/2006/relationships/image" Target="../media/image41.jpeg"/><Relationship Id="rId15" Type="http://schemas.openxmlformats.org/officeDocument/2006/relationships/image" Target="../media/image51.jpeg"/><Relationship Id="rId10" Type="http://schemas.openxmlformats.org/officeDocument/2006/relationships/image" Target="../media/image46.jpeg"/><Relationship Id="rId4" Type="http://schemas.openxmlformats.org/officeDocument/2006/relationships/image" Target="../media/image40.jpeg"/><Relationship Id="rId9" Type="http://schemas.openxmlformats.org/officeDocument/2006/relationships/image" Target="../media/image45.jpeg"/><Relationship Id="rId14" Type="http://schemas.openxmlformats.org/officeDocument/2006/relationships/image" Target="../media/image50.jpeg"/></Relationships>
</file>

<file path=ppt/slides/_rels/slide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4800" y="2057400"/>
            <a:ext cx="7779886" cy="2438400"/>
          </a:xfrm>
          <a:prstGeom prst="rect">
            <a:avLst/>
          </a:prstGeom>
        </p:spPr>
      </p:pic>
      <p:sp>
        <p:nvSpPr>
          <p:cNvPr id="6" name="Subtitle 2"/>
          <p:cNvSpPr txBox="1">
            <a:spLocks/>
          </p:cNvSpPr>
          <p:nvPr/>
        </p:nvSpPr>
        <p:spPr>
          <a:xfrm>
            <a:off x="304800" y="4648200"/>
            <a:ext cx="8084686" cy="19812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3500" b="1" dirty="0" smtClean="0">
                <a:solidFill>
                  <a:srgbClr val="740000"/>
                </a:solidFill>
              </a:rPr>
              <a:t>Northwest Portland Area Indian Health Board</a:t>
            </a:r>
          </a:p>
          <a:p>
            <a:r>
              <a:rPr lang="en-US" sz="3500" dirty="0" smtClean="0">
                <a:solidFill>
                  <a:schemeClr val="bg2">
                    <a:lumMod val="25000"/>
                  </a:schemeClr>
                </a:solidFill>
              </a:rPr>
              <a:t>April 2015</a:t>
            </a:r>
          </a:p>
          <a:p>
            <a:endParaRPr lang="en-US" b="1" dirty="0"/>
          </a:p>
        </p:txBody>
      </p:sp>
    </p:spTree>
    <p:extLst>
      <p:ext uri="{BB962C8B-B14F-4D97-AF65-F5344CB8AC3E}">
        <p14:creationId xmlns:p14="http://schemas.microsoft.com/office/powerpoint/2010/main" val="16736217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2776" y="152400"/>
            <a:ext cx="8229600" cy="1143000"/>
          </a:xfrm>
        </p:spPr>
        <p:txBody>
          <a:bodyPr/>
          <a:lstStyle/>
          <a:p>
            <a:r>
              <a:rPr lang="en-US" b="1" dirty="0" smtClean="0"/>
              <a:t>CNAY in the Northwest</a:t>
            </a:r>
            <a:endParaRPr lang="en-US" b="1" dirty="0"/>
          </a:p>
        </p:txBody>
      </p:sp>
      <p:sp>
        <p:nvSpPr>
          <p:cNvPr id="3" name="Content Placeholder 2"/>
          <p:cNvSpPr>
            <a:spLocks noGrp="1"/>
          </p:cNvSpPr>
          <p:nvPr>
            <p:ph idx="1"/>
          </p:nvPr>
        </p:nvSpPr>
        <p:spPr>
          <a:xfrm>
            <a:off x="152400" y="1295400"/>
            <a:ext cx="5410200" cy="5181600"/>
          </a:xfrm>
        </p:spPr>
        <p:txBody>
          <a:bodyPr>
            <a:normAutofit fontScale="77500" lnSpcReduction="20000"/>
          </a:bodyPr>
          <a:lstStyle/>
          <a:p>
            <a:r>
              <a:rPr lang="en-US" dirty="0" smtClean="0"/>
              <a:t>UNITY and THRIVE Conferences (2014)</a:t>
            </a:r>
          </a:p>
          <a:p>
            <a:r>
              <a:rPr lang="en-US" dirty="0" smtClean="0"/>
              <a:t>Oregon Indian Child Welfare Conference (2014)</a:t>
            </a:r>
          </a:p>
          <a:p>
            <a:r>
              <a:rPr lang="en-US" dirty="0" smtClean="0"/>
              <a:t>Affiliated Tribes of Northwest Indians Conference (2013) </a:t>
            </a:r>
          </a:p>
          <a:p>
            <a:r>
              <a:rPr lang="en-US" dirty="0" smtClean="0"/>
              <a:t>Seattle Indian Health Board Conference (2014 and 2015)</a:t>
            </a:r>
          </a:p>
          <a:p>
            <a:r>
              <a:rPr lang="en-US" dirty="0"/>
              <a:t>Chemawa Indian </a:t>
            </a:r>
            <a:r>
              <a:rPr lang="en-US" dirty="0" smtClean="0"/>
              <a:t>School (2013 and 2015)</a:t>
            </a:r>
          </a:p>
          <a:p>
            <a:r>
              <a:rPr lang="en-US" dirty="0" smtClean="0"/>
              <a:t>Connections to NW Tribes and youth regarding Oral Health project (Ongoing)</a:t>
            </a:r>
          </a:p>
          <a:p>
            <a:r>
              <a:rPr lang="en-US" dirty="0" smtClean="0"/>
              <a:t>We want to visit your communities!</a:t>
            </a:r>
            <a:endParaRPr lang="en-US" dirty="0"/>
          </a:p>
          <a:p>
            <a:endParaRPr lang="en-US" dirty="0"/>
          </a:p>
        </p:txBody>
      </p:sp>
      <p:pic>
        <p:nvPicPr>
          <p:cNvPr id="4" name="Picture 2" descr="C:\Users\rward\Desktop\85jzu.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20888" y="1295400"/>
            <a:ext cx="2963156" cy="2222367"/>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descr="C:\Users\rward\Desktop\Communications\Update Willia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0001" y="3657600"/>
            <a:ext cx="2581164" cy="30175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28035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447800" y="0"/>
            <a:ext cx="5334000" cy="1143000"/>
          </a:xfrm>
        </p:spPr>
        <p:txBody>
          <a:bodyPr>
            <a:normAutofit/>
          </a:bodyPr>
          <a:lstStyle/>
          <a:p>
            <a:pPr algn="ctr"/>
            <a:r>
              <a:rPr lang="en-US" sz="4200" b="1" dirty="0" smtClean="0"/>
              <a:t>Champions for Change</a:t>
            </a:r>
            <a:endParaRPr lang="en-US" sz="4200" b="1" dirty="0"/>
          </a:p>
        </p:txBody>
      </p:sp>
      <p:sp>
        <p:nvSpPr>
          <p:cNvPr id="5" name="Content Placeholder 4"/>
          <p:cNvSpPr>
            <a:spLocks noGrp="1"/>
          </p:cNvSpPr>
          <p:nvPr>
            <p:ph sz="half" idx="1"/>
          </p:nvPr>
        </p:nvSpPr>
        <p:spPr>
          <a:xfrm>
            <a:off x="2362200" y="1219200"/>
            <a:ext cx="5715000" cy="2743200"/>
          </a:xfrm>
        </p:spPr>
        <p:txBody>
          <a:bodyPr>
            <a:normAutofit/>
          </a:bodyPr>
          <a:lstStyle/>
          <a:p>
            <a:pPr indent="-342900"/>
            <a:r>
              <a:rPr lang="en-US" sz="2400" dirty="0" smtClean="0"/>
              <a:t>Champions for Change, youth leadership initiative</a:t>
            </a:r>
          </a:p>
          <a:p>
            <a:pPr indent="-342900"/>
            <a:r>
              <a:rPr lang="en-US" sz="2400" dirty="0" smtClean="0"/>
              <a:t>Recognize </a:t>
            </a:r>
            <a:r>
              <a:rPr lang="en-US" sz="2400" dirty="0"/>
              <a:t>inspirational </a:t>
            </a:r>
            <a:r>
              <a:rPr lang="en-US" sz="2400" dirty="0" smtClean="0"/>
              <a:t>youth working </a:t>
            </a:r>
            <a:r>
              <a:rPr lang="en-US" sz="2400" dirty="0"/>
              <a:t>in </a:t>
            </a:r>
            <a:r>
              <a:rPr lang="en-US" sz="2400" dirty="0" smtClean="0"/>
              <a:t>tribal/urban </a:t>
            </a:r>
            <a:r>
              <a:rPr lang="en-US" sz="2400" dirty="0"/>
              <a:t>Indian </a:t>
            </a:r>
            <a:r>
              <a:rPr lang="en-US" sz="2400" dirty="0" smtClean="0"/>
              <a:t>communities and create opportunities for them to shine</a:t>
            </a:r>
          </a:p>
          <a:p>
            <a:pPr indent="-342900"/>
            <a:r>
              <a:rPr lang="en-US" sz="2400" dirty="0" smtClean="0"/>
              <a:t>Promote hope among Native youth!</a:t>
            </a:r>
          </a:p>
          <a:p>
            <a:endParaRPr lang="en-US" dirty="0"/>
          </a:p>
        </p:txBody>
      </p:sp>
      <p:pic>
        <p:nvPicPr>
          <p:cNvPr id="16" name="Picture 1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495800" y="4191000"/>
            <a:ext cx="3492965" cy="2498227"/>
          </a:xfrm>
          <a:prstGeom prst="rect">
            <a:avLst/>
          </a:prstGeom>
          <a:ln>
            <a:noFill/>
          </a:ln>
          <a:effectLst>
            <a:outerShdw blurRad="292100" dist="139700" dir="2700000" algn="tl" rotWithShape="0">
              <a:srgbClr val="333333">
                <a:alpha val="65000"/>
              </a:srgbClr>
            </a:outerShdw>
          </a:effectLst>
        </p:spPr>
      </p:pic>
      <p:pic>
        <p:nvPicPr>
          <p:cNvPr id="7" name="Content Placeholder 6"/>
          <p:cNvPicPr>
            <a:picLocks noGrp="1" noChangeAspect="1"/>
          </p:cNvPicPr>
          <p:nvPr>
            <p:ph sz="half" idx="2"/>
          </p:nvPr>
        </p:nvPicPr>
        <p:blipFill>
          <a:blip r:embed="rId3" cstate="email">
            <a:extLst>
              <a:ext uri="{28A0092B-C50C-407E-A947-70E740481C1C}">
                <a14:useLocalDpi xmlns:a14="http://schemas.microsoft.com/office/drawing/2010/main"/>
              </a:ext>
            </a:extLst>
          </a:blip>
          <a:stretch>
            <a:fillRect/>
          </a:stretch>
        </p:blipFill>
        <p:spPr>
          <a:xfrm>
            <a:off x="351894" y="1143000"/>
            <a:ext cx="1894630" cy="2560143"/>
          </a:xfrm>
        </p:spPr>
      </p:pic>
      <p:pic>
        <p:nvPicPr>
          <p:cNvPr id="17" name="Picture 1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03268" y="4191000"/>
            <a:ext cx="3711532" cy="248457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9246572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Northwest Champions for Change</a:t>
            </a:r>
            <a:endParaRPr lang="en-US" b="1" dirty="0"/>
          </a:p>
        </p:txBody>
      </p:sp>
      <p:sp>
        <p:nvSpPr>
          <p:cNvPr id="3" name="Content Placeholder 2"/>
          <p:cNvSpPr>
            <a:spLocks noGrp="1"/>
          </p:cNvSpPr>
          <p:nvPr>
            <p:ph idx="1"/>
          </p:nvPr>
        </p:nvSpPr>
        <p:spPr>
          <a:xfrm>
            <a:off x="457200" y="1600200"/>
            <a:ext cx="6400800" cy="4525963"/>
          </a:xfrm>
        </p:spPr>
        <p:txBody>
          <a:bodyPr>
            <a:normAutofit/>
          </a:bodyPr>
          <a:lstStyle/>
          <a:p>
            <a:r>
              <a:rPr lang="en-US" b="1" dirty="0" smtClean="0"/>
              <a:t>William Lucero, Lummi</a:t>
            </a:r>
          </a:p>
          <a:p>
            <a:pPr lvl="1"/>
            <a:r>
              <a:rPr lang="en-US" dirty="0" smtClean="0"/>
              <a:t>Helping the younger </a:t>
            </a:r>
            <a:r>
              <a:rPr lang="en-US" dirty="0"/>
              <a:t>generation </a:t>
            </a:r>
            <a:r>
              <a:rPr lang="en-US" dirty="0" smtClean="0"/>
              <a:t>become </a:t>
            </a:r>
            <a:r>
              <a:rPr lang="en-US" dirty="0"/>
              <a:t>effective enforcers </a:t>
            </a:r>
            <a:r>
              <a:rPr lang="en-US" dirty="0" smtClean="0"/>
              <a:t>for helping those </a:t>
            </a:r>
            <a:r>
              <a:rPr lang="en-US" dirty="0"/>
              <a:t>who want to stop </a:t>
            </a:r>
            <a:r>
              <a:rPr lang="en-US" dirty="0" smtClean="0"/>
              <a:t>smoking</a:t>
            </a:r>
          </a:p>
          <a:p>
            <a:r>
              <a:rPr lang="en-US" b="1" dirty="0" smtClean="0"/>
              <a:t>Hamilton Seymour, Nooksack </a:t>
            </a:r>
          </a:p>
          <a:p>
            <a:pPr lvl="1"/>
            <a:r>
              <a:rPr lang="en-US" dirty="0" smtClean="0"/>
              <a:t>Working </a:t>
            </a:r>
            <a:r>
              <a:rPr lang="en-US" dirty="0"/>
              <a:t>to advance culture and promote healthy lifestyles through </a:t>
            </a:r>
            <a:r>
              <a:rPr lang="en-US" dirty="0" smtClean="0"/>
              <a:t>traditional sports </a:t>
            </a:r>
            <a:endParaRPr lang="en-US" dirty="0"/>
          </a:p>
        </p:txBody>
      </p:sp>
      <p:pic>
        <p:nvPicPr>
          <p:cNvPr id="13314" name="Picture 2" descr="C:\Users\rward\Desktop\aa4dd52f7e43e2da998df117ba72917e_fed6_hfbf.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77310" y="4191000"/>
            <a:ext cx="1806523" cy="2560320"/>
          </a:xfrm>
          <a:prstGeom prst="rect">
            <a:avLst/>
          </a:prstGeom>
          <a:noFill/>
          <a:extLst>
            <a:ext uri="{909E8E84-426E-40DD-AFC4-6F175D3DCCD1}">
              <a14:hiddenFill xmlns:a14="http://schemas.microsoft.com/office/drawing/2010/main">
                <a:solidFill>
                  <a:srgbClr val="FFFFFF"/>
                </a:solidFill>
              </a14:hiddenFill>
            </a:ext>
          </a:extLst>
        </p:spPr>
      </p:pic>
      <p:pic>
        <p:nvPicPr>
          <p:cNvPr id="13315" name="Picture 3" descr="C:\Users\rward\Desktop\0e9e752b2c009f36cc3821ad71fe04b1_623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7310" y="1295400"/>
            <a:ext cx="1905000" cy="2628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56782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u="sng" dirty="0" smtClean="0">
                <a:solidFill>
                  <a:srgbClr val="740000"/>
                </a:solidFill>
              </a:rPr>
              <a:t>Champions for Change </a:t>
            </a:r>
            <a:endParaRPr lang="en-US" b="1" u="sng" dirty="0">
              <a:solidFill>
                <a:srgbClr val="740000"/>
              </a:solidFill>
            </a:endParaRPr>
          </a:p>
        </p:txBody>
      </p:sp>
      <p:sp>
        <p:nvSpPr>
          <p:cNvPr id="3" name="Content Placeholder 2"/>
          <p:cNvSpPr>
            <a:spLocks noGrp="1"/>
          </p:cNvSpPr>
          <p:nvPr>
            <p:ph idx="1"/>
          </p:nvPr>
        </p:nvSpPr>
        <p:spPr/>
        <p:txBody>
          <a:bodyPr/>
          <a:lstStyle/>
          <a:p>
            <a:pPr marL="114300" indent="0" algn="ctr">
              <a:buNone/>
            </a:pPr>
            <a:r>
              <a:rPr lang="en-US" dirty="0" smtClean="0">
                <a:hlinkClick r:id="rId3"/>
              </a:rPr>
              <a:t>www.CNAY.org</a:t>
            </a:r>
            <a:r>
              <a:rPr lang="en-US" dirty="0" smtClean="0"/>
              <a:t> </a:t>
            </a:r>
            <a:endParaRPr lang="en-US" dirty="0"/>
          </a:p>
        </p:txBody>
      </p:sp>
      <p:pic>
        <p:nvPicPr>
          <p:cNvPr id="1026" name="Picture 2">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2095500"/>
            <a:ext cx="6858000" cy="3930661"/>
          </a:xfrm>
          <a:prstGeom prst="rect">
            <a:avLst/>
          </a:prstGeom>
          <a:solidFill>
            <a:srgbClr val="000000">
              <a:shade val="95000"/>
            </a:srgbClr>
          </a:solidFill>
          <a:ln w="38100" cap="sq">
            <a:solidFill>
              <a:srgbClr val="000000"/>
            </a:solidFill>
            <a:miter lim="800000"/>
          </a:ln>
          <a:effectLst>
            <a:outerShdw blurRad="254000" dist="190500" dir="2700000" sy="90000" algn="bl" rotWithShape="0">
              <a:srgbClr val="000000">
                <a:alpha val="40000"/>
              </a:srgbClr>
            </a:outerShdw>
          </a:effectLst>
          <a:extLst/>
        </p:spPr>
      </p:pic>
    </p:spTree>
    <p:extLst>
      <p:ext uri="{BB962C8B-B14F-4D97-AF65-F5344CB8AC3E}">
        <p14:creationId xmlns:p14="http://schemas.microsoft.com/office/powerpoint/2010/main" val="9210023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51" y="152400"/>
            <a:ext cx="8349981" cy="990600"/>
          </a:xfrm>
        </p:spPr>
        <p:txBody>
          <a:bodyPr/>
          <a:lstStyle/>
          <a:p>
            <a:r>
              <a:rPr lang="en-US" sz="4400" b="1" dirty="0" smtClean="0"/>
              <a:t>Generation Indigenous (Gen-I)</a:t>
            </a:r>
            <a:endParaRPr lang="en-US" sz="4400" b="1" dirty="0"/>
          </a:p>
        </p:txBody>
      </p:sp>
      <p:pic>
        <p:nvPicPr>
          <p:cNvPr id="6" name="Picture 3" descr="C:\Users\rward\Desktop\B38baVXIMAAalzZ.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599" y="1295400"/>
            <a:ext cx="4440494" cy="246888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p:nvPr/>
        </p:nvPicPr>
        <p:blipFill>
          <a:blip r:embed="rId3" cstate="print">
            <a:extLst>
              <a:ext uri="{28A0092B-C50C-407E-A947-70E740481C1C}">
                <a14:useLocalDpi xmlns:a14="http://schemas.microsoft.com/office/drawing/2010/main" val="0"/>
              </a:ext>
            </a:extLst>
          </a:blip>
          <a:stretch>
            <a:fillRect/>
          </a:stretch>
        </p:blipFill>
        <p:spPr>
          <a:xfrm>
            <a:off x="3537045" y="3989923"/>
            <a:ext cx="4875832" cy="2743200"/>
          </a:xfrm>
          <a:prstGeom prst="rect">
            <a:avLst/>
          </a:prstGeom>
          <a:ln w="28575">
            <a:solidFill>
              <a:schemeClr val="tx2"/>
            </a:solidFill>
          </a:ln>
          <a:effectLst>
            <a:outerShdw blurRad="50800" dist="38100" dir="2700000" algn="tl" rotWithShape="0">
              <a:prstClr val="black">
                <a:alpha val="40000"/>
              </a:prstClr>
            </a:outerShdw>
          </a:effectLst>
        </p:spPr>
      </p:pic>
      <p:pic>
        <p:nvPicPr>
          <p:cNvPr id="5" name="Picture 4"/>
          <p:cNvPicPr/>
          <p:nvPr/>
        </p:nvPicPr>
        <p:blipFill rotWithShape="1">
          <a:blip r:embed="rId4" cstate="print">
            <a:extLst>
              <a:ext uri="{28A0092B-C50C-407E-A947-70E740481C1C}">
                <a14:useLocalDpi xmlns:a14="http://schemas.microsoft.com/office/drawing/2010/main" val="0"/>
              </a:ext>
            </a:extLst>
          </a:blip>
          <a:srcRect/>
          <a:stretch/>
        </p:blipFill>
        <p:spPr bwMode="auto">
          <a:xfrm>
            <a:off x="5181600" y="1666497"/>
            <a:ext cx="3124200" cy="181812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714594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Gen-I Discussion Outline</a:t>
            </a:r>
            <a:endParaRPr lang="en-US" b="1" dirty="0"/>
          </a:p>
        </p:txBody>
      </p:sp>
      <p:sp>
        <p:nvSpPr>
          <p:cNvPr id="3" name="Content Placeholder 2"/>
          <p:cNvSpPr>
            <a:spLocks noGrp="1"/>
          </p:cNvSpPr>
          <p:nvPr>
            <p:ph idx="1"/>
          </p:nvPr>
        </p:nvSpPr>
        <p:spPr/>
        <p:txBody>
          <a:bodyPr>
            <a:normAutofit fontScale="92500" lnSpcReduction="10000"/>
          </a:bodyPr>
          <a:lstStyle/>
          <a:p>
            <a:r>
              <a:rPr lang="en-US" dirty="0" smtClean="0"/>
              <a:t>Components</a:t>
            </a:r>
          </a:p>
          <a:p>
            <a:r>
              <a:rPr lang="en-US" dirty="0" smtClean="0"/>
              <a:t>Background</a:t>
            </a:r>
          </a:p>
          <a:p>
            <a:r>
              <a:rPr lang="en-US" dirty="0" smtClean="0"/>
              <a:t>Launch</a:t>
            </a:r>
          </a:p>
          <a:p>
            <a:r>
              <a:rPr lang="en-US" dirty="0" smtClean="0"/>
              <a:t>Three Pronged Approach:</a:t>
            </a:r>
          </a:p>
          <a:p>
            <a:pPr lvl="1"/>
            <a:r>
              <a:rPr lang="en-US" dirty="0" smtClean="0"/>
              <a:t>Budget</a:t>
            </a:r>
          </a:p>
          <a:p>
            <a:pPr lvl="1"/>
            <a:r>
              <a:rPr lang="en-US" dirty="0" smtClean="0"/>
              <a:t>Policy</a:t>
            </a:r>
          </a:p>
          <a:p>
            <a:pPr lvl="1"/>
            <a:r>
              <a:rPr lang="en-US" dirty="0" smtClean="0"/>
              <a:t>Engagement </a:t>
            </a:r>
          </a:p>
          <a:p>
            <a:r>
              <a:rPr lang="en-US" dirty="0" smtClean="0"/>
              <a:t>National Native Youth Network</a:t>
            </a:r>
          </a:p>
          <a:p>
            <a:r>
              <a:rPr lang="en-US" dirty="0" smtClean="0"/>
              <a:t>Getting Engaged </a:t>
            </a:r>
            <a:endParaRPr lang="en-US" dirty="0"/>
          </a:p>
        </p:txBody>
      </p:sp>
      <p:pic>
        <p:nvPicPr>
          <p:cNvPr id="4098" name="Picture 2" descr="C:\Users\rward\Desktop\Gen-I\asia_and_girls_class (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38799" y="1676400"/>
            <a:ext cx="3286697" cy="24688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77827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Gen-I Components</a:t>
            </a:r>
            <a:endParaRPr lang="en-US" b="1" dirty="0"/>
          </a:p>
        </p:txBody>
      </p:sp>
      <p:sp>
        <p:nvSpPr>
          <p:cNvPr id="3" name="Content Placeholder 2"/>
          <p:cNvSpPr>
            <a:spLocks noGrp="1"/>
          </p:cNvSpPr>
          <p:nvPr>
            <p:ph idx="1"/>
          </p:nvPr>
        </p:nvSpPr>
        <p:spPr>
          <a:xfrm>
            <a:off x="228600" y="1295400"/>
            <a:ext cx="5410200" cy="5257800"/>
          </a:xfrm>
        </p:spPr>
        <p:txBody>
          <a:bodyPr>
            <a:normAutofit fontScale="92500" lnSpcReduction="10000"/>
          </a:bodyPr>
          <a:lstStyle/>
          <a:p>
            <a:r>
              <a:rPr lang="en-US" dirty="0" smtClean="0"/>
              <a:t>Budget Increases</a:t>
            </a:r>
          </a:p>
          <a:p>
            <a:r>
              <a:rPr lang="en-US" dirty="0" smtClean="0"/>
              <a:t>Native Youth Community Projects </a:t>
            </a:r>
          </a:p>
          <a:p>
            <a:r>
              <a:rPr lang="en-US" dirty="0" smtClean="0"/>
              <a:t>National Native Youth Network (CNAY)</a:t>
            </a:r>
          </a:p>
          <a:p>
            <a:r>
              <a:rPr lang="en-US" dirty="0" smtClean="0"/>
              <a:t>Cabinet Secretary Youth Listening Tour</a:t>
            </a:r>
          </a:p>
          <a:p>
            <a:r>
              <a:rPr lang="en-US" dirty="0" smtClean="0"/>
              <a:t>Tribal Youth Gathering</a:t>
            </a:r>
          </a:p>
          <a:p>
            <a:r>
              <a:rPr lang="en-US" dirty="0" smtClean="0"/>
              <a:t>Youth and Tribal Leaders Challenge (CNAY)</a:t>
            </a:r>
          </a:p>
          <a:p>
            <a:r>
              <a:rPr lang="en-US" dirty="0" smtClean="0"/>
              <a:t>Native Youth Report</a:t>
            </a:r>
          </a:p>
          <a:p>
            <a:endParaRPr lang="en-US" dirty="0"/>
          </a:p>
        </p:txBody>
      </p:sp>
      <p:pic>
        <p:nvPicPr>
          <p:cNvPr id="1026" name="Picture 2" descr="C:\Users\rward\Desktop\Obama Gen-I\11133635_870316166363936_8819895839703873829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1420" y="1569522"/>
            <a:ext cx="3010423" cy="219456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rward\Desktop\Obama Gen-I\Obama Standing Rock Sioux Tribal Youth.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93199" y="4114800"/>
            <a:ext cx="3386867" cy="24688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183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Gen-I Background</a:t>
            </a:r>
            <a:endParaRPr lang="en-US" b="1" dirty="0"/>
          </a:p>
        </p:txBody>
      </p:sp>
      <p:sp>
        <p:nvSpPr>
          <p:cNvPr id="3" name="Content Placeholder 2"/>
          <p:cNvSpPr>
            <a:spLocks noGrp="1"/>
          </p:cNvSpPr>
          <p:nvPr>
            <p:ph idx="1"/>
          </p:nvPr>
        </p:nvSpPr>
        <p:spPr>
          <a:xfrm>
            <a:off x="228600" y="1295400"/>
            <a:ext cx="6019800" cy="5410200"/>
          </a:xfrm>
        </p:spPr>
        <p:txBody>
          <a:bodyPr/>
          <a:lstStyle/>
          <a:p>
            <a:r>
              <a:rPr lang="en-US" dirty="0" smtClean="0"/>
              <a:t>In June 2014, President Obama and the First Lady traveled to the Standing Rock Sioux Reservation</a:t>
            </a:r>
          </a:p>
          <a:p>
            <a:r>
              <a:rPr lang="en-US" dirty="0" smtClean="0"/>
              <a:t>President and First Lady have a small group conversation with Native youth </a:t>
            </a:r>
          </a:p>
          <a:p>
            <a:r>
              <a:rPr lang="en-US" dirty="0" smtClean="0"/>
              <a:t>Deeply moved by the conversation, President Obama challenged his Administration to create new opportunities </a:t>
            </a:r>
            <a:endParaRPr lang="en-US" dirty="0"/>
          </a:p>
        </p:txBody>
      </p:sp>
      <p:pic>
        <p:nvPicPr>
          <p:cNvPr id="5122" name="Picture 2" descr="C:\Users\rward\Desktop\Gen-I\obama_kont.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48400" y="1371600"/>
            <a:ext cx="2674620" cy="3291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21616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Gen-I Launch</a:t>
            </a:r>
            <a:endParaRPr lang="en-US" b="1" dirty="0"/>
          </a:p>
        </p:txBody>
      </p:sp>
      <p:sp>
        <p:nvSpPr>
          <p:cNvPr id="3" name="Content Placeholder 2"/>
          <p:cNvSpPr>
            <a:spLocks noGrp="1"/>
          </p:cNvSpPr>
          <p:nvPr>
            <p:ph idx="1"/>
          </p:nvPr>
        </p:nvSpPr>
        <p:spPr>
          <a:xfrm>
            <a:off x="76200" y="1295400"/>
            <a:ext cx="5638800" cy="5486400"/>
          </a:xfrm>
        </p:spPr>
        <p:txBody>
          <a:bodyPr>
            <a:normAutofit/>
          </a:bodyPr>
          <a:lstStyle/>
          <a:p>
            <a:r>
              <a:rPr lang="en-US" dirty="0" smtClean="0"/>
              <a:t>In December 2014, President Obama launched Gen-I, a broad government initiative, at the White House Tribal Nations Conference</a:t>
            </a:r>
          </a:p>
          <a:p>
            <a:r>
              <a:rPr lang="en-US" dirty="0" smtClean="0"/>
              <a:t>Gen-I takes a multifaceted, comprehensive and culturally appropriate approach to improving lives and creating opportunities for Native youth</a:t>
            </a:r>
          </a:p>
        </p:txBody>
      </p:sp>
      <p:pic>
        <p:nvPicPr>
          <p:cNvPr id="6147" name="Picture 3" descr="C:\Users\rward\Desktop\Events\IMG_419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65648" y="1600200"/>
            <a:ext cx="3291840" cy="219456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C:\Users\rward\Desktop\CCFhSUUWgAAuo8j.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4038600"/>
            <a:ext cx="3169920" cy="23774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23162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Gen-I Components: Budget</a:t>
            </a:r>
            <a:endParaRPr lang="en-US" b="1" dirty="0"/>
          </a:p>
        </p:txBody>
      </p:sp>
      <p:sp>
        <p:nvSpPr>
          <p:cNvPr id="3" name="Content Placeholder 2"/>
          <p:cNvSpPr>
            <a:spLocks noGrp="1"/>
          </p:cNvSpPr>
          <p:nvPr>
            <p:ph idx="1"/>
          </p:nvPr>
        </p:nvSpPr>
        <p:spPr>
          <a:xfrm>
            <a:off x="26719" y="1295400"/>
            <a:ext cx="5638800" cy="5562600"/>
          </a:xfrm>
        </p:spPr>
        <p:txBody>
          <a:bodyPr>
            <a:normAutofit lnSpcReduction="10000"/>
          </a:bodyPr>
          <a:lstStyle/>
          <a:p>
            <a:r>
              <a:rPr lang="en-US" dirty="0" smtClean="0"/>
              <a:t>In February, the President announced his FY2016 Budget Proposal, which includes significant investments across Indian Country and Native youth specifically </a:t>
            </a:r>
          </a:p>
          <a:p>
            <a:pPr lvl="1"/>
            <a:r>
              <a:rPr lang="en-US" dirty="0" smtClean="0"/>
              <a:t>Total budget: $20.8 billion across federal programs</a:t>
            </a:r>
          </a:p>
          <a:p>
            <a:pPr lvl="2"/>
            <a:r>
              <a:rPr lang="en-US" dirty="0" smtClean="0"/>
              <a:t>$1.5 billion increase over FY2015 enacted level</a:t>
            </a:r>
          </a:p>
          <a:p>
            <a:pPr lvl="1"/>
            <a:r>
              <a:rPr lang="en-US" dirty="0" smtClean="0"/>
              <a:t>$904 million ($94 million increase) for BIE reform</a:t>
            </a:r>
          </a:p>
        </p:txBody>
      </p:sp>
      <p:pic>
        <p:nvPicPr>
          <p:cNvPr id="8194" name="Picture 2" descr="C:\Users\rward\Desktop\jewell-listening-tou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4268" y="1600200"/>
            <a:ext cx="3434456" cy="1920240"/>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C:\Users\rward\Desktop\Events\BijUKoHIgAEB2QV.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3584" y="3951923"/>
            <a:ext cx="3553472" cy="26517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85054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smtClean="0"/>
              <a:t>Today’s Conversation</a:t>
            </a:r>
            <a:endParaRPr lang="en-US" sz="4400" b="1" dirty="0"/>
          </a:p>
        </p:txBody>
      </p:sp>
      <p:sp>
        <p:nvSpPr>
          <p:cNvPr id="3" name="Content Placeholder 2"/>
          <p:cNvSpPr>
            <a:spLocks noGrp="1"/>
          </p:cNvSpPr>
          <p:nvPr>
            <p:ph sz="half" idx="1"/>
          </p:nvPr>
        </p:nvSpPr>
        <p:spPr>
          <a:xfrm>
            <a:off x="304800" y="1371600"/>
            <a:ext cx="4642513" cy="5029200"/>
          </a:xfrm>
        </p:spPr>
        <p:txBody>
          <a:bodyPr>
            <a:noAutofit/>
          </a:bodyPr>
          <a:lstStyle/>
          <a:p>
            <a:r>
              <a:rPr lang="en-US" sz="3200" dirty="0" smtClean="0"/>
              <a:t>Overview of CNAY </a:t>
            </a:r>
          </a:p>
          <a:p>
            <a:r>
              <a:rPr lang="en-US" sz="3200" dirty="0" smtClean="0"/>
              <a:t>Background on Gen-I</a:t>
            </a:r>
          </a:p>
          <a:p>
            <a:r>
              <a:rPr lang="en-US" sz="3200" dirty="0" smtClean="0"/>
              <a:t>Gen-I Components</a:t>
            </a:r>
          </a:p>
          <a:p>
            <a:r>
              <a:rPr lang="en-US" sz="3200" dirty="0" smtClean="0"/>
              <a:t>CNAY’s role in Gen-I – Native Youth Network</a:t>
            </a:r>
          </a:p>
          <a:p>
            <a:r>
              <a:rPr lang="en-US" sz="3200" dirty="0" smtClean="0"/>
              <a:t>Invitation to get involved</a:t>
            </a:r>
          </a:p>
          <a:p>
            <a:r>
              <a:rPr lang="en-US" sz="3200" dirty="0" smtClean="0"/>
              <a:t>Discussion/Q &amp; A</a:t>
            </a:r>
            <a:endParaRPr lang="en-US" dirty="0" smtClean="0"/>
          </a:p>
          <a:p>
            <a:endParaRPr lang="en-US" sz="3200" dirty="0" smtClean="0"/>
          </a:p>
        </p:txBody>
      </p:sp>
      <p:pic>
        <p:nvPicPr>
          <p:cNvPr id="12290" name="Picture 2" descr="C:\Users\rward\Desktop\summer_genon (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0" y="1600200"/>
            <a:ext cx="3657600" cy="3657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76521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b="1" dirty="0" smtClean="0"/>
              <a:t>Gen-I Components: Policy</a:t>
            </a:r>
            <a:endParaRPr lang="en-US" b="1" dirty="0"/>
          </a:p>
        </p:txBody>
      </p:sp>
      <p:sp>
        <p:nvSpPr>
          <p:cNvPr id="3" name="Content Placeholder 2"/>
          <p:cNvSpPr>
            <a:spLocks noGrp="1"/>
          </p:cNvSpPr>
          <p:nvPr>
            <p:ph idx="1"/>
          </p:nvPr>
        </p:nvSpPr>
        <p:spPr>
          <a:xfrm>
            <a:off x="152400" y="1210294"/>
            <a:ext cx="5562600" cy="5638800"/>
          </a:xfrm>
        </p:spPr>
        <p:txBody>
          <a:bodyPr>
            <a:normAutofit fontScale="92500" lnSpcReduction="10000"/>
          </a:bodyPr>
          <a:lstStyle/>
          <a:p>
            <a:r>
              <a:rPr lang="en-US" dirty="0" smtClean="0"/>
              <a:t>Within the budget proposal, there is a proposed $53 million for Native Youth Community Projects</a:t>
            </a:r>
          </a:p>
          <a:p>
            <a:pPr lvl="1"/>
            <a:r>
              <a:rPr lang="en-US" dirty="0" smtClean="0"/>
              <a:t>Increase of $50 million from last year</a:t>
            </a:r>
          </a:p>
          <a:p>
            <a:r>
              <a:rPr lang="en-US" dirty="0" smtClean="0"/>
              <a:t>Demonstration Grant Program administered by Dept. of Education to provide funding to support community-driven, comprehensive strategies for improving college-and-career readiness</a:t>
            </a:r>
          </a:p>
        </p:txBody>
      </p:sp>
      <p:pic>
        <p:nvPicPr>
          <p:cNvPr id="9218" name="Picture 2" descr="C:\Users\rward\Desktop\Gen-I\fullsizerender (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24537" y="1219200"/>
            <a:ext cx="2194024" cy="3291840"/>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C:\Users\rward\Desktop\Gen-I\img_1403 (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73427" y="4648200"/>
            <a:ext cx="3570573" cy="2011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01256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Gen-I Components: Policy</a:t>
            </a:r>
            <a:endParaRPr lang="en-US" b="1" dirty="0"/>
          </a:p>
        </p:txBody>
      </p:sp>
      <p:sp>
        <p:nvSpPr>
          <p:cNvPr id="3" name="Content Placeholder 2"/>
          <p:cNvSpPr>
            <a:spLocks noGrp="1"/>
          </p:cNvSpPr>
          <p:nvPr>
            <p:ph idx="1"/>
          </p:nvPr>
        </p:nvSpPr>
        <p:spPr>
          <a:xfrm>
            <a:off x="0" y="1143000"/>
            <a:ext cx="5633843" cy="5410200"/>
          </a:xfrm>
        </p:spPr>
        <p:txBody>
          <a:bodyPr>
            <a:normAutofit fontScale="92500"/>
          </a:bodyPr>
          <a:lstStyle/>
          <a:p>
            <a:r>
              <a:rPr lang="en-US" dirty="0" smtClean="0"/>
              <a:t>A Native Youth Report was published in conjunction with the launch of Gen-I at the White House Tribal Nations Conference</a:t>
            </a:r>
          </a:p>
          <a:p>
            <a:pPr lvl="1"/>
            <a:r>
              <a:rPr lang="en-US" dirty="0" smtClean="0"/>
              <a:t>Acknowledges past failures of federal policy regarding education</a:t>
            </a:r>
          </a:p>
          <a:p>
            <a:pPr lvl="1"/>
            <a:r>
              <a:rPr lang="en-US" dirty="0" smtClean="0"/>
              <a:t>Explores breadth of challenges facing Native children </a:t>
            </a:r>
          </a:p>
          <a:p>
            <a:pPr lvl="1"/>
            <a:r>
              <a:rPr lang="en-US" dirty="0" smtClean="0"/>
              <a:t>Recommendations: </a:t>
            </a:r>
          </a:p>
          <a:p>
            <a:pPr lvl="2"/>
            <a:r>
              <a:rPr lang="en-US" dirty="0" smtClean="0"/>
              <a:t>Strengthen tribal control of education </a:t>
            </a:r>
          </a:p>
          <a:p>
            <a:pPr lvl="2"/>
            <a:r>
              <a:rPr lang="en-US" dirty="0" smtClean="0"/>
              <a:t>Improve community systems of care </a:t>
            </a:r>
          </a:p>
          <a:p>
            <a:pPr lvl="2"/>
            <a:r>
              <a:rPr lang="en-US" dirty="0" smtClean="0"/>
              <a:t>Provide community-based supports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2205" y="1295400"/>
            <a:ext cx="2144725" cy="2834640"/>
          </a:xfrm>
          <a:prstGeom prst="rect">
            <a:avLst/>
          </a:prstGeom>
        </p:spPr>
      </p:pic>
      <p:pic>
        <p:nvPicPr>
          <p:cNvPr id="17410" name="Picture 2" descr="M:\Partners Convening 2015\IMG_476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3843" y="4404360"/>
            <a:ext cx="3291840" cy="21945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53382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Gen-I Components: Engagement</a:t>
            </a:r>
            <a:endParaRPr lang="en-US" b="1" dirty="0"/>
          </a:p>
        </p:txBody>
      </p:sp>
      <p:sp>
        <p:nvSpPr>
          <p:cNvPr id="3" name="Content Placeholder 2"/>
          <p:cNvSpPr>
            <a:spLocks noGrp="1"/>
          </p:cNvSpPr>
          <p:nvPr>
            <p:ph idx="1"/>
          </p:nvPr>
        </p:nvSpPr>
        <p:spPr>
          <a:xfrm>
            <a:off x="11875" y="1524000"/>
            <a:ext cx="5550725" cy="5334000"/>
          </a:xfrm>
        </p:spPr>
        <p:txBody>
          <a:bodyPr>
            <a:normAutofit fontScale="85000" lnSpcReduction="20000"/>
          </a:bodyPr>
          <a:lstStyle/>
          <a:p>
            <a:r>
              <a:rPr lang="en-US" dirty="0" smtClean="0"/>
              <a:t>White House Tribal Nations Youth Ambassadors</a:t>
            </a:r>
          </a:p>
          <a:p>
            <a:pPr lvl="1"/>
            <a:r>
              <a:rPr lang="en-US" dirty="0" smtClean="0"/>
              <a:t>Approximately 40 youth participated </a:t>
            </a:r>
          </a:p>
          <a:p>
            <a:r>
              <a:rPr lang="en-US" dirty="0" smtClean="0"/>
              <a:t>Cabinet Listening Tour</a:t>
            </a:r>
          </a:p>
          <a:p>
            <a:pPr lvl="1"/>
            <a:r>
              <a:rPr lang="en-US" dirty="0" smtClean="0"/>
              <a:t>Secretary Jewell kicked off tour in Arizona</a:t>
            </a:r>
          </a:p>
          <a:p>
            <a:pPr lvl="1"/>
            <a:r>
              <a:rPr lang="en-US" dirty="0" smtClean="0"/>
              <a:t>Secretary Duncan to meet w/youth in Colorado</a:t>
            </a:r>
          </a:p>
          <a:p>
            <a:r>
              <a:rPr lang="en-US" dirty="0" smtClean="0"/>
              <a:t>Challenges – Youth and Tribal Leaders</a:t>
            </a:r>
          </a:p>
          <a:p>
            <a:r>
              <a:rPr lang="en-US" dirty="0" smtClean="0"/>
              <a:t>National Native Youth Network – Led by CNAY </a:t>
            </a:r>
          </a:p>
          <a:p>
            <a:r>
              <a:rPr lang="en-US" dirty="0" smtClean="0"/>
              <a:t>Tribal Youth Gathering – First ever gathering in DC in July </a:t>
            </a:r>
          </a:p>
        </p:txBody>
      </p:sp>
      <p:pic>
        <p:nvPicPr>
          <p:cNvPr id="3074" name="Picture 2" descr="C:\Users\rward\Desktop\Gen-I\studentvoices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02283" y="4191000"/>
            <a:ext cx="3647690" cy="210312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rward\Desktop\jewell-listening-tour-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90349" y="1657597"/>
            <a:ext cx="3485354" cy="2011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94504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1242" y="228600"/>
            <a:ext cx="8567276" cy="1143000"/>
          </a:xfrm>
        </p:spPr>
        <p:txBody>
          <a:bodyPr>
            <a:normAutofit fontScale="90000"/>
          </a:bodyPr>
          <a:lstStyle/>
          <a:p>
            <a:r>
              <a:rPr lang="en-US" b="1" dirty="0" smtClean="0"/>
              <a:t>White House Tribal Nations Youth Ambassadors</a:t>
            </a:r>
            <a:endParaRPr lang="en-US" b="1" dirty="0"/>
          </a:p>
        </p:txBody>
      </p:sp>
      <p:sp>
        <p:nvSpPr>
          <p:cNvPr id="3" name="Content Placeholder 2"/>
          <p:cNvSpPr>
            <a:spLocks noGrp="1"/>
          </p:cNvSpPr>
          <p:nvPr>
            <p:ph idx="1"/>
          </p:nvPr>
        </p:nvSpPr>
        <p:spPr>
          <a:xfrm>
            <a:off x="304800" y="1524000"/>
            <a:ext cx="5133901" cy="5334000"/>
          </a:xfrm>
        </p:spPr>
        <p:txBody>
          <a:bodyPr>
            <a:normAutofit lnSpcReduction="10000"/>
          </a:bodyPr>
          <a:lstStyle/>
          <a:p>
            <a:r>
              <a:rPr lang="en-US" sz="2800" dirty="0" smtClean="0"/>
              <a:t>In December, nearly 40 Native youth from across Indian Country were invited to participate in the White House Tribal Nations Conference </a:t>
            </a:r>
          </a:p>
          <a:p>
            <a:r>
              <a:rPr lang="en-US" sz="2800" dirty="0" smtClean="0"/>
              <a:t>CNAY co-hosted the youth, introduced them to our work and other resources available to them</a:t>
            </a:r>
          </a:p>
          <a:p>
            <a:r>
              <a:rPr lang="en-US" sz="2800" dirty="0" smtClean="0"/>
              <a:t>The Ambassadors have stayed engaged through CNAY and the National Native Youth Network </a:t>
            </a:r>
            <a:endParaRPr lang="en-US" sz="2800" dirty="0"/>
          </a:p>
        </p:txBody>
      </p:sp>
      <p:pic>
        <p:nvPicPr>
          <p:cNvPr id="10242" name="Picture 2" descr="M:\TNC 2014\Group Shot_NY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5000" y="1600200"/>
            <a:ext cx="3291840" cy="2194560"/>
          </a:xfrm>
          <a:prstGeom prst="rect">
            <a:avLst/>
          </a:prstGeom>
          <a:noFill/>
          <a:extLst>
            <a:ext uri="{909E8E84-426E-40DD-AFC4-6F175D3DCCD1}">
              <a14:hiddenFill xmlns:a14="http://schemas.microsoft.com/office/drawing/2010/main">
                <a:solidFill>
                  <a:srgbClr val="FFFFFF"/>
                </a:solidFill>
              </a14:hiddenFill>
            </a:ext>
          </a:extLst>
        </p:spPr>
      </p:pic>
      <p:pic>
        <p:nvPicPr>
          <p:cNvPr id="10243" name="Picture 3" descr="M:\TNC 2014\IMG_139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03075" y="4038996"/>
            <a:ext cx="3703320" cy="24688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889999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Creating Opportunity for Native Youth Convening </a:t>
            </a:r>
            <a:endParaRPr lang="en-US" b="1" dirty="0"/>
          </a:p>
        </p:txBody>
      </p:sp>
      <p:sp>
        <p:nvSpPr>
          <p:cNvPr id="3" name="Content Placeholder 2"/>
          <p:cNvSpPr>
            <a:spLocks noGrp="1"/>
          </p:cNvSpPr>
          <p:nvPr>
            <p:ph idx="1"/>
          </p:nvPr>
        </p:nvSpPr>
        <p:spPr>
          <a:xfrm>
            <a:off x="2969" y="1599210"/>
            <a:ext cx="5181600" cy="5181600"/>
          </a:xfrm>
        </p:spPr>
        <p:txBody>
          <a:bodyPr>
            <a:normAutofit fontScale="70000" lnSpcReduction="20000"/>
          </a:bodyPr>
          <a:lstStyle/>
          <a:p>
            <a:r>
              <a:rPr lang="en-US" dirty="0" smtClean="0"/>
              <a:t>White House convening on April 8 with philanthropies, non-profits, federal representatives, tribal leaders and youth </a:t>
            </a:r>
          </a:p>
          <a:p>
            <a:r>
              <a:rPr lang="en-US" dirty="0" smtClean="0"/>
              <a:t>First Lady’s Remarks</a:t>
            </a:r>
          </a:p>
          <a:p>
            <a:pPr lvl="1"/>
            <a:r>
              <a:rPr lang="en-US" dirty="0" smtClean="0"/>
              <a:t>Make investments in Native youth </a:t>
            </a:r>
          </a:p>
          <a:p>
            <a:r>
              <a:rPr lang="en-US" dirty="0" smtClean="0"/>
              <a:t>Break-Out Sessions with Cabinet Secretaries</a:t>
            </a:r>
          </a:p>
          <a:p>
            <a:pPr lvl="1"/>
            <a:r>
              <a:rPr lang="en-US" dirty="0" smtClean="0"/>
              <a:t>Public-Private partnerships</a:t>
            </a:r>
          </a:p>
          <a:p>
            <a:r>
              <a:rPr lang="en-US" dirty="0" smtClean="0"/>
              <a:t>Panels:</a:t>
            </a:r>
          </a:p>
          <a:p>
            <a:pPr lvl="1"/>
            <a:r>
              <a:rPr lang="en-US" dirty="0" smtClean="0"/>
              <a:t>Research: what the data/research says</a:t>
            </a:r>
          </a:p>
          <a:p>
            <a:pPr lvl="1"/>
            <a:r>
              <a:rPr lang="en-US" dirty="0" smtClean="0"/>
              <a:t>Youth: direct youth perspectives</a:t>
            </a:r>
          </a:p>
          <a:p>
            <a:pPr lvl="1"/>
            <a:r>
              <a:rPr lang="en-US" dirty="0" smtClean="0"/>
              <a:t>Funders: how to give in Indian Country </a:t>
            </a:r>
          </a:p>
          <a:p>
            <a:r>
              <a:rPr lang="en-US" dirty="0" smtClean="0"/>
              <a:t>Call to Action – Support tribal programs throughout Indian Country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65569" y="1505197"/>
            <a:ext cx="3291840" cy="2194560"/>
          </a:xfrm>
          <a:prstGeom prst="rect">
            <a:avLst/>
          </a:prstGeom>
        </p:spPr>
      </p:pic>
      <p:pic>
        <p:nvPicPr>
          <p:cNvPr id="7170" name="Picture 2" descr="C:\Users\rward\Desktop\CCHr23SUoAAtPuQ.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4209" y="3840480"/>
            <a:ext cx="2194560" cy="2926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63797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 y="228600"/>
            <a:ext cx="8458200" cy="990600"/>
          </a:xfrm>
        </p:spPr>
        <p:txBody>
          <a:bodyPr/>
          <a:lstStyle/>
          <a:p>
            <a:r>
              <a:rPr lang="en-US" b="1" dirty="0" smtClean="0"/>
              <a:t>National Native Youth Network</a:t>
            </a:r>
            <a:endParaRPr lang="en-US" b="1" dirty="0"/>
          </a:p>
        </p:txBody>
      </p:sp>
      <p:sp>
        <p:nvSpPr>
          <p:cNvPr id="3" name="Content Placeholder 2"/>
          <p:cNvSpPr>
            <a:spLocks noGrp="1"/>
          </p:cNvSpPr>
          <p:nvPr>
            <p:ph idx="1"/>
          </p:nvPr>
        </p:nvSpPr>
        <p:spPr>
          <a:xfrm>
            <a:off x="118241" y="1447800"/>
            <a:ext cx="4377560" cy="5181600"/>
          </a:xfrm>
        </p:spPr>
        <p:txBody>
          <a:bodyPr>
            <a:normAutofit/>
          </a:bodyPr>
          <a:lstStyle/>
          <a:p>
            <a:r>
              <a:rPr lang="en-US" sz="2400" b="1" dirty="0" smtClean="0"/>
              <a:t>Network Goals: </a:t>
            </a:r>
          </a:p>
          <a:p>
            <a:pPr lvl="1"/>
            <a:r>
              <a:rPr lang="en-US" sz="1900" dirty="0" smtClean="0"/>
              <a:t>Engage</a:t>
            </a:r>
          </a:p>
          <a:p>
            <a:pPr lvl="1"/>
            <a:r>
              <a:rPr lang="en-US" sz="1900" dirty="0" smtClean="0"/>
              <a:t>Elevate youth voices</a:t>
            </a:r>
          </a:p>
          <a:p>
            <a:pPr lvl="1"/>
            <a:r>
              <a:rPr lang="en-US" sz="1900" dirty="0" smtClean="0"/>
              <a:t>Provide expanded opportunities </a:t>
            </a:r>
            <a:r>
              <a:rPr lang="en-US" sz="1900" dirty="0"/>
              <a:t>for Native </a:t>
            </a:r>
            <a:r>
              <a:rPr lang="en-US" sz="1900" dirty="0" smtClean="0"/>
              <a:t>youth</a:t>
            </a:r>
          </a:p>
          <a:p>
            <a:pPr lvl="0"/>
            <a:r>
              <a:rPr lang="en-US" sz="2400" b="1" dirty="0" smtClean="0"/>
              <a:t>Early phase </a:t>
            </a:r>
            <a:r>
              <a:rPr lang="en-US" sz="2400" b="1" dirty="0"/>
              <a:t>and </a:t>
            </a:r>
            <a:r>
              <a:rPr lang="en-US" sz="2400" b="1" dirty="0" smtClean="0"/>
              <a:t>inclusive:</a:t>
            </a:r>
          </a:p>
          <a:p>
            <a:pPr lvl="1"/>
            <a:r>
              <a:rPr lang="en-US" sz="2200" dirty="0" smtClean="0"/>
              <a:t>We </a:t>
            </a:r>
            <a:r>
              <a:rPr lang="en-US" sz="2200" dirty="0"/>
              <a:t>want to hear your ideas and </a:t>
            </a:r>
            <a:r>
              <a:rPr lang="en-US" sz="2200" dirty="0" smtClean="0"/>
              <a:t>invite youth  join the Gen-I effort.</a:t>
            </a:r>
            <a:endParaRPr lang="en-US" sz="2200" dirty="0"/>
          </a:p>
          <a:p>
            <a:r>
              <a:rPr lang="en-US" sz="2600" b="1" dirty="0" smtClean="0">
                <a:solidFill>
                  <a:srgbClr val="740000"/>
                </a:solidFill>
              </a:rPr>
              <a:t>Call to Action! Take the Challenge!</a:t>
            </a:r>
            <a:endParaRPr lang="en-US" sz="3400" b="1" dirty="0" smtClean="0">
              <a:solidFill>
                <a:srgbClr val="740000"/>
              </a:solidFill>
            </a:endParaRPr>
          </a:p>
        </p:txBody>
      </p:sp>
      <p:pic>
        <p:nvPicPr>
          <p:cNvPr id="2052" name="Picture 4" descr="C:\Users\rward\Desktop\Whte House Foster Youth.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4724400" y="1433945"/>
            <a:ext cx="4114800" cy="209418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rward\Desktop\B0E3F8FCMAAg1gm.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1919" y="3810000"/>
            <a:ext cx="2651760" cy="26517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956972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7620000" cy="1143000"/>
          </a:xfrm>
        </p:spPr>
        <p:txBody>
          <a:bodyPr/>
          <a:lstStyle/>
          <a:p>
            <a:r>
              <a:rPr lang="en-US" b="1" dirty="0" smtClean="0"/>
              <a:t>Network Components</a:t>
            </a:r>
            <a:endParaRPr lang="en-US" b="1" dirty="0"/>
          </a:p>
        </p:txBody>
      </p:sp>
      <p:sp>
        <p:nvSpPr>
          <p:cNvPr id="3" name="Content Placeholder 2"/>
          <p:cNvSpPr>
            <a:spLocks noGrp="1"/>
          </p:cNvSpPr>
          <p:nvPr>
            <p:ph idx="1"/>
          </p:nvPr>
        </p:nvSpPr>
        <p:spPr>
          <a:xfrm>
            <a:off x="388883" y="1219200"/>
            <a:ext cx="7620000" cy="4800600"/>
          </a:xfrm>
        </p:spPr>
        <p:txBody>
          <a:bodyPr>
            <a:normAutofit/>
          </a:bodyPr>
          <a:lstStyle/>
          <a:p>
            <a:r>
              <a:rPr lang="en-US" sz="2800" dirty="0" smtClean="0"/>
              <a:t>Web-portal</a:t>
            </a:r>
          </a:p>
          <a:p>
            <a:r>
              <a:rPr lang="en-US" sz="2800" dirty="0" smtClean="0"/>
              <a:t>Outreach</a:t>
            </a:r>
          </a:p>
          <a:p>
            <a:r>
              <a:rPr lang="en-US" sz="2800" dirty="0" smtClean="0"/>
              <a:t>Tribal Youth Gathering</a:t>
            </a:r>
          </a:p>
          <a:p>
            <a:r>
              <a:rPr lang="en-US" sz="2800" dirty="0" smtClean="0"/>
              <a:t>Partners convening</a:t>
            </a:r>
          </a:p>
          <a:p>
            <a:r>
              <a:rPr lang="en-US" sz="2800" dirty="0" smtClean="0"/>
              <a:t>Youth Ambassadors</a:t>
            </a:r>
          </a:p>
          <a:p>
            <a:pPr marL="114300" indent="0">
              <a:buNone/>
            </a:pPr>
            <a:endParaRPr lang="en-US" sz="2400" dirty="0"/>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81000" y="4038600"/>
            <a:ext cx="5721093" cy="2651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descr="C:\Users\rward\Pictures\Janay White Hous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1600200"/>
            <a:ext cx="4003857" cy="21945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471690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1242" y="228600"/>
            <a:ext cx="8567276" cy="1143000"/>
          </a:xfrm>
        </p:spPr>
        <p:txBody>
          <a:bodyPr/>
          <a:lstStyle/>
          <a:p>
            <a:r>
              <a:rPr lang="en-US" b="1" dirty="0" smtClean="0"/>
              <a:t>Network Focus Areas</a:t>
            </a:r>
            <a:endParaRPr lang="en-US" b="1" dirty="0"/>
          </a:p>
        </p:txBody>
      </p:sp>
      <p:sp>
        <p:nvSpPr>
          <p:cNvPr id="3" name="Content Placeholder 2"/>
          <p:cNvSpPr>
            <a:spLocks noGrp="1"/>
          </p:cNvSpPr>
          <p:nvPr>
            <p:ph idx="1"/>
          </p:nvPr>
        </p:nvSpPr>
        <p:spPr>
          <a:xfrm>
            <a:off x="304800" y="1295400"/>
            <a:ext cx="7315200" cy="2590395"/>
          </a:xfrm>
        </p:spPr>
        <p:txBody>
          <a:bodyPr>
            <a:normAutofit/>
          </a:bodyPr>
          <a:lstStyle/>
          <a:p>
            <a:r>
              <a:rPr lang="en-US" sz="2800" dirty="0" smtClean="0"/>
              <a:t>Support </a:t>
            </a:r>
            <a:r>
              <a:rPr lang="en-US" sz="2800" dirty="0"/>
              <a:t>for attainment of higher </a:t>
            </a:r>
            <a:r>
              <a:rPr lang="en-US" sz="2800" dirty="0" smtClean="0"/>
              <a:t>education; </a:t>
            </a:r>
          </a:p>
          <a:p>
            <a:r>
              <a:rPr lang="en-US" sz="2800" dirty="0" smtClean="0"/>
              <a:t>Entrepreneurship training; </a:t>
            </a:r>
          </a:p>
          <a:p>
            <a:r>
              <a:rPr lang="en-US" sz="2800" dirty="0" smtClean="0"/>
              <a:t>Mentoring; and </a:t>
            </a:r>
          </a:p>
          <a:p>
            <a:r>
              <a:rPr lang="en-US" sz="2800" dirty="0"/>
              <a:t>C</a:t>
            </a:r>
            <a:r>
              <a:rPr lang="en-US" sz="2800" dirty="0" smtClean="0"/>
              <a:t>reating </a:t>
            </a:r>
            <a:r>
              <a:rPr lang="en-US" sz="2800" dirty="0"/>
              <a:t>a platform to integrate Native youth voices into the national </a:t>
            </a:r>
            <a:r>
              <a:rPr lang="en-US" sz="2800" dirty="0" smtClean="0"/>
              <a:t>dialogue</a:t>
            </a:r>
            <a:endParaRPr lang="en-US" sz="2800" dirty="0"/>
          </a:p>
        </p:txBody>
      </p:sp>
      <p:pic>
        <p:nvPicPr>
          <p:cNvPr id="3074" name="Picture 2" descr="C:\Users\rward\Desktop\CFC at WHTN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4114800"/>
            <a:ext cx="3540164" cy="265176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rward\Desktop\Flickr_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020" y="4114800"/>
            <a:ext cx="3980122" cy="26517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814302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Hamilton is Gen-I!</a:t>
            </a:r>
            <a:endParaRPr lang="en-US" b="1" dirty="0"/>
          </a:p>
        </p:txBody>
      </p:sp>
      <p:pic>
        <p:nvPicPr>
          <p:cNvPr id="4" name="Picture 3">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4521" y="1580892"/>
            <a:ext cx="6134957" cy="3696216"/>
          </a:xfrm>
          <a:prstGeom prst="rect">
            <a:avLst/>
          </a:prstGeom>
        </p:spPr>
      </p:pic>
    </p:spTree>
    <p:extLst>
      <p:ext uri="{BB962C8B-B14F-4D97-AF65-F5344CB8AC3E}">
        <p14:creationId xmlns:p14="http://schemas.microsoft.com/office/powerpoint/2010/main" val="4655972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 y="228600"/>
            <a:ext cx="8458200" cy="990600"/>
          </a:xfrm>
        </p:spPr>
        <p:txBody>
          <a:bodyPr/>
          <a:lstStyle/>
          <a:p>
            <a:pPr algn="ctr"/>
            <a:r>
              <a:rPr lang="en-US" b="1" dirty="0" smtClean="0"/>
              <a:t>Gen-I Youth Challenge</a:t>
            </a:r>
            <a:endParaRPr lang="en-US" b="1" dirty="0"/>
          </a:p>
        </p:txBody>
      </p:sp>
      <p:sp>
        <p:nvSpPr>
          <p:cNvPr id="3" name="Content Placeholder 2"/>
          <p:cNvSpPr>
            <a:spLocks noGrp="1"/>
          </p:cNvSpPr>
          <p:nvPr>
            <p:ph idx="1"/>
          </p:nvPr>
        </p:nvSpPr>
        <p:spPr>
          <a:xfrm>
            <a:off x="118241" y="1447800"/>
            <a:ext cx="4377560" cy="5181600"/>
          </a:xfrm>
        </p:spPr>
        <p:txBody>
          <a:bodyPr>
            <a:normAutofit lnSpcReduction="10000"/>
          </a:bodyPr>
          <a:lstStyle/>
          <a:p>
            <a:r>
              <a:rPr lang="en-US" sz="2800" dirty="0" smtClean="0"/>
              <a:t>What is it?</a:t>
            </a:r>
          </a:p>
          <a:p>
            <a:pPr lvl="1"/>
            <a:r>
              <a:rPr lang="en-US" sz="2400" dirty="0" smtClean="0"/>
              <a:t>A </a:t>
            </a:r>
            <a:r>
              <a:rPr lang="en-US" sz="2400" dirty="0"/>
              <a:t>call to action </a:t>
            </a:r>
            <a:r>
              <a:rPr lang="en-US" sz="2400" dirty="0" smtClean="0"/>
              <a:t>to engage a broad network of stakeholders on </a:t>
            </a:r>
            <a:r>
              <a:rPr lang="en-US" sz="2400" dirty="0"/>
              <a:t>issues facing Native </a:t>
            </a:r>
            <a:r>
              <a:rPr lang="en-US" sz="2400" dirty="0" smtClean="0"/>
              <a:t> American youth</a:t>
            </a:r>
          </a:p>
          <a:p>
            <a:r>
              <a:rPr lang="en-US" sz="2400" dirty="0" smtClean="0"/>
              <a:t>Who?</a:t>
            </a:r>
          </a:p>
          <a:p>
            <a:pPr lvl="1"/>
            <a:r>
              <a:rPr lang="en-US" sz="2400" dirty="0"/>
              <a:t>Youth, orgs, businesses and schools</a:t>
            </a:r>
          </a:p>
          <a:p>
            <a:r>
              <a:rPr lang="en-US" sz="2400" dirty="0" smtClean="0"/>
              <a:t>How?</a:t>
            </a:r>
          </a:p>
          <a:p>
            <a:pPr lvl="1"/>
            <a:r>
              <a:rPr lang="en-US" sz="2400" dirty="0" smtClean="0"/>
              <a:t>Youth, orgs, business and schools: </a:t>
            </a:r>
            <a:r>
              <a:rPr lang="en-US" sz="2400" dirty="0" smtClean="0">
                <a:hlinkClick r:id="rId2"/>
              </a:rPr>
              <a:t>www.cnay.org/Challenge.html</a:t>
            </a:r>
            <a:r>
              <a:rPr lang="en-US" sz="2400" dirty="0" smtClean="0"/>
              <a:t> </a:t>
            </a:r>
          </a:p>
        </p:txBody>
      </p:sp>
      <p:pic>
        <p:nvPicPr>
          <p:cNvPr id="2052" name="Picture 4" descr="C:\Users\rward\Desktop\Whte House Foster Youth.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4772364" y="1524000"/>
            <a:ext cx="3593351" cy="18288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rward\Desktop\B0E3F8FCMAAg1gm.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99847" y="3581400"/>
            <a:ext cx="2651760" cy="26517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40648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59340"/>
            <a:ext cx="7848600" cy="655060"/>
          </a:xfrm>
        </p:spPr>
        <p:txBody>
          <a:bodyPr>
            <a:noAutofit/>
          </a:bodyPr>
          <a:lstStyle/>
          <a:p>
            <a:pPr algn="ctr"/>
            <a:r>
              <a:rPr lang="en-US" sz="4100" dirty="0" smtClean="0"/>
              <a:t>CNAY Background</a:t>
            </a:r>
            <a:endParaRPr lang="en-US" sz="4100" dirty="0"/>
          </a:p>
        </p:txBody>
      </p:sp>
      <p:sp>
        <p:nvSpPr>
          <p:cNvPr id="5" name="Text Placeholder 4"/>
          <p:cNvSpPr>
            <a:spLocks noGrp="1"/>
          </p:cNvSpPr>
          <p:nvPr>
            <p:ph type="body" sz="half" idx="2"/>
          </p:nvPr>
        </p:nvSpPr>
        <p:spPr>
          <a:xfrm>
            <a:off x="228600" y="1143000"/>
            <a:ext cx="4026393" cy="5486400"/>
          </a:xfrm>
        </p:spPr>
        <p:txBody>
          <a:bodyPr>
            <a:normAutofit fontScale="70000" lnSpcReduction="20000"/>
          </a:bodyPr>
          <a:lstStyle/>
          <a:p>
            <a:pPr marL="342900" indent="-342900" algn="l">
              <a:spcBef>
                <a:spcPts val="0"/>
              </a:spcBef>
              <a:buFont typeface="Arial" pitchFamily="34" charset="0"/>
              <a:buChar char="•"/>
            </a:pPr>
            <a:r>
              <a:rPr lang="en-US" sz="3400" b="1" dirty="0" smtClean="0">
                <a:solidFill>
                  <a:schemeClr val="accent2">
                    <a:lumMod val="75000"/>
                  </a:schemeClr>
                </a:solidFill>
              </a:rPr>
              <a:t>Our Founder </a:t>
            </a:r>
            <a:r>
              <a:rPr lang="en-US" sz="3400" b="1" dirty="0" smtClean="0"/>
              <a:t>-</a:t>
            </a:r>
            <a:r>
              <a:rPr lang="en-US" sz="3400" dirty="0" smtClean="0">
                <a:effectLst>
                  <a:outerShdw blurRad="38100" dist="38100" dir="2700000" algn="tl">
                    <a:srgbClr val="000000">
                      <a:alpha val="43137"/>
                    </a:srgbClr>
                  </a:outerShdw>
                </a:effectLst>
              </a:rPr>
              <a:t> </a:t>
            </a:r>
            <a:r>
              <a:rPr lang="en-US" sz="3400" dirty="0" smtClean="0"/>
              <a:t>US Senator Byron Dorgan</a:t>
            </a:r>
          </a:p>
          <a:p>
            <a:pPr marL="800100" lvl="1" indent="-342900">
              <a:spcBef>
                <a:spcPts val="0"/>
              </a:spcBef>
              <a:buFont typeface="Arial" pitchFamily="34" charset="0"/>
              <a:buChar char="•"/>
            </a:pPr>
            <a:r>
              <a:rPr lang="en-US" sz="3000" dirty="0" smtClean="0"/>
              <a:t>Created CNAY with </a:t>
            </a:r>
            <a:r>
              <a:rPr lang="en-US" sz="3000" dirty="0"/>
              <a:t>$1 million from his excess campaign </a:t>
            </a:r>
            <a:r>
              <a:rPr lang="en-US" sz="3000" dirty="0" smtClean="0"/>
              <a:t>funds</a:t>
            </a:r>
          </a:p>
          <a:p>
            <a:pPr marL="342900" indent="-342900" algn="l">
              <a:spcBef>
                <a:spcPts val="0"/>
              </a:spcBef>
              <a:buFont typeface="Arial" pitchFamily="34" charset="0"/>
              <a:buChar char="•"/>
            </a:pPr>
            <a:endParaRPr lang="en-US" sz="2900" dirty="0" smtClean="0">
              <a:effectLst>
                <a:outerShdw blurRad="38100" dist="38100" dir="2700000" algn="tl">
                  <a:srgbClr val="000000">
                    <a:alpha val="43137"/>
                  </a:srgbClr>
                </a:outerShdw>
              </a:effectLst>
            </a:endParaRPr>
          </a:p>
          <a:p>
            <a:pPr marL="342900" indent="-342900" algn="l">
              <a:spcBef>
                <a:spcPts val="0"/>
              </a:spcBef>
              <a:buFont typeface="Arial" pitchFamily="34" charset="0"/>
              <a:buChar char="•"/>
            </a:pPr>
            <a:r>
              <a:rPr lang="en-US" sz="3400" b="1" dirty="0" smtClean="0">
                <a:solidFill>
                  <a:schemeClr val="accent2">
                    <a:lumMod val="75000"/>
                  </a:schemeClr>
                </a:solidFill>
              </a:rPr>
              <a:t>Mission -</a:t>
            </a:r>
            <a:r>
              <a:rPr lang="en-US" sz="3400" dirty="0" smtClean="0">
                <a:solidFill>
                  <a:schemeClr val="accent2">
                    <a:lumMod val="75000"/>
                  </a:schemeClr>
                </a:solidFill>
                <a:effectLst>
                  <a:outerShdw blurRad="38100" dist="38100" dir="2700000" algn="tl">
                    <a:srgbClr val="000000">
                      <a:alpha val="43137"/>
                    </a:srgbClr>
                  </a:outerShdw>
                </a:effectLst>
              </a:rPr>
              <a:t> </a:t>
            </a:r>
            <a:r>
              <a:rPr lang="en-US" sz="3400" i="1" dirty="0" smtClean="0"/>
              <a:t> </a:t>
            </a:r>
          </a:p>
          <a:p>
            <a:pPr marL="800100" lvl="1" indent="-342900">
              <a:spcBef>
                <a:spcPts val="0"/>
              </a:spcBef>
              <a:buFont typeface="Arial" pitchFamily="34" charset="0"/>
              <a:buChar char="•"/>
            </a:pPr>
            <a:r>
              <a:rPr lang="en-US" sz="3000" dirty="0" smtClean="0"/>
              <a:t>CNAY is dedicated </a:t>
            </a:r>
            <a:r>
              <a:rPr lang="en-US" sz="3000" dirty="0"/>
              <a:t>to improving the health, safety and overall well-being of Native American youth through communication, </a:t>
            </a:r>
            <a:r>
              <a:rPr lang="en-US" sz="3000" dirty="0" smtClean="0"/>
              <a:t>policy </a:t>
            </a:r>
            <a:r>
              <a:rPr lang="en-US" sz="3000" dirty="0"/>
              <a:t>development and </a:t>
            </a:r>
            <a:r>
              <a:rPr lang="en-US" sz="3000" dirty="0" smtClean="0"/>
              <a:t>advocacy</a:t>
            </a:r>
            <a:r>
              <a:rPr lang="en-US" sz="3000" dirty="0" smtClean="0">
                <a:solidFill>
                  <a:schemeClr val="accent2">
                    <a:lumMod val="75000"/>
                  </a:schemeClr>
                </a:solidFill>
                <a:effectLst>
                  <a:outerShdw blurRad="38100" dist="38100" dir="2700000" algn="tl">
                    <a:srgbClr val="000000">
                      <a:alpha val="43137"/>
                    </a:srgbClr>
                  </a:outerShdw>
                </a:effectLst>
              </a:rPr>
              <a:t> </a:t>
            </a:r>
          </a:p>
          <a:p>
            <a:pPr algn="l">
              <a:spcBef>
                <a:spcPts val="0"/>
              </a:spcBef>
            </a:pPr>
            <a:endParaRPr lang="en-US" sz="3400" dirty="0" smtClean="0">
              <a:solidFill>
                <a:schemeClr val="accent2">
                  <a:lumMod val="75000"/>
                </a:schemeClr>
              </a:solidFill>
              <a:effectLst>
                <a:outerShdw blurRad="38100" dist="38100" dir="2700000" algn="tl">
                  <a:srgbClr val="000000">
                    <a:alpha val="43137"/>
                  </a:srgbClr>
                </a:outerShdw>
              </a:effectLst>
            </a:endParaRPr>
          </a:p>
          <a:p>
            <a:pPr marL="342900" indent="-342900" algn="l">
              <a:spcBef>
                <a:spcPts val="0"/>
              </a:spcBef>
              <a:buFont typeface="Arial" pitchFamily="34" charset="0"/>
              <a:buChar char="•"/>
            </a:pPr>
            <a:r>
              <a:rPr lang="en-US" sz="3400" b="1" dirty="0" smtClean="0">
                <a:solidFill>
                  <a:schemeClr val="accent2">
                    <a:lumMod val="75000"/>
                  </a:schemeClr>
                </a:solidFill>
              </a:rPr>
              <a:t>Launched</a:t>
            </a:r>
            <a:r>
              <a:rPr lang="en-US" sz="3400" dirty="0" smtClean="0">
                <a:effectLst>
                  <a:outerShdw blurRad="38100" dist="38100" dir="2700000" algn="tl">
                    <a:srgbClr val="000000">
                      <a:alpha val="43137"/>
                    </a:srgbClr>
                  </a:outerShdw>
                </a:effectLst>
              </a:rPr>
              <a:t> </a:t>
            </a:r>
            <a:r>
              <a:rPr lang="en-US" sz="3400" dirty="0"/>
              <a:t>in </a:t>
            </a:r>
            <a:r>
              <a:rPr lang="en-US" sz="3400" dirty="0" smtClean="0"/>
              <a:t>2011</a:t>
            </a:r>
            <a:endParaRPr lang="en-US" sz="3400" b="1" dirty="0" smtClean="0"/>
          </a:p>
          <a:p>
            <a:pPr marL="342900" indent="-342900" algn="l">
              <a:spcBef>
                <a:spcPts val="0"/>
              </a:spcBef>
              <a:buFont typeface="Arial" pitchFamily="34" charset="0"/>
              <a:buChar char="•"/>
            </a:pPr>
            <a:endParaRPr lang="en-US" sz="2900" dirty="0">
              <a:effectLst>
                <a:outerShdw blurRad="38100" dist="38100" dir="2700000" algn="tl">
                  <a:srgbClr val="000000">
                    <a:alpha val="43137"/>
                  </a:srgbClr>
                </a:outerShdw>
              </a:effectLst>
            </a:endParaRPr>
          </a:p>
          <a:p>
            <a:pPr marL="342900" indent="-342900" algn="l">
              <a:spcBef>
                <a:spcPts val="0"/>
              </a:spcBef>
              <a:buFont typeface="Arial" pitchFamily="34" charset="0"/>
              <a:buChar char="•"/>
            </a:pPr>
            <a:r>
              <a:rPr lang="en-US" sz="3400" b="1" dirty="0">
                <a:solidFill>
                  <a:schemeClr val="accent2">
                    <a:lumMod val="75000"/>
                  </a:schemeClr>
                </a:solidFill>
              </a:rPr>
              <a:t>Position</a:t>
            </a:r>
            <a:r>
              <a:rPr lang="en-US" sz="3400" b="1" dirty="0"/>
              <a:t> - </a:t>
            </a:r>
            <a:r>
              <a:rPr lang="en-US" sz="3400" dirty="0"/>
              <a:t>Policy program at the Aspen </a:t>
            </a:r>
            <a:r>
              <a:rPr lang="en-US" sz="3400" dirty="0" smtClean="0"/>
              <a:t>Institute</a:t>
            </a:r>
            <a:endParaRPr lang="en-US" sz="3400" dirty="0"/>
          </a:p>
        </p:txBody>
      </p:sp>
      <p:pic>
        <p:nvPicPr>
          <p:cNvPr id="6" name="Content Placeholder 10"/>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191000" y="4191000"/>
            <a:ext cx="4267200" cy="2122090"/>
          </a:xfrm>
          <a:prstGeom prst="rect">
            <a:avLst/>
          </a:prstGeom>
        </p:spPr>
      </p:pic>
      <p:pic>
        <p:nvPicPr>
          <p:cNvPr id="11" name="Picture 10"/>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536838" y="1255015"/>
            <a:ext cx="2244962" cy="2935985"/>
          </a:xfrm>
          <a:prstGeom prst="rect">
            <a:avLst/>
          </a:prstGeom>
        </p:spPr>
      </p:pic>
      <p:pic>
        <p:nvPicPr>
          <p:cNvPr id="9" name="Picture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324600" y="990600"/>
            <a:ext cx="2127926" cy="3200400"/>
          </a:xfrm>
          <a:prstGeom prst="rect">
            <a:avLst/>
          </a:prstGeom>
        </p:spPr>
      </p:pic>
    </p:spTree>
    <p:extLst>
      <p:ext uri="{BB962C8B-B14F-4D97-AF65-F5344CB8AC3E}">
        <p14:creationId xmlns:p14="http://schemas.microsoft.com/office/powerpoint/2010/main" val="117521793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36" y="152400"/>
            <a:ext cx="8458200" cy="990600"/>
          </a:xfrm>
        </p:spPr>
        <p:txBody>
          <a:bodyPr/>
          <a:lstStyle/>
          <a:p>
            <a:pPr algn="ctr"/>
            <a:r>
              <a:rPr lang="en-US" b="1" dirty="0" smtClean="0"/>
              <a:t>Ask Youth to Take the Challenge</a:t>
            </a:r>
            <a:endParaRPr lang="en-US" b="1" dirty="0"/>
          </a:p>
        </p:txBody>
      </p:sp>
      <p:sp>
        <p:nvSpPr>
          <p:cNvPr id="3" name="Content Placeholder 2"/>
          <p:cNvSpPr>
            <a:spLocks noGrp="1"/>
          </p:cNvSpPr>
          <p:nvPr>
            <p:ph idx="1"/>
          </p:nvPr>
        </p:nvSpPr>
        <p:spPr>
          <a:xfrm>
            <a:off x="0" y="1066800"/>
            <a:ext cx="4953000" cy="5638800"/>
          </a:xfrm>
        </p:spPr>
        <p:txBody>
          <a:bodyPr>
            <a:normAutofit fontScale="85000" lnSpcReduction="20000"/>
          </a:bodyPr>
          <a:lstStyle/>
          <a:p>
            <a:r>
              <a:rPr lang="en-US" sz="2400" dirty="0" smtClean="0"/>
              <a:t>Follow four steps:</a:t>
            </a:r>
          </a:p>
          <a:p>
            <a:pPr lvl="1"/>
            <a:r>
              <a:rPr lang="en-US" b="1" dirty="0">
                <a:solidFill>
                  <a:schemeClr val="accent2">
                    <a:lumMod val="75000"/>
                  </a:schemeClr>
                </a:solidFill>
              </a:rPr>
              <a:t>Step 1: </a:t>
            </a:r>
            <a:r>
              <a:rPr lang="en-US" b="1" u="sng" dirty="0" smtClean="0">
                <a:solidFill>
                  <a:schemeClr val="accent2">
                    <a:lumMod val="75000"/>
                  </a:schemeClr>
                </a:solidFill>
              </a:rPr>
              <a:t>ACT</a:t>
            </a:r>
          </a:p>
          <a:p>
            <a:pPr lvl="2"/>
            <a:r>
              <a:rPr lang="en-US" dirty="0"/>
              <a:t>Within 30 </a:t>
            </a:r>
            <a:r>
              <a:rPr lang="en-US" dirty="0" smtClean="0"/>
              <a:t>days, work </a:t>
            </a:r>
            <a:r>
              <a:rPr lang="en-US" dirty="0"/>
              <a:t>with </a:t>
            </a:r>
            <a:r>
              <a:rPr lang="en-US" dirty="0" smtClean="0"/>
              <a:t>youth and community members to </a:t>
            </a:r>
            <a:r>
              <a:rPr lang="en-US" dirty="0"/>
              <a:t>do something positive </a:t>
            </a:r>
            <a:r>
              <a:rPr lang="en-US" dirty="0" smtClean="0"/>
              <a:t>in your community</a:t>
            </a:r>
          </a:p>
          <a:p>
            <a:pPr lvl="1"/>
            <a:r>
              <a:rPr lang="en-US" b="1" dirty="0">
                <a:solidFill>
                  <a:schemeClr val="accent2">
                    <a:lumMod val="75000"/>
                  </a:schemeClr>
                </a:solidFill>
              </a:rPr>
              <a:t>Step 2: </a:t>
            </a:r>
            <a:r>
              <a:rPr lang="en-US" b="1" u="sng" dirty="0" smtClean="0">
                <a:solidFill>
                  <a:schemeClr val="accent2">
                    <a:lumMod val="75000"/>
                  </a:schemeClr>
                </a:solidFill>
              </a:rPr>
              <a:t>CAPTURE</a:t>
            </a:r>
          </a:p>
          <a:p>
            <a:pPr lvl="2"/>
            <a:r>
              <a:rPr lang="en-US" dirty="0" smtClean="0"/>
              <a:t>Document efforts </a:t>
            </a:r>
            <a:r>
              <a:rPr lang="en-US" dirty="0"/>
              <a:t>and projects through a short </a:t>
            </a:r>
            <a:r>
              <a:rPr lang="en-US" dirty="0" smtClean="0"/>
              <a:t>summary with </a:t>
            </a:r>
            <a:r>
              <a:rPr lang="en-US" dirty="0"/>
              <a:t>photos and video</a:t>
            </a:r>
            <a:endParaRPr lang="en-US" dirty="0" smtClean="0"/>
          </a:p>
          <a:p>
            <a:pPr lvl="1"/>
            <a:r>
              <a:rPr lang="en-US" b="1" dirty="0">
                <a:solidFill>
                  <a:schemeClr val="accent2">
                    <a:lumMod val="75000"/>
                  </a:schemeClr>
                </a:solidFill>
              </a:rPr>
              <a:t>Step 3: </a:t>
            </a:r>
            <a:r>
              <a:rPr lang="en-US" b="1" u="sng" dirty="0" smtClean="0">
                <a:solidFill>
                  <a:schemeClr val="accent2">
                    <a:lumMod val="75000"/>
                  </a:schemeClr>
                </a:solidFill>
              </a:rPr>
              <a:t>SHARE</a:t>
            </a:r>
          </a:p>
          <a:p>
            <a:pPr lvl="2"/>
            <a:r>
              <a:rPr lang="en-US" dirty="0" smtClean="0"/>
              <a:t>Share stories on social media using </a:t>
            </a:r>
            <a:r>
              <a:rPr lang="en-US" dirty="0"/>
              <a:t>#</a:t>
            </a:r>
            <a:r>
              <a:rPr lang="en-US" dirty="0" err="1"/>
              <a:t>GenI</a:t>
            </a:r>
            <a:r>
              <a:rPr lang="en-US" dirty="0"/>
              <a:t> </a:t>
            </a:r>
            <a:r>
              <a:rPr lang="en-US" dirty="0" smtClean="0"/>
              <a:t>and send directly to CNAY</a:t>
            </a:r>
          </a:p>
          <a:p>
            <a:pPr lvl="1"/>
            <a:r>
              <a:rPr lang="en-US" b="1" dirty="0" smtClean="0">
                <a:solidFill>
                  <a:schemeClr val="accent2">
                    <a:lumMod val="75000"/>
                  </a:schemeClr>
                </a:solidFill>
              </a:rPr>
              <a:t>Step </a:t>
            </a:r>
            <a:r>
              <a:rPr lang="en-US" b="1" dirty="0">
                <a:solidFill>
                  <a:schemeClr val="accent2">
                    <a:lumMod val="75000"/>
                  </a:schemeClr>
                </a:solidFill>
              </a:rPr>
              <a:t>4: </a:t>
            </a:r>
            <a:r>
              <a:rPr lang="en-US" b="1" u="sng" dirty="0" smtClean="0">
                <a:solidFill>
                  <a:schemeClr val="accent2">
                    <a:lumMod val="75000"/>
                  </a:schemeClr>
                </a:solidFill>
              </a:rPr>
              <a:t>PARTICIPATE</a:t>
            </a:r>
          </a:p>
          <a:p>
            <a:pPr lvl="2"/>
            <a:r>
              <a:rPr lang="en-US" dirty="0" smtClean="0"/>
              <a:t>Actively participate in Gen-I calls, chats and meetings for chance to attend White House Tribal Youth Gathering</a:t>
            </a:r>
          </a:p>
        </p:txBody>
      </p:sp>
      <p:pic>
        <p:nvPicPr>
          <p:cNvPr id="1026" name="Picture 2" descr="C:\Users\rward\Desktop\dsc00892 (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81600" y="1219200"/>
            <a:ext cx="3048477" cy="2286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rward\Desktop\1402699173000-AP-OBAMA-6497849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5878" y="3756752"/>
            <a:ext cx="3044199"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304474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Tribal Leaders Challenge</a:t>
            </a:r>
            <a:endParaRPr lang="en-US" b="1" dirty="0"/>
          </a:p>
        </p:txBody>
      </p:sp>
      <p:sp>
        <p:nvSpPr>
          <p:cNvPr id="3" name="Content Placeholder 2"/>
          <p:cNvSpPr>
            <a:spLocks noGrp="1"/>
          </p:cNvSpPr>
          <p:nvPr>
            <p:ph idx="1"/>
          </p:nvPr>
        </p:nvSpPr>
        <p:spPr>
          <a:xfrm>
            <a:off x="228600" y="1447800"/>
            <a:ext cx="5867400" cy="5029200"/>
          </a:xfrm>
        </p:spPr>
        <p:txBody>
          <a:bodyPr>
            <a:normAutofit fontScale="85000" lnSpcReduction="20000"/>
          </a:bodyPr>
          <a:lstStyle/>
          <a:p>
            <a:pPr marL="342900" lvl="1" indent="-342900">
              <a:buFont typeface="Arial" panose="020B0604020202020204" pitchFamily="34" charset="0"/>
              <a:buChar char="•"/>
            </a:pPr>
            <a:r>
              <a:rPr lang="en-US" dirty="0" smtClean="0"/>
              <a:t>The </a:t>
            </a:r>
            <a:r>
              <a:rPr lang="en-US" dirty="0"/>
              <a:t>White House </a:t>
            </a:r>
            <a:r>
              <a:rPr lang="en-US" dirty="0" smtClean="0"/>
              <a:t>extended the </a:t>
            </a:r>
            <a:r>
              <a:rPr lang="en-US" dirty="0"/>
              <a:t>Native Youth Gen-I Challenge to tribal leaders across the </a:t>
            </a:r>
            <a:r>
              <a:rPr lang="en-US" dirty="0" smtClean="0"/>
              <a:t>country: </a:t>
            </a:r>
            <a:r>
              <a:rPr lang="en-US" dirty="0" smtClean="0">
                <a:hlinkClick r:id="rId2"/>
              </a:rPr>
              <a:t>http</a:t>
            </a:r>
            <a:r>
              <a:rPr lang="en-US" dirty="0">
                <a:hlinkClick r:id="rId2"/>
              </a:rPr>
              <a:t>://genindigenous.com/tribal-leaders-challenge/</a:t>
            </a:r>
            <a:r>
              <a:rPr lang="en-US" dirty="0"/>
              <a:t> </a:t>
            </a:r>
          </a:p>
          <a:p>
            <a:endParaRPr lang="en-US" sz="2600" b="1" dirty="0" smtClean="0"/>
          </a:p>
          <a:p>
            <a:r>
              <a:rPr lang="en-US" sz="2600" b="1" dirty="0" smtClean="0"/>
              <a:t>Step </a:t>
            </a:r>
            <a:r>
              <a:rPr lang="en-US" sz="2600" b="1" dirty="0"/>
              <a:t>1: </a:t>
            </a:r>
            <a:r>
              <a:rPr lang="en-US" sz="2600" b="1" dirty="0" smtClean="0"/>
              <a:t>ACT</a:t>
            </a:r>
            <a:endParaRPr lang="en-US" sz="2600" dirty="0" smtClean="0"/>
          </a:p>
          <a:p>
            <a:pPr lvl="1"/>
            <a:r>
              <a:rPr lang="en-US" sz="2300" dirty="0" smtClean="0"/>
              <a:t>Accept the challenge by going to the link above and committing to the Challenge</a:t>
            </a:r>
          </a:p>
          <a:p>
            <a:pPr lvl="1"/>
            <a:r>
              <a:rPr lang="en-US" sz="2300" dirty="0" smtClean="0"/>
              <a:t>Within </a:t>
            </a:r>
            <a:r>
              <a:rPr lang="en-US" sz="2300" dirty="0"/>
              <a:t>30 days of taking the </a:t>
            </a:r>
            <a:r>
              <a:rPr lang="en-US" sz="2300" dirty="0" smtClean="0"/>
              <a:t>Challenge</a:t>
            </a:r>
            <a:r>
              <a:rPr lang="en-US" sz="2300" dirty="0"/>
              <a:t>, engage youth and other tribal leaders in your community to do something positive of your choosing </a:t>
            </a:r>
            <a:endParaRPr lang="en-US" sz="2300" dirty="0" smtClean="0"/>
          </a:p>
          <a:p>
            <a:pPr marL="457200" lvl="1" indent="0">
              <a:buNone/>
            </a:pPr>
            <a:endParaRPr lang="en-US" sz="2200" dirty="0" smtClean="0"/>
          </a:p>
          <a:p>
            <a:r>
              <a:rPr lang="en-US" sz="2600" b="1" dirty="0" smtClean="0"/>
              <a:t>Step </a:t>
            </a:r>
            <a:r>
              <a:rPr lang="en-US" sz="2600" b="1" dirty="0"/>
              <a:t>2:  CAPTURE &amp; </a:t>
            </a:r>
            <a:r>
              <a:rPr lang="en-US" sz="2600" b="1" dirty="0" smtClean="0"/>
              <a:t>SHARE</a:t>
            </a:r>
            <a:r>
              <a:rPr lang="en-US" sz="2600" dirty="0"/>
              <a:t> </a:t>
            </a:r>
            <a:endParaRPr lang="en-US" sz="2600" dirty="0" smtClean="0"/>
          </a:p>
          <a:p>
            <a:pPr lvl="1"/>
            <a:r>
              <a:rPr lang="en-US" sz="2300" dirty="0" smtClean="0"/>
              <a:t>Send </a:t>
            </a:r>
            <a:r>
              <a:rPr lang="en-US" sz="2300" dirty="0"/>
              <a:t>your photos, videos and stories </a:t>
            </a:r>
            <a:r>
              <a:rPr lang="en-US" sz="2300" dirty="0" smtClean="0"/>
              <a:t>to geni@cnay.org.</a:t>
            </a:r>
            <a:endParaRPr lang="en-US" sz="2300" dirty="0"/>
          </a:p>
        </p:txBody>
      </p:sp>
      <p:pic>
        <p:nvPicPr>
          <p:cNvPr id="14340" name="Picture 4" descr="M:\Partners Convening 2015\IMG_48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3200" y="1600200"/>
            <a:ext cx="2377440" cy="35661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92791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b="1" dirty="0" smtClean="0"/>
              <a:t>Northwest Challenge Takers</a:t>
            </a:r>
            <a:endParaRPr lang="en-US" b="1" dirty="0"/>
          </a:p>
        </p:txBody>
      </p:sp>
      <p:sp>
        <p:nvSpPr>
          <p:cNvPr id="3" name="Content Placeholder 2"/>
          <p:cNvSpPr>
            <a:spLocks noGrp="1"/>
          </p:cNvSpPr>
          <p:nvPr>
            <p:ph idx="1"/>
          </p:nvPr>
        </p:nvSpPr>
        <p:spPr>
          <a:xfrm>
            <a:off x="381000" y="1219200"/>
            <a:ext cx="7162800" cy="3352800"/>
          </a:xfrm>
        </p:spPr>
        <p:txBody>
          <a:bodyPr>
            <a:noAutofit/>
          </a:bodyPr>
          <a:lstStyle/>
          <a:p>
            <a:r>
              <a:rPr lang="en-US" sz="2400" dirty="0" smtClean="0"/>
              <a:t>Northwest Portland Area Indian Health Board – We R Native (Thank you!)</a:t>
            </a:r>
          </a:p>
          <a:p>
            <a:r>
              <a:rPr lang="en-US" sz="2400" dirty="0" smtClean="0"/>
              <a:t>Lummi Nation – Tribal programs, youth councils and individuals</a:t>
            </a:r>
          </a:p>
          <a:p>
            <a:r>
              <a:rPr lang="en-US" sz="2400" dirty="0" smtClean="0"/>
              <a:t>Nooksack Indian Tribe – Youth group</a:t>
            </a:r>
          </a:p>
          <a:p>
            <a:r>
              <a:rPr lang="en-US" sz="2400" dirty="0" smtClean="0"/>
              <a:t>Tulalip Tribe – Tribal programs and individuals </a:t>
            </a:r>
          </a:p>
          <a:p>
            <a:r>
              <a:rPr lang="en-US" sz="2400" dirty="0" smtClean="0"/>
              <a:t>Native American Youth and Family Center</a:t>
            </a:r>
          </a:p>
          <a:p>
            <a:r>
              <a:rPr lang="en-US" sz="2400" dirty="0" smtClean="0"/>
              <a:t>Northwest Indian Youth Conference </a:t>
            </a:r>
            <a:endParaRPr lang="en-US" sz="2400" dirty="0"/>
          </a:p>
        </p:txBody>
      </p:sp>
      <p:pic>
        <p:nvPicPr>
          <p:cNvPr id="16386" name="Picture 2" descr="C:\Users\rward\Downloads\for_youth_by_youth (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14800" y="4968636"/>
            <a:ext cx="4850111" cy="1645920"/>
          </a:xfrm>
          <a:prstGeom prst="rect">
            <a:avLst/>
          </a:prstGeom>
          <a:noFill/>
          <a:extLst>
            <a:ext uri="{909E8E84-426E-40DD-AFC4-6F175D3DCCD1}">
              <a14:hiddenFill xmlns:a14="http://schemas.microsoft.com/office/drawing/2010/main">
                <a:solidFill>
                  <a:srgbClr val="FFFFFF"/>
                </a:solidFill>
              </a14:hiddenFill>
            </a:ext>
          </a:extLst>
        </p:spPr>
      </p:pic>
      <p:pic>
        <p:nvPicPr>
          <p:cNvPr id="16387" name="Picture 3" descr="C:\Users\rward\Downloads\greatness (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 y="4831476"/>
            <a:ext cx="3739208" cy="19202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0254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1242" y="228600"/>
            <a:ext cx="8567276" cy="1143000"/>
          </a:xfrm>
        </p:spPr>
        <p:txBody>
          <a:bodyPr>
            <a:normAutofit/>
          </a:bodyPr>
          <a:lstStyle/>
          <a:p>
            <a:r>
              <a:rPr lang="en-US" b="1" dirty="0" smtClean="0"/>
              <a:t>Network Youth Ambassadors</a:t>
            </a:r>
            <a:endParaRPr lang="en-US" b="1" dirty="0"/>
          </a:p>
        </p:txBody>
      </p:sp>
      <p:sp>
        <p:nvSpPr>
          <p:cNvPr id="3" name="Content Placeholder 2"/>
          <p:cNvSpPr>
            <a:spLocks noGrp="1"/>
          </p:cNvSpPr>
          <p:nvPr>
            <p:ph idx="1"/>
          </p:nvPr>
        </p:nvSpPr>
        <p:spPr>
          <a:xfrm>
            <a:off x="381000" y="1295400"/>
            <a:ext cx="5486400" cy="5410200"/>
          </a:xfrm>
        </p:spPr>
        <p:txBody>
          <a:bodyPr>
            <a:normAutofit fontScale="92500" lnSpcReduction="10000"/>
          </a:bodyPr>
          <a:lstStyle/>
          <a:p>
            <a:r>
              <a:rPr lang="en-US" sz="2800" dirty="0" smtClean="0"/>
              <a:t>New </a:t>
            </a:r>
            <a:r>
              <a:rPr lang="en-US" sz="2800" dirty="0"/>
              <a:t>leadership opportunity to engage and support a large network of "young movers and shakers" in Indian </a:t>
            </a:r>
            <a:r>
              <a:rPr lang="en-US" sz="2800" dirty="0" smtClean="0"/>
              <a:t>Country as part of Gen-I</a:t>
            </a:r>
          </a:p>
          <a:p>
            <a:r>
              <a:rPr lang="en-US" sz="2800" dirty="0" smtClean="0"/>
              <a:t>CNAY works </a:t>
            </a:r>
            <a:r>
              <a:rPr lang="en-US" sz="2800" dirty="0"/>
              <a:t>closely with these youth to foster their development as community liaisons who share resources and opportunities with their peers and </a:t>
            </a:r>
            <a:r>
              <a:rPr lang="en-US" sz="2800" dirty="0" smtClean="0"/>
              <a:t>communities</a:t>
            </a:r>
          </a:p>
          <a:p>
            <a:r>
              <a:rPr lang="en-US" sz="2800" dirty="0" smtClean="0"/>
              <a:t>Encourage youth in your communities to become Ambassadors: </a:t>
            </a:r>
            <a:r>
              <a:rPr lang="en-US" sz="2800" dirty="0">
                <a:hlinkClick r:id="rId2"/>
              </a:rPr>
              <a:t>http://</a:t>
            </a:r>
            <a:r>
              <a:rPr lang="en-US" sz="2800" dirty="0" smtClean="0">
                <a:hlinkClick r:id="rId2"/>
              </a:rPr>
              <a:t>www.cnay.org/CNAY_Youth_Ambassadors.html</a:t>
            </a:r>
            <a:r>
              <a:rPr lang="en-US" sz="2800" dirty="0" smtClean="0"/>
              <a:t>. </a:t>
            </a:r>
            <a:endParaRPr lang="en-US" sz="2800" dirty="0"/>
          </a:p>
        </p:txBody>
      </p:sp>
      <p:pic>
        <p:nvPicPr>
          <p:cNvPr id="2050" name="Picture 2" descr="C:\Users\rward\Desktop\Gen-I\Collin Church_Gen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35584" y="1447800"/>
            <a:ext cx="2641600" cy="3009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477068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1242" y="228600"/>
            <a:ext cx="8567276" cy="1143000"/>
          </a:xfrm>
        </p:spPr>
        <p:txBody>
          <a:bodyPr/>
          <a:lstStyle/>
          <a:p>
            <a:r>
              <a:rPr lang="en-US" b="1" dirty="0" smtClean="0"/>
              <a:t>Network Map</a:t>
            </a:r>
            <a:endParaRPr lang="en-US" b="1" dirty="0"/>
          </a:p>
        </p:txBody>
      </p:sp>
      <p:sp>
        <p:nvSpPr>
          <p:cNvPr id="3" name="Content Placeholder 2"/>
          <p:cNvSpPr>
            <a:spLocks noGrp="1"/>
          </p:cNvSpPr>
          <p:nvPr>
            <p:ph idx="1"/>
          </p:nvPr>
        </p:nvSpPr>
        <p:spPr>
          <a:xfrm>
            <a:off x="152400" y="1295400"/>
            <a:ext cx="8991600" cy="2590395"/>
          </a:xfrm>
        </p:spPr>
        <p:txBody>
          <a:bodyPr>
            <a:normAutofit/>
          </a:bodyPr>
          <a:lstStyle/>
          <a:p>
            <a:r>
              <a:rPr lang="en-US" sz="2800" dirty="0"/>
              <a:t>We </a:t>
            </a:r>
            <a:r>
              <a:rPr lang="en-US" sz="2800" dirty="0" smtClean="0"/>
              <a:t>are inviting youth, tribes and urban </a:t>
            </a:r>
            <a:r>
              <a:rPr lang="en-US" sz="2800" dirty="0"/>
              <a:t>Indian communities to help create a map of the programs and services that are changing the lives of </a:t>
            </a:r>
            <a:r>
              <a:rPr lang="en-US" sz="2800" dirty="0" smtClean="0"/>
              <a:t>youth and making </a:t>
            </a:r>
            <a:r>
              <a:rPr lang="en-US" sz="2800" dirty="0"/>
              <a:t>a </a:t>
            </a:r>
            <a:r>
              <a:rPr lang="en-US" sz="2800" dirty="0" smtClean="0"/>
              <a:t>difference</a:t>
            </a:r>
          </a:p>
          <a:p>
            <a:r>
              <a:rPr lang="en-US" sz="2800" dirty="0" smtClean="0"/>
              <a:t>Add programs to the map! </a:t>
            </a:r>
            <a:r>
              <a:rPr lang="en-US" sz="2400" dirty="0" smtClean="0">
                <a:hlinkClick r:id="rId2"/>
              </a:rPr>
              <a:t>http</a:t>
            </a:r>
            <a:r>
              <a:rPr lang="en-US" sz="2400" dirty="0">
                <a:hlinkClick r:id="rId2"/>
              </a:rPr>
              <a:t>://</a:t>
            </a:r>
            <a:r>
              <a:rPr lang="en-US" sz="2400" dirty="0" smtClean="0">
                <a:hlinkClick r:id="rId2"/>
              </a:rPr>
              <a:t>cnay.org/Network_Map.html</a:t>
            </a:r>
            <a:r>
              <a:rPr lang="en-US" sz="2400" dirty="0" smtClean="0"/>
              <a:t> </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5746" y="3962400"/>
            <a:ext cx="3205857" cy="2651760"/>
          </a:xfrm>
          <a:prstGeom prst="rect">
            <a:avLst/>
          </a:prstGeom>
        </p:spPr>
      </p:pic>
      <p:pic>
        <p:nvPicPr>
          <p:cNvPr id="1026" name="Picture 2" descr="C:\Users\rward\Desktop\Gen-I\group_photo.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80660" y="3948545"/>
            <a:ext cx="3413760" cy="2560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719316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1242" y="228600"/>
            <a:ext cx="8567276" cy="1143000"/>
          </a:xfrm>
        </p:spPr>
        <p:txBody>
          <a:bodyPr/>
          <a:lstStyle/>
          <a:p>
            <a:r>
              <a:rPr lang="en-US" b="1" dirty="0" smtClean="0"/>
              <a:t>Network Engagement </a:t>
            </a:r>
            <a:endParaRPr lang="en-US" b="1" dirty="0"/>
          </a:p>
        </p:txBody>
      </p:sp>
      <p:sp>
        <p:nvSpPr>
          <p:cNvPr id="3" name="Content Placeholder 2"/>
          <p:cNvSpPr>
            <a:spLocks noGrp="1"/>
          </p:cNvSpPr>
          <p:nvPr>
            <p:ph idx="1"/>
          </p:nvPr>
        </p:nvSpPr>
        <p:spPr>
          <a:xfrm>
            <a:off x="304800" y="1371600"/>
            <a:ext cx="4707526" cy="4343400"/>
          </a:xfrm>
        </p:spPr>
        <p:txBody>
          <a:bodyPr>
            <a:normAutofit/>
          </a:bodyPr>
          <a:lstStyle/>
          <a:p>
            <a:r>
              <a:rPr lang="en-US" sz="2800" dirty="0" smtClean="0"/>
              <a:t>Monthly Engagement Calls</a:t>
            </a:r>
          </a:p>
          <a:p>
            <a:r>
              <a:rPr lang="en-US" sz="2800" dirty="0" smtClean="0"/>
              <a:t>Bi-Weekly Online Chats</a:t>
            </a:r>
          </a:p>
          <a:p>
            <a:r>
              <a:rPr lang="en-US" sz="2800" dirty="0" smtClean="0"/>
              <a:t>Community Meetings</a:t>
            </a:r>
          </a:p>
          <a:p>
            <a:r>
              <a:rPr lang="en-US" sz="2800" dirty="0" smtClean="0"/>
              <a:t>Conferences</a:t>
            </a:r>
          </a:p>
        </p:txBody>
      </p:sp>
      <p:pic>
        <p:nvPicPr>
          <p:cNvPr id="1026" name="Picture 2" descr="C:\Users\rward\Desktop\140613_obama-indian-country_1b00488acc8377cc5512b323f01984b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00303" y="1371600"/>
            <a:ext cx="3344950" cy="2560320"/>
          </a:xfrm>
          <a:prstGeom prst="rect">
            <a:avLst/>
          </a:prstGeom>
          <a:noFill/>
          <a:extLst>
            <a:ext uri="{909E8E84-426E-40DD-AFC4-6F175D3DCCD1}">
              <a14:hiddenFill xmlns:a14="http://schemas.microsoft.com/office/drawing/2010/main">
                <a:solidFill>
                  <a:srgbClr val="FFFFFF"/>
                </a:solidFill>
              </a14:hiddenFill>
            </a:ext>
          </a:extLst>
        </p:spPr>
      </p:pic>
      <p:pic>
        <p:nvPicPr>
          <p:cNvPr id="15362" name="Picture 2" descr="C:\Users\rward\Desktop\Communications\vancehomegu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3931920"/>
            <a:ext cx="4707526" cy="26517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025072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Network Communications</a:t>
            </a:r>
            <a:endParaRPr lang="en-US" b="1" dirty="0"/>
          </a:p>
        </p:txBody>
      </p:sp>
      <p:sp>
        <p:nvSpPr>
          <p:cNvPr id="3" name="Content Placeholder 2"/>
          <p:cNvSpPr>
            <a:spLocks noGrp="1"/>
          </p:cNvSpPr>
          <p:nvPr>
            <p:ph idx="1"/>
          </p:nvPr>
        </p:nvSpPr>
        <p:spPr>
          <a:xfrm>
            <a:off x="152400" y="1508760"/>
            <a:ext cx="5486400" cy="5257800"/>
          </a:xfrm>
        </p:spPr>
        <p:txBody>
          <a:bodyPr>
            <a:normAutofit/>
          </a:bodyPr>
          <a:lstStyle/>
          <a:p>
            <a:r>
              <a:rPr lang="en-US" sz="3000" b="1" dirty="0" smtClean="0"/>
              <a:t>Website</a:t>
            </a:r>
          </a:p>
          <a:p>
            <a:pPr lvl="1"/>
            <a:r>
              <a:rPr lang="en-US" sz="2600" dirty="0" smtClean="0"/>
              <a:t>www.genindigenous.com </a:t>
            </a:r>
          </a:p>
          <a:p>
            <a:r>
              <a:rPr lang="en-US" sz="2800" b="1" dirty="0" smtClean="0"/>
              <a:t>Gen-I NOW</a:t>
            </a:r>
          </a:p>
          <a:p>
            <a:pPr lvl="1"/>
            <a:r>
              <a:rPr lang="en-US" sz="2600" dirty="0" smtClean="0"/>
              <a:t>Resources for Native youth</a:t>
            </a:r>
          </a:p>
          <a:p>
            <a:r>
              <a:rPr lang="en-US" sz="3000" b="1" dirty="0" smtClean="0"/>
              <a:t>Facebook Group </a:t>
            </a:r>
          </a:p>
          <a:p>
            <a:pPr lvl="1"/>
            <a:r>
              <a:rPr lang="en-US" sz="2600" dirty="0" smtClean="0"/>
              <a:t>Facebook.com/</a:t>
            </a:r>
            <a:r>
              <a:rPr lang="en-US" sz="2600" dirty="0" err="1" smtClean="0"/>
              <a:t>GenIndigenous</a:t>
            </a:r>
            <a:endParaRPr lang="en-US" sz="2600" dirty="0" smtClean="0"/>
          </a:p>
          <a:p>
            <a:r>
              <a:rPr lang="en-US" sz="3000" b="1" dirty="0" smtClean="0"/>
              <a:t>Twitter</a:t>
            </a:r>
          </a:p>
          <a:p>
            <a:pPr lvl="1"/>
            <a:r>
              <a:rPr lang="en-US" sz="2600" dirty="0" smtClean="0"/>
              <a:t>@</a:t>
            </a:r>
            <a:r>
              <a:rPr lang="en-US" sz="2600" dirty="0" err="1" smtClean="0"/>
              <a:t>Gen_Indigenous</a:t>
            </a:r>
            <a:endParaRPr lang="en-US" sz="2600" dirty="0" smtClean="0"/>
          </a:p>
          <a:p>
            <a:r>
              <a:rPr lang="en-US" sz="3000" b="1" dirty="0" smtClean="0"/>
              <a:t>Email</a:t>
            </a:r>
          </a:p>
          <a:p>
            <a:pPr lvl="1"/>
            <a:r>
              <a:rPr lang="en-US" sz="2600" dirty="0" smtClean="0"/>
              <a:t>genI@cnay.org</a:t>
            </a:r>
            <a:endParaRPr lang="en-US" sz="2600" dirty="0" smtClean="0"/>
          </a:p>
        </p:txBody>
      </p:sp>
      <p:pic>
        <p:nvPicPr>
          <p:cNvPr id="4" name="Picture 2" descr="C:\Users\rward\Desktop\IMG_140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10200" y="3337560"/>
            <a:ext cx="3429000" cy="2286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p:nvPr/>
        </p:nvPicPr>
        <p:blipFill rotWithShape="1">
          <a:blip r:embed="rId3" cstate="print">
            <a:extLst>
              <a:ext uri="{28A0092B-C50C-407E-A947-70E740481C1C}">
                <a14:useLocalDpi xmlns:a14="http://schemas.microsoft.com/office/drawing/2010/main" val="0"/>
              </a:ext>
            </a:extLst>
          </a:blip>
          <a:srcRect/>
          <a:stretch/>
        </p:blipFill>
        <p:spPr bwMode="auto">
          <a:xfrm>
            <a:off x="5425044" y="1279176"/>
            <a:ext cx="3124200" cy="181812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8747980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18197"/>
            <a:ext cx="7620000" cy="1143000"/>
          </a:xfrm>
        </p:spPr>
        <p:txBody>
          <a:bodyPr/>
          <a:lstStyle/>
          <a:p>
            <a:r>
              <a:rPr lang="en-US" b="1" dirty="0" smtClean="0"/>
              <a:t>Get Engaged in Gen-I!</a:t>
            </a:r>
            <a:endParaRPr lang="en-US" b="1" dirty="0"/>
          </a:p>
        </p:txBody>
      </p:sp>
      <p:sp>
        <p:nvSpPr>
          <p:cNvPr id="5" name="Content Placeholder 4"/>
          <p:cNvSpPr>
            <a:spLocks noGrp="1"/>
          </p:cNvSpPr>
          <p:nvPr>
            <p:ph idx="1"/>
          </p:nvPr>
        </p:nvSpPr>
        <p:spPr>
          <a:xfrm>
            <a:off x="225033" y="1219200"/>
            <a:ext cx="4575568" cy="5388824"/>
          </a:xfrm>
        </p:spPr>
        <p:txBody>
          <a:bodyPr>
            <a:normAutofit/>
          </a:bodyPr>
          <a:lstStyle/>
          <a:p>
            <a:r>
              <a:rPr lang="en-US" sz="2800" dirty="0" smtClean="0"/>
              <a:t>Join the monthly discussion calls and bi-weekly online conversations</a:t>
            </a:r>
          </a:p>
          <a:p>
            <a:r>
              <a:rPr lang="en-US" sz="2800" dirty="0" smtClean="0"/>
              <a:t>Contribute to the Network Map</a:t>
            </a:r>
          </a:p>
          <a:p>
            <a:r>
              <a:rPr lang="en-US" sz="2800" dirty="0" smtClean="0"/>
              <a:t>Reach out if you want to know more about specific Gen-I components</a:t>
            </a:r>
          </a:p>
          <a:p>
            <a:r>
              <a:rPr lang="en-US" sz="2800" dirty="0" smtClean="0"/>
              <a:t>Take the Challenge and encourage youth to take it, too!</a:t>
            </a:r>
            <a:endParaRPr lang="en-US" sz="2800" dirty="0"/>
          </a:p>
        </p:txBody>
      </p:sp>
      <p:pic>
        <p:nvPicPr>
          <p:cNvPr id="6" name="Picture 3" descr="C:\Users\rward\Desktop\Dahkota Brown - CAP.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5410200" y="3956264"/>
            <a:ext cx="3051776" cy="265176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rward\Desktop\Communications\20140721-IMG_1775_t620x620_c620x6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1301338"/>
            <a:ext cx="3429000"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732097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228600" y="2057400"/>
            <a:ext cx="8839200" cy="1404938"/>
          </a:xfrm>
        </p:spPr>
        <p:txBody>
          <a:bodyPr>
            <a:normAutofit/>
          </a:bodyPr>
          <a:lstStyle/>
          <a:p>
            <a:pPr algn="ctr"/>
            <a:r>
              <a:rPr lang="en-US" sz="4800" b="1" dirty="0" smtClean="0"/>
              <a:t>THANK YOU &amp; STAY CONNECTED!</a:t>
            </a:r>
            <a:endParaRPr lang="en-US" sz="4800" b="1" dirty="0"/>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43400" y="259278"/>
            <a:ext cx="4427086" cy="1387553"/>
          </a:xfrm>
          <a:prstGeom prst="rect">
            <a:avLst/>
          </a:prstGeom>
        </p:spPr>
      </p:pic>
      <p:sp>
        <p:nvSpPr>
          <p:cNvPr id="2" name="Title 1"/>
          <p:cNvSpPr>
            <a:spLocks noGrp="1"/>
          </p:cNvSpPr>
          <p:nvPr>
            <p:ph type="title"/>
          </p:nvPr>
        </p:nvSpPr>
        <p:spPr>
          <a:xfrm>
            <a:off x="914400" y="4343400"/>
            <a:ext cx="7162800" cy="1362075"/>
          </a:xfrm>
        </p:spPr>
        <p:txBody>
          <a:bodyPr>
            <a:normAutofit fontScale="90000"/>
          </a:bodyPr>
          <a:lstStyle/>
          <a:p>
            <a:r>
              <a:rPr lang="en-US" sz="2500" cap="none" dirty="0">
                <a:solidFill>
                  <a:prstClr val="black"/>
                </a:solidFill>
              </a:rPr>
              <a:t>Ryan Ward</a:t>
            </a:r>
            <a:br>
              <a:rPr lang="en-US" sz="2500" cap="none" dirty="0">
                <a:solidFill>
                  <a:prstClr val="black"/>
                </a:solidFill>
              </a:rPr>
            </a:br>
            <a:r>
              <a:rPr lang="en-US" sz="1800" cap="none" dirty="0">
                <a:solidFill>
                  <a:prstClr val="black"/>
                </a:solidFill>
              </a:rPr>
              <a:t>Senior Program Associate </a:t>
            </a:r>
            <a:br>
              <a:rPr lang="en-US" sz="1800" cap="none" dirty="0">
                <a:solidFill>
                  <a:prstClr val="black"/>
                </a:solidFill>
              </a:rPr>
            </a:br>
            <a:r>
              <a:rPr lang="en-US" sz="1800" cap="none" dirty="0">
                <a:solidFill>
                  <a:prstClr val="black"/>
                </a:solidFill>
              </a:rPr>
              <a:t>Center for Native American Youth </a:t>
            </a:r>
            <a:br>
              <a:rPr lang="en-US" sz="1800" cap="none" dirty="0">
                <a:solidFill>
                  <a:prstClr val="black"/>
                </a:solidFill>
              </a:rPr>
            </a:br>
            <a:r>
              <a:rPr lang="en-US" sz="1800" cap="none" dirty="0">
                <a:solidFill>
                  <a:prstClr val="black"/>
                </a:solidFill>
              </a:rPr>
              <a:t>The Aspen Institute </a:t>
            </a:r>
            <a:r>
              <a:rPr lang="en-US" sz="2500" cap="none" dirty="0">
                <a:solidFill>
                  <a:prstClr val="black"/>
                </a:solidFill>
              </a:rPr>
              <a:t/>
            </a:r>
            <a:br>
              <a:rPr lang="en-US" sz="2500" cap="none" dirty="0">
                <a:solidFill>
                  <a:prstClr val="black"/>
                </a:solidFill>
              </a:rPr>
            </a:br>
            <a:r>
              <a:rPr lang="en-US" sz="2200" cap="none" dirty="0">
                <a:solidFill>
                  <a:prstClr val="black"/>
                </a:solidFill>
                <a:hlinkClick r:id="rId3"/>
              </a:rPr>
              <a:t>ryan.ward@aspeninst.org</a:t>
            </a:r>
            <a:endParaRPr lang="en-US" dirty="0"/>
          </a:p>
        </p:txBody>
      </p:sp>
    </p:spTree>
    <p:extLst>
      <p:ext uri="{BB962C8B-B14F-4D97-AF65-F5344CB8AC3E}">
        <p14:creationId xmlns:p14="http://schemas.microsoft.com/office/powerpoint/2010/main" val="14960032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222250" y="228600"/>
            <a:ext cx="8229600" cy="1143000"/>
          </a:xfrm>
        </p:spPr>
        <p:txBody>
          <a:bodyPr/>
          <a:lstStyle/>
          <a:p>
            <a:r>
              <a:rPr lang="en-US" b="1" dirty="0" smtClean="0"/>
              <a:t>Our Work</a:t>
            </a:r>
            <a:endParaRPr lang="en-US" b="1" dirty="0"/>
          </a:p>
        </p:txBody>
      </p:sp>
      <p:sp>
        <p:nvSpPr>
          <p:cNvPr id="13" name="Content Placeholder 2"/>
          <p:cNvSpPr>
            <a:spLocks noGrp="1"/>
          </p:cNvSpPr>
          <p:nvPr>
            <p:ph idx="1"/>
          </p:nvPr>
        </p:nvSpPr>
        <p:spPr>
          <a:xfrm>
            <a:off x="-25400" y="1375892"/>
            <a:ext cx="4724400" cy="5257800"/>
          </a:xfrm>
        </p:spPr>
        <p:txBody>
          <a:bodyPr>
            <a:noAutofit/>
          </a:bodyPr>
          <a:lstStyle/>
          <a:p>
            <a:r>
              <a:rPr lang="en-US" sz="2100" b="1" dirty="0" smtClean="0">
                <a:solidFill>
                  <a:srgbClr val="740000"/>
                </a:solidFill>
              </a:rPr>
              <a:t>Youth Inspiration</a:t>
            </a:r>
          </a:p>
          <a:p>
            <a:pPr lvl="1"/>
            <a:r>
              <a:rPr lang="en-US" sz="2100" dirty="0" smtClean="0"/>
              <a:t>Champions for Change, Youth Roundtables, Stories of Inspiration</a:t>
            </a:r>
          </a:p>
          <a:p>
            <a:r>
              <a:rPr lang="en-US" sz="2100" b="1" dirty="0" smtClean="0">
                <a:solidFill>
                  <a:srgbClr val="740000"/>
                </a:solidFill>
              </a:rPr>
              <a:t>Advocacy</a:t>
            </a:r>
          </a:p>
          <a:p>
            <a:pPr lvl="1"/>
            <a:r>
              <a:rPr lang="en-US" sz="2100" dirty="0" smtClean="0"/>
              <a:t>Develop meaningful relationships with tribal leaders, elevate voices</a:t>
            </a:r>
          </a:p>
          <a:p>
            <a:pPr lvl="0"/>
            <a:r>
              <a:rPr lang="en-US" sz="2100" b="1" dirty="0" smtClean="0">
                <a:solidFill>
                  <a:srgbClr val="740000"/>
                </a:solidFill>
              </a:rPr>
              <a:t>Policy Change</a:t>
            </a:r>
          </a:p>
          <a:p>
            <a:pPr lvl="1"/>
            <a:r>
              <a:rPr lang="en-US" sz="2100" dirty="0" smtClean="0"/>
              <a:t>Policy/Resource Roundtables, Covening Allies, and Publish Resources </a:t>
            </a:r>
          </a:p>
          <a:p>
            <a:r>
              <a:rPr lang="en-US" sz="2100" b="1" dirty="0" smtClean="0">
                <a:solidFill>
                  <a:srgbClr val="740000"/>
                </a:solidFill>
              </a:rPr>
              <a:t>Resource Platform</a:t>
            </a:r>
          </a:p>
          <a:p>
            <a:pPr lvl="1"/>
            <a:r>
              <a:rPr lang="en-US" sz="2100" dirty="0" smtClean="0"/>
              <a:t>Connect people and organizations with each other, and provide practical information and resources</a:t>
            </a:r>
            <a:endParaRPr lang="en-US" sz="2100" dirty="0"/>
          </a:p>
        </p:txBody>
      </p:sp>
      <p:pic>
        <p:nvPicPr>
          <p:cNvPr id="1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87706" y="1295400"/>
            <a:ext cx="3567113" cy="254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693237" y="4004792"/>
            <a:ext cx="3956050" cy="2770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935759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3677" y="-76200"/>
            <a:ext cx="7620000" cy="381000"/>
          </a:xfrm>
        </p:spPr>
        <p:txBody>
          <a:bodyPr>
            <a:noAutofit/>
          </a:bodyPr>
          <a:lstStyle/>
          <a:p>
            <a:pPr algn="ctr"/>
            <a:r>
              <a:rPr lang="en-US" sz="4000" b="1" u="sng" dirty="0" smtClean="0">
                <a:solidFill>
                  <a:srgbClr val="740000"/>
                </a:solidFill>
              </a:rPr>
              <a:t/>
            </a:r>
            <a:br>
              <a:rPr lang="en-US" sz="4000" b="1" u="sng" dirty="0" smtClean="0">
                <a:solidFill>
                  <a:srgbClr val="740000"/>
                </a:solidFill>
              </a:rPr>
            </a:br>
            <a:r>
              <a:rPr lang="en-US" sz="4000" b="1" u="sng" dirty="0" smtClean="0">
                <a:solidFill>
                  <a:srgbClr val="740000"/>
                </a:solidFill>
              </a:rPr>
              <a:t>CNAY Board </a:t>
            </a:r>
            <a:r>
              <a:rPr lang="en-US" sz="4000" b="1" u="sng" dirty="0">
                <a:solidFill>
                  <a:srgbClr val="740000"/>
                </a:solidFill>
              </a:rPr>
              <a:t>of Advisors</a:t>
            </a:r>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559509" y="821307"/>
            <a:ext cx="1133042" cy="1406861"/>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022634" y="3590245"/>
            <a:ext cx="1051756" cy="1305930"/>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711909" y="2363587"/>
            <a:ext cx="957358" cy="1188720"/>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81000" y="821307"/>
            <a:ext cx="1133041" cy="1406859"/>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3040441" y="2324143"/>
            <a:ext cx="957358" cy="1188720"/>
          </a:xfrm>
          <a:prstGeom prst="rect">
            <a:avLst/>
          </a:prstGeom>
        </p:spPr>
      </p:pic>
      <p:pic>
        <p:nvPicPr>
          <p:cNvPr id="9" name="Picture 8"/>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403930" y="4982890"/>
            <a:ext cx="1326049" cy="1646510"/>
          </a:xfrm>
          <a:prstGeom prst="rect">
            <a:avLst/>
          </a:prstGeom>
        </p:spPr>
      </p:pic>
      <p:pic>
        <p:nvPicPr>
          <p:cNvPr id="10" name="Picture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20601" y="2324143"/>
            <a:ext cx="950975" cy="1188720"/>
          </a:xfrm>
          <a:prstGeom prst="rect">
            <a:avLst/>
          </a:prstGeom>
        </p:spPr>
      </p:pic>
      <p:pic>
        <p:nvPicPr>
          <p:cNvPr id="11" name="Picture 1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222326" y="3606766"/>
            <a:ext cx="916284" cy="1298070"/>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4388358" y="944290"/>
            <a:ext cx="1033995" cy="1283877"/>
          </a:xfrm>
          <a:prstGeom prst="rect">
            <a:avLst/>
          </a:prstGeom>
        </p:spPr>
      </p:pic>
      <p:pic>
        <p:nvPicPr>
          <p:cNvPr id="13" name="Picture 12"/>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2029527" y="4982890"/>
            <a:ext cx="1326049" cy="1646510"/>
          </a:xfrm>
          <a:prstGeom prst="rect">
            <a:avLst/>
          </a:prstGeom>
        </p:spPr>
      </p:pic>
      <p:pic>
        <p:nvPicPr>
          <p:cNvPr id="14" name="Picture 13"/>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2907323" y="944290"/>
            <a:ext cx="1090976" cy="1354628"/>
          </a:xfrm>
          <a:prstGeom prst="rect">
            <a:avLst/>
          </a:prstGeom>
        </p:spPr>
      </p:pic>
      <p:pic>
        <p:nvPicPr>
          <p:cNvPr id="16" name="Picture 15"/>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4333904" y="3552307"/>
            <a:ext cx="1082309" cy="1343868"/>
          </a:xfrm>
          <a:prstGeom prst="rect">
            <a:avLst/>
          </a:prstGeom>
        </p:spPr>
      </p:pic>
      <p:pic>
        <p:nvPicPr>
          <p:cNvPr id="17" name="Picture 16"/>
          <p:cNvPicPr>
            <a:picLocks noChangeAspect="1"/>
          </p:cNvPicPr>
          <p:nvPr/>
        </p:nvPicPr>
        <p:blipFill>
          <a:blip r:embed="rId15">
            <a:extLst>
              <a:ext uri="{28A0092B-C50C-407E-A947-70E740481C1C}">
                <a14:useLocalDpi xmlns:a14="http://schemas.microsoft.com/office/drawing/2010/main"/>
              </a:ext>
            </a:extLst>
          </a:blip>
          <a:stretch>
            <a:fillRect/>
          </a:stretch>
        </p:blipFill>
        <p:spPr>
          <a:xfrm>
            <a:off x="7177357" y="902773"/>
            <a:ext cx="1111289" cy="1379851"/>
          </a:xfrm>
          <a:prstGeom prst="rect">
            <a:avLst/>
          </a:prstGeom>
        </p:spPr>
      </p:pic>
      <p:pic>
        <p:nvPicPr>
          <p:cNvPr id="18" name="Picture 17"/>
          <p:cNvPicPr>
            <a:picLocks noChangeAspect="1"/>
          </p:cNvPicPr>
          <p:nvPr/>
        </p:nvPicPr>
        <p:blipFill>
          <a:blip r:embed="rId16">
            <a:extLst>
              <a:ext uri="{28A0092B-C50C-407E-A947-70E740481C1C}">
                <a14:useLocalDpi xmlns:a14="http://schemas.microsoft.com/office/drawing/2010/main"/>
              </a:ext>
            </a:extLst>
          </a:blip>
          <a:stretch>
            <a:fillRect/>
          </a:stretch>
        </p:blipFill>
        <p:spPr>
          <a:xfrm>
            <a:off x="1711909" y="3658524"/>
            <a:ext cx="1023067" cy="1270308"/>
          </a:xfrm>
          <a:prstGeom prst="rect">
            <a:avLst/>
          </a:prstGeom>
        </p:spPr>
      </p:pic>
      <p:pic>
        <p:nvPicPr>
          <p:cNvPr id="19" name="Picture 18"/>
          <p:cNvPicPr>
            <a:picLocks noChangeAspect="1"/>
          </p:cNvPicPr>
          <p:nvPr/>
        </p:nvPicPr>
        <p:blipFill>
          <a:blip r:embed="rId17">
            <a:extLst>
              <a:ext uri="{28A0092B-C50C-407E-A947-70E740481C1C}">
                <a14:useLocalDpi xmlns:a14="http://schemas.microsoft.com/office/drawing/2010/main"/>
              </a:ext>
            </a:extLst>
          </a:blip>
          <a:stretch>
            <a:fillRect/>
          </a:stretch>
        </p:blipFill>
        <p:spPr>
          <a:xfrm>
            <a:off x="5800613" y="2247598"/>
            <a:ext cx="968011" cy="1201947"/>
          </a:xfrm>
          <a:prstGeom prst="rect">
            <a:avLst/>
          </a:prstGeom>
        </p:spPr>
      </p:pic>
      <p:pic>
        <p:nvPicPr>
          <p:cNvPr id="20" name="Picture 19"/>
          <p:cNvPicPr>
            <a:picLocks noChangeAspect="1"/>
          </p:cNvPicPr>
          <p:nvPr/>
        </p:nvPicPr>
        <p:blipFill>
          <a:blip r:embed="rId18">
            <a:extLst>
              <a:ext uri="{28A0092B-C50C-407E-A947-70E740481C1C}">
                <a14:useLocalDpi xmlns:a14="http://schemas.microsoft.com/office/drawing/2010/main"/>
              </a:ext>
            </a:extLst>
          </a:blip>
          <a:stretch>
            <a:fillRect/>
          </a:stretch>
        </p:blipFill>
        <p:spPr>
          <a:xfrm>
            <a:off x="7272641" y="2345225"/>
            <a:ext cx="1016005" cy="1261540"/>
          </a:xfrm>
          <a:prstGeom prst="rect">
            <a:avLst/>
          </a:prstGeom>
        </p:spPr>
      </p:pic>
      <p:pic>
        <p:nvPicPr>
          <p:cNvPr id="22" name="Picture 21"/>
          <p:cNvPicPr>
            <a:picLocks noChangeAspect="1"/>
          </p:cNvPicPr>
          <p:nvPr/>
        </p:nvPicPr>
        <p:blipFill>
          <a:blip r:embed="rId19">
            <a:extLst>
              <a:ext uri="{28A0092B-C50C-407E-A947-70E740481C1C}">
                <a14:useLocalDpi xmlns:a14="http://schemas.microsoft.com/office/drawing/2010/main"/>
              </a:ext>
            </a:extLst>
          </a:blip>
          <a:stretch>
            <a:fillRect/>
          </a:stretch>
        </p:blipFill>
        <p:spPr>
          <a:xfrm>
            <a:off x="5780943" y="902774"/>
            <a:ext cx="1111289" cy="1379851"/>
          </a:xfrm>
          <a:prstGeom prst="rect">
            <a:avLst/>
          </a:prstGeom>
        </p:spPr>
      </p:pic>
      <p:pic>
        <p:nvPicPr>
          <p:cNvPr id="15" name="Picture 14"/>
          <p:cNvPicPr>
            <a:picLocks noChangeAspect="1"/>
          </p:cNvPicPr>
          <p:nvPr/>
        </p:nvPicPr>
        <p:blipFill>
          <a:blip r:embed="rId20">
            <a:extLst>
              <a:ext uri="{28A0092B-C50C-407E-A947-70E740481C1C}">
                <a14:useLocalDpi xmlns:a14="http://schemas.microsoft.com/office/drawing/2010/main"/>
              </a:ext>
            </a:extLst>
          </a:blip>
          <a:stretch>
            <a:fillRect/>
          </a:stretch>
        </p:blipFill>
        <p:spPr>
          <a:xfrm>
            <a:off x="4463461" y="2247598"/>
            <a:ext cx="978663" cy="1215174"/>
          </a:xfrm>
          <a:prstGeom prst="rect">
            <a:avLst/>
          </a:prstGeom>
        </p:spPr>
      </p:pic>
      <p:pic>
        <p:nvPicPr>
          <p:cNvPr id="23" name="Picture 22"/>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5798611" y="3552307"/>
            <a:ext cx="1082310" cy="1343868"/>
          </a:xfrm>
          <a:prstGeom prst="rect">
            <a:avLst/>
          </a:prstGeom>
        </p:spPr>
      </p:pic>
      <p:pic>
        <p:nvPicPr>
          <p:cNvPr id="3" name="Picture 2"/>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463677" y="3625867"/>
            <a:ext cx="935196" cy="1270308"/>
          </a:xfrm>
          <a:prstGeom prst="rect">
            <a:avLst/>
          </a:prstGeom>
          <a:solidFill>
            <a:srgbClr val="000000">
              <a:shade val="95000"/>
            </a:srgbClr>
          </a:solidFill>
          <a:ln w="444500" cap="sq">
            <a:noFill/>
            <a:miter lim="800000"/>
          </a:ln>
          <a:effectLst/>
        </p:spPr>
      </p:pic>
      <p:pic>
        <p:nvPicPr>
          <p:cNvPr id="21" name="Picture 20"/>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3675302" y="4982890"/>
            <a:ext cx="1317207" cy="1646510"/>
          </a:xfrm>
          <a:prstGeom prst="rect">
            <a:avLst/>
          </a:prstGeom>
        </p:spPr>
      </p:pic>
      <p:pic>
        <p:nvPicPr>
          <p:cNvPr id="24" name="Picture 23"/>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5293309" y="4982890"/>
            <a:ext cx="1326049" cy="1646510"/>
          </a:xfrm>
          <a:prstGeom prst="rect">
            <a:avLst/>
          </a:prstGeom>
        </p:spPr>
      </p:pic>
      <p:pic>
        <p:nvPicPr>
          <p:cNvPr id="25" name="Picture 24"/>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6944241" y="4982890"/>
            <a:ext cx="1317208" cy="1646510"/>
          </a:xfrm>
          <a:prstGeom prst="rect">
            <a:avLst/>
          </a:prstGeom>
        </p:spPr>
      </p:pic>
    </p:spTree>
    <p:extLst>
      <p:ext uri="{BB962C8B-B14F-4D97-AF65-F5344CB8AC3E}">
        <p14:creationId xmlns:p14="http://schemas.microsoft.com/office/powerpoint/2010/main" val="9581397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38" y="228600"/>
            <a:ext cx="8699938" cy="868362"/>
          </a:xfrm>
          <a:noFill/>
        </p:spPr>
        <p:txBody>
          <a:bodyPr/>
          <a:lstStyle/>
          <a:p>
            <a:pPr algn="ctr"/>
            <a:r>
              <a:rPr lang="en-US" sz="4400" b="1" dirty="0" smtClean="0"/>
              <a:t>Outreach and Youth Engagement</a:t>
            </a:r>
            <a:endParaRPr lang="en-US" sz="4400" b="1" dirty="0"/>
          </a:p>
        </p:txBody>
      </p:sp>
      <p:sp>
        <p:nvSpPr>
          <p:cNvPr id="3" name="Content Placeholder 2"/>
          <p:cNvSpPr>
            <a:spLocks noGrp="1"/>
          </p:cNvSpPr>
          <p:nvPr>
            <p:ph idx="1"/>
          </p:nvPr>
        </p:nvSpPr>
        <p:spPr>
          <a:xfrm>
            <a:off x="152400" y="1219200"/>
            <a:ext cx="8305800" cy="2666999"/>
          </a:xfrm>
        </p:spPr>
        <p:txBody>
          <a:bodyPr>
            <a:normAutofit/>
          </a:bodyPr>
          <a:lstStyle/>
          <a:p>
            <a:pPr>
              <a:spcBef>
                <a:spcPts val="0"/>
              </a:spcBef>
            </a:pPr>
            <a:r>
              <a:rPr lang="en-US" sz="2800" dirty="0" smtClean="0"/>
              <a:t>To </a:t>
            </a:r>
            <a:r>
              <a:rPr lang="en-US" sz="2800" dirty="0"/>
              <a:t>date, </a:t>
            </a:r>
            <a:r>
              <a:rPr lang="en-US" sz="2800" dirty="0" smtClean="0"/>
              <a:t>CNAY has </a:t>
            </a:r>
            <a:r>
              <a:rPr lang="en-US" sz="2800" dirty="0"/>
              <a:t>held </a:t>
            </a:r>
            <a:r>
              <a:rPr lang="en-US" sz="2800" b="1" dirty="0" smtClean="0">
                <a:solidFill>
                  <a:srgbClr val="740000"/>
                </a:solidFill>
              </a:rPr>
              <a:t>107 </a:t>
            </a:r>
            <a:r>
              <a:rPr lang="en-US" sz="2800" b="1" dirty="0">
                <a:solidFill>
                  <a:srgbClr val="740000"/>
                </a:solidFill>
              </a:rPr>
              <a:t>Native youth roundtables </a:t>
            </a:r>
            <a:r>
              <a:rPr lang="en-US" sz="2800" dirty="0"/>
              <a:t>in</a:t>
            </a:r>
            <a:r>
              <a:rPr lang="en-US" sz="2800" b="1" dirty="0"/>
              <a:t> </a:t>
            </a:r>
            <a:r>
              <a:rPr lang="en-US" sz="2800" b="1" dirty="0" smtClean="0">
                <a:solidFill>
                  <a:srgbClr val="740000"/>
                </a:solidFill>
              </a:rPr>
              <a:t>20 </a:t>
            </a:r>
            <a:r>
              <a:rPr lang="en-US" sz="2800" b="1" dirty="0">
                <a:solidFill>
                  <a:srgbClr val="740000"/>
                </a:solidFill>
              </a:rPr>
              <a:t>states </a:t>
            </a:r>
            <a:r>
              <a:rPr lang="en-US" sz="2800" dirty="0"/>
              <a:t>to better understand and elevate youth </a:t>
            </a:r>
            <a:r>
              <a:rPr lang="en-US" sz="2800" dirty="0" smtClean="0"/>
              <a:t>priorities</a:t>
            </a:r>
          </a:p>
          <a:p>
            <a:pPr>
              <a:spcBef>
                <a:spcPts val="0"/>
              </a:spcBef>
            </a:pPr>
            <a:r>
              <a:rPr lang="en-US" sz="2800" dirty="0" smtClean="0"/>
              <a:t>Develop </a:t>
            </a:r>
            <a:r>
              <a:rPr lang="en-US" sz="2800" dirty="0"/>
              <a:t>meaningful relationships with communities, youth, and leaders on the </a:t>
            </a:r>
            <a:r>
              <a:rPr lang="en-US" sz="2800" dirty="0" smtClean="0"/>
              <a:t>ground</a:t>
            </a:r>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38600" y="4038600"/>
            <a:ext cx="3886200" cy="2590504"/>
          </a:xfrm>
          <a:prstGeom prst="rect">
            <a:avLst/>
          </a:prstGeom>
          <a:ln>
            <a:noFill/>
          </a:ln>
          <a:effectLst>
            <a:outerShdw blurRad="292100" dist="139700" dir="2700000" algn="tl" rotWithShape="0">
              <a:srgbClr val="333333">
                <a:alpha val="65000"/>
              </a:srgbClr>
            </a:outerShdw>
          </a:effectLst>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800" y="3886200"/>
            <a:ext cx="4174176" cy="264414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43266077"/>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rotWithShape="1">
          <a:blip r:embed="rId2" cstate="print">
            <a:extLst>
              <a:ext uri="{28A0092B-C50C-407E-A947-70E740481C1C}">
                <a14:useLocalDpi xmlns:a14="http://schemas.microsoft.com/office/drawing/2010/main" val="0"/>
              </a:ext>
            </a:extLst>
          </a:blip>
          <a:srcRect/>
          <a:stretch/>
        </p:blipFill>
        <p:spPr>
          <a:xfrm>
            <a:off x="6492041" y="5486400"/>
            <a:ext cx="2418411" cy="1280160"/>
          </a:xfrm>
          <a:prstGeom prst="rect">
            <a:avLst/>
          </a:prstGeom>
          <a:ln w="12700" cap="sq" cmpd="thickThin">
            <a:solidFill>
              <a:srgbClr val="000000"/>
            </a:solidFill>
            <a:prstDash val="solid"/>
            <a:miter lim="800000"/>
          </a:ln>
          <a:effectLst>
            <a:innerShdw blurRad="76200">
              <a:srgbClr val="000000"/>
            </a:innerShdw>
          </a:effectLst>
        </p:spPr>
      </p:pic>
      <p:pic>
        <p:nvPicPr>
          <p:cNvPr id="6" name="Content Placeholder 5"/>
          <p:cNvPicPr>
            <a:picLocks noGrp="1" noChangeAspect="1"/>
          </p:cNvPicPr>
          <p:nvPr>
            <p:ph sz="half" idx="2"/>
          </p:nvPr>
        </p:nvPicPr>
        <p:blipFill rotWithShape="1">
          <a:blip r:embed="rId3" cstate="print">
            <a:extLst>
              <a:ext uri="{28A0092B-C50C-407E-A947-70E740481C1C}">
                <a14:useLocalDpi xmlns:a14="http://schemas.microsoft.com/office/drawing/2010/main" val="0"/>
              </a:ext>
            </a:extLst>
          </a:blip>
          <a:srcRect/>
          <a:stretch/>
        </p:blipFill>
        <p:spPr>
          <a:xfrm>
            <a:off x="148442" y="3525982"/>
            <a:ext cx="3304309" cy="3006436"/>
          </a:xfrm>
          <a:prstGeom prst="rect">
            <a:avLst/>
          </a:prstGeom>
          <a:ln w="12700" cap="sq" cmpd="thickThin">
            <a:solidFill>
              <a:srgbClr val="000000"/>
            </a:solidFill>
            <a:prstDash val="solid"/>
            <a:miter lim="800000"/>
          </a:ln>
          <a:effectLst>
            <a:innerShdw blurRad="76200">
              <a:srgbClr val="000000"/>
            </a:innerShdw>
          </a:effectLst>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724400" y="3100752"/>
            <a:ext cx="2756803" cy="2194560"/>
          </a:xfrm>
          <a:prstGeom prst="rect">
            <a:avLst/>
          </a:prstGeom>
          <a:ln w="12700" cap="sq" cmpd="thickThin">
            <a:solidFill>
              <a:srgbClr val="000000"/>
            </a:solidFill>
            <a:prstDash val="solid"/>
            <a:miter lim="800000"/>
          </a:ln>
          <a:effectLst>
            <a:innerShdw blurRad="76200">
              <a:srgbClr val="000000"/>
            </a:innerShdw>
          </a:effectLst>
        </p:spPr>
      </p:pic>
      <p:pic>
        <p:nvPicPr>
          <p:cNvPr id="3075"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4969823" y="1066800"/>
            <a:ext cx="3962400" cy="1735964"/>
          </a:xfrm>
          <a:prstGeom prst="rect">
            <a:avLst/>
          </a:prstGeom>
          <a:ln w="9525">
            <a:solidFill>
              <a:schemeClr val="tx1"/>
            </a:solidFill>
            <a:miter lim="800000"/>
            <a:headEnd/>
            <a:tailEnd/>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sp>
        <p:nvSpPr>
          <p:cNvPr id="9" name="Content Placeholder 3"/>
          <p:cNvSpPr txBox="1">
            <a:spLocks/>
          </p:cNvSpPr>
          <p:nvPr/>
        </p:nvSpPr>
        <p:spPr>
          <a:xfrm>
            <a:off x="4872995" y="88972"/>
            <a:ext cx="4128403" cy="1524000"/>
          </a:xfrm>
          <a:prstGeom prst="rect">
            <a:avLst/>
          </a:prstGeom>
        </p:spPr>
        <p:txBody>
          <a:bodyPr vert="horz" lIns="91440" tIns="45720" rIns="91440" bIns="45720" rtlCol="0">
            <a:noAutofit/>
          </a:bodyPr>
          <a:lstStyle>
            <a:lvl1pPr marL="182880" indent="-182880" algn="l" defTabSz="914400" rtl="0" eaLnBrk="1" latinLnBrk="0" hangingPunct="1">
              <a:spcBef>
                <a:spcPct val="20000"/>
              </a:spcBef>
              <a:buClr>
                <a:schemeClr val="accent1"/>
              </a:buClr>
              <a:buSzPct val="85000"/>
              <a:buFont typeface="Arial" pitchFamily="34" charset="0"/>
              <a:buChar char="•"/>
              <a:defRPr sz="28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20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8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8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8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8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8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800" kern="1200">
                <a:solidFill>
                  <a:schemeClr val="tx1"/>
                </a:solidFill>
                <a:latin typeface="+mn-lt"/>
                <a:ea typeface="+mn-ea"/>
                <a:cs typeface="+mn-cs"/>
              </a:defRPr>
            </a:lvl9pPr>
          </a:lstStyle>
          <a:p>
            <a:pPr marL="0" indent="0" algn="ctr">
              <a:buNone/>
            </a:pPr>
            <a:r>
              <a:rPr lang="en-US" sz="3600" b="1" dirty="0" smtClean="0">
                <a:solidFill>
                  <a:srgbClr val="740000"/>
                </a:solidFill>
                <a:latin typeface="+mj-lt"/>
              </a:rPr>
              <a:t>CNAY in action!</a:t>
            </a:r>
            <a:endParaRPr lang="en-US" sz="3600" b="1" dirty="0">
              <a:solidFill>
                <a:srgbClr val="740000"/>
              </a:solidFill>
              <a:latin typeface="+mj-lt"/>
            </a:endParaRPr>
          </a:p>
        </p:txBody>
      </p:sp>
      <p:pic>
        <p:nvPicPr>
          <p:cNvPr id="409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2" y="149932"/>
            <a:ext cx="4386909" cy="2926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14000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4038" b="-115"/>
          <a:stretch/>
        </p:blipFill>
        <p:spPr>
          <a:xfrm>
            <a:off x="6677972" y="1676400"/>
            <a:ext cx="2618428" cy="1745618"/>
          </a:xfrm>
          <a:prstGeom prst="parallelogram">
            <a:avLst>
              <a:gd name="adj" fmla="val 22631"/>
            </a:avLst>
          </a:prstGeom>
        </p:spPr>
      </p:pic>
      <p:pic>
        <p:nvPicPr>
          <p:cNvPr id="36" name="Picture 3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81000" y="-6254"/>
            <a:ext cx="3942629" cy="1695644"/>
          </a:xfrm>
          <a:prstGeom prst="parallelogram">
            <a:avLst>
              <a:gd name="adj" fmla="val 17704"/>
            </a:avLst>
          </a:prstGeom>
        </p:spPr>
      </p:pic>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84403" y="-14160"/>
            <a:ext cx="2362200" cy="1703550"/>
          </a:xfrm>
          <a:prstGeom prst="parallelogram">
            <a:avLst>
              <a:gd name="adj" fmla="val 17851"/>
            </a:avLst>
          </a:prstGeom>
        </p:spPr>
      </p:pic>
      <p:pic>
        <p:nvPicPr>
          <p:cNvPr id="18" name="Picture 1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784232" y="0"/>
            <a:ext cx="1733971" cy="1689390"/>
          </a:xfrm>
          <a:prstGeom prst="parallelogram">
            <a:avLst>
              <a:gd name="adj" fmla="val 20321"/>
            </a:avLst>
          </a:prstGeom>
        </p:spPr>
      </p:pic>
      <p:sp>
        <p:nvSpPr>
          <p:cNvPr id="13" name="TextBox 12"/>
          <p:cNvSpPr txBox="1"/>
          <p:nvPr/>
        </p:nvSpPr>
        <p:spPr>
          <a:xfrm>
            <a:off x="3561629" y="4114800"/>
            <a:ext cx="3581400" cy="369332"/>
          </a:xfrm>
          <a:prstGeom prst="rect">
            <a:avLst/>
          </a:prstGeom>
          <a:noFill/>
        </p:spPr>
        <p:txBody>
          <a:bodyPr wrap="square" rtlCol="0">
            <a:spAutoFit/>
          </a:bodyPr>
          <a:lstStyle/>
          <a:p>
            <a:r>
              <a:rPr lang="en-US" b="1" dirty="0" smtClean="0">
                <a:solidFill>
                  <a:schemeClr val="bg1"/>
                </a:solidFill>
              </a:rPr>
              <a:t>2012 Native Youth Track</a:t>
            </a:r>
            <a:endParaRPr lang="en-US" b="1" dirty="0">
              <a:solidFill>
                <a:schemeClr val="bg1"/>
              </a:solidFill>
            </a:endParaRPr>
          </a:p>
        </p:txBody>
      </p:sp>
      <p:pic>
        <p:nvPicPr>
          <p:cNvPr id="6" name="Picture 5"/>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138863" y="-18922"/>
            <a:ext cx="3081337" cy="1708312"/>
          </a:xfrm>
          <a:prstGeom prst="parallelogram">
            <a:avLst>
              <a:gd name="adj" fmla="val 18210"/>
            </a:avLst>
          </a:prstGeom>
        </p:spPr>
      </p:pic>
      <p:sp>
        <p:nvSpPr>
          <p:cNvPr id="14" name="TextBox 13"/>
          <p:cNvSpPr txBox="1"/>
          <p:nvPr/>
        </p:nvSpPr>
        <p:spPr>
          <a:xfrm>
            <a:off x="609600" y="4156591"/>
            <a:ext cx="1663397" cy="369332"/>
          </a:xfrm>
          <a:prstGeom prst="rect">
            <a:avLst/>
          </a:prstGeom>
          <a:noFill/>
        </p:spPr>
        <p:txBody>
          <a:bodyPr wrap="square" rtlCol="0">
            <a:spAutoFit/>
          </a:bodyPr>
          <a:lstStyle/>
          <a:p>
            <a:r>
              <a:rPr lang="en-US" b="1" dirty="0" smtClean="0">
                <a:solidFill>
                  <a:schemeClr val="bg1"/>
                </a:solidFill>
              </a:rPr>
              <a:t>UNITY LMI</a:t>
            </a:r>
            <a:endParaRPr lang="en-US" b="1" dirty="0">
              <a:solidFill>
                <a:schemeClr val="bg1"/>
              </a:solidFill>
            </a:endParaRPr>
          </a:p>
        </p:txBody>
      </p:sp>
      <p:pic>
        <p:nvPicPr>
          <p:cNvPr id="23" name="Picture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0267" y="3422017"/>
            <a:ext cx="2295055" cy="1596104"/>
          </a:xfrm>
          <a:prstGeom prst="parallelogram">
            <a:avLst>
              <a:gd name="adj" fmla="val 10503"/>
            </a:avLst>
          </a:prstGeom>
        </p:spPr>
      </p:pic>
      <p:pic>
        <p:nvPicPr>
          <p:cNvPr id="27" name="Picture 26"/>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237042" y="3422018"/>
            <a:ext cx="2411510" cy="1589271"/>
          </a:xfrm>
          <a:prstGeom prst="parallelogram">
            <a:avLst>
              <a:gd name="adj" fmla="val 14003"/>
            </a:avLst>
          </a:prstGeom>
          <a:ln>
            <a:noFill/>
          </a:ln>
          <a:effectLst/>
        </p:spPr>
      </p:pic>
      <p:pic>
        <p:nvPicPr>
          <p:cNvPr id="5" name="Picture 4"/>
          <p:cNvPicPr>
            <a:picLocks noChangeAspect="1"/>
          </p:cNvPicPr>
          <p:nvPr/>
        </p:nvPicPr>
        <p:blipFill rotWithShape="1">
          <a:blip r:embed="rId9" cstate="print">
            <a:extLst>
              <a:ext uri="{28A0092B-C50C-407E-A947-70E740481C1C}">
                <a14:useLocalDpi xmlns:a14="http://schemas.microsoft.com/office/drawing/2010/main" val="0"/>
              </a:ext>
            </a:extLst>
          </a:blip>
          <a:srcRect l="-6705"/>
          <a:stretch/>
        </p:blipFill>
        <p:spPr>
          <a:xfrm>
            <a:off x="-596327" y="1662272"/>
            <a:ext cx="3187127" cy="1759745"/>
          </a:xfrm>
          <a:prstGeom prst="parallelogram">
            <a:avLst>
              <a:gd name="adj" fmla="val 17214"/>
            </a:avLst>
          </a:prstGeom>
        </p:spPr>
      </p:pic>
      <p:pic>
        <p:nvPicPr>
          <p:cNvPr id="25" name="Picture 24"/>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1905000" y="3422018"/>
            <a:ext cx="2564255" cy="1596103"/>
          </a:xfrm>
          <a:prstGeom prst="parallelogram">
            <a:avLst>
              <a:gd name="adj" fmla="val 13462"/>
            </a:avLst>
          </a:prstGeom>
        </p:spPr>
      </p:pic>
      <p:pic>
        <p:nvPicPr>
          <p:cNvPr id="28" name="Picture 27"/>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180265" y="5011288"/>
            <a:ext cx="3534732" cy="1846712"/>
          </a:xfrm>
          <a:prstGeom prst="parallelogram">
            <a:avLst>
              <a:gd name="adj" fmla="val 16380"/>
            </a:avLst>
          </a:prstGeom>
        </p:spPr>
      </p:pic>
      <p:pic>
        <p:nvPicPr>
          <p:cNvPr id="29" name="Picture 28"/>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2971800" y="5011288"/>
            <a:ext cx="3115904" cy="1846711"/>
          </a:xfrm>
          <a:prstGeom prst="parallelogram">
            <a:avLst>
              <a:gd name="adj" fmla="val 21127"/>
            </a:avLst>
          </a:prstGeom>
        </p:spPr>
      </p:pic>
      <p:grpSp>
        <p:nvGrpSpPr>
          <p:cNvPr id="30" name="Group 29"/>
          <p:cNvGrpSpPr/>
          <p:nvPr/>
        </p:nvGrpSpPr>
        <p:grpSpPr>
          <a:xfrm>
            <a:off x="5514204" y="5011289"/>
            <a:ext cx="4086996" cy="1999112"/>
            <a:chOff x="4206026" y="4670986"/>
            <a:chExt cx="5125995" cy="2370813"/>
          </a:xfrm>
        </p:grpSpPr>
        <p:pic>
          <p:nvPicPr>
            <p:cNvPr id="31" name="Picture 3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925701" y="4670986"/>
              <a:ext cx="3406320" cy="2283239"/>
            </a:xfrm>
            <a:prstGeom prst="parallelogram">
              <a:avLst>
                <a:gd name="adj" fmla="val 22032"/>
              </a:avLst>
            </a:prstGeom>
          </p:spPr>
        </p:pic>
        <p:pic>
          <p:nvPicPr>
            <p:cNvPr id="33" name="Picture 32"/>
            <p:cNvPicPr>
              <a:picLocks noChangeAspect="1"/>
            </p:cNvPicPr>
            <p:nvPr/>
          </p:nvPicPr>
          <p:blipFill rotWithShape="1">
            <a:blip r:embed="rId14" cstate="print">
              <a:extLst>
                <a:ext uri="{28A0092B-C50C-407E-A947-70E740481C1C}">
                  <a14:useLocalDpi xmlns:a14="http://schemas.microsoft.com/office/drawing/2010/main" val="0"/>
                </a:ext>
              </a:extLst>
            </a:blip>
            <a:srcRect b="-4983"/>
            <a:stretch/>
          </p:blipFill>
          <p:spPr>
            <a:xfrm>
              <a:off x="4206026" y="4670986"/>
              <a:ext cx="2304297" cy="2370813"/>
            </a:xfrm>
            <a:prstGeom prst="parallelogram">
              <a:avLst/>
            </a:prstGeom>
          </p:spPr>
        </p:pic>
      </p:grpSp>
      <p:pic>
        <p:nvPicPr>
          <p:cNvPr id="35" name="Picture 34"/>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6400800" y="3422018"/>
            <a:ext cx="2971800" cy="1589272"/>
          </a:xfrm>
          <a:prstGeom prst="parallelogram">
            <a:avLst>
              <a:gd name="adj" fmla="val 14471"/>
            </a:avLst>
          </a:prstGeom>
        </p:spPr>
      </p:pic>
      <p:pic>
        <p:nvPicPr>
          <p:cNvPr id="12" name="Content Placeholder 3"/>
          <p:cNvPicPr>
            <a:picLocks noGrp="1" noChangeAspect="1"/>
          </p:cNvPicPr>
          <p:nvPr>
            <p:ph idx="1"/>
          </p:nvPr>
        </p:nvPicPr>
        <p:blipFill rotWithShape="1">
          <a:blip r:embed="rId16" cstate="print">
            <a:extLst>
              <a:ext uri="{28A0092B-C50C-407E-A947-70E740481C1C}">
                <a14:useLocalDpi xmlns:a14="http://schemas.microsoft.com/office/drawing/2010/main" val="0"/>
              </a:ext>
            </a:extLst>
          </a:blip>
          <a:srcRect/>
          <a:stretch/>
        </p:blipFill>
        <p:spPr>
          <a:xfrm>
            <a:off x="3236554" y="1689390"/>
            <a:ext cx="3837331" cy="1732627"/>
          </a:xfrm>
          <a:prstGeom prst="parallelogram">
            <a:avLst>
              <a:gd name="adj" fmla="val 19081"/>
            </a:avLst>
          </a:prstGeom>
        </p:spPr>
      </p:pic>
      <p:pic>
        <p:nvPicPr>
          <p:cNvPr id="10" name="Content Placeholder 3"/>
          <p:cNvPicPr>
            <a:picLocks noChangeAspect="1"/>
          </p:cNvPicPr>
          <p:nvPr/>
        </p:nvPicPr>
        <p:blipFill rotWithShape="1">
          <a:blip r:embed="rId17" cstate="print">
            <a:extLst>
              <a:ext uri="{28A0092B-C50C-407E-A947-70E740481C1C}">
                <a14:useLocalDpi xmlns:a14="http://schemas.microsoft.com/office/drawing/2010/main" val="0"/>
              </a:ext>
            </a:extLst>
          </a:blip>
          <a:srcRect l="-2192"/>
          <a:stretch/>
        </p:blipFill>
        <p:spPr>
          <a:xfrm>
            <a:off x="2128706" y="1670340"/>
            <a:ext cx="2748094" cy="1751677"/>
          </a:xfrm>
          <a:prstGeom prst="parallelogram">
            <a:avLst>
              <a:gd name="adj" fmla="val 18147"/>
            </a:avLst>
          </a:prstGeom>
        </p:spPr>
      </p:pic>
    </p:spTree>
    <p:extLst>
      <p:ext uri="{BB962C8B-B14F-4D97-AF65-F5344CB8AC3E}">
        <p14:creationId xmlns:p14="http://schemas.microsoft.com/office/powerpoint/2010/main" val="30306464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620000" cy="1143000"/>
          </a:xfrm>
        </p:spPr>
        <p:txBody>
          <a:bodyPr>
            <a:normAutofit/>
          </a:bodyPr>
          <a:lstStyle/>
          <a:p>
            <a:pPr algn="ctr"/>
            <a:r>
              <a:rPr lang="en-US" b="1" dirty="0" smtClean="0"/>
              <a:t>What We Hear: Youth Priorities </a:t>
            </a:r>
            <a:endParaRPr lang="en-US" b="1" dirty="0">
              <a:solidFill>
                <a:srgbClr val="C00000"/>
              </a:solidFill>
            </a:endParaRPr>
          </a:p>
        </p:txBody>
      </p:sp>
      <p:sp>
        <p:nvSpPr>
          <p:cNvPr id="3" name="Content Placeholder 2"/>
          <p:cNvSpPr>
            <a:spLocks noGrp="1"/>
          </p:cNvSpPr>
          <p:nvPr>
            <p:ph idx="1"/>
          </p:nvPr>
        </p:nvSpPr>
        <p:spPr>
          <a:xfrm>
            <a:off x="278383" y="1371600"/>
            <a:ext cx="7620000" cy="3962400"/>
          </a:xfrm>
        </p:spPr>
        <p:txBody>
          <a:bodyPr numCol="2">
            <a:normAutofit fontScale="92500" lnSpcReduction="20000"/>
          </a:bodyPr>
          <a:lstStyle/>
          <a:p>
            <a:pPr marL="0" indent="0">
              <a:buNone/>
            </a:pPr>
            <a:r>
              <a:rPr lang="en-US" sz="2800" dirty="0" smtClean="0"/>
              <a:t>Access to Health Care</a:t>
            </a:r>
          </a:p>
          <a:p>
            <a:pPr marL="457200" lvl="1" indent="0">
              <a:buNone/>
            </a:pPr>
            <a:r>
              <a:rPr lang="en-US" sz="2600" dirty="0" smtClean="0"/>
              <a:t>Mental Health</a:t>
            </a:r>
          </a:p>
          <a:p>
            <a:pPr marL="457200" lvl="1" indent="0">
              <a:buNone/>
            </a:pPr>
            <a:r>
              <a:rPr lang="en-US" sz="2600" dirty="0" smtClean="0"/>
              <a:t>Substance Abuse</a:t>
            </a:r>
          </a:p>
          <a:p>
            <a:pPr marL="457200" lvl="1" indent="0">
              <a:buNone/>
            </a:pPr>
            <a:r>
              <a:rPr lang="en-US" sz="2600" dirty="0" smtClean="0"/>
              <a:t>Technology &amp; innovation</a:t>
            </a:r>
          </a:p>
          <a:p>
            <a:pPr marL="0" indent="0">
              <a:buNone/>
            </a:pPr>
            <a:r>
              <a:rPr lang="en-US" sz="2800" dirty="0" smtClean="0"/>
              <a:t>Education</a:t>
            </a:r>
          </a:p>
          <a:p>
            <a:pPr marL="480060" lvl="2" indent="0">
              <a:buClr>
                <a:schemeClr val="accent1"/>
              </a:buClr>
              <a:buNone/>
            </a:pPr>
            <a:r>
              <a:rPr lang="en-US" sz="2400" dirty="0" smtClean="0"/>
              <a:t>Higher education </a:t>
            </a:r>
            <a:r>
              <a:rPr lang="en-US" sz="2400" dirty="0"/>
              <a:t>s</a:t>
            </a:r>
            <a:r>
              <a:rPr lang="en-US" sz="2400" dirty="0" smtClean="0"/>
              <a:t>cholarships</a:t>
            </a:r>
          </a:p>
          <a:p>
            <a:pPr marL="480060" lvl="2" indent="0">
              <a:buClr>
                <a:schemeClr val="accent1"/>
              </a:buClr>
              <a:buNone/>
            </a:pPr>
            <a:r>
              <a:rPr lang="en-US" sz="2400" dirty="0" smtClean="0"/>
              <a:t>Early education</a:t>
            </a:r>
          </a:p>
          <a:p>
            <a:pPr marL="480060" lvl="2" indent="0">
              <a:buClr>
                <a:schemeClr val="accent1"/>
              </a:buClr>
              <a:buNone/>
            </a:pPr>
            <a:r>
              <a:rPr lang="en-US" sz="2400" dirty="0" smtClean="0"/>
              <a:t>Culture-based lessons</a:t>
            </a:r>
          </a:p>
          <a:p>
            <a:pPr marL="57150" lvl="1" indent="0">
              <a:buClr>
                <a:schemeClr val="accent1"/>
              </a:buClr>
              <a:buNone/>
            </a:pPr>
            <a:r>
              <a:rPr lang="en-US" sz="2600" dirty="0"/>
              <a:t>Culture and language </a:t>
            </a:r>
            <a:r>
              <a:rPr lang="en-US" sz="2600" dirty="0" smtClean="0"/>
              <a:t>preservation</a:t>
            </a:r>
          </a:p>
          <a:p>
            <a:pPr marL="57150" lvl="1" indent="0">
              <a:buClr>
                <a:schemeClr val="accent1"/>
              </a:buClr>
              <a:buNone/>
            </a:pPr>
            <a:r>
              <a:rPr lang="en-US" sz="2800" dirty="0" smtClean="0"/>
              <a:t>Suicide Prevention</a:t>
            </a:r>
          </a:p>
          <a:p>
            <a:pPr marL="0" indent="0">
              <a:buNone/>
            </a:pPr>
            <a:r>
              <a:rPr lang="en-US" sz="2800" dirty="0" smtClean="0"/>
              <a:t>Health &amp; Wellness</a:t>
            </a:r>
          </a:p>
          <a:p>
            <a:pPr marL="457200" lvl="1" indent="0">
              <a:buNone/>
            </a:pPr>
            <a:r>
              <a:rPr lang="en-US" sz="2600" dirty="0" smtClean="0"/>
              <a:t>Sport </a:t>
            </a:r>
          </a:p>
          <a:p>
            <a:pPr marL="0" indent="0">
              <a:buNone/>
            </a:pPr>
            <a:r>
              <a:rPr lang="en-US" sz="2800" dirty="0" smtClean="0"/>
              <a:t>Community Needs</a:t>
            </a:r>
            <a:endParaRPr lang="en-US" sz="2600" dirty="0" smtClean="0"/>
          </a:p>
          <a:p>
            <a:pPr marL="457200" lvl="1" indent="0">
              <a:buNone/>
            </a:pPr>
            <a:r>
              <a:rPr lang="en-US" sz="2600" dirty="0" smtClean="0"/>
              <a:t>Housing</a:t>
            </a:r>
          </a:p>
          <a:p>
            <a:pPr marL="457200" lvl="1" indent="0">
              <a:buNone/>
            </a:pPr>
            <a:r>
              <a:rPr lang="en-US" sz="2600" dirty="0"/>
              <a:t>P</a:t>
            </a:r>
            <a:r>
              <a:rPr lang="en-US" sz="2600" dirty="0" smtClean="0"/>
              <a:t>ublic safety</a:t>
            </a:r>
          </a:p>
          <a:p>
            <a:pPr marL="457200" lvl="1" indent="0">
              <a:buNone/>
            </a:pPr>
            <a:r>
              <a:rPr lang="en-US" sz="2600" dirty="0" smtClean="0"/>
              <a:t>Racism</a:t>
            </a:r>
          </a:p>
          <a:p>
            <a:pPr marL="457200" lvl="1" indent="0">
              <a:buNone/>
            </a:pPr>
            <a:r>
              <a:rPr lang="en-US" sz="2600" dirty="0" smtClean="0"/>
              <a:t>Youth community center/shelter</a:t>
            </a:r>
          </a:p>
          <a:p>
            <a:pPr marL="457200" lvl="1" indent="0">
              <a:buNone/>
            </a:pPr>
            <a:r>
              <a:rPr lang="en-US" sz="2600" dirty="0" smtClean="0"/>
              <a:t>Social services</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29691" y="5486400"/>
            <a:ext cx="2058692" cy="1371600"/>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81456" y="5486400"/>
            <a:ext cx="2058691" cy="1371600"/>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5486400"/>
            <a:ext cx="2057400" cy="1371600"/>
          </a:xfrm>
          <a:prstGeom prst="rect">
            <a:avLst/>
          </a:prstGeom>
        </p:spPr>
      </p:pic>
      <p:pic>
        <p:nvPicPr>
          <p:cNvPr id="11" name="Picture 10"/>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139826" y="5445044"/>
            <a:ext cx="2311448" cy="1412956"/>
          </a:xfrm>
          <a:prstGeom prst="rect">
            <a:avLst/>
          </a:prstGeom>
        </p:spPr>
      </p:pic>
    </p:spTree>
    <p:extLst>
      <p:ext uri="{BB962C8B-B14F-4D97-AF65-F5344CB8AC3E}">
        <p14:creationId xmlns:p14="http://schemas.microsoft.com/office/powerpoint/2010/main" val="382612931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621</TotalTime>
  <Words>1590</Words>
  <Application>Microsoft Office PowerPoint</Application>
  <PresentationFormat>On-screen Show (4:3)</PresentationFormat>
  <Paragraphs>244</Paragraphs>
  <Slides>38</Slides>
  <Notes>9</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Office Theme</vt:lpstr>
      <vt:lpstr>PowerPoint Presentation</vt:lpstr>
      <vt:lpstr>Today’s Conversation</vt:lpstr>
      <vt:lpstr>CNAY Background</vt:lpstr>
      <vt:lpstr>Our Work</vt:lpstr>
      <vt:lpstr> CNAY Board of Advisors</vt:lpstr>
      <vt:lpstr>Outreach and Youth Engagement</vt:lpstr>
      <vt:lpstr>PowerPoint Presentation</vt:lpstr>
      <vt:lpstr>PowerPoint Presentation</vt:lpstr>
      <vt:lpstr>What We Hear: Youth Priorities </vt:lpstr>
      <vt:lpstr>CNAY in the Northwest</vt:lpstr>
      <vt:lpstr>Champions for Change</vt:lpstr>
      <vt:lpstr>Northwest Champions for Change</vt:lpstr>
      <vt:lpstr>Champions for Change </vt:lpstr>
      <vt:lpstr>Generation Indigenous (Gen-I)</vt:lpstr>
      <vt:lpstr>Gen-I Discussion Outline</vt:lpstr>
      <vt:lpstr>Gen-I Components</vt:lpstr>
      <vt:lpstr>Gen-I Background</vt:lpstr>
      <vt:lpstr>Gen-I Launch</vt:lpstr>
      <vt:lpstr>Gen-I Components: Budget</vt:lpstr>
      <vt:lpstr>Gen-I Components: Policy</vt:lpstr>
      <vt:lpstr>Gen-I Components: Policy</vt:lpstr>
      <vt:lpstr>Gen-I Components: Engagement</vt:lpstr>
      <vt:lpstr>White House Tribal Nations Youth Ambassadors</vt:lpstr>
      <vt:lpstr>Creating Opportunity for Native Youth Convening </vt:lpstr>
      <vt:lpstr>National Native Youth Network</vt:lpstr>
      <vt:lpstr>Network Components</vt:lpstr>
      <vt:lpstr>Network Focus Areas</vt:lpstr>
      <vt:lpstr>Hamilton is Gen-I!</vt:lpstr>
      <vt:lpstr>Gen-I Youth Challenge</vt:lpstr>
      <vt:lpstr>Ask Youth to Take the Challenge</vt:lpstr>
      <vt:lpstr>Tribal Leaders Challenge</vt:lpstr>
      <vt:lpstr>Northwest Challenge Takers</vt:lpstr>
      <vt:lpstr>Network Youth Ambassadors</vt:lpstr>
      <vt:lpstr>Network Map</vt:lpstr>
      <vt:lpstr>Network Engagement </vt:lpstr>
      <vt:lpstr>Network Communications</vt:lpstr>
      <vt:lpstr>Get Engaged in Gen-I!</vt:lpstr>
      <vt:lpstr>Ryan Ward Senior Program Associate  Center for Native American Youth  The Aspen Institute  ryan.ward@aspeninst.org</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Generation Indigenous (Gen-I)</dc:title>
  <dc:creator>Raphaelito, Josie</dc:creator>
  <cp:lastModifiedBy>Bailey, Erin</cp:lastModifiedBy>
  <cp:revision>28</cp:revision>
  <dcterms:created xsi:type="dcterms:W3CDTF">2015-03-26T17:34:12Z</dcterms:created>
  <dcterms:modified xsi:type="dcterms:W3CDTF">2015-04-16T19:20:55Z</dcterms:modified>
</cp:coreProperties>
</file>