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2"/>
  </p:notesMasterIdLst>
  <p:sldIdLst>
    <p:sldId id="256" r:id="rId2"/>
    <p:sldId id="380" r:id="rId3"/>
    <p:sldId id="416" r:id="rId4"/>
    <p:sldId id="417" r:id="rId5"/>
    <p:sldId id="303" r:id="rId6"/>
    <p:sldId id="418" r:id="rId7"/>
    <p:sldId id="412" r:id="rId8"/>
    <p:sldId id="413" r:id="rId9"/>
    <p:sldId id="414" r:id="rId10"/>
    <p:sldId id="415" r:id="rId11"/>
    <p:sldId id="407" r:id="rId12"/>
    <p:sldId id="353" r:id="rId13"/>
    <p:sldId id="406" r:id="rId14"/>
    <p:sldId id="408" r:id="rId15"/>
    <p:sldId id="409" r:id="rId16"/>
    <p:sldId id="394" r:id="rId17"/>
    <p:sldId id="411" r:id="rId18"/>
    <p:sldId id="381" r:id="rId19"/>
    <p:sldId id="388" r:id="rId20"/>
    <p:sldId id="272" r:id="rId2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77" autoAdjust="0"/>
    <p:restoredTop sz="67836" autoAdjust="0"/>
  </p:normalViewPr>
  <p:slideViewPr>
    <p:cSldViewPr>
      <p:cViewPr varScale="1">
        <p:scale>
          <a:sx n="58" d="100"/>
          <a:sy n="58" d="100"/>
        </p:scale>
        <p:origin x="-816" y="-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6" y="0"/>
            <a:ext cx="3038649" cy="465138"/>
          </a:xfrm>
          <a:prstGeom prst="rect">
            <a:avLst/>
          </a:prstGeom>
        </p:spPr>
        <p:txBody>
          <a:bodyPr vert="horz" lIns="91430" tIns="45715" rIns="91430" bIns="45715" rtlCol="0"/>
          <a:lstStyle>
            <a:lvl1pPr algn="l">
              <a:defRPr sz="1200"/>
            </a:lvl1pPr>
          </a:lstStyle>
          <a:p>
            <a:endParaRPr lang="en-US" dirty="0"/>
          </a:p>
        </p:txBody>
      </p:sp>
      <p:sp>
        <p:nvSpPr>
          <p:cNvPr id="3" name="Date Placeholder 2"/>
          <p:cNvSpPr>
            <a:spLocks noGrp="1"/>
          </p:cNvSpPr>
          <p:nvPr>
            <p:ph type="dt" idx="1"/>
          </p:nvPr>
        </p:nvSpPr>
        <p:spPr>
          <a:xfrm>
            <a:off x="3970134" y="0"/>
            <a:ext cx="3038648" cy="465138"/>
          </a:xfrm>
          <a:prstGeom prst="rect">
            <a:avLst/>
          </a:prstGeom>
        </p:spPr>
        <p:txBody>
          <a:bodyPr vert="horz" lIns="91430" tIns="45715" rIns="91430" bIns="45715" rtlCol="0"/>
          <a:lstStyle>
            <a:lvl1pPr algn="r">
              <a:defRPr sz="1200"/>
            </a:lvl1pPr>
          </a:lstStyle>
          <a:p>
            <a:fld id="{A78A9759-1886-4F1C-BD7E-1DACA9D8593C}" type="datetimeFigureOut">
              <a:rPr lang="en-US" smtClean="0"/>
              <a:t>1/15/2015</a:t>
            </a:fld>
            <a:endParaRPr lang="en-US" dirty="0"/>
          </a:p>
        </p:txBody>
      </p:sp>
      <p:sp>
        <p:nvSpPr>
          <p:cNvPr id="4" name="Slide Image Placeholder 3"/>
          <p:cNvSpPr>
            <a:spLocks noGrp="1" noRot="1" noChangeAspect="1"/>
          </p:cNvSpPr>
          <p:nvPr>
            <p:ph type="sldImg" idx="2"/>
          </p:nvPr>
        </p:nvSpPr>
        <p:spPr>
          <a:xfrm>
            <a:off x="1181100" y="696913"/>
            <a:ext cx="4649788" cy="3486150"/>
          </a:xfrm>
          <a:prstGeom prst="rect">
            <a:avLst/>
          </a:prstGeom>
          <a:noFill/>
          <a:ln w="12700">
            <a:solidFill>
              <a:prstClr val="black"/>
            </a:solidFill>
          </a:ln>
        </p:spPr>
        <p:txBody>
          <a:bodyPr vert="horz" lIns="91430" tIns="45715" rIns="91430" bIns="45715" rtlCol="0" anchor="ctr"/>
          <a:lstStyle/>
          <a:p>
            <a:endParaRPr lang="en-US" dirty="0"/>
          </a:p>
        </p:txBody>
      </p:sp>
      <p:sp>
        <p:nvSpPr>
          <p:cNvPr id="5" name="Notes Placeholder 4"/>
          <p:cNvSpPr>
            <a:spLocks noGrp="1"/>
          </p:cNvSpPr>
          <p:nvPr>
            <p:ph type="body" sz="quarter" idx="3"/>
          </p:nvPr>
        </p:nvSpPr>
        <p:spPr>
          <a:xfrm>
            <a:off x="701848" y="4416434"/>
            <a:ext cx="5608320" cy="4183063"/>
          </a:xfrm>
          <a:prstGeom prst="rect">
            <a:avLst/>
          </a:prstGeom>
        </p:spPr>
        <p:txBody>
          <a:bodyPr vert="horz" lIns="91430" tIns="45715" rIns="91430" bIns="457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6" y="8829675"/>
            <a:ext cx="3038649" cy="465138"/>
          </a:xfrm>
          <a:prstGeom prst="rect">
            <a:avLst/>
          </a:prstGeom>
        </p:spPr>
        <p:txBody>
          <a:bodyPr vert="horz" lIns="91430" tIns="45715" rIns="91430" bIns="4571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134" y="8829675"/>
            <a:ext cx="3038648" cy="465138"/>
          </a:xfrm>
          <a:prstGeom prst="rect">
            <a:avLst/>
          </a:prstGeom>
        </p:spPr>
        <p:txBody>
          <a:bodyPr vert="horz" lIns="91430" tIns="45715" rIns="91430" bIns="45715" rtlCol="0" anchor="b"/>
          <a:lstStyle>
            <a:lvl1pPr algn="r">
              <a:defRPr sz="1200"/>
            </a:lvl1pPr>
          </a:lstStyle>
          <a:p>
            <a:fld id="{C85B0A02-D819-448E-8BCA-1DD395A4E017}" type="slidenum">
              <a:rPr lang="en-US" smtClean="0"/>
              <a:t>‹#›</a:t>
            </a:fld>
            <a:endParaRPr lang="en-US" dirty="0"/>
          </a:p>
        </p:txBody>
      </p:sp>
    </p:spTree>
    <p:extLst>
      <p:ext uri="{BB962C8B-B14F-4D97-AF65-F5344CB8AC3E}">
        <p14:creationId xmlns:p14="http://schemas.microsoft.com/office/powerpoint/2010/main" val="4013836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1</a:t>
            </a:fld>
            <a:endParaRPr lang="en-US" dirty="0"/>
          </a:p>
        </p:txBody>
      </p:sp>
    </p:spTree>
    <p:extLst>
      <p:ext uri="{BB962C8B-B14F-4D97-AF65-F5344CB8AC3E}">
        <p14:creationId xmlns:p14="http://schemas.microsoft.com/office/powerpoint/2010/main" val="2488455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10</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11</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12</a:t>
            </a:fld>
            <a:endParaRPr lang="en-US" dirty="0"/>
          </a:p>
        </p:txBody>
      </p:sp>
    </p:spTree>
    <p:extLst>
      <p:ext uri="{BB962C8B-B14F-4D97-AF65-F5344CB8AC3E}">
        <p14:creationId xmlns:p14="http://schemas.microsoft.com/office/powerpoint/2010/main" val="23183259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13</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14</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15</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16</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25548299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sz="1200" b="0" i="0" u="none" strike="noStrike" dirty="0" smtClean="0">
              <a:effectLst/>
              <a:latin typeface="Helv"/>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19</a:t>
            </a:fld>
            <a:endParaRPr lang="en-US" dirty="0"/>
          </a:p>
        </p:txBody>
      </p:sp>
    </p:spTree>
    <p:extLst>
      <p:ext uri="{BB962C8B-B14F-4D97-AF65-F5344CB8AC3E}">
        <p14:creationId xmlns:p14="http://schemas.microsoft.com/office/powerpoint/2010/main" val="25548299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2</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20</a:t>
            </a:fld>
            <a:endParaRPr lang="en-US" dirty="0"/>
          </a:p>
        </p:txBody>
      </p:sp>
    </p:spTree>
    <p:extLst>
      <p:ext uri="{BB962C8B-B14F-4D97-AF65-F5344CB8AC3E}">
        <p14:creationId xmlns:p14="http://schemas.microsoft.com/office/powerpoint/2010/main" val="20590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5</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6</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7</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8</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9</a:t>
            </a:fld>
            <a:endParaRPr lang="en-US" dirty="0"/>
          </a:p>
        </p:txBody>
      </p:sp>
    </p:spTree>
    <p:extLst>
      <p:ext uri="{BB962C8B-B14F-4D97-AF65-F5344CB8AC3E}">
        <p14:creationId xmlns:p14="http://schemas.microsoft.com/office/powerpoint/2010/main" val="16639746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D985E49-3E3E-4FCA-B03B-5CEE78AEC2E8}" type="datetimeFigureOut">
              <a:rPr lang="en-US" smtClean="0"/>
              <a:t>1/15/2015</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D6637991-C83F-4E28-985A-DA5670F7A21B}" type="slidenum">
              <a:rPr lang="en-US" smtClean="0"/>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1/15/2015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1/15/2015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1/15/2015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D985E49-3E3E-4FCA-B03B-5CEE78AEC2E8}" type="datetimeFigureOut">
              <a:rPr lang="en-US" smtClean="0"/>
              <a:t>1/15/2015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D6637991-C83F-4E28-985A-DA5670F7A21B}"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1/15/2015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D985E49-3E3E-4FCA-B03B-5CEE78AEC2E8}" type="datetimeFigureOut">
              <a:rPr lang="en-US" smtClean="0"/>
              <a:t>1/15/2015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D985E49-3E3E-4FCA-B03B-5CEE78AEC2E8}" type="datetimeFigureOut">
              <a:rPr lang="en-US" smtClean="0"/>
              <a:t>1/15/2015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985E49-3E3E-4FCA-B03B-5CEE78AEC2E8}" type="datetimeFigureOut">
              <a:rPr lang="en-US" smtClean="0"/>
              <a:t>1/15/2015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1/15/2015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D985E49-3E3E-4FCA-B03B-5CEE78AEC2E8}" type="datetimeFigureOut">
              <a:rPr lang="en-US" smtClean="0"/>
              <a:t>1/15/2015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D985E49-3E3E-4FCA-B03B-5CEE78AEC2E8}" type="datetimeFigureOut">
              <a:rPr lang="en-US" smtClean="0"/>
              <a:t>1/15/2015</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6637991-C83F-4E28-985A-DA5670F7A21B}"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9.emf"/><Relationship Id="rId5" Type="http://schemas.openxmlformats.org/officeDocument/2006/relationships/image" Target="../media/image6.pn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6.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229600" cy="1676400"/>
          </a:xfrm>
        </p:spPr>
        <p:txBody>
          <a:bodyPr>
            <a:normAutofit fontScale="90000"/>
          </a:bodyPr>
          <a:lstStyle/>
          <a:p>
            <a:pPr algn="ctr"/>
            <a:r>
              <a:rPr lang="en-US" b="1" dirty="0">
                <a:solidFill>
                  <a:schemeClr val="bg1"/>
                </a:solidFill>
                <a:latin typeface="Arial" pitchFamily="34" charset="0"/>
                <a:cs typeface="Arial" pitchFamily="34" charset="0"/>
              </a:rPr>
              <a:t>Indian Health Service</a:t>
            </a:r>
            <a:br>
              <a:rPr lang="en-US" b="1" dirty="0">
                <a:solidFill>
                  <a:schemeClr val="bg1"/>
                </a:solidFill>
                <a:latin typeface="Arial" pitchFamily="34" charset="0"/>
                <a:cs typeface="Arial" pitchFamily="34" charset="0"/>
              </a:rPr>
            </a:br>
            <a:r>
              <a:rPr lang="en-US" b="1" dirty="0">
                <a:solidFill>
                  <a:schemeClr val="bg1"/>
                </a:solidFill>
                <a:latin typeface="Arial" pitchFamily="34" charset="0"/>
                <a:cs typeface="Arial" pitchFamily="34" charset="0"/>
              </a:rPr>
              <a:t>Portland Area Director’s Update</a:t>
            </a:r>
          </a:p>
        </p:txBody>
      </p:sp>
      <p:sp>
        <p:nvSpPr>
          <p:cNvPr id="3" name="Subtitle 2"/>
          <p:cNvSpPr>
            <a:spLocks noGrp="1"/>
          </p:cNvSpPr>
          <p:nvPr>
            <p:ph type="subTitle" idx="1"/>
          </p:nvPr>
        </p:nvSpPr>
        <p:spPr>
          <a:xfrm>
            <a:off x="685800" y="4572000"/>
            <a:ext cx="7772400" cy="1905000"/>
          </a:xfrm>
        </p:spPr>
        <p:txBody>
          <a:bodyPr>
            <a:normAutofit/>
          </a:bodyPr>
          <a:lstStyle/>
          <a:p>
            <a:pPr algn="ctr">
              <a:lnSpc>
                <a:spcPct val="80000"/>
              </a:lnSpc>
            </a:pPr>
            <a:r>
              <a:rPr lang="en-US" sz="2400" b="1" dirty="0">
                <a:solidFill>
                  <a:schemeClr val="bg1"/>
                </a:solidFill>
                <a:latin typeface="Arial" pitchFamily="34" charset="0"/>
                <a:cs typeface="Arial" pitchFamily="34" charset="0"/>
              </a:rPr>
              <a:t>Dean M </a:t>
            </a:r>
            <a:r>
              <a:rPr lang="en-US" sz="2400" b="1" dirty="0" smtClean="0">
                <a:solidFill>
                  <a:schemeClr val="bg1"/>
                </a:solidFill>
                <a:latin typeface="Arial" pitchFamily="34" charset="0"/>
                <a:cs typeface="Arial" pitchFamily="34" charset="0"/>
              </a:rPr>
              <a:t>Seyler - Area Director</a:t>
            </a:r>
            <a:endParaRPr lang="en-US" sz="2400" b="1" dirty="0">
              <a:solidFill>
                <a:schemeClr val="bg1"/>
              </a:solidFill>
              <a:latin typeface="Arial" pitchFamily="34" charset="0"/>
              <a:cs typeface="Arial" pitchFamily="34" charset="0"/>
            </a:endParaRPr>
          </a:p>
          <a:p>
            <a:pPr algn="ctr">
              <a:lnSpc>
                <a:spcPct val="80000"/>
              </a:lnSpc>
            </a:pPr>
            <a:r>
              <a:rPr lang="en-US" sz="2400" b="1" dirty="0" smtClean="0">
                <a:solidFill>
                  <a:schemeClr val="bg1"/>
                </a:solidFill>
                <a:latin typeface="Arial" pitchFamily="34" charset="0"/>
                <a:cs typeface="Arial" pitchFamily="34" charset="0"/>
              </a:rPr>
              <a:t>January 20, 2015</a:t>
            </a:r>
            <a:endParaRPr lang="en-US" sz="2400" b="1" dirty="0">
              <a:solidFill>
                <a:schemeClr val="bg1"/>
              </a:solidFill>
              <a:latin typeface="Arial" pitchFamily="34" charset="0"/>
              <a:cs typeface="Arial" pitchFamily="34" charset="0"/>
            </a:endParaRPr>
          </a:p>
          <a:p>
            <a:pPr algn="ctr">
              <a:lnSpc>
                <a:spcPct val="80000"/>
              </a:lnSpc>
              <a:defRPr/>
            </a:pPr>
            <a:r>
              <a:rPr lang="en-US" sz="2400" b="1" dirty="0" smtClean="0">
                <a:solidFill>
                  <a:schemeClr val="bg1"/>
                </a:solidFill>
                <a:latin typeface="+mj-lt"/>
              </a:rPr>
              <a:t>NPAIHB Quarterly Board Meeting</a:t>
            </a:r>
            <a:endParaRPr lang="en-US" sz="2400" b="1" dirty="0">
              <a:solidFill>
                <a:schemeClr val="bg1"/>
              </a:solidFill>
              <a:latin typeface="+mj-lt"/>
            </a:endParaRPr>
          </a:p>
          <a:p>
            <a:r>
              <a:rPr lang="en-US" sz="2400" b="1" dirty="0">
                <a:solidFill>
                  <a:schemeClr val="bg1"/>
                </a:solidFill>
                <a:latin typeface="+mj-lt"/>
              </a:rPr>
              <a:t>Great wolf </a:t>
            </a:r>
            <a:r>
              <a:rPr lang="en-US" sz="2400" b="1" dirty="0" smtClean="0">
                <a:solidFill>
                  <a:schemeClr val="bg1"/>
                </a:solidFill>
                <a:latin typeface="+mj-lt"/>
              </a:rPr>
              <a:t>Lodge</a:t>
            </a:r>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2"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10" name="Picture 1" descr="image001"/>
          <p:cNvPicPr>
            <a:picLocks noChangeAspect="1" noChangeArrowheads="1"/>
          </p:cNvPicPr>
          <p:nvPr/>
        </p:nvPicPr>
        <p:blipFill>
          <a:blip r:embed="rId5">
            <a:clrChange>
              <a:clrFrom>
                <a:srgbClr val="FFFFFF"/>
              </a:clrFrom>
              <a:clrTo>
                <a:srgbClr val="FFFFFF">
                  <a:alpha val="0"/>
                </a:srgbClr>
              </a:clrTo>
            </a:clrChange>
            <a:extLst>
              <a:ext uri="{BEBA8EAE-BF5A-486C-A8C5-ECC9F3942E4B}">
                <a14:imgProps xmlns:a14="http://schemas.microsoft.com/office/drawing/2010/main">
                  <a14:imgLayer r:embed="rId6">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4846320" y="2362200"/>
            <a:ext cx="1478280" cy="1478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26028" y="2346960"/>
            <a:ext cx="1662664" cy="1493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373285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913" y="1371600"/>
            <a:ext cx="9144000" cy="1066800"/>
          </a:xfrm>
        </p:spPr>
        <p:txBody>
          <a:bodyPr>
            <a:normAutofit/>
          </a:bodyPr>
          <a:lstStyle/>
          <a:p>
            <a:r>
              <a:rPr lang="en-US" sz="4000" dirty="0" smtClean="0">
                <a:solidFill>
                  <a:prstClr val="black"/>
                </a:solidFill>
              </a:rPr>
              <a:t> </a:t>
            </a:r>
            <a:r>
              <a:rPr lang="en-US" sz="2800" u="sng" dirty="0">
                <a:solidFill>
                  <a:prstClr val="black"/>
                </a:solidFill>
                <a:effectLst/>
              </a:rPr>
              <a:t>IHS Influenza Vaccination Action Plan</a:t>
            </a:r>
            <a:endParaRPr lang="en-US" baseline="30000"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76200" y="2590800"/>
            <a:ext cx="8686800" cy="31242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0">
              <a:buClrTx/>
              <a:buSzTx/>
            </a:pPr>
            <a:r>
              <a:rPr lang="en-US" b="1" dirty="0">
                <a:solidFill>
                  <a:schemeClr val="bg1"/>
                </a:solidFill>
                <a:latin typeface="+mj-lt"/>
              </a:rPr>
              <a:t>2015-2016 and beyond</a:t>
            </a:r>
          </a:p>
          <a:p>
            <a:pPr marL="342900" indent="-342900">
              <a:buClrTx/>
              <a:buSzTx/>
              <a:buFont typeface="Wingdings" panose="05000000000000000000" pitchFamily="2" charset="2"/>
              <a:buChar char="v"/>
            </a:pPr>
            <a:r>
              <a:rPr lang="en-US" dirty="0">
                <a:solidFill>
                  <a:schemeClr val="bg1"/>
                </a:solidFill>
                <a:latin typeface="+mj-lt"/>
              </a:rPr>
              <a:t>Change GPRA measure- Developmental measure in GY2016 to measure coverage for children (6mo-17 </a:t>
            </a:r>
            <a:r>
              <a:rPr lang="en-US" dirty="0" err="1">
                <a:solidFill>
                  <a:schemeClr val="bg1"/>
                </a:solidFill>
                <a:latin typeface="+mj-lt"/>
              </a:rPr>
              <a:t>yrs</a:t>
            </a:r>
            <a:r>
              <a:rPr lang="en-US" dirty="0">
                <a:solidFill>
                  <a:schemeClr val="bg1"/>
                </a:solidFill>
                <a:latin typeface="+mj-lt"/>
              </a:rPr>
              <a:t>) and adults (18 and over).</a:t>
            </a:r>
          </a:p>
          <a:p>
            <a:pPr marL="342900" indent="-342900">
              <a:buClrTx/>
              <a:buSzTx/>
              <a:buFont typeface="Wingdings" panose="05000000000000000000" pitchFamily="2" charset="2"/>
              <a:buChar char="v"/>
            </a:pPr>
            <a:r>
              <a:rPr lang="en-US" dirty="0">
                <a:solidFill>
                  <a:schemeClr val="bg1"/>
                </a:solidFill>
                <a:latin typeface="+mj-lt"/>
              </a:rPr>
              <a:t>Plan to establish goals for GY2017 and beyond.</a:t>
            </a:r>
          </a:p>
          <a:p>
            <a:pPr marL="342900" indent="-342900">
              <a:buClrTx/>
              <a:buSzTx/>
              <a:buFont typeface="Wingdings" panose="05000000000000000000" pitchFamily="2" charset="2"/>
              <a:buChar char="v"/>
            </a:pPr>
            <a:r>
              <a:rPr lang="en-US" dirty="0">
                <a:solidFill>
                  <a:schemeClr val="bg1"/>
                </a:solidFill>
                <a:latin typeface="+mj-lt"/>
              </a:rPr>
              <a:t>IHS will identify HP/DP activities to promote influenza vaccination at the community level.</a:t>
            </a:r>
          </a:p>
          <a:p>
            <a:pPr marL="342900" indent="-342900">
              <a:buClrTx/>
              <a:buSzTx/>
              <a:buFont typeface="Wingdings" panose="05000000000000000000" pitchFamily="2" charset="2"/>
              <a:buChar char="v"/>
            </a:pPr>
            <a:r>
              <a:rPr lang="en-US" dirty="0">
                <a:solidFill>
                  <a:schemeClr val="bg1"/>
                </a:solidFill>
                <a:latin typeface="+mj-lt"/>
              </a:rPr>
              <a:t>Work with PHN programs to develop outreach and patient education around influenza vaccination</a:t>
            </a:r>
            <a:r>
              <a:rPr lang="en-US" dirty="0" smtClean="0">
                <a:solidFill>
                  <a:schemeClr val="bg1"/>
                </a:solidFill>
                <a:latin typeface="+mj-lt"/>
              </a:rPr>
              <a:t>.</a:t>
            </a:r>
            <a:endParaRPr lang="en-US" dirty="0">
              <a:solidFill>
                <a:schemeClr val="bg1"/>
              </a:solidFill>
              <a:latin typeface="+mj-lt"/>
            </a:endParaRPr>
          </a:p>
        </p:txBody>
      </p:sp>
      <p:sp>
        <p:nvSpPr>
          <p:cNvPr id="3" name="TextBox 2"/>
          <p:cNvSpPr txBox="1"/>
          <p:nvPr/>
        </p:nvSpPr>
        <p:spPr>
          <a:xfrm>
            <a:off x="1282430" y="76200"/>
            <a:ext cx="6705600" cy="1477328"/>
          </a:xfrm>
          <a:prstGeom prst="rect">
            <a:avLst/>
          </a:prstGeom>
          <a:noFill/>
        </p:spPr>
        <p:txBody>
          <a:bodyPr wrap="square" rtlCol="0">
            <a:spAutoFit/>
          </a:bodyPr>
          <a:lstStyle/>
          <a:p>
            <a:pPr algn="ctr"/>
            <a:r>
              <a:rPr lang="en-US" sz="3600" b="1" dirty="0">
                <a:ln w="6350">
                  <a:noFill/>
                </a:ln>
                <a:solidFill>
                  <a:prstClr val="black"/>
                </a:solidFill>
                <a:effectLst>
                  <a:outerShdw blurRad="114300" dist="101600" dir="2700000" algn="tl" rotWithShape="0">
                    <a:srgbClr val="000000">
                      <a:alpha val="40000"/>
                    </a:srgbClr>
                  </a:outerShdw>
                </a:effectLst>
                <a:latin typeface="Arial"/>
                <a:ea typeface="+mj-ea"/>
                <a:cs typeface="+mj-cs"/>
              </a:rPr>
              <a:t>Improve The Quality Of And Access To Care</a:t>
            </a:r>
            <a:r>
              <a:rPr lang="en-US" sz="4000" b="1" dirty="0">
                <a:ln w="6350">
                  <a:noFill/>
                </a:ln>
                <a:solidFill>
                  <a:prstClr val="black"/>
                </a:solidFill>
                <a:effectLst>
                  <a:outerShdw blurRad="114300" dist="101600" dir="2700000" algn="tl" rotWithShape="0">
                    <a:srgbClr val="000000">
                      <a:alpha val="40000"/>
                    </a:srgbClr>
                  </a:outerShdw>
                </a:effectLst>
                <a:latin typeface="Arial"/>
                <a:ea typeface="+mj-ea"/>
                <a:cs typeface="+mj-cs"/>
              </a:rPr>
              <a:t/>
            </a:r>
            <a:br>
              <a:rPr lang="en-US" sz="4000" b="1" dirty="0">
                <a:ln w="6350">
                  <a:noFill/>
                </a:ln>
                <a:solidFill>
                  <a:prstClr val="black"/>
                </a:solidFill>
                <a:effectLst>
                  <a:outerShdw blurRad="114300" dist="101600" dir="2700000" algn="tl" rotWithShape="0">
                    <a:srgbClr val="000000">
                      <a:alpha val="40000"/>
                    </a:srgbClr>
                  </a:outerShdw>
                </a:effectLst>
                <a:latin typeface="Arial"/>
                <a:ea typeface="+mj-ea"/>
                <a:cs typeface="+mj-cs"/>
              </a:rPr>
            </a:br>
            <a:endParaRPr lang="en-US" dirty="0"/>
          </a:p>
        </p:txBody>
      </p:sp>
    </p:spTree>
    <p:extLst>
      <p:ext uri="{BB962C8B-B14F-4D97-AF65-F5344CB8AC3E}">
        <p14:creationId xmlns:p14="http://schemas.microsoft.com/office/powerpoint/2010/main" val="2738449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7819" y="152400"/>
            <a:ext cx="6934200" cy="1477962"/>
          </a:xfrm>
        </p:spPr>
        <p:txBody>
          <a:bodyPr>
            <a:normAutofit fontScale="90000"/>
          </a:bodyPr>
          <a:lstStyle/>
          <a:p>
            <a:r>
              <a:rPr lang="en-US" sz="4000" dirty="0" smtClean="0">
                <a:solidFill>
                  <a:prstClr val="black"/>
                </a:solidFill>
              </a:rPr>
              <a:t> Improve the Quality Of And Access To Care</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1295400"/>
            <a:ext cx="9144000"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29108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295400" y="274638"/>
            <a:ext cx="6553200" cy="1143000"/>
          </a:xfrm>
        </p:spPr>
        <p:txBody>
          <a:bodyPr>
            <a:normAutofit fontScale="90000"/>
          </a:bodyPr>
          <a:lstStyle/>
          <a:p>
            <a:r>
              <a:rPr lang="en-US" sz="4000" dirty="0">
                <a:solidFill>
                  <a:prstClr val="black"/>
                </a:solidFill>
              </a:rPr>
              <a:t>Improve The Quality Of And Access To Care</a:t>
            </a:r>
            <a:endParaRPr lang="en-US" dirty="0">
              <a:solidFill>
                <a:schemeClr val="bg1"/>
              </a:solidFill>
            </a:endParaRPr>
          </a:p>
        </p:txBody>
      </p:sp>
      <p:pic>
        <p:nvPicPr>
          <p:cNvPr id="8"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idx="1"/>
          </p:nvPr>
        </p:nvSpPr>
        <p:spPr>
          <a:xfrm>
            <a:off x="228600" y="1981200"/>
            <a:ext cx="8763000" cy="4419600"/>
          </a:xfrm>
        </p:spPr>
        <p:txBody>
          <a:bodyPr>
            <a:normAutofit fontScale="92500" lnSpcReduction="10000"/>
          </a:bodyPr>
          <a:lstStyle/>
          <a:p>
            <a:pPr>
              <a:buClrTx/>
              <a:buFont typeface="Wingdings" panose="05000000000000000000" pitchFamily="2" charset="2"/>
              <a:buChar char="v"/>
            </a:pPr>
            <a:endParaRPr lang="en-US" sz="1800" dirty="0" smtClean="0">
              <a:solidFill>
                <a:schemeClr val="bg1"/>
              </a:solidFill>
            </a:endParaRPr>
          </a:p>
          <a:p>
            <a:pPr marL="342860" lvl="0" indent="-342860" eaLnBrk="0" fontAlgn="base" hangingPunct="0">
              <a:spcAft>
                <a:spcPct val="0"/>
              </a:spcAft>
              <a:buClr>
                <a:srgbClr val="000000"/>
              </a:buClr>
              <a:buSzTx/>
              <a:buFont typeface="Wingdings" panose="05000000000000000000" pitchFamily="2" charset="2"/>
              <a:buChar char="v"/>
            </a:pPr>
            <a:r>
              <a:rPr lang="en-US" sz="2600" b="1" u="sng" kern="0" dirty="0" smtClean="0">
                <a:solidFill>
                  <a:srgbClr val="000000"/>
                </a:solidFill>
                <a:latin typeface="Arial" panose="020B0604020202020204" pitchFamily="34" charset="0"/>
                <a:cs typeface="Arial" panose="020B0604020202020204" pitchFamily="34" charset="0"/>
              </a:rPr>
              <a:t>Recognition Of Excellence Ceremony </a:t>
            </a:r>
            <a:endParaRPr lang="en-US" sz="2600" b="1" u="sng" kern="0" dirty="0">
              <a:solidFill>
                <a:srgbClr val="000000"/>
              </a:solidFill>
              <a:latin typeface="Arial" panose="020B0604020202020204" pitchFamily="34" charset="0"/>
              <a:cs typeface="Arial" panose="020B0604020202020204" pitchFamily="34" charset="0"/>
            </a:endParaRPr>
          </a:p>
          <a:p>
            <a:pPr marL="742864" lvl="1" indent="-285717" eaLnBrk="0" fontAlgn="base" hangingPunct="0">
              <a:spcAft>
                <a:spcPct val="0"/>
              </a:spcAft>
              <a:buClr>
                <a:srgbClr val="000000"/>
              </a:buClr>
              <a:buSzTx/>
              <a:buFont typeface="Wingdings" panose="05000000000000000000" pitchFamily="2" charset="2"/>
              <a:buChar char="v"/>
            </a:pPr>
            <a:r>
              <a:rPr lang="en-US" sz="2200" kern="0" dirty="0">
                <a:solidFill>
                  <a:srgbClr val="000000">
                    <a:lumMod val="95000"/>
                    <a:lumOff val="5000"/>
                  </a:srgbClr>
                </a:solidFill>
                <a:latin typeface="Arial" panose="020B0604020202020204" pitchFamily="34" charset="0"/>
                <a:cs typeface="Arial" panose="020B0604020202020204" pitchFamily="34" charset="0"/>
              </a:rPr>
              <a:t>Nomination Period Is Open </a:t>
            </a:r>
            <a:r>
              <a:rPr lang="en-US" sz="2200" kern="0" dirty="0" smtClean="0">
                <a:solidFill>
                  <a:srgbClr val="000000">
                    <a:lumMod val="95000"/>
                    <a:lumOff val="5000"/>
                  </a:srgbClr>
                </a:solidFill>
                <a:latin typeface="Arial" panose="020B0604020202020204" pitchFamily="34" charset="0"/>
                <a:cs typeface="Arial" panose="020B0604020202020204" pitchFamily="34" charset="0"/>
              </a:rPr>
              <a:t>Until January 31</a:t>
            </a:r>
            <a:endParaRPr lang="en-US" sz="2200" kern="0" dirty="0">
              <a:solidFill>
                <a:srgbClr val="000000">
                  <a:lumMod val="95000"/>
                  <a:lumOff val="5000"/>
                </a:srgbClr>
              </a:solidFill>
              <a:latin typeface="Arial" panose="020B0604020202020204" pitchFamily="34" charset="0"/>
              <a:cs typeface="Arial" panose="020B0604020202020204" pitchFamily="34" charset="0"/>
            </a:endParaRPr>
          </a:p>
          <a:p>
            <a:pPr marL="742864" lvl="1" indent="-285717" eaLnBrk="0" fontAlgn="base" hangingPunct="0">
              <a:spcAft>
                <a:spcPct val="0"/>
              </a:spcAft>
              <a:buClr>
                <a:srgbClr val="000000"/>
              </a:buClr>
              <a:buSzTx/>
              <a:buFont typeface="Wingdings" panose="05000000000000000000" pitchFamily="2" charset="2"/>
              <a:buChar char="v"/>
            </a:pPr>
            <a:r>
              <a:rPr lang="en-US" sz="2200" kern="0" dirty="0">
                <a:solidFill>
                  <a:srgbClr val="000000">
                    <a:lumMod val="95000"/>
                    <a:lumOff val="5000"/>
                  </a:srgbClr>
                </a:solidFill>
                <a:latin typeface="Arial" panose="020B0604020202020204" pitchFamily="34" charset="0"/>
                <a:cs typeface="Arial" panose="020B0604020202020204" pitchFamily="34" charset="0"/>
              </a:rPr>
              <a:t>Letter to Federal, Tribal, and Urban</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a:solidFill>
                  <a:srgbClr val="000000">
                    <a:lumMod val="95000"/>
                    <a:lumOff val="5000"/>
                  </a:srgbClr>
                </a:solidFill>
                <a:latin typeface="Arial" panose="020B0604020202020204" pitchFamily="34" charset="0"/>
                <a:cs typeface="Arial" panose="020B0604020202020204" pitchFamily="34" charset="0"/>
              </a:rPr>
              <a:t>Ceremony in May</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a:solidFill>
                  <a:srgbClr val="000000">
                    <a:lumMod val="95000"/>
                    <a:lumOff val="5000"/>
                  </a:srgbClr>
                </a:solidFill>
                <a:latin typeface="Arial" panose="020B0604020202020204" pitchFamily="34" charset="0"/>
                <a:cs typeface="Arial" panose="020B0604020202020204" pitchFamily="34" charset="0"/>
              </a:rPr>
              <a:t>Location To Be Announced </a:t>
            </a:r>
          </a:p>
          <a:p>
            <a:pPr marL="742864" lvl="1" indent="-285717" eaLnBrk="0" fontAlgn="base" hangingPunct="0">
              <a:spcAft>
                <a:spcPct val="0"/>
              </a:spcAft>
              <a:buClr>
                <a:srgbClr val="000000"/>
              </a:buClr>
              <a:buSzTx/>
              <a:buFont typeface="Wingdings" panose="05000000000000000000" pitchFamily="2" charset="2"/>
              <a:buChar char="v"/>
            </a:pPr>
            <a:endParaRPr lang="en-US" sz="2200" kern="0" dirty="0">
              <a:solidFill>
                <a:srgbClr val="000000">
                  <a:lumMod val="95000"/>
                  <a:lumOff val="5000"/>
                </a:srgbClr>
              </a:solidFill>
              <a:latin typeface="Arial" panose="020B0604020202020204" pitchFamily="34" charset="0"/>
              <a:cs typeface="Arial" panose="020B0604020202020204" pitchFamily="34" charset="0"/>
            </a:endParaRPr>
          </a:p>
          <a:p>
            <a:pPr marL="342900" lvl="0" indent="-342900">
              <a:buClrTx/>
              <a:buSzTx/>
              <a:buFont typeface="Wingdings" panose="05000000000000000000" pitchFamily="2" charset="2"/>
              <a:buChar char="v"/>
            </a:pPr>
            <a:r>
              <a:rPr lang="en-US" sz="2200" b="1" u="sng" dirty="0">
                <a:solidFill>
                  <a:prstClr val="black"/>
                </a:solidFill>
                <a:latin typeface="Arial"/>
              </a:rPr>
              <a:t>Portland Area Facilities Advisory Committee Update</a:t>
            </a:r>
            <a:endParaRPr lang="en-US" sz="2200" dirty="0">
              <a:solidFill>
                <a:prstClr val="black"/>
              </a:solidFill>
              <a:latin typeface="Arial" panose="020B0604020202020204" pitchFamily="34" charset="0"/>
              <a:cs typeface="Arial" panose="020B0604020202020204" pitchFamily="34" charset="0"/>
            </a:endParaRPr>
          </a:p>
          <a:p>
            <a:pPr marL="662940" lvl="1" indent="-342900">
              <a:buClrTx/>
              <a:buSzTx/>
              <a:buFont typeface="Wingdings" panose="05000000000000000000" pitchFamily="2" charset="2"/>
              <a:buChar char="v"/>
            </a:pPr>
            <a:r>
              <a:rPr lang="en-US" sz="1800" dirty="0">
                <a:solidFill>
                  <a:prstClr val="black"/>
                </a:solidFill>
                <a:latin typeface="Arial" panose="020B0604020202020204" pitchFamily="34" charset="0"/>
                <a:cs typeface="Arial" panose="020B0604020202020204" pitchFamily="34" charset="0"/>
              </a:rPr>
              <a:t>Met on December 3, 2014 in Seattle.</a:t>
            </a:r>
          </a:p>
          <a:p>
            <a:pPr marL="662940" lvl="1" indent="-342900">
              <a:buClrTx/>
              <a:buSzTx/>
              <a:buFont typeface="Wingdings" panose="05000000000000000000" pitchFamily="2" charset="2"/>
              <a:buChar char="v"/>
            </a:pPr>
            <a:r>
              <a:rPr lang="en-US" sz="1800" dirty="0">
                <a:solidFill>
                  <a:prstClr val="black"/>
                </a:solidFill>
                <a:latin typeface="Arial" panose="020B0604020202020204" pitchFamily="34" charset="0"/>
                <a:cs typeface="Arial" panose="020B0604020202020204" pitchFamily="34" charset="0"/>
              </a:rPr>
              <a:t>Formed two workgroups to achieve Regional Specialty Referral Center Demonstration Project (RSRC) planning objectives.</a:t>
            </a:r>
          </a:p>
          <a:p>
            <a:pPr marL="662940" lvl="1" indent="-342900">
              <a:buClrTx/>
              <a:buSzTx/>
              <a:buFont typeface="Wingdings" panose="05000000000000000000" pitchFamily="2" charset="2"/>
              <a:buChar char="v"/>
            </a:pPr>
            <a:r>
              <a:rPr lang="en-US" sz="1800" dirty="0">
                <a:solidFill>
                  <a:prstClr val="black"/>
                </a:solidFill>
                <a:latin typeface="Arial" panose="020B0604020202020204" pitchFamily="34" charset="0"/>
                <a:cs typeface="Arial" panose="020B0604020202020204" pitchFamily="34" charset="0"/>
              </a:rPr>
              <a:t>Guiding Principle – The RSRC will be a specialty care network expanding access to care for the entire Portland Area from three metropolitan locations: Seattle, Portland, and Spokane.</a:t>
            </a:r>
          </a:p>
          <a:p>
            <a:pPr lvl="1">
              <a:buClr>
                <a:prstClr val="white"/>
              </a:buClr>
            </a:pPr>
            <a:endParaRPr lang="en-US" b="1" u="sng" dirty="0">
              <a:solidFill>
                <a:prstClr val="black"/>
              </a:solidFill>
              <a:latin typeface="Arial"/>
            </a:endParaRPr>
          </a:p>
          <a:p>
            <a:endParaRPr lang="en-US" dirty="0"/>
          </a:p>
        </p:txBody>
      </p:sp>
    </p:spTree>
    <p:extLst>
      <p:ext uri="{BB962C8B-B14F-4D97-AF65-F5344CB8AC3E}">
        <p14:creationId xmlns:p14="http://schemas.microsoft.com/office/powerpoint/2010/main" val="21567509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7819" y="152400"/>
            <a:ext cx="6934200" cy="1477962"/>
          </a:xfrm>
        </p:spPr>
        <p:txBody>
          <a:bodyPr>
            <a:normAutofit fontScale="90000"/>
          </a:bodyPr>
          <a:lstStyle/>
          <a:p>
            <a:r>
              <a:rPr lang="en-US" sz="4000" dirty="0" smtClean="0">
                <a:solidFill>
                  <a:prstClr val="black"/>
                </a:solidFill>
              </a:rPr>
              <a:t> Improve the Quality Of And Access To Care</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457200" y="1524000"/>
            <a:ext cx="92202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1138428" lvl="1" indent="-342900">
              <a:buClr>
                <a:schemeClr val="bg1">
                  <a:lumMod val="75000"/>
                  <a:lumOff val="25000"/>
                </a:schemeClr>
              </a:buClr>
              <a:buFont typeface="Wingdings" panose="05000000000000000000" pitchFamily="2" charset="2"/>
              <a:buChar char="v"/>
            </a:pPr>
            <a:r>
              <a:rPr lang="en-US" sz="2200" b="1" u="sng" dirty="0" smtClean="0">
                <a:solidFill>
                  <a:schemeClr val="bg1"/>
                </a:solidFill>
                <a:latin typeface="+mj-lt"/>
              </a:rPr>
              <a:t>Portland Area Facilities Advisory Committee Update</a:t>
            </a:r>
          </a:p>
          <a:p>
            <a:pPr marL="795528" lvl="1" indent="0">
              <a:buClr>
                <a:schemeClr val="bg1">
                  <a:lumMod val="75000"/>
                  <a:lumOff val="25000"/>
                </a:schemeClr>
              </a:buClr>
            </a:pPr>
            <a:r>
              <a:rPr lang="en-US" sz="2200" b="1" dirty="0" smtClean="0">
                <a:solidFill>
                  <a:schemeClr val="bg1"/>
                </a:solidFill>
                <a:latin typeface="+mj-lt"/>
              </a:rPr>
              <a:t>				</a:t>
            </a:r>
          </a:p>
          <a:p>
            <a:pPr marL="795528" lvl="1" indent="0">
              <a:buClr>
                <a:schemeClr val="bg1">
                  <a:lumMod val="75000"/>
                  <a:lumOff val="25000"/>
                </a:schemeClr>
              </a:buClr>
            </a:pPr>
            <a:r>
              <a:rPr lang="en-US" sz="2200" b="1" dirty="0">
                <a:solidFill>
                  <a:schemeClr val="bg1"/>
                </a:solidFill>
                <a:latin typeface="+mj-lt"/>
              </a:rPr>
              <a:t>	</a:t>
            </a:r>
            <a:r>
              <a:rPr lang="en-US" sz="2200" b="1" dirty="0" smtClean="0">
                <a:solidFill>
                  <a:schemeClr val="bg1"/>
                </a:solidFill>
                <a:latin typeface="+mj-lt"/>
              </a:rPr>
              <a:t>			Workgroup </a:t>
            </a:r>
            <a:r>
              <a:rPr lang="en-US" sz="2200" b="1" dirty="0">
                <a:solidFill>
                  <a:schemeClr val="bg1"/>
                </a:solidFill>
                <a:latin typeface="+mj-lt"/>
              </a:rPr>
              <a:t>#1</a:t>
            </a:r>
          </a:p>
          <a:p>
            <a:pPr marL="1060704" lvl="2" indent="0">
              <a:buClr>
                <a:schemeClr val="bg1">
                  <a:lumMod val="75000"/>
                  <a:lumOff val="25000"/>
                </a:schemeClr>
              </a:buClr>
            </a:pPr>
            <a:endParaRPr lang="en-US" sz="2000" dirty="0" smtClean="0">
              <a:solidFill>
                <a:schemeClr val="bg1"/>
              </a:solidFill>
              <a:latin typeface="+mj-lt"/>
            </a:endParaRPr>
          </a:p>
          <a:p>
            <a:pPr marL="1403604" lvl="2" indent="-342900">
              <a:buClr>
                <a:schemeClr val="bg1">
                  <a:lumMod val="75000"/>
                  <a:lumOff val="25000"/>
                </a:schemeClr>
              </a:buClr>
              <a:buFont typeface="Wingdings" panose="05000000000000000000" pitchFamily="2" charset="2"/>
              <a:buChar char="v"/>
            </a:pPr>
            <a:r>
              <a:rPr lang="en-US" sz="2000" dirty="0">
                <a:solidFill>
                  <a:prstClr val="black"/>
                </a:solidFill>
                <a:latin typeface="+mj-lt"/>
                <a:cs typeface="Arial" panose="020B0604020202020204" pitchFamily="34" charset="0"/>
              </a:rPr>
              <a:t>Objective: The Regional Specialty Referral Centers benefit all IHS eligible Alaska Natives and American Indians in the Portland Area by innovatively expanding access to healthcare</a:t>
            </a:r>
            <a:r>
              <a:rPr lang="en-US" sz="2000" dirty="0" smtClean="0">
                <a:solidFill>
                  <a:prstClr val="black"/>
                </a:solidFill>
                <a:latin typeface="+mj-lt"/>
                <a:cs typeface="Arial" panose="020B0604020202020204" pitchFamily="34" charset="0"/>
              </a:rPr>
              <a:t>.</a:t>
            </a:r>
          </a:p>
          <a:p>
            <a:pPr marL="1060704" lvl="2" indent="0">
              <a:buClr>
                <a:schemeClr val="bg1">
                  <a:lumMod val="75000"/>
                  <a:lumOff val="25000"/>
                </a:schemeClr>
              </a:buClr>
            </a:pPr>
            <a:endParaRPr lang="en-US" sz="2000" dirty="0">
              <a:solidFill>
                <a:prstClr val="black"/>
              </a:solidFill>
              <a:latin typeface="Arial" panose="020B0604020202020204" pitchFamily="34" charset="0"/>
              <a:cs typeface="Arial" panose="020B0604020202020204" pitchFamily="34" charset="0"/>
            </a:endParaRPr>
          </a:p>
          <a:p>
            <a:pPr marL="1403604" lvl="2" indent="-342900">
              <a:buClr>
                <a:schemeClr val="bg1">
                  <a:lumMod val="75000"/>
                  <a:lumOff val="25000"/>
                </a:schemeClr>
              </a:buClr>
              <a:buFont typeface="Wingdings" panose="05000000000000000000" pitchFamily="2" charset="2"/>
              <a:buChar char="v"/>
            </a:pPr>
            <a:r>
              <a:rPr lang="en-US" sz="2000" dirty="0">
                <a:solidFill>
                  <a:prstClr val="black"/>
                </a:solidFill>
                <a:latin typeface="+mj-lt"/>
                <a:cs typeface="Arial" panose="020B0604020202020204" pitchFamily="34" charset="0"/>
              </a:rPr>
              <a:t>Group Members:  Andy Joseph (Colville), Sharon Stanphill (Cow Creek), Frank </a:t>
            </a:r>
            <a:r>
              <a:rPr lang="en-US" sz="2000" dirty="0" err="1">
                <a:solidFill>
                  <a:prstClr val="black"/>
                </a:solidFill>
                <a:latin typeface="+mj-lt"/>
                <a:cs typeface="Arial" panose="020B0604020202020204" pitchFamily="34" charset="0"/>
              </a:rPr>
              <a:t>Mesplie</a:t>
            </a:r>
            <a:r>
              <a:rPr lang="en-US" sz="2000" dirty="0">
                <a:solidFill>
                  <a:prstClr val="black"/>
                </a:solidFill>
                <a:latin typeface="+mj-lt"/>
                <a:cs typeface="Arial" panose="020B0604020202020204" pitchFamily="34" charset="0"/>
              </a:rPr>
              <a:t> (Yakama), Devon Boyer (Ft. Hall), and John Stephens (Swinomish) </a:t>
            </a:r>
            <a:endParaRPr lang="en-US" b="1" dirty="0" smtClean="0">
              <a:solidFill>
                <a:schemeClr val="bg1"/>
              </a:solidFill>
              <a:latin typeface="+mj-lt"/>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24693240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7819" y="152400"/>
            <a:ext cx="6934200" cy="1477962"/>
          </a:xfrm>
        </p:spPr>
        <p:txBody>
          <a:bodyPr>
            <a:normAutofit fontScale="90000"/>
          </a:bodyPr>
          <a:lstStyle/>
          <a:p>
            <a:r>
              <a:rPr lang="en-US" sz="4000" dirty="0" smtClean="0">
                <a:solidFill>
                  <a:prstClr val="black"/>
                </a:solidFill>
              </a:rPr>
              <a:t> Improve the Quality Of And Access To Care</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457200" y="1524000"/>
            <a:ext cx="9220200" cy="51816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1138428" lvl="1" indent="-342900">
              <a:buClr>
                <a:schemeClr val="bg1">
                  <a:lumMod val="75000"/>
                  <a:lumOff val="25000"/>
                </a:schemeClr>
              </a:buClr>
              <a:buFont typeface="Wingdings" panose="05000000000000000000" pitchFamily="2" charset="2"/>
              <a:buChar char="v"/>
            </a:pPr>
            <a:r>
              <a:rPr lang="en-US" sz="2200" b="1" u="sng" dirty="0" smtClean="0">
                <a:solidFill>
                  <a:schemeClr val="bg1"/>
                </a:solidFill>
                <a:latin typeface="+mj-lt"/>
              </a:rPr>
              <a:t>Portland Area Facilities Advisory Committee Update</a:t>
            </a:r>
          </a:p>
          <a:p>
            <a:pPr marL="795528" lvl="1" indent="0">
              <a:buClr>
                <a:schemeClr val="bg1">
                  <a:lumMod val="75000"/>
                  <a:lumOff val="25000"/>
                </a:schemeClr>
              </a:buClr>
            </a:pPr>
            <a:r>
              <a:rPr lang="en-US" sz="2200" b="1" dirty="0" smtClean="0">
                <a:solidFill>
                  <a:schemeClr val="bg1"/>
                </a:solidFill>
                <a:latin typeface="+mj-lt"/>
              </a:rPr>
              <a:t>				</a:t>
            </a:r>
          </a:p>
          <a:p>
            <a:pPr marL="795528" lvl="1" indent="0">
              <a:buClr>
                <a:schemeClr val="bg1">
                  <a:lumMod val="75000"/>
                  <a:lumOff val="25000"/>
                </a:schemeClr>
              </a:buClr>
            </a:pPr>
            <a:r>
              <a:rPr lang="en-US" sz="2200" b="1" dirty="0">
                <a:solidFill>
                  <a:schemeClr val="bg1"/>
                </a:solidFill>
                <a:latin typeface="+mj-lt"/>
              </a:rPr>
              <a:t>	</a:t>
            </a:r>
            <a:r>
              <a:rPr lang="en-US" sz="2200" b="1" dirty="0" smtClean="0">
                <a:solidFill>
                  <a:schemeClr val="bg1"/>
                </a:solidFill>
                <a:latin typeface="+mj-lt"/>
              </a:rPr>
              <a:t>			Workgroup #2</a:t>
            </a:r>
            <a:endParaRPr lang="en-US" sz="2200" b="1" dirty="0">
              <a:solidFill>
                <a:schemeClr val="bg1"/>
              </a:solidFill>
              <a:latin typeface="+mj-lt"/>
            </a:endParaRPr>
          </a:p>
          <a:p>
            <a:pPr marL="1060704" lvl="2" indent="0">
              <a:buClr>
                <a:schemeClr val="bg1">
                  <a:lumMod val="75000"/>
                  <a:lumOff val="25000"/>
                </a:schemeClr>
              </a:buClr>
            </a:pPr>
            <a:endParaRPr lang="en-US" sz="2000" dirty="0" smtClean="0">
              <a:solidFill>
                <a:schemeClr val="bg1"/>
              </a:solidFill>
              <a:latin typeface="+mj-lt"/>
            </a:endParaRPr>
          </a:p>
          <a:p>
            <a:pPr marL="1403604" lvl="2" indent="-342900">
              <a:buClr>
                <a:schemeClr val="bg1">
                  <a:lumMod val="75000"/>
                  <a:lumOff val="25000"/>
                </a:schemeClr>
              </a:buClr>
              <a:buFont typeface="Wingdings" panose="05000000000000000000" pitchFamily="2" charset="2"/>
              <a:buChar char="v"/>
            </a:pPr>
            <a:r>
              <a:rPr lang="en-US" sz="2000" dirty="0">
                <a:solidFill>
                  <a:prstClr val="black"/>
                </a:solidFill>
                <a:latin typeface="+mj-lt"/>
                <a:cs typeface="Arial" panose="020B0604020202020204" pitchFamily="34" charset="0"/>
              </a:rPr>
              <a:t>Objective: The Regional Specialty Referral Center has a core group of Tribes and a project site. </a:t>
            </a:r>
          </a:p>
          <a:p>
            <a:pPr marL="1403604" lvl="2" indent="-342900">
              <a:buClr>
                <a:schemeClr val="bg1">
                  <a:lumMod val="75000"/>
                  <a:lumOff val="25000"/>
                </a:schemeClr>
              </a:buClr>
              <a:buFont typeface="Wingdings" panose="05000000000000000000" pitchFamily="2" charset="2"/>
              <a:buChar char="v"/>
            </a:pPr>
            <a:r>
              <a:rPr lang="en-US" sz="2000" dirty="0" smtClean="0">
                <a:solidFill>
                  <a:prstClr val="black"/>
                </a:solidFill>
                <a:latin typeface="+mj-lt"/>
                <a:cs typeface="Arial" panose="020B0604020202020204" pitchFamily="34" charset="0"/>
              </a:rPr>
              <a:t>Group </a:t>
            </a:r>
            <a:r>
              <a:rPr lang="en-US" sz="2000" dirty="0">
                <a:solidFill>
                  <a:prstClr val="black"/>
                </a:solidFill>
                <a:latin typeface="+mj-lt"/>
                <a:cs typeface="Arial" panose="020B0604020202020204" pitchFamily="34" charset="0"/>
              </a:rPr>
              <a:t>Members:  Mark Johnston (Coquille), Steve Kutz (Cowlitz), Pearl Capoeman-Baller (Quinault),  Dan Gleason (Chehalis), and Marcus Martinez (IHS)</a:t>
            </a:r>
          </a:p>
          <a:p>
            <a:pPr marL="1403604" lvl="2" indent="-342900">
              <a:buClr>
                <a:schemeClr val="bg1">
                  <a:lumMod val="75000"/>
                  <a:lumOff val="25000"/>
                </a:schemeClr>
              </a:buClr>
              <a:buFont typeface="Wingdings" panose="05000000000000000000" pitchFamily="2" charset="2"/>
              <a:buChar char="v"/>
            </a:pPr>
            <a:endParaRPr lang="en-US" sz="2000" dirty="0">
              <a:solidFill>
                <a:prstClr val="black"/>
              </a:solidFill>
              <a:latin typeface="Arial" panose="020B0604020202020204" pitchFamily="34" charset="0"/>
              <a:cs typeface="Arial" panose="020B0604020202020204" pitchFamily="34" charset="0"/>
            </a:endParaRPr>
          </a:p>
          <a:p>
            <a:pPr marL="1403604" lvl="2" indent="-342900">
              <a:buClr>
                <a:schemeClr val="bg1">
                  <a:lumMod val="75000"/>
                  <a:lumOff val="25000"/>
                </a:schemeClr>
              </a:buClr>
              <a:buFont typeface="Wingdings" panose="05000000000000000000" pitchFamily="2" charset="2"/>
              <a:buChar char="v"/>
            </a:pPr>
            <a:r>
              <a:rPr lang="en-US" dirty="0">
                <a:solidFill>
                  <a:prstClr val="black"/>
                </a:solidFill>
                <a:latin typeface="+mj-lt"/>
                <a:cs typeface="Arial" panose="020B0604020202020204" pitchFamily="34" charset="0"/>
              </a:rPr>
              <a:t>Note:  The workgroup’s focus is the first proposed RSRC in the Seattle Area.   Future efforts will be directed toward securing a core group of Tribes and project sites for the two other planned RSRCs. </a:t>
            </a:r>
            <a:endParaRPr lang="en-US" b="1" dirty="0" smtClean="0">
              <a:solidFill>
                <a:schemeClr val="bg1"/>
              </a:solidFill>
              <a:latin typeface="+mj-lt"/>
            </a:endParaRPr>
          </a:p>
        </p:txBody>
      </p:sp>
    </p:spTree>
    <p:extLst>
      <p:ext uri="{BB962C8B-B14F-4D97-AF65-F5344CB8AC3E}">
        <p14:creationId xmlns:p14="http://schemas.microsoft.com/office/powerpoint/2010/main" val="34191232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smtClean="0">
                <a:solidFill>
                  <a:prstClr val="black"/>
                </a:solidFill>
              </a:rPr>
              <a:t> </a:t>
            </a:r>
            <a:r>
              <a:rPr lang="en-US" sz="4000" dirty="0">
                <a:solidFill>
                  <a:prstClr val="black"/>
                </a:solidFill>
              </a:rPr>
              <a:t>Improve The Quality Of And Access To Care</a:t>
            </a:r>
            <a:br>
              <a:rPr lang="en-US" sz="4000" dirty="0">
                <a:solidFill>
                  <a:prstClr val="black"/>
                </a:solidFill>
              </a:rPr>
            </a:br>
            <a:endParaRPr lang="en-US" baseline="30000"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2"/>
          <p:cNvSpPr>
            <a:spLocks noGrp="1"/>
          </p:cNvSpPr>
          <p:nvPr>
            <p:ph idx="1"/>
          </p:nvPr>
        </p:nvSpPr>
        <p:spPr/>
        <p:txBody>
          <a:bodyPr>
            <a:normAutofit/>
          </a:bodyPr>
          <a:lstStyle/>
          <a:p>
            <a:pPr marL="137160" indent="0" algn="ctr">
              <a:buNone/>
            </a:pPr>
            <a:r>
              <a:rPr lang="en-US" sz="2200" b="1" u="sng" dirty="0">
                <a:solidFill>
                  <a:schemeClr val="bg1"/>
                </a:solidFill>
                <a:latin typeface="+mj-lt"/>
              </a:rPr>
              <a:t>P</a:t>
            </a:r>
            <a:r>
              <a:rPr lang="en-US" sz="2200" b="1" u="sng" dirty="0" smtClean="0">
                <a:solidFill>
                  <a:schemeClr val="bg1"/>
                </a:solidFill>
                <a:latin typeface="+mj-lt"/>
              </a:rPr>
              <a:t>ortland Area Facilities Advisory Committee Update</a:t>
            </a:r>
          </a:p>
          <a:p>
            <a:pPr lvl="1">
              <a:buFont typeface="Wingdings" panose="05000000000000000000" pitchFamily="2" charset="2"/>
              <a:buChar char="v"/>
            </a:pPr>
            <a:endParaRPr lang="en-US" b="1" u="sng" dirty="0" smtClean="0">
              <a:solidFill>
                <a:schemeClr val="bg1"/>
              </a:solidFill>
              <a:latin typeface="+mj-lt"/>
            </a:endParaRPr>
          </a:p>
          <a:p>
            <a:pPr marL="0" lvl="0" indent="0">
              <a:buClrTx/>
              <a:buSzTx/>
              <a:buNone/>
            </a:pPr>
            <a:r>
              <a:rPr lang="en-US" sz="2200" b="1" u="sng" dirty="0" smtClean="0">
                <a:solidFill>
                  <a:prstClr val="black"/>
                </a:solidFill>
                <a:latin typeface="Arial" panose="020B0604020202020204" pitchFamily="34" charset="0"/>
                <a:cs typeface="Arial" panose="020B0604020202020204" pitchFamily="34" charset="0"/>
              </a:rPr>
              <a:t>Next Steps:</a:t>
            </a:r>
            <a:endParaRPr lang="en-US" sz="2200" b="1" u="sng" dirty="0">
              <a:solidFill>
                <a:prstClr val="black"/>
              </a:solidFill>
              <a:latin typeface="Arial" panose="020B0604020202020204" pitchFamily="34" charset="0"/>
              <a:cs typeface="Arial" panose="020B0604020202020204" pitchFamily="34" charset="0"/>
            </a:endParaRPr>
          </a:p>
          <a:p>
            <a:pPr marL="0" lvl="0">
              <a:buClrTx/>
              <a:buSzTx/>
              <a:buFont typeface="Wingdings" panose="05000000000000000000" pitchFamily="2" charset="2"/>
              <a:buChar char="v"/>
            </a:pPr>
            <a:endParaRPr lang="en-US" sz="2200" dirty="0">
              <a:solidFill>
                <a:prstClr val="black"/>
              </a:solidFill>
              <a:latin typeface="Arial" panose="020B0604020202020204" pitchFamily="34" charset="0"/>
              <a:cs typeface="Arial" panose="020B0604020202020204" pitchFamily="34" charset="0"/>
            </a:endParaRPr>
          </a:p>
          <a:p>
            <a:pPr marL="342900" lvl="0" indent="-342900">
              <a:buClrTx/>
              <a:buSzTx/>
              <a:buFont typeface="Wingdings" panose="05000000000000000000" pitchFamily="2" charset="2"/>
              <a:buChar char="v"/>
            </a:pPr>
            <a:r>
              <a:rPr lang="en-US" sz="2200" dirty="0">
                <a:solidFill>
                  <a:prstClr val="black"/>
                </a:solidFill>
                <a:latin typeface="Arial" panose="020B0604020202020204" pitchFamily="34" charset="0"/>
                <a:cs typeface="Arial" panose="020B0604020202020204" pitchFamily="34" charset="0"/>
              </a:rPr>
              <a:t>When the workgroup’s achieve their objectives, we will be able to proceed with more detailed business planning.</a:t>
            </a:r>
          </a:p>
          <a:p>
            <a:pPr marL="342900" lvl="0" indent="-342900">
              <a:buClrTx/>
              <a:buSzTx/>
              <a:buFont typeface="Wingdings" panose="05000000000000000000" pitchFamily="2" charset="2"/>
              <a:buChar char="v"/>
            </a:pPr>
            <a:r>
              <a:rPr lang="en-US" sz="2200" dirty="0" smtClean="0">
                <a:solidFill>
                  <a:prstClr val="black"/>
                </a:solidFill>
                <a:latin typeface="Arial" panose="020B0604020202020204" pitchFamily="34" charset="0"/>
                <a:cs typeface="Arial" panose="020B0604020202020204" pitchFamily="34" charset="0"/>
              </a:rPr>
              <a:t>Developing </a:t>
            </a:r>
            <a:r>
              <a:rPr lang="en-US" sz="2200" dirty="0">
                <a:solidFill>
                  <a:prstClr val="black"/>
                </a:solidFill>
                <a:latin typeface="Arial" panose="020B0604020202020204" pitchFamily="34" charset="0"/>
                <a:cs typeface="Arial" panose="020B0604020202020204" pitchFamily="34" charset="0"/>
              </a:rPr>
              <a:t>the business plan and facility plan.</a:t>
            </a:r>
          </a:p>
          <a:p>
            <a:pPr marL="0" lvl="0" indent="0">
              <a:buClrTx/>
              <a:buSzTx/>
              <a:buNone/>
            </a:pPr>
            <a:endParaRPr lang="en-US" b="1" u="sng" dirty="0" smtClean="0">
              <a:solidFill>
                <a:schemeClr val="bg1"/>
              </a:solidFill>
              <a:latin typeface="+mj-lt"/>
            </a:endParaRPr>
          </a:p>
          <a:p>
            <a:pPr marL="585216" lvl="1" indent="0">
              <a:buNone/>
            </a:pPr>
            <a:endParaRPr lang="en-US" b="1" u="sng" dirty="0">
              <a:solidFill>
                <a:schemeClr val="bg1"/>
              </a:solidFill>
              <a:latin typeface="+mj-lt"/>
            </a:endParaRPr>
          </a:p>
        </p:txBody>
      </p:sp>
    </p:spTree>
    <p:extLst>
      <p:ext uri="{BB962C8B-B14F-4D97-AF65-F5344CB8AC3E}">
        <p14:creationId xmlns:p14="http://schemas.microsoft.com/office/powerpoint/2010/main" val="5848204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a:bodyPr>
          <a:lstStyle/>
          <a:p>
            <a:r>
              <a:rPr lang="en-US" sz="4000" dirty="0" smtClean="0">
                <a:solidFill>
                  <a:prstClr val="black"/>
                </a:solidFill>
              </a:rPr>
              <a:t> </a:t>
            </a:r>
            <a:endParaRPr lang="en-US" baseline="30000"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304800" y="1447800"/>
            <a:ext cx="8686800" cy="49530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457200" lvl="0" indent="-457200" fontAlgn="base">
              <a:spcAft>
                <a:spcPct val="0"/>
              </a:spcAft>
              <a:buClrTx/>
              <a:buSzTx/>
              <a:buFont typeface="Wingdings" panose="05000000000000000000" pitchFamily="2" charset="2"/>
              <a:buChar char="v"/>
              <a:defRPr/>
            </a:pPr>
            <a:r>
              <a:rPr lang="en-US" sz="2800" b="1" u="sng" kern="0" dirty="0" smtClean="0">
                <a:solidFill>
                  <a:srgbClr val="000000"/>
                </a:solidFill>
                <a:latin typeface="Arial"/>
              </a:rPr>
              <a:t>Staffing Update</a:t>
            </a:r>
            <a:endParaRPr lang="en-US" sz="2800" b="1" u="sng" kern="0" dirty="0">
              <a:solidFill>
                <a:srgbClr val="000000"/>
              </a:solidFill>
              <a:latin typeface="Arial"/>
            </a:endParaRPr>
          </a:p>
          <a:p>
            <a:pPr marL="800100" lvl="1" indent="-342900" fontAlgn="base">
              <a:spcAft>
                <a:spcPct val="0"/>
              </a:spcAft>
              <a:buClrTx/>
              <a:buSzTx/>
              <a:buFont typeface="Wingdings" panose="05000000000000000000" pitchFamily="2" charset="2"/>
              <a:buChar char="v"/>
              <a:defRPr/>
            </a:pPr>
            <a:r>
              <a:rPr lang="en-US" sz="2200" b="1" kern="0" dirty="0" smtClean="0">
                <a:solidFill>
                  <a:srgbClr val="000000"/>
                </a:solidFill>
                <a:latin typeface="Arial"/>
              </a:rPr>
              <a:t>Colville Service Unit CEO– Colleen Cawston</a:t>
            </a:r>
            <a:endParaRPr lang="en-US" sz="2200" b="1" kern="0" dirty="0">
              <a:solidFill>
                <a:srgbClr val="000000"/>
              </a:solidFill>
              <a:latin typeface="Arial"/>
            </a:endParaRPr>
          </a:p>
          <a:p>
            <a:pPr marL="800100" lvl="1" indent="-342900" fontAlgn="base">
              <a:spcAft>
                <a:spcPct val="0"/>
              </a:spcAft>
              <a:buClrTx/>
              <a:buSzTx/>
              <a:buFont typeface="Wingdings" panose="05000000000000000000" pitchFamily="2" charset="2"/>
              <a:buChar char="v"/>
              <a:defRPr/>
            </a:pPr>
            <a:r>
              <a:rPr lang="en-US" sz="2200" b="1" kern="0" dirty="0" smtClean="0">
                <a:solidFill>
                  <a:srgbClr val="000000"/>
                </a:solidFill>
                <a:latin typeface="Arial"/>
              </a:rPr>
              <a:t>Western Oregon Service Unit CEO – CDR Laura Herbison</a:t>
            </a:r>
            <a:endParaRPr lang="en-US" sz="2200" b="1" kern="0" dirty="0">
              <a:solidFill>
                <a:srgbClr val="000000"/>
              </a:solidFill>
              <a:latin typeface="Arial"/>
            </a:endParaRPr>
          </a:p>
          <a:p>
            <a:pPr marL="800100" lvl="1" indent="-342900" fontAlgn="base">
              <a:spcAft>
                <a:spcPct val="0"/>
              </a:spcAft>
              <a:buClrTx/>
              <a:buSzTx/>
              <a:buFont typeface="Wingdings" panose="05000000000000000000" pitchFamily="2" charset="2"/>
              <a:buChar char="v"/>
              <a:defRPr/>
            </a:pPr>
            <a:r>
              <a:rPr lang="en-US" sz="2200" b="1" kern="0" dirty="0" smtClean="0">
                <a:solidFill>
                  <a:srgbClr val="000000"/>
                </a:solidFill>
                <a:latin typeface="Arial"/>
              </a:rPr>
              <a:t>Area Statistical Officer – Mary Brickell</a:t>
            </a:r>
          </a:p>
          <a:p>
            <a:pPr marL="457200" lvl="1" indent="0" fontAlgn="base">
              <a:spcAft>
                <a:spcPct val="0"/>
              </a:spcAft>
              <a:buClrTx/>
              <a:buSzTx/>
              <a:defRPr/>
            </a:pPr>
            <a:endParaRPr lang="en-US" sz="2200" b="1" kern="0" dirty="0">
              <a:solidFill>
                <a:srgbClr val="000000"/>
              </a:solidFill>
              <a:latin typeface="Arial"/>
            </a:endParaRPr>
          </a:p>
          <a:p>
            <a:pPr marL="342900" lvl="0" indent="-342900" fontAlgn="base">
              <a:spcAft>
                <a:spcPct val="0"/>
              </a:spcAft>
              <a:buClrTx/>
              <a:buSzTx/>
              <a:buFont typeface="Wingdings" panose="05000000000000000000" pitchFamily="2" charset="2"/>
              <a:buChar char="v"/>
              <a:defRPr/>
            </a:pPr>
            <a:r>
              <a:rPr lang="en-US" sz="2800" b="1" u="sng" kern="0" dirty="0" smtClean="0">
                <a:solidFill>
                  <a:srgbClr val="000000"/>
                </a:solidFill>
                <a:latin typeface="Arial"/>
              </a:rPr>
              <a:t>Retirements At Portland Area Office</a:t>
            </a:r>
            <a:endParaRPr lang="en-US" sz="2800" b="1" u="sng" kern="0" dirty="0">
              <a:solidFill>
                <a:srgbClr val="000000"/>
              </a:solidFill>
              <a:latin typeface="Arial"/>
            </a:endParaRPr>
          </a:p>
          <a:p>
            <a:pPr marL="800100" lvl="1" indent="-342900" fontAlgn="base">
              <a:spcAft>
                <a:spcPct val="0"/>
              </a:spcAft>
              <a:buClrTx/>
              <a:buSzTx/>
              <a:buFont typeface="Wingdings" panose="05000000000000000000" pitchFamily="2" charset="2"/>
              <a:buChar char="v"/>
              <a:defRPr/>
            </a:pPr>
            <a:r>
              <a:rPr lang="en-US" sz="2200" b="1" kern="0" dirty="0" smtClean="0">
                <a:solidFill>
                  <a:srgbClr val="000000"/>
                </a:solidFill>
                <a:latin typeface="Arial"/>
              </a:rPr>
              <a:t>Dr. Donnie Lee </a:t>
            </a:r>
            <a:endParaRPr lang="en-US" sz="2000" b="1" kern="0" dirty="0">
              <a:solidFill>
                <a:srgbClr val="000000"/>
              </a:solidFill>
              <a:latin typeface="Arial"/>
            </a:endParaRPr>
          </a:p>
          <a:p>
            <a:pPr marL="800100" lvl="1" indent="-342900" fontAlgn="base">
              <a:spcAft>
                <a:spcPct val="0"/>
              </a:spcAft>
              <a:buClrTx/>
              <a:buSzTx/>
              <a:buFont typeface="Wingdings" panose="05000000000000000000" pitchFamily="2" charset="2"/>
              <a:buChar char="v"/>
              <a:defRPr/>
            </a:pPr>
            <a:r>
              <a:rPr lang="en-US" sz="2200" b="1" kern="0" dirty="0" smtClean="0">
                <a:solidFill>
                  <a:srgbClr val="000000"/>
                </a:solidFill>
                <a:latin typeface="Arial"/>
              </a:rPr>
              <a:t>Steven Poitra </a:t>
            </a:r>
            <a:endParaRPr lang="en-US" sz="2000" b="1" kern="0" dirty="0">
              <a:solidFill>
                <a:srgbClr val="000000"/>
              </a:solidFill>
              <a:latin typeface="Arial"/>
            </a:endParaRPr>
          </a:p>
          <a:p>
            <a:pPr marL="457200" lvl="1" indent="0" fontAlgn="base">
              <a:spcAft>
                <a:spcPct val="0"/>
              </a:spcAft>
              <a:buClrTx/>
              <a:buSzTx/>
              <a:defRPr/>
            </a:pPr>
            <a:endParaRPr lang="en-US" sz="2200" b="1" kern="0" dirty="0">
              <a:solidFill>
                <a:srgbClr val="000000"/>
              </a:solidFill>
              <a:latin typeface="Arial"/>
            </a:endParaRPr>
          </a:p>
          <a:p>
            <a:pPr marL="1138428" lvl="1" indent="-342900">
              <a:buClrTx/>
              <a:buSzTx/>
              <a:buFont typeface="Wingdings" panose="05000000000000000000" pitchFamily="2" charset="2"/>
              <a:buChar char="v"/>
            </a:pPr>
            <a:endParaRPr lang="en-US" dirty="0" smtClean="0">
              <a:solidFill>
                <a:schemeClr val="bg1"/>
              </a:solidFill>
              <a:latin typeface="+mj-lt"/>
            </a:endParaRPr>
          </a:p>
        </p:txBody>
      </p:sp>
      <p:sp>
        <p:nvSpPr>
          <p:cNvPr id="3" name="TextBox 2"/>
          <p:cNvSpPr txBox="1"/>
          <p:nvPr/>
        </p:nvSpPr>
        <p:spPr>
          <a:xfrm>
            <a:off x="2218180" y="381000"/>
            <a:ext cx="4177169" cy="646331"/>
          </a:xfrm>
          <a:prstGeom prst="rect">
            <a:avLst/>
          </a:prstGeom>
          <a:noFill/>
        </p:spPr>
        <p:txBody>
          <a:bodyPr wrap="none" rtlCol="0">
            <a:spAutoFit/>
          </a:bodyPr>
          <a:lstStyle/>
          <a:p>
            <a:r>
              <a:rPr lang="en-US" sz="3600" b="1" dirty="0">
                <a:ln w="6350">
                  <a:noFill/>
                </a:ln>
                <a:solidFill>
                  <a:prstClr val="black"/>
                </a:solidFill>
                <a:effectLst>
                  <a:outerShdw blurRad="114300" dist="101600" dir="2700000" algn="tl" rotWithShape="0">
                    <a:srgbClr val="000000">
                      <a:alpha val="40000"/>
                    </a:srgbClr>
                  </a:outerShdw>
                </a:effectLst>
                <a:latin typeface="Arial"/>
                <a:ea typeface="+mj-ea"/>
                <a:cs typeface="+mj-cs"/>
              </a:rPr>
              <a:t>To Reform the IHS</a:t>
            </a:r>
            <a:endParaRPr lang="en-US" sz="3600" dirty="0"/>
          </a:p>
        </p:txBody>
      </p:sp>
    </p:spTree>
    <p:extLst>
      <p:ext uri="{BB962C8B-B14F-4D97-AF65-F5344CB8AC3E}">
        <p14:creationId xmlns:p14="http://schemas.microsoft.com/office/powerpoint/2010/main" val="4782658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1600200"/>
            <a:ext cx="3581400" cy="563562"/>
          </a:xfrm>
        </p:spPr>
        <p:txBody>
          <a:bodyPr>
            <a:normAutofit/>
          </a:bodyPr>
          <a:lstStyle/>
          <a:p>
            <a:r>
              <a:rPr lang="en-US" sz="1800" dirty="0" smtClean="0">
                <a:solidFill>
                  <a:schemeClr val="bg1"/>
                </a:solidFill>
                <a:effectLst/>
              </a:rPr>
              <a:t>FY14 User Population</a:t>
            </a:r>
            <a:endParaRPr lang="en-US" sz="1800" dirty="0">
              <a:solidFill>
                <a:schemeClr val="bg1"/>
              </a:solidFill>
              <a:effectLst/>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9" name="Content Placeholder 8"/>
          <p:cNvGraphicFramePr>
            <a:graphicFrameLocks noGrp="1"/>
          </p:cNvGraphicFramePr>
          <p:nvPr>
            <p:ph idx="1"/>
            <p:extLst>
              <p:ext uri="{D42A27DB-BD31-4B8C-83A1-F6EECF244321}">
                <p14:modId xmlns:p14="http://schemas.microsoft.com/office/powerpoint/2010/main" val="2395105865"/>
              </p:ext>
            </p:extLst>
          </p:nvPr>
        </p:nvGraphicFramePr>
        <p:xfrm>
          <a:off x="381000" y="2057400"/>
          <a:ext cx="8458200" cy="4724400"/>
        </p:xfrm>
        <a:graphic>
          <a:graphicData uri="http://schemas.openxmlformats.org/drawingml/2006/table">
            <a:tbl>
              <a:tblPr firstRow="1" firstCol="1" bandRow="1"/>
              <a:tblGrid>
                <a:gridCol w="2306782"/>
                <a:gridCol w="961159"/>
                <a:gridCol w="961159"/>
                <a:gridCol w="2306782"/>
                <a:gridCol w="961159"/>
                <a:gridCol w="961159"/>
              </a:tblGrid>
              <a:tr h="393700">
                <a:tc>
                  <a:txBody>
                    <a:bodyPr/>
                    <a:lstStyle/>
                    <a:p>
                      <a:pPr marL="0" marR="0" algn="ctr">
                        <a:spcBef>
                          <a:spcPts val="0"/>
                        </a:spcBef>
                        <a:spcAft>
                          <a:spcPts val="0"/>
                        </a:spcAft>
                      </a:pPr>
                      <a:r>
                        <a:rPr lang="en-US" sz="1200" b="1" dirty="0">
                          <a:effectLst/>
                          <a:latin typeface="Times New Roman"/>
                          <a:ea typeface="Calibri"/>
                          <a:cs typeface="Times New Roman"/>
                        </a:rPr>
                        <a:t> </a:t>
                      </a:r>
                      <a:endParaRPr lang="en-US" sz="12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lumOff val="25000"/>
                      </a:schemeClr>
                    </a:solidFill>
                  </a:tcPr>
                </a:tc>
                <a:tc>
                  <a:txBody>
                    <a:bodyPr/>
                    <a:lstStyle/>
                    <a:p>
                      <a:pPr marL="0" marR="0" algn="ctr">
                        <a:spcBef>
                          <a:spcPts val="0"/>
                        </a:spcBef>
                        <a:spcAft>
                          <a:spcPts val="0"/>
                        </a:spcAft>
                      </a:pPr>
                      <a:r>
                        <a:rPr lang="en-US" sz="1200" b="1" dirty="0">
                          <a:effectLst/>
                          <a:latin typeface="Times New Roman"/>
                          <a:ea typeface="Calibri"/>
                          <a:cs typeface="Times New Roman"/>
                        </a:rPr>
                        <a:t>User Pop</a:t>
                      </a:r>
                      <a:endParaRPr lang="en-US" sz="1200" dirty="0">
                        <a:effectLst/>
                        <a:latin typeface="Times New Roman"/>
                        <a:ea typeface="Calibri"/>
                        <a:cs typeface="Times New Roman"/>
                      </a:endParaRPr>
                    </a:p>
                    <a:p>
                      <a:pPr marL="0" marR="0" algn="ctr">
                        <a:spcBef>
                          <a:spcPts val="0"/>
                        </a:spcBef>
                        <a:spcAft>
                          <a:spcPts val="0"/>
                        </a:spcAft>
                      </a:pPr>
                      <a:r>
                        <a:rPr lang="en-US" sz="1200" b="1" dirty="0">
                          <a:effectLst/>
                          <a:latin typeface="Times New Roman"/>
                          <a:ea typeface="Calibri"/>
                          <a:cs typeface="Times New Roman"/>
                        </a:rPr>
                        <a:t>FY </a:t>
                      </a:r>
                      <a:r>
                        <a:rPr lang="en-US" sz="1200" b="1" dirty="0" smtClean="0">
                          <a:effectLst/>
                          <a:latin typeface="Times New Roman"/>
                          <a:ea typeface="Calibri"/>
                          <a:cs typeface="Times New Roman"/>
                        </a:rPr>
                        <a:t>2014</a:t>
                      </a:r>
                      <a:endParaRPr lang="en-US" sz="12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lumOff val="25000"/>
                      </a:schemeClr>
                    </a:solidFill>
                  </a:tcPr>
                </a:tc>
                <a:tc>
                  <a:txBody>
                    <a:bodyPr/>
                    <a:lstStyle/>
                    <a:p>
                      <a:pPr marL="0" marR="0" algn="ctr">
                        <a:spcBef>
                          <a:spcPts val="0"/>
                        </a:spcBef>
                        <a:spcAft>
                          <a:spcPts val="0"/>
                        </a:spcAft>
                      </a:pPr>
                      <a:r>
                        <a:rPr lang="en-US" sz="1200" b="1" dirty="0">
                          <a:effectLst/>
                          <a:latin typeface="Times New Roman"/>
                          <a:ea typeface="Calibri"/>
                          <a:cs typeface="Times New Roman"/>
                        </a:rPr>
                        <a:t>User Pop</a:t>
                      </a:r>
                      <a:endParaRPr lang="en-US" sz="1200" dirty="0">
                        <a:effectLst/>
                        <a:latin typeface="Times New Roman"/>
                        <a:ea typeface="Calibri"/>
                        <a:cs typeface="Times New Roman"/>
                      </a:endParaRPr>
                    </a:p>
                    <a:p>
                      <a:pPr marL="0" marR="0" algn="ctr">
                        <a:spcBef>
                          <a:spcPts val="0"/>
                        </a:spcBef>
                        <a:spcAft>
                          <a:spcPts val="0"/>
                        </a:spcAft>
                      </a:pPr>
                      <a:r>
                        <a:rPr lang="en-US" sz="1200" b="1" dirty="0">
                          <a:effectLst/>
                          <a:latin typeface="Times New Roman"/>
                          <a:ea typeface="Calibri"/>
                          <a:cs typeface="Times New Roman"/>
                        </a:rPr>
                        <a:t>FY </a:t>
                      </a:r>
                      <a:r>
                        <a:rPr lang="en-US" sz="1200" b="1" dirty="0" smtClean="0">
                          <a:effectLst/>
                          <a:latin typeface="Times New Roman"/>
                          <a:ea typeface="Calibri"/>
                          <a:cs typeface="Times New Roman"/>
                        </a:rPr>
                        <a:t>2013</a:t>
                      </a:r>
                      <a:endParaRPr lang="en-US" sz="12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lumOff val="25000"/>
                      </a:schemeClr>
                    </a:solidFill>
                  </a:tcPr>
                </a:tc>
                <a:tc>
                  <a:txBody>
                    <a:bodyPr/>
                    <a:lstStyle/>
                    <a:p>
                      <a:pPr marL="0" marR="0" algn="ctr">
                        <a:spcBef>
                          <a:spcPts val="0"/>
                        </a:spcBef>
                        <a:spcAft>
                          <a:spcPts val="0"/>
                        </a:spcAft>
                      </a:pPr>
                      <a:r>
                        <a:rPr lang="en-US" sz="1200" b="1" dirty="0">
                          <a:effectLst/>
                          <a:latin typeface="Times New Roman"/>
                          <a:ea typeface="Calibri"/>
                          <a:cs typeface="Times New Roman"/>
                        </a:rPr>
                        <a:t> </a:t>
                      </a:r>
                      <a:endParaRPr lang="en-US" sz="12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lumOff val="25000"/>
                      </a:schemeClr>
                    </a:solidFill>
                  </a:tcPr>
                </a:tc>
                <a:tc>
                  <a:txBody>
                    <a:bodyPr/>
                    <a:lstStyle/>
                    <a:p>
                      <a:pPr marL="0" marR="0" algn="ctr">
                        <a:spcBef>
                          <a:spcPts val="0"/>
                        </a:spcBef>
                        <a:spcAft>
                          <a:spcPts val="0"/>
                        </a:spcAft>
                      </a:pPr>
                      <a:r>
                        <a:rPr lang="en-US" sz="1200" b="1" dirty="0">
                          <a:effectLst/>
                          <a:latin typeface="Times New Roman"/>
                          <a:ea typeface="Calibri"/>
                          <a:cs typeface="Times New Roman"/>
                        </a:rPr>
                        <a:t>User Pop</a:t>
                      </a:r>
                      <a:endParaRPr lang="en-US" sz="1200" dirty="0">
                        <a:effectLst/>
                        <a:latin typeface="Times New Roman"/>
                        <a:ea typeface="Calibri"/>
                        <a:cs typeface="Times New Roman"/>
                      </a:endParaRPr>
                    </a:p>
                    <a:p>
                      <a:pPr marL="0" marR="0" algn="ctr">
                        <a:spcBef>
                          <a:spcPts val="0"/>
                        </a:spcBef>
                        <a:spcAft>
                          <a:spcPts val="0"/>
                        </a:spcAft>
                      </a:pPr>
                      <a:r>
                        <a:rPr lang="en-US" sz="1200" b="1" dirty="0">
                          <a:effectLst/>
                          <a:latin typeface="Times New Roman"/>
                          <a:ea typeface="Calibri"/>
                          <a:cs typeface="Times New Roman"/>
                        </a:rPr>
                        <a:t>FY </a:t>
                      </a:r>
                      <a:r>
                        <a:rPr lang="en-US" sz="1200" b="1" dirty="0" smtClean="0">
                          <a:effectLst/>
                          <a:latin typeface="Times New Roman"/>
                          <a:ea typeface="Calibri"/>
                          <a:cs typeface="Times New Roman"/>
                        </a:rPr>
                        <a:t>2014</a:t>
                      </a:r>
                      <a:endParaRPr lang="en-US" sz="12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lumOff val="25000"/>
                      </a:schemeClr>
                    </a:solidFill>
                  </a:tcPr>
                </a:tc>
                <a:tc>
                  <a:txBody>
                    <a:bodyPr/>
                    <a:lstStyle/>
                    <a:p>
                      <a:pPr marL="0" marR="0" algn="ctr">
                        <a:spcBef>
                          <a:spcPts val="0"/>
                        </a:spcBef>
                        <a:spcAft>
                          <a:spcPts val="0"/>
                        </a:spcAft>
                      </a:pPr>
                      <a:r>
                        <a:rPr lang="en-US" sz="1200" b="1" dirty="0">
                          <a:effectLst/>
                          <a:latin typeface="Times New Roman"/>
                          <a:ea typeface="Calibri"/>
                          <a:cs typeface="Times New Roman"/>
                        </a:rPr>
                        <a:t>User Pop</a:t>
                      </a:r>
                      <a:endParaRPr lang="en-US" sz="1200" dirty="0">
                        <a:effectLst/>
                        <a:latin typeface="Times New Roman"/>
                        <a:ea typeface="Calibri"/>
                        <a:cs typeface="Times New Roman"/>
                      </a:endParaRPr>
                    </a:p>
                    <a:p>
                      <a:pPr marL="0" marR="0" algn="ctr">
                        <a:spcBef>
                          <a:spcPts val="0"/>
                        </a:spcBef>
                        <a:spcAft>
                          <a:spcPts val="0"/>
                        </a:spcAft>
                      </a:pPr>
                      <a:r>
                        <a:rPr lang="en-US" sz="1200" b="1" dirty="0">
                          <a:effectLst/>
                          <a:latin typeface="Times New Roman"/>
                          <a:ea typeface="Calibri"/>
                          <a:cs typeface="Times New Roman"/>
                        </a:rPr>
                        <a:t>FY </a:t>
                      </a:r>
                      <a:r>
                        <a:rPr lang="en-US" sz="1200" b="1" dirty="0" smtClean="0">
                          <a:effectLst/>
                          <a:latin typeface="Times New Roman"/>
                          <a:ea typeface="Calibri"/>
                          <a:cs typeface="Times New Roman"/>
                        </a:rPr>
                        <a:t>2013</a:t>
                      </a:r>
                      <a:endParaRPr lang="en-US" sz="12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lumOff val="25000"/>
                      </a:schemeClr>
                    </a:solidFill>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Burns Paiute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183</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203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Port Gamble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1,583</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1,642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Chehalis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1,120</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1,072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Puyallup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6,633</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7,157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Coeur d’Alene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4,941</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5,035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Quileute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651</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670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Colville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8,366</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8,386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Quinault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2,523</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2,510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Coos, Lower Umpqua, Siuslaw</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641</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682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Samish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578</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571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Coquille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1,127</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1,140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Sauk-Suiattle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87</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a:solidFill>
                            <a:srgbClr val="0070C0"/>
                          </a:solidFill>
                          <a:effectLst/>
                          <a:latin typeface="Times New Roman"/>
                          <a:ea typeface="Calibri"/>
                          <a:cs typeface="Times New Roman"/>
                        </a:rPr>
                        <a:t>102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Cow Creek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2,368</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2,419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err="1">
                          <a:solidFill>
                            <a:schemeClr val="bg1"/>
                          </a:solidFill>
                          <a:effectLst/>
                          <a:latin typeface="Times New Roman"/>
                          <a:ea typeface="Calibri"/>
                          <a:cs typeface="Times New Roman"/>
                        </a:rPr>
                        <a:t>Shoalwater</a:t>
                      </a:r>
                      <a:r>
                        <a:rPr lang="en-US" sz="1200" dirty="0">
                          <a:solidFill>
                            <a:schemeClr val="bg1"/>
                          </a:solidFill>
                          <a:effectLst/>
                          <a:latin typeface="Times New Roman"/>
                          <a:ea typeface="Calibri"/>
                          <a:cs typeface="Times New Roman"/>
                        </a:rPr>
                        <a:t> Bay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403</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a:solidFill>
                            <a:srgbClr val="0070C0"/>
                          </a:solidFill>
                          <a:effectLst/>
                          <a:latin typeface="Times New Roman"/>
                          <a:ea typeface="Calibri"/>
                          <a:cs typeface="Times New Roman"/>
                        </a:rPr>
                        <a:t>421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Cowlitz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4,031</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3,835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bg1"/>
                          </a:solidFill>
                          <a:effectLst/>
                          <a:latin typeface="Times New Roman"/>
                          <a:ea typeface="Calibri"/>
                          <a:cs typeface="Times New Roman"/>
                        </a:rPr>
                        <a:t>Shoshone Bannock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6,303</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a:solidFill>
                            <a:srgbClr val="0070C0"/>
                          </a:solidFill>
                          <a:effectLst/>
                          <a:latin typeface="Times New Roman"/>
                          <a:ea typeface="Calibri"/>
                          <a:cs typeface="Times New Roman"/>
                        </a:rPr>
                        <a:t>6,322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Grand </a:t>
                      </a:r>
                      <a:r>
                        <a:rPr lang="en-US" sz="1200" dirty="0" err="1">
                          <a:solidFill>
                            <a:schemeClr val="bg1"/>
                          </a:solidFill>
                          <a:effectLst/>
                          <a:latin typeface="Times New Roman"/>
                          <a:ea typeface="Calibri"/>
                          <a:cs typeface="Times New Roman"/>
                        </a:rPr>
                        <a:t>Ronde</a:t>
                      </a:r>
                      <a:endParaRPr lang="en-US" sz="1200" dirty="0">
                        <a:solidFill>
                          <a:schemeClr val="bg1"/>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4,038</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4,009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Siletz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4,909</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a:solidFill>
                            <a:srgbClr val="0070C0"/>
                          </a:solidFill>
                          <a:effectLst/>
                          <a:latin typeface="Times New Roman"/>
                          <a:ea typeface="Calibri"/>
                          <a:cs typeface="Times New Roman"/>
                        </a:rPr>
                        <a:t>5,179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Hoh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23</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26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bg1"/>
                          </a:solidFill>
                          <a:effectLst/>
                          <a:latin typeface="Times New Roman"/>
                          <a:ea typeface="Calibri"/>
                          <a:cs typeface="Times New Roman"/>
                        </a:rPr>
                        <a:t>Skokomish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811</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818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Jamestown </a:t>
                      </a:r>
                      <a:r>
                        <a:rPr lang="en-US" sz="1200" dirty="0" err="1">
                          <a:solidFill>
                            <a:schemeClr val="bg1"/>
                          </a:solidFill>
                          <a:effectLst/>
                          <a:latin typeface="Times New Roman"/>
                          <a:ea typeface="Calibri"/>
                          <a:cs typeface="Times New Roman"/>
                        </a:rPr>
                        <a:t>S’klallam</a:t>
                      </a:r>
                      <a:endParaRPr lang="en-US" sz="1200" dirty="0">
                        <a:solidFill>
                          <a:schemeClr val="bg1"/>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530</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544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Snoqualmie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670</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609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err="1">
                          <a:solidFill>
                            <a:schemeClr val="bg1"/>
                          </a:solidFill>
                          <a:effectLst/>
                          <a:latin typeface="Times New Roman"/>
                          <a:ea typeface="Calibri"/>
                          <a:cs typeface="Times New Roman"/>
                        </a:rPr>
                        <a:t>Kalispel</a:t>
                      </a:r>
                      <a:endParaRPr lang="en-US" sz="1200" dirty="0">
                        <a:solidFill>
                          <a:schemeClr val="bg1"/>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645 </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636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bg1"/>
                          </a:solidFill>
                          <a:effectLst/>
                          <a:latin typeface="Times New Roman"/>
                          <a:ea typeface="Calibri"/>
                          <a:cs typeface="Times New Roman"/>
                        </a:rPr>
                        <a:t>Spokane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1,713</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a:solidFill>
                            <a:srgbClr val="0070C0"/>
                          </a:solidFill>
                          <a:effectLst/>
                          <a:latin typeface="Times New Roman"/>
                          <a:ea typeface="Calibri"/>
                          <a:cs typeface="Times New Roman"/>
                        </a:rPr>
                        <a:t>1,700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Klamath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3,222</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2,892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Squaxin Island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823</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732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Kootenai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176</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189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bg1"/>
                          </a:solidFill>
                          <a:effectLst/>
                          <a:latin typeface="Times New Roman"/>
                          <a:ea typeface="Calibri"/>
                          <a:cs typeface="Times New Roman"/>
                        </a:rPr>
                        <a:t>Stillaguamish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94</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82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Lower Elwha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966</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993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Suquamish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802</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601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Lummi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4,337</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4,178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Swinomish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1,404</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1,332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Makah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2,374</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2,327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Tulalip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5,230</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5,121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Muckleshoot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4,790</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4,759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Umatilla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3,352</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a:solidFill>
                            <a:srgbClr val="0070C0"/>
                          </a:solidFill>
                          <a:effectLst/>
                          <a:latin typeface="Times New Roman"/>
                          <a:ea typeface="Calibri"/>
                          <a:cs typeface="Times New Roman"/>
                        </a:rPr>
                        <a:t>3,110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Nez Perce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3,944</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3,987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Upper Skagit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526</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491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Nisqually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1,794</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1,755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Warm Springs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5,737</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5,772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Nooksack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1,296</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1,339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Western Oregon Service Unit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2,355</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2,368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NW Band of Shoshoni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30</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34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Yakama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12,632</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12,743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1219200" y="0"/>
            <a:ext cx="6781800" cy="1754326"/>
          </a:xfrm>
          <a:prstGeom prst="rect">
            <a:avLst/>
          </a:prstGeom>
          <a:noFill/>
        </p:spPr>
        <p:txBody>
          <a:bodyPr wrap="square" rtlCol="0">
            <a:spAutoFit/>
          </a:bodyPr>
          <a:lstStyle/>
          <a:p>
            <a:pPr algn="ctr"/>
            <a:r>
              <a:rPr lang="en-US" sz="3600" b="1" dirty="0">
                <a:ln w="6350">
                  <a:noFill/>
                </a:ln>
                <a:solidFill>
                  <a:prstClr val="black"/>
                </a:solidFill>
                <a:effectLst>
                  <a:outerShdw blurRad="114300" dist="101600" dir="2700000" algn="tl" rotWithShape="0">
                    <a:srgbClr val="000000">
                      <a:alpha val="40000"/>
                    </a:srgbClr>
                  </a:outerShdw>
                </a:effectLst>
                <a:latin typeface="+mj-lt"/>
                <a:ea typeface="+mj-ea"/>
                <a:cs typeface="+mj-cs"/>
              </a:rPr>
              <a:t>Ensure that our work is transparent, accountable, fair, and inclusive</a:t>
            </a:r>
            <a:endParaRPr lang="en-US" sz="3600" dirty="0">
              <a:latin typeface="+mj-lt"/>
            </a:endParaRPr>
          </a:p>
        </p:txBody>
      </p:sp>
    </p:spTree>
    <p:extLst>
      <p:ext uri="{BB962C8B-B14F-4D97-AF65-F5344CB8AC3E}">
        <p14:creationId xmlns:p14="http://schemas.microsoft.com/office/powerpoint/2010/main" val="17006679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3600" b="1" dirty="0">
                <a:solidFill>
                  <a:schemeClr val="bg1"/>
                </a:solidFill>
              </a:rPr>
              <a:t>Ensure that our work is transparent, accountable, fair, and inclusive</a:t>
            </a: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txBox="1">
            <a:spLocks/>
          </p:cNvSpPr>
          <p:nvPr/>
        </p:nvSpPr>
        <p:spPr>
          <a:xfrm>
            <a:off x="457200" y="1981200"/>
            <a:ext cx="82296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530352" indent="-457200">
              <a:buClr>
                <a:schemeClr val="bg1"/>
              </a:buClr>
              <a:buFont typeface="Wingdings" panose="05000000000000000000" pitchFamily="2" charset="2"/>
              <a:buChar char="v"/>
            </a:pPr>
            <a:endParaRPr lang="en-US" b="1" dirty="0">
              <a:solidFill>
                <a:schemeClr val="bg1"/>
              </a:solidFill>
              <a:latin typeface="+mj-lt"/>
            </a:endParaRPr>
          </a:p>
        </p:txBody>
      </p:sp>
      <p:sp>
        <p:nvSpPr>
          <p:cNvPr id="8" name="TextBox 7"/>
          <p:cNvSpPr txBox="1"/>
          <p:nvPr/>
        </p:nvSpPr>
        <p:spPr>
          <a:xfrm>
            <a:off x="304800" y="1981200"/>
            <a:ext cx="8534400" cy="3514808"/>
          </a:xfrm>
          <a:prstGeom prst="rect">
            <a:avLst/>
          </a:prstGeom>
          <a:noFill/>
        </p:spPr>
        <p:txBody>
          <a:bodyPr wrap="square" rtlCol="0">
            <a:spAutoFit/>
          </a:bodyPr>
          <a:lstStyle/>
          <a:p>
            <a:pPr marL="457200" lvl="0" indent="-457200" fontAlgn="base">
              <a:spcBef>
                <a:spcPct val="20000"/>
              </a:spcBef>
              <a:spcAft>
                <a:spcPct val="0"/>
              </a:spcAft>
              <a:buFont typeface="Wingdings" panose="05000000000000000000" pitchFamily="2" charset="2"/>
              <a:buChar char="v"/>
              <a:defRPr/>
            </a:pPr>
            <a:r>
              <a:rPr lang="en-US" sz="2800" b="1" u="sng" kern="0" dirty="0" smtClean="0">
                <a:solidFill>
                  <a:srgbClr val="000000"/>
                </a:solidFill>
                <a:latin typeface="Arial"/>
              </a:rPr>
              <a:t>CSC Settlement Update-Portland Area Only </a:t>
            </a:r>
            <a:endParaRPr lang="en-US" sz="2800" b="1" u="sng" kern="0" dirty="0">
              <a:solidFill>
                <a:srgbClr val="000000"/>
              </a:solidFill>
              <a:latin typeface="Arial"/>
            </a:endParaRP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163 Claims Settled</a:t>
            </a:r>
            <a:endParaRPr lang="en-US" sz="2200" b="1" kern="0" dirty="0">
              <a:solidFill>
                <a:srgbClr val="000000"/>
              </a:solidFill>
              <a:latin typeface="Arial"/>
            </a:endParaRP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85 Claims Are In Negotiating Settlement Phase</a:t>
            </a: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3 Claims are in Analysis</a:t>
            </a: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1 Claim Pending Settlement Offer</a:t>
            </a: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Total Paid As Of 01-07-2014 - $44,478,801</a:t>
            </a:r>
          </a:p>
          <a:p>
            <a:pPr marL="342900" lvl="0" indent="-342900" fontAlgn="base">
              <a:spcBef>
                <a:spcPct val="20000"/>
              </a:spcBef>
              <a:spcAft>
                <a:spcPct val="0"/>
              </a:spcAft>
              <a:buFont typeface="Wingdings" panose="05000000000000000000" pitchFamily="2" charset="2"/>
              <a:buChar char="v"/>
              <a:defRPr/>
            </a:pPr>
            <a:endParaRPr lang="en-US" sz="2800" b="1" kern="0" dirty="0">
              <a:solidFill>
                <a:srgbClr val="000000"/>
              </a:solidFill>
              <a:latin typeface="Arial"/>
            </a:endParaRPr>
          </a:p>
          <a:p>
            <a:pPr lvl="0" fontAlgn="base">
              <a:spcBef>
                <a:spcPct val="20000"/>
              </a:spcBef>
              <a:spcAft>
                <a:spcPct val="0"/>
              </a:spcAft>
              <a:defRPr/>
            </a:pPr>
            <a:endParaRPr lang="en-US" sz="2400" b="1" kern="0" dirty="0">
              <a:solidFill>
                <a:srgbClr val="000000"/>
              </a:solidFill>
              <a:latin typeface="Arial"/>
            </a:endParaRPr>
          </a:p>
        </p:txBody>
      </p:sp>
    </p:spTree>
    <p:extLst>
      <p:ext uri="{BB962C8B-B14F-4D97-AF65-F5344CB8AC3E}">
        <p14:creationId xmlns:p14="http://schemas.microsoft.com/office/powerpoint/2010/main" val="42120395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2985" y="191907"/>
            <a:ext cx="7117178" cy="1600200"/>
          </a:xfrm>
        </p:spPr>
        <p:txBody>
          <a:bodyPr/>
          <a:lstStyle/>
          <a:p>
            <a:pPr marL="285750" indent="-285750" algn="ctr"/>
            <a:r>
              <a:rPr lang="en-US" sz="3600" b="1" dirty="0">
                <a:solidFill>
                  <a:schemeClr val="bg1"/>
                </a:solidFill>
              </a:rPr>
              <a:t>Ensure that our work is transparent, accountable, fair, and inclusive</a:t>
            </a:r>
          </a:p>
        </p:txBody>
      </p:sp>
      <p:sp>
        <p:nvSpPr>
          <p:cNvPr id="3" name="Text Placeholder 2"/>
          <p:cNvSpPr>
            <a:spLocks noGrp="1"/>
          </p:cNvSpPr>
          <p:nvPr>
            <p:ph type="body" idx="1"/>
          </p:nvPr>
        </p:nvSpPr>
        <p:spPr>
          <a:xfrm>
            <a:off x="617420" y="1981200"/>
            <a:ext cx="7688380" cy="4724400"/>
          </a:xfrm>
        </p:spPr>
        <p:txBody>
          <a:bodyPr>
            <a:normAutofit/>
          </a:bodyPr>
          <a:lstStyle/>
          <a:p>
            <a:pPr marL="0"/>
            <a:endParaRPr lang="en-US" sz="2400" b="1" dirty="0" smtClean="0">
              <a:solidFill>
                <a:schemeClr val="bg1"/>
              </a:solidFill>
              <a:latin typeface="+mj-lt"/>
            </a:endParaRPr>
          </a:p>
          <a:p>
            <a:pPr marL="0">
              <a:buClr>
                <a:schemeClr val="bg1"/>
              </a:buClr>
            </a:pPr>
            <a:endParaRPr lang="en-US" sz="2200" b="1" dirty="0">
              <a:solidFill>
                <a:schemeClr val="bg1"/>
              </a:solidFill>
              <a:latin typeface="Arial" pitchFamily="34" charset="0"/>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06787" y="2061728"/>
            <a:ext cx="7500771" cy="2886944"/>
          </a:xfrm>
          <a:prstGeom prst="rect">
            <a:avLst/>
          </a:prstGeom>
          <a:noFill/>
        </p:spPr>
        <p:txBody>
          <a:bodyPr wrap="none" rtlCol="0">
            <a:spAutoFit/>
          </a:bodyPr>
          <a:lstStyle/>
          <a:p>
            <a:pPr marL="342900" lvl="0" indent="-342900" fontAlgn="base">
              <a:spcBef>
                <a:spcPct val="20000"/>
              </a:spcBef>
              <a:spcAft>
                <a:spcPct val="0"/>
              </a:spcAft>
              <a:buFont typeface="Wingdings" panose="05000000000000000000" pitchFamily="2" charset="2"/>
              <a:buChar char="v"/>
              <a:defRPr/>
            </a:pPr>
            <a:r>
              <a:rPr lang="en-US" sz="2800" b="1" u="sng" kern="0" dirty="0">
                <a:solidFill>
                  <a:srgbClr val="000000"/>
                </a:solidFill>
                <a:latin typeface="Arial"/>
              </a:rPr>
              <a:t>Recent RPMS Training </a:t>
            </a:r>
          </a:p>
          <a:p>
            <a:pPr marL="800100" lvl="1" indent="-342900" fontAlgn="base">
              <a:spcBef>
                <a:spcPct val="20000"/>
              </a:spcBef>
              <a:spcAft>
                <a:spcPct val="0"/>
              </a:spcAft>
              <a:buFont typeface="Wingdings" panose="05000000000000000000" pitchFamily="2" charset="2"/>
              <a:buChar char="v"/>
              <a:defRPr/>
            </a:pPr>
            <a:r>
              <a:rPr lang="en-US" sz="2200" b="1" kern="0" dirty="0">
                <a:solidFill>
                  <a:srgbClr val="000000"/>
                </a:solidFill>
                <a:latin typeface="Arial"/>
              </a:rPr>
              <a:t>Tribal Third Party Billing</a:t>
            </a:r>
          </a:p>
          <a:p>
            <a:pPr marL="1257300" lvl="2" indent="-342900" fontAlgn="base">
              <a:spcBef>
                <a:spcPct val="20000"/>
              </a:spcBef>
              <a:spcAft>
                <a:spcPct val="0"/>
              </a:spcAft>
              <a:buFont typeface="Wingdings" panose="05000000000000000000" pitchFamily="2" charset="2"/>
              <a:buChar char="v"/>
              <a:defRPr/>
            </a:pPr>
            <a:r>
              <a:rPr lang="en-US" sz="2000" b="1" kern="0" dirty="0">
                <a:solidFill>
                  <a:srgbClr val="000000"/>
                </a:solidFill>
                <a:latin typeface="Arial"/>
              </a:rPr>
              <a:t>20 Participants  </a:t>
            </a:r>
          </a:p>
          <a:p>
            <a:pPr marL="800100" lvl="1" indent="-342900" fontAlgn="base">
              <a:spcBef>
                <a:spcPct val="20000"/>
              </a:spcBef>
              <a:spcAft>
                <a:spcPct val="0"/>
              </a:spcAft>
              <a:buFont typeface="Wingdings" panose="05000000000000000000" pitchFamily="2" charset="2"/>
              <a:buChar char="v"/>
              <a:defRPr/>
            </a:pPr>
            <a:r>
              <a:rPr lang="en-US" sz="2200" b="1" kern="0" dirty="0">
                <a:solidFill>
                  <a:srgbClr val="000000"/>
                </a:solidFill>
                <a:latin typeface="Arial"/>
              </a:rPr>
              <a:t>HRSA/NPAIHB/IHS Partnership For FQHC Billing</a:t>
            </a:r>
          </a:p>
          <a:p>
            <a:pPr marL="1257300" lvl="2" indent="-342900" fontAlgn="base">
              <a:spcBef>
                <a:spcPct val="20000"/>
              </a:spcBef>
              <a:spcAft>
                <a:spcPct val="0"/>
              </a:spcAft>
              <a:buFont typeface="Wingdings" panose="05000000000000000000" pitchFamily="2" charset="2"/>
              <a:buChar char="v"/>
              <a:defRPr/>
            </a:pPr>
            <a:r>
              <a:rPr lang="en-US" sz="2000" b="1" kern="0" dirty="0">
                <a:solidFill>
                  <a:srgbClr val="000000"/>
                </a:solidFill>
                <a:latin typeface="Arial"/>
              </a:rPr>
              <a:t>30 Participants</a:t>
            </a:r>
          </a:p>
          <a:p>
            <a:pPr marL="800100" lvl="1" indent="-342900" fontAlgn="base">
              <a:spcBef>
                <a:spcPct val="20000"/>
              </a:spcBef>
              <a:spcAft>
                <a:spcPct val="0"/>
              </a:spcAft>
              <a:buFont typeface="Wingdings" panose="05000000000000000000" pitchFamily="2" charset="2"/>
              <a:buChar char="v"/>
              <a:defRPr/>
            </a:pPr>
            <a:r>
              <a:rPr lang="en-US" sz="2200" b="1" kern="0" dirty="0">
                <a:solidFill>
                  <a:srgbClr val="000000"/>
                </a:solidFill>
                <a:latin typeface="Arial"/>
              </a:rPr>
              <a:t>Accounts Receivable</a:t>
            </a:r>
          </a:p>
          <a:p>
            <a:pPr marL="1257300" lvl="2" indent="-342900" fontAlgn="base">
              <a:spcBef>
                <a:spcPct val="20000"/>
              </a:spcBef>
              <a:spcAft>
                <a:spcPct val="0"/>
              </a:spcAft>
              <a:buFont typeface="Wingdings" panose="05000000000000000000" pitchFamily="2" charset="2"/>
              <a:buChar char="v"/>
              <a:defRPr/>
            </a:pPr>
            <a:r>
              <a:rPr lang="en-US" sz="2200" b="1" kern="0" dirty="0">
                <a:solidFill>
                  <a:srgbClr val="000000"/>
                </a:solidFill>
                <a:latin typeface="Arial"/>
              </a:rPr>
              <a:t>12 Participants</a:t>
            </a:r>
          </a:p>
        </p:txBody>
      </p:sp>
    </p:spTree>
    <p:extLst>
      <p:ext uri="{BB962C8B-B14F-4D97-AF65-F5344CB8AC3E}">
        <p14:creationId xmlns:p14="http://schemas.microsoft.com/office/powerpoint/2010/main" val="9675881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Dr. Roubideaux’s 2015 Listening Session</a:t>
            </a: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Face To Face Session</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Location - TBD</a:t>
            </a:r>
            <a:endParaRPr lang="en-US" sz="2200" dirty="0" smtClean="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Date TBD</a:t>
            </a:r>
            <a:endParaRPr lang="en-US" sz="2200" dirty="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u="sng" dirty="0">
                <a:solidFill>
                  <a:schemeClr val="bg1"/>
                </a:solidFill>
                <a:latin typeface="+mj-lt"/>
              </a:rPr>
              <a:t>Youth </a:t>
            </a:r>
            <a:r>
              <a:rPr lang="en-US" sz="2400" b="1" u="sng" dirty="0" smtClean="0">
                <a:solidFill>
                  <a:schemeClr val="bg1"/>
                </a:solidFill>
                <a:latin typeface="+mj-lt"/>
              </a:rPr>
              <a:t>Regional Treatment </a:t>
            </a:r>
            <a:r>
              <a:rPr lang="en-US" sz="2400" b="1" u="sng" dirty="0">
                <a:solidFill>
                  <a:schemeClr val="bg1"/>
                </a:solidFill>
                <a:latin typeface="+mj-lt"/>
              </a:rPr>
              <a:t>Funds</a:t>
            </a:r>
            <a:endParaRPr lang="en-US" sz="2200" dirty="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200" dirty="0">
                <a:solidFill>
                  <a:prstClr val="black"/>
                </a:solidFill>
                <a:latin typeface="+mj-lt"/>
                <a:cs typeface="Arial" panose="020B0604020202020204" pitchFamily="34" charset="0"/>
              </a:rPr>
              <a:t>$1.1M* Recurring</a:t>
            </a:r>
          </a:p>
          <a:p>
            <a:pPr marL="662940" lvl="1" indent="-342900">
              <a:buClrTx/>
              <a:buSzTx/>
              <a:buFont typeface="Wingdings" panose="05000000000000000000" pitchFamily="2" charset="2"/>
              <a:buChar char="v"/>
            </a:pPr>
            <a:r>
              <a:rPr lang="en-US" sz="2200" dirty="0">
                <a:solidFill>
                  <a:prstClr val="black"/>
                </a:solidFill>
                <a:latin typeface="+mj-lt"/>
                <a:cs typeface="Arial" panose="020B0604020202020204" pitchFamily="34" charset="0"/>
              </a:rPr>
              <a:t>Dear Tribal Leader </a:t>
            </a:r>
            <a:r>
              <a:rPr lang="en-US" sz="2200" dirty="0" smtClean="0">
                <a:solidFill>
                  <a:prstClr val="black"/>
                </a:solidFill>
                <a:latin typeface="+mj-lt"/>
                <a:cs typeface="Arial" panose="020B0604020202020204" pitchFamily="34" charset="0"/>
              </a:rPr>
              <a:t>Letter – April 28 2014</a:t>
            </a:r>
          </a:p>
          <a:p>
            <a:pPr marL="662940" lvl="1" indent="-342900">
              <a:buClrTx/>
              <a:buSzTx/>
              <a:buFont typeface="Wingdings" panose="05000000000000000000" pitchFamily="2" charset="2"/>
              <a:buChar char="v"/>
            </a:pPr>
            <a:r>
              <a:rPr lang="en-US" sz="2200" dirty="0">
                <a:solidFill>
                  <a:prstClr val="black"/>
                </a:solidFill>
                <a:latin typeface="+mj-lt"/>
                <a:cs typeface="Arial" panose="020B0604020202020204" pitchFamily="34" charset="0"/>
              </a:rPr>
              <a:t>Follow Up Consultation With Tribes – 12-09-14 &amp; </a:t>
            </a:r>
            <a:r>
              <a:rPr lang="en-US" sz="2200" dirty="0" smtClean="0">
                <a:solidFill>
                  <a:prstClr val="black"/>
                </a:solidFill>
                <a:latin typeface="+mj-lt"/>
                <a:cs typeface="Arial" panose="020B0604020202020204" pitchFamily="34" charset="0"/>
              </a:rPr>
              <a:t>01-14-15</a:t>
            </a:r>
            <a:endParaRPr lang="en-US" sz="2200" dirty="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200" dirty="0">
                <a:solidFill>
                  <a:prstClr val="black"/>
                </a:solidFill>
                <a:latin typeface="+mj-lt"/>
                <a:cs typeface="Arial" panose="020B0604020202020204" pitchFamily="34" charset="0"/>
              </a:rPr>
              <a:t>Recommendations Received – Under </a:t>
            </a:r>
            <a:r>
              <a:rPr lang="en-US" sz="2200" dirty="0" smtClean="0">
                <a:solidFill>
                  <a:prstClr val="black"/>
                </a:solidFill>
                <a:latin typeface="+mj-lt"/>
                <a:cs typeface="Arial" panose="020B0604020202020204" pitchFamily="34" charset="0"/>
              </a:rPr>
              <a:t>Review</a:t>
            </a:r>
          </a:p>
          <a:p>
            <a:pPr marL="662940" lvl="1" indent="-342900">
              <a:buClrTx/>
              <a:buSzTx/>
              <a:buFont typeface="Wingdings" panose="05000000000000000000" pitchFamily="2" charset="2"/>
              <a:buChar char="v"/>
            </a:pPr>
            <a:endParaRPr lang="en-US" sz="2200" dirty="0">
              <a:solidFill>
                <a:prstClr val="black"/>
              </a:solidFill>
              <a:latin typeface="+mj-lt"/>
              <a:cs typeface="Arial" panose="020B0604020202020204" pitchFamily="34" charset="0"/>
            </a:endParaRPr>
          </a:p>
          <a:p>
            <a:pPr marL="342900" lvl="0" indent="-342900">
              <a:buClrTx/>
              <a:buSzTx/>
              <a:buFont typeface="Wingdings" panose="05000000000000000000" pitchFamily="2" charset="2"/>
              <a:buChar char="v"/>
            </a:pPr>
            <a:endParaRPr lang="en-US" b="1" dirty="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27542304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117178" cy="914400"/>
          </a:xfrm>
        </p:spPr>
        <p:txBody>
          <a:bodyPr/>
          <a:lstStyle/>
          <a:p>
            <a:pPr algn="ctr"/>
            <a:r>
              <a:rPr lang="en-US" b="1" dirty="0" smtClean="0">
                <a:solidFill>
                  <a:schemeClr val="bg1"/>
                </a:solidFill>
              </a:rPr>
              <a:t>	</a:t>
            </a:r>
            <a:endParaRPr lang="en-US" b="1" dirty="0">
              <a:solidFill>
                <a:schemeClr val="bg1"/>
              </a:solidFill>
            </a:endParaRPr>
          </a:p>
        </p:txBody>
      </p:sp>
      <p:sp>
        <p:nvSpPr>
          <p:cNvPr id="3" name="Text Placeholder 2"/>
          <p:cNvSpPr>
            <a:spLocks noGrp="1"/>
          </p:cNvSpPr>
          <p:nvPr>
            <p:ph type="body" idx="1"/>
          </p:nvPr>
        </p:nvSpPr>
        <p:spPr>
          <a:xfrm>
            <a:off x="914400" y="990600"/>
            <a:ext cx="7364621" cy="1676401"/>
          </a:xfrm>
        </p:spPr>
        <p:txBody>
          <a:bodyPr>
            <a:noAutofit/>
          </a:bodyPr>
          <a:lstStyle/>
          <a:p>
            <a:pPr algn="ctr"/>
            <a:endParaRPr lang="en-US" sz="2400" b="1" dirty="0" smtClean="0">
              <a:solidFill>
                <a:schemeClr val="bg1"/>
              </a:solidFill>
            </a:endParaRPr>
          </a:p>
          <a:p>
            <a:pPr algn="ctr"/>
            <a:endParaRPr lang="en-US" sz="2400" b="1" dirty="0">
              <a:solidFill>
                <a:schemeClr val="bg1"/>
              </a:solidFill>
            </a:endParaRPr>
          </a:p>
          <a:p>
            <a:pPr algn="ctr"/>
            <a:endParaRPr lang="en-US" sz="2400" b="1" dirty="0" smtClean="0">
              <a:solidFill>
                <a:schemeClr val="bg1"/>
              </a:solidFill>
            </a:endParaRPr>
          </a:p>
          <a:p>
            <a:pPr algn="ctr"/>
            <a:r>
              <a:rPr lang="en-US" sz="3200" b="1" dirty="0" smtClean="0">
                <a:solidFill>
                  <a:schemeClr val="bg1"/>
                </a:solidFill>
                <a:latin typeface="+mj-lt"/>
              </a:rPr>
              <a:t>Questions or Comments</a:t>
            </a:r>
            <a:endParaRPr lang="en-US" sz="3200" b="1" dirty="0">
              <a:solidFill>
                <a:schemeClr val="bg1"/>
              </a:solidFill>
              <a:latin typeface="+mj-lt"/>
            </a:endParaRPr>
          </a:p>
        </p:txBody>
      </p:sp>
      <p:pic>
        <p:nvPicPr>
          <p:cNvPr id="9"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86833" y="4724400"/>
            <a:ext cx="9006840" cy="2092881"/>
          </a:xfrm>
          <a:prstGeom prst="rect">
            <a:avLst/>
          </a:prstGeom>
          <a:noFill/>
        </p:spPr>
        <p:txBody>
          <a:bodyPr wrap="square" rtlCol="0">
            <a:spAutoFit/>
          </a:bodyPr>
          <a:lstStyle/>
          <a:p>
            <a:r>
              <a:rPr lang="en-US" sz="1400" b="1" dirty="0">
                <a:solidFill>
                  <a:schemeClr val="accent1"/>
                </a:solidFill>
              </a:rPr>
              <a:t>Our Mission... to raise the physical, mental, social, and spiritual health of American Indians and Alaska Natives to the highest level.</a:t>
            </a:r>
          </a:p>
          <a:p>
            <a:endParaRPr lang="en-US" sz="1400" b="1" dirty="0">
              <a:solidFill>
                <a:schemeClr val="accent1"/>
              </a:solidFill>
            </a:endParaRPr>
          </a:p>
          <a:p>
            <a:r>
              <a:rPr lang="en-US" sz="1400" b="1" dirty="0">
                <a:solidFill>
                  <a:schemeClr val="accent1"/>
                </a:solidFill>
              </a:rPr>
              <a:t>Our Goal... to assure that comprehensive, culturally acceptable personal and public health services are available and accessible to American Indian and Alaska Native people.</a:t>
            </a:r>
          </a:p>
          <a:p>
            <a:endParaRPr lang="en-US" sz="1400" b="1" dirty="0">
              <a:solidFill>
                <a:schemeClr val="accent1"/>
              </a:solidFill>
            </a:endParaRPr>
          </a:p>
          <a:p>
            <a:r>
              <a:rPr lang="en-US" sz="1400" b="1" dirty="0">
                <a:solidFill>
                  <a:schemeClr val="accent1"/>
                </a:solidFill>
              </a:rPr>
              <a:t>Our Foundation... to uphold the Federal Government's obligation to promote healthy American Indian and Alaska Native people, communities, and cultures and to honor and protect the inherent sovereign rights of Tribes.</a:t>
            </a:r>
          </a:p>
          <a:p>
            <a:endParaRPr lang="en-US" dirty="0"/>
          </a:p>
        </p:txBody>
      </p:sp>
    </p:spTree>
    <p:extLst>
      <p:ext uri="{BB962C8B-B14F-4D97-AF65-F5344CB8AC3E}">
        <p14:creationId xmlns:p14="http://schemas.microsoft.com/office/powerpoint/2010/main" val="22805284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1073"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u="sng" dirty="0">
                <a:solidFill>
                  <a:srgbClr val="000000"/>
                </a:solidFill>
                <a:cs typeface="Arial" panose="020B0604020202020204" pitchFamily="34" charset="0"/>
              </a:rPr>
              <a:t>Portland Area Indian Health Service </a:t>
            </a:r>
            <a:r>
              <a:rPr lang="en-US" sz="2400" b="1" u="sng" dirty="0" smtClean="0">
                <a:solidFill>
                  <a:srgbClr val="000000"/>
                </a:solidFill>
                <a:cs typeface="Arial" panose="020B0604020202020204" pitchFamily="34" charset="0"/>
              </a:rPr>
              <a:t>FY17 </a:t>
            </a:r>
            <a:r>
              <a:rPr lang="en-US" sz="2400" b="1" u="sng" dirty="0">
                <a:solidFill>
                  <a:srgbClr val="000000"/>
                </a:solidFill>
                <a:cs typeface="Arial" panose="020B0604020202020204" pitchFamily="34" charset="0"/>
              </a:rPr>
              <a:t>Budget Formulation Meeting</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cs typeface="Arial" panose="020B0604020202020204" pitchFamily="34" charset="0"/>
              </a:rPr>
              <a:t>Held December 2, 2014 in Seattle  </a:t>
            </a:r>
            <a:endParaRPr lang="en-US" sz="2200" dirty="0">
              <a:solidFill>
                <a:prstClr val="black"/>
              </a:solidFill>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cs typeface="Arial" panose="020B0604020202020204" pitchFamily="34" charset="0"/>
              </a:rPr>
              <a:t>36 tribal representatives in attendance</a:t>
            </a:r>
            <a:endParaRPr lang="en-US" sz="2200" dirty="0">
              <a:solidFill>
                <a:prstClr val="black"/>
              </a:solidFill>
              <a:cs typeface="Arial" panose="020B0604020202020204" pitchFamily="34" charset="0"/>
            </a:endParaRPr>
          </a:p>
          <a:p>
            <a:pPr marL="0">
              <a:buClr>
                <a:schemeClr val="bg1">
                  <a:lumMod val="75000"/>
                  <a:lumOff val="25000"/>
                </a:schemeClr>
              </a:buClr>
            </a:pPr>
            <a:endParaRPr lang="en-US" sz="2400" b="1" dirty="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u="sng" dirty="0" smtClean="0">
                <a:solidFill>
                  <a:srgbClr val="000000"/>
                </a:solidFill>
                <a:cs typeface="Arial" panose="020B0604020202020204" pitchFamily="34" charset="0"/>
              </a:rPr>
              <a:t>National Indian </a:t>
            </a:r>
            <a:r>
              <a:rPr lang="en-US" sz="2400" b="1" u="sng" dirty="0">
                <a:solidFill>
                  <a:srgbClr val="000000"/>
                </a:solidFill>
                <a:cs typeface="Arial" panose="020B0604020202020204" pitchFamily="34" charset="0"/>
              </a:rPr>
              <a:t>Health Service FY17 Budget Formulation Meeting</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cs typeface="Arial" panose="020B0604020202020204" pitchFamily="34" charset="0"/>
              </a:rPr>
              <a:t>Scheduled for Feb 10-11, 2015.</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cs typeface="Arial" panose="020B0604020202020204" pitchFamily="34" charset="0"/>
              </a:rPr>
              <a:t>Site to be determined.</a:t>
            </a:r>
            <a:endParaRPr lang="en-US" sz="2200" dirty="0">
              <a:solidFill>
                <a:prstClr val="black"/>
              </a:solidFill>
              <a:cs typeface="Arial" panose="020B0604020202020204" pitchFamily="34" charset="0"/>
            </a:endParaRPr>
          </a:p>
          <a:p>
            <a:pPr marL="0">
              <a:buClr>
                <a:schemeClr val="bg1">
                  <a:lumMod val="75000"/>
                  <a:lumOff val="25000"/>
                </a:schemeClr>
              </a:buClr>
            </a:pPr>
            <a:endParaRPr lang="en-US" sz="2400" b="1" dirty="0" smtClean="0">
              <a:solidFill>
                <a:schemeClr val="bg1"/>
              </a:solidFill>
              <a:latin typeface="+mj-lt"/>
            </a:endParaRPr>
          </a:p>
        </p:txBody>
      </p:sp>
    </p:spTree>
    <p:extLst>
      <p:ext uri="{BB962C8B-B14F-4D97-AF65-F5344CB8AC3E}">
        <p14:creationId xmlns:p14="http://schemas.microsoft.com/office/powerpoint/2010/main" val="17445319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1073"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u="sng" dirty="0" smtClean="0">
                <a:solidFill>
                  <a:srgbClr val="000000"/>
                </a:solidFill>
                <a:cs typeface="Arial" panose="020B0604020202020204" pitchFamily="34" charset="0"/>
              </a:rPr>
              <a:t>Certified 2014 Electronic Health Record (EHR)</a:t>
            </a:r>
            <a:endParaRPr lang="en-US" sz="1800" dirty="0">
              <a:solidFill>
                <a:prstClr val="black"/>
              </a:solidFill>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cs typeface="Arial" panose="020B0604020202020204" pitchFamily="34" charset="0"/>
              </a:rPr>
              <a:t>Installation completed at 24 facilities</a:t>
            </a:r>
          </a:p>
          <a:p>
            <a:pPr marL="928116" lvl="2" indent="-342900">
              <a:buClrTx/>
              <a:buSzTx/>
              <a:buFont typeface="Wingdings" panose="05000000000000000000" pitchFamily="2" charset="2"/>
              <a:buChar char="v"/>
            </a:pPr>
            <a:r>
              <a:rPr lang="en-US" dirty="0" smtClean="0">
                <a:solidFill>
                  <a:srgbClr val="000000">
                    <a:lumMod val="95000"/>
                    <a:lumOff val="5000"/>
                  </a:srgbClr>
                </a:solidFill>
                <a:cs typeface="Arial" panose="020B0604020202020204" pitchFamily="34" charset="0"/>
              </a:rPr>
              <a:t>Included 768 applications across the 24 sites.</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cs typeface="Arial" panose="020B0604020202020204" pitchFamily="34" charset="0"/>
              </a:rPr>
              <a:t>Installation scheduled at 2 sites in February and 1 site requested delayed installation</a:t>
            </a:r>
          </a:p>
          <a:p>
            <a:pPr marL="0">
              <a:buClr>
                <a:schemeClr val="bg1">
                  <a:lumMod val="75000"/>
                  <a:lumOff val="25000"/>
                </a:schemeClr>
              </a:buClr>
            </a:pPr>
            <a:endParaRPr lang="en-US" sz="2400" b="1" dirty="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u="sng" dirty="0" smtClean="0">
                <a:solidFill>
                  <a:srgbClr val="000000"/>
                </a:solidFill>
                <a:cs typeface="Arial" panose="020B0604020202020204" pitchFamily="34" charset="0"/>
              </a:rPr>
              <a:t>IT activities Oct-Dec 2014</a:t>
            </a:r>
            <a:endParaRPr lang="en-US" sz="2400" b="1" u="sng" dirty="0">
              <a:solidFill>
                <a:srgbClr val="000000"/>
              </a:solidFill>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cs typeface="Arial" panose="020B0604020202020204" pitchFamily="34" charset="0"/>
              </a:rPr>
              <a:t>New RPMS servers installed at Tulalip and </a:t>
            </a:r>
            <a:r>
              <a:rPr lang="en-US" sz="2000" dirty="0" err="1" smtClean="0">
                <a:solidFill>
                  <a:srgbClr val="000000">
                    <a:lumMod val="95000"/>
                    <a:lumOff val="5000"/>
                  </a:srgbClr>
                </a:solidFill>
                <a:cs typeface="Arial" panose="020B0604020202020204" pitchFamily="34" charset="0"/>
              </a:rPr>
              <a:t>Inchelium</a:t>
            </a:r>
            <a:endParaRPr lang="en-US" sz="2000" dirty="0" smtClean="0">
              <a:solidFill>
                <a:srgbClr val="000000">
                  <a:lumMod val="95000"/>
                  <a:lumOff val="5000"/>
                </a:srgbClr>
              </a:solidFill>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cs typeface="Arial" panose="020B0604020202020204" pitchFamily="34" charset="0"/>
              </a:rPr>
              <a:t>Vista Imaging cluster servers installed at Lummi and Colville</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cs typeface="Arial" panose="020B0604020202020204" pitchFamily="34" charset="0"/>
              </a:rPr>
              <a:t>Vista Imaging installed at Nooksack, Nisqually and Squaxin Island</a:t>
            </a:r>
          </a:p>
          <a:p>
            <a:pPr marL="0">
              <a:buClr>
                <a:schemeClr val="bg1">
                  <a:lumMod val="75000"/>
                  <a:lumOff val="25000"/>
                </a:schemeClr>
              </a:buClr>
            </a:pPr>
            <a:endParaRPr lang="en-US" sz="2400" b="1" dirty="0" smtClean="0">
              <a:solidFill>
                <a:schemeClr val="bg1"/>
              </a:solidFill>
              <a:latin typeface="+mj-lt"/>
            </a:endParaRPr>
          </a:p>
        </p:txBody>
      </p:sp>
    </p:spTree>
    <p:extLst>
      <p:ext uri="{BB962C8B-B14F-4D97-AF65-F5344CB8AC3E}">
        <p14:creationId xmlns:p14="http://schemas.microsoft.com/office/powerpoint/2010/main" val="37440291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943600" y="6278824"/>
            <a:ext cx="2993127" cy="369332"/>
          </a:xfrm>
          <a:prstGeom prst="rect">
            <a:avLst/>
          </a:prstGeom>
          <a:noFill/>
        </p:spPr>
        <p:txBody>
          <a:bodyPr wrap="none" rtlCol="0">
            <a:spAutoFit/>
          </a:bodyPr>
          <a:lstStyle/>
          <a:p>
            <a:r>
              <a:rPr lang="en-US" dirty="0" smtClean="0">
                <a:solidFill>
                  <a:schemeClr val="bg1"/>
                </a:solidFill>
              </a:rPr>
              <a:t>* Estimated and includes CSC</a:t>
            </a:r>
            <a:endParaRPr lang="en-US" dirty="0">
              <a:solidFill>
                <a:schemeClr val="bg1"/>
              </a:solidFill>
            </a:endParaRPr>
          </a:p>
        </p:txBody>
      </p:sp>
      <p:sp>
        <p:nvSpPr>
          <p:cNvPr id="8" name="Content Placeholder 2"/>
          <p:cNvSpPr>
            <a:spLocks noGrp="1"/>
          </p:cNvSpPr>
          <p:nvPr>
            <p:ph idx="1"/>
          </p:nvPr>
        </p:nvSpPr>
        <p:spPr/>
        <p:txBody>
          <a:bodyPr>
            <a:normAutofit lnSpcReduction="10000"/>
          </a:bodyPr>
          <a:lstStyle/>
          <a:p>
            <a:pPr marL="342860" lvl="0" indent="-342860" eaLnBrk="0" fontAlgn="base" hangingPunct="0">
              <a:spcAft>
                <a:spcPct val="0"/>
              </a:spcAft>
              <a:buClr>
                <a:srgbClr val="000000"/>
              </a:buClr>
              <a:buSzTx/>
              <a:buFont typeface="Wingdings" panose="05000000000000000000" pitchFamily="2" charset="2"/>
              <a:buChar char="v"/>
            </a:pPr>
            <a:r>
              <a:rPr lang="en-US" sz="2600" b="1" u="sng" kern="0" dirty="0">
                <a:solidFill>
                  <a:srgbClr val="000000"/>
                </a:solidFill>
                <a:latin typeface="Arial" panose="020B0604020202020204" pitchFamily="34" charset="0"/>
                <a:cs typeface="Arial" panose="020B0604020202020204" pitchFamily="34" charset="0"/>
              </a:rPr>
              <a:t>Public Health Emergency Management</a:t>
            </a:r>
          </a:p>
          <a:p>
            <a:pPr marL="742864" lvl="1" indent="-285717" eaLnBrk="0" fontAlgn="base" hangingPunct="0">
              <a:spcAft>
                <a:spcPct val="0"/>
              </a:spcAft>
              <a:buClr>
                <a:srgbClr val="000000"/>
              </a:buClr>
              <a:buSzTx/>
              <a:buFont typeface="Wingdings" panose="05000000000000000000" pitchFamily="2" charset="2"/>
              <a:buChar char="v"/>
            </a:pPr>
            <a:r>
              <a:rPr lang="en-US" kern="0" dirty="0">
                <a:solidFill>
                  <a:srgbClr val="000000">
                    <a:lumMod val="95000"/>
                    <a:lumOff val="5000"/>
                  </a:srgbClr>
                </a:solidFill>
                <a:latin typeface="Arial" panose="020B0604020202020204" pitchFamily="34" charset="0"/>
                <a:cs typeface="Arial" panose="020B0604020202020204" pitchFamily="34" charset="0"/>
              </a:rPr>
              <a:t>Federal Agency Workgroup on Tribal Disaster Response in the Pacific Northwest</a:t>
            </a:r>
          </a:p>
          <a:p>
            <a:pPr marL="1008040" lvl="2" indent="-285717" eaLnBrk="0" fontAlgn="base" hangingPunct="0">
              <a:spcAft>
                <a:spcPct val="0"/>
              </a:spcAft>
              <a:buClr>
                <a:srgbClr val="000000"/>
              </a:buClr>
              <a:buSzTx/>
              <a:buFont typeface="Wingdings" panose="05000000000000000000" pitchFamily="2" charset="2"/>
              <a:buChar char="v"/>
            </a:pPr>
            <a:r>
              <a:rPr lang="en-US" kern="0" dirty="0">
                <a:solidFill>
                  <a:srgbClr val="000000">
                    <a:lumMod val="95000"/>
                    <a:lumOff val="5000"/>
                  </a:srgbClr>
                </a:solidFill>
                <a:latin typeface="Arial" panose="020B0604020202020204" pitchFamily="34" charset="0"/>
                <a:cs typeface="Arial" panose="020B0604020202020204" pitchFamily="34" charset="0"/>
              </a:rPr>
              <a:t>Kick-off meeting on December 2</a:t>
            </a:r>
            <a:r>
              <a:rPr lang="en-US" kern="0" baseline="30000" dirty="0">
                <a:solidFill>
                  <a:srgbClr val="000000">
                    <a:lumMod val="95000"/>
                    <a:lumOff val="5000"/>
                  </a:srgbClr>
                </a:solidFill>
                <a:latin typeface="Arial" panose="020B0604020202020204" pitchFamily="34" charset="0"/>
                <a:cs typeface="Arial" panose="020B0604020202020204" pitchFamily="34" charset="0"/>
              </a:rPr>
              <a:t>nd</a:t>
            </a:r>
            <a:endParaRPr lang="en-US" kern="0" dirty="0">
              <a:solidFill>
                <a:srgbClr val="000000">
                  <a:lumMod val="95000"/>
                  <a:lumOff val="5000"/>
                </a:srgbClr>
              </a:solidFill>
              <a:latin typeface="Arial" panose="020B0604020202020204" pitchFamily="34" charset="0"/>
              <a:cs typeface="Arial" panose="020B0604020202020204" pitchFamily="34" charset="0"/>
            </a:endParaRPr>
          </a:p>
          <a:p>
            <a:pPr marL="1008040" lvl="2" indent="-285717" eaLnBrk="0" fontAlgn="base" hangingPunct="0">
              <a:spcAft>
                <a:spcPct val="0"/>
              </a:spcAft>
              <a:buClr>
                <a:srgbClr val="000000"/>
              </a:buClr>
              <a:buSzTx/>
              <a:buFont typeface="Wingdings" panose="05000000000000000000" pitchFamily="2" charset="2"/>
              <a:buChar char="v"/>
            </a:pPr>
            <a:r>
              <a:rPr lang="en-US" kern="0" dirty="0">
                <a:solidFill>
                  <a:srgbClr val="000000">
                    <a:lumMod val="95000"/>
                    <a:lumOff val="5000"/>
                  </a:srgbClr>
                </a:solidFill>
                <a:latin typeface="Arial" panose="020B0604020202020204" pitchFamily="34" charset="0"/>
                <a:cs typeface="Arial" panose="020B0604020202020204" pitchFamily="34" charset="0"/>
              </a:rPr>
              <a:t>Next meeting on January 14</a:t>
            </a:r>
            <a:r>
              <a:rPr lang="en-US" kern="0" baseline="30000" dirty="0">
                <a:solidFill>
                  <a:srgbClr val="000000">
                    <a:lumMod val="95000"/>
                    <a:lumOff val="5000"/>
                  </a:srgbClr>
                </a:solidFill>
                <a:latin typeface="Arial" panose="020B0604020202020204" pitchFamily="34" charset="0"/>
                <a:cs typeface="Arial" panose="020B0604020202020204" pitchFamily="34" charset="0"/>
              </a:rPr>
              <a:t>th</a:t>
            </a:r>
            <a:r>
              <a:rPr lang="en-US" kern="0" dirty="0">
                <a:solidFill>
                  <a:srgbClr val="000000">
                    <a:lumMod val="95000"/>
                    <a:lumOff val="5000"/>
                  </a:srgbClr>
                </a:solidFill>
                <a:latin typeface="Arial" panose="020B0604020202020204" pitchFamily="34" charset="0"/>
                <a:cs typeface="Arial" panose="020B0604020202020204" pitchFamily="34" charset="0"/>
              </a:rPr>
              <a:t> </a:t>
            </a:r>
          </a:p>
          <a:p>
            <a:pPr marL="1008040" lvl="2" indent="-285717" eaLnBrk="0" fontAlgn="base" hangingPunct="0">
              <a:spcAft>
                <a:spcPct val="0"/>
              </a:spcAft>
              <a:buClr>
                <a:srgbClr val="000000"/>
              </a:buClr>
              <a:buSzTx/>
              <a:buFont typeface="Wingdings" panose="05000000000000000000" pitchFamily="2" charset="2"/>
              <a:buChar char="v"/>
            </a:pPr>
            <a:r>
              <a:rPr lang="en-US" kern="0" dirty="0">
                <a:solidFill>
                  <a:srgbClr val="000000">
                    <a:lumMod val="95000"/>
                    <a:lumOff val="5000"/>
                  </a:srgbClr>
                </a:solidFill>
                <a:latin typeface="Arial" panose="020B0604020202020204" pitchFamily="34" charset="0"/>
                <a:cs typeface="Arial" panose="020B0604020202020204" pitchFamily="34" charset="0"/>
              </a:rPr>
              <a:t>Agencies include FEMA, BIA, IHS, HHS-ASPR, HHS-OGC</a:t>
            </a:r>
          </a:p>
          <a:p>
            <a:pPr marL="742864" lvl="1" indent="-285717" eaLnBrk="0" fontAlgn="base" hangingPunct="0">
              <a:spcAft>
                <a:spcPct val="0"/>
              </a:spcAft>
              <a:buClr>
                <a:srgbClr val="000000"/>
              </a:buClr>
              <a:buSzTx/>
              <a:buFont typeface="Wingdings" panose="05000000000000000000" pitchFamily="2" charset="2"/>
              <a:buChar char="v"/>
            </a:pPr>
            <a:r>
              <a:rPr lang="en-US" kern="0" dirty="0">
                <a:solidFill>
                  <a:srgbClr val="000000">
                    <a:lumMod val="95000"/>
                    <a:lumOff val="5000"/>
                  </a:srgbClr>
                </a:solidFill>
                <a:latin typeface="Arial" panose="020B0604020202020204" pitchFamily="34" charset="0"/>
                <a:cs typeface="Arial" panose="020B0604020202020204" pitchFamily="34" charset="0"/>
              </a:rPr>
              <a:t>Purpose of the workgroup and meetings </a:t>
            </a:r>
          </a:p>
          <a:p>
            <a:pPr marL="1008040" lvl="2" indent="-285717" eaLnBrk="0" fontAlgn="base" hangingPunct="0">
              <a:spcAft>
                <a:spcPct val="0"/>
              </a:spcAft>
              <a:buClr>
                <a:srgbClr val="000000"/>
              </a:buClr>
              <a:buSzTx/>
              <a:buFont typeface="Wingdings" panose="05000000000000000000" pitchFamily="2" charset="2"/>
              <a:buChar char="v"/>
            </a:pPr>
            <a:r>
              <a:rPr lang="en-US" kern="0" dirty="0">
                <a:solidFill>
                  <a:srgbClr val="000000">
                    <a:lumMod val="95000"/>
                    <a:lumOff val="5000"/>
                  </a:srgbClr>
                </a:solidFill>
                <a:latin typeface="Arial" panose="020B0604020202020204" pitchFamily="34" charset="0"/>
                <a:cs typeface="Arial" panose="020B0604020202020204" pitchFamily="34" charset="0"/>
              </a:rPr>
              <a:t>Clarify the distinct Federal Agency roles and responsibilities so we can better serve Tribes</a:t>
            </a:r>
          </a:p>
          <a:p>
            <a:pPr marL="1008040" lvl="2" indent="-285717" eaLnBrk="0" fontAlgn="base" hangingPunct="0">
              <a:spcAft>
                <a:spcPct val="0"/>
              </a:spcAft>
              <a:buClr>
                <a:srgbClr val="000000"/>
              </a:buClr>
              <a:buSzTx/>
              <a:buFont typeface="Wingdings" panose="05000000000000000000" pitchFamily="2" charset="2"/>
              <a:buChar char="v"/>
            </a:pPr>
            <a:r>
              <a:rPr lang="en-US" kern="0" dirty="0">
                <a:solidFill>
                  <a:srgbClr val="000000">
                    <a:lumMod val="95000"/>
                    <a:lumOff val="5000"/>
                  </a:srgbClr>
                </a:solidFill>
                <a:latin typeface="Arial" panose="020B0604020202020204" pitchFamily="34" charset="0"/>
                <a:cs typeface="Arial" panose="020B0604020202020204" pitchFamily="34" charset="0"/>
              </a:rPr>
              <a:t>Develop Tribal Emergency Response policy and annex to the National Response Framework </a:t>
            </a:r>
          </a:p>
          <a:p>
            <a:endParaRPr lang="en-US" dirty="0"/>
          </a:p>
        </p:txBody>
      </p:sp>
    </p:spTree>
    <p:extLst>
      <p:ext uri="{BB962C8B-B14F-4D97-AF65-F5344CB8AC3E}">
        <p14:creationId xmlns:p14="http://schemas.microsoft.com/office/powerpoint/2010/main" val="39525790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2"/>
          <p:cNvSpPr>
            <a:spLocks noGrp="1"/>
          </p:cNvSpPr>
          <p:nvPr>
            <p:ph idx="1"/>
          </p:nvPr>
        </p:nvSpPr>
        <p:spPr/>
        <p:txBody>
          <a:bodyPr>
            <a:normAutofit/>
          </a:bodyPr>
          <a:lstStyle/>
          <a:p>
            <a:pPr marL="342860" lvl="0" indent="-342860" eaLnBrk="0" fontAlgn="base" hangingPunct="0">
              <a:spcAft>
                <a:spcPct val="0"/>
              </a:spcAft>
              <a:buClr>
                <a:srgbClr val="000000"/>
              </a:buClr>
              <a:buSzTx/>
              <a:buFont typeface="Wingdings" panose="05000000000000000000" pitchFamily="2" charset="2"/>
              <a:buChar char="v"/>
            </a:pPr>
            <a:r>
              <a:rPr lang="en-US" sz="2600" b="1" u="sng" kern="0" dirty="0" smtClean="0">
                <a:solidFill>
                  <a:srgbClr val="000000"/>
                </a:solidFill>
                <a:latin typeface="Arial" panose="020B0604020202020204" pitchFamily="34" charset="0"/>
                <a:cs typeface="Arial" panose="020B0604020202020204" pitchFamily="34" charset="0"/>
              </a:rPr>
              <a:t>Chronic Pain And Addiction</a:t>
            </a:r>
            <a:endParaRPr lang="en-US" sz="2600" b="1" u="sng" kern="0" dirty="0">
              <a:solidFill>
                <a:srgbClr val="000000"/>
              </a:solidFill>
              <a:latin typeface="Arial" panose="020B0604020202020204" pitchFamily="34" charset="0"/>
              <a:cs typeface="Arial" panose="020B0604020202020204" pitchFamily="34" charset="0"/>
            </a:endParaRPr>
          </a:p>
          <a:p>
            <a:pPr marL="742864" lvl="1" indent="-285717" eaLnBrk="0" fontAlgn="base" hangingPunct="0">
              <a:spcAft>
                <a:spcPct val="0"/>
              </a:spcAft>
              <a:buClr>
                <a:srgbClr val="000000"/>
              </a:buClr>
              <a:buSzTx/>
              <a:buFont typeface="Wingdings" panose="05000000000000000000" pitchFamily="2" charset="2"/>
              <a:buChar char="v"/>
            </a:pPr>
            <a:r>
              <a:rPr lang="en-US" kern="0" dirty="0" smtClean="0">
                <a:solidFill>
                  <a:srgbClr val="000000">
                    <a:lumMod val="95000"/>
                    <a:lumOff val="5000"/>
                  </a:srgbClr>
                </a:solidFill>
                <a:latin typeface="Arial" panose="020B0604020202020204" pitchFamily="34" charset="0"/>
                <a:cs typeface="Arial" panose="020B0604020202020204" pitchFamily="34" charset="0"/>
              </a:rPr>
              <a:t>Increased Opiate Medication In United States</a:t>
            </a:r>
          </a:p>
          <a:p>
            <a:pPr marL="742864" lvl="1" indent="-285717" eaLnBrk="0" fontAlgn="base" hangingPunct="0">
              <a:spcAft>
                <a:spcPct val="0"/>
              </a:spcAft>
              <a:buClr>
                <a:srgbClr val="000000"/>
              </a:buClr>
              <a:buSzTx/>
              <a:buFont typeface="Wingdings" panose="05000000000000000000" pitchFamily="2" charset="2"/>
              <a:buChar char="v"/>
            </a:pPr>
            <a:r>
              <a:rPr lang="en-US" kern="0" dirty="0" smtClean="0">
                <a:solidFill>
                  <a:srgbClr val="000000">
                    <a:lumMod val="95000"/>
                    <a:lumOff val="5000"/>
                  </a:srgbClr>
                </a:solidFill>
                <a:latin typeface="Arial" panose="020B0604020202020204" pitchFamily="34" charset="0"/>
                <a:cs typeface="Arial" panose="020B0604020202020204" pitchFamily="34" charset="0"/>
              </a:rPr>
              <a:t>Coordinated Effort </a:t>
            </a:r>
          </a:p>
          <a:p>
            <a:pPr marL="1008040" lvl="2" indent="-285717" eaLnBrk="0" fontAlgn="base" hangingPunct="0">
              <a:spcAft>
                <a:spcPct val="0"/>
              </a:spcAft>
              <a:buClr>
                <a:srgbClr val="000000"/>
              </a:buClr>
              <a:buSzTx/>
              <a:buFont typeface="Wingdings" panose="05000000000000000000" pitchFamily="2" charset="2"/>
              <a:buChar char="v"/>
            </a:pPr>
            <a:r>
              <a:rPr lang="en-US" kern="0" dirty="0" smtClean="0">
                <a:solidFill>
                  <a:srgbClr val="000000">
                    <a:lumMod val="95000"/>
                    <a:lumOff val="5000"/>
                  </a:srgbClr>
                </a:solidFill>
                <a:latin typeface="Arial" panose="020B0604020202020204" pitchFamily="34" charset="0"/>
                <a:cs typeface="Arial" panose="020B0604020202020204" pitchFamily="34" charset="0"/>
              </a:rPr>
              <a:t>IHS Tele Behavioral Health Center of Excellence</a:t>
            </a:r>
          </a:p>
          <a:p>
            <a:pPr marL="1008040" lvl="2" indent="-285717" eaLnBrk="0" fontAlgn="base" hangingPunct="0">
              <a:spcAft>
                <a:spcPct val="0"/>
              </a:spcAft>
              <a:buClr>
                <a:srgbClr val="000000"/>
              </a:buClr>
              <a:buSzTx/>
              <a:buFont typeface="Wingdings" panose="05000000000000000000" pitchFamily="2" charset="2"/>
              <a:buChar char="v"/>
            </a:pPr>
            <a:r>
              <a:rPr lang="en-US" kern="0" dirty="0" smtClean="0">
                <a:solidFill>
                  <a:srgbClr val="000000">
                    <a:lumMod val="95000"/>
                    <a:lumOff val="5000"/>
                  </a:srgbClr>
                </a:solidFill>
                <a:latin typeface="Arial" panose="020B0604020202020204" pitchFamily="34" charset="0"/>
                <a:cs typeface="Arial" panose="020B0604020202020204" pitchFamily="34" charset="0"/>
              </a:rPr>
              <a:t>IHS National Combine Council Prescription Drug Abuse Workgroup</a:t>
            </a:r>
          </a:p>
          <a:p>
            <a:pPr marL="1008040" lvl="2" indent="-285717" eaLnBrk="0" fontAlgn="base" hangingPunct="0">
              <a:spcAft>
                <a:spcPct val="0"/>
              </a:spcAft>
              <a:buClr>
                <a:srgbClr val="000000"/>
              </a:buClr>
              <a:buSzTx/>
              <a:buFont typeface="Wingdings" panose="05000000000000000000" pitchFamily="2" charset="2"/>
              <a:buChar char="v"/>
            </a:pPr>
            <a:r>
              <a:rPr lang="en-US" kern="0" dirty="0" smtClean="0">
                <a:solidFill>
                  <a:srgbClr val="000000">
                    <a:lumMod val="95000"/>
                    <a:lumOff val="5000"/>
                  </a:srgbClr>
                </a:solidFill>
                <a:latin typeface="Arial" panose="020B0604020202020204" pitchFamily="34" charset="0"/>
                <a:cs typeface="Arial" panose="020B0604020202020204" pitchFamily="34" charset="0"/>
              </a:rPr>
              <a:t>University of New Mexico Project ECHO</a:t>
            </a:r>
          </a:p>
          <a:p>
            <a:pPr marL="1008040" lvl="2" indent="-285717" eaLnBrk="0" fontAlgn="base" hangingPunct="0">
              <a:spcAft>
                <a:spcPct val="0"/>
              </a:spcAft>
              <a:buClr>
                <a:srgbClr val="000000"/>
              </a:buClr>
              <a:buSzTx/>
              <a:buFont typeface="Wingdings" panose="05000000000000000000" pitchFamily="2" charset="2"/>
              <a:buChar char="v"/>
            </a:pPr>
            <a:r>
              <a:rPr lang="en-US" kern="0" dirty="0" smtClean="0">
                <a:solidFill>
                  <a:srgbClr val="000000">
                    <a:lumMod val="95000"/>
                    <a:lumOff val="5000"/>
                  </a:srgbClr>
                </a:solidFill>
                <a:latin typeface="Arial" panose="020B0604020202020204" pitchFamily="34" charset="0"/>
                <a:cs typeface="Arial" panose="020B0604020202020204" pitchFamily="34" charset="0"/>
              </a:rPr>
              <a:t>Center for Rural and Community Behavioral Health</a:t>
            </a:r>
          </a:p>
          <a:p>
            <a:pPr marL="742864" lvl="1" indent="-285717" eaLnBrk="0" fontAlgn="base" hangingPunct="0">
              <a:spcAft>
                <a:spcPct val="0"/>
              </a:spcAft>
              <a:buClr>
                <a:srgbClr val="000000"/>
              </a:buClr>
              <a:buSzTx/>
              <a:buFont typeface="Wingdings" panose="05000000000000000000" pitchFamily="2" charset="2"/>
              <a:buChar char="v"/>
            </a:pPr>
            <a:r>
              <a:rPr lang="en-US" kern="0" dirty="0" smtClean="0">
                <a:solidFill>
                  <a:srgbClr val="000000">
                    <a:lumMod val="95000"/>
                    <a:lumOff val="5000"/>
                  </a:srgbClr>
                </a:solidFill>
                <a:latin typeface="Arial" panose="020B0604020202020204" pitchFamily="34" charset="0"/>
                <a:cs typeface="Arial" panose="020B0604020202020204" pitchFamily="34" charset="0"/>
              </a:rPr>
              <a:t>Five Hour Educational Course</a:t>
            </a:r>
          </a:p>
          <a:p>
            <a:pPr marL="742864" lvl="1" indent="-285717" eaLnBrk="0" fontAlgn="base" hangingPunct="0">
              <a:spcAft>
                <a:spcPct val="0"/>
              </a:spcAft>
              <a:buClr>
                <a:srgbClr val="000000"/>
              </a:buClr>
              <a:buSzTx/>
              <a:buFont typeface="Wingdings" panose="05000000000000000000" pitchFamily="2" charset="2"/>
              <a:buChar char="v"/>
            </a:pPr>
            <a:r>
              <a:rPr lang="en-US" kern="0" dirty="0" smtClean="0">
                <a:solidFill>
                  <a:srgbClr val="000000">
                    <a:lumMod val="95000"/>
                    <a:lumOff val="5000"/>
                  </a:srgbClr>
                </a:solidFill>
                <a:latin typeface="Arial" panose="020B0604020202020204" pitchFamily="34" charset="0"/>
                <a:cs typeface="Arial" panose="020B0604020202020204" pitchFamily="34" charset="0"/>
              </a:rPr>
              <a:t>Required For All Prescribers</a:t>
            </a:r>
          </a:p>
          <a:p>
            <a:pPr marL="1008040" lvl="2" indent="-285717" eaLnBrk="0" fontAlgn="base" hangingPunct="0">
              <a:spcAft>
                <a:spcPct val="0"/>
              </a:spcAft>
              <a:buClr>
                <a:srgbClr val="000000"/>
              </a:buClr>
              <a:buSzTx/>
              <a:buFont typeface="Wingdings" panose="05000000000000000000" pitchFamily="2" charset="2"/>
              <a:buChar char="v"/>
            </a:pPr>
            <a:r>
              <a:rPr lang="en-US" kern="0" dirty="0" smtClean="0">
                <a:solidFill>
                  <a:srgbClr val="000000">
                    <a:lumMod val="95000"/>
                    <a:lumOff val="5000"/>
                  </a:srgbClr>
                </a:solidFill>
                <a:latin typeface="Arial" panose="020B0604020202020204" pitchFamily="34" charset="0"/>
                <a:cs typeface="Arial" panose="020B0604020202020204" pitchFamily="34" charset="0"/>
              </a:rPr>
              <a:t>Federal Including MOA and IPA</a:t>
            </a:r>
            <a:endParaRPr lang="en-US" kern="0" dirty="0">
              <a:solidFill>
                <a:srgbClr val="000000">
                  <a:lumMod val="95000"/>
                  <a:lumOff val="5000"/>
                </a:srgbClr>
              </a:solidFill>
              <a:latin typeface="Arial" panose="020B0604020202020204" pitchFamily="34" charset="0"/>
              <a:cs typeface="Arial" panose="020B0604020202020204" pitchFamily="34" charset="0"/>
            </a:endParaRPr>
          </a:p>
          <a:p>
            <a:endParaRPr lang="en-US" dirty="0"/>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1"/>
            <a:ext cx="7388225" cy="187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08627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19200"/>
            <a:ext cx="9143999" cy="762000"/>
          </a:xfrm>
        </p:spPr>
        <p:txBody>
          <a:bodyPr>
            <a:normAutofit/>
          </a:bodyPr>
          <a:lstStyle/>
          <a:p>
            <a:r>
              <a:rPr lang="en-US" sz="4000" dirty="0" smtClean="0">
                <a:solidFill>
                  <a:prstClr val="black"/>
                </a:solidFill>
              </a:rPr>
              <a:t> </a:t>
            </a:r>
            <a:r>
              <a:rPr lang="en-US" sz="2800" u="sng" dirty="0" smtClean="0">
                <a:solidFill>
                  <a:prstClr val="black"/>
                </a:solidFill>
                <a:effectLst/>
              </a:rPr>
              <a:t>Influenza Vaccination</a:t>
            </a:r>
            <a:endParaRPr lang="en-US" sz="2800" u="sng" baseline="30000" dirty="0">
              <a:solidFill>
                <a:schemeClr val="bg1"/>
              </a:solidFill>
              <a:effectLst/>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02450" y="20574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416052" indent="-342900">
              <a:buClr>
                <a:schemeClr val="bg1"/>
              </a:buClr>
              <a:buFont typeface="Wingdings" panose="05000000000000000000" pitchFamily="2" charset="2"/>
              <a:buChar char="v"/>
            </a:pPr>
            <a:r>
              <a:rPr lang="en-US" dirty="0">
                <a:solidFill>
                  <a:schemeClr val="bg1"/>
                </a:solidFill>
              </a:rPr>
              <a:t>Previous vaccination efforts have focused on adults ≥ 65 </a:t>
            </a:r>
            <a:r>
              <a:rPr lang="en-US" dirty="0" smtClean="0">
                <a:solidFill>
                  <a:schemeClr val="bg1"/>
                </a:solidFill>
              </a:rPr>
              <a:t>years.</a:t>
            </a:r>
          </a:p>
          <a:p>
            <a:pPr marL="416052" indent="-342900">
              <a:buClr>
                <a:schemeClr val="bg1"/>
              </a:buClr>
              <a:buFont typeface="Wingdings" panose="05000000000000000000" pitchFamily="2" charset="2"/>
              <a:buChar char="v"/>
            </a:pPr>
            <a:r>
              <a:rPr lang="en-US" dirty="0" smtClean="0">
                <a:solidFill>
                  <a:schemeClr val="bg1"/>
                </a:solidFill>
              </a:rPr>
              <a:t>Health </a:t>
            </a:r>
            <a:r>
              <a:rPr lang="en-US" dirty="0">
                <a:solidFill>
                  <a:schemeClr val="bg1"/>
                </a:solidFill>
              </a:rPr>
              <a:t>People 2020 goal was recently changed to achieve 70% seasonal influenza coverage among children 6 months-17 years and adults over age </a:t>
            </a:r>
            <a:r>
              <a:rPr lang="en-US" dirty="0" smtClean="0">
                <a:solidFill>
                  <a:schemeClr val="bg1"/>
                </a:solidFill>
              </a:rPr>
              <a:t>18.</a:t>
            </a:r>
          </a:p>
          <a:p>
            <a:pPr marL="416052" indent="-342900">
              <a:buClr>
                <a:schemeClr val="bg1"/>
              </a:buClr>
              <a:buFont typeface="Wingdings" panose="05000000000000000000" pitchFamily="2" charset="2"/>
              <a:buChar char="v"/>
            </a:pPr>
            <a:r>
              <a:rPr lang="en-US" dirty="0" smtClean="0">
                <a:solidFill>
                  <a:schemeClr val="bg1"/>
                </a:solidFill>
              </a:rPr>
              <a:t>Current </a:t>
            </a:r>
            <a:r>
              <a:rPr lang="en-US" dirty="0">
                <a:solidFill>
                  <a:schemeClr val="bg1"/>
                </a:solidFill>
              </a:rPr>
              <a:t>IHS data:</a:t>
            </a:r>
          </a:p>
          <a:p>
            <a:pPr lvl="1"/>
            <a:r>
              <a:rPr lang="en-US" dirty="0">
                <a:solidFill>
                  <a:schemeClr val="bg1"/>
                </a:solidFill>
              </a:rPr>
              <a:t>Children (6 </a:t>
            </a:r>
            <a:r>
              <a:rPr lang="en-US" dirty="0" smtClean="0">
                <a:solidFill>
                  <a:schemeClr val="bg1"/>
                </a:solidFill>
              </a:rPr>
              <a:t>mo-17 </a:t>
            </a:r>
            <a:r>
              <a:rPr lang="en-US" dirty="0" err="1">
                <a:solidFill>
                  <a:schemeClr val="bg1"/>
                </a:solidFill>
              </a:rPr>
              <a:t>yr</a:t>
            </a:r>
            <a:r>
              <a:rPr lang="en-US" dirty="0">
                <a:solidFill>
                  <a:schemeClr val="bg1"/>
                </a:solidFill>
              </a:rPr>
              <a:t>): 38%</a:t>
            </a:r>
          </a:p>
          <a:p>
            <a:pPr lvl="1"/>
            <a:r>
              <a:rPr lang="en-US" dirty="0">
                <a:solidFill>
                  <a:schemeClr val="bg1"/>
                </a:solidFill>
              </a:rPr>
              <a:t>Adults (18 +): 38%</a:t>
            </a:r>
          </a:p>
          <a:p>
            <a:pPr marL="342900" indent="-342900">
              <a:buClrTx/>
              <a:buSzTx/>
              <a:buFont typeface="Wingdings" panose="05000000000000000000" pitchFamily="2" charset="2"/>
              <a:buChar char="v"/>
            </a:pPr>
            <a:endParaRPr lang="en-US" dirty="0" smtClean="0">
              <a:solidFill>
                <a:schemeClr val="bg1"/>
              </a:solidFill>
              <a:latin typeface="+mj-lt"/>
            </a:endParaRPr>
          </a:p>
        </p:txBody>
      </p:sp>
      <p:pic>
        <p:nvPicPr>
          <p:cNvPr id="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33800" y="3276600"/>
            <a:ext cx="5155450" cy="3227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2000" y="92413"/>
            <a:ext cx="7390933" cy="1754326"/>
          </a:xfrm>
          <a:prstGeom prst="rect">
            <a:avLst/>
          </a:prstGeom>
          <a:noFill/>
        </p:spPr>
        <p:txBody>
          <a:bodyPr wrap="square" rtlCol="0">
            <a:spAutoFit/>
          </a:bodyPr>
          <a:lstStyle/>
          <a:p>
            <a:pPr lvl="0" algn="ctr"/>
            <a:r>
              <a:rPr lang="en-US" sz="3600" b="1" dirty="0">
                <a:ln w="6350">
                  <a:noFill/>
                </a:ln>
                <a:solidFill>
                  <a:prstClr val="black"/>
                </a:solidFill>
                <a:effectLst>
                  <a:outerShdw blurRad="114300" dist="101600" dir="2700000" algn="tl" rotWithShape="0">
                    <a:srgbClr val="000000">
                      <a:alpha val="40000"/>
                    </a:srgbClr>
                  </a:outerShdw>
                </a:effectLst>
                <a:latin typeface="Arial"/>
              </a:rPr>
              <a:t>Improve The Quality Of And Access To Care</a:t>
            </a:r>
            <a:br>
              <a:rPr lang="en-US" sz="3600" b="1" dirty="0">
                <a:ln w="6350">
                  <a:noFill/>
                </a:ln>
                <a:solidFill>
                  <a:prstClr val="black"/>
                </a:solidFill>
                <a:effectLst>
                  <a:outerShdw blurRad="114300" dist="101600" dir="2700000" algn="tl" rotWithShape="0">
                    <a:srgbClr val="000000">
                      <a:alpha val="40000"/>
                    </a:srgbClr>
                  </a:outerShdw>
                </a:effectLst>
                <a:latin typeface="Arial"/>
              </a:rPr>
            </a:br>
            <a:endParaRPr lang="en-US" sz="3600" dirty="0">
              <a:solidFill>
                <a:prstClr val="white"/>
              </a:solidFill>
            </a:endParaRPr>
          </a:p>
        </p:txBody>
      </p:sp>
    </p:spTree>
    <p:extLst>
      <p:ext uri="{BB962C8B-B14F-4D97-AF65-F5344CB8AC3E}">
        <p14:creationId xmlns:p14="http://schemas.microsoft.com/office/powerpoint/2010/main" val="30931599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34" y="1524000"/>
            <a:ext cx="9144000" cy="914400"/>
          </a:xfrm>
        </p:spPr>
        <p:txBody>
          <a:bodyPr>
            <a:normAutofit/>
          </a:bodyPr>
          <a:lstStyle/>
          <a:p>
            <a:r>
              <a:rPr lang="en-US" sz="4000" dirty="0" smtClean="0">
                <a:solidFill>
                  <a:prstClr val="black"/>
                </a:solidFill>
              </a:rPr>
              <a:t> </a:t>
            </a:r>
            <a:r>
              <a:rPr lang="en-US" sz="2800" u="sng" dirty="0" smtClean="0">
                <a:solidFill>
                  <a:prstClr val="black"/>
                </a:solidFill>
                <a:effectLst/>
              </a:rPr>
              <a:t>IHS Influenza Vaccination Action Plan</a:t>
            </a:r>
            <a:endParaRPr lang="en-US" sz="2800" u="sng" baseline="30000" dirty="0">
              <a:solidFill>
                <a:schemeClr val="bg1"/>
              </a:solidFill>
              <a:effectLst/>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2709802"/>
            <a:ext cx="8686800" cy="4151441"/>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0">
              <a:buClrTx/>
              <a:buSzTx/>
            </a:pPr>
            <a:r>
              <a:rPr lang="en-US" b="1" dirty="0">
                <a:solidFill>
                  <a:schemeClr val="bg1"/>
                </a:solidFill>
                <a:latin typeface="+mj-lt"/>
              </a:rPr>
              <a:t>Increasing Influenza Vaccine Coverage</a:t>
            </a:r>
          </a:p>
          <a:p>
            <a:pPr marL="342900" indent="-342900">
              <a:buClrTx/>
              <a:buSzTx/>
              <a:buFont typeface="Wingdings" panose="05000000000000000000" pitchFamily="2" charset="2"/>
              <a:buChar char="v"/>
            </a:pPr>
            <a:r>
              <a:rPr lang="en-US" dirty="0">
                <a:solidFill>
                  <a:schemeClr val="bg1"/>
                </a:solidFill>
                <a:latin typeface="+mj-lt"/>
              </a:rPr>
              <a:t>Monthly influenza updates- calls on 3rd Wed of the month at 3 pm ET (Oct-Feb)</a:t>
            </a:r>
          </a:p>
          <a:p>
            <a:pPr marL="342900" indent="-342900">
              <a:buClrTx/>
              <a:buSzTx/>
              <a:buFont typeface="Wingdings" panose="05000000000000000000" pitchFamily="2" charset="2"/>
              <a:buChar char="v"/>
            </a:pPr>
            <a:r>
              <a:rPr lang="en-US" dirty="0">
                <a:solidFill>
                  <a:schemeClr val="bg1"/>
                </a:solidFill>
                <a:latin typeface="+mj-lt"/>
              </a:rPr>
              <a:t>Reports sent to Area CMO monthly of influenza coverage</a:t>
            </a:r>
          </a:p>
          <a:p>
            <a:pPr marL="342900" indent="-342900">
              <a:buClrTx/>
              <a:buSzTx/>
              <a:buFont typeface="Wingdings" panose="05000000000000000000" pitchFamily="2" charset="2"/>
              <a:buChar char="v"/>
            </a:pPr>
            <a:r>
              <a:rPr lang="en-US" dirty="0">
                <a:solidFill>
                  <a:schemeClr val="bg1"/>
                </a:solidFill>
                <a:latin typeface="+mj-lt"/>
              </a:rPr>
              <a:t>IHS Public Affairs to distribute PSAs for Tribal radio stations.</a:t>
            </a:r>
          </a:p>
          <a:p>
            <a:pPr marL="342900" indent="-342900">
              <a:buClrTx/>
              <a:buSzTx/>
              <a:buFont typeface="Wingdings" panose="05000000000000000000" pitchFamily="2" charset="2"/>
              <a:buChar char="v"/>
            </a:pPr>
            <a:r>
              <a:rPr lang="en-US" dirty="0">
                <a:solidFill>
                  <a:schemeClr val="bg1"/>
                </a:solidFill>
                <a:latin typeface="+mj-lt"/>
              </a:rPr>
              <a:t>IHS PHN program to host 2 webinars for local PHNS</a:t>
            </a:r>
          </a:p>
          <a:p>
            <a:pPr marL="342900" indent="-342900">
              <a:buClrTx/>
              <a:buSzTx/>
              <a:buFont typeface="Wingdings" panose="05000000000000000000" pitchFamily="2" charset="2"/>
              <a:buChar char="v"/>
            </a:pPr>
            <a:r>
              <a:rPr lang="en-US" dirty="0">
                <a:solidFill>
                  <a:schemeClr val="bg1"/>
                </a:solidFill>
                <a:latin typeface="+mj-lt"/>
              </a:rPr>
              <a:t>Will establish a goal for each Area for number of vaccines to be administered by PHNs.</a:t>
            </a:r>
          </a:p>
          <a:p>
            <a:pPr marL="342900" indent="-342900">
              <a:buClrTx/>
              <a:buSzTx/>
              <a:buFont typeface="Wingdings" panose="05000000000000000000" pitchFamily="2" charset="2"/>
              <a:buChar char="v"/>
            </a:pPr>
            <a:r>
              <a:rPr lang="en-US" dirty="0">
                <a:solidFill>
                  <a:schemeClr val="bg1"/>
                </a:solidFill>
                <a:latin typeface="+mj-lt"/>
              </a:rPr>
              <a:t>Influenza vaccination goals will be included in the SES performance plans for Area Directors</a:t>
            </a:r>
          </a:p>
          <a:p>
            <a:pPr marL="342900" indent="-342900">
              <a:buClrTx/>
              <a:buSzTx/>
              <a:buFont typeface="Wingdings" panose="05000000000000000000" pitchFamily="2" charset="2"/>
              <a:buChar char="v"/>
            </a:pPr>
            <a:r>
              <a:rPr lang="en-US" b="1" dirty="0">
                <a:solidFill>
                  <a:schemeClr val="bg1"/>
                </a:solidFill>
                <a:latin typeface="+mj-lt"/>
              </a:rPr>
              <a:t>2015- 70% coverage of adults 65 and older</a:t>
            </a:r>
          </a:p>
          <a:p>
            <a:pPr marL="342900" indent="-342900">
              <a:buClrTx/>
              <a:buSzTx/>
              <a:buFont typeface="Wingdings" panose="05000000000000000000" pitchFamily="2" charset="2"/>
              <a:buChar char="v"/>
            </a:pPr>
            <a:endParaRPr lang="en-US" dirty="0" smtClean="0">
              <a:solidFill>
                <a:schemeClr val="bg1"/>
              </a:solidFill>
              <a:latin typeface="+mj-lt"/>
            </a:endParaRPr>
          </a:p>
        </p:txBody>
      </p:sp>
      <p:sp>
        <p:nvSpPr>
          <p:cNvPr id="8" name="TextBox 7"/>
          <p:cNvSpPr txBox="1"/>
          <p:nvPr/>
        </p:nvSpPr>
        <p:spPr>
          <a:xfrm>
            <a:off x="580131" y="103762"/>
            <a:ext cx="7632608" cy="1754326"/>
          </a:xfrm>
          <a:prstGeom prst="rect">
            <a:avLst/>
          </a:prstGeom>
          <a:noFill/>
        </p:spPr>
        <p:txBody>
          <a:bodyPr wrap="square" rtlCol="0">
            <a:spAutoFit/>
          </a:bodyPr>
          <a:lstStyle/>
          <a:p>
            <a:pPr lvl="0" algn="ctr"/>
            <a:r>
              <a:rPr lang="en-US" sz="3600" b="1" dirty="0">
                <a:ln w="6350">
                  <a:noFill/>
                </a:ln>
                <a:solidFill>
                  <a:prstClr val="black"/>
                </a:solidFill>
                <a:effectLst>
                  <a:outerShdw blurRad="114300" dist="101600" dir="2700000" algn="tl" rotWithShape="0">
                    <a:srgbClr val="000000">
                      <a:alpha val="40000"/>
                    </a:srgbClr>
                  </a:outerShdw>
                </a:effectLst>
                <a:latin typeface="Arial"/>
              </a:rPr>
              <a:t>Improve The Quality Of And Access To Care</a:t>
            </a:r>
            <a:br>
              <a:rPr lang="en-US" sz="3600" b="1" dirty="0">
                <a:ln w="6350">
                  <a:noFill/>
                </a:ln>
                <a:solidFill>
                  <a:prstClr val="black"/>
                </a:solidFill>
                <a:effectLst>
                  <a:outerShdw blurRad="114300" dist="101600" dir="2700000" algn="tl" rotWithShape="0">
                    <a:srgbClr val="000000">
                      <a:alpha val="40000"/>
                    </a:srgbClr>
                  </a:outerShdw>
                </a:effectLst>
                <a:latin typeface="Arial"/>
              </a:rPr>
            </a:br>
            <a:endParaRPr lang="en-US" sz="3600" dirty="0">
              <a:solidFill>
                <a:prstClr val="white"/>
              </a:solidFill>
            </a:endParaRPr>
          </a:p>
        </p:txBody>
      </p:sp>
    </p:spTree>
    <p:extLst>
      <p:ext uri="{BB962C8B-B14F-4D97-AF65-F5344CB8AC3E}">
        <p14:creationId xmlns:p14="http://schemas.microsoft.com/office/powerpoint/2010/main" val="38871704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76400"/>
            <a:ext cx="9083040" cy="944562"/>
          </a:xfrm>
        </p:spPr>
        <p:txBody>
          <a:bodyPr>
            <a:normAutofit/>
          </a:bodyPr>
          <a:lstStyle/>
          <a:p>
            <a:r>
              <a:rPr lang="en-US" sz="4000" dirty="0" smtClean="0">
                <a:solidFill>
                  <a:prstClr val="black"/>
                </a:solidFill>
              </a:rPr>
              <a:t> </a:t>
            </a:r>
            <a:r>
              <a:rPr lang="en-US" sz="4000" dirty="0">
                <a:solidFill>
                  <a:prstClr val="black"/>
                </a:solidFill>
              </a:rPr>
              <a:t> </a:t>
            </a:r>
            <a:r>
              <a:rPr lang="en-US" sz="2800" u="sng" dirty="0">
                <a:solidFill>
                  <a:prstClr val="black"/>
                </a:solidFill>
                <a:effectLst/>
              </a:rPr>
              <a:t>IHS Influenza Vaccination Action Plan</a:t>
            </a:r>
            <a:endParaRPr lang="en-US" baseline="30000"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152400" y="2971800"/>
            <a:ext cx="8686800" cy="30480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0">
              <a:buClrTx/>
              <a:buSzTx/>
            </a:pPr>
            <a:r>
              <a:rPr lang="en-US" b="1" dirty="0">
                <a:solidFill>
                  <a:schemeClr val="bg1"/>
                </a:solidFill>
                <a:latin typeface="+mj-lt"/>
              </a:rPr>
              <a:t>Increasing Community Engagement</a:t>
            </a:r>
          </a:p>
          <a:p>
            <a:pPr marL="342900" indent="-342900">
              <a:buClrTx/>
              <a:buSzTx/>
              <a:buFont typeface="Wingdings" panose="05000000000000000000" pitchFamily="2" charset="2"/>
              <a:buChar char="v"/>
            </a:pPr>
            <a:r>
              <a:rPr lang="en-US" dirty="0">
                <a:solidFill>
                  <a:schemeClr val="bg1"/>
                </a:solidFill>
                <a:latin typeface="+mj-lt"/>
              </a:rPr>
              <a:t>IHS Division of Epidemiology and Disease Prevention</a:t>
            </a:r>
          </a:p>
          <a:p>
            <a:pPr marL="1138428" lvl="1" indent="-342900">
              <a:buClrTx/>
              <a:buSzTx/>
              <a:buFont typeface="Wingdings" panose="05000000000000000000" pitchFamily="2" charset="2"/>
              <a:buChar char="v"/>
            </a:pPr>
            <a:r>
              <a:rPr lang="en-US" dirty="0">
                <a:solidFill>
                  <a:schemeClr val="bg1"/>
                </a:solidFill>
                <a:latin typeface="+mj-lt"/>
              </a:rPr>
              <a:t>Develop a CHR training program around immunizations and communicating with their communities on the importance of vaccination.</a:t>
            </a:r>
          </a:p>
          <a:p>
            <a:pPr marL="1138428" lvl="1" indent="-342900">
              <a:buClrTx/>
              <a:buSzTx/>
              <a:buFont typeface="Wingdings" panose="05000000000000000000" pitchFamily="2" charset="2"/>
              <a:buChar char="v"/>
            </a:pPr>
            <a:r>
              <a:rPr lang="en-US" dirty="0">
                <a:solidFill>
                  <a:schemeClr val="bg1"/>
                </a:solidFill>
                <a:latin typeface="+mj-lt"/>
              </a:rPr>
              <a:t>Host of webinar with CHRs for training purposes.</a:t>
            </a:r>
          </a:p>
          <a:p>
            <a:pPr marL="1138428" lvl="1" indent="-342900">
              <a:buClrTx/>
              <a:buSzTx/>
              <a:buFont typeface="Wingdings" panose="05000000000000000000" pitchFamily="2" charset="2"/>
              <a:buChar char="v"/>
            </a:pPr>
            <a:r>
              <a:rPr lang="en-US" dirty="0">
                <a:solidFill>
                  <a:schemeClr val="bg1"/>
                </a:solidFill>
                <a:latin typeface="+mj-lt"/>
              </a:rPr>
              <a:t>Develop PSAs in conjunction with KAT Communications for use on </a:t>
            </a:r>
            <a:r>
              <a:rPr lang="en-US" dirty="0" err="1">
                <a:solidFill>
                  <a:schemeClr val="bg1"/>
                </a:solidFill>
                <a:latin typeface="+mj-lt"/>
              </a:rPr>
              <a:t>GoodHealth</a:t>
            </a:r>
            <a:r>
              <a:rPr lang="en-US" dirty="0">
                <a:solidFill>
                  <a:schemeClr val="bg1"/>
                </a:solidFill>
                <a:latin typeface="+mj-lt"/>
              </a:rPr>
              <a:t> TV.</a:t>
            </a:r>
          </a:p>
          <a:p>
            <a:pPr marL="342900" indent="-342900">
              <a:buClrTx/>
              <a:buSzTx/>
              <a:buFont typeface="Wingdings" panose="05000000000000000000" pitchFamily="2" charset="2"/>
              <a:buChar char="v"/>
            </a:pPr>
            <a:endParaRPr lang="en-US" dirty="0">
              <a:solidFill>
                <a:schemeClr val="bg1"/>
              </a:solidFill>
              <a:latin typeface="+mj-lt"/>
            </a:endParaRPr>
          </a:p>
          <a:p>
            <a:pPr marL="342900" indent="-342900">
              <a:buClrTx/>
              <a:buSzTx/>
              <a:buFont typeface="Wingdings" panose="05000000000000000000" pitchFamily="2" charset="2"/>
              <a:buChar char="v"/>
            </a:pPr>
            <a:endParaRPr lang="en-US" dirty="0" smtClean="0">
              <a:solidFill>
                <a:schemeClr val="bg1"/>
              </a:solidFill>
              <a:latin typeface="+mj-lt"/>
            </a:endParaRPr>
          </a:p>
        </p:txBody>
      </p:sp>
      <p:sp>
        <p:nvSpPr>
          <p:cNvPr id="3" name="TextBox 2"/>
          <p:cNvSpPr txBox="1"/>
          <p:nvPr/>
        </p:nvSpPr>
        <p:spPr>
          <a:xfrm>
            <a:off x="1295400" y="304800"/>
            <a:ext cx="6248400" cy="1754326"/>
          </a:xfrm>
          <a:prstGeom prst="rect">
            <a:avLst/>
          </a:prstGeom>
          <a:noFill/>
        </p:spPr>
        <p:txBody>
          <a:bodyPr wrap="square" rtlCol="0">
            <a:spAutoFit/>
          </a:bodyPr>
          <a:lstStyle/>
          <a:p>
            <a:pPr algn="ctr"/>
            <a:r>
              <a:rPr lang="en-US" sz="3600" b="1" dirty="0">
                <a:ln w="6350">
                  <a:noFill/>
                </a:ln>
                <a:solidFill>
                  <a:prstClr val="black"/>
                </a:solidFill>
                <a:effectLst>
                  <a:outerShdw blurRad="114300" dist="101600" dir="2700000" algn="tl" rotWithShape="0">
                    <a:srgbClr val="000000">
                      <a:alpha val="40000"/>
                    </a:srgbClr>
                  </a:outerShdw>
                </a:effectLst>
                <a:latin typeface="Arial"/>
                <a:ea typeface="+mj-ea"/>
                <a:cs typeface="+mj-cs"/>
              </a:rPr>
              <a:t>Improve The Quality Of And Access To Care</a:t>
            </a:r>
            <a:br>
              <a:rPr lang="en-US" sz="3600" b="1" dirty="0">
                <a:ln w="6350">
                  <a:noFill/>
                </a:ln>
                <a:solidFill>
                  <a:prstClr val="black"/>
                </a:solidFill>
                <a:effectLst>
                  <a:outerShdw blurRad="114300" dist="101600" dir="2700000" algn="tl" rotWithShape="0">
                    <a:srgbClr val="000000">
                      <a:alpha val="40000"/>
                    </a:srgbClr>
                  </a:outerShdw>
                </a:effectLst>
                <a:latin typeface="Arial"/>
                <a:ea typeface="+mj-ea"/>
                <a:cs typeface="+mj-cs"/>
              </a:rPr>
            </a:br>
            <a:endParaRPr lang="en-US" sz="3600" dirty="0"/>
          </a:p>
        </p:txBody>
      </p:sp>
    </p:spTree>
    <p:extLst>
      <p:ext uri="{BB962C8B-B14F-4D97-AF65-F5344CB8AC3E}">
        <p14:creationId xmlns:p14="http://schemas.microsoft.com/office/powerpoint/2010/main" val="212691255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
  <TotalTime>201444</TotalTime>
  <Words>1236</Words>
  <Application>Microsoft Office PowerPoint</Application>
  <PresentationFormat>On-screen Show (4:3)</PresentationFormat>
  <Paragraphs>325</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Apex</vt:lpstr>
      <vt:lpstr>Indian Health Service Portland Area Director’s Update</vt:lpstr>
      <vt:lpstr>Renew And Strengthen Our Partnership With Tribes </vt:lpstr>
      <vt:lpstr>Renew And Strengthen Our Partnership With Tribes </vt:lpstr>
      <vt:lpstr>Renew And Strengthen Our Partnership With Tribes </vt:lpstr>
      <vt:lpstr>Renew And Strengthen Our Partnership With Tribes </vt:lpstr>
      <vt:lpstr>PowerPoint Presentation</vt:lpstr>
      <vt:lpstr> Influenza Vaccination</vt:lpstr>
      <vt:lpstr> IHS Influenza Vaccination Action Plan</vt:lpstr>
      <vt:lpstr>  IHS Influenza Vaccination Action Plan</vt:lpstr>
      <vt:lpstr> IHS Influenza Vaccination Action Plan</vt:lpstr>
      <vt:lpstr> Improve the Quality Of And Access To Care </vt:lpstr>
      <vt:lpstr>Improve The Quality Of And Access To Care</vt:lpstr>
      <vt:lpstr> Improve the Quality Of And Access To Care </vt:lpstr>
      <vt:lpstr> Improve the Quality Of And Access To Care </vt:lpstr>
      <vt:lpstr> Improve The Quality Of And Access To Care </vt:lpstr>
      <vt:lpstr> </vt:lpstr>
      <vt:lpstr>FY14 User Population</vt:lpstr>
      <vt:lpstr>Ensure that our work is transparent, accountable, fair, and inclusive</vt:lpstr>
      <vt:lpstr>Ensure that our work is transparent, accountable, fair, and inclusive</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Seyler, Dean M (IHS/POR)</dc:creator>
  <cp:lastModifiedBy>Seyler, Dean M (IHS/POR)</cp:lastModifiedBy>
  <cp:revision>541</cp:revision>
  <cp:lastPrinted>2014-10-17T22:34:59Z</cp:lastPrinted>
  <dcterms:created xsi:type="dcterms:W3CDTF">2011-08-31T16:04:47Z</dcterms:created>
  <dcterms:modified xsi:type="dcterms:W3CDTF">2015-01-15T16:45:21Z</dcterms:modified>
</cp:coreProperties>
</file>