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69" r:id="rId2"/>
    <p:sldId id="385" r:id="rId3"/>
    <p:sldId id="417" r:id="rId4"/>
    <p:sldId id="418" r:id="rId5"/>
    <p:sldId id="423" r:id="rId6"/>
    <p:sldId id="424" r:id="rId7"/>
    <p:sldId id="425" r:id="rId8"/>
    <p:sldId id="426" r:id="rId9"/>
    <p:sldId id="427" r:id="rId10"/>
    <p:sldId id="429" r:id="rId11"/>
    <p:sldId id="430" r:id="rId12"/>
    <p:sldId id="432" r:id="rId13"/>
    <p:sldId id="433" r:id="rId14"/>
    <p:sldId id="434" r:id="rId15"/>
    <p:sldId id="435" r:id="rId16"/>
    <p:sldId id="436" r:id="rId17"/>
    <p:sldId id="437" r:id="rId18"/>
    <p:sldId id="438" r:id="rId19"/>
    <p:sldId id="439" r:id="rId20"/>
    <p:sldId id="356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613B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0548" autoAdjust="0"/>
  </p:normalViewPr>
  <p:slideViewPr>
    <p:cSldViewPr>
      <p:cViewPr varScale="1">
        <p:scale>
          <a:sx n="84" d="100"/>
          <a:sy n="84" d="100"/>
        </p:scale>
        <p:origin x="-95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16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543DB5-223F-4D61-B8A9-70F5B7F764B8}" type="datetimeFigureOut">
              <a:rPr lang="en-US" smtClean="0"/>
              <a:t>1/17/2015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FB25E3-B818-4997-A6D1-ECAFD5B9F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729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1/17/2015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9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1/17/2015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1/17/2015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74638"/>
            <a:ext cx="7239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00200"/>
            <a:ext cx="7162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1/17/2015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287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1/17/2015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1/17/2015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1/17/2015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1/17/2015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1/17/2015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1/17/2015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1/17/2015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D96BFF-CE54-4240-ACF1-69C7596A2AD1}" type="datetimeFigureOut">
              <a:rPr lang="en-US" smtClean="0"/>
              <a:pPr/>
              <a:t>1/17/2015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9C42150-723B-4C2A-B8AA-C6F96496E035}" type="slidenum">
              <a:rPr lang="en-US" altLang="en-US" smtClean="0">
                <a:latin typeface="Tahoma" pitchFamily="34" charset="0"/>
              </a:rPr>
              <a:pPr/>
              <a:t>1</a:t>
            </a:fld>
            <a:endParaRPr lang="en-US" altLang="en-US" smtClean="0">
              <a:latin typeface="Tahoma" pitchFamily="34" charset="0"/>
            </a:endParaRP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914400"/>
            <a:ext cx="6477000" cy="1219200"/>
          </a:xfrm>
        </p:spPr>
        <p:txBody>
          <a:bodyPr>
            <a:noAutofit/>
          </a:bodyPr>
          <a:lstStyle/>
          <a:p>
            <a:r>
              <a:rPr lang="en-US" sz="3600" b="1" i="1" dirty="0" smtClean="0">
                <a:latin typeface="Arial" charset="0"/>
                <a:cs typeface="Arial" charset="0"/>
              </a:rPr>
              <a:t>Legislative &amp; Policy Update</a:t>
            </a:r>
            <a:br>
              <a:rPr lang="en-US" sz="3600" b="1" i="1" dirty="0" smtClean="0">
                <a:latin typeface="Arial" charset="0"/>
                <a:cs typeface="Arial" charset="0"/>
              </a:rPr>
            </a:br>
            <a:endParaRPr lang="en-US" altLang="en-US" sz="3200" b="1" dirty="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4018560"/>
            <a:ext cx="6705600" cy="1600200"/>
          </a:xfrm>
        </p:spPr>
        <p:txBody>
          <a:bodyPr>
            <a:noAutofit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en-US" altLang="en-US" sz="1800" dirty="0" smtClean="0"/>
              <a:t>NW Portland Area Indian Health Board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altLang="en-US" sz="1800" dirty="0" smtClean="0"/>
              <a:t>Quarterly Board </a:t>
            </a:r>
            <a:r>
              <a:rPr lang="en-US" altLang="en-US" sz="1800" dirty="0" smtClean="0"/>
              <a:t>Meeting </a:t>
            </a:r>
            <a:endParaRPr lang="en-US" altLang="en-US" sz="1800" dirty="0"/>
          </a:p>
          <a:p>
            <a:pPr algn="ctr" eaLnBrk="1" hangingPunct="1">
              <a:buFont typeface="Wingdings" pitchFamily="2" charset="2"/>
              <a:buNone/>
            </a:pPr>
            <a:r>
              <a:rPr lang="en-US" altLang="en-US" sz="1800" dirty="0" smtClean="0"/>
              <a:t>Great Wolf Lodge – Chehalis Tribe</a:t>
            </a:r>
            <a:endParaRPr lang="en-US" altLang="en-US" sz="1800" dirty="0" smtClean="0"/>
          </a:p>
          <a:p>
            <a:pPr algn="ctr" eaLnBrk="1" hangingPunct="1">
              <a:buFont typeface="Wingdings" pitchFamily="2" charset="2"/>
              <a:buNone/>
            </a:pPr>
            <a:endParaRPr lang="en-US" altLang="en-US" sz="1800" dirty="0" smtClean="0"/>
          </a:p>
          <a:p>
            <a:pPr algn="ctr" eaLnBrk="1" hangingPunct="1">
              <a:buFont typeface="Wingdings" pitchFamily="2" charset="2"/>
              <a:buNone/>
            </a:pPr>
            <a:endParaRPr lang="en-US" sz="1600" i="1" dirty="0" smtClean="0">
              <a:latin typeface="Arial" charset="0"/>
              <a:cs typeface="Arial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1400" dirty="0" smtClean="0">
                <a:latin typeface="Arial" charset="0"/>
                <a:cs typeface="Arial" charset="0"/>
              </a:rPr>
              <a:t>January 27, 2015</a:t>
            </a:r>
            <a:endParaRPr lang="en-US" sz="1400" dirty="0" smtClean="0">
              <a:latin typeface="Arial" charset="0"/>
              <a:cs typeface="Arial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en-US" sz="1400" dirty="0" smtClean="0">
              <a:latin typeface="Arial" charset="0"/>
              <a:cs typeface="Arial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1400" dirty="0" smtClean="0">
                <a:latin typeface="Arial" charset="0"/>
                <a:cs typeface="Arial" charset="0"/>
              </a:rPr>
              <a:t/>
            </a:r>
            <a:br>
              <a:rPr lang="en-US" sz="1400" dirty="0" smtClean="0">
                <a:latin typeface="Arial" charset="0"/>
                <a:cs typeface="Arial" charset="0"/>
              </a:rPr>
            </a:br>
            <a:endParaRPr lang="en-US" sz="1400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511707"/>
            <a:ext cx="7239000" cy="1143000"/>
          </a:xfrm>
        </p:spPr>
        <p:txBody>
          <a:bodyPr>
            <a:noAutofit/>
          </a:bodyPr>
          <a:lstStyle/>
          <a:p>
            <a:r>
              <a:rPr lang="en-US" sz="3600" b="1" dirty="0" err="1" smtClean="0"/>
              <a:t>FAAB</a:t>
            </a:r>
            <a:r>
              <a:rPr lang="en-US" sz="3600" b="1" dirty="0" smtClean="0"/>
              <a:t>  Update </a:t>
            </a:r>
            <a:br>
              <a:rPr lang="en-US" sz="3600" b="1" dirty="0" smtClean="0"/>
            </a:br>
            <a:r>
              <a:rPr lang="en-US" sz="3600" b="1" dirty="0" smtClean="0"/>
              <a:t>Sacramento </a:t>
            </a:r>
            <a:r>
              <a:rPr lang="en-US" sz="3600" b="1" dirty="0" smtClean="0"/>
              <a:t>Meeting </a:t>
            </a:r>
            <a:r>
              <a:rPr lang="en-US" sz="3600" b="1" dirty="0" smtClean="0"/>
              <a:t>Nov. 12-13</a:t>
            </a:r>
            <a:r>
              <a:rPr lang="en-US" sz="3600" b="1" baseline="30000" dirty="0" smtClean="0"/>
              <a:t>th</a:t>
            </a:r>
            <a:r>
              <a:rPr lang="en-US" sz="3600" b="1" dirty="0" smtClean="0"/>
              <a:t> </a:t>
            </a:r>
            <a:r>
              <a:rPr lang="en-US" sz="3600" b="1" dirty="0" smtClean="0"/>
              <a:t> 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825980"/>
            <a:ext cx="7162800" cy="4356628"/>
          </a:xfrm>
        </p:spPr>
        <p:txBody>
          <a:bodyPr>
            <a:noAutofit/>
          </a:bodyPr>
          <a:lstStyle/>
          <a:p>
            <a:r>
              <a:rPr lang="en-US" sz="2400" dirty="0" smtClean="0"/>
              <a:t>Call with IHS Director </a:t>
            </a:r>
            <a:r>
              <a:rPr lang="en-US" sz="2400" dirty="0" smtClean="0"/>
              <a:t>time for next report to Congress – March 23, 2016</a:t>
            </a:r>
            <a:r>
              <a:rPr lang="en-US" sz="1800" dirty="0" smtClean="0"/>
              <a:t> </a:t>
            </a:r>
            <a:endParaRPr lang="en-US" sz="1800" dirty="0" smtClean="0"/>
          </a:p>
          <a:p>
            <a:r>
              <a:rPr lang="en-US" sz="2200" dirty="0" err="1" smtClean="0"/>
              <a:t>FAAB</a:t>
            </a:r>
            <a:r>
              <a:rPr lang="en-US" sz="2200" dirty="0" smtClean="0"/>
              <a:t> </a:t>
            </a:r>
            <a:r>
              <a:rPr lang="en-US" sz="2200" dirty="0" smtClean="0"/>
              <a:t>letter </a:t>
            </a:r>
            <a:r>
              <a:rPr lang="en-US" sz="2200" dirty="0" smtClean="0"/>
              <a:t>to IHS Director </a:t>
            </a:r>
            <a:r>
              <a:rPr lang="en-US" sz="2200" dirty="0" smtClean="0"/>
              <a:t>endorsing support for </a:t>
            </a:r>
            <a:r>
              <a:rPr lang="en-US" sz="2200" dirty="0" smtClean="0"/>
              <a:t>revised </a:t>
            </a:r>
            <a:r>
              <a:rPr lang="en-US" sz="2200" dirty="0" err="1" smtClean="0"/>
              <a:t>HCFPS</a:t>
            </a:r>
            <a:r>
              <a:rPr lang="en-US" sz="2200" dirty="0" smtClean="0"/>
              <a:t> </a:t>
            </a:r>
            <a:r>
              <a:rPr lang="en-US" sz="2200" dirty="0" smtClean="0"/>
              <a:t>&amp; recommendation it be sent to OMB</a:t>
            </a:r>
            <a:endParaRPr lang="en-US" sz="2200" dirty="0" smtClean="0"/>
          </a:p>
          <a:p>
            <a:r>
              <a:rPr lang="en-US" sz="2200" dirty="0" err="1" smtClean="0"/>
              <a:t>FAAB</a:t>
            </a:r>
            <a:r>
              <a:rPr lang="en-US" sz="2200" dirty="0" smtClean="0"/>
              <a:t> </a:t>
            </a:r>
            <a:r>
              <a:rPr lang="en-US" sz="2200" dirty="0" smtClean="0"/>
              <a:t>letter </a:t>
            </a:r>
            <a:r>
              <a:rPr lang="en-US" sz="2200" dirty="0" smtClean="0"/>
              <a:t>to IHS National Budget Formulation Workgroup </a:t>
            </a:r>
            <a:r>
              <a:rPr lang="en-US" sz="2200" dirty="0" smtClean="0"/>
              <a:t>Chairs re</a:t>
            </a:r>
            <a:r>
              <a:rPr lang="en-US" sz="2200" dirty="0" smtClean="0"/>
              <a:t>: funding for </a:t>
            </a:r>
            <a:r>
              <a:rPr lang="en-US" sz="2200" dirty="0" err="1" smtClean="0"/>
              <a:t>M&amp;I</a:t>
            </a:r>
            <a:r>
              <a:rPr lang="en-US" sz="2200" dirty="0" smtClean="0"/>
              <a:t> </a:t>
            </a:r>
          </a:p>
          <a:p>
            <a:r>
              <a:rPr lang="en-US" sz="2200" dirty="0" err="1" smtClean="0"/>
              <a:t>FAAB</a:t>
            </a:r>
            <a:r>
              <a:rPr lang="en-US" sz="2200" dirty="0" smtClean="0"/>
              <a:t> affirms role of </a:t>
            </a:r>
            <a:r>
              <a:rPr lang="en-US" sz="2200" dirty="0" smtClean="0"/>
              <a:t>Needs </a:t>
            </a:r>
            <a:r>
              <a:rPr lang="en-US" sz="2200" dirty="0" smtClean="0"/>
              <a:t>Assessment Workgroup (</a:t>
            </a:r>
            <a:r>
              <a:rPr lang="en-US" sz="2200" dirty="0" err="1" smtClean="0"/>
              <a:t>NAW</a:t>
            </a:r>
            <a:r>
              <a:rPr lang="en-US" sz="2200" dirty="0" smtClean="0"/>
              <a:t>) to serve as technical advisors to the </a:t>
            </a:r>
            <a:r>
              <a:rPr lang="en-US" sz="2200" dirty="0" err="1" smtClean="0"/>
              <a:t>FAAB</a:t>
            </a:r>
            <a:r>
              <a:rPr lang="en-US" sz="2200" dirty="0" smtClean="0"/>
              <a:t> membership </a:t>
            </a:r>
          </a:p>
          <a:p>
            <a:r>
              <a:rPr lang="en-US" sz="2200" dirty="0" err="1" smtClean="0"/>
              <a:t>FAAB</a:t>
            </a:r>
            <a:r>
              <a:rPr lang="en-US" sz="2200" dirty="0" smtClean="0"/>
              <a:t> appoints </a:t>
            </a:r>
            <a:r>
              <a:rPr lang="en-US" sz="2200" dirty="0" err="1" smtClean="0"/>
              <a:t>NAW</a:t>
            </a:r>
            <a:r>
              <a:rPr lang="en-US" sz="2200" dirty="0" smtClean="0"/>
              <a:t> to attend Jan/Feb. 2015 teleconference &amp; begin process to develop master planning criteria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145134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Purchased &amp; Referred Care Report  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2800" dirty="0" smtClean="0"/>
              <a:t>Three Items:  </a:t>
            </a:r>
            <a:r>
              <a:rPr lang="en-US" sz="2800" dirty="0" err="1" smtClean="0"/>
              <a:t>PRC</a:t>
            </a:r>
            <a:r>
              <a:rPr lang="en-US" sz="2800" dirty="0" smtClean="0"/>
              <a:t> Workgroup, </a:t>
            </a:r>
            <a:r>
              <a:rPr lang="en-US" sz="2800" dirty="0" err="1" smtClean="0"/>
              <a:t>MLR</a:t>
            </a:r>
            <a:r>
              <a:rPr lang="en-US" sz="2800" dirty="0" smtClean="0"/>
              <a:t> Regulations, and CHEF Procedures </a:t>
            </a:r>
          </a:p>
          <a:p>
            <a:r>
              <a:rPr lang="en-US" sz="2800" dirty="0" err="1" smtClean="0"/>
              <a:t>PRC</a:t>
            </a:r>
            <a:r>
              <a:rPr lang="en-US" sz="2800" dirty="0" smtClean="0"/>
              <a:t> Workgroup Meeting in Denver (3C)</a:t>
            </a:r>
          </a:p>
          <a:p>
            <a:pPr lvl="1"/>
            <a:r>
              <a:rPr lang="en-US" sz="2400" dirty="0" smtClean="0"/>
              <a:t>Review Recommendations </a:t>
            </a:r>
            <a:r>
              <a:rPr lang="en-US" sz="2400" dirty="0" err="1" smtClean="0"/>
              <a:t>DTLLs</a:t>
            </a:r>
            <a:r>
              <a:rPr lang="en-US" sz="2400" dirty="0" smtClean="0"/>
              <a:t> </a:t>
            </a:r>
          </a:p>
          <a:p>
            <a:pPr lvl="1"/>
            <a:r>
              <a:rPr lang="en-US" sz="2400" dirty="0" smtClean="0"/>
              <a:t>CHEF regulations in development to lower threshold to $19 million; need legislation to cap threshold at set amount ($25 million) </a:t>
            </a:r>
          </a:p>
          <a:p>
            <a:pPr lvl="1"/>
            <a:r>
              <a:rPr lang="en-US" sz="2400" dirty="0" smtClean="0"/>
              <a:t>Discussion recommendations for </a:t>
            </a:r>
            <a:r>
              <a:rPr lang="en-US" sz="2400" dirty="0" err="1" smtClean="0"/>
              <a:t>MLR</a:t>
            </a:r>
            <a:r>
              <a:rPr lang="en-US" sz="2400" dirty="0" smtClean="0"/>
              <a:t> regulation </a:t>
            </a:r>
          </a:p>
          <a:p>
            <a:pPr lvl="1"/>
            <a:r>
              <a:rPr lang="en-US" sz="2400" dirty="0" smtClean="0"/>
              <a:t>Formula:  GAO Recommendations </a:t>
            </a:r>
          </a:p>
          <a:p>
            <a:pPr marL="914400" lvl="2" indent="0">
              <a:buNone/>
            </a:pPr>
            <a:r>
              <a:rPr lang="en-US" sz="2000" dirty="0" smtClean="0"/>
              <a:t>1. Adjust hospital access component to something other than “Yes” or “No” measure </a:t>
            </a:r>
          </a:p>
          <a:p>
            <a:pPr marL="914400" lvl="2" indent="0">
              <a:buNone/>
            </a:pPr>
            <a:r>
              <a:rPr lang="en-US" sz="2000" dirty="0" smtClean="0"/>
              <a:t>2. Formula should use “CHS Users” and not Active User Population to allocate resources </a:t>
            </a:r>
          </a:p>
          <a:p>
            <a:pPr marL="914400" lvl="2" indent="0">
              <a:buNone/>
            </a:pPr>
            <a:r>
              <a:rPr lang="en-US" sz="2000" dirty="0" smtClean="0"/>
              <a:t>3. Require Areas to notify IHS-HQ when deviating from formula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930237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458200" cy="1143000"/>
          </a:xfrm>
        </p:spPr>
        <p:txBody>
          <a:bodyPr>
            <a:normAutofit fontScale="90000"/>
          </a:bodyPr>
          <a:lstStyle/>
          <a:p>
            <a:r>
              <a:rPr lang="en-US" sz="2800" b="1" dirty="0" smtClean="0"/>
              <a:t>CHS Formula has two components</a:t>
            </a:r>
            <a:r>
              <a:rPr lang="en-US" sz="2800" dirty="0" smtClean="0"/>
              <a:t>. (1) 75% Cost Variable; </a:t>
            </a:r>
            <a:br>
              <a:rPr lang="en-US" sz="2800" dirty="0" smtClean="0"/>
            </a:br>
            <a:r>
              <a:rPr lang="en-US" sz="2800" dirty="0" smtClean="0"/>
              <a:t>(2) 25% Access to Care [CHS Dependency]</a:t>
            </a:r>
            <a:endParaRPr lang="en-US" sz="28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676400"/>
            <a:ext cx="8351367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58531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American Chamber of Commerce Research Association (ACCRA)  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36887"/>
            <a:ext cx="7162800" cy="346851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Some want to change due to criticism that ACCRA does not accurately measure price for all locales </a:t>
            </a:r>
          </a:p>
          <a:p>
            <a:r>
              <a:rPr lang="en-US" sz="2000" dirty="0" smtClean="0"/>
              <a:t>Self reported by Chambers not highly reliable </a:t>
            </a:r>
          </a:p>
          <a:p>
            <a:r>
              <a:rPr lang="en-US" sz="2000" b="1" u="sng" dirty="0" smtClean="0"/>
              <a:t>OPTION</a:t>
            </a:r>
            <a:r>
              <a:rPr lang="en-US" sz="2000" dirty="0" smtClean="0"/>
              <a:t>:  replace ACCRA with price data from </a:t>
            </a:r>
            <a:r>
              <a:rPr lang="en-US" sz="2000" dirty="0" err="1" smtClean="0"/>
              <a:t>ACA</a:t>
            </a:r>
            <a:r>
              <a:rPr lang="en-US" sz="2000" dirty="0" smtClean="0"/>
              <a:t> Insurance Exchanges </a:t>
            </a:r>
          </a:p>
          <a:p>
            <a:r>
              <a:rPr lang="en-US" sz="2000" b="1" u="sng" dirty="0" smtClean="0"/>
              <a:t>POTENTIAL</a:t>
            </a:r>
            <a:r>
              <a:rPr lang="en-US" sz="2000" dirty="0" smtClean="0"/>
              <a:t>:  Plan filings by zip code data may be more reliable to determine costs of health care &amp; can be customized to individual operating units </a:t>
            </a:r>
            <a:endParaRPr lang="en-US" sz="20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4541658"/>
            <a:ext cx="6905625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08145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71436"/>
            <a:ext cx="7239000" cy="114300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Hospital Measure – Access to Care</a:t>
            </a:r>
            <a:endParaRPr lang="en-US" sz="3600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2331" y="1219200"/>
            <a:ext cx="7590463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55210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CHS Medicare-like Rate Regulation 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600200"/>
            <a:ext cx="6629400" cy="4525963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December 5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IHS issued regulation to apply </a:t>
            </a:r>
            <a:r>
              <a:rPr lang="en-US" sz="2400" dirty="0" err="1" smtClean="0"/>
              <a:t>MLRs</a:t>
            </a:r>
            <a:r>
              <a:rPr lang="en-US" sz="2400" dirty="0" smtClean="0"/>
              <a:t> to non-hospital based charges  </a:t>
            </a:r>
          </a:p>
          <a:p>
            <a:r>
              <a:rPr lang="en-US" sz="2400" dirty="0" smtClean="0"/>
              <a:t>In principle a great idea! ... but rule contains an all or nothing </a:t>
            </a:r>
            <a:r>
              <a:rPr lang="en-US" sz="2400" i="1" dirty="0" smtClean="0"/>
              <a:t>“nuclear” </a:t>
            </a:r>
            <a:r>
              <a:rPr lang="en-US" sz="2400" dirty="0" smtClean="0"/>
              <a:t>requirement; it is not optional; does not allow exemption for local access issues or existing provider relationships</a:t>
            </a:r>
          </a:p>
          <a:p>
            <a:r>
              <a:rPr lang="en-US" sz="2400" dirty="0" smtClean="0"/>
              <a:t>Other concerns that rule undermines the need for legislation?   </a:t>
            </a:r>
          </a:p>
          <a:p>
            <a:r>
              <a:rPr lang="en-US" sz="2400" dirty="0" smtClean="0"/>
              <a:t>Comment period initially closed Jan. 16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, but has been extended to February 4, 2015 </a:t>
            </a:r>
          </a:p>
          <a:p>
            <a:r>
              <a:rPr lang="en-US" sz="2400" u="sng" dirty="0" smtClean="0"/>
              <a:t>***Individual Tribes will need to weigh in!  A Board letter will not be enough on this one</a:t>
            </a:r>
            <a:r>
              <a:rPr lang="en-US" sz="2400" dirty="0" smtClean="0"/>
              <a:t>.***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845022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err="1" smtClean="0"/>
              <a:t>MLR</a:t>
            </a:r>
            <a:r>
              <a:rPr lang="en-US" sz="4000" b="1" dirty="0" smtClean="0"/>
              <a:t> Rule Summary (3D) 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Amends Sec. 506 to apply </a:t>
            </a:r>
            <a:r>
              <a:rPr lang="en-US" sz="2400" dirty="0" err="1" smtClean="0"/>
              <a:t>MLR</a:t>
            </a:r>
            <a:r>
              <a:rPr lang="en-US" sz="2400" dirty="0" smtClean="0"/>
              <a:t> to non-hospital based charges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Allows negotiating lower than </a:t>
            </a:r>
            <a:r>
              <a:rPr lang="en-US" sz="2400" dirty="0" err="1" smtClean="0"/>
              <a:t>MLRs</a:t>
            </a:r>
            <a:r>
              <a:rPr lang="en-US" sz="2400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i="1" dirty="0" smtClean="0"/>
              <a:t>Nuclear</a:t>
            </a:r>
            <a:r>
              <a:rPr lang="en-US" sz="2400" dirty="0" smtClean="0"/>
              <a:t> provision prohibits </a:t>
            </a:r>
            <a:r>
              <a:rPr lang="en-US" sz="2400" dirty="0" err="1"/>
              <a:t>PRC</a:t>
            </a:r>
            <a:r>
              <a:rPr lang="en-US" sz="2400" dirty="0"/>
              <a:t> payment to </a:t>
            </a:r>
            <a:r>
              <a:rPr lang="en-US" sz="2400" dirty="0" smtClean="0"/>
              <a:t>providers if they do not agree </a:t>
            </a:r>
            <a:r>
              <a:rPr lang="en-US" sz="2400" dirty="0"/>
              <a:t>to accept the </a:t>
            </a:r>
            <a:r>
              <a:rPr lang="en-US" sz="2400" dirty="0" err="1" smtClean="0"/>
              <a:t>MLR</a:t>
            </a:r>
            <a:r>
              <a:rPr lang="en-US" sz="2400" dirty="0" smtClean="0"/>
              <a:t> rates. </a:t>
            </a:r>
          </a:p>
          <a:p>
            <a:pPr marL="914400" lvl="1" indent="-514350"/>
            <a:r>
              <a:rPr lang="en-US" sz="2000" dirty="0" smtClean="0"/>
              <a:t>Could </a:t>
            </a:r>
            <a:r>
              <a:rPr lang="en-US" sz="2000" dirty="0"/>
              <a:t>result in patient </a:t>
            </a:r>
            <a:r>
              <a:rPr lang="en-US" sz="2000" dirty="0" smtClean="0"/>
              <a:t>liability? </a:t>
            </a:r>
          </a:p>
          <a:p>
            <a:pPr marL="914400" lvl="1" indent="-514350"/>
            <a:r>
              <a:rPr lang="en-US" sz="2000" dirty="0" smtClean="0"/>
              <a:t>Restrict access if provider won’t accept rate </a:t>
            </a:r>
          </a:p>
          <a:p>
            <a:pPr marL="914400" lvl="1" indent="-514350"/>
            <a:r>
              <a:rPr lang="en-US" sz="2000" dirty="0" smtClean="0"/>
              <a:t>Other costs (travel) could be more than </a:t>
            </a:r>
            <a:r>
              <a:rPr lang="en-US" sz="2000" dirty="0" err="1" smtClean="0"/>
              <a:t>MLR</a:t>
            </a:r>
            <a:r>
              <a:rPr lang="en-US" sz="2000" dirty="0" smtClean="0"/>
              <a:t> rate </a:t>
            </a:r>
            <a:endParaRPr lang="en-US" sz="2000" dirty="0"/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Currently no exemption for such circumstances in the proposed rule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Some feel rule encroaches on Tribal sovereignty and </a:t>
            </a:r>
            <a:r>
              <a:rPr lang="en-US" sz="2400" dirty="0" err="1" smtClean="0"/>
              <a:t>ISDEAA</a:t>
            </a:r>
            <a:r>
              <a:rPr lang="en-US" sz="24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74949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err="1" smtClean="0"/>
              <a:t>MLR</a:t>
            </a:r>
            <a:r>
              <a:rPr lang="en-US" sz="3600" b="1" dirty="0" smtClean="0"/>
              <a:t> Rule Recommendations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Retitle rule to remove references to it applying to “Health Care professional services”. Sec. 506 already applies in limited circumstances. Avoid this confusion.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Exempt Tribal contributions to CHS from the rule.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Develop exemptions for local circumstances: </a:t>
            </a:r>
          </a:p>
          <a:p>
            <a:pPr marL="914400" lvl="1" indent="-514350">
              <a:buFont typeface="+mj-lt"/>
              <a:buAutoNum type="alphaUcPeriod"/>
            </a:pPr>
            <a:r>
              <a:rPr lang="en-US" sz="1800" dirty="0" smtClean="0"/>
              <a:t>Exemption to respect on-going provider relationships even if this is above </a:t>
            </a:r>
            <a:r>
              <a:rPr lang="en-US" sz="1800" dirty="0" err="1" smtClean="0"/>
              <a:t>MLRs</a:t>
            </a:r>
            <a:r>
              <a:rPr lang="en-US" sz="1800" dirty="0" smtClean="0"/>
              <a:t>.  </a:t>
            </a:r>
          </a:p>
          <a:p>
            <a:pPr marL="914400" lvl="1" indent="-514350">
              <a:buFont typeface="+mj-lt"/>
              <a:buAutoNum type="alphaUcPeriod"/>
            </a:pPr>
            <a:r>
              <a:rPr lang="en-US" sz="1800" dirty="0"/>
              <a:t>When travel </a:t>
            </a:r>
            <a:r>
              <a:rPr lang="en-US" sz="1800" dirty="0" smtClean="0"/>
              <a:t>or other costs </a:t>
            </a:r>
            <a:r>
              <a:rPr lang="en-US" sz="1800" dirty="0"/>
              <a:t>to an alternate provider would exhaust any cost savings </a:t>
            </a:r>
            <a:r>
              <a:rPr lang="en-US" sz="1800" dirty="0" smtClean="0"/>
              <a:t>achieved by the rule. </a:t>
            </a:r>
          </a:p>
          <a:p>
            <a:pPr marL="914400" lvl="1" indent="-514350">
              <a:buFont typeface="+mj-lt"/>
              <a:buAutoNum type="alphaUcPeriod"/>
            </a:pPr>
            <a:r>
              <a:rPr lang="en-US" sz="1800" dirty="0" smtClean="0"/>
              <a:t>When patient may have to travel more than </a:t>
            </a:r>
            <a:r>
              <a:rPr lang="en-US" sz="1800" b="1" dirty="0" smtClean="0">
                <a:solidFill>
                  <a:srgbClr val="FF0000"/>
                </a:solidFill>
              </a:rPr>
              <a:t>XXX</a:t>
            </a:r>
            <a:r>
              <a:rPr lang="en-US" sz="1800" dirty="0" smtClean="0"/>
              <a:t> miles? </a:t>
            </a:r>
          </a:p>
          <a:p>
            <a:pPr marL="914400" lvl="1" indent="-514350">
              <a:buFont typeface="+mj-lt"/>
              <a:buAutoNum type="alphaUcPeriod"/>
            </a:pPr>
            <a:r>
              <a:rPr lang="en-US" sz="1800" dirty="0" smtClean="0"/>
              <a:t>If Tribal health programs are within a </a:t>
            </a:r>
            <a:r>
              <a:rPr lang="en-US" sz="1800" b="1" dirty="0" smtClean="0">
                <a:solidFill>
                  <a:srgbClr val="FF0000"/>
                </a:solidFill>
              </a:rPr>
              <a:t>XXX</a:t>
            </a:r>
            <a:r>
              <a:rPr lang="en-US" sz="1800" dirty="0" smtClean="0"/>
              <a:t> mile radius of a Critical Access Hospital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Develop mechanism to enforce </a:t>
            </a:r>
            <a:r>
              <a:rPr lang="en-US" sz="2000" dirty="0" err="1" smtClean="0"/>
              <a:t>IHCIA</a:t>
            </a:r>
            <a:r>
              <a:rPr lang="en-US" sz="2000" dirty="0" smtClean="0"/>
              <a:t> </a:t>
            </a:r>
            <a:r>
              <a:rPr lang="en-US" sz="2000" dirty="0"/>
              <a:t>§ 135 </a:t>
            </a:r>
            <a:r>
              <a:rPr lang="en-US" sz="2000" dirty="0" smtClean="0"/>
              <a:t>“Liability for Payment” to protect patients from balance billing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IHS to develop training and technical assistance to implement the rule and resources to participate (unfunded mandate)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Set effective date for the rule to prepare for implementation.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058565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ACA</a:t>
            </a:r>
            <a:r>
              <a:rPr lang="en-US" b="1" dirty="0" smtClean="0"/>
              <a:t> Updates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Enrollment ends Feb. 15, 2015</a:t>
            </a:r>
          </a:p>
          <a:p>
            <a:pPr lvl="1"/>
            <a:r>
              <a:rPr lang="en-US" sz="2000" dirty="0" smtClean="0"/>
              <a:t>CHS savings has been very beneficial </a:t>
            </a:r>
          </a:p>
          <a:p>
            <a:pPr lvl="1"/>
            <a:r>
              <a:rPr lang="en-US" sz="2000" dirty="0" smtClean="0"/>
              <a:t>Medicaid collections are up for almost all Tribes </a:t>
            </a:r>
          </a:p>
          <a:p>
            <a:pPr lvl="1"/>
            <a:r>
              <a:rPr lang="en-US" sz="2000" dirty="0" smtClean="0"/>
              <a:t>Medicaid data is good however need more reliable Exchange data to evaluate full impact   </a:t>
            </a:r>
          </a:p>
          <a:p>
            <a:r>
              <a:rPr lang="en-US" sz="2400" dirty="0" smtClean="0"/>
              <a:t>IRS final instructions for Exemption Form 8965 &amp; Issued Publication 5187 “Health Care Law: What’s New for Families” </a:t>
            </a:r>
          </a:p>
          <a:p>
            <a:pPr lvl="1"/>
            <a:r>
              <a:rPr lang="en-US" sz="2000" dirty="0" smtClean="0"/>
              <a:t>Covers tax issues of </a:t>
            </a:r>
            <a:r>
              <a:rPr lang="en-US" sz="2000" dirty="0" err="1" smtClean="0"/>
              <a:t>ACA</a:t>
            </a:r>
            <a:r>
              <a:rPr lang="en-US" sz="2000" dirty="0" smtClean="0"/>
              <a:t>; How “individual responsibility” can be met; covers exemptions; 1040 Line 61 Health Care  </a:t>
            </a:r>
          </a:p>
          <a:p>
            <a:r>
              <a:rPr lang="en-US" sz="2400" dirty="0" smtClean="0"/>
              <a:t>Tribal Employer Exemption from “employer mandate” – (See Whitehouse Letter developed by </a:t>
            </a:r>
            <a:r>
              <a:rPr lang="en-US" sz="2400" dirty="0" err="1" smtClean="0"/>
              <a:t>TTAG</a:t>
            </a:r>
            <a:r>
              <a:rPr lang="en-US" sz="2400" dirty="0" smtClean="0"/>
              <a:t>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952725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114</a:t>
            </a:r>
            <a:r>
              <a:rPr lang="en-US" sz="3600" b="1" baseline="30000" dirty="0" smtClean="0"/>
              <a:t>th</a:t>
            </a:r>
            <a:r>
              <a:rPr lang="en-US" sz="3600" b="1" dirty="0" smtClean="0"/>
              <a:t> Congress Begins 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1600200"/>
            <a:ext cx="7086600" cy="4525963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Legislative Plan Updated and preparation for lobby trips in February </a:t>
            </a:r>
          </a:p>
          <a:p>
            <a:r>
              <a:rPr lang="en-US" sz="2000" dirty="0" smtClean="0"/>
              <a:t>President’s budget in February reinstating All Tribes meeting </a:t>
            </a:r>
          </a:p>
          <a:p>
            <a:r>
              <a:rPr lang="en-US" sz="2000" dirty="0" smtClean="0"/>
              <a:t> Senate Committee on Indian Affairs</a:t>
            </a:r>
          </a:p>
          <a:p>
            <a:pPr lvl="1"/>
            <a:r>
              <a:rPr lang="en-US" sz="1800" dirty="0" smtClean="0"/>
              <a:t>Chair, Sen. John </a:t>
            </a:r>
            <a:r>
              <a:rPr lang="en-US" sz="1800" dirty="0" err="1" smtClean="0"/>
              <a:t>Barrasso</a:t>
            </a:r>
            <a:r>
              <a:rPr lang="en-US" sz="1800" dirty="0" smtClean="0"/>
              <a:t>, WY – Physician, President WY Medical Society, 4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ranking member in Republican Leadership </a:t>
            </a:r>
          </a:p>
          <a:p>
            <a:pPr lvl="1"/>
            <a:r>
              <a:rPr lang="en-US" sz="1800" dirty="0" smtClean="0"/>
              <a:t>Vice-Chair, Jon Tester, MT – previous chair, rancher, knows Board, Andy, very supportive of NW </a:t>
            </a:r>
          </a:p>
          <a:p>
            <a:pPr lvl="1"/>
            <a:r>
              <a:rPr lang="en-US" sz="1800" dirty="0" smtClean="0"/>
              <a:t>Sen. Crapo and Sen. Cantwell (minority members same); majority added Kansas Sen. Jerry Moran and Montana Sen. </a:t>
            </a:r>
            <a:r>
              <a:rPr lang="en-US" sz="1800" dirty="0" err="1" smtClean="0"/>
              <a:t>Daines</a:t>
            </a:r>
            <a:r>
              <a:rPr lang="en-US" sz="1800" dirty="0" smtClean="0"/>
              <a:t> </a:t>
            </a:r>
          </a:p>
          <a:p>
            <a:r>
              <a:rPr lang="en-US" sz="2000" dirty="0" smtClean="0"/>
              <a:t>House Resources Subcommittee on Indian Affairs </a:t>
            </a:r>
          </a:p>
          <a:p>
            <a:pPr lvl="1"/>
            <a:r>
              <a:rPr lang="en-US" sz="1800" dirty="0" smtClean="0"/>
              <a:t>Rep. Don Young (AK) continues to Chair </a:t>
            </a:r>
          </a:p>
          <a:p>
            <a:pPr lvl="1"/>
            <a:r>
              <a:rPr lang="en-US" sz="1800" dirty="0" smtClean="0"/>
              <a:t>Rep. Colleen </a:t>
            </a:r>
            <a:r>
              <a:rPr lang="en-US" sz="1800" dirty="0" err="1" smtClean="0"/>
              <a:t>Hanabusa</a:t>
            </a:r>
            <a:r>
              <a:rPr lang="en-US" sz="1800" dirty="0" smtClean="0"/>
              <a:t> (HI), is the Ranking Member</a:t>
            </a:r>
          </a:p>
          <a:p>
            <a:pPr lvl="1"/>
            <a:r>
              <a:rPr lang="en-US" sz="1800" dirty="0" smtClean="0"/>
              <a:t>Rep. Pete </a:t>
            </a:r>
            <a:r>
              <a:rPr lang="en-US" sz="1800" dirty="0" err="1" smtClean="0"/>
              <a:t>Defazio</a:t>
            </a:r>
            <a:r>
              <a:rPr lang="en-US" sz="1800" dirty="0" smtClean="0"/>
              <a:t> (D-OR); Doc Hastings (R-WA) </a:t>
            </a:r>
          </a:p>
        </p:txBody>
      </p:sp>
    </p:spTree>
    <p:extLst>
      <p:ext uri="{BB962C8B-B14F-4D97-AF65-F5344CB8AC3E}">
        <p14:creationId xmlns:p14="http://schemas.microsoft.com/office/powerpoint/2010/main" val="4225364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Report Overview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800" y="1752600"/>
            <a:ext cx="6019800" cy="4373563"/>
          </a:xfrm>
        </p:spPr>
        <p:txBody>
          <a:bodyPr>
            <a:normAutofit/>
          </a:bodyPr>
          <a:lstStyle/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800" dirty="0" smtClean="0"/>
              <a:t>IHS Budget </a:t>
            </a:r>
            <a:r>
              <a:rPr lang="en-US" sz="2800" dirty="0" smtClean="0"/>
              <a:t>Updates </a:t>
            </a:r>
            <a:endParaRPr lang="en-US" sz="2800" dirty="0" smtClean="0"/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800" dirty="0" smtClean="0"/>
              <a:t>CHS Meeting &amp; </a:t>
            </a:r>
            <a:r>
              <a:rPr lang="en-US" sz="2800" dirty="0" err="1" smtClean="0"/>
              <a:t>MLR</a:t>
            </a:r>
            <a:r>
              <a:rPr lang="en-US" sz="2800" dirty="0" smtClean="0"/>
              <a:t> </a:t>
            </a:r>
            <a:r>
              <a:rPr lang="en-US" sz="2800" dirty="0" err="1" smtClean="0"/>
              <a:t>Regs</a:t>
            </a:r>
            <a:r>
              <a:rPr lang="en-US" sz="2800" dirty="0" smtClean="0"/>
              <a:t> &amp; CHEF</a:t>
            </a:r>
            <a:endParaRPr lang="en-US" sz="2800" dirty="0" smtClean="0"/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800" dirty="0" err="1" smtClean="0"/>
              <a:t>FAAB</a:t>
            </a:r>
            <a:r>
              <a:rPr lang="en-US" sz="2800" dirty="0" smtClean="0"/>
              <a:t> &amp; CHS Workgroups </a:t>
            </a:r>
            <a:endParaRPr lang="en-US" sz="2800" dirty="0" smtClean="0"/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800" dirty="0" err="1" smtClean="0"/>
              <a:t>MLR</a:t>
            </a:r>
            <a:r>
              <a:rPr lang="en-US" sz="2800" dirty="0" smtClean="0"/>
              <a:t> for non-hospital based services</a:t>
            </a:r>
            <a:endParaRPr lang="en-US" sz="2800" dirty="0" smtClean="0"/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800" dirty="0" err="1" smtClean="0"/>
              <a:t>ACA</a:t>
            </a:r>
            <a:r>
              <a:rPr lang="en-US" sz="2800" dirty="0" smtClean="0"/>
              <a:t> Updates </a:t>
            </a:r>
          </a:p>
          <a:p>
            <a:pPr marL="0" indent="0">
              <a:buNone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58313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 smtClean="0"/>
              <a:t>Discussion?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60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FY 2015 </a:t>
            </a:r>
            <a:r>
              <a:rPr lang="en-US" b="1" dirty="0" smtClean="0"/>
              <a:t>Budget Update (3A)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600200"/>
            <a:ext cx="64770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Omnibus Bill finalizes FY 2015 IHS Budget </a:t>
            </a:r>
          </a:p>
          <a:p>
            <a:r>
              <a:rPr lang="en-US" sz="2400" dirty="0" smtClean="0"/>
              <a:t>$208 million increase (4.7%) is respectable in current budget environment but not a good bill</a:t>
            </a:r>
          </a:p>
          <a:p>
            <a:r>
              <a:rPr lang="en-US" sz="2400" dirty="0" smtClean="0"/>
              <a:t>Bill only provides $54 million for program increases which results in reprogramming base to cover staffing new facilities, new tribes funding, and contract support costs </a:t>
            </a:r>
          </a:p>
          <a:p>
            <a:r>
              <a:rPr lang="en-US" sz="2400" dirty="0" smtClean="0"/>
              <a:t>Full impact of budget won’t be known until IHS makes available spending plan </a:t>
            </a:r>
          </a:p>
          <a:p>
            <a:r>
              <a:rPr lang="en-US" sz="2400" dirty="0" smtClean="0"/>
              <a:t>Due to Congress 30 days after enactment 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37610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FY 2015 </a:t>
            </a:r>
            <a:r>
              <a:rPr lang="en-US" b="1" dirty="0" smtClean="0"/>
              <a:t>Budget Update (3A)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1600200"/>
            <a:ext cx="60960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House &amp; Senate have pending Interior Appropriations bills </a:t>
            </a:r>
          </a:p>
          <a:p>
            <a:r>
              <a:rPr lang="en-US" sz="2400" dirty="0" smtClean="0"/>
              <a:t>House bill is $96 million more than the Senate bill </a:t>
            </a:r>
          </a:p>
          <a:p>
            <a:r>
              <a:rPr lang="en-US" sz="2400" dirty="0" smtClean="0"/>
              <a:t>Senate bill requests only $2.5 million increase for CHS, while the House request is $50 million </a:t>
            </a:r>
          </a:p>
          <a:p>
            <a:r>
              <a:rPr lang="en-US" sz="2400" dirty="0" smtClean="0"/>
              <a:t>Senate bill includes small increases for </a:t>
            </a:r>
            <a:r>
              <a:rPr lang="en-US" sz="2400" dirty="0" err="1" smtClean="0"/>
              <a:t>H&amp;C</a:t>
            </a:r>
            <a:r>
              <a:rPr lang="en-US" sz="2400" dirty="0" smtClean="0"/>
              <a:t> items </a:t>
            </a:r>
          </a:p>
          <a:p>
            <a:pPr marL="0" indent="0">
              <a:buNone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444811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lumMod val="90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FY 2015 Budget Update</a:t>
            </a:r>
            <a:br>
              <a:rPr lang="en-US" b="1" dirty="0" smtClean="0"/>
            </a:br>
            <a:r>
              <a:rPr lang="en-US" sz="3100" dirty="0" smtClean="0"/>
              <a:t>Summary of Congressional Action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043294"/>
            <a:ext cx="8748385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411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Decent Budget Increases?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Overall </a:t>
            </a:r>
            <a:r>
              <a:rPr lang="en-US" dirty="0" err="1" smtClean="0"/>
              <a:t>H&amp;C</a:t>
            </a:r>
            <a:r>
              <a:rPr lang="en-US" dirty="0" smtClean="0"/>
              <a:t> Accounts 3.2% </a:t>
            </a:r>
          </a:p>
          <a:p>
            <a:r>
              <a:rPr lang="en-US" dirty="0" smtClean="0"/>
              <a:t>Dental Services 5.3% </a:t>
            </a:r>
          </a:p>
          <a:p>
            <a:r>
              <a:rPr lang="en-US" dirty="0" smtClean="0"/>
              <a:t>Mental Health 4.1% </a:t>
            </a:r>
          </a:p>
          <a:p>
            <a:r>
              <a:rPr lang="en-US" dirty="0" err="1" smtClean="0"/>
              <a:t>A&amp;SA</a:t>
            </a:r>
            <a:r>
              <a:rPr lang="en-US" dirty="0" smtClean="0"/>
              <a:t> 2.5% </a:t>
            </a:r>
          </a:p>
          <a:p>
            <a:r>
              <a:rPr lang="en-US" dirty="0" smtClean="0"/>
              <a:t>CHS 4% </a:t>
            </a:r>
          </a:p>
          <a:p>
            <a:r>
              <a:rPr lang="en-US" dirty="0" smtClean="0"/>
              <a:t>Public Health Nursing 6.7%</a:t>
            </a:r>
          </a:p>
          <a:p>
            <a:r>
              <a:rPr lang="en-US" dirty="0" smtClean="0"/>
              <a:t>Health Education 6%</a:t>
            </a:r>
          </a:p>
          <a:p>
            <a:r>
              <a:rPr lang="en-US" dirty="0" smtClean="0"/>
              <a:t>* Indian Health Professions 44.5% </a:t>
            </a:r>
          </a:p>
          <a:p>
            <a:r>
              <a:rPr lang="en-US" dirty="0" smtClean="0"/>
              <a:t>* Tribal Management 69% </a:t>
            </a:r>
          </a:p>
          <a:p>
            <a:r>
              <a:rPr lang="en-US" dirty="0" smtClean="0"/>
              <a:t>* Self-Governance 21% </a:t>
            </a:r>
          </a:p>
          <a:p>
            <a:r>
              <a:rPr lang="en-US" dirty="0" smtClean="0"/>
              <a:t>*  Contract Support Costs 13%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279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lumMod val="90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7576" y="116592"/>
            <a:ext cx="7848600" cy="874008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Staffing and CSC Increase cut into </a:t>
            </a:r>
            <a:br>
              <a:rPr lang="en-US" sz="2400" b="1" dirty="0" smtClean="0"/>
            </a:br>
            <a:r>
              <a:rPr lang="en-US" sz="2400" b="1" dirty="0" smtClean="0"/>
              <a:t>the $208 million budget increase: Here’s how? </a:t>
            </a:r>
            <a:endParaRPr lang="en-US" sz="2400" b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8178" y="1066800"/>
            <a:ext cx="6019800" cy="563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8472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lumMod val="90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984" y="98777"/>
            <a:ext cx="6629400" cy="665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6149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/>
              <a:t>Portland Area FY 2017</a:t>
            </a:r>
            <a:br>
              <a:rPr lang="en-US" sz="3200" b="1" dirty="0" smtClean="0"/>
            </a:br>
            <a:r>
              <a:rPr lang="en-US" sz="3200" b="1" dirty="0" smtClean="0"/>
              <a:t>Budget Formulation (3B) 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794936"/>
            <a:ext cx="7162800" cy="4602163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Session held Dec. 1-2, 2014 in Seattle</a:t>
            </a:r>
          </a:p>
          <a:p>
            <a:r>
              <a:rPr lang="en-US" sz="2800" dirty="0" smtClean="0"/>
              <a:t>Recommendations at 5% - $231.7 million</a:t>
            </a:r>
          </a:p>
          <a:p>
            <a:pPr lvl="1"/>
            <a:r>
              <a:rPr lang="en-US" sz="2400" dirty="0" smtClean="0"/>
              <a:t>Current Services $157.4 million </a:t>
            </a:r>
          </a:p>
          <a:p>
            <a:pPr lvl="1"/>
            <a:r>
              <a:rPr lang="en-US" sz="2400" dirty="0" err="1" smtClean="0"/>
              <a:t>PRC</a:t>
            </a:r>
            <a:r>
              <a:rPr lang="en-US" sz="2400" dirty="0" smtClean="0"/>
              <a:t> $74.3 million </a:t>
            </a:r>
            <a:endParaRPr lang="en-US" sz="2400" dirty="0"/>
          </a:p>
          <a:p>
            <a:r>
              <a:rPr lang="en-US" sz="2800" dirty="0" smtClean="0"/>
              <a:t>Recommendations at 17% - $787.8 million </a:t>
            </a:r>
          </a:p>
          <a:p>
            <a:pPr lvl="1"/>
            <a:r>
              <a:rPr lang="en-US" sz="2400" dirty="0" smtClean="0"/>
              <a:t>Current Services $157.4 million </a:t>
            </a:r>
          </a:p>
          <a:p>
            <a:pPr lvl="1"/>
            <a:r>
              <a:rPr lang="en-US" sz="2400" dirty="0" err="1" smtClean="0"/>
              <a:t>ACA</a:t>
            </a:r>
            <a:r>
              <a:rPr lang="en-US" sz="2400" dirty="0" smtClean="0"/>
              <a:t> &amp; </a:t>
            </a:r>
            <a:r>
              <a:rPr lang="en-US" sz="2400" dirty="0" err="1" smtClean="0"/>
              <a:t>IHCIA</a:t>
            </a:r>
            <a:r>
              <a:rPr lang="en-US" sz="2400" dirty="0" smtClean="0"/>
              <a:t> &amp; </a:t>
            </a:r>
            <a:r>
              <a:rPr lang="en-US" sz="2400" dirty="0" err="1" smtClean="0"/>
              <a:t>LTC</a:t>
            </a:r>
            <a:r>
              <a:rPr lang="en-US" sz="2400" dirty="0" smtClean="0"/>
              <a:t> $187.3 million </a:t>
            </a:r>
          </a:p>
          <a:p>
            <a:pPr lvl="1"/>
            <a:r>
              <a:rPr lang="en-US" sz="2400" dirty="0" err="1" smtClean="0"/>
              <a:t>PRC</a:t>
            </a:r>
            <a:r>
              <a:rPr lang="en-US" sz="2400" dirty="0" smtClean="0"/>
              <a:t> $391 million </a:t>
            </a:r>
          </a:p>
          <a:p>
            <a:pPr lvl="1"/>
            <a:r>
              <a:rPr lang="en-US" sz="2400" dirty="0" smtClean="0"/>
              <a:t>Restore Pay Act increases $48 million </a:t>
            </a:r>
          </a:p>
          <a:p>
            <a:pPr lvl="1"/>
            <a:r>
              <a:rPr lang="en-US" sz="2400" dirty="0" smtClean="0"/>
              <a:t>Facilities: </a:t>
            </a:r>
            <a:r>
              <a:rPr lang="en-US" sz="2400" dirty="0" err="1" smtClean="0"/>
              <a:t>M&amp;I</a:t>
            </a:r>
            <a:r>
              <a:rPr lang="en-US" sz="2400" dirty="0" smtClean="0"/>
              <a:t>, </a:t>
            </a:r>
            <a:r>
              <a:rPr lang="en-US" sz="2400" dirty="0" err="1" smtClean="0"/>
              <a:t>S&amp;F</a:t>
            </a:r>
            <a:r>
              <a:rPr lang="en-US" sz="2400" dirty="0" smtClean="0"/>
              <a:t>, Equip. $80 million  </a:t>
            </a:r>
          </a:p>
          <a:p>
            <a:r>
              <a:rPr lang="en-US" sz="2800" dirty="0" smtClean="0"/>
              <a:t>National Work Session February 10-11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01355922"/>
      </p:ext>
    </p:extLst>
  </p:cSld>
  <p:clrMapOvr>
    <a:masterClrMapping/>
  </p:clrMapOvr>
</p:sld>
</file>

<file path=ppt/theme/theme1.xml><?xml version="1.0" encoding="utf-8"?>
<a:theme xmlns:a="http://schemas.openxmlformats.org/drawingml/2006/main" name="Gathering Wisdom Presentation - May 26, 201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Gathering Wisdom Presentation - May 26, 2011</Template>
  <TotalTime>8095</TotalTime>
  <Words>1169</Words>
  <Application>Microsoft Office PowerPoint</Application>
  <PresentationFormat>On-screen Show (4:3)</PresentationFormat>
  <Paragraphs>122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Gathering Wisdom Presentation - May 26, 2011</vt:lpstr>
      <vt:lpstr>Legislative &amp; Policy Update </vt:lpstr>
      <vt:lpstr>Report Overview </vt:lpstr>
      <vt:lpstr>FY 2015 Budget Update (3A)</vt:lpstr>
      <vt:lpstr>FY 2015 Budget Update (3A)</vt:lpstr>
      <vt:lpstr>FY 2015 Budget Update Summary of Congressional Action</vt:lpstr>
      <vt:lpstr>Decent Budget Increases?</vt:lpstr>
      <vt:lpstr>Staffing and CSC Increase cut into  the $208 million budget increase: Here’s how? </vt:lpstr>
      <vt:lpstr>PowerPoint Presentation</vt:lpstr>
      <vt:lpstr>Portland Area FY 2017 Budget Formulation (3B) </vt:lpstr>
      <vt:lpstr>FAAB  Update  Sacramento Meeting Nov. 12-13th   </vt:lpstr>
      <vt:lpstr>Purchased &amp; Referred Care Report  </vt:lpstr>
      <vt:lpstr>CHS Formula has two components. (1) 75% Cost Variable;  (2) 25% Access to Care [CHS Dependency]</vt:lpstr>
      <vt:lpstr>American Chamber of Commerce Research Association (ACCRA)  </vt:lpstr>
      <vt:lpstr>Hospital Measure – Access to Care</vt:lpstr>
      <vt:lpstr>CHS Medicare-like Rate Regulation </vt:lpstr>
      <vt:lpstr>MLR Rule Summary (3D) </vt:lpstr>
      <vt:lpstr>MLR Rule Recommendations</vt:lpstr>
      <vt:lpstr>ACA Updates </vt:lpstr>
      <vt:lpstr>114th Congress Begins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Legislative Update   NPAIHB Quarterly Board Meeting  Thunder Valley Casino Resort Lincoln, CA</dc:title>
  <dc:creator>jroberts</dc:creator>
  <cp:lastModifiedBy>James Roberts</cp:lastModifiedBy>
  <cp:revision>387</cp:revision>
  <dcterms:created xsi:type="dcterms:W3CDTF">2011-07-14T14:04:56Z</dcterms:created>
  <dcterms:modified xsi:type="dcterms:W3CDTF">2015-01-18T19:24:07Z</dcterms:modified>
</cp:coreProperties>
</file>