
<file path=[Content_Types].xml><?xml version="1.0" encoding="utf-8"?>
<Types xmlns="http://schemas.openxmlformats.org/package/2006/content-types">
  <Default Extension="png" ContentType="image/png"/>
  <Default Extension="mp3" ContentType="audio/unknown"/>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notesSlides/notesSlide19.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4.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5.xml" ContentType="application/vnd.openxmlformats-officedocument.drawingml.chart+xml"/>
  <Override PartName="/ppt/notesSlides/notesSlide30.xml" ContentType="application/vnd.openxmlformats-officedocument.presentationml.notesSlide+xml"/>
  <Override PartName="/ppt/charts/chart6.xml" ContentType="application/vnd.openxmlformats-officedocument.drawingml.chart+xml"/>
  <Override PartName="/ppt/notesSlides/notesSlide31.xml" ContentType="application/vnd.openxmlformats-officedocument.presentationml.notesSlide+xml"/>
  <Override PartName="/ppt/charts/chart7.xml" ContentType="application/vnd.openxmlformats-officedocument.drawingml.chart+xml"/>
  <Override PartName="/ppt/notesSlides/notesSlide32.xml" ContentType="application/vnd.openxmlformats-officedocument.presentationml.notesSlide+xml"/>
  <Override PartName="/ppt/charts/chart8.xml" ContentType="application/vnd.openxmlformats-officedocument.drawingml.chart+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1"/>
  </p:notesMasterIdLst>
  <p:sldIdLst>
    <p:sldId id="395" r:id="rId2"/>
    <p:sldId id="402" r:id="rId3"/>
    <p:sldId id="406" r:id="rId4"/>
    <p:sldId id="403" r:id="rId5"/>
    <p:sldId id="397" r:id="rId6"/>
    <p:sldId id="404" r:id="rId7"/>
    <p:sldId id="466" r:id="rId8"/>
    <p:sldId id="325" r:id="rId9"/>
    <p:sldId id="327" r:id="rId10"/>
    <p:sldId id="429" r:id="rId11"/>
    <p:sldId id="430" r:id="rId12"/>
    <p:sldId id="431" r:id="rId13"/>
    <p:sldId id="432" r:id="rId14"/>
    <p:sldId id="433" r:id="rId15"/>
    <p:sldId id="434" r:id="rId16"/>
    <p:sldId id="435" r:id="rId17"/>
    <p:sldId id="436" r:id="rId18"/>
    <p:sldId id="437" r:id="rId19"/>
    <p:sldId id="438" r:id="rId20"/>
    <p:sldId id="439" r:id="rId21"/>
    <p:sldId id="440" r:id="rId22"/>
    <p:sldId id="441" r:id="rId23"/>
    <p:sldId id="442" r:id="rId24"/>
    <p:sldId id="443" r:id="rId25"/>
    <p:sldId id="444" r:id="rId26"/>
    <p:sldId id="449" r:id="rId27"/>
    <p:sldId id="456" r:id="rId28"/>
    <p:sldId id="457" r:id="rId29"/>
    <p:sldId id="458" r:id="rId30"/>
    <p:sldId id="459" r:id="rId31"/>
    <p:sldId id="460" r:id="rId32"/>
    <p:sldId id="461" r:id="rId33"/>
    <p:sldId id="462" r:id="rId34"/>
    <p:sldId id="463" r:id="rId35"/>
    <p:sldId id="464" r:id="rId36"/>
    <p:sldId id="465" r:id="rId37"/>
    <p:sldId id="472" r:id="rId38"/>
    <p:sldId id="452" r:id="rId39"/>
    <p:sldId id="453" r:id="rId40"/>
    <p:sldId id="476" r:id="rId41"/>
    <p:sldId id="477" r:id="rId42"/>
    <p:sldId id="467" r:id="rId43"/>
    <p:sldId id="478" r:id="rId44"/>
    <p:sldId id="479" r:id="rId45"/>
    <p:sldId id="480" r:id="rId46"/>
    <p:sldId id="469" r:id="rId47"/>
    <p:sldId id="451" r:id="rId48"/>
    <p:sldId id="454" r:id="rId49"/>
    <p:sldId id="455" r:id="rId5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966017CE-B087-42F6-9EBC-A6D111D6304C}">
          <p14:sldIdLst>
            <p14:sldId id="395"/>
            <p14:sldId id="402"/>
            <p14:sldId id="406"/>
            <p14:sldId id="403"/>
            <p14:sldId id="397"/>
            <p14:sldId id="404"/>
            <p14:sldId id="466"/>
            <p14:sldId id="325"/>
            <p14:sldId id="327"/>
            <p14:sldId id="429"/>
            <p14:sldId id="430"/>
            <p14:sldId id="431"/>
            <p14:sldId id="432"/>
            <p14:sldId id="433"/>
            <p14:sldId id="434"/>
            <p14:sldId id="435"/>
            <p14:sldId id="436"/>
            <p14:sldId id="437"/>
            <p14:sldId id="438"/>
            <p14:sldId id="439"/>
            <p14:sldId id="440"/>
            <p14:sldId id="441"/>
            <p14:sldId id="442"/>
            <p14:sldId id="443"/>
            <p14:sldId id="444"/>
            <p14:sldId id="449"/>
            <p14:sldId id="456"/>
            <p14:sldId id="457"/>
            <p14:sldId id="458"/>
            <p14:sldId id="459"/>
            <p14:sldId id="460"/>
            <p14:sldId id="461"/>
            <p14:sldId id="462"/>
            <p14:sldId id="463"/>
            <p14:sldId id="464"/>
            <p14:sldId id="465"/>
            <p14:sldId id="472"/>
            <p14:sldId id="452"/>
            <p14:sldId id="453"/>
            <p14:sldId id="476"/>
            <p14:sldId id="477"/>
            <p14:sldId id="467"/>
            <p14:sldId id="478"/>
            <p14:sldId id="479"/>
            <p14:sldId id="480"/>
            <p14:sldId id="469"/>
            <p14:sldId id="451"/>
            <p14:sldId id="454"/>
            <p14:sldId id="45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FFF66"/>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92" autoAdjust="0"/>
    <p:restoredTop sz="76199" autoAdjust="0"/>
  </p:normalViewPr>
  <p:slideViewPr>
    <p:cSldViewPr>
      <p:cViewPr>
        <p:scale>
          <a:sx n="70" d="100"/>
          <a:sy n="70" d="100"/>
        </p:scale>
        <p:origin x="-523" y="86"/>
      </p:cViewPr>
      <p:guideLst>
        <p:guide orient="horz" pos="2160"/>
        <p:guide pos="2880"/>
      </p:guideLst>
    </p:cSldViewPr>
  </p:slideViewPr>
  <p:outlineViewPr>
    <p:cViewPr>
      <p:scale>
        <a:sx n="33" d="100"/>
        <a:sy n="33" d="100"/>
      </p:scale>
      <p:origin x="0" y="2872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2" Type="http://schemas.openxmlformats.org/officeDocument/2006/relationships/oleObject" Target="file:///C:\Documents%20and%20Settings\nsmith.PAIHB\My%20Documents\Native%20CARS\charts%20for%20report-%20Colville.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Users\nsmith\Documents\Native%20CARS\2013%20data\Colville\Colville%202013%20report%20charts.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C:\Users\nsmith\Documents\Native%20CARS\2013%20data\Colville\Colville%202013%20report%20charts.xlsx"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1" Type="http://schemas.openxmlformats.org/officeDocument/2006/relationships/oleObject" Target="file:///C:\Users\nsmith\Documents\Native%20CARS\2011\2011%20Observational%20Data\AGGREGATE%20data\change.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nsmith\Documents\Native%20CARS\Appended%20data\change%20over%20time%20models.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nsmith\Documents\Native%20CARS\Appended%20data\change%20over%20time%20models.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nsmith\Documents\Native%20CARS\Appended%20data\change%20over%20time%20models.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nsmith\Documents\Native%20CARS\Appended%20data\change%20over%20time%20model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9"/>
    </mc:Choice>
    <mc:Fallback>
      <c:style val="19"/>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invertIfNegative val="0"/>
          <c:dLbls>
            <c:dLbl>
              <c:idx val="0"/>
              <c:layout/>
              <c:tx>
                <c:rich>
                  <a:bodyPr/>
                  <a:lstStyle/>
                  <a:p>
                    <a:r>
                      <a:rPr lang="en-US" sz="1600"/>
                      <a:t>80%</a:t>
                    </a:r>
                    <a:endParaRPr lang="en-US"/>
                  </a:p>
                </c:rich>
              </c:tx>
              <c:showLegendKey val="0"/>
              <c:showVal val="1"/>
              <c:showCatName val="0"/>
              <c:showSerName val="0"/>
              <c:showPercent val="0"/>
              <c:showBubbleSize val="0"/>
            </c:dLbl>
            <c:dLbl>
              <c:idx val="1"/>
              <c:layout/>
              <c:tx>
                <c:rich>
                  <a:bodyPr/>
                  <a:lstStyle/>
                  <a:p>
                    <a:r>
                      <a:rPr lang="en-US" sz="1600"/>
                      <a:t>62%</a:t>
                    </a:r>
                    <a:endParaRPr lang="en-US"/>
                  </a:p>
                </c:rich>
              </c:tx>
              <c:showLegendKey val="0"/>
              <c:showVal val="1"/>
              <c:showCatName val="0"/>
              <c:showSerName val="0"/>
              <c:showPercent val="0"/>
              <c:showBubbleSize val="0"/>
            </c:dLbl>
            <c:dLbl>
              <c:idx val="2"/>
              <c:layout/>
              <c:tx>
                <c:rich>
                  <a:bodyPr/>
                  <a:lstStyle/>
                  <a:p>
                    <a:r>
                      <a:rPr lang="en-US" sz="1600"/>
                      <a:t>51%</a:t>
                    </a:r>
                    <a:endParaRPr lang="en-US"/>
                  </a:p>
                </c:rich>
              </c:tx>
              <c:showLegendKey val="0"/>
              <c:showVal val="1"/>
              <c:showCatName val="0"/>
              <c:showSerName val="0"/>
              <c:showPercent val="0"/>
              <c:showBubbleSize val="0"/>
            </c:dLbl>
            <c:dLbl>
              <c:idx val="3"/>
              <c:layout/>
              <c:tx>
                <c:rich>
                  <a:bodyPr/>
                  <a:lstStyle/>
                  <a:p>
                    <a:r>
                      <a:rPr lang="en-US" sz="1600"/>
                      <a:t>51%</a:t>
                    </a:r>
                    <a:endParaRPr lang="en-US"/>
                  </a:p>
                </c:rich>
              </c:tx>
              <c:showLegendKey val="0"/>
              <c:showVal val="1"/>
              <c:showCatName val="0"/>
              <c:showSerName val="0"/>
              <c:showPercent val="0"/>
              <c:showBubbleSize val="0"/>
            </c:dLbl>
            <c:dLbl>
              <c:idx val="4"/>
              <c:layout/>
              <c:tx>
                <c:rich>
                  <a:bodyPr/>
                  <a:lstStyle/>
                  <a:p>
                    <a:r>
                      <a:rPr lang="en-US" sz="1600"/>
                      <a:t>19%</a:t>
                    </a:r>
                    <a:endParaRPr lang="en-US"/>
                  </a:p>
                </c:rich>
              </c:tx>
              <c:showLegendKey val="0"/>
              <c:showVal val="1"/>
              <c:showCatName val="0"/>
              <c:showSerName val="0"/>
              <c:showPercent val="0"/>
              <c:showBubbleSize val="0"/>
            </c:dLbl>
            <c:dLbl>
              <c:idx val="5"/>
              <c:layout/>
              <c:tx>
                <c:rich>
                  <a:bodyPr/>
                  <a:lstStyle/>
                  <a:p>
                    <a:r>
                      <a:rPr lang="en-US" sz="1600"/>
                      <a:t>58%</a:t>
                    </a:r>
                    <a:endParaRPr lang="en-US"/>
                  </a:p>
                </c:rich>
              </c:tx>
              <c:showLegendKey val="0"/>
              <c:showVal val="1"/>
              <c:showCatName val="0"/>
              <c:showSerName val="0"/>
              <c:showPercent val="0"/>
              <c:showBubbleSize val="0"/>
            </c:dLbl>
            <c:showLegendKey val="0"/>
            <c:showVal val="1"/>
            <c:showCatName val="0"/>
            <c:showSerName val="0"/>
            <c:showPercent val="0"/>
            <c:showBubbleSize val="0"/>
            <c:showLeaderLines val="0"/>
          </c:dLbls>
          <c:cat>
            <c:strRef>
              <c:f>'Driver seat belt'!$G$30:$G$35</c:f>
              <c:strCache>
                <c:ptCount val="6"/>
                <c:pt idx="0">
                  <c:v>Omak - off Reservation
(n=123)</c:v>
                </c:pt>
                <c:pt idx="1">
                  <c:v>Keller
(n=13)</c:v>
                </c:pt>
                <c:pt idx="2">
                  <c:v>Omak - on Reservation
(n=64)</c:v>
                </c:pt>
                <c:pt idx="3">
                  <c:v>Nespelem
(n=59)</c:v>
                </c:pt>
                <c:pt idx="4">
                  <c:v>Inchelium
(n=53)</c:v>
                </c:pt>
                <c:pt idx="5">
                  <c:v>Total
(n=312)</c:v>
                </c:pt>
              </c:strCache>
            </c:strRef>
          </c:cat>
          <c:val>
            <c:numRef>
              <c:f>'Driver seat belt'!$H$30:$H$35</c:f>
              <c:numCache>
                <c:formatCode>0</c:formatCode>
                <c:ptCount val="6"/>
                <c:pt idx="0">
                  <c:v>80</c:v>
                </c:pt>
                <c:pt idx="1">
                  <c:v>61.54</c:v>
                </c:pt>
                <c:pt idx="2" formatCode="General">
                  <c:v>51</c:v>
                </c:pt>
                <c:pt idx="3">
                  <c:v>50.85</c:v>
                </c:pt>
                <c:pt idx="4">
                  <c:v>18.87</c:v>
                </c:pt>
                <c:pt idx="5">
                  <c:v>58.01</c:v>
                </c:pt>
              </c:numCache>
            </c:numRef>
          </c:val>
        </c:ser>
        <c:dLbls>
          <c:showLegendKey val="0"/>
          <c:showVal val="1"/>
          <c:showCatName val="0"/>
          <c:showSerName val="0"/>
          <c:showPercent val="0"/>
          <c:showBubbleSize val="0"/>
        </c:dLbls>
        <c:gapWidth val="150"/>
        <c:overlap val="-25"/>
        <c:axId val="96854016"/>
        <c:axId val="96855168"/>
      </c:barChart>
      <c:catAx>
        <c:axId val="96854016"/>
        <c:scaling>
          <c:orientation val="minMax"/>
        </c:scaling>
        <c:delete val="0"/>
        <c:axPos val="b"/>
        <c:majorTickMark val="none"/>
        <c:minorTickMark val="none"/>
        <c:tickLblPos val="nextTo"/>
        <c:crossAx val="96855168"/>
        <c:crosses val="autoZero"/>
        <c:auto val="1"/>
        <c:lblAlgn val="ctr"/>
        <c:lblOffset val="100"/>
        <c:noMultiLvlLbl val="0"/>
      </c:catAx>
      <c:valAx>
        <c:axId val="96855168"/>
        <c:scaling>
          <c:orientation val="minMax"/>
        </c:scaling>
        <c:delete val="1"/>
        <c:axPos val="l"/>
        <c:numFmt formatCode="0" sourceLinked="1"/>
        <c:majorTickMark val="out"/>
        <c:minorTickMark val="none"/>
        <c:tickLblPos val="none"/>
        <c:crossAx val="96854016"/>
        <c:crosses val="autoZero"/>
        <c:crossBetween val="between"/>
      </c:valAx>
    </c:plotArea>
    <c:plotVisOnly val="1"/>
    <c:dispBlanksAs val="gap"/>
    <c:showDLblsOverMax val="0"/>
  </c:chart>
  <c:txPr>
    <a:bodyPr/>
    <a:lstStyle/>
    <a:p>
      <a:pPr>
        <a:defRPr sz="1800"/>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lrMapOvr bg1="lt1" tx1="dk1" bg2="lt2" tx2="dk2" accent1="accent1" accent2="accent2" accent3="accent3" accent4="accent4" accent5="accent5" accent6="accent6" hlink="hlink" folHlink="folHlink"/>
  <c:chart>
    <c:title>
      <c:tx>
        <c:rich>
          <a:bodyPr/>
          <a:lstStyle/>
          <a:p>
            <a:pPr>
              <a:defRPr/>
            </a:pPr>
            <a:r>
              <a:rPr lang="en-US"/>
              <a:t>Colville child restraint status by year</a:t>
            </a:r>
          </a:p>
        </c:rich>
      </c:tx>
      <c:layout/>
      <c:overlay val="0"/>
    </c:title>
    <c:autoTitleDeleted val="0"/>
    <c:plotArea>
      <c:layout/>
      <c:barChart>
        <c:barDir val="col"/>
        <c:grouping val="clustered"/>
        <c:varyColors val="0"/>
        <c:ser>
          <c:idx val="0"/>
          <c:order val="0"/>
          <c:tx>
            <c:strRef>
              <c:f>'rest3 by year'!$B$3</c:f>
              <c:strCache>
                <c:ptCount val="1"/>
                <c:pt idx="0">
                  <c:v>2009</c:v>
                </c:pt>
              </c:strCache>
            </c:strRef>
          </c:tx>
          <c:invertIfNegative val="0"/>
          <c:cat>
            <c:strRef>
              <c:f>'rest3 by year'!$A$4:$A$6</c:f>
              <c:strCache>
                <c:ptCount val="3"/>
                <c:pt idx="0">
                  <c:v>properly restrained</c:v>
                </c:pt>
                <c:pt idx="1">
                  <c:v>incorrectly restrained</c:v>
                </c:pt>
                <c:pt idx="2">
                  <c:v>unrestrained</c:v>
                </c:pt>
              </c:strCache>
            </c:strRef>
          </c:cat>
          <c:val>
            <c:numRef>
              <c:f>'rest3 by year'!$B$4:$B$6</c:f>
              <c:numCache>
                <c:formatCode>0%</c:formatCode>
                <c:ptCount val="3"/>
                <c:pt idx="0">
                  <c:v>0.59</c:v>
                </c:pt>
                <c:pt idx="1">
                  <c:v>0.1800000000000001</c:v>
                </c:pt>
                <c:pt idx="2">
                  <c:v>0.2400000000000001</c:v>
                </c:pt>
              </c:numCache>
            </c:numRef>
          </c:val>
        </c:ser>
        <c:ser>
          <c:idx val="1"/>
          <c:order val="1"/>
          <c:tx>
            <c:strRef>
              <c:f>'rest3 by year'!$C$3</c:f>
              <c:strCache>
                <c:ptCount val="1"/>
                <c:pt idx="0">
                  <c:v>2011</c:v>
                </c:pt>
              </c:strCache>
            </c:strRef>
          </c:tx>
          <c:invertIfNegative val="0"/>
          <c:cat>
            <c:strRef>
              <c:f>'rest3 by year'!$A$4:$A$6</c:f>
              <c:strCache>
                <c:ptCount val="3"/>
                <c:pt idx="0">
                  <c:v>properly restrained</c:v>
                </c:pt>
                <c:pt idx="1">
                  <c:v>incorrectly restrained</c:v>
                </c:pt>
                <c:pt idx="2">
                  <c:v>unrestrained</c:v>
                </c:pt>
              </c:strCache>
            </c:strRef>
          </c:cat>
          <c:val>
            <c:numRef>
              <c:f>'rest3 by year'!$C$4:$C$6</c:f>
              <c:numCache>
                <c:formatCode>0%</c:formatCode>
                <c:ptCount val="3"/>
                <c:pt idx="0">
                  <c:v>0.69000000000000039</c:v>
                </c:pt>
                <c:pt idx="1">
                  <c:v>0.19</c:v>
                </c:pt>
                <c:pt idx="2">
                  <c:v>0.13</c:v>
                </c:pt>
              </c:numCache>
            </c:numRef>
          </c:val>
        </c:ser>
        <c:ser>
          <c:idx val="2"/>
          <c:order val="2"/>
          <c:tx>
            <c:strRef>
              <c:f>'rest3 by year'!$D$3</c:f>
              <c:strCache>
                <c:ptCount val="1"/>
                <c:pt idx="0">
                  <c:v>2013</c:v>
                </c:pt>
              </c:strCache>
            </c:strRef>
          </c:tx>
          <c:invertIfNegative val="0"/>
          <c:cat>
            <c:strRef>
              <c:f>'rest3 by year'!$A$4:$A$6</c:f>
              <c:strCache>
                <c:ptCount val="3"/>
                <c:pt idx="0">
                  <c:v>properly restrained</c:v>
                </c:pt>
                <c:pt idx="1">
                  <c:v>incorrectly restrained</c:v>
                </c:pt>
                <c:pt idx="2">
                  <c:v>unrestrained</c:v>
                </c:pt>
              </c:strCache>
            </c:strRef>
          </c:cat>
          <c:val>
            <c:numRef>
              <c:f>'rest3 by year'!$D$4:$D$6</c:f>
              <c:numCache>
                <c:formatCode>0%</c:formatCode>
                <c:ptCount val="3"/>
                <c:pt idx="0">
                  <c:v>0.67000000000000071</c:v>
                </c:pt>
                <c:pt idx="1">
                  <c:v>0.2</c:v>
                </c:pt>
                <c:pt idx="2">
                  <c:v>0.13</c:v>
                </c:pt>
              </c:numCache>
            </c:numRef>
          </c:val>
        </c:ser>
        <c:dLbls>
          <c:showLegendKey val="0"/>
          <c:showVal val="1"/>
          <c:showCatName val="0"/>
          <c:showSerName val="0"/>
          <c:showPercent val="0"/>
          <c:showBubbleSize val="0"/>
        </c:dLbls>
        <c:gapWidth val="150"/>
        <c:overlap val="-25"/>
        <c:axId val="57993088"/>
        <c:axId val="57994624"/>
      </c:barChart>
      <c:catAx>
        <c:axId val="57993088"/>
        <c:scaling>
          <c:orientation val="minMax"/>
        </c:scaling>
        <c:delete val="0"/>
        <c:axPos val="b"/>
        <c:numFmt formatCode="General" sourceLinked="1"/>
        <c:majorTickMark val="none"/>
        <c:minorTickMark val="none"/>
        <c:tickLblPos val="nextTo"/>
        <c:crossAx val="57994624"/>
        <c:crosses val="autoZero"/>
        <c:auto val="1"/>
        <c:lblAlgn val="ctr"/>
        <c:lblOffset val="100"/>
        <c:noMultiLvlLbl val="0"/>
      </c:catAx>
      <c:valAx>
        <c:axId val="57994624"/>
        <c:scaling>
          <c:orientation val="minMax"/>
        </c:scaling>
        <c:delete val="1"/>
        <c:axPos val="l"/>
        <c:numFmt formatCode="0%" sourceLinked="1"/>
        <c:majorTickMark val="out"/>
        <c:minorTickMark val="none"/>
        <c:tickLblPos val="none"/>
        <c:crossAx val="57993088"/>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7"/>
    </mc:Choice>
    <mc:Fallback>
      <c:style val="27"/>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Sheet4!$A$3</c:f>
              <c:strCache>
                <c:ptCount val="1"/>
                <c:pt idx="0">
                  <c:v>     On reservation</c:v>
                </c:pt>
              </c:strCache>
            </c:strRef>
          </c:tx>
          <c:marker>
            <c:symbol val="none"/>
          </c:marker>
          <c:dLbls>
            <c:dLbl>
              <c:idx val="0"/>
              <c:layout/>
              <c:tx>
                <c:rich>
                  <a:bodyPr/>
                  <a:lstStyle/>
                  <a:p>
                    <a:r>
                      <a:rPr lang="en-US" smtClean="0"/>
                      <a:t>44%</a:t>
                    </a:r>
                    <a:endParaRPr lang="en-US"/>
                  </a:p>
                </c:rich>
              </c:tx>
              <c:showLegendKey val="0"/>
              <c:showVal val="1"/>
              <c:showCatName val="0"/>
              <c:showSerName val="0"/>
              <c:showPercent val="0"/>
              <c:showBubbleSize val="0"/>
            </c:dLbl>
            <c:dLbl>
              <c:idx val="1"/>
              <c:layout/>
              <c:tx>
                <c:rich>
                  <a:bodyPr/>
                  <a:lstStyle/>
                  <a:p>
                    <a:r>
                      <a:rPr lang="en-US" smtClean="0"/>
                      <a:t>61%</a:t>
                    </a:r>
                    <a:endParaRPr lang="en-US"/>
                  </a:p>
                </c:rich>
              </c:tx>
              <c:showLegendKey val="0"/>
              <c:showVal val="1"/>
              <c:showCatName val="0"/>
              <c:showSerName val="0"/>
              <c:showPercent val="0"/>
              <c:showBubbleSize val="0"/>
            </c:dLbl>
            <c:dLbl>
              <c:idx val="2"/>
              <c:layout/>
              <c:tx>
                <c:rich>
                  <a:bodyPr/>
                  <a:lstStyle/>
                  <a:p>
                    <a:r>
                      <a:rPr lang="en-US" smtClean="0"/>
                      <a:t>61%</a:t>
                    </a:r>
                    <a:endParaRPr lang="en-US"/>
                  </a:p>
                </c:rich>
              </c:tx>
              <c:showLegendKey val="0"/>
              <c:showVal val="1"/>
              <c:showCatName val="0"/>
              <c:showSerName val="0"/>
              <c:showPercent val="0"/>
              <c:showBubbleSize val="0"/>
            </c:dLbl>
            <c:showLegendKey val="0"/>
            <c:showVal val="1"/>
            <c:showCatName val="0"/>
            <c:showSerName val="0"/>
            <c:showPercent val="0"/>
            <c:showBubbleSize val="0"/>
            <c:showLeaderLines val="0"/>
          </c:dLbls>
          <c:cat>
            <c:numRef>
              <c:f>Sheet4!$B$2:$D$2</c:f>
              <c:numCache>
                <c:formatCode>General</c:formatCode>
                <c:ptCount val="3"/>
                <c:pt idx="0">
                  <c:v>2009</c:v>
                </c:pt>
                <c:pt idx="1">
                  <c:v>2011</c:v>
                </c:pt>
                <c:pt idx="2">
                  <c:v>2013</c:v>
                </c:pt>
              </c:numCache>
            </c:numRef>
          </c:cat>
          <c:val>
            <c:numRef>
              <c:f>Sheet4!$B$3:$D$3</c:f>
              <c:numCache>
                <c:formatCode>General</c:formatCode>
                <c:ptCount val="3"/>
                <c:pt idx="0">
                  <c:v>44</c:v>
                </c:pt>
                <c:pt idx="1">
                  <c:v>61</c:v>
                </c:pt>
                <c:pt idx="2">
                  <c:v>61</c:v>
                </c:pt>
              </c:numCache>
            </c:numRef>
          </c:val>
          <c:smooth val="0"/>
        </c:ser>
        <c:ser>
          <c:idx val="1"/>
          <c:order val="1"/>
          <c:tx>
            <c:strRef>
              <c:f>Sheet4!$A$4</c:f>
              <c:strCache>
                <c:ptCount val="1"/>
                <c:pt idx="0">
                  <c:v>     Off reservation</c:v>
                </c:pt>
              </c:strCache>
            </c:strRef>
          </c:tx>
          <c:marker>
            <c:symbol val="none"/>
          </c:marker>
          <c:dLbls>
            <c:dLbl>
              <c:idx val="0"/>
              <c:layout/>
              <c:tx>
                <c:rich>
                  <a:bodyPr/>
                  <a:lstStyle/>
                  <a:p>
                    <a:r>
                      <a:rPr lang="en-US" smtClean="0"/>
                      <a:t>81%</a:t>
                    </a:r>
                    <a:endParaRPr lang="en-US"/>
                  </a:p>
                </c:rich>
              </c:tx>
              <c:showLegendKey val="0"/>
              <c:showVal val="1"/>
              <c:showCatName val="0"/>
              <c:showSerName val="0"/>
              <c:showPercent val="0"/>
              <c:showBubbleSize val="0"/>
            </c:dLbl>
            <c:dLbl>
              <c:idx val="1"/>
              <c:layout/>
              <c:tx>
                <c:rich>
                  <a:bodyPr/>
                  <a:lstStyle/>
                  <a:p>
                    <a:r>
                      <a:rPr lang="en-US" smtClean="0"/>
                      <a:t>79%</a:t>
                    </a:r>
                    <a:endParaRPr lang="en-US"/>
                  </a:p>
                </c:rich>
              </c:tx>
              <c:showLegendKey val="0"/>
              <c:showVal val="1"/>
              <c:showCatName val="0"/>
              <c:showSerName val="0"/>
              <c:showPercent val="0"/>
              <c:showBubbleSize val="0"/>
            </c:dLbl>
            <c:dLbl>
              <c:idx val="2"/>
              <c:layout/>
              <c:tx>
                <c:rich>
                  <a:bodyPr/>
                  <a:lstStyle/>
                  <a:p>
                    <a:r>
                      <a:rPr lang="en-US" smtClean="0"/>
                      <a:t>77%</a:t>
                    </a:r>
                    <a:endParaRPr lang="en-US"/>
                  </a:p>
                </c:rich>
              </c:tx>
              <c:showLegendKey val="0"/>
              <c:showVal val="1"/>
              <c:showCatName val="0"/>
              <c:showSerName val="0"/>
              <c:showPercent val="0"/>
              <c:showBubbleSize val="0"/>
            </c:dLbl>
            <c:showLegendKey val="0"/>
            <c:showVal val="1"/>
            <c:showCatName val="0"/>
            <c:showSerName val="0"/>
            <c:showPercent val="0"/>
            <c:showBubbleSize val="0"/>
            <c:showLeaderLines val="0"/>
          </c:dLbls>
          <c:cat>
            <c:numRef>
              <c:f>Sheet4!$B$2:$D$2</c:f>
              <c:numCache>
                <c:formatCode>General</c:formatCode>
                <c:ptCount val="3"/>
                <c:pt idx="0">
                  <c:v>2009</c:v>
                </c:pt>
                <c:pt idx="1">
                  <c:v>2011</c:v>
                </c:pt>
                <c:pt idx="2">
                  <c:v>2013</c:v>
                </c:pt>
              </c:numCache>
            </c:numRef>
          </c:cat>
          <c:val>
            <c:numRef>
              <c:f>Sheet4!$B$4:$D$4</c:f>
              <c:numCache>
                <c:formatCode>General</c:formatCode>
                <c:ptCount val="3"/>
                <c:pt idx="0">
                  <c:v>81</c:v>
                </c:pt>
                <c:pt idx="1">
                  <c:v>79</c:v>
                </c:pt>
                <c:pt idx="2">
                  <c:v>77</c:v>
                </c:pt>
              </c:numCache>
            </c:numRef>
          </c:val>
          <c:smooth val="0"/>
        </c:ser>
        <c:dLbls>
          <c:showLegendKey val="0"/>
          <c:showVal val="1"/>
          <c:showCatName val="0"/>
          <c:showSerName val="0"/>
          <c:showPercent val="0"/>
          <c:showBubbleSize val="0"/>
        </c:dLbls>
        <c:marker val="1"/>
        <c:smooth val="0"/>
        <c:axId val="57281536"/>
        <c:axId val="57291520"/>
      </c:lineChart>
      <c:catAx>
        <c:axId val="57281536"/>
        <c:scaling>
          <c:orientation val="minMax"/>
        </c:scaling>
        <c:delete val="0"/>
        <c:axPos val="b"/>
        <c:numFmt formatCode="General" sourceLinked="1"/>
        <c:majorTickMark val="none"/>
        <c:minorTickMark val="none"/>
        <c:tickLblPos val="nextTo"/>
        <c:crossAx val="57291520"/>
        <c:crosses val="autoZero"/>
        <c:auto val="1"/>
        <c:lblAlgn val="ctr"/>
        <c:lblOffset val="100"/>
        <c:noMultiLvlLbl val="0"/>
      </c:catAx>
      <c:valAx>
        <c:axId val="57291520"/>
        <c:scaling>
          <c:orientation val="minMax"/>
        </c:scaling>
        <c:delete val="1"/>
        <c:axPos val="l"/>
        <c:title>
          <c:tx>
            <c:rich>
              <a:bodyPr rot="-5400000" vert="horz"/>
              <a:lstStyle/>
              <a:p>
                <a:pPr>
                  <a:defRPr/>
                </a:pPr>
                <a:r>
                  <a:rPr lang="en-US"/>
                  <a:t>% of children properly restrained</a:t>
                </a:r>
              </a:p>
            </c:rich>
          </c:tx>
          <c:layout>
            <c:manualLayout>
              <c:xMode val="edge"/>
              <c:yMode val="edge"/>
              <c:x val="1.8113240146927102E-2"/>
              <c:y val="0.20593780721657601"/>
            </c:manualLayout>
          </c:layout>
          <c:overlay val="0"/>
        </c:title>
        <c:numFmt formatCode="General" sourceLinked="1"/>
        <c:majorTickMark val="out"/>
        <c:minorTickMark val="none"/>
        <c:tickLblPos val="none"/>
        <c:crossAx val="57281536"/>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'Change over time'!$C$30</c:f>
              <c:strCache>
                <c:ptCount val="1"/>
                <c:pt idx="0">
                  <c:v>2009</c:v>
                </c:pt>
              </c:strCache>
            </c:strRef>
          </c:tx>
          <c:invertIfNegative val="0"/>
          <c:dPt>
            <c:idx val="3"/>
            <c:invertIfNegative val="0"/>
            <c:bubble3D val="0"/>
            <c:spPr>
              <a:solidFill>
                <a:schemeClr val="accent6">
                  <a:lumMod val="75000"/>
                </a:schemeClr>
              </a:solidFill>
            </c:spPr>
          </c:dPt>
          <c:dPt>
            <c:idx val="4"/>
            <c:invertIfNegative val="0"/>
            <c:bubble3D val="0"/>
            <c:spPr>
              <a:solidFill>
                <a:schemeClr val="accent6">
                  <a:lumMod val="75000"/>
                </a:schemeClr>
              </a:solidFill>
            </c:spPr>
          </c:dPt>
          <c:dPt>
            <c:idx val="5"/>
            <c:invertIfNegative val="0"/>
            <c:bubble3D val="0"/>
            <c:spPr>
              <a:solidFill>
                <a:schemeClr val="accent6">
                  <a:lumMod val="75000"/>
                </a:schemeClr>
              </a:solidFill>
            </c:spPr>
          </c:dPt>
          <c:cat>
            <c:strRef>
              <c:f>'Change over time'!$B$31:$B$36</c:f>
              <c:strCache>
                <c:ptCount val="6"/>
                <c:pt idx="0">
                  <c:v>Tribe A</c:v>
                </c:pt>
                <c:pt idx="1">
                  <c:v>Tribe B</c:v>
                </c:pt>
                <c:pt idx="2">
                  <c:v>Tribe C</c:v>
                </c:pt>
                <c:pt idx="3">
                  <c:v>Tribe D</c:v>
                </c:pt>
                <c:pt idx="4">
                  <c:v>Tribe E</c:v>
                </c:pt>
                <c:pt idx="5">
                  <c:v>Tribe F</c:v>
                </c:pt>
              </c:strCache>
            </c:strRef>
          </c:cat>
          <c:val>
            <c:numRef>
              <c:f>'Change over time'!$C$31:$C$36</c:f>
              <c:numCache>
                <c:formatCode>0%</c:formatCode>
                <c:ptCount val="6"/>
                <c:pt idx="0">
                  <c:v>0.2400000000000001</c:v>
                </c:pt>
                <c:pt idx="1">
                  <c:v>0.4100000000000002</c:v>
                </c:pt>
                <c:pt idx="2">
                  <c:v>0.59</c:v>
                </c:pt>
                <c:pt idx="3">
                  <c:v>0.64000000000000046</c:v>
                </c:pt>
                <c:pt idx="4">
                  <c:v>0.7000000000000004</c:v>
                </c:pt>
                <c:pt idx="5">
                  <c:v>0.4</c:v>
                </c:pt>
              </c:numCache>
            </c:numRef>
          </c:val>
        </c:ser>
        <c:ser>
          <c:idx val="1"/>
          <c:order val="1"/>
          <c:tx>
            <c:strRef>
              <c:f>'Change over time'!$D$30</c:f>
              <c:strCache>
                <c:ptCount val="1"/>
                <c:pt idx="0">
                  <c:v>2011</c:v>
                </c:pt>
              </c:strCache>
            </c:strRef>
          </c:tx>
          <c:invertIfNegative val="0"/>
          <c:dPt>
            <c:idx val="3"/>
            <c:invertIfNegative val="0"/>
            <c:bubble3D val="0"/>
            <c:spPr>
              <a:solidFill>
                <a:schemeClr val="accent6">
                  <a:lumMod val="60000"/>
                  <a:lumOff val="40000"/>
                </a:schemeClr>
              </a:solidFill>
            </c:spPr>
          </c:dPt>
          <c:dPt>
            <c:idx val="4"/>
            <c:invertIfNegative val="0"/>
            <c:bubble3D val="0"/>
            <c:spPr>
              <a:solidFill>
                <a:schemeClr val="accent6">
                  <a:lumMod val="60000"/>
                  <a:lumOff val="40000"/>
                </a:schemeClr>
              </a:solidFill>
            </c:spPr>
          </c:dPt>
          <c:dPt>
            <c:idx val="5"/>
            <c:invertIfNegative val="0"/>
            <c:bubble3D val="0"/>
            <c:spPr>
              <a:solidFill>
                <a:schemeClr val="accent6">
                  <a:lumMod val="60000"/>
                  <a:lumOff val="40000"/>
                </a:schemeClr>
              </a:solidFill>
            </c:spPr>
          </c:dPt>
          <c:cat>
            <c:strRef>
              <c:f>'Change over time'!$B$31:$B$36</c:f>
              <c:strCache>
                <c:ptCount val="6"/>
                <c:pt idx="0">
                  <c:v>Tribe A</c:v>
                </c:pt>
                <c:pt idx="1">
                  <c:v>Tribe B</c:v>
                </c:pt>
                <c:pt idx="2">
                  <c:v>Tribe C</c:v>
                </c:pt>
                <c:pt idx="3">
                  <c:v>Tribe D</c:v>
                </c:pt>
                <c:pt idx="4">
                  <c:v>Tribe E</c:v>
                </c:pt>
                <c:pt idx="5">
                  <c:v>Tribe F</c:v>
                </c:pt>
              </c:strCache>
            </c:strRef>
          </c:cat>
          <c:val>
            <c:numRef>
              <c:f>'Change over time'!$D$31:$D$36</c:f>
              <c:numCache>
                <c:formatCode>0%</c:formatCode>
                <c:ptCount val="6"/>
                <c:pt idx="0">
                  <c:v>0.45</c:v>
                </c:pt>
                <c:pt idx="1">
                  <c:v>0.60000000000000042</c:v>
                </c:pt>
                <c:pt idx="2">
                  <c:v>0.69000000000000039</c:v>
                </c:pt>
                <c:pt idx="3">
                  <c:v>0.73000000000000043</c:v>
                </c:pt>
                <c:pt idx="4">
                  <c:v>0.71000000000000041</c:v>
                </c:pt>
                <c:pt idx="5">
                  <c:v>0.47000000000000008</c:v>
                </c:pt>
              </c:numCache>
            </c:numRef>
          </c:val>
        </c:ser>
        <c:dLbls>
          <c:showLegendKey val="0"/>
          <c:showVal val="1"/>
          <c:showCatName val="0"/>
          <c:showSerName val="0"/>
          <c:showPercent val="0"/>
          <c:showBubbleSize val="0"/>
        </c:dLbls>
        <c:gapWidth val="150"/>
        <c:overlap val="-25"/>
        <c:axId val="83869056"/>
        <c:axId val="57345152"/>
      </c:barChart>
      <c:catAx>
        <c:axId val="83869056"/>
        <c:scaling>
          <c:orientation val="minMax"/>
        </c:scaling>
        <c:delete val="0"/>
        <c:axPos val="b"/>
        <c:majorTickMark val="none"/>
        <c:minorTickMark val="none"/>
        <c:tickLblPos val="nextTo"/>
        <c:crossAx val="57345152"/>
        <c:crosses val="autoZero"/>
        <c:auto val="1"/>
        <c:lblAlgn val="ctr"/>
        <c:lblOffset val="100"/>
        <c:noMultiLvlLbl val="0"/>
      </c:catAx>
      <c:valAx>
        <c:axId val="57345152"/>
        <c:scaling>
          <c:orientation val="minMax"/>
        </c:scaling>
        <c:delete val="1"/>
        <c:axPos val="l"/>
        <c:numFmt formatCode="0%" sourceLinked="1"/>
        <c:majorTickMark val="out"/>
        <c:minorTickMark val="none"/>
        <c:tickLblPos val="none"/>
        <c:crossAx val="8386905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barChart>
        <c:barDir val="col"/>
        <c:grouping val="clustered"/>
        <c:varyColors val="0"/>
        <c:ser>
          <c:idx val="0"/>
          <c:order val="0"/>
          <c:tx>
            <c:strRef>
              <c:f>'proper by tribe over time'!$C$30</c:f>
              <c:strCache>
                <c:ptCount val="1"/>
                <c:pt idx="0">
                  <c:v>2009</c:v>
                </c:pt>
              </c:strCache>
            </c:strRef>
          </c:tx>
          <c:invertIfNegative val="0"/>
          <c:dPt>
            <c:idx val="3"/>
            <c:invertIfNegative val="0"/>
            <c:bubble3D val="0"/>
            <c:spPr>
              <a:solidFill>
                <a:schemeClr val="accent6">
                  <a:lumMod val="50000"/>
                </a:schemeClr>
              </a:solidFill>
            </c:spPr>
          </c:dPt>
          <c:dPt>
            <c:idx val="4"/>
            <c:invertIfNegative val="0"/>
            <c:bubble3D val="0"/>
            <c:spPr>
              <a:solidFill>
                <a:schemeClr val="accent6">
                  <a:lumMod val="50000"/>
                </a:schemeClr>
              </a:solidFill>
            </c:spPr>
          </c:dPt>
          <c:dPt>
            <c:idx val="5"/>
            <c:invertIfNegative val="0"/>
            <c:bubble3D val="0"/>
            <c:spPr>
              <a:solidFill>
                <a:schemeClr val="accent6">
                  <a:lumMod val="50000"/>
                </a:schemeClr>
              </a:solidFill>
            </c:spPr>
          </c:dPt>
          <c:dLbls>
            <c:txPr>
              <a:bodyPr/>
              <a:lstStyle/>
              <a:p>
                <a:pPr>
                  <a:defRPr sz="1400"/>
                </a:pPr>
                <a:endParaRPr lang="en-US"/>
              </a:p>
            </c:txPr>
            <c:showLegendKey val="0"/>
            <c:showVal val="1"/>
            <c:showCatName val="0"/>
            <c:showSerName val="0"/>
            <c:showPercent val="0"/>
            <c:showBubbleSize val="0"/>
            <c:showLeaderLines val="0"/>
          </c:dLbls>
          <c:cat>
            <c:strRef>
              <c:f>'proper by tribe over time'!$B$31:$B$36</c:f>
              <c:strCache>
                <c:ptCount val="6"/>
                <c:pt idx="0">
                  <c:v>Tribe A</c:v>
                </c:pt>
                <c:pt idx="1">
                  <c:v>Tribe B</c:v>
                </c:pt>
                <c:pt idx="2">
                  <c:v>Tribe C</c:v>
                </c:pt>
                <c:pt idx="3">
                  <c:v>Tribe D</c:v>
                </c:pt>
                <c:pt idx="4">
                  <c:v>Tribe E</c:v>
                </c:pt>
                <c:pt idx="5">
                  <c:v>Tribe F</c:v>
                </c:pt>
              </c:strCache>
            </c:strRef>
          </c:cat>
          <c:val>
            <c:numRef>
              <c:f>'proper by tribe over time'!$C$31:$C$36</c:f>
              <c:numCache>
                <c:formatCode>0%</c:formatCode>
                <c:ptCount val="6"/>
                <c:pt idx="0">
                  <c:v>0.2400000000000001</c:v>
                </c:pt>
                <c:pt idx="1">
                  <c:v>0.4100000000000002</c:v>
                </c:pt>
                <c:pt idx="2">
                  <c:v>0.59</c:v>
                </c:pt>
                <c:pt idx="3">
                  <c:v>0.64000000000000046</c:v>
                </c:pt>
                <c:pt idx="4">
                  <c:v>0.7000000000000004</c:v>
                </c:pt>
                <c:pt idx="5">
                  <c:v>0.4</c:v>
                </c:pt>
              </c:numCache>
            </c:numRef>
          </c:val>
        </c:ser>
        <c:ser>
          <c:idx val="1"/>
          <c:order val="1"/>
          <c:tx>
            <c:strRef>
              <c:f>'proper by tribe over time'!$D$30</c:f>
              <c:strCache>
                <c:ptCount val="1"/>
                <c:pt idx="0">
                  <c:v>2011</c:v>
                </c:pt>
              </c:strCache>
            </c:strRef>
          </c:tx>
          <c:invertIfNegative val="0"/>
          <c:dPt>
            <c:idx val="3"/>
            <c:invertIfNegative val="0"/>
            <c:bubble3D val="0"/>
            <c:spPr>
              <a:solidFill>
                <a:schemeClr val="accent6">
                  <a:lumMod val="75000"/>
                </a:schemeClr>
              </a:solidFill>
            </c:spPr>
          </c:dPt>
          <c:dPt>
            <c:idx val="4"/>
            <c:invertIfNegative val="0"/>
            <c:bubble3D val="0"/>
            <c:spPr>
              <a:solidFill>
                <a:schemeClr val="accent6">
                  <a:lumMod val="75000"/>
                </a:schemeClr>
              </a:solidFill>
            </c:spPr>
          </c:dPt>
          <c:dPt>
            <c:idx val="5"/>
            <c:invertIfNegative val="0"/>
            <c:bubble3D val="0"/>
            <c:spPr>
              <a:solidFill>
                <a:schemeClr val="accent6">
                  <a:lumMod val="75000"/>
                </a:schemeClr>
              </a:solidFill>
            </c:spPr>
          </c:dPt>
          <c:dLbls>
            <c:txPr>
              <a:bodyPr/>
              <a:lstStyle/>
              <a:p>
                <a:pPr>
                  <a:defRPr sz="1400"/>
                </a:pPr>
                <a:endParaRPr lang="en-US"/>
              </a:p>
            </c:txPr>
            <c:showLegendKey val="0"/>
            <c:showVal val="1"/>
            <c:showCatName val="0"/>
            <c:showSerName val="0"/>
            <c:showPercent val="0"/>
            <c:showBubbleSize val="0"/>
            <c:showLeaderLines val="0"/>
          </c:dLbls>
          <c:cat>
            <c:strRef>
              <c:f>'proper by tribe over time'!$B$31:$B$36</c:f>
              <c:strCache>
                <c:ptCount val="6"/>
                <c:pt idx="0">
                  <c:v>Tribe A</c:v>
                </c:pt>
                <c:pt idx="1">
                  <c:v>Tribe B</c:v>
                </c:pt>
                <c:pt idx="2">
                  <c:v>Tribe C</c:v>
                </c:pt>
                <c:pt idx="3">
                  <c:v>Tribe D</c:v>
                </c:pt>
                <c:pt idx="4">
                  <c:v>Tribe E</c:v>
                </c:pt>
                <c:pt idx="5">
                  <c:v>Tribe F</c:v>
                </c:pt>
              </c:strCache>
            </c:strRef>
          </c:cat>
          <c:val>
            <c:numRef>
              <c:f>'proper by tribe over time'!$D$31:$D$36</c:f>
              <c:numCache>
                <c:formatCode>0%</c:formatCode>
                <c:ptCount val="6"/>
                <c:pt idx="0">
                  <c:v>0.45</c:v>
                </c:pt>
                <c:pt idx="1">
                  <c:v>0.60000000000000042</c:v>
                </c:pt>
                <c:pt idx="2">
                  <c:v>0.69000000000000039</c:v>
                </c:pt>
                <c:pt idx="3">
                  <c:v>0.73000000000000043</c:v>
                </c:pt>
                <c:pt idx="4">
                  <c:v>0.71000000000000041</c:v>
                </c:pt>
                <c:pt idx="5">
                  <c:v>0.47000000000000008</c:v>
                </c:pt>
              </c:numCache>
            </c:numRef>
          </c:val>
        </c:ser>
        <c:ser>
          <c:idx val="2"/>
          <c:order val="2"/>
          <c:tx>
            <c:strRef>
              <c:f>'proper by tribe over time'!$E$30</c:f>
              <c:strCache>
                <c:ptCount val="1"/>
                <c:pt idx="0">
                  <c:v>2013</c:v>
                </c:pt>
              </c:strCache>
            </c:strRef>
          </c:tx>
          <c:invertIfNegative val="0"/>
          <c:dPt>
            <c:idx val="3"/>
            <c:invertIfNegative val="0"/>
            <c:bubble3D val="0"/>
            <c:spPr>
              <a:solidFill>
                <a:schemeClr val="accent6">
                  <a:lumMod val="60000"/>
                  <a:lumOff val="40000"/>
                </a:schemeClr>
              </a:solidFill>
            </c:spPr>
          </c:dPt>
          <c:dPt>
            <c:idx val="4"/>
            <c:invertIfNegative val="0"/>
            <c:bubble3D val="0"/>
            <c:spPr>
              <a:solidFill>
                <a:schemeClr val="accent6">
                  <a:lumMod val="60000"/>
                  <a:lumOff val="40000"/>
                </a:schemeClr>
              </a:solidFill>
            </c:spPr>
          </c:dPt>
          <c:dPt>
            <c:idx val="5"/>
            <c:invertIfNegative val="0"/>
            <c:bubble3D val="0"/>
            <c:spPr>
              <a:solidFill>
                <a:schemeClr val="accent6">
                  <a:lumMod val="60000"/>
                  <a:lumOff val="40000"/>
                </a:schemeClr>
              </a:solidFill>
            </c:spPr>
          </c:dPt>
          <c:dLbls>
            <c:txPr>
              <a:bodyPr/>
              <a:lstStyle/>
              <a:p>
                <a:pPr>
                  <a:defRPr sz="1400"/>
                </a:pPr>
                <a:endParaRPr lang="en-US"/>
              </a:p>
            </c:txPr>
            <c:showLegendKey val="0"/>
            <c:showVal val="1"/>
            <c:showCatName val="0"/>
            <c:showSerName val="0"/>
            <c:showPercent val="0"/>
            <c:showBubbleSize val="0"/>
            <c:showLeaderLines val="0"/>
          </c:dLbls>
          <c:cat>
            <c:strRef>
              <c:f>'proper by tribe over time'!$B$31:$B$36</c:f>
              <c:strCache>
                <c:ptCount val="6"/>
                <c:pt idx="0">
                  <c:v>Tribe A</c:v>
                </c:pt>
                <c:pt idx="1">
                  <c:v>Tribe B</c:v>
                </c:pt>
                <c:pt idx="2">
                  <c:v>Tribe C</c:v>
                </c:pt>
                <c:pt idx="3">
                  <c:v>Tribe D</c:v>
                </c:pt>
                <c:pt idx="4">
                  <c:v>Tribe E</c:v>
                </c:pt>
                <c:pt idx="5">
                  <c:v>Tribe F</c:v>
                </c:pt>
              </c:strCache>
            </c:strRef>
          </c:cat>
          <c:val>
            <c:numRef>
              <c:f>'proper by tribe over time'!$E$31:$E$36</c:f>
              <c:numCache>
                <c:formatCode>0%</c:formatCode>
                <c:ptCount val="6"/>
                <c:pt idx="0">
                  <c:v>0.43000000000000022</c:v>
                </c:pt>
                <c:pt idx="1">
                  <c:v>0.52</c:v>
                </c:pt>
                <c:pt idx="2">
                  <c:v>0.67000000000000071</c:v>
                </c:pt>
                <c:pt idx="3">
                  <c:v>0.78</c:v>
                </c:pt>
                <c:pt idx="4">
                  <c:v>0.62000000000000044</c:v>
                </c:pt>
                <c:pt idx="5">
                  <c:v>0.59</c:v>
                </c:pt>
              </c:numCache>
            </c:numRef>
          </c:val>
        </c:ser>
        <c:dLbls>
          <c:showLegendKey val="0"/>
          <c:showVal val="1"/>
          <c:showCatName val="0"/>
          <c:showSerName val="0"/>
          <c:showPercent val="0"/>
          <c:showBubbleSize val="0"/>
        </c:dLbls>
        <c:gapWidth val="150"/>
        <c:overlap val="-25"/>
        <c:axId val="58012800"/>
        <c:axId val="58014336"/>
      </c:barChart>
      <c:catAx>
        <c:axId val="58012800"/>
        <c:scaling>
          <c:orientation val="minMax"/>
        </c:scaling>
        <c:delete val="0"/>
        <c:axPos val="b"/>
        <c:majorTickMark val="none"/>
        <c:minorTickMark val="none"/>
        <c:tickLblPos val="nextTo"/>
        <c:txPr>
          <a:bodyPr/>
          <a:lstStyle/>
          <a:p>
            <a:pPr>
              <a:defRPr sz="1600"/>
            </a:pPr>
            <a:endParaRPr lang="en-US"/>
          </a:p>
        </c:txPr>
        <c:crossAx val="58014336"/>
        <c:crosses val="autoZero"/>
        <c:auto val="1"/>
        <c:lblAlgn val="ctr"/>
        <c:lblOffset val="100"/>
        <c:noMultiLvlLbl val="0"/>
      </c:catAx>
      <c:valAx>
        <c:axId val="58014336"/>
        <c:scaling>
          <c:orientation val="minMax"/>
        </c:scaling>
        <c:delete val="1"/>
        <c:axPos val="l"/>
        <c:numFmt formatCode="0%" sourceLinked="1"/>
        <c:majorTickMark val="out"/>
        <c:minorTickMark val="none"/>
        <c:tickLblPos val="none"/>
        <c:crossAx val="58012800"/>
        <c:crosses val="autoZero"/>
        <c:crossBetween val="between"/>
      </c:valAx>
    </c:plotArea>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barChart>
        <c:barDir val="col"/>
        <c:grouping val="clustered"/>
        <c:varyColors val="0"/>
        <c:ser>
          <c:idx val="0"/>
          <c:order val="0"/>
          <c:tx>
            <c:strRef>
              <c:f>'unrestrained by age &amp; time'!$B$4</c:f>
              <c:strCache>
                <c:ptCount val="1"/>
                <c:pt idx="0">
                  <c:v>2009</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'unrestrained by age &amp; time'!$A$5:$A$10</c:f>
              <c:strCache>
                <c:ptCount val="6"/>
                <c:pt idx="0">
                  <c:v>0-1</c:v>
                </c:pt>
                <c:pt idx="1">
                  <c:v>2-3</c:v>
                </c:pt>
                <c:pt idx="2">
                  <c:v>4-6</c:v>
                </c:pt>
                <c:pt idx="3">
                  <c:v>7-8</c:v>
                </c:pt>
                <c:pt idx="4">
                  <c:v>9-12</c:v>
                </c:pt>
                <c:pt idx="5">
                  <c:v>Total</c:v>
                </c:pt>
              </c:strCache>
            </c:strRef>
          </c:cat>
          <c:val>
            <c:numRef>
              <c:f>'unrestrained by age &amp; time'!$B$5:$B$10</c:f>
              <c:numCache>
                <c:formatCode>0</c:formatCode>
                <c:ptCount val="6"/>
                <c:pt idx="0">
                  <c:v>12</c:v>
                </c:pt>
                <c:pt idx="1">
                  <c:v>23</c:v>
                </c:pt>
                <c:pt idx="2">
                  <c:v>32</c:v>
                </c:pt>
                <c:pt idx="3">
                  <c:v>39</c:v>
                </c:pt>
                <c:pt idx="4">
                  <c:v>46</c:v>
                </c:pt>
                <c:pt idx="5">
                  <c:v>29</c:v>
                </c:pt>
              </c:numCache>
            </c:numRef>
          </c:val>
        </c:ser>
        <c:ser>
          <c:idx val="1"/>
          <c:order val="1"/>
          <c:tx>
            <c:strRef>
              <c:f>'unrestrained by age &amp; time'!$C$4</c:f>
              <c:strCache>
                <c:ptCount val="1"/>
                <c:pt idx="0">
                  <c:v>2011</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'unrestrained by age &amp; time'!$A$5:$A$10</c:f>
              <c:strCache>
                <c:ptCount val="6"/>
                <c:pt idx="0">
                  <c:v>0-1</c:v>
                </c:pt>
                <c:pt idx="1">
                  <c:v>2-3</c:v>
                </c:pt>
                <c:pt idx="2">
                  <c:v>4-6</c:v>
                </c:pt>
                <c:pt idx="3">
                  <c:v>7-8</c:v>
                </c:pt>
                <c:pt idx="4">
                  <c:v>9-12</c:v>
                </c:pt>
                <c:pt idx="5">
                  <c:v>Total</c:v>
                </c:pt>
              </c:strCache>
            </c:strRef>
          </c:cat>
          <c:val>
            <c:numRef>
              <c:f>'unrestrained by age &amp; time'!$C$5:$C$10</c:f>
              <c:numCache>
                <c:formatCode>0</c:formatCode>
                <c:ptCount val="6"/>
                <c:pt idx="0">
                  <c:v>6</c:v>
                </c:pt>
                <c:pt idx="1">
                  <c:v>14</c:v>
                </c:pt>
                <c:pt idx="2">
                  <c:v>24</c:v>
                </c:pt>
                <c:pt idx="3">
                  <c:v>27</c:v>
                </c:pt>
                <c:pt idx="4">
                  <c:v>27</c:v>
                </c:pt>
                <c:pt idx="5">
                  <c:v>18</c:v>
                </c:pt>
              </c:numCache>
            </c:numRef>
          </c:val>
        </c:ser>
        <c:ser>
          <c:idx val="2"/>
          <c:order val="2"/>
          <c:tx>
            <c:strRef>
              <c:f>'unrestrained by age &amp; time'!$D$4</c:f>
              <c:strCache>
                <c:ptCount val="1"/>
                <c:pt idx="0">
                  <c:v>2013</c:v>
                </c:pt>
              </c:strCache>
            </c:strRef>
          </c:tx>
          <c:invertIfNegative val="0"/>
          <c:dLbls>
            <c:txPr>
              <a:bodyPr/>
              <a:lstStyle/>
              <a:p>
                <a:pPr>
                  <a:defRPr sz="1600"/>
                </a:pPr>
                <a:endParaRPr lang="en-US"/>
              </a:p>
            </c:txPr>
            <c:showLegendKey val="0"/>
            <c:showVal val="1"/>
            <c:showCatName val="0"/>
            <c:showSerName val="0"/>
            <c:showPercent val="0"/>
            <c:showBubbleSize val="0"/>
            <c:showLeaderLines val="0"/>
          </c:dLbls>
          <c:cat>
            <c:strRef>
              <c:f>'unrestrained by age &amp; time'!$A$5:$A$10</c:f>
              <c:strCache>
                <c:ptCount val="6"/>
                <c:pt idx="0">
                  <c:v>0-1</c:v>
                </c:pt>
                <c:pt idx="1">
                  <c:v>2-3</c:v>
                </c:pt>
                <c:pt idx="2">
                  <c:v>4-6</c:v>
                </c:pt>
                <c:pt idx="3">
                  <c:v>7-8</c:v>
                </c:pt>
                <c:pt idx="4">
                  <c:v>9-12</c:v>
                </c:pt>
                <c:pt idx="5">
                  <c:v>Total</c:v>
                </c:pt>
              </c:strCache>
            </c:strRef>
          </c:cat>
          <c:val>
            <c:numRef>
              <c:f>'unrestrained by age &amp; time'!$D$5:$D$10</c:f>
              <c:numCache>
                <c:formatCode>0</c:formatCode>
                <c:ptCount val="6"/>
                <c:pt idx="0">
                  <c:v>7</c:v>
                </c:pt>
                <c:pt idx="1">
                  <c:v>13</c:v>
                </c:pt>
                <c:pt idx="2">
                  <c:v>16</c:v>
                </c:pt>
                <c:pt idx="3">
                  <c:v>17</c:v>
                </c:pt>
                <c:pt idx="4">
                  <c:v>20</c:v>
                </c:pt>
                <c:pt idx="5">
                  <c:v>14</c:v>
                </c:pt>
              </c:numCache>
            </c:numRef>
          </c:val>
        </c:ser>
        <c:dLbls>
          <c:showLegendKey val="0"/>
          <c:showVal val="1"/>
          <c:showCatName val="0"/>
          <c:showSerName val="0"/>
          <c:showPercent val="0"/>
          <c:showBubbleSize val="0"/>
        </c:dLbls>
        <c:gapWidth val="150"/>
        <c:overlap val="-25"/>
        <c:axId val="152058880"/>
        <c:axId val="152065152"/>
      </c:barChart>
      <c:catAx>
        <c:axId val="152058880"/>
        <c:scaling>
          <c:orientation val="minMax"/>
        </c:scaling>
        <c:delete val="0"/>
        <c:axPos val="b"/>
        <c:title>
          <c:tx>
            <c:rich>
              <a:bodyPr/>
              <a:lstStyle/>
              <a:p>
                <a:pPr>
                  <a:defRPr sz="1600"/>
                </a:pPr>
                <a:r>
                  <a:rPr lang="en-US" sz="1600"/>
                  <a:t>Child age (years)</a:t>
                </a:r>
              </a:p>
            </c:rich>
          </c:tx>
          <c:layout/>
          <c:overlay val="0"/>
        </c:title>
        <c:majorTickMark val="none"/>
        <c:minorTickMark val="none"/>
        <c:tickLblPos val="nextTo"/>
        <c:txPr>
          <a:bodyPr/>
          <a:lstStyle/>
          <a:p>
            <a:pPr>
              <a:defRPr sz="1600"/>
            </a:pPr>
            <a:endParaRPr lang="en-US"/>
          </a:p>
        </c:txPr>
        <c:crossAx val="152065152"/>
        <c:crosses val="autoZero"/>
        <c:auto val="1"/>
        <c:lblAlgn val="ctr"/>
        <c:lblOffset val="100"/>
        <c:noMultiLvlLbl val="0"/>
      </c:catAx>
      <c:valAx>
        <c:axId val="152065152"/>
        <c:scaling>
          <c:orientation val="minMax"/>
        </c:scaling>
        <c:delete val="1"/>
        <c:axPos val="l"/>
        <c:title>
          <c:tx>
            <c:rich>
              <a:bodyPr rot="0" vert="wordArtVert"/>
              <a:lstStyle/>
              <a:p>
                <a:pPr>
                  <a:defRPr sz="1600"/>
                </a:pPr>
                <a:r>
                  <a:rPr lang="en-US" sz="1600"/>
                  <a:t>%</a:t>
                </a:r>
              </a:p>
            </c:rich>
          </c:tx>
          <c:layout/>
          <c:overlay val="0"/>
        </c:title>
        <c:numFmt formatCode="0" sourceLinked="1"/>
        <c:majorTickMark val="out"/>
        <c:minorTickMark val="none"/>
        <c:tickLblPos val="none"/>
        <c:crossAx val="152058880"/>
        <c:crosses val="autoZero"/>
        <c:crossBetween val="between"/>
      </c:valAx>
    </c:plotArea>
    <c:legend>
      <c:legendPos val="t"/>
      <c:layout/>
      <c:overlay val="0"/>
      <c:txPr>
        <a:bodyPr/>
        <a:lstStyle/>
        <a:p>
          <a:pPr>
            <a:defRPr sz="1600"/>
          </a:pPr>
          <a:endParaRPr lang="en-US"/>
        </a:p>
      </c:txPr>
    </c:legend>
    <c:plotVisOnly val="1"/>
    <c:dispBlanksAs val="gap"/>
    <c:showDLblsOverMax val="0"/>
  </c:chart>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9"/>
    </mc:Choice>
    <mc:Fallback>
      <c:style val="29"/>
    </mc:Fallback>
  </mc:AlternateContent>
  <c:chart>
    <c:title>
      <c:tx>
        <c:rich>
          <a:bodyPr/>
          <a:lstStyle/>
          <a:p>
            <a:pPr>
              <a:defRPr/>
            </a:pPr>
            <a:r>
              <a:rPr lang="en-US"/>
              <a:t>% properly restrained children by race </a:t>
            </a:r>
          </a:p>
        </c:rich>
      </c:tx>
      <c:layout/>
      <c:overlay val="0"/>
    </c:title>
    <c:autoTitleDeleted val="0"/>
    <c:plotArea>
      <c:layout/>
      <c:lineChart>
        <c:grouping val="standard"/>
        <c:varyColors val="0"/>
        <c:ser>
          <c:idx val="0"/>
          <c:order val="0"/>
          <c:tx>
            <c:strRef>
              <c:f>'proper by native by year'!$A$7</c:f>
              <c:strCache>
                <c:ptCount val="1"/>
                <c:pt idx="0">
                  <c:v>At least one Native person in vehicle</c:v>
                </c:pt>
              </c:strCache>
            </c:strRef>
          </c:tx>
          <c:marker>
            <c:symbol val="none"/>
          </c:marker>
          <c:cat>
            <c:numRef>
              <c:f>'proper by native by year'!$B$6:$D$6</c:f>
              <c:numCache>
                <c:formatCode>General</c:formatCode>
                <c:ptCount val="3"/>
                <c:pt idx="0">
                  <c:v>2009</c:v>
                </c:pt>
                <c:pt idx="1">
                  <c:v>2011</c:v>
                </c:pt>
                <c:pt idx="2">
                  <c:v>2013</c:v>
                </c:pt>
              </c:numCache>
            </c:numRef>
          </c:cat>
          <c:val>
            <c:numRef>
              <c:f>'proper by native by year'!$B$7:$D$7</c:f>
              <c:numCache>
                <c:formatCode>0%</c:formatCode>
                <c:ptCount val="3"/>
                <c:pt idx="0">
                  <c:v>0.43000000000000022</c:v>
                </c:pt>
                <c:pt idx="1">
                  <c:v>0.56000000000000005</c:v>
                </c:pt>
                <c:pt idx="2">
                  <c:v>0.56999999999999995</c:v>
                </c:pt>
              </c:numCache>
            </c:numRef>
          </c:val>
          <c:smooth val="0"/>
        </c:ser>
        <c:ser>
          <c:idx val="1"/>
          <c:order val="1"/>
          <c:tx>
            <c:strRef>
              <c:f>'proper by native by year'!$A$8</c:f>
              <c:strCache>
                <c:ptCount val="1"/>
                <c:pt idx="0">
                  <c:v>All non-Native</c:v>
                </c:pt>
              </c:strCache>
            </c:strRef>
          </c:tx>
          <c:marker>
            <c:symbol val="none"/>
          </c:marker>
          <c:cat>
            <c:numRef>
              <c:f>'proper by native by year'!$B$6:$D$6</c:f>
              <c:numCache>
                <c:formatCode>General</c:formatCode>
                <c:ptCount val="3"/>
                <c:pt idx="0">
                  <c:v>2009</c:v>
                </c:pt>
                <c:pt idx="1">
                  <c:v>2011</c:v>
                </c:pt>
                <c:pt idx="2">
                  <c:v>2013</c:v>
                </c:pt>
              </c:numCache>
            </c:numRef>
          </c:cat>
          <c:val>
            <c:numRef>
              <c:f>'proper by native by year'!$B$8:$D$8</c:f>
              <c:numCache>
                <c:formatCode>0%</c:formatCode>
                <c:ptCount val="3"/>
                <c:pt idx="0">
                  <c:v>0.71000000000000041</c:v>
                </c:pt>
                <c:pt idx="1">
                  <c:v>0.72000000000000042</c:v>
                </c:pt>
                <c:pt idx="2">
                  <c:v>0.71000000000000041</c:v>
                </c:pt>
              </c:numCache>
            </c:numRef>
          </c:val>
          <c:smooth val="0"/>
        </c:ser>
        <c:dLbls>
          <c:showLegendKey val="0"/>
          <c:showVal val="1"/>
          <c:showCatName val="0"/>
          <c:showSerName val="0"/>
          <c:showPercent val="0"/>
          <c:showBubbleSize val="0"/>
        </c:dLbls>
        <c:marker val="1"/>
        <c:smooth val="0"/>
        <c:axId val="145110144"/>
        <c:axId val="145111680"/>
      </c:lineChart>
      <c:catAx>
        <c:axId val="145110144"/>
        <c:scaling>
          <c:orientation val="minMax"/>
        </c:scaling>
        <c:delete val="0"/>
        <c:axPos val="b"/>
        <c:numFmt formatCode="General" sourceLinked="1"/>
        <c:majorTickMark val="none"/>
        <c:minorTickMark val="none"/>
        <c:tickLblPos val="nextTo"/>
        <c:crossAx val="145111680"/>
        <c:crosses val="autoZero"/>
        <c:auto val="1"/>
        <c:lblAlgn val="ctr"/>
        <c:lblOffset val="100"/>
        <c:noMultiLvlLbl val="0"/>
      </c:catAx>
      <c:valAx>
        <c:axId val="145111680"/>
        <c:scaling>
          <c:orientation val="minMax"/>
        </c:scaling>
        <c:delete val="1"/>
        <c:axPos val="l"/>
        <c:numFmt formatCode="0%" sourceLinked="1"/>
        <c:majorTickMark val="out"/>
        <c:minorTickMark val="none"/>
        <c:tickLblPos val="none"/>
        <c:crossAx val="145110144"/>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31"/>
    </mc:Choice>
    <mc:Fallback>
      <c:style val="31"/>
    </mc:Fallback>
  </mc:AlternateContent>
  <c:chart>
    <c:title>
      <c:tx>
        <c:rich>
          <a:bodyPr/>
          <a:lstStyle/>
          <a:p>
            <a:pPr>
              <a:defRPr/>
            </a:pPr>
            <a:r>
              <a:rPr lang="en-US"/>
              <a:t>% properly restrained children by driver relationship to child </a:t>
            </a:r>
          </a:p>
        </c:rich>
      </c:tx>
      <c:layout/>
      <c:overlay val="0"/>
    </c:title>
    <c:autoTitleDeleted val="0"/>
    <c:plotArea>
      <c:layout/>
      <c:lineChart>
        <c:grouping val="standard"/>
        <c:varyColors val="0"/>
        <c:ser>
          <c:idx val="0"/>
          <c:order val="0"/>
          <c:tx>
            <c:strRef>
              <c:f>'proper by parent and year'!$A$6</c:f>
              <c:strCache>
                <c:ptCount val="1"/>
                <c:pt idx="0">
                  <c:v>Parent</c:v>
                </c:pt>
              </c:strCache>
            </c:strRef>
          </c:tx>
          <c:marker>
            <c:symbol val="none"/>
          </c:marker>
          <c:cat>
            <c:numRef>
              <c:f>'proper by parent and year'!$B$5:$D$5</c:f>
              <c:numCache>
                <c:formatCode>General</c:formatCode>
                <c:ptCount val="3"/>
                <c:pt idx="0">
                  <c:v>2009</c:v>
                </c:pt>
                <c:pt idx="1">
                  <c:v>2011</c:v>
                </c:pt>
                <c:pt idx="2">
                  <c:v>2013</c:v>
                </c:pt>
              </c:numCache>
            </c:numRef>
          </c:cat>
          <c:val>
            <c:numRef>
              <c:f>'proper by parent and year'!$B$6:$D$6</c:f>
              <c:numCache>
                <c:formatCode>0%</c:formatCode>
                <c:ptCount val="3"/>
                <c:pt idx="0">
                  <c:v>0.54</c:v>
                </c:pt>
                <c:pt idx="1">
                  <c:v>0.65000000000000058</c:v>
                </c:pt>
                <c:pt idx="2">
                  <c:v>0.64000000000000046</c:v>
                </c:pt>
              </c:numCache>
            </c:numRef>
          </c:val>
          <c:smooth val="0"/>
        </c:ser>
        <c:ser>
          <c:idx val="1"/>
          <c:order val="1"/>
          <c:tx>
            <c:strRef>
              <c:f>'proper by parent and year'!$A$7</c:f>
              <c:strCache>
                <c:ptCount val="1"/>
                <c:pt idx="0">
                  <c:v>Non-parent</c:v>
                </c:pt>
              </c:strCache>
            </c:strRef>
          </c:tx>
          <c:marker>
            <c:symbol val="none"/>
          </c:marker>
          <c:cat>
            <c:numRef>
              <c:f>'proper by parent and year'!$B$5:$D$5</c:f>
              <c:numCache>
                <c:formatCode>General</c:formatCode>
                <c:ptCount val="3"/>
                <c:pt idx="0">
                  <c:v>2009</c:v>
                </c:pt>
                <c:pt idx="1">
                  <c:v>2011</c:v>
                </c:pt>
                <c:pt idx="2">
                  <c:v>2013</c:v>
                </c:pt>
              </c:numCache>
            </c:numRef>
          </c:cat>
          <c:val>
            <c:numRef>
              <c:f>'proper by parent and year'!$B$7:$D$7</c:f>
              <c:numCache>
                <c:formatCode>0%</c:formatCode>
                <c:ptCount val="3"/>
                <c:pt idx="0">
                  <c:v>0.33000000000000035</c:v>
                </c:pt>
                <c:pt idx="1">
                  <c:v>0.47000000000000008</c:v>
                </c:pt>
                <c:pt idx="2">
                  <c:v>0.49000000000000021</c:v>
                </c:pt>
              </c:numCache>
            </c:numRef>
          </c:val>
          <c:smooth val="0"/>
        </c:ser>
        <c:dLbls>
          <c:showLegendKey val="0"/>
          <c:showVal val="1"/>
          <c:showCatName val="0"/>
          <c:showSerName val="0"/>
          <c:showPercent val="0"/>
          <c:showBubbleSize val="0"/>
        </c:dLbls>
        <c:marker val="1"/>
        <c:smooth val="0"/>
        <c:axId val="152382080"/>
        <c:axId val="152387968"/>
      </c:lineChart>
      <c:catAx>
        <c:axId val="152382080"/>
        <c:scaling>
          <c:orientation val="minMax"/>
        </c:scaling>
        <c:delete val="0"/>
        <c:axPos val="b"/>
        <c:numFmt formatCode="General" sourceLinked="1"/>
        <c:majorTickMark val="none"/>
        <c:minorTickMark val="none"/>
        <c:tickLblPos val="nextTo"/>
        <c:crossAx val="152387968"/>
        <c:crosses val="autoZero"/>
        <c:auto val="1"/>
        <c:lblAlgn val="ctr"/>
        <c:lblOffset val="100"/>
        <c:noMultiLvlLbl val="0"/>
      </c:catAx>
      <c:valAx>
        <c:axId val="152387968"/>
        <c:scaling>
          <c:orientation val="minMax"/>
        </c:scaling>
        <c:delete val="1"/>
        <c:axPos val="l"/>
        <c:numFmt formatCode="0%" sourceLinked="1"/>
        <c:majorTickMark val="out"/>
        <c:minorTickMark val="none"/>
        <c:tickLblPos val="none"/>
        <c:crossAx val="152382080"/>
        <c:crosses val="autoZero"/>
        <c:crossBetween val="between"/>
      </c:valAx>
    </c:plotArea>
    <c:legend>
      <c:legendPos val="t"/>
      <c:layout/>
      <c:overlay val="0"/>
    </c:legend>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C07DB58-3C44-4761-B0BF-ABD0C347FE7B}" type="datetimeFigureOut">
              <a:rPr lang="en-US" smtClean="0"/>
              <a:pPr/>
              <a:t>1/15/2015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3984351-342D-4661-84F3-B5753ED20544}" type="slidenum">
              <a:rPr lang="en-US" smtClean="0"/>
              <a:pPr/>
              <a:t>‹#›</a:t>
            </a:fld>
            <a:endParaRPr lang="en-US"/>
          </a:p>
        </p:txBody>
      </p:sp>
    </p:spTree>
    <p:extLst>
      <p:ext uri="{BB962C8B-B14F-4D97-AF65-F5344CB8AC3E}">
        <p14:creationId xmlns:p14="http://schemas.microsoft.com/office/powerpoint/2010/main" val="1854967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1</a:t>
            </a:fld>
            <a:endParaRPr lang="en-US"/>
          </a:p>
        </p:txBody>
      </p:sp>
    </p:spTree>
    <p:extLst>
      <p:ext uri="{BB962C8B-B14F-4D97-AF65-F5344CB8AC3E}">
        <p14:creationId xmlns:p14="http://schemas.microsoft.com/office/powerpoint/2010/main" val="31962671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bwMode="auto">
          <a:noFill/>
          <a:ln>
            <a:solidFill>
              <a:srgbClr val="000000"/>
            </a:solidFill>
            <a:miter lim="800000"/>
            <a:headEnd/>
            <a:tailEnd/>
          </a:ln>
        </p:spPr>
      </p:sp>
      <p:sp>
        <p:nvSpPr>
          <p:cNvPr id="286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28676" name="Slide Number Placeholder 3"/>
          <p:cNvSpPr>
            <a:spLocks noGrp="1"/>
          </p:cNvSpPr>
          <p:nvPr>
            <p:ph type="sldNum" sz="quarter" idx="5"/>
          </p:nvPr>
        </p:nvSpPr>
        <p:spPr bwMode="auto">
          <a:noFill/>
          <a:ln>
            <a:miter lim="800000"/>
            <a:headEnd/>
            <a:tailEnd/>
          </a:ln>
        </p:spPr>
        <p:txBody>
          <a:bodyPr/>
          <a:lstStyle/>
          <a:p>
            <a:fld id="{096EC5B6-11DE-440E-A026-25E83FFE3F34}" type="slidenum">
              <a:rPr lang="en-US" altLang="en-US"/>
              <a:pPr/>
              <a:t>10</a:t>
            </a:fld>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bwMode="auto">
          <a:noFill/>
          <a:ln>
            <a:solidFill>
              <a:srgbClr val="000000"/>
            </a:solidFill>
            <a:miter lim="800000"/>
            <a:headEnd/>
            <a:tailEnd/>
          </a:ln>
        </p:spPr>
      </p:sp>
      <p:sp>
        <p:nvSpPr>
          <p:cNvPr id="296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dirty="0" smtClean="0"/>
              <a:t>The Colville Indian Reservation land base covers 1.4 million acres or 2,100 square acres in North Central Washington. </a:t>
            </a:r>
          </a:p>
          <a:p>
            <a:pPr eaLnBrk="1" hangingPunct="1">
              <a:spcBef>
                <a:spcPct val="0"/>
              </a:spcBef>
            </a:pPr>
            <a:r>
              <a:rPr lang="en-US" altLang="en-US" dirty="0" smtClean="0"/>
              <a:t> </a:t>
            </a:r>
          </a:p>
          <a:p>
            <a:pPr eaLnBrk="1" hangingPunct="1">
              <a:spcBef>
                <a:spcPct val="0"/>
              </a:spcBef>
            </a:pPr>
            <a:r>
              <a:rPr lang="en-US" altLang="en-US" dirty="0" smtClean="0"/>
              <a:t> The Reservation is occupied by over 5,000 residents, both Colville tribal members and their families and other non-Colville members, living either in small communities or in rural settings. Approximately fifty percent of the Confederated Colville Tribes' membership live on or adjacent to the reservation.</a:t>
            </a:r>
          </a:p>
          <a:p>
            <a:pPr eaLnBrk="1" hangingPunct="1">
              <a:spcBef>
                <a:spcPct val="0"/>
              </a:spcBef>
            </a:pPr>
            <a:r>
              <a:rPr lang="en-US" altLang="en-US" dirty="0" smtClean="0"/>
              <a:t> </a:t>
            </a:r>
          </a:p>
          <a:p>
            <a:pPr eaLnBrk="1" hangingPunct="1">
              <a:spcBef>
                <a:spcPct val="0"/>
              </a:spcBef>
            </a:pPr>
            <a:endParaRPr lang="en-US" altLang="en-US" dirty="0" smtClean="0"/>
          </a:p>
        </p:txBody>
      </p:sp>
      <p:sp>
        <p:nvSpPr>
          <p:cNvPr id="29700" name="Slide Number Placeholder 3"/>
          <p:cNvSpPr>
            <a:spLocks noGrp="1"/>
          </p:cNvSpPr>
          <p:nvPr>
            <p:ph type="sldNum" sz="quarter" idx="5"/>
          </p:nvPr>
        </p:nvSpPr>
        <p:spPr bwMode="auto">
          <a:noFill/>
          <a:ln>
            <a:miter lim="800000"/>
            <a:headEnd/>
            <a:tailEnd/>
          </a:ln>
        </p:spPr>
        <p:txBody>
          <a:bodyPr/>
          <a:lstStyle/>
          <a:p>
            <a:fld id="{9B6EF8C1-B035-4F58-AA29-124F1E18FC60}" type="slidenum">
              <a:rPr lang="en-US" altLang="en-US">
                <a:solidFill>
                  <a:srgbClr val="000000"/>
                </a:solidFill>
              </a:rPr>
              <a:pPr/>
              <a:t>11</a:t>
            </a:fld>
            <a:endParaRPr lang="en-US" altLang="en-US">
              <a:solidFill>
                <a:srgbClr val="000000"/>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smtClean="0"/>
              <a:t>The red dots on this map are fatal crashes from 2001-2009. Our tribe found motor vehicle fatalities to be devastating and unacceptable, because they are largely preventable. We took action, including primary prevention measures such as re-engineering roads, and secondary prevention measures such as improving our EMS system and increasing seat belt and child safety seat use. Implementing the Native CARS study was a good fit for us, timing-wise, and with our priorities and goals as a tribe. </a:t>
            </a:r>
          </a:p>
        </p:txBody>
      </p:sp>
      <p:sp>
        <p:nvSpPr>
          <p:cNvPr id="30724" name="Slide Number Placeholder 3"/>
          <p:cNvSpPr>
            <a:spLocks noGrp="1"/>
          </p:cNvSpPr>
          <p:nvPr>
            <p:ph type="sldNum" sz="quarter" idx="5"/>
          </p:nvPr>
        </p:nvSpPr>
        <p:spPr bwMode="auto">
          <a:noFill/>
          <a:ln>
            <a:miter lim="800000"/>
            <a:headEnd/>
            <a:tailEnd/>
          </a:ln>
        </p:spPr>
        <p:txBody>
          <a:bodyPr/>
          <a:lstStyle/>
          <a:p>
            <a:fld id="{7FBB634F-4021-4B2D-B5E2-30C237A06EAE}" type="slidenum">
              <a:rPr lang="en-US" altLang="en-US">
                <a:solidFill>
                  <a:srgbClr val="000000"/>
                </a:solidFill>
              </a:rPr>
              <a:pPr/>
              <a:t>12</a:t>
            </a:fld>
            <a:endParaRPr lang="en-US" altLang="en-US">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p:spPr>
      </p:sp>
      <p:sp>
        <p:nvSpPr>
          <p:cNvPr id="317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smtClean="0"/>
              <a:t>When we did our baseline Native CARS vehicle observations in 2009, we found that 58% of children were properly restrained, but proper restraint varied widely by district.</a:t>
            </a:r>
          </a:p>
        </p:txBody>
      </p:sp>
      <p:sp>
        <p:nvSpPr>
          <p:cNvPr id="31748" name="Slide Number Placeholder 3"/>
          <p:cNvSpPr>
            <a:spLocks noGrp="1"/>
          </p:cNvSpPr>
          <p:nvPr>
            <p:ph type="sldNum" sz="quarter" idx="5"/>
          </p:nvPr>
        </p:nvSpPr>
        <p:spPr bwMode="auto">
          <a:noFill/>
          <a:ln>
            <a:miter lim="800000"/>
            <a:headEnd/>
            <a:tailEnd/>
          </a:ln>
        </p:spPr>
        <p:txBody>
          <a:bodyPr/>
          <a:lstStyle/>
          <a:p>
            <a:fld id="{B6438D58-2E4D-425D-BA0A-7AEC721CC9D8}" type="slidenum">
              <a:rPr lang="en-US" altLang="en-US">
                <a:solidFill>
                  <a:srgbClr val="000000"/>
                </a:solidFill>
              </a:rPr>
              <a:pPr/>
              <a:t>13</a:t>
            </a:fld>
            <a:endParaRPr lang="en-US" altLang="en-US">
              <a:solidFill>
                <a:srgbClr val="000000"/>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dirty="0" smtClean="0"/>
              <a:t>When you put it on a map, you can see how proper restraint varied across the reservation. The interesting thing about the town of Omak is that half the town is on the reservation, but when you cross the river, the other half of the town is off-reservation. We did vehicle observations on both sides of Omak and this is what we found. On reservation, 51% of children were properly restrained, while off-reservation, where drivers are subject to Washington State law, 80% of children were properly restrained. </a:t>
            </a:r>
          </a:p>
        </p:txBody>
      </p:sp>
      <p:sp>
        <p:nvSpPr>
          <p:cNvPr id="32772" name="Slide Number Placeholder 3"/>
          <p:cNvSpPr>
            <a:spLocks noGrp="1"/>
          </p:cNvSpPr>
          <p:nvPr>
            <p:ph type="sldNum" sz="quarter" idx="5"/>
          </p:nvPr>
        </p:nvSpPr>
        <p:spPr bwMode="auto">
          <a:noFill/>
          <a:ln>
            <a:miter lim="800000"/>
            <a:headEnd/>
            <a:tailEnd/>
          </a:ln>
        </p:spPr>
        <p:txBody>
          <a:bodyPr/>
          <a:lstStyle/>
          <a:p>
            <a:fld id="{0E4BF810-9999-453C-8B99-31D88E87AB9E}" type="slidenum">
              <a:rPr lang="en-US" altLang="en-US">
                <a:solidFill>
                  <a:srgbClr val="000000"/>
                </a:solidFill>
              </a:rPr>
              <a:pPr/>
              <a:t>14</a:t>
            </a:fld>
            <a:endParaRPr lang="en-US" altLang="en-US">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15</a:t>
            </a:fld>
            <a:endParaRPr lang="en-US"/>
          </a:p>
        </p:txBody>
      </p:sp>
    </p:spTree>
    <p:extLst>
      <p:ext uri="{BB962C8B-B14F-4D97-AF65-F5344CB8AC3E}">
        <p14:creationId xmlns:p14="http://schemas.microsoft.com/office/powerpoint/2010/main" val="11110912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
        <p:nvSpPr>
          <p:cNvPr id="33796" name="Slide Number Placeholder 3"/>
          <p:cNvSpPr>
            <a:spLocks noGrp="1"/>
          </p:cNvSpPr>
          <p:nvPr>
            <p:ph type="sldNum" sz="quarter" idx="5"/>
          </p:nvPr>
        </p:nvSpPr>
        <p:spPr bwMode="auto">
          <a:noFill/>
          <a:ln>
            <a:miter lim="800000"/>
            <a:headEnd/>
            <a:tailEnd/>
          </a:ln>
        </p:spPr>
        <p:txBody>
          <a:bodyPr/>
          <a:lstStyle/>
          <a:p>
            <a:fld id="{696917B6-1E4F-4709-901E-D5F93B8EF4B6}" type="slidenum">
              <a:rPr lang="en-US" altLang="en-US"/>
              <a:pPr/>
              <a:t>17</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bwMode="auto">
          <a:noFill/>
          <a:ln>
            <a:solidFill>
              <a:srgbClr val="000000"/>
            </a:solidFill>
            <a:miter lim="800000"/>
            <a:headEnd/>
            <a:tailEnd/>
          </a:ln>
        </p:spPr>
      </p:sp>
      <p:sp>
        <p:nvSpPr>
          <p:cNvPr id="348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smtClean="0">
                <a:latin typeface="Arial" charset="0"/>
                <a:cs typeface="Arial" charset="0"/>
              </a:rPr>
              <a:t>A lasting victory for the Colville </a:t>
            </a:r>
            <a:r>
              <a:rPr lang="en-US" altLang="en-US" b="1" i="1" smtClean="0">
                <a:latin typeface="Arial" charset="0"/>
                <a:cs typeface="Arial" charset="0"/>
              </a:rPr>
              <a:t>Native CARS</a:t>
            </a:r>
            <a:r>
              <a:rPr lang="en-US" altLang="en-US" smtClean="0">
                <a:latin typeface="Arial" charset="0"/>
                <a:cs typeface="Arial" charset="0"/>
              </a:rPr>
              <a:t> project is the development and implementation of a primary tribal child passenger safety law. We had j</a:t>
            </a:r>
            <a:r>
              <a:rPr lang="en-US" altLang="en-US" smtClean="0"/>
              <a:t>ust updated our seat belt law, our child passenger safety law was outdated and vague. The timing was right for us to address our child passenger safety policy.</a:t>
            </a:r>
          </a:p>
          <a:p>
            <a:pPr eaLnBrk="1" hangingPunct="1">
              <a:spcBef>
                <a:spcPct val="0"/>
              </a:spcBef>
            </a:pPr>
            <a:endParaRPr lang="en-US" altLang="en-US" smtClean="0">
              <a:latin typeface="Arial" charset="0"/>
              <a:cs typeface="Arial" charset="0"/>
            </a:endParaRPr>
          </a:p>
          <a:p>
            <a:pPr eaLnBrk="1" hangingPunct="1">
              <a:spcBef>
                <a:spcPct val="0"/>
              </a:spcBef>
            </a:pPr>
            <a:r>
              <a:rPr lang="en-US" altLang="en-US" smtClean="0">
                <a:latin typeface="Arial" charset="0"/>
                <a:cs typeface="Arial" charset="0"/>
              </a:rPr>
              <a:t>Updating the law was a two year process that involved assessing community support for the law (98% of drivers surveyed said they would support a tribal child safety seat law), working with tribal attorneys and tribal council to draft a law, holding public hearings to listen to comments on the law, developing a police training program to facilitate enforcement of the law, and developing a diversion program that waives the fine for first time offenders who complete a child passenger safety training course.</a:t>
            </a:r>
          </a:p>
          <a:p>
            <a:pPr eaLnBrk="1" hangingPunct="1">
              <a:spcBef>
                <a:spcPct val="0"/>
              </a:spcBef>
            </a:pPr>
            <a:endParaRPr lang="en-US" altLang="en-US" smtClean="0"/>
          </a:p>
        </p:txBody>
      </p:sp>
      <p:sp>
        <p:nvSpPr>
          <p:cNvPr id="34820" name="Slide Number Placeholder 3"/>
          <p:cNvSpPr>
            <a:spLocks noGrp="1"/>
          </p:cNvSpPr>
          <p:nvPr>
            <p:ph type="sldNum" sz="quarter" idx="5"/>
          </p:nvPr>
        </p:nvSpPr>
        <p:spPr bwMode="auto">
          <a:noFill/>
          <a:ln>
            <a:miter lim="800000"/>
            <a:headEnd/>
            <a:tailEnd/>
          </a:ln>
        </p:spPr>
        <p:txBody>
          <a:bodyPr/>
          <a:lstStyle/>
          <a:p>
            <a:fld id="{60545154-C698-4EAB-9278-CD0B3520A0EC}" type="slidenum">
              <a:rPr lang="en-US" altLang="en-US">
                <a:solidFill>
                  <a:srgbClr val="000000"/>
                </a:solidFill>
              </a:rPr>
              <a:pPr/>
              <a:t>18</a:t>
            </a:fld>
            <a:endParaRPr lang="en-US" altLang="en-US">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bwMode="auto">
          <a:noFill/>
          <a:ln>
            <a:solidFill>
              <a:srgbClr val="000000"/>
            </a:solidFill>
            <a:miter lim="800000"/>
            <a:headEnd/>
            <a:tailEnd/>
          </a:ln>
        </p:spPr>
      </p:sp>
      <p:sp>
        <p:nvSpPr>
          <p:cNvPr id="3584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smtClean="0"/>
              <a:t>In 2011, after our active intervention phase, we achieved a statistically significant increase in the percent of children riding properly restrained in vehicles. This increase was sustained two years later, after our maintenance phase of the study. Importantly, we observed a decrease in the percent of children riding completely unrestrained from 24% in 2009 to 13% in 2011 and again in 2013.</a:t>
            </a:r>
          </a:p>
          <a:p>
            <a:pPr eaLnBrk="1" hangingPunct="1">
              <a:spcBef>
                <a:spcPct val="0"/>
              </a:spcBef>
            </a:pPr>
            <a:endParaRPr lang="en-US" altLang="en-US" smtClean="0"/>
          </a:p>
        </p:txBody>
      </p:sp>
      <p:sp>
        <p:nvSpPr>
          <p:cNvPr id="35844" name="Slide Number Placeholder 3"/>
          <p:cNvSpPr>
            <a:spLocks noGrp="1"/>
          </p:cNvSpPr>
          <p:nvPr>
            <p:ph type="sldNum" sz="quarter" idx="5"/>
          </p:nvPr>
        </p:nvSpPr>
        <p:spPr bwMode="auto">
          <a:noFill/>
          <a:ln>
            <a:miter lim="800000"/>
            <a:headEnd/>
            <a:tailEnd/>
          </a:ln>
        </p:spPr>
        <p:txBody>
          <a:bodyPr/>
          <a:lstStyle/>
          <a:p>
            <a:fld id="{86E7AD39-EA04-4E45-B287-F698D00CE864}" type="slidenum">
              <a:rPr lang="en-US" altLang="en-US">
                <a:solidFill>
                  <a:srgbClr val="000000"/>
                </a:solidFill>
              </a:rPr>
              <a:pPr/>
              <a:t>21</a:t>
            </a:fld>
            <a:endParaRPr lang="en-US" altLang="en-US">
              <a:solidFill>
                <a:srgbClr val="000000"/>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p:spPr>
      </p:sp>
      <p:sp>
        <p:nvSpPr>
          <p:cNvPr id="3686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smtClean="0"/>
              <a:t>We observed a statistically significant increase in properly restrained children traveling on reservation compared to no significant change in the off-reservation portion of Omak. </a:t>
            </a:r>
          </a:p>
          <a:p>
            <a:pPr eaLnBrk="1" hangingPunct="1">
              <a:spcBef>
                <a:spcPct val="0"/>
              </a:spcBef>
            </a:pPr>
            <a:endParaRPr lang="en-US" altLang="en-US" smtClean="0"/>
          </a:p>
        </p:txBody>
      </p:sp>
      <p:sp>
        <p:nvSpPr>
          <p:cNvPr id="36868" name="Slide Number Placeholder 3"/>
          <p:cNvSpPr>
            <a:spLocks noGrp="1"/>
          </p:cNvSpPr>
          <p:nvPr>
            <p:ph type="sldNum" sz="quarter" idx="5"/>
          </p:nvPr>
        </p:nvSpPr>
        <p:spPr bwMode="auto">
          <a:noFill/>
          <a:ln>
            <a:miter lim="800000"/>
            <a:headEnd/>
            <a:tailEnd/>
          </a:ln>
        </p:spPr>
        <p:txBody>
          <a:bodyPr/>
          <a:lstStyle/>
          <a:p>
            <a:fld id="{5BF8FE86-2E68-42BE-9175-DA1E168885E5}" type="slidenum">
              <a:rPr lang="en-US" altLang="en-US">
                <a:solidFill>
                  <a:srgbClr val="000000"/>
                </a:solidFill>
              </a:rPr>
              <a:pPr/>
              <a:t>22</a:t>
            </a:fld>
            <a:endParaRPr lang="en-US" altLang="en-US">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pPr marL="457200" marR="0" lvl="1" indent="0" algn="l" defTabSz="914400" rtl="0" eaLnBrk="1" fontAlgn="auto" latinLnBrk="0" hangingPunct="1">
              <a:lnSpc>
                <a:spcPct val="100000"/>
              </a:lnSpc>
              <a:spcBef>
                <a:spcPts val="0"/>
              </a:spcBef>
              <a:spcAft>
                <a:spcPts val="0"/>
              </a:spcAft>
              <a:buClrTx/>
              <a:buSzTx/>
              <a:buFontTx/>
              <a:buNone/>
              <a:tabLst/>
              <a:defRPr/>
            </a:pPr>
            <a:r>
              <a:rPr lang="en-US" dirty="0" smtClean="0">
                <a:latin typeface="Trebuchet MS"/>
              </a:rPr>
              <a:t>Funded in 2008 by NIMHD</a:t>
            </a:r>
          </a:p>
          <a:p>
            <a:pPr lvl="1"/>
            <a:r>
              <a:rPr lang="en-US" dirty="0" smtClean="0">
                <a:latin typeface="Trebuchet MS"/>
              </a:rPr>
              <a:t>Tribes initiated grant proposal, based on child safety seat surveys done in 2003 </a:t>
            </a:r>
            <a:endParaRPr lang="en-US" b="1"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2</a:t>
            </a:fld>
            <a:endParaRPr lang="en-US"/>
          </a:p>
        </p:txBody>
      </p:sp>
    </p:spTree>
    <p:extLst>
      <p:ext uri="{BB962C8B-B14F-4D97-AF65-F5344CB8AC3E}">
        <p14:creationId xmlns:p14="http://schemas.microsoft.com/office/powerpoint/2010/main" val="24644646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bwMode="auto">
          <a:noFill/>
          <a:ln>
            <a:solidFill>
              <a:srgbClr val="000000"/>
            </a:solidFill>
            <a:miter lim="800000"/>
            <a:headEnd/>
            <a:tailEnd/>
          </a:ln>
        </p:spPr>
      </p:sp>
      <p:sp>
        <p:nvSpPr>
          <p:cNvPr id="378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altLang="en-US" dirty="0" smtClean="0">
                <a:latin typeface="Arial" charset="0"/>
                <a:cs typeface="Arial" charset="0"/>
              </a:rPr>
              <a:t>I received an email from a county firefighter/EMT who responded to a crash involving a Native child who survived because he was properly secured in his child safety seat. The mother said that she received the seat from the tribe’s Native CARS project, and that someone from the tribe (Me!) had shown her how to install and use it correctly. The firefighter’s message to me was, </a:t>
            </a:r>
            <a:r>
              <a:rPr lang="en-US" altLang="en-US" i="1" dirty="0" smtClean="0">
                <a:latin typeface="Arial" charset="0"/>
                <a:cs typeface="Arial" charset="0"/>
              </a:rPr>
              <a:t>“I routinely tell myself that if I make a difference in how one parent safely transports their child, then I’ve succeeded. You deserve a pat on the back and a hug from this kid when he’s older for this one.”</a:t>
            </a:r>
          </a:p>
          <a:p>
            <a:pPr eaLnBrk="1" hangingPunct="1">
              <a:spcBef>
                <a:spcPct val="0"/>
              </a:spcBef>
            </a:pPr>
            <a:endParaRPr lang="en-US" altLang="en-US" dirty="0" smtClean="0"/>
          </a:p>
        </p:txBody>
      </p:sp>
      <p:sp>
        <p:nvSpPr>
          <p:cNvPr id="37892" name="Slide Number Placeholder 3"/>
          <p:cNvSpPr>
            <a:spLocks noGrp="1"/>
          </p:cNvSpPr>
          <p:nvPr>
            <p:ph type="sldNum" sz="quarter" idx="5"/>
          </p:nvPr>
        </p:nvSpPr>
        <p:spPr bwMode="auto">
          <a:noFill/>
          <a:ln>
            <a:miter lim="800000"/>
            <a:headEnd/>
            <a:tailEnd/>
          </a:ln>
        </p:spPr>
        <p:txBody>
          <a:bodyPr/>
          <a:lstStyle/>
          <a:p>
            <a:fld id="{ABCF1146-A0A7-44E6-8DFC-217676BB9121}" type="slidenum">
              <a:rPr lang="en-US" altLang="en-US">
                <a:solidFill>
                  <a:srgbClr val="000000"/>
                </a:solidFill>
              </a:rPr>
              <a:pPr/>
              <a:t>23</a:t>
            </a:fld>
            <a:endParaRPr lang="en-US" altLang="en-US">
              <a:solidFill>
                <a:srgbClr val="000000"/>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bwMode="auto">
          <a:noFill/>
          <a:ln>
            <a:solidFill>
              <a:srgbClr val="000000"/>
            </a:solidFill>
            <a:miter lim="800000"/>
            <a:headEnd/>
            <a:tailEnd/>
          </a:ln>
        </p:spPr>
      </p:sp>
      <p:sp>
        <p:nvSpPr>
          <p:cNvPr id="389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en-US" dirty="0" smtClean="0"/>
          </a:p>
        </p:txBody>
      </p:sp>
      <p:sp>
        <p:nvSpPr>
          <p:cNvPr id="38916" name="Slide Number Placeholder 3"/>
          <p:cNvSpPr>
            <a:spLocks noGrp="1"/>
          </p:cNvSpPr>
          <p:nvPr>
            <p:ph type="sldNum" sz="quarter" idx="5"/>
          </p:nvPr>
        </p:nvSpPr>
        <p:spPr bwMode="auto">
          <a:noFill/>
          <a:ln>
            <a:miter lim="800000"/>
            <a:headEnd/>
            <a:tailEnd/>
          </a:ln>
        </p:spPr>
        <p:txBody>
          <a:bodyPr/>
          <a:lstStyle/>
          <a:p>
            <a:fld id="{D986E15B-4B7A-4D75-829C-2158A452B27C}" type="slidenum">
              <a:rPr lang="en-US" altLang="en-US">
                <a:solidFill>
                  <a:srgbClr val="000000"/>
                </a:solidFill>
              </a:rPr>
              <a:pPr/>
              <a:t>25</a:t>
            </a:fld>
            <a:endParaRPr lang="en-US" altLang="en-US">
              <a:solidFill>
                <a:srgbClr val="000000"/>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You’ve hear</a:t>
            </a:r>
            <a:r>
              <a:rPr lang="en-US" baseline="0" dirty="0" smtClean="0"/>
              <a:t>d about the great work going on at Colville.  Each of the other 5 Native CARS tribes have similar stories.  This, Native CARS has been successful CBPR story…   </a:t>
            </a:r>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26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For</a:t>
            </a:r>
            <a:r>
              <a:rPr lang="en-US" baseline="0" dirty="0" smtClean="0"/>
              <a:t> our study, the process evaluation served to document the development and implementation </a:t>
            </a:r>
            <a:r>
              <a:rPr lang="en-US" dirty="0" smtClean="0"/>
              <a:t>of each intervention. Did the planned activity occur?</a:t>
            </a:r>
            <a:r>
              <a:rPr lang="en-US" baseline="0" dirty="0" smtClean="0"/>
              <a:t> Did we produce the things we expected to produce? Most tribes determined that community outreach was a good approach for them. Across these tribes, there were 22 CPS techs trained. We track the number of car seat check events held. Site coordinators and/or techs held 71 car seat classes with a combined 364 participants. Some tribes chose to amplify existing car seat distribution programs through the tribe or in partnership with a county, we count 905 seats distributed by the The Native CARS study.</a:t>
            </a:r>
            <a:endParaRPr lang="en-US" dirty="0" smtClean="0"/>
          </a:p>
          <a:p>
            <a:endParaRPr lang="en-US" dirty="0"/>
          </a:p>
        </p:txBody>
      </p:sp>
      <p:sp>
        <p:nvSpPr>
          <p:cNvPr id="4" name="Slide Number Placeholder 3"/>
          <p:cNvSpPr>
            <a:spLocks noGrp="1"/>
          </p:cNvSpPr>
          <p:nvPr>
            <p:ph type="sldNum" sz="quarter" idx="10"/>
          </p:nvPr>
        </p:nvSpPr>
        <p:spPr/>
        <p:txBody>
          <a:bodyPr/>
          <a:lstStyle/>
          <a:p>
            <a:fld id="{E52E1DA4-583E-4677-86D7-79BC2BD27335}" type="slidenum">
              <a:rPr lang="en-US" smtClean="0"/>
              <a:pPr/>
              <a:t>27</a:t>
            </a:fld>
            <a:endParaRPr lang="en-US"/>
          </a:p>
        </p:txBody>
      </p:sp>
    </p:spTree>
    <p:extLst>
      <p:ext uri="{BB962C8B-B14F-4D97-AF65-F5344CB8AC3E}">
        <p14:creationId xmlns:p14="http://schemas.microsoft.com/office/powerpoint/2010/main" val="33603588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All tribes developed media materials,</a:t>
            </a:r>
            <a:r>
              <a:rPr lang="en-US" baseline="0" dirty="0" smtClean="0"/>
              <a:t> and we document the materials produced… billboards, posters, and radio and TV pubic service announcements. Many of our tribes did presentations at schools, head start, the clinic, both for education purposes, and to get themselves out into the community as a resource, so people will know to come to them with car seat questions and needs. They count the presentations and attendees to document their reach. These are just a few examples of our process evaluation measures.</a:t>
            </a:r>
            <a:endParaRPr lang="en-US" dirty="0"/>
          </a:p>
        </p:txBody>
      </p:sp>
      <p:sp>
        <p:nvSpPr>
          <p:cNvPr id="4" name="Slide Number Placeholder 3"/>
          <p:cNvSpPr>
            <a:spLocks noGrp="1"/>
          </p:cNvSpPr>
          <p:nvPr>
            <p:ph type="sldNum" sz="quarter" idx="10"/>
          </p:nvPr>
        </p:nvSpPr>
        <p:spPr/>
        <p:txBody>
          <a:bodyPr/>
          <a:lstStyle/>
          <a:p>
            <a:fld id="{E52E1DA4-583E-4677-86D7-79BC2BD27335}" type="slidenum">
              <a:rPr lang="en-US" smtClean="0"/>
              <a:pPr/>
              <a:t>28</a:t>
            </a:fld>
            <a:endParaRPr lang="en-US"/>
          </a:p>
        </p:txBody>
      </p:sp>
    </p:spTree>
    <p:extLst>
      <p:ext uri="{BB962C8B-B14F-4D97-AF65-F5344CB8AC3E}">
        <p14:creationId xmlns:p14="http://schemas.microsoft.com/office/powerpoint/2010/main" val="29332378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impact evaluation is broader and a step back from the process evaluation. One way got at this was with the open-ended questions on the vehicle surveys. These questions were tribe-specific based on their baseline data, both qualitative and quantitative, and their intervention approach. So, an impact evaluation question might be, “Did awareness increase?” Some tribes asked about awareness of a tribal child passenger safety law, others asked if they knew about the tribal car seat resources, like techs or car seat distribution program. All tribes asked if drivers had seen the Native CARS media materials (billboards, posters, PSAs), and 77%-87% Native drivers, the intended audience, said they had seen at least one of these materials.</a:t>
            </a:r>
          </a:p>
          <a:p>
            <a:endParaRPr lang="en-US" baseline="0" dirty="0" smtClean="0"/>
          </a:p>
        </p:txBody>
      </p:sp>
      <p:sp>
        <p:nvSpPr>
          <p:cNvPr id="4" name="Slide Number Placeholder 3"/>
          <p:cNvSpPr>
            <a:spLocks noGrp="1"/>
          </p:cNvSpPr>
          <p:nvPr>
            <p:ph type="sldNum" sz="quarter" idx="10"/>
          </p:nvPr>
        </p:nvSpPr>
        <p:spPr/>
        <p:txBody>
          <a:bodyPr/>
          <a:lstStyle/>
          <a:p>
            <a:fld id="{A3984351-342D-4661-84F3-B5753ED20544}"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13399478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OK, people saw the media, did the message get through? All tribes asked drivers, “In your opinion, when can a child safely use an adult seat belt? Or they might have phrased it, “When can a child graduate from a car seat or booster seat.” For the Round 1 tribes, in 2009, 43% of drivers said age 7 or younger. By 2011, only 26% said age 7 or younger, and instead of simply reporting an age or weight, we heard a lot more things like, “When they’re tall enough, when the belt fits correctly, when the seat belt doesn’t come across the neck” etc.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Did knowledge increase? This is not quite the same as the driver opinion question from the survey. They might KNOW the recommendations, or the law, but might not agree with it. One way tribes measured knowledge gained was pre-test and posttests at their SNAP trainings.</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 </a:t>
            </a: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We might assess if reported reasons for not using a seat change. For example, at one tribe,</a:t>
            </a:r>
            <a:r>
              <a:rPr lang="en-US" baseline="0" dirty="0" smtClean="0"/>
              <a:t> at baseline, many people said they “didn’t have” or “couldn’t afford” a seat. Accordingly, that tribe amplified their existing car seat distribution program. After their intervention period, not a single person said their reason for not using a seat was that they didn’t have one. In that same tribe, at baseline, we saw 23 seats from the tribal program. Post-intervention, we saw 74 seats from the tribal program. So, the site coordinators and techs were getting seats out into the community, and people were using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E52E1DA4-583E-4677-86D7-79BC2BD27335}" type="slidenum">
              <a:rPr lang="en-US" smtClean="0"/>
              <a:pPr/>
              <a:t>30</a:t>
            </a:fld>
            <a:endParaRPr lang="en-US"/>
          </a:p>
        </p:txBody>
      </p:sp>
    </p:spTree>
    <p:extLst>
      <p:ext uri="{BB962C8B-B14F-4D97-AF65-F5344CB8AC3E}">
        <p14:creationId xmlns:p14="http://schemas.microsoft.com/office/powerpoint/2010/main" val="24581661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observed increases in</a:t>
            </a:r>
            <a:r>
              <a:rPr lang="en-US" baseline="0" dirty="0" smtClean="0"/>
              <a:t> proper restraint</a:t>
            </a:r>
            <a:r>
              <a:rPr lang="en-US" dirty="0" smtClean="0"/>
              <a:t> across the board from 2009 to 2011. Round</a:t>
            </a:r>
            <a:r>
              <a:rPr lang="en-US" baseline="0" dirty="0" smtClean="0"/>
              <a:t> 1 (intervention) tribes are in blue, while round 2 (control period) tribes are in orange. Although Round 2 tribes were in a control period for this study, it does not mean that they were not doing child passenger safety efforts in another capacity. Tribe F, for example, used their baseline data to secure Tribal Transportation Program money for a child safety seat program, which you can see had some success. Also, just being out in our yellow vests doing the surveys is an intervention activity in and of itself. It sends the message that the tribe cares about child passenger safety and people are paying attention, which is true. We know the act of measuring can change behavior.</a:t>
            </a:r>
          </a:p>
          <a:p>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17858384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formally tested the difference in intervention tribes compared to control period tribes</a:t>
            </a:r>
            <a:r>
              <a:rPr lang="en-US" baseline="0" dirty="0" smtClean="0"/>
              <a:t> </a:t>
            </a:r>
            <a:r>
              <a:rPr lang="en-US" dirty="0" smtClean="0"/>
              <a:t>using a regression model that adjusted for child’s age and accounted for the fact that children riding in the same vehicle</a:t>
            </a:r>
            <a:r>
              <a:rPr lang="en-US" baseline="0" dirty="0" smtClean="0"/>
              <a:t> are not independent of each other</a:t>
            </a:r>
            <a:r>
              <a:rPr lang="en-US" dirty="0" smtClean="0"/>
              <a:t>. Children in intervention tribes were about 2-and-a-half times more likely to be properly restrained in 2011 than 2009,</a:t>
            </a:r>
            <a:r>
              <a:rPr lang="en-US" baseline="0" dirty="0" smtClean="0"/>
              <a:t> while children in control period tribes were 30% more likely to be properly restrained. We conclude that proper restraint increased more in intervention tribes than in control tribes. The p-value is for the difference between these odds ratios.</a:t>
            </a:r>
          </a:p>
          <a:p>
            <a:endParaRPr lang="en-US" baseline="0" dirty="0" smtClean="0"/>
          </a:p>
        </p:txBody>
      </p:sp>
      <p:sp>
        <p:nvSpPr>
          <p:cNvPr id="4" name="Slide Number Placeholder 3"/>
          <p:cNvSpPr>
            <a:spLocks noGrp="1"/>
          </p:cNvSpPr>
          <p:nvPr>
            <p:ph type="sldNum" sz="quarter" idx="10"/>
          </p:nvPr>
        </p:nvSpPr>
        <p:spPr/>
        <p:txBody>
          <a:bodyPr/>
          <a:lstStyle/>
          <a:p>
            <a:fld id="{A3984351-342D-4661-84F3-B5753ED20544}"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34835157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You can see that in round one tribes, there was a slight decrease in proper restraint after the maintenance period. In Round two, tribe D had a modest increase. As we approach the higher percent of proper restraint, we don’t expect to see as much of an increase. This tribe’s activities were focused on the small proportion of kids who were inadequately restrained – those riding with a grandparent, babies turned forward-facing too early, kids graduating to a booster seat too early…smaller tweaks than in other tribes. Tribe E actually had a decrease, which I’ll talk about in a minute. Tribe F, which had the most room for improvement of the Round 2 tribes, had a huge jump in proper restraint. </a:t>
            </a:r>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1165820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TextEdit="1"/>
          </p:cNvSpPr>
          <p:nvPr>
            <p:ph type="sldImg"/>
          </p:nvPr>
        </p:nvSpPr>
        <p:spPr>
          <a:ln/>
        </p:spPr>
      </p:sp>
      <p:sp>
        <p:nvSpPr>
          <p:cNvPr id="173061" name="Rectangle 3"/>
          <p:cNvSpPr>
            <a:spLocks noGrp="1"/>
          </p:cNvSpPr>
          <p:nvPr>
            <p:ph type="body" idx="1"/>
          </p:nvPr>
        </p:nvSpPr>
        <p:spPr>
          <a:noFill/>
          <a:ln/>
        </p:spPr>
        <p: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endParaRPr lang="en-US" dirty="0" smtClean="0">
              <a:latin typeface="Trebuchet MS"/>
            </a:endParaRPr>
          </a:p>
          <a:p>
            <a:pPr lvl="1"/>
            <a:r>
              <a:rPr lang="en-US" dirty="0" smtClean="0">
                <a:latin typeface="Trebuchet MS"/>
              </a:rPr>
              <a:t>Local staff lead efforts</a:t>
            </a:r>
          </a:p>
          <a:p>
            <a:pPr lvl="1"/>
            <a:r>
              <a:rPr lang="en-US" dirty="0" smtClean="0">
                <a:latin typeface="Trebuchet MS"/>
              </a:rPr>
              <a:t>Tribal research assistants conducted child seat observations</a:t>
            </a:r>
          </a:p>
          <a:p>
            <a:pPr lvl="1"/>
            <a:r>
              <a:rPr lang="en-US" dirty="0" smtClean="0">
                <a:latin typeface="Trebuchet MS"/>
              </a:rPr>
              <a:t>Tribes design &amp; implement interventions</a:t>
            </a:r>
          </a:p>
          <a:p>
            <a:pPr lvl="1"/>
            <a:r>
              <a:rPr lang="en-US" dirty="0" smtClean="0">
                <a:latin typeface="Trebuchet MS"/>
              </a:rPr>
              <a:t>Tribal review &amp; approval of results dissemination</a:t>
            </a:r>
          </a:p>
          <a:p>
            <a:pPr lvl="1"/>
            <a:r>
              <a:rPr lang="en-US" dirty="0" smtClean="0">
                <a:latin typeface="Trebuchet MS"/>
              </a:rPr>
              <a:t>Facilitated focus groups &amp; personal interviews</a:t>
            </a:r>
          </a:p>
        </p:txBody>
      </p:sp>
      <p:sp>
        <p:nvSpPr>
          <p:cNvPr id="35844" name="Text Box 4"/>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fontAlgn="base">
              <a:spcBef>
                <a:spcPct val="0"/>
              </a:spcBef>
              <a:spcAft>
                <a:spcPct val="0"/>
              </a:spcAft>
            </a:pPr>
            <a:r>
              <a:rPr lang="en-US" sz="1200">
                <a:latin typeface="Arial" charset="0"/>
              </a:rPr>
              <a:t>9</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percent of unrestrained children decreased across every age group.</a:t>
            </a:r>
            <a:endParaRPr lang="en-US" dirty="0"/>
          </a:p>
        </p:txBody>
      </p:sp>
      <p:sp>
        <p:nvSpPr>
          <p:cNvPr id="4" name="Slide Number Placeholder 3"/>
          <p:cNvSpPr>
            <a:spLocks noGrp="1"/>
          </p:cNvSpPr>
          <p:nvPr>
            <p:ph type="sldNum" sz="quarter" idx="10"/>
          </p:nvPr>
        </p:nvSpPr>
        <p:spPr/>
        <p:txBody>
          <a:bodyPr/>
          <a:lstStyle/>
          <a:p>
            <a:fld id="{E52E1DA4-583E-4677-86D7-79BC2BD27335}" type="slidenum">
              <a:rPr lang="en-US" smtClean="0"/>
              <a:pPr/>
              <a:t>34</a:t>
            </a:fld>
            <a:endParaRPr lang="en-US"/>
          </a:p>
        </p:txBody>
      </p:sp>
    </p:spTree>
    <p:extLst>
      <p:ext uri="{BB962C8B-B14F-4D97-AF65-F5344CB8AC3E}">
        <p14:creationId xmlns:p14="http://schemas.microsoft.com/office/powerpoint/2010/main" val="363356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Since</a:t>
            </a:r>
            <a:r>
              <a:rPr lang="en-US" baseline="0" dirty="0" smtClean="0"/>
              <a:t> this study was about decreasing a health disparity, part of the evaluation is to see if we had an impact in the intended audience. As you can see, we had some success in closing the gap between Native and non-Native child passengers in the same communities. We closed the gap by 14 points. (We asked drivers their race and asked if any children in the vehicle were American Indian) The top line is children traveling in vehicles with no Native people, the dark green line is percent of properly restrained children in vehicles with one or more Native person.</a:t>
            </a:r>
            <a:endParaRPr lang="en-US" dirty="0"/>
          </a:p>
        </p:txBody>
      </p:sp>
      <p:sp>
        <p:nvSpPr>
          <p:cNvPr id="4" name="Slide Number Placeholder 3"/>
          <p:cNvSpPr>
            <a:spLocks noGrp="1"/>
          </p:cNvSpPr>
          <p:nvPr>
            <p:ph type="sldNum" sz="quarter" idx="10"/>
          </p:nvPr>
        </p:nvSpPr>
        <p:spPr/>
        <p:txBody>
          <a:bodyPr/>
          <a:lstStyle/>
          <a:p>
            <a:fld id="{E52E1DA4-583E-4677-86D7-79BC2BD27335}" type="slidenum">
              <a:rPr lang="en-US" smtClean="0"/>
              <a:pPr/>
              <a:t>35</a:t>
            </a:fld>
            <a:endParaRPr lang="en-US"/>
          </a:p>
        </p:txBody>
      </p:sp>
    </p:spTree>
    <p:extLst>
      <p:ext uri="{BB962C8B-B14F-4D97-AF65-F5344CB8AC3E}">
        <p14:creationId xmlns:p14="http://schemas.microsoft.com/office/powerpoint/2010/main" val="18812575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Did risk factors change over time? We saw a</a:t>
            </a:r>
            <a:r>
              <a:rPr lang="en-US" baseline="0" dirty="0" smtClean="0"/>
              <a:t> 10 point i</a:t>
            </a:r>
            <a:r>
              <a:rPr lang="en-US" dirty="0" smtClean="0"/>
              <a:t>ncrease among</a:t>
            </a:r>
            <a:r>
              <a:rPr lang="en-US" baseline="0" dirty="0" smtClean="0"/>
              <a:t> children riding with their own parent and a 16 point increase among those riding with someone else. This remains a risk factor for inadequate restraint.</a:t>
            </a:r>
            <a:endParaRPr lang="en-US" dirty="0"/>
          </a:p>
        </p:txBody>
      </p:sp>
      <p:sp>
        <p:nvSpPr>
          <p:cNvPr id="4" name="Slide Number Placeholder 3"/>
          <p:cNvSpPr>
            <a:spLocks noGrp="1"/>
          </p:cNvSpPr>
          <p:nvPr>
            <p:ph type="sldNum" sz="quarter" idx="10"/>
          </p:nvPr>
        </p:nvSpPr>
        <p:spPr/>
        <p:txBody>
          <a:bodyPr/>
          <a:lstStyle/>
          <a:p>
            <a:fld id="{E52E1DA4-583E-4677-86D7-79BC2BD27335}" type="slidenum">
              <a:rPr lang="en-US" smtClean="0"/>
              <a:pPr/>
              <a:t>36</a:t>
            </a:fld>
            <a:endParaRPr lang="en-US"/>
          </a:p>
        </p:txBody>
      </p:sp>
    </p:spTree>
    <p:extLst>
      <p:ext uri="{BB962C8B-B14F-4D97-AF65-F5344CB8AC3E}">
        <p14:creationId xmlns:p14="http://schemas.microsoft.com/office/powerpoint/2010/main" val="17947197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 of demonstrated successes, we were</a:t>
            </a:r>
            <a:r>
              <a:rPr lang="en-US" baseline="0" dirty="0" smtClean="0"/>
              <a:t> awarded additional funding to share the processes and results with other tribes.</a:t>
            </a:r>
          </a:p>
          <a:p>
            <a:endParaRPr lang="en-US" baseline="0" dirty="0" smtClean="0"/>
          </a:p>
          <a:p>
            <a:r>
              <a:rPr lang="en-US" baseline="0" dirty="0" smtClean="0"/>
              <a:t>Help the sites tell their story of how they went through this process, developing own interventions, coalitions, programs, </a:t>
            </a:r>
            <a:r>
              <a:rPr lang="en-US" baseline="0" dirty="0" smtClean="0"/>
              <a:t>media, etc</a:t>
            </a:r>
            <a:r>
              <a:rPr lang="en-US" baseline="0" dirty="0" smtClean="0"/>
              <a:t>.</a:t>
            </a:r>
          </a:p>
          <a:p>
            <a:endParaRPr lang="en-US" baseline="0" dirty="0" smtClean="0"/>
          </a:p>
          <a:p>
            <a:r>
              <a:rPr lang="en-US" baseline="0" dirty="0" smtClean="0"/>
              <a:t>Intended to be in the voice of those who did the work.</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37</a:t>
            </a:fld>
            <a:endParaRPr lang="en-US"/>
          </a:p>
        </p:txBody>
      </p:sp>
    </p:spTree>
    <p:extLst>
      <p:ext uri="{BB962C8B-B14F-4D97-AF65-F5344CB8AC3E}">
        <p14:creationId xmlns:p14="http://schemas.microsoft.com/office/powerpoint/2010/main" val="22550384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r>
              <a:rPr lang="en-US" sz="1200" kern="1200" dirty="0" smtClean="0">
                <a:solidFill>
                  <a:schemeClr val="tx1"/>
                </a:solidFill>
                <a:effectLst/>
                <a:latin typeface="+mn-lt"/>
                <a:ea typeface="+mn-ea"/>
                <a:cs typeface="+mn-cs"/>
              </a:rPr>
              <a:t>The proposed </a:t>
            </a:r>
            <a:r>
              <a:rPr lang="en-US" sz="1200" i="1" u="sng" kern="1200" dirty="0" smtClean="0">
                <a:solidFill>
                  <a:schemeClr val="tx1"/>
                </a:solidFill>
                <a:effectLst/>
                <a:latin typeface="+mn-lt"/>
                <a:ea typeface="+mn-ea"/>
                <a:cs typeface="+mn-cs"/>
              </a:rPr>
              <a:t>Native CARS Atlas</a:t>
            </a:r>
            <a:r>
              <a:rPr lang="en-US" sz="1200" kern="1200" dirty="0" smtClean="0">
                <a:solidFill>
                  <a:schemeClr val="tx1"/>
                </a:solidFill>
                <a:effectLst/>
                <a:latin typeface="+mn-lt"/>
                <a:ea typeface="+mn-ea"/>
                <a:cs typeface="+mn-cs"/>
              </a:rPr>
              <a:t> will be an important tool for the new tribes</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Showcasing</a:t>
            </a:r>
            <a:r>
              <a:rPr lang="en-US" sz="1200" kern="1200" baseline="0" dirty="0" smtClean="0">
                <a:solidFill>
                  <a:schemeClr val="tx1"/>
                </a:solidFill>
                <a:effectLst/>
                <a:latin typeface="+mn-lt"/>
                <a:ea typeface="+mn-ea"/>
                <a:cs typeface="+mn-cs"/>
              </a:rPr>
              <a:t> the work the 6 tribes used. What were their processes? What interventions did they find useful and successful? How did they engage their community?</a:t>
            </a:r>
            <a:endParaRPr lang="en-US" dirty="0" smtClean="0">
              <a:latin typeface="Arial" pitchFamily="34" charset="0"/>
            </a:endParaRPr>
          </a:p>
        </p:txBody>
      </p:sp>
      <p:sp>
        <p:nvSpPr>
          <p:cNvPr id="37892" name="Slide Number Placeholder 3"/>
          <p:cNvSpPr>
            <a:spLocks noGrp="1"/>
          </p:cNvSpPr>
          <p:nvPr>
            <p:ph type="sldNum" sz="quarter" idx="5"/>
          </p:nvPr>
        </p:nvSpPr>
        <p:spPr>
          <a:noFill/>
        </p:spPr>
        <p:txBody>
          <a:bodyPr/>
          <a:lstStyle/>
          <a:p>
            <a:fld id="{199C655F-218F-4903-80AF-DF46F5E8247C}" type="slidenum">
              <a:rPr lang="en-US" smtClean="0">
                <a:latin typeface="Arial" pitchFamily="34" charset="0"/>
              </a:rPr>
              <a:pPr/>
              <a:t>38</a:t>
            </a:fld>
            <a:endParaRPr lang="en-US" smtClean="0">
              <a:latin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Aim1</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a:t>
            </a:r>
            <a:r>
              <a:rPr lang="en-US" i="1" u="sng" dirty="0" smtClean="0"/>
              <a:t>Native CARS Atlas</a:t>
            </a:r>
            <a:r>
              <a:rPr lang="en-US" dirty="0" smtClean="0"/>
              <a:t> will include templates for implementing effective components of the Native CARS interventions, processes for engaging tribal leadership and communities, and qualitative and quantitative data collection methods to help tribes measure progress toward their goals.  </a:t>
            </a:r>
          </a:p>
          <a:p>
            <a:endParaRPr lang="en-US" dirty="0" smtClean="0"/>
          </a:p>
          <a:p>
            <a:r>
              <a:rPr lang="en-US" dirty="0" smtClean="0"/>
              <a:t>Aim 2</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By implementing modules from the </a:t>
            </a:r>
            <a:r>
              <a:rPr lang="en-US" i="1" u="sng" dirty="0" smtClean="0"/>
              <a:t>Native CARS Atlas</a:t>
            </a:r>
            <a:r>
              <a:rPr lang="en-US" dirty="0" smtClean="0"/>
              <a:t>, these highly-engaged tribes can refine and sustain their evidence-based programs, practices, and policies developed during the intervention phase. In addition, their experience with the toolkit will provide lessons for implementing it in other tribal communities.</a:t>
            </a:r>
          </a:p>
          <a:p>
            <a:endParaRPr lang="en-US" dirty="0" smtClean="0"/>
          </a:p>
          <a:p>
            <a:r>
              <a:rPr lang="en-US" dirty="0" smtClean="0"/>
              <a:t>Aim</a:t>
            </a:r>
            <a:r>
              <a:rPr lang="en-US" baseline="0" dirty="0" smtClean="0"/>
              <a:t> 3</a:t>
            </a:r>
          </a:p>
          <a:p>
            <a:r>
              <a:rPr lang="en-US" dirty="0" smtClean="0"/>
              <a:t>After completing the NW Tribal Injury Prevention Coalition’s Tribal Readiness Survey, selected NW tribes will use the </a:t>
            </a:r>
            <a:r>
              <a:rPr lang="en-US" i="1" u="sng" dirty="0" smtClean="0"/>
              <a:t>Native CARS Atlas</a:t>
            </a:r>
            <a:r>
              <a:rPr lang="en-US" dirty="0" smtClean="0"/>
              <a:t> to implement and evaluate interventions to improve child passenger safety. Native CARS partners will provide technical assistance and resources to assist tribes in the implementation process. </a:t>
            </a:r>
          </a:p>
          <a:p>
            <a:r>
              <a:rPr lang="en-US" dirty="0" smtClean="0"/>
              <a:t>Our goal during this three-year Dissemination Phase is to demonstrate that evidence-based interventions developed during the Native CARS Intervention Phase can be translated to other Northwest tribes.  Beyond that, we anticipate tribes nationwide would be able to use the </a:t>
            </a:r>
            <a:r>
              <a:rPr lang="en-US" i="1" u="sng" dirty="0" smtClean="0"/>
              <a:t>Native CARS Atlas</a:t>
            </a:r>
            <a:r>
              <a:rPr lang="en-US" dirty="0" smtClean="0"/>
              <a:t> as a blueprint to address child passenger safety concerns in their communities, and ultimately be successful at reducing the number of fatalities and injuries from motor vehicle crashes among tribal children.  </a:t>
            </a:r>
          </a:p>
          <a:p>
            <a:r>
              <a:rPr lang="en-US" b="1" dirty="0" smtClean="0"/>
              <a:t/>
            </a:r>
            <a:br>
              <a:rPr lang="en-US" b="1" dirty="0" smtClean="0"/>
            </a:br>
            <a:r>
              <a:rPr lang="en-US" b="1" dirty="0" smtClean="0"/>
              <a:t> </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CFB6DF3-C6F8-488C-8129-0BF1C6A23D59}" type="slidenum">
              <a:rPr lang="en-US" smtClean="0"/>
              <a:pPr>
                <a:defRPr/>
              </a:pPr>
              <a:t>39</a:t>
            </a:fld>
            <a:endParaRPr lang="en-US"/>
          </a:p>
        </p:txBody>
      </p:sp>
    </p:spTree>
    <p:extLst>
      <p:ext uri="{BB962C8B-B14F-4D97-AF65-F5344CB8AC3E}">
        <p14:creationId xmlns:p14="http://schemas.microsoft.com/office/powerpoint/2010/main" val="9970003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40</a:t>
            </a:fld>
            <a:endParaRPr lang="en-US"/>
          </a:p>
        </p:txBody>
      </p:sp>
    </p:spTree>
    <p:extLst>
      <p:ext uri="{BB962C8B-B14F-4D97-AF65-F5344CB8AC3E}">
        <p14:creationId xmlns:p14="http://schemas.microsoft.com/office/powerpoint/2010/main" val="33596549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41</a:t>
            </a:fld>
            <a:endParaRPr lang="en-US"/>
          </a:p>
        </p:txBody>
      </p:sp>
    </p:spTree>
    <p:extLst>
      <p:ext uri="{BB962C8B-B14F-4D97-AF65-F5344CB8AC3E}">
        <p14:creationId xmlns:p14="http://schemas.microsoft.com/office/powerpoint/2010/main" val="353097046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42</a:t>
            </a:fld>
            <a:endParaRPr lang="en-US"/>
          </a:p>
        </p:txBody>
      </p:sp>
    </p:spTree>
    <p:extLst>
      <p:ext uri="{BB962C8B-B14F-4D97-AF65-F5344CB8AC3E}">
        <p14:creationId xmlns:p14="http://schemas.microsoft.com/office/powerpoint/2010/main" val="15545110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43</a:t>
            </a:fld>
            <a:endParaRPr lang="en-US"/>
          </a:p>
        </p:txBody>
      </p:sp>
    </p:spTree>
    <p:extLst>
      <p:ext uri="{BB962C8B-B14F-4D97-AF65-F5344CB8AC3E}">
        <p14:creationId xmlns:p14="http://schemas.microsoft.com/office/powerpoint/2010/main" val="1554511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4</a:t>
            </a:fld>
            <a:endParaRPr lang="en-US"/>
          </a:p>
        </p:txBody>
      </p:sp>
    </p:spTree>
    <p:extLst>
      <p:ext uri="{BB962C8B-B14F-4D97-AF65-F5344CB8AC3E}">
        <p14:creationId xmlns:p14="http://schemas.microsoft.com/office/powerpoint/2010/main" val="6610464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44</a:t>
            </a:fld>
            <a:endParaRPr lang="en-US"/>
          </a:p>
        </p:txBody>
      </p:sp>
    </p:spTree>
    <p:extLst>
      <p:ext uri="{BB962C8B-B14F-4D97-AF65-F5344CB8AC3E}">
        <p14:creationId xmlns:p14="http://schemas.microsoft.com/office/powerpoint/2010/main" val="15545110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45</a:t>
            </a:fld>
            <a:endParaRPr lang="en-US"/>
          </a:p>
        </p:txBody>
      </p:sp>
    </p:spTree>
    <p:extLst>
      <p:ext uri="{BB962C8B-B14F-4D97-AF65-F5344CB8AC3E}">
        <p14:creationId xmlns:p14="http://schemas.microsoft.com/office/powerpoint/2010/main" val="15545110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opening up Native CARS to new </a:t>
            </a:r>
            <a:r>
              <a:rPr lang="en-US" dirty="0" smtClean="0"/>
              <a:t>collaborators who</a:t>
            </a:r>
            <a:r>
              <a:rPr lang="en-US" baseline="0" dirty="0" smtClean="0"/>
              <a:t> are interested in addressing child passenger </a:t>
            </a:r>
            <a:r>
              <a:rPr lang="en-US" baseline="0" dirty="0" smtClean="0"/>
              <a:t>safety.</a:t>
            </a:r>
          </a:p>
          <a:p>
            <a:r>
              <a:rPr lang="en-US" baseline="0" dirty="0" smtClean="0"/>
              <a:t>We have already been contacted by several tribe who are interested.</a:t>
            </a:r>
            <a:endParaRPr lang="en-US" baseline="0" dirty="0" smtClean="0"/>
          </a:p>
          <a:p>
            <a:r>
              <a:rPr lang="en-US" baseline="0" dirty="0" smtClean="0"/>
              <a:t>Communities can be at any </a:t>
            </a:r>
            <a:r>
              <a:rPr lang="en-US" baseline="0" dirty="0" smtClean="0"/>
              <a:t>point in the </a:t>
            </a:r>
            <a:r>
              <a:rPr lang="en-US" baseline="0" dirty="0" smtClean="0"/>
              <a:t>process of addressing child passenger safety.</a:t>
            </a:r>
            <a:endParaRPr lang="en-US" baseline="0" dirty="0" smtClean="0"/>
          </a:p>
          <a:p>
            <a:r>
              <a:rPr lang="en-US" baseline="0" dirty="0" smtClean="0"/>
              <a:t>Any size </a:t>
            </a:r>
            <a:r>
              <a:rPr lang="en-US" baseline="0" dirty="0" smtClean="0"/>
              <a:t>tribe can be a Native CARS tribe</a:t>
            </a:r>
            <a:endParaRPr lang="en-US" baseline="0" dirty="0" smtClean="0"/>
          </a:p>
          <a:p>
            <a:r>
              <a:rPr lang="en-US" dirty="0" smtClean="0"/>
              <a:t>You would be building from successes of</a:t>
            </a:r>
            <a:r>
              <a:rPr lang="en-US" baseline="0" dirty="0" smtClean="0"/>
              <a:t> the first six Native CARS tribes</a:t>
            </a:r>
          </a:p>
          <a:p>
            <a:r>
              <a:rPr lang="en-US" baseline="0" dirty="0" smtClean="0"/>
              <a:t>We will help you facilitate the use of the Atlas – you would be beta testing one or more of the modules from the website, based on your community’s needs. We would use your feedback and experience to further r</a:t>
            </a:r>
            <a:r>
              <a:rPr lang="en-US" dirty="0" smtClean="0"/>
              <a:t>efine the Atlas before the </a:t>
            </a:r>
            <a:r>
              <a:rPr lang="en-US" baseline="0" dirty="0" smtClean="0"/>
              <a:t>website goes live.</a:t>
            </a:r>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46</a:t>
            </a:fld>
            <a:endParaRPr lang="en-US"/>
          </a:p>
        </p:txBody>
      </p:sp>
    </p:spTree>
    <p:extLst>
      <p:ext uri="{BB962C8B-B14F-4D97-AF65-F5344CB8AC3E}">
        <p14:creationId xmlns:p14="http://schemas.microsoft.com/office/powerpoint/2010/main" val="33519360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47</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latin typeface="+mn-lt"/>
                <a:ea typeface="+mn-ea"/>
                <a:cs typeface="+mn-cs"/>
              </a:rPr>
              <a:t>Why concentrate on passenger restraint</a:t>
            </a:r>
            <a:r>
              <a:rPr lang="en-US" sz="1200" kern="1200" baseline="0" dirty="0" smtClean="0">
                <a:solidFill>
                  <a:schemeClr val="tx1"/>
                </a:solidFill>
                <a:latin typeface="+mn-lt"/>
                <a:ea typeface="+mn-ea"/>
                <a:cs typeface="+mn-cs"/>
              </a:rPr>
              <a:t> rather than injury and death from motor vehicle crashes.   Because tribes wanted to prevent these occurrences rather than react to them.  </a:t>
            </a:r>
            <a:r>
              <a:rPr lang="en-US" sz="1200" kern="1200" dirty="0" smtClean="0">
                <a:solidFill>
                  <a:schemeClr val="tx1"/>
                </a:solidFill>
                <a:latin typeface="+mn-lt"/>
                <a:ea typeface="+mn-ea"/>
                <a:cs typeface="+mn-cs"/>
              </a:rPr>
              <a:t>We know that child passenger restraint systems work.  In fact, the use of child safety seats has been shown to reduce child injury and death by 71% for infants and by 54% for toddlers (1 – 4 years old) in passenger cars [4]. Booster seats reduce the risk of serious injury by 59% [5], and seat belts reduce injury risk by 69% [6].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This figure shows the age- and size- appropriate</a:t>
            </a:r>
            <a:r>
              <a:rPr lang="en-US" sz="1200" kern="1200" baseline="0" dirty="0" smtClean="0">
                <a:solidFill>
                  <a:schemeClr val="tx1"/>
                </a:solidFill>
                <a:latin typeface="+mn-lt"/>
                <a:ea typeface="+mn-ea"/>
                <a:cs typeface="+mn-cs"/>
              </a:rPr>
              <a:t> recommendations by the National Highway Traffic Safety Administration.  Notice the overlap…    Laws in many states are based on these guidelines. </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However, in addition</a:t>
            </a:r>
            <a:r>
              <a:rPr lang="en-US" sz="1200" kern="1200" baseline="0" dirty="0" smtClean="0">
                <a:solidFill>
                  <a:schemeClr val="tx1"/>
                </a:solidFill>
                <a:latin typeface="+mn-lt"/>
                <a:ea typeface="+mn-ea"/>
                <a:cs typeface="+mn-cs"/>
              </a:rPr>
              <a:t> to age- and size-considerations, </a:t>
            </a:r>
            <a:r>
              <a:rPr lang="en-US" sz="1200" kern="1200" dirty="0" smtClean="0">
                <a:solidFill>
                  <a:schemeClr val="tx1"/>
                </a:solidFill>
                <a:latin typeface="+mn-lt"/>
                <a:ea typeface="+mn-ea"/>
                <a:cs typeface="+mn-cs"/>
              </a:rPr>
              <a:t>consistent</a:t>
            </a:r>
            <a:r>
              <a:rPr lang="en-US" sz="1200" kern="1200" baseline="0" dirty="0" smtClean="0">
                <a:solidFill>
                  <a:schemeClr val="tx1"/>
                </a:solidFill>
                <a:latin typeface="+mn-lt"/>
                <a:ea typeface="+mn-ea"/>
                <a:cs typeface="+mn-cs"/>
              </a:rPr>
              <a:t> use of child passenger restraints is important to confer protection, as motor vehicle crashes can occur any time. </a:t>
            </a:r>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5</a:t>
            </a:fld>
            <a:endParaRPr lang="en-US"/>
          </a:p>
        </p:txBody>
      </p:sp>
    </p:spTree>
    <p:extLst>
      <p:ext uri="{BB962C8B-B14F-4D97-AF65-F5344CB8AC3E}">
        <p14:creationId xmlns:p14="http://schemas.microsoft.com/office/powerpoint/2010/main" val="3214311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Tired</a:t>
            </a:r>
            <a:r>
              <a:rPr lang="en-US" baseline="0" dirty="0" smtClean="0"/>
              <a:t> of doing intervention studies where only half the tribes receive the intervention and half serve as control communities, we designed this study so ALL tribes receive the intervention. </a:t>
            </a:r>
            <a:endParaRPr lang="en-US" dirty="0"/>
          </a:p>
        </p:txBody>
      </p:sp>
      <p:sp>
        <p:nvSpPr>
          <p:cNvPr id="4" name="Slide Number Placeholder 3"/>
          <p:cNvSpPr>
            <a:spLocks noGrp="1"/>
          </p:cNvSpPr>
          <p:nvPr>
            <p:ph type="sldNum" sz="quarter" idx="10"/>
          </p:nvPr>
        </p:nvSpPr>
        <p:spPr/>
        <p:txBody>
          <a:bodyPr/>
          <a:lstStyle/>
          <a:p>
            <a:pPr>
              <a:defRPr/>
            </a:pPr>
            <a:fld id="{0CFB6DF3-C6F8-488C-8129-0BF1C6A23D59}" type="slidenum">
              <a:rPr lang="en-US" smtClean="0"/>
              <a:pPr>
                <a:defRPr/>
              </a:pPr>
              <a:t>6</a:t>
            </a:fld>
            <a:endParaRPr lang="en-US"/>
          </a:p>
        </p:txBody>
      </p:sp>
    </p:spTree>
    <p:extLst>
      <p:ext uri="{BB962C8B-B14F-4D97-AF65-F5344CB8AC3E}">
        <p14:creationId xmlns:p14="http://schemas.microsoft.com/office/powerpoint/2010/main" val="2434868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Tribes</a:t>
            </a:r>
            <a:r>
              <a:rPr lang="en-US" baseline="0" dirty="0" smtClean="0"/>
              <a:t> conducted child safety seat observations to assess the percent of kids riding properly restrained in vehicles and to identify risk factors for improper restraint. The 3 time points allowed us to assess potential improvements over time.</a:t>
            </a:r>
          </a:p>
          <a:p>
            <a:endParaRPr lang="en-US" sz="1200" dirty="0" smtClean="0"/>
          </a:p>
          <a:p>
            <a:r>
              <a:rPr lang="en-US" sz="1200" dirty="0" smtClean="0"/>
              <a:t>Qualitative</a:t>
            </a:r>
            <a:r>
              <a:rPr lang="en-US" sz="1200" baseline="0" dirty="0" smtClean="0"/>
              <a:t> data from p</a:t>
            </a:r>
            <a:r>
              <a:rPr lang="en-US" sz="1200" dirty="0" smtClean="0"/>
              <a:t>ersonal interviews and focus groups</a:t>
            </a:r>
            <a:r>
              <a:rPr lang="en-US" sz="1200" baseline="0" dirty="0" smtClean="0"/>
              <a:t> g</a:t>
            </a:r>
            <a:r>
              <a:rPr lang="en-US" sz="1100" dirty="0" smtClean="0"/>
              <a:t>ave us “the why” for some of the vehicle observation results and s</a:t>
            </a:r>
            <a:r>
              <a:rPr lang="en-US" sz="1200" dirty="0" smtClean="0"/>
              <a:t>uggested </a:t>
            </a:r>
            <a:r>
              <a:rPr lang="en-US" sz="1200" i="1" dirty="0" smtClean="0">
                <a:solidFill>
                  <a:schemeClr val="accent1"/>
                </a:solidFill>
                <a:effectLst>
                  <a:outerShdw blurRad="38100" dist="38100" dir="2700000" algn="tl">
                    <a:srgbClr val="000000">
                      <a:alpha val="43137"/>
                    </a:srgbClr>
                  </a:outerShdw>
                </a:effectLst>
              </a:rPr>
              <a:t>intervention strategies.</a:t>
            </a:r>
          </a:p>
          <a:p>
            <a:endParaRPr lang="en-US" dirty="0"/>
          </a:p>
        </p:txBody>
      </p:sp>
      <p:sp>
        <p:nvSpPr>
          <p:cNvPr id="4" name="Slide Number Placeholder 3"/>
          <p:cNvSpPr>
            <a:spLocks noGrp="1"/>
          </p:cNvSpPr>
          <p:nvPr>
            <p:ph type="sldNum" sz="quarter" idx="10"/>
          </p:nvPr>
        </p:nvSpPr>
        <p:spPr/>
        <p:txBody>
          <a:bodyPr/>
          <a:lstStyle/>
          <a:p>
            <a:fld id="{A3984351-342D-4661-84F3-B5753ED20544}" type="slidenum">
              <a:rPr lang="en-US" smtClean="0"/>
              <a:pPr/>
              <a:t>8</a:t>
            </a:fld>
            <a:endParaRPr lang="en-US"/>
          </a:p>
        </p:txBody>
      </p:sp>
    </p:spTree>
    <p:extLst>
      <p:ext uri="{BB962C8B-B14F-4D97-AF65-F5344CB8AC3E}">
        <p14:creationId xmlns:p14="http://schemas.microsoft.com/office/powerpoint/2010/main" val="3008706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A3984351-342D-4661-84F3-B5753ED20544}" type="slidenum">
              <a:rPr lang="en-US" smtClean="0"/>
              <a:pPr/>
              <a:t>9</a:t>
            </a:fld>
            <a:endParaRPr lang="en-US"/>
          </a:p>
        </p:txBody>
      </p:sp>
    </p:spTree>
    <p:extLst>
      <p:ext uri="{BB962C8B-B14F-4D97-AF65-F5344CB8AC3E}">
        <p14:creationId xmlns:p14="http://schemas.microsoft.com/office/powerpoint/2010/main" val="36505181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88827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a:xfrm>
            <a:off x="762000" y="457200"/>
            <a:ext cx="8229600" cy="838200"/>
          </a:xfrm>
          <a:prstGeom prst="rect">
            <a:avLst/>
          </a:prstGeom>
        </p:spPr>
        <p:txBody>
          <a:bodyPr/>
          <a:lstStyle/>
          <a:p>
            <a:r>
              <a:rPr kumimoji="0" lang="en-US" dirty="0" smtClean="0"/>
              <a:t>Click to edit Master title style</a:t>
            </a:r>
            <a:endParaRPr kumimoji="0" lang="en-US" dirty="0"/>
          </a:p>
        </p:txBody>
      </p:sp>
      <p:sp>
        <p:nvSpPr>
          <p:cNvPr id="27" name="Content Placeholder 26"/>
          <p:cNvSpPr>
            <a:spLocks noGrp="1"/>
          </p:cNvSpPr>
          <p:nvPr>
            <p:ph idx="1"/>
          </p:nvPr>
        </p:nvSpPr>
        <p:spPr>
          <a:xfrm>
            <a:off x="914400" y="1554162"/>
            <a:ext cx="8077200" cy="4525963"/>
          </a:xfrm>
          <a:prstGeom prst="rect">
            <a:avLst/>
          </a:prstGeo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a:xfrm>
            <a:off x="6477000" y="76200"/>
            <a:ext cx="2514600" cy="288925"/>
          </a:xfrm>
          <a:prstGeom prst="rect">
            <a:avLst/>
          </a:prstGeom>
        </p:spPr>
        <p:txBody>
          <a:bodyPr/>
          <a:lstStyle/>
          <a:p>
            <a:fld id="{F5A80073-3E33-4A6C-8117-793BD47E745C}" type="datetimeFigureOut">
              <a:rPr lang="en-US" smtClean="0"/>
              <a:pPr/>
              <a:t>1/15/2015</a:t>
            </a:fld>
            <a:endParaRPr lang="en-US"/>
          </a:p>
        </p:txBody>
      </p:sp>
      <p:sp>
        <p:nvSpPr>
          <p:cNvPr id="19" name="Footer Placeholder 18"/>
          <p:cNvSpPr>
            <a:spLocks noGrp="1"/>
          </p:cNvSpPr>
          <p:nvPr>
            <p:ph type="ftr" sz="quarter" idx="11"/>
          </p:nvPr>
        </p:nvSpPr>
        <p:spPr>
          <a:xfrm>
            <a:off x="3581400" y="76200"/>
            <a:ext cx="2895600" cy="288925"/>
          </a:xfrm>
          <a:prstGeom prst="rect">
            <a:avLst/>
          </a:prstGeom>
        </p:spPr>
        <p:txBody>
          <a:bodyPr/>
          <a:lstStyle/>
          <a:p>
            <a:endParaRPr lang="en-US"/>
          </a:p>
        </p:txBody>
      </p:sp>
      <p:sp>
        <p:nvSpPr>
          <p:cNvPr id="16" name="Slide Number Placeholder 15"/>
          <p:cNvSpPr>
            <a:spLocks noGrp="1"/>
          </p:cNvSpPr>
          <p:nvPr>
            <p:ph type="sldNum" sz="quarter" idx="12"/>
          </p:nvPr>
        </p:nvSpPr>
        <p:spPr>
          <a:xfrm>
            <a:off x="8229600" y="6473952"/>
            <a:ext cx="758952" cy="246888"/>
          </a:xfrm>
          <a:prstGeom prst="rect">
            <a:avLst/>
          </a:prstGeom>
        </p:spPr>
        <p:txBody>
          <a:bodyPr/>
          <a:lstStyle/>
          <a:p>
            <a:fld id="{A3A94432-25B0-402D-8BB3-CFEE0D3F87AF}" type="slidenum">
              <a:rPr lang="en-US" smtClean="0"/>
              <a:pPr/>
              <a:t>‹#›</a:t>
            </a:fld>
            <a:endParaRPr lang="en-US"/>
          </a:p>
        </p:txBody>
      </p:sp>
    </p:spTree>
    <p:extLst>
      <p:ext uri="{BB962C8B-B14F-4D97-AF65-F5344CB8AC3E}">
        <p14:creationId xmlns:p14="http://schemas.microsoft.com/office/powerpoint/2010/main" val="958607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0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30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9"/>
          <p:cNvSpPr>
            <a:spLocks noGrp="1" noChangeArrowheads="1"/>
          </p:cNvSpPr>
          <p:nvPr>
            <p:ph type="dt" sz="half" idx="10"/>
          </p:nvPr>
        </p:nvSpPr>
        <p:spPr>
          <a:xfrm>
            <a:off x="6477000" y="76200"/>
            <a:ext cx="2514600" cy="288925"/>
          </a:xfrm>
          <a:prstGeom prst="rect">
            <a:avLst/>
          </a:prstGeom>
          <a:ln/>
        </p:spPr>
        <p:txBody>
          <a:bodyPr/>
          <a:lstStyle>
            <a:lvl1pPr>
              <a:defRPr/>
            </a:lvl1pPr>
          </a:lstStyle>
          <a:p>
            <a:pPr>
              <a:defRPr/>
            </a:pPr>
            <a:endParaRPr lang="en-US"/>
          </a:p>
        </p:txBody>
      </p:sp>
      <p:sp>
        <p:nvSpPr>
          <p:cNvPr id="6" name="Rectangle 20"/>
          <p:cNvSpPr>
            <a:spLocks noGrp="1" noChangeArrowheads="1"/>
          </p:cNvSpPr>
          <p:nvPr>
            <p:ph type="ftr" sz="quarter" idx="11"/>
          </p:nvPr>
        </p:nvSpPr>
        <p:spPr>
          <a:xfrm>
            <a:off x="3124200" y="76200"/>
            <a:ext cx="3352800" cy="288925"/>
          </a:xfrm>
          <a:prstGeom prst="rect">
            <a:avLst/>
          </a:prstGeom>
          <a:ln/>
        </p:spPr>
        <p:txBody>
          <a:bodyPr/>
          <a:lstStyle>
            <a:lvl1pPr>
              <a:defRPr/>
            </a:lvl1pPr>
          </a:lstStyle>
          <a:p>
            <a:pPr>
              <a:defRPr/>
            </a:pPr>
            <a:endParaRPr lang="en-US"/>
          </a:p>
        </p:txBody>
      </p:sp>
      <p:sp>
        <p:nvSpPr>
          <p:cNvPr id="7" name="Rectangle 21"/>
          <p:cNvSpPr>
            <a:spLocks noGrp="1" noChangeArrowheads="1"/>
          </p:cNvSpPr>
          <p:nvPr>
            <p:ph type="sldNum" sz="quarter" idx="12"/>
          </p:nvPr>
        </p:nvSpPr>
        <p:spPr>
          <a:xfrm>
            <a:off x="8229600" y="6477000"/>
            <a:ext cx="762000" cy="244475"/>
          </a:xfrm>
          <a:prstGeom prst="rect">
            <a:avLst/>
          </a:prstGeom>
          <a:ln/>
        </p:spPr>
        <p:txBody>
          <a:bodyPr/>
          <a:lstStyle>
            <a:lvl1pPr>
              <a:defRPr/>
            </a:lvl1pPr>
          </a:lstStyle>
          <a:p>
            <a:pPr>
              <a:defRPr/>
            </a:pPr>
            <a:fld id="{27A19DE1-CAA5-47C5-9525-C6DC11596A28}" type="slidenum">
              <a:rPr lang="en-US"/>
              <a:pPr>
                <a:defRPr/>
              </a:pPr>
              <a:t>‹#›</a:t>
            </a:fld>
            <a:endParaRPr lang="en-US"/>
          </a:p>
        </p:txBody>
      </p:sp>
    </p:spTree>
    <p:extLst>
      <p:ext uri="{BB962C8B-B14F-4D97-AF65-F5344CB8AC3E}">
        <p14:creationId xmlns:p14="http://schemas.microsoft.com/office/powerpoint/2010/main" val="1959735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30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9"/>
          <p:cNvSpPr>
            <a:spLocks noGrp="1" noChangeArrowheads="1"/>
          </p:cNvSpPr>
          <p:nvPr>
            <p:ph type="dt" sz="half" idx="10"/>
          </p:nvPr>
        </p:nvSpPr>
        <p:spPr>
          <a:xfrm>
            <a:off x="6477000" y="76200"/>
            <a:ext cx="2514600" cy="288925"/>
          </a:xfrm>
          <a:prstGeom prst="rect">
            <a:avLst/>
          </a:prstGeom>
          <a:ln/>
        </p:spPr>
        <p:txBody>
          <a:bodyPr/>
          <a:lstStyle>
            <a:lvl1pPr>
              <a:defRPr/>
            </a:lvl1pPr>
          </a:lstStyle>
          <a:p>
            <a:pPr>
              <a:defRPr/>
            </a:pPr>
            <a:endParaRPr lang="en-US"/>
          </a:p>
        </p:txBody>
      </p:sp>
      <p:sp>
        <p:nvSpPr>
          <p:cNvPr id="6" name="Rectangle 20"/>
          <p:cNvSpPr>
            <a:spLocks noGrp="1" noChangeArrowheads="1"/>
          </p:cNvSpPr>
          <p:nvPr>
            <p:ph type="ftr" sz="quarter" idx="11"/>
          </p:nvPr>
        </p:nvSpPr>
        <p:spPr>
          <a:xfrm>
            <a:off x="3124200" y="76200"/>
            <a:ext cx="3352800" cy="288925"/>
          </a:xfrm>
          <a:prstGeom prst="rect">
            <a:avLst/>
          </a:prstGeom>
          <a:ln/>
        </p:spPr>
        <p:txBody>
          <a:bodyPr/>
          <a:lstStyle>
            <a:lvl1pPr>
              <a:defRPr/>
            </a:lvl1pPr>
          </a:lstStyle>
          <a:p>
            <a:pPr>
              <a:defRPr/>
            </a:pPr>
            <a:endParaRPr lang="en-US"/>
          </a:p>
        </p:txBody>
      </p:sp>
      <p:sp>
        <p:nvSpPr>
          <p:cNvPr id="7" name="Rectangle 21"/>
          <p:cNvSpPr>
            <a:spLocks noGrp="1" noChangeArrowheads="1"/>
          </p:cNvSpPr>
          <p:nvPr>
            <p:ph type="sldNum" sz="quarter" idx="12"/>
          </p:nvPr>
        </p:nvSpPr>
        <p:spPr>
          <a:xfrm>
            <a:off x="8229600" y="6477000"/>
            <a:ext cx="762000" cy="244475"/>
          </a:xfrm>
          <a:prstGeom prst="rect">
            <a:avLst/>
          </a:prstGeom>
          <a:ln/>
        </p:spPr>
        <p:txBody>
          <a:bodyPr/>
          <a:lstStyle>
            <a:lvl1pPr>
              <a:defRPr/>
            </a:lvl1pPr>
          </a:lstStyle>
          <a:p>
            <a:pPr>
              <a:defRPr/>
            </a:pPr>
            <a:fld id="{28732781-1384-42D3-B4F6-DFBEBBCE6DFA}" type="slidenum">
              <a:rPr lang="en-US"/>
              <a:pPr>
                <a:defRPr/>
              </a:pPr>
              <a:t>‹#›</a:t>
            </a:fld>
            <a:endParaRPr lang="en-US"/>
          </a:p>
        </p:txBody>
      </p:sp>
    </p:spTree>
    <p:extLst>
      <p:ext uri="{BB962C8B-B14F-4D97-AF65-F5344CB8AC3E}">
        <p14:creationId xmlns:p14="http://schemas.microsoft.com/office/powerpoint/2010/main" val="3037003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6477000" y="76200"/>
            <a:ext cx="2514600" cy="288925"/>
          </a:xfrm>
          <a:prstGeom prst="rect">
            <a:avLst/>
          </a:prstGeom>
        </p:spPr>
        <p:txBody>
          <a:bodyPr/>
          <a:lstStyle/>
          <a:p>
            <a:fld id="{F5A80073-3E33-4A6C-8117-793BD47E745C}" type="datetimeFigureOut">
              <a:rPr lang="en-US" smtClean="0"/>
              <a:pPr/>
              <a:t>1/15/2015</a:t>
            </a:fld>
            <a:endParaRPr lang="en-US"/>
          </a:p>
        </p:txBody>
      </p:sp>
      <p:sp>
        <p:nvSpPr>
          <p:cNvPr id="24" name="Footer Placeholder 23"/>
          <p:cNvSpPr>
            <a:spLocks noGrp="1"/>
          </p:cNvSpPr>
          <p:nvPr>
            <p:ph type="ftr" sz="quarter" idx="11"/>
          </p:nvPr>
        </p:nvSpPr>
        <p:spPr>
          <a:xfrm>
            <a:off x="3124200" y="76200"/>
            <a:ext cx="3352800" cy="288925"/>
          </a:xfrm>
          <a:prstGeom prst="rect">
            <a:avLst/>
          </a:prstGeom>
        </p:spPr>
        <p:txBody>
          <a:bodyPr/>
          <a:lstStyle/>
          <a:p>
            <a:endParaRPr lang="en-US"/>
          </a:p>
        </p:txBody>
      </p:sp>
      <p:sp>
        <p:nvSpPr>
          <p:cNvPr id="7" name="Slide Number Placeholder 6"/>
          <p:cNvSpPr>
            <a:spLocks noGrp="1"/>
          </p:cNvSpPr>
          <p:nvPr>
            <p:ph type="sldNum" sz="quarter" idx="12"/>
          </p:nvPr>
        </p:nvSpPr>
        <p:spPr>
          <a:xfrm>
            <a:off x="8229600" y="6477000"/>
            <a:ext cx="762000" cy="244475"/>
          </a:xfrm>
          <a:prstGeom prst="rect">
            <a:avLst/>
          </a:prstGeom>
        </p:spPr>
        <p:txBody>
          <a:bodyPr/>
          <a:lstStyle/>
          <a:p>
            <a:fld id="{A3A94432-25B0-402D-8BB3-CFEE0D3F87AF}" type="slidenum">
              <a:rPr lang="en-US" smtClean="0"/>
              <a:pPr/>
              <a:t>‹#›</a:t>
            </a:fld>
            <a:endParaRPr lang="en-US"/>
          </a:p>
        </p:txBody>
      </p:sp>
    </p:spTree>
    <p:extLst>
      <p:ext uri="{BB962C8B-B14F-4D97-AF65-F5344CB8AC3E}">
        <p14:creationId xmlns:p14="http://schemas.microsoft.com/office/powerpoint/2010/main" val="1795104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a:prstGeom prst="rect">
            <a:avLst/>
          </a:prstGeo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307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91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41763"/>
            <a:ext cx="4038600" cy="218916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9"/>
          <p:cNvSpPr>
            <a:spLocks noGrp="1" noChangeArrowheads="1"/>
          </p:cNvSpPr>
          <p:nvPr>
            <p:ph type="dt" sz="half" idx="10"/>
          </p:nvPr>
        </p:nvSpPr>
        <p:spPr>
          <a:xfrm>
            <a:off x="6477000" y="76200"/>
            <a:ext cx="2514600" cy="288925"/>
          </a:xfrm>
          <a:prstGeom prst="rect">
            <a:avLst/>
          </a:prstGeom>
          <a:ln/>
        </p:spPr>
        <p:txBody>
          <a:bodyPr/>
          <a:lstStyle>
            <a:lvl1pPr>
              <a:defRPr/>
            </a:lvl1pPr>
          </a:lstStyle>
          <a:p>
            <a:pPr>
              <a:defRPr/>
            </a:pPr>
            <a:endParaRPr lang="en-US"/>
          </a:p>
        </p:txBody>
      </p:sp>
      <p:sp>
        <p:nvSpPr>
          <p:cNvPr id="7" name="Rectangle 21"/>
          <p:cNvSpPr>
            <a:spLocks noGrp="1" noChangeArrowheads="1"/>
          </p:cNvSpPr>
          <p:nvPr>
            <p:ph type="sldNum" sz="quarter" idx="11"/>
          </p:nvPr>
        </p:nvSpPr>
        <p:spPr>
          <a:xfrm>
            <a:off x="8229600" y="6477000"/>
            <a:ext cx="762000" cy="244475"/>
          </a:xfrm>
          <a:prstGeom prst="rect">
            <a:avLst/>
          </a:prstGeom>
          <a:ln/>
        </p:spPr>
        <p:txBody>
          <a:bodyPr/>
          <a:lstStyle>
            <a:lvl1pPr>
              <a:defRPr/>
            </a:lvl1pPr>
          </a:lstStyle>
          <a:p>
            <a:pPr>
              <a:defRPr/>
            </a:pPr>
            <a:fld id="{B56E764E-04D5-4A45-819C-187E2E3A71F1}" type="slidenum">
              <a:rPr lang="en-US"/>
              <a:pPr>
                <a:defRPr/>
              </a:pPr>
              <a:t>‹#›</a:t>
            </a:fld>
            <a:endParaRPr lang="en-US"/>
          </a:p>
        </p:txBody>
      </p:sp>
      <p:sp>
        <p:nvSpPr>
          <p:cNvPr id="8" name="Rectangle 20"/>
          <p:cNvSpPr>
            <a:spLocks noGrp="1" noChangeArrowheads="1"/>
          </p:cNvSpPr>
          <p:nvPr>
            <p:ph type="ftr" sz="quarter" idx="12"/>
          </p:nvPr>
        </p:nvSpPr>
        <p:spPr>
          <a:xfrm>
            <a:off x="3124200" y="76200"/>
            <a:ext cx="3352800" cy="288925"/>
          </a:xfrm>
          <a:prstGeom prst="rect">
            <a:avLst/>
          </a:prstGeom>
          <a:ln/>
        </p:spPr>
        <p:txBody>
          <a:bodyPr/>
          <a:lstStyle>
            <a:lvl1pPr>
              <a:defRPr/>
            </a:lvl1pPr>
          </a:lstStyle>
          <a:p>
            <a:pPr>
              <a:defRPr/>
            </a:pPr>
            <a:r>
              <a:rPr lang="en-US" smtClean="0"/>
              <a:t>2009 Safe Native American Passengers – Lower Anchors and Tethers for Children</a:t>
            </a:r>
            <a:endParaRPr lang="en-US"/>
          </a:p>
        </p:txBody>
      </p:sp>
    </p:spTree>
    <p:extLst>
      <p:ext uri="{BB962C8B-B14F-4D97-AF65-F5344CB8AC3E}">
        <p14:creationId xmlns:p14="http://schemas.microsoft.com/office/powerpoint/2010/main" val="2753601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838200" y="277813"/>
            <a:ext cx="7848600" cy="1169987"/>
          </a:xfrm>
          <a:prstGeom prst="rect">
            <a:avLst/>
          </a:prstGeom>
        </p:spPr>
        <p:txBody>
          <a:bodyPr/>
          <a:lstStyle/>
          <a:p>
            <a:r>
              <a:rPr lang="en-US" smtClean="0"/>
              <a:t>Click to edit Master title style</a:t>
            </a:r>
            <a:endParaRPr lang="en-US"/>
          </a:p>
        </p:txBody>
      </p:sp>
      <p:sp>
        <p:nvSpPr>
          <p:cNvPr id="3" name="Table Placeholder 2"/>
          <p:cNvSpPr>
            <a:spLocks noGrp="1"/>
          </p:cNvSpPr>
          <p:nvPr>
            <p:ph type="tbl" idx="1"/>
          </p:nvPr>
        </p:nvSpPr>
        <p:spPr>
          <a:xfrm>
            <a:off x="838200" y="1600200"/>
            <a:ext cx="7848600" cy="4530725"/>
          </a:xfrm>
          <a:prstGeom prst="rect">
            <a:avLst/>
          </a:prstGeom>
        </p:spPr>
        <p:txBody>
          <a:bodyPr/>
          <a:lstStyle/>
          <a:p>
            <a:pPr lvl="0"/>
            <a:r>
              <a:rPr lang="en-US" noProof="0" smtClean="0"/>
              <a:t>Click icon to add table</a:t>
            </a:r>
          </a:p>
        </p:txBody>
      </p:sp>
      <p:sp>
        <p:nvSpPr>
          <p:cNvPr id="6" name="Rectangle 21"/>
          <p:cNvSpPr>
            <a:spLocks noGrp="1" noChangeArrowheads="1"/>
          </p:cNvSpPr>
          <p:nvPr>
            <p:ph type="sldNum" sz="quarter" idx="12"/>
          </p:nvPr>
        </p:nvSpPr>
        <p:spPr>
          <a:xfrm>
            <a:off x="8229600" y="6477000"/>
            <a:ext cx="762000" cy="244475"/>
          </a:xfrm>
          <a:prstGeom prst="rect">
            <a:avLst/>
          </a:prstGeom>
          <a:ln/>
        </p:spPr>
        <p:txBody>
          <a:bodyPr/>
          <a:lstStyle>
            <a:lvl1pPr>
              <a:defRPr/>
            </a:lvl1pPr>
          </a:lstStyle>
          <a:p>
            <a:pPr>
              <a:defRPr/>
            </a:pPr>
            <a:fld id="{34A9F780-D2A3-407F-B16F-73937E7790AC}" type="slidenum">
              <a:rPr lang="en-US"/>
              <a:pPr>
                <a:defRPr/>
              </a:pPr>
              <a:t>‹#›</a:t>
            </a:fld>
            <a:endParaRPr lang="en-US"/>
          </a:p>
        </p:txBody>
      </p:sp>
    </p:spTree>
    <p:extLst>
      <p:ext uri="{BB962C8B-B14F-4D97-AF65-F5344CB8AC3E}">
        <p14:creationId xmlns:p14="http://schemas.microsoft.com/office/powerpoint/2010/main" val="304510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IMG_1500 copy.jpg"/>
          <p:cNvPicPr>
            <a:picLocks noChangeAspect="1"/>
          </p:cNvPicPr>
          <p:nvPr/>
        </p:nvPicPr>
        <p:blipFill>
          <a:blip r:embed="rId9">
            <a:alphaModFix amt="50000"/>
            <a:extLst>
              <a:ext uri="{28A0092B-C50C-407E-A947-70E740481C1C}">
                <a14:useLocalDpi xmlns:a14="http://schemas.microsoft.com/office/drawing/2010/main" val="0"/>
              </a:ext>
            </a:extLst>
          </a:blip>
          <a:stretch>
            <a:fillRect/>
          </a:stretch>
        </p:blipFill>
        <p:spPr>
          <a:xfrm rot="16200000">
            <a:off x="-3109787" y="3109796"/>
            <a:ext cx="6857992" cy="638417"/>
          </a:xfrm>
          <a:prstGeom prst="rect">
            <a:avLst/>
          </a:prstGeom>
        </p:spPr>
      </p:pic>
    </p:spTree>
    <p:extLst>
      <p:ext uri="{BB962C8B-B14F-4D97-AF65-F5344CB8AC3E}">
        <p14:creationId xmlns:p14="http://schemas.microsoft.com/office/powerpoint/2010/main" val="946579128"/>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3" r:id="rId3"/>
    <p:sldLayoutId id="2147483654" r:id="rId4"/>
    <p:sldLayoutId id="2147483655" r:id="rId5"/>
    <p:sldLayoutId id="2147483656" r:id="rId6"/>
    <p:sldLayoutId id="2147483657" r:id="rId7"/>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hyperlink" Target="http://www.npaihb.org/images/epicenter_docs/ChildSafetyStudy/2012/CCTPSA%20Sho%20and%20Soy.mp3" TargetMode="External"/><Relationship Id="rId5" Type="http://schemas.openxmlformats.org/officeDocument/2006/relationships/image" Target="../media/image21.jpe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chart" Target="../charts/chart7.xml"/></Relationships>
</file>

<file path=ppt/slides/_rels/slide3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png"/><Relationship Id="rId7" Type="http://schemas.openxmlformats.org/officeDocument/2006/relationships/image" Target="../media/image38.jpeg"/><Relationship Id="rId2" Type="http://schemas.openxmlformats.org/officeDocument/2006/relationships/notesSlide" Target="../notesSlides/notesSlide37.xml"/><Relationship Id="rId1" Type="http://schemas.openxmlformats.org/officeDocument/2006/relationships/slideLayout" Target="../slideLayouts/slideLayout5.xml"/><Relationship Id="rId6" Type="http://schemas.openxmlformats.org/officeDocument/2006/relationships/image" Target="../media/image37.jpeg"/><Relationship Id="rId5" Type="http://schemas.openxmlformats.org/officeDocument/2006/relationships/image" Target="../media/image36.png"/><Relationship Id="rId4" Type="http://schemas.openxmlformats.org/officeDocument/2006/relationships/image" Target="../media/image35.jpeg"/><Relationship Id="rId9" Type="http://schemas.openxmlformats.org/officeDocument/2006/relationships/image" Target="../media/image40.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mailto:nativecars@npaihb.org" TargetMode="External"/><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txBox="1">
            <a:spLocks/>
          </p:cNvSpPr>
          <p:nvPr/>
        </p:nvSpPr>
        <p:spPr>
          <a:xfrm>
            <a:off x="914400" y="4572000"/>
            <a:ext cx="73152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dirty="0" smtClean="0">
                <a:solidFill>
                  <a:schemeClr val="tx1">
                    <a:lumMod val="85000"/>
                    <a:lumOff val="15000"/>
                  </a:schemeClr>
                </a:solidFill>
                <a:latin typeface="Berlin Sans FB" pitchFamily="34" charset="0"/>
              </a:rPr>
              <a:t>The Native CARS Atlas:</a:t>
            </a:r>
          </a:p>
          <a:p>
            <a:pPr marL="0" indent="0" algn="ctr">
              <a:buNone/>
            </a:pPr>
            <a:r>
              <a:rPr lang="en-US" dirty="0" smtClean="0">
                <a:solidFill>
                  <a:schemeClr val="tx1">
                    <a:lumMod val="85000"/>
                    <a:lumOff val="15000"/>
                  </a:schemeClr>
                </a:solidFill>
                <a:latin typeface="Berlin Sans FB" pitchFamily="34" charset="0"/>
              </a:rPr>
              <a:t>The Dissemination Phase</a:t>
            </a:r>
            <a:endParaRPr lang="en-US" dirty="0">
              <a:solidFill>
                <a:schemeClr val="tx1">
                  <a:lumMod val="85000"/>
                  <a:lumOff val="15000"/>
                </a:schemeClr>
              </a:solidFill>
              <a:latin typeface="Berlin Sans FB" pitchFamily="34" charset="0"/>
            </a:endParaRPr>
          </a:p>
        </p:txBody>
      </p:sp>
      <p:sp>
        <p:nvSpPr>
          <p:cNvPr id="4" name="TextBox 3"/>
          <p:cNvSpPr txBox="1"/>
          <p:nvPr/>
        </p:nvSpPr>
        <p:spPr>
          <a:xfrm>
            <a:off x="914400" y="5715000"/>
            <a:ext cx="7315200" cy="923330"/>
          </a:xfrm>
          <a:prstGeom prst="rect">
            <a:avLst/>
          </a:prstGeom>
          <a:noFill/>
        </p:spPr>
        <p:txBody>
          <a:bodyPr wrap="square" rtlCol="0">
            <a:spAutoFit/>
          </a:bodyPr>
          <a:lstStyle/>
          <a:p>
            <a:pPr algn="ctr"/>
            <a:r>
              <a:rPr lang="en-US" dirty="0" smtClean="0"/>
              <a:t>Northwest Portland Area Indian Health Board</a:t>
            </a:r>
          </a:p>
          <a:p>
            <a:pPr algn="ctr"/>
            <a:r>
              <a:rPr lang="en-US" dirty="0" smtClean="0"/>
              <a:t>Quarterly Board Meeting</a:t>
            </a:r>
          </a:p>
          <a:p>
            <a:pPr algn="ctr"/>
            <a:r>
              <a:rPr lang="en-US" dirty="0" smtClean="0"/>
              <a:t>Grand Mound, WA - January 21, 2015</a:t>
            </a:r>
            <a:endParaRPr lang="en-US" dirty="0"/>
          </a:p>
        </p:txBody>
      </p:sp>
      <p:pic>
        <p:nvPicPr>
          <p:cNvPr id="7" name="Picture 7" descr="R:\Child Safety Seat\Native CARS Logos\Jefferson Greene Logo\Native CARS logo - large - transparen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52600" y="76200"/>
            <a:ext cx="5062814" cy="4550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7854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idx="4294967295"/>
          </p:nvPr>
        </p:nvSpPr>
        <p:spPr>
          <a:xfrm>
            <a:off x="457200" y="609600"/>
            <a:ext cx="8229600" cy="838200"/>
          </a:xfrm>
          <a:prstGeom prst="rect">
            <a:avLst/>
          </a:prstGeom>
        </p:spPr>
        <p:txBody>
          <a:bodyPr/>
          <a:lstStyle/>
          <a:p>
            <a:pPr eaLnBrk="1" hangingPunct="1"/>
            <a:r>
              <a:rPr lang="en-US" altLang="en-US" b="1" smtClean="0"/>
              <a:t>Colville Native CARS</a:t>
            </a:r>
          </a:p>
        </p:txBody>
      </p:sp>
      <p:pic>
        <p:nvPicPr>
          <p:cNvPr id="10243" name="Picture 2"/>
          <p:cNvPicPr>
            <a:picLocks noChangeAspect="1" noChangeArrowheads="1"/>
          </p:cNvPicPr>
          <p:nvPr/>
        </p:nvPicPr>
        <p:blipFill>
          <a:blip r:embed="rId3" cstate="print"/>
          <a:srcRect/>
          <a:stretch>
            <a:fillRect/>
          </a:stretch>
        </p:blipFill>
        <p:spPr bwMode="auto">
          <a:xfrm>
            <a:off x="325438" y="1828800"/>
            <a:ext cx="8458200" cy="4533900"/>
          </a:xfrm>
          <a:prstGeom prst="rect">
            <a:avLst/>
          </a:prstGeom>
          <a:noFill/>
          <a:ln w="9525">
            <a:noFill/>
            <a:miter lim="800000"/>
            <a:headEnd/>
            <a:tailEnd/>
          </a:ln>
        </p:spPr>
      </p:pic>
      <p:pic>
        <p:nvPicPr>
          <p:cNvPr id="10244" name="Picture 2" descr="Native CARS Transparent.png"/>
          <p:cNvPicPr>
            <a:picLocks noChangeAspect="1"/>
          </p:cNvPicPr>
          <p:nvPr/>
        </p:nvPicPr>
        <p:blipFill>
          <a:blip r:embed="rId4" cstate="print"/>
          <a:srcRect/>
          <a:stretch>
            <a:fillRect/>
          </a:stretch>
        </p:blipFill>
        <p:spPr bwMode="auto">
          <a:xfrm>
            <a:off x="381000" y="228600"/>
            <a:ext cx="1624013" cy="144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idx="4294967295"/>
          </p:nvPr>
        </p:nvSpPr>
        <p:spPr bwMode="auto">
          <a:xfrm>
            <a:off x="685800" y="457200"/>
            <a:ext cx="8153400" cy="838200"/>
          </a:xfrm>
          <a:prstGeom prst="rect">
            <a:avLst/>
          </a:prstGeom>
          <a:noFill/>
          <a:ln>
            <a:miter lim="800000"/>
            <a:headEnd/>
            <a:tailEnd/>
          </a:ln>
        </p:spPr>
        <p:txBody>
          <a:bodyPr/>
          <a:lstStyle/>
          <a:p>
            <a:pPr eaLnBrk="1" hangingPunct="1"/>
            <a:r>
              <a:rPr lang="en-US" altLang="en-US" sz="4000" b="1" dirty="0" smtClean="0"/>
              <a:t>The Confederated Tribes of the Colville Indian Reservation</a:t>
            </a:r>
          </a:p>
        </p:txBody>
      </p:sp>
      <p:pic>
        <p:nvPicPr>
          <p:cNvPr id="11267" name="Picture 2"/>
          <p:cNvPicPr>
            <a:picLocks noChangeAspect="1" noChangeArrowheads="1"/>
          </p:cNvPicPr>
          <p:nvPr/>
        </p:nvPicPr>
        <p:blipFill>
          <a:blip r:embed="rId3" cstate="print"/>
          <a:srcRect/>
          <a:stretch>
            <a:fillRect/>
          </a:stretch>
        </p:blipFill>
        <p:spPr bwMode="auto">
          <a:xfrm>
            <a:off x="1905000" y="2133600"/>
            <a:ext cx="6019800" cy="4400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idx="4294967295"/>
          </p:nvPr>
        </p:nvSpPr>
        <p:spPr bwMode="auto">
          <a:xfrm>
            <a:off x="685800" y="304800"/>
            <a:ext cx="8458200" cy="838200"/>
          </a:xfrm>
          <a:prstGeom prst="rect">
            <a:avLst/>
          </a:prstGeom>
          <a:noFill/>
          <a:ln>
            <a:miter lim="800000"/>
            <a:headEnd/>
            <a:tailEnd/>
          </a:ln>
        </p:spPr>
        <p:txBody>
          <a:bodyPr/>
          <a:lstStyle/>
          <a:p>
            <a:pPr eaLnBrk="1" hangingPunct="1"/>
            <a:r>
              <a:rPr lang="en-US" altLang="en-US" sz="4000" b="1" dirty="0" smtClean="0"/>
              <a:t>Fatal crashes on Colville Reservation, 2001-2009</a:t>
            </a:r>
          </a:p>
        </p:txBody>
      </p:sp>
      <p:pic>
        <p:nvPicPr>
          <p:cNvPr id="12291" name="Picture 5" descr="N:\Temp_Cancer\CARS\Colville.jpg"/>
          <p:cNvPicPr>
            <a:picLocks noChangeAspect="1" noChangeArrowheads="1"/>
          </p:cNvPicPr>
          <p:nvPr/>
        </p:nvPicPr>
        <p:blipFill>
          <a:blip r:embed="rId3" cstate="print"/>
          <a:srcRect l="3445" t="34016" r="26048" b="24280"/>
          <a:stretch>
            <a:fillRect/>
          </a:stretch>
        </p:blipFill>
        <p:spPr bwMode="auto">
          <a:xfrm>
            <a:off x="685800" y="1981200"/>
            <a:ext cx="8231188" cy="3937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en-US" sz="4000" b="1" dirty="0" smtClean="0"/>
              <a:t>Percent of Properly Restrained Children by District, 2009</a:t>
            </a:r>
            <a:br>
              <a:rPr lang="en-US" altLang="en-US" sz="4000" b="1" dirty="0" smtClean="0"/>
            </a:br>
            <a:endParaRPr lang="en-US" altLang="en-US" sz="4000" b="1" dirty="0" smtClean="0"/>
          </a:p>
        </p:txBody>
      </p:sp>
      <p:graphicFrame>
        <p:nvGraphicFramePr>
          <p:cNvPr id="5" name="Chart 4"/>
          <p:cNvGraphicFramePr/>
          <p:nvPr/>
        </p:nvGraphicFramePr>
        <p:xfrm>
          <a:off x="1143000" y="2286000"/>
          <a:ext cx="7467600" cy="3962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3"/>
          <p:cNvPicPr>
            <a:picLocks noChangeAspect="1" noChangeArrowheads="1"/>
          </p:cNvPicPr>
          <p:nvPr/>
        </p:nvPicPr>
        <p:blipFill>
          <a:blip r:embed="rId3" cstate="print"/>
          <a:srcRect l="53326" t="39110" r="24187" b="18446"/>
          <a:stretch>
            <a:fillRect/>
          </a:stretch>
        </p:blipFill>
        <p:spPr bwMode="auto">
          <a:xfrm>
            <a:off x="762000" y="1447800"/>
            <a:ext cx="8229600" cy="4953000"/>
          </a:xfrm>
          <a:prstGeom prst="rect">
            <a:avLst/>
          </a:prstGeom>
          <a:noFill/>
          <a:ln w="9525">
            <a:noFill/>
            <a:miter lim="800000"/>
            <a:headEnd/>
            <a:tailEnd/>
          </a:ln>
        </p:spPr>
      </p:pic>
      <p:sp>
        <p:nvSpPr>
          <p:cNvPr id="14339" name="TextBox 6"/>
          <p:cNvSpPr txBox="1">
            <a:spLocks noChangeArrowheads="1"/>
          </p:cNvSpPr>
          <p:nvPr/>
        </p:nvSpPr>
        <p:spPr bwMode="auto">
          <a:xfrm>
            <a:off x="838200" y="228600"/>
            <a:ext cx="8001000" cy="707886"/>
          </a:xfrm>
          <a:prstGeom prst="rect">
            <a:avLst/>
          </a:prstGeom>
          <a:noFill/>
          <a:ln w="9525">
            <a:noFill/>
            <a:miter lim="800000"/>
            <a:headEnd/>
            <a:tailEnd/>
          </a:ln>
        </p:spPr>
        <p:txBody>
          <a:bodyPr>
            <a:spAutoFit/>
          </a:bodyPr>
          <a:lstStyle/>
          <a:p>
            <a:pPr algn="ctr" defTabSz="457200"/>
            <a:r>
              <a:rPr lang="en-US" altLang="en-US" sz="4000" b="1">
                <a:solidFill>
                  <a:srgbClr val="000000"/>
                </a:solidFill>
              </a:rPr>
              <a:t>Proper Restraint at Colville, 2009</a:t>
            </a:r>
          </a:p>
        </p:txBody>
      </p:sp>
      <p:sp>
        <p:nvSpPr>
          <p:cNvPr id="14340" name="TextBox 7"/>
          <p:cNvSpPr txBox="1">
            <a:spLocks noChangeArrowheads="1"/>
          </p:cNvSpPr>
          <p:nvPr/>
        </p:nvSpPr>
        <p:spPr bwMode="auto">
          <a:xfrm>
            <a:off x="1347788" y="1524000"/>
            <a:ext cx="3200400" cy="400050"/>
          </a:xfrm>
          <a:prstGeom prst="rect">
            <a:avLst/>
          </a:prstGeom>
          <a:noFill/>
          <a:ln w="9525">
            <a:noFill/>
            <a:miter lim="800000"/>
            <a:headEnd/>
            <a:tailEnd/>
          </a:ln>
        </p:spPr>
        <p:txBody>
          <a:bodyPr>
            <a:spAutoFit/>
          </a:bodyPr>
          <a:lstStyle/>
          <a:p>
            <a:pPr defTabSz="457200"/>
            <a:r>
              <a:rPr lang="en-US" altLang="en-US" sz="2000">
                <a:solidFill>
                  <a:srgbClr val="000000"/>
                </a:solidFill>
              </a:rPr>
              <a:t>Omak off-reservation – </a:t>
            </a:r>
            <a:r>
              <a:rPr lang="en-US" altLang="en-US" sz="2000" b="1">
                <a:solidFill>
                  <a:srgbClr val="C00000"/>
                </a:solidFill>
              </a:rPr>
              <a:t>80%</a:t>
            </a:r>
          </a:p>
        </p:txBody>
      </p:sp>
      <p:sp>
        <p:nvSpPr>
          <p:cNvPr id="14341" name="TextBox 8"/>
          <p:cNvSpPr txBox="1">
            <a:spLocks noChangeArrowheads="1"/>
          </p:cNvSpPr>
          <p:nvPr/>
        </p:nvSpPr>
        <p:spPr bwMode="auto">
          <a:xfrm>
            <a:off x="1452563" y="1844675"/>
            <a:ext cx="457200" cy="400050"/>
          </a:xfrm>
          <a:prstGeom prst="rect">
            <a:avLst/>
          </a:prstGeom>
          <a:noFill/>
          <a:ln w="9525">
            <a:noFill/>
            <a:miter lim="800000"/>
            <a:headEnd/>
            <a:tailEnd/>
          </a:ln>
        </p:spPr>
        <p:txBody>
          <a:bodyPr>
            <a:spAutoFit/>
          </a:bodyPr>
          <a:lstStyle/>
          <a:p>
            <a:pPr marL="285750" indent="-285750" defTabSz="457200">
              <a:buFont typeface="Arial" charset="0"/>
              <a:buChar char="•"/>
            </a:pPr>
            <a:r>
              <a:rPr lang="en-US" altLang="en-US" sz="2000">
                <a:solidFill>
                  <a:srgbClr val="000000"/>
                </a:solidFill>
              </a:rPr>
              <a:t> </a:t>
            </a:r>
          </a:p>
        </p:txBody>
      </p:sp>
      <p:sp>
        <p:nvSpPr>
          <p:cNvPr id="14342" name="TextBox 9"/>
          <p:cNvSpPr txBox="1">
            <a:spLocks noChangeArrowheads="1"/>
          </p:cNvSpPr>
          <p:nvPr/>
        </p:nvSpPr>
        <p:spPr bwMode="auto">
          <a:xfrm>
            <a:off x="1917700" y="1952625"/>
            <a:ext cx="3357563" cy="400050"/>
          </a:xfrm>
          <a:prstGeom prst="rect">
            <a:avLst/>
          </a:prstGeom>
          <a:noFill/>
          <a:ln w="9525">
            <a:noFill/>
            <a:miter lim="800000"/>
            <a:headEnd/>
            <a:tailEnd/>
          </a:ln>
        </p:spPr>
        <p:txBody>
          <a:bodyPr>
            <a:spAutoFit/>
          </a:bodyPr>
          <a:lstStyle/>
          <a:p>
            <a:pPr defTabSz="457200"/>
            <a:r>
              <a:rPr lang="en-US" altLang="en-US" sz="2000">
                <a:solidFill>
                  <a:srgbClr val="000000"/>
                </a:solidFill>
              </a:rPr>
              <a:t>Omak on-reservation – </a:t>
            </a:r>
            <a:r>
              <a:rPr lang="en-US" altLang="en-US" sz="2000" b="1">
                <a:solidFill>
                  <a:srgbClr val="C00000"/>
                </a:solidFill>
              </a:rPr>
              <a:t>51%</a:t>
            </a:r>
          </a:p>
        </p:txBody>
      </p:sp>
      <p:sp>
        <p:nvSpPr>
          <p:cNvPr id="14343" name="Rectangle 10"/>
          <p:cNvSpPr>
            <a:spLocks noChangeArrowheads="1"/>
          </p:cNvSpPr>
          <p:nvPr/>
        </p:nvSpPr>
        <p:spPr bwMode="auto">
          <a:xfrm>
            <a:off x="1644650" y="2095500"/>
            <a:ext cx="531813" cy="400050"/>
          </a:xfrm>
          <a:prstGeom prst="rect">
            <a:avLst/>
          </a:prstGeom>
          <a:noFill/>
          <a:ln w="9525">
            <a:noFill/>
            <a:miter lim="800000"/>
            <a:headEnd/>
            <a:tailEnd/>
          </a:ln>
        </p:spPr>
        <p:txBody>
          <a:bodyPr wrap="none">
            <a:spAutoFit/>
          </a:bodyPr>
          <a:lstStyle/>
          <a:p>
            <a:pPr marL="285750" indent="-285750" defTabSz="457200">
              <a:buFont typeface="Arial" charset="0"/>
              <a:buChar char="•"/>
            </a:pPr>
            <a:r>
              <a:rPr lang="en-US" altLang="en-US" sz="2000">
                <a:solidFill>
                  <a:srgbClr val="000000"/>
                </a:solidFill>
              </a:rPr>
              <a:t> </a:t>
            </a:r>
          </a:p>
        </p:txBody>
      </p:sp>
      <p:sp>
        <p:nvSpPr>
          <p:cNvPr id="14344" name="TextBox 11"/>
          <p:cNvSpPr txBox="1">
            <a:spLocks noChangeArrowheads="1"/>
          </p:cNvSpPr>
          <p:nvPr/>
        </p:nvSpPr>
        <p:spPr bwMode="auto">
          <a:xfrm>
            <a:off x="6324600" y="2560638"/>
            <a:ext cx="1960563" cy="400050"/>
          </a:xfrm>
          <a:prstGeom prst="rect">
            <a:avLst/>
          </a:prstGeom>
          <a:noFill/>
          <a:ln w="9525">
            <a:noFill/>
            <a:miter lim="800000"/>
            <a:headEnd/>
            <a:tailEnd/>
          </a:ln>
        </p:spPr>
        <p:txBody>
          <a:bodyPr>
            <a:spAutoFit/>
          </a:bodyPr>
          <a:lstStyle/>
          <a:p>
            <a:pPr defTabSz="457200"/>
            <a:r>
              <a:rPr lang="en-US" altLang="en-US" sz="2000">
                <a:solidFill>
                  <a:srgbClr val="000000"/>
                </a:solidFill>
              </a:rPr>
              <a:t>Inchelium – 19%</a:t>
            </a:r>
          </a:p>
        </p:txBody>
      </p:sp>
      <p:sp>
        <p:nvSpPr>
          <p:cNvPr id="14345" name="Rectangle 12"/>
          <p:cNvSpPr>
            <a:spLocks noChangeArrowheads="1"/>
          </p:cNvSpPr>
          <p:nvPr/>
        </p:nvSpPr>
        <p:spPr bwMode="auto">
          <a:xfrm>
            <a:off x="8077200" y="2773363"/>
            <a:ext cx="381000" cy="400050"/>
          </a:xfrm>
          <a:prstGeom prst="rect">
            <a:avLst/>
          </a:prstGeom>
          <a:noFill/>
          <a:ln w="9525">
            <a:noFill/>
            <a:miter lim="800000"/>
            <a:headEnd/>
            <a:tailEnd/>
          </a:ln>
        </p:spPr>
        <p:txBody>
          <a:bodyPr>
            <a:spAutoFit/>
          </a:bodyPr>
          <a:lstStyle/>
          <a:p>
            <a:pPr marL="285750" indent="-285750" defTabSz="457200">
              <a:buFont typeface="Arial" charset="0"/>
              <a:buChar char="•"/>
            </a:pPr>
            <a:r>
              <a:rPr lang="en-US" altLang="en-US" sz="2000">
                <a:solidFill>
                  <a:srgbClr val="000000"/>
                </a:solidFill>
              </a:rPr>
              <a:t> </a:t>
            </a:r>
          </a:p>
        </p:txBody>
      </p:sp>
      <p:sp>
        <p:nvSpPr>
          <p:cNvPr id="14346" name="TextBox 13"/>
          <p:cNvSpPr txBox="1">
            <a:spLocks noChangeArrowheads="1"/>
          </p:cNvSpPr>
          <p:nvPr/>
        </p:nvSpPr>
        <p:spPr bwMode="auto">
          <a:xfrm>
            <a:off x="3795713" y="3429000"/>
            <a:ext cx="2057400" cy="400050"/>
          </a:xfrm>
          <a:prstGeom prst="rect">
            <a:avLst/>
          </a:prstGeom>
          <a:noFill/>
          <a:ln w="9525">
            <a:noFill/>
            <a:miter lim="800000"/>
            <a:headEnd/>
            <a:tailEnd/>
          </a:ln>
        </p:spPr>
        <p:txBody>
          <a:bodyPr>
            <a:spAutoFit/>
          </a:bodyPr>
          <a:lstStyle/>
          <a:p>
            <a:pPr defTabSz="457200"/>
            <a:r>
              <a:rPr lang="en-US" altLang="en-US" sz="2000">
                <a:solidFill>
                  <a:srgbClr val="000000"/>
                </a:solidFill>
              </a:rPr>
              <a:t>Nespelem – 51%</a:t>
            </a:r>
          </a:p>
        </p:txBody>
      </p:sp>
      <p:sp>
        <p:nvSpPr>
          <p:cNvPr id="14347" name="Rectangle 14"/>
          <p:cNvSpPr>
            <a:spLocks noChangeArrowheads="1"/>
          </p:cNvSpPr>
          <p:nvPr/>
        </p:nvSpPr>
        <p:spPr bwMode="auto">
          <a:xfrm>
            <a:off x="4308475" y="3740150"/>
            <a:ext cx="531813" cy="400050"/>
          </a:xfrm>
          <a:prstGeom prst="rect">
            <a:avLst/>
          </a:prstGeom>
          <a:noFill/>
          <a:ln w="9525">
            <a:noFill/>
            <a:miter lim="800000"/>
            <a:headEnd/>
            <a:tailEnd/>
          </a:ln>
        </p:spPr>
        <p:txBody>
          <a:bodyPr wrap="none">
            <a:spAutoFit/>
          </a:bodyPr>
          <a:lstStyle/>
          <a:p>
            <a:pPr marL="285750" indent="-285750" defTabSz="457200">
              <a:buFont typeface="Arial" charset="0"/>
              <a:buChar char="•"/>
            </a:pPr>
            <a:r>
              <a:rPr lang="en-US" altLang="en-US" sz="2000">
                <a:solidFill>
                  <a:srgbClr val="000000"/>
                </a:solidFill>
              </a:rPr>
              <a:t> </a:t>
            </a:r>
          </a:p>
        </p:txBody>
      </p:sp>
      <p:sp>
        <p:nvSpPr>
          <p:cNvPr id="14348" name="TextBox 15"/>
          <p:cNvSpPr txBox="1">
            <a:spLocks noChangeArrowheads="1"/>
          </p:cNvSpPr>
          <p:nvPr/>
        </p:nvSpPr>
        <p:spPr bwMode="auto">
          <a:xfrm>
            <a:off x="5227638" y="4559300"/>
            <a:ext cx="1706562" cy="400050"/>
          </a:xfrm>
          <a:prstGeom prst="rect">
            <a:avLst/>
          </a:prstGeom>
          <a:noFill/>
          <a:ln w="9525">
            <a:noFill/>
            <a:miter lim="800000"/>
            <a:headEnd/>
            <a:tailEnd/>
          </a:ln>
        </p:spPr>
        <p:txBody>
          <a:bodyPr>
            <a:spAutoFit/>
          </a:bodyPr>
          <a:lstStyle/>
          <a:p>
            <a:pPr defTabSz="457200"/>
            <a:r>
              <a:rPr lang="en-US" altLang="en-US" sz="2000">
                <a:solidFill>
                  <a:srgbClr val="000000"/>
                </a:solidFill>
              </a:rPr>
              <a:t>Keller – 62%</a:t>
            </a:r>
          </a:p>
        </p:txBody>
      </p:sp>
      <p:sp>
        <p:nvSpPr>
          <p:cNvPr id="14349" name="Rectangle 16"/>
          <p:cNvSpPr>
            <a:spLocks noChangeArrowheads="1"/>
          </p:cNvSpPr>
          <p:nvPr/>
        </p:nvSpPr>
        <p:spPr bwMode="auto">
          <a:xfrm>
            <a:off x="5699125" y="4343400"/>
            <a:ext cx="531813" cy="400050"/>
          </a:xfrm>
          <a:prstGeom prst="rect">
            <a:avLst/>
          </a:prstGeom>
          <a:noFill/>
          <a:ln w="9525">
            <a:noFill/>
            <a:miter lim="800000"/>
            <a:headEnd/>
            <a:tailEnd/>
          </a:ln>
        </p:spPr>
        <p:txBody>
          <a:bodyPr wrap="none">
            <a:spAutoFit/>
          </a:bodyPr>
          <a:lstStyle/>
          <a:p>
            <a:pPr marL="285750" indent="-285750" defTabSz="457200">
              <a:buFont typeface="Arial" charset="0"/>
              <a:buChar char="•"/>
            </a:pPr>
            <a:r>
              <a:rPr lang="en-US" altLang="en-US" sz="2000">
                <a:solidFill>
                  <a:srgbClr val="000000"/>
                </a:solidFill>
              </a:rPr>
              <a:t> </a:t>
            </a:r>
          </a:p>
        </p:txBody>
      </p:sp>
      <p:sp>
        <p:nvSpPr>
          <p:cNvPr id="20" name="Oval 19"/>
          <p:cNvSpPr>
            <a:spLocks noChangeArrowheads="1"/>
          </p:cNvSpPr>
          <p:nvPr/>
        </p:nvSpPr>
        <p:spPr bwMode="auto">
          <a:xfrm>
            <a:off x="1347788" y="1924050"/>
            <a:ext cx="569912" cy="571500"/>
          </a:xfrm>
          <a:prstGeom prst="ellipse">
            <a:avLst/>
          </a:prstGeom>
          <a:noFill/>
          <a:ln w="28575">
            <a:solidFill>
              <a:srgbClr val="C00000"/>
            </a:solidFill>
            <a:round/>
            <a:headEnd/>
            <a:tailEnd/>
          </a:ln>
          <a:effectLst>
            <a:outerShdw blurRad="40000" dist="23000" dir="5400000" rotWithShape="0">
              <a:srgbClr val="808080">
                <a:alpha val="34999"/>
              </a:srgbClr>
            </a:outerShdw>
          </a:effectLst>
          <a:extLst>
            <a:ext uri="{909E8E84-426E-40DD-AFC4-6F175D3DCCD1}">
              <a14:hiddenFill xmlns:a14="http://schemas.microsoft.com/office/drawing/2010/main">
                <a:solidFill>
                  <a:srgbClr val="FFFFFF"/>
                </a:solidFill>
              </a14:hiddenFill>
            </a:ext>
          </a:extLst>
        </p:spPr>
        <p:txBody>
          <a:bodyPr anchor="ctr"/>
          <a:lstStyle/>
          <a:p>
            <a:pPr algn="ctr" defTabSz="457200" fontAlgn="auto">
              <a:spcBef>
                <a:spcPts val="0"/>
              </a:spcBef>
              <a:spcAft>
                <a:spcPts val="0"/>
              </a:spcAft>
              <a:defRPr/>
            </a:pPr>
            <a:endParaRPr lang="en-US">
              <a:solidFill>
                <a:prstClr val="white"/>
              </a:solidFill>
              <a:latin typeface="+mn-lt"/>
              <a:ea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en-US" sz="4000" b="1" dirty="0" smtClean="0"/>
              <a:t>Risks for Improper Restraint</a:t>
            </a:r>
          </a:p>
        </p:txBody>
      </p:sp>
      <p:sp>
        <p:nvSpPr>
          <p:cNvPr id="15363" name="Content Placeholder 2"/>
          <p:cNvSpPr>
            <a:spLocks noGrp="1"/>
          </p:cNvSpPr>
          <p:nvPr>
            <p:ph idx="1"/>
          </p:nvPr>
        </p:nvSpPr>
        <p:spPr bwMode="auto">
          <a:xfrm>
            <a:off x="914400" y="1554163"/>
            <a:ext cx="3657600" cy="45259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en-US" smtClean="0"/>
              <a:t>Booster-seat age kids (age 4-7)</a:t>
            </a:r>
          </a:p>
          <a:p>
            <a:pPr eaLnBrk="1" hangingPunct="1"/>
            <a:r>
              <a:rPr lang="en-US" altLang="en-US" smtClean="0"/>
              <a:t>Kids traveling close to home</a:t>
            </a:r>
          </a:p>
          <a:p>
            <a:pPr eaLnBrk="1" hangingPunct="1"/>
            <a:r>
              <a:rPr lang="en-US" altLang="en-US" smtClean="0"/>
              <a:t>Kids riding in trucks</a:t>
            </a:r>
          </a:p>
          <a:p>
            <a:pPr eaLnBrk="1" hangingPunct="1"/>
            <a:r>
              <a:rPr lang="en-US" altLang="en-US" smtClean="0"/>
              <a:t>On reservation</a:t>
            </a:r>
          </a:p>
          <a:p>
            <a:pPr eaLnBrk="1" hangingPunct="1"/>
            <a:endParaRPr lang="en-US" altLang="en-US" smtClean="0"/>
          </a:p>
        </p:txBody>
      </p:sp>
      <p:pic>
        <p:nvPicPr>
          <p:cNvPr id="15364" name="Picture 2"/>
          <p:cNvPicPr>
            <a:picLocks noChangeAspect="1" noChangeArrowheads="1"/>
          </p:cNvPicPr>
          <p:nvPr/>
        </p:nvPicPr>
        <p:blipFill>
          <a:blip r:embed="rId3" cstate="print"/>
          <a:srcRect t="11111" b="24445"/>
          <a:stretch>
            <a:fillRect/>
          </a:stretch>
        </p:blipFill>
        <p:spPr bwMode="auto">
          <a:xfrm>
            <a:off x="4724400" y="1600200"/>
            <a:ext cx="4114800" cy="3978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4000" b="1" dirty="0" smtClean="0"/>
              <a:t>Community Context</a:t>
            </a:r>
          </a:p>
        </p:txBody>
      </p:sp>
      <p:sp>
        <p:nvSpPr>
          <p:cNvPr id="16387" name="Content Placeholder 2"/>
          <p:cNvSpPr>
            <a:spLocks noGrp="1"/>
          </p:cNvSpPr>
          <p:nvPr>
            <p:ph idx="1"/>
          </p:nvPr>
        </p:nvSpPr>
        <p:spPr bwMode="auto">
          <a:xfrm>
            <a:off x="914400" y="1554163"/>
            <a:ext cx="8077200" cy="45259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mtClean="0"/>
              <a:t>Drivers knew kids should be in boosters until age 8 and in the back seat until age 13</a:t>
            </a:r>
          </a:p>
          <a:p>
            <a:pPr lvl="1" eaLnBrk="1" hangingPunct="1"/>
            <a:r>
              <a:rPr lang="en-US" smtClean="0"/>
              <a:t>Washington state law</a:t>
            </a:r>
          </a:p>
          <a:p>
            <a:pPr eaLnBrk="1" hangingPunct="1"/>
            <a:r>
              <a:rPr lang="en-US" smtClean="0"/>
              <a:t>Previous tribal outreach had been successful</a:t>
            </a:r>
          </a:p>
          <a:p>
            <a:pPr lvl="1" eaLnBrk="1" hangingPunct="1"/>
            <a:r>
              <a:rPr lang="en-US" smtClean="0"/>
              <a:t>Booster seat distribution</a:t>
            </a:r>
          </a:p>
          <a:p>
            <a:pPr lvl="1" eaLnBrk="1" hangingPunct="1"/>
            <a:r>
              <a:rPr lang="en-US" smtClean="0"/>
              <a:t>CPS tech doing community education</a:t>
            </a:r>
          </a:p>
          <a:p>
            <a:pPr eaLnBrk="1" hangingPunct="1"/>
            <a:endParaRPr lang="en-US"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762000" y="304800"/>
            <a:ext cx="8229600" cy="838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en-US" b="1" smtClean="0"/>
              <a:t>Interventions</a:t>
            </a:r>
          </a:p>
        </p:txBody>
      </p:sp>
      <p:sp>
        <p:nvSpPr>
          <p:cNvPr id="16386" name="Content Placeholder 2"/>
          <p:cNvSpPr>
            <a:spLocks noGrp="1"/>
          </p:cNvSpPr>
          <p:nvPr>
            <p:ph idx="1"/>
          </p:nvPr>
        </p:nvSpPr>
        <p:spPr bwMode="auto">
          <a:xfrm>
            <a:off x="762000" y="1143000"/>
            <a:ext cx="8077200" cy="5694363"/>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buFont typeface="Arial" pitchFamily="34" charset="0"/>
              <a:buChar char="•"/>
              <a:defRPr/>
            </a:pPr>
            <a:r>
              <a:rPr lang="en-US" altLang="en-US" sz="2800" dirty="0" smtClean="0"/>
              <a:t>CPS tech outreach</a:t>
            </a:r>
            <a:r>
              <a:rPr lang="en-US" altLang="en-US" sz="2600" dirty="0" smtClean="0"/>
              <a:t> </a:t>
            </a:r>
          </a:p>
          <a:p>
            <a:pPr lvl="1" eaLnBrk="1" hangingPunct="1">
              <a:buFont typeface="Arial" pitchFamily="34" charset="0"/>
              <a:buChar char="–"/>
              <a:defRPr/>
            </a:pPr>
            <a:r>
              <a:rPr lang="en-US" altLang="en-US" sz="2600" dirty="0" smtClean="0"/>
              <a:t>4 Child passenger safety techs trained</a:t>
            </a:r>
          </a:p>
          <a:p>
            <a:pPr lvl="1" eaLnBrk="1" hangingPunct="1">
              <a:buFont typeface="Arial" pitchFamily="34" charset="0"/>
              <a:buChar char="–"/>
              <a:defRPr/>
            </a:pPr>
            <a:r>
              <a:rPr lang="en-US" altLang="en-US" sz="2600" dirty="0" smtClean="0"/>
              <a:t>8 Car seat clinics</a:t>
            </a:r>
          </a:p>
          <a:p>
            <a:pPr lvl="1" eaLnBrk="1" hangingPunct="1">
              <a:buFont typeface="Arial" pitchFamily="34" charset="0"/>
              <a:buChar char="–"/>
              <a:defRPr/>
            </a:pPr>
            <a:r>
              <a:rPr lang="en-US" altLang="en-US" sz="2600" dirty="0" smtClean="0"/>
              <a:t>20 modified SNAP trainings</a:t>
            </a:r>
            <a:endParaRPr lang="en-US" altLang="en-US" sz="2600" dirty="0"/>
          </a:p>
          <a:p>
            <a:pPr lvl="1" eaLnBrk="1" hangingPunct="1">
              <a:buFont typeface="Arial" pitchFamily="34" charset="0"/>
              <a:buChar char="–"/>
              <a:defRPr/>
            </a:pPr>
            <a:r>
              <a:rPr lang="en-US" altLang="en-US" sz="2600" dirty="0" smtClean="0"/>
              <a:t>234 seats distributed at car seat clinics and SNAP classes</a:t>
            </a:r>
          </a:p>
          <a:p>
            <a:pPr eaLnBrk="1" hangingPunct="1">
              <a:buFont typeface="Arial" pitchFamily="34" charset="0"/>
              <a:buChar char="•"/>
              <a:defRPr/>
            </a:pPr>
            <a:endParaRPr lang="en-US" altLang="en-US" sz="2600" dirty="0" smtClean="0"/>
          </a:p>
          <a:p>
            <a:pPr eaLnBrk="1" hangingPunct="1">
              <a:buFont typeface="Arial" pitchFamily="34" charset="0"/>
              <a:buChar char="•"/>
              <a:defRPr/>
            </a:pPr>
            <a:r>
              <a:rPr lang="en-US" altLang="en-US" sz="2800" dirty="0" smtClean="0"/>
              <a:t>Public Awareness Campaign</a:t>
            </a:r>
          </a:p>
          <a:p>
            <a:pPr lvl="1" eaLnBrk="1" hangingPunct="1">
              <a:buFont typeface="Arial" pitchFamily="34" charset="0"/>
              <a:buChar char="–"/>
              <a:defRPr/>
            </a:pPr>
            <a:r>
              <a:rPr lang="en-US" altLang="en-US" sz="2600" dirty="0" smtClean="0"/>
              <a:t>Grocery totes, Posters</a:t>
            </a:r>
          </a:p>
          <a:p>
            <a:pPr lvl="1" eaLnBrk="1" hangingPunct="1">
              <a:buFont typeface="Arial" pitchFamily="34" charset="0"/>
              <a:buChar char="–"/>
              <a:defRPr/>
            </a:pPr>
            <a:r>
              <a:rPr lang="en-US" altLang="en-US" sz="2600" dirty="0" smtClean="0"/>
              <a:t>PSAs (2), Billboards</a:t>
            </a:r>
          </a:p>
          <a:p>
            <a:pPr lvl="1" eaLnBrk="1" hangingPunct="1">
              <a:buFont typeface="Arial" pitchFamily="34" charset="0"/>
              <a:buChar char="–"/>
              <a:defRPr/>
            </a:pPr>
            <a:r>
              <a:rPr lang="en-US" altLang="en-US" sz="2600" dirty="0" smtClean="0"/>
              <a:t>Facebook</a:t>
            </a:r>
          </a:p>
          <a:p>
            <a:pPr marL="0" indent="0" eaLnBrk="1" hangingPunct="1">
              <a:buFont typeface="Arial" pitchFamily="34" charset="0"/>
              <a:buNone/>
              <a:defRPr/>
            </a:pPr>
            <a:endParaRPr lang="en-US" altLang="en-US" sz="2600" dirty="0" smtClean="0"/>
          </a:p>
        </p:txBody>
      </p:sp>
      <p:pic>
        <p:nvPicPr>
          <p:cNvPr id="17412" name="Picture 6"/>
          <p:cNvPicPr>
            <a:picLocks noChangeAspect="1" noChangeArrowheads="1"/>
          </p:cNvPicPr>
          <p:nvPr/>
        </p:nvPicPr>
        <p:blipFill>
          <a:blip r:embed="rId3" cstate="print"/>
          <a:srcRect l="9332" t="12444" r="6667" b="5333"/>
          <a:stretch>
            <a:fillRect/>
          </a:stretch>
        </p:blipFill>
        <p:spPr bwMode="auto">
          <a:xfrm>
            <a:off x="5304853" y="4038600"/>
            <a:ext cx="3534348" cy="2595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en-US" sz="4000" b="1" dirty="0" smtClean="0"/>
              <a:t>Law and Order Code</a:t>
            </a:r>
          </a:p>
        </p:txBody>
      </p:sp>
      <p:sp>
        <p:nvSpPr>
          <p:cNvPr id="18435" name="Content Placeholder 2"/>
          <p:cNvSpPr>
            <a:spLocks noGrp="1"/>
          </p:cNvSpPr>
          <p:nvPr>
            <p:ph idx="1"/>
          </p:nvPr>
        </p:nvSpPr>
        <p:spPr bwMode="auto">
          <a:xfrm>
            <a:off x="762000" y="1554163"/>
            <a:ext cx="4114800" cy="45259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en-US" smtClean="0"/>
              <a:t>Two year process</a:t>
            </a:r>
          </a:p>
          <a:p>
            <a:pPr lvl="1" eaLnBrk="1" hangingPunct="1"/>
            <a:r>
              <a:rPr lang="en-US" altLang="en-US" smtClean="0"/>
              <a:t>Draft law</a:t>
            </a:r>
          </a:p>
          <a:p>
            <a:pPr lvl="1" eaLnBrk="1" hangingPunct="1"/>
            <a:r>
              <a:rPr lang="en-US" altLang="en-US" smtClean="0"/>
              <a:t>Public hearings</a:t>
            </a:r>
          </a:p>
          <a:p>
            <a:pPr lvl="1" eaLnBrk="1" hangingPunct="1"/>
            <a:r>
              <a:rPr lang="en-US" altLang="en-US" smtClean="0"/>
              <a:t>Diversion program</a:t>
            </a:r>
          </a:p>
          <a:p>
            <a:pPr lvl="1" eaLnBrk="1" hangingPunct="1"/>
            <a:r>
              <a:rPr lang="en-US" altLang="en-US" smtClean="0"/>
              <a:t>Police officer training</a:t>
            </a:r>
          </a:p>
          <a:p>
            <a:pPr eaLnBrk="1" hangingPunct="1"/>
            <a:r>
              <a:rPr lang="en-US" altLang="en-US" smtClean="0"/>
              <a:t>Law passed Aug 2011</a:t>
            </a:r>
          </a:p>
          <a:p>
            <a:pPr lvl="1" eaLnBrk="1" hangingPunct="1"/>
            <a:r>
              <a:rPr lang="en-US" altLang="en-US" smtClean="0"/>
              <a:t>Safety seat until age 8</a:t>
            </a:r>
          </a:p>
          <a:p>
            <a:pPr lvl="1" eaLnBrk="1" hangingPunct="1"/>
            <a:r>
              <a:rPr lang="en-US" altLang="en-US" smtClean="0"/>
              <a:t>&lt;13 in back seat</a:t>
            </a:r>
          </a:p>
        </p:txBody>
      </p:sp>
      <p:pic>
        <p:nvPicPr>
          <p:cNvPr id="18436" name="Picture 3"/>
          <p:cNvPicPr>
            <a:picLocks noChangeAspect="1" noChangeArrowheads="1"/>
          </p:cNvPicPr>
          <p:nvPr/>
        </p:nvPicPr>
        <p:blipFill>
          <a:blip r:embed="rId3" cstate="print"/>
          <a:srcRect l="31491" t="19872" r="29327" b="10577"/>
          <a:stretch>
            <a:fillRect/>
          </a:stretch>
        </p:blipFill>
        <p:spPr bwMode="auto">
          <a:xfrm>
            <a:off x="17678400" y="-609600"/>
            <a:ext cx="2709863" cy="3667125"/>
          </a:xfrm>
          <a:prstGeom prst="rect">
            <a:avLst/>
          </a:prstGeom>
          <a:noFill/>
          <a:ln w="9525">
            <a:solidFill>
              <a:schemeClr val="tx1">
                <a:alpha val="50195"/>
              </a:schemeClr>
            </a:solidFill>
            <a:miter lim="800000"/>
            <a:headEnd/>
            <a:tailEnd/>
          </a:ln>
        </p:spPr>
      </p:pic>
      <p:pic>
        <p:nvPicPr>
          <p:cNvPr id="18437" name="Picture 4"/>
          <p:cNvPicPr>
            <a:picLocks noChangeAspect="1" noChangeArrowheads="1"/>
          </p:cNvPicPr>
          <p:nvPr/>
        </p:nvPicPr>
        <p:blipFill>
          <a:blip r:embed="rId3" cstate="print"/>
          <a:srcRect l="31491" t="19872" r="29327" b="10577"/>
          <a:stretch>
            <a:fillRect/>
          </a:stretch>
        </p:blipFill>
        <p:spPr bwMode="auto">
          <a:xfrm>
            <a:off x="5105400" y="1752600"/>
            <a:ext cx="3429000" cy="4203700"/>
          </a:xfrm>
          <a:prstGeom prst="rect">
            <a:avLst/>
          </a:prstGeom>
          <a:noFill/>
          <a:ln w="9525">
            <a:solidFill>
              <a:schemeClr val="tx1">
                <a:alpha val="50195"/>
              </a:schemeClr>
            </a:solid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4000" b="1" dirty="0" smtClean="0"/>
              <a:t>Radio PSAs</a:t>
            </a:r>
          </a:p>
        </p:txBody>
      </p:sp>
      <p:pic>
        <p:nvPicPr>
          <p:cNvPr id="5" name="CCTPSA Sho and Soy.mp3">
            <a:hlinkClick r:id="" action="ppaction://media"/>
          </p:cNvPr>
          <p:cNvPicPr>
            <a:picLocks noGrp="1" noChangeAspect="1"/>
          </p:cNvPicPr>
          <p:nvPr>
            <p:ph idx="1"/>
            <a:audioFile r:link="rId2"/>
            <p:extLst>
              <p:ext uri="{DAA4B4D4-6D71-4841-9C94-3DE7FCFB9230}">
                <p14:media xmlns:p14="http://schemas.microsoft.com/office/powerpoint/2010/main" r:embed="rId1"/>
              </p:ext>
            </p:extLst>
          </p:nvPr>
        </p:nvPicPr>
        <p:blipFill>
          <a:blip r:embed="rId4" cstate="print"/>
          <a:srcRect/>
          <a:stretch>
            <a:fillRect/>
          </a:stretch>
        </p:blipFill>
        <p:spPr bwMode="auto">
          <a:xfrm>
            <a:off x="2362200" y="2438400"/>
            <a:ext cx="609600" cy="609600"/>
          </a:xfrm>
          <a:noFill/>
          <a:ln>
            <a:miter lim="800000"/>
            <a:headEnd/>
            <a:tailEnd/>
          </a:ln>
        </p:spPr>
      </p:pic>
      <p:pic>
        <p:nvPicPr>
          <p:cNvPr id="19461" name="Picture 2" descr="F:\NRN 2014 Presentation\colville young couple forward facing seat.jpg"/>
          <p:cNvPicPr>
            <a:picLocks noChangeAspect="1" noChangeArrowheads="1"/>
          </p:cNvPicPr>
          <p:nvPr/>
        </p:nvPicPr>
        <p:blipFill>
          <a:blip r:embed="rId5" cstate="print"/>
          <a:srcRect/>
          <a:stretch>
            <a:fillRect/>
          </a:stretch>
        </p:blipFill>
        <p:spPr bwMode="auto">
          <a:xfrm>
            <a:off x="4876800" y="1600200"/>
            <a:ext cx="3013075" cy="4510088"/>
          </a:xfrm>
          <a:prstGeom prst="rect">
            <a:avLst/>
          </a:prstGeom>
          <a:noFill/>
          <a:ln w="9525">
            <a:noFill/>
            <a:miter lim="800000"/>
            <a:headEnd/>
            <a:tailEnd/>
          </a:ln>
        </p:spPr>
      </p:pic>
      <p:sp>
        <p:nvSpPr>
          <p:cNvPr id="2" name="Rectangle 1"/>
          <p:cNvSpPr/>
          <p:nvPr/>
        </p:nvSpPr>
        <p:spPr>
          <a:xfrm>
            <a:off x="685800" y="6135469"/>
            <a:ext cx="8153400" cy="923330"/>
          </a:xfrm>
          <a:prstGeom prst="rect">
            <a:avLst/>
          </a:prstGeom>
        </p:spPr>
        <p:txBody>
          <a:bodyPr wrap="square">
            <a:spAutoFit/>
          </a:bodyPr>
          <a:lstStyle/>
          <a:p>
            <a:r>
              <a:rPr lang="en-US" dirty="0">
                <a:hlinkClick r:id="rId6"/>
              </a:rPr>
              <a:t>http://</a:t>
            </a:r>
            <a:r>
              <a:rPr lang="en-US" dirty="0" smtClean="0">
                <a:hlinkClick r:id="rId6"/>
              </a:rPr>
              <a:t>www.npaihb.org/images/epicenter_docs/ChildSafetyStudy/2012/CCTPSA%20Sho%20and%20Soy.mp3</a:t>
            </a:r>
            <a:endParaRPr lang="en-US" dirty="0" smtClean="0"/>
          </a:p>
          <a:p>
            <a:endParaRPr lang="en-U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30235" fill="hold"/>
                                        <p:tgtEl>
                                          <p:spTgt spid="5"/>
                                        </p:tgtEl>
                                      </p:cBhvr>
                                    </p:cmd>
                                  </p:childTnLst>
                                </p:cTn>
                              </p:par>
                            </p:childTnLst>
                          </p:cTn>
                        </p:par>
                      </p:childTnLst>
                    </p:cTn>
                  </p:par>
                </p:childTnLst>
              </p:cTn>
              <p:nextCondLst>
                <p:cond evt="onClick" delay="0">
                  <p:tgtEl>
                    <p:spTgt spid="5"/>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Native CARS: Overall Goal</a:t>
            </a:r>
            <a:endParaRPr lang="en-US" b="1" dirty="0"/>
          </a:p>
        </p:txBody>
      </p:sp>
      <p:sp>
        <p:nvSpPr>
          <p:cNvPr id="3" name="Text Placeholder 2"/>
          <p:cNvSpPr>
            <a:spLocks noGrp="1"/>
          </p:cNvSpPr>
          <p:nvPr>
            <p:ph type="body" sz="half" idx="1"/>
          </p:nvPr>
        </p:nvSpPr>
        <p:spPr>
          <a:xfrm>
            <a:off x="762000" y="1524000"/>
            <a:ext cx="4419600" cy="4800600"/>
          </a:xfrm>
        </p:spPr>
        <p:txBody>
          <a:bodyPr/>
          <a:lstStyle/>
          <a:p>
            <a:pPr algn="ctr">
              <a:spcBef>
                <a:spcPts val="600"/>
              </a:spcBef>
              <a:buNone/>
            </a:pPr>
            <a:r>
              <a:rPr lang="en-US" i="1" dirty="0"/>
              <a:t>Design, implement and test effectiveness</a:t>
            </a:r>
          </a:p>
          <a:p>
            <a:pPr algn="ctr">
              <a:spcBef>
                <a:spcPts val="600"/>
              </a:spcBef>
              <a:buNone/>
            </a:pPr>
            <a:r>
              <a:rPr lang="en-US" i="1" dirty="0"/>
              <a:t> of  </a:t>
            </a:r>
            <a:r>
              <a:rPr lang="en-US" i="1" dirty="0" smtClean="0"/>
              <a:t>tribal </a:t>
            </a:r>
            <a:r>
              <a:rPr lang="en-US" i="1" dirty="0"/>
              <a:t>interventions to improve the use of child safety seats among AI/AN children </a:t>
            </a:r>
            <a:r>
              <a:rPr lang="en-US" i="1" dirty="0" smtClean="0"/>
              <a:t>via </a:t>
            </a:r>
            <a:r>
              <a:rPr lang="en-US" i="1" dirty="0" smtClean="0">
                <a:solidFill>
                  <a:schemeClr val="accent1"/>
                </a:solidFill>
                <a:effectLst>
                  <a:outerShdw blurRad="38100" dist="38100" dir="2700000" algn="tl">
                    <a:srgbClr val="000000">
                      <a:alpha val="43137"/>
                    </a:srgbClr>
                  </a:outerShdw>
                </a:effectLst>
              </a:rPr>
              <a:t>community-based participatory research (CBPR)</a:t>
            </a:r>
            <a:endParaRPr lang="en-US" i="1" dirty="0"/>
          </a:p>
          <a:p>
            <a:endParaRPr lang="en-US" dirty="0"/>
          </a:p>
        </p:txBody>
      </p:sp>
      <p:pic>
        <p:nvPicPr>
          <p:cNvPr id="6" name="Picture 1"/>
          <p:cNvPicPr>
            <a:picLocks noGrp="1" noChangeAspect="1"/>
          </p:cNvPicPr>
          <p:nvPr>
            <p:ph sz="quarter" idx="2"/>
          </p:nvPr>
        </p:nvPicPr>
        <p:blipFill>
          <a:blip r:embed="rId3" cstate="print"/>
          <a:stretch>
            <a:fillRect/>
          </a:stretch>
        </p:blipFill>
        <p:spPr bwMode="auto">
          <a:xfrm>
            <a:off x="5257800" y="1295400"/>
            <a:ext cx="3429000" cy="5143500"/>
          </a:xfrm>
          <a:prstGeom prst="rect">
            <a:avLst/>
          </a:prstGeom>
          <a:noFill/>
          <a:ln w="9525">
            <a:noFill/>
            <a:miter lim="800000"/>
            <a:headEnd/>
            <a:tailEnd/>
          </a:ln>
        </p:spPr>
      </p:pic>
    </p:spTree>
    <p:extLst>
      <p:ext uri="{BB962C8B-B14F-4D97-AF65-F5344CB8AC3E}">
        <p14:creationId xmlns:p14="http://schemas.microsoft.com/office/powerpoint/2010/main" val="86810492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bwMode="auto">
          <a:xfrm>
            <a:off x="762000" y="111125"/>
            <a:ext cx="8229600" cy="838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en-US" b="1" smtClean="0"/>
              <a:t>Police Officer Training</a:t>
            </a:r>
          </a:p>
        </p:txBody>
      </p:sp>
      <p:sp>
        <p:nvSpPr>
          <p:cNvPr id="20483" name="Content Placeholder 2"/>
          <p:cNvSpPr>
            <a:spLocks noGrp="1"/>
          </p:cNvSpPr>
          <p:nvPr>
            <p:ph idx="1"/>
          </p:nvPr>
        </p:nvSpPr>
        <p:spPr bwMode="auto">
          <a:xfrm>
            <a:off x="914400" y="1066800"/>
            <a:ext cx="8077200" cy="4525963"/>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en-US" smtClean="0"/>
              <a:t>Basic Overview of Child Passenger Safety</a:t>
            </a:r>
          </a:p>
          <a:p>
            <a:pPr eaLnBrk="1" hangingPunct="1"/>
            <a:r>
              <a:rPr lang="en-US" altLang="en-US" smtClean="0"/>
              <a:t>Integration of Driving Opinion/OBS Data</a:t>
            </a:r>
          </a:p>
          <a:p>
            <a:pPr eaLnBrk="1" hangingPunct="1"/>
            <a:r>
              <a:rPr lang="en-US" altLang="en-US" smtClean="0"/>
              <a:t>Motor Accident &amp; Fatality Data</a:t>
            </a:r>
          </a:p>
          <a:p>
            <a:pPr lvl="1" eaLnBrk="1" hangingPunct="1"/>
            <a:r>
              <a:rPr lang="en-US" altLang="en-US" smtClean="0"/>
              <a:t>Challenges to Crash Survival</a:t>
            </a:r>
          </a:p>
          <a:p>
            <a:pPr eaLnBrk="1" hangingPunct="1"/>
            <a:r>
              <a:rPr lang="en-US" altLang="en-US" smtClean="0"/>
              <a:t>Best Practices &amp; Tough Choices</a:t>
            </a:r>
          </a:p>
          <a:p>
            <a:pPr lvl="1" eaLnBrk="1" hangingPunct="1"/>
            <a:r>
              <a:rPr lang="en-US" altLang="en-US" smtClean="0"/>
              <a:t>Cradleboard &amp; Cultural Preservation</a:t>
            </a:r>
          </a:p>
          <a:p>
            <a:pPr eaLnBrk="1" hangingPunct="1"/>
            <a:r>
              <a:rPr lang="en-US" altLang="en-US" smtClean="0"/>
              <a:t>NHTSA Standards</a:t>
            </a:r>
          </a:p>
          <a:p>
            <a:pPr eaLnBrk="1" hangingPunct="1"/>
            <a:r>
              <a:rPr lang="en-US" altLang="en-US" smtClean="0"/>
              <a:t>Child Restraint Systems Overview</a:t>
            </a:r>
          </a:p>
          <a:p>
            <a:pPr eaLnBrk="1" hangingPunct="1"/>
            <a:r>
              <a:rPr lang="en-US" altLang="en-US" smtClean="0"/>
              <a:t>State/Tribal Law &amp; Role of Law Enforcement</a:t>
            </a:r>
          </a:p>
          <a:p>
            <a:pPr lvl="1" eaLnBrk="1" hangingPunct="1"/>
            <a:r>
              <a:rPr lang="en-US" altLang="en-US" smtClean="0"/>
              <a:t>Law Enforcement Manual</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en-US" sz="4000" b="1" smtClean="0"/>
              <a:t>Did Proper Restraint Increase?</a:t>
            </a:r>
          </a:p>
        </p:txBody>
      </p:sp>
      <p:graphicFrame>
        <p:nvGraphicFramePr>
          <p:cNvPr id="5" name="Chart 4"/>
          <p:cNvGraphicFramePr/>
          <p:nvPr/>
        </p:nvGraphicFramePr>
        <p:xfrm>
          <a:off x="990600" y="1828800"/>
          <a:ext cx="7696200" cy="4191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en-US" sz="4000" b="1" dirty="0" smtClean="0"/>
              <a:t>Did child safety seat use increase on the Colville Reservation?</a:t>
            </a:r>
            <a:br>
              <a:rPr lang="en-US" altLang="en-US" sz="4000" b="1" dirty="0" smtClean="0"/>
            </a:br>
            <a:endParaRPr lang="en-US" altLang="en-US" sz="4000" dirty="0" smtClean="0"/>
          </a:p>
        </p:txBody>
      </p:sp>
      <p:graphicFrame>
        <p:nvGraphicFramePr>
          <p:cNvPr id="4" name="Chart 3"/>
          <p:cNvGraphicFramePr/>
          <p:nvPr/>
        </p:nvGraphicFramePr>
        <p:xfrm>
          <a:off x="1066800" y="2362200"/>
          <a:ext cx="7543800" cy="384452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en-US" sz="4000" b="1" dirty="0" smtClean="0"/>
              <a:t>Making a Difference</a:t>
            </a:r>
          </a:p>
        </p:txBody>
      </p:sp>
      <p:pic>
        <p:nvPicPr>
          <p:cNvPr id="23555" name="Picture 3" descr="R:\Child Safety Seat\Photos_Craig Lamere\Colville\Coll36.JPG"/>
          <p:cNvPicPr>
            <a:picLocks noChangeAspect="1" noChangeArrowheads="1"/>
          </p:cNvPicPr>
          <p:nvPr/>
        </p:nvPicPr>
        <p:blipFill>
          <a:blip r:embed="rId3" cstate="print"/>
          <a:srcRect/>
          <a:stretch>
            <a:fillRect/>
          </a:stretch>
        </p:blipFill>
        <p:spPr bwMode="auto">
          <a:xfrm>
            <a:off x="1219200" y="1473200"/>
            <a:ext cx="7162800" cy="47752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en-US" sz="4000" b="1" dirty="0" smtClean="0"/>
              <a:t>Challenges</a:t>
            </a:r>
          </a:p>
        </p:txBody>
      </p:sp>
      <p:sp>
        <p:nvSpPr>
          <p:cNvPr id="24579" name="Content Placeholder 2"/>
          <p:cNvSpPr>
            <a:spLocks noGrp="1"/>
          </p:cNvSpPr>
          <p:nvPr>
            <p:ph idx="1"/>
          </p:nvPr>
        </p:nvSpPr>
        <p:spPr bwMode="auto">
          <a:xfrm>
            <a:off x="914400" y="1554163"/>
            <a:ext cx="4724400" cy="45259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en-US" smtClean="0"/>
              <a:t>Large area to cover</a:t>
            </a:r>
          </a:p>
          <a:p>
            <a:pPr eaLnBrk="1" hangingPunct="1"/>
            <a:r>
              <a:rPr lang="en-US" altLang="en-US" smtClean="0"/>
              <a:t>Keeping techs motivated</a:t>
            </a:r>
          </a:p>
          <a:p>
            <a:pPr eaLnBrk="1" hangingPunct="1"/>
            <a:r>
              <a:rPr lang="en-US" altLang="en-US" smtClean="0"/>
              <a:t>Choosing the right people for the media images</a:t>
            </a:r>
          </a:p>
          <a:p>
            <a:pPr eaLnBrk="1" hangingPunct="1"/>
            <a:r>
              <a:rPr lang="en-US" altLang="en-US" smtClean="0"/>
              <a:t>Enforcement of law</a:t>
            </a:r>
          </a:p>
          <a:p>
            <a:pPr eaLnBrk="1" hangingPunct="1"/>
            <a:r>
              <a:rPr lang="en-US" altLang="en-US" smtClean="0"/>
              <a:t>Funding/staff</a:t>
            </a:r>
          </a:p>
        </p:txBody>
      </p:sp>
      <p:pic>
        <p:nvPicPr>
          <p:cNvPr id="24580" name="Picture 3" descr="Screen Clipping"/>
          <p:cNvPicPr>
            <a:picLocks noChangeAspect="1"/>
          </p:cNvPicPr>
          <p:nvPr/>
        </p:nvPicPr>
        <p:blipFill>
          <a:blip r:embed="rId2" cstate="print"/>
          <a:srcRect/>
          <a:stretch>
            <a:fillRect/>
          </a:stretch>
        </p:blipFill>
        <p:spPr bwMode="auto">
          <a:xfrm>
            <a:off x="5846763" y="1600200"/>
            <a:ext cx="2916237" cy="37846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bwMode="auto">
          <a:xfrm>
            <a:off x="762000" y="381000"/>
            <a:ext cx="8229600" cy="838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altLang="en-US" sz="4000" b="1" dirty="0" smtClean="0"/>
              <a:t>What made it work?</a:t>
            </a:r>
          </a:p>
        </p:txBody>
      </p:sp>
      <p:sp>
        <p:nvSpPr>
          <p:cNvPr id="23554" name="Content Placeholder 2"/>
          <p:cNvSpPr>
            <a:spLocks noGrp="1"/>
          </p:cNvSpPr>
          <p:nvPr>
            <p:ph idx="1"/>
          </p:nvPr>
        </p:nvSpPr>
        <p:spPr bwMode="auto">
          <a:xfrm>
            <a:off x="914400" y="1554163"/>
            <a:ext cx="3276600" cy="4525962"/>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eaLnBrk="1" hangingPunct="1">
              <a:buFont typeface="Arial" pitchFamily="34" charset="0"/>
              <a:buNone/>
              <a:defRPr/>
            </a:pPr>
            <a:r>
              <a:rPr lang="en-US" altLang="en-US" dirty="0" smtClean="0"/>
              <a:t>Collaboration</a:t>
            </a:r>
          </a:p>
          <a:p>
            <a:pPr lvl="1" eaLnBrk="1" hangingPunct="1">
              <a:buFont typeface="Arial" pitchFamily="34" charset="0"/>
              <a:buChar char="–"/>
              <a:defRPr/>
            </a:pPr>
            <a:r>
              <a:rPr lang="en-US" altLang="en-US" dirty="0" smtClean="0"/>
              <a:t>Tribal health</a:t>
            </a:r>
          </a:p>
          <a:p>
            <a:pPr lvl="1" eaLnBrk="1" hangingPunct="1">
              <a:buFont typeface="Arial" pitchFamily="34" charset="0"/>
              <a:buChar char="–"/>
              <a:defRPr/>
            </a:pPr>
            <a:r>
              <a:rPr lang="en-US" altLang="en-US" dirty="0" smtClean="0"/>
              <a:t>Police</a:t>
            </a:r>
          </a:p>
          <a:p>
            <a:pPr lvl="1" eaLnBrk="1" hangingPunct="1">
              <a:buFont typeface="Arial" pitchFamily="34" charset="0"/>
              <a:buChar char="–"/>
              <a:defRPr/>
            </a:pPr>
            <a:r>
              <a:rPr lang="en-US" altLang="en-US" dirty="0" smtClean="0"/>
              <a:t>Target Zero</a:t>
            </a:r>
          </a:p>
          <a:p>
            <a:pPr lvl="1" eaLnBrk="1" hangingPunct="1">
              <a:buFont typeface="Arial" pitchFamily="34" charset="0"/>
              <a:buChar char="–"/>
              <a:defRPr/>
            </a:pPr>
            <a:r>
              <a:rPr lang="en-US" altLang="en-US" dirty="0" smtClean="0"/>
              <a:t>WA State Traffic Safety</a:t>
            </a:r>
          </a:p>
          <a:p>
            <a:pPr lvl="1" eaLnBrk="1" hangingPunct="1">
              <a:buFont typeface="Arial" pitchFamily="34" charset="0"/>
              <a:buChar char="–"/>
              <a:defRPr/>
            </a:pPr>
            <a:r>
              <a:rPr lang="en-US" altLang="en-US" dirty="0" smtClean="0"/>
              <a:t>Safety Restraint coalition</a:t>
            </a:r>
          </a:p>
          <a:p>
            <a:pPr eaLnBrk="1" hangingPunct="1">
              <a:buFont typeface="Arial" pitchFamily="34" charset="0"/>
              <a:buChar char="•"/>
              <a:defRPr/>
            </a:pPr>
            <a:endParaRPr lang="en-US" altLang="en-US" dirty="0" smtClean="0"/>
          </a:p>
        </p:txBody>
      </p:sp>
      <p:pic>
        <p:nvPicPr>
          <p:cNvPr id="25604" name="Picture 2" descr="R:\Child Safety Seat\Photos from 2013 observations\Colville Bernadine Rebecca.JPG"/>
          <p:cNvPicPr>
            <a:picLocks noChangeAspect="1" noChangeArrowheads="1"/>
          </p:cNvPicPr>
          <p:nvPr/>
        </p:nvPicPr>
        <p:blipFill>
          <a:blip r:embed="rId3" cstate="print"/>
          <a:srcRect/>
          <a:stretch>
            <a:fillRect/>
          </a:stretch>
        </p:blipFill>
        <p:spPr bwMode="auto">
          <a:xfrm>
            <a:off x="4421188" y="1752600"/>
            <a:ext cx="4494212" cy="3357563"/>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Native CARS Transparent.png"/>
          <p:cNvPicPr>
            <a:picLocks noChangeAspect="1"/>
          </p:cNvPicPr>
          <p:nvPr/>
        </p:nvPicPr>
        <p:blipFill>
          <a:blip r:embed="rId3" cstate="print"/>
          <a:srcRect/>
          <a:stretch>
            <a:fillRect/>
          </a:stretch>
        </p:blipFill>
        <p:spPr bwMode="auto">
          <a:xfrm>
            <a:off x="990600" y="609600"/>
            <a:ext cx="2514600" cy="2241754"/>
          </a:xfrm>
          <a:prstGeom prst="rect">
            <a:avLst/>
          </a:prstGeom>
          <a:noFill/>
          <a:ln w="9525">
            <a:noFill/>
            <a:miter lim="800000"/>
            <a:headEnd/>
            <a:tailEnd/>
          </a:ln>
        </p:spPr>
      </p:pic>
      <p:sp>
        <p:nvSpPr>
          <p:cNvPr id="8" name="Rectangle 7"/>
          <p:cNvSpPr/>
          <p:nvPr/>
        </p:nvSpPr>
        <p:spPr>
          <a:xfrm>
            <a:off x="3505200" y="2438400"/>
            <a:ext cx="4572000" cy="1754326"/>
          </a:xfrm>
          <a:prstGeom prst="rect">
            <a:avLst/>
          </a:prstGeom>
        </p:spPr>
        <p:txBody>
          <a:bodyPr>
            <a:spAutoFit/>
          </a:bodyPr>
          <a:lstStyle/>
          <a:p>
            <a:pPr algn="ctr"/>
            <a:r>
              <a:rPr lang="en-US" sz="3600" b="1" dirty="0" smtClean="0">
                <a:solidFill>
                  <a:schemeClr val="tx1">
                    <a:lumMod val="85000"/>
                    <a:lumOff val="15000"/>
                  </a:schemeClr>
                </a:solidFill>
                <a:latin typeface="+mj-lt"/>
              </a:rPr>
              <a:t>Native CARS:  Summary, Next Steps and Future Directions</a:t>
            </a:r>
            <a:endParaRPr lang="en-US" sz="3600" b="1" dirty="0">
              <a:solidFill>
                <a:schemeClr val="tx1">
                  <a:lumMod val="85000"/>
                  <a:lumOff val="15000"/>
                </a:schemeClr>
              </a:solidFill>
              <a:latin typeface="+mj-lt"/>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Process Evaluation</a:t>
            </a:r>
            <a:endParaRPr lang="en-US" sz="4000" b="1" dirty="0"/>
          </a:p>
        </p:txBody>
      </p:sp>
      <p:sp>
        <p:nvSpPr>
          <p:cNvPr id="3" name="Content Placeholder 2"/>
          <p:cNvSpPr>
            <a:spLocks noGrp="1"/>
          </p:cNvSpPr>
          <p:nvPr>
            <p:ph idx="1"/>
          </p:nvPr>
        </p:nvSpPr>
        <p:spPr>
          <a:xfrm>
            <a:off x="914400" y="1554162"/>
            <a:ext cx="4114800" cy="4525963"/>
          </a:xfrm>
        </p:spPr>
        <p:txBody>
          <a:bodyPr/>
          <a:lstStyle/>
          <a:p>
            <a:r>
              <a:rPr lang="en-US" dirty="0" smtClean="0"/>
              <a:t>22 CPS techs trained</a:t>
            </a:r>
          </a:p>
          <a:p>
            <a:r>
              <a:rPr lang="en-US" dirty="0" smtClean="0"/>
              <a:t>46 car seat check events held</a:t>
            </a:r>
          </a:p>
          <a:p>
            <a:r>
              <a:rPr lang="en-US" dirty="0" smtClean="0"/>
              <a:t>71 car seat classes, 364 participants</a:t>
            </a:r>
          </a:p>
          <a:p>
            <a:r>
              <a:rPr lang="en-US" dirty="0"/>
              <a:t>905 seats distributed</a:t>
            </a:r>
          </a:p>
          <a:p>
            <a:endParaRPr lang="en-US" dirty="0"/>
          </a:p>
          <a:p>
            <a:pPr marL="0" indent="0">
              <a:buNone/>
            </a:pPr>
            <a:endParaRPr lang="en-US" dirty="0" smtClean="0"/>
          </a:p>
          <a:p>
            <a:pPr lvl="1"/>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019800"/>
            <a:ext cx="1566863"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4" cstate="print"/>
          <a:srcRect t="11067" r="23333" b="8967"/>
          <a:stretch>
            <a:fillRect/>
          </a:stretch>
        </p:blipFill>
        <p:spPr>
          <a:xfrm>
            <a:off x="5209397" y="1658068"/>
            <a:ext cx="3553603" cy="4133132"/>
          </a:xfrm>
          <a:prstGeom prst="rect">
            <a:avLst/>
          </a:prstGeom>
          <a:noFill/>
          <a:ln/>
        </p:spPr>
      </p:pic>
    </p:spTree>
    <p:extLst>
      <p:ext uri="{BB962C8B-B14F-4D97-AF65-F5344CB8AC3E}">
        <p14:creationId xmlns:p14="http://schemas.microsoft.com/office/powerpoint/2010/main" val="262364536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Process Evaluation</a:t>
            </a:r>
            <a:endParaRPr lang="en-US" sz="4000" b="1"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019800"/>
            <a:ext cx="1566863"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914400" y="1554162"/>
            <a:ext cx="4572000" cy="4525963"/>
          </a:xfrm>
        </p:spPr>
        <p:txBody>
          <a:bodyPr/>
          <a:lstStyle/>
          <a:p>
            <a:r>
              <a:rPr lang="en-US" dirty="0" smtClean="0"/>
              <a:t>Media developed</a:t>
            </a:r>
          </a:p>
          <a:p>
            <a:pPr lvl="1"/>
            <a:r>
              <a:rPr lang="en-US" dirty="0" smtClean="0"/>
              <a:t>7 billboards</a:t>
            </a:r>
          </a:p>
          <a:p>
            <a:pPr lvl="1"/>
            <a:r>
              <a:rPr lang="en-US" dirty="0" smtClean="0"/>
              <a:t>28 posters</a:t>
            </a:r>
          </a:p>
          <a:p>
            <a:pPr lvl="1"/>
            <a:r>
              <a:rPr lang="en-US" dirty="0" smtClean="0"/>
              <a:t>8 PSAs</a:t>
            </a:r>
          </a:p>
          <a:p>
            <a:r>
              <a:rPr lang="en-US" dirty="0" smtClean="0"/>
              <a:t>46 public presentations 1488 attendees</a:t>
            </a:r>
          </a:p>
          <a:p>
            <a:r>
              <a:rPr lang="en-US" dirty="0" smtClean="0"/>
              <a:t>20 modified SNAP trainings, 134 participants</a:t>
            </a:r>
          </a:p>
          <a:p>
            <a:pPr marL="0" indent="0">
              <a:buNone/>
            </a:pPr>
            <a:endParaRPr lang="en-US" dirty="0" smtClean="0"/>
          </a:p>
          <a:p>
            <a:pPr lvl="1"/>
            <a:endParaRPr lang="en-US" dirty="0"/>
          </a:p>
        </p:txBody>
      </p:sp>
      <p:pic>
        <p:nvPicPr>
          <p:cNvPr id="5" name="Picture 3"/>
          <p:cNvPicPr>
            <a:picLocks noChangeAspect="1" noChangeArrowheads="1"/>
          </p:cNvPicPr>
          <p:nvPr/>
        </p:nvPicPr>
        <p:blipFill>
          <a:blip r:embed="rId4" cstate="print"/>
          <a:srcRect l="30055" t="11785" r="27955" b="666"/>
          <a:stretch>
            <a:fillRect/>
          </a:stretch>
        </p:blipFill>
        <p:spPr bwMode="auto">
          <a:xfrm>
            <a:off x="5515708" y="1447800"/>
            <a:ext cx="3475892" cy="4518660"/>
          </a:xfrm>
          <a:prstGeom prst="rect">
            <a:avLst/>
          </a:prstGeom>
          <a:noFill/>
          <a:ln w="9525">
            <a:solidFill>
              <a:srgbClr val="000000"/>
            </a:solidFill>
            <a:miter lim="800000"/>
            <a:headEnd/>
            <a:tailEnd/>
          </a:ln>
        </p:spPr>
      </p:pic>
    </p:spTree>
    <p:extLst>
      <p:ext uri="{BB962C8B-B14F-4D97-AF65-F5344CB8AC3E}">
        <p14:creationId xmlns:p14="http://schemas.microsoft.com/office/powerpoint/2010/main" val="3483352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Impact Evaluation</a:t>
            </a:r>
            <a:endParaRPr lang="en-US" sz="4000" b="1" dirty="0"/>
          </a:p>
        </p:txBody>
      </p:sp>
      <p:sp>
        <p:nvSpPr>
          <p:cNvPr id="3" name="Content Placeholder 2"/>
          <p:cNvSpPr>
            <a:spLocks noGrp="1"/>
          </p:cNvSpPr>
          <p:nvPr>
            <p:ph idx="1"/>
          </p:nvPr>
        </p:nvSpPr>
        <p:spPr>
          <a:xfrm>
            <a:off x="990600" y="1371600"/>
            <a:ext cx="5029200" cy="4525963"/>
          </a:xfrm>
        </p:spPr>
        <p:txBody>
          <a:bodyPr/>
          <a:lstStyle/>
          <a:p>
            <a:pPr lvl="0"/>
            <a:r>
              <a:rPr lang="en-US" dirty="0"/>
              <a:t>Did Awareness Increase</a:t>
            </a:r>
            <a:r>
              <a:rPr lang="en-US" dirty="0" smtClean="0"/>
              <a:t>?</a:t>
            </a:r>
          </a:p>
          <a:p>
            <a:pPr lvl="1"/>
            <a:r>
              <a:rPr lang="en-US" dirty="0" smtClean="0"/>
              <a:t>77% - 87% of Native drivers reported </a:t>
            </a:r>
            <a:r>
              <a:rPr lang="en-US" i="1" dirty="0" smtClean="0">
                <a:solidFill>
                  <a:schemeClr val="accent1"/>
                </a:solidFill>
                <a:effectLst>
                  <a:outerShdw blurRad="38100" dist="38100" dir="2700000" algn="tl">
                    <a:srgbClr val="000000">
                      <a:alpha val="43137"/>
                    </a:srgbClr>
                  </a:outerShdw>
                </a:effectLst>
              </a:rPr>
              <a:t>seeing at least one of the Native CARS media materials</a:t>
            </a:r>
          </a:p>
          <a:p>
            <a:pPr lvl="1"/>
            <a:r>
              <a:rPr lang="en-US" dirty="0" smtClean="0"/>
              <a:t>Awareness of a tribal law</a:t>
            </a:r>
          </a:p>
          <a:p>
            <a:pPr lvl="1"/>
            <a:r>
              <a:rPr lang="en-US" dirty="0" smtClean="0"/>
              <a:t>Awareness of techs, car seat availability</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43800" y="6019800"/>
            <a:ext cx="1566863"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descr="shoban news ad 9_23-2010.jpg"/>
          <p:cNvPicPr>
            <a:picLocks noChangeAspect="1"/>
          </p:cNvPicPr>
          <p:nvPr/>
        </p:nvPicPr>
        <p:blipFill>
          <a:blip r:embed="rId4" cstate="print"/>
          <a:stretch>
            <a:fillRect/>
          </a:stretch>
        </p:blipFill>
        <p:spPr>
          <a:xfrm>
            <a:off x="6248400" y="1600200"/>
            <a:ext cx="2758562" cy="3306314"/>
          </a:xfrm>
          <a:prstGeom prst="rect">
            <a:avLst/>
          </a:prstGeom>
        </p:spPr>
      </p:pic>
    </p:spTree>
    <p:extLst>
      <p:ext uri="{BB962C8B-B14F-4D97-AF65-F5344CB8AC3E}">
        <p14:creationId xmlns:p14="http://schemas.microsoft.com/office/powerpoint/2010/main" val="36390366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3"/>
          <p:cNvPicPr>
            <a:picLocks noChangeAspect="1" noChangeArrowheads="1"/>
          </p:cNvPicPr>
          <p:nvPr/>
        </p:nvPicPr>
        <p:blipFill>
          <a:blip r:embed="rId3" cstate="print"/>
          <a:srcRect t="3333" b="23334"/>
          <a:stretch>
            <a:fillRect/>
          </a:stretch>
        </p:blipFill>
        <p:spPr bwMode="auto">
          <a:xfrm>
            <a:off x="2209800" y="1676400"/>
            <a:ext cx="4495800" cy="4945063"/>
          </a:xfrm>
          <a:prstGeom prst="rect">
            <a:avLst/>
          </a:prstGeom>
          <a:noFill/>
        </p:spPr>
      </p:pic>
      <p:sp>
        <p:nvSpPr>
          <p:cNvPr id="4" name="Rectangle 3"/>
          <p:cNvSpPr/>
          <p:nvPr/>
        </p:nvSpPr>
        <p:spPr>
          <a:xfrm>
            <a:off x="0" y="152400"/>
            <a:ext cx="8839200" cy="1446213"/>
          </a:xfrm>
          <a:prstGeom prst="rect">
            <a:avLst/>
          </a:prstGeom>
        </p:spPr>
        <p:txBody>
          <a:bodyPr>
            <a:spAutoFit/>
          </a:bodyPr>
          <a:lstStyle/>
          <a:p>
            <a:pPr algn="ctr" fontAlgn="base">
              <a:spcBef>
                <a:spcPct val="0"/>
              </a:spcBef>
              <a:spcAft>
                <a:spcPct val="0"/>
              </a:spcAft>
              <a:defRPr/>
            </a:pPr>
            <a:r>
              <a:rPr lang="en-US" sz="4400" b="1" u="sng" dirty="0">
                <a:latin typeface="+mj-lt"/>
              </a:rPr>
              <a:t>All</a:t>
            </a:r>
            <a:r>
              <a:rPr lang="en-US" sz="4400" b="1" dirty="0">
                <a:latin typeface="+mj-lt"/>
              </a:rPr>
              <a:t> Facets of the Study are Community Driven</a:t>
            </a:r>
          </a:p>
        </p:txBody>
      </p:sp>
    </p:spTree>
    <p:extLst>
      <p:ext uri="{BB962C8B-B14F-4D97-AF65-F5344CB8AC3E}">
        <p14:creationId xmlns:p14="http://schemas.microsoft.com/office/powerpoint/2010/main" val="27622498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Impact Evaluation</a:t>
            </a:r>
            <a:endParaRPr lang="en-US" sz="4000" b="1" dirty="0"/>
          </a:p>
        </p:txBody>
      </p:sp>
      <p:sp>
        <p:nvSpPr>
          <p:cNvPr id="3" name="Content Placeholder 2"/>
          <p:cNvSpPr>
            <a:spLocks noGrp="1"/>
          </p:cNvSpPr>
          <p:nvPr>
            <p:ph idx="1"/>
          </p:nvPr>
        </p:nvSpPr>
        <p:spPr/>
        <p:txBody>
          <a:bodyPr/>
          <a:lstStyle/>
          <a:p>
            <a:pPr lvl="0"/>
            <a:r>
              <a:rPr lang="en-US" dirty="0"/>
              <a:t>Did opinions change? </a:t>
            </a:r>
          </a:p>
          <a:p>
            <a:pPr lvl="1"/>
            <a:r>
              <a:rPr lang="en-US" dirty="0"/>
              <a:t>Drivers who thought kids 7 &amp; under could safely use seat belt</a:t>
            </a:r>
          </a:p>
          <a:p>
            <a:pPr lvl="2"/>
            <a:r>
              <a:rPr lang="en-US" dirty="0"/>
              <a:t>2009: </a:t>
            </a:r>
            <a:r>
              <a:rPr lang="en-US" i="1" dirty="0">
                <a:solidFill>
                  <a:schemeClr val="accent1"/>
                </a:solidFill>
                <a:effectLst>
                  <a:outerShdw blurRad="38100" dist="38100" dir="2700000" algn="tl">
                    <a:srgbClr val="000000">
                      <a:alpha val="43137"/>
                    </a:srgbClr>
                  </a:outerShdw>
                </a:effectLst>
              </a:rPr>
              <a:t>43%</a:t>
            </a:r>
          </a:p>
          <a:p>
            <a:pPr lvl="2"/>
            <a:r>
              <a:rPr lang="en-US" dirty="0"/>
              <a:t>2011: </a:t>
            </a:r>
            <a:r>
              <a:rPr lang="en-US" i="1" dirty="0">
                <a:solidFill>
                  <a:schemeClr val="accent1"/>
                </a:solidFill>
                <a:effectLst>
                  <a:outerShdw blurRad="38100" dist="38100" dir="2700000" algn="tl">
                    <a:srgbClr val="000000">
                      <a:alpha val="43137"/>
                    </a:srgbClr>
                  </a:outerShdw>
                </a:effectLst>
              </a:rPr>
              <a:t>26% </a:t>
            </a:r>
          </a:p>
          <a:p>
            <a:pPr lvl="0"/>
            <a:r>
              <a:rPr lang="en-US" dirty="0" smtClean="0"/>
              <a:t>Did reported reasons for not using a seat change?</a:t>
            </a:r>
          </a:p>
          <a:p>
            <a:pPr lvl="0"/>
            <a:r>
              <a:rPr lang="en-US" dirty="0" smtClean="0"/>
              <a:t>Did </a:t>
            </a:r>
            <a:r>
              <a:rPr lang="en-US" dirty="0"/>
              <a:t>we observe seats from a tribal program</a:t>
            </a:r>
            <a:r>
              <a:rPr lang="en-US" dirty="0" smtClean="0"/>
              <a:t>?</a:t>
            </a:r>
          </a:p>
          <a:p>
            <a:endParaRPr lang="en-US" dirty="0"/>
          </a:p>
          <a:p>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7600" y="5995987"/>
            <a:ext cx="1566863"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949113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4863" y="228600"/>
            <a:ext cx="8229600" cy="838200"/>
          </a:xfrm>
        </p:spPr>
        <p:txBody>
          <a:bodyPr/>
          <a:lstStyle/>
          <a:p>
            <a:r>
              <a:rPr lang="en-US" sz="4000" b="1" dirty="0"/>
              <a:t>Did proper restraint increase?</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60520319"/>
              </p:ext>
            </p:extLst>
          </p:nvPr>
        </p:nvGraphicFramePr>
        <p:xfrm>
          <a:off x="914400" y="990600"/>
          <a:ext cx="8077200" cy="452596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219200" y="5574268"/>
            <a:ext cx="7620000" cy="369332"/>
          </a:xfrm>
          <a:prstGeom prst="rect">
            <a:avLst/>
          </a:prstGeom>
          <a:solidFill>
            <a:schemeClr val="bg1">
              <a:lumMod val="85000"/>
            </a:schemeClr>
          </a:solidFill>
        </p:spPr>
        <p:txBody>
          <a:bodyPr wrap="square" rtlCol="0">
            <a:spAutoFit/>
          </a:bodyPr>
          <a:lstStyle/>
          <a:p>
            <a:pPr defTabSz="457200"/>
            <a:r>
              <a:rPr lang="en-US" dirty="0">
                <a:solidFill>
                  <a:prstClr val="black"/>
                </a:solidFill>
              </a:rPr>
              <a:t>|  		Round 1 Tribes	 	</a:t>
            </a:r>
            <a:r>
              <a:rPr lang="en-US" dirty="0" smtClean="0">
                <a:solidFill>
                  <a:prstClr val="black"/>
                </a:solidFill>
              </a:rPr>
              <a:t>  |</a:t>
            </a:r>
            <a:r>
              <a:rPr lang="en-US" dirty="0">
                <a:solidFill>
                  <a:prstClr val="black"/>
                </a:solidFill>
              </a:rPr>
              <a:t>	  </a:t>
            </a:r>
            <a:r>
              <a:rPr lang="en-US" dirty="0" smtClean="0">
                <a:solidFill>
                  <a:prstClr val="black"/>
                </a:solidFill>
              </a:rPr>
              <a:t>  </a:t>
            </a:r>
            <a:r>
              <a:rPr lang="en-US" dirty="0">
                <a:solidFill>
                  <a:prstClr val="black"/>
                </a:solidFill>
              </a:rPr>
              <a:t>|     		Round 2 Tribes               |</a:t>
            </a:r>
          </a:p>
        </p:txBody>
      </p:sp>
    </p:spTree>
    <p:extLst>
      <p:ext uri="{BB962C8B-B14F-4D97-AF65-F5344CB8AC3E}">
        <p14:creationId xmlns:p14="http://schemas.microsoft.com/office/powerpoint/2010/main" val="31996578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
            <a:ext cx="8229600" cy="914400"/>
          </a:xfrm>
        </p:spPr>
        <p:txBody>
          <a:bodyPr/>
          <a:lstStyle/>
          <a:p>
            <a:r>
              <a:rPr lang="en-US" sz="3600" b="1" dirty="0" smtClean="0"/>
              <a:t>Did intervention tribes increase more than control tribes?</a:t>
            </a:r>
            <a:endParaRPr lang="en-US" sz="3600" b="1" dirty="0"/>
          </a:p>
        </p:txBody>
      </p:sp>
      <p:pic>
        <p:nvPicPr>
          <p:cNvPr id="4" name="Picture 4"/>
          <p:cNvPicPr>
            <a:picLocks noGrp="1" noChangeAspect="1" noChangeArrowheads="1"/>
          </p:cNvPicPr>
          <p:nvPr>
            <p:ph idx="1"/>
          </p:nvPr>
        </p:nvPicPr>
        <p:blipFill>
          <a:blip r:embed="rId3" cstate="print"/>
          <a:srcRect/>
          <a:stretch>
            <a:fillRect/>
          </a:stretch>
        </p:blipFill>
        <p:spPr bwMode="auto">
          <a:xfrm>
            <a:off x="1981200" y="2133600"/>
            <a:ext cx="5564956" cy="3352800"/>
          </a:xfrm>
          <a:prstGeom prst="rect">
            <a:avLst/>
          </a:prstGeom>
          <a:noFill/>
          <a:ln w="9525">
            <a:noFill/>
            <a:miter lim="800000"/>
            <a:headEnd/>
            <a:tailEnd/>
          </a:ln>
          <a:effectLst/>
        </p:spPr>
      </p:pic>
      <p:sp>
        <p:nvSpPr>
          <p:cNvPr id="5" name="TextBox 2"/>
          <p:cNvSpPr txBox="1"/>
          <p:nvPr/>
        </p:nvSpPr>
        <p:spPr>
          <a:xfrm>
            <a:off x="5609898" y="2605087"/>
            <a:ext cx="1171902" cy="442913"/>
          </a:xfrm>
          <a:prstGeom prst="rect">
            <a:avLst/>
          </a:prstGeom>
          <a:noFill/>
          <a:ln w="9525" cmpd="sng">
            <a:solidFill>
              <a:schemeClr val="tx1">
                <a:lumMod val="65000"/>
              </a:schemeClr>
            </a:solidFill>
          </a:ln>
        </p:spPr>
        <p:style>
          <a:lnRef idx="0">
            <a:scrgbClr r="0" g="0" b="0"/>
          </a:lnRef>
          <a:fillRef idx="0">
            <a:scrgbClr r="0" g="0" b="0"/>
          </a:fillRef>
          <a:effectRef idx="0">
            <a:scrgbClr r="0" g="0" b="0"/>
          </a:effectRef>
          <a:fontRef idx="minor">
            <a:schemeClr val="dk1"/>
          </a:fontRef>
        </p:style>
        <p:txBody>
          <a:bodyPr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defTabSz="457200"/>
            <a:r>
              <a:rPr lang="en-US" sz="1800" b="1" dirty="0">
                <a:solidFill>
                  <a:prstClr val="black"/>
                </a:solidFill>
                <a:latin typeface="Arial" pitchFamily="34" charset="0"/>
                <a:cs typeface="Arial" pitchFamily="34" charset="0"/>
              </a:rPr>
              <a:t>p = 0.005</a:t>
            </a:r>
          </a:p>
        </p:txBody>
      </p:sp>
      <p:sp>
        <p:nvSpPr>
          <p:cNvPr id="3" name="TextBox 2"/>
          <p:cNvSpPr txBox="1"/>
          <p:nvPr/>
        </p:nvSpPr>
        <p:spPr>
          <a:xfrm>
            <a:off x="914400" y="5616714"/>
            <a:ext cx="7772400" cy="707886"/>
          </a:xfrm>
          <a:prstGeom prst="rect">
            <a:avLst/>
          </a:prstGeom>
          <a:noFill/>
        </p:spPr>
        <p:txBody>
          <a:bodyPr wrap="square" rtlCol="0">
            <a:spAutoFit/>
          </a:bodyPr>
          <a:lstStyle/>
          <a:p>
            <a:pPr defTabSz="457200"/>
            <a:r>
              <a:rPr lang="en-US" sz="2000" dirty="0">
                <a:solidFill>
                  <a:prstClr val="black"/>
                </a:solidFill>
              </a:rPr>
              <a:t>Age-adjusted relative increase in odds of proper restraint between 2009 &amp; </a:t>
            </a:r>
            <a:r>
              <a:rPr lang="en-US" sz="2000" dirty="0" smtClean="0">
                <a:solidFill>
                  <a:prstClr val="black"/>
                </a:solidFill>
              </a:rPr>
              <a:t>2011 </a:t>
            </a:r>
            <a:r>
              <a:rPr lang="en-US" sz="2000" dirty="0">
                <a:solidFill>
                  <a:prstClr val="black"/>
                </a:solidFill>
              </a:rPr>
              <a:t>in intervention and control tribes</a:t>
            </a: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77137" y="6072187"/>
            <a:ext cx="1566863"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82654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8229600" cy="838200"/>
          </a:xfrm>
        </p:spPr>
        <p:txBody>
          <a:bodyPr/>
          <a:lstStyle/>
          <a:p>
            <a:r>
              <a:rPr lang="en-US" sz="4000" b="1" dirty="0" smtClean="0"/>
              <a:t>Proper Restraint, 3 </a:t>
            </a:r>
            <a:r>
              <a:rPr lang="en-US" sz="4000" b="1" dirty="0"/>
              <a:t>T</a:t>
            </a:r>
            <a:r>
              <a:rPr lang="en-US" sz="4000" b="1" dirty="0" smtClean="0"/>
              <a:t>ime Points</a:t>
            </a:r>
            <a:endParaRPr lang="en-US" sz="40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13565874"/>
              </p:ext>
            </p:extLst>
          </p:nvPr>
        </p:nvGraphicFramePr>
        <p:xfrm>
          <a:off x="762000" y="1108109"/>
          <a:ext cx="8077200" cy="452596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066800" y="5650468"/>
            <a:ext cx="7620000" cy="369332"/>
          </a:xfrm>
          <a:prstGeom prst="rect">
            <a:avLst/>
          </a:prstGeom>
          <a:solidFill>
            <a:schemeClr val="bg1">
              <a:lumMod val="85000"/>
            </a:schemeClr>
          </a:solidFill>
        </p:spPr>
        <p:txBody>
          <a:bodyPr wrap="square" rtlCol="0">
            <a:spAutoFit/>
          </a:bodyPr>
          <a:lstStyle/>
          <a:p>
            <a:pPr defTabSz="457200"/>
            <a:r>
              <a:rPr lang="en-US" dirty="0">
                <a:solidFill>
                  <a:prstClr val="black"/>
                </a:solidFill>
              </a:rPr>
              <a:t>|  		Round 1 Tribes	 </a:t>
            </a:r>
            <a:r>
              <a:rPr lang="en-US" dirty="0" smtClean="0">
                <a:solidFill>
                  <a:prstClr val="black"/>
                </a:solidFill>
              </a:rPr>
              <a:t>        </a:t>
            </a:r>
            <a:r>
              <a:rPr lang="en-US" dirty="0">
                <a:solidFill>
                  <a:prstClr val="black"/>
                </a:solidFill>
              </a:rPr>
              <a:t> </a:t>
            </a:r>
            <a:r>
              <a:rPr lang="en-US" dirty="0" smtClean="0">
                <a:solidFill>
                  <a:prstClr val="black"/>
                </a:solidFill>
              </a:rPr>
              <a:t> |</a:t>
            </a:r>
            <a:r>
              <a:rPr lang="en-US" dirty="0">
                <a:solidFill>
                  <a:prstClr val="black"/>
                </a:solidFill>
              </a:rPr>
              <a:t>	     </a:t>
            </a:r>
            <a:r>
              <a:rPr lang="en-US" dirty="0" smtClean="0">
                <a:solidFill>
                  <a:prstClr val="black"/>
                </a:solidFill>
              </a:rPr>
              <a:t>|     </a:t>
            </a:r>
            <a:r>
              <a:rPr lang="en-US" dirty="0">
                <a:solidFill>
                  <a:prstClr val="black"/>
                </a:solidFill>
              </a:rPr>
              <a:t>		Round 2 Tribes               |</a:t>
            </a:r>
          </a:p>
        </p:txBody>
      </p:sp>
    </p:spTree>
    <p:extLst>
      <p:ext uri="{BB962C8B-B14F-4D97-AF65-F5344CB8AC3E}">
        <p14:creationId xmlns:p14="http://schemas.microsoft.com/office/powerpoint/2010/main" val="9802280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Unrestrained kids </a:t>
            </a:r>
            <a:r>
              <a:rPr lang="en-US" sz="4000" b="1" dirty="0"/>
              <a:t>by </a:t>
            </a:r>
            <a:r>
              <a:rPr lang="en-US" sz="4000" b="1" dirty="0" smtClean="0"/>
              <a:t>age &amp; year</a:t>
            </a:r>
            <a:r>
              <a:rPr lang="en-US" sz="4000" b="1" dirty="0"/>
              <a:t/>
            </a:r>
            <a:br>
              <a:rPr lang="en-US" sz="4000" b="1" dirty="0"/>
            </a:br>
            <a:endParaRPr lang="en-US" sz="40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08171423"/>
              </p:ext>
            </p:extLst>
          </p:nvPr>
        </p:nvGraphicFramePr>
        <p:xfrm>
          <a:off x="762000" y="1493838"/>
          <a:ext cx="8077200" cy="452596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1526943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81000"/>
            <a:ext cx="8229600" cy="838200"/>
          </a:xfrm>
        </p:spPr>
        <p:txBody>
          <a:bodyPr/>
          <a:lstStyle/>
          <a:p>
            <a:r>
              <a:rPr lang="en-US" sz="4000" b="1" dirty="0" smtClean="0"/>
              <a:t>Did we reach our intended audience?</a:t>
            </a:r>
            <a:endParaRPr lang="en-US" sz="4000" b="1"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0937" y="6019800"/>
            <a:ext cx="1566863"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Content Placeholder 4"/>
          <p:cNvGraphicFramePr>
            <a:graphicFrameLocks noGrp="1"/>
          </p:cNvGraphicFramePr>
          <p:nvPr>
            <p:ph idx="1"/>
            <p:extLst>
              <p:ext uri="{D42A27DB-BD31-4B8C-83A1-F6EECF244321}">
                <p14:modId xmlns:p14="http://schemas.microsoft.com/office/powerpoint/2010/main" val="1982396683"/>
              </p:ext>
            </p:extLst>
          </p:nvPr>
        </p:nvGraphicFramePr>
        <p:xfrm>
          <a:off x="1345887" y="1493838"/>
          <a:ext cx="6858000" cy="4525962"/>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59207695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Did risk factors change over time?</a:t>
            </a:r>
            <a:endParaRPr lang="en-US" sz="4000" b="1"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076330809"/>
              </p:ext>
            </p:extLst>
          </p:nvPr>
        </p:nvGraphicFramePr>
        <p:xfrm>
          <a:off x="914400" y="1554163"/>
          <a:ext cx="8077200" cy="4525962"/>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00937" y="6019800"/>
            <a:ext cx="1566863"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066142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152400"/>
            <a:ext cx="8229600" cy="838200"/>
          </a:xfrm>
        </p:spPr>
        <p:txBody>
          <a:bodyPr/>
          <a:lstStyle/>
          <a:p>
            <a:r>
              <a:rPr lang="en-US" dirty="0" smtClean="0"/>
              <a:t>Dissemination Phase</a:t>
            </a:r>
            <a:endParaRPr lang="en-US"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1020917"/>
            <a:ext cx="6019800" cy="5760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787775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685800" y="289120"/>
            <a:ext cx="8305800" cy="1143000"/>
          </a:xfrm>
        </p:spPr>
        <p:txBody>
          <a:bodyPr/>
          <a:lstStyle/>
          <a:p>
            <a:pPr eaLnBrk="1" hangingPunct="1"/>
            <a:r>
              <a:rPr lang="en-US" sz="4000" b="1" dirty="0" smtClean="0"/>
              <a:t>Native CARS: Dissemination Phase Goals</a:t>
            </a:r>
          </a:p>
        </p:txBody>
      </p:sp>
      <p:sp>
        <p:nvSpPr>
          <p:cNvPr id="5123" name="Content Placeholder 2"/>
          <p:cNvSpPr>
            <a:spLocks noGrp="1"/>
          </p:cNvSpPr>
          <p:nvPr>
            <p:ph idx="1"/>
          </p:nvPr>
        </p:nvSpPr>
        <p:spPr>
          <a:xfrm>
            <a:off x="914400" y="1828800"/>
            <a:ext cx="7696200" cy="4953000"/>
          </a:xfrm>
        </p:spPr>
        <p:txBody>
          <a:bodyPr/>
          <a:lstStyle/>
          <a:p>
            <a:pPr eaLnBrk="1" hangingPunct="1"/>
            <a:r>
              <a:rPr lang="en-US" sz="2800" dirty="0" smtClean="0"/>
              <a:t>Demonstrate </a:t>
            </a:r>
            <a:r>
              <a:rPr lang="en-US" sz="2800" dirty="0"/>
              <a:t>that </a:t>
            </a:r>
            <a:r>
              <a:rPr lang="en-US" sz="2800" dirty="0" smtClean="0"/>
              <a:t>Native CARS interventions can </a:t>
            </a:r>
            <a:r>
              <a:rPr lang="en-US" sz="2800" dirty="0"/>
              <a:t>be </a:t>
            </a:r>
            <a:r>
              <a:rPr lang="en-US" sz="2800" i="1" dirty="0">
                <a:solidFill>
                  <a:schemeClr val="accent1"/>
                </a:solidFill>
                <a:effectLst>
                  <a:outerShdw blurRad="38100" dist="38100" dir="2700000" algn="tl">
                    <a:srgbClr val="000000">
                      <a:alpha val="43137"/>
                    </a:srgbClr>
                  </a:outerShdw>
                </a:effectLst>
              </a:rPr>
              <a:t>translated to other </a:t>
            </a:r>
            <a:r>
              <a:rPr lang="en-US" sz="2800" i="1" dirty="0" smtClean="0">
                <a:solidFill>
                  <a:schemeClr val="accent1"/>
                </a:solidFill>
                <a:effectLst>
                  <a:outerShdw blurRad="38100" dist="38100" dir="2700000" algn="tl">
                    <a:srgbClr val="000000">
                      <a:alpha val="43137"/>
                    </a:srgbClr>
                  </a:outerShdw>
                </a:effectLst>
              </a:rPr>
              <a:t>tribes</a:t>
            </a:r>
            <a:r>
              <a:rPr lang="en-US" sz="2800" dirty="0" smtClean="0"/>
              <a:t>.</a:t>
            </a:r>
          </a:p>
          <a:p>
            <a:pPr eaLnBrk="1" hangingPunct="1"/>
            <a:r>
              <a:rPr lang="en-US" sz="2800" dirty="0" smtClean="0"/>
              <a:t>Use the </a:t>
            </a:r>
            <a:r>
              <a:rPr lang="en-US" sz="2800" i="1" u="sng" dirty="0">
                <a:solidFill>
                  <a:schemeClr val="accent1"/>
                </a:solidFill>
                <a:effectLst>
                  <a:outerShdw blurRad="38100" dist="38100" dir="2700000" algn="tl">
                    <a:srgbClr val="000000">
                      <a:alpha val="43137"/>
                    </a:srgbClr>
                  </a:outerShdw>
                </a:effectLst>
              </a:rPr>
              <a:t>Native CARS Atlas</a:t>
            </a:r>
            <a:r>
              <a:rPr lang="en-US" sz="2800" dirty="0">
                <a:solidFill>
                  <a:schemeClr val="accent1"/>
                </a:solidFill>
                <a:effectLst>
                  <a:outerShdw blurRad="38100" dist="38100" dir="2700000" algn="tl">
                    <a:srgbClr val="000000">
                      <a:alpha val="43137"/>
                    </a:srgbClr>
                  </a:outerShdw>
                </a:effectLst>
              </a:rPr>
              <a:t> </a:t>
            </a:r>
            <a:r>
              <a:rPr lang="en-US" sz="2800" dirty="0"/>
              <a:t>as a blueprint to address child passenger safety concerns in </a:t>
            </a:r>
            <a:r>
              <a:rPr lang="en-US" sz="2800" dirty="0" smtClean="0"/>
              <a:t>additional tribal communities</a:t>
            </a:r>
          </a:p>
          <a:p>
            <a:pPr eaLnBrk="1" hangingPunct="1"/>
            <a:r>
              <a:rPr lang="en-US" sz="2800" i="1" dirty="0" smtClean="0">
                <a:solidFill>
                  <a:schemeClr val="accent1"/>
                </a:solidFill>
                <a:effectLst>
                  <a:outerShdw blurRad="38100" dist="38100" dir="2700000" algn="tl">
                    <a:srgbClr val="000000">
                      <a:alpha val="43137"/>
                    </a:srgbClr>
                  </a:outerShdw>
                </a:effectLst>
              </a:rPr>
              <a:t>Reduce </a:t>
            </a:r>
            <a:r>
              <a:rPr lang="en-US" sz="2800" i="1" dirty="0">
                <a:solidFill>
                  <a:schemeClr val="accent1"/>
                </a:solidFill>
                <a:effectLst>
                  <a:outerShdw blurRad="38100" dist="38100" dir="2700000" algn="tl">
                    <a:srgbClr val="000000">
                      <a:alpha val="43137"/>
                    </a:srgbClr>
                  </a:outerShdw>
                </a:effectLst>
              </a:rPr>
              <a:t>the number of fatalities and injuries </a:t>
            </a:r>
            <a:r>
              <a:rPr lang="en-US" sz="2800" dirty="0"/>
              <a:t>from motor vehicle crashes among tribal children</a:t>
            </a:r>
            <a:endParaRPr lang="en-US" sz="2800" i="1" dirty="0" smtClean="0"/>
          </a:p>
        </p:txBody>
      </p:sp>
      <p:pic>
        <p:nvPicPr>
          <p:cNvPr id="6" name="Picture 2" descr="Native CARS Transparent.png"/>
          <p:cNvPicPr>
            <a:picLocks noChangeAspect="1"/>
          </p:cNvPicPr>
          <p:nvPr/>
        </p:nvPicPr>
        <p:blipFill>
          <a:blip r:embed="rId3" cstate="print"/>
          <a:srcRect/>
          <a:stretch>
            <a:fillRect/>
          </a:stretch>
        </p:blipFill>
        <p:spPr bwMode="auto">
          <a:xfrm>
            <a:off x="7010400" y="5181600"/>
            <a:ext cx="1830805" cy="1632154"/>
          </a:xfrm>
          <a:prstGeom prst="rect">
            <a:avLst/>
          </a:prstGeom>
          <a:noFill/>
          <a:ln w="9525">
            <a:noFill/>
            <a:miter lim="800000"/>
            <a:headEnd/>
            <a:tailEnd/>
          </a:ln>
        </p:spPr>
      </p:pic>
    </p:spTree>
    <p:extLst>
      <p:ext uri="{BB962C8B-B14F-4D97-AF65-F5344CB8AC3E}">
        <p14:creationId xmlns:p14="http://schemas.microsoft.com/office/powerpoint/2010/main" val="249105879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687387"/>
          </a:xfrm>
        </p:spPr>
        <p:txBody>
          <a:bodyPr/>
          <a:lstStyle/>
          <a:p>
            <a:r>
              <a:rPr lang="en-US" sz="4000" b="1" dirty="0" smtClean="0"/>
              <a:t>Native CARS: Dissemination Phase Specific Aims</a:t>
            </a:r>
            <a:endParaRPr lang="en-US" sz="4000" b="1" dirty="0"/>
          </a:p>
        </p:txBody>
      </p:sp>
      <p:sp>
        <p:nvSpPr>
          <p:cNvPr id="3" name="Content Placeholder 2"/>
          <p:cNvSpPr>
            <a:spLocks noGrp="1"/>
          </p:cNvSpPr>
          <p:nvPr>
            <p:ph idx="1"/>
          </p:nvPr>
        </p:nvSpPr>
        <p:spPr>
          <a:xfrm>
            <a:off x="838200" y="1600200"/>
            <a:ext cx="8118475" cy="4800600"/>
          </a:xfrm>
        </p:spPr>
        <p:txBody>
          <a:bodyPr/>
          <a:lstStyle/>
          <a:p>
            <a:r>
              <a:rPr lang="en-US" sz="2800" i="1" dirty="0" smtClean="0">
                <a:solidFill>
                  <a:schemeClr val="accent1"/>
                </a:solidFill>
                <a:effectLst>
                  <a:outerShdw blurRad="38100" dist="38100" dir="2700000" algn="tl">
                    <a:srgbClr val="000000">
                      <a:alpha val="43137"/>
                    </a:srgbClr>
                  </a:outerShdw>
                </a:effectLst>
              </a:rPr>
              <a:t>Develop </a:t>
            </a:r>
            <a:r>
              <a:rPr lang="en-US" sz="2800" i="1" dirty="0">
                <a:solidFill>
                  <a:schemeClr val="accent1"/>
                </a:solidFill>
                <a:effectLst>
                  <a:outerShdw blurRad="38100" dist="38100" dir="2700000" algn="tl">
                    <a:srgbClr val="000000">
                      <a:alpha val="43137"/>
                    </a:srgbClr>
                  </a:outerShdw>
                </a:effectLst>
              </a:rPr>
              <a:t>the </a:t>
            </a:r>
            <a:r>
              <a:rPr lang="en-US" sz="2800" i="1" u="sng" dirty="0">
                <a:solidFill>
                  <a:schemeClr val="accent1"/>
                </a:solidFill>
                <a:effectLst>
                  <a:outerShdw blurRad="38100" dist="38100" dir="2700000" algn="tl">
                    <a:srgbClr val="000000">
                      <a:alpha val="43137"/>
                    </a:srgbClr>
                  </a:outerShdw>
                </a:effectLst>
              </a:rPr>
              <a:t>Native CARS Atlas</a:t>
            </a:r>
            <a:r>
              <a:rPr lang="en-US" sz="2800" i="1" dirty="0"/>
              <a:t>,</a:t>
            </a:r>
            <a:r>
              <a:rPr lang="en-US" sz="2800" dirty="0"/>
              <a:t> </a:t>
            </a:r>
            <a:r>
              <a:rPr lang="en-US" sz="2800" dirty="0" smtClean="0"/>
              <a:t>an online </a:t>
            </a:r>
            <a:r>
              <a:rPr lang="en-US" sz="2800" dirty="0"/>
              <a:t>toolkit </a:t>
            </a:r>
            <a:r>
              <a:rPr lang="en-US" sz="2800" dirty="0" smtClean="0"/>
              <a:t>for tribes interested in implementing </a:t>
            </a:r>
            <a:r>
              <a:rPr lang="en-US" sz="2800" dirty="0"/>
              <a:t>and evaluating evidence-based interventions to improve child passenger </a:t>
            </a:r>
            <a:r>
              <a:rPr lang="en-US" sz="2800" dirty="0" smtClean="0"/>
              <a:t>restraint.</a:t>
            </a:r>
          </a:p>
          <a:p>
            <a:r>
              <a:rPr lang="en-US" sz="2800" i="1" dirty="0" smtClean="0">
                <a:solidFill>
                  <a:schemeClr val="accent1"/>
                </a:solidFill>
                <a:effectLst>
                  <a:outerShdw blurRad="38100" dist="38100" dir="2700000" algn="tl">
                    <a:srgbClr val="000000">
                      <a:alpha val="43137"/>
                    </a:srgbClr>
                  </a:outerShdw>
                </a:effectLst>
              </a:rPr>
              <a:t>Facilitate </a:t>
            </a:r>
            <a:r>
              <a:rPr lang="en-US" sz="2800" i="1" dirty="0">
                <a:solidFill>
                  <a:schemeClr val="accent1"/>
                </a:solidFill>
                <a:effectLst>
                  <a:outerShdw blurRad="38100" dist="38100" dir="2700000" algn="tl">
                    <a:srgbClr val="000000">
                      <a:alpha val="43137"/>
                    </a:srgbClr>
                  </a:outerShdw>
                </a:effectLst>
              </a:rPr>
              <a:t>the use of the </a:t>
            </a:r>
            <a:r>
              <a:rPr lang="en-US" sz="2800" i="1" u="sng" dirty="0">
                <a:solidFill>
                  <a:schemeClr val="accent1"/>
                </a:solidFill>
                <a:effectLst>
                  <a:outerShdw blurRad="38100" dist="38100" dir="2700000" algn="tl">
                    <a:srgbClr val="000000">
                      <a:alpha val="43137"/>
                    </a:srgbClr>
                  </a:outerShdw>
                </a:effectLst>
              </a:rPr>
              <a:t>Native CARS Atlas</a:t>
            </a:r>
            <a:r>
              <a:rPr lang="en-US" sz="2800" i="1" dirty="0">
                <a:solidFill>
                  <a:schemeClr val="accent1"/>
                </a:solidFill>
                <a:effectLst>
                  <a:outerShdw blurRad="38100" dist="38100" dir="2700000" algn="tl">
                    <a:srgbClr val="000000">
                      <a:alpha val="43137"/>
                    </a:srgbClr>
                  </a:outerShdw>
                </a:effectLst>
              </a:rPr>
              <a:t> in the six tribes</a:t>
            </a:r>
            <a:r>
              <a:rPr lang="en-US" sz="2800" dirty="0"/>
              <a:t> that participated in the original </a:t>
            </a:r>
            <a:r>
              <a:rPr lang="en-US" sz="2800" dirty="0" smtClean="0"/>
              <a:t>initiative. </a:t>
            </a:r>
          </a:p>
          <a:p>
            <a:r>
              <a:rPr lang="en-US" sz="2800" i="1" dirty="0" smtClean="0">
                <a:solidFill>
                  <a:schemeClr val="accent1"/>
                </a:solidFill>
                <a:effectLst>
                  <a:outerShdw blurRad="38100" dist="38100" dir="2700000" algn="tl">
                    <a:srgbClr val="000000">
                      <a:alpha val="43137"/>
                    </a:srgbClr>
                  </a:outerShdw>
                </a:effectLst>
              </a:rPr>
              <a:t>Use </a:t>
            </a:r>
            <a:r>
              <a:rPr lang="en-US" sz="2800" i="1" dirty="0">
                <a:solidFill>
                  <a:schemeClr val="accent1"/>
                </a:solidFill>
                <a:effectLst>
                  <a:outerShdw blurRad="38100" dist="38100" dir="2700000" algn="tl">
                    <a:srgbClr val="000000">
                      <a:alpha val="43137"/>
                    </a:srgbClr>
                  </a:outerShdw>
                </a:effectLst>
              </a:rPr>
              <a:t>the </a:t>
            </a:r>
            <a:r>
              <a:rPr lang="en-US" sz="2800" i="1" u="sng" dirty="0">
                <a:solidFill>
                  <a:schemeClr val="accent1"/>
                </a:solidFill>
                <a:effectLst>
                  <a:outerShdw blurRad="38100" dist="38100" dir="2700000" algn="tl">
                    <a:srgbClr val="000000">
                      <a:alpha val="43137"/>
                    </a:srgbClr>
                  </a:outerShdw>
                </a:effectLst>
              </a:rPr>
              <a:t>Native CARS Atlas</a:t>
            </a:r>
            <a:r>
              <a:rPr lang="en-US" sz="2800" i="1" dirty="0">
                <a:solidFill>
                  <a:schemeClr val="accent1"/>
                </a:solidFill>
                <a:effectLst>
                  <a:outerShdw blurRad="38100" dist="38100" dir="2700000" algn="tl">
                    <a:srgbClr val="000000">
                      <a:alpha val="43137"/>
                    </a:srgbClr>
                  </a:outerShdw>
                </a:effectLst>
              </a:rPr>
              <a:t> to assist at least 6 new tribes</a:t>
            </a:r>
            <a:r>
              <a:rPr lang="en-US" sz="2800" dirty="0"/>
              <a:t> </a:t>
            </a:r>
            <a:r>
              <a:rPr lang="en-US" sz="2800" dirty="0" smtClean="0"/>
              <a:t>with </a:t>
            </a:r>
            <a:r>
              <a:rPr lang="en-US" sz="2800" dirty="0"/>
              <a:t>demonstrated readiness to implement interventions to improve child passenger restraint use in their communities.  </a:t>
            </a:r>
          </a:p>
        </p:txBody>
      </p:sp>
    </p:spTree>
    <p:extLst>
      <p:ext uri="{BB962C8B-B14F-4D97-AF65-F5344CB8AC3E}">
        <p14:creationId xmlns:p14="http://schemas.microsoft.com/office/powerpoint/2010/main" val="31786907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Native CARS: Specific Aims</a:t>
            </a:r>
            <a:endParaRPr lang="en-US" b="1" dirty="0"/>
          </a:p>
        </p:txBody>
      </p:sp>
      <p:sp>
        <p:nvSpPr>
          <p:cNvPr id="3" name="Content Placeholder 2"/>
          <p:cNvSpPr>
            <a:spLocks noGrp="1"/>
          </p:cNvSpPr>
          <p:nvPr>
            <p:ph idx="1"/>
          </p:nvPr>
        </p:nvSpPr>
        <p:spPr>
          <a:xfrm>
            <a:off x="914400" y="1447800"/>
            <a:ext cx="8077200" cy="4525963"/>
          </a:xfrm>
        </p:spPr>
        <p:txBody>
          <a:bodyPr/>
          <a:lstStyle/>
          <a:p>
            <a:r>
              <a:rPr lang="en-US" altLang="en-US" dirty="0"/>
              <a:t>Determine the </a:t>
            </a:r>
            <a:r>
              <a:rPr lang="en-US" altLang="en-US" i="1" dirty="0">
                <a:solidFill>
                  <a:schemeClr val="accent1"/>
                </a:solidFill>
                <a:effectLst>
                  <a:outerShdw blurRad="38100" dist="38100" dir="2700000" algn="tl">
                    <a:srgbClr val="000000">
                      <a:alpha val="43137"/>
                    </a:srgbClr>
                  </a:outerShdw>
                </a:effectLst>
              </a:rPr>
              <a:t>knowledge </a:t>
            </a:r>
            <a:r>
              <a:rPr lang="en-US" altLang="en-US" i="1" dirty="0" smtClean="0">
                <a:solidFill>
                  <a:schemeClr val="accent1"/>
                </a:solidFill>
                <a:effectLst>
                  <a:outerShdw blurRad="38100" dist="38100" dir="2700000" algn="tl">
                    <a:srgbClr val="000000">
                      <a:alpha val="43137"/>
                    </a:srgbClr>
                  </a:outerShdw>
                </a:effectLst>
              </a:rPr>
              <a:t>of AI community members</a:t>
            </a:r>
            <a:r>
              <a:rPr lang="en-US" altLang="en-US" dirty="0" smtClean="0"/>
              <a:t> </a:t>
            </a:r>
            <a:r>
              <a:rPr lang="en-US" altLang="en-US" dirty="0"/>
              <a:t>about child safety seats </a:t>
            </a:r>
          </a:p>
          <a:p>
            <a:r>
              <a:rPr lang="en-US" altLang="en-US" dirty="0"/>
              <a:t>Determine </a:t>
            </a:r>
            <a:r>
              <a:rPr lang="en-US" altLang="en-US" i="1" dirty="0">
                <a:solidFill>
                  <a:schemeClr val="accent1"/>
                </a:solidFill>
                <a:effectLst>
                  <a:outerShdw blurRad="38100" dist="38100" dir="2700000" algn="tl">
                    <a:srgbClr val="000000">
                      <a:alpha val="43137"/>
                    </a:srgbClr>
                  </a:outerShdw>
                </a:effectLst>
              </a:rPr>
              <a:t>barriers and facilitators </a:t>
            </a:r>
            <a:r>
              <a:rPr lang="en-US" altLang="en-US" dirty="0"/>
              <a:t>that effect consistent and appropriate use</a:t>
            </a:r>
          </a:p>
          <a:p>
            <a:r>
              <a:rPr lang="en-US" altLang="en-US" dirty="0"/>
              <a:t>Work with </a:t>
            </a:r>
            <a:r>
              <a:rPr lang="en-US" altLang="en-US" dirty="0" smtClean="0"/>
              <a:t>six tribes </a:t>
            </a:r>
            <a:r>
              <a:rPr lang="en-US" altLang="en-US" dirty="0"/>
              <a:t>to determine effective methods to increase child safety seat use</a:t>
            </a:r>
            <a:r>
              <a:rPr lang="en-US" altLang="en-US" dirty="0" smtClean="0"/>
              <a:t>, and </a:t>
            </a:r>
            <a:r>
              <a:rPr lang="en-US" altLang="en-US" i="1" dirty="0" smtClean="0">
                <a:solidFill>
                  <a:schemeClr val="accent1"/>
                </a:solidFill>
                <a:effectLst>
                  <a:outerShdw blurRad="38100" dist="38100" dir="2700000" algn="tl">
                    <a:srgbClr val="000000">
                      <a:alpha val="43137"/>
                    </a:srgbClr>
                  </a:outerShdw>
                </a:effectLst>
              </a:rPr>
              <a:t>develop </a:t>
            </a:r>
            <a:r>
              <a:rPr lang="en-US" altLang="en-US" i="1" dirty="0">
                <a:solidFill>
                  <a:schemeClr val="accent1"/>
                </a:solidFill>
                <a:effectLst>
                  <a:outerShdw blurRad="38100" dist="38100" dir="2700000" algn="tl">
                    <a:srgbClr val="000000">
                      <a:alpha val="43137"/>
                    </a:srgbClr>
                  </a:outerShdw>
                </a:effectLst>
              </a:rPr>
              <a:t>tailored community </a:t>
            </a:r>
            <a:r>
              <a:rPr lang="en-US" altLang="en-US" i="1" dirty="0" smtClean="0">
                <a:solidFill>
                  <a:schemeClr val="accent1"/>
                </a:solidFill>
                <a:effectLst>
                  <a:outerShdw blurRad="38100" dist="38100" dir="2700000" algn="tl">
                    <a:srgbClr val="000000">
                      <a:alpha val="43137"/>
                    </a:srgbClr>
                  </a:outerShdw>
                </a:effectLst>
              </a:rPr>
              <a:t>interventions </a:t>
            </a:r>
            <a:endParaRPr lang="en-US" altLang="en-US" i="1" dirty="0">
              <a:solidFill>
                <a:schemeClr val="accent1"/>
              </a:solidFill>
              <a:effectLst>
                <a:outerShdw blurRad="38100" dist="38100" dir="2700000" algn="tl">
                  <a:srgbClr val="000000">
                    <a:alpha val="43137"/>
                  </a:srgbClr>
                </a:outerShdw>
              </a:effectLst>
            </a:endParaRPr>
          </a:p>
          <a:p>
            <a:r>
              <a:rPr lang="en-US" altLang="en-US" i="1" dirty="0">
                <a:solidFill>
                  <a:schemeClr val="accent1"/>
                </a:solidFill>
                <a:effectLst>
                  <a:outerShdw blurRad="38100" dist="38100" dir="2700000" algn="tl">
                    <a:srgbClr val="000000">
                      <a:alpha val="43137"/>
                    </a:srgbClr>
                  </a:outerShdw>
                </a:effectLst>
              </a:rPr>
              <a:t>Implement and evaluate </a:t>
            </a:r>
            <a:r>
              <a:rPr lang="en-US" altLang="en-US" dirty="0" smtClean="0"/>
              <a:t>tribal </a:t>
            </a:r>
            <a:r>
              <a:rPr lang="en-US" altLang="en-US" dirty="0"/>
              <a:t>interventions </a:t>
            </a:r>
            <a:r>
              <a:rPr lang="en-US" altLang="en-US" dirty="0" smtClean="0"/>
              <a:t> </a:t>
            </a:r>
            <a:endParaRPr lang="en-US" altLang="en-US" dirty="0"/>
          </a:p>
          <a:p>
            <a:endParaRPr lang="en-US" dirty="0"/>
          </a:p>
        </p:txBody>
      </p:sp>
    </p:spTree>
    <p:extLst>
      <p:ext uri="{BB962C8B-B14F-4D97-AF65-F5344CB8AC3E}">
        <p14:creationId xmlns:p14="http://schemas.microsoft.com/office/powerpoint/2010/main" val="229928405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4-NPAIHB-0027-NativeCarsDesign-141111-cs-v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2527"/>
            <a:ext cx="9144000" cy="6646916"/>
          </a:xfrm>
          <a:prstGeom prst="rect">
            <a:avLst/>
          </a:prstGeom>
        </p:spPr>
      </p:pic>
    </p:spTree>
    <p:extLst>
      <p:ext uri="{BB962C8B-B14F-4D97-AF65-F5344CB8AC3E}">
        <p14:creationId xmlns:p14="http://schemas.microsoft.com/office/powerpoint/2010/main" val="80617567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176" r="1626"/>
          <a:stretch/>
        </p:blipFill>
        <p:spPr bwMode="auto">
          <a:xfrm>
            <a:off x="271849" y="209550"/>
            <a:ext cx="8649730" cy="3676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4" name="Group 3"/>
          <p:cNvGrpSpPr>
            <a:grpSpLocks noChangeAspect="1"/>
          </p:cNvGrpSpPr>
          <p:nvPr/>
        </p:nvGrpSpPr>
        <p:grpSpPr>
          <a:xfrm>
            <a:off x="226412" y="4038600"/>
            <a:ext cx="8612788" cy="1905000"/>
            <a:chOff x="2534498" y="2822042"/>
            <a:chExt cx="4035351" cy="914400"/>
          </a:xfrm>
        </p:grpSpPr>
        <p:pic>
          <p:nvPicPr>
            <p:cNvPr id="5" name="Picture 4" descr="Crissy Garcia 2.jp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5769749" y="2936342"/>
              <a:ext cx="914400" cy="685800"/>
            </a:xfrm>
            <a:prstGeom prst="rect">
              <a:avLst/>
            </a:prstGeom>
          </p:spPr>
        </p:pic>
        <p:pic>
          <p:nvPicPr>
            <p:cNvPr id="6" name="Picture 5" descr="Iola Hernandez.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38943" y="2822042"/>
              <a:ext cx="864024" cy="914400"/>
            </a:xfrm>
            <a:prstGeom prst="rect">
              <a:avLst/>
            </a:prstGeom>
          </p:spPr>
        </p:pic>
        <p:pic>
          <p:nvPicPr>
            <p:cNvPr id="7" name="Picture 6" descr="Klamath84.JPG"/>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34498" y="2822042"/>
              <a:ext cx="609600" cy="914400"/>
            </a:xfrm>
            <a:prstGeom prst="rect">
              <a:avLst/>
            </a:prstGeom>
          </p:spPr>
        </p:pic>
        <p:pic>
          <p:nvPicPr>
            <p:cNvPr id="8" name="Picture 7" descr="Grande1.JPG"/>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10679" y="2822042"/>
              <a:ext cx="602772" cy="904159"/>
            </a:xfrm>
            <a:prstGeom prst="rect">
              <a:avLst/>
            </a:prstGeom>
          </p:spPr>
        </p:pic>
      </p:grpSp>
      <p:pic>
        <p:nvPicPr>
          <p:cNvPr id="9" name="Picture 6" descr="R:\Child Safety Seat\Photos from 2013 observations\Colville Bernadine Rebecca.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54561" t="34405" r="29091" b="38793"/>
          <a:stretch/>
        </p:blipFill>
        <p:spPr bwMode="auto">
          <a:xfrm>
            <a:off x="3352800" y="4051300"/>
            <a:ext cx="1545235" cy="18923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 descr="R:\Child Safety Seat\Photos from 2013 observations\Colville Bernadine Rebecca.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23720" t="30746" r="62495" b="41093"/>
          <a:stretch/>
        </p:blipFill>
        <p:spPr bwMode="auto">
          <a:xfrm>
            <a:off x="6151316" y="4051300"/>
            <a:ext cx="1240084" cy="18923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26412" y="6019800"/>
            <a:ext cx="9222388" cy="553998"/>
          </a:xfrm>
          <a:prstGeom prst="rect">
            <a:avLst/>
          </a:prstGeom>
          <a:noFill/>
        </p:spPr>
        <p:txBody>
          <a:bodyPr wrap="square" rtlCol="0">
            <a:spAutoFit/>
          </a:bodyPr>
          <a:lstStyle/>
          <a:p>
            <a:r>
              <a:rPr lang="en-US" sz="1500" dirty="0" smtClean="0"/>
              <a:t>Left to right: Kootsie Cunial (Klamath Tribes), Iola Hernandez (Shoshone Bannock Tribes), Rebecca Hunt (Colville Tribes), Brandy Bishop (Grand Ronde Tribes), Bernadine Phillips (Colville Tribes), Crissy Garcia (Nez Perce Tribe)</a:t>
            </a:r>
            <a:endParaRPr lang="en-US" sz="1500" dirty="0"/>
          </a:p>
        </p:txBody>
      </p:sp>
    </p:spTree>
    <p:extLst>
      <p:ext uri="{BB962C8B-B14F-4D97-AF65-F5344CB8AC3E}">
        <p14:creationId xmlns:p14="http://schemas.microsoft.com/office/powerpoint/2010/main" val="2406108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8229600" cy="838200"/>
          </a:xfrm>
        </p:spPr>
        <p:txBody>
          <a:bodyPr/>
          <a:lstStyle/>
          <a:p>
            <a:r>
              <a:rPr lang="en-US" dirty="0" smtClean="0"/>
              <a:t>Module outline</a:t>
            </a:r>
            <a:endParaRPr lang="en-US" dirty="0"/>
          </a:p>
        </p:txBody>
      </p:sp>
      <p:sp>
        <p:nvSpPr>
          <p:cNvPr id="3" name="Content Placeholder 2"/>
          <p:cNvSpPr>
            <a:spLocks noGrp="1"/>
          </p:cNvSpPr>
          <p:nvPr>
            <p:ph idx="1"/>
          </p:nvPr>
        </p:nvSpPr>
        <p:spPr>
          <a:xfrm>
            <a:off x="914400" y="1219200"/>
            <a:ext cx="8077200" cy="4525963"/>
          </a:xfrm>
        </p:spPr>
        <p:txBody>
          <a:bodyPr/>
          <a:lstStyle/>
          <a:p>
            <a:pPr marL="0" indent="0">
              <a:buNone/>
            </a:pPr>
            <a:r>
              <a:rPr lang="en-US" sz="2800" b="1" dirty="0">
                <a:latin typeface="+mj-lt"/>
              </a:rPr>
              <a:t>1: Introduction</a:t>
            </a:r>
          </a:p>
          <a:p>
            <a:pPr>
              <a:buFont typeface="Myriad Pro" pitchFamily="34" charset="0"/>
              <a:buChar char="•"/>
            </a:pPr>
            <a:r>
              <a:rPr lang="en-US" sz="2800" dirty="0">
                <a:latin typeface="+mj-lt"/>
              </a:rPr>
              <a:t>Goals, objectives and benefits</a:t>
            </a:r>
          </a:p>
          <a:p>
            <a:pPr marL="0" indent="0">
              <a:buNone/>
            </a:pPr>
            <a:r>
              <a:rPr lang="en-US" sz="2800" b="1" dirty="0" smtClean="0">
                <a:latin typeface="+mj-lt"/>
              </a:rPr>
              <a:t>2</a:t>
            </a:r>
            <a:r>
              <a:rPr lang="en-US" sz="2800" b="1" dirty="0">
                <a:latin typeface="+mj-lt"/>
              </a:rPr>
              <a:t>: Build and Organize Your Coalition</a:t>
            </a:r>
          </a:p>
          <a:p>
            <a:pPr>
              <a:buFont typeface="Arial" panose="020B0604020202020204" pitchFamily="34" charset="0"/>
              <a:buChar char="•"/>
            </a:pPr>
            <a:r>
              <a:rPr lang="en-US" sz="2800" dirty="0">
                <a:latin typeface="+mj-lt"/>
              </a:rPr>
              <a:t>Strategies for building a team</a:t>
            </a:r>
          </a:p>
          <a:p>
            <a:pPr>
              <a:buFont typeface="Arial" panose="020B0604020202020204" pitchFamily="34" charset="0"/>
              <a:buChar char="•"/>
            </a:pPr>
            <a:r>
              <a:rPr lang="en-US" sz="2800" dirty="0">
                <a:latin typeface="+mj-lt"/>
              </a:rPr>
              <a:t>Sample meeting agendas</a:t>
            </a:r>
          </a:p>
          <a:p>
            <a:pPr>
              <a:buFont typeface="Arial" panose="020B0604020202020204" pitchFamily="34" charset="0"/>
              <a:buChar char="•"/>
            </a:pPr>
            <a:r>
              <a:rPr lang="en-US" sz="2800" dirty="0">
                <a:latin typeface="+mj-lt"/>
              </a:rPr>
              <a:t>Fundraising ideas </a:t>
            </a:r>
          </a:p>
          <a:p>
            <a:pPr marL="0" indent="0">
              <a:buNone/>
            </a:pPr>
            <a:r>
              <a:rPr lang="en-US" sz="2800" b="1" dirty="0">
                <a:latin typeface="+mj-lt"/>
              </a:rPr>
              <a:t>3: Check Your Community’s Readiness</a:t>
            </a:r>
          </a:p>
          <a:p>
            <a:pPr>
              <a:buFont typeface="Arial" panose="020B0604020202020204" pitchFamily="34" charset="0"/>
              <a:buChar char="•"/>
            </a:pPr>
            <a:r>
              <a:rPr lang="en-US" sz="2800" dirty="0">
                <a:latin typeface="+mj-lt"/>
              </a:rPr>
              <a:t>How to determine readiness</a:t>
            </a:r>
          </a:p>
          <a:p>
            <a:pPr>
              <a:buFont typeface="Arial" panose="020B0604020202020204" pitchFamily="34" charset="0"/>
              <a:buChar char="•"/>
            </a:pPr>
            <a:r>
              <a:rPr lang="en-US" sz="2800" dirty="0">
                <a:latin typeface="+mj-lt"/>
              </a:rPr>
              <a:t>Child passenger safety strategies depending on readiness level</a:t>
            </a:r>
          </a:p>
          <a:p>
            <a:pPr marL="0" indent="0">
              <a:buNone/>
            </a:pPr>
            <a:r>
              <a:rPr lang="en-US" sz="2800" dirty="0" smtClean="0">
                <a:latin typeface="+mj-lt"/>
              </a:rPr>
              <a:t>  </a:t>
            </a:r>
            <a:endParaRPr lang="en-US" sz="2800" dirty="0">
              <a:latin typeface="+mj-lt"/>
            </a:endParaRPr>
          </a:p>
        </p:txBody>
      </p:sp>
    </p:spTree>
    <p:extLst>
      <p:ext uri="{BB962C8B-B14F-4D97-AF65-F5344CB8AC3E}">
        <p14:creationId xmlns:p14="http://schemas.microsoft.com/office/powerpoint/2010/main" val="290727092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8229600" cy="838200"/>
          </a:xfrm>
        </p:spPr>
        <p:txBody>
          <a:bodyPr/>
          <a:lstStyle/>
          <a:p>
            <a:r>
              <a:rPr lang="en-US" dirty="0" smtClean="0"/>
              <a:t>Module outline</a:t>
            </a:r>
            <a:endParaRPr lang="en-US" dirty="0"/>
          </a:p>
        </p:txBody>
      </p:sp>
      <p:sp>
        <p:nvSpPr>
          <p:cNvPr id="3" name="Content Placeholder 2"/>
          <p:cNvSpPr>
            <a:spLocks noGrp="1"/>
          </p:cNvSpPr>
          <p:nvPr>
            <p:ph idx="1"/>
          </p:nvPr>
        </p:nvSpPr>
        <p:spPr>
          <a:xfrm>
            <a:off x="914400" y="1219200"/>
            <a:ext cx="8077200" cy="4525963"/>
          </a:xfrm>
        </p:spPr>
        <p:txBody>
          <a:bodyPr/>
          <a:lstStyle/>
          <a:p>
            <a:pPr marL="0" indent="0">
              <a:buNone/>
            </a:pPr>
            <a:r>
              <a:rPr lang="en-US" sz="2800" b="1" dirty="0" smtClean="0">
                <a:latin typeface="+mj-lt"/>
              </a:rPr>
              <a:t>4</a:t>
            </a:r>
            <a:r>
              <a:rPr lang="en-US" sz="2800" b="1" dirty="0">
                <a:latin typeface="+mj-lt"/>
              </a:rPr>
              <a:t>: Define the Problem with Data</a:t>
            </a:r>
          </a:p>
          <a:p>
            <a:pPr>
              <a:buFont typeface="Arial" panose="020B0604020202020204" pitchFamily="34" charset="0"/>
              <a:buChar char="•"/>
            </a:pPr>
            <a:r>
              <a:rPr lang="en-US" sz="2800" dirty="0">
                <a:latin typeface="+mj-lt"/>
              </a:rPr>
              <a:t>Resources for existing data</a:t>
            </a:r>
          </a:p>
          <a:p>
            <a:pPr>
              <a:buFont typeface="Arial" panose="020B0604020202020204" pitchFamily="34" charset="0"/>
              <a:buChar char="•"/>
            </a:pPr>
            <a:r>
              <a:rPr lang="en-US" sz="2800" dirty="0">
                <a:latin typeface="+mj-lt"/>
              </a:rPr>
              <a:t>Collect community-specific data</a:t>
            </a:r>
          </a:p>
          <a:p>
            <a:pPr marL="0" indent="0">
              <a:buNone/>
            </a:pPr>
            <a:r>
              <a:rPr lang="en-US" sz="2800" b="1" dirty="0" smtClean="0">
                <a:latin typeface="+mj-lt"/>
              </a:rPr>
              <a:t>5</a:t>
            </a:r>
            <a:r>
              <a:rPr lang="en-US" sz="2800" b="1" dirty="0">
                <a:latin typeface="+mj-lt"/>
              </a:rPr>
              <a:t>: Make Data-Driven Plans to Improve Use</a:t>
            </a:r>
          </a:p>
          <a:p>
            <a:pPr>
              <a:buFont typeface="Arial" panose="020B0604020202020204" pitchFamily="34" charset="0"/>
              <a:buChar char="•"/>
            </a:pPr>
            <a:r>
              <a:rPr lang="en-US" sz="2800" dirty="0" smtClean="0">
                <a:latin typeface="+mj-lt"/>
              </a:rPr>
              <a:t>Pinpoint intervention mode</a:t>
            </a:r>
            <a:endParaRPr lang="en-US" sz="2800" dirty="0">
              <a:latin typeface="+mj-lt"/>
            </a:endParaRPr>
          </a:p>
          <a:p>
            <a:pPr>
              <a:buFont typeface="Arial" panose="020B0604020202020204" pitchFamily="34" charset="0"/>
              <a:buChar char="•"/>
            </a:pPr>
            <a:r>
              <a:rPr lang="en-US" sz="2800" dirty="0">
                <a:latin typeface="+mj-lt"/>
              </a:rPr>
              <a:t>Create </a:t>
            </a:r>
            <a:r>
              <a:rPr lang="en-US" sz="2800" dirty="0" smtClean="0">
                <a:latin typeface="+mj-lt"/>
              </a:rPr>
              <a:t>&amp; </a:t>
            </a:r>
            <a:r>
              <a:rPr lang="en-US" sz="2800" dirty="0">
                <a:latin typeface="+mj-lt"/>
              </a:rPr>
              <a:t>evaluate an intervention</a:t>
            </a:r>
          </a:p>
          <a:p>
            <a:pPr marL="0" indent="0">
              <a:buNone/>
            </a:pPr>
            <a:r>
              <a:rPr lang="en-US" sz="2800" b="1" dirty="0" smtClean="0">
                <a:latin typeface="+mj-lt"/>
              </a:rPr>
              <a:t>6</a:t>
            </a:r>
            <a:r>
              <a:rPr lang="en-US" sz="2800" b="1" dirty="0">
                <a:latin typeface="+mj-lt"/>
              </a:rPr>
              <a:t>: Create a Data-Driven Awareness Campaign</a:t>
            </a:r>
          </a:p>
          <a:p>
            <a:pPr>
              <a:buFont typeface="Arial" panose="020B0604020202020204" pitchFamily="34" charset="0"/>
              <a:buChar char="•"/>
            </a:pPr>
            <a:r>
              <a:rPr lang="en-US" sz="2800" dirty="0">
                <a:latin typeface="+mj-lt"/>
              </a:rPr>
              <a:t>Determine messages &amp; audience</a:t>
            </a:r>
          </a:p>
          <a:p>
            <a:pPr>
              <a:buFont typeface="Arial" panose="020B0604020202020204" pitchFamily="34" charset="0"/>
              <a:buChar char="•"/>
            </a:pPr>
            <a:r>
              <a:rPr lang="en-US" sz="2800" dirty="0">
                <a:latin typeface="+mj-lt"/>
              </a:rPr>
              <a:t>Create specific types of media</a:t>
            </a:r>
          </a:p>
          <a:p>
            <a:pPr>
              <a:buFont typeface="Arial" panose="020B0604020202020204" pitchFamily="34" charset="0"/>
              <a:buChar char="•"/>
            </a:pPr>
            <a:r>
              <a:rPr lang="en-US" sz="2800" dirty="0">
                <a:latin typeface="+mj-lt"/>
              </a:rPr>
              <a:t>Download  Native CARS </a:t>
            </a:r>
            <a:r>
              <a:rPr lang="en-US" sz="2800" dirty="0" smtClean="0">
                <a:latin typeface="+mj-lt"/>
              </a:rPr>
              <a:t>media</a:t>
            </a:r>
            <a:endParaRPr lang="en-US" sz="2800" dirty="0">
              <a:latin typeface="+mj-lt"/>
            </a:endParaRPr>
          </a:p>
          <a:p>
            <a:endParaRPr lang="en-US" sz="2800" dirty="0">
              <a:latin typeface="+mj-lt"/>
            </a:endParaRPr>
          </a:p>
        </p:txBody>
      </p:sp>
    </p:spTree>
    <p:extLst>
      <p:ext uri="{BB962C8B-B14F-4D97-AF65-F5344CB8AC3E}">
        <p14:creationId xmlns:p14="http://schemas.microsoft.com/office/powerpoint/2010/main" val="324191372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8229600" cy="838200"/>
          </a:xfrm>
        </p:spPr>
        <p:txBody>
          <a:bodyPr/>
          <a:lstStyle/>
          <a:p>
            <a:r>
              <a:rPr lang="en-US" dirty="0" smtClean="0"/>
              <a:t>Module outline</a:t>
            </a:r>
            <a:endParaRPr lang="en-US" dirty="0"/>
          </a:p>
        </p:txBody>
      </p:sp>
      <p:sp>
        <p:nvSpPr>
          <p:cNvPr id="3" name="Content Placeholder 2"/>
          <p:cNvSpPr>
            <a:spLocks noGrp="1"/>
          </p:cNvSpPr>
          <p:nvPr>
            <p:ph idx="1"/>
          </p:nvPr>
        </p:nvSpPr>
        <p:spPr>
          <a:xfrm>
            <a:off x="914400" y="1219200"/>
            <a:ext cx="8077200" cy="4525963"/>
          </a:xfrm>
        </p:spPr>
        <p:txBody>
          <a:bodyPr/>
          <a:lstStyle/>
          <a:p>
            <a:pPr marL="0" indent="0">
              <a:buNone/>
            </a:pPr>
            <a:r>
              <a:rPr lang="en-US" sz="2800" b="1" dirty="0" smtClean="0">
                <a:latin typeface="+mj-lt"/>
              </a:rPr>
              <a:t>7</a:t>
            </a:r>
            <a:r>
              <a:rPr lang="en-US" sz="2800" b="1" dirty="0">
                <a:latin typeface="+mj-lt"/>
              </a:rPr>
              <a:t>: Provide Child Passenger Restraint Education</a:t>
            </a:r>
          </a:p>
          <a:p>
            <a:pPr>
              <a:buFont typeface="Arial" panose="020B0604020202020204" pitchFamily="34" charset="0"/>
              <a:buChar char="•"/>
            </a:pPr>
            <a:r>
              <a:rPr lang="en-US" sz="2800" dirty="0">
                <a:latin typeface="+mj-lt"/>
              </a:rPr>
              <a:t>Ideas for outreach partnerships </a:t>
            </a:r>
          </a:p>
          <a:p>
            <a:pPr>
              <a:buFont typeface="Arial" panose="020B0604020202020204" pitchFamily="34" charset="0"/>
              <a:buChar char="•"/>
            </a:pPr>
            <a:r>
              <a:rPr lang="en-US" sz="2800" dirty="0">
                <a:latin typeface="+mj-lt"/>
              </a:rPr>
              <a:t>Child passenger restraint education resources</a:t>
            </a:r>
          </a:p>
          <a:p>
            <a:pPr>
              <a:buFont typeface="Arial" panose="020B0604020202020204" pitchFamily="34" charset="0"/>
              <a:buChar char="•"/>
            </a:pPr>
            <a:r>
              <a:rPr lang="en-US" sz="2800" dirty="0">
                <a:latin typeface="+mj-lt"/>
              </a:rPr>
              <a:t>Lesson plans and presentations  developed for different audiences</a:t>
            </a:r>
          </a:p>
          <a:p>
            <a:pPr>
              <a:buFont typeface="Arial" panose="020B0604020202020204" pitchFamily="34" charset="0"/>
              <a:buChar char="•"/>
            </a:pPr>
            <a:r>
              <a:rPr lang="en-US" sz="2800" dirty="0">
                <a:latin typeface="+mj-lt"/>
              </a:rPr>
              <a:t>Strategies for Child Passenger Safety technicians to  keep certification current</a:t>
            </a:r>
          </a:p>
          <a:p>
            <a:pPr marL="0" indent="0">
              <a:buNone/>
            </a:pPr>
            <a:r>
              <a:rPr lang="en-US" sz="2800" b="1" dirty="0" smtClean="0">
                <a:latin typeface="+mj-lt"/>
              </a:rPr>
              <a:t>8</a:t>
            </a:r>
            <a:r>
              <a:rPr lang="en-US" sz="2800" b="1" dirty="0">
                <a:latin typeface="+mj-lt"/>
              </a:rPr>
              <a:t>: Implement or Access a Child Safety Seat Distribution Program</a:t>
            </a:r>
          </a:p>
          <a:p>
            <a:pPr>
              <a:buFont typeface="Arial" panose="020B0604020202020204" pitchFamily="34" charset="0"/>
              <a:buChar char="•"/>
            </a:pPr>
            <a:r>
              <a:rPr lang="en-US" sz="2800" dirty="0">
                <a:latin typeface="+mj-lt"/>
              </a:rPr>
              <a:t>Partnership &amp; funding ideas</a:t>
            </a:r>
          </a:p>
          <a:p>
            <a:pPr>
              <a:buFont typeface="Arial" panose="020B0604020202020204" pitchFamily="34" charset="0"/>
              <a:buChar char="•"/>
            </a:pPr>
            <a:r>
              <a:rPr lang="en-US" sz="2800" dirty="0">
                <a:latin typeface="+mj-lt"/>
              </a:rPr>
              <a:t>How to promote &amp; manage your </a:t>
            </a:r>
            <a:r>
              <a:rPr lang="en-US" sz="2800" dirty="0" smtClean="0">
                <a:latin typeface="+mj-lt"/>
              </a:rPr>
              <a:t>program</a:t>
            </a:r>
            <a:endParaRPr lang="en-US" sz="2800" dirty="0">
              <a:latin typeface="+mj-lt"/>
            </a:endParaRPr>
          </a:p>
        </p:txBody>
      </p:sp>
    </p:spTree>
    <p:extLst>
      <p:ext uri="{BB962C8B-B14F-4D97-AF65-F5344CB8AC3E}">
        <p14:creationId xmlns:p14="http://schemas.microsoft.com/office/powerpoint/2010/main" val="287013890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228600"/>
            <a:ext cx="8229600" cy="838200"/>
          </a:xfrm>
        </p:spPr>
        <p:txBody>
          <a:bodyPr/>
          <a:lstStyle/>
          <a:p>
            <a:r>
              <a:rPr lang="en-US" dirty="0" smtClean="0"/>
              <a:t>Module outline</a:t>
            </a:r>
            <a:endParaRPr lang="en-US" dirty="0"/>
          </a:p>
        </p:txBody>
      </p:sp>
      <p:sp>
        <p:nvSpPr>
          <p:cNvPr id="3" name="Content Placeholder 2"/>
          <p:cNvSpPr>
            <a:spLocks noGrp="1"/>
          </p:cNvSpPr>
          <p:nvPr>
            <p:ph idx="1"/>
          </p:nvPr>
        </p:nvSpPr>
        <p:spPr>
          <a:xfrm>
            <a:off x="914400" y="1219200"/>
            <a:ext cx="8077200" cy="4525963"/>
          </a:xfrm>
        </p:spPr>
        <p:txBody>
          <a:bodyPr/>
          <a:lstStyle/>
          <a:p>
            <a:pPr marL="0" indent="0">
              <a:buNone/>
            </a:pPr>
            <a:r>
              <a:rPr lang="en-US" sz="2800" b="1" dirty="0">
                <a:latin typeface="+mj-lt"/>
              </a:rPr>
              <a:t>9: Develop Policy and Law Enforcement Interventions </a:t>
            </a:r>
          </a:p>
          <a:p>
            <a:pPr>
              <a:buFont typeface="Arial" panose="020B0604020202020204" pitchFamily="34" charset="0"/>
              <a:buChar char="•"/>
            </a:pPr>
            <a:r>
              <a:rPr lang="en-US" sz="2800" dirty="0">
                <a:latin typeface="+mj-lt"/>
              </a:rPr>
              <a:t>Step by step guide to write a law</a:t>
            </a:r>
          </a:p>
          <a:p>
            <a:pPr>
              <a:buFont typeface="Arial" panose="020B0604020202020204" pitchFamily="34" charset="0"/>
              <a:buChar char="•"/>
            </a:pPr>
            <a:r>
              <a:rPr lang="en-US" sz="2800" dirty="0">
                <a:latin typeface="+mj-lt"/>
              </a:rPr>
              <a:t>Strategies to get a law passed</a:t>
            </a:r>
          </a:p>
          <a:p>
            <a:pPr>
              <a:buFont typeface="Arial" panose="020B0604020202020204" pitchFamily="34" charset="0"/>
              <a:buChar char="•"/>
            </a:pPr>
            <a:r>
              <a:rPr lang="en-US" sz="2800" dirty="0">
                <a:latin typeface="+mj-lt"/>
              </a:rPr>
              <a:t>How to engage with law enforcement</a:t>
            </a:r>
          </a:p>
          <a:p>
            <a:pPr>
              <a:buFont typeface="Arial" panose="020B0604020202020204" pitchFamily="34" charset="0"/>
              <a:buChar char="•"/>
            </a:pPr>
            <a:r>
              <a:rPr lang="en-US" sz="2800" dirty="0">
                <a:latin typeface="+mj-lt"/>
              </a:rPr>
              <a:t>Policy interventions other than law</a:t>
            </a:r>
          </a:p>
          <a:p>
            <a:pPr marL="0" indent="0">
              <a:buNone/>
            </a:pPr>
            <a:endParaRPr lang="en-US" sz="2800" b="1" dirty="0" smtClean="0">
              <a:latin typeface="+mj-lt"/>
            </a:endParaRPr>
          </a:p>
          <a:p>
            <a:pPr marL="0" indent="0">
              <a:buNone/>
            </a:pPr>
            <a:r>
              <a:rPr lang="en-US" sz="2800" b="1" dirty="0" smtClean="0">
                <a:latin typeface="+mj-lt"/>
              </a:rPr>
              <a:t>10</a:t>
            </a:r>
            <a:r>
              <a:rPr lang="en-US" sz="2800" b="1" dirty="0">
                <a:latin typeface="+mj-lt"/>
              </a:rPr>
              <a:t>: Demonstrate Your Progress and Successes</a:t>
            </a:r>
          </a:p>
          <a:p>
            <a:pPr>
              <a:buFont typeface="Arial" panose="020B0604020202020204" pitchFamily="34" charset="0"/>
              <a:buChar char="•"/>
            </a:pPr>
            <a:r>
              <a:rPr lang="en-US" sz="2800" dirty="0">
                <a:latin typeface="+mj-lt"/>
              </a:rPr>
              <a:t>Translate success so they become community norm</a:t>
            </a:r>
          </a:p>
          <a:p>
            <a:pPr>
              <a:buFont typeface="Arial" panose="020B0604020202020204" pitchFamily="34" charset="0"/>
              <a:buChar char="•"/>
            </a:pPr>
            <a:r>
              <a:rPr lang="en-US" sz="2800" dirty="0">
                <a:latin typeface="+mj-lt"/>
              </a:rPr>
              <a:t>Report, present, and use results</a:t>
            </a:r>
          </a:p>
          <a:p>
            <a:endParaRPr lang="en-US" sz="2800" dirty="0">
              <a:latin typeface="+mj-lt"/>
            </a:endParaRPr>
          </a:p>
        </p:txBody>
      </p:sp>
    </p:spTree>
    <p:extLst>
      <p:ext uri="{BB962C8B-B14F-4D97-AF65-F5344CB8AC3E}">
        <p14:creationId xmlns:p14="http://schemas.microsoft.com/office/powerpoint/2010/main" val="92517420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a:t>
            </a:r>
            <a:r>
              <a:rPr lang="en-US" dirty="0"/>
              <a:t>y</a:t>
            </a:r>
            <a:r>
              <a:rPr lang="en-US" dirty="0" smtClean="0"/>
              <a:t>our Tribe </a:t>
            </a:r>
            <a:r>
              <a:rPr lang="en-US" dirty="0"/>
              <a:t>i</a:t>
            </a:r>
            <a:r>
              <a:rPr lang="en-US" dirty="0" smtClean="0"/>
              <a:t>nterested in being a Native CARS Tribe ?</a:t>
            </a:r>
            <a:endParaRPr lang="en-US" dirty="0"/>
          </a:p>
        </p:txBody>
      </p:sp>
      <p:pic>
        <p:nvPicPr>
          <p:cNvPr id="7" name="Picture 6" descr="imag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133600"/>
            <a:ext cx="6851736"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496976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Native CARS: References</a:t>
            </a:r>
            <a:endParaRPr lang="en-US" sz="4000" b="1" dirty="0"/>
          </a:p>
        </p:txBody>
      </p:sp>
      <p:sp>
        <p:nvSpPr>
          <p:cNvPr id="3" name="Content Placeholder 2"/>
          <p:cNvSpPr>
            <a:spLocks noGrp="1"/>
          </p:cNvSpPr>
          <p:nvPr>
            <p:ph idx="1"/>
          </p:nvPr>
        </p:nvSpPr>
        <p:spPr>
          <a:xfrm>
            <a:off x="914400" y="1447800"/>
            <a:ext cx="7924800" cy="4525963"/>
          </a:xfrm>
        </p:spPr>
        <p:txBody>
          <a:bodyPr/>
          <a:lstStyle/>
          <a:p>
            <a:pPr marL="514350" indent="-457200">
              <a:buFont typeface="+mj-lt"/>
              <a:buAutoNum type="arabicPeriod"/>
            </a:pPr>
            <a:r>
              <a:rPr lang="en-US" sz="2400" dirty="0" smtClean="0"/>
              <a:t>Lapidus JA, Smith NH, </a:t>
            </a:r>
            <a:r>
              <a:rPr lang="en-US" sz="2400" dirty="0" err="1" smtClean="0"/>
              <a:t>Ebel</a:t>
            </a:r>
            <a:r>
              <a:rPr lang="en-US" sz="2400" dirty="0" smtClean="0"/>
              <a:t> B, Romero FC.</a:t>
            </a:r>
            <a:r>
              <a:rPr lang="en-US" sz="2400" i="1" dirty="0" smtClean="0"/>
              <a:t> </a:t>
            </a:r>
            <a:r>
              <a:rPr lang="en-US" sz="2400" i="1" dirty="0" smtClean="0">
                <a:solidFill>
                  <a:schemeClr val="accent1"/>
                </a:solidFill>
                <a:effectLst>
                  <a:outerShdw blurRad="38100" dist="38100" dir="2700000" algn="tl">
                    <a:srgbClr val="000000">
                      <a:alpha val="43137"/>
                    </a:srgbClr>
                  </a:outerShdw>
                </a:effectLst>
              </a:rPr>
              <a:t>Restraint Use Among Northwest American Indian Children Traveling in Motor Vehicles.</a:t>
            </a:r>
            <a:r>
              <a:rPr lang="en-US" sz="2400" i="1" dirty="0" smtClean="0">
                <a:solidFill>
                  <a:srgbClr val="603000"/>
                </a:solidFill>
              </a:rPr>
              <a:t> </a:t>
            </a:r>
            <a:r>
              <a:rPr lang="en-US" sz="2400" dirty="0" smtClean="0"/>
              <a:t>Am J </a:t>
            </a:r>
            <a:r>
              <a:rPr lang="en-US" sz="2400" dirty="0" err="1" smtClean="0"/>
              <a:t>Publ</a:t>
            </a:r>
            <a:r>
              <a:rPr lang="en-US" sz="2400" dirty="0" smtClean="0"/>
              <a:t> </a:t>
            </a:r>
            <a:r>
              <a:rPr lang="en-US" sz="2400" dirty="0" err="1" smtClean="0"/>
              <a:t>Hlth</a:t>
            </a:r>
            <a:r>
              <a:rPr lang="en-US" sz="2400" dirty="0" smtClean="0"/>
              <a:t>. </a:t>
            </a:r>
            <a:r>
              <a:rPr lang="en-US" sz="2400" b="1" dirty="0" smtClean="0"/>
              <a:t>2005 Nov</a:t>
            </a:r>
            <a:r>
              <a:rPr lang="en-US" sz="2400" dirty="0" smtClean="0"/>
              <a:t>; 95(11): 1982–1988. </a:t>
            </a:r>
          </a:p>
          <a:p>
            <a:pPr marL="514350" indent="-457200">
              <a:buFont typeface="+mj-lt"/>
              <a:buAutoNum type="arabicPeriod"/>
            </a:pPr>
            <a:r>
              <a:rPr lang="en-US" sz="2400" dirty="0" smtClean="0"/>
              <a:t>Lapidus JA, Smith NH, Lutz T, </a:t>
            </a:r>
            <a:r>
              <a:rPr lang="en-US" sz="2400" dirty="0" err="1" smtClean="0"/>
              <a:t>Ebel</a:t>
            </a:r>
            <a:r>
              <a:rPr lang="en-US" sz="2400" dirty="0" smtClean="0"/>
              <a:t> B, Native CARS Study Group. </a:t>
            </a:r>
            <a:r>
              <a:rPr lang="en-US" sz="2400" i="1" dirty="0" smtClean="0">
                <a:solidFill>
                  <a:schemeClr val="accent1"/>
                </a:solidFill>
                <a:effectLst>
                  <a:outerShdw blurRad="38100" dist="38100" dir="2700000" algn="tl">
                    <a:srgbClr val="000000">
                      <a:alpha val="43137"/>
                    </a:srgbClr>
                  </a:outerShdw>
                </a:effectLst>
              </a:rPr>
              <a:t>Trends and correlates of child passenger restraint use in 6 Northwest tribes: the Native Children Always Ride Safe (Native CARS) project.</a:t>
            </a:r>
            <a:r>
              <a:rPr lang="en-US" sz="2400" i="1" dirty="0" smtClean="0">
                <a:solidFill>
                  <a:srgbClr val="603000"/>
                </a:solidFill>
              </a:rPr>
              <a:t>  </a:t>
            </a:r>
            <a:r>
              <a:rPr lang="en-US" sz="2400" dirty="0" smtClean="0"/>
              <a:t>Am J </a:t>
            </a:r>
            <a:r>
              <a:rPr lang="en-US" sz="2400" dirty="0" err="1" smtClean="0"/>
              <a:t>Publ</a:t>
            </a:r>
            <a:r>
              <a:rPr lang="en-US" sz="2400" dirty="0" smtClean="0"/>
              <a:t> </a:t>
            </a:r>
            <a:r>
              <a:rPr lang="en-US" sz="2400" dirty="0" err="1" smtClean="0"/>
              <a:t>Hlth</a:t>
            </a:r>
            <a:r>
              <a:rPr lang="en-US" sz="2400" dirty="0" smtClean="0"/>
              <a:t>. </a:t>
            </a:r>
            <a:r>
              <a:rPr lang="en-US" sz="2400" b="1" dirty="0" smtClean="0"/>
              <a:t>2013 Feb</a:t>
            </a:r>
            <a:r>
              <a:rPr lang="en-US" sz="2400" dirty="0" smtClean="0"/>
              <a:t>; 103(2): 355-61. </a:t>
            </a:r>
          </a:p>
          <a:p>
            <a:pPr marL="514350" indent="-457200">
              <a:buFont typeface="+mj-lt"/>
              <a:buAutoNum type="arabicPeriod"/>
            </a:pPr>
            <a:r>
              <a:rPr lang="en-US" sz="2400" dirty="0" smtClean="0"/>
              <a:t>Smith NH, Lutz TL, Lapidus JA.  </a:t>
            </a:r>
            <a:r>
              <a:rPr lang="en-US" sz="2400" i="1" dirty="0" smtClean="0">
                <a:solidFill>
                  <a:schemeClr val="accent1"/>
                </a:solidFill>
                <a:effectLst>
                  <a:outerShdw blurRad="38100" dist="38100" dir="2700000" algn="tl">
                    <a:srgbClr val="000000">
                      <a:alpha val="43137"/>
                    </a:srgbClr>
                  </a:outerShdw>
                </a:effectLst>
              </a:rPr>
              <a:t>Improving Data on Child Passenger Safety:  Survey Methods from the “Native Children Always Ride Safe” (Native CARS) study</a:t>
            </a:r>
            <a:r>
              <a:rPr lang="en-US" sz="2400" dirty="0" smtClean="0"/>
              <a:t>.  IHS Provider [In Press]</a:t>
            </a:r>
          </a:p>
          <a:p>
            <a:pPr marL="514350" indent="-457200">
              <a:buFont typeface="+mj-lt"/>
              <a:buAutoNum type="arabicPeriod"/>
            </a:pPr>
            <a:endParaRPr lang="en-US" sz="2400" dirty="0" smtClean="0">
              <a:solidFill>
                <a:srgbClr val="663300"/>
              </a:solidFill>
            </a:endParaRPr>
          </a:p>
          <a:p>
            <a:endParaRPr lang="en-US" sz="24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Native CARS: Acknowledgements</a:t>
            </a:r>
            <a:endParaRPr lang="en-US" sz="4000" b="1" dirty="0"/>
          </a:p>
        </p:txBody>
      </p:sp>
      <p:sp>
        <p:nvSpPr>
          <p:cNvPr id="3" name="Content Placeholder 2"/>
          <p:cNvSpPr>
            <a:spLocks noGrp="1"/>
          </p:cNvSpPr>
          <p:nvPr>
            <p:ph idx="1"/>
          </p:nvPr>
        </p:nvSpPr>
        <p:spPr>
          <a:xfrm>
            <a:off x="914400" y="1554162"/>
            <a:ext cx="8001000" cy="4525963"/>
          </a:xfrm>
        </p:spPr>
        <p:txBody>
          <a:bodyPr/>
          <a:lstStyle/>
          <a:p>
            <a:r>
              <a:rPr lang="en-US" sz="2800" dirty="0" smtClean="0"/>
              <a:t>NPAIHB tribal delegates</a:t>
            </a:r>
          </a:p>
          <a:p>
            <a:r>
              <a:rPr lang="en-US" sz="2800" dirty="0" smtClean="0"/>
              <a:t>NW NARCH leadership</a:t>
            </a:r>
          </a:p>
          <a:p>
            <a:pPr lvl="1"/>
            <a:r>
              <a:rPr lang="en-US" sz="2400" dirty="0" smtClean="0"/>
              <a:t>Early work funded via NIH grant # </a:t>
            </a:r>
            <a:r>
              <a:rPr lang="en-US" sz="2400" b="1" dirty="0" smtClean="0"/>
              <a:t>U269400013</a:t>
            </a:r>
          </a:p>
          <a:p>
            <a:r>
              <a:rPr lang="en-US" sz="2800" i="1" dirty="0" smtClean="0">
                <a:solidFill>
                  <a:schemeClr val="accent1"/>
                </a:solidFill>
                <a:effectLst>
                  <a:outerShdw blurRad="38100" dist="38100" dir="2700000" algn="tl">
                    <a:srgbClr val="000000">
                      <a:alpha val="43137"/>
                    </a:srgbClr>
                  </a:outerShdw>
                </a:effectLst>
              </a:rPr>
              <a:t>Site coordinators !!!!</a:t>
            </a:r>
          </a:p>
          <a:p>
            <a:r>
              <a:rPr lang="en-US" sz="2800" dirty="0" smtClean="0"/>
              <a:t>Vehicle survey data collectors</a:t>
            </a:r>
          </a:p>
          <a:p>
            <a:r>
              <a:rPr lang="en-US" sz="2800" dirty="0" smtClean="0"/>
              <a:t>Native CARS Study Group</a:t>
            </a:r>
          </a:p>
          <a:p>
            <a:r>
              <a:rPr lang="en-US" sz="2800" dirty="0" smtClean="0"/>
              <a:t>Members of participating tribes</a:t>
            </a:r>
          </a:p>
          <a:p>
            <a:r>
              <a:rPr lang="en-US" sz="2800" dirty="0" smtClean="0"/>
              <a:t>Intervention and Dissemination Phases funded via</a:t>
            </a:r>
          </a:p>
          <a:p>
            <a:pPr lvl="1"/>
            <a:r>
              <a:rPr lang="en-US" sz="2400" dirty="0" smtClean="0"/>
              <a:t>National Institute of Minority Health and Health Disparities, grant # </a:t>
            </a:r>
            <a:r>
              <a:rPr lang="en-US" sz="2400" b="1" dirty="0" smtClean="0"/>
              <a:t>R24MD002763</a:t>
            </a:r>
          </a:p>
          <a:p>
            <a:pPr lvl="1"/>
            <a:endParaRPr lang="en-US" sz="2400" dirty="0" smtClean="0"/>
          </a:p>
        </p:txBody>
      </p:sp>
      <p:pic>
        <p:nvPicPr>
          <p:cNvPr id="4" name="Picture 2" descr="Native CARS Transparent.png"/>
          <p:cNvPicPr>
            <a:picLocks noChangeAspect="1"/>
          </p:cNvPicPr>
          <p:nvPr/>
        </p:nvPicPr>
        <p:blipFill>
          <a:blip r:embed="rId2" cstate="print"/>
          <a:srcRect/>
          <a:stretch>
            <a:fillRect/>
          </a:stretch>
        </p:blipFill>
        <p:spPr bwMode="auto">
          <a:xfrm>
            <a:off x="6781800" y="3352800"/>
            <a:ext cx="1830805" cy="163215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447800" y="4876800"/>
            <a:ext cx="6400800" cy="1508105"/>
          </a:xfrm>
          <a:prstGeom prst="rect">
            <a:avLst/>
          </a:prstGeom>
          <a:noFill/>
        </p:spPr>
        <p:txBody>
          <a:bodyPr wrap="square" rtlCol="0">
            <a:spAutoFit/>
          </a:bodyPr>
          <a:lstStyle/>
          <a:p>
            <a:pPr algn="ctr"/>
            <a:r>
              <a:rPr lang="en-US" sz="3200" b="1" dirty="0" smtClean="0"/>
              <a:t>Thank you for this opportunity to speak with you today!</a:t>
            </a:r>
          </a:p>
          <a:p>
            <a:pPr algn="ctr"/>
            <a:r>
              <a:rPr lang="en-US" sz="2800" dirty="0" smtClean="0"/>
              <a:t>For more info: </a:t>
            </a:r>
            <a:r>
              <a:rPr lang="en-US" sz="2800" dirty="0" smtClean="0">
                <a:hlinkClick r:id="rId3"/>
              </a:rPr>
              <a:t>nativecars@npaihb.org</a:t>
            </a:r>
            <a:r>
              <a:rPr lang="en-US" sz="2800" dirty="0" smtClean="0"/>
              <a:t>  </a:t>
            </a:r>
            <a:endParaRPr lang="en-US" sz="2800" dirty="0"/>
          </a:p>
        </p:txBody>
      </p:sp>
      <p:pic>
        <p:nvPicPr>
          <p:cNvPr id="4" name="Picture 7" descr="R:\Child Safety Seat\Native CARS Logos\Jefferson Greene Logo\Native CARS logo - large - transparent.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05000" y="76200"/>
            <a:ext cx="5215214" cy="46876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381000"/>
            <a:ext cx="8229600" cy="914400"/>
          </a:xfrm>
          <a:prstGeom prst="rect">
            <a:avLst/>
          </a:prstGeom>
        </p:spPr>
        <p:txBody>
          <a:bodyPr/>
          <a:lstStyle/>
          <a:p>
            <a:r>
              <a:rPr lang="en-US" b="1" dirty="0" smtClean="0"/>
              <a:t>Child Passenger Restraint Recommendations</a:t>
            </a:r>
            <a:endParaRPr lang="en-US" b="1" dirty="0"/>
          </a:p>
        </p:txBody>
      </p:sp>
      <p:pic>
        <p:nvPicPr>
          <p:cNvPr id="8194" name="Picture 2"/>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228600" y="1728788"/>
            <a:ext cx="8763000" cy="4710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52400" y="6400800"/>
            <a:ext cx="4628960" cy="369332"/>
          </a:xfrm>
          <a:prstGeom prst="rect">
            <a:avLst/>
          </a:prstGeom>
          <a:noFill/>
        </p:spPr>
        <p:txBody>
          <a:bodyPr wrap="none" rtlCol="0">
            <a:spAutoFit/>
          </a:bodyPr>
          <a:lstStyle/>
          <a:p>
            <a:r>
              <a:rPr lang="en-US" i="1" dirty="0" smtClean="0">
                <a:solidFill>
                  <a:schemeClr val="tx1">
                    <a:lumMod val="50000"/>
                    <a:lumOff val="50000"/>
                  </a:schemeClr>
                </a:solidFill>
              </a:rPr>
              <a:t>National Highway Traffic Safety Administration </a:t>
            </a:r>
            <a:endParaRPr lang="en-US" i="1" dirty="0">
              <a:solidFill>
                <a:schemeClr val="tx1">
                  <a:lumMod val="50000"/>
                  <a:lumOff val="50000"/>
                </a:schemeClr>
              </a:solidFill>
            </a:endParaRPr>
          </a:p>
        </p:txBody>
      </p:sp>
    </p:spTree>
    <p:extLst>
      <p:ext uri="{BB962C8B-B14F-4D97-AF65-F5344CB8AC3E}">
        <p14:creationId xmlns:p14="http://schemas.microsoft.com/office/powerpoint/2010/main" val="24381593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p:cNvSpPr>
          <p:nvPr/>
        </p:nvSpPr>
        <p:spPr bwMode="auto">
          <a:xfrm>
            <a:off x="990600" y="210256"/>
            <a:ext cx="7467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400" b="1" i="0" u="none" strike="noStrike" kern="0" cap="none" spc="0" normalizeH="0" baseline="0" noProof="0" dirty="0" smtClean="0">
                <a:ln>
                  <a:noFill/>
                </a:ln>
                <a:effectLst/>
                <a:uLnTx/>
                <a:uFillTx/>
                <a:latin typeface="+mj-lt"/>
                <a:ea typeface="+mj-ea"/>
                <a:cs typeface="Tahoma" pitchFamily="34" charset="0"/>
              </a:rPr>
              <a:t>Native CARS: Study Design</a:t>
            </a:r>
            <a:endParaRPr kumimoji="0" lang="en-US" sz="4400" b="1" i="0" u="none" strike="noStrike" kern="0" cap="none" spc="0" normalizeH="0" baseline="0" noProof="0" dirty="0">
              <a:ln>
                <a:noFill/>
              </a:ln>
              <a:effectLst/>
              <a:uLnTx/>
              <a:uFillTx/>
              <a:latin typeface="+mj-lt"/>
              <a:ea typeface="+mj-ea"/>
              <a:cs typeface="Tahoma" pitchFamily="34" charset="0"/>
            </a:endParaRPr>
          </a:p>
        </p:txBody>
      </p:sp>
      <p:sp>
        <p:nvSpPr>
          <p:cNvPr id="3" name="Content Placeholder 3"/>
          <p:cNvSpPr txBox="1">
            <a:spLocks/>
          </p:cNvSpPr>
          <p:nvPr/>
        </p:nvSpPr>
        <p:spPr>
          <a:xfrm>
            <a:off x="990600" y="1522413"/>
            <a:ext cx="7543800" cy="4497387"/>
          </a:xfrm>
          <a:prstGeom prst="rect">
            <a:avLst/>
          </a:prstGeom>
        </p:spPr>
        <p:txBody>
          <a:bodyPr/>
          <a:lstStyle>
            <a:lvl1pPr marL="342900" indent="-342900" algn="l" rtl="0" eaLnBrk="0" fontAlgn="base" hangingPunct="0">
              <a:spcBef>
                <a:spcPct val="20000"/>
              </a:spcBef>
              <a:spcAft>
                <a:spcPct val="0"/>
              </a:spcAft>
              <a:buFont typeface="Wingdings"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Font typeface="Wingdings" pitchFamily="2" charset="2"/>
              <a:buChar char="§"/>
              <a:defRPr sz="2400">
                <a:solidFill>
                  <a:schemeClr val="tx1"/>
                </a:solidFill>
                <a:latin typeface="+mn-lt"/>
              </a:defRPr>
            </a:lvl3pPr>
            <a:lvl4pPr marL="1600200" indent="-228600" algn="l" rtl="0" eaLnBrk="0" fontAlgn="base" hangingPunct="0">
              <a:spcBef>
                <a:spcPct val="20000"/>
              </a:spcBef>
              <a:spcAft>
                <a:spcPct val="0"/>
              </a:spcAft>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Font typeface="Wingdings" pitchFamily="2" charset="2"/>
              <a:buChar char="§"/>
              <a:defRPr sz="2000">
                <a:solidFill>
                  <a:schemeClr val="tx1"/>
                </a:solidFill>
                <a:latin typeface="+mn-lt"/>
              </a:defRPr>
            </a:lvl5pPr>
            <a:lvl6pPr marL="2514600" indent="-228600" algn="l" rtl="0" fontAlgn="base">
              <a:spcBef>
                <a:spcPct val="20000"/>
              </a:spcBef>
              <a:spcAft>
                <a:spcPct val="0"/>
              </a:spcAft>
              <a:buFont typeface="Wingdings" pitchFamily="2" charset="2"/>
              <a:buChar char="§"/>
              <a:defRPr sz="2000">
                <a:solidFill>
                  <a:schemeClr val="tx1"/>
                </a:solidFill>
                <a:latin typeface="+mn-lt"/>
              </a:defRPr>
            </a:lvl6pPr>
            <a:lvl7pPr marL="2971800" indent="-228600" algn="l" rtl="0" fontAlgn="base">
              <a:spcBef>
                <a:spcPct val="20000"/>
              </a:spcBef>
              <a:spcAft>
                <a:spcPct val="0"/>
              </a:spcAft>
              <a:buFont typeface="Wingdings" pitchFamily="2" charset="2"/>
              <a:buChar char="§"/>
              <a:defRPr sz="2000">
                <a:solidFill>
                  <a:schemeClr val="tx1"/>
                </a:solidFill>
                <a:latin typeface="+mn-lt"/>
              </a:defRPr>
            </a:lvl7pPr>
            <a:lvl8pPr marL="3429000" indent="-228600" algn="l" rtl="0" fontAlgn="base">
              <a:spcBef>
                <a:spcPct val="20000"/>
              </a:spcBef>
              <a:spcAft>
                <a:spcPct val="0"/>
              </a:spcAft>
              <a:buFont typeface="Wingdings" pitchFamily="2" charset="2"/>
              <a:buChar char="§"/>
              <a:defRPr sz="2000">
                <a:solidFill>
                  <a:schemeClr val="tx1"/>
                </a:solidFill>
                <a:latin typeface="+mn-lt"/>
              </a:defRPr>
            </a:lvl8pPr>
            <a:lvl9pPr marL="3886200" indent="-228600" algn="l" rtl="0" fontAlgn="base">
              <a:spcBef>
                <a:spcPct val="20000"/>
              </a:spcBef>
              <a:spcAft>
                <a:spcPct val="0"/>
              </a:spcAft>
              <a:buFont typeface="Wingdings" pitchFamily="2" charset="2"/>
              <a:buChar char="§"/>
              <a:defRPr sz="2000">
                <a:solidFill>
                  <a:schemeClr val="tx1"/>
                </a:solidFill>
                <a:latin typeface="+mn-lt"/>
              </a:defRPr>
            </a:lvl9pPr>
          </a:lstStyle>
          <a:p>
            <a:r>
              <a:rPr lang="en-US" kern="0" dirty="0" smtClean="0"/>
              <a:t>Six tribes</a:t>
            </a:r>
          </a:p>
          <a:p>
            <a:pPr lvl="1"/>
            <a:r>
              <a:rPr lang="en-US" kern="0" dirty="0" smtClean="0"/>
              <a:t>2 each in Idaho, Oregon, and Washington</a:t>
            </a:r>
          </a:p>
          <a:p>
            <a:r>
              <a:rPr lang="en-US" i="1" kern="0" dirty="0" smtClean="0">
                <a:solidFill>
                  <a:schemeClr val="accent1"/>
                </a:solidFill>
                <a:effectLst>
                  <a:outerShdw blurRad="38100" dist="38100" dir="2700000" algn="tl">
                    <a:srgbClr val="000000">
                      <a:alpha val="43137"/>
                    </a:srgbClr>
                  </a:outerShdw>
                </a:effectLst>
              </a:rPr>
              <a:t>All tribes</a:t>
            </a:r>
            <a:r>
              <a:rPr lang="en-US" kern="0" dirty="0" smtClean="0"/>
              <a:t> developed and implemented their own multi-faceted interventions </a:t>
            </a:r>
          </a:p>
          <a:p>
            <a:pPr lvl="1"/>
            <a:r>
              <a:rPr lang="en-US" kern="0" dirty="0" smtClean="0"/>
              <a:t>Staggered implementation</a:t>
            </a:r>
          </a:p>
          <a:p>
            <a:pPr lvl="1"/>
            <a:r>
              <a:rPr lang="en-US" kern="0" dirty="0" smtClean="0"/>
              <a:t>Controlled </a:t>
            </a:r>
            <a:r>
              <a:rPr lang="en-US" kern="0" dirty="0"/>
              <a:t>community </a:t>
            </a:r>
            <a:r>
              <a:rPr lang="en-US" kern="0" dirty="0" smtClean="0"/>
              <a:t>trial</a:t>
            </a:r>
          </a:p>
          <a:p>
            <a:r>
              <a:rPr lang="en-US" kern="0" dirty="0" smtClean="0"/>
              <a:t>Now we are in a dissemination phase</a:t>
            </a:r>
          </a:p>
          <a:p>
            <a:endParaRPr lang="en-US" kern="0" dirty="0" smtClean="0"/>
          </a:p>
          <a:p>
            <a:pPr lvl="1"/>
            <a:endParaRPr lang="en-US" kern="0" dirty="0" smtClean="0"/>
          </a:p>
        </p:txBody>
      </p:sp>
    </p:spTree>
    <p:extLst>
      <p:ext uri="{BB962C8B-B14F-4D97-AF65-F5344CB8AC3E}">
        <p14:creationId xmlns:p14="http://schemas.microsoft.com/office/powerpoint/2010/main" val="12329898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2"/>
          <p:cNvGrpSpPr/>
          <p:nvPr/>
        </p:nvGrpSpPr>
        <p:grpSpPr>
          <a:xfrm>
            <a:off x="1550027" y="1981200"/>
            <a:ext cx="7593973" cy="3240070"/>
            <a:chOff x="457200" y="1866359"/>
            <a:chExt cx="8660773" cy="3355591"/>
          </a:xfrm>
        </p:grpSpPr>
        <p:sp>
          <p:nvSpPr>
            <p:cNvPr id="13" name="Rounded Rectangle 12"/>
            <p:cNvSpPr/>
            <p:nvPr/>
          </p:nvSpPr>
          <p:spPr>
            <a:xfrm>
              <a:off x="762000" y="2895600"/>
              <a:ext cx="7848600" cy="381000"/>
            </a:xfrm>
            <a:prstGeom prst="roundRect">
              <a:avLst/>
            </a:prstGeom>
            <a:blipFill>
              <a:blip r:embed="rId3">
                <a:duotone>
                  <a:schemeClr val="accent2">
                    <a:shade val="45000"/>
                    <a:satMod val="135000"/>
                  </a:schemeClr>
                  <a:prstClr val="white"/>
                </a:duotone>
              </a:blip>
              <a:tile tx="0" ty="0" sx="100000" sy="100000" flip="none" algn="tl"/>
            </a:blipFill>
            <a:ln>
              <a:solidFill>
                <a:schemeClr val="accent2">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Flowchart: Connector 14"/>
            <p:cNvSpPr/>
            <p:nvPr/>
          </p:nvSpPr>
          <p:spPr>
            <a:xfrm>
              <a:off x="685800" y="2743200"/>
              <a:ext cx="609600" cy="685800"/>
            </a:xfrm>
            <a:prstGeom prst="flowChartConnector">
              <a:avLst/>
            </a:prstGeom>
            <a:gradFill>
              <a:gsLst>
                <a:gs pos="0">
                  <a:srgbClr val="FFFF66"/>
                </a:gs>
                <a:gs pos="100000">
                  <a:schemeClr val="dk1">
                    <a:tint val="50000"/>
                    <a:shade val="100000"/>
                    <a:satMod val="350000"/>
                  </a:schemeClr>
                </a:gs>
              </a:gsLst>
            </a:gradFill>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6" name="Flowchart: Connector 15"/>
            <p:cNvSpPr/>
            <p:nvPr/>
          </p:nvSpPr>
          <p:spPr>
            <a:xfrm>
              <a:off x="4191000" y="2743200"/>
              <a:ext cx="609600" cy="685800"/>
            </a:xfrm>
            <a:prstGeom prst="flowChartConnector">
              <a:avLst/>
            </a:prstGeom>
            <a:gradFill>
              <a:gsLst>
                <a:gs pos="0">
                  <a:srgbClr val="FFFF66"/>
                </a:gs>
                <a:gs pos="100000">
                  <a:schemeClr val="dk1">
                    <a:tint val="50000"/>
                    <a:shade val="100000"/>
                    <a:satMod val="350000"/>
                  </a:schemeClr>
                </a:gs>
              </a:gsLst>
            </a:gradFill>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7" name="Flowchart: Connector 16"/>
            <p:cNvSpPr/>
            <p:nvPr/>
          </p:nvSpPr>
          <p:spPr>
            <a:xfrm>
              <a:off x="8077200" y="2743200"/>
              <a:ext cx="609600" cy="685800"/>
            </a:xfrm>
            <a:prstGeom prst="flowChartConnector">
              <a:avLst/>
            </a:prstGeom>
            <a:gradFill>
              <a:gsLst>
                <a:gs pos="0">
                  <a:srgbClr val="FFFF66"/>
                </a:gs>
                <a:gs pos="100000">
                  <a:schemeClr val="dk1">
                    <a:tint val="50000"/>
                    <a:shade val="100000"/>
                    <a:satMod val="350000"/>
                  </a:schemeClr>
                </a:gs>
              </a:gsLst>
            </a:gradFill>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18" name="Rectangle 17"/>
            <p:cNvSpPr/>
            <p:nvPr/>
          </p:nvSpPr>
          <p:spPr>
            <a:xfrm>
              <a:off x="1737907" y="2819400"/>
              <a:ext cx="2300693"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Intervention</a:t>
              </a:r>
              <a:endParaRPr lang="en-US"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9" name="Rectangle 18"/>
            <p:cNvSpPr/>
            <p:nvPr/>
          </p:nvSpPr>
          <p:spPr>
            <a:xfrm>
              <a:off x="5180205" y="2819400"/>
              <a:ext cx="2426497" cy="5847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3200" b="1"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Maintenance</a:t>
              </a:r>
              <a:endParaRPr lang="en-US" sz="3200" b="1"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21" name="Rectangle 20"/>
            <p:cNvSpPr/>
            <p:nvPr/>
          </p:nvSpPr>
          <p:spPr>
            <a:xfrm rot="19097813">
              <a:off x="559427" y="1866359"/>
              <a:ext cx="1329851" cy="584775"/>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1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Vehicle </a:t>
              </a:r>
            </a:p>
            <a:p>
              <a:pPr algn="ctr"/>
              <a:r>
                <a:rPr lang="en-US" sz="1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Observations</a:t>
              </a:r>
              <a:endParaRPr lang="en-US" sz="16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sp>
          <p:nvSpPr>
            <p:cNvPr id="22" name="Rectangle 21"/>
            <p:cNvSpPr/>
            <p:nvPr/>
          </p:nvSpPr>
          <p:spPr>
            <a:xfrm rot="19097813">
              <a:off x="3988426" y="1866359"/>
              <a:ext cx="1329851" cy="584775"/>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1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Vehicle </a:t>
              </a:r>
            </a:p>
            <a:p>
              <a:pPr algn="ctr"/>
              <a:r>
                <a:rPr lang="en-US" sz="1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Observations</a:t>
              </a:r>
              <a:endParaRPr lang="en-US" sz="16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sp>
          <p:nvSpPr>
            <p:cNvPr id="23" name="Rectangle 22"/>
            <p:cNvSpPr/>
            <p:nvPr/>
          </p:nvSpPr>
          <p:spPr>
            <a:xfrm rot="19097813">
              <a:off x="7788122" y="1892265"/>
              <a:ext cx="1329851" cy="584775"/>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en-US" sz="1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Vehicle </a:t>
              </a:r>
            </a:p>
            <a:p>
              <a:pPr algn="ctr"/>
              <a:r>
                <a:rPr lang="en-US" sz="1600"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Observations</a:t>
              </a:r>
              <a:endParaRPr lang="en-US" sz="1600"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sp>
          <p:nvSpPr>
            <p:cNvPr id="24" name="Rounded Rectangle 23"/>
            <p:cNvSpPr/>
            <p:nvPr/>
          </p:nvSpPr>
          <p:spPr>
            <a:xfrm>
              <a:off x="762000" y="3886200"/>
              <a:ext cx="7848600" cy="381000"/>
            </a:xfrm>
            <a:prstGeom prst="roundRect">
              <a:avLst/>
            </a:prstGeom>
            <a:blipFill>
              <a:blip r:embed="rId3">
                <a:duotone>
                  <a:schemeClr val="accent2">
                    <a:shade val="45000"/>
                    <a:satMod val="135000"/>
                  </a:schemeClr>
                  <a:prstClr val="white"/>
                </a:duotone>
              </a:blip>
              <a:tile tx="0" ty="0" sx="100000" sy="100000" flip="none" algn="tl"/>
            </a:blipFill>
            <a:ln>
              <a:solidFill>
                <a:schemeClr val="accent2">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Flowchart: Connector 24"/>
            <p:cNvSpPr/>
            <p:nvPr/>
          </p:nvSpPr>
          <p:spPr>
            <a:xfrm>
              <a:off x="685800" y="3733800"/>
              <a:ext cx="609600" cy="685800"/>
            </a:xfrm>
            <a:prstGeom prst="flowChartConnector">
              <a:avLst/>
            </a:prstGeom>
            <a:gradFill>
              <a:gsLst>
                <a:gs pos="0">
                  <a:srgbClr val="FFFF66"/>
                </a:gs>
                <a:gs pos="100000">
                  <a:schemeClr val="dk1">
                    <a:tint val="50000"/>
                    <a:shade val="100000"/>
                    <a:satMod val="350000"/>
                  </a:schemeClr>
                </a:gs>
              </a:gsLst>
            </a:gradFill>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26" name="Flowchart: Connector 25"/>
            <p:cNvSpPr/>
            <p:nvPr/>
          </p:nvSpPr>
          <p:spPr>
            <a:xfrm>
              <a:off x="4191000" y="3733800"/>
              <a:ext cx="609600" cy="685800"/>
            </a:xfrm>
            <a:prstGeom prst="flowChartConnector">
              <a:avLst/>
            </a:prstGeom>
            <a:gradFill>
              <a:gsLst>
                <a:gs pos="0">
                  <a:srgbClr val="FFFF66"/>
                </a:gs>
                <a:gs pos="100000">
                  <a:schemeClr val="dk1">
                    <a:tint val="50000"/>
                    <a:shade val="100000"/>
                    <a:satMod val="350000"/>
                  </a:schemeClr>
                </a:gs>
              </a:gsLst>
            </a:gradFill>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27" name="Flowchart: Connector 26"/>
            <p:cNvSpPr/>
            <p:nvPr/>
          </p:nvSpPr>
          <p:spPr>
            <a:xfrm>
              <a:off x="8077200" y="3733800"/>
              <a:ext cx="609600" cy="685800"/>
            </a:xfrm>
            <a:prstGeom prst="flowChartConnector">
              <a:avLst/>
            </a:prstGeom>
            <a:gradFill>
              <a:gsLst>
                <a:gs pos="0">
                  <a:srgbClr val="FFFF66"/>
                </a:gs>
                <a:gs pos="100000">
                  <a:schemeClr val="dk1">
                    <a:tint val="50000"/>
                    <a:shade val="100000"/>
                    <a:satMod val="350000"/>
                  </a:schemeClr>
                </a:gs>
              </a:gsLst>
            </a:gradFill>
          </p:spPr>
          <p:style>
            <a:lnRef idx="0">
              <a:schemeClr val="dk1"/>
            </a:lnRef>
            <a:fillRef idx="3">
              <a:schemeClr val="dk1"/>
            </a:fillRef>
            <a:effectRef idx="3">
              <a:schemeClr val="dk1"/>
            </a:effectRef>
            <a:fontRef idx="minor">
              <a:schemeClr val="lt1"/>
            </a:fontRef>
          </p:style>
          <p:txBody>
            <a:bodyPr rtlCol="0" anchor="ctr"/>
            <a:lstStyle/>
            <a:p>
              <a:pPr algn="ctr"/>
              <a:endParaRPr lang="en-US"/>
            </a:p>
          </p:txBody>
        </p:sp>
        <p:sp>
          <p:nvSpPr>
            <p:cNvPr id="28" name="Rectangle 27"/>
            <p:cNvSpPr/>
            <p:nvPr/>
          </p:nvSpPr>
          <p:spPr>
            <a:xfrm>
              <a:off x="5257800" y="3810000"/>
              <a:ext cx="2300693" cy="584775"/>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32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Intervention</a:t>
              </a:r>
              <a:endParaRPr lang="en-US" sz="32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9" name="Rectangle 28"/>
            <p:cNvSpPr/>
            <p:nvPr/>
          </p:nvSpPr>
          <p:spPr>
            <a:xfrm>
              <a:off x="1337661" y="3834825"/>
              <a:ext cx="2826752" cy="541875"/>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800" b="1"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Usual Activities</a:t>
              </a:r>
              <a:endParaRPr lang="en-US" sz="2800" b="1"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0" name="Rectangle 29"/>
            <p:cNvSpPr/>
            <p:nvPr/>
          </p:nvSpPr>
          <p:spPr>
            <a:xfrm>
              <a:off x="457200" y="4572000"/>
              <a:ext cx="1303568" cy="573750"/>
            </a:xfrm>
            <a:prstGeom prst="rect">
              <a:avLst/>
            </a:prstGeom>
            <a:noFill/>
          </p:spPr>
          <p:txBody>
            <a:bodyPr wrap="square" lIns="91440" tIns="45720" rIns="91440" bIns="45720">
              <a:spAutoFit/>
            </a:bodyPr>
            <a:lstStyle/>
            <a:p>
              <a:pPr algn="ctr"/>
              <a:r>
                <a:rPr lang="en-US" sz="3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2009</a:t>
              </a:r>
              <a:endParaRPr lang="en-US" sz="3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31" name="Rectangle 30"/>
            <p:cNvSpPr/>
            <p:nvPr/>
          </p:nvSpPr>
          <p:spPr>
            <a:xfrm>
              <a:off x="3895425" y="4627602"/>
              <a:ext cx="1341525" cy="573750"/>
            </a:xfrm>
            <a:prstGeom prst="rect">
              <a:avLst/>
            </a:prstGeom>
            <a:noFill/>
          </p:spPr>
          <p:txBody>
            <a:bodyPr wrap="square" lIns="91440" tIns="45720" rIns="91440" bIns="45720">
              <a:spAutoFit/>
            </a:bodyPr>
            <a:lstStyle/>
            <a:p>
              <a:pPr algn="ctr"/>
              <a:r>
                <a:rPr lang="en-US" sz="3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2011</a:t>
              </a:r>
              <a:endParaRPr lang="en-US" sz="3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32" name="Rectangle 31"/>
            <p:cNvSpPr/>
            <p:nvPr/>
          </p:nvSpPr>
          <p:spPr>
            <a:xfrm>
              <a:off x="7772400" y="4648200"/>
              <a:ext cx="1288352" cy="573750"/>
            </a:xfrm>
            <a:prstGeom prst="rect">
              <a:avLst/>
            </a:prstGeom>
            <a:noFill/>
          </p:spPr>
          <p:txBody>
            <a:bodyPr wrap="square" lIns="91440" tIns="45720" rIns="91440" bIns="45720">
              <a:spAutoFit/>
            </a:bodyPr>
            <a:lstStyle/>
            <a:p>
              <a:pPr algn="ctr"/>
              <a:r>
                <a:rPr lang="en-US" sz="30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2013</a:t>
              </a:r>
              <a:endParaRPr lang="en-US" sz="30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grpSp>
      <p:sp>
        <p:nvSpPr>
          <p:cNvPr id="34" name="Title 33"/>
          <p:cNvSpPr>
            <a:spLocks noGrp="1"/>
          </p:cNvSpPr>
          <p:nvPr>
            <p:ph type="title"/>
          </p:nvPr>
        </p:nvSpPr>
        <p:spPr>
          <a:xfrm>
            <a:off x="609600" y="457200"/>
            <a:ext cx="8382000" cy="838200"/>
          </a:xfrm>
        </p:spPr>
        <p:txBody>
          <a:bodyPr/>
          <a:lstStyle/>
          <a:p>
            <a:r>
              <a:rPr lang="en-US" b="1" dirty="0" smtClean="0"/>
              <a:t>Native CARS: Intervention Timeline</a:t>
            </a:r>
            <a:endParaRPr lang="en-US" b="1" dirty="0"/>
          </a:p>
        </p:txBody>
      </p:sp>
      <p:sp>
        <p:nvSpPr>
          <p:cNvPr id="36" name="Rectangle 35"/>
          <p:cNvSpPr/>
          <p:nvPr/>
        </p:nvSpPr>
        <p:spPr>
          <a:xfrm>
            <a:off x="609600" y="2921913"/>
            <a:ext cx="1143000" cy="430887"/>
          </a:xfrm>
          <a:prstGeom prst="rect">
            <a:avLst/>
          </a:prstGeom>
          <a:noFill/>
        </p:spPr>
        <p:txBody>
          <a:bodyPr wrap="square" lIns="91440" tIns="45720" rIns="91440" bIns="45720">
            <a:spAutoFit/>
          </a:bodyPr>
          <a:lstStyle/>
          <a:p>
            <a:pPr algn="ctr"/>
            <a:r>
              <a:rPr lang="en-US" sz="2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Round 1</a:t>
            </a:r>
            <a:endParaRPr lang="en-US" sz="2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37" name="Rectangle 36"/>
          <p:cNvSpPr/>
          <p:nvPr/>
        </p:nvSpPr>
        <p:spPr>
          <a:xfrm>
            <a:off x="609600" y="3962400"/>
            <a:ext cx="1143000" cy="430887"/>
          </a:xfrm>
          <a:prstGeom prst="rect">
            <a:avLst/>
          </a:prstGeom>
          <a:noFill/>
        </p:spPr>
        <p:txBody>
          <a:bodyPr wrap="square" lIns="91440" tIns="45720" rIns="91440" bIns="45720">
            <a:spAutoFit/>
          </a:bodyPr>
          <a:lstStyle/>
          <a:p>
            <a:pPr algn="ctr"/>
            <a:r>
              <a:rPr lang="en-US" sz="2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Round 2</a:t>
            </a:r>
            <a:endParaRPr lang="en-US" sz="2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extLst>
      <p:ext uri="{BB962C8B-B14F-4D97-AF65-F5344CB8AC3E}">
        <p14:creationId xmlns:p14="http://schemas.microsoft.com/office/powerpoint/2010/main" val="29231718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cstate="print"/>
          <a:srcRect/>
          <a:stretch>
            <a:fillRect/>
          </a:stretch>
        </p:blipFill>
        <p:spPr bwMode="auto">
          <a:xfrm rot="10800000" flipV="1">
            <a:off x="3733801" y="2438400"/>
            <a:ext cx="2691064" cy="2018298"/>
          </a:xfrm>
          <a:prstGeom prst="rect">
            <a:avLst/>
          </a:prstGeom>
          <a:noFill/>
          <a:ln w="9525">
            <a:solidFill>
              <a:srgbClr val="000000"/>
            </a:solidFill>
            <a:miter lim="800000"/>
            <a:headEnd/>
            <a:tailEnd/>
          </a:ln>
        </p:spPr>
      </p:pic>
      <p:pic>
        <p:nvPicPr>
          <p:cNvPr id="1026" name="Picture 2" descr="S:\Photos from 2013 observations\Colville observers Inchelium.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2142066"/>
            <a:ext cx="2743200" cy="204893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S:\Photos from 2013 observations\Spokane Luella.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7086600" y="4319099"/>
            <a:ext cx="1839425" cy="2462701"/>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p:cNvSpPr>
            <a:spLocks noGrp="1"/>
          </p:cNvSpPr>
          <p:nvPr>
            <p:ph type="title"/>
          </p:nvPr>
        </p:nvSpPr>
        <p:spPr>
          <a:xfrm>
            <a:off x="762000" y="228600"/>
            <a:ext cx="8229600" cy="838200"/>
          </a:xfrm>
        </p:spPr>
        <p:txBody>
          <a:bodyPr/>
          <a:lstStyle/>
          <a:p>
            <a:r>
              <a:rPr lang="en-US" sz="4000" b="1" dirty="0" smtClean="0"/>
              <a:t>Data, Data, Data</a:t>
            </a:r>
            <a:endParaRPr lang="en-US" sz="4000" b="1" dirty="0"/>
          </a:p>
        </p:txBody>
      </p:sp>
      <p:pic>
        <p:nvPicPr>
          <p:cNvPr id="2" name="Picture 2" descr="C:\Users\tlutz\Pictures\2013-08-26\71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1" y="2524009"/>
            <a:ext cx="3047999" cy="227659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57048" y="1219200"/>
            <a:ext cx="8005951" cy="1077218"/>
          </a:xfrm>
          <a:prstGeom prst="rect">
            <a:avLst/>
          </a:prstGeom>
        </p:spPr>
        <p:txBody>
          <a:bodyPr wrap="square">
            <a:spAutoFit/>
          </a:bodyPr>
          <a:lstStyle/>
          <a:p>
            <a:r>
              <a:rPr lang="en-US" sz="3200" dirty="0" smtClean="0"/>
              <a:t>Quantitative: Vehicle observation survey </a:t>
            </a:r>
            <a:r>
              <a:rPr lang="en-US" sz="3200" dirty="0"/>
              <a:t>at 3 time points – 2009, 2011, 2013</a:t>
            </a:r>
          </a:p>
        </p:txBody>
      </p:sp>
      <p:sp>
        <p:nvSpPr>
          <p:cNvPr id="10" name="Rectangle 9"/>
          <p:cNvSpPr/>
          <p:nvPr/>
        </p:nvSpPr>
        <p:spPr>
          <a:xfrm>
            <a:off x="685801" y="5334000"/>
            <a:ext cx="6172200" cy="1077218"/>
          </a:xfrm>
          <a:prstGeom prst="rect">
            <a:avLst/>
          </a:prstGeom>
        </p:spPr>
        <p:txBody>
          <a:bodyPr wrap="square">
            <a:spAutoFit/>
          </a:bodyPr>
          <a:lstStyle/>
          <a:p>
            <a:r>
              <a:rPr lang="en-US" sz="3200" dirty="0" smtClean="0"/>
              <a:t>Qualitative: Personal interviews and focus groups</a:t>
            </a:r>
            <a:endParaRPr lang="en-US" sz="3200" dirty="0"/>
          </a:p>
        </p:txBody>
      </p:sp>
    </p:spTree>
    <p:extLst>
      <p:ext uri="{BB962C8B-B14F-4D97-AF65-F5344CB8AC3E}">
        <p14:creationId xmlns:p14="http://schemas.microsoft.com/office/powerpoint/2010/main" val="107269043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dirty="0" smtClean="0"/>
              <a:t>Community Interventions</a:t>
            </a:r>
            <a:endParaRPr lang="en-US" sz="4000" b="1" dirty="0"/>
          </a:p>
        </p:txBody>
      </p:sp>
      <p:sp>
        <p:nvSpPr>
          <p:cNvPr id="3" name="Content Placeholder 2"/>
          <p:cNvSpPr>
            <a:spLocks noGrp="1"/>
          </p:cNvSpPr>
          <p:nvPr>
            <p:ph idx="1"/>
          </p:nvPr>
        </p:nvSpPr>
        <p:spPr>
          <a:xfrm>
            <a:off x="838200" y="1570037"/>
            <a:ext cx="8229600" cy="4525963"/>
          </a:xfrm>
        </p:spPr>
        <p:txBody>
          <a:bodyPr>
            <a:normAutofit lnSpcReduction="10000"/>
          </a:bodyPr>
          <a:lstStyle/>
          <a:p>
            <a:r>
              <a:rPr lang="en-US" dirty="0" smtClean="0"/>
              <a:t>Tribally led</a:t>
            </a:r>
          </a:p>
          <a:p>
            <a:pPr lvl="1"/>
            <a:r>
              <a:rPr lang="en-US" dirty="0" smtClean="0"/>
              <a:t>Informed by community data</a:t>
            </a:r>
          </a:p>
          <a:p>
            <a:pPr lvl="1"/>
            <a:r>
              <a:rPr lang="en-US" dirty="0" smtClean="0"/>
              <a:t>Developed by community</a:t>
            </a:r>
          </a:p>
          <a:p>
            <a:pPr lvl="2"/>
            <a:r>
              <a:rPr lang="en-US" dirty="0" smtClean="0"/>
              <a:t>Site Coordinator, their supervisors, advisory members</a:t>
            </a:r>
          </a:p>
          <a:p>
            <a:pPr lvl="2"/>
            <a:r>
              <a:rPr lang="en-US" dirty="0" smtClean="0"/>
              <a:t>Focus Groups</a:t>
            </a:r>
          </a:p>
          <a:p>
            <a:pPr lvl="1"/>
            <a:r>
              <a:rPr lang="en-US" dirty="0" smtClean="0"/>
              <a:t>Implemented by  community for 2 year period</a:t>
            </a:r>
          </a:p>
          <a:p>
            <a:pPr lvl="1"/>
            <a:r>
              <a:rPr lang="en-US" dirty="0" smtClean="0"/>
              <a:t>Evaluated by process  - Did it happen? Document reach</a:t>
            </a:r>
          </a:p>
          <a:p>
            <a:pPr lvl="1"/>
            <a:r>
              <a:rPr lang="en-US" dirty="0" smtClean="0"/>
              <a:t>Evaluated by outcome – Did proper restraint increase?</a:t>
            </a:r>
          </a:p>
          <a:p>
            <a:pPr lvl="1"/>
            <a:endParaRPr lang="en-US" dirty="0" smtClean="0"/>
          </a:p>
          <a:p>
            <a:endParaRPr lang="en-US" dirty="0"/>
          </a:p>
        </p:txBody>
      </p:sp>
      <p:pic>
        <p:nvPicPr>
          <p:cNvPr id="4" name="Picture 3"/>
          <p:cNvPicPr/>
          <p:nvPr/>
        </p:nvPicPr>
        <p:blipFill>
          <a:blip r:embed="rId3">
            <a:grayscl/>
          </a:blip>
          <a:srcRect l="63169" t="56387" r="23971" b="21350"/>
          <a:stretch>
            <a:fillRect/>
          </a:stretch>
        </p:blipFill>
        <p:spPr bwMode="auto">
          <a:xfrm>
            <a:off x="6477000" y="1143000"/>
            <a:ext cx="1905000" cy="1828800"/>
          </a:xfrm>
          <a:prstGeom prst="rect">
            <a:avLst/>
          </a:prstGeom>
          <a:noFill/>
          <a:ln w="9525">
            <a:noFill/>
            <a:miter lim="800000"/>
            <a:headEnd/>
            <a:tailEnd/>
          </a:ln>
        </p:spPr>
      </p:pic>
    </p:spTree>
    <p:extLst>
      <p:ext uri="{BB962C8B-B14F-4D97-AF65-F5344CB8AC3E}">
        <p14:creationId xmlns:p14="http://schemas.microsoft.com/office/powerpoint/2010/main" val="1083776548"/>
      </p:ext>
    </p:extLst>
  </p:cSld>
  <p:clrMapOvr>
    <a:masterClrMapping/>
  </p:clrMapOvr>
  <p:timing>
    <p:tnLst>
      <p:par>
        <p:cTn id="1" dur="indefinite" restart="never" nodeType="tmRoot"/>
      </p:par>
    </p:tnLst>
  </p:timing>
</p:sld>
</file>

<file path=ppt/theme/theme1.xml><?xml version="1.0" encoding="utf-8"?>
<a:theme xmlns:a="http://schemas.openxmlformats.org/drawingml/2006/main" name="Native CAR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Native CARS</Template>
  <TotalTime>3883</TotalTime>
  <Words>4034</Words>
  <Application>Microsoft Office PowerPoint</Application>
  <PresentationFormat>On-screen Show (4:3)</PresentationFormat>
  <Paragraphs>362</Paragraphs>
  <Slides>49</Slides>
  <Notes>44</Notes>
  <HiddenSlides>0</HiddenSlides>
  <MMClips>1</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Native CARS</vt:lpstr>
      <vt:lpstr>PowerPoint Presentation</vt:lpstr>
      <vt:lpstr>Native CARS: Overall Goal</vt:lpstr>
      <vt:lpstr>PowerPoint Presentation</vt:lpstr>
      <vt:lpstr>Native CARS: Specific Aims</vt:lpstr>
      <vt:lpstr>Child Passenger Restraint Recommendations</vt:lpstr>
      <vt:lpstr>PowerPoint Presentation</vt:lpstr>
      <vt:lpstr>Native CARS: Intervention Timeline</vt:lpstr>
      <vt:lpstr>Data, Data, Data</vt:lpstr>
      <vt:lpstr>Community Interventions</vt:lpstr>
      <vt:lpstr>Colville Native CARS</vt:lpstr>
      <vt:lpstr>The Confederated Tribes of the Colville Indian Reservation</vt:lpstr>
      <vt:lpstr>Fatal crashes on Colville Reservation, 2001-2009</vt:lpstr>
      <vt:lpstr>Percent of Properly Restrained Children by District, 2009 </vt:lpstr>
      <vt:lpstr>PowerPoint Presentation</vt:lpstr>
      <vt:lpstr>Risks for Improper Restraint</vt:lpstr>
      <vt:lpstr>Community Context</vt:lpstr>
      <vt:lpstr>Interventions</vt:lpstr>
      <vt:lpstr>Law and Order Code</vt:lpstr>
      <vt:lpstr>Radio PSAs</vt:lpstr>
      <vt:lpstr>Police Officer Training</vt:lpstr>
      <vt:lpstr>Did Proper Restraint Increase?</vt:lpstr>
      <vt:lpstr>Did child safety seat use increase on the Colville Reservation? </vt:lpstr>
      <vt:lpstr>Making a Difference</vt:lpstr>
      <vt:lpstr>Challenges</vt:lpstr>
      <vt:lpstr>What made it work?</vt:lpstr>
      <vt:lpstr>PowerPoint Presentation</vt:lpstr>
      <vt:lpstr>Process Evaluation</vt:lpstr>
      <vt:lpstr>Process Evaluation</vt:lpstr>
      <vt:lpstr>Impact Evaluation</vt:lpstr>
      <vt:lpstr>Impact Evaluation</vt:lpstr>
      <vt:lpstr>Did proper restraint increase?</vt:lpstr>
      <vt:lpstr>Did intervention tribes increase more than control tribes?</vt:lpstr>
      <vt:lpstr>Proper Restraint, 3 Time Points</vt:lpstr>
      <vt:lpstr>Unrestrained kids by age &amp; year </vt:lpstr>
      <vt:lpstr>Did we reach our intended audience?</vt:lpstr>
      <vt:lpstr>Did risk factors change over time?</vt:lpstr>
      <vt:lpstr>Dissemination Phase</vt:lpstr>
      <vt:lpstr>Native CARS: Dissemination Phase Goals</vt:lpstr>
      <vt:lpstr>Native CARS: Dissemination Phase Specific Aims</vt:lpstr>
      <vt:lpstr>PowerPoint Presentation</vt:lpstr>
      <vt:lpstr>PowerPoint Presentation</vt:lpstr>
      <vt:lpstr>Module outline</vt:lpstr>
      <vt:lpstr>Module outline</vt:lpstr>
      <vt:lpstr>Module outline</vt:lpstr>
      <vt:lpstr>Module outline</vt:lpstr>
      <vt:lpstr>Is your Tribe interested in being a Native CARS Tribe ?</vt:lpstr>
      <vt:lpstr>Native CARS: References</vt:lpstr>
      <vt:lpstr>Native CARS: Acknowledgements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Nicole Smith</dc:creator>
  <cp:lastModifiedBy>Nicole Smith</cp:lastModifiedBy>
  <cp:revision>111</cp:revision>
  <dcterms:created xsi:type="dcterms:W3CDTF">2014-05-19T18:00:32Z</dcterms:created>
  <dcterms:modified xsi:type="dcterms:W3CDTF">2015-01-15T20:12:01Z</dcterms:modified>
</cp:coreProperties>
</file>