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79" r:id="rId2"/>
  </p:sldMasterIdLst>
  <p:notesMasterIdLst>
    <p:notesMasterId r:id="rId17"/>
  </p:notesMasterIdLst>
  <p:handoutMasterIdLst>
    <p:handoutMasterId r:id="rId18"/>
  </p:handoutMasterIdLst>
  <p:sldIdLst>
    <p:sldId id="457" r:id="rId3"/>
    <p:sldId id="456" r:id="rId4"/>
    <p:sldId id="473" r:id="rId5"/>
    <p:sldId id="480" r:id="rId6"/>
    <p:sldId id="481" r:id="rId7"/>
    <p:sldId id="459" r:id="rId8"/>
    <p:sldId id="476" r:id="rId9"/>
    <p:sldId id="478" r:id="rId10"/>
    <p:sldId id="479" r:id="rId11"/>
    <p:sldId id="477" r:id="rId12"/>
    <p:sldId id="464" r:id="rId13"/>
    <p:sldId id="471" r:id="rId14"/>
    <p:sldId id="472" r:id="rId15"/>
    <p:sldId id="469" r:id="rId16"/>
  </p:sldIdLst>
  <p:sldSz cx="9144000" cy="6858000" type="screen4x3"/>
  <p:notesSz cx="7023100" cy="93091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56318" autoAdjust="0"/>
  </p:normalViewPr>
  <p:slideViewPr>
    <p:cSldViewPr>
      <p:cViewPr>
        <p:scale>
          <a:sx n="50" d="100"/>
          <a:sy n="50" d="100"/>
        </p:scale>
        <p:origin x="-2386" y="-58"/>
      </p:cViewPr>
      <p:guideLst>
        <p:guide orient="horz" pos="2160"/>
        <p:guide pos="2880"/>
      </p:guideLst>
    </p:cSldViewPr>
  </p:slideViewPr>
  <p:notesTextViewPr>
    <p:cViewPr>
      <p:scale>
        <a:sx n="100" d="100"/>
        <a:sy n="100" d="100"/>
      </p:scale>
      <p:origin x="0" y="0"/>
    </p:cViewPr>
  </p:notesTextViewPr>
  <p:sorterViewPr>
    <p:cViewPr>
      <p:scale>
        <a:sx n="79" d="100"/>
        <a:sy n="7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3980" cy="465773"/>
          </a:xfrm>
          <a:prstGeom prst="rect">
            <a:avLst/>
          </a:prstGeom>
        </p:spPr>
        <p:txBody>
          <a:bodyPr vert="horz" lIns="91567" tIns="45783" rIns="91567" bIns="45783" rtlCol="0"/>
          <a:lstStyle>
            <a:lvl1pPr algn="l">
              <a:defRPr sz="1200"/>
            </a:lvl1pPr>
          </a:lstStyle>
          <a:p>
            <a:endParaRPr lang="en-US"/>
          </a:p>
        </p:txBody>
      </p:sp>
      <p:sp>
        <p:nvSpPr>
          <p:cNvPr id="3" name="Date Placeholder 2"/>
          <p:cNvSpPr>
            <a:spLocks noGrp="1"/>
          </p:cNvSpPr>
          <p:nvPr>
            <p:ph type="dt" sz="quarter" idx="1"/>
          </p:nvPr>
        </p:nvSpPr>
        <p:spPr>
          <a:xfrm>
            <a:off x="3977532" y="1"/>
            <a:ext cx="3043980" cy="465773"/>
          </a:xfrm>
          <a:prstGeom prst="rect">
            <a:avLst/>
          </a:prstGeom>
        </p:spPr>
        <p:txBody>
          <a:bodyPr vert="horz" lIns="91567" tIns="45783" rIns="91567" bIns="45783" rtlCol="0"/>
          <a:lstStyle>
            <a:lvl1pPr algn="r">
              <a:defRPr sz="1200"/>
            </a:lvl1pPr>
          </a:lstStyle>
          <a:p>
            <a:fld id="{25235B15-4278-4F7D-A303-3851778946D0}" type="datetimeFigureOut">
              <a:rPr lang="en-US" smtClean="0"/>
              <a:pPr/>
              <a:t>1/13/2015</a:t>
            </a:fld>
            <a:endParaRPr lang="en-US"/>
          </a:p>
        </p:txBody>
      </p:sp>
      <p:sp>
        <p:nvSpPr>
          <p:cNvPr id="4" name="Footer Placeholder 3"/>
          <p:cNvSpPr>
            <a:spLocks noGrp="1"/>
          </p:cNvSpPr>
          <p:nvPr>
            <p:ph type="ftr" sz="quarter" idx="2"/>
          </p:nvPr>
        </p:nvSpPr>
        <p:spPr>
          <a:xfrm>
            <a:off x="1" y="8841739"/>
            <a:ext cx="3043980" cy="465773"/>
          </a:xfrm>
          <a:prstGeom prst="rect">
            <a:avLst/>
          </a:prstGeom>
        </p:spPr>
        <p:txBody>
          <a:bodyPr vert="horz" lIns="91567" tIns="45783" rIns="91567" bIns="45783" rtlCol="0" anchor="b"/>
          <a:lstStyle>
            <a:lvl1pPr algn="l">
              <a:defRPr sz="1200"/>
            </a:lvl1pPr>
          </a:lstStyle>
          <a:p>
            <a:endParaRPr lang="en-US"/>
          </a:p>
        </p:txBody>
      </p:sp>
      <p:sp>
        <p:nvSpPr>
          <p:cNvPr id="5" name="Slide Number Placeholder 4"/>
          <p:cNvSpPr>
            <a:spLocks noGrp="1"/>
          </p:cNvSpPr>
          <p:nvPr>
            <p:ph type="sldNum" sz="quarter" idx="3"/>
          </p:nvPr>
        </p:nvSpPr>
        <p:spPr>
          <a:xfrm>
            <a:off x="3977532" y="8841739"/>
            <a:ext cx="3043980" cy="465773"/>
          </a:xfrm>
          <a:prstGeom prst="rect">
            <a:avLst/>
          </a:prstGeom>
        </p:spPr>
        <p:txBody>
          <a:bodyPr vert="horz" lIns="91567" tIns="45783" rIns="91567" bIns="45783" rtlCol="0" anchor="b"/>
          <a:lstStyle>
            <a:lvl1pPr algn="r">
              <a:defRPr sz="1200"/>
            </a:lvl1pPr>
          </a:lstStyle>
          <a:p>
            <a:fld id="{32AD9426-F060-419C-A34C-4C8A21753A59}" type="slidenum">
              <a:rPr lang="en-US" smtClean="0"/>
              <a:pPr/>
              <a:t>‹#›</a:t>
            </a:fld>
            <a:endParaRPr lang="en-US"/>
          </a:p>
        </p:txBody>
      </p:sp>
    </p:spTree>
    <p:extLst>
      <p:ext uri="{BB962C8B-B14F-4D97-AF65-F5344CB8AC3E}">
        <p14:creationId xmlns:p14="http://schemas.microsoft.com/office/powerpoint/2010/main" val="39431185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07" tIns="46654" rIns="93307" bIns="46654" rtlCol="0"/>
          <a:lstStyle>
            <a:lvl1pPr algn="l">
              <a:defRPr sz="1200"/>
            </a:lvl1pPr>
          </a:lstStyle>
          <a:p>
            <a:endParaRPr lang="en-US"/>
          </a:p>
        </p:txBody>
      </p:sp>
      <p:sp>
        <p:nvSpPr>
          <p:cNvPr id="3" name="Date Placeholder 2"/>
          <p:cNvSpPr>
            <a:spLocks noGrp="1"/>
          </p:cNvSpPr>
          <p:nvPr>
            <p:ph type="dt" idx="1"/>
          </p:nvPr>
        </p:nvSpPr>
        <p:spPr>
          <a:xfrm>
            <a:off x="3978131" y="0"/>
            <a:ext cx="3043343" cy="465455"/>
          </a:xfrm>
          <a:prstGeom prst="rect">
            <a:avLst/>
          </a:prstGeom>
        </p:spPr>
        <p:txBody>
          <a:bodyPr vert="horz" lIns="93307" tIns="46654" rIns="93307" bIns="46654" rtlCol="0"/>
          <a:lstStyle>
            <a:lvl1pPr algn="r">
              <a:defRPr sz="1200"/>
            </a:lvl1pPr>
          </a:lstStyle>
          <a:p>
            <a:fld id="{7D2502FA-F8EB-469C-9490-72CD0A3E30E2}" type="datetimeFigureOut">
              <a:rPr lang="en-US" smtClean="0"/>
              <a:pPr/>
              <a:t>1/13/2015</a:t>
            </a:fld>
            <a:endParaRPr lang="en-US"/>
          </a:p>
        </p:txBody>
      </p:sp>
      <p:sp>
        <p:nvSpPr>
          <p:cNvPr id="4" name="Slide Image Placeholder 3"/>
          <p:cNvSpPr>
            <a:spLocks noGrp="1" noRot="1" noChangeAspect="1"/>
          </p:cNvSpPr>
          <p:nvPr>
            <p:ph type="sldImg" idx="2"/>
          </p:nvPr>
        </p:nvSpPr>
        <p:spPr>
          <a:xfrm>
            <a:off x="1184275" y="696913"/>
            <a:ext cx="4654550" cy="3490912"/>
          </a:xfrm>
          <a:prstGeom prst="rect">
            <a:avLst/>
          </a:prstGeom>
          <a:noFill/>
          <a:ln w="12700">
            <a:solidFill>
              <a:prstClr val="black"/>
            </a:solidFill>
          </a:ln>
        </p:spPr>
        <p:txBody>
          <a:bodyPr vert="horz" lIns="93307" tIns="46654" rIns="93307" bIns="46654" rtlCol="0" anchor="ctr"/>
          <a:lstStyle/>
          <a:p>
            <a:endParaRPr lang="en-US"/>
          </a:p>
        </p:txBody>
      </p:sp>
      <p:sp>
        <p:nvSpPr>
          <p:cNvPr id="5" name="Notes Placeholder 4"/>
          <p:cNvSpPr>
            <a:spLocks noGrp="1"/>
          </p:cNvSpPr>
          <p:nvPr>
            <p:ph type="body" sz="quarter" idx="3"/>
          </p:nvPr>
        </p:nvSpPr>
        <p:spPr>
          <a:xfrm>
            <a:off x="702310" y="4421824"/>
            <a:ext cx="5618480" cy="4189095"/>
          </a:xfrm>
          <a:prstGeom prst="rect">
            <a:avLst/>
          </a:prstGeom>
        </p:spPr>
        <p:txBody>
          <a:bodyPr vert="horz" lIns="93307" tIns="46654" rIns="93307" bIns="4665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031"/>
            <a:ext cx="3043343" cy="465455"/>
          </a:xfrm>
          <a:prstGeom prst="rect">
            <a:avLst/>
          </a:prstGeom>
        </p:spPr>
        <p:txBody>
          <a:bodyPr vert="horz" lIns="93307" tIns="46654" rIns="93307" bIns="46654" rtlCol="0" anchor="b"/>
          <a:lstStyle>
            <a:lvl1pPr algn="l">
              <a:defRPr sz="1200"/>
            </a:lvl1pPr>
          </a:lstStyle>
          <a:p>
            <a:endParaRPr lang="en-US"/>
          </a:p>
        </p:txBody>
      </p:sp>
      <p:sp>
        <p:nvSpPr>
          <p:cNvPr id="7" name="Slide Number Placeholder 6"/>
          <p:cNvSpPr>
            <a:spLocks noGrp="1"/>
          </p:cNvSpPr>
          <p:nvPr>
            <p:ph type="sldNum" sz="quarter" idx="5"/>
          </p:nvPr>
        </p:nvSpPr>
        <p:spPr>
          <a:xfrm>
            <a:off x="3978131" y="8842031"/>
            <a:ext cx="3043343" cy="465455"/>
          </a:xfrm>
          <a:prstGeom prst="rect">
            <a:avLst/>
          </a:prstGeom>
        </p:spPr>
        <p:txBody>
          <a:bodyPr vert="horz" lIns="93307" tIns="46654" rIns="93307" bIns="46654" rtlCol="0" anchor="b"/>
          <a:lstStyle>
            <a:lvl1pPr algn="r">
              <a:defRPr sz="1200"/>
            </a:lvl1pPr>
          </a:lstStyle>
          <a:p>
            <a:fld id="{CA426E1C-57F7-4A85-BF8E-7A33950BE469}" type="slidenum">
              <a:rPr lang="en-US" smtClean="0"/>
              <a:pPr/>
              <a:t>‹#›</a:t>
            </a:fld>
            <a:endParaRPr lang="en-US"/>
          </a:p>
        </p:txBody>
      </p:sp>
    </p:spTree>
    <p:extLst>
      <p:ext uri="{BB962C8B-B14F-4D97-AF65-F5344CB8AC3E}">
        <p14:creationId xmlns:p14="http://schemas.microsoft.com/office/powerpoint/2010/main" val="34443078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r20.rs6.net/tn.jsp?e=001g0dNpXWwn70iasuMOSYlpe4K3C55x2LoHJg8gtNiRSXjCl0BhhWX4X-9IeGx6TU4xkgw3-7I6eHe2Ubg8pr8w81y_v5BjqYH0pVLAuzH43ALqL2-cjLyQA=="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A426E1C-57F7-4A85-BF8E-7A33950BE469}"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As </a:t>
            </a:r>
            <a:r>
              <a:rPr lang="en-US" baseline="0" dirty="0" smtClean="0"/>
              <a:t>stakeholders, health professionals, elders… what </a:t>
            </a:r>
            <a:r>
              <a:rPr lang="en-US" baseline="0" dirty="0" smtClean="0"/>
              <a:t>are your thoughts?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What words </a:t>
            </a:r>
            <a:r>
              <a:rPr lang="en-US" dirty="0" smtClean="0"/>
              <a:t>would</a:t>
            </a:r>
            <a:r>
              <a:rPr lang="en-US" baseline="0" dirty="0" smtClean="0"/>
              <a:t> </a:t>
            </a:r>
            <a:r>
              <a:rPr lang="en-US" baseline="0" dirty="0" smtClean="0"/>
              <a:t>put on OUR sign to show hope and send a positive message to those </a:t>
            </a:r>
            <a:r>
              <a:rPr lang="en-US" baseline="0" dirty="0" smtClean="0"/>
              <a:t>who are </a:t>
            </a:r>
            <a:r>
              <a:rPr lang="en-US" baseline="0" dirty="0" smtClean="0"/>
              <a:t>in need.</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Are there any quotes from your community that could really catch the eye of a teen in crisis and give them a glimmer of hope? Any </a:t>
            </a:r>
            <a:r>
              <a:rPr lang="en-US" baseline="0" dirty="0" smtClean="0"/>
              <a:t>thought </a:t>
            </a:r>
            <a:r>
              <a:rPr lang="en-US" baseline="0" dirty="0" err="1" smtClean="0"/>
              <a:t>provoting</a:t>
            </a:r>
            <a:r>
              <a:rPr lang="en-US" baseline="0" dirty="0" smtClean="0"/>
              <a:t>, empowering </a:t>
            </a:r>
            <a:r>
              <a:rPr lang="en-US" baseline="0" dirty="0" smtClean="0"/>
              <a:t>words of wisdom?</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10</a:t>
            </a:fld>
            <a:endParaRPr lang="en-US"/>
          </a:p>
        </p:txBody>
      </p:sp>
    </p:spTree>
    <p:extLst>
      <p:ext uri="{BB962C8B-B14F-4D97-AF65-F5344CB8AC3E}">
        <p14:creationId xmlns:p14="http://schemas.microsoft.com/office/powerpoint/2010/main" val="2249023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AB1BCFBA-7766-4B80-B1C0-A339F82E634D}" type="slidenum">
              <a:rPr lang="en-US" smtClean="0"/>
              <a:pPr>
                <a:defRPr/>
              </a:pPr>
              <a:t>11</a:t>
            </a:fld>
            <a:endParaRPr lang="en-US"/>
          </a:p>
        </p:txBody>
      </p:sp>
    </p:spTree>
    <p:extLst>
      <p:ext uri="{BB962C8B-B14F-4D97-AF65-F5344CB8AC3E}">
        <p14:creationId xmlns:p14="http://schemas.microsoft.com/office/powerpoint/2010/main" val="40516342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text message followers </a:t>
            </a:r>
            <a:r>
              <a:rPr lang="en-US" b="1" dirty="0" smtClean="0"/>
              <a:t>2,500</a:t>
            </a:r>
            <a:r>
              <a:rPr lang="en-US" dirty="0" smtClean="0"/>
              <a:t> </a:t>
            </a:r>
            <a:endParaRPr lang="en-US" dirty="0"/>
          </a:p>
          <a:p>
            <a:r>
              <a:rPr lang="en-US" b="1" dirty="0" smtClean="0"/>
              <a:t>160,000</a:t>
            </a:r>
            <a:r>
              <a:rPr lang="en-US" dirty="0" smtClean="0"/>
              <a:t> </a:t>
            </a:r>
            <a:r>
              <a:rPr lang="en-US" dirty="0"/>
              <a:t>views for webpage</a:t>
            </a:r>
          </a:p>
          <a:p>
            <a:r>
              <a:rPr lang="en-US" dirty="0"/>
              <a:t>Facebook: </a:t>
            </a:r>
            <a:r>
              <a:rPr lang="en-US" dirty="0" smtClean="0"/>
              <a:t>21,000 </a:t>
            </a:r>
            <a:r>
              <a:rPr lang="en-US" dirty="0"/>
              <a:t>page likes.</a:t>
            </a:r>
          </a:p>
          <a:p>
            <a:r>
              <a:rPr lang="en-US" dirty="0"/>
              <a:t>Instagram: </a:t>
            </a:r>
            <a:r>
              <a:rPr lang="en-US" dirty="0" smtClean="0"/>
              <a:t>728 </a:t>
            </a:r>
            <a:r>
              <a:rPr lang="en-US" dirty="0"/>
              <a:t>followers.</a:t>
            </a:r>
          </a:p>
          <a:p>
            <a:r>
              <a:rPr lang="en-US" dirty="0"/>
              <a:t>Twitter: 1,209 followers.</a:t>
            </a:r>
          </a:p>
          <a:p>
            <a:r>
              <a:rPr lang="en-US" dirty="0" err="1"/>
              <a:t>Youtube</a:t>
            </a:r>
            <a:r>
              <a:rPr lang="en-US" dirty="0"/>
              <a:t>: 141 subscribers, 251 videos, and 17,580 </a:t>
            </a:r>
            <a:r>
              <a:rPr lang="en-US" dirty="0" smtClean="0"/>
              <a:t>views</a:t>
            </a:r>
          </a:p>
          <a:p>
            <a:endParaRPr lang="en-US" dirty="0" smtClean="0"/>
          </a:p>
          <a:p>
            <a:r>
              <a:rPr lang="en-US" dirty="0" smtClean="0"/>
              <a:t>We are adding new sections to the website on: </a:t>
            </a:r>
          </a:p>
          <a:p>
            <a:pPr marL="171450" indent="-171450">
              <a:buFont typeface="Arial" panose="020B0604020202020204" pitchFamily="34" charset="0"/>
              <a:buChar char="•"/>
            </a:pPr>
            <a:r>
              <a:rPr lang="en-US" dirty="0" smtClean="0"/>
              <a:t>My Environment</a:t>
            </a:r>
          </a:p>
          <a:p>
            <a:pPr marL="171450" indent="-171450">
              <a:buFont typeface="Arial" panose="020B0604020202020204" pitchFamily="34" charset="0"/>
              <a:buChar char="•"/>
            </a:pPr>
            <a:r>
              <a:rPr lang="en-US" dirty="0" err="1" smtClean="0"/>
              <a:t>Youth@Work</a:t>
            </a:r>
            <a:r>
              <a:rPr lang="en-US" dirty="0" smtClean="0"/>
              <a:t> Safety – In collaboration with the CDC: http://www.cdc.gov/niosh/talkingsafety/states/ct/2014-109/default.html </a:t>
            </a:r>
            <a:endParaRPr lang="en-US" dirty="0"/>
          </a:p>
          <a:p>
            <a:endParaRPr lang="en-US" dirty="0"/>
          </a:p>
        </p:txBody>
      </p:sp>
      <p:sp>
        <p:nvSpPr>
          <p:cNvPr id="4" name="Slide Number Placeholder 3"/>
          <p:cNvSpPr>
            <a:spLocks noGrp="1"/>
          </p:cNvSpPr>
          <p:nvPr>
            <p:ph type="sldNum" sz="quarter" idx="10"/>
          </p:nvPr>
        </p:nvSpPr>
        <p:spPr/>
        <p:txBody>
          <a:bodyPr/>
          <a:lstStyle/>
          <a:p>
            <a:fld id="{4A127C63-937F-45AA-A730-A80151623743}"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443874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We have been meeting with the Social Media Adolescent Health Research Team, based at Seattle Children’s Hospital, about some overlapping areas of interest… </a:t>
            </a:r>
            <a:r>
              <a:rPr lang="en-US" sz="1200" i="1" kern="1200" dirty="0" smtClean="0">
                <a:solidFill>
                  <a:schemeClr val="tx1"/>
                </a:solidFill>
                <a:effectLst/>
                <a:latin typeface="+mn-lt"/>
                <a:ea typeface="+mn-ea"/>
                <a:cs typeface="+mn-cs"/>
              </a:rPr>
              <a:t>T</a:t>
            </a:r>
          </a:p>
          <a:p>
            <a:r>
              <a:rPr lang="en-US" sz="1200" i="1" kern="1200" dirty="0" smtClean="0">
                <a:solidFill>
                  <a:schemeClr val="tx1"/>
                </a:solidFill>
                <a:effectLst/>
                <a:latin typeface="+mn-lt"/>
                <a:ea typeface="+mn-ea"/>
                <a:cs typeface="+mn-cs"/>
              </a:rPr>
              <a:t>They have an ongoing study that involves focus groups with WA teens and young adults on their social media use and perceptions of online bullying.</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They have invited us to help coordinate 3-6 focus groups that would specifically recruit AI/AN youth to participate </a:t>
            </a:r>
          </a:p>
          <a:p>
            <a:r>
              <a:rPr lang="en-US" sz="1200" kern="1200" dirty="0" smtClean="0">
                <a:solidFill>
                  <a:schemeClr val="tx1"/>
                </a:solidFill>
                <a:effectLst/>
                <a:latin typeface="+mn-lt"/>
                <a:ea typeface="+mn-ea"/>
                <a:cs typeface="+mn-cs"/>
              </a:rPr>
              <a:t>(not recruiting from any specific tribes, but from the region as a whole)</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You may be hearing from us this summer, as this activity gets underway.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AB1BCFBA-7766-4B80-B1C0-A339F82E634D}" type="slidenum">
              <a:rPr lang="en-US" smtClean="0">
                <a:solidFill>
                  <a:prstClr val="black"/>
                </a:solidFill>
              </a:rPr>
              <a:pPr>
                <a:defRPr/>
              </a:pPr>
              <a:t>13</a:t>
            </a:fld>
            <a:endParaRPr lang="en-US">
              <a:solidFill>
                <a:prstClr val="black"/>
              </a:solidFill>
            </a:endParaRPr>
          </a:p>
        </p:txBody>
      </p:sp>
    </p:spTree>
    <p:extLst>
      <p:ext uri="{BB962C8B-B14F-4D97-AF65-F5344CB8AC3E}">
        <p14:creationId xmlns:p14="http://schemas.microsoft.com/office/powerpoint/2010/main" val="4130922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6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If you’d like to contact the folks who manage We R</a:t>
            </a:r>
            <a:r>
              <a:rPr lang="en-US" baseline="0" dirty="0" smtClean="0"/>
              <a:t> Native…</a:t>
            </a:r>
            <a:endParaRPr lang="en-US" dirty="0" smtClean="0"/>
          </a:p>
        </p:txBody>
      </p:sp>
      <p:sp>
        <p:nvSpPr>
          <p:cNvPr id="326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4300">
                <a:solidFill>
                  <a:srgbClr val="000000"/>
                </a:solidFill>
                <a:latin typeface="Gill Sans" charset="0"/>
                <a:ea typeface="ヒラギノ角ゴ ProN W3" charset="-128"/>
                <a:sym typeface="Gill Sans" charset="0"/>
              </a:defRPr>
            </a:lvl1pPr>
            <a:lvl2pPr marL="758150" indent="-291597" eaLnBrk="0" hangingPunct="0">
              <a:defRPr sz="4300">
                <a:solidFill>
                  <a:srgbClr val="000000"/>
                </a:solidFill>
                <a:latin typeface="Gill Sans" charset="0"/>
                <a:ea typeface="ヒラギノ角ゴ ProN W3" charset="-128"/>
                <a:sym typeface="Gill Sans" charset="0"/>
              </a:defRPr>
            </a:lvl2pPr>
            <a:lvl3pPr marL="1166385" indent="-233277" eaLnBrk="0" hangingPunct="0">
              <a:defRPr sz="4300">
                <a:solidFill>
                  <a:srgbClr val="000000"/>
                </a:solidFill>
                <a:latin typeface="Gill Sans" charset="0"/>
                <a:ea typeface="ヒラギノ角ゴ ProN W3" charset="-128"/>
                <a:sym typeface="Gill Sans" charset="0"/>
              </a:defRPr>
            </a:lvl3pPr>
            <a:lvl4pPr marL="1632939" indent="-233277" eaLnBrk="0" hangingPunct="0">
              <a:defRPr sz="4300">
                <a:solidFill>
                  <a:srgbClr val="000000"/>
                </a:solidFill>
                <a:latin typeface="Gill Sans" charset="0"/>
                <a:ea typeface="ヒラギノ角ゴ ProN W3" charset="-128"/>
                <a:sym typeface="Gill Sans" charset="0"/>
              </a:defRPr>
            </a:lvl4pPr>
            <a:lvl5pPr marL="2099491" indent="-233277" eaLnBrk="0" hangingPunct="0">
              <a:defRPr sz="4300">
                <a:solidFill>
                  <a:srgbClr val="000000"/>
                </a:solidFill>
                <a:latin typeface="Gill Sans" charset="0"/>
                <a:ea typeface="ヒラギノ角ゴ ProN W3" charset="-128"/>
                <a:sym typeface="Gill Sans" charset="0"/>
              </a:defRPr>
            </a:lvl5pPr>
            <a:lvl6pPr marL="2566047" indent="-233277"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6pPr>
            <a:lvl7pPr marL="3032601" indent="-233277"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7pPr>
            <a:lvl8pPr marL="3499153" indent="-233277"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8pPr>
            <a:lvl9pPr marL="3965708" indent="-233277" algn="ctr" eaLnBrk="0" fontAlgn="base" hangingPunct="0">
              <a:spcBef>
                <a:spcPct val="0"/>
              </a:spcBef>
              <a:spcAft>
                <a:spcPct val="0"/>
              </a:spcAft>
              <a:defRPr sz="4300">
                <a:solidFill>
                  <a:srgbClr val="000000"/>
                </a:solidFill>
                <a:latin typeface="Gill Sans" charset="0"/>
                <a:ea typeface="ヒラギノ角ゴ ProN W3" charset="-128"/>
                <a:sym typeface="Gill Sans" charset="0"/>
              </a:defRPr>
            </a:lvl9pPr>
          </a:lstStyle>
          <a:p>
            <a:pPr eaLnBrk="1" hangingPunct="1"/>
            <a:fld id="{16A2EE7F-CD07-49AF-9259-5E616E3BC632}" type="slidenum">
              <a:rPr lang="en-US" sz="1200"/>
              <a:pPr eaLnBrk="1" hangingPunct="1"/>
              <a:t>14</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01CDD12-E139-4434-ADFD-71CC7E9733FF}"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Zero Suicide Model:</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“Zero suicide is a commitment to suicide prevention in health and behavioral health care systems and also a specific set of tools and strategies. It is both a concept and a practice. . . The Zero Suicide approach aims to improve care and outcomes for individuals at risk of suicide in health care systems. It represents a commitment to patient safety--the most fundamental responsibility of health care--and also to the safety and support of clinical staff who do the demanding work of treating and supporting suicidal patients”.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3</a:t>
            </a:fld>
            <a:endParaRPr lang="en-US"/>
          </a:p>
        </p:txBody>
      </p:sp>
    </p:spTree>
    <p:extLst>
      <p:ext uri="{BB962C8B-B14F-4D97-AF65-F5344CB8AC3E}">
        <p14:creationId xmlns:p14="http://schemas.microsoft.com/office/powerpoint/2010/main" val="1992779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600" dirty="0" smtClean="0"/>
              <a:t>Goals:</a:t>
            </a:r>
            <a:endParaRPr lang="en-US" sz="1600" baseline="0" dirty="0" smtClean="0">
              <a:solidFill>
                <a:schemeClr val="tx1"/>
              </a:solidFill>
            </a:endParaRPr>
          </a:p>
          <a:p>
            <a:pPr marL="342900" lvl="0" indent="-342900">
              <a:buFont typeface="+mj-lt"/>
              <a:buAutoNum type="arabicPeriod"/>
            </a:pPr>
            <a:r>
              <a:rPr lang="en-US" sz="1600" kern="1200" dirty="0" smtClean="0">
                <a:solidFill>
                  <a:schemeClr val="tx1"/>
                </a:solidFill>
                <a:effectLst/>
                <a:latin typeface="+mn-lt"/>
                <a:ea typeface="+mn-ea"/>
                <a:cs typeface="+mn-cs"/>
              </a:rPr>
              <a:t>Improve tribal suicide prevention policies and environments through coordination, collaboration, and resource sharing across tribes, departments, and programs.</a:t>
            </a:r>
          </a:p>
          <a:p>
            <a:pPr marL="342900" lvl="0" indent="-342900">
              <a:buFont typeface="+mj-lt"/>
              <a:buAutoNum type="arabicPeriod"/>
            </a:pPr>
            <a:r>
              <a:rPr lang="en-US" sz="1600" kern="1200" dirty="0" smtClean="0">
                <a:solidFill>
                  <a:schemeClr val="tx1"/>
                </a:solidFill>
                <a:effectLst/>
                <a:latin typeface="+mn-lt"/>
                <a:ea typeface="+mn-ea"/>
                <a:cs typeface="+mn-cs"/>
              </a:rPr>
              <a:t>Enhance organizational systems and practices in IHS, Tribal, and Urban (I/T/U) clinics to provide suicide treatment (screening, assessment, and care management) and prevention services to AI/AN youth 10-24 years old.</a:t>
            </a:r>
          </a:p>
          <a:p>
            <a:pPr marL="342900" lvl="0" indent="-342900">
              <a:buFont typeface="+mj-lt"/>
              <a:buAutoNum type="arabicPeriod"/>
            </a:pPr>
            <a:r>
              <a:rPr lang="en-US" sz="1600" kern="1200" dirty="0" smtClean="0">
                <a:solidFill>
                  <a:schemeClr val="tx1"/>
                </a:solidFill>
                <a:effectLst/>
                <a:latin typeface="+mn-lt"/>
                <a:ea typeface="+mn-ea"/>
                <a:cs typeface="+mn-cs"/>
              </a:rPr>
              <a:t>Promote healthy family and community norms, including the identification of suicidal intent among youth, and the use and social acceptability of mental health services.</a:t>
            </a:r>
          </a:p>
          <a:p>
            <a:pPr marL="342900" lvl="0" indent="-342900">
              <a:buFont typeface="+mj-lt"/>
              <a:buAutoNum type="arabicPeriod"/>
            </a:pPr>
            <a:r>
              <a:rPr lang="en-US" sz="1600" kern="1200" dirty="0" smtClean="0">
                <a:solidFill>
                  <a:schemeClr val="tx1"/>
                </a:solidFill>
                <a:effectLst/>
                <a:latin typeface="+mn-lt"/>
                <a:ea typeface="+mn-ea"/>
                <a:cs typeface="+mn-cs"/>
              </a:rPr>
              <a:t>Improve knowledge, attitudes and behaviors among AI/AN youth (10-24 years old) in the Pacific Northwest using evidence-based suicide prevention interventions.</a:t>
            </a:r>
            <a:endParaRPr lang="en-US" sz="16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A426E1C-57F7-4A85-BF8E-7A33950BE469}"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a:lnSpc>
                <a:spcPct val="115000"/>
              </a:lnSpc>
              <a:spcBef>
                <a:spcPts val="0"/>
              </a:spcBef>
              <a:spcAft>
                <a:spcPts val="600"/>
              </a:spcAft>
            </a:pPr>
            <a:r>
              <a:rPr lang="en-US" sz="1200" dirty="0" smtClean="0">
                <a:solidFill>
                  <a:srgbClr val="000000"/>
                </a:solidFill>
                <a:effectLst/>
                <a:latin typeface="+mn-lt"/>
                <a:ea typeface="Calibri"/>
                <a:cs typeface="Times New Roman"/>
              </a:rPr>
              <a:t>To achieve these goals, the THRIVE project will:</a:t>
            </a:r>
            <a:endParaRPr lang="en-US" sz="1200" dirty="0" smtClean="0">
              <a:effectLst/>
              <a:latin typeface="+mn-lt"/>
              <a:ea typeface="Calibri"/>
              <a:cs typeface="Times New Roman"/>
            </a:endParaRPr>
          </a:p>
          <a:p>
            <a:pPr marL="342900" marR="0" lvl="0" indent="-342900">
              <a:lnSpc>
                <a:spcPct val="115000"/>
              </a:lnSpc>
              <a:spcBef>
                <a:spcPts val="0"/>
              </a:spcBef>
              <a:spcAft>
                <a:spcPts val="600"/>
              </a:spcAft>
              <a:buFont typeface="Symbol"/>
              <a:buChar char=""/>
            </a:pPr>
            <a:r>
              <a:rPr lang="en-US" sz="1200" dirty="0" smtClean="0">
                <a:effectLst/>
                <a:latin typeface="+mn-lt"/>
                <a:ea typeface="Calibri"/>
                <a:cs typeface="Times New Roman"/>
              </a:rPr>
              <a:t>Fund </a:t>
            </a:r>
            <a:r>
              <a:rPr lang="en-US" sz="1200" dirty="0" smtClean="0">
                <a:solidFill>
                  <a:srgbClr val="000000"/>
                </a:solidFill>
                <a:effectLst/>
                <a:latin typeface="+mn-lt"/>
                <a:ea typeface="Calibri"/>
                <a:cs typeface="Times New Roman"/>
              </a:rPr>
              <a:t>three I/T/U clinics </a:t>
            </a:r>
            <a:r>
              <a:rPr lang="en-US" sz="1200" dirty="0" smtClean="0">
                <a:effectLst/>
                <a:latin typeface="+mn-lt"/>
                <a:ea typeface="Calibri"/>
                <a:cs typeface="Times New Roman"/>
              </a:rPr>
              <a:t>to provide suicide screening and mental health services to 100 or more AI/AN youth 10-24 years old in their local community. Clinics will utilize evidence-based screening, treatment, and prevention practices endorsed by the </a:t>
            </a:r>
            <a:r>
              <a:rPr lang="en-US" sz="1200" i="1" dirty="0" smtClean="0">
                <a:effectLst/>
                <a:latin typeface="+mn-lt"/>
                <a:ea typeface="Calibri"/>
                <a:cs typeface="Times New Roman"/>
              </a:rPr>
              <a:t>Zero Suicide</a:t>
            </a:r>
            <a:r>
              <a:rPr lang="en-US" sz="1200" dirty="0" smtClean="0">
                <a:effectLst/>
                <a:latin typeface="+mn-lt"/>
                <a:ea typeface="Calibri"/>
                <a:cs typeface="Times New Roman"/>
              </a:rPr>
              <a:t> campaign.</a:t>
            </a:r>
          </a:p>
          <a:p>
            <a:pPr marL="342900" marR="0" lvl="0" indent="-342900">
              <a:lnSpc>
                <a:spcPct val="115000"/>
              </a:lnSpc>
              <a:spcBef>
                <a:spcPts val="0"/>
              </a:spcBef>
              <a:spcAft>
                <a:spcPts val="600"/>
              </a:spcAft>
              <a:buFont typeface="Symbol"/>
              <a:buChar char=""/>
            </a:pPr>
            <a:r>
              <a:rPr lang="en-US" sz="1200" dirty="0" smtClean="0">
                <a:solidFill>
                  <a:srgbClr val="000000"/>
                </a:solidFill>
                <a:effectLst/>
                <a:latin typeface="+mn-lt"/>
                <a:ea typeface="Calibri"/>
                <a:cs typeface="Times New Roman"/>
              </a:rPr>
              <a:t>Fund three NW tribes to implement an evidence-based intervention (EBI) or promising practice targeting twenty or more AI/AN youth 10-24 years old in their local community. The available interventions are appropriate for youth across the entire 10-24 year age range. Each tribal subcontract awardee will select an intervention that meets the needs and readiness level of their community.</a:t>
            </a:r>
            <a:endParaRPr lang="en-US" sz="1200" dirty="0" smtClean="0">
              <a:effectLst/>
              <a:latin typeface="+mn-lt"/>
              <a:ea typeface="Calibri"/>
              <a:cs typeface="Times New Roman"/>
            </a:endParaRPr>
          </a:p>
          <a:p>
            <a:pPr marL="342900" marR="0" lvl="0" indent="-342900">
              <a:lnSpc>
                <a:spcPct val="115000"/>
              </a:lnSpc>
              <a:spcBef>
                <a:spcPts val="0"/>
              </a:spcBef>
              <a:spcAft>
                <a:spcPts val="600"/>
              </a:spcAft>
              <a:buFont typeface="Symbol"/>
              <a:buChar char=""/>
            </a:pPr>
            <a:r>
              <a:rPr lang="en-US" sz="1200" dirty="0" smtClean="0">
                <a:solidFill>
                  <a:srgbClr val="000000"/>
                </a:solidFill>
                <a:effectLst/>
                <a:latin typeface="+mn-lt"/>
                <a:ea typeface="Calibri"/>
                <a:cs typeface="Times New Roman"/>
              </a:rPr>
              <a:t>Host the annual </a:t>
            </a:r>
            <a:r>
              <a:rPr lang="en-US" sz="1200" i="1" dirty="0" smtClean="0">
                <a:solidFill>
                  <a:srgbClr val="000000"/>
                </a:solidFill>
                <a:effectLst/>
                <a:latin typeface="+mn-lt"/>
                <a:ea typeface="Calibri"/>
                <a:cs typeface="Times New Roman"/>
              </a:rPr>
              <a:t>THRIVE Conference for Native Youth</a:t>
            </a:r>
            <a:r>
              <a:rPr lang="en-US" sz="1200" dirty="0" smtClean="0">
                <a:solidFill>
                  <a:srgbClr val="000000"/>
                </a:solidFill>
                <a:effectLst/>
                <a:latin typeface="+mn-lt"/>
                <a:ea typeface="Calibri"/>
                <a:cs typeface="Times New Roman"/>
              </a:rPr>
              <a:t> every June.</a:t>
            </a:r>
            <a:endParaRPr lang="en-US" sz="1200" dirty="0" smtClean="0">
              <a:effectLst/>
              <a:latin typeface="+mn-lt"/>
              <a:ea typeface="Calibri"/>
              <a:cs typeface="Times New Roman"/>
            </a:endParaRPr>
          </a:p>
          <a:p>
            <a:pPr marL="342900" marR="0" lvl="0" indent="-342900">
              <a:lnSpc>
                <a:spcPct val="115000"/>
              </a:lnSpc>
              <a:spcBef>
                <a:spcPts val="0"/>
              </a:spcBef>
              <a:spcAft>
                <a:spcPts val="600"/>
              </a:spcAft>
              <a:buFont typeface="Symbol"/>
              <a:buChar char=""/>
            </a:pPr>
            <a:r>
              <a:rPr lang="en-US" sz="1200" dirty="0" smtClean="0">
                <a:solidFill>
                  <a:srgbClr val="000000"/>
                </a:solidFill>
                <a:effectLst/>
                <a:latin typeface="+mn-lt"/>
                <a:ea typeface="Calibri"/>
                <a:cs typeface="Times New Roman"/>
              </a:rPr>
              <a:t>Host </a:t>
            </a:r>
            <a:r>
              <a:rPr lang="en-US" sz="1200" i="1" dirty="0" smtClean="0">
                <a:solidFill>
                  <a:srgbClr val="000000"/>
                </a:solidFill>
                <a:effectLst/>
                <a:latin typeface="+mn-lt"/>
                <a:ea typeface="Calibri"/>
                <a:cs typeface="Times New Roman"/>
              </a:rPr>
              <a:t>NW Tribal Adolescent Health Alliance</a:t>
            </a:r>
            <a:r>
              <a:rPr lang="en-US" sz="1200" dirty="0" smtClean="0">
                <a:solidFill>
                  <a:srgbClr val="000000"/>
                </a:solidFill>
                <a:effectLst/>
                <a:latin typeface="+mn-lt"/>
                <a:ea typeface="Calibri"/>
                <a:cs typeface="Times New Roman"/>
              </a:rPr>
              <a:t> meetings throughout the region.</a:t>
            </a:r>
            <a:endParaRPr lang="en-US" sz="1200" dirty="0" smtClean="0">
              <a:effectLst/>
              <a:latin typeface="+mn-lt"/>
              <a:ea typeface="Calibri"/>
              <a:cs typeface="Times New Roman"/>
            </a:endParaRPr>
          </a:p>
          <a:p>
            <a:pPr marL="342900" marR="0" lvl="0" indent="-342900">
              <a:lnSpc>
                <a:spcPct val="115000"/>
              </a:lnSpc>
              <a:spcBef>
                <a:spcPts val="0"/>
              </a:spcBef>
              <a:spcAft>
                <a:spcPts val="600"/>
              </a:spcAft>
              <a:buFont typeface="Symbol"/>
              <a:buChar char=""/>
            </a:pPr>
            <a:r>
              <a:rPr lang="en-US" sz="1200" dirty="0" smtClean="0">
                <a:solidFill>
                  <a:srgbClr val="000000"/>
                </a:solidFill>
                <a:effectLst/>
                <a:latin typeface="+mn-lt"/>
                <a:ea typeface="Calibri"/>
                <a:cs typeface="Times New Roman"/>
              </a:rPr>
              <a:t>Provide technical assistance to the NW tribes to improve their ability to track, prevent, and treat suicide, including the development of </a:t>
            </a:r>
            <a:r>
              <a:rPr lang="en-US" sz="1200" dirty="0" smtClean="0">
                <a:effectLst/>
                <a:latin typeface="+mn-lt"/>
                <a:ea typeface="Calibri"/>
                <a:cs typeface="Times New Roman"/>
              </a:rPr>
              <a:t>tribal crisis response plans.</a:t>
            </a:r>
          </a:p>
          <a:p>
            <a:pPr marL="342900" marR="0" lvl="0" indent="-342900">
              <a:lnSpc>
                <a:spcPct val="115000"/>
              </a:lnSpc>
              <a:spcBef>
                <a:spcPts val="0"/>
              </a:spcBef>
              <a:spcAft>
                <a:spcPts val="600"/>
              </a:spcAft>
              <a:buFont typeface="Symbol"/>
              <a:buChar char=""/>
            </a:pPr>
            <a:r>
              <a:rPr lang="en-US" sz="1200" dirty="0" smtClean="0">
                <a:solidFill>
                  <a:srgbClr val="000000"/>
                </a:solidFill>
                <a:effectLst/>
                <a:latin typeface="+mn-lt"/>
                <a:ea typeface="Calibri"/>
                <a:cs typeface="Times New Roman"/>
              </a:rPr>
              <a:t>Update and expand the current suicide prevention social marketing campaign to reach Native LGBTQ2S youth in years 1 and 2 and expanding the campaign to reach returning veteran populations in years 3 and 4.</a:t>
            </a:r>
            <a:endParaRPr lang="en-US" sz="1200" dirty="0" smtClean="0">
              <a:effectLst/>
              <a:latin typeface="+mn-lt"/>
              <a:ea typeface="Calibri"/>
              <a:cs typeface="Times New Roman"/>
            </a:endParaRPr>
          </a:p>
          <a:p>
            <a:pPr marL="342900" marR="0" lvl="0" indent="-342900">
              <a:lnSpc>
                <a:spcPct val="115000"/>
              </a:lnSpc>
              <a:spcBef>
                <a:spcPts val="0"/>
              </a:spcBef>
              <a:spcAft>
                <a:spcPts val="1000"/>
              </a:spcAft>
              <a:buFont typeface="Symbol"/>
              <a:buChar char=""/>
            </a:pPr>
            <a:r>
              <a:rPr lang="en-US" sz="1200" dirty="0" smtClean="0">
                <a:solidFill>
                  <a:srgbClr val="000000"/>
                </a:solidFill>
                <a:effectLst/>
                <a:latin typeface="+mn-lt"/>
                <a:ea typeface="Calibri"/>
                <a:cs typeface="Times New Roman"/>
              </a:rPr>
              <a:t>Host webinars and trainings on topics that will improve the NW tribes’ delivery of suicide prevention interventions. Trainings may include topics such as suicide risk factors, prevention, and treatment strategies. </a:t>
            </a:r>
            <a:endParaRPr lang="en-US" sz="1200" dirty="0">
              <a:effectLst/>
              <a:latin typeface="+mn-lt"/>
              <a:ea typeface="Calibri"/>
              <a:cs typeface="Times New Roman"/>
            </a:endParaRPr>
          </a:p>
        </p:txBody>
      </p:sp>
      <p:sp>
        <p:nvSpPr>
          <p:cNvPr id="4" name="Slide Number Placeholder 3"/>
          <p:cNvSpPr>
            <a:spLocks noGrp="1"/>
          </p:cNvSpPr>
          <p:nvPr>
            <p:ph type="sldNum" sz="quarter" idx="10"/>
          </p:nvPr>
        </p:nvSpPr>
        <p:spPr/>
        <p:txBody>
          <a:bodyPr/>
          <a:lstStyle/>
          <a:p>
            <a:fld id="{CA426E1C-57F7-4A85-BF8E-7A33950BE469}" type="slidenum">
              <a:rPr lang="en-US" smtClean="0"/>
              <a:pPr/>
              <a:t>5</a:t>
            </a:fld>
            <a:endParaRPr lang="en-US"/>
          </a:p>
        </p:txBody>
      </p:sp>
    </p:spTree>
    <p:extLst>
      <p:ext uri="{BB962C8B-B14F-4D97-AF65-F5344CB8AC3E}">
        <p14:creationId xmlns:p14="http://schemas.microsoft.com/office/powerpoint/2010/main" val="6778723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smtClean="0"/>
              <a:t>First thank you so much for your input </a:t>
            </a:r>
            <a:r>
              <a:rPr lang="en-US" dirty="0" smtClean="0"/>
              <a:t>at the last </a:t>
            </a:r>
            <a:r>
              <a:rPr lang="en-US" dirty="0" smtClean="0"/>
              <a:t>QBM regarding</a:t>
            </a:r>
            <a:r>
              <a:rPr lang="en-US" baseline="0" dirty="0" smtClean="0"/>
              <a:t> our suicide prevention </a:t>
            </a:r>
            <a:r>
              <a:rPr lang="en-US" baseline="0" dirty="0" smtClean="0"/>
              <a:t>campaign… </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We’ve </a:t>
            </a:r>
            <a:r>
              <a:rPr lang="en-US" baseline="0" dirty="0" smtClean="0"/>
              <a:t>received many comments over the past few months </a:t>
            </a:r>
            <a:r>
              <a:rPr lang="en-US" baseline="0" dirty="0" smtClean="0"/>
              <a:t>that </a:t>
            </a:r>
            <a:r>
              <a:rPr lang="en-US" baseline="0" dirty="0" smtClean="0"/>
              <a:t>our slogan is not quite there yet -- nothing is resonating with people, nothing is sticking.</a:t>
            </a:r>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Comments </a:t>
            </a:r>
            <a:r>
              <a:rPr lang="en-US" baseline="0" dirty="0" smtClean="0"/>
              <a:t>included things like </a:t>
            </a:r>
            <a:r>
              <a:rPr lang="en-US" baseline="0" dirty="0" smtClean="0"/>
              <a:t>– silence is no longer the issue with suicide, now it is increasing the hope in youth that things can get better, that people around them love them, that suicide is not the answer. People want more HOPE</a:t>
            </a:r>
            <a:r>
              <a:rPr lang="en-US" baseline="0" dirty="0" smtClean="0"/>
              <a:t>.</a:t>
            </a:r>
          </a:p>
          <a:p>
            <a:pPr marL="0" indent="0">
              <a:buFont typeface="Arial" panose="020B0604020202020204" pitchFamily="34" charset="0"/>
              <a:buNone/>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We are still missing a large voice for properly developing this campaign – THE YOUTH! So</a:t>
            </a:r>
            <a:r>
              <a:rPr lang="en-US" baseline="0" dirty="0" smtClean="0"/>
              <a:t>, over the next few months, we will be taking steps to get additional input and perspectives on the campaign from youth…</a:t>
            </a:r>
          </a:p>
          <a:p>
            <a:pPr marL="171450" indent="-171450">
              <a:buFont typeface="Arial" panose="020B0604020202020204" pitchFamily="34" charset="0"/>
              <a:buChar char="•"/>
            </a:pPr>
            <a:endParaRPr lang="en-US" baseline="0" dirty="0" smtClean="0"/>
          </a:p>
          <a:p>
            <a:pPr marL="0" indent="0">
              <a:buFont typeface="Arial" panose="020B0604020202020204" pitchFamily="34" charset="0"/>
              <a:buNone/>
            </a:pPr>
            <a:endParaRPr lang="en-US" baseline="0" dirty="0" smtClean="0"/>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6</a:t>
            </a:fld>
            <a:endParaRPr lang="en-US"/>
          </a:p>
        </p:txBody>
      </p:sp>
    </p:spTree>
    <p:extLst>
      <p:ext uri="{BB962C8B-B14F-4D97-AF65-F5344CB8AC3E}">
        <p14:creationId xmlns:p14="http://schemas.microsoft.com/office/powerpoint/2010/main" val="1024834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also became</a:t>
            </a:r>
            <a:r>
              <a:rPr lang="en-US" baseline="0" dirty="0" smtClean="0"/>
              <a:t> aware of an online campaign, called the “The Suicide Sign” - http://instagram.com/thesuicidesign </a:t>
            </a:r>
          </a:p>
          <a:p>
            <a:endParaRPr lang="en-US" baseline="0" dirty="0" smtClean="0"/>
          </a:p>
          <a:p>
            <a:r>
              <a:rPr lang="en-US" baseline="0" dirty="0" smtClean="0"/>
              <a:t>The sign has traveled </a:t>
            </a:r>
            <a:r>
              <a:rPr lang="en-US" baseline="0" dirty="0" smtClean="0"/>
              <a:t>around </a:t>
            </a:r>
            <a:r>
              <a:rPr lang="en-US" baseline="0" dirty="0" smtClean="0"/>
              <a:t>the country, and </a:t>
            </a:r>
            <a:r>
              <a:rPr lang="en-US" baseline="0" dirty="0" smtClean="0"/>
              <a:t>hundreds of people have </a:t>
            </a:r>
            <a:r>
              <a:rPr lang="en-US" baseline="0" dirty="0" smtClean="0"/>
              <a:t>been </a:t>
            </a:r>
            <a:r>
              <a:rPr lang="en-US" baseline="0" dirty="0" smtClean="0"/>
              <a:t>photographed with the </a:t>
            </a:r>
            <a:r>
              <a:rPr lang="en-US" baseline="0" dirty="0" smtClean="0"/>
              <a:t>sign, </a:t>
            </a:r>
            <a:r>
              <a:rPr lang="en-US" baseline="0" dirty="0" smtClean="0"/>
              <a:t>and posted it on </a:t>
            </a:r>
            <a:r>
              <a:rPr lang="en-US" baseline="0" dirty="0" err="1" smtClean="0"/>
              <a:t>faceboook</a:t>
            </a:r>
            <a:r>
              <a:rPr lang="en-US" baseline="0" dirty="0" smtClean="0"/>
              <a:t> and twitter to show support for suicide prevention and to try to help those who are in crisis and give them hope. </a:t>
            </a:r>
            <a:endParaRPr lang="en-US" baseline="0" dirty="0" smtClean="0"/>
          </a:p>
          <a:p>
            <a:endParaRPr lang="en-US" baseline="0" dirty="0" smtClean="0"/>
          </a:p>
          <a:p>
            <a:r>
              <a:rPr lang="en-US" baseline="0" dirty="0" smtClean="0"/>
              <a:t>Our </a:t>
            </a:r>
            <a:r>
              <a:rPr lang="en-US" baseline="0" dirty="0" smtClean="0"/>
              <a:t>team feels that this is the type of message of hope that we want to get across </a:t>
            </a:r>
            <a:r>
              <a:rPr lang="en-US" baseline="0" dirty="0" smtClean="0"/>
              <a:t>in our upcoming </a:t>
            </a:r>
            <a:r>
              <a:rPr lang="en-US" baseline="0" dirty="0" smtClean="0"/>
              <a:t>campaign. </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CA426E1C-57F7-4A85-BF8E-7A33950BE469}" type="slidenum">
              <a:rPr lang="en-US" smtClean="0"/>
              <a:pPr/>
              <a:t>7</a:t>
            </a:fld>
            <a:endParaRPr lang="en-US"/>
          </a:p>
        </p:txBody>
      </p:sp>
    </p:spTree>
    <p:extLst>
      <p:ext uri="{BB962C8B-B14F-4D97-AF65-F5344CB8AC3E}">
        <p14:creationId xmlns:p14="http://schemas.microsoft.com/office/powerpoint/2010/main" val="878956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 get</a:t>
            </a:r>
            <a:r>
              <a:rPr lang="en-US" baseline="0" dirty="0" smtClean="0"/>
              <a:t> more input from the teens and young adults in our region… Our staff will be attending youth conferences and trainings over the next 3 months, to solicit feedback about suicide prevention, and brainstorm phrases that could be placed on our own cardboard box that may act as part of the campaign. </a:t>
            </a:r>
          </a:p>
          <a:p>
            <a:endParaRPr lang="en-US" dirty="0" smtClean="0"/>
          </a:p>
          <a:p>
            <a:r>
              <a:rPr lang="en-US" dirty="0" smtClean="0"/>
              <a:t>This </a:t>
            </a:r>
            <a:r>
              <a:rPr lang="en-US" dirty="0" smtClean="0"/>
              <a:t>month's contest on weRnative.org asks American Indian and Alaska Native youth ages 13-21: </a:t>
            </a:r>
            <a:r>
              <a:rPr lang="en-US" b="1" u="sng" dirty="0" smtClean="0">
                <a:effectLst/>
              </a:rPr>
              <a:t>What would your sign say to end suicide?</a:t>
            </a:r>
            <a:r>
              <a:rPr lang="en-US" dirty="0" smtClean="0"/>
              <a:t> Youth can </a:t>
            </a:r>
            <a:r>
              <a:rPr lang="en-US" sz="1200" b="1" u="sng" kern="1200" dirty="0" smtClean="0">
                <a:solidFill>
                  <a:schemeClr val="tx1"/>
                </a:solidFill>
                <a:effectLst/>
                <a:latin typeface="+mn-lt"/>
                <a:ea typeface="+mn-ea"/>
                <a:cs typeface="+mn-cs"/>
                <a:hlinkClick r:id="rId3"/>
              </a:rPr>
              <a:t>submit</a:t>
            </a:r>
            <a:r>
              <a:rPr lang="en-US" dirty="0" smtClean="0"/>
              <a:t>  their own slogan or hold up their own sign for the chance to win gear and $75 (1st place), $50 (2nd place), or $25 (3rd place) cash prizes. To enter</a:t>
            </a:r>
            <a:r>
              <a:rPr lang="en-US" baseline="0" dirty="0" smtClean="0"/>
              <a:t>, youth can go visit We R Native on </a:t>
            </a:r>
            <a:r>
              <a:rPr lang="en-US" baseline="0" dirty="0" err="1" smtClean="0"/>
              <a:t>facebook</a:t>
            </a:r>
            <a:r>
              <a:rPr lang="en-US" baseline="0" dirty="0" smtClean="0"/>
              <a:t> or weRnative.org</a:t>
            </a:r>
            <a:r>
              <a:rPr lang="en-US" dirty="0" smtClean="0"/>
              <a:t/>
            </a:r>
            <a:br>
              <a:rPr lang="en-US" dirty="0" smtClean="0"/>
            </a:br>
            <a:r>
              <a:rPr lang="en-US" dirty="0" smtClean="0"/>
              <a:t/>
            </a:r>
            <a:br>
              <a:rPr lang="en-US" dirty="0" smtClean="0"/>
            </a:br>
            <a:r>
              <a:rPr lang="en-US" i="1" dirty="0" smtClean="0"/>
              <a:t>Deadline for entries: </a:t>
            </a:r>
            <a:r>
              <a:rPr lang="en-US" i="1" dirty="0" smtClean="0"/>
              <a:t>February 10th</a:t>
            </a:r>
            <a:r>
              <a:rPr lang="en-US" dirty="0" smtClean="0"/>
              <a:t> </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8</a:t>
            </a:fld>
            <a:endParaRPr lang="en-US"/>
          </a:p>
        </p:txBody>
      </p:sp>
    </p:spTree>
    <p:extLst>
      <p:ext uri="{BB962C8B-B14F-4D97-AF65-F5344CB8AC3E}">
        <p14:creationId xmlns:p14="http://schemas.microsoft.com/office/powerpoint/2010/main" val="9062753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 </a:t>
            </a:r>
            <a:r>
              <a:rPr lang="en-US" sz="1200" kern="1200" dirty="0" smtClean="0">
                <a:solidFill>
                  <a:schemeClr val="tx1"/>
                </a:solidFill>
                <a:effectLst/>
                <a:latin typeface="+mn-lt"/>
                <a:ea typeface="+mn-ea"/>
                <a:cs typeface="+mn-cs"/>
              </a:rPr>
              <a:t>Campbell, 24</a:t>
            </a:r>
            <a:r>
              <a:rPr lang="en-US" sz="1200" kern="1200" smtClean="0">
                <a:solidFill>
                  <a:schemeClr val="tx1"/>
                </a:solidFill>
                <a:effectLst/>
                <a:latin typeface="+mn-lt"/>
                <a:ea typeface="+mn-ea"/>
                <a:cs typeface="+mn-cs"/>
              </a:rPr>
              <a:t>, Navajo</a:t>
            </a:r>
            <a:endParaRPr lang="en-US" dirty="0"/>
          </a:p>
        </p:txBody>
      </p:sp>
      <p:sp>
        <p:nvSpPr>
          <p:cNvPr id="4" name="Slide Number Placeholder 3"/>
          <p:cNvSpPr>
            <a:spLocks noGrp="1"/>
          </p:cNvSpPr>
          <p:nvPr>
            <p:ph type="sldNum" sz="quarter" idx="10"/>
          </p:nvPr>
        </p:nvSpPr>
        <p:spPr/>
        <p:txBody>
          <a:bodyPr/>
          <a:lstStyle/>
          <a:p>
            <a:fld id="{CA426E1C-57F7-4A85-BF8E-7A33950BE469}" type="slidenum">
              <a:rPr lang="en-US" smtClean="0"/>
              <a:pPr/>
              <a:t>9</a:t>
            </a:fld>
            <a:endParaRPr lang="en-US"/>
          </a:p>
        </p:txBody>
      </p:sp>
    </p:spTree>
    <p:extLst>
      <p:ext uri="{BB962C8B-B14F-4D97-AF65-F5344CB8AC3E}">
        <p14:creationId xmlns:p14="http://schemas.microsoft.com/office/powerpoint/2010/main" val="37614050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gif"/><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userDrawn="1"/>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685800" y="533400"/>
            <a:ext cx="7772400" cy="1600200"/>
          </a:xfrm>
        </p:spPr>
        <p:txBody>
          <a:bodyPr anchor="ctr"/>
          <a:lstStyle>
            <a:lvl1pPr>
              <a:defRPr sz="4400">
                <a:solidFill>
                  <a:schemeClr val="accent1"/>
                </a:solidFill>
              </a:defRPr>
            </a:lvl1pPr>
          </a:lstStyle>
          <a:p>
            <a:r>
              <a:rPr kumimoji="0" lang="en-US" dirty="0" smtClean="0"/>
              <a:t>Click to edit Master title style</a:t>
            </a:r>
            <a:endParaRPr kumimoji="0" lang="en-US" dirty="0"/>
          </a:p>
        </p:txBody>
      </p:sp>
      <p:pic>
        <p:nvPicPr>
          <p:cNvPr id="20" name="Picture 14"/>
          <p:cNvPicPr>
            <a:picLocks noChangeAspect="1" noChangeArrowheads="1"/>
          </p:cNvPicPr>
          <p:nvPr userDrawn="1"/>
        </p:nvPicPr>
        <p:blipFill>
          <a:blip r:embed="rId2" cstate="print"/>
          <a:srcRect b="14286"/>
          <a:stretch>
            <a:fillRect/>
          </a:stretch>
        </p:blipFill>
        <p:spPr bwMode="auto">
          <a:xfrm>
            <a:off x="152400" y="6124208"/>
            <a:ext cx="5410200" cy="270510"/>
          </a:xfrm>
          <a:prstGeom prst="rect">
            <a:avLst/>
          </a:prstGeom>
          <a:noFill/>
          <a:ln w="9525">
            <a:noFill/>
            <a:miter lim="800000"/>
            <a:headEnd/>
            <a:tailEnd/>
          </a:ln>
          <a:effectLst/>
        </p:spPr>
      </p:pic>
      <p:pic>
        <p:nvPicPr>
          <p:cNvPr id="21" name="Picture 14"/>
          <p:cNvPicPr>
            <a:picLocks noChangeAspect="1" noChangeArrowheads="1"/>
          </p:cNvPicPr>
          <p:nvPr userDrawn="1"/>
        </p:nvPicPr>
        <p:blipFill>
          <a:blip r:embed="rId2" cstate="print"/>
          <a:srcRect l="4225" b="11395"/>
          <a:stretch>
            <a:fillRect/>
          </a:stretch>
        </p:blipFill>
        <p:spPr bwMode="auto">
          <a:xfrm>
            <a:off x="3810000" y="6121167"/>
            <a:ext cx="5181600" cy="279633"/>
          </a:xfrm>
          <a:prstGeom prst="rect">
            <a:avLst/>
          </a:prstGeom>
          <a:noFill/>
          <a:ln w="9525">
            <a:noFill/>
            <a:miter lim="800000"/>
            <a:headEnd/>
            <a:tailEnd/>
          </a:ln>
          <a:effectLst/>
        </p:spPr>
      </p:pic>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Footer Placeholder 16"/>
          <p:cNvSpPr>
            <a:spLocks noGrp="1"/>
          </p:cNvSpPr>
          <p:nvPr>
            <p:ph type="ftr" sz="quarter" idx="11"/>
          </p:nvPr>
        </p:nvSpPr>
        <p:spPr/>
        <p:txBody>
          <a:bodyPr/>
          <a:lstStyle/>
          <a:p>
            <a:endParaRPr lang="en-US" dirty="0"/>
          </a:p>
        </p:txBody>
      </p:sp>
      <p:sp>
        <p:nvSpPr>
          <p:cNvPr id="28" name="Date Placeholder 27"/>
          <p:cNvSpPr>
            <a:spLocks noGrp="1"/>
          </p:cNvSpPr>
          <p:nvPr>
            <p:ph type="dt" sz="half" idx="10"/>
          </p:nvPr>
        </p:nvSpPr>
        <p:spPr/>
        <p:txBody>
          <a:bodyPr/>
          <a:lstStyle/>
          <a:p>
            <a:fld id="{97C6D424-DE00-4962-B9C4-D78CC5BE0C50}" type="datetimeFigureOut">
              <a:rPr lang="en-US" smtClean="0"/>
              <a:pPr/>
              <a:t>1/13/2015</a:t>
            </a:fld>
            <a:endParaRPr lang="en-US"/>
          </a:p>
        </p:txBody>
      </p:sp>
      <p:grpSp>
        <p:nvGrpSpPr>
          <p:cNvPr id="26" name="Group 25"/>
          <p:cNvGrpSpPr/>
          <p:nvPr userDrawn="1"/>
        </p:nvGrpSpPr>
        <p:grpSpPr>
          <a:xfrm>
            <a:off x="4046290" y="1904301"/>
            <a:ext cx="1075888" cy="1075888"/>
            <a:chOff x="1143000" y="228600"/>
            <a:chExt cx="762000" cy="762000"/>
          </a:xfrm>
        </p:grpSpPr>
        <p:sp>
          <p:nvSpPr>
            <p:cNvPr id="27" name="Oval 26"/>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Oval 29"/>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31" name="Picture 30" descr="NPAIHBtransparent.gif"/>
            <p:cNvPicPr>
              <a:picLocks noChangeAspect="1"/>
            </p:cNvPicPr>
            <p:nvPr userDrawn="1"/>
          </p:nvPicPr>
          <p:blipFill>
            <a:blip r:embed="rId3"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32" name="Picture 38"/>
          <p:cNvPicPr>
            <a:picLocks noChangeAspect="1" noChangeArrowheads="1"/>
          </p:cNvPicPr>
          <p:nvPr userDrawn="1"/>
        </p:nvPicPr>
        <p:blipFill>
          <a:blip r:embed="rId4" cstate="print">
            <a:clrChange>
              <a:clrFrom>
                <a:srgbClr val="000000"/>
              </a:clrFrom>
              <a:clrTo>
                <a:srgbClr val="000000">
                  <a:alpha val="0"/>
                </a:srgbClr>
              </a:clrTo>
            </a:clrChange>
          </a:blip>
          <a:srcRect/>
          <a:stretch>
            <a:fillRect/>
          </a:stretch>
        </p:blipFill>
        <p:spPr bwMode="auto">
          <a:xfrm>
            <a:off x="7277100" y="470535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1/13/2015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43400" y="1040174"/>
            <a:ext cx="457200" cy="441325"/>
          </a:xfrm>
          <a:prstGeom prst="rect">
            <a:avLst/>
          </a:prstGeom>
        </p:spPr>
        <p:txBody>
          <a:bodyPr/>
          <a:lstStyle/>
          <a:p>
            <a:fld id="{6F8D5486-514F-4B7E-8D5D-A7AFE8F4C0BD}" type="slidenum">
              <a:rPr lang="en-US" smtClean="0"/>
              <a:pPr/>
              <a:t>‹#›</a:t>
            </a:fld>
            <a:endParaRPr lang="en-US"/>
          </a:p>
        </p:txBody>
      </p:sp>
      <p:sp>
        <p:nvSpPr>
          <p:cNvPr id="7" name="Rectangle 6"/>
          <p:cNvSpPr/>
          <p:nvPr userDrawn="1"/>
        </p:nvSpPr>
        <p:spPr>
          <a:xfrm>
            <a:off x="0"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a:prstGeom prst="rect">
            <a:avLst/>
          </a:prstGeom>
        </p:spPr>
        <p:txBody>
          <a:bodyPr/>
          <a:lstStyle/>
          <a:p>
            <a:fld id="{6F8D5486-514F-4B7E-8D5D-A7AFE8F4C0BD}"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1/13/2015</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6D424-DE00-4962-B9C4-D78CC5BE0C50}" type="datetimeFigureOut">
              <a:rPr lang="en-US" smtClean="0"/>
              <a:pPr/>
              <a:t>1/13/2015</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144000" cy="3124200"/>
          </a:xfrm>
          <a:prstGeom prst="rect">
            <a:avLst/>
          </a:prstGeom>
          <a:solidFill>
            <a:schemeClr val="accent1">
              <a:lumMod val="75000"/>
            </a:schemeClr>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grpSp>
        <p:nvGrpSpPr>
          <p:cNvPr id="2" name="Group 55"/>
          <p:cNvGrpSpPr>
            <a:grpSpLocks/>
          </p:cNvGrpSpPr>
          <p:nvPr/>
        </p:nvGrpSpPr>
        <p:grpSpPr bwMode="auto">
          <a:xfrm>
            <a:off x="228600" y="5715000"/>
            <a:ext cx="3962400" cy="1022350"/>
            <a:chOff x="4876800" y="5835650"/>
            <a:chExt cx="3962400" cy="1022350"/>
          </a:xfrm>
        </p:grpSpPr>
        <p:grpSp>
          <p:nvGrpSpPr>
            <p:cNvPr id="3" name="Group 54"/>
            <p:cNvGrpSpPr>
              <a:grpSpLocks/>
            </p:cNvGrpSpPr>
            <p:nvPr/>
          </p:nvGrpSpPr>
          <p:grpSpPr bwMode="auto">
            <a:xfrm>
              <a:off x="6096000" y="5943600"/>
              <a:ext cx="2743200" cy="757238"/>
              <a:chOff x="1295400" y="157163"/>
              <a:chExt cx="2743200" cy="757238"/>
            </a:xfrm>
          </p:grpSpPr>
          <p:sp>
            <p:nvSpPr>
              <p:cNvPr id="8" name="TextBox 7"/>
              <p:cNvSpPr txBox="1"/>
              <p:nvPr/>
            </p:nvSpPr>
            <p:spPr bwMode="auto">
              <a:xfrm>
                <a:off x="1295400" y="157163"/>
                <a:ext cx="2743200" cy="604838"/>
              </a:xfrm>
              <a:prstGeom prst="rect">
                <a:avLst/>
              </a:prstGeom>
              <a:noFill/>
            </p:spPr>
            <p:txBody>
              <a:bodyPr>
                <a:spAutoFit/>
              </a:bodyPr>
              <a:lstStyle/>
              <a:p>
                <a:pPr fontAlgn="base">
                  <a:lnSpc>
                    <a:spcPts val="2000"/>
                  </a:lnSpc>
                  <a:spcBef>
                    <a:spcPct val="0"/>
                  </a:spcBef>
                  <a:spcAft>
                    <a:spcPct val="0"/>
                  </a:spcAft>
                  <a:defRPr/>
                </a:pPr>
                <a:r>
                  <a:rPr lang="en-US" sz="2000" dirty="0">
                    <a:solidFill>
                      <a:srgbClr val="B40000"/>
                    </a:solidFill>
                    <a:latin typeface="Maiandra GD" pitchFamily="34" charset="0"/>
                  </a:rPr>
                  <a:t>N</a:t>
                </a:r>
                <a:r>
                  <a:rPr lang="en-US" sz="1600" dirty="0">
                    <a:solidFill>
                      <a:srgbClr val="B40000"/>
                    </a:solidFill>
                    <a:latin typeface="Maiandra GD" pitchFamily="34" charset="0"/>
                  </a:rPr>
                  <a:t>orthwest </a:t>
                </a:r>
                <a:r>
                  <a:rPr lang="en-US" sz="2000" dirty="0">
                    <a:solidFill>
                      <a:srgbClr val="B40000"/>
                    </a:solidFill>
                    <a:latin typeface="Maiandra GD" pitchFamily="34" charset="0"/>
                  </a:rPr>
                  <a:t>P</a:t>
                </a:r>
                <a:r>
                  <a:rPr lang="en-US" sz="1600" dirty="0">
                    <a:solidFill>
                      <a:srgbClr val="B40000"/>
                    </a:solidFill>
                    <a:latin typeface="Maiandra GD" pitchFamily="34" charset="0"/>
                  </a:rPr>
                  <a:t>ortland </a:t>
                </a:r>
                <a:r>
                  <a:rPr lang="en-US" sz="2000" dirty="0">
                    <a:solidFill>
                      <a:srgbClr val="B40000"/>
                    </a:solidFill>
                    <a:latin typeface="Maiandra GD" pitchFamily="34" charset="0"/>
                  </a:rPr>
                  <a:t>A</a:t>
                </a:r>
                <a:r>
                  <a:rPr lang="en-US" sz="1600" dirty="0">
                    <a:solidFill>
                      <a:srgbClr val="B40000"/>
                    </a:solidFill>
                    <a:latin typeface="Maiandra GD" pitchFamily="34" charset="0"/>
                  </a:rPr>
                  <a:t>rea</a:t>
                </a:r>
              </a:p>
              <a:p>
                <a:pPr fontAlgn="base">
                  <a:lnSpc>
                    <a:spcPts val="2000"/>
                  </a:lnSpc>
                  <a:spcBef>
                    <a:spcPct val="0"/>
                  </a:spcBef>
                  <a:spcAft>
                    <a:spcPct val="0"/>
                  </a:spcAft>
                  <a:defRPr/>
                </a:pPr>
                <a:r>
                  <a:rPr lang="en-US" sz="1600" dirty="0">
                    <a:solidFill>
                      <a:srgbClr val="B40000"/>
                    </a:solidFill>
                    <a:latin typeface="Maiandra GD" pitchFamily="34" charset="0"/>
                  </a:rPr>
                  <a:t>         </a:t>
                </a:r>
                <a:r>
                  <a:rPr lang="en-US" sz="2000" dirty="0">
                    <a:solidFill>
                      <a:srgbClr val="B40000"/>
                    </a:solidFill>
                    <a:latin typeface="Maiandra GD" pitchFamily="34" charset="0"/>
                  </a:rPr>
                  <a:t>I</a:t>
                </a:r>
                <a:r>
                  <a:rPr lang="en-US" sz="1600" dirty="0">
                    <a:solidFill>
                      <a:srgbClr val="B40000"/>
                    </a:solidFill>
                    <a:latin typeface="Maiandra GD" pitchFamily="34" charset="0"/>
                  </a:rPr>
                  <a:t>ndian </a:t>
                </a:r>
                <a:r>
                  <a:rPr lang="en-US" sz="2000" dirty="0">
                    <a:solidFill>
                      <a:srgbClr val="B40000"/>
                    </a:solidFill>
                    <a:latin typeface="Maiandra GD" pitchFamily="34" charset="0"/>
                  </a:rPr>
                  <a:t>H</a:t>
                </a:r>
                <a:r>
                  <a:rPr lang="en-US" sz="1600" dirty="0">
                    <a:solidFill>
                      <a:srgbClr val="B40000"/>
                    </a:solidFill>
                    <a:latin typeface="Maiandra GD" pitchFamily="34" charset="0"/>
                  </a:rPr>
                  <a:t>ealth </a:t>
                </a:r>
                <a:r>
                  <a:rPr lang="en-US" sz="2000" dirty="0">
                    <a:solidFill>
                      <a:srgbClr val="B40000"/>
                    </a:solidFill>
                    <a:latin typeface="Maiandra GD" pitchFamily="34" charset="0"/>
                  </a:rPr>
                  <a:t>B</a:t>
                </a:r>
                <a:r>
                  <a:rPr lang="en-US" sz="1600" dirty="0">
                    <a:solidFill>
                      <a:srgbClr val="B40000"/>
                    </a:solidFill>
                    <a:latin typeface="Maiandra GD" pitchFamily="34" charset="0"/>
                  </a:rPr>
                  <a:t>oard</a:t>
                </a:r>
              </a:p>
            </p:txBody>
          </p:sp>
          <p:sp>
            <p:nvSpPr>
              <p:cNvPr id="9" name="TextBox 8"/>
              <p:cNvSpPr txBox="1"/>
              <p:nvPr/>
            </p:nvSpPr>
            <p:spPr bwMode="auto">
              <a:xfrm>
                <a:off x="1371600" y="652463"/>
                <a:ext cx="2514600" cy="261938"/>
              </a:xfrm>
              <a:prstGeom prst="rect">
                <a:avLst/>
              </a:prstGeom>
              <a:noFill/>
            </p:spPr>
            <p:txBody>
              <a:bodyPr>
                <a:spAutoFit/>
              </a:bodyPr>
              <a:lstStyle/>
              <a:p>
                <a:pPr algn="r" fontAlgn="base">
                  <a:spcBef>
                    <a:spcPct val="0"/>
                  </a:spcBef>
                  <a:spcAft>
                    <a:spcPct val="0"/>
                  </a:spcAft>
                  <a:defRPr/>
                </a:pPr>
                <a:r>
                  <a:rPr lang="en-US" sz="1100" i="1" dirty="0">
                    <a:solidFill>
                      <a:srgbClr val="C32D2E">
                        <a:lumMod val="50000"/>
                      </a:srgbClr>
                    </a:solidFill>
                    <a:latin typeface="Gill Sans MT" pitchFamily="34" charset="0"/>
                    <a:cs typeface="Estrangelo Edessa" pitchFamily="66"/>
                  </a:rPr>
                  <a:t>Indian Leadership for Indian Health</a:t>
                </a:r>
              </a:p>
            </p:txBody>
          </p:sp>
        </p:grpSp>
        <p:pic>
          <p:nvPicPr>
            <p:cNvPr id="7" name="Picture 8" descr="NPAIHBtransparentTEAL"/>
            <p:cNvPicPr>
              <a:picLocks noChangeAspect="1" noChangeArrowheads="1"/>
            </p:cNvPicPr>
            <p:nvPr/>
          </p:nvPicPr>
          <p:blipFill>
            <a:blip r:embed="rId2" cstate="print"/>
            <a:srcRect/>
            <a:stretch>
              <a:fillRect/>
            </a:stretch>
          </p:blipFill>
          <p:spPr bwMode="auto">
            <a:xfrm>
              <a:off x="4876800" y="5835650"/>
              <a:ext cx="1219200" cy="1022350"/>
            </a:xfrm>
            <a:prstGeom prst="rect">
              <a:avLst/>
            </a:prstGeom>
            <a:noFill/>
            <a:ln w="9525">
              <a:noFill/>
              <a:miter lim="800000"/>
              <a:headEnd/>
              <a:tailEnd/>
            </a:ln>
          </p:spPr>
        </p:pic>
      </p:grpSp>
      <p:grpSp>
        <p:nvGrpSpPr>
          <p:cNvPr id="5" name="Group 40"/>
          <p:cNvGrpSpPr>
            <a:grpSpLocks/>
          </p:cNvGrpSpPr>
          <p:nvPr/>
        </p:nvGrpSpPr>
        <p:grpSpPr bwMode="auto">
          <a:xfrm>
            <a:off x="0" y="3048000"/>
            <a:ext cx="9144000" cy="180975"/>
            <a:chOff x="0" y="816"/>
            <a:chExt cx="5760" cy="114"/>
          </a:xfrm>
        </p:grpSpPr>
        <p:pic>
          <p:nvPicPr>
            <p:cNvPr id="11" name="Picture 13"/>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2" name="Picture 14"/>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3" name="Picture 15"/>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4" name="Picture 16"/>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5" name="Picture 17"/>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6" name="Picture 18"/>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7" name="Picture 19"/>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8" name="Picture 20"/>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9" name="Picture 21"/>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20" name="Picture 22"/>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1" name="Picture 23"/>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2" name="Picture 24"/>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3" name="Picture 25"/>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4" name="Picture 26"/>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5" name="Picture 27"/>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6" name="Picture 28"/>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7" name="Picture 29"/>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8" name="Picture 30"/>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9" name="Picture 31"/>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32"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3"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4"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5"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6"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7"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8"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9"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40"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41"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42"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0" name="Rectangle 3"/>
          <p:cNvSpPr>
            <a:spLocks noGrp="1" noChangeArrowheads="1"/>
          </p:cNvSpPr>
          <p:nvPr>
            <p:ph type="ctrTitle"/>
          </p:nvPr>
        </p:nvSpPr>
        <p:spPr>
          <a:xfrm>
            <a:off x="381000" y="762000"/>
            <a:ext cx="8382000" cy="2133600"/>
          </a:xfrm>
          <a:prstGeom prst="rect">
            <a:avLst/>
          </a:prstGeom>
        </p:spPr>
        <p:txBody>
          <a:bodyPr anchor="b"/>
          <a:lstStyle>
            <a:lvl1pPr algn="ctr">
              <a:defRPr u="none">
                <a:solidFill>
                  <a:srgbClr val="F3EFBF"/>
                </a:solidFill>
                <a:latin typeface="Georgia" pitchFamily="18" charset="0"/>
              </a:defRPr>
            </a:lvl1pPr>
          </a:lstStyle>
          <a:p>
            <a:r>
              <a:rPr lang="en-US" smtClean="0"/>
              <a:t>Click to edit Master title style</a:t>
            </a:r>
            <a:endParaRPr lang="en-US" dirty="0"/>
          </a:p>
        </p:txBody>
      </p:sp>
      <p:sp>
        <p:nvSpPr>
          <p:cNvPr id="31" name="Rectangle 4"/>
          <p:cNvSpPr>
            <a:spLocks noGrp="1" noChangeArrowheads="1"/>
          </p:cNvSpPr>
          <p:nvPr>
            <p:ph type="subTitle" idx="1"/>
          </p:nvPr>
        </p:nvSpPr>
        <p:spPr>
          <a:xfrm>
            <a:off x="381000" y="3276600"/>
            <a:ext cx="8382000" cy="2133600"/>
          </a:xfrm>
        </p:spPr>
        <p:txBody>
          <a:bodyPr/>
          <a:lstStyle>
            <a:lvl1pPr marL="0" indent="0" algn="ctr">
              <a:buFontTx/>
              <a:buNone/>
              <a:defRPr sz="3200">
                <a:solidFill>
                  <a:schemeClr val="accent3">
                    <a:lumMod val="50000"/>
                  </a:schemeClr>
                </a:solidFill>
                <a:latin typeface="Georgia" pitchFamily="18" charset="0"/>
              </a:defRPr>
            </a:lvl1pPr>
          </a:lstStyle>
          <a:p>
            <a:r>
              <a:rPr lang="en-US" smtClean="0"/>
              <a:t>Click to edit Master subtitle style</a:t>
            </a:r>
            <a:endParaRPr lang="en-US" dirty="0"/>
          </a:p>
        </p:txBody>
      </p:sp>
    </p:spTree>
    <p:extLst>
      <p:ext uri="{BB962C8B-B14F-4D97-AF65-F5344CB8AC3E}">
        <p14:creationId xmlns:p14="http://schemas.microsoft.com/office/powerpoint/2010/main" val="6700854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6"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8"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9"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0"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1"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2"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3"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4"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5"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6"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7"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8"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9"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0"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1"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2"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3"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4"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5"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6"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7"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8"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9"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0"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1"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2"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3"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4"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5"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6"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7"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Content Placeholder 2"/>
          <p:cNvSpPr>
            <a:spLocks noGrp="1"/>
          </p:cNvSpPr>
          <p:nvPr>
            <p:ph idx="1"/>
          </p:nvPr>
        </p:nvSpPr>
        <p:spPr/>
        <p:txBody>
          <a:bodyPr/>
          <a:lstStyle>
            <a:lvl2pPr marL="741363" indent="-284163">
              <a:buClr>
                <a:srgbClr val="008080"/>
              </a:buClr>
              <a:buSzPct val="105000"/>
              <a:buFont typeface="Wingdings" pitchFamily="2" charset="2"/>
              <a:buChar char="§"/>
              <a:defRPr lang="en-US" sz="3400" b="0" dirty="0" smtClean="0">
                <a:solidFill>
                  <a:schemeClr val="tx1"/>
                </a:solidFill>
                <a:latin typeface="Trebuchet MS" pitchFamily="34" charset="0"/>
              </a:defRPr>
            </a:lvl2pPr>
            <a:lvl3pPr marL="1262063" indent="-347663">
              <a:buClr>
                <a:srgbClr val="B40000"/>
              </a:buClr>
              <a:buSzPct val="100000"/>
              <a:buFont typeface="Arial" pitchFamily="34" charset="0"/>
              <a:buChar char="•"/>
              <a:defRPr sz="2800" b="0">
                <a:solidFill>
                  <a:schemeClr val="tx1"/>
                </a:solidFill>
              </a:defRPr>
            </a:lvl3pPr>
            <a:lvl4pPr marL="1719263" indent="-347663">
              <a:buFont typeface="Trebuchet MS" pitchFamily="34" charset="0"/>
              <a:buChar char="—"/>
              <a:defRPr sz="2800">
                <a:solidFill>
                  <a:schemeClr val="tx1"/>
                </a:solidFill>
              </a:defRPr>
            </a:lvl4pPr>
            <a:lvl5pPr marL="2176463" indent="-347663">
              <a:buFont typeface="Trebuchet MS" pitchFamily="34" charset="0"/>
              <a:buChar char="—"/>
              <a:defRPr sz="2400">
                <a:solidFill>
                  <a:schemeClr val="tx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a:lstStyle>
            <a:lvl1pPr algn="l">
              <a:defRPr/>
            </a:lvl1pPr>
          </a:lstStyle>
          <a:p>
            <a:pPr lvl="0"/>
            <a:r>
              <a:rPr lang="en-US" smtClean="0"/>
              <a:t>Click to edit Master title style</a:t>
            </a:r>
            <a:endParaRPr lang="en-US" dirty="0" smtClean="0"/>
          </a:p>
        </p:txBody>
      </p:sp>
      <p:sp>
        <p:nvSpPr>
          <p:cNvPr id="38"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39" name="Rectangle 4"/>
          <p:cNvSpPr>
            <a:spLocks noGrp="1" noChangeArrowheads="1"/>
          </p:cNvSpPr>
          <p:nvPr>
            <p:ph type="dt" sz="half" idx="11"/>
          </p:nvPr>
        </p:nvSpPr>
        <p:spPr/>
        <p:txBody>
          <a:bodyPr/>
          <a:lstStyle>
            <a:lvl1pPr>
              <a:defRPr/>
            </a:lvl1pPr>
          </a:lstStyle>
          <a:p>
            <a:pPr>
              <a:defRPr/>
            </a:pPr>
            <a:fld id="{06CAB8FA-0CA9-447D-9F83-4F017373320A}" type="datetime1">
              <a:rPr lang="en-US"/>
              <a:pPr>
                <a:defRPr/>
              </a:pPr>
              <a:t>1/13/2015</a:t>
            </a:fld>
            <a:endParaRPr lang="en-US" dirty="0"/>
          </a:p>
        </p:txBody>
      </p:sp>
      <p:sp>
        <p:nvSpPr>
          <p:cNvPr id="40" name="Rectangle 39"/>
          <p:cNvSpPr>
            <a:spLocks noGrp="1" noChangeArrowheads="1"/>
          </p:cNvSpPr>
          <p:nvPr>
            <p:ph type="sldNum" sz="quarter" idx="12"/>
          </p:nvPr>
        </p:nvSpPr>
        <p:spPr/>
        <p:txBody>
          <a:bodyPr/>
          <a:lstStyle>
            <a:lvl1pPr>
              <a:defRPr/>
            </a:lvl1pPr>
          </a:lstStyle>
          <a:p>
            <a:pPr>
              <a:defRPr/>
            </a:pPr>
            <a:fld id="{25309953-E140-4B1E-8A10-F48E1039D203}" type="slidenum">
              <a:rPr lang="en-US"/>
              <a:pPr>
                <a:defRPr/>
              </a:pPr>
              <a:t>‹#›</a:t>
            </a:fld>
            <a:endParaRPr lang="en-US"/>
          </a:p>
        </p:txBody>
      </p:sp>
    </p:spTree>
    <p:extLst>
      <p:ext uri="{BB962C8B-B14F-4D97-AF65-F5344CB8AC3E}">
        <p14:creationId xmlns:p14="http://schemas.microsoft.com/office/powerpoint/2010/main" val="3313856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7"/>
          <p:cNvSpPr>
            <a:spLocks noChangeArrowheads="1"/>
          </p:cNvSpPr>
          <p:nvPr/>
        </p:nvSpPr>
        <p:spPr bwMode="auto">
          <a:xfrm>
            <a:off x="0" y="0"/>
            <a:ext cx="9144000" cy="30480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grpSp>
        <p:nvGrpSpPr>
          <p:cNvPr id="5" name="Group 7"/>
          <p:cNvGrpSpPr>
            <a:grpSpLocks/>
          </p:cNvGrpSpPr>
          <p:nvPr/>
        </p:nvGrpSpPr>
        <p:grpSpPr bwMode="auto">
          <a:xfrm>
            <a:off x="0" y="2971800"/>
            <a:ext cx="9144000" cy="180975"/>
            <a:chOff x="0" y="816"/>
            <a:chExt cx="5760" cy="114"/>
          </a:xfrm>
        </p:grpSpPr>
        <p:pic>
          <p:nvPicPr>
            <p:cNvPr id="6" name="Picture 10"/>
            <p:cNvPicPr>
              <a:picLocks noChangeAspect="1" noChangeArrowheads="1"/>
            </p:cNvPicPr>
            <p:nvPr/>
          </p:nvPicPr>
          <p:blipFill>
            <a:blip r:embed="rId2" cstate="print"/>
            <a:srcRect/>
            <a:stretch>
              <a:fillRect/>
            </a:stretch>
          </p:blipFill>
          <p:spPr bwMode="auto">
            <a:xfrm>
              <a:off x="0" y="816"/>
              <a:ext cx="192" cy="114"/>
            </a:xfrm>
            <a:prstGeom prst="rect">
              <a:avLst/>
            </a:prstGeom>
            <a:noFill/>
            <a:ln w="9525">
              <a:noFill/>
              <a:miter lim="800000"/>
              <a:headEnd/>
              <a:tailEnd/>
            </a:ln>
          </p:spPr>
        </p:pic>
        <p:pic>
          <p:nvPicPr>
            <p:cNvPr id="7" name="Picture 11"/>
            <p:cNvPicPr>
              <a:picLocks noChangeAspect="1" noChangeArrowheads="1"/>
            </p:cNvPicPr>
            <p:nvPr/>
          </p:nvPicPr>
          <p:blipFill>
            <a:blip r:embed="rId3" cstate="print"/>
            <a:srcRect/>
            <a:stretch>
              <a:fillRect/>
            </a:stretch>
          </p:blipFill>
          <p:spPr bwMode="auto">
            <a:xfrm>
              <a:off x="192" y="816"/>
              <a:ext cx="192" cy="114"/>
            </a:xfrm>
            <a:prstGeom prst="rect">
              <a:avLst/>
            </a:prstGeom>
            <a:noFill/>
            <a:ln w="9525">
              <a:noFill/>
              <a:miter lim="800000"/>
              <a:headEnd/>
              <a:tailEnd/>
            </a:ln>
          </p:spPr>
        </p:pic>
        <p:pic>
          <p:nvPicPr>
            <p:cNvPr id="8" name="Picture 12"/>
            <p:cNvPicPr>
              <a:picLocks noChangeAspect="1" noChangeArrowheads="1"/>
            </p:cNvPicPr>
            <p:nvPr/>
          </p:nvPicPr>
          <p:blipFill>
            <a:blip r:embed="rId3" cstate="print"/>
            <a:srcRect/>
            <a:stretch>
              <a:fillRect/>
            </a:stretch>
          </p:blipFill>
          <p:spPr bwMode="auto">
            <a:xfrm>
              <a:off x="384" y="816"/>
              <a:ext cx="192" cy="114"/>
            </a:xfrm>
            <a:prstGeom prst="rect">
              <a:avLst/>
            </a:prstGeom>
            <a:noFill/>
            <a:ln w="9525">
              <a:noFill/>
              <a:miter lim="800000"/>
              <a:headEnd/>
              <a:tailEnd/>
            </a:ln>
          </p:spPr>
        </p:pic>
        <p:pic>
          <p:nvPicPr>
            <p:cNvPr id="9" name="Picture 13"/>
            <p:cNvPicPr>
              <a:picLocks noChangeAspect="1" noChangeArrowheads="1"/>
            </p:cNvPicPr>
            <p:nvPr/>
          </p:nvPicPr>
          <p:blipFill>
            <a:blip r:embed="rId3" cstate="print"/>
            <a:srcRect/>
            <a:stretch>
              <a:fillRect/>
            </a:stretch>
          </p:blipFill>
          <p:spPr bwMode="auto">
            <a:xfrm>
              <a:off x="576" y="816"/>
              <a:ext cx="192" cy="114"/>
            </a:xfrm>
            <a:prstGeom prst="rect">
              <a:avLst/>
            </a:prstGeom>
            <a:noFill/>
            <a:ln w="9525">
              <a:noFill/>
              <a:miter lim="800000"/>
              <a:headEnd/>
              <a:tailEnd/>
            </a:ln>
          </p:spPr>
        </p:pic>
        <p:pic>
          <p:nvPicPr>
            <p:cNvPr id="10" name="Picture 14"/>
            <p:cNvPicPr>
              <a:picLocks noChangeAspect="1" noChangeArrowheads="1"/>
            </p:cNvPicPr>
            <p:nvPr/>
          </p:nvPicPr>
          <p:blipFill>
            <a:blip r:embed="rId3" cstate="print"/>
            <a:srcRect/>
            <a:stretch>
              <a:fillRect/>
            </a:stretch>
          </p:blipFill>
          <p:spPr bwMode="auto">
            <a:xfrm>
              <a:off x="768" y="816"/>
              <a:ext cx="192" cy="114"/>
            </a:xfrm>
            <a:prstGeom prst="rect">
              <a:avLst/>
            </a:prstGeom>
            <a:noFill/>
            <a:ln w="9525">
              <a:noFill/>
              <a:miter lim="800000"/>
              <a:headEnd/>
              <a:tailEnd/>
            </a:ln>
          </p:spPr>
        </p:pic>
        <p:pic>
          <p:nvPicPr>
            <p:cNvPr id="11" name="Picture 15"/>
            <p:cNvPicPr>
              <a:picLocks noChangeAspect="1" noChangeArrowheads="1"/>
            </p:cNvPicPr>
            <p:nvPr/>
          </p:nvPicPr>
          <p:blipFill>
            <a:blip r:embed="rId3" cstate="print"/>
            <a:srcRect/>
            <a:stretch>
              <a:fillRect/>
            </a:stretch>
          </p:blipFill>
          <p:spPr bwMode="auto">
            <a:xfrm>
              <a:off x="960" y="816"/>
              <a:ext cx="192" cy="114"/>
            </a:xfrm>
            <a:prstGeom prst="rect">
              <a:avLst/>
            </a:prstGeom>
            <a:noFill/>
            <a:ln w="9525">
              <a:noFill/>
              <a:miter lim="800000"/>
              <a:headEnd/>
              <a:tailEnd/>
            </a:ln>
          </p:spPr>
        </p:pic>
        <p:pic>
          <p:nvPicPr>
            <p:cNvPr id="12" name="Picture 16"/>
            <p:cNvPicPr>
              <a:picLocks noChangeAspect="1" noChangeArrowheads="1"/>
            </p:cNvPicPr>
            <p:nvPr/>
          </p:nvPicPr>
          <p:blipFill>
            <a:blip r:embed="rId3" cstate="print"/>
            <a:srcRect/>
            <a:stretch>
              <a:fillRect/>
            </a:stretch>
          </p:blipFill>
          <p:spPr bwMode="auto">
            <a:xfrm>
              <a:off x="1152" y="816"/>
              <a:ext cx="192" cy="114"/>
            </a:xfrm>
            <a:prstGeom prst="rect">
              <a:avLst/>
            </a:prstGeom>
            <a:noFill/>
            <a:ln w="9525">
              <a:noFill/>
              <a:miter lim="800000"/>
              <a:headEnd/>
              <a:tailEnd/>
            </a:ln>
          </p:spPr>
        </p:pic>
        <p:pic>
          <p:nvPicPr>
            <p:cNvPr id="13" name="Picture 17"/>
            <p:cNvPicPr>
              <a:picLocks noChangeAspect="1" noChangeArrowheads="1"/>
            </p:cNvPicPr>
            <p:nvPr/>
          </p:nvPicPr>
          <p:blipFill>
            <a:blip r:embed="rId3" cstate="print"/>
            <a:srcRect/>
            <a:stretch>
              <a:fillRect/>
            </a:stretch>
          </p:blipFill>
          <p:spPr bwMode="auto">
            <a:xfrm>
              <a:off x="1344" y="816"/>
              <a:ext cx="192" cy="114"/>
            </a:xfrm>
            <a:prstGeom prst="rect">
              <a:avLst/>
            </a:prstGeom>
            <a:noFill/>
            <a:ln w="9525">
              <a:noFill/>
              <a:miter lim="800000"/>
              <a:headEnd/>
              <a:tailEnd/>
            </a:ln>
          </p:spPr>
        </p:pic>
        <p:pic>
          <p:nvPicPr>
            <p:cNvPr id="14" name="Picture 18"/>
            <p:cNvPicPr>
              <a:picLocks noChangeAspect="1" noChangeArrowheads="1"/>
            </p:cNvPicPr>
            <p:nvPr/>
          </p:nvPicPr>
          <p:blipFill>
            <a:blip r:embed="rId3" cstate="print"/>
            <a:srcRect/>
            <a:stretch>
              <a:fillRect/>
            </a:stretch>
          </p:blipFill>
          <p:spPr bwMode="auto">
            <a:xfrm>
              <a:off x="1536" y="816"/>
              <a:ext cx="192" cy="114"/>
            </a:xfrm>
            <a:prstGeom prst="rect">
              <a:avLst/>
            </a:prstGeom>
            <a:noFill/>
            <a:ln w="9525">
              <a:noFill/>
              <a:miter lim="800000"/>
              <a:headEnd/>
              <a:tailEnd/>
            </a:ln>
          </p:spPr>
        </p:pic>
        <p:pic>
          <p:nvPicPr>
            <p:cNvPr id="15" name="Picture 19"/>
            <p:cNvPicPr>
              <a:picLocks noChangeAspect="1" noChangeArrowheads="1"/>
            </p:cNvPicPr>
            <p:nvPr/>
          </p:nvPicPr>
          <p:blipFill>
            <a:blip r:embed="rId3" cstate="print"/>
            <a:srcRect/>
            <a:stretch>
              <a:fillRect/>
            </a:stretch>
          </p:blipFill>
          <p:spPr bwMode="auto">
            <a:xfrm>
              <a:off x="1728" y="816"/>
              <a:ext cx="192" cy="114"/>
            </a:xfrm>
            <a:prstGeom prst="rect">
              <a:avLst/>
            </a:prstGeom>
            <a:noFill/>
            <a:ln w="9525">
              <a:noFill/>
              <a:miter lim="800000"/>
              <a:headEnd/>
              <a:tailEnd/>
            </a:ln>
          </p:spPr>
        </p:pic>
        <p:pic>
          <p:nvPicPr>
            <p:cNvPr id="16" name="Picture 20"/>
            <p:cNvPicPr>
              <a:picLocks noChangeAspect="1" noChangeArrowheads="1"/>
            </p:cNvPicPr>
            <p:nvPr/>
          </p:nvPicPr>
          <p:blipFill>
            <a:blip r:embed="rId3" cstate="print"/>
            <a:srcRect/>
            <a:stretch>
              <a:fillRect/>
            </a:stretch>
          </p:blipFill>
          <p:spPr bwMode="auto">
            <a:xfrm>
              <a:off x="1920" y="816"/>
              <a:ext cx="192" cy="114"/>
            </a:xfrm>
            <a:prstGeom prst="rect">
              <a:avLst/>
            </a:prstGeom>
            <a:noFill/>
            <a:ln w="9525">
              <a:noFill/>
              <a:miter lim="800000"/>
              <a:headEnd/>
              <a:tailEnd/>
            </a:ln>
          </p:spPr>
        </p:pic>
        <p:pic>
          <p:nvPicPr>
            <p:cNvPr id="17" name="Picture 21"/>
            <p:cNvPicPr>
              <a:picLocks noChangeAspect="1" noChangeArrowheads="1"/>
            </p:cNvPicPr>
            <p:nvPr/>
          </p:nvPicPr>
          <p:blipFill>
            <a:blip r:embed="rId3" cstate="print"/>
            <a:srcRect/>
            <a:stretch>
              <a:fillRect/>
            </a:stretch>
          </p:blipFill>
          <p:spPr bwMode="auto">
            <a:xfrm>
              <a:off x="2112" y="816"/>
              <a:ext cx="192" cy="114"/>
            </a:xfrm>
            <a:prstGeom prst="rect">
              <a:avLst/>
            </a:prstGeom>
            <a:noFill/>
            <a:ln w="9525">
              <a:noFill/>
              <a:miter lim="800000"/>
              <a:headEnd/>
              <a:tailEnd/>
            </a:ln>
          </p:spPr>
        </p:pic>
        <p:pic>
          <p:nvPicPr>
            <p:cNvPr id="18" name="Picture 22"/>
            <p:cNvPicPr>
              <a:picLocks noChangeAspect="1" noChangeArrowheads="1"/>
            </p:cNvPicPr>
            <p:nvPr/>
          </p:nvPicPr>
          <p:blipFill>
            <a:blip r:embed="rId3" cstate="print"/>
            <a:srcRect/>
            <a:stretch>
              <a:fillRect/>
            </a:stretch>
          </p:blipFill>
          <p:spPr bwMode="auto">
            <a:xfrm>
              <a:off x="2304" y="816"/>
              <a:ext cx="192" cy="114"/>
            </a:xfrm>
            <a:prstGeom prst="rect">
              <a:avLst/>
            </a:prstGeom>
            <a:noFill/>
            <a:ln w="9525">
              <a:noFill/>
              <a:miter lim="800000"/>
              <a:headEnd/>
              <a:tailEnd/>
            </a:ln>
          </p:spPr>
        </p:pic>
        <p:pic>
          <p:nvPicPr>
            <p:cNvPr id="19" name="Picture 23"/>
            <p:cNvPicPr>
              <a:picLocks noChangeAspect="1" noChangeArrowheads="1"/>
            </p:cNvPicPr>
            <p:nvPr/>
          </p:nvPicPr>
          <p:blipFill>
            <a:blip r:embed="rId3" cstate="print"/>
            <a:srcRect/>
            <a:stretch>
              <a:fillRect/>
            </a:stretch>
          </p:blipFill>
          <p:spPr bwMode="auto">
            <a:xfrm>
              <a:off x="2496" y="816"/>
              <a:ext cx="192" cy="114"/>
            </a:xfrm>
            <a:prstGeom prst="rect">
              <a:avLst/>
            </a:prstGeom>
            <a:noFill/>
            <a:ln w="9525">
              <a:noFill/>
              <a:miter lim="800000"/>
              <a:headEnd/>
              <a:tailEnd/>
            </a:ln>
          </p:spPr>
        </p:pic>
        <p:pic>
          <p:nvPicPr>
            <p:cNvPr id="20" name="Picture 24"/>
            <p:cNvPicPr>
              <a:picLocks noChangeAspect="1" noChangeArrowheads="1"/>
            </p:cNvPicPr>
            <p:nvPr/>
          </p:nvPicPr>
          <p:blipFill>
            <a:blip r:embed="rId3" cstate="print"/>
            <a:srcRect/>
            <a:stretch>
              <a:fillRect/>
            </a:stretch>
          </p:blipFill>
          <p:spPr bwMode="auto">
            <a:xfrm>
              <a:off x="2688" y="816"/>
              <a:ext cx="192" cy="114"/>
            </a:xfrm>
            <a:prstGeom prst="rect">
              <a:avLst/>
            </a:prstGeom>
            <a:noFill/>
            <a:ln w="9525">
              <a:noFill/>
              <a:miter lim="800000"/>
              <a:headEnd/>
              <a:tailEnd/>
            </a:ln>
          </p:spPr>
        </p:pic>
        <p:pic>
          <p:nvPicPr>
            <p:cNvPr id="21" name="Picture 25"/>
            <p:cNvPicPr>
              <a:picLocks noChangeAspect="1" noChangeArrowheads="1"/>
            </p:cNvPicPr>
            <p:nvPr/>
          </p:nvPicPr>
          <p:blipFill>
            <a:blip r:embed="rId3" cstate="print"/>
            <a:srcRect/>
            <a:stretch>
              <a:fillRect/>
            </a:stretch>
          </p:blipFill>
          <p:spPr bwMode="auto">
            <a:xfrm>
              <a:off x="2880" y="816"/>
              <a:ext cx="192" cy="114"/>
            </a:xfrm>
            <a:prstGeom prst="rect">
              <a:avLst/>
            </a:prstGeom>
            <a:noFill/>
            <a:ln w="9525">
              <a:noFill/>
              <a:miter lim="800000"/>
              <a:headEnd/>
              <a:tailEnd/>
            </a:ln>
          </p:spPr>
        </p:pic>
        <p:pic>
          <p:nvPicPr>
            <p:cNvPr id="22" name="Picture 26"/>
            <p:cNvPicPr>
              <a:picLocks noChangeAspect="1" noChangeArrowheads="1"/>
            </p:cNvPicPr>
            <p:nvPr/>
          </p:nvPicPr>
          <p:blipFill>
            <a:blip r:embed="rId3" cstate="print"/>
            <a:srcRect/>
            <a:stretch>
              <a:fillRect/>
            </a:stretch>
          </p:blipFill>
          <p:spPr bwMode="auto">
            <a:xfrm>
              <a:off x="3072" y="816"/>
              <a:ext cx="192" cy="114"/>
            </a:xfrm>
            <a:prstGeom prst="rect">
              <a:avLst/>
            </a:prstGeom>
            <a:noFill/>
            <a:ln w="9525">
              <a:noFill/>
              <a:miter lim="800000"/>
              <a:headEnd/>
              <a:tailEnd/>
            </a:ln>
          </p:spPr>
        </p:pic>
        <p:pic>
          <p:nvPicPr>
            <p:cNvPr id="23" name="Picture 27"/>
            <p:cNvPicPr>
              <a:picLocks noChangeAspect="1" noChangeArrowheads="1"/>
            </p:cNvPicPr>
            <p:nvPr/>
          </p:nvPicPr>
          <p:blipFill>
            <a:blip r:embed="rId3" cstate="print"/>
            <a:srcRect/>
            <a:stretch>
              <a:fillRect/>
            </a:stretch>
          </p:blipFill>
          <p:spPr bwMode="auto">
            <a:xfrm>
              <a:off x="3264" y="816"/>
              <a:ext cx="192" cy="114"/>
            </a:xfrm>
            <a:prstGeom prst="rect">
              <a:avLst/>
            </a:prstGeom>
            <a:noFill/>
            <a:ln w="9525">
              <a:noFill/>
              <a:miter lim="800000"/>
              <a:headEnd/>
              <a:tailEnd/>
            </a:ln>
          </p:spPr>
        </p:pic>
        <p:pic>
          <p:nvPicPr>
            <p:cNvPr id="24" name="Picture 28"/>
            <p:cNvPicPr>
              <a:picLocks noChangeAspect="1" noChangeArrowheads="1"/>
            </p:cNvPicPr>
            <p:nvPr/>
          </p:nvPicPr>
          <p:blipFill>
            <a:blip r:embed="rId3" cstate="print"/>
            <a:srcRect/>
            <a:stretch>
              <a:fillRect/>
            </a:stretch>
          </p:blipFill>
          <p:spPr bwMode="auto">
            <a:xfrm>
              <a:off x="3456" y="816"/>
              <a:ext cx="192" cy="114"/>
            </a:xfrm>
            <a:prstGeom prst="rect">
              <a:avLst/>
            </a:prstGeom>
            <a:noFill/>
            <a:ln w="9525">
              <a:noFill/>
              <a:miter lim="800000"/>
              <a:headEnd/>
              <a:tailEnd/>
            </a:ln>
          </p:spPr>
        </p:pic>
        <p:pic>
          <p:nvPicPr>
            <p:cNvPr id="25" name="Picture 29"/>
            <p:cNvPicPr>
              <a:picLocks noChangeAspect="1" noChangeArrowheads="1"/>
            </p:cNvPicPr>
            <p:nvPr/>
          </p:nvPicPr>
          <p:blipFill>
            <a:blip r:embed="rId3" cstate="print"/>
            <a:srcRect/>
            <a:stretch>
              <a:fillRect/>
            </a:stretch>
          </p:blipFill>
          <p:spPr bwMode="auto">
            <a:xfrm>
              <a:off x="3648" y="816"/>
              <a:ext cx="192" cy="114"/>
            </a:xfrm>
            <a:prstGeom prst="rect">
              <a:avLst/>
            </a:prstGeom>
            <a:noFill/>
            <a:ln w="9525">
              <a:noFill/>
              <a:miter lim="800000"/>
              <a:headEnd/>
              <a:tailEnd/>
            </a:ln>
          </p:spPr>
        </p:pic>
        <p:pic>
          <p:nvPicPr>
            <p:cNvPr id="26" name="Picture 30"/>
            <p:cNvPicPr>
              <a:picLocks noChangeAspect="1" noChangeArrowheads="1"/>
            </p:cNvPicPr>
            <p:nvPr/>
          </p:nvPicPr>
          <p:blipFill>
            <a:blip r:embed="rId3" cstate="print"/>
            <a:srcRect/>
            <a:stretch>
              <a:fillRect/>
            </a:stretch>
          </p:blipFill>
          <p:spPr bwMode="auto">
            <a:xfrm>
              <a:off x="3840" y="816"/>
              <a:ext cx="192" cy="114"/>
            </a:xfrm>
            <a:prstGeom prst="rect">
              <a:avLst/>
            </a:prstGeom>
            <a:noFill/>
            <a:ln w="9525">
              <a:noFill/>
              <a:miter lim="800000"/>
              <a:headEnd/>
              <a:tailEnd/>
            </a:ln>
          </p:spPr>
        </p:pic>
        <p:pic>
          <p:nvPicPr>
            <p:cNvPr id="27" name="Picture 31"/>
            <p:cNvPicPr>
              <a:picLocks noChangeAspect="1" noChangeArrowheads="1"/>
            </p:cNvPicPr>
            <p:nvPr/>
          </p:nvPicPr>
          <p:blipFill>
            <a:blip r:embed="rId3" cstate="print"/>
            <a:srcRect/>
            <a:stretch>
              <a:fillRect/>
            </a:stretch>
          </p:blipFill>
          <p:spPr bwMode="auto">
            <a:xfrm>
              <a:off x="4032" y="816"/>
              <a:ext cx="192" cy="114"/>
            </a:xfrm>
            <a:prstGeom prst="rect">
              <a:avLst/>
            </a:prstGeom>
            <a:noFill/>
            <a:ln w="9525">
              <a:noFill/>
              <a:miter lim="800000"/>
              <a:headEnd/>
              <a:tailEnd/>
            </a:ln>
          </p:spPr>
        </p:pic>
        <p:pic>
          <p:nvPicPr>
            <p:cNvPr id="28" name="Picture 32"/>
            <p:cNvPicPr>
              <a:picLocks noChangeAspect="1" noChangeArrowheads="1"/>
            </p:cNvPicPr>
            <p:nvPr/>
          </p:nvPicPr>
          <p:blipFill>
            <a:blip r:embed="rId3" cstate="print"/>
            <a:srcRect/>
            <a:stretch>
              <a:fillRect/>
            </a:stretch>
          </p:blipFill>
          <p:spPr bwMode="auto">
            <a:xfrm>
              <a:off x="4224" y="816"/>
              <a:ext cx="192" cy="114"/>
            </a:xfrm>
            <a:prstGeom prst="rect">
              <a:avLst/>
            </a:prstGeom>
            <a:noFill/>
            <a:ln w="9525">
              <a:noFill/>
              <a:miter lim="800000"/>
              <a:headEnd/>
              <a:tailEnd/>
            </a:ln>
          </p:spPr>
        </p:pic>
        <p:pic>
          <p:nvPicPr>
            <p:cNvPr id="29" name="Picture 33"/>
            <p:cNvPicPr>
              <a:picLocks noChangeAspect="1" noChangeArrowheads="1"/>
            </p:cNvPicPr>
            <p:nvPr/>
          </p:nvPicPr>
          <p:blipFill>
            <a:blip r:embed="rId3" cstate="print"/>
            <a:srcRect/>
            <a:stretch>
              <a:fillRect/>
            </a:stretch>
          </p:blipFill>
          <p:spPr bwMode="auto">
            <a:xfrm>
              <a:off x="4416" y="816"/>
              <a:ext cx="192" cy="114"/>
            </a:xfrm>
            <a:prstGeom prst="rect">
              <a:avLst/>
            </a:prstGeom>
            <a:noFill/>
            <a:ln w="9525">
              <a:noFill/>
              <a:miter lim="800000"/>
              <a:headEnd/>
              <a:tailEnd/>
            </a:ln>
          </p:spPr>
        </p:pic>
        <p:pic>
          <p:nvPicPr>
            <p:cNvPr id="30" name="Picture 34"/>
            <p:cNvPicPr>
              <a:picLocks noChangeAspect="1" noChangeArrowheads="1"/>
            </p:cNvPicPr>
            <p:nvPr/>
          </p:nvPicPr>
          <p:blipFill>
            <a:blip r:embed="rId3" cstate="print"/>
            <a:srcRect/>
            <a:stretch>
              <a:fillRect/>
            </a:stretch>
          </p:blipFill>
          <p:spPr bwMode="auto">
            <a:xfrm>
              <a:off x="4608" y="816"/>
              <a:ext cx="192" cy="114"/>
            </a:xfrm>
            <a:prstGeom prst="rect">
              <a:avLst/>
            </a:prstGeom>
            <a:noFill/>
            <a:ln w="9525">
              <a:noFill/>
              <a:miter lim="800000"/>
              <a:headEnd/>
              <a:tailEnd/>
            </a:ln>
          </p:spPr>
        </p:pic>
        <p:pic>
          <p:nvPicPr>
            <p:cNvPr id="31" name="Picture 35"/>
            <p:cNvPicPr>
              <a:picLocks noChangeAspect="1" noChangeArrowheads="1"/>
            </p:cNvPicPr>
            <p:nvPr/>
          </p:nvPicPr>
          <p:blipFill>
            <a:blip r:embed="rId3" cstate="print"/>
            <a:srcRect/>
            <a:stretch>
              <a:fillRect/>
            </a:stretch>
          </p:blipFill>
          <p:spPr bwMode="auto">
            <a:xfrm>
              <a:off x="4800" y="816"/>
              <a:ext cx="192" cy="114"/>
            </a:xfrm>
            <a:prstGeom prst="rect">
              <a:avLst/>
            </a:prstGeom>
            <a:noFill/>
            <a:ln w="9525">
              <a:noFill/>
              <a:miter lim="800000"/>
              <a:headEnd/>
              <a:tailEnd/>
            </a:ln>
          </p:spPr>
        </p:pic>
        <p:pic>
          <p:nvPicPr>
            <p:cNvPr id="32" name="Picture 36"/>
            <p:cNvPicPr>
              <a:picLocks noChangeAspect="1" noChangeArrowheads="1"/>
            </p:cNvPicPr>
            <p:nvPr/>
          </p:nvPicPr>
          <p:blipFill>
            <a:blip r:embed="rId3" cstate="print"/>
            <a:srcRect/>
            <a:stretch>
              <a:fillRect/>
            </a:stretch>
          </p:blipFill>
          <p:spPr bwMode="auto">
            <a:xfrm>
              <a:off x="4992" y="816"/>
              <a:ext cx="192" cy="114"/>
            </a:xfrm>
            <a:prstGeom prst="rect">
              <a:avLst/>
            </a:prstGeom>
            <a:noFill/>
            <a:ln w="9525">
              <a:noFill/>
              <a:miter lim="800000"/>
              <a:headEnd/>
              <a:tailEnd/>
            </a:ln>
          </p:spPr>
        </p:pic>
        <p:pic>
          <p:nvPicPr>
            <p:cNvPr id="33" name="Picture 37"/>
            <p:cNvPicPr>
              <a:picLocks noChangeAspect="1" noChangeArrowheads="1"/>
            </p:cNvPicPr>
            <p:nvPr/>
          </p:nvPicPr>
          <p:blipFill>
            <a:blip r:embed="rId3" cstate="print"/>
            <a:srcRect/>
            <a:stretch>
              <a:fillRect/>
            </a:stretch>
          </p:blipFill>
          <p:spPr bwMode="auto">
            <a:xfrm>
              <a:off x="5184" y="816"/>
              <a:ext cx="192" cy="114"/>
            </a:xfrm>
            <a:prstGeom prst="rect">
              <a:avLst/>
            </a:prstGeom>
            <a:noFill/>
            <a:ln w="9525">
              <a:noFill/>
              <a:miter lim="800000"/>
              <a:headEnd/>
              <a:tailEnd/>
            </a:ln>
          </p:spPr>
        </p:pic>
        <p:pic>
          <p:nvPicPr>
            <p:cNvPr id="34" name="Picture 38"/>
            <p:cNvPicPr>
              <a:picLocks noChangeAspect="1" noChangeArrowheads="1"/>
            </p:cNvPicPr>
            <p:nvPr/>
          </p:nvPicPr>
          <p:blipFill>
            <a:blip r:embed="rId3" cstate="print"/>
            <a:srcRect/>
            <a:stretch>
              <a:fillRect/>
            </a:stretch>
          </p:blipFill>
          <p:spPr bwMode="auto">
            <a:xfrm>
              <a:off x="5376" y="816"/>
              <a:ext cx="192" cy="114"/>
            </a:xfrm>
            <a:prstGeom prst="rect">
              <a:avLst/>
            </a:prstGeom>
            <a:noFill/>
            <a:ln w="9525">
              <a:noFill/>
              <a:miter lim="800000"/>
              <a:headEnd/>
              <a:tailEnd/>
            </a:ln>
          </p:spPr>
        </p:pic>
        <p:pic>
          <p:nvPicPr>
            <p:cNvPr id="35" name="Picture 39"/>
            <p:cNvPicPr>
              <a:picLocks noChangeAspect="1" noChangeArrowheads="1"/>
            </p:cNvPicPr>
            <p:nvPr/>
          </p:nvPicPr>
          <p:blipFill>
            <a:blip r:embed="rId3"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762000" y="3276600"/>
            <a:ext cx="7772400" cy="1362075"/>
          </a:xfrm>
          <a:prstGeom prst="rect">
            <a:avLst/>
          </a:prstGeo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1371600"/>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36"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37" name="Rectangle 36"/>
          <p:cNvSpPr>
            <a:spLocks noGrp="1" noChangeArrowheads="1"/>
          </p:cNvSpPr>
          <p:nvPr>
            <p:ph type="dt" sz="half" idx="11"/>
          </p:nvPr>
        </p:nvSpPr>
        <p:spPr/>
        <p:txBody>
          <a:bodyPr/>
          <a:lstStyle>
            <a:lvl1pPr>
              <a:defRPr/>
            </a:lvl1pPr>
          </a:lstStyle>
          <a:p>
            <a:pPr>
              <a:defRPr/>
            </a:pPr>
            <a:fld id="{8F2AE402-5289-45B8-A47F-7A4AF228A7D7}" type="datetime1">
              <a:rPr lang="en-US"/>
              <a:pPr>
                <a:defRPr/>
              </a:pPr>
              <a:t>1/13/2015</a:t>
            </a:fld>
            <a:endParaRPr lang="en-US" dirty="0"/>
          </a:p>
        </p:txBody>
      </p:sp>
      <p:sp>
        <p:nvSpPr>
          <p:cNvPr id="38" name="Rectangle 6"/>
          <p:cNvSpPr>
            <a:spLocks noGrp="1" noChangeArrowheads="1"/>
          </p:cNvSpPr>
          <p:nvPr>
            <p:ph type="sldNum" sz="quarter" idx="12"/>
          </p:nvPr>
        </p:nvSpPr>
        <p:spPr/>
        <p:txBody>
          <a:bodyPr/>
          <a:lstStyle>
            <a:lvl1pPr>
              <a:defRPr/>
            </a:lvl1pPr>
          </a:lstStyle>
          <a:p>
            <a:pPr>
              <a:defRPr/>
            </a:pPr>
            <a:fld id="{15193B26-2E81-4076-9D4E-54206969BE5E}" type="slidenum">
              <a:rPr lang="en-US"/>
              <a:pPr>
                <a:defRPr/>
              </a:pPr>
              <a:t>‹#›</a:t>
            </a:fld>
            <a:endParaRPr lang="en-US"/>
          </a:p>
        </p:txBody>
      </p:sp>
    </p:spTree>
    <p:extLst>
      <p:ext uri="{BB962C8B-B14F-4D97-AF65-F5344CB8AC3E}">
        <p14:creationId xmlns:p14="http://schemas.microsoft.com/office/powerpoint/2010/main" val="3946168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6"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7"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9"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0"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1"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2"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3"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4"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5"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6"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7"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8"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9"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0"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1"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2"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3"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4"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5"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6"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7"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8"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9"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0"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1"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2"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3"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4"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5"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6"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7"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8"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Content Placeholder 2"/>
          <p:cNvSpPr>
            <a:spLocks noGrp="1"/>
          </p:cNvSpPr>
          <p:nvPr>
            <p:ph sz="half" idx="1"/>
          </p:nvPr>
        </p:nvSpPr>
        <p:spPr>
          <a:xfrm>
            <a:off x="457200" y="1752600"/>
            <a:ext cx="4038600" cy="4648200"/>
          </a:xfrm>
        </p:spPr>
        <p:txBody>
          <a:bodyPr/>
          <a:lstStyle>
            <a:lvl1pPr>
              <a:defRPr sz="2800"/>
            </a:lvl1pPr>
            <a:lvl2pPr marL="804863" indent="-347663">
              <a:buSzPct val="85000"/>
              <a:defRPr lang="en-US" sz="2000" b="0" dirty="0" smtClean="0">
                <a:solidFill>
                  <a:schemeClr val="tx1"/>
                </a:solidFill>
                <a:latin typeface="Trebuchet MS" pitchFamily="34" charset="0"/>
              </a:defRPr>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52600"/>
            <a:ext cx="4038600" cy="4648200"/>
          </a:xfrm>
        </p:spPr>
        <p:txBody>
          <a:bodyPr/>
          <a:lstStyle>
            <a:lvl1pPr>
              <a:defRPr sz="2800"/>
            </a:lvl1pPr>
            <a:lvl2pPr marL="806450" indent="-285750">
              <a:tabLst/>
              <a:defRPr lang="en-US" sz="2000" dirty="0" smtClean="0">
                <a:solidFill>
                  <a:schemeClr val="tx1"/>
                </a:solidFill>
                <a:latin typeface="Trebuchet MS" pitchFamily="34" charset="0"/>
              </a:defRPr>
            </a:lvl2pPr>
            <a:lvl3pPr>
              <a:defRPr sz="2000">
                <a:solidFill>
                  <a:schemeClr val="tx1"/>
                </a:solidFill>
              </a:defRPr>
            </a:lvl3pPr>
            <a:lvl4pPr>
              <a:defRPr sz="1800">
                <a:solidFill>
                  <a:schemeClr val="tx1"/>
                </a:solidFill>
              </a:defRPr>
            </a:lvl4pPr>
            <a:lvl5pPr>
              <a:defRPr sz="18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a:lstStyle>
            <a:lvl1pPr algn="l">
              <a:defRPr/>
            </a:lvl1pPr>
          </a:lstStyle>
          <a:p>
            <a:pPr lvl="0"/>
            <a:r>
              <a:rPr lang="en-US" smtClean="0"/>
              <a:t>Click to edit Master title style</a:t>
            </a:r>
            <a:endParaRPr lang="en-US" dirty="0" smtClean="0"/>
          </a:p>
        </p:txBody>
      </p:sp>
      <p:sp>
        <p:nvSpPr>
          <p:cNvPr id="39" name="Rectangle 38"/>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40" name="Rectangle 4"/>
          <p:cNvSpPr>
            <a:spLocks noGrp="1" noChangeArrowheads="1"/>
          </p:cNvSpPr>
          <p:nvPr>
            <p:ph type="dt" sz="half" idx="11"/>
          </p:nvPr>
        </p:nvSpPr>
        <p:spPr/>
        <p:txBody>
          <a:bodyPr/>
          <a:lstStyle>
            <a:lvl1pPr>
              <a:defRPr/>
            </a:lvl1pPr>
          </a:lstStyle>
          <a:p>
            <a:pPr>
              <a:defRPr/>
            </a:pPr>
            <a:fld id="{B630F59D-564F-4BA3-8B26-72E1794B03DE}" type="datetime1">
              <a:rPr lang="en-US"/>
              <a:pPr>
                <a:defRPr/>
              </a:pPr>
              <a:t>1/13/2015</a:t>
            </a:fld>
            <a:endParaRPr lang="en-US" dirty="0"/>
          </a:p>
        </p:txBody>
      </p:sp>
      <p:sp>
        <p:nvSpPr>
          <p:cNvPr id="41" name="Rectangle 6"/>
          <p:cNvSpPr>
            <a:spLocks noGrp="1" noChangeArrowheads="1"/>
          </p:cNvSpPr>
          <p:nvPr>
            <p:ph type="sldNum" sz="quarter" idx="12"/>
          </p:nvPr>
        </p:nvSpPr>
        <p:spPr/>
        <p:txBody>
          <a:bodyPr/>
          <a:lstStyle>
            <a:lvl1pPr>
              <a:defRPr/>
            </a:lvl1pPr>
          </a:lstStyle>
          <a:p>
            <a:pPr>
              <a:defRPr/>
            </a:pPr>
            <a:fld id="{524F8FBB-DFE3-4ABA-A41D-865664A8BAAB}" type="slidenum">
              <a:rPr lang="en-US"/>
              <a:pPr>
                <a:defRPr/>
              </a:pPr>
              <a:t>‹#›</a:t>
            </a:fld>
            <a:endParaRPr lang="en-US"/>
          </a:p>
        </p:txBody>
      </p:sp>
    </p:spTree>
    <p:extLst>
      <p:ext uri="{BB962C8B-B14F-4D97-AF65-F5344CB8AC3E}">
        <p14:creationId xmlns:p14="http://schemas.microsoft.com/office/powerpoint/2010/main" val="39480863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7"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nvGrpSpPr>
          <p:cNvPr id="2" name="Group 40"/>
          <p:cNvGrpSpPr>
            <a:grpSpLocks/>
          </p:cNvGrpSpPr>
          <p:nvPr/>
        </p:nvGrpSpPr>
        <p:grpSpPr bwMode="auto">
          <a:xfrm>
            <a:off x="0" y="1295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2" name="Picture 10"/>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3" name="Picture 11"/>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4" name="Picture 12"/>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5" name="Picture 13"/>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6" name="Picture 14"/>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7" name="Picture 15"/>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8" name="Picture 16"/>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9" name="Picture 17"/>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20" name="Picture 18"/>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1" name="Picture 19"/>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2" name="Picture 20"/>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3" name="Picture 21"/>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4" name="Picture 22"/>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5" name="Picture 23"/>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6" name="Picture 24"/>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7" name="Picture 25"/>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8" name="Picture 26"/>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9" name="Picture 27"/>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30" name="Picture 28"/>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1" name="Picture 29"/>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2" name="Picture 30"/>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3" name="Picture 31"/>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4" name="Picture 32"/>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5" name="Picture 33"/>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6" name="Picture 34"/>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7" name="Picture 35"/>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8" name="Picture 36"/>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9" name="Picture 37"/>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40" name="Picture 38"/>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3" name="Text Placeholder 2"/>
          <p:cNvSpPr>
            <a:spLocks noGrp="1"/>
          </p:cNvSpPr>
          <p:nvPr>
            <p:ph type="body" idx="1"/>
          </p:nvPr>
        </p:nvSpPr>
        <p:spPr>
          <a:xfrm>
            <a:off x="457200" y="1524000"/>
            <a:ext cx="4040188" cy="838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4040188" cy="3962400"/>
          </a:xfrm>
        </p:spPr>
        <p:txBody>
          <a:bodyPr/>
          <a:lstStyle>
            <a:lvl1pPr>
              <a:defRPr sz="2400"/>
            </a:lvl1pPr>
            <a:lvl2pPr marL="804863" indent="-347663">
              <a:defRPr lang="en-US" sz="2000" dirty="0" smtClean="0">
                <a:solidFill>
                  <a:schemeClr val="tx1"/>
                </a:solidFill>
                <a:latin typeface="Trebuchet MS"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24000"/>
            <a:ext cx="4041775" cy="8382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962401"/>
          </a:xfrm>
        </p:spPr>
        <p:txBody>
          <a:bodyPr/>
          <a:lstStyle>
            <a:lvl1pPr>
              <a:defRPr sz="2400"/>
            </a:lvl1pPr>
            <a:lvl2pPr marL="804863" indent="-347663">
              <a:defRPr lang="en-US" sz="2000" dirty="0" smtClean="0">
                <a:solidFill>
                  <a:schemeClr val="tx1"/>
                </a:solidFill>
                <a:latin typeface="Trebuchet MS"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itle 10"/>
          <p:cNvSpPr>
            <a:spLocks noGrp="1"/>
          </p:cNvSpPr>
          <p:nvPr>
            <p:ph type="title"/>
          </p:nvPr>
        </p:nvSpPr>
        <p:spPr>
          <a:xfrm>
            <a:off x="1371600" y="76200"/>
            <a:ext cx="7315200" cy="1143000"/>
          </a:xfrm>
        </p:spPr>
        <p:txBody>
          <a:bodyPr/>
          <a:lstStyle/>
          <a:p>
            <a:r>
              <a:rPr lang="en-US" smtClean="0"/>
              <a:t>Click to edit Master title style</a:t>
            </a:r>
            <a:endParaRPr lang="en-US" dirty="0"/>
          </a:p>
        </p:txBody>
      </p:sp>
      <p:sp>
        <p:nvSpPr>
          <p:cNvPr id="4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42" name="Rectangle 4"/>
          <p:cNvSpPr>
            <a:spLocks noGrp="1" noChangeArrowheads="1"/>
          </p:cNvSpPr>
          <p:nvPr>
            <p:ph type="dt" sz="half" idx="11"/>
          </p:nvPr>
        </p:nvSpPr>
        <p:spPr/>
        <p:txBody>
          <a:bodyPr/>
          <a:lstStyle>
            <a:lvl1pPr>
              <a:defRPr/>
            </a:lvl1pPr>
          </a:lstStyle>
          <a:p>
            <a:pPr>
              <a:defRPr/>
            </a:pPr>
            <a:fld id="{1D53844B-0E79-4C7E-B9CA-73CE2D04DECA}" type="datetime1">
              <a:rPr lang="en-US"/>
              <a:pPr>
                <a:defRPr/>
              </a:pPr>
              <a:t>1/13/2015</a:t>
            </a:fld>
            <a:endParaRPr lang="en-US" dirty="0"/>
          </a:p>
        </p:txBody>
      </p:sp>
      <p:sp>
        <p:nvSpPr>
          <p:cNvPr id="43" name="Rectangle 6"/>
          <p:cNvSpPr>
            <a:spLocks noGrp="1" noChangeArrowheads="1"/>
          </p:cNvSpPr>
          <p:nvPr>
            <p:ph type="sldNum" sz="quarter" idx="12"/>
          </p:nvPr>
        </p:nvSpPr>
        <p:spPr/>
        <p:txBody>
          <a:bodyPr/>
          <a:lstStyle>
            <a:lvl1pPr>
              <a:defRPr/>
            </a:lvl1pPr>
          </a:lstStyle>
          <a:p>
            <a:pPr>
              <a:defRPr/>
            </a:pPr>
            <a:fld id="{FFCEA058-F945-4C6D-A0CA-275994C823A1}" type="slidenum">
              <a:rPr lang="en-US"/>
              <a:pPr>
                <a:defRPr/>
              </a:pPr>
              <a:t>‹#›</a:t>
            </a:fld>
            <a:endParaRPr lang="en-US"/>
          </a:p>
        </p:txBody>
      </p:sp>
    </p:spTree>
    <p:extLst>
      <p:ext uri="{BB962C8B-B14F-4D97-AF65-F5344CB8AC3E}">
        <p14:creationId xmlns:p14="http://schemas.microsoft.com/office/powerpoint/2010/main" val="21050781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2" name="Group 39"/>
          <p:cNvGrpSpPr>
            <a:grpSpLocks/>
          </p:cNvGrpSpPr>
          <p:nvPr/>
        </p:nvGrpSpPr>
        <p:grpSpPr bwMode="auto">
          <a:xfrm>
            <a:off x="0" y="0"/>
            <a:ext cx="9144000" cy="1476375"/>
            <a:chOff x="0" y="0"/>
            <a:chExt cx="9144000" cy="1476375"/>
          </a:xfrm>
        </p:grpSpPr>
        <p:grpSp>
          <p:nvGrpSpPr>
            <p:cNvPr id="3" name="Group 7"/>
            <p:cNvGrpSpPr>
              <a:grpSpLocks/>
            </p:cNvGrpSpPr>
            <p:nvPr/>
          </p:nvGrpSpPr>
          <p:grpSpPr bwMode="auto">
            <a:xfrm>
              <a:off x="0" y="0"/>
              <a:ext cx="9144000" cy="1295400"/>
              <a:chOff x="0" y="0"/>
              <a:chExt cx="9144000" cy="1295400"/>
            </a:xfrm>
          </p:grpSpPr>
          <p:sp>
            <p:nvSpPr>
              <p:cNvPr id="35"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36"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grpSp>
          <p:nvGrpSpPr>
            <p:cNvPr id="4" name="Group 40"/>
            <p:cNvGrpSpPr>
              <a:grpSpLocks/>
            </p:cNvGrpSpPr>
            <p:nvPr/>
          </p:nvGrpSpPr>
          <p:grpSpPr bwMode="auto">
            <a:xfrm>
              <a:off x="0" y="1295400"/>
              <a:ext cx="9144000" cy="180975"/>
              <a:chOff x="0" y="816"/>
              <a:chExt cx="5760" cy="114"/>
            </a:xfrm>
          </p:grpSpPr>
          <p:pic>
            <p:nvPicPr>
              <p:cNvPr id="5"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6"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7"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8"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9"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0"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1"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2"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3"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4"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5"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6"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17"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18"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19"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0"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1"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2"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3"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4"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5"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6"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27"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28"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29"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0"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1"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2"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3"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4"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sp>
        <p:nvSpPr>
          <p:cNvPr id="37" name="Rectangle 2"/>
          <p:cNvSpPr txBox="1">
            <a:spLocks noChangeArrowheads="1"/>
          </p:cNvSpPr>
          <p:nvPr/>
        </p:nvSpPr>
        <p:spPr bwMode="auto">
          <a:xfrm>
            <a:off x="1371600" y="76200"/>
            <a:ext cx="7315200" cy="1143000"/>
          </a:xfrm>
          <a:prstGeom prst="rect">
            <a:avLst/>
          </a:prstGeom>
          <a:noFill/>
          <a:ln w="9525">
            <a:noFill/>
            <a:miter lim="800000"/>
            <a:headEnd/>
            <a:tailEnd/>
          </a:ln>
        </p:spPr>
        <p:txBody>
          <a:bodyPr anchor="ctr"/>
          <a:lstStyle>
            <a:lvl1pPr algn="l">
              <a:defRPr/>
            </a:lvl1pPr>
          </a:lstStyle>
          <a:p>
            <a:pPr eaLnBrk="0" fontAlgn="base" hangingPunct="0">
              <a:spcBef>
                <a:spcPct val="0"/>
              </a:spcBef>
              <a:spcAft>
                <a:spcPct val="0"/>
              </a:spcAft>
              <a:defRPr/>
            </a:pPr>
            <a:r>
              <a:rPr lang="en-US" sz="4000" kern="0" dirty="0" smtClean="0">
                <a:solidFill>
                  <a:srgbClr val="990000"/>
                </a:solidFill>
                <a:latin typeface="Georgia" pitchFamily="18" charset="0"/>
              </a:rPr>
              <a:t>Click to edit Master title style</a:t>
            </a:r>
          </a:p>
        </p:txBody>
      </p:sp>
      <p:sp>
        <p:nvSpPr>
          <p:cNvPr id="38" name="Rectangle 5"/>
          <p:cNvSpPr>
            <a:spLocks noGrp="1" noChangeArrowheads="1"/>
          </p:cNvSpPr>
          <p:nvPr>
            <p:ph type="ftr" sz="quarter" idx="10"/>
          </p:nvPr>
        </p:nvSpPr>
        <p:spPr/>
        <p:txBody>
          <a:bodyPr/>
          <a:lstStyle>
            <a:lvl1pPr algn="ctr">
              <a:defRPr sz="1200">
                <a:solidFill>
                  <a:srgbClr val="800000"/>
                </a:solidFill>
                <a:latin typeface="Gill Sans MT" pitchFamily="34" charset="0"/>
              </a:defRPr>
            </a:lvl1pPr>
          </a:lstStyle>
          <a:p>
            <a:pPr>
              <a:defRPr/>
            </a:pPr>
            <a:r>
              <a:rPr lang="en-US"/>
              <a:t>Northwest Portland Area Indian Health Board</a:t>
            </a:r>
          </a:p>
        </p:txBody>
      </p:sp>
      <p:sp>
        <p:nvSpPr>
          <p:cNvPr id="39" name="Rectangle 38"/>
          <p:cNvSpPr>
            <a:spLocks noGrp="1" noChangeArrowheads="1"/>
          </p:cNvSpPr>
          <p:nvPr>
            <p:ph type="dt" sz="half" idx="11"/>
          </p:nvPr>
        </p:nvSpPr>
        <p:spPr/>
        <p:txBody>
          <a:bodyPr/>
          <a:lstStyle>
            <a:lvl1pPr>
              <a:defRPr sz="1200">
                <a:solidFill>
                  <a:srgbClr val="800000"/>
                </a:solidFill>
                <a:latin typeface="Gill Sans MT" pitchFamily="34" charset="0"/>
              </a:defRPr>
            </a:lvl1pPr>
          </a:lstStyle>
          <a:p>
            <a:pPr>
              <a:defRPr/>
            </a:pPr>
            <a:fld id="{29C1E1A0-7579-46A4-9B31-62303218D472}" type="datetime1">
              <a:rPr lang="en-US"/>
              <a:pPr>
                <a:defRPr/>
              </a:pPr>
              <a:t>1/13/2015</a:t>
            </a:fld>
            <a:endParaRPr lang="en-US" dirty="0"/>
          </a:p>
        </p:txBody>
      </p:sp>
      <p:sp>
        <p:nvSpPr>
          <p:cNvPr id="40" name="Rectangle 6"/>
          <p:cNvSpPr>
            <a:spLocks noGrp="1" noChangeArrowheads="1"/>
          </p:cNvSpPr>
          <p:nvPr>
            <p:ph type="sldNum" sz="quarter" idx="12"/>
          </p:nvPr>
        </p:nvSpPr>
        <p:spPr/>
        <p:txBody>
          <a:bodyPr/>
          <a:lstStyle>
            <a:lvl1pPr algn="r">
              <a:defRPr sz="1200">
                <a:solidFill>
                  <a:srgbClr val="800000"/>
                </a:solidFill>
                <a:latin typeface="Georgia" pitchFamily="18" charset="0"/>
              </a:defRPr>
            </a:lvl1pPr>
          </a:lstStyle>
          <a:p>
            <a:pPr>
              <a:defRPr/>
            </a:pPr>
            <a:fld id="{9C7D06AE-20E0-49C7-9537-E8A2F28FCB5F}" type="slidenum">
              <a:rPr lang="en-US"/>
              <a:pPr>
                <a:defRPr/>
              </a:pPr>
              <a:t>‹#›</a:t>
            </a:fld>
            <a:endParaRPr lang="en-US"/>
          </a:p>
        </p:txBody>
      </p:sp>
    </p:spTree>
    <p:extLst>
      <p:ext uri="{BB962C8B-B14F-4D97-AF65-F5344CB8AC3E}">
        <p14:creationId xmlns:p14="http://schemas.microsoft.com/office/powerpoint/2010/main" val="16365923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p:cNvSpPr/>
          <p:nvPr/>
        </p:nvSpPr>
        <p:spPr>
          <a:xfrm>
            <a:off x="0" y="685800"/>
            <a:ext cx="3505200" cy="5562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grpSp>
        <p:nvGrpSpPr>
          <p:cNvPr id="6" name="Group 38"/>
          <p:cNvGrpSpPr>
            <a:grpSpLocks/>
          </p:cNvGrpSpPr>
          <p:nvPr/>
        </p:nvGrpSpPr>
        <p:grpSpPr bwMode="auto">
          <a:xfrm>
            <a:off x="0" y="0"/>
            <a:ext cx="9144000" cy="609600"/>
            <a:chOff x="0" y="0"/>
            <a:chExt cx="9144000" cy="609600"/>
          </a:xfrm>
        </p:grpSpPr>
        <p:sp>
          <p:nvSpPr>
            <p:cNvPr id="7" name="Rectangle 7"/>
            <p:cNvSpPr>
              <a:spLocks noChangeArrowheads="1"/>
            </p:cNvSpPr>
            <p:nvPr/>
          </p:nvSpPr>
          <p:spPr bwMode="auto">
            <a:xfrm>
              <a:off x="0" y="0"/>
              <a:ext cx="9144000" cy="6096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0" y="0"/>
              <a:ext cx="685800" cy="575072"/>
            </a:xfrm>
            <a:prstGeom prst="rect">
              <a:avLst/>
            </a:prstGeom>
            <a:noFill/>
            <a:ln w="9525">
              <a:noFill/>
              <a:miter lim="800000"/>
              <a:headEnd/>
              <a:tailEnd/>
            </a:ln>
          </p:spPr>
        </p:pic>
      </p:grpSp>
      <p:grpSp>
        <p:nvGrpSpPr>
          <p:cNvPr id="9" name="Group 40"/>
          <p:cNvGrpSpPr>
            <a:grpSpLocks/>
          </p:cNvGrpSpPr>
          <p:nvPr/>
        </p:nvGrpSpPr>
        <p:grpSpPr bwMode="auto">
          <a:xfrm>
            <a:off x="0" y="533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1"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2"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3"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4"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5"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6"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7"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8"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9"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0"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1"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2"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3"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4"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5"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6"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7"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8"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9"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0"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1"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2"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3"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4"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5"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6"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7"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8"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9"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nvGrpSpPr>
          <p:cNvPr id="40" name="Group 40"/>
          <p:cNvGrpSpPr>
            <a:grpSpLocks/>
          </p:cNvGrpSpPr>
          <p:nvPr/>
        </p:nvGrpSpPr>
        <p:grpSpPr bwMode="auto">
          <a:xfrm>
            <a:off x="0" y="6248400"/>
            <a:ext cx="9144000" cy="180975"/>
            <a:chOff x="0" y="816"/>
            <a:chExt cx="5760" cy="114"/>
          </a:xfrm>
        </p:grpSpPr>
        <p:pic>
          <p:nvPicPr>
            <p:cNvPr id="41"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42"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43"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44"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45"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46"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47"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48"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49"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50"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51"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52"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53"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54"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55"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56"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57"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58"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59"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60"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61"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62"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63"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64"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65"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66"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67"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68"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69"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70"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457200" y="762000"/>
            <a:ext cx="2971800" cy="1219200"/>
          </a:xfrm>
          <a:prstGeom prst="rect">
            <a:avLst/>
          </a:prstGeom>
        </p:spPr>
        <p:txBody>
          <a:bodyPr anchor="b"/>
          <a:lstStyle>
            <a:lvl1pPr algn="l">
              <a:defRPr sz="2000" b="1">
                <a:solidFill>
                  <a:schemeClr val="bg1"/>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685800"/>
            <a:ext cx="5111750" cy="5562600"/>
          </a:xfrm>
        </p:spPr>
        <p:txBody>
          <a:bodyPr/>
          <a:lstStyle>
            <a:lvl1pPr>
              <a:defRPr sz="3200"/>
            </a:lvl1pPr>
            <a:lvl2pPr marL="914400" indent="-457200">
              <a:buSzPct val="85000"/>
              <a:defRPr sz="2800"/>
            </a:lvl2pPr>
            <a:lvl3pPr marL="1262063" indent="-347663">
              <a:defRPr sz="2400"/>
            </a:lvl3pPr>
            <a:lvl4pPr marL="1719263" indent="-347663">
              <a:defRPr sz="2000"/>
            </a:lvl4pPr>
            <a:lvl5pPr marL="2176463" indent="-347663">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057400"/>
            <a:ext cx="2971800" cy="4114800"/>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72" name="Rectangle 4"/>
          <p:cNvSpPr>
            <a:spLocks noGrp="1" noChangeArrowheads="1"/>
          </p:cNvSpPr>
          <p:nvPr>
            <p:ph type="dt" sz="half" idx="11"/>
          </p:nvPr>
        </p:nvSpPr>
        <p:spPr/>
        <p:txBody>
          <a:bodyPr/>
          <a:lstStyle>
            <a:lvl1pPr>
              <a:defRPr/>
            </a:lvl1pPr>
          </a:lstStyle>
          <a:p>
            <a:pPr>
              <a:defRPr/>
            </a:pPr>
            <a:fld id="{0E013360-9D32-4BC0-B11F-F5811241E569}" type="datetime1">
              <a:rPr lang="en-US"/>
              <a:pPr>
                <a:defRPr/>
              </a:pPr>
              <a:t>1/13/2015</a:t>
            </a:fld>
            <a:endParaRPr lang="en-US" dirty="0"/>
          </a:p>
        </p:txBody>
      </p:sp>
      <p:sp>
        <p:nvSpPr>
          <p:cNvPr id="73" name="Rectangle 72"/>
          <p:cNvSpPr>
            <a:spLocks noGrp="1" noChangeArrowheads="1"/>
          </p:cNvSpPr>
          <p:nvPr>
            <p:ph type="sldNum" sz="quarter" idx="12"/>
          </p:nvPr>
        </p:nvSpPr>
        <p:spPr/>
        <p:txBody>
          <a:bodyPr/>
          <a:lstStyle>
            <a:lvl1pPr>
              <a:defRPr/>
            </a:lvl1pPr>
          </a:lstStyle>
          <a:p>
            <a:pPr>
              <a:defRPr/>
            </a:pPr>
            <a:fld id="{7A45780A-57F3-42C7-8BF9-787D1861F4C6}" type="slidenum">
              <a:rPr lang="en-US"/>
              <a:pPr>
                <a:defRPr/>
              </a:pPr>
              <a:t>‹#›</a:t>
            </a:fld>
            <a:endParaRPr lang="en-US"/>
          </a:p>
        </p:txBody>
      </p:sp>
    </p:spTree>
    <p:extLst>
      <p:ext uri="{BB962C8B-B14F-4D97-AF65-F5344CB8AC3E}">
        <p14:creationId xmlns:p14="http://schemas.microsoft.com/office/powerpoint/2010/main" val="1535144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7C6D424-DE00-4962-B9C4-D78CC5BE0C50}" type="datetimeFigureOut">
              <a:rPr lang="en-US" smtClean="0"/>
              <a:pPr/>
              <a:t>1/13/2015</a:t>
            </a:fld>
            <a:endParaRPr lang="en-US"/>
          </a:p>
        </p:txBody>
      </p:sp>
      <p:sp>
        <p:nvSpPr>
          <p:cNvPr id="5" name="Footer Placeholder 4"/>
          <p:cNvSpPr>
            <a:spLocks noGrp="1"/>
          </p:cNvSpPr>
          <p:nvPr>
            <p:ph type="ftr" sz="quarter" idx="11"/>
          </p:nvPr>
        </p:nvSpPr>
        <p:spPr/>
        <p:txBody>
          <a:bodyPr/>
          <a:lstStyle/>
          <a:p>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Rectangle 4"/>
          <p:cNvSpPr/>
          <p:nvPr/>
        </p:nvSpPr>
        <p:spPr>
          <a:xfrm>
            <a:off x="0" y="685800"/>
            <a:ext cx="3505200" cy="5562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2400">
              <a:solidFill>
                <a:prstClr val="white"/>
              </a:solidFill>
            </a:endParaRPr>
          </a:p>
        </p:txBody>
      </p:sp>
      <p:grpSp>
        <p:nvGrpSpPr>
          <p:cNvPr id="3" name="Group 38"/>
          <p:cNvGrpSpPr>
            <a:grpSpLocks/>
          </p:cNvGrpSpPr>
          <p:nvPr/>
        </p:nvGrpSpPr>
        <p:grpSpPr bwMode="auto">
          <a:xfrm>
            <a:off x="0" y="0"/>
            <a:ext cx="9144000" cy="609600"/>
            <a:chOff x="0" y="0"/>
            <a:chExt cx="9144000" cy="609600"/>
          </a:xfrm>
        </p:grpSpPr>
        <p:sp>
          <p:nvSpPr>
            <p:cNvPr id="7" name="Rectangle 7"/>
            <p:cNvSpPr>
              <a:spLocks noChangeArrowheads="1"/>
            </p:cNvSpPr>
            <p:nvPr/>
          </p:nvSpPr>
          <p:spPr bwMode="auto">
            <a:xfrm>
              <a:off x="0" y="0"/>
              <a:ext cx="9144000" cy="6096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8" name="Picture 8" descr="NPAIHBtransparentTEAL"/>
            <p:cNvPicPr>
              <a:picLocks noChangeAspect="1" noChangeArrowheads="1"/>
            </p:cNvPicPr>
            <p:nvPr/>
          </p:nvPicPr>
          <p:blipFill>
            <a:blip r:embed="rId2" cstate="print"/>
            <a:srcRect/>
            <a:stretch>
              <a:fillRect/>
            </a:stretch>
          </p:blipFill>
          <p:spPr bwMode="auto">
            <a:xfrm>
              <a:off x="0" y="0"/>
              <a:ext cx="685800" cy="575072"/>
            </a:xfrm>
            <a:prstGeom prst="rect">
              <a:avLst/>
            </a:prstGeom>
            <a:noFill/>
            <a:ln w="9525">
              <a:noFill/>
              <a:miter lim="800000"/>
              <a:headEnd/>
              <a:tailEnd/>
            </a:ln>
          </p:spPr>
        </p:pic>
      </p:grpSp>
      <p:grpSp>
        <p:nvGrpSpPr>
          <p:cNvPr id="6" name="Group 40"/>
          <p:cNvGrpSpPr>
            <a:grpSpLocks/>
          </p:cNvGrpSpPr>
          <p:nvPr/>
        </p:nvGrpSpPr>
        <p:grpSpPr bwMode="auto">
          <a:xfrm>
            <a:off x="0" y="533400"/>
            <a:ext cx="9144000" cy="180975"/>
            <a:chOff x="0" y="816"/>
            <a:chExt cx="5760" cy="114"/>
          </a:xfrm>
        </p:grpSpPr>
        <p:pic>
          <p:nvPicPr>
            <p:cNvPr id="10"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11"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12"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3"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4"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5"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6"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7"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8"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9"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20"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21"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22"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3"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4"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5"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6"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7"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8"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9"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30"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31"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32"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3"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4"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5"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6"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7"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8"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9"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nvGrpSpPr>
          <p:cNvPr id="9" name="Group 40"/>
          <p:cNvGrpSpPr>
            <a:grpSpLocks/>
          </p:cNvGrpSpPr>
          <p:nvPr/>
        </p:nvGrpSpPr>
        <p:grpSpPr bwMode="auto">
          <a:xfrm>
            <a:off x="0" y="6248400"/>
            <a:ext cx="9144000" cy="180975"/>
            <a:chOff x="0" y="816"/>
            <a:chExt cx="5760" cy="114"/>
          </a:xfrm>
        </p:grpSpPr>
        <p:pic>
          <p:nvPicPr>
            <p:cNvPr id="41"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42"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43"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44"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45"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46"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47"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48"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49"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50"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51"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52"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53"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54"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55"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56"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57"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58"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59"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60"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61"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62"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63"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64"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65"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66"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67"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68"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69"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70"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sp>
        <p:nvSpPr>
          <p:cNvPr id="2" name="Title 1"/>
          <p:cNvSpPr>
            <a:spLocks noGrp="1"/>
          </p:cNvSpPr>
          <p:nvPr>
            <p:ph type="title"/>
          </p:nvPr>
        </p:nvSpPr>
        <p:spPr>
          <a:xfrm>
            <a:off x="457200" y="762000"/>
            <a:ext cx="2971800" cy="1219200"/>
          </a:xfrm>
          <a:prstGeom prst="rect">
            <a:avLst/>
          </a:prstGeom>
        </p:spPr>
        <p:txBody>
          <a:bodyPr anchor="b"/>
          <a:lstStyle>
            <a:lvl1pPr algn="l">
              <a:defRPr sz="2000" b="1">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57201" y="2057400"/>
            <a:ext cx="2971800" cy="4114800"/>
          </a:xfrm>
        </p:spPr>
        <p:txBody>
          <a:bodyPr/>
          <a:lstStyle>
            <a:lvl1pPr marL="0" indent="0">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5" name="Picture Placeholder 2"/>
          <p:cNvSpPr>
            <a:spLocks noGrp="1"/>
          </p:cNvSpPr>
          <p:nvPr>
            <p:ph type="pic" idx="1"/>
          </p:nvPr>
        </p:nvSpPr>
        <p:spPr>
          <a:xfrm>
            <a:off x="3581400" y="762000"/>
            <a:ext cx="5410200" cy="5334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71" name="Rectangle 5"/>
          <p:cNvSpPr>
            <a:spLocks noGrp="1" noChangeArrowheads="1"/>
          </p:cNvSpPr>
          <p:nvPr>
            <p:ph type="ftr" sz="quarter" idx="10"/>
          </p:nvPr>
        </p:nvSpPr>
        <p:spPr/>
        <p:txBody>
          <a:bodyPr/>
          <a:lstStyle>
            <a:lvl1pPr>
              <a:defRPr/>
            </a:lvl1pPr>
          </a:lstStyle>
          <a:p>
            <a:pPr>
              <a:defRPr/>
            </a:pPr>
            <a:r>
              <a:rPr lang="en-US"/>
              <a:t>Northwest Portland Area Indian Health Board</a:t>
            </a:r>
          </a:p>
        </p:txBody>
      </p:sp>
      <p:sp>
        <p:nvSpPr>
          <p:cNvPr id="72" name="Rectangle 4"/>
          <p:cNvSpPr>
            <a:spLocks noGrp="1" noChangeArrowheads="1"/>
          </p:cNvSpPr>
          <p:nvPr>
            <p:ph type="dt" sz="half" idx="11"/>
          </p:nvPr>
        </p:nvSpPr>
        <p:spPr/>
        <p:txBody>
          <a:bodyPr/>
          <a:lstStyle>
            <a:lvl1pPr>
              <a:defRPr/>
            </a:lvl1pPr>
          </a:lstStyle>
          <a:p>
            <a:pPr>
              <a:defRPr/>
            </a:pPr>
            <a:fld id="{11D3D07F-3835-40D7-A82C-B279B5D3BD2C}" type="datetime1">
              <a:rPr lang="en-US"/>
              <a:pPr>
                <a:defRPr/>
              </a:pPr>
              <a:t>1/13/2015</a:t>
            </a:fld>
            <a:endParaRPr lang="en-US" dirty="0"/>
          </a:p>
        </p:txBody>
      </p:sp>
      <p:sp>
        <p:nvSpPr>
          <p:cNvPr id="73" name="Rectangle 72"/>
          <p:cNvSpPr>
            <a:spLocks noGrp="1" noChangeArrowheads="1"/>
          </p:cNvSpPr>
          <p:nvPr>
            <p:ph type="sldNum" sz="quarter" idx="12"/>
          </p:nvPr>
        </p:nvSpPr>
        <p:spPr/>
        <p:txBody>
          <a:bodyPr/>
          <a:lstStyle>
            <a:lvl1pPr>
              <a:defRPr/>
            </a:lvl1pPr>
          </a:lstStyle>
          <a:p>
            <a:pPr>
              <a:defRPr/>
            </a:pPr>
            <a:fld id="{0331DCAE-C361-4A00-AC5F-A732ED1645DB}" type="slidenum">
              <a:rPr lang="en-US"/>
              <a:pPr>
                <a:defRPr/>
              </a:pPr>
              <a:t>‹#›</a:t>
            </a:fld>
            <a:endParaRPr lang="en-US"/>
          </a:p>
        </p:txBody>
      </p:sp>
    </p:spTree>
    <p:extLst>
      <p:ext uri="{BB962C8B-B14F-4D97-AF65-F5344CB8AC3E}">
        <p14:creationId xmlns:p14="http://schemas.microsoft.com/office/powerpoint/2010/main" val="4914631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4" name="Group 34"/>
          <p:cNvGrpSpPr>
            <a:grpSpLocks/>
          </p:cNvGrpSpPr>
          <p:nvPr/>
        </p:nvGrpSpPr>
        <p:grpSpPr bwMode="auto">
          <a:xfrm>
            <a:off x="0" y="0"/>
            <a:ext cx="9144000" cy="1476375"/>
            <a:chOff x="0" y="0"/>
            <a:chExt cx="9144000" cy="1476375"/>
          </a:xfrm>
        </p:grpSpPr>
        <p:grpSp>
          <p:nvGrpSpPr>
            <p:cNvPr id="5" name="Group 38"/>
            <p:cNvGrpSpPr>
              <a:grpSpLocks/>
            </p:cNvGrpSpPr>
            <p:nvPr/>
          </p:nvGrpSpPr>
          <p:grpSpPr bwMode="auto">
            <a:xfrm>
              <a:off x="0" y="0"/>
              <a:ext cx="9144000" cy="1295400"/>
              <a:chOff x="0" y="0"/>
              <a:chExt cx="9144000" cy="1295400"/>
            </a:xfrm>
          </p:grpSpPr>
          <p:sp>
            <p:nvSpPr>
              <p:cNvPr id="37" name="Rectangle 7"/>
              <p:cNvSpPr>
                <a:spLocks noChangeArrowheads="1"/>
              </p:cNvSpPr>
              <p:nvPr/>
            </p:nvSpPr>
            <p:spPr bwMode="auto">
              <a:xfrm>
                <a:off x="0" y="0"/>
                <a:ext cx="9144000" cy="12954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38" name="Picture 8" descr="NPAIHBtransparentTEAL"/>
              <p:cNvPicPr>
                <a:picLocks noChangeAspect="1" noChangeArrowheads="1"/>
              </p:cNvPicPr>
              <p:nvPr/>
            </p:nvPicPr>
            <p:blipFill>
              <a:blip r:embed="rId2" cstate="print"/>
              <a:srcRect/>
              <a:stretch>
                <a:fillRect/>
              </a:stretch>
            </p:blipFill>
            <p:spPr bwMode="auto">
              <a:xfrm>
                <a:off x="76200" y="228600"/>
                <a:ext cx="1219200" cy="1022350"/>
              </a:xfrm>
              <a:prstGeom prst="rect">
                <a:avLst/>
              </a:prstGeom>
              <a:noFill/>
              <a:ln w="9525">
                <a:noFill/>
                <a:miter lim="800000"/>
                <a:headEnd/>
                <a:tailEnd/>
              </a:ln>
            </p:spPr>
          </p:pic>
        </p:grpSp>
        <p:grpSp>
          <p:nvGrpSpPr>
            <p:cNvPr id="6" name="Group 40"/>
            <p:cNvGrpSpPr>
              <a:grpSpLocks/>
            </p:cNvGrpSpPr>
            <p:nvPr/>
          </p:nvGrpSpPr>
          <p:grpSpPr bwMode="auto">
            <a:xfrm>
              <a:off x="0" y="1295400"/>
              <a:ext cx="9144000" cy="180975"/>
              <a:chOff x="0" y="816"/>
              <a:chExt cx="5760" cy="114"/>
            </a:xfrm>
          </p:grpSpPr>
          <p:pic>
            <p:nvPicPr>
              <p:cNvPr id="7" name="Picture 10"/>
              <p:cNvPicPr>
                <a:picLocks noChangeAspect="1" noChangeArrowheads="1"/>
              </p:cNvPicPr>
              <p:nvPr/>
            </p:nvPicPr>
            <p:blipFill>
              <a:blip r:embed="rId3" cstate="print"/>
              <a:srcRect/>
              <a:stretch>
                <a:fillRect/>
              </a:stretch>
            </p:blipFill>
            <p:spPr bwMode="auto">
              <a:xfrm>
                <a:off x="0" y="816"/>
                <a:ext cx="192" cy="114"/>
              </a:xfrm>
              <a:prstGeom prst="rect">
                <a:avLst/>
              </a:prstGeom>
              <a:noFill/>
              <a:ln w="9525">
                <a:noFill/>
                <a:miter lim="800000"/>
                <a:headEnd/>
                <a:tailEnd/>
              </a:ln>
            </p:spPr>
          </p:pic>
          <p:pic>
            <p:nvPicPr>
              <p:cNvPr id="8" name="Picture 11"/>
              <p:cNvPicPr>
                <a:picLocks noChangeAspect="1" noChangeArrowheads="1"/>
              </p:cNvPicPr>
              <p:nvPr/>
            </p:nvPicPr>
            <p:blipFill>
              <a:blip r:embed="rId4" cstate="print"/>
              <a:srcRect/>
              <a:stretch>
                <a:fillRect/>
              </a:stretch>
            </p:blipFill>
            <p:spPr bwMode="auto">
              <a:xfrm>
                <a:off x="192" y="816"/>
                <a:ext cx="192" cy="114"/>
              </a:xfrm>
              <a:prstGeom prst="rect">
                <a:avLst/>
              </a:prstGeom>
              <a:noFill/>
              <a:ln w="9525">
                <a:noFill/>
                <a:miter lim="800000"/>
                <a:headEnd/>
                <a:tailEnd/>
              </a:ln>
            </p:spPr>
          </p:pic>
          <p:pic>
            <p:nvPicPr>
              <p:cNvPr id="9" name="Picture 12"/>
              <p:cNvPicPr>
                <a:picLocks noChangeAspect="1" noChangeArrowheads="1"/>
              </p:cNvPicPr>
              <p:nvPr/>
            </p:nvPicPr>
            <p:blipFill>
              <a:blip r:embed="rId4" cstate="print"/>
              <a:srcRect/>
              <a:stretch>
                <a:fillRect/>
              </a:stretch>
            </p:blipFill>
            <p:spPr bwMode="auto">
              <a:xfrm>
                <a:off x="384" y="816"/>
                <a:ext cx="192" cy="114"/>
              </a:xfrm>
              <a:prstGeom prst="rect">
                <a:avLst/>
              </a:prstGeom>
              <a:noFill/>
              <a:ln w="9525">
                <a:noFill/>
                <a:miter lim="800000"/>
                <a:headEnd/>
                <a:tailEnd/>
              </a:ln>
            </p:spPr>
          </p:pic>
          <p:pic>
            <p:nvPicPr>
              <p:cNvPr id="10" name="Picture 13"/>
              <p:cNvPicPr>
                <a:picLocks noChangeAspect="1" noChangeArrowheads="1"/>
              </p:cNvPicPr>
              <p:nvPr/>
            </p:nvPicPr>
            <p:blipFill>
              <a:blip r:embed="rId4" cstate="print"/>
              <a:srcRect/>
              <a:stretch>
                <a:fillRect/>
              </a:stretch>
            </p:blipFill>
            <p:spPr bwMode="auto">
              <a:xfrm>
                <a:off x="576" y="816"/>
                <a:ext cx="192" cy="114"/>
              </a:xfrm>
              <a:prstGeom prst="rect">
                <a:avLst/>
              </a:prstGeom>
              <a:noFill/>
              <a:ln w="9525">
                <a:noFill/>
                <a:miter lim="800000"/>
                <a:headEnd/>
                <a:tailEnd/>
              </a:ln>
            </p:spPr>
          </p:pic>
          <p:pic>
            <p:nvPicPr>
              <p:cNvPr id="11" name="Picture 14"/>
              <p:cNvPicPr>
                <a:picLocks noChangeAspect="1" noChangeArrowheads="1"/>
              </p:cNvPicPr>
              <p:nvPr/>
            </p:nvPicPr>
            <p:blipFill>
              <a:blip r:embed="rId4" cstate="print"/>
              <a:srcRect/>
              <a:stretch>
                <a:fillRect/>
              </a:stretch>
            </p:blipFill>
            <p:spPr bwMode="auto">
              <a:xfrm>
                <a:off x="768" y="816"/>
                <a:ext cx="192" cy="114"/>
              </a:xfrm>
              <a:prstGeom prst="rect">
                <a:avLst/>
              </a:prstGeom>
              <a:noFill/>
              <a:ln w="9525">
                <a:noFill/>
                <a:miter lim="800000"/>
                <a:headEnd/>
                <a:tailEnd/>
              </a:ln>
            </p:spPr>
          </p:pic>
          <p:pic>
            <p:nvPicPr>
              <p:cNvPr id="12" name="Picture 15"/>
              <p:cNvPicPr>
                <a:picLocks noChangeAspect="1" noChangeArrowheads="1"/>
              </p:cNvPicPr>
              <p:nvPr/>
            </p:nvPicPr>
            <p:blipFill>
              <a:blip r:embed="rId4" cstate="print"/>
              <a:srcRect/>
              <a:stretch>
                <a:fillRect/>
              </a:stretch>
            </p:blipFill>
            <p:spPr bwMode="auto">
              <a:xfrm>
                <a:off x="960" y="816"/>
                <a:ext cx="192" cy="114"/>
              </a:xfrm>
              <a:prstGeom prst="rect">
                <a:avLst/>
              </a:prstGeom>
              <a:noFill/>
              <a:ln w="9525">
                <a:noFill/>
                <a:miter lim="800000"/>
                <a:headEnd/>
                <a:tailEnd/>
              </a:ln>
            </p:spPr>
          </p:pic>
          <p:pic>
            <p:nvPicPr>
              <p:cNvPr id="13" name="Picture 16"/>
              <p:cNvPicPr>
                <a:picLocks noChangeAspect="1" noChangeArrowheads="1"/>
              </p:cNvPicPr>
              <p:nvPr/>
            </p:nvPicPr>
            <p:blipFill>
              <a:blip r:embed="rId4" cstate="print"/>
              <a:srcRect/>
              <a:stretch>
                <a:fillRect/>
              </a:stretch>
            </p:blipFill>
            <p:spPr bwMode="auto">
              <a:xfrm>
                <a:off x="1152" y="816"/>
                <a:ext cx="192" cy="114"/>
              </a:xfrm>
              <a:prstGeom prst="rect">
                <a:avLst/>
              </a:prstGeom>
              <a:noFill/>
              <a:ln w="9525">
                <a:noFill/>
                <a:miter lim="800000"/>
                <a:headEnd/>
                <a:tailEnd/>
              </a:ln>
            </p:spPr>
          </p:pic>
          <p:pic>
            <p:nvPicPr>
              <p:cNvPr id="14" name="Picture 17"/>
              <p:cNvPicPr>
                <a:picLocks noChangeAspect="1" noChangeArrowheads="1"/>
              </p:cNvPicPr>
              <p:nvPr/>
            </p:nvPicPr>
            <p:blipFill>
              <a:blip r:embed="rId4" cstate="print"/>
              <a:srcRect/>
              <a:stretch>
                <a:fillRect/>
              </a:stretch>
            </p:blipFill>
            <p:spPr bwMode="auto">
              <a:xfrm>
                <a:off x="1344" y="816"/>
                <a:ext cx="192" cy="114"/>
              </a:xfrm>
              <a:prstGeom prst="rect">
                <a:avLst/>
              </a:prstGeom>
              <a:noFill/>
              <a:ln w="9525">
                <a:noFill/>
                <a:miter lim="800000"/>
                <a:headEnd/>
                <a:tailEnd/>
              </a:ln>
            </p:spPr>
          </p:pic>
          <p:pic>
            <p:nvPicPr>
              <p:cNvPr id="15" name="Picture 18"/>
              <p:cNvPicPr>
                <a:picLocks noChangeAspect="1" noChangeArrowheads="1"/>
              </p:cNvPicPr>
              <p:nvPr/>
            </p:nvPicPr>
            <p:blipFill>
              <a:blip r:embed="rId4" cstate="print"/>
              <a:srcRect/>
              <a:stretch>
                <a:fillRect/>
              </a:stretch>
            </p:blipFill>
            <p:spPr bwMode="auto">
              <a:xfrm>
                <a:off x="1536" y="816"/>
                <a:ext cx="192" cy="114"/>
              </a:xfrm>
              <a:prstGeom prst="rect">
                <a:avLst/>
              </a:prstGeom>
              <a:noFill/>
              <a:ln w="9525">
                <a:noFill/>
                <a:miter lim="800000"/>
                <a:headEnd/>
                <a:tailEnd/>
              </a:ln>
            </p:spPr>
          </p:pic>
          <p:pic>
            <p:nvPicPr>
              <p:cNvPr id="16" name="Picture 19"/>
              <p:cNvPicPr>
                <a:picLocks noChangeAspect="1" noChangeArrowheads="1"/>
              </p:cNvPicPr>
              <p:nvPr/>
            </p:nvPicPr>
            <p:blipFill>
              <a:blip r:embed="rId4" cstate="print"/>
              <a:srcRect/>
              <a:stretch>
                <a:fillRect/>
              </a:stretch>
            </p:blipFill>
            <p:spPr bwMode="auto">
              <a:xfrm>
                <a:off x="1728" y="816"/>
                <a:ext cx="192" cy="114"/>
              </a:xfrm>
              <a:prstGeom prst="rect">
                <a:avLst/>
              </a:prstGeom>
              <a:noFill/>
              <a:ln w="9525">
                <a:noFill/>
                <a:miter lim="800000"/>
                <a:headEnd/>
                <a:tailEnd/>
              </a:ln>
            </p:spPr>
          </p:pic>
          <p:pic>
            <p:nvPicPr>
              <p:cNvPr id="17" name="Picture 20"/>
              <p:cNvPicPr>
                <a:picLocks noChangeAspect="1" noChangeArrowheads="1"/>
              </p:cNvPicPr>
              <p:nvPr/>
            </p:nvPicPr>
            <p:blipFill>
              <a:blip r:embed="rId4" cstate="print"/>
              <a:srcRect/>
              <a:stretch>
                <a:fillRect/>
              </a:stretch>
            </p:blipFill>
            <p:spPr bwMode="auto">
              <a:xfrm>
                <a:off x="1920" y="816"/>
                <a:ext cx="192" cy="114"/>
              </a:xfrm>
              <a:prstGeom prst="rect">
                <a:avLst/>
              </a:prstGeom>
              <a:noFill/>
              <a:ln w="9525">
                <a:noFill/>
                <a:miter lim="800000"/>
                <a:headEnd/>
                <a:tailEnd/>
              </a:ln>
            </p:spPr>
          </p:pic>
          <p:pic>
            <p:nvPicPr>
              <p:cNvPr id="18" name="Picture 21"/>
              <p:cNvPicPr>
                <a:picLocks noChangeAspect="1" noChangeArrowheads="1"/>
              </p:cNvPicPr>
              <p:nvPr/>
            </p:nvPicPr>
            <p:blipFill>
              <a:blip r:embed="rId4" cstate="print"/>
              <a:srcRect/>
              <a:stretch>
                <a:fillRect/>
              </a:stretch>
            </p:blipFill>
            <p:spPr bwMode="auto">
              <a:xfrm>
                <a:off x="2112" y="816"/>
                <a:ext cx="192" cy="114"/>
              </a:xfrm>
              <a:prstGeom prst="rect">
                <a:avLst/>
              </a:prstGeom>
              <a:noFill/>
              <a:ln w="9525">
                <a:noFill/>
                <a:miter lim="800000"/>
                <a:headEnd/>
                <a:tailEnd/>
              </a:ln>
            </p:spPr>
          </p:pic>
          <p:pic>
            <p:nvPicPr>
              <p:cNvPr id="19" name="Picture 22"/>
              <p:cNvPicPr>
                <a:picLocks noChangeAspect="1" noChangeArrowheads="1"/>
              </p:cNvPicPr>
              <p:nvPr/>
            </p:nvPicPr>
            <p:blipFill>
              <a:blip r:embed="rId4" cstate="print"/>
              <a:srcRect/>
              <a:stretch>
                <a:fillRect/>
              </a:stretch>
            </p:blipFill>
            <p:spPr bwMode="auto">
              <a:xfrm>
                <a:off x="2304" y="816"/>
                <a:ext cx="192" cy="114"/>
              </a:xfrm>
              <a:prstGeom prst="rect">
                <a:avLst/>
              </a:prstGeom>
              <a:noFill/>
              <a:ln w="9525">
                <a:noFill/>
                <a:miter lim="800000"/>
                <a:headEnd/>
                <a:tailEnd/>
              </a:ln>
            </p:spPr>
          </p:pic>
          <p:pic>
            <p:nvPicPr>
              <p:cNvPr id="20" name="Picture 23"/>
              <p:cNvPicPr>
                <a:picLocks noChangeAspect="1" noChangeArrowheads="1"/>
              </p:cNvPicPr>
              <p:nvPr/>
            </p:nvPicPr>
            <p:blipFill>
              <a:blip r:embed="rId4" cstate="print"/>
              <a:srcRect/>
              <a:stretch>
                <a:fillRect/>
              </a:stretch>
            </p:blipFill>
            <p:spPr bwMode="auto">
              <a:xfrm>
                <a:off x="2496" y="816"/>
                <a:ext cx="192" cy="114"/>
              </a:xfrm>
              <a:prstGeom prst="rect">
                <a:avLst/>
              </a:prstGeom>
              <a:noFill/>
              <a:ln w="9525">
                <a:noFill/>
                <a:miter lim="800000"/>
                <a:headEnd/>
                <a:tailEnd/>
              </a:ln>
            </p:spPr>
          </p:pic>
          <p:pic>
            <p:nvPicPr>
              <p:cNvPr id="21" name="Picture 24"/>
              <p:cNvPicPr>
                <a:picLocks noChangeAspect="1" noChangeArrowheads="1"/>
              </p:cNvPicPr>
              <p:nvPr/>
            </p:nvPicPr>
            <p:blipFill>
              <a:blip r:embed="rId4" cstate="print"/>
              <a:srcRect/>
              <a:stretch>
                <a:fillRect/>
              </a:stretch>
            </p:blipFill>
            <p:spPr bwMode="auto">
              <a:xfrm>
                <a:off x="2688" y="816"/>
                <a:ext cx="192" cy="114"/>
              </a:xfrm>
              <a:prstGeom prst="rect">
                <a:avLst/>
              </a:prstGeom>
              <a:noFill/>
              <a:ln w="9525">
                <a:noFill/>
                <a:miter lim="800000"/>
                <a:headEnd/>
                <a:tailEnd/>
              </a:ln>
            </p:spPr>
          </p:pic>
          <p:pic>
            <p:nvPicPr>
              <p:cNvPr id="22" name="Picture 25"/>
              <p:cNvPicPr>
                <a:picLocks noChangeAspect="1" noChangeArrowheads="1"/>
              </p:cNvPicPr>
              <p:nvPr/>
            </p:nvPicPr>
            <p:blipFill>
              <a:blip r:embed="rId4" cstate="print"/>
              <a:srcRect/>
              <a:stretch>
                <a:fillRect/>
              </a:stretch>
            </p:blipFill>
            <p:spPr bwMode="auto">
              <a:xfrm>
                <a:off x="2880" y="816"/>
                <a:ext cx="192" cy="114"/>
              </a:xfrm>
              <a:prstGeom prst="rect">
                <a:avLst/>
              </a:prstGeom>
              <a:noFill/>
              <a:ln w="9525">
                <a:noFill/>
                <a:miter lim="800000"/>
                <a:headEnd/>
                <a:tailEnd/>
              </a:ln>
            </p:spPr>
          </p:pic>
          <p:pic>
            <p:nvPicPr>
              <p:cNvPr id="23" name="Picture 26"/>
              <p:cNvPicPr>
                <a:picLocks noChangeAspect="1" noChangeArrowheads="1"/>
              </p:cNvPicPr>
              <p:nvPr/>
            </p:nvPicPr>
            <p:blipFill>
              <a:blip r:embed="rId4" cstate="print"/>
              <a:srcRect/>
              <a:stretch>
                <a:fillRect/>
              </a:stretch>
            </p:blipFill>
            <p:spPr bwMode="auto">
              <a:xfrm>
                <a:off x="3072" y="816"/>
                <a:ext cx="192" cy="114"/>
              </a:xfrm>
              <a:prstGeom prst="rect">
                <a:avLst/>
              </a:prstGeom>
              <a:noFill/>
              <a:ln w="9525">
                <a:noFill/>
                <a:miter lim="800000"/>
                <a:headEnd/>
                <a:tailEnd/>
              </a:ln>
            </p:spPr>
          </p:pic>
          <p:pic>
            <p:nvPicPr>
              <p:cNvPr id="24" name="Picture 27"/>
              <p:cNvPicPr>
                <a:picLocks noChangeAspect="1" noChangeArrowheads="1"/>
              </p:cNvPicPr>
              <p:nvPr/>
            </p:nvPicPr>
            <p:blipFill>
              <a:blip r:embed="rId4" cstate="print"/>
              <a:srcRect/>
              <a:stretch>
                <a:fillRect/>
              </a:stretch>
            </p:blipFill>
            <p:spPr bwMode="auto">
              <a:xfrm>
                <a:off x="3264" y="816"/>
                <a:ext cx="192" cy="114"/>
              </a:xfrm>
              <a:prstGeom prst="rect">
                <a:avLst/>
              </a:prstGeom>
              <a:noFill/>
              <a:ln w="9525">
                <a:noFill/>
                <a:miter lim="800000"/>
                <a:headEnd/>
                <a:tailEnd/>
              </a:ln>
            </p:spPr>
          </p:pic>
          <p:pic>
            <p:nvPicPr>
              <p:cNvPr id="25" name="Picture 28"/>
              <p:cNvPicPr>
                <a:picLocks noChangeAspect="1" noChangeArrowheads="1"/>
              </p:cNvPicPr>
              <p:nvPr/>
            </p:nvPicPr>
            <p:blipFill>
              <a:blip r:embed="rId4" cstate="print"/>
              <a:srcRect/>
              <a:stretch>
                <a:fillRect/>
              </a:stretch>
            </p:blipFill>
            <p:spPr bwMode="auto">
              <a:xfrm>
                <a:off x="3456" y="816"/>
                <a:ext cx="192" cy="114"/>
              </a:xfrm>
              <a:prstGeom prst="rect">
                <a:avLst/>
              </a:prstGeom>
              <a:noFill/>
              <a:ln w="9525">
                <a:noFill/>
                <a:miter lim="800000"/>
                <a:headEnd/>
                <a:tailEnd/>
              </a:ln>
            </p:spPr>
          </p:pic>
          <p:pic>
            <p:nvPicPr>
              <p:cNvPr id="26" name="Picture 29"/>
              <p:cNvPicPr>
                <a:picLocks noChangeAspect="1" noChangeArrowheads="1"/>
              </p:cNvPicPr>
              <p:nvPr/>
            </p:nvPicPr>
            <p:blipFill>
              <a:blip r:embed="rId4" cstate="print"/>
              <a:srcRect/>
              <a:stretch>
                <a:fillRect/>
              </a:stretch>
            </p:blipFill>
            <p:spPr bwMode="auto">
              <a:xfrm>
                <a:off x="3648" y="816"/>
                <a:ext cx="192" cy="114"/>
              </a:xfrm>
              <a:prstGeom prst="rect">
                <a:avLst/>
              </a:prstGeom>
              <a:noFill/>
              <a:ln w="9525">
                <a:noFill/>
                <a:miter lim="800000"/>
                <a:headEnd/>
                <a:tailEnd/>
              </a:ln>
            </p:spPr>
          </p:pic>
          <p:pic>
            <p:nvPicPr>
              <p:cNvPr id="27" name="Picture 30"/>
              <p:cNvPicPr>
                <a:picLocks noChangeAspect="1" noChangeArrowheads="1"/>
              </p:cNvPicPr>
              <p:nvPr/>
            </p:nvPicPr>
            <p:blipFill>
              <a:blip r:embed="rId4" cstate="print"/>
              <a:srcRect/>
              <a:stretch>
                <a:fillRect/>
              </a:stretch>
            </p:blipFill>
            <p:spPr bwMode="auto">
              <a:xfrm>
                <a:off x="3840" y="816"/>
                <a:ext cx="192" cy="114"/>
              </a:xfrm>
              <a:prstGeom prst="rect">
                <a:avLst/>
              </a:prstGeom>
              <a:noFill/>
              <a:ln w="9525">
                <a:noFill/>
                <a:miter lim="800000"/>
                <a:headEnd/>
                <a:tailEnd/>
              </a:ln>
            </p:spPr>
          </p:pic>
          <p:pic>
            <p:nvPicPr>
              <p:cNvPr id="28" name="Picture 31"/>
              <p:cNvPicPr>
                <a:picLocks noChangeAspect="1" noChangeArrowheads="1"/>
              </p:cNvPicPr>
              <p:nvPr/>
            </p:nvPicPr>
            <p:blipFill>
              <a:blip r:embed="rId4" cstate="print"/>
              <a:srcRect/>
              <a:stretch>
                <a:fillRect/>
              </a:stretch>
            </p:blipFill>
            <p:spPr bwMode="auto">
              <a:xfrm>
                <a:off x="4032" y="816"/>
                <a:ext cx="192" cy="114"/>
              </a:xfrm>
              <a:prstGeom prst="rect">
                <a:avLst/>
              </a:prstGeom>
              <a:noFill/>
              <a:ln w="9525">
                <a:noFill/>
                <a:miter lim="800000"/>
                <a:headEnd/>
                <a:tailEnd/>
              </a:ln>
            </p:spPr>
          </p:pic>
          <p:pic>
            <p:nvPicPr>
              <p:cNvPr id="29" name="Picture 32"/>
              <p:cNvPicPr>
                <a:picLocks noChangeAspect="1" noChangeArrowheads="1"/>
              </p:cNvPicPr>
              <p:nvPr/>
            </p:nvPicPr>
            <p:blipFill>
              <a:blip r:embed="rId4" cstate="print"/>
              <a:srcRect/>
              <a:stretch>
                <a:fillRect/>
              </a:stretch>
            </p:blipFill>
            <p:spPr bwMode="auto">
              <a:xfrm>
                <a:off x="4224" y="816"/>
                <a:ext cx="192" cy="114"/>
              </a:xfrm>
              <a:prstGeom prst="rect">
                <a:avLst/>
              </a:prstGeom>
              <a:noFill/>
              <a:ln w="9525">
                <a:noFill/>
                <a:miter lim="800000"/>
                <a:headEnd/>
                <a:tailEnd/>
              </a:ln>
            </p:spPr>
          </p:pic>
          <p:pic>
            <p:nvPicPr>
              <p:cNvPr id="30" name="Picture 33"/>
              <p:cNvPicPr>
                <a:picLocks noChangeAspect="1" noChangeArrowheads="1"/>
              </p:cNvPicPr>
              <p:nvPr/>
            </p:nvPicPr>
            <p:blipFill>
              <a:blip r:embed="rId4" cstate="print"/>
              <a:srcRect/>
              <a:stretch>
                <a:fillRect/>
              </a:stretch>
            </p:blipFill>
            <p:spPr bwMode="auto">
              <a:xfrm>
                <a:off x="4416" y="816"/>
                <a:ext cx="192" cy="114"/>
              </a:xfrm>
              <a:prstGeom prst="rect">
                <a:avLst/>
              </a:prstGeom>
              <a:noFill/>
              <a:ln w="9525">
                <a:noFill/>
                <a:miter lim="800000"/>
                <a:headEnd/>
                <a:tailEnd/>
              </a:ln>
            </p:spPr>
          </p:pic>
          <p:pic>
            <p:nvPicPr>
              <p:cNvPr id="31" name="Picture 34"/>
              <p:cNvPicPr>
                <a:picLocks noChangeAspect="1" noChangeArrowheads="1"/>
              </p:cNvPicPr>
              <p:nvPr/>
            </p:nvPicPr>
            <p:blipFill>
              <a:blip r:embed="rId4" cstate="print"/>
              <a:srcRect/>
              <a:stretch>
                <a:fillRect/>
              </a:stretch>
            </p:blipFill>
            <p:spPr bwMode="auto">
              <a:xfrm>
                <a:off x="4608" y="816"/>
                <a:ext cx="192" cy="114"/>
              </a:xfrm>
              <a:prstGeom prst="rect">
                <a:avLst/>
              </a:prstGeom>
              <a:noFill/>
              <a:ln w="9525">
                <a:noFill/>
                <a:miter lim="800000"/>
                <a:headEnd/>
                <a:tailEnd/>
              </a:ln>
            </p:spPr>
          </p:pic>
          <p:pic>
            <p:nvPicPr>
              <p:cNvPr id="32" name="Picture 35"/>
              <p:cNvPicPr>
                <a:picLocks noChangeAspect="1" noChangeArrowheads="1"/>
              </p:cNvPicPr>
              <p:nvPr/>
            </p:nvPicPr>
            <p:blipFill>
              <a:blip r:embed="rId4" cstate="print"/>
              <a:srcRect/>
              <a:stretch>
                <a:fillRect/>
              </a:stretch>
            </p:blipFill>
            <p:spPr bwMode="auto">
              <a:xfrm>
                <a:off x="4800" y="816"/>
                <a:ext cx="192" cy="114"/>
              </a:xfrm>
              <a:prstGeom prst="rect">
                <a:avLst/>
              </a:prstGeom>
              <a:noFill/>
              <a:ln w="9525">
                <a:noFill/>
                <a:miter lim="800000"/>
                <a:headEnd/>
                <a:tailEnd/>
              </a:ln>
            </p:spPr>
          </p:pic>
          <p:pic>
            <p:nvPicPr>
              <p:cNvPr id="33" name="Picture 36"/>
              <p:cNvPicPr>
                <a:picLocks noChangeAspect="1" noChangeArrowheads="1"/>
              </p:cNvPicPr>
              <p:nvPr/>
            </p:nvPicPr>
            <p:blipFill>
              <a:blip r:embed="rId4" cstate="print"/>
              <a:srcRect/>
              <a:stretch>
                <a:fillRect/>
              </a:stretch>
            </p:blipFill>
            <p:spPr bwMode="auto">
              <a:xfrm>
                <a:off x="4992" y="816"/>
                <a:ext cx="192" cy="114"/>
              </a:xfrm>
              <a:prstGeom prst="rect">
                <a:avLst/>
              </a:prstGeom>
              <a:noFill/>
              <a:ln w="9525">
                <a:noFill/>
                <a:miter lim="800000"/>
                <a:headEnd/>
                <a:tailEnd/>
              </a:ln>
            </p:spPr>
          </p:pic>
          <p:pic>
            <p:nvPicPr>
              <p:cNvPr id="34" name="Picture 37"/>
              <p:cNvPicPr>
                <a:picLocks noChangeAspect="1" noChangeArrowheads="1"/>
              </p:cNvPicPr>
              <p:nvPr/>
            </p:nvPicPr>
            <p:blipFill>
              <a:blip r:embed="rId4" cstate="print"/>
              <a:srcRect/>
              <a:stretch>
                <a:fillRect/>
              </a:stretch>
            </p:blipFill>
            <p:spPr bwMode="auto">
              <a:xfrm>
                <a:off x="5184" y="816"/>
                <a:ext cx="192" cy="114"/>
              </a:xfrm>
              <a:prstGeom prst="rect">
                <a:avLst/>
              </a:prstGeom>
              <a:noFill/>
              <a:ln w="9525">
                <a:noFill/>
                <a:miter lim="800000"/>
                <a:headEnd/>
                <a:tailEnd/>
              </a:ln>
            </p:spPr>
          </p:pic>
          <p:pic>
            <p:nvPicPr>
              <p:cNvPr id="35" name="Picture 38"/>
              <p:cNvPicPr>
                <a:picLocks noChangeAspect="1" noChangeArrowheads="1"/>
              </p:cNvPicPr>
              <p:nvPr/>
            </p:nvPicPr>
            <p:blipFill>
              <a:blip r:embed="rId4" cstate="print"/>
              <a:srcRect/>
              <a:stretch>
                <a:fillRect/>
              </a:stretch>
            </p:blipFill>
            <p:spPr bwMode="auto">
              <a:xfrm>
                <a:off x="5376" y="816"/>
                <a:ext cx="192" cy="114"/>
              </a:xfrm>
              <a:prstGeom prst="rect">
                <a:avLst/>
              </a:prstGeom>
              <a:noFill/>
              <a:ln w="9525">
                <a:noFill/>
                <a:miter lim="800000"/>
                <a:headEnd/>
                <a:tailEnd/>
              </a:ln>
            </p:spPr>
          </p:pic>
          <p:pic>
            <p:nvPicPr>
              <p:cNvPr id="36" name="Picture 39"/>
              <p:cNvPicPr>
                <a:picLocks noChangeAspect="1" noChangeArrowheads="1"/>
              </p:cNvPicPr>
              <p:nvPr/>
            </p:nvPicPr>
            <p:blipFill>
              <a:blip r:embed="rId4" cstate="print"/>
              <a:srcRect/>
              <a:stretch>
                <a:fillRect/>
              </a:stretch>
            </p:blipFill>
            <p:spPr bwMode="auto">
              <a:xfrm>
                <a:off x="5568" y="816"/>
                <a:ext cx="192" cy="114"/>
              </a:xfrm>
              <a:prstGeom prst="rect">
                <a:avLst/>
              </a:prstGeom>
              <a:noFill/>
              <a:ln w="9525">
                <a:noFill/>
                <a:miter lim="800000"/>
                <a:headEnd/>
                <a:tailEnd/>
              </a:ln>
            </p:spPr>
          </p:pic>
        </p:grpSp>
      </p:grpSp>
      <p:sp>
        <p:nvSpPr>
          <p:cNvPr id="2" name="Title 1"/>
          <p:cNvSpPr>
            <a:spLocks noGrp="1"/>
          </p:cNvSpPr>
          <p:nvPr>
            <p:ph type="title"/>
          </p:nvPr>
        </p:nvSpPr>
        <p:spPr>
          <a:xfrm>
            <a:off x="1295400" y="152400"/>
            <a:ext cx="7696200" cy="1066800"/>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2pPr>
              <a:defRPr/>
            </a:lvl2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9" name="Date Placeholder 69"/>
          <p:cNvSpPr>
            <a:spLocks noGrp="1"/>
          </p:cNvSpPr>
          <p:nvPr>
            <p:ph type="dt" sz="half" idx="10"/>
          </p:nvPr>
        </p:nvSpPr>
        <p:spPr/>
        <p:txBody>
          <a:bodyPr/>
          <a:lstStyle>
            <a:lvl1pPr>
              <a:defRPr/>
            </a:lvl1pPr>
          </a:lstStyle>
          <a:p>
            <a:pPr>
              <a:defRPr/>
            </a:pPr>
            <a:fld id="{7388EE67-193F-41AF-BF5F-84B72BD915BE}" type="datetime1">
              <a:rPr lang="en-US"/>
              <a:pPr>
                <a:defRPr/>
              </a:pPr>
              <a:t>1/13/2015</a:t>
            </a:fld>
            <a:endParaRPr lang="en-US" dirty="0"/>
          </a:p>
        </p:txBody>
      </p:sp>
      <p:sp>
        <p:nvSpPr>
          <p:cNvPr id="40" name="Slide Number Placeholder 70"/>
          <p:cNvSpPr>
            <a:spLocks noGrp="1"/>
          </p:cNvSpPr>
          <p:nvPr>
            <p:ph type="sldNum" sz="quarter" idx="11"/>
          </p:nvPr>
        </p:nvSpPr>
        <p:spPr/>
        <p:txBody>
          <a:bodyPr/>
          <a:lstStyle>
            <a:lvl1pPr>
              <a:defRPr/>
            </a:lvl1pPr>
          </a:lstStyle>
          <a:p>
            <a:pPr>
              <a:defRPr/>
            </a:pPr>
            <a:fld id="{51F9AE4C-5693-4CD2-966E-0A68C244430A}" type="slidenum">
              <a:rPr lang="en-US"/>
              <a:pPr>
                <a:defRPr/>
              </a:pPr>
              <a:t>‹#›</a:t>
            </a:fld>
            <a:endParaRPr lang="en-US"/>
          </a:p>
        </p:txBody>
      </p:sp>
      <p:sp>
        <p:nvSpPr>
          <p:cNvPr id="41" name="Footer Placeholder 71"/>
          <p:cNvSpPr>
            <a:spLocks noGrp="1"/>
          </p:cNvSpPr>
          <p:nvPr>
            <p:ph type="ftr" sz="quarter" idx="12"/>
          </p:nvPr>
        </p:nvSpPr>
        <p:spPr/>
        <p:txBody>
          <a:bodyPr/>
          <a:lstStyle>
            <a:lvl1pPr>
              <a:defRPr/>
            </a:lvl1pPr>
          </a:lstStyle>
          <a:p>
            <a:pPr>
              <a:defRPr/>
            </a:pPr>
            <a:r>
              <a:rPr lang="en-US"/>
              <a:t>Northwest Portland Area Indian Health Board</a:t>
            </a:r>
          </a:p>
        </p:txBody>
      </p:sp>
    </p:spTree>
    <p:extLst>
      <p:ext uri="{BB962C8B-B14F-4D97-AF65-F5344CB8AC3E}">
        <p14:creationId xmlns:p14="http://schemas.microsoft.com/office/powerpoint/2010/main" val="28422742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7"/>
          <p:cNvSpPr>
            <a:spLocks noChangeArrowheads="1"/>
          </p:cNvSpPr>
          <p:nvPr/>
        </p:nvSpPr>
        <p:spPr bwMode="auto">
          <a:xfrm>
            <a:off x="7239000" y="0"/>
            <a:ext cx="1905000" cy="6858000"/>
          </a:xfrm>
          <a:prstGeom prst="rect">
            <a:avLst/>
          </a:prstGeom>
          <a:solidFill>
            <a:srgbClr val="FFFFCC"/>
          </a:solidFill>
          <a:ln w="9525">
            <a:noFill/>
            <a:miter lim="800000"/>
            <a:headEnd/>
            <a:tailEnd/>
          </a:ln>
          <a:effectLst/>
        </p:spPr>
        <p:txBody>
          <a:bodyPr wrap="none" anchor="ctr"/>
          <a:lstStyle/>
          <a:p>
            <a:pPr fontAlgn="base">
              <a:spcBef>
                <a:spcPct val="0"/>
              </a:spcBef>
              <a:spcAft>
                <a:spcPct val="0"/>
              </a:spcAft>
              <a:defRPr/>
            </a:pPr>
            <a:endParaRPr lang="en-US" sz="2400">
              <a:solidFill>
                <a:prstClr val="black"/>
              </a:solidFill>
              <a:latin typeface="Times New Roman" pitchFamily="18" charset="0"/>
            </a:endParaRPr>
          </a:p>
        </p:txBody>
      </p:sp>
      <p:pic>
        <p:nvPicPr>
          <p:cNvPr id="5" name="Picture 8" descr="NPAIHBtransparentTEAL"/>
          <p:cNvPicPr>
            <a:picLocks noChangeAspect="1" noChangeArrowheads="1"/>
          </p:cNvPicPr>
          <p:nvPr/>
        </p:nvPicPr>
        <p:blipFill>
          <a:blip r:embed="rId2" cstate="print"/>
          <a:srcRect/>
          <a:stretch>
            <a:fillRect/>
          </a:stretch>
        </p:blipFill>
        <p:spPr bwMode="auto">
          <a:xfrm>
            <a:off x="7620000" y="152400"/>
            <a:ext cx="1219200" cy="1022350"/>
          </a:xfrm>
          <a:prstGeom prst="rect">
            <a:avLst/>
          </a:prstGeom>
          <a:noFill/>
          <a:ln w="9525">
            <a:noFill/>
            <a:miter lim="800000"/>
            <a:headEnd/>
            <a:tailEnd/>
          </a:ln>
          <a:scene3d>
            <a:camera prst="orthographicFront">
              <a:rot lat="0" lon="0" rev="16200000"/>
            </a:camera>
            <a:lightRig rig="threePt" dir="t"/>
          </a:scene3d>
        </p:spPr>
      </p:pic>
      <p:grpSp>
        <p:nvGrpSpPr>
          <p:cNvPr id="6" name="Group 61"/>
          <p:cNvGrpSpPr>
            <a:grpSpLocks/>
          </p:cNvGrpSpPr>
          <p:nvPr/>
        </p:nvGrpSpPr>
        <p:grpSpPr bwMode="auto">
          <a:xfrm>
            <a:off x="7010400" y="47625"/>
            <a:ext cx="304800" cy="6762750"/>
            <a:chOff x="6629400" y="47625"/>
            <a:chExt cx="304800" cy="6762750"/>
          </a:xfrm>
        </p:grpSpPr>
        <p:pic>
          <p:nvPicPr>
            <p:cNvPr id="7" name="Picture 32"/>
            <p:cNvPicPr>
              <a:picLocks noChangeAspect="1" noChangeArrowheads="1"/>
            </p:cNvPicPr>
            <p:nvPr/>
          </p:nvPicPr>
          <p:blipFill>
            <a:blip r:embed="rId3" cstate="print"/>
            <a:srcRect/>
            <a:stretch>
              <a:fillRect/>
            </a:stretch>
          </p:blipFill>
          <p:spPr bwMode="auto">
            <a:xfrm>
              <a:off x="6629400" y="47625"/>
              <a:ext cx="304800" cy="180975"/>
            </a:xfrm>
            <a:prstGeom prst="rect">
              <a:avLst/>
            </a:prstGeom>
            <a:noFill/>
            <a:ln w="9525">
              <a:noFill/>
              <a:miter lim="800000"/>
              <a:headEnd/>
              <a:tailEnd/>
            </a:ln>
            <a:scene3d>
              <a:camera prst="orthographicFront">
                <a:rot lat="0" lon="0" rev="5400000"/>
              </a:camera>
              <a:lightRig rig="threePt" dir="t"/>
            </a:scene3d>
          </p:spPr>
        </p:pic>
        <p:pic>
          <p:nvPicPr>
            <p:cNvPr id="8" name="Picture 32"/>
            <p:cNvPicPr>
              <a:picLocks noChangeAspect="1" noChangeArrowheads="1"/>
            </p:cNvPicPr>
            <p:nvPr/>
          </p:nvPicPr>
          <p:blipFill>
            <a:blip r:embed="rId3" cstate="print"/>
            <a:srcRect/>
            <a:stretch>
              <a:fillRect/>
            </a:stretch>
          </p:blipFill>
          <p:spPr bwMode="auto">
            <a:xfrm>
              <a:off x="6629400" y="352425"/>
              <a:ext cx="304800" cy="180975"/>
            </a:xfrm>
            <a:prstGeom prst="rect">
              <a:avLst/>
            </a:prstGeom>
            <a:noFill/>
            <a:ln w="9525">
              <a:noFill/>
              <a:miter lim="800000"/>
              <a:headEnd/>
              <a:tailEnd/>
            </a:ln>
            <a:scene3d>
              <a:camera prst="orthographicFront">
                <a:rot lat="0" lon="0" rev="5400000"/>
              </a:camera>
              <a:lightRig rig="threePt" dir="t"/>
            </a:scene3d>
          </p:spPr>
        </p:pic>
        <p:pic>
          <p:nvPicPr>
            <p:cNvPr id="9" name="Picture 32"/>
            <p:cNvPicPr>
              <a:picLocks noChangeAspect="1" noChangeArrowheads="1"/>
            </p:cNvPicPr>
            <p:nvPr/>
          </p:nvPicPr>
          <p:blipFill>
            <a:blip r:embed="rId3" cstate="print"/>
            <a:srcRect/>
            <a:stretch>
              <a:fillRect/>
            </a:stretch>
          </p:blipFill>
          <p:spPr bwMode="auto">
            <a:xfrm>
              <a:off x="6629400" y="657225"/>
              <a:ext cx="304800" cy="180975"/>
            </a:xfrm>
            <a:prstGeom prst="rect">
              <a:avLst/>
            </a:prstGeom>
            <a:noFill/>
            <a:ln w="9525">
              <a:noFill/>
              <a:miter lim="800000"/>
              <a:headEnd/>
              <a:tailEnd/>
            </a:ln>
            <a:scene3d>
              <a:camera prst="orthographicFront">
                <a:rot lat="0" lon="0" rev="5400000"/>
              </a:camera>
              <a:lightRig rig="threePt" dir="t"/>
            </a:scene3d>
          </p:spPr>
        </p:pic>
        <p:pic>
          <p:nvPicPr>
            <p:cNvPr id="10" name="Picture 32"/>
            <p:cNvPicPr>
              <a:picLocks noChangeAspect="1" noChangeArrowheads="1"/>
            </p:cNvPicPr>
            <p:nvPr/>
          </p:nvPicPr>
          <p:blipFill>
            <a:blip r:embed="rId3" cstate="print"/>
            <a:srcRect/>
            <a:stretch>
              <a:fillRect/>
            </a:stretch>
          </p:blipFill>
          <p:spPr bwMode="auto">
            <a:xfrm>
              <a:off x="6629400" y="962025"/>
              <a:ext cx="304800" cy="180975"/>
            </a:xfrm>
            <a:prstGeom prst="rect">
              <a:avLst/>
            </a:prstGeom>
            <a:noFill/>
            <a:ln w="9525">
              <a:noFill/>
              <a:miter lim="800000"/>
              <a:headEnd/>
              <a:tailEnd/>
            </a:ln>
            <a:scene3d>
              <a:camera prst="orthographicFront">
                <a:rot lat="0" lon="0" rev="5400000"/>
              </a:camera>
              <a:lightRig rig="threePt" dir="t"/>
            </a:scene3d>
          </p:spPr>
        </p:pic>
        <p:pic>
          <p:nvPicPr>
            <p:cNvPr id="11" name="Picture 32"/>
            <p:cNvPicPr>
              <a:picLocks noChangeAspect="1" noChangeArrowheads="1"/>
            </p:cNvPicPr>
            <p:nvPr/>
          </p:nvPicPr>
          <p:blipFill>
            <a:blip r:embed="rId3" cstate="print"/>
            <a:srcRect/>
            <a:stretch>
              <a:fillRect/>
            </a:stretch>
          </p:blipFill>
          <p:spPr bwMode="auto">
            <a:xfrm>
              <a:off x="6629400" y="1266825"/>
              <a:ext cx="304800" cy="180975"/>
            </a:xfrm>
            <a:prstGeom prst="rect">
              <a:avLst/>
            </a:prstGeom>
            <a:noFill/>
            <a:ln w="9525">
              <a:noFill/>
              <a:miter lim="800000"/>
              <a:headEnd/>
              <a:tailEnd/>
            </a:ln>
            <a:scene3d>
              <a:camera prst="orthographicFront">
                <a:rot lat="0" lon="0" rev="5400000"/>
              </a:camera>
              <a:lightRig rig="threePt" dir="t"/>
            </a:scene3d>
          </p:spPr>
        </p:pic>
        <p:pic>
          <p:nvPicPr>
            <p:cNvPr id="12" name="Picture 32"/>
            <p:cNvPicPr>
              <a:picLocks noChangeAspect="1" noChangeArrowheads="1"/>
            </p:cNvPicPr>
            <p:nvPr/>
          </p:nvPicPr>
          <p:blipFill>
            <a:blip r:embed="rId3" cstate="print"/>
            <a:srcRect/>
            <a:stretch>
              <a:fillRect/>
            </a:stretch>
          </p:blipFill>
          <p:spPr bwMode="auto">
            <a:xfrm>
              <a:off x="6629400" y="1571625"/>
              <a:ext cx="304800" cy="180975"/>
            </a:xfrm>
            <a:prstGeom prst="rect">
              <a:avLst/>
            </a:prstGeom>
            <a:noFill/>
            <a:ln w="9525">
              <a:noFill/>
              <a:miter lim="800000"/>
              <a:headEnd/>
              <a:tailEnd/>
            </a:ln>
            <a:scene3d>
              <a:camera prst="orthographicFront">
                <a:rot lat="0" lon="0" rev="5400000"/>
              </a:camera>
              <a:lightRig rig="threePt" dir="t"/>
            </a:scene3d>
          </p:spPr>
        </p:pic>
        <p:pic>
          <p:nvPicPr>
            <p:cNvPr id="13" name="Picture 32"/>
            <p:cNvPicPr>
              <a:picLocks noChangeAspect="1" noChangeArrowheads="1"/>
            </p:cNvPicPr>
            <p:nvPr/>
          </p:nvPicPr>
          <p:blipFill>
            <a:blip r:embed="rId3" cstate="print"/>
            <a:srcRect/>
            <a:stretch>
              <a:fillRect/>
            </a:stretch>
          </p:blipFill>
          <p:spPr bwMode="auto">
            <a:xfrm>
              <a:off x="6629400" y="1876425"/>
              <a:ext cx="304800" cy="180975"/>
            </a:xfrm>
            <a:prstGeom prst="rect">
              <a:avLst/>
            </a:prstGeom>
            <a:noFill/>
            <a:ln w="9525">
              <a:noFill/>
              <a:miter lim="800000"/>
              <a:headEnd/>
              <a:tailEnd/>
            </a:ln>
            <a:scene3d>
              <a:camera prst="orthographicFront">
                <a:rot lat="0" lon="0" rev="5400000"/>
              </a:camera>
              <a:lightRig rig="threePt" dir="t"/>
            </a:scene3d>
          </p:spPr>
        </p:pic>
        <p:pic>
          <p:nvPicPr>
            <p:cNvPr id="14" name="Picture 32"/>
            <p:cNvPicPr>
              <a:picLocks noChangeAspect="1" noChangeArrowheads="1"/>
            </p:cNvPicPr>
            <p:nvPr/>
          </p:nvPicPr>
          <p:blipFill>
            <a:blip r:embed="rId3" cstate="print"/>
            <a:srcRect/>
            <a:stretch>
              <a:fillRect/>
            </a:stretch>
          </p:blipFill>
          <p:spPr bwMode="auto">
            <a:xfrm>
              <a:off x="6629400" y="2181225"/>
              <a:ext cx="304800" cy="180975"/>
            </a:xfrm>
            <a:prstGeom prst="rect">
              <a:avLst/>
            </a:prstGeom>
            <a:noFill/>
            <a:ln w="9525">
              <a:noFill/>
              <a:miter lim="800000"/>
              <a:headEnd/>
              <a:tailEnd/>
            </a:ln>
            <a:scene3d>
              <a:camera prst="orthographicFront">
                <a:rot lat="0" lon="0" rev="5400000"/>
              </a:camera>
              <a:lightRig rig="threePt" dir="t"/>
            </a:scene3d>
          </p:spPr>
        </p:pic>
        <p:pic>
          <p:nvPicPr>
            <p:cNvPr id="15" name="Picture 32"/>
            <p:cNvPicPr>
              <a:picLocks noChangeAspect="1" noChangeArrowheads="1"/>
            </p:cNvPicPr>
            <p:nvPr/>
          </p:nvPicPr>
          <p:blipFill>
            <a:blip r:embed="rId3" cstate="print"/>
            <a:srcRect/>
            <a:stretch>
              <a:fillRect/>
            </a:stretch>
          </p:blipFill>
          <p:spPr bwMode="auto">
            <a:xfrm>
              <a:off x="6629400" y="2486025"/>
              <a:ext cx="304800" cy="180975"/>
            </a:xfrm>
            <a:prstGeom prst="rect">
              <a:avLst/>
            </a:prstGeom>
            <a:noFill/>
            <a:ln w="9525">
              <a:noFill/>
              <a:miter lim="800000"/>
              <a:headEnd/>
              <a:tailEnd/>
            </a:ln>
            <a:scene3d>
              <a:camera prst="orthographicFront">
                <a:rot lat="0" lon="0" rev="5400000"/>
              </a:camera>
              <a:lightRig rig="threePt" dir="t"/>
            </a:scene3d>
          </p:spPr>
        </p:pic>
        <p:pic>
          <p:nvPicPr>
            <p:cNvPr id="16" name="Picture 32"/>
            <p:cNvPicPr>
              <a:picLocks noChangeAspect="1" noChangeArrowheads="1"/>
            </p:cNvPicPr>
            <p:nvPr/>
          </p:nvPicPr>
          <p:blipFill>
            <a:blip r:embed="rId3" cstate="print"/>
            <a:srcRect/>
            <a:stretch>
              <a:fillRect/>
            </a:stretch>
          </p:blipFill>
          <p:spPr bwMode="auto">
            <a:xfrm>
              <a:off x="6629400" y="2743200"/>
              <a:ext cx="304800" cy="180975"/>
            </a:xfrm>
            <a:prstGeom prst="rect">
              <a:avLst/>
            </a:prstGeom>
            <a:noFill/>
            <a:ln w="9525">
              <a:noFill/>
              <a:miter lim="800000"/>
              <a:headEnd/>
              <a:tailEnd/>
            </a:ln>
            <a:scene3d>
              <a:camera prst="orthographicFront">
                <a:rot lat="0" lon="0" rev="5400000"/>
              </a:camera>
              <a:lightRig rig="threePt" dir="t"/>
            </a:scene3d>
          </p:spPr>
        </p:pic>
        <p:pic>
          <p:nvPicPr>
            <p:cNvPr id="17" name="Picture 32"/>
            <p:cNvPicPr>
              <a:picLocks noChangeAspect="1" noChangeArrowheads="1"/>
            </p:cNvPicPr>
            <p:nvPr/>
          </p:nvPicPr>
          <p:blipFill>
            <a:blip r:embed="rId3" cstate="print"/>
            <a:srcRect/>
            <a:stretch>
              <a:fillRect/>
            </a:stretch>
          </p:blipFill>
          <p:spPr bwMode="auto">
            <a:xfrm>
              <a:off x="6629400" y="3048000"/>
              <a:ext cx="304800" cy="180975"/>
            </a:xfrm>
            <a:prstGeom prst="rect">
              <a:avLst/>
            </a:prstGeom>
            <a:noFill/>
            <a:ln w="9525">
              <a:noFill/>
              <a:miter lim="800000"/>
              <a:headEnd/>
              <a:tailEnd/>
            </a:ln>
            <a:scene3d>
              <a:camera prst="orthographicFront">
                <a:rot lat="0" lon="0" rev="5400000"/>
              </a:camera>
              <a:lightRig rig="threePt" dir="t"/>
            </a:scene3d>
          </p:spPr>
        </p:pic>
        <p:pic>
          <p:nvPicPr>
            <p:cNvPr id="18" name="Picture 32"/>
            <p:cNvPicPr>
              <a:picLocks noChangeAspect="1" noChangeArrowheads="1"/>
            </p:cNvPicPr>
            <p:nvPr/>
          </p:nvPicPr>
          <p:blipFill>
            <a:blip r:embed="rId3" cstate="print"/>
            <a:srcRect/>
            <a:stretch>
              <a:fillRect/>
            </a:stretch>
          </p:blipFill>
          <p:spPr bwMode="auto">
            <a:xfrm>
              <a:off x="6629400" y="3352800"/>
              <a:ext cx="304800" cy="180975"/>
            </a:xfrm>
            <a:prstGeom prst="rect">
              <a:avLst/>
            </a:prstGeom>
            <a:noFill/>
            <a:ln w="9525">
              <a:noFill/>
              <a:miter lim="800000"/>
              <a:headEnd/>
              <a:tailEnd/>
            </a:ln>
            <a:scene3d>
              <a:camera prst="orthographicFront">
                <a:rot lat="0" lon="0" rev="5400000"/>
              </a:camera>
              <a:lightRig rig="threePt" dir="t"/>
            </a:scene3d>
          </p:spPr>
        </p:pic>
        <p:pic>
          <p:nvPicPr>
            <p:cNvPr id="19" name="Picture 32"/>
            <p:cNvPicPr>
              <a:picLocks noChangeAspect="1" noChangeArrowheads="1"/>
            </p:cNvPicPr>
            <p:nvPr/>
          </p:nvPicPr>
          <p:blipFill>
            <a:blip r:embed="rId3" cstate="print"/>
            <a:srcRect/>
            <a:stretch>
              <a:fillRect/>
            </a:stretch>
          </p:blipFill>
          <p:spPr bwMode="auto">
            <a:xfrm>
              <a:off x="6629400" y="3657600"/>
              <a:ext cx="304800" cy="180975"/>
            </a:xfrm>
            <a:prstGeom prst="rect">
              <a:avLst/>
            </a:prstGeom>
            <a:noFill/>
            <a:ln w="9525">
              <a:noFill/>
              <a:miter lim="800000"/>
              <a:headEnd/>
              <a:tailEnd/>
            </a:ln>
            <a:scene3d>
              <a:camera prst="orthographicFront">
                <a:rot lat="0" lon="0" rev="5400000"/>
              </a:camera>
              <a:lightRig rig="threePt" dir="t"/>
            </a:scene3d>
          </p:spPr>
        </p:pic>
        <p:pic>
          <p:nvPicPr>
            <p:cNvPr id="20" name="Picture 32"/>
            <p:cNvPicPr>
              <a:picLocks noChangeAspect="1" noChangeArrowheads="1"/>
            </p:cNvPicPr>
            <p:nvPr/>
          </p:nvPicPr>
          <p:blipFill>
            <a:blip r:embed="rId3" cstate="print"/>
            <a:srcRect/>
            <a:stretch>
              <a:fillRect/>
            </a:stretch>
          </p:blipFill>
          <p:spPr bwMode="auto">
            <a:xfrm>
              <a:off x="6629400" y="3962400"/>
              <a:ext cx="304800" cy="180975"/>
            </a:xfrm>
            <a:prstGeom prst="rect">
              <a:avLst/>
            </a:prstGeom>
            <a:noFill/>
            <a:ln w="9525">
              <a:noFill/>
              <a:miter lim="800000"/>
              <a:headEnd/>
              <a:tailEnd/>
            </a:ln>
            <a:scene3d>
              <a:camera prst="orthographicFront">
                <a:rot lat="0" lon="0" rev="5400000"/>
              </a:camera>
              <a:lightRig rig="threePt" dir="t"/>
            </a:scene3d>
          </p:spPr>
        </p:pic>
        <p:pic>
          <p:nvPicPr>
            <p:cNvPr id="21" name="Picture 32"/>
            <p:cNvPicPr>
              <a:picLocks noChangeAspect="1" noChangeArrowheads="1"/>
            </p:cNvPicPr>
            <p:nvPr/>
          </p:nvPicPr>
          <p:blipFill>
            <a:blip r:embed="rId3" cstate="print"/>
            <a:srcRect/>
            <a:stretch>
              <a:fillRect/>
            </a:stretch>
          </p:blipFill>
          <p:spPr bwMode="auto">
            <a:xfrm>
              <a:off x="6629400" y="4267200"/>
              <a:ext cx="304800" cy="180975"/>
            </a:xfrm>
            <a:prstGeom prst="rect">
              <a:avLst/>
            </a:prstGeom>
            <a:noFill/>
            <a:ln w="9525">
              <a:noFill/>
              <a:miter lim="800000"/>
              <a:headEnd/>
              <a:tailEnd/>
            </a:ln>
            <a:scene3d>
              <a:camera prst="orthographicFront">
                <a:rot lat="0" lon="0" rev="5400000"/>
              </a:camera>
              <a:lightRig rig="threePt" dir="t"/>
            </a:scene3d>
          </p:spPr>
        </p:pic>
        <p:pic>
          <p:nvPicPr>
            <p:cNvPr id="22" name="Picture 32"/>
            <p:cNvPicPr>
              <a:picLocks noChangeAspect="1" noChangeArrowheads="1"/>
            </p:cNvPicPr>
            <p:nvPr/>
          </p:nvPicPr>
          <p:blipFill>
            <a:blip r:embed="rId3" cstate="print"/>
            <a:srcRect/>
            <a:stretch>
              <a:fillRect/>
            </a:stretch>
          </p:blipFill>
          <p:spPr bwMode="auto">
            <a:xfrm>
              <a:off x="6629400" y="4543425"/>
              <a:ext cx="304800" cy="180975"/>
            </a:xfrm>
            <a:prstGeom prst="rect">
              <a:avLst/>
            </a:prstGeom>
            <a:noFill/>
            <a:ln w="9525">
              <a:noFill/>
              <a:miter lim="800000"/>
              <a:headEnd/>
              <a:tailEnd/>
            </a:ln>
            <a:scene3d>
              <a:camera prst="orthographicFront">
                <a:rot lat="0" lon="0" rev="5400000"/>
              </a:camera>
              <a:lightRig rig="threePt" dir="t"/>
            </a:scene3d>
          </p:spPr>
        </p:pic>
        <p:pic>
          <p:nvPicPr>
            <p:cNvPr id="23" name="Picture 32"/>
            <p:cNvPicPr>
              <a:picLocks noChangeAspect="1" noChangeArrowheads="1"/>
            </p:cNvPicPr>
            <p:nvPr/>
          </p:nvPicPr>
          <p:blipFill>
            <a:blip r:embed="rId3" cstate="print"/>
            <a:srcRect/>
            <a:stretch>
              <a:fillRect/>
            </a:stretch>
          </p:blipFill>
          <p:spPr bwMode="auto">
            <a:xfrm>
              <a:off x="6629400" y="4848225"/>
              <a:ext cx="304800" cy="180975"/>
            </a:xfrm>
            <a:prstGeom prst="rect">
              <a:avLst/>
            </a:prstGeom>
            <a:noFill/>
            <a:ln w="9525">
              <a:noFill/>
              <a:miter lim="800000"/>
              <a:headEnd/>
              <a:tailEnd/>
            </a:ln>
            <a:scene3d>
              <a:camera prst="orthographicFront">
                <a:rot lat="0" lon="0" rev="5400000"/>
              </a:camera>
              <a:lightRig rig="threePt" dir="t"/>
            </a:scene3d>
          </p:spPr>
        </p:pic>
        <p:pic>
          <p:nvPicPr>
            <p:cNvPr id="24" name="Picture 32"/>
            <p:cNvPicPr>
              <a:picLocks noChangeAspect="1" noChangeArrowheads="1"/>
            </p:cNvPicPr>
            <p:nvPr/>
          </p:nvPicPr>
          <p:blipFill>
            <a:blip r:embed="rId3" cstate="print"/>
            <a:srcRect/>
            <a:stretch>
              <a:fillRect/>
            </a:stretch>
          </p:blipFill>
          <p:spPr bwMode="auto">
            <a:xfrm>
              <a:off x="6629400" y="5153025"/>
              <a:ext cx="304800" cy="180975"/>
            </a:xfrm>
            <a:prstGeom prst="rect">
              <a:avLst/>
            </a:prstGeom>
            <a:noFill/>
            <a:ln w="9525">
              <a:noFill/>
              <a:miter lim="800000"/>
              <a:headEnd/>
              <a:tailEnd/>
            </a:ln>
            <a:scene3d>
              <a:camera prst="orthographicFront">
                <a:rot lat="0" lon="0" rev="5400000"/>
              </a:camera>
              <a:lightRig rig="threePt" dir="t"/>
            </a:scene3d>
          </p:spPr>
        </p:pic>
        <p:pic>
          <p:nvPicPr>
            <p:cNvPr id="25" name="Picture 32"/>
            <p:cNvPicPr>
              <a:picLocks noChangeAspect="1" noChangeArrowheads="1"/>
            </p:cNvPicPr>
            <p:nvPr/>
          </p:nvPicPr>
          <p:blipFill>
            <a:blip r:embed="rId3" cstate="print"/>
            <a:srcRect/>
            <a:stretch>
              <a:fillRect/>
            </a:stretch>
          </p:blipFill>
          <p:spPr bwMode="auto">
            <a:xfrm>
              <a:off x="6629400" y="5457825"/>
              <a:ext cx="304800" cy="180975"/>
            </a:xfrm>
            <a:prstGeom prst="rect">
              <a:avLst/>
            </a:prstGeom>
            <a:noFill/>
            <a:ln w="9525">
              <a:noFill/>
              <a:miter lim="800000"/>
              <a:headEnd/>
              <a:tailEnd/>
            </a:ln>
            <a:scene3d>
              <a:camera prst="orthographicFront">
                <a:rot lat="0" lon="0" rev="5400000"/>
              </a:camera>
              <a:lightRig rig="threePt" dir="t"/>
            </a:scene3d>
          </p:spPr>
        </p:pic>
        <p:pic>
          <p:nvPicPr>
            <p:cNvPr id="26" name="Picture 32"/>
            <p:cNvPicPr>
              <a:picLocks noChangeAspect="1" noChangeArrowheads="1"/>
            </p:cNvPicPr>
            <p:nvPr/>
          </p:nvPicPr>
          <p:blipFill>
            <a:blip r:embed="rId3" cstate="print"/>
            <a:srcRect/>
            <a:stretch>
              <a:fillRect/>
            </a:stretch>
          </p:blipFill>
          <p:spPr bwMode="auto">
            <a:xfrm>
              <a:off x="6629400" y="5762625"/>
              <a:ext cx="304800" cy="180975"/>
            </a:xfrm>
            <a:prstGeom prst="rect">
              <a:avLst/>
            </a:prstGeom>
            <a:noFill/>
            <a:ln w="9525">
              <a:noFill/>
              <a:miter lim="800000"/>
              <a:headEnd/>
              <a:tailEnd/>
            </a:ln>
            <a:scene3d>
              <a:camera prst="orthographicFront">
                <a:rot lat="0" lon="0" rev="5400000"/>
              </a:camera>
              <a:lightRig rig="threePt" dir="t"/>
            </a:scene3d>
          </p:spPr>
        </p:pic>
        <p:pic>
          <p:nvPicPr>
            <p:cNvPr id="27" name="Picture 32"/>
            <p:cNvPicPr>
              <a:picLocks noChangeAspect="1" noChangeArrowheads="1"/>
            </p:cNvPicPr>
            <p:nvPr/>
          </p:nvPicPr>
          <p:blipFill>
            <a:blip r:embed="rId3" cstate="print"/>
            <a:srcRect/>
            <a:stretch>
              <a:fillRect/>
            </a:stretch>
          </p:blipFill>
          <p:spPr bwMode="auto">
            <a:xfrm>
              <a:off x="6629400" y="6067425"/>
              <a:ext cx="304800" cy="180975"/>
            </a:xfrm>
            <a:prstGeom prst="rect">
              <a:avLst/>
            </a:prstGeom>
            <a:noFill/>
            <a:ln w="9525">
              <a:noFill/>
              <a:miter lim="800000"/>
              <a:headEnd/>
              <a:tailEnd/>
            </a:ln>
            <a:scene3d>
              <a:camera prst="orthographicFront">
                <a:rot lat="0" lon="0" rev="5400000"/>
              </a:camera>
              <a:lightRig rig="threePt" dir="t"/>
            </a:scene3d>
          </p:spPr>
        </p:pic>
        <p:pic>
          <p:nvPicPr>
            <p:cNvPr id="28" name="Picture 32"/>
            <p:cNvPicPr>
              <a:picLocks noChangeAspect="1" noChangeArrowheads="1"/>
            </p:cNvPicPr>
            <p:nvPr/>
          </p:nvPicPr>
          <p:blipFill>
            <a:blip r:embed="rId3" cstate="print"/>
            <a:srcRect/>
            <a:stretch>
              <a:fillRect/>
            </a:stretch>
          </p:blipFill>
          <p:spPr bwMode="auto">
            <a:xfrm>
              <a:off x="6629400" y="6372225"/>
              <a:ext cx="304800" cy="180975"/>
            </a:xfrm>
            <a:prstGeom prst="rect">
              <a:avLst/>
            </a:prstGeom>
            <a:noFill/>
            <a:ln w="9525">
              <a:noFill/>
              <a:miter lim="800000"/>
              <a:headEnd/>
              <a:tailEnd/>
            </a:ln>
            <a:scene3d>
              <a:camera prst="orthographicFront">
                <a:rot lat="0" lon="0" rev="5400000"/>
              </a:camera>
              <a:lightRig rig="threePt" dir="t"/>
            </a:scene3d>
          </p:spPr>
        </p:pic>
        <p:pic>
          <p:nvPicPr>
            <p:cNvPr id="29" name="Picture 32"/>
            <p:cNvPicPr>
              <a:picLocks noChangeAspect="1" noChangeArrowheads="1"/>
            </p:cNvPicPr>
            <p:nvPr/>
          </p:nvPicPr>
          <p:blipFill>
            <a:blip r:embed="rId3" cstate="print"/>
            <a:srcRect/>
            <a:stretch>
              <a:fillRect/>
            </a:stretch>
          </p:blipFill>
          <p:spPr bwMode="auto">
            <a:xfrm>
              <a:off x="6629400" y="6629400"/>
              <a:ext cx="304800" cy="180975"/>
            </a:xfrm>
            <a:prstGeom prst="rect">
              <a:avLst/>
            </a:prstGeom>
            <a:noFill/>
            <a:ln w="9525">
              <a:noFill/>
              <a:miter lim="800000"/>
              <a:headEnd/>
              <a:tailEnd/>
            </a:ln>
            <a:scene3d>
              <a:camera prst="orthographicFront">
                <a:rot lat="0" lon="0" rev="5400000"/>
              </a:camera>
              <a:lightRig rig="threePt" dir="t"/>
            </a:scene3d>
          </p:spPr>
        </p:pic>
      </p:grpSp>
      <p:sp>
        <p:nvSpPr>
          <p:cNvPr id="2" name="Vertical Title 1"/>
          <p:cNvSpPr>
            <a:spLocks noGrp="1"/>
          </p:cNvSpPr>
          <p:nvPr>
            <p:ph type="title" orient="vert"/>
          </p:nvPr>
        </p:nvSpPr>
        <p:spPr>
          <a:xfrm>
            <a:off x="7239000" y="1600200"/>
            <a:ext cx="1905000" cy="4876800"/>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0" y="457200"/>
            <a:ext cx="6934200" cy="5791200"/>
          </a:xfrm>
        </p:spPr>
        <p:txBody>
          <a:bodyPr vert="eaVert"/>
          <a:lstStyle>
            <a:lvl2pPr>
              <a:defRPr/>
            </a:lvl2pPr>
            <a:lvl3pPr>
              <a:defRPr/>
            </a:lvl3pPr>
            <a:lvl4pPr>
              <a:defRPr/>
            </a:lvl4pPr>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0" name="Date Placeholder 62"/>
          <p:cNvSpPr>
            <a:spLocks noGrp="1"/>
          </p:cNvSpPr>
          <p:nvPr>
            <p:ph type="dt" sz="half" idx="10"/>
          </p:nvPr>
        </p:nvSpPr>
        <p:spPr/>
        <p:txBody>
          <a:bodyPr/>
          <a:lstStyle>
            <a:lvl1pPr>
              <a:defRPr/>
            </a:lvl1pPr>
          </a:lstStyle>
          <a:p>
            <a:pPr>
              <a:defRPr/>
            </a:pPr>
            <a:fld id="{E253DE7B-745C-42BE-BC43-20FB2A747D52}" type="datetime1">
              <a:rPr lang="en-US"/>
              <a:pPr>
                <a:defRPr/>
              </a:pPr>
              <a:t>1/13/2015</a:t>
            </a:fld>
            <a:endParaRPr lang="en-US" dirty="0"/>
          </a:p>
        </p:txBody>
      </p:sp>
      <p:sp>
        <p:nvSpPr>
          <p:cNvPr id="31" name="Slide Number Placeholder 63"/>
          <p:cNvSpPr>
            <a:spLocks noGrp="1"/>
          </p:cNvSpPr>
          <p:nvPr>
            <p:ph type="sldNum" sz="quarter" idx="11"/>
          </p:nvPr>
        </p:nvSpPr>
        <p:spPr/>
        <p:txBody>
          <a:bodyPr/>
          <a:lstStyle>
            <a:lvl1pPr>
              <a:defRPr/>
            </a:lvl1pPr>
          </a:lstStyle>
          <a:p>
            <a:pPr>
              <a:defRPr/>
            </a:pPr>
            <a:fld id="{5B00CDE4-46D5-40E2-8287-C94D0F6386C6}" type="slidenum">
              <a:rPr lang="en-US"/>
              <a:pPr>
                <a:defRPr/>
              </a:pPr>
              <a:t>‹#›</a:t>
            </a:fld>
            <a:endParaRPr lang="en-US"/>
          </a:p>
        </p:txBody>
      </p:sp>
      <p:sp>
        <p:nvSpPr>
          <p:cNvPr id="32" name="Footer Placeholder 64"/>
          <p:cNvSpPr>
            <a:spLocks noGrp="1"/>
          </p:cNvSpPr>
          <p:nvPr>
            <p:ph type="ftr" sz="quarter" idx="12"/>
          </p:nvPr>
        </p:nvSpPr>
        <p:spPr/>
        <p:txBody>
          <a:bodyPr/>
          <a:lstStyle>
            <a:lvl1pPr>
              <a:defRPr/>
            </a:lvl1pPr>
          </a:lstStyle>
          <a:p>
            <a:pPr>
              <a:defRPr/>
            </a:pPr>
            <a:r>
              <a:rPr lang="en-US"/>
              <a:t>Northwest Portland Area Indian Health Board</a:t>
            </a:r>
          </a:p>
        </p:txBody>
      </p:sp>
    </p:spTree>
    <p:extLst>
      <p:ext uri="{BB962C8B-B14F-4D97-AF65-F5344CB8AC3E}">
        <p14:creationId xmlns:p14="http://schemas.microsoft.com/office/powerpoint/2010/main" val="7953694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NPAIHB Layout">
    <p:spTree>
      <p:nvGrpSpPr>
        <p:cNvPr id="1" name=""/>
        <p:cNvGrpSpPr/>
        <p:nvPr/>
      </p:nvGrpSpPr>
      <p:grpSpPr>
        <a:xfrm>
          <a:off x="0" y="0"/>
          <a:ext cx="0" cy="0"/>
          <a:chOff x="0" y="0"/>
          <a:chExt cx="0" cy="0"/>
        </a:xfrm>
      </p:grpSpPr>
      <p:pic>
        <p:nvPicPr>
          <p:cNvPr id="4" name="Picture 5" descr="NPAIHBLogo-NoText-B&amp;w"/>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7924800" y="5867400"/>
            <a:ext cx="1066800" cy="862013"/>
          </a:xfrm>
          <a:prstGeom prst="rect">
            <a:avLst/>
          </a:prstGeom>
          <a:noFill/>
          <a:ln w="9525">
            <a:noFill/>
            <a:miter lim="800000"/>
            <a:headEnd/>
            <a:tailEnd/>
          </a:ln>
        </p:spPr>
      </p:pic>
      <p:sp>
        <p:nvSpPr>
          <p:cNvPr id="11" name="Rectangle 7"/>
          <p:cNvSpPr>
            <a:spLocks noGrp="1" noChangeArrowheads="1"/>
          </p:cNvSpPr>
          <p:nvPr>
            <p:ph type="body" idx="1"/>
          </p:nvPr>
        </p:nvSpPr>
        <p:spPr>
          <a:xfrm>
            <a:off x="495300" y="1704681"/>
            <a:ext cx="8153400" cy="4733827"/>
          </a:xfrm>
          <a:noFill/>
          <a:ln/>
        </p:spPr>
        <p:txBody>
          <a:bodyPr/>
          <a:lstStyle>
            <a:lvl1pPr>
              <a:defRPr/>
            </a:lvl1pPr>
            <a:lvl2pPr>
              <a:buNone/>
              <a:defRPr/>
            </a:lvl2pPr>
          </a:lstStyle>
          <a:p>
            <a:pPr lvl="0"/>
            <a:r>
              <a:rPr lang="en-US" dirty="0" smtClean="0"/>
              <a:t>Click to edit Master text styles</a:t>
            </a:r>
          </a:p>
        </p:txBody>
      </p:sp>
      <p:sp>
        <p:nvSpPr>
          <p:cNvPr id="2" name="Title 1"/>
          <p:cNvSpPr>
            <a:spLocks noGrp="1"/>
          </p:cNvSpPr>
          <p:nvPr>
            <p:ph type="title"/>
          </p:nvPr>
        </p:nvSpPr>
        <p:spPr>
          <a:xfrm>
            <a:off x="457200" y="304800"/>
            <a:ext cx="8229600" cy="1143000"/>
          </a:xfrm>
          <a:noFill/>
          <a:ln w="9525">
            <a:noFill/>
            <a:miter lim="800000"/>
            <a:headEnd/>
            <a:tailEnd/>
          </a:ln>
        </p:spPr>
        <p:txBody>
          <a:bodyPr anchor="t"/>
          <a:lstStyle>
            <a:lvl1pPr algn="ctr" rtl="0" eaLnBrk="0" fontAlgn="base" hangingPunct="0">
              <a:spcBef>
                <a:spcPct val="20000"/>
              </a:spcBef>
              <a:spcAft>
                <a:spcPct val="0"/>
              </a:spcAft>
              <a:defRPr lang="en-US" sz="6000" b="1" dirty="0" smtClean="0">
                <a:solidFill>
                  <a:schemeClr val="bg1"/>
                </a:solidFill>
                <a:latin typeface="Papyrus" pitchFamily="66" charset="0"/>
                <a:ea typeface="+mn-ea"/>
                <a:cs typeface="+mn-cs"/>
              </a:defRPr>
            </a:lvl1pPr>
          </a:lstStyle>
          <a:p>
            <a:r>
              <a:rPr lang="en-US" dirty="0" smtClean="0"/>
              <a:t>Click to edit Master title style</a:t>
            </a:r>
            <a:endParaRPr lang="en-US" dirty="0"/>
          </a:p>
        </p:txBody>
      </p:sp>
      <p:sp>
        <p:nvSpPr>
          <p:cNvPr id="5" name="Date Placeholder 2"/>
          <p:cNvSpPr>
            <a:spLocks noGrp="1"/>
          </p:cNvSpPr>
          <p:nvPr>
            <p:ph type="dt" sz="half" idx="10"/>
          </p:nvPr>
        </p:nvSpPr>
        <p:spPr/>
        <p:txBody>
          <a:bodyPr/>
          <a:lstStyle>
            <a:lvl1pPr>
              <a:defRPr dirty="0"/>
            </a:lvl1pPr>
          </a:lstStyle>
          <a:p>
            <a:pPr>
              <a:defRPr/>
            </a:pPr>
            <a:r>
              <a:rPr lang="en-US"/>
              <a:t>6/10/08</a:t>
            </a:r>
          </a:p>
        </p:txBody>
      </p:sp>
      <p:sp>
        <p:nvSpPr>
          <p:cNvPr id="6" name="Footer Placeholder 3"/>
          <p:cNvSpPr>
            <a:spLocks noGrp="1"/>
          </p:cNvSpPr>
          <p:nvPr>
            <p:ph type="ftr" sz="quarter" idx="11"/>
          </p:nvPr>
        </p:nvSpPr>
        <p:spPr/>
        <p:txBody>
          <a:bodyPr/>
          <a:lstStyle>
            <a:lvl1pPr>
              <a:defRPr dirty="0"/>
            </a:lvl1pPr>
          </a:lstStyle>
          <a:p>
            <a:pPr>
              <a:defRPr/>
            </a:pPr>
            <a:r>
              <a:rPr lang="en-US"/>
              <a:t>NPAIHB - CSTE 2008</a:t>
            </a:r>
          </a:p>
        </p:txBody>
      </p:sp>
      <p:sp>
        <p:nvSpPr>
          <p:cNvPr id="7" name="Slide Number Placeholder 4"/>
          <p:cNvSpPr>
            <a:spLocks noGrp="1"/>
          </p:cNvSpPr>
          <p:nvPr>
            <p:ph type="sldNum" sz="quarter" idx="12"/>
          </p:nvPr>
        </p:nvSpPr>
        <p:spPr/>
        <p:txBody>
          <a:bodyPr/>
          <a:lstStyle>
            <a:lvl1pPr>
              <a:defRPr/>
            </a:lvl1pPr>
          </a:lstStyle>
          <a:p>
            <a:pPr>
              <a:defRPr/>
            </a:pPr>
            <a:fld id="{58307025-AA6F-441B-B69E-A8C8B558FF38}" type="slidenum">
              <a:rPr lang="en-US"/>
              <a:pPr>
                <a:defRPr/>
              </a:pPr>
              <a:t>‹#›</a:t>
            </a:fld>
            <a:endParaRPr lang="en-US" dirty="0"/>
          </a:p>
        </p:txBody>
      </p:sp>
    </p:spTree>
    <p:extLst>
      <p:ext uri="{BB962C8B-B14F-4D97-AF65-F5344CB8AC3E}">
        <p14:creationId xmlns:p14="http://schemas.microsoft.com/office/powerpoint/2010/main" val="5023288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p>
            <a:pPr fontAlgn="base">
              <a:spcBef>
                <a:spcPct val="0"/>
              </a:spcBef>
              <a:spcAft>
                <a:spcPct val="0"/>
              </a:spcAft>
              <a:defRPr/>
            </a:pPr>
            <a:r>
              <a:rPr lang="en-US" smtClean="0"/>
              <a:t>Northwest Portland Area Indian Health Board</a:t>
            </a:r>
            <a:endParaRPr lang="en-US"/>
          </a:p>
        </p:txBody>
      </p:sp>
      <p:sp>
        <p:nvSpPr>
          <p:cNvPr id="5" name="Date Placeholder 4"/>
          <p:cNvSpPr>
            <a:spLocks noGrp="1"/>
          </p:cNvSpPr>
          <p:nvPr>
            <p:ph type="dt" sz="half" idx="11"/>
          </p:nvPr>
        </p:nvSpPr>
        <p:spPr/>
        <p:txBody>
          <a:bodyPr/>
          <a:lstStyle/>
          <a:p>
            <a:pPr fontAlgn="base">
              <a:spcBef>
                <a:spcPct val="0"/>
              </a:spcBef>
              <a:spcAft>
                <a:spcPct val="0"/>
              </a:spcAft>
              <a:defRPr/>
            </a:pPr>
            <a:fld id="{11B48FDB-D342-4F06-80C3-CC7634C7F97A}" type="datetime1">
              <a:rPr lang="en-US" smtClean="0"/>
              <a:pPr fontAlgn="base">
                <a:spcBef>
                  <a:spcPct val="0"/>
                </a:spcBef>
                <a:spcAft>
                  <a:spcPct val="0"/>
                </a:spcAft>
                <a:defRPr/>
              </a:pPr>
              <a:t>1/13/2015</a:t>
            </a:fld>
            <a:endParaRPr lang="en-US" dirty="0"/>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AD814E6-D563-43F1-AFB9-B14F28545724}" type="slidenum">
              <a:rPr lang="en-US" smtClean="0"/>
              <a:pPr fontAlgn="base">
                <a:spcBef>
                  <a:spcPct val="0"/>
                </a:spcBef>
                <a:spcAft>
                  <a:spcPct val="0"/>
                </a:spcAft>
                <a:defRPr/>
              </a:pPr>
              <a:t>‹#›</a:t>
            </a:fld>
            <a:endParaRPr lang="en-US"/>
          </a:p>
        </p:txBody>
      </p:sp>
    </p:spTree>
    <p:extLst>
      <p:ext uri="{BB962C8B-B14F-4D97-AF65-F5344CB8AC3E}">
        <p14:creationId xmlns:p14="http://schemas.microsoft.com/office/powerpoint/2010/main" val="2406126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 name="Title 1"/>
          <p:cNvSpPr>
            <a:spLocks noGrp="1"/>
          </p:cNvSpPr>
          <p:nvPr>
            <p:ph type="title"/>
          </p:nvPr>
        </p:nvSpPr>
        <p:spPr>
          <a:xfrm>
            <a:off x="609600" y="533400"/>
            <a:ext cx="7885113" cy="1524000"/>
          </a:xfrm>
        </p:spPr>
        <p:txBody>
          <a:bodyPr anchor="b"/>
          <a:lstStyle>
            <a:lvl1pPr algn="ctr">
              <a:buNone/>
              <a:defRPr sz="4200" b="0" cap="none" baseline="0">
                <a:solidFill>
                  <a:srgbClr val="FFFFFF"/>
                </a:solidFill>
              </a:defRPr>
            </a:lvl1pPr>
          </a:lstStyle>
          <a:p>
            <a:r>
              <a:rPr kumimoji="0" lang="en-US" dirty="0" smtClean="0"/>
              <a:t>Click to edit Master title style</a:t>
            </a:r>
            <a:endParaRPr kumimoji="0" lang="en-US" dirty="0"/>
          </a:p>
        </p:txBody>
      </p:sp>
      <p:grpSp>
        <p:nvGrpSpPr>
          <p:cNvPr id="20" name="Group 19"/>
          <p:cNvGrpSpPr/>
          <p:nvPr userDrawn="1"/>
        </p:nvGrpSpPr>
        <p:grpSpPr>
          <a:xfrm>
            <a:off x="4038600" y="1879134"/>
            <a:ext cx="1058411" cy="1058411"/>
            <a:chOff x="1143000" y="228600"/>
            <a:chExt cx="762000" cy="762000"/>
          </a:xfrm>
        </p:grpSpPr>
        <p:sp>
          <p:nvSpPr>
            <p:cNvPr id="21" name="Oval 20"/>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Oval 21"/>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3" name="Picture 22"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25" name="Picture 14"/>
          <p:cNvPicPr>
            <a:picLocks noChangeAspect="1" noChangeArrowheads="1"/>
          </p:cNvPicPr>
          <p:nvPr userDrawn="1"/>
        </p:nvPicPr>
        <p:blipFill>
          <a:blip r:embed="rId3" cstate="print"/>
          <a:srcRect b="14286"/>
          <a:stretch>
            <a:fillRect/>
          </a:stretch>
        </p:blipFill>
        <p:spPr bwMode="auto">
          <a:xfrm>
            <a:off x="152400" y="6124208"/>
            <a:ext cx="5410200" cy="270510"/>
          </a:xfrm>
          <a:prstGeom prst="rect">
            <a:avLst/>
          </a:prstGeom>
          <a:noFill/>
          <a:ln w="9525">
            <a:noFill/>
            <a:miter lim="800000"/>
            <a:headEnd/>
            <a:tailEnd/>
          </a:ln>
          <a:effectLst/>
        </p:spPr>
      </p:pic>
      <p:pic>
        <p:nvPicPr>
          <p:cNvPr id="26" name="Picture 14"/>
          <p:cNvPicPr>
            <a:picLocks noChangeAspect="1" noChangeArrowheads="1"/>
          </p:cNvPicPr>
          <p:nvPr userDrawn="1"/>
        </p:nvPicPr>
        <p:blipFill>
          <a:blip r:embed="rId3" cstate="print"/>
          <a:srcRect l="8451" b="8948"/>
          <a:stretch>
            <a:fillRect/>
          </a:stretch>
        </p:blipFill>
        <p:spPr bwMode="auto">
          <a:xfrm>
            <a:off x="4038600" y="6121866"/>
            <a:ext cx="4953000" cy="287358"/>
          </a:xfrm>
          <a:prstGeom prst="rect">
            <a:avLst/>
          </a:prstGeom>
          <a:noFill/>
          <a:ln w="9525">
            <a:noFill/>
            <a:miter lim="800000"/>
            <a:headEnd/>
            <a:tailEnd/>
          </a:ln>
          <a:effectLst/>
        </p:spPr>
      </p:pic>
      <p:sp>
        <p:nvSpPr>
          <p:cNvPr id="13" name="Rectangle 12"/>
          <p:cNvSpPr>
            <a:spLocks noChangeArrowheads="1"/>
          </p:cNvSpPr>
          <p:nvPr/>
        </p:nvSpPr>
        <p:spPr bwMode="auto">
          <a:xfrm>
            <a:off x="146304" y="6391656"/>
            <a:ext cx="8845296"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97C6D424-DE00-4962-B9C4-D78CC5BE0C50}" type="datetimeFigureOut">
              <a:rPr lang="en-US" smtClean="0"/>
              <a:pPr/>
              <a:t>1/13/2015</a:t>
            </a:fld>
            <a:endParaRPr lang="en-US"/>
          </a:p>
        </p:txBody>
      </p:sp>
      <p:pic>
        <p:nvPicPr>
          <p:cNvPr id="24" name="Picture 38"/>
          <p:cNvPicPr>
            <a:picLocks noChangeAspect="1" noChangeArrowheads="1"/>
          </p:cNvPicPr>
          <p:nvPr userDrawn="1"/>
        </p:nvPicPr>
        <p:blipFill>
          <a:blip r:embed="rId4" cstate="print">
            <a:clrChange>
              <a:clrFrom>
                <a:srgbClr val="000000"/>
              </a:clrFrom>
              <a:clrTo>
                <a:srgbClr val="000000">
                  <a:alpha val="0"/>
                </a:srgbClr>
              </a:clrTo>
            </a:clrChange>
          </a:blip>
          <a:srcRect/>
          <a:stretch>
            <a:fillRect/>
          </a:stretch>
        </p:blipFill>
        <p:spPr bwMode="auto">
          <a:xfrm>
            <a:off x="7277100" y="472440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6556248" cy="758952"/>
          </a:xfrm>
        </p:spPr>
        <p:txBody>
          <a:bodyPr/>
          <a:lstStyle/>
          <a:p>
            <a:r>
              <a:rPr kumimoji="0" lang="en-US" dirty="0" smtClean="0"/>
              <a:t>Click to edit Master title style</a:t>
            </a:r>
            <a:endParaRPr kumimoji="0" lang="en-US" dirty="0"/>
          </a:p>
        </p:txBody>
      </p:sp>
      <p:sp>
        <p:nvSpPr>
          <p:cNvPr id="5" name="Date Placeholder 4"/>
          <p:cNvSpPr>
            <a:spLocks noGrp="1"/>
          </p:cNvSpPr>
          <p:nvPr>
            <p:ph type="dt" sz="half" idx="10"/>
          </p:nvPr>
        </p:nvSpPr>
        <p:spPr>
          <a:xfrm>
            <a:off x="5791200" y="6409944"/>
            <a:ext cx="3044952" cy="365760"/>
          </a:xfrm>
        </p:spPr>
        <p:txBody>
          <a:bodyPr/>
          <a:lstStyle/>
          <a:p>
            <a:fld id="{97C6D424-DE00-4962-B9C4-D78CC5BE0C50}" type="datetimeFigureOut">
              <a:rPr lang="en-US" smtClean="0"/>
              <a:pPr/>
              <a:t>1/13/2015</a:t>
            </a:fld>
            <a:endParaRPr lang="en-US"/>
          </a:p>
        </p:txBody>
      </p:sp>
      <p:sp>
        <p:nvSpPr>
          <p:cNvPr id="6" name="Footer Placeholder 5"/>
          <p:cNvSpPr>
            <a:spLocks noGrp="1"/>
          </p:cNvSpPr>
          <p:nvPr>
            <p:ph type="ftr" sz="quarter" idx="11"/>
          </p:nvPr>
        </p:nvSpPr>
        <p:spPr/>
        <p:txBody>
          <a:bodyPr/>
          <a:lstStyle/>
          <a:p>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9" name="Picture 38"/>
          <p:cNvPicPr>
            <a:picLocks noChangeAspect="1" noChangeArrowheads="1"/>
          </p:cNvPicPr>
          <p:nvPr userDrawn="1"/>
        </p:nvPicPr>
        <p:blipFill>
          <a:blip r:embed="rId2" cstate="print">
            <a:clrChange>
              <a:clrFrom>
                <a:srgbClr val="000000"/>
              </a:clrFrom>
              <a:clrTo>
                <a:srgbClr val="000000">
                  <a:alpha val="0"/>
                </a:srgbClr>
              </a:clrTo>
            </a:clrChange>
          </a:blip>
          <a:srcRect/>
          <a:stretch>
            <a:fillRect/>
          </a:stretch>
        </p:blipFill>
        <p:spPr bwMode="auto">
          <a:xfrm>
            <a:off x="6743700" y="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7C6D424-DE00-4962-B9C4-D78CC5BE0C50}" type="datetimeFigureOut">
              <a:rPr lang="en-US" smtClean="0"/>
              <a:pPr/>
              <a:t>1/13/2015</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3" name="Title 22"/>
          <p:cNvSpPr>
            <a:spLocks noGrp="1"/>
          </p:cNvSpPr>
          <p:nvPr>
            <p:ph type="title"/>
          </p:nvPr>
        </p:nvSpPr>
        <p:spPr/>
        <p:txBody>
          <a:bodyPr rtlCol="0" anchor="b" anchorCtr="0"/>
          <a:lstStyle/>
          <a:p>
            <a:r>
              <a:rPr kumimoji="0" lang="en-US" dirty="0" smtClean="0"/>
              <a:t>Click to edit Master title style</a:t>
            </a:r>
            <a:endParaRPr kumimoji="0" lang="en-US" dirty="0"/>
          </a:p>
        </p:txBody>
      </p:sp>
      <p:grpSp>
        <p:nvGrpSpPr>
          <p:cNvPr id="28" name="Group 27"/>
          <p:cNvGrpSpPr/>
          <p:nvPr userDrawn="1"/>
        </p:nvGrpSpPr>
        <p:grpSpPr>
          <a:xfrm>
            <a:off x="4207778" y="6096000"/>
            <a:ext cx="762000" cy="762000"/>
            <a:chOff x="1143000" y="228600"/>
            <a:chExt cx="762000" cy="762000"/>
          </a:xfrm>
        </p:grpSpPr>
        <p:sp>
          <p:nvSpPr>
            <p:cNvPr id="29" name="Oval 28"/>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Oval 29"/>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31" name="Picture 30"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pic>
        <p:nvPicPr>
          <p:cNvPr id="32" name="Picture 38"/>
          <p:cNvPicPr>
            <a:picLocks noChangeAspect="1" noChangeArrowheads="1"/>
          </p:cNvPicPr>
          <p:nvPr userDrawn="1"/>
        </p:nvPicPr>
        <p:blipFill>
          <a:blip r:embed="rId3" cstate="print">
            <a:clrChange>
              <a:clrFrom>
                <a:srgbClr val="000000"/>
              </a:clrFrom>
              <a:clrTo>
                <a:srgbClr val="000000">
                  <a:alpha val="0"/>
                </a:srgbClr>
              </a:clrTo>
            </a:clrChange>
          </a:blip>
          <a:srcRect/>
          <a:stretch>
            <a:fillRect/>
          </a:stretch>
        </p:blipFill>
        <p:spPr bwMode="auto">
          <a:xfrm>
            <a:off x="6743700" y="0"/>
            <a:ext cx="2400300" cy="1771650"/>
          </a:xfrm>
          <a:prstGeom prst="rect">
            <a:avLst/>
          </a:prstGeom>
          <a:noFill/>
          <a:ln w="9525">
            <a:noFill/>
            <a:miter lim="800000"/>
            <a:headEnd/>
            <a:tailEnd/>
          </a:ln>
          <a:effectLst/>
        </p:spPr>
      </p:pic>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7C6D424-DE00-4962-B9C4-D78CC5BE0C50}" type="datetimeFigureOut">
              <a:rPr lang="en-US" smtClean="0"/>
              <a:pPr/>
              <a:t>1/13/2015</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7C6D424-DE00-4962-B9C4-D78CC5BE0C50}" type="datetimeFigureOut">
              <a:rPr lang="en-US" smtClean="0"/>
              <a:pPr/>
              <a:t>1/13/2015</a:t>
            </a:fld>
            <a:endParaRPr lang="en-US"/>
          </a:p>
        </p:txBody>
      </p:sp>
      <p:sp>
        <p:nvSpPr>
          <p:cNvPr id="3" name="Footer Placeholder 2"/>
          <p:cNvSpPr>
            <a:spLocks noGrp="1"/>
          </p:cNvSpPr>
          <p:nvPr>
            <p:ph type="ftr" sz="quarter" idx="11"/>
          </p:nvPr>
        </p:nvSpPr>
        <p:spPr/>
        <p:txBody>
          <a:bodyPr/>
          <a:lstStyle/>
          <a:p>
            <a:endParaRPr lang="en-US"/>
          </a:p>
        </p:txBody>
      </p:sp>
      <p:grpSp>
        <p:nvGrpSpPr>
          <p:cNvPr id="11" name="Group 10"/>
          <p:cNvGrpSpPr/>
          <p:nvPr userDrawn="1"/>
        </p:nvGrpSpPr>
        <p:grpSpPr>
          <a:xfrm>
            <a:off x="4351789" y="6103690"/>
            <a:ext cx="762000" cy="762000"/>
            <a:chOff x="1143000" y="228600"/>
            <a:chExt cx="762000" cy="762000"/>
          </a:xfrm>
        </p:grpSpPr>
        <p:sp>
          <p:nvSpPr>
            <p:cNvPr id="12" name="Oval 11"/>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14" name="Picture 13"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6">
              <a:lumMod val="40000"/>
              <a:lumOff val="60000"/>
            </a:schemeClr>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hasCustomPrompt="1"/>
          </p:nvPr>
        </p:nvSpPr>
        <p:spPr>
          <a:xfrm>
            <a:off x="381000" y="1143000"/>
            <a:ext cx="2362200" cy="1371600"/>
          </a:xfrm>
        </p:spPr>
        <p:txBody>
          <a:bodyPr anchor="b">
            <a:noAutofit/>
          </a:bodyPr>
          <a:lstStyle>
            <a:lvl1pPr algn="l">
              <a:buNone/>
              <a:defRPr sz="2400" b="1" baseline="0">
                <a:solidFill>
                  <a:schemeClr val="accent1">
                    <a:lumMod val="75000"/>
                  </a:schemeClr>
                </a:solidFill>
                <a:latin typeface="Maiandra GD" pitchFamily="34" charset="0"/>
              </a:defRPr>
            </a:lvl1pPr>
          </a:lstStyle>
          <a:p>
            <a:r>
              <a:rPr kumimoji="0" lang="en-US" dirty="0" smtClean="0"/>
              <a:t>Northwest Portland Area Indian Health Board</a:t>
            </a:r>
            <a:endParaRPr kumimoji="0" lang="en-US" dirty="0"/>
          </a:p>
        </p:txBody>
      </p:sp>
      <p:sp>
        <p:nvSpPr>
          <p:cNvPr id="3" name="Text Placeholder 2"/>
          <p:cNvSpPr>
            <a:spLocks noGrp="1"/>
          </p:cNvSpPr>
          <p:nvPr>
            <p:ph type="body" idx="2" hasCustomPrompt="1"/>
          </p:nvPr>
        </p:nvSpPr>
        <p:spPr>
          <a:xfrm>
            <a:off x="381000" y="2514601"/>
            <a:ext cx="2362200" cy="609600"/>
          </a:xfrm>
        </p:spPr>
        <p:txBody>
          <a:bodyPr/>
          <a:lstStyle>
            <a:lvl1pPr marL="0" indent="0">
              <a:spcAft>
                <a:spcPts val="1000"/>
              </a:spcAft>
              <a:buNone/>
              <a:defRPr sz="1600" i="1">
                <a:solidFill>
                  <a:schemeClr val="accent6">
                    <a:lumMod val="50000"/>
                  </a:schemeClr>
                </a:solidFill>
                <a:latin typeface="Corbel" pitchFamily="34" charset="0"/>
              </a:defRPr>
            </a:lvl1pPr>
            <a:lvl2pPr>
              <a:buNone/>
              <a:defRPr sz="1200"/>
            </a:lvl2pPr>
            <a:lvl3pPr>
              <a:buNone/>
              <a:defRPr sz="1000"/>
            </a:lvl3pPr>
            <a:lvl4pPr>
              <a:buNone/>
              <a:defRPr sz="900"/>
            </a:lvl4pPr>
            <a:lvl5pPr>
              <a:buNone/>
              <a:defRPr sz="900"/>
            </a:lvl5pPr>
          </a:lstStyle>
          <a:p>
            <a:pPr lvl="0" eaLnBrk="1" latinLnBrk="0" hangingPunct="1"/>
            <a:r>
              <a:rPr kumimoji="0" lang="en-US" dirty="0" smtClean="0"/>
              <a:t>Indian Leadership for Indian Health</a:t>
            </a:r>
          </a:p>
          <a:p>
            <a:pPr lvl="0" eaLnBrk="1" latinLnBrk="0" hangingPunct="1"/>
            <a:endParaRPr kumimoji="0" lang="en-US" dirty="0" smtClean="0"/>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97C6D424-DE00-4962-B9C4-D78CC5BE0C50}" type="datetimeFigureOut">
              <a:rPr lang="en-US" smtClean="0"/>
              <a:pPr/>
              <a:t>1/13/2015</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pic>
        <p:nvPicPr>
          <p:cNvPr id="22" name="Picture 14"/>
          <p:cNvPicPr>
            <a:picLocks noChangeAspect="1" noChangeArrowheads="1"/>
          </p:cNvPicPr>
          <p:nvPr userDrawn="1"/>
        </p:nvPicPr>
        <p:blipFill>
          <a:blip r:embed="rId2" cstate="print"/>
          <a:srcRect t="82979" r="44348" b="4255"/>
          <a:stretch>
            <a:fillRect/>
          </a:stretch>
        </p:blipFill>
        <p:spPr bwMode="auto">
          <a:xfrm>
            <a:off x="152400" y="6248400"/>
            <a:ext cx="2743200" cy="152400"/>
          </a:xfrm>
          <a:prstGeom prst="rect">
            <a:avLst/>
          </a:prstGeom>
          <a:noFill/>
          <a:ln w="9525">
            <a:noFill/>
            <a:miter lim="800000"/>
            <a:headEnd/>
            <a:tailEnd/>
          </a:ln>
          <a:effectLst/>
        </p:spPr>
      </p:pic>
      <p:grpSp>
        <p:nvGrpSpPr>
          <p:cNvPr id="26" name="Group 25"/>
          <p:cNvGrpSpPr/>
          <p:nvPr userDrawn="1"/>
        </p:nvGrpSpPr>
        <p:grpSpPr>
          <a:xfrm>
            <a:off x="1143000" y="228600"/>
            <a:ext cx="762000" cy="762000"/>
            <a:chOff x="1143000" y="228600"/>
            <a:chExt cx="762000" cy="762000"/>
          </a:xfrm>
        </p:grpSpPr>
        <p:sp>
          <p:nvSpPr>
            <p:cNvPr id="10" name="Oval 9"/>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3" name="Picture 22" descr="NPAIHBtransparent.gif"/>
            <p:cNvPicPr>
              <a:picLocks noChangeAspect="1"/>
            </p:cNvPicPr>
            <p:nvPr userDrawn="1"/>
          </p:nvPicPr>
          <p:blipFill>
            <a:blip r:embed="rId3"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
        <p:nvSpPr>
          <p:cNvPr id="25" name="TextBox 24"/>
          <p:cNvSpPr txBox="1"/>
          <p:nvPr userDrawn="1"/>
        </p:nvSpPr>
        <p:spPr>
          <a:xfrm>
            <a:off x="381000" y="5046677"/>
            <a:ext cx="2362200" cy="157479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20000"/>
              </a:spcBef>
              <a:spcAft>
                <a:spcPts val="1000"/>
              </a:spcAft>
              <a:buClr>
                <a:schemeClr val="accent1"/>
              </a:buClr>
              <a:buSzPct val="85000"/>
              <a:buFont typeface="Wingdings 2"/>
              <a:buNone/>
              <a:tabLst/>
              <a:defRPr/>
            </a:pPr>
            <a:r>
              <a:rPr kumimoji="0" lang="en-US" sz="1400" i="1" kern="1200" dirty="0" smtClean="0">
                <a:solidFill>
                  <a:schemeClr val="tx1">
                    <a:lumMod val="95000"/>
                    <a:lumOff val="5000"/>
                  </a:schemeClr>
                </a:solidFill>
                <a:latin typeface="Corbel" pitchFamily="34" charset="0"/>
                <a:ea typeface="+mn-ea"/>
                <a:cs typeface="+mn-cs"/>
              </a:rPr>
              <a:t>2121</a:t>
            </a:r>
            <a:r>
              <a:rPr kumimoji="0" lang="en-US" sz="1400" i="1" kern="1200" baseline="0" dirty="0" smtClean="0">
                <a:solidFill>
                  <a:schemeClr val="tx1">
                    <a:lumMod val="95000"/>
                    <a:lumOff val="5000"/>
                  </a:schemeClr>
                </a:solidFill>
                <a:latin typeface="Corbel" pitchFamily="34" charset="0"/>
                <a:ea typeface="+mn-ea"/>
                <a:cs typeface="+mn-cs"/>
              </a:rPr>
              <a:t> SW Broadway</a:t>
            </a:r>
            <a:r>
              <a:rPr kumimoji="0" lang="en-US" sz="1400" i="1" kern="1200" dirty="0" smtClean="0">
                <a:solidFill>
                  <a:schemeClr val="tx1">
                    <a:lumMod val="95000"/>
                    <a:lumOff val="5000"/>
                  </a:schemeClr>
                </a:solidFill>
                <a:latin typeface="Corbel" pitchFamily="34" charset="0"/>
                <a:ea typeface="+mn-ea"/>
                <a:cs typeface="+mn-cs"/>
              </a:rPr>
              <a:t>, Suite 300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Portland, Oregon 97201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Phone: (503) 228-4185 </a:t>
            </a:r>
            <a:br>
              <a:rPr kumimoji="0" lang="en-US" sz="1400" i="1" kern="1200" dirty="0" smtClean="0">
                <a:solidFill>
                  <a:schemeClr val="tx1">
                    <a:lumMod val="95000"/>
                    <a:lumOff val="5000"/>
                  </a:schemeClr>
                </a:solidFill>
                <a:latin typeface="Corbel" pitchFamily="34" charset="0"/>
                <a:ea typeface="+mn-ea"/>
                <a:cs typeface="+mn-cs"/>
              </a:rPr>
            </a:br>
            <a:r>
              <a:rPr kumimoji="0" lang="en-US" sz="1400" i="1" kern="1200" dirty="0" smtClean="0">
                <a:solidFill>
                  <a:schemeClr val="tx1">
                    <a:lumMod val="95000"/>
                    <a:lumOff val="5000"/>
                  </a:schemeClr>
                </a:solidFill>
                <a:latin typeface="Corbel" pitchFamily="34" charset="0"/>
                <a:ea typeface="+mn-ea"/>
                <a:cs typeface="+mn-cs"/>
              </a:rPr>
              <a:t>Fax: (503) 228-8182 </a:t>
            </a:r>
            <a:br>
              <a:rPr kumimoji="0" lang="en-US" sz="1400" i="1" kern="1200" dirty="0" smtClean="0">
                <a:solidFill>
                  <a:schemeClr val="tx1">
                    <a:lumMod val="95000"/>
                    <a:lumOff val="5000"/>
                  </a:schemeClr>
                </a:solidFill>
                <a:latin typeface="Corbel" pitchFamily="34" charset="0"/>
                <a:ea typeface="+mn-ea"/>
                <a:cs typeface="+mn-cs"/>
              </a:rPr>
            </a:br>
            <a:endParaRPr kumimoji="0" lang="en-US" sz="1400" i="1" u="sng" kern="1200" dirty="0" smtClean="0">
              <a:solidFill>
                <a:schemeClr val="accent3">
                  <a:lumMod val="50000"/>
                </a:schemeClr>
              </a:solidFill>
              <a:latin typeface="Corbel" pitchFamily="34" charset="0"/>
              <a:ea typeface="+mn-ea"/>
              <a:cs typeface="+mn-cs"/>
            </a:endParaRPr>
          </a:p>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97C6D424-DE00-4962-B9C4-D78CC5BE0C50}" type="datetimeFigureOut">
              <a:rPr lang="en-US" smtClean="0"/>
              <a:pPr/>
              <a:t>1/13/2015</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grpSp>
        <p:nvGrpSpPr>
          <p:cNvPr id="24" name="Group 23"/>
          <p:cNvGrpSpPr/>
          <p:nvPr userDrawn="1"/>
        </p:nvGrpSpPr>
        <p:grpSpPr>
          <a:xfrm>
            <a:off x="1219200" y="152400"/>
            <a:ext cx="762000" cy="762000"/>
            <a:chOff x="1143000" y="228600"/>
            <a:chExt cx="762000" cy="762000"/>
          </a:xfrm>
        </p:grpSpPr>
        <p:sp>
          <p:nvSpPr>
            <p:cNvPr id="25" name="Oval 24"/>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Oval 25"/>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7" name="Picture 26" descr="NPAIHBtransparent.gif"/>
            <p:cNvPicPr>
              <a:picLocks noChangeAspect="1"/>
            </p:cNvPicPr>
            <p:nvPr userDrawn="1"/>
          </p:nvPicPr>
          <p:blipFill>
            <a:blip r:embed="rId2"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7C6D424-DE00-4962-B9C4-D78CC5BE0C50}" type="datetimeFigureOut">
              <a:rPr lang="en-US" smtClean="0"/>
              <a:pPr/>
              <a:t>1/13/2015</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2" name="Title Placeholder 21"/>
          <p:cNvSpPr>
            <a:spLocks noGrp="1"/>
          </p:cNvSpPr>
          <p:nvPr>
            <p:ph type="title"/>
          </p:nvPr>
        </p:nvSpPr>
        <p:spPr>
          <a:xfrm>
            <a:off x="152400" y="228600"/>
            <a:ext cx="8839200" cy="1066800"/>
          </a:xfrm>
          <a:prstGeom prst="rect">
            <a:avLst/>
          </a:prstGeom>
        </p:spPr>
        <p:txBody>
          <a:bodyPr vert="horz" anchor="ctr">
            <a:noAutofit/>
          </a:bodyPr>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grpSp>
        <p:nvGrpSpPr>
          <p:cNvPr id="21" name="Group 20"/>
          <p:cNvGrpSpPr/>
          <p:nvPr/>
        </p:nvGrpSpPr>
        <p:grpSpPr>
          <a:xfrm>
            <a:off x="4191000" y="6096000"/>
            <a:ext cx="762000" cy="762000"/>
            <a:chOff x="1143000" y="228600"/>
            <a:chExt cx="762000" cy="762000"/>
          </a:xfrm>
        </p:grpSpPr>
        <p:sp>
          <p:nvSpPr>
            <p:cNvPr id="24" name="Oval 23"/>
            <p:cNvSpPr/>
            <p:nvPr/>
          </p:nvSpPr>
          <p:spPr>
            <a:xfrm>
              <a:off x="1143000" y="228600"/>
              <a:ext cx="762000" cy="7620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Oval 24"/>
            <p:cNvSpPr/>
            <p:nvPr/>
          </p:nvSpPr>
          <p:spPr>
            <a:xfrm>
              <a:off x="1220710" y="313189"/>
              <a:ext cx="591312" cy="591312"/>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pic>
          <p:nvPicPr>
            <p:cNvPr id="26" name="Picture 25" descr="NPAIHBtransparent.gif"/>
            <p:cNvPicPr>
              <a:picLocks noChangeAspect="1"/>
            </p:cNvPicPr>
            <p:nvPr userDrawn="1"/>
          </p:nvPicPr>
          <p:blipFill>
            <a:blip r:embed="rId14" cstate="print">
              <a:duotone>
                <a:schemeClr val="accent5">
                  <a:shade val="45000"/>
                  <a:satMod val="135000"/>
                </a:schemeClr>
                <a:prstClr val="white"/>
              </a:duotone>
            </a:blip>
            <a:stretch>
              <a:fillRect/>
            </a:stretch>
          </p:blipFill>
          <p:spPr>
            <a:xfrm>
              <a:off x="1261145" y="431334"/>
              <a:ext cx="509039" cy="426463"/>
            </a:xfrm>
            <a:prstGeom prst="rect">
              <a:avLst/>
            </a:prstGeom>
          </p:spPr>
        </p:pic>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09" r:id="rId12"/>
  </p:sldLayoutIdLst>
  <p:timing>
    <p:tnLst>
      <p:par>
        <p:cTn id="1" dur="indefinite" restart="never" nodeType="tmRoot"/>
      </p:par>
    </p:tnLst>
  </p:timing>
  <p:txStyles>
    <p:titleStyle>
      <a:lvl1pPr algn="ctr" rtl="0" eaLnBrk="1" latinLnBrk="0" hangingPunct="1">
        <a:spcBef>
          <a:spcPct val="0"/>
        </a:spcBef>
        <a:buNone/>
        <a:defRPr kumimoji="0" sz="44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1"/>
          <p:cNvSpPr>
            <a:spLocks noGrp="1" noChangeArrowheads="1"/>
          </p:cNvSpPr>
          <p:nvPr>
            <p:ph type="body" idx="1"/>
          </p:nvPr>
        </p:nvSpPr>
        <p:spPr bwMode="auto">
          <a:xfrm>
            <a:off x="457200" y="16002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 Second level</a:t>
            </a:r>
          </a:p>
          <a:p>
            <a:pPr lvl="2"/>
            <a:r>
              <a:rPr lang="en-US" smtClean="0"/>
              <a:t> Third level</a:t>
            </a:r>
          </a:p>
          <a:p>
            <a:pPr lvl="3"/>
            <a:r>
              <a:rPr lang="en-US" smtClean="0"/>
              <a:t> Fourth level</a:t>
            </a:r>
          </a:p>
          <a:p>
            <a:pPr lvl="4"/>
            <a:r>
              <a:rPr lang="en-US" smtClean="0"/>
              <a:t> Fifth level</a:t>
            </a:r>
          </a:p>
        </p:txBody>
      </p:sp>
      <p:sp>
        <p:nvSpPr>
          <p:cNvPr id="1027" name="Rectangle 2"/>
          <p:cNvSpPr>
            <a:spLocks noGrp="1" noChangeArrowheads="1"/>
          </p:cNvSpPr>
          <p:nvPr>
            <p:ph type="title"/>
          </p:nvPr>
        </p:nvSpPr>
        <p:spPr bwMode="auto">
          <a:xfrm>
            <a:off x="1371600" y="76200"/>
            <a:ext cx="73152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65" name="Rectangle 5"/>
          <p:cNvSpPr>
            <a:spLocks noGrp="1" noChangeArrowheads="1"/>
          </p:cNvSpPr>
          <p:nvPr>
            <p:ph type="ftr" sz="quarter" idx="3"/>
          </p:nvPr>
        </p:nvSpPr>
        <p:spPr bwMode="auto">
          <a:xfrm>
            <a:off x="2667000" y="6461125"/>
            <a:ext cx="38100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rgbClr val="800000"/>
                </a:solidFill>
                <a:latin typeface="Gill Sans MT" pitchFamily="34" charset="0"/>
              </a:defRPr>
            </a:lvl1pPr>
          </a:lstStyle>
          <a:p>
            <a:pPr fontAlgn="base">
              <a:spcBef>
                <a:spcPct val="0"/>
              </a:spcBef>
              <a:spcAft>
                <a:spcPct val="0"/>
              </a:spcAft>
              <a:defRPr/>
            </a:pPr>
            <a:r>
              <a:rPr lang="en-US"/>
              <a:t>Northwest Portland Area Indian Health Board</a:t>
            </a:r>
          </a:p>
        </p:txBody>
      </p:sp>
      <p:sp>
        <p:nvSpPr>
          <p:cNvPr id="66" name="Rectangle 4"/>
          <p:cNvSpPr>
            <a:spLocks noGrp="1" noChangeArrowheads="1"/>
          </p:cNvSpPr>
          <p:nvPr>
            <p:ph type="dt" sz="half" idx="2"/>
          </p:nvPr>
        </p:nvSpPr>
        <p:spPr bwMode="auto">
          <a:xfrm>
            <a:off x="457200" y="6461125"/>
            <a:ext cx="2133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800000"/>
                </a:solidFill>
                <a:latin typeface="Gill Sans MT" pitchFamily="34" charset="0"/>
              </a:defRPr>
            </a:lvl1pPr>
          </a:lstStyle>
          <a:p>
            <a:pPr fontAlgn="base">
              <a:spcBef>
                <a:spcPct val="0"/>
              </a:spcBef>
              <a:spcAft>
                <a:spcPct val="0"/>
              </a:spcAft>
              <a:defRPr/>
            </a:pPr>
            <a:fld id="{11B48FDB-D342-4F06-80C3-CC7634C7F97A}" type="datetime1">
              <a:rPr lang="en-US"/>
              <a:pPr fontAlgn="base">
                <a:spcBef>
                  <a:spcPct val="0"/>
                </a:spcBef>
                <a:spcAft>
                  <a:spcPct val="0"/>
                </a:spcAft>
                <a:defRPr/>
              </a:pPr>
              <a:t>1/13/2015</a:t>
            </a:fld>
            <a:endParaRPr lang="en-US" dirty="0"/>
          </a:p>
        </p:txBody>
      </p:sp>
      <p:sp>
        <p:nvSpPr>
          <p:cNvPr id="67" name="Rectangle 6"/>
          <p:cNvSpPr>
            <a:spLocks noGrp="1" noChangeArrowheads="1"/>
          </p:cNvSpPr>
          <p:nvPr>
            <p:ph type="sldNum" sz="quarter" idx="4"/>
          </p:nvPr>
        </p:nvSpPr>
        <p:spPr bwMode="auto">
          <a:xfrm>
            <a:off x="6553200" y="6461125"/>
            <a:ext cx="2133600" cy="3968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rgbClr val="800000"/>
                </a:solidFill>
                <a:latin typeface="Georgia" pitchFamily="18" charset="0"/>
              </a:defRPr>
            </a:lvl1pPr>
          </a:lstStyle>
          <a:p>
            <a:pPr fontAlgn="base">
              <a:spcBef>
                <a:spcPct val="0"/>
              </a:spcBef>
              <a:spcAft>
                <a:spcPct val="0"/>
              </a:spcAft>
              <a:defRPr/>
            </a:pPr>
            <a:fld id="{7AD814E6-D563-43F1-AFB9-B14F28545724}"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3354427453"/>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 id="2147483791" r:id="rId12"/>
  </p:sldLayoutIdLst>
  <p:hf hdr="0"/>
  <p:txStyles>
    <p:titleStyle>
      <a:lvl1pPr algn="l" rtl="0" eaLnBrk="1" fontAlgn="base" hangingPunct="1">
        <a:spcBef>
          <a:spcPct val="0"/>
        </a:spcBef>
        <a:spcAft>
          <a:spcPct val="0"/>
        </a:spcAft>
        <a:defRPr sz="4000">
          <a:solidFill>
            <a:srgbClr val="990000"/>
          </a:solidFill>
          <a:latin typeface="Georgia" pitchFamily="18" charset="0"/>
          <a:ea typeface="+mj-ea"/>
          <a:cs typeface="+mj-cs"/>
        </a:defRPr>
      </a:lvl1pPr>
      <a:lvl2pPr algn="l" rtl="0" eaLnBrk="1" fontAlgn="base" hangingPunct="1">
        <a:spcBef>
          <a:spcPct val="0"/>
        </a:spcBef>
        <a:spcAft>
          <a:spcPct val="0"/>
        </a:spcAft>
        <a:defRPr sz="4000">
          <a:solidFill>
            <a:srgbClr val="990000"/>
          </a:solidFill>
          <a:latin typeface="Georgia" pitchFamily="18" charset="0"/>
        </a:defRPr>
      </a:lvl2pPr>
      <a:lvl3pPr algn="l" rtl="0" eaLnBrk="1" fontAlgn="base" hangingPunct="1">
        <a:spcBef>
          <a:spcPct val="0"/>
        </a:spcBef>
        <a:spcAft>
          <a:spcPct val="0"/>
        </a:spcAft>
        <a:defRPr sz="4000">
          <a:solidFill>
            <a:srgbClr val="990000"/>
          </a:solidFill>
          <a:latin typeface="Georgia" pitchFamily="18" charset="0"/>
        </a:defRPr>
      </a:lvl3pPr>
      <a:lvl4pPr algn="l" rtl="0" eaLnBrk="1" fontAlgn="base" hangingPunct="1">
        <a:spcBef>
          <a:spcPct val="0"/>
        </a:spcBef>
        <a:spcAft>
          <a:spcPct val="0"/>
        </a:spcAft>
        <a:defRPr sz="4000">
          <a:solidFill>
            <a:srgbClr val="990000"/>
          </a:solidFill>
          <a:latin typeface="Georgia" pitchFamily="18" charset="0"/>
        </a:defRPr>
      </a:lvl4pPr>
      <a:lvl5pPr algn="l" rtl="0" eaLnBrk="1" fontAlgn="base" hangingPunct="1">
        <a:spcBef>
          <a:spcPct val="0"/>
        </a:spcBef>
        <a:spcAft>
          <a:spcPct val="0"/>
        </a:spcAft>
        <a:defRPr sz="4000">
          <a:solidFill>
            <a:srgbClr val="990000"/>
          </a:solidFill>
          <a:latin typeface="Georgia" pitchFamily="18" charset="0"/>
        </a:defRPr>
      </a:lvl5pPr>
      <a:lvl6pPr marL="457200" algn="ctr" rtl="0" eaLnBrk="1" fontAlgn="base" hangingPunct="1">
        <a:spcBef>
          <a:spcPct val="0"/>
        </a:spcBef>
        <a:spcAft>
          <a:spcPct val="0"/>
        </a:spcAft>
        <a:defRPr sz="4400" u="sng">
          <a:solidFill>
            <a:srgbClr val="990000"/>
          </a:solidFill>
          <a:latin typeface="Arial Black" pitchFamily="34" charset="0"/>
        </a:defRPr>
      </a:lvl6pPr>
      <a:lvl7pPr marL="914400" algn="ctr" rtl="0" eaLnBrk="1" fontAlgn="base" hangingPunct="1">
        <a:spcBef>
          <a:spcPct val="0"/>
        </a:spcBef>
        <a:spcAft>
          <a:spcPct val="0"/>
        </a:spcAft>
        <a:defRPr sz="4400" u="sng">
          <a:solidFill>
            <a:srgbClr val="990000"/>
          </a:solidFill>
          <a:latin typeface="Arial Black" pitchFamily="34" charset="0"/>
        </a:defRPr>
      </a:lvl7pPr>
      <a:lvl8pPr marL="1371600" algn="ctr" rtl="0" eaLnBrk="1" fontAlgn="base" hangingPunct="1">
        <a:spcBef>
          <a:spcPct val="0"/>
        </a:spcBef>
        <a:spcAft>
          <a:spcPct val="0"/>
        </a:spcAft>
        <a:defRPr sz="4400" u="sng">
          <a:solidFill>
            <a:srgbClr val="990000"/>
          </a:solidFill>
          <a:latin typeface="Arial Black" pitchFamily="34" charset="0"/>
        </a:defRPr>
      </a:lvl8pPr>
      <a:lvl9pPr marL="1828800" algn="ctr" rtl="0" eaLnBrk="1" fontAlgn="base" hangingPunct="1">
        <a:spcBef>
          <a:spcPct val="0"/>
        </a:spcBef>
        <a:spcAft>
          <a:spcPct val="0"/>
        </a:spcAft>
        <a:defRPr sz="4400" u="sng">
          <a:solidFill>
            <a:srgbClr val="990000"/>
          </a:solidFill>
          <a:latin typeface="Arial Black" pitchFamily="34" charset="0"/>
        </a:defRPr>
      </a:lvl9pPr>
    </p:titleStyle>
    <p:bodyStyle>
      <a:lvl1pPr marL="342900" indent="-342900" algn="l" rtl="0" eaLnBrk="1" fontAlgn="base" hangingPunct="1">
        <a:spcBef>
          <a:spcPct val="20000"/>
        </a:spcBef>
        <a:spcAft>
          <a:spcPct val="0"/>
        </a:spcAft>
        <a:buClr>
          <a:srgbClr val="715C29"/>
        </a:buClr>
        <a:buSzPct val="95000"/>
        <a:buFont typeface="Arial" charset="0"/>
        <a:buChar char="•"/>
        <a:defRPr sz="3600">
          <a:solidFill>
            <a:schemeClr val="tx1"/>
          </a:solidFill>
          <a:latin typeface="Trebuchet MS" pitchFamily="34" charset="0"/>
          <a:ea typeface="+mn-ea"/>
          <a:cs typeface="+mn-cs"/>
        </a:defRPr>
      </a:lvl1pPr>
      <a:lvl2pPr marL="742950" indent="-285750" algn="l" rtl="0" eaLnBrk="1" fontAlgn="base" hangingPunct="1">
        <a:spcBef>
          <a:spcPct val="20000"/>
        </a:spcBef>
        <a:spcAft>
          <a:spcPct val="0"/>
        </a:spcAft>
        <a:buClr>
          <a:srgbClr val="008080"/>
        </a:buClr>
        <a:buSzPct val="100000"/>
        <a:buFont typeface="Wingdings" pitchFamily="2" charset="2"/>
        <a:buChar char="§"/>
        <a:defRPr lang="en-US" sz="3400" dirty="0">
          <a:solidFill>
            <a:schemeClr val="tx1"/>
          </a:solidFill>
          <a:latin typeface="Trebuchet MS" pitchFamily="34" charset="0"/>
        </a:defRPr>
      </a:lvl2pPr>
      <a:lvl3pPr marL="1143000" indent="-228600" algn="l" rtl="0" eaLnBrk="1" fontAlgn="base" hangingPunct="1">
        <a:spcBef>
          <a:spcPct val="20000"/>
        </a:spcBef>
        <a:spcAft>
          <a:spcPct val="0"/>
        </a:spcAft>
        <a:buClr>
          <a:srgbClr val="B40000"/>
        </a:buClr>
        <a:buSzPct val="100000"/>
        <a:buFont typeface="Arial" charset="0"/>
        <a:buChar char="•"/>
        <a:defRPr sz="2800">
          <a:solidFill>
            <a:schemeClr val="tx1"/>
          </a:solidFill>
          <a:latin typeface="Trebuchet MS" pitchFamily="34" charset="0"/>
        </a:defRPr>
      </a:lvl3pPr>
      <a:lvl4pPr marL="1600200" indent="-228600" algn="l" rtl="0" eaLnBrk="1" fontAlgn="base" hangingPunct="1">
        <a:spcBef>
          <a:spcPct val="20000"/>
        </a:spcBef>
        <a:spcAft>
          <a:spcPct val="0"/>
        </a:spcAft>
        <a:buClr>
          <a:srgbClr val="644646"/>
        </a:buClr>
        <a:buSzPct val="100000"/>
        <a:buFont typeface="Trebuchet MS" pitchFamily="34" charset="0"/>
        <a:buChar char="—"/>
        <a:defRPr sz="2800" i="1">
          <a:solidFill>
            <a:schemeClr val="tx1"/>
          </a:solidFill>
          <a:latin typeface="Trebuchet MS" pitchFamily="34" charset="0"/>
        </a:defRPr>
      </a:lvl4pPr>
      <a:lvl5pPr marL="2057400" indent="-228600" algn="l" rtl="0" eaLnBrk="1" fontAlgn="base" hangingPunct="1">
        <a:spcBef>
          <a:spcPct val="20000"/>
        </a:spcBef>
        <a:spcAft>
          <a:spcPct val="0"/>
        </a:spcAft>
        <a:buFont typeface="Trebuchet MS" pitchFamily="34" charset="0"/>
        <a:buChar char="—"/>
        <a:defRPr sz="2400" i="1">
          <a:solidFill>
            <a:schemeClr val="tx1"/>
          </a:solidFill>
          <a:latin typeface="Trebuchet MS" pitchFamily="34" charset="0"/>
        </a:defRPr>
      </a:lvl5pPr>
      <a:lvl6pPr marL="2514600" indent="-228600" algn="l" rtl="0" eaLnBrk="1" fontAlgn="base" hangingPunct="1">
        <a:spcBef>
          <a:spcPct val="20000"/>
        </a:spcBef>
        <a:spcAft>
          <a:spcPct val="0"/>
        </a:spcAft>
        <a:buBlip>
          <a:blip r:embed="rId14"/>
        </a:buBlip>
        <a:defRPr sz="3200" i="1">
          <a:solidFill>
            <a:schemeClr val="tx1"/>
          </a:solidFill>
          <a:latin typeface="+mn-lt"/>
        </a:defRPr>
      </a:lvl6pPr>
      <a:lvl7pPr marL="2971800" indent="-228600" algn="l" rtl="0" eaLnBrk="1" fontAlgn="base" hangingPunct="1">
        <a:spcBef>
          <a:spcPct val="20000"/>
        </a:spcBef>
        <a:spcAft>
          <a:spcPct val="0"/>
        </a:spcAft>
        <a:buBlip>
          <a:blip r:embed="rId14"/>
        </a:buBlip>
        <a:defRPr sz="3200" i="1">
          <a:solidFill>
            <a:schemeClr val="tx1"/>
          </a:solidFill>
          <a:latin typeface="+mn-lt"/>
        </a:defRPr>
      </a:lvl7pPr>
      <a:lvl8pPr marL="3429000" indent="-228600" algn="l" rtl="0" eaLnBrk="1" fontAlgn="base" hangingPunct="1">
        <a:spcBef>
          <a:spcPct val="20000"/>
        </a:spcBef>
        <a:spcAft>
          <a:spcPct val="0"/>
        </a:spcAft>
        <a:buBlip>
          <a:blip r:embed="rId14"/>
        </a:buBlip>
        <a:defRPr sz="3200" i="1">
          <a:solidFill>
            <a:schemeClr val="tx1"/>
          </a:solidFill>
          <a:latin typeface="+mn-lt"/>
        </a:defRPr>
      </a:lvl8pPr>
      <a:lvl9pPr marL="3886200" indent="-228600" algn="l" rtl="0" eaLnBrk="1" fontAlgn="base" hangingPunct="1">
        <a:spcBef>
          <a:spcPct val="20000"/>
        </a:spcBef>
        <a:spcAft>
          <a:spcPct val="0"/>
        </a:spcAft>
        <a:buBlip>
          <a:blip r:embed="rId14"/>
        </a:buBlip>
        <a:defRPr sz="3200" i="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hyperlink" Target="mailto:agaston@npaihb.org" TargetMode="External"/><Relationship Id="rId3" Type="http://schemas.openxmlformats.org/officeDocument/2006/relationships/notesSlide" Target="../notesSlides/notesSlide14.xml"/><Relationship Id="rId7" Type="http://schemas.openxmlformats.org/officeDocument/2006/relationships/hyperlink" Target="mailto:wgardner@npaihb.org" TargetMode="External"/><Relationship Id="rId2" Type="http://schemas.openxmlformats.org/officeDocument/2006/relationships/slideLayout" Target="../slideLayouts/slideLayout8.xml"/><Relationship Id="rId1" Type="http://schemas.openxmlformats.org/officeDocument/2006/relationships/tags" Target="../tags/tag5.xml"/><Relationship Id="rId6" Type="http://schemas.openxmlformats.org/officeDocument/2006/relationships/hyperlink" Target="mailto:jleston@npaihb.org" TargetMode="External"/><Relationship Id="rId5" Type="http://schemas.openxmlformats.org/officeDocument/2006/relationships/hyperlink" Target="mailto:ccaughlan@npaihb.org" TargetMode="External"/><Relationship Id="rId10" Type="http://schemas.openxmlformats.org/officeDocument/2006/relationships/hyperlink" Target="mailto:tghostdog@npaihb.org" TargetMode="External"/><Relationship Id="rId4" Type="http://schemas.openxmlformats.org/officeDocument/2006/relationships/hyperlink" Target="mailto:scraig@npaihb.org" TargetMode="External"/><Relationship Id="rId9" Type="http://schemas.openxmlformats.org/officeDocument/2006/relationships/hyperlink" Target="mailto:dstephens@npaihb.org" TargetMode="Externa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notesSlide" Target="../notesSlides/notesSlide4.xml"/><Relationship Id="rId7" Type="http://schemas.openxmlformats.org/officeDocument/2006/relationships/image" Target="../media/image19.wmf"/><Relationship Id="rId2" Type="http://schemas.openxmlformats.org/officeDocument/2006/relationships/slideLayout" Target="../slideLayouts/slideLayout6.xml"/><Relationship Id="rId1" Type="http://schemas.openxmlformats.org/officeDocument/2006/relationships/tags" Target="../tags/tag4.xml"/><Relationship Id="rId6" Type="http://schemas.openxmlformats.org/officeDocument/2006/relationships/image" Target="../media/image18.png"/><Relationship Id="rId5" Type="http://schemas.openxmlformats.org/officeDocument/2006/relationships/image" Target="../media/image17.png"/><Relationship Id="rId10" Type="http://schemas.microsoft.com/office/2007/relationships/hdphoto" Target="../media/hdphoto1.wdp"/><Relationship Id="rId4" Type="http://schemas.openxmlformats.org/officeDocument/2006/relationships/image" Target="../media/image16.jpeg"/><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28600" y="3276600"/>
            <a:ext cx="8686800" cy="1447800"/>
          </a:xfrm>
        </p:spPr>
        <p:txBody>
          <a:bodyPr>
            <a:noAutofit/>
          </a:bodyPr>
          <a:lstStyle/>
          <a:p>
            <a:r>
              <a:rPr lang="en-US" sz="2800" dirty="0" smtClean="0"/>
              <a:t>THRIVE</a:t>
            </a:r>
          </a:p>
          <a:p>
            <a:r>
              <a:rPr lang="en-US" sz="2800" dirty="0" smtClean="0"/>
              <a:t>Project Red talon</a:t>
            </a:r>
          </a:p>
          <a:p>
            <a:r>
              <a:rPr lang="en-US" sz="2800" dirty="0" smtClean="0"/>
              <a:t>We are native</a:t>
            </a:r>
          </a:p>
          <a:p>
            <a:endParaRPr lang="en-US" sz="2800" dirty="0"/>
          </a:p>
          <a:p>
            <a:r>
              <a:rPr lang="en-US" sz="2800" dirty="0" smtClean="0">
                <a:solidFill>
                  <a:schemeClr val="accent4">
                    <a:lumMod val="75000"/>
                  </a:schemeClr>
                </a:solidFill>
              </a:rPr>
              <a:t>January QBM 2015</a:t>
            </a:r>
            <a:endParaRPr lang="en-US" sz="1800" dirty="0">
              <a:solidFill>
                <a:schemeClr val="accent4">
                  <a:lumMod val="75000"/>
                </a:schemeClr>
              </a:solidFill>
            </a:endParaRPr>
          </a:p>
        </p:txBody>
      </p:sp>
      <p:sp>
        <p:nvSpPr>
          <p:cNvPr id="3" name="Title 2"/>
          <p:cNvSpPr>
            <a:spLocks noGrp="1"/>
          </p:cNvSpPr>
          <p:nvPr>
            <p:ph type="ctrTitle"/>
          </p:nvPr>
        </p:nvSpPr>
        <p:spPr/>
        <p:txBody>
          <a:bodyPr/>
          <a:lstStyle/>
          <a:p>
            <a:r>
              <a:rPr lang="en-US" sz="6000" b="1" dirty="0" smtClean="0">
                <a:solidFill>
                  <a:schemeClr val="accent1">
                    <a:lumMod val="75000"/>
                  </a:schemeClr>
                </a:solidFill>
              </a:rPr>
              <a:t>Project Updates</a:t>
            </a:r>
            <a:endParaRPr lang="en-US" sz="6000" dirty="0">
              <a:solidFill>
                <a:schemeClr val="accent1">
                  <a:lumMod val="75000"/>
                </a:schemeClr>
              </a:solidFill>
            </a:endParaRPr>
          </a:p>
        </p:txBody>
      </p:sp>
    </p:spTree>
    <p:custDataLst>
      <p:tags r:id="rId1"/>
    </p:custDataLst>
    <p:extLst>
      <p:ext uri="{BB962C8B-B14F-4D97-AF65-F5344CB8AC3E}">
        <p14:creationId xmlns:p14="http://schemas.microsoft.com/office/powerpoint/2010/main" val="42029956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6297" t="16112" r="17407" b="20834"/>
          <a:stretch/>
        </p:blipFill>
        <p:spPr>
          <a:xfrm>
            <a:off x="4263088" y="-8194"/>
            <a:ext cx="5414312" cy="6866194"/>
          </a:xfrm>
          <a:prstGeom prst="rect">
            <a:avLst/>
          </a:prstGeom>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val="0"/>
              </a:ext>
            </a:extLst>
          </a:blip>
          <a:srcRect l="18890" t="12500" r="19218" b="22222"/>
          <a:stretch/>
        </p:blipFill>
        <p:spPr>
          <a:xfrm>
            <a:off x="-228600" y="0"/>
            <a:ext cx="4876800" cy="6858000"/>
          </a:xfrm>
          <a:prstGeom prst="rect">
            <a:avLst/>
          </a:prstGeom>
        </p:spPr>
      </p:pic>
    </p:spTree>
    <p:extLst>
      <p:ext uri="{BB962C8B-B14F-4D97-AF65-F5344CB8AC3E}">
        <p14:creationId xmlns:p14="http://schemas.microsoft.com/office/powerpoint/2010/main" val="42129647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225" y="0"/>
            <a:ext cx="9166225"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pic>
        <p:nvPicPr>
          <p:cNvPr id="2355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2449" t="16037" r="115" b="36538"/>
          <a:stretch/>
        </p:blipFill>
        <p:spPr bwMode="auto">
          <a:xfrm>
            <a:off x="-11113" y="19929"/>
            <a:ext cx="9144000" cy="82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3351" t="35446" r="14632" b="44066"/>
          <a:stretch/>
        </p:blipFill>
        <p:spPr bwMode="auto">
          <a:xfrm>
            <a:off x="170656" y="1414123"/>
            <a:ext cx="8780462" cy="1405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2"/>
          <p:cNvSpPr>
            <a:spLocks noChangeArrowheads="1"/>
          </p:cNvSpPr>
          <p:nvPr/>
        </p:nvSpPr>
        <p:spPr bwMode="auto">
          <a:xfrm>
            <a:off x="-22225" y="3165664"/>
            <a:ext cx="9166225"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sz="4800" dirty="0">
                <a:solidFill>
                  <a:schemeClr val="bg1"/>
                </a:solidFill>
                <a:latin typeface="Tw Cen MT Condensed" pitchFamily="34" charset="0"/>
              </a:rPr>
              <a:t>A </a:t>
            </a:r>
            <a:r>
              <a:rPr lang="en-US" sz="4800" dirty="0" smtClean="0">
                <a:solidFill>
                  <a:schemeClr val="bg1"/>
                </a:solidFill>
                <a:latin typeface="Tw Cen MT Condensed" pitchFamily="34" charset="0"/>
              </a:rPr>
              <a:t>multi-media health </a:t>
            </a:r>
            <a:r>
              <a:rPr lang="en-US" sz="4800" dirty="0">
                <a:solidFill>
                  <a:schemeClr val="bg1"/>
                </a:solidFill>
                <a:latin typeface="Tw Cen MT Condensed" pitchFamily="34" charset="0"/>
              </a:rPr>
              <a:t>resource for </a:t>
            </a:r>
            <a:endParaRPr lang="en-US" sz="4800" dirty="0" smtClean="0">
              <a:solidFill>
                <a:schemeClr val="bg1"/>
              </a:solidFill>
              <a:latin typeface="Tw Cen MT Condensed" pitchFamily="34" charset="0"/>
            </a:endParaRPr>
          </a:p>
          <a:p>
            <a:pPr algn="ctr"/>
            <a:r>
              <a:rPr lang="en-US" sz="4800" dirty="0" smtClean="0">
                <a:solidFill>
                  <a:schemeClr val="bg1"/>
                </a:solidFill>
                <a:latin typeface="Tw Cen MT Condensed" pitchFamily="34" charset="0"/>
              </a:rPr>
              <a:t>Native </a:t>
            </a:r>
            <a:r>
              <a:rPr lang="en-US" sz="4800" dirty="0">
                <a:solidFill>
                  <a:schemeClr val="bg1"/>
                </a:solidFill>
                <a:latin typeface="Tw Cen MT Condensed" pitchFamily="34" charset="0"/>
              </a:rPr>
              <a:t>teens &amp; young adults with content</a:t>
            </a:r>
          </a:p>
          <a:p>
            <a:pPr algn="ctr"/>
            <a:endParaRPr lang="en-US" sz="1100" dirty="0">
              <a:solidFill>
                <a:schemeClr val="bg1"/>
              </a:solidFill>
              <a:latin typeface="Tw Cen MT Condensed" pitchFamily="34" charset="0"/>
            </a:endParaRPr>
          </a:p>
          <a:p>
            <a:r>
              <a:rPr lang="en-US" dirty="0" smtClean="0">
                <a:latin typeface="Georgia" pitchFamily="18" charset="0"/>
              </a:rPr>
              <a:t>about </a:t>
            </a:r>
            <a:r>
              <a:rPr lang="en-US" dirty="0">
                <a:latin typeface="Georgia" pitchFamily="18" charset="0"/>
              </a:rPr>
              <a:t>the topics that matter most to them. </a:t>
            </a:r>
          </a:p>
        </p:txBody>
      </p:sp>
      <p:pic>
        <p:nvPicPr>
          <p:cNvPr id="6"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3351" t="53712" r="14632" b="27733"/>
          <a:stretch/>
        </p:blipFill>
        <p:spPr bwMode="auto">
          <a:xfrm>
            <a:off x="239259" y="5204392"/>
            <a:ext cx="8780462" cy="127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63778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4114800" y="304800"/>
            <a:ext cx="4724400" cy="6400800"/>
          </a:xfrm>
          <a:prstGeom prst="rect">
            <a:avLst/>
          </a:prstGeom>
        </p:spPr>
        <p:txBody>
          <a:bodyPr vert="horz">
            <a:normAutofit lnSpcReduction="10000"/>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a:spcAft>
                <a:spcPts val="1800"/>
              </a:spcAft>
              <a:buClr>
                <a:srgbClr val="009DD9"/>
              </a:buClr>
            </a:pPr>
            <a:r>
              <a:rPr lang="en-US" sz="2800" dirty="0" smtClean="0">
                <a:solidFill>
                  <a:prstClr val="black"/>
                </a:solidFill>
              </a:rPr>
              <a:t>Website </a:t>
            </a:r>
            <a:r>
              <a:rPr lang="en-US" sz="2800" dirty="0">
                <a:solidFill>
                  <a:prstClr val="black"/>
                </a:solidFill>
              </a:rPr>
              <a:t>launched </a:t>
            </a:r>
            <a:r>
              <a:rPr lang="en-US" sz="2800" dirty="0" smtClean="0">
                <a:solidFill>
                  <a:prstClr val="black"/>
                </a:solidFill>
              </a:rPr>
              <a:t>September </a:t>
            </a:r>
            <a:r>
              <a:rPr lang="en-US" sz="2800" dirty="0">
                <a:solidFill>
                  <a:prstClr val="black"/>
                </a:solidFill>
              </a:rPr>
              <a:t>28, </a:t>
            </a:r>
            <a:r>
              <a:rPr lang="en-US" sz="2800" dirty="0" smtClean="0">
                <a:solidFill>
                  <a:prstClr val="black"/>
                </a:solidFill>
              </a:rPr>
              <a:t>2012</a:t>
            </a:r>
          </a:p>
          <a:p>
            <a:pPr>
              <a:spcAft>
                <a:spcPts val="1800"/>
              </a:spcAft>
              <a:buClr>
                <a:srgbClr val="009DD9"/>
              </a:buClr>
            </a:pPr>
            <a:r>
              <a:rPr lang="en-US" sz="2800" dirty="0" smtClean="0">
                <a:solidFill>
                  <a:prstClr val="black"/>
                </a:solidFill>
              </a:rPr>
              <a:t>Over </a:t>
            </a:r>
            <a:r>
              <a:rPr lang="en-US" sz="2800" dirty="0" smtClean="0">
                <a:solidFill>
                  <a:prstClr val="black"/>
                </a:solidFill>
              </a:rPr>
              <a:t>160,000 </a:t>
            </a:r>
            <a:r>
              <a:rPr lang="en-US" sz="2800" dirty="0" smtClean="0">
                <a:solidFill>
                  <a:prstClr val="black"/>
                </a:solidFill>
              </a:rPr>
              <a:t>page views!</a:t>
            </a:r>
          </a:p>
          <a:p>
            <a:pPr>
              <a:spcAft>
                <a:spcPts val="1800"/>
              </a:spcAft>
              <a:buClr>
                <a:srgbClr val="009DD9"/>
              </a:buClr>
            </a:pPr>
            <a:r>
              <a:rPr lang="en-US" sz="2800" dirty="0" smtClean="0">
                <a:solidFill>
                  <a:prstClr val="black"/>
                </a:solidFill>
              </a:rPr>
              <a:t>Over </a:t>
            </a:r>
            <a:r>
              <a:rPr lang="en-US" sz="2800" dirty="0">
                <a:solidFill>
                  <a:prstClr val="black"/>
                </a:solidFill>
              </a:rPr>
              <a:t>330 </a:t>
            </a:r>
            <a:r>
              <a:rPr lang="en-US" sz="2800" dirty="0" smtClean="0">
                <a:solidFill>
                  <a:prstClr val="black"/>
                </a:solidFill>
              </a:rPr>
              <a:t>health &amp; wellness pages, reviewed </a:t>
            </a:r>
            <a:r>
              <a:rPr lang="en-US" sz="2800" dirty="0">
                <a:solidFill>
                  <a:prstClr val="black"/>
                </a:solidFill>
              </a:rPr>
              <a:t>by </a:t>
            </a:r>
            <a:r>
              <a:rPr lang="en-US" sz="2800" dirty="0" smtClean="0">
                <a:solidFill>
                  <a:prstClr val="black"/>
                </a:solidFill>
              </a:rPr>
              <a:t>Native </a:t>
            </a:r>
            <a:r>
              <a:rPr lang="en-US" sz="2800" dirty="0">
                <a:solidFill>
                  <a:prstClr val="black"/>
                </a:solidFill>
              </a:rPr>
              <a:t>youth and topical </a:t>
            </a:r>
            <a:r>
              <a:rPr lang="en-US" sz="2800" dirty="0" smtClean="0">
                <a:solidFill>
                  <a:prstClr val="black"/>
                </a:solidFill>
              </a:rPr>
              <a:t>experts.</a:t>
            </a:r>
          </a:p>
          <a:p>
            <a:pPr>
              <a:spcAft>
                <a:spcPts val="600"/>
              </a:spcAft>
              <a:buClr>
                <a:srgbClr val="009DD9"/>
              </a:buClr>
            </a:pPr>
            <a:r>
              <a:rPr lang="en-US" sz="2800" dirty="0" smtClean="0">
                <a:solidFill>
                  <a:prstClr val="black"/>
                </a:solidFill>
              </a:rPr>
              <a:t>Special features include:</a:t>
            </a:r>
          </a:p>
          <a:p>
            <a:pPr lvl="1">
              <a:spcAft>
                <a:spcPts val="600"/>
              </a:spcAft>
              <a:buClr>
                <a:srgbClr val="0F6FC6"/>
              </a:buClr>
            </a:pPr>
            <a:r>
              <a:rPr lang="en-US" sz="2400" dirty="0" smtClean="0">
                <a:solidFill>
                  <a:prstClr val="black"/>
                </a:solidFill>
              </a:rPr>
              <a:t>Polls</a:t>
            </a:r>
          </a:p>
          <a:p>
            <a:pPr lvl="1">
              <a:spcAft>
                <a:spcPts val="600"/>
              </a:spcAft>
              <a:buClr>
                <a:srgbClr val="0F6FC6"/>
              </a:buClr>
            </a:pPr>
            <a:r>
              <a:rPr lang="en-US" sz="2400" dirty="0" smtClean="0">
                <a:solidFill>
                  <a:prstClr val="black"/>
                </a:solidFill>
              </a:rPr>
              <a:t>Blogs</a:t>
            </a:r>
          </a:p>
          <a:p>
            <a:pPr lvl="1">
              <a:spcAft>
                <a:spcPts val="600"/>
              </a:spcAft>
              <a:buClr>
                <a:srgbClr val="0F6FC6"/>
              </a:buClr>
            </a:pPr>
            <a:r>
              <a:rPr lang="en-US" sz="2400" dirty="0">
                <a:solidFill>
                  <a:prstClr val="black"/>
                </a:solidFill>
              </a:rPr>
              <a:t>Free Gear &amp; Promo </a:t>
            </a:r>
            <a:r>
              <a:rPr lang="en-US" sz="2400" dirty="0" smtClean="0">
                <a:solidFill>
                  <a:prstClr val="black"/>
                </a:solidFill>
              </a:rPr>
              <a:t>Kits</a:t>
            </a:r>
          </a:p>
          <a:p>
            <a:pPr lvl="1">
              <a:spcAft>
                <a:spcPts val="600"/>
              </a:spcAft>
              <a:buClr>
                <a:srgbClr val="0F6FC6"/>
              </a:buClr>
            </a:pPr>
            <a:r>
              <a:rPr lang="en-US" sz="2400" dirty="0" smtClean="0">
                <a:solidFill>
                  <a:prstClr val="black"/>
                </a:solidFill>
              </a:rPr>
              <a:t>Video Gallery</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19200"/>
            <a:ext cx="3161897" cy="9448800"/>
          </a:xfrm>
          <a:prstGeom prst="rect">
            <a:avLst/>
          </a:prstGeom>
        </p:spPr>
      </p:pic>
    </p:spTree>
    <p:extLst>
      <p:ext uri="{BB962C8B-B14F-4D97-AF65-F5344CB8AC3E}">
        <p14:creationId xmlns:p14="http://schemas.microsoft.com/office/powerpoint/2010/main" val="35660487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4294967295"/>
          </p:nvPr>
        </p:nvSpPr>
        <p:spPr>
          <a:xfrm>
            <a:off x="457200" y="2020824"/>
            <a:ext cx="8229600" cy="4075176"/>
          </a:xfrm>
          <a:prstGeom prst="rect">
            <a:avLst/>
          </a:prstGeom>
        </p:spPr>
        <p:txBody>
          <a:bodyPr/>
          <a:lstStyle/>
          <a:p>
            <a:endParaRPr lang="en-US"/>
          </a:p>
        </p:txBody>
      </p:sp>
      <p:sp>
        <p:nvSpPr>
          <p:cNvPr id="3" name="Title 2"/>
          <p:cNvSpPr>
            <a:spLocks noGrp="1"/>
          </p:cNvSpPr>
          <p:nvPr>
            <p:ph type="title"/>
          </p:nvPr>
        </p:nvSpPr>
        <p:spPr/>
        <p:txBody>
          <a:bodyPr/>
          <a:lstStyle/>
          <a:p>
            <a:endParaRPr lang="en-US"/>
          </a:p>
        </p:txBody>
      </p:sp>
      <p:sp>
        <p:nvSpPr>
          <p:cNvPr id="4" name="Rectangle 3"/>
          <p:cNvSpPr/>
          <p:nvPr/>
        </p:nvSpPr>
        <p:spPr>
          <a:xfrm>
            <a:off x="-19334" y="0"/>
            <a:ext cx="9144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rgbClr val="000000"/>
              </a:solidFill>
            </a:endParaRP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750" t="8000" r="15125" b="6667"/>
          <a:stretch/>
        </p:blipFill>
        <p:spPr bwMode="auto">
          <a:xfrm>
            <a:off x="-609600" y="0"/>
            <a:ext cx="10134997" cy="6744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07309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
          </p:nvPr>
        </p:nvSpPr>
        <p:spPr>
          <a:xfrm>
            <a:off x="2895600" y="762000"/>
            <a:ext cx="6096000" cy="5638800"/>
          </a:xfrm>
          <a:solidFill>
            <a:schemeClr val="bg1"/>
          </a:solidFill>
        </p:spPr>
        <p:txBody>
          <a:bodyPr>
            <a:normAutofit fontScale="77500" lnSpcReduction="20000"/>
          </a:bodyPr>
          <a:lstStyle/>
          <a:p>
            <a:pPr marL="0" indent="0" eaLnBrk="1" fontAlgn="auto" hangingPunct="1">
              <a:lnSpc>
                <a:spcPct val="80000"/>
              </a:lnSpc>
              <a:spcAft>
                <a:spcPts val="0"/>
              </a:spcAft>
              <a:buFont typeface="Wingdings 2"/>
              <a:buNone/>
              <a:defRPr/>
            </a:pPr>
            <a:r>
              <a:rPr lang="en-US" sz="2200" b="1" dirty="0" smtClean="0"/>
              <a:t>Stephanie Craig Rushing, PhD, MPH</a:t>
            </a:r>
            <a:endParaRPr lang="en-US" sz="2200" dirty="0" smtClean="0"/>
          </a:p>
          <a:p>
            <a:pPr marL="0" indent="0" eaLnBrk="1" fontAlgn="auto" hangingPunct="1">
              <a:lnSpc>
                <a:spcPct val="80000"/>
              </a:lnSpc>
              <a:spcAft>
                <a:spcPts val="0"/>
              </a:spcAft>
              <a:buFont typeface="Wingdings 2"/>
              <a:buNone/>
              <a:defRPr/>
            </a:pPr>
            <a:r>
              <a:rPr lang="en-US" sz="2200" dirty="0" smtClean="0"/>
              <a:t>Director – Project Red Talon &amp; THRIVE</a:t>
            </a:r>
          </a:p>
          <a:p>
            <a:pPr marL="0" indent="0" eaLnBrk="1" fontAlgn="auto" hangingPunct="1">
              <a:lnSpc>
                <a:spcPct val="80000"/>
              </a:lnSpc>
              <a:spcAft>
                <a:spcPts val="0"/>
              </a:spcAft>
              <a:buFont typeface="Wingdings 2"/>
              <a:buNone/>
              <a:defRPr/>
            </a:pPr>
            <a:r>
              <a:rPr lang="en-US" sz="2200" dirty="0" smtClean="0">
                <a:hlinkClick r:id="rId4"/>
              </a:rPr>
              <a:t>scraig@npaihb.org</a:t>
            </a:r>
            <a:endParaRPr lang="en-US" sz="2200" dirty="0" smtClean="0"/>
          </a:p>
          <a:p>
            <a:pPr marL="0" indent="0" eaLnBrk="1" fontAlgn="auto" hangingPunct="1">
              <a:lnSpc>
                <a:spcPct val="80000"/>
              </a:lnSpc>
              <a:spcAft>
                <a:spcPts val="0"/>
              </a:spcAft>
              <a:buFont typeface="Wingdings 2"/>
              <a:buNone/>
              <a:defRPr/>
            </a:pPr>
            <a:endParaRPr lang="en-US" sz="2200" dirty="0" smtClean="0">
              <a:solidFill>
                <a:srgbClr val="7030A0"/>
              </a:solidFill>
            </a:endParaRPr>
          </a:p>
          <a:p>
            <a:pPr marL="0" indent="0" eaLnBrk="1" fontAlgn="auto" hangingPunct="1">
              <a:lnSpc>
                <a:spcPct val="80000"/>
              </a:lnSpc>
              <a:spcAft>
                <a:spcPts val="0"/>
              </a:spcAft>
              <a:buFont typeface="Wingdings 2"/>
              <a:buNone/>
              <a:defRPr/>
            </a:pPr>
            <a:r>
              <a:rPr lang="en-US" sz="2200" b="1" dirty="0" smtClean="0"/>
              <a:t>Colbie Caughlan, MPH</a:t>
            </a:r>
          </a:p>
          <a:p>
            <a:pPr marL="0" indent="0" eaLnBrk="1" fontAlgn="auto" hangingPunct="1">
              <a:lnSpc>
                <a:spcPct val="80000"/>
              </a:lnSpc>
              <a:spcAft>
                <a:spcPts val="0"/>
              </a:spcAft>
              <a:buFont typeface="Wingdings 2"/>
              <a:buNone/>
              <a:defRPr/>
            </a:pPr>
            <a:r>
              <a:rPr lang="en-US" sz="2200" dirty="0" smtClean="0"/>
              <a:t>THRIVE Project Manager  </a:t>
            </a:r>
          </a:p>
          <a:p>
            <a:pPr marL="0" indent="0" eaLnBrk="1" fontAlgn="auto" hangingPunct="1">
              <a:lnSpc>
                <a:spcPct val="80000"/>
              </a:lnSpc>
              <a:spcAft>
                <a:spcPts val="0"/>
              </a:spcAft>
              <a:buFont typeface="Wingdings 2"/>
              <a:buNone/>
              <a:defRPr/>
            </a:pPr>
            <a:r>
              <a:rPr lang="en-US" sz="2200" dirty="0" smtClean="0">
                <a:hlinkClick r:id="rId5"/>
              </a:rPr>
              <a:t>ccaughlan@npaihb.org</a:t>
            </a:r>
            <a:endParaRPr lang="en-US" sz="2200" dirty="0" smtClean="0"/>
          </a:p>
          <a:p>
            <a:pPr marL="0" indent="0" eaLnBrk="1" fontAlgn="auto" hangingPunct="1">
              <a:lnSpc>
                <a:spcPct val="80000"/>
              </a:lnSpc>
              <a:spcAft>
                <a:spcPts val="0"/>
              </a:spcAft>
              <a:buFont typeface="Wingdings 2"/>
              <a:buNone/>
              <a:defRPr/>
            </a:pPr>
            <a:endParaRPr lang="en-US" sz="2200" dirty="0" smtClean="0"/>
          </a:p>
          <a:p>
            <a:pPr marL="0" indent="0" eaLnBrk="1" fontAlgn="auto" hangingPunct="1">
              <a:lnSpc>
                <a:spcPct val="80000"/>
              </a:lnSpc>
              <a:spcAft>
                <a:spcPts val="0"/>
              </a:spcAft>
              <a:buFont typeface="Wingdings 2"/>
              <a:buNone/>
              <a:defRPr/>
            </a:pPr>
            <a:r>
              <a:rPr lang="en-US" sz="2200" b="1" dirty="0" smtClean="0"/>
              <a:t>Jessica Leston, MPH</a:t>
            </a:r>
          </a:p>
          <a:p>
            <a:pPr marL="0" indent="0" eaLnBrk="1" fontAlgn="auto" hangingPunct="1">
              <a:lnSpc>
                <a:spcPct val="80000"/>
              </a:lnSpc>
              <a:spcAft>
                <a:spcPts val="0"/>
              </a:spcAft>
              <a:buFont typeface="Wingdings 2"/>
              <a:buNone/>
              <a:defRPr/>
            </a:pPr>
            <a:r>
              <a:rPr lang="en-US" sz="2200" dirty="0" smtClean="0"/>
              <a:t>STD/HIV Clinical Services Manager</a:t>
            </a:r>
          </a:p>
          <a:p>
            <a:pPr marL="0" indent="0" eaLnBrk="1" fontAlgn="auto" hangingPunct="1">
              <a:lnSpc>
                <a:spcPct val="80000"/>
              </a:lnSpc>
              <a:spcAft>
                <a:spcPts val="0"/>
              </a:spcAft>
              <a:buFont typeface="Wingdings 2"/>
              <a:buNone/>
              <a:defRPr/>
            </a:pPr>
            <a:r>
              <a:rPr lang="en-US" sz="2200" dirty="0" smtClean="0">
                <a:hlinkClick r:id="rId6"/>
              </a:rPr>
              <a:t>jleston@npaihb.org</a:t>
            </a:r>
            <a:endParaRPr lang="en-US" sz="2200" dirty="0" smtClean="0"/>
          </a:p>
          <a:p>
            <a:pPr marL="0" indent="0" eaLnBrk="1" fontAlgn="auto" hangingPunct="1">
              <a:lnSpc>
                <a:spcPct val="80000"/>
              </a:lnSpc>
              <a:spcAft>
                <a:spcPts val="0"/>
              </a:spcAft>
              <a:buFont typeface="Wingdings 2"/>
              <a:buNone/>
              <a:defRPr/>
            </a:pPr>
            <a:endParaRPr lang="en-US" sz="2200" b="1" dirty="0" smtClean="0"/>
          </a:p>
          <a:p>
            <a:pPr marL="0" indent="0" eaLnBrk="1" fontAlgn="auto" hangingPunct="1">
              <a:lnSpc>
                <a:spcPct val="80000"/>
              </a:lnSpc>
              <a:spcAft>
                <a:spcPts val="0"/>
              </a:spcAft>
              <a:buFont typeface="Wingdings 2"/>
              <a:buNone/>
              <a:defRPr/>
            </a:pPr>
            <a:r>
              <a:rPr lang="en-US" sz="2200" b="1" dirty="0"/>
              <a:t>Mattie Tomeo-Palmanteer, BSW</a:t>
            </a:r>
            <a:endParaRPr lang="en-US" sz="2200" b="1" dirty="0" smtClean="0"/>
          </a:p>
          <a:p>
            <a:pPr marL="0" indent="0" eaLnBrk="1" fontAlgn="auto" hangingPunct="1">
              <a:lnSpc>
                <a:spcPct val="80000"/>
              </a:lnSpc>
              <a:spcAft>
                <a:spcPts val="0"/>
              </a:spcAft>
              <a:buFont typeface="Wingdings 2"/>
              <a:buNone/>
              <a:defRPr/>
            </a:pPr>
            <a:r>
              <a:rPr lang="en-US" sz="2200" dirty="0" smtClean="0"/>
              <a:t>VOICES Project Coordinator</a:t>
            </a:r>
          </a:p>
          <a:p>
            <a:pPr marL="0" indent="0" eaLnBrk="1" fontAlgn="auto" hangingPunct="1">
              <a:lnSpc>
                <a:spcPct val="80000"/>
              </a:lnSpc>
              <a:spcAft>
                <a:spcPts val="0"/>
              </a:spcAft>
              <a:buFont typeface="Wingdings 2"/>
              <a:buNone/>
              <a:defRPr/>
            </a:pPr>
            <a:r>
              <a:rPr lang="en-US" sz="2200" dirty="0" smtClean="0">
                <a:hlinkClick r:id="rId7"/>
              </a:rPr>
              <a:t>wgardner@npaihb.org</a:t>
            </a:r>
            <a:endParaRPr lang="en-US" sz="2200" dirty="0" smtClean="0"/>
          </a:p>
          <a:p>
            <a:pPr marL="0" indent="0" eaLnBrk="1" fontAlgn="auto" hangingPunct="1">
              <a:lnSpc>
                <a:spcPct val="80000"/>
              </a:lnSpc>
              <a:spcAft>
                <a:spcPts val="0"/>
              </a:spcAft>
              <a:buFont typeface="Wingdings 2"/>
              <a:buNone/>
              <a:defRPr/>
            </a:pPr>
            <a:endParaRPr lang="en-US" sz="2200" dirty="0" smtClean="0"/>
          </a:p>
          <a:p>
            <a:pPr marL="0" indent="0" eaLnBrk="1" fontAlgn="auto" hangingPunct="1">
              <a:lnSpc>
                <a:spcPct val="80000"/>
              </a:lnSpc>
              <a:spcAft>
                <a:spcPts val="0"/>
              </a:spcAft>
              <a:buFont typeface="Wingdings 2"/>
              <a:buNone/>
              <a:defRPr/>
            </a:pPr>
            <a:r>
              <a:rPr lang="en-US" sz="2200" b="1" dirty="0"/>
              <a:t>Amanda Gaston, MAT</a:t>
            </a:r>
          </a:p>
          <a:p>
            <a:pPr marL="0" indent="0" eaLnBrk="1" fontAlgn="auto" hangingPunct="1">
              <a:lnSpc>
                <a:spcPct val="80000"/>
              </a:lnSpc>
              <a:spcAft>
                <a:spcPts val="0"/>
              </a:spcAft>
              <a:buFont typeface="Wingdings 2"/>
              <a:buNone/>
              <a:defRPr/>
            </a:pPr>
            <a:r>
              <a:rPr lang="en-US" sz="2200" dirty="0"/>
              <a:t>It’s Your Game Project </a:t>
            </a:r>
            <a:r>
              <a:rPr lang="en-US" sz="2200" dirty="0" smtClean="0"/>
              <a:t>Manager</a:t>
            </a:r>
            <a:endParaRPr lang="en-US" sz="2200" dirty="0"/>
          </a:p>
          <a:p>
            <a:pPr marL="609600" indent="-609600" eaLnBrk="1" fontAlgn="auto" hangingPunct="1">
              <a:lnSpc>
                <a:spcPct val="80000"/>
              </a:lnSpc>
              <a:spcAft>
                <a:spcPts val="0"/>
              </a:spcAft>
              <a:buFont typeface="Wingdings 2"/>
              <a:buNone/>
              <a:defRPr/>
            </a:pPr>
            <a:r>
              <a:rPr lang="en-US" sz="2200" dirty="0" smtClean="0">
                <a:hlinkClick r:id="rId8"/>
              </a:rPr>
              <a:t>agaston@npaihb.org</a:t>
            </a:r>
            <a:endParaRPr lang="en-US" sz="2200" dirty="0" smtClean="0"/>
          </a:p>
          <a:p>
            <a:pPr marL="0" indent="0" eaLnBrk="1" fontAlgn="auto" hangingPunct="1">
              <a:lnSpc>
                <a:spcPct val="80000"/>
              </a:lnSpc>
              <a:spcAft>
                <a:spcPts val="0"/>
              </a:spcAft>
              <a:buFont typeface="Wingdings 2"/>
              <a:buNone/>
              <a:defRPr/>
            </a:pPr>
            <a:endParaRPr lang="en-US" sz="2200" b="1" dirty="0" smtClean="0"/>
          </a:p>
          <a:p>
            <a:pPr marL="0" indent="0" eaLnBrk="1" fontAlgn="auto" hangingPunct="1">
              <a:lnSpc>
                <a:spcPct val="80000"/>
              </a:lnSpc>
              <a:spcAft>
                <a:spcPts val="0"/>
              </a:spcAft>
              <a:buFont typeface="Wingdings 2"/>
              <a:buNone/>
              <a:defRPr/>
            </a:pPr>
            <a:r>
              <a:rPr lang="en-US" sz="2200" b="1" dirty="0" smtClean="0"/>
              <a:t>David Stephens, RN</a:t>
            </a:r>
          </a:p>
          <a:p>
            <a:pPr marL="0" indent="0" eaLnBrk="1" fontAlgn="auto" hangingPunct="1">
              <a:lnSpc>
                <a:spcPct val="80000"/>
              </a:lnSpc>
              <a:spcAft>
                <a:spcPts val="0"/>
              </a:spcAft>
              <a:buFont typeface="Wingdings 2"/>
              <a:buNone/>
              <a:defRPr/>
            </a:pPr>
            <a:r>
              <a:rPr lang="en-US" sz="2200" dirty="0" smtClean="0"/>
              <a:t>Multimedia Project Specialist</a:t>
            </a:r>
            <a:endParaRPr lang="en-US" sz="2200" dirty="0"/>
          </a:p>
          <a:p>
            <a:pPr marL="609600" indent="-609600" eaLnBrk="1" fontAlgn="auto" hangingPunct="1">
              <a:lnSpc>
                <a:spcPct val="80000"/>
              </a:lnSpc>
              <a:spcAft>
                <a:spcPts val="0"/>
              </a:spcAft>
              <a:buFont typeface="Wingdings 2"/>
              <a:buNone/>
              <a:defRPr/>
            </a:pPr>
            <a:r>
              <a:rPr lang="en-US" sz="2200" dirty="0" smtClean="0">
                <a:hlinkClick r:id="rId9"/>
              </a:rPr>
              <a:t>dstephens@npaihb.org</a:t>
            </a:r>
            <a:r>
              <a:rPr lang="en-US" sz="2200" dirty="0" smtClean="0"/>
              <a:t> </a:t>
            </a:r>
          </a:p>
          <a:p>
            <a:pPr marL="609600" indent="-609600" eaLnBrk="1" fontAlgn="auto" hangingPunct="1">
              <a:lnSpc>
                <a:spcPct val="80000"/>
              </a:lnSpc>
              <a:spcAft>
                <a:spcPts val="0"/>
              </a:spcAft>
              <a:buFont typeface="Wingdings 2"/>
              <a:buNone/>
              <a:defRPr/>
            </a:pPr>
            <a:endParaRPr lang="en-US" sz="2200" dirty="0"/>
          </a:p>
          <a:p>
            <a:pPr marL="609600" indent="-609600" eaLnBrk="1" fontAlgn="auto" hangingPunct="1">
              <a:lnSpc>
                <a:spcPct val="80000"/>
              </a:lnSpc>
              <a:spcAft>
                <a:spcPts val="0"/>
              </a:spcAft>
              <a:buFont typeface="Wingdings 2"/>
              <a:buNone/>
              <a:defRPr/>
            </a:pPr>
            <a:r>
              <a:rPr lang="en-US" sz="2200" b="1" dirty="0" smtClean="0"/>
              <a:t>Tommy Ghost Dog</a:t>
            </a:r>
          </a:p>
          <a:p>
            <a:pPr marL="609600" indent="-609600" eaLnBrk="1" fontAlgn="auto" hangingPunct="1">
              <a:lnSpc>
                <a:spcPct val="80000"/>
              </a:lnSpc>
              <a:spcAft>
                <a:spcPts val="0"/>
              </a:spcAft>
              <a:buFont typeface="Wingdings 2"/>
              <a:buNone/>
              <a:defRPr/>
            </a:pPr>
            <a:r>
              <a:rPr lang="en-US" sz="2200" dirty="0"/>
              <a:t>PRT Assistant</a:t>
            </a:r>
          </a:p>
          <a:p>
            <a:pPr marL="609600" indent="-609600" eaLnBrk="1" fontAlgn="auto" hangingPunct="1">
              <a:lnSpc>
                <a:spcPct val="80000"/>
              </a:lnSpc>
              <a:spcAft>
                <a:spcPts val="0"/>
              </a:spcAft>
              <a:buFont typeface="Wingdings 2"/>
              <a:buNone/>
              <a:defRPr/>
            </a:pPr>
            <a:r>
              <a:rPr lang="en-US" sz="2200" dirty="0" smtClean="0">
                <a:hlinkClick r:id="rId10"/>
              </a:rPr>
              <a:t>tghostdog@npaihb.org</a:t>
            </a:r>
            <a:r>
              <a:rPr lang="en-US" sz="2200" dirty="0" smtClean="0"/>
              <a:t> </a:t>
            </a:r>
            <a:endParaRPr lang="en-US" sz="2200" dirty="0"/>
          </a:p>
          <a:p>
            <a:pPr marL="609600" indent="-609600" eaLnBrk="1" fontAlgn="auto" hangingPunct="1">
              <a:lnSpc>
                <a:spcPct val="80000"/>
              </a:lnSpc>
              <a:spcAft>
                <a:spcPts val="0"/>
              </a:spcAft>
              <a:buFont typeface="Wingdings 2"/>
              <a:buNone/>
              <a:defRPr/>
            </a:pPr>
            <a:endParaRPr lang="en-US" sz="2400" dirty="0" smtClean="0"/>
          </a:p>
          <a:p>
            <a:pPr marL="609600" indent="-609600" eaLnBrk="1" fontAlgn="auto" hangingPunct="1">
              <a:lnSpc>
                <a:spcPct val="80000"/>
              </a:lnSpc>
              <a:spcAft>
                <a:spcPts val="0"/>
              </a:spcAft>
              <a:buFont typeface="Wingdings 2"/>
              <a:buNone/>
              <a:defRPr/>
            </a:pPr>
            <a:endParaRPr lang="en-US" sz="2400" dirty="0"/>
          </a:p>
          <a:p>
            <a:pPr marL="0" indent="0" eaLnBrk="1" fontAlgn="auto" hangingPunct="1">
              <a:lnSpc>
                <a:spcPct val="80000"/>
              </a:lnSpc>
              <a:spcAft>
                <a:spcPts val="0"/>
              </a:spcAft>
              <a:buFont typeface="Wingdings 2"/>
              <a:buNone/>
              <a:defRPr/>
            </a:pPr>
            <a:endParaRPr lang="en-US" sz="2400" dirty="0" smtClean="0"/>
          </a:p>
          <a:p>
            <a:pPr marL="609600" indent="-609600" eaLnBrk="1" fontAlgn="auto" hangingPunct="1">
              <a:lnSpc>
                <a:spcPct val="80000"/>
              </a:lnSpc>
              <a:spcAft>
                <a:spcPts val="0"/>
              </a:spcAft>
              <a:buFont typeface="Wingdings 2"/>
              <a:buNone/>
              <a:defRPr/>
            </a:pPr>
            <a:endParaRPr lang="en-US" sz="2400" dirty="0" smtClean="0"/>
          </a:p>
          <a:p>
            <a:pPr marL="274320" indent="-274320" eaLnBrk="1" fontAlgn="auto" hangingPunct="1">
              <a:spcAft>
                <a:spcPts val="0"/>
              </a:spcAft>
              <a:buFont typeface="Wingdings 2"/>
              <a:buChar char=""/>
              <a:defRPr/>
            </a:pPr>
            <a:endParaRPr lang="en-US" dirty="0"/>
          </a:p>
        </p:txBody>
      </p:sp>
      <p:sp>
        <p:nvSpPr>
          <p:cNvPr id="2" name="Title 1"/>
          <p:cNvSpPr>
            <a:spLocks noGrp="1"/>
          </p:cNvSpPr>
          <p:nvPr>
            <p:ph type="title"/>
          </p:nvPr>
        </p:nvSpPr>
        <p:spPr/>
        <p:txBody>
          <a:bodyPr/>
          <a:lstStyle/>
          <a:p>
            <a:pPr eaLnBrk="1" fontAlgn="auto" hangingPunct="1">
              <a:spcAft>
                <a:spcPts val="0"/>
              </a:spcAft>
              <a:defRPr/>
            </a:pPr>
            <a:r>
              <a:rPr lang="en-US" dirty="0" smtClean="0"/>
              <a:t>Northwest Portland Area Indian Health Board</a:t>
            </a:r>
            <a:endParaRPr lang="en-US" dirty="0"/>
          </a:p>
        </p:txBody>
      </p:sp>
      <p:sp>
        <p:nvSpPr>
          <p:cNvPr id="3" name="Text Placeholder 2"/>
          <p:cNvSpPr>
            <a:spLocks noGrp="1"/>
          </p:cNvSpPr>
          <p:nvPr>
            <p:ph type="body" idx="2"/>
          </p:nvPr>
        </p:nvSpPr>
        <p:spPr>
          <a:xfrm>
            <a:off x="381000" y="2514600"/>
            <a:ext cx="2362200" cy="609600"/>
          </a:xfrm>
        </p:spPr>
        <p:txBody>
          <a:bodyPr>
            <a:normAutofit/>
          </a:bodyPr>
          <a:lstStyle/>
          <a:p>
            <a:pPr eaLnBrk="1" fontAlgn="auto" hangingPunct="1">
              <a:buFont typeface="Wingdings 2"/>
              <a:buNone/>
              <a:defRPr/>
            </a:pPr>
            <a:r>
              <a:rPr lang="en-US" dirty="0" smtClean="0"/>
              <a:t>Indian Leadership for Indian Health</a:t>
            </a:r>
            <a:endParaRPr lang="en-US" dirty="0"/>
          </a:p>
        </p:txBody>
      </p:sp>
    </p:spTree>
    <p:custDataLst>
      <p:tags r:id="rId1"/>
    </p:custDataLst>
    <p:extLst>
      <p:ext uri="{BB962C8B-B14F-4D97-AF65-F5344CB8AC3E}">
        <p14:creationId xmlns:p14="http://schemas.microsoft.com/office/powerpoint/2010/main" val="33632187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Current Projects</a:t>
            </a:r>
            <a:endParaRPr lang="en-US" dirty="0">
              <a:solidFill>
                <a:schemeClr val="accent1">
                  <a:lumMod val="75000"/>
                </a:schemeClr>
              </a:solidFill>
            </a:endParaRPr>
          </a:p>
        </p:txBody>
      </p:sp>
      <p:sp>
        <p:nvSpPr>
          <p:cNvPr id="3" name="Text Placeholder 2"/>
          <p:cNvSpPr>
            <a:spLocks noGrp="1"/>
          </p:cNvSpPr>
          <p:nvPr>
            <p:ph type="body" idx="1"/>
          </p:nvPr>
        </p:nvSpPr>
        <p:spPr>
          <a:xfrm>
            <a:off x="381000" y="1524000"/>
            <a:ext cx="7242048" cy="5334000"/>
          </a:xfrm>
        </p:spPr>
        <p:txBody>
          <a:bodyPr>
            <a:noAutofit/>
          </a:bodyPr>
          <a:lstStyle/>
          <a:p>
            <a:pPr>
              <a:spcAft>
                <a:spcPts val="1200"/>
              </a:spcAft>
            </a:pPr>
            <a:r>
              <a:rPr lang="en-US" sz="3200" dirty="0" smtClean="0"/>
              <a:t>THRIVE</a:t>
            </a:r>
          </a:p>
          <a:p>
            <a:pPr>
              <a:spcAft>
                <a:spcPts val="1200"/>
              </a:spcAft>
            </a:pPr>
            <a:r>
              <a:rPr lang="en-US" sz="3200" dirty="0" smtClean="0"/>
              <a:t>We R Native</a:t>
            </a:r>
          </a:p>
          <a:p>
            <a:pPr lvl="1">
              <a:spcAft>
                <a:spcPts val="1200"/>
              </a:spcAft>
            </a:pPr>
            <a:r>
              <a:rPr lang="en-US" sz="2400" dirty="0" smtClean="0"/>
              <a:t>Website and Text Messaging</a:t>
            </a:r>
          </a:p>
          <a:p>
            <a:pPr>
              <a:spcAft>
                <a:spcPts val="1200"/>
              </a:spcAft>
            </a:pPr>
            <a:r>
              <a:rPr lang="en-US" sz="3200" dirty="0" smtClean="0">
                <a:solidFill>
                  <a:schemeClr val="bg1">
                    <a:lumMod val="75000"/>
                  </a:schemeClr>
                </a:solidFill>
              </a:rPr>
              <a:t>Native VOICES</a:t>
            </a:r>
          </a:p>
          <a:p>
            <a:pPr>
              <a:spcAft>
                <a:spcPts val="1200"/>
              </a:spcAft>
            </a:pPr>
            <a:r>
              <a:rPr lang="en-US" sz="3200" dirty="0" smtClean="0">
                <a:solidFill>
                  <a:schemeClr val="bg1">
                    <a:lumMod val="75000"/>
                  </a:schemeClr>
                </a:solidFill>
              </a:rPr>
              <a:t>It’s Your Game </a:t>
            </a:r>
          </a:p>
          <a:p>
            <a:pPr>
              <a:spcAft>
                <a:spcPts val="1200"/>
              </a:spcAft>
            </a:pPr>
            <a:r>
              <a:rPr lang="en-US" sz="3200" dirty="0" smtClean="0">
                <a:solidFill>
                  <a:schemeClr val="bg1">
                    <a:lumMod val="75000"/>
                  </a:schemeClr>
                </a:solidFill>
              </a:rPr>
              <a:t>HIV/STD </a:t>
            </a:r>
            <a:r>
              <a:rPr lang="en-US" sz="3200" dirty="0">
                <a:solidFill>
                  <a:schemeClr val="bg1">
                    <a:lumMod val="75000"/>
                  </a:schemeClr>
                </a:solidFill>
              </a:rPr>
              <a:t>Screening </a:t>
            </a:r>
            <a:r>
              <a:rPr lang="en-US" sz="3200" dirty="0" smtClean="0">
                <a:solidFill>
                  <a:schemeClr val="bg1">
                    <a:lumMod val="75000"/>
                  </a:schemeClr>
                </a:solidFill>
              </a:rPr>
              <a:t>Initiative</a:t>
            </a:r>
            <a:endParaRPr lang="en-US" sz="3200" dirty="0">
              <a:solidFill>
                <a:schemeClr val="bg1">
                  <a:lumMod val="75000"/>
                </a:schemeClr>
              </a:solidFill>
            </a:endParaRPr>
          </a:p>
          <a:p>
            <a:pPr>
              <a:spcAft>
                <a:spcPts val="1200"/>
              </a:spcAft>
            </a:pPr>
            <a:endParaRPr lang="en-US" sz="3600" dirty="0"/>
          </a:p>
        </p:txBody>
      </p:sp>
      <p:pic>
        <p:nvPicPr>
          <p:cNvPr id="4" name="Picture 3"/>
          <p:cNvPicPr/>
          <p:nvPr/>
        </p:nvPicPr>
        <p:blipFill>
          <a:blip r:embed="rId4" cstate="print">
            <a:biLevel thresh="50000"/>
          </a:blip>
          <a:srcRect l="67901"/>
          <a:stretch>
            <a:fillRect/>
          </a:stretch>
        </p:blipFill>
        <p:spPr bwMode="auto">
          <a:xfrm>
            <a:off x="6934200" y="4648200"/>
            <a:ext cx="1581150" cy="1704975"/>
          </a:xfrm>
          <a:prstGeom prst="rect">
            <a:avLst/>
          </a:prstGeom>
          <a:noFill/>
          <a:ln w="9525">
            <a:noFill/>
            <a:miter lim="800000"/>
            <a:headEnd/>
            <a:tailEnd/>
          </a:ln>
        </p:spPr>
      </p:pic>
      <p:pic>
        <p:nvPicPr>
          <p:cNvPr id="5" name="Picture 4"/>
          <p:cNvPicPr/>
          <p:nvPr/>
        </p:nvPicPr>
        <p:blipFill>
          <a:blip r:embed="rId5" cstate="print">
            <a:biLevel thresh="50000"/>
          </a:blip>
          <a:srcRect l="33467" r="33558"/>
          <a:stretch>
            <a:fillRect/>
          </a:stretch>
        </p:blipFill>
        <p:spPr bwMode="auto">
          <a:xfrm>
            <a:off x="6934200" y="1371600"/>
            <a:ext cx="1619250" cy="1695450"/>
          </a:xfrm>
          <a:prstGeom prst="rect">
            <a:avLst/>
          </a:prstGeom>
          <a:noFill/>
          <a:ln w="9525">
            <a:noFill/>
            <a:miter lim="800000"/>
            <a:headEnd/>
            <a:tailEnd/>
          </a:ln>
        </p:spPr>
      </p:pic>
      <p:pic>
        <p:nvPicPr>
          <p:cNvPr id="6" name="Picture 5"/>
          <p:cNvPicPr/>
          <p:nvPr/>
        </p:nvPicPr>
        <p:blipFill>
          <a:blip r:embed="rId6" cstate="print">
            <a:biLevel thresh="50000"/>
          </a:blip>
          <a:srcRect t="867"/>
          <a:stretch>
            <a:fillRect/>
          </a:stretch>
        </p:blipFill>
        <p:spPr bwMode="auto">
          <a:xfrm>
            <a:off x="6875145" y="3124200"/>
            <a:ext cx="1735455" cy="1418590"/>
          </a:xfrm>
          <a:prstGeom prst="rect">
            <a:avLst/>
          </a:prstGeom>
          <a:noFill/>
          <a:ln w="9525">
            <a:solidFill>
              <a:schemeClr val="tx1"/>
            </a:solid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3752" y="1476826"/>
            <a:ext cx="6632448" cy="732974"/>
          </a:xfrm>
        </p:spPr>
        <p:txBody>
          <a:bodyPr/>
          <a:lstStyle/>
          <a:p>
            <a:pPr algn="ctr"/>
            <a:r>
              <a:rPr lang="en-US" sz="3200" dirty="0" smtClean="0"/>
              <a:t>Zero Suicide Model</a:t>
            </a:r>
            <a:endParaRPr lang="en-US" sz="3200" dirty="0"/>
          </a:p>
        </p:txBody>
      </p:sp>
      <p:sp>
        <p:nvSpPr>
          <p:cNvPr id="4" name="Content Placeholder 3"/>
          <p:cNvSpPr>
            <a:spLocks noGrp="1"/>
          </p:cNvSpPr>
          <p:nvPr>
            <p:ph sz="quarter" idx="2"/>
          </p:nvPr>
        </p:nvSpPr>
        <p:spPr>
          <a:xfrm>
            <a:off x="301752" y="2658596"/>
            <a:ext cx="4041648" cy="3818404"/>
          </a:xfrm>
        </p:spPr>
        <p:txBody>
          <a:bodyPr/>
          <a:lstStyle/>
          <a:p>
            <a:pPr>
              <a:spcAft>
                <a:spcPts val="1200"/>
              </a:spcAft>
            </a:pPr>
            <a:r>
              <a:rPr lang="en-US" dirty="0" smtClean="0"/>
              <a:t>National Action Alliance for Suicide Prevention</a:t>
            </a:r>
          </a:p>
          <a:p>
            <a:pPr>
              <a:spcAft>
                <a:spcPts val="1200"/>
              </a:spcAft>
            </a:pPr>
            <a:r>
              <a:rPr lang="en-US" dirty="0" smtClean="0"/>
              <a:t>Suicide Prevention Resource Center</a:t>
            </a:r>
          </a:p>
          <a:p>
            <a:r>
              <a:rPr lang="en-US" dirty="0" smtClean="0"/>
              <a:t>SAMHSA</a:t>
            </a:r>
          </a:p>
        </p:txBody>
      </p:sp>
      <p:sp>
        <p:nvSpPr>
          <p:cNvPr id="6" name="Content Placeholder 5"/>
          <p:cNvSpPr>
            <a:spLocks noGrp="1"/>
          </p:cNvSpPr>
          <p:nvPr>
            <p:ph sz="quarter" idx="4"/>
          </p:nvPr>
        </p:nvSpPr>
        <p:spPr>
          <a:xfrm>
            <a:off x="4648200" y="2807208"/>
            <a:ext cx="4267200" cy="4050792"/>
          </a:xfrm>
        </p:spPr>
        <p:txBody>
          <a:bodyPr/>
          <a:lstStyle/>
          <a:p>
            <a:pPr marL="0" indent="0" algn="ctr">
              <a:buNone/>
            </a:pPr>
            <a:r>
              <a:rPr lang="en-US" sz="2800" i="1" dirty="0" smtClean="0"/>
              <a:t>“Zero </a:t>
            </a:r>
            <a:r>
              <a:rPr lang="en-US" sz="2800" i="1" dirty="0"/>
              <a:t>suicide is a commitment to suicide prevention in health and behavioral health care </a:t>
            </a:r>
            <a:r>
              <a:rPr lang="en-US" sz="2800" i="1" dirty="0" smtClean="0"/>
              <a:t>systems, and a set </a:t>
            </a:r>
            <a:r>
              <a:rPr lang="en-US" sz="2800" i="1" dirty="0"/>
              <a:t>of tools and </a:t>
            </a:r>
            <a:r>
              <a:rPr lang="en-US" sz="2800" i="1" dirty="0" smtClean="0"/>
              <a:t>strategies.”</a:t>
            </a:r>
            <a:endParaRPr lang="en-US" i="1" dirty="0"/>
          </a:p>
        </p:txBody>
      </p:sp>
      <p:sp>
        <p:nvSpPr>
          <p:cNvPr id="2" name="Title 1"/>
          <p:cNvSpPr>
            <a:spLocks noGrp="1"/>
          </p:cNvSpPr>
          <p:nvPr>
            <p:ph type="title"/>
          </p:nvPr>
        </p:nvSpPr>
        <p:spPr>
          <a:xfrm>
            <a:off x="152400" y="228600"/>
            <a:ext cx="6705600" cy="1066800"/>
          </a:xfrm>
        </p:spPr>
        <p:txBody>
          <a:bodyPr/>
          <a:lstStyle/>
          <a:p>
            <a:r>
              <a:rPr lang="en-US" sz="3000" dirty="0" smtClean="0">
                <a:solidFill>
                  <a:schemeClr val="accent1">
                    <a:lumMod val="75000"/>
                  </a:schemeClr>
                </a:solidFill>
              </a:rPr>
              <a:t>SAMHSA</a:t>
            </a:r>
            <a:br>
              <a:rPr lang="en-US" sz="3000" dirty="0" smtClean="0">
                <a:solidFill>
                  <a:schemeClr val="accent1">
                    <a:lumMod val="75000"/>
                  </a:schemeClr>
                </a:solidFill>
              </a:rPr>
            </a:br>
            <a:r>
              <a:rPr lang="en-US" sz="3000" dirty="0" smtClean="0">
                <a:solidFill>
                  <a:schemeClr val="accent1">
                    <a:lumMod val="75000"/>
                  </a:schemeClr>
                </a:solidFill>
              </a:rPr>
              <a:t>Youth Suicide Prevention Grant</a:t>
            </a:r>
            <a:endParaRPr lang="en-US" sz="3000" dirty="0">
              <a:solidFill>
                <a:schemeClr val="accent1">
                  <a:lumMod val="75000"/>
                </a:schemeClr>
              </a:solidFill>
            </a:endParaRPr>
          </a:p>
        </p:txBody>
      </p:sp>
    </p:spTree>
    <p:extLst>
      <p:ext uri="{BB962C8B-B14F-4D97-AF65-F5344CB8AC3E}">
        <p14:creationId xmlns:p14="http://schemas.microsoft.com/office/powerpoint/2010/main" val="23155119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000" dirty="0">
                <a:solidFill>
                  <a:schemeClr val="accent1">
                    <a:lumMod val="75000"/>
                  </a:schemeClr>
                </a:solidFill>
              </a:rPr>
              <a:t>THRIVE: Four Goals</a:t>
            </a:r>
          </a:p>
        </p:txBody>
      </p:sp>
      <p:sp>
        <p:nvSpPr>
          <p:cNvPr id="10" name="AutoShape 2"/>
          <p:cNvSpPr>
            <a:spLocks noChangeArrowheads="1"/>
          </p:cNvSpPr>
          <p:nvPr/>
        </p:nvSpPr>
        <p:spPr bwMode="auto">
          <a:xfrm>
            <a:off x="381000" y="1339910"/>
            <a:ext cx="8305800" cy="4787900"/>
          </a:xfrm>
          <a:prstGeom prst="roundRect">
            <a:avLst>
              <a:gd name="adj" fmla="val 3051"/>
            </a:avLst>
          </a:prstGeom>
          <a:solidFill>
            <a:schemeClr val="bg1"/>
          </a:solidFill>
          <a:ln w="38100">
            <a:solidFill>
              <a:srgbClr val="C0C0C0">
                <a:alpha val="39999"/>
              </a:srgbClr>
            </a:solidFill>
            <a:round/>
            <a:headEnd/>
            <a:tailEnd/>
          </a:ln>
        </p:spPr>
        <p:txBody>
          <a:bodyPr wrap="none" anchor="ctr"/>
          <a:lstStyle/>
          <a:p>
            <a:endParaRPr lang="en-US"/>
          </a:p>
        </p:txBody>
      </p:sp>
      <p:sp>
        <p:nvSpPr>
          <p:cNvPr id="15" name="Rectangle 3"/>
          <p:cNvSpPr>
            <a:spLocks noChangeArrowheads="1"/>
          </p:cNvSpPr>
          <p:nvPr/>
        </p:nvSpPr>
        <p:spPr bwMode="auto">
          <a:xfrm>
            <a:off x="381000" y="1916112"/>
            <a:ext cx="2455863" cy="1451051"/>
          </a:xfrm>
          <a:prstGeom prst="rect">
            <a:avLst/>
          </a:prstGeom>
          <a:solidFill>
            <a:schemeClr val="accent5">
              <a:lumMod val="75000"/>
              <a:alpha val="54901"/>
            </a:schemeClr>
          </a:solidFill>
          <a:ln w="9525" algn="ctr">
            <a:noFill/>
            <a:miter lim="800000"/>
            <a:headEnd/>
            <a:tailEnd/>
          </a:ln>
        </p:spPr>
        <p:txBody>
          <a:bodyPr wrap="none" lIns="73025" tIns="36511" rIns="73025" bIns="36511" anchor="ctr"/>
          <a:lstStyle/>
          <a:p>
            <a:endParaRPr lang="en-US"/>
          </a:p>
        </p:txBody>
      </p:sp>
      <p:sp>
        <p:nvSpPr>
          <p:cNvPr id="16" name="Rectangle 4"/>
          <p:cNvSpPr>
            <a:spLocks noChangeArrowheads="1"/>
          </p:cNvSpPr>
          <p:nvPr/>
        </p:nvSpPr>
        <p:spPr bwMode="auto">
          <a:xfrm>
            <a:off x="6219825" y="1916112"/>
            <a:ext cx="2455863" cy="1451051"/>
          </a:xfrm>
          <a:prstGeom prst="rect">
            <a:avLst/>
          </a:prstGeom>
          <a:solidFill>
            <a:schemeClr val="accent5">
              <a:lumMod val="75000"/>
              <a:alpha val="54901"/>
            </a:schemeClr>
          </a:solidFill>
          <a:ln w="9525" algn="ctr">
            <a:noFill/>
            <a:miter lim="800000"/>
            <a:headEnd/>
            <a:tailEnd/>
          </a:ln>
        </p:spPr>
        <p:txBody>
          <a:bodyPr wrap="none" lIns="73025" tIns="36511" rIns="73025" bIns="36511" anchor="ctr"/>
          <a:lstStyle/>
          <a:p>
            <a:endParaRPr lang="en-US"/>
          </a:p>
        </p:txBody>
      </p:sp>
      <p:sp>
        <p:nvSpPr>
          <p:cNvPr id="17" name="Rectangle 5"/>
          <p:cNvSpPr>
            <a:spLocks noChangeArrowheads="1"/>
          </p:cNvSpPr>
          <p:nvPr/>
        </p:nvSpPr>
        <p:spPr bwMode="auto">
          <a:xfrm>
            <a:off x="381000" y="4212578"/>
            <a:ext cx="2455863" cy="1600199"/>
          </a:xfrm>
          <a:prstGeom prst="rect">
            <a:avLst/>
          </a:prstGeom>
          <a:solidFill>
            <a:schemeClr val="accent5">
              <a:lumMod val="75000"/>
              <a:alpha val="54901"/>
            </a:schemeClr>
          </a:solidFill>
          <a:ln w="9525" algn="ctr">
            <a:noFill/>
            <a:miter lim="800000"/>
            <a:headEnd/>
            <a:tailEnd/>
          </a:ln>
        </p:spPr>
        <p:txBody>
          <a:bodyPr wrap="none" lIns="73025" tIns="36511" rIns="73025" bIns="36511" anchor="ctr"/>
          <a:lstStyle/>
          <a:p>
            <a:endParaRPr lang="en-US"/>
          </a:p>
        </p:txBody>
      </p:sp>
      <p:sp>
        <p:nvSpPr>
          <p:cNvPr id="18" name="Rectangle 6"/>
          <p:cNvSpPr>
            <a:spLocks noChangeArrowheads="1"/>
          </p:cNvSpPr>
          <p:nvPr/>
        </p:nvSpPr>
        <p:spPr bwMode="auto">
          <a:xfrm>
            <a:off x="6219825" y="4212578"/>
            <a:ext cx="2455863" cy="1600199"/>
          </a:xfrm>
          <a:prstGeom prst="rect">
            <a:avLst/>
          </a:prstGeom>
          <a:solidFill>
            <a:schemeClr val="accent5">
              <a:lumMod val="75000"/>
              <a:alpha val="54901"/>
            </a:schemeClr>
          </a:solidFill>
          <a:ln w="9525" algn="ctr">
            <a:noFill/>
            <a:miter lim="800000"/>
            <a:headEnd/>
            <a:tailEnd/>
          </a:ln>
        </p:spPr>
        <p:txBody>
          <a:bodyPr wrap="none" lIns="73025" tIns="36511" rIns="73025" bIns="36511" anchor="ctr"/>
          <a:lstStyle/>
          <a:p>
            <a:endParaRPr lang="en-US"/>
          </a:p>
        </p:txBody>
      </p:sp>
      <p:sp>
        <p:nvSpPr>
          <p:cNvPr id="19" name="Oval 8"/>
          <p:cNvSpPr>
            <a:spLocks noChangeArrowheads="1"/>
          </p:cNvSpPr>
          <p:nvPr/>
        </p:nvSpPr>
        <p:spPr bwMode="auto">
          <a:xfrm>
            <a:off x="2233613" y="1389063"/>
            <a:ext cx="4749800" cy="4740275"/>
          </a:xfrm>
          <a:prstGeom prst="ellipse">
            <a:avLst/>
          </a:prstGeom>
          <a:gradFill rotWithShape="1">
            <a:gsLst>
              <a:gs pos="0">
                <a:srgbClr val="DBDBDD">
                  <a:alpha val="57999"/>
                </a:srgbClr>
              </a:gs>
              <a:gs pos="100000">
                <a:srgbClr val="000000">
                  <a:alpha val="0"/>
                </a:srgbClr>
              </a:gs>
            </a:gsLst>
            <a:lin ang="5400000" scaled="1"/>
          </a:gradFill>
          <a:ln w="9525" algn="ctr">
            <a:noFill/>
            <a:round/>
            <a:headEnd/>
            <a:tailEnd/>
          </a:ln>
        </p:spPr>
        <p:txBody>
          <a:bodyPr lIns="82124" tIns="41061" rIns="82124" bIns="41061" anchor="ctr">
            <a:spAutoFit/>
          </a:bodyPr>
          <a:lstStyle/>
          <a:p>
            <a:endParaRPr lang="en-US"/>
          </a:p>
        </p:txBody>
      </p:sp>
      <p:sp>
        <p:nvSpPr>
          <p:cNvPr id="21" name="Oval 10"/>
          <p:cNvSpPr>
            <a:spLocks noChangeArrowheads="1"/>
          </p:cNvSpPr>
          <p:nvPr/>
        </p:nvSpPr>
        <p:spPr bwMode="auto">
          <a:xfrm>
            <a:off x="3302000" y="5599112"/>
            <a:ext cx="2578100" cy="203200"/>
          </a:xfrm>
          <a:prstGeom prst="ellipse">
            <a:avLst/>
          </a:prstGeom>
          <a:gradFill rotWithShape="1">
            <a:gsLst>
              <a:gs pos="0">
                <a:schemeClr val="tx1">
                  <a:alpha val="35001"/>
                </a:schemeClr>
              </a:gs>
              <a:gs pos="100000">
                <a:schemeClr val="bg1">
                  <a:alpha val="0"/>
                </a:schemeClr>
              </a:gs>
            </a:gsLst>
            <a:path path="shape">
              <a:fillToRect l="50000" t="50000" r="50000" b="50000"/>
            </a:path>
          </a:gradFill>
          <a:ln w="9525" algn="ctr">
            <a:noFill/>
            <a:round/>
            <a:headEnd/>
            <a:tailEnd/>
          </a:ln>
        </p:spPr>
        <p:txBody>
          <a:bodyPr wrap="none" lIns="73025" tIns="36511" rIns="73025" bIns="36511" anchor="ctr"/>
          <a:lstStyle/>
          <a:p>
            <a:endParaRPr lang="en-US"/>
          </a:p>
        </p:txBody>
      </p:sp>
      <p:grpSp>
        <p:nvGrpSpPr>
          <p:cNvPr id="3" name="Group 12"/>
          <p:cNvGrpSpPr>
            <a:grpSpLocks/>
          </p:cNvGrpSpPr>
          <p:nvPr/>
        </p:nvGrpSpPr>
        <p:grpSpPr bwMode="auto">
          <a:xfrm>
            <a:off x="2740025" y="1898650"/>
            <a:ext cx="3721100" cy="3711575"/>
            <a:chOff x="6021" y="2887"/>
            <a:chExt cx="988" cy="985"/>
          </a:xfrm>
          <a:solidFill>
            <a:schemeClr val="accent5">
              <a:lumMod val="75000"/>
            </a:schemeClr>
          </a:solidFill>
        </p:grpSpPr>
        <p:sp>
          <p:nvSpPr>
            <p:cNvPr id="25" name="Oval 13"/>
            <p:cNvSpPr>
              <a:spLocks noChangeArrowheads="1"/>
            </p:cNvSpPr>
            <p:nvPr/>
          </p:nvSpPr>
          <p:spPr bwMode="auto">
            <a:xfrm>
              <a:off x="6021" y="2887"/>
              <a:ext cx="988" cy="985"/>
            </a:xfrm>
            <a:prstGeom prst="ellipse">
              <a:avLst/>
            </a:prstGeom>
            <a:grpFill/>
            <a:ln w="25400" algn="ctr">
              <a:noFill/>
              <a:round/>
              <a:headEnd/>
              <a:tailEnd/>
            </a:ln>
          </p:spPr>
          <p:txBody>
            <a:bodyPr wrap="none" lIns="73025" tIns="36511" rIns="73025" bIns="36511" anchor="ctr"/>
            <a:lstStyle/>
            <a:p>
              <a:endParaRPr lang="en-US"/>
            </a:p>
          </p:txBody>
        </p:sp>
        <p:sp>
          <p:nvSpPr>
            <p:cNvPr id="26" name="Oval 14"/>
            <p:cNvSpPr>
              <a:spLocks noChangeArrowheads="1"/>
            </p:cNvSpPr>
            <p:nvPr/>
          </p:nvSpPr>
          <p:spPr bwMode="auto">
            <a:xfrm rot="10800000">
              <a:off x="6045" y="2910"/>
              <a:ext cx="940" cy="938"/>
            </a:xfrm>
            <a:prstGeom prst="ellipse">
              <a:avLst/>
            </a:prstGeom>
            <a:grpFill/>
            <a:ln w="25400" algn="ctr">
              <a:noFill/>
              <a:round/>
              <a:headEnd/>
              <a:tailEnd/>
            </a:ln>
          </p:spPr>
          <p:txBody>
            <a:bodyPr wrap="none" lIns="73025" tIns="36511" rIns="73025" bIns="36511" anchor="ctr"/>
            <a:lstStyle/>
            <a:p>
              <a:endParaRPr lang="en-US"/>
            </a:p>
          </p:txBody>
        </p:sp>
      </p:grpSp>
      <p:sp>
        <p:nvSpPr>
          <p:cNvPr id="56" name="Text Box 45"/>
          <p:cNvSpPr txBox="1">
            <a:spLocks noChangeArrowheads="1"/>
          </p:cNvSpPr>
          <p:nvPr/>
        </p:nvSpPr>
        <p:spPr bwMode="auto">
          <a:xfrm>
            <a:off x="457200" y="2048470"/>
            <a:ext cx="1905000" cy="1200329"/>
          </a:xfrm>
          <a:prstGeom prst="rect">
            <a:avLst/>
          </a:prstGeom>
          <a:noFill/>
          <a:ln w="9525">
            <a:noFill/>
            <a:miter lim="800000"/>
            <a:headEnd/>
            <a:tailEnd/>
          </a:ln>
        </p:spPr>
        <p:txBody>
          <a:bodyPr wrap="square">
            <a:spAutoFit/>
          </a:bodyPr>
          <a:lstStyle/>
          <a:p>
            <a:pPr>
              <a:spcBef>
                <a:spcPct val="50000"/>
              </a:spcBef>
            </a:pPr>
            <a:r>
              <a:rPr lang="en-US" dirty="0">
                <a:ea typeface="ＭＳ Ｐゴシック" charset="-128"/>
              </a:rPr>
              <a:t>Enhance </a:t>
            </a:r>
            <a:r>
              <a:rPr lang="en-US" dirty="0" smtClean="0">
                <a:ea typeface="ＭＳ Ｐゴシック" charset="-128"/>
              </a:rPr>
              <a:t>Tribal systems and services that prevent suicide</a:t>
            </a:r>
            <a:endParaRPr lang="en-US" dirty="0">
              <a:solidFill>
                <a:schemeClr val="tx1"/>
              </a:solidFill>
              <a:ea typeface="ＭＳ Ｐゴシック" charset="-128"/>
            </a:endParaRPr>
          </a:p>
        </p:txBody>
      </p:sp>
      <p:sp>
        <p:nvSpPr>
          <p:cNvPr id="57" name="Text Box 46"/>
          <p:cNvSpPr txBox="1">
            <a:spLocks noChangeArrowheads="1"/>
          </p:cNvSpPr>
          <p:nvPr/>
        </p:nvSpPr>
        <p:spPr bwMode="auto">
          <a:xfrm>
            <a:off x="6858000" y="2057400"/>
            <a:ext cx="1752600" cy="1200329"/>
          </a:xfrm>
          <a:prstGeom prst="rect">
            <a:avLst/>
          </a:prstGeom>
          <a:noFill/>
          <a:ln w="9525">
            <a:noFill/>
            <a:miter lim="800000"/>
            <a:headEnd/>
            <a:tailEnd/>
          </a:ln>
        </p:spPr>
        <p:txBody>
          <a:bodyPr>
            <a:spAutoFit/>
          </a:bodyPr>
          <a:lstStyle/>
          <a:p>
            <a:pPr algn="r">
              <a:spcBef>
                <a:spcPct val="50000"/>
              </a:spcBef>
            </a:pPr>
            <a:r>
              <a:rPr lang="en-US" dirty="0" smtClean="0">
                <a:ea typeface="ＭＳ Ｐゴシック" charset="-128"/>
              </a:rPr>
              <a:t>Improve </a:t>
            </a:r>
            <a:r>
              <a:rPr lang="en-US" dirty="0"/>
              <a:t>coordination, collaboration, and </a:t>
            </a:r>
            <a:r>
              <a:rPr lang="en-US" dirty="0" smtClean="0"/>
              <a:t>sharing </a:t>
            </a:r>
            <a:endParaRPr lang="en-US" dirty="0">
              <a:solidFill>
                <a:schemeClr val="tx1"/>
              </a:solidFill>
              <a:ea typeface="ＭＳ Ｐゴシック" charset="-128"/>
            </a:endParaRPr>
          </a:p>
        </p:txBody>
      </p:sp>
      <p:sp>
        <p:nvSpPr>
          <p:cNvPr id="58" name="Text Box 47"/>
          <p:cNvSpPr txBox="1">
            <a:spLocks noChangeArrowheads="1"/>
          </p:cNvSpPr>
          <p:nvPr/>
        </p:nvSpPr>
        <p:spPr bwMode="auto">
          <a:xfrm flipH="1">
            <a:off x="484359" y="4267200"/>
            <a:ext cx="1749254" cy="1477328"/>
          </a:xfrm>
          <a:prstGeom prst="rect">
            <a:avLst/>
          </a:prstGeom>
          <a:noFill/>
          <a:ln w="9525">
            <a:noFill/>
            <a:miter lim="800000"/>
            <a:headEnd/>
            <a:tailEnd/>
          </a:ln>
        </p:spPr>
        <p:txBody>
          <a:bodyPr wrap="square">
            <a:spAutoFit/>
          </a:bodyPr>
          <a:lstStyle/>
          <a:p>
            <a:pPr>
              <a:spcBef>
                <a:spcPct val="50000"/>
              </a:spcBef>
            </a:pPr>
            <a:r>
              <a:rPr lang="en-US" dirty="0"/>
              <a:t>Promote healthy family and community norms</a:t>
            </a:r>
            <a:endParaRPr lang="en-US" dirty="0">
              <a:solidFill>
                <a:schemeClr val="tx1"/>
              </a:solidFill>
              <a:ea typeface="ＭＳ Ｐゴシック" charset="-128"/>
            </a:endParaRPr>
          </a:p>
        </p:txBody>
      </p:sp>
      <p:pic>
        <p:nvPicPr>
          <p:cNvPr id="3076" name="Picture 4"/>
          <p:cNvPicPr>
            <a:picLocks noChangeAspect="1" noChangeArrowheads="1"/>
          </p:cNvPicPr>
          <p:nvPr/>
        </p:nvPicPr>
        <p:blipFill>
          <a:blip r:embed="rId4" cstate="print"/>
          <a:srcRect/>
          <a:stretch>
            <a:fillRect/>
          </a:stretch>
        </p:blipFill>
        <p:spPr bwMode="auto">
          <a:xfrm rot="10800000">
            <a:off x="3200401" y="2307576"/>
            <a:ext cx="2872667" cy="2819402"/>
          </a:xfrm>
          <a:prstGeom prst="rect">
            <a:avLst/>
          </a:prstGeom>
          <a:ln>
            <a:noFill/>
          </a:ln>
          <a:effectLst>
            <a:softEdge rad="112500"/>
          </a:effectLst>
        </p:spPr>
      </p:pic>
      <p:grpSp>
        <p:nvGrpSpPr>
          <p:cNvPr id="4" name="Group 69"/>
          <p:cNvGrpSpPr/>
          <p:nvPr/>
        </p:nvGrpSpPr>
        <p:grpSpPr>
          <a:xfrm>
            <a:off x="2127250" y="4025900"/>
            <a:ext cx="1911350" cy="1911350"/>
            <a:chOff x="5483225" y="4143375"/>
            <a:chExt cx="1911350" cy="1911350"/>
          </a:xfrm>
        </p:grpSpPr>
        <p:pic>
          <p:nvPicPr>
            <p:cNvPr id="71" name="Picture 32"/>
            <p:cNvPicPr>
              <a:picLocks noChangeAspect="1" noChangeArrowheads="1"/>
            </p:cNvPicPr>
            <p:nvPr/>
          </p:nvPicPr>
          <p:blipFill>
            <a:blip r:embed="rId5" cstate="print"/>
            <a:srcRect/>
            <a:stretch>
              <a:fillRect/>
            </a:stretch>
          </p:blipFill>
          <p:spPr bwMode="auto">
            <a:xfrm>
              <a:off x="5483225" y="4143375"/>
              <a:ext cx="1911350" cy="1911350"/>
            </a:xfrm>
            <a:prstGeom prst="rect">
              <a:avLst/>
            </a:prstGeom>
            <a:noFill/>
            <a:ln w="9525" algn="ctr">
              <a:noFill/>
              <a:miter lim="800000"/>
              <a:headEnd/>
              <a:tailEnd/>
            </a:ln>
          </p:spPr>
        </p:pic>
        <p:sp>
          <p:nvSpPr>
            <p:cNvPr id="72" name="Oval 33"/>
            <p:cNvSpPr>
              <a:spLocks noChangeArrowheads="1"/>
            </p:cNvSpPr>
            <p:nvPr/>
          </p:nvSpPr>
          <p:spPr bwMode="auto">
            <a:xfrm>
              <a:off x="5493575" y="4253778"/>
              <a:ext cx="1693994" cy="1690544"/>
            </a:xfrm>
            <a:prstGeom prst="ellipse">
              <a:avLst/>
            </a:prstGeom>
            <a:solidFill>
              <a:schemeClr val="accent5">
                <a:lumMod val="75000"/>
                <a:alpha val="65097"/>
              </a:schemeClr>
            </a:solidFill>
            <a:ln w="9525" algn="ctr">
              <a:noFill/>
              <a:round/>
              <a:headEnd/>
              <a:tailEnd/>
            </a:ln>
          </p:spPr>
          <p:txBody>
            <a:bodyPr lIns="82124" tIns="41061" rIns="82124" bIns="41061" anchor="ctr">
              <a:spAutoFit/>
            </a:bodyPr>
            <a:lstStyle/>
            <a:p>
              <a:endParaRPr lang="en-US"/>
            </a:p>
          </p:txBody>
        </p:sp>
        <p:sp>
          <p:nvSpPr>
            <p:cNvPr id="75" name="Oval 36"/>
            <p:cNvSpPr>
              <a:spLocks noChangeArrowheads="1"/>
            </p:cNvSpPr>
            <p:nvPr/>
          </p:nvSpPr>
          <p:spPr bwMode="auto">
            <a:xfrm rot="10800000">
              <a:off x="5674540" y="4455231"/>
              <a:ext cx="1332685" cy="1328972"/>
            </a:xfrm>
            <a:prstGeom prst="ellipse">
              <a:avLst/>
            </a:prstGeom>
            <a:solidFill>
              <a:schemeClr val="bg1"/>
            </a:solidFill>
            <a:ln w="57150" algn="ctr">
              <a:solidFill>
                <a:schemeClr val="accent5">
                  <a:lumMod val="50000"/>
                </a:schemeClr>
              </a:solidFill>
              <a:round/>
              <a:headEnd/>
              <a:tailEnd/>
            </a:ln>
          </p:spPr>
          <p:txBody>
            <a:bodyPr wrap="none" lIns="73025" tIns="36511" rIns="73025" bIns="36511" anchor="ctr"/>
            <a:lstStyle/>
            <a:p>
              <a:endParaRPr lang="en-US"/>
            </a:p>
          </p:txBody>
        </p:sp>
      </p:grpSp>
      <p:grpSp>
        <p:nvGrpSpPr>
          <p:cNvPr id="5" name="Group 50"/>
          <p:cNvGrpSpPr/>
          <p:nvPr/>
        </p:nvGrpSpPr>
        <p:grpSpPr>
          <a:xfrm>
            <a:off x="2127250" y="1566216"/>
            <a:ext cx="1911350" cy="1911350"/>
            <a:chOff x="5483225" y="4143375"/>
            <a:chExt cx="1911350" cy="1911350"/>
          </a:xfrm>
        </p:grpSpPr>
        <p:pic>
          <p:nvPicPr>
            <p:cNvPr id="52" name="Picture 32"/>
            <p:cNvPicPr>
              <a:picLocks noChangeAspect="1" noChangeArrowheads="1"/>
            </p:cNvPicPr>
            <p:nvPr/>
          </p:nvPicPr>
          <p:blipFill>
            <a:blip r:embed="rId5" cstate="print"/>
            <a:srcRect/>
            <a:stretch>
              <a:fillRect/>
            </a:stretch>
          </p:blipFill>
          <p:spPr bwMode="auto">
            <a:xfrm>
              <a:off x="5483225" y="4143375"/>
              <a:ext cx="1911350" cy="1911350"/>
            </a:xfrm>
            <a:prstGeom prst="rect">
              <a:avLst/>
            </a:prstGeom>
            <a:noFill/>
            <a:ln w="9525" algn="ctr">
              <a:noFill/>
              <a:miter lim="800000"/>
              <a:headEnd/>
              <a:tailEnd/>
            </a:ln>
          </p:spPr>
        </p:pic>
        <p:sp>
          <p:nvSpPr>
            <p:cNvPr id="53" name="Oval 33"/>
            <p:cNvSpPr>
              <a:spLocks noChangeArrowheads="1"/>
            </p:cNvSpPr>
            <p:nvPr/>
          </p:nvSpPr>
          <p:spPr bwMode="auto">
            <a:xfrm>
              <a:off x="5493575" y="4253778"/>
              <a:ext cx="1693994" cy="1690544"/>
            </a:xfrm>
            <a:prstGeom prst="ellipse">
              <a:avLst/>
            </a:prstGeom>
            <a:solidFill>
              <a:schemeClr val="accent5">
                <a:lumMod val="75000"/>
                <a:alpha val="65097"/>
              </a:schemeClr>
            </a:solidFill>
            <a:ln w="9525" algn="ctr">
              <a:noFill/>
              <a:round/>
              <a:headEnd/>
              <a:tailEnd/>
            </a:ln>
          </p:spPr>
          <p:txBody>
            <a:bodyPr lIns="82124" tIns="41061" rIns="82124" bIns="41061" anchor="ctr">
              <a:spAutoFit/>
            </a:bodyPr>
            <a:lstStyle/>
            <a:p>
              <a:endParaRPr lang="en-US"/>
            </a:p>
          </p:txBody>
        </p:sp>
        <p:sp>
          <p:nvSpPr>
            <p:cNvPr id="54" name="Oval 36"/>
            <p:cNvSpPr>
              <a:spLocks noChangeArrowheads="1"/>
            </p:cNvSpPr>
            <p:nvPr/>
          </p:nvSpPr>
          <p:spPr bwMode="auto">
            <a:xfrm rot="10800000">
              <a:off x="5674540" y="4455231"/>
              <a:ext cx="1332685" cy="1328972"/>
            </a:xfrm>
            <a:prstGeom prst="ellipse">
              <a:avLst/>
            </a:prstGeom>
            <a:solidFill>
              <a:schemeClr val="bg1"/>
            </a:solidFill>
            <a:ln w="57150" algn="ctr">
              <a:solidFill>
                <a:schemeClr val="accent5">
                  <a:lumMod val="50000"/>
                </a:schemeClr>
              </a:solidFill>
              <a:round/>
              <a:headEnd/>
              <a:tailEnd/>
            </a:ln>
          </p:spPr>
          <p:txBody>
            <a:bodyPr wrap="none" lIns="73025" tIns="36511" rIns="73025" bIns="36511" anchor="ctr"/>
            <a:lstStyle/>
            <a:p>
              <a:endParaRPr lang="en-US"/>
            </a:p>
          </p:txBody>
        </p:sp>
      </p:grpSp>
      <p:grpSp>
        <p:nvGrpSpPr>
          <p:cNvPr id="6" name="Group 54"/>
          <p:cNvGrpSpPr/>
          <p:nvPr/>
        </p:nvGrpSpPr>
        <p:grpSpPr>
          <a:xfrm>
            <a:off x="5257800" y="3998266"/>
            <a:ext cx="1911350" cy="1911350"/>
            <a:chOff x="5483225" y="4143375"/>
            <a:chExt cx="1911350" cy="1911350"/>
          </a:xfrm>
        </p:grpSpPr>
        <p:pic>
          <p:nvPicPr>
            <p:cNvPr id="60" name="Picture 32"/>
            <p:cNvPicPr>
              <a:picLocks noChangeAspect="1" noChangeArrowheads="1"/>
            </p:cNvPicPr>
            <p:nvPr/>
          </p:nvPicPr>
          <p:blipFill>
            <a:blip r:embed="rId5" cstate="print"/>
            <a:srcRect/>
            <a:stretch>
              <a:fillRect/>
            </a:stretch>
          </p:blipFill>
          <p:spPr bwMode="auto">
            <a:xfrm>
              <a:off x="5483225" y="4143375"/>
              <a:ext cx="1911350" cy="1911350"/>
            </a:xfrm>
            <a:prstGeom prst="rect">
              <a:avLst/>
            </a:prstGeom>
            <a:noFill/>
            <a:ln w="9525" algn="ctr">
              <a:noFill/>
              <a:miter lim="800000"/>
              <a:headEnd/>
              <a:tailEnd/>
            </a:ln>
          </p:spPr>
        </p:pic>
        <p:sp>
          <p:nvSpPr>
            <p:cNvPr id="61" name="Oval 33"/>
            <p:cNvSpPr>
              <a:spLocks noChangeArrowheads="1"/>
            </p:cNvSpPr>
            <p:nvPr/>
          </p:nvSpPr>
          <p:spPr bwMode="auto">
            <a:xfrm>
              <a:off x="5493575" y="4253778"/>
              <a:ext cx="1693994" cy="1690544"/>
            </a:xfrm>
            <a:prstGeom prst="ellipse">
              <a:avLst/>
            </a:prstGeom>
            <a:solidFill>
              <a:schemeClr val="accent5">
                <a:lumMod val="75000"/>
                <a:alpha val="65097"/>
              </a:schemeClr>
            </a:solidFill>
            <a:ln w="9525" algn="ctr">
              <a:noFill/>
              <a:round/>
              <a:headEnd/>
              <a:tailEnd/>
            </a:ln>
          </p:spPr>
          <p:txBody>
            <a:bodyPr lIns="82124" tIns="41061" rIns="82124" bIns="41061" anchor="ctr">
              <a:spAutoFit/>
            </a:bodyPr>
            <a:lstStyle/>
            <a:p>
              <a:endParaRPr lang="en-US"/>
            </a:p>
          </p:txBody>
        </p:sp>
        <p:sp>
          <p:nvSpPr>
            <p:cNvPr id="82" name="Oval 36"/>
            <p:cNvSpPr>
              <a:spLocks noChangeArrowheads="1"/>
            </p:cNvSpPr>
            <p:nvPr/>
          </p:nvSpPr>
          <p:spPr bwMode="auto">
            <a:xfrm rot="10800000">
              <a:off x="5674540" y="4455231"/>
              <a:ext cx="1332685" cy="1328972"/>
            </a:xfrm>
            <a:prstGeom prst="ellipse">
              <a:avLst/>
            </a:prstGeom>
            <a:solidFill>
              <a:schemeClr val="bg1"/>
            </a:solidFill>
            <a:ln w="57150" algn="ctr">
              <a:solidFill>
                <a:schemeClr val="accent5">
                  <a:lumMod val="50000"/>
                </a:schemeClr>
              </a:solidFill>
              <a:round/>
              <a:headEnd/>
              <a:tailEnd/>
            </a:ln>
          </p:spPr>
          <p:txBody>
            <a:bodyPr wrap="none" lIns="73025" tIns="36511" rIns="73025" bIns="36511" anchor="ctr"/>
            <a:lstStyle/>
            <a:p>
              <a:endParaRPr lang="en-US"/>
            </a:p>
          </p:txBody>
        </p:sp>
      </p:grpSp>
      <p:grpSp>
        <p:nvGrpSpPr>
          <p:cNvPr id="7" name="Group 82"/>
          <p:cNvGrpSpPr/>
          <p:nvPr/>
        </p:nvGrpSpPr>
        <p:grpSpPr>
          <a:xfrm>
            <a:off x="5257800" y="1566216"/>
            <a:ext cx="1911350" cy="1911350"/>
            <a:chOff x="5483225" y="4143375"/>
            <a:chExt cx="1911350" cy="1911350"/>
          </a:xfrm>
        </p:grpSpPr>
        <p:pic>
          <p:nvPicPr>
            <p:cNvPr id="84" name="Picture 32"/>
            <p:cNvPicPr>
              <a:picLocks noChangeAspect="1" noChangeArrowheads="1"/>
            </p:cNvPicPr>
            <p:nvPr/>
          </p:nvPicPr>
          <p:blipFill>
            <a:blip r:embed="rId5" cstate="print"/>
            <a:srcRect/>
            <a:stretch>
              <a:fillRect/>
            </a:stretch>
          </p:blipFill>
          <p:spPr bwMode="auto">
            <a:xfrm>
              <a:off x="5483225" y="4143375"/>
              <a:ext cx="1911350" cy="1911350"/>
            </a:xfrm>
            <a:prstGeom prst="rect">
              <a:avLst/>
            </a:prstGeom>
            <a:noFill/>
            <a:ln w="9525" algn="ctr">
              <a:noFill/>
              <a:miter lim="800000"/>
              <a:headEnd/>
              <a:tailEnd/>
            </a:ln>
          </p:spPr>
        </p:pic>
        <p:sp>
          <p:nvSpPr>
            <p:cNvPr id="85" name="Oval 33"/>
            <p:cNvSpPr>
              <a:spLocks noChangeArrowheads="1"/>
            </p:cNvSpPr>
            <p:nvPr/>
          </p:nvSpPr>
          <p:spPr bwMode="auto">
            <a:xfrm>
              <a:off x="5493575" y="4253778"/>
              <a:ext cx="1693994" cy="1690544"/>
            </a:xfrm>
            <a:prstGeom prst="ellipse">
              <a:avLst/>
            </a:prstGeom>
            <a:solidFill>
              <a:schemeClr val="accent5">
                <a:lumMod val="75000"/>
                <a:alpha val="65097"/>
              </a:schemeClr>
            </a:solidFill>
            <a:ln w="9525" algn="ctr">
              <a:noFill/>
              <a:round/>
              <a:headEnd/>
              <a:tailEnd/>
            </a:ln>
          </p:spPr>
          <p:txBody>
            <a:bodyPr lIns="82124" tIns="41061" rIns="82124" bIns="41061" anchor="ctr">
              <a:spAutoFit/>
            </a:bodyPr>
            <a:lstStyle/>
            <a:p>
              <a:endParaRPr lang="en-US"/>
            </a:p>
          </p:txBody>
        </p:sp>
        <p:sp>
          <p:nvSpPr>
            <p:cNvPr id="86" name="Oval 36"/>
            <p:cNvSpPr>
              <a:spLocks noChangeArrowheads="1"/>
            </p:cNvSpPr>
            <p:nvPr/>
          </p:nvSpPr>
          <p:spPr bwMode="auto">
            <a:xfrm rot="10800000">
              <a:off x="5674540" y="4455231"/>
              <a:ext cx="1332685" cy="1328972"/>
            </a:xfrm>
            <a:prstGeom prst="ellipse">
              <a:avLst/>
            </a:prstGeom>
            <a:solidFill>
              <a:schemeClr val="bg1"/>
            </a:solidFill>
            <a:ln w="57150" algn="ctr">
              <a:solidFill>
                <a:schemeClr val="accent5">
                  <a:lumMod val="50000"/>
                </a:schemeClr>
              </a:solidFill>
              <a:round/>
              <a:headEnd/>
              <a:tailEnd/>
            </a:ln>
          </p:spPr>
          <p:txBody>
            <a:bodyPr wrap="none" lIns="73025" tIns="36511" rIns="73025" bIns="36511" anchor="ctr"/>
            <a:lstStyle/>
            <a:p>
              <a:endParaRPr lang="en-US"/>
            </a:p>
          </p:txBody>
        </p:sp>
      </p:grpSp>
      <p:sp>
        <p:nvSpPr>
          <p:cNvPr id="59" name="Text Box 48"/>
          <p:cNvSpPr txBox="1">
            <a:spLocks noChangeArrowheads="1"/>
          </p:cNvSpPr>
          <p:nvPr/>
        </p:nvSpPr>
        <p:spPr bwMode="auto">
          <a:xfrm flipH="1">
            <a:off x="6629400" y="4267200"/>
            <a:ext cx="1981200" cy="1477328"/>
          </a:xfrm>
          <a:prstGeom prst="rect">
            <a:avLst/>
          </a:prstGeom>
          <a:noFill/>
          <a:ln w="9525">
            <a:noFill/>
            <a:miter lim="800000"/>
            <a:headEnd/>
            <a:tailEnd/>
          </a:ln>
        </p:spPr>
        <p:txBody>
          <a:bodyPr wrap="square">
            <a:spAutoFit/>
          </a:bodyPr>
          <a:lstStyle/>
          <a:p>
            <a:pPr algn="r">
              <a:spcBef>
                <a:spcPct val="50000"/>
              </a:spcBef>
            </a:pPr>
            <a:r>
              <a:rPr lang="en-US" dirty="0"/>
              <a:t>Improve knowledge, attitudes and behaviors </a:t>
            </a:r>
            <a:r>
              <a:rPr lang="en-US" dirty="0" smtClean="0"/>
              <a:t>   among youth </a:t>
            </a:r>
            <a:endParaRPr lang="en-US" dirty="0" smtClean="0">
              <a:ea typeface="ＭＳ Ｐゴシック" charset="-128"/>
            </a:endParaRPr>
          </a:p>
        </p:txBody>
      </p:sp>
      <p:pic>
        <p:nvPicPr>
          <p:cNvPr id="87" name="Picture 4" descr="C:\Documents and Settings\scraig\Local Settings\Temporary Internet Files\Content.IE5\2XCDIHAD\MCj04348050000[1].png"/>
          <p:cNvPicPr>
            <a:picLocks noChangeAspect="1" noChangeArrowheads="1"/>
          </p:cNvPicPr>
          <p:nvPr/>
        </p:nvPicPr>
        <p:blipFill>
          <a:blip r:embed="rId6" cstate="print">
            <a:duotone>
              <a:prstClr val="black"/>
              <a:schemeClr val="tx1">
                <a:tint val="45000"/>
                <a:satMod val="400000"/>
              </a:schemeClr>
            </a:duotone>
          </a:blip>
          <a:srcRect/>
          <a:stretch>
            <a:fillRect/>
          </a:stretch>
        </p:blipFill>
        <p:spPr bwMode="auto">
          <a:xfrm>
            <a:off x="2363962" y="1953212"/>
            <a:ext cx="1190804" cy="1190804"/>
          </a:xfrm>
          <a:prstGeom prst="rect">
            <a:avLst/>
          </a:prstGeom>
          <a:noFill/>
        </p:spPr>
      </p:pic>
      <p:pic>
        <p:nvPicPr>
          <p:cNvPr id="88" name="Picture 2" descr="C:\Documents and Settings\scraig\Local Settings\Temporary Internet Files\Content.IE5\ATUNA1IJ\MCBL01023_0000[1].wmf"/>
          <p:cNvPicPr>
            <a:picLocks noChangeAspect="1" noChangeArrowheads="1"/>
          </p:cNvPicPr>
          <p:nvPr/>
        </p:nvPicPr>
        <p:blipFill>
          <a:blip r:embed="rId7" cstate="print">
            <a:duotone>
              <a:prstClr val="black"/>
              <a:schemeClr val="tx1">
                <a:tint val="45000"/>
                <a:satMod val="400000"/>
              </a:schemeClr>
            </a:duotone>
          </a:blip>
          <a:srcRect l="12844" r="48623" b="18033"/>
          <a:stretch>
            <a:fillRect/>
          </a:stretch>
        </p:blipFill>
        <p:spPr bwMode="auto">
          <a:xfrm>
            <a:off x="5612166" y="2155178"/>
            <a:ext cx="1036677" cy="6220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9" name="Picture 5" descr="C:\Documents and Settings\scraig\Local Settings\Temporary Internet Files\Content.IE5\6TCFAPSX\MPj04332090000[1].jpg"/>
          <p:cNvPicPr>
            <a:picLocks noChangeAspect="1" noChangeArrowheads="1"/>
          </p:cNvPicPr>
          <p:nvPr/>
        </p:nvPicPr>
        <p:blipFill>
          <a:blip r:embed="rId8" cstate="print">
            <a:clrChange>
              <a:clrFrom>
                <a:srgbClr val="919191"/>
              </a:clrFrom>
              <a:clrTo>
                <a:srgbClr val="919191">
                  <a:alpha val="0"/>
                </a:srgbClr>
              </a:clrTo>
            </a:clrChange>
            <a:duotone>
              <a:prstClr val="black"/>
              <a:schemeClr val="bg1">
                <a:tint val="45000"/>
                <a:satMod val="400000"/>
              </a:schemeClr>
            </a:duotone>
          </a:blip>
          <a:srcRect l="44052" t="10318" r="16667" b="51526"/>
          <a:stretch>
            <a:fillRect/>
          </a:stretch>
        </p:blipFill>
        <p:spPr bwMode="auto">
          <a:xfrm>
            <a:off x="2500546" y="4576597"/>
            <a:ext cx="1013532" cy="7679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5" name="Picture 3"/>
          <p:cNvPicPr>
            <a:picLocks noChangeAspect="1" noChangeArrowheads="1"/>
          </p:cNvPicPr>
          <p:nvPr/>
        </p:nvPicPr>
        <p:blipFill>
          <a:blip r:embed="rId9" cstate="print">
            <a:extLst>
              <a:ext uri="{BEBA8EAE-BF5A-486C-A8C5-ECC9F3942E4B}">
                <a14:imgProps xmlns:a14="http://schemas.microsoft.com/office/drawing/2010/main">
                  <a14:imgLayer r:embed="rId10">
                    <a14:imgEffect>
                      <a14:saturation sat="0"/>
                    </a14:imgEffect>
                  </a14:imgLayer>
                </a14:imgProps>
              </a:ext>
            </a:extLst>
          </a:blip>
          <a:srcRect/>
          <a:stretch>
            <a:fillRect/>
          </a:stretch>
        </p:blipFill>
        <p:spPr bwMode="auto">
          <a:xfrm>
            <a:off x="5715000" y="4406480"/>
            <a:ext cx="841796" cy="1232320"/>
          </a:xfrm>
          <a:prstGeom prst="rect">
            <a:avLst/>
          </a:prstGeom>
          <a:ln>
            <a:noFill/>
          </a:ln>
          <a:effectLst>
            <a:softEdge rad="112500"/>
          </a:effectLst>
        </p:spPr>
      </p:pic>
    </p:spTree>
    <p:custDataLst>
      <p:tags r:id="rId1"/>
    </p:custDataLst>
    <p:extLst>
      <p:ext uri="{BB962C8B-B14F-4D97-AF65-F5344CB8AC3E}">
        <p14:creationId xmlns:p14="http://schemas.microsoft.com/office/powerpoint/2010/main" val="3048198794"/>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384048"/>
            <a:ext cx="6556248" cy="758952"/>
          </a:xfrm>
        </p:spPr>
        <p:txBody>
          <a:bodyPr/>
          <a:lstStyle/>
          <a:p>
            <a:r>
              <a:rPr lang="en-US" dirty="0" smtClean="0">
                <a:solidFill>
                  <a:schemeClr val="accent1">
                    <a:lumMod val="75000"/>
                  </a:schemeClr>
                </a:solidFill>
              </a:rPr>
              <a:t>GLS Grant Activities</a:t>
            </a:r>
            <a:endParaRPr lang="en-US" dirty="0">
              <a:solidFill>
                <a:schemeClr val="accent1">
                  <a:lumMod val="75000"/>
                </a:schemeClr>
              </a:solidFill>
            </a:endParaRPr>
          </a:p>
        </p:txBody>
      </p:sp>
      <p:pic>
        <p:nvPicPr>
          <p:cNvPr id="8" name="Content Placeholder 7"/>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0" y="2895600"/>
            <a:ext cx="5334000" cy="4000500"/>
          </a:xfr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8600" y="1320800"/>
            <a:ext cx="5105400" cy="3403600"/>
          </a:xfrm>
          <a:prstGeom prst="rect">
            <a:avLst/>
          </a:prstGeom>
        </p:spPr>
      </p:pic>
      <p:pic>
        <p:nvPicPr>
          <p:cNvPr id="7" name="Content Placeholder 6"/>
          <p:cNvPicPr>
            <a:picLocks noGrp="1" noChangeAspect="1"/>
          </p:cNvPicPr>
          <p:nvPr>
            <p:ph sz="half" idx="1"/>
          </p:nvPr>
        </p:nvPicPr>
        <p:blipFill>
          <a:blip r:embed="rId5" cstate="print">
            <a:extLst>
              <a:ext uri="{28A0092B-C50C-407E-A947-70E740481C1C}">
                <a14:useLocalDpi xmlns:a14="http://schemas.microsoft.com/office/drawing/2010/main" val="0"/>
              </a:ext>
            </a:extLst>
          </a:blip>
          <a:stretch>
            <a:fillRect/>
          </a:stretch>
        </p:blipFill>
        <p:spPr>
          <a:xfrm>
            <a:off x="7620" y="1325880"/>
            <a:ext cx="4038600" cy="3028950"/>
          </a:xfr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81600" y="4126258"/>
            <a:ext cx="4219846" cy="2807942"/>
          </a:xfrm>
          <a:prstGeom prst="rect">
            <a:avLst/>
          </a:prstGeom>
        </p:spPr>
      </p:pic>
    </p:spTree>
    <p:extLst>
      <p:ext uri="{BB962C8B-B14F-4D97-AF65-F5344CB8AC3E}">
        <p14:creationId xmlns:p14="http://schemas.microsoft.com/office/powerpoint/2010/main" val="11278204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50" y="2514600"/>
            <a:ext cx="8629650" cy="1905000"/>
          </a:xfrm>
        </p:spPr>
        <p:txBody>
          <a:bodyPr/>
          <a:lstStyle/>
          <a:p>
            <a:r>
              <a:rPr lang="en-US" dirty="0" smtClean="0">
                <a:solidFill>
                  <a:schemeClr val="accent1">
                    <a:lumMod val="75000"/>
                  </a:schemeClr>
                </a:solidFill>
              </a:rPr>
              <a:t>Suicide Prevention Campaign</a:t>
            </a:r>
            <a:br>
              <a:rPr lang="en-US" dirty="0" smtClean="0">
                <a:solidFill>
                  <a:schemeClr val="accent1">
                    <a:lumMod val="75000"/>
                  </a:schemeClr>
                </a:solidFill>
              </a:rPr>
            </a:br>
            <a:r>
              <a:rPr lang="en-US" dirty="0" smtClean="0">
                <a:solidFill>
                  <a:schemeClr val="accent1">
                    <a:lumMod val="75000"/>
                  </a:schemeClr>
                </a:solidFill>
              </a:rPr>
              <a:t/>
            </a:r>
            <a:br>
              <a:rPr lang="en-US" dirty="0" smtClean="0">
                <a:solidFill>
                  <a:schemeClr val="accent1">
                    <a:lumMod val="75000"/>
                  </a:schemeClr>
                </a:solidFill>
              </a:rPr>
            </a:br>
            <a:r>
              <a:rPr lang="en-US" dirty="0" smtClean="0">
                <a:solidFill>
                  <a:schemeClr val="accent1">
                    <a:lumMod val="75000"/>
                  </a:schemeClr>
                </a:solidFill>
              </a:rPr>
              <a:t>We Need Your Input... Again!</a:t>
            </a:r>
            <a:endParaRPr lang="en-US" dirty="0">
              <a:solidFill>
                <a:schemeClr val="accent1">
                  <a:lumMod val="75000"/>
                </a:schemeClr>
              </a:solidFill>
            </a:endParaRPr>
          </a:p>
        </p:txBody>
      </p:sp>
    </p:spTree>
    <p:extLst>
      <p:ext uri="{BB962C8B-B14F-4D97-AF65-F5344CB8AC3E}">
        <p14:creationId xmlns:p14="http://schemas.microsoft.com/office/powerpoint/2010/main" val="34951564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8333" y="-685800"/>
            <a:ext cx="13682133" cy="7696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212843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0"/>
            <a:ext cx="8357191" cy="7099433"/>
          </a:xfrm>
          <a:prstGeom prst="rect">
            <a:avLst/>
          </a:prstGeom>
        </p:spPr>
      </p:pic>
    </p:spTree>
    <p:extLst>
      <p:ext uri="{BB962C8B-B14F-4D97-AF65-F5344CB8AC3E}">
        <p14:creationId xmlns:p14="http://schemas.microsoft.com/office/powerpoint/2010/main" val="38410127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fontAlgn="base">
              <a:spcBef>
                <a:spcPct val="0"/>
              </a:spcBef>
              <a:spcAft>
                <a:spcPct val="0"/>
              </a:spcAft>
              <a:defRPr/>
            </a:pPr>
            <a:r>
              <a:rPr lang="en-US" smtClean="0"/>
              <a:t>Northwest Portland Area Indian Health Board</a:t>
            </a:r>
            <a:endParaRPr lang="en-US"/>
          </a:p>
        </p:txBody>
      </p:sp>
      <p:sp>
        <p:nvSpPr>
          <p:cNvPr id="5" name="Date Placeholder 4"/>
          <p:cNvSpPr>
            <a:spLocks noGrp="1"/>
          </p:cNvSpPr>
          <p:nvPr>
            <p:ph type="dt" sz="half" idx="11"/>
          </p:nvPr>
        </p:nvSpPr>
        <p:spPr/>
        <p:txBody>
          <a:bodyPr/>
          <a:lstStyle/>
          <a:p>
            <a:pPr fontAlgn="base">
              <a:spcBef>
                <a:spcPct val="0"/>
              </a:spcBef>
              <a:spcAft>
                <a:spcPct val="0"/>
              </a:spcAft>
              <a:defRPr/>
            </a:pPr>
            <a:fld id="{11B48FDB-D342-4F06-80C3-CC7634C7F97A}" type="datetime1">
              <a:rPr lang="en-US" smtClean="0"/>
              <a:pPr fontAlgn="base">
                <a:spcBef>
                  <a:spcPct val="0"/>
                </a:spcBef>
                <a:spcAft>
                  <a:spcPct val="0"/>
                </a:spcAft>
                <a:defRPr/>
              </a:pPr>
              <a:t>1/13/2015</a:t>
            </a:fld>
            <a:endParaRPr lang="en-US" dirty="0"/>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7AD814E6-D563-43F1-AFB9-B14F28545724}" type="slidenum">
              <a:rPr lang="en-US" smtClean="0"/>
              <a:pPr fontAlgn="base">
                <a:spcBef>
                  <a:spcPct val="0"/>
                </a:spcBef>
                <a:spcAft>
                  <a:spcPct val="0"/>
                </a:spcAft>
                <a:defRPr/>
              </a:pPr>
              <a:t>9</a:t>
            </a:fld>
            <a:endParaRPr lang="en-US"/>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8900" y="0"/>
            <a:ext cx="3886200" cy="6858000"/>
          </a:xfrm>
          <a:prstGeom prst="rect">
            <a:avLst/>
          </a:prstGeom>
        </p:spPr>
      </p:pic>
    </p:spTree>
    <p:extLst>
      <p:ext uri="{BB962C8B-B14F-4D97-AF65-F5344CB8AC3E}">
        <p14:creationId xmlns:p14="http://schemas.microsoft.com/office/powerpoint/2010/main" val="318892839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BULLETTYPE" val="3"/>
  <p:tag name="RESPCOUNTERSTYLE" val="-1"/>
  <p:tag name="INPUTSOURCE" val="1"/>
  <p:tag name="BACKUPMAINTENANCE" val="7"/>
  <p:tag name="ROTATIONINTERVAL" val="2"/>
  <p:tag name="RACERSMAXDISPLAYED" val="5"/>
  <p:tag name="TEAMSINLEADERBOARD" val="5"/>
  <p:tag name="BUBBLEVALUEFORMAT" val="0.0"/>
  <p:tag name="CUSTOMCELLFORECOLOR" val="-16777216"/>
  <p:tag name="CUSTOMCELLBACKCOLOR4" val="-8355712"/>
  <p:tag name="DISPLAYDEVICEID" val="True"/>
  <p:tag name="GRIDSIZE" val="{Width=800, Height=600}"/>
  <p:tag name="CHARTLABELS" val="1"/>
  <p:tag name="PARTLISTDEFAULT" val="1"/>
  <p:tag name="INCORRECTPOINTVALUE" val="0"/>
  <p:tag name="AUTOADJUSTPARTRANGE" val="True"/>
  <p:tag name="FIBNUMRESULTS" val="5"/>
  <p:tag name="PRRESPONSE2" val="9"/>
  <p:tag name="PRRESPONSE6" val="5"/>
  <p:tag name="PRRESPONSE10" val="1"/>
  <p:tag name="CSVFORMAT" val="0"/>
  <p:tag name="RESPCOUNTERFORMAT" val="0"/>
  <p:tag name="ALLOWDUPLICATES" val="False"/>
  <p:tag name="REVIEWONLY" val="False"/>
  <p:tag name="RACEANIMATIONSPEED" val="3"/>
  <p:tag name="BUBBLENAMEVISIBLE" val="True"/>
  <p:tag name="CUSTOMGRIDBACKCOLOR" val="-2830136"/>
  <p:tag name="USESCHEMECOLORS" val="True"/>
  <p:tag name="GRIDROTATIONINTERVAL" val="2"/>
  <p:tag name="CHARTCOLORS" val="0"/>
  <p:tag name="INCLUDEPPT" val="True"/>
  <p:tag name="REALTIMEBACKUPPATH" val="(None)"/>
  <p:tag name="FIBDISPLAYRESULTS" val="True"/>
  <p:tag name="PRRESPONSE3" val="8"/>
  <p:tag name="PRRESPONSE8" val="3"/>
  <p:tag name="TPVERSION" val="2008"/>
  <p:tag name="ANSWERNOWSTYLE" val="-1"/>
  <p:tag name="COUNTDOWNSECONDS" val="10"/>
  <p:tag name="AUTOADVANCE" val="False"/>
  <p:tag name="SKIPREMAININGRACESLIDES" val="True"/>
  <p:tag name="BUBBLEGROUPING" val="3"/>
  <p:tag name="CUSTOMCELLBACKCOLOR3" val="-268652"/>
  <p:tag name="AUTOSIZEGRID" val="True"/>
  <p:tag name="INCLUDENONRESPONDERS" val="False"/>
  <p:tag name="REALTIMEBACKUP" val="False"/>
  <p:tag name="FIBINCLUDEOTHER" val="True"/>
  <p:tag name="PRRESPONSE5" val="6"/>
  <p:tag name="ALWAYSOPENPOLL" val="False"/>
  <p:tag name="ANSWERNOWTEXT" val="Answer Now"/>
  <p:tag name="BACKUPSESSIONS" val="True"/>
  <p:tag name="RACEENDPOINTS" val="100"/>
  <p:tag name="DEFAULTNUMTEAMS" val="5"/>
  <p:tag name="DISPLAYDEVICENUMBER" val="True"/>
  <p:tag name="RESETCHARTS" val="True"/>
  <p:tag name="ZEROBASED" val="False"/>
  <p:tag name="PRRESPONSE1" val="10"/>
  <p:tag name="SHOWFLASHWARNING" val="True"/>
  <p:tag name="COUNTDOWNSTYLE" val="-1"/>
  <p:tag name="AUTOUPDATEALIASES" val="True"/>
  <p:tag name="BUBBLESIZEVISIBLE" val="True"/>
  <p:tag name="GRIDOPACITY" val="90"/>
  <p:tag name="ALLOWUSERFEEDBACK" val="True"/>
  <p:tag name="FIBDISPLAYKEYWORDS" val="True"/>
  <p:tag name="SHOWBARVISIBLE" val="True"/>
  <p:tag name="NUMRESPONSES" val="1"/>
  <p:tag name="MAXRESPONDERS" val="5"/>
  <p:tag name="GRIDPOSITION" val="1"/>
  <p:tag name="CHARTSCALE" val="True"/>
  <p:tag name="PRRESPONSE9" val="2"/>
  <p:tag name="CHARTVALUEFORMAT" val="0%"/>
  <p:tag name="CUSTOMCELLBACKCOLOR2" val="-13395457"/>
  <p:tag name="CORRECTPOINTVALUE" val="1"/>
  <p:tag name="USESECONDARYMONITOR" val="True"/>
  <p:tag name="PARTICIPANTSINLEADERBOARD" val="5"/>
  <p:tag name="MULTIRESPDIVISOR" val="1"/>
  <p:tag name="SAVECSVWITHSESSION" val="True"/>
  <p:tag name="DISPLAYNAME" val="True"/>
  <p:tag name="PRRESPONSE7" val="4"/>
  <p:tag name="POLLINGCYCLE" val="2"/>
  <p:tag name="STDCHART" val="1"/>
  <p:tag name="RESPTABLESTYLE" val="-1"/>
  <p:tag name="CUSTOMCELLBACKCOLOR1" val="-657956"/>
  <p:tag name="PRRESPONSE4" val="7"/>
  <p:tag name="ADVANCEDSETTINGSVIEW" val="False"/>
  <p:tag name="DELIMITERS" val="3.1"/>
  <p:tag name="POWERPOINTVERSION" val="14.0"/>
  <p:tag name="TASKPANEKEY" val="331a7e86-707b-4175-a12d-ab538d5f50f0"/>
  <p:tag name="TPFULLVERSION" val="4.3.2.1178"/>
  <p:tag name="EXPANDSHOWBAR" val="True"/>
  <p:tag name="LUIDIAENABLED" val="False"/>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AvalancheTemplate_9703">
  <a:themeElements>
    <a:clrScheme name="Custom 2">
      <a:dk1>
        <a:sysClr val="windowText" lastClr="000000"/>
      </a:dk1>
      <a:lt1>
        <a:sysClr val="window" lastClr="FFFFFF"/>
      </a:lt1>
      <a:dk2>
        <a:srgbClr val="4F271C"/>
      </a:dk2>
      <a:lt2>
        <a:srgbClr val="F8EDC5"/>
      </a:lt2>
      <a:accent1>
        <a:srgbClr val="3891A7"/>
      </a:accent1>
      <a:accent2>
        <a:srgbClr val="F1DB8C"/>
      </a:accent2>
      <a:accent3>
        <a:srgbClr val="C32D2E"/>
      </a:accent3>
      <a:accent4>
        <a:srgbClr val="637F26"/>
      </a:accent4>
      <a:accent5>
        <a:srgbClr val="964305"/>
      </a:accent5>
      <a:accent6>
        <a:srgbClr val="475A8D"/>
      </a:accent6>
      <a:hlink>
        <a:srgbClr val="4F271C"/>
      </a:hlink>
      <a:folHlink>
        <a:srgbClr val="AA8A14"/>
      </a:folHlink>
    </a:clrScheme>
    <a:fontScheme name="NPAIHB1">
      <a:majorFont>
        <a:latin typeface="Georgia"/>
        <a:ea typeface=""/>
        <a:cs typeface=""/>
      </a:majorFont>
      <a:minorFont>
        <a:latin typeface="Trebuchet MS"/>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PR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PR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PR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PR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PR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PR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5872</TotalTime>
  <Words>1230</Words>
  <Application>Microsoft Office PowerPoint</Application>
  <PresentationFormat>On-screen Show (4:3)</PresentationFormat>
  <Paragraphs>144</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Civic</vt:lpstr>
      <vt:lpstr>AvalancheTemplate_9703</vt:lpstr>
      <vt:lpstr>Project Updates</vt:lpstr>
      <vt:lpstr>Current Projects</vt:lpstr>
      <vt:lpstr>SAMHSA Youth Suicide Prevention Grant</vt:lpstr>
      <vt:lpstr>THRIVE: Four Goals</vt:lpstr>
      <vt:lpstr>GLS Grant Activities</vt:lpstr>
      <vt:lpstr>Suicide Prevention Campaign  We Need Your Input... Again!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Northwest Portland Area Indian Health Board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Scraig</dc:creator>
  <cp:lastModifiedBy>Stephanie Craig</cp:lastModifiedBy>
  <cp:revision>291</cp:revision>
  <cp:lastPrinted>2014-10-20T14:23:42Z</cp:lastPrinted>
  <dcterms:created xsi:type="dcterms:W3CDTF">2012-02-04T16:52:15Z</dcterms:created>
  <dcterms:modified xsi:type="dcterms:W3CDTF">2015-01-13T23:54:57Z</dcterms:modified>
</cp:coreProperties>
</file>