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9" r:id="rId2"/>
    <p:sldId id="275" r:id="rId3"/>
    <p:sldId id="270" r:id="rId4"/>
    <p:sldId id="257" r:id="rId5"/>
    <p:sldId id="260" r:id="rId6"/>
    <p:sldId id="258" r:id="rId7"/>
    <p:sldId id="263" r:id="rId8"/>
    <p:sldId id="261" r:id="rId9"/>
    <p:sldId id="262" r:id="rId10"/>
    <p:sldId id="272" r:id="rId11"/>
    <p:sldId id="273" r:id="rId12"/>
    <p:sldId id="271" r:id="rId13"/>
    <p:sldId id="265" r:id="rId14"/>
    <p:sldId id="266" r:id="rId15"/>
    <p:sldId id="264" r:id="rId16"/>
    <p:sldId id="267" r:id="rId17"/>
    <p:sldId id="274" r:id="rId18"/>
    <p:sldId id="276" r:id="rId19"/>
  </p:sldIdLst>
  <p:sldSz cx="9144000" cy="6858000" type="screen4x3"/>
  <p:notesSz cx="6858000" cy="9144000"/>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7278"/>
    <a:srgbClr val="FF8000"/>
    <a:srgbClr val="004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9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tags" Target="tags/tag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2FF80B-8F02-46BF-B97D-6C18FA1EA85B}" type="datetimeFigureOut">
              <a:rPr lang="en-US" smtClean="0"/>
              <a:t>1/16/15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470598-CF89-48D3-8E3F-D7015E5A7885}" type="slidenum">
              <a:rPr lang="en-US" smtClean="0"/>
              <a:t>‹#›</a:t>
            </a:fld>
            <a:endParaRPr lang="en-US"/>
          </a:p>
        </p:txBody>
      </p:sp>
    </p:spTree>
    <p:extLst>
      <p:ext uri="{BB962C8B-B14F-4D97-AF65-F5344CB8AC3E}">
        <p14:creationId xmlns:p14="http://schemas.microsoft.com/office/powerpoint/2010/main" val="20140169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470598-CF89-48D3-8E3F-D7015E5A7885}" type="slidenum">
              <a:rPr lang="en-US" smtClean="0"/>
              <a:t>1</a:t>
            </a:fld>
            <a:endParaRPr lang="en-US"/>
          </a:p>
        </p:txBody>
      </p:sp>
    </p:spTree>
    <p:extLst>
      <p:ext uri="{BB962C8B-B14F-4D97-AF65-F5344CB8AC3E}">
        <p14:creationId xmlns:p14="http://schemas.microsoft.com/office/powerpoint/2010/main" val="2450609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C8A0469-7073-44D1-B5F8-8E06740E871B}" type="slidenum">
              <a:rPr lang="en-US" smtClean="0"/>
              <a:t>14</a:t>
            </a:fld>
            <a:endParaRPr lang="en-US"/>
          </a:p>
        </p:txBody>
      </p:sp>
    </p:spTree>
    <p:extLst>
      <p:ext uri="{BB962C8B-B14F-4D97-AF65-F5344CB8AC3E}">
        <p14:creationId xmlns:p14="http://schemas.microsoft.com/office/powerpoint/2010/main" val="3351473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8A432C8-69A7-458B-9684-2BFA64B31948}" type="datetime2">
              <a:rPr lang="en-US" smtClean="0"/>
              <a:t>Friday, January 16, 15</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457200" y="6172200"/>
            <a:ext cx="7924800" cy="533400"/>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PRC Identifier Green White.jpg"/>
          <p:cNvPicPr>
            <a:picLocks noChangeAspect="1"/>
          </p:cNvPicPr>
          <p:nvPr userDrawn="1"/>
        </p:nvPicPr>
        <p:blipFill>
          <a:blip r:embed="rId2" cstate="print"/>
          <a:stretch>
            <a:fillRect/>
          </a:stretch>
        </p:blipFill>
        <p:spPr>
          <a:xfrm>
            <a:off x="381000" y="6096000"/>
            <a:ext cx="1344168" cy="625038"/>
          </a:xfrm>
          <a:prstGeom prst="rect">
            <a:avLst/>
          </a:prstGeom>
        </p:spPr>
      </p:pic>
      <p:sp>
        <p:nvSpPr>
          <p:cNvPr id="11" name="TextBox 10"/>
          <p:cNvSpPr txBox="1"/>
          <p:nvPr userDrawn="1"/>
        </p:nvSpPr>
        <p:spPr>
          <a:xfrm>
            <a:off x="1752600" y="6172200"/>
            <a:ext cx="6629400" cy="553998"/>
          </a:xfrm>
          <a:prstGeom prst="rect">
            <a:avLst/>
          </a:prstGeom>
          <a:noFill/>
        </p:spPr>
        <p:txBody>
          <a:bodyPr wrap="square" rtlCol="0">
            <a:spAutoFit/>
          </a:bodyPr>
          <a:lstStyle/>
          <a:p>
            <a:r>
              <a:rPr lang="en-US" sz="1000" dirty="0" smtClean="0">
                <a:solidFill>
                  <a:schemeClr val="bg1"/>
                </a:solidFill>
              </a:rPr>
              <a:t>This presentation was supported by Cooperative Agreement number U48DP005006 from the Centers for Disease Control and Prevention, Prevention Research Centers program. The findings and conclusions in this presentations are those of the authors and do not necessarily represent the official position of the Centers for Disease Control and Prevention.</a:t>
            </a:r>
            <a:endParaRPr lang="en-US" sz="1000" dirty="0">
              <a:solidFill>
                <a:schemeClr val="bg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163109-62F9-4BF5-9ABA-07146AF9FE0B}" type="datetimeFigureOut">
              <a:rPr lang="en-US" smtClean="0"/>
              <a:t>1/16/15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E8E31F-186D-4568-A932-B49B6015BED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163109-62F9-4BF5-9ABA-07146AF9FE0B}" type="datetimeFigureOut">
              <a:rPr lang="en-US" smtClean="0"/>
              <a:t>1/16/15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E8E31F-186D-4568-A932-B49B6015BED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96A3A3-94A6-4E5B-AF39-173ACA3E61CC}" type="datetime2">
              <a:rPr lang="en-US" smtClean="0"/>
              <a:t>Friday, January 16, 15</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D5E8E31F-186D-4568-A932-B49B6015BEDA}" type="slidenum">
              <a:rPr lang="en-US" smtClean="0"/>
              <a:t>‹#›</a:t>
            </a:fld>
            <a:endParaRPr lang="en-US"/>
          </a:p>
        </p:txBody>
      </p:sp>
      <p:pic>
        <p:nvPicPr>
          <p:cNvPr id="7" name="Picture 6" descr="PRC Identifier Green White.jpg"/>
          <p:cNvPicPr>
            <a:picLocks noChangeAspect="1"/>
          </p:cNvPicPr>
          <p:nvPr userDrawn="1"/>
        </p:nvPicPr>
        <p:blipFill>
          <a:blip r:embed="rId2" cstate="print"/>
          <a:stretch>
            <a:fillRect/>
          </a:stretch>
        </p:blipFill>
        <p:spPr>
          <a:xfrm>
            <a:off x="381000" y="6224976"/>
            <a:ext cx="1066800" cy="496062"/>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163109-62F9-4BF5-9ABA-07146AF9FE0B}" type="datetimeFigureOut">
              <a:rPr lang="en-US" smtClean="0"/>
              <a:t>1/16/15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E8E31F-186D-4568-A932-B49B6015BEDA}"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1163109-62F9-4BF5-9ABA-07146AF9FE0B}" type="datetimeFigureOut">
              <a:rPr lang="en-US" smtClean="0"/>
              <a:t>1/16/15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E8E31F-186D-4568-A932-B49B6015BED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1163109-62F9-4BF5-9ABA-07146AF9FE0B}" type="datetimeFigureOut">
              <a:rPr lang="en-US" smtClean="0"/>
              <a:t>1/16/15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E8E31F-186D-4568-A932-B49B6015BEDA}"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163109-62F9-4BF5-9ABA-07146AF9FE0B}" type="datetimeFigureOut">
              <a:rPr lang="en-US" smtClean="0"/>
              <a:t>1/16/15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E8E31F-186D-4568-A932-B49B6015BED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163109-62F9-4BF5-9ABA-07146AF9FE0B}" type="datetimeFigureOut">
              <a:rPr lang="en-US" smtClean="0"/>
              <a:t>1/16/15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E8E31F-186D-4568-A932-B49B6015BED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163109-62F9-4BF5-9ABA-07146AF9FE0B}" type="datetimeFigureOut">
              <a:rPr lang="en-US" smtClean="0"/>
              <a:t>1/16/15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E8E31F-186D-4568-A932-B49B6015BEDA}"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163109-62F9-4BF5-9ABA-07146AF9FE0B}" type="datetimeFigureOut">
              <a:rPr lang="en-US" smtClean="0"/>
              <a:t>1/16/15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E8E31F-186D-4568-A932-B49B6015BED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F1163109-62F9-4BF5-9ABA-07146AF9FE0B}" type="datetimeFigureOut">
              <a:rPr lang="en-US" smtClean="0"/>
              <a:t>1/16/15</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D5E8E31F-186D-4568-A932-B49B6015BED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1.xml"/><Relationship Id="rId3"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tiff"/></Relationships>
</file>

<file path=ppt/slides/_rels/slide14.xml.rels><?xml version="1.0" encoding="UTF-8" standalone="yes"?>
<Relationships xmlns="http://schemas.openxmlformats.org/package/2006/relationships"><Relationship Id="rId9" Type="http://schemas.openxmlformats.org/officeDocument/2006/relationships/image" Target="../media/image12.jpeg"/><Relationship Id="rId20" Type="http://schemas.openxmlformats.org/officeDocument/2006/relationships/image" Target="../media/image23.jpeg"/><Relationship Id="rId21" Type="http://schemas.openxmlformats.org/officeDocument/2006/relationships/image" Target="../media/image24.png"/><Relationship Id="rId22" Type="http://schemas.openxmlformats.org/officeDocument/2006/relationships/image" Target="../media/image25.jpeg"/><Relationship Id="rId23" Type="http://schemas.openxmlformats.org/officeDocument/2006/relationships/image" Target="../media/image26.png"/><Relationship Id="rId24" Type="http://schemas.openxmlformats.org/officeDocument/2006/relationships/image" Target="../media/image27.png"/><Relationship Id="rId10" Type="http://schemas.openxmlformats.org/officeDocument/2006/relationships/image" Target="../media/image13.jpeg"/><Relationship Id="rId11" Type="http://schemas.openxmlformats.org/officeDocument/2006/relationships/image" Target="../media/image14.jpeg"/><Relationship Id="rId12" Type="http://schemas.openxmlformats.org/officeDocument/2006/relationships/image" Target="../media/image15.jpeg"/><Relationship Id="rId13" Type="http://schemas.openxmlformats.org/officeDocument/2006/relationships/image" Target="../media/image16.jpeg"/><Relationship Id="rId14" Type="http://schemas.openxmlformats.org/officeDocument/2006/relationships/image" Target="../media/image17.png"/><Relationship Id="rId15" Type="http://schemas.openxmlformats.org/officeDocument/2006/relationships/image" Target="../media/image18.png"/><Relationship Id="rId16" Type="http://schemas.openxmlformats.org/officeDocument/2006/relationships/image" Target="../media/image19.png"/><Relationship Id="rId17" Type="http://schemas.openxmlformats.org/officeDocument/2006/relationships/image" Target="../media/image20.jpeg"/><Relationship Id="rId18" Type="http://schemas.openxmlformats.org/officeDocument/2006/relationships/image" Target="../media/image21.png"/><Relationship Id="rId19" Type="http://schemas.openxmlformats.org/officeDocument/2006/relationships/image" Target="../media/image22.png"/><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6.jpeg"/><Relationship Id="rId4" Type="http://schemas.openxmlformats.org/officeDocument/2006/relationships/image" Target="../media/image7.png"/><Relationship Id="rId5" Type="http://schemas.openxmlformats.org/officeDocument/2006/relationships/image" Target="../media/image8.jpeg"/><Relationship Id="rId6" Type="http://schemas.openxmlformats.org/officeDocument/2006/relationships/image" Target="../media/image9.png"/><Relationship Id="rId7" Type="http://schemas.openxmlformats.org/officeDocument/2006/relationships/image" Target="../media/image10.jpeg"/><Relationship Id="rId8" Type="http://schemas.openxmlformats.org/officeDocument/2006/relationships/image" Target="../media/image1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mailto:zabackt@ohsu.edu" TargetMode="External"/><Relationship Id="rId4" Type="http://schemas.openxmlformats.org/officeDocument/2006/relationships/hyperlink" Target="mailto:shannoja@ohsu.edu" TargetMode="External"/><Relationship Id="rId5" Type="http://schemas.openxmlformats.org/officeDocument/2006/relationships/hyperlink" Target="mailto:wintersk@ohsu.edu" TargetMode="External"/><Relationship Id="rId6" Type="http://schemas.openxmlformats.org/officeDocument/2006/relationships/hyperlink" Target="mailto:farrisp@ohsu.edu" TargetMode="External"/><Relationship Id="rId1" Type="http://schemas.openxmlformats.org/officeDocument/2006/relationships/slideLayout" Target="../slideLayouts/slideLayout2.xml"/><Relationship Id="rId2" Type="http://schemas.openxmlformats.org/officeDocument/2006/relationships/hyperlink" Target="mailto:beckert@ohsu.edu"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685800" y="1371600"/>
            <a:ext cx="8153400" cy="1927225"/>
          </a:xfrm>
        </p:spPr>
        <p:txBody>
          <a:bodyPr>
            <a:noAutofit/>
          </a:bodyPr>
          <a:lstStyle/>
          <a:p>
            <a:pPr algn="l"/>
            <a:r>
              <a:rPr lang="en-US" sz="4400" dirty="0" smtClean="0"/>
              <a:t>Opportunities to Prevent Cancer &amp; Improve Cancer Survivorship</a:t>
            </a:r>
            <a:endParaRPr lang="en-US" sz="4400" dirty="0"/>
          </a:p>
        </p:txBody>
      </p:sp>
      <p:sp>
        <p:nvSpPr>
          <p:cNvPr id="5" name="Subtitle 2"/>
          <p:cNvSpPr>
            <a:spLocks noGrp="1"/>
          </p:cNvSpPr>
          <p:nvPr>
            <p:ph type="subTitle" idx="1"/>
          </p:nvPr>
        </p:nvSpPr>
        <p:spPr>
          <a:xfrm>
            <a:off x="685800" y="3505200"/>
            <a:ext cx="7848600" cy="1752600"/>
          </a:xfrm>
        </p:spPr>
        <p:txBody>
          <a:bodyPr>
            <a:noAutofit/>
          </a:bodyPr>
          <a:lstStyle/>
          <a:p>
            <a:pPr algn="l"/>
            <a:r>
              <a:rPr lang="en-US" sz="1800" dirty="0" smtClean="0"/>
              <a:t>Kerri Winters-Stone		</a:t>
            </a:r>
            <a:r>
              <a:rPr lang="en-US" sz="1800" dirty="0" err="1" smtClean="0"/>
              <a:t>Jackilen</a:t>
            </a:r>
            <a:r>
              <a:rPr lang="en-US" sz="1800" dirty="0" smtClean="0"/>
              <a:t> Shannon</a:t>
            </a:r>
          </a:p>
          <a:p>
            <a:pPr algn="l"/>
            <a:r>
              <a:rPr lang="en-US" sz="1800" dirty="0"/>
              <a:t>OHSU School of </a:t>
            </a:r>
            <a:r>
              <a:rPr lang="en-US" sz="1800" dirty="0" smtClean="0"/>
              <a:t>Nursing		OHSU Department of </a:t>
            </a:r>
          </a:p>
          <a:p>
            <a:pPr algn="l"/>
            <a:r>
              <a:rPr lang="en-US" sz="1800" dirty="0"/>
              <a:t>	</a:t>
            </a:r>
            <a:r>
              <a:rPr lang="en-US" sz="1800" dirty="0" smtClean="0"/>
              <a:t>			Public Health &amp; Preventive Medicine</a:t>
            </a:r>
            <a:endParaRPr lang="en-US" sz="1800" dirty="0"/>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OR-CCRC Tribal &amp; Rural Advisory Board</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Kerri Lopez helped identify interested tribal members willing to join the board.</a:t>
            </a:r>
          </a:p>
          <a:p>
            <a:pPr lvl="1">
              <a:buFont typeface="Arial" charset="0"/>
              <a:buChar char="•"/>
            </a:pPr>
            <a:r>
              <a:rPr lang="en-US" sz="2200" dirty="0" smtClean="0"/>
              <a:t>Judy Charley</a:t>
            </a:r>
          </a:p>
          <a:p>
            <a:pPr lvl="1">
              <a:buFont typeface="Arial" charset="0"/>
              <a:buChar char="•"/>
            </a:pPr>
            <a:r>
              <a:rPr lang="en-US" sz="2200" dirty="0" err="1" smtClean="0"/>
              <a:t>Twila</a:t>
            </a:r>
            <a:r>
              <a:rPr lang="en-US" sz="2200" dirty="0" smtClean="0"/>
              <a:t> </a:t>
            </a:r>
            <a:r>
              <a:rPr lang="en-US" sz="2200" dirty="0" err="1" smtClean="0"/>
              <a:t>Teeman</a:t>
            </a:r>
            <a:endParaRPr lang="en-US" sz="2200" dirty="0" smtClean="0"/>
          </a:p>
          <a:p>
            <a:pPr lvl="1">
              <a:buFont typeface="Arial" charset="0"/>
              <a:buChar char="•"/>
            </a:pPr>
            <a:r>
              <a:rPr lang="en-US" sz="2200" smtClean="0"/>
              <a:t>Kerri </a:t>
            </a:r>
            <a:r>
              <a:rPr lang="en-US" sz="2200" dirty="0" smtClean="0"/>
              <a:t>Lopez</a:t>
            </a:r>
          </a:p>
          <a:p>
            <a:pPr marL="0" indent="0">
              <a:buNone/>
            </a:pPr>
            <a:endParaRPr lang="en-US" dirty="0" smtClean="0"/>
          </a:p>
          <a:p>
            <a:pPr marL="0" indent="0">
              <a:buNone/>
            </a:pPr>
            <a:r>
              <a:rPr lang="en-US" dirty="0" smtClean="0"/>
              <a:t>First </a:t>
            </a:r>
            <a:r>
              <a:rPr lang="en-US" dirty="0"/>
              <a:t>meeting = February 2, 2015</a:t>
            </a:r>
          </a:p>
          <a:p>
            <a:pPr marL="0" indent="0">
              <a:buNone/>
            </a:pPr>
            <a:r>
              <a:rPr lang="en-US" dirty="0" smtClean="0"/>
              <a:t>Goal: To discover commonalities between tribal and rural community needs in order to match OR-CCRC expertise, national and local resources.</a:t>
            </a:r>
            <a:endParaRPr lang="en-US" dirty="0"/>
          </a:p>
        </p:txBody>
      </p:sp>
    </p:spTree>
    <p:extLst>
      <p:ext uri="{BB962C8B-B14F-4D97-AF65-F5344CB8AC3E}">
        <p14:creationId xmlns:p14="http://schemas.microsoft.com/office/powerpoint/2010/main" val="5743139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990600"/>
          </a:xfrm>
        </p:spPr>
        <p:txBody>
          <a:bodyPr>
            <a:noAutofit/>
          </a:bodyPr>
          <a:lstStyle/>
          <a:p>
            <a:r>
              <a:rPr lang="en-US" sz="3400" dirty="0" smtClean="0"/>
              <a:t>Building upon established </a:t>
            </a:r>
            <a:r>
              <a:rPr lang="en-US" sz="3400" dirty="0"/>
              <a:t>&amp; successful </a:t>
            </a:r>
            <a:r>
              <a:rPr lang="en-US" sz="3400" dirty="0" smtClean="0"/>
              <a:t>programs </a:t>
            </a:r>
            <a:r>
              <a:rPr lang="en-US" sz="3400" dirty="0"/>
              <a:t>designed to address the cancer-related needs of tribal communities</a:t>
            </a:r>
          </a:p>
        </p:txBody>
      </p:sp>
      <p:sp>
        <p:nvSpPr>
          <p:cNvPr id="3" name="Content Placeholder 2"/>
          <p:cNvSpPr>
            <a:spLocks noGrp="1"/>
          </p:cNvSpPr>
          <p:nvPr>
            <p:ph idx="1"/>
          </p:nvPr>
        </p:nvSpPr>
        <p:spPr>
          <a:xfrm>
            <a:off x="457200" y="2362200"/>
            <a:ext cx="8229600" cy="3810000"/>
          </a:xfrm>
        </p:spPr>
        <p:txBody>
          <a:bodyPr/>
          <a:lstStyle/>
          <a:p>
            <a:r>
              <a:rPr lang="en-US" dirty="0" smtClean="0"/>
              <a:t>The OR-CCRC provides an opportunity to offer resources that could expand or build upon current successes.</a:t>
            </a:r>
          </a:p>
          <a:p>
            <a:r>
              <a:rPr lang="en-US" dirty="0" smtClean="0"/>
              <a:t>In particular, OR-CCRC faculty have expertise in physical activity and nutrition programs to reduce the risk of cancer and improve outcomes for cancer survivors and their families.</a:t>
            </a:r>
          </a:p>
          <a:p>
            <a:r>
              <a:rPr lang="en-US" dirty="0" smtClean="0"/>
              <a:t>The Knight Community Partnership program may provide additional support to actualize plans to reduce the burden of cancer in tribal communities.</a:t>
            </a:r>
            <a:endParaRPr lang="en-US" dirty="0"/>
          </a:p>
        </p:txBody>
      </p:sp>
    </p:spTree>
    <p:extLst>
      <p:ext uri="{BB962C8B-B14F-4D97-AF65-F5344CB8AC3E}">
        <p14:creationId xmlns:p14="http://schemas.microsoft.com/office/powerpoint/2010/main" val="35055171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Projects: Cancer Screening</a:t>
            </a:r>
            <a:endParaRPr lang="en-US" dirty="0"/>
          </a:p>
        </p:txBody>
      </p:sp>
      <p:sp>
        <p:nvSpPr>
          <p:cNvPr id="3" name="Content Placeholder 2"/>
          <p:cNvSpPr>
            <a:spLocks noGrp="1"/>
          </p:cNvSpPr>
          <p:nvPr>
            <p:ph idx="1"/>
          </p:nvPr>
        </p:nvSpPr>
        <p:spPr/>
        <p:txBody>
          <a:bodyPr/>
          <a:lstStyle/>
          <a:p>
            <a:r>
              <a:rPr lang="en-US" dirty="0" smtClean="0"/>
              <a:t>At the national CPCRN level, several “cross-center” (nationwide) projects are under development and consideration for implementation across multiple sites.</a:t>
            </a:r>
          </a:p>
          <a:p>
            <a:r>
              <a:rPr lang="en-US" dirty="0" smtClean="0"/>
              <a:t>Current areas of discussion around screening:</a:t>
            </a:r>
          </a:p>
          <a:p>
            <a:pPr lvl="1"/>
            <a:r>
              <a:rPr lang="en-US" dirty="0" smtClean="0"/>
              <a:t>Cervical cancer screening</a:t>
            </a:r>
          </a:p>
          <a:p>
            <a:pPr lvl="1"/>
            <a:r>
              <a:rPr lang="en-US" dirty="0" smtClean="0"/>
              <a:t>Colorectal cancer screening</a:t>
            </a:r>
          </a:p>
          <a:p>
            <a:pPr lvl="1"/>
            <a:r>
              <a:rPr lang="en-US" dirty="0" smtClean="0"/>
              <a:t>Lung cancer screening</a:t>
            </a:r>
          </a:p>
          <a:p>
            <a:r>
              <a:rPr lang="en-US" dirty="0" smtClean="0"/>
              <a:t>Other areas</a:t>
            </a:r>
          </a:p>
          <a:p>
            <a:pPr lvl="1"/>
            <a:r>
              <a:rPr lang="en-US" dirty="0" smtClean="0"/>
              <a:t>HPV vaccination</a:t>
            </a:r>
          </a:p>
          <a:p>
            <a:pPr lvl="1"/>
            <a:r>
              <a:rPr lang="en-US" dirty="0" smtClean="0"/>
              <a:t>Training programs to guide communities toward implementation of evidence-based interventions</a:t>
            </a:r>
          </a:p>
          <a:p>
            <a:pPr lvl="1"/>
            <a:endParaRPr lang="en-US" dirty="0"/>
          </a:p>
        </p:txBody>
      </p:sp>
    </p:spTree>
    <p:extLst>
      <p:ext uri="{BB962C8B-B14F-4D97-AF65-F5344CB8AC3E}">
        <p14:creationId xmlns:p14="http://schemas.microsoft.com/office/powerpoint/2010/main" val="3655086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0"/>
            <a:ext cx="8382000" cy="1143000"/>
          </a:xfrm>
        </p:spPr>
        <p:txBody>
          <a:bodyPr>
            <a:normAutofit/>
          </a:bodyPr>
          <a:lstStyle/>
          <a:p>
            <a:r>
              <a:rPr lang="en-US" sz="3200" dirty="0" smtClean="0"/>
              <a:t>Example projects: </a:t>
            </a:r>
            <a:br>
              <a:rPr lang="en-US" sz="3200" dirty="0" smtClean="0"/>
            </a:br>
            <a:r>
              <a:rPr lang="en-US" sz="3200" dirty="0" smtClean="0"/>
              <a:t>Community Cancer Prevention &amp; Education</a:t>
            </a:r>
            <a:endParaRPr lang="en-US" sz="3200" dirty="0"/>
          </a:p>
        </p:txBody>
      </p:sp>
      <p:sp>
        <p:nvSpPr>
          <p:cNvPr id="3" name="Content Placeholder 2"/>
          <p:cNvSpPr>
            <a:spLocks noGrp="1"/>
          </p:cNvSpPr>
          <p:nvPr>
            <p:ph idx="1"/>
          </p:nvPr>
        </p:nvSpPr>
        <p:spPr>
          <a:xfrm>
            <a:off x="381000" y="2192907"/>
            <a:ext cx="4572000" cy="1219199"/>
          </a:xfrm>
        </p:spPr>
        <p:txBody>
          <a:bodyPr>
            <a:normAutofit/>
          </a:bodyPr>
          <a:lstStyle/>
          <a:p>
            <a:pPr>
              <a:buFont typeface="Courier New" panose="02070309020205020404" pitchFamily="49" charset="0"/>
              <a:buChar char="o"/>
            </a:pPr>
            <a:r>
              <a:rPr lang="en-US" dirty="0" smtClean="0"/>
              <a:t>Science, education and outreach tool designed for use in communities</a:t>
            </a:r>
          </a:p>
        </p:txBody>
      </p:sp>
      <p:pic>
        <p:nvPicPr>
          <p:cNvPr id="4" name="Content Placeholder 3" descr="LGHLogo copy.tif"/>
          <p:cNvPicPr>
            <a:picLocks noChangeAspect="1"/>
          </p:cNvPicPr>
          <p:nvPr/>
        </p:nvPicPr>
        <p:blipFill>
          <a:blip r:embed="rId2" cstate="print"/>
          <a:stretch>
            <a:fillRect/>
          </a:stretch>
        </p:blipFill>
        <p:spPr>
          <a:xfrm>
            <a:off x="5562600" y="1905000"/>
            <a:ext cx="2690397" cy="1514619"/>
          </a:xfrm>
          <a:prstGeom prst="rect">
            <a:avLst/>
          </a:prstGeom>
        </p:spPr>
      </p:pic>
      <p:sp>
        <p:nvSpPr>
          <p:cNvPr id="7" name="Content Placeholder 2"/>
          <p:cNvSpPr txBox="1">
            <a:spLocks/>
          </p:cNvSpPr>
          <p:nvPr/>
        </p:nvSpPr>
        <p:spPr>
          <a:xfrm>
            <a:off x="304800" y="3581399"/>
            <a:ext cx="7620000" cy="2743199"/>
          </a:xfrm>
          <a:prstGeom prst="rect">
            <a:avLst/>
          </a:prstGeom>
        </p:spPr>
        <p:txBody>
          <a:bodyPr vert="horz" lIns="91440" tIns="45720" rIns="91440" bIns="45720" rtlCol="0">
            <a:normAutofit fontScale="92500"/>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r>
              <a:rPr lang="en-US" dirty="0" smtClean="0">
                <a:solidFill>
                  <a:schemeClr val="tx1"/>
                </a:solidFill>
              </a:rPr>
              <a:t>Tool can be used to promote awareness, educate and/or collect data on large #’s of people - ANONYMOUSLY</a:t>
            </a:r>
          </a:p>
          <a:p>
            <a:pPr lvl="1"/>
            <a:r>
              <a:rPr lang="en-US" sz="2000" dirty="0" smtClean="0"/>
              <a:t>Health-fair style community education and engagement program</a:t>
            </a:r>
            <a:endParaRPr lang="en-US" sz="2000" dirty="0" smtClean="0">
              <a:solidFill>
                <a:schemeClr val="tx1"/>
              </a:solidFill>
            </a:endParaRPr>
          </a:p>
          <a:p>
            <a:pPr lvl="1"/>
            <a:r>
              <a:rPr lang="en-US" sz="2000" dirty="0" smtClean="0">
                <a:solidFill>
                  <a:schemeClr val="tx1"/>
                </a:solidFill>
              </a:rPr>
              <a:t>Teacher</a:t>
            </a:r>
            <a:r>
              <a:rPr lang="en-US" sz="2000" b="1" dirty="0" smtClean="0">
                <a:solidFill>
                  <a:schemeClr val="tx1"/>
                </a:solidFill>
              </a:rPr>
              <a:t> </a:t>
            </a:r>
            <a:r>
              <a:rPr lang="en-US" sz="2000" dirty="0">
                <a:solidFill>
                  <a:schemeClr val="tx1"/>
                </a:solidFill>
              </a:rPr>
              <a:t>professional development and integrated lesson plans for student </a:t>
            </a:r>
            <a:r>
              <a:rPr lang="en-US" sz="2000" dirty="0" smtClean="0">
                <a:solidFill>
                  <a:schemeClr val="tx1"/>
                </a:solidFill>
              </a:rPr>
              <a:t>engagement</a:t>
            </a:r>
            <a:endParaRPr lang="en-US" sz="2000" dirty="0">
              <a:solidFill>
                <a:schemeClr val="tx1"/>
              </a:solidFill>
            </a:endParaRPr>
          </a:p>
          <a:p>
            <a:pPr lvl="1"/>
            <a:r>
              <a:rPr lang="en-US" sz="2000" dirty="0" smtClean="0">
                <a:solidFill>
                  <a:schemeClr val="tx1"/>
                </a:solidFill>
              </a:rPr>
              <a:t>Multiple, engaging health-related stations, including cancer risk and prevention</a:t>
            </a:r>
            <a:endParaRPr lang="en-US" sz="2000" dirty="0">
              <a:solidFill>
                <a:schemeClr val="tx1"/>
              </a:solidFill>
            </a:endParaRPr>
          </a:p>
        </p:txBody>
      </p:sp>
    </p:spTree>
    <p:extLst>
      <p:ext uri="{BB962C8B-B14F-4D97-AF65-F5344CB8AC3E}">
        <p14:creationId xmlns:p14="http://schemas.microsoft.com/office/powerpoint/2010/main" val="373617241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5"/>
          <p:cNvGrpSpPr>
            <a:grpSpLocks noChangeAspect="1"/>
          </p:cNvGrpSpPr>
          <p:nvPr/>
        </p:nvGrpSpPr>
        <p:grpSpPr bwMode="auto">
          <a:xfrm>
            <a:off x="6248401" y="564870"/>
            <a:ext cx="2590798" cy="1694644"/>
            <a:chOff x="20585902" y="17522207"/>
            <a:chExt cx="7036581" cy="5658943"/>
          </a:xfrm>
        </p:grpSpPr>
        <p:sp>
          <p:nvSpPr>
            <p:cNvPr id="4" name="TextBox 89"/>
            <p:cNvSpPr txBox="1">
              <a:spLocks noChangeArrowheads="1"/>
            </p:cNvSpPr>
            <p:nvPr/>
          </p:nvSpPr>
          <p:spPr bwMode="auto">
            <a:xfrm>
              <a:off x="20585902" y="17522207"/>
              <a:ext cx="4903177" cy="2569336"/>
            </a:xfrm>
            <a:prstGeom prst="rect">
              <a:avLst/>
            </a:prstGeom>
            <a:noFill/>
            <a:ln w="9525">
              <a:noFill/>
              <a:miter lim="800000"/>
              <a:headEnd/>
              <a:tailEnd/>
            </a:ln>
          </p:spPr>
          <p:txBody>
            <a:bodyPr wrap="square" lIns="91426" tIns="45710" rIns="91426" bIns="45710">
              <a:spAutoFit/>
            </a:bodyPr>
            <a:lstStyle/>
            <a:p>
              <a:pPr algn="ctr">
                <a:defRPr/>
              </a:pPr>
              <a:r>
                <a:rPr lang="en-US" sz="1400" b="1" dirty="0">
                  <a:latin typeface="Calibri" panose="020F0502020204030204" pitchFamily="34" charset="0"/>
                </a:rPr>
                <a:t>Cancer Risk</a:t>
              </a:r>
            </a:p>
            <a:p>
              <a:pPr algn="ctr">
                <a:defRPr/>
              </a:pPr>
              <a:r>
                <a:rPr lang="en-US" sz="1000" dirty="0">
                  <a:latin typeface="Calibri" panose="020F0502020204030204" pitchFamily="34" charset="0"/>
                </a:rPr>
                <a:t>Skin cancer, lung cancer, and breast cancer risk assessment</a:t>
              </a:r>
            </a:p>
          </p:txBody>
        </p:sp>
        <p:pic>
          <p:nvPicPr>
            <p:cNvPr id="5" name="Picture 144" descr="Cancer_1_31-5x85proof_R-1.jpg"/>
            <p:cNvPicPr>
              <a:picLocks noChangeAspect="1"/>
            </p:cNvPicPr>
            <p:nvPr/>
          </p:nvPicPr>
          <p:blipFill>
            <a:blip r:embed="rId3" cstate="screen"/>
            <a:srcRect/>
            <a:stretch>
              <a:fillRect/>
            </a:stretch>
          </p:blipFill>
          <p:spPr bwMode="auto">
            <a:xfrm>
              <a:off x="25609115" y="17748412"/>
              <a:ext cx="2013368" cy="5432738"/>
            </a:xfrm>
            <a:prstGeom prst="rect">
              <a:avLst/>
            </a:prstGeom>
            <a:noFill/>
            <a:ln w="9525">
              <a:solidFill>
                <a:schemeClr val="tx1"/>
              </a:solidFill>
              <a:miter lim="800000"/>
              <a:headEnd/>
              <a:tailEnd/>
            </a:ln>
          </p:spPr>
        </p:pic>
        <p:pic>
          <p:nvPicPr>
            <p:cNvPr id="6" name="Picture 62"/>
            <p:cNvPicPr>
              <a:picLocks noChangeAspect="1" noChangeArrowheads="1"/>
            </p:cNvPicPr>
            <p:nvPr/>
          </p:nvPicPr>
          <p:blipFill>
            <a:blip r:embed="rId4" cstate="screen"/>
            <a:srcRect/>
            <a:stretch>
              <a:fillRect/>
            </a:stretch>
          </p:blipFill>
          <p:spPr bwMode="auto">
            <a:xfrm>
              <a:off x="22360462" y="20034330"/>
              <a:ext cx="3357195" cy="2161465"/>
            </a:xfrm>
            <a:prstGeom prst="rect">
              <a:avLst/>
            </a:prstGeom>
            <a:noFill/>
            <a:ln w="9525">
              <a:noFill/>
              <a:miter lim="800000"/>
              <a:headEnd/>
              <a:tailEnd/>
            </a:ln>
          </p:spPr>
        </p:pic>
      </p:grpSp>
      <p:grpSp>
        <p:nvGrpSpPr>
          <p:cNvPr id="3" name="Group 81"/>
          <p:cNvGrpSpPr>
            <a:grpSpLocks noChangeAspect="1"/>
          </p:cNvGrpSpPr>
          <p:nvPr/>
        </p:nvGrpSpPr>
        <p:grpSpPr bwMode="auto">
          <a:xfrm>
            <a:off x="152399" y="4725500"/>
            <a:ext cx="3313096" cy="1904999"/>
            <a:chOff x="22783082" y="11957905"/>
            <a:chExt cx="9160598" cy="6360413"/>
          </a:xfrm>
        </p:grpSpPr>
        <p:grpSp>
          <p:nvGrpSpPr>
            <p:cNvPr id="7" name="Group 147"/>
            <p:cNvGrpSpPr>
              <a:grpSpLocks/>
            </p:cNvGrpSpPr>
            <p:nvPr/>
          </p:nvGrpSpPr>
          <p:grpSpPr bwMode="auto">
            <a:xfrm>
              <a:off x="22783082" y="11957905"/>
              <a:ext cx="9160598" cy="6360413"/>
              <a:chOff x="10751451" y="18155277"/>
              <a:chExt cx="9161015" cy="6359469"/>
            </a:xfrm>
          </p:grpSpPr>
          <p:pic>
            <p:nvPicPr>
              <p:cNvPr id="11" name="Picture 10" descr="DSC_0060.JPG"/>
              <p:cNvPicPr>
                <a:picLocks noChangeAspect="1"/>
              </p:cNvPicPr>
              <p:nvPr/>
            </p:nvPicPr>
            <p:blipFill>
              <a:blip r:embed="rId5" cstate="screen"/>
              <a:srcRect/>
              <a:stretch>
                <a:fillRect/>
              </a:stretch>
            </p:blipFill>
            <p:spPr bwMode="auto">
              <a:xfrm>
                <a:off x="11872120" y="21807554"/>
                <a:ext cx="4072383" cy="27071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TextBox 89"/>
              <p:cNvSpPr txBox="1">
                <a:spLocks noChangeArrowheads="1"/>
              </p:cNvSpPr>
              <p:nvPr/>
            </p:nvSpPr>
            <p:spPr bwMode="auto">
              <a:xfrm>
                <a:off x="10751451" y="18155277"/>
                <a:ext cx="6532798" cy="3287780"/>
              </a:xfrm>
              <a:prstGeom prst="rect">
                <a:avLst/>
              </a:prstGeom>
              <a:noFill/>
              <a:ln w="9525">
                <a:noFill/>
                <a:miter lim="800000"/>
                <a:headEnd/>
                <a:tailEnd/>
              </a:ln>
            </p:spPr>
            <p:txBody>
              <a:bodyPr wrap="square" lIns="91426" tIns="45710" rIns="91426" bIns="45710">
                <a:spAutoFit/>
              </a:bodyPr>
              <a:lstStyle/>
              <a:p>
                <a:pPr algn="ctr">
                  <a:defRPr/>
                </a:pPr>
                <a:r>
                  <a:rPr lang="en-US" sz="1400" b="1" dirty="0">
                    <a:latin typeface="Calibri" panose="020F0502020204030204" pitchFamily="34" charset="0"/>
                  </a:rPr>
                  <a:t>Blood </a:t>
                </a:r>
                <a:r>
                  <a:rPr lang="en-US" sz="1400" b="1" dirty="0" smtClean="0">
                    <a:latin typeface="Calibri" panose="020F0502020204030204" pitchFamily="34" charset="0"/>
                  </a:rPr>
                  <a:t>Pressure and Chemistry</a:t>
                </a:r>
                <a:endParaRPr lang="en-US" sz="1400" b="1" dirty="0">
                  <a:latin typeface="Calibri" panose="020F0502020204030204" pitchFamily="34" charset="0"/>
                </a:endParaRPr>
              </a:p>
              <a:p>
                <a:pPr algn="ctr">
                  <a:defRPr/>
                </a:pPr>
                <a:r>
                  <a:rPr lang="en-US" sz="1000" dirty="0" smtClean="0">
                    <a:latin typeface="Calibri" panose="020F0502020204030204" pitchFamily="34" charset="0"/>
                  </a:rPr>
                  <a:t>Blood pressure.  For adults: </a:t>
                </a:r>
                <a:r>
                  <a:rPr lang="en-US" sz="1000" dirty="0" err="1" smtClean="0">
                    <a:latin typeface="Calibri" panose="020F0502020204030204" pitchFamily="34" charset="0"/>
                  </a:rPr>
                  <a:t>Fingerstick</a:t>
                </a:r>
                <a:r>
                  <a:rPr lang="en-US" sz="1000" dirty="0" smtClean="0">
                    <a:latin typeface="Calibri" panose="020F0502020204030204" pitchFamily="34" charset="0"/>
                  </a:rPr>
                  <a:t> </a:t>
                </a:r>
                <a:r>
                  <a:rPr lang="en-US" sz="1000" dirty="0">
                    <a:latin typeface="Calibri" panose="020F0502020204030204" pitchFamily="34" charset="0"/>
                  </a:rPr>
                  <a:t>test for glucose, cholesterol, HDL, LDL, triglycerides, other lipids</a:t>
                </a:r>
              </a:p>
            </p:txBody>
          </p:sp>
          <p:pic>
            <p:nvPicPr>
              <p:cNvPr id="13" name="Picture 12"/>
              <p:cNvPicPr>
                <a:picLocks noChangeAspect="1" noChangeArrowheads="1"/>
              </p:cNvPicPr>
              <p:nvPr/>
            </p:nvPicPr>
            <p:blipFill>
              <a:blip r:embed="rId6" cstate="screen"/>
              <a:srcRect/>
              <a:stretch>
                <a:fillRect/>
              </a:stretch>
            </p:blipFill>
            <p:spPr bwMode="auto">
              <a:xfrm rot="21120000">
                <a:off x="16748712" y="19377348"/>
                <a:ext cx="3163754" cy="3121858"/>
              </a:xfrm>
              <a:prstGeom prst="rect">
                <a:avLst/>
              </a:prstGeom>
              <a:noFill/>
              <a:ln w="9525">
                <a:solidFill>
                  <a:schemeClr val="accent6"/>
                </a:solidFill>
                <a:miter lim="800000"/>
                <a:headEnd/>
                <a:tailEnd/>
              </a:ln>
            </p:spPr>
          </p:pic>
        </p:grpSp>
        <p:pic>
          <p:nvPicPr>
            <p:cNvPr id="9" name="Picture 72" descr="Blood_39x87.jpg"/>
            <p:cNvPicPr>
              <a:picLocks noChangeAspect="1"/>
            </p:cNvPicPr>
            <p:nvPr/>
          </p:nvPicPr>
          <p:blipFill>
            <a:blip r:embed="rId7" cstate="screen"/>
            <a:srcRect/>
            <a:stretch>
              <a:fillRect/>
            </a:stretch>
          </p:blipFill>
          <p:spPr bwMode="auto">
            <a:xfrm>
              <a:off x="29754186" y="12174286"/>
              <a:ext cx="1934829" cy="5653439"/>
            </a:xfrm>
            <a:prstGeom prst="rect">
              <a:avLst/>
            </a:prstGeom>
            <a:noFill/>
            <a:ln w="9525">
              <a:solidFill>
                <a:schemeClr val="tx1"/>
              </a:solidFill>
              <a:miter lim="800000"/>
              <a:headEnd/>
              <a:tailEnd/>
            </a:ln>
          </p:spPr>
        </p:pic>
        <p:pic>
          <p:nvPicPr>
            <p:cNvPr id="10" name="Picture 73" descr="My Blood and Heart Health.jpg"/>
            <p:cNvPicPr>
              <a:picLocks noChangeAspect="1"/>
            </p:cNvPicPr>
            <p:nvPr/>
          </p:nvPicPr>
          <p:blipFill>
            <a:blip r:embed="rId8" cstate="screen"/>
            <a:srcRect/>
            <a:stretch>
              <a:fillRect/>
            </a:stretch>
          </p:blipFill>
          <p:spPr bwMode="auto">
            <a:xfrm rot="1320000">
              <a:off x="28167106" y="15222065"/>
              <a:ext cx="2296956" cy="2972531"/>
            </a:xfrm>
            <a:prstGeom prst="rect">
              <a:avLst/>
            </a:prstGeom>
            <a:noFill/>
            <a:ln w="3175">
              <a:solidFill>
                <a:schemeClr val="tx1"/>
              </a:solidFill>
              <a:miter lim="800000"/>
              <a:headEnd/>
              <a:tailEnd/>
            </a:ln>
          </p:spPr>
        </p:pic>
      </p:grpSp>
      <p:grpSp>
        <p:nvGrpSpPr>
          <p:cNvPr id="8" name="Group 107"/>
          <p:cNvGrpSpPr>
            <a:grpSpLocks noChangeAspect="1"/>
          </p:cNvGrpSpPr>
          <p:nvPr/>
        </p:nvGrpSpPr>
        <p:grpSpPr bwMode="auto">
          <a:xfrm>
            <a:off x="533399" y="2493677"/>
            <a:ext cx="2839991" cy="1813509"/>
            <a:chOff x="12496800" y="11930851"/>
            <a:chExt cx="9200468" cy="6055524"/>
          </a:xfrm>
        </p:grpSpPr>
        <p:grpSp>
          <p:nvGrpSpPr>
            <p:cNvPr id="14" name="Group 149"/>
            <p:cNvGrpSpPr>
              <a:grpSpLocks/>
            </p:cNvGrpSpPr>
            <p:nvPr/>
          </p:nvGrpSpPr>
          <p:grpSpPr bwMode="auto">
            <a:xfrm>
              <a:off x="14276388" y="11930851"/>
              <a:ext cx="7420880" cy="5671227"/>
              <a:chOff x="13556340" y="12867610"/>
              <a:chExt cx="7421640" cy="5670771"/>
            </a:xfrm>
          </p:grpSpPr>
          <p:pic>
            <p:nvPicPr>
              <p:cNvPr id="17" name="Picture 16" descr="DSC_0147.JPG"/>
              <p:cNvPicPr>
                <a:picLocks noChangeAspect="1"/>
              </p:cNvPicPr>
              <p:nvPr/>
            </p:nvPicPr>
            <p:blipFill>
              <a:blip r:embed="rId9" cstate="screen"/>
              <a:srcRect/>
              <a:stretch>
                <a:fillRect/>
              </a:stretch>
            </p:blipFill>
            <p:spPr bwMode="auto">
              <a:xfrm>
                <a:off x="13556340" y="15316461"/>
                <a:ext cx="4451300" cy="296012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9" name="Picture 136" descr="activity bookletFINAL_diet1.jpg"/>
              <p:cNvPicPr>
                <a:picLocks noChangeAspect="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17566971" y="15577922"/>
                <a:ext cx="2287626" cy="2960459"/>
              </a:xfrm>
              <a:prstGeom prst="rect">
                <a:avLst/>
              </a:prstGeom>
              <a:noFill/>
              <a:ln w="9525">
                <a:noFill/>
                <a:miter lim="800000"/>
                <a:headEnd/>
                <a:tailEnd/>
              </a:ln>
            </p:spPr>
          </p:pic>
          <p:sp>
            <p:nvSpPr>
              <p:cNvPr id="18" name="TextBox 3"/>
              <p:cNvSpPr txBox="1">
                <a:spLocks noChangeArrowheads="1"/>
              </p:cNvSpPr>
              <p:nvPr/>
            </p:nvSpPr>
            <p:spPr bwMode="auto">
              <a:xfrm>
                <a:off x="13754790" y="12867610"/>
                <a:ext cx="7223190" cy="2157936"/>
              </a:xfrm>
              <a:prstGeom prst="rect">
                <a:avLst/>
              </a:prstGeom>
              <a:noFill/>
              <a:ln w="9525">
                <a:noFill/>
                <a:miter lim="800000"/>
                <a:headEnd/>
                <a:tailEnd/>
              </a:ln>
            </p:spPr>
            <p:txBody>
              <a:bodyPr wrap="square" lIns="91426" tIns="45710" rIns="91426" bIns="45710">
                <a:spAutoFit/>
              </a:bodyPr>
              <a:lstStyle/>
              <a:p>
                <a:pPr algn="ctr">
                  <a:defRPr/>
                </a:pPr>
                <a:r>
                  <a:rPr lang="en-US" sz="1600" b="1" dirty="0">
                    <a:latin typeface="Calibri" panose="020F0502020204030204" pitchFamily="34" charset="0"/>
                  </a:rPr>
                  <a:t>Diet</a:t>
                </a:r>
              </a:p>
              <a:p>
                <a:pPr algn="ctr">
                  <a:defRPr/>
                </a:pPr>
                <a:r>
                  <a:rPr lang="en-US" sz="1000" dirty="0">
                    <a:latin typeface="Calibri" panose="020F0502020204030204" pitchFamily="34" charset="0"/>
                  </a:rPr>
                  <a:t>Computerized assessment with tailored </a:t>
                </a:r>
                <a:r>
                  <a:rPr lang="en-US" sz="1000" dirty="0" smtClean="0">
                    <a:latin typeface="Calibri" panose="020F0502020204030204" pitchFamily="34" charset="0"/>
                  </a:rPr>
                  <a:t>feedback.  Bitter taste sensitivity</a:t>
                </a:r>
                <a:endParaRPr lang="en-US" sz="1000" dirty="0">
                  <a:latin typeface="Calibri" panose="020F0502020204030204" pitchFamily="34" charset="0"/>
                </a:endParaRPr>
              </a:p>
            </p:txBody>
          </p:sp>
        </p:grpSp>
        <p:pic>
          <p:nvPicPr>
            <p:cNvPr id="16" name="Picture 76" descr="Diet_1_31-5x85r3.jpg"/>
            <p:cNvPicPr>
              <a:picLocks noChangeAspect="1"/>
            </p:cNvPicPr>
            <p:nvPr/>
          </p:nvPicPr>
          <p:blipFill>
            <a:blip r:embed="rId11" cstate="screen"/>
            <a:srcRect/>
            <a:stretch>
              <a:fillRect/>
            </a:stretch>
          </p:blipFill>
          <p:spPr bwMode="auto">
            <a:xfrm>
              <a:off x="12496800" y="12649200"/>
              <a:ext cx="1978025" cy="5337175"/>
            </a:xfrm>
            <a:prstGeom prst="rect">
              <a:avLst/>
            </a:prstGeom>
            <a:noFill/>
            <a:ln w="9525">
              <a:solidFill>
                <a:schemeClr val="tx1"/>
              </a:solidFill>
              <a:miter lim="800000"/>
              <a:headEnd/>
              <a:tailEnd/>
            </a:ln>
          </p:spPr>
        </p:pic>
      </p:grpSp>
      <p:grpSp>
        <p:nvGrpSpPr>
          <p:cNvPr id="15" name="Group 80"/>
          <p:cNvGrpSpPr>
            <a:grpSpLocks noChangeAspect="1"/>
          </p:cNvGrpSpPr>
          <p:nvPr/>
        </p:nvGrpSpPr>
        <p:grpSpPr bwMode="auto">
          <a:xfrm>
            <a:off x="6018279" y="4649299"/>
            <a:ext cx="3125721" cy="1924591"/>
            <a:chOff x="11829150" y="17963845"/>
            <a:chExt cx="9378545" cy="6426888"/>
          </a:xfrm>
        </p:grpSpPr>
        <p:grpSp>
          <p:nvGrpSpPr>
            <p:cNvPr id="20" name="Group 139"/>
            <p:cNvGrpSpPr>
              <a:grpSpLocks/>
            </p:cNvGrpSpPr>
            <p:nvPr/>
          </p:nvGrpSpPr>
          <p:grpSpPr bwMode="auto">
            <a:xfrm>
              <a:off x="13852345" y="17963845"/>
              <a:ext cx="7355350" cy="6366893"/>
              <a:chOff x="25451098" y="12525633"/>
              <a:chExt cx="7354115" cy="6366748"/>
            </a:xfrm>
          </p:grpSpPr>
          <p:sp>
            <p:nvSpPr>
              <p:cNvPr id="23" name="TextBox 3"/>
              <p:cNvSpPr txBox="1">
                <a:spLocks noChangeArrowheads="1"/>
              </p:cNvSpPr>
              <p:nvPr/>
            </p:nvSpPr>
            <p:spPr bwMode="auto">
              <a:xfrm>
                <a:off x="25619725" y="12525633"/>
                <a:ext cx="7185488" cy="4162325"/>
              </a:xfrm>
              <a:prstGeom prst="rect">
                <a:avLst/>
              </a:prstGeom>
              <a:noFill/>
              <a:ln w="9525">
                <a:solidFill>
                  <a:srgbClr val="92D050"/>
                </a:solidFill>
                <a:miter lim="800000"/>
                <a:headEnd/>
                <a:tailEnd/>
              </a:ln>
            </p:spPr>
            <p:txBody>
              <a:bodyPr wrap="square" lIns="91426" tIns="45710" rIns="91426" bIns="45710">
                <a:spAutoFit/>
              </a:bodyPr>
              <a:lstStyle/>
              <a:p>
                <a:pPr algn="ctr">
                  <a:defRPr/>
                </a:pPr>
                <a:r>
                  <a:rPr lang="en-US" sz="1600" b="1" dirty="0">
                    <a:latin typeface="Calibri" panose="020F0502020204030204" pitchFamily="34" charset="0"/>
                  </a:rPr>
                  <a:t>Sleep</a:t>
                </a:r>
              </a:p>
              <a:p>
                <a:pPr algn="ctr">
                  <a:defRPr/>
                </a:pPr>
                <a:r>
                  <a:rPr lang="en-US" sz="1000" dirty="0">
                    <a:latin typeface="Calibri" panose="020F0502020204030204" pitchFamily="34" charset="0"/>
                  </a:rPr>
                  <a:t>Computerized assessment of sleep quality, </a:t>
                </a:r>
                <a:r>
                  <a:rPr lang="en-US" sz="1000" dirty="0" err="1">
                    <a:latin typeface="Calibri" panose="020F0502020204030204" pitchFamily="34" charset="0"/>
                  </a:rPr>
                  <a:t>morningness</a:t>
                </a:r>
                <a:r>
                  <a:rPr lang="en-US" sz="1000" dirty="0">
                    <a:latin typeface="Calibri" panose="020F0502020204030204" pitchFamily="34" charset="0"/>
                  </a:rPr>
                  <a:t> / </a:t>
                </a:r>
                <a:r>
                  <a:rPr lang="en-US" sz="1000" dirty="0" err="1">
                    <a:latin typeface="Calibri" panose="020F0502020204030204" pitchFamily="34" charset="0"/>
                  </a:rPr>
                  <a:t>eveningness</a:t>
                </a:r>
                <a:r>
                  <a:rPr lang="en-US" sz="1000" dirty="0">
                    <a:latin typeface="Calibri" panose="020F0502020204030204" pitchFamily="34" charset="0"/>
                  </a:rPr>
                  <a:t>, and daytime sleepiness with tailored feedback</a:t>
                </a:r>
              </a:p>
              <a:p>
                <a:pPr algn="ctr">
                  <a:defRPr/>
                </a:pPr>
                <a:endParaRPr lang="en-US" sz="1900" dirty="0">
                  <a:latin typeface="Calibri" panose="020F0502020204030204" pitchFamily="34" charset="0"/>
                </a:endParaRPr>
              </a:p>
            </p:txBody>
          </p:sp>
          <p:pic>
            <p:nvPicPr>
              <p:cNvPr id="24" name="Picture 138" descr="sleep.jpg"/>
              <p:cNvPicPr>
                <a:picLocks noChangeAspect="1"/>
              </p:cNvPicPr>
              <p:nvPr/>
            </p:nvPicPr>
            <p:blipFill>
              <a:blip r:embed="rId12" cstate="screen"/>
              <a:srcRect/>
              <a:stretch>
                <a:fillRect/>
              </a:stretch>
            </p:blipFill>
            <p:spPr bwMode="auto">
              <a:xfrm rot="-360000">
                <a:off x="25451098" y="15621828"/>
                <a:ext cx="3018025" cy="2487089"/>
              </a:xfrm>
              <a:prstGeom prst="rect">
                <a:avLst/>
              </a:prstGeom>
              <a:noFill/>
              <a:ln w="9525">
                <a:noFill/>
                <a:miter lim="800000"/>
                <a:headEnd/>
                <a:tailEnd/>
              </a:ln>
            </p:spPr>
          </p:pic>
          <p:pic>
            <p:nvPicPr>
              <p:cNvPr id="25" name="Picture 135" descr="IMG_2413.JPG"/>
              <p:cNvPicPr>
                <a:picLocks noChangeAspect="1"/>
              </p:cNvPicPr>
              <p:nvPr/>
            </p:nvPicPr>
            <p:blipFill>
              <a:blip r:embed="rId13" cstate="screen"/>
              <a:srcRect/>
              <a:stretch>
                <a:fillRect/>
              </a:stretch>
            </p:blipFill>
            <p:spPr bwMode="auto">
              <a:xfrm>
                <a:off x="26838523" y="16126309"/>
                <a:ext cx="2663001" cy="2766072"/>
              </a:xfrm>
              <a:prstGeom prst="rect">
                <a:avLst/>
              </a:prstGeom>
              <a:noFill/>
              <a:ln w="9525">
                <a:noFill/>
                <a:miter lim="800000"/>
                <a:headEnd/>
                <a:tailEnd/>
              </a:ln>
            </p:spPr>
          </p:pic>
        </p:grpSp>
        <p:pic>
          <p:nvPicPr>
            <p:cNvPr id="22" name="Picture 71"/>
            <p:cNvPicPr>
              <a:picLocks noChangeAspect="1" noChangeArrowheads="1"/>
            </p:cNvPicPr>
            <p:nvPr/>
          </p:nvPicPr>
          <p:blipFill>
            <a:blip r:embed="rId14" cstate="screen"/>
            <a:srcRect/>
            <a:stretch>
              <a:fillRect/>
            </a:stretch>
          </p:blipFill>
          <p:spPr bwMode="auto">
            <a:xfrm>
              <a:off x="11829150" y="18897601"/>
              <a:ext cx="2039250" cy="5493132"/>
            </a:xfrm>
            <a:prstGeom prst="rect">
              <a:avLst/>
            </a:prstGeom>
            <a:noFill/>
            <a:ln w="9525">
              <a:solidFill>
                <a:schemeClr val="tx1"/>
              </a:solidFill>
              <a:miter lim="800000"/>
              <a:headEnd/>
              <a:tailEnd/>
            </a:ln>
          </p:spPr>
        </p:pic>
      </p:grpSp>
      <p:grpSp>
        <p:nvGrpSpPr>
          <p:cNvPr id="39" name="Group 107"/>
          <p:cNvGrpSpPr>
            <a:grpSpLocks noChangeAspect="1"/>
          </p:cNvGrpSpPr>
          <p:nvPr/>
        </p:nvGrpSpPr>
        <p:grpSpPr bwMode="auto">
          <a:xfrm>
            <a:off x="6172200" y="2515698"/>
            <a:ext cx="2632143" cy="1969951"/>
            <a:chOff x="12940206" y="24898482"/>
            <a:chExt cx="8024321" cy="6191116"/>
          </a:xfrm>
        </p:grpSpPr>
        <p:pic>
          <p:nvPicPr>
            <p:cNvPr id="43" name="Picture 102"/>
            <p:cNvPicPr>
              <a:picLocks noChangeAspect="1" noChangeArrowheads="1"/>
            </p:cNvPicPr>
            <p:nvPr/>
          </p:nvPicPr>
          <p:blipFill>
            <a:blip r:embed="rId15" cstate="screen"/>
            <a:srcRect/>
            <a:stretch>
              <a:fillRect/>
            </a:stretch>
          </p:blipFill>
          <p:spPr bwMode="auto">
            <a:xfrm>
              <a:off x="12940206" y="25124696"/>
              <a:ext cx="2147394" cy="5792935"/>
            </a:xfrm>
            <a:prstGeom prst="rect">
              <a:avLst/>
            </a:prstGeom>
            <a:noFill/>
            <a:ln w="9525">
              <a:solidFill>
                <a:schemeClr val="tx1"/>
              </a:solidFill>
              <a:miter lim="800000"/>
              <a:headEnd/>
              <a:tailEnd/>
            </a:ln>
          </p:spPr>
        </p:pic>
        <p:grpSp>
          <p:nvGrpSpPr>
            <p:cNvPr id="42" name="Group 148"/>
            <p:cNvGrpSpPr>
              <a:grpSpLocks/>
            </p:cNvGrpSpPr>
            <p:nvPr/>
          </p:nvGrpSpPr>
          <p:grpSpPr bwMode="auto">
            <a:xfrm>
              <a:off x="13564055" y="24898482"/>
              <a:ext cx="7400472" cy="6191116"/>
              <a:chOff x="13029495" y="25262669"/>
              <a:chExt cx="7401355" cy="6190537"/>
            </a:xfrm>
          </p:grpSpPr>
          <p:pic>
            <p:nvPicPr>
              <p:cNvPr id="45" name="Picture 44"/>
              <p:cNvPicPr>
                <a:picLocks noChangeAspect="1" noChangeArrowheads="1"/>
              </p:cNvPicPr>
              <p:nvPr/>
            </p:nvPicPr>
            <p:blipFill>
              <a:blip r:embed="rId16" cstate="screen"/>
              <a:srcRect/>
              <a:stretch>
                <a:fillRect/>
              </a:stretch>
            </p:blipFill>
            <p:spPr bwMode="auto">
              <a:xfrm rot="180000">
                <a:off x="14785372" y="27382782"/>
                <a:ext cx="2970386" cy="3786256"/>
              </a:xfrm>
              <a:prstGeom prst="rect">
                <a:avLst/>
              </a:prstGeom>
              <a:ln>
                <a:solidFill>
                  <a:schemeClr val="accent6"/>
                </a:solidFill>
              </a:ln>
              <a:effectLst>
                <a:outerShdw blurRad="292100" dist="139700" dir="2700000" algn="tl" rotWithShape="0">
                  <a:srgbClr val="333333">
                    <a:alpha val="65000"/>
                  </a:srgbClr>
                </a:outerShdw>
              </a:effectLst>
            </p:spPr>
          </p:pic>
          <p:pic>
            <p:nvPicPr>
              <p:cNvPr id="46" name="Picture 45" descr="DSC_0108.JPG"/>
              <p:cNvPicPr>
                <a:picLocks noChangeAspect="1"/>
              </p:cNvPicPr>
              <p:nvPr/>
            </p:nvPicPr>
            <p:blipFill>
              <a:blip r:embed="rId17" cstate="screen"/>
              <a:srcRect/>
              <a:stretch>
                <a:fillRect/>
              </a:stretch>
            </p:blipFill>
            <p:spPr bwMode="auto">
              <a:xfrm>
                <a:off x="17220739" y="28100345"/>
                <a:ext cx="3210111" cy="2292391"/>
              </a:xfrm>
              <a:prstGeom prst="rect">
                <a:avLst/>
              </a:prstGeom>
              <a:ln>
                <a:noFill/>
              </a:ln>
              <a:effectLst>
                <a:outerShdw blurRad="190500" algn="tl" rotWithShape="0">
                  <a:srgbClr val="000000">
                    <a:alpha val="70000"/>
                  </a:srgbClr>
                </a:outerShdw>
              </a:effectLst>
            </p:spPr>
          </p:pic>
          <p:sp>
            <p:nvSpPr>
              <p:cNvPr id="47" name="Rectangle 120"/>
              <p:cNvSpPr>
                <a:spLocks noChangeArrowheads="1"/>
              </p:cNvSpPr>
              <p:nvPr/>
            </p:nvSpPr>
            <p:spPr bwMode="auto">
              <a:xfrm>
                <a:off x="15658185" y="25502120"/>
                <a:ext cx="563148" cy="1063837"/>
              </a:xfrm>
              <a:prstGeom prst="rect">
                <a:avLst/>
              </a:prstGeom>
              <a:noFill/>
              <a:ln w="9525">
                <a:noFill/>
                <a:miter lim="800000"/>
                <a:headEnd/>
                <a:tailEnd/>
              </a:ln>
            </p:spPr>
            <p:txBody>
              <a:bodyPr wrap="none" lIns="91426" tIns="45710" rIns="91426" bIns="45710">
                <a:spAutoFit/>
              </a:bodyPr>
              <a:lstStyle/>
              <a:p>
                <a:pPr>
                  <a:defRPr/>
                </a:pPr>
                <a:endParaRPr lang="en-US" sz="1600" b="1" dirty="0">
                  <a:latin typeface="Calibri" panose="020F0502020204030204" pitchFamily="34" charset="0"/>
                </a:endParaRPr>
              </a:p>
            </p:txBody>
          </p:sp>
          <p:sp>
            <p:nvSpPr>
              <p:cNvPr id="48" name="TextBox 3"/>
              <p:cNvSpPr txBox="1">
                <a:spLocks noChangeArrowheads="1"/>
              </p:cNvSpPr>
              <p:nvPr/>
            </p:nvSpPr>
            <p:spPr bwMode="auto">
              <a:xfrm>
                <a:off x="14728865" y="25262669"/>
                <a:ext cx="5111260" cy="1934302"/>
              </a:xfrm>
              <a:prstGeom prst="rect">
                <a:avLst/>
              </a:prstGeom>
              <a:noFill/>
              <a:ln w="9525">
                <a:noFill/>
                <a:miter lim="800000"/>
                <a:headEnd/>
                <a:tailEnd/>
              </a:ln>
            </p:spPr>
            <p:txBody>
              <a:bodyPr wrap="square" lIns="91426" tIns="45710" rIns="91426" bIns="45710">
                <a:spAutoFit/>
              </a:bodyPr>
              <a:lstStyle/>
              <a:p>
                <a:pPr algn="ctr">
                  <a:defRPr/>
                </a:pPr>
                <a:r>
                  <a:rPr lang="en-US" sz="1400" b="1" dirty="0">
                    <a:latin typeface="Calibri" panose="020F0502020204030204" pitchFamily="34" charset="0"/>
                  </a:rPr>
                  <a:t>Genetics</a:t>
                </a:r>
                <a:endParaRPr lang="en-US" sz="1000" b="1" dirty="0">
                  <a:latin typeface="Calibri" panose="020F0502020204030204" pitchFamily="34" charset="0"/>
                </a:endParaRPr>
              </a:p>
              <a:p>
                <a:pPr algn="ctr">
                  <a:defRPr/>
                </a:pPr>
                <a:r>
                  <a:rPr lang="en-US" sz="1000" dirty="0" smtClean="0">
                    <a:latin typeface="Calibri" panose="020F0502020204030204" pitchFamily="34" charset="0"/>
                  </a:rPr>
                  <a:t>Salivary </a:t>
                </a:r>
                <a:r>
                  <a:rPr lang="en-US" sz="1000" dirty="0">
                    <a:latin typeface="Calibri" panose="020F0502020204030204" pitchFamily="34" charset="0"/>
                  </a:rPr>
                  <a:t>sample for anonymous DNA</a:t>
                </a:r>
              </a:p>
            </p:txBody>
          </p:sp>
          <p:pic>
            <p:nvPicPr>
              <p:cNvPr id="49" name="Picture 48" descr="http://www.crest.com/images/crest-products/large/scope-mouthwash-original-mint.png"/>
              <p:cNvPicPr>
                <a:picLocks noChangeAspect="1" noChangeArrowheads="1"/>
              </p:cNvPicPr>
              <p:nvPr/>
            </p:nvPicPr>
            <p:blipFill>
              <a:blip r:embed="rId18" cstate="screen"/>
              <a:srcRect/>
              <a:stretch>
                <a:fillRect/>
              </a:stretch>
            </p:blipFill>
            <p:spPr bwMode="auto">
              <a:xfrm>
                <a:off x="13029495" y="28443252"/>
                <a:ext cx="3010075" cy="3009954"/>
              </a:xfrm>
              <a:prstGeom prst="rect">
                <a:avLst/>
              </a:prstGeom>
              <a:ln>
                <a:noFill/>
              </a:ln>
              <a:effectLst>
                <a:outerShdw blurRad="292100" dist="139700" dir="2700000" algn="tl" rotWithShape="0">
                  <a:srgbClr val="333333">
                    <a:alpha val="65000"/>
                  </a:srgbClr>
                </a:outerShdw>
              </a:effectLst>
            </p:spPr>
          </p:pic>
        </p:grpSp>
      </p:grpSp>
      <p:grpSp>
        <p:nvGrpSpPr>
          <p:cNvPr id="44" name="Group 103"/>
          <p:cNvGrpSpPr>
            <a:grpSpLocks noChangeAspect="1"/>
          </p:cNvGrpSpPr>
          <p:nvPr/>
        </p:nvGrpSpPr>
        <p:grpSpPr bwMode="auto">
          <a:xfrm>
            <a:off x="520659" y="447995"/>
            <a:ext cx="2852731" cy="1839103"/>
            <a:chOff x="22305060" y="25101014"/>
            <a:chExt cx="9241743" cy="6140987"/>
          </a:xfrm>
        </p:grpSpPr>
        <p:pic>
          <p:nvPicPr>
            <p:cNvPr id="51" name="Picture 103"/>
            <p:cNvPicPr>
              <a:picLocks noChangeAspect="1" noChangeArrowheads="1"/>
            </p:cNvPicPr>
            <p:nvPr/>
          </p:nvPicPr>
          <p:blipFill>
            <a:blip r:embed="rId19" cstate="screen"/>
            <a:srcRect/>
            <a:stretch>
              <a:fillRect/>
            </a:stretch>
          </p:blipFill>
          <p:spPr bwMode="auto">
            <a:xfrm>
              <a:off x="23087014" y="27660599"/>
              <a:ext cx="4773612" cy="3463208"/>
            </a:xfrm>
            <a:prstGeom prst="rect">
              <a:avLst/>
            </a:prstGeom>
            <a:noFill/>
            <a:ln w="9525">
              <a:solidFill>
                <a:schemeClr val="tx1"/>
              </a:solidFill>
              <a:miter lim="800000"/>
              <a:headEnd/>
              <a:tailEnd/>
            </a:ln>
          </p:spPr>
        </p:pic>
        <p:grpSp>
          <p:nvGrpSpPr>
            <p:cNvPr id="50" name="Group 79"/>
            <p:cNvGrpSpPr>
              <a:grpSpLocks/>
            </p:cNvGrpSpPr>
            <p:nvPr/>
          </p:nvGrpSpPr>
          <p:grpSpPr bwMode="auto">
            <a:xfrm>
              <a:off x="22305060" y="25101014"/>
              <a:ext cx="9241743" cy="6140987"/>
              <a:chOff x="10820692" y="24416739"/>
              <a:chExt cx="9241377" cy="6141346"/>
            </a:xfrm>
          </p:grpSpPr>
          <p:grpSp>
            <p:nvGrpSpPr>
              <p:cNvPr id="52" name="Group 140"/>
              <p:cNvGrpSpPr>
                <a:grpSpLocks/>
              </p:cNvGrpSpPr>
              <p:nvPr/>
            </p:nvGrpSpPr>
            <p:grpSpPr bwMode="auto">
              <a:xfrm>
                <a:off x="10820692" y="24416739"/>
                <a:ext cx="9241377" cy="4213592"/>
                <a:chOff x="22833226" y="22143039"/>
                <a:chExt cx="9241182" cy="4213912"/>
              </a:xfrm>
            </p:grpSpPr>
            <p:sp>
              <p:nvSpPr>
                <p:cNvPr id="55" name="TextBox 4"/>
                <p:cNvSpPr txBox="1">
                  <a:spLocks noChangeArrowheads="1"/>
                </p:cNvSpPr>
                <p:nvPr/>
              </p:nvSpPr>
              <p:spPr bwMode="auto">
                <a:xfrm>
                  <a:off x="22833226" y="22143039"/>
                  <a:ext cx="6199717" cy="2569535"/>
                </a:xfrm>
                <a:prstGeom prst="rect">
                  <a:avLst/>
                </a:prstGeom>
                <a:noFill/>
                <a:ln w="9525">
                  <a:noFill/>
                  <a:miter lim="800000"/>
                  <a:headEnd/>
                  <a:tailEnd/>
                </a:ln>
              </p:spPr>
              <p:txBody>
                <a:bodyPr wrap="square" lIns="91426" tIns="45710" rIns="91426" bIns="45710">
                  <a:spAutoFit/>
                </a:bodyPr>
                <a:lstStyle/>
                <a:p>
                  <a:pPr algn="ctr">
                    <a:defRPr/>
                  </a:pPr>
                  <a:r>
                    <a:rPr lang="en-US" sz="1400" b="1" dirty="0">
                      <a:latin typeface="Calibri" panose="020F0502020204030204" pitchFamily="34" charset="0"/>
                    </a:rPr>
                    <a:t>Body Composition</a:t>
                  </a:r>
                </a:p>
                <a:p>
                  <a:pPr algn="ctr">
                    <a:defRPr/>
                  </a:pPr>
                  <a:r>
                    <a:rPr lang="en-US" sz="1000" dirty="0">
                      <a:latin typeface="Calibri" panose="020F0502020204030204" pitchFamily="34" charset="0"/>
                    </a:rPr>
                    <a:t>Height, weight, waist circumference, body mass index, body fat percentage</a:t>
                  </a:r>
                </a:p>
              </p:txBody>
            </p:sp>
            <p:pic>
              <p:nvPicPr>
                <p:cNvPr id="56" name="Picture 55" descr="Copy of DSC_0046.JPG"/>
                <p:cNvPicPr>
                  <a:picLocks noChangeAspect="1"/>
                </p:cNvPicPr>
                <p:nvPr/>
              </p:nvPicPr>
              <p:blipFill>
                <a:blip r:embed="rId20" cstate="screen"/>
                <a:srcRect/>
                <a:stretch>
                  <a:fillRect/>
                </a:stretch>
              </p:blipFill>
              <p:spPr>
                <a:xfrm flipH="1">
                  <a:off x="29108395" y="23232752"/>
                  <a:ext cx="2966013" cy="3124199"/>
                </a:xfrm>
                <a:prstGeom prst="rect">
                  <a:avLst/>
                </a:prstGeom>
                <a:scene3d>
                  <a:camera prst="orthographicFront">
                    <a:rot lat="0" lon="0" rev="0"/>
                  </a:camera>
                  <a:lightRig rig="threePt" dir="t"/>
                </a:scene3d>
              </p:spPr>
            </p:pic>
          </p:grpSp>
          <p:pic>
            <p:nvPicPr>
              <p:cNvPr id="54" name="Picture 69"/>
              <p:cNvPicPr>
                <a:picLocks noChangeAspect="1" noChangeArrowheads="1"/>
              </p:cNvPicPr>
              <p:nvPr/>
            </p:nvPicPr>
            <p:blipFill>
              <a:blip r:embed="rId21" cstate="screen"/>
              <a:srcRect/>
              <a:stretch>
                <a:fillRect/>
              </a:stretch>
            </p:blipFill>
            <p:spPr bwMode="auto">
              <a:xfrm rot="-1020000">
                <a:off x="16390506" y="27279600"/>
                <a:ext cx="2562552" cy="3278485"/>
              </a:xfrm>
              <a:prstGeom prst="rect">
                <a:avLst/>
              </a:prstGeom>
              <a:noFill/>
              <a:ln w="3175">
                <a:solidFill>
                  <a:schemeClr val="tx1"/>
                </a:solidFill>
                <a:miter lim="800000"/>
                <a:headEnd/>
                <a:tailEnd/>
              </a:ln>
            </p:spPr>
          </p:pic>
        </p:grpSp>
      </p:grpSp>
      <p:grpSp>
        <p:nvGrpSpPr>
          <p:cNvPr id="62" name="Group 61"/>
          <p:cNvGrpSpPr/>
          <p:nvPr/>
        </p:nvGrpSpPr>
        <p:grpSpPr>
          <a:xfrm>
            <a:off x="3124200" y="2614447"/>
            <a:ext cx="3104277" cy="3093415"/>
            <a:chOff x="3124200" y="2438400"/>
            <a:chExt cx="3104277" cy="3093415"/>
          </a:xfrm>
        </p:grpSpPr>
        <p:grpSp>
          <p:nvGrpSpPr>
            <p:cNvPr id="30" name="Group 97"/>
            <p:cNvGrpSpPr>
              <a:grpSpLocks noChangeAspect="1"/>
            </p:cNvGrpSpPr>
            <p:nvPr/>
          </p:nvGrpSpPr>
          <p:grpSpPr bwMode="auto">
            <a:xfrm>
              <a:off x="4572000" y="4849369"/>
              <a:ext cx="1656477" cy="287734"/>
              <a:chOff x="23086494" y="24320329"/>
              <a:chExt cx="4040706" cy="723706"/>
            </a:xfrm>
          </p:grpSpPr>
          <p:sp>
            <p:nvSpPr>
              <p:cNvPr id="34" name="Rounded Rectangle 33"/>
              <p:cNvSpPr/>
              <p:nvPr/>
            </p:nvSpPr>
            <p:spPr>
              <a:xfrm>
                <a:off x="23872407" y="24320329"/>
                <a:ext cx="2468880" cy="640080"/>
              </a:xfrm>
              <a:prstGeom prst="roundRect">
                <a:avLst/>
              </a:prstGeom>
              <a:solidFill>
                <a:schemeClr val="bg1"/>
              </a:solidFill>
              <a:ln>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alibri" panose="020F0502020204030204" pitchFamily="34" charset="0"/>
                </a:endParaRPr>
              </a:p>
            </p:txBody>
          </p:sp>
          <p:sp>
            <p:nvSpPr>
              <p:cNvPr id="35" name="TextBox 34"/>
              <p:cNvSpPr txBox="1"/>
              <p:nvPr/>
            </p:nvSpPr>
            <p:spPr>
              <a:xfrm>
                <a:off x="23086494" y="24347330"/>
                <a:ext cx="4040706" cy="696705"/>
              </a:xfrm>
              <a:prstGeom prst="rect">
                <a:avLst/>
              </a:prstGeom>
              <a:noFill/>
            </p:spPr>
            <p:txBody>
              <a:bodyPr>
                <a:spAutoFit/>
              </a:bodyPr>
              <a:lstStyle/>
              <a:p>
                <a:pPr algn="ctr">
                  <a:defRPr/>
                </a:pPr>
                <a:r>
                  <a:rPr lang="en-US" sz="1200" b="1" dirty="0">
                    <a:solidFill>
                      <a:srgbClr val="771F5E"/>
                    </a:solidFill>
                    <a:latin typeface="Calibri" panose="020F0502020204030204" pitchFamily="34" charset="0"/>
                  </a:rPr>
                  <a:t>Communities</a:t>
                </a:r>
              </a:p>
            </p:txBody>
          </p:sp>
        </p:grpSp>
        <p:grpSp>
          <p:nvGrpSpPr>
            <p:cNvPr id="36" name="Group 95"/>
            <p:cNvGrpSpPr>
              <a:grpSpLocks noChangeAspect="1"/>
            </p:cNvGrpSpPr>
            <p:nvPr/>
          </p:nvGrpSpPr>
          <p:grpSpPr bwMode="auto">
            <a:xfrm>
              <a:off x="3124200" y="4849376"/>
              <a:ext cx="1656477" cy="287734"/>
              <a:chOff x="17783174" y="24307800"/>
              <a:chExt cx="4040706" cy="721915"/>
            </a:xfrm>
          </p:grpSpPr>
          <p:sp>
            <p:nvSpPr>
              <p:cNvPr id="40" name="Rounded Rectangle 39"/>
              <p:cNvSpPr/>
              <p:nvPr/>
            </p:nvSpPr>
            <p:spPr>
              <a:xfrm>
                <a:off x="18916794" y="24307800"/>
                <a:ext cx="1762351" cy="640080"/>
              </a:xfrm>
              <a:prstGeom prst="roundRect">
                <a:avLst/>
              </a:prstGeom>
              <a:solidFill>
                <a:schemeClr val="bg1"/>
              </a:solidFill>
              <a:ln>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alibri" panose="020F0502020204030204" pitchFamily="34" charset="0"/>
                </a:endParaRPr>
              </a:p>
            </p:txBody>
          </p:sp>
          <p:sp>
            <p:nvSpPr>
              <p:cNvPr id="41" name="TextBox 40"/>
              <p:cNvSpPr txBox="1"/>
              <p:nvPr/>
            </p:nvSpPr>
            <p:spPr>
              <a:xfrm>
                <a:off x="17783174" y="24334734"/>
                <a:ext cx="4040706" cy="694981"/>
              </a:xfrm>
              <a:prstGeom prst="rect">
                <a:avLst/>
              </a:prstGeom>
              <a:noFill/>
            </p:spPr>
            <p:txBody>
              <a:bodyPr>
                <a:spAutoFit/>
              </a:bodyPr>
              <a:lstStyle/>
              <a:p>
                <a:pPr algn="ctr">
                  <a:defRPr/>
                </a:pPr>
                <a:r>
                  <a:rPr lang="en-US" sz="1200" b="1" dirty="0">
                    <a:solidFill>
                      <a:srgbClr val="7F5F1F"/>
                    </a:solidFill>
                    <a:latin typeface="Calibri" panose="020F0502020204030204" pitchFamily="34" charset="0"/>
                  </a:rPr>
                  <a:t>Schools</a:t>
                </a:r>
                <a:endParaRPr lang="en-US" sz="1400" b="1" dirty="0">
                  <a:solidFill>
                    <a:srgbClr val="7F5F1F"/>
                  </a:solidFill>
                  <a:latin typeface="Calibri" panose="020F0502020204030204" pitchFamily="34" charset="0"/>
                </a:endParaRPr>
              </a:p>
            </p:txBody>
          </p:sp>
        </p:grpSp>
        <p:grpSp>
          <p:nvGrpSpPr>
            <p:cNvPr id="61" name="Group 60"/>
            <p:cNvGrpSpPr/>
            <p:nvPr/>
          </p:nvGrpSpPr>
          <p:grpSpPr>
            <a:xfrm>
              <a:off x="3733800" y="2438400"/>
              <a:ext cx="1753200" cy="3093415"/>
              <a:chOff x="3733800" y="2438400"/>
              <a:chExt cx="1753200" cy="3093415"/>
            </a:xfrm>
          </p:grpSpPr>
          <p:grpSp>
            <p:nvGrpSpPr>
              <p:cNvPr id="21" name="Group 83"/>
              <p:cNvGrpSpPr>
                <a:grpSpLocks noChangeAspect="1"/>
              </p:cNvGrpSpPr>
              <p:nvPr/>
            </p:nvGrpSpPr>
            <p:grpSpPr bwMode="auto">
              <a:xfrm>
                <a:off x="3733800" y="2438400"/>
                <a:ext cx="1753200" cy="1107486"/>
                <a:chOff x="18694091" y="18288000"/>
                <a:chExt cx="5344492" cy="3479555"/>
              </a:xfrm>
            </p:grpSpPr>
            <p:sp>
              <p:nvSpPr>
                <p:cNvPr id="27" name="Rounded Rectangle 26"/>
                <p:cNvSpPr/>
                <p:nvPr/>
              </p:nvSpPr>
              <p:spPr>
                <a:xfrm>
                  <a:off x="18694091" y="18288000"/>
                  <a:ext cx="5344492" cy="3423608"/>
                </a:xfrm>
                <a:prstGeom prst="roundRect">
                  <a:avLst/>
                </a:prstGeom>
                <a:solidFill>
                  <a:schemeClr val="bg1"/>
                </a:solidFill>
                <a:ln>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alibri" panose="020F0502020204030204" pitchFamily="34" charset="0"/>
                  </a:endParaRPr>
                </a:p>
              </p:txBody>
            </p:sp>
            <p:pic>
              <p:nvPicPr>
                <p:cNvPr id="28" name="Picture 127" descr="wristband_orange.jpg"/>
                <p:cNvPicPr>
                  <a:picLocks noChangeAspect="1"/>
                </p:cNvPicPr>
                <p:nvPr/>
              </p:nvPicPr>
              <p:blipFill>
                <a:blip r:embed="rId22" cstate="screen"/>
                <a:srcRect/>
                <a:stretch>
                  <a:fillRect/>
                </a:stretch>
              </p:blipFill>
              <p:spPr bwMode="auto">
                <a:xfrm>
                  <a:off x="19100755" y="18705762"/>
                  <a:ext cx="4531165" cy="610719"/>
                </a:xfrm>
                <a:prstGeom prst="rect">
                  <a:avLst/>
                </a:prstGeom>
                <a:noFill/>
                <a:ln w="9525">
                  <a:noFill/>
                  <a:miter lim="800000"/>
                  <a:headEnd/>
                  <a:tailEnd/>
                </a:ln>
              </p:spPr>
            </p:pic>
            <p:sp>
              <p:nvSpPr>
                <p:cNvPr id="29" name="TextBox 28"/>
                <p:cNvSpPr txBox="1"/>
                <p:nvPr/>
              </p:nvSpPr>
              <p:spPr>
                <a:xfrm>
                  <a:off x="18994092" y="19543483"/>
                  <a:ext cx="4744487" cy="2224072"/>
                </a:xfrm>
                <a:prstGeom prst="rect">
                  <a:avLst/>
                </a:prstGeom>
                <a:noFill/>
              </p:spPr>
              <p:txBody>
                <a:bodyPr>
                  <a:spAutoFit/>
                </a:bodyPr>
                <a:lstStyle/>
                <a:p>
                  <a:pPr algn="ctr">
                    <a:defRPr/>
                  </a:pPr>
                  <a:r>
                    <a:rPr lang="en-US" sz="1000" b="1" dirty="0">
                      <a:latin typeface="Calibri" panose="020F0502020204030204" pitchFamily="34" charset="0"/>
                    </a:rPr>
                    <a:t>Data linked anonymously to each participant by scanning their random wristband barcode </a:t>
                  </a:r>
                </a:p>
              </p:txBody>
            </p:sp>
          </p:grpSp>
          <p:grpSp>
            <p:nvGrpSpPr>
              <p:cNvPr id="26" name="Group 94"/>
              <p:cNvGrpSpPr>
                <a:grpSpLocks noChangeAspect="1"/>
              </p:cNvGrpSpPr>
              <p:nvPr/>
            </p:nvGrpSpPr>
            <p:grpSpPr bwMode="auto">
              <a:xfrm>
                <a:off x="3936135" y="4038599"/>
                <a:ext cx="1550264" cy="457696"/>
                <a:chOff x="18560912" y="18007481"/>
                <a:chExt cx="4725671" cy="1438277"/>
              </a:xfrm>
            </p:grpSpPr>
            <p:sp>
              <p:nvSpPr>
                <p:cNvPr id="31" name="Rounded Rectangle 30"/>
                <p:cNvSpPr/>
                <p:nvPr/>
              </p:nvSpPr>
              <p:spPr>
                <a:xfrm>
                  <a:off x="18560912" y="18007481"/>
                  <a:ext cx="4679211" cy="1330325"/>
                </a:xfrm>
                <a:prstGeom prst="roundRect">
                  <a:avLst/>
                </a:prstGeom>
                <a:solidFill>
                  <a:schemeClr val="bg1"/>
                </a:solidFill>
                <a:ln>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alibri" panose="020F0502020204030204" pitchFamily="34" charset="0"/>
                  </a:endParaRPr>
                </a:p>
              </p:txBody>
            </p:sp>
            <p:sp>
              <p:nvSpPr>
                <p:cNvPr id="32" name="TextBox 31"/>
                <p:cNvSpPr txBox="1"/>
                <p:nvPr/>
              </p:nvSpPr>
              <p:spPr>
                <a:xfrm>
                  <a:off x="18640973" y="18188441"/>
                  <a:ext cx="4645610" cy="1257317"/>
                </a:xfrm>
                <a:prstGeom prst="rect">
                  <a:avLst/>
                </a:prstGeom>
                <a:noFill/>
              </p:spPr>
              <p:txBody>
                <a:bodyPr wrap="square">
                  <a:spAutoFit/>
                </a:bodyPr>
                <a:lstStyle/>
                <a:p>
                  <a:pPr algn="ctr">
                    <a:defRPr/>
                  </a:pPr>
                  <a:r>
                    <a:rPr lang="en-US" sz="1000" b="1" dirty="0">
                      <a:latin typeface="Calibri" panose="020F0502020204030204" pitchFamily="34" charset="0"/>
                    </a:rPr>
                    <a:t>Automatically added to database at OHSU</a:t>
                  </a:r>
                </a:p>
              </p:txBody>
            </p:sp>
          </p:grpSp>
          <p:grpSp>
            <p:nvGrpSpPr>
              <p:cNvPr id="33" name="Group 96"/>
              <p:cNvGrpSpPr>
                <a:grpSpLocks noChangeAspect="1"/>
              </p:cNvGrpSpPr>
              <p:nvPr/>
            </p:nvGrpSpPr>
            <p:grpSpPr bwMode="auto">
              <a:xfrm>
                <a:off x="3810002" y="5244081"/>
                <a:ext cx="1656477" cy="287734"/>
                <a:chOff x="20343294" y="24981609"/>
                <a:chExt cx="4040706" cy="723706"/>
              </a:xfrm>
            </p:grpSpPr>
            <p:sp>
              <p:nvSpPr>
                <p:cNvPr id="37" name="Rounded Rectangle 36"/>
                <p:cNvSpPr/>
                <p:nvPr/>
              </p:nvSpPr>
              <p:spPr>
                <a:xfrm>
                  <a:off x="21129207" y="24981609"/>
                  <a:ext cx="2468880" cy="640080"/>
                </a:xfrm>
                <a:prstGeom prst="roundRect">
                  <a:avLst/>
                </a:prstGeom>
                <a:solidFill>
                  <a:schemeClr val="bg1"/>
                </a:solidFill>
                <a:ln>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alibri" panose="020F0502020204030204" pitchFamily="34" charset="0"/>
                  </a:endParaRPr>
                </a:p>
              </p:txBody>
            </p:sp>
            <p:sp>
              <p:nvSpPr>
                <p:cNvPr id="38" name="TextBox 37"/>
                <p:cNvSpPr txBox="1"/>
                <p:nvPr/>
              </p:nvSpPr>
              <p:spPr>
                <a:xfrm>
                  <a:off x="20343294" y="25008610"/>
                  <a:ext cx="4040706" cy="696705"/>
                </a:xfrm>
                <a:prstGeom prst="rect">
                  <a:avLst/>
                </a:prstGeom>
                <a:noFill/>
              </p:spPr>
              <p:txBody>
                <a:bodyPr>
                  <a:spAutoFit/>
                </a:bodyPr>
                <a:lstStyle/>
                <a:p>
                  <a:pPr algn="ctr">
                    <a:defRPr/>
                  </a:pPr>
                  <a:r>
                    <a:rPr lang="en-US" sz="1200" b="1" dirty="0">
                      <a:solidFill>
                        <a:srgbClr val="2D33B5"/>
                      </a:solidFill>
                      <a:latin typeface="Calibri" panose="020F0502020204030204" pitchFamily="34" charset="0"/>
                    </a:rPr>
                    <a:t>Researchers</a:t>
                  </a:r>
                  <a:endParaRPr lang="en-US" sz="1400" b="1" dirty="0">
                    <a:solidFill>
                      <a:srgbClr val="2D33B5"/>
                    </a:solidFill>
                    <a:latin typeface="Calibri" panose="020F0502020204030204" pitchFamily="34" charset="0"/>
                  </a:endParaRPr>
                </a:p>
              </p:txBody>
            </p:sp>
          </p:grpSp>
          <p:sp>
            <p:nvSpPr>
              <p:cNvPr id="103" name="Right Arrow 102"/>
              <p:cNvSpPr>
                <a:spLocks noChangeAspect="1"/>
              </p:cNvSpPr>
              <p:nvPr/>
            </p:nvSpPr>
            <p:spPr>
              <a:xfrm rot="5400000">
                <a:off x="4463370" y="3777423"/>
                <a:ext cx="293606" cy="76347"/>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alibri" panose="020F0502020204030204" pitchFamily="34" charset="0"/>
                </a:endParaRPr>
              </a:p>
            </p:txBody>
          </p:sp>
          <p:sp>
            <p:nvSpPr>
              <p:cNvPr id="104" name="Right Arrow 103"/>
              <p:cNvSpPr>
                <a:spLocks/>
              </p:cNvSpPr>
              <p:nvPr/>
            </p:nvSpPr>
            <p:spPr>
              <a:xfrm rot="7983217">
                <a:off x="4063694" y="4643700"/>
                <a:ext cx="292608" cy="73152"/>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alibri" panose="020F0502020204030204" pitchFamily="34" charset="0"/>
                </a:endParaRPr>
              </a:p>
            </p:txBody>
          </p:sp>
          <p:sp>
            <p:nvSpPr>
              <p:cNvPr id="105" name="Right Arrow 104"/>
              <p:cNvSpPr>
                <a:spLocks/>
              </p:cNvSpPr>
              <p:nvPr/>
            </p:nvSpPr>
            <p:spPr>
              <a:xfrm rot="5400000">
                <a:off x="4485041" y="4681726"/>
                <a:ext cx="292608" cy="73152"/>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alibri" panose="020F0502020204030204" pitchFamily="34" charset="0"/>
                </a:endParaRPr>
              </a:p>
            </p:txBody>
          </p:sp>
          <p:sp>
            <p:nvSpPr>
              <p:cNvPr id="106" name="Right Arrow 105"/>
              <p:cNvSpPr>
                <a:spLocks/>
              </p:cNvSpPr>
              <p:nvPr/>
            </p:nvSpPr>
            <p:spPr>
              <a:xfrm rot="13616783" flipH="1">
                <a:off x="5003358" y="4637123"/>
                <a:ext cx="292608" cy="73152"/>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alibri" panose="020F0502020204030204" pitchFamily="34" charset="0"/>
                </a:endParaRPr>
              </a:p>
            </p:txBody>
          </p:sp>
        </p:grpSp>
      </p:grpSp>
      <p:grpSp>
        <p:nvGrpSpPr>
          <p:cNvPr id="57" name="Group 56"/>
          <p:cNvGrpSpPr/>
          <p:nvPr/>
        </p:nvGrpSpPr>
        <p:grpSpPr>
          <a:xfrm>
            <a:off x="3671382" y="649388"/>
            <a:ext cx="2310132" cy="1359597"/>
            <a:chOff x="3505200" y="5326034"/>
            <a:chExt cx="2310132" cy="1359597"/>
          </a:xfrm>
        </p:grpSpPr>
        <p:pic>
          <p:nvPicPr>
            <p:cNvPr id="63" name="Picture 4" descr="http://pebl.sourceforge.net/screens/corsi.png"/>
            <p:cNvPicPr>
              <a:picLocks noChangeAspect="1" noChangeArrowheads="1"/>
            </p:cNvPicPr>
            <p:nvPr/>
          </p:nvPicPr>
          <p:blipFill>
            <a:blip r:embed="rId23" cstate="print">
              <a:extLst>
                <a:ext uri="{28A0092B-C50C-407E-A947-70E740481C1C}">
                  <a14:useLocalDpi xmlns:a14="http://schemas.microsoft.com/office/drawing/2010/main"/>
                </a:ext>
              </a:extLst>
            </a:blip>
            <a:srcRect/>
            <a:stretch>
              <a:fillRect/>
            </a:stretch>
          </p:blipFill>
          <p:spPr bwMode="auto">
            <a:xfrm>
              <a:off x="4268415" y="6071527"/>
              <a:ext cx="683969" cy="5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rotWithShape="1">
            <a:blip r:embed="rId24" cstate="print">
              <a:extLst>
                <a:ext uri="{28A0092B-C50C-407E-A947-70E740481C1C}">
                  <a14:useLocalDpi xmlns:a14="http://schemas.microsoft.com/office/drawing/2010/main"/>
                </a:ext>
              </a:extLst>
            </a:blip>
            <a:srcRect/>
            <a:stretch/>
          </p:blipFill>
          <p:spPr bwMode="auto">
            <a:xfrm rot="240000">
              <a:off x="4961842" y="5601742"/>
              <a:ext cx="853490" cy="10838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3" name="Rectangle 52"/>
            <p:cNvSpPr/>
            <p:nvPr/>
          </p:nvSpPr>
          <p:spPr>
            <a:xfrm>
              <a:off x="3505200" y="5326034"/>
              <a:ext cx="1582582" cy="769441"/>
            </a:xfrm>
            <a:prstGeom prst="rect">
              <a:avLst/>
            </a:prstGeom>
          </p:spPr>
          <p:txBody>
            <a:bodyPr wrap="square">
              <a:spAutoFit/>
            </a:bodyPr>
            <a:lstStyle/>
            <a:p>
              <a:pPr algn="ctr">
                <a:defRPr/>
              </a:pPr>
              <a:r>
                <a:rPr lang="en-US" sz="1400" b="1" dirty="0" smtClean="0">
                  <a:latin typeface="Calibri" panose="020F0502020204030204" pitchFamily="34" charset="0"/>
                </a:rPr>
                <a:t>Memory</a:t>
              </a:r>
              <a:endParaRPr lang="en-US" sz="1600" b="1" dirty="0">
                <a:latin typeface="Calibri" panose="020F0502020204030204" pitchFamily="34" charset="0"/>
              </a:endParaRPr>
            </a:p>
            <a:p>
              <a:pPr algn="ctr">
                <a:defRPr/>
              </a:pPr>
              <a:r>
                <a:rPr lang="en-US" sz="1000" dirty="0">
                  <a:latin typeface="Calibri" panose="020F0502020204030204" pitchFamily="34" charset="0"/>
                </a:rPr>
                <a:t>Computerized assessment of </a:t>
              </a:r>
              <a:r>
                <a:rPr lang="en-US" sz="1000" dirty="0" smtClean="0">
                  <a:latin typeface="Calibri" panose="020F0502020204030204" pitchFamily="34" charset="0"/>
                </a:rPr>
                <a:t>short-term </a:t>
              </a:r>
            </a:p>
            <a:p>
              <a:pPr algn="ctr">
                <a:defRPr/>
              </a:pPr>
              <a:r>
                <a:rPr lang="en-US" sz="1000" dirty="0" err="1" smtClean="0">
                  <a:latin typeface="Calibri" panose="020F0502020204030204" pitchFamily="34" charset="0"/>
                </a:rPr>
                <a:t>visuospatial</a:t>
              </a:r>
              <a:r>
                <a:rPr lang="en-US" sz="1000" dirty="0" smtClean="0">
                  <a:latin typeface="Calibri" panose="020F0502020204030204" pitchFamily="34" charset="0"/>
                </a:rPr>
                <a:t> memory</a:t>
              </a:r>
              <a:endParaRPr lang="en-US" sz="2800" dirty="0">
                <a:latin typeface="Calibri" panose="020F0502020204030204" pitchFamily="34" charset="0"/>
              </a:endParaRPr>
            </a:p>
          </p:txBody>
        </p:sp>
      </p:grpSp>
    </p:spTree>
    <p:extLst>
      <p:ext uri="{BB962C8B-B14F-4D97-AF65-F5344CB8AC3E}">
        <p14:creationId xmlns:p14="http://schemas.microsoft.com/office/powerpoint/2010/main" val="5122354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box(in)">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ox(in)">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ox(in)">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box(in)">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box(in)">
                                      <p:cBhvr>
                                        <p:cTn id="32" dur="5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box(in)">
                                      <p:cBhvr>
                                        <p:cTn id="37" dur="500"/>
                                        <p:tgtEl>
                                          <p:spTgt spid="57"/>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blinds(horizontal)">
                                      <p:cBhvr>
                                        <p:cTn id="4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projects: Cancer Survivorship</a:t>
            </a:r>
            <a:endParaRPr lang="en-US" dirty="0"/>
          </a:p>
        </p:txBody>
      </p:sp>
      <p:sp>
        <p:nvSpPr>
          <p:cNvPr id="4" name="Content Placeholder 2"/>
          <p:cNvSpPr>
            <a:spLocks noGrp="1"/>
          </p:cNvSpPr>
          <p:nvPr>
            <p:ph idx="1"/>
          </p:nvPr>
        </p:nvSpPr>
        <p:spPr>
          <a:xfrm>
            <a:off x="360363" y="1447800"/>
            <a:ext cx="3809999" cy="4343400"/>
          </a:xfrm>
        </p:spPr>
        <p:txBody>
          <a:bodyPr>
            <a:noAutofit/>
          </a:bodyPr>
          <a:lstStyle/>
          <a:p>
            <a:pPr marL="68580" indent="0">
              <a:buNone/>
            </a:pPr>
            <a:r>
              <a:rPr lang="en-US" sz="1900" dirty="0" smtClean="0"/>
              <a:t>Evidence-based exercise programs (Winters-Stone; Perry):</a:t>
            </a:r>
          </a:p>
          <a:p>
            <a:r>
              <a:rPr lang="en-US" sz="1800" b="1" dirty="0" smtClean="0"/>
              <a:t>Community exercise programs </a:t>
            </a:r>
            <a:r>
              <a:rPr lang="en-US" sz="1800" dirty="0" smtClean="0"/>
              <a:t>to reduce symptoms and side effects of cancer treatment</a:t>
            </a:r>
          </a:p>
          <a:p>
            <a:pPr lvl="1"/>
            <a:r>
              <a:rPr lang="en-US" sz="1600" dirty="0" smtClean="0"/>
              <a:t>Effective programs that are medically appropriate</a:t>
            </a:r>
          </a:p>
          <a:p>
            <a:pPr lvl="1"/>
            <a:r>
              <a:rPr lang="en-US" sz="1600" dirty="0" smtClean="0"/>
              <a:t>Tested in community setting; Instructor training model</a:t>
            </a:r>
          </a:p>
          <a:p>
            <a:r>
              <a:rPr lang="en-US" sz="1800" b="1" dirty="0" smtClean="0"/>
              <a:t>Exercising Together </a:t>
            </a:r>
            <a:r>
              <a:rPr lang="en-US" sz="1800" dirty="0" smtClean="0"/>
              <a:t>– partnered strength training for couples coping with cancer</a:t>
            </a:r>
          </a:p>
          <a:p>
            <a:pPr lvl="1"/>
            <a:r>
              <a:rPr lang="en-US" sz="1600" dirty="0" smtClean="0"/>
              <a:t>Improves health and well being of patient and spouse/caregiver</a:t>
            </a:r>
          </a:p>
          <a:p>
            <a:pPr lvl="1"/>
            <a:r>
              <a:rPr lang="en-US" sz="1600" dirty="0" smtClean="0"/>
              <a:t>Couples stick with the program long term.</a:t>
            </a:r>
            <a:endParaRPr lang="en-US" sz="1600" dirty="0"/>
          </a:p>
        </p:txBody>
      </p:sp>
      <p:pic>
        <p:nvPicPr>
          <p:cNvPr id="5" name="Picture 4"/>
          <p:cNvPicPr>
            <a:picLocks noChangeAspect="1"/>
          </p:cNvPicPr>
          <p:nvPr/>
        </p:nvPicPr>
        <p:blipFill>
          <a:blip r:embed="rId2"/>
          <a:stretch>
            <a:fillRect/>
          </a:stretch>
        </p:blipFill>
        <p:spPr>
          <a:xfrm>
            <a:off x="4209676" y="1551029"/>
            <a:ext cx="4077280" cy="2872389"/>
          </a:xfrm>
          <a:prstGeom prst="rect">
            <a:avLst/>
          </a:prstGeom>
          <a:ln>
            <a:noFill/>
          </a:ln>
          <a:effectLst>
            <a:softEdge rad="112500"/>
          </a:effectLst>
        </p:spPr>
      </p:pic>
      <p:sp>
        <p:nvSpPr>
          <p:cNvPr id="6" name="Content Placeholder 2"/>
          <p:cNvSpPr txBox="1">
            <a:spLocks/>
          </p:cNvSpPr>
          <p:nvPr/>
        </p:nvSpPr>
        <p:spPr>
          <a:xfrm>
            <a:off x="4170362" y="4592128"/>
            <a:ext cx="4821238" cy="1884872"/>
          </a:xfrm>
          <a:prstGeom prst="rect">
            <a:avLst/>
          </a:prstGeom>
        </p:spPr>
        <p:txBody>
          <a:bodyPr vert="horz" lIns="91440" tIns="45720" rIns="91440" bIns="45720" rtlCol="0">
            <a:no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r>
              <a:rPr lang="en-US" sz="1800" b="1" dirty="0" smtClean="0"/>
              <a:t>Other areas in cancer survivorship</a:t>
            </a:r>
          </a:p>
          <a:p>
            <a:pPr lvl="1"/>
            <a:r>
              <a:rPr lang="en-US" sz="1600" dirty="0" smtClean="0"/>
              <a:t>Understanding the impact of cancer treatment on patients and families</a:t>
            </a:r>
          </a:p>
          <a:p>
            <a:pPr lvl="1"/>
            <a:r>
              <a:rPr lang="en-US" sz="1600" dirty="0" smtClean="0"/>
              <a:t>Helping families address decisions, particularly around end of life</a:t>
            </a:r>
          </a:p>
        </p:txBody>
      </p:sp>
    </p:spTree>
    <p:extLst>
      <p:ext uri="{BB962C8B-B14F-4D97-AF65-F5344CB8AC3E}">
        <p14:creationId xmlns:p14="http://schemas.microsoft.com/office/powerpoint/2010/main" val="31371668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990600"/>
          </a:xfrm>
        </p:spPr>
        <p:txBody>
          <a:bodyPr>
            <a:noAutofit/>
          </a:bodyPr>
          <a:lstStyle/>
          <a:p>
            <a:r>
              <a:rPr lang="en-US" sz="3200" dirty="0" smtClean="0"/>
              <a:t>Supporting Communities in their Fight Against Cancer; The OHSU Knight Cancer Institute</a:t>
            </a:r>
            <a:endParaRPr lang="en-US" sz="3200" dirty="0"/>
          </a:p>
        </p:txBody>
      </p:sp>
      <p:sp>
        <p:nvSpPr>
          <p:cNvPr id="3" name="Content Placeholder 2"/>
          <p:cNvSpPr>
            <a:spLocks noGrp="1"/>
          </p:cNvSpPr>
          <p:nvPr>
            <p:ph idx="1"/>
          </p:nvPr>
        </p:nvSpPr>
        <p:spPr>
          <a:xfrm>
            <a:off x="457200" y="1828800"/>
            <a:ext cx="8229600" cy="4876800"/>
          </a:xfrm>
        </p:spPr>
        <p:txBody>
          <a:bodyPr>
            <a:normAutofit/>
          </a:bodyPr>
          <a:lstStyle/>
          <a:p>
            <a:pPr marL="0" indent="0">
              <a:buNone/>
            </a:pPr>
            <a:r>
              <a:rPr lang="en-US" dirty="0" smtClean="0"/>
              <a:t>The Knight Community </a:t>
            </a:r>
            <a:r>
              <a:rPr lang="en-US" dirty="0"/>
              <a:t>Partnership </a:t>
            </a:r>
            <a:r>
              <a:rPr lang="en-US" dirty="0" smtClean="0"/>
              <a:t>Program; designed </a:t>
            </a:r>
            <a:r>
              <a:rPr lang="en-US" dirty="0"/>
              <a:t>to build sustainable collaborations with Oregon communities </a:t>
            </a:r>
            <a:r>
              <a:rPr lang="en-US" dirty="0" smtClean="0"/>
              <a:t>by:</a:t>
            </a:r>
          </a:p>
          <a:p>
            <a:pPr lvl="1"/>
            <a:r>
              <a:rPr lang="en-US" dirty="0" smtClean="0"/>
              <a:t>providing grants, links to academic partners </a:t>
            </a:r>
            <a:r>
              <a:rPr lang="en-US" dirty="0"/>
              <a:t>and other resources to foster development of cancer prevention, early detection, treatment and survivorship </a:t>
            </a:r>
            <a:r>
              <a:rPr lang="en-US" dirty="0" smtClean="0"/>
              <a:t>projects based on community-identified needs. </a:t>
            </a:r>
          </a:p>
          <a:p>
            <a:pPr marL="0" indent="0">
              <a:buNone/>
            </a:pPr>
            <a:r>
              <a:rPr lang="en-US" dirty="0" smtClean="0"/>
              <a:t>The </a:t>
            </a:r>
            <a:r>
              <a:rPr lang="en-US" dirty="0"/>
              <a:t>OHSU Knight Cancer Institute has made a decade-long commitment to Oregonians to invest $1 million dollars through this program every year</a:t>
            </a:r>
            <a:r>
              <a:rPr lang="en-US" dirty="0" smtClean="0"/>
              <a:t>.</a:t>
            </a:r>
          </a:p>
          <a:p>
            <a:pPr lvl="1"/>
            <a:r>
              <a:rPr lang="en-US" dirty="0" smtClean="0"/>
              <a:t>Early </a:t>
            </a:r>
            <a:r>
              <a:rPr lang="en-US" dirty="0"/>
              <a:t>Stage grants of up to $10,000</a:t>
            </a:r>
          </a:p>
          <a:p>
            <a:pPr lvl="1"/>
            <a:r>
              <a:rPr lang="en-US" dirty="0"/>
              <a:t>Developmental grants of up to $25,000</a:t>
            </a:r>
          </a:p>
          <a:p>
            <a:pPr lvl="1"/>
            <a:r>
              <a:rPr lang="en-US" dirty="0"/>
              <a:t>Program Advancement grants of up to $50,000.</a:t>
            </a:r>
          </a:p>
        </p:txBody>
      </p:sp>
    </p:spTree>
    <p:extLst>
      <p:ext uri="{BB962C8B-B14F-4D97-AF65-F5344CB8AC3E}">
        <p14:creationId xmlns:p14="http://schemas.microsoft.com/office/powerpoint/2010/main" val="41700314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Comments?</a:t>
            </a:r>
            <a:endParaRPr lang="en-US" dirty="0"/>
          </a:p>
        </p:txBody>
      </p:sp>
      <p:sp>
        <p:nvSpPr>
          <p:cNvPr id="3" name="Content Placeholder 2"/>
          <p:cNvSpPr>
            <a:spLocks noGrp="1"/>
          </p:cNvSpPr>
          <p:nvPr>
            <p:ph idx="1"/>
          </p:nvPr>
        </p:nvSpPr>
        <p:spPr/>
        <p:txBody>
          <a:bodyPr/>
          <a:lstStyle/>
          <a:p>
            <a:pPr marL="0" indent="0">
              <a:buNone/>
            </a:pPr>
            <a:r>
              <a:rPr lang="en-US" sz="2600" dirty="0" smtClean="0"/>
              <a:t>PRC-related:</a:t>
            </a:r>
          </a:p>
          <a:p>
            <a:r>
              <a:rPr lang="en-US" u="sng" dirty="0" smtClean="0"/>
              <a:t>Tom </a:t>
            </a:r>
            <a:r>
              <a:rPr lang="en-US" u="sng" dirty="0"/>
              <a:t>Becker</a:t>
            </a:r>
            <a:r>
              <a:rPr lang="en-US" dirty="0"/>
              <a:t> – </a:t>
            </a:r>
            <a:r>
              <a:rPr lang="en-US" dirty="0" smtClean="0">
                <a:hlinkClick r:id="rId2"/>
              </a:rPr>
              <a:t>beckert@ohsu.edu</a:t>
            </a:r>
            <a:r>
              <a:rPr lang="en-US" dirty="0" smtClean="0"/>
              <a:t> </a:t>
            </a:r>
          </a:p>
          <a:p>
            <a:r>
              <a:rPr lang="en-US" u="sng" dirty="0" smtClean="0"/>
              <a:t>Tosha Zaback</a:t>
            </a:r>
            <a:r>
              <a:rPr lang="en-US" dirty="0" smtClean="0"/>
              <a:t> – </a:t>
            </a:r>
            <a:r>
              <a:rPr lang="en-US" dirty="0" smtClean="0">
                <a:hlinkClick r:id="rId3"/>
              </a:rPr>
              <a:t>zabackt@ohsu.edu</a:t>
            </a:r>
            <a:r>
              <a:rPr lang="en-US" dirty="0" smtClean="0"/>
              <a:t> (program </a:t>
            </a:r>
            <a:r>
              <a:rPr lang="en-US" dirty="0"/>
              <a:t>director)</a:t>
            </a:r>
            <a:br>
              <a:rPr lang="en-US" dirty="0"/>
            </a:br>
            <a:r>
              <a:rPr lang="en-US" dirty="0"/>
              <a:t>503-494-1330</a:t>
            </a:r>
            <a:endParaRPr lang="en-US" dirty="0" smtClean="0"/>
          </a:p>
          <a:p>
            <a:pPr marL="0" indent="0">
              <a:buNone/>
            </a:pPr>
            <a:endParaRPr lang="en-US" u="sng" dirty="0"/>
          </a:p>
          <a:p>
            <a:pPr marL="0" indent="0">
              <a:buNone/>
            </a:pPr>
            <a:r>
              <a:rPr lang="en-US" sz="2600" dirty="0" smtClean="0"/>
              <a:t>CPCRN/ OR-CCRC/ Knight </a:t>
            </a:r>
            <a:r>
              <a:rPr lang="en-US" sz="2600" smtClean="0"/>
              <a:t>Ca Institute-related</a:t>
            </a:r>
            <a:r>
              <a:rPr lang="en-US" sz="2600" dirty="0" smtClean="0"/>
              <a:t>:</a:t>
            </a:r>
            <a:endParaRPr lang="en-US" sz="2600" dirty="0"/>
          </a:p>
          <a:p>
            <a:r>
              <a:rPr lang="en-US" u="sng" dirty="0" smtClean="0"/>
              <a:t>Jackie </a:t>
            </a:r>
            <a:r>
              <a:rPr lang="en-US" u="sng" dirty="0"/>
              <a:t>Shannon</a:t>
            </a:r>
            <a:r>
              <a:rPr lang="en-US" dirty="0"/>
              <a:t> – </a:t>
            </a:r>
            <a:r>
              <a:rPr lang="en-US" dirty="0" smtClean="0">
                <a:hlinkClick r:id="rId4"/>
              </a:rPr>
              <a:t>shannoja@ohsu.edu</a:t>
            </a:r>
            <a:r>
              <a:rPr lang="en-US" dirty="0" smtClean="0"/>
              <a:t> </a:t>
            </a:r>
            <a:endParaRPr lang="en-US" dirty="0"/>
          </a:p>
          <a:p>
            <a:r>
              <a:rPr lang="en-US" u="sng" dirty="0"/>
              <a:t>Kerri Winters-Stone</a:t>
            </a:r>
            <a:r>
              <a:rPr lang="en-US" dirty="0"/>
              <a:t> – </a:t>
            </a:r>
            <a:r>
              <a:rPr lang="en-US" dirty="0" smtClean="0">
                <a:hlinkClick r:id="rId5"/>
              </a:rPr>
              <a:t>wintersk@ohsu.edu</a:t>
            </a:r>
            <a:r>
              <a:rPr lang="en-US" dirty="0" smtClean="0"/>
              <a:t> </a:t>
            </a:r>
          </a:p>
          <a:p>
            <a:r>
              <a:rPr lang="en-US" u="sng" dirty="0" smtClean="0"/>
              <a:t>Paige Farris</a:t>
            </a:r>
            <a:r>
              <a:rPr lang="en-US" dirty="0" smtClean="0"/>
              <a:t> – </a:t>
            </a:r>
            <a:r>
              <a:rPr lang="en-US" dirty="0" smtClean="0">
                <a:hlinkClick r:id="rId6"/>
              </a:rPr>
              <a:t>farrisp@ohsu.edu</a:t>
            </a:r>
            <a:r>
              <a:rPr lang="en-US" dirty="0" smtClean="0"/>
              <a:t> (program manager)</a:t>
            </a:r>
            <a:br>
              <a:rPr lang="en-US" dirty="0" smtClean="0"/>
            </a:br>
            <a:r>
              <a:rPr lang="en-US" dirty="0" smtClean="0"/>
              <a:t>541-706-6861</a:t>
            </a:r>
            <a:endParaRPr lang="en-US" dirty="0"/>
          </a:p>
          <a:p>
            <a:pPr marL="0" indent="0">
              <a:buNone/>
            </a:pPr>
            <a:endParaRPr lang="en-US" dirty="0"/>
          </a:p>
        </p:txBody>
      </p:sp>
    </p:spTree>
    <p:extLst>
      <p:ext uri="{BB962C8B-B14F-4D97-AF65-F5344CB8AC3E}">
        <p14:creationId xmlns:p14="http://schemas.microsoft.com/office/powerpoint/2010/main" val="35055171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838200"/>
            <a:ext cx="8229600" cy="5638800"/>
          </a:xfrm>
        </p:spPr>
        <p:txBody>
          <a:bodyPr>
            <a:normAutofit/>
          </a:bodyPr>
          <a:lstStyle/>
          <a:p>
            <a:pPr marL="0" indent="0">
              <a:buNone/>
            </a:pPr>
            <a:r>
              <a:rPr lang="en-US" sz="4400" b="1" dirty="0" smtClean="0">
                <a:solidFill>
                  <a:schemeClr val="tx2"/>
                </a:solidFill>
              </a:rPr>
              <a:t>Thank you.  </a:t>
            </a:r>
          </a:p>
          <a:p>
            <a:pPr marL="0" indent="0">
              <a:buNone/>
            </a:pPr>
            <a:endParaRPr lang="en-US" sz="4400" b="1" dirty="0">
              <a:solidFill>
                <a:schemeClr val="tx2"/>
              </a:solidFill>
            </a:endParaRPr>
          </a:p>
          <a:p>
            <a:pPr marL="0" indent="0">
              <a:buNone/>
            </a:pPr>
            <a:r>
              <a:rPr lang="en-US" sz="4400" b="1" dirty="0" smtClean="0">
                <a:solidFill>
                  <a:schemeClr val="tx2"/>
                </a:solidFill>
              </a:rPr>
              <a:t>We greatly appreciate your time.</a:t>
            </a:r>
            <a:endParaRPr lang="en-US" sz="4400" b="1" dirty="0">
              <a:solidFill>
                <a:schemeClr val="tx2"/>
              </a:solidFill>
            </a:endParaRPr>
          </a:p>
        </p:txBody>
      </p:sp>
    </p:spTree>
    <p:extLst>
      <p:ext uri="{BB962C8B-B14F-4D97-AF65-F5344CB8AC3E}">
        <p14:creationId xmlns:p14="http://schemas.microsoft.com/office/powerpoint/2010/main" val="13597292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Content Placeholder 2"/>
          <p:cNvSpPr>
            <a:spLocks noGrp="1"/>
          </p:cNvSpPr>
          <p:nvPr>
            <p:ph idx="1"/>
          </p:nvPr>
        </p:nvSpPr>
        <p:spPr>
          <a:xfrm>
            <a:off x="457200" y="1600200"/>
            <a:ext cx="8229600" cy="4572000"/>
          </a:xfrm>
        </p:spPr>
        <p:txBody>
          <a:bodyPr>
            <a:normAutofit fontScale="92500" lnSpcReduction="10000"/>
          </a:bodyPr>
          <a:lstStyle/>
          <a:p>
            <a:pPr marL="0" indent="0">
              <a:buNone/>
            </a:pPr>
            <a:r>
              <a:rPr lang="en-US" sz="2800" dirty="0" smtClean="0"/>
              <a:t>Northwest Portland Area Indian Health Board</a:t>
            </a:r>
          </a:p>
          <a:p>
            <a:pPr marL="0" indent="0">
              <a:buNone/>
            </a:pPr>
            <a:endParaRPr lang="en-US" dirty="0" smtClean="0"/>
          </a:p>
          <a:p>
            <a:pPr marL="0" indent="0">
              <a:lnSpc>
                <a:spcPct val="150000"/>
              </a:lnSpc>
              <a:buNone/>
            </a:pPr>
            <a:r>
              <a:rPr lang="en-US" dirty="0" smtClean="0"/>
              <a:t>Chairman Andy Joseph</a:t>
            </a:r>
          </a:p>
          <a:p>
            <a:pPr marL="0" indent="0">
              <a:lnSpc>
                <a:spcPct val="150000"/>
              </a:lnSpc>
              <a:buNone/>
            </a:pPr>
            <a:r>
              <a:rPr lang="en-US" dirty="0" smtClean="0"/>
              <a:t>Executive Committee</a:t>
            </a:r>
          </a:p>
          <a:p>
            <a:pPr marL="0" indent="0">
              <a:lnSpc>
                <a:spcPct val="150000"/>
              </a:lnSpc>
              <a:buNone/>
            </a:pPr>
            <a:r>
              <a:rPr lang="en-US" dirty="0" smtClean="0"/>
              <a:t>Delegates</a:t>
            </a:r>
          </a:p>
          <a:p>
            <a:pPr marL="0" indent="0">
              <a:buNone/>
            </a:pPr>
            <a:endParaRPr lang="en-US" dirty="0" smtClean="0"/>
          </a:p>
          <a:p>
            <a:pPr marL="0" indent="0">
              <a:buNone/>
            </a:pPr>
            <a:r>
              <a:rPr lang="en-US" dirty="0" smtClean="0"/>
              <a:t>Our Collaborating Partners</a:t>
            </a:r>
            <a:r>
              <a:rPr lang="en-US" dirty="0"/>
              <a:t>:</a:t>
            </a:r>
          </a:p>
          <a:p>
            <a:r>
              <a:rPr lang="en-US" dirty="0" smtClean="0"/>
              <a:t>Kerri Lopez</a:t>
            </a:r>
          </a:p>
          <a:p>
            <a:r>
              <a:rPr lang="en-US" dirty="0" smtClean="0"/>
              <a:t>Eric </a:t>
            </a:r>
            <a:r>
              <a:rPr lang="en-US" dirty="0"/>
              <a:t>Vinson</a:t>
            </a:r>
            <a:endParaRPr lang="en-US" dirty="0">
              <a:solidFill>
                <a:schemeClr val="tx2"/>
              </a:solidFill>
            </a:endParaRPr>
          </a:p>
          <a:p>
            <a:r>
              <a:rPr lang="en-US" dirty="0"/>
              <a:t>Northwest Tribal Comprehensive Cancer Control </a:t>
            </a:r>
            <a:r>
              <a:rPr lang="en-US" dirty="0" smtClean="0"/>
              <a:t>Project</a:t>
            </a:r>
            <a:endParaRPr lang="en-US" dirty="0"/>
          </a:p>
        </p:txBody>
      </p:sp>
    </p:spTree>
    <p:extLst>
      <p:ext uri="{BB962C8B-B14F-4D97-AF65-F5344CB8AC3E}">
        <p14:creationId xmlns:p14="http://schemas.microsoft.com/office/powerpoint/2010/main" val="3082645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OVERVIEW</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sz="5100" dirty="0">
                <a:solidFill>
                  <a:schemeClr val="tx2"/>
                </a:solidFill>
              </a:rPr>
              <a:t>Building on successful </a:t>
            </a:r>
            <a:r>
              <a:rPr lang="en-US" sz="5100" dirty="0" smtClean="0">
                <a:solidFill>
                  <a:schemeClr val="tx2"/>
                </a:solidFill>
              </a:rPr>
              <a:t>accomplishments</a:t>
            </a:r>
          </a:p>
          <a:p>
            <a:pPr marL="0" indent="0">
              <a:buNone/>
            </a:pPr>
            <a:endParaRPr lang="en-US" dirty="0" smtClean="0"/>
          </a:p>
          <a:p>
            <a:pPr marL="0" indent="0">
              <a:buNone/>
            </a:pPr>
            <a:r>
              <a:rPr lang="en-US" dirty="0" smtClean="0"/>
              <a:t>We recognize </a:t>
            </a:r>
            <a:r>
              <a:rPr lang="en-US" dirty="0"/>
              <a:t>the </a:t>
            </a:r>
            <a:r>
              <a:rPr lang="en-US" dirty="0" smtClean="0"/>
              <a:t>successful, ongoing work aimed at addressing </a:t>
            </a:r>
            <a:r>
              <a:rPr lang="en-US" dirty="0"/>
              <a:t>cancer prevention and education in tribal people. </a:t>
            </a:r>
          </a:p>
          <a:p>
            <a:pPr marL="0" indent="0">
              <a:buNone/>
            </a:pPr>
            <a:endParaRPr lang="en-US" dirty="0"/>
          </a:p>
          <a:p>
            <a:pPr marL="0" indent="0">
              <a:buNone/>
            </a:pPr>
            <a:r>
              <a:rPr lang="en-US" dirty="0"/>
              <a:t>Our goal is to collaborate and see how those efforts could be expanded given newly available resources and opportunities</a:t>
            </a:r>
            <a:r>
              <a:rPr lang="en-US" dirty="0" smtClean="0"/>
              <a:t>.</a:t>
            </a:r>
          </a:p>
          <a:p>
            <a:pPr marL="0" indent="0">
              <a:buNone/>
            </a:pPr>
            <a:endParaRPr lang="en-US" dirty="0"/>
          </a:p>
          <a:p>
            <a:pPr marL="0" indent="0">
              <a:buNone/>
            </a:pPr>
            <a:r>
              <a:rPr lang="en-US" dirty="0"/>
              <a:t>Collaborating </a:t>
            </a:r>
            <a:r>
              <a:rPr lang="en-US" dirty="0" smtClean="0"/>
              <a:t>partners:</a:t>
            </a:r>
          </a:p>
          <a:p>
            <a:endParaRPr lang="en-US" dirty="0"/>
          </a:p>
          <a:p>
            <a:r>
              <a:rPr lang="en-US" dirty="0" smtClean="0"/>
              <a:t>Kerri </a:t>
            </a:r>
            <a:r>
              <a:rPr lang="en-US" dirty="0"/>
              <a:t>Lopez &amp; Eric Vinson</a:t>
            </a:r>
            <a:endParaRPr lang="en-US" dirty="0">
              <a:solidFill>
                <a:schemeClr val="tx2"/>
              </a:solidFill>
            </a:endParaRPr>
          </a:p>
          <a:p>
            <a:r>
              <a:rPr lang="en-US" dirty="0" smtClean="0"/>
              <a:t>Northwest </a:t>
            </a:r>
            <a:r>
              <a:rPr lang="en-US" dirty="0"/>
              <a:t>Tribal Comprehensive Cancer Control </a:t>
            </a:r>
            <a:r>
              <a:rPr lang="en-US" dirty="0" smtClean="0"/>
              <a:t>Project</a:t>
            </a:r>
            <a:endParaRPr lang="en-US" dirty="0"/>
          </a:p>
        </p:txBody>
      </p:sp>
      <p:sp>
        <p:nvSpPr>
          <p:cNvPr id="4" name="Text Placeholder 3"/>
          <p:cNvSpPr>
            <a:spLocks noGrp="1"/>
          </p:cNvSpPr>
          <p:nvPr>
            <p:ph type="body" sz="half" idx="2"/>
          </p:nvPr>
        </p:nvSpPr>
        <p:spPr/>
        <p:txBody>
          <a:bodyPr>
            <a:normAutofit/>
          </a:bodyPr>
          <a:lstStyle/>
          <a:p>
            <a:pPr algn="ctr"/>
            <a:r>
              <a:rPr lang="en-US" sz="1600" dirty="0" smtClean="0"/>
              <a:t>CDC-funded Prevention Research Center</a:t>
            </a:r>
          </a:p>
          <a:p>
            <a:pPr algn="ctr"/>
            <a:r>
              <a:rPr lang="en-US" sz="1600" dirty="0" smtClean="0"/>
              <a:t>-called-</a:t>
            </a:r>
          </a:p>
          <a:p>
            <a:pPr algn="ctr"/>
            <a:r>
              <a:rPr lang="en-US" sz="1600" dirty="0" smtClean="0"/>
              <a:t>OHSU Center for Healthy Communities</a:t>
            </a:r>
          </a:p>
          <a:p>
            <a:pPr algn="ctr"/>
            <a:r>
              <a:rPr lang="en-US" sz="1600" dirty="0" smtClean="0"/>
              <a:t>(Tom Becker’s center)</a:t>
            </a:r>
          </a:p>
          <a:p>
            <a:pPr algn="ctr"/>
            <a:endParaRPr lang="en-US" sz="1600" dirty="0"/>
          </a:p>
          <a:p>
            <a:pPr marL="0" lvl="1" algn="ctr"/>
            <a:endParaRPr lang="en-US" sz="1600" dirty="0" smtClean="0"/>
          </a:p>
          <a:p>
            <a:pPr algn="ctr"/>
            <a:r>
              <a:rPr lang="en-US" sz="1600" dirty="0" smtClean="0"/>
              <a:t>Cancer Prevention and Control Research Network</a:t>
            </a:r>
          </a:p>
          <a:p>
            <a:pPr algn="ctr"/>
            <a:r>
              <a:rPr lang="en-US" sz="1600" dirty="0" smtClean="0"/>
              <a:t>(CPCRN)</a:t>
            </a:r>
            <a:endParaRPr lang="en-US" sz="1600" dirty="0"/>
          </a:p>
        </p:txBody>
      </p:sp>
      <p:sp>
        <p:nvSpPr>
          <p:cNvPr id="5" name="Down Arrow 4"/>
          <p:cNvSpPr/>
          <p:nvPr/>
        </p:nvSpPr>
        <p:spPr>
          <a:xfrm>
            <a:off x="1371364" y="4344473"/>
            <a:ext cx="242316"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65108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i="1" dirty="0" smtClean="0"/>
              <a:t>We, as representatives of this National Cancer Prevention &amp; Control Network:</a:t>
            </a:r>
            <a:endParaRPr lang="en-US" dirty="0"/>
          </a:p>
        </p:txBody>
      </p:sp>
      <p:sp>
        <p:nvSpPr>
          <p:cNvPr id="5" name="Content Placeholder 4"/>
          <p:cNvSpPr>
            <a:spLocks noGrp="1"/>
          </p:cNvSpPr>
          <p:nvPr>
            <p:ph idx="1"/>
          </p:nvPr>
        </p:nvSpPr>
        <p:spPr>
          <a:xfrm>
            <a:off x="457200" y="1600200"/>
            <a:ext cx="8382000" cy="4876800"/>
          </a:xfrm>
        </p:spPr>
        <p:txBody>
          <a:bodyPr>
            <a:normAutofit/>
          </a:bodyPr>
          <a:lstStyle/>
          <a:p>
            <a:pPr marL="0" indent="0">
              <a:buNone/>
            </a:pPr>
            <a:endParaRPr lang="en-US" sz="2800" dirty="0" smtClean="0"/>
          </a:p>
          <a:p>
            <a:pPr marL="0" indent="0">
              <a:buNone/>
            </a:pPr>
            <a:r>
              <a:rPr lang="en-US" sz="2800" dirty="0" smtClean="0"/>
              <a:t>Are committed to:</a:t>
            </a:r>
          </a:p>
          <a:p>
            <a:pPr marL="514350" indent="-514350">
              <a:buAutoNum type="arabicPeriod"/>
            </a:pPr>
            <a:r>
              <a:rPr lang="en-US" sz="2800" dirty="0" smtClean="0"/>
              <a:t>Building long-standing relationships</a:t>
            </a:r>
          </a:p>
          <a:p>
            <a:pPr marL="514350" indent="-514350">
              <a:buAutoNum type="arabicPeriod"/>
            </a:pPr>
            <a:r>
              <a:rPr lang="en-US" sz="2800" dirty="0" smtClean="0"/>
              <a:t>Gauging </a:t>
            </a:r>
            <a:r>
              <a:rPr lang="en-US" sz="2800" dirty="0" smtClean="0"/>
              <a:t>interest in cancer-related efforts</a:t>
            </a:r>
          </a:p>
          <a:p>
            <a:pPr marL="514350" indent="-514350">
              <a:buAutoNum type="arabicPeriod"/>
            </a:pPr>
            <a:r>
              <a:rPr lang="en-US" sz="2800" dirty="0" smtClean="0"/>
              <a:t>Identifying </a:t>
            </a:r>
            <a:r>
              <a:rPr lang="en-US" sz="2800" dirty="0"/>
              <a:t>available </a:t>
            </a:r>
            <a:r>
              <a:rPr lang="en-US" sz="2800" dirty="0" smtClean="0"/>
              <a:t>resources that may support tribal community needs</a:t>
            </a:r>
          </a:p>
          <a:p>
            <a:pPr marL="514350" indent="-514350">
              <a:buAutoNum type="arabicPeriod"/>
            </a:pPr>
            <a:r>
              <a:rPr lang="en-US" sz="2800" dirty="0" smtClean="0"/>
              <a:t>Linking tribal communities to programmatic opportunities for addressing </a:t>
            </a:r>
            <a:r>
              <a:rPr lang="en-US" sz="2800" dirty="0"/>
              <a:t>cancer-related </a:t>
            </a:r>
            <a:r>
              <a:rPr lang="en-US" sz="2800" dirty="0" smtClean="0"/>
              <a:t>concerns</a:t>
            </a: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What is the Cancer Prevention and Control Research Network?</a:t>
            </a:r>
            <a:endParaRPr lang="en-US" dirty="0"/>
          </a:p>
        </p:txBody>
      </p:sp>
      <p:sp>
        <p:nvSpPr>
          <p:cNvPr id="4" name="Content Placeholder 3"/>
          <p:cNvSpPr>
            <a:spLocks noGrp="1"/>
          </p:cNvSpPr>
          <p:nvPr>
            <p:ph idx="1"/>
          </p:nvPr>
        </p:nvSpPr>
        <p:spPr/>
        <p:txBody>
          <a:bodyPr>
            <a:normAutofit/>
          </a:bodyPr>
          <a:lstStyle/>
          <a:p>
            <a:pPr marL="0" indent="0">
              <a:buNone/>
            </a:pPr>
            <a:r>
              <a:rPr lang="en-US" dirty="0" smtClean="0"/>
              <a:t>The CPCRN </a:t>
            </a:r>
            <a:r>
              <a:rPr lang="en-US" dirty="0"/>
              <a:t>is a national network of academic, public health, and community partners who work together to reduce the burden of </a:t>
            </a:r>
            <a:r>
              <a:rPr lang="en-US" dirty="0" smtClean="0"/>
              <a:t>cancer. </a:t>
            </a:r>
          </a:p>
          <a:p>
            <a:pPr marL="0" indent="0">
              <a:buNone/>
            </a:pPr>
            <a:endParaRPr lang="en-US" dirty="0"/>
          </a:p>
          <a:p>
            <a:pPr marL="0" indent="0">
              <a:buNone/>
            </a:pPr>
            <a:r>
              <a:rPr lang="en-US" dirty="0" smtClean="0"/>
              <a:t>Its </a:t>
            </a:r>
            <a:r>
              <a:rPr lang="en-US" dirty="0"/>
              <a:t>members conduct community-based participatory </a:t>
            </a:r>
            <a:r>
              <a:rPr lang="en-US" dirty="0" smtClean="0"/>
              <a:t>interventions across </a:t>
            </a:r>
            <a:r>
              <a:rPr lang="en-US" dirty="0"/>
              <a:t>its ten network centers, crossing academic affiliations and geographic </a:t>
            </a:r>
            <a:r>
              <a:rPr lang="en-US" dirty="0" smtClean="0"/>
              <a:t>boundaries.</a:t>
            </a:r>
          </a:p>
          <a:p>
            <a:pPr marL="0" indent="0">
              <a:buNone/>
            </a:pPr>
            <a:r>
              <a:rPr lang="en-US" dirty="0" smtClean="0"/>
              <a:t>__________</a:t>
            </a:r>
            <a:endParaRPr lang="en-US" dirty="0"/>
          </a:p>
          <a:p>
            <a:pPr marL="0" indent="0">
              <a:buNone/>
            </a:pPr>
            <a:r>
              <a:rPr lang="en-US" dirty="0" smtClean="0"/>
              <a:t>CDC </a:t>
            </a:r>
            <a:r>
              <a:rPr lang="en-US" dirty="0" smtClean="0">
                <a:sym typeface="Wingdings" panose="05000000000000000000" pitchFamily="2" charset="2"/>
              </a:rPr>
              <a:t> PRC (CDC’s </a:t>
            </a:r>
            <a:r>
              <a:rPr lang="en-US" dirty="0"/>
              <a:t>flagship program for preventing and controlling chronic </a:t>
            </a:r>
            <a:r>
              <a:rPr lang="en-US" dirty="0" smtClean="0"/>
              <a:t>diseases)</a:t>
            </a:r>
          </a:p>
          <a:p>
            <a:pPr marL="0" indent="0">
              <a:buNone/>
            </a:pPr>
            <a:r>
              <a:rPr lang="en-US" dirty="0" smtClean="0"/>
              <a:t>	Under the PRC umbrella sits CPCRNs.</a:t>
            </a:r>
            <a:endParaRPr lang="en-US" dirty="0"/>
          </a:p>
        </p:txBody>
      </p:sp>
    </p:spTree>
    <p:extLst>
      <p:ext uri="{BB962C8B-B14F-4D97-AF65-F5344CB8AC3E}">
        <p14:creationId xmlns:p14="http://schemas.microsoft.com/office/powerpoint/2010/main" val="3474780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77414"/>
            <a:ext cx="8229600" cy="1752600"/>
          </a:xfrm>
        </p:spPr>
        <p:txBody>
          <a:bodyPr>
            <a:normAutofit fontScale="90000"/>
          </a:bodyPr>
          <a:lstStyle/>
          <a:p>
            <a:r>
              <a:rPr lang="en-US" dirty="0" smtClean="0"/>
              <a:t>The efforts behind </a:t>
            </a:r>
            <a:r>
              <a:rPr lang="en-US" i="1" dirty="0" smtClean="0"/>
              <a:t>Cancer Prevention and Control </a:t>
            </a:r>
            <a:r>
              <a:rPr lang="en-US" dirty="0" smtClean="0"/>
              <a:t>encompass the full, </a:t>
            </a:r>
            <a:r>
              <a:rPr lang="en-US" u="sng" dirty="0" smtClean="0"/>
              <a:t>broad </a:t>
            </a:r>
            <a:r>
              <a:rPr lang="en-US" dirty="0" smtClean="0"/>
              <a:t>spectrum of the topic, needs and demands on communities</a:t>
            </a:r>
            <a:endParaRPr lang="en-US" dirty="0"/>
          </a:p>
        </p:txBody>
      </p:sp>
      <p:pic>
        <p:nvPicPr>
          <p:cNvPr id="4" name="Picture 3"/>
          <p:cNvPicPr>
            <a:picLocks noChangeAspect="1"/>
          </p:cNvPicPr>
          <p:nvPr/>
        </p:nvPicPr>
        <p:blipFill rotWithShape="1">
          <a:blip r:embed="rId3"/>
          <a:srcRect l="6160" t="70019" r="1944" b="6770"/>
          <a:stretch/>
        </p:blipFill>
        <p:spPr>
          <a:xfrm>
            <a:off x="349745" y="5029200"/>
            <a:ext cx="8485927" cy="883419"/>
          </a:xfrm>
          <a:prstGeom prst="rect">
            <a:avLst/>
          </a:prstGeom>
        </p:spPr>
      </p:pic>
      <p:sp>
        <p:nvSpPr>
          <p:cNvPr id="8" name="Oval 7"/>
          <p:cNvSpPr/>
          <p:nvPr/>
        </p:nvSpPr>
        <p:spPr>
          <a:xfrm>
            <a:off x="990600" y="2911014"/>
            <a:ext cx="1829261" cy="1721031"/>
          </a:xfrm>
          <a:prstGeom prst="ellipse">
            <a:avLst/>
          </a:prstGeom>
          <a:solidFill>
            <a:srgbClr val="004080"/>
          </a:solidFill>
          <a:scene3d>
            <a:camera prst="orthographicFront">
              <a:rot lat="0" lon="0" rev="0"/>
            </a:camera>
            <a:lightRig rig="glow" dir="tl"/>
          </a:scene3d>
          <a:sp3d>
            <a:bevelT w="139700" h="139700" prst="divo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Cancer Prevention; Healthy communities</a:t>
            </a:r>
            <a:endParaRPr lang="en-US" sz="1400" dirty="0"/>
          </a:p>
        </p:txBody>
      </p:sp>
      <p:sp>
        <p:nvSpPr>
          <p:cNvPr id="7" name="Oval 6"/>
          <p:cNvSpPr/>
          <p:nvPr/>
        </p:nvSpPr>
        <p:spPr>
          <a:xfrm>
            <a:off x="2667000" y="2911014"/>
            <a:ext cx="1829261" cy="1721031"/>
          </a:xfrm>
          <a:prstGeom prst="ellipse">
            <a:avLst/>
          </a:prstGeom>
          <a:solidFill>
            <a:srgbClr val="2A7278"/>
          </a:solidFill>
          <a:scene3d>
            <a:camera prst="orthographicFront">
              <a:rot lat="0" lon="0" rev="0"/>
            </a:camera>
            <a:lightRig rig="glow" dir="tl"/>
          </a:scene3d>
          <a:sp3d>
            <a:bevelT w="139700" h="139700" prst="divo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Cancer Screening</a:t>
            </a:r>
            <a:endParaRPr lang="en-US" sz="1400" dirty="0"/>
          </a:p>
        </p:txBody>
      </p:sp>
      <p:sp>
        <p:nvSpPr>
          <p:cNvPr id="6" name="Oval 5"/>
          <p:cNvSpPr/>
          <p:nvPr/>
        </p:nvSpPr>
        <p:spPr>
          <a:xfrm>
            <a:off x="4333504" y="2899231"/>
            <a:ext cx="1838695" cy="1668396"/>
          </a:xfrm>
          <a:prstGeom prst="ellipse">
            <a:avLst/>
          </a:prstGeom>
          <a:solidFill>
            <a:schemeClr val="accent1">
              <a:lumMod val="75000"/>
            </a:schemeClr>
          </a:solidFill>
          <a:scene3d>
            <a:camera prst="orthographicFront">
              <a:rot lat="0" lon="0" rev="0"/>
            </a:camera>
            <a:lightRig rig="glow" dir="tl"/>
          </a:scene3d>
          <a:sp3d>
            <a:bevelT w="139700" h="139700" prst="divo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Cancer Treatment; Care delivery</a:t>
            </a:r>
            <a:endParaRPr lang="en-US" sz="1400" dirty="0"/>
          </a:p>
        </p:txBody>
      </p:sp>
      <p:sp>
        <p:nvSpPr>
          <p:cNvPr id="5" name="Oval 4"/>
          <p:cNvSpPr/>
          <p:nvPr/>
        </p:nvSpPr>
        <p:spPr>
          <a:xfrm>
            <a:off x="6019800" y="2911014"/>
            <a:ext cx="1837429" cy="1644831"/>
          </a:xfrm>
          <a:prstGeom prst="ellipse">
            <a:avLst/>
          </a:prstGeom>
          <a:solidFill>
            <a:srgbClr val="FF8000"/>
          </a:solidFill>
          <a:scene3d>
            <a:camera prst="orthographicFront">
              <a:rot lat="0" lon="0" rev="0"/>
            </a:camera>
            <a:lightRig rig="glow" dir="tl"/>
          </a:scene3d>
          <a:sp3d>
            <a:bevelT w="139700" h="139700" prst="divo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Survivorship</a:t>
            </a:r>
          </a:p>
          <a:p>
            <a:pPr algn="ctr"/>
            <a:r>
              <a:rPr lang="en-US" sz="1400" dirty="0" smtClean="0"/>
              <a:t>End of life</a:t>
            </a:r>
            <a:endParaRPr lang="en-US" sz="1400" dirty="0"/>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r>
              <a:rPr lang="en-US" sz="3400" dirty="0"/>
              <a:t>New Opportunities to address Cancer Prevention &amp; Control in </a:t>
            </a:r>
            <a:r>
              <a:rPr lang="en-US" sz="3400" dirty="0" smtClean="0"/>
              <a:t>Tribal Communities</a:t>
            </a:r>
            <a:endParaRPr lang="en-US" sz="3400" dirty="0"/>
          </a:p>
        </p:txBody>
      </p:sp>
      <p:sp>
        <p:nvSpPr>
          <p:cNvPr id="3" name="Content Placeholder 2"/>
          <p:cNvSpPr>
            <a:spLocks noGrp="1"/>
          </p:cNvSpPr>
          <p:nvPr>
            <p:ph idx="1"/>
          </p:nvPr>
        </p:nvSpPr>
        <p:spPr>
          <a:xfrm>
            <a:off x="457200" y="1600200"/>
            <a:ext cx="7848600" cy="4876800"/>
          </a:xfrm>
        </p:spPr>
        <p:txBody>
          <a:bodyPr>
            <a:normAutofit/>
          </a:bodyPr>
          <a:lstStyle/>
          <a:p>
            <a:endParaRPr lang="en-US" sz="2800" dirty="0" smtClean="0"/>
          </a:p>
          <a:p>
            <a:r>
              <a:rPr lang="en-US" sz="2800" dirty="0" smtClean="0"/>
              <a:t>National </a:t>
            </a:r>
            <a:r>
              <a:rPr lang="en-US" sz="2800" dirty="0"/>
              <a:t>resources; Cancer Prevention and Control Research </a:t>
            </a:r>
            <a:r>
              <a:rPr lang="en-US" sz="2800" dirty="0" smtClean="0"/>
              <a:t>Network</a:t>
            </a:r>
          </a:p>
          <a:p>
            <a:endParaRPr lang="en-US" sz="2800" dirty="0"/>
          </a:p>
          <a:p>
            <a:r>
              <a:rPr lang="en-US" sz="2800" dirty="0"/>
              <a:t>Local resources; OHSU Knight Cancer </a:t>
            </a:r>
            <a:r>
              <a:rPr lang="en-US" sz="2800" dirty="0" smtClean="0"/>
              <a:t>Institute</a:t>
            </a:r>
          </a:p>
          <a:p>
            <a:endParaRPr lang="en-US" sz="2800" dirty="0"/>
          </a:p>
          <a:p>
            <a:r>
              <a:rPr lang="en-US" sz="2800" dirty="0"/>
              <a:t>Integration of both with Tom’s OHSU Center for Healthy </a:t>
            </a:r>
            <a:r>
              <a:rPr lang="en-US" sz="2800" dirty="0" smtClean="0"/>
              <a:t>Communities (PRC)</a:t>
            </a:r>
            <a:endParaRPr lang="en-US" sz="2800" dirty="0"/>
          </a:p>
        </p:txBody>
      </p:sp>
    </p:spTree>
    <p:extLst>
      <p:ext uri="{BB962C8B-B14F-4D97-AF65-F5344CB8AC3E}">
        <p14:creationId xmlns:p14="http://schemas.microsoft.com/office/powerpoint/2010/main" val="25516318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400" dirty="0" smtClean="0"/>
              <a:t>We call ourselves the Oregon Cancer Community Research Collaborative </a:t>
            </a:r>
            <a:r>
              <a:rPr lang="en-US" sz="2400" dirty="0" smtClean="0"/>
              <a:t>(OR-CCRC)</a:t>
            </a:r>
            <a:endParaRPr lang="en-US" sz="2400" dirty="0"/>
          </a:p>
        </p:txBody>
      </p:sp>
      <p:sp>
        <p:nvSpPr>
          <p:cNvPr id="3" name="Content Placeholder 2"/>
          <p:cNvSpPr>
            <a:spLocks noGrp="1"/>
          </p:cNvSpPr>
          <p:nvPr>
            <p:ph idx="1"/>
          </p:nvPr>
        </p:nvSpPr>
        <p:spPr>
          <a:xfrm>
            <a:off x="457200" y="1600200"/>
            <a:ext cx="4191000" cy="4876800"/>
          </a:xfrm>
        </p:spPr>
        <p:txBody>
          <a:bodyPr>
            <a:normAutofit lnSpcReduction="10000"/>
          </a:bodyPr>
          <a:lstStyle/>
          <a:p>
            <a:r>
              <a:rPr lang="en-US" u="sng" dirty="0"/>
              <a:t>Our primary mission</a:t>
            </a:r>
            <a:r>
              <a:rPr lang="en-US" dirty="0"/>
              <a:t> is to address prevention, early detection, and cancer survivorship while emphasizing dietary and physical activity interventions for primary and tertiary prevention. </a:t>
            </a:r>
            <a:endParaRPr lang="en-US" sz="1100" dirty="0"/>
          </a:p>
          <a:p>
            <a:r>
              <a:rPr lang="en-US" u="sng" dirty="0"/>
              <a:t>Guiding principle</a:t>
            </a:r>
            <a:r>
              <a:rPr lang="en-US" dirty="0"/>
              <a:t>: assure proposed projects are culturally appropriate and valuable </a:t>
            </a:r>
            <a:r>
              <a:rPr lang="en-US" dirty="0" smtClean="0"/>
              <a:t>to community participants</a:t>
            </a:r>
            <a:endParaRPr lang="en-US" dirty="0"/>
          </a:p>
          <a:p>
            <a:endParaRPr lang="en-US" dirty="0"/>
          </a:p>
        </p:txBody>
      </p:sp>
      <p:pic>
        <p:nvPicPr>
          <p:cNvPr id="4" name="Picture 3"/>
          <p:cNvPicPr>
            <a:picLocks noChangeAspect="1"/>
          </p:cNvPicPr>
          <p:nvPr/>
        </p:nvPicPr>
        <p:blipFill>
          <a:blip r:embed="rId2"/>
          <a:stretch>
            <a:fillRect/>
          </a:stretch>
        </p:blipFill>
        <p:spPr>
          <a:xfrm>
            <a:off x="4419600" y="2057400"/>
            <a:ext cx="4419600" cy="3902847"/>
          </a:xfrm>
          <a:prstGeom prst="rect">
            <a:avLst/>
          </a:prstGeom>
        </p:spPr>
      </p:pic>
    </p:spTree>
    <p:extLst>
      <p:ext uri="{BB962C8B-B14F-4D97-AF65-F5344CB8AC3E}">
        <p14:creationId xmlns:p14="http://schemas.microsoft.com/office/powerpoint/2010/main" val="3718657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Involved OR-CCRC Faculty </a:t>
            </a:r>
            <a:endParaRPr lang="en-US" dirty="0"/>
          </a:p>
        </p:txBody>
      </p:sp>
      <p:sp>
        <p:nvSpPr>
          <p:cNvPr id="3" name="Content Placeholder 2"/>
          <p:cNvSpPr>
            <a:spLocks noGrp="1"/>
          </p:cNvSpPr>
          <p:nvPr>
            <p:ph idx="1"/>
          </p:nvPr>
        </p:nvSpPr>
        <p:spPr/>
        <p:txBody>
          <a:bodyPr>
            <a:normAutofit lnSpcReduction="10000"/>
          </a:bodyPr>
          <a:lstStyle/>
          <a:p>
            <a:r>
              <a:rPr lang="en-US" u="sng" dirty="0" smtClean="0"/>
              <a:t>Tom Becker</a:t>
            </a:r>
            <a:r>
              <a:rPr lang="en-US" dirty="0"/>
              <a:t> – health promotion in tribal communities; provider training programs</a:t>
            </a:r>
            <a:endParaRPr lang="en-US" u="sng" dirty="0"/>
          </a:p>
          <a:p>
            <a:r>
              <a:rPr lang="en-US" u="sng" dirty="0" err="1" smtClean="0"/>
              <a:t>Jackilen</a:t>
            </a:r>
            <a:r>
              <a:rPr lang="en-US" u="sng" dirty="0" smtClean="0"/>
              <a:t> Shannon</a:t>
            </a:r>
            <a:r>
              <a:rPr lang="en-US" dirty="0" smtClean="0"/>
              <a:t> </a:t>
            </a:r>
            <a:r>
              <a:rPr lang="en-US" dirty="0"/>
              <a:t>– diet &amp; cancer prevention; community </a:t>
            </a:r>
            <a:r>
              <a:rPr lang="en-US" dirty="0" smtClean="0"/>
              <a:t>research; education programs for youth</a:t>
            </a:r>
            <a:endParaRPr lang="en-US" dirty="0"/>
          </a:p>
          <a:p>
            <a:r>
              <a:rPr lang="en-US" u="sng" dirty="0" smtClean="0"/>
              <a:t>Kerri Winters-Stone</a:t>
            </a:r>
            <a:r>
              <a:rPr lang="en-US" dirty="0" smtClean="0"/>
              <a:t> </a:t>
            </a:r>
            <a:r>
              <a:rPr lang="en-US" dirty="0"/>
              <a:t>– cancer </a:t>
            </a:r>
            <a:r>
              <a:rPr lang="en-US" dirty="0" smtClean="0"/>
              <a:t>survivorship--exercise </a:t>
            </a:r>
            <a:r>
              <a:rPr lang="en-US" dirty="0"/>
              <a:t>and long-term/late effects; </a:t>
            </a:r>
            <a:r>
              <a:rPr lang="en-US" dirty="0" smtClean="0"/>
              <a:t>bringing evidence-based into the community</a:t>
            </a:r>
            <a:endParaRPr lang="en-US" dirty="0"/>
          </a:p>
          <a:p>
            <a:r>
              <a:rPr lang="en-US" u="sng" dirty="0" smtClean="0"/>
              <a:t>Cynthia Perry</a:t>
            </a:r>
            <a:r>
              <a:rPr lang="en-US" dirty="0"/>
              <a:t> – physical activity </a:t>
            </a:r>
            <a:r>
              <a:rPr lang="en-US" dirty="0" smtClean="0"/>
              <a:t>in communities, with a focus on youth</a:t>
            </a:r>
            <a:endParaRPr lang="en-US" dirty="0"/>
          </a:p>
          <a:p>
            <a:r>
              <a:rPr lang="en-US" u="sng" dirty="0" smtClean="0"/>
              <a:t>Nancy Findholt</a:t>
            </a:r>
            <a:r>
              <a:rPr lang="en-US" dirty="0" smtClean="0"/>
              <a:t> </a:t>
            </a:r>
            <a:r>
              <a:rPr lang="en-US" dirty="0"/>
              <a:t>– nutrition in rural schools; school policy; </a:t>
            </a:r>
            <a:r>
              <a:rPr lang="en-US" dirty="0" smtClean="0"/>
              <a:t>engaging with communities around healthy eating</a:t>
            </a:r>
            <a:endParaRPr lang="en-US" dirty="0"/>
          </a:p>
          <a:p>
            <a:r>
              <a:rPr lang="en-US" u="sng" dirty="0" smtClean="0"/>
              <a:t>Frances Lee-Lin</a:t>
            </a:r>
            <a:r>
              <a:rPr lang="en-US" dirty="0"/>
              <a:t> – breast and </a:t>
            </a:r>
            <a:r>
              <a:rPr lang="en-US" dirty="0" smtClean="0"/>
              <a:t>colorectal cancer screening and creating education programs for communities</a:t>
            </a:r>
            <a:endParaRPr lang="en-US" dirty="0"/>
          </a:p>
          <a:p>
            <a:endParaRPr lang="en-US" dirty="0"/>
          </a:p>
        </p:txBody>
      </p:sp>
    </p:spTree>
    <p:extLst>
      <p:ext uri="{BB962C8B-B14F-4D97-AF65-F5344CB8AC3E}">
        <p14:creationId xmlns:p14="http://schemas.microsoft.com/office/powerpoint/2010/main" val="8364480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OWERPOINTVERSION" val="12.0"/>
  <p:tag name="TPVERSION" val="2008"/>
  <p:tag name="PPVERSION" val="12.0"/>
  <p:tag name="TPFULLVERSION" val="4.3.2.1178"/>
  <p:tag name="DELIMITERS" val="3.1"/>
  <p:tag name="SHOWBARVISIBLE" val="True"/>
  <p:tag name="EXPANDSHOWBAR" val="True"/>
  <p:tag name="USESECONDARYMONITOR" val="True"/>
  <p:tag name="SAVECSVWITHSESSION" val="True"/>
  <p:tag name="CSVFORMAT" val="0"/>
  <p:tag name="BULLETTYPE" val="3"/>
  <p:tag name="ANSWERNOWSTYLE" val="-1"/>
  <p:tag name="ANSWERNOWTEXT" val="Answer Now"/>
  <p:tag name="COUNTDOWNSTYLE" val="-1"/>
  <p:tag name="RESPCOUNTERSTYLE" val="-1"/>
  <p:tag name="RESPCOUNTERFORMAT" val="0"/>
  <p:tag name="RESPTABLESTYLE" val="-1"/>
  <p:tag name="COUNTDOWNSECONDS" val="10"/>
  <p:tag name="INPUTSOURCE" val="1"/>
  <p:tag name="NUMRESPONSES" val="1"/>
  <p:tag name="ALLOWDUPLICATES" val="False"/>
  <p:tag name="BACKUPSESSIONS" val="True"/>
  <p:tag name="BACKUPMAINTENANCE" val="7"/>
  <p:tag name="CHARTVALUEFORMAT" val="0%"/>
  <p:tag name="AUTOADVANCE" val="False"/>
  <p:tag name="REVIEWONLY" val="True"/>
  <p:tag name="ROTATIONINTERVAL" val="2"/>
  <p:tag name="AUTOUPDATEALIASES" val="True"/>
  <p:tag name="STDCHART" val="1"/>
  <p:tag name="RACEENDPOINTS" val="100"/>
  <p:tag name="RACERSMAXDISPLAYED" val="5"/>
  <p:tag name="RACEANIMATIONSPEED" val="3"/>
  <p:tag name="SKIPREMAININGRACESLIDES" val="True"/>
  <p:tag name="PARTICIPANTSINLEADERBOARD" val="5"/>
  <p:tag name="TEAMSINLEADERBOARD" val="5"/>
  <p:tag name="MAXRESPONDERS" val="5"/>
  <p:tag name="BUBBLENAMEVISIBLE" val="True"/>
  <p:tag name="BUBBLESIZEVISIBLE" val="True"/>
  <p:tag name="BUBBLEVALUEFORMAT" val="0.0"/>
  <p:tag name="BUBBLEGROUPING" val="3"/>
  <p:tag name="DEFAULTNUMTEAMS" val="5"/>
  <p:tag name="CUSTOMGRIDBACKCOLOR" val="-2830136"/>
  <p:tag name="CUSTOMCELLFORECOLOR" val="-16777216"/>
  <p:tag name="CUSTOMCELLBACKCOLOR1" val="-657956"/>
  <p:tag name="CUSTOMCELLBACKCOLOR2" val="-13395457"/>
  <p:tag name="CUSTOMCELLBACKCOLOR3" val="-268652"/>
  <p:tag name="CUSTOMCELLBACKCOLOR4" val="-8355712"/>
  <p:tag name="USESCHEMECOLORS" val="True"/>
  <p:tag name="DISPLAYNAME" val="True"/>
  <p:tag name="DISPLAYDEVICENUMBER" val="True"/>
  <p:tag name="DISPLAYDEVICEID" val="True"/>
  <p:tag name="GRIDOPACITY" val="90"/>
  <p:tag name="GRIDROTATIONINTERVAL" val="2"/>
  <p:tag name="AUTOSIZEGRID" val="True"/>
  <p:tag name="GRIDSIZE" val="{Width=800, Height=600}"/>
  <p:tag name="GRIDPOSITION" val="1"/>
  <p:tag name="GRIDFONTSIZE" val="12"/>
  <p:tag name="POLLINGCYCLE" val="2"/>
  <p:tag name="CHARTCOLORS" val="0"/>
  <p:tag name="CHARTLABELS" val="1"/>
  <p:tag name="RESETCHARTS" val="True"/>
  <p:tag name="INCLUDENONRESPONDERS" val="False"/>
  <p:tag name="MULTIRESPDIVISOR" val="1"/>
  <p:tag name="INCLUDEPPT" val="True"/>
  <p:tag name="ALLOWUSERFEEDBACK" val="True"/>
  <p:tag name="CORRECTPOINTVALUE" val="1"/>
  <p:tag name="INCORRECTPOINTVALUE" val="0"/>
  <p:tag name="REALTIMEBACKUP" val="False"/>
  <p:tag name="REALTIMEBACKUPPATH" val="(None)"/>
  <p:tag name="ZEROBASED" val="False"/>
  <p:tag name="AUTOADJUSTPARTRANGE" val="True"/>
  <p:tag name="CHARTSCALE" val="True"/>
  <p:tag name="ADVANCEDSETTINGSVIEW" val="True"/>
  <p:tag name="FIBDISPLAYRESULTS" val="True"/>
  <p:tag name="FIBNUMRESULTS" val="5"/>
  <p:tag name="FIBINCLUDEOTHER" val="True"/>
  <p:tag name="FIBDISPLAYKEYWORDS" val="True"/>
  <p:tag name="PRRESPONSE1" val="10"/>
  <p:tag name="PRRESPONSE2" val="9"/>
  <p:tag name="PRRESPONSE3" val="8"/>
  <p:tag name="PRRESPONSE4" val="7"/>
  <p:tag name="PRRESPONSE5" val="6"/>
  <p:tag name="PRRESPONSE6" val="5"/>
  <p:tag name="PRRESPONSE7" val="4"/>
  <p:tag name="PRRESPONSE8" val="3"/>
  <p:tag name="PRRESPONSE9" val="2"/>
  <p:tag name="PRRESPONSE10" val="1"/>
  <p:tag name="SHOWFLASHWARNING" val="True"/>
  <p:tag name="ALWAYSOPENPOLL" val="False"/>
</p:tagLst>
</file>

<file path=ppt/tags/tag2.xml><?xml version="1.0" encoding="utf-8"?>
<p:tagLst xmlns:a="http://schemas.openxmlformats.org/drawingml/2006/main" xmlns:r="http://schemas.openxmlformats.org/officeDocument/2006/relationships" xmlns:p="http://schemas.openxmlformats.org/presentationml/2006/main">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DELIMITERS" val="3.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Clarity.thmx</Template>
  <TotalTime>343</TotalTime>
  <Words>1124</Words>
  <Application>Microsoft Macintosh PowerPoint</Application>
  <PresentationFormat>On-screen Show (4:3)</PresentationFormat>
  <Paragraphs>150</Paragraphs>
  <Slides>18</Slides>
  <Notes>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Clarity</vt:lpstr>
      <vt:lpstr>Opportunities to Prevent Cancer &amp; Improve Cancer Survivorship</vt:lpstr>
      <vt:lpstr>Thank You</vt:lpstr>
      <vt:lpstr>OVERVIEW</vt:lpstr>
      <vt:lpstr>We, as representatives of this National Cancer Prevention &amp; Control Network:</vt:lpstr>
      <vt:lpstr>What is the Cancer Prevention and Control Research Network?</vt:lpstr>
      <vt:lpstr>The efforts behind Cancer Prevention and Control encompass the full, broad spectrum of the topic, needs and demands on communities</vt:lpstr>
      <vt:lpstr>New Opportunities to address Cancer Prevention &amp; Control in Tribal Communities</vt:lpstr>
      <vt:lpstr>We call ourselves the Oregon Cancer Community Research Collaborative (OR-CCRC)</vt:lpstr>
      <vt:lpstr>Involved OR-CCRC Faculty </vt:lpstr>
      <vt:lpstr>OR-CCRC Tribal &amp; Rural Advisory Board</vt:lpstr>
      <vt:lpstr>Building upon established &amp; successful programs designed to address the cancer-related needs of tribal communities</vt:lpstr>
      <vt:lpstr>Example Projects: Cancer Screening</vt:lpstr>
      <vt:lpstr>Example projects:  Community Cancer Prevention &amp; Education</vt:lpstr>
      <vt:lpstr>PowerPoint Presentation</vt:lpstr>
      <vt:lpstr>Example projects: Cancer Survivorship</vt:lpstr>
      <vt:lpstr>Supporting Communities in their Fight Against Cancer; The OHSU Knight Cancer Institute</vt:lpstr>
      <vt:lpstr>Questions?  Comments?</vt:lpstr>
      <vt:lpstr>PowerPoint Presentation</vt:lpstr>
    </vt:vector>
  </TitlesOfParts>
  <Company>OHSU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blarjesj</dc:creator>
  <cp:lastModifiedBy>Kerri Winters</cp:lastModifiedBy>
  <cp:revision>37</cp:revision>
  <dcterms:created xsi:type="dcterms:W3CDTF">2012-11-07T20:25:58Z</dcterms:created>
  <dcterms:modified xsi:type="dcterms:W3CDTF">2015-01-16T20:19:40Z</dcterms:modified>
</cp:coreProperties>
</file>