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28" r:id="rId1"/>
  </p:sldMasterIdLst>
  <p:notesMasterIdLst>
    <p:notesMasterId r:id="rId7"/>
  </p:notesMasterIdLst>
  <p:sldIdLst>
    <p:sldId id="256" r:id="rId2"/>
    <p:sldId id="258" r:id="rId3"/>
    <p:sldId id="257" r:id="rId4"/>
    <p:sldId id="260" r:id="rId5"/>
    <p:sldId id="259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13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Sheet1!$A$2:$A$6</c:f>
              <c:strCache>
                <c:ptCount val="5"/>
                <c:pt idx="0">
                  <c:v>FY 2010</c:v>
                </c:pt>
                <c:pt idx="1">
                  <c:v>FY 2011</c:v>
                </c:pt>
                <c:pt idx="2">
                  <c:v>FY 2012</c:v>
                </c:pt>
                <c:pt idx="3">
                  <c:v>FY 2013</c:v>
                </c:pt>
                <c:pt idx="4">
                  <c:v>FY 2014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41.5</c:v>
                </c:pt>
                <c:pt idx="1">
                  <c:v>35.700000000000003</c:v>
                </c:pt>
                <c:pt idx="2">
                  <c:v>35.9</c:v>
                </c:pt>
                <c:pt idx="3">
                  <c:v>31.4</c:v>
                </c:pt>
                <c:pt idx="4">
                  <c:v>35.9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Column2</c:v>
                </c:pt>
              </c:strCache>
            </c:strRef>
          </c:tx>
          <c:invertIfNegative val="0"/>
          <c:cat>
            <c:strRef>
              <c:f>Sheet1!$A$2:$A$6</c:f>
              <c:strCache>
                <c:ptCount val="5"/>
                <c:pt idx="0">
                  <c:v>FY 2010</c:v>
                </c:pt>
                <c:pt idx="1">
                  <c:v>FY 2011</c:v>
                </c:pt>
                <c:pt idx="2">
                  <c:v>FY 2012</c:v>
                </c:pt>
                <c:pt idx="3">
                  <c:v>FY 2013</c:v>
                </c:pt>
                <c:pt idx="4">
                  <c:v>FY 2014</c:v>
                </c:pt>
              </c:strCache>
            </c:strRef>
          </c:cat>
          <c:val>
            <c:numRef>
              <c:f>Sheet1!$C$2:$C$6</c:f>
              <c:numCache>
                <c:formatCode>General</c:formatCode>
                <c:ptCount val="5"/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Column1</c:v>
                </c:pt>
              </c:strCache>
            </c:strRef>
          </c:tx>
          <c:invertIfNegative val="0"/>
          <c:cat>
            <c:strRef>
              <c:f>Sheet1!$A$2:$A$6</c:f>
              <c:strCache>
                <c:ptCount val="5"/>
                <c:pt idx="0">
                  <c:v>FY 2010</c:v>
                </c:pt>
                <c:pt idx="1">
                  <c:v>FY 2011</c:v>
                </c:pt>
                <c:pt idx="2">
                  <c:v>FY 2012</c:v>
                </c:pt>
                <c:pt idx="3">
                  <c:v>FY 2013</c:v>
                </c:pt>
                <c:pt idx="4">
                  <c:v>FY 2014</c:v>
                </c:pt>
              </c:strCache>
            </c:strRef>
          </c:cat>
          <c:val>
            <c:numRef>
              <c:f>Sheet1!$D$2:$D$6</c:f>
              <c:numCache>
                <c:formatCode>General</c:formatCode>
                <c:ptCount val="5"/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7325952"/>
        <c:axId val="67327488"/>
      </c:barChart>
      <c:catAx>
        <c:axId val="6732595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67327488"/>
        <c:crosses val="autoZero"/>
        <c:auto val="1"/>
        <c:lblAlgn val="ctr"/>
        <c:lblOffset val="100"/>
        <c:noMultiLvlLbl val="0"/>
      </c:catAx>
      <c:valAx>
        <c:axId val="673274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 b="1" cap="none" spc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defRPr>
            </a:pPr>
            <a:endParaRPr lang="en-US"/>
          </a:p>
        </c:txPr>
        <c:crossAx val="67325952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6AA122-524B-4AFB-BC60-27D412670E2D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514F7B-ACA9-44E8-8E63-536BA08D9B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88899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The report</a:t>
            </a:r>
            <a:r>
              <a:rPr lang="en-US" baseline="0" dirty="0" smtClean="0"/>
              <a:t> named </a:t>
            </a:r>
            <a:r>
              <a:rPr lang="en-US" b="1" baseline="0" dirty="0" smtClean="0"/>
              <a:t>Trial Balance </a:t>
            </a:r>
            <a:r>
              <a:rPr lang="en-US" baseline="0" dirty="0" smtClean="0"/>
              <a:t>will show which programs have receivables.  The largest one is the IHS 638 – ISDEAA contract for 1,940,542.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514F7B-ACA9-44E8-8E63-536BA08D9BC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32732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The full report for this summary slide is titled Schedule of Federal Awards.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514F7B-ACA9-44E8-8E63-536BA08D9BC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847491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514F7B-ACA9-44E8-8E63-536BA08D9BC6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50814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761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73274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404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294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1424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5913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34976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78767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34488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8971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9169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BAE963-A0F4-4B3B-ABBA-01CEAA5B38A8}" type="datetimeFigureOut">
              <a:rPr lang="en-US" smtClean="0"/>
              <a:t>1/20/2015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3A3EB3-7050-49F6-8AC5-A6CCBAE667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68332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9" r:id="rId1"/>
    <p:sldLayoutId id="2147483830" r:id="rId2"/>
    <p:sldLayoutId id="2147483831" r:id="rId3"/>
    <p:sldLayoutId id="2147483832" r:id="rId4"/>
    <p:sldLayoutId id="2147483833" r:id="rId5"/>
    <p:sldLayoutId id="2147483834" r:id="rId6"/>
    <p:sldLayoutId id="2147483835" r:id="rId7"/>
    <p:sldLayoutId id="2147483836" r:id="rId8"/>
    <p:sldLayoutId id="2147483837" r:id="rId9"/>
    <p:sldLayoutId id="2147483838" r:id="rId10"/>
    <p:sldLayoutId id="214748383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50235" y="1371600"/>
            <a:ext cx="5181600" cy="1828799"/>
          </a:xfrm>
        </p:spPr>
        <p:txBody>
          <a:bodyPr/>
          <a:lstStyle/>
          <a:p>
            <a:r>
              <a:rPr lang="en-US" sz="3600" b="1" dirty="0" smtClean="0"/>
              <a:t>Northwest Portland Area</a:t>
            </a:r>
            <a:br>
              <a:rPr lang="en-US" sz="3600" b="1" dirty="0" smtClean="0"/>
            </a:br>
            <a:r>
              <a:rPr lang="en-US" sz="3600" b="1" dirty="0" smtClean="0"/>
              <a:t>Indian Health Board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57600"/>
            <a:ext cx="6400800" cy="1981200"/>
          </a:xfrm>
        </p:spPr>
        <p:txBody>
          <a:bodyPr/>
          <a:lstStyle/>
          <a:p>
            <a:r>
              <a:rPr lang="en-US" b="1" dirty="0" smtClean="0"/>
              <a:t>Financial Report</a:t>
            </a:r>
          </a:p>
          <a:p>
            <a:r>
              <a:rPr lang="en-US" b="1" dirty="0" smtClean="0"/>
              <a:t>Quarterly Board Meeting</a:t>
            </a:r>
          </a:p>
          <a:p>
            <a:r>
              <a:rPr lang="en-US" b="1" dirty="0" smtClean="0"/>
              <a:t>January 22, 2015</a:t>
            </a:r>
            <a:endParaRPr lang="en-US" b="1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1066800" y="1371600"/>
            <a:ext cx="7010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1066800" y="1371600"/>
            <a:ext cx="0" cy="1676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>
            <a:off x="8077200" y="1371600"/>
            <a:ext cx="0" cy="1676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1066800" y="3048000"/>
            <a:ext cx="7010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6699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7620000" cy="838200"/>
          </a:xfrm>
          <a:ln w="28575">
            <a:solidFill>
              <a:schemeClr val="tx1"/>
            </a:solidFill>
          </a:ln>
        </p:spPr>
        <p:txBody>
          <a:bodyPr/>
          <a:lstStyle/>
          <a:p>
            <a:r>
              <a:rPr lang="en-US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Revenues and Expenditures</a:t>
            </a:r>
            <a:endParaRPr lang="en-US" b="1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648200"/>
          </a:xfrm>
        </p:spPr>
        <p:txBody>
          <a:bodyPr>
            <a:normAutofit fontScale="62500" lnSpcReduction="20000"/>
          </a:bodyPr>
          <a:lstStyle/>
          <a:p>
            <a:pPr marL="114300" indent="0">
              <a:buNone/>
            </a:pPr>
            <a:r>
              <a:rPr lang="en-US" sz="3700" u="sng" dirty="0" smtClean="0"/>
              <a:t>Revenues:</a:t>
            </a:r>
            <a:r>
              <a:rPr lang="en-US" sz="3700" dirty="0" smtClean="0"/>
              <a:t>			</a:t>
            </a:r>
          </a:p>
          <a:p>
            <a:pPr marL="0" indent="0">
              <a:buNone/>
            </a:pPr>
            <a:r>
              <a:rPr lang="en-US" sz="3700" dirty="0" smtClean="0"/>
              <a:t>Grants		8,647,108</a:t>
            </a:r>
          </a:p>
          <a:p>
            <a:pPr marL="0" indent="0">
              <a:buNone/>
            </a:pPr>
            <a:r>
              <a:rPr lang="en-US" sz="3700" dirty="0" smtClean="0"/>
              <a:t>Unrestricted	        4,232</a:t>
            </a:r>
          </a:p>
          <a:p>
            <a:pPr marL="0" indent="0">
              <a:buNone/>
            </a:pPr>
            <a:r>
              <a:rPr lang="en-US" sz="3700" dirty="0" smtClean="0"/>
              <a:t>Indirect		1,721,528</a:t>
            </a:r>
          </a:p>
          <a:p>
            <a:pPr marL="0" indent="0">
              <a:buNone/>
            </a:pPr>
            <a:r>
              <a:rPr lang="en-US" sz="3700" b="1" dirty="0" smtClean="0"/>
              <a:t>TOTAL</a:t>
            </a:r>
            <a:r>
              <a:rPr lang="en-US" sz="3700" dirty="0" smtClean="0"/>
              <a:t>	            			  		</a:t>
            </a:r>
            <a:r>
              <a:rPr lang="en-US" sz="3700" b="1" dirty="0" smtClean="0"/>
              <a:t>10,372,868</a:t>
            </a:r>
          </a:p>
          <a:p>
            <a:pPr marL="0" indent="0">
              <a:buNone/>
            </a:pPr>
            <a:endParaRPr lang="en-US" b="1" dirty="0" smtClean="0"/>
          </a:p>
          <a:p>
            <a:pPr marL="114300" indent="0">
              <a:buNone/>
            </a:pPr>
            <a:r>
              <a:rPr lang="en-US" sz="3700" u="sng" dirty="0" smtClean="0"/>
              <a:t>Expenditures:</a:t>
            </a:r>
            <a:endParaRPr lang="en-US" sz="3700" u="sng" dirty="0"/>
          </a:p>
          <a:p>
            <a:pPr marL="0" indent="0">
              <a:buNone/>
            </a:pPr>
            <a:r>
              <a:rPr lang="en-US" sz="3700" dirty="0" smtClean="0"/>
              <a:t>Operating Expenditures  	8,647,108</a:t>
            </a:r>
          </a:p>
          <a:p>
            <a:pPr marL="0" indent="0">
              <a:buNone/>
            </a:pPr>
            <a:r>
              <a:rPr lang="en-US" sz="3700" dirty="0" smtClean="0"/>
              <a:t>Unrestricted		                 (21,975)</a:t>
            </a:r>
          </a:p>
          <a:p>
            <a:pPr marL="0" indent="0">
              <a:buNone/>
            </a:pPr>
            <a:r>
              <a:rPr lang="en-US" sz="3700" dirty="0" smtClean="0"/>
              <a:t>Indirect Expenses		1,721,528</a:t>
            </a:r>
          </a:p>
          <a:p>
            <a:pPr marL="114300" indent="0">
              <a:buNone/>
            </a:pPr>
            <a:r>
              <a:rPr lang="en-US" sz="3700" b="1" dirty="0" smtClean="0"/>
              <a:t>TOTAL	</a:t>
            </a:r>
            <a:r>
              <a:rPr lang="en-US" sz="3700" dirty="0" smtClean="0"/>
              <a:t>					</a:t>
            </a:r>
            <a:r>
              <a:rPr lang="en-US" sz="3700" b="1" dirty="0" smtClean="0"/>
              <a:t>10,346,661</a:t>
            </a:r>
          </a:p>
          <a:p>
            <a:pPr marL="114300" indent="0">
              <a:buNone/>
            </a:pPr>
            <a:r>
              <a:rPr lang="en-US" sz="3800" dirty="0"/>
              <a:t> </a:t>
            </a:r>
            <a:r>
              <a:rPr lang="en-US" sz="3800" dirty="0" smtClean="0"/>
              <a:t>   </a:t>
            </a:r>
            <a:endParaRPr lang="en-US" sz="3800" dirty="0"/>
          </a:p>
          <a:p>
            <a:pPr marL="114300" indent="0">
              <a:buNone/>
            </a:pPr>
            <a:r>
              <a:rPr lang="en-US" sz="3800" dirty="0" smtClean="0"/>
              <a:t>Revenue over expenditures:			        26,207</a:t>
            </a:r>
          </a:p>
        </p:txBody>
      </p:sp>
    </p:spTree>
    <p:extLst>
      <p:ext uri="{BB962C8B-B14F-4D97-AF65-F5344CB8AC3E}">
        <p14:creationId xmlns:p14="http://schemas.microsoft.com/office/powerpoint/2010/main" val="3132522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715962"/>
          </a:xfrm>
          <a:ln w="28575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US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Balance Sheet… </a:t>
            </a:r>
            <a:r>
              <a:rPr lang="en-US" sz="36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as of 9/30/2014</a:t>
            </a:r>
            <a:endParaRPr lang="en-US" sz="3600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7620000" cy="5410200"/>
          </a:xfrm>
        </p:spPr>
        <p:txBody>
          <a:bodyPr>
            <a:normAutofit fontScale="92500" lnSpcReduction="20000"/>
          </a:bodyPr>
          <a:lstStyle/>
          <a:p>
            <a:pPr marL="114300" indent="0">
              <a:buNone/>
            </a:pPr>
            <a:r>
              <a:rPr lang="en-US" sz="2000" b="1" dirty="0" smtClean="0"/>
              <a:t>Total Current Assets:	</a:t>
            </a:r>
            <a:r>
              <a:rPr lang="en-US" sz="2000" dirty="0" smtClean="0"/>
              <a:t>				1,223,847</a:t>
            </a:r>
          </a:p>
          <a:p>
            <a:pPr lvl="1"/>
            <a:r>
              <a:rPr lang="en-US" dirty="0" smtClean="0"/>
              <a:t>Cash, Cash Equivalents      3,166,563</a:t>
            </a:r>
            <a:endParaRPr lang="en-US" dirty="0"/>
          </a:p>
          <a:p>
            <a:pPr lvl="1"/>
            <a:r>
              <a:rPr lang="en-US" dirty="0" smtClean="0"/>
              <a:t>Investments	         </a:t>
            </a:r>
            <a:r>
              <a:rPr lang="en-US" dirty="0" smtClean="0"/>
              <a:t>	           </a:t>
            </a:r>
            <a:r>
              <a:rPr lang="en-US" dirty="0" smtClean="0"/>
              <a:t>208,792</a:t>
            </a:r>
          </a:p>
          <a:p>
            <a:pPr lvl="1"/>
            <a:r>
              <a:rPr lang="en-US" dirty="0" smtClean="0"/>
              <a:t>Program Receivables       (2,156,834)</a:t>
            </a:r>
          </a:p>
          <a:p>
            <a:pPr lvl="1"/>
            <a:r>
              <a:rPr lang="en-US" dirty="0" smtClean="0"/>
              <a:t>Travel Advances &amp; </a:t>
            </a:r>
            <a:r>
              <a:rPr lang="en-US" dirty="0" err="1" smtClean="0"/>
              <a:t>Misc</a:t>
            </a:r>
            <a:r>
              <a:rPr lang="en-US" dirty="0" smtClean="0"/>
              <a:t>	 3,995	</a:t>
            </a:r>
          </a:p>
          <a:p>
            <a:pPr lvl="1"/>
            <a:r>
              <a:rPr lang="en-US" dirty="0" smtClean="0"/>
              <a:t>Prepaid expenses		  1,332</a:t>
            </a:r>
          </a:p>
          <a:p>
            <a:pPr marL="411480" lvl="1" indent="0">
              <a:buNone/>
            </a:pPr>
            <a:endParaRPr lang="en-US" dirty="0" smtClean="0"/>
          </a:p>
          <a:p>
            <a:pPr marL="114300" indent="0">
              <a:buNone/>
            </a:pPr>
            <a:r>
              <a:rPr lang="en-US" sz="2000" b="1" dirty="0"/>
              <a:t>Total </a:t>
            </a:r>
            <a:r>
              <a:rPr lang="en-US" sz="2000" b="1" dirty="0" smtClean="0"/>
              <a:t>Liabilities </a:t>
            </a:r>
            <a:r>
              <a:rPr lang="en-US" sz="2000" b="1" dirty="0"/>
              <a:t>and Fund balance</a:t>
            </a:r>
            <a:r>
              <a:rPr lang="en-US" sz="2000" dirty="0"/>
              <a:t>		</a:t>
            </a:r>
            <a:r>
              <a:rPr lang="en-US" sz="2000" dirty="0" smtClean="0"/>
              <a:t>		1,223,847  </a:t>
            </a:r>
          </a:p>
          <a:p>
            <a:pPr marL="114300" indent="0">
              <a:buNone/>
            </a:pPr>
            <a:r>
              <a:rPr lang="en-US" sz="2000" dirty="0" smtClean="0"/>
              <a:t>Current Liabilities:				</a:t>
            </a:r>
            <a:endParaRPr lang="en-US" sz="2000" dirty="0"/>
          </a:p>
          <a:p>
            <a:pPr lvl="1"/>
            <a:r>
              <a:rPr lang="en-US" dirty="0"/>
              <a:t>Accounts Payables		</a:t>
            </a:r>
            <a:r>
              <a:rPr lang="en-US" dirty="0" smtClean="0"/>
              <a:t> 662,464</a:t>
            </a:r>
            <a:endParaRPr lang="en-US" dirty="0"/>
          </a:p>
          <a:p>
            <a:pPr lvl="1"/>
            <a:r>
              <a:rPr lang="en-US" dirty="0"/>
              <a:t>Payroll related </a:t>
            </a:r>
            <a:r>
              <a:rPr lang="en-US" dirty="0" smtClean="0"/>
              <a:t>Payables</a:t>
            </a:r>
            <a:r>
              <a:rPr lang="en-US" dirty="0"/>
              <a:t>	</a:t>
            </a:r>
            <a:r>
              <a:rPr lang="en-US" dirty="0" smtClean="0"/>
              <a:t> </a:t>
            </a:r>
            <a:r>
              <a:rPr lang="en-US" dirty="0" smtClean="0"/>
              <a:t>134,565</a:t>
            </a:r>
            <a:endParaRPr lang="en-US" dirty="0"/>
          </a:p>
          <a:p>
            <a:pPr lvl="1"/>
            <a:r>
              <a:rPr lang="en-US" dirty="0"/>
              <a:t>Accrued Leave Payable	</a:t>
            </a:r>
            <a:r>
              <a:rPr lang="en-US" dirty="0" smtClean="0"/>
              <a:t> 143,422</a:t>
            </a:r>
            <a:endParaRPr lang="en-US" dirty="0"/>
          </a:p>
          <a:p>
            <a:pPr marL="114300" indent="0">
              <a:buNone/>
            </a:pPr>
            <a:r>
              <a:rPr lang="en-US" sz="2000" dirty="0" smtClean="0"/>
              <a:t>Fund Balance	</a:t>
            </a:r>
            <a:r>
              <a:rPr lang="en-US" sz="2000" dirty="0" smtClean="0"/>
              <a:t>			</a:t>
            </a:r>
            <a:r>
              <a:rPr lang="en-US" sz="2000" dirty="0"/>
              <a:t> </a:t>
            </a:r>
            <a:r>
              <a:rPr lang="en-US" sz="2000" dirty="0" smtClean="0"/>
              <a:t>    </a:t>
            </a:r>
            <a:r>
              <a:rPr lang="en-US" sz="2200" dirty="0" smtClean="0"/>
              <a:t>283,396</a:t>
            </a:r>
            <a:r>
              <a:rPr lang="en-US" sz="1800" dirty="0" smtClean="0"/>
              <a:t>	</a:t>
            </a:r>
          </a:p>
          <a:p>
            <a:pPr marL="114300" indent="0">
              <a:buNone/>
            </a:pPr>
            <a:endParaRPr lang="en-US" sz="1800" dirty="0"/>
          </a:p>
          <a:p>
            <a:pPr marL="114300" indent="0">
              <a:buNone/>
            </a:pPr>
            <a:r>
              <a:rPr lang="en-US" sz="1600" dirty="0" smtClean="0"/>
              <a:t>Cash available for drawdown from Payment Management System:      6,655,331</a:t>
            </a:r>
          </a:p>
        </p:txBody>
      </p:sp>
    </p:spTree>
    <p:extLst>
      <p:ext uri="{BB962C8B-B14F-4D97-AF65-F5344CB8AC3E}">
        <p14:creationId xmlns:p14="http://schemas.microsoft.com/office/powerpoint/2010/main" val="18320645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  <a:ln w="28575">
            <a:solidFill>
              <a:schemeClr val="accent1"/>
            </a:solidFill>
          </a:ln>
        </p:spPr>
        <p:txBody>
          <a:bodyPr>
            <a:noAutofit/>
          </a:bodyPr>
          <a:lstStyle/>
          <a:p>
            <a:r>
              <a:rPr lang="en-US" sz="3200" dirty="0" smtClean="0"/>
              <a:t>Revenues, Expenditures,  Encumbrances, and Awards Balance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  <a:ln>
            <a:solidFill>
              <a:srgbClr val="7030A0"/>
            </a:solidFill>
          </a:ln>
        </p:spPr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Grant Awards			8,624,271</a:t>
            </a:r>
          </a:p>
          <a:p>
            <a:pPr marL="0" indent="0">
              <a:buNone/>
            </a:pPr>
            <a:r>
              <a:rPr lang="en-US" dirty="0" smtClean="0"/>
              <a:t>Expended				8,640,939</a:t>
            </a:r>
          </a:p>
          <a:p>
            <a:pPr marL="0" indent="0">
              <a:buNone/>
            </a:pPr>
            <a:r>
              <a:rPr lang="en-US" dirty="0" smtClean="0"/>
              <a:t>Encumbered			   882,994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Award Balances			6,554,754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29996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mtClean="0"/>
              <a:t>Indirect Rate Comparison</a:t>
            </a:r>
            <a:br>
              <a:rPr lang="en-US" smtClean="0"/>
            </a:br>
            <a:r>
              <a:rPr lang="en-US" smtClean="0"/>
              <a:t>FY 2010  through FY 2014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3299468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9922195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231</TotalTime>
  <Words>83</Words>
  <Application>Microsoft Office PowerPoint</Application>
  <PresentationFormat>On-screen Show (4:3)</PresentationFormat>
  <Paragraphs>47</Paragraphs>
  <Slides>5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Northwest Portland Area Indian Health Board </vt:lpstr>
      <vt:lpstr>Revenues and Expenditures</vt:lpstr>
      <vt:lpstr>Balance Sheet… as of 9/30/2014</vt:lpstr>
      <vt:lpstr>Revenues, Expenditures,  Encumbrances, and Awards Balance</vt:lpstr>
      <vt:lpstr>Indirect Rate Comparison FY 2010  through FY 2014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Northwest Portland Area Indian Health Board</dc:title>
  <dc:creator>Jacqueline Left Hand Bull</dc:creator>
  <cp:lastModifiedBy>Jacqueline Left Hand Bull</cp:lastModifiedBy>
  <cp:revision>23</cp:revision>
  <dcterms:created xsi:type="dcterms:W3CDTF">2015-01-14T23:20:25Z</dcterms:created>
  <dcterms:modified xsi:type="dcterms:W3CDTF">2015-01-20T22:11:04Z</dcterms:modified>
</cp:coreProperties>
</file>

<file path=docProps/thumbnail.jpeg>
</file>