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29"/>
  </p:notesMasterIdLst>
  <p:handoutMasterIdLst>
    <p:handoutMasterId r:id="rId30"/>
  </p:handoutMasterIdLst>
  <p:sldIdLst>
    <p:sldId id="256" r:id="rId2"/>
    <p:sldId id="288" r:id="rId3"/>
    <p:sldId id="289" r:id="rId4"/>
    <p:sldId id="290" r:id="rId5"/>
    <p:sldId id="291" r:id="rId6"/>
    <p:sldId id="292" r:id="rId7"/>
    <p:sldId id="293" r:id="rId8"/>
    <p:sldId id="294" r:id="rId9"/>
    <p:sldId id="295" r:id="rId10"/>
    <p:sldId id="296" r:id="rId11"/>
    <p:sldId id="297" r:id="rId12"/>
    <p:sldId id="310" r:id="rId13"/>
    <p:sldId id="298" r:id="rId14"/>
    <p:sldId id="311" r:id="rId15"/>
    <p:sldId id="300" r:id="rId16"/>
    <p:sldId id="301" r:id="rId17"/>
    <p:sldId id="302" r:id="rId18"/>
    <p:sldId id="303" r:id="rId19"/>
    <p:sldId id="304" r:id="rId20"/>
    <p:sldId id="305" r:id="rId21"/>
    <p:sldId id="306" r:id="rId22"/>
    <p:sldId id="307" r:id="rId23"/>
    <p:sldId id="308" r:id="rId24"/>
    <p:sldId id="312" r:id="rId25"/>
    <p:sldId id="313" r:id="rId26"/>
    <p:sldId id="314" r:id="rId27"/>
    <p:sldId id="315" r:id="rId28"/>
  </p:sldIdLst>
  <p:sldSz cx="9144000" cy="6858000" type="screen4x3"/>
  <p:notesSz cx="6858000" cy="9144000"/>
  <p:defaultTextStyle>
    <a:lvl1pPr marL="0" algn="l" rtl="0" latinLnBrk="0">
      <a:defRPr sz="1800" kern="1200">
        <a:solidFill>
          <a:schemeClr val="tx1"/>
        </a:solidFill>
        <a:latin typeface="+mn-lt"/>
        <a:ea typeface="+mn-ea"/>
        <a:cs typeface="+mn-cs"/>
      </a:defRPr>
    </a:lvl1pPr>
    <a:lvl2pPr marL="457200" algn="l" rtl="0" latinLnBrk="0">
      <a:defRPr sz="1800" kern="1200">
        <a:solidFill>
          <a:schemeClr val="tx1"/>
        </a:solidFill>
        <a:latin typeface="+mn-lt"/>
        <a:ea typeface="+mn-ea"/>
        <a:cs typeface="+mn-cs"/>
      </a:defRPr>
    </a:lvl2pPr>
    <a:lvl3pPr marL="914400" algn="l" rtl="0" latinLnBrk="0">
      <a:defRPr sz="1800" kern="1200">
        <a:solidFill>
          <a:schemeClr val="tx1"/>
        </a:solidFill>
        <a:latin typeface="+mn-lt"/>
        <a:ea typeface="+mn-ea"/>
        <a:cs typeface="+mn-cs"/>
      </a:defRPr>
    </a:lvl3pPr>
    <a:lvl4pPr marL="1371600" algn="l" rtl="0" latinLnBrk="0">
      <a:defRPr sz="1800" kern="1200">
        <a:solidFill>
          <a:schemeClr val="tx1"/>
        </a:solidFill>
        <a:latin typeface="+mn-lt"/>
        <a:ea typeface="+mn-ea"/>
        <a:cs typeface="+mn-cs"/>
      </a:defRPr>
    </a:lvl4pPr>
    <a:lvl5pPr marL="1828800" algn="l" rtl="0" latinLnBrk="0">
      <a:defRPr sz="1800" kern="1200">
        <a:solidFill>
          <a:schemeClr val="tx1"/>
        </a:solidFill>
        <a:latin typeface="+mn-lt"/>
        <a:ea typeface="+mn-ea"/>
        <a:cs typeface="+mn-cs"/>
      </a:defRPr>
    </a:lvl5pPr>
    <a:lvl6pPr marL="2286000" algn="l" rtl="0" latinLnBrk="0">
      <a:defRPr sz="1800" kern="1200">
        <a:solidFill>
          <a:schemeClr val="tx1"/>
        </a:solidFill>
        <a:latin typeface="+mn-lt"/>
        <a:ea typeface="+mn-ea"/>
        <a:cs typeface="+mn-cs"/>
      </a:defRPr>
    </a:lvl6pPr>
    <a:lvl7pPr marL="2743200" algn="l" rtl="0" latinLnBrk="0">
      <a:defRPr sz="1800" kern="1200">
        <a:solidFill>
          <a:schemeClr val="tx1"/>
        </a:solidFill>
        <a:latin typeface="+mn-lt"/>
        <a:ea typeface="+mn-ea"/>
        <a:cs typeface="+mn-cs"/>
      </a:defRPr>
    </a:lvl7pPr>
    <a:lvl8pPr marL="3200400" algn="l" rtl="0" latinLnBrk="0">
      <a:defRPr sz="1800" kern="1200">
        <a:solidFill>
          <a:schemeClr val="tx1"/>
        </a:solidFill>
        <a:latin typeface="+mn-lt"/>
        <a:ea typeface="+mn-ea"/>
        <a:cs typeface="+mn-cs"/>
      </a:defRPr>
    </a:lvl8pPr>
    <a:lvl9pPr marL="3657600" algn="l" rtl="0" latinLnBrk="0">
      <a:defRP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0A0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B301B821-A1FF-4177-AEE7-76D212191A09}">
  <a:tblStyle styleId="{B301B821-A1FF-4177-AEE7-76D212191A09}" styleName="Medium Style 9">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2H>
      <a:tcStyle>
        <a:tcBdr/>
      </a:tcStyle>
    </a:band2H>
    <a:band1V>
      <a:tcStyle>
        <a:tcBdr/>
        <a:fill>
          <a:solidFill>
            <a:schemeClr val="accent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1"/>
          </a:solidFill>
        </a:fill>
      </a:tcStyle>
    </a:firstRow>
    <a:neCell>
      <a:tcStyle>
        <a:tcBdr/>
      </a:tcStyle>
    </a:neCell>
    <a:nwCell>
      <a:tcStyle>
        <a:tcBdr/>
      </a:tcStyle>
    </a:nwCell>
  </a:tblStyle>
  <a:tblStyle styleId="{9DCAF9ED-07DC-4A11-8D7F-57B35C25682E}" styleName="Medium Style 10">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2H>
      <a:tcStyle>
        <a:tcBdr/>
      </a:tcStyle>
    </a:band2H>
    <a:band1V>
      <a:tcStyle>
        <a:tcBdr/>
        <a:fill>
          <a:solidFill>
            <a:schemeClr val="accent2">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2"/>
          </a:solidFill>
        </a:fill>
      </a:tcStyle>
    </a:firstRow>
    <a:neCell>
      <a:tcStyle>
        <a:tcBdr/>
      </a:tcStyle>
    </a:neCell>
    <a:nwCell>
      <a:tcStyle>
        <a:tcBdr/>
      </a:tcStyle>
    </a:nwCell>
  </a:tblStyle>
  <a:tblStyle styleId="{793D81CF-94F2-401A-BA57-92F5A7B2D0C5}" styleName="Medium Style 8">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dk1"/>
          </a:solidFill>
        </a:fill>
      </a:tcStyle>
    </a:firstRow>
    <a:neCell>
      <a:tcStyle>
        <a:tcBdr/>
      </a:tcStyle>
    </a:neCell>
    <a:nwCell>
      <a:tcStyle>
        <a:tcBdr/>
      </a:tcStyle>
    </a:nwCell>
  </a:tblStyle>
  <a:tblStyle styleId="{5FD0F851-EC5A-4D38-B0AD-8093EC10F338}" styleName="Light Style 6">
    <a:wholeTbl>
      <a:tcTxStyle>
        <a:fontRef idx="minor">
          <a:scrgbClr r="0" g="0" b="0"/>
        </a:fontRef>
        <a:schemeClr val="accent5"/>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seCell>
      <a:tcStyle>
        <a:tcBdr/>
      </a:tcStyle>
    </a:seCell>
    <a:swCell>
      <a:tcStyle>
        <a:tcBdr/>
      </a:tcStyle>
    </a:swCell>
    <a:firstRow>
      <a:tcTxStyle b="on"/>
      <a:tcStyle>
        <a:tcBdr>
          <a:bottom>
            <a:ln w="12700" cmpd="sng">
              <a:solidFill>
                <a:schemeClr val="accent5"/>
              </a:solidFill>
            </a:ln>
          </a:bottom>
        </a:tcBdr>
        <a:fill>
          <a:noFill/>
        </a:fill>
      </a:tcStyle>
    </a:firstRow>
    <a:neCell>
      <a:tcStyle>
        <a:tcBdr/>
      </a:tcStyle>
    </a:neCell>
    <a:nwCell>
      <a:tcStyle>
        <a:tcBdr/>
      </a:tcStyle>
    </a:nwCell>
  </a:tblStyle>
  <a:tblStyle styleId="{1FECB4D8-DB02-4DC6-A0A2-4F2EBAE1DC90}" styleName="Medium Style 11">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2H>
      <a:tcStyle>
        <a:tcBdr/>
      </a:tcStyle>
    </a:band2H>
    <a:band1V>
      <a:tcStyle>
        <a:tcBdr/>
        <a:fill>
          <a:solidFill>
            <a:schemeClr val="accent3">
              <a:tint val="20000"/>
            </a:schemeClr>
          </a:solidFill>
        </a:fill>
      </a:tcStyle>
    </a:band1V>
    <a:band2V>
      <a:tcStyle>
        <a:tcBdr/>
      </a:tcStyle>
    </a:band2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seCell>
      <a:tcStyle>
        <a:tcBdr/>
      </a:tcStyle>
    </a:seCell>
    <a:swCell>
      <a:tcStyle>
        <a:tcBdr/>
      </a:tcStyle>
    </a:swCell>
    <a:firstRow>
      <a:tcTxStyle b="on">
        <a:fontRef idx="minor">
          <a:scrgbClr r="0" g="0" b="0"/>
        </a:fontRef>
        <a:schemeClr val="lt1"/>
      </a:tcTxStyle>
      <a:tcStyle>
        <a:tcBdr/>
        <a:fill>
          <a:solidFill>
            <a:schemeClr val="accent3"/>
          </a:solidFill>
        </a:fill>
      </a:tcStyle>
    </a:firstRow>
    <a:neCell>
      <a:tcStyle>
        <a:tcBdr/>
      </a:tcStyle>
    </a:neCell>
    <a:nwCell>
      <a:tcStyle>
        <a:tcBdr/>
      </a:tcStyle>
    </a:nwCell>
  </a:tblStyle>
  <a:tblStyle styleId="{3B4B98B0-60AC-42C2-AFA5-B58CD77FA1E5}" styleName="Light Style 2">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seCell>
      <a:tcStyle>
        <a:tcBdr/>
      </a:tcStyle>
    </a:seCell>
    <a:swCell>
      <a:tcStyle>
        <a:tcBdr/>
      </a:tcStyle>
    </a:swCell>
    <a:firstRow>
      <a:tcTxStyle b="on"/>
      <a:tcStyle>
        <a:tcBdr>
          <a:bottom>
            <a:ln w="12700" cmpd="sng">
              <a:solidFill>
                <a:schemeClr val="accent1"/>
              </a:solidFill>
            </a:ln>
          </a:bottom>
        </a:tcBdr>
        <a:fill>
          <a:noFill/>
        </a:fill>
      </a:tcStyle>
    </a:firstRow>
    <a:neCell>
      <a:tcStyle>
        <a:tcBdr/>
      </a:tcStyle>
    </a:neCell>
    <a:nwCell>
      <a:tcStyle>
        <a:tcBdr/>
      </a:tcStyle>
    </a:nwCell>
  </a:tblStyle>
  <a:tblStyle styleId="{0E3FDE45-AF77-4B5C-9715-49D594BDF05E}" styleName="Light Style 3">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band2V>
      <a:tcStyle>
        <a:tcBdr/>
      </a:tcStyle>
    </a:band2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seCell>
      <a:tcStyle>
        <a:tcBdr/>
      </a:tcStyle>
    </a:seCell>
    <a:swCell>
      <a:tcStyle>
        <a:tcBdr/>
      </a:tcStyle>
    </a:swCell>
    <a:firstRow>
      <a:tcTxStyle b="on"/>
      <a:tcStyle>
        <a:tcBdr>
          <a:bottom>
            <a:ln w="12700" cmpd="sng">
              <a:solidFill>
                <a:schemeClr val="accent2"/>
              </a:solidFill>
            </a:ln>
          </a:bottom>
        </a:tcBdr>
        <a:fill>
          <a:noFill/>
        </a:fill>
      </a:tcStyle>
    </a:firstRow>
    <a:neCell>
      <a:tcStyle>
        <a:tcBdr/>
      </a:tcStyle>
    </a:neCell>
    <a:nwCell>
      <a:tcStyle>
        <a:tcBdr/>
      </a:tcStyle>
    </a:nwCell>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66" autoAdjust="0"/>
    <p:restoredTop sz="88034" autoAdjust="0"/>
  </p:normalViewPr>
  <p:slideViewPr>
    <p:cSldViewPr>
      <p:cViewPr>
        <p:scale>
          <a:sx n="75" d="100"/>
          <a:sy n="75" d="100"/>
        </p:scale>
        <p:origin x="-1008"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extLst/>
          </a:lstStyle>
          <a:p>
            <a:fld id="{31555DB1-8736-42A3-B48D-2B08FB93332A}" type="datetimeFigureOut">
              <a:rPr lang="en-US" smtClean="0"/>
              <a:pPr/>
              <a:t>1/21/2015</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extLst/>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extLst/>
          </a:lstStyle>
          <a:p>
            <a:fld id="{5400D380-E0D7-4EB1-B91E-BFCC7DA7F29D}" type="slidenum">
              <a:rPr lang="en-US" smtClean="0"/>
              <a:pPr/>
              <a:t>‹#›</a:t>
            </a:fld>
            <a:endParaRPr lang="en-US"/>
          </a:p>
        </p:txBody>
      </p:sp>
    </p:spTree>
    <p:extLst>
      <p:ext uri="{BB962C8B-B14F-4D97-AF65-F5344CB8AC3E}">
        <p14:creationId xmlns:p14="http://schemas.microsoft.com/office/powerpoint/2010/main" val="25492054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extLst/>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extLst/>
          </a:lstStyle>
          <a:p>
            <a:fld id="{0BDB199F-A56C-4049-BA04-1447030960FF}" type="datetimeFigureOut">
              <a:rPr lang="en-US" smtClean="0"/>
              <a:pPr/>
              <a:t>1/21/2015</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extLst/>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extLst/>
          </a:lstStyle>
          <a:p>
            <a:pPr lvl="0"/>
            <a:r>
              <a:rPr lang="en-US" smtClean="0"/>
              <a:t>Click to edit Master text styles</a:t>
            </a:r>
            <a:endParaRPr lang="en-US"/>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extLst/>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extLst/>
          </a:lstStyle>
          <a:p>
            <a:fld id="{B3A019F3-8596-4028-9847-CBD3A185B07A}" type="slidenum">
              <a:rPr lang="en-US" smtClean="0"/>
              <a:pPr/>
              <a:t>‹#›</a:t>
            </a:fld>
            <a:endParaRPr lang="en-US"/>
          </a:p>
        </p:txBody>
      </p:sp>
    </p:spTree>
    <p:extLst>
      <p:ext uri="{BB962C8B-B14F-4D97-AF65-F5344CB8AC3E}">
        <p14:creationId xmlns:p14="http://schemas.microsoft.com/office/powerpoint/2010/main" val="1839893902"/>
      </p:ext>
    </p:extLst>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en-US"/>
          </a:p>
        </p:txBody>
      </p:sp>
      <p:sp>
        <p:nvSpPr>
          <p:cNvPr id="4" name="Rectangle 4"/>
          <p:cNvSpPr>
            <a:spLocks noGrp="1"/>
          </p:cNvSpPr>
          <p:nvPr>
            <p:ph type="sldNum" sz="quarter" idx="10"/>
          </p:nvPr>
        </p:nvSpPr>
        <p:spPr/>
        <p:txBody>
          <a:bodyPr/>
          <a:lstStyle>
            <a:extLst/>
          </a:lstStyle>
          <a:p>
            <a:fld id="{B3A019F3-8596-4028-9847-CBD3A185B07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Times New Roman" charset="0"/>
                <a:ea typeface="ＭＳ Ｐゴシック" charset="0"/>
              </a:rPr>
              <a:t>There is a large population of </a:t>
            </a:r>
            <a:r>
              <a:rPr lang="en-US" sz="1200" dirty="0" err="1" smtClean="0">
                <a:latin typeface="Times New Roman" charset="0"/>
                <a:ea typeface="ＭＳ Ｐゴシック" charset="0"/>
              </a:rPr>
              <a:t>Haudenosaunee</a:t>
            </a:r>
            <a:r>
              <a:rPr lang="en-US" sz="1200" dirty="0" smtClean="0">
                <a:latin typeface="Times New Roman" charset="0"/>
                <a:ea typeface="ＭＳ Ｐゴシック" charset="0"/>
              </a:rPr>
              <a:t> Ontario, as a result of the United States war of independence and as allies to the British. As years went by, the Canadian government violated the sovereignty of the </a:t>
            </a:r>
            <a:r>
              <a:rPr lang="en-US" sz="1200" dirty="0" err="1" smtClean="0">
                <a:latin typeface="Times New Roman" charset="0"/>
                <a:ea typeface="ＭＳ Ｐゴシック" charset="0"/>
              </a:rPr>
              <a:t>Haudenosaunee</a:t>
            </a:r>
            <a:r>
              <a:rPr lang="en-US" sz="1200" dirty="0" smtClean="0">
                <a:latin typeface="Times New Roman" charset="0"/>
                <a:ea typeface="ＭＳ Ｐゴシック" charset="0"/>
              </a:rPr>
              <a:t> and, since no resolution could be found with the Canadian government, the </a:t>
            </a:r>
            <a:r>
              <a:rPr lang="en-US" sz="1200" dirty="0" err="1" smtClean="0">
                <a:latin typeface="Times New Roman" charset="0"/>
                <a:ea typeface="ＭＳ Ｐゴシック" charset="0"/>
              </a:rPr>
              <a:t>Haudenosaunee</a:t>
            </a:r>
            <a:r>
              <a:rPr lang="en-US" sz="1200" dirty="0" smtClean="0">
                <a:latin typeface="Times New Roman" charset="0"/>
                <a:ea typeface="ＭＳ Ｐゴシック" charset="0"/>
              </a:rPr>
              <a:t> sent a representative to the League of Nations to complain.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2</a:t>
            </a:fld>
            <a:endParaRPr lang="en-US"/>
          </a:p>
        </p:txBody>
      </p:sp>
    </p:spTree>
    <p:extLst>
      <p:ext uri="{BB962C8B-B14F-4D97-AF65-F5344CB8AC3E}">
        <p14:creationId xmlns:p14="http://schemas.microsoft.com/office/powerpoint/2010/main" val="18913208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eaLnBrk="1" hangingPunct="1">
              <a:buFont typeface="Arial"/>
              <a:buChar char="•"/>
            </a:pPr>
            <a:r>
              <a:rPr lang="en-US" sz="1200" dirty="0" smtClean="0">
                <a:latin typeface="Arial" charset="0"/>
                <a:ea typeface="ＭＳ Ｐゴシック" charset="0"/>
              </a:rPr>
              <a:t>A year after the standoff at Wounded Knee, in 1974, Indigenous leaders gathered analyze what had happened and what to do next. </a:t>
            </a:r>
          </a:p>
          <a:p>
            <a:pPr marL="171450" indent="-171450" eaLnBrk="1" hangingPunct="1">
              <a:buFont typeface="Arial"/>
              <a:buChar char="•"/>
            </a:pPr>
            <a:r>
              <a:rPr lang="en-US" sz="1200" dirty="0" smtClean="0">
                <a:latin typeface="Arial" charset="0"/>
                <a:ea typeface="ＭＳ Ｐゴシック" charset="0"/>
              </a:rPr>
              <a:t>They came to the conclusion that we could not get justice in the domestic situation so they decided to go to the international arena.</a:t>
            </a:r>
          </a:p>
          <a:p>
            <a:pPr marL="171450" indent="-171450" eaLnBrk="1" hangingPunct="1">
              <a:buFont typeface="Arial"/>
              <a:buChar char="•"/>
            </a:pPr>
            <a:r>
              <a:rPr lang="en-US" sz="1200" dirty="0" smtClean="0">
                <a:latin typeface="Arial" charset="0"/>
                <a:ea typeface="ＭＳ Ｐゴシック" charset="0"/>
              </a:rPr>
              <a:t>People were assigned to begin the process of approaching the United Nations.</a:t>
            </a:r>
          </a:p>
          <a:p>
            <a:pPr marL="171450" indent="-171450" eaLnBrk="1" hangingPunct="1">
              <a:buFont typeface="Arial"/>
              <a:buChar char="•"/>
            </a:pPr>
            <a:r>
              <a:rPr lang="en-US" sz="1200" dirty="0" smtClean="0">
                <a:latin typeface="Arial" charset="0"/>
                <a:ea typeface="ＭＳ Ｐゴシック" charset="0"/>
              </a:rPr>
              <a:t>This resulted in a meeting in Geneva in 1977.</a:t>
            </a:r>
          </a:p>
          <a:p>
            <a:endParaRPr lang="en-US" b="1"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3</a:t>
            </a:fld>
            <a:endParaRPr lang="en-US"/>
          </a:p>
        </p:txBody>
      </p:sp>
    </p:spTree>
    <p:extLst>
      <p:ext uri="{BB962C8B-B14F-4D97-AF65-F5344CB8AC3E}">
        <p14:creationId xmlns:p14="http://schemas.microsoft.com/office/powerpoint/2010/main" val="18877534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200" dirty="0" smtClean="0">
                <a:latin typeface="Arial" charset="0"/>
                <a:ea typeface="ＭＳ Ｐゴシック" charset="0"/>
              </a:rPr>
              <a:t>The WGIP was made up of 5 Human Rights experts from the Sub-commission, one from each of the five regions of the UN: Africa, Asia, Latin America, Eastern Europe, and Western Europe and other countries.</a:t>
            </a:r>
          </a:p>
          <a:p>
            <a:pPr eaLnBrk="1" hangingPunct="1"/>
            <a:r>
              <a:rPr lang="en-US" sz="1200" dirty="0" smtClean="0">
                <a:latin typeface="Arial" charset="0"/>
                <a:ea typeface="ＭＳ Ｐゴシック" charset="0"/>
              </a:rPr>
              <a:t>They drafted the original text of the Declaration.</a:t>
            </a:r>
          </a:p>
          <a:p>
            <a:pPr eaLnBrk="1" hangingPunct="1"/>
            <a:r>
              <a:rPr lang="en-US" sz="1200" dirty="0" smtClean="0">
                <a:latin typeface="Arial" charset="0"/>
                <a:ea typeface="ＭＳ Ｐゴシック" charset="0"/>
              </a:rPr>
              <a:t>They completed their drafting in 1993.</a:t>
            </a:r>
          </a:p>
          <a:p>
            <a:pPr eaLnBrk="1" hangingPunct="1"/>
            <a:r>
              <a:rPr lang="en-US" sz="1200" dirty="0" smtClean="0">
                <a:latin typeface="Arial" charset="0"/>
                <a:ea typeface="ＭＳ Ｐゴシック" charset="0"/>
              </a:rPr>
              <a:t>The Draft Declaration then passed up to the Sub-commission who approved it with no changes.</a:t>
            </a:r>
          </a:p>
          <a:p>
            <a:pPr eaLnBrk="1" hangingPunct="1"/>
            <a:r>
              <a:rPr lang="en-US" sz="1200" dirty="0" smtClean="0">
                <a:latin typeface="Arial" charset="0"/>
                <a:ea typeface="ＭＳ Ｐゴシック" charset="0"/>
              </a:rPr>
              <a:t>The Document was then sent up to the Commission on Human Rights where States got hold of the Declaration and made their own group called the Working Group on Resolution 19/32.*</a:t>
            </a:r>
          </a:p>
          <a:p>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5</a:t>
            </a:fld>
            <a:endParaRPr lang="en-US"/>
          </a:p>
        </p:txBody>
      </p:sp>
    </p:spTree>
    <p:extLst>
      <p:ext uri="{BB962C8B-B14F-4D97-AF65-F5344CB8AC3E}">
        <p14:creationId xmlns:p14="http://schemas.microsoft.com/office/powerpoint/2010/main" val="8087012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US,</a:t>
            </a:r>
            <a:r>
              <a:rPr lang="en-US" baseline="0" dirty="0" smtClean="0"/>
              <a:t> NZ and Australia did not initially adopt the UNDRIP</a:t>
            </a:r>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6</a:t>
            </a:fld>
            <a:endParaRPr lang="en-US"/>
          </a:p>
        </p:txBody>
      </p:sp>
    </p:spTree>
    <p:extLst>
      <p:ext uri="{BB962C8B-B14F-4D97-AF65-F5344CB8AC3E}">
        <p14:creationId xmlns:p14="http://schemas.microsoft.com/office/powerpoint/2010/main" val="4249195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7</a:t>
            </a:fld>
            <a:endParaRPr lang="en-US"/>
          </a:p>
        </p:txBody>
      </p:sp>
    </p:spTree>
    <p:extLst>
      <p:ext uri="{BB962C8B-B14F-4D97-AF65-F5344CB8AC3E}">
        <p14:creationId xmlns:p14="http://schemas.microsoft.com/office/powerpoint/2010/main" val="3467424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Arial" charset="0"/>
                <a:ea typeface="ＭＳ Ｐゴシック" charset="0"/>
              </a:rPr>
              <a:t>and Provides a Framework in Articles 27, 28 and 40 for Redress, Restitution and Conflict Resolution Processes that:</a:t>
            </a:r>
          </a:p>
          <a:p>
            <a:endParaRPr lang="en-US" sz="1200" b="1" dirty="0" smtClean="0">
              <a:latin typeface="Arial" charset="0"/>
              <a:ea typeface="ＭＳ Ｐゴシック" charset="0"/>
            </a:endParaRPr>
          </a:p>
          <a:p>
            <a:pPr>
              <a:buFont typeface="Wingdings" charset="0"/>
              <a:buChar char="Ø"/>
            </a:pPr>
            <a:r>
              <a:rPr lang="en-US" sz="1200" b="1" dirty="0" smtClean="0">
                <a:latin typeface="Arial" charset="0"/>
                <a:ea typeface="ＭＳ Ｐゴシック" charset="0"/>
              </a:rPr>
              <a:t>Are fair, independent, impartial, open, transparent, </a:t>
            </a:r>
            <a:r>
              <a:rPr lang="en-US" sz="1200" b="1" u="sng" dirty="0" smtClean="0">
                <a:latin typeface="Arial" charset="0"/>
                <a:ea typeface="ＭＳ Ｐゴシック" charset="0"/>
              </a:rPr>
              <a:t>established and implemented in conjunction with indigenous peoples concerned</a:t>
            </a:r>
          </a:p>
          <a:p>
            <a:pPr>
              <a:buFont typeface="Wingdings" charset="0"/>
              <a:buChar char="Ø"/>
            </a:pPr>
            <a:r>
              <a:rPr lang="en-US" sz="1200" b="1" dirty="0" smtClean="0">
                <a:latin typeface="Arial" charset="0"/>
                <a:ea typeface="ＭＳ Ｐゴシック" charset="0"/>
              </a:rPr>
              <a:t>Recognize  Indigenous Peoples</a:t>
            </a:r>
            <a:r>
              <a:rPr lang="ja-JP" altLang="en-US" sz="1200" b="1" dirty="0" smtClean="0">
                <a:latin typeface="Arial" charset="0"/>
                <a:ea typeface="ＭＳ Ｐゴシック" charset="0"/>
              </a:rPr>
              <a:t>’</a:t>
            </a:r>
            <a:r>
              <a:rPr lang="en-US" sz="1200" b="1" dirty="0" smtClean="0">
                <a:latin typeface="Arial" charset="0"/>
                <a:ea typeface="ＭＳ Ｐゴシック" charset="0"/>
              </a:rPr>
              <a:t> laws, traditions, customs, legal and land tenure systems and international human rights </a:t>
            </a:r>
          </a:p>
          <a:p>
            <a:pPr>
              <a:buFont typeface="Wingdings" charset="0"/>
              <a:buChar char="Ø"/>
            </a:pPr>
            <a:r>
              <a:rPr lang="en-US" sz="1200" b="1" dirty="0" smtClean="0">
                <a:latin typeface="Arial" charset="0"/>
                <a:ea typeface="ＭＳ Ｐゴシック" charset="0"/>
              </a:rPr>
              <a:t>Provide redress for Indigenous Peoples</a:t>
            </a:r>
            <a:r>
              <a:rPr lang="ja-JP" altLang="en-US" sz="1200" b="1" dirty="0" smtClean="0">
                <a:latin typeface="Arial" charset="0"/>
                <a:ea typeface="ＭＳ Ｐゴシック" charset="0"/>
              </a:rPr>
              <a:t>’</a:t>
            </a:r>
            <a:r>
              <a:rPr lang="en-US" sz="1200" b="1" dirty="0" smtClean="0">
                <a:latin typeface="Arial" charset="0"/>
                <a:ea typeface="ＭＳ Ｐゴシック" charset="0"/>
              </a:rPr>
              <a:t> traditional lands, territories and resources that were confiscated, taken, occupied, used or damaged without their free, prior informed and consent </a:t>
            </a:r>
          </a:p>
          <a:p>
            <a:pPr>
              <a:buFont typeface="Wingdings" charset="0"/>
              <a:buChar char="Ø"/>
            </a:pPr>
            <a:r>
              <a:rPr lang="en-US" sz="1200" b="1" dirty="0" smtClean="0">
                <a:latin typeface="Arial" charset="0"/>
                <a:ea typeface="ＭＳ Ｐゴシック" charset="0"/>
              </a:rPr>
              <a:t>Provide just, fair, equitable compensation, can includes return of lands Provide remedies for </a:t>
            </a:r>
            <a:r>
              <a:rPr lang="en-US" sz="1200" b="1" u="sng" dirty="0" smtClean="0">
                <a:latin typeface="Arial" charset="0"/>
                <a:ea typeface="ＭＳ Ｐゴシック" charset="0"/>
              </a:rPr>
              <a:t>all</a:t>
            </a:r>
            <a:r>
              <a:rPr lang="en-US" sz="1200" b="1" dirty="0" smtClean="0">
                <a:latin typeface="Arial" charset="0"/>
                <a:ea typeface="ＭＳ Ｐゴシック" charset="0"/>
              </a:rPr>
              <a:t> infringements of individual/collective rights                                     </a:t>
            </a:r>
          </a:p>
          <a:p>
            <a:endParaRPr lang="en-US" dirty="0"/>
          </a:p>
        </p:txBody>
      </p:sp>
      <p:sp>
        <p:nvSpPr>
          <p:cNvPr id="4" name="Slide Number Placeholder 3"/>
          <p:cNvSpPr>
            <a:spLocks noGrp="1"/>
          </p:cNvSpPr>
          <p:nvPr>
            <p:ph type="sldNum" sz="quarter" idx="10"/>
          </p:nvPr>
        </p:nvSpPr>
        <p:spPr/>
        <p:txBody>
          <a:bodyPr/>
          <a:lstStyle/>
          <a:p>
            <a:fld id="{B3A019F3-8596-4028-9847-CBD3A185B07A}" type="slidenum">
              <a:rPr lang="en-US" smtClean="0"/>
              <a:pPr/>
              <a:t>21</a:t>
            </a:fld>
            <a:endParaRPr lang="en-US"/>
          </a:p>
        </p:txBody>
      </p:sp>
    </p:spTree>
    <p:extLst>
      <p:ext uri="{BB962C8B-B14F-4D97-AF65-F5344CB8AC3E}">
        <p14:creationId xmlns:p14="http://schemas.microsoft.com/office/powerpoint/2010/main" val="20694009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9" name="Rectangle 10"/>
          <p:cNvSpPr/>
          <p:nvPr userDrawn="1"/>
        </p:nvSpPr>
        <p:spPr>
          <a:xfrm>
            <a:off x="0" y="3505200"/>
            <a:ext cx="9144000" cy="1143000"/>
          </a:xfrm>
          <a:prstGeom prst="rect">
            <a:avLst/>
          </a:prstGeom>
          <a:solidFill>
            <a:schemeClr val="accent6">
              <a:shade val="75000"/>
            </a:schemeClr>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ctrTitle"/>
          </p:nvPr>
        </p:nvSpPr>
        <p:spPr>
          <a:xfrm>
            <a:off x="228600" y="4114800"/>
            <a:ext cx="7239000" cy="533400"/>
          </a:xfrm>
          <a:noFill/>
        </p:spPr>
        <p:txBody>
          <a:bodyPr vert="horz"/>
          <a:lstStyle>
            <a:lvl1pPr algn="l">
              <a:defRPr sz="2000" b="0" cap="all" spc="150" baseline="0">
                <a:solidFill>
                  <a:schemeClr val="bg1"/>
                </a:solidFill>
              </a:defRPr>
            </a:lvl1pPr>
            <a:extLst/>
          </a:lstStyle>
          <a:p>
            <a:r>
              <a:rPr lang="en-US" smtClean="0"/>
              <a:t>Click to edit Master title style</a:t>
            </a:r>
            <a:endParaRPr lang="en-US" dirty="0"/>
          </a:p>
        </p:txBody>
      </p:sp>
      <p:sp>
        <p:nvSpPr>
          <p:cNvPr id="3" name="Rectangle 3"/>
          <p:cNvSpPr>
            <a:spLocks noGrp="1"/>
          </p:cNvSpPr>
          <p:nvPr>
            <p:ph type="subTitle" idx="1" hasCustomPrompt="1"/>
          </p:nvPr>
        </p:nvSpPr>
        <p:spPr>
          <a:xfrm>
            <a:off x="228600" y="4706112"/>
            <a:ext cx="6934200" cy="228600"/>
          </a:xfrm>
          <a:solidFill>
            <a:schemeClr val="bg1"/>
          </a:solidFill>
        </p:spPr>
        <p:txBody>
          <a:bodyPr/>
          <a:lstStyle>
            <a:lvl1pPr marL="0" indent="0" algn="l">
              <a:buNone/>
              <a:defRPr sz="1100" b="1">
                <a:solidFill>
                  <a:schemeClr val="accent4">
                    <a:shade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dirty="0" smtClean="0"/>
              <a:t>Click to add author information</a:t>
            </a:r>
            <a:endParaRPr lang="en-US" dirty="0"/>
          </a:p>
        </p:txBody>
      </p:sp>
      <p:sp>
        <p:nvSpPr>
          <p:cNvPr id="15" name="Rectangle 15"/>
          <p:cNvSpPr>
            <a:spLocks noGrp="1"/>
          </p:cNvSpPr>
          <p:nvPr>
            <p:ph type="sldNum" sz="quarter" idx="11"/>
          </p:nvPr>
        </p:nvSpPr>
        <p:spPr>
          <a:xfrm>
            <a:off x="6477000" y="6477000"/>
            <a:ext cx="1021080" cy="304800"/>
          </a:xfrm>
        </p:spPr>
        <p:txBody>
          <a:bodyPr anchor="ctr"/>
          <a:lstStyle>
            <a:extLst/>
          </a:lstStyle>
          <a:p>
            <a:pPr algn="r"/>
            <a:fld id="{256D3EEF-DE4E-429D-8EC4-DDC531AFF587}" type="slidenum">
              <a:rPr lang="en-US" sz="1000" smtClean="0"/>
              <a:pPr algn="r"/>
              <a:t>‹#›</a:t>
            </a:fld>
            <a:endParaRPr lang="en-US" dirty="0"/>
          </a:p>
        </p:txBody>
      </p:sp>
      <p:sp>
        <p:nvSpPr>
          <p:cNvPr id="16" name="Rectangle 16"/>
          <p:cNvSpPr>
            <a:spLocks noGrp="1"/>
          </p:cNvSpPr>
          <p:nvPr>
            <p:ph type="ftr" sz="quarter" idx="12"/>
          </p:nvPr>
        </p:nvSpPr>
        <p:spPr/>
        <p:txBody>
          <a:bodyPr/>
          <a:lstStyle>
            <a:extLst/>
          </a:lstStyle>
          <a:p>
            <a:endParaRPr lang="en-US" dirty="0"/>
          </a:p>
        </p:txBody>
      </p:sp>
      <p:sp>
        <p:nvSpPr>
          <p:cNvPr id="8" name="Rectangle 10"/>
          <p:cNvSpPr/>
          <p:nvPr userDrawn="1"/>
        </p:nvSpPr>
        <p:spPr>
          <a:xfrm>
            <a:off x="0" y="0"/>
            <a:ext cx="9144000" cy="40386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0" name="Date Placeholder 9"/>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1/21/2015</a:t>
            </a:fld>
            <a:endParaRPr lang="en-US" dirty="0"/>
          </a:p>
        </p:txBody>
      </p:sp>
      <p:sp>
        <p:nvSpPr>
          <p:cNvPr id="12" name="Rectangle 11"/>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pic>
        <p:nvPicPr>
          <p:cNvPr id="11" name="Picture 10" descr="CWIS ICON transp 300dpi.ps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01000" y="6096889"/>
            <a:ext cx="766219" cy="761111"/>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1 Top, 2 Bottom">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5"/>
          </p:nvPr>
        </p:nvSpPr>
        <p:spPr>
          <a:xfrm>
            <a:off x="301752" y="609600"/>
            <a:ext cx="8074152"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3"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19"/>
          <p:cNvSpPr>
            <a:spLocks noGrp="1"/>
          </p:cNvSpPr>
          <p:nvPr>
            <p:ph type="dt" sz="half" idx="22"/>
          </p:nvPr>
        </p:nvSpPr>
        <p:spPr/>
        <p:txBody>
          <a:bodyPr/>
          <a:lstStyle>
            <a:extLst/>
          </a:lstStyle>
          <a:p>
            <a:pPr algn="r"/>
            <a:fld id="{FEC9D3F2-7140-49B9-866C-D21246A5836E}" type="datetime1">
              <a:rPr lang="en-US" smtClean="0"/>
              <a:pPr algn="r"/>
              <a:t>1/21/2015</a:t>
            </a:fld>
            <a:endParaRPr lang="en-US"/>
          </a:p>
        </p:txBody>
      </p:sp>
      <p:sp>
        <p:nvSpPr>
          <p:cNvPr id="20" name="Rectangle 20"/>
          <p:cNvSpPr>
            <a:spLocks noGrp="1"/>
          </p:cNvSpPr>
          <p:nvPr>
            <p:ph type="sldNum" sz="quarter" idx="23"/>
          </p:nvPr>
        </p:nvSpPr>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4"/>
          </p:nvPr>
        </p:nvSpPr>
        <p:spPr/>
        <p:txBody>
          <a:bodyPr/>
          <a:lstStyle>
            <a:extLst/>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spTree>
      <p:nvGrpSpPr>
        <p:cNvPr id="1" name=""/>
        <p:cNvGrpSpPr/>
        <p:nvPr/>
      </p:nvGrpSpPr>
      <p:grpSpPr>
        <a:xfrm>
          <a:off x="0" y="0"/>
          <a:ext cx="0" cy="0"/>
          <a:chOff x="0" y="0"/>
          <a:chExt cx="0" cy="0"/>
        </a:xfrm>
      </p:grpSpPr>
      <p:sp>
        <p:nvSpPr>
          <p:cNvPr id="19" name="Rectangle 2"/>
          <p:cNvSpPr>
            <a:spLocks noGrp="1"/>
          </p:cNvSpPr>
          <p:nvPr>
            <p:ph type="title" hasCustomPrompt="1"/>
          </p:nvPr>
        </p:nvSpPr>
        <p:spPr/>
        <p:txBody>
          <a:bodyPr/>
          <a:lstStyle>
            <a:lvl1pPr>
              <a:defRPr/>
            </a:lvl1pPr>
            <a:extLst/>
          </a:lstStyle>
          <a:p>
            <a:r>
              <a:rPr lang="en-US" dirty="0" err="1" smtClean="0"/>
              <a:t>Cwis</a:t>
            </a:r>
            <a:r>
              <a:rPr lang="en-US" dirty="0" smtClean="0"/>
              <a:t> board of directors	</a:t>
            </a:r>
            <a:endParaRPr lang="en-US" dirty="0"/>
          </a:p>
        </p:txBody>
      </p:sp>
      <p:sp>
        <p:nvSpPr>
          <p:cNvPr id="16"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8"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1" name="Rectangle 8"/>
          <p:cNvSpPr>
            <a:spLocks noGrp="1"/>
          </p:cNvSpPr>
          <p:nvPr>
            <p:ph type="body" sz="quarter" idx="18"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9"/>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20"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21"/>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3" name="Rectangle 23"/>
          <p:cNvSpPr>
            <a:spLocks noGrp="1"/>
          </p:cNvSpPr>
          <p:nvPr>
            <p:ph type="dt" sz="half" idx="22"/>
          </p:nvPr>
        </p:nvSpPr>
        <p:spPr/>
        <p:txBody>
          <a:bodyPr/>
          <a:lstStyle>
            <a:extLst/>
          </a:lstStyle>
          <a:p>
            <a:pPr algn="r"/>
            <a:fld id="{CBEC585F-C108-48D6-9331-6628A0FBB73B}" type="datetime1">
              <a:rPr lang="en-US" smtClean="0"/>
              <a:pPr algn="r"/>
              <a:t>1/21/2015</a:t>
            </a:fld>
            <a:endParaRPr lang="en-US"/>
          </a:p>
        </p:txBody>
      </p:sp>
      <p:sp>
        <p:nvSpPr>
          <p:cNvPr id="27" name="Rectangle 27"/>
          <p:cNvSpPr>
            <a:spLocks noGrp="1"/>
          </p:cNvSpPr>
          <p:nvPr>
            <p:ph type="sldNum" sz="quarter" idx="23"/>
          </p:nvPr>
        </p:nvSpPr>
        <p:spPr/>
        <p:txBody>
          <a:bodyPr/>
          <a:lstStyle>
            <a:extLst/>
          </a:lstStyle>
          <a:p>
            <a:pPr algn="r"/>
            <a:fld id="{256D3EEF-DE4E-429D-8EC4-DDC531AFF587}" type="slidenum">
              <a:rPr lang="en-US" sz="1000" smtClean="0"/>
              <a:pPr algn="r"/>
              <a:t>‹#›</a:t>
            </a:fld>
            <a:endParaRPr lang="en-US"/>
          </a:p>
        </p:txBody>
      </p:sp>
      <p:sp>
        <p:nvSpPr>
          <p:cNvPr id="28" name="Rectangle 28"/>
          <p:cNvSpPr>
            <a:spLocks noGrp="1"/>
          </p:cNvSpPr>
          <p:nvPr>
            <p:ph type="ftr" sz="quarter" idx="24"/>
          </p:nvPr>
        </p:nvSpPr>
        <p:spPr/>
        <p:txBody>
          <a:bodyPr/>
          <a:lstStyle>
            <a:extLst/>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Up: 1 Left, 3 Right">
    <p:spTree>
      <p:nvGrpSpPr>
        <p:cNvPr id="1" name=""/>
        <p:cNvGrpSpPr/>
        <p:nvPr/>
      </p:nvGrpSpPr>
      <p:grpSpPr>
        <a:xfrm>
          <a:off x="0" y="0"/>
          <a:ext cx="0" cy="0"/>
          <a:chOff x="0" y="0"/>
          <a:chExt cx="0" cy="0"/>
        </a:xfrm>
      </p:grpSpPr>
      <p:sp>
        <p:nvSpPr>
          <p:cNvPr id="4" name="Rectangle 2"/>
          <p:cNvSpPr>
            <a:spLocks noGrp="1"/>
          </p:cNvSpPr>
          <p:nvPr>
            <p:ph type="title"/>
          </p:nvPr>
        </p:nvSpPr>
        <p:spPr/>
        <p:txBody>
          <a:bodyPr/>
          <a:lstStyle>
            <a:extLst/>
          </a:lstStyle>
          <a:p>
            <a:r>
              <a:rPr lang="en-US" smtClean="0"/>
              <a:t>Click to edit Master title style</a:t>
            </a:r>
            <a:endParaRPr lang="en-US"/>
          </a:p>
        </p:txBody>
      </p:sp>
      <p:sp>
        <p:nvSpPr>
          <p:cNvPr id="10"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8" name="Rectangle 11"/>
          <p:cNvSpPr>
            <a:spLocks noGrp="1"/>
          </p:cNvSpPr>
          <p:nvPr>
            <p:ph sz="quarter" idx="16"/>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9"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0"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8"/>
          <p:cNvSpPr>
            <a:spLocks noGrp="1"/>
          </p:cNvSpPr>
          <p:nvPr>
            <p:ph type="body" sz="quarter" idx="17"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3" name="Rectangle 11"/>
          <p:cNvSpPr>
            <a:spLocks noGrp="1"/>
          </p:cNvSpPr>
          <p:nvPr>
            <p:ph sz="quarter" idx="18"/>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9"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20"/>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p:txBody>
          <a:bodyPr/>
          <a:lstStyle>
            <a:extLst/>
          </a:lstStyle>
          <a:p>
            <a:pPr algn="r"/>
            <a:fld id="{7293A964-5F5E-47DC-ABD9-08A6A9FFD04F}" type="datetime1">
              <a:rPr lang="en-US" smtClean="0"/>
              <a:pPr algn="r"/>
              <a:t>1/21/2015</a:t>
            </a:fld>
            <a:endParaRPr lang="en-US"/>
          </a:p>
        </p:txBody>
      </p:sp>
      <p:sp>
        <p:nvSpPr>
          <p:cNvPr id="18" name="Rectangle 18"/>
          <p:cNvSpPr>
            <a:spLocks noGrp="1"/>
          </p:cNvSpPr>
          <p:nvPr>
            <p:ph type="sldNum" sz="quarter" idx="22"/>
          </p:nvPr>
        </p:nvSpPr>
        <p:spPr/>
        <p:txBody>
          <a:bodyPr/>
          <a:lstStyle>
            <a:extLst/>
          </a:lstStyle>
          <a:p>
            <a:pPr algn="r"/>
            <a:fld id="{256D3EEF-DE4E-429D-8EC4-DDC531AFF587}" type="slidenum">
              <a:rPr lang="en-US" sz="1000" smtClean="0"/>
              <a:pPr algn="r"/>
              <a:t>‹#›</a:t>
            </a:fld>
            <a:endParaRPr lang="en-US"/>
          </a:p>
        </p:txBody>
      </p:sp>
      <p:sp>
        <p:nvSpPr>
          <p:cNvPr id="21" name="Rectangle 21"/>
          <p:cNvSpPr>
            <a:spLocks noGrp="1"/>
          </p:cNvSpPr>
          <p:nvPr>
            <p:ph type="ftr" sz="quarter" idx="23"/>
          </p:nvPr>
        </p:nvSpPr>
        <p:spPr/>
        <p:txBody>
          <a:bodyPr/>
          <a:lstStyle>
            <a:extLst/>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Up: 3 Left, 1 Righ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a:p>
        </p:txBody>
      </p:sp>
      <p:sp>
        <p:nvSpPr>
          <p:cNvPr id="18" name="Rectangle 8"/>
          <p:cNvSpPr>
            <a:spLocks noGrp="1"/>
          </p:cNvSpPr>
          <p:nvPr>
            <p:ph type="body" sz="quarter" idx="13"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5"/>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8"/>
          <p:cNvSpPr>
            <a:spLocks noGrp="1"/>
          </p:cNvSpPr>
          <p:nvPr>
            <p:ph type="body" sz="quarter" idx="14"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0" name="Rectangle 11"/>
          <p:cNvSpPr>
            <a:spLocks noGrp="1"/>
          </p:cNvSpPr>
          <p:nvPr>
            <p:ph sz="quarter" idx="16"/>
          </p:nvPr>
        </p:nvSpPr>
        <p:spPr>
          <a:xfrm>
            <a:off x="3048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8"/>
          <p:cNvSpPr>
            <a:spLocks noGrp="1"/>
          </p:cNvSpPr>
          <p:nvPr>
            <p:ph type="body" sz="quarter" idx="17" hasCustomPrompt="1"/>
          </p:nvPr>
        </p:nvSpPr>
        <p:spPr>
          <a:xfrm>
            <a:off x="3017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8"/>
          </p:nvPr>
        </p:nvSpPr>
        <p:spPr>
          <a:xfrm>
            <a:off x="3017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9" hasCustomPrompt="1"/>
          </p:nvPr>
        </p:nvSpPr>
        <p:spPr>
          <a:xfrm>
            <a:off x="3048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6" name="Rectangle 11"/>
          <p:cNvSpPr>
            <a:spLocks noGrp="1"/>
          </p:cNvSpPr>
          <p:nvPr>
            <p:ph sz="quarter" idx="20"/>
          </p:nvPr>
        </p:nvSpPr>
        <p:spPr>
          <a:xfrm>
            <a:off x="3048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1"/>
          </p:nvPr>
        </p:nvSpPr>
        <p:spPr/>
        <p:txBody>
          <a:bodyPr/>
          <a:lstStyle>
            <a:extLst/>
          </a:lstStyle>
          <a:p>
            <a:pPr algn="r"/>
            <a:fld id="{968C9C2A-D3B8-4543-8A47-F59C20C16D9A}" type="datetime1">
              <a:rPr lang="en-US" smtClean="0"/>
              <a:pPr algn="r"/>
              <a:t>1/21/2015</a:t>
            </a:fld>
            <a:endParaRPr lang="en-US" dirty="0"/>
          </a:p>
        </p:txBody>
      </p:sp>
      <p:sp>
        <p:nvSpPr>
          <p:cNvPr id="19" name="Rectangle 19"/>
          <p:cNvSpPr>
            <a:spLocks noGrp="1"/>
          </p:cNvSpPr>
          <p:nvPr>
            <p:ph type="sldNum" sz="quarter" idx="22"/>
          </p:nvPr>
        </p:nvSpPr>
        <p:spPr/>
        <p:txBody>
          <a:bodyPr/>
          <a:lstStyle>
            <a:extLst/>
          </a:lstStyle>
          <a:p>
            <a:pPr algn="r"/>
            <a:fld id="{256D3EEF-DE4E-429D-8EC4-DDC531AFF587}" type="slidenum">
              <a:rPr lang="en-US" sz="1000" smtClean="0"/>
              <a:pPr algn="r"/>
              <a:t>‹#›</a:t>
            </a:fld>
            <a:endParaRPr lang="en-US"/>
          </a:p>
        </p:txBody>
      </p:sp>
      <p:sp>
        <p:nvSpPr>
          <p:cNvPr id="20" name="Rectangle 20"/>
          <p:cNvSpPr>
            <a:spLocks noGrp="1"/>
          </p:cNvSpPr>
          <p:nvPr>
            <p:ph type="ftr" sz="quarter" idx="23"/>
          </p:nvPr>
        </p:nvSpPr>
        <p:spPr/>
        <p:txBody>
          <a:bodyPr/>
          <a:lstStyle>
            <a:extLst/>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Up: 2 Left, 3 Right">
    <p:spTree>
      <p:nvGrpSpPr>
        <p:cNvPr id="1" name=""/>
        <p:cNvGrpSpPr/>
        <p:nvPr/>
      </p:nvGrpSpPr>
      <p:grpSpPr>
        <a:xfrm>
          <a:off x="0" y="0"/>
          <a:ext cx="0" cy="0"/>
          <a:chOff x="0" y="0"/>
          <a:chExt cx="0" cy="0"/>
        </a:xfrm>
      </p:grpSpPr>
      <p:sp>
        <p:nvSpPr>
          <p:cNvPr id="20" name="Rectangle 2"/>
          <p:cNvSpPr>
            <a:spLocks noGrp="1"/>
          </p:cNvSpPr>
          <p:nvPr>
            <p:ph type="title"/>
          </p:nvPr>
        </p:nvSpPr>
        <p:spPr/>
        <p:txBody>
          <a:bodyPr/>
          <a:lstStyle>
            <a:extLst/>
          </a:lstStyle>
          <a:p>
            <a:r>
              <a:rPr lang="en-US" smtClean="0"/>
              <a:t>Click to edit Master title style</a:t>
            </a:r>
            <a:endParaRPr lang="en-US"/>
          </a:p>
        </p:txBody>
      </p:sp>
      <p:sp>
        <p:nvSpPr>
          <p:cNvPr id="23"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4"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6"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Rectangle 8"/>
          <p:cNvSpPr>
            <a:spLocks noGrp="1"/>
          </p:cNvSpPr>
          <p:nvPr>
            <p:ph type="body" sz="quarter" idx="14"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9" name="Rectangle 11"/>
          <p:cNvSpPr>
            <a:spLocks noGrp="1"/>
          </p:cNvSpPr>
          <p:nvPr>
            <p:ph sz="quarter" idx="18"/>
          </p:nvPr>
        </p:nvSpPr>
        <p:spPr>
          <a:xfrm>
            <a:off x="4419600"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1" name="Rectangle 8"/>
          <p:cNvSpPr>
            <a:spLocks noGrp="1"/>
          </p:cNvSpPr>
          <p:nvPr>
            <p:ph type="body" sz="quarter" idx="19" hasCustomPrompt="1"/>
          </p:nvPr>
        </p:nvSpPr>
        <p:spPr>
          <a:xfrm>
            <a:off x="4416552"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2" name="Rectangle 11"/>
          <p:cNvSpPr>
            <a:spLocks noGrp="1"/>
          </p:cNvSpPr>
          <p:nvPr>
            <p:ph sz="quarter" idx="20"/>
          </p:nvPr>
        </p:nvSpPr>
        <p:spPr>
          <a:xfrm>
            <a:off x="4416552"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3" name="Rectangle 8"/>
          <p:cNvSpPr>
            <a:spLocks noGrp="1"/>
          </p:cNvSpPr>
          <p:nvPr>
            <p:ph type="body" sz="quarter" idx="21" hasCustomPrompt="1"/>
          </p:nvPr>
        </p:nvSpPr>
        <p:spPr>
          <a:xfrm>
            <a:off x="4419600"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34" name="Rectangle 11"/>
          <p:cNvSpPr>
            <a:spLocks noGrp="1"/>
          </p:cNvSpPr>
          <p:nvPr>
            <p:ph sz="quarter" idx="22"/>
          </p:nvPr>
        </p:nvSpPr>
        <p:spPr>
          <a:xfrm>
            <a:off x="4419600"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Rectangle 16"/>
          <p:cNvSpPr>
            <a:spLocks noGrp="1"/>
          </p:cNvSpPr>
          <p:nvPr>
            <p:ph type="dt" sz="half" idx="23"/>
          </p:nvPr>
        </p:nvSpPr>
        <p:spPr/>
        <p:txBody>
          <a:bodyPr/>
          <a:lstStyle>
            <a:extLst/>
          </a:lstStyle>
          <a:p>
            <a:pPr algn="r"/>
            <a:fld id="{29ED4C97-3C5D-482A-99AD-AD992C3024DE}" type="datetime1">
              <a:rPr lang="en-US" smtClean="0"/>
              <a:pPr algn="r"/>
              <a:t>1/21/2015</a:t>
            </a:fld>
            <a:endParaRPr lang="en-US"/>
          </a:p>
        </p:txBody>
      </p:sp>
      <p:sp>
        <p:nvSpPr>
          <p:cNvPr id="17" name="Rectangle 17"/>
          <p:cNvSpPr>
            <a:spLocks noGrp="1"/>
          </p:cNvSpPr>
          <p:nvPr>
            <p:ph type="sldNum" sz="quarter" idx="24"/>
          </p:nvPr>
        </p:nvSpPr>
        <p:spPr/>
        <p:txBody>
          <a:bodyPr/>
          <a:lstStyle>
            <a:extLst/>
          </a:lstStyle>
          <a:p>
            <a:pPr algn="r"/>
            <a:fld id="{256D3EEF-DE4E-429D-8EC4-DDC531AFF587}" type="slidenum">
              <a:rPr lang="en-US" sz="1000" smtClean="0"/>
              <a:pPr algn="r"/>
              <a:t>‹#›</a:t>
            </a:fld>
            <a:endParaRPr lang="en-US"/>
          </a:p>
        </p:txBody>
      </p:sp>
      <p:sp>
        <p:nvSpPr>
          <p:cNvPr id="18" name="Rectangle 18"/>
          <p:cNvSpPr>
            <a:spLocks noGrp="1"/>
          </p:cNvSpPr>
          <p:nvPr>
            <p:ph type="ftr" sz="quarter" idx="25"/>
          </p:nvPr>
        </p:nvSpPr>
        <p:spPr/>
        <p:txBody>
          <a:bodyPr/>
          <a:lstStyle>
            <a:extLst/>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5-Up: 3 Left, 2 Right">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en-US" smtClean="0"/>
              <a:t>Click to edit Master title style</a:t>
            </a:r>
            <a:endParaRPr lang="en-US"/>
          </a:p>
        </p:txBody>
      </p:sp>
      <p:sp>
        <p:nvSpPr>
          <p:cNvPr id="21" name="Rectangle 8"/>
          <p:cNvSpPr>
            <a:spLocks noGrp="1"/>
          </p:cNvSpPr>
          <p:nvPr>
            <p:ph type="body" sz="quarter" idx="14" hasCustomPrompt="1"/>
          </p:nvPr>
        </p:nvSpPr>
        <p:spPr>
          <a:xfrm>
            <a:off x="307848"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2" name="Rectangle 11"/>
          <p:cNvSpPr>
            <a:spLocks noGrp="1"/>
          </p:cNvSpPr>
          <p:nvPr>
            <p:ph sz="quarter" idx="16"/>
          </p:nvPr>
        </p:nvSpPr>
        <p:spPr>
          <a:xfrm>
            <a:off x="307848" y="609600"/>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5" name="Rectangle 8"/>
          <p:cNvSpPr>
            <a:spLocks noGrp="1"/>
          </p:cNvSpPr>
          <p:nvPr>
            <p:ph type="body" sz="quarter" idx="17" hasCustomPrompt="1"/>
          </p:nvPr>
        </p:nvSpPr>
        <p:spPr>
          <a:xfrm>
            <a:off x="304800" y="234086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6" name="Rectangle 11"/>
          <p:cNvSpPr>
            <a:spLocks noGrp="1"/>
          </p:cNvSpPr>
          <p:nvPr>
            <p:ph sz="quarter" idx="18"/>
          </p:nvPr>
        </p:nvSpPr>
        <p:spPr>
          <a:xfrm>
            <a:off x="304800" y="256946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Rectangle 8"/>
          <p:cNvSpPr>
            <a:spLocks noGrp="1"/>
          </p:cNvSpPr>
          <p:nvPr>
            <p:ph type="body" sz="quarter" idx="19" hasCustomPrompt="1"/>
          </p:nvPr>
        </p:nvSpPr>
        <p:spPr>
          <a:xfrm>
            <a:off x="307848" y="4291584"/>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8" name="Rectangle 11"/>
          <p:cNvSpPr>
            <a:spLocks noGrp="1"/>
          </p:cNvSpPr>
          <p:nvPr>
            <p:ph sz="quarter" idx="20"/>
          </p:nvPr>
        </p:nvSpPr>
        <p:spPr>
          <a:xfrm>
            <a:off x="307848" y="4520184"/>
            <a:ext cx="3962400" cy="1728216"/>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Rectangle 8"/>
          <p:cNvSpPr>
            <a:spLocks noGrp="1"/>
          </p:cNvSpPr>
          <p:nvPr>
            <p:ph type="body" sz="quarter" idx="21"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3" name="Rectangle 11"/>
          <p:cNvSpPr>
            <a:spLocks noGrp="1"/>
          </p:cNvSpPr>
          <p:nvPr>
            <p:ph sz="quarter" idx="22"/>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Rectangle 8"/>
          <p:cNvSpPr>
            <a:spLocks noGrp="1"/>
          </p:cNvSpPr>
          <p:nvPr>
            <p:ph type="body" sz="quarter" idx="23"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6" name="Rectangle 11"/>
          <p:cNvSpPr>
            <a:spLocks noGrp="1"/>
          </p:cNvSpPr>
          <p:nvPr>
            <p:ph sz="quarter" idx="24"/>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Rectangle 17"/>
          <p:cNvSpPr>
            <a:spLocks noGrp="1"/>
          </p:cNvSpPr>
          <p:nvPr>
            <p:ph type="dt" sz="half" idx="25"/>
          </p:nvPr>
        </p:nvSpPr>
        <p:spPr/>
        <p:txBody>
          <a:bodyPr/>
          <a:lstStyle>
            <a:extLst/>
          </a:lstStyle>
          <a:p>
            <a:pPr algn="r"/>
            <a:fld id="{3EF8FEE9-63ED-4C1B-8C25-9B47C2DA1E72}" type="datetime1">
              <a:rPr lang="en-US" smtClean="0"/>
              <a:pPr algn="r"/>
              <a:t>1/21/2015</a:t>
            </a:fld>
            <a:endParaRPr lang="en-US"/>
          </a:p>
        </p:txBody>
      </p:sp>
      <p:sp>
        <p:nvSpPr>
          <p:cNvPr id="18" name="Rectangle 18"/>
          <p:cNvSpPr>
            <a:spLocks noGrp="1"/>
          </p:cNvSpPr>
          <p:nvPr>
            <p:ph type="sldNum" sz="quarter" idx="26"/>
          </p:nvPr>
        </p:nvSpPr>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7"/>
          </p:nvPr>
        </p:nvSpPr>
        <p:spPr/>
        <p:txBody>
          <a:bodyPr/>
          <a:lstStyle>
            <a:extLst/>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ombstones">
    <p:spTree>
      <p:nvGrpSpPr>
        <p:cNvPr id="1" name=""/>
        <p:cNvGrpSpPr/>
        <p:nvPr/>
      </p:nvGrpSpPr>
      <p:grpSpPr>
        <a:xfrm>
          <a:off x="0" y="0"/>
          <a:ext cx="0" cy="0"/>
          <a:chOff x="0" y="0"/>
          <a:chExt cx="0" cy="0"/>
        </a:xfrm>
      </p:grpSpPr>
      <p:sp>
        <p:nvSpPr>
          <p:cNvPr id="23" name="Rectangle 2"/>
          <p:cNvSpPr>
            <a:spLocks noGrp="1"/>
          </p:cNvSpPr>
          <p:nvPr>
            <p:ph type="title"/>
          </p:nvPr>
        </p:nvSpPr>
        <p:spPr/>
        <p:txBody>
          <a:bodyPr/>
          <a:lstStyle>
            <a:extLst/>
          </a:lstStyle>
          <a:p>
            <a:r>
              <a:rPr lang="en-US" smtClean="0"/>
              <a:t>Click to edit Master title style</a:t>
            </a:r>
            <a:endParaRPr lang="en-US"/>
          </a:p>
        </p:txBody>
      </p:sp>
      <p:sp>
        <p:nvSpPr>
          <p:cNvPr id="9" name="Rectangle 6"/>
          <p:cNvSpPr/>
          <p:nvPr/>
        </p:nvSpPr>
        <p:spPr>
          <a:xfrm>
            <a:off x="13716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8" name="Rectangle 6"/>
          <p:cNvSpPr/>
          <p:nvPr/>
        </p:nvSpPr>
        <p:spPr>
          <a:xfrm>
            <a:off x="13716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6" name="Rectangle 6"/>
          <p:cNvSpPr/>
          <p:nvPr/>
        </p:nvSpPr>
        <p:spPr>
          <a:xfrm>
            <a:off x="35052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5" name="Rectangle 6"/>
          <p:cNvSpPr/>
          <p:nvPr/>
        </p:nvSpPr>
        <p:spPr>
          <a:xfrm>
            <a:off x="35052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1" name="Rectangle 6"/>
          <p:cNvSpPr/>
          <p:nvPr/>
        </p:nvSpPr>
        <p:spPr>
          <a:xfrm>
            <a:off x="5638800" y="14478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3" name="Rectangle 6"/>
          <p:cNvSpPr/>
          <p:nvPr/>
        </p:nvSpPr>
        <p:spPr>
          <a:xfrm>
            <a:off x="5638800" y="3886200"/>
            <a:ext cx="1676400" cy="2057400"/>
          </a:xfrm>
          <a:prstGeom prst="rect">
            <a:avLst/>
          </a:prstGeom>
          <a:ln w="76200" cap="sq" cmpd="thickThin" algn="ctr">
            <a:solidFill>
              <a:schemeClr val="accent6"/>
            </a:solidFill>
            <a:prstDash val="solid"/>
            <a:roun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4" name="Rectangle 10"/>
          <p:cNvSpPr>
            <a:spLocks noGrp="1"/>
          </p:cNvSpPr>
          <p:nvPr>
            <p:ph type="pic" sz="quarter" idx="13" hasCustomPrompt="1"/>
          </p:nvPr>
        </p:nvSpPr>
        <p:spPr>
          <a:xfrm>
            <a:off x="1524000" y="1600200"/>
            <a:ext cx="1371600" cy="685800"/>
          </a:xfrm>
        </p:spPr>
        <p:txBody>
          <a:bodyPr/>
          <a:lstStyle>
            <a:extLst/>
          </a:lstStyle>
          <a:p>
            <a:r>
              <a:rPr lang="en-US" dirty="0" smtClean="0"/>
              <a:t>Company</a:t>
            </a:r>
            <a:r>
              <a:rPr lang="en-US" baseline="0" dirty="0" smtClean="0"/>
              <a:t> Logo</a:t>
            </a:r>
            <a:endParaRPr lang="en-US" dirty="0"/>
          </a:p>
        </p:txBody>
      </p:sp>
      <p:sp>
        <p:nvSpPr>
          <p:cNvPr id="19" name="Rectangle 10"/>
          <p:cNvSpPr>
            <a:spLocks noGrp="1"/>
          </p:cNvSpPr>
          <p:nvPr>
            <p:ph type="pic" sz="quarter" idx="29" hasCustomPrompt="1"/>
          </p:nvPr>
        </p:nvSpPr>
        <p:spPr>
          <a:xfrm>
            <a:off x="1524000" y="4038600"/>
            <a:ext cx="1371600" cy="685800"/>
          </a:xfrm>
        </p:spPr>
        <p:txBody>
          <a:bodyPr/>
          <a:lstStyle>
            <a:extLst/>
          </a:lstStyle>
          <a:p>
            <a:r>
              <a:rPr lang="en-US" dirty="0" smtClean="0"/>
              <a:t>Company</a:t>
            </a:r>
            <a:r>
              <a:rPr lang="en-US" baseline="0" dirty="0" smtClean="0"/>
              <a:t> Logo</a:t>
            </a:r>
            <a:endParaRPr lang="en-US" dirty="0"/>
          </a:p>
        </p:txBody>
      </p:sp>
      <p:sp>
        <p:nvSpPr>
          <p:cNvPr id="27" name="Rectangle 10"/>
          <p:cNvSpPr>
            <a:spLocks noGrp="1"/>
          </p:cNvSpPr>
          <p:nvPr>
            <p:ph type="pic" sz="quarter" idx="17" hasCustomPrompt="1"/>
          </p:nvPr>
        </p:nvSpPr>
        <p:spPr>
          <a:xfrm>
            <a:off x="3657600" y="1600200"/>
            <a:ext cx="1371600" cy="685800"/>
          </a:xfrm>
        </p:spPr>
        <p:txBody>
          <a:bodyPr/>
          <a:lstStyle>
            <a:extLst/>
          </a:lstStyle>
          <a:p>
            <a:r>
              <a:rPr lang="en-US" dirty="0" smtClean="0"/>
              <a:t>Company</a:t>
            </a:r>
            <a:r>
              <a:rPr lang="en-US" baseline="0" dirty="0" smtClean="0"/>
              <a:t> Logo</a:t>
            </a:r>
            <a:endParaRPr lang="en-US" dirty="0"/>
          </a:p>
        </p:txBody>
      </p:sp>
      <p:sp>
        <p:nvSpPr>
          <p:cNvPr id="11" name="Rectangle 10"/>
          <p:cNvSpPr>
            <a:spLocks noGrp="1"/>
          </p:cNvSpPr>
          <p:nvPr>
            <p:ph type="pic" sz="quarter" idx="30" hasCustomPrompt="1"/>
          </p:nvPr>
        </p:nvSpPr>
        <p:spPr>
          <a:xfrm>
            <a:off x="3657600" y="4038600"/>
            <a:ext cx="1371600" cy="685800"/>
          </a:xfrm>
        </p:spPr>
        <p:txBody>
          <a:bodyPr/>
          <a:lstStyle>
            <a:extLst/>
          </a:lstStyle>
          <a:p>
            <a:r>
              <a:rPr lang="en-US" dirty="0" smtClean="0"/>
              <a:t>Company</a:t>
            </a:r>
            <a:r>
              <a:rPr lang="en-US" baseline="0" dirty="0" smtClean="0"/>
              <a:t> Logo</a:t>
            </a:r>
            <a:endParaRPr lang="en-US" dirty="0"/>
          </a:p>
        </p:txBody>
      </p:sp>
      <p:sp>
        <p:nvSpPr>
          <p:cNvPr id="4" name="Rectangle 10"/>
          <p:cNvSpPr>
            <a:spLocks noGrp="1"/>
          </p:cNvSpPr>
          <p:nvPr>
            <p:ph type="pic" sz="quarter" idx="21" hasCustomPrompt="1"/>
          </p:nvPr>
        </p:nvSpPr>
        <p:spPr>
          <a:xfrm>
            <a:off x="5791200" y="1600200"/>
            <a:ext cx="1371600" cy="685800"/>
          </a:xfrm>
        </p:spPr>
        <p:txBody>
          <a:bodyPr/>
          <a:lstStyle>
            <a:extLst/>
          </a:lstStyle>
          <a:p>
            <a:r>
              <a:rPr lang="en-US" dirty="0" smtClean="0"/>
              <a:t>Company</a:t>
            </a:r>
            <a:r>
              <a:rPr lang="en-US" baseline="0" dirty="0" smtClean="0"/>
              <a:t> Logo</a:t>
            </a:r>
            <a:endParaRPr lang="en-US" dirty="0"/>
          </a:p>
        </p:txBody>
      </p:sp>
      <p:sp>
        <p:nvSpPr>
          <p:cNvPr id="15" name="Rectangle 10"/>
          <p:cNvSpPr>
            <a:spLocks noGrp="1"/>
          </p:cNvSpPr>
          <p:nvPr>
            <p:ph type="pic" sz="quarter" idx="31" hasCustomPrompt="1"/>
          </p:nvPr>
        </p:nvSpPr>
        <p:spPr>
          <a:xfrm>
            <a:off x="5791200" y="4038600"/>
            <a:ext cx="1371600" cy="685800"/>
          </a:xfrm>
        </p:spPr>
        <p:txBody>
          <a:bodyPr/>
          <a:lstStyle>
            <a:extLst/>
          </a:lstStyle>
          <a:p>
            <a:r>
              <a:rPr lang="en-US" dirty="0" smtClean="0"/>
              <a:t>Company</a:t>
            </a:r>
            <a:r>
              <a:rPr lang="en-US" baseline="0" dirty="0" smtClean="0"/>
              <a:t> Logo</a:t>
            </a:r>
            <a:endParaRPr lang="en-US" dirty="0"/>
          </a:p>
        </p:txBody>
      </p:sp>
      <p:sp>
        <p:nvSpPr>
          <p:cNvPr id="7" name="Rectangle 12"/>
          <p:cNvSpPr>
            <a:spLocks noGrp="1"/>
          </p:cNvSpPr>
          <p:nvPr>
            <p:ph type="body" sz="quarter" idx="14" hasCustomPrompt="1"/>
          </p:nvPr>
        </p:nvSpPr>
        <p:spPr>
          <a:xfrm>
            <a:off x="1524000" y="2895600"/>
            <a:ext cx="1371600" cy="304800"/>
          </a:xfrm>
        </p:spPr>
        <p:txBody>
          <a:bodyPr anchor="ctr"/>
          <a:lstStyle>
            <a:lvl1pPr algn="ctr">
              <a:defRPr b="1"/>
            </a:lvl1pPr>
            <a:extLst/>
          </a:lstStyle>
          <a:p>
            <a:pPr lvl="0"/>
            <a:r>
              <a:rPr lang="en-US" dirty="0" smtClean="0"/>
              <a:t>Amount</a:t>
            </a:r>
            <a:endParaRPr lang="en-US" dirty="0"/>
          </a:p>
        </p:txBody>
      </p:sp>
      <p:sp>
        <p:nvSpPr>
          <p:cNvPr id="28" name="Rectangle 12"/>
          <p:cNvSpPr>
            <a:spLocks noGrp="1"/>
          </p:cNvSpPr>
          <p:nvPr>
            <p:ph type="body" sz="quarter" idx="33" hasCustomPrompt="1"/>
          </p:nvPr>
        </p:nvSpPr>
        <p:spPr>
          <a:xfrm>
            <a:off x="1524000" y="5334000"/>
            <a:ext cx="1371600" cy="304800"/>
          </a:xfrm>
        </p:spPr>
        <p:txBody>
          <a:bodyPr anchor="ctr"/>
          <a:lstStyle>
            <a:lvl1pPr algn="ctr">
              <a:defRPr b="1"/>
            </a:lvl1pPr>
            <a:extLst/>
          </a:lstStyle>
          <a:p>
            <a:pPr lvl="0"/>
            <a:r>
              <a:rPr lang="en-US" dirty="0" smtClean="0"/>
              <a:t>Amount</a:t>
            </a:r>
            <a:endParaRPr lang="en-US" dirty="0"/>
          </a:p>
        </p:txBody>
      </p:sp>
      <p:sp>
        <p:nvSpPr>
          <p:cNvPr id="30" name="Rectangle 12"/>
          <p:cNvSpPr>
            <a:spLocks noGrp="1"/>
          </p:cNvSpPr>
          <p:nvPr>
            <p:ph type="body" sz="quarter" idx="18" hasCustomPrompt="1"/>
          </p:nvPr>
        </p:nvSpPr>
        <p:spPr>
          <a:xfrm>
            <a:off x="3657600" y="2895600"/>
            <a:ext cx="1371600" cy="304800"/>
          </a:xfrm>
        </p:spPr>
        <p:txBody>
          <a:bodyPr anchor="ctr"/>
          <a:lstStyle>
            <a:lvl1pPr algn="ctr">
              <a:defRPr b="1"/>
            </a:lvl1pPr>
            <a:extLst/>
          </a:lstStyle>
          <a:p>
            <a:pPr lvl="0"/>
            <a:r>
              <a:rPr lang="en-US" dirty="0" smtClean="0"/>
              <a:t>Amount</a:t>
            </a:r>
            <a:endParaRPr lang="en-US" dirty="0"/>
          </a:p>
        </p:txBody>
      </p:sp>
      <p:sp>
        <p:nvSpPr>
          <p:cNvPr id="13" name="Rectangle 12"/>
          <p:cNvSpPr>
            <a:spLocks noGrp="1"/>
          </p:cNvSpPr>
          <p:nvPr>
            <p:ph type="body" sz="quarter" idx="34" hasCustomPrompt="1"/>
          </p:nvPr>
        </p:nvSpPr>
        <p:spPr>
          <a:xfrm>
            <a:off x="3657600" y="5334000"/>
            <a:ext cx="1371600" cy="304800"/>
          </a:xfrm>
        </p:spPr>
        <p:txBody>
          <a:bodyPr anchor="ctr"/>
          <a:lstStyle>
            <a:lvl1pPr algn="ctr">
              <a:defRPr b="1"/>
            </a:lvl1pPr>
            <a:extLst/>
          </a:lstStyle>
          <a:p>
            <a:pPr lvl="0"/>
            <a:r>
              <a:rPr lang="en-US" dirty="0" smtClean="0"/>
              <a:t>Amount</a:t>
            </a:r>
            <a:endParaRPr lang="en-US" dirty="0"/>
          </a:p>
        </p:txBody>
      </p:sp>
      <p:sp>
        <p:nvSpPr>
          <p:cNvPr id="14" name="Rectangle 12"/>
          <p:cNvSpPr>
            <a:spLocks noGrp="1"/>
          </p:cNvSpPr>
          <p:nvPr>
            <p:ph type="body" sz="quarter" idx="22" hasCustomPrompt="1"/>
          </p:nvPr>
        </p:nvSpPr>
        <p:spPr>
          <a:xfrm>
            <a:off x="5791200" y="2895600"/>
            <a:ext cx="1371600" cy="304800"/>
          </a:xfrm>
        </p:spPr>
        <p:txBody>
          <a:bodyPr anchor="ctr"/>
          <a:lstStyle>
            <a:lvl1pPr algn="ctr">
              <a:defRPr b="1"/>
            </a:lvl1pPr>
            <a:extLst/>
          </a:lstStyle>
          <a:p>
            <a:pPr lvl="0"/>
            <a:r>
              <a:rPr lang="en-US" dirty="0" smtClean="0"/>
              <a:t>Amount</a:t>
            </a:r>
            <a:endParaRPr lang="en-US" dirty="0"/>
          </a:p>
        </p:txBody>
      </p:sp>
      <p:sp>
        <p:nvSpPr>
          <p:cNvPr id="2" name="Rectangle 12"/>
          <p:cNvSpPr>
            <a:spLocks noGrp="1"/>
          </p:cNvSpPr>
          <p:nvPr>
            <p:ph type="body" sz="quarter" idx="35" hasCustomPrompt="1"/>
          </p:nvPr>
        </p:nvSpPr>
        <p:spPr>
          <a:xfrm>
            <a:off x="5791200" y="5334000"/>
            <a:ext cx="1371600" cy="304800"/>
          </a:xfrm>
        </p:spPr>
        <p:txBody>
          <a:bodyPr anchor="ctr"/>
          <a:lstStyle>
            <a:lvl1pPr algn="ctr">
              <a:defRPr b="1"/>
            </a:lvl1pPr>
            <a:extLst/>
          </a:lstStyle>
          <a:p>
            <a:pPr lvl="0"/>
            <a:r>
              <a:rPr lang="en-US" dirty="0" smtClean="0"/>
              <a:t>Amount</a:t>
            </a:r>
            <a:endParaRPr lang="en-US" dirty="0"/>
          </a:p>
        </p:txBody>
      </p:sp>
      <p:sp>
        <p:nvSpPr>
          <p:cNvPr id="44" name="Rectangle 11"/>
          <p:cNvSpPr>
            <a:spLocks noGrp="1"/>
          </p:cNvSpPr>
          <p:nvPr>
            <p:ph type="body" sz="quarter" idx="15" hasCustomPrompt="1"/>
          </p:nvPr>
        </p:nvSpPr>
        <p:spPr>
          <a:xfrm>
            <a:off x="15240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5" name="Rectangle 11"/>
          <p:cNvSpPr>
            <a:spLocks noGrp="1"/>
          </p:cNvSpPr>
          <p:nvPr>
            <p:ph type="body" sz="quarter" idx="37" hasCustomPrompt="1"/>
          </p:nvPr>
        </p:nvSpPr>
        <p:spPr>
          <a:xfrm>
            <a:off x="15240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4" name="Rectangle 11"/>
          <p:cNvSpPr>
            <a:spLocks noGrp="1"/>
          </p:cNvSpPr>
          <p:nvPr>
            <p:ph type="body" sz="quarter" idx="19" hasCustomPrompt="1"/>
          </p:nvPr>
        </p:nvSpPr>
        <p:spPr>
          <a:xfrm>
            <a:off x="36576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40" name="Rectangle 11"/>
          <p:cNvSpPr>
            <a:spLocks noGrp="1"/>
          </p:cNvSpPr>
          <p:nvPr>
            <p:ph type="body" sz="quarter" idx="38" hasCustomPrompt="1"/>
          </p:nvPr>
        </p:nvSpPr>
        <p:spPr>
          <a:xfrm>
            <a:off x="36576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38" name="Rectangle 11"/>
          <p:cNvSpPr>
            <a:spLocks noGrp="1"/>
          </p:cNvSpPr>
          <p:nvPr>
            <p:ph type="body" sz="quarter" idx="23" hasCustomPrompt="1"/>
          </p:nvPr>
        </p:nvSpPr>
        <p:spPr>
          <a:xfrm>
            <a:off x="5791200" y="3200400"/>
            <a:ext cx="1371600" cy="152400"/>
          </a:xfrm>
        </p:spPr>
        <p:txBody>
          <a:bodyPr anchor="ctr">
            <a:noAutofit/>
          </a:bodyPr>
          <a:lstStyle>
            <a:lvl1pPr algn="ctr">
              <a:defRPr sz="800" i="1"/>
            </a:lvl1pPr>
            <a:extLst/>
          </a:lstStyle>
          <a:p>
            <a:pPr lvl="0"/>
            <a:r>
              <a:rPr lang="en-US" dirty="0" smtClean="0"/>
              <a:t>Date</a:t>
            </a:r>
            <a:endParaRPr lang="en-US" dirty="0"/>
          </a:p>
        </p:txBody>
      </p:sp>
      <p:sp>
        <p:nvSpPr>
          <p:cNvPr id="33" name="Rectangle 11"/>
          <p:cNvSpPr>
            <a:spLocks noGrp="1"/>
          </p:cNvSpPr>
          <p:nvPr>
            <p:ph type="body" sz="quarter" idx="39" hasCustomPrompt="1"/>
          </p:nvPr>
        </p:nvSpPr>
        <p:spPr>
          <a:xfrm>
            <a:off x="5791200" y="5638800"/>
            <a:ext cx="1371600" cy="152400"/>
          </a:xfrm>
        </p:spPr>
        <p:txBody>
          <a:bodyPr anchor="ctr">
            <a:noAutofit/>
          </a:bodyPr>
          <a:lstStyle>
            <a:lvl1pPr algn="ctr">
              <a:defRPr sz="800" i="1"/>
            </a:lvl1pPr>
            <a:extLst/>
          </a:lstStyle>
          <a:p>
            <a:pPr lvl="0"/>
            <a:r>
              <a:rPr lang="en-US" dirty="0" smtClean="0"/>
              <a:t>Date</a:t>
            </a:r>
            <a:endParaRPr lang="en-US" dirty="0"/>
          </a:p>
        </p:txBody>
      </p:sp>
      <p:sp>
        <p:nvSpPr>
          <p:cNvPr id="5" name="Rectangle 14"/>
          <p:cNvSpPr>
            <a:spLocks noGrp="1"/>
          </p:cNvSpPr>
          <p:nvPr>
            <p:ph type="body" sz="quarter" idx="16" hasCustomPrompt="1"/>
          </p:nvPr>
        </p:nvSpPr>
        <p:spPr>
          <a:xfrm>
            <a:off x="1524000" y="2286000"/>
            <a:ext cx="1371600" cy="609600"/>
          </a:xfrm>
        </p:spPr>
        <p:txBody>
          <a:bodyPr anchor="ctr"/>
          <a:lstStyle>
            <a:lvl1pPr algn="ctr">
              <a:defRPr sz="800"/>
            </a:lvl1pPr>
            <a:extLst/>
          </a:lstStyle>
          <a:p>
            <a:pPr lvl="0"/>
            <a:r>
              <a:rPr lang="en-US" dirty="0" smtClean="0"/>
              <a:t>Description</a:t>
            </a:r>
            <a:endParaRPr lang="en-US" dirty="0"/>
          </a:p>
        </p:txBody>
      </p:sp>
      <p:sp>
        <p:nvSpPr>
          <p:cNvPr id="56" name="Rectangle 14"/>
          <p:cNvSpPr>
            <a:spLocks noGrp="1"/>
          </p:cNvSpPr>
          <p:nvPr>
            <p:ph type="body" sz="quarter" idx="41" hasCustomPrompt="1"/>
          </p:nvPr>
        </p:nvSpPr>
        <p:spPr>
          <a:xfrm>
            <a:off x="1524000" y="4724400"/>
            <a:ext cx="1371600" cy="609600"/>
          </a:xfrm>
        </p:spPr>
        <p:txBody>
          <a:bodyPr anchor="ctr"/>
          <a:lstStyle>
            <a:lvl1pPr algn="ctr">
              <a:defRPr sz="800"/>
            </a:lvl1pPr>
            <a:extLst/>
          </a:lstStyle>
          <a:p>
            <a:pPr lvl="0"/>
            <a:r>
              <a:rPr lang="en-US" dirty="0" smtClean="0"/>
              <a:t>Description</a:t>
            </a:r>
            <a:endParaRPr lang="en-US" dirty="0"/>
          </a:p>
        </p:txBody>
      </p:sp>
      <p:sp>
        <p:nvSpPr>
          <p:cNvPr id="62" name="Rectangle 14"/>
          <p:cNvSpPr>
            <a:spLocks noGrp="1"/>
          </p:cNvSpPr>
          <p:nvPr>
            <p:ph type="body" sz="quarter" idx="20" hasCustomPrompt="1"/>
          </p:nvPr>
        </p:nvSpPr>
        <p:spPr>
          <a:xfrm>
            <a:off x="3657600" y="2286000"/>
            <a:ext cx="1371600" cy="609600"/>
          </a:xfrm>
        </p:spPr>
        <p:txBody>
          <a:bodyPr anchor="ctr"/>
          <a:lstStyle>
            <a:lvl1pPr algn="ctr">
              <a:defRPr sz="800"/>
            </a:lvl1pPr>
            <a:extLst/>
          </a:lstStyle>
          <a:p>
            <a:pPr lvl="0"/>
            <a:r>
              <a:rPr lang="en-US" dirty="0" smtClean="0"/>
              <a:t>Description</a:t>
            </a:r>
            <a:endParaRPr lang="en-US" dirty="0"/>
          </a:p>
        </p:txBody>
      </p:sp>
      <p:sp>
        <p:nvSpPr>
          <p:cNvPr id="37" name="Rectangle 14"/>
          <p:cNvSpPr>
            <a:spLocks noGrp="1"/>
          </p:cNvSpPr>
          <p:nvPr>
            <p:ph type="body" sz="quarter" idx="42" hasCustomPrompt="1"/>
          </p:nvPr>
        </p:nvSpPr>
        <p:spPr>
          <a:xfrm>
            <a:off x="3657600" y="4724400"/>
            <a:ext cx="1371600" cy="609600"/>
          </a:xfrm>
        </p:spPr>
        <p:txBody>
          <a:bodyPr anchor="ctr"/>
          <a:lstStyle>
            <a:lvl1pPr algn="ctr">
              <a:defRPr sz="800"/>
            </a:lvl1pPr>
            <a:extLst/>
          </a:lstStyle>
          <a:p>
            <a:pPr lvl="0"/>
            <a:r>
              <a:rPr lang="en-US" dirty="0" smtClean="0"/>
              <a:t>Description</a:t>
            </a:r>
            <a:endParaRPr lang="en-US" dirty="0"/>
          </a:p>
        </p:txBody>
      </p:sp>
      <p:sp>
        <p:nvSpPr>
          <p:cNvPr id="41" name="Rectangle 14"/>
          <p:cNvSpPr>
            <a:spLocks noGrp="1"/>
          </p:cNvSpPr>
          <p:nvPr>
            <p:ph type="body" sz="quarter" idx="24" hasCustomPrompt="1"/>
          </p:nvPr>
        </p:nvSpPr>
        <p:spPr>
          <a:xfrm>
            <a:off x="5791200" y="2286000"/>
            <a:ext cx="1371600" cy="609600"/>
          </a:xfrm>
        </p:spPr>
        <p:txBody>
          <a:bodyPr anchor="ctr"/>
          <a:lstStyle>
            <a:lvl1pPr algn="ctr">
              <a:defRPr sz="800"/>
            </a:lvl1pPr>
            <a:extLst/>
          </a:lstStyle>
          <a:p>
            <a:pPr lvl="0"/>
            <a:r>
              <a:rPr lang="en-US" dirty="0" smtClean="0"/>
              <a:t>Description</a:t>
            </a:r>
            <a:endParaRPr lang="en-US" dirty="0"/>
          </a:p>
        </p:txBody>
      </p:sp>
      <p:sp>
        <p:nvSpPr>
          <p:cNvPr id="52" name="Rectangle 14"/>
          <p:cNvSpPr>
            <a:spLocks noGrp="1"/>
          </p:cNvSpPr>
          <p:nvPr>
            <p:ph type="body" sz="quarter" idx="43" hasCustomPrompt="1"/>
          </p:nvPr>
        </p:nvSpPr>
        <p:spPr>
          <a:xfrm>
            <a:off x="5791200" y="4724400"/>
            <a:ext cx="1371600" cy="609600"/>
          </a:xfrm>
        </p:spPr>
        <p:txBody>
          <a:bodyPr anchor="ctr"/>
          <a:lstStyle>
            <a:lvl1pPr algn="ctr">
              <a:defRPr sz="800"/>
            </a:lvl1pPr>
            <a:extLst/>
          </a:lstStyle>
          <a:p>
            <a:pPr lvl="0"/>
            <a:r>
              <a:rPr lang="en-US" dirty="0" smtClean="0"/>
              <a:t>Description</a:t>
            </a:r>
            <a:endParaRPr lang="en-US" dirty="0"/>
          </a:p>
        </p:txBody>
      </p:sp>
      <p:sp>
        <p:nvSpPr>
          <p:cNvPr id="39" name="Rectangle 51"/>
          <p:cNvSpPr>
            <a:spLocks noGrp="1"/>
          </p:cNvSpPr>
          <p:nvPr>
            <p:ph type="body" sz="quarter" idx="46"/>
          </p:nvPr>
        </p:nvSpPr>
        <p:spPr>
          <a:xfrm>
            <a:off x="304800" y="381000"/>
            <a:ext cx="8077200" cy="838200"/>
          </a:xfrm>
        </p:spPr>
        <p:txBody>
          <a:bodyPr/>
          <a:lstStyle>
            <a:lvl1pPr>
              <a:defRPr sz="1200"/>
            </a:lvl1pPr>
            <a:extLst/>
          </a:lstStyle>
          <a:p>
            <a:pPr lvl="0"/>
            <a:r>
              <a:rPr lang="en-US" smtClean="0"/>
              <a:t>Click to edit Master text styles</a:t>
            </a:r>
          </a:p>
        </p:txBody>
      </p:sp>
      <p:sp>
        <p:nvSpPr>
          <p:cNvPr id="42" name="Rectangle 42"/>
          <p:cNvSpPr>
            <a:spLocks noGrp="1"/>
          </p:cNvSpPr>
          <p:nvPr>
            <p:ph type="dt" sz="half" idx="47"/>
          </p:nvPr>
        </p:nvSpPr>
        <p:spPr/>
        <p:txBody>
          <a:bodyPr/>
          <a:lstStyle>
            <a:extLst/>
          </a:lstStyle>
          <a:p>
            <a:pPr algn="r"/>
            <a:fld id="{E8BD303E-7304-41BE-B693-A76D7275A3B0}" type="datetime1">
              <a:rPr lang="en-US" smtClean="0"/>
              <a:pPr algn="r"/>
              <a:t>1/21/2015</a:t>
            </a:fld>
            <a:endParaRPr lang="en-US"/>
          </a:p>
        </p:txBody>
      </p:sp>
      <p:sp>
        <p:nvSpPr>
          <p:cNvPr id="43" name="Rectangle 43"/>
          <p:cNvSpPr>
            <a:spLocks noGrp="1"/>
          </p:cNvSpPr>
          <p:nvPr>
            <p:ph type="sldNum" sz="quarter" idx="48"/>
          </p:nvPr>
        </p:nvSpPr>
        <p:spPr/>
        <p:txBody>
          <a:bodyPr/>
          <a:lstStyle>
            <a:extLst/>
          </a:lstStyle>
          <a:p>
            <a:pPr algn="r"/>
            <a:fld id="{256D3EEF-DE4E-429D-8EC4-DDC531AFF587}" type="slidenum">
              <a:rPr lang="en-US" sz="1000" smtClean="0"/>
              <a:pPr algn="r"/>
              <a:t>‹#›</a:t>
            </a:fld>
            <a:endParaRPr lang="en-US"/>
          </a:p>
        </p:txBody>
      </p:sp>
      <p:sp>
        <p:nvSpPr>
          <p:cNvPr id="45" name="Rectangle 45"/>
          <p:cNvSpPr>
            <a:spLocks noGrp="1"/>
          </p:cNvSpPr>
          <p:nvPr>
            <p:ph type="ftr" sz="quarter" idx="49"/>
          </p:nvPr>
        </p:nvSpPr>
        <p:spPr/>
        <p:txBody>
          <a:bodyPr/>
          <a:lstStyle>
            <a:extLst/>
          </a:lstStyle>
          <a:p>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extLst/>
          </a:lstStyle>
          <a:p>
            <a:r>
              <a:rPr lang="en-US" smtClean="0"/>
              <a:t>Click to edit Master title style</a:t>
            </a:r>
            <a:endParaRPr lang="en-US" dirty="0"/>
          </a:p>
        </p:txBody>
      </p:sp>
      <p:sp>
        <p:nvSpPr>
          <p:cNvPr id="37" name="Rectangle 37"/>
          <p:cNvSpPr>
            <a:spLocks noGrp="1"/>
          </p:cNvSpPr>
          <p:nvPr>
            <p:ph type="body" sz="quarter" idx="13" hasCustomPrompt="1"/>
          </p:nvPr>
        </p:nvSpPr>
        <p:spPr>
          <a:xfrm>
            <a:off x="310896" y="381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3" name="Rectangle 37"/>
          <p:cNvSpPr>
            <a:spLocks noGrp="1"/>
          </p:cNvSpPr>
          <p:nvPr>
            <p:ph type="body" sz="quarter" idx="15" hasCustomPrompt="1"/>
          </p:nvPr>
        </p:nvSpPr>
        <p:spPr>
          <a:xfrm>
            <a:off x="304800" y="838200"/>
            <a:ext cx="7391400"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1" name="Rectangle 37"/>
          <p:cNvSpPr>
            <a:spLocks noGrp="1"/>
          </p:cNvSpPr>
          <p:nvPr>
            <p:ph type="body" sz="quarter" idx="17" hasCustomPrompt="1"/>
          </p:nvPr>
        </p:nvSpPr>
        <p:spPr>
          <a:xfrm>
            <a:off x="310896" y="12954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45" name="Rectangle 37"/>
          <p:cNvSpPr>
            <a:spLocks noGrp="1"/>
          </p:cNvSpPr>
          <p:nvPr>
            <p:ph type="body" sz="quarter" idx="19" hasCustomPrompt="1"/>
          </p:nvPr>
        </p:nvSpPr>
        <p:spPr>
          <a:xfrm>
            <a:off x="310896" y="17526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47" name="Rectangle 37"/>
          <p:cNvSpPr>
            <a:spLocks noGrp="1"/>
          </p:cNvSpPr>
          <p:nvPr>
            <p:ph type="body" sz="quarter" idx="21" hasCustomPrompt="1"/>
          </p:nvPr>
        </p:nvSpPr>
        <p:spPr>
          <a:xfrm>
            <a:off x="310896" y="22098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49" name="Rectangle 37"/>
          <p:cNvSpPr>
            <a:spLocks noGrp="1"/>
          </p:cNvSpPr>
          <p:nvPr>
            <p:ph type="body" sz="quarter" idx="23" hasCustomPrompt="1"/>
          </p:nvPr>
        </p:nvSpPr>
        <p:spPr>
          <a:xfrm>
            <a:off x="310896" y="2667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1" name="Rectangle 37"/>
          <p:cNvSpPr>
            <a:spLocks noGrp="1"/>
          </p:cNvSpPr>
          <p:nvPr>
            <p:ph type="body" sz="quarter" idx="25" hasCustomPrompt="1"/>
          </p:nvPr>
        </p:nvSpPr>
        <p:spPr>
          <a:xfrm>
            <a:off x="310896" y="31242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3" name="Rectangle 37"/>
          <p:cNvSpPr>
            <a:spLocks noGrp="1"/>
          </p:cNvSpPr>
          <p:nvPr>
            <p:ph type="body" sz="quarter" idx="27" hasCustomPrompt="1"/>
          </p:nvPr>
        </p:nvSpPr>
        <p:spPr>
          <a:xfrm>
            <a:off x="310896" y="35814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55" name="Rectangle 37"/>
          <p:cNvSpPr>
            <a:spLocks noGrp="1"/>
          </p:cNvSpPr>
          <p:nvPr>
            <p:ph type="body" sz="quarter" idx="29" hasCustomPrompt="1"/>
          </p:nvPr>
        </p:nvSpPr>
        <p:spPr>
          <a:xfrm>
            <a:off x="310896" y="4038600"/>
            <a:ext cx="7385304" cy="228600"/>
          </a:xfrm>
          <a:solidFill>
            <a:schemeClr val="tx2">
              <a:tint val="40000"/>
            </a:schemeClr>
          </a:solidFill>
        </p:spPr>
        <p:txBody>
          <a:bodyPr anchor="ctr"/>
          <a:lstStyle>
            <a:lvl1pPr>
              <a:buFontTx/>
              <a:buNone/>
              <a:defRPr sz="1100" baseline="0"/>
            </a:lvl1pPr>
            <a:extLst/>
          </a:lstStyle>
          <a:p>
            <a:pPr lvl="0"/>
            <a:r>
              <a:rPr lang="en-US" dirty="0" smtClean="0"/>
              <a:t>Click to add agenda item</a:t>
            </a:r>
            <a:endParaRPr lang="en-US" dirty="0"/>
          </a:p>
        </p:txBody>
      </p:sp>
      <p:sp>
        <p:nvSpPr>
          <p:cNvPr id="57" name="Rectangle 37"/>
          <p:cNvSpPr>
            <a:spLocks noGrp="1"/>
          </p:cNvSpPr>
          <p:nvPr>
            <p:ph type="body" sz="quarter" idx="31" hasCustomPrompt="1"/>
          </p:nvPr>
        </p:nvSpPr>
        <p:spPr>
          <a:xfrm>
            <a:off x="310896" y="44958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26" name="Rectangle 37"/>
          <p:cNvSpPr>
            <a:spLocks noGrp="1"/>
          </p:cNvSpPr>
          <p:nvPr>
            <p:ph type="body" sz="quarter" idx="33" hasCustomPrompt="1"/>
          </p:nvPr>
        </p:nvSpPr>
        <p:spPr>
          <a:xfrm>
            <a:off x="310896" y="49530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28" name="Rectangle 37"/>
          <p:cNvSpPr>
            <a:spLocks noGrp="1"/>
          </p:cNvSpPr>
          <p:nvPr>
            <p:ph type="body" sz="quarter" idx="35" hasCustomPrompt="1"/>
          </p:nvPr>
        </p:nvSpPr>
        <p:spPr>
          <a:xfrm>
            <a:off x="310896" y="5410200"/>
            <a:ext cx="7385304" cy="228600"/>
          </a:xfrm>
          <a:solidFill>
            <a:schemeClr val="tx2">
              <a:tint val="40000"/>
            </a:schemeClr>
          </a:solidFill>
        </p:spPr>
        <p:txBody>
          <a:bodyPr anchor="ctr"/>
          <a:lstStyle>
            <a:lvl1pPr>
              <a:buFontTx/>
              <a:buNone/>
              <a:defRPr sz="1100"/>
            </a:lvl1pPr>
            <a:extLst/>
          </a:lstStyle>
          <a:p>
            <a:pPr lvl="0"/>
            <a:r>
              <a:rPr lang="en-US" dirty="0" smtClean="0"/>
              <a:t>Click to add agenda item</a:t>
            </a:r>
            <a:endParaRPr lang="en-US" dirty="0"/>
          </a:p>
        </p:txBody>
      </p:sp>
      <p:sp>
        <p:nvSpPr>
          <p:cNvPr id="98" name="Rectangle 37"/>
          <p:cNvSpPr>
            <a:spLocks noGrp="1"/>
          </p:cNvSpPr>
          <p:nvPr>
            <p:ph type="body" sz="quarter" idx="14" hasCustomPrompt="1"/>
          </p:nvPr>
        </p:nvSpPr>
        <p:spPr>
          <a:xfrm>
            <a:off x="7696200" y="381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dirty="0"/>
          </a:p>
        </p:txBody>
      </p:sp>
      <p:sp>
        <p:nvSpPr>
          <p:cNvPr id="44" name="Rectangle 37"/>
          <p:cNvSpPr>
            <a:spLocks noGrp="1"/>
          </p:cNvSpPr>
          <p:nvPr>
            <p:ph type="body" sz="quarter" idx="16" hasCustomPrompt="1"/>
          </p:nvPr>
        </p:nvSpPr>
        <p:spPr>
          <a:xfrm>
            <a:off x="7696200" y="838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2" name="Rectangle 37"/>
          <p:cNvSpPr>
            <a:spLocks noGrp="1"/>
          </p:cNvSpPr>
          <p:nvPr>
            <p:ph type="body" sz="quarter" idx="18" hasCustomPrompt="1"/>
          </p:nvPr>
        </p:nvSpPr>
        <p:spPr>
          <a:xfrm>
            <a:off x="7696200" y="1295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6" name="Rectangle 37"/>
          <p:cNvSpPr>
            <a:spLocks noGrp="1"/>
          </p:cNvSpPr>
          <p:nvPr>
            <p:ph type="body" sz="quarter" idx="20" hasCustomPrompt="1"/>
          </p:nvPr>
        </p:nvSpPr>
        <p:spPr>
          <a:xfrm>
            <a:off x="7696200" y="1752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48" name="Rectangle 37"/>
          <p:cNvSpPr>
            <a:spLocks noGrp="1"/>
          </p:cNvSpPr>
          <p:nvPr>
            <p:ph type="body" sz="quarter" idx="22" hasCustomPrompt="1"/>
          </p:nvPr>
        </p:nvSpPr>
        <p:spPr>
          <a:xfrm>
            <a:off x="7696200" y="2209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0" name="Rectangle 37"/>
          <p:cNvSpPr>
            <a:spLocks noGrp="1"/>
          </p:cNvSpPr>
          <p:nvPr>
            <p:ph type="body" sz="quarter" idx="24" hasCustomPrompt="1"/>
          </p:nvPr>
        </p:nvSpPr>
        <p:spPr>
          <a:xfrm>
            <a:off x="7696200" y="2667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2" name="Rectangle 37"/>
          <p:cNvSpPr>
            <a:spLocks noGrp="1"/>
          </p:cNvSpPr>
          <p:nvPr>
            <p:ph type="body" sz="quarter" idx="26" hasCustomPrompt="1"/>
          </p:nvPr>
        </p:nvSpPr>
        <p:spPr>
          <a:xfrm>
            <a:off x="7696200" y="3124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4" name="Rectangle 37"/>
          <p:cNvSpPr>
            <a:spLocks noGrp="1"/>
          </p:cNvSpPr>
          <p:nvPr>
            <p:ph type="body" sz="quarter" idx="28" hasCustomPrompt="1"/>
          </p:nvPr>
        </p:nvSpPr>
        <p:spPr>
          <a:xfrm>
            <a:off x="7696200" y="3581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6" name="Rectangle 37"/>
          <p:cNvSpPr>
            <a:spLocks noGrp="1"/>
          </p:cNvSpPr>
          <p:nvPr>
            <p:ph type="body" sz="quarter" idx="30" hasCustomPrompt="1"/>
          </p:nvPr>
        </p:nvSpPr>
        <p:spPr>
          <a:xfrm>
            <a:off x="7696200" y="40386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58" name="Rectangle 37"/>
          <p:cNvSpPr>
            <a:spLocks noGrp="1"/>
          </p:cNvSpPr>
          <p:nvPr>
            <p:ph type="body" sz="quarter" idx="32" hasCustomPrompt="1"/>
          </p:nvPr>
        </p:nvSpPr>
        <p:spPr>
          <a:xfrm>
            <a:off x="7696200" y="44958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27" name="Rectangle 37"/>
          <p:cNvSpPr>
            <a:spLocks noGrp="1"/>
          </p:cNvSpPr>
          <p:nvPr>
            <p:ph type="body" sz="quarter" idx="34" hasCustomPrompt="1"/>
          </p:nvPr>
        </p:nvSpPr>
        <p:spPr>
          <a:xfrm>
            <a:off x="7696200" y="49530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29" name="Rectangle 37"/>
          <p:cNvSpPr>
            <a:spLocks noGrp="1"/>
          </p:cNvSpPr>
          <p:nvPr>
            <p:ph type="body" sz="quarter" idx="36" hasCustomPrompt="1"/>
          </p:nvPr>
        </p:nvSpPr>
        <p:spPr>
          <a:xfrm>
            <a:off x="7696200" y="54102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30" name="Rectangle 37"/>
          <p:cNvSpPr>
            <a:spLocks noGrp="1"/>
          </p:cNvSpPr>
          <p:nvPr>
            <p:ph type="body" sz="quarter" idx="37" hasCustomPrompt="1"/>
          </p:nvPr>
        </p:nvSpPr>
        <p:spPr>
          <a:xfrm>
            <a:off x="310896" y="5867400"/>
            <a:ext cx="7385304" cy="228600"/>
          </a:xfrm>
          <a:solidFill>
            <a:schemeClr val="tx2">
              <a:tint val="40000"/>
            </a:schemeClr>
          </a:solidFill>
        </p:spPr>
        <p:txBody>
          <a:bodyPr anchor="ctr">
            <a:noAutofit/>
          </a:bodyPr>
          <a:lstStyle>
            <a:lvl1pPr>
              <a:buFontTx/>
              <a:buNone/>
              <a:defRPr sz="1100"/>
            </a:lvl1pPr>
            <a:extLst/>
          </a:lstStyle>
          <a:p>
            <a:pPr lvl="0"/>
            <a:r>
              <a:rPr lang="en-US" dirty="0" smtClean="0"/>
              <a:t>Click to add agenda item</a:t>
            </a:r>
            <a:endParaRPr lang="en-US" dirty="0"/>
          </a:p>
        </p:txBody>
      </p:sp>
      <p:sp>
        <p:nvSpPr>
          <p:cNvPr id="31" name="Rectangle 37"/>
          <p:cNvSpPr>
            <a:spLocks noGrp="1"/>
          </p:cNvSpPr>
          <p:nvPr>
            <p:ph type="body" sz="quarter" idx="38" hasCustomPrompt="1"/>
          </p:nvPr>
        </p:nvSpPr>
        <p:spPr>
          <a:xfrm>
            <a:off x="7696200" y="5867400"/>
            <a:ext cx="685800" cy="228600"/>
          </a:xfrm>
          <a:solidFill>
            <a:schemeClr val="accent6">
              <a:shade val="75000"/>
            </a:schemeClr>
          </a:solidFill>
        </p:spPr>
        <p:txBody>
          <a:bodyPr anchor="ctr"/>
          <a:lstStyle>
            <a:lvl1pPr algn="r">
              <a:buFontTx/>
              <a:buNone/>
              <a:defRPr sz="1100">
                <a:solidFill>
                  <a:schemeClr val="bg1"/>
                </a:solidFill>
              </a:defRPr>
            </a:lvl1pPr>
            <a:extLst/>
          </a:lstStyle>
          <a:p>
            <a:pPr lvl="0"/>
            <a:r>
              <a:rPr lang="en-US" dirty="0" smtClean="0"/>
              <a:t>Page #</a:t>
            </a:r>
            <a:endParaRPr lang="en-US"/>
          </a:p>
        </p:txBody>
      </p:sp>
      <p:sp>
        <p:nvSpPr>
          <p:cNvPr id="32" name="Rectangle 32"/>
          <p:cNvSpPr>
            <a:spLocks noGrp="1"/>
          </p:cNvSpPr>
          <p:nvPr>
            <p:ph type="dt" sz="half" idx="39"/>
          </p:nvPr>
        </p:nvSpPr>
        <p:spPr/>
        <p:txBody>
          <a:bodyPr/>
          <a:lstStyle>
            <a:lvl1pPr>
              <a:defRPr sz="1100"/>
            </a:lvl1pPr>
            <a:extLst/>
          </a:lstStyle>
          <a:p>
            <a:pPr algn="r"/>
            <a:fld id="{F17F374F-8F2E-42FC-B8C0-8EDFCA32CD96}" type="datetime1">
              <a:rPr lang="en-US" sz="1100" smtClean="0"/>
              <a:pPr algn="r"/>
              <a:t>1/21/2015</a:t>
            </a:fld>
            <a:endParaRPr lang="en-US" sz="1100"/>
          </a:p>
        </p:txBody>
      </p:sp>
      <p:sp>
        <p:nvSpPr>
          <p:cNvPr id="33" name="Rectangle 33"/>
          <p:cNvSpPr>
            <a:spLocks noGrp="1"/>
          </p:cNvSpPr>
          <p:nvPr>
            <p:ph type="sldNum" sz="quarter" idx="40"/>
          </p:nvPr>
        </p:nvSpPr>
        <p:spPr/>
        <p:txBody>
          <a:bodyPr/>
          <a:lstStyle>
            <a:extLst/>
          </a:lstStyle>
          <a:p>
            <a:pPr algn="r"/>
            <a:fld id="{256D3EEF-DE4E-429D-8EC4-DDC531AFF587}" type="slidenum">
              <a:rPr lang="en-US" sz="1000" smtClean="0"/>
              <a:pPr algn="r"/>
              <a:t>‹#›</a:t>
            </a:fld>
            <a:endParaRPr lang="en-US"/>
          </a:p>
        </p:txBody>
      </p:sp>
      <p:sp>
        <p:nvSpPr>
          <p:cNvPr id="34" name="Rectangle 34"/>
          <p:cNvSpPr>
            <a:spLocks noGrp="1"/>
          </p:cNvSpPr>
          <p:nvPr>
            <p:ph type="ftr" sz="quarter" idx="41"/>
          </p:nvPr>
        </p:nvSpPr>
        <p:spPr/>
        <p:txBody>
          <a:bodyPr/>
          <a:lstStyle>
            <a:extLst/>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sp>
        <p:nvSpPr>
          <p:cNvPr id="9" name="Rectangle 8"/>
          <p:cNvSpPr/>
          <p:nvPr userDrawn="1"/>
        </p:nvSpPr>
        <p:spPr>
          <a:xfrm>
            <a:off x="0" y="4038600"/>
            <a:ext cx="9144000" cy="609600"/>
          </a:xfrm>
          <a:prstGeom prst="rect">
            <a:avLst/>
          </a:prstGeom>
          <a:solidFill>
            <a:schemeClr val="accent6">
              <a:shade val="75000"/>
            </a:schemeClr>
          </a:solidFill>
          <a:ln w="25400" cap="rnd" cmpd="sng" algn="ctr">
            <a:noFill/>
            <a:prstDash val="solid"/>
          </a:ln>
          <a:effectLst/>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4" name="Title 13"/>
          <p:cNvSpPr>
            <a:spLocks noGrp="1"/>
          </p:cNvSpPr>
          <p:nvPr>
            <p:ph type="ctrTitle"/>
          </p:nvPr>
        </p:nvSpPr>
        <p:spPr>
          <a:xfrm>
            <a:off x="228600" y="4114800"/>
            <a:ext cx="7239000" cy="533400"/>
          </a:xfrm>
          <a:noFill/>
        </p:spPr>
        <p:txBody>
          <a:bodyPr vert="horz"/>
          <a:lstStyle>
            <a:lvl1pPr algn="l">
              <a:defRPr sz="2000" b="0" cap="all" spc="150" baseline="0">
                <a:solidFill>
                  <a:schemeClr val="bg1"/>
                </a:solidFill>
              </a:defRPr>
            </a:lvl1pPr>
            <a:extLst/>
          </a:lstStyle>
          <a:p>
            <a:r>
              <a:rPr lang="en-US" smtClean="0"/>
              <a:t>Click to edit Master title style</a:t>
            </a:r>
            <a:endParaRPr lang="en-US" dirty="0"/>
          </a:p>
        </p:txBody>
      </p:sp>
      <p:sp>
        <p:nvSpPr>
          <p:cNvPr id="3" name="Rectangle 3"/>
          <p:cNvSpPr>
            <a:spLocks noGrp="1"/>
          </p:cNvSpPr>
          <p:nvPr>
            <p:ph type="dt" sz="half" idx="10"/>
          </p:nvPr>
        </p:nvSpPr>
        <p:spPr>
          <a:xfrm>
            <a:off x="228600" y="6477000"/>
            <a:ext cx="1600200" cy="304800"/>
          </a:xfrm>
        </p:spPr>
        <p:txBody>
          <a:bodyPr anchor="ctr"/>
          <a:lstStyle>
            <a:lvl1pPr algn="l">
              <a:defRPr>
                <a:solidFill>
                  <a:srgbClr val="A0A0A0"/>
                </a:solidFill>
              </a:defRPr>
            </a:lvl1pPr>
            <a:extLst/>
          </a:lstStyle>
          <a:p>
            <a:fld id="{5A8D346D-A53F-433C-9D37-45A337EA482C}" type="datetime1">
              <a:rPr lang="en-US" smtClean="0"/>
              <a:pPr/>
              <a:t>1/21/2015</a:t>
            </a:fld>
            <a:endParaRPr lang="en-US" dirty="0"/>
          </a:p>
        </p:txBody>
      </p:sp>
      <p:sp>
        <p:nvSpPr>
          <p:cNvPr id="4" name="Rectangle 4"/>
          <p:cNvSpPr>
            <a:spLocks noGrp="1"/>
          </p:cNvSpPr>
          <p:nvPr>
            <p:ph type="ftr" sz="quarter" idx="11"/>
          </p:nvPr>
        </p:nvSpPr>
        <p:spPr>
          <a:xfrm>
            <a:off x="2705100" y="6477000"/>
            <a:ext cx="3733800" cy="304800"/>
          </a:xfrm>
        </p:spPr>
        <p:txBody>
          <a:bodyPr/>
          <a:lstStyle>
            <a:lvl1pPr>
              <a:defRPr>
                <a:solidFill>
                  <a:schemeClr val="bg1"/>
                </a:solidFill>
              </a:defRPr>
            </a:lvl1pPr>
            <a:extLst/>
          </a:lstStyle>
          <a:p>
            <a:endParaRPr lang="en-US" dirty="0">
              <a:solidFill>
                <a:schemeClr val="bg1"/>
              </a:solidFill>
            </a:endParaRPr>
          </a:p>
        </p:txBody>
      </p:sp>
      <p:sp>
        <p:nvSpPr>
          <p:cNvPr id="13" name="Slide Number Placeholder 12"/>
          <p:cNvSpPr>
            <a:spLocks noGrp="1"/>
          </p:cNvSpPr>
          <p:nvPr>
            <p:ph type="sldNum" sz="quarter" idx="12"/>
          </p:nvPr>
        </p:nvSpPr>
        <p:spPr>
          <a:xfrm>
            <a:off x="6477000" y="6477000"/>
            <a:ext cx="1021080" cy="304800"/>
          </a:xfrm>
        </p:spPr>
        <p:txBody>
          <a:bodyPr anchor="ctr"/>
          <a:lstStyle>
            <a:extLst/>
          </a:lstStyle>
          <a:p>
            <a:pPr algn="r"/>
            <a:fld id="{256D3EEF-DE4E-429D-8EC4-DDC531AFF587}" type="slidenum">
              <a:rPr lang="en-US" sz="1000" smtClean="0"/>
              <a:pPr algn="r"/>
              <a:t>‹#›</a:t>
            </a:fld>
            <a:endParaRPr lang="en-US" dirty="0"/>
          </a:p>
        </p:txBody>
      </p:sp>
      <p:sp>
        <p:nvSpPr>
          <p:cNvPr id="11" name="Rectangle 10"/>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pic>
        <p:nvPicPr>
          <p:cNvPr id="12" name="Picture 11" descr="CWIS ICON transp 300dpi.psd"/>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24800" y="6096889"/>
            <a:ext cx="766219" cy="761111"/>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ing Only">
    <p:spTree>
      <p:nvGrpSpPr>
        <p:cNvPr id="1" name=""/>
        <p:cNvGrpSpPr/>
        <p:nvPr/>
      </p:nvGrpSpPr>
      <p:grpSpPr>
        <a:xfrm>
          <a:off x="0" y="0"/>
          <a:ext cx="0" cy="0"/>
          <a:chOff x="0" y="0"/>
          <a:chExt cx="0" cy="0"/>
        </a:xfrm>
      </p:grpSpPr>
      <p:sp>
        <p:nvSpPr>
          <p:cNvPr id="29" name="Rectangle 2"/>
          <p:cNvSpPr>
            <a:spLocks noGrp="1"/>
          </p:cNvSpPr>
          <p:nvPr>
            <p:ph type="title" hasCustomPrompt="1"/>
          </p:nvPr>
        </p:nvSpPr>
        <p:spPr/>
        <p:txBody>
          <a:bodyPr/>
          <a:lstStyle>
            <a:extLst/>
          </a:lstStyle>
          <a:p>
            <a:r>
              <a:rPr lang="en-US" dirty="0" smtClean="0"/>
              <a:t>CWIS Board of Directors	</a:t>
            </a:r>
            <a:endParaRPr lang="en-US" dirty="0"/>
          </a:p>
        </p:txBody>
      </p:sp>
      <p:sp>
        <p:nvSpPr>
          <p:cNvPr id="19"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7" name="Rectangle 7"/>
          <p:cNvSpPr>
            <a:spLocks noGrp="1"/>
          </p:cNvSpPr>
          <p:nvPr>
            <p:ph type="dt" sz="half" idx="14"/>
          </p:nvPr>
        </p:nvSpPr>
        <p:spPr/>
        <p:txBody>
          <a:bodyPr/>
          <a:lstStyle>
            <a:extLst/>
          </a:lstStyle>
          <a:p>
            <a:pPr algn="r"/>
            <a:fld id="{F7F1F872-C5DE-403B-85F0-1024E6CA1886}" type="datetime1">
              <a:rPr lang="en-US" smtClean="0"/>
              <a:pPr algn="r"/>
              <a:t>1/21/2015</a:t>
            </a:fld>
            <a:endParaRPr lang="en-US"/>
          </a:p>
        </p:txBody>
      </p:sp>
      <p:sp>
        <p:nvSpPr>
          <p:cNvPr id="8" name="Rectangle 8"/>
          <p:cNvSpPr>
            <a:spLocks noGrp="1"/>
          </p:cNvSpPr>
          <p:nvPr>
            <p:ph type="sldNum" sz="quarter" idx="15"/>
          </p:nvPr>
        </p:nvSpPr>
        <p:spPr/>
        <p:txBody>
          <a:bodyPr/>
          <a:lstStyle>
            <a:extLst/>
          </a:lstStyle>
          <a:p>
            <a:pPr algn="r"/>
            <a:fld id="{256D3EEF-DE4E-429D-8EC4-DDC531AFF587}" type="slidenum">
              <a:rPr lang="en-US" sz="1000" smtClean="0"/>
              <a:pPr algn="r"/>
              <a:t>‹#›</a:t>
            </a:fld>
            <a:endParaRPr lang="en-US"/>
          </a:p>
        </p:txBody>
      </p:sp>
      <p:sp>
        <p:nvSpPr>
          <p:cNvPr id="9" name="Rectangle 9"/>
          <p:cNvSpPr>
            <a:spLocks noGrp="1"/>
          </p:cNvSpPr>
          <p:nvPr>
            <p:ph type="ftr" sz="quarter" idx="16"/>
          </p:nvPr>
        </p:nvSpPr>
        <p:spPr/>
        <p:txBody>
          <a:bodyPr/>
          <a:lstStyle>
            <a:extLst/>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18" name="Rectangle 2"/>
          <p:cNvSpPr>
            <a:spLocks noGrp="1"/>
          </p:cNvSpPr>
          <p:nvPr>
            <p:ph type="title" hasCustomPrompt="1"/>
          </p:nvPr>
        </p:nvSpPr>
        <p:spPr/>
        <p:txBody>
          <a:bodyPr/>
          <a:lstStyle>
            <a:extLst/>
          </a:lstStyle>
          <a:p>
            <a:r>
              <a:rPr lang="en-US" dirty="0" smtClean="0"/>
              <a:t>CWIS Board of Directors	</a:t>
            </a:r>
            <a:endParaRPr lang="en-US" dirty="0"/>
          </a:p>
        </p:txBody>
      </p:sp>
      <p:sp>
        <p:nvSpPr>
          <p:cNvPr id="6" name="Rectangle 6"/>
          <p:cNvSpPr>
            <a:spLocks noGrp="1"/>
          </p:cNvSpPr>
          <p:nvPr>
            <p:ph type="dt" sz="half" idx="10"/>
          </p:nvPr>
        </p:nvSpPr>
        <p:spPr/>
        <p:txBody>
          <a:bodyPr/>
          <a:lstStyle>
            <a:extLst/>
          </a:lstStyle>
          <a:p>
            <a:pPr algn="r"/>
            <a:fld id="{73B9D0E9-7F95-4423-9114-95494EF8154E}" type="datetime1">
              <a:rPr lang="en-US" smtClean="0"/>
              <a:pPr algn="r"/>
              <a:t>1/21/2015</a:t>
            </a:fld>
            <a:endParaRPr lang="en-US"/>
          </a:p>
        </p:txBody>
      </p:sp>
      <p:sp>
        <p:nvSpPr>
          <p:cNvPr id="8" name="Rectangle 8"/>
          <p:cNvSpPr>
            <a:spLocks noGrp="1"/>
          </p:cNvSpPr>
          <p:nvPr>
            <p:ph type="sldNum" sz="quarter" idx="11"/>
          </p:nvPr>
        </p:nvSpPr>
        <p:spPr/>
        <p:txBody>
          <a:bodyPr/>
          <a:lstStyle>
            <a:extLst/>
          </a:lstStyle>
          <a:p>
            <a:pPr algn="r"/>
            <a:fld id="{256D3EEF-DE4E-429D-8EC4-DDC531AFF587}" type="slidenum">
              <a:rPr lang="en-US" sz="1000" smtClean="0"/>
              <a:pPr algn="r"/>
              <a:t>‹#›</a:t>
            </a:fld>
            <a:endParaRPr lang="en-US"/>
          </a:p>
        </p:txBody>
      </p:sp>
      <p:sp>
        <p:nvSpPr>
          <p:cNvPr id="9" name="Rectangle 9"/>
          <p:cNvSpPr>
            <a:spLocks noGrp="1"/>
          </p:cNvSpPr>
          <p:nvPr>
            <p:ph type="ftr" sz="quarter" idx="12"/>
          </p:nvPr>
        </p:nvSpPr>
        <p:spPr/>
        <p:txBody>
          <a:bodyPr/>
          <a:lstStyle>
            <a:extLst/>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Up">
    <p:spTree>
      <p:nvGrpSpPr>
        <p:cNvPr id="1" name=""/>
        <p:cNvGrpSpPr/>
        <p:nvPr/>
      </p:nvGrpSpPr>
      <p:grpSpPr>
        <a:xfrm>
          <a:off x="0" y="0"/>
          <a:ext cx="0" cy="0"/>
          <a:chOff x="0" y="0"/>
          <a:chExt cx="0" cy="0"/>
        </a:xfrm>
      </p:grpSpPr>
      <p:sp>
        <p:nvSpPr>
          <p:cNvPr id="2" name="Rectangle 2"/>
          <p:cNvSpPr>
            <a:spLocks noGrp="1"/>
          </p:cNvSpPr>
          <p:nvPr>
            <p:ph type="title" hasCustomPrompt="1"/>
          </p:nvPr>
        </p:nvSpPr>
        <p:spPr/>
        <p:txBody>
          <a:bodyPr/>
          <a:lstStyle>
            <a:lvl1pPr>
              <a:defRPr/>
            </a:lvl1pPr>
            <a:extLst/>
          </a:lstStyle>
          <a:p>
            <a:r>
              <a:rPr lang="en-US" dirty="0" err="1" smtClean="0"/>
              <a:t>Cwis</a:t>
            </a:r>
            <a:r>
              <a:rPr lang="en-US" dirty="0" smtClean="0"/>
              <a:t> board of directors	</a:t>
            </a:r>
            <a:endParaRPr lang="en-US" dirty="0"/>
          </a:p>
        </p:txBody>
      </p:sp>
      <p:sp>
        <p:nvSpPr>
          <p:cNvPr id="8" name="Rectangle 8"/>
          <p:cNvSpPr>
            <a:spLocks noGrp="1"/>
          </p:cNvSpPr>
          <p:nvPr>
            <p:ph type="body" sz="quarter" idx="13" hasCustomPrompt="1"/>
          </p:nvPr>
        </p:nvSpPr>
        <p:spPr>
          <a:xfrm>
            <a:off x="304800" y="381000"/>
            <a:ext cx="80772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1" name="Rectangle 11"/>
          <p:cNvSpPr>
            <a:spLocks noGrp="1"/>
          </p:cNvSpPr>
          <p:nvPr>
            <p:ph sz="quarter" idx="15"/>
          </p:nvPr>
        </p:nvSpPr>
        <p:spPr>
          <a:xfrm>
            <a:off x="304800" y="609600"/>
            <a:ext cx="80772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9"/>
          <p:cNvSpPr>
            <a:spLocks noGrp="1"/>
          </p:cNvSpPr>
          <p:nvPr>
            <p:ph type="dt" sz="half" idx="16"/>
          </p:nvPr>
        </p:nvSpPr>
        <p:spPr/>
        <p:txBody>
          <a:bodyPr/>
          <a:lstStyle>
            <a:extLst/>
          </a:lstStyle>
          <a:p>
            <a:pPr algn="r"/>
            <a:fld id="{828FD173-2CB3-4214-8741-970D8D476901}" type="datetime1">
              <a:rPr lang="en-US" smtClean="0"/>
              <a:pPr algn="r"/>
              <a:t>1/21/2015</a:t>
            </a:fld>
            <a:endParaRPr lang="en-US"/>
          </a:p>
        </p:txBody>
      </p:sp>
      <p:sp>
        <p:nvSpPr>
          <p:cNvPr id="10" name="Rectangle 10"/>
          <p:cNvSpPr>
            <a:spLocks noGrp="1"/>
          </p:cNvSpPr>
          <p:nvPr>
            <p:ph type="sldNum" sz="quarter" idx="17"/>
          </p:nvPr>
        </p:nvSpPr>
        <p:spPr/>
        <p:txBody>
          <a:bodyPr/>
          <a:lstStyle>
            <a:extLst/>
          </a:lstStyle>
          <a:p>
            <a:pPr algn="r"/>
            <a:fld id="{256D3EEF-DE4E-429D-8EC4-DDC531AFF587}" type="slidenum">
              <a:rPr lang="en-US" sz="1000" smtClean="0"/>
              <a:pPr algn="r"/>
              <a:t>‹#›</a:t>
            </a:fld>
            <a:endParaRPr lang="en-US"/>
          </a:p>
        </p:txBody>
      </p:sp>
      <p:sp>
        <p:nvSpPr>
          <p:cNvPr id="12" name="Rectangle 12"/>
          <p:cNvSpPr>
            <a:spLocks noGrp="1"/>
          </p:cNvSpPr>
          <p:nvPr>
            <p:ph type="ftr" sz="quarter" idx="18"/>
          </p:nvPr>
        </p:nvSpPr>
        <p:spPr/>
        <p:txBody>
          <a:bodyPr/>
          <a:lstStyle>
            <a:extLst/>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p:spTree>
      <p:nvGrpSpPr>
        <p:cNvPr id="1" name=""/>
        <p:cNvGrpSpPr/>
        <p:nvPr/>
      </p:nvGrpSpPr>
      <p:grpSpPr>
        <a:xfrm>
          <a:off x="0" y="0"/>
          <a:ext cx="0" cy="0"/>
          <a:chOff x="0" y="0"/>
          <a:chExt cx="0" cy="0"/>
        </a:xfrm>
      </p:grpSpPr>
      <p:sp>
        <p:nvSpPr>
          <p:cNvPr id="19" name="Rectangle 2"/>
          <p:cNvSpPr>
            <a:spLocks noGrp="1"/>
          </p:cNvSpPr>
          <p:nvPr>
            <p:ph type="title" hasCustomPrompt="1"/>
          </p:nvPr>
        </p:nvSpPr>
        <p:spPr/>
        <p:txBody>
          <a:bodyPr/>
          <a:lstStyle>
            <a:lvl1pPr>
              <a:defRPr/>
            </a:lvl1pPr>
            <a:extLst/>
          </a:lstStyle>
          <a:p>
            <a:r>
              <a:rPr lang="en-US" dirty="0" err="1" smtClean="0"/>
              <a:t>Cwis</a:t>
            </a:r>
            <a:r>
              <a:rPr lang="en-US" dirty="0" smtClean="0"/>
              <a:t> board of directors	</a:t>
            </a:r>
            <a:endParaRPr lang="en-US" dirty="0"/>
          </a:p>
        </p:txBody>
      </p:sp>
      <p:sp>
        <p:nvSpPr>
          <p:cNvPr id="31"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9"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Rectangle 8"/>
          <p:cNvSpPr>
            <a:spLocks noGrp="1"/>
          </p:cNvSpPr>
          <p:nvPr>
            <p:ph type="body" sz="quarter" idx="16"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5" name="Rectangle 11"/>
          <p:cNvSpPr>
            <a:spLocks noGrp="1"/>
          </p:cNvSpPr>
          <p:nvPr>
            <p:ph sz="quarter" idx="17"/>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18"/>
          </p:nvPr>
        </p:nvSpPr>
        <p:spPr/>
        <p:txBody>
          <a:bodyPr/>
          <a:lstStyle>
            <a:extLst/>
          </a:lstStyle>
          <a:p>
            <a:pPr algn="r"/>
            <a:fld id="{A1704A40-8D3B-4404-9986-2B5D36474D63}" type="datetime1">
              <a:rPr lang="en-US" smtClean="0"/>
              <a:pPr algn="r"/>
              <a:t>1/21/2015</a:t>
            </a:fld>
            <a:endParaRPr lang="en-US"/>
          </a:p>
        </p:txBody>
      </p:sp>
      <p:sp>
        <p:nvSpPr>
          <p:cNvPr id="16" name="Rectangle 16"/>
          <p:cNvSpPr>
            <a:spLocks noGrp="1"/>
          </p:cNvSpPr>
          <p:nvPr>
            <p:ph type="sldNum" sz="quarter" idx="19"/>
          </p:nvPr>
        </p:nvSpPr>
        <p:spPr/>
        <p:txBody>
          <a:bodyPr/>
          <a:lstStyle>
            <a:extLst/>
          </a:lstStyle>
          <a:p>
            <a:pPr algn="r"/>
            <a:fld id="{256D3EEF-DE4E-429D-8EC4-DDC531AFF587}" type="slidenum">
              <a:rPr lang="en-US" sz="1000" smtClean="0"/>
              <a:pPr algn="r"/>
              <a:t>‹#›</a:t>
            </a:fld>
            <a:endParaRPr lang="en-US"/>
          </a:p>
        </p:txBody>
      </p:sp>
      <p:sp>
        <p:nvSpPr>
          <p:cNvPr id="17" name="Rectangle 17"/>
          <p:cNvSpPr>
            <a:spLocks noGrp="1"/>
          </p:cNvSpPr>
          <p:nvPr>
            <p:ph type="ftr" sz="quarter" idx="20"/>
          </p:nvPr>
        </p:nvSpPr>
        <p:spPr/>
        <p:txBody>
          <a:bodyPr/>
          <a:lstStyle>
            <a:extLst/>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2 left, 1 right">
    <p:spTree>
      <p:nvGrpSpPr>
        <p:cNvPr id="1" name=""/>
        <p:cNvGrpSpPr/>
        <p:nvPr/>
      </p:nvGrpSpPr>
      <p:grpSpPr>
        <a:xfrm>
          <a:off x="0" y="0"/>
          <a:ext cx="0" cy="0"/>
          <a:chOff x="0" y="0"/>
          <a:chExt cx="0" cy="0"/>
        </a:xfrm>
      </p:grpSpPr>
      <p:sp>
        <p:nvSpPr>
          <p:cNvPr id="28" name="Rectangle 2"/>
          <p:cNvSpPr>
            <a:spLocks noGrp="1"/>
          </p:cNvSpPr>
          <p:nvPr>
            <p:ph type="title"/>
          </p:nvPr>
        </p:nvSpPr>
        <p:spPr/>
        <p:txBody>
          <a:bodyPr/>
          <a:lstStyle>
            <a:extLst/>
          </a:lstStyle>
          <a:p>
            <a:r>
              <a:rPr lang="en-US" smtClean="0"/>
              <a:t>Click to edit Master title style</a:t>
            </a:r>
            <a:endParaRPr lang="en-US"/>
          </a:p>
        </p:txBody>
      </p:sp>
      <p:sp>
        <p:nvSpPr>
          <p:cNvPr id="9" name="Rectangle 8"/>
          <p:cNvSpPr>
            <a:spLocks noGrp="1"/>
          </p:cNvSpPr>
          <p:nvPr>
            <p:ph type="body" sz="quarter" idx="13" hasCustomPrompt="1"/>
          </p:nvPr>
        </p:nvSpPr>
        <p:spPr>
          <a:xfrm>
            <a:off x="3048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8" name="Rectangle 11"/>
          <p:cNvSpPr>
            <a:spLocks noGrp="1"/>
          </p:cNvSpPr>
          <p:nvPr>
            <p:ph sz="quarter" idx="15"/>
          </p:nvPr>
        </p:nvSpPr>
        <p:spPr>
          <a:xfrm>
            <a:off x="3048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Rectangle 8"/>
          <p:cNvSpPr>
            <a:spLocks noGrp="1"/>
          </p:cNvSpPr>
          <p:nvPr>
            <p:ph type="body" sz="quarter" idx="16" hasCustomPrompt="1"/>
          </p:nvPr>
        </p:nvSpPr>
        <p:spPr>
          <a:xfrm>
            <a:off x="3017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3017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Rectangle 8"/>
          <p:cNvSpPr>
            <a:spLocks noGrp="1"/>
          </p:cNvSpPr>
          <p:nvPr>
            <p:ph type="body" sz="quarter" idx="18" hasCustomPrompt="1"/>
          </p:nvPr>
        </p:nvSpPr>
        <p:spPr>
          <a:xfrm>
            <a:off x="4416552"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21" name="Rectangle 11"/>
          <p:cNvSpPr>
            <a:spLocks noGrp="1"/>
          </p:cNvSpPr>
          <p:nvPr>
            <p:ph sz="quarter" idx="19"/>
          </p:nvPr>
        </p:nvSpPr>
        <p:spPr>
          <a:xfrm>
            <a:off x="4416552"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Rectangle 13"/>
          <p:cNvSpPr>
            <a:spLocks noGrp="1"/>
          </p:cNvSpPr>
          <p:nvPr>
            <p:ph type="dt" sz="half" idx="20"/>
          </p:nvPr>
        </p:nvSpPr>
        <p:spPr/>
        <p:txBody>
          <a:bodyPr/>
          <a:lstStyle>
            <a:extLst/>
          </a:lstStyle>
          <a:p>
            <a:pPr algn="r"/>
            <a:fld id="{DE3B91AD-F2C9-43CB-A84C-1D5C130F2509}" type="datetime1">
              <a:rPr lang="en-US" smtClean="0"/>
              <a:pPr algn="r"/>
              <a:t>1/21/2015</a:t>
            </a:fld>
            <a:endParaRPr lang="en-US"/>
          </a:p>
        </p:txBody>
      </p:sp>
      <p:sp>
        <p:nvSpPr>
          <p:cNvPr id="19" name="Rectangle 19"/>
          <p:cNvSpPr>
            <a:spLocks noGrp="1"/>
          </p:cNvSpPr>
          <p:nvPr>
            <p:ph type="sldNum" sz="quarter" idx="21"/>
          </p:nvPr>
        </p:nvSpPr>
        <p:spPr/>
        <p:txBody>
          <a:bodyPr/>
          <a:lstStyle>
            <a:extLst/>
          </a:lstStyle>
          <a:p>
            <a:pPr algn="r"/>
            <a:fld id="{256D3EEF-DE4E-429D-8EC4-DDC531AFF587}" type="slidenum">
              <a:rPr lang="en-US" sz="1000" smtClean="0"/>
              <a:pPr algn="r"/>
              <a:t>‹#›</a:t>
            </a:fld>
            <a:endParaRPr lang="en-US"/>
          </a:p>
        </p:txBody>
      </p:sp>
      <p:sp>
        <p:nvSpPr>
          <p:cNvPr id="22" name="Rectangle 22"/>
          <p:cNvSpPr>
            <a:spLocks noGrp="1"/>
          </p:cNvSpPr>
          <p:nvPr>
            <p:ph type="ftr" sz="quarter" idx="22"/>
          </p:nvPr>
        </p:nvSpPr>
        <p:spPr/>
        <p:txBody>
          <a:bodyPr/>
          <a:lstStyle>
            <a:extLst/>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1 Left, 2 Right">
    <p:spTree>
      <p:nvGrpSpPr>
        <p:cNvPr id="1" name=""/>
        <p:cNvGrpSpPr/>
        <p:nvPr/>
      </p:nvGrpSpPr>
      <p:grpSpPr>
        <a:xfrm>
          <a:off x="0" y="0"/>
          <a:ext cx="0" cy="0"/>
          <a:chOff x="0" y="0"/>
          <a:chExt cx="0" cy="0"/>
        </a:xfrm>
      </p:grpSpPr>
      <p:sp>
        <p:nvSpPr>
          <p:cNvPr id="25" name="Rectangle 2"/>
          <p:cNvSpPr>
            <a:spLocks noGrp="1"/>
          </p:cNvSpPr>
          <p:nvPr>
            <p:ph type="title"/>
          </p:nvPr>
        </p:nvSpPr>
        <p:spPr/>
        <p:txBody>
          <a:bodyPr/>
          <a:lstStyle>
            <a:extLst/>
          </a:lstStyle>
          <a:p>
            <a:r>
              <a:rPr lang="en-US" smtClean="0"/>
              <a:t>Click to edit Master title style</a:t>
            </a:r>
            <a:endParaRPr lang="en-US"/>
          </a:p>
        </p:txBody>
      </p:sp>
      <p:sp>
        <p:nvSpPr>
          <p:cNvPr id="13" name="Rectangle 8"/>
          <p:cNvSpPr>
            <a:spLocks noGrp="1"/>
          </p:cNvSpPr>
          <p:nvPr>
            <p:ph type="body" sz="quarter" idx="13" hasCustomPrompt="1"/>
          </p:nvPr>
        </p:nvSpPr>
        <p:spPr>
          <a:xfrm>
            <a:off x="304800" y="381000"/>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dirty="0"/>
          </a:p>
        </p:txBody>
      </p:sp>
      <p:sp>
        <p:nvSpPr>
          <p:cNvPr id="14" name="Rectangle 11"/>
          <p:cNvSpPr>
            <a:spLocks noGrp="1"/>
          </p:cNvSpPr>
          <p:nvPr>
            <p:ph sz="quarter" idx="15"/>
          </p:nvPr>
        </p:nvSpPr>
        <p:spPr>
          <a:xfrm>
            <a:off x="304800" y="609600"/>
            <a:ext cx="3962400" cy="5638800"/>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Rectangle 8"/>
          <p:cNvSpPr>
            <a:spLocks noGrp="1"/>
          </p:cNvSpPr>
          <p:nvPr>
            <p:ph type="body" sz="quarter" idx="16" hasCustomPrompt="1"/>
          </p:nvPr>
        </p:nvSpPr>
        <p:spPr>
          <a:xfrm>
            <a:off x="4419600" y="381000"/>
            <a:ext cx="3962400"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17" name="Rectangle 11"/>
          <p:cNvSpPr>
            <a:spLocks noGrp="1"/>
          </p:cNvSpPr>
          <p:nvPr>
            <p:ph sz="quarter" idx="17"/>
          </p:nvPr>
        </p:nvSpPr>
        <p:spPr>
          <a:xfrm>
            <a:off x="4419600" y="609600"/>
            <a:ext cx="3962400"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Rectangle 8"/>
          <p:cNvSpPr>
            <a:spLocks noGrp="1"/>
          </p:cNvSpPr>
          <p:nvPr>
            <p:ph type="body" sz="quarter" idx="18" hasCustomPrompt="1"/>
          </p:nvPr>
        </p:nvSpPr>
        <p:spPr>
          <a:xfrm>
            <a:off x="4416552" y="3319272"/>
            <a:ext cx="3965448" cy="228600"/>
          </a:xfrm>
          <a:solidFill>
            <a:schemeClr val="accent6">
              <a:shade val="75000"/>
            </a:schemeClr>
          </a:solidFill>
        </p:spPr>
        <p:txBody>
          <a:bodyPr/>
          <a:lstStyle>
            <a:lvl1pPr>
              <a:defRPr b="1">
                <a:solidFill>
                  <a:schemeClr val="bg1"/>
                </a:solidFill>
              </a:defRPr>
            </a:lvl1pPr>
            <a:extLst/>
          </a:lstStyle>
          <a:p>
            <a:pPr lvl="0"/>
            <a:r>
              <a:rPr lang="en-US" dirty="0" smtClean="0"/>
              <a:t>Click to add heading</a:t>
            </a:r>
            <a:endParaRPr lang="en-US"/>
          </a:p>
        </p:txBody>
      </p:sp>
      <p:sp>
        <p:nvSpPr>
          <p:cNvPr id="20" name="Rectangle 11"/>
          <p:cNvSpPr>
            <a:spLocks noGrp="1"/>
          </p:cNvSpPr>
          <p:nvPr>
            <p:ph sz="quarter" idx="19"/>
          </p:nvPr>
        </p:nvSpPr>
        <p:spPr>
          <a:xfrm>
            <a:off x="4416552" y="3547872"/>
            <a:ext cx="3965448" cy="2706624"/>
          </a:xfrm>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1" name="Rectangle 21"/>
          <p:cNvSpPr>
            <a:spLocks noGrp="1"/>
          </p:cNvSpPr>
          <p:nvPr>
            <p:ph type="dt" sz="half" idx="20"/>
          </p:nvPr>
        </p:nvSpPr>
        <p:spPr/>
        <p:txBody>
          <a:bodyPr/>
          <a:lstStyle>
            <a:extLst/>
          </a:lstStyle>
          <a:p>
            <a:pPr algn="r"/>
            <a:fld id="{27D93220-918A-400D-B3FA-D8B22567DEBB}" type="datetime1">
              <a:rPr lang="en-US" smtClean="0"/>
              <a:pPr algn="r"/>
              <a:t>1/21/2015</a:t>
            </a:fld>
            <a:endParaRPr lang="en-US"/>
          </a:p>
        </p:txBody>
      </p:sp>
      <p:sp>
        <p:nvSpPr>
          <p:cNvPr id="22" name="Rectangle 22"/>
          <p:cNvSpPr>
            <a:spLocks noGrp="1"/>
          </p:cNvSpPr>
          <p:nvPr>
            <p:ph type="sldNum" sz="quarter" idx="21"/>
          </p:nvPr>
        </p:nvSpPr>
        <p:spPr/>
        <p:txBody>
          <a:bodyPr/>
          <a:lstStyle>
            <a:extLst/>
          </a:lstStyle>
          <a:p>
            <a:pPr algn="r"/>
            <a:fld id="{256D3EEF-DE4E-429D-8EC4-DDC531AFF587}" type="slidenum">
              <a:rPr lang="en-US" sz="1000" smtClean="0"/>
              <a:pPr algn="r"/>
              <a:t>‹#›</a:t>
            </a:fld>
            <a:endParaRPr lang="en-US"/>
          </a:p>
        </p:txBody>
      </p:sp>
      <p:sp>
        <p:nvSpPr>
          <p:cNvPr id="23" name="Rectangle 23"/>
          <p:cNvSpPr>
            <a:spLocks noGrp="1"/>
          </p:cNvSpPr>
          <p:nvPr>
            <p:ph type="ftr" sz="quarter" idx="22"/>
          </p:nvPr>
        </p:nvSpPr>
        <p:spPr/>
        <p:txBody>
          <a:bodyPr/>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10"/>
          <p:cNvSpPr/>
          <p:nvPr/>
        </p:nvSpPr>
        <p:spPr>
          <a:xfrm>
            <a:off x="8610600" y="0"/>
            <a:ext cx="5334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2" name="Rectangle 2"/>
          <p:cNvSpPr>
            <a:spLocks noGrp="1"/>
          </p:cNvSpPr>
          <p:nvPr>
            <p:ph type="title"/>
          </p:nvPr>
        </p:nvSpPr>
        <p:spPr>
          <a:xfrm>
            <a:off x="8610600" y="381000"/>
            <a:ext cx="533400" cy="5867400"/>
          </a:xfrm>
          <a:prstGeom prst="rect">
            <a:avLst/>
          </a:prstGeom>
        </p:spPr>
        <p:txBody>
          <a:bodyPr vert="vert" anchor="ctr">
            <a:normAutofit/>
          </a:bodyPr>
          <a:lstStyle>
            <a:extLst/>
          </a:lstStyle>
          <a:p>
            <a:r>
              <a:rPr lang="en-US" dirty="0" smtClean="0"/>
              <a:t>CWIS Board of Directors	</a:t>
            </a:r>
            <a:endParaRPr lang="en-US" dirty="0"/>
          </a:p>
        </p:txBody>
      </p:sp>
      <p:sp>
        <p:nvSpPr>
          <p:cNvPr id="3" name="Rectangle 3"/>
          <p:cNvSpPr>
            <a:spLocks noGrp="1"/>
          </p:cNvSpPr>
          <p:nvPr>
            <p:ph type="body" idx="1"/>
          </p:nvPr>
        </p:nvSpPr>
        <p:spPr>
          <a:xfrm>
            <a:off x="304800" y="381000"/>
            <a:ext cx="8077200" cy="5867400"/>
          </a:xfrm>
          <a:prstGeom prst="rect">
            <a:avLst/>
          </a:prstGeom>
        </p:spPr>
        <p:txBody>
          <a:bodyPr vert="horz">
            <a:normAutofit/>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2"/>
          </p:nvPr>
        </p:nvSpPr>
        <p:spPr>
          <a:xfrm>
            <a:off x="7010400" y="76200"/>
            <a:ext cx="1371600" cy="228600"/>
          </a:xfrm>
          <a:prstGeom prst="rect">
            <a:avLst/>
          </a:prstGeom>
        </p:spPr>
        <p:txBody>
          <a:bodyPr vert="horz"/>
          <a:lstStyle>
            <a:lvl1pPr algn="ctr">
              <a:defRPr sz="1000">
                <a:solidFill>
                  <a:schemeClr val="tx1">
                    <a:tint val="65000"/>
                  </a:schemeClr>
                </a:solidFill>
              </a:defRPr>
            </a:lvl1pPr>
            <a:extLst/>
          </a:lstStyle>
          <a:p>
            <a:pPr algn="r"/>
            <a:fld id="{CCD717AA-EA39-47F3-8A0A-15B3575EDB53}" type="datetime1">
              <a:rPr lang="en-US" smtClean="0"/>
              <a:pPr algn="r"/>
              <a:t>1/21/2015</a:t>
            </a:fld>
            <a:endParaRPr lang="en-US" sz="1000" dirty="0">
              <a:solidFill>
                <a:schemeClr val="tx1">
                  <a:tint val="65000"/>
                </a:schemeClr>
              </a:solidFill>
            </a:endParaRPr>
          </a:p>
        </p:txBody>
      </p:sp>
      <p:sp>
        <p:nvSpPr>
          <p:cNvPr id="6" name="Rectangle 6"/>
          <p:cNvSpPr>
            <a:spLocks noGrp="1"/>
          </p:cNvSpPr>
          <p:nvPr>
            <p:ph type="sldNum" sz="quarter" idx="4"/>
          </p:nvPr>
        </p:nvSpPr>
        <p:spPr>
          <a:xfrm>
            <a:off x="6504432" y="6473952"/>
            <a:ext cx="990600" cy="304800"/>
          </a:xfrm>
          <a:prstGeom prst="rect">
            <a:avLst/>
          </a:prstGeom>
        </p:spPr>
        <p:txBody>
          <a:bodyPr vert="horz" anchor="ctr"/>
          <a:lstStyle>
            <a:lvl1pPr algn="r">
              <a:defRPr sz="1000"/>
            </a:lvl1pPr>
            <a:extLst/>
          </a:lstStyle>
          <a:p>
            <a:pPr algn="r"/>
            <a:fld id="{256D3EEF-DE4E-429D-8EC4-DDC531AFF587}" type="slidenum">
              <a:rPr lang="en-US" sz="1000" smtClean="0"/>
              <a:pPr algn="r"/>
              <a:t>‹#›</a:t>
            </a:fld>
            <a:endParaRPr lang="en-US" sz="1000" dirty="0"/>
          </a:p>
        </p:txBody>
      </p:sp>
      <p:sp>
        <p:nvSpPr>
          <p:cNvPr id="11" name="Rectangle 10"/>
          <p:cNvSpPr/>
          <p:nvPr/>
        </p:nvSpPr>
        <p:spPr>
          <a:xfrm>
            <a:off x="0" y="0"/>
            <a:ext cx="76200" cy="6858000"/>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p>
        </p:txBody>
      </p:sp>
      <p:sp>
        <p:nvSpPr>
          <p:cNvPr id="12" name="Rectangle 12"/>
          <p:cNvSpPr>
            <a:spLocks noGrp="1"/>
          </p:cNvSpPr>
          <p:nvPr>
            <p:ph type="ftr" sz="quarter" idx="3"/>
          </p:nvPr>
        </p:nvSpPr>
        <p:spPr>
          <a:xfrm>
            <a:off x="2705100" y="6477000"/>
            <a:ext cx="3733800" cy="304800"/>
          </a:xfrm>
          <a:prstGeom prst="rect">
            <a:avLst/>
          </a:prstGeom>
        </p:spPr>
        <p:txBody>
          <a:bodyPr vert="horz" anchor="ctr"/>
          <a:lstStyle>
            <a:lvl1pPr algn="ctr">
              <a:defRPr sz="1000">
                <a:solidFill>
                  <a:sysClr val="windowText" lastClr="000000"/>
                </a:solidFill>
              </a:defRPr>
            </a:lvl1pPr>
            <a:extLst/>
          </a:lstStyle>
          <a:p>
            <a:endParaRPr lang="en-US" sz="1000" dirty="0">
              <a:solidFill>
                <a:sysClr val="windowText" lastClr="000000"/>
              </a:solidFill>
            </a:endParaRPr>
          </a:p>
        </p:txBody>
      </p:sp>
      <p:pic>
        <p:nvPicPr>
          <p:cNvPr id="5" name="Picture 4" descr="CWIS ICON transp 300dpi.psd"/>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7696200" y="6079252"/>
            <a:ext cx="766219" cy="76111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58" r:id="rId11"/>
    <p:sldLayoutId id="2147483659" r:id="rId12"/>
    <p:sldLayoutId id="2147483660" r:id="rId13"/>
    <p:sldLayoutId id="2147483661" r:id="rId14"/>
    <p:sldLayoutId id="2147483662" r:id="rId15"/>
    <p:sldLayoutId id="2147483664" r:id="rId16"/>
  </p:sldLayoutIdLst>
  <p:hf sldNum="0" hdr="0" ftr="0" dt="0"/>
  <p:txStyles>
    <p:titleStyle>
      <a:lvl1pPr algn="l" rtl="0" eaLnBrk="1" latinLnBrk="0" hangingPunct="1">
        <a:spcBef>
          <a:spcPct val="0"/>
        </a:spcBef>
        <a:buNone/>
        <a:defRPr sz="2400" cap="small" spc="0" baseline="0">
          <a:solidFill>
            <a:schemeClr val="bg1"/>
          </a:solidFill>
          <a:latin typeface="+mj-lt"/>
          <a:ea typeface="+mj-ea"/>
          <a:cs typeface="+mj-cs"/>
        </a:defRPr>
      </a:lvl1pPr>
      <a:extLst/>
    </p:titleStyle>
    <p:bodyStyle>
      <a:lvl1pPr marL="0" marR="0" indent="0" algn="l" rtl="0" eaLnBrk="1" latinLnBrk="0" hangingPunct="1">
        <a:spcBef>
          <a:spcPct val="20000"/>
        </a:spcBef>
        <a:buFontTx/>
        <a:buNone/>
        <a:defRPr sz="1100">
          <a:solidFill>
            <a:schemeClr val="tx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www.state.gov/documents/organization/184099.pdf"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p:txBody>
          <a:bodyPr>
            <a:normAutofit fontScale="90000"/>
          </a:bodyPr>
          <a:lstStyle>
            <a:extLst/>
          </a:lstStyle>
          <a:p>
            <a:r>
              <a:rPr lang="en-US" dirty="0" smtClean="0"/>
              <a:t>United nations declaration on the rights of indigenous peoples </a:t>
            </a:r>
            <a:endParaRPr lang="en-US" dirty="0"/>
          </a:p>
        </p:txBody>
      </p:sp>
      <p:pic>
        <p:nvPicPr>
          <p:cNvPr id="4" name="Picture 3" descr="CWIS Logo Prime.ps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600" y="457200"/>
            <a:ext cx="7286220" cy="2587905"/>
          </a:xfrm>
          <a:prstGeom prst="rect">
            <a:avLst/>
          </a:prstGeom>
        </p:spPr>
      </p:pic>
      <p:sp>
        <p:nvSpPr>
          <p:cNvPr id="3" name="TextBox 2"/>
          <p:cNvSpPr txBox="1"/>
          <p:nvPr/>
        </p:nvSpPr>
        <p:spPr>
          <a:xfrm>
            <a:off x="3581400" y="5334000"/>
            <a:ext cx="5224507" cy="369332"/>
          </a:xfrm>
          <a:prstGeom prst="rect">
            <a:avLst/>
          </a:prstGeom>
          <a:noFill/>
        </p:spPr>
        <p:txBody>
          <a:bodyPr wrap="none" rtlCol="0">
            <a:spAutoFit/>
          </a:bodyPr>
          <a:lstStyle/>
          <a:p>
            <a:r>
              <a:rPr lang="en-US" dirty="0" smtClean="0"/>
              <a:t>Alyssa Macy, CWIS Fellow for International Policy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533400"/>
          </a:xfrm>
        </p:spPr>
        <p:txBody>
          <a:bodyPr>
            <a:noAutofit/>
          </a:bodyPr>
          <a:lstStyle/>
          <a:p>
            <a:pPr algn="ctr"/>
            <a:r>
              <a:rPr lang="en-US" sz="2000" dirty="0"/>
              <a:t>Non-Discrimination &amp; Equal Rights</a:t>
            </a:r>
          </a:p>
        </p:txBody>
      </p:sp>
      <p:sp>
        <p:nvSpPr>
          <p:cNvPr id="4" name="TextBox 3"/>
          <p:cNvSpPr txBox="1"/>
          <p:nvPr/>
        </p:nvSpPr>
        <p:spPr>
          <a:xfrm>
            <a:off x="5638800" y="1905000"/>
            <a:ext cx="2667000" cy="2616101"/>
          </a:xfrm>
          <a:prstGeom prst="rect">
            <a:avLst/>
          </a:prstGeom>
          <a:noFill/>
        </p:spPr>
        <p:txBody>
          <a:bodyPr wrap="square" rtlCol="0">
            <a:spAutoFit/>
          </a:bodyPr>
          <a:lstStyle/>
          <a:p>
            <a:pPr algn="ctr">
              <a:lnSpc>
                <a:spcPct val="90000"/>
              </a:lnSpc>
              <a:buFontTx/>
              <a:buNone/>
            </a:pPr>
            <a:r>
              <a:rPr lang="ja-JP" altLang="en-US" sz="2000" dirty="0">
                <a:ea typeface="ＭＳ Ｐゴシック" charset="0"/>
                <a:cs typeface="Calibri"/>
              </a:rPr>
              <a:t>“</a:t>
            </a:r>
            <a:r>
              <a:rPr lang="en-US" sz="2000" dirty="0">
                <a:ea typeface="ＭＳ Ｐゴシック" charset="0"/>
                <a:cs typeface="Calibri"/>
              </a:rPr>
              <a:t>Reaffirming that indigenous peoples, in the exercise of their rights, should be free </a:t>
            </a:r>
            <a:r>
              <a:rPr lang="en-US" sz="2000" dirty="0" smtClean="0">
                <a:ea typeface="ＭＳ Ｐゴシック" charset="0"/>
                <a:cs typeface="Calibri"/>
              </a:rPr>
              <a:t>from discrimination </a:t>
            </a:r>
            <a:r>
              <a:rPr lang="en-US" sz="2000" dirty="0">
                <a:ea typeface="ＭＳ Ｐゴシック" charset="0"/>
                <a:cs typeface="Calibri"/>
              </a:rPr>
              <a:t>of any kind…</a:t>
            </a:r>
            <a:r>
              <a:rPr lang="ja-JP" altLang="en-US" sz="2000" dirty="0">
                <a:ea typeface="ＭＳ Ｐゴシック" charset="0"/>
                <a:cs typeface="Calibri"/>
              </a:rPr>
              <a:t>”</a:t>
            </a:r>
            <a:endParaRPr lang="en-US" sz="2000" dirty="0">
              <a:ea typeface="ＭＳ Ｐゴシック" charset="0"/>
              <a:cs typeface="Calibri"/>
            </a:endParaRPr>
          </a:p>
          <a:p>
            <a:pPr algn="ctr">
              <a:lnSpc>
                <a:spcPct val="90000"/>
              </a:lnSpc>
              <a:buFontTx/>
              <a:buNone/>
            </a:pPr>
            <a:r>
              <a:rPr lang="en-US" sz="2000" dirty="0">
                <a:ea typeface="ＭＳ Ｐゴシック" charset="0"/>
                <a:cs typeface="Calibri"/>
              </a:rPr>
              <a:t>                                                         ---preamble</a:t>
            </a:r>
          </a:p>
          <a:p>
            <a:endParaRPr lang="en-US" sz="2000" dirty="0">
              <a:cs typeface="Calibri"/>
            </a:endParaRPr>
          </a:p>
        </p:txBody>
      </p:sp>
      <p:pic>
        <p:nvPicPr>
          <p:cNvPr id="5" name="Picture 4" descr="NVisio.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524001"/>
            <a:ext cx="4938283" cy="3810000"/>
          </a:xfrm>
          <a:prstGeom prst="rect">
            <a:avLst/>
          </a:prstGeom>
        </p:spPr>
      </p:pic>
      <p:sp>
        <p:nvSpPr>
          <p:cNvPr id="6" name="TextBox 5"/>
          <p:cNvSpPr txBox="1"/>
          <p:nvPr/>
        </p:nvSpPr>
        <p:spPr>
          <a:xfrm>
            <a:off x="1752600" y="5486400"/>
            <a:ext cx="2694756" cy="307777"/>
          </a:xfrm>
          <a:prstGeom prst="rect">
            <a:avLst/>
          </a:prstGeom>
          <a:noFill/>
        </p:spPr>
        <p:txBody>
          <a:bodyPr wrap="none" rtlCol="0">
            <a:spAutoFit/>
          </a:bodyPr>
          <a:lstStyle/>
          <a:p>
            <a:r>
              <a:rPr lang="en-US" sz="1400" dirty="0" err="1"/>
              <a:t>NVision</a:t>
            </a:r>
            <a:r>
              <a:rPr lang="en-US" sz="1400" dirty="0"/>
              <a:t> Tour Iowa Nation, 2007</a:t>
            </a:r>
          </a:p>
        </p:txBody>
      </p:sp>
    </p:spTree>
    <p:extLst>
      <p:ext uri="{BB962C8B-B14F-4D97-AF65-F5344CB8AC3E}">
        <p14:creationId xmlns:p14="http://schemas.microsoft.com/office/powerpoint/2010/main" val="3526825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457200"/>
          </a:xfrm>
        </p:spPr>
        <p:txBody>
          <a:bodyPr>
            <a:noAutofit/>
          </a:bodyPr>
          <a:lstStyle/>
          <a:p>
            <a:pPr algn="ctr"/>
            <a:r>
              <a:rPr lang="en-US" sz="2000" b="0" dirty="0"/>
              <a:t>International Right to Self-Determination</a:t>
            </a:r>
          </a:p>
        </p:txBody>
      </p:sp>
      <p:sp>
        <p:nvSpPr>
          <p:cNvPr id="4" name="TextBox 3"/>
          <p:cNvSpPr txBox="1"/>
          <p:nvPr/>
        </p:nvSpPr>
        <p:spPr>
          <a:xfrm>
            <a:off x="1066800" y="5105400"/>
            <a:ext cx="6477000" cy="1015663"/>
          </a:xfrm>
          <a:prstGeom prst="rect">
            <a:avLst/>
          </a:prstGeom>
          <a:noFill/>
        </p:spPr>
        <p:txBody>
          <a:bodyPr wrap="square" rtlCol="0">
            <a:spAutoFit/>
          </a:bodyPr>
          <a:lstStyle/>
          <a:p>
            <a:r>
              <a:rPr lang="en-US" sz="2000" dirty="0"/>
              <a:t>“Bearing in mind that nothing in this Declaration may be used to deny any peoples their right to self-determination, exercised in conformity with international law” </a:t>
            </a:r>
          </a:p>
        </p:txBody>
      </p:sp>
      <p:pic>
        <p:nvPicPr>
          <p:cNvPr id="5" name="Picture 4" descr="self determin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066800"/>
            <a:ext cx="5842000" cy="3890771"/>
          </a:xfrm>
          <a:prstGeom prst="rect">
            <a:avLst/>
          </a:prstGeom>
        </p:spPr>
      </p:pic>
    </p:spTree>
    <p:extLst>
      <p:ext uri="{BB962C8B-B14F-4D97-AF65-F5344CB8AC3E}">
        <p14:creationId xmlns:p14="http://schemas.microsoft.com/office/powerpoint/2010/main" val="284054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685800"/>
            <a:ext cx="8077200" cy="2209800"/>
          </a:xfrm>
        </p:spPr>
        <p:txBody>
          <a:bodyPr>
            <a:noAutofit/>
          </a:bodyPr>
          <a:lstStyle/>
          <a:p>
            <a:pPr algn="ctr"/>
            <a:r>
              <a:rPr lang="en-US" sz="2400" dirty="0" smtClean="0"/>
              <a:t>Article 3</a:t>
            </a:r>
            <a:endParaRPr lang="en-US" sz="2400" dirty="0"/>
          </a:p>
          <a:p>
            <a:pPr algn="ctr">
              <a:defRPr/>
            </a:pPr>
            <a:r>
              <a:rPr lang="en-US" sz="2400" b="0" dirty="0"/>
              <a:t>Indigenous peoples have the right of self-determination. By virtue of that right they freely determine their political status and freely pursue their economic, social and cultural development.</a:t>
            </a:r>
          </a:p>
          <a:p>
            <a:pPr>
              <a:defRPr/>
            </a:pPr>
            <a:endParaRPr lang="en-US" sz="2400" dirty="0"/>
          </a:p>
          <a:p>
            <a:pPr algn="ctr"/>
            <a:endParaRPr lang="en-US" sz="2400" dirty="0"/>
          </a:p>
        </p:txBody>
      </p:sp>
      <p:sp>
        <p:nvSpPr>
          <p:cNvPr id="4" name="TextBox 3"/>
          <p:cNvSpPr txBox="1"/>
          <p:nvPr/>
        </p:nvSpPr>
        <p:spPr>
          <a:xfrm>
            <a:off x="5029200" y="1828800"/>
            <a:ext cx="184666" cy="369332"/>
          </a:xfrm>
          <a:prstGeom prst="rect">
            <a:avLst/>
          </a:prstGeom>
          <a:noFill/>
        </p:spPr>
        <p:txBody>
          <a:bodyPr wrap="none" rtlCol="0">
            <a:spAutoFit/>
          </a:bodyPr>
          <a:lstStyle/>
          <a:p>
            <a:endParaRPr lang="en-US" dirty="0"/>
          </a:p>
        </p:txBody>
      </p:sp>
      <p:sp>
        <p:nvSpPr>
          <p:cNvPr id="6" name="Text Placeholder 2"/>
          <p:cNvSpPr txBox="1">
            <a:spLocks/>
          </p:cNvSpPr>
          <p:nvPr/>
        </p:nvSpPr>
        <p:spPr>
          <a:xfrm>
            <a:off x="304800" y="3352800"/>
            <a:ext cx="8077200" cy="25146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pPr algn="ctr"/>
            <a:r>
              <a:rPr lang="en-US" sz="2400" dirty="0" smtClean="0"/>
              <a:t>Article 25</a:t>
            </a:r>
          </a:p>
          <a:p>
            <a:pPr algn="ctr"/>
            <a:r>
              <a:rPr lang="en-US" sz="2400" b="0" dirty="0"/>
              <a:t>Indigenous peoples have the right to maintain and strengthen their distinctive spiritual relationship with their traditionally owned or otherwise occupied and used lands, territories, waters and coastal seas and other resources and to uphold their responsibilities to future generations in this regard. </a:t>
            </a:r>
            <a:endParaRPr lang="en-US" sz="2400" dirty="0"/>
          </a:p>
        </p:txBody>
      </p:sp>
    </p:spTree>
    <p:extLst>
      <p:ext uri="{BB962C8B-B14F-4D97-AF65-F5344CB8AC3E}">
        <p14:creationId xmlns:p14="http://schemas.microsoft.com/office/powerpoint/2010/main" val="37343834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04800"/>
            <a:ext cx="8077200" cy="457200"/>
          </a:xfrm>
        </p:spPr>
        <p:txBody>
          <a:bodyPr>
            <a:noAutofit/>
          </a:bodyPr>
          <a:lstStyle/>
          <a:p>
            <a:pPr algn="ctr"/>
            <a:r>
              <a:rPr lang="en-US" sz="2400" dirty="0" smtClean="0"/>
              <a:t>Article 26</a:t>
            </a:r>
            <a:endParaRPr lang="en-US" sz="2400" dirty="0"/>
          </a:p>
          <a:p>
            <a:pPr>
              <a:defRPr/>
            </a:pPr>
            <a:endParaRPr lang="en-US" sz="2400" dirty="0"/>
          </a:p>
          <a:p>
            <a:pPr algn="ctr"/>
            <a:endParaRPr lang="en-US" sz="2400" dirty="0"/>
          </a:p>
        </p:txBody>
      </p:sp>
      <p:sp>
        <p:nvSpPr>
          <p:cNvPr id="4" name="TextBox 3"/>
          <p:cNvSpPr txBox="1"/>
          <p:nvPr/>
        </p:nvSpPr>
        <p:spPr>
          <a:xfrm>
            <a:off x="5029200" y="1828800"/>
            <a:ext cx="184666" cy="369332"/>
          </a:xfrm>
          <a:prstGeom prst="rect">
            <a:avLst/>
          </a:prstGeom>
          <a:noFill/>
        </p:spPr>
        <p:txBody>
          <a:bodyPr wrap="none" rtlCol="0">
            <a:spAutoFit/>
          </a:bodyPr>
          <a:lstStyle/>
          <a:p>
            <a:endParaRPr lang="en-US" dirty="0"/>
          </a:p>
        </p:txBody>
      </p:sp>
      <p:sp>
        <p:nvSpPr>
          <p:cNvPr id="7" name="TextBox 6"/>
          <p:cNvSpPr txBox="1"/>
          <p:nvPr/>
        </p:nvSpPr>
        <p:spPr>
          <a:xfrm>
            <a:off x="304800" y="1295400"/>
            <a:ext cx="8077200" cy="4524315"/>
          </a:xfrm>
          <a:prstGeom prst="rect">
            <a:avLst/>
          </a:prstGeom>
          <a:noFill/>
        </p:spPr>
        <p:txBody>
          <a:bodyPr wrap="square" rtlCol="0">
            <a:spAutoFit/>
          </a:bodyPr>
          <a:lstStyle/>
          <a:p>
            <a:pPr marL="342900" indent="-342900">
              <a:buFont typeface="+mj-lt"/>
              <a:buAutoNum type="arabicPeriod"/>
            </a:pPr>
            <a:r>
              <a:rPr lang="en-US" sz="2400" dirty="0"/>
              <a:t>Indigenous peoples have the right to the lands, territories and  resources which they have traditionally owned, occupied or otherwise used or </a:t>
            </a:r>
            <a:r>
              <a:rPr lang="en-US" sz="2400" dirty="0" smtClean="0"/>
              <a:t>acquired.</a:t>
            </a:r>
          </a:p>
          <a:p>
            <a:pPr marL="342900" indent="-342900">
              <a:buFont typeface="+mj-lt"/>
              <a:buAutoNum type="arabicPeriod"/>
            </a:pPr>
            <a:r>
              <a:rPr lang="en-US" sz="2400" dirty="0" smtClean="0"/>
              <a:t>Indigenous </a:t>
            </a:r>
            <a:r>
              <a:rPr lang="en-US" sz="2400" dirty="0"/>
              <a:t>peoples have the right to own, use, develop and control the lands, territories and resources that they possess by reason of traditional ownership or other traditional occupation or use, as well as those which they have otherwise </a:t>
            </a:r>
            <a:r>
              <a:rPr lang="en-US" sz="2400" dirty="0" smtClean="0"/>
              <a:t>acquired.</a:t>
            </a:r>
          </a:p>
          <a:p>
            <a:pPr marL="342900" indent="-342900">
              <a:buFont typeface="+mj-lt"/>
              <a:buAutoNum type="arabicPeriod"/>
            </a:pPr>
            <a:r>
              <a:rPr lang="en-US" sz="2400" dirty="0" smtClean="0"/>
              <a:t>States </a:t>
            </a:r>
            <a:r>
              <a:rPr lang="en-US" sz="2400" dirty="0"/>
              <a:t>shall give legal recognition and protection to these lands, territories and resources. Such recognition shall be conducted with due respect to the customs, traditions and land tenure systems of the indigenous peoples concerned. </a:t>
            </a:r>
          </a:p>
        </p:txBody>
      </p:sp>
    </p:spTree>
    <p:extLst>
      <p:ext uri="{BB962C8B-B14F-4D97-AF65-F5344CB8AC3E}">
        <p14:creationId xmlns:p14="http://schemas.microsoft.com/office/powerpoint/2010/main" val="38214302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4" name="Text Placeholder 2"/>
          <p:cNvSpPr txBox="1">
            <a:spLocks/>
          </p:cNvSpPr>
          <p:nvPr/>
        </p:nvSpPr>
        <p:spPr>
          <a:xfrm>
            <a:off x="381000" y="609600"/>
            <a:ext cx="8077200" cy="25146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pPr algn="ctr"/>
            <a:r>
              <a:rPr lang="en-US" sz="2400" dirty="0" smtClean="0"/>
              <a:t>Article 12</a:t>
            </a:r>
          </a:p>
          <a:p>
            <a:pPr algn="ctr"/>
            <a:r>
              <a:rPr lang="en-US" sz="2400" b="0" dirty="0" smtClean="0"/>
              <a:t>Indigenous peoples have the right to manifest, practice, develop and teach their spiritual and religious traditions, customs and ceremonies; the right to maintain, protect, and have access in privacy to their religious and cultural sites… </a:t>
            </a:r>
          </a:p>
          <a:p>
            <a:pPr algn="ctr"/>
            <a:endParaRPr lang="en-US" sz="2400" dirty="0"/>
          </a:p>
        </p:txBody>
      </p:sp>
      <p:sp>
        <p:nvSpPr>
          <p:cNvPr id="6" name="Text Placeholder 2"/>
          <p:cNvSpPr txBox="1">
            <a:spLocks/>
          </p:cNvSpPr>
          <p:nvPr/>
        </p:nvSpPr>
        <p:spPr>
          <a:xfrm>
            <a:off x="381000" y="3276600"/>
            <a:ext cx="8077200" cy="25146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pPr algn="ctr"/>
            <a:r>
              <a:rPr lang="en-US" sz="2400" dirty="0" smtClean="0"/>
              <a:t>Article 20</a:t>
            </a:r>
          </a:p>
          <a:p>
            <a:pPr algn="ctr"/>
            <a:r>
              <a:rPr lang="en-US" sz="2400" b="0" dirty="0" smtClean="0">
                <a:ea typeface="ＭＳ Ｐゴシック" charset="0"/>
              </a:rPr>
              <a:t>Indigenous </a:t>
            </a:r>
            <a:r>
              <a:rPr lang="en-US" sz="2400" b="0" dirty="0">
                <a:ea typeface="ＭＳ Ｐゴシック" charset="0"/>
              </a:rPr>
              <a:t>peoples have the right to maintain and develop their political, economic and social systems or institutions, to be secure in the enjoyment of their own means of subsistence and development, and to engage freely in all their traditional and other economic activities</a:t>
            </a:r>
            <a:r>
              <a:rPr lang="en-US" sz="2400" b="0" dirty="0" smtClean="0">
                <a:ea typeface="ＭＳ Ｐゴシック" charset="0"/>
              </a:rPr>
              <a:t>.</a:t>
            </a:r>
            <a:endParaRPr lang="en-US" sz="2400" b="0" dirty="0"/>
          </a:p>
          <a:p>
            <a:pPr algn="ctr"/>
            <a:endParaRPr lang="en-US" sz="2400" dirty="0"/>
          </a:p>
        </p:txBody>
      </p:sp>
    </p:spTree>
    <p:extLst>
      <p:ext uri="{BB962C8B-B14F-4D97-AF65-F5344CB8AC3E}">
        <p14:creationId xmlns:p14="http://schemas.microsoft.com/office/powerpoint/2010/main" val="2144722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381000"/>
          </a:xfrm>
        </p:spPr>
        <p:txBody>
          <a:bodyPr>
            <a:normAutofit lnSpcReduction="10000"/>
          </a:bodyPr>
          <a:lstStyle/>
          <a:p>
            <a:pPr algn="ctr"/>
            <a:r>
              <a:rPr lang="en-US" sz="2000" dirty="0" smtClean="0"/>
              <a:t>Article 31</a:t>
            </a:r>
          </a:p>
          <a:p>
            <a:endParaRPr lang="en-US" dirty="0"/>
          </a:p>
        </p:txBody>
      </p:sp>
      <p:sp>
        <p:nvSpPr>
          <p:cNvPr id="4" name="TextBox 3"/>
          <p:cNvSpPr txBox="1"/>
          <p:nvPr/>
        </p:nvSpPr>
        <p:spPr>
          <a:xfrm>
            <a:off x="457200" y="1225688"/>
            <a:ext cx="4038600" cy="5324535"/>
          </a:xfrm>
          <a:prstGeom prst="rect">
            <a:avLst/>
          </a:prstGeom>
          <a:noFill/>
        </p:spPr>
        <p:txBody>
          <a:bodyPr wrap="square" rtlCol="0">
            <a:spAutoFit/>
          </a:bodyPr>
          <a:lstStyle/>
          <a:p>
            <a:pPr marL="342900" indent="-342900">
              <a:buFont typeface="+mj-lt"/>
              <a:buAutoNum type="arabicPeriod"/>
            </a:pPr>
            <a:r>
              <a:rPr lang="en-US" sz="2000" dirty="0" smtClean="0"/>
              <a:t>Indigenous </a:t>
            </a:r>
            <a:r>
              <a:rPr lang="en-US" sz="2000" dirty="0"/>
              <a:t>peoples have the right to maintain, control, protect and develop their cultural heritage, traditional knowledge and traditional cultural expressions, as well as the manifestations of their sciences, technologies and cultures, including human and genetic resources, seeds, medicines, knowledge of the properties of fauna and flora</a:t>
            </a:r>
            <a:r>
              <a:rPr lang="en-US" sz="2000" dirty="0" smtClean="0"/>
              <a:t>…</a:t>
            </a:r>
          </a:p>
          <a:p>
            <a:pPr marL="342900" indent="-342900">
              <a:buFont typeface="+mj-lt"/>
              <a:buAutoNum type="arabicPeriod"/>
            </a:pPr>
            <a:r>
              <a:rPr lang="en-US" sz="2000" dirty="0" smtClean="0"/>
              <a:t>In </a:t>
            </a:r>
            <a:r>
              <a:rPr lang="en-US" sz="2000" dirty="0"/>
              <a:t>conjunction with indigenous peoples, States shall take effective measures to recognize and protect the exercise of these rights.  </a:t>
            </a:r>
          </a:p>
        </p:txBody>
      </p:sp>
      <p:pic>
        <p:nvPicPr>
          <p:cNvPr id="5" name="Picture 4" descr="Noren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1219200"/>
            <a:ext cx="3138487" cy="4572000"/>
          </a:xfrm>
          <a:prstGeom prst="rect">
            <a:avLst/>
          </a:prstGeom>
        </p:spPr>
      </p:pic>
    </p:spTree>
    <p:extLst>
      <p:ext uri="{BB962C8B-B14F-4D97-AF65-F5344CB8AC3E}">
        <p14:creationId xmlns:p14="http://schemas.microsoft.com/office/powerpoint/2010/main" val="1453366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482600"/>
          </a:xfrm>
        </p:spPr>
        <p:txBody>
          <a:bodyPr>
            <a:noAutofit/>
          </a:bodyPr>
          <a:lstStyle/>
          <a:p>
            <a:pPr algn="ctr"/>
            <a:r>
              <a:rPr lang="en-US" sz="2000" dirty="0" smtClean="0"/>
              <a:t>Article 24</a:t>
            </a:r>
          </a:p>
          <a:p>
            <a:pPr algn="ctr"/>
            <a:endParaRPr lang="en-US" sz="1800" dirty="0"/>
          </a:p>
        </p:txBody>
      </p:sp>
      <p:sp>
        <p:nvSpPr>
          <p:cNvPr id="4" name="TextBox 3"/>
          <p:cNvSpPr txBox="1"/>
          <p:nvPr/>
        </p:nvSpPr>
        <p:spPr>
          <a:xfrm>
            <a:off x="4876800" y="1524000"/>
            <a:ext cx="3200400" cy="3785652"/>
          </a:xfrm>
          <a:prstGeom prst="rect">
            <a:avLst/>
          </a:prstGeom>
          <a:noFill/>
        </p:spPr>
        <p:txBody>
          <a:bodyPr wrap="square" rtlCol="0">
            <a:spAutoFit/>
          </a:bodyPr>
          <a:lstStyle/>
          <a:p>
            <a:r>
              <a:rPr lang="en-US" sz="2000" dirty="0" smtClean="0"/>
              <a:t>Indigenous </a:t>
            </a:r>
            <a:r>
              <a:rPr lang="en-US" sz="2000" dirty="0"/>
              <a:t>peoples have the right to their traditional medicines and to maintain their health practices, including the conservation of their vital medicinal plants, animals and minerals. Indigenous individuals also have the right to access, without </a:t>
            </a:r>
            <a:r>
              <a:rPr lang="en-US" sz="2000" dirty="0" smtClean="0"/>
              <a:t>any discrimination</a:t>
            </a:r>
            <a:r>
              <a:rPr lang="en-US" sz="2000" dirty="0"/>
              <a:t>, to all social and health </a:t>
            </a:r>
            <a:r>
              <a:rPr lang="en-US" sz="2000" dirty="0" smtClean="0"/>
              <a:t>services</a:t>
            </a:r>
            <a:r>
              <a:rPr lang="en-US" sz="2000" dirty="0"/>
              <a:t>.</a:t>
            </a:r>
          </a:p>
        </p:txBody>
      </p:sp>
      <p:pic>
        <p:nvPicPr>
          <p:cNvPr id="5" name="Picture 4" descr="hawthorn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1295400"/>
            <a:ext cx="3592231" cy="4267200"/>
          </a:xfrm>
          <a:prstGeom prst="rect">
            <a:avLst/>
          </a:prstGeom>
        </p:spPr>
      </p:pic>
      <p:sp>
        <p:nvSpPr>
          <p:cNvPr id="6" name="TextBox 5"/>
          <p:cNvSpPr txBox="1"/>
          <p:nvPr/>
        </p:nvSpPr>
        <p:spPr>
          <a:xfrm>
            <a:off x="1219200" y="5715000"/>
            <a:ext cx="3005951" cy="276999"/>
          </a:xfrm>
          <a:prstGeom prst="rect">
            <a:avLst/>
          </a:prstGeom>
          <a:noFill/>
        </p:spPr>
        <p:txBody>
          <a:bodyPr wrap="none" rtlCol="0">
            <a:spAutoFit/>
          </a:bodyPr>
          <a:lstStyle/>
          <a:p>
            <a:r>
              <a:rPr lang="en-US" sz="1200" dirty="0" smtClean="0"/>
              <a:t>Photo: Northwest Indian Treatment Center</a:t>
            </a:r>
            <a:endParaRPr lang="en-US" sz="1200" dirty="0"/>
          </a:p>
        </p:txBody>
      </p:sp>
    </p:spTree>
    <p:extLst>
      <p:ext uri="{BB962C8B-B14F-4D97-AF65-F5344CB8AC3E}">
        <p14:creationId xmlns:p14="http://schemas.microsoft.com/office/powerpoint/2010/main" val="1214152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533400"/>
          </a:xfrm>
        </p:spPr>
        <p:txBody>
          <a:bodyPr>
            <a:noAutofit/>
          </a:bodyPr>
          <a:lstStyle/>
          <a:p>
            <a:pPr algn="ctr"/>
            <a:r>
              <a:rPr lang="en-US" sz="2000" dirty="0" smtClean="0"/>
              <a:t>Article 36: International Borders</a:t>
            </a:r>
            <a:endParaRPr lang="en-US" sz="2000" dirty="0"/>
          </a:p>
        </p:txBody>
      </p:sp>
      <p:pic>
        <p:nvPicPr>
          <p:cNvPr id="4" name="Picture 3" descr="Cano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1676400"/>
            <a:ext cx="4368800" cy="3276600"/>
          </a:xfrm>
          <a:prstGeom prst="rect">
            <a:avLst/>
          </a:prstGeom>
        </p:spPr>
      </p:pic>
      <p:sp>
        <p:nvSpPr>
          <p:cNvPr id="5" name="TextBox 4"/>
          <p:cNvSpPr txBox="1"/>
          <p:nvPr/>
        </p:nvSpPr>
        <p:spPr>
          <a:xfrm>
            <a:off x="304800" y="1143000"/>
            <a:ext cx="3352799" cy="5355313"/>
          </a:xfrm>
          <a:prstGeom prst="rect">
            <a:avLst/>
          </a:prstGeom>
          <a:noFill/>
        </p:spPr>
        <p:txBody>
          <a:bodyPr wrap="square" rtlCol="0">
            <a:spAutoFit/>
          </a:bodyPr>
          <a:lstStyle/>
          <a:p>
            <a:pPr marL="342900" indent="-342900">
              <a:buFont typeface="+mj-lt"/>
              <a:buAutoNum type="arabicPeriod"/>
            </a:pPr>
            <a:r>
              <a:rPr lang="en-US" dirty="0" smtClean="0"/>
              <a:t>Indigenous </a:t>
            </a:r>
            <a:r>
              <a:rPr lang="en-US" dirty="0"/>
              <a:t>peoples, in particular those divided by international borders, have the right to maintain and develop contacts, relations and cooperation, including activities for spiritual, cultural, political, economic and social purposes, with their own members as well as other peoples across </a:t>
            </a:r>
            <a:r>
              <a:rPr lang="en-US" dirty="0" smtClean="0"/>
              <a:t>borders.</a:t>
            </a:r>
          </a:p>
          <a:p>
            <a:pPr marL="342900" indent="-342900">
              <a:buFont typeface="+mj-lt"/>
              <a:buAutoNum type="arabicPeriod"/>
            </a:pPr>
            <a:r>
              <a:rPr lang="en-US" dirty="0" smtClean="0"/>
              <a:t>States</a:t>
            </a:r>
            <a:r>
              <a:rPr lang="en-US" dirty="0"/>
              <a:t>, in consultation and cooperation with indigenous peoples, shall take effective measures to facilitate the exercise and ensure the implementation  of this right. </a:t>
            </a:r>
          </a:p>
        </p:txBody>
      </p:sp>
    </p:spTree>
    <p:extLst>
      <p:ext uri="{BB962C8B-B14F-4D97-AF65-F5344CB8AC3E}">
        <p14:creationId xmlns:p14="http://schemas.microsoft.com/office/powerpoint/2010/main" val="5819841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533400"/>
          </a:xfrm>
        </p:spPr>
        <p:txBody>
          <a:bodyPr>
            <a:noAutofit/>
          </a:bodyPr>
          <a:lstStyle/>
          <a:p>
            <a:pPr algn="ctr"/>
            <a:r>
              <a:rPr lang="en-US" sz="2000" dirty="0" smtClean="0"/>
              <a:t>Article 22 – Violence Against Women and Children</a:t>
            </a:r>
            <a:endParaRPr lang="en-US" sz="2000" dirty="0"/>
          </a:p>
        </p:txBody>
      </p:sp>
      <p:sp>
        <p:nvSpPr>
          <p:cNvPr id="4" name="TextBox 3"/>
          <p:cNvSpPr txBox="1"/>
          <p:nvPr/>
        </p:nvSpPr>
        <p:spPr>
          <a:xfrm>
            <a:off x="609600" y="1676400"/>
            <a:ext cx="3505200" cy="3693319"/>
          </a:xfrm>
          <a:prstGeom prst="rect">
            <a:avLst/>
          </a:prstGeom>
          <a:noFill/>
        </p:spPr>
        <p:txBody>
          <a:bodyPr wrap="square" rtlCol="0">
            <a:spAutoFit/>
          </a:bodyPr>
          <a:lstStyle/>
          <a:p>
            <a:r>
              <a:rPr lang="en-US" sz="2400" dirty="0" smtClean="0"/>
              <a:t>States </a:t>
            </a:r>
            <a:r>
              <a:rPr lang="en-US" sz="2400" dirty="0"/>
              <a:t>shall take measures, in conjunction with indigenous peoples</a:t>
            </a:r>
            <a:r>
              <a:rPr lang="en-US" sz="2400" dirty="0" smtClean="0"/>
              <a:t>, to </a:t>
            </a:r>
            <a:r>
              <a:rPr lang="en-US" sz="2400" dirty="0"/>
              <a:t>ensure that indigenous women and children enjoy the full </a:t>
            </a:r>
            <a:r>
              <a:rPr lang="en-US" sz="2400" dirty="0" smtClean="0"/>
              <a:t>protection and </a:t>
            </a:r>
            <a:r>
              <a:rPr lang="en-US" sz="2400" dirty="0"/>
              <a:t>guarantees against all forms of violence and </a:t>
            </a:r>
            <a:r>
              <a:rPr lang="en-US" sz="2400" dirty="0" smtClean="0"/>
              <a:t>discrimination</a:t>
            </a:r>
            <a:r>
              <a:rPr lang="en-US" sz="2400" dirty="0"/>
              <a:t>.</a:t>
            </a:r>
          </a:p>
          <a:p>
            <a:endParaRPr lang="en-US" dirty="0"/>
          </a:p>
        </p:txBody>
      </p:sp>
      <p:pic>
        <p:nvPicPr>
          <p:cNvPr id="5" name="Picture 4" descr="_Q8A5061 edite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72000" y="1295400"/>
            <a:ext cx="3041001" cy="4495800"/>
          </a:xfrm>
          <a:prstGeom prst="rect">
            <a:avLst/>
          </a:prstGeom>
        </p:spPr>
      </p:pic>
    </p:spTree>
    <p:extLst>
      <p:ext uri="{BB962C8B-B14F-4D97-AF65-F5344CB8AC3E}">
        <p14:creationId xmlns:p14="http://schemas.microsoft.com/office/powerpoint/2010/main" val="28694733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457200"/>
          </a:xfrm>
        </p:spPr>
        <p:txBody>
          <a:bodyPr>
            <a:noAutofit/>
          </a:bodyPr>
          <a:lstStyle/>
          <a:p>
            <a:pPr algn="ctr"/>
            <a:r>
              <a:rPr lang="en-US" sz="2000" dirty="0"/>
              <a:t>Right to Participate in Decision-Making</a:t>
            </a:r>
          </a:p>
        </p:txBody>
      </p:sp>
      <p:sp>
        <p:nvSpPr>
          <p:cNvPr id="4" name="TextBox 3"/>
          <p:cNvSpPr txBox="1"/>
          <p:nvPr/>
        </p:nvSpPr>
        <p:spPr>
          <a:xfrm>
            <a:off x="457200" y="1219200"/>
            <a:ext cx="7924800" cy="1200329"/>
          </a:xfrm>
          <a:prstGeom prst="rect">
            <a:avLst/>
          </a:prstGeom>
          <a:noFill/>
        </p:spPr>
        <p:txBody>
          <a:bodyPr wrap="square" rtlCol="0">
            <a:spAutoFit/>
          </a:bodyPr>
          <a:lstStyle/>
          <a:p>
            <a:r>
              <a:rPr lang="en-US" dirty="0" smtClean="0"/>
              <a:t>Article </a:t>
            </a:r>
            <a:r>
              <a:rPr lang="en-US" dirty="0"/>
              <a:t>18:  </a:t>
            </a:r>
            <a:r>
              <a:rPr lang="en-US" dirty="0" smtClean="0"/>
              <a:t>Indigenous </a:t>
            </a:r>
            <a:r>
              <a:rPr lang="en-US" dirty="0"/>
              <a:t>peoples have the right to participate in decision-making in matters which would affect their rights, through representatives chosen by themselves in accordance with their own procedures, as well as to maintain and develop their own Indigenous decision-making institutions</a:t>
            </a:r>
            <a:r>
              <a:rPr lang="en-US" dirty="0" smtClean="0"/>
              <a:t>.</a:t>
            </a:r>
            <a:endParaRPr lang="en-US" dirty="0"/>
          </a:p>
        </p:txBody>
      </p:sp>
      <p:pic>
        <p:nvPicPr>
          <p:cNvPr id="5" name="Picture 4" descr="consultation_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743200"/>
            <a:ext cx="4965414" cy="3302000"/>
          </a:xfrm>
          <a:prstGeom prst="rect">
            <a:avLst/>
          </a:prstGeom>
        </p:spPr>
      </p:pic>
      <p:sp>
        <p:nvSpPr>
          <p:cNvPr id="7" name="TextBox 6"/>
          <p:cNvSpPr txBox="1"/>
          <p:nvPr/>
        </p:nvSpPr>
        <p:spPr>
          <a:xfrm>
            <a:off x="5791200" y="3505200"/>
            <a:ext cx="2057400" cy="1754327"/>
          </a:xfrm>
          <a:prstGeom prst="rect">
            <a:avLst/>
          </a:prstGeom>
          <a:noFill/>
        </p:spPr>
        <p:txBody>
          <a:bodyPr wrap="square" rtlCol="0">
            <a:spAutoFit/>
          </a:bodyPr>
          <a:lstStyle/>
          <a:p>
            <a:r>
              <a:rPr lang="en-US" dirty="0" smtClean="0"/>
              <a:t>2011 Administration for Families and Children Tribal Consultation Meeting</a:t>
            </a:r>
            <a:endParaRPr lang="en-US" dirty="0"/>
          </a:p>
        </p:txBody>
      </p:sp>
    </p:spTree>
    <p:extLst>
      <p:ext uri="{BB962C8B-B14F-4D97-AF65-F5344CB8AC3E}">
        <p14:creationId xmlns:p14="http://schemas.microsoft.com/office/powerpoint/2010/main" val="3196907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Center for world indigenous studies</a:t>
            </a:r>
            <a:endParaRPr lang="en-US" dirty="0"/>
          </a:p>
        </p:txBody>
      </p:sp>
      <p:sp>
        <p:nvSpPr>
          <p:cNvPr id="4" name="TextBox 3"/>
          <p:cNvSpPr txBox="1"/>
          <p:nvPr/>
        </p:nvSpPr>
        <p:spPr>
          <a:xfrm>
            <a:off x="457200" y="304800"/>
            <a:ext cx="7772400" cy="369332"/>
          </a:xfrm>
          <a:prstGeom prst="rect">
            <a:avLst/>
          </a:prstGeom>
          <a:solidFill>
            <a:srgbClr val="800000"/>
          </a:solidFill>
        </p:spPr>
        <p:txBody>
          <a:bodyPr wrap="square" rtlCol="0">
            <a:spAutoFit/>
          </a:bodyPr>
          <a:lstStyle/>
          <a:p>
            <a:pPr algn="ctr"/>
            <a:r>
              <a:rPr lang="en-US" b="1" dirty="0" smtClean="0">
                <a:solidFill>
                  <a:schemeClr val="bg1"/>
                </a:solidFill>
              </a:rPr>
              <a:t>Early days of the International Indigenous Peoples Movement</a:t>
            </a:r>
            <a:endParaRPr lang="en-US" b="1" dirty="0">
              <a:solidFill>
                <a:schemeClr val="bg1"/>
              </a:solidFill>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219200"/>
            <a:ext cx="2176601" cy="2667000"/>
          </a:xfrm>
          <a:prstGeom prst="rect">
            <a:avLst/>
          </a:prstGeom>
          <a:noFill/>
          <a:ln w="57150">
            <a:solidFill>
              <a:srgbClr val="FFFFFF"/>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4" descr="Deskaheh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1219200"/>
            <a:ext cx="218598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838200" y="4724400"/>
            <a:ext cx="2428870" cy="646331"/>
          </a:xfrm>
          <a:prstGeom prst="rect">
            <a:avLst/>
          </a:prstGeom>
          <a:noFill/>
        </p:spPr>
        <p:txBody>
          <a:bodyPr wrap="none" rtlCol="0">
            <a:spAutoFit/>
          </a:bodyPr>
          <a:lstStyle/>
          <a:p>
            <a:pPr algn="ctr"/>
            <a:r>
              <a:rPr lang="en-US" dirty="0" err="1" smtClean="0"/>
              <a:t>Ratnaha</a:t>
            </a:r>
            <a:endParaRPr lang="en-US" dirty="0" smtClean="0"/>
          </a:p>
          <a:p>
            <a:pPr algn="ctr"/>
            <a:r>
              <a:rPr lang="en-US" dirty="0" smtClean="0"/>
              <a:t>Maori Spiritual Leader</a:t>
            </a:r>
            <a:endParaRPr lang="en-US" dirty="0"/>
          </a:p>
        </p:txBody>
      </p:sp>
      <p:sp>
        <p:nvSpPr>
          <p:cNvPr id="7" name="TextBox 6"/>
          <p:cNvSpPr txBox="1"/>
          <p:nvPr/>
        </p:nvSpPr>
        <p:spPr>
          <a:xfrm>
            <a:off x="5410200" y="5486400"/>
            <a:ext cx="2713678" cy="646331"/>
          </a:xfrm>
          <a:prstGeom prst="rect">
            <a:avLst/>
          </a:prstGeom>
          <a:noFill/>
        </p:spPr>
        <p:txBody>
          <a:bodyPr wrap="none" rtlCol="0">
            <a:spAutoFit/>
          </a:bodyPr>
          <a:lstStyle/>
          <a:p>
            <a:pPr algn="ctr"/>
            <a:r>
              <a:rPr lang="en-US" dirty="0" smtClean="0"/>
              <a:t>Chief </a:t>
            </a:r>
            <a:r>
              <a:rPr lang="en-US" dirty="0" err="1" smtClean="0"/>
              <a:t>Deskaheh</a:t>
            </a:r>
            <a:endParaRPr lang="en-US" dirty="0" smtClean="0"/>
          </a:p>
          <a:p>
            <a:pPr algn="ctr"/>
            <a:r>
              <a:rPr lang="en-US" dirty="0" err="1" smtClean="0"/>
              <a:t>Haudenosaunee</a:t>
            </a:r>
            <a:r>
              <a:rPr lang="en-US" dirty="0" smtClean="0"/>
              <a:t> (Cayuga)</a:t>
            </a:r>
            <a:endParaRPr lang="en-US" dirty="0"/>
          </a:p>
        </p:txBody>
      </p:sp>
    </p:spTree>
    <p:extLst>
      <p:ext uri="{BB962C8B-B14F-4D97-AF65-F5344CB8AC3E}">
        <p14:creationId xmlns:p14="http://schemas.microsoft.com/office/powerpoint/2010/main" val="4071647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838200"/>
          </a:xfrm>
        </p:spPr>
        <p:txBody>
          <a:bodyPr>
            <a:noAutofit/>
          </a:bodyPr>
          <a:lstStyle/>
          <a:p>
            <a:pPr algn="ctr"/>
            <a:r>
              <a:rPr lang="en-US" sz="1800" dirty="0" smtClean="0"/>
              <a:t>Article 37</a:t>
            </a:r>
          </a:p>
          <a:p>
            <a:pPr algn="ctr"/>
            <a:r>
              <a:rPr lang="en-US" sz="1800" dirty="0" smtClean="0"/>
              <a:t>Recognition </a:t>
            </a:r>
            <a:r>
              <a:rPr lang="en-US" sz="1800" dirty="0"/>
              <a:t>for the International Standing of </a:t>
            </a:r>
            <a:r>
              <a:rPr lang="en-US" sz="1800" dirty="0" smtClean="0"/>
              <a:t>Treaties</a:t>
            </a:r>
            <a:endParaRPr lang="en-US" sz="1800" dirty="0"/>
          </a:p>
        </p:txBody>
      </p:sp>
      <p:sp>
        <p:nvSpPr>
          <p:cNvPr id="4" name="TextBox 3"/>
          <p:cNvSpPr txBox="1"/>
          <p:nvPr/>
        </p:nvSpPr>
        <p:spPr>
          <a:xfrm>
            <a:off x="381000" y="1676400"/>
            <a:ext cx="8001000" cy="4154983"/>
          </a:xfrm>
          <a:prstGeom prst="rect">
            <a:avLst/>
          </a:prstGeom>
          <a:noFill/>
        </p:spPr>
        <p:txBody>
          <a:bodyPr wrap="square" rtlCol="0">
            <a:spAutoFit/>
          </a:bodyPr>
          <a:lstStyle/>
          <a:p>
            <a:pPr marL="342900" indent="-342900">
              <a:buFont typeface="+mj-lt"/>
              <a:buAutoNum type="arabicPeriod"/>
            </a:pPr>
            <a:r>
              <a:rPr lang="en-US" sz="2400" dirty="0"/>
              <a:t>Indigenous peoples have the right to the recognition, observance and enforcement of treaties, agreements and other constructive arrangements concluded with States  or their successors and to have States </a:t>
            </a:r>
            <a:r>
              <a:rPr lang="en-US" sz="2400" dirty="0" err="1"/>
              <a:t>honour</a:t>
            </a:r>
            <a:r>
              <a:rPr lang="en-US" sz="2400" dirty="0"/>
              <a:t> and respect such treaties, agreements and other constructive </a:t>
            </a:r>
            <a:r>
              <a:rPr lang="en-US" sz="2400" dirty="0" smtClean="0"/>
              <a:t>arrangements.</a:t>
            </a:r>
          </a:p>
          <a:p>
            <a:pPr marL="342900" indent="-342900">
              <a:buFont typeface="+mj-lt"/>
              <a:buAutoNum type="arabicPeriod"/>
            </a:pPr>
            <a:r>
              <a:rPr lang="en-US" sz="2400" dirty="0" smtClean="0"/>
              <a:t>Nothing </a:t>
            </a:r>
            <a:r>
              <a:rPr lang="en-US" sz="2400" dirty="0"/>
              <a:t>in this Declaration may be interpreted as diminishing  or eliminating the rights of indigenous peoples contained in treaties, agreements and other constructive arrangements. </a:t>
            </a:r>
          </a:p>
          <a:p>
            <a:endParaRPr lang="en-US" sz="2400" dirty="0"/>
          </a:p>
        </p:txBody>
      </p:sp>
    </p:spTree>
    <p:extLst>
      <p:ext uri="{BB962C8B-B14F-4D97-AF65-F5344CB8AC3E}">
        <p14:creationId xmlns:p14="http://schemas.microsoft.com/office/powerpoint/2010/main" val="23461292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81000" y="990600"/>
            <a:ext cx="8077200" cy="4419600"/>
          </a:xfrm>
        </p:spPr>
        <p:txBody>
          <a:bodyPr>
            <a:noAutofit/>
          </a:bodyPr>
          <a:lstStyle/>
          <a:p>
            <a:pPr algn="ctr"/>
            <a:r>
              <a:rPr lang="en-US" sz="2400" dirty="0"/>
              <a:t>Recognizes the Treaty Relationship as a Basis for </a:t>
            </a:r>
            <a:r>
              <a:rPr lang="en-US" sz="2400" dirty="0" smtClean="0"/>
              <a:t>Partnership</a:t>
            </a:r>
            <a:endParaRPr lang="en-US" sz="2400" dirty="0"/>
          </a:p>
          <a:p>
            <a:pPr algn="ctr"/>
            <a:endParaRPr lang="en-US" sz="2400" dirty="0" smtClean="0"/>
          </a:p>
          <a:p>
            <a:pPr algn="ctr"/>
            <a:r>
              <a:rPr lang="en-US" sz="2400" b="0" dirty="0"/>
              <a:t>“Considering also that treaties, agreements and other constructive arrangements, and the relationship they represent, are the basis for a strengthened partnership between indigenous peoples and States”  </a:t>
            </a:r>
            <a:endParaRPr lang="en-US" sz="2400" b="0" dirty="0" smtClean="0"/>
          </a:p>
          <a:p>
            <a:pPr algn="ctr"/>
            <a:endParaRPr lang="en-US" sz="2400" b="0" dirty="0"/>
          </a:p>
          <a:p>
            <a:pPr algn="ctr"/>
            <a:r>
              <a:rPr lang="en-US" sz="2400" b="0" dirty="0" smtClean="0"/>
              <a:t>- </a:t>
            </a:r>
            <a:r>
              <a:rPr lang="en-US" sz="2400" b="0" dirty="0"/>
              <a:t>Preamble, UN Declaration on the Rights of Indigenous Peoples</a:t>
            </a:r>
          </a:p>
          <a:p>
            <a:pPr algn="ctr"/>
            <a:endParaRPr lang="en-US" sz="1800" dirty="0"/>
          </a:p>
        </p:txBody>
      </p:sp>
    </p:spTree>
    <p:extLst>
      <p:ext uri="{BB962C8B-B14F-4D97-AF65-F5344CB8AC3E}">
        <p14:creationId xmlns:p14="http://schemas.microsoft.com/office/powerpoint/2010/main" val="3232196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a:t>Affirms the Right to Free, Prior </a:t>
            </a:r>
            <a:r>
              <a:rPr lang="en-US" dirty="0" smtClean="0"/>
              <a:t>and Informed </a:t>
            </a:r>
            <a:r>
              <a:rPr lang="en-US" dirty="0"/>
              <a:t>Consent in Many Articles</a:t>
            </a:r>
          </a:p>
        </p:txBody>
      </p:sp>
    </p:spTree>
    <p:extLst>
      <p:ext uri="{BB962C8B-B14F-4D97-AF65-F5344CB8AC3E}">
        <p14:creationId xmlns:p14="http://schemas.microsoft.com/office/powerpoint/2010/main" val="3042774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Center for world indigenous studies</a:t>
            </a:r>
          </a:p>
        </p:txBody>
      </p:sp>
      <p:sp>
        <p:nvSpPr>
          <p:cNvPr id="4" name="Text Placeholder 3"/>
          <p:cNvSpPr>
            <a:spLocks noGrp="1"/>
          </p:cNvSpPr>
          <p:nvPr>
            <p:ph type="body" sz="quarter" idx="13"/>
          </p:nvPr>
        </p:nvSpPr>
        <p:spPr>
          <a:xfrm>
            <a:off x="304800" y="381000"/>
            <a:ext cx="8077200" cy="1143000"/>
          </a:xfrm>
        </p:spPr>
        <p:txBody>
          <a:bodyPr>
            <a:normAutofit lnSpcReduction="10000"/>
          </a:bodyPr>
          <a:lstStyle/>
          <a:p>
            <a:r>
              <a:rPr lang="en-US" sz="1800" b="0" dirty="0" smtClean="0"/>
              <a:t>Article 10 - </a:t>
            </a:r>
            <a:r>
              <a:rPr lang="ja-JP" altLang="en-US" sz="1800" b="0" dirty="0">
                <a:ea typeface="ＭＳ Ｐゴシック" charset="0"/>
              </a:rPr>
              <a:t>“</a:t>
            </a:r>
            <a:r>
              <a:rPr lang="en-US" sz="1800" b="0" dirty="0">
                <a:ea typeface="ＭＳ Ｐゴシック" charset="0"/>
              </a:rPr>
              <a:t>Indigenous peoples shall not be forcibly removed from their lands or territories. </a:t>
            </a:r>
            <a:r>
              <a:rPr lang="en-US" sz="1800" b="0" u="sng" dirty="0">
                <a:ea typeface="ＭＳ Ｐゴシック" charset="0"/>
              </a:rPr>
              <a:t>No relocation shall take place without the free, prior and informed consent of the indigenous peoples concerned </a:t>
            </a:r>
            <a:r>
              <a:rPr lang="en-US" sz="1800" b="0" dirty="0">
                <a:ea typeface="ＭＳ Ｐゴシック" charset="0"/>
              </a:rPr>
              <a:t>and after agreement on just and fair compensation and, where possible, with the option of return.</a:t>
            </a:r>
            <a:r>
              <a:rPr lang="ja-JP" altLang="en-US" sz="1800" b="0" dirty="0">
                <a:ea typeface="ＭＳ Ｐゴシック" charset="0"/>
              </a:rPr>
              <a:t>”</a:t>
            </a:r>
            <a:endParaRPr lang="en-US" sz="1800" b="0" i="1" dirty="0">
              <a:ea typeface="ＭＳ Ｐゴシック" charset="0"/>
            </a:endParaRPr>
          </a:p>
          <a:p>
            <a:endParaRPr lang="en-US" dirty="0"/>
          </a:p>
        </p:txBody>
      </p:sp>
      <p:sp>
        <p:nvSpPr>
          <p:cNvPr id="5" name="Text Placeholder 3"/>
          <p:cNvSpPr txBox="1">
            <a:spLocks/>
          </p:cNvSpPr>
          <p:nvPr/>
        </p:nvSpPr>
        <p:spPr>
          <a:xfrm>
            <a:off x="304800" y="1752600"/>
            <a:ext cx="8077200" cy="14478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r>
              <a:rPr lang="en-US" sz="1800" b="0" dirty="0" smtClean="0"/>
              <a:t>Article </a:t>
            </a:r>
            <a:r>
              <a:rPr lang="en-US" sz="1800" b="0" dirty="0"/>
              <a:t>11, </a:t>
            </a:r>
            <a:r>
              <a:rPr lang="en-US" sz="1800" b="0" dirty="0" err="1"/>
              <a:t>para</a:t>
            </a:r>
            <a:r>
              <a:rPr lang="en-US" sz="1800" b="0" dirty="0"/>
              <a:t>. 2 </a:t>
            </a:r>
            <a:r>
              <a:rPr lang="en-US" sz="1800" b="0" dirty="0" smtClean="0"/>
              <a:t>- States </a:t>
            </a:r>
            <a:r>
              <a:rPr lang="en-US" sz="1800" b="0" dirty="0"/>
              <a:t>shall provide redress through effective mechanisms, which may include restitution, developed in conjunction with indigenous peoples, with respect to their cultural, intellectual, religious and spiritual property taken without their free, prior and informed consent or in violation of their laws, traditions and customs.”                        	</a:t>
            </a:r>
            <a:endParaRPr lang="en-US" sz="1200" b="0" dirty="0"/>
          </a:p>
        </p:txBody>
      </p:sp>
      <p:sp>
        <p:nvSpPr>
          <p:cNvPr id="6" name="Text Placeholder 3"/>
          <p:cNvSpPr txBox="1">
            <a:spLocks/>
          </p:cNvSpPr>
          <p:nvPr/>
        </p:nvSpPr>
        <p:spPr>
          <a:xfrm>
            <a:off x="304800" y="3429000"/>
            <a:ext cx="8077200" cy="11430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r>
              <a:rPr lang="en-US" sz="1800" b="0" dirty="0" smtClean="0"/>
              <a:t>Article 19- </a:t>
            </a:r>
            <a:r>
              <a:rPr lang="en-US" altLang="ja-JP" sz="1800" b="0" dirty="0">
                <a:ea typeface="ＭＳ Ｐゴシック" charset="0"/>
              </a:rPr>
              <a:t>“States shall consult and cooperate in good faith with the indigenous peoples concerned through their own representative institutions in order to obtain their free, prior and informed consent before adopting and implementing legislative or administrative measures that may affect them.” 	</a:t>
            </a:r>
            <a:endParaRPr lang="en-US" sz="1200" b="0" dirty="0"/>
          </a:p>
        </p:txBody>
      </p:sp>
      <p:sp>
        <p:nvSpPr>
          <p:cNvPr id="7" name="Text Placeholder 3"/>
          <p:cNvSpPr txBox="1">
            <a:spLocks/>
          </p:cNvSpPr>
          <p:nvPr/>
        </p:nvSpPr>
        <p:spPr>
          <a:xfrm>
            <a:off x="304800" y="4724400"/>
            <a:ext cx="8077200" cy="1524000"/>
          </a:xfrm>
          <a:prstGeom prst="rect">
            <a:avLst/>
          </a:prstGeom>
          <a:solidFill>
            <a:schemeClr val="accent6">
              <a:shade val="75000"/>
            </a:schemeClr>
          </a:solidFill>
        </p:spPr>
        <p:txBody>
          <a:bodyPr vert="horz">
            <a:noAutofit/>
          </a:bodyPr>
          <a:lstStyle>
            <a:lvl1pPr marL="0" marR="0" indent="0" algn="l" rtl="0" eaLnBrk="1" latinLnBrk="0" hangingPunct="1">
              <a:spcBef>
                <a:spcPct val="20000"/>
              </a:spcBef>
              <a:buFontTx/>
              <a:buNone/>
              <a:defRPr sz="1100" b="1">
                <a:solidFill>
                  <a:schemeClr val="bg1"/>
                </a:solidFill>
                <a:latin typeface="+mn-lt"/>
                <a:ea typeface="+mn-ea"/>
                <a:cs typeface="+mn-cs"/>
              </a:defRPr>
            </a:lvl1pPr>
            <a:lvl2pPr marL="742950" indent="-285750" algn="l" rtl="0" eaLnBrk="1" latinLnBrk="0" hangingPunct="1">
              <a:spcBef>
                <a:spcPct val="20000"/>
              </a:spcBef>
              <a:buFontTx/>
              <a:buNone/>
              <a:defRPr sz="1100">
                <a:solidFill>
                  <a:schemeClr val="tx1"/>
                </a:solidFill>
                <a:latin typeface="+mn-lt"/>
                <a:ea typeface="+mn-ea"/>
                <a:cs typeface="+mn-cs"/>
              </a:defRPr>
            </a:lvl2pPr>
            <a:lvl3pPr marL="1143000" indent="-228600" algn="l" rtl="0" eaLnBrk="1" latinLnBrk="0" hangingPunct="1">
              <a:spcBef>
                <a:spcPct val="20000"/>
              </a:spcBef>
              <a:buFontTx/>
              <a:buNone/>
              <a:defRPr sz="1100">
                <a:solidFill>
                  <a:schemeClr val="tx1"/>
                </a:solidFill>
                <a:latin typeface="+mn-lt"/>
                <a:ea typeface="+mn-ea"/>
                <a:cs typeface="+mn-cs"/>
              </a:defRPr>
            </a:lvl3pPr>
            <a:lvl4pPr marL="1600200" indent="-228600" algn="l" rtl="0" eaLnBrk="1" latinLnBrk="0" hangingPunct="1">
              <a:spcBef>
                <a:spcPct val="20000"/>
              </a:spcBef>
              <a:buFontTx/>
              <a:buNone/>
              <a:defRPr sz="1100">
                <a:solidFill>
                  <a:schemeClr val="tx1"/>
                </a:solidFill>
                <a:latin typeface="+mn-lt"/>
                <a:ea typeface="+mn-ea"/>
                <a:cs typeface="+mn-cs"/>
              </a:defRPr>
            </a:lvl4pPr>
            <a:lvl5pPr marL="2057400" indent="-228600" algn="l" rtl="0" eaLnBrk="1" latinLnBrk="0" hangingPunct="1">
              <a:spcBef>
                <a:spcPct val="20000"/>
              </a:spcBef>
              <a:buFontTx/>
              <a:buNone/>
              <a:defRPr sz="1100">
                <a:solidFill>
                  <a:schemeClr val="tx1"/>
                </a:solidFill>
                <a:latin typeface="+mn-lt"/>
                <a:ea typeface="+mn-ea"/>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a:lstStyle>
          <a:p>
            <a:pPr>
              <a:lnSpc>
                <a:spcPct val="80000"/>
              </a:lnSpc>
            </a:pPr>
            <a:r>
              <a:rPr lang="en-US" sz="1800" b="0" dirty="0" smtClean="0">
                <a:ea typeface="ＭＳ Ｐゴシック" charset="0"/>
              </a:rPr>
              <a:t>Article 32, </a:t>
            </a:r>
            <a:r>
              <a:rPr lang="en-US" sz="1800" b="0" dirty="0" err="1" smtClean="0">
                <a:ea typeface="ＭＳ Ｐゴシック" charset="0"/>
              </a:rPr>
              <a:t>para</a:t>
            </a:r>
            <a:r>
              <a:rPr lang="en-US" sz="1800" b="0" dirty="0" smtClean="0">
                <a:ea typeface="ＭＳ Ｐゴシック" charset="0"/>
              </a:rPr>
              <a:t> 2 - </a:t>
            </a:r>
            <a:r>
              <a:rPr lang="en-US" sz="1800" b="0" u="sng" dirty="0" smtClean="0">
                <a:ea typeface="ＭＳ Ｐゴシック" charset="0"/>
              </a:rPr>
              <a:t>States shall </a:t>
            </a:r>
            <a:r>
              <a:rPr lang="en-US" sz="1800" b="0" dirty="0" smtClean="0">
                <a:ea typeface="ＭＳ Ｐゴシック" charset="0"/>
              </a:rPr>
              <a:t>consult and cooperate in good faith with the indigenous peoples concerned through their own representative institutions in order to obtain their </a:t>
            </a:r>
            <a:r>
              <a:rPr lang="en-US" sz="1800" b="0" u="sng" dirty="0" smtClean="0">
                <a:ea typeface="ＭＳ Ｐゴシック" charset="0"/>
              </a:rPr>
              <a:t>free and informed consent prior to the approval of any project affecting their lands or territories and other resources</a:t>
            </a:r>
            <a:r>
              <a:rPr lang="en-US" sz="1800" b="0" dirty="0" smtClean="0">
                <a:ea typeface="ＭＳ Ｐゴシック" charset="0"/>
              </a:rPr>
              <a:t>, particularly in connection with the development, utilization or exploitation of their mineral, water or other resources.</a:t>
            </a:r>
            <a:r>
              <a:rPr lang="ja-JP" altLang="en-US" sz="1800" b="0" dirty="0" smtClean="0">
                <a:ea typeface="ＭＳ Ｐゴシック" charset="0"/>
              </a:rPr>
              <a:t>”</a:t>
            </a:r>
            <a:r>
              <a:rPr lang="en-US" sz="1800" b="0" dirty="0" smtClean="0">
                <a:ea typeface="ＭＳ Ｐゴシック" charset="0"/>
              </a:rPr>
              <a:t> </a:t>
            </a:r>
            <a:endParaRPr lang="es-MX" sz="1800" b="0" dirty="0">
              <a:ea typeface="ＭＳ Ｐゴシック" charset="0"/>
            </a:endParaRPr>
          </a:p>
        </p:txBody>
      </p:sp>
    </p:spTree>
    <p:extLst>
      <p:ext uri="{BB962C8B-B14F-4D97-AF65-F5344CB8AC3E}">
        <p14:creationId xmlns:p14="http://schemas.microsoft.com/office/powerpoint/2010/main" val="26534498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a:t>
            </a:r>
            <a:r>
              <a:rPr lang="en-US" dirty="0" smtClean="0"/>
              <a:t>indigenous </a:t>
            </a:r>
            <a:r>
              <a:rPr lang="en-US" dirty="0"/>
              <a:t>studies</a:t>
            </a:r>
          </a:p>
        </p:txBody>
      </p:sp>
      <p:sp>
        <p:nvSpPr>
          <p:cNvPr id="3" name="Text Placeholder 2"/>
          <p:cNvSpPr>
            <a:spLocks noGrp="1"/>
          </p:cNvSpPr>
          <p:nvPr>
            <p:ph type="body" sz="quarter" idx="13"/>
          </p:nvPr>
        </p:nvSpPr>
        <p:spPr>
          <a:xfrm>
            <a:off x="304800" y="381000"/>
            <a:ext cx="8077200" cy="533400"/>
          </a:xfrm>
        </p:spPr>
        <p:txBody>
          <a:bodyPr>
            <a:noAutofit/>
          </a:bodyPr>
          <a:lstStyle/>
          <a:p>
            <a:pPr algn="ctr"/>
            <a:r>
              <a:rPr lang="en-US" sz="1800" dirty="0" smtClean="0"/>
              <a:t>Declaration obligates </a:t>
            </a:r>
            <a:r>
              <a:rPr lang="en-US" sz="1800" u="sng" dirty="0" smtClean="0"/>
              <a:t>all</a:t>
            </a:r>
            <a:r>
              <a:rPr lang="en-US" sz="1800" dirty="0" smtClean="0"/>
              <a:t> States and the United Nations System</a:t>
            </a:r>
            <a:endParaRPr lang="en-US" sz="1800" dirty="0"/>
          </a:p>
        </p:txBody>
      </p:sp>
      <p:sp>
        <p:nvSpPr>
          <p:cNvPr id="4" name="TextBox 3"/>
          <p:cNvSpPr txBox="1"/>
          <p:nvPr/>
        </p:nvSpPr>
        <p:spPr>
          <a:xfrm>
            <a:off x="1143000" y="1295400"/>
            <a:ext cx="6553200" cy="1209562"/>
          </a:xfrm>
          <a:prstGeom prst="rect">
            <a:avLst/>
          </a:prstGeom>
          <a:noFill/>
        </p:spPr>
        <p:txBody>
          <a:bodyPr wrap="square" rtlCol="0">
            <a:spAutoFit/>
          </a:bodyPr>
          <a:lstStyle/>
          <a:p>
            <a:pPr algn="ctr" eaLnBrk="1" hangingPunct="1">
              <a:lnSpc>
                <a:spcPct val="80000"/>
              </a:lnSpc>
              <a:buFontTx/>
              <a:buNone/>
            </a:pPr>
            <a:r>
              <a:rPr lang="en-US" u="sng" dirty="0">
                <a:ea typeface="ＭＳ Ｐゴシック" charset="0"/>
              </a:rPr>
              <a:t> </a:t>
            </a:r>
            <a:r>
              <a:rPr lang="en-US" dirty="0">
                <a:ea typeface="ＭＳ Ｐゴシック" charset="0"/>
              </a:rPr>
              <a:t>Article </a:t>
            </a:r>
            <a:r>
              <a:rPr lang="en-US" dirty="0" smtClean="0">
                <a:ea typeface="ＭＳ Ｐゴシック" charset="0"/>
              </a:rPr>
              <a:t>42</a:t>
            </a:r>
            <a:r>
              <a:rPr lang="en-US" dirty="0">
                <a:ea typeface="ＭＳ Ｐゴシック" charset="0"/>
              </a:rPr>
              <a:t> </a:t>
            </a:r>
            <a:r>
              <a:rPr lang="en-US" dirty="0" smtClean="0">
                <a:ea typeface="ＭＳ Ｐゴシック" charset="0"/>
              </a:rPr>
              <a:t>- “The </a:t>
            </a:r>
            <a:r>
              <a:rPr lang="en-US" dirty="0">
                <a:ea typeface="ＭＳ Ｐゴシック" charset="0"/>
              </a:rPr>
              <a:t>United Nations, its bodies, including the Permanent Forum on Indigenous Issues, and specialized agencies, including at the country level, </a:t>
            </a:r>
            <a:r>
              <a:rPr lang="en-US" u="sng" dirty="0">
                <a:ea typeface="ＭＳ Ｐゴシック" charset="0"/>
              </a:rPr>
              <a:t>and States shall promote respect for and full application </a:t>
            </a:r>
            <a:r>
              <a:rPr lang="en-US" dirty="0">
                <a:ea typeface="ＭＳ Ｐゴシック" charset="0"/>
              </a:rPr>
              <a:t>of the provisions of this Declaration and follow up the effectiveness of this Declaration.</a:t>
            </a:r>
            <a:r>
              <a:rPr lang="ja-JP" altLang="en-US" dirty="0" smtClean="0">
                <a:ea typeface="ＭＳ Ｐゴシック" charset="0"/>
              </a:rPr>
              <a:t>”</a:t>
            </a:r>
            <a:endParaRPr lang="en-US" dirty="0">
              <a:ea typeface="ＭＳ Ｐゴシック" charset="0"/>
            </a:endParaRPr>
          </a:p>
        </p:txBody>
      </p:sp>
      <p:pic>
        <p:nvPicPr>
          <p:cNvPr id="5" name="Picture 4" descr="WCI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2667000"/>
            <a:ext cx="5562600" cy="3708400"/>
          </a:xfrm>
          <a:prstGeom prst="rect">
            <a:avLst/>
          </a:prstGeom>
        </p:spPr>
      </p:pic>
    </p:spTree>
    <p:extLst>
      <p:ext uri="{BB962C8B-B14F-4D97-AF65-F5344CB8AC3E}">
        <p14:creationId xmlns:p14="http://schemas.microsoft.com/office/powerpoint/2010/main" val="990652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457200"/>
          </a:xfrm>
        </p:spPr>
        <p:txBody>
          <a:bodyPr>
            <a:normAutofit/>
          </a:bodyPr>
          <a:lstStyle/>
          <a:p>
            <a:pPr algn="ctr"/>
            <a:r>
              <a:rPr lang="en-US" sz="1800" dirty="0"/>
              <a:t>“Aspirational” or “Legally binding?” </a:t>
            </a:r>
          </a:p>
        </p:txBody>
      </p:sp>
      <p:sp>
        <p:nvSpPr>
          <p:cNvPr id="4" name="TextBox 3"/>
          <p:cNvSpPr txBox="1"/>
          <p:nvPr/>
        </p:nvSpPr>
        <p:spPr>
          <a:xfrm>
            <a:off x="457200" y="1600200"/>
            <a:ext cx="7924799" cy="3785652"/>
          </a:xfrm>
          <a:prstGeom prst="rect">
            <a:avLst/>
          </a:prstGeom>
          <a:noFill/>
        </p:spPr>
        <p:txBody>
          <a:bodyPr wrap="square" rtlCol="0">
            <a:spAutoFit/>
          </a:bodyPr>
          <a:lstStyle/>
          <a:p>
            <a:pPr eaLnBrk="1" hangingPunct="1">
              <a:buFontTx/>
              <a:buNone/>
            </a:pPr>
            <a:r>
              <a:rPr lang="en-US" sz="2400" dirty="0">
                <a:latin typeface="Arial" charset="0"/>
                <a:ea typeface="ＭＳ Ｐゴシック" charset="0"/>
              </a:rPr>
              <a:t> </a:t>
            </a:r>
            <a:r>
              <a:rPr lang="ja-JP" altLang="en-US" sz="2400" dirty="0">
                <a:latin typeface="Arial" charset="0"/>
                <a:ea typeface="ＭＳ Ｐゴシック" charset="0"/>
              </a:rPr>
              <a:t>“</a:t>
            </a:r>
            <a:r>
              <a:rPr lang="en-US" sz="2400" dirty="0">
                <a:latin typeface="Arial" charset="0"/>
                <a:ea typeface="ＭＳ Ｐゴシック" charset="0"/>
              </a:rPr>
              <a:t>While noting the position of the State party with regard to the United Nations Declaration on the Rights of Indigenous Peoples (A/RES/61/295), the Committee finally recommends that </a:t>
            </a:r>
            <a:r>
              <a:rPr lang="en-US" sz="2400" u="sng" dirty="0">
                <a:latin typeface="Arial" charset="0"/>
                <a:ea typeface="ＭＳ Ｐゴシック" charset="0"/>
              </a:rPr>
              <a:t>the Declaration be used as a guide to interpret the State party</a:t>
            </a:r>
            <a:r>
              <a:rPr lang="ja-JP" altLang="en-US" sz="2400" u="sng" dirty="0">
                <a:latin typeface="Arial" charset="0"/>
                <a:ea typeface="ＭＳ Ｐゴシック" charset="0"/>
              </a:rPr>
              <a:t>’</a:t>
            </a:r>
            <a:r>
              <a:rPr lang="en-US" sz="2400" u="sng" dirty="0">
                <a:latin typeface="Arial" charset="0"/>
                <a:ea typeface="ＭＳ Ｐゴシック" charset="0"/>
              </a:rPr>
              <a:t>s obligations under the Convention relating to indigenous peoples.</a:t>
            </a:r>
            <a:r>
              <a:rPr lang="ja-JP" altLang="en-US" sz="2400" dirty="0" smtClean="0">
                <a:latin typeface="Arial" charset="0"/>
                <a:ea typeface="ＭＳ Ｐゴシック" charset="0"/>
              </a:rPr>
              <a:t>”</a:t>
            </a:r>
            <a:endParaRPr lang="en-US" altLang="ja-JP" sz="2400" dirty="0" smtClean="0">
              <a:latin typeface="Arial" charset="0"/>
              <a:ea typeface="ＭＳ Ｐゴシック" charset="0"/>
            </a:endParaRPr>
          </a:p>
          <a:p>
            <a:pPr eaLnBrk="1" hangingPunct="1">
              <a:buFontTx/>
              <a:buNone/>
            </a:pPr>
            <a:endParaRPr lang="en-US" altLang="ja-JP" sz="2400" dirty="0">
              <a:latin typeface="Arial" charset="0"/>
              <a:ea typeface="ＭＳ Ｐゴシック" charset="0"/>
            </a:endParaRPr>
          </a:p>
          <a:p>
            <a:pPr eaLnBrk="1" hangingPunct="1">
              <a:buFontTx/>
              <a:buNone/>
            </a:pPr>
            <a:r>
              <a:rPr lang="en-US" altLang="ja-JP" sz="2400" dirty="0">
                <a:latin typeface="Arial" charset="0"/>
                <a:ea typeface="ＭＳ Ｐゴシック" charset="0"/>
              </a:rPr>
              <a:t>Concluding observations of the Committee on the Elimination of Racial Discrimination”, (CERD), Report of the United States, February </a:t>
            </a:r>
            <a:r>
              <a:rPr lang="en-US" altLang="ja-JP" sz="2400" dirty="0" smtClean="0">
                <a:latin typeface="Arial" charset="0"/>
                <a:ea typeface="ＭＳ Ｐゴシック" charset="0"/>
              </a:rPr>
              <a:t>2008</a:t>
            </a:r>
          </a:p>
        </p:txBody>
      </p:sp>
    </p:spTree>
    <p:extLst>
      <p:ext uri="{BB962C8B-B14F-4D97-AF65-F5344CB8AC3E}">
        <p14:creationId xmlns:p14="http://schemas.microsoft.com/office/powerpoint/2010/main" val="32666572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609600"/>
          </a:xfrm>
        </p:spPr>
        <p:txBody>
          <a:bodyPr>
            <a:noAutofit/>
          </a:bodyPr>
          <a:lstStyle/>
          <a:p>
            <a:pPr algn="ctr"/>
            <a:r>
              <a:rPr lang="en-US" sz="1800" dirty="0"/>
              <a:t>Declaration affirms Rights in Nation-to-Nation Treaties </a:t>
            </a:r>
          </a:p>
        </p:txBody>
      </p:sp>
      <p:sp>
        <p:nvSpPr>
          <p:cNvPr id="4" name="TextBox 3"/>
          <p:cNvSpPr txBox="1"/>
          <p:nvPr/>
        </p:nvSpPr>
        <p:spPr>
          <a:xfrm>
            <a:off x="381000" y="1447800"/>
            <a:ext cx="3810000" cy="4247317"/>
          </a:xfrm>
          <a:prstGeom prst="rect">
            <a:avLst/>
          </a:prstGeom>
          <a:noFill/>
        </p:spPr>
        <p:txBody>
          <a:bodyPr wrap="square" rtlCol="0">
            <a:spAutoFit/>
          </a:bodyPr>
          <a:lstStyle/>
          <a:p>
            <a:pPr marL="285750" indent="-285750">
              <a:buFont typeface="Arial"/>
              <a:buChar char="•"/>
            </a:pPr>
            <a:r>
              <a:rPr lang="en-US" sz="2800" dirty="0">
                <a:latin typeface="Arial" charset="0"/>
                <a:ea typeface="ＭＳ Ｐゴシック" charset="0"/>
              </a:rPr>
              <a:t>Health</a:t>
            </a:r>
          </a:p>
          <a:p>
            <a:pPr marL="285750" indent="-285750">
              <a:buFont typeface="Arial"/>
              <a:buChar char="•"/>
            </a:pPr>
            <a:r>
              <a:rPr lang="en-US" sz="2800" dirty="0">
                <a:latin typeface="Arial" charset="0"/>
                <a:ea typeface="ＭＳ Ｐゴシック" charset="0"/>
              </a:rPr>
              <a:t>Education</a:t>
            </a:r>
          </a:p>
          <a:p>
            <a:pPr marL="285750" indent="-285750">
              <a:buFont typeface="Arial"/>
              <a:buChar char="•"/>
            </a:pPr>
            <a:r>
              <a:rPr lang="en-US" sz="2800" dirty="0">
                <a:latin typeface="Arial" charset="0"/>
                <a:ea typeface="ＭＳ Ｐゴシック" charset="0"/>
              </a:rPr>
              <a:t>Land &amp; Resources</a:t>
            </a:r>
          </a:p>
          <a:p>
            <a:pPr marL="285750" indent="-285750">
              <a:buFont typeface="Arial"/>
              <a:buChar char="•"/>
            </a:pPr>
            <a:r>
              <a:rPr lang="en-US" sz="2800" dirty="0">
                <a:latin typeface="Arial" charset="0"/>
                <a:ea typeface="ＭＳ Ｐゴシック" charset="0"/>
              </a:rPr>
              <a:t>Right to Food &amp;   Subsistence </a:t>
            </a:r>
          </a:p>
          <a:p>
            <a:pPr marL="285750" indent="-285750">
              <a:buFont typeface="Arial"/>
              <a:buChar char="•"/>
            </a:pPr>
            <a:r>
              <a:rPr lang="en-US" sz="2800" dirty="0">
                <a:latin typeface="Arial" charset="0"/>
                <a:ea typeface="ＭＳ Ｐゴシック" charset="0"/>
              </a:rPr>
              <a:t>Sovereignty, Self-Determination and FPIC</a:t>
            </a:r>
          </a:p>
          <a:p>
            <a:pPr marL="285750" indent="-285750">
              <a:buFont typeface="Arial"/>
              <a:buChar char="•"/>
            </a:pPr>
            <a:r>
              <a:rPr lang="en-US" sz="2800" dirty="0">
                <a:latin typeface="Arial" charset="0"/>
                <a:ea typeface="ＭＳ Ｐゴシック" charset="0"/>
              </a:rPr>
              <a:t>Language &amp; Culture</a:t>
            </a:r>
          </a:p>
          <a:p>
            <a:endParaRPr lang="en-US" dirty="0"/>
          </a:p>
        </p:txBody>
      </p:sp>
      <p:pic>
        <p:nvPicPr>
          <p:cNvPr id="5" name="Picture 4" descr="MWS baske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8200" y="1295400"/>
            <a:ext cx="3549440" cy="4495800"/>
          </a:xfrm>
          <a:prstGeom prst="rect">
            <a:avLst/>
          </a:prstGeom>
        </p:spPr>
      </p:pic>
    </p:spTree>
    <p:extLst>
      <p:ext uri="{BB962C8B-B14F-4D97-AF65-F5344CB8AC3E}">
        <p14:creationId xmlns:p14="http://schemas.microsoft.com/office/powerpoint/2010/main" val="1139432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Questions?</a:t>
            </a:r>
            <a:endParaRPr lang="en-US" dirty="0"/>
          </a:p>
        </p:txBody>
      </p:sp>
    </p:spTree>
    <p:extLst>
      <p:ext uri="{BB962C8B-B14F-4D97-AF65-F5344CB8AC3E}">
        <p14:creationId xmlns:p14="http://schemas.microsoft.com/office/powerpoint/2010/main" val="8360102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Center for world indigenous studies</a:t>
            </a:r>
            <a:endParaRPr lang="en-US" dirty="0"/>
          </a:p>
        </p:txBody>
      </p:sp>
      <p:sp>
        <p:nvSpPr>
          <p:cNvPr id="4" name="TextBox 3"/>
          <p:cNvSpPr txBox="1"/>
          <p:nvPr/>
        </p:nvSpPr>
        <p:spPr>
          <a:xfrm>
            <a:off x="457200" y="304800"/>
            <a:ext cx="7772400" cy="369332"/>
          </a:xfrm>
          <a:prstGeom prst="rect">
            <a:avLst/>
          </a:prstGeom>
          <a:solidFill>
            <a:srgbClr val="800000"/>
          </a:solidFill>
        </p:spPr>
        <p:txBody>
          <a:bodyPr wrap="square" rtlCol="0">
            <a:spAutoFit/>
          </a:bodyPr>
          <a:lstStyle/>
          <a:p>
            <a:pPr algn="ctr"/>
            <a:r>
              <a:rPr lang="en-US" b="1" dirty="0" smtClean="0">
                <a:solidFill>
                  <a:schemeClr val="bg1"/>
                </a:solidFill>
              </a:rPr>
              <a:t>American Indian Struggle in the 1960’s and 1970’s</a:t>
            </a:r>
          </a:p>
        </p:txBody>
      </p:sp>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33400" y="1066800"/>
            <a:ext cx="3543300" cy="2362200"/>
          </a:xfrm>
          <a:prstGeom prst="rect">
            <a:avLst/>
          </a:prstGeom>
          <a:noFill/>
        </p:spPr>
      </p:pic>
      <p:pic>
        <p:nvPicPr>
          <p:cNvPr id="9" name="Picture 5"/>
          <p:cNvPicPr>
            <a:picLocks noChangeAspect="1" noChangeArrowheads="1"/>
          </p:cNvPicPr>
          <p:nvPr/>
        </p:nvPicPr>
        <p:blipFill>
          <a:blip r:embed="rId4"/>
          <a:srcRect/>
          <a:stretch>
            <a:fillRect/>
          </a:stretch>
        </p:blipFill>
        <p:spPr bwMode="auto">
          <a:xfrm>
            <a:off x="4876800" y="1066800"/>
            <a:ext cx="3411538" cy="2449512"/>
          </a:xfrm>
          <a:prstGeom prst="rect">
            <a:avLst/>
          </a:prstGeom>
          <a:noFill/>
          <a:ln w="9525">
            <a:solidFill>
              <a:schemeClr val="tx1">
                <a:lumMod val="75000"/>
                <a:lumOff val="25000"/>
              </a:schemeClr>
            </a:solidFill>
            <a:miter lim="800000"/>
            <a:headEnd/>
            <a:tailEnd/>
          </a:ln>
        </p:spPr>
      </p:pic>
      <p:pic>
        <p:nvPicPr>
          <p:cNvPr id="1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3000" y="4038600"/>
            <a:ext cx="3490913"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381000" y="3429000"/>
            <a:ext cx="3848454" cy="369332"/>
          </a:xfrm>
          <a:prstGeom prst="rect">
            <a:avLst/>
          </a:prstGeom>
        </p:spPr>
        <p:txBody>
          <a:bodyPr wrap="none">
            <a:spAutoFit/>
          </a:bodyPr>
          <a:lstStyle/>
          <a:p>
            <a:pPr eaLnBrk="1" hangingPunct="1"/>
            <a:r>
              <a:rPr lang="en-US" b="1" dirty="0"/>
              <a:t>Occupation of Alcatraz Island, 1969  </a:t>
            </a:r>
            <a:r>
              <a:rPr lang="en-US" sz="1400" dirty="0"/>
              <a:t> </a:t>
            </a:r>
          </a:p>
        </p:txBody>
      </p:sp>
      <p:sp>
        <p:nvSpPr>
          <p:cNvPr id="12" name="TextBox 8"/>
          <p:cNvSpPr txBox="1">
            <a:spLocks noChangeArrowheads="1"/>
          </p:cNvSpPr>
          <p:nvPr/>
        </p:nvSpPr>
        <p:spPr bwMode="auto">
          <a:xfrm>
            <a:off x="4876800" y="3505200"/>
            <a:ext cx="3429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Arial" charset="0"/>
                <a:ea typeface="ＭＳ Ｐゴシック" charset="0"/>
                <a:cs typeface="ＭＳ Ｐゴシック" charset="0"/>
              </a:defRPr>
            </a:lvl1pPr>
            <a:lvl2pPr marL="742950" indent="-285750" eaLnBrk="0" hangingPunct="0">
              <a:defRPr sz="3200">
                <a:solidFill>
                  <a:schemeClr val="tx1"/>
                </a:solidFill>
                <a:latin typeface="Arial" charset="0"/>
                <a:ea typeface="ＭＳ Ｐゴシック" charset="0"/>
              </a:defRPr>
            </a:lvl2pPr>
            <a:lvl3pPr marL="1143000" indent="-228600" eaLnBrk="0" hangingPunct="0">
              <a:defRPr sz="3200">
                <a:solidFill>
                  <a:schemeClr val="tx1"/>
                </a:solidFill>
                <a:latin typeface="Arial" charset="0"/>
                <a:ea typeface="ＭＳ Ｐゴシック" charset="0"/>
              </a:defRPr>
            </a:lvl3pPr>
            <a:lvl4pPr marL="1600200" indent="-228600" eaLnBrk="0" hangingPunct="0">
              <a:defRPr sz="3200">
                <a:solidFill>
                  <a:schemeClr val="tx1"/>
                </a:solidFill>
                <a:latin typeface="Arial" charset="0"/>
                <a:ea typeface="ＭＳ Ｐゴシック" charset="0"/>
              </a:defRPr>
            </a:lvl4pPr>
            <a:lvl5pPr marL="2057400" indent="-228600" eaLnBrk="0" hangingPunct="0">
              <a:defRPr sz="3200">
                <a:solidFill>
                  <a:schemeClr val="tx1"/>
                </a:solidFill>
                <a:latin typeface="Arial" charset="0"/>
                <a:ea typeface="ＭＳ Ｐゴシック" charset="0"/>
              </a:defRPr>
            </a:lvl5pPr>
            <a:lvl6pPr marL="2514600" indent="-228600" eaLnBrk="0" fontAlgn="base" hangingPunct="0">
              <a:spcBef>
                <a:spcPct val="0"/>
              </a:spcBef>
              <a:spcAft>
                <a:spcPct val="0"/>
              </a:spcAft>
              <a:defRPr sz="3200">
                <a:solidFill>
                  <a:schemeClr val="tx1"/>
                </a:solidFill>
                <a:latin typeface="Arial" charset="0"/>
                <a:ea typeface="ＭＳ Ｐゴシック" charset="0"/>
              </a:defRPr>
            </a:lvl6pPr>
            <a:lvl7pPr marL="2971800" indent="-228600" eaLnBrk="0" fontAlgn="base" hangingPunct="0">
              <a:spcBef>
                <a:spcPct val="0"/>
              </a:spcBef>
              <a:spcAft>
                <a:spcPct val="0"/>
              </a:spcAft>
              <a:defRPr sz="3200">
                <a:solidFill>
                  <a:schemeClr val="tx1"/>
                </a:solidFill>
                <a:latin typeface="Arial" charset="0"/>
                <a:ea typeface="ＭＳ Ｐゴシック" charset="0"/>
              </a:defRPr>
            </a:lvl7pPr>
            <a:lvl8pPr marL="3429000" indent="-228600" eaLnBrk="0" fontAlgn="base" hangingPunct="0">
              <a:spcBef>
                <a:spcPct val="0"/>
              </a:spcBef>
              <a:spcAft>
                <a:spcPct val="0"/>
              </a:spcAft>
              <a:defRPr sz="3200">
                <a:solidFill>
                  <a:schemeClr val="tx1"/>
                </a:solidFill>
                <a:latin typeface="Arial" charset="0"/>
                <a:ea typeface="ＭＳ Ｐゴシック" charset="0"/>
              </a:defRPr>
            </a:lvl8pPr>
            <a:lvl9pPr marL="3886200" indent="-228600" eaLnBrk="0" fontAlgn="base" hangingPunct="0">
              <a:spcBef>
                <a:spcPct val="0"/>
              </a:spcBef>
              <a:spcAft>
                <a:spcPct val="0"/>
              </a:spcAft>
              <a:defRPr sz="3200">
                <a:solidFill>
                  <a:schemeClr val="tx1"/>
                </a:solidFill>
                <a:latin typeface="Arial" charset="0"/>
                <a:ea typeface="ＭＳ Ｐゴシック" charset="0"/>
              </a:defRPr>
            </a:lvl9pPr>
          </a:lstStyle>
          <a:p>
            <a:pPr algn="ctr" eaLnBrk="1" hangingPunct="1"/>
            <a:r>
              <a:rPr lang="en-US" sz="1600" b="1" dirty="0" smtClean="0"/>
              <a:t>Trail of Broken Treaties, 1972  </a:t>
            </a:r>
            <a:endParaRPr lang="en-US" sz="1200" dirty="0"/>
          </a:p>
        </p:txBody>
      </p:sp>
      <p:sp>
        <p:nvSpPr>
          <p:cNvPr id="13" name="TextBox 12"/>
          <p:cNvSpPr txBox="1"/>
          <p:nvPr/>
        </p:nvSpPr>
        <p:spPr>
          <a:xfrm>
            <a:off x="4800600" y="4419600"/>
            <a:ext cx="3429000" cy="1477328"/>
          </a:xfrm>
          <a:prstGeom prst="rect">
            <a:avLst/>
          </a:prstGeom>
          <a:noFill/>
        </p:spPr>
        <p:txBody>
          <a:bodyPr wrap="square" rtlCol="0">
            <a:spAutoFit/>
          </a:bodyPr>
          <a:lstStyle/>
          <a:p>
            <a:pPr algn="ctr"/>
            <a:r>
              <a:rPr lang="en-US" b="1" dirty="0"/>
              <a:t>Fishing Rights Struggles, </a:t>
            </a:r>
            <a:r>
              <a:rPr lang="en-US" b="1" dirty="0" smtClean="0"/>
              <a:t>1960s– 70s</a:t>
            </a:r>
            <a:r>
              <a:rPr lang="en-US" b="1" dirty="0"/>
              <a:t>, Norma Frank arrested, Nisqually River, Washington, NWIFC </a:t>
            </a:r>
            <a:r>
              <a:rPr lang="en-US" b="1" dirty="0" smtClean="0"/>
              <a:t>photo.</a:t>
            </a:r>
            <a:endParaRPr lang="en-US" b="1" dirty="0"/>
          </a:p>
          <a:p>
            <a:endParaRPr lang="en-US" dirty="0"/>
          </a:p>
        </p:txBody>
      </p:sp>
    </p:spTree>
    <p:extLst>
      <p:ext uri="{BB962C8B-B14F-4D97-AF65-F5344CB8AC3E}">
        <p14:creationId xmlns:p14="http://schemas.microsoft.com/office/powerpoint/2010/main" val="425548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pic>
        <p:nvPicPr>
          <p:cNvPr id="3" name="Picture 3" descr="Photo from 19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14400"/>
            <a:ext cx="7620000" cy="4630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7200" y="304800"/>
            <a:ext cx="7772400" cy="369332"/>
          </a:xfrm>
          <a:prstGeom prst="rect">
            <a:avLst/>
          </a:prstGeom>
          <a:solidFill>
            <a:srgbClr val="800000"/>
          </a:solidFill>
        </p:spPr>
        <p:txBody>
          <a:bodyPr wrap="square" rtlCol="0">
            <a:spAutoFit/>
          </a:bodyPr>
          <a:lstStyle/>
          <a:p>
            <a:pPr algn="ctr"/>
            <a:r>
              <a:rPr lang="en-US" b="1" dirty="0" smtClean="0">
                <a:solidFill>
                  <a:schemeClr val="bg1"/>
                </a:solidFill>
              </a:rPr>
              <a:t>Indigenous Delegates entering the UN 1977</a:t>
            </a:r>
          </a:p>
        </p:txBody>
      </p:sp>
    </p:spTree>
    <p:extLst>
      <p:ext uri="{BB962C8B-B14F-4D97-AF65-F5344CB8AC3E}">
        <p14:creationId xmlns:p14="http://schemas.microsoft.com/office/powerpoint/2010/main" val="759253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Rectangle 2"/>
          <p:cNvSpPr/>
          <p:nvPr/>
        </p:nvSpPr>
        <p:spPr>
          <a:xfrm>
            <a:off x="533400" y="1166842"/>
            <a:ext cx="7696200" cy="4893647"/>
          </a:xfrm>
          <a:prstGeom prst="rect">
            <a:avLst/>
          </a:prstGeom>
        </p:spPr>
        <p:txBody>
          <a:bodyPr wrap="square">
            <a:spAutoFit/>
          </a:bodyPr>
          <a:lstStyle/>
          <a:p>
            <a:pPr marL="342900" indent="-342900">
              <a:buFont typeface="Arial"/>
              <a:buChar char="•"/>
            </a:pPr>
            <a:r>
              <a:rPr lang="en-US" sz="2400" dirty="0"/>
              <a:t>As a result of the meeting of 1977 and following meetings and lobbying, the UN Sub-Commission on the Protection of Minorities and the Elimination of Racism sanctioned a study on situation of Indigenous peoples. </a:t>
            </a:r>
            <a:endParaRPr lang="en-US" sz="2400" dirty="0" smtClean="0"/>
          </a:p>
          <a:p>
            <a:pPr marL="342900" indent="-342900">
              <a:buFont typeface="Arial"/>
              <a:buChar char="•"/>
            </a:pPr>
            <a:r>
              <a:rPr lang="en-US" sz="2400" dirty="0" smtClean="0"/>
              <a:t>Identified </a:t>
            </a:r>
            <a:r>
              <a:rPr lang="en-US" sz="2400" dirty="0"/>
              <a:t>the difference between minority rights and Indigenous rights</a:t>
            </a:r>
            <a:r>
              <a:rPr lang="en-US" sz="2400" dirty="0" smtClean="0"/>
              <a:t>.</a:t>
            </a:r>
          </a:p>
          <a:p>
            <a:pPr marL="342900" indent="-342900">
              <a:buFont typeface="Arial"/>
              <a:buChar char="•"/>
            </a:pPr>
            <a:r>
              <a:rPr lang="en-US" sz="2400" dirty="0" smtClean="0"/>
              <a:t>That </a:t>
            </a:r>
            <a:r>
              <a:rPr lang="en-US" sz="2400" dirty="0"/>
              <a:t>study, called the </a:t>
            </a:r>
            <a:r>
              <a:rPr lang="en-US" sz="2400" dirty="0" err="1"/>
              <a:t>Cobo</a:t>
            </a:r>
            <a:r>
              <a:rPr lang="en-US" sz="2400" dirty="0"/>
              <a:t> Report, recommended the creation of a working group on this </a:t>
            </a:r>
            <a:r>
              <a:rPr lang="en-US" sz="2400" dirty="0" smtClean="0"/>
              <a:t>issue.</a:t>
            </a:r>
          </a:p>
          <a:p>
            <a:pPr marL="342900" indent="-342900">
              <a:buFont typeface="Arial"/>
              <a:buChar char="•"/>
            </a:pPr>
            <a:r>
              <a:rPr lang="en-US" sz="2400" dirty="0" smtClean="0"/>
              <a:t>The </a:t>
            </a:r>
            <a:r>
              <a:rPr lang="en-US" sz="2400" dirty="0"/>
              <a:t>Working Group on Indigenous Populations had its first meeting in 1982 and Indigenous representatives immediately asked the group to draft a declaration on the rights of Indigenous Peoples.</a:t>
            </a:r>
          </a:p>
        </p:txBody>
      </p:sp>
      <p:sp>
        <p:nvSpPr>
          <p:cNvPr id="4" name="TextBox 3"/>
          <p:cNvSpPr txBox="1"/>
          <p:nvPr/>
        </p:nvSpPr>
        <p:spPr>
          <a:xfrm>
            <a:off x="457200" y="304800"/>
            <a:ext cx="7772400" cy="369332"/>
          </a:xfrm>
          <a:prstGeom prst="rect">
            <a:avLst/>
          </a:prstGeom>
          <a:solidFill>
            <a:srgbClr val="800000"/>
          </a:solidFill>
        </p:spPr>
        <p:txBody>
          <a:bodyPr wrap="square" rtlCol="0">
            <a:spAutoFit/>
          </a:bodyPr>
          <a:lstStyle/>
          <a:p>
            <a:pPr algn="ctr"/>
            <a:r>
              <a:rPr lang="en-US" b="1" dirty="0">
                <a:solidFill>
                  <a:schemeClr val="bg1"/>
                </a:solidFill>
              </a:rPr>
              <a:t>UN Working Group on Indigenous Populations </a:t>
            </a:r>
            <a:r>
              <a:rPr lang="en-US" b="1" dirty="0" smtClean="0">
                <a:solidFill>
                  <a:schemeClr val="bg1"/>
                </a:solidFill>
              </a:rPr>
              <a:t>(WGIP) </a:t>
            </a:r>
            <a:endParaRPr lang="en-US" b="1" dirty="0">
              <a:solidFill>
                <a:schemeClr val="bg1"/>
              </a:solidFill>
            </a:endParaRPr>
          </a:p>
        </p:txBody>
      </p:sp>
    </p:spTree>
    <p:extLst>
      <p:ext uri="{BB962C8B-B14F-4D97-AF65-F5344CB8AC3E}">
        <p14:creationId xmlns:p14="http://schemas.microsoft.com/office/powerpoint/2010/main" val="4224373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Center for world indigenous studies</a:t>
            </a:r>
          </a:p>
        </p:txBody>
      </p:sp>
      <p:sp>
        <p:nvSpPr>
          <p:cNvPr id="4" name="Text Placeholder 3"/>
          <p:cNvSpPr>
            <a:spLocks noGrp="1"/>
          </p:cNvSpPr>
          <p:nvPr>
            <p:ph type="body" sz="quarter" idx="13"/>
          </p:nvPr>
        </p:nvSpPr>
        <p:spPr>
          <a:xfrm>
            <a:off x="304800" y="381000"/>
            <a:ext cx="8077200" cy="685800"/>
          </a:xfrm>
        </p:spPr>
        <p:txBody>
          <a:bodyPr>
            <a:noAutofit/>
          </a:bodyPr>
          <a:lstStyle/>
          <a:p>
            <a:pPr algn="ctr"/>
            <a:r>
              <a:rPr lang="en-US" sz="1800" dirty="0" smtClean="0">
                <a:latin typeface="+mj-lt"/>
              </a:rPr>
              <a:t>UN General Assembly adopts the UN Declaration on the Rights of Indigenous Peoples, September 13, 2007</a:t>
            </a:r>
            <a:endParaRPr lang="en-US" sz="1800" dirty="0">
              <a:latin typeface="+mj-lt"/>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133600"/>
            <a:ext cx="3928533"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5800" y="2133600"/>
            <a:ext cx="3810000" cy="2389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9483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457200"/>
          </a:xfrm>
        </p:spPr>
        <p:txBody>
          <a:bodyPr>
            <a:noAutofit/>
          </a:bodyPr>
          <a:lstStyle/>
          <a:p>
            <a:pPr algn="ctr"/>
            <a:r>
              <a:rPr lang="en-US" sz="1800" dirty="0" smtClean="0"/>
              <a:t>No State opposition to the UN Declaration </a:t>
            </a:r>
            <a:endParaRPr lang="en-US" sz="1800" dirty="0"/>
          </a:p>
        </p:txBody>
      </p:sp>
      <p:sp>
        <p:nvSpPr>
          <p:cNvPr id="6" name="TextBox 5"/>
          <p:cNvSpPr txBox="1"/>
          <p:nvPr/>
        </p:nvSpPr>
        <p:spPr>
          <a:xfrm>
            <a:off x="4724400" y="1066801"/>
            <a:ext cx="2971800" cy="3970318"/>
          </a:xfrm>
          <a:prstGeom prst="rect">
            <a:avLst/>
          </a:prstGeom>
          <a:noFill/>
        </p:spPr>
        <p:txBody>
          <a:bodyPr wrap="square" rtlCol="0">
            <a:spAutoFit/>
          </a:bodyPr>
          <a:lstStyle/>
          <a:p>
            <a:r>
              <a:rPr lang="ja-JP" altLang="en-US" b="1" i="1" dirty="0">
                <a:ea typeface="ＭＳ Ｐゴシック" charset="0"/>
              </a:rPr>
              <a:t>“</a:t>
            </a:r>
            <a:r>
              <a:rPr lang="en-US" b="1" i="1" dirty="0">
                <a:ea typeface="ＭＳ Ｐゴシック" charset="0"/>
              </a:rPr>
              <a:t>…today I can announce that the United States is lending its support to this Declaration. The aspirations it affirms – including the respect for the institutions and rich cultures of Native peoples – are ones we must always seek to fulfill.</a:t>
            </a:r>
            <a:r>
              <a:rPr lang="ja-JP" altLang="en-US" b="1" i="1" dirty="0">
                <a:ea typeface="ＭＳ Ｐゴシック" charset="0"/>
              </a:rPr>
              <a:t>”</a:t>
            </a:r>
            <a:r>
              <a:rPr lang="en-US" b="1" i="1" dirty="0">
                <a:ea typeface="ＭＳ Ｐゴシック" charset="0"/>
              </a:rPr>
              <a:t>              </a:t>
            </a:r>
            <a:endParaRPr lang="en-US" b="1" i="1" dirty="0" smtClean="0">
              <a:ea typeface="ＭＳ Ｐゴシック" charset="0"/>
            </a:endParaRPr>
          </a:p>
          <a:p>
            <a:r>
              <a:rPr lang="en-US" b="1" i="1" dirty="0" smtClean="0">
                <a:ea typeface="ＭＳ Ｐゴシック" charset="0"/>
              </a:rPr>
              <a:t>                                           </a:t>
            </a:r>
            <a:r>
              <a:rPr lang="en-US" b="1" i="1" dirty="0">
                <a:ea typeface="ＭＳ Ｐゴシック" charset="0"/>
              </a:rPr>
              <a:t>--  US President Barack Obama , December 16</a:t>
            </a:r>
            <a:r>
              <a:rPr lang="en-US" b="1" i="1" baseline="30000" dirty="0">
                <a:ea typeface="ＭＳ Ｐゴシック" charset="0"/>
              </a:rPr>
              <a:t>th</a:t>
            </a:r>
            <a:r>
              <a:rPr lang="en-US" b="1" i="1" dirty="0">
                <a:ea typeface="ＭＳ Ｐゴシック" charset="0"/>
              </a:rPr>
              <a:t> 2010</a:t>
            </a:r>
            <a:r>
              <a:rPr lang="en-US" dirty="0">
                <a:ea typeface="ＭＳ Ｐゴシック" charset="0"/>
              </a:rPr>
              <a:t/>
            </a:r>
            <a:br>
              <a:rPr lang="en-US" dirty="0">
                <a:ea typeface="ＭＳ Ｐゴシック" charset="0"/>
              </a:rPr>
            </a:br>
            <a:endParaRPr lang="en-US" dirty="0">
              <a:ea typeface="ＭＳ Ｐゴシック" charset="0"/>
            </a:endParaRPr>
          </a:p>
          <a:p>
            <a:endParaRPr lang="en-US" dirty="0"/>
          </a:p>
        </p:txBody>
      </p:sp>
      <p:pic>
        <p:nvPicPr>
          <p:cNvPr id="7" name="Picture 6" descr="BarackObama2005portrait.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1066800"/>
            <a:ext cx="3090655" cy="4495800"/>
          </a:xfrm>
          <a:prstGeom prst="rect">
            <a:avLst/>
          </a:prstGeom>
        </p:spPr>
      </p:pic>
      <p:sp>
        <p:nvSpPr>
          <p:cNvPr id="8" name="TextBox 7"/>
          <p:cNvSpPr txBox="1"/>
          <p:nvPr/>
        </p:nvSpPr>
        <p:spPr>
          <a:xfrm>
            <a:off x="457200" y="5715000"/>
            <a:ext cx="7173759" cy="646331"/>
          </a:xfrm>
          <a:prstGeom prst="rect">
            <a:avLst/>
          </a:prstGeom>
          <a:noFill/>
        </p:spPr>
        <p:txBody>
          <a:bodyPr wrap="none" rtlCol="0">
            <a:spAutoFit/>
          </a:bodyPr>
          <a:lstStyle/>
          <a:p>
            <a:r>
              <a:rPr lang="en-US" dirty="0"/>
              <a:t>More info; </a:t>
            </a:r>
            <a:r>
              <a:rPr lang="en-US" dirty="0">
                <a:hlinkClick r:id="rId4"/>
              </a:rPr>
              <a:t>http://www.state.gov/documents/organization/184099.</a:t>
            </a:r>
            <a:r>
              <a:rPr lang="en-US" dirty="0" smtClean="0">
                <a:hlinkClick r:id="rId4"/>
              </a:rPr>
              <a:t>pdf</a:t>
            </a:r>
            <a:endParaRPr lang="en-US" dirty="0" smtClean="0"/>
          </a:p>
          <a:p>
            <a:endParaRPr lang="en-US" dirty="0"/>
          </a:p>
        </p:txBody>
      </p:sp>
    </p:spTree>
    <p:extLst>
      <p:ext uri="{BB962C8B-B14F-4D97-AF65-F5344CB8AC3E}">
        <p14:creationId xmlns:p14="http://schemas.microsoft.com/office/powerpoint/2010/main" val="3844924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533400"/>
          </a:xfrm>
        </p:spPr>
        <p:txBody>
          <a:bodyPr>
            <a:noAutofit/>
          </a:bodyPr>
          <a:lstStyle/>
          <a:p>
            <a:pPr algn="ctr"/>
            <a:r>
              <a:rPr lang="en-US" sz="2400" dirty="0" smtClean="0"/>
              <a:t>The Declaration is the Minimum Standard</a:t>
            </a:r>
            <a:endParaRPr lang="en-US" sz="2400" dirty="0"/>
          </a:p>
        </p:txBody>
      </p:sp>
      <p:pic>
        <p:nvPicPr>
          <p:cNvPr id="4" name="Picture 3" descr="_Q8A5219 edite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1447800"/>
            <a:ext cx="2895600" cy="4343400"/>
          </a:xfrm>
          <a:prstGeom prst="rect">
            <a:avLst/>
          </a:prstGeom>
        </p:spPr>
      </p:pic>
      <p:sp>
        <p:nvSpPr>
          <p:cNvPr id="5" name="TextBox 4"/>
          <p:cNvSpPr txBox="1"/>
          <p:nvPr/>
        </p:nvSpPr>
        <p:spPr>
          <a:xfrm>
            <a:off x="4419600" y="1828800"/>
            <a:ext cx="3200400" cy="3354765"/>
          </a:xfrm>
          <a:prstGeom prst="rect">
            <a:avLst/>
          </a:prstGeom>
          <a:noFill/>
        </p:spPr>
        <p:txBody>
          <a:bodyPr wrap="square" rtlCol="0">
            <a:spAutoFit/>
          </a:bodyPr>
          <a:lstStyle/>
          <a:p>
            <a:r>
              <a:rPr lang="en-US" sz="2400" dirty="0" smtClean="0">
                <a:cs typeface="Calibri"/>
              </a:rPr>
              <a:t>The </a:t>
            </a:r>
            <a:r>
              <a:rPr lang="en-US" sz="2400" dirty="0">
                <a:cs typeface="Calibri"/>
              </a:rPr>
              <a:t>rights recognized herein constitute the minimum standards </a:t>
            </a:r>
            <a:r>
              <a:rPr lang="en-US" sz="2400" dirty="0" smtClean="0">
                <a:cs typeface="Calibri"/>
              </a:rPr>
              <a:t>for the </a:t>
            </a:r>
            <a:r>
              <a:rPr lang="en-US" sz="2400" dirty="0">
                <a:cs typeface="Calibri"/>
              </a:rPr>
              <a:t>survival, dignity and well-being of the indigenous peoples of the </a:t>
            </a:r>
            <a:r>
              <a:rPr lang="en-US" sz="2400" dirty="0" smtClean="0">
                <a:cs typeface="Calibri"/>
              </a:rPr>
              <a:t>world.</a:t>
            </a:r>
          </a:p>
          <a:p>
            <a:pPr algn="r"/>
            <a:r>
              <a:rPr lang="en-US" sz="2400" dirty="0" smtClean="0">
                <a:cs typeface="Calibri"/>
              </a:rPr>
              <a:t>-</a:t>
            </a:r>
            <a:r>
              <a:rPr lang="en-US" sz="2400" dirty="0">
                <a:cs typeface="Calibri"/>
              </a:rPr>
              <a:t>-Article 43</a:t>
            </a:r>
          </a:p>
          <a:p>
            <a:endParaRPr lang="en-US" sz="2000" dirty="0">
              <a:cs typeface="Calibri"/>
            </a:endParaRPr>
          </a:p>
        </p:txBody>
      </p:sp>
    </p:spTree>
    <p:extLst>
      <p:ext uri="{BB962C8B-B14F-4D97-AF65-F5344CB8AC3E}">
        <p14:creationId xmlns:p14="http://schemas.microsoft.com/office/powerpoint/2010/main" val="1964592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Center for world indigenous studies</a:t>
            </a:r>
          </a:p>
        </p:txBody>
      </p:sp>
      <p:sp>
        <p:nvSpPr>
          <p:cNvPr id="3" name="Text Placeholder 2"/>
          <p:cNvSpPr>
            <a:spLocks noGrp="1"/>
          </p:cNvSpPr>
          <p:nvPr>
            <p:ph type="body" sz="quarter" idx="13"/>
          </p:nvPr>
        </p:nvSpPr>
        <p:spPr>
          <a:xfrm>
            <a:off x="304800" y="381000"/>
            <a:ext cx="8077200" cy="609600"/>
          </a:xfrm>
        </p:spPr>
        <p:txBody>
          <a:bodyPr>
            <a:noAutofit/>
          </a:bodyPr>
          <a:lstStyle/>
          <a:p>
            <a:pPr algn="ctr"/>
            <a:r>
              <a:rPr lang="en-US" sz="2400" dirty="0" smtClean="0"/>
              <a:t>Collective Rights</a:t>
            </a:r>
            <a:endParaRPr lang="en-US" sz="2400" dirty="0"/>
          </a:p>
        </p:txBody>
      </p:sp>
      <p:sp>
        <p:nvSpPr>
          <p:cNvPr id="4" name="TextBox 3"/>
          <p:cNvSpPr txBox="1"/>
          <p:nvPr/>
        </p:nvSpPr>
        <p:spPr>
          <a:xfrm>
            <a:off x="304800" y="1143000"/>
            <a:ext cx="8077200" cy="1754327"/>
          </a:xfrm>
          <a:prstGeom prst="rect">
            <a:avLst/>
          </a:prstGeom>
          <a:noFill/>
        </p:spPr>
        <p:txBody>
          <a:bodyPr wrap="square" rtlCol="0">
            <a:spAutoFit/>
          </a:bodyPr>
          <a:lstStyle/>
          <a:p>
            <a:pPr algn="ctr"/>
            <a:r>
              <a:rPr lang="en-US" dirty="0" smtClean="0"/>
              <a:t>Recognizing </a:t>
            </a:r>
            <a:r>
              <a:rPr lang="en-US" dirty="0"/>
              <a:t>and reaffirming that indigenous individuals are entitled without discrimination to all human rights recognized in international law, and that indigenous peoples possess collective rights which are indispensable for their existence, well-being and integral development as </a:t>
            </a:r>
            <a:r>
              <a:rPr lang="en-US" dirty="0" smtClean="0"/>
              <a:t>peoples.</a:t>
            </a:r>
          </a:p>
          <a:p>
            <a:pPr algn="r"/>
            <a:endParaRPr lang="en-US" dirty="0"/>
          </a:p>
          <a:p>
            <a:pPr algn="r"/>
            <a:r>
              <a:rPr lang="en-US" dirty="0" smtClean="0"/>
              <a:t>                                           -</a:t>
            </a:r>
            <a:r>
              <a:rPr lang="en-US" dirty="0"/>
              <a:t>-- Preamble </a:t>
            </a:r>
          </a:p>
        </p:txBody>
      </p:sp>
      <p:pic>
        <p:nvPicPr>
          <p:cNvPr id="5" name="Picture 4" descr="WS Tribal Counci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3036728"/>
            <a:ext cx="6248400" cy="2662079"/>
          </a:xfrm>
          <a:prstGeom prst="rect">
            <a:avLst/>
          </a:prstGeom>
        </p:spPr>
      </p:pic>
      <p:sp>
        <p:nvSpPr>
          <p:cNvPr id="6" name="TextBox 5"/>
          <p:cNvSpPr txBox="1"/>
          <p:nvPr/>
        </p:nvSpPr>
        <p:spPr>
          <a:xfrm>
            <a:off x="2514600" y="5867400"/>
            <a:ext cx="4226513" cy="307777"/>
          </a:xfrm>
          <a:prstGeom prst="rect">
            <a:avLst/>
          </a:prstGeom>
          <a:noFill/>
        </p:spPr>
        <p:txBody>
          <a:bodyPr wrap="none" rtlCol="0">
            <a:spAutoFit/>
          </a:bodyPr>
          <a:lstStyle/>
          <a:p>
            <a:r>
              <a:rPr lang="en-US" sz="1400" dirty="0" smtClean="0"/>
              <a:t>Confederated Tribes of Warm Springs Tribal Council</a:t>
            </a:r>
            <a:endParaRPr lang="en-US" sz="1400" dirty="0"/>
          </a:p>
        </p:txBody>
      </p:sp>
    </p:spTree>
    <p:extLst>
      <p:ext uri="{BB962C8B-B14F-4D97-AF65-F5344CB8AC3E}">
        <p14:creationId xmlns:p14="http://schemas.microsoft.com/office/powerpoint/2010/main" val="3535597281"/>
      </p:ext>
    </p:extLst>
  </p:cSld>
  <p:clrMapOvr>
    <a:masterClrMapping/>
  </p:clrMapOvr>
</p:sld>
</file>

<file path=ppt/theme/theme1.xml><?xml version="1.0" encoding="utf-8"?>
<a:theme xmlns:a="http://schemas.openxmlformats.org/drawingml/2006/main" name="Pitchbook">
  <a:themeElements>
    <a:clrScheme name="Custom 2">
      <a:dk1>
        <a:srgbClr val="FFCC66"/>
      </a:dk1>
      <a:lt1>
        <a:srgbClr val="E6E6E6"/>
      </a:lt1>
      <a:dk2>
        <a:srgbClr val="464646"/>
      </a:dk2>
      <a:lt2>
        <a:srgbClr val="DEF5FA"/>
      </a:lt2>
      <a:accent1>
        <a:srgbClr val="008040"/>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Pitch Book.potx</Template>
  <TotalTime>0</TotalTime>
  <Words>2061</Words>
  <Application>Microsoft Office PowerPoint</Application>
  <PresentationFormat>On-screen Show (4:3)</PresentationFormat>
  <Paragraphs>138</Paragraphs>
  <Slides>27</Slides>
  <Notes>7</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Pitchbook</vt:lpstr>
      <vt:lpstr>United nations declaration on the rights of indigenous peoples </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Center for world indigenous studies</vt:lpstr>
      <vt:lpstr>Affirms the Right to Free, Prior and Informed Consent in Many Articles</vt:lpstr>
      <vt:lpstr>Center for world indigenous studies</vt:lpstr>
      <vt:lpstr>Center for world indigenous studies</vt:lpstr>
      <vt:lpstr>Center for world indigenous studies</vt:lpstr>
      <vt:lpstr>Center for world indigenous studies</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2010-04-19T20:44:32Z</dcterms:created>
  <dcterms:modified xsi:type="dcterms:W3CDTF">2015-01-21T23:10:40Z</dcterms:modified>
</cp:coreProperties>
</file>