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  <p:sldMasterId id="2147483739" r:id="rId2"/>
  </p:sldMasterIdLst>
  <p:notesMasterIdLst>
    <p:notesMasterId r:id="rId15"/>
  </p:notesMasterIdLst>
  <p:handoutMasterIdLst>
    <p:handoutMasterId r:id="rId16"/>
  </p:handoutMasterIdLst>
  <p:sldIdLst>
    <p:sldId id="256" r:id="rId3"/>
    <p:sldId id="299" r:id="rId4"/>
    <p:sldId id="388" r:id="rId5"/>
    <p:sldId id="389" r:id="rId6"/>
    <p:sldId id="390" r:id="rId7"/>
    <p:sldId id="396" r:id="rId8"/>
    <p:sldId id="329" r:id="rId9"/>
    <p:sldId id="398" r:id="rId10"/>
    <p:sldId id="402" r:id="rId11"/>
    <p:sldId id="401" r:id="rId12"/>
    <p:sldId id="404" r:id="rId13"/>
    <p:sldId id="403" r:id="rId14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881" autoAdjust="0"/>
  </p:normalViewPr>
  <p:slideViewPr>
    <p:cSldViewPr>
      <p:cViewPr>
        <p:scale>
          <a:sx n="60" d="100"/>
          <a:sy n="60" d="100"/>
        </p:scale>
        <p:origin x="-209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1301" y="-77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564BE6-FCAB-4206-9B9E-C6B893CD597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C64B4A-427B-4590-B94C-EF26686A7CB2}">
      <dgm:prSet phldrT="[Text]" custT="1"/>
      <dgm:spPr/>
      <dgm:t>
        <a:bodyPr/>
        <a:lstStyle/>
        <a:p>
          <a:r>
            <a:rPr lang="en-US" sz="2000" u="sng" dirty="0" smtClean="0"/>
            <a:t>March 2014 to June 2014</a:t>
          </a:r>
        </a:p>
        <a:p>
          <a:r>
            <a:rPr lang="en-US" sz="2000" dirty="0" smtClean="0"/>
            <a:t>Recruit and Consent Youth</a:t>
          </a:r>
          <a:endParaRPr lang="en-US" sz="2000" dirty="0"/>
        </a:p>
      </dgm:t>
    </dgm:pt>
    <dgm:pt modelId="{50A8D57A-3654-42C5-9FCE-B59D8EB98F76}" type="parTrans" cxnId="{0ABE13CB-BB75-4BC8-AD71-2A17D7FCD30C}">
      <dgm:prSet/>
      <dgm:spPr/>
      <dgm:t>
        <a:bodyPr/>
        <a:lstStyle/>
        <a:p>
          <a:endParaRPr lang="en-US"/>
        </a:p>
      </dgm:t>
    </dgm:pt>
    <dgm:pt modelId="{DF1FDD39-1629-471A-96A8-3943EE74595A}" type="sibTrans" cxnId="{0ABE13CB-BB75-4BC8-AD71-2A17D7FCD30C}">
      <dgm:prSet/>
      <dgm:spPr/>
      <dgm:t>
        <a:bodyPr/>
        <a:lstStyle/>
        <a:p>
          <a:endParaRPr lang="en-US"/>
        </a:p>
      </dgm:t>
    </dgm:pt>
    <dgm:pt modelId="{8B54BD82-F01E-4681-A216-3AC71FF27029}">
      <dgm:prSet phldrT="[Text]" custT="1"/>
      <dgm:spPr/>
      <dgm:t>
        <a:bodyPr/>
        <a:lstStyle/>
        <a:p>
          <a:r>
            <a:rPr lang="en-US" sz="2000" u="sng" dirty="0" smtClean="0"/>
            <a:t>April-June 2014</a:t>
          </a:r>
        </a:p>
        <a:p>
          <a:r>
            <a:rPr lang="en-US" sz="2000" dirty="0" smtClean="0"/>
            <a:t>HOST EVENTS:</a:t>
          </a:r>
        </a:p>
        <a:p>
          <a:r>
            <a:rPr lang="en-US" sz="2000" dirty="0" smtClean="0"/>
            <a:t>Pre-Survey, </a:t>
          </a:r>
        </a:p>
        <a:p>
          <a:r>
            <a:rPr lang="en-US" sz="2000" dirty="0" smtClean="0"/>
            <a:t>Intervention,</a:t>
          </a:r>
        </a:p>
        <a:p>
          <a:r>
            <a:rPr lang="en-US" sz="2000" dirty="0" smtClean="0"/>
            <a:t>Post-Survey</a:t>
          </a:r>
          <a:endParaRPr lang="en-US" sz="2000" dirty="0"/>
        </a:p>
      </dgm:t>
    </dgm:pt>
    <dgm:pt modelId="{69B770F1-E276-4A5E-B408-1D727DEAFD8C}" type="parTrans" cxnId="{5A3F8343-B27C-45D9-A70E-4A4269B2E2A6}">
      <dgm:prSet/>
      <dgm:spPr/>
      <dgm:t>
        <a:bodyPr/>
        <a:lstStyle/>
        <a:p>
          <a:endParaRPr lang="en-US"/>
        </a:p>
      </dgm:t>
    </dgm:pt>
    <dgm:pt modelId="{68AAE1C5-0835-4848-83B4-C155E915103C}" type="sibTrans" cxnId="{5A3F8343-B27C-45D9-A70E-4A4269B2E2A6}">
      <dgm:prSet/>
      <dgm:spPr/>
      <dgm:t>
        <a:bodyPr/>
        <a:lstStyle/>
        <a:p>
          <a:endParaRPr lang="en-US"/>
        </a:p>
      </dgm:t>
    </dgm:pt>
    <dgm:pt modelId="{7E0C956C-F595-40B6-868A-5E254309D3C5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2000" u="sng" dirty="0" smtClean="0">
              <a:solidFill>
                <a:schemeClr val="accent1">
                  <a:lumMod val="50000"/>
                </a:schemeClr>
              </a:solidFill>
            </a:rPr>
            <a:t>Sep-Dec 2014</a:t>
          </a:r>
        </a:p>
        <a:p>
          <a:endParaRPr lang="en-US" sz="2000" dirty="0" smtClean="0">
            <a:solidFill>
              <a:schemeClr val="accent1">
                <a:lumMod val="50000"/>
              </a:schemeClr>
            </a:solidFill>
          </a:endParaRPr>
        </a:p>
        <a:p>
          <a:r>
            <a:rPr lang="en-US" sz="2000" dirty="0" smtClean="0">
              <a:solidFill>
                <a:schemeClr val="accent1">
                  <a:lumMod val="50000"/>
                </a:schemeClr>
              </a:solidFill>
            </a:rPr>
            <a:t>6-Month Follow-up Survey </a:t>
          </a:r>
        </a:p>
      </dgm:t>
    </dgm:pt>
    <dgm:pt modelId="{5824897B-F338-4F9F-8A5C-E8E0AD02F320}" type="parTrans" cxnId="{F2F3101B-0C27-440F-8C1B-31713123B46D}">
      <dgm:prSet/>
      <dgm:spPr/>
      <dgm:t>
        <a:bodyPr/>
        <a:lstStyle/>
        <a:p>
          <a:endParaRPr lang="en-US"/>
        </a:p>
      </dgm:t>
    </dgm:pt>
    <dgm:pt modelId="{01C47994-4D18-46F9-A26D-4171BCAC249A}" type="sibTrans" cxnId="{F2F3101B-0C27-440F-8C1B-31713123B46D}">
      <dgm:prSet/>
      <dgm:spPr/>
      <dgm:t>
        <a:bodyPr/>
        <a:lstStyle/>
        <a:p>
          <a:endParaRPr lang="en-US"/>
        </a:p>
      </dgm:t>
    </dgm:pt>
    <dgm:pt modelId="{06965184-5236-4522-9907-866C4082E445}">
      <dgm:prSet phldrT="[Text]" custT="1"/>
      <dgm:spPr/>
      <dgm:t>
        <a:bodyPr/>
        <a:lstStyle/>
        <a:p>
          <a:r>
            <a:rPr lang="en-US" sz="2000" u="sng" dirty="0" smtClean="0"/>
            <a:t>February 2014 </a:t>
          </a:r>
          <a:r>
            <a:rPr lang="en-US" sz="2000" dirty="0" smtClean="0"/>
            <a:t> </a:t>
          </a:r>
        </a:p>
        <a:p>
          <a:r>
            <a:rPr lang="en-US" sz="2000" dirty="0" smtClean="0"/>
            <a:t>Sites Select Intervention Date and Location</a:t>
          </a:r>
          <a:endParaRPr lang="en-US" sz="2000" dirty="0"/>
        </a:p>
      </dgm:t>
    </dgm:pt>
    <dgm:pt modelId="{EF562F6C-C7B7-47EB-AA44-C333A72C8C30}" type="parTrans" cxnId="{68D5CFF9-A0B7-4727-BDA0-47937F95462A}">
      <dgm:prSet/>
      <dgm:spPr/>
      <dgm:t>
        <a:bodyPr/>
        <a:lstStyle/>
        <a:p>
          <a:endParaRPr lang="en-US"/>
        </a:p>
      </dgm:t>
    </dgm:pt>
    <dgm:pt modelId="{F21A784B-4CAF-46C6-B46C-C896440CBD58}" type="sibTrans" cxnId="{68D5CFF9-A0B7-4727-BDA0-47937F95462A}">
      <dgm:prSet/>
      <dgm:spPr/>
      <dgm:t>
        <a:bodyPr/>
        <a:lstStyle/>
        <a:p>
          <a:endParaRPr lang="en-US"/>
        </a:p>
      </dgm:t>
    </dgm:pt>
    <dgm:pt modelId="{9FD048CE-B084-461D-8D81-141BCFA438F6}">
      <dgm:prSet phldrT="[Text]" custT="1"/>
      <dgm:spPr/>
      <dgm:t>
        <a:bodyPr/>
        <a:lstStyle/>
        <a:p>
          <a:r>
            <a:rPr lang="en-US" sz="2000" u="sng" dirty="0" smtClean="0"/>
            <a:t>March</a:t>
          </a:r>
        </a:p>
        <a:p>
          <a:r>
            <a:rPr lang="en-US" sz="2000" u="sng" dirty="0" smtClean="0"/>
            <a:t>2014</a:t>
          </a:r>
          <a:endParaRPr lang="en-US" sz="2000" u="none" dirty="0" smtClean="0"/>
        </a:p>
        <a:p>
          <a:r>
            <a:rPr lang="en-US" sz="2000" dirty="0" smtClean="0"/>
            <a:t>Receive Box of Recruitment Packets</a:t>
          </a:r>
          <a:endParaRPr lang="en-US" sz="2000" dirty="0"/>
        </a:p>
      </dgm:t>
    </dgm:pt>
    <dgm:pt modelId="{CDC94768-A129-48BC-8BCD-70AED7E3B1B3}" type="parTrans" cxnId="{1E35351A-6A00-4DED-9FAE-210D97B7BE56}">
      <dgm:prSet/>
      <dgm:spPr/>
      <dgm:t>
        <a:bodyPr/>
        <a:lstStyle/>
        <a:p>
          <a:endParaRPr lang="en-US"/>
        </a:p>
      </dgm:t>
    </dgm:pt>
    <dgm:pt modelId="{7DAA898F-5747-4F0B-8F61-CCB813C35D24}" type="sibTrans" cxnId="{1E35351A-6A00-4DED-9FAE-210D97B7BE56}">
      <dgm:prSet/>
      <dgm:spPr/>
      <dgm:t>
        <a:bodyPr/>
        <a:lstStyle/>
        <a:p>
          <a:endParaRPr lang="en-US"/>
        </a:p>
      </dgm:t>
    </dgm:pt>
    <dgm:pt modelId="{2DA5E4BD-D4E2-4EF4-BF90-37B9B3091606}" type="pres">
      <dgm:prSet presAssocID="{B6564BE6-FCAB-4206-9B9E-C6B893CD597C}" presName="CompostProcess" presStyleCnt="0">
        <dgm:presLayoutVars>
          <dgm:dir/>
          <dgm:resizeHandles val="exact"/>
        </dgm:presLayoutVars>
      </dgm:prSet>
      <dgm:spPr/>
    </dgm:pt>
    <dgm:pt modelId="{443482E0-5F33-482B-B7AF-3127CDB91395}" type="pres">
      <dgm:prSet presAssocID="{B6564BE6-FCAB-4206-9B9E-C6B893CD597C}" presName="arrow" presStyleLbl="bgShp" presStyleIdx="0" presStyleCnt="1"/>
      <dgm:spPr/>
    </dgm:pt>
    <dgm:pt modelId="{E7DE6BE9-18EA-42E3-9D3D-E7354BFD48F0}" type="pres">
      <dgm:prSet presAssocID="{B6564BE6-FCAB-4206-9B9E-C6B893CD597C}" presName="linearProcess" presStyleCnt="0"/>
      <dgm:spPr/>
    </dgm:pt>
    <dgm:pt modelId="{B2D78503-4843-4FB5-8295-19381B268742}" type="pres">
      <dgm:prSet presAssocID="{06965184-5236-4522-9907-866C4082E445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0F0BC9-2E4C-4302-AA3F-95186E6EEECC}" type="pres">
      <dgm:prSet presAssocID="{F21A784B-4CAF-46C6-B46C-C896440CBD58}" presName="sibTrans" presStyleCnt="0"/>
      <dgm:spPr/>
    </dgm:pt>
    <dgm:pt modelId="{677F1161-6C1D-49DE-848B-49A600D1DFE5}" type="pres">
      <dgm:prSet presAssocID="{9FD048CE-B084-461D-8D81-141BCFA438F6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01E379-7CA9-470A-8AD3-397E8B0B0A42}" type="pres">
      <dgm:prSet presAssocID="{7DAA898F-5747-4F0B-8F61-CCB813C35D24}" presName="sibTrans" presStyleCnt="0"/>
      <dgm:spPr/>
    </dgm:pt>
    <dgm:pt modelId="{2FEDB9F9-5E49-4ABF-A8ED-EF159271AFA9}" type="pres">
      <dgm:prSet presAssocID="{D7C64B4A-427B-4590-B94C-EF26686A7CB2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59205C-DA23-41E1-844B-9E22FBA331F2}" type="pres">
      <dgm:prSet presAssocID="{DF1FDD39-1629-471A-96A8-3943EE74595A}" presName="sibTrans" presStyleCnt="0"/>
      <dgm:spPr/>
    </dgm:pt>
    <dgm:pt modelId="{F71E867D-0640-4056-8C1A-11FDFE58E9C8}" type="pres">
      <dgm:prSet presAssocID="{8B54BD82-F01E-4681-A216-3AC71FF27029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E1676A-0630-4FE5-859B-92CA6185CBCD}" type="pres">
      <dgm:prSet presAssocID="{68AAE1C5-0835-4848-83B4-C155E915103C}" presName="sibTrans" presStyleCnt="0"/>
      <dgm:spPr/>
    </dgm:pt>
    <dgm:pt modelId="{1C7A76E1-7321-4277-851D-F0F12FAA3914}" type="pres">
      <dgm:prSet presAssocID="{7E0C956C-F595-40B6-868A-5E254309D3C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9CFB82-11F5-470B-AA0C-84884E092ACE}" type="presOf" srcId="{B6564BE6-FCAB-4206-9B9E-C6B893CD597C}" destId="{2DA5E4BD-D4E2-4EF4-BF90-37B9B3091606}" srcOrd="0" destOrd="0" presId="urn:microsoft.com/office/officeart/2005/8/layout/hProcess9"/>
    <dgm:cxn modelId="{5F3AB31E-3B5F-4479-B623-D43301056BFD}" type="presOf" srcId="{8B54BD82-F01E-4681-A216-3AC71FF27029}" destId="{F71E867D-0640-4056-8C1A-11FDFE58E9C8}" srcOrd="0" destOrd="0" presId="urn:microsoft.com/office/officeart/2005/8/layout/hProcess9"/>
    <dgm:cxn modelId="{B9C79103-A614-4C0A-81B3-8F9F9580D7F0}" type="presOf" srcId="{9FD048CE-B084-461D-8D81-141BCFA438F6}" destId="{677F1161-6C1D-49DE-848B-49A600D1DFE5}" srcOrd="0" destOrd="0" presId="urn:microsoft.com/office/officeart/2005/8/layout/hProcess9"/>
    <dgm:cxn modelId="{F2F3101B-0C27-440F-8C1B-31713123B46D}" srcId="{B6564BE6-FCAB-4206-9B9E-C6B893CD597C}" destId="{7E0C956C-F595-40B6-868A-5E254309D3C5}" srcOrd="4" destOrd="0" parTransId="{5824897B-F338-4F9F-8A5C-E8E0AD02F320}" sibTransId="{01C47994-4D18-46F9-A26D-4171BCAC249A}"/>
    <dgm:cxn modelId="{1E35351A-6A00-4DED-9FAE-210D97B7BE56}" srcId="{B6564BE6-FCAB-4206-9B9E-C6B893CD597C}" destId="{9FD048CE-B084-461D-8D81-141BCFA438F6}" srcOrd="1" destOrd="0" parTransId="{CDC94768-A129-48BC-8BCD-70AED7E3B1B3}" sibTransId="{7DAA898F-5747-4F0B-8F61-CCB813C35D24}"/>
    <dgm:cxn modelId="{5A3F8343-B27C-45D9-A70E-4A4269B2E2A6}" srcId="{B6564BE6-FCAB-4206-9B9E-C6B893CD597C}" destId="{8B54BD82-F01E-4681-A216-3AC71FF27029}" srcOrd="3" destOrd="0" parTransId="{69B770F1-E276-4A5E-B408-1D727DEAFD8C}" sibTransId="{68AAE1C5-0835-4848-83B4-C155E915103C}"/>
    <dgm:cxn modelId="{68D5CFF9-A0B7-4727-BDA0-47937F95462A}" srcId="{B6564BE6-FCAB-4206-9B9E-C6B893CD597C}" destId="{06965184-5236-4522-9907-866C4082E445}" srcOrd="0" destOrd="0" parTransId="{EF562F6C-C7B7-47EB-AA44-C333A72C8C30}" sibTransId="{F21A784B-4CAF-46C6-B46C-C896440CBD58}"/>
    <dgm:cxn modelId="{0ABE13CB-BB75-4BC8-AD71-2A17D7FCD30C}" srcId="{B6564BE6-FCAB-4206-9B9E-C6B893CD597C}" destId="{D7C64B4A-427B-4590-B94C-EF26686A7CB2}" srcOrd="2" destOrd="0" parTransId="{50A8D57A-3654-42C5-9FCE-B59D8EB98F76}" sibTransId="{DF1FDD39-1629-471A-96A8-3943EE74595A}"/>
    <dgm:cxn modelId="{43F48216-8BCC-46B4-8DCF-F68FEB5B2192}" type="presOf" srcId="{06965184-5236-4522-9907-866C4082E445}" destId="{B2D78503-4843-4FB5-8295-19381B268742}" srcOrd="0" destOrd="0" presId="urn:microsoft.com/office/officeart/2005/8/layout/hProcess9"/>
    <dgm:cxn modelId="{C47AAF2B-315C-4D0A-ABBE-9A16E2C02126}" type="presOf" srcId="{7E0C956C-F595-40B6-868A-5E254309D3C5}" destId="{1C7A76E1-7321-4277-851D-F0F12FAA3914}" srcOrd="0" destOrd="0" presId="urn:microsoft.com/office/officeart/2005/8/layout/hProcess9"/>
    <dgm:cxn modelId="{B0ED7021-E402-46DE-99C0-C4086D40C19A}" type="presOf" srcId="{D7C64B4A-427B-4590-B94C-EF26686A7CB2}" destId="{2FEDB9F9-5E49-4ABF-A8ED-EF159271AFA9}" srcOrd="0" destOrd="0" presId="urn:microsoft.com/office/officeart/2005/8/layout/hProcess9"/>
    <dgm:cxn modelId="{7815CAFF-BBEA-4403-8E97-E97DC121FC77}" type="presParOf" srcId="{2DA5E4BD-D4E2-4EF4-BF90-37B9B3091606}" destId="{443482E0-5F33-482B-B7AF-3127CDB91395}" srcOrd="0" destOrd="0" presId="urn:microsoft.com/office/officeart/2005/8/layout/hProcess9"/>
    <dgm:cxn modelId="{FFE167E4-C9CA-4E6D-B654-07DED91E7E91}" type="presParOf" srcId="{2DA5E4BD-D4E2-4EF4-BF90-37B9B3091606}" destId="{E7DE6BE9-18EA-42E3-9D3D-E7354BFD48F0}" srcOrd="1" destOrd="0" presId="urn:microsoft.com/office/officeart/2005/8/layout/hProcess9"/>
    <dgm:cxn modelId="{4DF4A9C4-376D-4BBD-A4A8-BA7826E148F9}" type="presParOf" srcId="{E7DE6BE9-18EA-42E3-9D3D-E7354BFD48F0}" destId="{B2D78503-4843-4FB5-8295-19381B268742}" srcOrd="0" destOrd="0" presId="urn:microsoft.com/office/officeart/2005/8/layout/hProcess9"/>
    <dgm:cxn modelId="{0F83457A-0316-4641-A015-6681EDB9B8BD}" type="presParOf" srcId="{E7DE6BE9-18EA-42E3-9D3D-E7354BFD48F0}" destId="{2B0F0BC9-2E4C-4302-AA3F-95186E6EEECC}" srcOrd="1" destOrd="0" presId="urn:microsoft.com/office/officeart/2005/8/layout/hProcess9"/>
    <dgm:cxn modelId="{603D6199-955E-4DDD-A504-C9F4FC7EECEC}" type="presParOf" srcId="{E7DE6BE9-18EA-42E3-9D3D-E7354BFD48F0}" destId="{677F1161-6C1D-49DE-848B-49A600D1DFE5}" srcOrd="2" destOrd="0" presId="urn:microsoft.com/office/officeart/2005/8/layout/hProcess9"/>
    <dgm:cxn modelId="{1986E0BB-94E6-46AE-BCC9-63EB98A14487}" type="presParOf" srcId="{E7DE6BE9-18EA-42E3-9D3D-E7354BFD48F0}" destId="{B801E379-7CA9-470A-8AD3-397E8B0B0A42}" srcOrd="3" destOrd="0" presId="urn:microsoft.com/office/officeart/2005/8/layout/hProcess9"/>
    <dgm:cxn modelId="{D51F3970-3EF4-48CA-B140-5C33BA03DFF7}" type="presParOf" srcId="{E7DE6BE9-18EA-42E3-9D3D-E7354BFD48F0}" destId="{2FEDB9F9-5E49-4ABF-A8ED-EF159271AFA9}" srcOrd="4" destOrd="0" presId="urn:microsoft.com/office/officeart/2005/8/layout/hProcess9"/>
    <dgm:cxn modelId="{79FA4AD5-E42E-4DC0-BBDE-E004D8DF0E65}" type="presParOf" srcId="{E7DE6BE9-18EA-42E3-9D3D-E7354BFD48F0}" destId="{4259205C-DA23-41E1-844B-9E22FBA331F2}" srcOrd="5" destOrd="0" presId="urn:microsoft.com/office/officeart/2005/8/layout/hProcess9"/>
    <dgm:cxn modelId="{C9146827-4F6E-471C-8D65-0C6608149840}" type="presParOf" srcId="{E7DE6BE9-18EA-42E3-9D3D-E7354BFD48F0}" destId="{F71E867D-0640-4056-8C1A-11FDFE58E9C8}" srcOrd="6" destOrd="0" presId="urn:microsoft.com/office/officeart/2005/8/layout/hProcess9"/>
    <dgm:cxn modelId="{F4E47707-02F8-44E7-99E8-C467AD49355E}" type="presParOf" srcId="{E7DE6BE9-18EA-42E3-9D3D-E7354BFD48F0}" destId="{18E1676A-0630-4FE5-859B-92CA6185CBCD}" srcOrd="7" destOrd="0" presId="urn:microsoft.com/office/officeart/2005/8/layout/hProcess9"/>
    <dgm:cxn modelId="{47821C22-0E70-43A0-9C23-59EB7AC82E09}" type="presParOf" srcId="{E7DE6BE9-18EA-42E3-9D3D-E7354BFD48F0}" destId="{1C7A76E1-7321-4277-851D-F0F12FAA3914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482E0-5F33-482B-B7AF-3127CDB91395}">
      <dsp:nvSpPr>
        <dsp:cNvPr id="0" name=""/>
        <dsp:cNvSpPr/>
      </dsp:nvSpPr>
      <dsp:spPr>
        <a:xfrm>
          <a:off x="685799" y="0"/>
          <a:ext cx="7772400" cy="6858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D78503-4843-4FB5-8295-19381B268742}">
      <dsp:nvSpPr>
        <dsp:cNvPr id="0" name=""/>
        <dsp:cNvSpPr/>
      </dsp:nvSpPr>
      <dsp:spPr>
        <a:xfrm>
          <a:off x="2678" y="2057400"/>
          <a:ext cx="1612701" cy="274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u="sng" kern="1200" dirty="0" smtClean="0"/>
            <a:t>February 2014 </a:t>
          </a:r>
          <a:r>
            <a:rPr lang="en-US" sz="2000" kern="1200" dirty="0" smtClean="0"/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Sites Select Intervention Date and Location</a:t>
          </a:r>
          <a:endParaRPr lang="en-US" sz="2000" kern="1200" dirty="0"/>
        </a:p>
      </dsp:txBody>
      <dsp:txXfrm>
        <a:off x="81404" y="2136126"/>
        <a:ext cx="1455249" cy="2585748"/>
      </dsp:txXfrm>
    </dsp:sp>
    <dsp:sp modelId="{677F1161-6C1D-49DE-848B-49A600D1DFE5}">
      <dsp:nvSpPr>
        <dsp:cNvPr id="0" name=""/>
        <dsp:cNvSpPr/>
      </dsp:nvSpPr>
      <dsp:spPr>
        <a:xfrm>
          <a:off x="1884164" y="2057400"/>
          <a:ext cx="1612701" cy="274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u="sng" kern="1200" dirty="0" smtClean="0"/>
            <a:t>March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u="sng" kern="1200" dirty="0" smtClean="0"/>
            <a:t>2014</a:t>
          </a:r>
          <a:endParaRPr lang="en-US" sz="2000" u="none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Receive Box of Recruitment Packets</a:t>
          </a:r>
          <a:endParaRPr lang="en-US" sz="2000" kern="1200" dirty="0"/>
        </a:p>
      </dsp:txBody>
      <dsp:txXfrm>
        <a:off x="1962890" y="2136126"/>
        <a:ext cx="1455249" cy="2585748"/>
      </dsp:txXfrm>
    </dsp:sp>
    <dsp:sp modelId="{2FEDB9F9-5E49-4ABF-A8ED-EF159271AFA9}">
      <dsp:nvSpPr>
        <dsp:cNvPr id="0" name=""/>
        <dsp:cNvSpPr/>
      </dsp:nvSpPr>
      <dsp:spPr>
        <a:xfrm>
          <a:off x="3765649" y="2057400"/>
          <a:ext cx="1612701" cy="274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u="sng" kern="1200" dirty="0" smtClean="0"/>
            <a:t>March 2014 to June 2014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Recruit and Consent Youth</a:t>
          </a:r>
          <a:endParaRPr lang="en-US" sz="2000" kern="1200" dirty="0"/>
        </a:p>
      </dsp:txBody>
      <dsp:txXfrm>
        <a:off x="3844375" y="2136126"/>
        <a:ext cx="1455249" cy="2585748"/>
      </dsp:txXfrm>
    </dsp:sp>
    <dsp:sp modelId="{F71E867D-0640-4056-8C1A-11FDFE58E9C8}">
      <dsp:nvSpPr>
        <dsp:cNvPr id="0" name=""/>
        <dsp:cNvSpPr/>
      </dsp:nvSpPr>
      <dsp:spPr>
        <a:xfrm>
          <a:off x="5647134" y="2057400"/>
          <a:ext cx="1612701" cy="274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u="sng" kern="1200" dirty="0" smtClean="0"/>
            <a:t>April-June 2014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HOST EVENTS: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Pre-Survey,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Intervention,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Post-Survey</a:t>
          </a:r>
          <a:endParaRPr lang="en-US" sz="2000" kern="1200" dirty="0"/>
        </a:p>
      </dsp:txBody>
      <dsp:txXfrm>
        <a:off x="5725860" y="2136126"/>
        <a:ext cx="1455249" cy="2585748"/>
      </dsp:txXfrm>
    </dsp:sp>
    <dsp:sp modelId="{1C7A76E1-7321-4277-851D-F0F12FAA3914}">
      <dsp:nvSpPr>
        <dsp:cNvPr id="0" name=""/>
        <dsp:cNvSpPr/>
      </dsp:nvSpPr>
      <dsp:spPr>
        <a:xfrm>
          <a:off x="7528619" y="2057400"/>
          <a:ext cx="1612701" cy="2743200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u="sng" kern="1200" dirty="0" smtClean="0">
              <a:solidFill>
                <a:schemeClr val="accent1">
                  <a:lumMod val="50000"/>
                </a:schemeClr>
              </a:solidFill>
            </a:rPr>
            <a:t>Sep-Dec 2014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>
            <a:solidFill>
              <a:schemeClr val="accent1">
                <a:lumMod val="50000"/>
              </a:schemeClr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1">
                  <a:lumMod val="50000"/>
                </a:schemeClr>
              </a:solidFill>
            </a:rPr>
            <a:t>6-Month Follow-up Survey </a:t>
          </a:r>
        </a:p>
      </dsp:txBody>
      <dsp:txXfrm>
        <a:off x="7607345" y="2136126"/>
        <a:ext cx="1455249" cy="2585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010"/>
          </a:xfrm>
          <a:prstGeom prst="rect">
            <a:avLst/>
          </a:prstGeom>
        </p:spPr>
        <p:txBody>
          <a:bodyPr vert="horz" lIns="92283" tIns="46141" rIns="92283" bIns="4614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8" y="0"/>
            <a:ext cx="3004820" cy="461010"/>
          </a:xfrm>
          <a:prstGeom prst="rect">
            <a:avLst/>
          </a:prstGeom>
        </p:spPr>
        <p:txBody>
          <a:bodyPr vert="horz" lIns="92283" tIns="46141" rIns="92283" bIns="46141" rtlCol="0"/>
          <a:lstStyle>
            <a:lvl1pPr algn="r">
              <a:defRPr sz="1200"/>
            </a:lvl1pPr>
          </a:lstStyle>
          <a:p>
            <a:fld id="{DE3E8A75-9BB2-42D6-9863-08339ED81E38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592"/>
            <a:ext cx="3004820" cy="461010"/>
          </a:xfrm>
          <a:prstGeom prst="rect">
            <a:avLst/>
          </a:prstGeom>
        </p:spPr>
        <p:txBody>
          <a:bodyPr vert="horz" lIns="92283" tIns="46141" rIns="92283" bIns="4614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8" y="8757592"/>
            <a:ext cx="3004820" cy="461010"/>
          </a:xfrm>
          <a:prstGeom prst="rect">
            <a:avLst/>
          </a:prstGeom>
        </p:spPr>
        <p:txBody>
          <a:bodyPr vert="horz" lIns="92283" tIns="46141" rIns="92283" bIns="46141" rtlCol="0" anchor="b"/>
          <a:lstStyle>
            <a:lvl1pPr algn="r">
              <a:defRPr sz="1200"/>
            </a:lvl1pPr>
          </a:lstStyle>
          <a:p>
            <a:fld id="{1EAC3CC2-A7C1-4903-9262-2C637A08D6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336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010"/>
          </a:xfrm>
          <a:prstGeom prst="rect">
            <a:avLst/>
          </a:prstGeom>
        </p:spPr>
        <p:txBody>
          <a:bodyPr vert="horz" lIns="92283" tIns="46141" rIns="92283" bIns="4614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8" y="0"/>
            <a:ext cx="3004820" cy="461010"/>
          </a:xfrm>
          <a:prstGeom prst="rect">
            <a:avLst/>
          </a:prstGeom>
        </p:spPr>
        <p:txBody>
          <a:bodyPr vert="horz" lIns="92283" tIns="46141" rIns="92283" bIns="46141" rtlCol="0"/>
          <a:lstStyle>
            <a:lvl1pPr algn="r">
              <a:defRPr sz="1200"/>
            </a:lvl1pPr>
          </a:lstStyle>
          <a:p>
            <a:fld id="{E8D8F6D2-0184-4BA4-962F-A7CA0581B57D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0563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3" tIns="46141" rIns="92283" bIns="4614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79597"/>
            <a:ext cx="5547360" cy="4149090"/>
          </a:xfrm>
          <a:prstGeom prst="rect">
            <a:avLst/>
          </a:prstGeom>
        </p:spPr>
        <p:txBody>
          <a:bodyPr vert="horz" lIns="92283" tIns="46141" rIns="92283" bIns="4614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2"/>
            <a:ext cx="3004820" cy="461010"/>
          </a:xfrm>
          <a:prstGeom prst="rect">
            <a:avLst/>
          </a:prstGeom>
        </p:spPr>
        <p:txBody>
          <a:bodyPr vert="horz" lIns="92283" tIns="46141" rIns="92283" bIns="4614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8" y="8757592"/>
            <a:ext cx="3004820" cy="461010"/>
          </a:xfrm>
          <a:prstGeom prst="rect">
            <a:avLst/>
          </a:prstGeom>
        </p:spPr>
        <p:txBody>
          <a:bodyPr vert="horz" lIns="92283" tIns="46141" rIns="92283" bIns="46141" rtlCol="0" anchor="b"/>
          <a:lstStyle>
            <a:lvl1pPr algn="r">
              <a:defRPr sz="1200"/>
            </a:lvl1pPr>
          </a:lstStyle>
          <a:p>
            <a:fld id="{D28ED2E6-D6F1-4B99-BCCA-C0AC6E915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429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Supported by the </a:t>
            </a:r>
            <a:r>
              <a:rPr lang="en-US" baseline="0" dirty="0" smtClean="0"/>
              <a:t>Native American Research Center for Health (NARCH)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036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6406" indent="-226406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72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6406" indent="-226406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72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6406" indent="-226406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72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After five long years in the making… </a:t>
            </a:r>
          </a:p>
          <a:p>
            <a:endParaRPr lang="en-US" dirty="0" smtClean="0"/>
          </a:p>
          <a:p>
            <a:r>
              <a:rPr lang="en-US" dirty="0" smtClean="0"/>
              <a:t>In partnership with our NW tribes and project stakeholders - we have successfully completed all of our project goal and objectives: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&amp; Training Overview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B0513E-0F4E-4C16-823D-E232126078D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823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5619">
              <a:defRPr/>
            </a:pPr>
            <a:r>
              <a:rPr lang="en-US" b="1" dirty="0"/>
              <a:t>Adaptation Process</a:t>
            </a:r>
            <a:r>
              <a:rPr lang="en-US" dirty="0"/>
              <a:t>: To maximize the cultural appropriateness of the Native VOICES video, Northwest Portland Area Indian Health Board staff and project partners conducted 8 focus groups with NW Native youth, 10 interviews with clinical staff and staff at youth-serving organizations, and 13 interviews with youth who identified as LGBTQ/TS  (lesbian, gay, bisexual, transgendered, or queer, or two spirit) using community-based participatory research strategies. </a:t>
            </a:r>
            <a:endParaRPr lang="en-US" dirty="0" smtClean="0"/>
          </a:p>
          <a:p>
            <a:pPr defTabSz="905619">
              <a:defRPr/>
            </a:pPr>
            <a:endParaRPr lang="en-US" dirty="0" smtClean="0"/>
          </a:p>
          <a:p>
            <a:pPr defTabSz="905619">
              <a:defRPr/>
            </a:pPr>
            <a:r>
              <a:rPr lang="en-US" dirty="0" smtClean="0"/>
              <a:t>The findings from these focus groups were compiled</a:t>
            </a:r>
            <a:r>
              <a:rPr lang="en-US" baseline="0" dirty="0" smtClean="0"/>
              <a:t> in a report, and are available on the www.npaihb.org website. </a:t>
            </a:r>
            <a:endParaRPr lang="en-US" dirty="0" smtClean="0"/>
          </a:p>
          <a:p>
            <a:pPr defTabSz="905619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889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 the third year of the project, AI/AN teens and young adults from across the U.S. read or reenacted iterative drafts of the adapted script, and provided feedback on the characters, scenes, tone, and dialogue.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adapted Native VOICES video was shot on location in Oklahoma City in August 2013.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35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Since then, we have been working with tribes across the U.S. to evaluate the effectiveness of the Native VOICES intervention. </a:t>
            </a:r>
          </a:p>
          <a:p>
            <a:endParaRPr lang="en-US" dirty="0" smtClean="0"/>
          </a:p>
          <a:p>
            <a:r>
              <a:rPr lang="en-US" dirty="0" smtClean="0"/>
              <a:t>The sites were randomized into one of three study arms: </a:t>
            </a:r>
          </a:p>
          <a:p>
            <a:r>
              <a:rPr lang="en-US" dirty="0" smtClean="0"/>
              <a:t>1.	Fact sheets alone (control) </a:t>
            </a:r>
          </a:p>
          <a:p>
            <a:r>
              <a:rPr lang="en-US" dirty="0" smtClean="0"/>
              <a:t>2.	Fact sheets plus the Native VOICES video (intervention)</a:t>
            </a:r>
          </a:p>
          <a:p>
            <a:r>
              <a:rPr lang="en-US" dirty="0" smtClean="0"/>
              <a:t>3.	Fact sheets plus the Native VOICES video plus a facilitated discussion (intervention+)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72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Together, the sites recruited and consented nearly 800 AI/AN youth 15-24 years old to participate in the Native VOICES study.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036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Due to the hard work and perseverance of the local site coordinators, nearly 75% of the participants completed six-month follow-up surveys.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779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The evaluation data will be entered, cleaned and analyzed between January-March 2015. But 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atisfaction surveys collected at red carpet showings of the video suggest promising results!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 94% of those surveyed enjoyed the video, 97% found the video to be culturally appropriate for American Indian people, and 100% felt the information could be trusted. Nearly 88% felt the video showed real life situations with characters they could relate to, and 94% thought the things the actors did and said about condoms and negotiating safe sex would work for them.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watching the video, 74% felt more likely to get tested for STDs/HIV, and 61% felt more likely to use condoms.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final evaluation report will be done in April 2015.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975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6406" indent="-226406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ED2E6-D6F1-4B99-BCCA-C0AC6E915F8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57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cept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599" y="0"/>
            <a:ext cx="8689975" cy="917575"/>
          </a:xfrm>
        </p:spPr>
        <p:txBody>
          <a:bodyPr anchor="b"/>
          <a:lstStyle>
            <a:lvl1pPr>
              <a:defRPr sz="3200">
                <a:solidFill>
                  <a:srgbClr val="52525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6534346"/>
            <a:ext cx="8731737" cy="211549"/>
          </a:xfrm>
        </p:spPr>
        <p:txBody>
          <a:bodyPr anchor="b"/>
          <a:lstStyle>
            <a:lvl1pPr marL="0" indent="0" algn="r">
              <a:buNone/>
              <a:defRPr sz="1100" baseline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Footer test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24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5DAB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249" y="660400"/>
            <a:ext cx="1355716" cy="1355714"/>
          </a:xfrm>
          <a:prstGeom prst="rect">
            <a:avLst/>
          </a:prstGeom>
        </p:spPr>
      </p:pic>
      <p:sp>
        <p:nvSpPr>
          <p:cNvPr id="13" name="Text Placeholder 17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456692" y="4234079"/>
            <a:ext cx="8461883" cy="93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/>
          <a:lstStyle>
            <a:lvl1pPr>
              <a:tabLst>
                <a:tab pos="2916238" algn="l"/>
              </a:tabLst>
              <a:defRPr sz="4000">
                <a:solidFill>
                  <a:schemeClr val="bg1"/>
                </a:solidFill>
                <a:latin typeface="+mj-lt"/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accent2"/>
                </a:solidFill>
                <a:latin typeface="+mj-lt"/>
              </a:defRPr>
            </a:lvl3pPr>
            <a:lvl4pPr>
              <a:defRPr>
                <a:solidFill>
                  <a:schemeClr val="accent2"/>
                </a:solidFill>
                <a:latin typeface="+mj-lt"/>
              </a:defRPr>
            </a:lvl4pPr>
            <a:lvl5pPr>
              <a:defRPr>
                <a:solidFill>
                  <a:schemeClr val="accent2"/>
                </a:solidFill>
                <a:latin typeface="+mj-lt"/>
              </a:defRPr>
            </a:lvl5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916238" algn="l"/>
              </a:tabLst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</a:rPr>
              <a:t>/Click to Edit Master Text Styles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8BA4">
                    <a:lumMod val="50000"/>
                  </a:srgbClr>
                </a:solidFill>
                <a:effectLst/>
                <a:uLnTx/>
                <a:uFillTx/>
                <a:latin typeface="Franklin Gothic Book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38289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gue">
    <p:bg>
      <p:bgPr>
        <a:solidFill>
          <a:srgbClr val="5DAB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656" y="2731181"/>
            <a:ext cx="1401987" cy="14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945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599" y="0"/>
            <a:ext cx="8689975" cy="917575"/>
          </a:xfrm>
        </p:spPr>
        <p:txBody>
          <a:bodyPr anchor="b"/>
          <a:lstStyle>
            <a:lvl1pPr>
              <a:defRPr sz="3200">
                <a:solidFill>
                  <a:srgbClr val="52525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6534346"/>
            <a:ext cx="8731737" cy="211549"/>
          </a:xfrm>
        </p:spPr>
        <p:txBody>
          <a:bodyPr anchor="b"/>
          <a:lstStyle>
            <a:lvl1pPr marL="0" indent="0" algn="r">
              <a:buNone/>
              <a:defRPr sz="1100" baseline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Footer test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440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600" cap="all">
                <a:solidFill>
                  <a:srgbClr val="08A7EE"/>
                </a:solidFill>
                <a:latin typeface="HelveticaNeueLT Std Me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96888" y="2196230"/>
            <a:ext cx="6626275" cy="3442573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5400">
                <a:latin typeface="HelveticaNeueLT Std Thin" pitchFamily="34" charset="0"/>
              </a:defRPr>
            </a:lvl1pPr>
            <a:lvl2pPr marL="457200" indent="0">
              <a:buNone/>
              <a:defRPr sz="2800">
                <a:latin typeface="HelveticaNeueLT Std Thin" pitchFamily="34" charset="0"/>
              </a:defRPr>
            </a:lvl2pPr>
            <a:lvl3pPr marL="914400" indent="0">
              <a:buNone/>
              <a:defRPr sz="2000">
                <a:latin typeface="HelveticaNeueLT Std Thin" pitchFamily="34" charset="0"/>
              </a:defRPr>
            </a:lvl3pPr>
            <a:lvl4pPr marL="1371600" indent="0">
              <a:buNone/>
              <a:defRPr sz="1800">
                <a:latin typeface="HelveticaNeueLT Std Thin" pitchFamily="34" charset="0"/>
              </a:defRPr>
            </a:lvl4pPr>
            <a:lvl5pPr marL="1828800" indent="0">
              <a:buNone/>
              <a:defRPr sz="1600">
                <a:latin typeface="HelveticaNeueLT Std Thin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7817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475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075D24-8972-4AB3-A74B-AABF52DE973B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330D921-A56A-491C-995F-B2D729B5EFE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45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8558" y="336550"/>
            <a:ext cx="805460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0145" y="1221270"/>
            <a:ext cx="8052559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 bwMode="auto">
          <a:xfrm>
            <a:off x="228356" y="6532543"/>
            <a:ext cx="8731737" cy="21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marL="0" indent="0" algn="r" rtl="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15B1F7"/>
              </a:buClr>
              <a:buSzPct val="80000"/>
              <a:buFont typeface="Arial"/>
              <a:buNone/>
              <a:defRPr sz="1100" b="0" i="0" baseline="0">
                <a:solidFill>
                  <a:schemeClr val="bg2">
                    <a:lumMod val="60000"/>
                    <a:lumOff val="40000"/>
                  </a:schemeClr>
                </a:solidFill>
                <a:latin typeface="Arial"/>
                <a:ea typeface="+mn-ea"/>
                <a:cs typeface="Arial"/>
              </a:defRPr>
            </a:lvl1pPr>
            <a:lvl2pPr marL="685800" indent="-228600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Lucida Grande"/>
              <a:buChar char="–"/>
              <a:defRPr sz="2000" b="0" i="0">
                <a:solidFill>
                  <a:schemeClr val="tx1"/>
                </a:solidFill>
                <a:latin typeface="+mn-lt"/>
                <a:cs typeface="HelveticaNeueLT Std Lt" pitchFamily="34" charset="0"/>
              </a:defRPr>
            </a:lvl2pPr>
            <a:lvl3pPr marL="1084263" indent="-16986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Lucida Grande"/>
              <a:buChar char="–"/>
              <a:defRPr b="0" i="0">
                <a:solidFill>
                  <a:schemeClr val="tx1"/>
                </a:solidFill>
                <a:latin typeface="+mn-lt"/>
                <a:cs typeface="HelveticaNeueLT Std Lt" pitchFamily="34" charset="0"/>
              </a:defRPr>
            </a:lvl3pPr>
            <a:lvl4pPr marL="1541463" indent="-16986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Lucida Grande"/>
              <a:buChar char="–"/>
              <a:defRPr sz="1600" b="0" i="0">
                <a:solidFill>
                  <a:schemeClr val="tx1"/>
                </a:solidFill>
                <a:latin typeface="+mn-lt"/>
                <a:cs typeface="HelveticaNeueLT Std Lt" pitchFamily="34" charset="0"/>
              </a:defRPr>
            </a:lvl4pPr>
            <a:lvl5pPr marL="1998663" indent="-169863" algn="l" rtl="0" fontAlgn="base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15B1F7"/>
              </a:buClr>
              <a:buFont typeface="Lucida Grande"/>
              <a:buChar char="–"/>
              <a:defRPr sz="1400" b="0" i="0">
                <a:solidFill>
                  <a:schemeClr val="tx1"/>
                </a:solidFill>
                <a:latin typeface="+mn-lt"/>
                <a:cs typeface="HelveticaNeueLT Std Lt" pitchFamily="34" charset="0"/>
              </a:defRPr>
            </a:lvl5pPr>
            <a:lvl6pPr marL="24558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6pPr>
            <a:lvl7pPr marL="29130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7pPr>
            <a:lvl8pPr marL="33702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8pPr>
            <a:lvl9pPr marL="3827463" indent="-169863" algn="l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rgbClr val="C4DBDA"/>
              </a:buClr>
              <a:buFont typeface="Arial" charset="0"/>
              <a:buChar char="–"/>
              <a:defRPr sz="1400">
                <a:solidFill>
                  <a:schemeClr val="bg1"/>
                </a:solidFill>
                <a:latin typeface="+mn-lt"/>
                <a:cs typeface="+mn-cs"/>
              </a:defRPr>
            </a:lvl9pPr>
          </a:lstStyle>
          <a:p>
            <a:pPr algn="l"/>
            <a:r>
              <a:rPr lang="en-US" sz="900" dirty="0" smtClean="0">
                <a:solidFill>
                  <a:srgbClr val="7E7D6D"/>
                </a:solidFill>
              </a:rPr>
              <a:t>© 2013 </a:t>
            </a:r>
            <a:r>
              <a:rPr lang="en-US" sz="900" dirty="0">
                <a:solidFill>
                  <a:srgbClr val="7E7D6D"/>
                </a:solidFill>
              </a:rPr>
              <a:t>Duarte </a:t>
            </a:r>
            <a:r>
              <a:rPr lang="en-US" sz="900" dirty="0" smtClean="0">
                <a:solidFill>
                  <a:srgbClr val="7E7D6D"/>
                </a:solidFill>
              </a:rPr>
              <a:t>Press LLC. </a:t>
            </a:r>
            <a:r>
              <a:rPr lang="en-US" sz="900" dirty="0">
                <a:solidFill>
                  <a:srgbClr val="7E7D6D"/>
                </a:solidFill>
              </a:rPr>
              <a:t>All Rights </a:t>
            </a:r>
            <a:r>
              <a:rPr lang="en-US" sz="900" dirty="0" smtClean="0">
                <a:solidFill>
                  <a:srgbClr val="7E7D6D"/>
                </a:solidFill>
              </a:rPr>
              <a:t>Reserved.</a:t>
            </a:r>
            <a:endParaRPr lang="en-US" sz="900" dirty="0">
              <a:solidFill>
                <a:srgbClr val="7E7D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95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800" b="0" i="0">
          <a:solidFill>
            <a:schemeClr val="tx1"/>
          </a:solidFill>
          <a:latin typeface="HelveticaNeueLT Std Thin"/>
          <a:ea typeface="+mj-ea"/>
          <a:cs typeface="HelveticaNeueLT Std Thin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 45 Light" pitchFamily="34" charset="0"/>
          <a:cs typeface="Arial" charset="0"/>
        </a:defRPr>
      </a:lvl9pPr>
    </p:titleStyle>
    <p:bodyStyle>
      <a:lvl1pPr marL="228600" indent="-228600" algn="l" rtl="0" fontAlgn="base">
        <a:lnSpc>
          <a:spcPct val="100000"/>
        </a:lnSpc>
        <a:spcBef>
          <a:spcPct val="50000"/>
        </a:spcBef>
        <a:spcAft>
          <a:spcPct val="0"/>
        </a:spcAft>
        <a:buClr>
          <a:srgbClr val="15B1F7"/>
        </a:buClr>
        <a:buSzPct val="80000"/>
        <a:buFont typeface="Arial"/>
        <a:buChar char="•"/>
        <a:defRPr sz="2400" b="0" i="0" baseline="0">
          <a:solidFill>
            <a:schemeClr val="tx1"/>
          </a:solidFill>
          <a:latin typeface="+mn-lt"/>
          <a:ea typeface="+mn-ea"/>
          <a:cs typeface="HelveticaNeueLT Std Lt" pitchFamily="34" charset="0"/>
        </a:defRPr>
      </a:lvl1pPr>
      <a:lvl2pPr marL="685800" indent="-228600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rgbClr val="15B1F7"/>
        </a:buClr>
        <a:buFont typeface="Lucida Grande"/>
        <a:buChar char="–"/>
        <a:defRPr sz="2000" b="0" i="0">
          <a:solidFill>
            <a:schemeClr val="tx1"/>
          </a:solidFill>
          <a:latin typeface="+mn-lt"/>
          <a:cs typeface="HelveticaNeueLT Std Lt" pitchFamily="34" charset="0"/>
        </a:defRPr>
      </a:lvl2pPr>
      <a:lvl3pPr marL="1084263" indent="-169863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rgbClr val="15B1F7"/>
        </a:buClr>
        <a:buFont typeface="Lucida Grande"/>
        <a:buChar char="–"/>
        <a:defRPr b="0" i="0">
          <a:solidFill>
            <a:schemeClr val="tx1"/>
          </a:solidFill>
          <a:latin typeface="+mn-lt"/>
          <a:cs typeface="HelveticaNeueLT Std Lt" pitchFamily="34" charset="0"/>
        </a:defRPr>
      </a:lvl3pPr>
      <a:lvl4pPr marL="1541463" indent="-169863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rgbClr val="15B1F7"/>
        </a:buClr>
        <a:buFont typeface="Lucida Grande"/>
        <a:buChar char="–"/>
        <a:defRPr sz="1600" b="0" i="0">
          <a:solidFill>
            <a:schemeClr val="tx1"/>
          </a:solidFill>
          <a:latin typeface="+mn-lt"/>
          <a:cs typeface="HelveticaNeueLT Std Lt" pitchFamily="34" charset="0"/>
        </a:defRPr>
      </a:lvl4pPr>
      <a:lvl5pPr marL="1998663" indent="-169863" algn="l" rtl="0" fontAlgn="base">
        <a:lnSpc>
          <a:spcPct val="100000"/>
        </a:lnSpc>
        <a:spcBef>
          <a:spcPct val="25000"/>
        </a:spcBef>
        <a:spcAft>
          <a:spcPct val="0"/>
        </a:spcAft>
        <a:buClr>
          <a:srgbClr val="15B1F7"/>
        </a:buClr>
        <a:buFont typeface="Lucida Grande"/>
        <a:buChar char="–"/>
        <a:defRPr sz="1400" b="0" i="0">
          <a:solidFill>
            <a:schemeClr val="tx1"/>
          </a:solidFill>
          <a:latin typeface="+mn-lt"/>
          <a:cs typeface="HelveticaNeueLT Std Lt" pitchFamily="34" charset="0"/>
        </a:defRPr>
      </a:lvl5pPr>
      <a:lvl6pPr marL="2455863" indent="-16986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C4DBDA"/>
        </a:buClr>
        <a:buFont typeface="Arial" charset="0"/>
        <a:buChar char="–"/>
        <a:defRPr sz="1400">
          <a:solidFill>
            <a:schemeClr val="bg1"/>
          </a:solidFill>
          <a:latin typeface="+mn-lt"/>
          <a:cs typeface="+mn-cs"/>
        </a:defRPr>
      </a:lvl6pPr>
      <a:lvl7pPr marL="2913063" indent="-16986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C4DBDA"/>
        </a:buClr>
        <a:buFont typeface="Arial" charset="0"/>
        <a:buChar char="–"/>
        <a:defRPr sz="1400">
          <a:solidFill>
            <a:schemeClr val="bg1"/>
          </a:solidFill>
          <a:latin typeface="+mn-lt"/>
          <a:cs typeface="+mn-cs"/>
        </a:defRPr>
      </a:lvl7pPr>
      <a:lvl8pPr marL="3370263" indent="-16986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C4DBDA"/>
        </a:buClr>
        <a:buFont typeface="Arial" charset="0"/>
        <a:buChar char="–"/>
        <a:defRPr sz="1400">
          <a:solidFill>
            <a:schemeClr val="bg1"/>
          </a:solidFill>
          <a:latin typeface="+mn-lt"/>
          <a:cs typeface="+mn-cs"/>
        </a:defRPr>
      </a:lvl8pPr>
      <a:lvl9pPr marL="3827463" indent="-16986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C4DBDA"/>
        </a:buClr>
        <a:buFont typeface="Arial" charset="0"/>
        <a:buChar char="–"/>
        <a:defRPr sz="14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virKtMhjGC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mtomeo-palmanteer@npaihb.or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aihb.org/epicenter/project/native_voices_projec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26285"/>
            <a:ext cx="7543800" cy="20123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04800" y="5181600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Quarterly Board Meeting</a:t>
            </a:r>
          </a:p>
          <a:p>
            <a:pPr algn="ctr"/>
            <a:r>
              <a:rPr lang="en-US" sz="2800" dirty="0" smtClean="0"/>
              <a:t>January 2015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932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32774" cy="917575"/>
          </a:xfrm>
        </p:spPr>
        <p:txBody>
          <a:bodyPr/>
          <a:lstStyle/>
          <a:p>
            <a:r>
              <a:rPr lang="en-US" dirty="0" smtClean="0">
                <a:solidFill>
                  <a:srgbClr val="7E7D6D"/>
                </a:solidFill>
                <a:latin typeface="Tw Cen MT" panose="020B0602020104020603" pitchFamily="34" charset="0"/>
              </a:rPr>
              <a:t>Native VOICES Toolkit</a:t>
            </a:r>
            <a:endParaRPr lang="en-US" dirty="0">
              <a:solidFill>
                <a:srgbClr val="7E7D6D"/>
              </a:solidFill>
              <a:latin typeface="Tw Cen MT" panose="020B0602020104020603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00600" y="1905000"/>
            <a:ext cx="4076700" cy="44958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dirty="0"/>
              <a:t>Native VOICES video </a:t>
            </a:r>
            <a:r>
              <a:rPr lang="en-US" dirty="0" smtClean="0"/>
              <a:t> (</a:t>
            </a:r>
            <a:r>
              <a:rPr lang="en-US" dirty="0"/>
              <a:t>23 </a:t>
            </a:r>
            <a:r>
              <a:rPr lang="en-US" dirty="0" smtClean="0"/>
              <a:t>minutes)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A </a:t>
            </a:r>
            <a:r>
              <a:rPr lang="en-US" dirty="0"/>
              <a:t>condom demonstration video (1:40 </a:t>
            </a:r>
            <a:r>
              <a:rPr lang="en-US" dirty="0" smtClean="0"/>
              <a:t>minutes)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A </a:t>
            </a:r>
            <a:r>
              <a:rPr lang="en-US" dirty="0"/>
              <a:t>dental dam demonstration video (1:08 </a:t>
            </a:r>
            <a:r>
              <a:rPr lang="en-US" dirty="0" smtClean="0"/>
              <a:t>minutes)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A </a:t>
            </a:r>
            <a:r>
              <a:rPr lang="en-US" dirty="0"/>
              <a:t>selection of condoms and dental </a:t>
            </a:r>
            <a:r>
              <a:rPr lang="en-US" dirty="0" smtClean="0"/>
              <a:t>dams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A </a:t>
            </a:r>
            <a:r>
              <a:rPr lang="en-US" dirty="0"/>
              <a:t>users’ guide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9" b="1285"/>
          <a:stretch/>
        </p:blipFill>
        <p:spPr bwMode="auto">
          <a:xfrm>
            <a:off x="612648" y="1676398"/>
            <a:ext cx="3848100" cy="4953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1740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9175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E7D6D"/>
                </a:solidFill>
                <a:latin typeface="Tw Cen MT" panose="020B0602020104020603" pitchFamily="34" charset="0"/>
              </a:rPr>
              <a:t>Native VOICES Trailer: </a:t>
            </a:r>
            <a:r>
              <a:rPr lang="en-US" b="1" u="sng" dirty="0">
                <a:hlinkClick r:id="rId3"/>
              </a:rPr>
              <a:t>http://</a:t>
            </a:r>
            <a:r>
              <a:rPr lang="en-US" b="1" u="sng" dirty="0" smtClean="0">
                <a:hlinkClick r:id="rId3"/>
              </a:rPr>
              <a:t>youtu.be/virKtMhjGCE</a:t>
            </a:r>
            <a:endParaRPr lang="en-US" b="1" dirty="0">
              <a:solidFill>
                <a:srgbClr val="7E7D6D"/>
              </a:solidFill>
              <a:latin typeface="Tw Cen MT" panose="020B06020201040206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4" r="35833" b="25000"/>
          <a:stretch/>
        </p:blipFill>
        <p:spPr bwMode="auto">
          <a:xfrm>
            <a:off x="0" y="16002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166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32774" cy="917575"/>
          </a:xfrm>
        </p:spPr>
        <p:txBody>
          <a:bodyPr/>
          <a:lstStyle/>
          <a:p>
            <a:r>
              <a:rPr lang="en-US" dirty="0" smtClean="0">
                <a:solidFill>
                  <a:srgbClr val="7E7D6D"/>
                </a:solidFill>
                <a:latin typeface="Tw Cen MT" panose="020B0602020104020603" pitchFamily="34" charset="0"/>
              </a:rPr>
              <a:t>Request a Native VOICES Toolkit</a:t>
            </a:r>
            <a:endParaRPr lang="en-US" dirty="0">
              <a:solidFill>
                <a:srgbClr val="7E7D6D"/>
              </a:solidFill>
              <a:latin typeface="Tw Cen MT" panose="020B0602020104020603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00600" y="1905000"/>
            <a:ext cx="4076700" cy="44958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Mattie Tomeo-Palmanteer, BSW</a:t>
            </a:r>
          </a:p>
          <a:p>
            <a:pPr marL="0" indent="0">
              <a:buNone/>
            </a:pPr>
            <a:r>
              <a:rPr lang="en-US" sz="2600" i="1" dirty="0" smtClean="0"/>
              <a:t>Confederated </a:t>
            </a:r>
            <a:r>
              <a:rPr lang="en-US" sz="2600" i="1" dirty="0"/>
              <a:t>Tribes of Colville &amp; Yakama </a:t>
            </a:r>
            <a:r>
              <a:rPr lang="en-US" sz="2600" i="1" dirty="0" smtClean="0"/>
              <a:t>Nation</a:t>
            </a:r>
            <a:endParaRPr lang="en-US" sz="2600" i="1" dirty="0"/>
          </a:p>
          <a:p>
            <a:pPr marL="0" indent="0">
              <a:buNone/>
            </a:pPr>
            <a:r>
              <a:rPr lang="en-US" dirty="0" smtClean="0"/>
              <a:t>Project Coordinator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Northwest </a:t>
            </a:r>
            <a:r>
              <a:rPr lang="en-US" dirty="0"/>
              <a:t>Portland Area Indian Health Board</a:t>
            </a:r>
          </a:p>
          <a:p>
            <a:pPr marL="0" indent="0">
              <a:buNone/>
            </a:pPr>
            <a:r>
              <a:rPr lang="en-US" dirty="0"/>
              <a:t>2121 SW Broadway, Suite 300</a:t>
            </a:r>
          </a:p>
          <a:p>
            <a:pPr marL="0" indent="0">
              <a:buNone/>
            </a:pPr>
            <a:r>
              <a:rPr lang="en-US" dirty="0"/>
              <a:t>Portland, Oregon </a:t>
            </a:r>
            <a:r>
              <a:rPr lang="en-US" dirty="0" smtClean="0"/>
              <a:t>97201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Direct: (503) 416-3294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mattie@npaihb.org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9" b="1285"/>
          <a:stretch/>
        </p:blipFill>
        <p:spPr bwMode="auto">
          <a:xfrm>
            <a:off x="612648" y="1676398"/>
            <a:ext cx="3848100" cy="4953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2015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Native VOICES Goals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905000"/>
            <a:ext cx="8153400" cy="4495800"/>
          </a:xfrm>
        </p:spPr>
        <p:txBody>
          <a:bodyPr>
            <a:normAutofit fontScale="85000" lnSpcReduction="20000"/>
          </a:bodyPr>
          <a:lstStyle/>
          <a:p>
            <a:pPr lvl="0">
              <a:spcAft>
                <a:spcPts val="1200"/>
              </a:spcAft>
            </a:pPr>
            <a:r>
              <a:rPr lang="en-US" sz="3600" dirty="0" smtClean="0"/>
              <a:t>Improve </a:t>
            </a:r>
            <a:r>
              <a:rPr lang="en-US" sz="3600" dirty="0"/>
              <a:t>our understanding of sexual norms and risk/protective factors </a:t>
            </a:r>
            <a:r>
              <a:rPr lang="en-US" sz="3600" dirty="0" smtClean="0"/>
              <a:t>among AI/AN youth</a:t>
            </a:r>
            <a:endParaRPr lang="en-US" sz="3600" dirty="0"/>
          </a:p>
          <a:p>
            <a:pPr lvl="0">
              <a:spcAft>
                <a:spcPts val="1200"/>
              </a:spcAft>
            </a:pPr>
            <a:r>
              <a:rPr lang="en-US" sz="3600" dirty="0"/>
              <a:t>Produce an evidence-based HIV/STD intervention that addresses the </a:t>
            </a:r>
            <a:r>
              <a:rPr lang="en-US" sz="3600" dirty="0" smtClean="0"/>
              <a:t>unique needs </a:t>
            </a:r>
            <a:r>
              <a:rPr lang="en-US" sz="3600" dirty="0"/>
              <a:t>of AI/AN youth </a:t>
            </a:r>
            <a:endParaRPr lang="en-US" sz="3600" dirty="0" smtClean="0"/>
          </a:p>
          <a:p>
            <a:pPr lvl="0">
              <a:spcAft>
                <a:spcPts val="1200"/>
              </a:spcAft>
            </a:pPr>
            <a:r>
              <a:rPr lang="en-US" sz="3600" dirty="0" smtClean="0"/>
              <a:t>Offer </a:t>
            </a:r>
            <a:r>
              <a:rPr lang="en-US" sz="3600" dirty="0"/>
              <a:t>AI/AN communities a cost-effective sexual health intervention that is readily integrated into IHS/Tribal/Urban clinical services and easily transferrable across Indian </a:t>
            </a:r>
            <a:r>
              <a:rPr lang="en-US" sz="3600" dirty="0" smtClean="0"/>
              <a:t>Country.</a:t>
            </a:r>
            <a:endParaRPr lang="en-US" sz="3600" dirty="0"/>
          </a:p>
          <a:p>
            <a:pPr>
              <a:spcBef>
                <a:spcPts val="0"/>
              </a:spcBef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85243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385174" cy="917575"/>
          </a:xfrm>
        </p:spPr>
        <p:txBody>
          <a:bodyPr/>
          <a:lstStyle/>
          <a:p>
            <a:r>
              <a:rPr lang="en-US" dirty="0" smtClean="0">
                <a:solidFill>
                  <a:srgbClr val="7E7D6D"/>
                </a:solidFill>
                <a:latin typeface="Tw Cen MT" panose="020B0602020104020603" pitchFamily="34" charset="0"/>
              </a:rPr>
              <a:t>Adaptation Process : 2011 - 2012</a:t>
            </a:r>
            <a:endParaRPr lang="en-US" dirty="0">
              <a:solidFill>
                <a:srgbClr val="7E7D6D"/>
              </a:solidFill>
              <a:latin typeface="Tw Cen MT" panose="020B06020201040206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  <a:normAutofit fontScale="85000" lnSpcReduction="20000"/>
          </a:bodyPr>
          <a:lstStyle/>
          <a:p>
            <a:r>
              <a:rPr lang="en-US" dirty="0">
                <a:solidFill>
                  <a:srgbClr val="9B9B9B"/>
                </a:solidFill>
              </a:rPr>
              <a:t>FLO-0187-2DM-5N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28600" y="644058"/>
            <a:ext cx="8534400" cy="5909142"/>
            <a:chOff x="1076326" y="1025059"/>
            <a:chExt cx="6086474" cy="4537541"/>
          </a:xfrm>
        </p:grpSpPr>
        <p:grpSp>
          <p:nvGrpSpPr>
            <p:cNvPr id="15" name="Group 14"/>
            <p:cNvGrpSpPr/>
            <p:nvPr/>
          </p:nvGrpSpPr>
          <p:grpSpPr>
            <a:xfrm>
              <a:off x="5378450" y="1025059"/>
              <a:ext cx="1784350" cy="4343400"/>
              <a:chOff x="5064125" y="1556077"/>
              <a:chExt cx="1784350" cy="434340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064125" y="1556077"/>
                <a:ext cx="1784350" cy="4343400"/>
                <a:chOff x="5064125" y="1574007"/>
                <a:chExt cx="1784350" cy="4343400"/>
              </a:xfrm>
            </p:grpSpPr>
            <p:sp>
              <p:nvSpPr>
                <p:cNvPr id="6" name="Freeform 6"/>
                <p:cNvSpPr>
                  <a:spLocks/>
                </p:cNvSpPr>
                <p:nvPr/>
              </p:nvSpPr>
              <p:spPr bwMode="auto">
                <a:xfrm>
                  <a:off x="5064125" y="1574007"/>
                  <a:ext cx="1784350" cy="4343400"/>
                </a:xfrm>
                <a:custGeom>
                  <a:avLst/>
                  <a:gdLst>
                    <a:gd name="T0" fmla="*/ 349 w 476"/>
                    <a:gd name="T1" fmla="*/ 0 h 1158"/>
                    <a:gd name="T2" fmla="*/ 162 w 476"/>
                    <a:gd name="T3" fmla="*/ 0 h 1158"/>
                    <a:gd name="T4" fmla="*/ 36 w 476"/>
                    <a:gd name="T5" fmla="*/ 127 h 1158"/>
                    <a:gd name="T6" fmla="*/ 36 w 476"/>
                    <a:gd name="T7" fmla="*/ 137 h 1158"/>
                    <a:gd name="T8" fmla="*/ 0 w 476"/>
                    <a:gd name="T9" fmla="*/ 137 h 1158"/>
                    <a:gd name="T10" fmla="*/ 40 w 476"/>
                    <a:gd name="T11" fmla="*/ 184 h 1158"/>
                    <a:gd name="T12" fmla="*/ 81 w 476"/>
                    <a:gd name="T13" fmla="*/ 137 h 1158"/>
                    <a:gd name="T14" fmla="*/ 45 w 476"/>
                    <a:gd name="T15" fmla="*/ 137 h 1158"/>
                    <a:gd name="T16" fmla="*/ 45 w 476"/>
                    <a:gd name="T17" fmla="*/ 127 h 1158"/>
                    <a:gd name="T18" fmla="*/ 162 w 476"/>
                    <a:gd name="T19" fmla="*/ 9 h 1158"/>
                    <a:gd name="T20" fmla="*/ 349 w 476"/>
                    <a:gd name="T21" fmla="*/ 9 h 1158"/>
                    <a:gd name="T22" fmla="*/ 467 w 476"/>
                    <a:gd name="T23" fmla="*/ 127 h 1158"/>
                    <a:gd name="T24" fmla="*/ 467 w 476"/>
                    <a:gd name="T25" fmla="*/ 1032 h 1158"/>
                    <a:gd name="T26" fmla="*/ 349 w 476"/>
                    <a:gd name="T27" fmla="*/ 1149 h 1158"/>
                    <a:gd name="T28" fmla="*/ 164 w 476"/>
                    <a:gd name="T29" fmla="*/ 1149 h 1158"/>
                    <a:gd name="T30" fmla="*/ 164 w 476"/>
                    <a:gd name="T31" fmla="*/ 1158 h 1158"/>
                    <a:gd name="T32" fmla="*/ 349 w 476"/>
                    <a:gd name="T33" fmla="*/ 1158 h 1158"/>
                    <a:gd name="T34" fmla="*/ 476 w 476"/>
                    <a:gd name="T35" fmla="*/ 1032 h 1158"/>
                    <a:gd name="T36" fmla="*/ 476 w 476"/>
                    <a:gd name="T37" fmla="*/ 127 h 1158"/>
                    <a:gd name="T38" fmla="*/ 349 w 476"/>
                    <a:gd name="T39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76" h="1158">
                      <a:moveTo>
                        <a:pt x="349" y="0"/>
                      </a:moveTo>
                      <a:cubicBezTo>
                        <a:pt x="162" y="0"/>
                        <a:pt x="162" y="0"/>
                        <a:pt x="162" y="0"/>
                      </a:cubicBezTo>
                      <a:cubicBezTo>
                        <a:pt x="93" y="0"/>
                        <a:pt x="36" y="57"/>
                        <a:pt x="36" y="127"/>
                      </a:cubicBezTo>
                      <a:cubicBezTo>
                        <a:pt x="36" y="137"/>
                        <a:pt x="36" y="137"/>
                        <a:pt x="36" y="137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40" y="184"/>
                        <a:pt x="40" y="184"/>
                        <a:pt x="40" y="184"/>
                      </a:cubicBezTo>
                      <a:cubicBezTo>
                        <a:pt x="81" y="137"/>
                        <a:pt x="81" y="137"/>
                        <a:pt x="81" y="137"/>
                      </a:cubicBezTo>
                      <a:cubicBezTo>
                        <a:pt x="45" y="137"/>
                        <a:pt x="45" y="137"/>
                        <a:pt x="45" y="137"/>
                      </a:cubicBezTo>
                      <a:cubicBezTo>
                        <a:pt x="45" y="127"/>
                        <a:pt x="45" y="127"/>
                        <a:pt x="45" y="127"/>
                      </a:cubicBezTo>
                      <a:cubicBezTo>
                        <a:pt x="45" y="62"/>
                        <a:pt x="98" y="9"/>
                        <a:pt x="162" y="9"/>
                      </a:cubicBezTo>
                      <a:cubicBezTo>
                        <a:pt x="349" y="9"/>
                        <a:pt x="349" y="9"/>
                        <a:pt x="349" y="9"/>
                      </a:cubicBezTo>
                      <a:cubicBezTo>
                        <a:pt x="414" y="9"/>
                        <a:pt x="467" y="62"/>
                        <a:pt x="467" y="127"/>
                      </a:cubicBezTo>
                      <a:cubicBezTo>
                        <a:pt x="467" y="1032"/>
                        <a:pt x="467" y="1032"/>
                        <a:pt x="467" y="1032"/>
                      </a:cubicBezTo>
                      <a:cubicBezTo>
                        <a:pt x="467" y="1097"/>
                        <a:pt x="414" y="1149"/>
                        <a:pt x="349" y="1149"/>
                      </a:cubicBezTo>
                      <a:cubicBezTo>
                        <a:pt x="164" y="1149"/>
                        <a:pt x="164" y="1149"/>
                        <a:pt x="164" y="1149"/>
                      </a:cubicBezTo>
                      <a:cubicBezTo>
                        <a:pt x="164" y="1158"/>
                        <a:pt x="164" y="1158"/>
                        <a:pt x="164" y="1158"/>
                      </a:cubicBezTo>
                      <a:cubicBezTo>
                        <a:pt x="349" y="1158"/>
                        <a:pt x="349" y="1158"/>
                        <a:pt x="349" y="1158"/>
                      </a:cubicBezTo>
                      <a:cubicBezTo>
                        <a:pt x="419" y="1158"/>
                        <a:pt x="476" y="1102"/>
                        <a:pt x="476" y="1032"/>
                      </a:cubicBezTo>
                      <a:cubicBezTo>
                        <a:pt x="476" y="127"/>
                        <a:pt x="476" y="127"/>
                        <a:pt x="476" y="127"/>
                      </a:cubicBezTo>
                      <a:cubicBezTo>
                        <a:pt x="476" y="57"/>
                        <a:pt x="419" y="0"/>
                        <a:pt x="349" y="0"/>
                      </a:cubicBezTo>
                      <a:close/>
                    </a:path>
                  </a:pathLst>
                </a:custGeom>
                <a:solidFill>
                  <a:srgbClr val="777777"/>
                </a:solidFill>
                <a:ln w="9525" cap="flat" cmpd="sng" algn="ctr">
                  <a:solidFill>
                    <a:srgbClr val="606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25400" dir="5400000" algn="ctr" rotWithShape="0">
                    <a:schemeClr val="tx2">
                      <a:alpha val="27000"/>
                    </a:schemeClr>
                  </a:outerShdw>
                </a:effectLst>
              </p:spPr>
              <p:txBody>
                <a:bodyPr vert="horz" wrap="square" lIns="82124" tIns="41061" rIns="82124" bIns="41061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814388" eaLnBrk="0" fontAlgn="base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" name="Freeform 7"/>
                <p:cNvSpPr>
                  <a:spLocks/>
                </p:cNvSpPr>
                <p:nvPr/>
              </p:nvSpPr>
              <p:spPr bwMode="auto">
                <a:xfrm>
                  <a:off x="5064125" y="2815432"/>
                  <a:ext cx="303213" cy="274638"/>
                </a:xfrm>
                <a:custGeom>
                  <a:avLst/>
                  <a:gdLst>
                    <a:gd name="T0" fmla="*/ 85 w 191"/>
                    <a:gd name="T1" fmla="*/ 0 h 173"/>
                    <a:gd name="T2" fmla="*/ 85 w 191"/>
                    <a:gd name="T3" fmla="*/ 62 h 173"/>
                    <a:gd name="T4" fmla="*/ 0 w 191"/>
                    <a:gd name="T5" fmla="*/ 62 h 173"/>
                    <a:gd name="T6" fmla="*/ 94 w 191"/>
                    <a:gd name="T7" fmla="*/ 173 h 173"/>
                    <a:gd name="T8" fmla="*/ 191 w 191"/>
                    <a:gd name="T9" fmla="*/ 62 h 173"/>
                    <a:gd name="T10" fmla="*/ 106 w 191"/>
                    <a:gd name="T11" fmla="*/ 62 h 173"/>
                    <a:gd name="T12" fmla="*/ 106 w 191"/>
                    <a:gd name="T13" fmla="*/ 0 h 173"/>
                    <a:gd name="T14" fmla="*/ 85 w 191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1" h="173">
                      <a:moveTo>
                        <a:pt x="85" y="0"/>
                      </a:moveTo>
                      <a:lnTo>
                        <a:pt x="85" y="62"/>
                      </a:lnTo>
                      <a:lnTo>
                        <a:pt x="0" y="62"/>
                      </a:lnTo>
                      <a:lnTo>
                        <a:pt x="94" y="173"/>
                      </a:lnTo>
                      <a:lnTo>
                        <a:pt x="191" y="62"/>
                      </a:lnTo>
                      <a:lnTo>
                        <a:pt x="106" y="62"/>
                      </a:lnTo>
                      <a:lnTo>
                        <a:pt x="106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solidFill>
                  <a:srgbClr val="777777"/>
                </a:solidFill>
                <a:ln w="9525" cap="flat" cmpd="sng" algn="ctr">
                  <a:solidFill>
                    <a:srgbClr val="606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25400" dir="5400000" algn="ctr" rotWithShape="0">
                    <a:schemeClr val="tx2">
                      <a:alpha val="27000"/>
                    </a:schemeClr>
                  </a:outerShdw>
                </a:effectLst>
              </p:spPr>
              <p:txBody>
                <a:bodyPr vert="horz" wrap="square" lIns="82124" tIns="41061" rIns="82124" bIns="41061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814388" eaLnBrk="0" fontAlgn="base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" name="Freeform 9"/>
                <p:cNvSpPr>
                  <a:spLocks/>
                </p:cNvSpPr>
                <p:nvPr/>
              </p:nvSpPr>
              <p:spPr bwMode="auto">
                <a:xfrm>
                  <a:off x="5067300" y="5272882"/>
                  <a:ext cx="303213" cy="277813"/>
                </a:xfrm>
                <a:custGeom>
                  <a:avLst/>
                  <a:gdLst>
                    <a:gd name="T0" fmla="*/ 104 w 191"/>
                    <a:gd name="T1" fmla="*/ 0 h 175"/>
                    <a:gd name="T2" fmla="*/ 83 w 191"/>
                    <a:gd name="T3" fmla="*/ 0 h 175"/>
                    <a:gd name="T4" fmla="*/ 83 w 191"/>
                    <a:gd name="T5" fmla="*/ 61 h 175"/>
                    <a:gd name="T6" fmla="*/ 0 w 191"/>
                    <a:gd name="T7" fmla="*/ 61 h 175"/>
                    <a:gd name="T8" fmla="*/ 95 w 191"/>
                    <a:gd name="T9" fmla="*/ 175 h 175"/>
                    <a:gd name="T10" fmla="*/ 191 w 191"/>
                    <a:gd name="T11" fmla="*/ 61 h 175"/>
                    <a:gd name="T12" fmla="*/ 104 w 191"/>
                    <a:gd name="T13" fmla="*/ 61 h 175"/>
                    <a:gd name="T14" fmla="*/ 104 w 191"/>
                    <a:gd name="T15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1" h="175">
                      <a:moveTo>
                        <a:pt x="104" y="0"/>
                      </a:moveTo>
                      <a:lnTo>
                        <a:pt x="83" y="0"/>
                      </a:lnTo>
                      <a:lnTo>
                        <a:pt x="83" y="61"/>
                      </a:lnTo>
                      <a:lnTo>
                        <a:pt x="0" y="61"/>
                      </a:lnTo>
                      <a:lnTo>
                        <a:pt x="95" y="175"/>
                      </a:lnTo>
                      <a:lnTo>
                        <a:pt x="191" y="61"/>
                      </a:lnTo>
                      <a:lnTo>
                        <a:pt x="104" y="61"/>
                      </a:lnTo>
                      <a:lnTo>
                        <a:pt x="104" y="0"/>
                      </a:lnTo>
                      <a:close/>
                    </a:path>
                  </a:pathLst>
                </a:custGeom>
                <a:solidFill>
                  <a:srgbClr val="777777"/>
                </a:solidFill>
                <a:ln w="9525" cap="flat" cmpd="sng" algn="ctr">
                  <a:solidFill>
                    <a:srgbClr val="60606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50800" dist="25400" dir="5400000" algn="ctr" rotWithShape="0">
                    <a:schemeClr val="tx2">
                      <a:alpha val="27000"/>
                    </a:schemeClr>
                  </a:outerShdw>
                </a:effectLst>
              </p:spPr>
              <p:txBody>
                <a:bodyPr vert="horz" wrap="square" lIns="82124" tIns="41061" rIns="82124" bIns="41061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814388" eaLnBrk="0" fontAlgn="base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5068093" y="4412595"/>
                <a:ext cx="303213" cy="277813"/>
              </a:xfrm>
              <a:custGeom>
                <a:avLst/>
                <a:gdLst>
                  <a:gd name="T0" fmla="*/ 104 w 191"/>
                  <a:gd name="T1" fmla="*/ 0 h 175"/>
                  <a:gd name="T2" fmla="*/ 83 w 191"/>
                  <a:gd name="T3" fmla="*/ 0 h 175"/>
                  <a:gd name="T4" fmla="*/ 83 w 191"/>
                  <a:gd name="T5" fmla="*/ 61 h 175"/>
                  <a:gd name="T6" fmla="*/ 0 w 191"/>
                  <a:gd name="T7" fmla="*/ 61 h 175"/>
                  <a:gd name="T8" fmla="*/ 95 w 191"/>
                  <a:gd name="T9" fmla="*/ 175 h 175"/>
                  <a:gd name="T10" fmla="*/ 191 w 191"/>
                  <a:gd name="T11" fmla="*/ 61 h 175"/>
                  <a:gd name="T12" fmla="*/ 104 w 191"/>
                  <a:gd name="T13" fmla="*/ 61 h 175"/>
                  <a:gd name="T14" fmla="*/ 104 w 191"/>
                  <a:gd name="T15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75">
                    <a:moveTo>
                      <a:pt x="104" y="0"/>
                    </a:moveTo>
                    <a:lnTo>
                      <a:pt x="83" y="0"/>
                    </a:lnTo>
                    <a:lnTo>
                      <a:pt x="83" y="61"/>
                    </a:lnTo>
                    <a:lnTo>
                      <a:pt x="0" y="61"/>
                    </a:lnTo>
                    <a:lnTo>
                      <a:pt x="95" y="175"/>
                    </a:lnTo>
                    <a:lnTo>
                      <a:pt x="191" y="61"/>
                    </a:lnTo>
                    <a:lnTo>
                      <a:pt x="104" y="61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777777"/>
              </a:solidFill>
              <a:ln w="9525" cap="flat" cmpd="sng" algn="ctr">
                <a:solidFill>
                  <a:srgbClr val="60606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25400" dir="5400000" algn="ctr" rotWithShape="0">
                  <a:schemeClr val="tx2">
                    <a:alpha val="27000"/>
                  </a:schemeClr>
                </a:outerShdw>
              </a:effectLst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14388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5077286" y="3599954"/>
                <a:ext cx="303213" cy="277813"/>
              </a:xfrm>
              <a:custGeom>
                <a:avLst/>
                <a:gdLst>
                  <a:gd name="T0" fmla="*/ 104 w 191"/>
                  <a:gd name="T1" fmla="*/ 0 h 175"/>
                  <a:gd name="T2" fmla="*/ 83 w 191"/>
                  <a:gd name="T3" fmla="*/ 0 h 175"/>
                  <a:gd name="T4" fmla="*/ 83 w 191"/>
                  <a:gd name="T5" fmla="*/ 61 h 175"/>
                  <a:gd name="T6" fmla="*/ 0 w 191"/>
                  <a:gd name="T7" fmla="*/ 61 h 175"/>
                  <a:gd name="T8" fmla="*/ 95 w 191"/>
                  <a:gd name="T9" fmla="*/ 175 h 175"/>
                  <a:gd name="T10" fmla="*/ 191 w 191"/>
                  <a:gd name="T11" fmla="*/ 61 h 175"/>
                  <a:gd name="T12" fmla="*/ 104 w 191"/>
                  <a:gd name="T13" fmla="*/ 61 h 175"/>
                  <a:gd name="T14" fmla="*/ 104 w 191"/>
                  <a:gd name="T15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75">
                    <a:moveTo>
                      <a:pt x="104" y="0"/>
                    </a:moveTo>
                    <a:lnTo>
                      <a:pt x="83" y="0"/>
                    </a:lnTo>
                    <a:lnTo>
                      <a:pt x="83" y="61"/>
                    </a:lnTo>
                    <a:lnTo>
                      <a:pt x="0" y="61"/>
                    </a:lnTo>
                    <a:lnTo>
                      <a:pt x="95" y="175"/>
                    </a:lnTo>
                    <a:lnTo>
                      <a:pt x="191" y="61"/>
                    </a:lnTo>
                    <a:lnTo>
                      <a:pt x="104" y="61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777777"/>
              </a:solidFill>
              <a:ln w="9525" cap="flat" cmpd="sng" algn="ctr">
                <a:solidFill>
                  <a:srgbClr val="60606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25400" dir="5400000" algn="ctr" rotWithShape="0">
                  <a:schemeClr val="tx2">
                    <a:alpha val="27000"/>
                  </a:schemeClr>
                </a:outerShdw>
              </a:effectLst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14388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828926" y="1769270"/>
              <a:ext cx="3170238" cy="538417"/>
              <a:chOff x="3336924" y="2300288"/>
              <a:chExt cx="2347914" cy="538417"/>
            </a:xfrm>
          </p:grpSpPr>
          <p:sp>
            <p:nvSpPr>
              <p:cNvPr id="7190" name="Rectangle 22"/>
              <p:cNvSpPr>
                <a:spLocks noChangeArrowheads="1"/>
              </p:cNvSpPr>
              <p:nvPr/>
            </p:nvSpPr>
            <p:spPr bwMode="auto">
              <a:xfrm>
                <a:off x="3336925" y="2300288"/>
                <a:ext cx="2347913" cy="536575"/>
              </a:xfrm>
              <a:prstGeom prst="rect">
                <a:avLst/>
              </a:prstGeom>
              <a:solidFill>
                <a:srgbClr val="08A7EE"/>
              </a:solidFill>
              <a:ln w="9525" cap="flat" cmpd="sng" algn="ctr">
                <a:solidFill>
                  <a:srgbClr val="0195F9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38100" dist="25400" dir="5400000" algn="t" rotWithShape="0">
                  <a:prstClr val="black">
                    <a:alpha val="27000"/>
                  </a:prstClr>
                </a:outerShdw>
              </a:effectLst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14388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22"/>
              <p:cNvSpPr>
                <a:spLocks noChangeArrowheads="1"/>
              </p:cNvSpPr>
              <p:nvPr/>
            </p:nvSpPr>
            <p:spPr bwMode="auto">
              <a:xfrm>
                <a:off x="3336924" y="2302130"/>
                <a:ext cx="2347913" cy="536575"/>
              </a:xfrm>
              <a:custGeom>
                <a:avLst/>
                <a:gdLst>
                  <a:gd name="connsiteX0" fmla="*/ 0 w 2347913"/>
                  <a:gd name="connsiteY0" fmla="*/ 0 h 536575"/>
                  <a:gd name="connsiteX1" fmla="*/ 2347913 w 2347913"/>
                  <a:gd name="connsiteY1" fmla="*/ 0 h 536575"/>
                  <a:gd name="connsiteX2" fmla="*/ 2347913 w 2347913"/>
                  <a:gd name="connsiteY2" fmla="*/ 536575 h 536575"/>
                  <a:gd name="connsiteX3" fmla="*/ 0 w 2347913"/>
                  <a:gd name="connsiteY3" fmla="*/ 536575 h 536575"/>
                  <a:gd name="connsiteX4" fmla="*/ 0 w 2347913"/>
                  <a:gd name="connsiteY4" fmla="*/ 0 h 536575"/>
                  <a:gd name="connsiteX0" fmla="*/ 0 w 2347913"/>
                  <a:gd name="connsiteY0" fmla="*/ 536575 h 536575"/>
                  <a:gd name="connsiteX1" fmla="*/ 2347913 w 2347913"/>
                  <a:gd name="connsiteY1" fmla="*/ 0 h 536575"/>
                  <a:gd name="connsiteX2" fmla="*/ 2347913 w 2347913"/>
                  <a:gd name="connsiteY2" fmla="*/ 536575 h 536575"/>
                  <a:gd name="connsiteX3" fmla="*/ 0 w 2347913"/>
                  <a:gd name="connsiteY3" fmla="*/ 536575 h 53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7913" h="536575">
                    <a:moveTo>
                      <a:pt x="0" y="536575"/>
                    </a:moveTo>
                    <a:lnTo>
                      <a:pt x="2347913" y="0"/>
                    </a:lnTo>
                    <a:lnTo>
                      <a:pt x="2347913" y="536575"/>
                    </a:lnTo>
                    <a:lnTo>
                      <a:pt x="0" y="536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1315D">
                      <a:alpha val="2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2579686" y="2581384"/>
              <a:ext cx="3419477" cy="535674"/>
              <a:chOff x="2265361" y="3112402"/>
              <a:chExt cx="3419477" cy="535674"/>
            </a:xfrm>
          </p:grpSpPr>
          <p:sp>
            <p:nvSpPr>
              <p:cNvPr id="7192" name="Rectangle 24"/>
              <p:cNvSpPr>
                <a:spLocks noChangeArrowheads="1"/>
              </p:cNvSpPr>
              <p:nvPr/>
            </p:nvSpPr>
            <p:spPr bwMode="auto">
              <a:xfrm>
                <a:off x="2265361" y="3113088"/>
                <a:ext cx="3419477" cy="534988"/>
              </a:xfrm>
              <a:prstGeom prst="rect">
                <a:avLst/>
              </a:prstGeom>
              <a:solidFill>
                <a:srgbClr val="0560B3"/>
              </a:solidFill>
              <a:ln w="9525" cap="flat" cmpd="sng" algn="ctr">
                <a:solidFill>
                  <a:srgbClr val="01568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38100" dist="25400" dir="5400000" algn="t" rotWithShape="0">
                  <a:prstClr val="black">
                    <a:alpha val="27000"/>
                  </a:prstClr>
                </a:outerShdw>
              </a:effectLst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14388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2800349" y="3112402"/>
                <a:ext cx="2884488" cy="534988"/>
              </a:xfrm>
              <a:custGeom>
                <a:avLst/>
                <a:gdLst>
                  <a:gd name="connsiteX0" fmla="*/ 0 w 2884488"/>
                  <a:gd name="connsiteY0" fmla="*/ 0 h 534988"/>
                  <a:gd name="connsiteX1" fmla="*/ 2884488 w 2884488"/>
                  <a:gd name="connsiteY1" fmla="*/ 0 h 534988"/>
                  <a:gd name="connsiteX2" fmla="*/ 2884488 w 2884488"/>
                  <a:gd name="connsiteY2" fmla="*/ 534988 h 534988"/>
                  <a:gd name="connsiteX3" fmla="*/ 0 w 2884488"/>
                  <a:gd name="connsiteY3" fmla="*/ 534988 h 534988"/>
                  <a:gd name="connsiteX4" fmla="*/ 0 w 2884488"/>
                  <a:gd name="connsiteY4" fmla="*/ 0 h 534988"/>
                  <a:gd name="connsiteX0" fmla="*/ 0 w 2884488"/>
                  <a:gd name="connsiteY0" fmla="*/ 534988 h 534988"/>
                  <a:gd name="connsiteX1" fmla="*/ 2884488 w 2884488"/>
                  <a:gd name="connsiteY1" fmla="*/ 0 h 534988"/>
                  <a:gd name="connsiteX2" fmla="*/ 2884488 w 2884488"/>
                  <a:gd name="connsiteY2" fmla="*/ 534988 h 534988"/>
                  <a:gd name="connsiteX3" fmla="*/ 0 w 2884488"/>
                  <a:gd name="connsiteY3" fmla="*/ 534988 h 53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84488" h="534988">
                    <a:moveTo>
                      <a:pt x="0" y="534988"/>
                    </a:moveTo>
                    <a:lnTo>
                      <a:pt x="2884488" y="0"/>
                    </a:lnTo>
                    <a:lnTo>
                      <a:pt x="2884488" y="534988"/>
                    </a:lnTo>
                    <a:lnTo>
                      <a:pt x="0" y="5349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1315D">
                      <a:alpha val="2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043113" y="3286414"/>
              <a:ext cx="3956049" cy="536576"/>
              <a:chOff x="2265362" y="3927474"/>
              <a:chExt cx="3419476" cy="536576"/>
            </a:xfrm>
          </p:grpSpPr>
          <p:sp>
            <p:nvSpPr>
              <p:cNvPr id="7194" name="Rectangle 26"/>
              <p:cNvSpPr>
                <a:spLocks noChangeArrowheads="1"/>
              </p:cNvSpPr>
              <p:nvPr/>
            </p:nvSpPr>
            <p:spPr bwMode="auto">
              <a:xfrm>
                <a:off x="2265363" y="3927475"/>
                <a:ext cx="3419475" cy="536575"/>
              </a:xfrm>
              <a:prstGeom prst="rect">
                <a:avLst/>
              </a:prstGeom>
              <a:solidFill>
                <a:srgbClr val="093667"/>
              </a:solidFill>
              <a:ln w="9525" cap="flat" cmpd="sng" algn="ctr">
                <a:solidFill>
                  <a:srgbClr val="01325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38100" dist="25400" dir="5400000" algn="t" rotWithShape="0">
                  <a:prstClr val="black">
                    <a:alpha val="27000"/>
                  </a:prstClr>
                </a:outerShdw>
              </a:effectLst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14388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2265362" y="3927474"/>
                <a:ext cx="3419475" cy="536575"/>
              </a:xfrm>
              <a:custGeom>
                <a:avLst/>
                <a:gdLst>
                  <a:gd name="connsiteX0" fmla="*/ 0 w 3419475"/>
                  <a:gd name="connsiteY0" fmla="*/ 0 h 536575"/>
                  <a:gd name="connsiteX1" fmla="*/ 3419475 w 3419475"/>
                  <a:gd name="connsiteY1" fmla="*/ 0 h 536575"/>
                  <a:gd name="connsiteX2" fmla="*/ 3419475 w 3419475"/>
                  <a:gd name="connsiteY2" fmla="*/ 536575 h 536575"/>
                  <a:gd name="connsiteX3" fmla="*/ 0 w 3419475"/>
                  <a:gd name="connsiteY3" fmla="*/ 536575 h 536575"/>
                  <a:gd name="connsiteX4" fmla="*/ 0 w 3419475"/>
                  <a:gd name="connsiteY4" fmla="*/ 0 h 536575"/>
                  <a:gd name="connsiteX0" fmla="*/ 0 w 3419475"/>
                  <a:gd name="connsiteY0" fmla="*/ 536575 h 536575"/>
                  <a:gd name="connsiteX1" fmla="*/ 3419475 w 3419475"/>
                  <a:gd name="connsiteY1" fmla="*/ 0 h 536575"/>
                  <a:gd name="connsiteX2" fmla="*/ 3419475 w 3419475"/>
                  <a:gd name="connsiteY2" fmla="*/ 536575 h 536575"/>
                  <a:gd name="connsiteX3" fmla="*/ 0 w 3419475"/>
                  <a:gd name="connsiteY3" fmla="*/ 536575 h 53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19475" h="536575">
                    <a:moveTo>
                      <a:pt x="0" y="536575"/>
                    </a:moveTo>
                    <a:lnTo>
                      <a:pt x="3419475" y="0"/>
                    </a:lnTo>
                    <a:lnTo>
                      <a:pt x="3419475" y="536575"/>
                    </a:lnTo>
                    <a:lnTo>
                      <a:pt x="0" y="536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0C16">
                      <a:alpha val="34902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508126" y="4209257"/>
              <a:ext cx="4491038" cy="534988"/>
              <a:chOff x="1728787" y="4740275"/>
              <a:chExt cx="3956051" cy="534988"/>
            </a:xfrm>
          </p:grpSpPr>
          <p:sp>
            <p:nvSpPr>
              <p:cNvPr id="7196" name="Rectangle 28"/>
              <p:cNvSpPr>
                <a:spLocks noChangeArrowheads="1"/>
              </p:cNvSpPr>
              <p:nvPr/>
            </p:nvSpPr>
            <p:spPr bwMode="auto">
              <a:xfrm>
                <a:off x="1728788" y="4740275"/>
                <a:ext cx="3956050" cy="534988"/>
              </a:xfrm>
              <a:prstGeom prst="rect">
                <a:avLst/>
              </a:prstGeom>
              <a:solidFill>
                <a:srgbClr val="025663"/>
              </a:solidFill>
              <a:ln w="9525" cap="flat" cmpd="sng" algn="ctr">
                <a:solidFill>
                  <a:srgbClr val="03454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38100" dist="25400" dir="5400000" algn="t" rotWithShape="0">
                  <a:prstClr val="black">
                    <a:alpha val="27000"/>
                  </a:prstClr>
                </a:outerShdw>
              </a:effectLst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14388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28"/>
              <p:cNvSpPr>
                <a:spLocks noChangeArrowheads="1"/>
              </p:cNvSpPr>
              <p:nvPr/>
            </p:nvSpPr>
            <p:spPr bwMode="auto">
              <a:xfrm>
                <a:off x="1728787" y="4740275"/>
                <a:ext cx="3956050" cy="534988"/>
              </a:xfrm>
              <a:custGeom>
                <a:avLst/>
                <a:gdLst>
                  <a:gd name="connsiteX0" fmla="*/ 0 w 3956050"/>
                  <a:gd name="connsiteY0" fmla="*/ 0 h 534988"/>
                  <a:gd name="connsiteX1" fmla="*/ 3956050 w 3956050"/>
                  <a:gd name="connsiteY1" fmla="*/ 0 h 534988"/>
                  <a:gd name="connsiteX2" fmla="*/ 3956050 w 3956050"/>
                  <a:gd name="connsiteY2" fmla="*/ 534988 h 534988"/>
                  <a:gd name="connsiteX3" fmla="*/ 0 w 3956050"/>
                  <a:gd name="connsiteY3" fmla="*/ 534988 h 534988"/>
                  <a:gd name="connsiteX4" fmla="*/ 0 w 3956050"/>
                  <a:gd name="connsiteY4" fmla="*/ 0 h 534988"/>
                  <a:gd name="connsiteX0" fmla="*/ 0 w 3956050"/>
                  <a:gd name="connsiteY0" fmla="*/ 534988 h 534988"/>
                  <a:gd name="connsiteX1" fmla="*/ 3956050 w 3956050"/>
                  <a:gd name="connsiteY1" fmla="*/ 0 h 534988"/>
                  <a:gd name="connsiteX2" fmla="*/ 3956050 w 3956050"/>
                  <a:gd name="connsiteY2" fmla="*/ 534988 h 534988"/>
                  <a:gd name="connsiteX3" fmla="*/ 0 w 3956050"/>
                  <a:gd name="connsiteY3" fmla="*/ 534988 h 534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56050" h="534988">
                    <a:moveTo>
                      <a:pt x="0" y="534988"/>
                    </a:moveTo>
                    <a:lnTo>
                      <a:pt x="3956050" y="0"/>
                    </a:lnTo>
                    <a:lnTo>
                      <a:pt x="3956050" y="534988"/>
                    </a:lnTo>
                    <a:lnTo>
                      <a:pt x="0" y="53498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1315D">
                      <a:alpha val="2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076326" y="5023645"/>
              <a:ext cx="4922838" cy="538955"/>
              <a:chOff x="1193799" y="5554663"/>
              <a:chExt cx="4491039" cy="538955"/>
            </a:xfrm>
          </p:grpSpPr>
          <p:sp>
            <p:nvSpPr>
              <p:cNvPr id="7197" name="Rectangle 29"/>
              <p:cNvSpPr>
                <a:spLocks noChangeArrowheads="1"/>
              </p:cNvSpPr>
              <p:nvPr/>
            </p:nvSpPr>
            <p:spPr bwMode="auto">
              <a:xfrm>
                <a:off x="1193800" y="5554663"/>
                <a:ext cx="4491038" cy="536575"/>
              </a:xfrm>
              <a:prstGeom prst="rect">
                <a:avLst/>
              </a:prstGeom>
              <a:solidFill>
                <a:srgbClr val="0199A1"/>
              </a:solidFill>
              <a:ln w="9525" cap="flat" cmpd="sng" algn="ctr">
                <a:solidFill>
                  <a:srgbClr val="048C89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38100" dist="25400" dir="5400000" algn="t" rotWithShape="0">
                  <a:prstClr val="black">
                    <a:alpha val="27000"/>
                  </a:prstClr>
                </a:outerShdw>
              </a:effectLst>
            </p:spPr>
            <p:txBody>
              <a:bodyPr vert="horz" wrap="square" lIns="82124" tIns="41061" rIns="82124" bIns="41061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814388"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29"/>
              <p:cNvSpPr>
                <a:spLocks noChangeArrowheads="1"/>
              </p:cNvSpPr>
              <p:nvPr/>
            </p:nvSpPr>
            <p:spPr bwMode="auto">
              <a:xfrm>
                <a:off x="1193799" y="5557043"/>
                <a:ext cx="4491038" cy="536575"/>
              </a:xfrm>
              <a:custGeom>
                <a:avLst/>
                <a:gdLst>
                  <a:gd name="connsiteX0" fmla="*/ 0 w 4491038"/>
                  <a:gd name="connsiteY0" fmla="*/ 0 h 536575"/>
                  <a:gd name="connsiteX1" fmla="*/ 4491038 w 4491038"/>
                  <a:gd name="connsiteY1" fmla="*/ 0 h 536575"/>
                  <a:gd name="connsiteX2" fmla="*/ 4491038 w 4491038"/>
                  <a:gd name="connsiteY2" fmla="*/ 536575 h 536575"/>
                  <a:gd name="connsiteX3" fmla="*/ 0 w 4491038"/>
                  <a:gd name="connsiteY3" fmla="*/ 536575 h 536575"/>
                  <a:gd name="connsiteX4" fmla="*/ 0 w 4491038"/>
                  <a:gd name="connsiteY4" fmla="*/ 0 h 536575"/>
                  <a:gd name="connsiteX0" fmla="*/ 0 w 4491038"/>
                  <a:gd name="connsiteY0" fmla="*/ 536575 h 536575"/>
                  <a:gd name="connsiteX1" fmla="*/ 4491038 w 4491038"/>
                  <a:gd name="connsiteY1" fmla="*/ 0 h 536575"/>
                  <a:gd name="connsiteX2" fmla="*/ 4491038 w 4491038"/>
                  <a:gd name="connsiteY2" fmla="*/ 536575 h 536575"/>
                  <a:gd name="connsiteX3" fmla="*/ 0 w 4491038"/>
                  <a:gd name="connsiteY3" fmla="*/ 536575 h 53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91038" h="536575">
                    <a:moveTo>
                      <a:pt x="0" y="536575"/>
                    </a:moveTo>
                    <a:lnTo>
                      <a:pt x="4491038" y="0"/>
                    </a:lnTo>
                    <a:lnTo>
                      <a:pt x="4491038" y="536575"/>
                    </a:lnTo>
                    <a:lnTo>
                      <a:pt x="0" y="536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1315D">
                      <a:alpha val="2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6" name="Rectangle 29"/>
            <p:cNvSpPr>
              <a:spLocks noChangeArrowheads="1"/>
            </p:cNvSpPr>
            <p:nvPr/>
          </p:nvSpPr>
          <p:spPr bwMode="auto">
            <a:xfrm>
              <a:off x="1697009" y="5142748"/>
              <a:ext cx="4132552" cy="298368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prstClr val="black">
                  <a:alpha val="27000"/>
                </a:prstClr>
              </a:outerShdw>
            </a:effectLst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8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rgbClr val="FFFFFF"/>
                  </a:solidFill>
                  <a:latin typeface="Tw Cen MT" panose="020B0602020104020603" pitchFamily="34" charset="0"/>
                </a:rPr>
                <a:t>Analyze</a:t>
              </a:r>
              <a:endParaRPr lang="en-US" sz="2000" b="1" dirty="0">
                <a:solidFill>
                  <a:srgbClr val="FFFFFF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17" name="Rectangle 28"/>
            <p:cNvSpPr>
              <a:spLocks noChangeArrowheads="1"/>
            </p:cNvSpPr>
            <p:nvPr/>
          </p:nvSpPr>
          <p:spPr bwMode="auto">
            <a:xfrm>
              <a:off x="1875023" y="4327567"/>
              <a:ext cx="3620902" cy="298368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prstClr val="black">
                  <a:alpha val="27000"/>
                </a:prstClr>
              </a:outerShdw>
            </a:effectLst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8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rgbClr val="FFFFFF"/>
                  </a:solidFill>
                  <a:latin typeface="Tw Cen MT" panose="020B0602020104020603" pitchFamily="34" charset="0"/>
                </a:rPr>
                <a:t>Interviews: Two Sprit Youth</a:t>
              </a:r>
              <a:endParaRPr lang="en-US" sz="2000" b="1" dirty="0">
                <a:solidFill>
                  <a:srgbClr val="FFFFFF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18" name="Rectangle 26"/>
            <p:cNvSpPr>
              <a:spLocks noChangeArrowheads="1"/>
            </p:cNvSpPr>
            <p:nvPr/>
          </p:nvSpPr>
          <p:spPr bwMode="auto">
            <a:xfrm>
              <a:off x="3209925" y="3430559"/>
              <a:ext cx="3148610" cy="30001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prstClr val="black">
                  <a:alpha val="27000"/>
                </a:prstClr>
              </a:outerShdw>
            </a:effectLst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8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rgbClr val="FFFFFF"/>
                  </a:solidFill>
                  <a:latin typeface="Tw Cen MT" panose="020B0602020104020603" pitchFamily="34" charset="0"/>
                </a:rPr>
                <a:t>Interviews: Clinic Staff</a:t>
              </a:r>
              <a:endParaRPr lang="en-US" sz="2000" b="1" dirty="0">
                <a:solidFill>
                  <a:srgbClr val="FFFFFF"/>
                </a:solidFill>
              </a:endParaRPr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2579687" y="2699556"/>
              <a:ext cx="3381039" cy="30001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prstClr val="black">
                  <a:alpha val="27000"/>
                </a:prstClr>
              </a:outerShdw>
            </a:effectLst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8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rgbClr val="FFFFFF"/>
                  </a:solidFill>
                  <a:latin typeface="Tw Cen MT" panose="020B0602020104020603" pitchFamily="34" charset="0"/>
                </a:rPr>
                <a:t>Focus Groups: AI Teens and Young Adults</a:t>
              </a:r>
              <a:endParaRPr lang="en-US" sz="2000" b="1" dirty="0">
                <a:solidFill>
                  <a:srgbClr val="FFFFFF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2828927" y="1766731"/>
              <a:ext cx="3131799" cy="5363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prstClr val="black">
                  <a:alpha val="27000"/>
                </a:prstClr>
              </a:outerShdw>
            </a:effectLst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8143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rgbClr val="FFFFFF"/>
                  </a:solidFill>
                  <a:latin typeface="Tw Cen MT" panose="020B0602020104020603" pitchFamily="34" charset="0"/>
                </a:rPr>
                <a:t>Background, Social/Cultural          Norms &amp; Knowledge</a:t>
              </a:r>
              <a:endParaRPr lang="en-US" sz="2000" b="1" dirty="0">
                <a:solidFill>
                  <a:srgbClr val="FFFFFF"/>
                </a:solidFill>
                <a:latin typeface="Tw Cen MT" panose="020B06020201040206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978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533400" y="149225"/>
            <a:ext cx="8385174" cy="917575"/>
          </a:xfrm>
        </p:spPr>
        <p:txBody>
          <a:bodyPr/>
          <a:lstStyle/>
          <a:p>
            <a:r>
              <a:rPr lang="en-US" dirty="0" smtClean="0">
                <a:solidFill>
                  <a:srgbClr val="7E7D6D"/>
                </a:solidFill>
                <a:latin typeface="Tw Cen MT" panose="020B0602020104020603" pitchFamily="34" charset="0"/>
              </a:rPr>
              <a:t>Adaptation Process : 2013</a:t>
            </a:r>
            <a:endParaRPr lang="en-US" dirty="0">
              <a:solidFill>
                <a:srgbClr val="7E7D6D"/>
              </a:solidFill>
              <a:latin typeface="Tw Cen MT" panose="020B0602020104020603" pitchFamily="34" charset="0"/>
            </a:endParaRPr>
          </a:p>
        </p:txBody>
      </p:sp>
      <p:pic>
        <p:nvPicPr>
          <p:cNvPr id="36" name="Picture 3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9" t="12875" r="58914" b="7054"/>
          <a:stretch/>
        </p:blipFill>
        <p:spPr bwMode="auto">
          <a:xfrm>
            <a:off x="4648200" y="1524000"/>
            <a:ext cx="3581400" cy="5238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3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6" t="12875" r="23547" b="7054"/>
          <a:stretch/>
        </p:blipFill>
        <p:spPr bwMode="auto">
          <a:xfrm>
            <a:off x="1066800" y="1219200"/>
            <a:ext cx="3619500" cy="52389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74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5174" cy="917575"/>
          </a:xfrm>
        </p:spPr>
        <p:txBody>
          <a:bodyPr/>
          <a:lstStyle/>
          <a:p>
            <a:r>
              <a:rPr lang="en-US" dirty="0" smtClean="0">
                <a:solidFill>
                  <a:srgbClr val="7E7D6D"/>
                </a:solidFill>
                <a:latin typeface="Tw Cen MT" panose="020B0602020104020603" pitchFamily="34" charset="0"/>
              </a:rPr>
              <a:t>National Effectiveness Study – 2014 </a:t>
            </a:r>
            <a:endParaRPr lang="en-US" dirty="0">
              <a:solidFill>
                <a:srgbClr val="7E7D6D"/>
              </a:solidFill>
              <a:latin typeface="Tw Cen MT" panose="020B0602020104020603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228600" y="838200"/>
            <a:ext cx="8458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0250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7450" indent="-2730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 eaLnBrk="1" hangingPunct="1"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endParaRPr lang="en-US" sz="3200" b="1" dirty="0" smtClean="0">
              <a:solidFill>
                <a:prstClr val="black"/>
              </a:solidFill>
              <a:latin typeface="Tw Cen MT"/>
            </a:endParaRPr>
          </a:p>
          <a:p>
            <a:pPr marL="0" indent="0" algn="ctr" eaLnBrk="1" hangingPunct="1"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endParaRPr lang="en-US" sz="3200" b="1" dirty="0">
              <a:solidFill>
                <a:prstClr val="black"/>
              </a:solidFill>
              <a:latin typeface="Tw Cen MT"/>
            </a:endParaRPr>
          </a:p>
          <a:p>
            <a:pPr marL="457200" lvl="1" indent="0" eaLnBrk="1" hangingPunct="1"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r>
              <a:rPr lang="en-US" sz="3200" b="1" dirty="0" smtClean="0">
                <a:solidFill>
                  <a:prstClr val="black"/>
                </a:solidFill>
                <a:latin typeface="Tw Cen MT"/>
              </a:rPr>
              <a:t>Recruited and trained 8 sites </a:t>
            </a:r>
            <a:r>
              <a:rPr lang="en-US" sz="2400" b="1" dirty="0" smtClean="0">
                <a:solidFill>
                  <a:prstClr val="black"/>
                </a:solidFill>
                <a:latin typeface="Tw Cen MT"/>
              </a:rPr>
              <a:t>(16 site coordinators)</a:t>
            </a:r>
            <a:r>
              <a:rPr lang="en-US" sz="3200" b="1" dirty="0" smtClean="0">
                <a:solidFill>
                  <a:prstClr val="black"/>
                </a:solidFill>
                <a:latin typeface="Tw Cen MT"/>
              </a:rPr>
              <a:t>, located across the U.S. </a:t>
            </a:r>
            <a:r>
              <a:rPr lang="en-US" sz="2400" b="1" dirty="0" smtClean="0">
                <a:solidFill>
                  <a:prstClr val="black"/>
                </a:solidFill>
                <a:latin typeface="Tw Cen MT"/>
              </a:rPr>
              <a:t>(urban/rural) </a:t>
            </a:r>
            <a:endParaRPr lang="en-US" sz="2400" b="1" dirty="0">
              <a:solidFill>
                <a:prstClr val="black"/>
              </a:solidFill>
              <a:latin typeface="Tw Cen MT"/>
            </a:endParaRPr>
          </a:p>
          <a:p>
            <a:pPr marL="457200" lvl="1" indent="0" eaLnBrk="1" hangingPunct="1"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endParaRPr lang="en-US" sz="2000" b="1" dirty="0">
              <a:solidFill>
                <a:prstClr val="black"/>
              </a:solidFill>
              <a:latin typeface="Tw Cen MT"/>
            </a:endParaRPr>
          </a:p>
          <a:p>
            <a:pPr marL="457200" lvl="1" indent="0" eaLnBrk="1" hangingPunct="1"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r>
              <a:rPr lang="en-US" sz="3200" b="1" dirty="0" smtClean="0">
                <a:solidFill>
                  <a:prstClr val="black"/>
                </a:solidFill>
                <a:latin typeface="Tw Cen MT"/>
              </a:rPr>
              <a:t>Randomized Sites into 3 Study Arms                           (800 youth, </a:t>
            </a:r>
            <a:r>
              <a:rPr lang="en-US" sz="3200" b="1" dirty="0">
                <a:solidFill>
                  <a:prstClr val="black"/>
                </a:solidFill>
                <a:latin typeface="Tw Cen MT"/>
              </a:rPr>
              <a:t>15-24 </a:t>
            </a:r>
            <a:r>
              <a:rPr lang="en-US" sz="3200" b="1" dirty="0" err="1" smtClean="0">
                <a:solidFill>
                  <a:prstClr val="black"/>
                </a:solidFill>
                <a:latin typeface="Tw Cen MT"/>
              </a:rPr>
              <a:t>yrs</a:t>
            </a:r>
            <a:r>
              <a:rPr lang="en-US" sz="3200" b="1" dirty="0" smtClean="0">
                <a:solidFill>
                  <a:prstClr val="black"/>
                </a:solidFill>
                <a:latin typeface="Tw Cen MT"/>
              </a:rPr>
              <a:t>)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0F6FC6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prstClr val="black"/>
                </a:solidFill>
                <a:latin typeface="Tw Cen MT"/>
              </a:rPr>
              <a:t>Native VOICES w/ a facilitator 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0F6FC6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prstClr val="black"/>
                </a:solidFill>
                <a:latin typeface="Tw Cen MT"/>
              </a:rPr>
              <a:t>Native VOICES video alone 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0F6FC6"/>
              </a:buClr>
              <a:buSzPct val="85000"/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prstClr val="black"/>
                </a:solidFill>
                <a:latin typeface="Tw Cen MT"/>
              </a:rPr>
              <a:t>We R Native sexual health fact sheets</a:t>
            </a:r>
            <a:endParaRPr lang="en-US" sz="1400" dirty="0" smtClean="0">
              <a:solidFill>
                <a:prstClr val="black"/>
              </a:solidFill>
              <a:latin typeface="Tw Cen MT"/>
            </a:endParaRPr>
          </a:p>
          <a:p>
            <a:pPr lvl="2" eaLnBrk="1" hangingPunct="1"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r>
              <a:rPr lang="en-US" sz="2800" dirty="0" smtClean="0">
                <a:solidFill>
                  <a:prstClr val="black"/>
                </a:solidFill>
                <a:latin typeface="Tw Cen MT"/>
              </a:rPr>
              <a:t>                    </a:t>
            </a:r>
          </a:p>
          <a:p>
            <a:pPr lvl="1" eaLnBrk="1" hangingPunct="1"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endParaRPr lang="en-US" sz="2800" dirty="0" smtClean="0">
              <a:solidFill>
                <a:prstClr val="black"/>
              </a:solidFill>
              <a:latin typeface="Tw Cen MT"/>
            </a:endParaRPr>
          </a:p>
          <a:p>
            <a:pPr lvl="1" eaLnBrk="1" hangingPunct="1"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endParaRPr lang="en-US" sz="2800" dirty="0" smtClean="0">
              <a:solidFill>
                <a:prstClr val="black"/>
              </a:solidFill>
              <a:latin typeface="Tw Cen MT"/>
            </a:endParaRPr>
          </a:p>
          <a:p>
            <a:pPr lvl="1" eaLnBrk="1" hangingPunct="1"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endParaRPr lang="en-US" sz="2800" dirty="0" smtClean="0">
              <a:solidFill>
                <a:prstClr val="black"/>
              </a:solidFill>
              <a:latin typeface="Georgia" pitchFamily="18" charset="0"/>
            </a:endParaRPr>
          </a:p>
          <a:p>
            <a:pPr lvl="1" eaLnBrk="1" hangingPunct="1"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endParaRPr lang="en-US" sz="2800" dirty="0" smtClean="0">
              <a:solidFill>
                <a:prstClr val="black"/>
              </a:solidFill>
              <a:latin typeface="Georgia" pitchFamily="18" charset="0"/>
            </a:endParaRPr>
          </a:p>
          <a:p>
            <a:pPr eaLnBrk="1" hangingPunct="1">
              <a:spcBef>
                <a:spcPct val="20000"/>
              </a:spcBef>
              <a:buClr>
                <a:srgbClr val="0F6FC6"/>
              </a:buClr>
              <a:buSzPct val="85000"/>
              <a:buFont typeface="Arial" charset="0"/>
              <a:buNone/>
              <a:defRPr/>
            </a:pPr>
            <a:endParaRPr lang="en-US" sz="2800" dirty="0" smtClean="0">
              <a:solidFill>
                <a:prstClr val="black"/>
              </a:solidFill>
              <a:latin typeface="Georgia" pitchFamily="18" charset="0"/>
            </a:endParaRPr>
          </a:p>
          <a:p>
            <a:pPr eaLnBrk="1" hangingPunct="1">
              <a:spcBef>
                <a:spcPct val="20000"/>
              </a:spcBef>
              <a:buClr>
                <a:srgbClr val="0F6FC6"/>
              </a:buClr>
              <a:buSzPct val="85000"/>
              <a:buFont typeface="Arial" charset="0"/>
              <a:buNone/>
              <a:defRPr/>
            </a:pPr>
            <a:endParaRPr lang="en-US" sz="2400" dirty="0" smtClean="0">
              <a:solidFill>
                <a:srgbClr val="FFC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30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mtomeo-palmanteer\Pictures\FemaleFacilitationMattie-THRIVE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1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200" y="-7128"/>
            <a:ext cx="11534906" cy="686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47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8067578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612648" y="457200"/>
            <a:ext cx="8153400" cy="990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Study 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72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3" t="16111" r="31667" b="8333"/>
          <a:stretch/>
        </p:blipFill>
        <p:spPr bwMode="auto">
          <a:xfrm>
            <a:off x="288872" y="304800"/>
            <a:ext cx="4131533" cy="579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648200" y="228600"/>
            <a:ext cx="4267200" cy="51816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latin typeface="Calibri" panose="020F0502020204030204" pitchFamily="34" charset="0"/>
              </a:rPr>
              <a:t>Preliminary results:</a:t>
            </a:r>
            <a:endParaRPr lang="en-US" dirty="0">
              <a:latin typeface="Calibri" panose="020F0502020204030204" pitchFamily="34" charset="0"/>
            </a:endParaRPr>
          </a:p>
          <a:p>
            <a:pPr marL="0" lvl="1" indent="-182880">
              <a:lnSpc>
                <a:spcPct val="120000"/>
              </a:lnSpc>
              <a:spcBef>
                <a:spcPct val="20000"/>
              </a:spcBef>
              <a:buClr>
                <a:srgbClr val="0F6FC6"/>
              </a:buClr>
              <a:buSzPct val="85000"/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97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% - found the video to be culturally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	appropriate</a:t>
            </a:r>
            <a:endParaRPr lang="en-US" dirty="0">
              <a:solidFill>
                <a:prstClr val="black"/>
              </a:solidFill>
              <a:latin typeface="Tw Cen MT"/>
              <a:cs typeface="Arial" charset="0"/>
            </a:endParaRPr>
          </a:p>
          <a:p>
            <a:pPr marL="0" lvl="1" indent="-182880">
              <a:lnSpc>
                <a:spcPct val="120000"/>
              </a:lnSpc>
              <a:spcBef>
                <a:spcPct val="20000"/>
              </a:spcBef>
              <a:buClr>
                <a:srgbClr val="0F6FC6"/>
              </a:buClr>
              <a:buSzPct val="85000"/>
              <a:buFont typeface="Arial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100% -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trusted the 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information </a:t>
            </a:r>
            <a:endParaRPr lang="en-US" dirty="0" smtClean="0">
              <a:solidFill>
                <a:prstClr val="black"/>
              </a:solidFill>
              <a:latin typeface="Tw Cen MT"/>
              <a:cs typeface="Arial" charset="0"/>
            </a:endParaRPr>
          </a:p>
          <a:p>
            <a:pPr marL="0" lvl="1" indent="-182880">
              <a:lnSpc>
                <a:spcPct val="120000"/>
              </a:lnSpc>
              <a:spcBef>
                <a:spcPct val="20000"/>
              </a:spcBef>
              <a:buClr>
                <a:srgbClr val="0F6FC6"/>
              </a:buClr>
              <a:buSzPct val="85000"/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88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% - felt the video showed real life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	situations 	with 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characters they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	could 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relate to</a:t>
            </a:r>
          </a:p>
          <a:p>
            <a:pPr marL="0" lvl="1" indent="-182880">
              <a:lnSpc>
                <a:spcPct val="120000"/>
              </a:lnSpc>
              <a:spcBef>
                <a:spcPct val="20000"/>
              </a:spcBef>
              <a:buClr>
                <a:srgbClr val="0F6FC6"/>
              </a:buClr>
              <a:buSzPct val="85000"/>
              <a:buFont typeface="Arial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89% -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the 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video will help them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make 	healthy 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life choices</a:t>
            </a:r>
          </a:p>
          <a:p>
            <a:pPr marL="0" lvl="1" indent="-182880">
              <a:lnSpc>
                <a:spcPct val="120000"/>
              </a:lnSpc>
              <a:spcBef>
                <a:spcPct val="20000"/>
              </a:spcBef>
              <a:buClr>
                <a:srgbClr val="0F6FC6"/>
              </a:buClr>
              <a:buSzPct val="85000"/>
              <a:buFont typeface="Arial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86% - could see themselves or their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	friends 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in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	the 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situations presented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	in 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the video</a:t>
            </a:r>
          </a:p>
          <a:p>
            <a:pPr marL="0" lvl="1" indent="-182880">
              <a:lnSpc>
                <a:spcPct val="120000"/>
              </a:lnSpc>
              <a:spcBef>
                <a:spcPct val="20000"/>
              </a:spcBef>
              <a:buClr>
                <a:srgbClr val="0F6FC6"/>
              </a:buClr>
              <a:buSzPct val="85000"/>
              <a:buFont typeface="Arial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94% - felt that the things the actors did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	and 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said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would </a:t>
            </a:r>
            <a:r>
              <a:rPr lang="en-US" dirty="0">
                <a:solidFill>
                  <a:prstClr val="black"/>
                </a:solidFill>
                <a:latin typeface="Tw Cen MT"/>
                <a:cs typeface="Arial" charset="0"/>
              </a:rPr>
              <a:t>work for </a:t>
            </a:r>
            <a:r>
              <a:rPr lang="en-US" dirty="0" smtClean="0">
                <a:solidFill>
                  <a:prstClr val="black"/>
                </a:solidFill>
                <a:latin typeface="Tw Cen MT"/>
                <a:cs typeface="Arial" charset="0"/>
              </a:rPr>
              <a:t>them</a:t>
            </a:r>
          </a:p>
          <a:p>
            <a:pPr marL="0" lvl="1">
              <a:lnSpc>
                <a:spcPct val="120000"/>
              </a:lnSpc>
              <a:spcBef>
                <a:spcPct val="20000"/>
              </a:spcBef>
              <a:buClr>
                <a:srgbClr val="0F6FC6"/>
              </a:buClr>
              <a:buSzPct val="85000"/>
              <a:defRPr/>
            </a:pPr>
            <a:endParaRPr lang="en-US" sz="100" dirty="0">
              <a:solidFill>
                <a:prstClr val="black"/>
              </a:solidFill>
              <a:latin typeface="Tw Cen MT"/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US" b="1" dirty="0">
                <a:latin typeface="Calibri" panose="020F0502020204030204" pitchFamily="34" charset="0"/>
              </a:rPr>
              <a:t>After watching the video,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74% </a:t>
            </a:r>
            <a:r>
              <a:rPr lang="en-US" b="1" dirty="0" smtClean="0">
                <a:latin typeface="Calibri" panose="020F0502020204030204" pitchFamily="34" charset="0"/>
              </a:rPr>
              <a:t>felt </a:t>
            </a:r>
            <a:r>
              <a:rPr lang="en-US" b="1" dirty="0">
                <a:latin typeface="Calibri" panose="020F0502020204030204" pitchFamily="34" charset="0"/>
              </a:rPr>
              <a:t>more likely to get tested for STDs/HIV, </a:t>
            </a:r>
            <a:r>
              <a:rPr lang="en-US" b="1" dirty="0" smtClean="0">
                <a:latin typeface="Calibri" panose="020F0502020204030204" pitchFamily="34" charset="0"/>
              </a:rPr>
              <a:t>and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61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% </a:t>
            </a:r>
            <a:r>
              <a:rPr lang="en-US" b="1" dirty="0">
                <a:latin typeface="Calibri" panose="020F0502020204030204" pitchFamily="34" charset="0"/>
              </a:rPr>
              <a:t>felt more likely to use </a:t>
            </a:r>
            <a:r>
              <a:rPr lang="en-US" b="1" dirty="0" smtClean="0">
                <a:latin typeface="Calibri" panose="020F0502020204030204" pitchFamily="34" charset="0"/>
              </a:rPr>
              <a:t>condoms.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23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32774" cy="917575"/>
          </a:xfrm>
        </p:spPr>
        <p:txBody>
          <a:bodyPr/>
          <a:lstStyle/>
          <a:p>
            <a:r>
              <a:rPr lang="en-US" dirty="0" smtClean="0">
                <a:solidFill>
                  <a:srgbClr val="7E7D6D"/>
                </a:solidFill>
                <a:latin typeface="Tw Cen MT" panose="020B0602020104020603" pitchFamily="34" charset="0"/>
              </a:rPr>
              <a:t>Dissemination – 2015</a:t>
            </a:r>
            <a:endParaRPr lang="en-US" dirty="0">
              <a:solidFill>
                <a:srgbClr val="7E7D6D"/>
              </a:solidFill>
              <a:latin typeface="Tw Cen MT" panose="020B0602020104020603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57200" y="1981200"/>
            <a:ext cx="8153400" cy="4495800"/>
          </a:xfrm>
          <a:prstGeom prst="rect">
            <a:avLst/>
          </a:prstGeom>
        </p:spPr>
        <p:txBody>
          <a:bodyPr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dirty="0" smtClean="0"/>
              <a:t>We will mail the 43 NW tribes &amp; the participating evaluation sites a Native VOICES Toolkit this month.</a:t>
            </a:r>
          </a:p>
          <a:p>
            <a:pPr>
              <a:spcBef>
                <a:spcPts val="1800"/>
              </a:spcBef>
            </a:pPr>
            <a:r>
              <a:rPr lang="en-US" dirty="0"/>
              <a:t>Starting on Valentine’s Day, </a:t>
            </a:r>
            <a:r>
              <a:rPr lang="en-US" dirty="0" smtClean="0"/>
              <a:t>we will </a:t>
            </a:r>
            <a:r>
              <a:rPr lang="en-US" dirty="0"/>
              <a:t>release the video as a series of </a:t>
            </a:r>
            <a:r>
              <a:rPr lang="en-US" dirty="0" smtClean="0"/>
              <a:t>6 mini-episodes </a:t>
            </a:r>
            <a:r>
              <a:rPr lang="en-US" dirty="0"/>
              <a:t>on We R Native’s Facebook page and YouTube channel. </a:t>
            </a:r>
            <a:endParaRPr lang="en-US" dirty="0" smtClean="0"/>
          </a:p>
          <a:p>
            <a:pPr>
              <a:spcBef>
                <a:spcPts val="1800"/>
              </a:spcBef>
            </a:pPr>
            <a:r>
              <a:rPr lang="en-US" dirty="0" smtClean="0"/>
              <a:t>In March-April, we will have links to the video, </a:t>
            </a:r>
            <a:r>
              <a:rPr lang="en-US" dirty="0"/>
              <a:t>evaluation report, and </a:t>
            </a:r>
            <a:r>
              <a:rPr lang="en-US" dirty="0" smtClean="0"/>
              <a:t>supporting documents on</a:t>
            </a:r>
            <a:r>
              <a:rPr lang="en-US" dirty="0"/>
              <a:t>: </a:t>
            </a:r>
            <a:r>
              <a:rPr lang="en-US" sz="2600" dirty="0" smtClean="0">
                <a:hlinkClick r:id="rId3"/>
              </a:rPr>
              <a:t>www.npaihb.org/epicenter/project/native_voices_project</a:t>
            </a:r>
            <a:r>
              <a:rPr lang="en-US" sz="26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921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rp Blue Bullet and Title">
  <a:themeElements>
    <a:clrScheme name="Duarte 2011">
      <a:dk1>
        <a:srgbClr val="000000"/>
      </a:dk1>
      <a:lt1>
        <a:srgbClr val="FFFFFF"/>
      </a:lt1>
      <a:dk2>
        <a:srgbClr val="000000"/>
      </a:dk2>
      <a:lt2>
        <a:srgbClr val="595959"/>
      </a:lt2>
      <a:accent1>
        <a:srgbClr val="B8DAF1"/>
      </a:accent1>
      <a:accent2>
        <a:srgbClr val="08A7EE"/>
      </a:accent2>
      <a:accent3>
        <a:srgbClr val="01417C"/>
      </a:accent3>
      <a:accent4>
        <a:srgbClr val="D8531E"/>
      </a:accent4>
      <a:accent5>
        <a:srgbClr val="89BA38"/>
      </a:accent5>
      <a:accent6>
        <a:srgbClr val="767B84"/>
      </a:accent6>
      <a:hlink>
        <a:srgbClr val="08A7EE"/>
      </a:hlink>
      <a:folHlink>
        <a:srgbClr val="D8531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B8DAF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2124" tIns="41061" rIns="82124" bIns="41061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lnSpc>
            <a:spcPts val="2100"/>
          </a:lnSpc>
          <a:defRPr dirty="0" smtClean="0">
            <a:ln w="18415" cmpd="sng">
              <a:noFill/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HelveticaNeueLT Std Med"/>
            <a:cs typeface="HelveticaNeueLT Std Lt"/>
          </a:defRPr>
        </a:defPPr>
      </a:lstStyle>
    </a:txDef>
  </a:objectDefaults>
  <a:extraClrSchemeLst>
    <a:extraClrScheme>
      <a:clrScheme name="Corp Blue Bullet and Titl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5E82AB"/>
        </a:accent1>
        <a:accent2>
          <a:srgbClr val="C4DBDA"/>
        </a:accent2>
        <a:accent3>
          <a:srgbClr val="FFFFFF"/>
        </a:accent3>
        <a:accent4>
          <a:srgbClr val="000000"/>
        </a:accent4>
        <a:accent5>
          <a:srgbClr val="B6C1D2"/>
        </a:accent5>
        <a:accent6>
          <a:srgbClr val="B1C6C5"/>
        </a:accent6>
        <a:hlink>
          <a:srgbClr val="265787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4062</TotalTime>
  <Words>784</Words>
  <Application>Microsoft Office PowerPoint</Application>
  <PresentationFormat>On-screen Show (4:3)</PresentationFormat>
  <Paragraphs>114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Median</vt:lpstr>
      <vt:lpstr>Corp Blue Bullet and Title</vt:lpstr>
      <vt:lpstr>PowerPoint Presentation</vt:lpstr>
      <vt:lpstr>Native VOICES Goals</vt:lpstr>
      <vt:lpstr>Adaptation Process : 2011 - 2012</vt:lpstr>
      <vt:lpstr>Adaptation Process : 2013</vt:lpstr>
      <vt:lpstr>National Effectiveness Study – 2014 </vt:lpstr>
      <vt:lpstr>PowerPoint Presentation</vt:lpstr>
      <vt:lpstr>PowerPoint Presentation</vt:lpstr>
      <vt:lpstr>PowerPoint Presentation</vt:lpstr>
      <vt:lpstr>Dissemination – 2015</vt:lpstr>
      <vt:lpstr>Native VOICES Toolkit</vt:lpstr>
      <vt:lpstr>Native VOICES Trailer: http://youtu.be/virKtMhjGCE</vt:lpstr>
      <vt:lpstr>Request a Native VOICES Toolkit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Native VOICES (Video Oppurtunities for Innovative Condom Education &amp; Safer</dc:title>
  <dc:creator>Mattie Tomeo-Palmanteer</dc:creator>
  <cp:lastModifiedBy>Stephanie Craig</cp:lastModifiedBy>
  <cp:revision>194</cp:revision>
  <cp:lastPrinted>2014-09-03T23:05:01Z</cp:lastPrinted>
  <dcterms:created xsi:type="dcterms:W3CDTF">2013-11-18T18:08:35Z</dcterms:created>
  <dcterms:modified xsi:type="dcterms:W3CDTF">2015-01-13T23:58:40Z</dcterms:modified>
</cp:coreProperties>
</file>