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301" r:id="rId3"/>
    <p:sldId id="300" r:id="rId4"/>
    <p:sldId id="260" r:id="rId5"/>
    <p:sldId id="291" r:id="rId6"/>
    <p:sldId id="311" r:id="rId7"/>
    <p:sldId id="298" r:id="rId8"/>
    <p:sldId id="299" r:id="rId9"/>
    <p:sldId id="257" r:id="rId10"/>
    <p:sldId id="261" r:id="rId11"/>
    <p:sldId id="258" r:id="rId12"/>
    <p:sldId id="275" r:id="rId13"/>
    <p:sldId id="305" r:id="rId14"/>
    <p:sldId id="306" r:id="rId15"/>
    <p:sldId id="302" r:id="rId16"/>
    <p:sldId id="289" r:id="rId17"/>
    <p:sldId id="304" r:id="rId18"/>
    <p:sldId id="264" r:id="rId19"/>
    <p:sldId id="30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4848"/>
    <a:srgbClr val="565656"/>
    <a:srgbClr val="A70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73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2" d="100"/>
        <a:sy n="10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enroberts:Desktop:Native%20Stat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enroberts:Desktop:Native%20Sta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813217410323709"/>
          <c:y val="0.0601851851851852"/>
          <c:w val="0.87904615048119"/>
          <c:h val="0.772373505395159"/>
        </c:manualLayout>
      </c:layout>
      <c:lineChart>
        <c:grouping val="standard"/>
        <c:varyColors val="0"/>
        <c:ser>
          <c:idx val="0"/>
          <c:order val="0"/>
          <c:tx>
            <c:strRef>
              <c:f>Sheet1!$B$53</c:f>
              <c:strCache>
                <c:ptCount val="1"/>
                <c:pt idx="0">
                  <c:v>% NA-AN Enrollment</c:v>
                </c:pt>
              </c:strCache>
            </c:strRef>
          </c:tx>
          <c:spPr>
            <a:ln>
              <a:solidFill>
                <a:schemeClr val="bg1">
                  <a:lumMod val="50000"/>
                </a:schemeClr>
              </a:solidFill>
            </a:ln>
          </c:spPr>
          <c:marker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c:spPr>
          </c:marker>
          <c:cat>
            <c:numRef>
              <c:f>Sheet1!$C$52:$M$52</c:f>
              <c:numCache>
                <c:formatCode>General</c:formatCode>
                <c:ptCount val="11"/>
                <c:pt idx="0">
                  <c:v>2003.0</c:v>
                </c:pt>
                <c:pt idx="1">
                  <c:v>2004.0</c:v>
                </c:pt>
                <c:pt idx="2">
                  <c:v>2005.0</c:v>
                </c:pt>
                <c:pt idx="3">
                  <c:v>2006.0</c:v>
                </c:pt>
                <c:pt idx="4">
                  <c:v>2007.0</c:v>
                </c:pt>
                <c:pt idx="5">
                  <c:v>2008.0</c:v>
                </c:pt>
                <c:pt idx="6">
                  <c:v>2009.0</c:v>
                </c:pt>
                <c:pt idx="7">
                  <c:v>2010.0</c:v>
                </c:pt>
                <c:pt idx="8">
                  <c:v>2011.0</c:v>
                </c:pt>
                <c:pt idx="9">
                  <c:v>2012.0</c:v>
                </c:pt>
                <c:pt idx="10">
                  <c:v>2013.0</c:v>
                </c:pt>
              </c:numCache>
            </c:numRef>
          </c:cat>
          <c:val>
            <c:numRef>
              <c:f>Sheet1!$C$53:$M$53</c:f>
              <c:numCache>
                <c:formatCode>0.0</c:formatCode>
                <c:ptCount val="11"/>
                <c:pt idx="0">
                  <c:v>0.758926660865347</c:v>
                </c:pt>
                <c:pt idx="1">
                  <c:v>0.844453858645767</c:v>
                </c:pt>
                <c:pt idx="2">
                  <c:v>0.909711483540213</c:v>
                </c:pt>
                <c:pt idx="3">
                  <c:v>0.884810074488662</c:v>
                </c:pt>
                <c:pt idx="4">
                  <c:v>0.880203496588202</c:v>
                </c:pt>
                <c:pt idx="5">
                  <c:v>0.828670959569302</c:v>
                </c:pt>
                <c:pt idx="6">
                  <c:v>0.798676626431285</c:v>
                </c:pt>
                <c:pt idx="7">
                  <c:v>0.826519729825809</c:v>
                </c:pt>
                <c:pt idx="8">
                  <c:v>0.778874432979413</c:v>
                </c:pt>
                <c:pt idx="9">
                  <c:v>0.767665444088367</c:v>
                </c:pt>
                <c:pt idx="10">
                  <c:v>0.780350978135788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Sheet1!$B$54</c:f>
              <c:strCache>
                <c:ptCount val="1"/>
                <c:pt idx="0">
                  <c:v>% NA-AN Graduates</c:v>
                </c:pt>
              </c:strCache>
            </c:strRef>
          </c:tx>
          <c:spPr>
            <a:ln>
              <a:solidFill>
                <a:srgbClr val="A7002C"/>
              </a:solidFill>
            </a:ln>
          </c:spPr>
          <c:marker>
            <c:spPr>
              <a:solidFill>
                <a:srgbClr val="A7002C"/>
              </a:solidFill>
              <a:ln>
                <a:solidFill>
                  <a:srgbClr val="A7002C"/>
                </a:solidFill>
              </a:ln>
            </c:spPr>
          </c:marker>
          <c:cat>
            <c:numRef>
              <c:f>Sheet1!$C$52:$M$52</c:f>
              <c:numCache>
                <c:formatCode>General</c:formatCode>
                <c:ptCount val="11"/>
                <c:pt idx="0">
                  <c:v>2003.0</c:v>
                </c:pt>
                <c:pt idx="1">
                  <c:v>2004.0</c:v>
                </c:pt>
                <c:pt idx="2">
                  <c:v>2005.0</c:v>
                </c:pt>
                <c:pt idx="3">
                  <c:v>2006.0</c:v>
                </c:pt>
                <c:pt idx="4">
                  <c:v>2007.0</c:v>
                </c:pt>
                <c:pt idx="5">
                  <c:v>2008.0</c:v>
                </c:pt>
                <c:pt idx="6">
                  <c:v>2009.0</c:v>
                </c:pt>
                <c:pt idx="7">
                  <c:v>2010.0</c:v>
                </c:pt>
                <c:pt idx="8">
                  <c:v>2011.0</c:v>
                </c:pt>
                <c:pt idx="9">
                  <c:v>2012.0</c:v>
                </c:pt>
                <c:pt idx="10">
                  <c:v>2013.0</c:v>
                </c:pt>
              </c:numCache>
            </c:numRef>
          </c:cat>
          <c:val>
            <c:numRef>
              <c:f>Sheet1!$C$54:$M$54</c:f>
              <c:numCache>
                <c:formatCode>0.0</c:formatCode>
                <c:ptCount val="11"/>
                <c:pt idx="0">
                  <c:v>0.650312278668469</c:v>
                </c:pt>
                <c:pt idx="1">
                  <c:v>0.625434329395413</c:v>
                </c:pt>
                <c:pt idx="2">
                  <c:v>0.609137055837563</c:v>
                </c:pt>
                <c:pt idx="3">
                  <c:v>0.872731839015508</c:v>
                </c:pt>
                <c:pt idx="4">
                  <c:v>0.762081784386617</c:v>
                </c:pt>
                <c:pt idx="5">
                  <c:v>0.958683819891143</c:v>
                </c:pt>
                <c:pt idx="6">
                  <c:v>0.789457703285358</c:v>
                </c:pt>
                <c:pt idx="7">
                  <c:v>0.766215253029223</c:v>
                </c:pt>
                <c:pt idx="8">
                  <c:v>0.777515406323792</c:v>
                </c:pt>
                <c:pt idx="9">
                  <c:v>0.766968456259731</c:v>
                </c:pt>
                <c:pt idx="10">
                  <c:v>0.688553486834857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3456472"/>
        <c:axId val="2143461304"/>
      </c:lineChart>
      <c:catAx>
        <c:axId val="2143456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2143461304"/>
        <c:crosses val="autoZero"/>
        <c:auto val="1"/>
        <c:lblAlgn val="ctr"/>
        <c:lblOffset val="100"/>
        <c:noMultiLvlLbl val="0"/>
      </c:catAx>
      <c:valAx>
        <c:axId val="2143461304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21434564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46479002624672"/>
          <c:y val="0.0412828083989501"/>
          <c:w val="0.266363250985379"/>
          <c:h val="0.185952901720618"/>
        </c:manualLayout>
      </c:layout>
      <c:overlay val="0"/>
      <c:txPr>
        <a:bodyPr/>
        <a:lstStyle/>
        <a:p>
          <a:pPr>
            <a:defRPr sz="1400" b="1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952106299212598"/>
          <c:y val="0.0601851851851852"/>
          <c:w val="0.881867016622922"/>
          <c:h val="0.7718861826948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Sheet1!$B$59</c:f>
              <c:strCache>
                <c:ptCount val="1"/>
                <c:pt idx="0">
                  <c:v>% NA-AN Enrollment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c:spPr>
          <c:invertIfNegative val="0"/>
          <c:cat>
            <c:strRef>
              <c:f>Sheet1!$C$58:$I$58</c:f>
              <c:strCache>
                <c:ptCount val="7"/>
                <c:pt idx="0">
                  <c:v>UW-WWAMI</c:v>
                </c:pt>
                <c:pt idx="1">
                  <c:v>U of OR</c:v>
                </c:pt>
                <c:pt idx="2">
                  <c:v>UND</c:v>
                </c:pt>
                <c:pt idx="3">
                  <c:v>UNM</c:v>
                </c:pt>
                <c:pt idx="4">
                  <c:v>U of OK</c:v>
                </c:pt>
                <c:pt idx="5">
                  <c:v>UMN</c:v>
                </c:pt>
                <c:pt idx="6">
                  <c:v>UMN-D</c:v>
                </c:pt>
              </c:strCache>
            </c:strRef>
          </c:cat>
          <c:val>
            <c:numRef>
              <c:f>Sheet1!$C$59:$I$59</c:f>
              <c:numCache>
                <c:formatCode>0.0</c:formatCode>
                <c:ptCount val="7"/>
                <c:pt idx="0">
                  <c:v>1.629327902240326</c:v>
                </c:pt>
                <c:pt idx="1">
                  <c:v>1.067615658362989</c:v>
                </c:pt>
                <c:pt idx="2">
                  <c:v>8.988764044943821</c:v>
                </c:pt>
                <c:pt idx="3">
                  <c:v>6.161137440758285</c:v>
                </c:pt>
                <c:pt idx="4">
                  <c:v>6.716417910447761</c:v>
                </c:pt>
                <c:pt idx="5">
                  <c:v>2.033898305084746</c:v>
                </c:pt>
                <c:pt idx="6">
                  <c:v>10.83333333333333</c:v>
                </c:pt>
              </c:numCache>
            </c:numRef>
          </c:val>
        </c:ser>
        <c:ser>
          <c:idx val="1"/>
          <c:order val="1"/>
          <c:tx>
            <c:strRef>
              <c:f>Sheet1!$B$60</c:f>
              <c:strCache>
                <c:ptCount val="1"/>
                <c:pt idx="0">
                  <c:v>% NA-AN Graduates</c:v>
                </c:pt>
              </c:strCache>
            </c:strRef>
          </c:tx>
          <c:spPr>
            <a:solidFill>
              <a:srgbClr val="A7002C"/>
            </a:solidFill>
            <a:ln>
              <a:solidFill>
                <a:srgbClr val="A7002C"/>
              </a:solidFill>
            </a:ln>
          </c:spPr>
          <c:invertIfNegative val="0"/>
          <c:cat>
            <c:strRef>
              <c:f>Sheet1!$C$58:$I$58</c:f>
              <c:strCache>
                <c:ptCount val="7"/>
                <c:pt idx="0">
                  <c:v>UW-WWAMI</c:v>
                </c:pt>
                <c:pt idx="1">
                  <c:v>U of OR</c:v>
                </c:pt>
                <c:pt idx="2">
                  <c:v>UND</c:v>
                </c:pt>
                <c:pt idx="3">
                  <c:v>UNM</c:v>
                </c:pt>
                <c:pt idx="4">
                  <c:v>U of OK</c:v>
                </c:pt>
                <c:pt idx="5">
                  <c:v>UMN</c:v>
                </c:pt>
                <c:pt idx="6">
                  <c:v>UMN-D</c:v>
                </c:pt>
              </c:strCache>
            </c:strRef>
          </c:cat>
          <c:val>
            <c:numRef>
              <c:f>Sheet1!$C$60:$I$60</c:f>
              <c:numCache>
                <c:formatCode>0.0</c:formatCode>
                <c:ptCount val="7"/>
                <c:pt idx="0">
                  <c:v>0.900900900900901</c:v>
                </c:pt>
                <c:pt idx="1">
                  <c:v>0.847457627118644</c:v>
                </c:pt>
                <c:pt idx="2">
                  <c:v>8.333333333333332</c:v>
                </c:pt>
                <c:pt idx="3">
                  <c:v>10.60606060606061</c:v>
                </c:pt>
                <c:pt idx="4">
                  <c:v>5.844155844155834</c:v>
                </c:pt>
                <c:pt idx="5">
                  <c:v>3.636363636363636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47358008"/>
        <c:axId val="2143117896"/>
      </c:barChart>
      <c:catAx>
        <c:axId val="21473580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2143117896"/>
        <c:crosses val="autoZero"/>
        <c:auto val="1"/>
        <c:lblAlgn val="ctr"/>
        <c:lblOffset val="100"/>
        <c:noMultiLvlLbl val="0"/>
      </c:catAx>
      <c:valAx>
        <c:axId val="2143117896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21473580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10516883635124"/>
          <c:y val="0.0598683695506511"/>
          <c:w val="0.285966299751074"/>
          <c:h val="0.107947848477705"/>
        </c:manualLayout>
      </c:layout>
      <c:overlay val="0"/>
      <c:txPr>
        <a:bodyPr/>
        <a:lstStyle/>
        <a:p>
          <a:pPr>
            <a:defRPr sz="1400" b="1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CB75E5-6987-0B4D-B2C6-24EFD98A9570}" type="datetimeFigureOut">
              <a:rPr lang="en-US" smtClean="0"/>
              <a:t>1/19/15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050A2-ABB9-E44B-9C23-335C103A5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944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 about the</a:t>
            </a:r>
            <a:r>
              <a:rPr lang="en-US" baseline="0" dirty="0" smtClean="0"/>
              <a:t> situation with Native American relative to physician numbers (several new slides)</a:t>
            </a:r>
          </a:p>
          <a:p>
            <a:endParaRPr lang="en-US" baseline="0" dirty="0" smtClean="0"/>
          </a:p>
          <a:p>
            <a:r>
              <a:rPr lang="en-US" baseline="0" dirty="0" smtClean="0"/>
              <a:t>Talk about how this may benefit tribal communities outside of Washington.  The kids want to see themselves in </a:t>
            </a:r>
            <a:r>
              <a:rPr lang="en-US" baseline="0" smtClean="0"/>
              <a:t>this proposal.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C050A2-ABB9-E44B-9C23-335C103A54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39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AF9F6-7A22-44E2-84B0-A9A50A1FCCA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129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AF9F6-7A22-44E2-84B0-A9A50A1FCCA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426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Re-brand</a:t>
            </a:r>
            <a:r>
              <a:rPr lang="en-US" baseline="0" dirty="0" smtClean="0"/>
              <a:t> this document to be uniform with the other infographics – make it prettier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AF9F6-7A22-44E2-84B0-A9A50A1FCCAA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129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Re-brand</a:t>
            </a:r>
            <a:r>
              <a:rPr lang="en-US" baseline="0" dirty="0" smtClean="0"/>
              <a:t> this document to be uniform with the other infographics – make it prettier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AF9F6-7A22-44E2-84B0-A9A50A1FCCAA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129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AF9F6-7A22-44E2-84B0-A9A50A1FCCAA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129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Re-brand</a:t>
            </a:r>
            <a:r>
              <a:rPr lang="en-US" baseline="0" dirty="0" smtClean="0"/>
              <a:t> this document to be uniform with the other infographics – make it prettier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AF9F6-7A22-44E2-84B0-A9A50A1FCCAA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129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D6960-484E-7347-8EAF-E4195F46E7CE}" type="datetimeFigureOut">
              <a:rPr lang="en-US" smtClean="0"/>
              <a:t>1/19/15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0B76A-EB9C-EC4C-B59E-C9C1F7C51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96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D6960-484E-7347-8EAF-E4195F46E7CE}" type="datetimeFigureOut">
              <a:rPr lang="en-US" smtClean="0"/>
              <a:t>1/19/15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0B76A-EB9C-EC4C-B59E-C9C1F7C51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239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D6960-484E-7347-8EAF-E4195F46E7CE}" type="datetimeFigureOut">
              <a:rPr lang="en-US" smtClean="0"/>
              <a:t>1/19/15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0B76A-EB9C-EC4C-B59E-C9C1F7C51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042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D6960-484E-7347-8EAF-E4195F46E7CE}" type="datetimeFigureOut">
              <a:rPr lang="en-US" smtClean="0"/>
              <a:t>1/19/15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0B76A-EB9C-EC4C-B59E-C9C1F7C51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707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D6960-484E-7347-8EAF-E4195F46E7CE}" type="datetimeFigureOut">
              <a:rPr lang="en-US" smtClean="0"/>
              <a:t>1/19/15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0B76A-EB9C-EC4C-B59E-C9C1F7C51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117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D6960-484E-7347-8EAF-E4195F46E7CE}" type="datetimeFigureOut">
              <a:rPr lang="en-US" smtClean="0"/>
              <a:t>1/19/15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0B76A-EB9C-EC4C-B59E-C9C1F7C51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091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D6960-484E-7347-8EAF-E4195F46E7CE}" type="datetimeFigureOut">
              <a:rPr lang="en-US" smtClean="0"/>
              <a:t>1/19/15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0B76A-EB9C-EC4C-B59E-C9C1F7C51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66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D6960-484E-7347-8EAF-E4195F46E7CE}" type="datetimeFigureOut">
              <a:rPr lang="en-US" smtClean="0"/>
              <a:t>1/19/15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0B76A-EB9C-EC4C-B59E-C9C1F7C51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69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D6960-484E-7347-8EAF-E4195F46E7CE}" type="datetimeFigureOut">
              <a:rPr lang="en-US" smtClean="0"/>
              <a:t>1/19/15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0B76A-EB9C-EC4C-B59E-C9C1F7C51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514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D6960-484E-7347-8EAF-E4195F46E7CE}" type="datetimeFigureOut">
              <a:rPr lang="en-US" smtClean="0"/>
              <a:t>1/19/15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0B76A-EB9C-EC4C-B59E-C9C1F7C51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36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D6960-484E-7347-8EAF-E4195F46E7CE}" type="datetimeFigureOut">
              <a:rPr lang="en-US" smtClean="0"/>
              <a:t>1/19/15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0B76A-EB9C-EC4C-B59E-C9C1F7C51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392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D6960-484E-7347-8EAF-E4195F46E7CE}" type="datetimeFigureOut">
              <a:rPr lang="en-US" smtClean="0"/>
              <a:t>1/19/15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0B76A-EB9C-EC4C-B59E-C9C1F7C51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875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.jpg"/><Relationship Id="rId3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jpg"/><Relationship Id="rId3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jpg"/><Relationship Id="rId3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100"/>
            <a:ext cx="9143999" cy="626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91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930"/>
            <a:ext cx="9144002" cy="68669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3260067"/>
            <a:ext cx="6214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484848"/>
                </a:solidFill>
                <a:latin typeface="Arial"/>
                <a:cs typeface="Arial"/>
              </a:rPr>
              <a:t>TOTAL FACULTY (FALL 2014): </a:t>
            </a:r>
            <a:endParaRPr lang="en-US" sz="2400" dirty="0">
              <a:solidFill>
                <a:srgbClr val="484848"/>
              </a:solidFill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27479" y="4589688"/>
            <a:ext cx="1746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A7002C"/>
                </a:solidFill>
                <a:latin typeface="Arial"/>
                <a:cs typeface="Arial"/>
              </a:rPr>
              <a:t>$126.4M</a:t>
            </a:r>
            <a:endParaRPr lang="en-US" sz="2400" b="1" dirty="0">
              <a:solidFill>
                <a:srgbClr val="A7002C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6208" y="4220356"/>
            <a:ext cx="747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484848"/>
                </a:solidFill>
                <a:latin typeface="Arial"/>
                <a:cs typeface="Arial"/>
              </a:rPr>
              <a:t>TOTAL RESEARCH &amp; DEVELOPMENT AWARDS AND GRANTS (since 2005): </a:t>
            </a:r>
            <a:endParaRPr lang="en-US" sz="2400" dirty="0">
              <a:solidFill>
                <a:srgbClr val="484848"/>
              </a:solidFill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29614" y="3260067"/>
            <a:ext cx="1746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A7002C"/>
                </a:solidFill>
                <a:latin typeface="Arial"/>
                <a:cs typeface="Arial"/>
              </a:rPr>
              <a:t> 222</a:t>
            </a:r>
            <a:endParaRPr lang="en-US" sz="2400" b="1" dirty="0">
              <a:solidFill>
                <a:srgbClr val="A7002C"/>
              </a:solidFill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6880" y="1479186"/>
            <a:ext cx="90271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rgbClr val="484848"/>
                </a:solidFill>
                <a:latin typeface="Arial Unicode MS"/>
                <a:cs typeface="Arial Unicode MS"/>
              </a:rPr>
              <a:t>INVESTMENT IN WASHINGTON STATE’S HEALTHCARE FUTURE</a:t>
            </a:r>
            <a:endParaRPr lang="en-US" sz="3500" dirty="0">
              <a:solidFill>
                <a:srgbClr val="484848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755" y="5468146"/>
            <a:ext cx="6214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484848"/>
                </a:solidFill>
                <a:latin typeface="Arial"/>
                <a:cs typeface="Arial"/>
              </a:rPr>
              <a:t>SPOKANE TEACHING HEALTH CENTER</a:t>
            </a:r>
            <a:endParaRPr lang="en-US" sz="2400" dirty="0">
              <a:solidFill>
                <a:srgbClr val="484848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9931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220" y="-82856"/>
            <a:ext cx="9242440" cy="694085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20758" y="1292447"/>
            <a:ext cx="7125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484848"/>
                </a:solidFill>
                <a:latin typeface="Arial Unicode MS"/>
                <a:cs typeface="Arial Unicode MS"/>
              </a:rPr>
              <a:t>COMMUNITY-BASED MEDICINE</a:t>
            </a:r>
            <a:endParaRPr lang="en-US" sz="3500" dirty="0">
              <a:solidFill>
                <a:srgbClr val="484848"/>
              </a:solidFill>
            </a:endParaRPr>
          </a:p>
        </p:txBody>
      </p:sp>
      <p:pic>
        <p:nvPicPr>
          <p:cNvPr id="2" name="Picture 1" descr="state-connection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23" y="1924605"/>
            <a:ext cx="7296870" cy="456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48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30" y="-54634"/>
            <a:ext cx="9204860" cy="69126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168" y="1500845"/>
            <a:ext cx="786190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rgbClr val="484848"/>
                </a:solidFill>
                <a:latin typeface="Arial Unicode MS"/>
                <a:cs typeface="Arial Unicode MS"/>
              </a:rPr>
              <a:t>PHYSICIAN RETENTION</a:t>
            </a:r>
            <a:endParaRPr lang="en-US" sz="3500" dirty="0">
              <a:solidFill>
                <a:srgbClr val="484848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2612" y="2264398"/>
            <a:ext cx="87995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100" u="sng" dirty="0" smtClean="0">
              <a:solidFill>
                <a:srgbClr val="484848"/>
              </a:solidFill>
              <a:latin typeface="Arial"/>
              <a:cs typeface="Arial"/>
            </a:endParaRPr>
          </a:p>
          <a:p>
            <a:r>
              <a:rPr lang="en-US" sz="2100" u="sng" dirty="0" smtClean="0">
                <a:solidFill>
                  <a:srgbClr val="484848"/>
                </a:solidFill>
                <a:latin typeface="Arial"/>
                <a:cs typeface="Arial"/>
              </a:rPr>
              <a:t>WASHINGTON</a:t>
            </a:r>
            <a:endParaRPr lang="en-US" sz="2100" u="sng" dirty="0">
              <a:solidFill>
                <a:srgbClr val="484848"/>
              </a:solidFill>
              <a:latin typeface="Arial"/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100" dirty="0" smtClean="0">
                <a:solidFill>
                  <a:srgbClr val="484848"/>
                </a:solidFill>
                <a:latin typeface="Arial"/>
                <a:cs typeface="Arial"/>
              </a:rPr>
              <a:t>45% MEDICAL SCHOOL</a:t>
            </a:r>
            <a:endParaRPr lang="en-US" sz="2100" dirty="0">
              <a:solidFill>
                <a:srgbClr val="484848"/>
              </a:solidFill>
              <a:latin typeface="Arial"/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100" dirty="0" smtClean="0">
              <a:solidFill>
                <a:srgbClr val="484848"/>
              </a:solidFill>
              <a:latin typeface="Arial"/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100" dirty="0" smtClean="0">
                <a:solidFill>
                  <a:srgbClr val="484848"/>
                </a:solidFill>
                <a:latin typeface="Arial"/>
                <a:cs typeface="Arial"/>
              </a:rPr>
              <a:t>49% RESIDENCY</a:t>
            </a:r>
          </a:p>
          <a:p>
            <a:pPr lvl="1"/>
            <a:endParaRPr lang="en-US" sz="2100" u="sng" dirty="0" smtClean="0">
              <a:solidFill>
                <a:srgbClr val="484848"/>
              </a:solidFill>
              <a:latin typeface="Arial"/>
              <a:cs typeface="Arial"/>
            </a:endParaRPr>
          </a:p>
          <a:p>
            <a:r>
              <a:rPr lang="en-US" sz="2100" u="sng" dirty="0" smtClean="0">
                <a:solidFill>
                  <a:srgbClr val="484848"/>
                </a:solidFill>
                <a:latin typeface="Arial"/>
                <a:cs typeface="Arial"/>
              </a:rPr>
              <a:t>FLORIDA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100" dirty="0" smtClean="0">
                <a:solidFill>
                  <a:srgbClr val="484848"/>
                </a:solidFill>
                <a:latin typeface="Arial"/>
                <a:cs typeface="Arial"/>
              </a:rPr>
              <a:t>52% MEDICAL SCHOOL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100" dirty="0" smtClean="0">
              <a:solidFill>
                <a:srgbClr val="484848"/>
              </a:solidFill>
              <a:latin typeface="Arial"/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100" dirty="0" smtClean="0">
                <a:solidFill>
                  <a:srgbClr val="484848"/>
                </a:solidFill>
                <a:latin typeface="Arial"/>
                <a:cs typeface="Arial"/>
              </a:rPr>
              <a:t>59% RESIDENCY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100" dirty="0" smtClean="0">
              <a:solidFill>
                <a:srgbClr val="484848"/>
              </a:solidFill>
              <a:latin typeface="Arial"/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100" dirty="0" smtClean="0">
                <a:solidFill>
                  <a:srgbClr val="484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64% FLORIDA STATE UNIVERSITY COLLEGE OF MEDICINE</a:t>
            </a:r>
          </a:p>
        </p:txBody>
      </p:sp>
    </p:spTree>
    <p:extLst>
      <p:ext uri="{BB962C8B-B14F-4D97-AF65-F5344CB8AC3E}">
        <p14:creationId xmlns:p14="http://schemas.microsoft.com/office/powerpoint/2010/main" val="3903140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066800" y="772180"/>
            <a:ext cx="6288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2800" dirty="0" smtClean="0">
                <a:solidFill>
                  <a:srgbClr val="A7002C"/>
                </a:solidFill>
                <a:latin typeface="Arial Narrow"/>
                <a:cs typeface="Arial Narrow"/>
              </a:rPr>
              <a:t>LCME </a:t>
            </a:r>
            <a:r>
              <a:rPr lang="en-US" sz="2800" dirty="0">
                <a:solidFill>
                  <a:srgbClr val="A7002C"/>
                </a:solidFill>
                <a:latin typeface="Arial Narrow"/>
                <a:cs typeface="Arial Narrow"/>
              </a:rPr>
              <a:t>STANDARDS EFFECTIVE 2015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55262"/>
            <a:ext cx="6870023" cy="492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27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62000" y="1076980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2800" dirty="0" smtClean="0">
                <a:solidFill>
                  <a:srgbClr val="A7002C"/>
                </a:solidFill>
                <a:latin typeface="Arial Narrow"/>
                <a:cs typeface="Arial Narrow"/>
              </a:rPr>
              <a:t>WSU MEDICAL SCHOOL PROPOSED TIMELINE</a:t>
            </a:r>
            <a:endParaRPr lang="en-US" sz="2800" dirty="0">
              <a:solidFill>
                <a:srgbClr val="A7002C"/>
              </a:solidFill>
              <a:latin typeface="Arial Narrow"/>
              <a:cs typeface="Arial Narrow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133600"/>
            <a:ext cx="8870949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1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38200" y="990600"/>
            <a:ext cx="6858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2800" dirty="0" smtClean="0">
                <a:solidFill>
                  <a:srgbClr val="A7002C"/>
                </a:solidFill>
                <a:latin typeface="Arial Narrow"/>
                <a:cs typeface="Arial Narrow"/>
              </a:rPr>
              <a:t>RESIDENCIES IN WASHINGTON</a:t>
            </a:r>
          </a:p>
          <a:p>
            <a:pPr algn="ctr" defTabSz="457200"/>
            <a:endParaRPr lang="en-US" sz="2800" dirty="0">
              <a:solidFill>
                <a:srgbClr val="A7002C"/>
              </a:solidFill>
              <a:latin typeface="Arial Narrow"/>
              <a:cs typeface="Arial Narrow"/>
            </a:endParaRPr>
          </a:p>
        </p:txBody>
      </p:sp>
      <p:pic>
        <p:nvPicPr>
          <p:cNvPr id="4" name="Picture 3" descr="residenciesW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905000"/>
            <a:ext cx="6870023" cy="40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264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-53975"/>
            <a:ext cx="9204326" cy="691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0213" y="1371600"/>
            <a:ext cx="8031998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US" sz="2400" dirty="0">
                <a:latin typeface="Arial"/>
                <a:cs typeface="Arial"/>
              </a:rPr>
              <a:t>Non-profit corporation </a:t>
            </a:r>
            <a:r>
              <a:rPr lang="en-US" sz="2400" dirty="0" smtClean="0">
                <a:latin typeface="Arial"/>
                <a:cs typeface="Arial"/>
              </a:rPr>
              <a:t>for clinical services and graduate </a:t>
            </a:r>
            <a:r>
              <a:rPr lang="en-US" sz="2400" dirty="0">
                <a:latin typeface="Arial"/>
                <a:cs typeface="Arial"/>
              </a:rPr>
              <a:t>medical </a:t>
            </a:r>
            <a:r>
              <a:rPr lang="en-US" sz="2400" dirty="0" smtClean="0">
                <a:latin typeface="Arial"/>
                <a:cs typeface="Arial"/>
              </a:rPr>
              <a:t>education</a:t>
            </a:r>
            <a:endParaRPr lang="en-US" sz="2400" dirty="0">
              <a:latin typeface="Arial"/>
              <a:cs typeface="Arial"/>
            </a:endParaRPr>
          </a:p>
          <a:p>
            <a:pPr marL="457200" indent="-457200" fontAlgn="auto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US" sz="2400" dirty="0">
                <a:latin typeface="Arial"/>
                <a:cs typeface="Arial"/>
              </a:rPr>
              <a:t>Consortium </a:t>
            </a:r>
            <a:r>
              <a:rPr lang="en-US" sz="2400" dirty="0" smtClean="0">
                <a:latin typeface="Arial"/>
                <a:cs typeface="Arial"/>
              </a:rPr>
              <a:t>of Providence </a:t>
            </a:r>
            <a:r>
              <a:rPr lang="en-US" sz="2400" dirty="0">
                <a:latin typeface="Arial"/>
                <a:cs typeface="Arial"/>
              </a:rPr>
              <a:t>Health and </a:t>
            </a:r>
            <a:r>
              <a:rPr lang="en-US" sz="2400" dirty="0" smtClean="0">
                <a:latin typeface="Arial"/>
                <a:cs typeface="Arial"/>
              </a:rPr>
              <a:t>Services, </a:t>
            </a:r>
            <a:r>
              <a:rPr lang="en-US" sz="2400" dirty="0">
                <a:latin typeface="Arial"/>
                <a:cs typeface="Arial"/>
              </a:rPr>
              <a:t>Washington State University  </a:t>
            </a:r>
            <a:r>
              <a:rPr lang="en-US" sz="2400" dirty="0" smtClean="0">
                <a:latin typeface="Arial"/>
                <a:cs typeface="Arial"/>
              </a:rPr>
              <a:t>Spokane and </a:t>
            </a:r>
            <a:r>
              <a:rPr lang="en-US" sz="2400" dirty="0">
                <a:latin typeface="Arial"/>
                <a:cs typeface="Arial"/>
              </a:rPr>
              <a:t>Empire Health </a:t>
            </a:r>
            <a:r>
              <a:rPr lang="en-US" sz="2400" dirty="0" smtClean="0">
                <a:latin typeface="Arial"/>
                <a:cs typeface="Arial"/>
              </a:rPr>
              <a:t>Foundation</a:t>
            </a:r>
            <a:endParaRPr lang="en-US" sz="2400" dirty="0">
              <a:latin typeface="Arial"/>
              <a:cs typeface="Arial"/>
            </a:endParaRPr>
          </a:p>
          <a:p>
            <a:pPr marL="457200" indent="-457200" fontAlgn="auto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US" sz="2400" dirty="0" smtClean="0">
                <a:latin typeface="Arial"/>
                <a:cs typeface="Arial"/>
              </a:rPr>
              <a:t>$</a:t>
            </a:r>
            <a:r>
              <a:rPr lang="en-US" sz="2400" dirty="0">
                <a:latin typeface="Arial"/>
                <a:cs typeface="Arial"/>
              </a:rPr>
              <a:t>900,000 </a:t>
            </a:r>
            <a:r>
              <a:rPr lang="en-US" sz="2400" dirty="0" smtClean="0">
                <a:latin typeface="Arial"/>
                <a:cs typeface="Arial"/>
              </a:rPr>
              <a:t>HRSA grant funded six </a:t>
            </a:r>
            <a:r>
              <a:rPr lang="en-US" sz="2400" dirty="0">
                <a:latin typeface="Arial"/>
                <a:cs typeface="Arial"/>
              </a:rPr>
              <a:t>new </a:t>
            </a:r>
            <a:r>
              <a:rPr lang="en-US" sz="2400" dirty="0" smtClean="0">
                <a:latin typeface="Arial"/>
                <a:cs typeface="Arial"/>
              </a:rPr>
              <a:t>residency </a:t>
            </a:r>
            <a:r>
              <a:rPr lang="en-US" sz="2400" dirty="0">
                <a:latin typeface="Arial"/>
                <a:cs typeface="Arial"/>
              </a:rPr>
              <a:t>slots beginning July 1, 2014, </a:t>
            </a:r>
            <a:r>
              <a:rPr lang="en-US" sz="2400" dirty="0" smtClean="0">
                <a:latin typeface="Arial"/>
                <a:cs typeface="Arial"/>
              </a:rPr>
              <a:t>increasing to $</a:t>
            </a:r>
            <a:r>
              <a:rPr lang="en-US" sz="2400" dirty="0">
                <a:latin typeface="Arial"/>
                <a:cs typeface="Arial"/>
              </a:rPr>
              <a:t>2.7 million </a:t>
            </a:r>
            <a:r>
              <a:rPr lang="en-US" sz="2400" dirty="0" smtClean="0">
                <a:latin typeface="Arial"/>
                <a:cs typeface="Arial"/>
              </a:rPr>
              <a:t>to fund 3 years of residency training</a:t>
            </a:r>
            <a:endParaRPr lang="en-US" sz="2400" dirty="0">
              <a:latin typeface="Arial"/>
              <a:cs typeface="Arial"/>
            </a:endParaRPr>
          </a:p>
          <a:p>
            <a:pPr marL="457200" indent="-457200" fontAlgn="auto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US" sz="2400" dirty="0">
                <a:latin typeface="Arial"/>
                <a:cs typeface="Arial"/>
              </a:rPr>
              <a:t>WSU </a:t>
            </a:r>
            <a:r>
              <a:rPr lang="en-US" sz="2400" dirty="0" smtClean="0">
                <a:latin typeface="Arial"/>
                <a:cs typeface="Arial"/>
              </a:rPr>
              <a:t>to invest ~$16 million in new clinic building</a:t>
            </a:r>
            <a:endParaRPr lang="en-US" sz="2400" dirty="0">
              <a:latin typeface="Arial"/>
              <a:cs typeface="Arial"/>
            </a:endParaRPr>
          </a:p>
          <a:p>
            <a:pPr marL="457200" indent="-457200" fontAlgn="auto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US" sz="2400" dirty="0" smtClean="0">
                <a:latin typeface="Arial"/>
                <a:cs typeface="Arial"/>
              </a:rPr>
              <a:t>HRSA funding expires at end </a:t>
            </a:r>
            <a:r>
              <a:rPr lang="en-US" sz="2400" dirty="0">
                <a:latin typeface="Arial"/>
                <a:cs typeface="Arial"/>
              </a:rPr>
              <a:t>of </a:t>
            </a:r>
            <a:r>
              <a:rPr lang="en-US" sz="2400" dirty="0" smtClean="0">
                <a:latin typeface="Arial"/>
                <a:cs typeface="Arial"/>
              </a:rPr>
              <a:t>2015</a:t>
            </a:r>
            <a:endParaRPr lang="en-US" sz="2400" dirty="0">
              <a:latin typeface="Arial"/>
              <a:cs typeface="Arial"/>
            </a:endParaRPr>
          </a:p>
          <a:p>
            <a:pPr marL="457200" indent="-457200" fontAlgn="auto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US" sz="2400" dirty="0">
                <a:latin typeface="Arial"/>
                <a:cs typeface="Arial"/>
              </a:rPr>
              <a:t>WSU </a:t>
            </a:r>
            <a:r>
              <a:rPr lang="en-US" sz="2400" dirty="0" smtClean="0">
                <a:latin typeface="Arial"/>
                <a:cs typeface="Arial"/>
              </a:rPr>
              <a:t>federal priority </a:t>
            </a:r>
            <a:r>
              <a:rPr lang="en-US" sz="2400" dirty="0">
                <a:latin typeface="Arial"/>
                <a:cs typeface="Arial"/>
              </a:rPr>
              <a:t>to extend the program </a:t>
            </a:r>
          </a:p>
        </p:txBody>
      </p:sp>
      <p:sp>
        <p:nvSpPr>
          <p:cNvPr id="7" name="Rectangle 6"/>
          <p:cNvSpPr/>
          <p:nvPr/>
        </p:nvSpPr>
        <p:spPr>
          <a:xfrm>
            <a:off x="381000" y="762000"/>
            <a:ext cx="67711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961F26"/>
                </a:solidFill>
                <a:latin typeface="Arial Narrow"/>
                <a:cs typeface="Arial Narrow"/>
              </a:rPr>
              <a:t>SPOKANE TEACHING HEALH CENTER (STHC)</a:t>
            </a:r>
            <a:endParaRPr lang="en-US" sz="2800" dirty="0">
              <a:solidFill>
                <a:srgbClr val="961F26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979800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-District Health Clinic Render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24000"/>
            <a:ext cx="8262807" cy="483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5157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8928"/>
            <a:ext cx="9143998" cy="68669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7488" y="537998"/>
            <a:ext cx="803982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484848"/>
                </a:solidFill>
                <a:latin typeface="Arial Unicode MS"/>
                <a:cs typeface="Arial Unicode MS"/>
              </a:rPr>
              <a:t>A SECOND INDEPENDENTLY</a:t>
            </a:r>
          </a:p>
          <a:p>
            <a:r>
              <a:rPr lang="en-US" sz="3500" dirty="0" smtClean="0">
                <a:solidFill>
                  <a:srgbClr val="484848"/>
                </a:solidFill>
                <a:latin typeface="Arial Unicode MS"/>
                <a:cs typeface="Arial Unicode MS"/>
              </a:rPr>
              <a:t>ACCREDITED MEDICAL SCHOOL</a:t>
            </a:r>
          </a:p>
          <a:p>
            <a:r>
              <a:rPr lang="en-US" sz="3500" dirty="0" smtClean="0">
                <a:solidFill>
                  <a:srgbClr val="484848"/>
                </a:solidFill>
                <a:latin typeface="Arial Unicode MS"/>
                <a:cs typeface="Arial Unicode MS"/>
              </a:rPr>
              <a:t>FOR WASHINGTON STATE</a:t>
            </a:r>
            <a:endParaRPr lang="en-US" sz="3500" dirty="0">
              <a:solidFill>
                <a:srgbClr val="484848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2189833"/>
            <a:ext cx="9144000" cy="626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519952" y="2256600"/>
            <a:ext cx="401991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sz="3500" dirty="0" smtClean="0">
                <a:solidFill>
                  <a:srgbClr val="484848"/>
                </a:solidFill>
                <a:latin typeface="Arial Unicode MS"/>
                <a:cs typeface="Arial Unicode MS"/>
              </a:rPr>
              <a:t>medicine.wsu.edu</a:t>
            </a:r>
            <a:endParaRPr lang="en-US" sz="3500" dirty="0">
              <a:solidFill>
                <a:srgbClr val="4848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334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385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838200"/>
            <a:ext cx="7052315" cy="530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25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838200"/>
            <a:ext cx="74091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2800" dirty="0" smtClean="0">
                <a:solidFill>
                  <a:srgbClr val="A7002C"/>
                </a:solidFill>
                <a:latin typeface="Arial Narrow"/>
                <a:cs typeface="Arial Narrow"/>
              </a:rPr>
              <a:t>MEDICAL </a:t>
            </a:r>
            <a:r>
              <a:rPr lang="en-US" sz="2800" dirty="0">
                <a:solidFill>
                  <a:srgbClr val="A7002C"/>
                </a:solidFill>
                <a:latin typeface="Arial Narrow"/>
                <a:cs typeface="Arial Narrow"/>
              </a:rPr>
              <a:t>SCHOOL ENROLLMENT</a:t>
            </a:r>
          </a:p>
          <a:p>
            <a:pPr algn="ctr" defTabSz="457200"/>
            <a:r>
              <a:rPr lang="en-US" sz="2800" dirty="0">
                <a:solidFill>
                  <a:srgbClr val="A7002C"/>
                </a:solidFill>
                <a:latin typeface="Arial Narrow"/>
                <a:cs typeface="Arial Narrow"/>
              </a:rPr>
              <a:t>PER </a:t>
            </a:r>
            <a:r>
              <a:rPr lang="en-US" sz="2800" dirty="0">
                <a:solidFill>
                  <a:srgbClr val="940021"/>
                </a:solidFill>
                <a:latin typeface="Arial Narrow"/>
                <a:cs typeface="Arial Narrow"/>
              </a:rPr>
              <a:t>100,000 </a:t>
            </a:r>
            <a:r>
              <a:rPr lang="en-US" sz="2800" dirty="0" smtClean="0">
                <a:solidFill>
                  <a:srgbClr val="A7002C"/>
                </a:solidFill>
                <a:latin typeface="Arial Narrow"/>
                <a:cs typeface="Arial Narrow"/>
              </a:rPr>
              <a:t>IN </a:t>
            </a:r>
            <a:r>
              <a:rPr lang="en-US" sz="2800" dirty="0">
                <a:solidFill>
                  <a:srgbClr val="A7002C"/>
                </a:solidFill>
                <a:latin typeface="Arial Narrow"/>
                <a:cs typeface="Arial Narrow"/>
              </a:rPr>
              <a:t>THE 25 MOST POPULOUS STATES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98" y="2362200"/>
            <a:ext cx="8190930" cy="38366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29600" y="4800600"/>
            <a:ext cx="419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A7002C"/>
                </a:solidFill>
                <a:latin typeface="Arial Narrow"/>
              </a:rPr>
              <a:t>7.7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228030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dyTit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91" y="-8930"/>
            <a:ext cx="9155892" cy="687586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9" y="1244777"/>
            <a:ext cx="8059776" cy="5034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2443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dyTit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91" y="-8930"/>
            <a:ext cx="9155892" cy="6875860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56566" y="762000"/>
            <a:ext cx="8863634" cy="94211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rgbClr val="940021"/>
                </a:solidFill>
                <a:latin typeface="Arial Narrow"/>
                <a:cs typeface="Arial Narrow"/>
              </a:rPr>
              <a:t>MEDICAL EDUCATION ACCESS TO </a:t>
            </a:r>
            <a:br>
              <a:rPr lang="en-US" sz="2800" dirty="0" smtClean="0">
                <a:solidFill>
                  <a:srgbClr val="940021"/>
                </a:solidFill>
                <a:latin typeface="Arial Narrow"/>
                <a:cs typeface="Arial Narrow"/>
              </a:rPr>
            </a:br>
            <a:r>
              <a:rPr lang="en-US" sz="2800" dirty="0" smtClean="0">
                <a:solidFill>
                  <a:srgbClr val="940021"/>
                </a:solidFill>
                <a:latin typeface="Arial Narrow"/>
                <a:cs typeface="Arial Narrow"/>
              </a:rPr>
              <a:t>UNDERSERVED COMMUNITIES</a:t>
            </a:r>
          </a:p>
          <a:p>
            <a:endParaRPr lang="en-US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6614" y="1780313"/>
            <a:ext cx="7991395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/>
                <a:cs typeface="Arial"/>
              </a:rPr>
              <a:t>Less than 1 percent of medical students are from tribal communities (AAMC)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/>
                <a:cs typeface="Arial"/>
              </a:rPr>
              <a:t>Less than 1% of the physician workforce is Native </a:t>
            </a:r>
            <a:r>
              <a:rPr lang="en-US" sz="2400" dirty="0" smtClean="0">
                <a:latin typeface="Arial"/>
                <a:cs typeface="Arial"/>
              </a:rPr>
              <a:t>American</a:t>
            </a:r>
            <a:endParaRPr lang="en-US" sz="2400" dirty="0" smtClean="0">
              <a:latin typeface="Arial"/>
              <a:cs typeface="Arial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2310978"/>
              </p:ext>
            </p:extLst>
          </p:nvPr>
        </p:nvGraphicFramePr>
        <p:xfrm>
          <a:off x="726614" y="3518319"/>
          <a:ext cx="7313103" cy="3097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7204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dyTit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91" y="-8930"/>
            <a:ext cx="9155892" cy="6875860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56566" y="762000"/>
            <a:ext cx="8863634" cy="94211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rgbClr val="940021"/>
                </a:solidFill>
                <a:latin typeface="Arial Narrow"/>
                <a:cs typeface="Arial Narrow"/>
              </a:rPr>
              <a:t>MEDICAL EDUCATION ACCESS TO </a:t>
            </a:r>
            <a:br>
              <a:rPr lang="en-US" sz="2800" dirty="0" smtClean="0">
                <a:solidFill>
                  <a:srgbClr val="940021"/>
                </a:solidFill>
                <a:latin typeface="Arial Narrow"/>
                <a:cs typeface="Arial Narrow"/>
              </a:rPr>
            </a:br>
            <a:r>
              <a:rPr lang="en-US" sz="2800" dirty="0" smtClean="0">
                <a:solidFill>
                  <a:srgbClr val="940021"/>
                </a:solidFill>
                <a:latin typeface="Arial Narrow"/>
                <a:cs typeface="Arial Narrow"/>
              </a:rPr>
              <a:t>UNDERSERVED COMMUNITIES</a:t>
            </a:r>
          </a:p>
          <a:p>
            <a:endParaRPr lang="en-US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1285" y="2063315"/>
            <a:ext cx="4246439" cy="4411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Arial"/>
                <a:cs typeface="Arial"/>
              </a:rPr>
              <a:t>WSU </a:t>
            </a:r>
            <a:r>
              <a:rPr lang="en-US" sz="2400" b="1" dirty="0" smtClean="0">
                <a:latin typeface="Arial"/>
                <a:cs typeface="Arial"/>
              </a:rPr>
              <a:t>proposal:</a:t>
            </a:r>
            <a:r>
              <a:rPr lang="en-US" sz="2400" dirty="0" smtClean="0">
                <a:latin typeface="Arial"/>
                <a:cs typeface="Arial"/>
              </a:rPr>
              <a:t> Produce more physicians for underserved communities, including tribal communities</a:t>
            </a:r>
            <a:endParaRPr lang="en-US" sz="2400" dirty="0">
              <a:latin typeface="Arial"/>
              <a:cs typeface="Arial"/>
            </a:endParaRP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/>
                <a:cs typeface="Arial"/>
              </a:rPr>
              <a:t>Target admissions to qualified applicants from underserved communities, including tribal communities</a:t>
            </a:r>
            <a:endParaRPr lang="en-US" sz="2400" dirty="0">
              <a:latin typeface="Arial"/>
              <a:cs typeface="Arial"/>
            </a:endParaRP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/>
                <a:cs typeface="Arial"/>
              </a:rPr>
              <a:t>Target vigorous pipeline and bridge programs for underserved K-12 students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9579628"/>
              </p:ext>
            </p:extLst>
          </p:nvPr>
        </p:nvGraphicFramePr>
        <p:xfrm>
          <a:off x="4630080" y="2063315"/>
          <a:ext cx="4353499" cy="4522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22513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30"/>
            <a:ext cx="9144002" cy="68669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1004" y="2890734"/>
            <a:ext cx="5305779" cy="3175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000"/>
              </a:spcAft>
              <a:buFont typeface="Arial"/>
              <a:buChar char="•"/>
            </a:pPr>
            <a:r>
              <a:rPr lang="en-US" sz="2400" b="1" dirty="0" smtClean="0"/>
              <a:t>Native American Recruitment and Retention Program:  </a:t>
            </a:r>
            <a:r>
              <a:rPr lang="en-US" sz="2400" dirty="0" smtClean="0"/>
              <a:t>graduated over 60 nurses, encouraging advanced degrees in all health science disciplines</a:t>
            </a:r>
            <a:endParaRPr lang="en-US" sz="2400" dirty="0"/>
          </a:p>
          <a:p>
            <a:pPr marL="285750" indent="-285750">
              <a:spcAft>
                <a:spcPts val="1000"/>
              </a:spcAft>
              <a:buFont typeface="Arial"/>
              <a:buChar char="•"/>
            </a:pPr>
            <a:r>
              <a:rPr lang="en-US" sz="2400" b="1" dirty="0" smtClean="0"/>
              <a:t>Na-ha-</a:t>
            </a:r>
            <a:r>
              <a:rPr lang="en-US" sz="2400" b="1" dirty="0" err="1" smtClean="0"/>
              <a:t>shnee</a:t>
            </a:r>
            <a:r>
              <a:rPr lang="en-US" sz="2400" b="1" dirty="0" smtClean="0"/>
              <a:t> Health Sciences Institute</a:t>
            </a:r>
            <a:r>
              <a:rPr lang="en-US" sz="2400" dirty="0" smtClean="0"/>
              <a:t>: two week intensive health sciences summer program for high school students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0940"/>
          <a:stretch/>
        </p:blipFill>
        <p:spPr>
          <a:xfrm>
            <a:off x="282221" y="651936"/>
            <a:ext cx="6430927" cy="16058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4218" t="3557" r="4218" b="3440"/>
          <a:stretch/>
        </p:blipFill>
        <p:spPr>
          <a:xfrm>
            <a:off x="7005666" y="651936"/>
            <a:ext cx="1990659" cy="28363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17168" t="5710" r="15117" b="25572"/>
          <a:stretch/>
        </p:blipFill>
        <p:spPr>
          <a:xfrm>
            <a:off x="6992547" y="3626558"/>
            <a:ext cx="2003778" cy="283633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152390" y="2425889"/>
            <a:ext cx="18428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 Robbie Paul, PhD</a:t>
            </a:r>
          </a:p>
          <a:p>
            <a:pPr algn="r"/>
            <a:r>
              <a:rPr lang="en-US" dirty="0" smtClean="0"/>
              <a:t>Director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741339" y="5817112"/>
            <a:ext cx="2245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Emma Noyes, MPH</a:t>
            </a:r>
          </a:p>
          <a:p>
            <a:pPr algn="r"/>
            <a:r>
              <a:rPr lang="en-US" dirty="0" smtClean="0"/>
              <a:t>Outreach Coordinator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227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30"/>
            <a:ext cx="9144002" cy="68669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3074" y="782983"/>
            <a:ext cx="74733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484848"/>
                </a:solidFill>
                <a:latin typeface="Arial"/>
                <a:cs typeface="Arial"/>
              </a:rPr>
              <a:t>WSU NATIVE AMERICAN PROGRAMS </a:t>
            </a:r>
            <a:endParaRPr lang="en-US" sz="3200" dirty="0">
              <a:solidFill>
                <a:srgbClr val="484848"/>
              </a:solidFill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074" y="4803338"/>
            <a:ext cx="2151944" cy="1520707"/>
          </a:xfrm>
          <a:prstGeom prst="rect">
            <a:avLst/>
          </a:prstGeom>
          <a:effectLst/>
        </p:spPr>
      </p:pic>
      <p:sp>
        <p:nvSpPr>
          <p:cNvPr id="9" name="TextBox 8"/>
          <p:cNvSpPr txBox="1"/>
          <p:nvPr/>
        </p:nvSpPr>
        <p:spPr>
          <a:xfrm>
            <a:off x="2582334" y="1686294"/>
            <a:ext cx="629355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2400" b="1" dirty="0" smtClean="0"/>
              <a:t>Plateau Center: </a:t>
            </a:r>
            <a:r>
              <a:rPr lang="en-US" sz="2400" dirty="0" smtClean="0"/>
              <a:t>dedicated to graduating Native </a:t>
            </a:r>
            <a:r>
              <a:rPr lang="en-US" sz="2400" dirty="0"/>
              <a:t>A</a:t>
            </a:r>
            <a:r>
              <a:rPr lang="en-US" sz="2400" dirty="0" smtClean="0"/>
              <a:t>merican students  </a:t>
            </a:r>
            <a:endParaRPr lang="en-US" sz="2400" dirty="0"/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2400" b="1" dirty="0" smtClean="0"/>
              <a:t>Native Student Center:</a:t>
            </a:r>
            <a:r>
              <a:rPr lang="en-US" sz="2400" dirty="0" smtClean="0"/>
              <a:t> advising, mentoring, tutoring, scholarships, student life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2400" b="1" dirty="0" smtClean="0"/>
              <a:t>Tribal Liaison Office:</a:t>
            </a:r>
            <a:r>
              <a:rPr lang="en-US" sz="2400" dirty="0" smtClean="0"/>
              <a:t> outreach and recruitment, promoting relationships between the tribes and the university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2400" b="1" dirty="0" smtClean="0"/>
              <a:t>Leadership Program:</a:t>
            </a:r>
            <a:r>
              <a:rPr lang="en-US" sz="2400" dirty="0" smtClean="0"/>
              <a:t>  scholarship, membership, stewardship, guardianship </a:t>
            </a:r>
            <a:endParaRPr lang="en-US" sz="2400" dirty="0"/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2400" b="1" dirty="0" smtClean="0"/>
              <a:t>Barbara Aston, Director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3944" t="6469" r="11335" b="18710"/>
          <a:stretch/>
        </p:blipFill>
        <p:spPr>
          <a:xfrm>
            <a:off x="471561" y="1686293"/>
            <a:ext cx="1969502" cy="253567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4694" y="4145322"/>
            <a:ext cx="1578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Barbara Aston, </a:t>
            </a:r>
          </a:p>
          <a:p>
            <a:r>
              <a:rPr lang="en-US" dirty="0" smtClean="0"/>
              <a:t>Director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996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odyTit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2109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67203" y="1621555"/>
            <a:ext cx="172368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 smtClean="0">
                <a:solidFill>
                  <a:srgbClr val="A7002C"/>
                </a:solidFill>
                <a:latin typeface="Arial"/>
                <a:cs typeface="Arial"/>
              </a:rPr>
              <a:t>$208M</a:t>
            </a:r>
            <a:endParaRPr lang="en-US" sz="3500" b="1" dirty="0">
              <a:solidFill>
                <a:srgbClr val="A7002C"/>
              </a:solidFill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010" y="1729277"/>
            <a:ext cx="8533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84848"/>
                </a:solidFill>
                <a:latin typeface="Arial Unicode MS"/>
                <a:cs typeface="Arial Unicode MS"/>
              </a:rPr>
              <a:t>TOTAL INFRASTRUCTURE INVESTMENT: </a:t>
            </a:r>
            <a:endParaRPr lang="en-US" sz="2800" dirty="0">
              <a:solidFill>
                <a:srgbClr val="484848"/>
              </a:solidFill>
            </a:endParaRPr>
          </a:p>
        </p:txBody>
      </p:sp>
      <p:pic>
        <p:nvPicPr>
          <p:cNvPr id="2" name="Picture 1" descr="timelin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7" y="2814409"/>
            <a:ext cx="8312727" cy="186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8368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464</Words>
  <Application>Microsoft Macintosh PowerPoint</Application>
  <PresentationFormat>On-screen Show (4:3)</PresentationFormat>
  <Paragraphs>73</Paragraphs>
  <Slides>19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Courtney Abbott</dc:creator>
  <cp:lastModifiedBy>Ken Roberts</cp:lastModifiedBy>
  <cp:revision>62</cp:revision>
  <dcterms:created xsi:type="dcterms:W3CDTF">2014-09-03T21:27:34Z</dcterms:created>
  <dcterms:modified xsi:type="dcterms:W3CDTF">2015-01-20T03:14:00Z</dcterms:modified>
</cp:coreProperties>
</file>