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handoutMasterIdLst>
    <p:handoutMasterId r:id="rId23"/>
  </p:handoutMasterIdLst>
  <p:sldIdLst>
    <p:sldId id="288" r:id="rId2"/>
    <p:sldId id="538" r:id="rId3"/>
    <p:sldId id="600" r:id="rId4"/>
    <p:sldId id="601" r:id="rId5"/>
    <p:sldId id="602" r:id="rId6"/>
    <p:sldId id="603" r:id="rId7"/>
    <p:sldId id="604" r:id="rId8"/>
    <p:sldId id="610" r:id="rId9"/>
    <p:sldId id="605" r:id="rId10"/>
    <p:sldId id="607" r:id="rId11"/>
    <p:sldId id="606" r:id="rId12"/>
    <p:sldId id="608" r:id="rId13"/>
    <p:sldId id="609" r:id="rId14"/>
    <p:sldId id="611" r:id="rId15"/>
    <p:sldId id="612" r:id="rId16"/>
    <p:sldId id="613" r:id="rId17"/>
    <p:sldId id="615" r:id="rId18"/>
    <p:sldId id="614" r:id="rId19"/>
    <p:sldId id="616" r:id="rId20"/>
    <p:sldId id="576" r:id="rId21"/>
  </p:sldIdLst>
  <p:sldSz cx="9144000" cy="6858000" type="screen4x3"/>
  <p:notesSz cx="7010400" cy="92964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6846" autoAdjust="0"/>
    <p:restoredTop sz="94368" autoAdjust="0"/>
  </p:normalViewPr>
  <p:slideViewPr>
    <p:cSldViewPr>
      <p:cViewPr>
        <p:scale>
          <a:sx n="108" d="100"/>
          <a:sy n="108" d="100"/>
        </p:scale>
        <p:origin x="-264" y="-72"/>
      </p:cViewPr>
      <p:guideLst>
        <p:guide orient="horz" pos="2160"/>
        <p:guide pos="2880"/>
      </p:guideLst>
    </p:cSldViewPr>
  </p:slideViewPr>
  <p:outlineViewPr>
    <p:cViewPr>
      <p:scale>
        <a:sx n="33" d="100"/>
        <a:sy n="33" d="100"/>
      </p:scale>
      <p:origin x="48" y="1177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3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61" cy="464180"/>
          </a:xfrm>
          <a:prstGeom prst="rect">
            <a:avLst/>
          </a:prstGeom>
        </p:spPr>
        <p:txBody>
          <a:bodyPr vert="horz" lIns="92300" tIns="46150" rIns="92300" bIns="46150" rtlCol="0"/>
          <a:lstStyle>
            <a:lvl1pPr algn="l">
              <a:defRPr sz="1200"/>
            </a:lvl1pPr>
          </a:lstStyle>
          <a:p>
            <a:endParaRPr lang="en-US"/>
          </a:p>
        </p:txBody>
      </p:sp>
      <p:sp>
        <p:nvSpPr>
          <p:cNvPr id="3" name="Date Placeholder 2"/>
          <p:cNvSpPr>
            <a:spLocks noGrp="1"/>
          </p:cNvSpPr>
          <p:nvPr>
            <p:ph type="dt" sz="quarter" idx="1"/>
          </p:nvPr>
        </p:nvSpPr>
        <p:spPr>
          <a:xfrm>
            <a:off x="3970634" y="0"/>
            <a:ext cx="3038161" cy="464180"/>
          </a:xfrm>
          <a:prstGeom prst="rect">
            <a:avLst/>
          </a:prstGeom>
        </p:spPr>
        <p:txBody>
          <a:bodyPr vert="horz" lIns="92300" tIns="46150" rIns="92300" bIns="46150" rtlCol="0"/>
          <a:lstStyle>
            <a:lvl1pPr algn="r">
              <a:defRPr sz="1200"/>
            </a:lvl1pPr>
          </a:lstStyle>
          <a:p>
            <a:fld id="{49BC0197-112B-44F6-AFD4-5036350F17AD}" type="datetimeFigureOut">
              <a:rPr lang="en-US" smtClean="0"/>
              <a:t>7/9/2015</a:t>
            </a:fld>
            <a:endParaRPr lang="en-US"/>
          </a:p>
        </p:txBody>
      </p:sp>
      <p:sp>
        <p:nvSpPr>
          <p:cNvPr id="4" name="Footer Placeholder 3"/>
          <p:cNvSpPr>
            <a:spLocks noGrp="1"/>
          </p:cNvSpPr>
          <p:nvPr>
            <p:ph type="ftr" sz="quarter" idx="2"/>
          </p:nvPr>
        </p:nvSpPr>
        <p:spPr>
          <a:xfrm>
            <a:off x="0" y="8830621"/>
            <a:ext cx="3038161" cy="464180"/>
          </a:xfrm>
          <a:prstGeom prst="rect">
            <a:avLst/>
          </a:prstGeom>
        </p:spPr>
        <p:txBody>
          <a:bodyPr vert="horz" lIns="92300" tIns="46150" rIns="92300" bIns="46150" rtlCol="0" anchor="b"/>
          <a:lstStyle>
            <a:lvl1pPr algn="l">
              <a:defRPr sz="1200"/>
            </a:lvl1pPr>
          </a:lstStyle>
          <a:p>
            <a:endParaRPr lang="en-US"/>
          </a:p>
        </p:txBody>
      </p:sp>
      <p:sp>
        <p:nvSpPr>
          <p:cNvPr id="5" name="Slide Number Placeholder 4"/>
          <p:cNvSpPr>
            <a:spLocks noGrp="1"/>
          </p:cNvSpPr>
          <p:nvPr>
            <p:ph type="sldNum" sz="quarter" idx="3"/>
          </p:nvPr>
        </p:nvSpPr>
        <p:spPr>
          <a:xfrm>
            <a:off x="3970634" y="8830621"/>
            <a:ext cx="3038161" cy="464180"/>
          </a:xfrm>
          <a:prstGeom prst="rect">
            <a:avLst/>
          </a:prstGeom>
        </p:spPr>
        <p:txBody>
          <a:bodyPr vert="horz" lIns="92300" tIns="46150" rIns="92300" bIns="46150" rtlCol="0" anchor="b"/>
          <a:lstStyle>
            <a:lvl1pPr algn="r">
              <a:defRPr sz="1200"/>
            </a:lvl1pPr>
          </a:lstStyle>
          <a:p>
            <a:fld id="{A8C9D03C-3816-4712-ADFF-EDB3B36E0AD8}" type="slidenum">
              <a:rPr lang="en-US" smtClean="0"/>
              <a:t>‹#›</a:t>
            </a:fld>
            <a:endParaRPr lang="en-US"/>
          </a:p>
        </p:txBody>
      </p:sp>
    </p:spTree>
    <p:extLst>
      <p:ext uri="{BB962C8B-B14F-4D97-AF65-F5344CB8AC3E}">
        <p14:creationId xmlns:p14="http://schemas.microsoft.com/office/powerpoint/2010/main" val="17405025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8" rIns="93177" bIns="46588" rtlCol="0"/>
          <a:lstStyle>
            <a:lvl1pPr algn="l">
              <a:defRPr sz="1200"/>
            </a:lvl1pPr>
          </a:lstStyle>
          <a:p>
            <a:endParaRPr lang="en-US"/>
          </a:p>
        </p:txBody>
      </p:sp>
      <p:sp>
        <p:nvSpPr>
          <p:cNvPr id="3" name="Date Placeholder 2"/>
          <p:cNvSpPr>
            <a:spLocks noGrp="1"/>
          </p:cNvSpPr>
          <p:nvPr>
            <p:ph type="dt" idx="1"/>
          </p:nvPr>
        </p:nvSpPr>
        <p:spPr>
          <a:xfrm>
            <a:off x="3970937" y="0"/>
            <a:ext cx="3037840" cy="464820"/>
          </a:xfrm>
          <a:prstGeom prst="rect">
            <a:avLst/>
          </a:prstGeom>
        </p:spPr>
        <p:txBody>
          <a:bodyPr vert="horz" lIns="93177" tIns="46588" rIns="93177" bIns="46588" rtlCol="0"/>
          <a:lstStyle>
            <a:lvl1pPr algn="r">
              <a:defRPr sz="1200"/>
            </a:lvl1pPr>
          </a:lstStyle>
          <a:p>
            <a:fld id="{0E244F75-33C8-4563-BBDA-403F3F838CF7}" type="datetimeFigureOut">
              <a:rPr lang="en-US" smtClean="0"/>
              <a:t>7/9/2015</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7" tIns="46588" rIns="93177" bIns="46588"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8" rIns="93177" bIns="4658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8" rIns="93177" bIns="46588" rtlCol="0" anchor="b"/>
          <a:lstStyle>
            <a:lvl1pPr algn="l">
              <a:defRPr sz="1200"/>
            </a:lvl1pPr>
          </a:lstStyle>
          <a:p>
            <a:endParaRPr lang="en-US"/>
          </a:p>
        </p:txBody>
      </p:sp>
      <p:sp>
        <p:nvSpPr>
          <p:cNvPr id="7" name="Slide Number Placeholder 6"/>
          <p:cNvSpPr>
            <a:spLocks noGrp="1"/>
          </p:cNvSpPr>
          <p:nvPr>
            <p:ph type="sldNum" sz="quarter" idx="5"/>
          </p:nvPr>
        </p:nvSpPr>
        <p:spPr>
          <a:xfrm>
            <a:off x="3970937" y="8829967"/>
            <a:ext cx="3037840" cy="464820"/>
          </a:xfrm>
          <a:prstGeom prst="rect">
            <a:avLst/>
          </a:prstGeom>
        </p:spPr>
        <p:txBody>
          <a:bodyPr vert="horz" lIns="93177" tIns="46588" rIns="93177" bIns="46588" rtlCol="0" anchor="b"/>
          <a:lstStyle>
            <a:lvl1pPr algn="r">
              <a:defRPr sz="1200"/>
            </a:lvl1pPr>
          </a:lstStyle>
          <a:p>
            <a:fld id="{758DB724-A6CA-4CAB-A468-A8DA05128164}" type="slidenum">
              <a:rPr lang="en-US" smtClean="0"/>
              <a:t>‹#›</a:t>
            </a:fld>
            <a:endParaRPr lang="en-US"/>
          </a:p>
        </p:txBody>
      </p:sp>
    </p:spTree>
    <p:extLst>
      <p:ext uri="{BB962C8B-B14F-4D97-AF65-F5344CB8AC3E}">
        <p14:creationId xmlns:p14="http://schemas.microsoft.com/office/powerpoint/2010/main" val="3426930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noFill/>
          <a:ln>
            <a:solidFill>
              <a:srgbClr val="000000"/>
            </a:solidFill>
            <a:miter lim="800000"/>
          </a:ln>
        </p:spPr>
      </p:sp>
      <p:sp>
        <p:nvSpPr>
          <p:cNvPr id="6147"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6148"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E19F0FEF-0F0C-439C-A4A9-9601F2290CB2}" type="slidenum">
              <a:rPr lang="en-US"/>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32986E6E-2E9B-4BA1-952E-C184CCD44D03}" type="slidenum">
              <a:rPr lang="en-US"/>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27BBF28A-87A9-4883-852F-B80C21CCCCAC}" type="slidenum">
              <a:rPr lang="en-US"/>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D7C639D9-617B-4259-B59F-A09F981E1179}" type="slidenum">
              <a:rPr lang="en-US"/>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14D8A624-C2A9-4950-93B1-49726A0C1A8A}" type="slidenum">
              <a:rPr lang="en-US"/>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9BA79717-C5E5-4090-A067-1BBED703C6B1}" type="slidenum">
              <a:rPr lang="en-US"/>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D53EB8B6-D324-484E-80D5-C7329E5A4350}" type="slidenum">
              <a:rPr lang="en-US"/>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18406075-F2C3-4E82-AD25-C6B0D61EE3E2}" type="slidenum">
              <a:rPr lang="en-US"/>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6C87FE9F-BE18-41B5-BFAC-B6DC1D090411}" type="slidenum">
              <a:rPr lang="en-US"/>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7FEB4AB6-7A14-4991-9881-52E16254C7A3}" type="slidenum">
              <a:rPr lang="en-US"/>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4A5FC936-8171-4AC1-A72B-FD72192C673E}" type="slidenum">
              <a:rPr lang="en-US"/>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B28E4E03-69F9-4511-A7DE-318D4EE5466B}" type="slidenum">
              <a:rPr lang="en-US"/>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167509D6-CB78-4F13-A204-C1DD3260CD88}" type="slidenum">
              <a:rPr lang="en-US"/>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DB1D7B4D-10F9-4667-AA56-F0E782C47DD6}" type="slidenum">
              <a:rPr lang="en-US"/>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D18090BD-C3A0-47E7-A707-E8FFF3655490}" type="slidenum">
              <a:rPr lang="en-US"/>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FE433A7F-989D-4EB7-9F79-97D58FE79450}" type="slidenum">
              <a:rPr lang="en-US"/>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F67D692D-8BE7-4E23-9046-69E5D2C84D52}" type="slidenum">
              <a:rPr lang="en-US"/>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644E54BB-959C-4FB2-AFC0-1E7A5247DFEF}" type="slidenum">
              <a:rPr lang="en-US"/>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FCE16E7F-7CAE-4A9A-AA59-B69DE3FCAF72}" type="slidenum">
              <a:rPr lang="en-US"/>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noFill/>
          <a:ln>
            <a:solidFill>
              <a:srgbClr val="000000"/>
            </a:solidFill>
            <a:miter lim="800000"/>
          </a:ln>
        </p:spPr>
      </p:sp>
      <p:sp>
        <p:nvSpPr>
          <p:cNvPr id="7171" name="Notes Placeholder 2"/>
          <p:cNvSpPr>
            <a:spLocks noGrp="1"/>
          </p:cNvSpPr>
          <p:nvPr>
            <p:ph type="body" idx="1"/>
          </p:nvPr>
        </p:nvSpPr>
        <p:spPr>
          <a:noFill/>
        </p:spPr>
        <p:txBody>
          <a:bodyPr wrap="square" numCol="1" anchor="t" anchorCtr="0" compatLnSpc="1">
            <a:prstTxWarp prst="textNoShape">
              <a:avLst/>
            </a:prstTxWarp>
          </a:bodyPr>
          <a:lstStyle/>
          <a:p>
            <a:pPr>
              <a:spcBef>
                <a:spcPct val="0"/>
              </a:spcBef>
            </a:pPr>
            <a:endParaRPr lang="en-US" smtClean="0"/>
          </a:p>
        </p:txBody>
      </p:sp>
      <p:sp>
        <p:nvSpPr>
          <p:cNvPr id="7172" name="Slide Number Placeholder 3"/>
          <p:cNvSpPr>
            <a:spLocks noGrp="1"/>
          </p:cNvSpPr>
          <p:nvPr>
            <p:ph type="sldNum" sz="quarter" idx="5"/>
          </p:nvPr>
        </p:nvSpPr>
        <p:spPr>
          <a:noFill/>
          <a:ln>
            <a:miter lim="800000"/>
          </a:ln>
        </p:spPr>
        <p:txBody>
          <a:bodyPr wrap="square" numCol="1" anchorCtr="0" compatLnSpc="1">
            <a:prstTxWarp prst="textNoShape">
              <a:avLst/>
            </a:prstTxWarp>
          </a:bodyPr>
          <a:lstStyle/>
          <a:p>
            <a:fld id="{52375464-1AE8-402E-B286-E80AF2A78A15}" type="slidenum">
              <a:rPr lang="en-US"/>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341F67-8153-4200-9F4D-BFD3C73904C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41F67-8153-4200-9F4D-BFD3C73904C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41F67-8153-4200-9F4D-BFD3C73904C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341F67-8153-4200-9F4D-BFD3C73904C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341F67-8153-4200-9F4D-BFD3C73904CC}" type="datetimeFigureOut">
              <a:rPr lang="en-US" smtClean="0"/>
              <a:t>7/9/2015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341F67-8153-4200-9F4D-BFD3C73904CC}" type="datetimeFigureOut">
              <a:rPr lang="en-US" smtClean="0"/>
              <a:t>7/9/2015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341F67-8153-4200-9F4D-BFD3C73904CC}" type="datetimeFigureOut">
              <a:rPr lang="en-US" smtClean="0"/>
              <a:t>7/9/2015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341F67-8153-4200-9F4D-BFD3C73904CC}" type="datetimeFigureOut">
              <a:rPr lang="en-US" smtClean="0"/>
              <a:t>7/9/2015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341F67-8153-4200-9F4D-BFD3C73904CC}" type="datetimeFigureOut">
              <a:rPr lang="en-US" smtClean="0"/>
              <a:t>7/9/2015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341F67-8153-4200-9F4D-BFD3C73904CC}" type="datetimeFigureOut">
              <a:rPr lang="en-US" smtClean="0"/>
              <a:t>7/9/2015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341F67-8153-4200-9F4D-BFD3C73904CC}" type="datetimeFigureOut">
              <a:rPr lang="en-US" smtClean="0"/>
              <a:t>7/9/2015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B12B75-9944-4AEB-8E33-5E954E4634B1}"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341F67-8153-4200-9F4D-BFD3C73904CC}" type="datetimeFigureOut">
              <a:rPr lang="en-US" smtClean="0"/>
              <a:t>7/9/2015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B12B75-9944-4AEB-8E33-5E954E4634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2362200"/>
            <a:ext cx="8305800" cy="1981200"/>
          </a:xfrm>
        </p:spPr>
        <p:txBody>
          <a:bodyPr>
            <a:normAutofit fontScale="90000"/>
          </a:bodyPr>
          <a:lstStyle/>
          <a:p>
            <a:r>
              <a:rPr lang="en-US" sz="3200" b="1" smtClean="0"/>
              <a:t/>
            </a:r>
            <a:br>
              <a:rPr lang="en-US" sz="3200" b="1" smtClean="0"/>
            </a:br>
            <a:r>
              <a:rPr lang="en-US" sz="2400" b="1" smtClean="0"/>
              <a:t>Qualified Health Plans and Insurer Payments in the </a:t>
            </a:r>
            <a:br>
              <a:rPr lang="en-US" sz="2400" b="1" smtClean="0"/>
            </a:br>
            <a:r>
              <a:rPr lang="en-US" sz="2400" b="1" smtClean="0"/>
              <a:t>Patient Protection and Affordable Care Act:</a:t>
            </a:r>
            <a:br>
              <a:rPr lang="en-US" sz="2400" b="1" smtClean="0"/>
            </a:br>
            <a:r>
              <a:rPr lang="en-US" sz="2400" b="1" smtClean="0"/>
              <a:t>Policy Issues Facing Tribal Health Programs</a:t>
            </a:r>
            <a:br>
              <a:rPr lang="en-US" sz="2400" b="1" smtClean="0"/>
            </a:br>
            <a:r>
              <a:rPr lang="en-US" sz="2400" b="1" smtClean="0"/>
              <a:t/>
            </a:r>
            <a:br>
              <a:rPr lang="en-US" sz="2400" b="1" smtClean="0"/>
            </a:br>
            <a:r>
              <a:rPr lang="en-US" sz="2000" b="1" smtClean="0"/>
              <a:t>A Presentation for the 2015 California Indian Health Conference</a:t>
            </a:r>
            <a:endParaRPr lang="en-US" sz="3200">
              <a:latin typeface="Times New Roman" pitchFamily="18" charset="0"/>
              <a:cs typeface="Times New Roman" pitchFamily="18" charset="0"/>
            </a:endParaRPr>
          </a:p>
        </p:txBody>
      </p:sp>
      <p:sp>
        <p:nvSpPr>
          <p:cNvPr id="2051" name="Rectangle 3"/>
          <p:cNvSpPr>
            <a:spLocks noGrp="1" noChangeArrowheads="1"/>
          </p:cNvSpPr>
          <p:nvPr>
            <p:ph type="subTitle" idx="1"/>
          </p:nvPr>
        </p:nvSpPr>
        <p:spPr>
          <a:xfrm>
            <a:off x="1295400" y="4038600"/>
            <a:ext cx="6400800" cy="1752600"/>
          </a:xfrm>
        </p:spPr>
        <p:txBody>
          <a:bodyPr>
            <a:noAutofit/>
          </a:bodyPr>
          <a:lstStyle/>
          <a:p>
            <a:pPr>
              <a:lnSpc>
                <a:spcPct val="80000"/>
              </a:lnSpc>
              <a:defRPr/>
            </a:pPr>
            <a:endParaRPr lang="en-US" sz="1800" b="1" smtClean="0"/>
          </a:p>
          <a:p>
            <a:pPr>
              <a:lnSpc>
                <a:spcPct val="80000"/>
              </a:lnSpc>
              <a:defRPr/>
            </a:pPr>
            <a:endParaRPr lang="en-US" sz="1200" b="1" smtClean="0">
              <a:solidFill>
                <a:schemeClr val="tx1"/>
              </a:solidFill>
            </a:endParaRPr>
          </a:p>
          <a:p>
            <a:pPr>
              <a:lnSpc>
                <a:spcPct val="80000"/>
              </a:lnSpc>
              <a:defRPr/>
            </a:pPr>
            <a:r>
              <a:rPr lang="en-US" sz="1800" b="1" smtClean="0">
                <a:solidFill>
                  <a:schemeClr val="tx1"/>
                </a:solidFill>
              </a:rPr>
              <a:t>Sam Ennis, J.D.</a:t>
            </a:r>
            <a:br>
              <a:rPr lang="en-US" sz="1800" b="1" smtClean="0">
                <a:solidFill>
                  <a:schemeClr val="tx1"/>
                </a:solidFill>
              </a:rPr>
            </a:br>
            <a:r>
              <a:rPr lang="en-US" sz="1800" b="1" smtClean="0">
                <a:solidFill>
                  <a:schemeClr val="tx1"/>
                </a:solidFill>
              </a:rPr>
              <a:t>Sonosky, Chambers, Sachse, Endreson &amp; Perry, LLP</a:t>
            </a:r>
          </a:p>
          <a:p>
            <a:pPr>
              <a:lnSpc>
                <a:spcPct val="80000"/>
              </a:lnSpc>
              <a:defRPr/>
            </a:pPr>
            <a:r>
              <a:rPr lang="en-US" sz="1800" b="1" smtClean="0">
                <a:solidFill>
                  <a:schemeClr val="tx1"/>
                </a:solidFill>
              </a:rPr>
              <a:t>sennis@sonoskysd.com</a:t>
            </a:r>
          </a:p>
          <a:p>
            <a:pPr>
              <a:lnSpc>
                <a:spcPct val="80000"/>
              </a:lnSpc>
              <a:defRPr/>
            </a:pPr>
            <a:r>
              <a:rPr lang="en-US" sz="1800" b="1" smtClean="0">
                <a:solidFill>
                  <a:schemeClr val="tx1"/>
                </a:solidFill>
              </a:rPr>
              <a:t/>
            </a:r>
            <a:br>
              <a:rPr lang="en-US" sz="1800" b="1" smtClean="0">
                <a:solidFill>
                  <a:schemeClr val="tx1"/>
                </a:solidFill>
              </a:rPr>
            </a:br>
            <a:r>
              <a:rPr lang="en-US" sz="1800" b="1" smtClean="0">
                <a:solidFill>
                  <a:schemeClr val="tx1"/>
                </a:solidFill>
              </a:rPr>
              <a:t>July 8, 2015</a:t>
            </a:r>
            <a:endParaRPr lang="en-US" sz="1800" smtClean="0">
              <a:solidFill>
                <a:schemeClr val="tx1"/>
              </a:solidFill>
            </a:endParaRPr>
          </a:p>
        </p:txBody>
      </p:sp>
      <p:sp>
        <p:nvSpPr>
          <p:cNvPr id="3076" name="Rectangle 5"/>
          <p:cNvSpPr>
            <a:spLocks noChangeArrowheads="1"/>
          </p:cNvSpPr>
          <p:nvPr/>
        </p:nvSpPr>
        <p:spPr>
          <a:xfrm>
            <a:off x="4572000" y="860425"/>
            <a:ext cx="9144000" cy="0"/>
          </a:xfrm>
          <a:prstGeom prst="rect">
            <a:avLst/>
          </a:prstGeom>
          <a:noFill/>
          <a:ln w="9525">
            <a:noFill/>
            <a:miter lim="800000"/>
          </a:ln>
        </p:spPr>
        <p:txBody>
          <a:bodyPr wrap="none" anchor="ctr">
            <a:spAutoFit/>
          </a:bodyPr>
          <a:lstStyle/>
          <a:p>
            <a:endParaRPr lang="en-US"/>
          </a:p>
        </p:txBody>
      </p:sp>
      <p:sp>
        <p:nvSpPr>
          <p:cNvPr id="3077" name="Rectangle 7"/>
          <p:cNvSpPr>
            <a:spLocks noChangeArrowheads="1"/>
          </p:cNvSpPr>
          <p:nvPr/>
        </p:nvSpPr>
        <p:spPr>
          <a:xfrm>
            <a:off x="2508250" y="1482725"/>
            <a:ext cx="9144000" cy="0"/>
          </a:xfrm>
          <a:prstGeom prst="rect">
            <a:avLst/>
          </a:prstGeom>
          <a:noFill/>
          <a:ln w="9525">
            <a:noFill/>
            <a:miter lim="800000"/>
          </a:ln>
        </p:spPr>
        <p:txBody>
          <a:bodyPr wrap="none" anchor="ctr">
            <a:spAutoFit/>
          </a:bodyPr>
          <a:lstStyle/>
          <a:p>
            <a:endParaRPr lang="en-US"/>
          </a:p>
        </p:txBody>
      </p:sp>
      <p:pic>
        <p:nvPicPr>
          <p:cNvPr id="3078" name="Picture 6" descr="http://www.sonosky.com/i/home_main.jpg"/>
          <p:cNvPicPr>
            <a:picLocks noChangeAspect="1" noChangeArrowheads="1"/>
          </p:cNvPicPr>
          <p:nvPr/>
        </p:nvPicPr>
        <p:blipFill>
          <a:blip r:embed="rId3"/>
          <a:srcRect/>
          <a:stretch>
            <a:fillRect/>
          </a:stretch>
        </p:blipFill>
        <p:spPr>
          <a:xfrm>
            <a:off x="0" y="838200"/>
            <a:ext cx="9144000" cy="1447800"/>
          </a:xfrm>
          <a:prstGeom prst="rect">
            <a:avLst/>
          </a:prstGeom>
          <a:noFill/>
          <a:ln w="9525">
            <a:noFill/>
            <a:miter lim="800000"/>
          </a:ln>
        </p:spPr>
      </p:pic>
      <p:sp>
        <p:nvSpPr>
          <p:cNvPr id="3079" name="Rectangle 9"/>
          <p:cNvSpPr>
            <a:spLocks noChangeArrowheads="1"/>
          </p:cNvSpPr>
          <p:nvPr/>
        </p:nvSpPr>
        <p:spPr>
          <a:xfrm>
            <a:off x="1870075" y="6359525"/>
            <a:ext cx="9144000" cy="0"/>
          </a:xfrm>
          <a:prstGeom prst="rect">
            <a:avLst/>
          </a:prstGeom>
          <a:noFill/>
          <a:ln w="9525">
            <a:noFill/>
            <a:miter lim="800000"/>
          </a:ln>
        </p:spPr>
        <p:txBody>
          <a:bodyPr wrap="none" anchor="ctr">
            <a:spAutoFit/>
          </a:bodyPr>
          <a:lstStyle/>
          <a:p>
            <a:endParaRPr lang="en-US"/>
          </a:p>
        </p:txBody>
      </p:sp>
      <p:pic>
        <p:nvPicPr>
          <p:cNvPr id="3080" name="Picture 8" descr="http://www.sonosky.com/i/home_sub_button.jpg"/>
          <p:cNvPicPr>
            <a:picLocks noChangeAspect="1" noChangeArrowheads="1"/>
          </p:cNvPicPr>
          <p:nvPr/>
        </p:nvPicPr>
        <p:blipFill>
          <a:blip r:embed="rId4"/>
          <a:srcRect t="-10001" r="12500"/>
          <a:stretch>
            <a:fillRect/>
          </a:stretch>
        </p:blipFill>
        <p:spPr>
          <a:xfrm>
            <a:off x="0" y="6172200"/>
            <a:ext cx="9144000" cy="381000"/>
          </a:xfrm>
          <a:prstGeom prst="rect">
            <a:avLst/>
          </a:prstGeom>
          <a:noFill/>
          <a:ln w="9525">
            <a:noFill/>
            <a:miter lim="800000"/>
          </a:ln>
        </p:spPr>
      </p:pic>
      <p:sp>
        <p:nvSpPr>
          <p:cNvPr id="3081" name="Text Box 19"/>
          <p:cNvSpPr txBox="1">
            <a:spLocks noChangeArrowheads="1"/>
          </p:cNvSpPr>
          <p:nvPr/>
        </p:nvSpPr>
        <p:spPr>
          <a:xfrm>
            <a:off x="0" y="6550223"/>
            <a:ext cx="9144000" cy="307777"/>
          </a:xfrm>
          <a:prstGeom prst="rect">
            <a:avLst/>
          </a:prstGeom>
          <a:solidFill>
            <a:srgbClr val="DDEFDF">
              <a:alpha val="87059"/>
            </a:srgbClr>
          </a:solidFill>
          <a:ln w="9525">
            <a:noFill/>
            <a:miter lim="800000"/>
          </a:ln>
        </p:spPr>
        <p:txBody>
          <a:bodyPr wrap="square">
            <a:spAutoFit/>
          </a:bodyPr>
          <a:lstStyle/>
          <a:p>
            <a:pPr>
              <a:spcBef>
                <a:spcPct val="50000"/>
              </a:spcBef>
            </a:pPr>
            <a:r>
              <a:rPr lang="en-US" sz="1400" b="1" smtClean="0">
                <a:solidFill>
                  <a:srgbClr val="777777"/>
                </a:solidFill>
              </a:rPr>
              <a:t> 	Washington, DC          Juneau, AK         Anchorage, AK        Albuquerque, NM         San Diego, CA        </a:t>
            </a:r>
            <a:endParaRPr lang="en-US" sz="1400" b="1"/>
          </a:p>
        </p:txBody>
      </p:sp>
      <p:sp>
        <p:nvSpPr>
          <p:cNvPr id="3082" name="Text Box 20"/>
          <p:cNvSpPr txBox="1">
            <a:spLocks noChangeArrowheads="1"/>
          </p:cNvSpPr>
          <p:nvPr/>
        </p:nvSpPr>
        <p:spPr>
          <a:xfrm>
            <a:off x="0" y="0"/>
            <a:ext cx="9144000" cy="830997"/>
          </a:xfrm>
          <a:prstGeom prst="rect">
            <a:avLst/>
          </a:prstGeom>
          <a:solidFill>
            <a:srgbClr val="709877"/>
          </a:solidFill>
          <a:ln w="9525">
            <a:noFill/>
            <a:miter lim="800000"/>
          </a:ln>
        </p:spPr>
        <p:txBody>
          <a:bodyPr wrap="square">
            <a:spAutoFit/>
          </a:bodyPr>
          <a:lstStyle/>
          <a:p>
            <a:r>
              <a:rPr lang="en-US" sz="2400">
                <a:solidFill>
                  <a:srgbClr val="F4FECE"/>
                </a:solidFill>
                <a:effectLst>
                  <a:outerShdw blurRad="38100" dist="38100" dir="2700000" algn="tl">
                    <a:srgbClr val="000000">
                      <a:alpha val="43137"/>
                    </a:srgbClr>
                  </a:outerShdw>
                </a:effectLst>
              </a:rPr>
              <a:t>Sonosky, Chambers, Sachse, </a:t>
            </a:r>
          </a:p>
          <a:p>
            <a:r>
              <a:rPr lang="en-US" sz="2400" smtClean="0">
                <a:solidFill>
                  <a:srgbClr val="F4FECE"/>
                </a:solidFill>
                <a:effectLst>
                  <a:outerShdw blurRad="38100" dist="38100" dir="2700000" algn="tl">
                    <a:srgbClr val="000000">
                      <a:alpha val="43137"/>
                    </a:srgbClr>
                  </a:outerShdw>
                </a:effectLst>
              </a:rPr>
              <a:t>Endreson </a:t>
            </a:r>
            <a:r>
              <a:rPr lang="en-US" sz="2400">
                <a:solidFill>
                  <a:srgbClr val="F4FECE"/>
                </a:solidFill>
                <a:effectLst>
                  <a:outerShdw blurRad="38100" dist="38100" dir="2700000" algn="tl">
                    <a:srgbClr val="000000">
                      <a:alpha val="43137"/>
                    </a:srgbClr>
                  </a:outerShdw>
                </a:effectLst>
              </a:rPr>
              <a:t>&amp; </a:t>
            </a:r>
            <a:r>
              <a:rPr lang="en-US" sz="2400" smtClean="0">
                <a:solidFill>
                  <a:srgbClr val="F4FECE"/>
                </a:solidFill>
                <a:effectLst>
                  <a:outerShdw blurRad="38100" dist="38100" dir="2700000" algn="tl">
                    <a:srgbClr val="000000">
                      <a:alpha val="43137"/>
                    </a:srgbClr>
                  </a:outerShdw>
                </a:effectLst>
              </a:rPr>
              <a:t>Perry, </a:t>
            </a:r>
            <a:r>
              <a:rPr lang="en-US" sz="2400">
                <a:solidFill>
                  <a:srgbClr val="F4FECE"/>
                </a:solidFill>
                <a:effectLst>
                  <a:outerShdw blurRad="38100" dist="38100" dir="2700000" algn="tl">
                    <a:srgbClr val="000000">
                      <a:alpha val="43137"/>
                    </a:srgbClr>
                  </a:outerShdw>
                </a:effectLst>
              </a:rPr>
              <a:t>LLP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4000" b="1" smtClean="0">
                <a:solidFill>
                  <a:srgbClr val="000000"/>
                </a:solidFill>
                <a:effectLst>
                  <a:outerShdw blurRad="38100" dist="38100" dir="2700000" algn="tl">
                    <a:srgbClr val="FFFFFF"/>
                  </a:outerShdw>
                </a:effectLst>
              </a:rPr>
              <a:t/>
            </a:r>
            <a:br>
              <a:rPr lang="en-US" sz="4000" b="1" smtClean="0">
                <a:solidFill>
                  <a:srgbClr val="000000"/>
                </a:solidFill>
                <a:effectLst>
                  <a:outerShdw blurRad="38100" dist="38100" dir="2700000" algn="tl">
                    <a:srgbClr val="FFFFFF"/>
                  </a:outerShdw>
                </a:effectLst>
              </a:rPr>
            </a:br>
            <a:r>
              <a:rPr lang="en-US" sz="4000" b="1" smtClean="0">
                <a:solidFill>
                  <a:srgbClr val="000000"/>
                </a:solidFill>
                <a:effectLst>
                  <a:outerShdw blurRad="38100" dist="38100" dir="2700000" algn="tl">
                    <a:srgbClr val="FFFFFF"/>
                  </a:outerShdw>
                </a:effectLst>
              </a:rPr>
              <a:t>Network Adequacy – General Standards</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lvl="1" algn="l"/>
            <a:endParaRPr lang="en-US" sz="1400" smtClean="0">
              <a:solidFill>
                <a:srgbClr val="000000"/>
              </a:solidFill>
            </a:endParaRPr>
          </a:p>
          <a:p>
            <a:pPr marL="342900" indent="-342900" algn="l">
              <a:buFont typeface="Arial" pitchFamily="34" charset="0"/>
              <a:buChar char="•"/>
            </a:pPr>
            <a:r>
              <a:rPr lang="en-US" sz="2400" b="1" smtClean="0">
                <a:solidFill>
                  <a:srgbClr val="000000"/>
                </a:solidFill>
              </a:rPr>
              <a:t>CMS/CCIIO requirements only apply to federally-facilitated Marketplaces (FFMs).</a:t>
            </a:r>
            <a:endParaRPr lang="en-US" sz="2400" b="1">
              <a:solidFill>
                <a:srgbClr val="000000"/>
              </a:solidFill>
            </a:endParaRPr>
          </a:p>
          <a:p>
            <a:pPr marL="800100" lvl="1" indent="-342900" algn="l">
              <a:buFont typeface="Arial" pitchFamily="34" charset="0"/>
              <a:buChar char="•"/>
            </a:pPr>
            <a:r>
              <a:rPr lang="en-US" sz="2000" smtClean="0">
                <a:solidFill>
                  <a:srgbClr val="000000"/>
                </a:solidFill>
              </a:rPr>
              <a:t>Network adequacy standards in state-based Marketplaces (SBMs) are determined by the State.</a:t>
            </a:r>
            <a:endParaRPr lang="en-US" sz="2000">
              <a:solidFill>
                <a:srgbClr val="000000"/>
              </a:solidFill>
            </a:endParaRPr>
          </a:p>
          <a:p>
            <a:pPr marL="342900" indent="-342900" algn="l"/>
            <a:endParaRPr lang="en-US" sz="1200" b="1">
              <a:solidFill>
                <a:schemeClr val="tx1"/>
              </a:solidFill>
            </a:endParaRPr>
          </a:p>
          <a:p>
            <a:pPr marL="342900" indent="-342900" algn="l">
              <a:buFont typeface="Arial" pitchFamily="34" charset="0"/>
              <a:buChar char="•"/>
            </a:pPr>
            <a:r>
              <a:rPr lang="en-US" sz="2400" b="1">
                <a:solidFill>
                  <a:srgbClr val="000000"/>
                </a:solidFill>
              </a:rPr>
              <a:t>General requirements </a:t>
            </a:r>
            <a:r>
              <a:rPr lang="en-US" sz="2400" b="1" smtClean="0">
                <a:solidFill>
                  <a:srgbClr val="000000"/>
                </a:solidFill>
              </a:rPr>
              <a:t>for FFM </a:t>
            </a:r>
            <a:r>
              <a:rPr lang="en-US" sz="2400" b="1">
                <a:solidFill>
                  <a:srgbClr val="000000"/>
                </a:solidFill>
              </a:rPr>
              <a:t>network adequacy include:</a:t>
            </a:r>
          </a:p>
          <a:p>
            <a:pPr marL="800100" lvl="1" indent="-342900" algn="l">
              <a:buFont typeface="Arial" pitchFamily="34" charset="0"/>
              <a:buChar char="•"/>
            </a:pPr>
            <a:r>
              <a:rPr lang="en-US" sz="2000">
                <a:solidFill>
                  <a:srgbClr val="000000"/>
                </a:solidFill>
              </a:rPr>
              <a:t>Network </a:t>
            </a:r>
            <a:r>
              <a:rPr lang="en-US" sz="2000" smtClean="0">
                <a:solidFill>
                  <a:srgbClr val="000000"/>
                </a:solidFill>
              </a:rPr>
              <a:t>has sufficient numbers </a:t>
            </a:r>
            <a:r>
              <a:rPr lang="en-US" sz="2000">
                <a:solidFill>
                  <a:srgbClr val="000000"/>
                </a:solidFill>
              </a:rPr>
              <a:t>and types of providers, including providers that specialize in </a:t>
            </a:r>
            <a:r>
              <a:rPr lang="en-US" sz="2000" smtClean="0">
                <a:solidFill>
                  <a:srgbClr val="000000"/>
                </a:solidFill>
              </a:rPr>
              <a:t>mental </a:t>
            </a:r>
            <a:r>
              <a:rPr lang="en-US" sz="2000">
                <a:solidFill>
                  <a:srgbClr val="000000"/>
                </a:solidFill>
              </a:rPr>
              <a:t>health and substance abuse services, to assure that all services will be accessible without unreasonable delay. </a:t>
            </a:r>
          </a:p>
          <a:p>
            <a:pPr marL="800100" lvl="1" indent="-342900" algn="l">
              <a:buFont typeface="Arial" pitchFamily="34" charset="0"/>
              <a:buChar char="•"/>
            </a:pPr>
            <a:r>
              <a:rPr lang="en-US" sz="2000" smtClean="0">
                <a:solidFill>
                  <a:srgbClr val="000000"/>
                </a:solidFill>
              </a:rPr>
              <a:t>QHP makes its provider </a:t>
            </a:r>
            <a:r>
              <a:rPr lang="en-US" sz="2000">
                <a:solidFill>
                  <a:srgbClr val="000000"/>
                </a:solidFill>
              </a:rPr>
              <a:t>directory </a:t>
            </a:r>
            <a:r>
              <a:rPr lang="en-US" sz="2000" smtClean="0">
                <a:solidFill>
                  <a:srgbClr val="000000"/>
                </a:solidFill>
              </a:rPr>
              <a:t>available </a:t>
            </a:r>
            <a:r>
              <a:rPr lang="en-US" sz="2000">
                <a:solidFill>
                  <a:srgbClr val="000000"/>
                </a:solidFill>
              </a:rPr>
              <a:t>to the Marketplace for publication online and to potential enrollees in hard copy upon request, </a:t>
            </a:r>
            <a:r>
              <a:rPr lang="en-US" sz="2000" smtClean="0">
                <a:solidFill>
                  <a:srgbClr val="000000"/>
                </a:solidFill>
              </a:rPr>
              <a:t>and in it </a:t>
            </a:r>
            <a:r>
              <a:rPr lang="en-US" sz="2000">
                <a:solidFill>
                  <a:srgbClr val="000000"/>
                </a:solidFill>
              </a:rPr>
              <a:t>identifies network providers that are not taking new patients</a:t>
            </a:r>
            <a:r>
              <a:rPr lang="en-US" sz="2000" smtClean="0">
                <a:solidFill>
                  <a:srgbClr val="000000"/>
                </a:solidFill>
              </a:rPr>
              <a:t>.</a:t>
            </a: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a:p>
          <a:p>
            <a:endParaRPr lang="en-US"/>
          </a:p>
          <a:p>
            <a:pPr marL="800100" lvl="1" indent="-342900" algn="l">
              <a:buFont typeface="Arial" pitchFamily="34" charset="0"/>
              <a:buChar char="•"/>
            </a:pPr>
            <a:endParaRPr lang="en-US" sz="1200"/>
          </a:p>
          <a:p>
            <a:endParaRPr lang="en-US"/>
          </a:p>
          <a:p>
            <a:pPr marL="800100" lvl="1" indent="-342900" algn="l">
              <a:buFont typeface="Arial" pitchFamily="34" charset="0"/>
              <a:buChar char="•"/>
            </a:pPr>
            <a:endParaRPr lang="en-US" sz="1400" b="1"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10</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37152805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800" b="1" smtClean="0">
                <a:solidFill>
                  <a:srgbClr val="000000"/>
                </a:solidFill>
                <a:effectLst>
                  <a:outerShdw blurRad="38100" dist="38100" dir="2700000" algn="tl">
                    <a:srgbClr val="FFFFFF"/>
                  </a:outerShdw>
                </a:effectLst>
              </a:rPr>
              <a:t/>
            </a:r>
            <a:br>
              <a:rPr lang="en-US" sz="3800" b="1" smtClean="0">
                <a:solidFill>
                  <a:srgbClr val="000000"/>
                </a:solidFill>
                <a:effectLst>
                  <a:outerShdw blurRad="38100" dist="38100" dir="2700000" algn="tl">
                    <a:srgbClr val="FFFFFF"/>
                  </a:outerShdw>
                </a:effectLst>
              </a:rPr>
            </a:br>
            <a:r>
              <a:rPr lang="en-US" sz="3800" b="1" smtClean="0">
                <a:solidFill>
                  <a:srgbClr val="000000"/>
                </a:solidFill>
                <a:effectLst>
                  <a:outerShdw blurRad="38100" dist="38100" dir="2700000" algn="tl">
                    <a:srgbClr val="FFFFFF"/>
                  </a:outerShdw>
                </a:effectLst>
              </a:rPr>
              <a:t>Network Adequacy – Tribal Health Programs</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r>
              <a:rPr lang="en-US" sz="2100" b="1" smtClean="0">
                <a:solidFill>
                  <a:srgbClr val="000000"/>
                </a:solidFill>
              </a:rPr>
              <a:t>CMS/CCIIO issue an annual “Issuer Letter” that details additional requirements for meeting FFM network adequacy requirements, including:</a:t>
            </a:r>
            <a:endParaRPr lang="en-US" sz="1200" b="1" smtClean="0">
              <a:solidFill>
                <a:srgbClr val="000000"/>
              </a:solidFill>
            </a:endParaRPr>
          </a:p>
          <a:p>
            <a:pPr marL="800100" lvl="1" indent="-342900" algn="l">
              <a:buFont typeface="Arial" pitchFamily="34" charset="0"/>
              <a:buChar char="•"/>
            </a:pPr>
            <a:r>
              <a:rPr lang="en-US" sz="1700" smtClean="0">
                <a:solidFill>
                  <a:srgbClr val="000000"/>
                </a:solidFill>
              </a:rPr>
              <a:t>Offer contracts to all Indian health providers in the QHP’s geographic area;</a:t>
            </a:r>
          </a:p>
          <a:p>
            <a:pPr marL="800100" lvl="1" indent="-342900" algn="l">
              <a:buFont typeface="Arial" pitchFamily="34" charset="0"/>
              <a:buChar char="•"/>
            </a:pPr>
            <a:r>
              <a:rPr lang="en-US" sz="1700" smtClean="0">
                <a:solidFill>
                  <a:srgbClr val="000000"/>
                </a:solidFill>
              </a:rPr>
              <a:t>Offers “good faith” contracts, meaning that the terms, including payment rates, represent what a similarly</a:t>
            </a:r>
            <a:r>
              <a:rPr lang="en-US" sz="1700">
                <a:solidFill>
                  <a:srgbClr val="000000"/>
                </a:solidFill>
              </a:rPr>
              <a:t>-situated, non-ECP provider would accept </a:t>
            </a:r>
            <a:r>
              <a:rPr lang="en-US" sz="1700" smtClean="0">
                <a:solidFill>
                  <a:srgbClr val="000000"/>
                </a:solidFill>
              </a:rPr>
              <a:t>or already </a:t>
            </a:r>
            <a:r>
              <a:rPr lang="en-US" sz="1700">
                <a:solidFill>
                  <a:srgbClr val="000000"/>
                </a:solidFill>
              </a:rPr>
              <a:t>has </a:t>
            </a:r>
            <a:r>
              <a:rPr lang="en-US" sz="1700" smtClean="0">
                <a:solidFill>
                  <a:srgbClr val="000000"/>
                </a:solidFill>
              </a:rPr>
              <a:t>accepted;</a:t>
            </a:r>
          </a:p>
          <a:p>
            <a:pPr marL="800100" lvl="1" indent="-342900" algn="l">
              <a:buFont typeface="Arial" pitchFamily="34" charset="0"/>
              <a:buChar char="•"/>
            </a:pPr>
            <a:r>
              <a:rPr lang="en-US" sz="1700" smtClean="0">
                <a:solidFill>
                  <a:srgbClr val="000000"/>
                </a:solidFill>
              </a:rPr>
              <a:t>Offer contracts </a:t>
            </a:r>
            <a:r>
              <a:rPr lang="en-US" sz="1700">
                <a:solidFill>
                  <a:srgbClr val="000000"/>
                </a:solidFill>
              </a:rPr>
              <a:t>“using the recommended model QHP Addendum for </a:t>
            </a:r>
            <a:r>
              <a:rPr lang="en-US" sz="1700" smtClean="0">
                <a:solidFill>
                  <a:srgbClr val="000000"/>
                </a:solidFill>
              </a:rPr>
              <a:t>[Indian health care programs] developed </a:t>
            </a:r>
            <a:r>
              <a:rPr lang="en-US" sz="1700">
                <a:solidFill>
                  <a:srgbClr val="000000"/>
                </a:solidFill>
              </a:rPr>
              <a:t>by </a:t>
            </a:r>
            <a:r>
              <a:rPr lang="en-US" sz="1700" smtClean="0">
                <a:solidFill>
                  <a:srgbClr val="000000"/>
                </a:solidFill>
              </a:rPr>
              <a:t>CMS,” aka the “Indian addendum” that outlines special legal rights of Tribal providers;</a:t>
            </a:r>
          </a:p>
          <a:p>
            <a:pPr marL="800100" lvl="1" indent="-342900" algn="l">
              <a:buFont typeface="Arial" pitchFamily="34" charset="0"/>
              <a:buChar char="•"/>
            </a:pPr>
            <a:r>
              <a:rPr lang="en-US" sz="1700" smtClean="0">
                <a:solidFill>
                  <a:srgbClr val="000000"/>
                </a:solidFill>
              </a:rPr>
              <a:t>Ensure that at least 30% of ECPs in each QHP’s service area are included in the provider network.</a:t>
            </a:r>
            <a:endParaRPr lang="en-US" sz="1700">
              <a:solidFill>
                <a:srgbClr val="000000"/>
              </a:solidFill>
            </a:endParaRPr>
          </a:p>
          <a:p>
            <a:pPr marL="800100" lvl="1" indent="-342900" algn="l">
              <a:buFont typeface="Arial" pitchFamily="34" charset="0"/>
              <a:buChar char="•"/>
            </a:pPr>
            <a:endParaRPr lang="en-US" sz="1200" smtClean="0">
              <a:solidFill>
                <a:srgbClr val="000000"/>
              </a:solidFill>
            </a:endParaRPr>
          </a:p>
          <a:p>
            <a:pPr marL="342900" indent="-342900" algn="l">
              <a:buFont typeface="Arial" pitchFamily="34" charset="0"/>
              <a:buChar char="•"/>
            </a:pPr>
            <a:r>
              <a:rPr lang="en-US" sz="2100" b="1">
                <a:solidFill>
                  <a:srgbClr val="000000"/>
                </a:solidFill>
              </a:rPr>
              <a:t>Failure to comply requires written </a:t>
            </a:r>
            <a:r>
              <a:rPr lang="en-US" sz="2100" b="1" smtClean="0">
                <a:solidFill>
                  <a:srgbClr val="000000"/>
                </a:solidFill>
              </a:rPr>
              <a:t>narrative justification that </a:t>
            </a:r>
            <a:r>
              <a:rPr lang="en-US" sz="2100" b="1">
                <a:solidFill>
                  <a:srgbClr val="000000"/>
                </a:solidFill>
              </a:rPr>
              <a:t>the </a:t>
            </a:r>
            <a:r>
              <a:rPr lang="en-US" sz="2100" b="1" smtClean="0">
                <a:solidFill>
                  <a:srgbClr val="000000"/>
                </a:solidFill>
              </a:rPr>
              <a:t>network (1) </a:t>
            </a:r>
            <a:r>
              <a:rPr lang="en-US" sz="2100" b="1">
                <a:solidFill>
                  <a:srgbClr val="000000"/>
                </a:solidFill>
              </a:rPr>
              <a:t>established provides an adequate level of service for low-income and medically underserved </a:t>
            </a:r>
            <a:r>
              <a:rPr lang="en-US" sz="2100" b="1" smtClean="0">
                <a:solidFill>
                  <a:srgbClr val="000000"/>
                </a:solidFill>
              </a:rPr>
              <a:t>enrollees and (2) satisfied </a:t>
            </a:r>
            <a:r>
              <a:rPr lang="en-US" sz="2100" b="1">
                <a:solidFill>
                  <a:srgbClr val="000000"/>
                </a:solidFill>
              </a:rPr>
              <a:t>the </a:t>
            </a:r>
            <a:r>
              <a:rPr lang="en-US" sz="2100" b="1" smtClean="0">
                <a:solidFill>
                  <a:srgbClr val="000000"/>
                </a:solidFill>
              </a:rPr>
              <a:t>good faith </a:t>
            </a:r>
            <a:r>
              <a:rPr lang="en-US" sz="2100" b="1">
                <a:solidFill>
                  <a:srgbClr val="000000"/>
                </a:solidFill>
              </a:rPr>
              <a:t>contract offer requirement with </a:t>
            </a:r>
            <a:r>
              <a:rPr lang="en-US" sz="2100" b="1" smtClean="0">
                <a:solidFill>
                  <a:srgbClr val="000000"/>
                </a:solidFill>
              </a:rPr>
              <a:t>Tribal health programs.</a:t>
            </a:r>
            <a:endParaRPr lang="en-US" sz="2100" b="1">
              <a:solidFill>
                <a:srgbClr val="000000"/>
              </a:solidFill>
            </a:endParaRP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11</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1544900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800" b="1" smtClean="0">
                <a:solidFill>
                  <a:srgbClr val="000000"/>
                </a:solidFill>
                <a:effectLst>
                  <a:outerShdw blurRad="38100" dist="38100" dir="2700000" algn="tl">
                    <a:srgbClr val="FFFFFF"/>
                  </a:outerShdw>
                </a:effectLst>
              </a:rPr>
              <a:t/>
            </a:r>
            <a:br>
              <a:rPr lang="en-US" sz="3800" b="1" smtClean="0">
                <a:solidFill>
                  <a:srgbClr val="000000"/>
                </a:solidFill>
                <a:effectLst>
                  <a:outerShdw blurRad="38100" dist="38100" dir="2700000" algn="tl">
                    <a:srgbClr val="FFFFFF"/>
                  </a:outerShdw>
                </a:effectLst>
              </a:rPr>
            </a:br>
            <a:r>
              <a:rPr lang="en-US" sz="3800" b="1" smtClean="0">
                <a:solidFill>
                  <a:srgbClr val="000000"/>
                </a:solidFill>
                <a:effectLst>
                  <a:outerShdw blurRad="38100" dist="38100" dir="2700000" algn="tl">
                    <a:srgbClr val="FFFFFF"/>
                  </a:outerShdw>
                </a:effectLst>
              </a:rPr>
              <a:t>Network Adequacy – Ongoing Issues</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endParaRPr lang="en-US" sz="1200" b="1" smtClean="0">
              <a:solidFill>
                <a:srgbClr val="000000"/>
              </a:solidFill>
            </a:endParaRPr>
          </a:p>
          <a:p>
            <a:pPr marL="342900" indent="-342900" algn="l">
              <a:buFont typeface="Arial" pitchFamily="34" charset="0"/>
              <a:buChar char="•"/>
            </a:pPr>
            <a:r>
              <a:rPr lang="en-US" sz="2100" b="1" smtClean="0">
                <a:solidFill>
                  <a:srgbClr val="000000"/>
                </a:solidFill>
              </a:rPr>
              <a:t>Lack of Tribal-specific protections at the State level lead to inadequate I/T/U network status in SBMs.</a:t>
            </a:r>
            <a:endParaRPr lang="en-US" sz="1200" b="1" smtClean="0">
              <a:solidFill>
                <a:srgbClr val="000000"/>
              </a:solidFill>
            </a:endParaRPr>
          </a:p>
          <a:p>
            <a:pPr marL="800100" lvl="1" indent="-342900" algn="l">
              <a:buFont typeface="Arial" pitchFamily="34" charset="0"/>
              <a:buChar char="•"/>
            </a:pPr>
            <a:r>
              <a:rPr lang="en-US" sz="1700" smtClean="0">
                <a:solidFill>
                  <a:srgbClr val="000000"/>
                </a:solidFill>
              </a:rPr>
              <a:t>For example, Nevada does not require issuers to contract with I/T/Us or offer the Indian addendum, and there have been no QHP contract offers to any Nevada I/T/U.</a:t>
            </a:r>
          </a:p>
          <a:p>
            <a:pPr marL="800100" lvl="1" indent="-342900" algn="l">
              <a:buFont typeface="Arial" pitchFamily="34" charset="0"/>
              <a:buChar char="•"/>
            </a:pPr>
            <a:endParaRPr lang="en-US" sz="1200">
              <a:solidFill>
                <a:srgbClr val="000000"/>
              </a:solidFill>
            </a:endParaRPr>
          </a:p>
          <a:p>
            <a:pPr marL="342900" indent="-342900" algn="l">
              <a:buFont typeface="Arial" pitchFamily="34" charset="0"/>
              <a:buChar char="•"/>
            </a:pPr>
            <a:r>
              <a:rPr lang="en-US" sz="2100" b="1" smtClean="0">
                <a:solidFill>
                  <a:srgbClr val="000000"/>
                </a:solidFill>
              </a:rPr>
              <a:t>Numerous QHPs certified as having adequate networks despite little to no I/T/U presence.</a:t>
            </a:r>
            <a:endParaRPr lang="en-US" sz="1200" b="1">
              <a:solidFill>
                <a:srgbClr val="000000"/>
              </a:solidFill>
            </a:endParaRPr>
          </a:p>
          <a:p>
            <a:pPr marL="800100" lvl="1" indent="-342900" algn="l">
              <a:buFont typeface="Arial" pitchFamily="34" charset="0"/>
              <a:buChar char="•"/>
            </a:pPr>
            <a:r>
              <a:rPr lang="en-US" sz="1700" smtClean="0">
                <a:solidFill>
                  <a:srgbClr val="000000"/>
                </a:solidFill>
              </a:rPr>
              <a:t>Unsure how federal government is enforcing network adequacy requirements, including provider narrative justification.</a:t>
            </a:r>
            <a:endParaRPr lang="en-US" sz="1700">
              <a:solidFill>
                <a:srgbClr val="000000"/>
              </a:solidFill>
            </a:endParaRPr>
          </a:p>
          <a:p>
            <a:pPr marL="800100" lvl="1" indent="-342900" algn="l">
              <a:buFont typeface="Arial" pitchFamily="34" charset="0"/>
              <a:buChar char="•"/>
            </a:pPr>
            <a:endParaRPr lang="en-US" sz="1200" smtClean="0">
              <a:solidFill>
                <a:srgbClr val="000000"/>
              </a:solidFill>
            </a:endParaRPr>
          </a:p>
          <a:p>
            <a:pPr marL="342900" indent="-342900" algn="l">
              <a:buFont typeface="Arial" pitchFamily="34" charset="0"/>
              <a:buChar char="•"/>
            </a:pPr>
            <a:r>
              <a:rPr lang="en-US" sz="2100" b="1" smtClean="0">
                <a:solidFill>
                  <a:srgbClr val="000000"/>
                </a:solidFill>
              </a:rPr>
              <a:t>Several QHPs have offered in-network status to I/T/U providers on unfavorable terms.</a:t>
            </a:r>
            <a:endParaRPr lang="en-US" sz="1200" b="1">
              <a:solidFill>
                <a:srgbClr val="000000"/>
              </a:solidFill>
            </a:endParaRPr>
          </a:p>
          <a:p>
            <a:pPr marL="800100" lvl="1" indent="-342900" algn="l">
              <a:buFont typeface="Arial" pitchFamily="34" charset="0"/>
              <a:buChar char="•"/>
            </a:pPr>
            <a:r>
              <a:rPr lang="en-US" sz="1700">
                <a:solidFill>
                  <a:srgbClr val="000000"/>
                </a:solidFill>
              </a:rPr>
              <a:t>Unsure how federal government is </a:t>
            </a:r>
            <a:r>
              <a:rPr lang="en-US" sz="1700" smtClean="0">
                <a:solidFill>
                  <a:srgbClr val="000000"/>
                </a:solidFill>
              </a:rPr>
              <a:t>enforcing “good faith” contract offer requirements.</a:t>
            </a:r>
            <a:endParaRPr lang="en-US" sz="1700">
              <a:solidFill>
                <a:srgbClr val="000000"/>
              </a:solidFill>
            </a:endParaRP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 </a:t>
            </a:r>
            <a:r>
              <a:rPr lang="en-US" sz="1200" b="1">
                <a:solidFill>
                  <a:srgbClr val="000000"/>
                </a:solidFill>
              </a:rPr>
              <a:t>Slide </a:t>
            </a:r>
            <a:fld id="{C11D05EB-629B-47DB-AA35-B0F8CA810A68}" type="slidenum">
              <a:rPr lang="en-US" sz="1200" b="1">
                <a:solidFill>
                  <a:srgbClr val="000000"/>
                </a:solidFill>
              </a:rPr>
              <a:t>12</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9014735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endParaRPr lang="en-US" sz="3800" b="1" smtClean="0">
              <a:solidFill>
                <a:srgbClr val="000000"/>
              </a:solidFill>
              <a:effectLst>
                <a:outerShdw blurRad="38100" dist="38100" dir="2700000" algn="tl">
                  <a:srgbClr val="FFFFFF"/>
                </a:outerShdw>
              </a:effectLst>
            </a:endParaRP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lvl="1" algn="l"/>
            <a:endParaRPr lang="en-US" sz="1200" b="1">
              <a:solidFill>
                <a:srgbClr val="000000"/>
              </a:solidFill>
            </a:endParaRPr>
          </a:p>
          <a:p>
            <a:pPr lvl="1" algn="l"/>
            <a:endParaRPr lang="en-US" sz="1200" b="1" smtClean="0">
              <a:solidFill>
                <a:srgbClr val="000000"/>
              </a:solidFill>
            </a:endParaRPr>
          </a:p>
          <a:p>
            <a:pPr lvl="1" algn="l"/>
            <a:endParaRPr lang="en-US" sz="1200" b="1">
              <a:solidFill>
                <a:srgbClr val="000000"/>
              </a:solidFill>
            </a:endParaRPr>
          </a:p>
          <a:p>
            <a:pPr lvl="1" algn="l"/>
            <a:endParaRPr lang="en-US" sz="1200" b="1" smtClean="0">
              <a:solidFill>
                <a:srgbClr val="000000"/>
              </a:solidFill>
            </a:endParaRPr>
          </a:p>
          <a:p>
            <a:pPr lvl="1" algn="l"/>
            <a:endParaRPr lang="en-US" sz="1200" b="1">
              <a:solidFill>
                <a:srgbClr val="000000"/>
              </a:solidFill>
            </a:endParaRPr>
          </a:p>
          <a:p>
            <a:pPr lvl="1" algn="l"/>
            <a:endParaRPr lang="en-US" sz="1200" b="1" smtClean="0">
              <a:solidFill>
                <a:srgbClr val="000000"/>
              </a:solidFill>
            </a:endParaRPr>
          </a:p>
          <a:p>
            <a:pPr lvl="1"/>
            <a:r>
              <a:rPr lang="en-US" sz="5000" b="1" smtClean="0">
                <a:solidFill>
                  <a:srgbClr val="000000"/>
                </a:solidFill>
              </a:rPr>
              <a:t>Tribal Right of Recovery Under Section 206</a:t>
            </a:r>
          </a:p>
          <a:p>
            <a:pPr marL="800100" lvl="1" indent="-342900" algn="l">
              <a:buFont typeface="Arial" pitchFamily="34" charset="0"/>
              <a:buChar char="•"/>
            </a:pPr>
            <a:endParaRPr lang="en-US" sz="1400" smtClean="0">
              <a:solidFill>
                <a:srgbClr val="000000"/>
              </a:solidFill>
            </a:endParaRPr>
          </a:p>
          <a:p>
            <a:pPr marL="800100" lvl="1" indent="-342900" algn="l">
              <a:buFont typeface="Arial" pitchFamily="34" charset="0"/>
              <a:buChar char="•"/>
            </a:pPr>
            <a:endParaRPr lang="en-US" sz="14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 </a:t>
            </a:r>
            <a:r>
              <a:rPr lang="en-US" sz="1200" b="1">
                <a:solidFill>
                  <a:srgbClr val="000000"/>
                </a:solidFill>
              </a:rPr>
              <a:t>Slide </a:t>
            </a:r>
            <a:fld id="{C11D05EB-629B-47DB-AA35-B0F8CA810A68}" type="slidenum">
              <a:rPr lang="en-US" sz="1200" b="1">
                <a:solidFill>
                  <a:srgbClr val="000000"/>
                </a:solidFill>
              </a:rPr>
              <a:t>13</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1297685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800" b="1" smtClean="0">
                <a:solidFill>
                  <a:srgbClr val="000000"/>
                </a:solidFill>
                <a:effectLst>
                  <a:outerShdw blurRad="38100" dist="38100" dir="2700000" algn="tl">
                    <a:srgbClr val="FFFFFF"/>
                  </a:outerShdw>
                </a:effectLst>
              </a:rPr>
              <a:t/>
            </a:r>
            <a:br>
              <a:rPr lang="en-US" sz="3800" b="1" smtClean="0">
                <a:solidFill>
                  <a:srgbClr val="000000"/>
                </a:solidFill>
                <a:effectLst>
                  <a:outerShdw blurRad="38100" dist="38100" dir="2700000" algn="tl">
                    <a:srgbClr val="FFFFFF"/>
                  </a:outerShdw>
                </a:effectLst>
              </a:rPr>
            </a:br>
            <a:r>
              <a:rPr lang="en-US" sz="3800" b="1" smtClean="0">
                <a:solidFill>
                  <a:srgbClr val="000000"/>
                </a:solidFill>
                <a:effectLst>
                  <a:outerShdw blurRad="38100" dist="38100" dir="2700000" algn="tl">
                    <a:srgbClr val="FFFFFF"/>
                  </a:outerShdw>
                </a:effectLst>
              </a:rPr>
              <a:t>Section 206 - Generally</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endParaRPr lang="en-US" sz="1200" b="1" smtClean="0">
              <a:solidFill>
                <a:srgbClr val="000000"/>
              </a:solidFill>
            </a:endParaRPr>
          </a:p>
          <a:p>
            <a:pPr marL="342900" indent="-342900" algn="l">
              <a:buFont typeface="Arial" pitchFamily="34" charset="0"/>
              <a:buChar char="•"/>
            </a:pPr>
            <a:r>
              <a:rPr lang="en-US" sz="2200" b="1" smtClean="0">
                <a:solidFill>
                  <a:srgbClr val="000000"/>
                </a:solidFill>
              </a:rPr>
              <a:t>Section 206 of the Indian Health Care Improvement Act (25 U.S.C. 1621e) gives Tribal health programs the right to recover “from </a:t>
            </a:r>
            <a:r>
              <a:rPr lang="en-US" sz="2200" b="1">
                <a:solidFill>
                  <a:srgbClr val="000000"/>
                </a:solidFill>
              </a:rPr>
              <a:t>an insurance company, health maintenance organization, employee benefit plan, third-party tortfeasor, or any other responsible or liable third party (including a political subdivision or local governmental entity of a State</a:t>
            </a:r>
            <a:r>
              <a:rPr lang="en-US" sz="2200" b="1" smtClean="0">
                <a:solidFill>
                  <a:srgbClr val="000000"/>
                </a:solidFill>
              </a:rPr>
              <a:t>),” either:</a:t>
            </a:r>
          </a:p>
          <a:p>
            <a:pPr marL="800100" lvl="1" indent="-342900" algn="l">
              <a:buFont typeface="Arial" pitchFamily="34" charset="0"/>
              <a:buChar char="•"/>
            </a:pPr>
            <a:r>
              <a:rPr lang="en-US" sz="2000" smtClean="0">
                <a:solidFill>
                  <a:srgbClr val="000000"/>
                </a:solidFill>
              </a:rPr>
              <a:t>The </a:t>
            </a:r>
            <a:r>
              <a:rPr lang="en-US" sz="1800" smtClean="0">
                <a:solidFill>
                  <a:srgbClr val="000000"/>
                </a:solidFill>
              </a:rPr>
              <a:t>program’s “reasonable </a:t>
            </a:r>
            <a:r>
              <a:rPr lang="en-US" sz="1800">
                <a:solidFill>
                  <a:srgbClr val="000000"/>
                </a:solidFill>
              </a:rPr>
              <a:t>charges </a:t>
            </a:r>
            <a:r>
              <a:rPr lang="en-US" sz="1800" smtClean="0">
                <a:solidFill>
                  <a:srgbClr val="000000"/>
                </a:solidFill>
              </a:rPr>
              <a:t>billed,” or;</a:t>
            </a:r>
          </a:p>
          <a:p>
            <a:pPr marL="800100" lvl="1" indent="-342900" algn="l">
              <a:buFont typeface="Arial" pitchFamily="34" charset="0"/>
              <a:buChar char="•"/>
            </a:pPr>
            <a:r>
              <a:rPr lang="en-US" sz="1800" smtClean="0">
                <a:solidFill>
                  <a:srgbClr val="000000"/>
                </a:solidFill>
              </a:rPr>
              <a:t>If higher than the provider’s reasonable charges, “the </a:t>
            </a:r>
            <a:r>
              <a:rPr lang="en-US" sz="1800">
                <a:solidFill>
                  <a:srgbClr val="000000"/>
                </a:solidFill>
              </a:rPr>
              <a:t>highest amount the third party would pay for care and services furnished by providers other than governmental entities, to any individual to the same extent that such individual, or any nongovernmental provider of such services, would be eligible to receive damages, reimbursement, or indemnification for such charges or expenses </a:t>
            </a:r>
            <a:r>
              <a:rPr lang="en-US" sz="1800" smtClean="0">
                <a:solidFill>
                  <a:srgbClr val="000000"/>
                </a:solidFill>
              </a:rPr>
              <a:t>if </a:t>
            </a:r>
            <a:r>
              <a:rPr lang="en-US" sz="1800">
                <a:solidFill>
                  <a:srgbClr val="000000"/>
                </a:solidFill>
              </a:rPr>
              <a:t>such services had been provided by a nongovernmental provider; and </a:t>
            </a:r>
            <a:r>
              <a:rPr lang="en-US" sz="1800" smtClean="0">
                <a:solidFill>
                  <a:srgbClr val="000000"/>
                </a:solidFill>
              </a:rPr>
              <a:t>such </a:t>
            </a:r>
            <a:r>
              <a:rPr lang="en-US" sz="1800">
                <a:solidFill>
                  <a:srgbClr val="000000"/>
                </a:solidFill>
              </a:rPr>
              <a:t>individual had been required to pay such charges or expenses and did pay such charges or expenses</a:t>
            </a:r>
            <a:r>
              <a:rPr lang="en-US" sz="1800" smtClean="0">
                <a:solidFill>
                  <a:srgbClr val="000000"/>
                </a:solidFill>
              </a:rPr>
              <a:t>.”</a:t>
            </a:r>
            <a:endParaRPr lang="en-US" sz="180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14</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8817854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800" b="1" smtClean="0">
                <a:solidFill>
                  <a:srgbClr val="000000"/>
                </a:solidFill>
                <a:effectLst>
                  <a:outerShdw blurRad="38100" dist="38100" dir="2700000" algn="tl">
                    <a:srgbClr val="FFFFFF"/>
                  </a:outerShdw>
                </a:effectLst>
              </a:rPr>
              <a:t/>
            </a:r>
            <a:br>
              <a:rPr lang="en-US" sz="3800" b="1" smtClean="0">
                <a:solidFill>
                  <a:srgbClr val="000000"/>
                </a:solidFill>
                <a:effectLst>
                  <a:outerShdw blurRad="38100" dist="38100" dir="2700000" algn="tl">
                    <a:srgbClr val="FFFFFF"/>
                  </a:outerShdw>
                </a:effectLst>
              </a:rPr>
            </a:br>
            <a:r>
              <a:rPr lang="en-US" sz="3800" b="1" smtClean="0">
                <a:solidFill>
                  <a:srgbClr val="000000"/>
                </a:solidFill>
                <a:effectLst>
                  <a:outerShdw blurRad="38100" dist="38100" dir="2700000" algn="tl">
                    <a:srgbClr val="FFFFFF"/>
                  </a:outerShdw>
                </a:effectLst>
              </a:rPr>
              <a:t>Section 206 – </a:t>
            </a:r>
            <a:r>
              <a:rPr lang="en-US" sz="3800" b="1" i="1" smtClean="0">
                <a:solidFill>
                  <a:srgbClr val="000000"/>
                </a:solidFill>
                <a:effectLst>
                  <a:outerShdw blurRad="38100" dist="38100" dir="2700000" algn="tl">
                    <a:srgbClr val="FFFFFF"/>
                  </a:outerShdw>
                </a:effectLst>
              </a:rPr>
              <a:t>Premera </a:t>
            </a:r>
            <a:r>
              <a:rPr lang="en-US" sz="3800" b="1" smtClean="0">
                <a:solidFill>
                  <a:srgbClr val="000000"/>
                </a:solidFill>
                <a:effectLst>
                  <a:outerShdw blurRad="38100" dist="38100" dir="2700000" algn="tl">
                    <a:srgbClr val="FFFFFF"/>
                  </a:outerShdw>
                </a:effectLst>
              </a:rPr>
              <a:t>Litigation</a:t>
            </a:r>
            <a:endParaRPr lang="en-US" sz="3800" b="1" i="1" smtClean="0">
              <a:solidFill>
                <a:srgbClr val="000000"/>
              </a:solidFill>
              <a:effectLst>
                <a:outerShdw blurRad="38100" dist="38100" dir="2700000" algn="tl">
                  <a:srgbClr val="FFFFFF"/>
                </a:outerShdw>
              </a:effectLst>
            </a:endParaRP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r>
              <a:rPr lang="en-US" sz="2200" b="1" smtClean="0">
                <a:solidFill>
                  <a:srgbClr val="000000"/>
                </a:solidFill>
              </a:rPr>
              <a:t>In May 2012, the Alaska Native Tribal Health Consortium (ANTHC) sued Premera Blue Cross Blue Shield (Premera) in federal district court in Alaska seeking to recover under Section 206.</a:t>
            </a:r>
          </a:p>
          <a:p>
            <a:pPr marL="800100" lvl="1" indent="-342900" algn="l">
              <a:buFont typeface="Arial" pitchFamily="34" charset="0"/>
              <a:buChar char="•"/>
            </a:pPr>
            <a:r>
              <a:rPr lang="en-US" sz="2000" smtClean="0">
                <a:solidFill>
                  <a:srgbClr val="000000"/>
                </a:solidFill>
              </a:rPr>
              <a:t>ANTHC and Premera had a contract that ANTHC terminated in 2011 after Premera unilaterally amended the contract in its own favor.</a:t>
            </a:r>
          </a:p>
          <a:p>
            <a:pPr marL="800100" lvl="1" indent="-342900" algn="l">
              <a:buFont typeface="Arial" pitchFamily="34" charset="0"/>
              <a:buChar char="•"/>
            </a:pPr>
            <a:r>
              <a:rPr lang="en-US" sz="2000" smtClean="0">
                <a:solidFill>
                  <a:srgbClr val="000000"/>
                </a:solidFill>
              </a:rPr>
              <a:t>Premera’s subsequent payments to ANTHC were anywhere from 0%-60% of its billed charges.</a:t>
            </a:r>
          </a:p>
          <a:p>
            <a:pPr marL="800100" lvl="1" indent="-342900" algn="l">
              <a:buFont typeface="Arial" pitchFamily="34" charset="0"/>
              <a:buChar char="•"/>
            </a:pPr>
            <a:r>
              <a:rPr lang="en-US" sz="2000" smtClean="0">
                <a:solidFill>
                  <a:srgbClr val="000000"/>
                </a:solidFill>
              </a:rPr>
              <a:t>ANTHC sued to recover pursuant to Section 206.</a:t>
            </a:r>
          </a:p>
          <a:p>
            <a:pPr marL="800100" lvl="1" indent="-342900" algn="l">
              <a:buFont typeface="Arial" pitchFamily="34" charset="0"/>
              <a:buChar char="•"/>
            </a:pPr>
            <a:endParaRPr lang="en-US" sz="500">
              <a:solidFill>
                <a:srgbClr val="000000"/>
              </a:solidFill>
            </a:endParaRPr>
          </a:p>
          <a:p>
            <a:pPr marL="342900" indent="-342900" algn="l">
              <a:buFont typeface="Arial" pitchFamily="34" charset="0"/>
              <a:buChar char="•"/>
            </a:pPr>
            <a:r>
              <a:rPr lang="en-US" sz="2200" b="1" smtClean="0">
                <a:solidFill>
                  <a:srgbClr val="000000"/>
                </a:solidFill>
              </a:rPr>
              <a:t>Case is currently still active after four rounds of summary judgment, numerous evidentiary challenges, and multiple failed settlement negotiations.</a:t>
            </a:r>
          </a:p>
          <a:p>
            <a:pPr marL="800100" lvl="1" indent="-342900" algn="l">
              <a:buFont typeface="Arial" pitchFamily="34" charset="0"/>
              <a:buChar char="•"/>
            </a:pPr>
            <a:r>
              <a:rPr lang="en-US" sz="1800" smtClean="0">
                <a:solidFill>
                  <a:srgbClr val="000000"/>
                </a:solidFill>
              </a:rPr>
              <a:t>Parties are currently putting together a judicial settlement conference for the fall of 2015 per the judge’s request.</a:t>
            </a:r>
            <a:endParaRPr lang="en-US" sz="180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15</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236835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800" b="1" smtClean="0">
                <a:solidFill>
                  <a:srgbClr val="000000"/>
                </a:solidFill>
                <a:effectLst>
                  <a:outerShdw blurRad="38100" dist="38100" dir="2700000" algn="tl">
                    <a:srgbClr val="FFFFFF"/>
                  </a:outerShdw>
                </a:effectLst>
              </a:rPr>
              <a:t/>
            </a:r>
            <a:br>
              <a:rPr lang="en-US" sz="3800" b="1" smtClean="0">
                <a:solidFill>
                  <a:srgbClr val="000000"/>
                </a:solidFill>
                <a:effectLst>
                  <a:outerShdw blurRad="38100" dist="38100" dir="2700000" algn="tl">
                    <a:srgbClr val="FFFFFF"/>
                  </a:outerShdw>
                </a:effectLst>
              </a:rPr>
            </a:br>
            <a:r>
              <a:rPr lang="en-US" sz="3800" b="1" i="1" smtClean="0">
                <a:solidFill>
                  <a:srgbClr val="000000"/>
                </a:solidFill>
                <a:effectLst>
                  <a:outerShdw blurRad="38100" dist="38100" dir="2700000" algn="tl">
                    <a:srgbClr val="FFFFFF"/>
                  </a:outerShdw>
                </a:effectLst>
              </a:rPr>
              <a:t>Premera – </a:t>
            </a:r>
            <a:r>
              <a:rPr lang="en-US" sz="3800" b="1" smtClean="0">
                <a:solidFill>
                  <a:srgbClr val="000000"/>
                </a:solidFill>
                <a:effectLst>
                  <a:outerShdw blurRad="38100" dist="38100" dir="2700000" algn="tl">
                    <a:srgbClr val="FFFFFF"/>
                  </a:outerShdw>
                </a:effectLst>
              </a:rPr>
              <a:t>Rulings Thus Far</a:t>
            </a:r>
            <a:endParaRPr lang="en-US" sz="3800" b="1" i="1" smtClean="0">
              <a:solidFill>
                <a:srgbClr val="000000"/>
              </a:solidFill>
              <a:effectLst>
                <a:outerShdw blurRad="38100" dist="38100" dir="2700000" algn="tl">
                  <a:srgbClr val="FFFFFF"/>
                </a:outerShdw>
              </a:effectLst>
            </a:endParaRP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r>
              <a:rPr lang="en-US" sz="2400" b="1" smtClean="0">
                <a:solidFill>
                  <a:srgbClr val="000000"/>
                </a:solidFill>
              </a:rPr>
              <a:t>Judge has made the following rulings re: Section 206:</a:t>
            </a:r>
          </a:p>
          <a:p>
            <a:pPr marL="800100" lvl="1" indent="-342900" algn="l">
              <a:buFont typeface="Arial" pitchFamily="34" charset="0"/>
              <a:buChar char="•"/>
            </a:pPr>
            <a:r>
              <a:rPr lang="en-US" sz="2000" smtClean="0">
                <a:solidFill>
                  <a:srgbClr val="000000"/>
                </a:solidFill>
              </a:rPr>
              <a:t>Section 206 right of recovery </a:t>
            </a:r>
            <a:r>
              <a:rPr lang="en-US" sz="2000" i="1" smtClean="0">
                <a:solidFill>
                  <a:srgbClr val="000000"/>
                </a:solidFill>
              </a:rPr>
              <a:t>does not apply </a:t>
            </a:r>
            <a:r>
              <a:rPr lang="en-US" sz="2000" smtClean="0">
                <a:solidFill>
                  <a:srgbClr val="000000"/>
                </a:solidFill>
              </a:rPr>
              <a:t>if the provider and payor have an active contract.</a:t>
            </a:r>
          </a:p>
          <a:p>
            <a:pPr marL="800100" lvl="1" indent="-342900" algn="l">
              <a:buFont typeface="Arial" pitchFamily="34" charset="0"/>
              <a:buChar char="•"/>
            </a:pPr>
            <a:r>
              <a:rPr lang="en-US" sz="2000" smtClean="0">
                <a:solidFill>
                  <a:srgbClr val="000000"/>
                </a:solidFill>
              </a:rPr>
              <a:t>“Highest amount paid” clause refers to geographic area in which provider operates, not the entirety of insurer’s nationwide network.</a:t>
            </a:r>
          </a:p>
          <a:p>
            <a:pPr marL="800100" lvl="1" indent="-342900" algn="l">
              <a:buFont typeface="Arial" pitchFamily="34" charset="0"/>
              <a:buChar char="•"/>
            </a:pPr>
            <a:r>
              <a:rPr lang="en-US" sz="2000" smtClean="0">
                <a:solidFill>
                  <a:srgbClr val="000000"/>
                </a:solidFill>
              </a:rPr>
              <a:t>“Reasonable charges” clause and “highest amount paid” clause represent separate rights of recovery (in Alaska, latter clause determined according to state regulation setting out minimum payments to non-contracted providers).</a:t>
            </a:r>
          </a:p>
          <a:p>
            <a:pPr marL="800100" lvl="1" indent="-342900" algn="l">
              <a:buFont typeface="Arial" pitchFamily="34" charset="0"/>
              <a:buChar char="•"/>
            </a:pPr>
            <a:r>
              <a:rPr lang="en-US" sz="2000" smtClean="0">
                <a:solidFill>
                  <a:srgbClr val="000000"/>
                </a:solidFill>
              </a:rPr>
              <a:t>“Reasonable charges” not limited to what insurer would reimburse individual patient (i.e., this is not a subrogation clause).</a:t>
            </a:r>
          </a:p>
          <a:p>
            <a:pPr marL="800100" lvl="1" indent="-342900" algn="l">
              <a:buFont typeface="Arial" pitchFamily="34" charset="0"/>
              <a:buChar char="•"/>
            </a:pPr>
            <a:r>
              <a:rPr lang="en-US" sz="2000" smtClean="0">
                <a:solidFill>
                  <a:srgbClr val="000000"/>
                </a:solidFill>
              </a:rPr>
              <a:t>Insurer </a:t>
            </a:r>
            <a:r>
              <a:rPr lang="en-US" sz="2000" i="1" smtClean="0">
                <a:solidFill>
                  <a:srgbClr val="000000"/>
                </a:solidFill>
              </a:rPr>
              <a:t>cannot </a:t>
            </a:r>
            <a:r>
              <a:rPr lang="en-US" sz="2000" smtClean="0">
                <a:solidFill>
                  <a:srgbClr val="000000"/>
                </a:solidFill>
              </a:rPr>
              <a:t>deduct cost-sharing (copays, deductibles, coinsurance) from amounts paid under “reasonable charges” clause, but might be allowed to do so under the “highest amount paid” clause.</a:t>
            </a: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16</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2061316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800" b="1" smtClean="0">
                <a:solidFill>
                  <a:srgbClr val="000000"/>
                </a:solidFill>
                <a:effectLst>
                  <a:outerShdw blurRad="38100" dist="38100" dir="2700000" algn="tl">
                    <a:srgbClr val="FFFFFF"/>
                  </a:outerShdw>
                </a:effectLst>
              </a:rPr>
              <a:t/>
            </a:r>
            <a:br>
              <a:rPr lang="en-US" sz="3800" b="1" smtClean="0">
                <a:solidFill>
                  <a:srgbClr val="000000"/>
                </a:solidFill>
                <a:effectLst>
                  <a:outerShdw blurRad="38100" dist="38100" dir="2700000" algn="tl">
                    <a:srgbClr val="FFFFFF"/>
                  </a:outerShdw>
                </a:effectLst>
              </a:rPr>
            </a:br>
            <a:r>
              <a:rPr lang="en-US" sz="3800" b="1" i="1" smtClean="0">
                <a:solidFill>
                  <a:srgbClr val="000000"/>
                </a:solidFill>
                <a:effectLst>
                  <a:outerShdw blurRad="38100" dist="38100" dir="2700000" algn="tl">
                    <a:srgbClr val="FFFFFF"/>
                  </a:outerShdw>
                </a:effectLst>
              </a:rPr>
              <a:t>Premera </a:t>
            </a:r>
            <a:r>
              <a:rPr lang="en-US" sz="3800" b="1" smtClean="0">
                <a:solidFill>
                  <a:srgbClr val="000000"/>
                </a:solidFill>
                <a:effectLst>
                  <a:outerShdw blurRad="38100" dist="38100" dir="2700000" algn="tl">
                    <a:srgbClr val="FFFFFF"/>
                  </a:outerShdw>
                </a:effectLst>
              </a:rPr>
              <a:t>– Ongoing Disputes</a:t>
            </a:r>
            <a:endParaRPr lang="en-US" sz="3800" b="1" i="1" smtClean="0">
              <a:solidFill>
                <a:srgbClr val="000000"/>
              </a:solidFill>
              <a:effectLst>
                <a:outerShdw blurRad="38100" dist="38100" dir="2700000" algn="tl">
                  <a:srgbClr val="FFFFFF"/>
                </a:outerShdw>
              </a:effectLst>
            </a:endParaRP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algn="l"/>
            <a:endParaRPr lang="en-US" sz="900" b="1" smtClean="0">
              <a:solidFill>
                <a:srgbClr val="000000"/>
              </a:solidFill>
            </a:endParaRPr>
          </a:p>
          <a:p>
            <a:pPr marL="342900" indent="-342900" algn="l">
              <a:buFont typeface="Arial" pitchFamily="34" charset="0"/>
              <a:buChar char="•"/>
            </a:pPr>
            <a:r>
              <a:rPr lang="en-US" sz="2400" b="1" smtClean="0">
                <a:solidFill>
                  <a:srgbClr val="000000"/>
                </a:solidFill>
              </a:rPr>
              <a:t>What constitutes a “reasonable” billed charge?</a:t>
            </a:r>
          </a:p>
          <a:p>
            <a:pPr marL="800100" lvl="1" indent="-342900" algn="l">
              <a:buFont typeface="Arial" pitchFamily="34" charset="0"/>
              <a:buChar char="•"/>
            </a:pPr>
            <a:r>
              <a:rPr lang="en-US" sz="2000" smtClean="0">
                <a:solidFill>
                  <a:srgbClr val="000000"/>
                </a:solidFill>
              </a:rPr>
              <a:t>ANTHC argues that reasonableness is determined by comparison of billed charges among provider’s peer group.</a:t>
            </a:r>
          </a:p>
          <a:p>
            <a:pPr marL="800100" lvl="1" indent="-342900" algn="l">
              <a:buFont typeface="Arial" pitchFamily="34" charset="0"/>
              <a:buChar char="•"/>
            </a:pPr>
            <a:r>
              <a:rPr lang="en-US" sz="2000" smtClean="0">
                <a:solidFill>
                  <a:srgbClr val="000000"/>
                </a:solidFill>
              </a:rPr>
              <a:t>Premera argues that reasonableness is determined by comparing payments made by insurers to providers (i.e., insurers alone decide what is “reasonable”).</a:t>
            </a:r>
          </a:p>
          <a:p>
            <a:pPr marL="800100" lvl="1" indent="-342900" algn="l">
              <a:buFont typeface="Arial" pitchFamily="34" charset="0"/>
              <a:buChar char="•"/>
            </a:pPr>
            <a:endParaRPr lang="en-US" sz="1800" smtClean="0">
              <a:solidFill>
                <a:srgbClr val="000000"/>
              </a:solidFill>
            </a:endParaRPr>
          </a:p>
          <a:p>
            <a:pPr marL="342900" indent="-342900" algn="l">
              <a:buFont typeface="Arial" pitchFamily="34" charset="0"/>
              <a:buChar char="•"/>
            </a:pPr>
            <a:r>
              <a:rPr lang="en-US" sz="2400" b="1" smtClean="0">
                <a:solidFill>
                  <a:srgbClr val="000000"/>
                </a:solidFill>
              </a:rPr>
              <a:t>When evaluating insurer payment rates, what charges to include?</a:t>
            </a:r>
          </a:p>
          <a:p>
            <a:pPr marL="800100" lvl="1" indent="-342900" algn="l">
              <a:buFont typeface="Arial" pitchFamily="34" charset="0"/>
              <a:buChar char="•"/>
            </a:pPr>
            <a:r>
              <a:rPr lang="en-US" sz="2000" smtClean="0">
                <a:solidFill>
                  <a:srgbClr val="000000"/>
                </a:solidFill>
              </a:rPr>
              <a:t>ANTHC says you only examine charges from non-contracted payors since Section 206 does not apply when you have a contract.</a:t>
            </a:r>
          </a:p>
          <a:p>
            <a:pPr marL="800100" lvl="1" indent="-342900" algn="l">
              <a:buFont typeface="Arial" pitchFamily="34" charset="0"/>
              <a:buChar char="•"/>
            </a:pPr>
            <a:r>
              <a:rPr lang="en-US" sz="2000" smtClean="0">
                <a:solidFill>
                  <a:srgbClr val="000000"/>
                </a:solidFill>
              </a:rPr>
              <a:t>Premera says you must examine all charges, both contracted and non-contracted.</a:t>
            </a:r>
            <a:endParaRPr lang="en-US" sz="200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800100" lvl="1" indent="-342900" algn="l">
              <a:buFont typeface="Arial" pitchFamily="34" charset="0"/>
              <a:buChar char="•"/>
            </a:pPr>
            <a:endParaRPr lang="en-US" sz="1800"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17</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1987107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500" b="1" smtClean="0">
                <a:solidFill>
                  <a:srgbClr val="000000"/>
                </a:solidFill>
                <a:effectLst>
                  <a:outerShdw blurRad="38100" dist="38100" dir="2700000" algn="tl">
                    <a:srgbClr val="FFFFFF"/>
                  </a:outerShdw>
                </a:effectLst>
              </a:rPr>
              <a:t/>
            </a:r>
            <a:br>
              <a:rPr lang="en-US" sz="3500" b="1" smtClean="0">
                <a:solidFill>
                  <a:srgbClr val="000000"/>
                </a:solidFill>
                <a:effectLst>
                  <a:outerShdw blurRad="38100" dist="38100" dir="2700000" algn="tl">
                    <a:srgbClr val="FFFFFF"/>
                  </a:outerShdw>
                </a:effectLst>
              </a:rPr>
            </a:br>
            <a:r>
              <a:rPr lang="en-US" sz="3500" b="1" smtClean="0">
                <a:solidFill>
                  <a:srgbClr val="000000"/>
                </a:solidFill>
                <a:effectLst>
                  <a:outerShdw blurRad="38100" dist="38100" dir="2700000" algn="tl">
                    <a:srgbClr val="FFFFFF"/>
                  </a:outerShdw>
                </a:effectLst>
              </a:rPr>
              <a:t>Section 206 – What are “Reasonable Charges”?</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endParaRPr lang="en-US" sz="100" b="1" smtClean="0">
              <a:solidFill>
                <a:srgbClr val="000000"/>
              </a:solidFill>
            </a:endParaRPr>
          </a:p>
          <a:p>
            <a:pPr marL="342900" indent="-342900" algn="l">
              <a:buFont typeface="Arial" pitchFamily="34" charset="0"/>
              <a:buChar char="•"/>
            </a:pPr>
            <a:r>
              <a:rPr lang="en-US" sz="2400" b="1" smtClean="0">
                <a:solidFill>
                  <a:srgbClr val="000000"/>
                </a:solidFill>
              </a:rPr>
              <a:t>Judge held the following factors are relevant to reasonableness:</a:t>
            </a:r>
          </a:p>
          <a:p>
            <a:pPr marL="800100" lvl="1" indent="-342900" algn="l">
              <a:buFont typeface="Arial" pitchFamily="34" charset="0"/>
              <a:buChar char="•"/>
            </a:pPr>
            <a:r>
              <a:rPr lang="en-US" sz="2000" smtClean="0">
                <a:solidFill>
                  <a:srgbClr val="000000"/>
                </a:solidFill>
              </a:rPr>
              <a:t>An analysis </a:t>
            </a:r>
            <a:r>
              <a:rPr lang="en-US" sz="2000">
                <a:solidFill>
                  <a:srgbClr val="000000"/>
                </a:solidFill>
              </a:rPr>
              <a:t>of the relevant market </a:t>
            </a:r>
            <a:r>
              <a:rPr lang="en-US" sz="2000" smtClean="0">
                <a:solidFill>
                  <a:srgbClr val="000000"/>
                </a:solidFill>
              </a:rPr>
              <a:t>for hospital services;</a:t>
            </a:r>
          </a:p>
          <a:p>
            <a:pPr marL="800100" lvl="1" indent="-342900" algn="l">
              <a:buFont typeface="Arial" pitchFamily="34" charset="0"/>
              <a:buChar char="•"/>
            </a:pPr>
            <a:r>
              <a:rPr lang="en-US" sz="2000" smtClean="0">
                <a:solidFill>
                  <a:srgbClr val="000000"/>
                </a:solidFill>
              </a:rPr>
              <a:t>The hospital’s</a:t>
            </a:r>
            <a:r>
              <a:rPr lang="en-US" sz="2000">
                <a:solidFill>
                  <a:srgbClr val="000000"/>
                </a:solidFill>
              </a:rPr>
              <a:t> </a:t>
            </a:r>
            <a:r>
              <a:rPr lang="en-US" sz="2000" smtClean="0">
                <a:solidFill>
                  <a:srgbClr val="000000"/>
                </a:solidFill>
              </a:rPr>
              <a:t>internal </a:t>
            </a:r>
            <a:r>
              <a:rPr lang="en-US" sz="2000">
                <a:solidFill>
                  <a:srgbClr val="000000"/>
                </a:solidFill>
              </a:rPr>
              <a:t>cost </a:t>
            </a:r>
            <a:r>
              <a:rPr lang="en-US" sz="2000" smtClean="0">
                <a:solidFill>
                  <a:srgbClr val="000000"/>
                </a:solidFill>
              </a:rPr>
              <a:t>structure;</a:t>
            </a:r>
          </a:p>
          <a:p>
            <a:pPr marL="800100" lvl="1" indent="-342900" algn="l">
              <a:buFont typeface="Arial" pitchFamily="34" charset="0"/>
              <a:buChar char="•"/>
            </a:pPr>
            <a:r>
              <a:rPr lang="en-US" sz="2000" smtClean="0">
                <a:solidFill>
                  <a:srgbClr val="000000"/>
                </a:solidFill>
              </a:rPr>
              <a:t>The nature </a:t>
            </a:r>
            <a:r>
              <a:rPr lang="en-US" sz="2000">
                <a:solidFill>
                  <a:srgbClr val="000000"/>
                </a:solidFill>
              </a:rPr>
              <a:t>of the services </a:t>
            </a:r>
            <a:r>
              <a:rPr lang="en-US" sz="2000" smtClean="0">
                <a:solidFill>
                  <a:srgbClr val="000000"/>
                </a:solidFill>
              </a:rPr>
              <a:t>provided; </a:t>
            </a:r>
            <a:endParaRPr lang="en-US" sz="2000">
              <a:solidFill>
                <a:srgbClr val="000000"/>
              </a:solidFill>
            </a:endParaRPr>
          </a:p>
          <a:p>
            <a:pPr marL="800100" lvl="1" indent="-342900" algn="l">
              <a:buFont typeface="Arial" pitchFamily="34" charset="0"/>
              <a:buChar char="•"/>
            </a:pPr>
            <a:r>
              <a:rPr lang="en-US" sz="2000" smtClean="0">
                <a:solidFill>
                  <a:srgbClr val="000000"/>
                </a:solidFill>
              </a:rPr>
              <a:t>The average </a:t>
            </a:r>
            <a:r>
              <a:rPr lang="en-US" sz="2000">
                <a:solidFill>
                  <a:srgbClr val="000000"/>
                </a:solidFill>
              </a:rPr>
              <a:t>payment </a:t>
            </a:r>
            <a:r>
              <a:rPr lang="en-US" sz="2000" smtClean="0">
                <a:solidFill>
                  <a:srgbClr val="000000"/>
                </a:solidFill>
              </a:rPr>
              <a:t>the provider </a:t>
            </a:r>
            <a:r>
              <a:rPr lang="en-US" sz="2000">
                <a:solidFill>
                  <a:srgbClr val="000000"/>
                </a:solidFill>
              </a:rPr>
              <a:t>would have accepted as full payment from third-</a:t>
            </a:r>
            <a:r>
              <a:rPr lang="en-US" sz="2000" smtClean="0">
                <a:solidFill>
                  <a:srgbClr val="000000"/>
                </a:solidFill>
              </a:rPr>
              <a:t>parties;</a:t>
            </a:r>
          </a:p>
          <a:p>
            <a:pPr marL="800100" lvl="1" indent="-342900" algn="l">
              <a:buFont typeface="Arial" pitchFamily="34" charset="0"/>
              <a:buChar char="•"/>
            </a:pPr>
            <a:r>
              <a:rPr lang="en-US" sz="2000">
                <a:solidFill>
                  <a:srgbClr val="000000"/>
                </a:solidFill>
              </a:rPr>
              <a:t>The usual and customary rate the hospital charges</a:t>
            </a:r>
            <a:r>
              <a:rPr lang="en-US" sz="2000" smtClean="0">
                <a:solidFill>
                  <a:srgbClr val="000000"/>
                </a:solidFill>
              </a:rPr>
              <a:t>; and</a:t>
            </a:r>
          </a:p>
          <a:p>
            <a:pPr marL="800100" lvl="1" indent="-342900" algn="l">
              <a:buFont typeface="Arial" pitchFamily="34" charset="0"/>
              <a:buChar char="•"/>
            </a:pPr>
            <a:r>
              <a:rPr lang="en-US" sz="2000" smtClean="0">
                <a:solidFill>
                  <a:srgbClr val="000000"/>
                </a:solidFill>
              </a:rPr>
              <a:t>The price an average </a:t>
            </a:r>
            <a:r>
              <a:rPr lang="en-US" sz="2000">
                <a:solidFill>
                  <a:srgbClr val="000000"/>
                </a:solidFill>
              </a:rPr>
              <a:t>patient would agree to pay for the service at issue</a:t>
            </a:r>
            <a:r>
              <a:rPr lang="en-US" sz="2000" smtClean="0">
                <a:solidFill>
                  <a:srgbClr val="000000"/>
                </a:solidFill>
              </a:rPr>
              <a:t>.</a:t>
            </a:r>
          </a:p>
          <a:p>
            <a:pPr marL="1257300" lvl="2" indent="-342900" algn="l">
              <a:buFont typeface="Arial" pitchFamily="34" charset="0"/>
              <a:buChar char="•"/>
            </a:pPr>
            <a:r>
              <a:rPr lang="en-US" sz="1600" smtClean="0">
                <a:solidFill>
                  <a:srgbClr val="000000"/>
                </a:solidFill>
              </a:rPr>
              <a:t>Judge acknowledged that latter two factors are less applicable in I/T/U context because AI/AN patients are not billed and do not pay for services.</a:t>
            </a:r>
          </a:p>
          <a:p>
            <a:pPr marL="800100" lvl="1" indent="-342900" algn="l">
              <a:buFont typeface="Arial" pitchFamily="34" charset="0"/>
              <a:buChar char="•"/>
            </a:pPr>
            <a:endParaRPr lang="en-US" sz="1200" smtClean="0">
              <a:solidFill>
                <a:srgbClr val="000000"/>
              </a:solidFill>
            </a:endParaRPr>
          </a:p>
          <a:p>
            <a:pPr marL="342900" indent="-342900" algn="l">
              <a:buFont typeface="Arial" pitchFamily="34" charset="0"/>
              <a:buChar char="•"/>
            </a:pPr>
            <a:r>
              <a:rPr lang="en-US" sz="2400" b="1">
                <a:solidFill>
                  <a:srgbClr val="000000"/>
                </a:solidFill>
              </a:rPr>
              <a:t>Judge </a:t>
            </a:r>
            <a:r>
              <a:rPr lang="en-US" sz="2400" b="1" smtClean="0">
                <a:solidFill>
                  <a:srgbClr val="000000"/>
                </a:solidFill>
              </a:rPr>
              <a:t>further noted that these factors must be established by expert testimony (unclear exactly how to do so).</a:t>
            </a:r>
            <a:endParaRPr lang="en-US" sz="2400" b="1">
              <a:solidFill>
                <a:srgbClr val="000000"/>
              </a:solidFill>
            </a:endParaRPr>
          </a:p>
          <a:p>
            <a:pPr marL="800100" lvl="1" indent="-342900" algn="l">
              <a:buFont typeface="Arial" pitchFamily="34" charset="0"/>
              <a:buChar char="•"/>
            </a:pPr>
            <a:endParaRPr lang="en-US" sz="1200" smtClean="0">
              <a:solidFill>
                <a:srgbClr val="000000"/>
              </a:solidFill>
            </a:endParaRPr>
          </a:p>
          <a:p>
            <a:pPr marL="342900" indent="-342900" algn="l">
              <a:buFont typeface="Arial" pitchFamily="34" charset="0"/>
              <a:buChar char="•"/>
            </a:pPr>
            <a:endParaRPr lang="en-US" sz="1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18</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466245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3500" b="1" smtClean="0">
                <a:solidFill>
                  <a:srgbClr val="000000"/>
                </a:solidFill>
                <a:effectLst>
                  <a:outerShdw blurRad="38100" dist="38100" dir="2700000" algn="tl">
                    <a:srgbClr val="FFFFFF"/>
                  </a:outerShdw>
                </a:effectLst>
              </a:rPr>
              <a:t/>
            </a:r>
            <a:br>
              <a:rPr lang="en-US" sz="3500" b="1" smtClean="0">
                <a:solidFill>
                  <a:srgbClr val="000000"/>
                </a:solidFill>
                <a:effectLst>
                  <a:outerShdw blurRad="38100" dist="38100" dir="2700000" algn="tl">
                    <a:srgbClr val="FFFFFF"/>
                  </a:outerShdw>
                </a:effectLst>
              </a:rPr>
            </a:br>
            <a:r>
              <a:rPr lang="en-US" sz="3500" b="1" smtClean="0">
                <a:solidFill>
                  <a:srgbClr val="000000"/>
                </a:solidFill>
                <a:effectLst>
                  <a:outerShdw blurRad="38100" dist="38100" dir="2700000" algn="tl">
                    <a:srgbClr val="FFFFFF"/>
                  </a:outerShdw>
                </a:effectLst>
              </a:rPr>
              <a:t>Section 206 – Lessons Learned</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algn="l"/>
            <a:endParaRPr lang="en-US" sz="1200" b="1" smtClean="0">
              <a:solidFill>
                <a:srgbClr val="000000"/>
              </a:solidFill>
            </a:endParaRPr>
          </a:p>
          <a:p>
            <a:pPr marL="342900" indent="-342900" algn="l">
              <a:buFont typeface="Arial" pitchFamily="34" charset="0"/>
              <a:buChar char="•"/>
            </a:pPr>
            <a:r>
              <a:rPr lang="en-US" sz="2000" b="1" smtClean="0">
                <a:solidFill>
                  <a:srgbClr val="000000"/>
                </a:solidFill>
              </a:rPr>
              <a:t>Be satisfied with your contract!</a:t>
            </a:r>
          </a:p>
          <a:p>
            <a:pPr marL="800100" lvl="1" indent="-342900" algn="l">
              <a:buFont typeface="Arial" pitchFamily="34" charset="0"/>
              <a:buChar char="•"/>
            </a:pPr>
            <a:r>
              <a:rPr lang="en-US" sz="1600" smtClean="0">
                <a:solidFill>
                  <a:srgbClr val="000000"/>
                </a:solidFill>
              </a:rPr>
              <a:t>Contract terms trump Section 206 (at least in Alaska…).</a:t>
            </a:r>
          </a:p>
          <a:p>
            <a:pPr marL="800100" lvl="1" indent="-342900" algn="l">
              <a:buFont typeface="Arial" pitchFamily="34" charset="0"/>
              <a:buChar char="•"/>
            </a:pPr>
            <a:endParaRPr lang="en-US" sz="1200" i="1">
              <a:solidFill>
                <a:srgbClr val="000000"/>
              </a:solidFill>
            </a:endParaRPr>
          </a:p>
          <a:p>
            <a:pPr marL="342900" indent="-342900" algn="l">
              <a:buFont typeface="Arial" pitchFamily="34" charset="0"/>
              <a:buChar char="•"/>
            </a:pPr>
            <a:r>
              <a:rPr lang="en-US" sz="2000" b="1" smtClean="0">
                <a:solidFill>
                  <a:srgbClr val="000000"/>
                </a:solidFill>
              </a:rPr>
              <a:t>For non-contracted payors, understand your payments.</a:t>
            </a:r>
          </a:p>
          <a:p>
            <a:pPr marL="800100" lvl="1" indent="-342900" algn="l">
              <a:buFont typeface="Arial" pitchFamily="34" charset="0"/>
              <a:buChar char="•"/>
            </a:pPr>
            <a:r>
              <a:rPr lang="en-US" sz="1600" smtClean="0">
                <a:solidFill>
                  <a:srgbClr val="000000"/>
                </a:solidFill>
              </a:rPr>
              <a:t>Payors cannot apply “allowed amounts” or other cost-sharing deductions to your “reasonable billed charges” when paying you under Section 206.</a:t>
            </a:r>
          </a:p>
          <a:p>
            <a:pPr marL="800100" lvl="1" indent="-342900" algn="l">
              <a:buFont typeface="Arial" pitchFamily="34" charset="0"/>
              <a:buChar char="•"/>
            </a:pPr>
            <a:endParaRPr lang="en-US" sz="1200">
              <a:solidFill>
                <a:srgbClr val="000000"/>
              </a:solidFill>
            </a:endParaRPr>
          </a:p>
          <a:p>
            <a:pPr marL="342900" indent="-342900" algn="l">
              <a:buFont typeface="Arial" pitchFamily="34" charset="0"/>
              <a:buChar char="•"/>
            </a:pPr>
            <a:r>
              <a:rPr lang="en-US" sz="2000" b="1" smtClean="0">
                <a:solidFill>
                  <a:srgbClr val="000000"/>
                </a:solidFill>
              </a:rPr>
              <a:t>Don’t be afraid to press your rights…</a:t>
            </a:r>
          </a:p>
          <a:p>
            <a:pPr marL="800100" lvl="1" indent="-342900" algn="l">
              <a:buFont typeface="Arial" pitchFamily="34" charset="0"/>
              <a:buChar char="•"/>
            </a:pPr>
            <a:r>
              <a:rPr lang="en-US" sz="1600" smtClean="0">
                <a:solidFill>
                  <a:srgbClr val="000000"/>
                </a:solidFill>
              </a:rPr>
              <a:t>Many insurers are unaware of Section 206 or do not understand how it works.  Upon being given an explanation several insurers have changed their payment policies in accordance with the law.</a:t>
            </a:r>
          </a:p>
          <a:p>
            <a:pPr marL="342900" indent="-342900" algn="l">
              <a:buFont typeface="Arial" pitchFamily="34" charset="0"/>
              <a:buChar char="•"/>
            </a:pPr>
            <a:endParaRPr lang="en-US" sz="1200" b="1" smtClean="0">
              <a:solidFill>
                <a:srgbClr val="000000"/>
              </a:solidFill>
            </a:endParaRPr>
          </a:p>
          <a:p>
            <a:pPr marL="342900" indent="-342900" algn="l">
              <a:buFont typeface="Arial" pitchFamily="34" charset="0"/>
              <a:buChar char="•"/>
            </a:pPr>
            <a:r>
              <a:rPr lang="en-US" sz="2000" b="1" smtClean="0">
                <a:solidFill>
                  <a:srgbClr val="000000"/>
                </a:solidFill>
              </a:rPr>
              <a:t>…but recognize the risk in doing so.</a:t>
            </a:r>
          </a:p>
          <a:p>
            <a:pPr marL="800100" lvl="1" indent="-342900" algn="l">
              <a:buFont typeface="Arial" pitchFamily="34" charset="0"/>
              <a:buChar char="•"/>
            </a:pPr>
            <a:r>
              <a:rPr lang="en-US" sz="1600" smtClean="0">
                <a:solidFill>
                  <a:srgbClr val="000000"/>
                </a:solidFill>
              </a:rPr>
              <a:t>Some insurers have already issued letters to I/T/U indicating they will immediately comply with Section 206.  Premera has litigated the issue for over three years.  Be prepared for the latter.</a:t>
            </a:r>
          </a:p>
          <a:p>
            <a:pPr marL="800100" lvl="1" indent="-342900" algn="l">
              <a:buFont typeface="Arial" pitchFamily="34" charset="0"/>
              <a:buChar char="•"/>
            </a:pPr>
            <a:endParaRPr lang="en-US" sz="2000" smtClean="0">
              <a:solidFill>
                <a:srgbClr val="000000"/>
              </a:solidFill>
            </a:endParaRPr>
          </a:p>
          <a:p>
            <a:pPr marL="800100" lvl="1" indent="-342900" algn="l">
              <a:buFont typeface="Arial" pitchFamily="34" charset="0"/>
              <a:buChar char="•"/>
            </a:pPr>
            <a:endParaRPr lang="en-US" sz="1200" smtClean="0">
              <a:solidFill>
                <a:srgbClr val="000000"/>
              </a:solidFill>
            </a:endParaRPr>
          </a:p>
          <a:p>
            <a:pPr marL="342900" indent="-342900" algn="l">
              <a:buFont typeface="Arial" pitchFamily="34" charset="0"/>
              <a:buChar char="•"/>
            </a:pPr>
            <a:endParaRPr lang="en-US" sz="1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19</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865797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endParaRPr lang="en-US" b="1" smtClean="0">
              <a:solidFill>
                <a:srgbClr val="000000"/>
              </a:solidFill>
              <a:effectLst>
                <a:outerShdw blurRad="38100" dist="38100" dir="2700000" algn="tl">
                  <a:srgbClr val="FFFFFF"/>
                </a:outerShdw>
              </a:effectLst>
            </a:endParaRP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600" b="1" smtClean="0">
              <a:solidFill>
                <a:schemeClr val="tx1"/>
              </a:solidFill>
            </a:endParaRPr>
          </a:p>
          <a:p>
            <a:pPr marL="342900" indent="-342900" algn="l"/>
            <a:endParaRPr lang="en-US" sz="1200" b="1" smtClean="0">
              <a:solidFill>
                <a:schemeClr val="tx1"/>
              </a:solidFill>
            </a:endParaRPr>
          </a:p>
          <a:p>
            <a:pPr marL="342900" indent="-342900" algn="l"/>
            <a:endParaRPr lang="en-US" sz="1200" b="1">
              <a:solidFill>
                <a:schemeClr val="tx1"/>
              </a:solidFill>
            </a:endParaRPr>
          </a:p>
          <a:p>
            <a:pPr marL="342900" indent="-342900" algn="l"/>
            <a:endParaRPr lang="en-US" sz="1200" b="1" smtClean="0">
              <a:solidFill>
                <a:schemeClr val="tx1"/>
              </a:solidFill>
            </a:endParaRPr>
          </a:p>
          <a:p>
            <a:pPr marL="342900" indent="-342900" algn="l"/>
            <a:endParaRPr lang="en-US" sz="1200" b="1">
              <a:solidFill>
                <a:schemeClr val="tx1"/>
              </a:solidFill>
            </a:endParaRPr>
          </a:p>
          <a:p>
            <a:pPr marL="342900" indent="-342900" algn="l"/>
            <a:endParaRPr lang="en-US" sz="1200" b="1" smtClean="0">
              <a:solidFill>
                <a:schemeClr val="tx1"/>
              </a:solidFill>
            </a:endParaRPr>
          </a:p>
          <a:p>
            <a:pPr marL="342900" indent="-342900" algn="l"/>
            <a:endParaRPr lang="en-US" sz="1200" b="1">
              <a:solidFill>
                <a:schemeClr val="tx1"/>
              </a:solidFill>
            </a:endParaRPr>
          </a:p>
          <a:p>
            <a:pPr marL="342900" indent="-342900"/>
            <a:r>
              <a:rPr lang="en-US" sz="5000" b="1" smtClean="0">
                <a:solidFill>
                  <a:schemeClr val="tx1"/>
                </a:solidFill>
              </a:rPr>
              <a:t>Indian Cost-Sharing Reductions</a:t>
            </a:r>
            <a:br>
              <a:rPr lang="en-US" sz="5000" b="1" smtClean="0">
                <a:solidFill>
                  <a:schemeClr val="tx1"/>
                </a:solidFill>
              </a:rPr>
            </a:br>
            <a:endParaRPr lang="en-US" sz="5000" b="1" smtClean="0">
              <a:solidFill>
                <a:schemeClr val="tx1"/>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2</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19537568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b="1" smtClean="0">
                <a:solidFill>
                  <a:srgbClr val="000000"/>
                </a:solidFill>
                <a:effectLst>
                  <a:outerShdw blurRad="38100" dist="38100" dir="2700000" algn="tl">
                    <a:srgbClr val="FFFFFF"/>
                  </a:outerShdw>
                </a:effectLst>
              </a:rPr>
              <a:t/>
            </a:r>
            <a:br>
              <a:rPr lang="en-US" b="1" smtClean="0">
                <a:solidFill>
                  <a:srgbClr val="000000"/>
                </a:solidFill>
                <a:effectLst>
                  <a:outerShdw blurRad="38100" dist="38100" dir="2700000" algn="tl">
                    <a:srgbClr val="FFFFFF"/>
                  </a:outerShdw>
                </a:effectLst>
              </a:rPr>
            </a:br>
            <a:r>
              <a:rPr lang="en-US" b="1" smtClean="0">
                <a:solidFill>
                  <a:srgbClr val="000000"/>
                </a:solidFill>
                <a:effectLst>
                  <a:outerShdw blurRad="38100" dist="38100" dir="2700000" algn="tl">
                    <a:srgbClr val="FFFFFF"/>
                  </a:outerShdw>
                </a:effectLst>
              </a:rPr>
              <a:t>Presenter</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0" lvl="1" algn="l">
              <a:spcBef>
                <a:spcPct val="0"/>
              </a:spcBef>
            </a:pPr>
            <a:endParaRPr lang="en-US" sz="1900" b="1" smtClean="0">
              <a:solidFill>
                <a:schemeClr val="tx1"/>
              </a:solidFill>
            </a:endParaRPr>
          </a:p>
          <a:p>
            <a:pPr marL="0" lvl="1" algn="l">
              <a:spcBef>
                <a:spcPct val="0"/>
              </a:spcBef>
            </a:pPr>
            <a:r>
              <a:rPr lang="en-US" sz="1900" b="1" smtClean="0">
                <a:solidFill>
                  <a:schemeClr val="tx1"/>
                </a:solidFill>
              </a:rPr>
              <a:t>Sam Ennis is an associate in the San Diego office of Sonosky, Chambers, Sachse, Endreson &amp; Perry LLP, which specializes in representing Tribal interests throughout the United States.  Mr. Ennis works in all areas of the firm's practice, with a focus on health law and Tribal self-governance.  Mr. Ennis graduated with honors from the University of Virginia, and then from the UCLA School of Law, where he was Chief Comments Editor of the UCLA Law Review, interned at the United States Commission on Civil Rights, and participated in the UCLA Tribal Legal Development Clinic. </a:t>
            </a:r>
            <a:br>
              <a:rPr lang="en-US" sz="1900" b="1" smtClean="0">
                <a:solidFill>
                  <a:schemeClr val="tx1"/>
                </a:solidFill>
              </a:rPr>
            </a:br>
            <a:r>
              <a:rPr lang="en-US" sz="1900" b="1" smtClean="0">
                <a:solidFill>
                  <a:schemeClr val="tx1"/>
                </a:solidFill>
              </a:rPr>
              <a:t/>
            </a:r>
            <a:br>
              <a:rPr lang="en-US" sz="1900" b="1" smtClean="0">
                <a:solidFill>
                  <a:schemeClr val="tx1"/>
                </a:solidFill>
              </a:rPr>
            </a:br>
            <a:r>
              <a:rPr lang="en-US" sz="1900" b="1" smtClean="0">
                <a:solidFill>
                  <a:schemeClr val="tx1"/>
                </a:solidFill>
              </a:rPr>
              <a:t>Mr. Ennis is a member of the National Indian Health Board Medicare &amp; Medicaid Policy Committee and has worked in conjunction with the Centers for Medicare and Medicaid Services Tribal Technical Advisory Group.  He also serves as a consultant to the National Indian Health Board with regard to training on and implementation of the Affordable Care Act and Indian Health Care Improvement Act.  He has authored numerous published articles on various aspects of Federal Indian law.</a:t>
            </a:r>
            <a:endParaRPr lang="en-US" sz="1900" smtClean="0">
              <a:solidFill>
                <a:schemeClr val="tx1"/>
              </a:solidFill>
              <a:latin typeface="Times New Roman" pitchFamily="18" charset="0"/>
              <a:cs typeface="Times New Roman" pitchFamily="18" charset="0"/>
            </a:endParaRPr>
          </a:p>
          <a:p>
            <a:pPr algn="l">
              <a:spcBef>
                <a:spcPct val="0"/>
              </a:spcBef>
            </a:pPr>
            <a:endParaRPr lang="en-US" sz="1200" b="1" smtClean="0">
              <a:solidFill>
                <a:schemeClr val="tx1"/>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a:t>
            </a:r>
            <a:r>
              <a:rPr lang="en-US" sz="1200" b="1" smtClean="0">
                <a:solidFill>
                  <a:srgbClr val="000000"/>
                </a:solidFill>
              </a:rPr>
              <a:t>Slide </a:t>
            </a:r>
            <a:fld id="{C11D05EB-629B-47DB-AA35-B0F8CA810A68}" type="slidenum">
              <a:rPr lang="en-US" sz="1200" b="1">
                <a:solidFill>
                  <a:srgbClr val="000000"/>
                </a:solidFill>
              </a:rPr>
              <a:t>20</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098392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b="1" smtClean="0">
                <a:solidFill>
                  <a:srgbClr val="000000"/>
                </a:solidFill>
                <a:effectLst>
                  <a:outerShdw blurRad="38100" dist="38100" dir="2700000" algn="tl">
                    <a:srgbClr val="FFFFFF"/>
                  </a:outerShdw>
                </a:effectLst>
              </a:rPr>
              <a:t/>
            </a:r>
            <a:br>
              <a:rPr lang="en-US" b="1" smtClean="0">
                <a:solidFill>
                  <a:srgbClr val="000000"/>
                </a:solidFill>
                <a:effectLst>
                  <a:outerShdw blurRad="38100" dist="38100" dir="2700000" algn="tl">
                    <a:srgbClr val="FFFFFF"/>
                  </a:outerShdw>
                </a:effectLst>
              </a:rPr>
            </a:br>
            <a:r>
              <a:rPr lang="en-US" b="1" smtClean="0">
                <a:solidFill>
                  <a:srgbClr val="000000"/>
                </a:solidFill>
                <a:effectLst>
                  <a:outerShdw blurRad="38100" dist="38100" dir="2700000" algn="tl">
                    <a:srgbClr val="FFFFFF"/>
                  </a:outerShdw>
                </a:effectLst>
              </a:rPr>
              <a:t>Cost-Sharing Reductions - Generally</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buFont typeface="Arial" pitchFamily="34" charset="0"/>
              <a:buChar char="•"/>
            </a:pPr>
            <a:r>
              <a:rPr lang="en-US" sz="2200" b="1" smtClean="0">
                <a:solidFill>
                  <a:schemeClr val="tx1"/>
                </a:solidFill>
              </a:rPr>
              <a:t>Two American Indian and Alaska Native (AI/AN)-specific cost-sharing reductions (CSRs) for Affordable Care Act (ACA) Marketplace plans.</a:t>
            </a:r>
          </a:p>
          <a:p>
            <a:pPr marL="800100" lvl="1" indent="-342900" algn="l">
              <a:buFont typeface="Arial" pitchFamily="34" charset="0"/>
              <a:buChar char="•"/>
            </a:pPr>
            <a:r>
              <a:rPr lang="en-US" sz="1800" smtClean="0">
                <a:solidFill>
                  <a:schemeClr val="tx1"/>
                </a:solidFill>
              </a:rPr>
              <a:t>For purposes of rule, “cost-sharing” includes copayments, coinsurance, deductibles, and similar charges, but does not include premium costs.</a:t>
            </a:r>
            <a:endParaRPr lang="en-US" sz="1800" b="1">
              <a:solidFill>
                <a:schemeClr val="tx1"/>
              </a:solidFill>
            </a:endParaRPr>
          </a:p>
          <a:p>
            <a:pPr algn="l"/>
            <a:endParaRPr lang="en-US" sz="1200" b="1" smtClean="0">
              <a:solidFill>
                <a:schemeClr val="tx1"/>
              </a:solidFill>
            </a:endParaRPr>
          </a:p>
          <a:p>
            <a:pPr marL="342900" indent="-342900" algn="l">
              <a:buFont typeface="Arial" pitchFamily="34" charset="0"/>
              <a:buChar char="•"/>
            </a:pPr>
            <a:r>
              <a:rPr lang="en-US" sz="2200" b="1" smtClean="0">
                <a:solidFill>
                  <a:schemeClr val="tx1"/>
                </a:solidFill>
              </a:rPr>
              <a:t>Qualified health plan (QHP) issuers in ACA Marketplaces must offer variations of their QHPs that incorporate the reductions.</a:t>
            </a:r>
          </a:p>
          <a:p>
            <a:pPr marL="800100" lvl="1" indent="-342900" algn="l">
              <a:buFont typeface="Arial" pitchFamily="34" charset="0"/>
              <a:buChar char="•"/>
            </a:pPr>
            <a:r>
              <a:rPr lang="en-US" sz="1800" smtClean="0">
                <a:solidFill>
                  <a:schemeClr val="tx1"/>
                </a:solidFill>
              </a:rPr>
              <a:t>Reductions are only available to enrollees in Marketplace plans.</a:t>
            </a:r>
          </a:p>
          <a:p>
            <a:pPr marL="800100" lvl="1" indent="-342900" algn="l">
              <a:buFont typeface="Arial" pitchFamily="34" charset="0"/>
              <a:buChar char="•"/>
            </a:pPr>
            <a:r>
              <a:rPr lang="en-US" sz="1800" smtClean="0">
                <a:solidFill>
                  <a:schemeClr val="tx1"/>
                </a:solidFill>
              </a:rPr>
              <a:t>QHP issuer cannot withhold CSR amounts from payment to provider, but rather will be reimbursed those amounts by the federal government.</a:t>
            </a:r>
          </a:p>
          <a:p>
            <a:pPr algn="l"/>
            <a:endParaRPr lang="en-US" sz="1200" b="1" smtClean="0">
              <a:solidFill>
                <a:schemeClr val="tx1"/>
              </a:solidFill>
            </a:endParaRPr>
          </a:p>
          <a:p>
            <a:pPr marL="342900" indent="-342900" algn="l">
              <a:buFont typeface="Arial" pitchFamily="34" charset="0"/>
              <a:buChar char="•"/>
            </a:pPr>
            <a:r>
              <a:rPr lang="en-US" sz="2200" b="1" smtClean="0">
                <a:solidFill>
                  <a:schemeClr val="tx1"/>
                </a:solidFill>
              </a:rPr>
              <a:t>Reductions are only available to “Indians” as defined in the ACA:</a:t>
            </a:r>
          </a:p>
          <a:p>
            <a:pPr marL="800100" lvl="1" indent="-342900" algn="l">
              <a:buFont typeface="Arial" pitchFamily="34" charset="0"/>
              <a:buChar char="•"/>
            </a:pPr>
            <a:r>
              <a:rPr lang="en-US" sz="1800" smtClean="0">
                <a:solidFill>
                  <a:schemeClr val="tx1"/>
                </a:solidFill>
              </a:rPr>
              <a:t>Members of federally-recognized Indian Tribes and Alaska Native Villages.</a:t>
            </a:r>
          </a:p>
          <a:p>
            <a:pPr marL="800100" lvl="1" indent="-342900" algn="l">
              <a:buFont typeface="Arial" pitchFamily="34" charset="0"/>
              <a:buChar char="•"/>
            </a:pPr>
            <a:r>
              <a:rPr lang="en-US" sz="1800" smtClean="0">
                <a:solidFill>
                  <a:schemeClr val="tx1"/>
                </a:solidFill>
              </a:rPr>
              <a:t>Alaska Native Claims Settlement Act (ANCSA) corporation shareholders.</a:t>
            </a:r>
          </a:p>
          <a:p>
            <a:pPr marL="800100" lvl="1" indent="-342900" algn="l"/>
            <a:endParaRPr lang="en-US" sz="1200" smtClean="0">
              <a:solidFill>
                <a:schemeClr val="tx1"/>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3</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40137191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b="1" smtClean="0">
                <a:solidFill>
                  <a:srgbClr val="000000"/>
                </a:solidFill>
                <a:effectLst>
                  <a:outerShdw blurRad="38100" dist="38100" dir="2700000" algn="tl">
                    <a:srgbClr val="FFFFFF"/>
                  </a:outerShdw>
                </a:effectLst>
              </a:rPr>
              <a:t/>
            </a:r>
            <a:br>
              <a:rPr lang="en-US" b="1" smtClean="0">
                <a:solidFill>
                  <a:srgbClr val="000000"/>
                </a:solidFill>
                <a:effectLst>
                  <a:outerShdw blurRad="38100" dist="38100" dir="2700000" algn="tl">
                    <a:srgbClr val="FFFFFF"/>
                  </a:outerShdw>
                </a:effectLst>
              </a:rPr>
            </a:br>
            <a:r>
              <a:rPr lang="en-US" b="1" smtClean="0">
                <a:solidFill>
                  <a:srgbClr val="000000"/>
                </a:solidFill>
                <a:effectLst>
                  <a:outerShdw blurRad="38100" dist="38100" dir="2700000" algn="tl">
                    <a:srgbClr val="FFFFFF"/>
                  </a:outerShdw>
                </a:effectLst>
              </a:rPr>
              <a:t>Zero Cost-Sharing Variation</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smtClean="0">
              <a:solidFill>
                <a:schemeClr val="tx1"/>
              </a:solidFill>
            </a:endParaRPr>
          </a:p>
          <a:p>
            <a:pPr marL="342900" indent="-342900" algn="l">
              <a:buFont typeface="Arial" pitchFamily="34" charset="0"/>
              <a:buChar char="•"/>
            </a:pPr>
            <a:r>
              <a:rPr lang="en-US" sz="2400" b="1" smtClean="0">
                <a:solidFill>
                  <a:schemeClr val="tx1"/>
                </a:solidFill>
              </a:rPr>
              <a:t>The “</a:t>
            </a:r>
            <a:r>
              <a:rPr lang="en-US" sz="2400" b="1">
                <a:solidFill>
                  <a:schemeClr val="tx1"/>
                </a:solidFill>
              </a:rPr>
              <a:t>z</a:t>
            </a:r>
            <a:r>
              <a:rPr lang="en-US" sz="2400" b="1" smtClean="0">
                <a:solidFill>
                  <a:schemeClr val="tx1"/>
                </a:solidFill>
              </a:rPr>
              <a:t>ero cost-sharing” plan variation is available to AI/ANs who (1) have a household income between 100% and 300% of the federal poverty level and (2) qualify for premium tax credits in an ACA Marketplace.</a:t>
            </a:r>
          </a:p>
          <a:p>
            <a:pPr algn="l"/>
            <a:endParaRPr lang="en-US" sz="1200" b="1" smtClean="0">
              <a:solidFill>
                <a:schemeClr val="tx1"/>
              </a:solidFill>
            </a:endParaRPr>
          </a:p>
          <a:p>
            <a:pPr marL="342900" indent="-342900" algn="l">
              <a:buFont typeface="Arial" pitchFamily="34" charset="0"/>
              <a:buChar char="•"/>
            </a:pPr>
            <a:r>
              <a:rPr lang="en-US" sz="2400" b="1" smtClean="0">
                <a:solidFill>
                  <a:schemeClr val="tx1"/>
                </a:solidFill>
              </a:rPr>
              <a:t>Enrollee does not pay </a:t>
            </a:r>
            <a:r>
              <a:rPr lang="en-US" sz="2400" b="1" i="1" smtClean="0">
                <a:solidFill>
                  <a:schemeClr val="tx1"/>
                </a:solidFill>
              </a:rPr>
              <a:t>any </a:t>
            </a:r>
            <a:r>
              <a:rPr lang="en-US" sz="2400" b="1" smtClean="0">
                <a:solidFill>
                  <a:schemeClr val="tx1"/>
                </a:solidFill>
              </a:rPr>
              <a:t>cost-sharing whatsoever when receiving a service deemed to be an “essential health benefit” under the plan.</a:t>
            </a:r>
          </a:p>
          <a:p>
            <a:pPr marL="800100" lvl="1" indent="-342900" algn="l">
              <a:buFont typeface="Arial" pitchFamily="34" charset="0"/>
              <a:buChar char="•"/>
            </a:pPr>
            <a:r>
              <a:rPr lang="en-US" sz="2000" smtClean="0">
                <a:solidFill>
                  <a:schemeClr val="tx1"/>
                </a:solidFill>
              </a:rPr>
              <a:t>This is true regardless of where the individual received the service.</a:t>
            </a:r>
            <a:endParaRPr lang="en-US" sz="2000">
              <a:solidFill>
                <a:schemeClr val="tx1"/>
              </a:solidFill>
            </a:endParaRPr>
          </a:p>
          <a:p>
            <a:pPr marL="800100" lvl="1" indent="-342900" algn="l">
              <a:buFont typeface="Arial" pitchFamily="34" charset="0"/>
              <a:buChar char="•"/>
            </a:pPr>
            <a:endParaRPr lang="en-US" sz="1800" b="1" smtClean="0">
              <a:solidFill>
                <a:schemeClr val="tx1"/>
              </a:solidFill>
            </a:endParaRPr>
          </a:p>
          <a:p>
            <a:pPr algn="l"/>
            <a:endParaRPr lang="en-US" sz="2200" b="1" smtClean="0">
              <a:solidFill>
                <a:schemeClr val="tx1"/>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smtClean="0">
                <a:solidFill>
                  <a:srgbClr val="000000"/>
                </a:solidFill>
              </a:rPr>
              <a:t>CRIHB</a:t>
            </a:r>
            <a:r>
              <a:rPr lang="en-US" sz="1200" b="1">
                <a:solidFill>
                  <a:srgbClr val="000000"/>
                </a:solidFill>
              </a:rPr>
              <a:t>/NPAIHB, July </a:t>
            </a:r>
            <a:r>
              <a:rPr lang="en-US" sz="1200" b="1" smtClean="0">
                <a:solidFill>
                  <a:srgbClr val="000000"/>
                </a:solidFill>
              </a:rPr>
              <a:t>8</a:t>
            </a:r>
            <a:r>
              <a:rPr lang="en-US" sz="1200" b="1">
                <a:solidFill>
                  <a:srgbClr val="000000"/>
                </a:solidFill>
              </a:rPr>
              <a:t>, 2015	               </a:t>
            </a:r>
            <a:r>
              <a:rPr lang="en-US" sz="1200" b="1" smtClean="0">
                <a:solidFill>
                  <a:srgbClr val="000000"/>
                </a:solidFill>
              </a:rPr>
              <a:t>		Affordable Care Act Overview</a:t>
            </a:r>
            <a:r>
              <a:rPr lang="en-US" sz="1200" b="1">
                <a:solidFill>
                  <a:srgbClr val="000000"/>
                </a:solidFill>
              </a:rPr>
              <a:t>	                                                 	       Slide </a:t>
            </a:r>
            <a:fld id="{C11D05EB-629B-47DB-AA35-B0F8CA810A68}" type="slidenum">
              <a:rPr lang="en-US" sz="1200" b="1">
                <a:solidFill>
                  <a:srgbClr val="000000"/>
                </a:solidFill>
              </a:rPr>
              <a:t>4</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31349708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b="1" smtClean="0">
                <a:solidFill>
                  <a:srgbClr val="000000"/>
                </a:solidFill>
                <a:effectLst>
                  <a:outerShdw blurRad="38100" dist="38100" dir="2700000" algn="tl">
                    <a:srgbClr val="FFFFFF"/>
                  </a:outerShdw>
                </a:effectLst>
              </a:rPr>
              <a:t/>
            </a:r>
            <a:br>
              <a:rPr lang="en-US" b="1" smtClean="0">
                <a:solidFill>
                  <a:srgbClr val="000000"/>
                </a:solidFill>
                <a:effectLst>
                  <a:outerShdw blurRad="38100" dist="38100" dir="2700000" algn="tl">
                    <a:srgbClr val="FFFFFF"/>
                  </a:outerShdw>
                </a:effectLst>
              </a:rPr>
            </a:br>
            <a:r>
              <a:rPr lang="en-US" b="1" smtClean="0">
                <a:solidFill>
                  <a:srgbClr val="000000"/>
                </a:solidFill>
                <a:effectLst>
                  <a:outerShdw blurRad="38100" dist="38100" dir="2700000" algn="tl">
                    <a:srgbClr val="FFFFFF"/>
                  </a:outerShdw>
                </a:effectLst>
              </a:rPr>
              <a:t>Limited Cost-Sharing Variation</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1000" b="1" smtClean="0">
              <a:solidFill>
                <a:schemeClr val="tx1"/>
              </a:solidFill>
            </a:endParaRPr>
          </a:p>
          <a:p>
            <a:pPr marL="342900" indent="-342900" algn="l"/>
            <a:endParaRPr lang="en-US" sz="1000" b="1" smtClean="0">
              <a:solidFill>
                <a:schemeClr val="tx1"/>
              </a:solidFill>
            </a:endParaRPr>
          </a:p>
          <a:p>
            <a:pPr marL="342900" indent="-342900" algn="l">
              <a:buFont typeface="Arial" pitchFamily="34" charset="0"/>
              <a:buChar char="•"/>
            </a:pPr>
            <a:r>
              <a:rPr lang="en-US" sz="2200" b="1" smtClean="0">
                <a:solidFill>
                  <a:schemeClr val="tx1"/>
                </a:solidFill>
              </a:rPr>
              <a:t>The “limited cost-sharing” plan variation applies to any AI/AN who does not qualify for a zero cost-sharing variation due to income level or ineligibility for tax credits.</a:t>
            </a:r>
          </a:p>
          <a:p>
            <a:pPr marL="800100" lvl="1" indent="-342900" algn="l">
              <a:buFont typeface="Arial" pitchFamily="34" charset="0"/>
              <a:buChar char="•"/>
            </a:pPr>
            <a:r>
              <a:rPr lang="en-US" sz="1800" smtClean="0">
                <a:solidFill>
                  <a:schemeClr val="tx1"/>
                </a:solidFill>
              </a:rPr>
              <a:t>Eligibility applies based solely on AI/AN status, not income.</a:t>
            </a:r>
          </a:p>
          <a:p>
            <a:pPr algn="l"/>
            <a:endParaRPr lang="en-US" sz="1200" b="1" smtClean="0">
              <a:solidFill>
                <a:schemeClr val="tx1"/>
              </a:solidFill>
            </a:endParaRPr>
          </a:p>
          <a:p>
            <a:pPr marL="342900" indent="-342900" algn="l">
              <a:buFont typeface="Arial" pitchFamily="34" charset="0"/>
              <a:buChar char="•"/>
            </a:pPr>
            <a:r>
              <a:rPr lang="en-US" sz="2200" b="1" smtClean="0">
                <a:solidFill>
                  <a:schemeClr val="tx1"/>
                </a:solidFill>
              </a:rPr>
              <a:t>Enrollee does not pay any</a:t>
            </a:r>
            <a:r>
              <a:rPr lang="en-US" sz="2200" b="1" i="1" smtClean="0">
                <a:solidFill>
                  <a:schemeClr val="tx1"/>
                </a:solidFill>
              </a:rPr>
              <a:t> </a:t>
            </a:r>
            <a:r>
              <a:rPr lang="en-US" sz="2200" b="1" smtClean="0">
                <a:solidFill>
                  <a:schemeClr val="tx1"/>
                </a:solidFill>
              </a:rPr>
              <a:t>cost-sharing whatsoever when receiving a service deemed to be an “essential health benefit” under the plan so long as the service was provided:</a:t>
            </a:r>
          </a:p>
          <a:p>
            <a:pPr marL="800100" lvl="1" indent="-342900" algn="l">
              <a:buFont typeface="Arial" pitchFamily="34" charset="0"/>
              <a:buChar char="•"/>
            </a:pPr>
            <a:r>
              <a:rPr lang="en-US" sz="1800" smtClean="0">
                <a:solidFill>
                  <a:schemeClr val="tx1"/>
                </a:solidFill>
              </a:rPr>
              <a:t>By the Indian Health Service, a Tribal health program, or an Urban Indian Organization (I/T/U); or</a:t>
            </a:r>
          </a:p>
          <a:p>
            <a:pPr marL="800100" lvl="1" indent="-342900" algn="l">
              <a:buFont typeface="Arial" pitchFamily="34" charset="0"/>
              <a:buChar char="•"/>
            </a:pPr>
            <a:r>
              <a:rPr lang="en-US" sz="1800" smtClean="0">
                <a:solidFill>
                  <a:schemeClr val="tx1"/>
                </a:solidFill>
              </a:rPr>
              <a:t>By a non-I/T/U provider through purchased/referred care (formerly contract health services).</a:t>
            </a:r>
          </a:p>
          <a:p>
            <a:pPr marL="800100" lvl="1" indent="-342900" algn="l">
              <a:buFont typeface="Arial" pitchFamily="34" charset="0"/>
              <a:buChar char="•"/>
            </a:pPr>
            <a:endParaRPr lang="en-US" sz="1800" b="1" smtClean="0">
              <a:solidFill>
                <a:schemeClr val="tx1"/>
              </a:solidFill>
            </a:endParaRPr>
          </a:p>
          <a:p>
            <a:pPr algn="l"/>
            <a:endParaRPr lang="en-US" sz="2200" b="1" smtClean="0">
              <a:solidFill>
                <a:schemeClr val="tx1"/>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5</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615390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b="1" smtClean="0">
                <a:solidFill>
                  <a:srgbClr val="000000"/>
                </a:solidFill>
                <a:effectLst>
                  <a:outerShdw blurRad="38100" dist="38100" dir="2700000" algn="tl">
                    <a:srgbClr val="FFFFFF"/>
                  </a:outerShdw>
                </a:effectLst>
              </a:rPr>
              <a:t/>
            </a:r>
            <a:br>
              <a:rPr lang="en-US" b="1" smtClean="0">
                <a:solidFill>
                  <a:srgbClr val="000000"/>
                </a:solidFill>
                <a:effectLst>
                  <a:outerShdw blurRad="38100" dist="38100" dir="2700000" algn="tl">
                    <a:srgbClr val="FFFFFF"/>
                  </a:outerShdw>
                </a:effectLst>
              </a:rPr>
            </a:br>
            <a:r>
              <a:rPr lang="en-US" b="1" smtClean="0">
                <a:solidFill>
                  <a:srgbClr val="000000"/>
                </a:solidFill>
                <a:effectLst>
                  <a:outerShdw blurRad="38100" dist="38100" dir="2700000" algn="tl">
                    <a:srgbClr val="FFFFFF"/>
                  </a:outerShdw>
                </a:effectLst>
              </a:rPr>
              <a:t>AI/AN Cost-Sharing - Difficulties</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buFont typeface="Arial" pitchFamily="34" charset="0"/>
              <a:buChar char="•"/>
            </a:pPr>
            <a:r>
              <a:rPr lang="en-US" sz="2400" b="1" smtClean="0">
                <a:solidFill>
                  <a:srgbClr val="000000"/>
                </a:solidFill>
              </a:rPr>
              <a:t>The Centers for Medicare and Medicaid Services (CMS) and </a:t>
            </a:r>
            <a:r>
              <a:rPr lang="en-US" sz="2400" b="1">
                <a:solidFill>
                  <a:srgbClr val="000000"/>
                </a:solidFill>
              </a:rPr>
              <a:t>Center for Consumer Information and Insurance Oversight (CCIIO) </a:t>
            </a:r>
            <a:r>
              <a:rPr lang="en-US" sz="2400" b="1" smtClean="0">
                <a:solidFill>
                  <a:srgbClr val="000000"/>
                </a:solidFill>
              </a:rPr>
              <a:t>have issued inconsistent interpretations of CSR rules:</a:t>
            </a:r>
          </a:p>
          <a:p>
            <a:pPr marL="800100" lvl="1" indent="-342900" algn="l">
              <a:buFont typeface="Arial" pitchFamily="34" charset="0"/>
              <a:buChar char="•"/>
            </a:pPr>
            <a:r>
              <a:rPr lang="en-US" sz="2000" smtClean="0">
                <a:solidFill>
                  <a:srgbClr val="000000"/>
                </a:solidFill>
              </a:rPr>
              <a:t>Stating that there are income-based requirements for limited cost-sharing variation plan eligibility, or that eligibility is tied to tax credit eligibility. </a:t>
            </a:r>
          </a:p>
          <a:p>
            <a:pPr marL="800100" lvl="1" indent="-342900" algn="l">
              <a:buFont typeface="Arial" pitchFamily="34" charset="0"/>
              <a:buChar char="•"/>
            </a:pPr>
            <a:r>
              <a:rPr lang="en-US" sz="2000" smtClean="0">
                <a:solidFill>
                  <a:srgbClr val="000000"/>
                </a:solidFill>
              </a:rPr>
              <a:t>Stating that zero-cost sharing variations are available to any Indian under 300% of poverty, not between 100-300% of poverty.</a:t>
            </a:r>
          </a:p>
          <a:p>
            <a:pPr algn="l"/>
            <a:endParaRPr lang="en-US" sz="1200" b="1" smtClean="0">
              <a:solidFill>
                <a:schemeClr val="tx1"/>
              </a:solidFill>
            </a:endParaRPr>
          </a:p>
          <a:p>
            <a:pPr marL="342900" indent="-342900" algn="l">
              <a:buFont typeface="Arial" pitchFamily="34" charset="0"/>
              <a:buChar char="•"/>
            </a:pPr>
            <a:r>
              <a:rPr lang="en-US" sz="2400" b="1" smtClean="0">
                <a:solidFill>
                  <a:srgbClr val="000000"/>
                </a:solidFill>
              </a:rPr>
              <a:t>Concern that </a:t>
            </a:r>
            <a:r>
              <a:rPr lang="en-US" sz="2400" b="1">
                <a:solidFill>
                  <a:srgbClr val="000000"/>
                </a:solidFill>
              </a:rPr>
              <a:t>some QHP </a:t>
            </a:r>
            <a:r>
              <a:rPr lang="en-US" sz="2400" b="1" smtClean="0">
                <a:solidFill>
                  <a:srgbClr val="000000"/>
                </a:solidFill>
              </a:rPr>
              <a:t>issuers</a:t>
            </a:r>
            <a:r>
              <a:rPr lang="en-US" sz="2400" b="1">
                <a:solidFill>
                  <a:srgbClr val="000000"/>
                </a:solidFill>
              </a:rPr>
              <a:t> </a:t>
            </a:r>
            <a:r>
              <a:rPr lang="en-US" sz="2400" b="1" smtClean="0">
                <a:solidFill>
                  <a:srgbClr val="000000"/>
                </a:solidFill>
              </a:rPr>
              <a:t>and Marketplaces might </a:t>
            </a:r>
            <a:r>
              <a:rPr lang="en-US" sz="2400" b="1">
                <a:solidFill>
                  <a:srgbClr val="000000"/>
                </a:solidFill>
              </a:rPr>
              <a:t>be implementing eligibility for the Indian-specific </a:t>
            </a:r>
            <a:r>
              <a:rPr lang="en-US" sz="2400" b="1" smtClean="0">
                <a:solidFill>
                  <a:srgbClr val="000000"/>
                </a:solidFill>
              </a:rPr>
              <a:t>CSRs in accordance with inaccurate federal guidance.</a:t>
            </a: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6</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739763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sz="4000" b="1" smtClean="0">
                <a:solidFill>
                  <a:srgbClr val="000000"/>
                </a:solidFill>
                <a:effectLst>
                  <a:outerShdw blurRad="38100" dist="38100" dir="2700000" algn="tl">
                    <a:srgbClr val="FFFFFF"/>
                  </a:outerShdw>
                </a:effectLst>
              </a:rPr>
              <a:t/>
            </a:r>
            <a:br>
              <a:rPr lang="en-US" sz="4000" b="1" smtClean="0">
                <a:solidFill>
                  <a:srgbClr val="000000"/>
                </a:solidFill>
                <a:effectLst>
                  <a:outerShdw blurRad="38100" dist="38100" dir="2700000" algn="tl">
                    <a:srgbClr val="FFFFFF"/>
                  </a:outerShdw>
                </a:effectLst>
              </a:rPr>
            </a:br>
            <a:r>
              <a:rPr lang="en-US" sz="4000" b="1" smtClean="0">
                <a:solidFill>
                  <a:srgbClr val="000000"/>
                </a:solidFill>
                <a:effectLst>
                  <a:outerShdw blurRad="38100" dist="38100" dir="2700000" algn="tl">
                    <a:srgbClr val="FFFFFF"/>
                  </a:outerShdw>
                </a:effectLst>
              </a:rPr>
              <a:t>AI/AN Cost-Sharing – Specific Complaints</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600" b="1" smtClean="0">
              <a:solidFill>
                <a:schemeClr val="tx1"/>
              </a:solidFill>
            </a:endParaRPr>
          </a:p>
          <a:p>
            <a:pPr marL="342900" indent="-342900" algn="l">
              <a:buFont typeface="Arial" pitchFamily="34" charset="0"/>
              <a:buChar char="•"/>
            </a:pPr>
            <a:r>
              <a:rPr lang="en-US" sz="2200" b="1" smtClean="0">
                <a:solidFill>
                  <a:srgbClr val="000000"/>
                </a:solidFill>
              </a:rPr>
              <a:t>CMS issued Bulletin saying that AI/ANs with household income under 100% FPL or over 400% FPL are not eligible for </a:t>
            </a:r>
            <a:r>
              <a:rPr lang="en-US" sz="2200" b="1" i="1" smtClean="0">
                <a:solidFill>
                  <a:srgbClr val="000000"/>
                </a:solidFill>
              </a:rPr>
              <a:t>either</a:t>
            </a:r>
            <a:r>
              <a:rPr lang="en-US" sz="2200" b="1" smtClean="0">
                <a:solidFill>
                  <a:srgbClr val="000000"/>
                </a:solidFill>
              </a:rPr>
              <a:t> zero or limited CSR plans, but rather “</a:t>
            </a:r>
            <a:r>
              <a:rPr lang="en-US" sz="2200" b="1">
                <a:solidFill>
                  <a:srgbClr val="000000"/>
                </a:solidFill>
              </a:rPr>
              <a:t>will not have </a:t>
            </a:r>
            <a:r>
              <a:rPr lang="en-US" sz="2200" b="1" smtClean="0">
                <a:solidFill>
                  <a:srgbClr val="000000"/>
                </a:solidFill>
              </a:rPr>
              <a:t>out of pocket cost </a:t>
            </a:r>
            <a:r>
              <a:rPr lang="en-US" sz="2200" b="1">
                <a:solidFill>
                  <a:srgbClr val="000000"/>
                </a:solidFill>
              </a:rPr>
              <a:t>for services provided by Indian health </a:t>
            </a:r>
            <a:r>
              <a:rPr lang="en-US" sz="2200" b="1" smtClean="0">
                <a:solidFill>
                  <a:srgbClr val="000000"/>
                </a:solidFill>
              </a:rPr>
              <a:t>programs.” </a:t>
            </a:r>
          </a:p>
          <a:p>
            <a:pPr algn="l"/>
            <a:endParaRPr lang="en-US" sz="1200" b="1" smtClean="0">
              <a:solidFill>
                <a:srgbClr val="000000"/>
              </a:solidFill>
            </a:endParaRPr>
          </a:p>
          <a:p>
            <a:pPr marL="342900" indent="-342900" algn="l">
              <a:buFont typeface="Arial" pitchFamily="34" charset="0"/>
              <a:buChar char="•"/>
            </a:pPr>
            <a:r>
              <a:rPr lang="en-US" sz="2200" b="1" smtClean="0">
                <a:solidFill>
                  <a:srgbClr val="000000"/>
                </a:solidFill>
              </a:rPr>
              <a:t>In federally-facilitated Marketplaces (such as Idaho, Oregon), eligibility determination letters for limited cost-sharing plans contains confusing language concerning scope of CSRs and failing to identify plan type.</a:t>
            </a:r>
          </a:p>
          <a:p>
            <a:pPr algn="l"/>
            <a:endParaRPr lang="en-US" sz="1200" b="1" smtClean="0">
              <a:solidFill>
                <a:schemeClr val="tx1"/>
              </a:solidFill>
            </a:endParaRPr>
          </a:p>
          <a:p>
            <a:pPr marL="342900" indent="-342900" algn="l">
              <a:buFont typeface="Arial" pitchFamily="34" charset="0"/>
              <a:buChar char="•"/>
            </a:pPr>
            <a:r>
              <a:rPr lang="en-US" sz="2200" b="1" smtClean="0">
                <a:solidFill>
                  <a:srgbClr val="000000"/>
                </a:solidFill>
              </a:rPr>
              <a:t>QHP issuers improperly deduct CSR amounts from payment to providers.</a:t>
            </a:r>
          </a:p>
          <a:p>
            <a:pPr algn="l"/>
            <a:endParaRPr lang="en-US" sz="1200" b="1" smtClean="0">
              <a:solidFill>
                <a:srgbClr val="000000"/>
              </a:solidFill>
            </a:endParaRPr>
          </a:p>
          <a:p>
            <a:pPr marL="342900" indent="-342900" algn="l">
              <a:buFont typeface="Arial" pitchFamily="34" charset="0"/>
              <a:buChar char="•"/>
            </a:pPr>
            <a:r>
              <a:rPr lang="en-US" sz="2200" b="1" smtClean="0">
                <a:solidFill>
                  <a:srgbClr val="000000"/>
                </a:solidFill>
              </a:rPr>
              <a:t>QHP issuers fail to properly apply CSRs to eligible AI/ANs (primarily limited cost-sharing variation). </a:t>
            </a: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7</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221264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endParaRPr lang="en-US" sz="4000" b="1" smtClean="0">
              <a:solidFill>
                <a:srgbClr val="000000"/>
              </a:solidFill>
              <a:effectLst>
                <a:outerShdw blurRad="38100" dist="38100" dir="2700000" algn="tl">
                  <a:srgbClr val="FFFFFF"/>
                </a:outerShdw>
              </a:effectLst>
            </a:endParaRP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lgn="l"/>
            <a:endParaRPr lang="en-US" sz="600" b="1" smtClean="0">
              <a:solidFill>
                <a:schemeClr val="tx1"/>
              </a:solidFill>
            </a:endParaRPr>
          </a:p>
          <a:p>
            <a:pPr marL="342900" indent="-342900" algn="l"/>
            <a:endParaRPr lang="en-US" sz="600" b="1">
              <a:solidFill>
                <a:schemeClr val="tx1"/>
              </a:solidFill>
            </a:endParaRPr>
          </a:p>
          <a:p>
            <a:pPr marL="342900" indent="-342900"/>
            <a:r>
              <a:rPr lang="en-US" sz="5500" b="1" smtClean="0">
                <a:solidFill>
                  <a:schemeClr val="tx1"/>
                </a:solidFill>
              </a:rPr>
              <a:t>QHPs: Network Adequacy</a:t>
            </a: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8</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3375288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0" y="1"/>
            <a:ext cx="9144000" cy="1219199"/>
          </a:xfrm>
          <a:solidFill>
            <a:srgbClr val="709877">
              <a:alpha val="87059"/>
            </a:srgbClr>
          </a:solidFill>
          <a:ln>
            <a:solidFill>
              <a:schemeClr val="accent3">
                <a:lumMod val="50000"/>
              </a:schemeClr>
            </a:solidFill>
          </a:ln>
        </p:spPr>
        <p:txBody>
          <a:bodyPr wrap="square" tIns="0" anchor="t" anchorCtr="1">
            <a:noAutofit/>
          </a:bodyPr>
          <a:lstStyle/>
          <a:p>
            <a:pPr>
              <a:lnSpc>
                <a:spcPts val="3000"/>
              </a:lnSpc>
              <a:spcBef>
                <a:spcPts val="2400"/>
              </a:spcBef>
              <a:defRPr/>
            </a:pPr>
            <a:r>
              <a:rPr lang="en-US" b="1" smtClean="0">
                <a:solidFill>
                  <a:srgbClr val="000000"/>
                </a:solidFill>
                <a:effectLst>
                  <a:outerShdw blurRad="38100" dist="38100" dir="2700000" algn="tl">
                    <a:srgbClr val="FFFFFF"/>
                  </a:outerShdw>
                </a:effectLst>
              </a:rPr>
              <a:t/>
            </a:r>
            <a:br>
              <a:rPr lang="en-US" b="1" smtClean="0">
                <a:solidFill>
                  <a:srgbClr val="000000"/>
                </a:solidFill>
                <a:effectLst>
                  <a:outerShdw blurRad="38100" dist="38100" dir="2700000" algn="tl">
                    <a:srgbClr val="FFFFFF"/>
                  </a:outerShdw>
                </a:effectLst>
              </a:rPr>
            </a:br>
            <a:r>
              <a:rPr lang="en-US" b="1" smtClean="0">
                <a:solidFill>
                  <a:srgbClr val="000000"/>
                </a:solidFill>
                <a:effectLst>
                  <a:outerShdw blurRad="38100" dist="38100" dir="2700000" algn="tl">
                    <a:srgbClr val="FFFFFF"/>
                  </a:outerShdw>
                </a:effectLst>
              </a:rPr>
              <a:t>QHPs – Network Adequacy</a:t>
            </a:r>
          </a:p>
        </p:txBody>
      </p:sp>
      <p:sp>
        <p:nvSpPr>
          <p:cNvPr id="4099" name="Rectangle 3"/>
          <p:cNvSpPr>
            <a:spLocks noGrp="1" noChangeArrowheads="1"/>
          </p:cNvSpPr>
          <p:nvPr>
            <p:ph type="subTitle" idx="1"/>
          </p:nvPr>
        </p:nvSpPr>
        <p:spPr>
          <a:xfrm>
            <a:off x="0" y="1219200"/>
            <a:ext cx="9144000" cy="4724400"/>
          </a:xfrm>
          <a:solidFill>
            <a:srgbClr val="DDEFDF"/>
          </a:solidFill>
        </p:spPr>
        <p:txBody>
          <a:bodyPr>
            <a:noAutofit/>
          </a:bodyPr>
          <a:lstStyle/>
          <a:p>
            <a:pPr marL="342900" indent="-342900" algn="l"/>
            <a:endParaRPr lang="en-US" sz="1200" b="1" smtClean="0">
              <a:solidFill>
                <a:schemeClr val="tx1"/>
              </a:solidFill>
            </a:endParaRPr>
          </a:p>
          <a:p>
            <a:pPr marL="342900" indent="-342900" algn="l">
              <a:buFont typeface="Arial" pitchFamily="34" charset="0"/>
              <a:buChar char="•"/>
            </a:pPr>
            <a:r>
              <a:rPr lang="en-US" sz="2400" b="1" smtClean="0">
                <a:solidFill>
                  <a:srgbClr val="000000"/>
                </a:solidFill>
              </a:rPr>
              <a:t>ACA require QHP issuers to have “a </a:t>
            </a:r>
            <a:r>
              <a:rPr lang="en-US" sz="2400" b="1">
                <a:solidFill>
                  <a:srgbClr val="000000"/>
                </a:solidFill>
              </a:rPr>
              <a:t>sufficient number and geographic distribution of essential community providers, where available, to ensure reasonable and timely access to a broad range of such providers for low-income, medically underserved individuals in the QHP's service area, in accordance with the Exchange's network adequacy standards</a:t>
            </a:r>
            <a:r>
              <a:rPr lang="en-US" sz="2400" b="1" smtClean="0">
                <a:solidFill>
                  <a:srgbClr val="000000"/>
                </a:solidFill>
              </a:rPr>
              <a:t>.”</a:t>
            </a:r>
          </a:p>
          <a:p>
            <a:pPr marL="800100" lvl="1" indent="-342900" algn="l">
              <a:buFont typeface="Arial" pitchFamily="34" charset="0"/>
              <a:buChar char="•"/>
            </a:pPr>
            <a:r>
              <a:rPr lang="en-US" sz="2000" smtClean="0">
                <a:solidFill>
                  <a:srgbClr val="000000"/>
                </a:solidFill>
              </a:rPr>
              <a:t>“Essential community providers” (ECPs) are providers “that </a:t>
            </a:r>
            <a:r>
              <a:rPr lang="en-US" sz="2000">
                <a:solidFill>
                  <a:srgbClr val="000000"/>
                </a:solidFill>
              </a:rPr>
              <a:t>serve predominantly low-income, medically underserved </a:t>
            </a:r>
            <a:r>
              <a:rPr lang="en-US" sz="2000" smtClean="0">
                <a:solidFill>
                  <a:srgbClr val="000000"/>
                </a:solidFill>
              </a:rPr>
              <a:t>individuals,”</a:t>
            </a:r>
            <a:r>
              <a:rPr lang="en-US" sz="2000">
                <a:solidFill>
                  <a:srgbClr val="000000"/>
                </a:solidFill>
              </a:rPr>
              <a:t> </a:t>
            </a:r>
            <a:r>
              <a:rPr lang="en-US" sz="2000" smtClean="0">
                <a:solidFill>
                  <a:srgbClr val="000000"/>
                </a:solidFill>
              </a:rPr>
              <a:t>and include</a:t>
            </a:r>
            <a:r>
              <a:rPr lang="en-US" sz="2000">
                <a:solidFill>
                  <a:srgbClr val="000000"/>
                </a:solidFill>
              </a:rPr>
              <a:t>, but are not limited to, safety net providers that are eligible to participate in the 340B Drug Pricing Program in these categories: Federally Qualified Health Centers (FQHCs), Ryan White providers, family planning providers, </a:t>
            </a:r>
            <a:r>
              <a:rPr lang="en-US" sz="2000" smtClean="0">
                <a:solidFill>
                  <a:srgbClr val="000000"/>
                </a:solidFill>
              </a:rPr>
              <a:t>I/T/Us, </a:t>
            </a:r>
            <a:r>
              <a:rPr lang="en-US" sz="2000">
                <a:solidFill>
                  <a:srgbClr val="000000"/>
                </a:solidFill>
              </a:rPr>
              <a:t>and </a:t>
            </a:r>
            <a:r>
              <a:rPr lang="en-US" sz="2000" smtClean="0">
                <a:solidFill>
                  <a:srgbClr val="000000"/>
                </a:solidFill>
              </a:rPr>
              <a:t>various specified </a:t>
            </a:r>
            <a:r>
              <a:rPr lang="en-US" sz="2000">
                <a:solidFill>
                  <a:srgbClr val="000000"/>
                </a:solidFill>
              </a:rPr>
              <a:t>hospitals. </a:t>
            </a:r>
          </a:p>
          <a:p>
            <a:pPr lvl="1" algn="l"/>
            <a:endParaRPr lang="en-US" sz="1200" b="1" smtClean="0">
              <a:solidFill>
                <a:srgbClr val="000000"/>
              </a:solidFill>
            </a:endParaRPr>
          </a:p>
          <a:p>
            <a:endParaRPr lang="en-US"/>
          </a:p>
          <a:p>
            <a:endParaRPr lang="en-US"/>
          </a:p>
          <a:p>
            <a:pPr marL="800100" lvl="1" indent="-342900" algn="l">
              <a:buFont typeface="Arial" pitchFamily="34" charset="0"/>
              <a:buChar char="•"/>
            </a:pPr>
            <a:endParaRPr lang="en-US" sz="1200"/>
          </a:p>
          <a:p>
            <a:endParaRPr lang="en-US"/>
          </a:p>
          <a:p>
            <a:pPr marL="800100" lvl="1" indent="-342900" algn="l">
              <a:buFont typeface="Arial" pitchFamily="34" charset="0"/>
              <a:buChar char="•"/>
            </a:pPr>
            <a:endParaRPr lang="en-US" sz="1400" b="1" smtClean="0">
              <a:solidFill>
                <a:srgbClr val="000000"/>
              </a:solidFill>
            </a:endParaRPr>
          </a:p>
          <a:p>
            <a:pPr marL="342900" indent="-342900" algn="l">
              <a:buFont typeface="Arial" pitchFamily="34" charset="0"/>
              <a:buChar char="•"/>
            </a:pPr>
            <a:endParaRPr lang="en-US" sz="2200" b="1" smtClean="0">
              <a:solidFill>
                <a:srgbClr val="000000"/>
              </a:solidFill>
            </a:endParaRPr>
          </a:p>
        </p:txBody>
      </p:sp>
      <p:pic>
        <p:nvPicPr>
          <p:cNvPr id="4100" name="Picture 5" descr="http://www.sonosky.com/i/home_sub_button.jpg"/>
          <p:cNvPicPr>
            <a:picLocks noChangeAspect="1" noChangeArrowheads="1"/>
          </p:cNvPicPr>
          <p:nvPr/>
        </p:nvPicPr>
        <p:blipFill>
          <a:blip r:embed="rId3"/>
          <a:srcRect t="-10001" r="12500"/>
          <a:stretch>
            <a:fillRect/>
          </a:stretch>
        </p:blipFill>
        <p:spPr>
          <a:xfrm>
            <a:off x="0" y="5905500"/>
            <a:ext cx="9144000" cy="419100"/>
          </a:xfrm>
          <a:prstGeom prst="rect">
            <a:avLst/>
          </a:prstGeom>
          <a:noFill/>
          <a:ln w="9525">
            <a:noFill/>
            <a:miter lim="800000"/>
          </a:ln>
        </p:spPr>
      </p:pic>
      <p:sp>
        <p:nvSpPr>
          <p:cNvPr id="4101" name="Text Box 6"/>
          <p:cNvSpPr txBox="1">
            <a:spLocks noChangeArrowheads="1"/>
          </p:cNvSpPr>
          <p:nvPr/>
        </p:nvSpPr>
        <p:spPr>
          <a:xfrm>
            <a:off x="0" y="6583363"/>
            <a:ext cx="9144000" cy="276999"/>
          </a:xfrm>
          <a:prstGeom prst="rect">
            <a:avLst/>
          </a:prstGeom>
          <a:gradFill rotWithShape="1">
            <a:gsLst>
              <a:gs pos="0">
                <a:srgbClr val="5B816A"/>
              </a:gs>
              <a:gs pos="50000">
                <a:srgbClr val="6A967B"/>
              </a:gs>
              <a:gs pos="100000">
                <a:srgbClr val="5B816A"/>
              </a:gs>
            </a:gsLst>
            <a:lin ang="2700000" scaled="1"/>
            <a:tileRect/>
          </a:gradFill>
          <a:ln w="9525">
            <a:noFill/>
            <a:miter lim="800000"/>
          </a:ln>
        </p:spPr>
        <p:txBody>
          <a:bodyPr>
            <a:spAutoFit/>
          </a:bodyPr>
          <a:lstStyle/>
          <a:p>
            <a:pPr algn="ctr"/>
            <a:r>
              <a:rPr lang="en-US" sz="1200" b="1">
                <a:solidFill>
                  <a:srgbClr val="000000"/>
                </a:solidFill>
              </a:rPr>
              <a:t>CRIHB/NPAIHB, July 8, 2015	               		Affordable Care Act Overview	                                                 	       Slide </a:t>
            </a:r>
            <a:fld id="{C11D05EB-629B-47DB-AA35-B0F8CA810A68}" type="slidenum">
              <a:rPr lang="en-US" sz="1200" b="1">
                <a:solidFill>
                  <a:srgbClr val="000000"/>
                </a:solidFill>
              </a:rPr>
              <a:t>9</a:t>
            </a:fld>
            <a:endParaRPr lang="en-US" sz="1200" b="1">
              <a:solidFill>
                <a:srgbClr val="000000"/>
              </a:solidFill>
            </a:endParaRPr>
          </a:p>
        </p:txBody>
      </p:sp>
      <p:sp>
        <p:nvSpPr>
          <p:cNvPr id="6" name="Rectangle 3"/>
          <p:cNvSpPr txBox="1">
            <a:spLocks noChangeArrowheads="1"/>
          </p:cNvSpPr>
          <p:nvPr/>
        </p:nvSpPr>
        <p:spPr>
          <a:xfrm>
            <a:off x="0" y="6324600"/>
            <a:ext cx="9144000" cy="304800"/>
          </a:xfrm>
          <a:prstGeom prst="rect">
            <a:avLst/>
          </a:prstGeom>
          <a:solidFill>
            <a:srgbClr val="DDEFDF"/>
          </a:solidFill>
        </p:spPr>
        <p:txBody>
          <a:bodyPr vert="horz" lIns="91440" tIns="45720" rIns="91440" bIns="45720" rtlCol="0">
            <a:normAutofit/>
          </a:bodyPr>
          <a:lstStyle/>
          <a:p>
            <a:pPr marL="0" marR="0" lvl="0" indent="0" algn="ctr" defTabSz="914400" rtl="0" eaLnBrk="1" fontAlgn="auto" latinLnBrk="0" hangingPunct="1">
              <a:lnSpc>
                <a:spcPct val="80000"/>
              </a:lnSpc>
              <a:spcBef>
                <a:spcPct val="20000"/>
              </a:spcBef>
              <a:spcAft>
                <a:spcPct val="0"/>
              </a:spcAft>
              <a:buClrTx/>
              <a:buSzTx/>
              <a:buFont typeface="Wingdings" pitchFamily="2" charset="2"/>
              <a:buNone/>
              <a:defRPr/>
            </a:pPr>
            <a:r>
              <a:rPr kumimoji="0" lang="en-US" sz="1600" b="1" i="0" u="none" strike="noStrike" kern="1200" cap="none" spc="0" normalizeH="0" baseline="0" noProof="0" smtClean="0">
                <a:ln>
                  <a:noFill/>
                </a:ln>
                <a:solidFill>
                  <a:srgbClr val="777777"/>
                </a:solidFill>
                <a:effectLst/>
                <a:uLnTx/>
                <a:uFillTx/>
                <a:latin typeface="+mn-lt"/>
                <a:ea typeface="+mn-ea"/>
                <a:cs typeface="+mn-cs"/>
              </a:rPr>
              <a:t>Sonosky, Chambers, Sachse, Endreson &amp; Perry, LLP</a:t>
            </a:r>
            <a:endParaRPr kumimoji="0" lang="en-US" sz="1600" b="1" i="0" u="none" strike="noStrike" kern="1200" cap="none" spc="0" normalizeH="0" baseline="0" noProof="0" smtClean="0">
              <a:ln>
                <a:noFill/>
              </a:ln>
              <a:solidFill>
                <a:srgbClr val="F4FECE"/>
              </a:solidFill>
              <a:effectLst/>
              <a:uLnTx/>
              <a:uFillTx/>
              <a:latin typeface="+mn-lt"/>
              <a:ea typeface="+mn-ea"/>
              <a:cs typeface="+mn-cs"/>
            </a:endParaRPr>
          </a:p>
        </p:txBody>
      </p:sp>
    </p:spTree>
    <p:extLst>
      <p:ext uri="{BB962C8B-B14F-4D97-AF65-F5344CB8AC3E}">
        <p14:creationId xmlns:p14="http://schemas.microsoft.com/office/powerpoint/2010/main" val="13059307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34209"/>
  <p:tag name="AS_OS" val="Microsoft Windows NT 6.1.7601 Service Pack 1"/>
  <p:tag name="AS_RELEASE_DATE" val="2013.07.29"/>
  <p:tag name="AS_TITLE" val="Aspose.Slides for .NET 4.0"/>
  <p:tag name="AS_VERSION" val="7.7.0.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2283</Words>
  <Application>Microsoft Office PowerPoint</Application>
  <PresentationFormat>On-screen Show (4:3)</PresentationFormat>
  <Paragraphs>263</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Qualified Health Plans and Insurer Payments in the  Patient Protection and Affordable Care Act: Policy Issues Facing Tribal Health Programs  A Presentation for the 2015 California Indian Health Conference</vt:lpstr>
      <vt:lpstr>PowerPoint Presentation</vt:lpstr>
      <vt:lpstr> Cost-Sharing Reductions - Generally</vt:lpstr>
      <vt:lpstr> Zero Cost-Sharing Variation</vt:lpstr>
      <vt:lpstr> Limited Cost-Sharing Variation</vt:lpstr>
      <vt:lpstr> AI/AN Cost-Sharing - Difficulties</vt:lpstr>
      <vt:lpstr> AI/AN Cost-Sharing – Specific Complaints</vt:lpstr>
      <vt:lpstr>PowerPoint Presentation</vt:lpstr>
      <vt:lpstr> QHPs – Network Adequacy</vt:lpstr>
      <vt:lpstr> Network Adequacy – General Standards</vt:lpstr>
      <vt:lpstr> Network Adequacy – Tribal Health Programs</vt:lpstr>
      <vt:lpstr> Network Adequacy – Ongoing Issues</vt:lpstr>
      <vt:lpstr>PowerPoint Presentation</vt:lpstr>
      <vt:lpstr> Section 206 - Generally</vt:lpstr>
      <vt:lpstr> Section 206 – Premera Litigation</vt:lpstr>
      <vt:lpstr> Premera – Rulings Thus Far</vt:lpstr>
      <vt:lpstr> Premera – Ongoing Disputes</vt:lpstr>
      <vt:lpstr> Section 206 – What are “Reasonable Charges”?</vt:lpstr>
      <vt:lpstr> Section 206 – Lessons Learned</vt:lpstr>
      <vt:lpstr> Presenter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1601-01-01T00:00:00Z</dcterms:created>
  <dcterms:modified xsi:type="dcterms:W3CDTF">2015-07-09T16:58:31Z</dcterms:modified>
</cp:coreProperties>
</file>