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28" r:id="rId1"/>
  </p:sldMasterIdLst>
  <p:notesMasterIdLst>
    <p:notesMasterId r:id="rId6"/>
  </p:notesMasterIdLst>
  <p:sldIdLst>
    <p:sldId id="256" r:id="rId2"/>
    <p:sldId id="258" r:id="rId3"/>
    <p:sldId id="264" r:id="rId4"/>
    <p:sldId id="259" r:id="rId5"/>
  </p:sldIdLst>
  <p:sldSz cx="9144000" cy="6858000" type="screen4x3"/>
  <p:notesSz cx="7010400" cy="92360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35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3"/>
    </mc:Choice>
    <mc:Fallback>
      <c:style val="3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Sheet1!$A$2:$A$6</c:f>
              <c:strCache>
                <c:ptCount val="5"/>
                <c:pt idx="0">
                  <c:v>FY 2010</c:v>
                </c:pt>
                <c:pt idx="1">
                  <c:v>FY 2011</c:v>
                </c:pt>
                <c:pt idx="2">
                  <c:v>FY 2012</c:v>
                </c:pt>
                <c:pt idx="3">
                  <c:v>FY 2013</c:v>
                </c:pt>
                <c:pt idx="4">
                  <c:v>FY 2014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41.5</c:v>
                </c:pt>
                <c:pt idx="1">
                  <c:v>35.700000000000003</c:v>
                </c:pt>
                <c:pt idx="2">
                  <c:v>35.9</c:v>
                </c:pt>
                <c:pt idx="3">
                  <c:v>31.4</c:v>
                </c:pt>
                <c:pt idx="4">
                  <c:v>35.9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Column2</c:v>
                </c:pt>
              </c:strCache>
            </c:strRef>
          </c:tx>
          <c:invertIfNegative val="0"/>
          <c:cat>
            <c:strRef>
              <c:f>Sheet1!$A$2:$A$6</c:f>
              <c:strCache>
                <c:ptCount val="5"/>
                <c:pt idx="0">
                  <c:v>FY 2010</c:v>
                </c:pt>
                <c:pt idx="1">
                  <c:v>FY 2011</c:v>
                </c:pt>
                <c:pt idx="2">
                  <c:v>FY 2012</c:v>
                </c:pt>
                <c:pt idx="3">
                  <c:v>FY 2013</c:v>
                </c:pt>
                <c:pt idx="4">
                  <c:v>FY 2014</c:v>
                </c:pt>
              </c:strCache>
            </c:strRef>
          </c:cat>
          <c:val>
            <c:numRef>
              <c:f>Sheet1!$C$2:$C$6</c:f>
              <c:numCache>
                <c:formatCode>General</c:formatCode>
                <c:ptCount val="5"/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Column1</c:v>
                </c:pt>
              </c:strCache>
            </c:strRef>
          </c:tx>
          <c:invertIfNegative val="0"/>
          <c:cat>
            <c:strRef>
              <c:f>Sheet1!$A$2:$A$6</c:f>
              <c:strCache>
                <c:ptCount val="5"/>
                <c:pt idx="0">
                  <c:v>FY 2010</c:v>
                </c:pt>
                <c:pt idx="1">
                  <c:v>FY 2011</c:v>
                </c:pt>
                <c:pt idx="2">
                  <c:v>FY 2012</c:v>
                </c:pt>
                <c:pt idx="3">
                  <c:v>FY 2013</c:v>
                </c:pt>
                <c:pt idx="4">
                  <c:v>FY 2014</c:v>
                </c:pt>
              </c:strCache>
            </c:strRef>
          </c:cat>
          <c:val>
            <c:numRef>
              <c:f>Sheet1!$D$2:$D$6</c:f>
              <c:numCache>
                <c:formatCode>General</c:formatCode>
                <c:ptCount val="5"/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-25"/>
        <c:axId val="63689856"/>
        <c:axId val="63691392"/>
      </c:barChart>
      <c:catAx>
        <c:axId val="6368985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crossAx val="63691392"/>
        <c:crossesAt val="0"/>
        <c:auto val="1"/>
        <c:lblAlgn val="ctr"/>
        <c:lblOffset val="100"/>
        <c:noMultiLvlLbl val="0"/>
      </c:catAx>
      <c:valAx>
        <c:axId val="63691392"/>
        <c:scaling>
          <c:orientation val="minMax"/>
        </c:scaling>
        <c:delete val="1"/>
        <c:axPos val="l"/>
        <c:numFmt formatCode="General" sourceLinked="0"/>
        <c:majorTickMark val="none"/>
        <c:minorTickMark val="none"/>
        <c:tickLblPos val="nextTo"/>
        <c:crossAx val="63689856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1804"/>
          </a:xfrm>
          <a:prstGeom prst="rect">
            <a:avLst/>
          </a:prstGeom>
        </p:spPr>
        <p:txBody>
          <a:bodyPr vert="horz" lIns="92830" tIns="46415" rIns="92830" bIns="46415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1804"/>
          </a:xfrm>
          <a:prstGeom prst="rect">
            <a:avLst/>
          </a:prstGeom>
        </p:spPr>
        <p:txBody>
          <a:bodyPr vert="horz" lIns="92830" tIns="46415" rIns="92830" bIns="46415" rtlCol="0"/>
          <a:lstStyle>
            <a:lvl1pPr algn="r">
              <a:defRPr sz="1200"/>
            </a:lvl1pPr>
          </a:lstStyle>
          <a:p>
            <a:fld id="{676AA122-524B-4AFB-BC60-27D412670E2D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95388" y="692150"/>
            <a:ext cx="4619625" cy="34639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830" tIns="46415" rIns="92830" bIns="46415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387136"/>
            <a:ext cx="5608320" cy="4156234"/>
          </a:xfrm>
          <a:prstGeom prst="rect">
            <a:avLst/>
          </a:prstGeom>
        </p:spPr>
        <p:txBody>
          <a:bodyPr vert="horz" lIns="92830" tIns="46415" rIns="92830" bIns="46415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772668"/>
            <a:ext cx="3037840" cy="461804"/>
          </a:xfrm>
          <a:prstGeom prst="rect">
            <a:avLst/>
          </a:prstGeom>
        </p:spPr>
        <p:txBody>
          <a:bodyPr vert="horz" lIns="92830" tIns="46415" rIns="92830" bIns="46415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772668"/>
            <a:ext cx="3037840" cy="461804"/>
          </a:xfrm>
          <a:prstGeom prst="rect">
            <a:avLst/>
          </a:prstGeom>
        </p:spPr>
        <p:txBody>
          <a:bodyPr vert="horz" lIns="92830" tIns="46415" rIns="92830" bIns="46415" rtlCol="0" anchor="b"/>
          <a:lstStyle>
            <a:lvl1pPr algn="r">
              <a:defRPr sz="1200"/>
            </a:lvl1pPr>
          </a:lstStyle>
          <a:p>
            <a:fld id="{9E514F7B-ACA9-44E8-8E63-536BA08D9BC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88899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The report</a:t>
            </a:r>
            <a:r>
              <a:rPr lang="en-US" baseline="0" dirty="0" smtClean="0"/>
              <a:t> named Trial Balance will show which programs have receivables.  The largest one is the IHS 638 – ISDEAA contract for 1,940,542.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514F7B-ACA9-44E8-8E63-536BA08D9BC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3273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761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3274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9404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32294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81424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5913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34976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78767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34488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8971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9169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BAE963-A0F4-4B3B-ABBA-01CEAA5B38A8}" type="datetimeFigureOut">
              <a:rPr lang="en-US" smtClean="0"/>
              <a:t>7/6/2015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3A3EB3-7050-49F6-8AC5-A6CCBAE66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68332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9" r:id="rId1"/>
    <p:sldLayoutId id="2147483830" r:id="rId2"/>
    <p:sldLayoutId id="2147483831" r:id="rId3"/>
    <p:sldLayoutId id="2147483832" r:id="rId4"/>
    <p:sldLayoutId id="2147483833" r:id="rId5"/>
    <p:sldLayoutId id="2147483834" r:id="rId6"/>
    <p:sldLayoutId id="2147483835" r:id="rId7"/>
    <p:sldLayoutId id="2147483836" r:id="rId8"/>
    <p:sldLayoutId id="2147483837" r:id="rId9"/>
    <p:sldLayoutId id="2147483838" r:id="rId10"/>
    <p:sldLayoutId id="214748383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50235" y="1371600"/>
            <a:ext cx="5181600" cy="1828799"/>
          </a:xfrm>
        </p:spPr>
        <p:txBody>
          <a:bodyPr/>
          <a:lstStyle/>
          <a:p>
            <a:r>
              <a:rPr lang="en-US" sz="3600" b="1" dirty="0" smtClean="0"/>
              <a:t>Northwest Portland Area</a:t>
            </a:r>
            <a:br>
              <a:rPr lang="en-US" sz="3600" b="1" dirty="0" smtClean="0"/>
            </a:br>
            <a:r>
              <a:rPr lang="en-US" sz="3600" b="1" dirty="0" smtClean="0"/>
              <a:t>Indian Health Board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657600"/>
            <a:ext cx="6400800" cy="1981200"/>
          </a:xfrm>
        </p:spPr>
        <p:txBody>
          <a:bodyPr/>
          <a:lstStyle/>
          <a:p>
            <a:r>
              <a:rPr lang="en-US" b="1" dirty="0" smtClean="0"/>
              <a:t>Financial Report</a:t>
            </a:r>
          </a:p>
          <a:p>
            <a:r>
              <a:rPr lang="en-US" b="1" dirty="0" smtClean="0"/>
              <a:t>Quarterly Board Meeting</a:t>
            </a:r>
          </a:p>
          <a:p>
            <a:r>
              <a:rPr lang="en-US" b="1" dirty="0" smtClean="0"/>
              <a:t>July 6-10, 2015</a:t>
            </a:r>
            <a:endParaRPr lang="en-US" b="1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1066800" y="1371600"/>
            <a:ext cx="7010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1066800" y="1371600"/>
            <a:ext cx="0" cy="1676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>
            <a:off x="8077200" y="1371600"/>
            <a:ext cx="0" cy="1676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1066800" y="3048000"/>
            <a:ext cx="7010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6699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04800"/>
            <a:ext cx="7620000" cy="990600"/>
          </a:xfrm>
        </p:spPr>
        <p:txBody>
          <a:bodyPr>
            <a:normAutofit fontScale="90000"/>
          </a:bodyPr>
          <a:lstStyle/>
          <a:p>
            <a:r>
              <a:rPr lang="en-US" sz="47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lang="en-US" sz="47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US" sz="47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Revenues and Expenditures    </a:t>
            </a:r>
            <a:r>
              <a:rPr lang="en-US" sz="1800" b="1" i="1" dirty="0"/>
              <a:t>4</a:t>
            </a:r>
            <a:r>
              <a:rPr lang="en-US" sz="1800" b="1" i="1" dirty="0" smtClean="0"/>
              <a:t>/30/2015 </a:t>
            </a:r>
            <a:br>
              <a:rPr lang="en-US" sz="1800" b="1" i="1" dirty="0" smtClean="0"/>
            </a:br>
            <a:endParaRPr lang="en-US" sz="1800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76400"/>
            <a:ext cx="8229600" cy="4648200"/>
          </a:xfrm>
        </p:spPr>
        <p:txBody>
          <a:bodyPr>
            <a:normAutofit fontScale="77500" lnSpcReduction="20000"/>
          </a:bodyPr>
          <a:lstStyle/>
          <a:p>
            <a:pPr marL="114300" indent="0">
              <a:buNone/>
            </a:pPr>
            <a:r>
              <a:rPr lang="en-US" dirty="0" smtClean="0"/>
              <a:t>Revenues:			</a:t>
            </a:r>
          </a:p>
          <a:p>
            <a:r>
              <a:rPr lang="en-US" dirty="0" smtClean="0"/>
              <a:t>Grants/Contracts</a:t>
            </a:r>
            <a:r>
              <a:rPr lang="en-US" dirty="0" smtClean="0"/>
              <a:t>		3,727,694</a:t>
            </a:r>
          </a:p>
          <a:p>
            <a:r>
              <a:rPr lang="en-US" dirty="0" smtClean="0"/>
              <a:t>Unrestricted donations	        </a:t>
            </a:r>
            <a:r>
              <a:rPr lang="en-US" dirty="0" smtClean="0"/>
              <a:t>2,046</a:t>
            </a:r>
          </a:p>
          <a:p>
            <a:r>
              <a:rPr lang="en-US" dirty="0" smtClean="0"/>
              <a:t>Indirect income</a:t>
            </a:r>
            <a:r>
              <a:rPr lang="en-US" dirty="0" smtClean="0"/>
              <a:t>		   894,757</a:t>
            </a:r>
          </a:p>
          <a:p>
            <a:pPr marL="0" indent="0">
              <a:buNone/>
            </a:pPr>
            <a:r>
              <a:rPr lang="en-US" b="1" dirty="0" smtClean="0"/>
              <a:t>	TOTAL</a:t>
            </a:r>
            <a:r>
              <a:rPr lang="en-US" dirty="0" smtClean="0"/>
              <a:t>		</a:t>
            </a:r>
            <a:r>
              <a:rPr lang="en-US" b="1" dirty="0" smtClean="0"/>
              <a:t>4,624,498</a:t>
            </a:r>
          </a:p>
          <a:p>
            <a:pPr marL="114300" indent="0">
              <a:buNone/>
            </a:pPr>
            <a:r>
              <a:rPr lang="en-US" dirty="0" smtClean="0"/>
              <a:t>Expenditures:</a:t>
            </a:r>
            <a:endParaRPr lang="en-US" dirty="0"/>
          </a:p>
          <a:p>
            <a:r>
              <a:rPr lang="en-US" dirty="0" smtClean="0"/>
              <a:t>Operating Expenditures  	3,727,694</a:t>
            </a:r>
          </a:p>
          <a:p>
            <a:r>
              <a:rPr lang="en-US" dirty="0" smtClean="0"/>
              <a:t>Unrestricted		</a:t>
            </a:r>
            <a:r>
              <a:rPr lang="en-US" dirty="0"/>
              <a:t> </a:t>
            </a:r>
            <a:r>
              <a:rPr lang="en-US" dirty="0" smtClean="0"/>
              <a:t>       9,908</a:t>
            </a:r>
          </a:p>
          <a:p>
            <a:r>
              <a:rPr lang="en-US" dirty="0" smtClean="0"/>
              <a:t>Indirect Expenses		</a:t>
            </a:r>
            <a:r>
              <a:rPr lang="en-US" smtClean="0"/>
              <a:t> </a:t>
            </a:r>
            <a:r>
              <a:rPr lang="en-US" smtClean="0"/>
              <a:t>   894,757</a:t>
            </a:r>
            <a:endParaRPr lang="en-US" dirty="0" smtClean="0"/>
          </a:p>
          <a:p>
            <a:pPr marL="114300" indent="0">
              <a:buNone/>
            </a:pPr>
            <a:r>
              <a:rPr lang="en-US" b="1" dirty="0" smtClean="0"/>
              <a:t>	TOTAL</a:t>
            </a:r>
            <a:r>
              <a:rPr lang="en-US" dirty="0" smtClean="0"/>
              <a:t>			 </a:t>
            </a:r>
            <a:r>
              <a:rPr lang="en-US" b="1" dirty="0" smtClean="0"/>
              <a:t>4,795,464</a:t>
            </a:r>
          </a:p>
          <a:p>
            <a:pPr marL="114300" indent="0">
              <a:buNone/>
            </a:pPr>
            <a:r>
              <a:rPr lang="en-US" dirty="0"/>
              <a:t> </a:t>
            </a:r>
            <a:r>
              <a:rPr lang="en-US" dirty="0" smtClean="0"/>
              <a:t>   </a:t>
            </a:r>
            <a:endParaRPr lang="en-US" dirty="0"/>
          </a:p>
          <a:p>
            <a:pPr marL="114300" indent="0">
              <a:buNone/>
            </a:pPr>
            <a:r>
              <a:rPr lang="en-US" dirty="0" smtClean="0"/>
              <a:t>Revenues less than expenditures:		(170,967)</a:t>
            </a:r>
          </a:p>
        </p:txBody>
      </p:sp>
    </p:spTree>
    <p:extLst>
      <p:ext uri="{BB962C8B-B14F-4D97-AF65-F5344CB8AC3E}">
        <p14:creationId xmlns:p14="http://schemas.microsoft.com/office/powerpoint/2010/main" val="3132522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715962"/>
          </a:xfrm>
        </p:spPr>
        <p:txBody>
          <a:bodyPr>
            <a:normAutofit fontScale="90000"/>
          </a:bodyPr>
          <a:lstStyle/>
          <a:p>
            <a:r>
              <a:rPr lang="en-US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Balance Sheet… </a:t>
            </a:r>
            <a:r>
              <a:rPr lang="en-US" sz="36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as of 4/30/2015</a:t>
            </a:r>
            <a:endParaRPr lang="en-US" sz="3600" i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7620000" cy="5410200"/>
          </a:xfrm>
        </p:spPr>
        <p:txBody>
          <a:bodyPr>
            <a:normAutofit fontScale="85000" lnSpcReduction="10000"/>
          </a:bodyPr>
          <a:lstStyle/>
          <a:p>
            <a:pPr marL="114300" indent="0">
              <a:buNone/>
            </a:pPr>
            <a:r>
              <a:rPr lang="en-US" sz="2000" b="1" dirty="0" smtClean="0"/>
              <a:t>Total Current Assets:	</a:t>
            </a:r>
            <a:r>
              <a:rPr lang="en-US" sz="2000" dirty="0" smtClean="0"/>
              <a:t>				  </a:t>
            </a:r>
            <a:r>
              <a:rPr lang="en-US" sz="2000" b="1" dirty="0" smtClean="0"/>
              <a:t>95,767</a:t>
            </a:r>
          </a:p>
          <a:p>
            <a:pPr lvl="1"/>
            <a:r>
              <a:rPr lang="en-US" dirty="0" smtClean="0"/>
              <a:t>Cash, Cash Equivalents       1,454,532</a:t>
            </a:r>
            <a:endParaRPr lang="en-US" dirty="0"/>
          </a:p>
          <a:p>
            <a:pPr lvl="1"/>
            <a:r>
              <a:rPr lang="en-US" dirty="0" smtClean="0"/>
              <a:t>Investments	                      208,705</a:t>
            </a:r>
          </a:p>
          <a:p>
            <a:pPr lvl="1"/>
            <a:r>
              <a:rPr lang="en-US" dirty="0" smtClean="0"/>
              <a:t>Program Receivables         (1,578,986)</a:t>
            </a:r>
          </a:p>
          <a:p>
            <a:pPr lvl="1"/>
            <a:r>
              <a:rPr lang="en-US" dirty="0" smtClean="0"/>
              <a:t>Travel Advances &amp; </a:t>
            </a:r>
            <a:r>
              <a:rPr lang="en-US" dirty="0" err="1" smtClean="0"/>
              <a:t>Misc</a:t>
            </a:r>
            <a:r>
              <a:rPr lang="en-US" dirty="0" smtClean="0"/>
              <a:t>	             5,319	</a:t>
            </a:r>
          </a:p>
          <a:p>
            <a:pPr lvl="1"/>
            <a:r>
              <a:rPr lang="en-US" dirty="0" smtClean="0"/>
              <a:t>Prepaid expenses		6,197</a:t>
            </a:r>
          </a:p>
          <a:p>
            <a:pPr marL="411480" lvl="1" indent="0">
              <a:buNone/>
            </a:pPr>
            <a:endParaRPr lang="en-US" dirty="0" smtClean="0"/>
          </a:p>
          <a:p>
            <a:pPr marL="114300" indent="0">
              <a:buNone/>
            </a:pPr>
            <a:r>
              <a:rPr lang="en-US" sz="2000" b="1" dirty="0"/>
              <a:t>Total </a:t>
            </a:r>
            <a:r>
              <a:rPr lang="en-US" sz="2000" b="1" dirty="0" err="1"/>
              <a:t>Liabilites</a:t>
            </a:r>
            <a:r>
              <a:rPr lang="en-US" sz="2000" b="1" dirty="0"/>
              <a:t> and Fund balance</a:t>
            </a:r>
            <a:r>
              <a:rPr lang="en-US" sz="2000" dirty="0"/>
              <a:t>		</a:t>
            </a:r>
            <a:r>
              <a:rPr lang="en-US" sz="2000" dirty="0" smtClean="0"/>
              <a:t>		</a:t>
            </a:r>
            <a:r>
              <a:rPr lang="en-US" sz="2000" b="1" dirty="0" smtClean="0"/>
              <a:t>198,261 </a:t>
            </a:r>
            <a:r>
              <a:rPr lang="en-US" sz="2000" dirty="0" smtClean="0"/>
              <a:t> </a:t>
            </a:r>
          </a:p>
          <a:p>
            <a:pPr marL="114300" indent="0">
              <a:buNone/>
            </a:pPr>
            <a:r>
              <a:rPr lang="en-US" sz="2000" dirty="0" smtClean="0"/>
              <a:t>Current Liabilities:				</a:t>
            </a:r>
            <a:endParaRPr lang="en-US" sz="2000" dirty="0"/>
          </a:p>
          <a:p>
            <a:pPr lvl="1"/>
            <a:r>
              <a:rPr lang="en-US" dirty="0"/>
              <a:t>Accounts Payables		</a:t>
            </a:r>
            <a:r>
              <a:rPr lang="en-US" dirty="0" smtClean="0"/>
              <a:t>  35,909</a:t>
            </a:r>
            <a:endParaRPr lang="en-US" dirty="0"/>
          </a:p>
          <a:p>
            <a:pPr lvl="1"/>
            <a:r>
              <a:rPr lang="en-US" dirty="0"/>
              <a:t>Payroll related Payables	  </a:t>
            </a:r>
            <a:r>
              <a:rPr lang="en-US" dirty="0" smtClean="0"/>
              <a:t>18,489</a:t>
            </a:r>
            <a:endParaRPr lang="en-US" dirty="0"/>
          </a:p>
          <a:p>
            <a:pPr lvl="1"/>
            <a:r>
              <a:rPr lang="en-US" dirty="0"/>
              <a:t>Accrued Leave Payable	</a:t>
            </a:r>
            <a:r>
              <a:rPr lang="en-US" dirty="0" smtClean="0"/>
              <a:t>	143,863</a:t>
            </a:r>
            <a:endParaRPr lang="en-US" dirty="0"/>
          </a:p>
          <a:p>
            <a:pPr marL="114300" indent="0">
              <a:buNone/>
            </a:pPr>
            <a:r>
              <a:rPr lang="en-US" sz="2000" dirty="0" smtClean="0"/>
              <a:t>Fund Balance					</a:t>
            </a:r>
            <a:r>
              <a:rPr lang="en-US" sz="2000" dirty="0"/>
              <a:t>	</a:t>
            </a:r>
            <a:r>
              <a:rPr lang="en-US" sz="2000" dirty="0" smtClean="0"/>
              <a:t>(102,494)</a:t>
            </a:r>
            <a:r>
              <a:rPr lang="en-US" sz="1800" dirty="0" smtClean="0"/>
              <a:t>	</a:t>
            </a:r>
          </a:p>
          <a:p>
            <a:pPr marL="114300" indent="0">
              <a:buNone/>
            </a:pPr>
            <a:endParaRPr lang="en-US" sz="1800" dirty="0"/>
          </a:p>
          <a:p>
            <a:pPr marL="114300" indent="0">
              <a:buNone/>
            </a:pPr>
            <a:r>
              <a:rPr lang="en-US" sz="1600" dirty="0" smtClean="0"/>
              <a:t>Cash available for drawdown from Payment Management System:      4,836,733</a:t>
            </a:r>
          </a:p>
        </p:txBody>
      </p:sp>
    </p:spTree>
    <p:extLst>
      <p:ext uri="{BB962C8B-B14F-4D97-AF65-F5344CB8AC3E}">
        <p14:creationId xmlns:p14="http://schemas.microsoft.com/office/powerpoint/2010/main" val="21155543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Indirect Rate Comparison</a:t>
            </a:r>
            <a:br>
              <a:rPr lang="en-US" dirty="0" smtClean="0"/>
            </a:br>
            <a:r>
              <a:rPr lang="en-US" dirty="0" smtClean="0"/>
              <a:t>FY 2010  through FY 2014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8252596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922195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353</TotalTime>
  <Words>53</Words>
  <Application>Microsoft Office PowerPoint</Application>
  <PresentationFormat>On-screen Show (4:3)</PresentationFormat>
  <Paragraphs>36</Paragraphs>
  <Slides>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Northwest Portland Area Indian Health Board </vt:lpstr>
      <vt:lpstr> Revenues and Expenditures    4/30/2015  </vt:lpstr>
      <vt:lpstr>Balance Sheet… as of 4/30/2015</vt:lpstr>
      <vt:lpstr>Indirect Rate Comparison FY 2010  through FY 2014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Northwest Portland Area Indian Health Board</dc:title>
  <dc:creator>Jacqueline Left Hand Bull</dc:creator>
  <cp:lastModifiedBy>Jacqueline Left Hand Bull</cp:lastModifiedBy>
  <cp:revision>35</cp:revision>
  <cp:lastPrinted>2015-07-06T18:36:33Z</cp:lastPrinted>
  <dcterms:created xsi:type="dcterms:W3CDTF">2015-01-14T23:20:25Z</dcterms:created>
  <dcterms:modified xsi:type="dcterms:W3CDTF">2015-07-06T19:21:42Z</dcterms:modified>
</cp:coreProperties>
</file>

<file path=docProps/thumbnail.jpeg>
</file>