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79" r:id="rId2"/>
  </p:sldMasterIdLst>
  <p:notesMasterIdLst>
    <p:notesMasterId r:id="rId13"/>
  </p:notesMasterIdLst>
  <p:handoutMasterIdLst>
    <p:handoutMasterId r:id="rId14"/>
  </p:handoutMasterIdLst>
  <p:sldIdLst>
    <p:sldId id="457" r:id="rId3"/>
    <p:sldId id="473" r:id="rId4"/>
    <p:sldId id="474" r:id="rId5"/>
    <p:sldId id="475" r:id="rId6"/>
    <p:sldId id="477" r:id="rId7"/>
    <p:sldId id="476" r:id="rId8"/>
    <p:sldId id="478" r:id="rId9"/>
    <p:sldId id="480" r:id="rId10"/>
    <p:sldId id="479" r:id="rId11"/>
    <p:sldId id="469" r:id="rId12"/>
  </p:sldIdLst>
  <p:sldSz cx="9144000" cy="6858000" type="screen4x3"/>
  <p:notesSz cx="7023100" cy="93091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528" autoAdjust="0"/>
  </p:normalViewPr>
  <p:slideViewPr>
    <p:cSldViewPr>
      <p:cViewPr>
        <p:scale>
          <a:sx n="57" d="100"/>
          <a:sy n="57" d="100"/>
        </p:scale>
        <p:origin x="-1932" y="-462"/>
      </p:cViewPr>
      <p:guideLst>
        <p:guide orient="horz" pos="2160"/>
        <p:guide pos="2880"/>
      </p:guideLst>
    </p:cSldViewPr>
  </p:slideViewPr>
  <p:notesTextViewPr>
    <p:cViewPr>
      <p:scale>
        <a:sx n="100" d="100"/>
        <a:sy n="100" d="100"/>
      </p:scale>
      <p:origin x="0" y="0"/>
    </p:cViewPr>
  </p:notesTextViewPr>
  <p:sorterViewPr>
    <p:cViewPr>
      <p:scale>
        <a:sx n="79" d="100"/>
        <a:sy n="7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3980" cy="465773"/>
          </a:xfrm>
          <a:prstGeom prst="rect">
            <a:avLst/>
          </a:prstGeom>
        </p:spPr>
        <p:txBody>
          <a:bodyPr vert="horz" lIns="91567" tIns="45783" rIns="91567" bIns="45783" rtlCol="0"/>
          <a:lstStyle>
            <a:lvl1pPr algn="l">
              <a:defRPr sz="1200"/>
            </a:lvl1pPr>
          </a:lstStyle>
          <a:p>
            <a:endParaRPr lang="en-US"/>
          </a:p>
        </p:txBody>
      </p:sp>
      <p:sp>
        <p:nvSpPr>
          <p:cNvPr id="3" name="Date Placeholder 2"/>
          <p:cNvSpPr>
            <a:spLocks noGrp="1"/>
          </p:cNvSpPr>
          <p:nvPr>
            <p:ph type="dt" sz="quarter" idx="1"/>
          </p:nvPr>
        </p:nvSpPr>
        <p:spPr>
          <a:xfrm>
            <a:off x="3977532" y="1"/>
            <a:ext cx="3043980" cy="465773"/>
          </a:xfrm>
          <a:prstGeom prst="rect">
            <a:avLst/>
          </a:prstGeom>
        </p:spPr>
        <p:txBody>
          <a:bodyPr vert="horz" lIns="91567" tIns="45783" rIns="91567" bIns="45783" rtlCol="0"/>
          <a:lstStyle>
            <a:lvl1pPr algn="r">
              <a:defRPr sz="1200"/>
            </a:lvl1pPr>
          </a:lstStyle>
          <a:p>
            <a:fld id="{25235B15-4278-4F7D-A303-3851778946D0}" type="datetimeFigureOut">
              <a:rPr lang="en-US" smtClean="0"/>
              <a:pPr/>
              <a:t>7/6/2015</a:t>
            </a:fld>
            <a:endParaRPr lang="en-US"/>
          </a:p>
        </p:txBody>
      </p:sp>
      <p:sp>
        <p:nvSpPr>
          <p:cNvPr id="4" name="Footer Placeholder 3"/>
          <p:cNvSpPr>
            <a:spLocks noGrp="1"/>
          </p:cNvSpPr>
          <p:nvPr>
            <p:ph type="ftr" sz="quarter" idx="2"/>
          </p:nvPr>
        </p:nvSpPr>
        <p:spPr>
          <a:xfrm>
            <a:off x="1" y="8841739"/>
            <a:ext cx="3043980" cy="465773"/>
          </a:xfrm>
          <a:prstGeom prst="rect">
            <a:avLst/>
          </a:prstGeom>
        </p:spPr>
        <p:txBody>
          <a:bodyPr vert="horz" lIns="91567" tIns="45783" rIns="91567" bIns="45783" rtlCol="0" anchor="b"/>
          <a:lstStyle>
            <a:lvl1pPr algn="l">
              <a:defRPr sz="1200"/>
            </a:lvl1pPr>
          </a:lstStyle>
          <a:p>
            <a:endParaRPr lang="en-US"/>
          </a:p>
        </p:txBody>
      </p:sp>
      <p:sp>
        <p:nvSpPr>
          <p:cNvPr id="5" name="Slide Number Placeholder 4"/>
          <p:cNvSpPr>
            <a:spLocks noGrp="1"/>
          </p:cNvSpPr>
          <p:nvPr>
            <p:ph type="sldNum" sz="quarter" idx="3"/>
          </p:nvPr>
        </p:nvSpPr>
        <p:spPr>
          <a:xfrm>
            <a:off x="3977532" y="8841739"/>
            <a:ext cx="3043980" cy="465773"/>
          </a:xfrm>
          <a:prstGeom prst="rect">
            <a:avLst/>
          </a:prstGeom>
        </p:spPr>
        <p:txBody>
          <a:bodyPr vert="horz" lIns="91567" tIns="45783" rIns="91567" bIns="45783"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3943118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7" tIns="46654" rIns="93307" bIns="46654" rtlCol="0"/>
          <a:lstStyle>
            <a:lvl1pPr algn="l">
              <a:defRPr sz="1200"/>
            </a:lvl1pPr>
          </a:lstStyle>
          <a:p>
            <a:endParaRPr lang="en-US"/>
          </a:p>
        </p:txBody>
      </p:sp>
      <p:sp>
        <p:nvSpPr>
          <p:cNvPr id="3" name="Date Placeholder 2"/>
          <p:cNvSpPr>
            <a:spLocks noGrp="1"/>
          </p:cNvSpPr>
          <p:nvPr>
            <p:ph type="dt" idx="1"/>
          </p:nvPr>
        </p:nvSpPr>
        <p:spPr>
          <a:xfrm>
            <a:off x="3978131" y="0"/>
            <a:ext cx="3043343" cy="465455"/>
          </a:xfrm>
          <a:prstGeom prst="rect">
            <a:avLst/>
          </a:prstGeom>
        </p:spPr>
        <p:txBody>
          <a:bodyPr vert="horz" lIns="93307" tIns="46654" rIns="93307" bIns="46654" rtlCol="0"/>
          <a:lstStyle>
            <a:lvl1pPr algn="r">
              <a:defRPr sz="1200"/>
            </a:lvl1pPr>
          </a:lstStyle>
          <a:p>
            <a:fld id="{7D2502FA-F8EB-469C-9490-72CD0A3E30E2}" type="datetimeFigureOut">
              <a:rPr lang="en-US" smtClean="0"/>
              <a:pPr/>
              <a:t>7/6/2015</a:t>
            </a:fld>
            <a:endParaRPr lang="en-US"/>
          </a:p>
        </p:txBody>
      </p:sp>
      <p:sp>
        <p:nvSpPr>
          <p:cNvPr id="4" name="Slide Image Placeholder 3"/>
          <p:cNvSpPr>
            <a:spLocks noGrp="1" noRot="1" noChangeAspect="1"/>
          </p:cNvSpPr>
          <p:nvPr>
            <p:ph type="sldImg" idx="2"/>
          </p:nvPr>
        </p:nvSpPr>
        <p:spPr>
          <a:xfrm>
            <a:off x="1184275" y="696913"/>
            <a:ext cx="4654550" cy="3490912"/>
          </a:xfrm>
          <a:prstGeom prst="rect">
            <a:avLst/>
          </a:prstGeom>
          <a:noFill/>
          <a:ln w="12700">
            <a:solidFill>
              <a:prstClr val="black"/>
            </a:solidFill>
          </a:ln>
        </p:spPr>
        <p:txBody>
          <a:bodyPr vert="horz" lIns="93307" tIns="46654" rIns="93307" bIns="46654" rtlCol="0" anchor="ctr"/>
          <a:lstStyle/>
          <a:p>
            <a:endParaRPr lang="en-US"/>
          </a:p>
        </p:txBody>
      </p:sp>
      <p:sp>
        <p:nvSpPr>
          <p:cNvPr id="5" name="Notes Placeholder 4"/>
          <p:cNvSpPr>
            <a:spLocks noGrp="1"/>
          </p:cNvSpPr>
          <p:nvPr>
            <p:ph type="body" sz="quarter" idx="3"/>
          </p:nvPr>
        </p:nvSpPr>
        <p:spPr>
          <a:xfrm>
            <a:off x="702310" y="4421824"/>
            <a:ext cx="5618480" cy="4189095"/>
          </a:xfrm>
          <a:prstGeom prst="rect">
            <a:avLst/>
          </a:prstGeom>
        </p:spPr>
        <p:txBody>
          <a:bodyPr vert="horz" lIns="93307" tIns="46654" rIns="93307" bIns="466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1"/>
            <a:ext cx="3043343" cy="465455"/>
          </a:xfrm>
          <a:prstGeom prst="rect">
            <a:avLst/>
          </a:prstGeom>
        </p:spPr>
        <p:txBody>
          <a:bodyPr vert="horz" lIns="93307" tIns="46654" rIns="93307" bIns="46654"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1"/>
            <a:ext cx="3043343" cy="465455"/>
          </a:xfrm>
          <a:prstGeom prst="rect">
            <a:avLst/>
          </a:prstGeom>
        </p:spPr>
        <p:txBody>
          <a:bodyPr vert="horz" lIns="93307" tIns="46654" rIns="93307" bIns="46654"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344430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a:t>
            </a:r>
          </a:p>
          <a:p>
            <a:r>
              <a:rPr lang="en-US" dirty="0" smtClean="0"/>
              <a:t>My</a:t>
            </a:r>
            <a:r>
              <a:rPr lang="en-US" baseline="0" dirty="0" smtClean="0"/>
              <a:t> name is Christina Peters, I am the oral health project director and I’m very pleased to introduce Pam Johnson, the newest member of our oral health team. She is our Oral Health Project Specialist.</a:t>
            </a:r>
            <a:endParaRPr lang="en-US"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a:p>
        </p:txBody>
      </p:sp>
    </p:spTree>
    <p:extLst>
      <p:ext uri="{BB962C8B-B14F-4D97-AF65-F5344CB8AC3E}">
        <p14:creationId xmlns:p14="http://schemas.microsoft.com/office/powerpoint/2010/main" val="194142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a:t>
            </a:r>
            <a:r>
              <a:rPr lang="en-US" dirty="0" smtClean="0"/>
              <a:t> here to give</a:t>
            </a:r>
            <a:r>
              <a:rPr lang="en-US" baseline="0" dirty="0" smtClean="0"/>
              <a:t> you a quick update about the Dental Pilot Project in Oregon. You may remember that a bill passed in 2011 that authorized the workforce pilot projects and just this year they completed process of designing the application process and are ready to start accepting and approving pilots.</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a:t>
            </a:fld>
            <a:endParaRPr lang="en-US"/>
          </a:p>
        </p:txBody>
      </p:sp>
    </p:spTree>
    <p:extLst>
      <p:ext uri="{BB962C8B-B14F-4D97-AF65-F5344CB8AC3E}">
        <p14:creationId xmlns:p14="http://schemas.microsoft.com/office/powerpoint/2010/main" val="199277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a quick reminder of what these</a:t>
            </a:r>
            <a:r>
              <a:rPr lang="en-US" baseline="0" dirty="0" smtClean="0"/>
              <a:t> pilot projects are intended to do: (Read 4 bullets)</a:t>
            </a:r>
          </a:p>
          <a:p>
            <a:endParaRPr lang="en-US" baseline="0" dirty="0" smtClean="0"/>
          </a:p>
          <a:p>
            <a:r>
              <a:rPr lang="en-US" baseline="0" dirty="0" smtClean="0"/>
              <a:t>The original legislation expires in 2017 so we have been working in coalition with other interested parties to extend the expiration date to 2025 which should give ample time to test and generate data from the pilot projects. The bill being considered by the Oregon legislature also ensures a smoother path for these new provides for Medicaid reimbursement. This means that we can create truly sustainable pilot projects.</a:t>
            </a:r>
          </a:p>
          <a:p>
            <a:endParaRPr lang="en-US" baseline="0" dirty="0" smtClean="0"/>
          </a:p>
          <a:p>
            <a:r>
              <a:rPr lang="en-US" baseline="0" dirty="0" smtClean="0"/>
              <a:t>The bill has passed through both the policy committee and the ways and means committee and is headed to the senate floor.</a:t>
            </a:r>
          </a:p>
          <a:p>
            <a:r>
              <a:rPr lang="en-US" baseline="0" dirty="0" smtClean="0"/>
              <a:t>The bill does not have any opposition and is expected to pass.</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a:t>
            </a:fld>
            <a:endParaRPr lang="en-US"/>
          </a:p>
        </p:txBody>
      </p:sp>
    </p:spTree>
    <p:extLst>
      <p:ext uri="{BB962C8B-B14F-4D97-AF65-F5344CB8AC3E}">
        <p14:creationId xmlns:p14="http://schemas.microsoft.com/office/powerpoint/2010/main" val="3102530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be working with our tribal communities in Oregon</a:t>
            </a:r>
            <a:r>
              <a:rPr lang="en-US" baseline="0" dirty="0" smtClean="0"/>
              <a:t> to develop pilot projects that utilize dental therapists. The goals of these projects will be to (read bullets)</a:t>
            </a:r>
          </a:p>
          <a:p>
            <a:endParaRPr lang="en-US" baseline="0" dirty="0" smtClean="0"/>
          </a:p>
          <a:p>
            <a:r>
              <a:rPr lang="en-US" baseline="0" dirty="0" smtClean="0"/>
              <a:t>This is what DHATS have been doing in Alaska for over 10 years.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4</a:t>
            </a:fld>
            <a:endParaRPr lang="en-US"/>
          </a:p>
        </p:txBody>
      </p:sp>
    </p:spTree>
    <p:extLst>
      <p:ext uri="{BB962C8B-B14F-4D97-AF65-F5344CB8AC3E}">
        <p14:creationId xmlns:p14="http://schemas.microsoft.com/office/powerpoint/2010/main" val="3846965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 Oregon Dental Pilot Projects provide a unique opportunity for tribal communities to pioneer Dental Health Aide Therapists in Oregon. This is a successful native born solution to the challenges our tribal communities face in accessing oral health care and training native providers to serve in native communities.</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5</a:t>
            </a:fld>
            <a:endParaRPr lang="en-US"/>
          </a:p>
        </p:txBody>
      </p:sp>
    </p:spTree>
    <p:extLst>
      <p:ext uri="{BB962C8B-B14F-4D97-AF65-F5344CB8AC3E}">
        <p14:creationId xmlns:p14="http://schemas.microsoft.com/office/powerpoint/2010/main" val="2549121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Dental Health Aide Therapists are midlevel dental providers that have been on the frontlines of wiping out dental decay and oral health disparities in Alaskan tribal communities for the past 11+ years. The Alaskan DHAT is modeled of a 100 year old model of dental nurses that has been serving communities in over 90 countries. DHATs provide routine and preventive oral health services and free up dentists to do the more complicated procedures they were trained to do. This is an exciting innovation in oral health. And we are pleased to roll this out in Oregon.</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6</a:t>
            </a:fld>
            <a:endParaRPr lang="en-US"/>
          </a:p>
        </p:txBody>
      </p:sp>
    </p:spTree>
    <p:extLst>
      <p:ext uri="{BB962C8B-B14F-4D97-AF65-F5344CB8AC3E}">
        <p14:creationId xmlns:p14="http://schemas.microsoft.com/office/powerpoint/2010/main" val="206061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are excited to announce that two young people from Washington and Oregon will be </a:t>
            </a:r>
            <a:r>
              <a:rPr lang="en-US" dirty="0" err="1" smtClean="0"/>
              <a:t>travling</a:t>
            </a:r>
            <a:r>
              <a:rPr lang="en-US" dirty="0" smtClean="0"/>
              <a:t> up to Alaska this month to begin training as DHATs. One trainee is from the Swinomish Indian Tribal Community in Washington State and the other is from Confederated Tribes of Coos, Lower Umpqua and Siuslaw Indians. We are working with both tribes to create the necessary tribal</a:t>
            </a:r>
            <a:r>
              <a:rPr lang="en-US" baseline="0" dirty="0" smtClean="0"/>
              <a:t> code and infrastructure necessary for a successful oral health team including a DHAT.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projects are slightly different because in Oregon we have pilot authority to use this provider so the Tribal communities we work with in Oregon will go through a slightly different process, the program in Washington is the Swinomish leadership exercising their </a:t>
            </a:r>
            <a:r>
              <a:rPr lang="en-US" baseline="0" dirty="0" err="1" smtClean="0"/>
              <a:t>soverign</a:t>
            </a:r>
            <a:r>
              <a:rPr lang="en-US" baseline="0" dirty="0" smtClean="0"/>
              <a:t> rights and responsibilities to care for the health and well being of their community and modernizing their oral health team with the addition of a DHAT to the oral health team.  Chairman Cladoosby announced their plans last week at NCAI to much excitement. I am not nearly as charismatic as </a:t>
            </a:r>
            <a:r>
              <a:rPr lang="en-US" baseline="0" dirty="0" err="1" smtClean="0"/>
              <a:t>Chairmans</a:t>
            </a:r>
            <a:r>
              <a:rPr lang="en-US" baseline="0" dirty="0" smtClean="0"/>
              <a:t> Cladoosby so won’t try to recreate his announcement but we are all very excited for the launch of our project up there.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7</a:t>
            </a:fld>
            <a:endParaRPr lang="en-US"/>
          </a:p>
        </p:txBody>
      </p:sp>
    </p:spTree>
    <p:extLst>
      <p:ext uri="{BB962C8B-B14F-4D97-AF65-F5344CB8AC3E}">
        <p14:creationId xmlns:p14="http://schemas.microsoft.com/office/powerpoint/2010/main" val="2045230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you are interested in becoming a pilot site, the very first step is for someone from your tribe to reach out to one of us, Me, or Pam Johnson to have an initial conversation about the pilot program. We can answer any questions have or provide more information. From there we will work with you to create a timeline and tribal leader education plan and a tribal community education plan. We will work closely with your staff to put together all of the pieces of your pilot project.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I just want to leave you with this video put together by the Alaska Native Tribal Health Consortium, they are close partners with us in this endeavor. </a:t>
            </a:r>
            <a:r>
              <a:rPr lang="en-US" dirty="0" smtClean="0"/>
              <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8</a:t>
            </a:fld>
            <a:endParaRPr lang="en-US"/>
          </a:p>
        </p:txBody>
      </p:sp>
    </p:spTree>
    <p:extLst>
      <p:ext uri="{BB962C8B-B14F-4D97-AF65-F5344CB8AC3E}">
        <p14:creationId xmlns:p14="http://schemas.microsoft.com/office/powerpoint/2010/main" val="2242665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6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326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300">
                <a:solidFill>
                  <a:srgbClr val="000000"/>
                </a:solidFill>
                <a:latin typeface="Gill Sans" charset="0"/>
                <a:ea typeface="ヒラギノ角ゴ ProN W3" charset="-128"/>
                <a:sym typeface="Gill Sans" charset="0"/>
              </a:defRPr>
            </a:lvl1pPr>
            <a:lvl2pPr marL="758150" indent="-291597" eaLnBrk="0" hangingPunct="0">
              <a:defRPr sz="4300">
                <a:solidFill>
                  <a:srgbClr val="000000"/>
                </a:solidFill>
                <a:latin typeface="Gill Sans" charset="0"/>
                <a:ea typeface="ヒラギノ角ゴ ProN W3" charset="-128"/>
                <a:sym typeface="Gill Sans" charset="0"/>
              </a:defRPr>
            </a:lvl2pPr>
            <a:lvl3pPr marL="1166385" indent="-233277" eaLnBrk="0" hangingPunct="0">
              <a:defRPr sz="4300">
                <a:solidFill>
                  <a:srgbClr val="000000"/>
                </a:solidFill>
                <a:latin typeface="Gill Sans" charset="0"/>
                <a:ea typeface="ヒラギノ角ゴ ProN W3" charset="-128"/>
                <a:sym typeface="Gill Sans" charset="0"/>
              </a:defRPr>
            </a:lvl3pPr>
            <a:lvl4pPr marL="1632939" indent="-233277" eaLnBrk="0" hangingPunct="0">
              <a:defRPr sz="4300">
                <a:solidFill>
                  <a:srgbClr val="000000"/>
                </a:solidFill>
                <a:latin typeface="Gill Sans" charset="0"/>
                <a:ea typeface="ヒラギノ角ゴ ProN W3" charset="-128"/>
                <a:sym typeface="Gill Sans" charset="0"/>
              </a:defRPr>
            </a:lvl4pPr>
            <a:lvl5pPr marL="2099491" indent="-233277" eaLnBrk="0" hangingPunct="0">
              <a:defRPr sz="4300">
                <a:solidFill>
                  <a:srgbClr val="000000"/>
                </a:solidFill>
                <a:latin typeface="Gill Sans" charset="0"/>
                <a:ea typeface="ヒラギノ角ゴ ProN W3" charset="-128"/>
                <a:sym typeface="Gill Sans" charset="0"/>
              </a:defRPr>
            </a:lvl5pPr>
            <a:lvl6pPr marL="2566047"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6pPr>
            <a:lvl7pPr marL="3032601"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7pPr>
            <a:lvl8pPr marL="3499153"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8pPr>
            <a:lvl9pPr marL="3965708"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9pPr>
          </a:lstStyle>
          <a:p>
            <a:pPr eaLnBrk="1" hangingPunct="1"/>
            <a:fld id="{16A2EE7F-CD07-49AF-9259-5E616E3BC632}" type="slidenum">
              <a:rPr lang="en-US" sz="1200"/>
              <a:pPr eaLnBrk="1" hangingPunct="1"/>
              <a:t>10</a:t>
            </a:fld>
            <a:endParaRPr lang="en-US" sz="1200"/>
          </a:p>
        </p:txBody>
      </p:sp>
    </p:spTree>
    <p:extLst>
      <p:ext uri="{BB962C8B-B14F-4D97-AF65-F5344CB8AC3E}">
        <p14:creationId xmlns:p14="http://schemas.microsoft.com/office/powerpoint/2010/main" val="11037950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userDrawn="1"/>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85800" y="533400"/>
            <a:ext cx="7772400" cy="1600200"/>
          </a:xfrm>
        </p:spPr>
        <p:txBody>
          <a:bodyPr anchor="ctr"/>
          <a:lstStyle>
            <a:lvl1pPr>
              <a:defRPr sz="4400">
                <a:solidFill>
                  <a:schemeClr val="accent1"/>
                </a:solidFill>
              </a:defRPr>
            </a:lvl1pPr>
          </a:lstStyle>
          <a:p>
            <a:r>
              <a:rPr kumimoji="0" lang="en-US" dirty="0" smtClean="0"/>
              <a:t>Click to edit Master title style</a:t>
            </a:r>
            <a:endParaRPr kumimoji="0" lang="en-US" dirty="0"/>
          </a:p>
        </p:txBody>
      </p:sp>
      <p:pic>
        <p:nvPicPr>
          <p:cNvPr id="20" name="Picture 14"/>
          <p:cNvPicPr>
            <a:picLocks noChangeAspect="1" noChangeArrowheads="1"/>
          </p:cNvPicPr>
          <p:nvPr userDrawn="1"/>
        </p:nvPicPr>
        <p:blipFill>
          <a:blip r:embed="rId2"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1" name="Picture 14"/>
          <p:cNvPicPr>
            <a:picLocks noChangeAspect="1" noChangeArrowheads="1"/>
          </p:cNvPicPr>
          <p:nvPr userDrawn="1"/>
        </p:nvPicPr>
        <p:blipFill>
          <a:blip r:embed="rId2" cstate="print"/>
          <a:srcRect l="4225" b="11395"/>
          <a:stretch>
            <a:fillRect/>
          </a:stretch>
        </p:blipFill>
        <p:spPr bwMode="auto">
          <a:xfrm>
            <a:off x="3810000" y="6121167"/>
            <a:ext cx="5181600" cy="279633"/>
          </a:xfrm>
          <a:prstGeom prst="rect">
            <a:avLst/>
          </a:prstGeom>
          <a:noFill/>
          <a:ln w="9525">
            <a:noFill/>
            <a:miter lim="800000"/>
            <a:headEnd/>
            <a:tailEnd/>
          </a:ln>
          <a:effectLst/>
        </p:spPr>
      </p:pic>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Footer Placeholder 16"/>
          <p:cNvSpPr>
            <a:spLocks noGrp="1"/>
          </p:cNvSpPr>
          <p:nvPr>
            <p:ph type="ftr" sz="quarter" idx="11"/>
          </p:nvPr>
        </p:nvSpPr>
        <p:spPr/>
        <p:txBody>
          <a:bodyPr/>
          <a:lstStyle/>
          <a:p>
            <a:endParaRPr lang="en-US" dirty="0"/>
          </a:p>
        </p:txBody>
      </p:sp>
      <p:sp>
        <p:nvSpPr>
          <p:cNvPr id="28" name="Date Placeholder 27"/>
          <p:cNvSpPr>
            <a:spLocks noGrp="1"/>
          </p:cNvSpPr>
          <p:nvPr>
            <p:ph type="dt" sz="half" idx="10"/>
          </p:nvPr>
        </p:nvSpPr>
        <p:spPr/>
        <p:txBody>
          <a:bodyPr/>
          <a:lstStyle/>
          <a:p>
            <a:fld id="{97C6D424-DE00-4962-B9C4-D78CC5BE0C50}" type="datetimeFigureOut">
              <a:rPr lang="en-US" smtClean="0"/>
              <a:pPr/>
              <a:t>7/6/2015</a:t>
            </a:fld>
            <a:endParaRPr lang="en-US"/>
          </a:p>
        </p:txBody>
      </p:sp>
      <p:grpSp>
        <p:nvGrpSpPr>
          <p:cNvPr id="26" name="Group 25"/>
          <p:cNvGrpSpPr/>
          <p:nvPr userDrawn="1"/>
        </p:nvGrpSpPr>
        <p:grpSpPr>
          <a:xfrm>
            <a:off x="4046290" y="1904301"/>
            <a:ext cx="1075888" cy="1075888"/>
            <a:chOff x="1143000" y="228600"/>
            <a:chExt cx="762000" cy="762000"/>
          </a:xfrm>
        </p:grpSpPr>
        <p:sp>
          <p:nvSpPr>
            <p:cNvPr id="27" name="Oval 26"/>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0535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7/6/2015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43400" y="1040174"/>
            <a:ext cx="457200" cy="441325"/>
          </a:xfrm>
          <a:prstGeom prst="rect">
            <a:avLst/>
          </a:prstGeom>
        </p:spPr>
        <p:txBody>
          <a:bodyPr/>
          <a:lstStyle/>
          <a:p>
            <a:fld id="{6F8D5486-514F-4B7E-8D5D-A7AFE8F4C0BD}" type="slidenum">
              <a:rPr lang="en-US" smtClean="0"/>
              <a:pPr/>
              <a:t>‹#›</a:t>
            </a:fld>
            <a:endParaRPr lang="en-US"/>
          </a:p>
        </p:txBody>
      </p:sp>
      <p:sp>
        <p:nvSpPr>
          <p:cNvPr id="7" name="Rectangle 6"/>
          <p:cNvSpPr/>
          <p:nvPr userDrawn="1"/>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a:prstGeom prst="rect">
            <a:avLst/>
          </a:prstGeom>
        </p:spPr>
        <p:txBody>
          <a:bodyPr/>
          <a:lstStyle/>
          <a:p>
            <a:fld id="{6F8D5486-514F-4B7E-8D5D-A7AFE8F4C0BD}"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7/6/2015</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6D424-DE00-4962-B9C4-D78CC5BE0C50}" type="datetimeFigureOut">
              <a:rPr lang="en-US" smtClean="0"/>
              <a:pPr/>
              <a:t>7/6/2015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124200"/>
          </a:xfrm>
          <a:prstGeom prst="rect">
            <a:avLst/>
          </a:prstGeom>
          <a:solidFill>
            <a:schemeClr val="accent1">
              <a:lumMod val="75000"/>
            </a:schemeClr>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2" name="Group 55"/>
          <p:cNvGrpSpPr>
            <a:grpSpLocks/>
          </p:cNvGrpSpPr>
          <p:nvPr/>
        </p:nvGrpSpPr>
        <p:grpSpPr bwMode="auto">
          <a:xfrm>
            <a:off x="228600" y="5715000"/>
            <a:ext cx="3962400" cy="1022350"/>
            <a:chOff x="4876800" y="5835650"/>
            <a:chExt cx="3962400" cy="1022350"/>
          </a:xfrm>
        </p:grpSpPr>
        <p:grpSp>
          <p:nvGrpSpPr>
            <p:cNvPr id="3" name="Group 54"/>
            <p:cNvGrpSpPr>
              <a:grpSpLocks/>
            </p:cNvGrpSpPr>
            <p:nvPr/>
          </p:nvGrpSpPr>
          <p:grpSpPr bwMode="auto">
            <a:xfrm>
              <a:off x="6096000" y="5943600"/>
              <a:ext cx="2743200" cy="757238"/>
              <a:chOff x="1295400" y="157163"/>
              <a:chExt cx="2743200" cy="757238"/>
            </a:xfrm>
          </p:grpSpPr>
          <p:sp>
            <p:nvSpPr>
              <p:cNvPr id="8" name="TextBox 7"/>
              <p:cNvSpPr txBox="1"/>
              <p:nvPr/>
            </p:nvSpPr>
            <p:spPr bwMode="auto">
              <a:xfrm>
                <a:off x="1295400" y="157163"/>
                <a:ext cx="2743200" cy="604838"/>
              </a:xfrm>
              <a:prstGeom prst="rect">
                <a:avLst/>
              </a:prstGeom>
              <a:noFill/>
            </p:spPr>
            <p:txBody>
              <a:bodyPr>
                <a:spAutoFit/>
              </a:bodyPr>
              <a:lstStyle/>
              <a:p>
                <a:pPr fontAlgn="base">
                  <a:lnSpc>
                    <a:spcPts val="2000"/>
                  </a:lnSpc>
                  <a:spcBef>
                    <a:spcPct val="0"/>
                  </a:spcBef>
                  <a:spcAft>
                    <a:spcPct val="0"/>
                  </a:spcAft>
                  <a:defRPr/>
                </a:pPr>
                <a:r>
                  <a:rPr lang="en-US" sz="2000" dirty="0">
                    <a:solidFill>
                      <a:srgbClr val="B40000"/>
                    </a:solidFill>
                    <a:latin typeface="Maiandra GD" pitchFamily="34" charset="0"/>
                  </a:rPr>
                  <a:t>N</a:t>
                </a:r>
                <a:r>
                  <a:rPr lang="en-US" sz="1600" dirty="0">
                    <a:solidFill>
                      <a:srgbClr val="B40000"/>
                    </a:solidFill>
                    <a:latin typeface="Maiandra GD" pitchFamily="34" charset="0"/>
                  </a:rPr>
                  <a:t>orthwest </a:t>
                </a:r>
                <a:r>
                  <a:rPr lang="en-US" sz="2000" dirty="0">
                    <a:solidFill>
                      <a:srgbClr val="B40000"/>
                    </a:solidFill>
                    <a:latin typeface="Maiandra GD" pitchFamily="34" charset="0"/>
                  </a:rPr>
                  <a:t>P</a:t>
                </a:r>
                <a:r>
                  <a:rPr lang="en-US" sz="1600" dirty="0">
                    <a:solidFill>
                      <a:srgbClr val="B40000"/>
                    </a:solidFill>
                    <a:latin typeface="Maiandra GD" pitchFamily="34" charset="0"/>
                  </a:rPr>
                  <a:t>ortland </a:t>
                </a:r>
                <a:r>
                  <a:rPr lang="en-US" sz="2000" dirty="0">
                    <a:solidFill>
                      <a:srgbClr val="B40000"/>
                    </a:solidFill>
                    <a:latin typeface="Maiandra GD" pitchFamily="34" charset="0"/>
                  </a:rPr>
                  <a:t>A</a:t>
                </a:r>
                <a:r>
                  <a:rPr lang="en-US" sz="1600" dirty="0">
                    <a:solidFill>
                      <a:srgbClr val="B40000"/>
                    </a:solidFill>
                    <a:latin typeface="Maiandra GD" pitchFamily="34" charset="0"/>
                  </a:rPr>
                  <a:t>rea</a:t>
                </a:r>
              </a:p>
              <a:p>
                <a:pPr fontAlgn="base">
                  <a:lnSpc>
                    <a:spcPts val="2000"/>
                  </a:lnSpc>
                  <a:spcBef>
                    <a:spcPct val="0"/>
                  </a:spcBef>
                  <a:spcAft>
                    <a:spcPct val="0"/>
                  </a:spcAft>
                  <a:defRPr/>
                </a:pPr>
                <a:r>
                  <a:rPr lang="en-US" sz="1600" dirty="0">
                    <a:solidFill>
                      <a:srgbClr val="B40000"/>
                    </a:solidFill>
                    <a:latin typeface="Maiandra GD" pitchFamily="34" charset="0"/>
                  </a:rPr>
                  <a:t>         </a:t>
                </a:r>
                <a:r>
                  <a:rPr lang="en-US" sz="2000" dirty="0">
                    <a:solidFill>
                      <a:srgbClr val="B40000"/>
                    </a:solidFill>
                    <a:latin typeface="Maiandra GD" pitchFamily="34" charset="0"/>
                  </a:rPr>
                  <a:t>I</a:t>
                </a:r>
                <a:r>
                  <a:rPr lang="en-US" sz="1600" dirty="0">
                    <a:solidFill>
                      <a:srgbClr val="B40000"/>
                    </a:solidFill>
                    <a:latin typeface="Maiandra GD" pitchFamily="34" charset="0"/>
                  </a:rPr>
                  <a:t>ndian </a:t>
                </a:r>
                <a:r>
                  <a:rPr lang="en-US" sz="2000" dirty="0">
                    <a:solidFill>
                      <a:srgbClr val="B40000"/>
                    </a:solidFill>
                    <a:latin typeface="Maiandra GD" pitchFamily="34" charset="0"/>
                  </a:rPr>
                  <a:t>H</a:t>
                </a:r>
                <a:r>
                  <a:rPr lang="en-US" sz="1600" dirty="0">
                    <a:solidFill>
                      <a:srgbClr val="B40000"/>
                    </a:solidFill>
                    <a:latin typeface="Maiandra GD" pitchFamily="34" charset="0"/>
                  </a:rPr>
                  <a:t>ealth </a:t>
                </a:r>
                <a:r>
                  <a:rPr lang="en-US" sz="2000" dirty="0">
                    <a:solidFill>
                      <a:srgbClr val="B40000"/>
                    </a:solidFill>
                    <a:latin typeface="Maiandra GD" pitchFamily="34" charset="0"/>
                  </a:rPr>
                  <a:t>B</a:t>
                </a:r>
                <a:r>
                  <a:rPr lang="en-US" sz="1600" dirty="0">
                    <a:solidFill>
                      <a:srgbClr val="B40000"/>
                    </a:solidFill>
                    <a:latin typeface="Maiandra GD" pitchFamily="34" charset="0"/>
                  </a:rPr>
                  <a:t>oard</a:t>
                </a:r>
              </a:p>
            </p:txBody>
          </p:sp>
          <p:sp>
            <p:nvSpPr>
              <p:cNvPr id="9" name="TextBox 8"/>
              <p:cNvSpPr txBox="1"/>
              <p:nvPr/>
            </p:nvSpPr>
            <p:spPr bwMode="auto">
              <a:xfrm>
                <a:off x="1371600" y="652463"/>
                <a:ext cx="2514600" cy="261938"/>
              </a:xfrm>
              <a:prstGeom prst="rect">
                <a:avLst/>
              </a:prstGeom>
              <a:noFill/>
            </p:spPr>
            <p:txBody>
              <a:bodyPr>
                <a:spAutoFit/>
              </a:bodyPr>
              <a:lstStyle/>
              <a:p>
                <a:pPr algn="r" fontAlgn="base">
                  <a:spcBef>
                    <a:spcPct val="0"/>
                  </a:spcBef>
                  <a:spcAft>
                    <a:spcPct val="0"/>
                  </a:spcAft>
                  <a:defRPr/>
                </a:pPr>
                <a:r>
                  <a:rPr lang="en-US" sz="1100" i="1" dirty="0">
                    <a:solidFill>
                      <a:srgbClr val="C32D2E">
                        <a:lumMod val="50000"/>
                      </a:srgbClr>
                    </a:solidFill>
                    <a:latin typeface="Gill Sans MT" pitchFamily="34" charset="0"/>
                    <a:cs typeface="Estrangelo Edessa" pitchFamily="66"/>
                  </a:rPr>
                  <a:t>Indian Leadership for Indian Health</a:t>
                </a:r>
              </a:p>
            </p:txBody>
          </p:sp>
        </p:grpSp>
        <p:pic>
          <p:nvPicPr>
            <p:cNvPr id="7" name="Picture 8" descr="NPAIHBtransparentTEAL"/>
            <p:cNvPicPr>
              <a:picLocks noChangeAspect="1" noChangeArrowheads="1"/>
            </p:cNvPicPr>
            <p:nvPr/>
          </p:nvPicPr>
          <p:blipFill>
            <a:blip r:embed="rId2" cstate="print"/>
            <a:srcRect/>
            <a:stretch>
              <a:fillRect/>
            </a:stretch>
          </p:blipFill>
          <p:spPr bwMode="auto">
            <a:xfrm>
              <a:off x="4876800" y="5835650"/>
              <a:ext cx="1219200" cy="1022350"/>
            </a:xfrm>
            <a:prstGeom prst="rect">
              <a:avLst/>
            </a:prstGeom>
            <a:noFill/>
            <a:ln w="9525">
              <a:noFill/>
              <a:miter lim="800000"/>
              <a:headEnd/>
              <a:tailEnd/>
            </a:ln>
          </p:spPr>
        </p:pic>
      </p:grpSp>
      <p:grpSp>
        <p:nvGrpSpPr>
          <p:cNvPr id="5" name="Group 40"/>
          <p:cNvGrpSpPr>
            <a:grpSpLocks/>
          </p:cNvGrpSpPr>
          <p:nvPr/>
        </p:nvGrpSpPr>
        <p:grpSpPr bwMode="auto">
          <a:xfrm>
            <a:off x="0" y="3048000"/>
            <a:ext cx="9144000" cy="180975"/>
            <a:chOff x="0" y="816"/>
            <a:chExt cx="5760" cy="114"/>
          </a:xfrm>
        </p:grpSpPr>
        <p:pic>
          <p:nvPicPr>
            <p:cNvPr id="11" name="Picture 13"/>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2"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3"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4"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5"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6"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7"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8"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9"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40"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41"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2"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0" name="Rectangle 3"/>
          <p:cNvSpPr>
            <a:spLocks noGrp="1" noChangeArrowheads="1"/>
          </p:cNvSpPr>
          <p:nvPr>
            <p:ph type="ctrTitle"/>
          </p:nvPr>
        </p:nvSpPr>
        <p:spPr>
          <a:xfrm>
            <a:off x="381000" y="762000"/>
            <a:ext cx="8382000" cy="2133600"/>
          </a:xfrm>
          <a:prstGeom prst="rect">
            <a:avLst/>
          </a:prstGeom>
        </p:spPr>
        <p:txBody>
          <a:bodyPr anchor="b"/>
          <a:lstStyle>
            <a:lvl1pPr algn="ctr">
              <a:defRPr u="none">
                <a:solidFill>
                  <a:srgbClr val="F3EFBF"/>
                </a:solidFill>
                <a:latin typeface="Georgia" pitchFamily="18" charset="0"/>
              </a:defRPr>
            </a:lvl1pPr>
          </a:lstStyle>
          <a:p>
            <a:r>
              <a:rPr lang="en-US" smtClean="0"/>
              <a:t>Click to edit Master title style</a:t>
            </a:r>
            <a:endParaRPr lang="en-US" dirty="0"/>
          </a:p>
        </p:txBody>
      </p:sp>
      <p:sp>
        <p:nvSpPr>
          <p:cNvPr id="31" name="Rectangle 4"/>
          <p:cNvSpPr>
            <a:spLocks noGrp="1" noChangeArrowheads="1"/>
          </p:cNvSpPr>
          <p:nvPr>
            <p:ph type="subTitle" idx="1"/>
          </p:nvPr>
        </p:nvSpPr>
        <p:spPr>
          <a:xfrm>
            <a:off x="381000" y="3276600"/>
            <a:ext cx="8382000" cy="2133600"/>
          </a:xfrm>
        </p:spPr>
        <p:txBody>
          <a:bodyPr/>
          <a:lstStyle>
            <a:lvl1pPr marL="0" indent="0" algn="ctr">
              <a:buFontTx/>
              <a:buNone/>
              <a:defRPr sz="3200">
                <a:solidFill>
                  <a:schemeClr val="accent3">
                    <a:lumMod val="50000"/>
                  </a:schemeClr>
                </a:solidFill>
                <a:latin typeface="Georgia" pitchFamily="18"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670085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8"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9"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0"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1"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0"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1"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2"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3"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4"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5"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6"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7"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idx="1"/>
          </p:nvPr>
        </p:nvSpPr>
        <p:spPr/>
        <p:txBody>
          <a:bodyPr/>
          <a:lstStyle>
            <a:lvl2pPr marL="741363" indent="-284163">
              <a:buClr>
                <a:srgbClr val="008080"/>
              </a:buClr>
              <a:buSzPct val="105000"/>
              <a:buFont typeface="Wingdings" pitchFamily="2" charset="2"/>
              <a:buChar char="§"/>
              <a:defRPr lang="en-US" sz="3400" b="0" dirty="0" smtClean="0">
                <a:solidFill>
                  <a:schemeClr val="tx1"/>
                </a:solidFill>
                <a:latin typeface="Trebuchet MS" pitchFamily="34" charset="0"/>
              </a:defRPr>
            </a:lvl2pPr>
            <a:lvl3pPr marL="1262063" indent="-347663">
              <a:buClr>
                <a:srgbClr val="B40000"/>
              </a:buClr>
              <a:buSzPct val="100000"/>
              <a:buFont typeface="Arial" pitchFamily="34" charset="0"/>
              <a:buChar char="•"/>
              <a:defRPr sz="2800" b="0">
                <a:solidFill>
                  <a:schemeClr val="tx1"/>
                </a:solidFill>
              </a:defRPr>
            </a:lvl3pPr>
            <a:lvl4pPr marL="1719263" indent="-347663">
              <a:buFont typeface="Trebuchet MS" pitchFamily="34" charset="0"/>
              <a:buChar char="—"/>
              <a:defRPr sz="2800">
                <a:solidFill>
                  <a:schemeClr val="tx1"/>
                </a:solidFill>
              </a:defRPr>
            </a:lvl4pPr>
            <a:lvl5pPr marL="2176463" indent="-347663">
              <a:buFont typeface="Trebuchet MS" pitchFamily="34" charset="0"/>
              <a:buChar char="—"/>
              <a:defRPr sz="24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8"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9" name="Rectangle 4"/>
          <p:cNvSpPr>
            <a:spLocks noGrp="1" noChangeArrowheads="1"/>
          </p:cNvSpPr>
          <p:nvPr>
            <p:ph type="dt" sz="half" idx="11"/>
          </p:nvPr>
        </p:nvSpPr>
        <p:spPr/>
        <p:txBody>
          <a:bodyPr/>
          <a:lstStyle>
            <a:lvl1pPr>
              <a:defRPr/>
            </a:lvl1pPr>
          </a:lstStyle>
          <a:p>
            <a:pPr>
              <a:defRPr/>
            </a:pPr>
            <a:fld id="{06CAB8FA-0CA9-447D-9F83-4F017373320A}" type="datetime1">
              <a:rPr lang="en-US"/>
              <a:pPr>
                <a:defRPr/>
              </a:pPr>
              <a:t>7/6/2015</a:t>
            </a:fld>
            <a:endParaRPr lang="en-US" dirty="0"/>
          </a:p>
        </p:txBody>
      </p:sp>
      <p:sp>
        <p:nvSpPr>
          <p:cNvPr id="40" name="Rectangle 39"/>
          <p:cNvSpPr>
            <a:spLocks noGrp="1" noChangeArrowheads="1"/>
          </p:cNvSpPr>
          <p:nvPr>
            <p:ph type="sldNum" sz="quarter" idx="12"/>
          </p:nvPr>
        </p:nvSpPr>
        <p:spPr/>
        <p:txBody>
          <a:bodyPr/>
          <a:lstStyle>
            <a:lvl1pPr>
              <a:defRPr/>
            </a:lvl1pPr>
          </a:lstStyle>
          <a:p>
            <a:pPr>
              <a:defRPr/>
            </a:pPr>
            <a:fld id="{25309953-E140-4B1E-8A10-F48E1039D203}" type="slidenum">
              <a:rPr lang="en-US"/>
              <a:pPr>
                <a:defRPr/>
              </a:pPr>
              <a:t>‹#›</a:t>
            </a:fld>
            <a:endParaRPr lang="en-US"/>
          </a:p>
        </p:txBody>
      </p:sp>
    </p:spTree>
    <p:extLst>
      <p:ext uri="{BB962C8B-B14F-4D97-AF65-F5344CB8AC3E}">
        <p14:creationId xmlns:p14="http://schemas.microsoft.com/office/powerpoint/2010/main" val="3313856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04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5" name="Group 7"/>
          <p:cNvGrpSpPr>
            <a:grpSpLocks/>
          </p:cNvGrpSpPr>
          <p:nvPr/>
        </p:nvGrpSpPr>
        <p:grpSpPr bwMode="auto">
          <a:xfrm>
            <a:off x="0" y="2971800"/>
            <a:ext cx="9144000" cy="180975"/>
            <a:chOff x="0" y="816"/>
            <a:chExt cx="5760" cy="114"/>
          </a:xfrm>
        </p:grpSpPr>
        <p:pic>
          <p:nvPicPr>
            <p:cNvPr id="6" name="Picture 10"/>
            <p:cNvPicPr>
              <a:picLocks noChangeAspect="1" noChangeArrowheads="1"/>
            </p:cNvPicPr>
            <p:nvPr/>
          </p:nvPicPr>
          <p:blipFill>
            <a:blip r:embed="rId2" cstate="print"/>
            <a:srcRect/>
            <a:stretch>
              <a:fillRect/>
            </a:stretch>
          </p:blipFill>
          <p:spPr bwMode="auto">
            <a:xfrm>
              <a:off x="0" y="816"/>
              <a:ext cx="192" cy="114"/>
            </a:xfrm>
            <a:prstGeom prst="rect">
              <a:avLst/>
            </a:prstGeom>
            <a:noFill/>
            <a:ln w="9525">
              <a:noFill/>
              <a:miter lim="800000"/>
              <a:headEnd/>
              <a:tailEnd/>
            </a:ln>
          </p:spPr>
        </p:pic>
        <p:pic>
          <p:nvPicPr>
            <p:cNvPr id="7" name="Picture 11"/>
            <p:cNvPicPr>
              <a:picLocks noChangeAspect="1" noChangeArrowheads="1"/>
            </p:cNvPicPr>
            <p:nvPr/>
          </p:nvPicPr>
          <p:blipFill>
            <a:blip r:embed="rId3" cstate="print"/>
            <a:srcRect/>
            <a:stretch>
              <a:fillRect/>
            </a:stretch>
          </p:blipFill>
          <p:spPr bwMode="auto">
            <a:xfrm>
              <a:off x="192" y="816"/>
              <a:ext cx="192" cy="114"/>
            </a:xfrm>
            <a:prstGeom prst="rect">
              <a:avLst/>
            </a:prstGeom>
            <a:noFill/>
            <a:ln w="9525">
              <a:noFill/>
              <a:miter lim="800000"/>
              <a:headEnd/>
              <a:tailEnd/>
            </a:ln>
          </p:spPr>
        </p:pic>
        <p:pic>
          <p:nvPicPr>
            <p:cNvPr id="8" name="Picture 12"/>
            <p:cNvPicPr>
              <a:picLocks noChangeAspect="1" noChangeArrowheads="1"/>
            </p:cNvPicPr>
            <p:nvPr/>
          </p:nvPicPr>
          <p:blipFill>
            <a:blip r:embed="rId3" cstate="print"/>
            <a:srcRect/>
            <a:stretch>
              <a:fillRect/>
            </a:stretch>
          </p:blipFill>
          <p:spPr bwMode="auto">
            <a:xfrm>
              <a:off x="384" y="816"/>
              <a:ext cx="192" cy="114"/>
            </a:xfrm>
            <a:prstGeom prst="rect">
              <a:avLst/>
            </a:prstGeom>
            <a:noFill/>
            <a:ln w="9525">
              <a:noFill/>
              <a:miter lim="800000"/>
              <a:headEnd/>
              <a:tailEnd/>
            </a:ln>
          </p:spPr>
        </p:pic>
        <p:pic>
          <p:nvPicPr>
            <p:cNvPr id="9" name="Picture 13"/>
            <p:cNvPicPr>
              <a:picLocks noChangeAspect="1" noChangeArrowheads="1"/>
            </p:cNvPicPr>
            <p:nvPr/>
          </p:nvPicPr>
          <p:blipFill>
            <a:blip r:embed="rId3" cstate="print"/>
            <a:srcRect/>
            <a:stretch>
              <a:fillRect/>
            </a:stretch>
          </p:blipFill>
          <p:spPr bwMode="auto">
            <a:xfrm>
              <a:off x="576" y="816"/>
              <a:ext cx="192" cy="114"/>
            </a:xfrm>
            <a:prstGeom prst="rect">
              <a:avLst/>
            </a:prstGeom>
            <a:noFill/>
            <a:ln w="9525">
              <a:noFill/>
              <a:miter lim="800000"/>
              <a:headEnd/>
              <a:tailEnd/>
            </a:ln>
          </p:spPr>
        </p:pic>
        <p:pic>
          <p:nvPicPr>
            <p:cNvPr id="10" name="Picture 14"/>
            <p:cNvPicPr>
              <a:picLocks noChangeAspect="1" noChangeArrowheads="1"/>
            </p:cNvPicPr>
            <p:nvPr/>
          </p:nvPicPr>
          <p:blipFill>
            <a:blip r:embed="rId3" cstate="print"/>
            <a:srcRect/>
            <a:stretch>
              <a:fillRect/>
            </a:stretch>
          </p:blipFill>
          <p:spPr bwMode="auto">
            <a:xfrm>
              <a:off x="768" y="816"/>
              <a:ext cx="192" cy="114"/>
            </a:xfrm>
            <a:prstGeom prst="rect">
              <a:avLst/>
            </a:prstGeom>
            <a:noFill/>
            <a:ln w="9525">
              <a:noFill/>
              <a:miter lim="800000"/>
              <a:headEnd/>
              <a:tailEnd/>
            </a:ln>
          </p:spPr>
        </p:pic>
        <p:pic>
          <p:nvPicPr>
            <p:cNvPr id="11" name="Picture 15"/>
            <p:cNvPicPr>
              <a:picLocks noChangeAspect="1" noChangeArrowheads="1"/>
            </p:cNvPicPr>
            <p:nvPr/>
          </p:nvPicPr>
          <p:blipFill>
            <a:blip r:embed="rId3" cstate="print"/>
            <a:srcRect/>
            <a:stretch>
              <a:fillRect/>
            </a:stretch>
          </p:blipFill>
          <p:spPr bwMode="auto">
            <a:xfrm>
              <a:off x="960" y="816"/>
              <a:ext cx="192" cy="114"/>
            </a:xfrm>
            <a:prstGeom prst="rect">
              <a:avLst/>
            </a:prstGeom>
            <a:noFill/>
            <a:ln w="9525">
              <a:noFill/>
              <a:miter lim="800000"/>
              <a:headEnd/>
              <a:tailEnd/>
            </a:ln>
          </p:spPr>
        </p:pic>
        <p:pic>
          <p:nvPicPr>
            <p:cNvPr id="12" name="Picture 16"/>
            <p:cNvPicPr>
              <a:picLocks noChangeAspect="1" noChangeArrowheads="1"/>
            </p:cNvPicPr>
            <p:nvPr/>
          </p:nvPicPr>
          <p:blipFill>
            <a:blip r:embed="rId3" cstate="print"/>
            <a:srcRect/>
            <a:stretch>
              <a:fillRect/>
            </a:stretch>
          </p:blipFill>
          <p:spPr bwMode="auto">
            <a:xfrm>
              <a:off x="1152" y="816"/>
              <a:ext cx="192" cy="114"/>
            </a:xfrm>
            <a:prstGeom prst="rect">
              <a:avLst/>
            </a:prstGeom>
            <a:noFill/>
            <a:ln w="9525">
              <a:noFill/>
              <a:miter lim="800000"/>
              <a:headEnd/>
              <a:tailEnd/>
            </a:ln>
          </p:spPr>
        </p:pic>
        <p:pic>
          <p:nvPicPr>
            <p:cNvPr id="13" name="Picture 17"/>
            <p:cNvPicPr>
              <a:picLocks noChangeAspect="1" noChangeArrowheads="1"/>
            </p:cNvPicPr>
            <p:nvPr/>
          </p:nvPicPr>
          <p:blipFill>
            <a:blip r:embed="rId3" cstate="print"/>
            <a:srcRect/>
            <a:stretch>
              <a:fillRect/>
            </a:stretch>
          </p:blipFill>
          <p:spPr bwMode="auto">
            <a:xfrm>
              <a:off x="1344" y="816"/>
              <a:ext cx="192" cy="114"/>
            </a:xfrm>
            <a:prstGeom prst="rect">
              <a:avLst/>
            </a:prstGeom>
            <a:noFill/>
            <a:ln w="9525">
              <a:noFill/>
              <a:miter lim="800000"/>
              <a:headEnd/>
              <a:tailEnd/>
            </a:ln>
          </p:spPr>
        </p:pic>
        <p:pic>
          <p:nvPicPr>
            <p:cNvPr id="14" name="Picture 18"/>
            <p:cNvPicPr>
              <a:picLocks noChangeAspect="1" noChangeArrowheads="1"/>
            </p:cNvPicPr>
            <p:nvPr/>
          </p:nvPicPr>
          <p:blipFill>
            <a:blip r:embed="rId3" cstate="print"/>
            <a:srcRect/>
            <a:stretch>
              <a:fillRect/>
            </a:stretch>
          </p:blipFill>
          <p:spPr bwMode="auto">
            <a:xfrm>
              <a:off x="1536" y="816"/>
              <a:ext cx="192" cy="114"/>
            </a:xfrm>
            <a:prstGeom prst="rect">
              <a:avLst/>
            </a:prstGeom>
            <a:noFill/>
            <a:ln w="9525">
              <a:noFill/>
              <a:miter lim="800000"/>
              <a:headEnd/>
              <a:tailEnd/>
            </a:ln>
          </p:spPr>
        </p:pic>
        <p:pic>
          <p:nvPicPr>
            <p:cNvPr id="15" name="Picture 19"/>
            <p:cNvPicPr>
              <a:picLocks noChangeAspect="1" noChangeArrowheads="1"/>
            </p:cNvPicPr>
            <p:nvPr/>
          </p:nvPicPr>
          <p:blipFill>
            <a:blip r:embed="rId3" cstate="print"/>
            <a:srcRect/>
            <a:stretch>
              <a:fillRect/>
            </a:stretch>
          </p:blipFill>
          <p:spPr bwMode="auto">
            <a:xfrm>
              <a:off x="1728" y="816"/>
              <a:ext cx="192" cy="114"/>
            </a:xfrm>
            <a:prstGeom prst="rect">
              <a:avLst/>
            </a:prstGeom>
            <a:noFill/>
            <a:ln w="9525">
              <a:noFill/>
              <a:miter lim="800000"/>
              <a:headEnd/>
              <a:tailEnd/>
            </a:ln>
          </p:spPr>
        </p:pic>
        <p:pic>
          <p:nvPicPr>
            <p:cNvPr id="16" name="Picture 20"/>
            <p:cNvPicPr>
              <a:picLocks noChangeAspect="1" noChangeArrowheads="1"/>
            </p:cNvPicPr>
            <p:nvPr/>
          </p:nvPicPr>
          <p:blipFill>
            <a:blip r:embed="rId3" cstate="print"/>
            <a:srcRect/>
            <a:stretch>
              <a:fillRect/>
            </a:stretch>
          </p:blipFill>
          <p:spPr bwMode="auto">
            <a:xfrm>
              <a:off x="1920" y="816"/>
              <a:ext cx="192" cy="114"/>
            </a:xfrm>
            <a:prstGeom prst="rect">
              <a:avLst/>
            </a:prstGeom>
            <a:noFill/>
            <a:ln w="9525">
              <a:noFill/>
              <a:miter lim="800000"/>
              <a:headEnd/>
              <a:tailEnd/>
            </a:ln>
          </p:spPr>
        </p:pic>
        <p:pic>
          <p:nvPicPr>
            <p:cNvPr id="17" name="Picture 21"/>
            <p:cNvPicPr>
              <a:picLocks noChangeAspect="1" noChangeArrowheads="1"/>
            </p:cNvPicPr>
            <p:nvPr/>
          </p:nvPicPr>
          <p:blipFill>
            <a:blip r:embed="rId3" cstate="print"/>
            <a:srcRect/>
            <a:stretch>
              <a:fillRect/>
            </a:stretch>
          </p:blipFill>
          <p:spPr bwMode="auto">
            <a:xfrm>
              <a:off x="2112" y="816"/>
              <a:ext cx="192" cy="114"/>
            </a:xfrm>
            <a:prstGeom prst="rect">
              <a:avLst/>
            </a:prstGeom>
            <a:noFill/>
            <a:ln w="9525">
              <a:noFill/>
              <a:miter lim="800000"/>
              <a:headEnd/>
              <a:tailEnd/>
            </a:ln>
          </p:spPr>
        </p:pic>
        <p:pic>
          <p:nvPicPr>
            <p:cNvPr id="18" name="Picture 22"/>
            <p:cNvPicPr>
              <a:picLocks noChangeAspect="1" noChangeArrowheads="1"/>
            </p:cNvPicPr>
            <p:nvPr/>
          </p:nvPicPr>
          <p:blipFill>
            <a:blip r:embed="rId3" cstate="print"/>
            <a:srcRect/>
            <a:stretch>
              <a:fillRect/>
            </a:stretch>
          </p:blipFill>
          <p:spPr bwMode="auto">
            <a:xfrm>
              <a:off x="2304" y="816"/>
              <a:ext cx="192" cy="114"/>
            </a:xfrm>
            <a:prstGeom prst="rect">
              <a:avLst/>
            </a:prstGeom>
            <a:noFill/>
            <a:ln w="9525">
              <a:noFill/>
              <a:miter lim="800000"/>
              <a:headEnd/>
              <a:tailEnd/>
            </a:ln>
          </p:spPr>
        </p:pic>
        <p:pic>
          <p:nvPicPr>
            <p:cNvPr id="19" name="Picture 23"/>
            <p:cNvPicPr>
              <a:picLocks noChangeAspect="1" noChangeArrowheads="1"/>
            </p:cNvPicPr>
            <p:nvPr/>
          </p:nvPicPr>
          <p:blipFill>
            <a:blip r:embed="rId3" cstate="print"/>
            <a:srcRect/>
            <a:stretch>
              <a:fillRect/>
            </a:stretch>
          </p:blipFill>
          <p:spPr bwMode="auto">
            <a:xfrm>
              <a:off x="2496" y="816"/>
              <a:ext cx="192" cy="114"/>
            </a:xfrm>
            <a:prstGeom prst="rect">
              <a:avLst/>
            </a:prstGeom>
            <a:noFill/>
            <a:ln w="9525">
              <a:noFill/>
              <a:miter lim="800000"/>
              <a:headEnd/>
              <a:tailEnd/>
            </a:ln>
          </p:spPr>
        </p:pic>
        <p:pic>
          <p:nvPicPr>
            <p:cNvPr id="20" name="Picture 24"/>
            <p:cNvPicPr>
              <a:picLocks noChangeAspect="1" noChangeArrowheads="1"/>
            </p:cNvPicPr>
            <p:nvPr/>
          </p:nvPicPr>
          <p:blipFill>
            <a:blip r:embed="rId3" cstate="print"/>
            <a:srcRect/>
            <a:stretch>
              <a:fillRect/>
            </a:stretch>
          </p:blipFill>
          <p:spPr bwMode="auto">
            <a:xfrm>
              <a:off x="2688" y="816"/>
              <a:ext cx="192" cy="114"/>
            </a:xfrm>
            <a:prstGeom prst="rect">
              <a:avLst/>
            </a:prstGeom>
            <a:noFill/>
            <a:ln w="9525">
              <a:noFill/>
              <a:miter lim="800000"/>
              <a:headEnd/>
              <a:tailEnd/>
            </a:ln>
          </p:spPr>
        </p:pic>
        <p:pic>
          <p:nvPicPr>
            <p:cNvPr id="21" name="Picture 25"/>
            <p:cNvPicPr>
              <a:picLocks noChangeAspect="1" noChangeArrowheads="1"/>
            </p:cNvPicPr>
            <p:nvPr/>
          </p:nvPicPr>
          <p:blipFill>
            <a:blip r:embed="rId3" cstate="print"/>
            <a:srcRect/>
            <a:stretch>
              <a:fillRect/>
            </a:stretch>
          </p:blipFill>
          <p:spPr bwMode="auto">
            <a:xfrm>
              <a:off x="2880" y="816"/>
              <a:ext cx="192" cy="114"/>
            </a:xfrm>
            <a:prstGeom prst="rect">
              <a:avLst/>
            </a:prstGeom>
            <a:noFill/>
            <a:ln w="9525">
              <a:noFill/>
              <a:miter lim="800000"/>
              <a:headEnd/>
              <a:tailEnd/>
            </a:ln>
          </p:spPr>
        </p:pic>
        <p:pic>
          <p:nvPicPr>
            <p:cNvPr id="22" name="Picture 26"/>
            <p:cNvPicPr>
              <a:picLocks noChangeAspect="1" noChangeArrowheads="1"/>
            </p:cNvPicPr>
            <p:nvPr/>
          </p:nvPicPr>
          <p:blipFill>
            <a:blip r:embed="rId3" cstate="print"/>
            <a:srcRect/>
            <a:stretch>
              <a:fillRect/>
            </a:stretch>
          </p:blipFill>
          <p:spPr bwMode="auto">
            <a:xfrm>
              <a:off x="3072" y="816"/>
              <a:ext cx="192" cy="114"/>
            </a:xfrm>
            <a:prstGeom prst="rect">
              <a:avLst/>
            </a:prstGeom>
            <a:noFill/>
            <a:ln w="9525">
              <a:noFill/>
              <a:miter lim="800000"/>
              <a:headEnd/>
              <a:tailEnd/>
            </a:ln>
          </p:spPr>
        </p:pic>
        <p:pic>
          <p:nvPicPr>
            <p:cNvPr id="23" name="Picture 27"/>
            <p:cNvPicPr>
              <a:picLocks noChangeAspect="1" noChangeArrowheads="1"/>
            </p:cNvPicPr>
            <p:nvPr/>
          </p:nvPicPr>
          <p:blipFill>
            <a:blip r:embed="rId3" cstate="print"/>
            <a:srcRect/>
            <a:stretch>
              <a:fillRect/>
            </a:stretch>
          </p:blipFill>
          <p:spPr bwMode="auto">
            <a:xfrm>
              <a:off x="3264" y="816"/>
              <a:ext cx="192" cy="114"/>
            </a:xfrm>
            <a:prstGeom prst="rect">
              <a:avLst/>
            </a:prstGeom>
            <a:noFill/>
            <a:ln w="9525">
              <a:noFill/>
              <a:miter lim="800000"/>
              <a:headEnd/>
              <a:tailEnd/>
            </a:ln>
          </p:spPr>
        </p:pic>
        <p:pic>
          <p:nvPicPr>
            <p:cNvPr id="24" name="Picture 28"/>
            <p:cNvPicPr>
              <a:picLocks noChangeAspect="1" noChangeArrowheads="1"/>
            </p:cNvPicPr>
            <p:nvPr/>
          </p:nvPicPr>
          <p:blipFill>
            <a:blip r:embed="rId3" cstate="print"/>
            <a:srcRect/>
            <a:stretch>
              <a:fillRect/>
            </a:stretch>
          </p:blipFill>
          <p:spPr bwMode="auto">
            <a:xfrm>
              <a:off x="3456" y="816"/>
              <a:ext cx="192" cy="114"/>
            </a:xfrm>
            <a:prstGeom prst="rect">
              <a:avLst/>
            </a:prstGeom>
            <a:noFill/>
            <a:ln w="9525">
              <a:noFill/>
              <a:miter lim="800000"/>
              <a:headEnd/>
              <a:tailEnd/>
            </a:ln>
          </p:spPr>
        </p:pic>
        <p:pic>
          <p:nvPicPr>
            <p:cNvPr id="25" name="Picture 29"/>
            <p:cNvPicPr>
              <a:picLocks noChangeAspect="1" noChangeArrowheads="1"/>
            </p:cNvPicPr>
            <p:nvPr/>
          </p:nvPicPr>
          <p:blipFill>
            <a:blip r:embed="rId3" cstate="print"/>
            <a:srcRect/>
            <a:stretch>
              <a:fillRect/>
            </a:stretch>
          </p:blipFill>
          <p:spPr bwMode="auto">
            <a:xfrm>
              <a:off x="3648" y="816"/>
              <a:ext cx="192" cy="114"/>
            </a:xfrm>
            <a:prstGeom prst="rect">
              <a:avLst/>
            </a:prstGeom>
            <a:noFill/>
            <a:ln w="9525">
              <a:noFill/>
              <a:miter lim="800000"/>
              <a:headEnd/>
              <a:tailEnd/>
            </a:ln>
          </p:spPr>
        </p:pic>
        <p:pic>
          <p:nvPicPr>
            <p:cNvPr id="26" name="Picture 30"/>
            <p:cNvPicPr>
              <a:picLocks noChangeAspect="1" noChangeArrowheads="1"/>
            </p:cNvPicPr>
            <p:nvPr/>
          </p:nvPicPr>
          <p:blipFill>
            <a:blip r:embed="rId3" cstate="print"/>
            <a:srcRect/>
            <a:stretch>
              <a:fillRect/>
            </a:stretch>
          </p:blipFill>
          <p:spPr bwMode="auto">
            <a:xfrm>
              <a:off x="3840" y="816"/>
              <a:ext cx="192" cy="114"/>
            </a:xfrm>
            <a:prstGeom prst="rect">
              <a:avLst/>
            </a:prstGeom>
            <a:noFill/>
            <a:ln w="9525">
              <a:noFill/>
              <a:miter lim="800000"/>
              <a:headEnd/>
              <a:tailEnd/>
            </a:ln>
          </p:spPr>
        </p:pic>
        <p:pic>
          <p:nvPicPr>
            <p:cNvPr id="27" name="Picture 31"/>
            <p:cNvPicPr>
              <a:picLocks noChangeAspect="1" noChangeArrowheads="1"/>
            </p:cNvPicPr>
            <p:nvPr/>
          </p:nvPicPr>
          <p:blipFill>
            <a:blip r:embed="rId3" cstate="print"/>
            <a:srcRect/>
            <a:stretch>
              <a:fillRect/>
            </a:stretch>
          </p:blipFill>
          <p:spPr bwMode="auto">
            <a:xfrm>
              <a:off x="4032" y="816"/>
              <a:ext cx="192" cy="114"/>
            </a:xfrm>
            <a:prstGeom prst="rect">
              <a:avLst/>
            </a:prstGeom>
            <a:noFill/>
            <a:ln w="9525">
              <a:noFill/>
              <a:miter lim="800000"/>
              <a:headEnd/>
              <a:tailEnd/>
            </a:ln>
          </p:spPr>
        </p:pic>
        <p:pic>
          <p:nvPicPr>
            <p:cNvPr id="28" name="Picture 32"/>
            <p:cNvPicPr>
              <a:picLocks noChangeAspect="1" noChangeArrowheads="1"/>
            </p:cNvPicPr>
            <p:nvPr/>
          </p:nvPicPr>
          <p:blipFill>
            <a:blip r:embed="rId3" cstate="print"/>
            <a:srcRect/>
            <a:stretch>
              <a:fillRect/>
            </a:stretch>
          </p:blipFill>
          <p:spPr bwMode="auto">
            <a:xfrm>
              <a:off x="4224" y="816"/>
              <a:ext cx="192" cy="114"/>
            </a:xfrm>
            <a:prstGeom prst="rect">
              <a:avLst/>
            </a:prstGeom>
            <a:noFill/>
            <a:ln w="9525">
              <a:noFill/>
              <a:miter lim="800000"/>
              <a:headEnd/>
              <a:tailEnd/>
            </a:ln>
          </p:spPr>
        </p:pic>
        <p:pic>
          <p:nvPicPr>
            <p:cNvPr id="29" name="Picture 33"/>
            <p:cNvPicPr>
              <a:picLocks noChangeAspect="1" noChangeArrowheads="1"/>
            </p:cNvPicPr>
            <p:nvPr/>
          </p:nvPicPr>
          <p:blipFill>
            <a:blip r:embed="rId3" cstate="print"/>
            <a:srcRect/>
            <a:stretch>
              <a:fillRect/>
            </a:stretch>
          </p:blipFill>
          <p:spPr bwMode="auto">
            <a:xfrm>
              <a:off x="4416" y="816"/>
              <a:ext cx="192" cy="114"/>
            </a:xfrm>
            <a:prstGeom prst="rect">
              <a:avLst/>
            </a:prstGeom>
            <a:noFill/>
            <a:ln w="9525">
              <a:noFill/>
              <a:miter lim="800000"/>
              <a:headEnd/>
              <a:tailEnd/>
            </a:ln>
          </p:spPr>
        </p:pic>
        <p:pic>
          <p:nvPicPr>
            <p:cNvPr id="30" name="Picture 34"/>
            <p:cNvPicPr>
              <a:picLocks noChangeAspect="1" noChangeArrowheads="1"/>
            </p:cNvPicPr>
            <p:nvPr/>
          </p:nvPicPr>
          <p:blipFill>
            <a:blip r:embed="rId3" cstate="print"/>
            <a:srcRect/>
            <a:stretch>
              <a:fillRect/>
            </a:stretch>
          </p:blipFill>
          <p:spPr bwMode="auto">
            <a:xfrm>
              <a:off x="4608" y="816"/>
              <a:ext cx="192" cy="114"/>
            </a:xfrm>
            <a:prstGeom prst="rect">
              <a:avLst/>
            </a:prstGeom>
            <a:noFill/>
            <a:ln w="9525">
              <a:noFill/>
              <a:miter lim="800000"/>
              <a:headEnd/>
              <a:tailEnd/>
            </a:ln>
          </p:spPr>
        </p:pic>
        <p:pic>
          <p:nvPicPr>
            <p:cNvPr id="31" name="Picture 35"/>
            <p:cNvPicPr>
              <a:picLocks noChangeAspect="1" noChangeArrowheads="1"/>
            </p:cNvPicPr>
            <p:nvPr/>
          </p:nvPicPr>
          <p:blipFill>
            <a:blip r:embed="rId3" cstate="print"/>
            <a:srcRect/>
            <a:stretch>
              <a:fillRect/>
            </a:stretch>
          </p:blipFill>
          <p:spPr bwMode="auto">
            <a:xfrm>
              <a:off x="4800" y="816"/>
              <a:ext cx="192" cy="114"/>
            </a:xfrm>
            <a:prstGeom prst="rect">
              <a:avLst/>
            </a:prstGeom>
            <a:noFill/>
            <a:ln w="9525">
              <a:noFill/>
              <a:miter lim="800000"/>
              <a:headEnd/>
              <a:tailEnd/>
            </a:ln>
          </p:spPr>
        </p:pic>
        <p:pic>
          <p:nvPicPr>
            <p:cNvPr id="32" name="Picture 36"/>
            <p:cNvPicPr>
              <a:picLocks noChangeAspect="1" noChangeArrowheads="1"/>
            </p:cNvPicPr>
            <p:nvPr/>
          </p:nvPicPr>
          <p:blipFill>
            <a:blip r:embed="rId3" cstate="print"/>
            <a:srcRect/>
            <a:stretch>
              <a:fillRect/>
            </a:stretch>
          </p:blipFill>
          <p:spPr bwMode="auto">
            <a:xfrm>
              <a:off x="4992" y="816"/>
              <a:ext cx="192" cy="114"/>
            </a:xfrm>
            <a:prstGeom prst="rect">
              <a:avLst/>
            </a:prstGeom>
            <a:noFill/>
            <a:ln w="9525">
              <a:noFill/>
              <a:miter lim="800000"/>
              <a:headEnd/>
              <a:tailEnd/>
            </a:ln>
          </p:spPr>
        </p:pic>
        <p:pic>
          <p:nvPicPr>
            <p:cNvPr id="33" name="Picture 37"/>
            <p:cNvPicPr>
              <a:picLocks noChangeAspect="1" noChangeArrowheads="1"/>
            </p:cNvPicPr>
            <p:nvPr/>
          </p:nvPicPr>
          <p:blipFill>
            <a:blip r:embed="rId3" cstate="print"/>
            <a:srcRect/>
            <a:stretch>
              <a:fillRect/>
            </a:stretch>
          </p:blipFill>
          <p:spPr bwMode="auto">
            <a:xfrm>
              <a:off x="5184" y="816"/>
              <a:ext cx="192" cy="114"/>
            </a:xfrm>
            <a:prstGeom prst="rect">
              <a:avLst/>
            </a:prstGeom>
            <a:noFill/>
            <a:ln w="9525">
              <a:noFill/>
              <a:miter lim="800000"/>
              <a:headEnd/>
              <a:tailEnd/>
            </a:ln>
          </p:spPr>
        </p:pic>
        <p:pic>
          <p:nvPicPr>
            <p:cNvPr id="34" name="Picture 38"/>
            <p:cNvPicPr>
              <a:picLocks noChangeAspect="1" noChangeArrowheads="1"/>
            </p:cNvPicPr>
            <p:nvPr/>
          </p:nvPicPr>
          <p:blipFill>
            <a:blip r:embed="rId3" cstate="print"/>
            <a:srcRect/>
            <a:stretch>
              <a:fillRect/>
            </a:stretch>
          </p:blipFill>
          <p:spPr bwMode="auto">
            <a:xfrm>
              <a:off x="5376" y="816"/>
              <a:ext cx="192" cy="114"/>
            </a:xfrm>
            <a:prstGeom prst="rect">
              <a:avLst/>
            </a:prstGeom>
            <a:noFill/>
            <a:ln w="9525">
              <a:noFill/>
              <a:miter lim="800000"/>
              <a:headEnd/>
              <a:tailEnd/>
            </a:ln>
          </p:spPr>
        </p:pic>
        <p:pic>
          <p:nvPicPr>
            <p:cNvPr id="35" name="Picture 39"/>
            <p:cNvPicPr>
              <a:picLocks noChangeAspect="1" noChangeArrowheads="1"/>
            </p:cNvPicPr>
            <p:nvPr/>
          </p:nvPicPr>
          <p:blipFill>
            <a:blip r:embed="rId3"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762000" y="3276600"/>
            <a:ext cx="7772400" cy="1362075"/>
          </a:xfrm>
          <a:prstGeom prst="rect">
            <a:avLst/>
          </a:prstGeo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1371600"/>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36"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7" name="Rectangle 36"/>
          <p:cNvSpPr>
            <a:spLocks noGrp="1" noChangeArrowheads="1"/>
          </p:cNvSpPr>
          <p:nvPr>
            <p:ph type="dt" sz="half" idx="11"/>
          </p:nvPr>
        </p:nvSpPr>
        <p:spPr/>
        <p:txBody>
          <a:bodyPr/>
          <a:lstStyle>
            <a:lvl1pPr>
              <a:defRPr/>
            </a:lvl1pPr>
          </a:lstStyle>
          <a:p>
            <a:pPr>
              <a:defRPr/>
            </a:pPr>
            <a:fld id="{8F2AE402-5289-45B8-A47F-7A4AF228A7D7}" type="datetime1">
              <a:rPr lang="en-US"/>
              <a:pPr>
                <a:defRPr/>
              </a:pPr>
              <a:t>7/6/2015</a:t>
            </a:fld>
            <a:endParaRPr lang="en-US" dirty="0"/>
          </a:p>
        </p:txBody>
      </p:sp>
      <p:sp>
        <p:nvSpPr>
          <p:cNvPr id="38" name="Rectangle 6"/>
          <p:cNvSpPr>
            <a:spLocks noGrp="1" noChangeArrowheads="1"/>
          </p:cNvSpPr>
          <p:nvPr>
            <p:ph type="sldNum" sz="quarter" idx="12"/>
          </p:nvPr>
        </p:nvSpPr>
        <p:spPr/>
        <p:txBody>
          <a:bodyPr/>
          <a:lstStyle>
            <a:lvl1pPr>
              <a:defRPr/>
            </a:lvl1pPr>
          </a:lstStyle>
          <a:p>
            <a:pPr>
              <a:defRPr/>
            </a:pPr>
            <a:fld id="{15193B26-2E81-4076-9D4E-54206969BE5E}" type="slidenum">
              <a:rPr lang="en-US"/>
              <a:pPr>
                <a:defRPr/>
              </a:pPr>
              <a:t>‹#›</a:t>
            </a:fld>
            <a:endParaRPr lang="en-US"/>
          </a:p>
        </p:txBody>
      </p:sp>
    </p:spTree>
    <p:extLst>
      <p:ext uri="{BB962C8B-B14F-4D97-AF65-F5344CB8AC3E}">
        <p14:creationId xmlns:p14="http://schemas.microsoft.com/office/powerpoint/2010/main" val="3946168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7"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9"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0"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1"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2"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3"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4"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6"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7"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8"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9"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0"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1"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2"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3"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4"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5"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6"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7"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8"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9"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0"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1"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2"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3"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4"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5"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6"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7"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8"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sz="half" idx="1"/>
          </p:nvPr>
        </p:nvSpPr>
        <p:spPr>
          <a:xfrm>
            <a:off x="457200" y="1752600"/>
            <a:ext cx="4038600" cy="4648200"/>
          </a:xfrm>
        </p:spPr>
        <p:txBody>
          <a:bodyPr/>
          <a:lstStyle>
            <a:lvl1pPr>
              <a:defRPr sz="2800"/>
            </a:lvl1pPr>
            <a:lvl2pPr marL="804863" indent="-347663">
              <a:buSzPct val="85000"/>
              <a:defRPr lang="en-US" sz="2000" b="0" dirty="0" smtClean="0">
                <a:solidFill>
                  <a:schemeClr val="tx1"/>
                </a:solidFill>
                <a:latin typeface="Trebuchet MS" pitchFamily="34" charset="0"/>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648200"/>
          </a:xfrm>
        </p:spPr>
        <p:txBody>
          <a:bodyPr/>
          <a:lstStyle>
            <a:lvl1pPr>
              <a:defRPr sz="2800"/>
            </a:lvl1pPr>
            <a:lvl2pPr marL="806450" indent="-285750">
              <a:tabLst/>
              <a:defRPr lang="en-US" sz="2000" dirty="0" smtClean="0">
                <a:solidFill>
                  <a:schemeClr val="tx1"/>
                </a:solidFill>
                <a:latin typeface="Trebuchet MS" pitchFamily="34" charset="0"/>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9" name="Rectangle 38"/>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0" name="Rectangle 4"/>
          <p:cNvSpPr>
            <a:spLocks noGrp="1" noChangeArrowheads="1"/>
          </p:cNvSpPr>
          <p:nvPr>
            <p:ph type="dt" sz="half" idx="11"/>
          </p:nvPr>
        </p:nvSpPr>
        <p:spPr/>
        <p:txBody>
          <a:bodyPr/>
          <a:lstStyle>
            <a:lvl1pPr>
              <a:defRPr/>
            </a:lvl1pPr>
          </a:lstStyle>
          <a:p>
            <a:pPr>
              <a:defRPr/>
            </a:pPr>
            <a:fld id="{B630F59D-564F-4BA3-8B26-72E1794B03DE}" type="datetime1">
              <a:rPr lang="en-US"/>
              <a:pPr>
                <a:defRPr/>
              </a:pPr>
              <a:t>7/6/2015</a:t>
            </a:fld>
            <a:endParaRPr lang="en-US" dirty="0"/>
          </a:p>
        </p:txBody>
      </p:sp>
      <p:sp>
        <p:nvSpPr>
          <p:cNvPr id="41" name="Rectangle 6"/>
          <p:cNvSpPr>
            <a:spLocks noGrp="1" noChangeArrowheads="1"/>
          </p:cNvSpPr>
          <p:nvPr>
            <p:ph type="sldNum" sz="quarter" idx="12"/>
          </p:nvPr>
        </p:nvSpPr>
        <p:spPr/>
        <p:txBody>
          <a:bodyPr/>
          <a:lstStyle>
            <a:lvl1pPr>
              <a:defRPr/>
            </a:lvl1pPr>
          </a:lstStyle>
          <a:p>
            <a:pPr>
              <a:defRPr/>
            </a:pPr>
            <a:fld id="{524F8FBB-DFE3-4ABA-A41D-865664A8BAAB}" type="slidenum">
              <a:rPr lang="en-US"/>
              <a:pPr>
                <a:defRPr/>
              </a:pPr>
              <a:t>‹#›</a:t>
            </a:fld>
            <a:endParaRPr lang="en-US"/>
          </a:p>
        </p:txBody>
      </p:sp>
    </p:spTree>
    <p:extLst>
      <p:ext uri="{BB962C8B-B14F-4D97-AF65-F5344CB8AC3E}">
        <p14:creationId xmlns:p14="http://schemas.microsoft.com/office/powerpoint/2010/main" val="3948086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0"/>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1"/>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2"/>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3"/>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4"/>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5"/>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16"/>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17"/>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18"/>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19"/>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0"/>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1"/>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2"/>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3"/>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4"/>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5"/>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26"/>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27"/>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0" name="Picture 28"/>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1" name="Picture 29"/>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2" name="Picture 30"/>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3" name="Picture 31"/>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4" name="Picture 32"/>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5" name="Picture 33"/>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6" name="Picture 34"/>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7" name="Picture 35"/>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8" name="Picture 36"/>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9" name="Picture 37"/>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0" name="Picture 38"/>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Text Placeholder 2"/>
          <p:cNvSpPr>
            <a:spLocks noGrp="1"/>
          </p:cNvSpPr>
          <p:nvPr>
            <p:ph type="body" idx="1"/>
          </p:nvPr>
        </p:nvSpPr>
        <p:spPr>
          <a:xfrm>
            <a:off x="457200" y="1524000"/>
            <a:ext cx="4040188"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4040188" cy="3962400"/>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24000"/>
            <a:ext cx="4041775"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962401"/>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a:xfrm>
            <a:off x="1371600" y="76200"/>
            <a:ext cx="7315200" cy="1143000"/>
          </a:xfrm>
        </p:spPr>
        <p:txBody>
          <a:bodyPr/>
          <a:lstStyle/>
          <a:p>
            <a:r>
              <a:rPr lang="en-US" smtClean="0"/>
              <a:t>Click to edit Master title style</a:t>
            </a:r>
            <a:endParaRPr lang="en-US" dirty="0"/>
          </a:p>
        </p:txBody>
      </p:sp>
      <p:sp>
        <p:nvSpPr>
          <p:cNvPr id="4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2" name="Rectangle 4"/>
          <p:cNvSpPr>
            <a:spLocks noGrp="1" noChangeArrowheads="1"/>
          </p:cNvSpPr>
          <p:nvPr>
            <p:ph type="dt" sz="half" idx="11"/>
          </p:nvPr>
        </p:nvSpPr>
        <p:spPr/>
        <p:txBody>
          <a:bodyPr/>
          <a:lstStyle>
            <a:lvl1pPr>
              <a:defRPr/>
            </a:lvl1pPr>
          </a:lstStyle>
          <a:p>
            <a:pPr>
              <a:defRPr/>
            </a:pPr>
            <a:fld id="{1D53844B-0E79-4C7E-B9CA-73CE2D04DECA}" type="datetime1">
              <a:rPr lang="en-US"/>
              <a:pPr>
                <a:defRPr/>
              </a:pPr>
              <a:t>7/6/2015</a:t>
            </a:fld>
            <a:endParaRPr lang="en-US" dirty="0"/>
          </a:p>
        </p:txBody>
      </p:sp>
      <p:sp>
        <p:nvSpPr>
          <p:cNvPr id="43" name="Rectangle 6"/>
          <p:cNvSpPr>
            <a:spLocks noGrp="1" noChangeArrowheads="1"/>
          </p:cNvSpPr>
          <p:nvPr>
            <p:ph type="sldNum" sz="quarter" idx="12"/>
          </p:nvPr>
        </p:nvSpPr>
        <p:spPr/>
        <p:txBody>
          <a:bodyPr/>
          <a:lstStyle>
            <a:lvl1pPr>
              <a:defRPr/>
            </a:lvl1pPr>
          </a:lstStyle>
          <a:p>
            <a:pPr>
              <a:defRPr/>
            </a:pPr>
            <a:fld id="{FFCEA058-F945-4C6D-A0CA-275994C823A1}" type="slidenum">
              <a:rPr lang="en-US"/>
              <a:pPr>
                <a:defRPr/>
              </a:pPr>
              <a:t>‹#›</a:t>
            </a:fld>
            <a:endParaRPr lang="en-US"/>
          </a:p>
        </p:txBody>
      </p:sp>
    </p:spTree>
    <p:extLst>
      <p:ext uri="{BB962C8B-B14F-4D97-AF65-F5344CB8AC3E}">
        <p14:creationId xmlns:p14="http://schemas.microsoft.com/office/powerpoint/2010/main" val="2105078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 name="Group 39"/>
          <p:cNvGrpSpPr>
            <a:grpSpLocks/>
          </p:cNvGrpSpPr>
          <p:nvPr/>
        </p:nvGrpSpPr>
        <p:grpSpPr bwMode="auto">
          <a:xfrm>
            <a:off x="0" y="0"/>
            <a:ext cx="9144000" cy="1476375"/>
            <a:chOff x="0" y="0"/>
            <a:chExt cx="9144000" cy="1476375"/>
          </a:xfrm>
        </p:grpSpPr>
        <p:grpSp>
          <p:nvGrpSpPr>
            <p:cNvPr id="3" name="Group 7"/>
            <p:cNvGrpSpPr>
              <a:grpSpLocks/>
            </p:cNvGrpSpPr>
            <p:nvPr/>
          </p:nvGrpSpPr>
          <p:grpSpPr bwMode="auto">
            <a:xfrm>
              <a:off x="0" y="0"/>
              <a:ext cx="9144000" cy="1295400"/>
              <a:chOff x="0" y="0"/>
              <a:chExt cx="9144000" cy="1295400"/>
            </a:xfrm>
          </p:grpSpPr>
          <p:sp>
            <p:nvSpPr>
              <p:cNvPr id="3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4" name="Group 40"/>
            <p:cNvGrpSpPr>
              <a:grpSpLocks/>
            </p:cNvGrpSpPr>
            <p:nvPr/>
          </p:nvGrpSpPr>
          <p:grpSpPr bwMode="auto">
            <a:xfrm>
              <a:off x="0" y="1295400"/>
              <a:ext cx="9144000" cy="180975"/>
              <a:chOff x="0" y="816"/>
              <a:chExt cx="5760" cy="114"/>
            </a:xfrm>
          </p:grpSpPr>
          <p:pic>
            <p:nvPicPr>
              <p:cNvPr id="5"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6"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7"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8"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9"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0"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1"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2"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3"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4"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5"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6"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7"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18"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19"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0"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1"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2"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3"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4"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5"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6"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7"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28"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29"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0"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1"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2"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3"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4"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37" name="Rectangle 2"/>
          <p:cNvSpPr txBox="1">
            <a:spLocks noChangeArrowheads="1"/>
          </p:cNvSpPr>
          <p:nvPr/>
        </p:nvSpPr>
        <p:spPr bwMode="auto">
          <a:xfrm>
            <a:off x="1371600" y="76200"/>
            <a:ext cx="7315200" cy="1143000"/>
          </a:xfrm>
          <a:prstGeom prst="rect">
            <a:avLst/>
          </a:prstGeom>
          <a:noFill/>
          <a:ln w="9525">
            <a:noFill/>
            <a:miter lim="800000"/>
            <a:headEnd/>
            <a:tailEnd/>
          </a:ln>
        </p:spPr>
        <p:txBody>
          <a:bodyPr anchor="ctr"/>
          <a:lstStyle>
            <a:lvl1pPr algn="l">
              <a:defRPr/>
            </a:lvl1pPr>
          </a:lstStyle>
          <a:p>
            <a:pPr eaLnBrk="0" fontAlgn="base" hangingPunct="0">
              <a:spcBef>
                <a:spcPct val="0"/>
              </a:spcBef>
              <a:spcAft>
                <a:spcPct val="0"/>
              </a:spcAft>
              <a:defRPr/>
            </a:pPr>
            <a:r>
              <a:rPr lang="en-US" sz="4000" kern="0" dirty="0" smtClean="0">
                <a:solidFill>
                  <a:srgbClr val="990000"/>
                </a:solidFill>
                <a:latin typeface="Georgia" pitchFamily="18" charset="0"/>
              </a:rPr>
              <a:t>Click to edit Master title style</a:t>
            </a:r>
          </a:p>
        </p:txBody>
      </p:sp>
      <p:sp>
        <p:nvSpPr>
          <p:cNvPr id="38" name="Rectangle 5"/>
          <p:cNvSpPr>
            <a:spLocks noGrp="1" noChangeArrowheads="1"/>
          </p:cNvSpPr>
          <p:nvPr>
            <p:ph type="ftr" sz="quarter" idx="10"/>
          </p:nvPr>
        </p:nvSpPr>
        <p:spPr/>
        <p:txBody>
          <a:bodyPr/>
          <a:lstStyle>
            <a:lvl1pPr algn="ctr">
              <a:defRPr sz="1200">
                <a:solidFill>
                  <a:srgbClr val="800000"/>
                </a:solidFill>
                <a:latin typeface="Gill Sans MT" pitchFamily="34" charset="0"/>
              </a:defRPr>
            </a:lvl1pPr>
          </a:lstStyle>
          <a:p>
            <a:pPr>
              <a:defRPr/>
            </a:pPr>
            <a:r>
              <a:rPr lang="en-US"/>
              <a:t>Northwest Portland Area Indian Health Board</a:t>
            </a:r>
          </a:p>
        </p:txBody>
      </p:sp>
      <p:sp>
        <p:nvSpPr>
          <p:cNvPr id="39" name="Rectangle 38"/>
          <p:cNvSpPr>
            <a:spLocks noGrp="1" noChangeArrowheads="1"/>
          </p:cNvSpPr>
          <p:nvPr>
            <p:ph type="dt" sz="half" idx="11"/>
          </p:nvPr>
        </p:nvSpPr>
        <p:spPr/>
        <p:txBody>
          <a:bodyPr/>
          <a:lstStyle>
            <a:lvl1pPr>
              <a:defRPr sz="1200">
                <a:solidFill>
                  <a:srgbClr val="800000"/>
                </a:solidFill>
                <a:latin typeface="Gill Sans MT" pitchFamily="34" charset="0"/>
              </a:defRPr>
            </a:lvl1pPr>
          </a:lstStyle>
          <a:p>
            <a:pPr>
              <a:defRPr/>
            </a:pPr>
            <a:fld id="{29C1E1A0-7579-46A4-9B31-62303218D472}" type="datetime1">
              <a:rPr lang="en-US"/>
              <a:pPr>
                <a:defRPr/>
              </a:pPr>
              <a:t>7/6/2015</a:t>
            </a:fld>
            <a:endParaRPr lang="en-US" dirty="0"/>
          </a:p>
        </p:txBody>
      </p:sp>
      <p:sp>
        <p:nvSpPr>
          <p:cNvPr id="40" name="Rectangle 6"/>
          <p:cNvSpPr>
            <a:spLocks noGrp="1" noChangeArrowheads="1"/>
          </p:cNvSpPr>
          <p:nvPr>
            <p:ph type="sldNum" sz="quarter" idx="12"/>
          </p:nvPr>
        </p:nvSpPr>
        <p:spPr/>
        <p:txBody>
          <a:bodyPr/>
          <a:lstStyle>
            <a:lvl1pPr algn="r">
              <a:defRPr sz="1200">
                <a:solidFill>
                  <a:srgbClr val="800000"/>
                </a:solidFill>
                <a:latin typeface="Georgia" pitchFamily="18" charset="0"/>
              </a:defRPr>
            </a:lvl1pPr>
          </a:lstStyle>
          <a:p>
            <a:pPr>
              <a:defRPr/>
            </a:pPr>
            <a:fld id="{9C7D06AE-20E0-49C7-9537-E8A2F28FCB5F}" type="slidenum">
              <a:rPr lang="en-US"/>
              <a:pPr>
                <a:defRPr/>
              </a:pPr>
              <a:t>‹#›</a:t>
            </a:fld>
            <a:endParaRPr lang="en-US"/>
          </a:p>
        </p:txBody>
      </p:sp>
    </p:spTree>
    <p:extLst>
      <p:ext uri="{BB962C8B-B14F-4D97-AF65-F5344CB8AC3E}">
        <p14:creationId xmlns:p14="http://schemas.microsoft.com/office/powerpoint/2010/main" val="16365923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6"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9"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40"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685800"/>
            <a:ext cx="5111750" cy="5562600"/>
          </a:xfrm>
        </p:spPr>
        <p:txBody>
          <a:bodyPr/>
          <a:lstStyle>
            <a:lvl1pPr>
              <a:defRPr sz="3200"/>
            </a:lvl1pPr>
            <a:lvl2pPr marL="914400" indent="-457200">
              <a:buSzPct val="85000"/>
              <a:defRPr sz="2800"/>
            </a:lvl2pPr>
            <a:lvl3pPr marL="1262063" indent="-347663">
              <a:defRPr sz="2400"/>
            </a:lvl3pPr>
            <a:lvl4pPr marL="1719263" indent="-347663">
              <a:defRPr sz="2000"/>
            </a:lvl4pPr>
            <a:lvl5pPr marL="2176463" indent="-347663">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0E013360-9D32-4BC0-B11F-F5811241E569}" type="datetime1">
              <a:rPr lang="en-US"/>
              <a:pPr>
                <a:defRPr/>
              </a:pPr>
              <a:t>7/6/2015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7A45780A-57F3-42C7-8BF9-787D1861F4C6}" type="slidenum">
              <a:rPr lang="en-US"/>
              <a:pPr>
                <a:defRPr/>
              </a:pPr>
              <a:t>‹#›</a:t>
            </a:fld>
            <a:endParaRPr lang="en-US"/>
          </a:p>
        </p:txBody>
      </p:sp>
    </p:spTree>
    <p:extLst>
      <p:ext uri="{BB962C8B-B14F-4D97-AF65-F5344CB8AC3E}">
        <p14:creationId xmlns:p14="http://schemas.microsoft.com/office/powerpoint/2010/main" val="1535144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7/6/2015</a:t>
            </a:fld>
            <a:endParaRPr lang="en-US"/>
          </a:p>
        </p:txBody>
      </p:sp>
      <p:sp>
        <p:nvSpPr>
          <p:cNvPr id="5" name="Footer Placeholder 4"/>
          <p:cNvSpPr>
            <a:spLocks noGrp="1"/>
          </p:cNvSpPr>
          <p:nvPr>
            <p:ph type="ftr" sz="quarter" idx="11"/>
          </p:nvPr>
        </p:nvSpPr>
        <p:spPr/>
        <p:txBody>
          <a:bodyPr/>
          <a:lstStyle/>
          <a:p>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3"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6"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9"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5" name="Picture Placeholder 2"/>
          <p:cNvSpPr>
            <a:spLocks noGrp="1"/>
          </p:cNvSpPr>
          <p:nvPr>
            <p:ph type="pic" idx="1"/>
          </p:nvPr>
        </p:nvSpPr>
        <p:spPr>
          <a:xfrm>
            <a:off x="3581400" y="762000"/>
            <a:ext cx="5410200" cy="5334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11D3D07F-3835-40D7-A82C-B279B5D3BD2C}" type="datetime1">
              <a:rPr lang="en-US"/>
              <a:pPr>
                <a:defRPr/>
              </a:pPr>
              <a:t>7/6/2015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0331DCAE-C361-4A00-AC5F-A732ED1645DB}" type="slidenum">
              <a:rPr lang="en-US"/>
              <a:pPr>
                <a:defRPr/>
              </a:pPr>
              <a:t>‹#›</a:t>
            </a:fld>
            <a:endParaRPr lang="en-US"/>
          </a:p>
        </p:txBody>
      </p:sp>
    </p:spTree>
    <p:extLst>
      <p:ext uri="{BB962C8B-B14F-4D97-AF65-F5344CB8AC3E}">
        <p14:creationId xmlns:p14="http://schemas.microsoft.com/office/powerpoint/2010/main" val="491463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4"/>
          <p:cNvGrpSpPr>
            <a:grpSpLocks/>
          </p:cNvGrpSpPr>
          <p:nvPr/>
        </p:nvGrpSpPr>
        <p:grpSpPr bwMode="auto">
          <a:xfrm>
            <a:off x="0" y="0"/>
            <a:ext cx="9144000" cy="1476375"/>
            <a:chOff x="0" y="0"/>
            <a:chExt cx="9144000" cy="1476375"/>
          </a:xfrm>
        </p:grpSpPr>
        <p:grpSp>
          <p:nvGrpSpPr>
            <p:cNvPr id="5" name="Group 38"/>
            <p:cNvGrpSpPr>
              <a:grpSpLocks/>
            </p:cNvGrpSpPr>
            <p:nvPr/>
          </p:nvGrpSpPr>
          <p:grpSpPr bwMode="auto">
            <a:xfrm>
              <a:off x="0" y="0"/>
              <a:ext cx="9144000" cy="1295400"/>
              <a:chOff x="0" y="0"/>
              <a:chExt cx="9144000" cy="1295400"/>
            </a:xfrm>
          </p:grpSpPr>
          <p:sp>
            <p:nvSpPr>
              <p:cNvPr id="3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6" name="Group 40"/>
            <p:cNvGrpSpPr>
              <a:grpSpLocks/>
            </p:cNvGrpSpPr>
            <p:nvPr/>
          </p:nvGrpSpPr>
          <p:grpSpPr bwMode="auto">
            <a:xfrm>
              <a:off x="0" y="1295400"/>
              <a:ext cx="9144000" cy="180975"/>
              <a:chOff x="0" y="816"/>
              <a:chExt cx="5760" cy="114"/>
            </a:xfrm>
          </p:grpSpPr>
          <p:pic>
            <p:nvPicPr>
              <p:cNvPr id="7"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8"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9"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0"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1"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2"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4"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5"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6"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7"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8"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9"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0"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1"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2"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3"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4"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5"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6"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7"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8"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9"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0"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1"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2"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3"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4"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5"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6"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2" name="Title 1"/>
          <p:cNvSpPr>
            <a:spLocks noGrp="1"/>
          </p:cNvSpPr>
          <p:nvPr>
            <p:ph type="title"/>
          </p:nvPr>
        </p:nvSpPr>
        <p:spPr>
          <a:xfrm>
            <a:off x="1295400" y="152400"/>
            <a:ext cx="7696200" cy="1066800"/>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Date Placeholder 69"/>
          <p:cNvSpPr>
            <a:spLocks noGrp="1"/>
          </p:cNvSpPr>
          <p:nvPr>
            <p:ph type="dt" sz="half" idx="10"/>
          </p:nvPr>
        </p:nvSpPr>
        <p:spPr/>
        <p:txBody>
          <a:bodyPr/>
          <a:lstStyle>
            <a:lvl1pPr>
              <a:defRPr/>
            </a:lvl1pPr>
          </a:lstStyle>
          <a:p>
            <a:pPr>
              <a:defRPr/>
            </a:pPr>
            <a:fld id="{7388EE67-193F-41AF-BF5F-84B72BD915BE}" type="datetime1">
              <a:rPr lang="en-US"/>
              <a:pPr>
                <a:defRPr/>
              </a:pPr>
              <a:t>7/6/2015</a:t>
            </a:fld>
            <a:endParaRPr lang="en-US" dirty="0"/>
          </a:p>
        </p:txBody>
      </p:sp>
      <p:sp>
        <p:nvSpPr>
          <p:cNvPr id="40" name="Slide Number Placeholder 70"/>
          <p:cNvSpPr>
            <a:spLocks noGrp="1"/>
          </p:cNvSpPr>
          <p:nvPr>
            <p:ph type="sldNum" sz="quarter" idx="11"/>
          </p:nvPr>
        </p:nvSpPr>
        <p:spPr/>
        <p:txBody>
          <a:bodyPr/>
          <a:lstStyle>
            <a:lvl1pPr>
              <a:defRPr/>
            </a:lvl1pPr>
          </a:lstStyle>
          <a:p>
            <a:pPr>
              <a:defRPr/>
            </a:pPr>
            <a:fld id="{51F9AE4C-5693-4CD2-966E-0A68C244430A}" type="slidenum">
              <a:rPr lang="en-US"/>
              <a:pPr>
                <a:defRPr/>
              </a:pPr>
              <a:t>‹#›</a:t>
            </a:fld>
            <a:endParaRPr lang="en-US"/>
          </a:p>
        </p:txBody>
      </p:sp>
      <p:sp>
        <p:nvSpPr>
          <p:cNvPr id="41" name="Footer Placeholder 71"/>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2842274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7"/>
          <p:cNvSpPr>
            <a:spLocks noChangeArrowheads="1"/>
          </p:cNvSpPr>
          <p:nvPr/>
        </p:nvSpPr>
        <p:spPr bwMode="auto">
          <a:xfrm>
            <a:off x="7239000" y="0"/>
            <a:ext cx="1905000" cy="685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5" name="Picture 8" descr="NPAIHBtransparentTEAL"/>
          <p:cNvPicPr>
            <a:picLocks noChangeAspect="1" noChangeArrowheads="1"/>
          </p:cNvPicPr>
          <p:nvPr/>
        </p:nvPicPr>
        <p:blipFill>
          <a:blip r:embed="rId2" cstate="print"/>
          <a:srcRect/>
          <a:stretch>
            <a:fillRect/>
          </a:stretch>
        </p:blipFill>
        <p:spPr bwMode="auto">
          <a:xfrm>
            <a:off x="7620000" y="152400"/>
            <a:ext cx="1219200" cy="1022350"/>
          </a:xfrm>
          <a:prstGeom prst="rect">
            <a:avLst/>
          </a:prstGeom>
          <a:noFill/>
          <a:ln w="9525">
            <a:noFill/>
            <a:miter lim="800000"/>
            <a:headEnd/>
            <a:tailEnd/>
          </a:ln>
          <a:scene3d>
            <a:camera prst="orthographicFront">
              <a:rot lat="0" lon="0" rev="16200000"/>
            </a:camera>
            <a:lightRig rig="threePt" dir="t"/>
          </a:scene3d>
        </p:spPr>
      </p:pic>
      <p:grpSp>
        <p:nvGrpSpPr>
          <p:cNvPr id="6" name="Group 61"/>
          <p:cNvGrpSpPr>
            <a:grpSpLocks/>
          </p:cNvGrpSpPr>
          <p:nvPr/>
        </p:nvGrpSpPr>
        <p:grpSpPr bwMode="auto">
          <a:xfrm>
            <a:off x="7010400" y="47625"/>
            <a:ext cx="304800" cy="6762750"/>
            <a:chOff x="6629400" y="47625"/>
            <a:chExt cx="304800" cy="6762750"/>
          </a:xfrm>
        </p:grpSpPr>
        <p:pic>
          <p:nvPicPr>
            <p:cNvPr id="7" name="Picture 32"/>
            <p:cNvPicPr>
              <a:picLocks noChangeAspect="1" noChangeArrowheads="1"/>
            </p:cNvPicPr>
            <p:nvPr/>
          </p:nvPicPr>
          <p:blipFill>
            <a:blip r:embed="rId3" cstate="print"/>
            <a:srcRect/>
            <a:stretch>
              <a:fillRect/>
            </a:stretch>
          </p:blipFill>
          <p:spPr bwMode="auto">
            <a:xfrm>
              <a:off x="6629400" y="47625"/>
              <a:ext cx="304800" cy="180975"/>
            </a:xfrm>
            <a:prstGeom prst="rect">
              <a:avLst/>
            </a:prstGeom>
            <a:noFill/>
            <a:ln w="9525">
              <a:noFill/>
              <a:miter lim="800000"/>
              <a:headEnd/>
              <a:tailEnd/>
            </a:ln>
            <a:scene3d>
              <a:camera prst="orthographicFront">
                <a:rot lat="0" lon="0" rev="5400000"/>
              </a:camera>
              <a:lightRig rig="threePt" dir="t"/>
            </a:scene3d>
          </p:spPr>
        </p:pic>
        <p:pic>
          <p:nvPicPr>
            <p:cNvPr id="8" name="Picture 32"/>
            <p:cNvPicPr>
              <a:picLocks noChangeAspect="1" noChangeArrowheads="1"/>
            </p:cNvPicPr>
            <p:nvPr/>
          </p:nvPicPr>
          <p:blipFill>
            <a:blip r:embed="rId3" cstate="print"/>
            <a:srcRect/>
            <a:stretch>
              <a:fillRect/>
            </a:stretch>
          </p:blipFill>
          <p:spPr bwMode="auto">
            <a:xfrm>
              <a:off x="6629400" y="352425"/>
              <a:ext cx="304800" cy="180975"/>
            </a:xfrm>
            <a:prstGeom prst="rect">
              <a:avLst/>
            </a:prstGeom>
            <a:noFill/>
            <a:ln w="9525">
              <a:noFill/>
              <a:miter lim="800000"/>
              <a:headEnd/>
              <a:tailEnd/>
            </a:ln>
            <a:scene3d>
              <a:camera prst="orthographicFront">
                <a:rot lat="0" lon="0" rev="5400000"/>
              </a:camera>
              <a:lightRig rig="threePt" dir="t"/>
            </a:scene3d>
          </p:spPr>
        </p:pic>
        <p:pic>
          <p:nvPicPr>
            <p:cNvPr id="9" name="Picture 32"/>
            <p:cNvPicPr>
              <a:picLocks noChangeAspect="1" noChangeArrowheads="1"/>
            </p:cNvPicPr>
            <p:nvPr/>
          </p:nvPicPr>
          <p:blipFill>
            <a:blip r:embed="rId3" cstate="print"/>
            <a:srcRect/>
            <a:stretch>
              <a:fillRect/>
            </a:stretch>
          </p:blipFill>
          <p:spPr bwMode="auto">
            <a:xfrm>
              <a:off x="6629400" y="657225"/>
              <a:ext cx="304800" cy="180975"/>
            </a:xfrm>
            <a:prstGeom prst="rect">
              <a:avLst/>
            </a:prstGeom>
            <a:noFill/>
            <a:ln w="9525">
              <a:noFill/>
              <a:miter lim="800000"/>
              <a:headEnd/>
              <a:tailEnd/>
            </a:ln>
            <a:scene3d>
              <a:camera prst="orthographicFront">
                <a:rot lat="0" lon="0" rev="5400000"/>
              </a:camera>
              <a:lightRig rig="threePt" dir="t"/>
            </a:scene3d>
          </p:spPr>
        </p:pic>
        <p:pic>
          <p:nvPicPr>
            <p:cNvPr id="10" name="Picture 32"/>
            <p:cNvPicPr>
              <a:picLocks noChangeAspect="1" noChangeArrowheads="1"/>
            </p:cNvPicPr>
            <p:nvPr/>
          </p:nvPicPr>
          <p:blipFill>
            <a:blip r:embed="rId3" cstate="print"/>
            <a:srcRect/>
            <a:stretch>
              <a:fillRect/>
            </a:stretch>
          </p:blipFill>
          <p:spPr bwMode="auto">
            <a:xfrm>
              <a:off x="6629400" y="962025"/>
              <a:ext cx="304800" cy="180975"/>
            </a:xfrm>
            <a:prstGeom prst="rect">
              <a:avLst/>
            </a:prstGeom>
            <a:noFill/>
            <a:ln w="9525">
              <a:noFill/>
              <a:miter lim="800000"/>
              <a:headEnd/>
              <a:tailEnd/>
            </a:ln>
            <a:scene3d>
              <a:camera prst="orthographicFront">
                <a:rot lat="0" lon="0" rev="5400000"/>
              </a:camera>
              <a:lightRig rig="threePt" dir="t"/>
            </a:scene3d>
          </p:spPr>
        </p:pic>
        <p:pic>
          <p:nvPicPr>
            <p:cNvPr id="11" name="Picture 32"/>
            <p:cNvPicPr>
              <a:picLocks noChangeAspect="1" noChangeArrowheads="1"/>
            </p:cNvPicPr>
            <p:nvPr/>
          </p:nvPicPr>
          <p:blipFill>
            <a:blip r:embed="rId3" cstate="print"/>
            <a:srcRect/>
            <a:stretch>
              <a:fillRect/>
            </a:stretch>
          </p:blipFill>
          <p:spPr bwMode="auto">
            <a:xfrm>
              <a:off x="6629400" y="1266825"/>
              <a:ext cx="304800" cy="180975"/>
            </a:xfrm>
            <a:prstGeom prst="rect">
              <a:avLst/>
            </a:prstGeom>
            <a:noFill/>
            <a:ln w="9525">
              <a:noFill/>
              <a:miter lim="800000"/>
              <a:headEnd/>
              <a:tailEnd/>
            </a:ln>
            <a:scene3d>
              <a:camera prst="orthographicFront">
                <a:rot lat="0" lon="0" rev="5400000"/>
              </a:camera>
              <a:lightRig rig="threePt" dir="t"/>
            </a:scene3d>
          </p:spPr>
        </p:pic>
        <p:pic>
          <p:nvPicPr>
            <p:cNvPr id="12" name="Picture 32"/>
            <p:cNvPicPr>
              <a:picLocks noChangeAspect="1" noChangeArrowheads="1"/>
            </p:cNvPicPr>
            <p:nvPr/>
          </p:nvPicPr>
          <p:blipFill>
            <a:blip r:embed="rId3" cstate="print"/>
            <a:srcRect/>
            <a:stretch>
              <a:fillRect/>
            </a:stretch>
          </p:blipFill>
          <p:spPr bwMode="auto">
            <a:xfrm>
              <a:off x="6629400" y="1571625"/>
              <a:ext cx="304800" cy="180975"/>
            </a:xfrm>
            <a:prstGeom prst="rect">
              <a:avLst/>
            </a:prstGeom>
            <a:noFill/>
            <a:ln w="9525">
              <a:noFill/>
              <a:miter lim="800000"/>
              <a:headEnd/>
              <a:tailEnd/>
            </a:ln>
            <a:scene3d>
              <a:camera prst="orthographicFront">
                <a:rot lat="0" lon="0" rev="5400000"/>
              </a:camera>
              <a:lightRig rig="threePt" dir="t"/>
            </a:scene3d>
          </p:spPr>
        </p:pic>
        <p:pic>
          <p:nvPicPr>
            <p:cNvPr id="13" name="Picture 32"/>
            <p:cNvPicPr>
              <a:picLocks noChangeAspect="1" noChangeArrowheads="1"/>
            </p:cNvPicPr>
            <p:nvPr/>
          </p:nvPicPr>
          <p:blipFill>
            <a:blip r:embed="rId3" cstate="print"/>
            <a:srcRect/>
            <a:stretch>
              <a:fillRect/>
            </a:stretch>
          </p:blipFill>
          <p:spPr bwMode="auto">
            <a:xfrm>
              <a:off x="6629400" y="1876425"/>
              <a:ext cx="304800" cy="180975"/>
            </a:xfrm>
            <a:prstGeom prst="rect">
              <a:avLst/>
            </a:prstGeom>
            <a:noFill/>
            <a:ln w="9525">
              <a:noFill/>
              <a:miter lim="800000"/>
              <a:headEnd/>
              <a:tailEnd/>
            </a:ln>
            <a:scene3d>
              <a:camera prst="orthographicFront">
                <a:rot lat="0" lon="0" rev="5400000"/>
              </a:camera>
              <a:lightRig rig="threePt" dir="t"/>
            </a:scene3d>
          </p:spPr>
        </p:pic>
        <p:pic>
          <p:nvPicPr>
            <p:cNvPr id="14" name="Picture 32"/>
            <p:cNvPicPr>
              <a:picLocks noChangeAspect="1" noChangeArrowheads="1"/>
            </p:cNvPicPr>
            <p:nvPr/>
          </p:nvPicPr>
          <p:blipFill>
            <a:blip r:embed="rId3" cstate="print"/>
            <a:srcRect/>
            <a:stretch>
              <a:fillRect/>
            </a:stretch>
          </p:blipFill>
          <p:spPr bwMode="auto">
            <a:xfrm>
              <a:off x="6629400" y="2181225"/>
              <a:ext cx="304800" cy="180975"/>
            </a:xfrm>
            <a:prstGeom prst="rect">
              <a:avLst/>
            </a:prstGeom>
            <a:noFill/>
            <a:ln w="9525">
              <a:noFill/>
              <a:miter lim="800000"/>
              <a:headEnd/>
              <a:tailEnd/>
            </a:ln>
            <a:scene3d>
              <a:camera prst="orthographicFront">
                <a:rot lat="0" lon="0" rev="5400000"/>
              </a:camera>
              <a:lightRig rig="threePt" dir="t"/>
            </a:scene3d>
          </p:spPr>
        </p:pic>
        <p:pic>
          <p:nvPicPr>
            <p:cNvPr id="15" name="Picture 32"/>
            <p:cNvPicPr>
              <a:picLocks noChangeAspect="1" noChangeArrowheads="1"/>
            </p:cNvPicPr>
            <p:nvPr/>
          </p:nvPicPr>
          <p:blipFill>
            <a:blip r:embed="rId3" cstate="print"/>
            <a:srcRect/>
            <a:stretch>
              <a:fillRect/>
            </a:stretch>
          </p:blipFill>
          <p:spPr bwMode="auto">
            <a:xfrm>
              <a:off x="6629400" y="2486025"/>
              <a:ext cx="304800" cy="180975"/>
            </a:xfrm>
            <a:prstGeom prst="rect">
              <a:avLst/>
            </a:prstGeom>
            <a:noFill/>
            <a:ln w="9525">
              <a:noFill/>
              <a:miter lim="800000"/>
              <a:headEnd/>
              <a:tailEnd/>
            </a:ln>
            <a:scene3d>
              <a:camera prst="orthographicFront">
                <a:rot lat="0" lon="0" rev="5400000"/>
              </a:camera>
              <a:lightRig rig="threePt" dir="t"/>
            </a:scene3d>
          </p:spPr>
        </p:pic>
        <p:pic>
          <p:nvPicPr>
            <p:cNvPr id="16" name="Picture 32"/>
            <p:cNvPicPr>
              <a:picLocks noChangeAspect="1" noChangeArrowheads="1"/>
            </p:cNvPicPr>
            <p:nvPr/>
          </p:nvPicPr>
          <p:blipFill>
            <a:blip r:embed="rId3" cstate="print"/>
            <a:srcRect/>
            <a:stretch>
              <a:fillRect/>
            </a:stretch>
          </p:blipFill>
          <p:spPr bwMode="auto">
            <a:xfrm>
              <a:off x="6629400" y="2743200"/>
              <a:ext cx="304800" cy="180975"/>
            </a:xfrm>
            <a:prstGeom prst="rect">
              <a:avLst/>
            </a:prstGeom>
            <a:noFill/>
            <a:ln w="9525">
              <a:noFill/>
              <a:miter lim="800000"/>
              <a:headEnd/>
              <a:tailEnd/>
            </a:ln>
            <a:scene3d>
              <a:camera prst="orthographicFront">
                <a:rot lat="0" lon="0" rev="5400000"/>
              </a:camera>
              <a:lightRig rig="threePt" dir="t"/>
            </a:scene3d>
          </p:spPr>
        </p:pic>
        <p:pic>
          <p:nvPicPr>
            <p:cNvPr id="17" name="Picture 32"/>
            <p:cNvPicPr>
              <a:picLocks noChangeAspect="1" noChangeArrowheads="1"/>
            </p:cNvPicPr>
            <p:nvPr/>
          </p:nvPicPr>
          <p:blipFill>
            <a:blip r:embed="rId3" cstate="print"/>
            <a:srcRect/>
            <a:stretch>
              <a:fillRect/>
            </a:stretch>
          </p:blipFill>
          <p:spPr bwMode="auto">
            <a:xfrm>
              <a:off x="6629400" y="3048000"/>
              <a:ext cx="304800" cy="180975"/>
            </a:xfrm>
            <a:prstGeom prst="rect">
              <a:avLst/>
            </a:prstGeom>
            <a:noFill/>
            <a:ln w="9525">
              <a:noFill/>
              <a:miter lim="800000"/>
              <a:headEnd/>
              <a:tailEnd/>
            </a:ln>
            <a:scene3d>
              <a:camera prst="orthographicFront">
                <a:rot lat="0" lon="0" rev="5400000"/>
              </a:camera>
              <a:lightRig rig="threePt" dir="t"/>
            </a:scene3d>
          </p:spPr>
        </p:pic>
        <p:pic>
          <p:nvPicPr>
            <p:cNvPr id="18" name="Picture 32"/>
            <p:cNvPicPr>
              <a:picLocks noChangeAspect="1" noChangeArrowheads="1"/>
            </p:cNvPicPr>
            <p:nvPr/>
          </p:nvPicPr>
          <p:blipFill>
            <a:blip r:embed="rId3" cstate="print"/>
            <a:srcRect/>
            <a:stretch>
              <a:fillRect/>
            </a:stretch>
          </p:blipFill>
          <p:spPr bwMode="auto">
            <a:xfrm>
              <a:off x="6629400" y="3352800"/>
              <a:ext cx="304800" cy="180975"/>
            </a:xfrm>
            <a:prstGeom prst="rect">
              <a:avLst/>
            </a:prstGeom>
            <a:noFill/>
            <a:ln w="9525">
              <a:noFill/>
              <a:miter lim="800000"/>
              <a:headEnd/>
              <a:tailEnd/>
            </a:ln>
            <a:scene3d>
              <a:camera prst="orthographicFront">
                <a:rot lat="0" lon="0" rev="5400000"/>
              </a:camera>
              <a:lightRig rig="threePt" dir="t"/>
            </a:scene3d>
          </p:spPr>
        </p:pic>
        <p:pic>
          <p:nvPicPr>
            <p:cNvPr id="19" name="Picture 32"/>
            <p:cNvPicPr>
              <a:picLocks noChangeAspect="1" noChangeArrowheads="1"/>
            </p:cNvPicPr>
            <p:nvPr/>
          </p:nvPicPr>
          <p:blipFill>
            <a:blip r:embed="rId3" cstate="print"/>
            <a:srcRect/>
            <a:stretch>
              <a:fillRect/>
            </a:stretch>
          </p:blipFill>
          <p:spPr bwMode="auto">
            <a:xfrm>
              <a:off x="6629400" y="3657600"/>
              <a:ext cx="304800" cy="180975"/>
            </a:xfrm>
            <a:prstGeom prst="rect">
              <a:avLst/>
            </a:prstGeom>
            <a:noFill/>
            <a:ln w="9525">
              <a:noFill/>
              <a:miter lim="800000"/>
              <a:headEnd/>
              <a:tailEnd/>
            </a:ln>
            <a:scene3d>
              <a:camera prst="orthographicFront">
                <a:rot lat="0" lon="0" rev="5400000"/>
              </a:camera>
              <a:lightRig rig="threePt" dir="t"/>
            </a:scene3d>
          </p:spPr>
        </p:pic>
        <p:pic>
          <p:nvPicPr>
            <p:cNvPr id="20" name="Picture 32"/>
            <p:cNvPicPr>
              <a:picLocks noChangeAspect="1" noChangeArrowheads="1"/>
            </p:cNvPicPr>
            <p:nvPr/>
          </p:nvPicPr>
          <p:blipFill>
            <a:blip r:embed="rId3" cstate="print"/>
            <a:srcRect/>
            <a:stretch>
              <a:fillRect/>
            </a:stretch>
          </p:blipFill>
          <p:spPr bwMode="auto">
            <a:xfrm>
              <a:off x="6629400" y="3962400"/>
              <a:ext cx="304800" cy="180975"/>
            </a:xfrm>
            <a:prstGeom prst="rect">
              <a:avLst/>
            </a:prstGeom>
            <a:noFill/>
            <a:ln w="9525">
              <a:noFill/>
              <a:miter lim="800000"/>
              <a:headEnd/>
              <a:tailEnd/>
            </a:ln>
            <a:scene3d>
              <a:camera prst="orthographicFront">
                <a:rot lat="0" lon="0" rev="5400000"/>
              </a:camera>
              <a:lightRig rig="threePt" dir="t"/>
            </a:scene3d>
          </p:spPr>
        </p:pic>
        <p:pic>
          <p:nvPicPr>
            <p:cNvPr id="21" name="Picture 32"/>
            <p:cNvPicPr>
              <a:picLocks noChangeAspect="1" noChangeArrowheads="1"/>
            </p:cNvPicPr>
            <p:nvPr/>
          </p:nvPicPr>
          <p:blipFill>
            <a:blip r:embed="rId3" cstate="print"/>
            <a:srcRect/>
            <a:stretch>
              <a:fillRect/>
            </a:stretch>
          </p:blipFill>
          <p:spPr bwMode="auto">
            <a:xfrm>
              <a:off x="6629400" y="4267200"/>
              <a:ext cx="304800" cy="180975"/>
            </a:xfrm>
            <a:prstGeom prst="rect">
              <a:avLst/>
            </a:prstGeom>
            <a:noFill/>
            <a:ln w="9525">
              <a:noFill/>
              <a:miter lim="800000"/>
              <a:headEnd/>
              <a:tailEnd/>
            </a:ln>
            <a:scene3d>
              <a:camera prst="orthographicFront">
                <a:rot lat="0" lon="0" rev="5400000"/>
              </a:camera>
              <a:lightRig rig="threePt" dir="t"/>
            </a:scene3d>
          </p:spPr>
        </p:pic>
        <p:pic>
          <p:nvPicPr>
            <p:cNvPr id="22" name="Picture 32"/>
            <p:cNvPicPr>
              <a:picLocks noChangeAspect="1" noChangeArrowheads="1"/>
            </p:cNvPicPr>
            <p:nvPr/>
          </p:nvPicPr>
          <p:blipFill>
            <a:blip r:embed="rId3" cstate="print"/>
            <a:srcRect/>
            <a:stretch>
              <a:fillRect/>
            </a:stretch>
          </p:blipFill>
          <p:spPr bwMode="auto">
            <a:xfrm>
              <a:off x="6629400" y="4543425"/>
              <a:ext cx="304800" cy="180975"/>
            </a:xfrm>
            <a:prstGeom prst="rect">
              <a:avLst/>
            </a:prstGeom>
            <a:noFill/>
            <a:ln w="9525">
              <a:noFill/>
              <a:miter lim="800000"/>
              <a:headEnd/>
              <a:tailEnd/>
            </a:ln>
            <a:scene3d>
              <a:camera prst="orthographicFront">
                <a:rot lat="0" lon="0" rev="5400000"/>
              </a:camera>
              <a:lightRig rig="threePt" dir="t"/>
            </a:scene3d>
          </p:spPr>
        </p:pic>
        <p:pic>
          <p:nvPicPr>
            <p:cNvPr id="23" name="Picture 32"/>
            <p:cNvPicPr>
              <a:picLocks noChangeAspect="1" noChangeArrowheads="1"/>
            </p:cNvPicPr>
            <p:nvPr/>
          </p:nvPicPr>
          <p:blipFill>
            <a:blip r:embed="rId3" cstate="print"/>
            <a:srcRect/>
            <a:stretch>
              <a:fillRect/>
            </a:stretch>
          </p:blipFill>
          <p:spPr bwMode="auto">
            <a:xfrm>
              <a:off x="6629400" y="4848225"/>
              <a:ext cx="304800" cy="180975"/>
            </a:xfrm>
            <a:prstGeom prst="rect">
              <a:avLst/>
            </a:prstGeom>
            <a:noFill/>
            <a:ln w="9525">
              <a:noFill/>
              <a:miter lim="800000"/>
              <a:headEnd/>
              <a:tailEnd/>
            </a:ln>
            <a:scene3d>
              <a:camera prst="orthographicFront">
                <a:rot lat="0" lon="0" rev="5400000"/>
              </a:camera>
              <a:lightRig rig="threePt" dir="t"/>
            </a:scene3d>
          </p:spPr>
        </p:pic>
        <p:pic>
          <p:nvPicPr>
            <p:cNvPr id="24" name="Picture 32"/>
            <p:cNvPicPr>
              <a:picLocks noChangeAspect="1" noChangeArrowheads="1"/>
            </p:cNvPicPr>
            <p:nvPr/>
          </p:nvPicPr>
          <p:blipFill>
            <a:blip r:embed="rId3" cstate="print"/>
            <a:srcRect/>
            <a:stretch>
              <a:fillRect/>
            </a:stretch>
          </p:blipFill>
          <p:spPr bwMode="auto">
            <a:xfrm>
              <a:off x="6629400" y="5153025"/>
              <a:ext cx="304800" cy="180975"/>
            </a:xfrm>
            <a:prstGeom prst="rect">
              <a:avLst/>
            </a:prstGeom>
            <a:noFill/>
            <a:ln w="9525">
              <a:noFill/>
              <a:miter lim="800000"/>
              <a:headEnd/>
              <a:tailEnd/>
            </a:ln>
            <a:scene3d>
              <a:camera prst="orthographicFront">
                <a:rot lat="0" lon="0" rev="5400000"/>
              </a:camera>
              <a:lightRig rig="threePt" dir="t"/>
            </a:scene3d>
          </p:spPr>
        </p:pic>
        <p:pic>
          <p:nvPicPr>
            <p:cNvPr id="25" name="Picture 32"/>
            <p:cNvPicPr>
              <a:picLocks noChangeAspect="1" noChangeArrowheads="1"/>
            </p:cNvPicPr>
            <p:nvPr/>
          </p:nvPicPr>
          <p:blipFill>
            <a:blip r:embed="rId3" cstate="print"/>
            <a:srcRect/>
            <a:stretch>
              <a:fillRect/>
            </a:stretch>
          </p:blipFill>
          <p:spPr bwMode="auto">
            <a:xfrm>
              <a:off x="6629400" y="5457825"/>
              <a:ext cx="304800" cy="180975"/>
            </a:xfrm>
            <a:prstGeom prst="rect">
              <a:avLst/>
            </a:prstGeom>
            <a:noFill/>
            <a:ln w="9525">
              <a:noFill/>
              <a:miter lim="800000"/>
              <a:headEnd/>
              <a:tailEnd/>
            </a:ln>
            <a:scene3d>
              <a:camera prst="orthographicFront">
                <a:rot lat="0" lon="0" rev="5400000"/>
              </a:camera>
              <a:lightRig rig="threePt" dir="t"/>
            </a:scene3d>
          </p:spPr>
        </p:pic>
        <p:pic>
          <p:nvPicPr>
            <p:cNvPr id="26" name="Picture 32"/>
            <p:cNvPicPr>
              <a:picLocks noChangeAspect="1" noChangeArrowheads="1"/>
            </p:cNvPicPr>
            <p:nvPr/>
          </p:nvPicPr>
          <p:blipFill>
            <a:blip r:embed="rId3" cstate="print"/>
            <a:srcRect/>
            <a:stretch>
              <a:fillRect/>
            </a:stretch>
          </p:blipFill>
          <p:spPr bwMode="auto">
            <a:xfrm>
              <a:off x="6629400" y="5762625"/>
              <a:ext cx="304800" cy="180975"/>
            </a:xfrm>
            <a:prstGeom prst="rect">
              <a:avLst/>
            </a:prstGeom>
            <a:noFill/>
            <a:ln w="9525">
              <a:noFill/>
              <a:miter lim="800000"/>
              <a:headEnd/>
              <a:tailEnd/>
            </a:ln>
            <a:scene3d>
              <a:camera prst="orthographicFront">
                <a:rot lat="0" lon="0" rev="5400000"/>
              </a:camera>
              <a:lightRig rig="threePt" dir="t"/>
            </a:scene3d>
          </p:spPr>
        </p:pic>
        <p:pic>
          <p:nvPicPr>
            <p:cNvPr id="27" name="Picture 32"/>
            <p:cNvPicPr>
              <a:picLocks noChangeAspect="1" noChangeArrowheads="1"/>
            </p:cNvPicPr>
            <p:nvPr/>
          </p:nvPicPr>
          <p:blipFill>
            <a:blip r:embed="rId3" cstate="print"/>
            <a:srcRect/>
            <a:stretch>
              <a:fillRect/>
            </a:stretch>
          </p:blipFill>
          <p:spPr bwMode="auto">
            <a:xfrm>
              <a:off x="6629400" y="6067425"/>
              <a:ext cx="304800" cy="180975"/>
            </a:xfrm>
            <a:prstGeom prst="rect">
              <a:avLst/>
            </a:prstGeom>
            <a:noFill/>
            <a:ln w="9525">
              <a:noFill/>
              <a:miter lim="800000"/>
              <a:headEnd/>
              <a:tailEnd/>
            </a:ln>
            <a:scene3d>
              <a:camera prst="orthographicFront">
                <a:rot lat="0" lon="0" rev="5400000"/>
              </a:camera>
              <a:lightRig rig="threePt" dir="t"/>
            </a:scene3d>
          </p:spPr>
        </p:pic>
        <p:pic>
          <p:nvPicPr>
            <p:cNvPr id="28" name="Picture 32"/>
            <p:cNvPicPr>
              <a:picLocks noChangeAspect="1" noChangeArrowheads="1"/>
            </p:cNvPicPr>
            <p:nvPr/>
          </p:nvPicPr>
          <p:blipFill>
            <a:blip r:embed="rId3" cstate="print"/>
            <a:srcRect/>
            <a:stretch>
              <a:fillRect/>
            </a:stretch>
          </p:blipFill>
          <p:spPr bwMode="auto">
            <a:xfrm>
              <a:off x="6629400" y="6372225"/>
              <a:ext cx="304800" cy="180975"/>
            </a:xfrm>
            <a:prstGeom prst="rect">
              <a:avLst/>
            </a:prstGeom>
            <a:noFill/>
            <a:ln w="9525">
              <a:noFill/>
              <a:miter lim="800000"/>
              <a:headEnd/>
              <a:tailEnd/>
            </a:ln>
            <a:scene3d>
              <a:camera prst="orthographicFront">
                <a:rot lat="0" lon="0" rev="5400000"/>
              </a:camera>
              <a:lightRig rig="threePt" dir="t"/>
            </a:scene3d>
          </p:spPr>
        </p:pic>
        <p:pic>
          <p:nvPicPr>
            <p:cNvPr id="29" name="Picture 32"/>
            <p:cNvPicPr>
              <a:picLocks noChangeAspect="1" noChangeArrowheads="1"/>
            </p:cNvPicPr>
            <p:nvPr/>
          </p:nvPicPr>
          <p:blipFill>
            <a:blip r:embed="rId3" cstate="print"/>
            <a:srcRect/>
            <a:stretch>
              <a:fillRect/>
            </a:stretch>
          </p:blipFill>
          <p:spPr bwMode="auto">
            <a:xfrm>
              <a:off x="6629400" y="6629400"/>
              <a:ext cx="304800" cy="180975"/>
            </a:xfrm>
            <a:prstGeom prst="rect">
              <a:avLst/>
            </a:prstGeom>
            <a:noFill/>
            <a:ln w="9525">
              <a:noFill/>
              <a:miter lim="800000"/>
              <a:headEnd/>
              <a:tailEnd/>
            </a:ln>
            <a:scene3d>
              <a:camera prst="orthographicFront">
                <a:rot lat="0" lon="0" rev="5400000"/>
              </a:camera>
              <a:lightRig rig="threePt" dir="t"/>
            </a:scene3d>
          </p:spPr>
        </p:pic>
      </p:grpSp>
      <p:sp>
        <p:nvSpPr>
          <p:cNvPr id="2" name="Vertical Title 1"/>
          <p:cNvSpPr>
            <a:spLocks noGrp="1"/>
          </p:cNvSpPr>
          <p:nvPr>
            <p:ph type="title" orient="vert"/>
          </p:nvPr>
        </p:nvSpPr>
        <p:spPr>
          <a:xfrm>
            <a:off x="7239000" y="1600200"/>
            <a:ext cx="1905000" cy="4876800"/>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0" y="457200"/>
            <a:ext cx="6934200" cy="5791200"/>
          </a:xfrm>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Date Placeholder 62"/>
          <p:cNvSpPr>
            <a:spLocks noGrp="1"/>
          </p:cNvSpPr>
          <p:nvPr>
            <p:ph type="dt" sz="half" idx="10"/>
          </p:nvPr>
        </p:nvSpPr>
        <p:spPr/>
        <p:txBody>
          <a:bodyPr/>
          <a:lstStyle>
            <a:lvl1pPr>
              <a:defRPr/>
            </a:lvl1pPr>
          </a:lstStyle>
          <a:p>
            <a:pPr>
              <a:defRPr/>
            </a:pPr>
            <a:fld id="{E253DE7B-745C-42BE-BC43-20FB2A747D52}" type="datetime1">
              <a:rPr lang="en-US"/>
              <a:pPr>
                <a:defRPr/>
              </a:pPr>
              <a:t>7/6/2015</a:t>
            </a:fld>
            <a:endParaRPr lang="en-US" dirty="0"/>
          </a:p>
        </p:txBody>
      </p:sp>
      <p:sp>
        <p:nvSpPr>
          <p:cNvPr id="31" name="Slide Number Placeholder 63"/>
          <p:cNvSpPr>
            <a:spLocks noGrp="1"/>
          </p:cNvSpPr>
          <p:nvPr>
            <p:ph type="sldNum" sz="quarter" idx="11"/>
          </p:nvPr>
        </p:nvSpPr>
        <p:spPr/>
        <p:txBody>
          <a:bodyPr/>
          <a:lstStyle>
            <a:lvl1pPr>
              <a:defRPr/>
            </a:lvl1pPr>
          </a:lstStyle>
          <a:p>
            <a:pPr>
              <a:defRPr/>
            </a:pPr>
            <a:fld id="{5B00CDE4-46D5-40E2-8287-C94D0F6386C6}" type="slidenum">
              <a:rPr lang="en-US"/>
              <a:pPr>
                <a:defRPr/>
              </a:pPr>
              <a:t>‹#›</a:t>
            </a:fld>
            <a:endParaRPr lang="en-US"/>
          </a:p>
        </p:txBody>
      </p:sp>
      <p:sp>
        <p:nvSpPr>
          <p:cNvPr id="32" name="Footer Placeholder 64"/>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795369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p>
            <a:pPr fontAlgn="base">
              <a:spcBef>
                <a:spcPct val="0"/>
              </a:spcBef>
              <a:spcAft>
                <a:spcPct val="0"/>
              </a:spcAft>
              <a:defRPr/>
            </a:pPr>
            <a:r>
              <a:rPr lang="en-US" smtClean="0"/>
              <a:t>Northwest Portland Area Indian Health Board</a:t>
            </a:r>
            <a:endParaRPr lang="en-US"/>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7/6/2015</a:t>
            </a:fld>
            <a:endParaRPr lang="en-US" dirty="0"/>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AD814E6-D563-43F1-AFB9-B14F28545724}" type="slidenum">
              <a:rPr lang="en-US" smtClean="0"/>
              <a:pPr fontAlgn="base">
                <a:spcBef>
                  <a:spcPct val="0"/>
                </a:spcBef>
                <a:spcAft>
                  <a:spcPct val="0"/>
                </a:spcAft>
                <a:defRPr/>
              </a:pPr>
              <a:t>‹#›</a:t>
            </a:fld>
            <a:endParaRPr lang="en-US"/>
          </a:p>
        </p:txBody>
      </p:sp>
    </p:spTree>
    <p:extLst>
      <p:ext uri="{BB962C8B-B14F-4D97-AF65-F5344CB8AC3E}">
        <p14:creationId xmlns:p14="http://schemas.microsoft.com/office/powerpoint/2010/main" val="240612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 name="Title 1"/>
          <p:cNvSpPr>
            <a:spLocks noGrp="1"/>
          </p:cNvSpPr>
          <p:nvPr>
            <p:ph type="title"/>
          </p:nvPr>
        </p:nvSpPr>
        <p:spPr>
          <a:xfrm>
            <a:off x="609600" y="533400"/>
            <a:ext cx="7885113" cy="1524000"/>
          </a:xfrm>
        </p:spPr>
        <p:txBody>
          <a:bodyPr anchor="b"/>
          <a:lstStyle>
            <a:lvl1pPr algn="ctr">
              <a:buNone/>
              <a:defRPr sz="4200" b="0" cap="none" baseline="0">
                <a:solidFill>
                  <a:srgbClr val="FFFFFF"/>
                </a:solidFill>
              </a:defRPr>
            </a:lvl1pPr>
          </a:lstStyle>
          <a:p>
            <a:r>
              <a:rPr kumimoji="0" lang="en-US" dirty="0" smtClean="0"/>
              <a:t>Click to edit Master title style</a:t>
            </a:r>
            <a:endParaRPr kumimoji="0" lang="en-US" dirty="0"/>
          </a:p>
        </p:txBody>
      </p:sp>
      <p:grpSp>
        <p:nvGrpSpPr>
          <p:cNvPr id="20" name="Group 19"/>
          <p:cNvGrpSpPr/>
          <p:nvPr userDrawn="1"/>
        </p:nvGrpSpPr>
        <p:grpSpPr>
          <a:xfrm>
            <a:off x="4038600" y="1879134"/>
            <a:ext cx="1058411" cy="1058411"/>
            <a:chOff x="1143000" y="228600"/>
            <a:chExt cx="762000" cy="762000"/>
          </a:xfrm>
        </p:grpSpPr>
        <p:sp>
          <p:nvSpPr>
            <p:cNvPr id="21" name="Oval 20"/>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val 21"/>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25" name="Picture 14"/>
          <p:cNvPicPr>
            <a:picLocks noChangeAspect="1" noChangeArrowheads="1"/>
          </p:cNvPicPr>
          <p:nvPr userDrawn="1"/>
        </p:nvPicPr>
        <p:blipFill>
          <a:blip r:embed="rId3"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6" name="Picture 14"/>
          <p:cNvPicPr>
            <a:picLocks noChangeAspect="1" noChangeArrowheads="1"/>
          </p:cNvPicPr>
          <p:nvPr userDrawn="1"/>
        </p:nvPicPr>
        <p:blipFill>
          <a:blip r:embed="rId3" cstate="print"/>
          <a:srcRect l="8451" b="8948"/>
          <a:stretch>
            <a:fillRect/>
          </a:stretch>
        </p:blipFill>
        <p:spPr bwMode="auto">
          <a:xfrm>
            <a:off x="4038600" y="6121866"/>
            <a:ext cx="4953000" cy="287358"/>
          </a:xfrm>
          <a:prstGeom prst="rect">
            <a:avLst/>
          </a:prstGeom>
          <a:noFill/>
          <a:ln w="9525">
            <a:noFill/>
            <a:miter lim="800000"/>
            <a:headEnd/>
            <a:tailEnd/>
          </a:ln>
          <a:effectLst/>
        </p:spPr>
      </p:pic>
      <p:sp>
        <p:nvSpPr>
          <p:cNvPr id="13" name="Rectangle 12"/>
          <p:cNvSpPr>
            <a:spLocks noChangeArrowheads="1"/>
          </p:cNvSpPr>
          <p:nvPr/>
        </p:nvSpPr>
        <p:spPr bwMode="auto">
          <a:xfrm>
            <a:off x="146304" y="6391656"/>
            <a:ext cx="8845296"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97C6D424-DE00-4962-B9C4-D78CC5BE0C50}" type="datetimeFigureOut">
              <a:rPr lang="en-US" smtClean="0"/>
              <a:pPr/>
              <a:t>7/6/2015</a:t>
            </a:fld>
            <a:endParaRPr lang="en-US"/>
          </a:p>
        </p:txBody>
      </p:sp>
      <p:pic>
        <p:nvPicPr>
          <p:cNvPr id="24"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2440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556248" cy="758952"/>
          </a:xfrm>
        </p:spPr>
        <p:txBody>
          <a:body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a:xfrm>
            <a:off x="5791200" y="6409944"/>
            <a:ext cx="3044952" cy="365760"/>
          </a:xfrm>
        </p:spPr>
        <p:txBody>
          <a:bodyPr/>
          <a:lstStyle/>
          <a:p>
            <a:fld id="{97C6D424-DE00-4962-B9C4-D78CC5BE0C50}" type="datetimeFigureOut">
              <a:rPr lang="en-US" smtClean="0"/>
              <a:pPr/>
              <a:t>7/6/2015</a:t>
            </a:fld>
            <a:endParaRPr lang="en-US"/>
          </a:p>
        </p:txBody>
      </p:sp>
      <p:sp>
        <p:nvSpPr>
          <p:cNvPr id="6" name="Footer Placeholder 5"/>
          <p:cNvSpPr>
            <a:spLocks noGrp="1"/>
          </p:cNvSpPr>
          <p:nvPr>
            <p:ph type="ftr" sz="quarter" idx="11"/>
          </p:nvPr>
        </p:nvSpPr>
        <p:spPr/>
        <p:txBody>
          <a:bodyPr/>
          <a:lstStyle/>
          <a:p>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9" name="Picture 38"/>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7C6D424-DE00-4962-B9C4-D78CC5BE0C50}" type="datetimeFigureOut">
              <a:rPr lang="en-US" smtClean="0"/>
              <a:pPr/>
              <a:t>7/6/2015</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3" name="Title 22"/>
          <p:cNvSpPr>
            <a:spLocks noGrp="1"/>
          </p:cNvSpPr>
          <p:nvPr>
            <p:ph type="title"/>
          </p:nvPr>
        </p:nvSpPr>
        <p:spPr/>
        <p:txBody>
          <a:bodyPr rtlCol="0" anchor="b" anchorCtr="0"/>
          <a:lstStyle/>
          <a:p>
            <a:r>
              <a:rPr kumimoji="0" lang="en-US" dirty="0" smtClean="0"/>
              <a:t>Click to edit Master title style</a:t>
            </a:r>
            <a:endParaRPr kumimoji="0" lang="en-US" dirty="0"/>
          </a:p>
        </p:txBody>
      </p:sp>
      <p:grpSp>
        <p:nvGrpSpPr>
          <p:cNvPr id="28" name="Group 27"/>
          <p:cNvGrpSpPr/>
          <p:nvPr userDrawn="1"/>
        </p:nvGrpSpPr>
        <p:grpSpPr>
          <a:xfrm>
            <a:off x="4207778" y="6096000"/>
            <a:ext cx="762000" cy="762000"/>
            <a:chOff x="1143000" y="228600"/>
            <a:chExt cx="762000" cy="762000"/>
          </a:xfrm>
        </p:grpSpPr>
        <p:sp>
          <p:nvSpPr>
            <p:cNvPr id="29" name="Oval 28"/>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3"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7C6D424-DE00-4962-B9C4-D78CC5BE0C50}" type="datetimeFigureOut">
              <a:rPr lang="en-US" smtClean="0"/>
              <a:pPr/>
              <a:t>7/6/2015</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7C6D424-DE00-4962-B9C4-D78CC5BE0C50}" type="datetimeFigureOut">
              <a:rPr lang="en-US" smtClean="0"/>
              <a:pPr/>
              <a:t>7/6/2015</a:t>
            </a:fld>
            <a:endParaRPr lang="en-US"/>
          </a:p>
        </p:txBody>
      </p:sp>
      <p:sp>
        <p:nvSpPr>
          <p:cNvPr id="3" name="Footer Placeholder 2"/>
          <p:cNvSpPr>
            <a:spLocks noGrp="1"/>
          </p:cNvSpPr>
          <p:nvPr>
            <p:ph type="ftr" sz="quarter" idx="11"/>
          </p:nvPr>
        </p:nvSpPr>
        <p:spPr/>
        <p:txBody>
          <a:bodyPr/>
          <a:lstStyle/>
          <a:p>
            <a:endParaRPr lang="en-US"/>
          </a:p>
        </p:txBody>
      </p:sp>
      <p:grpSp>
        <p:nvGrpSpPr>
          <p:cNvPr id="11" name="Group 10"/>
          <p:cNvGrpSpPr/>
          <p:nvPr userDrawn="1"/>
        </p:nvGrpSpPr>
        <p:grpSpPr>
          <a:xfrm>
            <a:off x="4351789" y="6103690"/>
            <a:ext cx="762000" cy="762000"/>
            <a:chOff x="1143000" y="228600"/>
            <a:chExt cx="762000" cy="762000"/>
          </a:xfrm>
        </p:grpSpPr>
        <p:sp>
          <p:nvSpPr>
            <p:cNvPr id="12" name="Oval 11"/>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4" name="Picture 13"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6">
              <a:lumMod val="40000"/>
              <a:lumOff val="60000"/>
            </a:schemeClr>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hasCustomPrompt="1"/>
          </p:nvPr>
        </p:nvSpPr>
        <p:spPr>
          <a:xfrm>
            <a:off x="381000" y="1143000"/>
            <a:ext cx="2362200" cy="1371600"/>
          </a:xfrm>
        </p:spPr>
        <p:txBody>
          <a:bodyPr anchor="b">
            <a:noAutofit/>
          </a:bodyPr>
          <a:lstStyle>
            <a:lvl1pPr algn="l">
              <a:buNone/>
              <a:defRPr sz="2400" b="1" baseline="0">
                <a:solidFill>
                  <a:schemeClr val="accent1">
                    <a:lumMod val="75000"/>
                  </a:schemeClr>
                </a:solidFill>
                <a:latin typeface="Maiandra GD" pitchFamily="34" charset="0"/>
              </a:defRPr>
            </a:lvl1pPr>
          </a:lstStyle>
          <a:p>
            <a:r>
              <a:rPr kumimoji="0" lang="en-US" dirty="0" smtClean="0"/>
              <a:t>Northwest Portland Area Indian Health Board</a:t>
            </a:r>
            <a:endParaRPr kumimoji="0" lang="en-US" dirty="0"/>
          </a:p>
        </p:txBody>
      </p:sp>
      <p:sp>
        <p:nvSpPr>
          <p:cNvPr id="3" name="Text Placeholder 2"/>
          <p:cNvSpPr>
            <a:spLocks noGrp="1"/>
          </p:cNvSpPr>
          <p:nvPr>
            <p:ph type="body" idx="2" hasCustomPrompt="1"/>
          </p:nvPr>
        </p:nvSpPr>
        <p:spPr>
          <a:xfrm>
            <a:off x="381000" y="2514601"/>
            <a:ext cx="2362200" cy="609600"/>
          </a:xfrm>
        </p:spPr>
        <p:txBody>
          <a:bodyPr/>
          <a:lstStyle>
            <a:lvl1pPr marL="0" indent="0">
              <a:spcAft>
                <a:spcPts val="1000"/>
              </a:spcAft>
              <a:buNone/>
              <a:defRPr sz="1600" i="1">
                <a:solidFill>
                  <a:schemeClr val="accent6">
                    <a:lumMod val="50000"/>
                  </a:schemeClr>
                </a:solidFill>
                <a:latin typeface="Corbel"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Indian Leadership for Indian Health</a:t>
            </a:r>
          </a:p>
          <a:p>
            <a:pPr lvl="0" eaLnBrk="1" latinLnBrk="0" hangingPunct="1"/>
            <a:endParaRPr kumimoji="0" lang="en-US" dirty="0" smtClean="0"/>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7C6D424-DE00-4962-B9C4-D78CC5BE0C50}" type="datetimeFigureOut">
              <a:rPr lang="en-US" smtClean="0"/>
              <a:pPr/>
              <a:t>7/6/2015</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pic>
        <p:nvPicPr>
          <p:cNvPr id="22" name="Picture 14"/>
          <p:cNvPicPr>
            <a:picLocks noChangeAspect="1" noChangeArrowheads="1"/>
          </p:cNvPicPr>
          <p:nvPr userDrawn="1"/>
        </p:nvPicPr>
        <p:blipFill>
          <a:blip r:embed="rId2" cstate="print"/>
          <a:srcRect t="82979" r="44348" b="4255"/>
          <a:stretch>
            <a:fillRect/>
          </a:stretch>
        </p:blipFill>
        <p:spPr bwMode="auto">
          <a:xfrm>
            <a:off x="152400" y="6248400"/>
            <a:ext cx="2743200" cy="152400"/>
          </a:xfrm>
          <a:prstGeom prst="rect">
            <a:avLst/>
          </a:prstGeom>
          <a:noFill/>
          <a:ln w="9525">
            <a:noFill/>
            <a:miter lim="800000"/>
            <a:headEnd/>
            <a:tailEnd/>
          </a:ln>
          <a:effectLst/>
        </p:spPr>
      </p:pic>
      <p:grpSp>
        <p:nvGrpSpPr>
          <p:cNvPr id="26" name="Group 25"/>
          <p:cNvGrpSpPr/>
          <p:nvPr userDrawn="1"/>
        </p:nvGrpSpPr>
        <p:grpSpPr>
          <a:xfrm>
            <a:off x="1143000" y="228600"/>
            <a:ext cx="762000" cy="762000"/>
            <a:chOff x="1143000" y="228600"/>
            <a:chExt cx="762000" cy="762000"/>
          </a:xfrm>
        </p:grpSpPr>
        <p:sp>
          <p:nvSpPr>
            <p:cNvPr id="10" name="Oval 9"/>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
        <p:nvSpPr>
          <p:cNvPr id="25" name="TextBox 24"/>
          <p:cNvSpPr txBox="1"/>
          <p:nvPr userDrawn="1"/>
        </p:nvSpPr>
        <p:spPr>
          <a:xfrm>
            <a:off x="381000" y="5046677"/>
            <a:ext cx="2362200" cy="15747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1000"/>
              </a:spcAft>
              <a:buClr>
                <a:schemeClr val="accent1"/>
              </a:buClr>
              <a:buSzPct val="85000"/>
              <a:buFont typeface="Wingdings 2"/>
              <a:buNone/>
              <a:tabLst/>
              <a:defRPr/>
            </a:pPr>
            <a:r>
              <a:rPr kumimoji="0" lang="en-US" sz="1400" i="1" kern="1200" dirty="0" smtClean="0">
                <a:solidFill>
                  <a:schemeClr val="tx1">
                    <a:lumMod val="95000"/>
                    <a:lumOff val="5000"/>
                  </a:schemeClr>
                </a:solidFill>
                <a:latin typeface="Corbel" pitchFamily="34" charset="0"/>
                <a:ea typeface="+mn-ea"/>
                <a:cs typeface="+mn-cs"/>
              </a:rPr>
              <a:t>2121</a:t>
            </a:r>
            <a:r>
              <a:rPr kumimoji="0" lang="en-US" sz="1400" i="1" kern="1200" baseline="0" dirty="0" smtClean="0">
                <a:solidFill>
                  <a:schemeClr val="tx1">
                    <a:lumMod val="95000"/>
                    <a:lumOff val="5000"/>
                  </a:schemeClr>
                </a:solidFill>
                <a:latin typeface="Corbel" pitchFamily="34" charset="0"/>
                <a:ea typeface="+mn-ea"/>
                <a:cs typeface="+mn-cs"/>
              </a:rPr>
              <a:t> SW Broadway</a:t>
            </a:r>
            <a:r>
              <a:rPr kumimoji="0" lang="en-US" sz="1400" i="1" kern="1200" dirty="0" smtClean="0">
                <a:solidFill>
                  <a:schemeClr val="tx1">
                    <a:lumMod val="95000"/>
                    <a:lumOff val="5000"/>
                  </a:schemeClr>
                </a:solidFill>
                <a:latin typeface="Corbel" pitchFamily="34" charset="0"/>
                <a:ea typeface="+mn-ea"/>
                <a:cs typeface="+mn-cs"/>
              </a:rPr>
              <a:t>, Suite 300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Portland, Oregon 97201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Phone: (503) 228-4185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Fax: (503) 228-8182 </a:t>
            </a:r>
            <a:br>
              <a:rPr kumimoji="0" lang="en-US" sz="1400" i="1" kern="1200" dirty="0" smtClean="0">
                <a:solidFill>
                  <a:schemeClr val="tx1">
                    <a:lumMod val="95000"/>
                    <a:lumOff val="5000"/>
                  </a:schemeClr>
                </a:solidFill>
                <a:latin typeface="Corbel" pitchFamily="34" charset="0"/>
                <a:ea typeface="+mn-ea"/>
                <a:cs typeface="+mn-cs"/>
              </a:rPr>
            </a:br>
            <a:endParaRPr kumimoji="0" lang="en-US" sz="1400" i="1" u="sng" kern="1200" dirty="0" smtClean="0">
              <a:solidFill>
                <a:schemeClr val="accent3">
                  <a:lumMod val="50000"/>
                </a:schemeClr>
              </a:solidFill>
              <a:latin typeface="Corbel" pitchFamily="34" charset="0"/>
              <a:ea typeface="+mn-ea"/>
              <a:cs typeface="+mn-cs"/>
            </a:endParaRP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7C6D424-DE00-4962-B9C4-D78CC5BE0C50}" type="datetimeFigureOut">
              <a:rPr lang="en-US" smtClean="0"/>
              <a:pPr/>
              <a:t>7/6/2015</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grpSp>
        <p:nvGrpSpPr>
          <p:cNvPr id="24" name="Group 23"/>
          <p:cNvGrpSpPr/>
          <p:nvPr userDrawn="1"/>
        </p:nvGrpSpPr>
        <p:grpSpPr>
          <a:xfrm>
            <a:off x="1219200" y="152400"/>
            <a:ext cx="762000" cy="762000"/>
            <a:chOff x="1143000" y="228600"/>
            <a:chExt cx="762000" cy="762000"/>
          </a:xfrm>
        </p:grpSpPr>
        <p:sp>
          <p:nvSpPr>
            <p:cNvPr id="25" name="Oval 24"/>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Oval 25"/>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7" name="Picture 26"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7.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7C6D424-DE00-4962-B9C4-D78CC5BE0C50}" type="datetimeFigureOut">
              <a:rPr lang="en-US" smtClean="0"/>
              <a:pPr/>
              <a:t>7/6/2015</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2" name="Title Placeholder 21"/>
          <p:cNvSpPr>
            <a:spLocks noGrp="1"/>
          </p:cNvSpPr>
          <p:nvPr>
            <p:ph type="title"/>
          </p:nvPr>
        </p:nvSpPr>
        <p:spPr>
          <a:xfrm>
            <a:off x="152400" y="228600"/>
            <a:ext cx="8839200" cy="1066800"/>
          </a:xfrm>
          <a:prstGeom prst="rect">
            <a:avLst/>
          </a:prstGeom>
        </p:spPr>
        <p:txBody>
          <a:bodyPr vert="horz" anchor="ctr">
            <a:no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grpSp>
        <p:nvGrpSpPr>
          <p:cNvPr id="21" name="Group 20"/>
          <p:cNvGrpSpPr/>
          <p:nvPr/>
        </p:nvGrpSpPr>
        <p:grpSpPr>
          <a:xfrm>
            <a:off x="4191000" y="6096000"/>
            <a:ext cx="762000" cy="762000"/>
            <a:chOff x="1143000" y="228600"/>
            <a:chExt cx="762000" cy="762000"/>
          </a:xfrm>
        </p:grpSpPr>
        <p:sp>
          <p:nvSpPr>
            <p:cNvPr id="24" name="Oval 23"/>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Oval 24"/>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6" name="Picture 25" descr="NPAIHBtransparent.gif"/>
            <p:cNvPicPr>
              <a:picLocks noChangeAspect="1"/>
            </p:cNvPicPr>
            <p:nvPr userDrawn="1"/>
          </p:nvPicPr>
          <p:blipFill>
            <a:blip r:embed="rId14"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9" r:id="rId12"/>
  </p:sldLayoutIdLst>
  <p:timing>
    <p:tnLst>
      <p:par>
        <p:cTn id="1" dur="indefinite" restart="never" nodeType="tmRoot"/>
      </p:par>
    </p:tnLst>
  </p:timing>
  <p:txStyles>
    <p:titleStyle>
      <a:lvl1pPr algn="ctr" rtl="0" eaLnBrk="1" latinLnBrk="0" hangingPunct="1">
        <a:spcBef>
          <a:spcPct val="0"/>
        </a:spcBef>
        <a:buNone/>
        <a:defRPr kumimoji="0" sz="44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1"/>
          <p:cNvSpPr>
            <a:spLocks noGrp="1" noChangeArrowheads="1"/>
          </p:cNvSpPr>
          <p:nvPr>
            <p:ph type="body" idx="1"/>
          </p:nvPr>
        </p:nvSpPr>
        <p:spPr bwMode="auto">
          <a:xfrm>
            <a:off x="457200" y="16002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 Third level</a:t>
            </a:r>
          </a:p>
          <a:p>
            <a:pPr lvl="3"/>
            <a:r>
              <a:rPr lang="en-US" smtClean="0"/>
              <a:t> Fourth level</a:t>
            </a:r>
          </a:p>
          <a:p>
            <a:pPr lvl="4"/>
            <a:r>
              <a:rPr lang="en-US" smtClean="0"/>
              <a:t> Fifth level</a:t>
            </a:r>
          </a:p>
        </p:txBody>
      </p:sp>
      <p:sp>
        <p:nvSpPr>
          <p:cNvPr id="1027"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5" name="Rectangle 5"/>
          <p:cNvSpPr>
            <a:spLocks noGrp="1" noChangeArrowheads="1"/>
          </p:cNvSpPr>
          <p:nvPr>
            <p:ph type="ftr" sz="quarter" idx="3"/>
          </p:nvPr>
        </p:nvSpPr>
        <p:spPr bwMode="auto">
          <a:xfrm>
            <a:off x="2667000" y="6461125"/>
            <a:ext cx="38100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800000"/>
                </a:solidFill>
                <a:latin typeface="Gill Sans MT" pitchFamily="34" charset="0"/>
              </a:defRPr>
            </a:lvl1pPr>
          </a:lstStyle>
          <a:p>
            <a:pPr fontAlgn="base">
              <a:spcBef>
                <a:spcPct val="0"/>
              </a:spcBef>
              <a:spcAft>
                <a:spcPct val="0"/>
              </a:spcAft>
              <a:defRPr/>
            </a:pPr>
            <a:r>
              <a:rPr lang="en-US"/>
              <a:t>Northwest Portland Area Indian Health Board</a:t>
            </a:r>
          </a:p>
        </p:txBody>
      </p:sp>
      <p:sp>
        <p:nvSpPr>
          <p:cNvPr id="66" name="Rectangle 4"/>
          <p:cNvSpPr>
            <a:spLocks noGrp="1" noChangeArrowheads="1"/>
          </p:cNvSpPr>
          <p:nvPr>
            <p:ph type="dt" sz="half" idx="2"/>
          </p:nvPr>
        </p:nvSpPr>
        <p:spPr bwMode="auto">
          <a:xfrm>
            <a:off x="457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800000"/>
                </a:solidFill>
                <a:latin typeface="Gill Sans MT" pitchFamily="34" charset="0"/>
              </a:defRPr>
            </a:lvl1pPr>
          </a:lstStyle>
          <a:p>
            <a:pPr fontAlgn="base">
              <a:spcBef>
                <a:spcPct val="0"/>
              </a:spcBef>
              <a:spcAft>
                <a:spcPct val="0"/>
              </a:spcAft>
              <a:defRPr/>
            </a:pPr>
            <a:fld id="{11B48FDB-D342-4F06-80C3-CC7634C7F97A}" type="datetime1">
              <a:rPr lang="en-US"/>
              <a:pPr fontAlgn="base">
                <a:spcBef>
                  <a:spcPct val="0"/>
                </a:spcBef>
                <a:spcAft>
                  <a:spcPct val="0"/>
                </a:spcAft>
                <a:defRPr/>
              </a:pPr>
              <a:t>7/6/2015</a:t>
            </a:fld>
            <a:endParaRPr lang="en-US" dirty="0"/>
          </a:p>
        </p:txBody>
      </p:sp>
      <p:sp>
        <p:nvSpPr>
          <p:cNvPr id="67" name="Rectangle 6"/>
          <p:cNvSpPr>
            <a:spLocks noGrp="1" noChangeArrowheads="1"/>
          </p:cNvSpPr>
          <p:nvPr>
            <p:ph type="sldNum" sz="quarter" idx="4"/>
          </p:nvPr>
        </p:nvSpPr>
        <p:spPr bwMode="auto">
          <a:xfrm>
            <a:off x="6553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800000"/>
                </a:solidFill>
                <a:latin typeface="Georgia" pitchFamily="18" charset="0"/>
              </a:defRPr>
            </a:lvl1pPr>
          </a:lstStyle>
          <a:p>
            <a:pPr fontAlgn="base">
              <a:spcBef>
                <a:spcPct val="0"/>
              </a:spcBef>
              <a:spcAft>
                <a:spcPct val="0"/>
              </a:spcAft>
              <a:defRPr/>
            </a:pPr>
            <a:fld id="{7AD814E6-D563-43F1-AFB9-B14F28545724}"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35442745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1" r:id="rId11"/>
  </p:sldLayoutIdLst>
  <p:hf hdr="0"/>
  <p:txStyles>
    <p:titleStyle>
      <a:lvl1pPr algn="l" rtl="0" eaLnBrk="1" fontAlgn="base" hangingPunct="1">
        <a:spcBef>
          <a:spcPct val="0"/>
        </a:spcBef>
        <a:spcAft>
          <a:spcPct val="0"/>
        </a:spcAft>
        <a:defRPr sz="4000">
          <a:solidFill>
            <a:srgbClr val="990000"/>
          </a:solidFill>
          <a:latin typeface="Georgia" pitchFamily="18" charset="0"/>
          <a:ea typeface="+mj-ea"/>
          <a:cs typeface="+mj-cs"/>
        </a:defRPr>
      </a:lvl1pPr>
      <a:lvl2pPr algn="l" rtl="0" eaLnBrk="1" fontAlgn="base" hangingPunct="1">
        <a:spcBef>
          <a:spcPct val="0"/>
        </a:spcBef>
        <a:spcAft>
          <a:spcPct val="0"/>
        </a:spcAft>
        <a:defRPr sz="4000">
          <a:solidFill>
            <a:srgbClr val="990000"/>
          </a:solidFill>
          <a:latin typeface="Georgia" pitchFamily="18" charset="0"/>
        </a:defRPr>
      </a:lvl2pPr>
      <a:lvl3pPr algn="l" rtl="0" eaLnBrk="1" fontAlgn="base" hangingPunct="1">
        <a:spcBef>
          <a:spcPct val="0"/>
        </a:spcBef>
        <a:spcAft>
          <a:spcPct val="0"/>
        </a:spcAft>
        <a:defRPr sz="4000">
          <a:solidFill>
            <a:srgbClr val="990000"/>
          </a:solidFill>
          <a:latin typeface="Georgia" pitchFamily="18" charset="0"/>
        </a:defRPr>
      </a:lvl3pPr>
      <a:lvl4pPr algn="l" rtl="0" eaLnBrk="1" fontAlgn="base" hangingPunct="1">
        <a:spcBef>
          <a:spcPct val="0"/>
        </a:spcBef>
        <a:spcAft>
          <a:spcPct val="0"/>
        </a:spcAft>
        <a:defRPr sz="4000">
          <a:solidFill>
            <a:srgbClr val="990000"/>
          </a:solidFill>
          <a:latin typeface="Georgia" pitchFamily="18" charset="0"/>
        </a:defRPr>
      </a:lvl4pPr>
      <a:lvl5pPr algn="l" rtl="0" eaLnBrk="1" fontAlgn="base" hangingPunct="1">
        <a:spcBef>
          <a:spcPct val="0"/>
        </a:spcBef>
        <a:spcAft>
          <a:spcPct val="0"/>
        </a:spcAft>
        <a:defRPr sz="4000">
          <a:solidFill>
            <a:srgbClr val="990000"/>
          </a:solidFill>
          <a:latin typeface="Georgia" pitchFamily="18" charset="0"/>
        </a:defRPr>
      </a:lvl5pPr>
      <a:lvl6pPr marL="457200" algn="ctr" rtl="0" eaLnBrk="1" fontAlgn="base" hangingPunct="1">
        <a:spcBef>
          <a:spcPct val="0"/>
        </a:spcBef>
        <a:spcAft>
          <a:spcPct val="0"/>
        </a:spcAft>
        <a:defRPr sz="4400" u="sng">
          <a:solidFill>
            <a:srgbClr val="990000"/>
          </a:solidFill>
          <a:latin typeface="Arial Black" pitchFamily="34" charset="0"/>
        </a:defRPr>
      </a:lvl6pPr>
      <a:lvl7pPr marL="914400" algn="ctr" rtl="0" eaLnBrk="1" fontAlgn="base" hangingPunct="1">
        <a:spcBef>
          <a:spcPct val="0"/>
        </a:spcBef>
        <a:spcAft>
          <a:spcPct val="0"/>
        </a:spcAft>
        <a:defRPr sz="4400" u="sng">
          <a:solidFill>
            <a:srgbClr val="990000"/>
          </a:solidFill>
          <a:latin typeface="Arial Black" pitchFamily="34" charset="0"/>
        </a:defRPr>
      </a:lvl7pPr>
      <a:lvl8pPr marL="1371600" algn="ctr" rtl="0" eaLnBrk="1" fontAlgn="base" hangingPunct="1">
        <a:spcBef>
          <a:spcPct val="0"/>
        </a:spcBef>
        <a:spcAft>
          <a:spcPct val="0"/>
        </a:spcAft>
        <a:defRPr sz="4400" u="sng">
          <a:solidFill>
            <a:srgbClr val="990000"/>
          </a:solidFill>
          <a:latin typeface="Arial Black" pitchFamily="34" charset="0"/>
        </a:defRPr>
      </a:lvl8pPr>
      <a:lvl9pPr marL="1828800" algn="ctr" rtl="0" eaLnBrk="1" fontAlgn="base" hangingPunct="1">
        <a:spcBef>
          <a:spcPct val="0"/>
        </a:spcBef>
        <a:spcAft>
          <a:spcPct val="0"/>
        </a:spcAft>
        <a:defRPr sz="4400" u="sng">
          <a:solidFill>
            <a:srgbClr val="990000"/>
          </a:solidFill>
          <a:latin typeface="Arial Black" pitchFamily="34" charset="0"/>
        </a:defRPr>
      </a:lvl9pPr>
    </p:titleStyle>
    <p:bodyStyle>
      <a:lvl1pPr marL="342900" indent="-342900" algn="l" rtl="0" eaLnBrk="1" fontAlgn="base" hangingPunct="1">
        <a:spcBef>
          <a:spcPct val="20000"/>
        </a:spcBef>
        <a:spcAft>
          <a:spcPct val="0"/>
        </a:spcAft>
        <a:buClr>
          <a:srgbClr val="715C29"/>
        </a:buClr>
        <a:buSzPct val="95000"/>
        <a:buFont typeface="Arial" charset="0"/>
        <a:buChar char="•"/>
        <a:defRPr sz="3600">
          <a:solidFill>
            <a:schemeClr val="tx1"/>
          </a:solidFill>
          <a:latin typeface="Trebuchet MS" pitchFamily="34" charset="0"/>
          <a:ea typeface="+mn-ea"/>
          <a:cs typeface="+mn-cs"/>
        </a:defRPr>
      </a:lvl1pPr>
      <a:lvl2pPr marL="742950" indent="-285750" algn="l" rtl="0" eaLnBrk="1" fontAlgn="base" hangingPunct="1">
        <a:spcBef>
          <a:spcPct val="20000"/>
        </a:spcBef>
        <a:spcAft>
          <a:spcPct val="0"/>
        </a:spcAft>
        <a:buClr>
          <a:srgbClr val="008080"/>
        </a:buClr>
        <a:buSzPct val="100000"/>
        <a:buFont typeface="Wingdings" pitchFamily="2" charset="2"/>
        <a:buChar char="§"/>
        <a:defRPr lang="en-US" sz="3400" dirty="0">
          <a:solidFill>
            <a:schemeClr val="tx1"/>
          </a:solidFill>
          <a:latin typeface="Trebuchet MS" pitchFamily="34" charset="0"/>
        </a:defRPr>
      </a:lvl2pPr>
      <a:lvl3pPr marL="1143000" indent="-228600" algn="l" rtl="0" eaLnBrk="1" fontAlgn="base" hangingPunct="1">
        <a:spcBef>
          <a:spcPct val="20000"/>
        </a:spcBef>
        <a:spcAft>
          <a:spcPct val="0"/>
        </a:spcAft>
        <a:buClr>
          <a:srgbClr val="B40000"/>
        </a:buClr>
        <a:buSzPct val="100000"/>
        <a:buFont typeface="Arial" charset="0"/>
        <a:buChar char="•"/>
        <a:defRPr sz="2800">
          <a:solidFill>
            <a:schemeClr val="tx1"/>
          </a:solidFill>
          <a:latin typeface="Trebuchet MS" pitchFamily="34" charset="0"/>
        </a:defRPr>
      </a:lvl3pPr>
      <a:lvl4pPr marL="1600200" indent="-228600" algn="l" rtl="0" eaLnBrk="1" fontAlgn="base" hangingPunct="1">
        <a:spcBef>
          <a:spcPct val="20000"/>
        </a:spcBef>
        <a:spcAft>
          <a:spcPct val="0"/>
        </a:spcAft>
        <a:buClr>
          <a:srgbClr val="644646"/>
        </a:buClr>
        <a:buSzPct val="100000"/>
        <a:buFont typeface="Trebuchet MS" pitchFamily="34" charset="0"/>
        <a:buChar char="—"/>
        <a:defRPr sz="2800" i="1">
          <a:solidFill>
            <a:schemeClr val="tx1"/>
          </a:solidFill>
          <a:latin typeface="Trebuchet MS" pitchFamily="34" charset="0"/>
        </a:defRPr>
      </a:lvl4pPr>
      <a:lvl5pPr marL="2057400" indent="-228600" algn="l" rtl="0" eaLnBrk="1" fontAlgn="base" hangingPunct="1">
        <a:spcBef>
          <a:spcPct val="20000"/>
        </a:spcBef>
        <a:spcAft>
          <a:spcPct val="0"/>
        </a:spcAft>
        <a:buFont typeface="Trebuchet MS" pitchFamily="34" charset="0"/>
        <a:buChar char="—"/>
        <a:defRPr sz="2400" i="1">
          <a:solidFill>
            <a:schemeClr val="tx1"/>
          </a:solidFill>
          <a:latin typeface="Trebuchet MS" pitchFamily="34" charset="0"/>
        </a:defRPr>
      </a:lvl5pPr>
      <a:lvl6pPr marL="2514600" indent="-228600" algn="l" rtl="0" eaLnBrk="1" fontAlgn="base" hangingPunct="1">
        <a:spcBef>
          <a:spcPct val="20000"/>
        </a:spcBef>
        <a:spcAft>
          <a:spcPct val="0"/>
        </a:spcAft>
        <a:buBlip>
          <a:blip r:embed="rId13"/>
        </a:buBlip>
        <a:defRPr sz="3200" i="1">
          <a:solidFill>
            <a:schemeClr val="tx1"/>
          </a:solidFill>
          <a:latin typeface="+mn-lt"/>
        </a:defRPr>
      </a:lvl6pPr>
      <a:lvl7pPr marL="2971800" indent="-228600" algn="l" rtl="0" eaLnBrk="1" fontAlgn="base" hangingPunct="1">
        <a:spcBef>
          <a:spcPct val="20000"/>
        </a:spcBef>
        <a:spcAft>
          <a:spcPct val="0"/>
        </a:spcAft>
        <a:buBlip>
          <a:blip r:embed="rId13"/>
        </a:buBlip>
        <a:defRPr sz="3200" i="1">
          <a:solidFill>
            <a:schemeClr val="tx1"/>
          </a:solidFill>
          <a:latin typeface="+mn-lt"/>
        </a:defRPr>
      </a:lvl7pPr>
      <a:lvl8pPr marL="3429000" indent="-228600" algn="l" rtl="0" eaLnBrk="1" fontAlgn="base" hangingPunct="1">
        <a:spcBef>
          <a:spcPct val="20000"/>
        </a:spcBef>
        <a:spcAft>
          <a:spcPct val="0"/>
        </a:spcAft>
        <a:buBlip>
          <a:blip r:embed="rId13"/>
        </a:buBlip>
        <a:defRPr sz="3200" i="1">
          <a:solidFill>
            <a:schemeClr val="tx1"/>
          </a:solidFill>
          <a:latin typeface="+mn-lt"/>
        </a:defRPr>
      </a:lvl8pPr>
      <a:lvl9pPr marL="3886200" indent="-228600" algn="l" rtl="0" eaLnBrk="1" fontAlgn="base" hangingPunct="1">
        <a:spcBef>
          <a:spcPct val="20000"/>
        </a:spcBef>
        <a:spcAft>
          <a:spcPct val="0"/>
        </a:spcAft>
        <a:buBlip>
          <a:blip r:embed="rId13"/>
        </a:buBlip>
        <a:defRPr sz="3200"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3.xml"/><Relationship Id="rId5" Type="http://schemas.openxmlformats.org/officeDocument/2006/relationships/hyperlink" Target="mailto:pjohnson@npaihb.org" TargetMode="External"/><Relationship Id="rId4" Type="http://schemas.openxmlformats.org/officeDocument/2006/relationships/hyperlink" Target="mailto:cpeters@npaihb.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olis.leg.state.or.us/liz/2011R1/Measures/Overview/SB0738"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3276600"/>
            <a:ext cx="8686800" cy="1447800"/>
          </a:xfrm>
        </p:spPr>
        <p:txBody>
          <a:bodyPr>
            <a:noAutofit/>
          </a:bodyPr>
          <a:lstStyle/>
          <a:p>
            <a:r>
              <a:rPr lang="en-US" sz="2800" smtClean="0"/>
              <a:t>Oregon Pilot Projects Update</a:t>
            </a:r>
          </a:p>
          <a:p>
            <a:r>
              <a:rPr lang="en-US" b="0" smtClean="0"/>
              <a:t>2015 CALIFORNIA Indian Health Conference and NPAIHB QBM</a:t>
            </a:r>
          </a:p>
          <a:p>
            <a:r>
              <a:rPr lang="en-US" sz="1200" b="0" smtClean="0"/>
              <a:t>Monday, July 6, 2015 10:45am</a:t>
            </a:r>
          </a:p>
          <a:p>
            <a:r>
              <a:rPr lang="en-US" sz="1200" b="0" smtClean="0"/>
              <a:t>Christina Peters, Oral Health Project Director</a:t>
            </a:r>
          </a:p>
          <a:p>
            <a:r>
              <a:rPr lang="en-US" sz="1200" b="0" smtClean="0"/>
              <a:t>Pam Johnson, Oral Health Project Specialist</a:t>
            </a:r>
          </a:p>
        </p:txBody>
      </p:sp>
      <p:sp>
        <p:nvSpPr>
          <p:cNvPr id="3" name="Title 2"/>
          <p:cNvSpPr>
            <a:spLocks noGrp="1"/>
          </p:cNvSpPr>
          <p:nvPr>
            <p:ph type="ctrTitle"/>
          </p:nvPr>
        </p:nvSpPr>
        <p:spPr/>
        <p:txBody>
          <a:bodyPr/>
          <a:lstStyle/>
          <a:p>
            <a:r>
              <a:rPr lang="en-US" sz="6000" dirty="0" smtClean="0">
                <a:solidFill>
                  <a:schemeClr val="accent1">
                    <a:lumMod val="75000"/>
                  </a:schemeClr>
                </a:solidFill>
              </a:rPr>
              <a:t>Dental Health Aide Therapists in Oregon</a:t>
            </a:r>
            <a:endParaRPr lang="en-US" sz="6000" dirty="0">
              <a:solidFill>
                <a:schemeClr val="accent1">
                  <a:lumMod val="75000"/>
                </a:schemeClr>
              </a:solidFill>
            </a:endParaRPr>
          </a:p>
        </p:txBody>
      </p:sp>
    </p:spTree>
    <p:custDataLst>
      <p:tags r:id="rId1"/>
    </p:custDataLst>
    <p:extLst>
      <p:ext uri="{BB962C8B-B14F-4D97-AF65-F5344CB8AC3E}">
        <p14:creationId xmlns:p14="http://schemas.microsoft.com/office/powerpoint/2010/main" val="4202995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2895600" y="762000"/>
            <a:ext cx="6096000" cy="5638800"/>
          </a:xfrm>
          <a:solidFill>
            <a:schemeClr val="bg1"/>
          </a:solidFill>
        </p:spPr>
        <p:txBody>
          <a:bodyPr>
            <a:normAutofit/>
          </a:bodyPr>
          <a:lstStyle/>
          <a:p>
            <a:pPr marL="609600" indent="-60960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a:p>
          <a:p>
            <a:pPr marL="0" indent="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smtClean="0"/>
          </a:p>
          <a:p>
            <a:pPr marL="274320" indent="-274320" eaLnBrk="1" fontAlgn="auto" hangingPunct="1">
              <a:spcAft>
                <a:spcPts val="0"/>
              </a:spcAft>
              <a:buFont typeface="Wingdings 2"/>
              <a:buChar char=""/>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smtClean="0"/>
              <a:t>Northwest Portland Area Indian Health Board</a:t>
            </a:r>
            <a:endParaRPr lang="en-US" dirty="0"/>
          </a:p>
        </p:txBody>
      </p:sp>
      <p:sp>
        <p:nvSpPr>
          <p:cNvPr id="3" name="Text Placeholder 2"/>
          <p:cNvSpPr>
            <a:spLocks noGrp="1"/>
          </p:cNvSpPr>
          <p:nvPr>
            <p:ph type="body" idx="2"/>
          </p:nvPr>
        </p:nvSpPr>
        <p:spPr>
          <a:xfrm>
            <a:off x="381000" y="2514600"/>
            <a:ext cx="2362200" cy="609600"/>
          </a:xfrm>
        </p:spPr>
        <p:txBody>
          <a:bodyPr>
            <a:normAutofit/>
          </a:bodyPr>
          <a:lstStyle/>
          <a:p>
            <a:pPr eaLnBrk="1" fontAlgn="auto" hangingPunct="1">
              <a:buFont typeface="Wingdings 2"/>
              <a:buNone/>
              <a:defRPr/>
            </a:pPr>
            <a:r>
              <a:rPr lang="en-US" dirty="0" smtClean="0"/>
              <a:t>Indian Leadership for Indian Health</a:t>
            </a:r>
            <a:endParaRPr lang="en-US" dirty="0"/>
          </a:p>
        </p:txBody>
      </p:sp>
      <p:sp>
        <p:nvSpPr>
          <p:cNvPr id="5" name="TextBox 4"/>
          <p:cNvSpPr txBox="1"/>
          <p:nvPr/>
        </p:nvSpPr>
        <p:spPr>
          <a:xfrm>
            <a:off x="3924300" y="2362200"/>
            <a:ext cx="4038600" cy="3139321"/>
          </a:xfrm>
          <a:prstGeom prst="rect">
            <a:avLst/>
          </a:prstGeom>
          <a:noFill/>
        </p:spPr>
        <p:txBody>
          <a:bodyPr wrap="square" rtlCol="0">
            <a:spAutoFit/>
          </a:bodyPr>
          <a:lstStyle/>
          <a:p>
            <a:r>
              <a:rPr lang="en-US" dirty="0" smtClean="0"/>
              <a:t>For more information please contact:</a:t>
            </a:r>
          </a:p>
          <a:p>
            <a:endParaRPr lang="en-US" dirty="0" smtClean="0"/>
          </a:p>
          <a:p>
            <a:r>
              <a:rPr lang="en-US" dirty="0" smtClean="0"/>
              <a:t>Christina Peters, Oral Health Project Director </a:t>
            </a:r>
          </a:p>
          <a:p>
            <a:r>
              <a:rPr lang="en-US" dirty="0" smtClean="0">
                <a:hlinkClick r:id="rId4"/>
              </a:rPr>
              <a:t>cpeters@npaihb.org</a:t>
            </a:r>
            <a:endParaRPr lang="en-US" dirty="0" smtClean="0"/>
          </a:p>
          <a:p>
            <a:r>
              <a:rPr lang="en-US" dirty="0" smtClean="0"/>
              <a:t>206.349.4364</a:t>
            </a:r>
          </a:p>
          <a:p>
            <a:endParaRPr lang="en-US" dirty="0"/>
          </a:p>
          <a:p>
            <a:r>
              <a:rPr lang="en-US" dirty="0" smtClean="0"/>
              <a:t>Pam Johnson, Oral Health Project Specialist </a:t>
            </a:r>
          </a:p>
          <a:p>
            <a:r>
              <a:rPr lang="en-US" dirty="0" smtClean="0">
                <a:hlinkClick r:id="rId5"/>
              </a:rPr>
              <a:t>pjohnson@npaihb.org</a:t>
            </a:r>
            <a:endParaRPr lang="en-US" dirty="0" smtClean="0"/>
          </a:p>
          <a:p>
            <a:r>
              <a:rPr lang="en-US" dirty="0" smtClean="0"/>
              <a:t>206.755.4309</a:t>
            </a:r>
            <a:endParaRPr lang="en-US" dirty="0"/>
          </a:p>
        </p:txBody>
      </p:sp>
      <p:sp>
        <p:nvSpPr>
          <p:cNvPr id="6" name="TextBox 5"/>
          <p:cNvSpPr txBox="1"/>
          <p:nvPr/>
        </p:nvSpPr>
        <p:spPr>
          <a:xfrm>
            <a:off x="3733800" y="1091492"/>
            <a:ext cx="4419600" cy="584775"/>
          </a:xfrm>
          <a:prstGeom prst="rect">
            <a:avLst/>
          </a:prstGeom>
          <a:noFill/>
        </p:spPr>
        <p:txBody>
          <a:bodyPr wrap="square" rtlCol="0">
            <a:spAutoFit/>
          </a:bodyPr>
          <a:lstStyle/>
          <a:p>
            <a:pPr algn="ctr"/>
            <a:r>
              <a:rPr lang="en-US" sz="3200" b="1" dirty="0" smtClean="0"/>
              <a:t>Questions?</a:t>
            </a:r>
            <a:endParaRPr lang="en-US" sz="3200" b="1" dirty="0"/>
          </a:p>
        </p:txBody>
      </p:sp>
    </p:spTree>
    <p:custDataLst>
      <p:tags r:id="rId1"/>
    </p:custDataLst>
    <p:extLst>
      <p:ext uri="{BB962C8B-B14F-4D97-AF65-F5344CB8AC3E}">
        <p14:creationId xmlns:p14="http://schemas.microsoft.com/office/powerpoint/2010/main" val="3363218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000" dirty="0" smtClean="0"/>
              <a:t>Dental Pilot Projects in Oregon</a:t>
            </a:r>
            <a:endParaRPr lang="en-US" sz="4000" dirty="0"/>
          </a:p>
        </p:txBody>
      </p:sp>
      <p:sp>
        <p:nvSpPr>
          <p:cNvPr id="8" name="Content Placeholder 7"/>
          <p:cNvSpPr>
            <a:spLocks noGrp="1"/>
          </p:cNvSpPr>
          <p:nvPr>
            <p:ph sz="quarter" idx="1"/>
          </p:nvPr>
        </p:nvSpPr>
        <p:spPr/>
        <p:txBody>
          <a:bodyPr>
            <a:normAutofit/>
          </a:bodyPr>
          <a:lstStyle/>
          <a:p>
            <a:pPr marL="0" indent="0" algn="ctr">
              <a:buNone/>
            </a:pPr>
            <a:r>
              <a:rPr lang="en-US" dirty="0"/>
              <a:t>Oregon Health Authority Dental Pilot Projects</a:t>
            </a:r>
          </a:p>
          <a:p>
            <a:pPr marL="0" indent="0">
              <a:buNone/>
            </a:pPr>
            <a:endParaRPr lang="en-US" dirty="0"/>
          </a:p>
          <a:p>
            <a:pPr marL="0" indent="0" algn="ctr">
              <a:buNone/>
            </a:pPr>
            <a:r>
              <a:rPr lang="en-US" dirty="0" smtClean="0"/>
              <a:t>The goal </a:t>
            </a:r>
            <a:r>
              <a:rPr lang="en-US" dirty="0"/>
              <a:t>of the Dental Pilot Project Program is to encourage the development of innovative practices in oral health care delivery systems with a focus on providing care to populations that evidence-based studies have shown have the highest disease rates and the least access to dental care.</a:t>
            </a:r>
          </a:p>
        </p:txBody>
      </p:sp>
    </p:spTree>
    <p:extLst>
      <p:ext uri="{BB962C8B-B14F-4D97-AF65-F5344CB8AC3E}">
        <p14:creationId xmlns:p14="http://schemas.microsoft.com/office/powerpoint/2010/main" val="2315511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Senate Bill 738 (2011)</a:t>
            </a:r>
            <a:endParaRPr lang="en-US" dirty="0"/>
          </a:p>
        </p:txBody>
      </p:sp>
      <p:sp>
        <p:nvSpPr>
          <p:cNvPr id="3" name="Text Placeholder 2"/>
          <p:cNvSpPr>
            <a:spLocks noGrp="1"/>
          </p:cNvSpPr>
          <p:nvPr>
            <p:ph type="body" sz="half" idx="3"/>
          </p:nvPr>
        </p:nvSpPr>
        <p:spPr/>
        <p:txBody>
          <a:bodyPr/>
          <a:lstStyle/>
          <a:p>
            <a:r>
              <a:rPr lang="en-US" dirty="0" smtClean="0"/>
              <a:t>Current status of legislation</a:t>
            </a:r>
            <a:endParaRPr lang="en-US" dirty="0"/>
          </a:p>
        </p:txBody>
      </p:sp>
      <p:sp>
        <p:nvSpPr>
          <p:cNvPr id="4" name="Content Placeholder 3"/>
          <p:cNvSpPr>
            <a:spLocks noGrp="1"/>
          </p:cNvSpPr>
          <p:nvPr>
            <p:ph sz="quarter" idx="2"/>
          </p:nvPr>
        </p:nvSpPr>
        <p:spPr/>
        <p:txBody>
          <a:bodyPr>
            <a:normAutofit fontScale="62500" lnSpcReduction="20000"/>
          </a:bodyPr>
          <a:lstStyle/>
          <a:p>
            <a:pPr marL="0" indent="0">
              <a:buNone/>
            </a:pPr>
            <a:r>
              <a:rPr lang="en-US" dirty="0">
                <a:hlinkClick r:id="rId3"/>
              </a:rPr>
              <a:t>Senate Bill </a:t>
            </a:r>
            <a:r>
              <a:rPr lang="en-US" dirty="0" smtClean="0">
                <a:hlinkClick r:id="rId3"/>
              </a:rPr>
              <a:t>738</a:t>
            </a:r>
            <a:r>
              <a:rPr lang="en-US" dirty="0"/>
              <a:t> </a:t>
            </a:r>
            <a:r>
              <a:rPr lang="en-US" dirty="0" smtClean="0"/>
              <a:t>allows </a:t>
            </a:r>
            <a:r>
              <a:rPr lang="en-US" dirty="0"/>
              <a:t>the Oregon Health Authority to approve dental pilot </a:t>
            </a:r>
            <a:r>
              <a:rPr lang="en-US" dirty="0" smtClean="0"/>
              <a:t>projects.</a:t>
            </a:r>
          </a:p>
          <a:p>
            <a:pPr marL="0" indent="0">
              <a:buNone/>
            </a:pPr>
            <a:endParaRPr lang="en-US" dirty="0"/>
          </a:p>
          <a:p>
            <a:pPr marL="0" indent="0">
              <a:buNone/>
            </a:pPr>
            <a:r>
              <a:rPr lang="en-US" dirty="0" smtClean="0"/>
              <a:t>These </a:t>
            </a:r>
            <a:r>
              <a:rPr lang="en-US" dirty="0"/>
              <a:t>projects are intended to evaluate quality of care, access, cost, workforce, and efficacy by:</a:t>
            </a:r>
          </a:p>
          <a:p>
            <a:r>
              <a:rPr lang="en-US" dirty="0"/>
              <a:t>Teaching new skills to existing categories of dental personnel</a:t>
            </a:r>
          </a:p>
          <a:p>
            <a:r>
              <a:rPr lang="en-US" dirty="0"/>
              <a:t>Developing new categories of dental personnel</a:t>
            </a:r>
          </a:p>
          <a:p>
            <a:r>
              <a:rPr lang="en-US" dirty="0"/>
              <a:t>Accelerating the training of existing categories of dental personnel</a:t>
            </a:r>
          </a:p>
          <a:p>
            <a:r>
              <a:rPr lang="en-US" dirty="0"/>
              <a:t>Teaching new oral health care roles to previously untrained persons</a:t>
            </a:r>
          </a:p>
        </p:txBody>
      </p:sp>
      <p:sp>
        <p:nvSpPr>
          <p:cNvPr id="5" name="Content Placeholder 4"/>
          <p:cNvSpPr>
            <a:spLocks noGrp="1"/>
          </p:cNvSpPr>
          <p:nvPr>
            <p:ph sz="quarter" idx="4"/>
          </p:nvPr>
        </p:nvSpPr>
        <p:spPr/>
        <p:txBody>
          <a:bodyPr>
            <a:normAutofit fontScale="62500" lnSpcReduction="20000"/>
          </a:bodyPr>
          <a:lstStyle/>
          <a:p>
            <a:r>
              <a:rPr lang="en-US" dirty="0" smtClean="0"/>
              <a:t>SB 606 and SB 692</a:t>
            </a:r>
          </a:p>
          <a:p>
            <a:r>
              <a:rPr lang="en-US" dirty="0" smtClean="0"/>
              <a:t>Introduced this session</a:t>
            </a:r>
          </a:p>
          <a:p>
            <a:r>
              <a:rPr lang="en-US" dirty="0" smtClean="0"/>
              <a:t>Bills merged and 606 is the vehicle</a:t>
            </a:r>
          </a:p>
          <a:p>
            <a:r>
              <a:rPr lang="en-US" dirty="0" smtClean="0"/>
              <a:t>Extends the end of the pilot projects to 2025</a:t>
            </a:r>
          </a:p>
          <a:p>
            <a:r>
              <a:rPr lang="en-US" dirty="0" smtClean="0"/>
              <a:t>Ensures Medicaid reimbursement for new providers in pilot projects for services currently provided by Medicaid.</a:t>
            </a:r>
          </a:p>
          <a:p>
            <a:r>
              <a:rPr lang="en-US" dirty="0" smtClean="0"/>
              <a:t>Funds OHA staff to facilitate pilot applications and monitoring</a:t>
            </a:r>
          </a:p>
          <a:p>
            <a:r>
              <a:rPr lang="en-US" dirty="0" smtClean="0"/>
              <a:t>606 has passed through the ways and means committee and is headed to Senate floor.</a:t>
            </a:r>
          </a:p>
          <a:p>
            <a:r>
              <a:rPr lang="en-US" dirty="0" smtClean="0"/>
              <a:t>606 does not have opposition and is expected to pass.</a:t>
            </a:r>
          </a:p>
          <a:p>
            <a:endParaRPr lang="en-US" dirty="0" smtClean="0"/>
          </a:p>
          <a:p>
            <a:endParaRPr lang="en-US" dirty="0"/>
          </a:p>
        </p:txBody>
      </p:sp>
      <p:sp>
        <p:nvSpPr>
          <p:cNvPr id="6" name="Title 5"/>
          <p:cNvSpPr>
            <a:spLocks noGrp="1"/>
          </p:cNvSpPr>
          <p:nvPr>
            <p:ph type="title"/>
          </p:nvPr>
        </p:nvSpPr>
        <p:spPr/>
        <p:txBody>
          <a:bodyPr/>
          <a:lstStyle/>
          <a:p>
            <a:pPr algn="l"/>
            <a:r>
              <a:rPr lang="en-US" dirty="0" smtClean="0"/>
              <a:t>Dental Pilot Projects</a:t>
            </a:r>
            <a:endParaRPr lang="en-US" dirty="0"/>
          </a:p>
        </p:txBody>
      </p:sp>
    </p:spTree>
    <p:extLst>
      <p:ext uri="{BB962C8B-B14F-4D97-AF65-F5344CB8AC3E}">
        <p14:creationId xmlns:p14="http://schemas.microsoft.com/office/powerpoint/2010/main" val="16365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Opportunities for Oregon Tribes</a:t>
            </a:r>
            <a:endParaRPr lang="en-US" dirty="0"/>
          </a:p>
        </p:txBody>
      </p:sp>
      <p:sp>
        <p:nvSpPr>
          <p:cNvPr id="4" name="Content Placeholder 3"/>
          <p:cNvSpPr>
            <a:spLocks noGrp="1"/>
          </p:cNvSpPr>
          <p:nvPr>
            <p:ph sz="quarter" idx="1"/>
          </p:nvPr>
        </p:nvSpPr>
        <p:spPr/>
        <p:txBody>
          <a:bodyPr>
            <a:normAutofit fontScale="85000" lnSpcReduction="20000"/>
          </a:bodyPr>
          <a:lstStyle/>
          <a:p>
            <a:pPr lvl="0"/>
            <a:r>
              <a:rPr lang="en-US" dirty="0" smtClean="0"/>
              <a:t>Expand </a:t>
            </a:r>
            <a:r>
              <a:rPr lang="en-US" dirty="0"/>
              <a:t>access to consistent, routine, high quality oral health care in tribal communities;</a:t>
            </a:r>
          </a:p>
          <a:p>
            <a:pPr lvl="0"/>
            <a:r>
              <a:rPr lang="en-US" dirty="0"/>
              <a:t>Grow the number of AI/AN oral health care providers available to tribal communities;</a:t>
            </a:r>
          </a:p>
          <a:p>
            <a:pPr lvl="0"/>
            <a:r>
              <a:rPr lang="en-US" dirty="0"/>
              <a:t>Bring culturally competent </a:t>
            </a:r>
            <a:r>
              <a:rPr lang="en-US" dirty="0" smtClean="0"/>
              <a:t>care </a:t>
            </a:r>
            <a:r>
              <a:rPr lang="en-US" dirty="0"/>
              <a:t>into tribal communities;</a:t>
            </a:r>
          </a:p>
          <a:p>
            <a:pPr lvl="0"/>
            <a:r>
              <a:rPr lang="en-US" dirty="0"/>
              <a:t>Create a more efficient and </a:t>
            </a:r>
            <a:endParaRPr lang="en-US" dirty="0" smtClean="0"/>
          </a:p>
          <a:p>
            <a:pPr marL="0" lvl="0" indent="0">
              <a:buNone/>
            </a:pPr>
            <a:r>
              <a:rPr lang="en-US" dirty="0"/>
              <a:t> </a:t>
            </a:r>
            <a:r>
              <a:rPr lang="en-US" dirty="0" smtClean="0"/>
              <a:t>   effective </a:t>
            </a:r>
            <a:r>
              <a:rPr lang="en-US" dirty="0"/>
              <a:t>oral health team </a:t>
            </a:r>
            <a:r>
              <a:rPr lang="en-US" dirty="0" smtClean="0"/>
              <a:t>that</a:t>
            </a:r>
          </a:p>
          <a:p>
            <a:pPr marL="0" lvl="0" indent="0">
              <a:buNone/>
            </a:pPr>
            <a:r>
              <a:rPr lang="en-US" dirty="0"/>
              <a:t> </a:t>
            </a:r>
            <a:r>
              <a:rPr lang="en-US" dirty="0" smtClean="0"/>
              <a:t>   </a:t>
            </a:r>
            <a:r>
              <a:rPr lang="en-US" dirty="0"/>
              <a:t>can meet the needs of the </a:t>
            </a:r>
            <a:endParaRPr lang="en-US" dirty="0" smtClean="0"/>
          </a:p>
          <a:p>
            <a:pPr marL="0" lvl="0" indent="0">
              <a:buNone/>
            </a:pPr>
            <a:r>
              <a:rPr lang="en-US" dirty="0"/>
              <a:t> </a:t>
            </a:r>
            <a:r>
              <a:rPr lang="en-US" dirty="0" smtClean="0"/>
              <a:t>   tribal </a:t>
            </a:r>
            <a:r>
              <a:rPr lang="en-US" dirty="0"/>
              <a:t>communities;</a:t>
            </a:r>
          </a:p>
          <a:p>
            <a:pPr lvl="0"/>
            <a:r>
              <a:rPr lang="en-US" dirty="0"/>
              <a:t>Establish cost effective solutions </a:t>
            </a:r>
            <a:endParaRPr lang="en-US" dirty="0" smtClean="0"/>
          </a:p>
          <a:p>
            <a:pPr marL="0" lvl="0" indent="0">
              <a:buNone/>
            </a:pPr>
            <a:r>
              <a:rPr lang="en-US" dirty="0"/>
              <a:t> </a:t>
            </a:r>
            <a:r>
              <a:rPr lang="en-US" dirty="0" smtClean="0"/>
              <a:t>   to </a:t>
            </a:r>
            <a:r>
              <a:rPr lang="en-US" dirty="0"/>
              <a:t>oral health challenges into </a:t>
            </a:r>
            <a:endParaRPr lang="en-US" dirty="0" smtClean="0"/>
          </a:p>
          <a:p>
            <a:pPr marL="0" lvl="0" indent="0">
              <a:buNone/>
            </a:pPr>
            <a:r>
              <a:rPr lang="en-US" dirty="0"/>
              <a:t> </a:t>
            </a:r>
            <a:r>
              <a:rPr lang="en-US" dirty="0" smtClean="0"/>
              <a:t>   tribal </a:t>
            </a:r>
            <a:r>
              <a:rPr lang="en-US" dirty="0"/>
              <a:t>communities;</a:t>
            </a:r>
          </a:p>
          <a:p>
            <a:pPr lvl="0"/>
            <a:r>
              <a:rPr lang="en-US" dirty="0"/>
              <a:t>Bring care where it is needed most.</a:t>
            </a:r>
          </a:p>
        </p:txBody>
      </p:sp>
      <p:pic>
        <p:nvPicPr>
          <p:cNvPr id="3" name="Content Placeholder 2"/>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tretch>
            <a:fillRect/>
          </a:stretch>
        </p:blipFill>
        <p:spPr>
          <a:xfrm>
            <a:off x="4987954" y="3200400"/>
            <a:ext cx="4038600" cy="3028950"/>
          </a:xfrm>
        </p:spPr>
      </p:pic>
    </p:spTree>
    <p:extLst>
      <p:ext uri="{BB962C8B-B14F-4D97-AF65-F5344CB8AC3E}">
        <p14:creationId xmlns:p14="http://schemas.microsoft.com/office/powerpoint/2010/main" val="8153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sz="2000" b="0" dirty="0"/>
              <a:t>The Oregon Dental Pilot Projects provide an opportunity for tribal communities to pioneering Dental Health Aide Therapists in Oregon</a:t>
            </a:r>
          </a:p>
        </p:txBody>
      </p:sp>
      <p:pic>
        <p:nvPicPr>
          <p:cNvPr id="5" name="Picture Placeholder 4"/>
          <p:cNvPicPr>
            <a:picLocks noGrp="1" noChangeAspect="1"/>
          </p:cNvPicPr>
          <p:nvPr>
            <p:ph type="pic" idx="1"/>
          </p:nvPr>
        </p:nvPicPr>
        <p:blipFill>
          <a:blip r:embed="rId3"/>
          <a:srcRect t="3247" b="3247"/>
          <a:stretch>
            <a:fillRect/>
          </a:stretch>
        </p:blipFill>
        <p:spPr>
          <a:prstGeom prst="rect">
            <a:avLst/>
          </a:prstGeom>
        </p:spPr>
      </p:pic>
      <p:sp>
        <p:nvSpPr>
          <p:cNvPr id="2" name="Text Placeholder 1"/>
          <p:cNvSpPr>
            <a:spLocks noGrp="1"/>
          </p:cNvSpPr>
          <p:nvPr>
            <p:ph type="body" sz="half" idx="2"/>
          </p:nvPr>
        </p:nvSpPr>
        <p:spPr/>
        <p:txBody>
          <a:bodyPr>
            <a:normAutofit/>
          </a:bodyPr>
          <a:lstStyle/>
          <a:p>
            <a:pPr marL="0" indent="0" algn="ctr">
              <a:buNone/>
            </a:pPr>
            <a:r>
              <a:rPr lang="en-US" sz="3200" dirty="0" smtClean="0"/>
              <a:t>Opportunity to pilot Dental Health Aide Therapists in Oregon</a:t>
            </a:r>
            <a:endParaRPr lang="en-US" sz="3200" dirty="0"/>
          </a:p>
        </p:txBody>
      </p:sp>
    </p:spTree>
    <p:extLst>
      <p:ext uri="{BB962C8B-B14F-4D97-AF65-F5344CB8AC3E}">
        <p14:creationId xmlns:p14="http://schemas.microsoft.com/office/powerpoint/2010/main" val="34888429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is a DHAT?</a:t>
            </a:r>
            <a:endParaRPr lang="en-US" dirty="0"/>
          </a:p>
        </p:txBody>
      </p:sp>
      <p:sp>
        <p:nvSpPr>
          <p:cNvPr id="4" name="Content Placeholder 3"/>
          <p:cNvSpPr>
            <a:spLocks noGrp="1"/>
          </p:cNvSpPr>
          <p:nvPr>
            <p:ph sz="half" idx="1"/>
          </p:nvPr>
        </p:nvSpPr>
        <p:spPr/>
        <p:txBody>
          <a:bodyPr>
            <a:normAutofit fontScale="62500" lnSpcReduction="20000"/>
          </a:bodyPr>
          <a:lstStyle/>
          <a:p>
            <a:pPr lvl="0"/>
            <a:r>
              <a:rPr lang="en-US" dirty="0"/>
              <a:t>Dental therapists were developed to help dentists expand their reach and serve more people in need of care.  </a:t>
            </a:r>
          </a:p>
          <a:p>
            <a:pPr lvl="0"/>
            <a:r>
              <a:rPr lang="en-US" dirty="0"/>
              <a:t>They work WITH dentists as part of a dental team.  </a:t>
            </a:r>
          </a:p>
          <a:p>
            <a:pPr lvl="0"/>
            <a:r>
              <a:rPr lang="en-US" dirty="0" smtClean="0"/>
              <a:t>Dental Therapists have been practicing in Alaska for over 10 years and around the world for over 100 years. </a:t>
            </a:r>
            <a:endParaRPr lang="en-US" dirty="0"/>
          </a:p>
          <a:p>
            <a:pPr lvl="0"/>
            <a:r>
              <a:rPr lang="en-US" dirty="0"/>
              <a:t>Dental therapists provide a core set of preventive and routine dental services, including cleanings, fillings and uncomplicated extractions.  </a:t>
            </a:r>
          </a:p>
          <a:p>
            <a:pPr lvl="0"/>
            <a:r>
              <a:rPr lang="en-US" dirty="0"/>
              <a:t>They can practice off-site under the general supervision of a dentist, meaning they can practice in areas and settings where dentists do not usually work, including remote areas, nursing homes or safety net clinics.</a:t>
            </a:r>
          </a:p>
          <a:p>
            <a:pPr lvl="0"/>
            <a:r>
              <a:rPr lang="en-US" dirty="0" smtClean="0"/>
              <a:t>In Alaska, AI/AN individuals make up 86% of the DHAT workforce. </a:t>
            </a:r>
            <a:endParaRPr lang="en-US"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4478338" y="1956991"/>
            <a:ext cx="4683125" cy="3512343"/>
          </a:xfrm>
        </p:spPr>
      </p:pic>
    </p:spTree>
    <p:extLst>
      <p:ext uri="{BB962C8B-B14F-4D97-AF65-F5344CB8AC3E}">
        <p14:creationId xmlns:p14="http://schemas.microsoft.com/office/powerpoint/2010/main" val="39175503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186655"/>
            <a:ext cx="8839200" cy="1066800"/>
          </a:xfrm>
        </p:spPr>
        <p:txBody>
          <a:bodyPr/>
          <a:lstStyle/>
          <a:p>
            <a:r>
              <a:rPr lang="en-US" dirty="0" smtClean="0"/>
              <a:t>Pilot sites in Oregon</a:t>
            </a:r>
            <a:endParaRPr lang="en-US" dirty="0"/>
          </a:p>
        </p:txBody>
      </p:sp>
      <p:sp>
        <p:nvSpPr>
          <p:cNvPr id="4" name="Content Placeholder 3"/>
          <p:cNvSpPr>
            <a:spLocks noGrp="1"/>
          </p:cNvSpPr>
          <p:nvPr>
            <p:ph sz="quarter" idx="1"/>
          </p:nvPr>
        </p:nvSpPr>
        <p:spPr>
          <a:xfrm>
            <a:off x="301752" y="1600200"/>
            <a:ext cx="8503920" cy="4498847"/>
          </a:xfrm>
        </p:spPr>
        <p:txBody>
          <a:bodyPr>
            <a:normAutofit lnSpcReduction="10000"/>
          </a:bodyPr>
          <a:lstStyle/>
          <a:p>
            <a:r>
              <a:rPr lang="en-US" dirty="0" smtClean="0"/>
              <a:t>Two DHAT Trainees start July 20, 2015. One trainee is from the Swinomish Indian Tribal Community and the other is from </a:t>
            </a:r>
            <a:r>
              <a:rPr lang="en-US" dirty="0"/>
              <a:t>Confederated Tribes of Coos, Lower Umpqua and Siuslaw </a:t>
            </a:r>
            <a:r>
              <a:rPr lang="en-US" dirty="0" smtClean="0"/>
              <a:t>Indians</a:t>
            </a:r>
          </a:p>
          <a:p>
            <a:r>
              <a:rPr lang="en-US" dirty="0" smtClean="0"/>
              <a:t>Model tribal code completed and available for pilot sites</a:t>
            </a:r>
          </a:p>
          <a:p>
            <a:r>
              <a:rPr lang="en-US" dirty="0" smtClean="0"/>
              <a:t>Two other Oregon Tribes currently working with their councils and communities to authorize pilot projects in their </a:t>
            </a:r>
            <a:r>
              <a:rPr lang="en-US" dirty="0" err="1" smtClean="0"/>
              <a:t>communies</a:t>
            </a:r>
            <a:r>
              <a:rPr lang="en-US" dirty="0" smtClean="0"/>
              <a:t>.</a:t>
            </a:r>
          </a:p>
          <a:p>
            <a:r>
              <a:rPr lang="en-US" dirty="0" smtClean="0"/>
              <a:t>NPAIHB staff working with pilot sites to complete application process with Oregon Health Authority</a:t>
            </a:r>
            <a:endParaRPr lang="en-US" dirty="0"/>
          </a:p>
        </p:txBody>
      </p:sp>
    </p:spTree>
    <p:extLst>
      <p:ext uri="{BB962C8B-B14F-4D97-AF65-F5344CB8AC3E}">
        <p14:creationId xmlns:p14="http://schemas.microsoft.com/office/powerpoint/2010/main" val="38934815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Pilot Sites in Oregon</a:t>
            </a:r>
            <a:endParaRPr lang="en-US" dirty="0"/>
          </a:p>
        </p:txBody>
      </p:sp>
      <p:sp>
        <p:nvSpPr>
          <p:cNvPr id="4" name="Content Placeholder 3"/>
          <p:cNvSpPr>
            <a:spLocks noGrp="1"/>
          </p:cNvSpPr>
          <p:nvPr>
            <p:ph sz="half" idx="1"/>
          </p:nvPr>
        </p:nvSpPr>
        <p:spPr/>
        <p:txBody>
          <a:bodyPr>
            <a:normAutofit fontScale="85000" lnSpcReduction="10000"/>
          </a:bodyPr>
          <a:lstStyle/>
          <a:p>
            <a:r>
              <a:rPr lang="en-US" dirty="0" smtClean="0"/>
              <a:t>First steps to becoming a pilot site:</a:t>
            </a:r>
          </a:p>
          <a:p>
            <a:endParaRPr lang="en-US" dirty="0" smtClean="0"/>
          </a:p>
          <a:p>
            <a:pPr lvl="1"/>
            <a:r>
              <a:rPr lang="en-US" sz="2800" dirty="0" smtClean="0"/>
              <a:t>NPAIHB </a:t>
            </a:r>
            <a:r>
              <a:rPr lang="en-US" sz="2800" dirty="0"/>
              <a:t>Staff meets with Tribal leadership, Tribal Health Director, Human Services Director, or other tribal health leader to discuss interest.</a:t>
            </a:r>
          </a:p>
          <a:p>
            <a:pPr lvl="1"/>
            <a:r>
              <a:rPr lang="en-US" sz="2800" dirty="0"/>
              <a:t>Tribal leader education</a:t>
            </a:r>
          </a:p>
          <a:p>
            <a:pPr lvl="1"/>
            <a:r>
              <a:rPr lang="en-US" sz="2800" dirty="0"/>
              <a:t>Tribal community education</a:t>
            </a:r>
          </a:p>
          <a:p>
            <a:endParaRPr lang="en-US" dirty="0"/>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048979" y="1600200"/>
            <a:ext cx="3618041" cy="4681538"/>
          </a:xfrm>
        </p:spPr>
      </p:pic>
    </p:spTree>
    <p:extLst>
      <p:ext uri="{BB962C8B-B14F-4D97-AF65-F5344CB8AC3E}">
        <p14:creationId xmlns:p14="http://schemas.microsoft.com/office/powerpoint/2010/main" val="4293940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vesting in Our People">
            <a:hlinkClick r:id="" action="ppaction://media"/>
          </p:cNvPr>
          <p:cNvPicPr>
            <a:picLocks noGrp="1" noChangeAspect="1"/>
          </p:cNvPicPr>
          <p:nvPr>
            <p:ph sz="quarter" idx="4294967295"/>
            <a:videoFile r:link="rId2"/>
            <p:extLst>
              <p:ext uri="{DAA4B4D4-6D71-4841-9C94-3DE7FCFB9230}">
                <p14:media xmlns:p14="http://schemas.microsoft.com/office/powerpoint/2010/main" r:embed="rId1"/>
              </p:ext>
            </p:extLst>
          </p:nvPr>
        </p:nvPicPr>
        <p:blipFill>
          <a:blip r:embed="rId4"/>
          <a:stretch>
            <a:fillRect/>
          </a:stretch>
        </p:blipFill>
        <p:spPr>
          <a:xfrm>
            <a:off x="152400" y="914400"/>
            <a:ext cx="8826500" cy="4964113"/>
          </a:xfrm>
        </p:spPr>
      </p:pic>
    </p:spTree>
    <p:extLst>
      <p:ext uri="{BB962C8B-B14F-4D97-AF65-F5344CB8AC3E}">
        <p14:creationId xmlns:p14="http://schemas.microsoft.com/office/powerpoint/2010/main" val="13359404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CSVFORMAT" val="0"/>
  <p:tag name="RESPCOUNTERFORMAT" val="0"/>
  <p:tag name="ALLOWDUPLICATES" val="False"/>
  <p:tag name="REVIEWONLY" val="False"/>
  <p:tag name="RACEANIMATIONSPEED" val="3"/>
  <p:tag name="BUBBLENAMEVISIBLE" val="True"/>
  <p:tag name="CUSTOMGRIDBACKCOLOR" val="-2830136"/>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POWERPOINTVERSION" val="14.0"/>
  <p:tag name="TASKPANEKEY" val="331a7e86-707b-4175-a12d-ab538d5f50f0"/>
  <p:tag name="TPFULLVERSION" val="4.3.2.1178"/>
  <p:tag name="EXPANDSHOWBAR" val="True"/>
  <p:tag name="LUIDIAENABLED" val="False"/>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valancheTemplate_9703">
  <a:themeElements>
    <a:clrScheme name="Custom 2">
      <a:dk1>
        <a:sysClr val="windowText" lastClr="000000"/>
      </a:dk1>
      <a:lt1>
        <a:sysClr val="window" lastClr="FFFFFF"/>
      </a:lt1>
      <a:dk2>
        <a:srgbClr val="4F271C"/>
      </a:dk2>
      <a:lt2>
        <a:srgbClr val="F8EDC5"/>
      </a:lt2>
      <a:accent1>
        <a:srgbClr val="3891A7"/>
      </a:accent1>
      <a:accent2>
        <a:srgbClr val="F1DB8C"/>
      </a:accent2>
      <a:accent3>
        <a:srgbClr val="C32D2E"/>
      </a:accent3>
      <a:accent4>
        <a:srgbClr val="637F26"/>
      </a:accent4>
      <a:accent5>
        <a:srgbClr val="964305"/>
      </a:accent5>
      <a:accent6>
        <a:srgbClr val="475A8D"/>
      </a:accent6>
      <a:hlink>
        <a:srgbClr val="4F271C"/>
      </a:hlink>
      <a:folHlink>
        <a:srgbClr val="AA8A14"/>
      </a:folHlink>
    </a:clrScheme>
    <a:fontScheme name="NPAIHB1">
      <a:majorFont>
        <a:latin typeface="Georgia"/>
        <a:ea typeface=""/>
        <a:cs typeface=""/>
      </a:majorFont>
      <a:minorFont>
        <a:latin typeface="Trebuchet MS"/>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6680</TotalTime>
  <Words>1369</Words>
  <Application>Microsoft Office PowerPoint</Application>
  <PresentationFormat>On-screen Show (4:3)</PresentationFormat>
  <Paragraphs>104</Paragraphs>
  <Slides>10</Slides>
  <Notes>9</Notes>
  <HiddenSlides>0</HiddenSlides>
  <MMClips>1</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Civic</vt:lpstr>
      <vt:lpstr>AvalancheTemplate_9703</vt:lpstr>
      <vt:lpstr>Dental Health Aide Therapists in Oregon</vt:lpstr>
      <vt:lpstr>Dental Pilot Projects in Oregon</vt:lpstr>
      <vt:lpstr>Dental Pilot Projects</vt:lpstr>
      <vt:lpstr>Opportunities for Oregon Tribes</vt:lpstr>
      <vt:lpstr>The Oregon Dental Pilot Projects provide an opportunity for tribal communities to pioneering Dental Health Aide Therapists in Oregon</vt:lpstr>
      <vt:lpstr>What is a DHAT?</vt:lpstr>
      <vt:lpstr>Pilot sites in Oregon</vt:lpstr>
      <vt:lpstr>Pilot Sites in Oregon</vt:lpstr>
      <vt:lpstr>PowerPoint Presentation</vt:lpstr>
      <vt:lpstr>Northwest Portland Area Indian Health Board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Chris Sanford</cp:lastModifiedBy>
  <cp:revision>305</cp:revision>
  <cp:lastPrinted>2014-10-20T14:23:42Z</cp:lastPrinted>
  <dcterms:created xsi:type="dcterms:W3CDTF">2012-02-04T16:52:15Z</dcterms:created>
  <dcterms:modified xsi:type="dcterms:W3CDTF">2015-07-06T18:23:47Z</dcterms:modified>
</cp:coreProperties>
</file>