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9" r:id="rId2"/>
    <p:sldId id="385" r:id="rId3"/>
    <p:sldId id="417" r:id="rId4"/>
    <p:sldId id="440" r:id="rId5"/>
    <p:sldId id="441" r:id="rId6"/>
    <p:sldId id="442" r:id="rId7"/>
    <p:sldId id="443" r:id="rId8"/>
    <p:sldId id="445" r:id="rId9"/>
    <p:sldId id="446" r:id="rId10"/>
    <p:sldId id="444" r:id="rId11"/>
    <p:sldId id="35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0548" autoAdjust="0"/>
  </p:normalViewPr>
  <p:slideViewPr>
    <p:cSldViewPr>
      <p:cViewPr varScale="1">
        <p:scale>
          <a:sx n="62" d="100"/>
          <a:sy n="62" d="100"/>
        </p:scale>
        <p:origin x="-73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4243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95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latin typeface="Arial" charset="0"/>
                <a:cs typeface="Arial" charset="0"/>
              </a:rPr>
              <a:t>Legislative &amp; Policy Update</a:t>
            </a:r>
            <a:br>
              <a:rPr lang="en-US" sz="3600" b="1" i="1" dirty="0" smtClean="0">
                <a:latin typeface="Arial" charset="0"/>
                <a:cs typeface="Arial" charset="0"/>
              </a:rPr>
            </a:br>
            <a:endParaRPr lang="en-US" altLang="en-US" sz="32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Quarterly Board Meeting </a:t>
            </a:r>
            <a:endParaRPr lang="en-US" altLang="en-US" sz="18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Thunder Valley, CA</a:t>
            </a:r>
            <a:endParaRPr lang="en-US" altLang="en-US" sz="1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altLang="en-US" sz="1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>July 6, 2015</a:t>
            </a: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/>
            </a:r>
            <a:br>
              <a:rPr lang="en-US" sz="1400" dirty="0" smtClean="0">
                <a:latin typeface="Arial" charset="0"/>
                <a:cs typeface="Arial" charset="0"/>
              </a:rPr>
            </a:br>
            <a:endParaRPr lang="en-US" sz="1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Preparing for IHS Director’s </a:t>
            </a:r>
            <a:br>
              <a:rPr lang="en-US" sz="3200" dirty="0" smtClean="0"/>
            </a:br>
            <a:r>
              <a:rPr lang="en-US" sz="3200" dirty="0" smtClean="0"/>
              <a:t>Listening Session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Listening Session set for July 23, 2015, Issaquah, WA from 10:00 a.m. to 12:00 noon</a:t>
            </a:r>
          </a:p>
          <a:p>
            <a:r>
              <a:rPr lang="en-US" sz="2400" dirty="0" smtClean="0"/>
              <a:t>Issues to develop talking points around:</a:t>
            </a:r>
          </a:p>
          <a:p>
            <a:pPr lvl="1"/>
            <a:r>
              <a:rPr lang="en-US" sz="2000" dirty="0" smtClean="0"/>
              <a:t>Resource Equity </a:t>
            </a:r>
          </a:p>
          <a:p>
            <a:pPr lvl="1"/>
            <a:r>
              <a:rPr lang="en-US" sz="2000" dirty="0" smtClean="0"/>
              <a:t>Regional Referral Specialty Care Center </a:t>
            </a:r>
          </a:p>
          <a:p>
            <a:pPr lvl="1"/>
            <a:r>
              <a:rPr lang="en-US" sz="2000" dirty="0" smtClean="0"/>
              <a:t> RPMS, ICD-10, can IHS sustain RPMS or abandon ship?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 err="1" smtClean="0"/>
              <a:t>SDPI</a:t>
            </a:r>
            <a:r>
              <a:rPr lang="en-US" sz="2000" dirty="0" smtClean="0"/>
              <a:t> funding and new tribes…what to do about how Portland Area funded new tribe in FY 2003</a:t>
            </a:r>
          </a:p>
          <a:p>
            <a:pPr lvl="1"/>
            <a:r>
              <a:rPr lang="en-US" sz="2000" dirty="0" smtClean="0"/>
              <a:t>Other???</a:t>
            </a:r>
          </a:p>
        </p:txBody>
      </p:sp>
    </p:spTree>
    <p:extLst>
      <p:ext uri="{BB962C8B-B14F-4D97-AF65-F5344CB8AC3E}">
        <p14:creationId xmlns:p14="http://schemas.microsoft.com/office/powerpoint/2010/main" val="175694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Discussion?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Report 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752600"/>
            <a:ext cx="6019800" cy="4373563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smtClean="0"/>
              <a:t>IHS Budget Updates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smtClean="0"/>
              <a:t>CHS Meeting &amp; </a:t>
            </a:r>
            <a:r>
              <a:rPr lang="en-US" sz="2800" dirty="0" err="1" smtClean="0"/>
              <a:t>MLR</a:t>
            </a:r>
            <a:r>
              <a:rPr lang="en-US" sz="2800" dirty="0" smtClean="0"/>
              <a:t> </a:t>
            </a:r>
            <a:r>
              <a:rPr lang="en-US" sz="2800" dirty="0" err="1" smtClean="0"/>
              <a:t>Regs</a:t>
            </a:r>
            <a:r>
              <a:rPr lang="en-US" sz="2800" dirty="0" smtClean="0"/>
              <a:t> &amp; CHEF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err="1" smtClean="0"/>
              <a:t>FAAB</a:t>
            </a:r>
            <a:r>
              <a:rPr lang="en-US" sz="2800" dirty="0" smtClean="0"/>
              <a:t> &amp; CHS Workgroups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err="1" smtClean="0"/>
              <a:t>MLR</a:t>
            </a:r>
            <a:r>
              <a:rPr lang="en-US" sz="2800" dirty="0" smtClean="0"/>
              <a:t> for non-hospital based services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err="1" smtClean="0"/>
              <a:t>ACA</a:t>
            </a:r>
            <a:r>
              <a:rPr lang="en-US" sz="2800" dirty="0" smtClean="0"/>
              <a:t> Updates 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83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FY </a:t>
            </a:r>
            <a:r>
              <a:rPr lang="en-US" b="1" dirty="0" smtClean="0"/>
              <a:t>2016 IHS Budget </a:t>
            </a:r>
            <a:br>
              <a:rPr lang="en-US" b="1" dirty="0" smtClean="0"/>
            </a:br>
            <a:r>
              <a:rPr lang="en-US" b="1" dirty="0" smtClean="0"/>
              <a:t>House &amp; Senate Marks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8731" y="1748484"/>
            <a:ext cx="7162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Both House &amp; Senate have completed action – Bills wil</a:t>
            </a:r>
            <a:r>
              <a:rPr lang="en-US" sz="2400" dirty="0" smtClean="0"/>
              <a:t>l now move to conference </a:t>
            </a:r>
          </a:p>
          <a:p>
            <a:r>
              <a:rPr lang="en-US" sz="2400" dirty="0" smtClean="0"/>
              <a:t>President Requested $460 million increase</a:t>
            </a:r>
          </a:p>
          <a:p>
            <a:pPr lvl="1"/>
            <a:r>
              <a:rPr lang="en-US" sz="2000" dirty="0" smtClean="0"/>
              <a:t>House bill is $315 less than President’s Request – 3.1%</a:t>
            </a:r>
          </a:p>
          <a:p>
            <a:pPr lvl="1"/>
            <a:r>
              <a:rPr lang="en-US" sz="2000" dirty="0" smtClean="0"/>
              <a:t>Senate bill is $324 million less than President’s Request – 2.9%</a:t>
            </a:r>
          </a:p>
          <a:p>
            <a:pPr lvl="1"/>
            <a:r>
              <a:rPr lang="en-US" sz="2000" dirty="0" smtClean="0"/>
              <a:t>$8.6 million difference with House mark higher</a:t>
            </a:r>
          </a:p>
          <a:p>
            <a:r>
              <a:rPr lang="en-US" sz="2400" dirty="0" smtClean="0"/>
              <a:t>Key differences in the bills are Senate provides significantly less in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accounts and greater increases for Facilities accounts </a:t>
            </a:r>
          </a:p>
          <a:p>
            <a:r>
              <a:rPr lang="en-US" sz="2400" dirty="0" smtClean="0"/>
              <a:t>Senate provides $17 million increase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accounts while House provides $78 million</a:t>
            </a:r>
          </a:p>
          <a:p>
            <a:r>
              <a:rPr lang="en-US" sz="2400" dirty="0" smtClean="0"/>
              <a:t>Senate provides $61 million for Facilities accounts, while House provides $6 million</a:t>
            </a:r>
            <a:r>
              <a:rPr lang="en-US" sz="2400" dirty="0"/>
              <a:t>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376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Comparing House &amp; Senate Marks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464131"/>
              </p:ext>
            </p:extLst>
          </p:nvPr>
        </p:nvGraphicFramePr>
        <p:xfrm>
          <a:off x="1524000" y="1600200"/>
          <a:ext cx="73914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Sub-Sub Account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FY 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Senate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Services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H&amp;C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$3,197,036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$3,275,000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$3,214,662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Preventive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Hlth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$153,961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$160,256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$154,681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$831,150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$886,283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$888,150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Facilities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$460,234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$466,329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$521,818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, IHS</a:t>
                      </a:r>
                      <a:r>
                        <a:rPr lang="en-US" baseline="0" dirty="0" smtClean="0"/>
                        <a:t> Budget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$4,642,381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$4,787,868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$4,779,311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555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FY 2016 Budget Highlights </a:t>
            </a:r>
            <a:br>
              <a:rPr lang="en-US" dirty="0" smtClean="0"/>
            </a:br>
            <a:r>
              <a:rPr lang="en-US" sz="3100" dirty="0" smtClean="0"/>
              <a:t>(Refer to Funding Table)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House provides $22 million for CHS (2.4% increase); Senate provides $1.2 million (0.1% increase) </a:t>
            </a:r>
          </a:p>
          <a:p>
            <a:r>
              <a:rPr lang="en-US" sz="2400" dirty="0" smtClean="0"/>
              <a:t>Senate provides less than a 1% increase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and Dental Services </a:t>
            </a:r>
          </a:p>
          <a:p>
            <a:r>
              <a:rPr lang="en-US" sz="2400" dirty="0" smtClean="0"/>
              <a:t>Both House &amp; Senate request similar amounts for Behavioral health programs </a:t>
            </a:r>
          </a:p>
          <a:p>
            <a:r>
              <a:rPr lang="en-US" sz="2400" dirty="0" smtClean="0"/>
              <a:t>Both bills provide funding for CSC at amount of President Request - $718 million (8.3% increase)</a:t>
            </a:r>
          </a:p>
          <a:p>
            <a:r>
              <a:rPr lang="en-US" sz="2400" dirty="0" smtClean="0"/>
              <a:t>Funding for </a:t>
            </a:r>
            <a:r>
              <a:rPr lang="en-US" sz="2400" dirty="0" err="1" smtClean="0"/>
              <a:t>UIHPs</a:t>
            </a:r>
            <a:r>
              <a:rPr lang="en-US" sz="2400" dirty="0" smtClean="0"/>
              <a:t> is a concern; President did not request an increase, House request $806,000 increase; Senate 0%</a:t>
            </a:r>
          </a:p>
          <a:p>
            <a:r>
              <a:rPr lang="en-US" sz="2400" dirty="0" smtClean="0"/>
              <a:t>President Request $185 million for Facilities Construction; House provided no increase, Senate provides $20 million increase</a:t>
            </a:r>
            <a:r>
              <a:rPr lang="en-US" sz="2400" dirty="0"/>
              <a:t>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02996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May 27, 2015 IHS Director Call</a:t>
            </a:r>
            <a:br>
              <a:rPr lang="en-US" sz="3200" dirty="0" smtClean="0"/>
            </a:br>
            <a:r>
              <a:rPr lang="en-US" sz="3200" dirty="0" smtClean="0"/>
              <a:t>Overtime Settlements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IHS Director reported that it has settled over $80 million in outstanding overtime wage claims, taxes </a:t>
            </a:r>
            <a:r>
              <a:rPr lang="en-US" sz="1800" dirty="0"/>
              <a:t>and social security of employees in Federally-operated hospitals and clinics, consisting of some twenty thousand claimants from 2008-2013 </a:t>
            </a:r>
            <a:endParaRPr lang="en-US" sz="1800" dirty="0"/>
          </a:p>
          <a:p>
            <a:r>
              <a:rPr lang="en-US" sz="1800" dirty="0" smtClean="0"/>
              <a:t>IHS </a:t>
            </a:r>
            <a:r>
              <a:rPr lang="en-US" sz="1800" dirty="0"/>
              <a:t>will pay $60 million ($9 million from prior year funding and $50-51 million from prior year 3rd party health insurance collections) </a:t>
            </a:r>
            <a:endParaRPr lang="en-US" sz="1800" dirty="0" smtClean="0"/>
          </a:p>
          <a:p>
            <a:r>
              <a:rPr lang="en-US" sz="1800" dirty="0" smtClean="0"/>
              <a:t>An </a:t>
            </a:r>
            <a:r>
              <a:rPr lang="en-US" sz="1800" dirty="0"/>
              <a:t>additional $20 million in administrative and [union] attorney fees, </a:t>
            </a:r>
            <a:r>
              <a:rPr lang="en-US" sz="1800" dirty="0" smtClean="0"/>
              <a:t>will </a:t>
            </a:r>
            <a:r>
              <a:rPr lang="en-US" sz="1800" dirty="0"/>
              <a:t>be reprogrammed from the 2015 Facilities </a:t>
            </a:r>
            <a:r>
              <a:rPr lang="en-US" sz="1800" dirty="0" smtClean="0"/>
              <a:t>Account (Navajo Staffing package) </a:t>
            </a:r>
          </a:p>
          <a:p>
            <a:r>
              <a:rPr lang="en-US" sz="1800" dirty="0" smtClean="0"/>
              <a:t>Expected that average claimant will receive $33,000 </a:t>
            </a:r>
          </a:p>
          <a:p>
            <a:r>
              <a:rPr lang="en-US" sz="1800" dirty="0" smtClean="0"/>
              <a:t>IHS reported that Unions have not provided a list of claimants </a:t>
            </a:r>
          </a:p>
          <a:p>
            <a:r>
              <a:rPr lang="en-US" sz="1800" dirty="0" err="1" smtClean="0"/>
              <a:t>TSGAC</a:t>
            </a:r>
            <a:r>
              <a:rPr lang="en-US" sz="1800" dirty="0"/>
              <a:t> </a:t>
            </a:r>
            <a:r>
              <a:rPr lang="en-US" sz="1800" dirty="0" smtClean="0"/>
              <a:t>and other elected Tribal leadership have expressed outrage and have called for others to express disapproval of IHS leadership and management over this issue (See </a:t>
            </a:r>
            <a:r>
              <a:rPr lang="en-US" sz="1800" dirty="0" err="1" smtClean="0"/>
              <a:t>TSGAC</a:t>
            </a:r>
            <a:r>
              <a:rPr lang="en-US" sz="1800" dirty="0" smtClean="0"/>
              <a:t> letter)</a:t>
            </a:r>
          </a:p>
        </p:txBody>
      </p:sp>
    </p:spTree>
    <p:extLst>
      <p:ext uri="{BB962C8B-B14F-4D97-AF65-F5344CB8AC3E}">
        <p14:creationId xmlns:p14="http://schemas.microsoft.com/office/powerpoint/2010/main" val="2187181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98"/>
            <a:ext cx="72390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IHS Overtime Settlements – </a:t>
            </a:r>
            <a:r>
              <a:rPr lang="en-US" sz="3200" dirty="0" err="1" smtClean="0"/>
              <a:t>STAC</a:t>
            </a:r>
            <a:r>
              <a:rPr lang="en-US" sz="3200" dirty="0" smtClean="0"/>
              <a:t> Meeting</a:t>
            </a:r>
            <a:br>
              <a:rPr lang="en-US" sz="3200" dirty="0" smtClean="0"/>
            </a:br>
            <a:r>
              <a:rPr lang="en-US" sz="3200" dirty="0" smtClean="0"/>
              <a:t>Issues at hand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377774"/>
            <a:ext cx="7543800" cy="4525963"/>
          </a:xfrm>
        </p:spPr>
        <p:txBody>
          <a:bodyPr>
            <a:noAutofit/>
          </a:bodyPr>
          <a:lstStyle/>
          <a:p>
            <a:r>
              <a:rPr lang="en-US" sz="1800" dirty="0" smtClean="0"/>
              <a:t>This </a:t>
            </a:r>
            <a:r>
              <a:rPr lang="en-US" sz="1800" dirty="0"/>
              <a:t>is </a:t>
            </a:r>
            <a:r>
              <a:rPr lang="en-US" sz="1800" dirty="0" smtClean="0"/>
              <a:t>egregious issue and </a:t>
            </a:r>
            <a:r>
              <a:rPr lang="en-US" sz="1800" dirty="0"/>
              <a:t>reflects </a:t>
            </a:r>
            <a:r>
              <a:rPr lang="en-US" sz="1800" dirty="0" smtClean="0"/>
              <a:t>poor personnel </a:t>
            </a:r>
            <a:r>
              <a:rPr lang="en-US" sz="1800" dirty="0"/>
              <a:t>mismanagement.  </a:t>
            </a:r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fact that its happened is now </a:t>
            </a:r>
            <a:r>
              <a:rPr lang="en-US" sz="1800" dirty="0" smtClean="0"/>
              <a:t>irrelevant, what IHS </a:t>
            </a:r>
            <a:r>
              <a:rPr lang="en-US" sz="1800" dirty="0"/>
              <a:t>doing to ensure it does not happen in the future?  </a:t>
            </a:r>
          </a:p>
          <a:p>
            <a:r>
              <a:rPr lang="en-US" sz="1800" dirty="0" smtClean="0"/>
              <a:t>How </a:t>
            </a:r>
            <a:r>
              <a:rPr lang="en-US" sz="1800" dirty="0"/>
              <a:t>will Navajo’s staffing package be replenished and how will this impact other JV projects?  </a:t>
            </a:r>
          </a:p>
          <a:p>
            <a:r>
              <a:rPr lang="en-US" sz="1800" dirty="0" smtClean="0"/>
              <a:t>Where </a:t>
            </a:r>
            <a:r>
              <a:rPr lang="en-US" sz="1800" dirty="0"/>
              <a:t>are the third party reimbursements coming from, which Area and what Tribes?  Is this complicit with the </a:t>
            </a:r>
            <a:r>
              <a:rPr lang="en-US" sz="1800" dirty="0" err="1"/>
              <a:t>IHCIA</a:t>
            </a:r>
            <a:r>
              <a:rPr lang="en-US" sz="1800" dirty="0"/>
              <a:t> provision that requires collections to be returned to the operating unit that generates them?  </a:t>
            </a:r>
          </a:p>
          <a:p>
            <a:r>
              <a:rPr lang="en-US" sz="1800" dirty="0" smtClean="0"/>
              <a:t>Why </a:t>
            </a:r>
            <a:r>
              <a:rPr lang="en-US" sz="1800" dirty="0"/>
              <a:t>isn’t this settlement being paid out of the Judgement Fund as previous settlements have been? </a:t>
            </a:r>
            <a:r>
              <a:rPr lang="en-US" sz="1800" dirty="0" smtClean="0"/>
              <a:t> Why </a:t>
            </a:r>
            <a:r>
              <a:rPr lang="en-US" sz="1800" dirty="0"/>
              <a:t>doesn’t IHS go to Congress for a special appropriation to handle this matter? </a:t>
            </a:r>
          </a:p>
          <a:p>
            <a:r>
              <a:rPr lang="en-US" sz="1800" dirty="0" smtClean="0"/>
              <a:t>This </a:t>
            </a:r>
            <a:r>
              <a:rPr lang="en-US" sz="1800" dirty="0"/>
              <a:t>action to use tribal resources without consultation </a:t>
            </a:r>
            <a:r>
              <a:rPr lang="en-US" sz="1800" dirty="0" smtClean="0"/>
              <a:t>sets </a:t>
            </a:r>
            <a:r>
              <a:rPr lang="en-US" sz="1800" dirty="0"/>
              <a:t>a bad precedent to do similar </a:t>
            </a:r>
            <a:r>
              <a:rPr lang="en-US" sz="1800" dirty="0" smtClean="0"/>
              <a:t>unilateral related </a:t>
            </a:r>
            <a:r>
              <a:rPr lang="en-US" sz="1800" dirty="0"/>
              <a:t>action in the future.  </a:t>
            </a:r>
            <a:endParaRPr lang="en-US" sz="1800" dirty="0" smtClean="0"/>
          </a:p>
          <a:p>
            <a:r>
              <a:rPr lang="en-US" sz="1800" dirty="0" smtClean="0"/>
              <a:t>Why does IHS have $9 million in unspent funding from past year’s </a:t>
            </a:r>
          </a:p>
          <a:p>
            <a:r>
              <a:rPr lang="en-US" sz="1800" dirty="0" smtClean="0"/>
              <a:t>This confounds the reprogramming of program dollars a year ago to cover additional CSC need?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17276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SDPI</a:t>
            </a:r>
            <a:r>
              <a:rPr lang="en-US" sz="3200" dirty="0" smtClean="0"/>
              <a:t> </a:t>
            </a:r>
            <a:r>
              <a:rPr lang="en-US" sz="3200" dirty="0" err="1" smtClean="0"/>
              <a:t>DTLL</a:t>
            </a:r>
            <a:r>
              <a:rPr lang="en-US" sz="3200" dirty="0" smtClean="0"/>
              <a:t> Announces IHS Director’s Decision from Tribal Consultation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June 29, 2015 </a:t>
            </a:r>
            <a:r>
              <a:rPr lang="en-US" sz="2800" dirty="0" err="1" smtClean="0"/>
              <a:t>DTLL</a:t>
            </a:r>
            <a:r>
              <a:rPr lang="en-US" sz="2800" dirty="0" smtClean="0"/>
              <a:t> announcing IHS Director’s decisions re: </a:t>
            </a:r>
            <a:r>
              <a:rPr lang="en-US" sz="2800" dirty="0" err="1" smtClean="0"/>
              <a:t>SDPI</a:t>
            </a:r>
            <a:r>
              <a:rPr lang="en-US" sz="2800" dirty="0" smtClean="0"/>
              <a:t> </a:t>
            </a:r>
          </a:p>
          <a:p>
            <a:pPr lvl="1"/>
            <a:r>
              <a:rPr lang="en-US" sz="2400" dirty="0" smtClean="0"/>
              <a:t>Data set-aside will be merged into C-D program</a:t>
            </a:r>
          </a:p>
          <a:p>
            <a:pPr lvl="1"/>
            <a:r>
              <a:rPr lang="en-US" sz="2400" dirty="0" smtClean="0"/>
              <a:t>New Funding Announcement will allow new Tribes to compete </a:t>
            </a:r>
          </a:p>
          <a:p>
            <a:pPr lvl="1"/>
            <a:r>
              <a:rPr lang="en-US" sz="2400" dirty="0" smtClean="0"/>
              <a:t>No change to weighting in national formula </a:t>
            </a:r>
          </a:p>
          <a:p>
            <a:pPr lvl="1"/>
            <a:r>
              <a:rPr lang="en-US" sz="2400" dirty="0" smtClean="0"/>
              <a:t>More recent data (2012) will be used in funding formula </a:t>
            </a:r>
          </a:p>
          <a:p>
            <a:pPr lvl="1"/>
            <a:r>
              <a:rPr lang="en-US" sz="2400" dirty="0" smtClean="0"/>
              <a:t>Competitive grant program (DP/</a:t>
            </a:r>
            <a:r>
              <a:rPr lang="en-US" sz="2400" dirty="0" err="1" smtClean="0"/>
              <a:t>HH</a:t>
            </a:r>
            <a:r>
              <a:rPr lang="en-US" sz="2400" dirty="0" smtClean="0"/>
              <a:t>) will be merged into C-D program </a:t>
            </a:r>
          </a:p>
          <a:p>
            <a:pPr lvl="1"/>
            <a:r>
              <a:rPr lang="en-US" sz="2400" dirty="0" smtClean="0"/>
              <a:t>Explanation that combining above will hold Tribes harmless with any changes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939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MSPI</a:t>
            </a:r>
            <a:r>
              <a:rPr lang="en-US" sz="3600" dirty="0" smtClean="0"/>
              <a:t>/</a:t>
            </a:r>
            <a:r>
              <a:rPr lang="en-US" sz="3600" dirty="0" err="1" smtClean="0"/>
              <a:t>DVPI</a:t>
            </a:r>
            <a:r>
              <a:rPr lang="en-US" sz="3600" dirty="0" smtClean="0"/>
              <a:t> </a:t>
            </a:r>
            <a:r>
              <a:rPr lang="en-US" sz="3600" dirty="0" err="1" smtClean="0"/>
              <a:t>DTLL</a:t>
            </a:r>
            <a:r>
              <a:rPr lang="en-US" sz="3600" dirty="0" smtClean="0"/>
              <a:t> announces IHS Director decisions from consultation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June 22, 2015 </a:t>
            </a:r>
            <a:r>
              <a:rPr lang="en-US" sz="2400" dirty="0" err="1" smtClean="0"/>
              <a:t>DTLL</a:t>
            </a:r>
            <a:r>
              <a:rPr lang="en-US" sz="2400" dirty="0" smtClean="0"/>
              <a:t> announces FY 2015 funding decisions </a:t>
            </a:r>
          </a:p>
          <a:p>
            <a:pPr lvl="1"/>
            <a:r>
              <a:rPr lang="en-US" sz="2000" dirty="0" err="1"/>
              <a:t>MSPI</a:t>
            </a:r>
            <a:r>
              <a:rPr lang="en-US" sz="2000" dirty="0"/>
              <a:t> </a:t>
            </a:r>
            <a:r>
              <a:rPr lang="en-US" sz="2000" dirty="0" smtClean="0"/>
              <a:t>&amp; </a:t>
            </a:r>
            <a:r>
              <a:rPr lang="en-US" sz="2000" dirty="0" err="1" smtClean="0"/>
              <a:t>DVPI</a:t>
            </a:r>
            <a:r>
              <a:rPr lang="en-US" sz="2000" dirty="0" smtClean="0"/>
              <a:t> </a:t>
            </a:r>
            <a:r>
              <a:rPr lang="en-US" sz="2000" dirty="0"/>
              <a:t>national </a:t>
            </a:r>
            <a:r>
              <a:rPr lang="en-US" sz="2000" dirty="0" smtClean="0"/>
              <a:t>formula based </a:t>
            </a:r>
            <a:r>
              <a:rPr lang="en-US" sz="2000" dirty="0"/>
              <a:t>on population, poverty, and disease </a:t>
            </a:r>
            <a:r>
              <a:rPr lang="en-US" sz="2000" dirty="0" smtClean="0"/>
              <a:t>burden</a:t>
            </a:r>
            <a:r>
              <a:rPr lang="en-US" sz="2000" dirty="0"/>
              <a:t> </a:t>
            </a:r>
            <a:r>
              <a:rPr lang="en-US" sz="2000" dirty="0" smtClean="0"/>
              <a:t>will remain the same.</a:t>
            </a:r>
          </a:p>
          <a:p>
            <a:pPr lvl="1"/>
            <a:r>
              <a:rPr lang="en-US" sz="2000" dirty="0" err="1" smtClean="0"/>
              <a:t>DVPI</a:t>
            </a:r>
            <a:r>
              <a:rPr lang="en-US" sz="2000" dirty="0" smtClean="0"/>
              <a:t> funding levels will remain the same in FY 2015;  an </a:t>
            </a:r>
            <a:r>
              <a:rPr lang="en-US" sz="2000" dirty="0" err="1" smtClean="0"/>
              <a:t>additiona</a:t>
            </a:r>
            <a:r>
              <a:rPr lang="en-US" sz="2000" dirty="0" smtClean="0"/>
              <a:t> $600K will be provided to </a:t>
            </a:r>
            <a:r>
              <a:rPr lang="en-US" sz="2000" dirty="0" err="1" smtClean="0"/>
              <a:t>UIHP’s</a:t>
            </a:r>
            <a:r>
              <a:rPr lang="en-US" sz="2000" dirty="0" smtClean="0"/>
              <a:t> </a:t>
            </a:r>
            <a:r>
              <a:rPr lang="en-US" sz="2000" dirty="0" err="1" smtClean="0"/>
              <a:t>DVPI</a:t>
            </a:r>
            <a:r>
              <a:rPr lang="en-US" sz="2000" dirty="0" smtClean="0"/>
              <a:t> projects. Based on Behavioral Health </a:t>
            </a:r>
            <a:r>
              <a:rPr lang="en-US" sz="2000" dirty="0" err="1" smtClean="0"/>
              <a:t>NTAC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New </a:t>
            </a:r>
            <a:r>
              <a:rPr lang="en-US" sz="2000" dirty="0" err="1"/>
              <a:t>MSPI</a:t>
            </a:r>
            <a:r>
              <a:rPr lang="en-US" sz="2000" dirty="0"/>
              <a:t>/</a:t>
            </a:r>
            <a:r>
              <a:rPr lang="en-US" sz="2000" dirty="0" err="1"/>
              <a:t>DVPI</a:t>
            </a:r>
            <a:r>
              <a:rPr lang="en-US" sz="2000" dirty="0"/>
              <a:t> grant program </a:t>
            </a:r>
            <a:r>
              <a:rPr lang="en-US" sz="2000" dirty="0" smtClean="0"/>
              <a:t>will used to prevent confusion </a:t>
            </a:r>
            <a:r>
              <a:rPr lang="en-US" sz="2000" dirty="0"/>
              <a:t>regarding </a:t>
            </a:r>
            <a:r>
              <a:rPr lang="en-US" sz="2000" dirty="0" smtClean="0"/>
              <a:t>allowable costs, </a:t>
            </a:r>
            <a:r>
              <a:rPr lang="en-US" sz="2000" dirty="0"/>
              <a:t>including indirect costs, to be included in the </a:t>
            </a:r>
            <a:r>
              <a:rPr lang="en-US" sz="2000" dirty="0" smtClean="0"/>
              <a:t>budget.  A standard </a:t>
            </a:r>
            <a:r>
              <a:rPr lang="en-US" sz="2000" dirty="0"/>
              <a:t>requirement for </a:t>
            </a:r>
            <a:r>
              <a:rPr lang="en-US" sz="2000" dirty="0" smtClean="0"/>
              <a:t>all </a:t>
            </a:r>
            <a:r>
              <a:rPr lang="en-US" sz="2000" dirty="0"/>
              <a:t>federal financial </a:t>
            </a:r>
            <a:r>
              <a:rPr lang="en-US" sz="2000" dirty="0" smtClean="0"/>
              <a:t>assistance IHS </a:t>
            </a:r>
            <a:r>
              <a:rPr lang="en-US" sz="2000" dirty="0"/>
              <a:t>facilities will continue to receive </a:t>
            </a:r>
            <a:r>
              <a:rPr lang="en-US" sz="2000" dirty="0" smtClean="0"/>
              <a:t>funding </a:t>
            </a:r>
            <a:r>
              <a:rPr lang="en-US" sz="2000" dirty="0"/>
              <a:t>through program awards. </a:t>
            </a:r>
            <a:endParaRPr lang="en-US" sz="2000" dirty="0" smtClean="0"/>
          </a:p>
          <a:p>
            <a:pPr lvl="1"/>
            <a:r>
              <a:rPr lang="en-US" sz="2000" dirty="0" smtClean="0"/>
              <a:t>Additional details refer to </a:t>
            </a:r>
            <a:r>
              <a:rPr lang="en-US" sz="2000" dirty="0" err="1" smtClean="0"/>
              <a:t>DTLL</a:t>
            </a:r>
            <a:r>
              <a:rPr lang="en-US" sz="2000" dirty="0" smtClean="0"/>
              <a:t> attached.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736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8199</TotalTime>
  <Words>906</Words>
  <Application>Microsoft Office PowerPoint</Application>
  <PresentationFormat>On-screen Show (4:3)</PresentationFormat>
  <Paragraphs>97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Gathering Wisdom Presentation - May 26, 2011</vt:lpstr>
      <vt:lpstr>Legislative &amp; Policy Update </vt:lpstr>
      <vt:lpstr>Report Overview </vt:lpstr>
      <vt:lpstr>FY 2016 IHS Budget  House &amp; Senate Marks </vt:lpstr>
      <vt:lpstr>Comparing House &amp; Senate Marks</vt:lpstr>
      <vt:lpstr>FY 2016 Budget Highlights  (Refer to Funding Table)</vt:lpstr>
      <vt:lpstr>May 27, 2015 IHS Director Call Overtime Settlements</vt:lpstr>
      <vt:lpstr>IHS Overtime Settlements – STAC Meeting Issues at hand</vt:lpstr>
      <vt:lpstr>SDPI DTLL Announces IHS Director’s Decision from Tribal Consultation</vt:lpstr>
      <vt:lpstr>MSPI/DVPI DTLL announces IHS Director decisions from consultation</vt:lpstr>
      <vt:lpstr>Preparing for IHS Director’s  Listening Session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405</cp:revision>
  <dcterms:created xsi:type="dcterms:W3CDTF">2011-07-14T14:04:56Z</dcterms:created>
  <dcterms:modified xsi:type="dcterms:W3CDTF">2015-07-06T03:57:39Z</dcterms:modified>
</cp:coreProperties>
</file>