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6" r:id="rId10"/>
    <p:sldId id="267" r:id="rId11"/>
    <p:sldId id="268" r:id="rId12"/>
    <p:sldId id="262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94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5" d="100"/>
        <a:sy n="135" d="100"/>
      </p:scale>
      <p:origin x="0" y="15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C9E533E-934A-46B3-AF0C-8BD59EF36E8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3DBD2C5-8589-4254-8820-A0AAD4E7EEC1}" type="datetimeFigureOut">
              <a:rPr lang="en-US" smtClean="0"/>
              <a:t>7/9/2015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2447361"/>
            <a:ext cx="7117180" cy="1470025"/>
          </a:xfrm>
        </p:spPr>
        <p:txBody>
          <a:bodyPr/>
          <a:lstStyle/>
          <a:p>
            <a:r>
              <a:rPr lang="en-US" sz="4800" dirty="0" smtClean="0"/>
              <a:t>Facilities Appropriation Advisory Committee Update – (</a:t>
            </a:r>
            <a:r>
              <a:rPr lang="en-US" sz="4800" dirty="0" err="1" smtClean="0"/>
              <a:t>FAAB</a:t>
            </a:r>
            <a:r>
              <a:rPr lang="en-US" sz="4800" dirty="0" smtClean="0"/>
              <a:t>)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1800" dirty="0" smtClean="0"/>
              <a:t>CRIHB-NPAIHB Joint Biennial Board Meeting</a:t>
            </a:r>
          </a:p>
          <a:p>
            <a:r>
              <a:rPr lang="en-US" sz="1800" dirty="0" smtClean="0"/>
              <a:t>Thunder Valley Casino Resort </a:t>
            </a:r>
          </a:p>
          <a:p>
            <a:r>
              <a:rPr lang="en-US" sz="1800" dirty="0" smtClean="0"/>
              <a:t>Jim Roberts, Policy Analyst </a:t>
            </a:r>
          </a:p>
          <a:p>
            <a:r>
              <a:rPr lang="en-US" sz="1800" dirty="0" smtClean="0"/>
              <a:t>July 9, 2015</a:t>
            </a:r>
          </a:p>
        </p:txBody>
      </p:sp>
    </p:spTree>
    <p:extLst>
      <p:ext uri="{BB962C8B-B14F-4D97-AF65-F5344CB8AC3E}">
        <p14:creationId xmlns:p14="http://schemas.microsoft.com/office/powerpoint/2010/main" val="225310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Total Needs Report Deadline March 23, 2016</a:t>
            </a:r>
          </a:p>
          <a:p>
            <a:pPr lvl="1"/>
            <a:r>
              <a:rPr lang="en-US" sz="2000" dirty="0" smtClean="0"/>
              <a:t>Director needs to decide if Agency will submit report on time</a:t>
            </a:r>
          </a:p>
          <a:p>
            <a:pPr lvl="1"/>
            <a:r>
              <a:rPr lang="en-US" sz="2000" dirty="0" smtClean="0"/>
              <a:t>Decision drives the amount of resources required for Area Master Plans and amount of time/work for Needs Assessment Workgroup </a:t>
            </a:r>
          </a:p>
          <a:p>
            <a:pPr lvl="1"/>
            <a:r>
              <a:rPr lang="en-US" sz="2000" dirty="0" smtClean="0"/>
              <a:t>If decision to submit report late, than this will allow a more concerted effort to develop facility types authorized under law, completion of Area Master Plans, and to conduct Tribal consultation </a:t>
            </a:r>
          </a:p>
          <a:p>
            <a:pPr marL="393192" lvl="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Key Decision Points/Issues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9061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Area Master Plans</a:t>
            </a:r>
          </a:p>
          <a:p>
            <a:pPr lvl="1"/>
            <a:r>
              <a:rPr lang="en-US" sz="2000" dirty="0" err="1" smtClean="0"/>
              <a:t>FAAB</a:t>
            </a:r>
            <a:r>
              <a:rPr lang="en-US" sz="2000" dirty="0" smtClean="0"/>
              <a:t> must develop consistent criteria for Areas to conduct Master Planning process</a:t>
            </a:r>
          </a:p>
          <a:p>
            <a:pPr lvl="1"/>
            <a:r>
              <a:rPr lang="en-US" sz="2000" dirty="0" err="1" smtClean="0"/>
              <a:t>FAAB</a:t>
            </a:r>
            <a:r>
              <a:rPr lang="en-US" sz="2000" dirty="0" smtClean="0"/>
              <a:t> needs to provide guidance on types of facilities to be included in Area Master Plans </a:t>
            </a:r>
          </a:p>
          <a:p>
            <a:pPr lvl="2"/>
            <a:r>
              <a:rPr lang="en-US" sz="1800" dirty="0" err="1" smtClean="0"/>
              <a:t>FAAB</a:t>
            </a:r>
            <a:r>
              <a:rPr lang="en-US" sz="1800" dirty="0" smtClean="0"/>
              <a:t> will need to develop recommendations for evaluating and scoring new facility types with revised </a:t>
            </a:r>
            <a:r>
              <a:rPr lang="en-US" sz="1800" dirty="0" err="1" smtClean="0"/>
              <a:t>HFCPS</a:t>
            </a:r>
            <a:r>
              <a:rPr lang="en-US" sz="1800" dirty="0" smtClean="0"/>
              <a:t> </a:t>
            </a:r>
          </a:p>
          <a:p>
            <a:pPr lvl="1"/>
            <a:r>
              <a:rPr lang="en-US" sz="2000" dirty="0" smtClean="0"/>
              <a:t>Data from above process informs the number, type, and costs of facilities reported to Congress</a:t>
            </a:r>
          </a:p>
          <a:p>
            <a:pPr lvl="1"/>
            <a:r>
              <a:rPr lang="en-US" sz="2000" dirty="0" smtClean="0"/>
              <a:t>Tribal consultation at various steps in this process </a:t>
            </a:r>
          </a:p>
          <a:p>
            <a:pPr lvl="1"/>
            <a:endParaRPr lang="en-US" sz="2000" dirty="0" smtClean="0"/>
          </a:p>
          <a:p>
            <a:pPr marL="393192" lvl="1" indent="0">
              <a:buNone/>
            </a:pPr>
            <a:endParaRPr lang="en-US" sz="2000" dirty="0" smtClean="0"/>
          </a:p>
          <a:p>
            <a:pPr marL="393192" lvl="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Key Decision Points/Issues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4117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8, 2015 Dear Tribal Leader Letter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524955" cy="4293223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IHS must submit a national needs list to Congress in 2016 </a:t>
            </a:r>
          </a:p>
          <a:p>
            <a:r>
              <a:rPr lang="en-US" sz="2400" dirty="0" smtClean="0"/>
              <a:t>Explains the new authorities in the </a:t>
            </a:r>
            <a:r>
              <a:rPr lang="en-US" sz="2400" dirty="0" err="1" smtClean="0"/>
              <a:t>IHCIA</a:t>
            </a:r>
            <a:r>
              <a:rPr lang="en-US" sz="2400" dirty="0" smtClean="0"/>
              <a:t> </a:t>
            </a:r>
          </a:p>
          <a:p>
            <a:pPr lvl="1"/>
            <a:r>
              <a:rPr lang="en-US" sz="2200" dirty="0" smtClean="0"/>
              <a:t>Specialized health care facilities </a:t>
            </a:r>
          </a:p>
          <a:p>
            <a:pPr lvl="1"/>
            <a:r>
              <a:rPr lang="en-US" sz="2200" dirty="0" smtClean="0"/>
              <a:t>Long Term Care </a:t>
            </a:r>
          </a:p>
          <a:p>
            <a:pPr lvl="1"/>
            <a:r>
              <a:rPr lang="en-US" sz="2200" dirty="0" smtClean="0"/>
              <a:t>Substance Abuse Treatment </a:t>
            </a:r>
          </a:p>
          <a:p>
            <a:pPr lvl="1"/>
            <a:r>
              <a:rPr lang="en-US" sz="2200" dirty="0" smtClean="0"/>
              <a:t>Dialysis facilities </a:t>
            </a:r>
          </a:p>
          <a:p>
            <a:pPr lvl="1"/>
            <a:r>
              <a:rPr lang="en-US" sz="2200" dirty="0" smtClean="0"/>
              <a:t>Psychiatric facilities </a:t>
            </a:r>
          </a:p>
          <a:p>
            <a:pPr lvl="1"/>
            <a:r>
              <a:rPr lang="en-US" sz="2200" dirty="0" smtClean="0"/>
              <a:t>Wellness Centers </a:t>
            </a:r>
          </a:p>
          <a:p>
            <a:r>
              <a:rPr lang="en-US" sz="2400" dirty="0" smtClean="0"/>
              <a:t>Requested Tribes to submit their top 5 priorities </a:t>
            </a:r>
          </a:p>
          <a:p>
            <a:r>
              <a:rPr lang="en-US" sz="2400" dirty="0" smtClean="0"/>
              <a:t>Expected the </a:t>
            </a:r>
            <a:r>
              <a:rPr lang="en-US" sz="2400" dirty="0" err="1" smtClean="0"/>
              <a:t>FAAB</a:t>
            </a:r>
            <a:r>
              <a:rPr lang="en-US" sz="2400" dirty="0" smtClean="0"/>
              <a:t> will review and prioritize consultation results at August 4-5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meeting in North Carolina </a:t>
            </a:r>
          </a:p>
        </p:txBody>
      </p:sp>
    </p:spTree>
    <p:extLst>
      <p:ext uri="{BB962C8B-B14F-4D97-AF65-F5344CB8AC3E}">
        <p14:creationId xmlns:p14="http://schemas.microsoft.com/office/powerpoint/2010/main" val="141799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Whether to  submit report on time to Congress. If so, need resources to make this happen.  (Due in 18 months)</a:t>
            </a:r>
          </a:p>
          <a:p>
            <a:pPr lvl="1"/>
            <a:r>
              <a:rPr lang="en-US" sz="1800" dirty="0" smtClean="0"/>
              <a:t>Area Master Plans </a:t>
            </a:r>
          </a:p>
          <a:p>
            <a:pPr lvl="1"/>
            <a:r>
              <a:rPr lang="en-US" sz="1800" dirty="0" smtClean="0"/>
              <a:t>Fast-track Tribal consultation </a:t>
            </a:r>
          </a:p>
          <a:p>
            <a:pPr lvl="1"/>
            <a:r>
              <a:rPr lang="en-US" sz="1800" dirty="0" smtClean="0"/>
              <a:t>Develop report and score projects </a:t>
            </a:r>
          </a:p>
          <a:p>
            <a:r>
              <a:rPr lang="en-US" sz="2000" dirty="0" smtClean="0"/>
              <a:t>Submit report late:  allows for more deliberate and comprehensive report </a:t>
            </a:r>
          </a:p>
          <a:p>
            <a:pPr lvl="1"/>
            <a:r>
              <a:rPr lang="en-US" sz="1800" dirty="0" smtClean="0"/>
              <a:t>Better consultation to identify types of facilities </a:t>
            </a:r>
          </a:p>
          <a:p>
            <a:pPr lvl="1"/>
            <a:r>
              <a:rPr lang="en-US" sz="1800" dirty="0" smtClean="0"/>
              <a:t>More time to prepare for Master Planning process </a:t>
            </a:r>
          </a:p>
          <a:p>
            <a:pPr lvl="1"/>
            <a:r>
              <a:rPr lang="en-US" sz="1800" dirty="0" smtClean="0"/>
              <a:t>More time for consultation to develop report </a:t>
            </a:r>
          </a:p>
          <a:p>
            <a:pPr lvl="1"/>
            <a:r>
              <a:rPr lang="en-US" sz="1800" dirty="0" smtClean="0"/>
              <a:t>Additional time to develop scoring criteria for new authorities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27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81328"/>
            <a:ext cx="7315200" cy="4525963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FAAB</a:t>
            </a:r>
            <a:r>
              <a:rPr lang="en-US" sz="2000" dirty="0" smtClean="0"/>
              <a:t> has not been active since ~ FY 2007</a:t>
            </a:r>
          </a:p>
          <a:p>
            <a:r>
              <a:rPr lang="en-US" sz="2000" dirty="0" smtClean="0"/>
              <a:t>Last </a:t>
            </a:r>
            <a:r>
              <a:rPr lang="en-US" sz="2000" dirty="0" err="1" smtClean="0"/>
              <a:t>FAAB</a:t>
            </a:r>
            <a:r>
              <a:rPr lang="en-US" sz="2000" dirty="0" smtClean="0"/>
              <a:t> meeting held October 27, 2009 with the IHS Director </a:t>
            </a:r>
          </a:p>
          <a:p>
            <a:r>
              <a:rPr lang="en-US" sz="2000" dirty="0" smtClean="0"/>
              <a:t>November 12, 2009 was later official correspondence on the following: </a:t>
            </a:r>
          </a:p>
          <a:p>
            <a:pPr marL="1117854" lvl="2" indent="-514350">
              <a:buFont typeface="+mj-lt"/>
              <a:buAutoNum type="arabicPeriod"/>
            </a:pPr>
            <a:r>
              <a:rPr lang="en-US" dirty="0" smtClean="0"/>
              <a:t>Should </a:t>
            </a:r>
            <a:r>
              <a:rPr lang="en-US" dirty="0"/>
              <a:t>IHS move forward with the revised </a:t>
            </a:r>
            <a:r>
              <a:rPr lang="en-US" dirty="0" err="1" smtClean="0"/>
              <a:t>HFCPS</a:t>
            </a:r>
            <a:r>
              <a:rPr lang="en-US" dirty="0" smtClean="0"/>
              <a:t> </a:t>
            </a:r>
            <a:r>
              <a:rPr lang="en-US" dirty="0"/>
              <a:t>currently awaiting clearance </a:t>
            </a:r>
            <a:r>
              <a:rPr lang="en-US" dirty="0" smtClean="0"/>
              <a:t>at OMB? </a:t>
            </a:r>
          </a:p>
          <a:p>
            <a:pPr marL="1117854" lvl="2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changes would the </a:t>
            </a:r>
            <a:r>
              <a:rPr lang="en-US" dirty="0" err="1" smtClean="0"/>
              <a:t>FAAB</a:t>
            </a:r>
            <a:r>
              <a:rPr lang="en-US" dirty="0" smtClean="0"/>
              <a:t> </a:t>
            </a:r>
            <a:r>
              <a:rPr lang="en-US" dirty="0"/>
              <a:t>recommend to improve the IHS budget formulation process</a:t>
            </a:r>
            <a:r>
              <a:rPr lang="en-US" dirty="0" smtClean="0"/>
              <a:t>?  </a:t>
            </a:r>
          </a:p>
          <a:p>
            <a:pPr marL="1117854" lvl="2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role should the </a:t>
            </a:r>
            <a:r>
              <a:rPr lang="en-US" dirty="0" err="1" smtClean="0"/>
              <a:t>FAAB</a:t>
            </a:r>
            <a:r>
              <a:rPr lang="en-US" dirty="0" smtClean="0"/>
              <a:t> </a:t>
            </a:r>
            <a:r>
              <a:rPr lang="en-US" dirty="0"/>
              <a:t>play in the IHS tribal consultation process</a:t>
            </a:r>
            <a:r>
              <a:rPr lang="en-US" dirty="0" smtClean="0"/>
              <a:t>? </a:t>
            </a:r>
          </a:p>
          <a:p>
            <a:r>
              <a:rPr lang="en-US" sz="2000" dirty="0" err="1" smtClean="0"/>
              <a:t>IHCIA</a:t>
            </a:r>
            <a:r>
              <a:rPr lang="en-US" sz="2000" dirty="0" smtClean="0"/>
              <a:t> passed in March 23, 2010 &amp; statutorily mandates the </a:t>
            </a:r>
            <a:r>
              <a:rPr lang="en-US" sz="2000" dirty="0" err="1" smtClean="0"/>
              <a:t>FAAB</a:t>
            </a:r>
            <a:r>
              <a:rPr lang="en-US" sz="2000" dirty="0" smtClean="0"/>
              <a:t> as IHS advisory committee to the Director </a:t>
            </a:r>
          </a:p>
          <a:p>
            <a:pPr lvl="1"/>
            <a:r>
              <a:rPr lang="en-US" sz="1600" dirty="0" smtClean="0"/>
              <a:t>Authorizes Facilities Needs Assessment Workgroup 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FAAB</a:t>
            </a:r>
            <a:r>
              <a:rPr lang="en-US" dirty="0"/>
              <a:t> </a:t>
            </a:r>
            <a:r>
              <a:rPr lang="en-US" dirty="0" smtClean="0"/>
              <a:t>Re-established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1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81328"/>
            <a:ext cx="7010400" cy="4525963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DTLL</a:t>
            </a:r>
            <a:r>
              <a:rPr lang="en-US" sz="2400" dirty="0" smtClean="0"/>
              <a:t> July 3, 2012 initiated consultation on health facilities program and </a:t>
            </a:r>
            <a:r>
              <a:rPr lang="en-US" sz="2400" dirty="0" err="1" smtClean="0"/>
              <a:t>FAAB</a:t>
            </a:r>
            <a:r>
              <a:rPr lang="en-US" sz="2400" dirty="0" smtClean="0"/>
              <a:t> nominations </a:t>
            </a:r>
          </a:p>
          <a:p>
            <a:r>
              <a:rPr lang="en-US" sz="2400" dirty="0" smtClean="0"/>
              <a:t>Last </a:t>
            </a:r>
            <a:r>
              <a:rPr lang="en-US" sz="2400" dirty="0" smtClean="0"/>
              <a:t>year </a:t>
            </a:r>
            <a:r>
              <a:rPr lang="en-US" sz="2400" dirty="0" err="1" smtClean="0"/>
              <a:t>FAAB</a:t>
            </a:r>
            <a:r>
              <a:rPr lang="en-US" sz="2400" dirty="0" smtClean="0"/>
              <a:t> members were officially seated by IHS Director</a:t>
            </a:r>
          </a:p>
          <a:p>
            <a:r>
              <a:rPr lang="en-US" sz="2400" dirty="0" err="1" smtClean="0"/>
              <a:t>FAAB</a:t>
            </a:r>
            <a:r>
              <a:rPr lang="en-US" sz="2400" dirty="0" smtClean="0"/>
              <a:t> Meeting Schedule:</a:t>
            </a:r>
          </a:p>
          <a:p>
            <a:pPr lvl="1"/>
            <a:r>
              <a:rPr lang="en-US" dirty="0" smtClean="0"/>
              <a:t>First meeting held April 29-30</a:t>
            </a:r>
            <a:r>
              <a:rPr lang="en-US" baseline="30000" dirty="0" smtClean="0"/>
              <a:t>th</a:t>
            </a:r>
            <a:r>
              <a:rPr lang="en-US" dirty="0" smtClean="0"/>
              <a:t> in Seattle, WA  </a:t>
            </a:r>
          </a:p>
          <a:p>
            <a:pPr lvl="1"/>
            <a:r>
              <a:rPr lang="en-US" dirty="0" smtClean="0"/>
              <a:t>Second meeting held July 24-25</a:t>
            </a:r>
            <a:r>
              <a:rPr lang="en-US" baseline="30000" dirty="0" smtClean="0"/>
              <a:t>th</a:t>
            </a:r>
            <a:r>
              <a:rPr lang="en-US" dirty="0" smtClean="0"/>
              <a:t> in Albuquerque, NM</a:t>
            </a:r>
          </a:p>
          <a:p>
            <a:pPr lvl="1"/>
            <a:r>
              <a:rPr lang="en-US" dirty="0" smtClean="0"/>
              <a:t>Next meeting set for November 12-13</a:t>
            </a:r>
            <a:r>
              <a:rPr lang="en-US" baseline="30000" dirty="0" smtClean="0"/>
              <a:t>th</a:t>
            </a:r>
            <a:r>
              <a:rPr lang="en-US" dirty="0" smtClean="0"/>
              <a:t> in Sacramento, CA</a:t>
            </a:r>
          </a:p>
          <a:p>
            <a:pPr lvl="1"/>
            <a:r>
              <a:rPr lang="en-US" dirty="0" smtClean="0"/>
              <a:t>March 31-April 2, 2015 meeting in Rockville </a:t>
            </a:r>
            <a:endParaRPr lang="en-US" dirty="0" smtClean="0"/>
          </a:p>
          <a:p>
            <a:pPr lvl="1"/>
            <a:r>
              <a:rPr lang="en-US" dirty="0" smtClean="0"/>
              <a:t>Next meeting August 4-6, 2015 North Carolina </a:t>
            </a:r>
            <a:endParaRPr lang="en-US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FAAB</a:t>
            </a:r>
            <a:r>
              <a:rPr lang="en-US" dirty="0" smtClean="0"/>
              <a:t>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9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Four </a:t>
            </a:r>
            <a:r>
              <a:rPr lang="en-US" sz="3600" dirty="0" err="1" smtClean="0"/>
              <a:t>FAAB</a:t>
            </a:r>
            <a:r>
              <a:rPr lang="en-US" sz="3600" dirty="0" smtClean="0"/>
              <a:t> Meetings w/observations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March 3-4, 2014:  Limited participation due to snow storm.  Only three members attended meeting held in Rockville, MD.  Very preliminary. No progress on issues due to logistics. </a:t>
            </a:r>
          </a:p>
          <a:p>
            <a:r>
              <a:rPr lang="en-US" dirty="0" smtClean="0"/>
              <a:t>April 29-30, 2014, Seattle, WA:  First official meeting of </a:t>
            </a:r>
            <a:r>
              <a:rPr lang="en-US" dirty="0" err="1" smtClean="0"/>
              <a:t>FAAB</a:t>
            </a:r>
            <a:r>
              <a:rPr lang="en-US" dirty="0" smtClean="0"/>
              <a:t> (w/quorum). Orientation for new members.  Only two members from past </a:t>
            </a:r>
            <a:r>
              <a:rPr lang="en-US" dirty="0" err="1" smtClean="0"/>
              <a:t>FAAB</a:t>
            </a:r>
            <a:r>
              <a:rPr lang="en-US" dirty="0" smtClean="0"/>
              <a:t>...Portland and Bemidji.  </a:t>
            </a:r>
          </a:p>
          <a:p>
            <a:r>
              <a:rPr lang="en-US" dirty="0" smtClean="0"/>
              <a:t>June 24-25, 2014, Albuquerque, NM:  Second official meeting of the </a:t>
            </a:r>
            <a:r>
              <a:rPr lang="en-US" dirty="0" err="1" smtClean="0"/>
              <a:t>FAAB</a:t>
            </a:r>
            <a:r>
              <a:rPr lang="en-US" dirty="0" smtClean="0"/>
              <a:t>.  Starting to make progress on issues.  Still very preliminary and orienting of issues for new members.  </a:t>
            </a:r>
          </a:p>
          <a:p>
            <a:r>
              <a:rPr lang="en-US" dirty="0" smtClean="0"/>
              <a:t>November 12-13, 2014: Most </a:t>
            </a:r>
            <a:r>
              <a:rPr lang="en-US" dirty="0" err="1" smtClean="0"/>
              <a:t>FAAB</a:t>
            </a:r>
            <a:r>
              <a:rPr lang="en-US" dirty="0" smtClean="0"/>
              <a:t> members understand their role and work that needs to be done</a:t>
            </a:r>
          </a:p>
          <a:p>
            <a:r>
              <a:rPr lang="en-US" dirty="0" smtClean="0"/>
              <a:t>March 31-April 2, 2015: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0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Seattle Meeting Agenda: Action Items &amp; Observations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447780"/>
            <a:ext cx="7125112" cy="4495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Held April 29-30, 2014 in Seattle, WA</a:t>
            </a:r>
          </a:p>
          <a:p>
            <a:r>
              <a:rPr lang="en-US" sz="2000" dirty="0" smtClean="0"/>
              <a:t>The </a:t>
            </a:r>
            <a:r>
              <a:rPr lang="en-US" sz="2000" dirty="0" err="1" smtClean="0"/>
              <a:t>FAAB</a:t>
            </a:r>
            <a:r>
              <a:rPr lang="en-US" sz="2000" dirty="0" smtClean="0"/>
              <a:t> focused on revamping its Charter for the IHS </a:t>
            </a:r>
            <a:r>
              <a:rPr lang="en-US" sz="2000" dirty="0" smtClean="0"/>
              <a:t>Director</a:t>
            </a:r>
          </a:p>
          <a:p>
            <a:r>
              <a:rPr lang="en-US" sz="2000" dirty="0" err="1" smtClean="0"/>
              <a:t>FACA</a:t>
            </a:r>
            <a:r>
              <a:rPr lang="en-US" sz="2000" dirty="0" smtClean="0"/>
              <a:t> issues were addressed  </a:t>
            </a:r>
            <a:endParaRPr lang="en-US" sz="2000" dirty="0" smtClean="0"/>
          </a:p>
          <a:p>
            <a:r>
              <a:rPr lang="en-US" sz="2000" dirty="0" smtClean="0"/>
              <a:t>Acquainting itself with past </a:t>
            </a:r>
            <a:r>
              <a:rPr lang="en-US" sz="2000" dirty="0" err="1" smtClean="0"/>
              <a:t>FAAB</a:t>
            </a:r>
            <a:r>
              <a:rPr lang="en-US" sz="2000" dirty="0" smtClean="0"/>
              <a:t> work and recommendations – Revised </a:t>
            </a:r>
            <a:r>
              <a:rPr lang="en-US" sz="2000" dirty="0" err="1" smtClean="0"/>
              <a:t>HCFPS</a:t>
            </a:r>
            <a:endParaRPr lang="en-US" sz="2000" dirty="0" smtClean="0"/>
          </a:p>
          <a:p>
            <a:r>
              <a:rPr lang="en-US" sz="2000" dirty="0" smtClean="0"/>
              <a:t>Discussed report to Congress required under the </a:t>
            </a:r>
            <a:r>
              <a:rPr lang="en-US" sz="2000" dirty="0" err="1" smtClean="0"/>
              <a:t>IHCIA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New </a:t>
            </a:r>
            <a:r>
              <a:rPr lang="en-US" sz="2000" dirty="0" err="1" smtClean="0"/>
              <a:t>IHCIA</a:t>
            </a:r>
            <a:r>
              <a:rPr lang="en-US" sz="2000" dirty="0" smtClean="0"/>
              <a:t> Authorities for facilities construction &amp; adopting new authorities into Revised </a:t>
            </a:r>
            <a:r>
              <a:rPr lang="en-US" sz="2000" dirty="0" err="1" smtClean="0"/>
              <a:t>HCFPS</a:t>
            </a:r>
            <a:endParaRPr lang="en-US" sz="2000" dirty="0" smtClean="0"/>
          </a:p>
          <a:p>
            <a:r>
              <a:rPr lang="en-US" sz="2000" dirty="0" smtClean="0"/>
              <a:t>Preparation for next Area Master Planning Process </a:t>
            </a:r>
          </a:p>
        </p:txBody>
      </p:sp>
    </p:spTree>
    <p:extLst>
      <p:ext uri="{BB962C8B-B14F-4D97-AF65-F5344CB8AC3E}">
        <p14:creationId xmlns:p14="http://schemas.microsoft.com/office/powerpoint/2010/main" val="109789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Albuqueque</a:t>
            </a:r>
            <a:r>
              <a:rPr lang="en-US" sz="3600" dirty="0" smtClean="0"/>
              <a:t> Meeting Agenda:</a:t>
            </a:r>
            <a:br>
              <a:rPr lang="en-US" sz="3600" dirty="0" smtClean="0"/>
            </a:br>
            <a:r>
              <a:rPr lang="en-US" sz="3600" dirty="0" smtClean="0"/>
              <a:t>Action Items &amp; Observations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Meeting held June 24-25, 2014 </a:t>
            </a:r>
          </a:p>
          <a:p>
            <a:r>
              <a:rPr lang="en-US" sz="2000" dirty="0" smtClean="0"/>
              <a:t>Review changes to revised </a:t>
            </a:r>
            <a:r>
              <a:rPr lang="en-US" sz="2000" dirty="0" err="1" smtClean="0"/>
              <a:t>HCFPS</a:t>
            </a:r>
            <a:endParaRPr lang="en-US" sz="2000" dirty="0" smtClean="0"/>
          </a:p>
          <a:p>
            <a:r>
              <a:rPr lang="en-US" sz="2000" dirty="0" smtClean="0"/>
              <a:t>Preparation for next report to Congress due March 23, 2016 </a:t>
            </a:r>
          </a:p>
          <a:p>
            <a:r>
              <a:rPr lang="en-US" sz="2000" dirty="0" smtClean="0"/>
              <a:t>Finalize recommendations to </a:t>
            </a:r>
            <a:r>
              <a:rPr lang="en-US" sz="2000" dirty="0" err="1" smtClean="0"/>
              <a:t>FAAB</a:t>
            </a:r>
            <a:r>
              <a:rPr lang="en-US" sz="2000" dirty="0" smtClean="0"/>
              <a:t> Charge &amp; Needs Assessment Workgroup </a:t>
            </a:r>
          </a:p>
          <a:p>
            <a:r>
              <a:rPr lang="en-US" sz="2000" dirty="0" smtClean="0"/>
              <a:t>Continue to evaluate new authorities &amp; how these implicate new </a:t>
            </a:r>
            <a:r>
              <a:rPr lang="en-US" sz="2000" dirty="0" err="1" smtClean="0"/>
              <a:t>HCFPS</a:t>
            </a:r>
            <a:r>
              <a:rPr lang="en-US" sz="2000" dirty="0" smtClean="0"/>
              <a:t> &amp; next report to Congress </a:t>
            </a:r>
          </a:p>
          <a:p>
            <a:r>
              <a:rPr lang="en-US" sz="2000" dirty="0" smtClean="0"/>
              <a:t>Continue orientation of new </a:t>
            </a:r>
            <a:r>
              <a:rPr lang="en-US" sz="2000" dirty="0" err="1" smtClean="0"/>
              <a:t>FAAB</a:t>
            </a:r>
            <a:r>
              <a:rPr lang="en-US" sz="2000" dirty="0" smtClean="0"/>
              <a:t> members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086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Sacramento Meeting Agenda:</a:t>
            </a:r>
            <a:r>
              <a:rPr lang="en-US" i="1" dirty="0" smtClean="0"/>
              <a:t> 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Call with IHS Director clarifies roles and expectations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err="1" smtClean="0"/>
              <a:t>FAAB</a:t>
            </a:r>
            <a:r>
              <a:rPr lang="en-US" sz="1800" dirty="0" smtClean="0"/>
              <a:t> clarifies next report to Congress to be submitted on time </a:t>
            </a:r>
          </a:p>
          <a:p>
            <a:r>
              <a:rPr lang="en-US" sz="2000" dirty="0" err="1" smtClean="0"/>
              <a:t>FAAB</a:t>
            </a:r>
            <a:r>
              <a:rPr lang="en-US" sz="2000" dirty="0" smtClean="0"/>
              <a:t> sends letter to IHS Director recommending endorsing their support of revised </a:t>
            </a:r>
            <a:r>
              <a:rPr lang="en-US" sz="2000" dirty="0" err="1" smtClean="0"/>
              <a:t>HCFPS</a:t>
            </a:r>
            <a:r>
              <a:rPr lang="en-US" sz="2000" dirty="0" smtClean="0"/>
              <a:t> developed by past </a:t>
            </a:r>
            <a:r>
              <a:rPr lang="en-US" sz="2000" dirty="0" err="1" smtClean="0"/>
              <a:t>FAAB</a:t>
            </a:r>
            <a:endParaRPr lang="en-US" sz="2000" dirty="0" smtClean="0"/>
          </a:p>
          <a:p>
            <a:r>
              <a:rPr lang="en-US" sz="2000" dirty="0" err="1" smtClean="0"/>
              <a:t>FAAB</a:t>
            </a:r>
            <a:r>
              <a:rPr lang="en-US" sz="2000" dirty="0" smtClean="0"/>
              <a:t> sends letter to IHS National Budget Formulation Workgroup re: funding for </a:t>
            </a:r>
            <a:r>
              <a:rPr lang="en-US" sz="2000" dirty="0" err="1" smtClean="0"/>
              <a:t>M&amp;I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FAAB</a:t>
            </a:r>
            <a:r>
              <a:rPr lang="en-US" sz="2000" dirty="0" smtClean="0"/>
              <a:t> affirms role of </a:t>
            </a:r>
            <a:r>
              <a:rPr lang="en-US" sz="2000" dirty="0" err="1" smtClean="0"/>
              <a:t>FAAB</a:t>
            </a:r>
            <a:r>
              <a:rPr lang="en-US" sz="2000" dirty="0" smtClean="0"/>
              <a:t> Needs Assessment Workgroup (</a:t>
            </a:r>
            <a:r>
              <a:rPr lang="en-US" sz="2000" dirty="0" err="1" smtClean="0"/>
              <a:t>NAW</a:t>
            </a:r>
            <a:r>
              <a:rPr lang="en-US" sz="2000" dirty="0" smtClean="0"/>
              <a:t>) to serve as technical advisors to the </a:t>
            </a:r>
            <a:r>
              <a:rPr lang="en-US" sz="2000" dirty="0" err="1" smtClean="0"/>
              <a:t>FAAB</a:t>
            </a:r>
            <a:r>
              <a:rPr lang="en-US" sz="2000" dirty="0" smtClean="0"/>
              <a:t> membership </a:t>
            </a:r>
          </a:p>
          <a:p>
            <a:r>
              <a:rPr lang="en-US" sz="2000" dirty="0" err="1" smtClean="0"/>
              <a:t>FAAB</a:t>
            </a:r>
            <a:r>
              <a:rPr lang="en-US" sz="2000" dirty="0" smtClean="0"/>
              <a:t> appoints </a:t>
            </a:r>
            <a:r>
              <a:rPr lang="en-US" sz="2000" dirty="0" err="1" smtClean="0"/>
              <a:t>NAW</a:t>
            </a:r>
            <a:r>
              <a:rPr lang="en-US" sz="2000" dirty="0" smtClean="0"/>
              <a:t> to attend Jan/Feb. 2015 teleconference &amp; begin process to develop master planning criteria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717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31-April 2 Rockville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Discussion about Facilities Budget and JV Application Updates </a:t>
            </a:r>
          </a:p>
          <a:p>
            <a:r>
              <a:rPr lang="en-US" sz="2400" dirty="0" smtClean="0"/>
              <a:t>  Preparation for 2016 Report to Congress </a:t>
            </a:r>
          </a:p>
          <a:p>
            <a:pPr lvl="1"/>
            <a:r>
              <a:rPr lang="en-US" sz="2200" dirty="0" smtClean="0"/>
              <a:t>Report Contents </a:t>
            </a:r>
          </a:p>
          <a:p>
            <a:pPr lvl="1"/>
            <a:r>
              <a:rPr lang="en-US" sz="2200" dirty="0" smtClean="0"/>
              <a:t>Direction to Technical Group </a:t>
            </a:r>
          </a:p>
          <a:p>
            <a:r>
              <a:rPr lang="en-US" sz="2400" dirty="0" smtClean="0"/>
              <a:t>Technical Workgroup began to develop work plan to submit report to Congress</a:t>
            </a:r>
          </a:p>
          <a:p>
            <a:r>
              <a:rPr lang="en-US" sz="2400" dirty="0" smtClean="0"/>
              <a:t>Preparation of Dear Tribal Leader Letter for consultation on top five facilities priorities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646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FAAB</a:t>
            </a:r>
            <a:r>
              <a:rPr lang="en-US" sz="2400" dirty="0" smtClean="0"/>
              <a:t> will recommend to the IHS Director that the revised </a:t>
            </a:r>
            <a:r>
              <a:rPr lang="en-US" sz="2400" dirty="0" err="1" smtClean="0"/>
              <a:t>HFCPS</a:t>
            </a:r>
            <a:r>
              <a:rPr lang="en-US" sz="2400" dirty="0" smtClean="0"/>
              <a:t> sitting at OMB continue onto approval and be submitted to Congress pursuant to FY 2000 Interior Appropriations language.  </a:t>
            </a:r>
          </a:p>
          <a:p>
            <a:pPr lvl="1"/>
            <a:r>
              <a:rPr lang="en-US" sz="2000" dirty="0" err="1" smtClean="0"/>
              <a:t>FAAB</a:t>
            </a:r>
            <a:r>
              <a:rPr lang="en-US" sz="2000" dirty="0" smtClean="0"/>
              <a:t> members felt that continued work would not develop any changes </a:t>
            </a:r>
          </a:p>
          <a:p>
            <a:pPr lvl="1"/>
            <a:r>
              <a:rPr lang="en-US" sz="2000" dirty="0" err="1" smtClean="0"/>
              <a:t>OEHE</a:t>
            </a:r>
            <a:r>
              <a:rPr lang="en-US" sz="2000" dirty="0" smtClean="0"/>
              <a:t> recommended that most types of facilities authorized in the </a:t>
            </a:r>
            <a:r>
              <a:rPr lang="en-US" sz="2000" dirty="0" err="1" smtClean="0"/>
              <a:t>IHCIA</a:t>
            </a:r>
            <a:r>
              <a:rPr lang="en-US" sz="2000" dirty="0" smtClean="0"/>
              <a:t> could be scored using the existing system with some modifications.</a:t>
            </a:r>
          </a:p>
          <a:p>
            <a:pPr lvl="1"/>
            <a:r>
              <a:rPr lang="en-US" sz="2000" dirty="0" smtClean="0"/>
              <a:t>Letter will be sent by </a:t>
            </a:r>
            <a:r>
              <a:rPr lang="en-US" sz="2000" dirty="0" err="1" smtClean="0"/>
              <a:t>FAAB</a:t>
            </a:r>
            <a:r>
              <a:rPr lang="en-US" sz="2000" dirty="0" smtClean="0"/>
              <a:t> Chair to IHS Director making this recommendation</a:t>
            </a:r>
          </a:p>
          <a:p>
            <a:pPr marL="393192" lvl="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Key Decision Points/Issues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6110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103</TotalTime>
  <Words>975</Words>
  <Application>Microsoft Office PowerPoint</Application>
  <PresentationFormat>On-screen Show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Adjacency</vt:lpstr>
      <vt:lpstr>Facilities Appropriation Advisory Committee Update – (FAAB)</vt:lpstr>
      <vt:lpstr>FAAB Re-established  </vt:lpstr>
      <vt:lpstr>FAAB Update</vt:lpstr>
      <vt:lpstr>Four FAAB Meetings w/observations</vt:lpstr>
      <vt:lpstr>Seattle Meeting Agenda: Action Items &amp; Observations</vt:lpstr>
      <vt:lpstr>Albuqueque Meeting Agenda: Action Items &amp; Observations</vt:lpstr>
      <vt:lpstr>Sacramento Meeting Agenda:   </vt:lpstr>
      <vt:lpstr>March 31-April 2 Rockville Meeting</vt:lpstr>
      <vt:lpstr>Key Decision Points/Issues</vt:lpstr>
      <vt:lpstr>Key Decision Points/Issues</vt:lpstr>
      <vt:lpstr>Key Decision Points/Issues</vt:lpstr>
      <vt:lpstr>April 8, 2015 Dear Tribal Leader Letter </vt:lpstr>
      <vt:lpstr>Summary: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Facilities Appropriation Advisory Committee Update</dc:title>
  <dc:creator>James Roberts</dc:creator>
  <cp:lastModifiedBy>Jim Roberts</cp:lastModifiedBy>
  <cp:revision>24</cp:revision>
  <dcterms:created xsi:type="dcterms:W3CDTF">2014-12-02T01:22:14Z</dcterms:created>
  <dcterms:modified xsi:type="dcterms:W3CDTF">2015-07-09T16:22:05Z</dcterms:modified>
</cp:coreProperties>
</file>