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0"/>
  </p:notesMasterIdLst>
  <p:handoutMasterIdLst>
    <p:handoutMasterId r:id="rId21"/>
  </p:handoutMasterIdLst>
  <p:sldIdLst>
    <p:sldId id="256" r:id="rId2"/>
    <p:sldId id="425" r:id="rId3"/>
    <p:sldId id="456" r:id="rId4"/>
    <p:sldId id="457" r:id="rId5"/>
    <p:sldId id="458" r:id="rId6"/>
    <p:sldId id="426" r:id="rId7"/>
    <p:sldId id="429" r:id="rId8"/>
    <p:sldId id="444" r:id="rId9"/>
    <p:sldId id="459" r:id="rId10"/>
    <p:sldId id="445" r:id="rId11"/>
    <p:sldId id="446" r:id="rId12"/>
    <p:sldId id="449" r:id="rId13"/>
    <p:sldId id="450" r:id="rId14"/>
    <p:sldId id="451" r:id="rId15"/>
    <p:sldId id="420" r:id="rId16"/>
    <p:sldId id="453" r:id="rId17"/>
    <p:sldId id="443" r:id="rId18"/>
    <p:sldId id="272" r:id="rId19"/>
  </p:sldIdLst>
  <p:sldSz cx="9144000" cy="6858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777" autoAdjust="0"/>
    <p:restoredTop sz="59719" autoAdjust="0"/>
  </p:normalViewPr>
  <p:slideViewPr>
    <p:cSldViewPr>
      <p:cViewPr>
        <p:scale>
          <a:sx n="83" d="100"/>
          <a:sy n="83" d="100"/>
        </p:scale>
        <p:origin x="-1530" y="1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44154" cy="465773"/>
          </a:xfrm>
          <a:prstGeom prst="rect">
            <a:avLst/>
          </a:prstGeom>
        </p:spPr>
        <p:txBody>
          <a:bodyPr vert="horz" lIns="91577" tIns="45789" rIns="91577" bIns="45789" rtlCol="0"/>
          <a:lstStyle>
            <a:lvl1pPr algn="l">
              <a:defRPr sz="1200"/>
            </a:lvl1pPr>
          </a:lstStyle>
          <a:p>
            <a:endParaRPr lang="en-US" dirty="0"/>
          </a:p>
        </p:txBody>
      </p:sp>
      <p:sp>
        <p:nvSpPr>
          <p:cNvPr id="3" name="Date Placeholder 2"/>
          <p:cNvSpPr>
            <a:spLocks noGrp="1"/>
          </p:cNvSpPr>
          <p:nvPr>
            <p:ph type="dt" sz="quarter" idx="1"/>
          </p:nvPr>
        </p:nvSpPr>
        <p:spPr>
          <a:xfrm>
            <a:off x="3977326" y="0"/>
            <a:ext cx="3044153" cy="465773"/>
          </a:xfrm>
          <a:prstGeom prst="rect">
            <a:avLst/>
          </a:prstGeom>
        </p:spPr>
        <p:txBody>
          <a:bodyPr vert="horz" lIns="91577" tIns="45789" rIns="91577" bIns="45789" rtlCol="0"/>
          <a:lstStyle>
            <a:lvl1pPr algn="r">
              <a:defRPr sz="1200"/>
            </a:lvl1pPr>
          </a:lstStyle>
          <a:p>
            <a:fld id="{E309F8E3-914E-4753-A5D9-282F1E1594A4}" type="datetimeFigureOut">
              <a:rPr lang="en-US" smtClean="0"/>
              <a:t>7/2/2015</a:t>
            </a:fld>
            <a:endParaRPr lang="en-US" dirty="0"/>
          </a:p>
        </p:txBody>
      </p:sp>
      <p:sp>
        <p:nvSpPr>
          <p:cNvPr id="4" name="Footer Placeholder 3"/>
          <p:cNvSpPr>
            <a:spLocks noGrp="1"/>
          </p:cNvSpPr>
          <p:nvPr>
            <p:ph type="ftr" sz="quarter" idx="2"/>
          </p:nvPr>
        </p:nvSpPr>
        <p:spPr>
          <a:xfrm>
            <a:off x="1" y="8841738"/>
            <a:ext cx="3044154" cy="465773"/>
          </a:xfrm>
          <a:prstGeom prst="rect">
            <a:avLst/>
          </a:prstGeom>
        </p:spPr>
        <p:txBody>
          <a:bodyPr vert="horz" lIns="91577" tIns="45789" rIns="91577" bIns="457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7326" y="8841738"/>
            <a:ext cx="3044153" cy="465773"/>
          </a:xfrm>
          <a:prstGeom prst="rect">
            <a:avLst/>
          </a:prstGeom>
        </p:spPr>
        <p:txBody>
          <a:bodyPr vert="horz" lIns="91577" tIns="45789" rIns="91577" bIns="45789" rtlCol="0" anchor="b"/>
          <a:lstStyle>
            <a:lvl1pPr algn="r">
              <a:defRPr sz="1200"/>
            </a:lvl1pPr>
          </a:lstStyle>
          <a:p>
            <a:fld id="{1EA3E148-855A-4DE7-857A-19B320BD12F7}" type="slidenum">
              <a:rPr lang="en-US" smtClean="0"/>
              <a:t>‹#›</a:t>
            </a:fld>
            <a:endParaRPr lang="en-US" dirty="0"/>
          </a:p>
        </p:txBody>
      </p:sp>
    </p:spTree>
    <p:extLst>
      <p:ext uri="{BB962C8B-B14F-4D97-AF65-F5344CB8AC3E}">
        <p14:creationId xmlns:p14="http://schemas.microsoft.com/office/powerpoint/2010/main" val="21266045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8" y="0"/>
            <a:ext cx="3044154" cy="465773"/>
          </a:xfrm>
          <a:prstGeom prst="rect">
            <a:avLst/>
          </a:prstGeom>
        </p:spPr>
        <p:txBody>
          <a:bodyPr vert="horz" lIns="91567" tIns="45784" rIns="91567" bIns="45784" rtlCol="0"/>
          <a:lstStyle>
            <a:lvl1pPr algn="l">
              <a:defRPr sz="1200"/>
            </a:lvl1pPr>
          </a:lstStyle>
          <a:p>
            <a:endParaRPr lang="en-US" dirty="0"/>
          </a:p>
        </p:txBody>
      </p:sp>
      <p:sp>
        <p:nvSpPr>
          <p:cNvPr id="3" name="Date Placeholder 2"/>
          <p:cNvSpPr>
            <a:spLocks noGrp="1"/>
          </p:cNvSpPr>
          <p:nvPr>
            <p:ph type="dt" idx="1"/>
          </p:nvPr>
        </p:nvSpPr>
        <p:spPr>
          <a:xfrm>
            <a:off x="3977326" y="0"/>
            <a:ext cx="3044153" cy="465773"/>
          </a:xfrm>
          <a:prstGeom prst="rect">
            <a:avLst/>
          </a:prstGeom>
        </p:spPr>
        <p:txBody>
          <a:bodyPr vert="horz" lIns="91567" tIns="45784" rIns="91567" bIns="45784" rtlCol="0"/>
          <a:lstStyle>
            <a:lvl1pPr algn="r">
              <a:defRPr sz="1200"/>
            </a:lvl1pPr>
          </a:lstStyle>
          <a:p>
            <a:fld id="{A78A9759-1886-4F1C-BD7E-1DACA9D8593C}" type="datetimeFigureOut">
              <a:rPr lang="en-US" smtClean="0"/>
              <a:t>7/2/2015</a:t>
            </a:fld>
            <a:endParaRPr lang="en-US" dirty="0"/>
          </a:p>
        </p:txBody>
      </p:sp>
      <p:sp>
        <p:nvSpPr>
          <p:cNvPr id="4" name="Slide Image Placeholder 3"/>
          <p:cNvSpPr>
            <a:spLocks noGrp="1" noRot="1" noChangeAspect="1"/>
          </p:cNvSpPr>
          <p:nvPr>
            <p:ph type="sldImg" idx="2"/>
          </p:nvPr>
        </p:nvSpPr>
        <p:spPr>
          <a:xfrm>
            <a:off x="1184275" y="698500"/>
            <a:ext cx="4656138" cy="3490913"/>
          </a:xfrm>
          <a:prstGeom prst="rect">
            <a:avLst/>
          </a:prstGeom>
          <a:noFill/>
          <a:ln w="12700">
            <a:solidFill>
              <a:prstClr val="black"/>
            </a:solidFill>
          </a:ln>
        </p:spPr>
        <p:txBody>
          <a:bodyPr vert="horz" lIns="91567" tIns="45784" rIns="91567" bIns="45784" rtlCol="0" anchor="ctr"/>
          <a:lstStyle/>
          <a:p>
            <a:endParaRPr lang="en-US" dirty="0"/>
          </a:p>
        </p:txBody>
      </p:sp>
      <p:sp>
        <p:nvSpPr>
          <p:cNvPr id="5" name="Notes Placeholder 4"/>
          <p:cNvSpPr>
            <a:spLocks noGrp="1"/>
          </p:cNvSpPr>
          <p:nvPr>
            <p:ph type="body" sz="quarter" idx="3"/>
          </p:nvPr>
        </p:nvSpPr>
        <p:spPr>
          <a:xfrm>
            <a:off x="703119" y="4422469"/>
            <a:ext cx="5618480" cy="4188778"/>
          </a:xfrm>
          <a:prstGeom prst="rect">
            <a:avLst/>
          </a:prstGeom>
        </p:spPr>
        <p:txBody>
          <a:bodyPr vert="horz" lIns="91567" tIns="45784" rIns="91567" bIns="45784"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8" y="8841738"/>
            <a:ext cx="3044154" cy="465773"/>
          </a:xfrm>
          <a:prstGeom prst="rect">
            <a:avLst/>
          </a:prstGeom>
        </p:spPr>
        <p:txBody>
          <a:bodyPr vert="horz" lIns="91567" tIns="45784" rIns="91567" bIns="45784"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7326" y="8841738"/>
            <a:ext cx="3044153" cy="465773"/>
          </a:xfrm>
          <a:prstGeom prst="rect">
            <a:avLst/>
          </a:prstGeom>
        </p:spPr>
        <p:txBody>
          <a:bodyPr vert="horz" lIns="91567" tIns="45784" rIns="91567" bIns="45784" rtlCol="0" anchor="b"/>
          <a:lstStyle>
            <a:lvl1pPr algn="r">
              <a:defRPr sz="1200"/>
            </a:lvl1pPr>
          </a:lstStyle>
          <a:p>
            <a:fld id="{C85B0A02-D819-448E-8BCA-1DD395A4E017}" type="slidenum">
              <a:rPr lang="en-US" smtClean="0"/>
              <a:t>‹#›</a:t>
            </a:fld>
            <a:endParaRPr lang="en-US" dirty="0"/>
          </a:p>
        </p:txBody>
      </p:sp>
    </p:spTree>
    <p:extLst>
      <p:ext uri="{BB962C8B-B14F-4D97-AF65-F5344CB8AC3E}">
        <p14:creationId xmlns:p14="http://schemas.microsoft.com/office/powerpoint/2010/main" val="40138362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t>1</a:t>
            </a:fld>
            <a:endParaRPr lang="en-US" dirty="0"/>
          </a:p>
        </p:txBody>
      </p:sp>
    </p:spTree>
    <p:extLst>
      <p:ext uri="{BB962C8B-B14F-4D97-AF65-F5344CB8AC3E}">
        <p14:creationId xmlns:p14="http://schemas.microsoft.com/office/powerpoint/2010/main" val="24884559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10</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11</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12</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5772">
              <a:defRPr/>
            </a:pPr>
            <a:endParaRPr lang="en-US" dirty="0">
              <a:solidFill>
                <a:srgbClr val="000000">
                  <a:lumMod val="95000"/>
                  <a:lumOff val="5000"/>
                </a:srgbClr>
              </a:solidFill>
              <a:cs typeface="Arial" panose="020B0604020202020204" pitchFamily="34" charset="0"/>
            </a:endParaRPr>
          </a:p>
        </p:txBody>
      </p:sp>
      <p:sp>
        <p:nvSpPr>
          <p:cNvPr id="4" name="Slide Number Placeholder 3"/>
          <p:cNvSpPr>
            <a:spLocks noGrp="1"/>
          </p:cNvSpPr>
          <p:nvPr>
            <p:ph type="sldNum" sz="quarter" idx="10"/>
          </p:nvPr>
        </p:nvSpPr>
        <p:spPr/>
        <p:txBody>
          <a:bodyPr/>
          <a:lstStyle/>
          <a:p>
            <a:fld id="{C85B0A02-D819-448E-8BCA-1DD395A4E017}" type="slidenum">
              <a:rPr lang="en-US" smtClean="0"/>
              <a:t>13</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14</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15</a:t>
            </a:fld>
            <a:endParaRPr lang="en-US" dirty="0">
              <a:solidFill>
                <a:prstClr val="black"/>
              </a:solidFill>
            </a:endParaRPr>
          </a:p>
        </p:txBody>
      </p:sp>
    </p:spTree>
    <p:extLst>
      <p:ext uri="{BB962C8B-B14F-4D97-AF65-F5344CB8AC3E}">
        <p14:creationId xmlns:p14="http://schemas.microsoft.com/office/powerpoint/2010/main" val="25548299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25548299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707" indent="-171707">
              <a:buFont typeface="Arial" panose="020B0604020202020204" pitchFamily="34" charset="0"/>
              <a:buChar char="•"/>
            </a:pPr>
            <a:endParaRPr lang="en-US" baseline="0"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17</a:t>
            </a:fld>
            <a:endParaRPr lang="en-US" dirty="0">
              <a:solidFill>
                <a:prstClr val="black"/>
              </a:solidFill>
            </a:endParaRPr>
          </a:p>
        </p:txBody>
      </p:sp>
    </p:spTree>
    <p:extLst>
      <p:ext uri="{BB962C8B-B14F-4D97-AF65-F5344CB8AC3E}">
        <p14:creationId xmlns:p14="http://schemas.microsoft.com/office/powerpoint/2010/main" val="25548299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18</a:t>
            </a:fld>
            <a:endParaRPr lang="en-US" dirty="0"/>
          </a:p>
        </p:txBody>
      </p:sp>
    </p:spTree>
    <p:extLst>
      <p:ext uri="{BB962C8B-B14F-4D97-AF65-F5344CB8AC3E}">
        <p14:creationId xmlns:p14="http://schemas.microsoft.com/office/powerpoint/2010/main" val="205900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2</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3</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4</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5</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t>6</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5772">
              <a:defRPr/>
            </a:pPr>
            <a:endParaRPr lang="en-US" dirty="0">
              <a:solidFill>
                <a:srgbClr val="000000">
                  <a:lumMod val="95000"/>
                  <a:lumOff val="5000"/>
                </a:srgbClr>
              </a:solidFill>
              <a:cs typeface="Arial" panose="020B0604020202020204" pitchFamily="34" charset="0"/>
            </a:endParaRPr>
          </a:p>
        </p:txBody>
      </p:sp>
      <p:sp>
        <p:nvSpPr>
          <p:cNvPr id="4" name="Slide Number Placeholder 3"/>
          <p:cNvSpPr>
            <a:spLocks noGrp="1"/>
          </p:cNvSpPr>
          <p:nvPr>
            <p:ph type="sldNum" sz="quarter" idx="10"/>
          </p:nvPr>
        </p:nvSpPr>
        <p:spPr/>
        <p:txBody>
          <a:bodyPr/>
          <a:lstStyle/>
          <a:p>
            <a:fld id="{C85B0A02-D819-448E-8BCA-1DD395A4E017}" type="slidenum">
              <a:rPr lang="en-US" smtClean="0"/>
              <a:t>7</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943" indent="-228943" defTabSz="915772">
              <a:buFont typeface="Arial" panose="020B0604020202020204" pitchFamily="34" charset="0"/>
              <a:buAutoNum type="arabicPeriod"/>
              <a:defRPr/>
            </a:pPr>
            <a:endParaRPr lang="en-US" dirty="0">
              <a:solidFill>
                <a:srgbClr val="000000">
                  <a:lumMod val="95000"/>
                  <a:lumOff val="5000"/>
                </a:srgbClr>
              </a:solidFill>
              <a:cs typeface="Arial" panose="020B0604020202020204" pitchFamily="34" charset="0"/>
            </a:endParaRPr>
          </a:p>
        </p:txBody>
      </p:sp>
      <p:sp>
        <p:nvSpPr>
          <p:cNvPr id="4" name="Slide Number Placeholder 3"/>
          <p:cNvSpPr>
            <a:spLocks noGrp="1"/>
          </p:cNvSpPr>
          <p:nvPr>
            <p:ph type="sldNum" sz="quarter" idx="10"/>
          </p:nvPr>
        </p:nvSpPr>
        <p:spPr/>
        <p:txBody>
          <a:bodyPr/>
          <a:lstStyle/>
          <a:p>
            <a:fld id="{C85B0A02-D819-448E-8BCA-1DD395A4E017}" type="slidenum">
              <a:rPr lang="en-US" smtClean="0"/>
              <a:t>8</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5772">
              <a:defRPr/>
            </a:pPr>
            <a:r>
              <a:rPr lang="en-US" dirty="0">
                <a:solidFill>
                  <a:srgbClr val="000000">
                    <a:lumMod val="95000"/>
                    <a:lumOff val="5000"/>
                  </a:srgbClr>
                </a:solidFill>
                <a:cs typeface="Arial" panose="020B0604020202020204" pitchFamily="34" charset="0"/>
              </a:rPr>
              <a:t> </a:t>
            </a:r>
          </a:p>
        </p:txBody>
      </p:sp>
      <p:sp>
        <p:nvSpPr>
          <p:cNvPr id="4" name="Slide Number Placeholder 3"/>
          <p:cNvSpPr>
            <a:spLocks noGrp="1"/>
          </p:cNvSpPr>
          <p:nvPr>
            <p:ph type="sldNum" sz="quarter" idx="10"/>
          </p:nvPr>
        </p:nvSpPr>
        <p:spPr/>
        <p:txBody>
          <a:bodyPr/>
          <a:lstStyle/>
          <a:p>
            <a:fld id="{C85B0A02-D819-448E-8BCA-1DD395A4E017}" type="slidenum">
              <a:rPr lang="en-US" smtClean="0"/>
              <a:t>9</a:t>
            </a:fld>
            <a:endParaRPr lang="en-US" dirty="0"/>
          </a:p>
        </p:txBody>
      </p:sp>
    </p:spTree>
    <p:extLst>
      <p:ext uri="{BB962C8B-B14F-4D97-AF65-F5344CB8AC3E}">
        <p14:creationId xmlns:p14="http://schemas.microsoft.com/office/powerpoint/2010/main" val="16639746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2D985E49-3E3E-4FCA-B03B-5CEE78AEC2E8}" type="datetimeFigureOut">
              <a:rPr lang="en-US" smtClean="0"/>
              <a:t>7/2/2015</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D6637991-C83F-4E28-985A-DA5670F7A21B}" type="slidenum">
              <a:rPr lang="en-US" smtClean="0"/>
              <a:t>‹#›</a:t>
            </a:fld>
            <a:endParaRPr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985E49-3E3E-4FCA-B03B-5CEE78AEC2E8}" type="datetimeFigureOut">
              <a:rPr lang="en-US" smtClean="0"/>
              <a:t>7/2/2015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985E49-3E3E-4FCA-B03B-5CEE78AEC2E8}" type="datetimeFigureOut">
              <a:rPr lang="en-US" smtClean="0"/>
              <a:t>7/2/2015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985E49-3E3E-4FCA-B03B-5CEE78AEC2E8}" type="datetimeFigureOut">
              <a:rPr lang="en-US" smtClean="0"/>
              <a:t>7/2/2015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D985E49-3E3E-4FCA-B03B-5CEE78AEC2E8}" type="datetimeFigureOut">
              <a:rPr lang="en-US" smtClean="0"/>
              <a:t>7/2/2015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D6637991-C83F-4E28-985A-DA5670F7A21B}"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D985E49-3E3E-4FCA-B03B-5CEE78AEC2E8}" type="datetimeFigureOut">
              <a:rPr lang="en-US" smtClean="0"/>
              <a:t>7/2/2015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D985E49-3E3E-4FCA-B03B-5CEE78AEC2E8}" type="datetimeFigureOut">
              <a:rPr lang="en-US" smtClean="0"/>
              <a:t>7/2/2015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D985E49-3E3E-4FCA-B03B-5CEE78AEC2E8}" type="datetimeFigureOut">
              <a:rPr lang="en-US" smtClean="0"/>
              <a:t>7/2/2015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985E49-3E3E-4FCA-B03B-5CEE78AEC2E8}" type="datetimeFigureOut">
              <a:rPr lang="en-US" smtClean="0"/>
              <a:t>7/2/2015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D985E49-3E3E-4FCA-B03B-5CEE78AEC2E8}" type="datetimeFigureOut">
              <a:rPr lang="en-US" smtClean="0"/>
              <a:t>7/2/2015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D985E49-3E3E-4FCA-B03B-5CEE78AEC2E8}" type="datetimeFigureOut">
              <a:rPr lang="en-US" smtClean="0"/>
              <a:t>7/2/2015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2D985E49-3E3E-4FCA-B03B-5CEE78AEC2E8}" type="datetimeFigureOut">
              <a:rPr lang="en-US" smtClean="0"/>
              <a:t>7/2/2015</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D6637991-C83F-4E28-985A-DA5670F7A21B}" type="slidenum">
              <a:rPr lang="en-US" smtClean="0"/>
              <a:t>‹#›</a:t>
            </a:fld>
            <a:endParaRPr lang="en-US" dirty="0"/>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4.png"/><Relationship Id="rId2" Type="http://schemas.openxmlformats.org/officeDocument/2006/relationships/slideLayout" Target="../slideLayouts/slideLayout1.xml"/><Relationship Id="rId1" Type="http://schemas.openxmlformats.org/officeDocument/2006/relationships/themeOverride" Target="../theme/themeOverride1.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mailto:stephen.rudd@ihs.gov" TargetMode="External"/><Relationship Id="rId5" Type="http://schemas.openxmlformats.org/officeDocument/2006/relationships/image" Target="../media/image6.png"/><Relationship Id="rId4" Type="http://schemas.microsoft.com/office/2007/relationships/hdphoto" Target="../media/hdphoto2.wdp"/></Relationships>
</file>

<file path=ppt/slides/_rels/slide1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5.png"/><Relationship Id="rId7"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hyperlink" Target="mailto:stephen.rudd@ihs.gov" TargetMode="External"/><Relationship Id="rId5" Type="http://schemas.openxmlformats.org/officeDocument/2006/relationships/image" Target="../media/image6.png"/><Relationship Id="rId4" Type="http://schemas.microsoft.com/office/2007/relationships/hdphoto" Target="../media/hdphoto2.wdp"/></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6.png"/><Relationship Id="rId4" Type="http://schemas.microsoft.com/office/2007/relationships/hdphoto" Target="../media/hdphoto2.wdp"/></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3.xml"/><Relationship Id="rId5" Type="http://schemas.openxmlformats.org/officeDocument/2006/relationships/image" Target="../media/image6.png"/><Relationship Id="rId4" Type="http://schemas.microsoft.com/office/2007/relationships/hdphoto" Target="../media/hdphoto2.wdp"/></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image" Target="../media/image11.tmp"/><Relationship Id="rId5" Type="http://schemas.openxmlformats.org/officeDocument/2006/relationships/image" Target="../media/image6.png"/><Relationship Id="rId4" Type="http://schemas.microsoft.com/office/2007/relationships/hdphoto" Target="../media/hdphoto2.wdp"/></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3.xml"/><Relationship Id="rId5" Type="http://schemas.openxmlformats.org/officeDocument/2006/relationships/image" Target="../media/image6.png"/><Relationship Id="rId4" Type="http://schemas.microsoft.com/office/2007/relationships/hdphoto" Target="../media/hdphoto2.wdp"/></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3.xml"/><Relationship Id="rId5" Type="http://schemas.openxmlformats.org/officeDocument/2006/relationships/image" Target="../media/image6.png"/><Relationship Id="rId4" Type="http://schemas.microsoft.com/office/2007/relationships/hdphoto" Target="../media/hdphoto2.wdp"/></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mailto:Michelle.Sobel@ihs.gov" TargetMode="External"/><Relationship Id="rId5" Type="http://schemas.openxmlformats.org/officeDocument/2006/relationships/image" Target="../media/image6.png"/><Relationship Id="rId4" Type="http://schemas.microsoft.com/office/2007/relationships/hdphoto" Target="../media/hdphoto2.wdp"/></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mailto:dbh@ihs.gov"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www.ihs.gov/newsroom/includes/themes/newihstheme/display_objects/documents/2015_Letters/54163-1_DTLL_MSPI_DVPI.pdf" TargetMode="External"/><Relationship Id="rId5" Type="http://schemas.openxmlformats.org/officeDocument/2006/relationships/image" Target="../media/image6.png"/><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www.ihs.gov/dvpi"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www.ihs.gov/mspi" TargetMode="External"/><Relationship Id="rId5" Type="http://schemas.openxmlformats.org/officeDocument/2006/relationships/image" Target="../media/image6.png"/><Relationship Id="rId4" Type="http://schemas.microsoft.com/office/2007/relationships/hdphoto" Target="../media/hdphoto2.wdp"/></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4"/>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04800"/>
            <a:ext cx="8229600" cy="1676400"/>
          </a:xfrm>
        </p:spPr>
        <p:txBody>
          <a:bodyPr>
            <a:normAutofit fontScale="90000"/>
          </a:bodyPr>
          <a:lstStyle/>
          <a:p>
            <a:pPr algn="ctr"/>
            <a:r>
              <a:rPr lang="en-US" b="1" dirty="0">
                <a:solidFill>
                  <a:schemeClr val="bg1"/>
                </a:solidFill>
                <a:latin typeface="Arial" pitchFamily="34" charset="0"/>
                <a:cs typeface="Arial" pitchFamily="34" charset="0"/>
              </a:rPr>
              <a:t>Indian Health Service</a:t>
            </a:r>
            <a:br>
              <a:rPr lang="en-US" b="1" dirty="0">
                <a:solidFill>
                  <a:schemeClr val="bg1"/>
                </a:solidFill>
                <a:latin typeface="Arial" pitchFamily="34" charset="0"/>
                <a:cs typeface="Arial" pitchFamily="34" charset="0"/>
              </a:rPr>
            </a:br>
            <a:r>
              <a:rPr lang="en-US" b="1" dirty="0">
                <a:solidFill>
                  <a:schemeClr val="bg1"/>
                </a:solidFill>
                <a:latin typeface="Arial" pitchFamily="34" charset="0"/>
                <a:cs typeface="Arial" pitchFamily="34" charset="0"/>
              </a:rPr>
              <a:t>Portland Area Director’s Update</a:t>
            </a:r>
          </a:p>
        </p:txBody>
      </p:sp>
      <p:sp>
        <p:nvSpPr>
          <p:cNvPr id="3" name="Subtitle 2"/>
          <p:cNvSpPr>
            <a:spLocks noGrp="1"/>
          </p:cNvSpPr>
          <p:nvPr>
            <p:ph type="subTitle" idx="1"/>
          </p:nvPr>
        </p:nvSpPr>
        <p:spPr>
          <a:xfrm>
            <a:off x="685800" y="4572000"/>
            <a:ext cx="7772400" cy="1905000"/>
          </a:xfrm>
        </p:spPr>
        <p:txBody>
          <a:bodyPr>
            <a:normAutofit lnSpcReduction="10000"/>
          </a:bodyPr>
          <a:lstStyle/>
          <a:p>
            <a:pPr algn="ctr">
              <a:lnSpc>
                <a:spcPct val="80000"/>
              </a:lnSpc>
            </a:pPr>
            <a:r>
              <a:rPr lang="en-US" sz="2400" b="1" dirty="0">
                <a:solidFill>
                  <a:schemeClr val="bg1"/>
                </a:solidFill>
                <a:latin typeface="Arial" pitchFamily="34" charset="0"/>
                <a:cs typeface="Arial" pitchFamily="34" charset="0"/>
              </a:rPr>
              <a:t>Dean M </a:t>
            </a:r>
            <a:r>
              <a:rPr lang="en-US" sz="2400" b="1" dirty="0" smtClean="0">
                <a:solidFill>
                  <a:schemeClr val="bg1"/>
                </a:solidFill>
                <a:latin typeface="Arial" pitchFamily="34" charset="0"/>
                <a:cs typeface="Arial" pitchFamily="34" charset="0"/>
              </a:rPr>
              <a:t>Seyler - Area Director</a:t>
            </a:r>
            <a:endParaRPr lang="en-US" sz="2400" b="1" dirty="0">
              <a:solidFill>
                <a:schemeClr val="bg1"/>
              </a:solidFill>
              <a:latin typeface="Arial" pitchFamily="34" charset="0"/>
              <a:cs typeface="Arial" pitchFamily="34" charset="0"/>
            </a:endParaRPr>
          </a:p>
          <a:p>
            <a:pPr algn="ctr">
              <a:lnSpc>
                <a:spcPct val="80000"/>
              </a:lnSpc>
            </a:pPr>
            <a:r>
              <a:rPr lang="en-US" sz="2400" b="1" dirty="0" smtClean="0">
                <a:solidFill>
                  <a:schemeClr val="bg1"/>
                </a:solidFill>
                <a:latin typeface="Arial" pitchFamily="34" charset="0"/>
                <a:cs typeface="Arial" pitchFamily="34" charset="0"/>
              </a:rPr>
              <a:t>July 6, 2015</a:t>
            </a:r>
            <a:endParaRPr lang="en-US" sz="2400" b="1" dirty="0">
              <a:solidFill>
                <a:schemeClr val="bg1"/>
              </a:solidFill>
              <a:latin typeface="Arial" pitchFamily="34" charset="0"/>
              <a:cs typeface="Arial" pitchFamily="34" charset="0"/>
            </a:endParaRPr>
          </a:p>
          <a:p>
            <a:pPr algn="ctr">
              <a:lnSpc>
                <a:spcPct val="80000"/>
              </a:lnSpc>
              <a:defRPr/>
            </a:pPr>
            <a:r>
              <a:rPr lang="en-US" sz="2400" b="1" dirty="0" smtClean="0">
                <a:solidFill>
                  <a:schemeClr val="bg1"/>
                </a:solidFill>
                <a:latin typeface="+mj-lt"/>
              </a:rPr>
              <a:t>NPAIHB Quarterly Board Meeting</a:t>
            </a:r>
            <a:endParaRPr lang="en-US" sz="2400" b="1" dirty="0">
              <a:solidFill>
                <a:schemeClr val="bg1"/>
              </a:solidFill>
              <a:latin typeface="+mj-lt"/>
            </a:endParaRPr>
          </a:p>
          <a:p>
            <a:r>
              <a:rPr lang="en-US" sz="2400" b="1" dirty="0" smtClean="0">
                <a:solidFill>
                  <a:schemeClr val="bg1"/>
                </a:solidFill>
                <a:latin typeface="+mj-lt"/>
              </a:rPr>
              <a:t>Thunder Valley Casino</a:t>
            </a:r>
          </a:p>
          <a:p>
            <a:r>
              <a:rPr lang="en-US" sz="2400" b="1" dirty="0" smtClean="0">
                <a:solidFill>
                  <a:schemeClr val="bg1"/>
                </a:solidFill>
                <a:latin typeface="+mj-lt"/>
              </a:rPr>
              <a:t>13</a:t>
            </a:r>
            <a:r>
              <a:rPr lang="en-US" sz="2400" b="1" baseline="30000" dirty="0" smtClean="0">
                <a:solidFill>
                  <a:schemeClr val="bg1"/>
                </a:solidFill>
                <a:latin typeface="+mj-lt"/>
              </a:rPr>
              <a:t>th</a:t>
            </a:r>
            <a:r>
              <a:rPr lang="en-US" sz="2400" b="1" dirty="0" smtClean="0">
                <a:solidFill>
                  <a:schemeClr val="bg1"/>
                </a:solidFill>
                <a:latin typeface="+mj-lt"/>
              </a:rPr>
              <a:t> Biennial CRIHB/NPAIHB Meeting</a:t>
            </a:r>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12"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pic>
        <p:nvPicPr>
          <p:cNvPr id="10" name="Picture 1" descr="image001"/>
          <p:cNvPicPr>
            <a:picLocks noChangeAspect="1" noChangeArrowheads="1"/>
          </p:cNvPicPr>
          <p:nvPr/>
        </p:nvPicPr>
        <p:blipFill>
          <a:blip r:embed="rId5">
            <a:clrChange>
              <a:clrFrom>
                <a:srgbClr val="FFFFFF"/>
              </a:clrFrom>
              <a:clrTo>
                <a:srgbClr val="FFFFFF">
                  <a:alpha val="0"/>
                </a:srgbClr>
              </a:clrTo>
            </a:clrChange>
            <a:extLst>
              <a:ext uri="{BEBA8EAE-BF5A-486C-A8C5-ECC9F3942E4B}">
                <a14:imgProps xmlns:a14="http://schemas.microsoft.com/office/drawing/2010/main">
                  <a14:imgLayer r:embed="rId6">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2209800" y="2362200"/>
            <a:ext cx="1478280" cy="1478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p:cNvPicPr>
            <a:picLocks noChangeAspect="1" noChangeArrowheads="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81600" y="2362200"/>
            <a:ext cx="1662664" cy="1493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7373285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81000"/>
            <a:ext cx="6934200" cy="1477962"/>
          </a:xfrm>
        </p:spPr>
        <p:txBody>
          <a:bodyPr>
            <a:normAutofit/>
          </a:bodyPr>
          <a:lstStyle/>
          <a:p>
            <a:r>
              <a:rPr lang="en-US" sz="4000" dirty="0">
                <a:solidFill>
                  <a:prstClr val="black"/>
                </a:solidFill>
              </a:rPr>
              <a:t>To Improve the Quality of and Access to Care</a:t>
            </a: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8040" y="-1115"/>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828800"/>
            <a:ext cx="8686800" cy="472440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lvl="0" indent="-342900">
              <a:buClr>
                <a:prstClr val="black">
                  <a:lumMod val="75000"/>
                  <a:lumOff val="25000"/>
                </a:prstClr>
              </a:buClr>
              <a:buFont typeface="Wingdings" pitchFamily="2" charset="2"/>
              <a:buChar char="v"/>
            </a:pPr>
            <a:r>
              <a:rPr lang="en-US" sz="2400" b="1" u="sng" dirty="0" smtClean="0">
                <a:solidFill>
                  <a:srgbClr val="000000"/>
                </a:solidFill>
                <a:latin typeface="Arial"/>
                <a:cs typeface="Arial" panose="020B0604020202020204" pitchFamily="34" charset="0"/>
              </a:rPr>
              <a:t>Area </a:t>
            </a:r>
            <a:r>
              <a:rPr lang="en-US" sz="2400" b="1" u="sng" dirty="0">
                <a:solidFill>
                  <a:srgbClr val="000000"/>
                </a:solidFill>
                <a:latin typeface="Arial"/>
                <a:cs typeface="Arial" panose="020B0604020202020204" pitchFamily="34" charset="0"/>
              </a:rPr>
              <a:t>Dental Officer</a:t>
            </a:r>
          </a:p>
          <a:p>
            <a:pPr marL="662940" lvl="1" indent="-342900">
              <a:buClrTx/>
              <a:buSzTx/>
              <a:buFont typeface="Wingdings" panose="05000000000000000000" pitchFamily="2" charset="2"/>
              <a:buChar char="v"/>
            </a:pPr>
            <a:r>
              <a:rPr lang="en-US" sz="2000" dirty="0" smtClean="0">
                <a:solidFill>
                  <a:srgbClr val="000000">
                    <a:lumMod val="95000"/>
                    <a:lumOff val="5000"/>
                  </a:srgbClr>
                </a:solidFill>
                <a:latin typeface="Arial"/>
                <a:cs typeface="Arial" panose="020B0604020202020204" pitchFamily="34" charset="0"/>
              </a:rPr>
              <a:t>CAPT </a:t>
            </a:r>
            <a:r>
              <a:rPr lang="en-US" sz="2000" dirty="0">
                <a:solidFill>
                  <a:srgbClr val="000000">
                    <a:lumMod val="95000"/>
                    <a:lumOff val="5000"/>
                  </a:srgbClr>
                </a:solidFill>
                <a:latin typeface="Arial"/>
                <a:cs typeface="Arial" panose="020B0604020202020204" pitchFamily="34" charset="0"/>
              </a:rPr>
              <a:t>Michael Donaleski, DDS (Chief Dentist, Yakima Indian Health Center) </a:t>
            </a:r>
            <a:r>
              <a:rPr lang="en-US" sz="2000" dirty="0" smtClean="0">
                <a:solidFill>
                  <a:srgbClr val="000000">
                    <a:lumMod val="95000"/>
                    <a:lumOff val="5000"/>
                  </a:srgbClr>
                </a:solidFill>
                <a:latin typeface="Arial"/>
                <a:cs typeface="Arial" panose="020B0604020202020204" pitchFamily="34" charset="0"/>
              </a:rPr>
              <a:t>Area </a:t>
            </a:r>
            <a:r>
              <a:rPr lang="en-US" sz="2000" dirty="0">
                <a:solidFill>
                  <a:srgbClr val="000000">
                    <a:lumMod val="95000"/>
                    <a:lumOff val="5000"/>
                  </a:srgbClr>
                </a:solidFill>
                <a:latin typeface="Arial"/>
                <a:cs typeface="Arial" panose="020B0604020202020204" pitchFamily="34" charset="0"/>
              </a:rPr>
              <a:t>Dental Officer (Acting)</a:t>
            </a:r>
          </a:p>
          <a:p>
            <a:pPr marL="662940" lvl="1" indent="-342900">
              <a:buClrTx/>
              <a:buSzTx/>
              <a:buFont typeface="Wingdings" panose="05000000000000000000" pitchFamily="2" charset="2"/>
              <a:buChar char="v"/>
            </a:pPr>
            <a:r>
              <a:rPr lang="en-US" sz="2000" dirty="0">
                <a:solidFill>
                  <a:prstClr val="black"/>
                </a:solidFill>
                <a:latin typeface="Arial"/>
                <a:cs typeface="Arial" panose="020B0604020202020204" pitchFamily="34" charset="0"/>
              </a:rPr>
              <a:t>Position description has been </a:t>
            </a:r>
            <a:r>
              <a:rPr lang="en-US" sz="2000" dirty="0" smtClean="0">
                <a:solidFill>
                  <a:prstClr val="black"/>
                </a:solidFill>
                <a:latin typeface="Arial"/>
                <a:cs typeface="Arial" panose="020B0604020202020204" pitchFamily="34" charset="0"/>
              </a:rPr>
              <a:t>revised </a:t>
            </a:r>
            <a:r>
              <a:rPr lang="en-US" sz="2000" dirty="0">
                <a:solidFill>
                  <a:prstClr val="black"/>
                </a:solidFill>
                <a:latin typeface="Arial"/>
                <a:cs typeface="Arial" panose="020B0604020202020204" pitchFamily="34" charset="0"/>
              </a:rPr>
              <a:t>for combined Area Dental Officer/Privacy Officer position.</a:t>
            </a:r>
          </a:p>
          <a:p>
            <a:pPr marL="928116" lvl="2" indent="-342900">
              <a:buClrTx/>
              <a:buSzTx/>
              <a:buFont typeface="Wingdings" panose="05000000000000000000" pitchFamily="2" charset="2"/>
              <a:buChar char="v"/>
            </a:pPr>
            <a:r>
              <a:rPr lang="en-US" sz="2000" dirty="0">
                <a:solidFill>
                  <a:srgbClr val="000000">
                    <a:lumMod val="95000"/>
                    <a:lumOff val="5000"/>
                  </a:srgbClr>
                </a:solidFill>
                <a:latin typeface="Arial"/>
                <a:cs typeface="Arial" panose="020B0604020202020204" pitchFamily="34" charset="0"/>
              </a:rPr>
              <a:t>Anticipate classification completed by June 30</a:t>
            </a:r>
            <a:r>
              <a:rPr lang="en-US" sz="2000" baseline="30000" dirty="0">
                <a:solidFill>
                  <a:srgbClr val="000000">
                    <a:lumMod val="95000"/>
                    <a:lumOff val="5000"/>
                  </a:srgbClr>
                </a:solidFill>
                <a:latin typeface="Arial"/>
                <a:cs typeface="Arial" panose="020B0604020202020204" pitchFamily="34" charset="0"/>
              </a:rPr>
              <a:t>th</a:t>
            </a:r>
            <a:r>
              <a:rPr lang="en-US" sz="2000" dirty="0">
                <a:solidFill>
                  <a:srgbClr val="000000">
                    <a:lumMod val="95000"/>
                    <a:lumOff val="5000"/>
                  </a:srgbClr>
                </a:solidFill>
                <a:latin typeface="Arial"/>
                <a:cs typeface="Arial" panose="020B0604020202020204" pitchFamily="34" charset="0"/>
              </a:rPr>
              <a:t>.</a:t>
            </a:r>
          </a:p>
          <a:p>
            <a:pPr marL="928116" lvl="2" indent="-342900">
              <a:buClrTx/>
              <a:buSzTx/>
              <a:buFont typeface="Wingdings" panose="05000000000000000000" pitchFamily="2" charset="2"/>
              <a:buChar char="v"/>
            </a:pPr>
            <a:r>
              <a:rPr lang="en-US" sz="2000" dirty="0">
                <a:solidFill>
                  <a:srgbClr val="000000">
                    <a:lumMod val="95000"/>
                    <a:lumOff val="5000"/>
                  </a:srgbClr>
                </a:solidFill>
                <a:latin typeface="Arial"/>
                <a:cs typeface="Arial" panose="020B0604020202020204" pitchFamily="34" charset="0"/>
              </a:rPr>
              <a:t>Anticipate advertising position July 2015.</a:t>
            </a:r>
            <a:endParaRPr lang="en-US" sz="2200" b="1" dirty="0">
              <a:solidFill>
                <a:prstClr val="black"/>
              </a:solidFill>
              <a:latin typeface="Arial"/>
            </a:endParaRPr>
          </a:p>
          <a:p>
            <a:pPr marL="342900" lvl="0" indent="-342900">
              <a:buClrTx/>
              <a:buSzTx/>
              <a:buFont typeface="Wingdings" panose="05000000000000000000" pitchFamily="2" charset="2"/>
              <a:buChar char="v"/>
            </a:pPr>
            <a:r>
              <a:rPr lang="en-US" sz="2400" b="1" u="sng" kern="0" dirty="0">
                <a:solidFill>
                  <a:srgbClr val="000000">
                    <a:lumMod val="95000"/>
                    <a:lumOff val="5000"/>
                  </a:srgbClr>
                </a:solidFill>
                <a:latin typeface="Arial" panose="020B0604020202020204" pitchFamily="34" charset="0"/>
                <a:cs typeface="Arial" panose="020B0604020202020204" pitchFamily="34" charset="0"/>
              </a:rPr>
              <a:t>Area Diabetes Consultant</a:t>
            </a:r>
          </a:p>
          <a:p>
            <a:pPr marL="742864" lvl="1" indent="-285717" eaLnBrk="0" fontAlgn="base" hangingPunct="0">
              <a:spcAft>
                <a:spcPct val="0"/>
              </a:spcAft>
              <a:buClr>
                <a:srgbClr val="000000"/>
              </a:buClr>
              <a:buSzTx/>
              <a:buFont typeface="Wingdings" panose="05000000000000000000" pitchFamily="2" charset="2"/>
              <a:buChar char="v"/>
            </a:pPr>
            <a:r>
              <a:rPr lang="en-US" sz="2000" kern="0" dirty="0">
                <a:solidFill>
                  <a:srgbClr val="000000">
                    <a:lumMod val="95000"/>
                    <a:lumOff val="5000"/>
                  </a:srgbClr>
                </a:solidFill>
                <a:latin typeface="Arial" panose="020B0604020202020204" pitchFamily="34" charset="0"/>
                <a:cs typeface="Arial" panose="020B0604020202020204" pitchFamily="34" charset="0"/>
              </a:rPr>
              <a:t>CAPT Donnie Lee (ret.) currently hired for part-time position as ADC.</a:t>
            </a:r>
          </a:p>
          <a:p>
            <a:pPr marL="742864" lvl="1" indent="-285717" eaLnBrk="0" fontAlgn="base" hangingPunct="0">
              <a:spcAft>
                <a:spcPct val="0"/>
              </a:spcAft>
              <a:buClr>
                <a:srgbClr val="000000"/>
              </a:buClr>
              <a:buSzTx/>
              <a:buFont typeface="Wingdings" panose="05000000000000000000" pitchFamily="2" charset="2"/>
              <a:buChar char="v"/>
            </a:pPr>
            <a:r>
              <a:rPr lang="en-US" sz="2000" kern="0" dirty="0">
                <a:solidFill>
                  <a:srgbClr val="000000">
                    <a:lumMod val="95000"/>
                    <a:lumOff val="5000"/>
                  </a:srgbClr>
                </a:solidFill>
                <a:latin typeface="Arial" panose="020B0604020202020204" pitchFamily="34" charset="0"/>
                <a:cs typeface="Arial" panose="020B0604020202020204" pitchFamily="34" charset="0"/>
              </a:rPr>
              <a:t>PAO is exploring options for permanent coverage of ADC role</a:t>
            </a:r>
            <a:r>
              <a:rPr lang="en-US" sz="2200" kern="0" dirty="0">
                <a:solidFill>
                  <a:srgbClr val="000000">
                    <a:lumMod val="95000"/>
                    <a:lumOff val="5000"/>
                  </a:srgbClr>
                </a:solidFill>
                <a:latin typeface="Arial" panose="020B0604020202020204" pitchFamily="34" charset="0"/>
                <a:cs typeface="Arial" panose="020B0604020202020204" pitchFamily="34" charset="0"/>
              </a:rPr>
              <a:t>.</a:t>
            </a:r>
            <a:endParaRPr lang="en-US" sz="2200"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618103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81000"/>
            <a:ext cx="6934200" cy="1477962"/>
          </a:xfrm>
        </p:spPr>
        <p:txBody>
          <a:bodyPr>
            <a:normAutofit/>
          </a:bodyPr>
          <a:lstStyle/>
          <a:p>
            <a:r>
              <a:rPr lang="en-US" sz="4000" dirty="0">
                <a:solidFill>
                  <a:prstClr val="black"/>
                </a:solidFill>
              </a:rPr>
              <a:t>To Improve the Quality of and Access to Care</a:t>
            </a: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8040" y="-1115"/>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828800"/>
            <a:ext cx="8686800" cy="44805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endParaRPr lang="en-US" sz="2400" b="1" dirty="0" smtClean="0">
              <a:solidFill>
                <a:schemeClr val="bg1"/>
              </a:solidFill>
              <a:latin typeface="+mj-lt"/>
            </a:endParaRPr>
          </a:p>
          <a:p>
            <a:pPr marL="342900" indent="-342900">
              <a:buClr>
                <a:schemeClr val="bg1">
                  <a:lumMod val="75000"/>
                  <a:lumOff val="25000"/>
                </a:schemeClr>
              </a:buClr>
              <a:buFont typeface="Wingdings" pitchFamily="2" charset="2"/>
              <a:buChar char="v"/>
            </a:pPr>
            <a:r>
              <a:rPr lang="en-US" sz="2400" b="1" u="sng" dirty="0" smtClean="0">
                <a:solidFill>
                  <a:srgbClr val="000000"/>
                </a:solidFill>
                <a:latin typeface="+mj-lt"/>
                <a:cs typeface="Arial" panose="020B0604020202020204" pitchFamily="34" charset="0"/>
              </a:rPr>
              <a:t>Government Performance and Results Act (GPRA)</a:t>
            </a:r>
            <a:endParaRPr lang="en-US" sz="2400" b="1" u="sng" dirty="0">
              <a:solidFill>
                <a:srgbClr val="000000"/>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2000" dirty="0" smtClean="0">
                <a:solidFill>
                  <a:srgbClr val="000000">
                    <a:lumMod val="95000"/>
                    <a:lumOff val="5000"/>
                  </a:srgbClr>
                </a:solidFill>
                <a:latin typeface="+mj-lt"/>
                <a:cs typeface="Arial" panose="020B0604020202020204" pitchFamily="34" charset="0"/>
              </a:rPr>
              <a:t>22 indicators in GY2015</a:t>
            </a:r>
          </a:p>
          <a:p>
            <a:pPr marL="662940" lvl="1" indent="-342900">
              <a:buClrTx/>
              <a:buSzTx/>
              <a:buFont typeface="Wingdings" panose="05000000000000000000" pitchFamily="2" charset="2"/>
              <a:buChar char="v"/>
            </a:pPr>
            <a:r>
              <a:rPr lang="en-US" sz="2000" dirty="0" smtClean="0">
                <a:solidFill>
                  <a:srgbClr val="000000">
                    <a:lumMod val="95000"/>
                    <a:lumOff val="5000"/>
                  </a:srgbClr>
                </a:solidFill>
                <a:latin typeface="+mj-lt"/>
                <a:cs typeface="Arial" panose="020B0604020202020204" pitchFamily="34" charset="0"/>
              </a:rPr>
              <a:t>Portland Area reports on 6 Federal, 22 Tribal, and 1 Urban programs.</a:t>
            </a:r>
            <a:endParaRPr lang="en-US" sz="2200" b="1" dirty="0">
              <a:solidFill>
                <a:schemeClr val="bg1"/>
              </a:solidFill>
              <a:latin typeface="+mj-lt"/>
            </a:endParaRPr>
          </a:p>
          <a:p>
            <a:pPr marL="662940" lvl="1" indent="-342900">
              <a:buClrTx/>
              <a:buSzTx/>
              <a:buFont typeface="Wingdings" panose="05000000000000000000" pitchFamily="2" charset="2"/>
              <a:buChar char="v"/>
            </a:pPr>
            <a:r>
              <a:rPr lang="en-US" sz="2000" dirty="0" smtClean="0">
                <a:solidFill>
                  <a:schemeClr val="bg1"/>
                </a:solidFill>
                <a:latin typeface="+mj-lt"/>
                <a:cs typeface="Arial" panose="020B0604020202020204" pitchFamily="34" charset="0"/>
              </a:rPr>
              <a:t>Final data for GY2015 will be collected on July 24, 2015.</a:t>
            </a:r>
          </a:p>
          <a:p>
            <a:pPr marL="662940" lvl="1" indent="-342900">
              <a:buClrTx/>
              <a:buSzTx/>
              <a:buFont typeface="Wingdings" panose="05000000000000000000" pitchFamily="2" charset="2"/>
              <a:buChar char="v"/>
            </a:pPr>
            <a:endParaRPr lang="en-US" sz="2000" dirty="0">
              <a:solidFill>
                <a:schemeClr val="bg1"/>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2000" dirty="0" smtClean="0">
                <a:solidFill>
                  <a:schemeClr val="bg1"/>
                </a:solidFill>
                <a:latin typeface="+mj-lt"/>
                <a:cs typeface="Arial" panose="020B0604020202020204" pitchFamily="34" charset="0"/>
              </a:rPr>
              <a:t>GY2016- 24 measures</a:t>
            </a:r>
          </a:p>
          <a:p>
            <a:pPr marL="928116" lvl="2" indent="-342900">
              <a:buClrTx/>
              <a:buSzTx/>
              <a:buFont typeface="Wingdings" panose="05000000000000000000" pitchFamily="2" charset="2"/>
              <a:buChar char="v"/>
            </a:pPr>
            <a:r>
              <a:rPr lang="en-US" dirty="0" smtClean="0">
                <a:solidFill>
                  <a:schemeClr val="bg1"/>
                </a:solidFill>
                <a:latin typeface="+mj-lt"/>
                <a:cs typeface="Arial" panose="020B0604020202020204" pitchFamily="34" charset="0"/>
              </a:rPr>
              <a:t>Influenza Vaccination 65+ will be replaced with 2 measures.</a:t>
            </a:r>
          </a:p>
          <a:p>
            <a:pPr marL="1147572" lvl="3" indent="-342900">
              <a:buClrTx/>
              <a:buSzTx/>
              <a:buFont typeface="Wingdings" panose="05000000000000000000" pitchFamily="2" charset="2"/>
              <a:buChar char="v"/>
            </a:pPr>
            <a:r>
              <a:rPr lang="en-US" dirty="0" smtClean="0">
                <a:solidFill>
                  <a:schemeClr val="bg1"/>
                </a:solidFill>
                <a:latin typeface="+mj-lt"/>
                <a:cs typeface="Arial" panose="020B0604020202020204" pitchFamily="34" charset="0"/>
              </a:rPr>
              <a:t>Influenza Vaccination 6mo-17yr</a:t>
            </a:r>
          </a:p>
          <a:p>
            <a:pPr marL="1147572" lvl="3" indent="-342900">
              <a:buClrTx/>
              <a:buSzTx/>
              <a:buFont typeface="Wingdings" panose="05000000000000000000" pitchFamily="2" charset="2"/>
              <a:buChar char="v"/>
            </a:pPr>
            <a:r>
              <a:rPr lang="en-US" dirty="0" smtClean="0">
                <a:solidFill>
                  <a:schemeClr val="bg1"/>
                </a:solidFill>
                <a:latin typeface="+mj-lt"/>
                <a:cs typeface="Arial" panose="020B0604020202020204" pitchFamily="34" charset="0"/>
              </a:rPr>
              <a:t>Influenza Vaccination 18+</a:t>
            </a:r>
          </a:p>
          <a:p>
            <a:pPr marL="928116" lvl="2" indent="-342900">
              <a:buClrTx/>
              <a:buSzTx/>
              <a:buFont typeface="Wingdings" panose="05000000000000000000" pitchFamily="2" charset="2"/>
              <a:buChar char="v"/>
            </a:pPr>
            <a:r>
              <a:rPr lang="en-US" dirty="0" smtClean="0">
                <a:solidFill>
                  <a:schemeClr val="bg1"/>
                </a:solidFill>
                <a:latin typeface="+mj-lt"/>
                <a:cs typeface="Arial" panose="020B0604020202020204" pitchFamily="34" charset="0"/>
              </a:rPr>
              <a:t>Prenatal HIV Screen will be replaced with HIV Screening Ever.</a:t>
            </a:r>
          </a:p>
          <a:p>
            <a:pPr marL="928116" lvl="2" indent="-342900">
              <a:buClrTx/>
              <a:buSzTx/>
              <a:buFont typeface="Wingdings" panose="05000000000000000000" pitchFamily="2" charset="2"/>
              <a:buChar char="v"/>
              <a:tabLst>
                <a:tab pos="5880100" algn="l"/>
              </a:tabLst>
            </a:pPr>
            <a:r>
              <a:rPr lang="en-US" dirty="0" smtClean="0">
                <a:solidFill>
                  <a:schemeClr val="bg1"/>
                </a:solidFill>
                <a:latin typeface="+mj-lt"/>
                <a:cs typeface="Arial" panose="020B0604020202020204" pitchFamily="34" charset="0"/>
              </a:rPr>
              <a:t>Childhood Weight Control will be counted in GY2016.</a:t>
            </a:r>
            <a:endParaRPr lang="en-US" dirty="0" smtClean="0">
              <a:solidFill>
                <a:srgbClr val="000000">
                  <a:lumMod val="95000"/>
                  <a:lumOff val="5000"/>
                </a:srgbClr>
              </a:solidFill>
              <a:latin typeface="+mj-lt"/>
              <a:cs typeface="Arial" panose="020B0604020202020204" pitchFamily="34" charset="0"/>
            </a:endParaRPr>
          </a:p>
        </p:txBody>
      </p:sp>
    </p:spTree>
    <p:extLst>
      <p:ext uri="{BB962C8B-B14F-4D97-AF65-F5344CB8AC3E}">
        <p14:creationId xmlns:p14="http://schemas.microsoft.com/office/powerpoint/2010/main" val="22019472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81000"/>
            <a:ext cx="6934200" cy="1477962"/>
          </a:xfrm>
        </p:spPr>
        <p:txBody>
          <a:bodyPr>
            <a:normAutofit/>
          </a:bodyPr>
          <a:lstStyle/>
          <a:p>
            <a:r>
              <a:rPr lang="en-US" sz="4000" dirty="0">
                <a:solidFill>
                  <a:prstClr val="black"/>
                </a:solidFill>
              </a:rPr>
              <a:t>To Improve the Quality of and Access to Care</a:t>
            </a: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8040" y="-1115"/>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828800"/>
            <a:ext cx="8686800" cy="4480560"/>
          </a:xfrm>
          <a:prstGeom prst="rect">
            <a:avLst/>
          </a:prstGeom>
        </p:spPr>
        <p:txBody>
          <a:bodyPr vert="horz" anchor="t">
            <a:normAutofit fontScale="92500" lnSpcReduction="20000"/>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r>
              <a:rPr lang="en-US" sz="2400" b="1" u="sng" dirty="0" smtClean="0">
                <a:solidFill>
                  <a:srgbClr val="000000"/>
                </a:solidFill>
                <a:latin typeface="+mj-lt"/>
                <a:cs typeface="Arial" panose="020B0604020202020204" pitchFamily="34" charset="0"/>
              </a:rPr>
              <a:t>Joslin Vision Network (JVN)</a:t>
            </a:r>
            <a:endParaRPr lang="en-US" sz="2400" b="1" u="sng" dirty="0">
              <a:solidFill>
                <a:srgbClr val="000000"/>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2000" dirty="0" smtClean="0">
                <a:solidFill>
                  <a:srgbClr val="000000">
                    <a:lumMod val="95000"/>
                    <a:lumOff val="5000"/>
                  </a:srgbClr>
                </a:solidFill>
                <a:latin typeface="+mj-lt"/>
                <a:cs typeface="Arial" panose="020B0604020202020204" pitchFamily="34" charset="0"/>
              </a:rPr>
              <a:t>JVN provides teleopthalmology services providing screening for diabetic eye disease (retinopathy)</a:t>
            </a:r>
          </a:p>
          <a:p>
            <a:pPr marL="662940" lvl="1" indent="-342900">
              <a:buClrTx/>
              <a:buSzTx/>
              <a:buFont typeface="Wingdings" panose="05000000000000000000" pitchFamily="2" charset="2"/>
              <a:buChar char="v"/>
            </a:pPr>
            <a:r>
              <a:rPr lang="en-US" sz="2000" dirty="0" smtClean="0">
                <a:solidFill>
                  <a:srgbClr val="000000">
                    <a:lumMod val="95000"/>
                    <a:lumOff val="5000"/>
                  </a:srgbClr>
                </a:solidFill>
                <a:latin typeface="+mj-lt"/>
                <a:cs typeface="Arial" panose="020B0604020202020204" pitchFamily="34" charset="0"/>
              </a:rPr>
              <a:t>Found early diabetic retinopathy can be treated, preventing blindness</a:t>
            </a:r>
          </a:p>
          <a:p>
            <a:pPr marL="662940" lvl="1" indent="-342900">
              <a:buClrTx/>
              <a:buSzTx/>
              <a:buFont typeface="Wingdings" panose="05000000000000000000" pitchFamily="2" charset="2"/>
              <a:buChar char="v"/>
            </a:pPr>
            <a:r>
              <a:rPr lang="en-US" sz="2000" dirty="0" smtClean="0">
                <a:solidFill>
                  <a:srgbClr val="000000">
                    <a:lumMod val="95000"/>
                    <a:lumOff val="5000"/>
                  </a:srgbClr>
                </a:solidFill>
                <a:latin typeface="+mj-lt"/>
                <a:cs typeface="Arial" panose="020B0604020202020204" pitchFamily="34" charset="0"/>
              </a:rPr>
              <a:t>What’s New-</a:t>
            </a:r>
          </a:p>
          <a:p>
            <a:pPr marL="928116" lvl="2" indent="-342900">
              <a:buClrTx/>
              <a:buSzTx/>
              <a:buFont typeface="Wingdings" panose="05000000000000000000" pitchFamily="2" charset="2"/>
              <a:buChar char="v"/>
            </a:pPr>
            <a:r>
              <a:rPr lang="en-US" dirty="0" smtClean="0">
                <a:solidFill>
                  <a:srgbClr val="000000">
                    <a:lumMod val="95000"/>
                    <a:lumOff val="5000"/>
                  </a:srgbClr>
                </a:solidFill>
                <a:latin typeface="+mj-lt"/>
                <a:cs typeface="Arial" panose="020B0604020202020204" pitchFamily="34" charset="0"/>
              </a:rPr>
              <a:t>New cameras starting to be deployed (better resolution with more of the retina visualized)</a:t>
            </a:r>
          </a:p>
          <a:p>
            <a:pPr marL="928116" lvl="2" indent="-342900">
              <a:buClrTx/>
              <a:buSzTx/>
              <a:buFont typeface="Wingdings" panose="05000000000000000000" pitchFamily="2" charset="2"/>
              <a:buChar char="v"/>
            </a:pPr>
            <a:r>
              <a:rPr lang="en-US" dirty="0" smtClean="0">
                <a:solidFill>
                  <a:srgbClr val="000000">
                    <a:lumMod val="95000"/>
                    <a:lumOff val="5000"/>
                  </a:srgbClr>
                </a:solidFill>
                <a:latin typeface="+mj-lt"/>
                <a:cs typeface="Arial" panose="020B0604020202020204" pitchFamily="34" charset="0"/>
              </a:rPr>
              <a:t>Consortium of Upper Puget Sound tribes (Lummi Nation, Nooksack </a:t>
            </a:r>
            <a:r>
              <a:rPr lang="en-US" dirty="0">
                <a:solidFill>
                  <a:srgbClr val="000000">
                    <a:lumMod val="95000"/>
                    <a:lumOff val="5000"/>
                  </a:srgbClr>
                </a:solidFill>
                <a:latin typeface="+mj-lt"/>
                <a:cs typeface="Arial" panose="020B0604020202020204" pitchFamily="34" charset="0"/>
              </a:rPr>
              <a:t>I</a:t>
            </a:r>
            <a:r>
              <a:rPr lang="en-US" dirty="0" smtClean="0">
                <a:solidFill>
                  <a:srgbClr val="000000">
                    <a:lumMod val="95000"/>
                    <a:lumOff val="5000"/>
                  </a:srgbClr>
                </a:solidFill>
                <a:latin typeface="+mj-lt"/>
                <a:cs typeface="Arial" panose="020B0604020202020204" pitchFamily="34" charset="0"/>
              </a:rPr>
              <a:t>ndian Tribe, Swinomish Indian Tribal Community, and Upper Skagit Indian Tribe)</a:t>
            </a:r>
          </a:p>
          <a:p>
            <a:pPr marL="662940" lvl="1" indent="-342900">
              <a:buClrTx/>
              <a:buSzTx/>
              <a:buFont typeface="Wingdings" panose="05000000000000000000" pitchFamily="2" charset="2"/>
              <a:buChar char="v"/>
            </a:pPr>
            <a:r>
              <a:rPr lang="en-US" sz="2000" dirty="0" smtClean="0">
                <a:solidFill>
                  <a:srgbClr val="000000">
                    <a:lumMod val="95000"/>
                    <a:lumOff val="5000"/>
                  </a:srgbClr>
                </a:solidFill>
                <a:latin typeface="+mj-lt"/>
                <a:cs typeface="Arial" panose="020B0604020202020204" pitchFamily="34" charset="0"/>
              </a:rPr>
              <a:t>Portland Area has 6 Federal, 6 Tribal, and 2 Urban JVN sites</a:t>
            </a:r>
          </a:p>
          <a:p>
            <a:pPr marL="928116" lvl="2" indent="-342900">
              <a:buClrTx/>
              <a:buSzTx/>
              <a:buFont typeface="Wingdings" panose="05000000000000000000" pitchFamily="2" charset="2"/>
              <a:buChar char="v"/>
            </a:pPr>
            <a:r>
              <a:rPr lang="en-US" dirty="0" smtClean="0">
                <a:solidFill>
                  <a:srgbClr val="000000">
                    <a:lumMod val="95000"/>
                    <a:lumOff val="5000"/>
                  </a:srgbClr>
                </a:solidFill>
                <a:latin typeface="+mj-lt"/>
                <a:cs typeface="Arial" panose="020B0604020202020204" pitchFamily="34" charset="0"/>
              </a:rPr>
              <a:t>2014</a:t>
            </a:r>
          </a:p>
          <a:p>
            <a:pPr marL="1147572" lvl="3" indent="-342900">
              <a:buClrTx/>
              <a:buSzTx/>
              <a:buFont typeface="Wingdings" panose="05000000000000000000" pitchFamily="2" charset="2"/>
              <a:buChar char="v"/>
            </a:pPr>
            <a:r>
              <a:rPr lang="en-US" dirty="0" smtClean="0">
                <a:solidFill>
                  <a:srgbClr val="000000">
                    <a:lumMod val="95000"/>
                    <a:lumOff val="5000"/>
                  </a:srgbClr>
                </a:solidFill>
                <a:latin typeface="+mj-lt"/>
                <a:cs typeface="Arial" panose="020B0604020202020204" pitchFamily="34" charset="0"/>
              </a:rPr>
              <a:t>1423 exams (15% increase)</a:t>
            </a:r>
          </a:p>
          <a:p>
            <a:pPr marL="1147572" lvl="3" indent="-342900">
              <a:buClrTx/>
              <a:buSzTx/>
              <a:buFont typeface="Wingdings" panose="05000000000000000000" pitchFamily="2" charset="2"/>
              <a:buChar char="v"/>
            </a:pPr>
            <a:r>
              <a:rPr lang="en-US" dirty="0" smtClean="0">
                <a:solidFill>
                  <a:srgbClr val="000000">
                    <a:lumMod val="95000"/>
                    <a:lumOff val="5000"/>
                  </a:srgbClr>
                </a:solidFill>
                <a:latin typeface="+mj-lt"/>
                <a:cs typeface="Arial" panose="020B0604020202020204" pitchFamily="34" charset="0"/>
              </a:rPr>
              <a:t>8.7% ungradeable rate (down from 16.4% in 2013)- lowest in IHS</a:t>
            </a:r>
          </a:p>
          <a:p>
            <a:pPr marL="1339596" lvl="4" indent="-342900">
              <a:buClrTx/>
              <a:buFont typeface="Wingdings" panose="05000000000000000000" pitchFamily="2" charset="2"/>
              <a:buChar char="v"/>
            </a:pPr>
            <a:r>
              <a:rPr lang="en-US" dirty="0" smtClean="0">
                <a:solidFill>
                  <a:srgbClr val="000000">
                    <a:lumMod val="95000"/>
                    <a:lumOff val="5000"/>
                  </a:srgbClr>
                </a:solidFill>
                <a:latin typeface="+mj-lt"/>
                <a:cs typeface="Arial" panose="020B0604020202020204" pitchFamily="34" charset="0"/>
              </a:rPr>
              <a:t>National rate is ~ 18%</a:t>
            </a:r>
          </a:p>
          <a:p>
            <a:pPr marL="928116" lvl="2" indent="-342900">
              <a:buClrTx/>
              <a:buFont typeface="Wingdings" panose="05000000000000000000" pitchFamily="2" charset="2"/>
              <a:buChar char="v"/>
            </a:pPr>
            <a:r>
              <a:rPr lang="en-US" dirty="0" smtClean="0">
                <a:solidFill>
                  <a:srgbClr val="000000">
                    <a:lumMod val="95000"/>
                    <a:lumOff val="5000"/>
                  </a:srgbClr>
                </a:solidFill>
                <a:latin typeface="+mj-lt"/>
                <a:cs typeface="Arial" panose="020B0604020202020204" pitchFamily="34" charset="0"/>
              </a:rPr>
              <a:t>2015</a:t>
            </a:r>
          </a:p>
          <a:p>
            <a:pPr marL="1147572" lvl="3" indent="-342900">
              <a:buClrTx/>
              <a:buFont typeface="Wingdings" panose="05000000000000000000" pitchFamily="2" charset="2"/>
              <a:buChar char="v"/>
            </a:pPr>
            <a:r>
              <a:rPr lang="en-US" b="1" dirty="0" smtClean="0">
                <a:solidFill>
                  <a:srgbClr val="000000">
                    <a:lumMod val="95000"/>
                    <a:lumOff val="5000"/>
                  </a:srgbClr>
                </a:solidFill>
                <a:latin typeface="+mj-lt"/>
                <a:cs typeface="Arial" panose="020B0604020202020204" pitchFamily="34" charset="0"/>
              </a:rPr>
              <a:t>Productivity in Q1 was ~30% lower than in 2014.</a:t>
            </a:r>
          </a:p>
          <a:p>
            <a:pPr marL="662940" lvl="1" indent="-342900">
              <a:buClrTx/>
              <a:buFont typeface="Wingdings" panose="05000000000000000000" pitchFamily="2" charset="2"/>
              <a:buChar char="v"/>
            </a:pPr>
            <a:r>
              <a:rPr lang="en-US" dirty="0" smtClean="0">
                <a:solidFill>
                  <a:srgbClr val="000000">
                    <a:lumMod val="95000"/>
                    <a:lumOff val="5000"/>
                  </a:srgbClr>
                </a:solidFill>
                <a:latin typeface="+mj-lt"/>
                <a:cs typeface="Arial" panose="020B0604020202020204" pitchFamily="34" charset="0"/>
              </a:rPr>
              <a:t>Please contact Dr. Rudd (</a:t>
            </a:r>
            <a:r>
              <a:rPr lang="en-US" dirty="0" smtClean="0">
                <a:solidFill>
                  <a:srgbClr val="000000">
                    <a:lumMod val="95000"/>
                    <a:lumOff val="5000"/>
                  </a:srgbClr>
                </a:solidFill>
                <a:latin typeface="+mj-lt"/>
                <a:cs typeface="Arial" panose="020B0604020202020204" pitchFamily="34" charset="0"/>
                <a:hlinkClick r:id="rId6"/>
              </a:rPr>
              <a:t>stephen.rudd@ihs.gov</a:t>
            </a:r>
            <a:r>
              <a:rPr lang="en-US" dirty="0" smtClean="0">
                <a:solidFill>
                  <a:srgbClr val="000000">
                    <a:lumMod val="95000"/>
                    <a:lumOff val="5000"/>
                  </a:srgbClr>
                </a:solidFill>
                <a:latin typeface="+mj-lt"/>
                <a:cs typeface="Arial" panose="020B0604020202020204" pitchFamily="34" charset="0"/>
              </a:rPr>
              <a:t>) with any equipment or training issues that need to be resolved.</a:t>
            </a:r>
          </a:p>
          <a:p>
            <a:pPr marL="662940" lvl="1" indent="-342900">
              <a:buClrTx/>
              <a:buSzTx/>
              <a:buFont typeface="Wingdings" panose="05000000000000000000" pitchFamily="2" charset="2"/>
              <a:buChar char="v"/>
            </a:pPr>
            <a:endParaRPr lang="en-US" sz="2000" dirty="0" smtClean="0">
              <a:solidFill>
                <a:srgbClr val="000000">
                  <a:lumMod val="95000"/>
                  <a:lumOff val="5000"/>
                </a:srgbClr>
              </a:solidFill>
              <a:latin typeface="+mj-lt"/>
              <a:cs typeface="Arial" panose="020B0604020202020204" pitchFamily="34" charset="0"/>
            </a:endParaRPr>
          </a:p>
        </p:txBody>
      </p:sp>
    </p:spTree>
    <p:extLst>
      <p:ext uri="{BB962C8B-B14F-4D97-AF65-F5344CB8AC3E}">
        <p14:creationId xmlns:p14="http://schemas.microsoft.com/office/powerpoint/2010/main" val="42480695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8600"/>
            <a:ext cx="6934200" cy="1477962"/>
          </a:xfrm>
        </p:spPr>
        <p:txBody>
          <a:bodyPr>
            <a:normAutofit fontScale="90000"/>
          </a:bodyPr>
          <a:lstStyle/>
          <a:p>
            <a:r>
              <a:rPr lang="en-US" sz="4000" dirty="0" smtClean="0">
                <a:solidFill>
                  <a:prstClr val="black"/>
                </a:solidFill>
              </a:rPr>
              <a:t>To Improve the Quality of and Access to Care</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8040" y="-1115"/>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600200"/>
            <a:ext cx="5486400" cy="4709160"/>
          </a:xfrm>
          <a:prstGeom prst="rect">
            <a:avLst/>
          </a:prstGeom>
        </p:spPr>
        <p:txBody>
          <a:bodyPr vert="horz" anchor="t">
            <a:normAutofit fontScale="92500" lnSpcReduction="20000"/>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r>
              <a:rPr lang="en-US" sz="2400" b="1" u="sng" dirty="0" smtClean="0">
                <a:solidFill>
                  <a:srgbClr val="000000"/>
                </a:solidFill>
                <a:latin typeface="+mj-lt"/>
                <a:cs typeface="Arial" panose="020B0604020202020204" pitchFamily="34" charset="0"/>
              </a:rPr>
              <a:t>Casey Eye Institute Outreach</a:t>
            </a:r>
          </a:p>
          <a:p>
            <a:pPr marL="342900" indent="-342900">
              <a:buClr>
                <a:schemeClr val="bg1">
                  <a:lumMod val="75000"/>
                  <a:lumOff val="25000"/>
                </a:schemeClr>
              </a:buClr>
              <a:buFont typeface="Wingdings" pitchFamily="2" charset="2"/>
              <a:buChar char="v"/>
            </a:pPr>
            <a:endParaRPr lang="en-US" sz="2400" b="1" u="sng" dirty="0">
              <a:solidFill>
                <a:srgbClr val="000000"/>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1900" dirty="0" smtClean="0">
                <a:solidFill>
                  <a:srgbClr val="000000">
                    <a:lumMod val="95000"/>
                    <a:lumOff val="5000"/>
                  </a:srgbClr>
                </a:solidFill>
                <a:latin typeface="+mj-lt"/>
                <a:cs typeface="Arial" panose="020B0604020202020204" pitchFamily="34" charset="0"/>
              </a:rPr>
              <a:t>Meeting between CMO and PAO Optometry Consultant (Donald Asay, OD) and David Wilson, MD (Director, OHSU Casey Eye Institute and enrolled member of the Chickasaw Nation)</a:t>
            </a:r>
          </a:p>
          <a:p>
            <a:pPr marL="662940" lvl="1" indent="-342900">
              <a:buClrTx/>
              <a:buSzTx/>
              <a:buFont typeface="Wingdings" panose="05000000000000000000" pitchFamily="2" charset="2"/>
              <a:buChar char="v"/>
            </a:pPr>
            <a:r>
              <a:rPr lang="en-US" sz="1900" dirty="0" smtClean="0">
                <a:solidFill>
                  <a:srgbClr val="000000">
                    <a:lumMod val="95000"/>
                    <a:lumOff val="5000"/>
                  </a:srgbClr>
                </a:solidFill>
                <a:latin typeface="+mj-lt"/>
                <a:cs typeface="Arial" panose="020B0604020202020204" pitchFamily="34" charset="0"/>
              </a:rPr>
              <a:t>Casey Outreach Van</a:t>
            </a:r>
          </a:p>
          <a:p>
            <a:pPr marL="928116" lvl="2" indent="-342900">
              <a:buClrTx/>
              <a:buSzTx/>
              <a:buFont typeface="Wingdings" panose="05000000000000000000" pitchFamily="2" charset="2"/>
              <a:buChar char="v"/>
            </a:pPr>
            <a:r>
              <a:rPr lang="en-US" sz="1700" dirty="0" smtClean="0">
                <a:solidFill>
                  <a:srgbClr val="000000">
                    <a:lumMod val="95000"/>
                    <a:lumOff val="5000"/>
                  </a:srgbClr>
                </a:solidFill>
                <a:latin typeface="+mj-lt"/>
                <a:cs typeface="Arial" panose="020B0604020202020204" pitchFamily="34" charset="0"/>
              </a:rPr>
              <a:t>Provides no cost eye screening for those with little to no access to eye care services.</a:t>
            </a:r>
          </a:p>
          <a:p>
            <a:pPr marL="928116" lvl="2" indent="-342900">
              <a:buClrTx/>
              <a:buSzTx/>
              <a:buFont typeface="Wingdings" panose="05000000000000000000" pitchFamily="2" charset="2"/>
              <a:buChar char="v"/>
            </a:pPr>
            <a:r>
              <a:rPr lang="en-US" sz="1700" dirty="0" smtClean="0">
                <a:solidFill>
                  <a:srgbClr val="000000">
                    <a:lumMod val="95000"/>
                    <a:lumOff val="5000"/>
                  </a:srgbClr>
                </a:solidFill>
                <a:latin typeface="+mj-lt"/>
                <a:cs typeface="Arial" panose="020B0604020202020204" pitchFamily="34" charset="0"/>
              </a:rPr>
              <a:t>Screens for </a:t>
            </a:r>
            <a:r>
              <a:rPr lang="en-US" sz="1700" dirty="0">
                <a:solidFill>
                  <a:schemeClr val="bg1"/>
                </a:solidFill>
                <a:latin typeface="+mj-lt"/>
              </a:rPr>
              <a:t>refractive error, diabetes, macular degeneration, and </a:t>
            </a:r>
            <a:r>
              <a:rPr lang="en-US" sz="1700" dirty="0" smtClean="0">
                <a:solidFill>
                  <a:schemeClr val="bg1"/>
                </a:solidFill>
                <a:latin typeface="+mj-lt"/>
              </a:rPr>
              <a:t>glaucoma.</a:t>
            </a:r>
            <a:endParaRPr lang="en-US" sz="1700" dirty="0" smtClean="0">
              <a:solidFill>
                <a:srgbClr val="000000">
                  <a:lumMod val="95000"/>
                  <a:lumOff val="5000"/>
                </a:srgbClr>
              </a:solidFill>
              <a:latin typeface="+mj-lt"/>
              <a:cs typeface="Arial" panose="020B0604020202020204" pitchFamily="34" charset="0"/>
            </a:endParaRPr>
          </a:p>
          <a:p>
            <a:pPr marL="662940" lvl="1" indent="-342900">
              <a:buClrTx/>
              <a:buSzTx/>
              <a:buFont typeface="Wingdings" panose="05000000000000000000" pitchFamily="2" charset="2"/>
              <a:buChar char="v"/>
            </a:pPr>
            <a:endParaRPr lang="en-US" sz="1700" dirty="0" smtClean="0">
              <a:solidFill>
                <a:prstClr val="black"/>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1900" dirty="0" smtClean="0">
                <a:solidFill>
                  <a:prstClr val="black"/>
                </a:solidFill>
                <a:latin typeface="+mj-lt"/>
                <a:cs typeface="Arial" panose="020B0604020202020204" pitchFamily="34" charset="0"/>
              </a:rPr>
              <a:t>Looking to partner with Oregon Tribes.</a:t>
            </a:r>
          </a:p>
          <a:p>
            <a:pPr marL="928116" lvl="2" indent="-342900">
              <a:buClrTx/>
              <a:buSzTx/>
              <a:buFont typeface="Wingdings" panose="05000000000000000000" pitchFamily="2" charset="2"/>
              <a:buChar char="v"/>
            </a:pPr>
            <a:r>
              <a:rPr lang="en-US" sz="1700" dirty="0" smtClean="0">
                <a:solidFill>
                  <a:prstClr val="black"/>
                </a:solidFill>
                <a:latin typeface="+mj-lt"/>
                <a:cs typeface="Arial" panose="020B0604020202020204" pitchFamily="34" charset="0"/>
              </a:rPr>
              <a:t>Have previously conducted outreach with Burns-Paiute Tribe and NARA.</a:t>
            </a:r>
          </a:p>
          <a:p>
            <a:pPr marL="928116" lvl="2" indent="-342900">
              <a:buClrTx/>
              <a:buSzTx/>
              <a:buFont typeface="Wingdings" panose="05000000000000000000" pitchFamily="2" charset="2"/>
              <a:buChar char="v"/>
            </a:pPr>
            <a:r>
              <a:rPr lang="en-US" sz="1700" dirty="0" smtClean="0">
                <a:solidFill>
                  <a:prstClr val="black"/>
                </a:solidFill>
                <a:latin typeface="+mj-lt"/>
                <a:cs typeface="Arial" panose="020B0604020202020204" pitchFamily="34" charset="0"/>
              </a:rPr>
              <a:t>Contact Dr. Rudd (</a:t>
            </a:r>
            <a:r>
              <a:rPr lang="en-US" sz="1700" dirty="0" smtClean="0">
                <a:solidFill>
                  <a:prstClr val="black"/>
                </a:solidFill>
                <a:latin typeface="+mj-lt"/>
                <a:cs typeface="Arial" panose="020B0604020202020204" pitchFamily="34" charset="0"/>
                <a:hlinkClick r:id="rId6"/>
              </a:rPr>
              <a:t>stephen.rudd@ihs.gov</a:t>
            </a:r>
            <a:r>
              <a:rPr lang="en-US" sz="1700" dirty="0" smtClean="0">
                <a:solidFill>
                  <a:prstClr val="black"/>
                </a:solidFill>
                <a:latin typeface="+mj-lt"/>
                <a:cs typeface="Arial" panose="020B0604020202020204" pitchFamily="34" charset="0"/>
              </a:rPr>
              <a:t>) if interested.</a:t>
            </a:r>
            <a:endParaRPr lang="en-US" sz="1700" dirty="0">
              <a:solidFill>
                <a:prstClr val="black"/>
              </a:solidFill>
              <a:latin typeface="+mj-lt"/>
              <a:cs typeface="Arial" panose="020B0604020202020204" pitchFamily="34" charset="0"/>
            </a:endParaRPr>
          </a:p>
          <a:p>
            <a:pPr marL="795528" lvl="1" indent="0">
              <a:buClr>
                <a:schemeClr val="bg1">
                  <a:lumMod val="75000"/>
                  <a:lumOff val="25000"/>
                </a:schemeClr>
              </a:buClr>
            </a:pPr>
            <a:endParaRPr lang="en-US" sz="2200" b="1" dirty="0" smtClean="0">
              <a:solidFill>
                <a:schemeClr val="bg1"/>
              </a:solidFill>
              <a:latin typeface="+mj-lt"/>
            </a:endParaRPr>
          </a:p>
        </p:txBody>
      </p:sp>
      <p:pic>
        <p:nvPicPr>
          <p:cNvPr id="1026" name="Picture 2" descr="C:\Users\srudd\Desktop\Van2011_1.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86680" y="4010509"/>
            <a:ext cx="3143250" cy="20955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p:cNvPicPr>
            <a:picLocks noChangeAspect="1" noChangeArrowheads="1"/>
          </p:cNvPicPr>
          <p:nvPr/>
        </p:nvPicPr>
        <p:blipFill rotWithShape="1">
          <a:blip r:embed="rId8">
            <a:extLst>
              <a:ext uri="{28A0092B-C50C-407E-A947-70E740481C1C}">
                <a14:useLocalDpi xmlns:a14="http://schemas.microsoft.com/office/drawing/2010/main" val="0"/>
              </a:ext>
            </a:extLst>
          </a:blip>
          <a:srcRect l="13093" t="9000" r="78898" b="75141"/>
          <a:stretch/>
        </p:blipFill>
        <p:spPr bwMode="auto">
          <a:xfrm>
            <a:off x="6561020" y="1684084"/>
            <a:ext cx="1905000" cy="21219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408261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81000"/>
            <a:ext cx="6934200" cy="1477962"/>
          </a:xfrm>
        </p:spPr>
        <p:txBody>
          <a:bodyPr>
            <a:normAutofit/>
          </a:bodyPr>
          <a:lstStyle/>
          <a:p>
            <a:r>
              <a:rPr lang="en-US" sz="4000" dirty="0">
                <a:solidFill>
                  <a:prstClr val="black"/>
                </a:solidFill>
              </a:rPr>
              <a:t>To Improve the Quality of and Access to Care</a:t>
            </a: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8040" y="-1115"/>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828800"/>
            <a:ext cx="8537863" cy="4495800"/>
          </a:xfrm>
          <a:prstGeom prst="rect">
            <a:avLst/>
          </a:prstGeom>
        </p:spPr>
        <p:txBody>
          <a:bodyPr vert="horz" anchor="t">
            <a:normAutofit fontScale="92500" lnSpcReduction="10000"/>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endParaRPr lang="en-US" sz="2400" b="1" dirty="0" smtClean="0">
              <a:solidFill>
                <a:schemeClr val="bg1"/>
              </a:solidFill>
              <a:latin typeface="+mj-lt"/>
            </a:endParaRPr>
          </a:p>
          <a:p>
            <a:pPr marL="342900" indent="-342900">
              <a:buClr>
                <a:schemeClr val="bg1">
                  <a:lumMod val="75000"/>
                  <a:lumOff val="25000"/>
                </a:schemeClr>
              </a:buClr>
              <a:buFont typeface="Wingdings" pitchFamily="2" charset="2"/>
              <a:buChar char="v"/>
            </a:pPr>
            <a:r>
              <a:rPr lang="en-US" sz="2400" b="1" u="sng" dirty="0" smtClean="0">
                <a:solidFill>
                  <a:srgbClr val="000000"/>
                </a:solidFill>
                <a:latin typeface="+mj-lt"/>
                <a:cs typeface="Arial" panose="020B0604020202020204" pitchFamily="34" charset="0"/>
              </a:rPr>
              <a:t>Influenza Vaccination</a:t>
            </a:r>
            <a:endParaRPr lang="en-US" sz="2400" b="1" u="sng" dirty="0">
              <a:solidFill>
                <a:srgbClr val="000000"/>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2000" dirty="0" smtClean="0">
                <a:solidFill>
                  <a:srgbClr val="000000">
                    <a:lumMod val="95000"/>
                    <a:lumOff val="5000"/>
                  </a:srgbClr>
                </a:solidFill>
                <a:latin typeface="+mj-lt"/>
                <a:cs typeface="Arial" panose="020B0604020202020204" pitchFamily="34" charset="0"/>
              </a:rPr>
              <a:t>Healthy People 2020 has established a goal to vaccinate 70% of the US population 6 months and older annually against influenza.</a:t>
            </a:r>
          </a:p>
          <a:p>
            <a:pPr marL="662940" lvl="1" indent="-342900">
              <a:buClrTx/>
              <a:buSzTx/>
              <a:buFont typeface="Wingdings" panose="05000000000000000000" pitchFamily="2" charset="2"/>
              <a:buChar char="v"/>
            </a:pPr>
            <a:r>
              <a:rPr lang="en-US" sz="2000" dirty="0" smtClean="0">
                <a:solidFill>
                  <a:srgbClr val="000000">
                    <a:lumMod val="95000"/>
                    <a:lumOff val="5000"/>
                  </a:srgbClr>
                </a:solidFill>
                <a:latin typeface="+mj-lt"/>
                <a:cs typeface="Arial" panose="020B0604020202020204" pitchFamily="34" charset="0"/>
              </a:rPr>
              <a:t>IHS has committed to work to achieve this goal.</a:t>
            </a:r>
          </a:p>
          <a:p>
            <a:pPr marL="662940" lvl="1" indent="-342900">
              <a:buClrTx/>
              <a:buSzTx/>
              <a:buFont typeface="Wingdings" panose="05000000000000000000" pitchFamily="2" charset="2"/>
              <a:buChar char="v"/>
            </a:pPr>
            <a:r>
              <a:rPr lang="en-US" sz="2000" dirty="0" smtClean="0">
                <a:solidFill>
                  <a:srgbClr val="000000">
                    <a:lumMod val="95000"/>
                    <a:lumOff val="5000"/>
                  </a:srgbClr>
                </a:solidFill>
                <a:latin typeface="+mj-lt"/>
                <a:cs typeface="Arial" panose="020B0604020202020204" pitchFamily="34" charset="0"/>
              </a:rPr>
              <a:t>Portland Area currently collects and reports nationally on influenza vaccination data for 6 Federal, 24 Tribal, and 2 Urban facilities.</a:t>
            </a:r>
          </a:p>
          <a:p>
            <a:pPr marL="662940" lvl="1" indent="-342900">
              <a:buClrTx/>
              <a:buSzTx/>
              <a:buFont typeface="Wingdings" panose="05000000000000000000" pitchFamily="2" charset="2"/>
              <a:buChar char="v"/>
            </a:pPr>
            <a:r>
              <a:rPr lang="en-US" sz="2000" dirty="0" smtClean="0">
                <a:solidFill>
                  <a:srgbClr val="000000">
                    <a:lumMod val="95000"/>
                    <a:lumOff val="5000"/>
                  </a:srgbClr>
                </a:solidFill>
                <a:latin typeface="+mj-lt"/>
                <a:cs typeface="Arial" panose="020B0604020202020204" pitchFamily="34" charset="0"/>
              </a:rPr>
              <a:t>2014-2015 Influenza Season, Portland Area Results:</a:t>
            </a:r>
          </a:p>
          <a:p>
            <a:pPr marL="928116" lvl="2" indent="-342900">
              <a:buClrTx/>
              <a:buSzTx/>
              <a:buFont typeface="Wingdings" panose="05000000000000000000" pitchFamily="2" charset="2"/>
              <a:buChar char="v"/>
            </a:pPr>
            <a:r>
              <a:rPr lang="en-US" dirty="0" smtClean="0">
                <a:solidFill>
                  <a:srgbClr val="000000">
                    <a:lumMod val="95000"/>
                    <a:lumOff val="5000"/>
                  </a:srgbClr>
                </a:solidFill>
                <a:latin typeface="+mj-lt"/>
                <a:cs typeface="Arial" panose="020B0604020202020204" pitchFamily="34" charset="0"/>
              </a:rPr>
              <a:t>6 mo and older- 43,7% (3</a:t>
            </a:r>
            <a:r>
              <a:rPr lang="en-US" baseline="30000" dirty="0" smtClean="0">
                <a:solidFill>
                  <a:srgbClr val="000000">
                    <a:lumMod val="95000"/>
                    <a:lumOff val="5000"/>
                  </a:srgbClr>
                </a:solidFill>
                <a:latin typeface="+mj-lt"/>
                <a:cs typeface="Arial" panose="020B0604020202020204" pitchFamily="34" charset="0"/>
              </a:rPr>
              <a:t>rd</a:t>
            </a:r>
            <a:r>
              <a:rPr lang="en-US" dirty="0" smtClean="0">
                <a:solidFill>
                  <a:srgbClr val="000000">
                    <a:lumMod val="95000"/>
                    <a:lumOff val="5000"/>
                  </a:srgbClr>
                </a:solidFill>
                <a:latin typeface="+mj-lt"/>
                <a:cs typeface="Arial" panose="020B0604020202020204" pitchFamily="34" charset="0"/>
              </a:rPr>
              <a:t> highest)</a:t>
            </a:r>
          </a:p>
          <a:p>
            <a:pPr marL="928116" lvl="2" indent="-342900">
              <a:buClrTx/>
              <a:buSzTx/>
              <a:buFont typeface="Wingdings" panose="05000000000000000000" pitchFamily="2" charset="2"/>
              <a:buChar char="v"/>
            </a:pPr>
            <a:r>
              <a:rPr lang="en-US" dirty="0" smtClean="0">
                <a:solidFill>
                  <a:srgbClr val="000000">
                    <a:lumMod val="95000"/>
                    <a:lumOff val="5000"/>
                  </a:srgbClr>
                </a:solidFill>
                <a:latin typeface="+mj-lt"/>
                <a:cs typeface="Arial" panose="020B0604020202020204" pitchFamily="34" charset="0"/>
              </a:rPr>
              <a:t>Adults 65 and older- - 63,2% (highest)</a:t>
            </a:r>
          </a:p>
          <a:p>
            <a:pPr marL="928116" lvl="2" indent="-342900">
              <a:buClrTx/>
              <a:buSzTx/>
              <a:buFont typeface="Wingdings" panose="05000000000000000000" pitchFamily="2" charset="2"/>
              <a:buChar char="v"/>
            </a:pPr>
            <a:r>
              <a:rPr lang="en-US" dirty="0" smtClean="0">
                <a:solidFill>
                  <a:srgbClr val="000000">
                    <a:lumMod val="95000"/>
                    <a:lumOff val="5000"/>
                  </a:srgbClr>
                </a:solidFill>
                <a:latin typeface="+mj-lt"/>
                <a:cs typeface="Arial" panose="020B0604020202020204" pitchFamily="34" charset="0"/>
              </a:rPr>
              <a:t>Healthcare personnel- 60.4% (lowest)</a:t>
            </a:r>
          </a:p>
          <a:p>
            <a:pPr marL="662940" lvl="1" indent="-342900">
              <a:buClrTx/>
              <a:buSzTx/>
              <a:buFont typeface="Wingdings" panose="05000000000000000000" pitchFamily="2" charset="2"/>
              <a:buChar char="v"/>
            </a:pPr>
            <a:r>
              <a:rPr lang="en-US" sz="2000" dirty="0" smtClean="0">
                <a:solidFill>
                  <a:srgbClr val="000000">
                    <a:lumMod val="95000"/>
                    <a:lumOff val="5000"/>
                  </a:srgbClr>
                </a:solidFill>
                <a:latin typeface="+mj-lt"/>
                <a:cs typeface="Arial" panose="020B0604020202020204" pitchFamily="34" charset="0"/>
              </a:rPr>
              <a:t>Portland Area Influenza Vaccination Workgroup</a:t>
            </a:r>
          </a:p>
          <a:p>
            <a:pPr marL="928116" lvl="2" indent="-342900">
              <a:buClrTx/>
              <a:buSzTx/>
              <a:buFont typeface="Wingdings" panose="05000000000000000000" pitchFamily="2" charset="2"/>
              <a:buChar char="v"/>
            </a:pPr>
            <a:r>
              <a:rPr lang="en-US" dirty="0" smtClean="0">
                <a:solidFill>
                  <a:srgbClr val="000000">
                    <a:lumMod val="95000"/>
                    <a:lumOff val="5000"/>
                  </a:srgbClr>
                </a:solidFill>
                <a:latin typeface="+mj-lt"/>
                <a:cs typeface="Arial" panose="020B0604020202020204" pitchFamily="34" charset="0"/>
              </a:rPr>
              <a:t>Currently developing a plan to work with Portland Area</a:t>
            </a:r>
          </a:p>
          <a:p>
            <a:pPr marL="914400" lvl="2" indent="12700">
              <a:buClrTx/>
              <a:buSzTx/>
            </a:pPr>
            <a:r>
              <a:rPr lang="en-US" dirty="0" smtClean="0">
                <a:solidFill>
                  <a:srgbClr val="000000">
                    <a:lumMod val="95000"/>
                    <a:lumOff val="5000"/>
                  </a:srgbClr>
                </a:solidFill>
                <a:latin typeface="+mj-lt"/>
                <a:cs typeface="Arial" panose="020B0604020202020204" pitchFamily="34" charset="0"/>
              </a:rPr>
              <a:t> I/T/U sites to increase influenza vaccination in our Area.</a:t>
            </a:r>
          </a:p>
          <a:p>
            <a:pPr marL="795528" lvl="1" indent="0">
              <a:buClr>
                <a:schemeClr val="bg1">
                  <a:lumMod val="75000"/>
                  <a:lumOff val="25000"/>
                </a:schemeClr>
              </a:buClr>
            </a:pPr>
            <a:endParaRPr lang="en-US" sz="2200" b="1" dirty="0" smtClean="0">
              <a:solidFill>
                <a:schemeClr val="bg1"/>
              </a:solidFill>
              <a:latin typeface="+mj-lt"/>
            </a:endParaRPr>
          </a:p>
        </p:txBody>
      </p:sp>
      <p:pic>
        <p:nvPicPr>
          <p:cNvPr id="2050" name="Picture 2" descr="C:\Users\srudd\Desktop\hp_logo.png"/>
          <p:cNvPicPr>
            <a:picLocks noChangeAspect="1" noChangeArrowheads="1"/>
          </p:cNvPicPr>
          <p:nvPr/>
        </p:nvPicPr>
        <p:blipFill rotWithShape="1">
          <a:blip r:embed="rId6">
            <a:extLst>
              <a:ext uri="{28A0092B-C50C-407E-A947-70E740481C1C}">
                <a14:useLocalDpi xmlns:a14="http://schemas.microsoft.com/office/drawing/2010/main" val="0"/>
              </a:ext>
            </a:extLst>
          </a:blip>
          <a:srcRect l="1180"/>
          <a:stretch/>
        </p:blipFill>
        <p:spPr bwMode="auto">
          <a:xfrm>
            <a:off x="5867400" y="1905000"/>
            <a:ext cx="2899063" cy="72390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4915" t="23182" r="39986" b="30455"/>
          <a:stretch/>
        </p:blipFill>
        <p:spPr bwMode="auto">
          <a:xfrm>
            <a:off x="6096000" y="4398818"/>
            <a:ext cx="2819400" cy="16303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055770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117178" cy="1600200"/>
          </a:xfrm>
        </p:spPr>
        <p:txBody>
          <a:bodyPr/>
          <a:lstStyle/>
          <a:p>
            <a:pPr marL="285750" indent="-285750" algn="ctr"/>
            <a:r>
              <a:rPr lang="en-US" sz="3600" b="1" dirty="0">
                <a:solidFill>
                  <a:schemeClr val="bg1"/>
                </a:solidFill>
              </a:rPr>
              <a:t>Ensure that our work is transparent, accountable, fair, and inclusive</a:t>
            </a: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7240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Content Placeholder 2"/>
          <p:cNvSpPr txBox="1">
            <a:spLocks/>
          </p:cNvSpPr>
          <p:nvPr/>
        </p:nvSpPr>
        <p:spPr>
          <a:xfrm>
            <a:off x="457200" y="1981200"/>
            <a:ext cx="82296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530352" indent="-457200">
              <a:buClr>
                <a:schemeClr val="bg1"/>
              </a:buClr>
              <a:buFont typeface="Wingdings" panose="05000000000000000000" pitchFamily="2" charset="2"/>
              <a:buChar char="v"/>
            </a:pPr>
            <a:endParaRPr lang="en-US" b="1" dirty="0">
              <a:solidFill>
                <a:schemeClr val="bg1"/>
              </a:solidFill>
              <a:latin typeface="+mj-lt"/>
            </a:endParaRPr>
          </a:p>
        </p:txBody>
      </p:sp>
      <p:sp>
        <p:nvSpPr>
          <p:cNvPr id="8" name="TextBox 7"/>
          <p:cNvSpPr txBox="1"/>
          <p:nvPr/>
        </p:nvSpPr>
        <p:spPr>
          <a:xfrm>
            <a:off x="304800" y="1981200"/>
            <a:ext cx="8534400" cy="5398401"/>
          </a:xfrm>
          <a:prstGeom prst="rect">
            <a:avLst/>
          </a:prstGeom>
          <a:noFill/>
        </p:spPr>
        <p:txBody>
          <a:bodyPr wrap="square" rtlCol="0">
            <a:spAutoFit/>
          </a:bodyPr>
          <a:lstStyle/>
          <a:p>
            <a:pPr marL="342900" indent="-342900">
              <a:buClr>
                <a:schemeClr val="bg1">
                  <a:lumMod val="75000"/>
                  <a:lumOff val="25000"/>
                </a:schemeClr>
              </a:buClr>
              <a:buFont typeface="Wingdings" pitchFamily="2" charset="2"/>
              <a:buChar char="v"/>
            </a:pPr>
            <a:r>
              <a:rPr lang="en-US" sz="2400" b="1" u="sng" dirty="0">
                <a:solidFill>
                  <a:srgbClr val="000000"/>
                </a:solidFill>
                <a:cs typeface="Arial" panose="020B0604020202020204" pitchFamily="34" charset="0"/>
              </a:rPr>
              <a:t>RPMS Updates</a:t>
            </a:r>
          </a:p>
          <a:p>
            <a:pPr marL="342900" indent="-342900">
              <a:buClr>
                <a:schemeClr val="bg1">
                  <a:lumMod val="75000"/>
                  <a:lumOff val="25000"/>
                </a:schemeClr>
              </a:buClr>
              <a:buFont typeface="Wingdings" pitchFamily="2" charset="2"/>
              <a:buChar char="v"/>
            </a:pPr>
            <a:endParaRPr lang="en-US" sz="2400" b="1" u="sng" dirty="0">
              <a:solidFill>
                <a:srgbClr val="000000"/>
              </a:solidFill>
              <a:cs typeface="Arial" panose="020B0604020202020204" pitchFamily="34" charset="0"/>
            </a:endParaRPr>
          </a:p>
          <a:p>
            <a:pPr marL="662940" lvl="1" indent="-342900">
              <a:buClrTx/>
              <a:buSzTx/>
              <a:buFont typeface="Wingdings" panose="05000000000000000000" pitchFamily="2" charset="2"/>
              <a:buChar char="v"/>
            </a:pPr>
            <a:r>
              <a:rPr lang="en-US" sz="1900" dirty="0">
                <a:solidFill>
                  <a:srgbClr val="000000">
                    <a:lumMod val="95000"/>
                    <a:lumOff val="5000"/>
                  </a:srgbClr>
                </a:solidFill>
                <a:cs typeface="Arial" panose="020B0604020202020204" pitchFamily="34" charset="0"/>
              </a:rPr>
              <a:t>ICD10 EHR </a:t>
            </a:r>
          </a:p>
          <a:p>
            <a:pPr marL="928116" lvl="2" indent="-342900">
              <a:buClrTx/>
              <a:buSzTx/>
              <a:buFont typeface="Wingdings" panose="05000000000000000000" pitchFamily="2" charset="2"/>
              <a:buChar char="v"/>
            </a:pPr>
            <a:r>
              <a:rPr lang="en-US" sz="1700" dirty="0">
                <a:solidFill>
                  <a:srgbClr val="000000">
                    <a:lumMod val="95000"/>
                    <a:lumOff val="5000"/>
                  </a:srgbClr>
                </a:solidFill>
                <a:cs typeface="Arial" panose="020B0604020202020204" pitchFamily="34" charset="0"/>
              </a:rPr>
              <a:t>Software controlled released June 18, 2015</a:t>
            </a:r>
          </a:p>
          <a:p>
            <a:pPr marL="928116" lvl="2" indent="-342900">
              <a:buClrTx/>
              <a:buSzTx/>
              <a:buFont typeface="Wingdings" panose="05000000000000000000" pitchFamily="2" charset="2"/>
              <a:buChar char="v"/>
            </a:pPr>
            <a:r>
              <a:rPr lang="en-US" sz="1700" dirty="0">
                <a:solidFill>
                  <a:srgbClr val="000000">
                    <a:lumMod val="95000"/>
                    <a:lumOff val="5000"/>
                  </a:srgbClr>
                </a:solidFill>
                <a:cs typeface="Arial" panose="020B0604020202020204" pitchFamily="34" charset="0"/>
              </a:rPr>
              <a:t>Yakama Service Unit installed 6/20/15. Colville Service Unit scheduled for 7/11/2015.</a:t>
            </a:r>
          </a:p>
          <a:p>
            <a:pPr marL="928116" lvl="2" indent="-342900">
              <a:buClrTx/>
              <a:buSzTx/>
              <a:buFont typeface="Wingdings" panose="05000000000000000000" pitchFamily="2" charset="2"/>
              <a:buChar char="v"/>
            </a:pPr>
            <a:r>
              <a:rPr lang="en-US" sz="1700" dirty="0">
                <a:solidFill>
                  <a:srgbClr val="000000">
                    <a:lumMod val="95000"/>
                    <a:lumOff val="5000"/>
                  </a:srgbClr>
                </a:solidFill>
                <a:cs typeface="Arial" panose="020B0604020202020204" pitchFamily="34" charset="0"/>
              </a:rPr>
              <a:t>Preparing to schedule Area facilities.  </a:t>
            </a:r>
            <a:endParaRPr lang="en-US" sz="1900" dirty="0">
              <a:solidFill>
                <a:srgbClr val="000000">
                  <a:lumMod val="95000"/>
                  <a:lumOff val="5000"/>
                </a:srgbClr>
              </a:solidFill>
              <a:cs typeface="Arial" panose="020B0604020202020204" pitchFamily="34" charset="0"/>
            </a:endParaRPr>
          </a:p>
          <a:p>
            <a:pPr marL="662940" lvl="1" indent="-342900">
              <a:buClrTx/>
              <a:buSzTx/>
              <a:buFont typeface="Wingdings" panose="05000000000000000000" pitchFamily="2" charset="2"/>
              <a:buChar char="v"/>
            </a:pPr>
            <a:r>
              <a:rPr lang="en-US" sz="1900" dirty="0">
                <a:solidFill>
                  <a:srgbClr val="000000">
                    <a:lumMod val="95000"/>
                    <a:lumOff val="5000"/>
                  </a:srgbClr>
                </a:solidFill>
                <a:cs typeface="Arial" panose="020B0604020202020204" pitchFamily="34" charset="0"/>
              </a:rPr>
              <a:t>RPMS FOIA Database</a:t>
            </a:r>
            <a:endParaRPr lang="en-US" sz="1700" dirty="0">
              <a:solidFill>
                <a:prstClr val="black"/>
              </a:solidFill>
              <a:cs typeface="Arial" panose="020B0604020202020204" pitchFamily="34" charset="0"/>
            </a:endParaRPr>
          </a:p>
          <a:p>
            <a:pPr marL="928116" lvl="2" indent="-342900">
              <a:buClrTx/>
              <a:buSzTx/>
              <a:buFont typeface="Wingdings" panose="05000000000000000000" pitchFamily="2" charset="2"/>
              <a:buChar char="v"/>
            </a:pPr>
            <a:r>
              <a:rPr lang="en-US" sz="1700" dirty="0">
                <a:solidFill>
                  <a:prstClr val="black"/>
                </a:solidFill>
                <a:cs typeface="Arial" panose="020B0604020202020204" pitchFamily="34" charset="0"/>
              </a:rPr>
              <a:t>Tribal Health Director letter </a:t>
            </a:r>
            <a:r>
              <a:rPr lang="en-US" sz="1700" dirty="0" smtClean="0">
                <a:solidFill>
                  <a:prstClr val="black"/>
                </a:solidFill>
                <a:cs typeface="Arial" panose="020B0604020202020204" pitchFamily="34" charset="0"/>
              </a:rPr>
              <a:t>05/20/2015 (Next Slide)</a:t>
            </a:r>
            <a:endParaRPr lang="en-US" sz="1700" dirty="0">
              <a:solidFill>
                <a:prstClr val="black"/>
              </a:solidFill>
              <a:cs typeface="Arial" panose="020B0604020202020204" pitchFamily="34" charset="0"/>
            </a:endParaRPr>
          </a:p>
          <a:p>
            <a:pPr marL="928116" lvl="2" indent="-342900">
              <a:buClrTx/>
              <a:buSzTx/>
              <a:buFont typeface="Wingdings" panose="05000000000000000000" pitchFamily="2" charset="2"/>
              <a:buChar char="v"/>
            </a:pPr>
            <a:r>
              <a:rPr lang="en-US" sz="1700" dirty="0">
                <a:solidFill>
                  <a:prstClr val="black"/>
                </a:solidFill>
                <a:cs typeface="Arial" panose="020B0604020202020204" pitchFamily="34" charset="0"/>
              </a:rPr>
              <a:t>Hardware order submitted and in procurement process.</a:t>
            </a:r>
          </a:p>
          <a:p>
            <a:pPr marL="928116" lvl="2" indent="-342900">
              <a:buClrTx/>
              <a:buSzTx/>
              <a:buFont typeface="Wingdings" panose="05000000000000000000" pitchFamily="2" charset="2"/>
              <a:buChar char="v"/>
            </a:pPr>
            <a:r>
              <a:rPr lang="en-US" sz="1700" dirty="0">
                <a:solidFill>
                  <a:prstClr val="black"/>
                </a:solidFill>
                <a:cs typeface="Arial" panose="020B0604020202020204" pitchFamily="34" charset="0"/>
              </a:rPr>
              <a:t>DIRM is testing FOIA process with PSU database.</a:t>
            </a:r>
          </a:p>
          <a:p>
            <a:pPr marL="662940" lvl="1" indent="-342900">
              <a:buClrTx/>
              <a:buSzTx/>
              <a:buFont typeface="Wingdings" panose="05000000000000000000" pitchFamily="2" charset="2"/>
              <a:buChar char="v"/>
            </a:pPr>
            <a:r>
              <a:rPr lang="en-US" sz="1900" dirty="0">
                <a:solidFill>
                  <a:prstClr val="black"/>
                </a:solidFill>
                <a:cs typeface="Arial" panose="020B0604020202020204" pitchFamily="34" charset="0"/>
              </a:rPr>
              <a:t>RPMS Network Onboarding</a:t>
            </a:r>
          </a:p>
          <a:p>
            <a:pPr marL="928116" lvl="2" indent="-342900">
              <a:buClrTx/>
              <a:buSzTx/>
              <a:buFont typeface="Wingdings" panose="05000000000000000000" pitchFamily="2" charset="2"/>
              <a:buChar char="v"/>
            </a:pPr>
            <a:r>
              <a:rPr lang="en-US" sz="1700" dirty="0">
                <a:solidFill>
                  <a:prstClr val="black"/>
                </a:solidFill>
                <a:cs typeface="Arial" panose="020B0604020202020204" pitchFamily="34" charset="0"/>
              </a:rPr>
              <a:t>Warm Springs Service Unit </a:t>
            </a:r>
            <a:r>
              <a:rPr lang="en-US" sz="1700" dirty="0" smtClean="0">
                <a:solidFill>
                  <a:prstClr val="black"/>
                </a:solidFill>
                <a:cs typeface="Arial" panose="020B0604020202020204" pitchFamily="34" charset="0"/>
              </a:rPr>
              <a:t>on-boarded </a:t>
            </a:r>
            <a:r>
              <a:rPr lang="en-US" sz="1700" dirty="0">
                <a:solidFill>
                  <a:prstClr val="black"/>
                </a:solidFill>
                <a:cs typeface="Arial" panose="020B0604020202020204" pitchFamily="34" charset="0"/>
              </a:rPr>
              <a:t>week of June 15th.  Warm Springs is the Area test site.</a:t>
            </a:r>
          </a:p>
          <a:p>
            <a:pPr marL="928116" lvl="2" indent="-342900">
              <a:buClrTx/>
              <a:buSzTx/>
              <a:buFont typeface="Wingdings" panose="05000000000000000000" pitchFamily="2" charset="2"/>
              <a:buChar char="v"/>
            </a:pPr>
            <a:r>
              <a:rPr lang="en-US" sz="1700" dirty="0">
                <a:solidFill>
                  <a:prstClr val="black"/>
                </a:solidFill>
                <a:cs typeface="Arial" panose="020B0604020202020204" pitchFamily="34" charset="0"/>
              </a:rPr>
              <a:t>Beginning the onboard of Federal Facilities.</a:t>
            </a:r>
          </a:p>
          <a:p>
            <a:pPr marL="928116" lvl="2" indent="-342900">
              <a:buClrTx/>
              <a:buSzTx/>
              <a:buFont typeface="Wingdings" panose="05000000000000000000" pitchFamily="2" charset="2"/>
              <a:buChar char="v"/>
            </a:pPr>
            <a:r>
              <a:rPr lang="en-US" sz="1700" dirty="0">
                <a:solidFill>
                  <a:prstClr val="black"/>
                </a:solidFill>
                <a:cs typeface="Arial" panose="020B0604020202020204" pitchFamily="34" charset="0"/>
              </a:rPr>
              <a:t>Awaiting full authority to operate before onboarding all sites.</a:t>
            </a:r>
          </a:p>
          <a:p>
            <a:pPr lvl="1" fontAlgn="base">
              <a:spcBef>
                <a:spcPct val="20000"/>
              </a:spcBef>
              <a:spcAft>
                <a:spcPct val="0"/>
              </a:spcAft>
              <a:defRPr/>
            </a:pPr>
            <a:endParaRPr lang="en-US" sz="2200" b="1" kern="0" dirty="0">
              <a:solidFill>
                <a:srgbClr val="000000"/>
              </a:solidFill>
              <a:latin typeface="Arial"/>
            </a:endParaRPr>
          </a:p>
          <a:p>
            <a:pPr lvl="1" fontAlgn="base">
              <a:spcBef>
                <a:spcPct val="20000"/>
              </a:spcBef>
              <a:spcAft>
                <a:spcPct val="0"/>
              </a:spcAft>
              <a:defRPr/>
            </a:pPr>
            <a:endParaRPr lang="en-US" sz="2200" b="1" kern="0" dirty="0" smtClean="0">
              <a:solidFill>
                <a:srgbClr val="000000"/>
              </a:solidFill>
              <a:latin typeface="Arial"/>
            </a:endParaRPr>
          </a:p>
        </p:txBody>
      </p:sp>
    </p:spTree>
    <p:extLst>
      <p:ext uri="{BB962C8B-B14F-4D97-AF65-F5344CB8AC3E}">
        <p14:creationId xmlns:p14="http://schemas.microsoft.com/office/powerpoint/2010/main" val="12518583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7240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Content Placeholder 2"/>
          <p:cNvSpPr txBox="1">
            <a:spLocks/>
          </p:cNvSpPr>
          <p:nvPr/>
        </p:nvSpPr>
        <p:spPr>
          <a:xfrm>
            <a:off x="457200" y="1981200"/>
            <a:ext cx="82296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530352" indent="-457200">
              <a:buClr>
                <a:schemeClr val="bg1"/>
              </a:buClr>
              <a:buFont typeface="Wingdings" panose="05000000000000000000" pitchFamily="2" charset="2"/>
              <a:buChar char="v"/>
            </a:pPr>
            <a:endParaRPr lang="en-US" b="1" dirty="0">
              <a:solidFill>
                <a:schemeClr val="bg1"/>
              </a:solidFill>
              <a:latin typeface="+mj-lt"/>
            </a:endParaRPr>
          </a:p>
        </p:txBody>
      </p:sp>
      <p:pic>
        <p:nvPicPr>
          <p:cNvPr id="6" name="Picture 5" descr="Screen Clippi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72694" y="15240"/>
            <a:ext cx="6019175" cy="6842760"/>
          </a:xfrm>
          <a:prstGeom prst="rect">
            <a:avLst/>
          </a:prstGeom>
        </p:spPr>
      </p:pic>
    </p:spTree>
    <p:extLst>
      <p:ext uri="{BB962C8B-B14F-4D97-AF65-F5344CB8AC3E}">
        <p14:creationId xmlns:p14="http://schemas.microsoft.com/office/powerpoint/2010/main" val="407011017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117178" cy="1600200"/>
          </a:xfrm>
        </p:spPr>
        <p:txBody>
          <a:bodyPr/>
          <a:lstStyle/>
          <a:p>
            <a:pPr marL="285750" indent="-285750" algn="ctr"/>
            <a:r>
              <a:rPr lang="en-US" sz="3600" b="1" dirty="0">
                <a:solidFill>
                  <a:schemeClr val="bg1"/>
                </a:solidFill>
              </a:rPr>
              <a:t>Ensure that our work is transparent, accountable, fair, and inclusive</a:t>
            </a: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7240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Content Placeholder 2"/>
          <p:cNvSpPr txBox="1">
            <a:spLocks/>
          </p:cNvSpPr>
          <p:nvPr/>
        </p:nvSpPr>
        <p:spPr>
          <a:xfrm>
            <a:off x="457200" y="1981200"/>
            <a:ext cx="82296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530352" indent="-457200">
              <a:buClr>
                <a:schemeClr val="bg1"/>
              </a:buClr>
              <a:buFont typeface="Wingdings" panose="05000000000000000000" pitchFamily="2" charset="2"/>
              <a:buChar char="v"/>
            </a:pPr>
            <a:endParaRPr lang="en-US" b="1" dirty="0">
              <a:solidFill>
                <a:schemeClr val="bg1"/>
              </a:solidFill>
              <a:latin typeface="+mj-lt"/>
            </a:endParaRPr>
          </a:p>
        </p:txBody>
      </p:sp>
      <p:sp>
        <p:nvSpPr>
          <p:cNvPr id="8" name="TextBox 7"/>
          <p:cNvSpPr txBox="1"/>
          <p:nvPr/>
        </p:nvSpPr>
        <p:spPr>
          <a:xfrm>
            <a:off x="304800" y="1981200"/>
            <a:ext cx="8534400" cy="4555093"/>
          </a:xfrm>
          <a:prstGeom prst="rect">
            <a:avLst/>
          </a:prstGeom>
          <a:noFill/>
        </p:spPr>
        <p:txBody>
          <a:bodyPr wrap="square" rtlCol="0">
            <a:spAutoFit/>
          </a:bodyPr>
          <a:lstStyle/>
          <a:p>
            <a:pPr marL="457200" lvl="0" indent="-457200" fontAlgn="base">
              <a:spcBef>
                <a:spcPct val="20000"/>
              </a:spcBef>
              <a:spcAft>
                <a:spcPct val="0"/>
              </a:spcAft>
              <a:buFont typeface="Wingdings" panose="05000000000000000000" pitchFamily="2" charset="2"/>
              <a:buChar char="v"/>
              <a:defRPr/>
            </a:pPr>
            <a:r>
              <a:rPr lang="en-US" sz="2800" b="1" u="sng" kern="0" dirty="0">
                <a:solidFill>
                  <a:srgbClr val="000000"/>
                </a:solidFill>
                <a:latin typeface="Arial"/>
              </a:rPr>
              <a:t>Sanitation Facilities </a:t>
            </a:r>
            <a:r>
              <a:rPr lang="en-US" sz="2800" b="1" u="sng" kern="0" dirty="0" smtClean="0">
                <a:solidFill>
                  <a:srgbClr val="000000"/>
                </a:solidFill>
                <a:latin typeface="Arial"/>
              </a:rPr>
              <a:t>Construction - Impact</a:t>
            </a:r>
            <a:endParaRPr lang="en-US" sz="2800" b="1" u="sng" kern="0" dirty="0">
              <a:solidFill>
                <a:srgbClr val="000000"/>
              </a:solidFill>
              <a:latin typeface="Arial"/>
            </a:endParaRPr>
          </a:p>
          <a:p>
            <a:pPr marL="800100" lvl="1" indent="-342900" fontAlgn="base">
              <a:spcBef>
                <a:spcPct val="20000"/>
              </a:spcBef>
              <a:spcAft>
                <a:spcPct val="0"/>
              </a:spcAft>
              <a:buFont typeface="Wingdings" panose="05000000000000000000" pitchFamily="2" charset="2"/>
              <a:buChar char="v"/>
              <a:defRPr/>
            </a:pPr>
            <a:endParaRPr lang="en-US" sz="2400" b="1" kern="0" dirty="0" smtClean="0">
              <a:solidFill>
                <a:srgbClr val="000000"/>
              </a:solidFill>
              <a:latin typeface="Arial"/>
            </a:endParaRPr>
          </a:p>
          <a:p>
            <a:pPr marL="800100" lvl="1" indent="-342900" fontAlgn="base">
              <a:spcBef>
                <a:spcPct val="20000"/>
              </a:spcBef>
              <a:spcAft>
                <a:spcPct val="0"/>
              </a:spcAft>
              <a:buFont typeface="Wingdings" panose="05000000000000000000" pitchFamily="2" charset="2"/>
              <a:buChar char="v"/>
              <a:defRPr/>
            </a:pPr>
            <a:r>
              <a:rPr lang="en-US" sz="2400" b="1" kern="0" dirty="0" smtClean="0">
                <a:solidFill>
                  <a:srgbClr val="000000"/>
                </a:solidFill>
                <a:latin typeface="Arial"/>
              </a:rPr>
              <a:t>In fiscal year 2015 (since Oct. 1), Portland Area DSFC has provided: </a:t>
            </a:r>
          </a:p>
          <a:p>
            <a:pPr marL="800100" lvl="1" indent="-342900" fontAlgn="base">
              <a:spcBef>
                <a:spcPct val="20000"/>
              </a:spcBef>
              <a:spcAft>
                <a:spcPct val="0"/>
              </a:spcAft>
              <a:buFont typeface="Wingdings" panose="05000000000000000000" pitchFamily="2" charset="2"/>
              <a:buChar char="v"/>
              <a:defRPr/>
            </a:pPr>
            <a:endParaRPr lang="en-US" sz="2200" b="1" kern="0" dirty="0" smtClean="0">
              <a:solidFill>
                <a:srgbClr val="000000"/>
              </a:solidFill>
              <a:latin typeface="Arial"/>
            </a:endParaRPr>
          </a:p>
          <a:p>
            <a:pPr marL="1257300" lvl="2" indent="-342900" fontAlgn="base">
              <a:spcBef>
                <a:spcPct val="20000"/>
              </a:spcBef>
              <a:spcAft>
                <a:spcPct val="0"/>
              </a:spcAft>
              <a:buFont typeface="Wingdings" panose="05000000000000000000" pitchFamily="2" charset="2"/>
              <a:buChar char="v"/>
              <a:defRPr/>
            </a:pPr>
            <a:r>
              <a:rPr lang="en-US" sz="2200" b="1" kern="0" dirty="0">
                <a:solidFill>
                  <a:srgbClr val="000000"/>
                </a:solidFill>
                <a:latin typeface="Arial"/>
              </a:rPr>
              <a:t>I</a:t>
            </a:r>
            <a:r>
              <a:rPr lang="en-US" sz="2200" b="1" kern="0" dirty="0" smtClean="0">
                <a:solidFill>
                  <a:srgbClr val="000000"/>
                </a:solidFill>
                <a:latin typeface="Arial"/>
              </a:rPr>
              <a:t>ndividual site sanitation facilities to 73 homes,</a:t>
            </a:r>
          </a:p>
          <a:p>
            <a:pPr marL="800100" lvl="1" indent="-342900" fontAlgn="base">
              <a:spcBef>
                <a:spcPct val="20000"/>
              </a:spcBef>
              <a:spcAft>
                <a:spcPct val="0"/>
              </a:spcAft>
              <a:buFont typeface="Wingdings" panose="05000000000000000000" pitchFamily="2" charset="2"/>
              <a:buChar char="v"/>
              <a:defRPr/>
            </a:pPr>
            <a:endParaRPr lang="en-US" sz="2200" b="1" kern="0" dirty="0" smtClean="0">
              <a:solidFill>
                <a:srgbClr val="000000"/>
              </a:solidFill>
              <a:latin typeface="Arial"/>
            </a:endParaRPr>
          </a:p>
          <a:p>
            <a:pPr marL="1257300" lvl="2" indent="-342900" fontAlgn="base">
              <a:spcBef>
                <a:spcPct val="20000"/>
              </a:spcBef>
              <a:spcAft>
                <a:spcPct val="0"/>
              </a:spcAft>
              <a:buFont typeface="Wingdings" panose="05000000000000000000" pitchFamily="2" charset="2"/>
              <a:buChar char="v"/>
              <a:defRPr/>
            </a:pPr>
            <a:r>
              <a:rPr lang="en-US" sz="2200" b="1" kern="0" dirty="0" smtClean="0">
                <a:solidFill>
                  <a:srgbClr val="000000"/>
                </a:solidFill>
                <a:latin typeface="Arial"/>
              </a:rPr>
              <a:t>community facility improvements that benefit 1,852 homes,</a:t>
            </a:r>
          </a:p>
          <a:p>
            <a:pPr marL="800100" lvl="1" indent="-342900" fontAlgn="base">
              <a:spcBef>
                <a:spcPct val="20000"/>
              </a:spcBef>
              <a:spcAft>
                <a:spcPct val="0"/>
              </a:spcAft>
              <a:buFont typeface="Wingdings" panose="05000000000000000000" pitchFamily="2" charset="2"/>
              <a:buChar char="v"/>
              <a:defRPr/>
            </a:pPr>
            <a:endParaRPr lang="en-US" sz="2200" b="1" kern="0" dirty="0" smtClean="0">
              <a:solidFill>
                <a:srgbClr val="000000"/>
              </a:solidFill>
              <a:latin typeface="Arial"/>
            </a:endParaRPr>
          </a:p>
          <a:p>
            <a:pPr marL="1257300" lvl="2" indent="-342900" fontAlgn="base">
              <a:spcBef>
                <a:spcPct val="20000"/>
              </a:spcBef>
              <a:spcAft>
                <a:spcPct val="0"/>
              </a:spcAft>
              <a:buFont typeface="Wingdings" panose="05000000000000000000" pitchFamily="2" charset="2"/>
              <a:buChar char="v"/>
              <a:defRPr/>
            </a:pPr>
            <a:r>
              <a:rPr lang="en-US" sz="2200" b="1" kern="0" dirty="0" smtClean="0">
                <a:solidFill>
                  <a:srgbClr val="000000"/>
                </a:solidFill>
                <a:latin typeface="Arial"/>
              </a:rPr>
              <a:t>$3,116,028 of constructed sanitation facilities.</a:t>
            </a:r>
            <a:endParaRPr lang="en-US" sz="2200" b="1" kern="0" dirty="0">
              <a:solidFill>
                <a:srgbClr val="000000"/>
              </a:solidFill>
              <a:latin typeface="Arial"/>
            </a:endParaRPr>
          </a:p>
        </p:txBody>
      </p:sp>
    </p:spTree>
    <p:extLst>
      <p:ext uri="{BB962C8B-B14F-4D97-AF65-F5344CB8AC3E}">
        <p14:creationId xmlns:p14="http://schemas.microsoft.com/office/powerpoint/2010/main" val="32661232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117178" cy="914400"/>
          </a:xfrm>
        </p:spPr>
        <p:txBody>
          <a:bodyPr/>
          <a:lstStyle/>
          <a:p>
            <a:pPr algn="ctr"/>
            <a:r>
              <a:rPr lang="en-US" b="1" dirty="0" smtClean="0">
                <a:solidFill>
                  <a:schemeClr val="bg1"/>
                </a:solidFill>
              </a:rPr>
              <a:t>	</a:t>
            </a:r>
            <a:endParaRPr lang="en-US" b="1" dirty="0">
              <a:solidFill>
                <a:schemeClr val="bg1"/>
              </a:solidFill>
            </a:endParaRPr>
          </a:p>
        </p:txBody>
      </p:sp>
      <p:sp>
        <p:nvSpPr>
          <p:cNvPr id="3" name="Text Placeholder 2"/>
          <p:cNvSpPr>
            <a:spLocks noGrp="1"/>
          </p:cNvSpPr>
          <p:nvPr>
            <p:ph type="body" idx="1"/>
          </p:nvPr>
        </p:nvSpPr>
        <p:spPr>
          <a:xfrm>
            <a:off x="914400" y="990600"/>
            <a:ext cx="7364621" cy="1676401"/>
          </a:xfrm>
        </p:spPr>
        <p:txBody>
          <a:bodyPr>
            <a:noAutofit/>
          </a:bodyPr>
          <a:lstStyle/>
          <a:p>
            <a:pPr algn="ctr"/>
            <a:endParaRPr lang="en-US" sz="2400" b="1" dirty="0" smtClean="0">
              <a:solidFill>
                <a:schemeClr val="bg1"/>
              </a:solidFill>
            </a:endParaRPr>
          </a:p>
          <a:p>
            <a:pPr algn="ctr"/>
            <a:endParaRPr lang="en-US" sz="2400" b="1" dirty="0">
              <a:solidFill>
                <a:schemeClr val="bg1"/>
              </a:solidFill>
            </a:endParaRPr>
          </a:p>
          <a:p>
            <a:pPr algn="ctr"/>
            <a:endParaRPr lang="en-US" sz="2400" b="1" dirty="0" smtClean="0">
              <a:solidFill>
                <a:schemeClr val="bg1"/>
              </a:solidFill>
            </a:endParaRPr>
          </a:p>
          <a:p>
            <a:pPr algn="ctr"/>
            <a:r>
              <a:rPr lang="en-US" sz="3200" b="1" dirty="0" smtClean="0">
                <a:solidFill>
                  <a:schemeClr val="bg1"/>
                </a:solidFill>
                <a:latin typeface="+mj-lt"/>
              </a:rPr>
              <a:t>Questions or Comments</a:t>
            </a:r>
            <a:endParaRPr lang="en-US" sz="3200" b="1" dirty="0">
              <a:solidFill>
                <a:schemeClr val="bg1"/>
              </a:solidFill>
              <a:latin typeface="+mj-lt"/>
            </a:endParaRPr>
          </a:p>
        </p:txBody>
      </p:sp>
      <p:pic>
        <p:nvPicPr>
          <p:cNvPr id="9"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86833" y="4724400"/>
            <a:ext cx="9006840" cy="2092881"/>
          </a:xfrm>
          <a:prstGeom prst="rect">
            <a:avLst/>
          </a:prstGeom>
          <a:noFill/>
        </p:spPr>
        <p:txBody>
          <a:bodyPr wrap="square" rtlCol="0">
            <a:spAutoFit/>
          </a:bodyPr>
          <a:lstStyle/>
          <a:p>
            <a:r>
              <a:rPr lang="en-US" sz="1400" b="1" dirty="0">
                <a:solidFill>
                  <a:schemeClr val="accent1"/>
                </a:solidFill>
              </a:rPr>
              <a:t>Our Mission... to raise the physical, mental, social, and spiritual health of American Indians and Alaska Natives to the highest level.</a:t>
            </a:r>
          </a:p>
          <a:p>
            <a:endParaRPr lang="en-US" sz="1400" b="1" dirty="0">
              <a:solidFill>
                <a:schemeClr val="accent1"/>
              </a:solidFill>
            </a:endParaRPr>
          </a:p>
          <a:p>
            <a:r>
              <a:rPr lang="en-US" sz="1400" b="1" dirty="0">
                <a:solidFill>
                  <a:schemeClr val="accent1"/>
                </a:solidFill>
              </a:rPr>
              <a:t>Our Goal... to assure that comprehensive, culturally acceptable personal and public health services are available and accessible to American Indian and Alaska Native people.</a:t>
            </a:r>
          </a:p>
          <a:p>
            <a:endParaRPr lang="en-US" sz="1400" b="1" dirty="0">
              <a:solidFill>
                <a:schemeClr val="accent1"/>
              </a:solidFill>
            </a:endParaRPr>
          </a:p>
          <a:p>
            <a:r>
              <a:rPr lang="en-US" sz="1400" b="1" dirty="0">
                <a:solidFill>
                  <a:schemeClr val="accent1"/>
                </a:solidFill>
              </a:rPr>
              <a:t>Our Foundation... to uphold the Federal Government's obligation to promote healthy American Indian and Alaska Native people, communities, and cultures and to honor and protect the inherent sovereign rights of Tribes.</a:t>
            </a:r>
          </a:p>
          <a:p>
            <a:endParaRPr lang="en-US" dirty="0"/>
          </a:p>
        </p:txBody>
      </p:sp>
    </p:spTree>
    <p:extLst>
      <p:ext uri="{BB962C8B-B14F-4D97-AF65-F5344CB8AC3E}">
        <p14:creationId xmlns:p14="http://schemas.microsoft.com/office/powerpoint/2010/main" val="22805284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81000"/>
            <a:ext cx="6934200" cy="1477962"/>
          </a:xfrm>
        </p:spPr>
        <p:txBody>
          <a:bodyPr>
            <a:normAutofit fontScale="90000"/>
          </a:bodyPr>
          <a:lstStyle/>
          <a:p>
            <a:r>
              <a:rPr lang="en-US" sz="4000" dirty="0">
                <a:solidFill>
                  <a:prstClr val="black"/>
                </a:solidFill>
              </a:rPr>
              <a:t>Renew And Strengthen Our Partnership With </a:t>
            </a:r>
            <a:r>
              <a:rPr lang="en-US" sz="4000" dirty="0" smtClean="0">
                <a:solidFill>
                  <a:prstClr val="black"/>
                </a:solidFill>
              </a:rPr>
              <a:t>Tribes and Urban Indian Health Programs</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8040" y="-1115"/>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600200"/>
            <a:ext cx="86868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endParaRPr lang="en-US" sz="2400" b="1" dirty="0" smtClean="0">
              <a:solidFill>
                <a:schemeClr val="bg1"/>
              </a:solidFill>
              <a:latin typeface="+mj-lt"/>
            </a:endParaRPr>
          </a:p>
          <a:p>
            <a:pPr marL="0">
              <a:buClr>
                <a:schemeClr val="bg1">
                  <a:lumMod val="75000"/>
                  <a:lumOff val="25000"/>
                </a:schemeClr>
              </a:buClr>
            </a:pPr>
            <a:r>
              <a:rPr lang="en-US" sz="2400" b="1" u="sng" dirty="0" smtClean="0">
                <a:solidFill>
                  <a:srgbClr val="000000"/>
                </a:solidFill>
                <a:latin typeface="+mj-lt"/>
                <a:cs typeface="Arial" panose="020B0604020202020204" pitchFamily="34" charset="0"/>
              </a:rPr>
              <a:t>Save the Date: P.L. 93-638 Orientation &amp; All Tribes Meeting</a:t>
            </a:r>
            <a:endParaRPr lang="en-US" sz="2400" b="1" u="sng" dirty="0">
              <a:solidFill>
                <a:srgbClr val="000000"/>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2000" dirty="0" smtClean="0">
                <a:solidFill>
                  <a:srgbClr val="000000">
                    <a:lumMod val="95000"/>
                    <a:lumOff val="5000"/>
                  </a:srgbClr>
                </a:solidFill>
                <a:latin typeface="+mj-lt"/>
                <a:cs typeface="Arial" panose="020B0604020202020204" pitchFamily="34" charset="0"/>
              </a:rPr>
              <a:t>P.L. 93-638 Orientation July 21&amp; 22, 2015</a:t>
            </a:r>
          </a:p>
          <a:p>
            <a:pPr marL="662940" lvl="1" indent="-342900">
              <a:buClrTx/>
              <a:buSzTx/>
              <a:buFont typeface="Wingdings" panose="05000000000000000000" pitchFamily="2" charset="2"/>
              <a:buChar char="v"/>
            </a:pPr>
            <a:r>
              <a:rPr lang="en-US" sz="2000" dirty="0" smtClean="0">
                <a:solidFill>
                  <a:srgbClr val="000000">
                    <a:lumMod val="95000"/>
                    <a:lumOff val="5000"/>
                  </a:srgbClr>
                </a:solidFill>
                <a:latin typeface="+mj-lt"/>
                <a:cs typeface="Arial" panose="020B0604020202020204" pitchFamily="34" charset="0"/>
              </a:rPr>
              <a:t>All Tribes Meeting July 23, 2015</a:t>
            </a:r>
            <a:endParaRPr lang="en-US" sz="2200" dirty="0" smtClean="0">
              <a:solidFill>
                <a:prstClr val="black"/>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2000" dirty="0" smtClean="0">
                <a:solidFill>
                  <a:srgbClr val="000000">
                    <a:lumMod val="95000"/>
                    <a:lumOff val="5000"/>
                  </a:srgbClr>
                </a:solidFill>
                <a:latin typeface="+mj-lt"/>
                <a:cs typeface="Arial" panose="020B0604020202020204" pitchFamily="34" charset="0"/>
              </a:rPr>
              <a:t>More information to follow</a:t>
            </a:r>
            <a:endParaRPr lang="en-US" sz="2200" dirty="0">
              <a:solidFill>
                <a:prstClr val="black"/>
              </a:solidFill>
              <a:latin typeface="+mj-lt"/>
              <a:cs typeface="Arial" panose="020B0604020202020204" pitchFamily="34" charset="0"/>
            </a:endParaRPr>
          </a:p>
          <a:p>
            <a:pPr marL="795528" lvl="1" indent="0">
              <a:buClr>
                <a:schemeClr val="bg1">
                  <a:lumMod val="75000"/>
                  <a:lumOff val="25000"/>
                </a:schemeClr>
              </a:buClr>
            </a:pPr>
            <a:endParaRPr lang="en-US" sz="2200" b="1" dirty="0" smtClean="0">
              <a:solidFill>
                <a:schemeClr val="bg1"/>
              </a:solidFill>
              <a:latin typeface="+mj-lt"/>
            </a:endParaRPr>
          </a:p>
          <a:p>
            <a:pPr marL="0" lvl="0">
              <a:buClrTx/>
              <a:buSzTx/>
            </a:pPr>
            <a:r>
              <a:rPr lang="en-US" sz="2400" b="1" u="sng" dirty="0">
                <a:solidFill>
                  <a:prstClr val="black"/>
                </a:solidFill>
                <a:latin typeface="Arial"/>
              </a:rPr>
              <a:t>IHS Director’s Listening Session</a:t>
            </a:r>
            <a:endParaRPr lang="en-US" sz="2400" kern="0" dirty="0">
              <a:solidFill>
                <a:srgbClr val="000000">
                  <a:lumMod val="95000"/>
                  <a:lumOff val="5000"/>
                </a:srgbClr>
              </a:solidFill>
              <a:latin typeface="Arial" panose="020B0604020202020204" pitchFamily="34" charset="0"/>
              <a:cs typeface="Arial" panose="020B0604020202020204" pitchFamily="34" charset="0"/>
            </a:endParaRPr>
          </a:p>
          <a:p>
            <a:pPr marL="742864" lvl="1" indent="-285717" eaLnBrk="0" fontAlgn="base" hangingPunct="0">
              <a:spcAft>
                <a:spcPct val="0"/>
              </a:spcAft>
              <a:buClr>
                <a:srgbClr val="000000"/>
              </a:buClr>
              <a:buSzTx/>
              <a:buFont typeface="Wingdings" panose="05000000000000000000" pitchFamily="2" charset="2"/>
              <a:buChar char="v"/>
            </a:pPr>
            <a:r>
              <a:rPr lang="en-US" sz="2200" kern="0" dirty="0">
                <a:solidFill>
                  <a:srgbClr val="000000">
                    <a:lumMod val="95000"/>
                    <a:lumOff val="5000"/>
                  </a:srgbClr>
                </a:solidFill>
                <a:latin typeface="Arial" panose="020B0604020202020204" pitchFamily="34" charset="0"/>
                <a:cs typeface="Arial" panose="020B0604020202020204" pitchFamily="34" charset="0"/>
              </a:rPr>
              <a:t>July </a:t>
            </a:r>
            <a:r>
              <a:rPr lang="en-US" sz="2200" kern="0" dirty="0" smtClean="0">
                <a:solidFill>
                  <a:srgbClr val="000000">
                    <a:lumMod val="95000"/>
                    <a:lumOff val="5000"/>
                  </a:srgbClr>
                </a:solidFill>
                <a:latin typeface="Arial" panose="020B0604020202020204" pitchFamily="34" charset="0"/>
                <a:cs typeface="Arial" panose="020B0604020202020204" pitchFamily="34" charset="0"/>
              </a:rPr>
              <a:t>23</a:t>
            </a:r>
            <a:r>
              <a:rPr lang="en-US" sz="2200" kern="0" baseline="30000" dirty="0" smtClean="0">
                <a:solidFill>
                  <a:srgbClr val="000000">
                    <a:lumMod val="95000"/>
                    <a:lumOff val="5000"/>
                  </a:srgbClr>
                </a:solidFill>
                <a:latin typeface="Arial" panose="020B0604020202020204" pitchFamily="34" charset="0"/>
                <a:cs typeface="Arial" panose="020B0604020202020204" pitchFamily="34" charset="0"/>
              </a:rPr>
              <a:t>,</a:t>
            </a:r>
            <a:r>
              <a:rPr lang="en-US" sz="2200" kern="0" dirty="0" smtClean="0">
                <a:solidFill>
                  <a:srgbClr val="000000">
                    <a:lumMod val="95000"/>
                    <a:lumOff val="5000"/>
                  </a:srgbClr>
                </a:solidFill>
                <a:latin typeface="Arial" panose="020B0604020202020204" pitchFamily="34" charset="0"/>
                <a:cs typeface="Arial" panose="020B0604020202020204" pitchFamily="34" charset="0"/>
              </a:rPr>
              <a:t> 2015</a:t>
            </a:r>
          </a:p>
          <a:p>
            <a:pPr marL="742864" lvl="1" indent="-285717" eaLnBrk="0" fontAlgn="base" hangingPunct="0">
              <a:spcAft>
                <a:spcPct val="0"/>
              </a:spcAft>
              <a:buClr>
                <a:srgbClr val="000000"/>
              </a:buClr>
              <a:buSzTx/>
              <a:buFont typeface="Wingdings" panose="05000000000000000000" pitchFamily="2" charset="2"/>
              <a:buChar char="v"/>
            </a:pPr>
            <a:r>
              <a:rPr lang="en-US" sz="2200" kern="0" dirty="0" smtClean="0">
                <a:solidFill>
                  <a:srgbClr val="000000">
                    <a:lumMod val="95000"/>
                    <a:lumOff val="5000"/>
                  </a:srgbClr>
                </a:solidFill>
                <a:latin typeface="Arial" panose="020B0604020202020204" pitchFamily="34" charset="0"/>
                <a:cs typeface="Arial" panose="020B0604020202020204" pitchFamily="34" charset="0"/>
              </a:rPr>
              <a:t>10:00AM – 12 Noon</a:t>
            </a:r>
            <a:endParaRPr lang="en-US" sz="2200" kern="0" dirty="0">
              <a:solidFill>
                <a:srgbClr val="000000">
                  <a:lumMod val="95000"/>
                  <a:lumOff val="5000"/>
                </a:srgbClr>
              </a:solidFill>
              <a:latin typeface="Arial" panose="020B0604020202020204" pitchFamily="34" charset="0"/>
              <a:cs typeface="Arial" panose="020B0604020202020204" pitchFamily="34" charset="0"/>
            </a:endParaRPr>
          </a:p>
          <a:p>
            <a:pPr marL="742864" lvl="1" indent="-285717" eaLnBrk="0" fontAlgn="base" hangingPunct="0">
              <a:spcAft>
                <a:spcPct val="0"/>
              </a:spcAft>
              <a:buClr>
                <a:srgbClr val="000000"/>
              </a:buClr>
              <a:buSzTx/>
              <a:buFont typeface="Wingdings" panose="05000000000000000000" pitchFamily="2" charset="2"/>
              <a:buChar char="v"/>
            </a:pPr>
            <a:r>
              <a:rPr lang="en-US" sz="2200" kern="0" dirty="0">
                <a:solidFill>
                  <a:srgbClr val="000000">
                    <a:lumMod val="95000"/>
                    <a:lumOff val="5000"/>
                  </a:srgbClr>
                </a:solidFill>
                <a:latin typeface="Arial" panose="020B0604020202020204" pitchFamily="34" charset="0"/>
                <a:cs typeface="Arial" panose="020B0604020202020204" pitchFamily="34" charset="0"/>
              </a:rPr>
              <a:t>Hilton Garden Inn - Issaquah, WA    </a:t>
            </a:r>
            <a:endParaRPr lang="en-US" b="1" dirty="0">
              <a:solidFill>
                <a:prstClr val="black"/>
              </a:solidFill>
              <a:latin typeface="Arial" panose="020B0604020202020204" pitchFamily="34" charset="0"/>
              <a:cs typeface="Arial" panose="020B0604020202020204" pitchFamily="34" charset="0"/>
            </a:endParaRPr>
          </a:p>
          <a:p>
            <a:pPr marL="795528" lvl="1" indent="0">
              <a:buClr>
                <a:schemeClr val="bg1">
                  <a:lumMod val="75000"/>
                  <a:lumOff val="25000"/>
                </a:schemeClr>
              </a:buClr>
            </a:pPr>
            <a:endParaRPr lang="en-US" sz="2200" b="1" dirty="0" smtClean="0">
              <a:solidFill>
                <a:schemeClr val="bg1"/>
              </a:solidFill>
              <a:latin typeface="+mj-lt"/>
            </a:endParaRPr>
          </a:p>
        </p:txBody>
      </p:sp>
    </p:spTree>
    <p:extLst>
      <p:ext uri="{BB962C8B-B14F-4D97-AF65-F5344CB8AC3E}">
        <p14:creationId xmlns:p14="http://schemas.microsoft.com/office/powerpoint/2010/main" val="22277074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8600"/>
            <a:ext cx="6934200" cy="1477962"/>
          </a:xfrm>
        </p:spPr>
        <p:txBody>
          <a:bodyPr>
            <a:normAutofit fontScale="90000"/>
          </a:bodyPr>
          <a:lstStyle/>
          <a:p>
            <a:r>
              <a:rPr lang="en-US" sz="4000" dirty="0">
                <a:solidFill>
                  <a:prstClr val="black"/>
                </a:solidFill>
              </a:rPr>
              <a:t>Renew And Strengthen Our Partnership With Tribes</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8040" y="-1115"/>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600200"/>
            <a:ext cx="8686800" cy="4709160"/>
          </a:xfrm>
          <a:prstGeom prst="rect">
            <a:avLst/>
          </a:prstGeom>
        </p:spPr>
        <p:txBody>
          <a:bodyPr vert="horz" anchor="t">
            <a:normAutofit lnSpcReduction="10000"/>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0">
              <a:buClr>
                <a:schemeClr val="bg1">
                  <a:lumMod val="75000"/>
                  <a:lumOff val="25000"/>
                </a:schemeClr>
              </a:buClr>
            </a:pPr>
            <a:r>
              <a:rPr lang="en-US" sz="2400" b="1" u="sng" dirty="0" smtClean="0">
                <a:solidFill>
                  <a:srgbClr val="000000"/>
                </a:solidFill>
                <a:latin typeface="+mj-lt"/>
                <a:cs typeface="Arial" panose="020B0604020202020204" pitchFamily="34" charset="0"/>
              </a:rPr>
              <a:t>Area Behavioral Health: Mental Health Clinical Resource Access </a:t>
            </a:r>
          </a:p>
          <a:p>
            <a:pPr marL="342900" indent="-342900">
              <a:buClr>
                <a:schemeClr val="bg1">
                  <a:lumMod val="75000"/>
                  <a:lumOff val="25000"/>
                </a:schemeClr>
              </a:buClr>
              <a:buFont typeface="Wingdings" pitchFamily="2" charset="2"/>
              <a:buChar char="v"/>
            </a:pPr>
            <a:endParaRPr lang="en-US" sz="2400" b="1" u="sng" dirty="0">
              <a:solidFill>
                <a:srgbClr val="000000"/>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2200" dirty="0" smtClean="0">
                <a:solidFill>
                  <a:srgbClr val="000000">
                    <a:lumMod val="95000"/>
                    <a:lumOff val="5000"/>
                  </a:srgbClr>
                </a:solidFill>
                <a:latin typeface="+mj-lt"/>
                <a:cs typeface="Arial" panose="020B0604020202020204" pitchFamily="34" charset="0"/>
              </a:rPr>
              <a:t>Portland Area has limited Mental Health funds available to tribes this fiscal year, to enhance their behavioral health (mental health or co-occurring disorders) programming</a:t>
            </a:r>
          </a:p>
          <a:p>
            <a:pPr marL="320040" lvl="1" indent="0">
              <a:buClrTx/>
              <a:buSzTx/>
            </a:pPr>
            <a:endParaRPr lang="en-US" sz="2000" dirty="0" smtClean="0">
              <a:solidFill>
                <a:srgbClr val="000000">
                  <a:lumMod val="95000"/>
                  <a:lumOff val="5000"/>
                </a:srgbClr>
              </a:solidFill>
              <a:latin typeface="+mj-lt"/>
              <a:cs typeface="Arial" panose="020B0604020202020204" pitchFamily="34" charset="0"/>
            </a:endParaRPr>
          </a:p>
          <a:p>
            <a:pPr marL="928116" lvl="2" indent="-342900">
              <a:buClrTx/>
              <a:buSzTx/>
              <a:buFont typeface="Wingdings" panose="05000000000000000000" pitchFamily="2" charset="2"/>
              <a:buChar char="v"/>
            </a:pPr>
            <a:r>
              <a:rPr lang="en-US" sz="2000" dirty="0" smtClean="0">
                <a:solidFill>
                  <a:srgbClr val="000000">
                    <a:lumMod val="95000"/>
                    <a:lumOff val="5000"/>
                  </a:srgbClr>
                </a:solidFill>
                <a:latin typeface="+mj-lt"/>
                <a:cs typeface="Arial" panose="020B0604020202020204" pitchFamily="34" charset="0"/>
              </a:rPr>
              <a:t>Scopes of work must be submitted by eligible Tribes that have kept mental health shares with the Area office</a:t>
            </a:r>
            <a:endParaRPr lang="en-US" sz="2000" dirty="0">
              <a:solidFill>
                <a:srgbClr val="000000">
                  <a:lumMod val="95000"/>
                  <a:lumOff val="5000"/>
                </a:srgbClr>
              </a:solidFill>
              <a:latin typeface="+mj-lt"/>
              <a:cs typeface="Arial" panose="020B0604020202020204" pitchFamily="34" charset="0"/>
            </a:endParaRPr>
          </a:p>
          <a:p>
            <a:pPr marL="928116" lvl="2" indent="-342900">
              <a:buClrTx/>
              <a:buSzTx/>
              <a:buFont typeface="Wingdings" panose="05000000000000000000" pitchFamily="2" charset="2"/>
              <a:buChar char="v"/>
            </a:pPr>
            <a:r>
              <a:rPr lang="en-US" sz="2000" dirty="0" smtClean="0">
                <a:solidFill>
                  <a:srgbClr val="000000">
                    <a:lumMod val="95000"/>
                    <a:lumOff val="5000"/>
                  </a:srgbClr>
                </a:solidFill>
                <a:latin typeface="+mj-lt"/>
                <a:cs typeface="Arial" panose="020B0604020202020204" pitchFamily="34" charset="0"/>
              </a:rPr>
              <a:t>Past funds have been awarded to expand clinical resources, provide trainings, and otherwise improve clinical care</a:t>
            </a:r>
          </a:p>
          <a:p>
            <a:pPr marL="928116" lvl="2" indent="-342900">
              <a:buClrTx/>
              <a:buSzTx/>
              <a:buFont typeface="Wingdings" panose="05000000000000000000" pitchFamily="2" charset="2"/>
              <a:buChar char="v"/>
            </a:pPr>
            <a:r>
              <a:rPr lang="en-US" sz="2000" dirty="0" smtClean="0">
                <a:solidFill>
                  <a:srgbClr val="000000">
                    <a:lumMod val="95000"/>
                    <a:lumOff val="5000"/>
                  </a:srgbClr>
                </a:solidFill>
                <a:latin typeface="+mj-lt"/>
                <a:cs typeface="Arial" panose="020B0604020202020204" pitchFamily="34" charset="0"/>
              </a:rPr>
              <a:t>Applications must be submitted timely. Please contact </a:t>
            </a:r>
            <a:r>
              <a:rPr lang="en-US" sz="2000" dirty="0" smtClean="0">
                <a:solidFill>
                  <a:srgbClr val="000000">
                    <a:lumMod val="95000"/>
                    <a:lumOff val="5000"/>
                  </a:srgbClr>
                </a:solidFill>
                <a:latin typeface="+mj-lt"/>
                <a:cs typeface="Arial" panose="020B0604020202020204" pitchFamily="34" charset="0"/>
                <a:hlinkClick r:id="rId6"/>
              </a:rPr>
              <a:t>Michelle.Sobel@ihs.gov</a:t>
            </a:r>
            <a:r>
              <a:rPr lang="en-US" sz="2000" dirty="0" smtClean="0">
                <a:solidFill>
                  <a:srgbClr val="000000">
                    <a:lumMod val="95000"/>
                    <a:lumOff val="5000"/>
                  </a:srgbClr>
                </a:solidFill>
                <a:latin typeface="+mj-lt"/>
                <a:cs typeface="Arial" panose="020B0604020202020204" pitchFamily="34" charset="0"/>
              </a:rPr>
              <a:t> for more information</a:t>
            </a:r>
          </a:p>
          <a:p>
            <a:pPr marL="585216" lvl="2" indent="0">
              <a:buClrTx/>
              <a:buSzTx/>
            </a:pPr>
            <a:endParaRPr lang="en-US" dirty="0" smtClean="0">
              <a:solidFill>
                <a:srgbClr val="000000">
                  <a:lumMod val="95000"/>
                  <a:lumOff val="5000"/>
                </a:srgbClr>
              </a:solidFill>
              <a:latin typeface="+mj-lt"/>
              <a:cs typeface="Arial" panose="020B0604020202020204" pitchFamily="34" charset="0"/>
            </a:endParaRPr>
          </a:p>
        </p:txBody>
      </p:sp>
    </p:spTree>
    <p:extLst>
      <p:ext uri="{BB962C8B-B14F-4D97-AF65-F5344CB8AC3E}">
        <p14:creationId xmlns:p14="http://schemas.microsoft.com/office/powerpoint/2010/main" val="35014039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8600"/>
            <a:ext cx="6934200" cy="1477962"/>
          </a:xfrm>
        </p:spPr>
        <p:txBody>
          <a:bodyPr>
            <a:normAutofit fontScale="90000"/>
          </a:bodyPr>
          <a:lstStyle/>
          <a:p>
            <a:r>
              <a:rPr lang="en-US" sz="4000" dirty="0">
                <a:solidFill>
                  <a:prstClr val="black"/>
                </a:solidFill>
              </a:rPr>
              <a:t>Renew And Strengthen Our Partnership With Tribes</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8040" y="-1115"/>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600200"/>
            <a:ext cx="8686800" cy="4709160"/>
          </a:xfrm>
          <a:prstGeom prst="rect">
            <a:avLst/>
          </a:prstGeom>
        </p:spPr>
        <p:txBody>
          <a:bodyPr vert="horz" anchor="t">
            <a:normAutofit fontScale="92500" lnSpcReduction="10000"/>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0">
              <a:buClr>
                <a:schemeClr val="bg1">
                  <a:lumMod val="75000"/>
                  <a:lumOff val="25000"/>
                </a:schemeClr>
              </a:buClr>
            </a:pPr>
            <a:r>
              <a:rPr lang="en-US" sz="2400" b="1" u="sng" dirty="0" smtClean="0">
                <a:solidFill>
                  <a:srgbClr val="000000"/>
                </a:solidFill>
                <a:latin typeface="+mj-lt"/>
                <a:cs typeface="Arial" panose="020B0604020202020204" pitchFamily="34" charset="0"/>
              </a:rPr>
              <a:t>Methamphetamine Suicide Prevention Initiative and Domestic Violence Prevention Initiative (MSPI/DVPI) </a:t>
            </a:r>
          </a:p>
          <a:p>
            <a:pPr marL="585216" lvl="2" indent="0">
              <a:buClrTx/>
              <a:buSzTx/>
            </a:pPr>
            <a:endParaRPr lang="en-US" dirty="0">
              <a:solidFill>
                <a:srgbClr val="000000">
                  <a:lumMod val="95000"/>
                  <a:lumOff val="5000"/>
                </a:srgbClr>
              </a:solidFill>
              <a:cs typeface="Arial" panose="020B0604020202020204" pitchFamily="34" charset="0"/>
            </a:endParaRPr>
          </a:p>
          <a:p>
            <a:pPr marL="928116" lvl="2" indent="-342900">
              <a:buClrTx/>
              <a:buSzTx/>
              <a:buFont typeface="Wingdings" panose="05000000000000000000" pitchFamily="2" charset="2"/>
              <a:buChar char="v"/>
            </a:pPr>
            <a:r>
              <a:rPr lang="en-US" sz="2200" dirty="0">
                <a:solidFill>
                  <a:srgbClr val="000000">
                    <a:lumMod val="95000"/>
                    <a:lumOff val="5000"/>
                  </a:srgbClr>
                </a:solidFill>
                <a:cs typeface="Arial" panose="020B0604020202020204" pitchFamily="34" charset="0"/>
              </a:rPr>
              <a:t>MSPI/DVPI </a:t>
            </a:r>
            <a:r>
              <a:rPr lang="en-US" sz="2200" dirty="0" smtClean="0">
                <a:solidFill>
                  <a:srgbClr val="000000">
                    <a:lumMod val="95000"/>
                    <a:lumOff val="5000"/>
                  </a:srgbClr>
                </a:solidFill>
                <a:cs typeface="Arial" panose="020B0604020202020204" pitchFamily="34" charset="0"/>
              </a:rPr>
              <a:t>FY </a:t>
            </a:r>
            <a:r>
              <a:rPr lang="en-US" sz="2200" dirty="0">
                <a:solidFill>
                  <a:srgbClr val="000000">
                    <a:lumMod val="95000"/>
                    <a:lumOff val="5000"/>
                  </a:srgbClr>
                </a:solidFill>
                <a:cs typeface="Arial" panose="020B0604020202020204" pitchFamily="34" charset="0"/>
              </a:rPr>
              <a:t>2015 Announcement is available through </a:t>
            </a:r>
            <a:r>
              <a:rPr lang="en-US" sz="2200" dirty="0" smtClean="0">
                <a:solidFill>
                  <a:srgbClr val="000000">
                    <a:lumMod val="95000"/>
                    <a:lumOff val="5000"/>
                  </a:srgbClr>
                </a:solidFill>
                <a:cs typeface="Arial" panose="020B0604020202020204" pitchFamily="34" charset="0"/>
              </a:rPr>
              <a:t>the Dear </a:t>
            </a:r>
            <a:r>
              <a:rPr lang="en-US" sz="2200" dirty="0">
                <a:solidFill>
                  <a:srgbClr val="000000">
                    <a:lumMod val="95000"/>
                    <a:lumOff val="5000"/>
                  </a:srgbClr>
                </a:solidFill>
                <a:cs typeface="Arial" panose="020B0604020202020204" pitchFamily="34" charset="0"/>
              </a:rPr>
              <a:t>Tribal Leader </a:t>
            </a:r>
            <a:r>
              <a:rPr lang="en-US" sz="2200" dirty="0" smtClean="0">
                <a:solidFill>
                  <a:srgbClr val="000000">
                    <a:lumMod val="95000"/>
                    <a:lumOff val="5000"/>
                  </a:srgbClr>
                </a:solidFill>
                <a:cs typeface="Arial" panose="020B0604020202020204" pitchFamily="34" charset="0"/>
              </a:rPr>
              <a:t>Letter (DTL) </a:t>
            </a:r>
            <a:r>
              <a:rPr lang="en-US" sz="2200" dirty="0">
                <a:solidFill>
                  <a:srgbClr val="000000">
                    <a:lumMod val="95000"/>
                    <a:lumOff val="5000"/>
                  </a:srgbClr>
                </a:solidFill>
                <a:cs typeface="Arial" panose="020B0604020202020204" pitchFamily="34" charset="0"/>
              </a:rPr>
              <a:t>and Dear Urban Indian Organization Leader </a:t>
            </a:r>
            <a:r>
              <a:rPr lang="en-US" sz="2200" dirty="0" smtClean="0">
                <a:solidFill>
                  <a:srgbClr val="000000">
                    <a:lumMod val="95000"/>
                    <a:lumOff val="5000"/>
                  </a:srgbClr>
                </a:solidFill>
                <a:cs typeface="Arial" panose="020B0604020202020204" pitchFamily="34" charset="0"/>
              </a:rPr>
              <a:t>Letter (DUIOL) </a:t>
            </a:r>
            <a:r>
              <a:rPr lang="en-US" sz="2200" dirty="0">
                <a:solidFill>
                  <a:srgbClr val="000000">
                    <a:lumMod val="95000"/>
                    <a:lumOff val="5000"/>
                  </a:srgbClr>
                </a:solidFill>
                <a:cs typeface="Arial" panose="020B0604020202020204" pitchFamily="34" charset="0"/>
                <a:hlinkClick r:id="rId6"/>
              </a:rPr>
              <a:t>http://www.ihs.gov/newsroom/includes/themes/newihstheme/display_objects/documents/2015_Letters/54163-1_DTLL_MSPI_DVPI.pdf</a:t>
            </a:r>
            <a:r>
              <a:rPr lang="en-US" sz="2200" dirty="0">
                <a:solidFill>
                  <a:srgbClr val="000000">
                    <a:lumMod val="95000"/>
                    <a:lumOff val="5000"/>
                  </a:srgbClr>
                </a:solidFill>
                <a:cs typeface="Arial" panose="020B0604020202020204" pitchFamily="34" charset="0"/>
              </a:rPr>
              <a:t>    Questions may also be directed to  </a:t>
            </a:r>
            <a:r>
              <a:rPr lang="en-US" sz="2200" dirty="0">
                <a:solidFill>
                  <a:srgbClr val="000000">
                    <a:lumMod val="95000"/>
                    <a:lumOff val="5000"/>
                  </a:srgbClr>
                </a:solidFill>
                <a:cs typeface="Arial" panose="020B0604020202020204" pitchFamily="34" charset="0"/>
                <a:hlinkClick r:id="rId7"/>
              </a:rPr>
              <a:t>dbh@ihs.gov</a:t>
            </a:r>
            <a:endParaRPr lang="en-US" sz="2200" dirty="0">
              <a:solidFill>
                <a:srgbClr val="000000">
                  <a:lumMod val="95000"/>
                  <a:lumOff val="5000"/>
                </a:srgbClr>
              </a:solidFill>
              <a:cs typeface="Arial" panose="020B0604020202020204" pitchFamily="34" charset="0"/>
            </a:endParaRPr>
          </a:p>
          <a:p>
            <a:pPr marL="585216" lvl="2" indent="0">
              <a:buClrTx/>
              <a:buSzTx/>
            </a:pPr>
            <a:endParaRPr lang="en-US" sz="2200" dirty="0">
              <a:solidFill>
                <a:srgbClr val="000000">
                  <a:lumMod val="95000"/>
                  <a:lumOff val="5000"/>
                </a:srgbClr>
              </a:solidFill>
              <a:cs typeface="Arial" panose="020B0604020202020204" pitchFamily="34" charset="0"/>
            </a:endParaRPr>
          </a:p>
          <a:p>
            <a:pPr marL="928116" lvl="2" indent="-342900">
              <a:buClrTx/>
              <a:buSzTx/>
              <a:buFont typeface="Wingdings" panose="05000000000000000000" pitchFamily="2" charset="2"/>
              <a:buChar char="v"/>
            </a:pPr>
            <a:r>
              <a:rPr lang="en-US" sz="2200" dirty="0" smtClean="0">
                <a:solidFill>
                  <a:srgbClr val="000000">
                    <a:lumMod val="95000"/>
                    <a:lumOff val="5000"/>
                  </a:srgbClr>
                </a:solidFill>
                <a:cs typeface="Arial" panose="020B0604020202020204" pitchFamily="34" charset="0"/>
              </a:rPr>
              <a:t>DTL and DUIOL was posted </a:t>
            </a:r>
            <a:r>
              <a:rPr lang="en-US" sz="2200" dirty="0">
                <a:solidFill>
                  <a:srgbClr val="000000">
                    <a:lumMod val="95000"/>
                    <a:lumOff val="5000"/>
                  </a:srgbClr>
                </a:solidFill>
                <a:cs typeface="Arial" panose="020B0604020202020204" pitchFamily="34" charset="0"/>
              </a:rPr>
              <a:t>June 22 2015 and outlines how IHS will move forward with MSPI and DVPI in the next five years</a:t>
            </a:r>
          </a:p>
          <a:p>
            <a:pPr marL="585216" lvl="2" indent="0">
              <a:buClrTx/>
              <a:buSzTx/>
            </a:pPr>
            <a:endParaRPr lang="en-US" sz="2200" dirty="0">
              <a:solidFill>
                <a:srgbClr val="000000">
                  <a:lumMod val="95000"/>
                  <a:lumOff val="5000"/>
                </a:srgbClr>
              </a:solidFill>
              <a:cs typeface="Arial" panose="020B0604020202020204" pitchFamily="34" charset="0"/>
            </a:endParaRPr>
          </a:p>
          <a:p>
            <a:pPr marL="928116" lvl="2" indent="-342900">
              <a:buClrTx/>
              <a:buSzTx/>
              <a:buFont typeface="Wingdings" panose="05000000000000000000" pitchFamily="2" charset="2"/>
              <a:buChar char="v"/>
            </a:pPr>
            <a:r>
              <a:rPr lang="en-US" sz="2200" dirty="0">
                <a:solidFill>
                  <a:srgbClr val="000000">
                    <a:lumMod val="95000"/>
                    <a:lumOff val="5000"/>
                  </a:srgbClr>
                </a:solidFill>
                <a:cs typeface="Arial" panose="020B0604020202020204" pitchFamily="34" charset="0"/>
              </a:rPr>
              <a:t>All Tribes will need to reapply for funding through a new grant process in 2015. </a:t>
            </a:r>
          </a:p>
          <a:p>
            <a:pPr marL="585216" lvl="2" indent="0">
              <a:buClrTx/>
              <a:buSzTx/>
            </a:pPr>
            <a:endParaRPr lang="en-US" dirty="0" smtClean="0">
              <a:solidFill>
                <a:srgbClr val="000000">
                  <a:lumMod val="95000"/>
                  <a:lumOff val="5000"/>
                </a:srgbClr>
              </a:solidFill>
              <a:latin typeface="+mj-lt"/>
              <a:cs typeface="Arial" panose="020B0604020202020204" pitchFamily="34" charset="0"/>
            </a:endParaRPr>
          </a:p>
          <a:p>
            <a:pPr marL="585216" lvl="2" indent="0">
              <a:buClrTx/>
              <a:buSzTx/>
            </a:pPr>
            <a:endParaRPr lang="en-US" dirty="0">
              <a:solidFill>
                <a:srgbClr val="000000">
                  <a:lumMod val="95000"/>
                  <a:lumOff val="5000"/>
                </a:srgbClr>
              </a:solidFill>
              <a:latin typeface="+mj-lt"/>
              <a:cs typeface="Arial" panose="020B0604020202020204" pitchFamily="34" charset="0"/>
            </a:endParaRPr>
          </a:p>
          <a:p>
            <a:pPr marL="928116" lvl="2" indent="-342900">
              <a:buClrTx/>
              <a:buSzTx/>
              <a:buFont typeface="Wingdings" panose="05000000000000000000" pitchFamily="2" charset="2"/>
              <a:buChar char="v"/>
            </a:pPr>
            <a:endParaRPr lang="en-US" dirty="0" smtClean="0">
              <a:solidFill>
                <a:srgbClr val="000000">
                  <a:lumMod val="95000"/>
                  <a:lumOff val="5000"/>
                </a:srgbClr>
              </a:solidFill>
              <a:latin typeface="+mj-lt"/>
              <a:cs typeface="Arial" panose="020B0604020202020204" pitchFamily="34" charset="0"/>
            </a:endParaRPr>
          </a:p>
          <a:p>
            <a:pPr marL="585216" lvl="2" indent="0">
              <a:buClrTx/>
              <a:buSzTx/>
            </a:pPr>
            <a:endParaRPr lang="en-US" dirty="0">
              <a:solidFill>
                <a:srgbClr val="000000">
                  <a:lumMod val="95000"/>
                  <a:lumOff val="5000"/>
                </a:srgbClr>
              </a:solidFill>
              <a:latin typeface="+mj-lt"/>
              <a:cs typeface="Arial" panose="020B0604020202020204" pitchFamily="34" charset="0"/>
            </a:endParaRPr>
          </a:p>
          <a:p>
            <a:pPr marL="585216" lvl="2" indent="0">
              <a:buClrTx/>
              <a:buSzTx/>
            </a:pPr>
            <a:endParaRPr lang="en-US" dirty="0" smtClean="0">
              <a:solidFill>
                <a:srgbClr val="000000">
                  <a:lumMod val="95000"/>
                  <a:lumOff val="5000"/>
                </a:srgbClr>
              </a:solidFill>
              <a:latin typeface="+mj-lt"/>
              <a:cs typeface="Arial" panose="020B0604020202020204" pitchFamily="34" charset="0"/>
            </a:endParaRPr>
          </a:p>
          <a:p>
            <a:pPr marL="928116" lvl="2" indent="-342900">
              <a:buClrTx/>
              <a:buSzTx/>
              <a:buFont typeface="Wingdings" panose="05000000000000000000" pitchFamily="2" charset="2"/>
              <a:buChar char="v"/>
            </a:pPr>
            <a:endParaRPr lang="en-US" dirty="0" smtClean="0">
              <a:solidFill>
                <a:srgbClr val="000000">
                  <a:lumMod val="95000"/>
                  <a:lumOff val="5000"/>
                </a:srgbClr>
              </a:solidFill>
              <a:latin typeface="+mj-lt"/>
              <a:cs typeface="Arial" panose="020B0604020202020204" pitchFamily="34" charset="0"/>
            </a:endParaRPr>
          </a:p>
          <a:p>
            <a:pPr marL="928116" lvl="2" indent="-342900">
              <a:buClrTx/>
              <a:buSzTx/>
              <a:buFont typeface="Wingdings" panose="05000000000000000000" pitchFamily="2" charset="2"/>
              <a:buChar char="v"/>
            </a:pPr>
            <a:endParaRPr lang="en-US" sz="2200" b="1" dirty="0" smtClean="0">
              <a:solidFill>
                <a:schemeClr val="bg1"/>
              </a:solidFill>
              <a:latin typeface="+mj-lt"/>
            </a:endParaRPr>
          </a:p>
        </p:txBody>
      </p:sp>
    </p:spTree>
    <p:extLst>
      <p:ext uri="{BB962C8B-B14F-4D97-AF65-F5344CB8AC3E}">
        <p14:creationId xmlns:p14="http://schemas.microsoft.com/office/powerpoint/2010/main" val="37965529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8600"/>
            <a:ext cx="6934200" cy="1477962"/>
          </a:xfrm>
        </p:spPr>
        <p:txBody>
          <a:bodyPr>
            <a:normAutofit fontScale="90000"/>
          </a:bodyPr>
          <a:lstStyle/>
          <a:p>
            <a:r>
              <a:rPr lang="en-US" sz="4000" dirty="0">
                <a:solidFill>
                  <a:prstClr val="black"/>
                </a:solidFill>
              </a:rPr>
              <a:t>Renew And Strengthen Our Partnership With Tribes</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8040" y="-1115"/>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600200"/>
            <a:ext cx="86868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0">
              <a:buClr>
                <a:schemeClr val="bg1">
                  <a:lumMod val="75000"/>
                  <a:lumOff val="25000"/>
                </a:schemeClr>
              </a:buClr>
            </a:pPr>
            <a:r>
              <a:rPr lang="en-US" sz="2400" b="1" u="sng" dirty="0" smtClean="0">
                <a:solidFill>
                  <a:srgbClr val="000000"/>
                </a:solidFill>
                <a:latin typeface="+mj-lt"/>
                <a:cs typeface="Arial" panose="020B0604020202020204" pitchFamily="34" charset="0"/>
              </a:rPr>
              <a:t>Methamphetamine Suicide Prevention Initiative and Domestic Violence Prevention Initiative (MSPI/DVPI) </a:t>
            </a:r>
          </a:p>
          <a:p>
            <a:pPr marL="585216" lvl="2" indent="0">
              <a:buClrTx/>
              <a:buSzTx/>
            </a:pPr>
            <a:endParaRPr lang="en-US" dirty="0" smtClean="0">
              <a:solidFill>
                <a:srgbClr val="000000">
                  <a:lumMod val="95000"/>
                  <a:lumOff val="5000"/>
                </a:srgbClr>
              </a:solidFill>
              <a:latin typeface="+mj-lt"/>
              <a:cs typeface="Arial" panose="020B0604020202020204" pitchFamily="34" charset="0"/>
            </a:endParaRPr>
          </a:p>
          <a:p>
            <a:pPr marL="928116" lvl="2" indent="-342900">
              <a:buClrTx/>
              <a:buSzTx/>
              <a:buFont typeface="Wingdings" panose="05000000000000000000" pitchFamily="2" charset="2"/>
              <a:buChar char="v"/>
            </a:pPr>
            <a:r>
              <a:rPr lang="en-US" sz="2200" dirty="0">
                <a:solidFill>
                  <a:srgbClr val="000000">
                    <a:lumMod val="95000"/>
                    <a:lumOff val="5000"/>
                  </a:srgbClr>
                </a:solidFill>
                <a:latin typeface="+mj-lt"/>
                <a:cs typeface="Arial" panose="020B0604020202020204" pitchFamily="34" charset="0"/>
              </a:rPr>
              <a:t>Sites will compete within each Area for funds but will not need to compete outside of Portland Area</a:t>
            </a:r>
          </a:p>
          <a:p>
            <a:pPr marL="928116" lvl="2" indent="-342900">
              <a:buClrTx/>
              <a:buSzTx/>
              <a:buFont typeface="Wingdings" panose="05000000000000000000" pitchFamily="2" charset="2"/>
              <a:buChar char="v"/>
            </a:pPr>
            <a:endParaRPr lang="en-US" sz="2200" dirty="0">
              <a:solidFill>
                <a:srgbClr val="000000">
                  <a:lumMod val="95000"/>
                  <a:lumOff val="5000"/>
                </a:srgbClr>
              </a:solidFill>
              <a:latin typeface="+mj-lt"/>
              <a:cs typeface="Arial" panose="020B0604020202020204" pitchFamily="34" charset="0"/>
            </a:endParaRPr>
          </a:p>
          <a:p>
            <a:pPr marL="928116" lvl="2" indent="-342900">
              <a:buClrTx/>
              <a:buSzTx/>
              <a:buFont typeface="Wingdings" panose="05000000000000000000" pitchFamily="2" charset="2"/>
              <a:buChar char="v"/>
            </a:pPr>
            <a:r>
              <a:rPr lang="en-US" sz="2200" dirty="0">
                <a:solidFill>
                  <a:srgbClr val="000000">
                    <a:lumMod val="95000"/>
                    <a:lumOff val="5000"/>
                  </a:srgbClr>
                </a:solidFill>
                <a:latin typeface="+mj-lt"/>
                <a:cs typeface="Arial" panose="020B0604020202020204" pitchFamily="34" charset="0"/>
              </a:rPr>
              <a:t>The same funding formula will be used as for </a:t>
            </a:r>
            <a:r>
              <a:rPr lang="en-US" sz="2200" dirty="0" smtClean="0">
                <a:solidFill>
                  <a:srgbClr val="000000">
                    <a:lumMod val="95000"/>
                    <a:lumOff val="5000"/>
                  </a:srgbClr>
                </a:solidFill>
                <a:latin typeface="+mj-lt"/>
                <a:cs typeface="Arial" panose="020B0604020202020204" pitchFamily="34" charset="0"/>
              </a:rPr>
              <a:t>previous years</a:t>
            </a:r>
            <a:endParaRPr lang="en-US" sz="2200" dirty="0">
              <a:solidFill>
                <a:srgbClr val="000000">
                  <a:lumMod val="95000"/>
                  <a:lumOff val="5000"/>
                </a:srgbClr>
              </a:solidFill>
              <a:latin typeface="+mj-lt"/>
              <a:cs typeface="Arial" panose="020B0604020202020204" pitchFamily="34" charset="0"/>
            </a:endParaRPr>
          </a:p>
          <a:p>
            <a:pPr marL="585216" lvl="2" indent="0">
              <a:buClrTx/>
              <a:buSzTx/>
            </a:pPr>
            <a:endParaRPr lang="en-US" sz="2200" dirty="0">
              <a:solidFill>
                <a:srgbClr val="000000">
                  <a:lumMod val="95000"/>
                  <a:lumOff val="5000"/>
                </a:srgbClr>
              </a:solidFill>
              <a:latin typeface="+mj-lt"/>
              <a:cs typeface="Arial" panose="020B0604020202020204" pitchFamily="34" charset="0"/>
            </a:endParaRPr>
          </a:p>
          <a:p>
            <a:pPr marL="928116" lvl="2" indent="-342900">
              <a:buClrTx/>
              <a:buSzTx/>
              <a:buFont typeface="Wingdings" panose="05000000000000000000" pitchFamily="2" charset="2"/>
              <a:buChar char="v"/>
            </a:pPr>
            <a:r>
              <a:rPr lang="en-US" sz="2200" dirty="0">
                <a:solidFill>
                  <a:srgbClr val="000000">
                    <a:lumMod val="95000"/>
                    <a:lumOff val="5000"/>
                  </a:srgbClr>
                </a:solidFill>
                <a:latin typeface="+mj-lt"/>
                <a:cs typeface="Arial" panose="020B0604020202020204" pitchFamily="34" charset="0"/>
              </a:rPr>
              <a:t>Portland  Area funding </a:t>
            </a:r>
            <a:r>
              <a:rPr lang="en-US" sz="2200" dirty="0" smtClean="0">
                <a:solidFill>
                  <a:srgbClr val="000000">
                    <a:lumMod val="95000"/>
                    <a:lumOff val="5000"/>
                  </a:srgbClr>
                </a:solidFill>
                <a:latin typeface="+mj-lt"/>
                <a:cs typeface="Arial" panose="020B0604020202020204" pitchFamily="34" charset="0"/>
              </a:rPr>
              <a:t>available </a:t>
            </a:r>
            <a:r>
              <a:rPr lang="en-US" sz="2200" dirty="0">
                <a:solidFill>
                  <a:srgbClr val="000000">
                    <a:lumMod val="95000"/>
                    <a:lumOff val="5000"/>
                  </a:srgbClr>
                </a:solidFill>
                <a:latin typeface="+mj-lt"/>
                <a:cs typeface="Arial" panose="020B0604020202020204" pitchFamily="34" charset="0"/>
              </a:rPr>
              <a:t>(determined in June 2015)</a:t>
            </a:r>
          </a:p>
          <a:p>
            <a:pPr marL="585216" lvl="2" indent="0">
              <a:buClrTx/>
              <a:buSzTx/>
            </a:pPr>
            <a:endParaRPr lang="en-US" sz="2200" dirty="0">
              <a:solidFill>
                <a:srgbClr val="000000">
                  <a:lumMod val="95000"/>
                  <a:lumOff val="5000"/>
                </a:srgbClr>
              </a:solidFill>
              <a:latin typeface="+mj-lt"/>
              <a:cs typeface="Arial" panose="020B0604020202020204" pitchFamily="34" charset="0"/>
            </a:endParaRPr>
          </a:p>
          <a:p>
            <a:pPr marL="928116" lvl="2" indent="-342900">
              <a:buClrTx/>
              <a:buSzTx/>
              <a:buFont typeface="Wingdings" panose="05000000000000000000" pitchFamily="2" charset="2"/>
              <a:buChar char="v"/>
            </a:pPr>
            <a:r>
              <a:rPr lang="en-US" sz="2200" dirty="0">
                <a:solidFill>
                  <a:srgbClr val="000000">
                    <a:lumMod val="95000"/>
                    <a:lumOff val="5000"/>
                  </a:srgbClr>
                </a:solidFill>
                <a:latin typeface="+mj-lt"/>
                <a:cs typeface="Arial" panose="020B0604020202020204" pitchFamily="34" charset="0"/>
              </a:rPr>
              <a:t> Please see </a:t>
            </a:r>
            <a:r>
              <a:rPr lang="en-US" sz="2200" dirty="0">
                <a:solidFill>
                  <a:srgbClr val="000000">
                    <a:lumMod val="95000"/>
                    <a:lumOff val="5000"/>
                  </a:srgbClr>
                </a:solidFill>
                <a:latin typeface="+mj-lt"/>
                <a:cs typeface="Arial" panose="020B0604020202020204" pitchFamily="34" charset="0"/>
                <a:hlinkClick r:id="rId6"/>
              </a:rPr>
              <a:t>www.ihs.gov/mspi</a:t>
            </a:r>
            <a:r>
              <a:rPr lang="en-US" sz="2200" dirty="0">
                <a:solidFill>
                  <a:srgbClr val="000000">
                    <a:lumMod val="95000"/>
                    <a:lumOff val="5000"/>
                  </a:srgbClr>
                </a:solidFill>
                <a:latin typeface="+mj-lt"/>
                <a:cs typeface="Arial" panose="020B0604020202020204" pitchFamily="34" charset="0"/>
              </a:rPr>
              <a:t> and </a:t>
            </a:r>
            <a:r>
              <a:rPr lang="en-US" sz="2200" dirty="0">
                <a:solidFill>
                  <a:srgbClr val="000000">
                    <a:lumMod val="95000"/>
                    <a:lumOff val="5000"/>
                  </a:srgbClr>
                </a:solidFill>
                <a:latin typeface="+mj-lt"/>
                <a:cs typeface="Arial" panose="020B0604020202020204" pitchFamily="34" charset="0"/>
                <a:hlinkClick r:id="rId7"/>
              </a:rPr>
              <a:t>www.ihs.gov/dvpi</a:t>
            </a:r>
            <a:r>
              <a:rPr lang="en-US" sz="2200" dirty="0">
                <a:solidFill>
                  <a:srgbClr val="000000">
                    <a:lumMod val="95000"/>
                    <a:lumOff val="5000"/>
                  </a:srgbClr>
                </a:solidFill>
                <a:latin typeface="+mj-lt"/>
                <a:cs typeface="Arial" panose="020B0604020202020204" pitchFamily="34" charset="0"/>
              </a:rPr>
              <a:t>   for more information.</a:t>
            </a:r>
          </a:p>
          <a:p>
            <a:pPr marL="585216" lvl="2" indent="0">
              <a:buClrTx/>
              <a:buSzTx/>
            </a:pPr>
            <a:endParaRPr lang="en-US" sz="2200" dirty="0" smtClean="0">
              <a:solidFill>
                <a:srgbClr val="000000">
                  <a:lumMod val="95000"/>
                  <a:lumOff val="5000"/>
                </a:srgbClr>
              </a:solidFill>
              <a:latin typeface="+mj-lt"/>
              <a:cs typeface="Arial" panose="020B0604020202020204" pitchFamily="34" charset="0"/>
            </a:endParaRPr>
          </a:p>
          <a:p>
            <a:pPr marL="585216" lvl="2" indent="0">
              <a:buClrTx/>
              <a:buSzTx/>
            </a:pPr>
            <a:endParaRPr lang="en-US" dirty="0">
              <a:solidFill>
                <a:srgbClr val="000000">
                  <a:lumMod val="95000"/>
                  <a:lumOff val="5000"/>
                </a:srgbClr>
              </a:solidFill>
              <a:latin typeface="+mj-lt"/>
              <a:cs typeface="Arial" panose="020B0604020202020204" pitchFamily="34" charset="0"/>
            </a:endParaRPr>
          </a:p>
          <a:p>
            <a:pPr marL="928116" lvl="2" indent="-342900">
              <a:buClrTx/>
              <a:buSzTx/>
              <a:buFont typeface="Wingdings" panose="05000000000000000000" pitchFamily="2" charset="2"/>
              <a:buChar char="v"/>
            </a:pPr>
            <a:endParaRPr lang="en-US" dirty="0" smtClean="0">
              <a:solidFill>
                <a:srgbClr val="000000">
                  <a:lumMod val="95000"/>
                  <a:lumOff val="5000"/>
                </a:srgbClr>
              </a:solidFill>
              <a:latin typeface="+mj-lt"/>
              <a:cs typeface="Arial" panose="020B0604020202020204" pitchFamily="34" charset="0"/>
            </a:endParaRPr>
          </a:p>
          <a:p>
            <a:pPr marL="585216" lvl="2" indent="0">
              <a:buClrTx/>
              <a:buSzTx/>
            </a:pPr>
            <a:endParaRPr lang="en-US" dirty="0">
              <a:solidFill>
                <a:srgbClr val="000000">
                  <a:lumMod val="95000"/>
                  <a:lumOff val="5000"/>
                </a:srgbClr>
              </a:solidFill>
              <a:latin typeface="+mj-lt"/>
              <a:cs typeface="Arial" panose="020B0604020202020204" pitchFamily="34" charset="0"/>
            </a:endParaRPr>
          </a:p>
          <a:p>
            <a:pPr marL="585216" lvl="2" indent="0">
              <a:buClrTx/>
              <a:buSzTx/>
            </a:pPr>
            <a:endParaRPr lang="en-US" dirty="0" smtClean="0">
              <a:solidFill>
                <a:srgbClr val="000000">
                  <a:lumMod val="95000"/>
                  <a:lumOff val="5000"/>
                </a:srgbClr>
              </a:solidFill>
              <a:latin typeface="+mj-lt"/>
              <a:cs typeface="Arial" panose="020B0604020202020204" pitchFamily="34" charset="0"/>
            </a:endParaRPr>
          </a:p>
          <a:p>
            <a:pPr marL="928116" lvl="2" indent="-342900">
              <a:buClrTx/>
              <a:buSzTx/>
              <a:buFont typeface="Wingdings" panose="05000000000000000000" pitchFamily="2" charset="2"/>
              <a:buChar char="v"/>
            </a:pPr>
            <a:endParaRPr lang="en-US" dirty="0" smtClean="0">
              <a:solidFill>
                <a:srgbClr val="000000">
                  <a:lumMod val="95000"/>
                  <a:lumOff val="5000"/>
                </a:srgbClr>
              </a:solidFill>
              <a:latin typeface="+mj-lt"/>
              <a:cs typeface="Arial" panose="020B0604020202020204" pitchFamily="34" charset="0"/>
            </a:endParaRPr>
          </a:p>
          <a:p>
            <a:pPr marL="928116" lvl="2" indent="-342900">
              <a:buClrTx/>
              <a:buSzTx/>
              <a:buFont typeface="Wingdings" panose="05000000000000000000" pitchFamily="2" charset="2"/>
              <a:buChar char="v"/>
            </a:pPr>
            <a:endParaRPr lang="en-US" sz="2200" b="1" dirty="0" smtClean="0">
              <a:solidFill>
                <a:schemeClr val="bg1"/>
              </a:solidFill>
              <a:latin typeface="+mj-lt"/>
            </a:endParaRPr>
          </a:p>
        </p:txBody>
      </p:sp>
    </p:spTree>
    <p:extLst>
      <p:ext uri="{BB962C8B-B14F-4D97-AF65-F5344CB8AC3E}">
        <p14:creationId xmlns:p14="http://schemas.microsoft.com/office/powerpoint/2010/main" val="38459151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6934200" cy="1477962"/>
          </a:xfrm>
        </p:spPr>
        <p:txBody>
          <a:bodyPr>
            <a:normAutofit/>
          </a:bodyPr>
          <a:lstStyle/>
          <a:p>
            <a:r>
              <a:rPr lang="en-US" sz="4000" dirty="0" smtClean="0">
                <a:solidFill>
                  <a:prstClr val="black"/>
                </a:solidFill>
              </a:rPr>
              <a:t> </a:t>
            </a:r>
            <a:endParaRPr lang="en-US" baseline="30000"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8040" y="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304800" y="1447800"/>
            <a:ext cx="8686800" cy="495300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457200" lvl="0" indent="-457200" fontAlgn="base">
              <a:spcAft>
                <a:spcPct val="0"/>
              </a:spcAft>
              <a:buClrTx/>
              <a:buSzTx/>
              <a:buFont typeface="Wingdings" panose="05000000000000000000" pitchFamily="2" charset="2"/>
              <a:buChar char="v"/>
              <a:defRPr/>
            </a:pPr>
            <a:r>
              <a:rPr lang="en-US" sz="2800" b="1" u="sng" kern="0" dirty="0" smtClean="0">
                <a:solidFill>
                  <a:srgbClr val="000000"/>
                </a:solidFill>
                <a:latin typeface="Arial"/>
              </a:rPr>
              <a:t>CMS ICD10 Coding Training</a:t>
            </a:r>
            <a:endParaRPr lang="en-US" sz="2800" u="sng" kern="0" dirty="0">
              <a:solidFill>
                <a:srgbClr val="000000"/>
              </a:solidFill>
              <a:latin typeface="Arial"/>
            </a:endParaRPr>
          </a:p>
          <a:p>
            <a:pPr marL="800100" lvl="1" indent="-342900" fontAlgn="base">
              <a:spcAft>
                <a:spcPct val="0"/>
              </a:spcAft>
              <a:buClrTx/>
              <a:buSzTx/>
              <a:buFont typeface="Wingdings" panose="05000000000000000000" pitchFamily="2" charset="2"/>
              <a:buChar char="v"/>
              <a:defRPr/>
            </a:pPr>
            <a:r>
              <a:rPr lang="en-US" sz="2200" kern="0" dirty="0" smtClean="0">
                <a:solidFill>
                  <a:srgbClr val="000000"/>
                </a:solidFill>
                <a:latin typeface="Arial"/>
              </a:rPr>
              <a:t>August 3-7 and 10-14, 2015 @ NPAIHB</a:t>
            </a:r>
          </a:p>
          <a:p>
            <a:pPr marL="800100" lvl="1" indent="-342900" fontAlgn="base">
              <a:spcAft>
                <a:spcPct val="0"/>
              </a:spcAft>
              <a:buClrTx/>
              <a:buSzTx/>
              <a:buFont typeface="Wingdings" panose="05000000000000000000" pitchFamily="2" charset="2"/>
              <a:buChar char="v"/>
              <a:defRPr/>
            </a:pPr>
            <a:r>
              <a:rPr lang="en-US" sz="2200" kern="0" dirty="0" smtClean="0">
                <a:solidFill>
                  <a:srgbClr val="000000"/>
                </a:solidFill>
                <a:latin typeface="Arial"/>
              </a:rPr>
              <a:t>IHS, Tribal, &amp; Urban (ITU) 25 slots -FULL</a:t>
            </a:r>
            <a:endParaRPr lang="en-US" sz="2200" kern="0" dirty="0">
              <a:solidFill>
                <a:srgbClr val="000000"/>
              </a:solidFill>
              <a:latin typeface="Arial"/>
            </a:endParaRPr>
          </a:p>
          <a:p>
            <a:pPr marL="800100" lvl="1" indent="-342900" fontAlgn="base">
              <a:spcAft>
                <a:spcPct val="0"/>
              </a:spcAft>
              <a:buClrTx/>
              <a:buSzTx/>
              <a:buFont typeface="Wingdings" panose="05000000000000000000" pitchFamily="2" charset="2"/>
              <a:buChar char="v"/>
              <a:defRPr/>
            </a:pPr>
            <a:r>
              <a:rPr lang="en-US" sz="2200" kern="0" dirty="0" smtClean="0">
                <a:solidFill>
                  <a:srgbClr val="000000"/>
                </a:solidFill>
                <a:latin typeface="Arial"/>
              </a:rPr>
              <a:t>Must have coding experience</a:t>
            </a:r>
          </a:p>
          <a:p>
            <a:pPr marL="457200" lvl="1" indent="0" fontAlgn="base">
              <a:spcAft>
                <a:spcPct val="0"/>
              </a:spcAft>
              <a:buClrTx/>
              <a:buSzTx/>
              <a:defRPr/>
            </a:pPr>
            <a:endParaRPr lang="en-US" sz="2200" kern="0" dirty="0">
              <a:solidFill>
                <a:srgbClr val="000000"/>
              </a:solidFill>
              <a:latin typeface="Arial"/>
            </a:endParaRPr>
          </a:p>
          <a:p>
            <a:pPr marL="342860" lvl="0" indent="-342860" eaLnBrk="0" fontAlgn="base" hangingPunct="0">
              <a:spcAft>
                <a:spcPct val="0"/>
              </a:spcAft>
              <a:buClr>
                <a:srgbClr val="000000"/>
              </a:buClr>
              <a:buSzTx/>
              <a:buFont typeface="Wingdings" panose="05000000000000000000" pitchFamily="2" charset="2"/>
              <a:buChar char="v"/>
            </a:pPr>
            <a:r>
              <a:rPr lang="en-US" sz="2600" b="1" u="sng" kern="0" dirty="0">
                <a:solidFill>
                  <a:srgbClr val="000000"/>
                </a:solidFill>
                <a:latin typeface="Arial" panose="020B0604020202020204" pitchFamily="34" charset="0"/>
                <a:cs typeface="Arial" panose="020B0604020202020204" pitchFamily="34" charset="0"/>
              </a:rPr>
              <a:t>CHEF </a:t>
            </a:r>
            <a:r>
              <a:rPr lang="en-US" sz="2600" b="1" u="sng" kern="0" dirty="0" smtClean="0">
                <a:solidFill>
                  <a:srgbClr val="000000"/>
                </a:solidFill>
                <a:latin typeface="Arial" panose="020B0604020202020204" pitchFamily="34" charset="0"/>
                <a:cs typeface="Arial" panose="020B0604020202020204" pitchFamily="34" charset="0"/>
              </a:rPr>
              <a:t>Cases Update</a:t>
            </a:r>
            <a:endParaRPr lang="en-US" sz="2600" b="1" u="sng" kern="0" dirty="0">
              <a:solidFill>
                <a:srgbClr val="000000"/>
              </a:solidFill>
              <a:latin typeface="Arial" panose="020B0604020202020204" pitchFamily="34" charset="0"/>
              <a:cs typeface="Arial" panose="020B0604020202020204" pitchFamily="34" charset="0"/>
            </a:endParaRPr>
          </a:p>
          <a:p>
            <a:pPr marL="800100" lvl="1" indent="-342900" fontAlgn="base">
              <a:spcAft>
                <a:spcPct val="0"/>
              </a:spcAft>
              <a:buClrTx/>
              <a:buSzTx/>
              <a:buFont typeface="Wingdings" panose="05000000000000000000" pitchFamily="2" charset="2"/>
              <a:buChar char="v"/>
              <a:defRPr/>
            </a:pPr>
            <a:r>
              <a:rPr lang="en-US" sz="2200" kern="0" dirty="0">
                <a:solidFill>
                  <a:srgbClr val="000000"/>
                </a:solidFill>
                <a:latin typeface="Arial"/>
              </a:rPr>
              <a:t>CHEF cases </a:t>
            </a:r>
            <a:r>
              <a:rPr lang="en-US" sz="2200" kern="0" dirty="0" smtClean="0">
                <a:solidFill>
                  <a:srgbClr val="000000"/>
                </a:solidFill>
                <a:latin typeface="Arial"/>
              </a:rPr>
              <a:t>submitted (as of 06-30) – 23</a:t>
            </a:r>
          </a:p>
          <a:p>
            <a:pPr marL="800100" lvl="1" indent="-342900" fontAlgn="base">
              <a:spcAft>
                <a:spcPct val="0"/>
              </a:spcAft>
              <a:buClrTx/>
              <a:buSzTx/>
              <a:buFont typeface="Wingdings" panose="05000000000000000000" pitchFamily="2" charset="2"/>
              <a:buChar char="v"/>
              <a:defRPr/>
            </a:pPr>
            <a:r>
              <a:rPr lang="en-US" sz="2200" kern="0" dirty="0" smtClean="0">
                <a:solidFill>
                  <a:srgbClr val="000000"/>
                </a:solidFill>
                <a:latin typeface="Arial"/>
              </a:rPr>
              <a:t>CHEF cases approved – 17</a:t>
            </a:r>
          </a:p>
          <a:p>
            <a:pPr marL="1065276" lvl="2" indent="-342900" fontAlgn="base">
              <a:spcAft>
                <a:spcPct val="0"/>
              </a:spcAft>
              <a:buClrTx/>
              <a:buSzTx/>
              <a:buFont typeface="Wingdings" panose="05000000000000000000" pitchFamily="2" charset="2"/>
              <a:buChar char="v"/>
              <a:defRPr/>
            </a:pPr>
            <a:r>
              <a:rPr lang="en-US" sz="2000" kern="0" dirty="0" smtClean="0">
                <a:solidFill>
                  <a:srgbClr val="000000"/>
                </a:solidFill>
                <a:latin typeface="Arial"/>
              </a:rPr>
              <a:t>Total case cost - $1,700,426</a:t>
            </a:r>
          </a:p>
          <a:p>
            <a:pPr marL="1065276" lvl="2" indent="-342900" fontAlgn="base">
              <a:spcAft>
                <a:spcPct val="0"/>
              </a:spcAft>
              <a:buClrTx/>
              <a:buSzTx/>
              <a:buFont typeface="Wingdings" panose="05000000000000000000" pitchFamily="2" charset="2"/>
              <a:buChar char="v"/>
              <a:defRPr/>
            </a:pPr>
            <a:r>
              <a:rPr lang="en-US" sz="2000" kern="0" dirty="0" smtClean="0">
                <a:solidFill>
                  <a:srgbClr val="000000"/>
                </a:solidFill>
                <a:latin typeface="Arial"/>
              </a:rPr>
              <a:t>Total submitted - $1,125,426</a:t>
            </a:r>
          </a:p>
          <a:p>
            <a:pPr marL="1065276" lvl="2" indent="-342900" fontAlgn="base">
              <a:spcAft>
                <a:spcPct val="0"/>
              </a:spcAft>
              <a:buClrTx/>
              <a:buSzTx/>
              <a:buFont typeface="Wingdings" panose="05000000000000000000" pitchFamily="2" charset="2"/>
              <a:buChar char="v"/>
              <a:defRPr/>
            </a:pPr>
            <a:r>
              <a:rPr lang="en-US" sz="2000" kern="0" dirty="0" smtClean="0">
                <a:solidFill>
                  <a:srgbClr val="000000"/>
                </a:solidFill>
                <a:latin typeface="Arial"/>
              </a:rPr>
              <a:t>Total reimbursed to date - $963,951</a:t>
            </a:r>
            <a:endParaRPr lang="en-US" sz="2000" kern="0" dirty="0">
              <a:solidFill>
                <a:srgbClr val="000000"/>
              </a:solidFill>
              <a:latin typeface="Arial"/>
            </a:endParaRPr>
          </a:p>
          <a:p>
            <a:pPr marL="800100" lvl="1" indent="-342900" fontAlgn="base">
              <a:spcAft>
                <a:spcPct val="0"/>
              </a:spcAft>
              <a:buClrTx/>
              <a:buSzTx/>
              <a:buFont typeface="Wingdings" panose="05000000000000000000" pitchFamily="2" charset="2"/>
              <a:buChar char="v"/>
              <a:defRPr/>
            </a:pPr>
            <a:r>
              <a:rPr lang="en-US" sz="2200" kern="0" dirty="0">
                <a:solidFill>
                  <a:srgbClr val="000000"/>
                </a:solidFill>
                <a:latin typeface="Arial"/>
              </a:rPr>
              <a:t>CHEF Balance as of </a:t>
            </a:r>
            <a:r>
              <a:rPr lang="en-US" sz="2200" kern="0" dirty="0" smtClean="0">
                <a:solidFill>
                  <a:srgbClr val="000000"/>
                </a:solidFill>
                <a:latin typeface="Arial"/>
              </a:rPr>
              <a:t>06-30-2015 </a:t>
            </a:r>
            <a:r>
              <a:rPr lang="en-US" sz="2200" kern="0" dirty="0">
                <a:solidFill>
                  <a:srgbClr val="000000"/>
                </a:solidFill>
                <a:latin typeface="Arial"/>
              </a:rPr>
              <a:t>- </a:t>
            </a:r>
            <a:r>
              <a:rPr lang="en-US" sz="2200" kern="0" dirty="0" smtClean="0">
                <a:solidFill>
                  <a:srgbClr val="000000"/>
                </a:solidFill>
                <a:latin typeface="Arial"/>
              </a:rPr>
              <a:t>$36M</a:t>
            </a:r>
            <a:endParaRPr lang="en-US" sz="2200" kern="0" dirty="0">
              <a:solidFill>
                <a:srgbClr val="000000"/>
              </a:solidFill>
              <a:latin typeface="Arial"/>
            </a:endParaRPr>
          </a:p>
          <a:p>
            <a:pPr marL="457200" lvl="1" indent="0" fontAlgn="base">
              <a:spcAft>
                <a:spcPct val="0"/>
              </a:spcAft>
              <a:buClrTx/>
              <a:buSzTx/>
              <a:defRPr/>
            </a:pPr>
            <a:endParaRPr lang="en-US" sz="2200" b="1" kern="0" dirty="0">
              <a:solidFill>
                <a:srgbClr val="000000"/>
              </a:solidFill>
              <a:latin typeface="Arial"/>
            </a:endParaRPr>
          </a:p>
          <a:p>
            <a:pPr marL="800100" lvl="1" indent="-342900" fontAlgn="base">
              <a:spcAft>
                <a:spcPct val="0"/>
              </a:spcAft>
              <a:buClrTx/>
              <a:buSzTx/>
              <a:buFont typeface="Wingdings" panose="05000000000000000000" pitchFamily="2" charset="2"/>
              <a:buChar char="v"/>
              <a:defRPr/>
            </a:pPr>
            <a:endParaRPr lang="en-US" sz="2000" kern="0" dirty="0">
              <a:solidFill>
                <a:srgbClr val="000000"/>
              </a:solidFill>
              <a:latin typeface="Arial"/>
            </a:endParaRPr>
          </a:p>
          <a:p>
            <a:pPr marL="457200" lvl="1" indent="0" fontAlgn="base">
              <a:spcAft>
                <a:spcPct val="0"/>
              </a:spcAft>
              <a:buClrTx/>
              <a:buSzTx/>
              <a:defRPr/>
            </a:pPr>
            <a:endParaRPr lang="en-US" sz="2200" b="1" kern="0" dirty="0">
              <a:solidFill>
                <a:srgbClr val="000000"/>
              </a:solidFill>
              <a:latin typeface="Arial"/>
            </a:endParaRPr>
          </a:p>
          <a:p>
            <a:pPr marL="1138428" lvl="1" indent="-342900">
              <a:buClrTx/>
              <a:buSzTx/>
              <a:buFont typeface="Wingdings" panose="05000000000000000000" pitchFamily="2" charset="2"/>
              <a:buChar char="v"/>
            </a:pPr>
            <a:endParaRPr lang="en-US" dirty="0" smtClean="0">
              <a:solidFill>
                <a:schemeClr val="bg1"/>
              </a:solidFill>
              <a:latin typeface="+mj-lt"/>
            </a:endParaRPr>
          </a:p>
        </p:txBody>
      </p:sp>
      <p:sp>
        <p:nvSpPr>
          <p:cNvPr id="3" name="TextBox 2"/>
          <p:cNvSpPr txBox="1"/>
          <p:nvPr/>
        </p:nvSpPr>
        <p:spPr>
          <a:xfrm>
            <a:off x="2218180" y="381000"/>
            <a:ext cx="4177169" cy="646331"/>
          </a:xfrm>
          <a:prstGeom prst="rect">
            <a:avLst/>
          </a:prstGeom>
          <a:noFill/>
        </p:spPr>
        <p:txBody>
          <a:bodyPr wrap="none" rtlCol="0">
            <a:spAutoFit/>
          </a:bodyPr>
          <a:lstStyle/>
          <a:p>
            <a:r>
              <a:rPr lang="en-US" sz="3600" b="1" dirty="0">
                <a:ln w="6350">
                  <a:noFill/>
                </a:ln>
                <a:solidFill>
                  <a:prstClr val="black"/>
                </a:solidFill>
                <a:effectLst>
                  <a:outerShdw blurRad="114300" dist="101600" dir="2700000" algn="tl" rotWithShape="0">
                    <a:srgbClr val="000000">
                      <a:alpha val="40000"/>
                    </a:srgbClr>
                  </a:outerShdw>
                </a:effectLst>
                <a:latin typeface="Arial"/>
                <a:ea typeface="+mj-ea"/>
                <a:cs typeface="+mj-cs"/>
              </a:rPr>
              <a:t>To Reform the IHS</a:t>
            </a:r>
            <a:endParaRPr lang="en-US" sz="3600" dirty="0"/>
          </a:p>
        </p:txBody>
      </p:sp>
    </p:spTree>
    <p:extLst>
      <p:ext uri="{BB962C8B-B14F-4D97-AF65-F5344CB8AC3E}">
        <p14:creationId xmlns:p14="http://schemas.microsoft.com/office/powerpoint/2010/main" val="30012586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8600"/>
            <a:ext cx="6934200" cy="1477962"/>
          </a:xfrm>
        </p:spPr>
        <p:txBody>
          <a:bodyPr>
            <a:normAutofit fontScale="90000"/>
          </a:bodyPr>
          <a:lstStyle/>
          <a:p>
            <a:r>
              <a:rPr lang="en-US" sz="4000" dirty="0" smtClean="0">
                <a:solidFill>
                  <a:prstClr val="black"/>
                </a:solidFill>
              </a:rPr>
              <a:t>To Improve the Quality of and Access to Care</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8040" y="-1115"/>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600200"/>
            <a:ext cx="86868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r>
              <a:rPr lang="en-US" sz="2400" b="1" u="sng" dirty="0" smtClean="0">
                <a:solidFill>
                  <a:srgbClr val="000000"/>
                </a:solidFill>
                <a:latin typeface="+mj-lt"/>
                <a:cs typeface="Arial" panose="020B0604020202020204" pitchFamily="34" charset="0"/>
              </a:rPr>
              <a:t>Portland Area Facilities Advisory Committee (PAFAC)</a:t>
            </a:r>
          </a:p>
          <a:p>
            <a:pPr marL="342900" indent="-342900">
              <a:buClr>
                <a:schemeClr val="bg1">
                  <a:lumMod val="75000"/>
                  <a:lumOff val="25000"/>
                </a:schemeClr>
              </a:buClr>
              <a:buFont typeface="Wingdings" pitchFamily="2" charset="2"/>
              <a:buChar char="v"/>
            </a:pPr>
            <a:endParaRPr lang="en-US" sz="2400" b="1" u="sng" dirty="0">
              <a:solidFill>
                <a:srgbClr val="000000"/>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1900" dirty="0">
                <a:solidFill>
                  <a:srgbClr val="000000">
                    <a:lumMod val="95000"/>
                    <a:lumOff val="5000"/>
                  </a:srgbClr>
                </a:solidFill>
                <a:latin typeface="Arial"/>
                <a:cs typeface="Arial" panose="020B0604020202020204" pitchFamily="34" charset="0"/>
              </a:rPr>
              <a:t>Developing a Project Proposal that Demonstrates Readiness for Implementation.</a:t>
            </a:r>
          </a:p>
          <a:p>
            <a:pPr marL="928116" lvl="2" indent="-342900">
              <a:buClrTx/>
              <a:buSzTx/>
              <a:buFont typeface="Wingdings" panose="05000000000000000000" pitchFamily="2" charset="2"/>
              <a:buChar char="v"/>
            </a:pPr>
            <a:r>
              <a:rPr lang="en-US" sz="1700" dirty="0">
                <a:solidFill>
                  <a:srgbClr val="000000">
                    <a:lumMod val="95000"/>
                    <a:lumOff val="5000"/>
                  </a:srgbClr>
                </a:solidFill>
                <a:latin typeface="Arial"/>
                <a:cs typeface="Arial" panose="020B0604020202020204" pitchFamily="34" charset="0"/>
              </a:rPr>
              <a:t>Location</a:t>
            </a:r>
          </a:p>
          <a:p>
            <a:pPr marL="928116" lvl="2" indent="-342900">
              <a:buClrTx/>
              <a:buSzTx/>
              <a:buFont typeface="Wingdings" panose="05000000000000000000" pitchFamily="2" charset="2"/>
              <a:buChar char="v"/>
            </a:pPr>
            <a:r>
              <a:rPr lang="en-US" sz="1700" dirty="0">
                <a:solidFill>
                  <a:srgbClr val="000000">
                    <a:lumMod val="95000"/>
                    <a:lumOff val="5000"/>
                  </a:srgbClr>
                </a:solidFill>
                <a:latin typeface="Arial"/>
                <a:cs typeface="Arial" panose="020B0604020202020204" pitchFamily="34" charset="0"/>
              </a:rPr>
              <a:t>POR/PJD/Business Plan</a:t>
            </a:r>
          </a:p>
          <a:p>
            <a:pPr marL="928116" lvl="2" indent="-342900">
              <a:buClrTx/>
              <a:buSzTx/>
              <a:buFont typeface="Wingdings" panose="05000000000000000000" pitchFamily="2" charset="2"/>
              <a:buChar char="v"/>
            </a:pPr>
            <a:r>
              <a:rPr lang="en-US" sz="1700" dirty="0" smtClean="0">
                <a:solidFill>
                  <a:srgbClr val="000000">
                    <a:lumMod val="95000"/>
                    <a:lumOff val="5000"/>
                  </a:srgbClr>
                </a:solidFill>
                <a:latin typeface="Arial"/>
                <a:cs typeface="Arial" panose="020B0604020202020204" pitchFamily="34" charset="0"/>
              </a:rPr>
              <a:t>Tribal </a:t>
            </a:r>
            <a:r>
              <a:rPr lang="en-US" sz="1700" dirty="0">
                <a:solidFill>
                  <a:srgbClr val="000000">
                    <a:lumMod val="95000"/>
                    <a:lumOff val="5000"/>
                  </a:srgbClr>
                </a:solidFill>
                <a:latin typeface="Arial"/>
                <a:cs typeface="Arial" panose="020B0604020202020204" pitchFamily="34" charset="0"/>
              </a:rPr>
              <a:t>Support.</a:t>
            </a:r>
          </a:p>
          <a:p>
            <a:pPr marL="320040" lvl="1" indent="0">
              <a:buClrTx/>
              <a:buSzTx/>
              <a:buFont typeface="Wingdings 2"/>
              <a:buChar char=""/>
            </a:pPr>
            <a:endParaRPr lang="en-US" sz="1900" dirty="0">
              <a:solidFill>
                <a:srgbClr val="000000">
                  <a:lumMod val="95000"/>
                  <a:lumOff val="5000"/>
                </a:srgbClr>
              </a:solidFill>
              <a:latin typeface="Arial"/>
              <a:cs typeface="Arial" panose="020B0604020202020204" pitchFamily="34" charset="0"/>
            </a:endParaRPr>
          </a:p>
          <a:p>
            <a:pPr marL="662940" lvl="1" indent="-342900">
              <a:buClrTx/>
              <a:buSzTx/>
              <a:buFont typeface="Wingdings" panose="05000000000000000000" pitchFamily="2" charset="2"/>
              <a:buChar char="v"/>
            </a:pPr>
            <a:r>
              <a:rPr lang="en-US" sz="1900" dirty="0">
                <a:solidFill>
                  <a:srgbClr val="000000">
                    <a:lumMod val="95000"/>
                    <a:lumOff val="5000"/>
                  </a:srgbClr>
                </a:solidFill>
                <a:latin typeface="Arial"/>
                <a:cs typeface="Arial" panose="020B0604020202020204" pitchFamily="34" charset="0"/>
              </a:rPr>
              <a:t>The PAFAC is Meeting Regularly and Developing Recommendations to Strengthen the Project Proposal.</a:t>
            </a:r>
          </a:p>
          <a:p>
            <a:pPr marL="795528" lvl="1" indent="0">
              <a:buClr>
                <a:schemeClr val="bg1">
                  <a:lumMod val="75000"/>
                  <a:lumOff val="25000"/>
                </a:schemeClr>
              </a:buClr>
            </a:pPr>
            <a:endParaRPr lang="en-US" sz="2200" b="1" dirty="0" smtClean="0">
              <a:solidFill>
                <a:schemeClr val="bg1"/>
              </a:solidFill>
              <a:latin typeface="+mj-lt"/>
            </a:endParaRPr>
          </a:p>
        </p:txBody>
      </p:sp>
    </p:spTree>
    <p:extLst>
      <p:ext uri="{BB962C8B-B14F-4D97-AF65-F5344CB8AC3E}">
        <p14:creationId xmlns:p14="http://schemas.microsoft.com/office/powerpoint/2010/main" val="37073900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8600"/>
            <a:ext cx="6934200" cy="1477962"/>
          </a:xfrm>
        </p:spPr>
        <p:txBody>
          <a:bodyPr>
            <a:normAutofit fontScale="90000"/>
          </a:bodyPr>
          <a:lstStyle/>
          <a:p>
            <a:r>
              <a:rPr lang="en-US" sz="4000" dirty="0" smtClean="0">
                <a:solidFill>
                  <a:prstClr val="black"/>
                </a:solidFill>
              </a:rPr>
              <a:t>To Improve the Quality of and Access to Care</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8040" y="-1115"/>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600200"/>
            <a:ext cx="8686800" cy="4709160"/>
          </a:xfrm>
          <a:prstGeom prst="rect">
            <a:avLst/>
          </a:prstGeom>
        </p:spPr>
        <p:txBody>
          <a:bodyPr vert="horz" anchor="t">
            <a:normAutofit lnSpcReduction="10000"/>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r>
              <a:rPr lang="en-US" sz="2400" b="1" u="sng" dirty="0" smtClean="0">
                <a:solidFill>
                  <a:srgbClr val="000000"/>
                </a:solidFill>
                <a:latin typeface="+mj-lt"/>
                <a:cs typeface="Arial" panose="020B0604020202020204" pitchFamily="34" charset="0"/>
              </a:rPr>
              <a:t>Regional Specialty Referral Network Pilot Facility</a:t>
            </a:r>
          </a:p>
          <a:p>
            <a:pPr marL="342900" indent="-342900">
              <a:buClr>
                <a:schemeClr val="bg1">
                  <a:lumMod val="75000"/>
                  <a:lumOff val="25000"/>
                </a:schemeClr>
              </a:buClr>
              <a:buFont typeface="Wingdings" pitchFamily="2" charset="2"/>
              <a:buChar char="v"/>
            </a:pPr>
            <a:endParaRPr lang="en-US" sz="2400" b="1" u="sng" dirty="0">
              <a:solidFill>
                <a:srgbClr val="000000"/>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1900" dirty="0" smtClean="0">
                <a:solidFill>
                  <a:srgbClr val="000000">
                    <a:lumMod val="95000"/>
                    <a:lumOff val="5000"/>
                  </a:srgbClr>
                </a:solidFill>
                <a:latin typeface="+mj-lt"/>
                <a:cs typeface="Arial" panose="020B0604020202020204" pitchFamily="34" charset="0"/>
              </a:rPr>
              <a:t>Two Tribes Have Expressed Strong Interest in Hosting the Pilot Project</a:t>
            </a:r>
          </a:p>
          <a:p>
            <a:pPr marL="928116" lvl="2" indent="-342900">
              <a:buClrTx/>
              <a:buSzTx/>
              <a:buFont typeface="Wingdings" panose="05000000000000000000" pitchFamily="2" charset="2"/>
              <a:buChar char="v"/>
            </a:pPr>
            <a:r>
              <a:rPr lang="en-US" sz="1500" dirty="0" smtClean="0">
                <a:solidFill>
                  <a:srgbClr val="000000">
                    <a:lumMod val="95000"/>
                    <a:lumOff val="5000"/>
                  </a:srgbClr>
                </a:solidFill>
                <a:latin typeface="+mj-lt"/>
                <a:cs typeface="Arial" panose="020B0604020202020204" pitchFamily="34" charset="0"/>
              </a:rPr>
              <a:t>Chehalis</a:t>
            </a:r>
          </a:p>
          <a:p>
            <a:pPr marL="928116" lvl="2" indent="-342900">
              <a:buClrTx/>
              <a:buSzTx/>
              <a:buFont typeface="Wingdings" panose="05000000000000000000" pitchFamily="2" charset="2"/>
              <a:buChar char="v"/>
            </a:pPr>
            <a:r>
              <a:rPr lang="en-US" sz="1500" dirty="0" smtClean="0">
                <a:solidFill>
                  <a:srgbClr val="000000">
                    <a:lumMod val="95000"/>
                    <a:lumOff val="5000"/>
                  </a:srgbClr>
                </a:solidFill>
                <a:latin typeface="+mj-lt"/>
                <a:cs typeface="Arial" panose="020B0604020202020204" pitchFamily="34" charset="0"/>
              </a:rPr>
              <a:t>Puyallup</a:t>
            </a:r>
          </a:p>
          <a:p>
            <a:pPr marL="585216" lvl="2" indent="0">
              <a:buClrTx/>
              <a:buSzTx/>
            </a:pPr>
            <a:endParaRPr lang="en-US" sz="1500" dirty="0" smtClean="0">
              <a:solidFill>
                <a:srgbClr val="000000">
                  <a:lumMod val="95000"/>
                  <a:lumOff val="5000"/>
                </a:srgbClr>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1700" dirty="0" smtClean="0">
                <a:solidFill>
                  <a:srgbClr val="000000">
                    <a:lumMod val="95000"/>
                    <a:lumOff val="5000"/>
                  </a:srgbClr>
                </a:solidFill>
                <a:latin typeface="+mj-lt"/>
                <a:cs typeface="Arial" panose="020B0604020202020204" pitchFamily="34" charset="0"/>
              </a:rPr>
              <a:t>PAFAC Members Visited Both Locations on May 14.</a:t>
            </a:r>
          </a:p>
          <a:p>
            <a:pPr marL="320040" lvl="1" indent="0">
              <a:buClrTx/>
              <a:buSzTx/>
            </a:pPr>
            <a:endParaRPr lang="en-US" sz="1700" dirty="0" smtClean="0">
              <a:solidFill>
                <a:srgbClr val="000000">
                  <a:lumMod val="95000"/>
                  <a:lumOff val="5000"/>
                </a:srgbClr>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1700" dirty="0" smtClean="0">
                <a:solidFill>
                  <a:srgbClr val="000000">
                    <a:lumMod val="95000"/>
                    <a:lumOff val="5000"/>
                  </a:srgbClr>
                </a:solidFill>
                <a:latin typeface="+mj-lt"/>
                <a:cs typeface="Arial" panose="020B0604020202020204" pitchFamily="34" charset="0"/>
              </a:rPr>
              <a:t>Both Tribes Agree With Four Core Operating Principles.</a:t>
            </a:r>
          </a:p>
          <a:p>
            <a:pPr marL="928116" lvl="2" indent="-342900">
              <a:buClrTx/>
              <a:buSzTx/>
              <a:buFont typeface="Wingdings" panose="05000000000000000000" pitchFamily="2" charset="2"/>
              <a:buChar char="v"/>
            </a:pPr>
            <a:r>
              <a:rPr lang="en-US" sz="1700" dirty="0" smtClean="0">
                <a:solidFill>
                  <a:srgbClr val="000000">
                    <a:lumMod val="95000"/>
                    <a:lumOff val="5000"/>
                  </a:srgbClr>
                </a:solidFill>
                <a:latin typeface="+mj-lt"/>
                <a:cs typeface="Arial" panose="020B0604020202020204" pitchFamily="34" charset="0"/>
              </a:rPr>
              <a:t>Any Federal Resources Allocated Will Not be Available for Individual Tribes to Contract. </a:t>
            </a:r>
          </a:p>
          <a:p>
            <a:pPr marL="928116" lvl="2" indent="-342900">
              <a:buClrTx/>
              <a:buSzTx/>
              <a:buFont typeface="Wingdings" panose="05000000000000000000" pitchFamily="2" charset="2"/>
              <a:buChar char="v"/>
            </a:pPr>
            <a:r>
              <a:rPr lang="en-US" sz="1700" dirty="0" smtClean="0">
                <a:solidFill>
                  <a:srgbClr val="000000">
                    <a:lumMod val="95000"/>
                    <a:lumOff val="5000"/>
                  </a:srgbClr>
                </a:solidFill>
                <a:latin typeface="+mj-lt"/>
                <a:cs typeface="Arial" panose="020B0604020202020204" pitchFamily="34" charset="0"/>
              </a:rPr>
              <a:t>A Qualified Tribal Organization Broadly Representing Portland Area Tribes May Contract Operation of the Network.</a:t>
            </a:r>
          </a:p>
          <a:p>
            <a:pPr marL="928116" lvl="2" indent="-342900">
              <a:buClrTx/>
              <a:buSzTx/>
              <a:buFont typeface="Wingdings" panose="05000000000000000000" pitchFamily="2" charset="2"/>
              <a:buChar char="v"/>
            </a:pPr>
            <a:r>
              <a:rPr lang="en-US" sz="1700" dirty="0">
                <a:solidFill>
                  <a:srgbClr val="000000">
                    <a:lumMod val="95000"/>
                    <a:lumOff val="5000"/>
                  </a:srgbClr>
                </a:solidFill>
                <a:latin typeface="+mj-lt"/>
                <a:cs typeface="Arial" panose="020B0604020202020204" pitchFamily="34" charset="0"/>
              </a:rPr>
              <a:t>The </a:t>
            </a:r>
            <a:r>
              <a:rPr lang="en-US" sz="1700" dirty="0" smtClean="0">
                <a:solidFill>
                  <a:srgbClr val="000000">
                    <a:lumMod val="95000"/>
                    <a:lumOff val="5000"/>
                  </a:srgbClr>
                </a:solidFill>
                <a:latin typeface="+mj-lt"/>
                <a:cs typeface="Arial" panose="020B0604020202020204" pitchFamily="34" charset="0"/>
              </a:rPr>
              <a:t>Network </a:t>
            </a:r>
            <a:r>
              <a:rPr lang="en-US" sz="1700" dirty="0">
                <a:solidFill>
                  <a:srgbClr val="000000">
                    <a:lumMod val="95000"/>
                    <a:lumOff val="5000"/>
                  </a:srgbClr>
                </a:solidFill>
                <a:latin typeface="+mj-lt"/>
                <a:cs typeface="Arial" panose="020B0604020202020204" pitchFamily="34" charset="0"/>
              </a:rPr>
              <a:t>Will Initially be Federally Operated.</a:t>
            </a:r>
          </a:p>
          <a:p>
            <a:pPr marL="928116" lvl="2" indent="-342900">
              <a:buClrTx/>
              <a:buSzTx/>
              <a:buFont typeface="Wingdings" panose="05000000000000000000" pitchFamily="2" charset="2"/>
              <a:buChar char="v"/>
            </a:pPr>
            <a:r>
              <a:rPr lang="en-US" sz="1700" dirty="0" smtClean="0">
                <a:solidFill>
                  <a:srgbClr val="000000">
                    <a:lumMod val="95000"/>
                    <a:lumOff val="5000"/>
                  </a:srgbClr>
                </a:solidFill>
                <a:latin typeface="+mj-lt"/>
                <a:cs typeface="Arial" panose="020B0604020202020204" pitchFamily="34" charset="0"/>
              </a:rPr>
              <a:t> Third Party Revenue Will be Used to Improve and Expand Access to Specialty Care Across the Entire Portland Area</a:t>
            </a:r>
          </a:p>
          <a:p>
            <a:pPr marL="928116" lvl="2" indent="-342900">
              <a:buClrTx/>
              <a:buSzTx/>
              <a:buFont typeface="Wingdings" panose="05000000000000000000" pitchFamily="2" charset="2"/>
              <a:buChar char="v"/>
            </a:pPr>
            <a:endParaRPr lang="en-US" sz="1700" dirty="0" smtClean="0">
              <a:solidFill>
                <a:prstClr val="black"/>
              </a:solidFill>
              <a:latin typeface="+mj-lt"/>
              <a:cs typeface="Arial" panose="020B0604020202020204" pitchFamily="34" charset="0"/>
            </a:endParaRPr>
          </a:p>
          <a:p>
            <a:pPr marL="585216" lvl="2" indent="0">
              <a:buClrTx/>
              <a:buSzTx/>
            </a:pPr>
            <a:endParaRPr lang="en-US" sz="1700" dirty="0">
              <a:solidFill>
                <a:prstClr val="black"/>
              </a:solidFill>
              <a:latin typeface="+mj-lt"/>
              <a:cs typeface="Arial" panose="020B0604020202020204" pitchFamily="34" charset="0"/>
            </a:endParaRPr>
          </a:p>
          <a:p>
            <a:pPr marL="795528" lvl="1" indent="0">
              <a:buClr>
                <a:schemeClr val="bg1">
                  <a:lumMod val="75000"/>
                  <a:lumOff val="25000"/>
                </a:schemeClr>
              </a:buClr>
            </a:pPr>
            <a:endParaRPr lang="en-US" sz="2200" b="1" dirty="0" smtClean="0">
              <a:solidFill>
                <a:schemeClr val="bg1"/>
              </a:solidFill>
              <a:latin typeface="+mj-lt"/>
            </a:endParaRPr>
          </a:p>
        </p:txBody>
      </p:sp>
    </p:spTree>
    <p:extLst>
      <p:ext uri="{BB962C8B-B14F-4D97-AF65-F5344CB8AC3E}">
        <p14:creationId xmlns:p14="http://schemas.microsoft.com/office/powerpoint/2010/main" val="3808595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8600"/>
            <a:ext cx="6934200" cy="1477962"/>
          </a:xfrm>
        </p:spPr>
        <p:txBody>
          <a:bodyPr>
            <a:normAutofit fontScale="90000"/>
          </a:bodyPr>
          <a:lstStyle/>
          <a:p>
            <a:r>
              <a:rPr lang="en-US" sz="4000" dirty="0" smtClean="0">
                <a:solidFill>
                  <a:prstClr val="black"/>
                </a:solidFill>
              </a:rPr>
              <a:t>To Improve the Quality of and Access to Care</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8040" y="-1115"/>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600200"/>
            <a:ext cx="8686800" cy="4709160"/>
          </a:xfrm>
          <a:prstGeom prst="rect">
            <a:avLst/>
          </a:prstGeom>
        </p:spPr>
        <p:txBody>
          <a:bodyPr vert="horz" anchor="t">
            <a:normAutofit lnSpcReduction="10000"/>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r>
              <a:rPr lang="en-US" sz="2400" b="1" u="sng" dirty="0" smtClean="0">
                <a:solidFill>
                  <a:srgbClr val="000000"/>
                </a:solidFill>
                <a:latin typeface="+mj-lt"/>
                <a:cs typeface="Arial" panose="020B0604020202020204" pitchFamily="34" charset="0"/>
              </a:rPr>
              <a:t>Regional Specialty Referral Network Pilot Facility</a:t>
            </a:r>
          </a:p>
          <a:p>
            <a:pPr marL="342900" indent="-342900">
              <a:buClr>
                <a:schemeClr val="bg1">
                  <a:lumMod val="75000"/>
                  <a:lumOff val="25000"/>
                </a:schemeClr>
              </a:buClr>
              <a:buFont typeface="Wingdings" pitchFamily="2" charset="2"/>
              <a:buChar char="v"/>
            </a:pPr>
            <a:endParaRPr lang="en-US" sz="2400" b="1" u="sng" dirty="0">
              <a:solidFill>
                <a:srgbClr val="000000"/>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2200" dirty="0" smtClean="0">
                <a:solidFill>
                  <a:srgbClr val="000000">
                    <a:lumMod val="95000"/>
                    <a:lumOff val="5000"/>
                  </a:srgbClr>
                </a:solidFill>
                <a:latin typeface="+mj-lt"/>
                <a:cs typeface="Arial" panose="020B0604020202020204" pitchFamily="34" charset="0"/>
              </a:rPr>
              <a:t>Update to the Interim PAFAC Report is in process.</a:t>
            </a:r>
          </a:p>
          <a:p>
            <a:pPr marL="928116" lvl="2" indent="-342900">
              <a:buClrTx/>
              <a:buSzTx/>
              <a:buFont typeface="Wingdings" panose="05000000000000000000" pitchFamily="2" charset="2"/>
              <a:buChar char="v"/>
            </a:pPr>
            <a:r>
              <a:rPr lang="en-US" sz="2000" dirty="0" smtClean="0">
                <a:solidFill>
                  <a:srgbClr val="000000">
                    <a:lumMod val="95000"/>
                    <a:lumOff val="5000"/>
                  </a:srgbClr>
                </a:solidFill>
                <a:latin typeface="+mj-lt"/>
                <a:cs typeface="Arial" panose="020B0604020202020204" pitchFamily="34" charset="0"/>
              </a:rPr>
              <a:t>Affordable Care Act Impacts</a:t>
            </a:r>
          </a:p>
          <a:p>
            <a:pPr marL="928116" lvl="2" indent="-342900">
              <a:buClrTx/>
              <a:buSzTx/>
              <a:buFont typeface="Wingdings" panose="05000000000000000000" pitchFamily="2" charset="2"/>
              <a:buChar char="v"/>
            </a:pPr>
            <a:r>
              <a:rPr lang="en-US" sz="2000" dirty="0" smtClean="0">
                <a:solidFill>
                  <a:srgbClr val="000000">
                    <a:lumMod val="95000"/>
                    <a:lumOff val="5000"/>
                  </a:srgbClr>
                </a:solidFill>
                <a:latin typeface="+mj-lt"/>
                <a:cs typeface="Arial" panose="020B0604020202020204" pitchFamily="34" charset="0"/>
              </a:rPr>
              <a:t>Comparison of the Chehalis and Puyallup Sites.</a:t>
            </a:r>
          </a:p>
          <a:p>
            <a:pPr marL="585216" lvl="2" indent="0">
              <a:buClrTx/>
              <a:buSzTx/>
            </a:pPr>
            <a:endParaRPr lang="en-US" sz="2000" dirty="0" smtClean="0">
              <a:solidFill>
                <a:srgbClr val="000000">
                  <a:lumMod val="95000"/>
                  <a:lumOff val="5000"/>
                </a:srgbClr>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2200" dirty="0" smtClean="0">
                <a:solidFill>
                  <a:srgbClr val="000000">
                    <a:lumMod val="95000"/>
                    <a:lumOff val="5000"/>
                  </a:srgbClr>
                </a:solidFill>
                <a:latin typeface="+mj-lt"/>
                <a:cs typeface="Arial" panose="020B0604020202020204" pitchFamily="34" charset="0"/>
              </a:rPr>
              <a:t>The PAFAC met on June 25</a:t>
            </a:r>
            <a:r>
              <a:rPr lang="en-US" sz="2200" baseline="30000" dirty="0" smtClean="0">
                <a:solidFill>
                  <a:srgbClr val="000000">
                    <a:lumMod val="95000"/>
                    <a:lumOff val="5000"/>
                  </a:srgbClr>
                </a:solidFill>
                <a:latin typeface="+mj-lt"/>
                <a:cs typeface="Arial" panose="020B0604020202020204" pitchFamily="34" charset="0"/>
              </a:rPr>
              <a:t>th</a:t>
            </a:r>
            <a:r>
              <a:rPr lang="en-US" sz="2200" dirty="0" smtClean="0">
                <a:solidFill>
                  <a:srgbClr val="000000">
                    <a:lumMod val="95000"/>
                    <a:lumOff val="5000"/>
                  </a:srgbClr>
                </a:solidFill>
                <a:latin typeface="+mj-lt"/>
                <a:cs typeface="Arial" panose="020B0604020202020204" pitchFamily="34" charset="0"/>
              </a:rPr>
              <a:t> and will Continue to Meet </a:t>
            </a:r>
            <a:r>
              <a:rPr lang="en-US" sz="2200" dirty="0">
                <a:solidFill>
                  <a:srgbClr val="000000">
                    <a:lumMod val="95000"/>
                    <a:lumOff val="5000"/>
                  </a:srgbClr>
                </a:solidFill>
                <a:latin typeface="+mj-lt"/>
                <a:cs typeface="Arial" panose="020B0604020202020204" pitchFamily="34" charset="0"/>
              </a:rPr>
              <a:t>R</a:t>
            </a:r>
            <a:r>
              <a:rPr lang="en-US" sz="2200" dirty="0" smtClean="0">
                <a:solidFill>
                  <a:srgbClr val="000000">
                    <a:lumMod val="95000"/>
                    <a:lumOff val="5000"/>
                  </a:srgbClr>
                </a:solidFill>
                <a:latin typeface="+mj-lt"/>
                <a:cs typeface="Arial" panose="020B0604020202020204" pitchFamily="34" charset="0"/>
              </a:rPr>
              <a:t>egularly </a:t>
            </a:r>
            <a:r>
              <a:rPr lang="en-US" sz="2200" dirty="0">
                <a:solidFill>
                  <a:srgbClr val="000000">
                    <a:lumMod val="95000"/>
                    <a:lumOff val="5000"/>
                  </a:srgbClr>
                </a:solidFill>
                <a:latin typeface="+mj-lt"/>
                <a:cs typeface="Arial" panose="020B0604020202020204" pitchFamily="34" charset="0"/>
              </a:rPr>
              <a:t>O</a:t>
            </a:r>
            <a:r>
              <a:rPr lang="en-US" sz="2200" dirty="0" smtClean="0">
                <a:solidFill>
                  <a:srgbClr val="000000">
                    <a:lumMod val="95000"/>
                    <a:lumOff val="5000"/>
                  </a:srgbClr>
                </a:solidFill>
                <a:latin typeface="+mj-lt"/>
                <a:cs typeface="Arial" panose="020B0604020202020204" pitchFamily="34" charset="0"/>
              </a:rPr>
              <a:t>ver the Upcoming Months to Review the Interim PAFAC Report Update and Develop Project Recommendations.</a:t>
            </a:r>
          </a:p>
          <a:p>
            <a:pPr marL="662940" lvl="1" indent="-342900">
              <a:buClrTx/>
              <a:buSzTx/>
              <a:buFont typeface="Wingdings" panose="05000000000000000000" pitchFamily="2" charset="2"/>
              <a:buChar char="v"/>
            </a:pPr>
            <a:endParaRPr lang="en-US" sz="2200" dirty="0" smtClean="0">
              <a:solidFill>
                <a:srgbClr val="000000">
                  <a:lumMod val="95000"/>
                  <a:lumOff val="5000"/>
                </a:srgbClr>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2200" dirty="0" smtClean="0">
                <a:solidFill>
                  <a:srgbClr val="000000">
                    <a:lumMod val="95000"/>
                    <a:lumOff val="5000"/>
                  </a:srgbClr>
                </a:solidFill>
                <a:latin typeface="+mj-lt"/>
                <a:cs typeface="Arial" panose="020B0604020202020204" pitchFamily="34" charset="0"/>
              </a:rPr>
              <a:t>Upon Selection of a Site, I Will Instruct PAO Staff to Proceed with Developing a PJD/POR and Business Plan.  </a:t>
            </a:r>
          </a:p>
          <a:p>
            <a:pPr marL="320040" lvl="1" indent="0">
              <a:buClrTx/>
              <a:buSzTx/>
            </a:pPr>
            <a:endParaRPr lang="en-US" sz="1700" dirty="0" smtClean="0">
              <a:solidFill>
                <a:srgbClr val="000000">
                  <a:lumMod val="95000"/>
                  <a:lumOff val="5000"/>
                </a:srgbClr>
              </a:solidFill>
              <a:latin typeface="+mj-lt"/>
              <a:cs typeface="Arial" panose="020B0604020202020204" pitchFamily="34" charset="0"/>
            </a:endParaRPr>
          </a:p>
          <a:p>
            <a:pPr marL="662940" lvl="1" indent="-342900">
              <a:buClrTx/>
              <a:buSzTx/>
              <a:buFont typeface="Wingdings" panose="05000000000000000000" pitchFamily="2" charset="2"/>
              <a:buChar char="v"/>
            </a:pPr>
            <a:endParaRPr lang="en-US" sz="1700" dirty="0">
              <a:solidFill>
                <a:prstClr val="black"/>
              </a:solidFill>
              <a:latin typeface="+mj-lt"/>
              <a:cs typeface="Arial" panose="020B0604020202020204" pitchFamily="34" charset="0"/>
            </a:endParaRPr>
          </a:p>
          <a:p>
            <a:pPr marL="795528" lvl="1" indent="0">
              <a:buClr>
                <a:schemeClr val="bg1">
                  <a:lumMod val="75000"/>
                  <a:lumOff val="25000"/>
                </a:schemeClr>
              </a:buClr>
            </a:pPr>
            <a:endParaRPr lang="en-US" sz="2200" b="1" dirty="0" smtClean="0">
              <a:solidFill>
                <a:schemeClr val="bg1"/>
              </a:solidFill>
              <a:latin typeface="+mj-lt"/>
            </a:endParaRPr>
          </a:p>
        </p:txBody>
      </p:sp>
    </p:spTree>
    <p:extLst>
      <p:ext uri="{BB962C8B-B14F-4D97-AF65-F5344CB8AC3E}">
        <p14:creationId xmlns:p14="http://schemas.microsoft.com/office/powerpoint/2010/main" val="191002362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themeOverride>
</file>

<file path=docProps/app.xml><?xml version="1.0" encoding="utf-8"?>
<Properties xmlns="http://schemas.openxmlformats.org/officeDocument/2006/extended-properties" xmlns:vt="http://schemas.openxmlformats.org/officeDocument/2006/docPropsVTypes">
  <Template/>
  <TotalTime>228145</TotalTime>
  <Words>1500</Words>
  <Application>Microsoft Office PowerPoint</Application>
  <PresentationFormat>On-screen Show (4:3)</PresentationFormat>
  <Paragraphs>219</Paragraphs>
  <Slides>18</Slides>
  <Notes>18</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Apex</vt:lpstr>
      <vt:lpstr>Indian Health Service Portland Area Director’s Update</vt:lpstr>
      <vt:lpstr>Renew And Strengthen Our Partnership With Tribes and Urban Indian Health Programs </vt:lpstr>
      <vt:lpstr>Renew And Strengthen Our Partnership With Tribes </vt:lpstr>
      <vt:lpstr>Renew And Strengthen Our Partnership With Tribes </vt:lpstr>
      <vt:lpstr>Renew And Strengthen Our Partnership With Tribes </vt:lpstr>
      <vt:lpstr> </vt:lpstr>
      <vt:lpstr>To Improve the Quality of and Access to Care </vt:lpstr>
      <vt:lpstr>To Improve the Quality of and Access to Care </vt:lpstr>
      <vt:lpstr>To Improve the Quality of and Access to Care </vt:lpstr>
      <vt:lpstr>To Improve the Quality of and Access to Care</vt:lpstr>
      <vt:lpstr>To Improve the Quality of and Access to Care</vt:lpstr>
      <vt:lpstr>To Improve the Quality of and Access to Care</vt:lpstr>
      <vt:lpstr>To Improve the Quality of and Access to Care </vt:lpstr>
      <vt:lpstr>To Improve the Quality of and Access to Care</vt:lpstr>
      <vt:lpstr>Ensure that our work is transparent, accountable, fair, and inclusive</vt:lpstr>
      <vt:lpstr>PowerPoint Presentation</vt:lpstr>
      <vt:lpstr>Ensure that our work is transparent, accountable, fair, and inclusive</vt:lpstr>
      <vt:lpst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Seyler, Dean M (IHS/POR)</dc:creator>
  <cp:lastModifiedBy>Elaine Dado</cp:lastModifiedBy>
  <cp:revision>612</cp:revision>
  <cp:lastPrinted>2015-07-02T20:27:02Z</cp:lastPrinted>
  <dcterms:created xsi:type="dcterms:W3CDTF">2011-08-31T16:04:47Z</dcterms:created>
  <dcterms:modified xsi:type="dcterms:W3CDTF">2015-07-02T20:27:27Z</dcterms:modified>
</cp:coreProperties>
</file>