
<file path=[Content_Types].xml><?xml version="1.0" encoding="utf-8"?>
<Types xmlns="http://schemas.openxmlformats.org/package/2006/content-types">
  <Default Extension="png" ContentType="image/png"/>
  <Default Extension="pdf" ContentType="application/pd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 id="2147483660" r:id="rId2"/>
    <p:sldMasterId id="2147483672" r:id="rId3"/>
  </p:sldMasterIdLst>
  <p:notesMasterIdLst>
    <p:notesMasterId r:id="rId24"/>
  </p:notesMasterIdLst>
  <p:handoutMasterIdLst>
    <p:handoutMasterId r:id="rId25"/>
  </p:handoutMasterIdLst>
  <p:sldIdLst>
    <p:sldId id="276" r:id="rId4"/>
    <p:sldId id="282" r:id="rId5"/>
    <p:sldId id="267" r:id="rId6"/>
    <p:sldId id="301" r:id="rId7"/>
    <p:sldId id="302" r:id="rId8"/>
    <p:sldId id="307" r:id="rId9"/>
    <p:sldId id="313" r:id="rId10"/>
    <p:sldId id="306" r:id="rId11"/>
    <p:sldId id="308" r:id="rId12"/>
    <p:sldId id="311" r:id="rId13"/>
    <p:sldId id="314" r:id="rId14"/>
    <p:sldId id="312" r:id="rId15"/>
    <p:sldId id="304" r:id="rId16"/>
    <p:sldId id="305" r:id="rId17"/>
    <p:sldId id="303" r:id="rId18"/>
    <p:sldId id="294" r:id="rId19"/>
    <p:sldId id="309" r:id="rId20"/>
    <p:sldId id="310" r:id="rId21"/>
    <p:sldId id="293" r:id="rId22"/>
    <p:sldId id="315" r:id="rId23"/>
  </p:sldIdLst>
  <p:sldSz cx="9144000" cy="6858000" type="screen4x3"/>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E7019"/>
    <a:srgbClr val="4A452A"/>
    <a:srgbClr val="559BBE"/>
    <a:srgbClr val="19467F"/>
    <a:srgbClr val="002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8" d="100"/>
          <a:sy n="68" d="100"/>
        </p:scale>
        <p:origin x="-372" y="0"/>
      </p:cViewPr>
      <p:guideLst>
        <p:guide orient="horz" pos="2160"/>
        <p:guide pos="347"/>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4820"/>
          </a:xfrm>
          <a:prstGeom prst="rect">
            <a:avLst/>
          </a:prstGeom>
        </p:spPr>
        <p:txBody>
          <a:bodyPr vert="horz" lIns="93177" tIns="46589" rIns="93177" bIns="46589" rtlCol="0"/>
          <a:lstStyle>
            <a:lvl1pPr algn="r">
              <a:defRPr sz="1200"/>
            </a:lvl1pPr>
          </a:lstStyle>
          <a:p>
            <a:fld id="{C8AA7058-65D2-7848-8116-15A702DDE107}" type="datetimeFigureOut">
              <a:rPr lang="en-US" smtClean="0"/>
              <a:pPr/>
              <a:t>6/24/2015</a:t>
            </a:fld>
            <a:endParaRPr lang="en-US" dirty="0"/>
          </a:p>
        </p:txBody>
      </p:sp>
      <p:sp>
        <p:nvSpPr>
          <p:cNvPr id="4" name="Footer Placeholder 3"/>
          <p:cNvSpPr>
            <a:spLocks noGrp="1"/>
          </p:cNvSpPr>
          <p:nvPr>
            <p:ph type="ftr" sz="quarter" idx="2"/>
          </p:nvPr>
        </p:nvSpPr>
        <p:spPr>
          <a:xfrm>
            <a:off x="0" y="8829967"/>
            <a:ext cx="297180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3177" tIns="46589" rIns="93177" bIns="46589" rtlCol="0" anchor="b"/>
          <a:lstStyle>
            <a:lvl1pPr algn="r">
              <a:defRPr sz="1200"/>
            </a:lvl1pPr>
          </a:lstStyle>
          <a:p>
            <a:fld id="{4F431C6F-3747-F84E-B477-90591AF8819D}" type="slidenum">
              <a:rPr lang="en-US" smtClean="0"/>
              <a:pPr/>
              <a:t>‹#›</a:t>
            </a:fld>
            <a:endParaRPr lang="en-US" dirty="0"/>
          </a:p>
        </p:txBody>
      </p:sp>
    </p:spTree>
    <p:extLst>
      <p:ext uri="{BB962C8B-B14F-4D97-AF65-F5344CB8AC3E}">
        <p14:creationId xmlns:p14="http://schemas.microsoft.com/office/powerpoint/2010/main" val="2163986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3177" tIns="46589" rIns="93177" bIns="46589" rtlCol="0"/>
          <a:lstStyle>
            <a:lvl1pPr algn="r">
              <a:defRPr sz="1200"/>
            </a:lvl1pPr>
          </a:lstStyle>
          <a:p>
            <a:fld id="{13C4A7B9-E27C-45BD-A6ED-6DDD0CF7F979}" type="datetimeFigureOut">
              <a:rPr lang="en-US" smtClean="0"/>
              <a:t>6/24/2015</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3177" tIns="46589" rIns="93177" bIns="46589" rtlCol="0" anchor="b"/>
          <a:lstStyle>
            <a:lvl1pPr algn="r">
              <a:defRPr sz="1200"/>
            </a:lvl1pPr>
          </a:lstStyle>
          <a:p>
            <a:fld id="{203B9BFA-101D-428A-A426-21DF141F203B}" type="slidenum">
              <a:rPr lang="en-US" smtClean="0"/>
              <a:t>‹#›</a:t>
            </a:fld>
            <a:endParaRPr lang="en-US" dirty="0"/>
          </a:p>
        </p:txBody>
      </p:sp>
    </p:spTree>
    <p:extLst>
      <p:ext uri="{BB962C8B-B14F-4D97-AF65-F5344CB8AC3E}">
        <p14:creationId xmlns:p14="http://schemas.microsoft.com/office/powerpoint/2010/main" val="2933025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t>1</a:t>
            </a:fld>
            <a:endParaRPr lang="en-US" dirty="0"/>
          </a:p>
        </p:txBody>
      </p:sp>
    </p:spTree>
    <p:extLst>
      <p:ext uri="{BB962C8B-B14F-4D97-AF65-F5344CB8AC3E}">
        <p14:creationId xmlns:p14="http://schemas.microsoft.com/office/powerpoint/2010/main" val="377387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Choice:  Care that VHA can</a:t>
            </a:r>
            <a:r>
              <a:rPr lang="en-US" baseline="0" dirty="0" smtClean="0"/>
              <a:t> provide, but not within 30-days or 40 miles away from VA facility.</a:t>
            </a:r>
          </a:p>
          <a:p>
            <a:r>
              <a:rPr lang="en-US" baseline="0" dirty="0" smtClean="0"/>
              <a:t>Choice First:  Refer to another tertiary facility to see if they can provide care within 30-days.</a:t>
            </a:r>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27455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Choice:  Care that VHA can</a:t>
            </a:r>
            <a:r>
              <a:rPr lang="en-US" baseline="0" dirty="0" smtClean="0"/>
              <a:t> provide, but not within 30-days or 40 miles away from VA facility.</a:t>
            </a:r>
          </a:p>
          <a:p>
            <a:r>
              <a:rPr lang="en-US" baseline="0" dirty="0" smtClean="0"/>
              <a:t>Choice First:  Refer to another tertiary facility to see if they can provide care within 30-days.</a:t>
            </a:r>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27455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274558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27455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27455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84FF82-2666-4A2A-9515-96043AF7004B}"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2790771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84FF82-2666-4A2A-9515-96043AF7004B}" type="slidenum">
              <a:rPr lang="en-US" smtClean="0"/>
              <a:t>16</a:t>
            </a:fld>
            <a:endParaRPr lang="en-US" dirty="0"/>
          </a:p>
        </p:txBody>
      </p:sp>
    </p:spTree>
    <p:extLst>
      <p:ext uri="{BB962C8B-B14F-4D97-AF65-F5344CB8AC3E}">
        <p14:creationId xmlns:p14="http://schemas.microsoft.com/office/powerpoint/2010/main" val="22820167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Site Visits included:  Umatilla, Siletz, Four CA Tribal Health Consortiums, Quileute, Suquamish, Yakama</a:t>
            </a:r>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042181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Site Visits included:  Umatilla, Siletz, Four CA Tribal Health Consortiums, Quileute, Suquamish</a:t>
            </a:r>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0421814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2014</a:t>
            </a:r>
            <a:r>
              <a:rPr lang="en-US" baseline="0" dirty="0" smtClean="0"/>
              <a:t> and 2015 VA Consultation Report to be released soon (within 30-days)</a:t>
            </a:r>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t>19</a:t>
            </a:fld>
            <a:endParaRPr lang="en-US" dirty="0"/>
          </a:p>
        </p:txBody>
      </p:sp>
    </p:spTree>
    <p:extLst>
      <p:ext uri="{BB962C8B-B14F-4D97-AF65-F5344CB8AC3E}">
        <p14:creationId xmlns:p14="http://schemas.microsoft.com/office/powerpoint/2010/main" val="243478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a:t>
            </a:r>
            <a:r>
              <a:rPr lang="en-US" baseline="0" dirty="0" smtClean="0"/>
              <a:t> VA community brings together local resources and capabilities to improve outcomes for Veterans, transitioning service members and those who support them. They enable Veterans to easily identify and reach resources, voice their opinions and provide valuable input </a:t>
            </a:r>
            <a:r>
              <a:rPr lang="en-US" baseline="0" smtClean="0"/>
              <a:t>to leadership.</a:t>
            </a:r>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274558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84FF82-2666-4A2A-9515-96043AF7004B}"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2282016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203B9BFA-101D-428A-A426-21DF141F203B}" type="slidenum">
              <a:rPr lang="en-US" smtClean="0"/>
              <a:t>3</a:t>
            </a:fld>
            <a:endParaRPr lang="en-US" dirty="0"/>
          </a:p>
        </p:txBody>
      </p:sp>
    </p:spTree>
    <p:extLst>
      <p:ext uri="{BB962C8B-B14F-4D97-AF65-F5344CB8AC3E}">
        <p14:creationId xmlns:p14="http://schemas.microsoft.com/office/powerpoint/2010/main" val="2042181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84FF82-2666-4A2A-9515-96043AF7004B}" type="slidenum">
              <a:rPr lang="en-US" smtClean="0"/>
              <a:t>4</a:t>
            </a:fld>
            <a:endParaRPr lang="en-US" dirty="0"/>
          </a:p>
        </p:txBody>
      </p:sp>
    </p:spTree>
    <p:extLst>
      <p:ext uri="{BB962C8B-B14F-4D97-AF65-F5344CB8AC3E}">
        <p14:creationId xmlns:p14="http://schemas.microsoft.com/office/powerpoint/2010/main" val="279077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27455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27455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Talking points on Certification/Accreditation:  </a:t>
            </a:r>
          </a:p>
          <a:p>
            <a:r>
              <a:rPr lang="en-US" sz="1200" kern="1200" dirty="0" smtClean="0">
                <a:solidFill>
                  <a:schemeClr val="tx1"/>
                </a:solidFill>
                <a:effectLst/>
                <a:latin typeface="+mn-lt"/>
                <a:ea typeface="+mn-ea"/>
                <a:cs typeface="+mn-cs"/>
              </a:rPr>
              <a:t>In order for a tribal facility to be eligible for a reimbursement agreement, they must </a:t>
            </a:r>
            <a:r>
              <a:rPr lang="en-US" sz="1200" i="1" kern="1200" dirty="0" smtClean="0">
                <a:solidFill>
                  <a:schemeClr val="tx1"/>
                </a:solidFill>
                <a:effectLst/>
                <a:latin typeface="+mn-lt"/>
                <a:ea typeface="+mn-ea"/>
                <a:cs typeface="+mn-cs"/>
              </a:rPr>
              <a:t>either</a:t>
            </a:r>
            <a:r>
              <a:rPr lang="en-US" sz="1200" kern="1200" dirty="0" smtClean="0">
                <a:solidFill>
                  <a:schemeClr val="tx1"/>
                </a:solidFill>
                <a:effectLst/>
                <a:latin typeface="+mn-lt"/>
                <a:ea typeface="+mn-ea"/>
                <a:cs typeface="+mn-cs"/>
              </a:rPr>
              <a:t> meet the requirements for CMS certification or be accredited by JC or AAAHC. For CMS accreditation, that means they are enrolled in and billing Medicare. (VA policy/legal teams made that determination,</a:t>
            </a:r>
            <a:r>
              <a:rPr lang="en-US" sz="1200" kern="1200" baseline="0" dirty="0" smtClean="0">
                <a:solidFill>
                  <a:schemeClr val="tx1"/>
                </a:solidFill>
                <a:effectLst/>
                <a:latin typeface="+mn-lt"/>
                <a:ea typeface="+mn-ea"/>
                <a:cs typeface="+mn-cs"/>
              </a:rPr>
              <a:t> CMS was not involved per CBO).</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27455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27455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B9BFA-101D-428A-A426-21DF141F203B}"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274558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d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df"/><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BMVA_TOPR29_VATribal_PPT_Cover.pn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929911-690F-C944-B05E-C2EB3910820A}" type="datetimeFigureOut">
              <a:rPr lang="en-US" smtClean="0"/>
              <a:pPr/>
              <a:t>6/24/2015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385A34-8520-074A-BBB5-5BB2F334BD6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929911-690F-C944-B05E-C2EB3910820A}" type="datetimeFigureOut">
              <a:rPr lang="en-US" smtClean="0"/>
              <a:pPr/>
              <a:t>6/24/2015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385A34-8520-074A-BBB5-5BB2F334BD68}"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0AD443-4D90-451D-A31D-84B0C226B1B3}" type="datetimeFigureOut">
              <a:rPr lang="en-US" smtClean="0">
                <a:solidFill>
                  <a:prstClr val="black">
                    <a:tint val="75000"/>
                  </a:prstClr>
                </a:solidFill>
              </a:rPr>
              <a:pPr/>
              <a:t>6/24/2015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B172563-9086-4AF6-9B8B-CC303F8DB9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64079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0AD443-4D90-451D-A31D-84B0C226B1B3}" type="datetimeFigureOut">
              <a:rPr lang="en-US" smtClean="0">
                <a:solidFill>
                  <a:prstClr val="black">
                    <a:tint val="75000"/>
                  </a:prstClr>
                </a:solidFill>
              </a:rPr>
              <a:pPr/>
              <a:t>6/24/2015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B172563-9086-4AF6-9B8B-CC303F8DB9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39492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0AD443-4D90-451D-A31D-84B0C226B1B3}" type="datetimeFigureOut">
              <a:rPr lang="en-US" smtClean="0">
                <a:solidFill>
                  <a:prstClr val="black">
                    <a:tint val="75000"/>
                  </a:prstClr>
                </a:solidFill>
              </a:rPr>
              <a:pPr/>
              <a:t>6/24/2015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B172563-9086-4AF6-9B8B-CC303F8DB9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13802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0AD443-4D90-451D-A31D-84B0C226B1B3}" type="datetimeFigureOut">
              <a:rPr lang="en-US" smtClean="0">
                <a:solidFill>
                  <a:prstClr val="black">
                    <a:tint val="75000"/>
                  </a:prstClr>
                </a:solidFill>
              </a:rPr>
              <a:pPr/>
              <a:t>6/24/2015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B172563-9086-4AF6-9B8B-CC303F8DB9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044171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0AD443-4D90-451D-A31D-84B0C226B1B3}" type="datetimeFigureOut">
              <a:rPr lang="en-US" smtClean="0">
                <a:solidFill>
                  <a:prstClr val="black">
                    <a:tint val="75000"/>
                  </a:prstClr>
                </a:solidFill>
              </a:rPr>
              <a:pPr/>
              <a:t>6/24/2015</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9B172563-9086-4AF6-9B8B-CC303F8DB9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465810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0AD443-4D90-451D-A31D-84B0C226B1B3}" type="datetimeFigureOut">
              <a:rPr lang="en-US" smtClean="0">
                <a:solidFill>
                  <a:prstClr val="black">
                    <a:tint val="75000"/>
                  </a:prstClr>
                </a:solidFill>
              </a:rPr>
              <a:pPr/>
              <a:t>6/24/2015</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9B172563-9086-4AF6-9B8B-CC303F8DB9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55505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0AD443-4D90-451D-A31D-84B0C226B1B3}" type="datetimeFigureOut">
              <a:rPr lang="en-US" smtClean="0">
                <a:solidFill>
                  <a:prstClr val="black">
                    <a:tint val="75000"/>
                  </a:prstClr>
                </a:solidFill>
              </a:rPr>
              <a:pPr/>
              <a:t>6/24/2015</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9B172563-9086-4AF6-9B8B-CC303F8DB9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13669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0AD443-4D90-451D-A31D-84B0C226B1B3}" type="datetimeFigureOut">
              <a:rPr lang="en-US" smtClean="0">
                <a:solidFill>
                  <a:prstClr val="black">
                    <a:tint val="75000"/>
                  </a:prstClr>
                </a:solidFill>
              </a:rPr>
              <a:pPr/>
              <a:t>6/24/2015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B172563-9086-4AF6-9B8B-CC303F8DB9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4464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BMVA_TOPR29_VATribal_PPT_Interior.png"/>
          <p:cNvPicPr>
            <a:picLocks noChangeAspect="1"/>
          </p:cNvPicPr>
          <p:nvPr userDrawn="1"/>
        </p:nvPicPr>
        <p:blipFill>
          <a:blip r:embed="rId2"/>
          <a:stretch>
            <a:fillRect/>
          </a:stretch>
        </p:blipFill>
        <p:spPr>
          <a:xfrm>
            <a:off x="499" y="3048"/>
            <a:ext cx="9012746" cy="1255776"/>
          </a:xfrm>
          <a:prstGeom prst="rect">
            <a:avLst/>
          </a:prstGeom>
        </p:spPr>
      </p:pic>
      <p:sp>
        <p:nvSpPr>
          <p:cNvPr id="2" name="Title 1"/>
          <p:cNvSpPr>
            <a:spLocks noGrp="1"/>
          </p:cNvSpPr>
          <p:nvPr>
            <p:ph type="title"/>
          </p:nvPr>
        </p:nvSpPr>
        <p:spPr>
          <a:xfrm>
            <a:off x="457200" y="0"/>
            <a:ext cx="8229600" cy="1099071"/>
          </a:xfrm>
        </p:spPr>
        <p:txBody>
          <a:bodyPr>
            <a:normAutofit/>
          </a:bodyPr>
          <a:lstStyle>
            <a:lvl1pPr algn="l">
              <a:defRPr sz="2800">
                <a:solidFill>
                  <a:schemeClr val="bg2">
                    <a:lumMod val="25000"/>
                  </a:schemeClr>
                </a:solidFill>
                <a:latin typeface="Arial"/>
                <a:cs typeface="Arial"/>
              </a:defRPr>
            </a:lvl1pPr>
          </a:lstStyle>
          <a:p>
            <a:r>
              <a:rPr lang="en-US" dirty="0" smtClean="0"/>
              <a:t>Click to edit Master title style</a:t>
            </a:r>
            <a:endParaRPr lang="en-US" dirty="0"/>
          </a:p>
        </p:txBody>
      </p:sp>
      <p:pic>
        <p:nvPicPr>
          <p:cNvPr id="8" name="Picture 7" descr="OTGR_Logo_RGB.ai"/>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3"/>
              <a:srcRect l="11193" t="24278" r="10683" b="28712"/>
              <a:stretch>
                <a:fillRect/>
              </a:stretch>
            </p:blipFill>
          </mc:Choice>
          <mc:Fallback>
            <p:blipFill>
              <a:blip r:embed="rId4"/>
              <a:srcRect l="11193" t="24278" r="10683" b="28712"/>
              <a:stretch>
                <a:fillRect/>
              </a:stretch>
            </p:blipFill>
          </mc:Fallback>
        </mc:AlternateContent>
        <p:spPr>
          <a:xfrm>
            <a:off x="7590070" y="6291222"/>
            <a:ext cx="1397227" cy="420382"/>
          </a:xfrm>
          <a:prstGeom prst="rect">
            <a:avLst/>
          </a:prstGeom>
        </p:spPr>
      </p:pic>
      <p:sp>
        <p:nvSpPr>
          <p:cNvPr id="11" name="Vertical Text Placeholder 2"/>
          <p:cNvSpPr>
            <a:spLocks noGrp="1"/>
          </p:cNvSpPr>
          <p:nvPr>
            <p:ph type="body" orient="vert" idx="1"/>
          </p:nvPr>
        </p:nvSpPr>
        <p:spPr>
          <a:xfrm>
            <a:off x="457200" y="1696357"/>
            <a:ext cx="6019800" cy="4429806"/>
          </a:xfrm>
        </p:spPr>
        <p:txBody>
          <a:bodyPr vert="horz"/>
          <a:lstStyle>
            <a:lvl1pPr>
              <a:buFontTx/>
              <a:buNone/>
              <a:defRPr sz="2200">
                <a:solidFill>
                  <a:srgbClr val="4A452A"/>
                </a:solidFill>
                <a:latin typeface="Arial"/>
                <a:cs typeface="Arial"/>
              </a:defRPr>
            </a:lvl1pPr>
            <a:lvl2pPr marL="227013" indent="-223838">
              <a:buFont typeface="Arial"/>
              <a:buChar char="•"/>
              <a:defRPr sz="1800">
                <a:solidFill>
                  <a:srgbClr val="4A452A"/>
                </a:solidFill>
                <a:latin typeface="Arial"/>
                <a:cs typeface="Arial"/>
              </a:defRPr>
            </a:lvl2pPr>
            <a:lvl3pPr marL="454025" indent="-228600" defTabSz="517525">
              <a:buFont typeface="Lucida Grande"/>
              <a:buChar char="-"/>
              <a:defRPr sz="1800">
                <a:solidFill>
                  <a:srgbClr val="4A452A"/>
                </a:solidFill>
                <a:latin typeface="Arial"/>
                <a:cs typeface="Arial"/>
              </a:defRPr>
            </a:lvl3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0AD443-4D90-451D-A31D-84B0C226B1B3}" type="datetimeFigureOut">
              <a:rPr lang="en-US" smtClean="0">
                <a:solidFill>
                  <a:prstClr val="black">
                    <a:tint val="75000"/>
                  </a:prstClr>
                </a:solidFill>
              </a:rPr>
              <a:pPr/>
              <a:t>6/24/2015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B172563-9086-4AF6-9B8B-CC303F8DB9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606470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0AD443-4D90-451D-A31D-84B0C226B1B3}" type="datetimeFigureOut">
              <a:rPr lang="en-US" smtClean="0">
                <a:solidFill>
                  <a:prstClr val="black">
                    <a:tint val="75000"/>
                  </a:prstClr>
                </a:solidFill>
              </a:rPr>
              <a:pPr/>
              <a:t>6/24/2015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B172563-9086-4AF6-9B8B-CC303F8DB9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29885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0AD443-4D90-451D-A31D-84B0C226B1B3}" type="datetimeFigureOut">
              <a:rPr lang="en-US" smtClean="0">
                <a:solidFill>
                  <a:prstClr val="black">
                    <a:tint val="75000"/>
                  </a:prstClr>
                </a:solidFill>
              </a:rPr>
              <a:pPr/>
              <a:t>6/24/2015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B172563-9086-4AF6-9B8B-CC303F8DB9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188495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BMVA_TOPR29_VATribal_PPT_Cover.png"/>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41996340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BMVA_TOPR29_VATribal_PPT_Interior.png"/>
          <p:cNvPicPr>
            <a:picLocks noChangeAspect="1"/>
          </p:cNvPicPr>
          <p:nvPr userDrawn="1"/>
        </p:nvPicPr>
        <p:blipFill>
          <a:blip r:embed="rId2"/>
          <a:stretch>
            <a:fillRect/>
          </a:stretch>
        </p:blipFill>
        <p:spPr>
          <a:xfrm>
            <a:off x="499" y="3048"/>
            <a:ext cx="9012746" cy="1255776"/>
          </a:xfrm>
          <a:prstGeom prst="rect">
            <a:avLst/>
          </a:prstGeom>
        </p:spPr>
      </p:pic>
      <p:sp>
        <p:nvSpPr>
          <p:cNvPr id="2" name="Title 1"/>
          <p:cNvSpPr>
            <a:spLocks noGrp="1"/>
          </p:cNvSpPr>
          <p:nvPr>
            <p:ph type="title"/>
          </p:nvPr>
        </p:nvSpPr>
        <p:spPr>
          <a:xfrm>
            <a:off x="457200" y="0"/>
            <a:ext cx="8229600" cy="1099071"/>
          </a:xfrm>
        </p:spPr>
        <p:txBody>
          <a:bodyPr>
            <a:normAutofit/>
          </a:bodyPr>
          <a:lstStyle>
            <a:lvl1pPr algn="l">
              <a:defRPr sz="2800">
                <a:solidFill>
                  <a:schemeClr val="bg2">
                    <a:lumMod val="25000"/>
                  </a:schemeClr>
                </a:solidFill>
                <a:latin typeface="Arial"/>
                <a:cs typeface="Arial"/>
              </a:defRPr>
            </a:lvl1pPr>
          </a:lstStyle>
          <a:p>
            <a:r>
              <a:rPr lang="en-US" dirty="0" smtClean="0"/>
              <a:t>Click to edit Master title style</a:t>
            </a:r>
            <a:endParaRPr lang="en-US" dirty="0"/>
          </a:p>
        </p:txBody>
      </p:sp>
      <p:pic>
        <p:nvPicPr>
          <p:cNvPr id="8" name="Picture 7" descr="OTGR_Logo_RGB.ai"/>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3"/>
              <a:srcRect l="11193" t="24278" r="10683" b="28712"/>
              <a:stretch>
                <a:fillRect/>
              </a:stretch>
            </p:blipFill>
          </mc:Choice>
          <mc:Fallback>
            <p:blipFill>
              <a:blip r:embed="rId4"/>
              <a:srcRect l="11193" t="24278" r="10683" b="28712"/>
              <a:stretch>
                <a:fillRect/>
              </a:stretch>
            </p:blipFill>
          </mc:Fallback>
        </mc:AlternateContent>
        <p:spPr>
          <a:xfrm>
            <a:off x="7590070" y="6291222"/>
            <a:ext cx="1397227" cy="420382"/>
          </a:xfrm>
          <a:prstGeom prst="rect">
            <a:avLst/>
          </a:prstGeom>
        </p:spPr>
      </p:pic>
      <p:sp>
        <p:nvSpPr>
          <p:cNvPr id="11" name="Vertical Text Placeholder 2"/>
          <p:cNvSpPr>
            <a:spLocks noGrp="1"/>
          </p:cNvSpPr>
          <p:nvPr>
            <p:ph type="body" orient="vert" idx="1"/>
          </p:nvPr>
        </p:nvSpPr>
        <p:spPr>
          <a:xfrm>
            <a:off x="457200" y="1696357"/>
            <a:ext cx="6019800" cy="4429806"/>
          </a:xfrm>
        </p:spPr>
        <p:txBody>
          <a:bodyPr vert="horz"/>
          <a:lstStyle>
            <a:lvl1pPr>
              <a:buFontTx/>
              <a:buNone/>
              <a:defRPr sz="2200">
                <a:solidFill>
                  <a:srgbClr val="4A452A"/>
                </a:solidFill>
                <a:latin typeface="Arial"/>
                <a:cs typeface="Arial"/>
              </a:defRPr>
            </a:lvl1pPr>
            <a:lvl2pPr marL="227013" indent="-223838">
              <a:buFont typeface="Arial"/>
              <a:buChar char="•"/>
              <a:defRPr sz="1800">
                <a:solidFill>
                  <a:srgbClr val="4A452A"/>
                </a:solidFill>
                <a:latin typeface="Arial"/>
                <a:cs typeface="Arial"/>
              </a:defRPr>
            </a:lvl2pPr>
            <a:lvl3pPr marL="454025" indent="-228600" defTabSz="517525">
              <a:buFont typeface="Lucida Grande"/>
              <a:buChar char="-"/>
              <a:defRPr sz="1800">
                <a:solidFill>
                  <a:srgbClr val="4A452A"/>
                </a:solidFill>
                <a:latin typeface="Arial"/>
                <a:cs typeface="Aria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5376177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descr="BMVA_TOPR29_VATribal_PPT_Section1.png"/>
          <p:cNvPicPr>
            <a:picLocks noChangeAspect="1"/>
          </p:cNvPicPr>
          <p:nvPr userDrawn="1"/>
        </p:nvPicPr>
        <p:blipFill>
          <a:blip r:embed="rId2"/>
          <a:stretch>
            <a:fillRect/>
          </a:stretch>
        </p:blipFill>
        <p:spPr>
          <a:xfrm>
            <a:off x="0" y="0"/>
            <a:ext cx="9144000" cy="6858000"/>
          </a:xfrm>
          <a:prstGeom prst="rect">
            <a:avLst/>
          </a:prstGeom>
        </p:spPr>
      </p:pic>
      <p:sp>
        <p:nvSpPr>
          <p:cNvPr id="9" name="Title 1"/>
          <p:cNvSpPr txBox="1">
            <a:spLocks/>
          </p:cNvSpPr>
          <p:nvPr userDrawn="1"/>
        </p:nvSpPr>
        <p:spPr>
          <a:xfrm>
            <a:off x="457200" y="4880431"/>
            <a:ext cx="8229600" cy="1099071"/>
          </a:xfrm>
          <a:prstGeom prst="rect">
            <a:avLst/>
          </a:prstGeom>
        </p:spPr>
        <p:txBody>
          <a:bodyPr vert="horz" lIns="91440" tIns="45720" rIns="91440" bIns="45720" rtlCol="0" anchor="ctr">
            <a:normAutofit/>
          </a:bodyPr>
          <a:lstStyle>
            <a:lvl1pPr algn="l">
              <a:defRPr sz="2800">
                <a:solidFill>
                  <a:srgbClr val="4A452A"/>
                </a:solidFill>
                <a:latin typeface="Arial"/>
                <a:cs typeface="Arial"/>
              </a:defRPr>
            </a:lvl1pPr>
          </a:lstStyle>
          <a:p>
            <a:pPr>
              <a:spcBef>
                <a:spcPct val="0"/>
              </a:spcBef>
              <a:defRPr/>
            </a:pPr>
            <a:r>
              <a:rPr lang="en-US" dirty="0" smtClean="0"/>
              <a:t>First Section Name </a:t>
            </a:r>
          </a:p>
        </p:txBody>
      </p:sp>
    </p:spTree>
    <p:extLst>
      <p:ext uri="{BB962C8B-B14F-4D97-AF65-F5344CB8AC3E}">
        <p14:creationId xmlns:p14="http://schemas.microsoft.com/office/powerpoint/2010/main" val="5647878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BMVA_TOPR29_VATribal_PPT_Section1.png"/>
          <p:cNvPicPr>
            <a:picLocks noChangeAspect="1"/>
          </p:cNvPicPr>
          <p:nvPr userDrawn="1"/>
        </p:nvPicPr>
        <p:blipFill>
          <a:blip r:embed="rId2"/>
          <a:stretch>
            <a:fillRect/>
          </a:stretch>
        </p:blipFill>
        <p:spPr>
          <a:xfrm>
            <a:off x="0" y="0"/>
            <a:ext cx="9144000" cy="6858000"/>
          </a:xfrm>
          <a:prstGeom prst="rect">
            <a:avLst/>
          </a:prstGeom>
        </p:spPr>
      </p:pic>
      <p:sp>
        <p:nvSpPr>
          <p:cNvPr id="9" name="Title 1"/>
          <p:cNvSpPr>
            <a:spLocks noGrp="1"/>
          </p:cNvSpPr>
          <p:nvPr>
            <p:ph type="title" hasCustomPrompt="1"/>
          </p:nvPr>
        </p:nvSpPr>
        <p:spPr>
          <a:xfrm>
            <a:off x="457200" y="4880431"/>
            <a:ext cx="8229600" cy="1099071"/>
          </a:xfrm>
        </p:spPr>
        <p:txBody>
          <a:bodyPr>
            <a:normAutofit/>
          </a:bodyPr>
          <a:lstStyle>
            <a:lvl1pPr algn="l">
              <a:defRPr sz="2800">
                <a:solidFill>
                  <a:srgbClr val="4A452A"/>
                </a:solidFill>
                <a:latin typeface="Arial"/>
                <a:cs typeface="Arial"/>
              </a:defRPr>
            </a:lvl1pPr>
          </a:lstStyle>
          <a:p>
            <a:r>
              <a:rPr lang="en-US" dirty="0" smtClean="0"/>
              <a:t>Second Section Name </a:t>
            </a:r>
            <a:endParaRPr lang="en-US" dirty="0"/>
          </a:p>
        </p:txBody>
      </p:sp>
    </p:spTree>
    <p:extLst>
      <p:ext uri="{BB962C8B-B14F-4D97-AF65-F5344CB8AC3E}">
        <p14:creationId xmlns:p14="http://schemas.microsoft.com/office/powerpoint/2010/main" val="36526886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929911-690F-C944-B05E-C2EB3910820A}" type="datetimeFigureOut">
              <a:rPr lang="en-US" smtClean="0">
                <a:solidFill>
                  <a:prstClr val="black">
                    <a:tint val="75000"/>
                  </a:prstClr>
                </a:solidFill>
              </a:rPr>
              <a:pPr/>
              <a:t>6/24/2015</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C385A34-8520-074A-BBB5-5BB2F334BD6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393480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929911-690F-C944-B05E-C2EB3910820A}" type="datetimeFigureOut">
              <a:rPr lang="en-US" smtClean="0">
                <a:solidFill>
                  <a:prstClr val="black">
                    <a:tint val="75000"/>
                  </a:prstClr>
                </a:solidFill>
              </a:rPr>
              <a:pPr/>
              <a:t>6/24/2015</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C385A34-8520-074A-BBB5-5BB2F334BD6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469705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929911-690F-C944-B05E-C2EB3910820A}" type="datetimeFigureOut">
              <a:rPr lang="en-US" smtClean="0">
                <a:solidFill>
                  <a:prstClr val="black">
                    <a:tint val="75000"/>
                  </a:prstClr>
                </a:solidFill>
              </a:rPr>
              <a:pPr/>
              <a:t>6/24/2015</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C385A34-8520-074A-BBB5-5BB2F334BD6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48871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descr="BMVA_TOPR29_VATribal_PPT_Section1.png"/>
          <p:cNvPicPr>
            <a:picLocks noChangeAspect="1"/>
          </p:cNvPicPr>
          <p:nvPr userDrawn="1"/>
        </p:nvPicPr>
        <p:blipFill>
          <a:blip r:embed="rId2"/>
          <a:stretch>
            <a:fillRect/>
          </a:stretch>
        </p:blipFill>
        <p:spPr>
          <a:xfrm>
            <a:off x="0" y="0"/>
            <a:ext cx="9144000" cy="6858000"/>
          </a:xfrm>
          <a:prstGeom prst="rect">
            <a:avLst/>
          </a:prstGeom>
        </p:spPr>
      </p:pic>
      <p:sp>
        <p:nvSpPr>
          <p:cNvPr id="9" name="Title 1"/>
          <p:cNvSpPr txBox="1">
            <a:spLocks/>
          </p:cNvSpPr>
          <p:nvPr userDrawn="1"/>
        </p:nvSpPr>
        <p:spPr>
          <a:xfrm>
            <a:off x="457200" y="4880431"/>
            <a:ext cx="8229600" cy="1099071"/>
          </a:xfrm>
          <a:prstGeom prst="rect">
            <a:avLst/>
          </a:prstGeom>
        </p:spPr>
        <p:txBody>
          <a:bodyPr vert="horz" lIns="91440" tIns="45720" rIns="91440" bIns="45720" rtlCol="0" anchor="ctr">
            <a:normAutofit/>
          </a:bodyPr>
          <a:lstStyle>
            <a:lvl1pPr algn="l">
              <a:defRPr sz="2800">
                <a:solidFill>
                  <a:srgbClr val="4A452A"/>
                </a:solidFill>
                <a:latin typeface="Arial"/>
                <a:cs typeface="Arial"/>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4A452A"/>
                </a:solidFill>
                <a:effectLst/>
                <a:uLnTx/>
                <a:uFillTx/>
                <a:latin typeface="Arial"/>
                <a:ea typeface="+mj-ea"/>
                <a:cs typeface="Arial"/>
              </a:rPr>
              <a:t>First Section Name </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929911-690F-C944-B05E-C2EB3910820A}" type="datetimeFigureOut">
              <a:rPr lang="en-US" smtClean="0">
                <a:solidFill>
                  <a:prstClr val="black">
                    <a:tint val="75000"/>
                  </a:prstClr>
                </a:solidFill>
              </a:rPr>
              <a:pPr/>
              <a:t>6/24/2015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C385A34-8520-074A-BBB5-5BB2F334BD6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87107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929911-690F-C944-B05E-C2EB3910820A}" type="datetimeFigureOut">
              <a:rPr lang="en-US" smtClean="0">
                <a:solidFill>
                  <a:prstClr val="black">
                    <a:tint val="75000"/>
                  </a:prstClr>
                </a:solidFill>
              </a:rPr>
              <a:pPr/>
              <a:t>6/24/2015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C385A34-8520-074A-BBB5-5BB2F334BD6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626191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929911-690F-C944-B05E-C2EB3910820A}" type="datetimeFigureOut">
              <a:rPr lang="en-US" smtClean="0">
                <a:solidFill>
                  <a:prstClr val="black">
                    <a:tint val="75000"/>
                  </a:prstClr>
                </a:solidFill>
              </a:rPr>
              <a:pPr/>
              <a:t>6/24/2015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385A34-8520-074A-BBB5-5BB2F334BD6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629667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929911-690F-C944-B05E-C2EB3910820A}" type="datetimeFigureOut">
              <a:rPr lang="en-US" smtClean="0">
                <a:solidFill>
                  <a:prstClr val="black">
                    <a:tint val="75000"/>
                  </a:prstClr>
                </a:solidFill>
              </a:rPr>
              <a:pPr/>
              <a:t>6/24/2015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C385A34-8520-074A-BBB5-5BB2F334BD6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34635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BMVA_TOPR29_VATribal_PPT_Section1.png"/>
          <p:cNvPicPr>
            <a:picLocks noChangeAspect="1"/>
          </p:cNvPicPr>
          <p:nvPr userDrawn="1"/>
        </p:nvPicPr>
        <p:blipFill>
          <a:blip r:embed="rId2"/>
          <a:stretch>
            <a:fillRect/>
          </a:stretch>
        </p:blipFill>
        <p:spPr>
          <a:xfrm>
            <a:off x="0" y="0"/>
            <a:ext cx="9144000" cy="6858000"/>
          </a:xfrm>
          <a:prstGeom prst="rect">
            <a:avLst/>
          </a:prstGeom>
        </p:spPr>
      </p:pic>
      <p:sp>
        <p:nvSpPr>
          <p:cNvPr id="9" name="Title 1"/>
          <p:cNvSpPr>
            <a:spLocks noGrp="1"/>
          </p:cNvSpPr>
          <p:nvPr>
            <p:ph type="title" hasCustomPrompt="1"/>
          </p:nvPr>
        </p:nvSpPr>
        <p:spPr>
          <a:xfrm>
            <a:off x="457200" y="4880431"/>
            <a:ext cx="8229600" cy="1099071"/>
          </a:xfrm>
        </p:spPr>
        <p:txBody>
          <a:bodyPr>
            <a:normAutofit/>
          </a:bodyPr>
          <a:lstStyle>
            <a:lvl1pPr algn="l">
              <a:defRPr sz="2800">
                <a:solidFill>
                  <a:srgbClr val="4A452A"/>
                </a:solidFill>
                <a:latin typeface="Arial"/>
                <a:cs typeface="Arial"/>
              </a:defRPr>
            </a:lvl1pPr>
          </a:lstStyle>
          <a:p>
            <a:r>
              <a:rPr lang="en-US" dirty="0" smtClean="0"/>
              <a:t>Second Section Name </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929911-690F-C944-B05E-C2EB3910820A}" type="datetimeFigureOut">
              <a:rPr lang="en-US" smtClean="0"/>
              <a:pPr/>
              <a:t>6/24/2015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C385A34-8520-074A-BBB5-5BB2F334BD6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929911-690F-C944-B05E-C2EB3910820A}" type="datetimeFigureOut">
              <a:rPr lang="en-US" smtClean="0"/>
              <a:pPr/>
              <a:t>6/24/2015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C385A34-8520-074A-BBB5-5BB2F334BD6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929911-690F-C944-B05E-C2EB3910820A}" type="datetimeFigureOut">
              <a:rPr lang="en-US" smtClean="0"/>
              <a:pPr/>
              <a:t>6/24/2015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C385A34-8520-074A-BBB5-5BB2F334BD6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929911-690F-C944-B05E-C2EB3910820A}" type="datetimeFigureOut">
              <a:rPr lang="en-US" smtClean="0"/>
              <a:pPr/>
              <a:t>6/24/2015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385A34-8520-074A-BBB5-5BB2F334BD6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929911-690F-C944-B05E-C2EB3910820A}" type="datetimeFigureOut">
              <a:rPr lang="en-US" smtClean="0"/>
              <a:pPr/>
              <a:t>6/24/2015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385A34-8520-074A-BBB5-5BB2F334BD6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929911-690F-C944-B05E-C2EB3910820A}" type="datetimeFigureOut">
              <a:rPr lang="en-US" smtClean="0"/>
              <a:pPr/>
              <a:t>6/24/2015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385A34-8520-074A-BBB5-5BB2F334BD6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DE0AD443-4D90-451D-A31D-84B0C226B1B3}" type="datetimeFigureOut">
              <a:rPr lang="en-US" smtClean="0">
                <a:solidFill>
                  <a:prstClr val="black">
                    <a:tint val="75000"/>
                  </a:prstClr>
                </a:solidFill>
              </a:rPr>
              <a:pPr defTabSz="914400"/>
              <a:t>6/24/2015</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9B172563-9086-4AF6-9B8B-CC303F8DB979}" type="slidenum">
              <a:rPr lang="en-US" smtClean="0">
                <a:solidFill>
                  <a:prstClr val="black">
                    <a:tint val="75000"/>
                  </a:prstClr>
                </a:solidFill>
              </a:rPr>
              <a:pPr defTabSz="914400"/>
              <a:t>‹#›</a:t>
            </a:fld>
            <a:endParaRPr lang="en-US" dirty="0">
              <a:solidFill>
                <a:prstClr val="black">
                  <a:tint val="75000"/>
                </a:prstClr>
              </a:solidFill>
            </a:endParaRPr>
          </a:p>
        </p:txBody>
      </p:sp>
    </p:spTree>
    <p:extLst>
      <p:ext uri="{BB962C8B-B14F-4D97-AF65-F5344CB8AC3E}">
        <p14:creationId xmlns:p14="http://schemas.microsoft.com/office/powerpoint/2010/main" val="36333535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929911-690F-C944-B05E-C2EB3910820A}" type="datetimeFigureOut">
              <a:rPr lang="en-US" smtClean="0">
                <a:solidFill>
                  <a:prstClr val="black">
                    <a:tint val="75000"/>
                  </a:prstClr>
                </a:solidFill>
              </a:rPr>
              <a:pPr/>
              <a:t>6/24/2015</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385A34-8520-074A-BBB5-5BB2F334BD6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919522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8.emf"/><Relationship Id="rId4" Type="http://schemas.openxmlformats.org/officeDocument/2006/relationships/image" Target="../media/image7.emf"/></Relationships>
</file>

<file path=ppt/slides/_rels/slide10.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vapccc.triwest.com/PCCCWeb/index.html#/provider-home" TargetMode="Externa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d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mailto:Terry.Bentley@va.gov" TargetMode="External"/><Relationship Id="rId7" Type="http://schemas.openxmlformats.org/officeDocument/2006/relationships/image" Target="../media/image8.pdf"/><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hyperlink" Target="mailto:Tribal.Consultation@va.gov" TargetMode="External"/><Relationship Id="rId5" Type="http://schemas.openxmlformats.org/officeDocument/2006/relationships/hyperlink" Target="mailto:Tribal.agreements@va.gov" TargetMode="External"/><Relationship Id="rId4" Type="http://schemas.openxmlformats.org/officeDocument/2006/relationships/hyperlink" Target="http://www.va.gov/tribalgovernmen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mailto:MyVACommunities@va.gov" TargetMode="Externa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 Id="rId6" Type="http://schemas.openxmlformats.org/officeDocument/2006/relationships/image" Target="../media/image13.png"/><Relationship Id="rId5" Type="http://schemas.openxmlformats.org/officeDocument/2006/relationships/image" Target="../media/image9.png"/><Relationship Id="rId4" Type="http://schemas.openxmlformats.org/officeDocument/2006/relationships/image" Target="../media/image8.pd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0.emf"/><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va/gov/PURCHASEDCARE/programs/veterans/nonvacare/ihs/index.asp" TargetMode="External"/><Relationship Id="rId5" Type="http://schemas.openxmlformats.org/officeDocument/2006/relationships/hyperlink" Target="mailto:tribal.agreements@va.gov" TargetMode="Externa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8.pd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MVA_TOPR29_VATribal_PPT_Cover4.jpg"/>
          <p:cNvPicPr>
            <a:picLocks noChangeAspect="1"/>
          </p:cNvPicPr>
          <p:nvPr/>
        </p:nvPicPr>
        <p:blipFill>
          <a:blip r:embed="rId3"/>
          <a:stretch>
            <a:fillRect/>
          </a:stretch>
        </p:blipFill>
        <p:spPr>
          <a:xfrm>
            <a:off x="0" y="0"/>
            <a:ext cx="9144000" cy="6858000"/>
          </a:xfrm>
          <a:prstGeom prst="rect">
            <a:avLst/>
          </a:prstGeom>
        </p:spPr>
      </p:pic>
      <p:sp>
        <p:nvSpPr>
          <p:cNvPr id="4" name="Title 1"/>
          <p:cNvSpPr txBox="1">
            <a:spLocks/>
          </p:cNvSpPr>
          <p:nvPr/>
        </p:nvSpPr>
        <p:spPr>
          <a:xfrm>
            <a:off x="480012" y="444101"/>
            <a:ext cx="7772400" cy="1595713"/>
          </a:xfrm>
          <a:prstGeom prst="rect">
            <a:avLst/>
          </a:prstGeom>
        </p:spPr>
        <p:txBody>
          <a:bodyPr vert="horz" lIns="91440" tIns="45720" rIns="91440" bIns="45720" rtlCol="0" anchor="t">
            <a:noAutofit/>
          </a:bodyPr>
          <a:lstStyle/>
          <a:p>
            <a:pPr>
              <a:spcBef>
                <a:spcPct val="0"/>
              </a:spcBef>
              <a:spcAft>
                <a:spcPts val="2400"/>
              </a:spcAft>
              <a:defRPr/>
            </a:pPr>
            <a:r>
              <a:rPr lang="en-US" sz="2800" b="1" dirty="0" smtClean="0">
                <a:solidFill>
                  <a:schemeClr val="accent1"/>
                </a:solidFill>
                <a:latin typeface="Arial"/>
                <a:ea typeface="+mj-ea"/>
                <a:cs typeface="Arial"/>
              </a:rPr>
              <a:t>VA Office of Tribal Government Relations</a:t>
            </a:r>
          </a:p>
          <a:p>
            <a:pPr>
              <a:spcBef>
                <a:spcPct val="0"/>
              </a:spcBef>
              <a:spcAft>
                <a:spcPts val="2400"/>
              </a:spcAft>
              <a:defRPr/>
            </a:pPr>
            <a:r>
              <a:rPr lang="en-US" sz="2400" b="1" dirty="0" smtClean="0">
                <a:solidFill>
                  <a:srgbClr val="4A452A"/>
                </a:solidFill>
                <a:latin typeface="Arial"/>
                <a:ea typeface="+mj-ea"/>
                <a:cs typeface="Arial"/>
              </a:rPr>
              <a:t>California Rural Indian Health Board </a:t>
            </a:r>
          </a:p>
          <a:p>
            <a:pPr>
              <a:spcBef>
                <a:spcPct val="0"/>
              </a:spcBef>
              <a:spcAft>
                <a:spcPts val="2400"/>
              </a:spcAft>
              <a:defRPr/>
            </a:pPr>
            <a:r>
              <a:rPr lang="en-US" sz="2400" b="1" dirty="0" smtClean="0">
                <a:solidFill>
                  <a:srgbClr val="4A452A"/>
                </a:solidFill>
                <a:latin typeface="Arial"/>
                <a:ea typeface="+mj-ea"/>
                <a:cs typeface="Arial"/>
              </a:rPr>
              <a:t>Thunder Valley Casino Resort</a:t>
            </a:r>
          </a:p>
          <a:p>
            <a:pPr>
              <a:spcBef>
                <a:spcPct val="0"/>
              </a:spcBef>
              <a:spcAft>
                <a:spcPts val="2400"/>
              </a:spcAft>
              <a:defRPr/>
            </a:pPr>
            <a:r>
              <a:rPr lang="en-US" sz="2000" dirty="0" smtClean="0">
                <a:solidFill>
                  <a:srgbClr val="4A452A"/>
                </a:solidFill>
                <a:latin typeface="Arial"/>
                <a:ea typeface="+mj-ea"/>
                <a:cs typeface="Arial"/>
              </a:rPr>
              <a:t>Quarterly Board of Directors Meeting</a:t>
            </a:r>
          </a:p>
          <a:p>
            <a:pPr>
              <a:spcBef>
                <a:spcPct val="0"/>
              </a:spcBef>
              <a:spcAft>
                <a:spcPts val="2400"/>
              </a:spcAft>
              <a:defRPr/>
            </a:pPr>
            <a:r>
              <a:rPr lang="en-US" sz="2000" dirty="0" smtClean="0">
                <a:solidFill>
                  <a:srgbClr val="4A452A"/>
                </a:solidFill>
                <a:latin typeface="Arial"/>
                <a:ea typeface="+mj-ea"/>
                <a:cs typeface="Arial"/>
              </a:rPr>
              <a:t>Ms. Stephanie Birdwell</a:t>
            </a:r>
          </a:p>
          <a:p>
            <a:pPr>
              <a:spcBef>
                <a:spcPct val="0"/>
              </a:spcBef>
              <a:spcAft>
                <a:spcPts val="2400"/>
              </a:spcAft>
              <a:defRPr/>
            </a:pPr>
            <a:r>
              <a:rPr lang="en-US" sz="2000" dirty="0" smtClean="0">
                <a:solidFill>
                  <a:srgbClr val="4A452A"/>
                </a:solidFill>
                <a:latin typeface="Arial"/>
                <a:ea typeface="+mj-ea"/>
                <a:cs typeface="Arial"/>
              </a:rPr>
              <a:t>July 7, 2015</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55708" y="2476500"/>
            <a:ext cx="1057275"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38024" y="723117"/>
            <a:ext cx="1628775"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85607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10</a:t>
            </a:fld>
            <a:endParaRPr lang="en-US" dirty="0">
              <a:solidFill>
                <a:srgbClr val="CE7019"/>
              </a:solidFill>
            </a:endParaRPr>
          </a:p>
        </p:txBody>
      </p:sp>
      <p:sp>
        <p:nvSpPr>
          <p:cNvPr id="8" name="Title 1"/>
          <p:cNvSpPr txBox="1">
            <a:spLocks/>
          </p:cNvSpPr>
          <p:nvPr/>
        </p:nvSpPr>
        <p:spPr>
          <a:xfrm>
            <a:off x="914400" y="278780"/>
            <a:ext cx="8229600" cy="1099071"/>
          </a:xfrm>
          <a:prstGeom prst="rect">
            <a:avLst/>
          </a:prstGeom>
        </p:spPr>
        <p:txBody>
          <a:bodyPr vert="horz" lIns="91440" tIns="45720" rIns="91440" bIns="45720" rtlCol="0" anchor="ctr">
            <a:normAutofit/>
          </a:bodyPr>
          <a:lstStyle>
            <a:lvl1pPr algn="l">
              <a:defRPr sz="2800">
                <a:solidFill>
                  <a:schemeClr val="bg2">
                    <a:lumMod val="25000"/>
                  </a:schemeClr>
                </a:solidFill>
                <a:latin typeface="Arial"/>
                <a:cs typeface="Arial"/>
              </a:defRPr>
            </a:lvl1pPr>
          </a:lstStyle>
          <a:p>
            <a:pPr>
              <a:spcBef>
                <a:spcPct val="0"/>
              </a:spcBef>
              <a:defRPr/>
            </a:pPr>
            <a:r>
              <a:rPr lang="en-US" sz="3600" b="1" dirty="0" smtClean="0">
                <a:solidFill>
                  <a:srgbClr val="EEECE1">
                    <a:lumMod val="25000"/>
                  </a:srgbClr>
                </a:solidFill>
              </a:rPr>
              <a:t>Choice Act Update</a:t>
            </a:r>
            <a:endParaRPr lang="en-US" sz="2000" b="1" dirty="0">
              <a:solidFill>
                <a:srgbClr val="EEECE1">
                  <a:lumMod val="25000"/>
                </a:srgbClr>
              </a:solidFill>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sp>
        <p:nvSpPr>
          <p:cNvPr id="3" name="TextBox 2"/>
          <p:cNvSpPr txBox="1"/>
          <p:nvPr/>
        </p:nvSpPr>
        <p:spPr>
          <a:xfrm>
            <a:off x="2932771" y="3361422"/>
            <a:ext cx="869796" cy="369332"/>
          </a:xfrm>
          <a:prstGeom prst="rect">
            <a:avLst/>
          </a:prstGeom>
          <a:noFill/>
        </p:spPr>
        <p:txBody>
          <a:bodyPr wrap="square" rtlCol="0">
            <a:spAutoFit/>
          </a:bodyPr>
          <a:lstStyle/>
          <a:p>
            <a:r>
              <a:rPr lang="en-US" dirty="0" smtClean="0">
                <a:solidFill>
                  <a:prstClr val="white"/>
                </a:solidFill>
              </a:rPr>
              <a:t>CO</a:t>
            </a:r>
            <a:endParaRPr lang="en-US" dirty="0">
              <a:solidFill>
                <a:prstClr val="white"/>
              </a:solidFill>
            </a:endParaRPr>
          </a:p>
        </p:txBody>
      </p:sp>
      <p:sp>
        <p:nvSpPr>
          <p:cNvPr id="2" name="TextBox 1"/>
          <p:cNvSpPr txBox="1"/>
          <p:nvPr/>
        </p:nvSpPr>
        <p:spPr>
          <a:xfrm>
            <a:off x="815927" y="1377851"/>
            <a:ext cx="7807568" cy="4401205"/>
          </a:xfrm>
          <a:prstGeom prst="rect">
            <a:avLst/>
          </a:prstGeom>
          <a:noFill/>
        </p:spPr>
        <p:txBody>
          <a:bodyPr wrap="square" rtlCol="0">
            <a:spAutoFit/>
          </a:bodyPr>
          <a:lstStyle/>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Reimbursement Agreements &amp; Choice are two separate categories at this time</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VHA has $2.4B Non-VA Purchased Care shortfall</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Effective June 8, 2015, VA implemented in accordance with Congressional wishes a hierarchy of purchased care to those eligible. Choice is at the top of the hierarchy</a:t>
            </a:r>
          </a:p>
          <a:p>
            <a:endParaRPr lang="en-US" sz="2800" dirty="0" smtClean="0">
              <a:solidFill>
                <a:prstClr val="black"/>
              </a:solidFill>
              <a:latin typeface="Arial" panose="020B0604020202020204" pitchFamily="34" charset="0"/>
              <a:cs typeface="Arial" panose="020B0604020202020204" pitchFamily="34" charset="0"/>
            </a:endParaRPr>
          </a:p>
          <a:p>
            <a:pPr lvl="1"/>
            <a:endParaRPr lang="en-US"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864442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11</a:t>
            </a:fld>
            <a:endParaRPr lang="en-US" dirty="0">
              <a:solidFill>
                <a:srgbClr val="CE7019"/>
              </a:solidFill>
            </a:endParaRPr>
          </a:p>
        </p:txBody>
      </p:sp>
      <p:sp>
        <p:nvSpPr>
          <p:cNvPr id="8" name="Title 1"/>
          <p:cNvSpPr txBox="1">
            <a:spLocks/>
          </p:cNvSpPr>
          <p:nvPr/>
        </p:nvSpPr>
        <p:spPr>
          <a:xfrm>
            <a:off x="914400" y="278780"/>
            <a:ext cx="8229600" cy="1099071"/>
          </a:xfrm>
          <a:prstGeom prst="rect">
            <a:avLst/>
          </a:prstGeom>
        </p:spPr>
        <p:txBody>
          <a:bodyPr vert="horz" lIns="91440" tIns="45720" rIns="91440" bIns="45720" rtlCol="0" anchor="ctr">
            <a:normAutofit/>
          </a:bodyPr>
          <a:lstStyle>
            <a:lvl1pPr algn="l">
              <a:defRPr sz="2800">
                <a:solidFill>
                  <a:schemeClr val="bg2">
                    <a:lumMod val="25000"/>
                  </a:schemeClr>
                </a:solidFill>
                <a:latin typeface="Arial"/>
                <a:cs typeface="Arial"/>
              </a:defRPr>
            </a:lvl1pPr>
          </a:lstStyle>
          <a:p>
            <a:pPr>
              <a:spcBef>
                <a:spcPct val="0"/>
              </a:spcBef>
              <a:defRPr/>
            </a:pPr>
            <a:r>
              <a:rPr lang="en-US" sz="3600" b="1" dirty="0" smtClean="0">
                <a:solidFill>
                  <a:srgbClr val="EEECE1">
                    <a:lumMod val="25000"/>
                  </a:srgbClr>
                </a:solidFill>
              </a:rPr>
              <a:t>Choice Act Update</a:t>
            </a:r>
            <a:endParaRPr lang="en-US" sz="2000" b="1" dirty="0">
              <a:solidFill>
                <a:srgbClr val="EEECE1">
                  <a:lumMod val="25000"/>
                </a:srgbClr>
              </a:solidFill>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sp>
        <p:nvSpPr>
          <p:cNvPr id="3" name="TextBox 2"/>
          <p:cNvSpPr txBox="1"/>
          <p:nvPr/>
        </p:nvSpPr>
        <p:spPr>
          <a:xfrm>
            <a:off x="2932771" y="3361422"/>
            <a:ext cx="869796" cy="369332"/>
          </a:xfrm>
          <a:prstGeom prst="rect">
            <a:avLst/>
          </a:prstGeom>
          <a:noFill/>
        </p:spPr>
        <p:txBody>
          <a:bodyPr wrap="square" rtlCol="0">
            <a:spAutoFit/>
          </a:bodyPr>
          <a:lstStyle/>
          <a:p>
            <a:r>
              <a:rPr lang="en-US" dirty="0" smtClean="0">
                <a:solidFill>
                  <a:prstClr val="white"/>
                </a:solidFill>
              </a:rPr>
              <a:t>CO</a:t>
            </a:r>
            <a:endParaRPr lang="en-US" dirty="0">
              <a:solidFill>
                <a:prstClr val="white"/>
              </a:solidFill>
            </a:endParaRPr>
          </a:p>
        </p:txBody>
      </p:sp>
      <p:sp>
        <p:nvSpPr>
          <p:cNvPr id="2" name="TextBox 1"/>
          <p:cNvSpPr txBox="1"/>
          <p:nvPr/>
        </p:nvSpPr>
        <p:spPr>
          <a:xfrm>
            <a:off x="815927" y="1377851"/>
            <a:ext cx="7807568" cy="5693866"/>
          </a:xfrm>
          <a:prstGeom prst="rect">
            <a:avLst/>
          </a:prstGeom>
          <a:noFill/>
        </p:spPr>
        <p:txBody>
          <a:bodyPr wrap="square" rtlCol="0">
            <a:spAutoFit/>
          </a:bodyPr>
          <a:lstStyle/>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Tribes must establish themselves as choice providers.  This is applicable to those Tribes who want to be a choice referral site for non-native Veterans (Tri-West Healthcare Alliance) </a:t>
            </a:r>
            <a:r>
              <a:rPr lang="en-US" sz="2800" dirty="0" smtClean="0">
                <a:solidFill>
                  <a:prstClr val="black"/>
                </a:solidFill>
                <a:latin typeface="Arial" panose="020B0604020202020204" pitchFamily="34" charset="0"/>
                <a:cs typeface="Arial" panose="020B0604020202020204" pitchFamily="34" charset="0"/>
                <a:hlinkClick r:id="rId5"/>
              </a:rPr>
              <a:t>https</a:t>
            </a:r>
            <a:r>
              <a:rPr lang="en-US" sz="2800" dirty="0">
                <a:solidFill>
                  <a:prstClr val="black"/>
                </a:solidFill>
                <a:latin typeface="Arial" panose="020B0604020202020204" pitchFamily="34" charset="0"/>
                <a:cs typeface="Arial" panose="020B0604020202020204" pitchFamily="34" charset="0"/>
                <a:hlinkClick r:id="rId5"/>
              </a:rPr>
              <a:t>://vapccc.triwest.com/PCCCWeb/index.html#/</a:t>
            </a:r>
            <a:r>
              <a:rPr lang="en-US" sz="2800" dirty="0" smtClean="0">
                <a:solidFill>
                  <a:prstClr val="black"/>
                </a:solidFill>
                <a:latin typeface="Arial" panose="020B0604020202020204" pitchFamily="34" charset="0"/>
                <a:cs typeface="Arial" panose="020B0604020202020204" pitchFamily="34" charset="0"/>
                <a:hlinkClick r:id="rId5"/>
              </a:rPr>
              <a:t>provider-home</a:t>
            </a:r>
            <a:r>
              <a:rPr lang="en-US" sz="2800" dirty="0" smtClean="0">
                <a:solidFill>
                  <a:prstClr val="black"/>
                </a:solidFill>
                <a:latin typeface="Arial" panose="020B0604020202020204" pitchFamily="34" charset="0"/>
                <a:cs typeface="Arial" panose="020B0604020202020204" pitchFamily="34" charset="0"/>
              </a:rPr>
              <a:t> </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Medicare rates apply for Choice Providers </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Pre-authorization and referral process required</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VA payer of last resort like Reimbursement Agreement program</a:t>
            </a:r>
          </a:p>
          <a:p>
            <a:endParaRPr lang="en-US" sz="2800" dirty="0" smtClean="0">
              <a:solidFill>
                <a:prstClr val="black"/>
              </a:solidFill>
              <a:latin typeface="Arial" panose="020B0604020202020204" pitchFamily="34" charset="0"/>
              <a:cs typeface="Arial" panose="020B0604020202020204" pitchFamily="34" charset="0"/>
            </a:endParaRPr>
          </a:p>
          <a:p>
            <a:pPr lvl="1"/>
            <a:endParaRPr lang="en-US"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15251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12</a:t>
            </a:fld>
            <a:endParaRPr lang="en-US" dirty="0">
              <a:solidFill>
                <a:srgbClr val="CE7019"/>
              </a:solidFill>
            </a:endParaRPr>
          </a:p>
        </p:txBody>
      </p:sp>
      <p:sp>
        <p:nvSpPr>
          <p:cNvPr id="8" name="Title 1"/>
          <p:cNvSpPr txBox="1">
            <a:spLocks/>
          </p:cNvSpPr>
          <p:nvPr/>
        </p:nvSpPr>
        <p:spPr>
          <a:xfrm>
            <a:off x="914400" y="278780"/>
            <a:ext cx="8229600" cy="1099071"/>
          </a:xfrm>
          <a:prstGeom prst="rect">
            <a:avLst/>
          </a:prstGeom>
        </p:spPr>
        <p:txBody>
          <a:bodyPr vert="horz" lIns="91440" tIns="45720" rIns="91440" bIns="45720" rtlCol="0" anchor="ctr">
            <a:normAutofit/>
          </a:bodyPr>
          <a:lstStyle>
            <a:lvl1pPr algn="l">
              <a:defRPr sz="2800">
                <a:solidFill>
                  <a:schemeClr val="bg2">
                    <a:lumMod val="25000"/>
                  </a:schemeClr>
                </a:solidFill>
                <a:latin typeface="Arial"/>
                <a:cs typeface="Arial"/>
              </a:defRPr>
            </a:lvl1pPr>
          </a:lstStyle>
          <a:p>
            <a:pPr>
              <a:spcBef>
                <a:spcPct val="0"/>
              </a:spcBef>
              <a:defRPr/>
            </a:pPr>
            <a:r>
              <a:rPr lang="en-US" sz="3600" b="1" dirty="0" smtClean="0">
                <a:solidFill>
                  <a:srgbClr val="EEECE1">
                    <a:lumMod val="25000"/>
                  </a:srgbClr>
                </a:solidFill>
              </a:rPr>
              <a:t>VA – IHS MOU – Five Mutual Goals</a:t>
            </a:r>
            <a:endParaRPr lang="en-US" sz="2000" b="1" dirty="0">
              <a:solidFill>
                <a:srgbClr val="EEECE1">
                  <a:lumMod val="25000"/>
                </a:srgbClr>
              </a:solidFill>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sp>
        <p:nvSpPr>
          <p:cNvPr id="3" name="TextBox 2"/>
          <p:cNvSpPr txBox="1"/>
          <p:nvPr/>
        </p:nvSpPr>
        <p:spPr>
          <a:xfrm>
            <a:off x="2932771" y="3361422"/>
            <a:ext cx="869796" cy="369332"/>
          </a:xfrm>
          <a:prstGeom prst="rect">
            <a:avLst/>
          </a:prstGeom>
          <a:noFill/>
        </p:spPr>
        <p:txBody>
          <a:bodyPr wrap="square" rtlCol="0">
            <a:spAutoFit/>
          </a:bodyPr>
          <a:lstStyle/>
          <a:p>
            <a:r>
              <a:rPr lang="en-US" dirty="0" smtClean="0">
                <a:solidFill>
                  <a:prstClr val="white"/>
                </a:solidFill>
              </a:rPr>
              <a:t>CO</a:t>
            </a:r>
            <a:endParaRPr lang="en-US" dirty="0">
              <a:solidFill>
                <a:prstClr val="white"/>
              </a:solidFill>
            </a:endParaRPr>
          </a:p>
        </p:txBody>
      </p:sp>
      <p:sp>
        <p:nvSpPr>
          <p:cNvPr id="2" name="TextBox 1"/>
          <p:cNvSpPr txBox="1"/>
          <p:nvPr/>
        </p:nvSpPr>
        <p:spPr>
          <a:xfrm>
            <a:off x="815927" y="1377851"/>
            <a:ext cx="7807568" cy="5016758"/>
          </a:xfrm>
          <a:prstGeom prst="rect">
            <a:avLst/>
          </a:prstGeom>
          <a:noFill/>
        </p:spPr>
        <p:txBody>
          <a:bodyPr wrap="square" rtlCol="0">
            <a:spAutoFit/>
          </a:bodyPr>
          <a:lstStyle/>
          <a:p>
            <a:pPr>
              <a:spcAft>
                <a:spcPts val="1200"/>
              </a:spcAft>
            </a:pPr>
            <a:r>
              <a:rPr lang="en-US" sz="2000" dirty="0" smtClean="0">
                <a:latin typeface="Calibri" pitchFamily="34" charset="0"/>
                <a:ea typeface="ＭＳ Ｐゴシック" pitchFamily="34" charset="-128"/>
                <a:cs typeface="Georgia" pitchFamily="18" charset="0"/>
              </a:rPr>
              <a:t>2014 – VA Consulted on the VA-IHS MOU in September 2014 in Albuquerque, NM – report due to be released within next 30-days</a:t>
            </a:r>
          </a:p>
          <a:p>
            <a:pPr marL="457200" indent="-457200">
              <a:spcAft>
                <a:spcPts val="1200"/>
              </a:spcAft>
              <a:buFont typeface="Arial Black" pitchFamily="34" charset="0"/>
              <a:buAutoNum type="arabicPeriod"/>
            </a:pPr>
            <a:r>
              <a:rPr lang="en-US" sz="2000" dirty="0" smtClean="0">
                <a:latin typeface="Calibri" pitchFamily="34" charset="0"/>
                <a:ea typeface="ＭＳ Ｐゴシック" pitchFamily="34" charset="-128"/>
                <a:cs typeface="Georgia" pitchFamily="18" charset="0"/>
              </a:rPr>
              <a:t>Increase </a:t>
            </a:r>
            <a:r>
              <a:rPr lang="en-US" sz="2000" b="1" dirty="0">
                <a:latin typeface="Calibri" pitchFamily="34" charset="0"/>
                <a:ea typeface="ＭＳ Ｐゴシック" pitchFamily="34" charset="-128"/>
                <a:cs typeface="Georgia" pitchFamily="18" charset="0"/>
              </a:rPr>
              <a:t>access</a:t>
            </a:r>
            <a:r>
              <a:rPr lang="en-US" sz="2000" dirty="0">
                <a:latin typeface="Calibri" pitchFamily="34" charset="0"/>
                <a:ea typeface="ＭＳ Ｐゴシック" pitchFamily="34" charset="-128"/>
                <a:cs typeface="Georgia" pitchFamily="18" charset="0"/>
              </a:rPr>
              <a:t>, improve </a:t>
            </a:r>
            <a:r>
              <a:rPr lang="en-US" sz="2000" b="1" dirty="0">
                <a:latin typeface="Calibri" pitchFamily="34" charset="0"/>
                <a:ea typeface="ＭＳ Ｐゴシック" pitchFamily="34" charset="-128"/>
                <a:cs typeface="Georgia" pitchFamily="18" charset="0"/>
              </a:rPr>
              <a:t>quality</a:t>
            </a:r>
            <a:r>
              <a:rPr lang="en-US" sz="2000" dirty="0">
                <a:latin typeface="Calibri" pitchFamily="34" charset="0"/>
                <a:ea typeface="ＭＳ Ｐゴシック" pitchFamily="34" charset="-128"/>
                <a:cs typeface="Georgia" pitchFamily="18" charset="0"/>
              </a:rPr>
              <a:t> of health and leverage strengths;</a:t>
            </a:r>
          </a:p>
          <a:p>
            <a:pPr marL="457200" indent="-457200">
              <a:spcAft>
                <a:spcPts val="1200"/>
              </a:spcAft>
              <a:buFont typeface="Arial Black" pitchFamily="34" charset="0"/>
              <a:buAutoNum type="arabicPeriod"/>
            </a:pPr>
            <a:r>
              <a:rPr lang="en-US" sz="2000" dirty="0">
                <a:latin typeface="Calibri" pitchFamily="34" charset="0"/>
                <a:ea typeface="ＭＳ Ｐゴシック" pitchFamily="34" charset="-128"/>
                <a:cs typeface="Georgia" pitchFamily="18" charset="0"/>
              </a:rPr>
              <a:t>Promote </a:t>
            </a:r>
            <a:r>
              <a:rPr lang="en-US" sz="2000" b="1" dirty="0">
                <a:latin typeface="Calibri" pitchFamily="34" charset="0"/>
                <a:ea typeface="ＭＳ Ｐゴシック" pitchFamily="34" charset="-128"/>
                <a:cs typeface="Georgia" pitchFamily="18" charset="0"/>
              </a:rPr>
              <a:t>patient-centered</a:t>
            </a:r>
            <a:r>
              <a:rPr lang="en-US" sz="2000" dirty="0">
                <a:latin typeface="Calibri" pitchFamily="34" charset="0"/>
                <a:ea typeface="ＭＳ Ｐゴシック" pitchFamily="34" charset="-128"/>
                <a:cs typeface="Georgia" pitchFamily="18" charset="0"/>
              </a:rPr>
              <a:t> collaboration and communication;</a:t>
            </a:r>
          </a:p>
          <a:p>
            <a:pPr marL="457200" indent="-457200">
              <a:spcAft>
                <a:spcPts val="1200"/>
              </a:spcAft>
              <a:buFont typeface="Arial Black" pitchFamily="34" charset="0"/>
              <a:buAutoNum type="arabicPeriod"/>
            </a:pPr>
            <a:r>
              <a:rPr lang="en-US" sz="2000" dirty="0">
                <a:latin typeface="Calibri" pitchFamily="34" charset="0"/>
                <a:ea typeface="ＭＳ Ｐゴシック" pitchFamily="34" charset="-128"/>
                <a:cs typeface="Georgia" pitchFamily="18" charset="0"/>
              </a:rPr>
              <a:t>In consultation with tribes at regional and local  levels, establish effective </a:t>
            </a:r>
            <a:r>
              <a:rPr lang="en-US" sz="2000" b="1" dirty="0">
                <a:latin typeface="Calibri" pitchFamily="34" charset="0"/>
                <a:ea typeface="ＭＳ Ｐゴシック" pitchFamily="34" charset="-128"/>
                <a:cs typeface="Georgia" pitchFamily="18" charset="0"/>
              </a:rPr>
              <a:t>partnerships</a:t>
            </a:r>
            <a:r>
              <a:rPr lang="en-US" sz="2000" dirty="0">
                <a:latin typeface="Calibri" pitchFamily="34" charset="0"/>
                <a:ea typeface="ＭＳ Ｐゴシック" pitchFamily="34" charset="-128"/>
                <a:cs typeface="Georgia" pitchFamily="18" charset="0"/>
              </a:rPr>
              <a:t> with: IHS, Tribal and Urban (I/T/U) Indian health programs in support of American Indian/Alaska Native (AI/AN) Veterans;</a:t>
            </a:r>
          </a:p>
          <a:p>
            <a:pPr marL="457200" indent="-457200">
              <a:spcAft>
                <a:spcPts val="1200"/>
              </a:spcAft>
              <a:buFont typeface="Arial Black" pitchFamily="34" charset="0"/>
              <a:buAutoNum type="arabicPeriod"/>
            </a:pPr>
            <a:r>
              <a:rPr lang="en-US" sz="2000" dirty="0">
                <a:latin typeface="Calibri" pitchFamily="34" charset="0"/>
                <a:ea typeface="ＭＳ Ｐゴシック" pitchFamily="34" charset="-128"/>
                <a:cs typeface="Georgia" pitchFamily="18" charset="0"/>
              </a:rPr>
              <a:t>Ensure appropriate </a:t>
            </a:r>
            <a:r>
              <a:rPr lang="en-US" sz="2000" b="1" dirty="0">
                <a:latin typeface="Calibri" pitchFamily="34" charset="0"/>
                <a:ea typeface="ＭＳ Ｐゴシック" pitchFamily="34" charset="-128"/>
                <a:cs typeface="Georgia" pitchFamily="18" charset="0"/>
              </a:rPr>
              <a:t>resources</a:t>
            </a:r>
            <a:r>
              <a:rPr lang="en-US" sz="2000" dirty="0">
                <a:latin typeface="Calibri" pitchFamily="34" charset="0"/>
                <a:ea typeface="ＭＳ Ｐゴシック" pitchFamily="34" charset="-128"/>
                <a:cs typeface="Georgia" pitchFamily="18" charset="0"/>
              </a:rPr>
              <a:t>  are identified and available to support programs for AI/AN Veterans;</a:t>
            </a:r>
          </a:p>
          <a:p>
            <a:pPr marL="457200" indent="-457200">
              <a:spcAft>
                <a:spcPts val="1200"/>
              </a:spcAft>
              <a:buFont typeface="Arial Black" pitchFamily="34" charset="0"/>
              <a:buAutoNum type="arabicPeriod"/>
            </a:pPr>
            <a:r>
              <a:rPr lang="en-US" sz="2000" dirty="0">
                <a:latin typeface="Calibri" pitchFamily="34" charset="0"/>
                <a:ea typeface="ＭＳ Ｐゴシック" pitchFamily="34" charset="-128"/>
                <a:cs typeface="Georgia" pitchFamily="18" charset="0"/>
              </a:rPr>
              <a:t>Improve </a:t>
            </a:r>
            <a:r>
              <a:rPr lang="en-US" sz="2000" b="1" dirty="0">
                <a:latin typeface="Calibri" pitchFamily="34" charset="0"/>
                <a:ea typeface="ＭＳ Ｐゴシック" pitchFamily="34" charset="-128"/>
                <a:cs typeface="Georgia" pitchFamily="18" charset="0"/>
              </a:rPr>
              <a:t>health-promotion and disease-prevention </a:t>
            </a:r>
            <a:r>
              <a:rPr lang="en-US" sz="2000" dirty="0">
                <a:latin typeface="Calibri" pitchFamily="34" charset="0"/>
                <a:ea typeface="ＭＳ Ｐゴシック" pitchFamily="34" charset="-128"/>
                <a:cs typeface="Georgia" pitchFamily="18" charset="0"/>
              </a:rPr>
              <a:t>services to AI/AN Veterans to address community-based wellness.</a:t>
            </a:r>
          </a:p>
          <a:p>
            <a:endParaRPr lang="en-US" sz="20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05689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13</a:t>
            </a:fld>
            <a:endParaRPr lang="en-US" dirty="0">
              <a:solidFill>
                <a:srgbClr val="CE7019"/>
              </a:solidFill>
            </a:endParaRPr>
          </a:p>
        </p:txBody>
      </p:sp>
      <p:sp>
        <p:nvSpPr>
          <p:cNvPr id="8" name="Title 1"/>
          <p:cNvSpPr txBox="1">
            <a:spLocks/>
          </p:cNvSpPr>
          <p:nvPr/>
        </p:nvSpPr>
        <p:spPr>
          <a:xfrm>
            <a:off x="914400" y="278780"/>
            <a:ext cx="8229600" cy="1099071"/>
          </a:xfrm>
          <a:prstGeom prst="rect">
            <a:avLst/>
          </a:prstGeom>
        </p:spPr>
        <p:txBody>
          <a:bodyPr vert="horz" lIns="91440" tIns="45720" rIns="91440" bIns="45720" rtlCol="0" anchor="ctr">
            <a:normAutofit lnSpcReduction="10000"/>
          </a:bodyPr>
          <a:lstStyle>
            <a:lvl1pPr algn="l">
              <a:defRPr sz="2800">
                <a:solidFill>
                  <a:schemeClr val="bg2">
                    <a:lumMod val="25000"/>
                  </a:schemeClr>
                </a:solidFill>
                <a:latin typeface="Arial"/>
                <a:cs typeface="Arial"/>
              </a:defRPr>
            </a:lvl1pPr>
          </a:lstStyle>
          <a:p>
            <a:pPr>
              <a:spcBef>
                <a:spcPct val="0"/>
              </a:spcBef>
              <a:defRPr/>
            </a:pPr>
            <a:r>
              <a:rPr lang="en-US" sz="3600" b="1" dirty="0" smtClean="0">
                <a:solidFill>
                  <a:srgbClr val="EEECE1">
                    <a:lumMod val="25000"/>
                  </a:srgbClr>
                </a:solidFill>
              </a:rPr>
              <a:t>Office of Rural Health Initiatives Impacting Indian Country</a:t>
            </a:r>
            <a:endParaRPr lang="en-US" sz="2000" b="1" dirty="0">
              <a:solidFill>
                <a:srgbClr val="EEECE1">
                  <a:lumMod val="25000"/>
                </a:srgbClr>
              </a:solidFill>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sp>
        <p:nvSpPr>
          <p:cNvPr id="3" name="TextBox 2"/>
          <p:cNvSpPr txBox="1"/>
          <p:nvPr/>
        </p:nvSpPr>
        <p:spPr>
          <a:xfrm>
            <a:off x="2932771" y="3361422"/>
            <a:ext cx="869796" cy="369332"/>
          </a:xfrm>
          <a:prstGeom prst="rect">
            <a:avLst/>
          </a:prstGeom>
          <a:noFill/>
        </p:spPr>
        <p:txBody>
          <a:bodyPr wrap="square" rtlCol="0">
            <a:spAutoFit/>
          </a:bodyPr>
          <a:lstStyle/>
          <a:p>
            <a:r>
              <a:rPr lang="en-US" dirty="0" smtClean="0">
                <a:solidFill>
                  <a:prstClr val="white"/>
                </a:solidFill>
              </a:rPr>
              <a:t>CO</a:t>
            </a:r>
            <a:endParaRPr lang="en-US" dirty="0">
              <a:solidFill>
                <a:prstClr val="white"/>
              </a:solidFill>
            </a:endParaRPr>
          </a:p>
        </p:txBody>
      </p:sp>
      <p:sp>
        <p:nvSpPr>
          <p:cNvPr id="2" name="TextBox 1"/>
          <p:cNvSpPr txBox="1"/>
          <p:nvPr/>
        </p:nvSpPr>
        <p:spPr>
          <a:xfrm>
            <a:off x="815927" y="1716258"/>
            <a:ext cx="7807568" cy="4093428"/>
          </a:xfrm>
          <a:prstGeom prst="rect">
            <a:avLst/>
          </a:prstGeom>
          <a:noFill/>
        </p:spPr>
        <p:txBody>
          <a:bodyPr wrap="square" rtlCol="0">
            <a:spAutoFit/>
          </a:bodyPr>
          <a:lstStyle/>
          <a:p>
            <a:pPr marL="342900"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During FY 2014, VA</a:t>
            </a:r>
            <a:r>
              <a:rPr lang="en-US" sz="2000" dirty="0">
                <a:solidFill>
                  <a:prstClr val="black"/>
                </a:solidFill>
                <a:latin typeface="Arial" panose="020B0604020202020204" pitchFamily="34" charset="0"/>
                <a:cs typeface="Arial" panose="020B0604020202020204" pitchFamily="34" charset="0"/>
              </a:rPr>
              <a:t>, IHS and their Tribal partners achieved significant successes in care coordination, health information technology, health care services, training and cultural competency. Listed below are some of the high level accomplishments </a:t>
            </a:r>
            <a:r>
              <a:rPr lang="en-US" sz="2000" dirty="0" smtClean="0">
                <a:solidFill>
                  <a:prstClr val="black"/>
                </a:solidFill>
                <a:latin typeface="Arial" panose="020B0604020202020204" pitchFamily="34" charset="0"/>
                <a:cs typeface="Arial" panose="020B0604020202020204" pitchFamily="34" charset="0"/>
              </a:rPr>
              <a:t>:</a:t>
            </a:r>
            <a:endParaRPr lang="en-US" sz="2000" dirty="0">
              <a:solidFill>
                <a:prstClr val="black"/>
              </a:solidFill>
              <a:latin typeface="Arial" panose="020B0604020202020204" pitchFamily="34" charset="0"/>
              <a:cs typeface="Arial" panose="020B0604020202020204" pitchFamily="34" charset="0"/>
            </a:endParaRPr>
          </a:p>
          <a:p>
            <a:pPr marL="800100" lvl="1"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a:t>
            </a:r>
            <a:r>
              <a:rPr lang="en-US" sz="2000" dirty="0">
                <a:solidFill>
                  <a:prstClr val="black"/>
                </a:solidFill>
                <a:latin typeface="Arial" panose="020B0604020202020204" pitchFamily="34" charset="0"/>
                <a:cs typeface="Arial" panose="020B0604020202020204" pitchFamily="34" charset="0"/>
              </a:rPr>
              <a:t>11,377,388 reimbursed to IHS and THPs from VA for direct medical care to AI/AN enrolled Veterans</a:t>
            </a:r>
          </a:p>
          <a:p>
            <a:pPr marL="800100" lvl="1"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440,575 </a:t>
            </a:r>
            <a:r>
              <a:rPr lang="en-US" sz="2000" dirty="0">
                <a:solidFill>
                  <a:prstClr val="black"/>
                </a:solidFill>
                <a:latin typeface="Arial" panose="020B0604020202020204" pitchFamily="34" charset="0"/>
                <a:cs typeface="Arial" panose="020B0604020202020204" pitchFamily="34" charset="0"/>
              </a:rPr>
              <a:t>prescriptions transmitted through VA Central Mail Out Pharmacy (CMOP)</a:t>
            </a:r>
          </a:p>
          <a:p>
            <a:pPr marL="800100" lvl="1"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18,618 </a:t>
            </a:r>
            <a:r>
              <a:rPr lang="en-US" sz="2000" dirty="0">
                <a:solidFill>
                  <a:prstClr val="black"/>
                </a:solidFill>
                <a:latin typeface="Arial" panose="020B0604020202020204" pitchFamily="34" charset="0"/>
                <a:cs typeface="Arial" panose="020B0604020202020204" pitchFamily="34" charset="0"/>
              </a:rPr>
              <a:t>AI/AN Veterans and family members impacted by VA-IHS Tribal contacts, outreach events, and training </a:t>
            </a:r>
          </a:p>
          <a:p>
            <a:pPr marL="800100" lvl="1"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11,500 </a:t>
            </a:r>
            <a:r>
              <a:rPr lang="en-US" sz="2000" dirty="0">
                <a:solidFill>
                  <a:prstClr val="black"/>
                </a:solidFill>
                <a:latin typeface="Arial" panose="020B0604020202020204" pitchFamily="34" charset="0"/>
                <a:cs typeface="Arial" panose="020B0604020202020204" pitchFamily="34" charset="0"/>
              </a:rPr>
              <a:t>contacts made through suicide prevention outreach </a:t>
            </a:r>
            <a:r>
              <a:rPr lang="en-US" sz="2000" dirty="0" smtClean="0">
                <a:solidFill>
                  <a:prstClr val="black"/>
                </a:solidFill>
                <a:latin typeface="Arial" panose="020B0604020202020204" pitchFamily="34" charset="0"/>
                <a:cs typeface="Arial" panose="020B0604020202020204" pitchFamily="34" charset="0"/>
              </a:rPr>
              <a:t>activities</a:t>
            </a:r>
            <a:endParaRPr lang="en-US" sz="20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17617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14</a:t>
            </a:fld>
            <a:endParaRPr lang="en-US" dirty="0">
              <a:solidFill>
                <a:srgbClr val="CE7019"/>
              </a:solidFill>
            </a:endParaRPr>
          </a:p>
        </p:txBody>
      </p:sp>
      <p:sp>
        <p:nvSpPr>
          <p:cNvPr id="8" name="Title 1"/>
          <p:cNvSpPr txBox="1">
            <a:spLocks/>
          </p:cNvSpPr>
          <p:nvPr/>
        </p:nvSpPr>
        <p:spPr>
          <a:xfrm>
            <a:off x="914400" y="278780"/>
            <a:ext cx="8229600" cy="1099071"/>
          </a:xfrm>
          <a:prstGeom prst="rect">
            <a:avLst/>
          </a:prstGeom>
        </p:spPr>
        <p:txBody>
          <a:bodyPr vert="horz" lIns="91440" tIns="45720" rIns="91440" bIns="45720" rtlCol="0" anchor="ctr">
            <a:normAutofit lnSpcReduction="10000"/>
          </a:bodyPr>
          <a:lstStyle>
            <a:lvl1pPr algn="l">
              <a:defRPr sz="2800">
                <a:solidFill>
                  <a:schemeClr val="bg2">
                    <a:lumMod val="25000"/>
                  </a:schemeClr>
                </a:solidFill>
                <a:latin typeface="Arial"/>
                <a:cs typeface="Arial"/>
              </a:defRPr>
            </a:lvl1pPr>
          </a:lstStyle>
          <a:p>
            <a:pPr>
              <a:spcBef>
                <a:spcPct val="0"/>
              </a:spcBef>
              <a:defRPr/>
            </a:pPr>
            <a:r>
              <a:rPr lang="en-US" sz="3600" b="1" dirty="0" smtClean="0">
                <a:solidFill>
                  <a:srgbClr val="EEECE1">
                    <a:lumMod val="25000"/>
                  </a:srgbClr>
                </a:solidFill>
              </a:rPr>
              <a:t>Office of Rural Health Initiatives Impacting Indian Country</a:t>
            </a:r>
            <a:endParaRPr lang="en-US" sz="2000" b="1" dirty="0">
              <a:solidFill>
                <a:srgbClr val="EEECE1">
                  <a:lumMod val="25000"/>
                </a:srgbClr>
              </a:solidFill>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sp>
        <p:nvSpPr>
          <p:cNvPr id="3" name="TextBox 2"/>
          <p:cNvSpPr txBox="1"/>
          <p:nvPr/>
        </p:nvSpPr>
        <p:spPr>
          <a:xfrm>
            <a:off x="2932771" y="3361422"/>
            <a:ext cx="869796" cy="369332"/>
          </a:xfrm>
          <a:prstGeom prst="rect">
            <a:avLst/>
          </a:prstGeom>
          <a:noFill/>
        </p:spPr>
        <p:txBody>
          <a:bodyPr wrap="square" rtlCol="0">
            <a:spAutoFit/>
          </a:bodyPr>
          <a:lstStyle/>
          <a:p>
            <a:r>
              <a:rPr lang="en-US" dirty="0" smtClean="0">
                <a:solidFill>
                  <a:prstClr val="white"/>
                </a:solidFill>
              </a:rPr>
              <a:t>CO</a:t>
            </a:r>
            <a:endParaRPr lang="en-US" dirty="0">
              <a:solidFill>
                <a:prstClr val="white"/>
              </a:solidFill>
            </a:endParaRPr>
          </a:p>
        </p:txBody>
      </p:sp>
      <p:sp>
        <p:nvSpPr>
          <p:cNvPr id="2" name="TextBox 1"/>
          <p:cNvSpPr txBox="1"/>
          <p:nvPr/>
        </p:nvSpPr>
        <p:spPr>
          <a:xfrm>
            <a:off x="815927" y="1716258"/>
            <a:ext cx="7807568" cy="4401205"/>
          </a:xfrm>
          <a:prstGeom prst="rect">
            <a:avLst/>
          </a:prstGeom>
          <a:noFill/>
        </p:spPr>
        <p:txBody>
          <a:bodyPr wrap="square" rtlCol="0">
            <a:spAutoFit/>
          </a:bodyPr>
          <a:lstStyle/>
          <a:p>
            <a:pPr marL="800100" lvl="1"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3,759 </a:t>
            </a:r>
            <a:r>
              <a:rPr lang="en-US" sz="2000" dirty="0">
                <a:solidFill>
                  <a:prstClr val="black"/>
                </a:solidFill>
                <a:latin typeface="Arial" panose="020B0604020202020204" pitchFamily="34" charset="0"/>
                <a:cs typeface="Arial" panose="020B0604020202020204" pitchFamily="34" charset="0"/>
              </a:rPr>
              <a:t>Veterans served through the reimbursement program at VA and THPs</a:t>
            </a:r>
          </a:p>
          <a:p>
            <a:pPr marL="800100" lvl="1"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726 </a:t>
            </a:r>
            <a:r>
              <a:rPr lang="en-US" sz="2000" dirty="0">
                <a:solidFill>
                  <a:prstClr val="black"/>
                </a:solidFill>
                <a:latin typeface="Arial" panose="020B0604020202020204" pitchFamily="34" charset="0"/>
                <a:cs typeface="Arial" panose="020B0604020202020204" pitchFamily="34" charset="0"/>
              </a:rPr>
              <a:t>trainees attended educational presentations from the Posttraumatic Stress Disorder workgroup</a:t>
            </a:r>
          </a:p>
          <a:p>
            <a:pPr marL="800100" lvl="1"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186 </a:t>
            </a:r>
            <a:r>
              <a:rPr lang="en-US" sz="2000" dirty="0">
                <a:solidFill>
                  <a:prstClr val="black"/>
                </a:solidFill>
                <a:latin typeface="Arial" panose="020B0604020202020204" pitchFamily="34" charset="0"/>
                <a:cs typeface="Arial" panose="020B0604020202020204" pitchFamily="34" charset="0"/>
              </a:rPr>
              <a:t>shared trainings between VA and IHS</a:t>
            </a:r>
          </a:p>
          <a:p>
            <a:pPr marL="800100" lvl="1"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147 </a:t>
            </a:r>
            <a:r>
              <a:rPr lang="en-US" sz="2000" dirty="0">
                <a:solidFill>
                  <a:prstClr val="black"/>
                </a:solidFill>
                <a:latin typeface="Arial" panose="020B0604020202020204" pitchFamily="34" charset="0"/>
                <a:cs typeface="Arial" panose="020B0604020202020204" pitchFamily="34" charset="0"/>
              </a:rPr>
              <a:t>VA Medical Centers received videos that promote outreach to Tribes</a:t>
            </a:r>
          </a:p>
          <a:p>
            <a:pPr marL="800100" lvl="1"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8 </a:t>
            </a:r>
            <a:r>
              <a:rPr lang="en-US" sz="2000" dirty="0">
                <a:solidFill>
                  <a:prstClr val="black"/>
                </a:solidFill>
                <a:latin typeface="Arial" panose="020B0604020202020204" pitchFamily="34" charset="0"/>
                <a:cs typeface="Arial" panose="020B0604020202020204" pitchFamily="34" charset="0"/>
              </a:rPr>
              <a:t>additional IHS facilities added the Bar Code Medication Administration program to increase patient safety, and avoid loss</a:t>
            </a:r>
          </a:p>
          <a:p>
            <a:pPr marL="800100" lvl="1"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IHS </a:t>
            </a:r>
            <a:r>
              <a:rPr lang="en-US" sz="2000" dirty="0">
                <a:solidFill>
                  <a:prstClr val="black"/>
                </a:solidFill>
                <a:latin typeface="Arial" panose="020B0604020202020204" pitchFamily="34" charset="0"/>
                <a:cs typeface="Arial" panose="020B0604020202020204" pitchFamily="34" charset="0"/>
              </a:rPr>
              <a:t>achieved electronic health record stage 2 meaningful use certification</a:t>
            </a:r>
          </a:p>
          <a:p>
            <a:pPr marL="800100" lvl="1" indent="-342900">
              <a:buFont typeface="Wingdings" panose="05000000000000000000" pitchFamily="2" charset="2"/>
              <a:buChar char="§"/>
            </a:pPr>
            <a:r>
              <a:rPr lang="en-US" sz="2000" dirty="0" smtClean="0">
                <a:solidFill>
                  <a:prstClr val="black"/>
                </a:solidFill>
                <a:latin typeface="Arial" panose="020B0604020202020204" pitchFamily="34" charset="0"/>
                <a:cs typeface="Arial" panose="020B0604020202020204" pitchFamily="34" charset="0"/>
              </a:rPr>
              <a:t>VA </a:t>
            </a:r>
            <a:r>
              <a:rPr lang="en-US" sz="2000" dirty="0">
                <a:solidFill>
                  <a:prstClr val="black"/>
                </a:solidFill>
                <a:latin typeface="Arial" panose="020B0604020202020204" pitchFamily="34" charset="0"/>
                <a:cs typeface="Arial" panose="020B0604020202020204" pitchFamily="34" charset="0"/>
              </a:rPr>
              <a:t>and IHS established telemedicine direct point-to-point connectivity</a:t>
            </a:r>
          </a:p>
        </p:txBody>
      </p:sp>
    </p:spTree>
    <p:extLst>
      <p:ext uri="{BB962C8B-B14F-4D97-AF65-F5344CB8AC3E}">
        <p14:creationId xmlns:p14="http://schemas.microsoft.com/office/powerpoint/2010/main" val="2204561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15</a:t>
            </a:fld>
            <a:endParaRPr lang="en-US" dirty="0">
              <a:solidFill>
                <a:srgbClr val="CE7019"/>
              </a:solidFill>
            </a:endParaRPr>
          </a:p>
        </p:txBody>
      </p:sp>
      <p:sp>
        <p:nvSpPr>
          <p:cNvPr id="5" name="Rectangle 4"/>
          <p:cNvSpPr/>
          <p:nvPr/>
        </p:nvSpPr>
        <p:spPr>
          <a:xfrm>
            <a:off x="1" y="0"/>
            <a:ext cx="9144000" cy="1099071"/>
          </a:xfrm>
          <a:prstGeom prst="rect">
            <a:avLst/>
          </a:prstGeom>
          <a:gradFill>
            <a:gsLst>
              <a:gs pos="100000">
                <a:srgbClr val="F0E2BE"/>
              </a:gs>
              <a:gs pos="0">
                <a:srgbClr val="FCF5DF"/>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400" dirty="0">
                <a:solidFill>
                  <a:prstClr val="black"/>
                </a:solidFill>
              </a:rPr>
              <a:t>VA </a:t>
            </a:r>
            <a:r>
              <a:rPr lang="en-US" sz="4400" dirty="0" smtClean="0">
                <a:solidFill>
                  <a:prstClr val="black"/>
                </a:solidFill>
              </a:rPr>
              <a:t>Organization </a:t>
            </a:r>
            <a:r>
              <a:rPr lang="en-US" sz="4400" dirty="0">
                <a:solidFill>
                  <a:prstClr val="black"/>
                </a:solidFill>
              </a:rPr>
              <a:t/>
            </a:r>
            <a:br>
              <a:rPr lang="en-US" sz="4400" dirty="0">
                <a:solidFill>
                  <a:prstClr val="black"/>
                </a:solidFill>
              </a:rPr>
            </a:br>
            <a:r>
              <a:rPr lang="en-US" sz="2400" dirty="0">
                <a:solidFill>
                  <a:prstClr val="black"/>
                </a:solidFill>
              </a:rPr>
              <a:t>OFFICE OF TRIBAL GOVERNMENT RELATIONS</a:t>
            </a:r>
            <a:endParaRPr lang="en-US" sz="2400" dirty="0">
              <a:solidFill>
                <a:prstClr val="white"/>
              </a:solidFill>
            </a:endParaRPr>
          </a:p>
        </p:txBody>
      </p:sp>
      <p:sp>
        <p:nvSpPr>
          <p:cNvPr id="8" name="Title 1"/>
          <p:cNvSpPr txBox="1">
            <a:spLocks/>
          </p:cNvSpPr>
          <p:nvPr/>
        </p:nvSpPr>
        <p:spPr>
          <a:xfrm>
            <a:off x="457200" y="0"/>
            <a:ext cx="8229600" cy="1099071"/>
          </a:xfrm>
          <a:prstGeom prst="rect">
            <a:avLst/>
          </a:prstGeom>
        </p:spPr>
        <p:txBody>
          <a:bodyPr vert="horz" lIns="91440" tIns="45720" rIns="91440" bIns="45720" rtlCol="0" anchor="ctr">
            <a:normAutofit/>
          </a:bodyPr>
          <a:lstStyle>
            <a:lvl1pPr algn="l">
              <a:defRPr sz="2800">
                <a:solidFill>
                  <a:schemeClr val="bg2">
                    <a:lumMod val="25000"/>
                  </a:schemeClr>
                </a:solidFill>
                <a:latin typeface="Arial"/>
                <a:cs typeface="Arial"/>
              </a:defRPr>
            </a:lvl1pPr>
          </a:lstStyle>
          <a:p>
            <a:pPr algn="ctr">
              <a:spcBef>
                <a:spcPct val="0"/>
              </a:spcBef>
              <a:defRPr/>
            </a:pPr>
            <a:endParaRPr lang="en-US" b="1" dirty="0">
              <a:solidFill>
                <a:prstClr val="black"/>
              </a:solidFill>
              <a:latin typeface="Calibri"/>
            </a:endParaRPr>
          </a:p>
        </p:txBody>
      </p:sp>
      <p:sp>
        <p:nvSpPr>
          <p:cNvPr id="10" name="Vertical Text Placeholder 2"/>
          <p:cNvSpPr txBox="1">
            <a:spLocks/>
          </p:cNvSpPr>
          <p:nvPr/>
        </p:nvSpPr>
        <p:spPr>
          <a:xfrm>
            <a:off x="190500" y="1099071"/>
            <a:ext cx="8534400" cy="4702335"/>
          </a:xfrm>
          <a:prstGeom prst="rect">
            <a:avLst/>
          </a:prstGeom>
        </p:spPr>
        <p:txBody>
          <a:bodyPr vert="horz" lIns="91440" tIns="45720" rIns="91440" bIns="45720" rtlCol="0">
            <a:normAutofit/>
          </a:bodyPr>
          <a:lstStyle>
            <a:lvl1pPr>
              <a:buFontTx/>
              <a:buNone/>
              <a:defRPr sz="2200">
                <a:solidFill>
                  <a:srgbClr val="4A452A"/>
                </a:solidFill>
                <a:latin typeface="Arial"/>
                <a:cs typeface="Arial"/>
              </a:defRPr>
            </a:lvl1pPr>
            <a:lvl2pPr marL="227013" indent="-223838">
              <a:buFont typeface="Arial"/>
              <a:buChar char="•"/>
              <a:defRPr sz="1800">
                <a:solidFill>
                  <a:srgbClr val="4A452A"/>
                </a:solidFill>
                <a:latin typeface="Arial"/>
                <a:cs typeface="Arial"/>
              </a:defRPr>
            </a:lvl2pPr>
            <a:lvl3pPr marL="454025" indent="-228600" defTabSz="517525">
              <a:buFont typeface="Lucida Grande"/>
              <a:buChar char="-"/>
              <a:defRPr sz="1800">
                <a:solidFill>
                  <a:srgbClr val="4A452A"/>
                </a:solidFill>
                <a:latin typeface="Arial"/>
                <a:cs typeface="Arial"/>
              </a:defRPr>
            </a:lvl3pPr>
          </a:lstStyle>
          <a:p>
            <a:pPr marL="342900" indent="-342900" algn="ctr">
              <a:spcBef>
                <a:spcPct val="20000"/>
              </a:spcBef>
              <a:defRPr/>
            </a:pPr>
            <a:endParaRPr lang="en-US" dirty="0" smtClean="0">
              <a:solidFill>
                <a:srgbClr val="CE7019"/>
              </a:solidFill>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grpSp>
        <p:nvGrpSpPr>
          <p:cNvPr id="12" name="Group 11"/>
          <p:cNvGrpSpPr/>
          <p:nvPr/>
        </p:nvGrpSpPr>
        <p:grpSpPr>
          <a:xfrm>
            <a:off x="2133600" y="1143000"/>
            <a:ext cx="4876800" cy="476713"/>
            <a:chOff x="3291869" y="320164"/>
            <a:chExt cx="3543188" cy="476713"/>
          </a:xfrm>
        </p:grpSpPr>
        <p:sp>
          <p:nvSpPr>
            <p:cNvPr id="14" name="Rounded Rectangle 13"/>
            <p:cNvSpPr/>
            <p:nvPr/>
          </p:nvSpPr>
          <p:spPr>
            <a:xfrm>
              <a:off x="3291869" y="320164"/>
              <a:ext cx="3486857" cy="476713"/>
            </a:xfrm>
            <a:prstGeom prst="roundRect">
              <a:avLst/>
            </a:prstGeom>
            <a:solidFill>
              <a:schemeClr val="bg1">
                <a:lumMod val="95000"/>
                <a:alpha val="89804"/>
              </a:schemeClr>
            </a:solidFill>
            <a:ln>
              <a:solidFill>
                <a:srgbClr val="00206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Rounded Rectangle 4"/>
            <p:cNvSpPr/>
            <p:nvPr/>
          </p:nvSpPr>
          <p:spPr>
            <a:xfrm>
              <a:off x="3394742" y="329405"/>
              <a:ext cx="3440315" cy="43017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533400">
                <a:lnSpc>
                  <a:spcPct val="90000"/>
                </a:lnSpc>
                <a:spcBef>
                  <a:spcPct val="0"/>
                </a:spcBef>
                <a:spcAft>
                  <a:spcPct val="35000"/>
                </a:spcAft>
              </a:pPr>
              <a:r>
                <a:rPr lang="en-US" sz="1200" dirty="0">
                  <a:solidFill>
                    <a:prstClr val="black">
                      <a:hueOff val="0"/>
                      <a:satOff val="0"/>
                      <a:lumOff val="0"/>
                      <a:alphaOff val="0"/>
                    </a:prstClr>
                  </a:solidFill>
                </a:rPr>
                <a:t>Robert McDonald</a:t>
              </a:r>
            </a:p>
            <a:p>
              <a:pPr algn="ctr" defTabSz="533400">
                <a:lnSpc>
                  <a:spcPct val="90000"/>
                </a:lnSpc>
                <a:spcBef>
                  <a:spcPct val="0"/>
                </a:spcBef>
                <a:spcAft>
                  <a:spcPct val="35000"/>
                </a:spcAft>
              </a:pPr>
              <a:r>
                <a:rPr lang="en-US" sz="1200" dirty="0">
                  <a:solidFill>
                    <a:prstClr val="black">
                      <a:hueOff val="0"/>
                      <a:satOff val="0"/>
                      <a:lumOff val="0"/>
                      <a:alphaOff val="0"/>
                    </a:prstClr>
                  </a:solidFill>
                </a:rPr>
                <a:t>Secretary</a:t>
              </a:r>
            </a:p>
          </p:txBody>
        </p:sp>
      </p:grpSp>
      <p:grpSp>
        <p:nvGrpSpPr>
          <p:cNvPr id="40" name="Group 39"/>
          <p:cNvGrpSpPr/>
          <p:nvPr/>
        </p:nvGrpSpPr>
        <p:grpSpPr>
          <a:xfrm>
            <a:off x="3886200" y="5257800"/>
            <a:ext cx="1399975" cy="845844"/>
            <a:chOff x="4274821" y="3948633"/>
            <a:chExt cx="1399975" cy="638664"/>
          </a:xfrm>
        </p:grpSpPr>
        <p:sp>
          <p:nvSpPr>
            <p:cNvPr id="41" name="Rounded Rectangle 40"/>
            <p:cNvSpPr/>
            <p:nvPr/>
          </p:nvSpPr>
          <p:spPr>
            <a:xfrm>
              <a:off x="4274821" y="3948633"/>
              <a:ext cx="1399975" cy="638664"/>
            </a:xfrm>
            <a:prstGeom prst="roundRect">
              <a:avLst>
                <a:gd name="adj" fmla="val 10000"/>
              </a:avLst>
            </a:prstGeom>
            <a:solidFill>
              <a:schemeClr val="bg1">
                <a:lumMod val="95000"/>
                <a:alpha val="90000"/>
              </a:schemeClr>
            </a:solidFill>
            <a:ln>
              <a:solidFill>
                <a:srgbClr val="C0000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42" name="Rounded Rectangle 4"/>
            <p:cNvSpPr/>
            <p:nvPr/>
          </p:nvSpPr>
          <p:spPr>
            <a:xfrm>
              <a:off x="4293527" y="3967339"/>
              <a:ext cx="1362563" cy="6012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38100" rIns="38100" bIns="38100" numCol="1" spcCol="1270" anchor="ctr" anchorCtr="0">
              <a:noAutofit/>
            </a:bodyPr>
            <a:lstStyle/>
            <a:p>
              <a:pPr algn="ctr" defTabSz="444500">
                <a:lnSpc>
                  <a:spcPct val="90000"/>
                </a:lnSpc>
                <a:spcBef>
                  <a:spcPct val="0"/>
                </a:spcBef>
                <a:spcAft>
                  <a:spcPct val="35000"/>
                </a:spcAft>
              </a:pPr>
              <a:r>
                <a:rPr lang="en-US" sz="1000" dirty="0">
                  <a:solidFill>
                    <a:prstClr val="black">
                      <a:hueOff val="0"/>
                      <a:satOff val="0"/>
                      <a:lumOff val="0"/>
                      <a:alphaOff val="0"/>
                    </a:prstClr>
                  </a:solidFill>
                </a:rPr>
                <a:t>Peter Vicaire</a:t>
              </a:r>
            </a:p>
            <a:p>
              <a:pPr algn="ctr" defTabSz="444500">
                <a:lnSpc>
                  <a:spcPct val="90000"/>
                </a:lnSpc>
                <a:spcBef>
                  <a:spcPct val="0"/>
                </a:spcBef>
                <a:spcAft>
                  <a:spcPct val="35000"/>
                </a:spcAft>
              </a:pPr>
              <a:r>
                <a:rPr lang="en-US" sz="1000" dirty="0">
                  <a:solidFill>
                    <a:prstClr val="black">
                      <a:hueOff val="0"/>
                      <a:satOff val="0"/>
                      <a:lumOff val="0"/>
                      <a:alphaOff val="0"/>
                    </a:prstClr>
                  </a:solidFill>
                </a:rPr>
                <a:t>OTGR Specialist</a:t>
              </a:r>
            </a:p>
            <a:p>
              <a:pPr algn="ctr" defTabSz="444500">
                <a:lnSpc>
                  <a:spcPct val="90000"/>
                </a:lnSpc>
                <a:spcBef>
                  <a:spcPct val="0"/>
                </a:spcBef>
                <a:spcAft>
                  <a:spcPct val="35000"/>
                </a:spcAft>
              </a:pPr>
              <a:r>
                <a:rPr lang="en-US" sz="1000" dirty="0">
                  <a:solidFill>
                    <a:prstClr val="black">
                      <a:hueOff val="0"/>
                      <a:satOff val="0"/>
                      <a:lumOff val="0"/>
                      <a:alphaOff val="0"/>
                    </a:prstClr>
                  </a:solidFill>
                </a:rPr>
                <a:t>Central / Northeast Region</a:t>
              </a:r>
            </a:p>
          </p:txBody>
        </p:sp>
      </p:grpSp>
      <p:grpSp>
        <p:nvGrpSpPr>
          <p:cNvPr id="49" name="Group 48"/>
          <p:cNvGrpSpPr/>
          <p:nvPr/>
        </p:nvGrpSpPr>
        <p:grpSpPr>
          <a:xfrm>
            <a:off x="7086600" y="5257800"/>
            <a:ext cx="1399975" cy="845844"/>
            <a:chOff x="4274821" y="3948633"/>
            <a:chExt cx="1399975" cy="638664"/>
          </a:xfrm>
        </p:grpSpPr>
        <p:sp>
          <p:nvSpPr>
            <p:cNvPr id="50" name="Rounded Rectangle 49"/>
            <p:cNvSpPr/>
            <p:nvPr/>
          </p:nvSpPr>
          <p:spPr>
            <a:xfrm>
              <a:off x="4274821" y="3948633"/>
              <a:ext cx="1399975" cy="638664"/>
            </a:xfrm>
            <a:prstGeom prst="roundRect">
              <a:avLst>
                <a:gd name="adj" fmla="val 10000"/>
              </a:avLst>
            </a:prstGeom>
            <a:solidFill>
              <a:schemeClr val="bg1">
                <a:lumMod val="95000"/>
                <a:alpha val="90000"/>
              </a:schemeClr>
            </a:solidFill>
            <a:ln>
              <a:solidFill>
                <a:srgbClr val="C0000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51" name="Rounded Rectangle 4"/>
            <p:cNvSpPr/>
            <p:nvPr/>
          </p:nvSpPr>
          <p:spPr>
            <a:xfrm>
              <a:off x="4293527" y="3967339"/>
              <a:ext cx="1362563" cy="6012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38100" rIns="38100" bIns="38100" numCol="1" spcCol="1270" anchor="ctr" anchorCtr="0">
              <a:noAutofit/>
            </a:bodyPr>
            <a:lstStyle/>
            <a:p>
              <a:pPr algn="ctr" defTabSz="444500">
                <a:lnSpc>
                  <a:spcPct val="90000"/>
                </a:lnSpc>
                <a:spcBef>
                  <a:spcPct val="0"/>
                </a:spcBef>
                <a:spcAft>
                  <a:spcPct val="35000"/>
                </a:spcAft>
              </a:pPr>
              <a:r>
                <a:rPr lang="en-US" sz="1000" dirty="0">
                  <a:solidFill>
                    <a:prstClr val="black">
                      <a:hueOff val="0"/>
                      <a:satOff val="0"/>
                      <a:lumOff val="0"/>
                      <a:alphaOff val="0"/>
                    </a:prstClr>
                  </a:solidFill>
                </a:rPr>
                <a:t>L. HoMana Pawiki</a:t>
              </a:r>
            </a:p>
            <a:p>
              <a:pPr algn="ctr" defTabSz="444500">
                <a:lnSpc>
                  <a:spcPct val="90000"/>
                </a:lnSpc>
                <a:spcBef>
                  <a:spcPct val="0"/>
                </a:spcBef>
                <a:spcAft>
                  <a:spcPct val="35000"/>
                </a:spcAft>
              </a:pPr>
              <a:r>
                <a:rPr lang="en-US" sz="1000" dirty="0">
                  <a:solidFill>
                    <a:prstClr val="black">
                      <a:hueOff val="0"/>
                      <a:satOff val="0"/>
                      <a:lumOff val="0"/>
                      <a:alphaOff val="0"/>
                    </a:prstClr>
                  </a:solidFill>
                </a:rPr>
                <a:t>OTGR Specialist</a:t>
              </a:r>
            </a:p>
            <a:p>
              <a:pPr algn="ctr" defTabSz="444500">
                <a:lnSpc>
                  <a:spcPct val="90000"/>
                </a:lnSpc>
                <a:spcBef>
                  <a:spcPct val="0"/>
                </a:spcBef>
                <a:spcAft>
                  <a:spcPct val="35000"/>
                </a:spcAft>
              </a:pPr>
              <a:r>
                <a:rPr lang="en-US" sz="1000" dirty="0">
                  <a:solidFill>
                    <a:prstClr val="black">
                      <a:hueOff val="0"/>
                      <a:satOff val="0"/>
                      <a:lumOff val="0"/>
                      <a:alphaOff val="0"/>
                    </a:prstClr>
                  </a:solidFill>
                </a:rPr>
                <a:t>Southwest Region</a:t>
              </a:r>
            </a:p>
          </p:txBody>
        </p:sp>
      </p:grpSp>
      <p:grpSp>
        <p:nvGrpSpPr>
          <p:cNvPr id="52" name="Group 51"/>
          <p:cNvGrpSpPr/>
          <p:nvPr/>
        </p:nvGrpSpPr>
        <p:grpSpPr>
          <a:xfrm>
            <a:off x="5486400" y="5257800"/>
            <a:ext cx="1399975" cy="845844"/>
            <a:chOff x="4274821" y="3948633"/>
            <a:chExt cx="1399975" cy="638664"/>
          </a:xfrm>
        </p:grpSpPr>
        <p:sp>
          <p:nvSpPr>
            <p:cNvPr id="53" name="Rounded Rectangle 52"/>
            <p:cNvSpPr/>
            <p:nvPr/>
          </p:nvSpPr>
          <p:spPr>
            <a:xfrm>
              <a:off x="4274821" y="3948633"/>
              <a:ext cx="1399975" cy="638664"/>
            </a:xfrm>
            <a:prstGeom prst="roundRect">
              <a:avLst>
                <a:gd name="adj" fmla="val 10000"/>
              </a:avLst>
            </a:prstGeom>
            <a:solidFill>
              <a:schemeClr val="bg1">
                <a:lumMod val="95000"/>
                <a:alpha val="90000"/>
              </a:schemeClr>
            </a:solidFill>
            <a:ln>
              <a:solidFill>
                <a:srgbClr val="C0000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54" name="Rounded Rectangle 4"/>
            <p:cNvSpPr/>
            <p:nvPr/>
          </p:nvSpPr>
          <p:spPr>
            <a:xfrm>
              <a:off x="4293527" y="3967339"/>
              <a:ext cx="1362563" cy="6012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38100" rIns="38100" bIns="38100" numCol="1" spcCol="1270" anchor="ctr" anchorCtr="0">
              <a:noAutofit/>
            </a:bodyPr>
            <a:lstStyle/>
            <a:p>
              <a:pPr algn="ctr" defTabSz="444500">
                <a:lnSpc>
                  <a:spcPct val="90000"/>
                </a:lnSpc>
                <a:spcBef>
                  <a:spcPct val="0"/>
                </a:spcBef>
                <a:spcAft>
                  <a:spcPct val="35000"/>
                </a:spcAft>
              </a:pPr>
              <a:r>
                <a:rPr lang="en-US" sz="1000" dirty="0">
                  <a:solidFill>
                    <a:prstClr val="black">
                      <a:hueOff val="0"/>
                      <a:satOff val="0"/>
                      <a:lumOff val="0"/>
                      <a:alphaOff val="0"/>
                    </a:prstClr>
                  </a:solidFill>
                </a:rPr>
                <a:t>Terry Bentley</a:t>
              </a:r>
            </a:p>
            <a:p>
              <a:pPr algn="ctr" defTabSz="444500">
                <a:lnSpc>
                  <a:spcPct val="90000"/>
                </a:lnSpc>
                <a:spcBef>
                  <a:spcPct val="0"/>
                </a:spcBef>
                <a:spcAft>
                  <a:spcPct val="35000"/>
                </a:spcAft>
              </a:pPr>
              <a:r>
                <a:rPr lang="en-US" sz="1000" dirty="0">
                  <a:solidFill>
                    <a:prstClr val="black">
                      <a:hueOff val="0"/>
                      <a:satOff val="0"/>
                      <a:lumOff val="0"/>
                      <a:alphaOff val="0"/>
                    </a:prstClr>
                  </a:solidFill>
                </a:rPr>
                <a:t>OTGR Specialist</a:t>
              </a:r>
            </a:p>
            <a:p>
              <a:pPr algn="ctr" defTabSz="444500">
                <a:lnSpc>
                  <a:spcPct val="90000"/>
                </a:lnSpc>
                <a:spcBef>
                  <a:spcPct val="0"/>
                </a:spcBef>
                <a:spcAft>
                  <a:spcPct val="35000"/>
                </a:spcAft>
              </a:pPr>
              <a:r>
                <a:rPr lang="en-US" sz="1000" dirty="0">
                  <a:solidFill>
                    <a:prstClr val="black">
                      <a:hueOff val="0"/>
                      <a:satOff val="0"/>
                      <a:lumOff val="0"/>
                      <a:alphaOff val="0"/>
                    </a:prstClr>
                  </a:solidFill>
                </a:rPr>
                <a:t>Western Region</a:t>
              </a:r>
            </a:p>
          </p:txBody>
        </p:sp>
      </p:grpSp>
      <p:grpSp>
        <p:nvGrpSpPr>
          <p:cNvPr id="55" name="Group 54"/>
          <p:cNvGrpSpPr/>
          <p:nvPr/>
        </p:nvGrpSpPr>
        <p:grpSpPr>
          <a:xfrm>
            <a:off x="685800" y="5257800"/>
            <a:ext cx="1399975" cy="845844"/>
            <a:chOff x="4274821" y="3948633"/>
            <a:chExt cx="1399975" cy="638664"/>
          </a:xfrm>
        </p:grpSpPr>
        <p:sp>
          <p:nvSpPr>
            <p:cNvPr id="56" name="Rounded Rectangle 55"/>
            <p:cNvSpPr/>
            <p:nvPr/>
          </p:nvSpPr>
          <p:spPr>
            <a:xfrm>
              <a:off x="4274821" y="3948633"/>
              <a:ext cx="1399975" cy="638664"/>
            </a:xfrm>
            <a:prstGeom prst="roundRect">
              <a:avLst>
                <a:gd name="adj" fmla="val 10000"/>
              </a:avLst>
            </a:prstGeom>
            <a:solidFill>
              <a:schemeClr val="bg1">
                <a:lumMod val="95000"/>
                <a:alpha val="90000"/>
              </a:schemeClr>
            </a:solidFill>
            <a:ln>
              <a:solidFill>
                <a:srgbClr val="C0000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57" name="Rounded Rectangle 4"/>
            <p:cNvSpPr/>
            <p:nvPr/>
          </p:nvSpPr>
          <p:spPr>
            <a:xfrm>
              <a:off x="4293527" y="3967339"/>
              <a:ext cx="1362563" cy="6012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38100" rIns="38100" bIns="38100" numCol="1" spcCol="1270" anchor="ctr" anchorCtr="0">
              <a:noAutofit/>
            </a:bodyPr>
            <a:lstStyle/>
            <a:p>
              <a:pPr algn="ctr" defTabSz="444500">
                <a:lnSpc>
                  <a:spcPct val="90000"/>
                </a:lnSpc>
                <a:spcBef>
                  <a:spcPct val="0"/>
                </a:spcBef>
                <a:spcAft>
                  <a:spcPct val="35000"/>
                </a:spcAft>
              </a:pPr>
              <a:r>
                <a:rPr lang="en-US" sz="1000" dirty="0" smtClean="0">
                  <a:solidFill>
                    <a:prstClr val="black">
                      <a:hueOff val="0"/>
                      <a:satOff val="0"/>
                      <a:lumOff val="0"/>
                      <a:alphaOff val="0"/>
                    </a:prstClr>
                  </a:solidFill>
                </a:rPr>
                <a:t>Appointment Pending</a:t>
              </a:r>
              <a:endParaRPr lang="en-US" sz="1000" dirty="0">
                <a:solidFill>
                  <a:prstClr val="black">
                    <a:hueOff val="0"/>
                    <a:satOff val="0"/>
                    <a:lumOff val="0"/>
                    <a:alphaOff val="0"/>
                  </a:prstClr>
                </a:solidFill>
              </a:endParaRPr>
            </a:p>
            <a:p>
              <a:pPr algn="ctr" defTabSz="444500">
                <a:lnSpc>
                  <a:spcPct val="90000"/>
                </a:lnSpc>
                <a:spcBef>
                  <a:spcPct val="0"/>
                </a:spcBef>
                <a:spcAft>
                  <a:spcPct val="35000"/>
                </a:spcAft>
              </a:pPr>
              <a:r>
                <a:rPr lang="en-US" sz="1000" dirty="0">
                  <a:solidFill>
                    <a:prstClr val="black">
                      <a:hueOff val="0"/>
                      <a:satOff val="0"/>
                      <a:lumOff val="0"/>
                      <a:alphaOff val="0"/>
                    </a:prstClr>
                  </a:solidFill>
                </a:rPr>
                <a:t>OTGR </a:t>
              </a:r>
            </a:p>
            <a:p>
              <a:pPr algn="ctr" defTabSz="444500">
                <a:lnSpc>
                  <a:spcPct val="90000"/>
                </a:lnSpc>
                <a:spcBef>
                  <a:spcPct val="0"/>
                </a:spcBef>
                <a:spcAft>
                  <a:spcPct val="35000"/>
                </a:spcAft>
              </a:pPr>
              <a:r>
                <a:rPr lang="en-US" sz="1000" dirty="0">
                  <a:solidFill>
                    <a:prstClr val="black">
                      <a:hueOff val="0"/>
                      <a:satOff val="0"/>
                      <a:lumOff val="0"/>
                      <a:alphaOff val="0"/>
                    </a:prstClr>
                  </a:solidFill>
                </a:rPr>
                <a:t>Executive Officer</a:t>
              </a:r>
            </a:p>
          </p:txBody>
        </p:sp>
      </p:grpSp>
      <p:grpSp>
        <p:nvGrpSpPr>
          <p:cNvPr id="58" name="Group 57"/>
          <p:cNvGrpSpPr/>
          <p:nvPr/>
        </p:nvGrpSpPr>
        <p:grpSpPr>
          <a:xfrm>
            <a:off x="2286000" y="5257800"/>
            <a:ext cx="1399975" cy="845844"/>
            <a:chOff x="4274821" y="3948633"/>
            <a:chExt cx="1399975" cy="638664"/>
          </a:xfrm>
        </p:grpSpPr>
        <p:sp>
          <p:nvSpPr>
            <p:cNvPr id="59" name="Rounded Rectangle 58"/>
            <p:cNvSpPr/>
            <p:nvPr/>
          </p:nvSpPr>
          <p:spPr>
            <a:xfrm>
              <a:off x="4274821" y="3948633"/>
              <a:ext cx="1399975" cy="638664"/>
            </a:xfrm>
            <a:prstGeom prst="roundRect">
              <a:avLst>
                <a:gd name="adj" fmla="val 10000"/>
              </a:avLst>
            </a:prstGeom>
            <a:solidFill>
              <a:schemeClr val="bg1">
                <a:lumMod val="95000"/>
                <a:alpha val="90000"/>
              </a:schemeClr>
            </a:solidFill>
            <a:ln>
              <a:solidFill>
                <a:srgbClr val="C0000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0" name="Rounded Rectangle 4"/>
            <p:cNvSpPr/>
            <p:nvPr/>
          </p:nvSpPr>
          <p:spPr>
            <a:xfrm>
              <a:off x="4293527" y="3967339"/>
              <a:ext cx="1362563" cy="6012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38100" rIns="38100" bIns="38100" numCol="1" spcCol="1270" anchor="ctr" anchorCtr="0">
              <a:noAutofit/>
            </a:bodyPr>
            <a:lstStyle/>
            <a:p>
              <a:pPr algn="ctr" defTabSz="444500">
                <a:lnSpc>
                  <a:spcPct val="90000"/>
                </a:lnSpc>
                <a:spcBef>
                  <a:spcPct val="0"/>
                </a:spcBef>
                <a:spcAft>
                  <a:spcPct val="35000"/>
                </a:spcAft>
              </a:pPr>
              <a:r>
                <a:rPr lang="en-US" sz="1000" dirty="0">
                  <a:solidFill>
                    <a:prstClr val="black">
                      <a:hueOff val="0"/>
                      <a:satOff val="0"/>
                      <a:lumOff val="0"/>
                      <a:alphaOff val="0"/>
                    </a:prstClr>
                  </a:solidFill>
                </a:rPr>
                <a:t>Mary Culley</a:t>
              </a:r>
            </a:p>
            <a:p>
              <a:pPr algn="ctr" defTabSz="444500">
                <a:lnSpc>
                  <a:spcPct val="90000"/>
                </a:lnSpc>
                <a:spcBef>
                  <a:spcPct val="0"/>
                </a:spcBef>
                <a:spcAft>
                  <a:spcPct val="35000"/>
                </a:spcAft>
              </a:pPr>
              <a:r>
                <a:rPr lang="en-US" sz="1000" dirty="0">
                  <a:solidFill>
                    <a:prstClr val="black">
                      <a:hueOff val="0"/>
                      <a:satOff val="0"/>
                      <a:lumOff val="0"/>
                      <a:alphaOff val="0"/>
                    </a:prstClr>
                  </a:solidFill>
                </a:rPr>
                <a:t>OTGR Specialist</a:t>
              </a:r>
            </a:p>
            <a:p>
              <a:pPr algn="ctr" defTabSz="444500">
                <a:lnSpc>
                  <a:spcPct val="90000"/>
                </a:lnSpc>
                <a:spcBef>
                  <a:spcPct val="0"/>
                </a:spcBef>
                <a:spcAft>
                  <a:spcPct val="35000"/>
                </a:spcAft>
              </a:pPr>
              <a:r>
                <a:rPr lang="en-US" sz="1000" dirty="0">
                  <a:solidFill>
                    <a:prstClr val="black">
                      <a:hueOff val="0"/>
                      <a:satOff val="0"/>
                      <a:lumOff val="0"/>
                      <a:alphaOff val="0"/>
                    </a:prstClr>
                  </a:solidFill>
                </a:rPr>
                <a:t>Southern Plains / Southeast Region</a:t>
              </a:r>
            </a:p>
          </p:txBody>
        </p:sp>
      </p:grpSp>
      <p:grpSp>
        <p:nvGrpSpPr>
          <p:cNvPr id="61" name="Group 60"/>
          <p:cNvGrpSpPr/>
          <p:nvPr/>
        </p:nvGrpSpPr>
        <p:grpSpPr>
          <a:xfrm>
            <a:off x="1905000" y="1828800"/>
            <a:ext cx="5181600" cy="476713"/>
            <a:chOff x="3194174" y="306134"/>
            <a:chExt cx="3782353" cy="476713"/>
          </a:xfrm>
        </p:grpSpPr>
        <p:sp>
          <p:nvSpPr>
            <p:cNvPr id="62" name="Rounded Rectangle 61"/>
            <p:cNvSpPr/>
            <p:nvPr/>
          </p:nvSpPr>
          <p:spPr>
            <a:xfrm>
              <a:off x="3371471" y="306134"/>
              <a:ext cx="3486857" cy="476713"/>
            </a:xfrm>
            <a:prstGeom prst="roundRect">
              <a:avLst/>
            </a:prstGeom>
            <a:solidFill>
              <a:schemeClr val="bg1">
                <a:lumMod val="95000"/>
                <a:alpha val="89804"/>
              </a:schemeClr>
            </a:solidFill>
            <a:ln>
              <a:solidFill>
                <a:srgbClr val="00206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3" name="Rounded Rectangle 4"/>
            <p:cNvSpPr/>
            <p:nvPr/>
          </p:nvSpPr>
          <p:spPr>
            <a:xfrm>
              <a:off x="3194174" y="329405"/>
              <a:ext cx="3782353" cy="43017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533400">
                <a:lnSpc>
                  <a:spcPct val="90000"/>
                </a:lnSpc>
                <a:spcBef>
                  <a:spcPct val="0"/>
                </a:spcBef>
                <a:spcAft>
                  <a:spcPct val="35000"/>
                </a:spcAft>
              </a:pPr>
              <a:r>
                <a:rPr lang="en-US" sz="1200" dirty="0">
                  <a:solidFill>
                    <a:prstClr val="black">
                      <a:hueOff val="0"/>
                      <a:satOff val="0"/>
                      <a:lumOff val="0"/>
                      <a:alphaOff val="0"/>
                    </a:prstClr>
                  </a:solidFill>
                </a:rPr>
                <a:t>Sloan D. Gibson</a:t>
              </a:r>
            </a:p>
            <a:p>
              <a:pPr algn="ctr" defTabSz="533400">
                <a:lnSpc>
                  <a:spcPct val="90000"/>
                </a:lnSpc>
                <a:spcBef>
                  <a:spcPct val="0"/>
                </a:spcBef>
                <a:spcAft>
                  <a:spcPct val="35000"/>
                </a:spcAft>
              </a:pPr>
              <a:r>
                <a:rPr lang="en-US" sz="1200" dirty="0">
                  <a:solidFill>
                    <a:prstClr val="black">
                      <a:hueOff val="0"/>
                      <a:satOff val="0"/>
                      <a:lumOff val="0"/>
                      <a:alphaOff val="0"/>
                    </a:prstClr>
                  </a:solidFill>
                </a:rPr>
                <a:t>Deputy Secretary</a:t>
              </a:r>
            </a:p>
          </p:txBody>
        </p:sp>
      </p:grpSp>
      <p:grpSp>
        <p:nvGrpSpPr>
          <p:cNvPr id="67" name="Group 66"/>
          <p:cNvGrpSpPr/>
          <p:nvPr/>
        </p:nvGrpSpPr>
        <p:grpSpPr>
          <a:xfrm>
            <a:off x="2133600" y="3200400"/>
            <a:ext cx="4800600" cy="476713"/>
            <a:chOff x="3371471" y="306134"/>
            <a:chExt cx="3486857" cy="476713"/>
          </a:xfrm>
        </p:grpSpPr>
        <p:sp>
          <p:nvSpPr>
            <p:cNvPr id="68" name="Rounded Rectangle 67"/>
            <p:cNvSpPr/>
            <p:nvPr/>
          </p:nvSpPr>
          <p:spPr>
            <a:xfrm>
              <a:off x="3371471" y="306134"/>
              <a:ext cx="3486857" cy="476713"/>
            </a:xfrm>
            <a:prstGeom prst="roundRect">
              <a:avLst/>
            </a:prstGeom>
            <a:solidFill>
              <a:schemeClr val="bg1">
                <a:lumMod val="95000"/>
                <a:alpha val="89804"/>
              </a:schemeClr>
            </a:solidFill>
            <a:ln>
              <a:solidFill>
                <a:srgbClr val="00206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9" name="Rounded Rectangle 4"/>
            <p:cNvSpPr/>
            <p:nvPr/>
          </p:nvSpPr>
          <p:spPr>
            <a:xfrm>
              <a:off x="3394742" y="329405"/>
              <a:ext cx="3440315" cy="43017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533400">
                <a:lnSpc>
                  <a:spcPct val="90000"/>
                </a:lnSpc>
                <a:spcBef>
                  <a:spcPct val="0"/>
                </a:spcBef>
                <a:spcAft>
                  <a:spcPct val="35000"/>
                </a:spcAft>
              </a:pPr>
              <a:r>
                <a:rPr lang="en-US" sz="1200" dirty="0" smtClean="0">
                  <a:solidFill>
                    <a:prstClr val="black">
                      <a:hueOff val="0"/>
                      <a:satOff val="0"/>
                      <a:lumOff val="0"/>
                      <a:alphaOff val="0"/>
                    </a:prstClr>
                  </a:solidFill>
                </a:rPr>
                <a:t>Christopher E. O’Connor</a:t>
              </a:r>
              <a:endParaRPr lang="en-US" sz="1200" dirty="0">
                <a:solidFill>
                  <a:prstClr val="black">
                    <a:hueOff val="0"/>
                    <a:satOff val="0"/>
                    <a:lumOff val="0"/>
                    <a:alphaOff val="0"/>
                  </a:prstClr>
                </a:solidFill>
              </a:endParaRPr>
            </a:p>
            <a:p>
              <a:pPr algn="ctr" defTabSz="533400">
                <a:lnSpc>
                  <a:spcPct val="90000"/>
                </a:lnSpc>
                <a:spcBef>
                  <a:spcPct val="0"/>
                </a:spcBef>
                <a:spcAft>
                  <a:spcPct val="35000"/>
                </a:spcAft>
              </a:pPr>
              <a:r>
                <a:rPr lang="en-US" sz="1200" dirty="0" smtClean="0">
                  <a:solidFill>
                    <a:prstClr val="black">
                      <a:hueOff val="0"/>
                      <a:satOff val="0"/>
                      <a:lumOff val="0"/>
                      <a:alphaOff val="0"/>
                    </a:prstClr>
                  </a:solidFill>
                </a:rPr>
                <a:t>Interim Assistant Secretary for Congressional &amp; Legislative Affairs </a:t>
              </a:r>
              <a:endParaRPr lang="en-US" sz="1200" dirty="0">
                <a:solidFill>
                  <a:prstClr val="black">
                    <a:hueOff val="0"/>
                    <a:satOff val="0"/>
                    <a:lumOff val="0"/>
                    <a:alphaOff val="0"/>
                  </a:prstClr>
                </a:solidFill>
              </a:endParaRPr>
            </a:p>
          </p:txBody>
        </p:sp>
      </p:grpSp>
      <p:grpSp>
        <p:nvGrpSpPr>
          <p:cNvPr id="70" name="Group 69"/>
          <p:cNvGrpSpPr/>
          <p:nvPr/>
        </p:nvGrpSpPr>
        <p:grpSpPr>
          <a:xfrm>
            <a:off x="1676399" y="3886200"/>
            <a:ext cx="5715001" cy="476713"/>
            <a:chOff x="3038366" y="306134"/>
            <a:chExt cx="4136950" cy="476713"/>
          </a:xfrm>
        </p:grpSpPr>
        <p:sp>
          <p:nvSpPr>
            <p:cNvPr id="71" name="Rounded Rectangle 70"/>
            <p:cNvSpPr/>
            <p:nvPr/>
          </p:nvSpPr>
          <p:spPr>
            <a:xfrm>
              <a:off x="3371471" y="306134"/>
              <a:ext cx="3486857" cy="476713"/>
            </a:xfrm>
            <a:prstGeom prst="roundRect">
              <a:avLst/>
            </a:prstGeom>
            <a:solidFill>
              <a:schemeClr val="accent6">
                <a:lumMod val="20000"/>
                <a:lumOff val="80000"/>
                <a:alpha val="89804"/>
              </a:schemeClr>
            </a:solidFill>
            <a:ln>
              <a:solidFill>
                <a:srgbClr val="00206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72" name="Rounded Rectangle 4"/>
            <p:cNvSpPr/>
            <p:nvPr/>
          </p:nvSpPr>
          <p:spPr>
            <a:xfrm>
              <a:off x="3038366" y="306134"/>
              <a:ext cx="4136950" cy="43017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533400">
                <a:lnSpc>
                  <a:spcPct val="90000"/>
                </a:lnSpc>
                <a:spcBef>
                  <a:spcPct val="0"/>
                </a:spcBef>
                <a:spcAft>
                  <a:spcPct val="35000"/>
                </a:spcAft>
              </a:pPr>
              <a:r>
                <a:rPr lang="en-US" sz="1200" b="1" dirty="0" smtClean="0">
                  <a:solidFill>
                    <a:prstClr val="black">
                      <a:hueOff val="0"/>
                      <a:satOff val="0"/>
                      <a:lumOff val="0"/>
                      <a:alphaOff val="0"/>
                    </a:prstClr>
                  </a:solidFill>
                </a:rPr>
                <a:t>Deputy </a:t>
              </a:r>
              <a:r>
                <a:rPr lang="en-US" sz="1200" b="1" dirty="0">
                  <a:solidFill>
                    <a:prstClr val="black">
                      <a:hueOff val="0"/>
                      <a:satOff val="0"/>
                      <a:lumOff val="0"/>
                      <a:alphaOff val="0"/>
                    </a:prstClr>
                  </a:solidFill>
                </a:rPr>
                <a:t>Assistant Secretary Office of Intergovernmental Affairs</a:t>
              </a:r>
            </a:p>
          </p:txBody>
        </p:sp>
      </p:grpSp>
      <p:grpSp>
        <p:nvGrpSpPr>
          <p:cNvPr id="73" name="Group 72"/>
          <p:cNvGrpSpPr/>
          <p:nvPr/>
        </p:nvGrpSpPr>
        <p:grpSpPr>
          <a:xfrm>
            <a:off x="2286000" y="4572000"/>
            <a:ext cx="4495800" cy="476713"/>
            <a:chOff x="3371471" y="306134"/>
            <a:chExt cx="3486857" cy="476713"/>
          </a:xfrm>
        </p:grpSpPr>
        <p:sp>
          <p:nvSpPr>
            <p:cNvPr id="74" name="Rounded Rectangle 73"/>
            <p:cNvSpPr/>
            <p:nvPr/>
          </p:nvSpPr>
          <p:spPr>
            <a:xfrm>
              <a:off x="3371471" y="306134"/>
              <a:ext cx="3486857" cy="476713"/>
            </a:xfrm>
            <a:prstGeom prst="roundRect">
              <a:avLst/>
            </a:prstGeom>
            <a:solidFill>
              <a:schemeClr val="accent6">
                <a:lumMod val="20000"/>
                <a:lumOff val="80000"/>
                <a:alpha val="89804"/>
              </a:schemeClr>
            </a:solidFill>
            <a:ln>
              <a:solidFill>
                <a:srgbClr val="C0000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75" name="Rounded Rectangle 4"/>
            <p:cNvSpPr/>
            <p:nvPr/>
          </p:nvSpPr>
          <p:spPr>
            <a:xfrm>
              <a:off x="3371471" y="306134"/>
              <a:ext cx="3440315" cy="43017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533400">
                <a:lnSpc>
                  <a:spcPct val="90000"/>
                </a:lnSpc>
                <a:spcBef>
                  <a:spcPct val="0"/>
                </a:spcBef>
                <a:spcAft>
                  <a:spcPct val="35000"/>
                </a:spcAft>
              </a:pPr>
              <a:r>
                <a:rPr lang="en-US" sz="1200" dirty="0">
                  <a:solidFill>
                    <a:prstClr val="black">
                      <a:hueOff val="0"/>
                      <a:satOff val="0"/>
                      <a:lumOff val="0"/>
                      <a:alphaOff val="0"/>
                    </a:prstClr>
                  </a:solidFill>
                </a:rPr>
                <a:t>Stephanie E. Birdwell, Director</a:t>
              </a:r>
            </a:p>
            <a:p>
              <a:pPr algn="ctr" defTabSz="533400">
                <a:lnSpc>
                  <a:spcPct val="90000"/>
                </a:lnSpc>
                <a:spcBef>
                  <a:spcPct val="0"/>
                </a:spcBef>
                <a:spcAft>
                  <a:spcPct val="35000"/>
                </a:spcAft>
              </a:pPr>
              <a:r>
                <a:rPr lang="en-US" sz="1200" b="1" dirty="0">
                  <a:solidFill>
                    <a:prstClr val="black">
                      <a:hueOff val="0"/>
                      <a:satOff val="0"/>
                      <a:lumOff val="0"/>
                      <a:alphaOff val="0"/>
                    </a:prstClr>
                  </a:solidFill>
                </a:rPr>
                <a:t>Office of Tribal Government Relations</a:t>
              </a:r>
            </a:p>
          </p:txBody>
        </p:sp>
      </p:grpSp>
      <p:sp>
        <p:nvSpPr>
          <p:cNvPr id="2" name="TextBox 1"/>
          <p:cNvSpPr txBox="1"/>
          <p:nvPr/>
        </p:nvSpPr>
        <p:spPr>
          <a:xfrm>
            <a:off x="2236951" y="2525973"/>
            <a:ext cx="4616161" cy="453442"/>
          </a:xfrm>
          <a:prstGeom prst="rect">
            <a:avLst/>
          </a:prstGeom>
          <a:solidFill>
            <a:schemeClr val="bg1">
              <a:lumMod val="95000"/>
            </a:schemeClr>
          </a:solidFill>
          <a:ln>
            <a:solidFill>
              <a:schemeClr val="tx2"/>
            </a:solidFill>
          </a:ln>
        </p:spPr>
        <p:style>
          <a:lnRef idx="2">
            <a:schemeClr val="accent1"/>
          </a:lnRef>
          <a:fillRef idx="1">
            <a:schemeClr val="lt1"/>
          </a:fillRef>
          <a:effectRef idx="0">
            <a:schemeClr val="accent1"/>
          </a:effectRef>
          <a:fontRef idx="minor">
            <a:schemeClr val="dk1"/>
          </a:fontRef>
        </p:style>
        <p:txBody>
          <a:bodyPr spcFirstLastPara="0" vert="horz" wrap="square" lIns="45720" tIns="45720" rIns="45720" bIns="45720" numCol="1" spcCol="1270" anchor="ctr" anchorCtr="0">
            <a:noAutofit/>
          </a:bodyPr>
          <a:lstStyle>
            <a:defPPr>
              <a:defRPr lang="en-US"/>
            </a:defPPr>
            <a:lvl1pPr algn="ctr" defTabSz="533400">
              <a:lnSpc>
                <a:spcPct val="90000"/>
              </a:lnSpc>
              <a:spcBef>
                <a:spcPct val="0"/>
              </a:spcBef>
              <a:spcAft>
                <a:spcPct val="35000"/>
              </a:spcAft>
              <a:defRPr sz="1200">
                <a:solidFill>
                  <a:prstClr val="black">
                    <a:hueOff val="0"/>
                    <a:satOff val="0"/>
                    <a:lumOff val="0"/>
                    <a:alphaOff val="0"/>
                  </a:prstClr>
                </a:solidFill>
              </a:defRPr>
            </a:lvl1pPr>
            <a:lvl2pPr>
              <a:defRPr>
                <a:solidFill>
                  <a:schemeClr val="dk1">
                    <a:hueOff val="0"/>
                    <a:satOff val="0"/>
                    <a:lumOff val="0"/>
                    <a:alphaOff val="0"/>
                  </a:schemeClr>
                </a:solidFill>
              </a:defRPr>
            </a:lvl2pPr>
            <a:lvl3pPr>
              <a:defRPr>
                <a:solidFill>
                  <a:schemeClr val="dk1">
                    <a:hueOff val="0"/>
                    <a:satOff val="0"/>
                    <a:lumOff val="0"/>
                    <a:alphaOff val="0"/>
                  </a:schemeClr>
                </a:solidFill>
              </a:defRPr>
            </a:lvl3pPr>
            <a:lvl4pPr>
              <a:defRPr>
                <a:solidFill>
                  <a:schemeClr val="dk1">
                    <a:hueOff val="0"/>
                    <a:satOff val="0"/>
                    <a:lumOff val="0"/>
                    <a:alphaOff val="0"/>
                  </a:schemeClr>
                </a:solidFill>
              </a:defRPr>
            </a:lvl4pPr>
            <a:lvl5pPr>
              <a:defRPr>
                <a:solidFill>
                  <a:schemeClr val="dk1">
                    <a:hueOff val="0"/>
                    <a:satOff val="0"/>
                    <a:lumOff val="0"/>
                    <a:alphaOff val="0"/>
                  </a:schemeClr>
                </a:solidFill>
              </a:defRPr>
            </a:lvl5pPr>
            <a:lvl6pPr>
              <a:defRPr>
                <a:solidFill>
                  <a:schemeClr val="dk1">
                    <a:hueOff val="0"/>
                    <a:satOff val="0"/>
                    <a:lumOff val="0"/>
                    <a:alphaOff val="0"/>
                  </a:schemeClr>
                </a:solidFill>
              </a:defRPr>
            </a:lvl6pPr>
            <a:lvl7pPr>
              <a:defRPr>
                <a:solidFill>
                  <a:schemeClr val="dk1">
                    <a:hueOff val="0"/>
                    <a:satOff val="0"/>
                    <a:lumOff val="0"/>
                    <a:alphaOff val="0"/>
                  </a:schemeClr>
                </a:solidFill>
              </a:defRPr>
            </a:lvl7pPr>
            <a:lvl8pPr>
              <a:defRPr>
                <a:solidFill>
                  <a:schemeClr val="dk1">
                    <a:hueOff val="0"/>
                    <a:satOff val="0"/>
                    <a:lumOff val="0"/>
                    <a:alphaOff val="0"/>
                  </a:schemeClr>
                </a:solidFill>
              </a:defRPr>
            </a:lvl8pPr>
            <a:lvl9pPr>
              <a:defRPr>
                <a:solidFill>
                  <a:schemeClr val="dk1">
                    <a:hueOff val="0"/>
                    <a:satOff val="0"/>
                    <a:lumOff val="0"/>
                    <a:alphaOff val="0"/>
                  </a:schemeClr>
                </a:solidFill>
              </a:defRPr>
            </a:lvl9pPr>
          </a:lstStyle>
          <a:p>
            <a:r>
              <a:rPr lang="en-US" dirty="0"/>
              <a:t>Rob Nabors</a:t>
            </a:r>
          </a:p>
          <a:p>
            <a:r>
              <a:rPr lang="en-US" dirty="0"/>
              <a:t>Chief of Staff</a:t>
            </a:r>
          </a:p>
        </p:txBody>
      </p:sp>
    </p:spTree>
    <p:extLst>
      <p:ext uri="{BB962C8B-B14F-4D97-AF65-F5344CB8AC3E}">
        <p14:creationId xmlns:p14="http://schemas.microsoft.com/office/powerpoint/2010/main" val="30756855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457200" y="1442649"/>
            <a:ext cx="7984274" cy="4831542"/>
          </a:xfrm>
        </p:spPr>
        <p:txBody>
          <a:bodyPr>
            <a:normAutofit/>
          </a:bodyPr>
          <a:lstStyle/>
          <a:p>
            <a:endParaRPr lang="en-US" b="1" dirty="0" smtClean="0">
              <a:solidFill>
                <a:schemeClr val="tx1"/>
              </a:solidFill>
            </a:endParaRPr>
          </a:p>
          <a:p>
            <a:r>
              <a:rPr lang="en-US" b="1" dirty="0" smtClean="0">
                <a:solidFill>
                  <a:schemeClr val="tx1"/>
                </a:solidFill>
              </a:rPr>
              <a:t>Goal 1: </a:t>
            </a:r>
            <a:r>
              <a:rPr lang="en-US" b="1" dirty="0" smtClean="0">
                <a:solidFill>
                  <a:schemeClr val="accent6">
                    <a:lumMod val="75000"/>
                  </a:schemeClr>
                </a:solidFill>
              </a:rPr>
              <a:t>Facilitate Increased Access to Health Care &amp; 				Benefits</a:t>
            </a:r>
          </a:p>
          <a:p>
            <a:endParaRPr lang="en-US" b="1" dirty="0">
              <a:solidFill>
                <a:schemeClr val="accent6">
                  <a:lumMod val="75000"/>
                </a:schemeClr>
              </a:solidFill>
            </a:endParaRPr>
          </a:p>
          <a:p>
            <a:r>
              <a:rPr lang="en-US" b="1" dirty="0" smtClean="0">
                <a:solidFill>
                  <a:schemeClr val="tx1"/>
                </a:solidFill>
              </a:rPr>
              <a:t>Goal 2: </a:t>
            </a:r>
            <a:r>
              <a:rPr lang="en-US" b="1" dirty="0" smtClean="0">
                <a:solidFill>
                  <a:schemeClr val="accent6">
                    <a:lumMod val="75000"/>
                  </a:schemeClr>
                </a:solidFill>
              </a:rPr>
              <a:t>Promote Economic Sustainability</a:t>
            </a:r>
          </a:p>
          <a:p>
            <a:endParaRPr lang="en-US" b="1" dirty="0">
              <a:solidFill>
                <a:schemeClr val="accent6">
                  <a:lumMod val="75000"/>
                </a:schemeClr>
              </a:solidFill>
            </a:endParaRPr>
          </a:p>
          <a:p>
            <a:r>
              <a:rPr lang="en-US" b="1" dirty="0" smtClean="0">
                <a:solidFill>
                  <a:schemeClr val="tx1"/>
                </a:solidFill>
              </a:rPr>
              <a:t>Goal 3: </a:t>
            </a:r>
            <a:r>
              <a:rPr lang="en-US" b="1" dirty="0" smtClean="0">
                <a:solidFill>
                  <a:schemeClr val="accent6">
                    <a:lumMod val="75000"/>
                  </a:schemeClr>
                </a:solidFill>
              </a:rPr>
              <a:t>Implement VA’s Tribal Consultation Policy</a:t>
            </a:r>
          </a:p>
          <a:p>
            <a:endParaRPr lang="en-US" dirty="0">
              <a:solidFill>
                <a:schemeClr val="tx1"/>
              </a:solidFill>
            </a:endParaRPr>
          </a:p>
          <a:p>
            <a:endParaRPr lang="en-US" sz="2500" dirty="0" smtClean="0">
              <a:solidFill>
                <a:schemeClr val="bg2">
                  <a:lumMod val="10000"/>
                </a:schemeClr>
              </a:solidFill>
            </a:endParaRPr>
          </a:p>
          <a:p>
            <a:endParaRPr lang="en-US" sz="2900" dirty="0" smtClean="0"/>
          </a:p>
        </p:txBody>
      </p:sp>
      <p:sp>
        <p:nvSpPr>
          <p:cNvPr id="10" name="Title 9"/>
          <p:cNvSpPr>
            <a:spLocks noGrp="1"/>
          </p:cNvSpPr>
          <p:nvPr>
            <p:ph type="title"/>
          </p:nvPr>
        </p:nvSpPr>
        <p:spPr/>
        <p:txBody>
          <a:bodyPr/>
          <a:lstStyle/>
          <a:p>
            <a:r>
              <a:rPr lang="en-US" sz="3600" b="1" dirty="0" smtClean="0"/>
              <a:t>VA OTGR</a:t>
            </a:r>
            <a:r>
              <a:rPr lang="en-US" dirty="0" smtClean="0"/>
              <a:t> </a:t>
            </a:r>
            <a:r>
              <a:rPr lang="en-US" sz="2000" b="1" dirty="0" smtClean="0"/>
              <a:t>NATIONAL UPDATE</a:t>
            </a:r>
            <a:endParaRPr lang="en-US" sz="2000" b="1" dirty="0"/>
          </a:p>
        </p:txBody>
      </p:sp>
      <p:pic>
        <p:nvPicPr>
          <p:cNvPr id="4" name="Picture 3"/>
          <p:cNvPicPr>
            <a:picLocks/>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rot="16200000">
            <a:off x="4536006" y="2250004"/>
            <a:ext cx="71990" cy="9144000"/>
          </a:xfrm>
          <a:prstGeom prst="rect">
            <a:avLst/>
          </a:prstGeom>
        </p:spPr>
      </p:pic>
      <p:sp>
        <p:nvSpPr>
          <p:cNvPr id="5" name="Rectangle 4"/>
          <p:cNvSpPr/>
          <p:nvPr/>
        </p:nvSpPr>
        <p:spPr>
          <a:xfrm>
            <a:off x="14068" y="53146"/>
            <a:ext cx="9144000" cy="1099071"/>
          </a:xfrm>
          <a:prstGeom prst="rect">
            <a:avLst/>
          </a:prstGeom>
          <a:gradFill>
            <a:gsLst>
              <a:gs pos="100000">
                <a:srgbClr val="F0E2BE"/>
              </a:gs>
              <a:gs pos="0">
                <a:srgbClr val="FCF5DF"/>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dirty="0" smtClean="0">
                <a:solidFill>
                  <a:schemeClr val="tx1"/>
                </a:solidFill>
              </a:rPr>
              <a:t>VA OTGR – 3 MAIN GOALS</a:t>
            </a:r>
            <a:endParaRPr lang="en-US" b="1" dirty="0">
              <a:solidFill>
                <a:schemeClr val="tx1"/>
              </a:solidFill>
            </a:endParaRPr>
          </a:p>
        </p:txBody>
      </p:sp>
    </p:spTree>
    <p:extLst>
      <p:ext uri="{BB962C8B-B14F-4D97-AF65-F5344CB8AC3E}">
        <p14:creationId xmlns:p14="http://schemas.microsoft.com/office/powerpoint/2010/main" val="11561422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457199" y="1099071"/>
            <a:ext cx="7750099" cy="5027092"/>
          </a:xfrm>
        </p:spPr>
        <p:txBody>
          <a:bodyPr>
            <a:normAutofit lnSpcReduction="10000"/>
          </a:bodyPr>
          <a:lstStyle/>
          <a:p>
            <a:pPr marL="457200" indent="-457200">
              <a:buFont typeface="Wingdings" panose="05000000000000000000" pitchFamily="2" charset="2"/>
              <a:buChar char="Ø"/>
            </a:pPr>
            <a:r>
              <a:rPr lang="en-US" sz="2800" dirty="0">
                <a:solidFill>
                  <a:schemeClr val="tx1"/>
                </a:solidFill>
              </a:rPr>
              <a:t>Conducted </a:t>
            </a:r>
            <a:r>
              <a:rPr lang="en-US" sz="2800" dirty="0" smtClean="0">
                <a:solidFill>
                  <a:schemeClr val="tx1"/>
                </a:solidFill>
              </a:rPr>
              <a:t>8 tribal </a:t>
            </a:r>
            <a:r>
              <a:rPr lang="en-US" sz="2800" dirty="0">
                <a:solidFill>
                  <a:schemeClr val="tx1"/>
                </a:solidFill>
              </a:rPr>
              <a:t>site </a:t>
            </a:r>
            <a:r>
              <a:rPr lang="en-US" sz="2800" dirty="0" smtClean="0">
                <a:solidFill>
                  <a:schemeClr val="tx1"/>
                </a:solidFill>
              </a:rPr>
              <a:t>visits in FY2015</a:t>
            </a:r>
            <a:endParaRPr lang="en-US" sz="2800" dirty="0">
              <a:solidFill>
                <a:schemeClr val="tx1"/>
              </a:solidFill>
            </a:endParaRPr>
          </a:p>
          <a:p>
            <a:pPr marL="457200" indent="-457200">
              <a:buFont typeface="Wingdings" panose="05000000000000000000" pitchFamily="2" charset="2"/>
              <a:buChar char="Ø"/>
            </a:pPr>
            <a:r>
              <a:rPr lang="en-US" sz="2800" dirty="0" smtClean="0">
                <a:solidFill>
                  <a:schemeClr val="tx1"/>
                </a:solidFill>
              </a:rPr>
              <a:t>October – Northwest Portland Area Indian Health  Board – Worley, ID</a:t>
            </a:r>
          </a:p>
          <a:p>
            <a:pPr marL="457200" indent="-457200">
              <a:buFont typeface="Wingdings" panose="05000000000000000000" pitchFamily="2" charset="2"/>
              <a:buChar char="Ø"/>
            </a:pPr>
            <a:r>
              <a:rPr lang="en-US" sz="2800" dirty="0" smtClean="0">
                <a:solidFill>
                  <a:schemeClr val="tx1"/>
                </a:solidFill>
              </a:rPr>
              <a:t>February </a:t>
            </a:r>
            <a:r>
              <a:rPr lang="en-US" sz="2800" dirty="0">
                <a:solidFill>
                  <a:schemeClr val="tx1"/>
                </a:solidFill>
              </a:rPr>
              <a:t>– Site Visit with NARA</a:t>
            </a:r>
          </a:p>
          <a:p>
            <a:pPr marL="457200" indent="-457200">
              <a:buFont typeface="Wingdings" panose="05000000000000000000" pitchFamily="2" charset="2"/>
              <a:buChar char="Ø"/>
            </a:pPr>
            <a:r>
              <a:rPr lang="en-US" sz="2800" dirty="0">
                <a:solidFill>
                  <a:schemeClr val="tx1"/>
                </a:solidFill>
              </a:rPr>
              <a:t>February – ATNI 2015 Winter Convention</a:t>
            </a:r>
          </a:p>
          <a:p>
            <a:pPr marL="457200" indent="-457200">
              <a:buFont typeface="Wingdings" panose="05000000000000000000" pitchFamily="2" charset="2"/>
              <a:buChar char="Ø"/>
            </a:pPr>
            <a:r>
              <a:rPr lang="en-US" sz="2800" dirty="0" smtClean="0">
                <a:solidFill>
                  <a:schemeClr val="tx1"/>
                </a:solidFill>
              </a:rPr>
              <a:t>March – Site visit with Advisory Committee  on Minority Affairs – Seattle, WA</a:t>
            </a:r>
          </a:p>
          <a:p>
            <a:pPr marL="457200" indent="-457200">
              <a:buFont typeface="Wingdings" panose="05000000000000000000" pitchFamily="2" charset="2"/>
              <a:buChar char="Ø"/>
            </a:pPr>
            <a:r>
              <a:rPr lang="en-US" sz="2800" dirty="0" smtClean="0">
                <a:solidFill>
                  <a:schemeClr val="tx1"/>
                </a:solidFill>
              </a:rPr>
              <a:t>April – </a:t>
            </a:r>
            <a:r>
              <a:rPr lang="en-US" sz="2800" dirty="0">
                <a:solidFill>
                  <a:schemeClr val="tx1"/>
                </a:solidFill>
              </a:rPr>
              <a:t>Veterans Summit – Swinomish Indian Tribal </a:t>
            </a:r>
            <a:r>
              <a:rPr lang="en-US" sz="2800" dirty="0" smtClean="0">
                <a:solidFill>
                  <a:schemeClr val="tx1"/>
                </a:solidFill>
              </a:rPr>
              <a:t>Community, </a:t>
            </a:r>
            <a:r>
              <a:rPr lang="en-US" sz="2800" dirty="0">
                <a:solidFill>
                  <a:schemeClr val="tx1"/>
                </a:solidFill>
              </a:rPr>
              <a:t>Anacortes,  </a:t>
            </a:r>
            <a:r>
              <a:rPr lang="en-US" sz="2800" dirty="0" smtClean="0">
                <a:solidFill>
                  <a:schemeClr val="tx1"/>
                </a:solidFill>
              </a:rPr>
              <a:t>WA</a:t>
            </a:r>
          </a:p>
          <a:p>
            <a:pPr marL="457200" indent="-457200">
              <a:buFont typeface="Wingdings" panose="05000000000000000000" pitchFamily="2" charset="2"/>
              <a:buChar char="Ø"/>
            </a:pPr>
            <a:r>
              <a:rPr lang="en-US" sz="2800" dirty="0" smtClean="0">
                <a:solidFill>
                  <a:schemeClr val="tx1"/>
                </a:solidFill>
              </a:rPr>
              <a:t>April – 2015 Tribal Self-Governance Conference, Reno, NV</a:t>
            </a:r>
            <a:endParaRPr lang="en-US" sz="2800" dirty="0">
              <a:solidFill>
                <a:schemeClr val="tx1"/>
              </a:solidFill>
            </a:endParaRPr>
          </a:p>
          <a:p>
            <a:pPr marL="3175" lvl="1" indent="0">
              <a:buNone/>
            </a:pPr>
            <a:endParaRPr lang="en-US" b="1" dirty="0" smtClean="0">
              <a:solidFill>
                <a:srgbClr val="FF0000"/>
              </a:solidFill>
            </a:endParaRPr>
          </a:p>
          <a:p>
            <a:pPr lvl="1"/>
            <a:endParaRPr lang="en-US" b="1" dirty="0" smtClean="0">
              <a:solidFill>
                <a:srgbClr val="FF0000"/>
              </a:solidFill>
            </a:endParaRPr>
          </a:p>
          <a:p>
            <a:endParaRPr lang="en-US" b="1" dirty="0">
              <a:solidFill>
                <a:srgbClr val="FF0000"/>
              </a:solidFill>
            </a:endParaRPr>
          </a:p>
        </p:txBody>
      </p:sp>
      <p:sp>
        <p:nvSpPr>
          <p:cNvPr id="10" name="Title 9"/>
          <p:cNvSpPr>
            <a:spLocks noGrp="1"/>
          </p:cNvSpPr>
          <p:nvPr>
            <p:ph type="title"/>
          </p:nvPr>
        </p:nvSpPr>
        <p:spPr/>
        <p:txBody>
          <a:bodyPr>
            <a:normAutofit/>
          </a:bodyPr>
          <a:lstStyle/>
          <a:p>
            <a:r>
              <a:rPr lang="en-US" sz="3600" b="1" dirty="0" smtClean="0"/>
              <a:t>OTGR Western Region Update</a:t>
            </a:r>
            <a:endParaRPr lang="en-US" sz="2400" b="1" dirty="0"/>
          </a:p>
        </p:txBody>
      </p:sp>
    </p:spTree>
    <p:extLst>
      <p:ext uri="{BB962C8B-B14F-4D97-AF65-F5344CB8AC3E}">
        <p14:creationId xmlns:p14="http://schemas.microsoft.com/office/powerpoint/2010/main" val="29432008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457199" y="1099071"/>
            <a:ext cx="7955281" cy="5027092"/>
          </a:xfrm>
        </p:spPr>
        <p:txBody>
          <a:bodyPr>
            <a:normAutofit fontScale="92500"/>
          </a:bodyPr>
          <a:lstStyle/>
          <a:p>
            <a:pPr marL="0" indent="0"/>
            <a:r>
              <a:rPr lang="en-US" sz="2800" dirty="0" smtClean="0">
                <a:solidFill>
                  <a:schemeClr val="tx1"/>
                </a:solidFill>
              </a:rPr>
              <a:t>Upcoming Events:</a:t>
            </a:r>
            <a:endParaRPr lang="en-US" sz="2800" dirty="0">
              <a:solidFill>
                <a:schemeClr val="tx1"/>
              </a:solidFill>
            </a:endParaRPr>
          </a:p>
          <a:p>
            <a:pPr marL="457200" indent="-457200">
              <a:buFont typeface="Wingdings" panose="05000000000000000000" pitchFamily="2" charset="2"/>
              <a:buChar char="Ø"/>
            </a:pPr>
            <a:r>
              <a:rPr lang="en-US" sz="2800" dirty="0">
                <a:solidFill>
                  <a:schemeClr val="tx1"/>
                </a:solidFill>
              </a:rPr>
              <a:t>July 9-11, 2015 </a:t>
            </a:r>
            <a:r>
              <a:rPr lang="en-US" sz="2800" dirty="0" smtClean="0">
                <a:solidFill>
                  <a:schemeClr val="tx1"/>
                </a:solidFill>
              </a:rPr>
              <a:t>- Native </a:t>
            </a:r>
            <a:r>
              <a:rPr lang="en-US" sz="2800" dirty="0">
                <a:solidFill>
                  <a:schemeClr val="tx1"/>
                </a:solidFill>
              </a:rPr>
              <a:t>Veterans Summit </a:t>
            </a:r>
            <a:r>
              <a:rPr lang="en-US" sz="2800" dirty="0" smtClean="0">
                <a:solidFill>
                  <a:schemeClr val="tx1"/>
                </a:solidFill>
              </a:rPr>
              <a:t>–Hosted by Confederated Tribes of Grand Ronde</a:t>
            </a:r>
          </a:p>
          <a:p>
            <a:pPr marL="457200" indent="-457200">
              <a:buFont typeface="Wingdings" panose="05000000000000000000" pitchFamily="2" charset="2"/>
              <a:buChar char="Ø"/>
            </a:pPr>
            <a:r>
              <a:rPr lang="en-US" sz="2800" dirty="0" smtClean="0">
                <a:solidFill>
                  <a:schemeClr val="tx1"/>
                </a:solidFill>
              </a:rPr>
              <a:t>July 16-17, 2015 CAL Vet VSO Training (TVRs invited) – Sacramento, CA</a:t>
            </a:r>
          </a:p>
          <a:p>
            <a:pPr marL="457200" indent="-457200">
              <a:buFont typeface="Wingdings" panose="05000000000000000000" pitchFamily="2" charset="2"/>
              <a:buChar char="Ø"/>
            </a:pPr>
            <a:r>
              <a:rPr lang="en-US" sz="2800" dirty="0" smtClean="0">
                <a:solidFill>
                  <a:schemeClr val="tx1"/>
                </a:solidFill>
              </a:rPr>
              <a:t>September 14-17, 2015 – ATNI Fall Convention, Hosted by Kalispel Tribe of Indians, Spokane, WA</a:t>
            </a:r>
          </a:p>
          <a:p>
            <a:pPr marL="457200" indent="-457200">
              <a:buFont typeface="Wingdings" panose="05000000000000000000" pitchFamily="2" charset="2"/>
              <a:buChar char="Ø"/>
            </a:pPr>
            <a:r>
              <a:rPr lang="en-US" sz="2800" dirty="0" smtClean="0">
                <a:solidFill>
                  <a:schemeClr val="tx1"/>
                </a:solidFill>
              </a:rPr>
              <a:t>September 22-24, 2015 – TVR Training for Region – hosted by ODVA, Salem, OR</a:t>
            </a:r>
          </a:p>
          <a:p>
            <a:pPr marL="457200" indent="-457200">
              <a:buFont typeface="Wingdings" panose="05000000000000000000" pitchFamily="2" charset="2"/>
              <a:buChar char="Ø"/>
            </a:pPr>
            <a:r>
              <a:rPr lang="en-US" sz="2800" dirty="0" smtClean="0">
                <a:solidFill>
                  <a:schemeClr val="tx1"/>
                </a:solidFill>
              </a:rPr>
              <a:t>September 26, 2015 – Celebration of Honor, Chinook Winds Casino Resort, Lincoln City, OR</a:t>
            </a:r>
            <a:endParaRPr lang="en-US" sz="2800" dirty="0">
              <a:solidFill>
                <a:schemeClr val="tx1"/>
              </a:solidFill>
            </a:endParaRPr>
          </a:p>
          <a:p>
            <a:pPr marL="3175" lvl="1" indent="0">
              <a:buNone/>
            </a:pPr>
            <a:endParaRPr lang="en-US" b="1" dirty="0" smtClean="0">
              <a:solidFill>
                <a:srgbClr val="FF0000"/>
              </a:solidFill>
            </a:endParaRPr>
          </a:p>
          <a:p>
            <a:pPr lvl="1"/>
            <a:endParaRPr lang="en-US" b="1" dirty="0" smtClean="0">
              <a:solidFill>
                <a:srgbClr val="FF0000"/>
              </a:solidFill>
            </a:endParaRPr>
          </a:p>
          <a:p>
            <a:endParaRPr lang="en-US" b="1" dirty="0">
              <a:solidFill>
                <a:srgbClr val="FF0000"/>
              </a:solidFill>
            </a:endParaRPr>
          </a:p>
        </p:txBody>
      </p:sp>
      <p:sp>
        <p:nvSpPr>
          <p:cNvPr id="10" name="Title 9"/>
          <p:cNvSpPr>
            <a:spLocks noGrp="1"/>
          </p:cNvSpPr>
          <p:nvPr>
            <p:ph type="title"/>
          </p:nvPr>
        </p:nvSpPr>
        <p:spPr/>
        <p:txBody>
          <a:bodyPr>
            <a:normAutofit/>
          </a:bodyPr>
          <a:lstStyle/>
          <a:p>
            <a:r>
              <a:rPr lang="en-US" sz="3600" b="1" dirty="0" smtClean="0"/>
              <a:t>OTGR Western Region Update</a:t>
            </a:r>
            <a:endParaRPr lang="en-US" sz="2400" b="1" dirty="0"/>
          </a:p>
        </p:txBody>
      </p:sp>
    </p:spTree>
    <p:extLst>
      <p:ext uri="{BB962C8B-B14F-4D97-AF65-F5344CB8AC3E}">
        <p14:creationId xmlns:p14="http://schemas.microsoft.com/office/powerpoint/2010/main" val="37990644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 y="1600200"/>
            <a:ext cx="8915400" cy="5029200"/>
          </a:xfrm>
        </p:spPr>
        <p:txBody>
          <a:bodyPr>
            <a:normAutofit lnSpcReduction="10000"/>
          </a:bodyPr>
          <a:lstStyle/>
          <a:p>
            <a:r>
              <a:rPr lang="en-US" dirty="0" smtClean="0">
                <a:solidFill>
                  <a:schemeClr val="tx1"/>
                </a:solidFill>
              </a:rPr>
              <a:t>Department of Veterans Affairs</a:t>
            </a:r>
          </a:p>
          <a:p>
            <a:r>
              <a:rPr lang="en-US" dirty="0" smtClean="0">
                <a:solidFill>
                  <a:schemeClr val="tx1"/>
                </a:solidFill>
              </a:rPr>
              <a:t>Office of Tribal Government Relations</a:t>
            </a:r>
          </a:p>
          <a:p>
            <a:r>
              <a:rPr lang="en-US" dirty="0" smtClean="0">
                <a:hlinkClick r:id="rId3"/>
              </a:rPr>
              <a:t>Terry.Bentley@va.gov</a:t>
            </a:r>
            <a:r>
              <a:rPr lang="en-US" dirty="0" smtClean="0"/>
              <a:t> </a:t>
            </a:r>
          </a:p>
          <a:p>
            <a:r>
              <a:rPr lang="en-US" dirty="0" smtClean="0">
                <a:solidFill>
                  <a:schemeClr val="tx1"/>
                </a:solidFill>
              </a:rPr>
              <a:t>541-440-1271</a:t>
            </a:r>
          </a:p>
          <a:p>
            <a:r>
              <a:rPr lang="en-US" dirty="0" smtClean="0">
                <a:hlinkClick r:id="rId4"/>
              </a:rPr>
              <a:t>www.va.gov/tribalgovernment</a:t>
            </a:r>
            <a:r>
              <a:rPr lang="en-US" dirty="0" smtClean="0"/>
              <a:t> </a:t>
            </a:r>
            <a:r>
              <a:rPr lang="en-US" dirty="0" smtClean="0">
                <a:solidFill>
                  <a:schemeClr val="tx1"/>
                </a:solidFill>
              </a:rPr>
              <a:t>-</a:t>
            </a:r>
            <a:r>
              <a:rPr lang="en-US" dirty="0" smtClean="0"/>
              <a:t> </a:t>
            </a:r>
            <a:r>
              <a:rPr lang="en-US" dirty="0" smtClean="0">
                <a:solidFill>
                  <a:schemeClr val="tx1"/>
                </a:solidFill>
              </a:rPr>
              <a:t>Main website</a:t>
            </a:r>
          </a:p>
          <a:p>
            <a:r>
              <a:rPr lang="en-US" dirty="0" smtClean="0">
                <a:hlinkClick r:id="rId5"/>
              </a:rPr>
              <a:t>Tribal.agreements@va.gov</a:t>
            </a:r>
            <a:r>
              <a:rPr lang="en-US" dirty="0" smtClean="0"/>
              <a:t> </a:t>
            </a:r>
            <a:r>
              <a:rPr lang="en-US" dirty="0" smtClean="0">
                <a:solidFill>
                  <a:schemeClr val="tx1"/>
                </a:solidFill>
              </a:rPr>
              <a:t>– VA-IHS-THP Reimbursement Agreements</a:t>
            </a:r>
          </a:p>
          <a:p>
            <a:r>
              <a:rPr lang="en-US" dirty="0" smtClean="0">
                <a:hlinkClick r:id="rId6"/>
              </a:rPr>
              <a:t>Tribal.Consultation@va.gov</a:t>
            </a:r>
            <a:r>
              <a:rPr lang="en-US" dirty="0" smtClean="0"/>
              <a:t> </a:t>
            </a:r>
            <a:r>
              <a:rPr lang="en-US" dirty="0" smtClean="0">
                <a:solidFill>
                  <a:schemeClr val="tx1"/>
                </a:solidFill>
              </a:rPr>
              <a:t>– email for tribal leaders to submit inquiries directly to VA</a:t>
            </a:r>
          </a:p>
          <a:p>
            <a:endParaRPr lang="en-US" dirty="0" smtClean="0"/>
          </a:p>
        </p:txBody>
      </p:sp>
      <p:sp>
        <p:nvSpPr>
          <p:cNvPr id="4" name="Title 6"/>
          <p:cNvSpPr>
            <a:spLocks noGrp="1"/>
          </p:cNvSpPr>
          <p:nvPr>
            <p:ph type="ctrTitle"/>
          </p:nvPr>
        </p:nvSpPr>
        <p:spPr>
          <a:xfrm>
            <a:off x="0" y="0"/>
            <a:ext cx="9144000" cy="1470025"/>
          </a:xfrm>
          <a:prstGeom prst="rect">
            <a:avLst/>
          </a:prstGeom>
          <a:gradFill>
            <a:gsLst>
              <a:gs pos="100000">
                <a:srgbClr val="F0E2BE"/>
              </a:gs>
              <a:gs pos="0">
                <a:srgbClr val="FCF5DF"/>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2060"/>
                </a:solidFill>
              </a:rPr>
              <a:t>Office of Tribal Government Relations </a:t>
            </a:r>
            <a:br>
              <a:rPr lang="en-US" dirty="0" smtClean="0">
                <a:solidFill>
                  <a:srgbClr val="002060"/>
                </a:solidFill>
              </a:rPr>
            </a:br>
            <a:r>
              <a:rPr lang="en-US" dirty="0" smtClean="0">
                <a:solidFill>
                  <a:srgbClr val="002060"/>
                </a:solidFill>
              </a:rPr>
              <a:t>Point of Contact/Western Region</a:t>
            </a:r>
            <a:endParaRPr lang="en-US" dirty="0">
              <a:solidFill>
                <a:srgbClr val="002060"/>
              </a:solidFill>
            </a:endParaRPr>
          </a:p>
        </p:txBody>
      </p:sp>
      <p:pic>
        <p:nvPicPr>
          <p:cNvPr id="5" name="Picture 4"/>
          <p:cNvPicPr>
            <a:picLocks/>
          </p:cNvPicPr>
          <p:nvPr/>
        </p:nvPicPr>
        <mc:AlternateContent xmlns:mc="http://schemas.openxmlformats.org/markup-compatibility/2006">
          <mc:Choice xmlns:ma="http://schemas.microsoft.com/office/mac/drawingml/2008/main" xmlns:mv="urn:schemas-microsoft-com:mac:vml" xmlns="" Requires="ma">
            <p:blipFill>
              <a:blip r:embed="rId7"/>
              <a:stretch>
                <a:fillRect/>
              </a:stretch>
            </p:blipFill>
          </mc:Choice>
          <mc:Fallback>
            <p:blipFill>
              <a:blip r:embed="rId8"/>
              <a:stretch>
                <a:fillRect/>
              </a:stretch>
            </p:blipFill>
          </mc:Fallback>
        </mc:AlternateContent>
        <p:spPr>
          <a:xfrm rot="16200000">
            <a:off x="4536006" y="2250004"/>
            <a:ext cx="71990" cy="9144000"/>
          </a:xfrm>
          <a:prstGeom prst="rect">
            <a:avLst/>
          </a:prstGeom>
        </p:spPr>
      </p:pic>
      <p:sp>
        <p:nvSpPr>
          <p:cNvPr id="6"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AA400E4-250E-614F-BC20-9B59033BCE72}" type="slidenum">
              <a:rPr kumimoji="0" lang="en-US" sz="1050" b="0" i="0" u="none" strike="noStrike" kern="1200" cap="none" spc="0" normalizeH="0" baseline="0" noProof="0" smtClean="0">
                <a:ln>
                  <a:noFill/>
                </a:ln>
                <a:solidFill>
                  <a:srgbClr val="CE7019"/>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19</a:t>
            </a:fld>
            <a:endParaRPr kumimoji="0" lang="en-US" sz="1050" b="0" i="0" u="none" strike="noStrike" kern="1200" cap="none" spc="0" normalizeH="0" baseline="0" noProof="0" dirty="0">
              <a:ln>
                <a:noFill/>
              </a:ln>
              <a:solidFill>
                <a:srgbClr val="CE7019"/>
              </a:solidFill>
              <a:effectLst/>
              <a:uLnTx/>
              <a:uFillTx/>
              <a:latin typeface="Arial"/>
              <a:ea typeface="+mn-ea"/>
              <a:cs typeface="Arial"/>
            </a:endParaRPr>
          </a:p>
        </p:txBody>
      </p:sp>
    </p:spTree>
    <p:extLst>
      <p:ext uri="{BB962C8B-B14F-4D97-AF65-F5344CB8AC3E}">
        <p14:creationId xmlns:p14="http://schemas.microsoft.com/office/powerpoint/2010/main" val="38392881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2</a:t>
            </a:fld>
            <a:endParaRPr lang="en-US" dirty="0">
              <a:solidFill>
                <a:srgbClr val="CE7019"/>
              </a:solidFill>
            </a:endParaRPr>
          </a:p>
        </p:txBody>
      </p:sp>
      <p:sp>
        <p:nvSpPr>
          <p:cNvPr id="8" name="Title 1"/>
          <p:cNvSpPr txBox="1">
            <a:spLocks/>
          </p:cNvSpPr>
          <p:nvPr/>
        </p:nvSpPr>
        <p:spPr>
          <a:xfrm>
            <a:off x="914400" y="278780"/>
            <a:ext cx="8229600" cy="1099071"/>
          </a:xfrm>
          <a:prstGeom prst="rect">
            <a:avLst/>
          </a:prstGeom>
        </p:spPr>
        <p:txBody>
          <a:bodyPr vert="horz" lIns="91440" tIns="45720" rIns="91440" bIns="45720" rtlCol="0" anchor="ctr">
            <a:normAutofit lnSpcReduction="10000"/>
          </a:bodyPr>
          <a:lstStyle>
            <a:lvl1pPr algn="l">
              <a:defRPr sz="2800">
                <a:solidFill>
                  <a:schemeClr val="bg2">
                    <a:lumMod val="25000"/>
                  </a:schemeClr>
                </a:solidFill>
                <a:latin typeface="Arial"/>
                <a:cs typeface="Arial"/>
              </a:defRPr>
            </a:lvl1pPr>
          </a:lstStyle>
          <a:p>
            <a:pPr>
              <a:spcBef>
                <a:spcPct val="0"/>
              </a:spcBef>
              <a:defRPr/>
            </a:pPr>
            <a:r>
              <a:rPr lang="en-US" sz="3600" b="1" dirty="0" smtClean="0">
                <a:solidFill>
                  <a:srgbClr val="EEECE1">
                    <a:lumMod val="25000"/>
                  </a:srgbClr>
                </a:solidFill>
                <a:ea typeface="+mj-ea"/>
              </a:rPr>
              <a:t>Office of Intergovernmental Affairs VA Update</a:t>
            </a:r>
            <a:endParaRPr lang="en-US" sz="2000" b="1" dirty="0">
              <a:solidFill>
                <a:srgbClr val="EEECE1">
                  <a:lumMod val="25000"/>
                </a:srgbClr>
              </a:solidFill>
              <a:ea typeface="+mj-ea"/>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sp>
        <p:nvSpPr>
          <p:cNvPr id="3" name="TextBox 2"/>
          <p:cNvSpPr txBox="1"/>
          <p:nvPr/>
        </p:nvSpPr>
        <p:spPr>
          <a:xfrm>
            <a:off x="2932771" y="3361422"/>
            <a:ext cx="869796" cy="369332"/>
          </a:xfrm>
          <a:prstGeom prst="rect">
            <a:avLst/>
          </a:prstGeom>
          <a:noFill/>
        </p:spPr>
        <p:txBody>
          <a:bodyPr wrap="square" rtlCol="0">
            <a:spAutoFit/>
          </a:bodyPr>
          <a:lstStyle/>
          <a:p>
            <a:r>
              <a:rPr lang="en-US" dirty="0" smtClean="0">
                <a:solidFill>
                  <a:prstClr val="white"/>
                </a:solidFill>
              </a:rPr>
              <a:t>CO</a:t>
            </a:r>
            <a:endParaRPr lang="en-US" dirty="0">
              <a:solidFill>
                <a:prstClr val="white"/>
              </a:solidFill>
            </a:endParaRPr>
          </a:p>
        </p:txBody>
      </p:sp>
      <p:sp>
        <p:nvSpPr>
          <p:cNvPr id="2" name="TextBox 1"/>
          <p:cNvSpPr txBox="1"/>
          <p:nvPr/>
        </p:nvSpPr>
        <p:spPr>
          <a:xfrm>
            <a:off x="815927" y="1716258"/>
            <a:ext cx="7807568" cy="3970318"/>
          </a:xfrm>
          <a:prstGeom prst="rect">
            <a:avLst/>
          </a:prstGeom>
          <a:noFill/>
        </p:spPr>
        <p:txBody>
          <a:bodyPr wrap="square" rtlCol="0">
            <a:spAutoFit/>
          </a:bodyPr>
          <a:lstStyle/>
          <a:p>
            <a:pPr marL="342900" indent="-342900">
              <a:buFont typeface="Wingdings" panose="05000000000000000000" pitchFamily="2" charset="2"/>
              <a:buChar char="§"/>
            </a:pPr>
            <a:r>
              <a:rPr lang="en-US" sz="2800" dirty="0" smtClean="0">
                <a:latin typeface="Arial" panose="020B0604020202020204" pitchFamily="34" charset="0"/>
                <a:cs typeface="Arial" panose="020B0604020202020204" pitchFamily="34" charset="0"/>
              </a:rPr>
              <a:t>Intergovernmental affairs serves as the Departments liaison in all intergovernmental matters with federal, state, local, and tribal government officials </a:t>
            </a:r>
          </a:p>
          <a:p>
            <a:pPr marL="342900" indent="-342900">
              <a:buFont typeface="Wingdings" panose="05000000000000000000" pitchFamily="2" charset="2"/>
              <a:buChar char="§"/>
            </a:pPr>
            <a:r>
              <a:rPr lang="en-US" sz="2800" dirty="0" smtClean="0">
                <a:latin typeface="Arial" panose="020B0604020202020204" pitchFamily="34" charset="0"/>
                <a:cs typeface="Arial" panose="020B0604020202020204" pitchFamily="34" charset="0"/>
              </a:rPr>
              <a:t>My VA – Email </a:t>
            </a:r>
            <a:r>
              <a:rPr lang="en-US" sz="2800" dirty="0" smtClean="0">
                <a:latin typeface="Arial" panose="020B0604020202020204" pitchFamily="34" charset="0"/>
                <a:cs typeface="Arial" panose="020B0604020202020204" pitchFamily="34" charset="0"/>
                <a:hlinkClick r:id="rId5"/>
              </a:rPr>
              <a:t>MyVACommunities@va.gov</a:t>
            </a:r>
            <a:r>
              <a:rPr lang="en-US" sz="2800" dirty="0" smtClean="0">
                <a:latin typeface="Arial" panose="020B0604020202020204" pitchFamily="34" charset="0"/>
                <a:cs typeface="Arial" panose="020B0604020202020204" pitchFamily="34" charset="0"/>
              </a:rPr>
              <a:t> </a:t>
            </a:r>
          </a:p>
          <a:p>
            <a:pPr marL="342900" indent="-342900">
              <a:buFont typeface="Wingdings" panose="05000000000000000000" pitchFamily="2" charset="2"/>
              <a:buChar char="§"/>
            </a:pPr>
            <a:r>
              <a:rPr lang="en-US" sz="2800" dirty="0" smtClean="0">
                <a:latin typeface="Arial" panose="020B0604020202020204" pitchFamily="34" charset="0"/>
                <a:cs typeface="Arial" panose="020B0604020202020204" pitchFamily="34" charset="0"/>
              </a:rPr>
              <a:t>Reimbursement </a:t>
            </a:r>
            <a:r>
              <a:rPr lang="en-US" sz="2800" dirty="0">
                <a:latin typeface="Arial" panose="020B0604020202020204" pitchFamily="34" charset="0"/>
                <a:cs typeface="Arial" panose="020B0604020202020204" pitchFamily="34" charset="0"/>
              </a:rPr>
              <a:t>Agreements</a:t>
            </a:r>
          </a:p>
          <a:p>
            <a:pPr marL="914400" lvl="1" indent="-457200">
              <a:buFont typeface="Wingdings" panose="05000000000000000000" pitchFamily="2" charset="2"/>
              <a:buChar char="Ø"/>
            </a:pPr>
            <a:r>
              <a:rPr lang="en-US" sz="2800" dirty="0">
                <a:latin typeface="Arial" panose="020B0604020202020204" pitchFamily="34" charset="0"/>
                <a:cs typeface="Arial" panose="020B0604020202020204" pitchFamily="34" charset="0"/>
              </a:rPr>
              <a:t>Over $22.6M and 5,416 unique Veterans</a:t>
            </a:r>
          </a:p>
          <a:p>
            <a:pPr marL="342900" indent="-342900">
              <a:buFont typeface="Wingdings" panose="05000000000000000000" pitchFamily="2" charset="2"/>
              <a:buChar char="§"/>
            </a:pPr>
            <a:r>
              <a:rPr lang="en-US" sz="2800" dirty="0" smtClean="0">
                <a:latin typeface="Arial" panose="020B0604020202020204" pitchFamily="34" charset="0"/>
                <a:cs typeface="Arial" panose="020B0604020202020204" pitchFamily="34" charset="0"/>
              </a:rPr>
              <a:t>Choice Act Update</a:t>
            </a:r>
          </a:p>
          <a:p>
            <a:pPr marL="342900" indent="-342900">
              <a:buFont typeface="Wingdings" panose="05000000000000000000" pitchFamily="2" charset="2"/>
              <a:buChar char="§"/>
            </a:pPr>
            <a:r>
              <a:rPr lang="en-US" sz="2800" dirty="0" smtClean="0">
                <a:latin typeface="Arial" panose="020B0604020202020204" pitchFamily="34" charset="0"/>
                <a:cs typeface="Arial" panose="020B0604020202020204" pitchFamily="34" charset="0"/>
              </a:rPr>
              <a:t>Office of Rural Health Initiatives</a:t>
            </a:r>
          </a:p>
        </p:txBody>
      </p:sp>
    </p:spTree>
    <p:extLst>
      <p:ext uri="{BB962C8B-B14F-4D97-AF65-F5344CB8AC3E}">
        <p14:creationId xmlns:p14="http://schemas.microsoft.com/office/powerpoint/2010/main" val="12343058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457200" y="1442649"/>
            <a:ext cx="7984274" cy="4831542"/>
          </a:xfrm>
        </p:spPr>
        <p:txBody>
          <a:bodyPr>
            <a:normAutofit/>
          </a:bodyPr>
          <a:lstStyle/>
          <a:p>
            <a:endParaRPr lang="en-US" b="1" dirty="0" smtClean="0">
              <a:solidFill>
                <a:schemeClr val="tx1"/>
              </a:solidFill>
            </a:endParaRPr>
          </a:p>
          <a:p>
            <a:endParaRPr lang="en-US" dirty="0">
              <a:solidFill>
                <a:schemeClr val="tx1"/>
              </a:solidFill>
            </a:endParaRPr>
          </a:p>
          <a:p>
            <a:endParaRPr lang="en-US" sz="2500" dirty="0" smtClean="0">
              <a:solidFill>
                <a:schemeClr val="bg2">
                  <a:lumMod val="10000"/>
                </a:schemeClr>
              </a:solidFill>
            </a:endParaRPr>
          </a:p>
          <a:p>
            <a:endParaRPr lang="en-US" sz="2900" dirty="0" smtClean="0"/>
          </a:p>
        </p:txBody>
      </p:sp>
      <p:sp>
        <p:nvSpPr>
          <p:cNvPr id="10" name="Title 9"/>
          <p:cNvSpPr>
            <a:spLocks noGrp="1"/>
          </p:cNvSpPr>
          <p:nvPr>
            <p:ph type="title"/>
          </p:nvPr>
        </p:nvSpPr>
        <p:spPr/>
        <p:txBody>
          <a:bodyPr/>
          <a:lstStyle/>
          <a:p>
            <a:r>
              <a:rPr lang="en-US" sz="3600" b="1" dirty="0" smtClean="0"/>
              <a:t>VA OTGR</a:t>
            </a:r>
            <a:r>
              <a:rPr lang="en-US" dirty="0" smtClean="0"/>
              <a:t> </a:t>
            </a:r>
            <a:r>
              <a:rPr lang="en-US" sz="2000" b="1" dirty="0" smtClean="0"/>
              <a:t>NATIONAL UPDATE</a:t>
            </a:r>
            <a:endParaRPr lang="en-US" sz="2000" b="1" dirty="0"/>
          </a:p>
        </p:txBody>
      </p:sp>
      <p:pic>
        <p:nvPicPr>
          <p:cNvPr id="4" name="Picture 3"/>
          <p:cNvPicPr>
            <a:picLocks/>
          </p:cNvPicPr>
          <p:nvPr/>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rot="16200000">
            <a:off x="4536006" y="2250004"/>
            <a:ext cx="71990" cy="9144000"/>
          </a:xfrm>
          <a:prstGeom prst="rect">
            <a:avLst/>
          </a:prstGeom>
        </p:spPr>
      </p:pic>
      <p:sp>
        <p:nvSpPr>
          <p:cNvPr id="5" name="Rectangle 4"/>
          <p:cNvSpPr/>
          <p:nvPr/>
        </p:nvSpPr>
        <p:spPr>
          <a:xfrm>
            <a:off x="14068" y="53146"/>
            <a:ext cx="9144000" cy="1099071"/>
          </a:xfrm>
          <a:prstGeom prst="rect">
            <a:avLst/>
          </a:prstGeom>
          <a:gradFill>
            <a:gsLst>
              <a:gs pos="100000">
                <a:srgbClr val="F0E2BE"/>
              </a:gs>
              <a:gs pos="0">
                <a:srgbClr val="FCF5DF"/>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dirty="0" smtClean="0">
                <a:solidFill>
                  <a:prstClr val="black"/>
                </a:solidFill>
              </a:rPr>
              <a:t>Questions?</a:t>
            </a:r>
            <a:endParaRPr lang="en-US" b="1" dirty="0">
              <a:solidFill>
                <a:prstClr val="black"/>
              </a:solidFill>
            </a:endParaRPr>
          </a:p>
        </p:txBody>
      </p:sp>
      <p:pic>
        <p:nvPicPr>
          <p:cNvPr id="1026" name="Picture 2" descr="C:\Users\VHAROSBENTLT\AppData\Local\Microsoft\Windows\Temporary Internet Files\Content.IE5\EU04RTLZ\question_mark[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12155" y="1320710"/>
            <a:ext cx="3763562" cy="5287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417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457199" y="1099071"/>
            <a:ext cx="7750099" cy="5027092"/>
          </a:xfrm>
        </p:spPr>
        <p:txBody>
          <a:bodyPr>
            <a:normAutofit/>
          </a:bodyPr>
          <a:lstStyle/>
          <a:p>
            <a:pPr marL="457200" indent="-457200">
              <a:buFont typeface="Wingdings" panose="05000000000000000000" pitchFamily="2" charset="2"/>
              <a:buChar char="Ø"/>
            </a:pPr>
            <a:r>
              <a:rPr lang="en-US" sz="2800" dirty="0" smtClean="0">
                <a:solidFill>
                  <a:schemeClr val="tx1"/>
                </a:solidFill>
              </a:rPr>
              <a:t>Three times more highly rural than non-Native Veterans</a:t>
            </a:r>
          </a:p>
          <a:p>
            <a:pPr marL="457200" indent="-457200">
              <a:buFont typeface="Wingdings" panose="05000000000000000000" pitchFamily="2" charset="2"/>
              <a:buChar char="Ø"/>
            </a:pPr>
            <a:r>
              <a:rPr lang="en-US" sz="2800" dirty="0" smtClean="0">
                <a:solidFill>
                  <a:schemeClr val="tx1"/>
                </a:solidFill>
              </a:rPr>
              <a:t>Younger as a </a:t>
            </a:r>
            <a:r>
              <a:rPr lang="en-US" sz="2800" dirty="0">
                <a:solidFill>
                  <a:schemeClr val="tx1"/>
                </a:solidFill>
              </a:rPr>
              <a:t>c</a:t>
            </a:r>
            <a:r>
              <a:rPr lang="en-US" sz="2800" dirty="0" smtClean="0">
                <a:solidFill>
                  <a:schemeClr val="tx1"/>
                </a:solidFill>
              </a:rPr>
              <a:t>ohort than all other Service Members and Veterans</a:t>
            </a:r>
          </a:p>
          <a:p>
            <a:pPr marL="457200" indent="-457200">
              <a:buFont typeface="Wingdings" panose="05000000000000000000" pitchFamily="2" charset="2"/>
              <a:buChar char="Ø"/>
            </a:pPr>
            <a:r>
              <a:rPr lang="en-US" sz="2800" dirty="0" smtClean="0">
                <a:solidFill>
                  <a:schemeClr val="tx1"/>
                </a:solidFill>
              </a:rPr>
              <a:t>More female Veterans serve than Non-Native</a:t>
            </a:r>
          </a:p>
          <a:p>
            <a:pPr marL="457200" indent="-457200">
              <a:buFont typeface="Wingdings" panose="05000000000000000000" pitchFamily="2" charset="2"/>
              <a:buChar char="Ø"/>
            </a:pPr>
            <a:r>
              <a:rPr lang="en-US" sz="2800" dirty="0" smtClean="0">
                <a:solidFill>
                  <a:schemeClr val="tx1"/>
                </a:solidFill>
              </a:rPr>
              <a:t>Income levels and educational levels lower</a:t>
            </a:r>
          </a:p>
          <a:p>
            <a:pPr marL="457200" indent="-457200">
              <a:buFont typeface="Wingdings" panose="05000000000000000000" pitchFamily="2" charset="2"/>
              <a:buChar char="Ø"/>
            </a:pPr>
            <a:r>
              <a:rPr lang="en-US" sz="2800" dirty="0" smtClean="0">
                <a:solidFill>
                  <a:schemeClr val="tx1"/>
                </a:solidFill>
              </a:rPr>
              <a:t>Higher degree of combat service  - more service connected Veterans than other non-Native counterparts</a:t>
            </a:r>
            <a:endParaRPr lang="en-US" sz="2800" dirty="0" smtClean="0">
              <a:solidFill>
                <a:schemeClr val="accent6">
                  <a:lumMod val="75000"/>
                </a:schemeClr>
              </a:solidFill>
            </a:endParaRPr>
          </a:p>
          <a:p>
            <a:pPr marL="3175" lvl="1" indent="0">
              <a:buNone/>
            </a:pPr>
            <a:endParaRPr lang="en-US" b="1" dirty="0" smtClean="0">
              <a:solidFill>
                <a:srgbClr val="FF0000"/>
              </a:solidFill>
            </a:endParaRPr>
          </a:p>
          <a:p>
            <a:pPr lvl="1"/>
            <a:endParaRPr lang="en-US" b="1" dirty="0" smtClean="0">
              <a:solidFill>
                <a:srgbClr val="FF0000"/>
              </a:solidFill>
            </a:endParaRPr>
          </a:p>
          <a:p>
            <a:endParaRPr lang="en-US" b="1" dirty="0">
              <a:solidFill>
                <a:srgbClr val="FF0000"/>
              </a:solidFill>
            </a:endParaRPr>
          </a:p>
        </p:txBody>
      </p:sp>
      <p:sp>
        <p:nvSpPr>
          <p:cNvPr id="10" name="Title 9"/>
          <p:cNvSpPr>
            <a:spLocks noGrp="1"/>
          </p:cNvSpPr>
          <p:nvPr>
            <p:ph type="title"/>
          </p:nvPr>
        </p:nvSpPr>
        <p:spPr/>
        <p:txBody>
          <a:bodyPr>
            <a:normAutofit fontScale="90000"/>
          </a:bodyPr>
          <a:lstStyle/>
          <a:p>
            <a:r>
              <a:rPr lang="en-US" sz="3600" b="1" dirty="0" smtClean="0"/>
              <a:t>Challenges </a:t>
            </a:r>
            <a:r>
              <a:rPr lang="en-US" sz="3600" b="1" dirty="0"/>
              <a:t>F</a:t>
            </a:r>
            <a:r>
              <a:rPr lang="en-US" sz="3600" b="1" dirty="0" smtClean="0"/>
              <a:t>acing </a:t>
            </a:r>
            <a:br>
              <a:rPr lang="en-US" sz="3600" b="1" dirty="0" smtClean="0"/>
            </a:br>
            <a:r>
              <a:rPr lang="en-US" sz="3600" b="1" dirty="0" smtClean="0"/>
              <a:t>American Indian/Alaska Native Veterans</a:t>
            </a:r>
            <a:endParaRPr lang="en-US" sz="2400" b="1" dirty="0"/>
          </a:p>
        </p:txBody>
      </p:sp>
    </p:spTree>
    <p:extLst>
      <p:ext uri="{BB962C8B-B14F-4D97-AF65-F5344CB8AC3E}">
        <p14:creationId xmlns:p14="http://schemas.microsoft.com/office/powerpoint/2010/main" val="31855986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AA400E4-250E-614F-BC20-9B59033BCE72}" type="slidenum">
              <a:rPr kumimoji="0" lang="en-US" sz="1050" b="0" i="0" u="none" strike="noStrike" kern="1200" cap="none" spc="0" normalizeH="0" baseline="0" noProof="0" smtClean="0">
                <a:ln>
                  <a:noFill/>
                </a:ln>
                <a:solidFill>
                  <a:srgbClr val="CE7019"/>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4</a:t>
            </a:fld>
            <a:endParaRPr kumimoji="0" lang="en-US" sz="1050" b="0" i="0" u="none" strike="noStrike" kern="1200" cap="none" spc="0" normalizeH="0" baseline="0" noProof="0" dirty="0">
              <a:ln>
                <a:noFill/>
              </a:ln>
              <a:solidFill>
                <a:srgbClr val="CE7019"/>
              </a:solidFill>
              <a:effectLst/>
              <a:uLnTx/>
              <a:uFillTx/>
              <a:latin typeface="Arial"/>
              <a:ea typeface="+mn-ea"/>
              <a:cs typeface="Arial"/>
            </a:endParaRPr>
          </a:p>
        </p:txBody>
      </p:sp>
      <p:sp>
        <p:nvSpPr>
          <p:cNvPr id="5" name="Rectangle 4"/>
          <p:cNvSpPr/>
          <p:nvPr/>
        </p:nvSpPr>
        <p:spPr>
          <a:xfrm>
            <a:off x="0" y="0"/>
            <a:ext cx="9144000" cy="1099071"/>
          </a:xfrm>
          <a:prstGeom prst="rect">
            <a:avLst/>
          </a:prstGeom>
          <a:gradFill>
            <a:gsLst>
              <a:gs pos="100000">
                <a:srgbClr val="F0E2BE"/>
              </a:gs>
              <a:gs pos="0">
                <a:srgbClr val="FCF5DF"/>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itle 1"/>
          <p:cNvSpPr txBox="1">
            <a:spLocks/>
          </p:cNvSpPr>
          <p:nvPr/>
        </p:nvSpPr>
        <p:spPr>
          <a:xfrm>
            <a:off x="457200" y="0"/>
            <a:ext cx="8229600" cy="1099071"/>
          </a:xfrm>
          <a:prstGeom prst="rect">
            <a:avLst/>
          </a:prstGeom>
        </p:spPr>
        <p:txBody>
          <a:bodyPr vert="horz" lIns="91440" tIns="45720" rIns="91440" bIns="45720" rtlCol="0" anchor="ctr">
            <a:normAutofit/>
          </a:bodyPr>
          <a:lstStyle>
            <a:lvl1pPr algn="l">
              <a:defRPr sz="2800">
                <a:solidFill>
                  <a:schemeClr val="bg2">
                    <a:lumMod val="25000"/>
                  </a:schemeClr>
                </a:solidFill>
                <a:latin typeface="Arial"/>
                <a:cs typeface="Arial"/>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Arial"/>
              </a:rPr>
              <a:t>My VA Regions</a:t>
            </a:r>
            <a:endParaRPr kumimoji="0" lang="en-US" sz="2800" b="1" i="0" u="none" strike="noStrike" kern="1200" cap="none" spc="0" normalizeH="0" baseline="0" noProof="0" dirty="0">
              <a:ln>
                <a:noFill/>
              </a:ln>
              <a:solidFill>
                <a:schemeClr val="tx1"/>
              </a:solidFill>
              <a:effectLst/>
              <a:uLnTx/>
              <a:uFillTx/>
              <a:latin typeface="+mj-lt"/>
              <a:ea typeface="+mj-ea"/>
              <a:cs typeface="Arial"/>
            </a:endParaRPr>
          </a:p>
        </p:txBody>
      </p:sp>
      <p:sp>
        <p:nvSpPr>
          <p:cNvPr id="10" name="Vertical Text Placeholder 2"/>
          <p:cNvSpPr txBox="1">
            <a:spLocks/>
          </p:cNvSpPr>
          <p:nvPr/>
        </p:nvSpPr>
        <p:spPr>
          <a:xfrm>
            <a:off x="190500" y="1099071"/>
            <a:ext cx="8534400" cy="5439841"/>
          </a:xfrm>
          <a:prstGeom prst="rect">
            <a:avLst/>
          </a:prstGeom>
        </p:spPr>
        <p:txBody>
          <a:bodyPr vert="horz" lIns="91440" tIns="45720" rIns="91440" bIns="45720" rtlCol="0">
            <a:normAutofit/>
          </a:bodyPr>
          <a:lstStyle>
            <a:lvl1pPr>
              <a:buFontTx/>
              <a:buNone/>
              <a:defRPr sz="2200">
                <a:solidFill>
                  <a:srgbClr val="4A452A"/>
                </a:solidFill>
                <a:latin typeface="Arial"/>
                <a:cs typeface="Arial"/>
              </a:defRPr>
            </a:lvl1pPr>
            <a:lvl2pPr marL="227013" indent="-223838">
              <a:buFont typeface="Arial"/>
              <a:buChar char="•"/>
              <a:defRPr sz="1800">
                <a:solidFill>
                  <a:srgbClr val="4A452A"/>
                </a:solidFill>
                <a:latin typeface="Arial"/>
                <a:cs typeface="Arial"/>
              </a:defRPr>
            </a:lvl2pPr>
            <a:lvl3pPr marL="454025" indent="-228600" defTabSz="517525">
              <a:buFont typeface="Lucida Grande"/>
              <a:buChar char="-"/>
              <a:defRPr sz="1800">
                <a:solidFill>
                  <a:srgbClr val="4A452A"/>
                </a:solidFill>
                <a:latin typeface="Arial"/>
                <a:cs typeface="Arial"/>
              </a:defRPr>
            </a:lvl3pPr>
          </a:lstStyle>
          <a:p>
            <a:pPr marL="342900" lvl="0" indent="-342900" algn="ctr" defTabSz="457200">
              <a:spcBef>
                <a:spcPct val="20000"/>
              </a:spcBef>
              <a:defRPr/>
            </a:pPr>
            <a:endParaRPr kumimoji="0" lang="en-US" sz="2200" b="0" i="0" u="none" strike="noStrike" kern="1200" cap="none" spc="0" normalizeH="0" baseline="0" noProof="0" dirty="0" smtClean="0">
              <a:ln>
                <a:noFill/>
              </a:ln>
              <a:solidFill>
                <a:srgbClr val="CE7019"/>
              </a:solidFill>
              <a:effectLst/>
              <a:uLnTx/>
              <a:uFillTx/>
              <a:latin typeface="Arial"/>
              <a:ea typeface="+mn-ea"/>
              <a:cs typeface="Arial"/>
            </a:endParaRPr>
          </a:p>
        </p:txBody>
      </p:sp>
      <p:pic>
        <p:nvPicPr>
          <p:cNvPr id="13" name="Picture 12"/>
          <p:cNvPicPr>
            <a:picLocks/>
          </p:cNvPicPr>
          <p:nvPr/>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 y="787791"/>
            <a:ext cx="8784688" cy="5998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05813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5</a:t>
            </a:fld>
            <a:endParaRPr lang="en-US" dirty="0">
              <a:solidFill>
                <a:srgbClr val="CE7019"/>
              </a:solidFill>
            </a:endParaRPr>
          </a:p>
        </p:txBody>
      </p:sp>
      <p:sp>
        <p:nvSpPr>
          <p:cNvPr id="8" name="Title 1"/>
          <p:cNvSpPr txBox="1">
            <a:spLocks/>
          </p:cNvSpPr>
          <p:nvPr/>
        </p:nvSpPr>
        <p:spPr>
          <a:xfrm>
            <a:off x="914400" y="278780"/>
            <a:ext cx="8229600" cy="1099071"/>
          </a:xfrm>
          <a:prstGeom prst="rect">
            <a:avLst/>
          </a:prstGeom>
        </p:spPr>
        <p:txBody>
          <a:bodyPr vert="horz" lIns="91440" tIns="45720" rIns="91440" bIns="45720" rtlCol="0" anchor="ctr">
            <a:normAutofit/>
          </a:bodyPr>
          <a:lstStyle>
            <a:lvl1pPr algn="l">
              <a:defRPr sz="2800">
                <a:solidFill>
                  <a:schemeClr val="bg2">
                    <a:lumMod val="25000"/>
                  </a:schemeClr>
                </a:solidFill>
                <a:latin typeface="Arial"/>
                <a:cs typeface="Arial"/>
              </a:defRPr>
            </a:lvl1pPr>
          </a:lstStyle>
          <a:p>
            <a:pPr>
              <a:spcBef>
                <a:spcPct val="0"/>
              </a:spcBef>
              <a:defRPr/>
            </a:pPr>
            <a:r>
              <a:rPr lang="en-US" sz="3600" b="1" dirty="0" smtClean="0">
                <a:solidFill>
                  <a:srgbClr val="EEECE1">
                    <a:lumMod val="25000"/>
                  </a:srgbClr>
                </a:solidFill>
              </a:rPr>
              <a:t>Intergovernmental Affairs Update</a:t>
            </a:r>
            <a:endParaRPr lang="en-US" sz="2000" b="1" dirty="0">
              <a:solidFill>
                <a:srgbClr val="EEECE1">
                  <a:lumMod val="25000"/>
                </a:srgbClr>
              </a:solidFill>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sp>
        <p:nvSpPr>
          <p:cNvPr id="3" name="TextBox 2"/>
          <p:cNvSpPr txBox="1"/>
          <p:nvPr/>
        </p:nvSpPr>
        <p:spPr>
          <a:xfrm>
            <a:off x="2932771" y="3361422"/>
            <a:ext cx="869796" cy="369332"/>
          </a:xfrm>
          <a:prstGeom prst="rect">
            <a:avLst/>
          </a:prstGeom>
          <a:noFill/>
        </p:spPr>
        <p:txBody>
          <a:bodyPr wrap="square" rtlCol="0">
            <a:spAutoFit/>
          </a:bodyPr>
          <a:lstStyle/>
          <a:p>
            <a:r>
              <a:rPr lang="en-US" dirty="0" smtClean="0">
                <a:solidFill>
                  <a:prstClr val="white"/>
                </a:solidFill>
              </a:rPr>
              <a:t>CO</a:t>
            </a:r>
            <a:endParaRPr lang="en-US" dirty="0">
              <a:solidFill>
                <a:prstClr val="white"/>
              </a:solidFill>
            </a:endParaRPr>
          </a:p>
        </p:txBody>
      </p:sp>
      <p:sp>
        <p:nvSpPr>
          <p:cNvPr id="2" name="TextBox 1"/>
          <p:cNvSpPr txBox="1"/>
          <p:nvPr/>
        </p:nvSpPr>
        <p:spPr>
          <a:xfrm>
            <a:off x="815927" y="1716258"/>
            <a:ext cx="7807568" cy="5201424"/>
          </a:xfrm>
          <a:prstGeom prst="rect">
            <a:avLst/>
          </a:prstGeom>
          <a:noFill/>
        </p:spPr>
        <p:txBody>
          <a:bodyPr wrap="square" rtlCol="0">
            <a:spAutoFit/>
          </a:bodyPr>
          <a:lstStyle/>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Approx. </a:t>
            </a:r>
            <a:r>
              <a:rPr lang="en-US" sz="2800" b="1" dirty="0" smtClean="0">
                <a:solidFill>
                  <a:prstClr val="black"/>
                </a:solidFill>
                <a:latin typeface="Arial" panose="020B0604020202020204" pitchFamily="34" charset="0"/>
                <a:cs typeface="Arial" panose="020B0604020202020204" pitchFamily="34" charset="0"/>
              </a:rPr>
              <a:t>1.8M</a:t>
            </a:r>
            <a:r>
              <a:rPr lang="en-US" sz="2800" dirty="0" smtClean="0">
                <a:solidFill>
                  <a:prstClr val="black"/>
                </a:solidFill>
                <a:latin typeface="Arial" panose="020B0604020202020204" pitchFamily="34" charset="0"/>
                <a:cs typeface="Arial" panose="020B0604020202020204" pitchFamily="34" charset="0"/>
              </a:rPr>
              <a:t> Veterans in CA state </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Over </a:t>
            </a:r>
            <a:r>
              <a:rPr lang="en-US" sz="2800" b="1" dirty="0" smtClean="0">
                <a:latin typeface="Arial" panose="020B0604020202020204" pitchFamily="34" charset="0"/>
                <a:cs typeface="Arial" panose="020B0604020202020204" pitchFamily="34" charset="0"/>
              </a:rPr>
              <a:t>645,255</a:t>
            </a:r>
            <a:r>
              <a:rPr lang="en-US" sz="2800" dirty="0" smtClean="0">
                <a:solidFill>
                  <a:prstClr val="black"/>
                </a:solidFill>
                <a:latin typeface="Arial" panose="020B0604020202020204" pitchFamily="34" charset="0"/>
                <a:cs typeface="Arial" panose="020B0604020202020204" pitchFamily="34" charset="0"/>
              </a:rPr>
              <a:t> enrollees</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About </a:t>
            </a:r>
            <a:r>
              <a:rPr lang="en-US" sz="2800" b="1" dirty="0" smtClean="0">
                <a:latin typeface="Arial" panose="020B0604020202020204" pitchFamily="34" charset="0"/>
                <a:cs typeface="Arial" panose="020B0604020202020204" pitchFamily="34" charset="0"/>
              </a:rPr>
              <a:t>403,945</a:t>
            </a:r>
            <a:r>
              <a:rPr lang="en-US" sz="2800" dirty="0" smtClean="0">
                <a:solidFill>
                  <a:prstClr val="black"/>
                </a:solidFill>
                <a:latin typeface="Arial" panose="020B0604020202020204" pitchFamily="34" charset="0"/>
                <a:cs typeface="Arial" panose="020B0604020202020204" pitchFamily="34" charset="0"/>
              </a:rPr>
              <a:t> use VA Healthcare</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109 tribes in CA state</a:t>
            </a:r>
          </a:p>
          <a:p>
            <a:pPr marL="914400" lvl="1" indent="-457200">
              <a:buFont typeface="Wingdings" panose="05000000000000000000" pitchFamily="2" charset="2"/>
              <a:buChar char="Ø"/>
            </a:pPr>
            <a:r>
              <a:rPr lang="en-US" sz="2400" dirty="0"/>
              <a:t>American Indian and Alaska Native Veterans have played a vital role in the U.S. military for over 200 years.  </a:t>
            </a:r>
          </a:p>
          <a:p>
            <a:pPr marL="914400" lvl="1" indent="-457200">
              <a:buFont typeface="Wingdings" panose="05000000000000000000" pitchFamily="2" charset="2"/>
              <a:buChar char="Ø"/>
            </a:pPr>
            <a:r>
              <a:rPr lang="en-US" sz="2400" b="1" dirty="0"/>
              <a:t>Native Americans serve at a high rate when compared to other </a:t>
            </a:r>
            <a:r>
              <a:rPr lang="en-US" sz="2400" b="1" dirty="0" smtClean="0"/>
              <a:t>races – females in particular</a:t>
            </a:r>
            <a:endParaRPr lang="en-US" sz="2400" b="1" dirty="0"/>
          </a:p>
          <a:p>
            <a:pPr marL="914400" lvl="1" indent="-457200">
              <a:buFont typeface="Wingdings" panose="05000000000000000000" pitchFamily="2" charset="2"/>
              <a:buChar char="Ø"/>
            </a:pPr>
            <a:r>
              <a:rPr lang="en-US" sz="2400" dirty="0"/>
              <a:t>Approximately 154,000 Veterans, comprising of 0.7% of almost 22 million Veterans – this is important to note because there is less than 1.0% AIAN race</a:t>
            </a:r>
          </a:p>
          <a:p>
            <a:pPr marL="342900" indent="-342900">
              <a:buFont typeface="Wingdings" panose="05000000000000000000" pitchFamily="2" charset="2"/>
              <a:buChar char="§"/>
            </a:pPr>
            <a:endParaRPr lang="en-US" sz="2800" dirty="0" smtClean="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71341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6</a:t>
            </a:fld>
            <a:endParaRPr lang="en-US" dirty="0">
              <a:solidFill>
                <a:srgbClr val="CE7019"/>
              </a:solidFill>
            </a:endParaRPr>
          </a:p>
        </p:txBody>
      </p:sp>
      <p:sp>
        <p:nvSpPr>
          <p:cNvPr id="8" name="Title 1"/>
          <p:cNvSpPr txBox="1">
            <a:spLocks/>
          </p:cNvSpPr>
          <p:nvPr/>
        </p:nvSpPr>
        <p:spPr>
          <a:xfrm>
            <a:off x="914400" y="278780"/>
            <a:ext cx="8229600" cy="1099071"/>
          </a:xfrm>
          <a:prstGeom prst="rect">
            <a:avLst/>
          </a:prstGeom>
        </p:spPr>
        <p:txBody>
          <a:bodyPr vert="horz" lIns="91440" tIns="45720" rIns="91440" bIns="45720" rtlCol="0" anchor="ctr">
            <a:normAutofit/>
          </a:bodyPr>
          <a:lstStyle>
            <a:lvl1pPr algn="l">
              <a:defRPr sz="2800">
                <a:solidFill>
                  <a:schemeClr val="bg2">
                    <a:lumMod val="25000"/>
                  </a:schemeClr>
                </a:solidFill>
                <a:latin typeface="Arial"/>
                <a:cs typeface="Arial"/>
              </a:defRPr>
            </a:lvl1pPr>
          </a:lstStyle>
          <a:p>
            <a:pPr>
              <a:spcBef>
                <a:spcPct val="0"/>
              </a:spcBef>
              <a:defRPr/>
            </a:pPr>
            <a:r>
              <a:rPr lang="en-US" sz="3600" b="1" dirty="0" smtClean="0">
                <a:solidFill>
                  <a:srgbClr val="EEECE1">
                    <a:lumMod val="25000"/>
                  </a:srgbClr>
                </a:solidFill>
              </a:rPr>
              <a:t>Intergovernmental Affairs Update</a:t>
            </a:r>
            <a:endParaRPr lang="en-US" sz="2000" b="1" dirty="0">
              <a:solidFill>
                <a:srgbClr val="EEECE1">
                  <a:lumMod val="25000"/>
                </a:srgbClr>
              </a:solidFill>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sp>
        <p:nvSpPr>
          <p:cNvPr id="3" name="TextBox 2"/>
          <p:cNvSpPr txBox="1"/>
          <p:nvPr/>
        </p:nvSpPr>
        <p:spPr>
          <a:xfrm>
            <a:off x="2932771" y="3361422"/>
            <a:ext cx="869796" cy="369332"/>
          </a:xfrm>
          <a:prstGeom prst="rect">
            <a:avLst/>
          </a:prstGeom>
          <a:noFill/>
        </p:spPr>
        <p:txBody>
          <a:bodyPr wrap="square" rtlCol="0">
            <a:spAutoFit/>
          </a:bodyPr>
          <a:lstStyle/>
          <a:p>
            <a:r>
              <a:rPr lang="en-US" dirty="0" smtClean="0">
                <a:solidFill>
                  <a:prstClr val="white"/>
                </a:solidFill>
              </a:rPr>
              <a:t>CO</a:t>
            </a:r>
            <a:endParaRPr lang="en-US" dirty="0">
              <a:solidFill>
                <a:prstClr val="white"/>
              </a:solidFill>
            </a:endParaRPr>
          </a:p>
        </p:txBody>
      </p:sp>
      <p:sp>
        <p:nvSpPr>
          <p:cNvPr id="2" name="TextBox 1"/>
          <p:cNvSpPr txBox="1"/>
          <p:nvPr/>
        </p:nvSpPr>
        <p:spPr>
          <a:xfrm>
            <a:off x="815927" y="1716258"/>
            <a:ext cx="7807568" cy="4401205"/>
          </a:xfrm>
          <a:prstGeom prst="rect">
            <a:avLst/>
          </a:prstGeom>
          <a:noFill/>
        </p:spPr>
        <p:txBody>
          <a:bodyPr wrap="square" rtlCol="0">
            <a:spAutoFit/>
          </a:bodyPr>
          <a:lstStyle/>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Placer County (Auburn Rancheria) – home of </a:t>
            </a:r>
            <a:r>
              <a:rPr lang="en-US" sz="2800" b="1" dirty="0" smtClean="0">
                <a:solidFill>
                  <a:prstClr val="black"/>
                </a:solidFill>
                <a:latin typeface="Arial" panose="020B0604020202020204" pitchFamily="34" charset="0"/>
                <a:cs typeface="Arial" panose="020B0604020202020204" pitchFamily="34" charset="0"/>
              </a:rPr>
              <a:t>30,501</a:t>
            </a:r>
            <a:r>
              <a:rPr lang="en-US" sz="2800" dirty="0" smtClean="0">
                <a:solidFill>
                  <a:prstClr val="black"/>
                </a:solidFill>
                <a:latin typeface="Arial" panose="020B0604020202020204" pitchFamily="34" charset="0"/>
                <a:cs typeface="Arial" panose="020B0604020202020204" pitchFamily="34" charset="0"/>
              </a:rPr>
              <a:t> Veterans</a:t>
            </a:r>
          </a:p>
          <a:p>
            <a:pPr marL="914400" lvl="1" indent="-457200">
              <a:buFont typeface="Wingdings" panose="05000000000000000000" pitchFamily="2" charset="2"/>
              <a:buChar char="Ø"/>
            </a:pPr>
            <a:r>
              <a:rPr lang="en-US" sz="2800" dirty="0" smtClean="0">
                <a:solidFill>
                  <a:prstClr val="black"/>
                </a:solidFill>
                <a:latin typeface="Arial" panose="020B0604020202020204" pitchFamily="34" charset="0"/>
                <a:cs typeface="Arial" panose="020B0604020202020204" pitchFamily="34" charset="0"/>
              </a:rPr>
              <a:t>$89,906 in Compensation &amp; Pension</a:t>
            </a:r>
          </a:p>
          <a:p>
            <a:pPr marL="914400" lvl="1" indent="-457200">
              <a:buFont typeface="Wingdings" panose="05000000000000000000" pitchFamily="2" charset="2"/>
              <a:buChar char="Ø"/>
            </a:pPr>
            <a:r>
              <a:rPr lang="en-US" sz="2800" dirty="0" smtClean="0">
                <a:solidFill>
                  <a:prstClr val="black"/>
                </a:solidFill>
                <a:latin typeface="Arial" panose="020B0604020202020204" pitchFamily="34" charset="0"/>
                <a:cs typeface="Arial" panose="020B0604020202020204" pitchFamily="34" charset="0"/>
              </a:rPr>
              <a:t>$153,314 total VA benefits</a:t>
            </a:r>
          </a:p>
          <a:p>
            <a:pPr marL="457200" indent="-4572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Sacramento County (Wilton Rancheria) – home of </a:t>
            </a:r>
            <a:r>
              <a:rPr lang="en-US" sz="2800" b="1" dirty="0" smtClean="0">
                <a:solidFill>
                  <a:prstClr val="black"/>
                </a:solidFill>
                <a:latin typeface="Arial" panose="020B0604020202020204" pitchFamily="34" charset="0"/>
                <a:cs typeface="Arial" panose="020B0604020202020204" pitchFamily="34" charset="0"/>
              </a:rPr>
              <a:t>89,733 </a:t>
            </a:r>
            <a:r>
              <a:rPr lang="en-US" sz="2800" dirty="0" smtClean="0">
                <a:solidFill>
                  <a:prstClr val="black"/>
                </a:solidFill>
                <a:latin typeface="Arial" panose="020B0604020202020204" pitchFamily="34" charset="0"/>
                <a:cs typeface="Arial" panose="020B0604020202020204" pitchFamily="34" charset="0"/>
              </a:rPr>
              <a:t>Veterans</a:t>
            </a:r>
          </a:p>
          <a:p>
            <a:pPr marL="914400" lvl="1" indent="-457200">
              <a:buFont typeface="Wingdings" panose="05000000000000000000" pitchFamily="2" charset="2"/>
              <a:buChar char="Ø"/>
            </a:pPr>
            <a:r>
              <a:rPr lang="en-US" sz="2800" dirty="0" smtClean="0">
                <a:solidFill>
                  <a:prstClr val="black"/>
                </a:solidFill>
                <a:latin typeface="Arial" panose="020B0604020202020204" pitchFamily="34" charset="0"/>
                <a:cs typeface="Arial" panose="020B0604020202020204" pitchFamily="34" charset="0"/>
              </a:rPr>
              <a:t>$322,385 in Compensation &amp; Pension</a:t>
            </a:r>
          </a:p>
          <a:p>
            <a:pPr marL="914400" lvl="1" indent="-457200">
              <a:buFont typeface="Wingdings" panose="05000000000000000000" pitchFamily="2" charset="2"/>
              <a:buChar char="Ø"/>
            </a:pPr>
            <a:r>
              <a:rPr lang="en-US" sz="2800" dirty="0" smtClean="0">
                <a:solidFill>
                  <a:prstClr val="black"/>
                </a:solidFill>
                <a:latin typeface="Arial" panose="020B0604020202020204" pitchFamily="34" charset="0"/>
                <a:cs typeface="Arial" panose="020B0604020202020204" pitchFamily="34" charset="0"/>
              </a:rPr>
              <a:t>$638,606 total VA benefits</a:t>
            </a:r>
          </a:p>
          <a:p>
            <a:pPr marL="457200" indent="-457200">
              <a:buFont typeface="Wingdings" panose="05000000000000000000" pitchFamily="2" charset="2"/>
              <a:buChar char="§"/>
            </a:pPr>
            <a:endParaRPr lang="en-US" sz="2800" dirty="0" smtClean="0">
              <a:solidFill>
                <a:prstClr val="black"/>
              </a:solidFill>
              <a:latin typeface="Arial" panose="020B0604020202020204" pitchFamily="34" charset="0"/>
              <a:cs typeface="Arial" panose="020B0604020202020204" pitchFamily="34" charset="0"/>
            </a:endParaRPr>
          </a:p>
          <a:p>
            <a:pPr lvl="1"/>
            <a:endParaRPr lang="en-US"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5358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7</a:t>
            </a:fld>
            <a:endParaRPr lang="en-US" dirty="0">
              <a:solidFill>
                <a:srgbClr val="CE7019"/>
              </a:solidFill>
            </a:endParaRPr>
          </a:p>
        </p:txBody>
      </p:sp>
      <p:sp>
        <p:nvSpPr>
          <p:cNvPr id="8" name="Title 1"/>
          <p:cNvSpPr txBox="1">
            <a:spLocks/>
          </p:cNvSpPr>
          <p:nvPr/>
        </p:nvSpPr>
        <p:spPr>
          <a:xfrm>
            <a:off x="914400" y="278780"/>
            <a:ext cx="8229600" cy="1099071"/>
          </a:xfrm>
          <a:prstGeom prst="rect">
            <a:avLst/>
          </a:prstGeom>
        </p:spPr>
        <p:txBody>
          <a:bodyPr vert="horz" lIns="91440" tIns="45720" rIns="91440" bIns="45720" rtlCol="0" anchor="ctr">
            <a:normAutofit/>
          </a:bodyPr>
          <a:lstStyle>
            <a:lvl1pPr algn="l">
              <a:defRPr sz="2800">
                <a:solidFill>
                  <a:schemeClr val="bg2">
                    <a:lumMod val="25000"/>
                  </a:schemeClr>
                </a:solidFill>
                <a:latin typeface="Arial"/>
                <a:cs typeface="Arial"/>
              </a:defRPr>
            </a:lvl1pPr>
          </a:lstStyle>
          <a:p>
            <a:pPr>
              <a:spcBef>
                <a:spcPct val="0"/>
              </a:spcBef>
              <a:defRPr/>
            </a:pPr>
            <a:r>
              <a:rPr lang="en-US" sz="3600" b="1" dirty="0" smtClean="0">
                <a:solidFill>
                  <a:srgbClr val="EEECE1">
                    <a:lumMod val="25000"/>
                  </a:srgbClr>
                </a:solidFill>
              </a:rPr>
              <a:t>Reimbursement Agreements</a:t>
            </a:r>
            <a:endParaRPr lang="en-US" sz="2000" b="1" dirty="0">
              <a:solidFill>
                <a:srgbClr val="EEECE1">
                  <a:lumMod val="25000"/>
                </a:srgbClr>
              </a:solidFill>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sp>
        <p:nvSpPr>
          <p:cNvPr id="3" name="TextBox 2"/>
          <p:cNvSpPr txBox="1"/>
          <p:nvPr/>
        </p:nvSpPr>
        <p:spPr>
          <a:xfrm>
            <a:off x="2932771" y="3361422"/>
            <a:ext cx="869796" cy="369332"/>
          </a:xfrm>
          <a:prstGeom prst="rect">
            <a:avLst/>
          </a:prstGeom>
          <a:noFill/>
        </p:spPr>
        <p:txBody>
          <a:bodyPr wrap="square" rtlCol="0">
            <a:spAutoFit/>
          </a:bodyPr>
          <a:lstStyle/>
          <a:p>
            <a:r>
              <a:rPr lang="en-US" dirty="0" smtClean="0">
                <a:solidFill>
                  <a:prstClr val="white"/>
                </a:solidFill>
              </a:rPr>
              <a:t>CO</a:t>
            </a:r>
            <a:endParaRPr lang="en-US" dirty="0">
              <a:solidFill>
                <a:prstClr val="white"/>
              </a:solidFill>
            </a:endParaRPr>
          </a:p>
        </p:txBody>
      </p:sp>
      <p:sp>
        <p:nvSpPr>
          <p:cNvPr id="2" name="TextBox 1"/>
          <p:cNvSpPr txBox="1"/>
          <p:nvPr/>
        </p:nvSpPr>
        <p:spPr>
          <a:xfrm>
            <a:off x="815927" y="1377851"/>
            <a:ext cx="7807568" cy="6124754"/>
          </a:xfrm>
          <a:prstGeom prst="rect">
            <a:avLst/>
          </a:prstGeom>
          <a:noFill/>
        </p:spPr>
        <p:txBody>
          <a:bodyPr wrap="square" rtlCol="0">
            <a:spAutoFit/>
          </a:bodyPr>
          <a:lstStyle/>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79 </a:t>
            </a:r>
            <a:r>
              <a:rPr lang="en-US" sz="2800" smtClean="0">
                <a:solidFill>
                  <a:prstClr val="black"/>
                </a:solidFill>
                <a:latin typeface="Arial" panose="020B0604020202020204" pitchFamily="34" charset="0"/>
                <a:cs typeface="Arial" panose="020B0604020202020204" pitchFamily="34" charset="0"/>
              </a:rPr>
              <a:t>total/12 </a:t>
            </a:r>
            <a:r>
              <a:rPr lang="en-US" sz="2800" smtClean="0">
                <a:solidFill>
                  <a:prstClr val="black"/>
                </a:solidFill>
                <a:latin typeface="Arial" panose="020B0604020202020204" pitchFamily="34" charset="0"/>
                <a:cs typeface="Arial" panose="020B0604020202020204" pitchFamily="34" charset="0"/>
              </a:rPr>
              <a:t>CA, 2 ID, 4 OR, 1 WA, 3 NV</a:t>
            </a:r>
            <a:endParaRPr lang="en-US" sz="2800" dirty="0" smtClean="0">
              <a:solidFill>
                <a:prstClr val="black"/>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To get started – send email to </a:t>
            </a:r>
            <a:r>
              <a:rPr lang="en-US" sz="2800" dirty="0" smtClean="0">
                <a:solidFill>
                  <a:prstClr val="black"/>
                </a:solidFill>
                <a:latin typeface="Arial" panose="020B0604020202020204" pitchFamily="34" charset="0"/>
                <a:cs typeface="Arial" panose="020B0604020202020204" pitchFamily="34" charset="0"/>
                <a:hlinkClick r:id="rId5"/>
              </a:rPr>
              <a:t>tribal.agreements@va.gov</a:t>
            </a:r>
            <a:r>
              <a:rPr lang="en-US" sz="2800" dirty="0" smtClean="0">
                <a:solidFill>
                  <a:prstClr val="black"/>
                </a:solidFill>
                <a:latin typeface="Arial" panose="020B0604020202020204" pitchFamily="34" charset="0"/>
                <a:cs typeface="Arial" panose="020B0604020202020204" pitchFamily="34" charset="0"/>
              </a:rPr>
              <a:t> </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Direct care services only</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Enrolled and eligible AI/AN Veterans</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Forms Available at: </a:t>
            </a:r>
            <a:r>
              <a:rPr lang="en-US" sz="2800" dirty="0" smtClean="0">
                <a:solidFill>
                  <a:prstClr val="black"/>
                </a:solidFill>
                <a:latin typeface="Arial" panose="020B0604020202020204" pitchFamily="34" charset="0"/>
                <a:cs typeface="Arial" panose="020B0604020202020204" pitchFamily="34" charset="0"/>
                <a:hlinkClick r:id="rId6"/>
              </a:rPr>
              <a:t>http://www.va/gov/PURCHASEDCARE/programs/veterans/nonvacare/ihs/index.asp</a:t>
            </a:r>
            <a:r>
              <a:rPr lang="en-US" sz="2800" dirty="0" smtClean="0">
                <a:solidFill>
                  <a:prstClr val="black"/>
                </a:solidFill>
                <a:latin typeface="Arial" panose="020B0604020202020204" pitchFamily="34" charset="0"/>
                <a:cs typeface="Arial" panose="020B0604020202020204" pitchFamily="34" charset="0"/>
              </a:rPr>
              <a:t> </a:t>
            </a:r>
          </a:p>
          <a:p>
            <a:pPr marL="342900" indent="-342900">
              <a:buFont typeface="Wingdings" panose="05000000000000000000" pitchFamily="2" charset="2"/>
              <a:buChar char="§"/>
            </a:pPr>
            <a:r>
              <a:rPr lang="en-US" sz="2800" dirty="0" smtClean="0">
                <a:solidFill>
                  <a:prstClr val="black"/>
                </a:solidFill>
                <a:latin typeface="Arial" panose="020B0604020202020204" pitchFamily="34" charset="0"/>
                <a:cs typeface="Arial" panose="020B0604020202020204" pitchFamily="34" charset="0"/>
              </a:rPr>
              <a:t>Certification/Accreditation – either Centers for Medicare &amp; Medicaid (CMS) certification; The Joint Commission or Accreditation Association for Ambulatory Health Care (AAAHC)</a:t>
            </a:r>
          </a:p>
          <a:p>
            <a:endParaRPr lang="en-US" sz="2800" dirty="0" smtClean="0">
              <a:solidFill>
                <a:prstClr val="black"/>
              </a:solidFill>
              <a:latin typeface="Arial" panose="020B0604020202020204" pitchFamily="34" charset="0"/>
              <a:cs typeface="Arial" panose="020B0604020202020204" pitchFamily="34" charset="0"/>
            </a:endParaRPr>
          </a:p>
          <a:p>
            <a:pPr lvl="1"/>
            <a:endParaRPr lang="en-US"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24409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8</a:t>
            </a:fld>
            <a:endParaRPr lang="en-US" dirty="0">
              <a:solidFill>
                <a:srgbClr val="CE7019"/>
              </a:solidFill>
            </a:endParaRPr>
          </a:p>
        </p:txBody>
      </p:sp>
      <p:sp>
        <p:nvSpPr>
          <p:cNvPr id="8" name="Title 1"/>
          <p:cNvSpPr txBox="1">
            <a:spLocks/>
          </p:cNvSpPr>
          <p:nvPr/>
        </p:nvSpPr>
        <p:spPr>
          <a:xfrm>
            <a:off x="914400" y="278780"/>
            <a:ext cx="8229600" cy="1099071"/>
          </a:xfrm>
          <a:prstGeom prst="rect">
            <a:avLst/>
          </a:prstGeom>
        </p:spPr>
        <p:txBody>
          <a:bodyPr vert="horz" lIns="91440" tIns="45720" rIns="91440" bIns="45720" rtlCol="0" anchor="ctr">
            <a:normAutofit/>
          </a:bodyPr>
          <a:lstStyle>
            <a:lvl1pPr algn="l">
              <a:defRPr sz="2800">
                <a:solidFill>
                  <a:schemeClr val="bg2">
                    <a:lumMod val="25000"/>
                  </a:schemeClr>
                </a:solidFill>
                <a:latin typeface="Arial"/>
                <a:cs typeface="Arial"/>
              </a:defRPr>
            </a:lvl1pPr>
          </a:lstStyle>
          <a:p>
            <a:pPr>
              <a:spcBef>
                <a:spcPct val="0"/>
              </a:spcBef>
              <a:defRPr/>
            </a:pPr>
            <a:r>
              <a:rPr lang="en-US" sz="3600" b="1" dirty="0" smtClean="0">
                <a:solidFill>
                  <a:srgbClr val="EEECE1">
                    <a:lumMod val="25000"/>
                  </a:srgbClr>
                </a:solidFill>
              </a:rPr>
              <a:t>Reimbursement Agreements</a:t>
            </a:r>
            <a:endParaRPr lang="en-US" sz="2000" b="1" dirty="0">
              <a:solidFill>
                <a:srgbClr val="EEECE1">
                  <a:lumMod val="25000"/>
                </a:srgbClr>
              </a:solidFill>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sp>
        <p:nvSpPr>
          <p:cNvPr id="3" name="TextBox 2"/>
          <p:cNvSpPr txBox="1"/>
          <p:nvPr/>
        </p:nvSpPr>
        <p:spPr>
          <a:xfrm>
            <a:off x="2932771" y="3361422"/>
            <a:ext cx="869796" cy="369332"/>
          </a:xfrm>
          <a:prstGeom prst="rect">
            <a:avLst/>
          </a:prstGeom>
          <a:noFill/>
        </p:spPr>
        <p:txBody>
          <a:bodyPr wrap="square" rtlCol="0">
            <a:spAutoFit/>
          </a:bodyPr>
          <a:lstStyle/>
          <a:p>
            <a:r>
              <a:rPr lang="en-US" dirty="0" smtClean="0">
                <a:solidFill>
                  <a:prstClr val="white"/>
                </a:solidFill>
              </a:rPr>
              <a:t>CO</a:t>
            </a:r>
            <a:endParaRPr lang="en-US" dirty="0">
              <a:solidFill>
                <a:prstClr val="white"/>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9655" y="1181687"/>
            <a:ext cx="7695027" cy="5036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4557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p:cNvSpPr>
          <p:nvPr/>
        </p:nvSpPr>
        <p:spPr>
          <a:xfrm>
            <a:off x="457200" y="6356350"/>
            <a:ext cx="2133600" cy="365125"/>
          </a:xfrm>
          <a:prstGeom prst="rect">
            <a:avLst/>
          </a:prstGeom>
        </p:spPr>
        <p:txBody>
          <a:bodyPr vert="horz" lIns="91440" tIns="45720" rIns="91440" bIns="45720" rtlCol="0" anchor="ctr"/>
          <a:lstStyle>
            <a:lvl1pPr algn="l">
              <a:defRPr sz="1050">
                <a:solidFill>
                  <a:schemeClr val="bg1">
                    <a:lumMod val="50000"/>
                  </a:schemeClr>
                </a:solidFill>
                <a:latin typeface="Arial"/>
                <a:cs typeface="Arial"/>
              </a:defRPr>
            </a:lvl1pPr>
          </a:lstStyle>
          <a:p>
            <a:pPr>
              <a:defRPr/>
            </a:pPr>
            <a:fld id="{9AA400E4-250E-614F-BC20-9B59033BCE72}" type="slidenum">
              <a:rPr lang="en-US" smtClean="0">
                <a:solidFill>
                  <a:srgbClr val="CE7019"/>
                </a:solidFill>
              </a:rPr>
              <a:pPr>
                <a:defRPr/>
              </a:pPr>
              <a:t>9</a:t>
            </a:fld>
            <a:endParaRPr lang="en-US" dirty="0">
              <a:solidFill>
                <a:srgbClr val="CE7019"/>
              </a:solidFill>
            </a:endParaRPr>
          </a:p>
        </p:txBody>
      </p:sp>
      <p:sp>
        <p:nvSpPr>
          <p:cNvPr id="8" name="Title 1"/>
          <p:cNvSpPr txBox="1">
            <a:spLocks/>
          </p:cNvSpPr>
          <p:nvPr/>
        </p:nvSpPr>
        <p:spPr>
          <a:xfrm>
            <a:off x="914400" y="278780"/>
            <a:ext cx="8229600" cy="1099071"/>
          </a:xfrm>
          <a:prstGeom prst="rect">
            <a:avLst/>
          </a:prstGeom>
        </p:spPr>
        <p:txBody>
          <a:bodyPr vert="horz" lIns="91440" tIns="45720" rIns="91440" bIns="45720" rtlCol="0" anchor="ctr">
            <a:normAutofit/>
          </a:bodyPr>
          <a:lstStyle>
            <a:lvl1pPr algn="l">
              <a:defRPr sz="2800">
                <a:solidFill>
                  <a:schemeClr val="bg2">
                    <a:lumMod val="25000"/>
                  </a:schemeClr>
                </a:solidFill>
                <a:latin typeface="Arial"/>
                <a:cs typeface="Arial"/>
              </a:defRPr>
            </a:lvl1pPr>
          </a:lstStyle>
          <a:p>
            <a:pPr>
              <a:spcBef>
                <a:spcPct val="0"/>
              </a:spcBef>
              <a:defRPr/>
            </a:pPr>
            <a:r>
              <a:rPr lang="en-US" sz="3600" b="1" dirty="0" smtClean="0">
                <a:solidFill>
                  <a:srgbClr val="EEECE1">
                    <a:lumMod val="25000"/>
                  </a:srgbClr>
                </a:solidFill>
              </a:rPr>
              <a:t>Reimbursement Agreements</a:t>
            </a:r>
            <a:endParaRPr lang="en-US" sz="2000" b="1" dirty="0">
              <a:solidFill>
                <a:srgbClr val="EEECE1">
                  <a:lumMod val="25000"/>
                </a:srgbClr>
              </a:solidFill>
            </a:endParaRPr>
          </a:p>
        </p:txBody>
      </p:sp>
      <p:pic>
        <p:nvPicPr>
          <p:cNvPr id="13" name="Picture 12"/>
          <p:cNvPicPr>
            <a:picLocks/>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rot="16200000">
            <a:off x="4536006" y="2250004"/>
            <a:ext cx="71990" cy="9144000"/>
          </a:xfrm>
          <a:prstGeom prst="rect">
            <a:avLst/>
          </a:prstGeom>
        </p:spPr>
      </p:pic>
      <p:sp>
        <p:nvSpPr>
          <p:cNvPr id="3" name="TextBox 2"/>
          <p:cNvSpPr txBox="1"/>
          <p:nvPr/>
        </p:nvSpPr>
        <p:spPr>
          <a:xfrm>
            <a:off x="2932771" y="3361422"/>
            <a:ext cx="869796" cy="369332"/>
          </a:xfrm>
          <a:prstGeom prst="rect">
            <a:avLst/>
          </a:prstGeom>
          <a:noFill/>
        </p:spPr>
        <p:txBody>
          <a:bodyPr wrap="square" rtlCol="0">
            <a:spAutoFit/>
          </a:bodyPr>
          <a:lstStyle/>
          <a:p>
            <a:r>
              <a:rPr lang="en-US" dirty="0" smtClean="0">
                <a:solidFill>
                  <a:prstClr val="white"/>
                </a:solidFill>
              </a:rPr>
              <a:t>CO</a:t>
            </a:r>
            <a:endParaRPr lang="en-US" dirty="0">
              <a:solidFill>
                <a:prstClr val="white"/>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1" y="1377852"/>
            <a:ext cx="7723162" cy="4755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58482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1897</TotalTime>
  <Words>1335</Words>
  <Application>Microsoft Office PowerPoint</Application>
  <PresentationFormat>On-screen Show (4:3)</PresentationFormat>
  <Paragraphs>196</Paragraphs>
  <Slides>20</Slides>
  <Notes>20</Notes>
  <HiddenSlides>0</HiddenSlides>
  <MMClips>0</MMClips>
  <ScaleCrop>false</ScaleCrop>
  <HeadingPairs>
    <vt:vector size="4" baseType="variant">
      <vt:variant>
        <vt:lpstr>Theme</vt:lpstr>
      </vt:variant>
      <vt:variant>
        <vt:i4>3</vt:i4>
      </vt:variant>
      <vt:variant>
        <vt:lpstr>Slide Titles</vt:lpstr>
      </vt:variant>
      <vt:variant>
        <vt:i4>20</vt:i4>
      </vt:variant>
    </vt:vector>
  </HeadingPairs>
  <TitlesOfParts>
    <vt:vector size="23" baseType="lpstr">
      <vt:lpstr>Office Theme</vt:lpstr>
      <vt:lpstr>1_Office Theme</vt:lpstr>
      <vt:lpstr>2_Office Theme</vt:lpstr>
      <vt:lpstr>PowerPoint Presentation</vt:lpstr>
      <vt:lpstr>PowerPoint Presentation</vt:lpstr>
      <vt:lpstr>Challenges Facing  American Indian/Alaska Native Veterans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VA OTGR NATIONAL UPDATE</vt:lpstr>
      <vt:lpstr>OTGR Western Region Update</vt:lpstr>
      <vt:lpstr>OTGR Western Region Update</vt:lpstr>
      <vt:lpstr>Office of Tribal Government Relations  Point of Contact/Western Region</vt:lpstr>
      <vt:lpstr>VA OTGR NATIONAL UPDATE</vt:lpstr>
    </vt:vector>
  </TitlesOfParts>
  <Company>Sage Communications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Jim McIntyre</dc:creator>
  <cp:lastModifiedBy>Bentley, Terry</cp:lastModifiedBy>
  <cp:revision>176</cp:revision>
  <cp:lastPrinted>2015-06-23T21:22:02Z</cp:lastPrinted>
  <dcterms:created xsi:type="dcterms:W3CDTF">2013-04-26T13:44:34Z</dcterms:created>
  <dcterms:modified xsi:type="dcterms:W3CDTF">2015-06-24T20:24:58Z</dcterms:modified>
</cp:coreProperties>
</file>