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 id="2147483840" r:id="rId2"/>
  </p:sldMasterIdLst>
  <p:notesMasterIdLst>
    <p:notesMasterId r:id="rId14"/>
  </p:notesMasterIdLst>
  <p:sldIdLst>
    <p:sldId id="257" r:id="rId3"/>
    <p:sldId id="258" r:id="rId4"/>
    <p:sldId id="262" r:id="rId5"/>
    <p:sldId id="269" r:id="rId6"/>
    <p:sldId id="259" r:id="rId7"/>
    <p:sldId id="260" r:id="rId8"/>
    <p:sldId id="266" r:id="rId9"/>
    <p:sldId id="263" r:id="rId10"/>
    <p:sldId id="265" r:id="rId11"/>
    <p:sldId id="268"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00" autoAdjust="0"/>
    <p:restoredTop sz="94637" autoAdjust="0"/>
  </p:normalViewPr>
  <p:slideViewPr>
    <p:cSldViewPr>
      <p:cViewPr varScale="1">
        <p:scale>
          <a:sx n="64" d="100"/>
          <a:sy n="64" d="100"/>
        </p:scale>
        <p:origin x="-63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2A5B4B-1FFC-495D-8338-E750A8CBF018}" type="datetimeFigureOut">
              <a:rPr lang="en-US" smtClean="0"/>
              <a:t>6/30/2015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B279C8-B6A4-4E27-87CC-A192B83679F5}" type="slidenum">
              <a:rPr lang="en-US" smtClean="0"/>
              <a:t>‹#›</a:t>
            </a:fld>
            <a:endParaRPr lang="en-US"/>
          </a:p>
        </p:txBody>
      </p:sp>
    </p:spTree>
    <p:extLst>
      <p:ext uri="{BB962C8B-B14F-4D97-AF65-F5344CB8AC3E}">
        <p14:creationId xmlns:p14="http://schemas.microsoft.com/office/powerpoint/2010/main" val="1700203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None/>
            </a:pPr>
            <a:endParaRPr lang="en-US" sz="1100" dirty="0"/>
          </a:p>
          <a:p>
            <a:pPr>
              <a:lnSpc>
                <a:spcPct val="90000"/>
              </a:lnSpc>
            </a:pPr>
            <a:r>
              <a:rPr lang="en-US" sz="1100" dirty="0"/>
              <a:t>NTR project retains de-identified data from public health registry for analysis and to report AI/AN health data to member tribes</a:t>
            </a:r>
          </a:p>
          <a:p>
            <a:endParaRPr lang="en-US" dirty="0"/>
          </a:p>
        </p:txBody>
      </p:sp>
      <p:sp>
        <p:nvSpPr>
          <p:cNvPr id="4" name="Slide Number Placeholder 3"/>
          <p:cNvSpPr>
            <a:spLocks noGrp="1"/>
          </p:cNvSpPr>
          <p:nvPr>
            <p:ph type="sldNum" sz="quarter" idx="10"/>
          </p:nvPr>
        </p:nvSpPr>
        <p:spPr/>
        <p:txBody>
          <a:bodyPr/>
          <a:lstStyle/>
          <a:p>
            <a:pPr>
              <a:defRPr/>
            </a:pPr>
            <a:fld id="{AC08DB59-9679-4B58-8DE0-9A39F1AC60CE}" type="slidenum">
              <a:rPr lang="en-US" smtClean="0">
                <a:solidFill>
                  <a:srgbClr val="000000"/>
                </a:solidFill>
              </a:rPr>
              <a:pPr>
                <a:defRPr/>
              </a:pPr>
              <a:t>7</a:t>
            </a:fld>
            <a:endParaRPr 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700672-9D77-45A7-83E9-0674C3A6B835}"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B77C19-062B-4FDE-9272-52D980F6DC77}"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E8B06D-DE2C-43F7-BF97-87F5DA90602A}"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BE6F51-6732-46BE-9038-FB1EA1DEA0AD}"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F8F977-3D11-414B-95A9-E4C3002797EE}"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9C3D7-5522-4D3F-AC99-D567BF67B404}"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80FEED-A58C-4E13-9052-C5F971522AA8}"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F8F977-3D11-414B-95A9-E4C3002797E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4C7FBA-6EE7-4DA3-8A63-004789DD1A2E}"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A5E6213-FCF0-4078-93BC-1C1F48C48AE1}" type="datetime1">
              <a:rPr lang="en-US" smtClean="0"/>
              <a:t>6/30/2015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F8F977-3D11-414B-95A9-E4C3002797E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E18E7-C7D7-43EA-9979-BE0F6882853F}" type="datetime1">
              <a:rPr lang="en-US" smtClean="0"/>
              <a:t>6/30/2015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94BC6-8662-4CC1-BE59-85F3B670AC05}" type="datetime1">
              <a:rPr lang="en-US" smtClean="0"/>
              <a:t>6/30/2015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056C27-1E92-4588-BD4B-8E3307F79DA9}"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F8F977-3D11-414B-95A9-E4C3002797E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27DCA1-4ED3-459C-9752-61EA44740F80}"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EEF893-9BC3-42BA-9026-328BD84D5371}"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62C63-42F1-4724-B123-37A614DA2808}"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619D73-58A6-43B5-B694-14CB9AC77C96}"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F8F977-3D11-414B-95A9-E4C3002797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9A3AC5-732B-43F9-AB53-3D151CA72B28}" type="datetime1">
              <a:rPr lang="en-US" smtClean="0"/>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FD6305-52D1-4571-BBAD-8DAE02A7E4C5}"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101A43-3187-4FAD-BFF6-FF6FDA19C43C}" type="datetime1">
              <a:rPr lang="en-US" smtClean="0"/>
              <a:t>6/30/2015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D5457E-6925-43B0-8A40-26CEED26257C}" type="datetime1">
              <a:rPr lang="en-US" smtClean="0"/>
              <a:t>6/30/2015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66E8C8-92EC-4258-BA40-2E0CCEA3D154}" type="datetime1">
              <a:rPr lang="en-US" smtClean="0"/>
              <a:t>6/30/2015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E292C1-DA53-4E90-BFAC-39914BB29116}"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E846AE-A81E-45A6-9A44-F1E24693BE76}" type="datetime1">
              <a:rPr lang="en-US" smtClean="0"/>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96E93A-2A42-4002-8BCC-8EAEBF88573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8C2B0E-E1F5-415D-9C9A-203EA58AE8F0}" type="datetime1">
              <a:rPr lang="en-US" smtClean="0"/>
              <a:t>6/30/2015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96E93A-2A42-4002-8BCC-8EAEBF8857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E48C2B0E-E1F5-415D-9C9A-203EA58AE8F0}" type="datetime1">
              <a:rPr lang="en-US" smtClean="0"/>
              <a:t>6/30/2015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D96E93A-2A42-4002-8BCC-8EAEBF8857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warrenmears@npaihb.org" TargetMode="External"/><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mailto:vwarrenmears@npaihb.org" TargetMode="External"/><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npaihb.org/" TargetMode="External"/><Relationship Id="rId1" Type="http://schemas.openxmlformats.org/officeDocument/2006/relationships/slideLayout" Target="../slideLayouts/slideLayout20.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5233.jpg"/>
          <p:cNvPicPr>
            <a:picLocks noChangeAspect="1"/>
          </p:cNvPicPr>
          <p:nvPr/>
        </p:nvPicPr>
        <p:blipFill>
          <a:blip r:embed="rId2" cstate="print">
            <a:lum bright="30000"/>
          </a:blip>
          <a:stretch>
            <a:fillRect/>
          </a:stretch>
        </p:blipFill>
        <p:spPr>
          <a:xfrm>
            <a:off x="5181600" y="3657600"/>
            <a:ext cx="3200400" cy="2400300"/>
          </a:xfrm>
          <a:prstGeom prst="rect">
            <a:avLst/>
          </a:prstGeom>
          <a:effectLst>
            <a:softEdge rad="63500"/>
          </a:effectLst>
        </p:spPr>
      </p:pic>
      <p:sp>
        <p:nvSpPr>
          <p:cNvPr id="2" name="Title 1"/>
          <p:cNvSpPr>
            <a:spLocks noGrp="1"/>
          </p:cNvSpPr>
          <p:nvPr>
            <p:ph type="ctrTitle"/>
          </p:nvPr>
        </p:nvSpPr>
        <p:spPr>
          <a:xfrm>
            <a:off x="685800" y="838201"/>
            <a:ext cx="7772400" cy="2057399"/>
          </a:xfrm>
        </p:spPr>
        <p:txBody>
          <a:bodyPr>
            <a:normAutofit/>
          </a:bodyPr>
          <a:lstStyle/>
          <a:p>
            <a:r>
              <a:rPr lang="en-US" sz="2800" smtClean="0"/>
              <a:t>Northwest Portland Area Indian Health Board &amp; the Northwest Tribal Epidemiology Center</a:t>
            </a:r>
            <a:endParaRPr lang="en-US" sz="2800" dirty="0"/>
          </a:p>
        </p:txBody>
      </p:sp>
      <p:sp>
        <p:nvSpPr>
          <p:cNvPr id="3" name="Subtitle 2"/>
          <p:cNvSpPr>
            <a:spLocks noGrp="1"/>
          </p:cNvSpPr>
          <p:nvPr>
            <p:ph type="subTitle" idx="1"/>
          </p:nvPr>
        </p:nvSpPr>
        <p:spPr/>
        <p:txBody>
          <a:bodyPr>
            <a:normAutofit/>
          </a:bodyPr>
          <a:lstStyle/>
          <a:p>
            <a:pPr>
              <a:spcBef>
                <a:spcPts val="0"/>
              </a:spcBef>
            </a:pPr>
            <a:r>
              <a:rPr lang="en-US" sz="1800" dirty="0" smtClean="0">
                <a:solidFill>
                  <a:schemeClr val="tx1"/>
                </a:solidFill>
              </a:rPr>
              <a:t>Victoria Warren-Mears, PhD, RDN, FAND</a:t>
            </a:r>
          </a:p>
          <a:p>
            <a:pPr>
              <a:spcBef>
                <a:spcPts val="0"/>
              </a:spcBef>
            </a:pPr>
            <a:r>
              <a:rPr lang="en-US" sz="1800" dirty="0" smtClean="0">
                <a:solidFill>
                  <a:schemeClr val="bg1"/>
                </a:solidFill>
                <a:hlinkClick r:id="rId3"/>
              </a:rPr>
              <a:t>vwarrenmears@npaihb.org</a:t>
            </a:r>
            <a:endParaRPr lang="en-US" sz="1800" dirty="0" smtClean="0">
              <a:solidFill>
                <a:schemeClr val="bg1"/>
              </a:solidFill>
            </a:endParaRPr>
          </a:p>
          <a:p>
            <a:pPr>
              <a:spcBef>
                <a:spcPts val="0"/>
              </a:spcBef>
            </a:pPr>
            <a:r>
              <a:rPr lang="en-US" sz="1800" dirty="0" smtClean="0">
                <a:solidFill>
                  <a:schemeClr val="bg1"/>
                </a:solidFill>
              </a:rPr>
              <a:t>503-416-3283</a:t>
            </a:r>
            <a:endParaRPr lang="en-US" sz="1800" dirty="0">
              <a:solidFill>
                <a:schemeClr val="bg1"/>
              </a:solidFill>
            </a:endParaRPr>
          </a:p>
        </p:txBody>
      </p:sp>
      <p:sp>
        <p:nvSpPr>
          <p:cNvPr id="5" name="Slide Number Placeholder 4"/>
          <p:cNvSpPr>
            <a:spLocks noGrp="1"/>
          </p:cNvSpPr>
          <p:nvPr>
            <p:ph type="sldNum" sz="quarter" idx="12"/>
          </p:nvPr>
        </p:nvSpPr>
        <p:spPr/>
        <p:txBody>
          <a:bodyPr/>
          <a:lstStyle/>
          <a:p>
            <a:fld id="{56F8F977-3D11-414B-95A9-E4C3002797EE}" type="slidenum">
              <a:rPr lang="en-US" smtClean="0"/>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4" name="Content Placeholder 3"/>
          <p:cNvSpPr>
            <a:spLocks noGrp="1"/>
          </p:cNvSpPr>
          <p:nvPr>
            <p:ph idx="1"/>
          </p:nvPr>
        </p:nvSpPr>
        <p:spPr/>
        <p:txBody>
          <a:bodyPr>
            <a:normAutofit/>
          </a:bodyPr>
          <a:lstStyle/>
          <a:p>
            <a:pPr lvl="0"/>
            <a:r>
              <a:rPr lang="en-US" dirty="0" err="1" smtClean="0"/>
              <a:t>EpiCenter</a:t>
            </a:r>
            <a:r>
              <a:rPr lang="en-US" dirty="0" smtClean="0"/>
              <a:t> staff members are actively involved in professional activities at regional and national levels, thus contributing to increased knowledge and awareness of AI/AN health disparities and programs.</a:t>
            </a:r>
          </a:p>
          <a:p>
            <a:pPr lvl="0"/>
            <a:r>
              <a:rPr lang="en-US" dirty="0" smtClean="0"/>
              <a:t>Collaborative environment has been established among Tribal Epidemiology Center Directors to advocate collectively for key issues in Indian Country.</a:t>
            </a:r>
          </a:p>
          <a:p>
            <a:pPr lvl="0"/>
            <a:r>
              <a:rPr lang="en-US" dirty="0" smtClean="0"/>
              <a:t>Provision of more, improved region specific data to Tribes for the state level. </a:t>
            </a:r>
          </a:p>
          <a:p>
            <a:pPr lvl="1"/>
            <a:r>
              <a:rPr lang="en-US" dirty="0" smtClean="0"/>
              <a:t>Tribal level reports are being rolled out at this time.</a:t>
            </a:r>
          </a:p>
          <a:p>
            <a:endParaRPr lang="en-US" dirty="0"/>
          </a:p>
        </p:txBody>
      </p:sp>
      <p:sp>
        <p:nvSpPr>
          <p:cNvPr id="3" name="Slide Number Placeholder 2"/>
          <p:cNvSpPr>
            <a:spLocks noGrp="1"/>
          </p:cNvSpPr>
          <p:nvPr>
            <p:ph type="sldNum" sz="quarter" idx="12"/>
          </p:nvPr>
        </p:nvSpPr>
        <p:spPr/>
        <p:txBody>
          <a:bodyPr>
            <a:normAutofit/>
          </a:bodyPr>
          <a:lstStyle/>
          <a:p>
            <a:fld id="{56F8F977-3D11-414B-95A9-E4C3002797EE}" type="slidenum">
              <a:rPr lang="en-US" smtClean="0"/>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Mount Hood.jpg"/>
          <p:cNvPicPr>
            <a:picLocks noGrp="1" noChangeAspect="1"/>
          </p:cNvPicPr>
          <p:nvPr>
            <p:ph idx="1"/>
          </p:nvPr>
        </p:nvPicPr>
        <p:blipFill>
          <a:blip r:embed="rId2" cstate="print"/>
          <a:stretch>
            <a:fillRect/>
          </a:stretch>
        </p:blipFill>
        <p:spPr>
          <a:xfrm>
            <a:off x="2971800" y="1676400"/>
            <a:ext cx="5715000" cy="3810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 Placeholder 6"/>
          <p:cNvSpPr>
            <a:spLocks noGrp="1"/>
          </p:cNvSpPr>
          <p:nvPr>
            <p:ph type="body" sz="half" idx="2"/>
          </p:nvPr>
        </p:nvSpPr>
        <p:spPr/>
        <p:txBody>
          <a:bodyPr>
            <a:normAutofit/>
          </a:bodyPr>
          <a:lstStyle/>
          <a:p>
            <a:pPr>
              <a:spcBef>
                <a:spcPts val="0"/>
              </a:spcBef>
            </a:pPr>
            <a:r>
              <a:rPr lang="en-US" dirty="0" smtClean="0"/>
              <a:t>Victoria Warren-Mears, PhD, RDN, FAND</a:t>
            </a:r>
          </a:p>
          <a:p>
            <a:pPr>
              <a:spcBef>
                <a:spcPts val="0"/>
              </a:spcBef>
            </a:pPr>
            <a:r>
              <a:rPr lang="en-US" sz="1700" dirty="0" smtClean="0"/>
              <a:t>Northwest Portland Area Indian Health Board</a:t>
            </a:r>
          </a:p>
          <a:p>
            <a:pPr>
              <a:spcBef>
                <a:spcPts val="0"/>
              </a:spcBef>
            </a:pPr>
            <a:r>
              <a:rPr lang="en-US" dirty="0" smtClean="0"/>
              <a:t>2121 SW Broadway, Suite 300; Portland, OR 97201</a:t>
            </a:r>
          </a:p>
          <a:p>
            <a:pPr>
              <a:spcBef>
                <a:spcPts val="0"/>
              </a:spcBef>
            </a:pPr>
            <a:r>
              <a:rPr lang="en-US" dirty="0" smtClean="0">
                <a:hlinkClick r:id="rId3"/>
              </a:rPr>
              <a:t>vwarrenmears@npaihb.org</a:t>
            </a:r>
            <a:endParaRPr lang="en-US" dirty="0" smtClean="0"/>
          </a:p>
          <a:p>
            <a:pPr>
              <a:spcBef>
                <a:spcPts val="0"/>
              </a:spcBef>
            </a:pPr>
            <a:r>
              <a:rPr lang="en-US" sz="1700" dirty="0" smtClean="0"/>
              <a:t>503-416-3283</a:t>
            </a:r>
            <a:endParaRPr lang="en-US" sz="1700" dirty="0"/>
          </a:p>
        </p:txBody>
      </p:sp>
      <p:sp>
        <p:nvSpPr>
          <p:cNvPr id="4" name="Slide Number Placeholder 3"/>
          <p:cNvSpPr>
            <a:spLocks noGrp="1"/>
          </p:cNvSpPr>
          <p:nvPr>
            <p:ph type="sldNum" sz="quarter" idx="12"/>
          </p:nvPr>
        </p:nvSpPr>
        <p:spPr/>
        <p:txBody>
          <a:bodyPr>
            <a:normAutofit/>
          </a:bodyPr>
          <a:lstStyle/>
          <a:p>
            <a:fld id="{56F8F977-3D11-414B-95A9-E4C3002797EE}" type="slidenum">
              <a:rPr lang="en-US" smtClean="0"/>
              <a:t>11</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NPAIHB Mission</a:t>
            </a:r>
            <a:endParaRPr lang="en-US" dirty="0"/>
          </a:p>
        </p:txBody>
      </p:sp>
      <p:sp>
        <p:nvSpPr>
          <p:cNvPr id="3" name="Content Placeholder 2"/>
          <p:cNvSpPr>
            <a:spLocks noGrp="1"/>
          </p:cNvSpPr>
          <p:nvPr>
            <p:ph idx="1"/>
          </p:nvPr>
        </p:nvSpPr>
        <p:spPr/>
        <p:txBody>
          <a:bodyPr>
            <a:normAutofit/>
          </a:bodyPr>
          <a:lstStyle/>
          <a:p>
            <a:r>
              <a:rPr lang="en-US" dirty="0" smtClean="0"/>
              <a:t>Our mission is to eliminate health disparities and improve the quality of life of American Indians and Alaska Natives by supporting Northwest Tribes in their delivery of culturally appropriate, high quality healthcare.</a:t>
            </a:r>
            <a:endParaRPr lang="en-US" dirty="0"/>
          </a:p>
        </p:txBody>
      </p:sp>
      <p:sp>
        <p:nvSpPr>
          <p:cNvPr id="4" name="Slide Number Placeholder 3"/>
          <p:cNvSpPr>
            <a:spLocks noGrp="1"/>
          </p:cNvSpPr>
          <p:nvPr>
            <p:ph type="sldNum" sz="quarter" idx="12"/>
          </p:nvPr>
        </p:nvSpPr>
        <p:spPr/>
        <p:txBody>
          <a:bodyPr>
            <a:normAutofit/>
          </a:bodyPr>
          <a:lstStyle/>
          <a:p>
            <a:fld id="{56F8F977-3D11-414B-95A9-E4C3002797EE}" type="slidenum">
              <a:rPr lang="en-US" smtClean="0"/>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24579" name="Content Placeholder 2"/>
          <p:cNvSpPr>
            <a:spLocks noGrp="1"/>
          </p:cNvSpPr>
          <p:nvPr>
            <p:ph idx="1"/>
          </p:nvPr>
        </p:nvSpPr>
        <p:spPr/>
        <p:txBody>
          <a:bodyPr/>
          <a:lstStyle/>
          <a:p>
            <a:r>
              <a:rPr lang="en-US" smtClean="0"/>
              <a:t>The mission of the Northwest Tribal Epidemiology Center (The EpiCenter) is to collaborate with Northwest American Indian Tribes to provide health-related research, surveillance, and training to improve the quality of life of American Indians and Alaskan Natives (AI/ANs). </a:t>
            </a:r>
          </a:p>
        </p:txBody>
      </p:sp>
      <p:sp>
        <p:nvSpPr>
          <p:cNvPr id="4" name="Slide Number Placeholder 3"/>
          <p:cNvSpPr>
            <a:spLocks noGrp="1"/>
          </p:cNvSpPr>
          <p:nvPr>
            <p:ph type="sldNum" sz="quarter" idx="12"/>
          </p:nvPr>
        </p:nvSpPr>
        <p:spPr/>
        <p:txBody>
          <a:bodyPr>
            <a:normAutofit/>
          </a:bodyPr>
          <a:lstStyle/>
          <a:p>
            <a:fld id="{6906AFFC-051C-4241-B5B2-8269E5082D73}"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a:t>
            </a:r>
            <a:endParaRPr lang="en-US" dirty="0"/>
          </a:p>
        </p:txBody>
      </p:sp>
      <p:sp>
        <p:nvSpPr>
          <p:cNvPr id="4" name="Content Placeholder 3"/>
          <p:cNvSpPr>
            <a:spLocks noGrp="1"/>
          </p:cNvSpPr>
          <p:nvPr>
            <p:ph idx="1"/>
          </p:nvPr>
        </p:nvSpPr>
        <p:spPr/>
        <p:txBody>
          <a:bodyPr/>
          <a:lstStyle/>
          <a:p>
            <a:r>
              <a:rPr lang="en-US" dirty="0" smtClean="0"/>
              <a:t>Surveillance, Research, Training and Technical Assistance for the 43 Federally Recognized Tribes of Oregon, Washington and Idaho.</a:t>
            </a:r>
            <a:endParaRPr lang="en-US" dirty="0"/>
          </a:p>
        </p:txBody>
      </p:sp>
      <p:sp>
        <p:nvSpPr>
          <p:cNvPr id="3" name="Slide Number Placeholder 2"/>
          <p:cNvSpPr>
            <a:spLocks noGrp="1"/>
          </p:cNvSpPr>
          <p:nvPr>
            <p:ph type="sldNum" sz="quarter" idx="12"/>
          </p:nvPr>
        </p:nvSpPr>
        <p:spPr/>
        <p:txBody>
          <a:bodyPr>
            <a:normAutofit/>
          </a:bodyPr>
          <a:lstStyle/>
          <a:p>
            <a:fld id="{56F8F977-3D11-414B-95A9-E4C3002797EE}" type="slidenum">
              <a:rPr lang="en-US" smtClean="0"/>
              <a:t>4</a:t>
            </a:fld>
            <a:endParaRPr lang="en-US"/>
          </a:p>
        </p:txBody>
      </p:sp>
    </p:spTree>
    <p:extLst>
      <p:ext uri="{BB962C8B-B14F-4D97-AF65-F5344CB8AC3E}">
        <p14:creationId xmlns:p14="http://schemas.microsoft.com/office/powerpoint/2010/main" val="1779020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a:t>
            </a:r>
            <a:endParaRPr lang="en-US" dirty="0"/>
          </a:p>
        </p:txBody>
      </p:sp>
      <p:sp>
        <p:nvSpPr>
          <p:cNvPr id="3" name="Content Placeholder 2"/>
          <p:cNvSpPr>
            <a:spLocks noGrp="1"/>
          </p:cNvSpPr>
          <p:nvPr>
            <p:ph idx="1"/>
          </p:nvPr>
        </p:nvSpPr>
        <p:spPr/>
        <p:txBody>
          <a:bodyPr>
            <a:normAutofit/>
          </a:bodyPr>
          <a:lstStyle/>
          <a:p>
            <a:r>
              <a:rPr lang="en-US" dirty="0" smtClean="0"/>
              <a:t>Native American Research Centers for Health</a:t>
            </a:r>
          </a:p>
          <a:p>
            <a:r>
              <a:rPr lang="en-US" dirty="0" smtClean="0"/>
              <a:t>Native Children Always Ride Safe (NATIVE CARS)</a:t>
            </a:r>
          </a:p>
          <a:p>
            <a:r>
              <a:rPr lang="en-US" dirty="0" smtClean="0"/>
              <a:t>NPAIHB Immunization Project</a:t>
            </a:r>
          </a:p>
          <a:p>
            <a:r>
              <a:rPr lang="en-US" dirty="0" smtClean="0"/>
              <a:t>Northwest Dental Support Center</a:t>
            </a:r>
          </a:p>
          <a:p>
            <a:r>
              <a:rPr lang="en-US" dirty="0" smtClean="0"/>
              <a:t>Northwest Tribal Registry</a:t>
            </a:r>
          </a:p>
          <a:p>
            <a:pPr lvl="1"/>
            <a:r>
              <a:rPr lang="en-US" dirty="0" smtClean="0"/>
              <a:t>IDEA- NW Project</a:t>
            </a:r>
          </a:p>
        </p:txBody>
      </p:sp>
      <p:sp>
        <p:nvSpPr>
          <p:cNvPr id="4" name="Slide Number Placeholder 3"/>
          <p:cNvSpPr>
            <a:spLocks noGrp="1"/>
          </p:cNvSpPr>
          <p:nvPr>
            <p:ph type="sldNum" sz="quarter" idx="12"/>
          </p:nvPr>
        </p:nvSpPr>
        <p:spPr/>
        <p:txBody>
          <a:bodyPr>
            <a:normAutofit/>
          </a:bodyPr>
          <a:lstStyle/>
          <a:p>
            <a:fld id="{56F8F977-3D11-414B-95A9-E4C3002797EE}" type="slidenum">
              <a:rPr lang="en-US" smtClean="0"/>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a:t>
            </a:r>
            <a:endParaRPr lang="en-US" dirty="0"/>
          </a:p>
        </p:txBody>
      </p:sp>
      <p:sp>
        <p:nvSpPr>
          <p:cNvPr id="3" name="Content Placeholder 2"/>
          <p:cNvSpPr>
            <a:spLocks noGrp="1"/>
          </p:cNvSpPr>
          <p:nvPr>
            <p:ph idx="1"/>
          </p:nvPr>
        </p:nvSpPr>
        <p:spPr/>
        <p:txBody>
          <a:bodyPr>
            <a:normAutofit/>
          </a:bodyPr>
          <a:lstStyle/>
          <a:p>
            <a:r>
              <a:rPr lang="en-US" dirty="0" smtClean="0"/>
              <a:t>Portland Area Indian Health Service Institutional Review Board</a:t>
            </a:r>
          </a:p>
          <a:p>
            <a:r>
              <a:rPr lang="en-US" dirty="0" smtClean="0"/>
              <a:t>Tots to ‘Tweens</a:t>
            </a:r>
          </a:p>
          <a:p>
            <a:pPr lvl="1"/>
            <a:r>
              <a:rPr lang="en-US" dirty="0" smtClean="0"/>
              <a:t>Prevention of Toddler Overweight Study (PTOTS)</a:t>
            </a:r>
          </a:p>
          <a:p>
            <a:r>
              <a:rPr lang="en-US" dirty="0" smtClean="0"/>
              <a:t>Project Red Talon</a:t>
            </a:r>
          </a:p>
          <a:p>
            <a:r>
              <a:rPr lang="en-US" dirty="0" smtClean="0"/>
              <a:t>WEAVE</a:t>
            </a:r>
          </a:p>
          <a:p>
            <a:pPr lvl="1"/>
            <a:r>
              <a:rPr lang="en-US" dirty="0" smtClean="0"/>
              <a:t>Wellness for Every American Indian to View and Achieve Health Equity (Part of Good Health and Wellness in Indian Country)</a:t>
            </a:r>
          </a:p>
          <a:p>
            <a:r>
              <a:rPr lang="en-US" dirty="0" smtClean="0"/>
              <a:t>Western Tribal Diabetes Project</a:t>
            </a:r>
          </a:p>
        </p:txBody>
      </p:sp>
      <p:sp>
        <p:nvSpPr>
          <p:cNvPr id="4" name="Slide Number Placeholder 3"/>
          <p:cNvSpPr>
            <a:spLocks noGrp="1"/>
          </p:cNvSpPr>
          <p:nvPr>
            <p:ph type="sldNum" sz="quarter" idx="12"/>
          </p:nvPr>
        </p:nvSpPr>
        <p:spPr/>
        <p:txBody>
          <a:bodyPr>
            <a:normAutofit/>
          </a:bodyPr>
          <a:lstStyle/>
          <a:p>
            <a:fld id="{56F8F977-3D11-414B-95A9-E4C3002797EE}" type="slidenum">
              <a:rPr lang="en-US" smtClean="0"/>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Background/Overview WEAVE</a:t>
            </a:r>
            <a:endParaRPr lang="en-US" dirty="0"/>
          </a:p>
        </p:txBody>
      </p:sp>
      <p:sp>
        <p:nvSpPr>
          <p:cNvPr id="2" name="Content Placeholder 1"/>
          <p:cNvSpPr>
            <a:spLocks noGrp="1"/>
          </p:cNvSpPr>
          <p:nvPr>
            <p:ph sz="half" idx="1"/>
          </p:nvPr>
        </p:nvSpPr>
        <p:spPr/>
        <p:txBody>
          <a:bodyPr>
            <a:normAutofit fontScale="70000" lnSpcReduction="20000"/>
          </a:bodyPr>
          <a:lstStyle/>
          <a:p>
            <a:r>
              <a:rPr lang="en-US" dirty="0" smtClean="0"/>
              <a:t>This is a 5-year award running from October 2014 through September 2019</a:t>
            </a:r>
          </a:p>
          <a:p>
            <a:r>
              <a:rPr lang="en-US" dirty="0" smtClean="0"/>
              <a:t>Overall objective is to establish or strengthen and broaden the reach and impact of effective chronic disease prevention programs that improve the health of tribal members and communities.</a:t>
            </a:r>
          </a:p>
          <a:p>
            <a:r>
              <a:rPr lang="en-US" dirty="0" smtClean="0"/>
              <a:t>With a particular focus on policy, systems and environment change (PSE), community-clinical linkages, and health system interventions</a:t>
            </a:r>
          </a:p>
          <a:p>
            <a:endParaRPr lang="en-US" dirty="0" smtClean="0"/>
          </a:p>
          <a:p>
            <a:endParaRPr lang="en-US" dirty="0" smtClean="0"/>
          </a:p>
          <a:p>
            <a:endParaRPr lang="en-US" dirty="0"/>
          </a:p>
        </p:txBody>
      </p:sp>
      <p:sp>
        <p:nvSpPr>
          <p:cNvPr id="8" name="Content Placeholder 7"/>
          <p:cNvSpPr>
            <a:spLocks noGrp="1"/>
          </p:cNvSpPr>
          <p:nvPr>
            <p:ph sz="half" idx="2"/>
          </p:nvPr>
        </p:nvSpPr>
        <p:spPr/>
        <p:txBody>
          <a:bodyPr>
            <a:normAutofit fontScale="70000" lnSpcReduction="20000"/>
          </a:bodyPr>
          <a:lstStyle/>
          <a:p>
            <a:r>
              <a:rPr lang="en-US" dirty="0" smtClean="0"/>
              <a:t>Two “components” within the grantees</a:t>
            </a:r>
          </a:p>
          <a:p>
            <a:pPr lvl="1"/>
            <a:r>
              <a:rPr lang="en-US" dirty="0" smtClean="0"/>
              <a:t>Component 1:  Eleven individual tribes funded across the nation</a:t>
            </a:r>
          </a:p>
          <a:p>
            <a:pPr lvl="1"/>
            <a:r>
              <a:rPr lang="en-US" dirty="0" smtClean="0"/>
              <a:t>Component 2: Ten Tribal Epidemiology Centers (TECs) funded </a:t>
            </a:r>
          </a:p>
          <a:p>
            <a:r>
              <a:rPr lang="en-US" dirty="0" smtClean="0"/>
              <a:t>Within the WEAVE-NW funding, five tribes have received sub-awards to do similar work as the C1 tribes, but on a smaller scale</a:t>
            </a:r>
          </a:p>
          <a:p>
            <a:endParaRPr lang="en-US" dirty="0" smtClean="0"/>
          </a:p>
          <a:p>
            <a:endParaRPr lang="en-US" dirty="0"/>
          </a:p>
        </p:txBody>
      </p:sp>
      <p:sp>
        <p:nvSpPr>
          <p:cNvPr id="6" name="Slide Number Placeholder 5"/>
          <p:cNvSpPr>
            <a:spLocks noGrp="1"/>
          </p:cNvSpPr>
          <p:nvPr>
            <p:ph type="sldNum" sz="quarter" idx="12"/>
          </p:nvPr>
        </p:nvSpPr>
        <p:spPr/>
        <p:txBody>
          <a:bodyPr/>
          <a:lstStyle/>
          <a:p>
            <a:fld id="{25309953-E140-4B1E-8A10-F48E1039D203}" type="slidenum">
              <a:rPr lang="en-US" smtClean="0"/>
              <a:pPr/>
              <a:t>7</a:t>
            </a:fld>
            <a:endParaRPr lang="en-US" dirty="0"/>
          </a:p>
        </p:txBody>
      </p:sp>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25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5334000" y="4572000"/>
            <a:ext cx="2525695" cy="1884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Looking ahead…</a:t>
            </a:r>
            <a:endParaRPr lang="en-US" dirty="0"/>
          </a:p>
        </p:txBody>
      </p:sp>
      <p:sp>
        <p:nvSpPr>
          <p:cNvPr id="2" name="Content Placeholder 1"/>
          <p:cNvSpPr>
            <a:spLocks noGrp="1"/>
          </p:cNvSpPr>
          <p:nvPr>
            <p:ph idx="1"/>
          </p:nvPr>
        </p:nvSpPr>
        <p:spPr/>
        <p:txBody>
          <a:bodyPr/>
          <a:lstStyle/>
          <a:p>
            <a:pPr marL="0" indent="0">
              <a:buNone/>
            </a:pPr>
            <a:r>
              <a:rPr lang="en-US" sz="2400" i="1" dirty="0" smtClean="0">
                <a:solidFill>
                  <a:schemeClr val="accent1">
                    <a:lumMod val="75000"/>
                  </a:schemeClr>
                </a:solidFill>
              </a:rPr>
              <a:t>Improving Public Health…</a:t>
            </a:r>
          </a:p>
          <a:p>
            <a:pPr marL="800100" lvl="3" indent="-342900">
              <a:buClr>
                <a:schemeClr val="accent1">
                  <a:lumMod val="75000"/>
                </a:schemeClr>
              </a:buClr>
              <a:buSzPct val="95000"/>
              <a:buFont typeface="Wingdings" pitchFamily="2" charset="2"/>
              <a:buChar char="§"/>
            </a:pPr>
            <a:r>
              <a:rPr lang="en-US" sz="2200" i="0" dirty="0" smtClean="0"/>
              <a:t>5- year grant will allow us to work toward improving health inequity among AI/AN in the Pacific Northwest </a:t>
            </a:r>
          </a:p>
          <a:p>
            <a:pPr marL="1257300" lvl="4" indent="-342900">
              <a:buClr>
                <a:schemeClr val="accent1">
                  <a:lumMod val="75000"/>
                </a:schemeClr>
              </a:buClr>
              <a:buSzPct val="95000"/>
              <a:buFont typeface="Wingdings" pitchFamily="2" charset="2"/>
              <a:buChar char="§"/>
            </a:pPr>
            <a:r>
              <a:rPr lang="en-US" sz="1800" i="0" dirty="0" smtClean="0"/>
              <a:t>By provision of training, technical assistance, support and evaluation of publi</a:t>
            </a:r>
            <a:r>
              <a:rPr lang="en-US" sz="1800" dirty="0" smtClean="0"/>
              <a:t>c health initiatives</a:t>
            </a:r>
            <a:endParaRPr lang="en-US" sz="2400" i="1" dirty="0" smtClean="0"/>
          </a:p>
          <a:p>
            <a:pPr marL="0" lvl="2" indent="0">
              <a:buClr>
                <a:srgbClr val="715C29"/>
              </a:buClr>
              <a:buSzPct val="95000"/>
              <a:buNone/>
            </a:pPr>
            <a:r>
              <a:rPr lang="en-US" sz="2400" i="1" dirty="0" smtClean="0">
                <a:solidFill>
                  <a:schemeClr val="accent1">
                    <a:lumMod val="75000"/>
                  </a:schemeClr>
                </a:solidFill>
              </a:rPr>
              <a:t>…through Policy, Systems and Environment Enhancements</a:t>
            </a:r>
          </a:p>
          <a:p>
            <a:pPr marL="977900" lvl="2" indent="-457200">
              <a:buClr>
                <a:schemeClr val="accent1">
                  <a:lumMod val="75000"/>
                </a:schemeClr>
              </a:buClr>
              <a:buSzPct val="95000"/>
              <a:buFont typeface="Wingdings" pitchFamily="2" charset="2"/>
              <a:buChar char="§"/>
            </a:pPr>
            <a:r>
              <a:rPr lang="en-US" sz="2200" dirty="0" smtClean="0"/>
              <a:t>Informed by local-level tribal health status reports</a:t>
            </a:r>
          </a:p>
          <a:p>
            <a:pPr marL="977900" lvl="2" indent="-457200">
              <a:buClr>
                <a:schemeClr val="accent1">
                  <a:lumMod val="75000"/>
                </a:schemeClr>
              </a:buClr>
              <a:buSzPct val="95000"/>
              <a:buFont typeface="Wingdings" pitchFamily="2" charset="2"/>
              <a:buChar char="§"/>
            </a:pPr>
            <a:r>
              <a:rPr lang="en-US" sz="2200" dirty="0" smtClean="0"/>
              <a:t>And Community Based participation to inform and enhance change</a:t>
            </a:r>
          </a:p>
        </p:txBody>
      </p:sp>
      <p:sp>
        <p:nvSpPr>
          <p:cNvPr id="6" name="Slide Number Placeholder 5"/>
          <p:cNvSpPr>
            <a:spLocks noGrp="1"/>
          </p:cNvSpPr>
          <p:nvPr>
            <p:ph type="sldNum" sz="quarter" idx="12"/>
          </p:nvPr>
        </p:nvSpPr>
        <p:spPr/>
        <p:txBody>
          <a:bodyPr>
            <a:normAutofit/>
          </a:bodyPr>
          <a:lstStyle/>
          <a:p>
            <a:pPr>
              <a:defRPr/>
            </a:pPr>
            <a:fld id="{25309953-E140-4B1E-8A10-F48E1039D203}" type="slidenum">
              <a:rPr lang="en-US" smtClean="0"/>
              <a:pPr>
                <a:defRPr/>
              </a:pPr>
              <a:t>8</a:t>
            </a:fld>
            <a:endParaRPr lang="en-US"/>
          </a:p>
        </p:txBody>
      </p:sp>
    </p:spTree>
    <p:extLst>
      <p:ext uri="{BB962C8B-B14F-4D97-AF65-F5344CB8AC3E}">
        <p14:creationId xmlns:p14="http://schemas.microsoft.com/office/powerpoint/2010/main" val="1933249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Recent Publications</a:t>
            </a:r>
            <a:endParaRPr lang="en-US" dirty="0"/>
          </a:p>
        </p:txBody>
      </p:sp>
      <p:sp>
        <p:nvSpPr>
          <p:cNvPr id="10" name="Content Placeholder 9"/>
          <p:cNvSpPr>
            <a:spLocks noGrp="1"/>
          </p:cNvSpPr>
          <p:nvPr>
            <p:ph type="body" sz="half" idx="2"/>
          </p:nvPr>
        </p:nvSpPr>
        <p:spPr/>
        <p:txBody>
          <a:bodyPr/>
          <a:lstStyle/>
          <a:p>
            <a:r>
              <a:rPr lang="en-US" sz="2000" dirty="0" smtClean="0"/>
              <a:t>Regional Community Health Profiles for Idaho, Oregon and </a:t>
            </a:r>
            <a:r>
              <a:rPr lang="en-US" sz="2000" dirty="0" smtClean="0"/>
              <a:t>Washington</a:t>
            </a:r>
          </a:p>
          <a:p>
            <a:endParaRPr lang="en-US" sz="2000" dirty="0"/>
          </a:p>
          <a:p>
            <a:r>
              <a:rPr lang="en-US" sz="2000" dirty="0" smtClean="0"/>
              <a:t>All publication can be found on our web site at </a:t>
            </a:r>
            <a:r>
              <a:rPr lang="en-US" sz="2000" dirty="0" smtClean="0">
                <a:hlinkClick r:id="rId2"/>
              </a:rPr>
              <a:t>www.npaihb.org</a:t>
            </a:r>
            <a:endParaRPr lang="en-US" sz="2000" dirty="0" smtClean="0"/>
          </a:p>
          <a:p>
            <a:endParaRPr lang="en-US" sz="2000" dirty="0"/>
          </a:p>
        </p:txBody>
      </p:sp>
      <p:sp>
        <p:nvSpPr>
          <p:cNvPr id="7" name="Slide Number Placeholder 6"/>
          <p:cNvSpPr>
            <a:spLocks noGrp="1"/>
          </p:cNvSpPr>
          <p:nvPr>
            <p:ph type="sldNum" sz="quarter" idx="12"/>
          </p:nvPr>
        </p:nvSpPr>
        <p:spPr>
          <a:prstGeom prst="rect">
            <a:avLst/>
          </a:prstGeom>
        </p:spPr>
        <p:txBody>
          <a:bodyPr>
            <a:normAutofit/>
          </a:bodyPr>
          <a:lstStyle/>
          <a:p>
            <a:pPr>
              <a:defRPr/>
            </a:pPr>
            <a:fld id="{524F8FBB-DFE3-4ABA-A41D-865664A8BAAB}" type="slidenum">
              <a:rPr lang="en-US" smtClean="0"/>
              <a:pPr>
                <a:defRPr/>
              </a:pPr>
              <a:t>9</a:t>
            </a:fld>
            <a:endParaRPr lang="en-US"/>
          </a:p>
        </p:txBody>
      </p:sp>
      <p:pic>
        <p:nvPicPr>
          <p:cNvPr id="6" name="Picture Placeholder 5"/>
          <p:cNvPicPr>
            <a:picLocks noGrp="1" noChangeAspect="1"/>
          </p:cNvPicPr>
          <p:nvPr>
            <p:ph type="pic" idx="1"/>
          </p:nvPr>
        </p:nvPicPr>
        <p:blipFill>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9751" r="9751"/>
          <a:stretch>
            <a:fillRect/>
          </a:stretch>
        </p:blipFill>
        <p:spPr/>
      </p:pic>
    </p:spTree>
    <p:extLst>
      <p:ext uri="{BB962C8B-B14F-4D97-AF65-F5344CB8AC3E}">
        <p14:creationId xmlns:p14="http://schemas.microsoft.com/office/powerpoint/2010/main" val="133078796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609</TotalTime>
  <Words>543</Words>
  <Application>Microsoft Office PowerPoint</Application>
  <PresentationFormat>On-screen Show (4:3)</PresentationFormat>
  <Paragraphs>69</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Custom Design</vt:lpstr>
      <vt:lpstr>Clarity</vt:lpstr>
      <vt:lpstr>Northwest Portland Area Indian Health Board &amp; the Northwest Tribal Epidemiology Center</vt:lpstr>
      <vt:lpstr>NPAIHB Mission</vt:lpstr>
      <vt:lpstr>Mission</vt:lpstr>
      <vt:lpstr>Focus</vt:lpstr>
      <vt:lpstr>Programs</vt:lpstr>
      <vt:lpstr>Programs</vt:lpstr>
      <vt:lpstr>Background/Overview WEAVE</vt:lpstr>
      <vt:lpstr>Looking ahead…</vt:lpstr>
      <vt:lpstr>Recent Publications</vt:lpstr>
      <vt:lpstr>Accomplishments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Northwest Portland Area Indian Health Board &amp; the Northwest Tribal Epidemiology Center</dc:title>
  <dc:creator>vwarrenmears</dc:creator>
  <cp:lastModifiedBy>Victoria Warren-Mears</cp:lastModifiedBy>
  <cp:revision>16</cp:revision>
  <dcterms:created xsi:type="dcterms:W3CDTF">2011-07-14T20:39:38Z</dcterms:created>
  <dcterms:modified xsi:type="dcterms:W3CDTF">2015-06-30T15:04:40Z</dcterms:modified>
</cp:coreProperties>
</file>