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994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roberts\Dropbox\CHS\IHS%20National%20Apportionment%20Hlth%20Services%20-%20FY%202001%20-%20FY%202015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roberts\Dropbox\CHS\IHS%20National%20Apportionment%20Hlth%20Services%20-%20FY%202001%20-%20FY%202015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roberts\Dropbox\CHS\IHS%20National%20Apportionment%20Hlth%20Services%20-%20FY%202001%20-%20FY%202015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roberts\Dropbox\CHS\IHS%20National%20Apportionment%20Hlth%20Services%20-%20FY%202001%20-%20FY%202015.xls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roberts\Dropbox\CHS\IHS%20National%20Apportionment%20Hlth%20Services%20-%20FY%202001%20-%20FY%202015.xls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roberts\Dropbox\CHS\IHS%20National%20Apportionment%20Hlth%20Services%20-%20FY%202001%20-%20FY%202015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CHS Per Capita Funding</a:t>
            </a:r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'Graph Data'!$C$9</c:f>
              <c:strCache>
                <c:ptCount val="1"/>
                <c:pt idx="0">
                  <c:v>Aberdeen</c:v>
                </c:pt>
              </c:strCache>
            </c:strRef>
          </c:tx>
          <c:marker>
            <c:symbol val="none"/>
          </c:marker>
          <c:cat>
            <c:numRef>
              <c:f>'Graph Data'!$F$6:$BH$6</c:f>
              <c:numCache>
                <c:formatCode>General</c:formatCode>
                <c:ptCount val="19"/>
                <c:pt idx="0">
                  <c:v>1997</c:v>
                </c:pt>
                <c:pt idx="1">
                  <c:v>1998</c:v>
                </c:pt>
                <c:pt idx="2">
                  <c:v>1999</c:v>
                </c:pt>
                <c:pt idx="3">
                  <c:v>2000</c:v>
                </c:pt>
                <c:pt idx="4">
                  <c:v>2001</c:v>
                </c:pt>
                <c:pt idx="5">
                  <c:v>2002</c:v>
                </c:pt>
                <c:pt idx="6">
                  <c:v>2003</c:v>
                </c:pt>
                <c:pt idx="7">
                  <c:v>2004</c:v>
                </c:pt>
                <c:pt idx="8">
                  <c:v>2005</c:v>
                </c:pt>
                <c:pt idx="9">
                  <c:v>2006</c:v>
                </c:pt>
                <c:pt idx="10">
                  <c:v>2007</c:v>
                </c:pt>
                <c:pt idx="11">
                  <c:v>2008</c:v>
                </c:pt>
                <c:pt idx="12">
                  <c:v>2009</c:v>
                </c:pt>
                <c:pt idx="13">
                  <c:v>2010</c:v>
                </c:pt>
                <c:pt idx="14">
                  <c:v>2011</c:v>
                </c:pt>
                <c:pt idx="15">
                  <c:v>2012</c:v>
                </c:pt>
                <c:pt idx="16">
                  <c:v>2013</c:v>
                </c:pt>
                <c:pt idx="17">
                  <c:v>2014</c:v>
                </c:pt>
                <c:pt idx="18">
                  <c:v>2015</c:v>
                </c:pt>
              </c:numCache>
            </c:numRef>
          </c:cat>
          <c:val>
            <c:numRef>
              <c:f>'Graph Data'!$D$9:$BH$9</c:f>
              <c:numCache>
                <c:formatCode>_("$"* #,##0_);_("$"* \(#,##0\);_("$"* "-"??_);_(@_)</c:formatCode>
                <c:ptCount val="19"/>
                <c:pt idx="0">
                  <c:v>395.63771847809619</c:v>
                </c:pt>
                <c:pt idx="1">
                  <c:v>390.79843938781875</c:v>
                </c:pt>
                <c:pt idx="2">
                  <c:v>389.71056663896593</c:v>
                </c:pt>
                <c:pt idx="3" formatCode="#,##0">
                  <c:v>391.47244117099734</c:v>
                </c:pt>
                <c:pt idx="4" formatCode="_(&quot;$&quot;* #,##0_);_(&quot;$&quot;* \(#,##0\);_(&quot;$&quot;* &quot;-&quot;_);_(@_)">
                  <c:v>428.39059480175257</c:v>
                </c:pt>
                <c:pt idx="5">
                  <c:v>431.56313185532207</c:v>
                </c:pt>
                <c:pt idx="6">
                  <c:v>436.38320297199016</c:v>
                </c:pt>
                <c:pt idx="7">
                  <c:v>434.05383779391582</c:v>
                </c:pt>
                <c:pt idx="8">
                  <c:v>442.78484058032018</c:v>
                </c:pt>
                <c:pt idx="9">
                  <c:v>460.41718843739176</c:v>
                </c:pt>
                <c:pt idx="10" formatCode="#,##0_);[Red]\(#,##0\)">
                  <c:v>511.45904221010397</c:v>
                </c:pt>
                <c:pt idx="11" formatCode="&quot;$&quot;#,##0">
                  <c:v>521.93024643771912</c:v>
                </c:pt>
                <c:pt idx="12" formatCode="&quot;$&quot;#,##0">
                  <c:v>557.26939451859266</c:v>
                </c:pt>
                <c:pt idx="13" formatCode="&quot;$&quot;#,##0">
                  <c:v>640.96175746696019</c:v>
                </c:pt>
                <c:pt idx="14" formatCode="&quot;$&quot;#,##0">
                  <c:v>634.73303491063393</c:v>
                </c:pt>
                <c:pt idx="15" formatCode="&quot;$&quot;#,##0">
                  <c:v>675.67916870926524</c:v>
                </c:pt>
                <c:pt idx="16" formatCode="&quot;$&quot;#,##0">
                  <c:v>630.90864131207638</c:v>
                </c:pt>
                <c:pt idx="17" formatCode="&quot;$&quot;#,##0">
                  <c:v>680.56052103896911</c:v>
                </c:pt>
                <c:pt idx="18" formatCode="&quot;$&quot;#,##0">
                  <c:v>708.11247726672161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'Graph Data'!$C$10</c:f>
              <c:strCache>
                <c:ptCount val="1"/>
                <c:pt idx="0">
                  <c:v>Alaska</c:v>
                </c:pt>
              </c:strCache>
            </c:strRef>
          </c:tx>
          <c:marker>
            <c:symbol val="none"/>
          </c:marker>
          <c:cat>
            <c:numRef>
              <c:f>'Graph Data'!$F$6:$BH$6</c:f>
              <c:numCache>
                <c:formatCode>General</c:formatCode>
                <c:ptCount val="19"/>
                <c:pt idx="0">
                  <c:v>1997</c:v>
                </c:pt>
                <c:pt idx="1">
                  <c:v>1998</c:v>
                </c:pt>
                <c:pt idx="2">
                  <c:v>1999</c:v>
                </c:pt>
                <c:pt idx="3">
                  <c:v>2000</c:v>
                </c:pt>
                <c:pt idx="4">
                  <c:v>2001</c:v>
                </c:pt>
                <c:pt idx="5">
                  <c:v>2002</c:v>
                </c:pt>
                <c:pt idx="6">
                  <c:v>2003</c:v>
                </c:pt>
                <c:pt idx="7">
                  <c:v>2004</c:v>
                </c:pt>
                <c:pt idx="8">
                  <c:v>2005</c:v>
                </c:pt>
                <c:pt idx="9">
                  <c:v>2006</c:v>
                </c:pt>
                <c:pt idx="10">
                  <c:v>2007</c:v>
                </c:pt>
                <c:pt idx="11">
                  <c:v>2008</c:v>
                </c:pt>
                <c:pt idx="12">
                  <c:v>2009</c:v>
                </c:pt>
                <c:pt idx="13">
                  <c:v>2010</c:v>
                </c:pt>
                <c:pt idx="14">
                  <c:v>2011</c:v>
                </c:pt>
                <c:pt idx="15">
                  <c:v>2012</c:v>
                </c:pt>
                <c:pt idx="16">
                  <c:v>2013</c:v>
                </c:pt>
                <c:pt idx="17">
                  <c:v>2014</c:v>
                </c:pt>
                <c:pt idx="18">
                  <c:v>2015</c:v>
                </c:pt>
              </c:numCache>
            </c:numRef>
          </c:cat>
          <c:val>
            <c:numRef>
              <c:f>'Graph Data'!$D$10:$BH$10</c:f>
              <c:numCache>
                <c:formatCode>_("$"* #,##0_);_("$"* \(#,##0\);_("$"* "-"??_);_(@_)</c:formatCode>
                <c:ptCount val="19"/>
                <c:pt idx="0">
                  <c:v>340.3242764873844</c:v>
                </c:pt>
                <c:pt idx="1">
                  <c:v>336.16153419532975</c:v>
                </c:pt>
                <c:pt idx="2">
                  <c:v>335.67477419991832</c:v>
                </c:pt>
                <c:pt idx="3" formatCode="#,##0">
                  <c:v>339.13287183020054</c:v>
                </c:pt>
                <c:pt idx="4" formatCode="_(&quot;$&quot;* #,##0_);_(&quot;$&quot;* \(#,##0\);_(&quot;$&quot;* &quot;-&quot;_);_(@_)">
                  <c:v>378.17370641745407</c:v>
                </c:pt>
                <c:pt idx="5">
                  <c:v>384.48314881002318</c:v>
                </c:pt>
                <c:pt idx="6">
                  <c:v>388.53355392556495</c:v>
                </c:pt>
                <c:pt idx="7">
                  <c:v>387.30732849241957</c:v>
                </c:pt>
                <c:pt idx="8">
                  <c:v>399.26282339190504</c:v>
                </c:pt>
                <c:pt idx="9">
                  <c:v>407.25796207587888</c:v>
                </c:pt>
                <c:pt idx="10" formatCode="#,##0_);[Red]\(#,##0\)">
                  <c:v>409.50818966476925</c:v>
                </c:pt>
                <c:pt idx="11" formatCode="&quot;$&quot;#,##0">
                  <c:v>425.50250982986074</c:v>
                </c:pt>
                <c:pt idx="12" formatCode="&quot;$&quot;#,##0">
                  <c:v>456.01211152728166</c:v>
                </c:pt>
                <c:pt idx="13" formatCode="&quot;$&quot;#,##0">
                  <c:v>544.76920643820938</c:v>
                </c:pt>
                <c:pt idx="14" formatCode="&quot;$&quot;#,##0">
                  <c:v>534.461031137041</c:v>
                </c:pt>
                <c:pt idx="15" formatCode="&quot;$&quot;#,##0">
                  <c:v>573.07982896786859</c:v>
                </c:pt>
                <c:pt idx="16" formatCode="&quot;$&quot;#,##0">
                  <c:v>544.5334572750528</c:v>
                </c:pt>
                <c:pt idx="17" formatCode="&quot;$&quot;#,##0">
                  <c:v>578.02752479802973</c:v>
                </c:pt>
                <c:pt idx="18" formatCode="&quot;$&quot;#,##0">
                  <c:v>601.4249563581742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'Graph Data'!$C$11</c:f>
              <c:strCache>
                <c:ptCount val="1"/>
                <c:pt idx="0">
                  <c:v>Albuquerque</c:v>
                </c:pt>
              </c:strCache>
            </c:strRef>
          </c:tx>
          <c:marker>
            <c:symbol val="none"/>
          </c:marker>
          <c:cat>
            <c:numRef>
              <c:f>'Graph Data'!$F$6:$BH$6</c:f>
              <c:numCache>
                <c:formatCode>General</c:formatCode>
                <c:ptCount val="19"/>
                <c:pt idx="0">
                  <c:v>1997</c:v>
                </c:pt>
                <c:pt idx="1">
                  <c:v>1998</c:v>
                </c:pt>
                <c:pt idx="2">
                  <c:v>1999</c:v>
                </c:pt>
                <c:pt idx="3">
                  <c:v>2000</c:v>
                </c:pt>
                <c:pt idx="4">
                  <c:v>2001</c:v>
                </c:pt>
                <c:pt idx="5">
                  <c:v>2002</c:v>
                </c:pt>
                <c:pt idx="6">
                  <c:v>2003</c:v>
                </c:pt>
                <c:pt idx="7">
                  <c:v>2004</c:v>
                </c:pt>
                <c:pt idx="8">
                  <c:v>2005</c:v>
                </c:pt>
                <c:pt idx="9">
                  <c:v>2006</c:v>
                </c:pt>
                <c:pt idx="10">
                  <c:v>2007</c:v>
                </c:pt>
                <c:pt idx="11">
                  <c:v>2008</c:v>
                </c:pt>
                <c:pt idx="12">
                  <c:v>2009</c:v>
                </c:pt>
                <c:pt idx="13">
                  <c:v>2010</c:v>
                </c:pt>
                <c:pt idx="14">
                  <c:v>2011</c:v>
                </c:pt>
                <c:pt idx="15">
                  <c:v>2012</c:v>
                </c:pt>
                <c:pt idx="16">
                  <c:v>2013</c:v>
                </c:pt>
                <c:pt idx="17">
                  <c:v>2014</c:v>
                </c:pt>
                <c:pt idx="18">
                  <c:v>2015</c:v>
                </c:pt>
              </c:numCache>
            </c:numRef>
          </c:cat>
          <c:val>
            <c:numRef>
              <c:f>'Graph Data'!$D$11:$BH$11</c:f>
              <c:numCache>
                <c:formatCode>_("$"* #,##0_);_("$"* \(#,##0\);_("$"* "-"??_);_(@_)</c:formatCode>
                <c:ptCount val="19"/>
                <c:pt idx="0">
                  <c:v>243.24775655563479</c:v>
                </c:pt>
                <c:pt idx="1">
                  <c:v>240.27306939922391</c:v>
                </c:pt>
                <c:pt idx="2">
                  <c:v>239.73872599399328</c:v>
                </c:pt>
                <c:pt idx="3" formatCode="#,##0">
                  <c:v>241.40683077170982</c:v>
                </c:pt>
                <c:pt idx="4" formatCode="_(&quot;$&quot;* #,##0_);_(&quot;$&quot;* \(#,##0\);_(&quot;$&quot;* &quot;-&quot;_);_(@_)">
                  <c:v>266.63922589036025</c:v>
                </c:pt>
                <c:pt idx="5">
                  <c:v>270.94752326397906</c:v>
                </c:pt>
                <c:pt idx="6">
                  <c:v>273.82129863087192</c:v>
                </c:pt>
                <c:pt idx="7">
                  <c:v>272.97097780787232</c:v>
                </c:pt>
                <c:pt idx="8">
                  <c:v>281.37550217859433</c:v>
                </c:pt>
                <c:pt idx="9">
                  <c:v>288.04793997965413</c:v>
                </c:pt>
                <c:pt idx="10" formatCode="#,##0_);[Red]\(#,##0\)">
                  <c:v>301.5426807204305</c:v>
                </c:pt>
                <c:pt idx="11" formatCode="&quot;$&quot;#,##0">
                  <c:v>316.01435099909065</c:v>
                </c:pt>
                <c:pt idx="12" formatCode="&quot;$&quot;#,##0">
                  <c:v>347.08955623298351</c:v>
                </c:pt>
                <c:pt idx="13" formatCode="&quot;$&quot;#,##0">
                  <c:v>431.95337949301796</c:v>
                </c:pt>
                <c:pt idx="14" formatCode="&quot;$&quot;#,##0">
                  <c:v>432.34228624535314</c:v>
                </c:pt>
                <c:pt idx="15" formatCode="&quot;$&quot;#,##0">
                  <c:v>468.56514711012909</c:v>
                </c:pt>
                <c:pt idx="16" formatCode="&quot;$&quot;#,##0">
                  <c:v>446.18599092954662</c:v>
                </c:pt>
                <c:pt idx="17" formatCode="&quot;$&quot;#,##0">
                  <c:v>488.35666655029149</c:v>
                </c:pt>
                <c:pt idx="18" formatCode="&quot;$&quot;#,##0">
                  <c:v>508.11716649792271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'Graph Data'!$C$12</c:f>
              <c:strCache>
                <c:ptCount val="1"/>
                <c:pt idx="0">
                  <c:v>Bemidji</c:v>
                </c:pt>
              </c:strCache>
            </c:strRef>
          </c:tx>
          <c:marker>
            <c:symbol val="none"/>
          </c:marker>
          <c:cat>
            <c:numRef>
              <c:f>'Graph Data'!$F$6:$BH$6</c:f>
              <c:numCache>
                <c:formatCode>General</c:formatCode>
                <c:ptCount val="19"/>
                <c:pt idx="0">
                  <c:v>1997</c:v>
                </c:pt>
                <c:pt idx="1">
                  <c:v>1998</c:v>
                </c:pt>
                <c:pt idx="2">
                  <c:v>1999</c:v>
                </c:pt>
                <c:pt idx="3">
                  <c:v>2000</c:v>
                </c:pt>
                <c:pt idx="4">
                  <c:v>2001</c:v>
                </c:pt>
                <c:pt idx="5">
                  <c:v>2002</c:v>
                </c:pt>
                <c:pt idx="6">
                  <c:v>2003</c:v>
                </c:pt>
                <c:pt idx="7">
                  <c:v>2004</c:v>
                </c:pt>
                <c:pt idx="8">
                  <c:v>2005</c:v>
                </c:pt>
                <c:pt idx="9">
                  <c:v>2006</c:v>
                </c:pt>
                <c:pt idx="10">
                  <c:v>2007</c:v>
                </c:pt>
                <c:pt idx="11">
                  <c:v>2008</c:v>
                </c:pt>
                <c:pt idx="12">
                  <c:v>2009</c:v>
                </c:pt>
                <c:pt idx="13">
                  <c:v>2010</c:v>
                </c:pt>
                <c:pt idx="14">
                  <c:v>2011</c:v>
                </c:pt>
                <c:pt idx="15">
                  <c:v>2012</c:v>
                </c:pt>
                <c:pt idx="16">
                  <c:v>2013</c:v>
                </c:pt>
                <c:pt idx="17">
                  <c:v>2014</c:v>
                </c:pt>
                <c:pt idx="18">
                  <c:v>2015</c:v>
                </c:pt>
              </c:numCache>
            </c:numRef>
          </c:cat>
          <c:val>
            <c:numRef>
              <c:f>'Graph Data'!$D$12:$BH$12</c:f>
              <c:numCache>
                <c:formatCode>_("$"* #,##0_);_("$"* \(#,##0\);_("$"* "-"??_);_(@_)</c:formatCode>
                <c:ptCount val="19"/>
                <c:pt idx="0">
                  <c:v>258.77199550056019</c:v>
                </c:pt>
                <c:pt idx="1">
                  <c:v>255.60655153116707</c:v>
                </c:pt>
                <c:pt idx="2">
                  <c:v>257.06039005893274</c:v>
                </c:pt>
                <c:pt idx="3" formatCode="#,##0">
                  <c:v>267.74426740652598</c:v>
                </c:pt>
                <c:pt idx="4" formatCode="_(&quot;$&quot;* #,##0_);_(&quot;$&quot;* \(#,##0\);_(&quot;$&quot;* &quot;-&quot;_);_(@_)">
                  <c:v>320.58107579259536</c:v>
                </c:pt>
                <c:pt idx="5">
                  <c:v>329.67571008842407</c:v>
                </c:pt>
                <c:pt idx="6">
                  <c:v>336.46521960406778</c:v>
                </c:pt>
                <c:pt idx="7">
                  <c:v>335.38592027684763</c:v>
                </c:pt>
                <c:pt idx="8">
                  <c:v>344.46878979538712</c:v>
                </c:pt>
                <c:pt idx="9">
                  <c:v>352.27809764735645</c:v>
                </c:pt>
                <c:pt idx="10" formatCode="#,##0_);[Red]\(#,##0\)">
                  <c:v>360.06473269954012</c:v>
                </c:pt>
                <c:pt idx="11" formatCode="&quot;$&quot;#,##0">
                  <c:v>377.09621666567676</c:v>
                </c:pt>
                <c:pt idx="12" formatCode="&quot;$&quot;#,##0">
                  <c:v>407.35033371602032</c:v>
                </c:pt>
                <c:pt idx="13" formatCode="&quot;$&quot;#,##0">
                  <c:v>502.91046166553019</c:v>
                </c:pt>
                <c:pt idx="14" formatCode="&quot;$&quot;#,##0">
                  <c:v>508.02508481147618</c:v>
                </c:pt>
                <c:pt idx="15" formatCode="&quot;$&quot;#,##0">
                  <c:v>543.43717711649538</c:v>
                </c:pt>
                <c:pt idx="16" formatCode="&quot;$&quot;#,##0">
                  <c:v>504.80160890396911</c:v>
                </c:pt>
                <c:pt idx="17" formatCode="&quot;$&quot;#,##0">
                  <c:v>543.03194359344855</c:v>
                </c:pt>
                <c:pt idx="18" formatCode="&quot;$&quot;#,##0">
                  <c:v>565.00745320030364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'Graph Data'!$C$13</c:f>
              <c:strCache>
                <c:ptCount val="1"/>
                <c:pt idx="0">
                  <c:v>Billings</c:v>
                </c:pt>
              </c:strCache>
            </c:strRef>
          </c:tx>
          <c:marker>
            <c:symbol val="none"/>
          </c:marker>
          <c:cat>
            <c:numRef>
              <c:f>'Graph Data'!$F$6:$BH$6</c:f>
              <c:numCache>
                <c:formatCode>General</c:formatCode>
                <c:ptCount val="19"/>
                <c:pt idx="0">
                  <c:v>1997</c:v>
                </c:pt>
                <c:pt idx="1">
                  <c:v>1998</c:v>
                </c:pt>
                <c:pt idx="2">
                  <c:v>1999</c:v>
                </c:pt>
                <c:pt idx="3">
                  <c:v>2000</c:v>
                </c:pt>
                <c:pt idx="4">
                  <c:v>2001</c:v>
                </c:pt>
                <c:pt idx="5">
                  <c:v>2002</c:v>
                </c:pt>
                <c:pt idx="6">
                  <c:v>2003</c:v>
                </c:pt>
                <c:pt idx="7">
                  <c:v>2004</c:v>
                </c:pt>
                <c:pt idx="8">
                  <c:v>2005</c:v>
                </c:pt>
                <c:pt idx="9">
                  <c:v>2006</c:v>
                </c:pt>
                <c:pt idx="10">
                  <c:v>2007</c:v>
                </c:pt>
                <c:pt idx="11">
                  <c:v>2008</c:v>
                </c:pt>
                <c:pt idx="12">
                  <c:v>2009</c:v>
                </c:pt>
                <c:pt idx="13">
                  <c:v>2010</c:v>
                </c:pt>
                <c:pt idx="14">
                  <c:v>2011</c:v>
                </c:pt>
                <c:pt idx="15">
                  <c:v>2012</c:v>
                </c:pt>
                <c:pt idx="16">
                  <c:v>2013</c:v>
                </c:pt>
                <c:pt idx="17">
                  <c:v>2014</c:v>
                </c:pt>
                <c:pt idx="18">
                  <c:v>2015</c:v>
                </c:pt>
              </c:numCache>
            </c:numRef>
          </c:cat>
          <c:val>
            <c:numRef>
              <c:f>'Graph Data'!$D$13:$BH$13</c:f>
              <c:numCache>
                <c:formatCode>_("$"* #,##0_);_("$"* \(#,##0\);_("$"* "-"??_);_(@_)</c:formatCode>
                <c:ptCount val="19"/>
                <c:pt idx="0">
                  <c:v>520.44528772642911</c:v>
                </c:pt>
                <c:pt idx="1">
                  <c:v>514.08026645365283</c:v>
                </c:pt>
                <c:pt idx="2">
                  <c:v>513.86795827715321</c:v>
                </c:pt>
                <c:pt idx="3" formatCode="#,##0">
                  <c:v>521.46067651106068</c:v>
                </c:pt>
                <c:pt idx="4" formatCode="_(&quot;$&quot;* #,##0_);_(&quot;$&quot;* \(#,##0\);_(&quot;$&quot;* &quot;-&quot;_);_(@_)">
                  <c:v>578.89554877427372</c:v>
                </c:pt>
                <c:pt idx="5">
                  <c:v>585.49043586552489</c:v>
                </c:pt>
                <c:pt idx="6">
                  <c:v>591.81182990932348</c:v>
                </c:pt>
                <c:pt idx="7">
                  <c:v>588.35087558426733</c:v>
                </c:pt>
                <c:pt idx="8">
                  <c:v>598.94741705334025</c:v>
                </c:pt>
                <c:pt idx="9">
                  <c:v>608.93288533754981</c:v>
                </c:pt>
                <c:pt idx="10" formatCode="#,##0_);[Red]\(#,##0\)">
                  <c:v>637.06521739130437</c:v>
                </c:pt>
                <c:pt idx="11" formatCode="&quot;$&quot;#,##0">
                  <c:v>647.19088884791586</c:v>
                </c:pt>
                <c:pt idx="12" formatCode="&quot;$&quot;#,##0">
                  <c:v>694.50065619575798</c:v>
                </c:pt>
                <c:pt idx="13" formatCode="&quot;$&quot;#,##0">
                  <c:v>794.09631121742416</c:v>
                </c:pt>
                <c:pt idx="14" formatCode="&quot;$&quot;#,##0">
                  <c:v>786.7629603987815</c:v>
                </c:pt>
                <c:pt idx="15" formatCode="&quot;$&quot;#,##0">
                  <c:v>822.08070537989943</c:v>
                </c:pt>
                <c:pt idx="16" formatCode="&quot;$&quot;#,##0">
                  <c:v>780.55145155070784</c:v>
                </c:pt>
                <c:pt idx="17" formatCode="&quot;$&quot;#,##0">
                  <c:v>855.09858689819339</c:v>
                </c:pt>
                <c:pt idx="18" formatCode="&quot;$&quot;#,##0">
                  <c:v>889.71751723378782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'Graph Data'!$C$14</c:f>
              <c:strCache>
                <c:ptCount val="1"/>
                <c:pt idx="0">
                  <c:v>California</c:v>
                </c:pt>
              </c:strCache>
            </c:strRef>
          </c:tx>
          <c:marker>
            <c:symbol val="none"/>
          </c:marker>
          <c:cat>
            <c:numRef>
              <c:f>'Graph Data'!$F$6:$BH$6</c:f>
              <c:numCache>
                <c:formatCode>General</c:formatCode>
                <c:ptCount val="19"/>
                <c:pt idx="0">
                  <c:v>1997</c:v>
                </c:pt>
                <c:pt idx="1">
                  <c:v>1998</c:v>
                </c:pt>
                <c:pt idx="2">
                  <c:v>1999</c:v>
                </c:pt>
                <c:pt idx="3">
                  <c:v>2000</c:v>
                </c:pt>
                <c:pt idx="4">
                  <c:v>2001</c:v>
                </c:pt>
                <c:pt idx="5">
                  <c:v>2002</c:v>
                </c:pt>
                <c:pt idx="6">
                  <c:v>2003</c:v>
                </c:pt>
                <c:pt idx="7">
                  <c:v>2004</c:v>
                </c:pt>
                <c:pt idx="8">
                  <c:v>2005</c:v>
                </c:pt>
                <c:pt idx="9">
                  <c:v>2006</c:v>
                </c:pt>
                <c:pt idx="10">
                  <c:v>2007</c:v>
                </c:pt>
                <c:pt idx="11">
                  <c:v>2008</c:v>
                </c:pt>
                <c:pt idx="12">
                  <c:v>2009</c:v>
                </c:pt>
                <c:pt idx="13">
                  <c:v>2010</c:v>
                </c:pt>
                <c:pt idx="14">
                  <c:v>2011</c:v>
                </c:pt>
                <c:pt idx="15">
                  <c:v>2012</c:v>
                </c:pt>
                <c:pt idx="16">
                  <c:v>2013</c:v>
                </c:pt>
                <c:pt idx="17">
                  <c:v>2014</c:v>
                </c:pt>
                <c:pt idx="18">
                  <c:v>2015</c:v>
                </c:pt>
              </c:numCache>
            </c:numRef>
          </c:cat>
          <c:val>
            <c:numRef>
              <c:f>'Graph Data'!$D$14:$BH$14</c:f>
              <c:numCache>
                <c:formatCode>_("$"* #,##0_);_("$"* \(#,##0\);_("$"* "-"??_);_(@_)</c:formatCode>
                <c:ptCount val="19"/>
                <c:pt idx="0">
                  <c:v>133.89946852094295</c:v>
                </c:pt>
                <c:pt idx="1">
                  <c:v>132.26236805071824</c:v>
                </c:pt>
                <c:pt idx="2">
                  <c:v>139.19753775446401</c:v>
                </c:pt>
                <c:pt idx="3" formatCode="#,##0">
                  <c:v>171.37749226795725</c:v>
                </c:pt>
                <c:pt idx="4" formatCode="_(&quot;$&quot;* #,##0_);_(&quot;$&quot;* \(#,##0\);_(&quot;$&quot;* &quot;-&quot;_);_(@_)">
                  <c:v>282.48049042700524</c:v>
                </c:pt>
                <c:pt idx="5">
                  <c:v>315.61153199804886</c:v>
                </c:pt>
                <c:pt idx="6">
                  <c:v>317.19325094417434</c:v>
                </c:pt>
                <c:pt idx="7">
                  <c:v>317.51299481016702</c:v>
                </c:pt>
                <c:pt idx="8">
                  <c:v>333.30381681513745</c:v>
                </c:pt>
                <c:pt idx="9">
                  <c:v>342.77925331322058</c:v>
                </c:pt>
                <c:pt idx="10" formatCode="#,##0_);[Red]\(#,##0\)">
                  <c:v>351.77060391947742</c:v>
                </c:pt>
                <c:pt idx="11" formatCode="&quot;$&quot;#,##0">
                  <c:v>364.76088582778726</c:v>
                </c:pt>
                <c:pt idx="12" formatCode="&quot;$&quot;#,##0">
                  <c:v>399.33892122721841</c:v>
                </c:pt>
                <c:pt idx="13" formatCode="&quot;$&quot;#,##0">
                  <c:v>499.70680442189376</c:v>
                </c:pt>
                <c:pt idx="14" formatCode="&quot;$&quot;#,##0">
                  <c:v>507.35719436087419</c:v>
                </c:pt>
                <c:pt idx="15" formatCode="&quot;$&quot;#,##0">
                  <c:v>523.35365214657486</c:v>
                </c:pt>
                <c:pt idx="16" formatCode="&quot;$&quot;#,##0">
                  <c:v>490.93774077438792</c:v>
                </c:pt>
                <c:pt idx="17" formatCode="&quot;$&quot;#,##0">
                  <c:v>524.74637071913014</c:v>
                </c:pt>
                <c:pt idx="18" formatCode="&quot;$&quot;#,##0">
                  <c:v>546.00078470937729</c:v>
                </c:pt>
              </c:numCache>
            </c:numRef>
          </c:val>
          <c:smooth val="0"/>
        </c:ser>
        <c:ser>
          <c:idx val="6"/>
          <c:order val="6"/>
          <c:tx>
            <c:strRef>
              <c:f>'Graph Data'!$C$15</c:f>
              <c:strCache>
                <c:ptCount val="1"/>
                <c:pt idx="0">
                  <c:v>Nashville</c:v>
                </c:pt>
              </c:strCache>
            </c:strRef>
          </c:tx>
          <c:marker>
            <c:symbol val="none"/>
          </c:marker>
          <c:cat>
            <c:numRef>
              <c:f>'Graph Data'!$F$6:$BH$6</c:f>
              <c:numCache>
                <c:formatCode>General</c:formatCode>
                <c:ptCount val="19"/>
                <c:pt idx="0">
                  <c:v>1997</c:v>
                </c:pt>
                <c:pt idx="1">
                  <c:v>1998</c:v>
                </c:pt>
                <c:pt idx="2">
                  <c:v>1999</c:v>
                </c:pt>
                <c:pt idx="3">
                  <c:v>2000</c:v>
                </c:pt>
                <c:pt idx="4">
                  <c:v>2001</c:v>
                </c:pt>
                <c:pt idx="5">
                  <c:v>2002</c:v>
                </c:pt>
                <c:pt idx="6">
                  <c:v>2003</c:v>
                </c:pt>
                <c:pt idx="7">
                  <c:v>2004</c:v>
                </c:pt>
                <c:pt idx="8">
                  <c:v>2005</c:v>
                </c:pt>
                <c:pt idx="9">
                  <c:v>2006</c:v>
                </c:pt>
                <c:pt idx="10">
                  <c:v>2007</c:v>
                </c:pt>
                <c:pt idx="11">
                  <c:v>2008</c:v>
                </c:pt>
                <c:pt idx="12">
                  <c:v>2009</c:v>
                </c:pt>
                <c:pt idx="13">
                  <c:v>2010</c:v>
                </c:pt>
                <c:pt idx="14">
                  <c:v>2011</c:v>
                </c:pt>
                <c:pt idx="15">
                  <c:v>2012</c:v>
                </c:pt>
                <c:pt idx="16">
                  <c:v>2013</c:v>
                </c:pt>
                <c:pt idx="17">
                  <c:v>2014</c:v>
                </c:pt>
                <c:pt idx="18">
                  <c:v>2015</c:v>
                </c:pt>
              </c:numCache>
            </c:numRef>
          </c:cat>
          <c:val>
            <c:numRef>
              <c:f>'Graph Data'!$D$15:$BH$15</c:f>
              <c:numCache>
                <c:formatCode>_("$"* #,##0_);_("$"* \(#,##0\);_("$"* "-"??_);_(@_)</c:formatCode>
                <c:ptCount val="19"/>
                <c:pt idx="0">
                  <c:v>359.52928213800351</c:v>
                </c:pt>
                <c:pt idx="1">
                  <c:v>355.1329406225621</c:v>
                </c:pt>
                <c:pt idx="2">
                  <c:v>353.78544730485777</c:v>
                </c:pt>
                <c:pt idx="3" formatCode="#,##0">
                  <c:v>353.84590812929503</c:v>
                </c:pt>
                <c:pt idx="4" formatCode="_(&quot;$&quot;* #,##0_);_(&quot;$&quot;* \(#,##0\);_(&quot;$&quot;* &quot;-&quot;_);_(@_)">
                  <c:v>403.88133383778671</c:v>
                </c:pt>
                <c:pt idx="5">
                  <c:v>406.69791301008962</c:v>
                </c:pt>
                <c:pt idx="6">
                  <c:v>411.28748398623992</c:v>
                </c:pt>
                <c:pt idx="7">
                  <c:v>409.44135555701365</c:v>
                </c:pt>
                <c:pt idx="8">
                  <c:v>419.28435479053269</c:v>
                </c:pt>
                <c:pt idx="9">
                  <c:v>434.64067911141143</c:v>
                </c:pt>
                <c:pt idx="10" formatCode="#,##0_);[Red]\(#,##0\)">
                  <c:v>449.83637590117627</c:v>
                </c:pt>
                <c:pt idx="11" formatCode="&quot;$&quot;#,##0">
                  <c:v>433.64596587482248</c:v>
                </c:pt>
                <c:pt idx="12" formatCode="&quot;$&quot;#,##0">
                  <c:v>470.83577712609969</c:v>
                </c:pt>
                <c:pt idx="13" formatCode="&quot;$&quot;#,##0">
                  <c:v>581.59910509363726</c:v>
                </c:pt>
                <c:pt idx="14" formatCode="&quot;$&quot;#,##0">
                  <c:v>574.91777142857143</c:v>
                </c:pt>
                <c:pt idx="15" formatCode="&quot;$&quot;#,##0">
                  <c:v>605.71894569585947</c:v>
                </c:pt>
                <c:pt idx="16" formatCode="&quot;$&quot;#,##0">
                  <c:v>564.86937929009287</c:v>
                </c:pt>
                <c:pt idx="17" formatCode="&quot;$&quot;#,##0">
                  <c:v>586.43219573225826</c:v>
                </c:pt>
                <c:pt idx="18" formatCode="&quot;$&quot;#,##0">
                  <c:v>610.15152568290819</c:v>
                </c:pt>
              </c:numCache>
            </c:numRef>
          </c:val>
          <c:smooth val="0"/>
        </c:ser>
        <c:ser>
          <c:idx val="7"/>
          <c:order val="7"/>
          <c:tx>
            <c:strRef>
              <c:f>'Graph Data'!$C$16</c:f>
              <c:strCache>
                <c:ptCount val="1"/>
                <c:pt idx="0">
                  <c:v>Navajo</c:v>
                </c:pt>
              </c:strCache>
            </c:strRef>
          </c:tx>
          <c:marker>
            <c:symbol val="none"/>
          </c:marker>
          <c:cat>
            <c:numRef>
              <c:f>'Graph Data'!$F$6:$BH$6</c:f>
              <c:numCache>
                <c:formatCode>General</c:formatCode>
                <c:ptCount val="19"/>
                <c:pt idx="0">
                  <c:v>1997</c:v>
                </c:pt>
                <c:pt idx="1">
                  <c:v>1998</c:v>
                </c:pt>
                <c:pt idx="2">
                  <c:v>1999</c:v>
                </c:pt>
                <c:pt idx="3">
                  <c:v>2000</c:v>
                </c:pt>
                <c:pt idx="4">
                  <c:v>2001</c:v>
                </c:pt>
                <c:pt idx="5">
                  <c:v>2002</c:v>
                </c:pt>
                <c:pt idx="6">
                  <c:v>2003</c:v>
                </c:pt>
                <c:pt idx="7">
                  <c:v>2004</c:v>
                </c:pt>
                <c:pt idx="8">
                  <c:v>2005</c:v>
                </c:pt>
                <c:pt idx="9">
                  <c:v>2006</c:v>
                </c:pt>
                <c:pt idx="10">
                  <c:v>2007</c:v>
                </c:pt>
                <c:pt idx="11">
                  <c:v>2008</c:v>
                </c:pt>
                <c:pt idx="12">
                  <c:v>2009</c:v>
                </c:pt>
                <c:pt idx="13">
                  <c:v>2010</c:v>
                </c:pt>
                <c:pt idx="14">
                  <c:v>2011</c:v>
                </c:pt>
                <c:pt idx="15">
                  <c:v>2012</c:v>
                </c:pt>
                <c:pt idx="16">
                  <c:v>2013</c:v>
                </c:pt>
                <c:pt idx="17">
                  <c:v>2014</c:v>
                </c:pt>
                <c:pt idx="18">
                  <c:v>2015</c:v>
                </c:pt>
              </c:numCache>
            </c:numRef>
          </c:cat>
          <c:val>
            <c:numRef>
              <c:f>'Graph Data'!$D$16:$BH$16</c:f>
              <c:numCache>
                <c:formatCode>_("$"* #,##0_);_("$"* \(#,##0\);_("$"* "-"??_);_(@_)</c:formatCode>
                <c:ptCount val="19"/>
                <c:pt idx="0">
                  <c:v>201.31486792549103</c:v>
                </c:pt>
                <c:pt idx="1">
                  <c:v>198.85288951182838</c:v>
                </c:pt>
                <c:pt idx="2">
                  <c:v>198.55481037303639</c:v>
                </c:pt>
                <c:pt idx="3" formatCode="#,##0">
                  <c:v>200.55622423487168</c:v>
                </c:pt>
                <c:pt idx="4" formatCode="_(&quot;$&quot;* #,##0_);_(&quot;$&quot;* \(#,##0\);_(&quot;$&quot;* &quot;-&quot;_);_(@_)">
                  <c:v>225.27313665955651</c:v>
                </c:pt>
                <c:pt idx="5">
                  <c:v>230.50447524199507</c:v>
                </c:pt>
                <c:pt idx="6">
                  <c:v>232.84291650972952</c:v>
                </c:pt>
                <c:pt idx="7">
                  <c:v>232.34893393557024</c:v>
                </c:pt>
                <c:pt idx="8">
                  <c:v>240.66255537343611</c:v>
                </c:pt>
                <c:pt idx="9">
                  <c:v>245.99912618777253</c:v>
                </c:pt>
                <c:pt idx="10" formatCode="#,##0_);[Red]\(#,##0\)">
                  <c:v>253.87849029964576</c:v>
                </c:pt>
                <c:pt idx="11" formatCode="&quot;$&quot;#,##0">
                  <c:v>264.36200555430457</c:v>
                </c:pt>
                <c:pt idx="12" formatCode="&quot;$&quot;#,##0">
                  <c:v>286.53979061696606</c:v>
                </c:pt>
                <c:pt idx="13" formatCode="&quot;$&quot;#,##0">
                  <c:v>345.47288211382113</c:v>
                </c:pt>
                <c:pt idx="14" formatCode="&quot;$&quot;#,##0">
                  <c:v>343.11007853244757</c:v>
                </c:pt>
                <c:pt idx="15" formatCode="&quot;$&quot;#,##0">
                  <c:v>371.51298730193406</c:v>
                </c:pt>
                <c:pt idx="16" formatCode="&quot;$&quot;#,##0">
                  <c:v>352.61963028987441</c:v>
                </c:pt>
                <c:pt idx="17" formatCode="&quot;$&quot;#,##0">
                  <c:v>387.59441760949198</c:v>
                </c:pt>
                <c:pt idx="18" formatCode="&quot;$&quot;#,##0">
                  <c:v>403.28476026842156</c:v>
                </c:pt>
              </c:numCache>
            </c:numRef>
          </c:val>
          <c:smooth val="0"/>
        </c:ser>
        <c:ser>
          <c:idx val="8"/>
          <c:order val="8"/>
          <c:tx>
            <c:strRef>
              <c:f>'Graph Data'!$C$17</c:f>
              <c:strCache>
                <c:ptCount val="1"/>
                <c:pt idx="0">
                  <c:v>Oklahoma</c:v>
                </c:pt>
              </c:strCache>
            </c:strRef>
          </c:tx>
          <c:marker>
            <c:symbol val="none"/>
          </c:marker>
          <c:cat>
            <c:numRef>
              <c:f>'Graph Data'!$F$6:$BH$6</c:f>
              <c:numCache>
                <c:formatCode>General</c:formatCode>
                <c:ptCount val="19"/>
                <c:pt idx="0">
                  <c:v>1997</c:v>
                </c:pt>
                <c:pt idx="1">
                  <c:v>1998</c:v>
                </c:pt>
                <c:pt idx="2">
                  <c:v>1999</c:v>
                </c:pt>
                <c:pt idx="3">
                  <c:v>2000</c:v>
                </c:pt>
                <c:pt idx="4">
                  <c:v>2001</c:v>
                </c:pt>
                <c:pt idx="5">
                  <c:v>2002</c:v>
                </c:pt>
                <c:pt idx="6">
                  <c:v>2003</c:v>
                </c:pt>
                <c:pt idx="7">
                  <c:v>2004</c:v>
                </c:pt>
                <c:pt idx="8">
                  <c:v>2005</c:v>
                </c:pt>
                <c:pt idx="9">
                  <c:v>2006</c:v>
                </c:pt>
                <c:pt idx="10">
                  <c:v>2007</c:v>
                </c:pt>
                <c:pt idx="11">
                  <c:v>2008</c:v>
                </c:pt>
                <c:pt idx="12">
                  <c:v>2009</c:v>
                </c:pt>
                <c:pt idx="13">
                  <c:v>2010</c:v>
                </c:pt>
                <c:pt idx="14">
                  <c:v>2011</c:v>
                </c:pt>
                <c:pt idx="15">
                  <c:v>2012</c:v>
                </c:pt>
                <c:pt idx="16">
                  <c:v>2013</c:v>
                </c:pt>
                <c:pt idx="17">
                  <c:v>2014</c:v>
                </c:pt>
                <c:pt idx="18">
                  <c:v>2015</c:v>
                </c:pt>
              </c:numCache>
            </c:numRef>
          </c:cat>
          <c:val>
            <c:numRef>
              <c:f>'Graph Data'!$D$17:$BH$17</c:f>
              <c:numCache>
                <c:formatCode>_("$"* #,##0_);_("$"* \(#,##0\);_("$"* "-"??_);_(@_)</c:formatCode>
                <c:ptCount val="19"/>
                <c:pt idx="0">
                  <c:v>162.57183118518591</c:v>
                </c:pt>
                <c:pt idx="1">
                  <c:v>160.58317235903999</c:v>
                </c:pt>
                <c:pt idx="2">
                  <c:v>159.86869756267805</c:v>
                </c:pt>
                <c:pt idx="3" formatCode="#,##0">
                  <c:v>159.43660457044101</c:v>
                </c:pt>
                <c:pt idx="4" formatCode="_(&quot;$&quot;* #,##0_);_(&quot;$&quot;* \(#,##0\);_(&quot;$&quot;* &quot;-&quot;_);_(@_)">
                  <c:v>173.04507189082989</c:v>
                </c:pt>
                <c:pt idx="5">
                  <c:v>178.28213965769336</c:v>
                </c:pt>
                <c:pt idx="6">
                  <c:v>180.21118136032123</c:v>
                </c:pt>
                <c:pt idx="7">
                  <c:v>179.78054601647759</c:v>
                </c:pt>
                <c:pt idx="8">
                  <c:v>185.90328872634694</c:v>
                </c:pt>
                <c:pt idx="9">
                  <c:v>192.5572329441562</c:v>
                </c:pt>
                <c:pt idx="10" formatCode="#,##0_);[Red]\(#,##0\)">
                  <c:v>207.37840593053224</c:v>
                </c:pt>
                <c:pt idx="11" formatCode="&quot;$&quot;#,##0">
                  <c:v>217.11790875244526</c:v>
                </c:pt>
                <c:pt idx="12" formatCode="&quot;$&quot;#,##0">
                  <c:v>238.57063616914169</c:v>
                </c:pt>
                <c:pt idx="13" formatCode="&quot;$&quot;#,##0">
                  <c:v>291.87261675342302</c:v>
                </c:pt>
                <c:pt idx="14" formatCode="&quot;$&quot;#,##0">
                  <c:v>284.15396535436827</c:v>
                </c:pt>
                <c:pt idx="15" formatCode="&quot;$&quot;#,##0">
                  <c:v>305.46104876964347</c:v>
                </c:pt>
                <c:pt idx="16" formatCode="&quot;$&quot;#,##0">
                  <c:v>285.04905982411481</c:v>
                </c:pt>
                <c:pt idx="17" formatCode="&quot;$&quot;#,##0">
                  <c:v>309.02559291589921</c:v>
                </c:pt>
                <c:pt idx="18" formatCode="&quot;$&quot;#,##0">
                  <c:v>321.53317240037984</c:v>
                </c:pt>
              </c:numCache>
            </c:numRef>
          </c:val>
          <c:smooth val="0"/>
        </c:ser>
        <c:ser>
          <c:idx val="9"/>
          <c:order val="9"/>
          <c:tx>
            <c:strRef>
              <c:f>'Graph Data'!$C$18</c:f>
              <c:strCache>
                <c:ptCount val="1"/>
                <c:pt idx="0">
                  <c:v>Phoenix</c:v>
                </c:pt>
              </c:strCache>
            </c:strRef>
          </c:tx>
          <c:marker>
            <c:symbol val="none"/>
          </c:marker>
          <c:cat>
            <c:numRef>
              <c:f>'Graph Data'!$F$6:$BH$6</c:f>
              <c:numCache>
                <c:formatCode>General</c:formatCode>
                <c:ptCount val="19"/>
                <c:pt idx="0">
                  <c:v>1997</c:v>
                </c:pt>
                <c:pt idx="1">
                  <c:v>1998</c:v>
                </c:pt>
                <c:pt idx="2">
                  <c:v>1999</c:v>
                </c:pt>
                <c:pt idx="3">
                  <c:v>2000</c:v>
                </c:pt>
                <c:pt idx="4">
                  <c:v>2001</c:v>
                </c:pt>
                <c:pt idx="5">
                  <c:v>2002</c:v>
                </c:pt>
                <c:pt idx="6">
                  <c:v>2003</c:v>
                </c:pt>
                <c:pt idx="7">
                  <c:v>2004</c:v>
                </c:pt>
                <c:pt idx="8">
                  <c:v>2005</c:v>
                </c:pt>
                <c:pt idx="9">
                  <c:v>2006</c:v>
                </c:pt>
                <c:pt idx="10">
                  <c:v>2007</c:v>
                </c:pt>
                <c:pt idx="11">
                  <c:v>2008</c:v>
                </c:pt>
                <c:pt idx="12">
                  <c:v>2009</c:v>
                </c:pt>
                <c:pt idx="13">
                  <c:v>2010</c:v>
                </c:pt>
                <c:pt idx="14">
                  <c:v>2011</c:v>
                </c:pt>
                <c:pt idx="15">
                  <c:v>2012</c:v>
                </c:pt>
                <c:pt idx="16">
                  <c:v>2013</c:v>
                </c:pt>
                <c:pt idx="17">
                  <c:v>2014</c:v>
                </c:pt>
                <c:pt idx="18">
                  <c:v>2015</c:v>
                </c:pt>
              </c:numCache>
            </c:numRef>
          </c:cat>
          <c:val>
            <c:numRef>
              <c:f>'Graph Data'!$D$18:$BH$18</c:f>
              <c:numCache>
                <c:formatCode>_("$"* #,##0_);_("$"* \(#,##0\);_("$"* "-"??_);_(@_)</c:formatCode>
                <c:ptCount val="19"/>
                <c:pt idx="0">
                  <c:v>234.55958832282968</c:v>
                </c:pt>
                <c:pt idx="1">
                  <c:v>231.69084671581123</c:v>
                </c:pt>
                <c:pt idx="2">
                  <c:v>235.24642745489376</c:v>
                </c:pt>
                <c:pt idx="3" formatCode="#,##0">
                  <c:v>237.24957252289698</c:v>
                </c:pt>
                <c:pt idx="4" formatCode="_(&quot;$&quot;* #,##0_);_(&quot;$&quot;* \(#,##0\);_(&quot;$&quot;* &quot;-&quot;_);_(@_)">
                  <c:v>263.91979986845985</c:v>
                </c:pt>
                <c:pt idx="5">
                  <c:v>268.84426463412575</c:v>
                </c:pt>
                <c:pt idx="6">
                  <c:v>271.64756927981205</c:v>
                </c:pt>
                <c:pt idx="7">
                  <c:v>270.96947509001922</c:v>
                </c:pt>
                <c:pt idx="8">
                  <c:v>280.35943161313872</c:v>
                </c:pt>
                <c:pt idx="9">
                  <c:v>288.38201688692124</c:v>
                </c:pt>
                <c:pt idx="10" formatCode="#,##0_);[Red]\(#,##0\)">
                  <c:v>293.68748820040753</c:v>
                </c:pt>
                <c:pt idx="11" formatCode="&quot;$&quot;#,##0">
                  <c:v>300.6346817344056</c:v>
                </c:pt>
                <c:pt idx="12" formatCode="&quot;$&quot;#,##0">
                  <c:v>324.00547855697823</c:v>
                </c:pt>
                <c:pt idx="13" formatCode="&quot;$&quot;#,##0">
                  <c:v>388.35545645492118</c:v>
                </c:pt>
                <c:pt idx="14" formatCode="&quot;$&quot;#,##0">
                  <c:v>384.64871240057295</c:v>
                </c:pt>
                <c:pt idx="15" formatCode="&quot;$&quot;#,##0">
                  <c:v>409.42579838699982</c:v>
                </c:pt>
                <c:pt idx="16" formatCode="&quot;$&quot;#,##0">
                  <c:v>382.79113624532675</c:v>
                </c:pt>
                <c:pt idx="17" formatCode="&quot;$&quot;#,##0">
                  <c:v>411.93170272922026</c:v>
                </c:pt>
                <c:pt idx="18" formatCode="&quot;$&quot;#,##0">
                  <c:v>428.60543289578339</c:v>
                </c:pt>
              </c:numCache>
            </c:numRef>
          </c:val>
          <c:smooth val="0"/>
        </c:ser>
        <c:ser>
          <c:idx val="10"/>
          <c:order val="10"/>
          <c:tx>
            <c:strRef>
              <c:f>'Graph Data'!$C$19</c:f>
              <c:strCache>
                <c:ptCount val="1"/>
                <c:pt idx="0">
                  <c:v>Portland</c:v>
                </c:pt>
              </c:strCache>
            </c:strRef>
          </c:tx>
          <c:marker>
            <c:symbol val="none"/>
          </c:marker>
          <c:cat>
            <c:numRef>
              <c:f>'Graph Data'!$F$6:$BH$6</c:f>
              <c:numCache>
                <c:formatCode>General</c:formatCode>
                <c:ptCount val="19"/>
                <c:pt idx="0">
                  <c:v>1997</c:v>
                </c:pt>
                <c:pt idx="1">
                  <c:v>1998</c:v>
                </c:pt>
                <c:pt idx="2">
                  <c:v>1999</c:v>
                </c:pt>
                <c:pt idx="3">
                  <c:v>2000</c:v>
                </c:pt>
                <c:pt idx="4">
                  <c:v>2001</c:v>
                </c:pt>
                <c:pt idx="5">
                  <c:v>2002</c:v>
                </c:pt>
                <c:pt idx="6">
                  <c:v>2003</c:v>
                </c:pt>
                <c:pt idx="7">
                  <c:v>2004</c:v>
                </c:pt>
                <c:pt idx="8">
                  <c:v>2005</c:v>
                </c:pt>
                <c:pt idx="9">
                  <c:v>2006</c:v>
                </c:pt>
                <c:pt idx="10">
                  <c:v>2007</c:v>
                </c:pt>
                <c:pt idx="11">
                  <c:v>2008</c:v>
                </c:pt>
                <c:pt idx="12">
                  <c:v>2009</c:v>
                </c:pt>
                <c:pt idx="13">
                  <c:v>2010</c:v>
                </c:pt>
                <c:pt idx="14">
                  <c:v>2011</c:v>
                </c:pt>
                <c:pt idx="15">
                  <c:v>2012</c:v>
                </c:pt>
                <c:pt idx="16">
                  <c:v>2013</c:v>
                </c:pt>
                <c:pt idx="17">
                  <c:v>2014</c:v>
                </c:pt>
                <c:pt idx="18">
                  <c:v>2015</c:v>
                </c:pt>
              </c:numCache>
            </c:numRef>
          </c:cat>
          <c:val>
            <c:numRef>
              <c:f>'Graph Data'!$D$19:$BH$19</c:f>
              <c:numCache>
                <c:formatCode>_("$"* #,##0_);_("$"* \(#,##0\);_("$"* "-"??_);_(@_)</c:formatCode>
                <c:ptCount val="19"/>
                <c:pt idx="0">
                  <c:v>426.7406835554026</c:v>
                </c:pt>
                <c:pt idx="1">
                  <c:v>421.52098218346282</c:v>
                </c:pt>
                <c:pt idx="2">
                  <c:v>428.54760743496439</c:v>
                </c:pt>
                <c:pt idx="3" formatCode="#,##0">
                  <c:v>445.04501894871987</c:v>
                </c:pt>
                <c:pt idx="4" formatCode="_(&quot;$&quot;* #,##0_);_(&quot;$&quot;* \(#,##0\);_(&quot;$&quot;* &quot;-&quot;_);_(@_)">
                  <c:v>524.77165371470346</c:v>
                </c:pt>
                <c:pt idx="5">
                  <c:v>552.42714276599429</c:v>
                </c:pt>
                <c:pt idx="6">
                  <c:v>557.87048946076391</c:v>
                </c:pt>
                <c:pt idx="7">
                  <c:v>555.04321632767017</c:v>
                </c:pt>
                <c:pt idx="8">
                  <c:v>567.19393899105728</c:v>
                </c:pt>
                <c:pt idx="9">
                  <c:v>581.10138951142983</c:v>
                </c:pt>
                <c:pt idx="10" formatCode="#,##0_);[Red]\(#,##0\)">
                  <c:v>600.14155024607078</c:v>
                </c:pt>
                <c:pt idx="11" formatCode="&quot;$&quot;#,##0">
                  <c:v>624.80419903628672</c:v>
                </c:pt>
                <c:pt idx="12" formatCode="&quot;$&quot;#,##0">
                  <c:v>665.05400732009571</c:v>
                </c:pt>
                <c:pt idx="13" formatCode="&quot;$&quot;#,##0">
                  <c:v>788.11298418410831</c:v>
                </c:pt>
                <c:pt idx="14" formatCode="&quot;$&quot;#,##0">
                  <c:v>776.40031878600325</c:v>
                </c:pt>
                <c:pt idx="15" formatCode="&quot;$&quot;#,##0">
                  <c:v>817.19150814599072</c:v>
                </c:pt>
                <c:pt idx="16" formatCode="&quot;$&quot;#,##0">
                  <c:v>771.8213914003602</c:v>
                </c:pt>
                <c:pt idx="17" formatCode="&quot;$&quot;#,##0">
                  <c:v>843.94545175585063</c:v>
                </c:pt>
                <c:pt idx="18" formatCode="&quot;$&quot;#,##0">
                  <c:v>878.10579326901382</c:v>
                </c:pt>
              </c:numCache>
            </c:numRef>
          </c:val>
          <c:smooth val="0"/>
        </c:ser>
        <c:ser>
          <c:idx val="11"/>
          <c:order val="11"/>
          <c:tx>
            <c:strRef>
              <c:f>'Graph Data'!$C$20</c:f>
              <c:strCache>
                <c:ptCount val="1"/>
                <c:pt idx="0">
                  <c:v>Tucson</c:v>
                </c:pt>
              </c:strCache>
            </c:strRef>
          </c:tx>
          <c:marker>
            <c:symbol val="none"/>
          </c:marker>
          <c:cat>
            <c:numRef>
              <c:f>'Graph Data'!$F$6:$BH$6</c:f>
              <c:numCache>
                <c:formatCode>General</c:formatCode>
                <c:ptCount val="19"/>
                <c:pt idx="0">
                  <c:v>1997</c:v>
                </c:pt>
                <c:pt idx="1">
                  <c:v>1998</c:v>
                </c:pt>
                <c:pt idx="2">
                  <c:v>1999</c:v>
                </c:pt>
                <c:pt idx="3">
                  <c:v>2000</c:v>
                </c:pt>
                <c:pt idx="4">
                  <c:v>2001</c:v>
                </c:pt>
                <c:pt idx="5">
                  <c:v>2002</c:v>
                </c:pt>
                <c:pt idx="6">
                  <c:v>2003</c:v>
                </c:pt>
                <c:pt idx="7">
                  <c:v>2004</c:v>
                </c:pt>
                <c:pt idx="8">
                  <c:v>2005</c:v>
                </c:pt>
                <c:pt idx="9">
                  <c:v>2006</c:v>
                </c:pt>
                <c:pt idx="10">
                  <c:v>2007</c:v>
                </c:pt>
                <c:pt idx="11">
                  <c:v>2008</c:v>
                </c:pt>
                <c:pt idx="12">
                  <c:v>2009</c:v>
                </c:pt>
                <c:pt idx="13">
                  <c:v>2010</c:v>
                </c:pt>
                <c:pt idx="14">
                  <c:v>2011</c:v>
                </c:pt>
                <c:pt idx="15">
                  <c:v>2012</c:v>
                </c:pt>
                <c:pt idx="16">
                  <c:v>2013</c:v>
                </c:pt>
                <c:pt idx="17">
                  <c:v>2014</c:v>
                </c:pt>
                <c:pt idx="18">
                  <c:v>2015</c:v>
                </c:pt>
              </c:numCache>
            </c:numRef>
          </c:cat>
          <c:val>
            <c:numRef>
              <c:f>'Graph Data'!$D$20:$BH$20</c:f>
              <c:numCache>
                <c:formatCode>_("$"* #,##0_);_("$"* \(#,##0\);_("$"* "-"??_);_(@_)</c:formatCode>
                <c:ptCount val="19"/>
                <c:pt idx="0">
                  <c:v>390.53827852873764</c:v>
                </c:pt>
                <c:pt idx="1">
                  <c:v>385.761870631627</c:v>
                </c:pt>
                <c:pt idx="2">
                  <c:v>452.46476461461219</c:v>
                </c:pt>
                <c:pt idx="3" formatCode="#,##0">
                  <c:v>456.7224905047031</c:v>
                </c:pt>
                <c:pt idx="4" formatCode="_(&quot;$&quot;* #,##0_);_(&quot;$&quot;* \(#,##0\);_(&quot;$&quot;* &quot;-&quot;_);_(@_)">
                  <c:v>502.99420637963277</c:v>
                </c:pt>
                <c:pt idx="5">
                  <c:v>509.11049741334762</c:v>
                </c:pt>
                <c:pt idx="6">
                  <c:v>514.62169594517252</c:v>
                </c:pt>
                <c:pt idx="7">
                  <c:v>512.25752270418718</c:v>
                </c:pt>
                <c:pt idx="8">
                  <c:v>523.31708568977149</c:v>
                </c:pt>
                <c:pt idx="9">
                  <c:v>533.41015560337689</c:v>
                </c:pt>
                <c:pt idx="10" formatCode="#,##0_);[Red]\(#,##0\)">
                  <c:v>540.84932005828068</c:v>
                </c:pt>
                <c:pt idx="11" formatCode="&quot;$&quot;#,##0">
                  <c:v>543.86442894507411</c:v>
                </c:pt>
                <c:pt idx="12" formatCode="&quot;$&quot;#,##0">
                  <c:v>579.21332446600422</c:v>
                </c:pt>
                <c:pt idx="13" formatCode="&quot;$&quot;#,##0">
                  <c:v>656.22321807996912</c:v>
                </c:pt>
                <c:pt idx="14" formatCode="&quot;$&quot;#,##0">
                  <c:v>640.03994127390456</c:v>
                </c:pt>
                <c:pt idx="15" formatCode="&quot;$&quot;#,##0">
                  <c:v>664.2148518518519</c:v>
                </c:pt>
                <c:pt idx="16" formatCode="&quot;$&quot;#,##0">
                  <c:v>624.85488426690142</c:v>
                </c:pt>
                <c:pt idx="17" formatCode="&quot;$&quot;#,##0">
                  <c:v>672.71745002701243</c:v>
                </c:pt>
                <c:pt idx="18" formatCode="&quot;$&quot;#,##0">
                  <c:v>699.94597514856832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7057280"/>
        <c:axId val="127071360"/>
      </c:lineChart>
      <c:catAx>
        <c:axId val="1270572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27071360"/>
        <c:crosses val="autoZero"/>
        <c:auto val="1"/>
        <c:lblAlgn val="ctr"/>
        <c:lblOffset val="100"/>
        <c:noMultiLvlLbl val="0"/>
      </c:catAx>
      <c:valAx>
        <c:axId val="127071360"/>
        <c:scaling>
          <c:orientation val="minMax"/>
        </c:scaling>
        <c:delete val="0"/>
        <c:axPos val="l"/>
        <c:majorGridlines/>
        <c:numFmt formatCode="_(&quot;$&quot;* #,##0_);_(&quot;$&quot;* \(#,##0\);_(&quot;$&quot;* &quot;-&quot;??_);_(@_)" sourceLinked="1"/>
        <c:majorTickMark val="out"/>
        <c:minorTickMark val="none"/>
        <c:tickLblPos val="nextTo"/>
        <c:crossAx val="12705728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CHS Dependent Areas vs. Hospital-based Areas</a:t>
            </a:r>
          </a:p>
          <a:p>
            <a:pPr>
              <a:defRPr/>
            </a:pPr>
            <a:r>
              <a:rPr lang="en-US" sz="1400"/>
              <a:t>Average Per Capita Funding based on Active</a:t>
            </a:r>
            <a:r>
              <a:rPr lang="en-US" sz="1400" baseline="0"/>
              <a:t> Users</a:t>
            </a:r>
            <a:endParaRPr lang="en-US"/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'Graph Data'!$C$24</c:f>
              <c:strCache>
                <c:ptCount val="1"/>
                <c:pt idx="0">
                  <c:v>CHS Dependent Areas</c:v>
                </c:pt>
              </c:strCache>
            </c:strRef>
          </c:tx>
          <c:marker>
            <c:symbol val="none"/>
          </c:marker>
          <c:cat>
            <c:numRef>
              <c:f>'Graph Data'!$F$6:$BH$6</c:f>
              <c:numCache>
                <c:formatCode>General</c:formatCode>
                <c:ptCount val="19"/>
                <c:pt idx="0">
                  <c:v>1997</c:v>
                </c:pt>
                <c:pt idx="1">
                  <c:v>1998</c:v>
                </c:pt>
                <c:pt idx="2">
                  <c:v>1999</c:v>
                </c:pt>
                <c:pt idx="3">
                  <c:v>2000</c:v>
                </c:pt>
                <c:pt idx="4">
                  <c:v>2001</c:v>
                </c:pt>
                <c:pt idx="5">
                  <c:v>2002</c:v>
                </c:pt>
                <c:pt idx="6">
                  <c:v>2003</c:v>
                </c:pt>
                <c:pt idx="7">
                  <c:v>2004</c:v>
                </c:pt>
                <c:pt idx="8">
                  <c:v>2005</c:v>
                </c:pt>
                <c:pt idx="9">
                  <c:v>2006</c:v>
                </c:pt>
                <c:pt idx="10">
                  <c:v>2007</c:v>
                </c:pt>
                <c:pt idx="11">
                  <c:v>2008</c:v>
                </c:pt>
                <c:pt idx="12">
                  <c:v>2009</c:v>
                </c:pt>
                <c:pt idx="13">
                  <c:v>2010</c:v>
                </c:pt>
                <c:pt idx="14">
                  <c:v>2011</c:v>
                </c:pt>
                <c:pt idx="15">
                  <c:v>2012</c:v>
                </c:pt>
                <c:pt idx="16">
                  <c:v>2013</c:v>
                </c:pt>
                <c:pt idx="17">
                  <c:v>2014</c:v>
                </c:pt>
                <c:pt idx="18">
                  <c:v>2015</c:v>
                </c:pt>
              </c:numCache>
            </c:numRef>
          </c:cat>
          <c:val>
            <c:numRef>
              <c:f>'Graph Data'!$D$24:$BH$24</c:f>
              <c:numCache>
                <c:formatCode>_("$"* #,##0_);_("$"* \(#,##0\);_("$"* "-"??_);_(@_)</c:formatCode>
                <c:ptCount val="19"/>
                <c:pt idx="0">
                  <c:v>294.7353574287273</c:v>
                </c:pt>
                <c:pt idx="1">
                  <c:v>291.13071059697756</c:v>
                </c:pt>
                <c:pt idx="2">
                  <c:v>294.64774563830474</c:v>
                </c:pt>
                <c:pt idx="3">
                  <c:v>309.50317168812455</c:v>
                </c:pt>
                <c:pt idx="4">
                  <c:v>382.92863844302269</c:v>
                </c:pt>
                <c:pt idx="5">
                  <c:v>401.10307446563922</c:v>
                </c:pt>
                <c:pt idx="6">
                  <c:v>405.70411099881153</c:v>
                </c:pt>
                <c:pt idx="7">
                  <c:v>404.3458717429246</c:v>
                </c:pt>
                <c:pt idx="8">
                  <c:v>416.06272509802864</c:v>
                </c:pt>
                <c:pt idx="9">
                  <c:v>427.69985489585451</c:v>
                </c:pt>
                <c:pt idx="10">
                  <c:v>440.4533156915661</c:v>
                </c:pt>
                <c:pt idx="11">
                  <c:v>450.07681685114329</c:v>
                </c:pt>
                <c:pt idx="12">
                  <c:v>485.6447598473585</c:v>
                </c:pt>
                <c:pt idx="13">
                  <c:v>593.08233884129243</c:v>
                </c:pt>
                <c:pt idx="14">
                  <c:v>591.67509234673116</c:v>
                </c:pt>
                <c:pt idx="15">
                  <c:v>622.42532077623014</c:v>
                </c:pt>
                <c:pt idx="16">
                  <c:v>583.10753009220252</c:v>
                </c:pt>
                <c:pt idx="17">
                  <c:v>624.53899045017192</c:v>
                </c:pt>
                <c:pt idx="18">
                  <c:v>649.8163892154007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'Graph Data'!$C$25</c:f>
              <c:strCache>
                <c:ptCount val="1"/>
                <c:pt idx="0">
                  <c:v>Hospital-based Areas </c:v>
                </c:pt>
              </c:strCache>
            </c:strRef>
          </c:tx>
          <c:marker>
            <c:symbol val="none"/>
          </c:marker>
          <c:cat>
            <c:numRef>
              <c:f>'Graph Data'!$F$6:$BH$6</c:f>
              <c:numCache>
                <c:formatCode>General</c:formatCode>
                <c:ptCount val="19"/>
                <c:pt idx="0">
                  <c:v>1997</c:v>
                </c:pt>
                <c:pt idx="1">
                  <c:v>1998</c:v>
                </c:pt>
                <c:pt idx="2">
                  <c:v>1999</c:v>
                </c:pt>
                <c:pt idx="3">
                  <c:v>2000</c:v>
                </c:pt>
                <c:pt idx="4">
                  <c:v>2001</c:v>
                </c:pt>
                <c:pt idx="5">
                  <c:v>2002</c:v>
                </c:pt>
                <c:pt idx="6">
                  <c:v>2003</c:v>
                </c:pt>
                <c:pt idx="7">
                  <c:v>2004</c:v>
                </c:pt>
                <c:pt idx="8">
                  <c:v>2005</c:v>
                </c:pt>
                <c:pt idx="9">
                  <c:v>2006</c:v>
                </c:pt>
                <c:pt idx="10">
                  <c:v>2007</c:v>
                </c:pt>
                <c:pt idx="11">
                  <c:v>2008</c:v>
                </c:pt>
                <c:pt idx="12">
                  <c:v>2009</c:v>
                </c:pt>
                <c:pt idx="13">
                  <c:v>2010</c:v>
                </c:pt>
                <c:pt idx="14">
                  <c:v>2011</c:v>
                </c:pt>
                <c:pt idx="15">
                  <c:v>2012</c:v>
                </c:pt>
                <c:pt idx="16">
                  <c:v>2013</c:v>
                </c:pt>
                <c:pt idx="17">
                  <c:v>2014</c:v>
                </c:pt>
                <c:pt idx="18">
                  <c:v>2015</c:v>
                </c:pt>
              </c:numCache>
            </c:numRef>
          </c:cat>
          <c:val>
            <c:numRef>
              <c:f>'Graph Data'!$D$25:$BH$25</c:f>
              <c:numCache>
                <c:formatCode>_("$"* #,##0_);_("$"* \(#,##0\);_("$"* "-"??_);_(@_)</c:formatCode>
                <c:ptCount val="19"/>
                <c:pt idx="0">
                  <c:v>311.07995065122356</c:v>
                </c:pt>
                <c:pt idx="1">
                  <c:v>307.27526108179148</c:v>
                </c:pt>
                <c:pt idx="2">
                  <c:v>315.64084063940641</c:v>
                </c:pt>
                <c:pt idx="3">
                  <c:v>318.42971401461017</c:v>
                </c:pt>
                <c:pt idx="4">
                  <c:v>352.16641133528998</c:v>
                </c:pt>
                <c:pt idx="5">
                  <c:v>357.40320209275143</c:v>
                </c:pt>
                <c:pt idx="6">
                  <c:v>361.23415606659825</c:v>
                </c:pt>
                <c:pt idx="7">
                  <c:v>359.75493717809115</c:v>
                </c:pt>
                <c:pt idx="8">
                  <c:v>369.07661807585663</c:v>
                </c:pt>
                <c:pt idx="9">
                  <c:v>378.12556343158769</c:v>
                </c:pt>
                <c:pt idx="10">
                  <c:v>394.42110430943433</c:v>
                </c:pt>
                <c:pt idx="11">
                  <c:v>404.57712763760196</c:v>
                </c:pt>
                <c:pt idx="12">
                  <c:v>435.40011853546321</c:v>
                </c:pt>
                <c:pt idx="13">
                  <c:v>511.71310350221825</c:v>
                </c:pt>
                <c:pt idx="14">
                  <c:v>505.03150128163782</c:v>
                </c:pt>
                <c:pt idx="15">
                  <c:v>536.25244205969898</c:v>
                </c:pt>
                <c:pt idx="16">
                  <c:v>505.93678146170021</c:v>
                </c:pt>
                <c:pt idx="17">
                  <c:v>547.9140578208885</c:v>
                </c:pt>
                <c:pt idx="18">
                  <c:v>570.09268225871995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3615232"/>
        <c:axId val="73616768"/>
      </c:lineChart>
      <c:catAx>
        <c:axId val="736152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73616768"/>
        <c:crosses val="autoZero"/>
        <c:auto val="1"/>
        <c:lblAlgn val="ctr"/>
        <c:lblOffset val="100"/>
        <c:noMultiLvlLbl val="0"/>
      </c:catAx>
      <c:valAx>
        <c:axId val="73616768"/>
        <c:scaling>
          <c:orientation val="minMax"/>
        </c:scaling>
        <c:delete val="0"/>
        <c:axPos val="l"/>
        <c:majorGridlines/>
        <c:numFmt formatCode="_(&quot;$&quot;* #,##0_);_(&quot;$&quot;* \(#,##0\);_(&quot;$&quot;* &quot;-&quot;??_);_(@_)" sourceLinked="1"/>
        <c:majorTickMark val="out"/>
        <c:minorTickMark val="none"/>
        <c:tickLblPos val="nextTo"/>
        <c:crossAx val="73615232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H&amp;C  DISTRIBUTIIONS BY AREA</a:t>
            </a:r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'Hospitals &amp; Clinics'!$B$9</c:f>
              <c:strCache>
                <c:ptCount val="1"/>
                <c:pt idx="0">
                  <c:v>Aberdeen</c:v>
                </c:pt>
              </c:strCache>
            </c:strRef>
          </c:tx>
          <c:marker>
            <c:symbol val="none"/>
          </c:marker>
          <c:cat>
            <c:numRef>
              <c:f>'Hospitals &amp; Clinics'!$J$6:$AT$6</c:f>
              <c:numCache>
                <c:formatCode>General</c:formatCode>
                <c:ptCount val="13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</c:numCache>
            </c:numRef>
          </c:cat>
          <c:val>
            <c:numRef>
              <c:f>'Hospitals &amp; Clinics'!$C$9:$AT$9</c:f>
              <c:numCache>
                <c:formatCode>"$"#,##0_);[Red]\("$"#,##0\)</c:formatCode>
                <c:ptCount val="13"/>
                <c:pt idx="0">
                  <c:v>881.42077349142767</c:v>
                </c:pt>
                <c:pt idx="1">
                  <c:v>918.92922056022405</c:v>
                </c:pt>
                <c:pt idx="2">
                  <c:v>978.26504226901682</c:v>
                </c:pt>
                <c:pt idx="3">
                  <c:v>970.4004686285723</c:v>
                </c:pt>
                <c:pt idx="4" formatCode="#,##0_);[Red]\(#,##0\)">
                  <c:v>1012.9518703473683</c:v>
                </c:pt>
                <c:pt idx="5" formatCode="#,##0_);[Red]\(#,##0\)">
                  <c:v>1061.7925095703599</c:v>
                </c:pt>
                <c:pt idx="6" formatCode="#,##0_);[Red]\(#,##0\)">
                  <c:v>1086.9449265991927</c:v>
                </c:pt>
                <c:pt idx="7" formatCode="#,##0_);[Red]\(#,##0\)">
                  <c:v>1138.5008982551701</c:v>
                </c:pt>
                <c:pt idx="8" formatCode="#,##0_);[Red]\(#,##0\)">
                  <c:v>1210.8340738694978</c:v>
                </c:pt>
                <c:pt idx="9" formatCode="#,##0_);[Red]\(#,##0\)">
                  <c:v>1211.382329304359</c:v>
                </c:pt>
                <c:pt idx="10" formatCode="#,##0_);[Red]\(#,##0\)">
                  <c:v>1409.0316796991151</c:v>
                </c:pt>
                <c:pt idx="11" formatCode="#,##0_);[Red]\(#,##0\)">
                  <c:v>1311.8063486545846</c:v>
                </c:pt>
                <c:pt idx="12" formatCode="#,##0">
                  <c:v>1290.5196399981346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'Hospitals &amp; Clinics'!$B$10</c:f>
              <c:strCache>
                <c:ptCount val="1"/>
                <c:pt idx="0">
                  <c:v>Alaska</c:v>
                </c:pt>
              </c:strCache>
            </c:strRef>
          </c:tx>
          <c:marker>
            <c:symbol val="none"/>
          </c:marker>
          <c:cat>
            <c:numRef>
              <c:f>'Hospitals &amp; Clinics'!$J$6:$AT$6</c:f>
              <c:numCache>
                <c:formatCode>General</c:formatCode>
                <c:ptCount val="13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</c:numCache>
            </c:numRef>
          </c:cat>
          <c:val>
            <c:numRef>
              <c:f>'Hospitals &amp; Clinics'!$C$10:$AT$10</c:f>
              <c:numCache>
                <c:formatCode>"$"#,##0_);[Red]\("$"#,##0\)</c:formatCode>
                <c:ptCount val="13"/>
                <c:pt idx="0">
                  <c:v>1654.5217244411469</c:v>
                </c:pt>
                <c:pt idx="1">
                  <c:v>1682.8479776658801</c:v>
                </c:pt>
                <c:pt idx="2">
                  <c:v>1686.5471135459445</c:v>
                </c:pt>
                <c:pt idx="3">
                  <c:v>1705.2063168028915</c:v>
                </c:pt>
                <c:pt idx="4" formatCode="#,##0_);[Red]\(#,##0\)">
                  <c:v>1720.7427036623253</c:v>
                </c:pt>
                <c:pt idx="5" formatCode="#,##0_);[Red]\(#,##0\)">
                  <c:v>1724.1975093325814</c:v>
                </c:pt>
                <c:pt idx="6" formatCode="#,##0_);[Red]\(#,##0\)">
                  <c:v>1755.1098078124426</c:v>
                </c:pt>
                <c:pt idx="7" formatCode="#,##0_);[Red]\(#,##0\)">
                  <c:v>1806.4427757451301</c:v>
                </c:pt>
                <c:pt idx="8" formatCode="#,##0_);[Red]\(#,##0\)">
                  <c:v>1872.750300128678</c:v>
                </c:pt>
                <c:pt idx="9" formatCode="#,##0_);[Red]\(#,##0\)">
                  <c:v>1835.6175336983251</c:v>
                </c:pt>
                <c:pt idx="10" formatCode="#,##0_);[Red]\(#,##0\)">
                  <c:v>1832.1178221349674</c:v>
                </c:pt>
                <c:pt idx="11" formatCode="#,##0_);[Red]\(#,##0\)">
                  <c:v>1763.1248619634046</c:v>
                </c:pt>
                <c:pt idx="12" formatCode="#,##0">
                  <c:v>1988.1591945545827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'Hospitals &amp; Clinics'!$B$11</c:f>
              <c:strCache>
                <c:ptCount val="1"/>
                <c:pt idx="0">
                  <c:v>Albuquerque</c:v>
                </c:pt>
              </c:strCache>
            </c:strRef>
          </c:tx>
          <c:marker>
            <c:symbol val="none"/>
          </c:marker>
          <c:cat>
            <c:numRef>
              <c:f>'Hospitals &amp; Clinics'!$J$6:$AT$6</c:f>
              <c:numCache>
                <c:formatCode>General</c:formatCode>
                <c:ptCount val="13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</c:numCache>
            </c:numRef>
          </c:cat>
          <c:val>
            <c:numRef>
              <c:f>'Hospitals &amp; Clinics'!$C$11:$AT$11</c:f>
              <c:numCache>
                <c:formatCode>"$"#,##0_);[Red]\("$"#,##0\)</c:formatCode>
                <c:ptCount val="13"/>
                <c:pt idx="0">
                  <c:v>671.200109364181</c:v>
                </c:pt>
                <c:pt idx="1">
                  <c:v>680.03105034222267</c:v>
                </c:pt>
                <c:pt idx="2">
                  <c:v>682.7335113679992</c:v>
                </c:pt>
                <c:pt idx="3">
                  <c:v>691.1372769367257</c:v>
                </c:pt>
                <c:pt idx="4" formatCode="#,##0_);[Red]\(#,##0\)">
                  <c:v>705.32553407934893</c:v>
                </c:pt>
                <c:pt idx="5" formatCode="#,##0_);[Red]\(#,##0\)">
                  <c:v>737.5527424682798</c:v>
                </c:pt>
                <c:pt idx="6" formatCode="#,##0_);[Red]\(#,##0\)">
                  <c:v>764.3042854811257</c:v>
                </c:pt>
                <c:pt idx="7" formatCode="#,##0_);[Red]\(#,##0\)">
                  <c:v>843.51911665464365</c:v>
                </c:pt>
                <c:pt idx="8" formatCode="#,##0_);[Red]\(#,##0\)">
                  <c:v>923.24130439833641</c:v>
                </c:pt>
                <c:pt idx="9" formatCode="#,##0_);[Red]\(#,##0\)">
                  <c:v>923.21985362453529</c:v>
                </c:pt>
                <c:pt idx="10" formatCode="#,##0_);[Red]\(#,##0\)">
                  <c:v>936.40669845330854</c:v>
                </c:pt>
                <c:pt idx="11" formatCode="#,##0_);[Red]\(#,##0\)">
                  <c:v>889.52086320870205</c:v>
                </c:pt>
                <c:pt idx="12" formatCode="#,##0">
                  <c:v>887.90745848316635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'Hospitals &amp; Clinics'!$B$12</c:f>
              <c:strCache>
                <c:ptCount val="1"/>
                <c:pt idx="0">
                  <c:v>Bemidji</c:v>
                </c:pt>
              </c:strCache>
            </c:strRef>
          </c:tx>
          <c:marker>
            <c:symbol val="none"/>
          </c:marker>
          <c:cat>
            <c:numRef>
              <c:f>'Hospitals &amp; Clinics'!$J$6:$AT$6</c:f>
              <c:numCache>
                <c:formatCode>General</c:formatCode>
                <c:ptCount val="13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</c:numCache>
            </c:numRef>
          </c:cat>
          <c:val>
            <c:numRef>
              <c:f>'Hospitals &amp; Clinics'!$C$12:$AT$12</c:f>
              <c:numCache>
                <c:formatCode>"$"#,##0_);[Red]\("$"#,##0\)</c:formatCode>
                <c:ptCount val="13"/>
                <c:pt idx="0">
                  <c:v>575.04984086131833</c:v>
                </c:pt>
                <c:pt idx="1">
                  <c:v>651.10060452247751</c:v>
                </c:pt>
                <c:pt idx="2">
                  <c:v>652.28462309753229</c:v>
                </c:pt>
                <c:pt idx="3">
                  <c:v>647.58947060546518</c:v>
                </c:pt>
                <c:pt idx="4" formatCode="#,##0_);[Red]\(#,##0\)">
                  <c:v>677.25644320769038</c:v>
                </c:pt>
                <c:pt idx="5" formatCode="#,##0_);[Red]\(#,##0\)">
                  <c:v>693.77991480701894</c:v>
                </c:pt>
                <c:pt idx="6" formatCode="#,##0_);[Red]\(#,##0\)">
                  <c:v>720.75122250598884</c:v>
                </c:pt>
                <c:pt idx="7" formatCode="#,##0_);[Red]\(#,##0\)">
                  <c:v>816.04791695043878</c:v>
                </c:pt>
                <c:pt idx="8" formatCode="#,##0_);[Red]\(#,##0\)">
                  <c:v>961.1094282723318</c:v>
                </c:pt>
                <c:pt idx="9" formatCode="#,##0_);[Red]\(#,##0\)">
                  <c:v>969.98737035960062</c:v>
                </c:pt>
                <c:pt idx="10" formatCode="#,##0_);[Red]\(#,##0\)">
                  <c:v>979.61577101244825</c:v>
                </c:pt>
                <c:pt idx="11" formatCode="#,##0_);[Red]\(#,##0\)">
                  <c:v>908.55743954958143</c:v>
                </c:pt>
                <c:pt idx="12" formatCode="#,##0">
                  <c:v>891.34788612607338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'Hospitals &amp; Clinics'!$B$13</c:f>
              <c:strCache>
                <c:ptCount val="1"/>
                <c:pt idx="0">
                  <c:v>Billings</c:v>
                </c:pt>
              </c:strCache>
            </c:strRef>
          </c:tx>
          <c:marker>
            <c:symbol val="none"/>
          </c:marker>
          <c:cat>
            <c:numRef>
              <c:f>'Hospitals &amp; Clinics'!$J$6:$AT$6</c:f>
              <c:numCache>
                <c:formatCode>General</c:formatCode>
                <c:ptCount val="13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</c:numCache>
            </c:numRef>
          </c:cat>
          <c:val>
            <c:numRef>
              <c:f>'Hospitals &amp; Clinics'!$C$13:$AT$13</c:f>
              <c:numCache>
                <c:formatCode>"$"#,##0_);[Red]\("$"#,##0\)</c:formatCode>
                <c:ptCount val="13"/>
                <c:pt idx="0">
                  <c:v>767.28106000936714</c:v>
                </c:pt>
                <c:pt idx="1">
                  <c:v>773.1701396882778</c:v>
                </c:pt>
                <c:pt idx="2">
                  <c:v>775.74497043396548</c:v>
                </c:pt>
                <c:pt idx="3">
                  <c:v>769.92625643839938</c:v>
                </c:pt>
                <c:pt idx="4" formatCode="#,##0_);[Red]\(#,##0\)">
                  <c:v>780.06440409972618</c:v>
                </c:pt>
                <c:pt idx="5" formatCode="#,##0_);[Red]\(#,##0\)">
                  <c:v>814.74666647672234</c:v>
                </c:pt>
                <c:pt idx="6" formatCode="#,##0_);[Red]\(#,##0\)">
                  <c:v>840.15666529564442</c:v>
                </c:pt>
                <c:pt idx="7" formatCode="#,##0_);[Red]\(#,##0\)">
                  <c:v>881.61071363052656</c:v>
                </c:pt>
                <c:pt idx="8" formatCode="#,##0_);[Red]\(#,##0\)">
                  <c:v>921.70021122721619</c:v>
                </c:pt>
                <c:pt idx="9" formatCode="#,##0_);[Red]\(#,##0\)">
                  <c:v>912.34537524231519</c:v>
                </c:pt>
                <c:pt idx="10" formatCode="#,##0_);[Red]\(#,##0\)">
                  <c:v>913.88248260659918</c:v>
                </c:pt>
                <c:pt idx="11" formatCode="#,##0_);[Red]\(#,##0\)">
                  <c:v>865.61168952790172</c:v>
                </c:pt>
                <c:pt idx="12" formatCode="#,##0">
                  <c:v>864.84032087180265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'Hospitals &amp; Clinics'!$B$14</c:f>
              <c:strCache>
                <c:ptCount val="1"/>
                <c:pt idx="0">
                  <c:v>California</c:v>
                </c:pt>
              </c:strCache>
            </c:strRef>
          </c:tx>
          <c:marker>
            <c:symbol val="none"/>
          </c:marker>
          <c:cat>
            <c:numRef>
              <c:f>'Hospitals &amp; Clinics'!$J$6:$AT$6</c:f>
              <c:numCache>
                <c:formatCode>General</c:formatCode>
                <c:ptCount val="13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</c:numCache>
            </c:numRef>
          </c:cat>
          <c:val>
            <c:numRef>
              <c:f>'Hospitals &amp; Clinics'!$C$14:$AT$14</c:f>
              <c:numCache>
                <c:formatCode>"$"#,##0_);[Red]\("$"#,##0\)</c:formatCode>
                <c:ptCount val="13"/>
                <c:pt idx="0">
                  <c:v>698.21088369207848</c:v>
                </c:pt>
                <c:pt idx="1">
                  <c:v>714.40155670062313</c:v>
                </c:pt>
                <c:pt idx="2">
                  <c:v>713.74376195751915</c:v>
                </c:pt>
                <c:pt idx="3">
                  <c:v>708.11206606647033</c:v>
                </c:pt>
                <c:pt idx="4" formatCode="#,##0_);[Red]\(#,##0\)">
                  <c:v>727.68603868117657</c:v>
                </c:pt>
                <c:pt idx="5" formatCode="#,##0_);[Red]\(#,##0\)">
                  <c:v>747.28182908945473</c:v>
                </c:pt>
                <c:pt idx="6" formatCode="#,##0_);[Red]\(#,##0\)">
                  <c:v>752.02917505030177</c:v>
                </c:pt>
                <c:pt idx="7" formatCode="#,##0_);[Red]\(#,##0\)">
                  <c:v>788.25027325182384</c:v>
                </c:pt>
                <c:pt idx="8" formatCode="#,##0_);[Red]\(#,##0\)">
                  <c:v>861.48416550236539</c:v>
                </c:pt>
                <c:pt idx="9" formatCode="#,##0_);[Red]\(#,##0\)">
                  <c:v>876.02783510281211</c:v>
                </c:pt>
                <c:pt idx="10" formatCode="#,##0_);[Red]\(#,##0\)">
                  <c:v>855.73958151395539</c:v>
                </c:pt>
                <c:pt idx="11" formatCode="#,##0_);[Red]\(#,##0\)">
                  <c:v>800.78965949470444</c:v>
                </c:pt>
                <c:pt idx="12" formatCode="#,##0">
                  <c:v>780.6288885152178</c:v>
                </c:pt>
              </c:numCache>
            </c:numRef>
          </c:val>
          <c:smooth val="0"/>
        </c:ser>
        <c:ser>
          <c:idx val="6"/>
          <c:order val="6"/>
          <c:tx>
            <c:strRef>
              <c:f>'Hospitals &amp; Clinics'!$B$15</c:f>
              <c:strCache>
                <c:ptCount val="1"/>
                <c:pt idx="0">
                  <c:v>Nashville</c:v>
                </c:pt>
              </c:strCache>
            </c:strRef>
          </c:tx>
          <c:marker>
            <c:symbol val="none"/>
          </c:marker>
          <c:cat>
            <c:numRef>
              <c:f>'Hospitals &amp; Clinics'!$J$6:$AT$6</c:f>
              <c:numCache>
                <c:formatCode>General</c:formatCode>
                <c:ptCount val="13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</c:numCache>
            </c:numRef>
          </c:cat>
          <c:val>
            <c:numRef>
              <c:f>'Hospitals &amp; Clinics'!$C$15:$AT$15</c:f>
              <c:numCache>
                <c:formatCode>"$"#,##0_);[Red]\("$"#,##0\)</c:formatCode>
                <c:ptCount val="13"/>
                <c:pt idx="0">
                  <c:v>891.39941195590006</c:v>
                </c:pt>
                <c:pt idx="1">
                  <c:v>913.69313114580518</c:v>
                </c:pt>
                <c:pt idx="2">
                  <c:v>914.77701830493731</c:v>
                </c:pt>
                <c:pt idx="3">
                  <c:v>907.69187272084218</c:v>
                </c:pt>
                <c:pt idx="4" formatCode="#,##0_);[Red]\(#,##0\)">
                  <c:v>937.43303910803274</c:v>
                </c:pt>
                <c:pt idx="5" formatCode="#,##0_);[Red]\(#,##0\)">
                  <c:v>981.22732830220502</c:v>
                </c:pt>
                <c:pt idx="6" formatCode="#,##0_);[Red]\(#,##0\)">
                  <c:v>950.00570050000977</c:v>
                </c:pt>
                <c:pt idx="7" formatCode="#,##0_);[Red]\(#,##0\)">
                  <c:v>1004.1070089918627</c:v>
                </c:pt>
                <c:pt idx="8" formatCode="#,##0_);[Red]\(#,##0\)">
                  <c:v>1107.3416459333835</c:v>
                </c:pt>
                <c:pt idx="9" formatCode="#,##0_);[Red]\(#,##0\)">
                  <c:v>1093.6106095238094</c:v>
                </c:pt>
                <c:pt idx="10" formatCode="#,##0_);[Red]\(#,##0\)">
                  <c:v>1071.7393027385738</c:v>
                </c:pt>
                <c:pt idx="11" formatCode="#,##0_);[Red]\(#,##0\)">
                  <c:v>997.03797305729915</c:v>
                </c:pt>
                <c:pt idx="12" formatCode="#,##0">
                  <c:v>943.99457843886842</c:v>
                </c:pt>
              </c:numCache>
            </c:numRef>
          </c:val>
          <c:smooth val="0"/>
        </c:ser>
        <c:ser>
          <c:idx val="7"/>
          <c:order val="7"/>
          <c:tx>
            <c:strRef>
              <c:f>'Hospitals &amp; Clinics'!$B$16</c:f>
              <c:strCache>
                <c:ptCount val="1"/>
                <c:pt idx="0">
                  <c:v>Navajo</c:v>
                </c:pt>
              </c:strCache>
            </c:strRef>
          </c:tx>
          <c:marker>
            <c:symbol val="none"/>
          </c:marker>
          <c:cat>
            <c:numRef>
              <c:f>'Hospitals &amp; Clinics'!$J$6:$AT$6</c:f>
              <c:numCache>
                <c:formatCode>General</c:formatCode>
                <c:ptCount val="13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</c:numCache>
            </c:numRef>
          </c:cat>
          <c:val>
            <c:numRef>
              <c:f>'Hospitals &amp; Clinics'!$C$16:$AT$16</c:f>
              <c:numCache>
                <c:formatCode>"$"#,##0_);[Red]\("$"#,##0\)</c:formatCode>
                <c:ptCount val="13"/>
                <c:pt idx="0">
                  <c:v>700.13159444699397</c:v>
                </c:pt>
                <c:pt idx="1">
                  <c:v>727.56558061878661</c:v>
                </c:pt>
                <c:pt idx="2">
                  <c:v>742.75924317733541</c:v>
                </c:pt>
                <c:pt idx="3">
                  <c:v>742.84179076060479</c:v>
                </c:pt>
                <c:pt idx="4" formatCode="#,##0_);[Red]\(#,##0\)">
                  <c:v>786.44793218879408</c:v>
                </c:pt>
                <c:pt idx="5" formatCode="#,##0_);[Red]\(#,##0\)">
                  <c:v>846.08120816367693</c:v>
                </c:pt>
                <c:pt idx="6" formatCode="#,##0_);[Red]\(#,##0\)">
                  <c:v>867.08281418099023</c:v>
                </c:pt>
                <c:pt idx="7" formatCode="#,##0_);[Red]\(#,##0\)">
                  <c:v>901.36121668296664</c:v>
                </c:pt>
                <c:pt idx="8" formatCode="#,##0_);[Red]\(#,##0\)">
                  <c:v>947.64492276422766</c:v>
                </c:pt>
                <c:pt idx="9" formatCode="#,##0_);[Red]\(#,##0\)">
                  <c:v>940.29457129834668</c:v>
                </c:pt>
                <c:pt idx="10" formatCode="#,##0_);[Red]\(#,##0\)">
                  <c:v>946.71851878820246</c:v>
                </c:pt>
                <c:pt idx="11" formatCode="#,##0_);[Red]\(#,##0\)">
                  <c:v>896.39419442726455</c:v>
                </c:pt>
                <c:pt idx="12" formatCode="#,##0">
                  <c:v>898.6003501150841</c:v>
                </c:pt>
              </c:numCache>
            </c:numRef>
          </c:val>
          <c:smooth val="0"/>
        </c:ser>
        <c:ser>
          <c:idx val="8"/>
          <c:order val="8"/>
          <c:tx>
            <c:strRef>
              <c:f>'Hospitals &amp; Clinics'!$B$17</c:f>
              <c:strCache>
                <c:ptCount val="1"/>
                <c:pt idx="0">
                  <c:v>Oklahoma</c:v>
                </c:pt>
              </c:strCache>
            </c:strRef>
          </c:tx>
          <c:marker>
            <c:symbol val="none"/>
          </c:marker>
          <c:cat>
            <c:numRef>
              <c:f>'Hospitals &amp; Clinics'!$J$6:$AT$6</c:f>
              <c:numCache>
                <c:formatCode>General</c:formatCode>
                <c:ptCount val="13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</c:numCache>
            </c:numRef>
          </c:cat>
          <c:val>
            <c:numRef>
              <c:f>'Hospitals &amp; Clinics'!$C$17:$AT$17</c:f>
              <c:numCache>
                <c:formatCode>"$"#,##0_);[Red]\("$"#,##0\)</c:formatCode>
                <c:ptCount val="13"/>
                <c:pt idx="0">
                  <c:v>588.22359950350733</c:v>
                </c:pt>
                <c:pt idx="1">
                  <c:v>627.29575329937654</c:v>
                </c:pt>
                <c:pt idx="2">
                  <c:v>642.19017454665595</c:v>
                </c:pt>
                <c:pt idx="3">
                  <c:v>654.22490169265461</c:v>
                </c:pt>
                <c:pt idx="4" formatCode="#,##0_);[Red]\(#,##0\)">
                  <c:v>705.74360506813287</c:v>
                </c:pt>
                <c:pt idx="5" formatCode="#,##0_);[Red]\(#,##0\)">
                  <c:v>727.46302496647036</c:v>
                </c:pt>
                <c:pt idx="6" formatCode="#,##0_);[Red]\(#,##0\)">
                  <c:v>782.29888937969326</c:v>
                </c:pt>
                <c:pt idx="7" formatCode="#,##0_);[Red]\(#,##0\)">
                  <c:v>891.09520828089603</c:v>
                </c:pt>
                <c:pt idx="8" formatCode="#,##0_);[Red]\(#,##0\)">
                  <c:v>965.4796426393948</c:v>
                </c:pt>
                <c:pt idx="9" formatCode="#,##0_);[Red]\(#,##0\)">
                  <c:v>941.96788737934673</c:v>
                </c:pt>
                <c:pt idx="10" formatCode="#,##0_);[Red]\(#,##0\)">
                  <c:v>977.00150463610476</c:v>
                </c:pt>
                <c:pt idx="11" formatCode="#,##0_);[Red]\(#,##0\)">
                  <c:v>923.17693242305018</c:v>
                </c:pt>
                <c:pt idx="12" formatCode="#,##0">
                  <c:v>917.05183795348194</c:v>
                </c:pt>
              </c:numCache>
            </c:numRef>
          </c:val>
          <c:smooth val="0"/>
        </c:ser>
        <c:ser>
          <c:idx val="9"/>
          <c:order val="9"/>
          <c:tx>
            <c:strRef>
              <c:f>'Hospitals &amp; Clinics'!$B$18</c:f>
              <c:strCache>
                <c:ptCount val="1"/>
                <c:pt idx="0">
                  <c:v>Phoenix</c:v>
                </c:pt>
              </c:strCache>
            </c:strRef>
          </c:tx>
          <c:marker>
            <c:symbol val="none"/>
          </c:marker>
          <c:cat>
            <c:numRef>
              <c:f>'Hospitals &amp; Clinics'!$J$6:$AT$6</c:f>
              <c:numCache>
                <c:formatCode>General</c:formatCode>
                <c:ptCount val="13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</c:numCache>
            </c:numRef>
          </c:cat>
          <c:val>
            <c:numRef>
              <c:f>'Hospitals &amp; Clinics'!$C$18:$AT$18</c:f>
              <c:numCache>
                <c:formatCode>"$"#,##0_);[Red]\("$"#,##0\)</c:formatCode>
                <c:ptCount val="13"/>
                <c:pt idx="0">
                  <c:v>815.58436362910197</c:v>
                </c:pt>
                <c:pt idx="1">
                  <c:v>839.49872512224488</c:v>
                </c:pt>
                <c:pt idx="2">
                  <c:v>841.72050715478542</c:v>
                </c:pt>
                <c:pt idx="3">
                  <c:v>835.87600645332191</c:v>
                </c:pt>
                <c:pt idx="4" formatCode="#,##0_);[Red]\(#,##0\)">
                  <c:v>852.93891414710447</c:v>
                </c:pt>
                <c:pt idx="5" formatCode="#,##0_);[Red]\(#,##0\)">
                  <c:v>872.02295468305476</c:v>
                </c:pt>
                <c:pt idx="6" formatCode="#,##0_);[Red]\(#,##0\)">
                  <c:v>892.70916372773479</c:v>
                </c:pt>
                <c:pt idx="7" formatCode="#,##0_);[Red]\(#,##0\)">
                  <c:v>972.49817800283984</c:v>
                </c:pt>
                <c:pt idx="8" formatCode="#,##0_);[Red]\(#,##0\)">
                  <c:v>1017.205378536363</c:v>
                </c:pt>
                <c:pt idx="9" formatCode="#,##0_);[Red]\(#,##0\)">
                  <c:v>1006.5661536586109</c:v>
                </c:pt>
                <c:pt idx="10" formatCode="#,##0_);[Red]\(#,##0\)">
                  <c:v>993.24539958412959</c:v>
                </c:pt>
                <c:pt idx="11" formatCode="#,##0_);[Red]\(#,##0\)">
                  <c:v>926.3794366097203</c:v>
                </c:pt>
                <c:pt idx="12" formatCode="#,##0">
                  <c:v>919.36579446956989</c:v>
                </c:pt>
              </c:numCache>
            </c:numRef>
          </c:val>
          <c:smooth val="0"/>
        </c:ser>
        <c:ser>
          <c:idx val="10"/>
          <c:order val="10"/>
          <c:tx>
            <c:strRef>
              <c:f>'Hospitals &amp; Clinics'!$B$19</c:f>
              <c:strCache>
                <c:ptCount val="1"/>
                <c:pt idx="0">
                  <c:v>Portland</c:v>
                </c:pt>
              </c:strCache>
            </c:strRef>
          </c:tx>
          <c:marker>
            <c:symbol val="none"/>
          </c:marker>
          <c:cat>
            <c:numRef>
              <c:f>'Hospitals &amp; Clinics'!$J$6:$AT$6</c:f>
              <c:numCache>
                <c:formatCode>General</c:formatCode>
                <c:ptCount val="13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</c:numCache>
            </c:numRef>
          </c:cat>
          <c:val>
            <c:numRef>
              <c:f>'Hospitals &amp; Clinics'!$C$19:$AT$19</c:f>
              <c:numCache>
                <c:formatCode>"$"#,##0_);[Red]\("$"#,##0\)</c:formatCode>
                <c:ptCount val="13"/>
                <c:pt idx="0">
                  <c:v>556.32700251226015</c:v>
                </c:pt>
                <c:pt idx="1">
                  <c:v>570.13823430453851</c:v>
                </c:pt>
                <c:pt idx="2">
                  <c:v>571.17367223592692</c:v>
                </c:pt>
                <c:pt idx="3">
                  <c:v>566.87396895410018</c:v>
                </c:pt>
                <c:pt idx="4" formatCode="#,##0_);[Red]\(#,##0\)">
                  <c:v>590.8858608496439</c:v>
                </c:pt>
                <c:pt idx="5" formatCode="#,##0_);[Red]\(#,##0\)">
                  <c:v>612.36871924114939</c:v>
                </c:pt>
                <c:pt idx="6" formatCode="#,##0_);[Red]\(#,##0\)">
                  <c:v>625.23887304553057</c:v>
                </c:pt>
                <c:pt idx="7" formatCode="#,##0_);[Red]\(#,##0\)">
                  <c:v>671.2498631084469</c:v>
                </c:pt>
                <c:pt idx="8" formatCode="#,##0_);[Red]\(#,##0\)">
                  <c:v>730.84424661426272</c:v>
                </c:pt>
                <c:pt idx="9" formatCode="#,##0_);[Red]\(#,##0\)">
                  <c:v>719.31772338323299</c:v>
                </c:pt>
                <c:pt idx="10" formatCode="#,##0_);[Red]\(#,##0\)">
                  <c:v>709.26888140529718</c:v>
                </c:pt>
                <c:pt idx="11" formatCode="#,##0_);[Red]\(#,##0\)">
                  <c:v>668.26627026146457</c:v>
                </c:pt>
                <c:pt idx="12" formatCode="#,##0">
                  <c:v>666.41095296973856</c:v>
                </c:pt>
              </c:numCache>
            </c:numRef>
          </c:val>
          <c:smooth val="0"/>
        </c:ser>
        <c:ser>
          <c:idx val="11"/>
          <c:order val="11"/>
          <c:tx>
            <c:strRef>
              <c:f>'Hospitals &amp; Clinics'!$B$20</c:f>
              <c:strCache>
                <c:ptCount val="1"/>
                <c:pt idx="0">
                  <c:v>Tucson</c:v>
                </c:pt>
              </c:strCache>
            </c:strRef>
          </c:tx>
          <c:marker>
            <c:symbol val="none"/>
          </c:marker>
          <c:cat>
            <c:numRef>
              <c:f>'Hospitals &amp; Clinics'!$J$6:$AT$6</c:f>
              <c:numCache>
                <c:formatCode>General</c:formatCode>
                <c:ptCount val="13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</c:numCache>
            </c:numRef>
          </c:cat>
          <c:val>
            <c:numRef>
              <c:f>'Hospitals &amp; Clinics'!$C$20:$AT$20</c:f>
              <c:numCache>
                <c:formatCode>"$"#,##0_);[Red]\("$"#,##0\)</c:formatCode>
                <c:ptCount val="13"/>
                <c:pt idx="0">
                  <c:v>578.16237651943663</c:v>
                </c:pt>
                <c:pt idx="1">
                  <c:v>581.10745111262963</c:v>
                </c:pt>
                <c:pt idx="2">
                  <c:v>583.37259349810017</c:v>
                </c:pt>
                <c:pt idx="3">
                  <c:v>668.57153873487334</c:v>
                </c:pt>
                <c:pt idx="4" formatCode="#,##0_);[Red]\(#,##0\)">
                  <c:v>683.92257076642943</c:v>
                </c:pt>
                <c:pt idx="5" formatCode="#,##0_);[Red]\(#,##0\)">
                  <c:v>698.87121580055043</c:v>
                </c:pt>
                <c:pt idx="6" formatCode="#,##0_);[Red]\(#,##0\)">
                  <c:v>719.24538321312514</c:v>
                </c:pt>
                <c:pt idx="7" formatCode="#,##0_);[Red]\(#,##0\)">
                  <c:v>757.60249589234024</c:v>
                </c:pt>
                <c:pt idx="8" formatCode="#,##0_);[Red]\(#,##0\)">
                  <c:v>799.03662352713923</c:v>
                </c:pt>
                <c:pt idx="9" formatCode="#,##0_);[Red]\(#,##0\)">
                  <c:v>778.61252070471312</c:v>
                </c:pt>
                <c:pt idx="10" formatCode="#,##0_);[Red]\(#,##0\)">
                  <c:v>764.81370370370371</c:v>
                </c:pt>
                <c:pt idx="11" formatCode="#,##0_);[Red]\(#,##0\)">
                  <c:v>717.74788158908325</c:v>
                </c:pt>
                <c:pt idx="12" formatCode="#,##0">
                  <c:v>704.73617864217545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2615680"/>
        <c:axId val="142617216"/>
      </c:lineChart>
      <c:catAx>
        <c:axId val="1426156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42617216"/>
        <c:crosses val="autoZero"/>
        <c:auto val="1"/>
        <c:lblAlgn val="ctr"/>
        <c:lblOffset val="100"/>
        <c:noMultiLvlLbl val="0"/>
      </c:catAx>
      <c:valAx>
        <c:axId val="142617216"/>
        <c:scaling>
          <c:orientation val="minMax"/>
        </c:scaling>
        <c:delete val="0"/>
        <c:axPos val="l"/>
        <c:majorGridlines/>
        <c:numFmt formatCode="&quot;$&quot;#,##0_);[Red]\(&quot;$&quot;#,##0\)" sourceLinked="1"/>
        <c:majorTickMark val="out"/>
        <c:minorTickMark val="none"/>
        <c:tickLblPos val="nextTo"/>
        <c:crossAx val="14261568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H&amp;C Per Capita Funding based on Active Users</a:t>
            </a:r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'Hospitals &amp; Clinics'!$B$26</c:f>
              <c:strCache>
                <c:ptCount val="1"/>
                <c:pt idx="0">
                  <c:v>CHS Dependent Areas</c:v>
                </c:pt>
              </c:strCache>
            </c:strRef>
          </c:tx>
          <c:marker>
            <c:symbol val="none"/>
          </c:marker>
          <c:cat>
            <c:numRef>
              <c:f>'Hospitals &amp; Clinics'!$J$6:$AT$6</c:f>
              <c:numCache>
                <c:formatCode>General</c:formatCode>
                <c:ptCount val="13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</c:numCache>
            </c:numRef>
          </c:cat>
          <c:val>
            <c:numRef>
              <c:f>'Hospitals &amp; Clinics'!$C$26:$AT$26</c:f>
              <c:numCache>
                <c:formatCode>"$"#,##0_);[Red]\("$"#,##0\)</c:formatCode>
                <c:ptCount val="13"/>
                <c:pt idx="0">
                  <c:v>680.24678475538929</c:v>
                </c:pt>
                <c:pt idx="1">
                  <c:v>712.33338166836108</c:v>
                </c:pt>
                <c:pt idx="2">
                  <c:v>712.99476889897892</c:v>
                </c:pt>
                <c:pt idx="3">
                  <c:v>707.56684458671953</c:v>
                </c:pt>
                <c:pt idx="4">
                  <c:v>733.31534546163584</c:v>
                </c:pt>
                <c:pt idx="5">
                  <c:v>758.66444785995702</c:v>
                </c:pt>
                <c:pt idx="6">
                  <c:v>762.00624277545774</c:v>
                </c:pt>
                <c:pt idx="7">
                  <c:v>819.91376557564297</c:v>
                </c:pt>
                <c:pt idx="8">
                  <c:v>915.19487158058587</c:v>
                </c:pt>
                <c:pt idx="9">
                  <c:v>914.73588459236385</c:v>
                </c:pt>
                <c:pt idx="10">
                  <c:v>904.09088416756867</c:v>
                </c:pt>
                <c:pt idx="11">
                  <c:v>843.66283559076237</c:v>
                </c:pt>
                <c:pt idx="12">
                  <c:v>820.59557651247451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'Hospitals &amp; Clinics'!$B$27</c:f>
              <c:strCache>
                <c:ptCount val="1"/>
                <c:pt idx="0">
                  <c:v>Hospital-based Areas</c:v>
                </c:pt>
              </c:strCache>
            </c:strRef>
          </c:tx>
          <c:marker>
            <c:symbol val="none"/>
          </c:marker>
          <c:cat>
            <c:numRef>
              <c:f>'Hospitals &amp; Clinics'!$J$6:$AT$6</c:f>
              <c:numCache>
                <c:formatCode>General</c:formatCode>
                <c:ptCount val="13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</c:numCache>
            </c:numRef>
          </c:cat>
          <c:val>
            <c:numRef>
              <c:f>'Hospitals &amp; Clinics'!$C$27:$AT$27</c:f>
              <c:numCache>
                <c:formatCode>"$"#,##0_);[Red]\("$"#,##0\)</c:formatCode>
                <c:ptCount val="13"/>
                <c:pt idx="0">
                  <c:v>832.06570017564525</c:v>
                </c:pt>
                <c:pt idx="1">
                  <c:v>853.80573730120534</c:v>
                </c:pt>
                <c:pt idx="2">
                  <c:v>866.6666444992253</c:v>
                </c:pt>
                <c:pt idx="3">
                  <c:v>879.77306955600545</c:v>
                </c:pt>
                <c:pt idx="4">
                  <c:v>906.01719179490362</c:v>
                </c:pt>
                <c:pt idx="5">
                  <c:v>935.34097893271201</c:v>
                </c:pt>
                <c:pt idx="6">
                  <c:v>963.48149196124371</c:v>
                </c:pt>
                <c:pt idx="7">
                  <c:v>1024.0788253930641</c:v>
                </c:pt>
                <c:pt idx="8">
                  <c:v>1082.2365571363566</c:v>
                </c:pt>
                <c:pt idx="9">
                  <c:v>1068.7507781138188</c:v>
                </c:pt>
                <c:pt idx="10">
                  <c:v>1096.6522262007663</c:v>
                </c:pt>
                <c:pt idx="11">
                  <c:v>1036.7202760504638</c:v>
                </c:pt>
                <c:pt idx="12">
                  <c:v>1058.8975968859997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2659968"/>
        <c:axId val="142661504"/>
      </c:lineChart>
      <c:catAx>
        <c:axId val="1426599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42661504"/>
        <c:crosses val="autoZero"/>
        <c:auto val="1"/>
        <c:lblAlgn val="ctr"/>
        <c:lblOffset val="100"/>
        <c:noMultiLvlLbl val="0"/>
      </c:catAx>
      <c:valAx>
        <c:axId val="142661504"/>
        <c:scaling>
          <c:orientation val="minMax"/>
        </c:scaling>
        <c:delete val="0"/>
        <c:axPos val="l"/>
        <c:majorGridlines/>
        <c:numFmt formatCode="&quot;$&quot;#,##0_);[Red]\(&quot;$&quot;#,##0\)" sourceLinked="1"/>
        <c:majorTickMark val="out"/>
        <c:minorTickMark val="none"/>
        <c:tickLblPos val="nextTo"/>
        <c:crossAx val="142659968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CHS and H&amp;C Per Capita Fundng </a:t>
            </a:r>
            <a:endParaRPr lang="en-US" sz="1400"/>
          </a:p>
          <a:p>
            <a:pPr>
              <a:defRPr/>
            </a:pPr>
            <a:r>
              <a:rPr lang="en-US" sz="1400"/>
              <a:t>Based on active users</a:t>
            </a:r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'CHS + H&amp;C'!$C$30</c:f>
              <c:strCache>
                <c:ptCount val="1"/>
                <c:pt idx="0">
                  <c:v>CHS Dependent</c:v>
                </c:pt>
              </c:strCache>
            </c:strRef>
          </c:tx>
          <c:marker>
            <c:symbol val="none"/>
          </c:marker>
          <c:cat>
            <c:numRef>
              <c:f>'CHS + H&amp;C'!$D$2:$P$2</c:f>
              <c:numCache>
                <c:formatCode>General</c:formatCode>
                <c:ptCount val="13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</c:numCache>
            </c:numRef>
          </c:cat>
          <c:val>
            <c:numRef>
              <c:f>'CHS + H&amp;C'!$D$30:$P$30</c:f>
              <c:numCache>
                <c:formatCode>_("$"* #,##0_);_("$"* \(#,##0\);_("$"* "-"??_);_(@_)</c:formatCode>
                <c:ptCount val="13"/>
                <c:pt idx="0">
                  <c:v>401.10307446563922</c:v>
                </c:pt>
                <c:pt idx="1">
                  <c:v>405.70411099881153</c:v>
                </c:pt>
                <c:pt idx="2">
                  <c:v>404.3458717429246</c:v>
                </c:pt>
                <c:pt idx="3">
                  <c:v>416.06272509802864</c:v>
                </c:pt>
                <c:pt idx="4">
                  <c:v>427.69985489585451</c:v>
                </c:pt>
                <c:pt idx="5">
                  <c:v>440.4533156915661</c:v>
                </c:pt>
                <c:pt idx="6">
                  <c:v>450.07681685114329</c:v>
                </c:pt>
                <c:pt idx="7">
                  <c:v>485.6447598473585</c:v>
                </c:pt>
                <c:pt idx="8">
                  <c:v>593.08233884129243</c:v>
                </c:pt>
                <c:pt idx="9">
                  <c:v>591.67509234673116</c:v>
                </c:pt>
                <c:pt idx="10">
                  <c:v>622.42532077623014</c:v>
                </c:pt>
                <c:pt idx="11">
                  <c:v>583.10753009220252</c:v>
                </c:pt>
                <c:pt idx="12">
                  <c:v>624.53899045017192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'CHS + H&amp;C'!$C$31</c:f>
              <c:strCache>
                <c:ptCount val="1"/>
                <c:pt idx="0">
                  <c:v>CHS Hospital-based</c:v>
                </c:pt>
              </c:strCache>
            </c:strRef>
          </c:tx>
          <c:marker>
            <c:symbol val="none"/>
          </c:marker>
          <c:cat>
            <c:numRef>
              <c:f>'CHS + H&amp;C'!$D$2:$P$2</c:f>
              <c:numCache>
                <c:formatCode>General</c:formatCode>
                <c:ptCount val="13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</c:numCache>
            </c:numRef>
          </c:cat>
          <c:val>
            <c:numRef>
              <c:f>'CHS + H&amp;C'!$D$31:$P$31</c:f>
              <c:numCache>
                <c:formatCode>_("$"* #,##0_);_("$"* \(#,##0\);_("$"* "-"??_);_(@_)</c:formatCode>
                <c:ptCount val="13"/>
                <c:pt idx="0">
                  <c:v>357.40320209275143</c:v>
                </c:pt>
                <c:pt idx="1">
                  <c:v>361.23415606659825</c:v>
                </c:pt>
                <c:pt idx="2">
                  <c:v>359.75493717809115</c:v>
                </c:pt>
                <c:pt idx="3">
                  <c:v>369.07661807585663</c:v>
                </c:pt>
                <c:pt idx="4">
                  <c:v>378.12556343158769</c:v>
                </c:pt>
                <c:pt idx="5">
                  <c:v>394.42110430943433</c:v>
                </c:pt>
                <c:pt idx="6">
                  <c:v>404.57712763760196</c:v>
                </c:pt>
                <c:pt idx="7">
                  <c:v>435.40011853546321</c:v>
                </c:pt>
                <c:pt idx="8">
                  <c:v>511.71310350221825</c:v>
                </c:pt>
                <c:pt idx="9">
                  <c:v>505.03150128163782</c:v>
                </c:pt>
                <c:pt idx="10">
                  <c:v>536.25244205969898</c:v>
                </c:pt>
                <c:pt idx="11">
                  <c:v>505.93678146170021</c:v>
                </c:pt>
                <c:pt idx="12">
                  <c:v>547.9140578208885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'CHS + H&amp;C'!$C$32</c:f>
              <c:strCache>
                <c:ptCount val="1"/>
                <c:pt idx="0">
                  <c:v>H&amp;C - CHS Dependent</c:v>
                </c:pt>
              </c:strCache>
            </c:strRef>
          </c:tx>
          <c:marker>
            <c:symbol val="none"/>
          </c:marker>
          <c:cat>
            <c:numRef>
              <c:f>'CHS + H&amp;C'!$D$2:$P$2</c:f>
              <c:numCache>
                <c:formatCode>General</c:formatCode>
                <c:ptCount val="13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</c:numCache>
            </c:numRef>
          </c:cat>
          <c:val>
            <c:numRef>
              <c:f>'CHS + H&amp;C'!$D$32:$P$32</c:f>
              <c:numCache>
                <c:formatCode>"$"#,##0_);[Red]\("$"#,##0\)</c:formatCode>
                <c:ptCount val="13"/>
                <c:pt idx="0">
                  <c:v>680.24678475538929</c:v>
                </c:pt>
                <c:pt idx="1">
                  <c:v>712.33338166836108</c:v>
                </c:pt>
                <c:pt idx="2">
                  <c:v>712.99476889897892</c:v>
                </c:pt>
                <c:pt idx="3">
                  <c:v>707.56684458671953</c:v>
                </c:pt>
                <c:pt idx="4">
                  <c:v>733.31534546163584</c:v>
                </c:pt>
                <c:pt idx="5">
                  <c:v>758.66444785995702</c:v>
                </c:pt>
                <c:pt idx="6">
                  <c:v>762.00624277545774</c:v>
                </c:pt>
                <c:pt idx="7">
                  <c:v>819.91376557564297</c:v>
                </c:pt>
                <c:pt idx="8">
                  <c:v>915.19487158058587</c:v>
                </c:pt>
                <c:pt idx="9">
                  <c:v>914.73588459236385</c:v>
                </c:pt>
                <c:pt idx="10">
                  <c:v>904.09088416756867</c:v>
                </c:pt>
                <c:pt idx="11">
                  <c:v>843.66283559076237</c:v>
                </c:pt>
                <c:pt idx="12">
                  <c:v>820.59557651247451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'CHS + H&amp;C'!$C$33</c:f>
              <c:strCache>
                <c:ptCount val="1"/>
                <c:pt idx="0">
                  <c:v>H&amp;C - Hospital-based</c:v>
                </c:pt>
              </c:strCache>
            </c:strRef>
          </c:tx>
          <c:marker>
            <c:symbol val="none"/>
          </c:marker>
          <c:cat>
            <c:numRef>
              <c:f>'CHS + H&amp;C'!$D$2:$P$2</c:f>
              <c:numCache>
                <c:formatCode>General</c:formatCode>
                <c:ptCount val="13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</c:numCache>
            </c:numRef>
          </c:cat>
          <c:val>
            <c:numRef>
              <c:f>'CHS + H&amp;C'!$D$33:$P$33</c:f>
              <c:numCache>
                <c:formatCode>"$"#,##0_);[Red]\("$"#,##0\)</c:formatCode>
                <c:ptCount val="13"/>
                <c:pt idx="0">
                  <c:v>832.06570017564525</c:v>
                </c:pt>
                <c:pt idx="1">
                  <c:v>853.80573730120534</c:v>
                </c:pt>
                <c:pt idx="2">
                  <c:v>866.6666444992253</c:v>
                </c:pt>
                <c:pt idx="3">
                  <c:v>879.77306955600545</c:v>
                </c:pt>
                <c:pt idx="4">
                  <c:v>906.01719179490362</c:v>
                </c:pt>
                <c:pt idx="5">
                  <c:v>935.34097893271201</c:v>
                </c:pt>
                <c:pt idx="6">
                  <c:v>963.48149196124371</c:v>
                </c:pt>
                <c:pt idx="7">
                  <c:v>1024.0788253930641</c:v>
                </c:pt>
                <c:pt idx="8">
                  <c:v>1082.2365571363566</c:v>
                </c:pt>
                <c:pt idx="9">
                  <c:v>1068.7507781138188</c:v>
                </c:pt>
                <c:pt idx="10">
                  <c:v>1096.6522262007663</c:v>
                </c:pt>
                <c:pt idx="11">
                  <c:v>1036.7202760504638</c:v>
                </c:pt>
                <c:pt idx="12">
                  <c:v>1058.8975968859997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3214080"/>
        <c:axId val="143215616"/>
      </c:lineChart>
      <c:catAx>
        <c:axId val="1432140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43215616"/>
        <c:crosses val="autoZero"/>
        <c:auto val="1"/>
        <c:lblAlgn val="ctr"/>
        <c:lblOffset val="100"/>
        <c:noMultiLvlLbl val="0"/>
      </c:catAx>
      <c:valAx>
        <c:axId val="143215616"/>
        <c:scaling>
          <c:orientation val="minMax"/>
        </c:scaling>
        <c:delete val="0"/>
        <c:axPos val="l"/>
        <c:majorGridlines/>
        <c:numFmt formatCode="_(&quot;$&quot;* #,##0_);_(&quot;$&quot;* \(#,##0\);_(&quot;$&quot;* &quot;-&quot;??_);_(@_)" sourceLinked="1"/>
        <c:majorTickMark val="out"/>
        <c:minorTickMark val="none"/>
        <c:tickLblPos val="nextTo"/>
        <c:crossAx val="143214080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CHS + H&amp;C Per</a:t>
            </a:r>
            <a:r>
              <a:rPr lang="en-US" baseline="0"/>
              <a:t> Capita Funding</a:t>
            </a:r>
            <a:endParaRPr lang="en-US"/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'CHS + H&amp;C'!$C$36</c:f>
              <c:strCache>
                <c:ptCount val="1"/>
                <c:pt idx="0">
                  <c:v>CHS + H&amp;C - CHS Dependent</c:v>
                </c:pt>
              </c:strCache>
            </c:strRef>
          </c:tx>
          <c:marker>
            <c:symbol val="none"/>
          </c:marker>
          <c:cat>
            <c:numRef>
              <c:f>'CHS + H&amp;C'!$D$2:$P$2</c:f>
              <c:numCache>
                <c:formatCode>General</c:formatCode>
                <c:ptCount val="13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</c:numCache>
            </c:numRef>
          </c:cat>
          <c:val>
            <c:numRef>
              <c:f>'CHS + H&amp;C'!$D$36:$P$36</c:f>
              <c:numCache>
                <c:formatCode>_("$"* #,##0_);_("$"* \(#,##0\);_("$"* "-"??_);_(@_)</c:formatCode>
                <c:ptCount val="13"/>
                <c:pt idx="0">
                  <c:v>1081.3498592210285</c:v>
                </c:pt>
                <c:pt idx="1">
                  <c:v>1118.0374926671725</c:v>
                </c:pt>
                <c:pt idx="2">
                  <c:v>1117.3406406419035</c:v>
                </c:pt>
                <c:pt idx="3">
                  <c:v>1123.6295696847483</c:v>
                </c:pt>
                <c:pt idx="4">
                  <c:v>1161.0152003574904</c:v>
                </c:pt>
                <c:pt idx="5">
                  <c:v>1199.1177635515232</c:v>
                </c:pt>
                <c:pt idx="6">
                  <c:v>1212.083059626601</c:v>
                </c:pt>
                <c:pt idx="7">
                  <c:v>1305.5585254230014</c:v>
                </c:pt>
                <c:pt idx="8">
                  <c:v>1508.2772104218784</c:v>
                </c:pt>
                <c:pt idx="9">
                  <c:v>1506.410976939095</c:v>
                </c:pt>
                <c:pt idx="10">
                  <c:v>1526.5162049437988</c:v>
                </c:pt>
                <c:pt idx="11">
                  <c:v>1426.7703656829649</c:v>
                </c:pt>
                <c:pt idx="12">
                  <c:v>1445.1345669626464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'CHS + H&amp;C'!$C$37</c:f>
              <c:strCache>
                <c:ptCount val="1"/>
                <c:pt idx="0">
                  <c:v>CHS + H&amp;C - Hosp-based</c:v>
                </c:pt>
              </c:strCache>
            </c:strRef>
          </c:tx>
          <c:marker>
            <c:symbol val="none"/>
          </c:marker>
          <c:cat>
            <c:numRef>
              <c:f>'CHS + H&amp;C'!$D$2:$P$2</c:f>
              <c:numCache>
                <c:formatCode>General</c:formatCode>
                <c:ptCount val="13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</c:numCache>
            </c:numRef>
          </c:cat>
          <c:val>
            <c:numRef>
              <c:f>'CHS + H&amp;C'!$D$37:$P$37</c:f>
              <c:numCache>
                <c:formatCode>_("$"* #,##0_);_("$"* \(#,##0\);_("$"* "-"??_);_(@_)</c:formatCode>
                <c:ptCount val="13"/>
                <c:pt idx="0">
                  <c:v>1189.4689022683967</c:v>
                </c:pt>
                <c:pt idx="1">
                  <c:v>1215.0398933678036</c:v>
                </c:pt>
                <c:pt idx="2">
                  <c:v>1226.4215816773165</c:v>
                </c:pt>
                <c:pt idx="3">
                  <c:v>1248.849687631862</c:v>
                </c:pt>
                <c:pt idx="4">
                  <c:v>1284.1427552264913</c:v>
                </c:pt>
                <c:pt idx="5">
                  <c:v>1329.7620832421462</c:v>
                </c:pt>
                <c:pt idx="6">
                  <c:v>1368.0586195988458</c:v>
                </c:pt>
                <c:pt idx="7">
                  <c:v>1459.4789439285273</c:v>
                </c:pt>
                <c:pt idx="8">
                  <c:v>1593.9496606385749</c:v>
                </c:pt>
                <c:pt idx="9">
                  <c:v>1573.7822793954565</c:v>
                </c:pt>
                <c:pt idx="10">
                  <c:v>1632.9046682604653</c:v>
                </c:pt>
                <c:pt idx="11">
                  <c:v>1542.6570575121641</c:v>
                </c:pt>
                <c:pt idx="12">
                  <c:v>1606.8116547068882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3238272"/>
        <c:axId val="143239808"/>
      </c:lineChart>
      <c:catAx>
        <c:axId val="1432382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43239808"/>
        <c:crosses val="autoZero"/>
        <c:auto val="1"/>
        <c:lblAlgn val="ctr"/>
        <c:lblOffset val="100"/>
        <c:noMultiLvlLbl val="0"/>
      </c:catAx>
      <c:valAx>
        <c:axId val="143239808"/>
        <c:scaling>
          <c:orientation val="minMax"/>
          <c:min val="900"/>
        </c:scaling>
        <c:delete val="0"/>
        <c:axPos val="l"/>
        <c:majorGridlines/>
        <c:numFmt formatCode="_(&quot;$&quot;* #,##0_);_(&quot;$&quot;* \(#,##0\);_(&quot;$&quot;* &quot;-&quot;??_);_(@_)" sourceLinked="1"/>
        <c:majorTickMark val="out"/>
        <c:minorTickMark val="none"/>
        <c:tickLblPos val="nextTo"/>
        <c:crossAx val="143238272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42F6-4845-4311-A92E-C9F05A815080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45B2EF3-73E1-4924-8229-83C12AB73FA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42F6-4845-4311-A92E-C9F05A815080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B2EF3-73E1-4924-8229-83C12AB73F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42F6-4845-4311-A92E-C9F05A815080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B2EF3-73E1-4924-8229-83C12AB73F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42F6-4845-4311-A92E-C9F05A815080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B2EF3-73E1-4924-8229-83C12AB73F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42F6-4845-4311-A92E-C9F05A815080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B2EF3-73E1-4924-8229-83C12AB73FA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42F6-4845-4311-A92E-C9F05A815080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B2EF3-73E1-4924-8229-83C12AB73FA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42F6-4845-4311-A92E-C9F05A815080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B2EF3-73E1-4924-8229-83C12AB73FA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42F6-4845-4311-A92E-C9F05A815080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B2EF3-73E1-4924-8229-83C12AB73F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42F6-4845-4311-A92E-C9F05A815080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B2EF3-73E1-4924-8229-83C12AB73F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42F6-4845-4311-A92E-C9F05A815080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B2EF3-73E1-4924-8229-83C12AB73F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42F6-4845-4311-A92E-C9F05A815080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B2EF3-73E1-4924-8229-83C12AB73F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ACA342F6-4845-4311-A92E-C9F05A815080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045B2EF3-73E1-4924-8229-83C12AB73FA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65425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Comparing CHS and </a:t>
            </a:r>
            <a:r>
              <a:rPr lang="en-US" sz="3600" dirty="0" err="1" smtClean="0"/>
              <a:t>H&amp;C</a:t>
            </a:r>
            <a:r>
              <a:rPr lang="en-US" sz="3600" dirty="0" smtClean="0"/>
              <a:t> Funding for CHS Dependent vs. Hospital-based Areas  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Joint CRIHB-NPAIHB 13</a:t>
            </a:r>
            <a:r>
              <a:rPr lang="en-US" baseline="30000" dirty="0" smtClean="0"/>
              <a:t>th</a:t>
            </a:r>
            <a:r>
              <a:rPr lang="en-US" dirty="0" smtClean="0"/>
              <a:t> Biennial Board Meeting</a:t>
            </a:r>
          </a:p>
          <a:p>
            <a:r>
              <a:rPr lang="en-US" dirty="0" smtClean="0"/>
              <a:t>July 9,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7768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415625"/>
            <a:ext cx="8229600" cy="1600200"/>
          </a:xfrm>
        </p:spPr>
        <p:txBody>
          <a:bodyPr/>
          <a:lstStyle/>
          <a:p>
            <a:r>
              <a:rPr lang="en-US" sz="4000" dirty="0" smtClean="0"/>
              <a:t>Methods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CHS Dependent Areas include Bemidji, California, Nashville, Portland Areas</a:t>
            </a:r>
          </a:p>
          <a:p>
            <a:r>
              <a:rPr lang="en-US" dirty="0" smtClean="0"/>
              <a:t>CHS Data:  FY 1997 – 2015</a:t>
            </a:r>
          </a:p>
          <a:p>
            <a:r>
              <a:rPr lang="en-US" dirty="0" err="1" smtClean="0"/>
              <a:t>H&amp;C</a:t>
            </a:r>
            <a:r>
              <a:rPr lang="en-US" dirty="0" smtClean="0"/>
              <a:t> Data:  FY 2002 – FY 2014  (FY 2015*)</a:t>
            </a:r>
          </a:p>
          <a:p>
            <a:r>
              <a:rPr lang="en-US" dirty="0" smtClean="0"/>
              <a:t> Average per capita comparisons are made for CHS Dependent Areas vs. Hospital Based Areas</a:t>
            </a:r>
          </a:p>
          <a:p>
            <a:r>
              <a:rPr lang="en-US" dirty="0" smtClean="0"/>
              <a:t>National Apportionment data is used for CHS and </a:t>
            </a:r>
            <a:r>
              <a:rPr lang="en-US" dirty="0" err="1" smtClean="0"/>
              <a:t>H&amp;C</a:t>
            </a:r>
            <a:r>
              <a:rPr lang="en-US" dirty="0" smtClean="0"/>
              <a:t> allocations (Tables 1-14) except for FY 2014 &amp; FY 2015 (Source is IHS Congressional Justification Tables)</a:t>
            </a:r>
          </a:p>
          <a:p>
            <a:r>
              <a:rPr lang="en-US" dirty="0" smtClean="0"/>
              <a:t>Actual user population data provided by IHS is used to derive per capita estimates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58531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z="4000" dirty="0" smtClean="0"/>
              <a:t>CHS Funding for All Areas</a:t>
            </a:r>
            <a:endParaRPr lang="en-US" sz="4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8149413"/>
              </p:ext>
            </p:extLst>
          </p:nvPr>
        </p:nvGraphicFramePr>
        <p:xfrm>
          <a:off x="228600" y="1447800"/>
          <a:ext cx="8763000" cy="50593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31480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CHS Funding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32391716"/>
              </p:ext>
            </p:extLst>
          </p:nvPr>
        </p:nvGraphicFramePr>
        <p:xfrm>
          <a:off x="152400" y="914400"/>
          <a:ext cx="8839200" cy="533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89369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875"/>
            <a:ext cx="8229600" cy="914400"/>
          </a:xfrm>
        </p:spPr>
        <p:txBody>
          <a:bodyPr/>
          <a:lstStyle/>
          <a:p>
            <a:r>
              <a:rPr lang="en-US" sz="3600" dirty="0" smtClean="0"/>
              <a:t>Hospitals &amp; Clinics Per Capita Funding </a:t>
            </a:r>
            <a:endParaRPr lang="en-US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21427016"/>
              </p:ext>
            </p:extLst>
          </p:nvPr>
        </p:nvGraphicFramePr>
        <p:xfrm>
          <a:off x="152400" y="990600"/>
          <a:ext cx="8915400" cy="50593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73798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CHS Dependent Areas vs. Hospital-based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99059421"/>
              </p:ext>
            </p:extLst>
          </p:nvPr>
        </p:nvGraphicFramePr>
        <p:xfrm>
          <a:off x="304800" y="990600"/>
          <a:ext cx="8686800" cy="5562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94039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57034695"/>
              </p:ext>
            </p:extLst>
          </p:nvPr>
        </p:nvGraphicFramePr>
        <p:xfrm>
          <a:off x="152400" y="914400"/>
          <a:ext cx="8763000" cy="533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9040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82255481"/>
              </p:ext>
            </p:extLst>
          </p:nvPr>
        </p:nvGraphicFramePr>
        <p:xfrm>
          <a:off x="228600" y="1143000"/>
          <a:ext cx="8686800" cy="525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19865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057400"/>
            <a:ext cx="8229600" cy="1600200"/>
          </a:xfrm>
        </p:spPr>
        <p:txBody>
          <a:bodyPr/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2641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90</TotalTime>
  <Words>180</Words>
  <Application>Microsoft Office PowerPoint</Application>
  <PresentationFormat>On-screen Show (4:3)</PresentationFormat>
  <Paragraphs>23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Executive</vt:lpstr>
      <vt:lpstr>Comparing CHS and H&amp;C Funding for CHS Dependent vs. Hospital-based Areas  </vt:lpstr>
      <vt:lpstr>Methods</vt:lpstr>
      <vt:lpstr>CHS Funding for All Areas</vt:lpstr>
      <vt:lpstr>CHS Funding </vt:lpstr>
      <vt:lpstr>Hospitals &amp; Clinics Per Capita Funding </vt:lpstr>
      <vt:lpstr>CHS Dependent Areas vs. Hospital-based</vt:lpstr>
      <vt:lpstr>PowerPoint Presentation</vt:lpstr>
      <vt:lpstr>PowerPoint Presentation</vt:lpstr>
      <vt:lpstr>Discussion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Jim Roberts</dc:creator>
  <cp:lastModifiedBy>Jim Roberts</cp:lastModifiedBy>
  <cp:revision>10</cp:revision>
  <dcterms:created xsi:type="dcterms:W3CDTF">2015-07-09T07:17:23Z</dcterms:created>
  <dcterms:modified xsi:type="dcterms:W3CDTF">2015-07-09T16:28:10Z</dcterms:modified>
</cp:coreProperties>
</file>