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5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216C63-3D08-4727-A3A7-2BC776D6C634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8C317A-7E6D-4426-85B1-35BD2E90DAA1}">
      <dgm:prSet phldrT="[Text]" custT="1"/>
      <dgm:spPr/>
      <dgm:t>
        <a:bodyPr/>
        <a:lstStyle/>
        <a:p>
          <a:r>
            <a:rPr lang="en-US" sz="1600" dirty="0" smtClean="0"/>
            <a:t>Insurance Market Reforms</a:t>
          </a:r>
          <a:endParaRPr lang="en-US" sz="1600" dirty="0"/>
        </a:p>
      </dgm:t>
    </dgm:pt>
    <dgm:pt modelId="{37ABA7B5-4994-4713-AAA8-A9F969EB2C05}" type="parTrans" cxnId="{98B2CC31-50D9-498C-8239-F25D9C1AFB7B}">
      <dgm:prSet/>
      <dgm:spPr/>
      <dgm:t>
        <a:bodyPr/>
        <a:lstStyle/>
        <a:p>
          <a:endParaRPr lang="en-US" sz="2000"/>
        </a:p>
      </dgm:t>
    </dgm:pt>
    <dgm:pt modelId="{AE6FB226-82A8-4B46-A325-F59CF6B1F821}" type="sibTrans" cxnId="{98B2CC31-50D9-498C-8239-F25D9C1AFB7B}">
      <dgm:prSet/>
      <dgm:spPr/>
      <dgm:t>
        <a:bodyPr/>
        <a:lstStyle/>
        <a:p>
          <a:endParaRPr lang="en-US" sz="2000"/>
        </a:p>
      </dgm:t>
    </dgm:pt>
    <dgm:pt modelId="{283B8D86-2413-4B7F-84FB-F49B26024C15}">
      <dgm:prSet phldrT="[Text]" custT="1"/>
      <dgm:spPr/>
      <dgm:t>
        <a:bodyPr/>
        <a:lstStyle/>
        <a:p>
          <a:r>
            <a:rPr lang="en-US" sz="1600" dirty="0" smtClean="0"/>
            <a:t>Expand Medicaid Coverage</a:t>
          </a:r>
          <a:endParaRPr lang="en-US" sz="1600" dirty="0"/>
        </a:p>
      </dgm:t>
    </dgm:pt>
    <dgm:pt modelId="{5EF1CA05-6CD4-4F94-88DF-FA56457ADC90}" type="parTrans" cxnId="{1A9F4705-A126-4073-AB82-38E4E8A23B20}">
      <dgm:prSet/>
      <dgm:spPr/>
      <dgm:t>
        <a:bodyPr/>
        <a:lstStyle/>
        <a:p>
          <a:endParaRPr lang="en-US" sz="2000"/>
        </a:p>
      </dgm:t>
    </dgm:pt>
    <dgm:pt modelId="{F0F5A442-7E61-47E1-8ED1-0F1A99646BB2}" type="sibTrans" cxnId="{1A9F4705-A126-4073-AB82-38E4E8A23B20}">
      <dgm:prSet/>
      <dgm:spPr/>
      <dgm:t>
        <a:bodyPr/>
        <a:lstStyle/>
        <a:p>
          <a:endParaRPr lang="en-US" sz="2000"/>
        </a:p>
      </dgm:t>
    </dgm:pt>
    <dgm:pt modelId="{92D9A447-0DCA-4843-8DDB-5B2F44393B0A}">
      <dgm:prSet phldrT="[Text]" custT="1"/>
      <dgm:spPr/>
      <dgm:t>
        <a:bodyPr/>
        <a:lstStyle/>
        <a:p>
          <a:r>
            <a:rPr lang="en-US" sz="1600" dirty="0" smtClean="0"/>
            <a:t>State &amp; Federal Insurance Exchanges</a:t>
          </a:r>
          <a:endParaRPr lang="en-US" sz="1600" dirty="0"/>
        </a:p>
      </dgm:t>
    </dgm:pt>
    <dgm:pt modelId="{53280104-D845-4D7B-9D33-A44DC67145B3}" type="parTrans" cxnId="{E2BBBE41-0780-4BC3-9D40-8AA24D9BB2DC}">
      <dgm:prSet/>
      <dgm:spPr/>
      <dgm:t>
        <a:bodyPr/>
        <a:lstStyle/>
        <a:p>
          <a:endParaRPr lang="en-US" sz="2000"/>
        </a:p>
      </dgm:t>
    </dgm:pt>
    <dgm:pt modelId="{04648C61-85B9-419C-BB16-760C3B41A2EA}" type="sibTrans" cxnId="{E2BBBE41-0780-4BC3-9D40-8AA24D9BB2DC}">
      <dgm:prSet/>
      <dgm:spPr/>
      <dgm:t>
        <a:bodyPr/>
        <a:lstStyle/>
        <a:p>
          <a:endParaRPr lang="en-US" sz="2000"/>
        </a:p>
      </dgm:t>
    </dgm:pt>
    <dgm:pt modelId="{C2A47CFD-621C-4ADF-9871-AD7596CD1C44}">
      <dgm:prSet phldrT="[Text]" custT="1"/>
      <dgm:spPr/>
      <dgm:t>
        <a:bodyPr/>
        <a:lstStyle/>
        <a:p>
          <a:r>
            <a:rPr lang="en-US" sz="1600" dirty="0" smtClean="0"/>
            <a:t>Workforce Development </a:t>
          </a:r>
          <a:endParaRPr lang="en-US" sz="1600" dirty="0"/>
        </a:p>
      </dgm:t>
    </dgm:pt>
    <dgm:pt modelId="{430048D6-2AF4-4A9B-958A-BEB759FA2234}" type="parTrans" cxnId="{375CFF75-B476-4271-A5F5-030925D86DD5}">
      <dgm:prSet/>
      <dgm:spPr/>
      <dgm:t>
        <a:bodyPr/>
        <a:lstStyle/>
        <a:p>
          <a:endParaRPr lang="en-US" sz="2000"/>
        </a:p>
      </dgm:t>
    </dgm:pt>
    <dgm:pt modelId="{9388930A-D616-4BF8-A686-A3806B3AF575}" type="sibTrans" cxnId="{375CFF75-B476-4271-A5F5-030925D86DD5}">
      <dgm:prSet/>
      <dgm:spPr/>
      <dgm:t>
        <a:bodyPr/>
        <a:lstStyle/>
        <a:p>
          <a:endParaRPr lang="en-US" sz="2000"/>
        </a:p>
      </dgm:t>
    </dgm:pt>
    <dgm:pt modelId="{DDBCF59D-596C-4D33-9EEA-9829F16AD28D}">
      <dgm:prSet phldrT="[Text]" custT="1"/>
      <dgm:spPr>
        <a:solidFill>
          <a:srgbClr val="FFFF99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 sz="1600" dirty="0" smtClean="0">
              <a:solidFill>
                <a:schemeClr val="tx1">
                  <a:lumMod val="95000"/>
                  <a:lumOff val="5000"/>
                </a:schemeClr>
              </a:solidFill>
            </a:rPr>
            <a:t>Increase Access, Improve Quality, &amp; Lower costs </a:t>
          </a:r>
          <a:endParaRPr lang="en-US" sz="16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86294B6-7970-4B27-9FF0-957B6EBFC8BF}" type="parTrans" cxnId="{FED5CFEF-5226-469A-80E2-BFB8870D0FA1}">
      <dgm:prSet/>
      <dgm:spPr/>
      <dgm:t>
        <a:bodyPr/>
        <a:lstStyle/>
        <a:p>
          <a:endParaRPr lang="en-US" sz="2000"/>
        </a:p>
      </dgm:t>
    </dgm:pt>
    <dgm:pt modelId="{B5591F0D-EC94-4EE1-8ED0-01D88A77328B}" type="sibTrans" cxnId="{FED5CFEF-5226-469A-80E2-BFB8870D0FA1}">
      <dgm:prSet/>
      <dgm:spPr/>
      <dgm:t>
        <a:bodyPr/>
        <a:lstStyle/>
        <a:p>
          <a:endParaRPr lang="en-US" sz="2000"/>
        </a:p>
      </dgm:t>
    </dgm:pt>
    <dgm:pt modelId="{F59DB4F9-8CDE-4C64-89B3-AA75BC7599BE}" type="pres">
      <dgm:prSet presAssocID="{79216C63-3D08-4727-A3A7-2BC776D6C634}" presName="cycle" presStyleCnt="0">
        <dgm:presLayoutVars>
          <dgm:dir/>
          <dgm:resizeHandles val="exact"/>
        </dgm:presLayoutVars>
      </dgm:prSet>
      <dgm:spPr/>
    </dgm:pt>
    <dgm:pt modelId="{231D03F8-DF0E-4CCC-A95E-9DB5E47974C5}" type="pres">
      <dgm:prSet presAssocID="{7B8C317A-7E6D-4426-85B1-35BD2E90DAA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87EFF6-6258-4DE4-B3E0-559EA2FB55D7}" type="pres">
      <dgm:prSet presAssocID="{7B8C317A-7E6D-4426-85B1-35BD2E90DAA1}" presName="spNode" presStyleCnt="0"/>
      <dgm:spPr/>
    </dgm:pt>
    <dgm:pt modelId="{8D78365E-0412-4ABB-BCBD-D59A7D11CEE3}" type="pres">
      <dgm:prSet presAssocID="{AE6FB226-82A8-4B46-A325-F59CF6B1F821}" presName="sibTrans" presStyleLbl="sibTrans1D1" presStyleIdx="0" presStyleCnt="5"/>
      <dgm:spPr/>
    </dgm:pt>
    <dgm:pt modelId="{334A0E7A-1257-4095-8777-CCE8F502155B}" type="pres">
      <dgm:prSet presAssocID="{283B8D86-2413-4B7F-84FB-F49B26024C1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8784D1-A33B-43F6-A13D-9F3E873AA344}" type="pres">
      <dgm:prSet presAssocID="{283B8D86-2413-4B7F-84FB-F49B26024C15}" presName="spNode" presStyleCnt="0"/>
      <dgm:spPr/>
    </dgm:pt>
    <dgm:pt modelId="{A949DB46-D4C1-49A8-BECC-ADC8B6A663CB}" type="pres">
      <dgm:prSet presAssocID="{F0F5A442-7E61-47E1-8ED1-0F1A99646BB2}" presName="sibTrans" presStyleLbl="sibTrans1D1" presStyleIdx="1" presStyleCnt="5"/>
      <dgm:spPr/>
    </dgm:pt>
    <dgm:pt modelId="{0B3D8932-4B63-4331-AA66-8736184B35EF}" type="pres">
      <dgm:prSet presAssocID="{92D9A447-0DCA-4843-8DDB-5B2F44393B0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2EC46-79E1-44CC-84D1-83D3251492D0}" type="pres">
      <dgm:prSet presAssocID="{92D9A447-0DCA-4843-8DDB-5B2F44393B0A}" presName="spNode" presStyleCnt="0"/>
      <dgm:spPr/>
    </dgm:pt>
    <dgm:pt modelId="{0EB91434-32A9-421D-BB39-3CE41E3BA742}" type="pres">
      <dgm:prSet presAssocID="{04648C61-85B9-419C-BB16-760C3B41A2EA}" presName="sibTrans" presStyleLbl="sibTrans1D1" presStyleIdx="2" presStyleCnt="5"/>
      <dgm:spPr/>
    </dgm:pt>
    <dgm:pt modelId="{E6720116-C932-4239-8619-9AAC6BC444C9}" type="pres">
      <dgm:prSet presAssocID="{C2A47CFD-621C-4ADF-9871-AD7596CD1C44}" presName="node" presStyleLbl="node1" presStyleIdx="3" presStyleCnt="5">
        <dgm:presLayoutVars>
          <dgm:bulletEnabled val="1"/>
        </dgm:presLayoutVars>
      </dgm:prSet>
      <dgm:spPr/>
    </dgm:pt>
    <dgm:pt modelId="{1FCC28AD-2E04-4DDE-B72B-E1972F5D83BC}" type="pres">
      <dgm:prSet presAssocID="{C2A47CFD-621C-4ADF-9871-AD7596CD1C44}" presName="spNode" presStyleCnt="0"/>
      <dgm:spPr/>
    </dgm:pt>
    <dgm:pt modelId="{1CAA0C61-8AFA-417F-826E-52D89EF62ED8}" type="pres">
      <dgm:prSet presAssocID="{9388930A-D616-4BF8-A686-A3806B3AF575}" presName="sibTrans" presStyleLbl="sibTrans1D1" presStyleIdx="3" presStyleCnt="5"/>
      <dgm:spPr/>
    </dgm:pt>
    <dgm:pt modelId="{57F13313-E0B5-475E-8C4F-ED10CE69C561}" type="pres">
      <dgm:prSet presAssocID="{DDBCF59D-596C-4D33-9EEA-9829F16AD28D}" presName="node" presStyleLbl="node1" presStyleIdx="4" presStyleCnt="5" custScaleX="1901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4D485-7343-496A-917C-C4B28505ABB2}" type="pres">
      <dgm:prSet presAssocID="{DDBCF59D-596C-4D33-9EEA-9829F16AD28D}" presName="spNode" presStyleCnt="0"/>
      <dgm:spPr/>
    </dgm:pt>
    <dgm:pt modelId="{1EDDF69A-57AC-431E-A4A1-0D0CAEDB662B}" type="pres">
      <dgm:prSet presAssocID="{B5591F0D-EC94-4EE1-8ED0-01D88A77328B}" presName="sibTrans" presStyleLbl="sibTrans1D1" presStyleIdx="4" presStyleCnt="5"/>
      <dgm:spPr/>
    </dgm:pt>
  </dgm:ptLst>
  <dgm:cxnLst>
    <dgm:cxn modelId="{117AB993-E241-47D6-9B88-386AB59B9124}" type="presOf" srcId="{DDBCF59D-596C-4D33-9EEA-9829F16AD28D}" destId="{57F13313-E0B5-475E-8C4F-ED10CE69C561}" srcOrd="0" destOrd="0" presId="urn:microsoft.com/office/officeart/2005/8/layout/cycle6"/>
    <dgm:cxn modelId="{E2BBBE41-0780-4BC3-9D40-8AA24D9BB2DC}" srcId="{79216C63-3D08-4727-A3A7-2BC776D6C634}" destId="{92D9A447-0DCA-4843-8DDB-5B2F44393B0A}" srcOrd="2" destOrd="0" parTransId="{53280104-D845-4D7B-9D33-A44DC67145B3}" sibTransId="{04648C61-85B9-419C-BB16-760C3B41A2EA}"/>
    <dgm:cxn modelId="{6BDA0278-6D74-4335-88F3-49F46045975C}" type="presOf" srcId="{283B8D86-2413-4B7F-84FB-F49B26024C15}" destId="{334A0E7A-1257-4095-8777-CCE8F502155B}" srcOrd="0" destOrd="0" presId="urn:microsoft.com/office/officeart/2005/8/layout/cycle6"/>
    <dgm:cxn modelId="{8F159C55-936B-443D-A313-25F93B39957F}" type="presOf" srcId="{92D9A447-0DCA-4843-8DDB-5B2F44393B0A}" destId="{0B3D8932-4B63-4331-AA66-8736184B35EF}" srcOrd="0" destOrd="0" presId="urn:microsoft.com/office/officeart/2005/8/layout/cycle6"/>
    <dgm:cxn modelId="{375CFF75-B476-4271-A5F5-030925D86DD5}" srcId="{79216C63-3D08-4727-A3A7-2BC776D6C634}" destId="{C2A47CFD-621C-4ADF-9871-AD7596CD1C44}" srcOrd="3" destOrd="0" parTransId="{430048D6-2AF4-4A9B-958A-BEB759FA2234}" sibTransId="{9388930A-D616-4BF8-A686-A3806B3AF575}"/>
    <dgm:cxn modelId="{FED5CFEF-5226-469A-80E2-BFB8870D0FA1}" srcId="{79216C63-3D08-4727-A3A7-2BC776D6C634}" destId="{DDBCF59D-596C-4D33-9EEA-9829F16AD28D}" srcOrd="4" destOrd="0" parTransId="{F86294B6-7970-4B27-9FF0-957B6EBFC8BF}" sibTransId="{B5591F0D-EC94-4EE1-8ED0-01D88A77328B}"/>
    <dgm:cxn modelId="{D97FB9CB-6DF8-4FDA-8596-9A5273E82A25}" type="presOf" srcId="{79216C63-3D08-4727-A3A7-2BC776D6C634}" destId="{F59DB4F9-8CDE-4C64-89B3-AA75BC7599BE}" srcOrd="0" destOrd="0" presId="urn:microsoft.com/office/officeart/2005/8/layout/cycle6"/>
    <dgm:cxn modelId="{AF3C9E54-4489-4996-BED0-BD952B9D5D2B}" type="presOf" srcId="{B5591F0D-EC94-4EE1-8ED0-01D88A77328B}" destId="{1EDDF69A-57AC-431E-A4A1-0D0CAEDB662B}" srcOrd="0" destOrd="0" presId="urn:microsoft.com/office/officeart/2005/8/layout/cycle6"/>
    <dgm:cxn modelId="{32D56F0F-9251-42AF-8ADF-82C98E0938B5}" type="presOf" srcId="{C2A47CFD-621C-4ADF-9871-AD7596CD1C44}" destId="{E6720116-C932-4239-8619-9AAC6BC444C9}" srcOrd="0" destOrd="0" presId="urn:microsoft.com/office/officeart/2005/8/layout/cycle6"/>
    <dgm:cxn modelId="{1C4EE0DD-DC32-4BA4-9CF3-A842F8B8C48D}" type="presOf" srcId="{7B8C317A-7E6D-4426-85B1-35BD2E90DAA1}" destId="{231D03F8-DF0E-4CCC-A95E-9DB5E47974C5}" srcOrd="0" destOrd="0" presId="urn:microsoft.com/office/officeart/2005/8/layout/cycle6"/>
    <dgm:cxn modelId="{1A9F4705-A126-4073-AB82-38E4E8A23B20}" srcId="{79216C63-3D08-4727-A3A7-2BC776D6C634}" destId="{283B8D86-2413-4B7F-84FB-F49B26024C15}" srcOrd="1" destOrd="0" parTransId="{5EF1CA05-6CD4-4F94-88DF-FA56457ADC90}" sibTransId="{F0F5A442-7E61-47E1-8ED1-0F1A99646BB2}"/>
    <dgm:cxn modelId="{F53AC4B1-08DD-4994-A69F-DC01A502DAAB}" type="presOf" srcId="{F0F5A442-7E61-47E1-8ED1-0F1A99646BB2}" destId="{A949DB46-D4C1-49A8-BECC-ADC8B6A663CB}" srcOrd="0" destOrd="0" presId="urn:microsoft.com/office/officeart/2005/8/layout/cycle6"/>
    <dgm:cxn modelId="{DB2AB2D4-6D34-42AF-8E3C-60996A6C97B2}" type="presOf" srcId="{04648C61-85B9-419C-BB16-760C3B41A2EA}" destId="{0EB91434-32A9-421D-BB39-3CE41E3BA742}" srcOrd="0" destOrd="0" presId="urn:microsoft.com/office/officeart/2005/8/layout/cycle6"/>
    <dgm:cxn modelId="{149F2BCF-8C2E-4EAE-9414-A8D83FDFF30D}" type="presOf" srcId="{AE6FB226-82A8-4B46-A325-F59CF6B1F821}" destId="{8D78365E-0412-4ABB-BCBD-D59A7D11CEE3}" srcOrd="0" destOrd="0" presId="urn:microsoft.com/office/officeart/2005/8/layout/cycle6"/>
    <dgm:cxn modelId="{46718921-75E5-499E-AF0C-4234A290B673}" type="presOf" srcId="{9388930A-D616-4BF8-A686-A3806B3AF575}" destId="{1CAA0C61-8AFA-417F-826E-52D89EF62ED8}" srcOrd="0" destOrd="0" presId="urn:microsoft.com/office/officeart/2005/8/layout/cycle6"/>
    <dgm:cxn modelId="{98B2CC31-50D9-498C-8239-F25D9C1AFB7B}" srcId="{79216C63-3D08-4727-A3A7-2BC776D6C634}" destId="{7B8C317A-7E6D-4426-85B1-35BD2E90DAA1}" srcOrd="0" destOrd="0" parTransId="{37ABA7B5-4994-4713-AAA8-A9F969EB2C05}" sibTransId="{AE6FB226-82A8-4B46-A325-F59CF6B1F821}"/>
    <dgm:cxn modelId="{B996B556-AD9F-4FC3-8EC1-C9A0BABBAEC3}" type="presParOf" srcId="{F59DB4F9-8CDE-4C64-89B3-AA75BC7599BE}" destId="{231D03F8-DF0E-4CCC-A95E-9DB5E47974C5}" srcOrd="0" destOrd="0" presId="urn:microsoft.com/office/officeart/2005/8/layout/cycle6"/>
    <dgm:cxn modelId="{BE9B0053-1784-4BCF-9C9D-86F20FF8405F}" type="presParOf" srcId="{F59DB4F9-8CDE-4C64-89B3-AA75BC7599BE}" destId="{4287EFF6-6258-4DE4-B3E0-559EA2FB55D7}" srcOrd="1" destOrd="0" presId="urn:microsoft.com/office/officeart/2005/8/layout/cycle6"/>
    <dgm:cxn modelId="{CE767146-7328-46DB-8C23-1A4727202C65}" type="presParOf" srcId="{F59DB4F9-8CDE-4C64-89B3-AA75BC7599BE}" destId="{8D78365E-0412-4ABB-BCBD-D59A7D11CEE3}" srcOrd="2" destOrd="0" presId="urn:microsoft.com/office/officeart/2005/8/layout/cycle6"/>
    <dgm:cxn modelId="{691E09A1-9037-4C33-ADDB-8F8358EDC402}" type="presParOf" srcId="{F59DB4F9-8CDE-4C64-89B3-AA75BC7599BE}" destId="{334A0E7A-1257-4095-8777-CCE8F502155B}" srcOrd="3" destOrd="0" presId="urn:microsoft.com/office/officeart/2005/8/layout/cycle6"/>
    <dgm:cxn modelId="{3FEE4648-64B4-45B5-95F2-789441B4BB46}" type="presParOf" srcId="{F59DB4F9-8CDE-4C64-89B3-AA75BC7599BE}" destId="{A68784D1-A33B-43F6-A13D-9F3E873AA344}" srcOrd="4" destOrd="0" presId="urn:microsoft.com/office/officeart/2005/8/layout/cycle6"/>
    <dgm:cxn modelId="{7A3A36AC-26B0-47D7-80E7-853ABCBE60A7}" type="presParOf" srcId="{F59DB4F9-8CDE-4C64-89B3-AA75BC7599BE}" destId="{A949DB46-D4C1-49A8-BECC-ADC8B6A663CB}" srcOrd="5" destOrd="0" presId="urn:microsoft.com/office/officeart/2005/8/layout/cycle6"/>
    <dgm:cxn modelId="{890A0ECE-589B-442F-9F2C-764034B7E3BE}" type="presParOf" srcId="{F59DB4F9-8CDE-4C64-89B3-AA75BC7599BE}" destId="{0B3D8932-4B63-4331-AA66-8736184B35EF}" srcOrd="6" destOrd="0" presId="urn:microsoft.com/office/officeart/2005/8/layout/cycle6"/>
    <dgm:cxn modelId="{B0D32292-8B91-40ED-95D3-B656B3C3C0BD}" type="presParOf" srcId="{F59DB4F9-8CDE-4C64-89B3-AA75BC7599BE}" destId="{60F2EC46-79E1-44CC-84D1-83D3251492D0}" srcOrd="7" destOrd="0" presId="urn:microsoft.com/office/officeart/2005/8/layout/cycle6"/>
    <dgm:cxn modelId="{55506B9D-EC8A-40DB-9DD0-CF480B301C58}" type="presParOf" srcId="{F59DB4F9-8CDE-4C64-89B3-AA75BC7599BE}" destId="{0EB91434-32A9-421D-BB39-3CE41E3BA742}" srcOrd="8" destOrd="0" presId="urn:microsoft.com/office/officeart/2005/8/layout/cycle6"/>
    <dgm:cxn modelId="{B086E390-7646-407F-A20E-80D1C1A2DEF0}" type="presParOf" srcId="{F59DB4F9-8CDE-4C64-89B3-AA75BC7599BE}" destId="{E6720116-C932-4239-8619-9AAC6BC444C9}" srcOrd="9" destOrd="0" presId="urn:microsoft.com/office/officeart/2005/8/layout/cycle6"/>
    <dgm:cxn modelId="{A9A2687A-E3D2-4320-B630-268CD84E089C}" type="presParOf" srcId="{F59DB4F9-8CDE-4C64-89B3-AA75BC7599BE}" destId="{1FCC28AD-2E04-4DDE-B72B-E1972F5D83BC}" srcOrd="10" destOrd="0" presId="urn:microsoft.com/office/officeart/2005/8/layout/cycle6"/>
    <dgm:cxn modelId="{429B4CEB-4152-48FD-ACF8-58664E1D2A28}" type="presParOf" srcId="{F59DB4F9-8CDE-4C64-89B3-AA75BC7599BE}" destId="{1CAA0C61-8AFA-417F-826E-52D89EF62ED8}" srcOrd="11" destOrd="0" presId="urn:microsoft.com/office/officeart/2005/8/layout/cycle6"/>
    <dgm:cxn modelId="{7AB4D8E8-80A5-4E81-8B0D-34F500759245}" type="presParOf" srcId="{F59DB4F9-8CDE-4C64-89B3-AA75BC7599BE}" destId="{57F13313-E0B5-475E-8C4F-ED10CE69C561}" srcOrd="12" destOrd="0" presId="urn:microsoft.com/office/officeart/2005/8/layout/cycle6"/>
    <dgm:cxn modelId="{AD8E20F0-1A8D-4259-AB14-6013BED528D5}" type="presParOf" srcId="{F59DB4F9-8CDE-4C64-89B3-AA75BC7599BE}" destId="{AB44D485-7343-496A-917C-C4B28505ABB2}" srcOrd="13" destOrd="0" presId="urn:microsoft.com/office/officeart/2005/8/layout/cycle6"/>
    <dgm:cxn modelId="{A108DC35-DFC8-4689-A06A-7F9748780957}" type="presParOf" srcId="{F59DB4F9-8CDE-4C64-89B3-AA75BC7599BE}" destId="{1EDDF69A-57AC-431E-A4A1-0D0CAEDB662B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D03F8-DF0E-4CCC-A95E-9DB5E47974C5}">
      <dsp:nvSpPr>
        <dsp:cNvPr id="0" name=""/>
        <dsp:cNvSpPr/>
      </dsp:nvSpPr>
      <dsp:spPr>
        <a:xfrm>
          <a:off x="3345962" y="1878"/>
          <a:ext cx="1550751" cy="1007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Insurance Market Reforms</a:t>
          </a:r>
          <a:endParaRPr lang="en-US" sz="1600" kern="1200" dirty="0"/>
        </a:p>
      </dsp:txBody>
      <dsp:txXfrm>
        <a:off x="3395168" y="51084"/>
        <a:ext cx="1452339" cy="909576"/>
      </dsp:txXfrm>
    </dsp:sp>
    <dsp:sp modelId="{8D78365E-0412-4ABB-BCBD-D59A7D11CEE3}">
      <dsp:nvSpPr>
        <dsp:cNvPr id="0" name=""/>
        <dsp:cNvSpPr/>
      </dsp:nvSpPr>
      <dsp:spPr>
        <a:xfrm>
          <a:off x="2106059" y="505873"/>
          <a:ext cx="4030557" cy="4030557"/>
        </a:xfrm>
        <a:custGeom>
          <a:avLst/>
          <a:gdLst/>
          <a:ahLst/>
          <a:cxnLst/>
          <a:rect l="0" t="0" r="0" b="0"/>
          <a:pathLst>
            <a:path>
              <a:moveTo>
                <a:pt x="2801325" y="159617"/>
              </a:moveTo>
              <a:arcTo wR="2015278" hR="2015278" stAng="17577433" swAng="19631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4A0E7A-1257-4095-8777-CCE8F502155B}">
      <dsp:nvSpPr>
        <dsp:cNvPr id="0" name=""/>
        <dsp:cNvSpPr/>
      </dsp:nvSpPr>
      <dsp:spPr>
        <a:xfrm>
          <a:off x="5262606" y="1394402"/>
          <a:ext cx="1550751" cy="1007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Expand Medicaid Coverage</a:t>
          </a:r>
          <a:endParaRPr lang="en-US" sz="1600" kern="1200" dirty="0"/>
        </a:p>
      </dsp:txBody>
      <dsp:txXfrm>
        <a:off x="5311812" y="1443608"/>
        <a:ext cx="1452339" cy="909576"/>
      </dsp:txXfrm>
    </dsp:sp>
    <dsp:sp modelId="{A949DB46-D4C1-49A8-BECC-ADC8B6A663CB}">
      <dsp:nvSpPr>
        <dsp:cNvPr id="0" name=""/>
        <dsp:cNvSpPr/>
      </dsp:nvSpPr>
      <dsp:spPr>
        <a:xfrm>
          <a:off x="2106059" y="505873"/>
          <a:ext cx="4030557" cy="4030557"/>
        </a:xfrm>
        <a:custGeom>
          <a:avLst/>
          <a:gdLst/>
          <a:ahLst/>
          <a:cxnLst/>
          <a:rect l="0" t="0" r="0" b="0"/>
          <a:pathLst>
            <a:path>
              <a:moveTo>
                <a:pt x="4027774" y="1909407"/>
              </a:moveTo>
              <a:arcTo wR="2015278" hR="2015278" stAng="21419316" swAng="21975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3D8932-4B63-4331-AA66-8736184B35EF}">
      <dsp:nvSpPr>
        <dsp:cNvPr id="0" name=""/>
        <dsp:cNvSpPr/>
      </dsp:nvSpPr>
      <dsp:spPr>
        <a:xfrm>
          <a:off x="4530513" y="3647552"/>
          <a:ext cx="1550751" cy="1007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 &amp; Federal Insurance Exchanges</a:t>
          </a:r>
          <a:endParaRPr lang="en-US" sz="1600" kern="1200" dirty="0"/>
        </a:p>
      </dsp:txBody>
      <dsp:txXfrm>
        <a:off x="4579719" y="3696758"/>
        <a:ext cx="1452339" cy="909576"/>
      </dsp:txXfrm>
    </dsp:sp>
    <dsp:sp modelId="{0EB91434-32A9-421D-BB39-3CE41E3BA742}">
      <dsp:nvSpPr>
        <dsp:cNvPr id="0" name=""/>
        <dsp:cNvSpPr/>
      </dsp:nvSpPr>
      <dsp:spPr>
        <a:xfrm>
          <a:off x="2106059" y="505873"/>
          <a:ext cx="4030557" cy="4030557"/>
        </a:xfrm>
        <a:custGeom>
          <a:avLst/>
          <a:gdLst/>
          <a:ahLst/>
          <a:cxnLst/>
          <a:rect l="0" t="0" r="0" b="0"/>
          <a:pathLst>
            <a:path>
              <a:moveTo>
                <a:pt x="2416437" y="3990227"/>
              </a:moveTo>
              <a:arcTo wR="2015278" hR="2015278" stAng="4711085" swAng="13778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20116-C932-4239-8619-9AAC6BC444C9}">
      <dsp:nvSpPr>
        <dsp:cNvPr id="0" name=""/>
        <dsp:cNvSpPr/>
      </dsp:nvSpPr>
      <dsp:spPr>
        <a:xfrm>
          <a:off x="2161411" y="3647552"/>
          <a:ext cx="1550751" cy="1007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Workforce Development </a:t>
          </a:r>
          <a:endParaRPr lang="en-US" sz="1600" kern="1200" dirty="0"/>
        </a:p>
      </dsp:txBody>
      <dsp:txXfrm>
        <a:off x="2210617" y="3696758"/>
        <a:ext cx="1452339" cy="909576"/>
      </dsp:txXfrm>
    </dsp:sp>
    <dsp:sp modelId="{1CAA0C61-8AFA-417F-826E-52D89EF62ED8}">
      <dsp:nvSpPr>
        <dsp:cNvPr id="0" name=""/>
        <dsp:cNvSpPr/>
      </dsp:nvSpPr>
      <dsp:spPr>
        <a:xfrm>
          <a:off x="2106059" y="505873"/>
          <a:ext cx="4030557" cy="4030557"/>
        </a:xfrm>
        <a:custGeom>
          <a:avLst/>
          <a:gdLst/>
          <a:ahLst/>
          <a:cxnLst/>
          <a:rect l="0" t="0" r="0" b="0"/>
          <a:pathLst>
            <a:path>
              <a:moveTo>
                <a:pt x="336999" y="3130951"/>
              </a:moveTo>
              <a:arcTo wR="2015278" hR="2015278" stAng="8783110" swAng="21975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13313-E0B5-475E-8C4F-ED10CE69C561}">
      <dsp:nvSpPr>
        <dsp:cNvPr id="0" name=""/>
        <dsp:cNvSpPr/>
      </dsp:nvSpPr>
      <dsp:spPr>
        <a:xfrm>
          <a:off x="730441" y="1394402"/>
          <a:ext cx="2948506" cy="1007988"/>
        </a:xfrm>
        <a:prstGeom prst="roundRect">
          <a:avLst/>
        </a:prstGeom>
        <a:solidFill>
          <a:srgbClr val="FFFF99"/>
        </a:solidFill>
        <a:ln w="285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Increase Access, Improve Quality, &amp; Lower costs </a:t>
          </a:r>
          <a:endParaRPr lang="en-US" sz="16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779647" y="1443608"/>
        <a:ext cx="2850094" cy="909576"/>
      </dsp:txXfrm>
    </dsp:sp>
    <dsp:sp modelId="{1EDDF69A-57AC-431E-A4A1-0D0CAEDB662B}">
      <dsp:nvSpPr>
        <dsp:cNvPr id="0" name=""/>
        <dsp:cNvSpPr/>
      </dsp:nvSpPr>
      <dsp:spPr>
        <a:xfrm>
          <a:off x="2106059" y="505873"/>
          <a:ext cx="4030557" cy="4030557"/>
        </a:xfrm>
        <a:custGeom>
          <a:avLst/>
          <a:gdLst/>
          <a:ahLst/>
          <a:cxnLst/>
          <a:rect l="0" t="0" r="0" b="0"/>
          <a:pathLst>
            <a:path>
              <a:moveTo>
                <a:pt x="350914" y="878951"/>
              </a:moveTo>
              <a:arcTo wR="2015278" hR="2015278" stAng="12859375" swAng="19631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828816"/>
            <a:ext cx="4041648" cy="42976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6A1F1C3-06B4-45FA-AF77-4C20C3A03E60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70BAC15-9918-40E3-A726-4E8EC0287C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81200"/>
            <a:ext cx="7772400" cy="1793167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en-US" sz="3600" dirty="0" smtClean="0"/>
              <a:t>State Innovation Models Initiative:</a:t>
            </a:r>
            <a:br>
              <a:rPr lang="en-US" sz="3600" dirty="0" smtClean="0"/>
            </a:br>
            <a:r>
              <a:rPr lang="en-US" sz="3200" b="0" i="1" dirty="0" smtClean="0"/>
              <a:t>Medicaid Delivery System Innovation </a:t>
            </a:r>
            <a:br>
              <a:rPr lang="en-US" sz="3200" b="0" i="1" dirty="0" smtClean="0"/>
            </a:br>
            <a:r>
              <a:rPr lang="en-US" sz="3200" b="0" i="1" dirty="0" smtClean="0"/>
              <a:t>&amp; Payment Redesign</a:t>
            </a:r>
            <a:endParaRPr lang="en-US" sz="3600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495800"/>
            <a:ext cx="5637010" cy="882119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Jim Roberts, Policy Analyst </a:t>
            </a:r>
          </a:p>
          <a:p>
            <a:r>
              <a:rPr lang="en-US" sz="1400" b="1" dirty="0" smtClean="0"/>
              <a:t>NW Portland Area Indian Health Board</a:t>
            </a:r>
          </a:p>
          <a:p>
            <a:r>
              <a:rPr lang="en-US" sz="1400" b="1" dirty="0" smtClean="0"/>
              <a:t>Quarterly Board Meeting</a:t>
            </a:r>
          </a:p>
          <a:p>
            <a:r>
              <a:rPr lang="en-US" sz="1400" b="1" dirty="0" smtClean="0"/>
              <a:t>Thunder Valley Casino Resort </a:t>
            </a:r>
          </a:p>
          <a:p>
            <a:r>
              <a:rPr lang="en-US" sz="1400" b="1" dirty="0" smtClean="0"/>
              <a:t>July 7, 2015</a:t>
            </a:r>
            <a:endParaRPr lang="en-US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33400"/>
            <a:ext cx="1273846" cy="110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1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are the </a:t>
            </a:r>
            <a:r>
              <a:rPr lang="en-US" sz="4400" dirty="0" err="1" smtClean="0"/>
              <a:t>SIMs</a:t>
            </a:r>
            <a:r>
              <a:rPr lang="en-US" sz="4400" dirty="0" smtClean="0"/>
              <a:t> Grants?</a:t>
            </a:r>
            <a:br>
              <a:rPr lang="en-US" sz="4400" dirty="0" smtClean="0"/>
            </a:br>
            <a:r>
              <a:rPr lang="en-US" sz="4000" i="1" dirty="0" smtClean="0"/>
              <a:t>Model Design Awards – Round 2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 </a:t>
            </a:r>
            <a:r>
              <a:rPr lang="en-US" sz="2800" dirty="0" err="1"/>
              <a:t>SIMs</a:t>
            </a:r>
            <a:r>
              <a:rPr lang="en-US" sz="2800" dirty="0"/>
              <a:t> Initiative Model Design Awards will provide financial and technical support to awardees for their planning and design efforts. </a:t>
            </a:r>
            <a:endParaRPr lang="en-US" sz="2800" dirty="0" smtClean="0"/>
          </a:p>
          <a:p>
            <a:r>
              <a:rPr lang="en-US" sz="2800" dirty="0" smtClean="0"/>
              <a:t>18 States received $39.5 million 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planning and designing their proposals, states </a:t>
            </a:r>
            <a:r>
              <a:rPr lang="en-US" sz="2800" dirty="0" smtClean="0"/>
              <a:t>must: </a:t>
            </a:r>
          </a:p>
          <a:p>
            <a:pPr lvl="1"/>
            <a:r>
              <a:rPr lang="en-US" sz="2400" dirty="0" smtClean="0"/>
              <a:t>develop </a:t>
            </a:r>
            <a:r>
              <a:rPr lang="en-US" sz="2400" dirty="0"/>
              <a:t>multi-payer payment and service delivery models </a:t>
            </a:r>
            <a:endParaRPr lang="en-US" sz="2400" dirty="0" smtClean="0"/>
          </a:p>
          <a:p>
            <a:pPr lvl="1"/>
            <a:r>
              <a:rPr lang="en-US" sz="2400" dirty="0" smtClean="0"/>
              <a:t>engage </a:t>
            </a:r>
            <a:r>
              <a:rPr lang="en-US" sz="2400" dirty="0"/>
              <a:t>a broad range of stakeholders.</a:t>
            </a:r>
          </a:p>
        </p:txBody>
      </p:sp>
    </p:spTree>
    <p:extLst>
      <p:ext uri="{BB962C8B-B14F-4D97-AF65-F5344CB8AC3E}">
        <p14:creationId xmlns:p14="http://schemas.microsoft.com/office/powerpoint/2010/main" val="1139808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39375"/>
            <a:ext cx="8229600" cy="1600200"/>
          </a:xfrm>
        </p:spPr>
        <p:txBody>
          <a:bodyPr/>
          <a:lstStyle/>
          <a:p>
            <a:r>
              <a:rPr lang="en-US" sz="4000" dirty="0" smtClean="0"/>
              <a:t>Why is this important for Tribes?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6200"/>
            <a:ext cx="8229600" cy="41449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800" dirty="0" smtClean="0"/>
              <a:t>State proposals will change Medicaid delivery systems and redesign payments; migration from </a:t>
            </a:r>
            <a:r>
              <a:rPr lang="en-US" sz="1800" dirty="0" err="1" smtClean="0"/>
              <a:t>FFS</a:t>
            </a:r>
            <a:r>
              <a:rPr lang="en-US" sz="1800" dirty="0" smtClean="0"/>
              <a:t> to volume and value-based purchasing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State Health Care Innovation Plans (ID, OR and WA) had very little if any Tribal input or consultation 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Past experience in Medicaid system (managed care) and payment reform has been very disruptive for the Indian health system 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Key Indian states are in the wake of reform: (ID, OR, WA, MN) generally centered in Medicaid Expansion States 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Likely little impact on Encounter Rate but bundled services, value-based purchasing, and incentive payments will impact availability of services that can be billed.</a:t>
            </a:r>
            <a:endParaRPr lang="en-US" sz="1800" dirty="0"/>
          </a:p>
          <a:p>
            <a:pPr>
              <a:spcAft>
                <a:spcPts val="600"/>
              </a:spcAft>
            </a:pPr>
            <a:r>
              <a:rPr lang="en-US" sz="1800" dirty="0" smtClean="0"/>
              <a:t>Delivery System Reform Incentive Payments (</a:t>
            </a:r>
            <a:r>
              <a:rPr lang="en-US" sz="1800" dirty="0" err="1" smtClean="0"/>
              <a:t>DSRIP</a:t>
            </a:r>
            <a:r>
              <a:rPr lang="en-US" sz="1800" dirty="0" smtClean="0"/>
              <a:t>) will increasingly become more important for the I/T/U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Medicaid Managed Care will continue to become more rigid and network will become tighter</a:t>
            </a:r>
          </a:p>
        </p:txBody>
      </p:sp>
    </p:spTree>
    <p:extLst>
      <p:ext uri="{BB962C8B-B14F-4D97-AF65-F5344CB8AC3E}">
        <p14:creationId xmlns:p14="http://schemas.microsoft.com/office/powerpoint/2010/main" val="1570800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Delivery System Reform </a:t>
            </a:r>
            <a:br>
              <a:rPr lang="en-US" sz="4000" dirty="0" smtClean="0"/>
            </a:br>
            <a:r>
              <a:rPr lang="en-US" sz="4000" dirty="0" smtClean="0"/>
              <a:t>Incentive Payment (</a:t>
            </a:r>
            <a:r>
              <a:rPr lang="en-US" sz="4000" dirty="0" err="1" smtClean="0"/>
              <a:t>DSRIP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Provides States with savings to support hospitals and providers and how they change providing care to Medicaid enrollees</a:t>
            </a:r>
          </a:p>
          <a:p>
            <a:r>
              <a:rPr lang="en-US" dirty="0" err="1" smtClean="0"/>
              <a:t>DSRIP</a:t>
            </a:r>
            <a:r>
              <a:rPr lang="en-US" dirty="0" smtClean="0"/>
              <a:t> payments are performance based incentives </a:t>
            </a:r>
          </a:p>
          <a:p>
            <a:r>
              <a:rPr lang="en-US" dirty="0" smtClean="0"/>
              <a:t>Medicaid Providers MUST meet certain milestones or performance metrics </a:t>
            </a:r>
          </a:p>
          <a:p>
            <a:pPr lvl="1"/>
            <a:r>
              <a:rPr lang="en-US" sz="1900" dirty="0" smtClean="0"/>
              <a:t>Metrics are common across ALL providers and measured at early years of the Waiver </a:t>
            </a:r>
          </a:p>
          <a:p>
            <a:pPr lvl="1"/>
            <a:r>
              <a:rPr lang="en-US" sz="1900" dirty="0" smtClean="0"/>
              <a:t>Metrics include both infrastructure development or system redesign and focus on health outcomes in later years </a:t>
            </a:r>
          </a:p>
          <a:p>
            <a:pPr lvl="1"/>
            <a:r>
              <a:rPr lang="en-US" sz="1900" dirty="0" smtClean="0"/>
              <a:t>Infrastructure Example:  implementation of chronic care registries</a:t>
            </a:r>
          </a:p>
          <a:p>
            <a:pPr lvl="1"/>
            <a:r>
              <a:rPr lang="en-US" sz="1900" dirty="0" smtClean="0"/>
              <a:t>System Redesign Example: Medical homes or integration of physical and behavioral health </a:t>
            </a:r>
          </a:p>
          <a:p>
            <a:pPr lvl="1"/>
            <a:r>
              <a:rPr lang="en-US" sz="1900" dirty="0" smtClean="0"/>
              <a:t>Outcome Measures:  clinical indicators to improve health of population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139785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Where do we go from here?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5575"/>
            <a:ext cx="8229600" cy="4144963"/>
          </a:xfrm>
        </p:spPr>
        <p:txBody>
          <a:bodyPr>
            <a:noAutofit/>
          </a:bodyPr>
          <a:lstStyle/>
          <a:p>
            <a:r>
              <a:rPr lang="en-US" dirty="0" smtClean="0"/>
              <a:t>Healthier Washington Initiative and Global Waiver:  </a:t>
            </a:r>
          </a:p>
          <a:p>
            <a:pPr lvl="1"/>
            <a:r>
              <a:rPr lang="en-US" sz="1800" dirty="0" smtClean="0"/>
              <a:t>Tribal Technical Workgroup </a:t>
            </a:r>
          </a:p>
          <a:p>
            <a:pPr lvl="1"/>
            <a:r>
              <a:rPr lang="en-US" sz="1800" dirty="0" smtClean="0"/>
              <a:t>NPAIHB/</a:t>
            </a:r>
            <a:r>
              <a:rPr lang="en-US" sz="1800" dirty="0" err="1" smtClean="0"/>
              <a:t>AIHC</a:t>
            </a:r>
            <a:r>
              <a:rPr lang="en-US" sz="1800" dirty="0" smtClean="0"/>
              <a:t> Letter and White Paper recommendations (handouts)</a:t>
            </a:r>
          </a:p>
          <a:p>
            <a:pPr lvl="1"/>
            <a:r>
              <a:rPr lang="en-US" sz="1800" dirty="0" smtClean="0"/>
              <a:t>Series of meetings over next two months </a:t>
            </a:r>
            <a:endParaRPr lang="en-US" sz="1800" dirty="0"/>
          </a:p>
          <a:p>
            <a:r>
              <a:rPr lang="en-US" dirty="0" smtClean="0"/>
              <a:t>Oregon 1115 </a:t>
            </a:r>
            <a:r>
              <a:rPr lang="en-US" dirty="0" err="1" smtClean="0"/>
              <a:t>CCO</a:t>
            </a:r>
            <a:r>
              <a:rPr lang="en-US" dirty="0" smtClean="0"/>
              <a:t> Waiver Renewal is pending</a:t>
            </a:r>
          </a:p>
          <a:p>
            <a:pPr lvl="1"/>
            <a:r>
              <a:rPr lang="en-US" sz="1800" dirty="0" smtClean="0"/>
              <a:t>NPAIHB Meeting with </a:t>
            </a:r>
            <a:r>
              <a:rPr lang="en-US" sz="1800" dirty="0" err="1" smtClean="0"/>
              <a:t>OHA</a:t>
            </a:r>
            <a:r>
              <a:rPr lang="en-US" sz="1800" dirty="0" smtClean="0"/>
              <a:t> on 6/24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; develop a Tribal Chapter in the Waiver</a:t>
            </a:r>
          </a:p>
          <a:p>
            <a:pPr lvl="1"/>
            <a:r>
              <a:rPr lang="en-US" sz="1800" dirty="0" smtClean="0"/>
              <a:t>Need to schedule meeting with Oregon </a:t>
            </a:r>
            <a:r>
              <a:rPr lang="en-US" sz="1800" dirty="0" err="1" smtClean="0"/>
              <a:t>THDs</a:t>
            </a:r>
            <a:endParaRPr lang="en-US" sz="1800" dirty="0"/>
          </a:p>
          <a:p>
            <a:r>
              <a:rPr lang="en-US" dirty="0" smtClean="0"/>
              <a:t>Idaho Health Care Innovation Plan and SIM Grant</a:t>
            </a:r>
          </a:p>
          <a:p>
            <a:pPr lvl="1"/>
            <a:r>
              <a:rPr lang="en-US" sz="1800" dirty="0" smtClean="0"/>
              <a:t>Pending discussion about engaging Tribes </a:t>
            </a:r>
          </a:p>
          <a:p>
            <a:pPr lvl="1"/>
            <a:r>
              <a:rPr lang="en-US" sz="1800" dirty="0" smtClean="0"/>
              <a:t>Teleconference or webinar with State </a:t>
            </a:r>
          </a:p>
          <a:p>
            <a:pPr lvl="1"/>
            <a:r>
              <a:rPr lang="en-US" sz="1800" dirty="0" smtClean="0"/>
              <a:t>Arrange Workgroup follow up meetings at Idaho State/Tribes Meetings  </a:t>
            </a:r>
            <a:endParaRPr lang="en-US" sz="2800" dirty="0" smtClean="0"/>
          </a:p>
          <a:p>
            <a:pPr lvl="1"/>
            <a:endParaRPr lang="en-US" sz="2800" dirty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07304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000"/>
            <a:ext cx="8229600" cy="1600200"/>
          </a:xfrm>
        </p:spPr>
        <p:txBody>
          <a:bodyPr/>
          <a:lstStyle/>
          <a:p>
            <a:pPr>
              <a:lnSpc>
                <a:spcPts val="4400"/>
              </a:lnSpc>
            </a:pPr>
            <a:r>
              <a:rPr lang="en-US" sz="2800" dirty="0" smtClean="0"/>
              <a:t>NPAIHB/</a:t>
            </a:r>
            <a:r>
              <a:rPr lang="en-US" sz="2800" dirty="0" err="1" smtClean="0"/>
              <a:t>NIHB</a:t>
            </a:r>
            <a:r>
              <a:rPr lang="en-US" sz="2800" dirty="0" smtClean="0"/>
              <a:t> Contract to evaluate </a:t>
            </a:r>
            <a:r>
              <a:rPr lang="en-US" sz="2800" dirty="0" err="1" smtClean="0"/>
              <a:t>CMMI</a:t>
            </a:r>
            <a:r>
              <a:rPr lang="en-US" sz="2800" dirty="0" smtClean="0"/>
              <a:t> &amp; State Implementation of SIM Process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$50,000 Proposal submitted to NPAIHB to evaluate </a:t>
            </a:r>
            <a:r>
              <a:rPr lang="en-US" sz="2000" dirty="0" err="1" smtClean="0"/>
              <a:t>CMMI</a:t>
            </a:r>
            <a:r>
              <a:rPr lang="en-US" sz="2000" dirty="0" smtClean="0"/>
              <a:t> and State implementation to include Tribes in State Innovation Model work.</a:t>
            </a:r>
          </a:p>
          <a:p>
            <a:r>
              <a:rPr lang="en-US" sz="2000" dirty="0" smtClean="0"/>
              <a:t>Case Study approach:  Minnesota and Washington </a:t>
            </a:r>
          </a:p>
          <a:p>
            <a:r>
              <a:rPr lang="en-US" sz="2000" dirty="0" smtClean="0"/>
              <a:t>Follows Case study methodology that </a:t>
            </a:r>
            <a:r>
              <a:rPr lang="en-US" sz="2000" dirty="0" err="1" smtClean="0"/>
              <a:t>NIHB</a:t>
            </a:r>
            <a:r>
              <a:rPr lang="en-US" sz="2000" dirty="0" smtClean="0"/>
              <a:t> used in 1997 to develop Medicaid Managed Care Study. </a:t>
            </a:r>
          </a:p>
          <a:p>
            <a:r>
              <a:rPr lang="en-US" sz="2000" dirty="0" smtClean="0"/>
              <a:t>Develop advisory committee in each state to guide development of case study reports </a:t>
            </a:r>
          </a:p>
          <a:p>
            <a:r>
              <a:rPr lang="en-US" sz="2000" dirty="0" smtClean="0"/>
              <a:t>Identify common themes, issues and then develop recommendations for each state as well as nationally</a:t>
            </a:r>
          </a:p>
          <a:p>
            <a:r>
              <a:rPr lang="en-US" sz="2000" dirty="0" smtClean="0"/>
              <a:t>Will include recommendations for </a:t>
            </a:r>
            <a:r>
              <a:rPr lang="en-US" sz="2000" dirty="0" err="1" smtClean="0"/>
              <a:t>CMMI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Convene national venue to discuss findings, refine report recommendations and then submit to CMS/</a:t>
            </a:r>
            <a:r>
              <a:rPr lang="en-US" sz="2000" dirty="0" err="1" smtClean="0"/>
              <a:t>CMMI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0285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6002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08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Objectives of the </a:t>
            </a:r>
            <a:br>
              <a:rPr lang="en-US" sz="4400" dirty="0" smtClean="0"/>
            </a:br>
            <a:r>
              <a:rPr lang="en-US" sz="4400" dirty="0" smtClean="0"/>
              <a:t>Affordable Care Act: </a:t>
            </a:r>
            <a:endParaRPr lang="en-US" sz="4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78130280"/>
              </p:ext>
            </p:extLst>
          </p:nvPr>
        </p:nvGraphicFramePr>
        <p:xfrm>
          <a:off x="408725" y="1807025"/>
          <a:ext cx="7543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629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Center for Medicare &amp; Medicaid Innovation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ACCESS, QUALITY, AND COST</a:t>
            </a:r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Affordable Care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Act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(ACA) established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Center for Medicare &amp; Medicaid Innovation Center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Test new innovative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payment and service delivery models to reduce program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expenditures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 models must preserve or enhance the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quality of care provided to Medicare, Medicaid and the Children’s Health Insurance Program (CHIP)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beneficiaries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Eliminate waste, fraud, and abuse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32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CMMI</a:t>
            </a:r>
            <a:r>
              <a:rPr lang="en-US" sz="4400" dirty="0" smtClean="0"/>
              <a:t> Payment &amp; Service Model Categories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600" b="1" dirty="0" smtClean="0"/>
              <a:t>Defined in the ACA Section 1115A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Accountable Care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Bundled Payments for Care Improvement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Primary Care Transformation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Medicaid &amp; CHIP Initiatives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Initiatives focused on Medicare &amp; Medicaid enrollees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Initiatives to Speed Adoption of Best Practices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Initiatives </a:t>
            </a:r>
            <a:r>
              <a:rPr lang="en-US" dirty="0"/>
              <a:t>to Accelerate the Development and Testing of New Payment and Service Delivery Model </a:t>
            </a:r>
          </a:p>
        </p:txBody>
      </p:sp>
    </p:spTree>
    <p:extLst>
      <p:ext uri="{BB962C8B-B14F-4D97-AF65-F5344CB8AC3E}">
        <p14:creationId xmlns:p14="http://schemas.microsoft.com/office/powerpoint/2010/main" val="109590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State Innovation Model (</a:t>
            </a:r>
            <a:r>
              <a:rPr lang="en-US" sz="4000" dirty="0" err="1" smtClean="0"/>
              <a:t>SIMs</a:t>
            </a:r>
            <a:r>
              <a:rPr lang="en-US" sz="4000" dirty="0" smtClean="0"/>
              <a:t>)</a:t>
            </a:r>
            <a:br>
              <a:rPr lang="en-US" sz="4000" dirty="0" smtClean="0"/>
            </a:br>
            <a:r>
              <a:rPr lang="en-US" sz="4000" dirty="0" smtClean="0"/>
              <a:t>Grants to States &amp; Facilities 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CMMI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has provided over $1.3 billion in grants to States and Facilities (providers) to test payment and service delivery models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Round One:  $640 million to 25 States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Round Two: $1 billion to 28 States, 3 Territories, &amp; the District 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States are eligible &amp; received: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 Pre-Testing Awards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 Test Awards Round 1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 Test Awards Round 2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 Design Awards Round 1 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 Design Awards Round 2 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199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are the </a:t>
            </a:r>
            <a:r>
              <a:rPr lang="en-US" sz="4400" dirty="0" err="1" smtClean="0"/>
              <a:t>SIMs</a:t>
            </a:r>
            <a:r>
              <a:rPr lang="en-US" sz="4400" dirty="0" smtClean="0"/>
              <a:t> Grants?</a:t>
            </a:r>
            <a:br>
              <a:rPr lang="en-US" sz="4400" dirty="0" smtClean="0"/>
            </a:br>
            <a:r>
              <a:rPr lang="en-US" sz="4000" i="1" dirty="0" smtClean="0"/>
              <a:t>Model Pre-testing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Three states received pre-testing assistance and funding to </a:t>
            </a:r>
            <a:r>
              <a:rPr lang="en-US" sz="2800" dirty="0" smtClean="0"/>
              <a:t>work </a:t>
            </a:r>
            <a:r>
              <a:rPr lang="en-US" sz="2800" dirty="0"/>
              <a:t>on a comprehensive </a:t>
            </a:r>
            <a:r>
              <a:rPr lang="en-US" sz="2800" i="1" u="sng" dirty="0"/>
              <a:t>State Health Care Innovation Plan</a:t>
            </a:r>
            <a:r>
              <a:rPr lang="en-US" sz="2800" dirty="0"/>
              <a:t>. </a:t>
            </a:r>
            <a:endParaRPr lang="en-US" sz="2800" dirty="0" smtClean="0"/>
          </a:p>
          <a:p>
            <a:r>
              <a:rPr lang="en-US" sz="2800" dirty="0" smtClean="0"/>
              <a:t>States </a:t>
            </a:r>
            <a:r>
              <a:rPr lang="en-US" sz="2800" dirty="0"/>
              <a:t>that received pre-testing awards under the State Innovation Models initiative </a:t>
            </a:r>
            <a:r>
              <a:rPr lang="en-US" sz="2800" dirty="0" smtClean="0"/>
              <a:t>had </a:t>
            </a:r>
            <a:r>
              <a:rPr lang="en-US" sz="2800" dirty="0"/>
              <a:t>six months to submit their State Health Care Innovation Plans to CMS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5473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are the </a:t>
            </a:r>
            <a:r>
              <a:rPr lang="en-US" sz="4400" dirty="0" err="1" smtClean="0"/>
              <a:t>SIMs</a:t>
            </a:r>
            <a:r>
              <a:rPr lang="en-US" sz="4400" dirty="0" smtClean="0"/>
              <a:t> Grants?</a:t>
            </a:r>
            <a:br>
              <a:rPr lang="en-US" sz="4400" dirty="0" smtClean="0"/>
            </a:br>
            <a:r>
              <a:rPr lang="en-US" sz="4000" i="1" dirty="0" smtClean="0"/>
              <a:t>Model Test Awards – Round 1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 $250 million in Model Test awards is supporting six states to implement their State Health Care Innovation Plans. </a:t>
            </a:r>
            <a:endParaRPr lang="en-US" dirty="0" smtClean="0"/>
          </a:p>
          <a:p>
            <a:pPr lvl="1"/>
            <a:r>
              <a:rPr lang="en-US" sz="2200" i="1" dirty="0" smtClean="0"/>
              <a:t>Oregon received $45 million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State Health Care Innovation Plan is a proposal that describes a state’s strategy to use all of the levers available to it to transform its health care delivery system through multi-payer payment reform and other state-led </a:t>
            </a:r>
            <a:r>
              <a:rPr lang="en-US" dirty="0" smtClean="0"/>
              <a:t>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88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are the </a:t>
            </a:r>
            <a:r>
              <a:rPr lang="en-US" sz="4400" dirty="0" err="1" smtClean="0"/>
              <a:t>SIMs</a:t>
            </a:r>
            <a:r>
              <a:rPr lang="en-US" sz="4400" dirty="0" smtClean="0"/>
              <a:t> Grants?</a:t>
            </a:r>
            <a:br>
              <a:rPr lang="en-US" sz="4400" dirty="0" smtClean="0"/>
            </a:br>
            <a:r>
              <a:rPr lang="en-US" sz="4000" i="1" dirty="0" smtClean="0"/>
              <a:t>Model Test Awards – Round 2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Round Two SIM Initiative Model Test </a:t>
            </a:r>
            <a:r>
              <a:rPr lang="en-US" sz="2800" dirty="0" smtClean="0"/>
              <a:t>awards  </a:t>
            </a:r>
            <a:r>
              <a:rPr lang="en-US" sz="2800" dirty="0"/>
              <a:t>issued on December 16, 2014. </a:t>
            </a:r>
            <a:endParaRPr lang="en-US" sz="2800" dirty="0" smtClean="0"/>
          </a:p>
          <a:p>
            <a:r>
              <a:rPr lang="en-US" sz="2800" dirty="0" smtClean="0"/>
              <a:t>38 </a:t>
            </a:r>
            <a:r>
              <a:rPr lang="en-US" sz="2800" dirty="0"/>
              <a:t>total SIM awardees (including 34 states, three territories and </a:t>
            </a:r>
            <a:r>
              <a:rPr lang="en-US" sz="2800" dirty="0" smtClean="0"/>
              <a:t>DC) </a:t>
            </a:r>
          </a:p>
          <a:p>
            <a:pPr lvl="1"/>
            <a:r>
              <a:rPr lang="en-US" sz="2400" dirty="0" smtClean="0"/>
              <a:t>Idaho $40 million 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Washington $65 million </a:t>
            </a:r>
          </a:p>
          <a:p>
            <a:r>
              <a:rPr lang="en-US" sz="2800" dirty="0" smtClean="0"/>
              <a:t>States will work to develop state-based </a:t>
            </a:r>
            <a:r>
              <a:rPr lang="en-US" sz="2800" dirty="0"/>
              <a:t>innovation in health system transformation.</a:t>
            </a:r>
          </a:p>
        </p:txBody>
      </p:sp>
    </p:spTree>
    <p:extLst>
      <p:ext uri="{BB962C8B-B14F-4D97-AF65-F5344CB8AC3E}">
        <p14:creationId xmlns:p14="http://schemas.microsoft.com/office/powerpoint/2010/main" val="113980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are the </a:t>
            </a:r>
            <a:r>
              <a:rPr lang="en-US" sz="4400" dirty="0" err="1" smtClean="0"/>
              <a:t>SIMs</a:t>
            </a:r>
            <a:r>
              <a:rPr lang="en-US" sz="4400" dirty="0" smtClean="0"/>
              <a:t> Grants?</a:t>
            </a:r>
            <a:br>
              <a:rPr lang="en-US" sz="4400" dirty="0" smtClean="0"/>
            </a:br>
            <a:r>
              <a:rPr lang="en-US" sz="4000" i="1" dirty="0" smtClean="0"/>
              <a:t>Model Design Awards – Round 1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Sixteen states received Model Design awards under the first round of the </a:t>
            </a:r>
            <a:r>
              <a:rPr lang="en-US" sz="2800" dirty="0" err="1"/>
              <a:t>SIMs</a:t>
            </a:r>
            <a:r>
              <a:rPr lang="en-US" sz="2800" dirty="0"/>
              <a:t> Initiative. </a:t>
            </a:r>
            <a:endParaRPr lang="en-US" sz="2800" dirty="0" smtClean="0"/>
          </a:p>
          <a:p>
            <a:pPr lvl="1">
              <a:spcAft>
                <a:spcPts val="1200"/>
              </a:spcAft>
            </a:pPr>
            <a:r>
              <a:rPr lang="en-US" sz="2400" i="1" dirty="0" smtClean="0"/>
              <a:t>Idaho received $3 million </a:t>
            </a:r>
          </a:p>
          <a:p>
            <a:r>
              <a:rPr lang="en-US" sz="2800" dirty="0" smtClean="0"/>
              <a:t>States </a:t>
            </a:r>
            <a:r>
              <a:rPr lang="en-US" sz="2800" dirty="0"/>
              <a:t>will </a:t>
            </a:r>
            <a:r>
              <a:rPr lang="en-US" sz="2800" dirty="0" smtClean="0"/>
              <a:t>develop and use </a:t>
            </a:r>
            <a:r>
              <a:rPr lang="en-US" sz="2800" dirty="0"/>
              <a:t>Health Care Innovation Plans to inform their applications for a Model Test Award or another Model Design Award under the second round of this </a:t>
            </a:r>
            <a:r>
              <a:rPr lang="en-US" sz="2800" dirty="0" smtClean="0"/>
              <a:t>initiative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9808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197</TotalTime>
  <Words>952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Executive</vt:lpstr>
      <vt:lpstr>State Innovation Models Initiative: Medicaid Delivery System Innovation  &amp; Payment Redesign</vt:lpstr>
      <vt:lpstr>Objectives of the  Affordable Care Act: </vt:lpstr>
      <vt:lpstr>Center for Medicare &amp; Medicaid Innovation </vt:lpstr>
      <vt:lpstr>CMMI Payment &amp; Service Model Categories </vt:lpstr>
      <vt:lpstr>State Innovation Model (SIMs) Grants to States &amp; Facilities  </vt:lpstr>
      <vt:lpstr>What are the SIMs Grants? Model Pre-testing </vt:lpstr>
      <vt:lpstr>What are the SIMs Grants? Model Test Awards – Round 1 </vt:lpstr>
      <vt:lpstr>What are the SIMs Grants? Model Test Awards – Round 2 </vt:lpstr>
      <vt:lpstr>What are the SIMs Grants? Model Design Awards – Round 1 </vt:lpstr>
      <vt:lpstr>What are the SIMs Grants? Model Design Awards – Round 2 </vt:lpstr>
      <vt:lpstr>Why is this important for Tribes?</vt:lpstr>
      <vt:lpstr>Delivery System Reform  Incentive Payment (DSRIP)</vt:lpstr>
      <vt:lpstr>Where do we go from here? </vt:lpstr>
      <vt:lpstr>NPAIHB/NIHB Contract to evaluate CMMI &amp; State Implementation of SIM Process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Innovation Models Initiative: Medicaid Delivery System Innovation  &amp; Payment Redesign</dc:title>
  <dc:creator>Jim Roberts</dc:creator>
  <cp:lastModifiedBy>Jim Roberts</cp:lastModifiedBy>
  <cp:revision>29</cp:revision>
  <dcterms:created xsi:type="dcterms:W3CDTF">2015-07-05T13:50:26Z</dcterms:created>
  <dcterms:modified xsi:type="dcterms:W3CDTF">2015-07-05T17:07:40Z</dcterms:modified>
</cp:coreProperties>
</file>