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9"/>
  </p:notesMasterIdLst>
  <p:sldIdLst>
    <p:sldId id="261" r:id="rId2"/>
    <p:sldId id="286" r:id="rId3"/>
    <p:sldId id="394" r:id="rId4"/>
    <p:sldId id="414" r:id="rId5"/>
    <p:sldId id="438" r:id="rId6"/>
    <p:sldId id="439" r:id="rId7"/>
    <p:sldId id="428" r:id="rId8"/>
    <p:sldId id="430" r:id="rId9"/>
    <p:sldId id="280" r:id="rId10"/>
    <p:sldId id="416" r:id="rId11"/>
    <p:sldId id="437" r:id="rId12"/>
    <p:sldId id="431" r:id="rId13"/>
    <p:sldId id="440" r:id="rId14"/>
    <p:sldId id="453" r:id="rId15"/>
    <p:sldId id="452" r:id="rId16"/>
    <p:sldId id="448" r:id="rId17"/>
    <p:sldId id="442" r:id="rId18"/>
    <p:sldId id="443" r:id="rId19"/>
    <p:sldId id="444" r:id="rId20"/>
    <p:sldId id="445" r:id="rId21"/>
    <p:sldId id="449" r:id="rId22"/>
    <p:sldId id="456" r:id="rId23"/>
    <p:sldId id="441" r:id="rId24"/>
    <p:sldId id="446" r:id="rId25"/>
    <p:sldId id="454" r:id="rId26"/>
    <p:sldId id="451" r:id="rId27"/>
    <p:sldId id="455" r:id="rId28"/>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76" autoAdjust="0"/>
    <p:restoredTop sz="90533" autoAdjust="0"/>
  </p:normalViewPr>
  <p:slideViewPr>
    <p:cSldViewPr>
      <p:cViewPr>
        <p:scale>
          <a:sx n="75" d="100"/>
          <a:sy n="75" d="100"/>
        </p:scale>
        <p:origin x="-1224" y="-288"/>
      </p:cViewPr>
      <p:guideLst>
        <p:guide orient="horz" pos="2160"/>
        <p:guide pos="2880"/>
      </p:guideLst>
    </p:cSldViewPr>
  </p:slideViewPr>
  <p:outlineViewPr>
    <p:cViewPr>
      <p:scale>
        <a:sx n="33" d="100"/>
        <a:sy n="33" d="100"/>
      </p:scale>
      <p:origin x="0" y="43464"/>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50" d="100"/>
          <a:sy n="150" d="100"/>
        </p:scale>
        <p:origin x="-1596" y="2520"/>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2"/>
            <a:ext cx="2971800" cy="464820"/>
          </a:xfrm>
          <a:prstGeom prst="rect">
            <a:avLst/>
          </a:prstGeom>
        </p:spPr>
        <p:txBody>
          <a:bodyPr vert="horz" lIns="92543" tIns="46272" rIns="92543" bIns="46272" rtlCol="0"/>
          <a:lstStyle>
            <a:lvl1pPr algn="l">
              <a:defRPr sz="1200"/>
            </a:lvl1pPr>
          </a:lstStyle>
          <a:p>
            <a:endParaRPr lang="en-US" dirty="0"/>
          </a:p>
        </p:txBody>
      </p:sp>
      <p:sp>
        <p:nvSpPr>
          <p:cNvPr id="3" name="Date Placeholder 2"/>
          <p:cNvSpPr>
            <a:spLocks noGrp="1"/>
          </p:cNvSpPr>
          <p:nvPr>
            <p:ph type="dt" idx="1"/>
          </p:nvPr>
        </p:nvSpPr>
        <p:spPr>
          <a:xfrm>
            <a:off x="3884615" y="2"/>
            <a:ext cx="2971800" cy="464820"/>
          </a:xfrm>
          <a:prstGeom prst="rect">
            <a:avLst/>
          </a:prstGeom>
        </p:spPr>
        <p:txBody>
          <a:bodyPr vert="horz" lIns="92543" tIns="46272" rIns="92543" bIns="46272" rtlCol="0"/>
          <a:lstStyle>
            <a:lvl1pPr algn="r">
              <a:defRPr sz="1200"/>
            </a:lvl1pPr>
          </a:lstStyle>
          <a:p>
            <a:fld id="{EC0F1B0D-719E-43F8-A404-A26256A19590}" type="datetimeFigureOut">
              <a:rPr lang="en-US" smtClean="0"/>
              <a:pPr/>
              <a:t>10/27/2015</a:t>
            </a:fld>
            <a:endParaRPr lang="en-US" dirty="0"/>
          </a:p>
        </p:txBody>
      </p:sp>
      <p:sp>
        <p:nvSpPr>
          <p:cNvPr id="4" name="Slide Image Placeholder 3"/>
          <p:cNvSpPr>
            <a:spLocks noGrp="1" noRot="1" noChangeAspect="1"/>
          </p:cNvSpPr>
          <p:nvPr>
            <p:ph type="sldImg" idx="2"/>
          </p:nvPr>
        </p:nvSpPr>
        <p:spPr>
          <a:xfrm>
            <a:off x="1104900" y="695325"/>
            <a:ext cx="4648200" cy="3487738"/>
          </a:xfrm>
          <a:prstGeom prst="rect">
            <a:avLst/>
          </a:prstGeom>
          <a:noFill/>
          <a:ln w="12700">
            <a:solidFill>
              <a:prstClr val="black"/>
            </a:solidFill>
          </a:ln>
        </p:spPr>
        <p:txBody>
          <a:bodyPr vert="horz" lIns="92543" tIns="46272" rIns="92543" bIns="46272" rtlCol="0" anchor="ctr"/>
          <a:lstStyle/>
          <a:p>
            <a:endParaRPr lang="en-US" dirty="0"/>
          </a:p>
        </p:txBody>
      </p:sp>
      <p:sp>
        <p:nvSpPr>
          <p:cNvPr id="5" name="Notes Placeholder 4"/>
          <p:cNvSpPr>
            <a:spLocks noGrp="1"/>
          </p:cNvSpPr>
          <p:nvPr>
            <p:ph type="body" sz="quarter" idx="3"/>
          </p:nvPr>
        </p:nvSpPr>
        <p:spPr>
          <a:xfrm>
            <a:off x="685801" y="4415794"/>
            <a:ext cx="5486400" cy="4183380"/>
          </a:xfrm>
          <a:prstGeom prst="rect">
            <a:avLst/>
          </a:prstGeom>
        </p:spPr>
        <p:txBody>
          <a:bodyPr vert="horz" lIns="92543" tIns="46272" rIns="92543" bIns="46272"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8829971"/>
            <a:ext cx="2971800" cy="464820"/>
          </a:xfrm>
          <a:prstGeom prst="rect">
            <a:avLst/>
          </a:prstGeom>
        </p:spPr>
        <p:txBody>
          <a:bodyPr vert="horz" lIns="92543" tIns="46272" rIns="92543" bIns="46272"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5" y="8829971"/>
            <a:ext cx="2971800" cy="464820"/>
          </a:xfrm>
          <a:prstGeom prst="rect">
            <a:avLst/>
          </a:prstGeom>
        </p:spPr>
        <p:txBody>
          <a:bodyPr vert="horz" lIns="92543" tIns="46272" rIns="92543" bIns="46272" rtlCol="0" anchor="b"/>
          <a:lstStyle>
            <a:lvl1pPr algn="r">
              <a:defRPr sz="1200"/>
            </a:lvl1pPr>
          </a:lstStyle>
          <a:p>
            <a:fld id="{30E8476A-0D4C-49BA-AEDA-91255FEEC074}" type="slidenum">
              <a:rPr lang="en-US" smtClean="0"/>
              <a:pPr/>
              <a:t>‹#›</a:t>
            </a:fld>
            <a:endParaRPr lang="en-US" dirty="0"/>
          </a:p>
        </p:txBody>
      </p:sp>
    </p:spTree>
    <p:extLst>
      <p:ext uri="{BB962C8B-B14F-4D97-AF65-F5344CB8AC3E}">
        <p14:creationId xmlns:p14="http://schemas.microsoft.com/office/powerpoint/2010/main" val="3732698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4900" y="695325"/>
            <a:ext cx="4648200" cy="348773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E8476A-0D4C-49BA-AEDA-91255FEEC074}" type="slidenum">
              <a:rPr lang="en-US" smtClean="0"/>
              <a:pPr/>
              <a:t>1</a:t>
            </a:fld>
            <a:endParaRPr lang="en-US" dirty="0"/>
          </a:p>
        </p:txBody>
      </p:sp>
    </p:spTree>
    <p:extLst>
      <p:ext uri="{BB962C8B-B14F-4D97-AF65-F5344CB8AC3E}">
        <p14:creationId xmlns:p14="http://schemas.microsoft.com/office/powerpoint/2010/main" val="7088509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Improving access to care has been a priority</a:t>
            </a:r>
            <a:r>
              <a:rPr lang="en-US" baseline="0" dirty="0" smtClean="0"/>
              <a:t> as well for several years.  In 2012 we implemented an Open Access model of care in our clinic.  We continue to work on the development of a patient-centered, relationship-based system of care at </a:t>
            </a:r>
            <a:r>
              <a:rPr lang="en-US" baseline="0" dirty="0" err="1" smtClean="0"/>
              <a:t>Yellowhawk</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30E8476A-0D4C-49BA-AEDA-91255FEEC074}" type="slidenum">
              <a:rPr lang="en-US" smtClean="0"/>
              <a:pPr/>
              <a:t>10</a:t>
            </a:fld>
            <a:endParaRPr lang="en-US" dirty="0"/>
          </a:p>
        </p:txBody>
      </p:sp>
    </p:spTree>
    <p:extLst>
      <p:ext uri="{BB962C8B-B14F-4D97-AF65-F5344CB8AC3E}">
        <p14:creationId xmlns:p14="http://schemas.microsoft.com/office/powerpoint/2010/main" val="15505354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has never been more</a:t>
            </a:r>
            <a:r>
              <a:rPr lang="en-US" baseline="0" dirty="0" smtClean="0"/>
              <a:t> attention given to youth &amp; adolescent health programs.  Shown here just a couple of examples – one in particular was our youth Lacrosse Team.  Also our Fun Run is always popular in our community. </a:t>
            </a:r>
            <a:endParaRPr lang="en-US" dirty="0"/>
          </a:p>
        </p:txBody>
      </p:sp>
      <p:sp>
        <p:nvSpPr>
          <p:cNvPr id="4" name="Slide Number Placeholder 3"/>
          <p:cNvSpPr>
            <a:spLocks noGrp="1"/>
          </p:cNvSpPr>
          <p:nvPr>
            <p:ph type="sldNum" sz="quarter" idx="10"/>
          </p:nvPr>
        </p:nvSpPr>
        <p:spPr/>
        <p:txBody>
          <a:bodyPr/>
          <a:lstStyle/>
          <a:p>
            <a:fld id="{30E8476A-0D4C-49BA-AEDA-91255FEEC074}" type="slidenum">
              <a:rPr lang="en-US" smtClean="0"/>
              <a:pPr/>
              <a:t>11</a:t>
            </a:fld>
            <a:endParaRPr lang="en-US" dirty="0"/>
          </a:p>
        </p:txBody>
      </p:sp>
    </p:spTree>
    <p:extLst>
      <p:ext uri="{BB962C8B-B14F-4D97-AF65-F5344CB8AC3E}">
        <p14:creationId xmlns:p14="http://schemas.microsoft.com/office/powerpoint/2010/main" val="38550372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constantly</a:t>
            </a:r>
            <a:r>
              <a:rPr lang="en-US" baseline="0" dirty="0" smtClean="0"/>
              <a:t> remind staff and the community that is not “all about the money”.  That said, we all know that if we aren’t aggressive with seeking outside funding, we will not be able to sustain much less expand services.  We grateful to the Portland Area Indian Health Service for recognizing the efforts of the </a:t>
            </a:r>
            <a:r>
              <a:rPr lang="en-US" baseline="0" dirty="0" err="1" smtClean="0"/>
              <a:t>Yellowhawk</a:t>
            </a:r>
            <a:r>
              <a:rPr lang="en-US" baseline="0" dirty="0" smtClean="0"/>
              <a:t> Revenue Team in the ‘Recognition of Excellence’ ceremony this year.  We should also mention that CTUIR and </a:t>
            </a:r>
            <a:r>
              <a:rPr lang="en-US" baseline="0" dirty="0" err="1" smtClean="0"/>
              <a:t>Yellowhawk</a:t>
            </a:r>
            <a:r>
              <a:rPr lang="en-US" baseline="0" dirty="0" smtClean="0"/>
              <a:t> are in the process of converting to the Federal Employees Health Benefits (FEHB) program from our self-insured medical plan.</a:t>
            </a:r>
          </a:p>
          <a:p>
            <a:r>
              <a:rPr lang="en-US" baseline="0" dirty="0" smtClean="0">
                <a:solidFill>
                  <a:srgbClr val="FF0000"/>
                </a:solidFill>
              </a:rPr>
              <a:t>TIM DOES THE REMAINDER OF THE SLIDE DECK…</a:t>
            </a:r>
            <a:endParaRPr lang="en-US" dirty="0">
              <a:solidFill>
                <a:srgbClr val="FF0000"/>
              </a:solidFill>
            </a:endParaRPr>
          </a:p>
        </p:txBody>
      </p:sp>
      <p:sp>
        <p:nvSpPr>
          <p:cNvPr id="4" name="Slide Number Placeholder 3"/>
          <p:cNvSpPr>
            <a:spLocks noGrp="1"/>
          </p:cNvSpPr>
          <p:nvPr>
            <p:ph type="sldNum" sz="quarter" idx="10"/>
          </p:nvPr>
        </p:nvSpPr>
        <p:spPr/>
        <p:txBody>
          <a:bodyPr/>
          <a:lstStyle/>
          <a:p>
            <a:fld id="{30E8476A-0D4C-49BA-AEDA-91255FEEC074}" type="slidenum">
              <a:rPr lang="en-US" smtClean="0"/>
              <a:pPr/>
              <a:t>12</a:t>
            </a:fld>
            <a:endParaRPr lang="en-US" dirty="0"/>
          </a:p>
        </p:txBody>
      </p:sp>
    </p:spTree>
    <p:extLst>
      <p:ext uri="{BB962C8B-B14F-4D97-AF65-F5344CB8AC3E}">
        <p14:creationId xmlns:p14="http://schemas.microsoft.com/office/powerpoint/2010/main" val="19332587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E8476A-0D4C-49BA-AEDA-91255FEEC074}" type="slidenum">
              <a:rPr lang="en-US" smtClean="0"/>
              <a:pPr/>
              <a:t>13</a:t>
            </a:fld>
            <a:endParaRPr lang="en-US" dirty="0"/>
          </a:p>
        </p:txBody>
      </p:sp>
    </p:spTree>
    <p:extLst>
      <p:ext uri="{BB962C8B-B14F-4D97-AF65-F5344CB8AC3E}">
        <p14:creationId xmlns:p14="http://schemas.microsoft.com/office/powerpoint/2010/main" val="24703839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E8476A-0D4C-49BA-AEDA-91255FEEC074}" type="slidenum">
              <a:rPr lang="en-US" smtClean="0"/>
              <a:pPr/>
              <a:t>14</a:t>
            </a:fld>
            <a:endParaRPr lang="en-US" dirty="0"/>
          </a:p>
        </p:txBody>
      </p:sp>
    </p:spTree>
    <p:extLst>
      <p:ext uri="{BB962C8B-B14F-4D97-AF65-F5344CB8AC3E}">
        <p14:creationId xmlns:p14="http://schemas.microsoft.com/office/powerpoint/2010/main" val="10737463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E8476A-0D4C-49BA-AEDA-91255FEEC074}" type="slidenum">
              <a:rPr lang="en-US" smtClean="0"/>
              <a:pPr/>
              <a:t>15</a:t>
            </a:fld>
            <a:endParaRPr lang="en-US" dirty="0"/>
          </a:p>
        </p:txBody>
      </p:sp>
    </p:spTree>
    <p:extLst>
      <p:ext uri="{BB962C8B-B14F-4D97-AF65-F5344CB8AC3E}">
        <p14:creationId xmlns:p14="http://schemas.microsoft.com/office/powerpoint/2010/main" val="6526283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E8476A-0D4C-49BA-AEDA-91255FEEC074}" type="slidenum">
              <a:rPr lang="en-US" smtClean="0"/>
              <a:pPr/>
              <a:t>16</a:t>
            </a:fld>
            <a:endParaRPr lang="en-US" dirty="0"/>
          </a:p>
        </p:txBody>
      </p:sp>
    </p:spTree>
    <p:extLst>
      <p:ext uri="{BB962C8B-B14F-4D97-AF65-F5344CB8AC3E}">
        <p14:creationId xmlns:p14="http://schemas.microsoft.com/office/powerpoint/2010/main" val="22519826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E8476A-0D4C-49BA-AEDA-91255FEEC074}" type="slidenum">
              <a:rPr lang="en-US" smtClean="0"/>
              <a:pPr/>
              <a:t>17</a:t>
            </a:fld>
            <a:endParaRPr lang="en-US" dirty="0"/>
          </a:p>
        </p:txBody>
      </p:sp>
    </p:spTree>
    <p:extLst>
      <p:ext uri="{BB962C8B-B14F-4D97-AF65-F5344CB8AC3E}">
        <p14:creationId xmlns:p14="http://schemas.microsoft.com/office/powerpoint/2010/main" val="9554491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E8476A-0D4C-49BA-AEDA-91255FEEC074}" type="slidenum">
              <a:rPr lang="en-US" smtClean="0"/>
              <a:pPr/>
              <a:t>18</a:t>
            </a:fld>
            <a:endParaRPr lang="en-US" dirty="0"/>
          </a:p>
        </p:txBody>
      </p:sp>
    </p:spTree>
    <p:extLst>
      <p:ext uri="{BB962C8B-B14F-4D97-AF65-F5344CB8AC3E}">
        <p14:creationId xmlns:p14="http://schemas.microsoft.com/office/powerpoint/2010/main" val="3878889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E8476A-0D4C-49BA-AEDA-91255FEEC074}" type="slidenum">
              <a:rPr lang="en-US" smtClean="0"/>
              <a:pPr/>
              <a:t>19</a:t>
            </a:fld>
            <a:endParaRPr lang="en-US" dirty="0"/>
          </a:p>
        </p:txBody>
      </p:sp>
    </p:spTree>
    <p:extLst>
      <p:ext uri="{BB962C8B-B14F-4D97-AF65-F5344CB8AC3E}">
        <p14:creationId xmlns:p14="http://schemas.microsoft.com/office/powerpoint/2010/main" val="27552651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4900" y="695325"/>
            <a:ext cx="4648200" cy="3487738"/>
          </a:xfrm>
        </p:spPr>
      </p:sp>
      <p:sp>
        <p:nvSpPr>
          <p:cNvPr id="3" name="Notes Placeholder 2"/>
          <p:cNvSpPr>
            <a:spLocks noGrp="1"/>
          </p:cNvSpPr>
          <p:nvPr>
            <p:ph type="body" idx="1"/>
          </p:nvPr>
        </p:nvSpPr>
        <p:spPr/>
        <p:txBody>
          <a:bodyPr/>
          <a:lstStyle/>
          <a:p>
            <a:r>
              <a:rPr lang="en-US" dirty="0" smtClean="0"/>
              <a:t>The CTUIR</a:t>
            </a:r>
            <a:r>
              <a:rPr lang="en-US" baseline="0" dirty="0" smtClean="0"/>
              <a:t> Health Commission, shown here, is the Governing Body for the </a:t>
            </a:r>
            <a:r>
              <a:rPr lang="en-US" baseline="0" dirty="0" err="1" smtClean="0"/>
              <a:t>Yellowhawk</a:t>
            </a:r>
            <a:r>
              <a:rPr lang="en-US" baseline="0" dirty="0" smtClean="0"/>
              <a:t> Tribal Health Center.  This is our current Vision Statement although we are considering updating our Mission &amp; Vision.</a:t>
            </a:r>
            <a:endParaRPr lang="en-US" dirty="0"/>
          </a:p>
        </p:txBody>
      </p:sp>
      <p:sp>
        <p:nvSpPr>
          <p:cNvPr id="4" name="Slide Number Placeholder 3"/>
          <p:cNvSpPr>
            <a:spLocks noGrp="1"/>
          </p:cNvSpPr>
          <p:nvPr>
            <p:ph type="sldNum" sz="quarter" idx="10"/>
          </p:nvPr>
        </p:nvSpPr>
        <p:spPr/>
        <p:txBody>
          <a:bodyPr/>
          <a:lstStyle/>
          <a:p>
            <a:fld id="{30E8476A-0D4C-49BA-AEDA-91255FEEC074}" type="slidenum">
              <a:rPr lang="en-US" smtClean="0"/>
              <a:pPr/>
              <a:t>2</a:t>
            </a:fld>
            <a:endParaRPr lang="en-US" dirty="0"/>
          </a:p>
        </p:txBody>
      </p:sp>
    </p:spTree>
    <p:extLst>
      <p:ext uri="{BB962C8B-B14F-4D97-AF65-F5344CB8AC3E}">
        <p14:creationId xmlns:p14="http://schemas.microsoft.com/office/powerpoint/2010/main" val="14548570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E8476A-0D4C-49BA-AEDA-91255FEEC074}" type="slidenum">
              <a:rPr lang="en-US" smtClean="0"/>
              <a:pPr/>
              <a:t>20</a:t>
            </a:fld>
            <a:endParaRPr lang="en-US" dirty="0"/>
          </a:p>
        </p:txBody>
      </p:sp>
    </p:spTree>
    <p:extLst>
      <p:ext uri="{BB962C8B-B14F-4D97-AF65-F5344CB8AC3E}">
        <p14:creationId xmlns:p14="http://schemas.microsoft.com/office/powerpoint/2010/main" val="16651937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E8476A-0D4C-49BA-AEDA-91255FEEC074}" type="slidenum">
              <a:rPr lang="en-US" smtClean="0"/>
              <a:pPr/>
              <a:t>21</a:t>
            </a:fld>
            <a:endParaRPr lang="en-US" dirty="0"/>
          </a:p>
        </p:txBody>
      </p:sp>
    </p:spTree>
    <p:extLst>
      <p:ext uri="{BB962C8B-B14F-4D97-AF65-F5344CB8AC3E}">
        <p14:creationId xmlns:p14="http://schemas.microsoft.com/office/powerpoint/2010/main" val="39127748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E8476A-0D4C-49BA-AEDA-91255FEEC074}" type="slidenum">
              <a:rPr lang="en-US" smtClean="0"/>
              <a:pPr/>
              <a:t>22</a:t>
            </a:fld>
            <a:endParaRPr lang="en-US" dirty="0"/>
          </a:p>
        </p:txBody>
      </p:sp>
    </p:spTree>
    <p:extLst>
      <p:ext uri="{BB962C8B-B14F-4D97-AF65-F5344CB8AC3E}">
        <p14:creationId xmlns:p14="http://schemas.microsoft.com/office/powerpoint/2010/main" val="27272849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E8476A-0D4C-49BA-AEDA-91255FEEC074}" type="slidenum">
              <a:rPr lang="en-US" smtClean="0"/>
              <a:pPr/>
              <a:t>23</a:t>
            </a:fld>
            <a:endParaRPr lang="en-US" dirty="0"/>
          </a:p>
        </p:txBody>
      </p:sp>
    </p:spTree>
    <p:extLst>
      <p:ext uri="{BB962C8B-B14F-4D97-AF65-F5344CB8AC3E}">
        <p14:creationId xmlns:p14="http://schemas.microsoft.com/office/powerpoint/2010/main" val="42924018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E8476A-0D4C-49BA-AEDA-91255FEEC074}" type="slidenum">
              <a:rPr lang="en-US" smtClean="0"/>
              <a:pPr/>
              <a:t>24</a:t>
            </a:fld>
            <a:endParaRPr lang="en-US" dirty="0"/>
          </a:p>
        </p:txBody>
      </p:sp>
    </p:spTree>
    <p:extLst>
      <p:ext uri="{BB962C8B-B14F-4D97-AF65-F5344CB8AC3E}">
        <p14:creationId xmlns:p14="http://schemas.microsoft.com/office/powerpoint/2010/main" val="7620697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E8476A-0D4C-49BA-AEDA-91255FEEC074}" type="slidenum">
              <a:rPr lang="en-US" smtClean="0"/>
              <a:pPr/>
              <a:t>25</a:t>
            </a:fld>
            <a:endParaRPr lang="en-US" dirty="0"/>
          </a:p>
        </p:txBody>
      </p:sp>
    </p:spTree>
    <p:extLst>
      <p:ext uri="{BB962C8B-B14F-4D97-AF65-F5344CB8AC3E}">
        <p14:creationId xmlns:p14="http://schemas.microsoft.com/office/powerpoint/2010/main" val="42384048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E8476A-0D4C-49BA-AEDA-91255FEEC074}" type="slidenum">
              <a:rPr lang="en-US" smtClean="0"/>
              <a:pPr/>
              <a:t>26</a:t>
            </a:fld>
            <a:endParaRPr lang="en-US" dirty="0"/>
          </a:p>
        </p:txBody>
      </p:sp>
    </p:spTree>
    <p:extLst>
      <p:ext uri="{BB962C8B-B14F-4D97-AF65-F5344CB8AC3E}">
        <p14:creationId xmlns:p14="http://schemas.microsoft.com/office/powerpoint/2010/main" val="21032421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E8476A-0D4C-49BA-AEDA-91255FEEC074}" type="slidenum">
              <a:rPr lang="en-US" smtClean="0"/>
              <a:pPr/>
              <a:t>27</a:t>
            </a:fld>
            <a:endParaRPr lang="en-US" dirty="0"/>
          </a:p>
        </p:txBody>
      </p:sp>
    </p:spTree>
    <p:extLst>
      <p:ext uri="{BB962C8B-B14F-4D97-AF65-F5344CB8AC3E}">
        <p14:creationId xmlns:p14="http://schemas.microsoft.com/office/powerpoint/2010/main" val="27902713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4900" y="695325"/>
            <a:ext cx="4648200" cy="3487738"/>
          </a:xfrm>
        </p:spPr>
      </p:sp>
      <p:sp>
        <p:nvSpPr>
          <p:cNvPr id="3" name="Notes Placeholder 2"/>
          <p:cNvSpPr>
            <a:spLocks noGrp="1"/>
          </p:cNvSpPr>
          <p:nvPr>
            <p:ph type="body" idx="1"/>
          </p:nvPr>
        </p:nvSpPr>
        <p:spPr/>
        <p:txBody>
          <a:bodyPr/>
          <a:lstStyle/>
          <a:p>
            <a:r>
              <a:rPr lang="en-US" dirty="0" smtClean="0"/>
              <a:t>In 2013 </a:t>
            </a:r>
            <a:r>
              <a:rPr lang="en-US" dirty="0" err="1" smtClean="0"/>
              <a:t>Yellowhawk</a:t>
            </a:r>
            <a:r>
              <a:rPr lang="en-US" baseline="0" dirty="0" smtClean="0"/>
              <a:t> leadership underwent a strategic planning exercise that resulted in a 3-year strategic plan for </a:t>
            </a:r>
            <a:r>
              <a:rPr lang="en-US" baseline="0" dirty="0" err="1" smtClean="0"/>
              <a:t>Yellowhawk</a:t>
            </a:r>
            <a:r>
              <a:rPr lang="en-US" baseline="0" dirty="0" smtClean="0"/>
              <a:t>.  These are the 18 goals that are in that strategic plan.  I am going to provide you a few highlights from this years activities.</a:t>
            </a:r>
            <a:endParaRPr lang="en-US" dirty="0"/>
          </a:p>
        </p:txBody>
      </p:sp>
      <p:sp>
        <p:nvSpPr>
          <p:cNvPr id="4" name="Slide Number Placeholder 3"/>
          <p:cNvSpPr>
            <a:spLocks noGrp="1"/>
          </p:cNvSpPr>
          <p:nvPr>
            <p:ph type="sldNum" sz="quarter" idx="10"/>
          </p:nvPr>
        </p:nvSpPr>
        <p:spPr/>
        <p:txBody>
          <a:bodyPr/>
          <a:lstStyle/>
          <a:p>
            <a:fld id="{30E8476A-0D4C-49BA-AEDA-91255FEEC074}" type="slidenum">
              <a:rPr lang="en-US" smtClean="0"/>
              <a:pPr/>
              <a:t>3</a:t>
            </a:fld>
            <a:endParaRPr lang="en-US" dirty="0"/>
          </a:p>
        </p:txBody>
      </p:sp>
    </p:spTree>
    <p:extLst>
      <p:ext uri="{BB962C8B-B14F-4D97-AF65-F5344CB8AC3E}">
        <p14:creationId xmlns:p14="http://schemas.microsoft.com/office/powerpoint/2010/main" val="22378300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4900" y="695325"/>
            <a:ext cx="4648200" cy="3487738"/>
          </a:xfrm>
        </p:spPr>
      </p:sp>
      <p:sp>
        <p:nvSpPr>
          <p:cNvPr id="3" name="Notes Placeholder 2"/>
          <p:cNvSpPr>
            <a:spLocks noGrp="1"/>
          </p:cNvSpPr>
          <p:nvPr>
            <p:ph type="body" idx="1"/>
          </p:nvPr>
        </p:nvSpPr>
        <p:spPr/>
        <p:txBody>
          <a:bodyPr/>
          <a:lstStyle/>
          <a:p>
            <a:r>
              <a:rPr lang="en-US" dirty="0" smtClean="0"/>
              <a:t>Our number</a:t>
            </a:r>
            <a:r>
              <a:rPr lang="en-US" baseline="0" dirty="0" smtClean="0"/>
              <a:t> one goal is to address our Chronic Disease disparities.  We have several programs that address chronic disease – shown here are some activities that are funded by our Centers for Disease Control Good Health &amp; Wellness grant.</a:t>
            </a:r>
            <a:endParaRPr lang="en-US" dirty="0"/>
          </a:p>
        </p:txBody>
      </p:sp>
      <p:sp>
        <p:nvSpPr>
          <p:cNvPr id="4" name="Slide Number Placeholder 3"/>
          <p:cNvSpPr>
            <a:spLocks noGrp="1"/>
          </p:cNvSpPr>
          <p:nvPr>
            <p:ph type="sldNum" sz="quarter" idx="10"/>
          </p:nvPr>
        </p:nvSpPr>
        <p:spPr/>
        <p:txBody>
          <a:bodyPr/>
          <a:lstStyle/>
          <a:p>
            <a:fld id="{30E8476A-0D4C-49BA-AEDA-91255FEEC074}" type="slidenum">
              <a:rPr lang="en-US" smtClean="0"/>
              <a:pPr/>
              <a:t>4</a:t>
            </a:fld>
            <a:endParaRPr lang="en-US" dirty="0"/>
          </a:p>
        </p:txBody>
      </p:sp>
    </p:spTree>
    <p:extLst>
      <p:ext uri="{BB962C8B-B14F-4D97-AF65-F5344CB8AC3E}">
        <p14:creationId xmlns:p14="http://schemas.microsoft.com/office/powerpoint/2010/main" val="8408034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planning</a:t>
            </a:r>
            <a:r>
              <a:rPr lang="en-US" baseline="0" dirty="0" smtClean="0"/>
              <a:t> and development of a new clinic has been a priority for several years.  These 4 schematics developed by our architect NBBJ are the result of working with our Project Team and with </a:t>
            </a:r>
            <a:r>
              <a:rPr lang="en-US" baseline="0" dirty="0" err="1" smtClean="0"/>
              <a:t>Yellowhawk</a:t>
            </a:r>
            <a:r>
              <a:rPr lang="en-US" baseline="0" dirty="0" smtClean="0"/>
              <a:t> staff.  We’d like to hear from those Tribes who have constructed clinics in the past years couple of years to hear about your lessons learned.  If you have any insights please let us know!</a:t>
            </a:r>
            <a:endParaRPr lang="en-US" dirty="0"/>
          </a:p>
        </p:txBody>
      </p:sp>
      <p:sp>
        <p:nvSpPr>
          <p:cNvPr id="4" name="Slide Number Placeholder 3"/>
          <p:cNvSpPr>
            <a:spLocks noGrp="1"/>
          </p:cNvSpPr>
          <p:nvPr>
            <p:ph type="sldNum" sz="quarter" idx="10"/>
          </p:nvPr>
        </p:nvSpPr>
        <p:spPr/>
        <p:txBody>
          <a:bodyPr/>
          <a:lstStyle/>
          <a:p>
            <a:fld id="{30E8476A-0D4C-49BA-AEDA-91255FEEC074}" type="slidenum">
              <a:rPr lang="en-US" smtClean="0"/>
              <a:pPr/>
              <a:t>5</a:t>
            </a:fld>
            <a:endParaRPr lang="en-US" dirty="0"/>
          </a:p>
        </p:txBody>
      </p:sp>
    </p:spTree>
    <p:extLst>
      <p:ext uri="{BB962C8B-B14F-4D97-AF65-F5344CB8AC3E}">
        <p14:creationId xmlns:p14="http://schemas.microsoft.com/office/powerpoint/2010/main" val="18496478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past Friday we had our</a:t>
            </a:r>
            <a:r>
              <a:rPr lang="en-US" baseline="0" dirty="0" smtClean="0"/>
              <a:t> 2</a:t>
            </a:r>
            <a:r>
              <a:rPr lang="en-US" baseline="30000" dirty="0" smtClean="0"/>
              <a:t>nd</a:t>
            </a:r>
            <a:r>
              <a:rPr lang="en-US" baseline="0" dirty="0" smtClean="0"/>
              <a:t> Annual </a:t>
            </a:r>
            <a:r>
              <a:rPr lang="en-US" baseline="0" dirty="0" err="1" smtClean="0"/>
              <a:t>Yellowhawk</a:t>
            </a:r>
            <a:r>
              <a:rPr lang="en-US" baseline="0" dirty="0" smtClean="0"/>
              <a:t> Crab Feed. This was a fun opportunity to share with the community where our new clinic planning effort is at.  Thank you to those of you who contributed by either being a sponsor or purchasing tickets.  It was a great event!</a:t>
            </a:r>
            <a:endParaRPr lang="en-US" dirty="0"/>
          </a:p>
        </p:txBody>
      </p:sp>
      <p:sp>
        <p:nvSpPr>
          <p:cNvPr id="4" name="Slide Number Placeholder 3"/>
          <p:cNvSpPr>
            <a:spLocks noGrp="1"/>
          </p:cNvSpPr>
          <p:nvPr>
            <p:ph type="sldNum" sz="quarter" idx="10"/>
          </p:nvPr>
        </p:nvSpPr>
        <p:spPr/>
        <p:txBody>
          <a:bodyPr/>
          <a:lstStyle/>
          <a:p>
            <a:fld id="{30E8476A-0D4C-49BA-AEDA-91255FEEC074}" type="slidenum">
              <a:rPr lang="en-US" smtClean="0"/>
              <a:pPr/>
              <a:t>6</a:t>
            </a:fld>
            <a:endParaRPr lang="en-US" dirty="0"/>
          </a:p>
        </p:txBody>
      </p:sp>
    </p:spTree>
    <p:extLst>
      <p:ext uri="{BB962C8B-B14F-4D97-AF65-F5344CB8AC3E}">
        <p14:creationId xmlns:p14="http://schemas.microsoft.com/office/powerpoint/2010/main" val="21529462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continue</a:t>
            </a:r>
            <a:r>
              <a:rPr lang="en-US" baseline="0" dirty="0" smtClean="0"/>
              <a:t> to focus on our GPRA as one measure of quality.  The red cells here show the areas where we still need improvement.  Our Clinical Director  Dr. Rex </a:t>
            </a:r>
            <a:r>
              <a:rPr lang="en-US" baseline="0" dirty="0" err="1" smtClean="0"/>
              <a:t>Quaempts</a:t>
            </a:r>
            <a:r>
              <a:rPr lang="en-US" baseline="0" dirty="0" smtClean="0"/>
              <a:t>, has some ideas of how to meet these measures next year.</a:t>
            </a:r>
            <a:endParaRPr lang="en-US" dirty="0"/>
          </a:p>
        </p:txBody>
      </p:sp>
      <p:sp>
        <p:nvSpPr>
          <p:cNvPr id="4" name="Slide Number Placeholder 3"/>
          <p:cNvSpPr>
            <a:spLocks noGrp="1"/>
          </p:cNvSpPr>
          <p:nvPr>
            <p:ph type="sldNum" sz="quarter" idx="10"/>
          </p:nvPr>
        </p:nvSpPr>
        <p:spPr/>
        <p:txBody>
          <a:bodyPr/>
          <a:lstStyle/>
          <a:p>
            <a:fld id="{30E8476A-0D4C-49BA-AEDA-91255FEEC074}" type="slidenum">
              <a:rPr lang="en-US" smtClean="0"/>
              <a:pPr/>
              <a:t>7</a:t>
            </a:fld>
            <a:endParaRPr lang="en-US" dirty="0"/>
          </a:p>
        </p:txBody>
      </p:sp>
    </p:spTree>
    <p:extLst>
      <p:ext uri="{BB962C8B-B14F-4D97-AF65-F5344CB8AC3E}">
        <p14:creationId xmlns:p14="http://schemas.microsoft.com/office/powerpoint/2010/main" val="15346892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a:t>
            </a:r>
            <a:r>
              <a:rPr lang="en-US" baseline="0" dirty="0" smtClean="0"/>
              <a:t> have had a focus on improving our Maternal &amp; Child Health program for some time now.  It </a:t>
            </a:r>
            <a:r>
              <a:rPr lang="en-US" baseline="0" dirty="0" err="1" smtClean="0"/>
              <a:t>wasn</a:t>
            </a:r>
            <a:r>
              <a:rPr lang="fr-FR" baseline="0" dirty="0" smtClean="0"/>
              <a:t>’</a:t>
            </a:r>
            <a:r>
              <a:rPr lang="en-US" baseline="0" dirty="0" smtClean="0"/>
              <a:t>t too long ago that, if you were pregnant we send you downtown for your prenatal care.  Now with a concerted effort and partnerships within our community, we are ale to provide quality prenatal and well child care at </a:t>
            </a:r>
            <a:r>
              <a:rPr lang="en-US" baseline="0" dirty="0" err="1" smtClean="0"/>
              <a:t>Yellowhawk</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30E8476A-0D4C-49BA-AEDA-91255FEEC074}" type="slidenum">
              <a:rPr lang="en-US" smtClean="0"/>
              <a:pPr/>
              <a:t>8</a:t>
            </a:fld>
            <a:endParaRPr lang="en-US" dirty="0"/>
          </a:p>
        </p:txBody>
      </p:sp>
    </p:spTree>
    <p:extLst>
      <p:ext uri="{BB962C8B-B14F-4D97-AF65-F5344CB8AC3E}">
        <p14:creationId xmlns:p14="http://schemas.microsoft.com/office/powerpoint/2010/main" val="9060312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04900" y="695325"/>
            <a:ext cx="4648200" cy="3487738"/>
          </a:xfrm>
        </p:spPr>
      </p:sp>
      <p:sp>
        <p:nvSpPr>
          <p:cNvPr id="3" name="Notes Placeholder 2"/>
          <p:cNvSpPr>
            <a:spLocks noGrp="1"/>
          </p:cNvSpPr>
          <p:nvPr>
            <p:ph type="body" idx="1"/>
          </p:nvPr>
        </p:nvSpPr>
        <p:spPr/>
        <p:txBody>
          <a:bodyPr/>
          <a:lstStyle/>
          <a:p>
            <a:r>
              <a:rPr lang="en-US" dirty="0" smtClean="0"/>
              <a:t>Having</a:t>
            </a:r>
            <a:r>
              <a:rPr lang="en-US" baseline="0" dirty="0" smtClean="0"/>
              <a:t> a satisfied, productive staff is very important to us.  This slide shows recipients of our Service Excellence Awards this year.  </a:t>
            </a:r>
            <a:endParaRPr lang="en-US" dirty="0"/>
          </a:p>
        </p:txBody>
      </p:sp>
      <p:sp>
        <p:nvSpPr>
          <p:cNvPr id="4" name="Slide Number Placeholder 3"/>
          <p:cNvSpPr>
            <a:spLocks noGrp="1"/>
          </p:cNvSpPr>
          <p:nvPr>
            <p:ph type="sldNum" sz="quarter" idx="10"/>
          </p:nvPr>
        </p:nvSpPr>
        <p:spPr/>
        <p:txBody>
          <a:bodyPr/>
          <a:lstStyle/>
          <a:p>
            <a:fld id="{30E8476A-0D4C-49BA-AEDA-91255FEEC074}" type="slidenum">
              <a:rPr lang="en-US" smtClean="0"/>
              <a:pPr/>
              <a:t>9</a:t>
            </a:fld>
            <a:endParaRPr lang="en-US" dirty="0"/>
          </a:p>
        </p:txBody>
      </p:sp>
    </p:spTree>
    <p:extLst>
      <p:ext uri="{BB962C8B-B14F-4D97-AF65-F5344CB8AC3E}">
        <p14:creationId xmlns:p14="http://schemas.microsoft.com/office/powerpoint/2010/main" val="28855288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en-US" dirty="0" smtClean="0"/>
              <a:t>July 1- December 31, 2010</a:t>
            </a:r>
            <a:endParaRPr lang="en-US" dirty="0"/>
          </a:p>
        </p:txBody>
      </p:sp>
      <p:sp>
        <p:nvSpPr>
          <p:cNvPr id="5" name="Footer Placeholder 4"/>
          <p:cNvSpPr>
            <a:spLocks noGrp="1"/>
          </p:cNvSpPr>
          <p:nvPr>
            <p:ph type="ftr" sz="quarter" idx="11"/>
          </p:nvPr>
        </p:nvSpPr>
        <p:spPr/>
        <p:txBody>
          <a:bodyPr/>
          <a:lstStyle/>
          <a:p>
            <a:r>
              <a:rPr lang="en-US" dirty="0" smtClean="0"/>
              <a:t>Department - Program</a:t>
            </a:r>
            <a:endParaRPr lang="en-US" dirty="0"/>
          </a:p>
        </p:txBody>
      </p:sp>
      <p:sp>
        <p:nvSpPr>
          <p:cNvPr id="6" name="Slide Number Placeholder 5"/>
          <p:cNvSpPr>
            <a:spLocks noGrp="1"/>
          </p:cNvSpPr>
          <p:nvPr>
            <p:ph type="sldNum" sz="quarter" idx="12"/>
          </p:nvPr>
        </p:nvSpPr>
        <p:spPr/>
        <p:txBody>
          <a:bodyPr/>
          <a:lstStyle/>
          <a:p>
            <a:fld id="{C5F083B1-0106-4444-85CA-1343F4A4748F}"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dirty="0" smtClean="0"/>
              <a:t>July 1- December 31, 2010</a:t>
            </a:r>
            <a:endParaRPr lang="en-US" dirty="0"/>
          </a:p>
        </p:txBody>
      </p:sp>
      <p:sp>
        <p:nvSpPr>
          <p:cNvPr id="5" name="Footer Placeholder 4"/>
          <p:cNvSpPr>
            <a:spLocks noGrp="1"/>
          </p:cNvSpPr>
          <p:nvPr>
            <p:ph type="ftr" sz="quarter" idx="11"/>
          </p:nvPr>
        </p:nvSpPr>
        <p:spPr/>
        <p:txBody>
          <a:bodyPr/>
          <a:lstStyle/>
          <a:p>
            <a:r>
              <a:rPr lang="en-US" dirty="0" smtClean="0"/>
              <a:t>Department - Program</a:t>
            </a:r>
            <a:endParaRPr lang="en-US" dirty="0"/>
          </a:p>
        </p:txBody>
      </p:sp>
      <p:sp>
        <p:nvSpPr>
          <p:cNvPr id="6" name="Slide Number Placeholder 5"/>
          <p:cNvSpPr>
            <a:spLocks noGrp="1"/>
          </p:cNvSpPr>
          <p:nvPr>
            <p:ph type="sldNum" sz="quarter" idx="12"/>
          </p:nvPr>
        </p:nvSpPr>
        <p:spPr/>
        <p:txBody>
          <a:bodyPr/>
          <a:lstStyle/>
          <a:p>
            <a:fld id="{C5F083B1-0106-4444-85CA-1343F4A4748F}"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dirty="0" smtClean="0"/>
              <a:t>July 1- December 31, 2010</a:t>
            </a:r>
            <a:endParaRPr lang="en-US" dirty="0"/>
          </a:p>
        </p:txBody>
      </p:sp>
      <p:sp>
        <p:nvSpPr>
          <p:cNvPr id="5" name="Footer Placeholder 4"/>
          <p:cNvSpPr>
            <a:spLocks noGrp="1"/>
          </p:cNvSpPr>
          <p:nvPr>
            <p:ph type="ftr" sz="quarter" idx="11"/>
          </p:nvPr>
        </p:nvSpPr>
        <p:spPr/>
        <p:txBody>
          <a:bodyPr/>
          <a:lstStyle/>
          <a:p>
            <a:r>
              <a:rPr lang="en-US" dirty="0" smtClean="0"/>
              <a:t>Department - Program</a:t>
            </a:r>
            <a:endParaRPr lang="en-US" dirty="0"/>
          </a:p>
        </p:txBody>
      </p:sp>
      <p:sp>
        <p:nvSpPr>
          <p:cNvPr id="6" name="Slide Number Placeholder 5"/>
          <p:cNvSpPr>
            <a:spLocks noGrp="1"/>
          </p:cNvSpPr>
          <p:nvPr>
            <p:ph type="sldNum" sz="quarter" idx="12"/>
          </p:nvPr>
        </p:nvSpPr>
        <p:spPr/>
        <p:txBody>
          <a:bodyPr/>
          <a:lstStyle/>
          <a:p>
            <a:fld id="{C5F083B1-0106-4444-85CA-1343F4A4748F}"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dirty="0" smtClean="0"/>
              <a:t>July 1- December 31, 2010</a:t>
            </a:r>
            <a:endParaRPr lang="en-US" dirty="0"/>
          </a:p>
        </p:txBody>
      </p:sp>
      <p:sp>
        <p:nvSpPr>
          <p:cNvPr id="5" name="Footer Placeholder 4"/>
          <p:cNvSpPr>
            <a:spLocks noGrp="1"/>
          </p:cNvSpPr>
          <p:nvPr>
            <p:ph type="ftr" sz="quarter" idx="11"/>
          </p:nvPr>
        </p:nvSpPr>
        <p:spPr/>
        <p:txBody>
          <a:bodyPr/>
          <a:lstStyle/>
          <a:p>
            <a:r>
              <a:rPr lang="en-US" dirty="0" smtClean="0"/>
              <a:t>Department - Program</a:t>
            </a:r>
            <a:endParaRPr lang="en-US" dirty="0"/>
          </a:p>
        </p:txBody>
      </p:sp>
      <p:sp>
        <p:nvSpPr>
          <p:cNvPr id="6" name="Slide Number Placeholder 5"/>
          <p:cNvSpPr>
            <a:spLocks noGrp="1"/>
          </p:cNvSpPr>
          <p:nvPr>
            <p:ph type="sldNum" sz="quarter" idx="12"/>
          </p:nvPr>
        </p:nvSpPr>
        <p:spPr/>
        <p:txBody>
          <a:bodyPr/>
          <a:lstStyle/>
          <a:p>
            <a:fld id="{C5F083B1-0106-4444-85CA-1343F4A4748F}" type="slidenum">
              <a:rPr lang="en-US" smtClean="0"/>
              <a:pPr/>
              <a:t>‹#›</a:t>
            </a:fld>
            <a:endParaRPr lang="en-US" dirty="0"/>
          </a:p>
        </p:txBody>
      </p:sp>
      <p:grpSp>
        <p:nvGrpSpPr>
          <p:cNvPr id="7" name="Group 6"/>
          <p:cNvGrpSpPr/>
          <p:nvPr userDrawn="1"/>
        </p:nvGrpSpPr>
        <p:grpSpPr>
          <a:xfrm>
            <a:off x="0" y="0"/>
            <a:ext cx="9144001" cy="1371600"/>
            <a:chOff x="0" y="0"/>
            <a:chExt cx="9144000" cy="1371600"/>
          </a:xfrm>
        </p:grpSpPr>
        <p:pic>
          <p:nvPicPr>
            <p:cNvPr id="8" name="Picture 1" descr="S:\Public Share\Pictures\2013 Christmas Photo.jpg"/>
            <p:cNvPicPr>
              <a:picLocks noChangeAspect="1" noChangeArrowheads="1"/>
            </p:cNvPicPr>
            <p:nvPr/>
          </p:nvPicPr>
          <p:blipFill>
            <a:blip r:embed="rId2" cstate="print">
              <a:lum bright="20000" contrast="-10000"/>
            </a:blip>
            <a:srcRect l="5952" t="41816" r="4762" b="30306"/>
            <a:stretch>
              <a:fillRect/>
            </a:stretch>
          </p:blipFill>
          <p:spPr bwMode="auto">
            <a:xfrm>
              <a:off x="0" y="0"/>
              <a:ext cx="9144000" cy="1371600"/>
            </a:xfrm>
            <a:prstGeom prst="rect">
              <a:avLst/>
            </a:prstGeom>
            <a:noFill/>
          </p:spPr>
        </p:pic>
        <p:pic>
          <p:nvPicPr>
            <p:cNvPr id="9" name="Picture 8" descr="Yellowhawk logo no background.png"/>
            <p:cNvPicPr>
              <a:picLocks noChangeAspect="1"/>
            </p:cNvPicPr>
            <p:nvPr/>
          </p:nvPicPr>
          <p:blipFill>
            <a:blip r:embed="rId3" cstate="print"/>
            <a:stretch>
              <a:fillRect/>
            </a:stretch>
          </p:blipFill>
          <p:spPr>
            <a:xfrm>
              <a:off x="76200" y="152400"/>
              <a:ext cx="2382127" cy="1120194"/>
            </a:xfrm>
            <a:prstGeom prst="rect">
              <a:avLst/>
            </a:prstGeom>
          </p:spPr>
        </p:pic>
        <p:sp>
          <p:nvSpPr>
            <p:cNvPr id="10" name="Rectangle 9"/>
            <p:cNvSpPr/>
            <p:nvPr/>
          </p:nvSpPr>
          <p:spPr>
            <a:xfrm>
              <a:off x="2479675" y="572869"/>
              <a:ext cx="6664324" cy="646331"/>
            </a:xfrm>
            <a:prstGeom prst="rect">
              <a:avLst/>
            </a:prstGeom>
          </p:spPr>
          <p:txBody>
            <a:bodyPr wrap="none">
              <a:spAutoFit/>
            </a:bodyPr>
            <a:lstStyle/>
            <a:p>
              <a:r>
                <a:rPr lang="en-US" sz="3600" b="1" dirty="0" smtClean="0">
                  <a:effectLst>
                    <a:glow rad="101600">
                      <a:srgbClr val="FFE752">
                        <a:alpha val="75000"/>
                      </a:srgbClr>
                    </a:glow>
                  </a:effectLst>
                </a:rPr>
                <a:t>2014 Y</a:t>
              </a:r>
              <a:r>
                <a:rPr lang="en-US" sz="3600" b="1" dirty="0" smtClean="0">
                  <a:effectLst>
                    <a:glow rad="101600">
                      <a:srgbClr val="FFE752">
                        <a:alpha val="75000"/>
                      </a:srgbClr>
                    </a:glow>
                    <a:outerShdw blurRad="38100" dist="38100" dir="2700000" algn="tl">
                      <a:srgbClr val="000000">
                        <a:alpha val="43137"/>
                      </a:srgbClr>
                    </a:outerShdw>
                  </a:effectLst>
                </a:rPr>
                <a:t>ellowh</a:t>
              </a:r>
              <a:r>
                <a:rPr lang="en-US" sz="3600" b="1" dirty="0" smtClean="0">
                  <a:effectLst>
                    <a:glow rad="101600">
                      <a:srgbClr val="FFE752">
                        <a:alpha val="75000"/>
                      </a:srgbClr>
                    </a:glow>
                  </a:effectLst>
                </a:rPr>
                <a:t>awk AWP Objectives</a:t>
              </a:r>
              <a:endParaRPr lang="en-US" sz="3600" dirty="0"/>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dirty="0" smtClean="0"/>
              <a:t>July 1- December 31, 2010</a:t>
            </a:r>
            <a:endParaRPr lang="en-US" dirty="0"/>
          </a:p>
        </p:txBody>
      </p:sp>
      <p:sp>
        <p:nvSpPr>
          <p:cNvPr id="5" name="Footer Placeholder 4"/>
          <p:cNvSpPr>
            <a:spLocks noGrp="1"/>
          </p:cNvSpPr>
          <p:nvPr>
            <p:ph type="ftr" sz="quarter" idx="11"/>
          </p:nvPr>
        </p:nvSpPr>
        <p:spPr/>
        <p:txBody>
          <a:bodyPr/>
          <a:lstStyle/>
          <a:p>
            <a:r>
              <a:rPr lang="en-US" dirty="0" smtClean="0"/>
              <a:t>Department - Program</a:t>
            </a:r>
            <a:endParaRPr lang="en-US" dirty="0"/>
          </a:p>
        </p:txBody>
      </p:sp>
      <p:sp>
        <p:nvSpPr>
          <p:cNvPr id="6" name="Slide Number Placeholder 5"/>
          <p:cNvSpPr>
            <a:spLocks noGrp="1"/>
          </p:cNvSpPr>
          <p:nvPr>
            <p:ph type="sldNum" sz="quarter" idx="12"/>
          </p:nvPr>
        </p:nvSpPr>
        <p:spPr/>
        <p:txBody>
          <a:bodyPr/>
          <a:lstStyle/>
          <a:p>
            <a:fld id="{C5F083B1-0106-4444-85CA-1343F4A4748F}"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dirty="0" smtClean="0"/>
              <a:t>July 1- December 31, 2010</a:t>
            </a:r>
            <a:endParaRPr lang="en-US" dirty="0"/>
          </a:p>
        </p:txBody>
      </p:sp>
      <p:sp>
        <p:nvSpPr>
          <p:cNvPr id="6" name="Footer Placeholder 5"/>
          <p:cNvSpPr>
            <a:spLocks noGrp="1"/>
          </p:cNvSpPr>
          <p:nvPr>
            <p:ph type="ftr" sz="quarter" idx="11"/>
          </p:nvPr>
        </p:nvSpPr>
        <p:spPr/>
        <p:txBody>
          <a:bodyPr/>
          <a:lstStyle/>
          <a:p>
            <a:r>
              <a:rPr lang="en-US" dirty="0" smtClean="0"/>
              <a:t>Department - Program</a:t>
            </a:r>
            <a:endParaRPr lang="en-US" dirty="0"/>
          </a:p>
        </p:txBody>
      </p:sp>
      <p:sp>
        <p:nvSpPr>
          <p:cNvPr id="7" name="Slide Number Placeholder 6"/>
          <p:cNvSpPr>
            <a:spLocks noGrp="1"/>
          </p:cNvSpPr>
          <p:nvPr>
            <p:ph type="sldNum" sz="quarter" idx="12"/>
          </p:nvPr>
        </p:nvSpPr>
        <p:spPr/>
        <p:txBody>
          <a:bodyPr/>
          <a:lstStyle/>
          <a:p>
            <a:fld id="{C5F083B1-0106-4444-85CA-1343F4A4748F}"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dirty="0" smtClean="0"/>
              <a:t>July 1- December 31, 2010</a:t>
            </a:r>
            <a:endParaRPr lang="en-US" dirty="0"/>
          </a:p>
        </p:txBody>
      </p:sp>
      <p:sp>
        <p:nvSpPr>
          <p:cNvPr id="8" name="Footer Placeholder 7"/>
          <p:cNvSpPr>
            <a:spLocks noGrp="1"/>
          </p:cNvSpPr>
          <p:nvPr>
            <p:ph type="ftr" sz="quarter" idx="11"/>
          </p:nvPr>
        </p:nvSpPr>
        <p:spPr/>
        <p:txBody>
          <a:bodyPr/>
          <a:lstStyle/>
          <a:p>
            <a:r>
              <a:rPr lang="en-US" dirty="0" smtClean="0"/>
              <a:t>Department - Program</a:t>
            </a:r>
            <a:endParaRPr lang="en-US" dirty="0"/>
          </a:p>
        </p:txBody>
      </p:sp>
      <p:sp>
        <p:nvSpPr>
          <p:cNvPr id="9" name="Slide Number Placeholder 8"/>
          <p:cNvSpPr>
            <a:spLocks noGrp="1"/>
          </p:cNvSpPr>
          <p:nvPr>
            <p:ph type="sldNum" sz="quarter" idx="12"/>
          </p:nvPr>
        </p:nvSpPr>
        <p:spPr/>
        <p:txBody>
          <a:bodyPr/>
          <a:lstStyle/>
          <a:p>
            <a:fld id="{C5F083B1-0106-4444-85CA-1343F4A4748F}"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r>
              <a:rPr lang="en-US" dirty="0" smtClean="0"/>
              <a:t>July 1- December 31, 2010</a:t>
            </a:r>
            <a:endParaRPr lang="en-US" dirty="0"/>
          </a:p>
        </p:txBody>
      </p:sp>
      <p:sp>
        <p:nvSpPr>
          <p:cNvPr id="4" name="Footer Placeholder 3"/>
          <p:cNvSpPr>
            <a:spLocks noGrp="1"/>
          </p:cNvSpPr>
          <p:nvPr>
            <p:ph type="ftr" sz="quarter" idx="11"/>
          </p:nvPr>
        </p:nvSpPr>
        <p:spPr/>
        <p:txBody>
          <a:bodyPr/>
          <a:lstStyle/>
          <a:p>
            <a:r>
              <a:rPr lang="en-US" dirty="0" smtClean="0"/>
              <a:t>Department - Program</a:t>
            </a:r>
            <a:endParaRPr lang="en-US" dirty="0"/>
          </a:p>
        </p:txBody>
      </p:sp>
      <p:sp>
        <p:nvSpPr>
          <p:cNvPr id="5" name="Slide Number Placeholder 4"/>
          <p:cNvSpPr>
            <a:spLocks noGrp="1"/>
          </p:cNvSpPr>
          <p:nvPr>
            <p:ph type="sldNum" sz="quarter" idx="12"/>
          </p:nvPr>
        </p:nvSpPr>
        <p:spPr/>
        <p:txBody>
          <a:bodyPr/>
          <a:lstStyle/>
          <a:p>
            <a:fld id="{C5F083B1-0106-4444-85CA-1343F4A4748F}"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dirty="0" smtClean="0"/>
              <a:t>July 1- December 31, 2010</a:t>
            </a:r>
            <a:endParaRPr lang="en-US" dirty="0"/>
          </a:p>
        </p:txBody>
      </p:sp>
      <p:sp>
        <p:nvSpPr>
          <p:cNvPr id="6" name="Footer Placeholder 5"/>
          <p:cNvSpPr>
            <a:spLocks noGrp="1"/>
          </p:cNvSpPr>
          <p:nvPr>
            <p:ph type="ftr" sz="quarter" idx="11"/>
          </p:nvPr>
        </p:nvSpPr>
        <p:spPr/>
        <p:txBody>
          <a:bodyPr/>
          <a:lstStyle/>
          <a:p>
            <a:r>
              <a:rPr lang="en-US" dirty="0" smtClean="0"/>
              <a:t>Department - Program</a:t>
            </a:r>
            <a:endParaRPr lang="en-US" dirty="0"/>
          </a:p>
        </p:txBody>
      </p:sp>
      <p:sp>
        <p:nvSpPr>
          <p:cNvPr id="7" name="Slide Number Placeholder 6"/>
          <p:cNvSpPr>
            <a:spLocks noGrp="1"/>
          </p:cNvSpPr>
          <p:nvPr>
            <p:ph type="sldNum" sz="quarter" idx="12"/>
          </p:nvPr>
        </p:nvSpPr>
        <p:spPr/>
        <p:txBody>
          <a:bodyPr/>
          <a:lstStyle/>
          <a:p>
            <a:fld id="{C5F083B1-0106-4444-85CA-1343F4A4748F}"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dirty="0" smtClean="0"/>
              <a:t>July 1- December 31, 2010</a:t>
            </a:r>
            <a:endParaRPr lang="en-US" dirty="0"/>
          </a:p>
        </p:txBody>
      </p:sp>
      <p:sp>
        <p:nvSpPr>
          <p:cNvPr id="6" name="Footer Placeholder 5"/>
          <p:cNvSpPr>
            <a:spLocks noGrp="1"/>
          </p:cNvSpPr>
          <p:nvPr>
            <p:ph type="ftr" sz="quarter" idx="11"/>
          </p:nvPr>
        </p:nvSpPr>
        <p:spPr/>
        <p:txBody>
          <a:bodyPr/>
          <a:lstStyle/>
          <a:p>
            <a:r>
              <a:rPr lang="en-US" dirty="0" smtClean="0"/>
              <a:t>Department - Program</a:t>
            </a:r>
            <a:endParaRPr lang="en-US" dirty="0"/>
          </a:p>
        </p:txBody>
      </p:sp>
      <p:sp>
        <p:nvSpPr>
          <p:cNvPr id="7" name="Slide Number Placeholder 6"/>
          <p:cNvSpPr>
            <a:spLocks noGrp="1"/>
          </p:cNvSpPr>
          <p:nvPr>
            <p:ph type="sldNum" sz="quarter" idx="12"/>
          </p:nvPr>
        </p:nvSpPr>
        <p:spPr/>
        <p:txBody>
          <a:bodyPr/>
          <a:lstStyle/>
          <a:p>
            <a:fld id="{C5F083B1-0106-4444-85CA-1343F4A4748F}"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dirty="0" smtClean="0"/>
              <a:t>July 1- December 31, 2010</a:t>
            </a:r>
            <a:endParaRPr lang="en-US" dirty="0"/>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Department - Program</a:t>
            </a:r>
            <a:endParaRPr lang="en-US" dirty="0"/>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F083B1-0106-4444-85CA-1343F4A4748F}"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10.jpeg"/><Relationship Id="rId7" Type="http://schemas.openxmlformats.org/officeDocument/2006/relationships/image" Target="../media/image32.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0.jpeg"/><Relationship Id="rId7" Type="http://schemas.openxmlformats.org/officeDocument/2006/relationships/image" Target="../media/image36.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37.jp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10.jpeg"/></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10.jpeg"/></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10.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10.jpeg"/></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10.jpeg"/></Relationships>
</file>

<file path=ppt/slides/_rels/slide2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microsoft.com/office/2007/relationships/hdphoto" Target="../media/hdphoto5.wdp"/><Relationship Id="rId5" Type="http://schemas.openxmlformats.org/officeDocument/2006/relationships/image" Target="../media/image49.jpeg"/><Relationship Id="rId4" Type="http://schemas.microsoft.com/office/2007/relationships/hdphoto" Target="../media/hdphoto4.wdp"/></Relationships>
</file>

<file path=ppt/slides/_rels/slide2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10.jpeg"/><Relationship Id="rId7"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9.jpeg"/><Relationship Id="rId7"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20.jpeg"/><Relationship Id="rId4" Type="http://schemas.microsoft.com/office/2007/relationships/hdphoto" Target="../media/hdphoto1.wdp"/><Relationship Id="rId9" Type="http://schemas.openxmlformats.org/officeDocument/2006/relationships/image" Target="../media/image23.jpe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9.jpg"/><Relationship Id="rId5" Type="http://schemas.openxmlformats.org/officeDocument/2006/relationships/image" Target="../media/image28.JP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2129898"/>
            <a:ext cx="9144000" cy="1371600"/>
          </a:xfrm>
        </p:spPr>
        <p:txBody>
          <a:bodyPr>
            <a:normAutofit/>
          </a:bodyPr>
          <a:lstStyle/>
          <a:p>
            <a:r>
              <a:rPr lang="en-US" b="1" dirty="0" smtClean="0">
                <a:solidFill>
                  <a:schemeClr val="bg2">
                    <a:lumMod val="10000"/>
                  </a:schemeClr>
                </a:solidFill>
              </a:rPr>
              <a:t>NPAIHB Quarterly Board Meeting </a:t>
            </a:r>
          </a:p>
          <a:p>
            <a:r>
              <a:rPr lang="en-US" b="1" dirty="0" smtClean="0">
                <a:solidFill>
                  <a:schemeClr val="bg2">
                    <a:lumMod val="10000"/>
                  </a:schemeClr>
                </a:solidFill>
              </a:rPr>
              <a:t>October 27, 2015</a:t>
            </a:r>
            <a:endParaRPr lang="en-US" dirty="0">
              <a:solidFill>
                <a:schemeClr val="bg2">
                  <a:lumMod val="10000"/>
                </a:schemeClr>
              </a:solidFill>
            </a:endParaRPr>
          </a:p>
        </p:txBody>
      </p:sp>
      <p:pic>
        <p:nvPicPr>
          <p:cNvPr id="6" name="Picture 5" descr="CTUIR Flag Color 150 dpi.jpg"/>
          <p:cNvPicPr>
            <a:picLocks noChangeAspect="1"/>
          </p:cNvPicPr>
          <p:nvPr/>
        </p:nvPicPr>
        <p:blipFill>
          <a:blip r:embed="rId3" cstate="print"/>
          <a:stretch>
            <a:fillRect/>
          </a:stretch>
        </p:blipFill>
        <p:spPr>
          <a:xfrm>
            <a:off x="990600" y="4160288"/>
            <a:ext cx="3048000" cy="2095500"/>
          </a:xfrm>
          <a:prstGeom prst="rect">
            <a:avLst/>
          </a:prstGeom>
        </p:spPr>
      </p:pic>
      <p:pic>
        <p:nvPicPr>
          <p:cNvPr id="5" name="Picture 4" descr="CTUIR LOGO"/>
          <p:cNvPicPr>
            <a:picLocks noChangeAspect="1" noChangeArrowheads="1"/>
          </p:cNvPicPr>
          <p:nvPr/>
        </p:nvPicPr>
        <p:blipFill>
          <a:blip r:embed="rId4" cstate="print"/>
          <a:srcRect/>
          <a:stretch>
            <a:fillRect/>
          </a:stretch>
        </p:blipFill>
        <p:spPr bwMode="auto">
          <a:xfrm>
            <a:off x="4757384" y="4189857"/>
            <a:ext cx="3200400" cy="1984375"/>
          </a:xfrm>
          <a:prstGeom prst="rect">
            <a:avLst/>
          </a:prstGeom>
          <a:noFill/>
          <a:ln w="9525">
            <a:noFill/>
            <a:miter lim="800000"/>
            <a:headEnd/>
            <a:tailEnd/>
          </a:ln>
        </p:spPr>
      </p:pic>
      <p:sp>
        <p:nvSpPr>
          <p:cNvPr id="8" name="Rectangle 7"/>
          <p:cNvSpPr/>
          <p:nvPr/>
        </p:nvSpPr>
        <p:spPr>
          <a:xfrm>
            <a:off x="304800" y="533401"/>
            <a:ext cx="8474692" cy="830997"/>
          </a:xfrm>
          <a:prstGeom prst="rect">
            <a:avLst/>
          </a:prstGeom>
        </p:spPr>
        <p:txBody>
          <a:bodyPr wrap="none">
            <a:spAutoFit/>
          </a:bodyPr>
          <a:lstStyle/>
          <a:p>
            <a:r>
              <a:rPr lang="en-US" sz="4800" b="1" dirty="0" smtClean="0">
                <a:effectLst>
                  <a:glow rad="101600">
                    <a:srgbClr val="FFE752">
                      <a:alpha val="75000"/>
                    </a:srgbClr>
                  </a:glow>
                </a:effectLst>
              </a:rPr>
              <a:t>Y</a:t>
            </a:r>
            <a:r>
              <a:rPr lang="en-US" sz="4800" b="1" dirty="0" smtClean="0">
                <a:effectLst>
                  <a:glow rad="101600">
                    <a:srgbClr val="FFE752">
                      <a:alpha val="75000"/>
                    </a:srgbClr>
                  </a:glow>
                  <a:outerShdw blurRad="38100" dist="38100" dir="2700000" algn="tl">
                    <a:srgbClr val="000000">
                      <a:alpha val="43137"/>
                    </a:srgbClr>
                  </a:outerShdw>
                </a:effectLst>
              </a:rPr>
              <a:t>ellowh</a:t>
            </a:r>
            <a:r>
              <a:rPr lang="en-US" sz="4800" b="1" dirty="0" smtClean="0">
                <a:effectLst>
                  <a:glow rad="101600">
                    <a:srgbClr val="FFE752">
                      <a:alpha val="75000"/>
                    </a:srgbClr>
                  </a:glow>
                </a:effectLst>
              </a:rPr>
              <a:t>awk Tribal Health Center</a:t>
            </a:r>
            <a:endParaRPr lang="en-US" sz="4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9525" y="1425015"/>
            <a:ext cx="3733800" cy="523220"/>
          </a:xfrm>
          <a:prstGeom prst="rect">
            <a:avLst/>
          </a:prstGeom>
          <a:noFill/>
        </p:spPr>
        <p:txBody>
          <a:bodyPr wrap="square" rtlCol="0">
            <a:spAutoFit/>
          </a:bodyPr>
          <a:lstStyle/>
          <a:p>
            <a:pPr algn="ctr"/>
            <a:r>
              <a:rPr lang="en-US" sz="2800" b="1" dirty="0" smtClean="0">
                <a:solidFill>
                  <a:srgbClr val="FF0000"/>
                </a:solidFill>
              </a:rPr>
              <a:t>(G7) </a:t>
            </a:r>
            <a:r>
              <a:rPr lang="en-US" sz="2800" b="1" dirty="0" smtClean="0"/>
              <a:t>Improving Access</a:t>
            </a:r>
            <a:endParaRPr lang="en-US" sz="2800" b="1" dirty="0"/>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4000" cy="1401417"/>
          </a:xfrm>
          <a:prstGeom prst="rect">
            <a:avLst/>
          </a:prstGeom>
        </p:spPr>
      </p:pic>
      <p:sp>
        <p:nvSpPr>
          <p:cNvPr id="10" name="Rectangle 9"/>
          <p:cNvSpPr/>
          <p:nvPr/>
        </p:nvSpPr>
        <p:spPr>
          <a:xfrm>
            <a:off x="6570801" y="377543"/>
            <a:ext cx="2527167" cy="646331"/>
          </a:xfrm>
          <a:prstGeom prst="rect">
            <a:avLst/>
          </a:prstGeom>
        </p:spPr>
        <p:txBody>
          <a:bodyPr wrap="none">
            <a:spAutoFit/>
          </a:bodyPr>
          <a:lstStyle/>
          <a:p>
            <a:r>
              <a:rPr lang="en-US" sz="3600" b="1" dirty="0" smtClean="0">
                <a:effectLst>
                  <a:glow rad="101600">
                    <a:srgbClr val="FFE752">
                      <a:alpha val="75000"/>
                    </a:srgbClr>
                  </a:glow>
                </a:effectLst>
              </a:rPr>
              <a:t>Highlights …</a:t>
            </a:r>
            <a:endParaRPr lang="en-US" sz="3600" dirty="0"/>
          </a:p>
        </p:txBody>
      </p:sp>
      <p:pic>
        <p:nvPicPr>
          <p:cNvPr id="11" name="Picture 10" descr="Yellowhawk logo no background.png"/>
          <p:cNvPicPr>
            <a:picLocks noChangeAspect="1"/>
          </p:cNvPicPr>
          <p:nvPr/>
        </p:nvPicPr>
        <p:blipFill>
          <a:blip r:embed="rId4" cstate="print"/>
          <a:stretch>
            <a:fillRect/>
          </a:stretch>
        </p:blipFill>
        <p:spPr>
          <a:xfrm>
            <a:off x="76202" y="152400"/>
            <a:ext cx="2382127" cy="1120194"/>
          </a:xfrm>
          <a:prstGeom prst="rect">
            <a:avLst/>
          </a:prstGeom>
        </p:spPr>
      </p:pic>
      <p:sp>
        <p:nvSpPr>
          <p:cNvPr id="8" name="TextBox 7"/>
          <p:cNvSpPr txBox="1"/>
          <p:nvPr/>
        </p:nvSpPr>
        <p:spPr>
          <a:xfrm>
            <a:off x="6623188" y="2438401"/>
            <a:ext cx="822661" cy="1200329"/>
          </a:xfrm>
          <a:prstGeom prst="rect">
            <a:avLst/>
          </a:prstGeom>
          <a:noFill/>
        </p:spPr>
        <p:txBody>
          <a:bodyPr wrap="none" rtlCol="0">
            <a:spAutoFit/>
          </a:bodyPr>
          <a:lstStyle/>
          <a:p>
            <a:r>
              <a:rPr lang="en-US" sz="7200" dirty="0" smtClean="0">
                <a:solidFill>
                  <a:srgbClr val="0070C0"/>
                </a:solidFill>
              </a:rPr>
              <a:t>…</a:t>
            </a:r>
            <a:endParaRPr lang="en-US" sz="7200" dirty="0">
              <a:solidFill>
                <a:srgbClr val="0070C0"/>
              </a:solidFill>
            </a:endParaRPr>
          </a:p>
        </p:txBody>
      </p:sp>
      <p:sp>
        <p:nvSpPr>
          <p:cNvPr id="12" name="TextBox 11"/>
          <p:cNvSpPr txBox="1"/>
          <p:nvPr/>
        </p:nvSpPr>
        <p:spPr>
          <a:xfrm>
            <a:off x="4048429" y="4762322"/>
            <a:ext cx="822661" cy="1200329"/>
          </a:xfrm>
          <a:prstGeom prst="rect">
            <a:avLst/>
          </a:prstGeom>
          <a:noFill/>
        </p:spPr>
        <p:txBody>
          <a:bodyPr wrap="none" rtlCol="0">
            <a:spAutoFit/>
          </a:bodyPr>
          <a:lstStyle/>
          <a:p>
            <a:r>
              <a:rPr lang="en-US" sz="7200" dirty="0" smtClean="0">
                <a:solidFill>
                  <a:srgbClr val="0070C0"/>
                </a:solidFill>
              </a:rPr>
              <a:t>…</a:t>
            </a:r>
            <a:endParaRPr lang="en-US" sz="7200" dirty="0">
              <a:solidFill>
                <a:srgbClr val="0070C0"/>
              </a:solidFill>
            </a:endParaRPr>
          </a:p>
        </p:txBody>
      </p:sp>
      <p:grpSp>
        <p:nvGrpSpPr>
          <p:cNvPr id="21" name="Group 20"/>
          <p:cNvGrpSpPr/>
          <p:nvPr/>
        </p:nvGrpSpPr>
        <p:grpSpPr>
          <a:xfrm>
            <a:off x="-57159" y="2562226"/>
            <a:ext cx="6819910" cy="1690294"/>
            <a:chOff x="-9534" y="2562225"/>
            <a:chExt cx="6819909" cy="1690294"/>
          </a:xfrm>
        </p:grpSpPr>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200" y="2562225"/>
              <a:ext cx="6734175" cy="1410180"/>
            </a:xfrm>
            <a:prstGeom prst="rect">
              <a:avLst/>
            </a:prstGeom>
          </p:spPr>
        </p:pic>
        <p:sp>
          <p:nvSpPr>
            <p:cNvPr id="13" name="TextBox 12"/>
            <p:cNvSpPr txBox="1"/>
            <p:nvPr/>
          </p:nvSpPr>
          <p:spPr>
            <a:xfrm>
              <a:off x="-9534" y="3947720"/>
              <a:ext cx="1405385" cy="276999"/>
            </a:xfrm>
            <a:prstGeom prst="rect">
              <a:avLst/>
            </a:prstGeom>
            <a:noFill/>
          </p:spPr>
          <p:txBody>
            <a:bodyPr wrap="none" rtlCol="0">
              <a:spAutoFit/>
            </a:bodyPr>
            <a:lstStyle/>
            <a:p>
              <a:r>
                <a:rPr lang="en-US" sz="1200" dirty="0" smtClean="0"/>
                <a:t>Rex </a:t>
              </a:r>
              <a:r>
                <a:rPr lang="en-US" sz="1200" b="1" dirty="0" smtClean="0"/>
                <a:t>Quaempts</a:t>
              </a:r>
              <a:r>
                <a:rPr lang="en-US" sz="1200" dirty="0" smtClean="0"/>
                <a:t>, MD</a:t>
              </a:r>
              <a:endParaRPr lang="en-US" sz="1200" dirty="0"/>
            </a:p>
          </p:txBody>
        </p:sp>
        <p:sp>
          <p:nvSpPr>
            <p:cNvPr id="14" name="TextBox 13"/>
            <p:cNvSpPr txBox="1"/>
            <p:nvPr/>
          </p:nvSpPr>
          <p:spPr>
            <a:xfrm>
              <a:off x="1366829" y="3961620"/>
              <a:ext cx="1305807" cy="276999"/>
            </a:xfrm>
            <a:prstGeom prst="rect">
              <a:avLst/>
            </a:prstGeom>
            <a:noFill/>
          </p:spPr>
          <p:txBody>
            <a:bodyPr wrap="none" rtlCol="0">
              <a:spAutoFit/>
            </a:bodyPr>
            <a:lstStyle/>
            <a:p>
              <a:r>
                <a:rPr lang="en-US" sz="1200" dirty="0" smtClean="0"/>
                <a:t>Lee </a:t>
              </a:r>
              <a:r>
                <a:rPr lang="en-US" sz="1200" b="1" dirty="0" smtClean="0"/>
                <a:t>Canwell</a:t>
              </a:r>
              <a:r>
                <a:rPr lang="en-US" sz="1200" dirty="0" smtClean="0"/>
                <a:t>, PA-C</a:t>
              </a:r>
              <a:endParaRPr lang="en-US" sz="1200" dirty="0"/>
            </a:p>
          </p:txBody>
        </p:sp>
        <p:sp>
          <p:nvSpPr>
            <p:cNvPr id="15" name="TextBox 14"/>
            <p:cNvSpPr txBox="1"/>
            <p:nvPr/>
          </p:nvSpPr>
          <p:spPr>
            <a:xfrm>
              <a:off x="2657921" y="3975520"/>
              <a:ext cx="1461619" cy="276999"/>
            </a:xfrm>
            <a:prstGeom prst="rect">
              <a:avLst/>
            </a:prstGeom>
            <a:noFill/>
          </p:spPr>
          <p:txBody>
            <a:bodyPr wrap="none" rtlCol="0">
              <a:spAutoFit/>
            </a:bodyPr>
            <a:lstStyle/>
            <a:p>
              <a:r>
                <a:rPr lang="en-US" sz="1200" dirty="0" smtClean="0"/>
                <a:t>Kristin </a:t>
              </a:r>
              <a:r>
                <a:rPr lang="en-US" sz="1200" b="1" dirty="0" err="1" smtClean="0"/>
                <a:t>Bourret</a:t>
              </a:r>
              <a:r>
                <a:rPr lang="en-US" sz="1200" dirty="0" smtClean="0"/>
                <a:t>, PA-C</a:t>
              </a:r>
              <a:endParaRPr lang="en-US" sz="1200" dirty="0"/>
            </a:p>
          </p:txBody>
        </p:sp>
        <p:sp>
          <p:nvSpPr>
            <p:cNvPr id="16" name="TextBox 15"/>
            <p:cNvSpPr txBox="1"/>
            <p:nvPr/>
          </p:nvSpPr>
          <p:spPr>
            <a:xfrm>
              <a:off x="4076699" y="3975520"/>
              <a:ext cx="1359731" cy="276999"/>
            </a:xfrm>
            <a:prstGeom prst="rect">
              <a:avLst/>
            </a:prstGeom>
            <a:noFill/>
          </p:spPr>
          <p:txBody>
            <a:bodyPr wrap="none" rtlCol="0">
              <a:spAutoFit/>
            </a:bodyPr>
            <a:lstStyle/>
            <a:p>
              <a:r>
                <a:rPr lang="en-US" sz="1200" dirty="0" smtClean="0"/>
                <a:t>Bryan </a:t>
              </a:r>
              <a:r>
                <a:rPr lang="en-US" sz="1200" b="1" dirty="0" smtClean="0"/>
                <a:t>Conklin</a:t>
              </a:r>
              <a:r>
                <a:rPr lang="en-US" sz="1200" dirty="0" smtClean="0"/>
                <a:t>, MD</a:t>
              </a:r>
              <a:endParaRPr lang="en-US" sz="1200" dirty="0"/>
            </a:p>
          </p:txBody>
        </p:sp>
        <p:sp>
          <p:nvSpPr>
            <p:cNvPr id="17" name="TextBox 16"/>
            <p:cNvSpPr txBox="1"/>
            <p:nvPr/>
          </p:nvSpPr>
          <p:spPr>
            <a:xfrm>
              <a:off x="5486400" y="3975520"/>
              <a:ext cx="1225207" cy="276999"/>
            </a:xfrm>
            <a:prstGeom prst="rect">
              <a:avLst/>
            </a:prstGeom>
            <a:noFill/>
          </p:spPr>
          <p:txBody>
            <a:bodyPr wrap="none" rtlCol="0">
              <a:spAutoFit/>
            </a:bodyPr>
            <a:lstStyle/>
            <a:p>
              <a:r>
                <a:rPr lang="en-US" sz="1200" dirty="0" smtClean="0"/>
                <a:t>Karen </a:t>
              </a:r>
              <a:r>
                <a:rPr lang="en-US" sz="1200" b="1" dirty="0" smtClean="0"/>
                <a:t>Cook</a:t>
              </a:r>
              <a:r>
                <a:rPr lang="en-US" sz="1200" dirty="0" smtClean="0"/>
                <a:t>, FNP</a:t>
              </a:r>
              <a:endParaRPr lang="en-US" sz="1200" dirty="0"/>
            </a:p>
          </p:txBody>
        </p:sp>
      </p:grpSp>
      <p:grpSp>
        <p:nvGrpSpPr>
          <p:cNvPr id="29" name="Group 28"/>
          <p:cNvGrpSpPr/>
          <p:nvPr/>
        </p:nvGrpSpPr>
        <p:grpSpPr>
          <a:xfrm>
            <a:off x="7255323" y="2072059"/>
            <a:ext cx="1683987" cy="2986243"/>
            <a:chOff x="7255321" y="2072059"/>
            <a:chExt cx="1683987" cy="2986243"/>
          </a:xfrm>
        </p:grpSpPr>
        <p:pic>
          <p:nvPicPr>
            <p:cNvPr id="19" name="Picture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36323" y="2072059"/>
              <a:ext cx="1185408" cy="2627372"/>
            </a:xfrm>
            <a:prstGeom prst="rect">
              <a:avLst/>
            </a:prstGeom>
          </p:spPr>
        </p:pic>
        <p:sp>
          <p:nvSpPr>
            <p:cNvPr id="18" name="TextBox 17"/>
            <p:cNvSpPr txBox="1"/>
            <p:nvPr/>
          </p:nvSpPr>
          <p:spPr>
            <a:xfrm>
              <a:off x="7380754" y="3233839"/>
              <a:ext cx="1320746" cy="276999"/>
            </a:xfrm>
            <a:prstGeom prst="rect">
              <a:avLst/>
            </a:prstGeom>
            <a:noFill/>
          </p:spPr>
          <p:txBody>
            <a:bodyPr wrap="none" rtlCol="0">
              <a:spAutoFit/>
            </a:bodyPr>
            <a:lstStyle/>
            <a:p>
              <a:r>
                <a:rPr lang="en-US" sz="1200" dirty="0" smtClean="0"/>
                <a:t>Theresa Jones, RN</a:t>
              </a:r>
              <a:endParaRPr lang="en-US" sz="1200" dirty="0"/>
            </a:p>
          </p:txBody>
        </p:sp>
        <p:sp>
          <p:nvSpPr>
            <p:cNvPr id="20" name="TextBox 19"/>
            <p:cNvSpPr txBox="1"/>
            <p:nvPr/>
          </p:nvSpPr>
          <p:spPr>
            <a:xfrm>
              <a:off x="7255321" y="4781303"/>
              <a:ext cx="1683987" cy="276999"/>
            </a:xfrm>
            <a:prstGeom prst="rect">
              <a:avLst/>
            </a:prstGeom>
            <a:noFill/>
          </p:spPr>
          <p:txBody>
            <a:bodyPr wrap="none" rtlCol="0">
              <a:spAutoFit/>
            </a:bodyPr>
            <a:lstStyle/>
            <a:p>
              <a:r>
                <a:rPr lang="en-US" sz="1200" dirty="0" smtClean="0"/>
                <a:t>Dolores Jimerson, LCSW</a:t>
              </a:r>
              <a:endParaRPr lang="en-US" sz="1200" dirty="0"/>
            </a:p>
          </p:txBody>
        </p:sp>
      </p:grpSp>
      <p:grpSp>
        <p:nvGrpSpPr>
          <p:cNvPr id="27" name="Group 26"/>
          <p:cNvGrpSpPr/>
          <p:nvPr/>
        </p:nvGrpSpPr>
        <p:grpSpPr>
          <a:xfrm>
            <a:off x="23813" y="4932787"/>
            <a:ext cx="3914775" cy="1692765"/>
            <a:chOff x="23812" y="4637511"/>
            <a:chExt cx="3914775" cy="1692764"/>
          </a:xfrm>
        </p:grpSpPr>
        <p:pic>
          <p:nvPicPr>
            <p:cNvPr id="3" name="Picture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812" y="4637511"/>
              <a:ext cx="3914775" cy="1382289"/>
            </a:xfrm>
            <a:prstGeom prst="rect">
              <a:avLst/>
            </a:prstGeom>
          </p:spPr>
        </p:pic>
        <p:sp>
          <p:nvSpPr>
            <p:cNvPr id="22" name="TextBox 21"/>
            <p:cNvSpPr txBox="1"/>
            <p:nvPr/>
          </p:nvSpPr>
          <p:spPr>
            <a:xfrm>
              <a:off x="136353" y="6048902"/>
              <a:ext cx="1187633" cy="276999"/>
            </a:xfrm>
            <a:prstGeom prst="rect">
              <a:avLst/>
            </a:prstGeom>
            <a:noFill/>
          </p:spPr>
          <p:txBody>
            <a:bodyPr wrap="none" rtlCol="0">
              <a:spAutoFit/>
            </a:bodyPr>
            <a:lstStyle/>
            <a:p>
              <a:r>
                <a:rPr lang="en-US" sz="1200" dirty="0" smtClean="0"/>
                <a:t>Tony </a:t>
              </a:r>
              <a:r>
                <a:rPr lang="en-US" sz="1200" b="1" dirty="0" smtClean="0"/>
                <a:t>Bass</a:t>
              </a:r>
              <a:r>
                <a:rPr lang="en-US" sz="1200" dirty="0" smtClean="0"/>
                <a:t>, DMD</a:t>
              </a:r>
              <a:endParaRPr lang="en-US" sz="1200" dirty="0"/>
            </a:p>
          </p:txBody>
        </p:sp>
        <p:sp>
          <p:nvSpPr>
            <p:cNvPr id="23" name="TextBox 22"/>
            <p:cNvSpPr txBox="1"/>
            <p:nvPr/>
          </p:nvSpPr>
          <p:spPr>
            <a:xfrm>
              <a:off x="1315937" y="6053133"/>
              <a:ext cx="1415452" cy="276999"/>
            </a:xfrm>
            <a:prstGeom prst="rect">
              <a:avLst/>
            </a:prstGeom>
            <a:noFill/>
          </p:spPr>
          <p:txBody>
            <a:bodyPr wrap="none" rtlCol="0">
              <a:spAutoFit/>
            </a:bodyPr>
            <a:lstStyle/>
            <a:p>
              <a:r>
                <a:rPr lang="en-US" sz="1200" dirty="0" smtClean="0"/>
                <a:t>Grady </a:t>
              </a:r>
              <a:r>
                <a:rPr lang="en-US" sz="1200" b="1" dirty="0" smtClean="0"/>
                <a:t>Shaver</a:t>
              </a:r>
              <a:r>
                <a:rPr lang="en-US" sz="1200" dirty="0" smtClean="0"/>
                <a:t>, DMD</a:t>
              </a:r>
              <a:endParaRPr lang="en-US" sz="1200" dirty="0"/>
            </a:p>
          </p:txBody>
        </p:sp>
        <p:sp>
          <p:nvSpPr>
            <p:cNvPr id="24" name="TextBox 23"/>
            <p:cNvSpPr txBox="1"/>
            <p:nvPr/>
          </p:nvSpPr>
          <p:spPr>
            <a:xfrm>
              <a:off x="2721271" y="6053276"/>
              <a:ext cx="1184940" cy="276999"/>
            </a:xfrm>
            <a:prstGeom prst="rect">
              <a:avLst/>
            </a:prstGeom>
            <a:noFill/>
          </p:spPr>
          <p:txBody>
            <a:bodyPr wrap="none" rtlCol="0">
              <a:spAutoFit/>
            </a:bodyPr>
            <a:lstStyle/>
            <a:p>
              <a:r>
                <a:rPr lang="en-US" sz="1200" dirty="0" smtClean="0"/>
                <a:t>Doug </a:t>
              </a:r>
              <a:r>
                <a:rPr lang="en-US" sz="1200" b="1" dirty="0" smtClean="0"/>
                <a:t>Coe</a:t>
              </a:r>
              <a:r>
                <a:rPr lang="en-US" sz="1200" dirty="0" smtClean="0"/>
                <a:t>, DMD</a:t>
              </a:r>
              <a:endParaRPr lang="en-US" sz="1200" dirty="0"/>
            </a:p>
          </p:txBody>
        </p:sp>
      </p:grpSp>
      <p:grpSp>
        <p:nvGrpSpPr>
          <p:cNvPr id="28" name="Group 27"/>
          <p:cNvGrpSpPr/>
          <p:nvPr/>
        </p:nvGrpSpPr>
        <p:grpSpPr>
          <a:xfrm>
            <a:off x="4971079" y="5086972"/>
            <a:ext cx="2400961" cy="1689769"/>
            <a:chOff x="4971079" y="4791696"/>
            <a:chExt cx="2400961" cy="1689769"/>
          </a:xfrm>
        </p:grpSpPr>
        <p:pic>
          <p:nvPicPr>
            <p:cNvPr id="5" name="Picture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028237" y="4791696"/>
              <a:ext cx="2286963" cy="1150769"/>
            </a:xfrm>
            <a:prstGeom prst="rect">
              <a:avLst/>
            </a:prstGeom>
          </p:spPr>
        </p:pic>
        <p:sp>
          <p:nvSpPr>
            <p:cNvPr id="25" name="TextBox 24"/>
            <p:cNvSpPr txBox="1"/>
            <p:nvPr/>
          </p:nvSpPr>
          <p:spPr>
            <a:xfrm>
              <a:off x="4971079" y="6019800"/>
              <a:ext cx="1301318" cy="461665"/>
            </a:xfrm>
            <a:prstGeom prst="rect">
              <a:avLst/>
            </a:prstGeom>
            <a:noFill/>
          </p:spPr>
          <p:txBody>
            <a:bodyPr wrap="none" rtlCol="0">
              <a:spAutoFit/>
            </a:bodyPr>
            <a:lstStyle/>
            <a:p>
              <a:r>
                <a:rPr lang="en-US" sz="1200" dirty="0" smtClean="0"/>
                <a:t>Jennifer Campbell</a:t>
              </a:r>
            </a:p>
            <a:p>
              <a:r>
                <a:rPr lang="en-US" sz="1200" dirty="0" smtClean="0"/>
                <a:t>RDH</a:t>
              </a:r>
            </a:p>
          </p:txBody>
        </p:sp>
        <p:sp>
          <p:nvSpPr>
            <p:cNvPr id="26" name="TextBox 25"/>
            <p:cNvSpPr txBox="1"/>
            <p:nvPr/>
          </p:nvSpPr>
          <p:spPr>
            <a:xfrm>
              <a:off x="6241666" y="6019800"/>
              <a:ext cx="1130374" cy="461665"/>
            </a:xfrm>
            <a:prstGeom prst="rect">
              <a:avLst/>
            </a:prstGeom>
            <a:noFill/>
          </p:spPr>
          <p:txBody>
            <a:bodyPr wrap="none" rtlCol="0">
              <a:spAutoFit/>
            </a:bodyPr>
            <a:lstStyle/>
            <a:p>
              <a:r>
                <a:rPr lang="en-US" sz="1200" dirty="0" smtClean="0"/>
                <a:t>Natalie Hansen</a:t>
              </a:r>
            </a:p>
            <a:p>
              <a:r>
                <a:rPr lang="en-US" sz="1200" dirty="0" smtClean="0"/>
                <a:t>RDH</a:t>
              </a:r>
              <a:endParaRPr lang="en-US" sz="1200" dirty="0"/>
            </a:p>
          </p:txBody>
        </p:sp>
      </p:grpSp>
      <p:sp>
        <p:nvSpPr>
          <p:cNvPr id="30" name="TextBox 29"/>
          <p:cNvSpPr txBox="1"/>
          <p:nvPr/>
        </p:nvSpPr>
        <p:spPr>
          <a:xfrm>
            <a:off x="0" y="1991469"/>
            <a:ext cx="6009530" cy="461665"/>
          </a:xfrm>
          <a:prstGeom prst="rect">
            <a:avLst/>
          </a:prstGeom>
          <a:noFill/>
        </p:spPr>
        <p:txBody>
          <a:bodyPr wrap="none" rtlCol="0">
            <a:spAutoFit/>
          </a:bodyPr>
          <a:lstStyle/>
          <a:p>
            <a:r>
              <a:rPr lang="en-US" sz="2400" i="1" dirty="0" smtClean="0"/>
              <a:t>Medical Providers + Integrated Team Members</a:t>
            </a:r>
            <a:endParaRPr lang="en-US" sz="2400" i="1" dirty="0"/>
          </a:p>
        </p:txBody>
      </p:sp>
      <p:sp>
        <p:nvSpPr>
          <p:cNvPr id="31" name="TextBox 30"/>
          <p:cNvSpPr txBox="1"/>
          <p:nvPr/>
        </p:nvSpPr>
        <p:spPr>
          <a:xfrm>
            <a:off x="-9523" y="4385870"/>
            <a:ext cx="4692247" cy="461665"/>
          </a:xfrm>
          <a:prstGeom prst="rect">
            <a:avLst/>
          </a:prstGeom>
          <a:noFill/>
        </p:spPr>
        <p:txBody>
          <a:bodyPr wrap="none" rtlCol="0">
            <a:spAutoFit/>
          </a:bodyPr>
          <a:lstStyle/>
          <a:p>
            <a:r>
              <a:rPr lang="en-US" sz="2400" i="1" dirty="0" smtClean="0"/>
              <a:t>Dental Providers + Dental Hygienists</a:t>
            </a:r>
            <a:endParaRPr lang="en-US" sz="2400" i="1" dirty="0"/>
          </a:p>
        </p:txBody>
      </p:sp>
    </p:spTree>
    <p:extLst>
      <p:ext uri="{BB962C8B-B14F-4D97-AF65-F5344CB8AC3E}">
        <p14:creationId xmlns:p14="http://schemas.microsoft.com/office/powerpoint/2010/main" val="40577961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4000" cy="1401417"/>
          </a:xfrm>
          <a:prstGeom prst="rect">
            <a:avLst/>
          </a:prstGeom>
        </p:spPr>
      </p:pic>
      <p:sp>
        <p:nvSpPr>
          <p:cNvPr id="3" name="Rectangle 2"/>
          <p:cNvSpPr/>
          <p:nvPr/>
        </p:nvSpPr>
        <p:spPr>
          <a:xfrm>
            <a:off x="6546581" y="377543"/>
            <a:ext cx="2527167" cy="646331"/>
          </a:xfrm>
          <a:prstGeom prst="rect">
            <a:avLst/>
          </a:prstGeom>
        </p:spPr>
        <p:txBody>
          <a:bodyPr wrap="none">
            <a:spAutoFit/>
          </a:bodyPr>
          <a:lstStyle/>
          <a:p>
            <a:r>
              <a:rPr lang="en-US" sz="3600" b="1" dirty="0" smtClean="0">
                <a:effectLst>
                  <a:glow rad="101600">
                    <a:srgbClr val="FFE752">
                      <a:alpha val="75000"/>
                    </a:srgbClr>
                  </a:glow>
                </a:effectLst>
              </a:rPr>
              <a:t>Highlights …</a:t>
            </a:r>
            <a:endParaRPr lang="en-US" sz="3600" dirty="0"/>
          </a:p>
        </p:txBody>
      </p:sp>
      <p:pic>
        <p:nvPicPr>
          <p:cNvPr id="4" name="Picture 3" descr="Yellowhawk logo no background.png"/>
          <p:cNvPicPr>
            <a:picLocks noChangeAspect="1"/>
          </p:cNvPicPr>
          <p:nvPr/>
        </p:nvPicPr>
        <p:blipFill>
          <a:blip r:embed="rId4" cstate="print"/>
          <a:stretch>
            <a:fillRect/>
          </a:stretch>
        </p:blipFill>
        <p:spPr>
          <a:xfrm>
            <a:off x="76202" y="152400"/>
            <a:ext cx="2382127" cy="1120194"/>
          </a:xfrm>
          <a:prstGeom prst="rect">
            <a:avLst/>
          </a:prstGeom>
        </p:spPr>
      </p:pic>
      <p:sp>
        <p:nvSpPr>
          <p:cNvPr id="5" name="TextBox 4"/>
          <p:cNvSpPr txBox="1"/>
          <p:nvPr/>
        </p:nvSpPr>
        <p:spPr>
          <a:xfrm>
            <a:off x="304800" y="1644959"/>
            <a:ext cx="3394345" cy="1938992"/>
          </a:xfrm>
          <a:prstGeom prst="rect">
            <a:avLst/>
          </a:prstGeom>
          <a:noFill/>
        </p:spPr>
        <p:txBody>
          <a:bodyPr wrap="square" rtlCol="0">
            <a:spAutoFit/>
          </a:bodyPr>
          <a:lstStyle/>
          <a:p>
            <a:pPr algn="ctr"/>
            <a:r>
              <a:rPr lang="en-US" sz="2000" b="1" dirty="0" smtClean="0">
                <a:solidFill>
                  <a:srgbClr val="FF0000"/>
                </a:solidFill>
              </a:rPr>
              <a:t>(G13) </a:t>
            </a:r>
            <a:r>
              <a:rPr lang="en-US" sz="2000" b="1" dirty="0" smtClean="0"/>
              <a:t>Youth/Adolescent Health</a:t>
            </a:r>
            <a:endParaRPr lang="en-US" sz="2000" b="1" dirty="0"/>
          </a:p>
          <a:p>
            <a:endParaRPr lang="en-US" sz="2000" dirty="0" smtClean="0"/>
          </a:p>
          <a:p>
            <a:r>
              <a:rPr lang="en-US" sz="2000" dirty="0" smtClean="0"/>
              <a:t>We continue our focus on healthy activities and programs for youth…</a:t>
            </a:r>
            <a:endParaRPr lang="en-US" sz="2000" dirty="0"/>
          </a:p>
        </p:txBody>
      </p:sp>
      <p:pic>
        <p:nvPicPr>
          <p:cNvPr id="9" name="Picture 8"/>
          <p:cNvPicPr>
            <a:picLocks noChangeAspect="1"/>
          </p:cNvPicPr>
          <p:nvPr/>
        </p:nvPicPr>
        <p:blipFill rotWithShape="1">
          <a:blip r:embed="rId5" cstate="print">
            <a:extLst>
              <a:ext uri="{28A0092B-C50C-407E-A947-70E740481C1C}">
                <a14:useLocalDpi xmlns:a14="http://schemas.microsoft.com/office/drawing/2010/main" val="0"/>
              </a:ext>
            </a:extLst>
          </a:blip>
          <a:srcRect l="13859" t="30183" r="8021" b="16659"/>
          <a:stretch/>
        </p:blipFill>
        <p:spPr>
          <a:xfrm>
            <a:off x="3752453" y="1524000"/>
            <a:ext cx="5198977" cy="2343150"/>
          </a:xfrm>
          <a:prstGeom prst="rect">
            <a:avLst/>
          </a:prstGeom>
          <a:ln>
            <a:noFill/>
          </a:ln>
          <a:effectLst>
            <a:softEdge rad="112500"/>
          </a:effectLst>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72200" y="3971925"/>
            <a:ext cx="2732725" cy="2809875"/>
          </a:xfrm>
          <a:prstGeom prst="rect">
            <a:avLst/>
          </a:prstGeom>
        </p:spPr>
      </p:pic>
      <p:pic>
        <p:nvPicPr>
          <p:cNvPr id="11" name="Picture 10"/>
          <p:cNvPicPr>
            <a:picLocks noChangeAspect="1"/>
          </p:cNvPicPr>
          <p:nvPr/>
        </p:nvPicPr>
        <p:blipFill rotWithShape="1">
          <a:blip r:embed="rId7" cstate="print">
            <a:extLst>
              <a:ext uri="{BEBA8EAE-BF5A-486C-A8C5-ECC9F3942E4B}">
                <a14:imgProps xmlns:a14="http://schemas.microsoft.com/office/drawing/2010/main">
                  <a14:imgLayer r:embed="rId8">
                    <a14:imgEffect>
                      <a14:sharpenSoften amount="25000"/>
                    </a14:imgEffect>
                  </a14:imgLayer>
                </a14:imgProps>
              </a:ext>
              <a:ext uri="{28A0092B-C50C-407E-A947-70E740481C1C}">
                <a14:useLocalDpi xmlns:a14="http://schemas.microsoft.com/office/drawing/2010/main" val="0"/>
              </a:ext>
            </a:extLst>
          </a:blip>
          <a:srcRect l="21894" t="24365" r="768" b="7065"/>
          <a:stretch/>
        </p:blipFill>
        <p:spPr>
          <a:xfrm>
            <a:off x="304800" y="3631028"/>
            <a:ext cx="5313228" cy="3120193"/>
          </a:xfrm>
          <a:prstGeom prst="rect">
            <a:avLst/>
          </a:prstGeom>
          <a:ln>
            <a:noFill/>
          </a:ln>
          <a:effectLst>
            <a:softEdge rad="112500"/>
          </a:effectLst>
        </p:spPr>
      </p:pic>
    </p:spTree>
    <p:extLst>
      <p:ext uri="{BB962C8B-B14F-4D97-AF65-F5344CB8AC3E}">
        <p14:creationId xmlns:p14="http://schemas.microsoft.com/office/powerpoint/2010/main" val="11776772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4000" cy="1401417"/>
          </a:xfrm>
          <a:prstGeom prst="rect">
            <a:avLst/>
          </a:prstGeom>
        </p:spPr>
      </p:pic>
      <p:pic>
        <p:nvPicPr>
          <p:cNvPr id="3" name="Picture 2" descr="Yellowhawk logo no background.png"/>
          <p:cNvPicPr>
            <a:picLocks noChangeAspect="1"/>
          </p:cNvPicPr>
          <p:nvPr/>
        </p:nvPicPr>
        <p:blipFill>
          <a:blip r:embed="rId4" cstate="print"/>
          <a:stretch>
            <a:fillRect/>
          </a:stretch>
        </p:blipFill>
        <p:spPr>
          <a:xfrm>
            <a:off x="76202" y="152400"/>
            <a:ext cx="2382127" cy="1120194"/>
          </a:xfrm>
          <a:prstGeom prst="rect">
            <a:avLst/>
          </a:prstGeom>
        </p:spPr>
      </p:pic>
      <p:sp>
        <p:nvSpPr>
          <p:cNvPr id="4" name="Rectangle 3"/>
          <p:cNvSpPr/>
          <p:nvPr/>
        </p:nvSpPr>
        <p:spPr>
          <a:xfrm>
            <a:off x="6565631" y="428626"/>
            <a:ext cx="2527167" cy="646331"/>
          </a:xfrm>
          <a:prstGeom prst="rect">
            <a:avLst/>
          </a:prstGeom>
        </p:spPr>
        <p:txBody>
          <a:bodyPr wrap="none">
            <a:spAutoFit/>
          </a:bodyPr>
          <a:lstStyle/>
          <a:p>
            <a:r>
              <a:rPr lang="en-US" sz="3600" b="1" dirty="0" smtClean="0">
                <a:effectLst>
                  <a:glow rad="101600">
                    <a:srgbClr val="FFE752">
                      <a:alpha val="75000"/>
                    </a:srgbClr>
                  </a:glow>
                </a:effectLst>
              </a:rPr>
              <a:t>Highlights …</a:t>
            </a:r>
            <a:endParaRPr lang="en-US" sz="3600" dirty="0"/>
          </a:p>
        </p:txBody>
      </p:sp>
      <p:sp>
        <p:nvSpPr>
          <p:cNvPr id="5" name="TextBox 4"/>
          <p:cNvSpPr txBox="1"/>
          <p:nvPr/>
        </p:nvSpPr>
        <p:spPr>
          <a:xfrm>
            <a:off x="76200" y="1600201"/>
            <a:ext cx="8839200" cy="1846659"/>
          </a:xfrm>
          <a:prstGeom prst="rect">
            <a:avLst/>
          </a:prstGeom>
          <a:noFill/>
        </p:spPr>
        <p:txBody>
          <a:bodyPr wrap="square" rtlCol="0">
            <a:spAutoFit/>
          </a:bodyPr>
          <a:lstStyle/>
          <a:p>
            <a:r>
              <a:rPr lang="en-US" sz="2800" b="1" dirty="0" smtClean="0">
                <a:solidFill>
                  <a:srgbClr val="FF0000"/>
                </a:solidFill>
              </a:rPr>
              <a:t>(G14) </a:t>
            </a:r>
            <a:r>
              <a:rPr lang="en-US" sz="2800" b="1" dirty="0" smtClean="0"/>
              <a:t>Financial Health</a:t>
            </a:r>
            <a:endParaRPr lang="en-US" sz="2800" b="1" dirty="0"/>
          </a:p>
          <a:p>
            <a:endParaRPr lang="en-US" sz="1400" dirty="0" smtClean="0"/>
          </a:p>
          <a:p>
            <a:r>
              <a:rPr lang="en-US" sz="2400" dirty="0"/>
              <a:t>The </a:t>
            </a:r>
            <a:r>
              <a:rPr lang="en-US" sz="2400" i="1" dirty="0"/>
              <a:t>Yellowhawk Revenue Team</a:t>
            </a:r>
            <a:r>
              <a:rPr lang="en-US" sz="2400" dirty="0"/>
              <a:t>, a multidisciplinary team responsible for generating third-party revenue, received the </a:t>
            </a:r>
            <a:r>
              <a:rPr lang="en-US" sz="2400" b="1" i="1" dirty="0"/>
              <a:t>“Recognition of Excellence Award</a:t>
            </a:r>
            <a:r>
              <a:rPr lang="en-US" sz="2400" b="1" i="1" dirty="0" smtClean="0"/>
              <a:t>”</a:t>
            </a:r>
            <a:r>
              <a:rPr lang="en-US" sz="2400" dirty="0" smtClean="0"/>
              <a:t> </a:t>
            </a:r>
            <a:r>
              <a:rPr lang="en-US" sz="2400" dirty="0"/>
              <a:t>from the Portland Area Indian Health </a:t>
            </a:r>
            <a:r>
              <a:rPr lang="en-US" sz="2400" dirty="0" smtClean="0"/>
              <a:t>Service. </a:t>
            </a:r>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800" y="3581400"/>
            <a:ext cx="8534400" cy="2876093"/>
          </a:xfrm>
          <a:prstGeom prst="rect">
            <a:avLst/>
          </a:prstGeom>
        </p:spPr>
      </p:pic>
    </p:spTree>
    <p:extLst>
      <p:ext uri="{BB962C8B-B14F-4D97-AF65-F5344CB8AC3E}">
        <p14:creationId xmlns:p14="http://schemas.microsoft.com/office/powerpoint/2010/main" val="29164359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4000" cy="1401417"/>
          </a:xfrm>
          <a:prstGeom prst="rect">
            <a:avLst/>
          </a:prstGeom>
        </p:spPr>
      </p:pic>
      <p:sp>
        <p:nvSpPr>
          <p:cNvPr id="3" name="Rectangle 2"/>
          <p:cNvSpPr/>
          <p:nvPr/>
        </p:nvSpPr>
        <p:spPr>
          <a:xfrm>
            <a:off x="6546581" y="377543"/>
            <a:ext cx="2527167" cy="646331"/>
          </a:xfrm>
          <a:prstGeom prst="rect">
            <a:avLst/>
          </a:prstGeom>
        </p:spPr>
        <p:txBody>
          <a:bodyPr wrap="none">
            <a:spAutoFit/>
          </a:bodyPr>
          <a:lstStyle/>
          <a:p>
            <a:r>
              <a:rPr lang="en-US" sz="3600" b="1" dirty="0" smtClean="0">
                <a:effectLst>
                  <a:glow rad="101600">
                    <a:srgbClr val="FFE752">
                      <a:alpha val="75000"/>
                    </a:srgbClr>
                  </a:glow>
                </a:effectLst>
              </a:rPr>
              <a:t>Highlights …</a:t>
            </a:r>
            <a:endParaRPr lang="en-US" sz="3600" dirty="0"/>
          </a:p>
        </p:txBody>
      </p:sp>
      <p:pic>
        <p:nvPicPr>
          <p:cNvPr id="4" name="Picture 3" descr="Yellowhawk logo no background.png"/>
          <p:cNvPicPr>
            <a:picLocks noChangeAspect="1"/>
          </p:cNvPicPr>
          <p:nvPr/>
        </p:nvPicPr>
        <p:blipFill>
          <a:blip r:embed="rId4" cstate="print"/>
          <a:stretch>
            <a:fillRect/>
          </a:stretch>
        </p:blipFill>
        <p:spPr>
          <a:xfrm>
            <a:off x="76202" y="152400"/>
            <a:ext cx="2382127" cy="1120194"/>
          </a:xfrm>
          <a:prstGeom prst="rect">
            <a:avLst/>
          </a:prstGeom>
        </p:spPr>
      </p:pic>
      <p:sp>
        <p:nvSpPr>
          <p:cNvPr id="5" name="TextBox 4"/>
          <p:cNvSpPr txBox="1"/>
          <p:nvPr/>
        </p:nvSpPr>
        <p:spPr>
          <a:xfrm>
            <a:off x="104775" y="1710690"/>
            <a:ext cx="8839200" cy="5909310"/>
          </a:xfrm>
          <a:prstGeom prst="rect">
            <a:avLst/>
          </a:prstGeom>
          <a:noFill/>
        </p:spPr>
        <p:txBody>
          <a:bodyPr wrap="square" rtlCol="0">
            <a:spAutoFit/>
          </a:bodyPr>
          <a:lstStyle/>
          <a:p>
            <a:r>
              <a:rPr lang="en-US" sz="2800" b="1" dirty="0" smtClean="0">
                <a:solidFill>
                  <a:srgbClr val="FF0000"/>
                </a:solidFill>
              </a:rPr>
              <a:t>(G9) </a:t>
            </a:r>
            <a:r>
              <a:rPr lang="en-US" sz="2800" b="1" dirty="0" smtClean="0"/>
              <a:t>Business Relationships</a:t>
            </a:r>
            <a:endParaRPr lang="en-US" sz="2800" b="1" dirty="0"/>
          </a:p>
          <a:p>
            <a:endParaRPr lang="en-US" sz="1400" dirty="0" smtClean="0"/>
          </a:p>
          <a:p>
            <a:pPr lvl="0"/>
            <a:r>
              <a:rPr lang="en-US" sz="2400" dirty="0" smtClean="0"/>
              <a:t>The 9</a:t>
            </a:r>
            <a:r>
              <a:rPr lang="en-US" sz="2400" baseline="30000" dirty="0" smtClean="0"/>
              <a:t>th</a:t>
            </a:r>
            <a:r>
              <a:rPr lang="en-US" sz="2400" dirty="0" smtClean="0"/>
              <a:t> strategic goal is:  </a:t>
            </a:r>
            <a:r>
              <a:rPr lang="en-US" sz="2400" i="1" dirty="0" smtClean="0"/>
              <a:t>“Develop </a:t>
            </a:r>
            <a:r>
              <a:rPr lang="en-US" sz="2400" i="1" dirty="0"/>
              <a:t>and maintain formal business relationships that benefit the </a:t>
            </a:r>
            <a:r>
              <a:rPr lang="en-US" sz="2400" i="1" dirty="0" smtClean="0"/>
              <a:t>organization”.</a:t>
            </a:r>
            <a:endParaRPr lang="en-US" sz="2400" dirty="0" smtClean="0"/>
          </a:p>
          <a:p>
            <a:pPr lvl="0"/>
            <a:endParaRPr lang="en-US" sz="2400" i="1" dirty="0"/>
          </a:p>
          <a:p>
            <a:pPr lvl="0"/>
            <a:r>
              <a:rPr lang="en-US" sz="2400" dirty="0" smtClean="0"/>
              <a:t>This goal was originally developed because of:</a:t>
            </a:r>
          </a:p>
          <a:p>
            <a:pPr lvl="0"/>
            <a:endParaRPr lang="en-US" sz="2400" dirty="0"/>
          </a:p>
          <a:p>
            <a:pPr marL="342900" lvl="0" indent="-342900">
              <a:buFont typeface="Arial" panose="020B0604020202020204" pitchFamily="34" charset="0"/>
              <a:buChar char="•"/>
            </a:pPr>
            <a:r>
              <a:rPr lang="en-US" sz="2400" dirty="0" smtClean="0"/>
              <a:t>A changing external landscape;</a:t>
            </a:r>
          </a:p>
          <a:p>
            <a:pPr marL="342900" lvl="0" indent="-342900">
              <a:buFont typeface="Arial" panose="020B0604020202020204" pitchFamily="34" charset="0"/>
              <a:buChar char="•"/>
            </a:pPr>
            <a:r>
              <a:rPr lang="en-US" sz="2400" dirty="0" smtClean="0"/>
              <a:t>Increased/new pressures on rural health care;</a:t>
            </a:r>
          </a:p>
          <a:p>
            <a:pPr marL="342900" lvl="0" indent="-342900">
              <a:buFont typeface="Arial" panose="020B0604020202020204" pitchFamily="34" charset="0"/>
              <a:buChar char="•"/>
            </a:pPr>
            <a:r>
              <a:rPr lang="en-US" sz="2400" dirty="0" smtClean="0"/>
              <a:t>Continuing </a:t>
            </a:r>
            <a:r>
              <a:rPr lang="en-US" sz="2400" dirty="0"/>
              <a:t>challenges </a:t>
            </a:r>
            <a:r>
              <a:rPr lang="en-US" sz="2400" dirty="0" smtClean="0"/>
              <a:t>in health professions recruiting;</a:t>
            </a:r>
          </a:p>
          <a:p>
            <a:pPr marL="342900" lvl="0" indent="-342900">
              <a:buFont typeface="Arial" panose="020B0604020202020204" pitchFamily="34" charset="0"/>
              <a:buChar char="•"/>
            </a:pPr>
            <a:r>
              <a:rPr lang="en-US" sz="2400" dirty="0" smtClean="0"/>
              <a:t>Health disparities for region have worsened;</a:t>
            </a:r>
          </a:p>
          <a:p>
            <a:pPr marL="342900" lvl="0" indent="-342900">
              <a:buFont typeface="Arial" panose="020B0604020202020204" pitchFamily="34" charset="0"/>
              <a:buChar char="•"/>
            </a:pPr>
            <a:r>
              <a:rPr lang="en-US" sz="2400" dirty="0" smtClean="0"/>
              <a:t>Yellowhawk can’t attain our Mission &amp; Vision without partners.</a:t>
            </a:r>
          </a:p>
          <a:p>
            <a:pPr lvl="0"/>
            <a:endParaRPr lang="en-US" sz="2400" dirty="0" smtClean="0"/>
          </a:p>
          <a:p>
            <a:pPr marL="342900" lvl="0" indent="-342900">
              <a:buFont typeface="Arial" panose="020B0604020202020204" pitchFamily="34" charset="0"/>
              <a:buChar char="•"/>
            </a:pPr>
            <a:endParaRPr lang="en-US" sz="2400" dirty="0" smtClean="0"/>
          </a:p>
          <a:p>
            <a:pPr marL="342900" lvl="0" indent="-342900">
              <a:buFont typeface="Arial" panose="020B0604020202020204" pitchFamily="34" charset="0"/>
              <a:buChar char="•"/>
            </a:pPr>
            <a:endParaRPr lang="en-US" sz="2400" dirty="0"/>
          </a:p>
          <a:p>
            <a:endParaRPr lang="en-US" sz="2400" dirty="0" smtClean="0"/>
          </a:p>
        </p:txBody>
      </p:sp>
    </p:spTree>
    <p:extLst>
      <p:ext uri="{BB962C8B-B14F-4D97-AF65-F5344CB8AC3E}">
        <p14:creationId xmlns:p14="http://schemas.microsoft.com/office/powerpoint/2010/main" val="17456250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4000" cy="1401417"/>
          </a:xfrm>
          <a:prstGeom prst="rect">
            <a:avLst/>
          </a:prstGeom>
        </p:spPr>
      </p:pic>
      <p:sp>
        <p:nvSpPr>
          <p:cNvPr id="3" name="Rectangle 2"/>
          <p:cNvSpPr/>
          <p:nvPr/>
        </p:nvSpPr>
        <p:spPr>
          <a:xfrm>
            <a:off x="6546581" y="377543"/>
            <a:ext cx="2527167" cy="646331"/>
          </a:xfrm>
          <a:prstGeom prst="rect">
            <a:avLst/>
          </a:prstGeom>
        </p:spPr>
        <p:txBody>
          <a:bodyPr wrap="none">
            <a:spAutoFit/>
          </a:bodyPr>
          <a:lstStyle/>
          <a:p>
            <a:r>
              <a:rPr lang="en-US" sz="3600" b="1" dirty="0" smtClean="0">
                <a:effectLst>
                  <a:glow rad="101600">
                    <a:srgbClr val="FFE752">
                      <a:alpha val="75000"/>
                    </a:srgbClr>
                  </a:glow>
                </a:effectLst>
              </a:rPr>
              <a:t>Highlights …</a:t>
            </a:r>
            <a:endParaRPr lang="en-US" sz="3600" dirty="0"/>
          </a:p>
        </p:txBody>
      </p:sp>
      <p:pic>
        <p:nvPicPr>
          <p:cNvPr id="4" name="Picture 3" descr="Yellowhawk logo no background.png"/>
          <p:cNvPicPr>
            <a:picLocks noChangeAspect="1"/>
          </p:cNvPicPr>
          <p:nvPr/>
        </p:nvPicPr>
        <p:blipFill>
          <a:blip r:embed="rId4" cstate="print"/>
          <a:stretch>
            <a:fillRect/>
          </a:stretch>
        </p:blipFill>
        <p:spPr>
          <a:xfrm>
            <a:off x="76202" y="152400"/>
            <a:ext cx="2382127" cy="1120194"/>
          </a:xfrm>
          <a:prstGeom prst="rect">
            <a:avLst/>
          </a:prstGeom>
        </p:spPr>
      </p:pic>
      <p:sp>
        <p:nvSpPr>
          <p:cNvPr id="5" name="TextBox 4"/>
          <p:cNvSpPr txBox="1"/>
          <p:nvPr/>
        </p:nvSpPr>
        <p:spPr>
          <a:xfrm>
            <a:off x="104775" y="1828800"/>
            <a:ext cx="8839200" cy="1200329"/>
          </a:xfrm>
          <a:prstGeom prst="rect">
            <a:avLst/>
          </a:prstGeom>
          <a:noFill/>
        </p:spPr>
        <p:txBody>
          <a:bodyPr wrap="square" rtlCol="0">
            <a:spAutoFit/>
          </a:bodyPr>
          <a:lstStyle/>
          <a:p>
            <a:pPr lvl="0"/>
            <a:r>
              <a:rPr lang="en-US" sz="2400" dirty="0" smtClean="0"/>
              <a:t>For these reasons Yellowhawk began talking with our non-Tribal health care providers in our region and submitted an 1-year HRSA  </a:t>
            </a:r>
            <a:r>
              <a:rPr lang="en-US" sz="2400" i="1" dirty="0" smtClean="0"/>
              <a:t>Rural Health Network Planning Grant</a:t>
            </a:r>
            <a:r>
              <a:rPr lang="en-US" sz="2400" dirty="0" smtClean="0"/>
              <a:t>…</a:t>
            </a:r>
          </a:p>
        </p:txBody>
      </p:sp>
      <p:pic>
        <p:nvPicPr>
          <p:cNvPr id="13314"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1488" t="11095" r="1786" b="36048"/>
          <a:stretch/>
        </p:blipFill>
        <p:spPr bwMode="auto">
          <a:xfrm>
            <a:off x="0" y="3733800"/>
            <a:ext cx="9147432" cy="312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294086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 y="1600201"/>
            <a:ext cx="8839200" cy="6678752"/>
          </a:xfrm>
          <a:prstGeom prst="rect">
            <a:avLst/>
          </a:prstGeom>
          <a:noFill/>
        </p:spPr>
        <p:txBody>
          <a:bodyPr wrap="square" rtlCol="0">
            <a:spAutoFit/>
          </a:bodyPr>
          <a:lstStyle/>
          <a:p>
            <a:r>
              <a:rPr lang="en-US" sz="2800" b="1" dirty="0" smtClean="0"/>
              <a:t>Oregon Washington health Network (</a:t>
            </a:r>
            <a:r>
              <a:rPr lang="en-US" sz="2800" b="1" dirty="0" err="1" smtClean="0"/>
              <a:t>OWhN</a:t>
            </a:r>
            <a:r>
              <a:rPr lang="en-US" sz="2800" b="1" dirty="0" smtClean="0"/>
              <a:t>) members via </a:t>
            </a:r>
            <a:r>
              <a:rPr lang="en-US" sz="2800" b="1" smtClean="0"/>
              <a:t>a signed MOU:</a:t>
            </a:r>
            <a:endParaRPr lang="en-US" sz="2800" b="1" dirty="0"/>
          </a:p>
          <a:p>
            <a:pPr lvl="0"/>
            <a:endParaRPr lang="en-US" sz="2400" dirty="0"/>
          </a:p>
          <a:p>
            <a:pPr marL="342900" lvl="0" indent="-342900">
              <a:buFont typeface="Arial" panose="020B0604020202020204" pitchFamily="34" charset="0"/>
              <a:buChar char="•"/>
            </a:pPr>
            <a:r>
              <a:rPr lang="en-US" sz="2800" dirty="0" smtClean="0"/>
              <a:t>Yellowhawk Tribal Health Center</a:t>
            </a:r>
          </a:p>
          <a:p>
            <a:pPr marL="342900" lvl="0" indent="-342900">
              <a:buFont typeface="Arial" panose="020B0604020202020204" pitchFamily="34" charset="0"/>
              <a:buChar char="•"/>
            </a:pPr>
            <a:r>
              <a:rPr lang="en-US" sz="2800" dirty="0" smtClean="0"/>
              <a:t>St. Anthony Hospital (CHI)</a:t>
            </a:r>
          </a:p>
          <a:p>
            <a:pPr marL="342900" lvl="0" indent="-342900">
              <a:buFont typeface="Arial" panose="020B0604020202020204" pitchFamily="34" charset="0"/>
              <a:buChar char="•"/>
            </a:pPr>
            <a:r>
              <a:rPr lang="en-US" sz="2800" dirty="0" smtClean="0"/>
              <a:t>Good Shepard Medical Center</a:t>
            </a:r>
          </a:p>
          <a:p>
            <a:pPr marL="342900" lvl="0" indent="-342900">
              <a:buFont typeface="Arial" panose="020B0604020202020204" pitchFamily="34" charset="0"/>
              <a:buChar char="•"/>
            </a:pPr>
            <a:r>
              <a:rPr lang="en-US" sz="2800" dirty="0" smtClean="0"/>
              <a:t>Providence St. Mary Medical Center</a:t>
            </a:r>
          </a:p>
          <a:p>
            <a:pPr marL="342900" lvl="0" indent="-342900">
              <a:buFont typeface="Arial" panose="020B0604020202020204" pitchFamily="34" charset="0"/>
              <a:buChar char="•"/>
            </a:pPr>
            <a:r>
              <a:rPr lang="en-US" sz="2800" dirty="0" smtClean="0"/>
              <a:t>Umatilla County Public Health Department</a:t>
            </a:r>
          </a:p>
          <a:p>
            <a:pPr marL="342900" lvl="0" indent="-342900">
              <a:buFont typeface="Arial" panose="020B0604020202020204" pitchFamily="34" charset="0"/>
              <a:buChar char="•"/>
            </a:pPr>
            <a:r>
              <a:rPr lang="en-US" sz="2800" dirty="0" smtClean="0"/>
              <a:t>Morrow County Public Health Department</a:t>
            </a:r>
          </a:p>
          <a:p>
            <a:pPr marL="342900" lvl="0" indent="-342900">
              <a:buFont typeface="Arial" panose="020B0604020202020204" pitchFamily="34" charset="0"/>
              <a:buChar char="•"/>
            </a:pPr>
            <a:r>
              <a:rPr lang="en-US" sz="2800" dirty="0" smtClean="0"/>
              <a:t>Walla Walla Public Health Department</a:t>
            </a:r>
          </a:p>
          <a:p>
            <a:pPr marL="342900" lvl="0" indent="-342900">
              <a:buFont typeface="Arial" panose="020B0604020202020204" pitchFamily="34" charset="0"/>
              <a:buChar char="•"/>
            </a:pPr>
            <a:r>
              <a:rPr lang="en-US" sz="2800" dirty="0" smtClean="0"/>
              <a:t>Blue Mountain Community College</a:t>
            </a:r>
          </a:p>
          <a:p>
            <a:pPr marL="342900" lvl="0" indent="-342900">
              <a:buFont typeface="Arial" panose="020B0604020202020204" pitchFamily="34" charset="0"/>
              <a:buChar char="•"/>
            </a:pPr>
            <a:r>
              <a:rPr lang="en-US" sz="2800" dirty="0" smtClean="0"/>
              <a:t>Lifeways, Inc.</a:t>
            </a:r>
          </a:p>
          <a:p>
            <a:pPr marL="342900" lvl="0" indent="-342900">
              <a:buFont typeface="Arial" panose="020B0604020202020204" pitchFamily="34" charset="0"/>
              <a:buChar char="•"/>
            </a:pPr>
            <a:endParaRPr lang="en-US" sz="2400" dirty="0" smtClean="0"/>
          </a:p>
          <a:p>
            <a:pPr marL="342900" lvl="0" indent="-342900">
              <a:buFont typeface="Arial" panose="020B0604020202020204" pitchFamily="34" charset="0"/>
              <a:buChar char="•"/>
            </a:pPr>
            <a:endParaRPr lang="en-US" sz="2400" dirty="0" smtClean="0"/>
          </a:p>
          <a:p>
            <a:pPr marL="342900" lvl="0" indent="-342900">
              <a:buFont typeface="Arial" panose="020B0604020202020204" pitchFamily="34" charset="0"/>
              <a:buChar char="•"/>
            </a:pPr>
            <a:endParaRPr lang="en-US" sz="2400" dirty="0"/>
          </a:p>
          <a:p>
            <a:endParaRPr lang="en-US" sz="2400" dirty="0" smtClean="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4000" cy="1401417"/>
          </a:xfrm>
          <a:prstGeom prst="rect">
            <a:avLst/>
          </a:prstGeom>
        </p:spPr>
      </p:pic>
      <p:sp>
        <p:nvSpPr>
          <p:cNvPr id="4" name="Rectangle 3"/>
          <p:cNvSpPr/>
          <p:nvPr/>
        </p:nvSpPr>
        <p:spPr>
          <a:xfrm>
            <a:off x="7071371" y="406118"/>
            <a:ext cx="1463029" cy="646331"/>
          </a:xfrm>
          <a:prstGeom prst="rect">
            <a:avLst/>
          </a:prstGeom>
        </p:spPr>
        <p:txBody>
          <a:bodyPr wrap="none">
            <a:spAutoFit/>
          </a:bodyPr>
          <a:lstStyle/>
          <a:p>
            <a:r>
              <a:rPr lang="en-US" sz="3600" b="1" dirty="0" err="1" smtClean="0">
                <a:effectLst>
                  <a:glow rad="101600">
                    <a:srgbClr val="FFE752">
                      <a:alpha val="75000"/>
                    </a:srgbClr>
                  </a:glow>
                </a:effectLst>
              </a:rPr>
              <a:t>OWhN</a:t>
            </a:r>
            <a:endParaRPr lang="en-US" sz="3600" dirty="0"/>
          </a:p>
        </p:txBody>
      </p:sp>
      <p:pic>
        <p:nvPicPr>
          <p:cNvPr id="5" name="Picture 4" descr="Yellowhawk logo no background.png"/>
          <p:cNvPicPr>
            <a:picLocks noChangeAspect="1"/>
          </p:cNvPicPr>
          <p:nvPr/>
        </p:nvPicPr>
        <p:blipFill>
          <a:blip r:embed="rId4" cstate="print"/>
          <a:stretch>
            <a:fillRect/>
          </a:stretch>
        </p:blipFill>
        <p:spPr>
          <a:xfrm>
            <a:off x="76202" y="152400"/>
            <a:ext cx="2382127" cy="1120194"/>
          </a:xfrm>
          <a:prstGeom prst="rect">
            <a:avLst/>
          </a:prstGeom>
        </p:spPr>
      </p:pic>
    </p:spTree>
    <p:extLst>
      <p:ext uri="{BB962C8B-B14F-4D97-AF65-F5344CB8AC3E}">
        <p14:creationId xmlns:p14="http://schemas.microsoft.com/office/powerpoint/2010/main" val="107734360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2281" t="8000" r="17679" b="6667"/>
          <a:stretch/>
        </p:blipFill>
        <p:spPr bwMode="auto">
          <a:xfrm>
            <a:off x="1" y="-9526"/>
            <a:ext cx="9163050" cy="69773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146736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0714" t="18857" r="19404" b="14000"/>
          <a:stretch/>
        </p:blipFill>
        <p:spPr bwMode="auto">
          <a:xfrm>
            <a:off x="1152525" y="1212267"/>
            <a:ext cx="6858000" cy="57695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
            <a:ext cx="9144000" cy="1401417"/>
          </a:xfrm>
          <a:prstGeom prst="rect">
            <a:avLst/>
          </a:prstGeom>
        </p:spPr>
      </p:pic>
      <p:sp>
        <p:nvSpPr>
          <p:cNvPr id="4" name="Rectangle 3"/>
          <p:cNvSpPr/>
          <p:nvPr/>
        </p:nvSpPr>
        <p:spPr>
          <a:xfrm>
            <a:off x="7071371" y="406118"/>
            <a:ext cx="1463029" cy="646331"/>
          </a:xfrm>
          <a:prstGeom prst="rect">
            <a:avLst/>
          </a:prstGeom>
        </p:spPr>
        <p:txBody>
          <a:bodyPr wrap="none">
            <a:spAutoFit/>
          </a:bodyPr>
          <a:lstStyle/>
          <a:p>
            <a:r>
              <a:rPr lang="en-US" sz="3600" b="1" dirty="0" err="1" smtClean="0">
                <a:effectLst>
                  <a:glow rad="101600">
                    <a:srgbClr val="FFE752">
                      <a:alpha val="75000"/>
                    </a:srgbClr>
                  </a:glow>
                </a:effectLst>
              </a:rPr>
              <a:t>OWhN</a:t>
            </a:r>
            <a:endParaRPr lang="en-US" sz="3600" dirty="0"/>
          </a:p>
        </p:txBody>
      </p:sp>
      <p:pic>
        <p:nvPicPr>
          <p:cNvPr id="5" name="Picture 4" descr="Yellowhawk logo no background.png"/>
          <p:cNvPicPr>
            <a:picLocks noChangeAspect="1"/>
          </p:cNvPicPr>
          <p:nvPr/>
        </p:nvPicPr>
        <p:blipFill>
          <a:blip r:embed="rId5" cstate="print"/>
          <a:stretch>
            <a:fillRect/>
          </a:stretch>
        </p:blipFill>
        <p:spPr>
          <a:xfrm>
            <a:off x="76202" y="152400"/>
            <a:ext cx="2382127" cy="1120194"/>
          </a:xfrm>
          <a:prstGeom prst="rect">
            <a:avLst/>
          </a:prstGeom>
        </p:spPr>
      </p:pic>
    </p:spTree>
    <p:extLst>
      <p:ext uri="{BB962C8B-B14F-4D97-AF65-F5344CB8AC3E}">
        <p14:creationId xmlns:p14="http://schemas.microsoft.com/office/powerpoint/2010/main" val="28108627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333" t="8095" r="15595" b="14286"/>
          <a:stretch/>
        </p:blipFill>
        <p:spPr bwMode="auto">
          <a:xfrm>
            <a:off x="95250" y="1409700"/>
            <a:ext cx="8977669" cy="5372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
            <a:ext cx="9144000" cy="1401417"/>
          </a:xfrm>
          <a:prstGeom prst="rect">
            <a:avLst/>
          </a:prstGeom>
        </p:spPr>
      </p:pic>
      <p:sp>
        <p:nvSpPr>
          <p:cNvPr id="4" name="Rectangle 3"/>
          <p:cNvSpPr/>
          <p:nvPr/>
        </p:nvSpPr>
        <p:spPr>
          <a:xfrm>
            <a:off x="7071371" y="406118"/>
            <a:ext cx="1463029" cy="646331"/>
          </a:xfrm>
          <a:prstGeom prst="rect">
            <a:avLst/>
          </a:prstGeom>
        </p:spPr>
        <p:txBody>
          <a:bodyPr wrap="none">
            <a:spAutoFit/>
          </a:bodyPr>
          <a:lstStyle/>
          <a:p>
            <a:r>
              <a:rPr lang="en-US" sz="3600" b="1" dirty="0" err="1" smtClean="0">
                <a:effectLst>
                  <a:glow rad="101600">
                    <a:srgbClr val="FFE752">
                      <a:alpha val="75000"/>
                    </a:srgbClr>
                  </a:glow>
                </a:effectLst>
              </a:rPr>
              <a:t>OWhN</a:t>
            </a:r>
            <a:endParaRPr lang="en-US" sz="3600" dirty="0"/>
          </a:p>
        </p:txBody>
      </p:sp>
      <p:pic>
        <p:nvPicPr>
          <p:cNvPr id="5" name="Picture 4" descr="Yellowhawk logo no background.png"/>
          <p:cNvPicPr>
            <a:picLocks noChangeAspect="1"/>
          </p:cNvPicPr>
          <p:nvPr/>
        </p:nvPicPr>
        <p:blipFill>
          <a:blip r:embed="rId5" cstate="print"/>
          <a:stretch>
            <a:fillRect/>
          </a:stretch>
        </p:blipFill>
        <p:spPr>
          <a:xfrm>
            <a:off x="76202" y="152400"/>
            <a:ext cx="2382127" cy="1120194"/>
          </a:xfrm>
          <a:prstGeom prst="rect">
            <a:avLst/>
          </a:prstGeom>
        </p:spPr>
      </p:pic>
    </p:spTree>
    <p:extLst>
      <p:ext uri="{BB962C8B-B14F-4D97-AF65-F5344CB8AC3E}">
        <p14:creationId xmlns:p14="http://schemas.microsoft.com/office/powerpoint/2010/main" val="35603818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4405" t="11048" r="47797" b="8666"/>
          <a:stretch/>
        </p:blipFill>
        <p:spPr bwMode="auto">
          <a:xfrm>
            <a:off x="1885950" y="1323975"/>
            <a:ext cx="5298657" cy="556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
            <a:ext cx="9144000" cy="1401417"/>
          </a:xfrm>
          <a:prstGeom prst="rect">
            <a:avLst/>
          </a:prstGeom>
        </p:spPr>
      </p:pic>
      <p:sp>
        <p:nvSpPr>
          <p:cNvPr id="5" name="Rectangle 4"/>
          <p:cNvSpPr/>
          <p:nvPr/>
        </p:nvSpPr>
        <p:spPr>
          <a:xfrm>
            <a:off x="7071371" y="406118"/>
            <a:ext cx="1463029" cy="646331"/>
          </a:xfrm>
          <a:prstGeom prst="rect">
            <a:avLst/>
          </a:prstGeom>
        </p:spPr>
        <p:txBody>
          <a:bodyPr wrap="none">
            <a:spAutoFit/>
          </a:bodyPr>
          <a:lstStyle/>
          <a:p>
            <a:r>
              <a:rPr lang="en-US" sz="3600" b="1" dirty="0" err="1" smtClean="0">
                <a:effectLst>
                  <a:glow rad="101600">
                    <a:srgbClr val="FFE752">
                      <a:alpha val="75000"/>
                    </a:srgbClr>
                  </a:glow>
                </a:effectLst>
              </a:rPr>
              <a:t>OWhN</a:t>
            </a:r>
            <a:endParaRPr lang="en-US" sz="3600" dirty="0"/>
          </a:p>
        </p:txBody>
      </p:sp>
      <p:pic>
        <p:nvPicPr>
          <p:cNvPr id="6" name="Picture 5" descr="Yellowhawk logo no background.png"/>
          <p:cNvPicPr>
            <a:picLocks noChangeAspect="1"/>
          </p:cNvPicPr>
          <p:nvPr/>
        </p:nvPicPr>
        <p:blipFill>
          <a:blip r:embed="rId5" cstate="print"/>
          <a:stretch>
            <a:fillRect/>
          </a:stretch>
        </p:blipFill>
        <p:spPr>
          <a:xfrm>
            <a:off x="76202" y="152400"/>
            <a:ext cx="2382127" cy="1120194"/>
          </a:xfrm>
          <a:prstGeom prst="rect">
            <a:avLst/>
          </a:prstGeom>
        </p:spPr>
      </p:pic>
    </p:spTree>
    <p:extLst>
      <p:ext uri="{BB962C8B-B14F-4D97-AF65-F5344CB8AC3E}">
        <p14:creationId xmlns:p14="http://schemas.microsoft.com/office/powerpoint/2010/main" val="35302909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381000" y="304801"/>
            <a:ext cx="7772400" cy="1362075"/>
          </a:xfrm>
        </p:spPr>
        <p:txBody>
          <a:bodyPr>
            <a:normAutofit fontScale="90000"/>
          </a:bodyPr>
          <a:lstStyle/>
          <a:p>
            <a:pPr algn="l" eaLnBrk="1" hangingPunct="1">
              <a:defRPr/>
            </a:pPr>
            <a:r>
              <a:rPr lang="en-US" sz="4600" b="1" dirty="0" smtClean="0">
                <a:solidFill>
                  <a:srgbClr val="161616"/>
                </a:solidFill>
                <a:effectLst>
                  <a:outerShdw blurRad="38100" dist="38100" dir="2700000" algn="tl">
                    <a:srgbClr val="C0C0C0"/>
                  </a:outerShdw>
                </a:effectLst>
                <a:latin typeface="Arial Narrow" charset="0"/>
              </a:rPr>
              <a:t>Health Commission</a:t>
            </a:r>
            <a:br>
              <a:rPr lang="en-US" sz="4600" b="1" dirty="0" smtClean="0">
                <a:solidFill>
                  <a:srgbClr val="161616"/>
                </a:solidFill>
                <a:effectLst>
                  <a:outerShdw blurRad="38100" dist="38100" dir="2700000" algn="tl">
                    <a:srgbClr val="C0C0C0"/>
                  </a:outerShdw>
                </a:effectLst>
                <a:latin typeface="Arial Narrow" charset="0"/>
              </a:rPr>
            </a:br>
            <a:r>
              <a:rPr lang="en-US" sz="4600" b="1" dirty="0" smtClean="0">
                <a:solidFill>
                  <a:srgbClr val="161616"/>
                </a:solidFill>
                <a:effectLst>
                  <a:outerShdw blurRad="38100" dist="38100" dir="2700000" algn="tl">
                    <a:srgbClr val="C0C0C0"/>
                  </a:outerShdw>
                </a:effectLst>
                <a:latin typeface="Arial Narrow" charset="0"/>
              </a:rPr>
              <a:t>VISION STATEMENT</a:t>
            </a:r>
            <a:r>
              <a:rPr lang="en-US" sz="4000" dirty="0" smtClean="0">
                <a:effectLst>
                  <a:outerShdw blurRad="38100" dist="38100" dir="2700000" algn="tl">
                    <a:srgbClr val="C0C0C0"/>
                  </a:outerShdw>
                </a:effectLst>
              </a:rPr>
              <a:t>					</a:t>
            </a:r>
          </a:p>
        </p:txBody>
      </p:sp>
      <p:sp>
        <p:nvSpPr>
          <p:cNvPr id="7" name="Rectangle 3"/>
          <p:cNvSpPr txBox="1">
            <a:spLocks noChangeArrowheads="1"/>
          </p:cNvSpPr>
          <p:nvPr/>
        </p:nvSpPr>
        <p:spPr bwMode="auto">
          <a:xfrm>
            <a:off x="838200" y="2066926"/>
            <a:ext cx="7772400" cy="2320925"/>
          </a:xfrm>
          <a:prstGeom prst="rect">
            <a:avLst/>
          </a:prstGeom>
          <a:noFill/>
          <a:ln w="9525">
            <a:noFill/>
            <a:miter lim="800000"/>
            <a:headEnd/>
            <a:tailEnd/>
          </a:ln>
          <a:effectLst/>
        </p:spPr>
        <p:txBody>
          <a:bodyPr/>
          <a:lstStyle/>
          <a:p>
            <a:pPr>
              <a:spcBef>
                <a:spcPct val="20000"/>
              </a:spcBef>
              <a:buClr>
                <a:schemeClr val="hlink"/>
              </a:buClr>
              <a:buSzPct val="120000"/>
              <a:defRPr/>
            </a:pPr>
            <a:r>
              <a:rPr lang="en-US" sz="2800" b="1" i="1" dirty="0" smtClean="0"/>
              <a:t>“That </a:t>
            </a:r>
            <a:r>
              <a:rPr lang="en-US" sz="2800" b="1" i="1" dirty="0"/>
              <a:t>the Yellowhawk Tribal Health Center (YTHC) shall be recognized by the tribal community as a provider of quality health education and services, and considered a model of excellence by the health care community</a:t>
            </a:r>
            <a:r>
              <a:rPr lang="en-US" sz="2800" b="1" i="1" dirty="0" smtClean="0"/>
              <a:t>.”</a:t>
            </a:r>
            <a:endParaRPr lang="en-US" sz="2800" b="1" i="1" dirty="0"/>
          </a:p>
        </p:txBody>
      </p:sp>
      <p:pic>
        <p:nvPicPr>
          <p:cNvPr id="16" name="Picture 3" descr="Health Comm_banner.jpg"/>
          <p:cNvPicPr>
            <a:picLocks noChangeAspect="1"/>
          </p:cNvPicPr>
          <p:nvPr/>
        </p:nvPicPr>
        <p:blipFill>
          <a:blip r:embed="rId3" cstate="print"/>
          <a:srcRect/>
          <a:stretch>
            <a:fillRect/>
          </a:stretch>
        </p:blipFill>
        <p:spPr bwMode="auto">
          <a:xfrm>
            <a:off x="-44451" y="4775201"/>
            <a:ext cx="9188451" cy="1450975"/>
          </a:xfrm>
          <a:prstGeom prst="rect">
            <a:avLst/>
          </a:prstGeom>
          <a:noFill/>
          <a:ln w="9525">
            <a:noFill/>
            <a:miter lim="800000"/>
            <a:headEnd/>
            <a:tailEnd/>
          </a:ln>
        </p:spPr>
      </p:pic>
      <p:sp>
        <p:nvSpPr>
          <p:cNvPr id="17" name="TextBox 16"/>
          <p:cNvSpPr txBox="1"/>
          <p:nvPr/>
        </p:nvSpPr>
        <p:spPr>
          <a:xfrm>
            <a:off x="157163" y="6267450"/>
            <a:ext cx="1101584" cy="400110"/>
          </a:xfrm>
          <a:prstGeom prst="rect">
            <a:avLst/>
          </a:prstGeom>
          <a:noFill/>
        </p:spPr>
        <p:txBody>
          <a:bodyPr wrap="none">
            <a:spAutoFit/>
          </a:bodyPr>
          <a:lstStyle/>
          <a:p>
            <a:pPr>
              <a:defRPr/>
            </a:pPr>
            <a:r>
              <a:rPr lang="en-US" sz="1000" b="1" dirty="0">
                <a:solidFill>
                  <a:schemeClr val="accent4">
                    <a:lumMod val="10000"/>
                  </a:schemeClr>
                </a:solidFill>
                <a:latin typeface="Tahoma" charset="0"/>
              </a:rPr>
              <a:t>Shawna Gavin</a:t>
            </a:r>
          </a:p>
          <a:p>
            <a:pPr>
              <a:defRPr/>
            </a:pPr>
            <a:r>
              <a:rPr lang="en-US" sz="1000" dirty="0">
                <a:solidFill>
                  <a:schemeClr val="accent4">
                    <a:lumMod val="10000"/>
                  </a:schemeClr>
                </a:solidFill>
                <a:latin typeface="Tahoma" charset="0"/>
              </a:rPr>
              <a:t>Chair</a:t>
            </a:r>
          </a:p>
        </p:txBody>
      </p:sp>
      <p:sp>
        <p:nvSpPr>
          <p:cNvPr id="18" name="TextBox 17"/>
          <p:cNvSpPr txBox="1"/>
          <p:nvPr/>
        </p:nvSpPr>
        <p:spPr>
          <a:xfrm>
            <a:off x="1538288" y="6262688"/>
            <a:ext cx="1114408" cy="400110"/>
          </a:xfrm>
          <a:prstGeom prst="rect">
            <a:avLst/>
          </a:prstGeom>
          <a:noFill/>
        </p:spPr>
        <p:txBody>
          <a:bodyPr wrap="none">
            <a:spAutoFit/>
          </a:bodyPr>
          <a:lstStyle/>
          <a:p>
            <a:pPr>
              <a:defRPr/>
            </a:pPr>
            <a:r>
              <a:rPr lang="en-US" sz="1000" b="1" dirty="0">
                <a:solidFill>
                  <a:schemeClr val="accent4">
                    <a:lumMod val="10000"/>
                  </a:schemeClr>
                </a:solidFill>
                <a:latin typeface="Tahoma" charset="0"/>
              </a:rPr>
              <a:t>Kathryn Burke</a:t>
            </a:r>
          </a:p>
          <a:p>
            <a:pPr>
              <a:defRPr/>
            </a:pPr>
            <a:r>
              <a:rPr lang="en-US" sz="1000" dirty="0" smtClean="0">
                <a:solidFill>
                  <a:schemeClr val="accent4">
                    <a:lumMod val="10000"/>
                  </a:schemeClr>
                </a:solidFill>
                <a:latin typeface="Tahoma" charset="0"/>
              </a:rPr>
              <a:t>Vice-Chair</a:t>
            </a:r>
            <a:endParaRPr lang="en-US" sz="1000" dirty="0">
              <a:solidFill>
                <a:schemeClr val="accent4">
                  <a:lumMod val="10000"/>
                </a:schemeClr>
              </a:solidFill>
              <a:latin typeface="Tahoma" charset="0"/>
            </a:endParaRPr>
          </a:p>
        </p:txBody>
      </p:sp>
      <p:sp>
        <p:nvSpPr>
          <p:cNvPr id="19" name="TextBox 18"/>
          <p:cNvSpPr txBox="1"/>
          <p:nvPr/>
        </p:nvSpPr>
        <p:spPr>
          <a:xfrm>
            <a:off x="2800349" y="6267450"/>
            <a:ext cx="1330814" cy="400110"/>
          </a:xfrm>
          <a:prstGeom prst="rect">
            <a:avLst/>
          </a:prstGeom>
          <a:noFill/>
        </p:spPr>
        <p:txBody>
          <a:bodyPr wrap="none">
            <a:spAutoFit/>
          </a:bodyPr>
          <a:lstStyle/>
          <a:p>
            <a:pPr>
              <a:defRPr/>
            </a:pPr>
            <a:r>
              <a:rPr lang="en-US" sz="1000" b="1" dirty="0" smtClean="0">
                <a:solidFill>
                  <a:schemeClr val="accent4">
                    <a:lumMod val="10000"/>
                  </a:schemeClr>
                </a:solidFill>
                <a:latin typeface="Tahoma" charset="0"/>
              </a:rPr>
              <a:t>Jo Marie Tessman</a:t>
            </a:r>
            <a:endParaRPr lang="en-US" sz="1000" b="1" dirty="0">
              <a:solidFill>
                <a:schemeClr val="accent4">
                  <a:lumMod val="10000"/>
                </a:schemeClr>
              </a:solidFill>
              <a:latin typeface="Tahoma" charset="0"/>
            </a:endParaRPr>
          </a:p>
          <a:p>
            <a:pPr>
              <a:defRPr/>
            </a:pPr>
            <a:r>
              <a:rPr lang="en-US" sz="1000" dirty="0" smtClean="0">
                <a:solidFill>
                  <a:schemeClr val="accent4">
                    <a:lumMod val="10000"/>
                  </a:schemeClr>
                </a:solidFill>
                <a:latin typeface="Tahoma" charset="0"/>
              </a:rPr>
              <a:t>Secretary</a:t>
            </a:r>
            <a:endParaRPr lang="en-US" sz="1000" dirty="0">
              <a:solidFill>
                <a:schemeClr val="accent4">
                  <a:lumMod val="10000"/>
                </a:schemeClr>
              </a:solidFill>
              <a:latin typeface="Tahoma" charset="0"/>
            </a:endParaRPr>
          </a:p>
        </p:txBody>
      </p:sp>
      <p:sp>
        <p:nvSpPr>
          <p:cNvPr id="20" name="TextBox 19"/>
          <p:cNvSpPr txBox="1"/>
          <p:nvPr/>
        </p:nvSpPr>
        <p:spPr>
          <a:xfrm>
            <a:off x="4024313" y="6257925"/>
            <a:ext cx="1369286" cy="400110"/>
          </a:xfrm>
          <a:prstGeom prst="rect">
            <a:avLst/>
          </a:prstGeom>
          <a:noFill/>
        </p:spPr>
        <p:txBody>
          <a:bodyPr wrap="none">
            <a:spAutoFit/>
          </a:bodyPr>
          <a:lstStyle/>
          <a:p>
            <a:pPr>
              <a:defRPr/>
            </a:pPr>
            <a:r>
              <a:rPr lang="en-US" sz="1000" b="1" dirty="0">
                <a:solidFill>
                  <a:schemeClr val="accent4">
                    <a:lumMod val="10000"/>
                  </a:schemeClr>
                </a:solidFill>
                <a:latin typeface="Tahoma" charset="0"/>
              </a:rPr>
              <a:t>Bob Shippentower</a:t>
            </a:r>
          </a:p>
          <a:p>
            <a:pPr>
              <a:defRPr/>
            </a:pPr>
            <a:r>
              <a:rPr lang="en-US" sz="1000" dirty="0">
                <a:solidFill>
                  <a:schemeClr val="accent4">
                    <a:lumMod val="10000"/>
                  </a:schemeClr>
                </a:solidFill>
                <a:latin typeface="Tahoma" charset="0"/>
              </a:rPr>
              <a:t>BOT Member</a:t>
            </a:r>
          </a:p>
        </p:txBody>
      </p:sp>
      <p:sp>
        <p:nvSpPr>
          <p:cNvPr id="21" name="TextBox 20"/>
          <p:cNvSpPr txBox="1"/>
          <p:nvPr/>
        </p:nvSpPr>
        <p:spPr>
          <a:xfrm>
            <a:off x="5343526" y="6253163"/>
            <a:ext cx="1005403" cy="400110"/>
          </a:xfrm>
          <a:prstGeom prst="rect">
            <a:avLst/>
          </a:prstGeom>
          <a:noFill/>
        </p:spPr>
        <p:txBody>
          <a:bodyPr wrap="none">
            <a:spAutoFit/>
          </a:bodyPr>
          <a:lstStyle/>
          <a:p>
            <a:pPr>
              <a:defRPr/>
            </a:pPr>
            <a:r>
              <a:rPr lang="en-US" sz="1000" b="1" dirty="0" smtClean="0">
                <a:solidFill>
                  <a:schemeClr val="accent4">
                    <a:lumMod val="10000"/>
                  </a:schemeClr>
                </a:solidFill>
                <a:latin typeface="Tahoma" charset="0"/>
              </a:rPr>
              <a:t>Myrna Tovey</a:t>
            </a:r>
          </a:p>
          <a:p>
            <a:pPr>
              <a:defRPr/>
            </a:pPr>
            <a:r>
              <a:rPr lang="en-US" sz="1000" dirty="0" smtClean="0">
                <a:solidFill>
                  <a:schemeClr val="accent4">
                    <a:lumMod val="10000"/>
                  </a:schemeClr>
                </a:solidFill>
                <a:latin typeface="Tahoma" charset="0"/>
              </a:rPr>
              <a:t>Member</a:t>
            </a:r>
            <a:endParaRPr lang="en-US" sz="1000" dirty="0">
              <a:solidFill>
                <a:schemeClr val="accent4">
                  <a:lumMod val="10000"/>
                </a:schemeClr>
              </a:solidFill>
              <a:latin typeface="Tahoma" charset="0"/>
            </a:endParaRPr>
          </a:p>
        </p:txBody>
      </p:sp>
      <p:sp>
        <p:nvSpPr>
          <p:cNvPr id="22" name="TextBox 21"/>
          <p:cNvSpPr txBox="1"/>
          <p:nvPr/>
        </p:nvSpPr>
        <p:spPr>
          <a:xfrm>
            <a:off x="6553201" y="6257925"/>
            <a:ext cx="1260281" cy="400110"/>
          </a:xfrm>
          <a:prstGeom prst="rect">
            <a:avLst/>
          </a:prstGeom>
          <a:noFill/>
        </p:spPr>
        <p:txBody>
          <a:bodyPr wrap="none">
            <a:spAutoFit/>
          </a:bodyPr>
          <a:lstStyle/>
          <a:p>
            <a:pPr>
              <a:defRPr/>
            </a:pPr>
            <a:r>
              <a:rPr lang="en-US" sz="1000" b="1" dirty="0" smtClean="0">
                <a:solidFill>
                  <a:schemeClr val="accent4">
                    <a:lumMod val="10000"/>
                  </a:schemeClr>
                </a:solidFill>
                <a:latin typeface="Tahoma" charset="0"/>
              </a:rPr>
              <a:t>Susan </a:t>
            </a:r>
            <a:r>
              <a:rPr lang="en-US" sz="1000" b="1" dirty="0" err="1" smtClean="0">
                <a:solidFill>
                  <a:schemeClr val="accent4">
                    <a:lumMod val="10000"/>
                  </a:schemeClr>
                </a:solidFill>
                <a:latin typeface="Tahoma" charset="0"/>
              </a:rPr>
              <a:t>Sheoships</a:t>
            </a:r>
            <a:endParaRPr lang="en-US" sz="1000" b="1" dirty="0">
              <a:solidFill>
                <a:schemeClr val="accent4">
                  <a:lumMod val="10000"/>
                </a:schemeClr>
              </a:solidFill>
              <a:latin typeface="Tahoma" charset="0"/>
            </a:endParaRPr>
          </a:p>
          <a:p>
            <a:pPr>
              <a:defRPr/>
            </a:pPr>
            <a:r>
              <a:rPr lang="en-US" sz="1000" dirty="0" smtClean="0">
                <a:solidFill>
                  <a:schemeClr val="accent4">
                    <a:lumMod val="10000"/>
                  </a:schemeClr>
                </a:solidFill>
                <a:latin typeface="Tahoma" charset="0"/>
              </a:rPr>
              <a:t>Member</a:t>
            </a:r>
            <a:endParaRPr lang="en-US" sz="1000" dirty="0">
              <a:solidFill>
                <a:schemeClr val="accent4">
                  <a:lumMod val="10000"/>
                </a:schemeClr>
              </a:solidFill>
              <a:latin typeface="Tahoma" charset="0"/>
            </a:endParaRPr>
          </a:p>
        </p:txBody>
      </p:sp>
      <p:sp>
        <p:nvSpPr>
          <p:cNvPr id="23" name="TextBox 22"/>
          <p:cNvSpPr txBox="1"/>
          <p:nvPr/>
        </p:nvSpPr>
        <p:spPr>
          <a:xfrm>
            <a:off x="7886701" y="6238875"/>
            <a:ext cx="982961" cy="400110"/>
          </a:xfrm>
          <a:prstGeom prst="rect">
            <a:avLst/>
          </a:prstGeom>
          <a:noFill/>
        </p:spPr>
        <p:txBody>
          <a:bodyPr wrap="none">
            <a:spAutoFit/>
          </a:bodyPr>
          <a:lstStyle/>
          <a:p>
            <a:pPr>
              <a:defRPr/>
            </a:pPr>
            <a:r>
              <a:rPr lang="en-US" sz="1000" b="1" dirty="0" err="1" smtClean="0">
                <a:solidFill>
                  <a:schemeClr val="accent4">
                    <a:lumMod val="10000"/>
                  </a:schemeClr>
                </a:solidFill>
                <a:latin typeface="Tahoma" charset="0"/>
              </a:rPr>
              <a:t>Cece</a:t>
            </a:r>
            <a:r>
              <a:rPr lang="en-US" sz="1000" b="1" dirty="0" smtClean="0">
                <a:solidFill>
                  <a:schemeClr val="accent4">
                    <a:lumMod val="10000"/>
                  </a:schemeClr>
                </a:solidFill>
                <a:latin typeface="Tahoma" charset="0"/>
              </a:rPr>
              <a:t> Husted</a:t>
            </a:r>
            <a:endParaRPr lang="en-US" sz="1000" b="1" dirty="0">
              <a:solidFill>
                <a:schemeClr val="accent4">
                  <a:lumMod val="10000"/>
                </a:schemeClr>
              </a:solidFill>
              <a:latin typeface="Tahoma" charset="0"/>
            </a:endParaRPr>
          </a:p>
          <a:p>
            <a:pPr>
              <a:defRPr/>
            </a:pPr>
            <a:r>
              <a:rPr lang="en-US" sz="1000" dirty="0" smtClean="0">
                <a:solidFill>
                  <a:schemeClr val="accent4">
                    <a:lumMod val="10000"/>
                  </a:schemeClr>
                </a:solidFill>
                <a:latin typeface="Tahoma" charset="0"/>
              </a:rPr>
              <a:t>Member</a:t>
            </a:r>
            <a:endParaRPr lang="en-US" sz="1000" dirty="0">
              <a:solidFill>
                <a:schemeClr val="accent4">
                  <a:lumMod val="10000"/>
                </a:schemeClr>
              </a:solidFill>
              <a:latin typeface="Tahoma" charset="0"/>
            </a:endParaRPr>
          </a:p>
        </p:txBody>
      </p:sp>
      <p:pic>
        <p:nvPicPr>
          <p:cNvPr id="24" name="Picture 2" descr="\\Poryel-f\publicshare\Pictures\ADMIN\Health Commission\_10D4551.tif"/>
          <p:cNvPicPr>
            <a:picLocks noChangeAspect="1" noChangeArrowheads="1"/>
          </p:cNvPicPr>
          <p:nvPr/>
        </p:nvPicPr>
        <p:blipFill rotWithShape="1">
          <a:blip r:embed="rId4" cstate="print"/>
          <a:srcRect l="8817" t="9995" b="18559"/>
          <a:stretch/>
        </p:blipFill>
        <p:spPr bwMode="auto">
          <a:xfrm>
            <a:off x="5286375" y="4776252"/>
            <a:ext cx="1252536" cy="1472149"/>
          </a:xfrm>
          <a:prstGeom prst="rect">
            <a:avLst/>
          </a:prstGeom>
          <a:noFill/>
          <a:ln w="9525">
            <a:noFill/>
            <a:miter lim="800000"/>
            <a:headEnd/>
            <a:tailEnd/>
          </a:ln>
        </p:spPr>
      </p:pic>
      <p:pic>
        <p:nvPicPr>
          <p:cNvPr id="55298" name="Picture 2" descr="C:\Users\adearing\AppData\Local\Microsoft\Windows\Temporary Internet Files\Content.Outlook\81YBVSFX\DSC_1537.jpg"/>
          <p:cNvPicPr>
            <a:picLocks noChangeAspect="1" noChangeArrowheads="1"/>
          </p:cNvPicPr>
          <p:nvPr/>
        </p:nvPicPr>
        <p:blipFill>
          <a:blip r:embed="rId5" cstate="print"/>
          <a:srcRect b="19328"/>
          <a:stretch>
            <a:fillRect/>
          </a:stretch>
        </p:blipFill>
        <p:spPr bwMode="auto">
          <a:xfrm>
            <a:off x="6545250" y="4776251"/>
            <a:ext cx="1252229" cy="1453341"/>
          </a:xfrm>
          <a:prstGeom prst="rect">
            <a:avLst/>
          </a:prstGeom>
          <a:noFill/>
        </p:spPr>
      </p:pic>
      <p:pic>
        <p:nvPicPr>
          <p:cNvPr id="2052" name="Picture 4" descr="C:\Users\tgilbert\AppData\Local\Microsoft\Windows\Temporary Internet Files\Content.Outlook\GHJNVAQJ\CeceliaHusted.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3569" t="5435" r="-1" b="33910"/>
          <a:stretch/>
        </p:blipFill>
        <p:spPr bwMode="auto">
          <a:xfrm>
            <a:off x="7797478" y="4776251"/>
            <a:ext cx="1389927" cy="1453341"/>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7" cstate="print">
            <a:extLst>
              <a:ext uri="{28A0092B-C50C-407E-A947-70E740481C1C}">
                <a14:useLocalDpi xmlns:a14="http://schemas.microsoft.com/office/drawing/2010/main" val="0"/>
              </a:ext>
            </a:extLst>
          </a:blip>
          <a:srcRect t="6645" b="15495"/>
          <a:stretch/>
        </p:blipFill>
        <p:spPr>
          <a:xfrm>
            <a:off x="2743199" y="4775201"/>
            <a:ext cx="1387963" cy="1450975"/>
          </a:xfrm>
          <a:prstGeom prst="rect">
            <a:avLst/>
          </a:prstGeom>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965" t="16476" r="20297" b="38667"/>
          <a:stretch/>
        </p:blipFill>
        <p:spPr bwMode="auto">
          <a:xfrm>
            <a:off x="30254" y="1752600"/>
            <a:ext cx="9037546" cy="4038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
            <a:ext cx="9144000" cy="1401417"/>
          </a:xfrm>
          <a:prstGeom prst="rect">
            <a:avLst/>
          </a:prstGeom>
        </p:spPr>
      </p:pic>
      <p:sp>
        <p:nvSpPr>
          <p:cNvPr id="4" name="Rectangle 3"/>
          <p:cNvSpPr/>
          <p:nvPr/>
        </p:nvSpPr>
        <p:spPr>
          <a:xfrm>
            <a:off x="7071371" y="406118"/>
            <a:ext cx="1463029" cy="646331"/>
          </a:xfrm>
          <a:prstGeom prst="rect">
            <a:avLst/>
          </a:prstGeom>
        </p:spPr>
        <p:txBody>
          <a:bodyPr wrap="none">
            <a:spAutoFit/>
          </a:bodyPr>
          <a:lstStyle/>
          <a:p>
            <a:r>
              <a:rPr lang="en-US" sz="3600" b="1" dirty="0" err="1" smtClean="0">
                <a:effectLst>
                  <a:glow rad="101600">
                    <a:srgbClr val="FFE752">
                      <a:alpha val="75000"/>
                    </a:srgbClr>
                  </a:glow>
                </a:effectLst>
              </a:rPr>
              <a:t>OWhN</a:t>
            </a:r>
            <a:endParaRPr lang="en-US" sz="3600" dirty="0"/>
          </a:p>
        </p:txBody>
      </p:sp>
      <p:pic>
        <p:nvPicPr>
          <p:cNvPr id="5" name="Picture 4" descr="Yellowhawk logo no background.png"/>
          <p:cNvPicPr>
            <a:picLocks noChangeAspect="1"/>
          </p:cNvPicPr>
          <p:nvPr/>
        </p:nvPicPr>
        <p:blipFill>
          <a:blip r:embed="rId5" cstate="print"/>
          <a:stretch>
            <a:fillRect/>
          </a:stretch>
        </p:blipFill>
        <p:spPr>
          <a:xfrm>
            <a:off x="76202" y="152400"/>
            <a:ext cx="2382127" cy="1120194"/>
          </a:xfrm>
          <a:prstGeom prst="rect">
            <a:avLst/>
          </a:prstGeom>
        </p:spPr>
      </p:pic>
    </p:spTree>
    <p:extLst>
      <p:ext uri="{BB962C8B-B14F-4D97-AF65-F5344CB8AC3E}">
        <p14:creationId xmlns:p14="http://schemas.microsoft.com/office/powerpoint/2010/main" val="117428957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066" t="7715" r="14821" b="6095"/>
          <a:stretch/>
        </p:blipFill>
        <p:spPr bwMode="auto">
          <a:xfrm>
            <a:off x="-381000" y="228600"/>
            <a:ext cx="9640648" cy="6324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914990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5-10-27 at 9.55.15 AM.png"/>
          <p:cNvPicPr>
            <a:picLocks noChangeAspect="1"/>
          </p:cNvPicPr>
          <p:nvPr/>
        </p:nvPicPr>
        <p:blipFill rotWithShape="1">
          <a:blip r:embed="rId3" cstate="print">
            <a:extLst>
              <a:ext uri="{28A0092B-C50C-407E-A947-70E740481C1C}">
                <a14:useLocalDpi xmlns:a14="http://schemas.microsoft.com/office/drawing/2010/main" val="0"/>
              </a:ext>
            </a:extLst>
          </a:blip>
          <a:srcRect l="26389" t="1332" r="27223"/>
          <a:stretch/>
        </p:blipFill>
        <p:spPr>
          <a:xfrm>
            <a:off x="2057400" y="25399"/>
            <a:ext cx="5181600" cy="6888115"/>
          </a:xfrm>
          <a:prstGeom prst="rect">
            <a:avLst/>
          </a:prstGeom>
        </p:spPr>
      </p:pic>
    </p:spTree>
    <p:extLst>
      <p:ext uri="{BB962C8B-B14F-4D97-AF65-F5344CB8AC3E}">
        <p14:creationId xmlns:p14="http://schemas.microsoft.com/office/powerpoint/2010/main" val="26187906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571" t="8667" r="20655" b="4476"/>
          <a:stretch/>
        </p:blipFill>
        <p:spPr bwMode="auto">
          <a:xfrm>
            <a:off x="76200" y="0"/>
            <a:ext cx="8940967"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006705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0655" t="25143" r="19583" b="12000"/>
          <a:stretch/>
        </p:blipFill>
        <p:spPr bwMode="auto">
          <a:xfrm>
            <a:off x="1828800" y="1476375"/>
            <a:ext cx="5398654" cy="533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
            <a:ext cx="9144000" cy="1401417"/>
          </a:xfrm>
          <a:prstGeom prst="rect">
            <a:avLst/>
          </a:prstGeom>
        </p:spPr>
      </p:pic>
      <p:sp>
        <p:nvSpPr>
          <p:cNvPr id="6" name="Rectangle 5"/>
          <p:cNvSpPr/>
          <p:nvPr/>
        </p:nvSpPr>
        <p:spPr>
          <a:xfrm>
            <a:off x="7071371" y="406118"/>
            <a:ext cx="1463029" cy="646331"/>
          </a:xfrm>
          <a:prstGeom prst="rect">
            <a:avLst/>
          </a:prstGeom>
        </p:spPr>
        <p:txBody>
          <a:bodyPr wrap="none">
            <a:spAutoFit/>
          </a:bodyPr>
          <a:lstStyle/>
          <a:p>
            <a:r>
              <a:rPr lang="en-US" sz="3600" b="1" dirty="0" err="1" smtClean="0">
                <a:effectLst>
                  <a:glow rad="101600">
                    <a:srgbClr val="FFE752">
                      <a:alpha val="75000"/>
                    </a:srgbClr>
                  </a:glow>
                </a:effectLst>
              </a:rPr>
              <a:t>OWhN</a:t>
            </a:r>
            <a:endParaRPr lang="en-US" sz="3600" dirty="0"/>
          </a:p>
        </p:txBody>
      </p:sp>
      <p:pic>
        <p:nvPicPr>
          <p:cNvPr id="7" name="Picture 6" descr="Yellowhawk logo no background.png"/>
          <p:cNvPicPr>
            <a:picLocks noChangeAspect="1"/>
          </p:cNvPicPr>
          <p:nvPr/>
        </p:nvPicPr>
        <p:blipFill>
          <a:blip r:embed="rId5" cstate="print"/>
          <a:stretch>
            <a:fillRect/>
          </a:stretch>
        </p:blipFill>
        <p:spPr>
          <a:xfrm>
            <a:off x="76202" y="152400"/>
            <a:ext cx="2382127" cy="1120194"/>
          </a:xfrm>
          <a:prstGeom prst="rect">
            <a:avLst/>
          </a:prstGeom>
        </p:spPr>
      </p:pic>
    </p:spTree>
    <p:extLst>
      <p:ext uri="{BB962C8B-B14F-4D97-AF65-F5344CB8AC3E}">
        <p14:creationId xmlns:p14="http://schemas.microsoft.com/office/powerpoint/2010/main" val="318470468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 y="1600201"/>
            <a:ext cx="8839200" cy="5878532"/>
          </a:xfrm>
          <a:prstGeom prst="rect">
            <a:avLst/>
          </a:prstGeom>
          <a:noFill/>
        </p:spPr>
        <p:txBody>
          <a:bodyPr wrap="square" rtlCol="0">
            <a:spAutoFit/>
          </a:bodyPr>
          <a:lstStyle/>
          <a:p>
            <a:r>
              <a:rPr lang="en-US" sz="2800" b="1" dirty="0" smtClean="0"/>
              <a:t>Selected Strategic Goals include…</a:t>
            </a:r>
            <a:endParaRPr lang="en-US" sz="2800" b="1" dirty="0"/>
          </a:p>
          <a:p>
            <a:pPr lvl="0"/>
            <a:endParaRPr lang="en-US" sz="2400" dirty="0"/>
          </a:p>
          <a:p>
            <a:pPr marL="342900" lvl="0" indent="-342900">
              <a:buFont typeface="Arial" panose="020B0604020202020204" pitchFamily="34" charset="0"/>
              <a:buChar char="•"/>
            </a:pPr>
            <a:r>
              <a:rPr lang="en-US" sz="2800" dirty="0" smtClean="0"/>
              <a:t>Provide training (e.g., QI, evidenced-based medicine)</a:t>
            </a:r>
          </a:p>
          <a:p>
            <a:pPr marL="342900" lvl="0" indent="-342900">
              <a:buFont typeface="Arial" panose="020B0604020202020204" pitchFamily="34" charset="0"/>
              <a:buChar char="•"/>
            </a:pPr>
            <a:r>
              <a:rPr lang="en-US" sz="2800" dirty="0" smtClean="0"/>
              <a:t>Develop telemedicine infrastructure</a:t>
            </a:r>
          </a:p>
          <a:p>
            <a:pPr marL="342900" lvl="0" indent="-342900">
              <a:buFont typeface="Arial" panose="020B0604020202020204" pitchFamily="34" charset="0"/>
              <a:buChar char="•"/>
            </a:pPr>
            <a:r>
              <a:rPr lang="en-US" sz="2800" dirty="0" smtClean="0"/>
              <a:t>Address gaps in substance abuse capacity</a:t>
            </a:r>
          </a:p>
          <a:p>
            <a:pPr marL="342900" lvl="0" indent="-342900">
              <a:buFont typeface="Arial" panose="020B0604020202020204" pitchFamily="34" charset="0"/>
              <a:buChar char="•"/>
            </a:pPr>
            <a:r>
              <a:rPr lang="en-US" sz="2800" dirty="0" smtClean="0"/>
              <a:t>Health professions recruitment</a:t>
            </a:r>
          </a:p>
          <a:p>
            <a:pPr marL="342900" lvl="0" indent="-342900">
              <a:buFont typeface="Arial" panose="020B0604020202020204" pitchFamily="34" charset="0"/>
              <a:buChar char="•"/>
            </a:pPr>
            <a:r>
              <a:rPr lang="en-US" sz="2800" dirty="0" smtClean="0"/>
              <a:t>Work towards collaborative case management</a:t>
            </a:r>
          </a:p>
          <a:p>
            <a:pPr marL="342900" lvl="0" indent="-342900">
              <a:buFont typeface="Arial" panose="020B0604020202020204" pitchFamily="34" charset="0"/>
              <a:buChar char="•"/>
            </a:pPr>
            <a:r>
              <a:rPr lang="en-US" sz="2800" dirty="0" smtClean="0"/>
              <a:t>Identify &amp; pursue network business opportunities</a:t>
            </a:r>
          </a:p>
          <a:p>
            <a:pPr marL="342900" lvl="0" indent="-342900">
              <a:buFont typeface="Arial" panose="020B0604020202020204" pitchFamily="34" charset="0"/>
              <a:buChar char="•"/>
            </a:pPr>
            <a:r>
              <a:rPr lang="en-US" sz="2800" dirty="0" smtClean="0"/>
              <a:t>Develop regional QI initiative</a:t>
            </a:r>
          </a:p>
          <a:p>
            <a:pPr marL="342900" lvl="0" indent="-342900">
              <a:buFont typeface="Arial" panose="020B0604020202020204" pitchFamily="34" charset="0"/>
              <a:buChar char="•"/>
            </a:pPr>
            <a:r>
              <a:rPr lang="en-US" sz="2800" dirty="0" smtClean="0"/>
              <a:t>Improve cancer care</a:t>
            </a:r>
          </a:p>
          <a:p>
            <a:pPr marL="342900" lvl="0" indent="-342900">
              <a:buFont typeface="Arial" panose="020B0604020202020204" pitchFamily="34" charset="0"/>
              <a:buChar char="•"/>
            </a:pPr>
            <a:r>
              <a:rPr lang="en-US" sz="2800" dirty="0" smtClean="0"/>
              <a:t>Establish a rural family medicine residency program</a:t>
            </a:r>
          </a:p>
          <a:p>
            <a:pPr lvl="0"/>
            <a:endParaRPr lang="en-US" sz="2400" dirty="0" smtClean="0"/>
          </a:p>
          <a:p>
            <a:pPr marL="342900" lvl="0" indent="-342900">
              <a:buFont typeface="Arial" panose="020B0604020202020204" pitchFamily="34" charset="0"/>
              <a:buChar char="•"/>
            </a:pPr>
            <a:endParaRPr lang="en-US" sz="2400" dirty="0"/>
          </a:p>
          <a:p>
            <a:endParaRPr lang="en-US" sz="2400" dirty="0" smtClean="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4000" cy="1401417"/>
          </a:xfrm>
          <a:prstGeom prst="rect">
            <a:avLst/>
          </a:prstGeom>
        </p:spPr>
      </p:pic>
      <p:sp>
        <p:nvSpPr>
          <p:cNvPr id="4" name="Rectangle 3"/>
          <p:cNvSpPr/>
          <p:nvPr/>
        </p:nvSpPr>
        <p:spPr>
          <a:xfrm>
            <a:off x="7071371" y="406118"/>
            <a:ext cx="1463029" cy="646331"/>
          </a:xfrm>
          <a:prstGeom prst="rect">
            <a:avLst/>
          </a:prstGeom>
        </p:spPr>
        <p:txBody>
          <a:bodyPr wrap="none">
            <a:spAutoFit/>
          </a:bodyPr>
          <a:lstStyle/>
          <a:p>
            <a:r>
              <a:rPr lang="en-US" sz="3600" b="1" dirty="0" err="1" smtClean="0">
                <a:effectLst>
                  <a:glow rad="101600">
                    <a:srgbClr val="FFE752">
                      <a:alpha val="75000"/>
                    </a:srgbClr>
                  </a:glow>
                </a:effectLst>
              </a:rPr>
              <a:t>OWhN</a:t>
            </a:r>
            <a:endParaRPr lang="en-US" sz="3600" dirty="0"/>
          </a:p>
        </p:txBody>
      </p:sp>
      <p:pic>
        <p:nvPicPr>
          <p:cNvPr id="5" name="Picture 4" descr="Yellowhawk logo no background.png"/>
          <p:cNvPicPr>
            <a:picLocks noChangeAspect="1"/>
          </p:cNvPicPr>
          <p:nvPr/>
        </p:nvPicPr>
        <p:blipFill>
          <a:blip r:embed="rId4" cstate="print"/>
          <a:stretch>
            <a:fillRect/>
          </a:stretch>
        </p:blipFill>
        <p:spPr>
          <a:xfrm>
            <a:off x="76202" y="152400"/>
            <a:ext cx="2382127" cy="1120194"/>
          </a:xfrm>
          <a:prstGeom prst="rect">
            <a:avLst/>
          </a:prstGeom>
        </p:spPr>
      </p:pic>
    </p:spTree>
    <p:extLst>
      <p:ext uri="{BB962C8B-B14F-4D97-AF65-F5344CB8AC3E}">
        <p14:creationId xmlns:p14="http://schemas.microsoft.com/office/powerpoint/2010/main" val="11803868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t="27638" r="1771" b="16527"/>
          <a:stretch/>
        </p:blipFill>
        <p:spPr>
          <a:xfrm>
            <a:off x="3580476" y="1952625"/>
            <a:ext cx="5563524" cy="2371725"/>
          </a:xfrm>
          <a:prstGeom prst="rect">
            <a:avLst/>
          </a:prstGeom>
        </p:spPr>
      </p:pic>
      <p:pic>
        <p:nvPicPr>
          <p:cNvPr id="2" name="Picture 1"/>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rcRect l="8230" t="26250" r="1667" b="11111"/>
          <a:stretch/>
        </p:blipFill>
        <p:spPr>
          <a:xfrm>
            <a:off x="0" y="3962400"/>
            <a:ext cx="5553645" cy="2895600"/>
          </a:xfrm>
          <a:prstGeom prst="rect">
            <a:avLst/>
          </a:prstGeom>
        </p:spPr>
      </p:pic>
      <p:sp>
        <p:nvSpPr>
          <p:cNvPr id="4" name="TextBox 3"/>
          <p:cNvSpPr txBox="1"/>
          <p:nvPr/>
        </p:nvSpPr>
        <p:spPr>
          <a:xfrm>
            <a:off x="76200" y="0"/>
            <a:ext cx="8839200" cy="2215991"/>
          </a:xfrm>
          <a:prstGeom prst="rect">
            <a:avLst/>
          </a:prstGeom>
          <a:noFill/>
        </p:spPr>
        <p:txBody>
          <a:bodyPr wrap="square" rtlCol="0">
            <a:spAutoFit/>
          </a:bodyPr>
          <a:lstStyle/>
          <a:p>
            <a:r>
              <a:rPr lang="en-US" sz="2800" b="1" dirty="0" smtClean="0"/>
              <a:t>Network Trainings…</a:t>
            </a:r>
            <a:endParaRPr lang="en-US" sz="2800" b="1" dirty="0"/>
          </a:p>
          <a:p>
            <a:endParaRPr lang="en-US" sz="1400" dirty="0" smtClean="0"/>
          </a:p>
          <a:p>
            <a:pPr marL="342900" indent="-342900">
              <a:buFont typeface="Arial" panose="020B0604020202020204" pitchFamily="34" charset="0"/>
              <a:buChar char="•"/>
            </a:pPr>
            <a:r>
              <a:rPr lang="en-US" sz="2400" dirty="0" smtClean="0"/>
              <a:t>Cultural Sensitivity/Awareness</a:t>
            </a:r>
          </a:p>
          <a:p>
            <a:pPr marL="342900" indent="-342900">
              <a:buFont typeface="Arial" panose="020B0604020202020204" pitchFamily="34" charset="0"/>
              <a:buChar char="•"/>
            </a:pPr>
            <a:r>
              <a:rPr lang="en-US" sz="2400" dirty="0" smtClean="0"/>
              <a:t>Regional Quality Improvement Initiative</a:t>
            </a:r>
          </a:p>
          <a:p>
            <a:pPr marL="342900" indent="-342900">
              <a:buFont typeface="Arial" panose="020B0604020202020204" pitchFamily="34" charset="0"/>
              <a:buChar char="•"/>
            </a:pPr>
            <a:r>
              <a:rPr lang="en-US" sz="2400" dirty="0" smtClean="0"/>
              <a:t>Evidenced-based Guidelines</a:t>
            </a:r>
          </a:p>
          <a:p>
            <a:pPr marL="342900" indent="-342900">
              <a:buFont typeface="Arial" panose="020B0604020202020204" pitchFamily="34" charset="0"/>
              <a:buChar char="•"/>
            </a:pPr>
            <a:r>
              <a:rPr lang="en-US" sz="2400" dirty="0" smtClean="0"/>
              <a:t>Telemedicine Infrastructure</a:t>
            </a:r>
          </a:p>
        </p:txBody>
      </p:sp>
    </p:spTree>
    <p:extLst>
      <p:ext uri="{BB962C8B-B14F-4D97-AF65-F5344CB8AC3E}">
        <p14:creationId xmlns:p14="http://schemas.microsoft.com/office/powerpoint/2010/main" val="279618589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4000" cy="1401417"/>
          </a:xfrm>
          <a:prstGeom prst="rect">
            <a:avLst/>
          </a:prstGeom>
        </p:spPr>
      </p:pic>
      <p:sp>
        <p:nvSpPr>
          <p:cNvPr id="3" name="Rectangle 2"/>
          <p:cNvSpPr/>
          <p:nvPr/>
        </p:nvSpPr>
        <p:spPr>
          <a:xfrm>
            <a:off x="7071371" y="406118"/>
            <a:ext cx="1463029" cy="646331"/>
          </a:xfrm>
          <a:prstGeom prst="rect">
            <a:avLst/>
          </a:prstGeom>
        </p:spPr>
        <p:txBody>
          <a:bodyPr wrap="none">
            <a:spAutoFit/>
          </a:bodyPr>
          <a:lstStyle/>
          <a:p>
            <a:r>
              <a:rPr lang="en-US" sz="3600" b="1" dirty="0" err="1" smtClean="0">
                <a:effectLst>
                  <a:glow rad="101600">
                    <a:srgbClr val="FFE752">
                      <a:alpha val="75000"/>
                    </a:srgbClr>
                  </a:glow>
                </a:effectLst>
              </a:rPr>
              <a:t>OWhN</a:t>
            </a:r>
            <a:endParaRPr lang="en-US" sz="3600" dirty="0"/>
          </a:p>
        </p:txBody>
      </p:sp>
      <p:pic>
        <p:nvPicPr>
          <p:cNvPr id="4" name="Picture 3" descr="Yellowhawk logo no background.png"/>
          <p:cNvPicPr>
            <a:picLocks noChangeAspect="1"/>
          </p:cNvPicPr>
          <p:nvPr/>
        </p:nvPicPr>
        <p:blipFill>
          <a:blip r:embed="rId4" cstate="print"/>
          <a:stretch>
            <a:fillRect/>
          </a:stretch>
        </p:blipFill>
        <p:spPr>
          <a:xfrm>
            <a:off x="76202" y="152400"/>
            <a:ext cx="2382127" cy="1120194"/>
          </a:xfrm>
          <a:prstGeom prst="rect">
            <a:avLst/>
          </a:prstGeom>
        </p:spPr>
      </p:pic>
      <p:sp>
        <p:nvSpPr>
          <p:cNvPr id="5" name="TextBox 4"/>
          <p:cNvSpPr txBox="1"/>
          <p:nvPr/>
        </p:nvSpPr>
        <p:spPr>
          <a:xfrm>
            <a:off x="0" y="1295400"/>
            <a:ext cx="8839200" cy="6001642"/>
          </a:xfrm>
          <a:prstGeom prst="rect">
            <a:avLst/>
          </a:prstGeom>
          <a:noFill/>
        </p:spPr>
        <p:txBody>
          <a:bodyPr wrap="square" rtlCol="0">
            <a:spAutoFit/>
          </a:bodyPr>
          <a:lstStyle/>
          <a:p>
            <a:r>
              <a:rPr lang="en-US" sz="2800" b="1" dirty="0" smtClean="0"/>
              <a:t>Advantages of network development</a:t>
            </a:r>
            <a:endParaRPr lang="en-US" sz="2800" b="1" dirty="0"/>
          </a:p>
          <a:p>
            <a:pPr lvl="0"/>
            <a:endParaRPr lang="en-US" sz="2400" dirty="0"/>
          </a:p>
          <a:p>
            <a:pPr marL="342900" lvl="0" indent="-342900">
              <a:buFont typeface="Arial" panose="020B0604020202020204" pitchFamily="34" charset="0"/>
              <a:buChar char="•"/>
            </a:pPr>
            <a:r>
              <a:rPr lang="en-US" sz="2800" dirty="0" smtClean="0"/>
              <a:t>Improved communication among organizations that have in the past had minimal communication.</a:t>
            </a:r>
          </a:p>
          <a:p>
            <a:pPr marL="342900" lvl="0" indent="-342900">
              <a:buFont typeface="Arial" panose="020B0604020202020204" pitchFamily="34" charset="0"/>
              <a:buChar char="•"/>
            </a:pPr>
            <a:r>
              <a:rPr lang="en-US" sz="2800" dirty="0" smtClean="0"/>
              <a:t>Identified and working on common issues.</a:t>
            </a:r>
          </a:p>
          <a:p>
            <a:pPr marL="342900" lvl="0" indent="-342900">
              <a:buFont typeface="Arial" panose="020B0604020202020204" pitchFamily="34" charset="0"/>
              <a:buChar char="•"/>
            </a:pPr>
            <a:r>
              <a:rPr lang="en-US" sz="2800" dirty="0" smtClean="0"/>
              <a:t>Strength in numbers (particularly for funding </a:t>
            </a:r>
            <a:r>
              <a:rPr lang="en-US" sz="2800" dirty="0" err="1" smtClean="0"/>
              <a:t>opps</a:t>
            </a:r>
            <a:r>
              <a:rPr lang="en-US" sz="2800" dirty="0" smtClean="0"/>
              <a:t>)</a:t>
            </a:r>
          </a:p>
          <a:p>
            <a:pPr lvl="0"/>
            <a:endParaRPr lang="en-US" sz="2400" dirty="0" smtClean="0"/>
          </a:p>
          <a:p>
            <a:r>
              <a:rPr lang="en-US" sz="2800" b="1" dirty="0" smtClean="0"/>
              <a:t>Next steps</a:t>
            </a:r>
            <a:endParaRPr lang="en-US" sz="2800" b="1" dirty="0"/>
          </a:p>
          <a:p>
            <a:pPr marL="342900" lvl="0" indent="-342900">
              <a:buFont typeface="Arial" panose="020B0604020202020204" pitchFamily="34" charset="0"/>
              <a:buChar char="•"/>
            </a:pPr>
            <a:r>
              <a:rPr lang="en-US" sz="2400" dirty="0" smtClean="0"/>
              <a:t>In between network funding, currently working towards goals via a HRSA Outreach grant focused on evidence-based protocols.</a:t>
            </a:r>
          </a:p>
          <a:p>
            <a:pPr marL="342900" lvl="0" indent="-342900">
              <a:buFont typeface="Arial" panose="020B0604020202020204" pitchFamily="34" charset="0"/>
              <a:buChar char="•"/>
            </a:pPr>
            <a:r>
              <a:rPr lang="en-US" sz="2400" dirty="0" smtClean="0"/>
              <a:t>Deploying telemedicine hardware</a:t>
            </a:r>
          </a:p>
          <a:p>
            <a:pPr marL="342900" lvl="0" indent="-342900">
              <a:buFont typeface="Arial" panose="020B0604020202020204" pitchFamily="34" charset="0"/>
              <a:buChar char="•"/>
            </a:pPr>
            <a:r>
              <a:rPr lang="en-US" sz="2400" dirty="0" smtClean="0"/>
              <a:t>Continue to meet during this interim period</a:t>
            </a:r>
          </a:p>
          <a:p>
            <a:pPr marL="342900" lvl="0" indent="-342900">
              <a:buFont typeface="Arial" panose="020B0604020202020204" pitchFamily="34" charset="0"/>
              <a:buChar char="•"/>
            </a:pPr>
            <a:r>
              <a:rPr lang="en-US" sz="2400" dirty="0" smtClean="0"/>
              <a:t>Preparing for the HRSA Network Development RFP</a:t>
            </a:r>
          </a:p>
          <a:p>
            <a:pPr marL="342900" lvl="0" indent="-342900">
              <a:buFont typeface="Arial" panose="020B0604020202020204" pitchFamily="34" charset="0"/>
              <a:buChar char="•"/>
            </a:pPr>
            <a:r>
              <a:rPr lang="en-US" sz="2400" dirty="0" err="1" smtClean="0"/>
              <a:t>OWhN</a:t>
            </a:r>
            <a:r>
              <a:rPr lang="en-US" sz="2400" dirty="0" smtClean="0"/>
              <a:t> web site under development</a:t>
            </a:r>
            <a:endParaRPr lang="en-US" sz="2400" dirty="0"/>
          </a:p>
          <a:p>
            <a:endParaRPr lang="en-US" sz="2400" dirty="0" smtClean="0"/>
          </a:p>
        </p:txBody>
      </p:sp>
    </p:spTree>
    <p:extLst>
      <p:ext uri="{BB962C8B-B14F-4D97-AF65-F5344CB8AC3E}">
        <p14:creationId xmlns:p14="http://schemas.microsoft.com/office/powerpoint/2010/main" val="18678984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txBox="1">
            <a:spLocks/>
          </p:cNvSpPr>
          <p:nvPr/>
        </p:nvSpPr>
        <p:spPr>
          <a:xfrm>
            <a:off x="457200" y="152400"/>
            <a:ext cx="8229600" cy="1143000"/>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a:noFill/>
                </a:ln>
                <a:effectLst>
                  <a:outerShdw blurRad="38100" dist="38100" dir="2700000" algn="tl">
                    <a:srgbClr val="000000">
                      <a:alpha val="43137"/>
                    </a:srgbClr>
                  </a:outerShdw>
                </a:effectLst>
                <a:uLnTx/>
                <a:uFillTx/>
                <a:latin typeface="+mj-lt"/>
                <a:ea typeface="+mj-ea"/>
                <a:cs typeface="+mj-cs"/>
              </a:rPr>
              <a:t>2014-2016</a:t>
            </a:r>
            <a:r>
              <a:rPr kumimoji="0" lang="en-US" sz="4400" b="1" i="0" u="none" strike="noStrike" kern="1200" cap="none" spc="0" normalizeH="0" noProof="0" dirty="0" smtClean="0">
                <a:ln>
                  <a:noFill/>
                </a:ln>
                <a:effectLst>
                  <a:outerShdw blurRad="38100" dist="38100" dir="2700000" algn="tl">
                    <a:srgbClr val="000000">
                      <a:alpha val="43137"/>
                    </a:srgbClr>
                  </a:outerShdw>
                </a:effectLst>
                <a:uLnTx/>
                <a:uFillTx/>
                <a:latin typeface="+mj-lt"/>
                <a:ea typeface="+mj-ea"/>
                <a:cs typeface="+mj-cs"/>
              </a:rPr>
              <a:t> Strategic Goals </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1" i="0" u="none" strike="noStrike" kern="1200" cap="none" spc="0" normalizeH="0" baseline="0" noProof="0" dirty="0">
              <a:ln>
                <a:noFill/>
              </a:ln>
              <a:effectLst>
                <a:outerShdw blurRad="38100" dist="38100" dir="2700000" algn="tl">
                  <a:srgbClr val="000000">
                    <a:alpha val="43137"/>
                  </a:srgbClr>
                </a:outerShdw>
              </a:effectLst>
              <a:uLnTx/>
              <a:uFillTx/>
              <a:latin typeface="+mj-lt"/>
              <a:ea typeface="+mj-ea"/>
              <a:cs typeface="+mj-cs"/>
            </a:endParaRPr>
          </a:p>
        </p:txBody>
      </p:sp>
      <p:graphicFrame>
        <p:nvGraphicFramePr>
          <p:cNvPr id="80" name="Table 79"/>
          <p:cNvGraphicFramePr>
            <a:graphicFrameLocks noGrp="1"/>
          </p:cNvGraphicFramePr>
          <p:nvPr>
            <p:extLst>
              <p:ext uri="{D42A27DB-BD31-4B8C-83A1-F6EECF244321}">
                <p14:modId xmlns:p14="http://schemas.microsoft.com/office/powerpoint/2010/main" val="2223213682"/>
              </p:ext>
            </p:extLst>
          </p:nvPr>
        </p:nvGraphicFramePr>
        <p:xfrm>
          <a:off x="304802" y="1209676"/>
          <a:ext cx="8534399" cy="4856525"/>
        </p:xfrm>
        <a:graphic>
          <a:graphicData uri="http://schemas.openxmlformats.org/drawingml/2006/table">
            <a:tbl>
              <a:tblPr/>
              <a:tblGrid>
                <a:gridCol w="533400"/>
                <a:gridCol w="3962400"/>
                <a:gridCol w="609600"/>
                <a:gridCol w="3428999"/>
              </a:tblGrid>
              <a:tr h="548640">
                <a:tc>
                  <a:txBody>
                    <a:bodyPr/>
                    <a:lstStyle/>
                    <a:p>
                      <a:pPr algn="l" fontAlgn="b"/>
                      <a:r>
                        <a:rPr lang="en-US" sz="1800" b="1" i="0" u="none" strike="noStrike" dirty="0" smtClean="0">
                          <a:solidFill>
                            <a:srgbClr val="000000"/>
                          </a:solidFill>
                          <a:latin typeface="Calibri"/>
                        </a:rPr>
                        <a:t>1.</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800" b="1" i="0" u="none" strike="noStrike" dirty="0" smtClean="0">
                          <a:solidFill>
                            <a:srgbClr val="000000"/>
                          </a:solidFill>
                          <a:latin typeface="Calibri"/>
                        </a:rPr>
                        <a:t>Cardiovascular</a:t>
                      </a:r>
                      <a:r>
                        <a:rPr lang="en-US" sz="1800" b="1" i="0" u="none" strike="noStrike" baseline="0" dirty="0" smtClean="0">
                          <a:solidFill>
                            <a:srgbClr val="000000"/>
                          </a:solidFill>
                          <a:latin typeface="Calibri"/>
                        </a:rPr>
                        <a:t> and Chronic Disease</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800" b="1" i="0" u="none" strike="noStrike" dirty="0" smtClean="0">
                          <a:solidFill>
                            <a:srgbClr val="000000"/>
                          </a:solidFill>
                          <a:latin typeface="Calibri"/>
                        </a:rPr>
                        <a:t>10.</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800" b="1" i="0" u="none" strike="noStrike" dirty="0" smtClean="0">
                          <a:solidFill>
                            <a:srgbClr val="000000"/>
                          </a:solidFill>
                          <a:latin typeface="Calibri"/>
                        </a:rPr>
                        <a:t>Patient Satisfaction</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r>
              <a:tr h="548640">
                <a:tc>
                  <a:txBody>
                    <a:bodyPr/>
                    <a:lstStyle/>
                    <a:p>
                      <a:pPr algn="l" fontAlgn="b"/>
                      <a:r>
                        <a:rPr lang="en-US" sz="1800" b="1" i="0" u="none" strike="noStrike" dirty="0" smtClean="0">
                          <a:solidFill>
                            <a:srgbClr val="000000"/>
                          </a:solidFill>
                          <a:latin typeface="Calibri"/>
                        </a:rPr>
                        <a:t>2.</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800" b="1" i="0" u="none" strike="noStrike" dirty="0" smtClean="0">
                          <a:solidFill>
                            <a:srgbClr val="000000"/>
                          </a:solidFill>
                          <a:latin typeface="Calibri"/>
                        </a:rPr>
                        <a:t>New Clinic and Wellness Center</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800" b="1" i="0" u="none" strike="noStrike" dirty="0" smtClean="0">
                          <a:solidFill>
                            <a:srgbClr val="000000"/>
                          </a:solidFill>
                          <a:latin typeface="Calibri"/>
                        </a:rPr>
                        <a:t>11.</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800" b="1" i="0" u="none" strike="noStrike" dirty="0" smtClean="0">
                          <a:solidFill>
                            <a:srgbClr val="000000"/>
                          </a:solidFill>
                          <a:latin typeface="Calibri"/>
                        </a:rPr>
                        <a:t>Substance Abuse</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r>
              <a:tr h="512444">
                <a:tc>
                  <a:txBody>
                    <a:bodyPr/>
                    <a:lstStyle/>
                    <a:p>
                      <a:pPr algn="l" fontAlgn="b"/>
                      <a:r>
                        <a:rPr lang="en-US" sz="1800" b="1" i="0" u="none" strike="noStrike" dirty="0" smtClean="0">
                          <a:solidFill>
                            <a:srgbClr val="000000"/>
                          </a:solidFill>
                          <a:latin typeface="Calibri"/>
                        </a:rPr>
                        <a:t>3.</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800" b="1" i="0" u="none" strike="noStrike" dirty="0" smtClean="0">
                          <a:solidFill>
                            <a:srgbClr val="000000"/>
                          </a:solidFill>
                          <a:latin typeface="Calibri"/>
                        </a:rPr>
                        <a:t>Improving Data Collection and Reporting</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800" b="1" i="0" u="none" strike="noStrike" dirty="0" smtClean="0">
                          <a:solidFill>
                            <a:srgbClr val="000000"/>
                          </a:solidFill>
                          <a:latin typeface="Calibri"/>
                        </a:rPr>
                        <a:t>12.</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800" b="1" i="0" u="none" strike="noStrike" dirty="0" smtClean="0">
                          <a:solidFill>
                            <a:srgbClr val="000000"/>
                          </a:solidFill>
                          <a:latin typeface="Calibri"/>
                        </a:rPr>
                        <a:t>Public Health Accreditation</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r>
              <a:tr h="533627">
                <a:tc>
                  <a:txBody>
                    <a:bodyPr/>
                    <a:lstStyle/>
                    <a:p>
                      <a:pPr algn="l" fontAlgn="b"/>
                      <a:r>
                        <a:rPr lang="en-US" sz="1800" b="1" i="0" u="none" strike="noStrike" dirty="0" smtClean="0">
                          <a:solidFill>
                            <a:srgbClr val="000000"/>
                          </a:solidFill>
                          <a:latin typeface="Calibri"/>
                        </a:rPr>
                        <a:t>4.</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800" b="1" i="0" u="none" strike="noStrike" dirty="0" smtClean="0">
                          <a:solidFill>
                            <a:srgbClr val="000000"/>
                          </a:solidFill>
                          <a:latin typeface="Calibri"/>
                        </a:rPr>
                        <a:t>Dental Care</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800" b="1" i="0" u="none" strike="noStrike" dirty="0" smtClean="0">
                          <a:solidFill>
                            <a:srgbClr val="000000"/>
                          </a:solidFill>
                          <a:latin typeface="Calibri"/>
                        </a:rPr>
                        <a:t>13.</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800" b="1" i="0" u="none" strike="noStrike" dirty="0" smtClean="0">
                          <a:solidFill>
                            <a:srgbClr val="000000"/>
                          </a:solidFill>
                          <a:latin typeface="Calibri"/>
                        </a:rPr>
                        <a:t>Adolescent Health</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r>
              <a:tr h="533627">
                <a:tc>
                  <a:txBody>
                    <a:bodyPr/>
                    <a:lstStyle/>
                    <a:p>
                      <a:pPr algn="l" fontAlgn="b"/>
                      <a:r>
                        <a:rPr lang="en-US" sz="1800" b="1" i="0" u="none" strike="noStrike" dirty="0" smtClean="0">
                          <a:solidFill>
                            <a:srgbClr val="000000"/>
                          </a:solidFill>
                          <a:latin typeface="Calibri"/>
                        </a:rPr>
                        <a:t>5.</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800" b="1" i="0" u="none" strike="noStrike" dirty="0" smtClean="0">
                          <a:solidFill>
                            <a:srgbClr val="000000"/>
                          </a:solidFill>
                          <a:latin typeface="Calibri"/>
                        </a:rPr>
                        <a:t>Maternal</a:t>
                      </a:r>
                      <a:r>
                        <a:rPr lang="en-US" sz="1800" b="1" i="0" u="none" strike="noStrike" baseline="0" dirty="0" smtClean="0">
                          <a:solidFill>
                            <a:srgbClr val="000000"/>
                          </a:solidFill>
                          <a:latin typeface="Calibri"/>
                        </a:rPr>
                        <a:t> Child Health</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800" b="1" i="0" u="none" strike="noStrike" dirty="0" smtClean="0">
                          <a:solidFill>
                            <a:srgbClr val="000000"/>
                          </a:solidFill>
                          <a:latin typeface="Calibri"/>
                        </a:rPr>
                        <a:t>14.</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800" b="1" i="0" u="none" strike="noStrike" dirty="0" smtClean="0">
                          <a:solidFill>
                            <a:srgbClr val="000000"/>
                          </a:solidFill>
                          <a:latin typeface="Calibri"/>
                        </a:rPr>
                        <a:t>Financial</a:t>
                      </a:r>
                      <a:r>
                        <a:rPr lang="en-US" sz="1800" b="1" i="0" u="none" strike="noStrike" baseline="0" dirty="0" smtClean="0">
                          <a:solidFill>
                            <a:srgbClr val="000000"/>
                          </a:solidFill>
                          <a:latin typeface="Calibri"/>
                        </a:rPr>
                        <a:t> Health</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r>
              <a:tr h="548640">
                <a:tc>
                  <a:txBody>
                    <a:bodyPr/>
                    <a:lstStyle/>
                    <a:p>
                      <a:pPr algn="l" fontAlgn="b"/>
                      <a:r>
                        <a:rPr lang="en-US" sz="1800" b="1" i="0" u="none" strike="noStrike" dirty="0" smtClean="0">
                          <a:solidFill>
                            <a:srgbClr val="000000"/>
                          </a:solidFill>
                          <a:latin typeface="Calibri"/>
                        </a:rPr>
                        <a:t>6.</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800" b="1" i="0" u="none" strike="noStrike" dirty="0" smtClean="0">
                          <a:solidFill>
                            <a:srgbClr val="000000"/>
                          </a:solidFill>
                          <a:latin typeface="Calibri"/>
                        </a:rPr>
                        <a:t>Workforce Development</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800" b="1" i="0" u="none" strike="noStrike" dirty="0" smtClean="0">
                          <a:solidFill>
                            <a:srgbClr val="000000"/>
                          </a:solidFill>
                          <a:latin typeface="Calibri"/>
                        </a:rPr>
                        <a:t>15.</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800" b="1" i="0" u="none" strike="noStrike" dirty="0" smtClean="0">
                          <a:solidFill>
                            <a:srgbClr val="000000"/>
                          </a:solidFill>
                          <a:latin typeface="Calibri"/>
                        </a:rPr>
                        <a:t>Prevention and Education</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r>
              <a:tr h="548640">
                <a:tc>
                  <a:txBody>
                    <a:bodyPr/>
                    <a:lstStyle/>
                    <a:p>
                      <a:pPr algn="l" fontAlgn="b"/>
                      <a:r>
                        <a:rPr lang="en-US" sz="1800" b="1" i="0" u="none" strike="noStrike" dirty="0" smtClean="0">
                          <a:solidFill>
                            <a:srgbClr val="000000"/>
                          </a:solidFill>
                          <a:latin typeface="Calibri"/>
                        </a:rPr>
                        <a:t>7.</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800" b="1" i="0" u="none" strike="noStrike" baseline="0" dirty="0" smtClean="0">
                          <a:solidFill>
                            <a:srgbClr val="000000"/>
                          </a:solidFill>
                          <a:latin typeface="Calibri"/>
                        </a:rPr>
                        <a:t>Quality Healthcare Services</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800" b="1" i="0" u="none" strike="noStrike" dirty="0" smtClean="0">
                          <a:solidFill>
                            <a:srgbClr val="000000"/>
                          </a:solidFill>
                          <a:latin typeface="Calibri"/>
                        </a:rPr>
                        <a:t>16.</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800" b="1" i="0" u="none" strike="noStrike" dirty="0" smtClean="0">
                          <a:solidFill>
                            <a:srgbClr val="000000"/>
                          </a:solidFill>
                          <a:latin typeface="Calibri"/>
                        </a:rPr>
                        <a:t>Elder Health</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r>
              <a:tr h="548640">
                <a:tc>
                  <a:txBody>
                    <a:bodyPr/>
                    <a:lstStyle/>
                    <a:p>
                      <a:pPr algn="l" fontAlgn="b"/>
                      <a:r>
                        <a:rPr lang="en-US" sz="1800" b="1" i="0" u="none" strike="noStrike" dirty="0" smtClean="0">
                          <a:solidFill>
                            <a:srgbClr val="000000"/>
                          </a:solidFill>
                          <a:latin typeface="Calibri"/>
                        </a:rPr>
                        <a:t>8.</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800" b="1" i="0" u="none" strike="noStrike" dirty="0" smtClean="0">
                          <a:solidFill>
                            <a:srgbClr val="000000"/>
                          </a:solidFill>
                          <a:latin typeface="Calibri"/>
                        </a:rPr>
                        <a:t>Mental</a:t>
                      </a:r>
                      <a:r>
                        <a:rPr lang="en-US" sz="1800" b="1" i="0" u="none" strike="noStrike" baseline="0" dirty="0" smtClean="0">
                          <a:solidFill>
                            <a:srgbClr val="000000"/>
                          </a:solidFill>
                          <a:latin typeface="Calibri"/>
                        </a:rPr>
                        <a:t> Health</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800" b="1" i="0" u="none" strike="noStrike" dirty="0" smtClean="0">
                          <a:solidFill>
                            <a:srgbClr val="000000"/>
                          </a:solidFill>
                          <a:latin typeface="Calibri"/>
                        </a:rPr>
                        <a:t>17.</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800" b="1" i="0" u="none" strike="noStrike" dirty="0" smtClean="0">
                          <a:solidFill>
                            <a:srgbClr val="000000"/>
                          </a:solidFill>
                          <a:latin typeface="Calibri"/>
                        </a:rPr>
                        <a:t>Communication and Outreach</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r>
              <a:tr h="533627">
                <a:tc>
                  <a:txBody>
                    <a:bodyPr/>
                    <a:lstStyle/>
                    <a:p>
                      <a:pPr algn="l" fontAlgn="b"/>
                      <a:r>
                        <a:rPr lang="en-US" sz="1800" b="1" i="0" u="none" strike="noStrike" dirty="0" smtClean="0">
                          <a:solidFill>
                            <a:srgbClr val="000000"/>
                          </a:solidFill>
                          <a:latin typeface="Calibri"/>
                        </a:rPr>
                        <a:t>9.</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800" b="1" i="0" u="none" strike="noStrike" dirty="0" smtClean="0">
                          <a:solidFill>
                            <a:srgbClr val="000000"/>
                          </a:solidFill>
                          <a:latin typeface="Calibri"/>
                        </a:rPr>
                        <a:t>Business Relationships</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800" b="1" i="0" u="none" strike="noStrike" dirty="0" smtClean="0">
                          <a:solidFill>
                            <a:srgbClr val="000000"/>
                          </a:solidFill>
                          <a:latin typeface="Calibri"/>
                        </a:rPr>
                        <a:t>18.</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c>
                  <a:txBody>
                    <a:bodyPr/>
                    <a:lstStyle/>
                    <a:p>
                      <a:pPr algn="l" fontAlgn="b"/>
                      <a:r>
                        <a:rPr lang="en-US" sz="1800" b="1" i="0" u="none" strike="noStrike" dirty="0" smtClean="0">
                          <a:solidFill>
                            <a:srgbClr val="000000"/>
                          </a:solidFill>
                          <a:latin typeface="Calibri"/>
                        </a:rPr>
                        <a:t>Enhance Quality Improvement</a:t>
                      </a:r>
                      <a:endParaRPr lang="en-US" sz="1800" b="1" i="0" u="none" strike="noStrike" dirty="0">
                        <a:solidFill>
                          <a:srgbClr val="000000"/>
                        </a:solidFill>
                        <a:latin typeface="Calibri"/>
                      </a:endParaRPr>
                    </a:p>
                  </a:txBody>
                  <a:tcPr marL="0" marR="0" marT="0" marB="0" anchor="b">
                    <a:lnL>
                      <a:noFill/>
                    </a:lnL>
                    <a:lnR>
                      <a:noFill/>
                    </a:lnR>
                    <a:lnT>
                      <a:noFill/>
                    </a:lnT>
                    <a:lnB>
                      <a:noFill/>
                    </a:lnB>
                    <a:lnTlToBr w="12700" cmpd="sng">
                      <a:noFill/>
                      <a:prstDash val="solid"/>
                    </a:lnTlToBr>
                    <a:lnBlToTr w="12700" cmpd="sng">
                      <a:noFill/>
                      <a:prstDash val="solid"/>
                    </a:lnBlToTr>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42875" y="1546711"/>
            <a:ext cx="5800725" cy="1938992"/>
          </a:xfrm>
          <a:prstGeom prst="rect">
            <a:avLst/>
          </a:prstGeom>
          <a:noFill/>
        </p:spPr>
        <p:txBody>
          <a:bodyPr wrap="square" rtlCol="0">
            <a:spAutoFit/>
          </a:bodyPr>
          <a:lstStyle/>
          <a:p>
            <a:r>
              <a:rPr lang="en-US" sz="2800" b="1" dirty="0" smtClean="0">
                <a:solidFill>
                  <a:srgbClr val="FF0000"/>
                </a:solidFill>
              </a:rPr>
              <a:t>(G1) </a:t>
            </a:r>
            <a:r>
              <a:rPr lang="en-US" sz="2800" b="1" dirty="0" smtClean="0"/>
              <a:t>Chronic Disease</a:t>
            </a:r>
          </a:p>
          <a:p>
            <a:endParaRPr lang="en-US" sz="2800" dirty="0"/>
          </a:p>
          <a:p>
            <a:endParaRPr lang="en-US" dirty="0"/>
          </a:p>
          <a:p>
            <a:endParaRPr lang="en-US" dirty="0"/>
          </a:p>
          <a:p>
            <a:endParaRPr lang="en-US" sz="2800" dirty="0" smtClean="0"/>
          </a:p>
        </p:txBody>
      </p:sp>
      <p:sp>
        <p:nvSpPr>
          <p:cNvPr id="7" name="Rectangle 6"/>
          <p:cNvSpPr/>
          <p:nvPr/>
        </p:nvSpPr>
        <p:spPr>
          <a:xfrm>
            <a:off x="5181601" y="315988"/>
            <a:ext cx="3779753" cy="769441"/>
          </a:xfrm>
          <a:prstGeom prst="rect">
            <a:avLst/>
          </a:prstGeom>
        </p:spPr>
        <p:txBody>
          <a:bodyPr wrap="none">
            <a:spAutoFit/>
          </a:bodyPr>
          <a:lstStyle/>
          <a:p>
            <a:r>
              <a:rPr lang="en-US" sz="4400" b="1" dirty="0" smtClean="0">
                <a:effectLst>
                  <a:glow rad="101600">
                    <a:srgbClr val="FFE752">
                      <a:alpha val="75000"/>
                    </a:srgbClr>
                  </a:glow>
                </a:effectLst>
              </a:rPr>
              <a:t>2014 Highlights</a:t>
            </a:r>
            <a:endParaRPr lang="en-US" sz="44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4000" cy="1401417"/>
          </a:xfrm>
          <a:prstGeom prst="rect">
            <a:avLst/>
          </a:prstGeom>
        </p:spPr>
      </p:pic>
      <p:sp>
        <p:nvSpPr>
          <p:cNvPr id="8" name="Rectangle 7"/>
          <p:cNvSpPr/>
          <p:nvPr/>
        </p:nvSpPr>
        <p:spPr>
          <a:xfrm>
            <a:off x="6575157" y="372716"/>
            <a:ext cx="2527167" cy="646331"/>
          </a:xfrm>
          <a:prstGeom prst="rect">
            <a:avLst/>
          </a:prstGeom>
        </p:spPr>
        <p:txBody>
          <a:bodyPr wrap="none">
            <a:spAutoFit/>
          </a:bodyPr>
          <a:lstStyle/>
          <a:p>
            <a:r>
              <a:rPr lang="en-US" sz="3600" b="1" dirty="0" smtClean="0">
                <a:effectLst>
                  <a:glow rad="101600">
                    <a:srgbClr val="FFE752">
                      <a:alpha val="75000"/>
                    </a:srgbClr>
                  </a:glow>
                </a:effectLst>
              </a:rPr>
              <a:t>Highlights …</a:t>
            </a:r>
            <a:endParaRPr lang="en-US" sz="3600" dirty="0"/>
          </a:p>
        </p:txBody>
      </p:sp>
      <p:pic>
        <p:nvPicPr>
          <p:cNvPr id="9" name="Picture 8" descr="Yellowhawk logo no background.png"/>
          <p:cNvPicPr>
            <a:picLocks noChangeAspect="1"/>
          </p:cNvPicPr>
          <p:nvPr/>
        </p:nvPicPr>
        <p:blipFill>
          <a:blip r:embed="rId4" cstate="print"/>
          <a:stretch>
            <a:fillRect/>
          </a:stretch>
        </p:blipFill>
        <p:spPr>
          <a:xfrm>
            <a:off x="76202" y="152400"/>
            <a:ext cx="2382127" cy="1120194"/>
          </a:xfrm>
          <a:prstGeom prst="rect">
            <a:avLst/>
          </a:prstGeom>
        </p:spPr>
      </p:pic>
      <p:sp>
        <p:nvSpPr>
          <p:cNvPr id="2" name="Rectangle 1"/>
          <p:cNvSpPr/>
          <p:nvPr/>
        </p:nvSpPr>
        <p:spPr>
          <a:xfrm>
            <a:off x="5534025" y="2762935"/>
            <a:ext cx="4572000" cy="707886"/>
          </a:xfrm>
          <a:prstGeom prst="rect">
            <a:avLst/>
          </a:prstGeom>
        </p:spPr>
        <p:txBody>
          <a:bodyPr>
            <a:spAutoFit/>
          </a:bodyPr>
          <a:lstStyle/>
          <a:p>
            <a:r>
              <a:rPr lang="en-US" sz="2000" dirty="0" smtClean="0"/>
              <a:t>…3 </a:t>
            </a:r>
            <a:r>
              <a:rPr lang="en-US" sz="2000" dirty="0"/>
              <a:t>staff have been trained to </a:t>
            </a:r>
            <a:r>
              <a:rPr lang="en-US" sz="2000" dirty="0" smtClean="0"/>
              <a:t>be</a:t>
            </a:r>
          </a:p>
          <a:p>
            <a:r>
              <a:rPr lang="en-US" sz="2000" i="1" dirty="0" smtClean="0"/>
              <a:t>Tobacco </a:t>
            </a:r>
            <a:r>
              <a:rPr lang="en-US" sz="2000" i="1" dirty="0"/>
              <a:t>Cessation </a:t>
            </a:r>
            <a:r>
              <a:rPr lang="en-US" sz="2000" i="1" dirty="0" smtClean="0"/>
              <a:t>Counselors</a:t>
            </a:r>
            <a:r>
              <a:rPr lang="en-US" sz="2000" dirty="0" smtClean="0"/>
              <a:t>,</a:t>
            </a:r>
            <a:endParaRPr lang="en-US" sz="2000" dirty="0"/>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21184" y="1600201"/>
            <a:ext cx="3411595" cy="1166813"/>
          </a:xfrm>
          <a:prstGeom prst="rect">
            <a:avLst/>
          </a:prstGeom>
        </p:spPr>
      </p:pic>
      <p:sp>
        <p:nvSpPr>
          <p:cNvPr id="10" name="Rectangle 9"/>
          <p:cNvSpPr/>
          <p:nvPr/>
        </p:nvSpPr>
        <p:spPr>
          <a:xfrm>
            <a:off x="6057902" y="6143030"/>
            <a:ext cx="2368084" cy="707886"/>
          </a:xfrm>
          <a:prstGeom prst="rect">
            <a:avLst/>
          </a:prstGeom>
        </p:spPr>
        <p:txBody>
          <a:bodyPr wrap="none">
            <a:spAutoFit/>
          </a:bodyPr>
          <a:lstStyle/>
          <a:p>
            <a:r>
              <a:rPr lang="en-US" sz="2000" dirty="0" smtClean="0"/>
              <a:t>And the </a:t>
            </a:r>
            <a:r>
              <a:rPr lang="en-US" sz="2000" i="1" dirty="0" smtClean="0"/>
              <a:t>Fun Run </a:t>
            </a:r>
            <a:r>
              <a:rPr lang="en-US" sz="2000" dirty="0" smtClean="0"/>
              <a:t>was</a:t>
            </a:r>
          </a:p>
          <a:p>
            <a:r>
              <a:rPr lang="en-US" sz="2000" dirty="0" smtClean="0"/>
              <a:t>a huge success!</a:t>
            </a:r>
            <a:endParaRPr lang="en-US" sz="2000" dirty="0"/>
          </a:p>
        </p:txBody>
      </p:sp>
      <p:sp>
        <p:nvSpPr>
          <p:cNvPr id="11" name="Rectangle 10"/>
          <p:cNvSpPr/>
          <p:nvPr/>
        </p:nvSpPr>
        <p:spPr>
          <a:xfrm>
            <a:off x="256376" y="2331541"/>
            <a:ext cx="4798558" cy="707886"/>
          </a:xfrm>
          <a:prstGeom prst="rect">
            <a:avLst/>
          </a:prstGeom>
        </p:spPr>
        <p:txBody>
          <a:bodyPr wrap="none">
            <a:spAutoFit/>
          </a:bodyPr>
          <a:lstStyle/>
          <a:p>
            <a:r>
              <a:rPr lang="en-US" sz="2000" dirty="0" smtClean="0"/>
              <a:t>The </a:t>
            </a:r>
            <a:r>
              <a:rPr lang="en-US" sz="2000" i="1" dirty="0" smtClean="0"/>
              <a:t>Community Garden </a:t>
            </a:r>
            <a:r>
              <a:rPr lang="en-US" sz="2000" dirty="0" smtClean="0"/>
              <a:t>has been a focus for</a:t>
            </a:r>
          </a:p>
          <a:p>
            <a:r>
              <a:rPr lang="en-US" sz="2000" dirty="0"/>
              <a:t>t</a:t>
            </a:r>
            <a:r>
              <a:rPr lang="en-US" sz="2000" dirty="0" smtClean="0"/>
              <a:t>eaching about healthy diets…</a:t>
            </a:r>
            <a:endParaRPr lang="en-US" sz="2000" dirty="0"/>
          </a:p>
        </p:txBody>
      </p:sp>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251" y="3209925"/>
            <a:ext cx="2514600" cy="3352800"/>
          </a:xfrm>
          <a:prstGeom prst="rect">
            <a:avLst/>
          </a:prstGeom>
        </p:spPr>
      </p:pic>
      <p:pic>
        <p:nvPicPr>
          <p:cNvPr id="14" name="Picture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28912" y="3209925"/>
            <a:ext cx="2528891" cy="3371850"/>
          </a:xfrm>
          <a:prstGeom prst="rect">
            <a:avLst/>
          </a:prstGeom>
        </p:spPr>
      </p:pic>
      <p:pic>
        <p:nvPicPr>
          <p:cNvPr id="16" name="Picture 15"/>
          <p:cNvPicPr>
            <a:picLocks noChangeAspect="1"/>
          </p:cNvPicPr>
          <p:nvPr/>
        </p:nvPicPr>
        <p:blipFill rotWithShape="1">
          <a:blip r:embed="rId8">
            <a:extLst>
              <a:ext uri="{28A0092B-C50C-407E-A947-70E740481C1C}">
                <a14:useLocalDpi xmlns:a14="http://schemas.microsoft.com/office/drawing/2010/main" val="0"/>
              </a:ext>
            </a:extLst>
          </a:blip>
          <a:srcRect l="45201" r="18587" b="50951"/>
          <a:stretch/>
        </p:blipFill>
        <p:spPr>
          <a:xfrm>
            <a:off x="6146749" y="3551106"/>
            <a:ext cx="2211407" cy="2571883"/>
          </a:xfrm>
          <a:prstGeom prst="rect">
            <a:avLst/>
          </a:prstGeom>
        </p:spPr>
      </p:pic>
    </p:spTree>
    <p:extLst>
      <p:ext uri="{BB962C8B-B14F-4D97-AF65-F5344CB8AC3E}">
        <p14:creationId xmlns:p14="http://schemas.microsoft.com/office/powerpoint/2010/main" val="5315115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19100" y="1152525"/>
            <a:ext cx="8267700" cy="5500382"/>
            <a:chOff x="38100" y="778516"/>
            <a:chExt cx="9124950" cy="6070698"/>
          </a:xfrm>
        </p:grpSpPr>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572" t="19333" r="29107" b="16381"/>
            <a:stretch/>
          </p:blipFill>
          <p:spPr bwMode="auto">
            <a:xfrm>
              <a:off x="76200" y="826140"/>
              <a:ext cx="4462461" cy="28769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750" t="19238" r="29047" b="16572"/>
            <a:stretch/>
          </p:blipFill>
          <p:spPr bwMode="auto">
            <a:xfrm>
              <a:off x="4538662" y="778516"/>
              <a:ext cx="4567238" cy="29457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809" t="19625" r="29108" b="16191"/>
            <a:stretch/>
          </p:blipFill>
          <p:spPr bwMode="auto">
            <a:xfrm>
              <a:off x="38100" y="3874482"/>
              <a:ext cx="4543607" cy="29358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3214" t="19213" r="28988" b="16038"/>
            <a:stretch/>
          </p:blipFill>
          <p:spPr bwMode="auto">
            <a:xfrm>
              <a:off x="4876799" y="3848101"/>
              <a:ext cx="4286251" cy="3001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8" name="TextBox 7"/>
          <p:cNvSpPr txBox="1"/>
          <p:nvPr/>
        </p:nvSpPr>
        <p:spPr>
          <a:xfrm>
            <a:off x="0" y="0"/>
            <a:ext cx="5800725" cy="1938992"/>
          </a:xfrm>
          <a:prstGeom prst="rect">
            <a:avLst/>
          </a:prstGeom>
          <a:noFill/>
        </p:spPr>
        <p:txBody>
          <a:bodyPr wrap="square" rtlCol="0">
            <a:spAutoFit/>
          </a:bodyPr>
          <a:lstStyle/>
          <a:p>
            <a:r>
              <a:rPr lang="en-US" sz="2800" b="1" dirty="0" smtClean="0">
                <a:solidFill>
                  <a:srgbClr val="FF0000"/>
                </a:solidFill>
              </a:rPr>
              <a:t>(G2) </a:t>
            </a:r>
            <a:r>
              <a:rPr lang="en-US" sz="2800" b="1" dirty="0" smtClean="0"/>
              <a:t>New Clinic Development</a:t>
            </a:r>
          </a:p>
          <a:p>
            <a:endParaRPr lang="en-US" sz="2800" dirty="0"/>
          </a:p>
          <a:p>
            <a:endParaRPr lang="en-US" dirty="0"/>
          </a:p>
          <a:p>
            <a:endParaRPr lang="en-US" dirty="0"/>
          </a:p>
          <a:p>
            <a:endParaRPr lang="en-US" sz="2800" dirty="0" smtClean="0"/>
          </a:p>
        </p:txBody>
      </p:sp>
      <p:sp>
        <p:nvSpPr>
          <p:cNvPr id="9" name="Rectangle 8"/>
          <p:cNvSpPr/>
          <p:nvPr/>
        </p:nvSpPr>
        <p:spPr>
          <a:xfrm>
            <a:off x="152400" y="476250"/>
            <a:ext cx="8474436" cy="707886"/>
          </a:xfrm>
          <a:prstGeom prst="rect">
            <a:avLst/>
          </a:prstGeom>
        </p:spPr>
        <p:txBody>
          <a:bodyPr wrap="none">
            <a:spAutoFit/>
          </a:bodyPr>
          <a:lstStyle/>
          <a:p>
            <a:r>
              <a:rPr lang="en-US" sz="2000" dirty="0" smtClean="0"/>
              <a:t>We invite you to look at our current plans and offer any comments from lessons</a:t>
            </a:r>
          </a:p>
          <a:p>
            <a:r>
              <a:rPr lang="en-US" sz="2000" dirty="0"/>
              <a:t>y</a:t>
            </a:r>
            <a:r>
              <a:rPr lang="en-US" sz="2000" dirty="0" smtClean="0"/>
              <a:t>ou’ve learned!</a:t>
            </a:r>
            <a:endParaRPr lang="en-US" sz="2000" dirty="0"/>
          </a:p>
        </p:txBody>
      </p:sp>
    </p:spTree>
    <p:extLst>
      <p:ext uri="{BB962C8B-B14F-4D97-AF65-F5344CB8AC3E}">
        <p14:creationId xmlns:p14="http://schemas.microsoft.com/office/powerpoint/2010/main" val="1171174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16541" t="19386" r="-708" b="11366"/>
          <a:stretch/>
        </p:blipFill>
        <p:spPr>
          <a:xfrm>
            <a:off x="6296389" y="3551368"/>
            <a:ext cx="2580911" cy="2916107"/>
          </a:xfrm>
          <a:prstGeom prst="rect">
            <a:avLst/>
          </a:prstGeom>
        </p:spPr>
      </p:pic>
      <p:sp>
        <p:nvSpPr>
          <p:cNvPr id="2" name="Rectangle 1"/>
          <p:cNvSpPr/>
          <p:nvPr/>
        </p:nvSpPr>
        <p:spPr>
          <a:xfrm>
            <a:off x="538813" y="141357"/>
            <a:ext cx="8184356" cy="400110"/>
          </a:xfrm>
          <a:prstGeom prst="rect">
            <a:avLst/>
          </a:prstGeom>
        </p:spPr>
        <p:txBody>
          <a:bodyPr wrap="none">
            <a:spAutoFit/>
          </a:bodyPr>
          <a:lstStyle/>
          <a:p>
            <a:r>
              <a:rPr lang="en-US" sz="2000" b="1" i="1" dirty="0" smtClean="0"/>
              <a:t>…and thank you for your support for the 2</a:t>
            </a:r>
            <a:r>
              <a:rPr lang="en-US" sz="2000" b="1" i="1" baseline="30000" dirty="0" smtClean="0"/>
              <a:t>nd</a:t>
            </a:r>
            <a:r>
              <a:rPr lang="en-US" sz="2000" b="1" i="1" dirty="0" smtClean="0"/>
              <a:t> Annual Yellowhawk Crab Feed!</a:t>
            </a:r>
            <a:endParaRPr lang="en-US" sz="2000" b="1" i="1" dirty="0"/>
          </a:p>
        </p:txBody>
      </p:sp>
      <p:pic>
        <p:nvPicPr>
          <p:cNvPr id="3" name="Picture 2"/>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rcRect t="26087"/>
          <a:stretch/>
        </p:blipFill>
        <p:spPr>
          <a:xfrm>
            <a:off x="781049" y="636717"/>
            <a:ext cx="2981891" cy="3030407"/>
          </a:xfrm>
          <a:prstGeom prst="rect">
            <a:avLst/>
          </a:prstGeom>
        </p:spPr>
      </p:pic>
      <p:pic>
        <p:nvPicPr>
          <p:cNvPr id="5" name="Picture 4"/>
          <p:cNvPicPr>
            <a:picLocks noChangeAspect="1"/>
          </p:cNvPicPr>
          <p:nvPr/>
        </p:nvPicPr>
        <p:blipFill rotWithShape="1">
          <a:blip r:embed="rId7" cstate="print">
            <a:extLst>
              <a:ext uri="{28A0092B-C50C-407E-A947-70E740481C1C}">
                <a14:useLocalDpi xmlns:a14="http://schemas.microsoft.com/office/drawing/2010/main" val="0"/>
              </a:ext>
            </a:extLst>
          </a:blip>
          <a:srcRect t="23589"/>
          <a:stretch/>
        </p:blipFill>
        <p:spPr>
          <a:xfrm>
            <a:off x="0" y="3810000"/>
            <a:ext cx="5154717" cy="2609850"/>
          </a:xfrm>
          <a:prstGeom prst="rect">
            <a:avLst/>
          </a:prstGeom>
        </p:spPr>
      </p:pic>
      <p:pic>
        <p:nvPicPr>
          <p:cNvPr id="6" name="Picture 5"/>
          <p:cNvPicPr>
            <a:picLocks noChangeAspect="1"/>
          </p:cNvPicPr>
          <p:nvPr/>
        </p:nvPicPr>
        <p:blipFill rotWithShape="1">
          <a:blip r:embed="rId8" cstate="print">
            <a:extLst>
              <a:ext uri="{28A0092B-C50C-407E-A947-70E740481C1C}">
                <a14:useLocalDpi xmlns:a14="http://schemas.microsoft.com/office/drawing/2010/main" val="0"/>
              </a:ext>
            </a:extLst>
          </a:blip>
          <a:srcRect l="14583" t="2441" r="3333" b="7203"/>
          <a:stretch/>
        </p:blipFill>
        <p:spPr>
          <a:xfrm>
            <a:off x="4658089" y="741491"/>
            <a:ext cx="3922740" cy="2848233"/>
          </a:xfrm>
          <a:prstGeom prst="rect">
            <a:avLst/>
          </a:prstGeom>
        </p:spPr>
      </p:pic>
      <p:pic>
        <p:nvPicPr>
          <p:cNvPr id="4" name="Picture 3"/>
          <p:cNvPicPr>
            <a:picLocks noChangeAspect="1"/>
          </p:cNvPicPr>
          <p:nvPr/>
        </p:nvPicPr>
        <p:blipFill rotWithShape="1">
          <a:blip r:embed="rId9" cstate="print">
            <a:extLst>
              <a:ext uri="{28A0092B-C50C-407E-A947-70E740481C1C}">
                <a14:useLocalDpi xmlns:a14="http://schemas.microsoft.com/office/drawing/2010/main" val="0"/>
              </a:ext>
            </a:extLst>
          </a:blip>
          <a:srcRect l="1666" t="8795" r="9999" b="23893"/>
          <a:stretch/>
        </p:blipFill>
        <p:spPr>
          <a:xfrm>
            <a:off x="2133600" y="2577750"/>
            <a:ext cx="3951222" cy="1994249"/>
          </a:xfrm>
          <a:prstGeom prst="rect">
            <a:avLst/>
          </a:prstGeom>
        </p:spPr>
      </p:pic>
    </p:spTree>
    <p:extLst>
      <p:ext uri="{BB962C8B-B14F-4D97-AF65-F5344CB8AC3E}">
        <p14:creationId xmlns:p14="http://schemas.microsoft.com/office/powerpoint/2010/main" val="13312130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43082" y="1885950"/>
            <a:ext cx="4495800" cy="3108543"/>
          </a:xfrm>
          <a:prstGeom prst="rect">
            <a:avLst/>
          </a:prstGeom>
          <a:noFill/>
        </p:spPr>
        <p:txBody>
          <a:bodyPr wrap="square" rtlCol="0">
            <a:spAutoFit/>
          </a:bodyPr>
          <a:lstStyle/>
          <a:p>
            <a:r>
              <a:rPr lang="en-US" sz="2800" b="1" dirty="0" smtClean="0">
                <a:solidFill>
                  <a:srgbClr val="FF0000"/>
                </a:solidFill>
              </a:rPr>
              <a:t>(G3) </a:t>
            </a:r>
            <a:r>
              <a:rPr lang="en-US" sz="2800" b="1" dirty="0" smtClean="0"/>
              <a:t>Quality, Clinical Data</a:t>
            </a:r>
            <a:endParaRPr lang="en-US" sz="2800" b="1" dirty="0"/>
          </a:p>
          <a:p>
            <a:endParaRPr lang="en-US" sz="2800" dirty="0"/>
          </a:p>
          <a:p>
            <a:r>
              <a:rPr lang="en-US" sz="2800" dirty="0" smtClean="0"/>
              <a:t>Yellowhawk is the leading Tribal program in the Portland Area for 2015 </a:t>
            </a:r>
            <a:r>
              <a:rPr lang="en-US" sz="2800" dirty="0" err="1" smtClean="0"/>
              <a:t>GPRA</a:t>
            </a:r>
            <a:r>
              <a:rPr lang="en-US" sz="2800" baseline="30000" dirty="0" err="1" smtClean="0"/>
              <a:t>a</a:t>
            </a:r>
            <a:r>
              <a:rPr lang="en-US" sz="2800" dirty="0" smtClean="0"/>
              <a:t>, having met 17 out of 21 measures.</a:t>
            </a:r>
          </a:p>
        </p:txBody>
      </p:sp>
      <p:sp>
        <p:nvSpPr>
          <p:cNvPr id="2" name="Rectangle 1"/>
          <p:cNvSpPr/>
          <p:nvPr/>
        </p:nvSpPr>
        <p:spPr>
          <a:xfrm>
            <a:off x="243082" y="5638799"/>
            <a:ext cx="4572000" cy="646331"/>
          </a:xfrm>
          <a:prstGeom prst="rect">
            <a:avLst/>
          </a:prstGeom>
        </p:spPr>
        <p:txBody>
          <a:bodyPr>
            <a:spAutoFit/>
          </a:bodyPr>
          <a:lstStyle/>
          <a:p>
            <a:r>
              <a:rPr lang="en-US" baseline="30000" dirty="0" err="1" smtClean="0"/>
              <a:t>a</a:t>
            </a:r>
            <a:r>
              <a:rPr lang="en-US" dirty="0" err="1" smtClean="0"/>
              <a:t>GPRA</a:t>
            </a:r>
            <a:r>
              <a:rPr lang="en-US" dirty="0" smtClean="0"/>
              <a:t> stands for </a:t>
            </a:r>
            <a:r>
              <a:rPr lang="en-US" i="1" dirty="0" smtClean="0"/>
              <a:t>Government </a:t>
            </a:r>
            <a:r>
              <a:rPr lang="en-US" i="1" dirty="0"/>
              <a:t>Performance and Results </a:t>
            </a:r>
            <a:r>
              <a:rPr lang="en-US" i="1" dirty="0" smtClean="0"/>
              <a:t>Act</a:t>
            </a:r>
            <a:endParaRPr lang="en-US" i="1" dirty="0"/>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190" t="16952" r="67798" b="11429"/>
          <a:stretch/>
        </p:blipFill>
        <p:spPr bwMode="auto">
          <a:xfrm>
            <a:off x="4924425" y="1171575"/>
            <a:ext cx="3924300" cy="5664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
            <a:ext cx="9144000" cy="1401417"/>
          </a:xfrm>
          <a:prstGeom prst="rect">
            <a:avLst/>
          </a:prstGeom>
        </p:spPr>
      </p:pic>
      <p:pic>
        <p:nvPicPr>
          <p:cNvPr id="11" name="Picture 10" descr="Yellowhawk logo no background.png"/>
          <p:cNvPicPr>
            <a:picLocks noChangeAspect="1"/>
          </p:cNvPicPr>
          <p:nvPr/>
        </p:nvPicPr>
        <p:blipFill>
          <a:blip r:embed="rId5" cstate="print"/>
          <a:stretch>
            <a:fillRect/>
          </a:stretch>
        </p:blipFill>
        <p:spPr>
          <a:xfrm>
            <a:off x="76202" y="152400"/>
            <a:ext cx="2382127" cy="1120194"/>
          </a:xfrm>
          <a:prstGeom prst="rect">
            <a:avLst/>
          </a:prstGeom>
        </p:spPr>
      </p:pic>
      <p:sp>
        <p:nvSpPr>
          <p:cNvPr id="12" name="Rectangle 11"/>
          <p:cNvSpPr/>
          <p:nvPr/>
        </p:nvSpPr>
        <p:spPr>
          <a:xfrm>
            <a:off x="6508482" y="391766"/>
            <a:ext cx="2527167" cy="646331"/>
          </a:xfrm>
          <a:prstGeom prst="rect">
            <a:avLst/>
          </a:prstGeom>
        </p:spPr>
        <p:txBody>
          <a:bodyPr wrap="none">
            <a:spAutoFit/>
          </a:bodyPr>
          <a:lstStyle/>
          <a:p>
            <a:r>
              <a:rPr lang="en-US" sz="3600" b="1" dirty="0" smtClean="0">
                <a:effectLst>
                  <a:glow rad="101600">
                    <a:srgbClr val="FFE752">
                      <a:alpha val="75000"/>
                    </a:srgbClr>
                  </a:glow>
                </a:effectLst>
              </a:rPr>
              <a:t>Highlights …</a:t>
            </a:r>
            <a:endParaRPr lang="en-US" sz="3600" dirty="0"/>
          </a:p>
        </p:txBody>
      </p:sp>
    </p:spTree>
    <p:extLst>
      <p:ext uri="{BB962C8B-B14F-4D97-AF65-F5344CB8AC3E}">
        <p14:creationId xmlns:p14="http://schemas.microsoft.com/office/powerpoint/2010/main" val="16082894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4000" cy="1401417"/>
          </a:xfrm>
          <a:prstGeom prst="rect">
            <a:avLst/>
          </a:prstGeom>
        </p:spPr>
      </p:pic>
      <p:sp>
        <p:nvSpPr>
          <p:cNvPr id="3" name="Rectangle 2"/>
          <p:cNvSpPr/>
          <p:nvPr/>
        </p:nvSpPr>
        <p:spPr>
          <a:xfrm>
            <a:off x="6575157" y="377542"/>
            <a:ext cx="2527167" cy="646331"/>
          </a:xfrm>
          <a:prstGeom prst="rect">
            <a:avLst/>
          </a:prstGeom>
        </p:spPr>
        <p:txBody>
          <a:bodyPr wrap="none">
            <a:spAutoFit/>
          </a:bodyPr>
          <a:lstStyle/>
          <a:p>
            <a:r>
              <a:rPr lang="en-US" sz="3600" b="1" dirty="0" smtClean="0">
                <a:effectLst>
                  <a:glow rad="101600">
                    <a:srgbClr val="FFE752">
                      <a:alpha val="75000"/>
                    </a:srgbClr>
                  </a:glow>
                </a:effectLst>
              </a:rPr>
              <a:t>Highlights …</a:t>
            </a:r>
            <a:endParaRPr lang="en-US" sz="3600" dirty="0"/>
          </a:p>
        </p:txBody>
      </p:sp>
      <p:pic>
        <p:nvPicPr>
          <p:cNvPr id="4" name="Picture 3" descr="Yellowhawk logo no background.png"/>
          <p:cNvPicPr>
            <a:picLocks noChangeAspect="1"/>
          </p:cNvPicPr>
          <p:nvPr/>
        </p:nvPicPr>
        <p:blipFill>
          <a:blip r:embed="rId4" cstate="print"/>
          <a:stretch>
            <a:fillRect/>
          </a:stretch>
        </p:blipFill>
        <p:spPr>
          <a:xfrm>
            <a:off x="76202" y="152400"/>
            <a:ext cx="2382127" cy="1120194"/>
          </a:xfrm>
          <a:prstGeom prst="rect">
            <a:avLst/>
          </a:prstGeom>
        </p:spPr>
      </p:pic>
      <p:sp>
        <p:nvSpPr>
          <p:cNvPr id="5" name="Rectangle 4"/>
          <p:cNvSpPr/>
          <p:nvPr/>
        </p:nvSpPr>
        <p:spPr>
          <a:xfrm>
            <a:off x="76200" y="1600201"/>
            <a:ext cx="8229600" cy="2677656"/>
          </a:xfrm>
          <a:prstGeom prst="rect">
            <a:avLst/>
          </a:prstGeom>
        </p:spPr>
        <p:txBody>
          <a:bodyPr wrap="square">
            <a:spAutoFit/>
          </a:bodyPr>
          <a:lstStyle/>
          <a:p>
            <a:r>
              <a:rPr lang="en-US" sz="2800" b="1" dirty="0">
                <a:solidFill>
                  <a:srgbClr val="FF0000"/>
                </a:solidFill>
              </a:rPr>
              <a:t>(</a:t>
            </a:r>
            <a:r>
              <a:rPr lang="en-US" sz="2800" b="1" dirty="0" smtClean="0">
                <a:solidFill>
                  <a:srgbClr val="FF0000"/>
                </a:solidFill>
              </a:rPr>
              <a:t>G5) </a:t>
            </a:r>
            <a:r>
              <a:rPr lang="en-US" sz="2800" b="1" dirty="0" smtClean="0"/>
              <a:t>Maternal &amp; Child Health (MCH) </a:t>
            </a:r>
            <a:endParaRPr lang="en-US" sz="2800" b="1" dirty="0"/>
          </a:p>
          <a:p>
            <a:endParaRPr lang="en-US" sz="1200" dirty="0"/>
          </a:p>
          <a:p>
            <a:r>
              <a:rPr lang="en-US" sz="2000" dirty="0" smtClean="0"/>
              <a:t>MCH continues to be an area of emphasis for Yellowhawk</a:t>
            </a:r>
          </a:p>
          <a:p>
            <a:pPr marL="342900" indent="-342900">
              <a:buFont typeface="Arial" panose="020B0604020202020204" pitchFamily="34" charset="0"/>
              <a:buChar char="•"/>
            </a:pPr>
            <a:r>
              <a:rPr lang="en-US" sz="2000" dirty="0" smtClean="0"/>
              <a:t>Prenatal Care/Family Planning &amp; Home Visiting</a:t>
            </a:r>
          </a:p>
          <a:p>
            <a:pPr marL="342900" indent="-342900">
              <a:buFont typeface="Arial" panose="020B0604020202020204" pitchFamily="34" charset="0"/>
              <a:buChar char="•"/>
            </a:pPr>
            <a:r>
              <a:rPr lang="en-US" sz="2000" dirty="0" smtClean="0"/>
              <a:t>Well Child Care</a:t>
            </a:r>
          </a:p>
          <a:p>
            <a:pPr marL="342900" indent="-342900">
              <a:buFont typeface="Arial" panose="020B0604020202020204" pitchFamily="34" charset="0"/>
              <a:buChar char="•"/>
            </a:pPr>
            <a:r>
              <a:rPr lang="en-US" sz="2000" dirty="0" smtClean="0"/>
              <a:t>Children’s Mental Health Services</a:t>
            </a:r>
          </a:p>
          <a:p>
            <a:pPr marL="342900" indent="-342900">
              <a:buFont typeface="Arial" panose="020B0604020202020204" pitchFamily="34" charset="0"/>
              <a:buChar char="•"/>
            </a:pPr>
            <a:endParaRPr lang="en-US" sz="2000" dirty="0" smtClean="0"/>
          </a:p>
          <a:p>
            <a:endParaRPr lang="en-US" sz="2800" dirty="0"/>
          </a:p>
        </p:txBody>
      </p:sp>
      <p:pic>
        <p:nvPicPr>
          <p:cNvPr id="6" name="Picture 5"/>
          <p:cNvPicPr>
            <a:picLocks noChangeAspect="1"/>
          </p:cNvPicPr>
          <p:nvPr/>
        </p:nvPicPr>
        <p:blipFill rotWithShape="1">
          <a:blip r:embed="rId5" cstate="print">
            <a:extLst>
              <a:ext uri="{28A0092B-C50C-407E-A947-70E740481C1C}">
                <a14:useLocalDpi xmlns:a14="http://schemas.microsoft.com/office/drawing/2010/main" val="0"/>
              </a:ext>
            </a:extLst>
          </a:blip>
          <a:srcRect t="10389" r="7162"/>
          <a:stretch/>
        </p:blipFill>
        <p:spPr>
          <a:xfrm>
            <a:off x="6248400" y="1531069"/>
            <a:ext cx="2766826" cy="3505200"/>
          </a:xfrm>
          <a:prstGeom prst="rect">
            <a:avLst/>
          </a:prstGeom>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1000" y="3810000"/>
            <a:ext cx="4021709" cy="2681139"/>
          </a:xfrm>
          <a:prstGeom prst="rect">
            <a:avLst/>
          </a:prstGeom>
        </p:spPr>
      </p:pic>
      <p:pic>
        <p:nvPicPr>
          <p:cNvPr id="12" name="Picture 11"/>
          <p:cNvPicPr>
            <a:picLocks noChangeAspect="1"/>
          </p:cNvPicPr>
          <p:nvPr/>
        </p:nvPicPr>
        <p:blipFill rotWithShape="1">
          <a:blip r:embed="rId7" cstate="print">
            <a:extLst>
              <a:ext uri="{28A0092B-C50C-407E-A947-70E740481C1C}">
                <a14:useLocalDpi xmlns:a14="http://schemas.microsoft.com/office/drawing/2010/main" val="0"/>
              </a:ext>
            </a:extLst>
          </a:blip>
          <a:srcRect l="6978" t="5669" r="2708" b="-231"/>
          <a:stretch/>
        </p:blipFill>
        <p:spPr>
          <a:xfrm>
            <a:off x="4555998" y="4536636"/>
            <a:ext cx="3216402" cy="2245164"/>
          </a:xfrm>
          <a:prstGeom prst="rect">
            <a:avLst/>
          </a:prstGeom>
        </p:spPr>
      </p:pic>
    </p:spTree>
    <p:extLst>
      <p:ext uri="{BB962C8B-B14F-4D97-AF65-F5344CB8AC3E}">
        <p14:creationId xmlns:p14="http://schemas.microsoft.com/office/powerpoint/2010/main" val="21040208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294967295"/>
          </p:nvPr>
        </p:nvSpPr>
        <p:spPr>
          <a:xfrm>
            <a:off x="7010400" y="6356351"/>
            <a:ext cx="2133600" cy="365125"/>
          </a:xfrm>
        </p:spPr>
        <p:txBody>
          <a:bodyPr/>
          <a:lstStyle/>
          <a:p>
            <a:fld id="{C5F083B1-0106-4444-85CA-1343F4A4748F}" type="slidenum">
              <a:rPr lang="en-US" smtClean="0"/>
              <a:pPr/>
              <a:t>9</a:t>
            </a:fld>
            <a:endParaRPr lang="en-US" dirty="0"/>
          </a:p>
        </p:txBody>
      </p:sp>
      <p:sp>
        <p:nvSpPr>
          <p:cNvPr id="8" name="TextBox 7"/>
          <p:cNvSpPr txBox="1"/>
          <p:nvPr/>
        </p:nvSpPr>
        <p:spPr>
          <a:xfrm>
            <a:off x="76201" y="1600201"/>
            <a:ext cx="7697652" cy="523220"/>
          </a:xfrm>
          <a:prstGeom prst="rect">
            <a:avLst/>
          </a:prstGeom>
          <a:noFill/>
        </p:spPr>
        <p:txBody>
          <a:bodyPr wrap="square" rtlCol="0">
            <a:spAutoFit/>
          </a:bodyPr>
          <a:lstStyle/>
          <a:p>
            <a:r>
              <a:rPr lang="en-US" sz="2800" b="1" dirty="0" smtClean="0">
                <a:solidFill>
                  <a:srgbClr val="FF0000"/>
                </a:solidFill>
              </a:rPr>
              <a:t>(G6) </a:t>
            </a:r>
            <a:r>
              <a:rPr lang="en-US" sz="2800" b="1" dirty="0" smtClean="0"/>
              <a:t>Competent &amp; Highly Engaged Workforce</a:t>
            </a:r>
            <a:endParaRPr lang="en-US" sz="1400" dirty="0" smtClean="0"/>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9144000" cy="1401417"/>
          </a:xfrm>
          <a:prstGeom prst="rect">
            <a:avLst/>
          </a:prstGeom>
        </p:spPr>
      </p:pic>
      <p:pic>
        <p:nvPicPr>
          <p:cNvPr id="11" name="Picture 10" descr="Yellowhawk logo no background.png"/>
          <p:cNvPicPr>
            <a:picLocks noChangeAspect="1"/>
          </p:cNvPicPr>
          <p:nvPr/>
        </p:nvPicPr>
        <p:blipFill>
          <a:blip r:embed="rId4" cstate="print"/>
          <a:stretch>
            <a:fillRect/>
          </a:stretch>
        </p:blipFill>
        <p:spPr>
          <a:xfrm>
            <a:off x="76202" y="152400"/>
            <a:ext cx="2382127" cy="1120194"/>
          </a:xfrm>
          <a:prstGeom prst="rect">
            <a:avLst/>
          </a:prstGeom>
        </p:spPr>
      </p:pic>
      <p:sp>
        <p:nvSpPr>
          <p:cNvPr id="12" name="Rectangle 11"/>
          <p:cNvSpPr/>
          <p:nvPr/>
        </p:nvSpPr>
        <p:spPr>
          <a:xfrm>
            <a:off x="6565631" y="428626"/>
            <a:ext cx="2527167" cy="646331"/>
          </a:xfrm>
          <a:prstGeom prst="rect">
            <a:avLst/>
          </a:prstGeom>
        </p:spPr>
        <p:txBody>
          <a:bodyPr wrap="none">
            <a:spAutoFit/>
          </a:bodyPr>
          <a:lstStyle/>
          <a:p>
            <a:r>
              <a:rPr lang="en-US" sz="3600" b="1" dirty="0" smtClean="0">
                <a:effectLst>
                  <a:glow rad="101600">
                    <a:srgbClr val="FFE752">
                      <a:alpha val="75000"/>
                    </a:srgbClr>
                  </a:glow>
                </a:effectLst>
              </a:rPr>
              <a:t>Highlights …</a:t>
            </a:r>
            <a:endParaRPr lang="en-US" sz="3600" dirty="0"/>
          </a:p>
        </p:txBody>
      </p:sp>
      <p:pic>
        <p:nvPicPr>
          <p:cNvPr id="2" name="Picture 1"/>
          <p:cNvPicPr>
            <a:picLocks noChangeAspect="1"/>
          </p:cNvPicPr>
          <p:nvPr/>
        </p:nvPicPr>
        <p:blipFill rotWithShape="1">
          <a:blip r:embed="rId5">
            <a:extLst>
              <a:ext uri="{28A0092B-C50C-407E-A947-70E740481C1C}">
                <a14:useLocalDpi xmlns:a14="http://schemas.microsoft.com/office/drawing/2010/main" val="0"/>
              </a:ext>
            </a:extLst>
          </a:blip>
          <a:srcRect l="5825" t="4028" r="8500" b="14860"/>
          <a:stretch/>
        </p:blipFill>
        <p:spPr>
          <a:xfrm>
            <a:off x="3733800" y="2514600"/>
            <a:ext cx="5277893" cy="3810000"/>
          </a:xfrm>
          <a:prstGeom prst="rect">
            <a:avLst/>
          </a:prstGeom>
        </p:spPr>
      </p:pic>
      <p:pic>
        <p:nvPicPr>
          <p:cNvPr id="3" name="Picture 2"/>
          <p:cNvPicPr>
            <a:picLocks noChangeAspect="1"/>
          </p:cNvPicPr>
          <p:nvPr/>
        </p:nvPicPr>
        <p:blipFill rotWithShape="1">
          <a:blip r:embed="rId6">
            <a:extLst>
              <a:ext uri="{28A0092B-C50C-407E-A947-70E740481C1C}">
                <a14:useLocalDpi xmlns:a14="http://schemas.microsoft.com/office/drawing/2010/main" val="0"/>
              </a:ext>
            </a:extLst>
          </a:blip>
          <a:srcRect l="12450" t="18117" r="4198" b="789"/>
          <a:stretch/>
        </p:blipFill>
        <p:spPr>
          <a:xfrm>
            <a:off x="333375" y="2209799"/>
            <a:ext cx="2895600" cy="4516779"/>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17101</TotalTime>
  <Words>1367</Words>
  <Application>Microsoft Office PowerPoint</Application>
  <PresentationFormat>On-screen Show (4:3)</PresentationFormat>
  <Paragraphs>222</Paragraphs>
  <Slides>27</Slides>
  <Notes>27</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PowerPoint Presentation</vt:lpstr>
      <vt:lpstr>Health Commission VISION STATEMENT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Confederated Tribes of the Umatilla Indian Res.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Dan Haug</dc:creator>
  <cp:lastModifiedBy>Victoria Warren-Mears</cp:lastModifiedBy>
  <cp:revision>1616</cp:revision>
  <cp:lastPrinted>2015-10-27T21:10:11Z</cp:lastPrinted>
  <dcterms:created xsi:type="dcterms:W3CDTF">2012-07-31T04:53:14Z</dcterms:created>
  <dcterms:modified xsi:type="dcterms:W3CDTF">2015-10-27T21:15:08Z</dcterms:modified>
</cp:coreProperties>
</file>