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2" r:id="rId3"/>
    <p:sldId id="273" r:id="rId4"/>
    <p:sldId id="274" r:id="rId5"/>
    <p:sldId id="269" r:id="rId6"/>
    <p:sldId id="271" r:id="rId7"/>
    <p:sldId id="266" r:id="rId8"/>
    <p:sldId id="268" r:id="rId9"/>
    <p:sldId id="261" r:id="rId10"/>
    <p:sldId id="262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3EFBF"/>
    <a:srgbClr val="E3DBA1"/>
    <a:srgbClr val="E3D6A1"/>
    <a:srgbClr val="FAE9B8"/>
    <a:srgbClr val="008080"/>
    <a:srgbClr val="B40000"/>
    <a:srgbClr val="715C29"/>
    <a:srgbClr val="7E67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F84E98-34D3-7A43-9B81-FEA177EC2521}" type="doc">
      <dgm:prSet loTypeId="urn:microsoft.com/office/officeart/2005/8/layout/process4" loCatId="" qsTypeId="urn:microsoft.com/office/officeart/2005/8/quickstyle/3D6" qsCatId="3D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0BADAB4D-E748-8349-8F01-9B3A9EAADEEC}">
      <dgm:prSet phldrT="[Text]" custT="1"/>
      <dgm:spPr/>
      <dgm:t>
        <a:bodyPr/>
        <a:lstStyle/>
        <a:p>
          <a:pPr algn="ctr"/>
          <a:r>
            <a:rPr lang="en-US" sz="2300" b="1" smtClean="0">
              <a:solidFill>
                <a:schemeClr val="tx1"/>
              </a:solidFill>
              <a:latin typeface="+mj-lt"/>
            </a:rPr>
            <a:t>5 new sub-awards each year </a:t>
          </a:r>
          <a:endParaRPr lang="en-US" sz="2300" b="1" dirty="0">
            <a:solidFill>
              <a:schemeClr val="tx1"/>
            </a:solidFill>
            <a:latin typeface="+mj-lt"/>
          </a:endParaRPr>
        </a:p>
      </dgm:t>
    </dgm:pt>
    <dgm:pt modelId="{6BB1734E-1403-BA4C-AB62-66F3D5577FDC}" type="parTrans" cxnId="{E4F8B2A5-70F5-7942-9D98-020CE98B0D84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06AE0C08-9B52-8E4C-BB6D-13BE14ED7A82}" type="sibTrans" cxnId="{E4F8B2A5-70F5-7942-9D98-020CE98B0D84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E24AFC41-072C-6B4F-ABA6-354128237637}">
      <dgm:prSet phldrT="[Text]" custT="1"/>
      <dgm:spPr/>
      <dgm:t>
        <a:bodyPr/>
        <a:lstStyle/>
        <a:p>
          <a:pPr algn="ctr"/>
          <a:r>
            <a:rPr lang="en-US" sz="2300" b="1" smtClean="0">
              <a:solidFill>
                <a:schemeClr val="tx1"/>
              </a:solidFill>
              <a:latin typeface="+mj-lt"/>
            </a:rPr>
            <a:t>Extend YR1 contracts</a:t>
          </a:r>
          <a:endParaRPr lang="en-US" sz="2300" b="1" dirty="0">
            <a:solidFill>
              <a:schemeClr val="tx1"/>
            </a:solidFill>
            <a:latin typeface="+mj-lt"/>
          </a:endParaRPr>
        </a:p>
      </dgm:t>
    </dgm:pt>
    <dgm:pt modelId="{73A3E1E3-0207-A240-9F55-81B6B88C3A7A}" type="parTrans" cxnId="{641F9CA3-8E94-C642-B29C-94BB6AE1C451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002F4805-EF15-BB4B-BAFA-45529EDC84DD}" type="sibTrans" cxnId="{641F9CA3-8E94-C642-B29C-94BB6AE1C451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B58D1559-4E47-7D4C-98DE-7EF6FB8550CD}">
      <dgm:prSet phldrT="[Text]" custT="1"/>
      <dgm:spPr/>
      <dgm:t>
        <a:bodyPr/>
        <a:lstStyle/>
        <a:p>
          <a:pPr algn="ctr"/>
          <a:r>
            <a:rPr lang="en-US" sz="2300" b="1" dirty="0" smtClean="0">
              <a:solidFill>
                <a:schemeClr val="tx1"/>
              </a:solidFill>
              <a:latin typeface="+mj-lt"/>
            </a:rPr>
            <a:t>Monthly Training Modules </a:t>
          </a:r>
          <a:endParaRPr lang="en-US" sz="2300" b="1" dirty="0">
            <a:solidFill>
              <a:schemeClr val="tx1"/>
            </a:solidFill>
            <a:latin typeface="+mj-lt"/>
          </a:endParaRPr>
        </a:p>
      </dgm:t>
    </dgm:pt>
    <dgm:pt modelId="{83154FC3-A8C9-D84D-865D-9C0565BD128C}" type="parTrans" cxnId="{6123CB71-F66D-5644-8C23-C3F5426EB150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4351F080-E246-1248-9501-2F5180CFA279}" type="sibTrans" cxnId="{6123CB71-F66D-5644-8C23-C3F5426EB150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6F7C32AB-C4D7-894F-A328-FC1AA2CAC01B}">
      <dgm:prSet phldrT="[Text]" custT="1"/>
      <dgm:spPr/>
      <dgm:t>
        <a:bodyPr/>
        <a:lstStyle/>
        <a:p>
          <a:pPr algn="ctr"/>
          <a:r>
            <a:rPr lang="en-US" sz="2300" b="1" smtClean="0">
              <a:solidFill>
                <a:schemeClr val="tx1"/>
              </a:solidFill>
              <a:latin typeface="+mj-lt"/>
            </a:rPr>
            <a:t>Tribal Community Factsheets</a:t>
          </a:r>
          <a:endParaRPr lang="en-US" sz="2300" b="1" dirty="0">
            <a:solidFill>
              <a:schemeClr val="tx1"/>
            </a:solidFill>
            <a:latin typeface="+mj-lt"/>
          </a:endParaRPr>
        </a:p>
      </dgm:t>
    </dgm:pt>
    <dgm:pt modelId="{ABA317E0-CD1B-C744-8275-AE8ACF285607}" type="parTrans" cxnId="{19DE3836-9F31-6B4B-8E1A-C0BF6811DF79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524D2FD7-2257-4C4F-AC21-FA997C6D0442}" type="sibTrans" cxnId="{19DE3836-9F31-6B4B-8E1A-C0BF6811DF79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189C8B1B-99A4-5043-B86D-963B0D48CB20}">
      <dgm:prSet custT="1"/>
      <dgm:spPr/>
      <dgm:t>
        <a:bodyPr/>
        <a:lstStyle/>
        <a:p>
          <a:pPr algn="ctr"/>
          <a:r>
            <a:rPr lang="en-US" sz="2300" b="1" smtClean="0">
              <a:solidFill>
                <a:schemeClr val="tx1"/>
              </a:solidFill>
              <a:latin typeface="+mj-lt"/>
            </a:rPr>
            <a:t>Continue Current Trainings</a:t>
          </a:r>
          <a:endParaRPr lang="en-US" sz="2300" b="1" dirty="0" smtClean="0">
            <a:solidFill>
              <a:schemeClr val="tx1"/>
            </a:solidFill>
            <a:latin typeface="+mj-lt"/>
          </a:endParaRPr>
        </a:p>
      </dgm:t>
    </dgm:pt>
    <dgm:pt modelId="{4F4FAE58-47B6-7747-9AD7-EADB6565AB83}" type="parTrans" cxnId="{633CAE5E-92C2-0543-9971-9B992BF573A3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F6D30794-4CEA-A247-854B-4F9FF4BF1D75}" type="sibTrans" cxnId="{633CAE5E-92C2-0543-9971-9B992BF573A3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D7E6DFDE-7F6B-0C45-9EA0-5DB8BF6B2190}">
      <dgm:prSet custT="1"/>
      <dgm:spPr/>
      <dgm:t>
        <a:bodyPr/>
        <a:lstStyle/>
        <a:p>
          <a:pPr algn="ctr"/>
          <a:r>
            <a:rPr lang="en-US" sz="2300" b="1" smtClean="0">
              <a:solidFill>
                <a:schemeClr val="tx1"/>
              </a:solidFill>
              <a:latin typeface="+mj-lt"/>
            </a:rPr>
            <a:t>Tobacco Project Specialist</a:t>
          </a:r>
          <a:endParaRPr lang="en-US" sz="2300" b="1" dirty="0" smtClean="0">
            <a:solidFill>
              <a:schemeClr val="tx1"/>
            </a:solidFill>
            <a:latin typeface="+mj-lt"/>
          </a:endParaRPr>
        </a:p>
      </dgm:t>
    </dgm:pt>
    <dgm:pt modelId="{9FCD351F-643F-BC4F-BC8F-BF15E464AA64}" type="parTrans" cxnId="{A7FD204D-8FB4-654B-9266-AB64129453D8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9DFC85F0-5D72-674E-9E86-2326AB9FED0D}" type="sibTrans" cxnId="{A7FD204D-8FB4-654B-9266-AB64129453D8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74F4989C-A224-EC46-B0A6-A9C6986A5B7D}">
      <dgm:prSet phldrT="[Text]" custT="1"/>
      <dgm:spPr/>
      <dgm:t>
        <a:bodyPr/>
        <a:lstStyle/>
        <a:p>
          <a:pPr algn="ctr"/>
          <a:r>
            <a:rPr lang="en-US" sz="2300" b="1" smtClean="0">
              <a:solidFill>
                <a:schemeClr val="tx1"/>
              </a:solidFill>
              <a:latin typeface="+mj-lt"/>
            </a:rPr>
            <a:t>WEAVE-NW Website</a:t>
          </a:r>
          <a:endParaRPr lang="en-US" sz="2300" b="1" dirty="0">
            <a:solidFill>
              <a:schemeClr val="tx1"/>
            </a:solidFill>
            <a:latin typeface="+mj-lt"/>
          </a:endParaRPr>
        </a:p>
      </dgm:t>
    </dgm:pt>
    <dgm:pt modelId="{EC2C7254-71E1-B24D-B41A-EF1F5898B1AD}" type="parTrans" cxnId="{63EABE87-0BCB-7441-89C8-58549CAC34FA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43D6A718-0072-D94F-9A21-5B99DE542D82}" type="sibTrans" cxnId="{63EABE87-0BCB-7441-89C8-58549CAC34FA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4A0862B2-ADCB-AA4B-84CA-BEACC09D94BB}">
      <dgm:prSet phldrT="[Text]" custT="1"/>
      <dgm:spPr/>
      <dgm:t>
        <a:bodyPr/>
        <a:lstStyle/>
        <a:p>
          <a:pPr algn="ctr"/>
          <a:r>
            <a:rPr lang="en-US" sz="2300" b="1" dirty="0" smtClean="0">
              <a:solidFill>
                <a:schemeClr val="tx1"/>
              </a:solidFill>
              <a:latin typeface="+mj-lt"/>
            </a:rPr>
            <a:t>Online PSE Library</a:t>
          </a:r>
          <a:endParaRPr lang="en-US" sz="2300" b="1" dirty="0">
            <a:solidFill>
              <a:schemeClr val="tx1"/>
            </a:solidFill>
            <a:latin typeface="+mj-lt"/>
          </a:endParaRPr>
        </a:p>
      </dgm:t>
    </dgm:pt>
    <dgm:pt modelId="{4AC91300-AEE3-2844-A72A-39C77016420D}" type="parTrans" cxnId="{7908F9A7-A86F-8D4E-96E0-5A8805BA1D31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9B3BC0C6-2238-0E46-BF24-CACADA9319F4}" type="sibTrans" cxnId="{7908F9A7-A86F-8D4E-96E0-5A8805BA1D31}">
      <dgm:prSet/>
      <dgm:spPr/>
      <dgm:t>
        <a:bodyPr/>
        <a:lstStyle/>
        <a:p>
          <a:endParaRPr lang="en-US" sz="2300">
            <a:solidFill>
              <a:schemeClr val="tx1"/>
            </a:solidFill>
          </a:endParaRPr>
        </a:p>
      </dgm:t>
    </dgm:pt>
    <dgm:pt modelId="{E92816C8-0FB7-B549-9690-F905A08DFAAD}">
      <dgm:prSet phldrT="[Text]" custT="1"/>
      <dgm:spPr/>
      <dgm:t>
        <a:bodyPr/>
        <a:lstStyle/>
        <a:p>
          <a:pPr algn="ctr"/>
          <a:r>
            <a:rPr lang="en-US" sz="2300" b="1" dirty="0" smtClean="0">
              <a:solidFill>
                <a:schemeClr val="tx1"/>
              </a:solidFill>
              <a:latin typeface="+mj-lt"/>
            </a:rPr>
            <a:t>Technical Support</a:t>
          </a:r>
          <a:endParaRPr lang="en-US" sz="2300" b="1" dirty="0">
            <a:solidFill>
              <a:schemeClr val="tx1"/>
            </a:solidFill>
            <a:latin typeface="+mj-lt"/>
          </a:endParaRPr>
        </a:p>
      </dgm:t>
    </dgm:pt>
    <dgm:pt modelId="{EE6137EC-244E-D34B-A5A5-71AC849B6D66}" type="parTrans" cxnId="{53380CFF-F010-6A4D-BC48-D377BB1C571D}">
      <dgm:prSet/>
      <dgm:spPr/>
    </dgm:pt>
    <dgm:pt modelId="{D78088F8-A2DB-4D4D-8EB0-042160E1ADF6}" type="sibTrans" cxnId="{53380CFF-F010-6A4D-BC48-D377BB1C571D}">
      <dgm:prSet/>
      <dgm:spPr/>
    </dgm:pt>
    <dgm:pt modelId="{1F806999-C38A-4B4C-971A-150CDCDFA162}" type="pres">
      <dgm:prSet presAssocID="{85F84E98-34D3-7A43-9B81-FEA177EC25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3BEEBF-18FA-434B-8223-4199010027A9}" type="pres">
      <dgm:prSet presAssocID="{E92816C8-0FB7-B549-9690-F905A08DFAAD}" presName="boxAndChildren" presStyleCnt="0"/>
      <dgm:spPr/>
    </dgm:pt>
    <dgm:pt modelId="{C4F4FDDA-D5F3-3645-93ED-3CC8A85D0122}" type="pres">
      <dgm:prSet presAssocID="{E92816C8-0FB7-B549-9690-F905A08DFAAD}" presName="parentTextBox" presStyleLbl="node1" presStyleIdx="0" presStyleCnt="9"/>
      <dgm:spPr/>
      <dgm:t>
        <a:bodyPr/>
        <a:lstStyle/>
        <a:p>
          <a:endParaRPr lang="en-US"/>
        </a:p>
      </dgm:t>
    </dgm:pt>
    <dgm:pt modelId="{03E720D4-5DC1-9841-B6A7-E652F852A0BE}" type="pres">
      <dgm:prSet presAssocID="{9B3BC0C6-2238-0E46-BF24-CACADA9319F4}" presName="sp" presStyleCnt="0"/>
      <dgm:spPr/>
    </dgm:pt>
    <dgm:pt modelId="{D0CC6F04-4B03-E44D-A1C5-8E15307DBC29}" type="pres">
      <dgm:prSet presAssocID="{4A0862B2-ADCB-AA4B-84CA-BEACC09D94BB}" presName="arrowAndChildren" presStyleCnt="0"/>
      <dgm:spPr/>
    </dgm:pt>
    <dgm:pt modelId="{FE0C1515-0A82-C642-98B4-E941004627B8}" type="pres">
      <dgm:prSet presAssocID="{4A0862B2-ADCB-AA4B-84CA-BEACC09D94BB}" presName="parentTextArrow" presStyleLbl="node1" presStyleIdx="1" presStyleCnt="9"/>
      <dgm:spPr/>
      <dgm:t>
        <a:bodyPr/>
        <a:lstStyle/>
        <a:p>
          <a:endParaRPr lang="en-US"/>
        </a:p>
      </dgm:t>
    </dgm:pt>
    <dgm:pt modelId="{C07FC126-B23F-FC40-BFDE-1F263F283159}" type="pres">
      <dgm:prSet presAssocID="{43D6A718-0072-D94F-9A21-5B99DE542D82}" presName="sp" presStyleCnt="0"/>
      <dgm:spPr/>
      <dgm:t>
        <a:bodyPr/>
        <a:lstStyle/>
        <a:p>
          <a:endParaRPr lang="en-US"/>
        </a:p>
      </dgm:t>
    </dgm:pt>
    <dgm:pt modelId="{4EDD07CF-A624-CC44-A3CB-00106638F9AA}" type="pres">
      <dgm:prSet presAssocID="{74F4989C-A224-EC46-B0A6-A9C6986A5B7D}" presName="arrowAndChildren" presStyleCnt="0"/>
      <dgm:spPr/>
      <dgm:t>
        <a:bodyPr/>
        <a:lstStyle/>
        <a:p>
          <a:endParaRPr lang="en-US"/>
        </a:p>
      </dgm:t>
    </dgm:pt>
    <dgm:pt modelId="{59FF81E3-4098-5945-A6B3-36C9ED2FE5C1}" type="pres">
      <dgm:prSet presAssocID="{74F4989C-A224-EC46-B0A6-A9C6986A5B7D}" presName="parentTextArrow" presStyleLbl="node1" presStyleIdx="2" presStyleCnt="9"/>
      <dgm:spPr/>
      <dgm:t>
        <a:bodyPr/>
        <a:lstStyle/>
        <a:p>
          <a:endParaRPr lang="en-US"/>
        </a:p>
      </dgm:t>
    </dgm:pt>
    <dgm:pt modelId="{7099A69E-C8DA-EA4D-AE83-E644A644F480}" type="pres">
      <dgm:prSet presAssocID="{524D2FD7-2257-4C4F-AC21-FA997C6D0442}" presName="sp" presStyleCnt="0"/>
      <dgm:spPr/>
      <dgm:t>
        <a:bodyPr/>
        <a:lstStyle/>
        <a:p>
          <a:endParaRPr lang="en-US"/>
        </a:p>
      </dgm:t>
    </dgm:pt>
    <dgm:pt modelId="{9CBDC3F0-79F3-744B-80B6-7C4B642253E7}" type="pres">
      <dgm:prSet presAssocID="{6F7C32AB-C4D7-894F-A328-FC1AA2CAC01B}" presName="arrowAndChildren" presStyleCnt="0"/>
      <dgm:spPr/>
      <dgm:t>
        <a:bodyPr/>
        <a:lstStyle/>
        <a:p>
          <a:endParaRPr lang="en-US"/>
        </a:p>
      </dgm:t>
    </dgm:pt>
    <dgm:pt modelId="{3FCC522B-8F0A-744B-B5B7-396DAE078D5A}" type="pres">
      <dgm:prSet presAssocID="{6F7C32AB-C4D7-894F-A328-FC1AA2CAC01B}" presName="parentTextArrow" presStyleLbl="node1" presStyleIdx="3" presStyleCnt="9"/>
      <dgm:spPr/>
      <dgm:t>
        <a:bodyPr/>
        <a:lstStyle/>
        <a:p>
          <a:endParaRPr lang="en-US"/>
        </a:p>
      </dgm:t>
    </dgm:pt>
    <dgm:pt modelId="{45A25AD4-FF8F-604F-993E-75437937BB16}" type="pres">
      <dgm:prSet presAssocID="{9DFC85F0-5D72-674E-9E86-2326AB9FED0D}" presName="sp" presStyleCnt="0"/>
      <dgm:spPr/>
      <dgm:t>
        <a:bodyPr/>
        <a:lstStyle/>
        <a:p>
          <a:endParaRPr lang="en-US"/>
        </a:p>
      </dgm:t>
    </dgm:pt>
    <dgm:pt modelId="{DDE33037-6CCC-F145-AE48-E4818EE1C3CE}" type="pres">
      <dgm:prSet presAssocID="{D7E6DFDE-7F6B-0C45-9EA0-5DB8BF6B2190}" presName="arrowAndChildren" presStyleCnt="0"/>
      <dgm:spPr/>
      <dgm:t>
        <a:bodyPr/>
        <a:lstStyle/>
        <a:p>
          <a:endParaRPr lang="en-US"/>
        </a:p>
      </dgm:t>
    </dgm:pt>
    <dgm:pt modelId="{D3BD513E-3C59-584A-93E6-D0FD21E61B2A}" type="pres">
      <dgm:prSet presAssocID="{D7E6DFDE-7F6B-0C45-9EA0-5DB8BF6B2190}" presName="parentTextArrow" presStyleLbl="node1" presStyleIdx="4" presStyleCnt="9"/>
      <dgm:spPr/>
      <dgm:t>
        <a:bodyPr/>
        <a:lstStyle/>
        <a:p>
          <a:endParaRPr lang="en-US"/>
        </a:p>
      </dgm:t>
    </dgm:pt>
    <dgm:pt modelId="{D8DDE6DD-C96C-724D-9B4E-865772CEBC61}" type="pres">
      <dgm:prSet presAssocID="{F6D30794-4CEA-A247-854B-4F9FF4BF1D75}" presName="sp" presStyleCnt="0"/>
      <dgm:spPr/>
      <dgm:t>
        <a:bodyPr/>
        <a:lstStyle/>
        <a:p>
          <a:endParaRPr lang="en-US"/>
        </a:p>
      </dgm:t>
    </dgm:pt>
    <dgm:pt modelId="{F1D1EED8-18A7-DC4F-815F-04F26C628C2F}" type="pres">
      <dgm:prSet presAssocID="{189C8B1B-99A4-5043-B86D-963B0D48CB20}" presName="arrowAndChildren" presStyleCnt="0"/>
      <dgm:spPr/>
      <dgm:t>
        <a:bodyPr/>
        <a:lstStyle/>
        <a:p>
          <a:endParaRPr lang="en-US"/>
        </a:p>
      </dgm:t>
    </dgm:pt>
    <dgm:pt modelId="{7748FA3A-2673-FE48-8387-BCD3B53DAD13}" type="pres">
      <dgm:prSet presAssocID="{189C8B1B-99A4-5043-B86D-963B0D48CB20}" presName="parentTextArrow" presStyleLbl="node1" presStyleIdx="5" presStyleCnt="9"/>
      <dgm:spPr/>
      <dgm:t>
        <a:bodyPr/>
        <a:lstStyle/>
        <a:p>
          <a:endParaRPr lang="en-US"/>
        </a:p>
      </dgm:t>
    </dgm:pt>
    <dgm:pt modelId="{D0E9AA03-235A-484D-B2F3-7FBDF52ACE3B}" type="pres">
      <dgm:prSet presAssocID="{4351F080-E246-1248-9501-2F5180CFA279}" presName="sp" presStyleCnt="0"/>
      <dgm:spPr/>
      <dgm:t>
        <a:bodyPr/>
        <a:lstStyle/>
        <a:p>
          <a:endParaRPr lang="en-US"/>
        </a:p>
      </dgm:t>
    </dgm:pt>
    <dgm:pt modelId="{E09C13AD-ACD5-BD4F-B39C-824FBD687D06}" type="pres">
      <dgm:prSet presAssocID="{B58D1559-4E47-7D4C-98DE-7EF6FB8550CD}" presName="arrowAndChildren" presStyleCnt="0"/>
      <dgm:spPr/>
      <dgm:t>
        <a:bodyPr/>
        <a:lstStyle/>
        <a:p>
          <a:endParaRPr lang="en-US"/>
        </a:p>
      </dgm:t>
    </dgm:pt>
    <dgm:pt modelId="{AA01D575-7529-F74D-ABBE-6BA0889F57AC}" type="pres">
      <dgm:prSet presAssocID="{B58D1559-4E47-7D4C-98DE-7EF6FB8550CD}" presName="parentTextArrow" presStyleLbl="node1" presStyleIdx="6" presStyleCnt="9"/>
      <dgm:spPr/>
      <dgm:t>
        <a:bodyPr/>
        <a:lstStyle/>
        <a:p>
          <a:endParaRPr lang="en-US"/>
        </a:p>
      </dgm:t>
    </dgm:pt>
    <dgm:pt modelId="{1A72D400-9A79-BB47-8537-40969F3C2B62}" type="pres">
      <dgm:prSet presAssocID="{002F4805-EF15-BB4B-BAFA-45529EDC84DD}" presName="sp" presStyleCnt="0"/>
      <dgm:spPr/>
      <dgm:t>
        <a:bodyPr/>
        <a:lstStyle/>
        <a:p>
          <a:endParaRPr lang="en-US"/>
        </a:p>
      </dgm:t>
    </dgm:pt>
    <dgm:pt modelId="{1961E605-73DA-E242-A515-699DBA4660B8}" type="pres">
      <dgm:prSet presAssocID="{E24AFC41-072C-6B4F-ABA6-354128237637}" presName="arrowAndChildren" presStyleCnt="0"/>
      <dgm:spPr/>
      <dgm:t>
        <a:bodyPr/>
        <a:lstStyle/>
        <a:p>
          <a:endParaRPr lang="en-US"/>
        </a:p>
      </dgm:t>
    </dgm:pt>
    <dgm:pt modelId="{FD6F0339-60AE-9243-BD79-1DAADD2EAFE0}" type="pres">
      <dgm:prSet presAssocID="{E24AFC41-072C-6B4F-ABA6-354128237637}" presName="parentTextArrow" presStyleLbl="node1" presStyleIdx="7" presStyleCnt="9"/>
      <dgm:spPr/>
      <dgm:t>
        <a:bodyPr/>
        <a:lstStyle/>
        <a:p>
          <a:endParaRPr lang="en-US"/>
        </a:p>
      </dgm:t>
    </dgm:pt>
    <dgm:pt modelId="{38A97693-6A84-564B-80EE-E148A98396F7}" type="pres">
      <dgm:prSet presAssocID="{06AE0C08-9B52-8E4C-BB6D-13BE14ED7A82}" presName="sp" presStyleCnt="0"/>
      <dgm:spPr/>
      <dgm:t>
        <a:bodyPr/>
        <a:lstStyle/>
        <a:p>
          <a:endParaRPr lang="en-US"/>
        </a:p>
      </dgm:t>
    </dgm:pt>
    <dgm:pt modelId="{00F7D269-A967-B345-BCB5-DB2AB0BD4A99}" type="pres">
      <dgm:prSet presAssocID="{0BADAB4D-E748-8349-8F01-9B3A9EAADEEC}" presName="arrowAndChildren" presStyleCnt="0"/>
      <dgm:spPr/>
      <dgm:t>
        <a:bodyPr/>
        <a:lstStyle/>
        <a:p>
          <a:endParaRPr lang="en-US"/>
        </a:p>
      </dgm:t>
    </dgm:pt>
    <dgm:pt modelId="{D160F689-960A-D04C-8B4D-E57503FD51A4}" type="pres">
      <dgm:prSet presAssocID="{0BADAB4D-E748-8349-8F01-9B3A9EAADEEC}" presName="parentTextArrow" presStyleLbl="node1" presStyleIdx="8" presStyleCnt="9"/>
      <dgm:spPr/>
      <dgm:t>
        <a:bodyPr/>
        <a:lstStyle/>
        <a:p>
          <a:endParaRPr lang="en-US"/>
        </a:p>
      </dgm:t>
    </dgm:pt>
  </dgm:ptLst>
  <dgm:cxnLst>
    <dgm:cxn modelId="{53380CFF-F010-6A4D-BC48-D377BB1C571D}" srcId="{85F84E98-34D3-7A43-9B81-FEA177EC2521}" destId="{E92816C8-0FB7-B549-9690-F905A08DFAAD}" srcOrd="8" destOrd="0" parTransId="{EE6137EC-244E-D34B-A5A5-71AC849B6D66}" sibTransId="{D78088F8-A2DB-4D4D-8EB0-042160E1ADF6}"/>
    <dgm:cxn modelId="{633CAE5E-92C2-0543-9971-9B992BF573A3}" srcId="{85F84E98-34D3-7A43-9B81-FEA177EC2521}" destId="{189C8B1B-99A4-5043-B86D-963B0D48CB20}" srcOrd="3" destOrd="0" parTransId="{4F4FAE58-47B6-7747-9AD7-EADB6565AB83}" sibTransId="{F6D30794-4CEA-A247-854B-4F9FF4BF1D75}"/>
    <dgm:cxn modelId="{284579A1-EF04-434D-AE57-AAC119C1AEF2}" type="presOf" srcId="{E24AFC41-072C-6B4F-ABA6-354128237637}" destId="{FD6F0339-60AE-9243-BD79-1DAADD2EAFE0}" srcOrd="0" destOrd="0" presId="urn:microsoft.com/office/officeart/2005/8/layout/process4"/>
    <dgm:cxn modelId="{6123CB71-F66D-5644-8C23-C3F5426EB150}" srcId="{85F84E98-34D3-7A43-9B81-FEA177EC2521}" destId="{B58D1559-4E47-7D4C-98DE-7EF6FB8550CD}" srcOrd="2" destOrd="0" parTransId="{83154FC3-A8C9-D84D-865D-9C0565BD128C}" sibTransId="{4351F080-E246-1248-9501-2F5180CFA279}"/>
    <dgm:cxn modelId="{7908F9A7-A86F-8D4E-96E0-5A8805BA1D31}" srcId="{85F84E98-34D3-7A43-9B81-FEA177EC2521}" destId="{4A0862B2-ADCB-AA4B-84CA-BEACC09D94BB}" srcOrd="7" destOrd="0" parTransId="{4AC91300-AEE3-2844-A72A-39C77016420D}" sibTransId="{9B3BC0C6-2238-0E46-BF24-CACADA9319F4}"/>
    <dgm:cxn modelId="{26DFFFAF-0394-B84A-9E4E-C2A381EB2D3C}" type="presOf" srcId="{E92816C8-0FB7-B549-9690-F905A08DFAAD}" destId="{C4F4FDDA-D5F3-3645-93ED-3CC8A85D0122}" srcOrd="0" destOrd="0" presId="urn:microsoft.com/office/officeart/2005/8/layout/process4"/>
    <dgm:cxn modelId="{9597CAD1-A298-7443-A4C5-391440D189E2}" type="presOf" srcId="{B58D1559-4E47-7D4C-98DE-7EF6FB8550CD}" destId="{AA01D575-7529-F74D-ABBE-6BA0889F57AC}" srcOrd="0" destOrd="0" presId="urn:microsoft.com/office/officeart/2005/8/layout/process4"/>
    <dgm:cxn modelId="{FE396987-7486-CF43-9A02-C32D25D1EC75}" type="presOf" srcId="{0BADAB4D-E748-8349-8F01-9B3A9EAADEEC}" destId="{D160F689-960A-D04C-8B4D-E57503FD51A4}" srcOrd="0" destOrd="0" presId="urn:microsoft.com/office/officeart/2005/8/layout/process4"/>
    <dgm:cxn modelId="{77C41A52-DBC3-7E46-B419-A5D39D5B7DEE}" type="presOf" srcId="{189C8B1B-99A4-5043-B86D-963B0D48CB20}" destId="{7748FA3A-2673-FE48-8387-BCD3B53DAD13}" srcOrd="0" destOrd="0" presId="urn:microsoft.com/office/officeart/2005/8/layout/process4"/>
    <dgm:cxn modelId="{19DE3836-9F31-6B4B-8E1A-C0BF6811DF79}" srcId="{85F84E98-34D3-7A43-9B81-FEA177EC2521}" destId="{6F7C32AB-C4D7-894F-A328-FC1AA2CAC01B}" srcOrd="5" destOrd="0" parTransId="{ABA317E0-CD1B-C744-8275-AE8ACF285607}" sibTransId="{524D2FD7-2257-4C4F-AC21-FA997C6D0442}"/>
    <dgm:cxn modelId="{A7FD204D-8FB4-654B-9266-AB64129453D8}" srcId="{85F84E98-34D3-7A43-9B81-FEA177EC2521}" destId="{D7E6DFDE-7F6B-0C45-9EA0-5DB8BF6B2190}" srcOrd="4" destOrd="0" parTransId="{9FCD351F-643F-BC4F-BC8F-BF15E464AA64}" sibTransId="{9DFC85F0-5D72-674E-9E86-2326AB9FED0D}"/>
    <dgm:cxn modelId="{A957AA42-42AF-964A-8C6B-907F58F4A6F5}" type="presOf" srcId="{D7E6DFDE-7F6B-0C45-9EA0-5DB8BF6B2190}" destId="{D3BD513E-3C59-584A-93E6-D0FD21E61B2A}" srcOrd="0" destOrd="0" presId="urn:microsoft.com/office/officeart/2005/8/layout/process4"/>
    <dgm:cxn modelId="{E3F844FB-37F0-E649-912A-93C29D52ACDA}" type="presOf" srcId="{6F7C32AB-C4D7-894F-A328-FC1AA2CAC01B}" destId="{3FCC522B-8F0A-744B-B5B7-396DAE078D5A}" srcOrd="0" destOrd="0" presId="urn:microsoft.com/office/officeart/2005/8/layout/process4"/>
    <dgm:cxn modelId="{54B11890-5CBD-A54F-A1F5-48616B67C0D6}" type="presOf" srcId="{74F4989C-A224-EC46-B0A6-A9C6986A5B7D}" destId="{59FF81E3-4098-5945-A6B3-36C9ED2FE5C1}" srcOrd="0" destOrd="0" presId="urn:microsoft.com/office/officeart/2005/8/layout/process4"/>
    <dgm:cxn modelId="{63EABE87-0BCB-7441-89C8-58549CAC34FA}" srcId="{85F84E98-34D3-7A43-9B81-FEA177EC2521}" destId="{74F4989C-A224-EC46-B0A6-A9C6986A5B7D}" srcOrd="6" destOrd="0" parTransId="{EC2C7254-71E1-B24D-B41A-EF1F5898B1AD}" sibTransId="{43D6A718-0072-D94F-9A21-5B99DE542D82}"/>
    <dgm:cxn modelId="{641F9CA3-8E94-C642-B29C-94BB6AE1C451}" srcId="{85F84E98-34D3-7A43-9B81-FEA177EC2521}" destId="{E24AFC41-072C-6B4F-ABA6-354128237637}" srcOrd="1" destOrd="0" parTransId="{73A3E1E3-0207-A240-9F55-81B6B88C3A7A}" sibTransId="{002F4805-EF15-BB4B-BAFA-45529EDC84DD}"/>
    <dgm:cxn modelId="{3C115B8A-166E-444A-B308-C37288C57B94}" type="presOf" srcId="{85F84E98-34D3-7A43-9B81-FEA177EC2521}" destId="{1F806999-C38A-4B4C-971A-150CDCDFA162}" srcOrd="0" destOrd="0" presId="urn:microsoft.com/office/officeart/2005/8/layout/process4"/>
    <dgm:cxn modelId="{BC167A68-67AA-D247-BB4B-3B942C81732E}" type="presOf" srcId="{4A0862B2-ADCB-AA4B-84CA-BEACC09D94BB}" destId="{FE0C1515-0A82-C642-98B4-E941004627B8}" srcOrd="0" destOrd="0" presId="urn:microsoft.com/office/officeart/2005/8/layout/process4"/>
    <dgm:cxn modelId="{E4F8B2A5-70F5-7942-9D98-020CE98B0D84}" srcId="{85F84E98-34D3-7A43-9B81-FEA177EC2521}" destId="{0BADAB4D-E748-8349-8F01-9B3A9EAADEEC}" srcOrd="0" destOrd="0" parTransId="{6BB1734E-1403-BA4C-AB62-66F3D5577FDC}" sibTransId="{06AE0C08-9B52-8E4C-BB6D-13BE14ED7A82}"/>
    <dgm:cxn modelId="{7BADB6BB-0274-3B46-A1F7-6745820265FE}" type="presParOf" srcId="{1F806999-C38A-4B4C-971A-150CDCDFA162}" destId="{423BEEBF-18FA-434B-8223-4199010027A9}" srcOrd="0" destOrd="0" presId="urn:microsoft.com/office/officeart/2005/8/layout/process4"/>
    <dgm:cxn modelId="{4D90CBF6-B1B2-114E-A3C8-D4690F53143D}" type="presParOf" srcId="{423BEEBF-18FA-434B-8223-4199010027A9}" destId="{C4F4FDDA-D5F3-3645-93ED-3CC8A85D0122}" srcOrd="0" destOrd="0" presId="urn:microsoft.com/office/officeart/2005/8/layout/process4"/>
    <dgm:cxn modelId="{96DCFC99-BEB4-8F44-980D-07470828DBD4}" type="presParOf" srcId="{1F806999-C38A-4B4C-971A-150CDCDFA162}" destId="{03E720D4-5DC1-9841-B6A7-E652F852A0BE}" srcOrd="1" destOrd="0" presId="urn:microsoft.com/office/officeart/2005/8/layout/process4"/>
    <dgm:cxn modelId="{A6A7C2C0-D7E4-474F-9654-0E93CA13C677}" type="presParOf" srcId="{1F806999-C38A-4B4C-971A-150CDCDFA162}" destId="{D0CC6F04-4B03-E44D-A1C5-8E15307DBC29}" srcOrd="2" destOrd="0" presId="urn:microsoft.com/office/officeart/2005/8/layout/process4"/>
    <dgm:cxn modelId="{C49AEAD7-1BF1-B74A-9E7E-C84E062EBF54}" type="presParOf" srcId="{D0CC6F04-4B03-E44D-A1C5-8E15307DBC29}" destId="{FE0C1515-0A82-C642-98B4-E941004627B8}" srcOrd="0" destOrd="0" presId="urn:microsoft.com/office/officeart/2005/8/layout/process4"/>
    <dgm:cxn modelId="{31EF719B-C66E-4546-AEE9-0A2C65A77563}" type="presParOf" srcId="{1F806999-C38A-4B4C-971A-150CDCDFA162}" destId="{C07FC126-B23F-FC40-BFDE-1F263F283159}" srcOrd="3" destOrd="0" presId="urn:microsoft.com/office/officeart/2005/8/layout/process4"/>
    <dgm:cxn modelId="{1D61ED54-7956-4B48-A99B-45F1D79945A7}" type="presParOf" srcId="{1F806999-C38A-4B4C-971A-150CDCDFA162}" destId="{4EDD07CF-A624-CC44-A3CB-00106638F9AA}" srcOrd="4" destOrd="0" presId="urn:microsoft.com/office/officeart/2005/8/layout/process4"/>
    <dgm:cxn modelId="{301A94A7-8D42-4C45-BF0A-F03D3BFFF884}" type="presParOf" srcId="{4EDD07CF-A624-CC44-A3CB-00106638F9AA}" destId="{59FF81E3-4098-5945-A6B3-36C9ED2FE5C1}" srcOrd="0" destOrd="0" presId="urn:microsoft.com/office/officeart/2005/8/layout/process4"/>
    <dgm:cxn modelId="{E88BBC97-44B6-B04C-90DA-C5956E081463}" type="presParOf" srcId="{1F806999-C38A-4B4C-971A-150CDCDFA162}" destId="{7099A69E-C8DA-EA4D-AE83-E644A644F480}" srcOrd="5" destOrd="0" presId="urn:microsoft.com/office/officeart/2005/8/layout/process4"/>
    <dgm:cxn modelId="{691E047E-FED2-E24F-9736-44CC536651AD}" type="presParOf" srcId="{1F806999-C38A-4B4C-971A-150CDCDFA162}" destId="{9CBDC3F0-79F3-744B-80B6-7C4B642253E7}" srcOrd="6" destOrd="0" presId="urn:microsoft.com/office/officeart/2005/8/layout/process4"/>
    <dgm:cxn modelId="{8A6F87BE-8CD6-F544-A60B-35467062360D}" type="presParOf" srcId="{9CBDC3F0-79F3-744B-80B6-7C4B642253E7}" destId="{3FCC522B-8F0A-744B-B5B7-396DAE078D5A}" srcOrd="0" destOrd="0" presId="urn:microsoft.com/office/officeart/2005/8/layout/process4"/>
    <dgm:cxn modelId="{1ACA3FD2-32A2-0345-9D06-5A77D3F7B220}" type="presParOf" srcId="{1F806999-C38A-4B4C-971A-150CDCDFA162}" destId="{45A25AD4-FF8F-604F-993E-75437937BB16}" srcOrd="7" destOrd="0" presId="urn:microsoft.com/office/officeart/2005/8/layout/process4"/>
    <dgm:cxn modelId="{1549B57D-5FDE-C246-B88B-7E679CBDF135}" type="presParOf" srcId="{1F806999-C38A-4B4C-971A-150CDCDFA162}" destId="{DDE33037-6CCC-F145-AE48-E4818EE1C3CE}" srcOrd="8" destOrd="0" presId="urn:microsoft.com/office/officeart/2005/8/layout/process4"/>
    <dgm:cxn modelId="{2AB92488-61D3-3546-BFA4-4049E3FA9EB2}" type="presParOf" srcId="{DDE33037-6CCC-F145-AE48-E4818EE1C3CE}" destId="{D3BD513E-3C59-584A-93E6-D0FD21E61B2A}" srcOrd="0" destOrd="0" presId="urn:microsoft.com/office/officeart/2005/8/layout/process4"/>
    <dgm:cxn modelId="{2F1132B9-18C5-524E-A6EC-2D0E733C99FC}" type="presParOf" srcId="{1F806999-C38A-4B4C-971A-150CDCDFA162}" destId="{D8DDE6DD-C96C-724D-9B4E-865772CEBC61}" srcOrd="9" destOrd="0" presId="urn:microsoft.com/office/officeart/2005/8/layout/process4"/>
    <dgm:cxn modelId="{E779E206-4C55-724E-8EE8-3F64AD64F8BA}" type="presParOf" srcId="{1F806999-C38A-4B4C-971A-150CDCDFA162}" destId="{F1D1EED8-18A7-DC4F-815F-04F26C628C2F}" srcOrd="10" destOrd="0" presId="urn:microsoft.com/office/officeart/2005/8/layout/process4"/>
    <dgm:cxn modelId="{562A9CD5-4376-9843-8D1B-9E0FF069A848}" type="presParOf" srcId="{F1D1EED8-18A7-DC4F-815F-04F26C628C2F}" destId="{7748FA3A-2673-FE48-8387-BCD3B53DAD13}" srcOrd="0" destOrd="0" presId="urn:microsoft.com/office/officeart/2005/8/layout/process4"/>
    <dgm:cxn modelId="{7C054021-20C0-AE46-B715-97ECA5C21603}" type="presParOf" srcId="{1F806999-C38A-4B4C-971A-150CDCDFA162}" destId="{D0E9AA03-235A-484D-B2F3-7FBDF52ACE3B}" srcOrd="11" destOrd="0" presId="urn:microsoft.com/office/officeart/2005/8/layout/process4"/>
    <dgm:cxn modelId="{9FF8CEA7-1FDD-9349-9333-7BCEF3558723}" type="presParOf" srcId="{1F806999-C38A-4B4C-971A-150CDCDFA162}" destId="{E09C13AD-ACD5-BD4F-B39C-824FBD687D06}" srcOrd="12" destOrd="0" presId="urn:microsoft.com/office/officeart/2005/8/layout/process4"/>
    <dgm:cxn modelId="{5E4D8A18-8D0A-E04A-A186-6AB39A5B4EB1}" type="presParOf" srcId="{E09C13AD-ACD5-BD4F-B39C-824FBD687D06}" destId="{AA01D575-7529-F74D-ABBE-6BA0889F57AC}" srcOrd="0" destOrd="0" presId="urn:microsoft.com/office/officeart/2005/8/layout/process4"/>
    <dgm:cxn modelId="{6E7DF48D-1AE3-9742-9627-65D0AE9DC980}" type="presParOf" srcId="{1F806999-C38A-4B4C-971A-150CDCDFA162}" destId="{1A72D400-9A79-BB47-8537-40969F3C2B62}" srcOrd="13" destOrd="0" presId="urn:microsoft.com/office/officeart/2005/8/layout/process4"/>
    <dgm:cxn modelId="{9586B58A-755B-CD4B-94A5-FDFC804AE5B7}" type="presParOf" srcId="{1F806999-C38A-4B4C-971A-150CDCDFA162}" destId="{1961E605-73DA-E242-A515-699DBA4660B8}" srcOrd="14" destOrd="0" presId="urn:microsoft.com/office/officeart/2005/8/layout/process4"/>
    <dgm:cxn modelId="{B0FB15DE-7532-CE4B-A61E-6FEFAB0F8B07}" type="presParOf" srcId="{1961E605-73DA-E242-A515-699DBA4660B8}" destId="{FD6F0339-60AE-9243-BD79-1DAADD2EAFE0}" srcOrd="0" destOrd="0" presId="urn:microsoft.com/office/officeart/2005/8/layout/process4"/>
    <dgm:cxn modelId="{F68C29BD-8504-B44F-8667-008D0B127A9E}" type="presParOf" srcId="{1F806999-C38A-4B4C-971A-150CDCDFA162}" destId="{38A97693-6A84-564B-80EE-E148A98396F7}" srcOrd="15" destOrd="0" presId="urn:microsoft.com/office/officeart/2005/8/layout/process4"/>
    <dgm:cxn modelId="{4D760D28-CF7C-5B4F-B5F7-850C3C56F22F}" type="presParOf" srcId="{1F806999-C38A-4B4C-971A-150CDCDFA162}" destId="{00F7D269-A967-B345-BCB5-DB2AB0BD4A99}" srcOrd="16" destOrd="0" presId="urn:microsoft.com/office/officeart/2005/8/layout/process4"/>
    <dgm:cxn modelId="{E373130F-4970-F849-98D6-F87EB11CFF95}" type="presParOf" srcId="{00F7D269-A967-B345-BCB5-DB2AB0BD4A99}" destId="{D160F689-960A-D04C-8B4D-E57503FD51A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F4FDDA-D5F3-3645-93ED-3CC8A85D0122}">
      <dsp:nvSpPr>
        <dsp:cNvPr id="0" name=""/>
        <dsp:cNvSpPr/>
      </dsp:nvSpPr>
      <dsp:spPr>
        <a:xfrm>
          <a:off x="0" y="5702528"/>
          <a:ext cx="8382000" cy="467887"/>
        </a:xfrm>
        <a:prstGeom prst="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  <a:latin typeface="+mj-lt"/>
            </a:rPr>
            <a:t>Technical Support</a:t>
          </a:r>
          <a:endParaRPr lang="en-US" sz="2300" b="1" kern="1200" dirty="0">
            <a:solidFill>
              <a:schemeClr val="tx1"/>
            </a:solidFill>
            <a:latin typeface="+mj-lt"/>
          </a:endParaRPr>
        </a:p>
      </dsp:txBody>
      <dsp:txXfrm>
        <a:off x="0" y="5702528"/>
        <a:ext cx="8382000" cy="467887"/>
      </dsp:txXfrm>
    </dsp:sp>
    <dsp:sp modelId="{FE0C1515-0A82-C642-98B4-E941004627B8}">
      <dsp:nvSpPr>
        <dsp:cNvPr id="0" name=""/>
        <dsp:cNvSpPr/>
      </dsp:nvSpPr>
      <dsp:spPr>
        <a:xfrm rot="10800000">
          <a:off x="0" y="4989935"/>
          <a:ext cx="8382000" cy="719611"/>
        </a:xfrm>
        <a:prstGeom prst="upArrowCallout">
          <a:avLst/>
        </a:prstGeom>
        <a:solidFill>
          <a:schemeClr val="accent1">
            <a:shade val="50000"/>
            <a:hueOff val="63722"/>
            <a:satOff val="-5755"/>
            <a:lumOff val="1025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  <a:latin typeface="+mj-lt"/>
            </a:rPr>
            <a:t>Online PSE Library</a:t>
          </a:r>
          <a:endParaRPr lang="en-US" sz="2300" b="1" kern="1200" dirty="0">
            <a:solidFill>
              <a:schemeClr val="tx1"/>
            </a:solidFill>
            <a:latin typeface="+mj-lt"/>
          </a:endParaRPr>
        </a:p>
      </dsp:txBody>
      <dsp:txXfrm rot="10800000">
        <a:off x="0" y="4989935"/>
        <a:ext cx="8382000" cy="467582"/>
      </dsp:txXfrm>
    </dsp:sp>
    <dsp:sp modelId="{59FF81E3-4098-5945-A6B3-36C9ED2FE5C1}">
      <dsp:nvSpPr>
        <dsp:cNvPr id="0" name=""/>
        <dsp:cNvSpPr/>
      </dsp:nvSpPr>
      <dsp:spPr>
        <a:xfrm rot="10800000">
          <a:off x="0" y="4277342"/>
          <a:ext cx="8382000" cy="719611"/>
        </a:xfrm>
        <a:prstGeom prst="upArrowCallout">
          <a:avLst/>
        </a:prstGeom>
        <a:solidFill>
          <a:schemeClr val="accent1">
            <a:shade val="50000"/>
            <a:hueOff val="127444"/>
            <a:satOff val="-11511"/>
            <a:lumOff val="2050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smtClean="0">
              <a:solidFill>
                <a:schemeClr val="tx1"/>
              </a:solidFill>
              <a:latin typeface="+mj-lt"/>
            </a:rPr>
            <a:t>WEAVE-NW Website</a:t>
          </a:r>
          <a:endParaRPr lang="en-US" sz="2300" b="1" kern="1200" dirty="0">
            <a:solidFill>
              <a:schemeClr val="tx1"/>
            </a:solidFill>
            <a:latin typeface="+mj-lt"/>
          </a:endParaRPr>
        </a:p>
      </dsp:txBody>
      <dsp:txXfrm rot="10800000">
        <a:off x="0" y="4277342"/>
        <a:ext cx="8382000" cy="467582"/>
      </dsp:txXfrm>
    </dsp:sp>
    <dsp:sp modelId="{3FCC522B-8F0A-744B-B5B7-396DAE078D5A}">
      <dsp:nvSpPr>
        <dsp:cNvPr id="0" name=""/>
        <dsp:cNvSpPr/>
      </dsp:nvSpPr>
      <dsp:spPr>
        <a:xfrm rot="10800000">
          <a:off x="0" y="3564749"/>
          <a:ext cx="8382000" cy="719611"/>
        </a:xfrm>
        <a:prstGeom prst="upArrowCallout">
          <a:avLst/>
        </a:prstGeom>
        <a:solidFill>
          <a:schemeClr val="accent1">
            <a:shade val="50000"/>
            <a:hueOff val="191166"/>
            <a:satOff val="-17266"/>
            <a:lumOff val="3075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smtClean="0">
              <a:solidFill>
                <a:schemeClr val="tx1"/>
              </a:solidFill>
              <a:latin typeface="+mj-lt"/>
            </a:rPr>
            <a:t>Tribal Community Factsheets</a:t>
          </a:r>
          <a:endParaRPr lang="en-US" sz="2300" b="1" kern="1200" dirty="0">
            <a:solidFill>
              <a:schemeClr val="tx1"/>
            </a:solidFill>
            <a:latin typeface="+mj-lt"/>
          </a:endParaRPr>
        </a:p>
      </dsp:txBody>
      <dsp:txXfrm rot="10800000">
        <a:off x="0" y="3564749"/>
        <a:ext cx="8382000" cy="467582"/>
      </dsp:txXfrm>
    </dsp:sp>
    <dsp:sp modelId="{D3BD513E-3C59-584A-93E6-D0FD21E61B2A}">
      <dsp:nvSpPr>
        <dsp:cNvPr id="0" name=""/>
        <dsp:cNvSpPr/>
      </dsp:nvSpPr>
      <dsp:spPr>
        <a:xfrm rot="10800000">
          <a:off x="0" y="2852156"/>
          <a:ext cx="8382000" cy="719611"/>
        </a:xfrm>
        <a:prstGeom prst="upArrowCallout">
          <a:avLst/>
        </a:prstGeom>
        <a:solidFill>
          <a:schemeClr val="accent1">
            <a:shade val="50000"/>
            <a:hueOff val="254888"/>
            <a:satOff val="-23021"/>
            <a:lumOff val="4100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smtClean="0">
              <a:solidFill>
                <a:schemeClr val="tx1"/>
              </a:solidFill>
              <a:latin typeface="+mj-lt"/>
            </a:rPr>
            <a:t>Tobacco Project Specialist</a:t>
          </a:r>
          <a:endParaRPr lang="en-US" sz="2300" b="1" kern="1200" dirty="0" smtClean="0">
            <a:solidFill>
              <a:schemeClr val="tx1"/>
            </a:solidFill>
            <a:latin typeface="+mj-lt"/>
          </a:endParaRPr>
        </a:p>
      </dsp:txBody>
      <dsp:txXfrm rot="10800000">
        <a:off x="0" y="2852156"/>
        <a:ext cx="8382000" cy="467582"/>
      </dsp:txXfrm>
    </dsp:sp>
    <dsp:sp modelId="{7748FA3A-2673-FE48-8387-BCD3B53DAD13}">
      <dsp:nvSpPr>
        <dsp:cNvPr id="0" name=""/>
        <dsp:cNvSpPr/>
      </dsp:nvSpPr>
      <dsp:spPr>
        <a:xfrm rot="10800000">
          <a:off x="0" y="2139563"/>
          <a:ext cx="8382000" cy="719611"/>
        </a:xfrm>
        <a:prstGeom prst="upArrowCallout">
          <a:avLst/>
        </a:prstGeom>
        <a:solidFill>
          <a:schemeClr val="accent1">
            <a:shade val="50000"/>
            <a:hueOff val="254888"/>
            <a:satOff val="-23021"/>
            <a:lumOff val="41004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smtClean="0">
              <a:solidFill>
                <a:schemeClr val="tx1"/>
              </a:solidFill>
              <a:latin typeface="+mj-lt"/>
            </a:rPr>
            <a:t>Continue Current Trainings</a:t>
          </a:r>
          <a:endParaRPr lang="en-US" sz="2300" b="1" kern="1200" dirty="0" smtClean="0">
            <a:solidFill>
              <a:schemeClr val="tx1"/>
            </a:solidFill>
            <a:latin typeface="+mj-lt"/>
          </a:endParaRPr>
        </a:p>
      </dsp:txBody>
      <dsp:txXfrm rot="10800000">
        <a:off x="0" y="2139563"/>
        <a:ext cx="8382000" cy="467582"/>
      </dsp:txXfrm>
    </dsp:sp>
    <dsp:sp modelId="{AA01D575-7529-F74D-ABBE-6BA0889F57AC}">
      <dsp:nvSpPr>
        <dsp:cNvPr id="0" name=""/>
        <dsp:cNvSpPr/>
      </dsp:nvSpPr>
      <dsp:spPr>
        <a:xfrm rot="10800000">
          <a:off x="0" y="1426970"/>
          <a:ext cx="8382000" cy="719611"/>
        </a:xfrm>
        <a:prstGeom prst="upArrowCallout">
          <a:avLst/>
        </a:prstGeom>
        <a:solidFill>
          <a:schemeClr val="accent1">
            <a:shade val="50000"/>
            <a:hueOff val="191166"/>
            <a:satOff val="-17266"/>
            <a:lumOff val="3075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chemeClr val="tx1"/>
              </a:solidFill>
              <a:latin typeface="+mj-lt"/>
            </a:rPr>
            <a:t>Monthly Training Modules </a:t>
          </a:r>
          <a:endParaRPr lang="en-US" sz="2300" b="1" kern="1200" dirty="0">
            <a:solidFill>
              <a:schemeClr val="tx1"/>
            </a:solidFill>
            <a:latin typeface="+mj-lt"/>
          </a:endParaRPr>
        </a:p>
      </dsp:txBody>
      <dsp:txXfrm rot="10800000">
        <a:off x="0" y="1426970"/>
        <a:ext cx="8382000" cy="467582"/>
      </dsp:txXfrm>
    </dsp:sp>
    <dsp:sp modelId="{FD6F0339-60AE-9243-BD79-1DAADD2EAFE0}">
      <dsp:nvSpPr>
        <dsp:cNvPr id="0" name=""/>
        <dsp:cNvSpPr/>
      </dsp:nvSpPr>
      <dsp:spPr>
        <a:xfrm rot="10800000">
          <a:off x="0" y="714377"/>
          <a:ext cx="8382000" cy="719611"/>
        </a:xfrm>
        <a:prstGeom prst="upArrowCallout">
          <a:avLst/>
        </a:prstGeom>
        <a:solidFill>
          <a:schemeClr val="accent1">
            <a:shade val="50000"/>
            <a:hueOff val="127444"/>
            <a:satOff val="-11511"/>
            <a:lumOff val="20502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smtClean="0">
              <a:solidFill>
                <a:schemeClr val="tx1"/>
              </a:solidFill>
              <a:latin typeface="+mj-lt"/>
            </a:rPr>
            <a:t>Extend YR1 contracts</a:t>
          </a:r>
          <a:endParaRPr lang="en-US" sz="2300" b="1" kern="1200" dirty="0">
            <a:solidFill>
              <a:schemeClr val="tx1"/>
            </a:solidFill>
            <a:latin typeface="+mj-lt"/>
          </a:endParaRPr>
        </a:p>
      </dsp:txBody>
      <dsp:txXfrm rot="10800000">
        <a:off x="0" y="714377"/>
        <a:ext cx="8382000" cy="467582"/>
      </dsp:txXfrm>
    </dsp:sp>
    <dsp:sp modelId="{D160F689-960A-D04C-8B4D-E57503FD51A4}">
      <dsp:nvSpPr>
        <dsp:cNvPr id="0" name=""/>
        <dsp:cNvSpPr/>
      </dsp:nvSpPr>
      <dsp:spPr>
        <a:xfrm rot="10800000">
          <a:off x="0" y="1784"/>
          <a:ext cx="8382000" cy="719611"/>
        </a:xfrm>
        <a:prstGeom prst="upArrowCallout">
          <a:avLst/>
        </a:prstGeom>
        <a:solidFill>
          <a:schemeClr val="accent1">
            <a:shade val="50000"/>
            <a:hueOff val="63722"/>
            <a:satOff val="-5755"/>
            <a:lumOff val="1025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smtClean="0">
              <a:solidFill>
                <a:schemeClr val="tx1"/>
              </a:solidFill>
              <a:latin typeface="+mj-lt"/>
            </a:rPr>
            <a:t>5 new sub-awards each year </a:t>
          </a:r>
          <a:endParaRPr lang="en-US" sz="2300" b="1" kern="1200" dirty="0">
            <a:solidFill>
              <a:schemeClr val="tx1"/>
            </a:solidFill>
            <a:latin typeface="+mj-lt"/>
          </a:endParaRPr>
        </a:p>
      </dsp:txBody>
      <dsp:txXfrm rot="10800000">
        <a:off x="0" y="1784"/>
        <a:ext cx="8382000" cy="4675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8100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r>
              <a:rPr lang="en-US"/>
              <a:t>Northwest Portland </a:t>
            </a:r>
            <a:r>
              <a:rPr lang="en-US" smtClean="0"/>
              <a:t>Area Indian Health Board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B2A865DC-0A63-4FAE-94ED-3EB9D8DF0A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30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3BB69E01-C634-4BCF-B19E-D6D0CC8EC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104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7047911-6D9F-4BC0-8A7E-1F46B53D7FE1}" type="slidenum">
              <a:rPr lang="en-US" sz="1300" smtClean="0"/>
              <a:pPr eaLnBrk="1" hangingPunct="1"/>
              <a:t>1</a:t>
            </a:fld>
            <a:endParaRPr lang="en-US" sz="13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124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5" name="Group 55"/>
          <p:cNvGrpSpPr>
            <a:grpSpLocks/>
          </p:cNvGrpSpPr>
          <p:nvPr/>
        </p:nvGrpSpPr>
        <p:grpSpPr bwMode="auto">
          <a:xfrm>
            <a:off x="228600" y="5715000"/>
            <a:ext cx="3962400" cy="1022350"/>
            <a:chOff x="4876800" y="5835650"/>
            <a:chExt cx="3962400" cy="1022350"/>
          </a:xfrm>
        </p:grpSpPr>
        <p:grpSp>
          <p:nvGrpSpPr>
            <p:cNvPr id="6" name="Group 54"/>
            <p:cNvGrpSpPr>
              <a:grpSpLocks/>
            </p:cNvGrpSpPr>
            <p:nvPr/>
          </p:nvGrpSpPr>
          <p:grpSpPr bwMode="auto">
            <a:xfrm>
              <a:off x="6096000" y="5943600"/>
              <a:ext cx="2743200" cy="757238"/>
              <a:chOff x="1295400" y="157163"/>
              <a:chExt cx="2743200" cy="757238"/>
            </a:xfrm>
          </p:grpSpPr>
          <p:sp>
            <p:nvSpPr>
              <p:cNvPr id="8" name="TextBox 7"/>
              <p:cNvSpPr txBox="1"/>
              <p:nvPr/>
            </p:nvSpPr>
            <p:spPr bwMode="auto">
              <a:xfrm>
                <a:off x="1295400" y="157163"/>
                <a:ext cx="2743200" cy="60483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lnSpc>
                    <a:spcPts val="2000"/>
                  </a:lnSpc>
                  <a:defRPr/>
                </a:pP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N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orthwest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P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ortland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A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rea</a:t>
                </a:r>
              </a:p>
              <a:p>
                <a:pPr>
                  <a:lnSpc>
                    <a:spcPts val="2000"/>
                  </a:lnSpc>
                  <a:defRPr/>
                </a:pP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        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I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ndian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H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ealth </a:t>
                </a:r>
                <a:r>
                  <a:rPr lang="en-US" sz="2000" dirty="0">
                    <a:solidFill>
                      <a:srgbClr val="B40000"/>
                    </a:solidFill>
                    <a:latin typeface="Maiandra GD" pitchFamily="34" charset="0"/>
                  </a:rPr>
                  <a:t>B</a:t>
                </a:r>
                <a:r>
                  <a:rPr lang="en-US" sz="1600" dirty="0">
                    <a:solidFill>
                      <a:srgbClr val="B40000"/>
                    </a:solidFill>
                    <a:latin typeface="Maiandra GD" pitchFamily="34" charset="0"/>
                  </a:rPr>
                  <a:t>oard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 bwMode="auto">
              <a:xfrm>
                <a:off x="1371600" y="652463"/>
                <a:ext cx="2514600" cy="26193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en-US" sz="1100" i="1" dirty="0">
                    <a:solidFill>
                      <a:schemeClr val="accent3">
                        <a:lumMod val="50000"/>
                      </a:schemeClr>
                    </a:solidFill>
                    <a:latin typeface="Gill Sans MT" pitchFamily="34" charset="0"/>
                    <a:cs typeface="Estrangelo Edessa" pitchFamily="66"/>
                  </a:rPr>
                  <a:t>Indian Leadership for Indian Health</a:t>
                </a:r>
              </a:p>
            </p:txBody>
          </p:sp>
        </p:grpSp>
        <p:pic>
          <p:nvPicPr>
            <p:cNvPr id="7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5835650"/>
              <a:ext cx="1219200" cy="1022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40"/>
          <p:cNvGrpSpPr>
            <a:grpSpLocks/>
          </p:cNvGrpSpPr>
          <p:nvPr/>
        </p:nvGrpSpPr>
        <p:grpSpPr bwMode="auto">
          <a:xfrm>
            <a:off x="0" y="3048000"/>
            <a:ext cx="9144000" cy="180975"/>
            <a:chOff x="0" y="816"/>
            <a:chExt cx="5760" cy="114"/>
          </a:xfrm>
        </p:grpSpPr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3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3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3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81000" y="762000"/>
            <a:ext cx="8382000" cy="2133600"/>
          </a:xfrm>
          <a:prstGeom prst="rect">
            <a:avLst/>
          </a:prstGeom>
        </p:spPr>
        <p:txBody>
          <a:bodyPr anchor="b"/>
          <a:lstStyle>
            <a:lvl1pPr algn="ctr">
              <a:defRPr u="none">
                <a:solidFill>
                  <a:srgbClr val="F3EFBF"/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276600"/>
            <a:ext cx="8382000" cy="2133600"/>
          </a:xfrm>
        </p:spPr>
        <p:txBody>
          <a:bodyPr/>
          <a:lstStyle>
            <a:lvl1pPr marL="0" indent="0" algn="ctr">
              <a:buFontTx/>
              <a:buNone/>
              <a:defRPr sz="320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13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7239000" y="0"/>
            <a:ext cx="1905000" cy="685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5" name="Picture 8" descr="NPAIHBtransparentT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152400"/>
            <a:ext cx="1219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grpSp>
        <p:nvGrpSpPr>
          <p:cNvPr id="6" name="Group 61"/>
          <p:cNvGrpSpPr>
            <a:grpSpLocks/>
          </p:cNvGrpSpPr>
          <p:nvPr/>
        </p:nvGrpSpPr>
        <p:grpSpPr bwMode="auto">
          <a:xfrm>
            <a:off x="7010400" y="47625"/>
            <a:ext cx="304800" cy="6762750"/>
            <a:chOff x="6629400" y="47625"/>
            <a:chExt cx="304800" cy="6762750"/>
          </a:xfrm>
        </p:grpSpPr>
        <p:pic>
          <p:nvPicPr>
            <p:cNvPr id="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7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52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57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0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962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1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2668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2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571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3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1876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4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181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5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486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6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27432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0480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3528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1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6576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0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39624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1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2672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2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543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3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4848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4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1530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5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4578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6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57626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7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0674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372225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  <p:pic>
          <p:nvPicPr>
            <p:cNvPr id="29" name="Picture 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9400" y="6629400"/>
              <a:ext cx="304800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1600200"/>
            <a:ext cx="1905000" cy="48768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457200"/>
            <a:ext cx="6934200" cy="5791200"/>
          </a:xfrm>
        </p:spPr>
        <p:txBody>
          <a:bodyPr vert="eaVer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Date Placeholder 6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44FD1-BBFA-4CB3-B0CD-1AC0F956EDAD}" type="datetime1">
              <a:rPr lang="en-US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31" name="Slide Number Placeholder 6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1A56A-FD96-4698-B86D-D60C5B2B4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2" name="Footer Placeholder 6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</p:spTree>
    <p:extLst>
      <p:ext uri="{BB962C8B-B14F-4D97-AF65-F5344CB8AC3E}">
        <p14:creationId xmlns:p14="http://schemas.microsoft.com/office/powerpoint/2010/main" val="309681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8" descr="NPAIHBtransparentTE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3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1363" indent="-284163">
              <a:buClr>
                <a:srgbClr val="008080"/>
              </a:buClr>
              <a:buSzPct val="105000"/>
              <a:buFont typeface="Wingdings" pitchFamily="2" charset="2"/>
              <a:buChar char="§"/>
              <a:defRPr lang="en-US" sz="3400" b="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 marL="1262063" indent="-347663">
              <a:buClr>
                <a:srgbClr val="B40000"/>
              </a:buClr>
              <a:buSzPct val="100000"/>
              <a:buFont typeface="Arial" pitchFamily="34" charset="0"/>
              <a:buChar char="•"/>
              <a:defRPr sz="2800" b="0">
                <a:solidFill>
                  <a:schemeClr val="tx1"/>
                </a:solidFill>
              </a:defRPr>
            </a:lvl3pPr>
            <a:lvl4pPr marL="1719263" indent="-347663">
              <a:buFont typeface="Trebuchet MS" pitchFamily="34" charset="0"/>
              <a:buChar char="—"/>
              <a:defRPr sz="2800">
                <a:solidFill>
                  <a:schemeClr val="tx1"/>
                </a:solidFill>
              </a:defRPr>
            </a:lvl4pPr>
            <a:lvl5pPr marL="2176463" indent="-347663">
              <a:buFont typeface="Trebuchet MS" pitchFamily="34" charset="0"/>
              <a:buChar char="—"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  <p:sp>
        <p:nvSpPr>
          <p:cNvPr id="39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DE3E0-D4D1-4177-81DE-8211047FDFE2}" type="datetime1">
              <a:rPr lang="en-US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40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D7911-4319-466A-A6D1-D754CC864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56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304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0" y="2971800"/>
            <a:ext cx="9144000" cy="180975"/>
            <a:chOff x="0" y="816"/>
            <a:chExt cx="5760" cy="114"/>
          </a:xfrm>
        </p:grpSpPr>
        <p:pic>
          <p:nvPicPr>
            <p:cNvPr id="6" name="Picture 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3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3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3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3716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  <p:sp>
        <p:nvSpPr>
          <p:cNvPr id="37" name="Rectangle 3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D031F-996A-4724-8582-5867369960EB}" type="datetime1">
              <a:rPr lang="en-US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3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3776-5554-4CF9-8005-A516CBBE0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56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7" name="Picture 8" descr="NPAIHBtransparentTE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648200"/>
          </a:xfrm>
        </p:spPr>
        <p:txBody>
          <a:bodyPr/>
          <a:lstStyle>
            <a:lvl1pPr>
              <a:defRPr sz="2800"/>
            </a:lvl1pPr>
            <a:lvl2pPr marL="804863" indent="-347663">
              <a:buSzPct val="85000"/>
              <a:defRPr lang="en-US" sz="2000" b="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648200"/>
          </a:xfrm>
        </p:spPr>
        <p:txBody>
          <a:bodyPr/>
          <a:lstStyle>
            <a:lvl1pPr>
              <a:defRPr sz="2800"/>
            </a:lvl1pPr>
            <a:lvl2pPr marL="806450" indent="-285750">
              <a:tabLst/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9" name="Rectangle 3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  <p:sp>
        <p:nvSpPr>
          <p:cNvPr id="40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1AACC-9C05-42C1-BC30-99ECD8D0919B}" type="datetime1">
              <a:rPr lang="en-US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4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8452E-643D-4F46-AD1B-70E5A829F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01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8" name="Picture 8" descr="NPAIHBtransparentTE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"/>
            <a:ext cx="12192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1295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2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4040188" cy="3962400"/>
          </a:xfrm>
        </p:spPr>
        <p:txBody>
          <a:bodyPr/>
          <a:lstStyle>
            <a:lvl1pPr>
              <a:defRPr sz="2400"/>
            </a:lvl1pPr>
            <a:lvl2pPr marL="804863" indent="-347663"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962401"/>
          </a:xfrm>
        </p:spPr>
        <p:txBody>
          <a:bodyPr/>
          <a:lstStyle>
            <a:lvl1pPr>
              <a:defRPr sz="2400"/>
            </a:lvl1pPr>
            <a:lvl2pPr marL="804863" indent="-347663">
              <a:defRPr lang="en-US" sz="2000" dirty="0" smtClean="0"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371600" y="76200"/>
            <a:ext cx="7315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  <p:sp>
        <p:nvSpPr>
          <p:cNvPr id="4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B479E-F001-4F54-8B20-893F85995A22}" type="datetime1">
              <a:rPr lang="en-US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4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203E3-14E0-487D-8702-21990404B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9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0" y="0"/>
            <a:ext cx="9144000" cy="1476375"/>
            <a:chOff x="0" y="0"/>
            <a:chExt cx="9144000" cy="1476375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0" y="0"/>
              <a:ext cx="9144000" cy="1295400"/>
              <a:chOff x="0" y="0"/>
              <a:chExt cx="9144000" cy="129540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129540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pic>
            <p:nvPicPr>
              <p:cNvPr id="36" name="Picture 8" descr="NPAIHBtransparentTEAL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228600"/>
                <a:ext cx="1219200" cy="1022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" name="Group 40"/>
            <p:cNvGrpSpPr>
              <a:grpSpLocks/>
            </p:cNvGrpSpPr>
            <p:nvPr/>
          </p:nvGrpSpPr>
          <p:grpSpPr bwMode="auto">
            <a:xfrm>
              <a:off x="0" y="1295400"/>
              <a:ext cx="9144000" cy="180975"/>
              <a:chOff x="0" y="816"/>
              <a:chExt cx="5760" cy="114"/>
            </a:xfrm>
          </p:grpSpPr>
          <p:pic>
            <p:nvPicPr>
              <p:cNvPr id="5" name="Picture 10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" name="Picture 1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1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1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1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1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1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5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1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1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3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1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2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2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2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2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2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2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2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6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2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4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3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3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3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3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3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3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3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3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" name="Picture 3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7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3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7" name="Rectangle 2"/>
          <p:cNvSpPr txBox="1">
            <a:spLocks noChangeArrowheads="1"/>
          </p:cNvSpPr>
          <p:nvPr/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l">
              <a:defRPr/>
            </a:lvl1pPr>
          </a:lstStyle>
          <a:p>
            <a:pPr eaLnBrk="0" hangingPunct="0">
              <a:defRPr/>
            </a:pPr>
            <a:r>
              <a:rPr lang="en-US" sz="4000" kern="0" dirty="0" smtClean="0">
                <a:solidFill>
                  <a:srgbClr val="990000"/>
                </a:solidFill>
                <a:latin typeface="Georgia" pitchFamily="18" charset="0"/>
                <a:ea typeface="+mj-ea"/>
                <a:cs typeface="+mj-cs"/>
              </a:rPr>
              <a:t>Click to edit Master 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  <p:sp>
        <p:nvSpPr>
          <p:cNvPr id="39" name="Rectangle 3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fld id="{272D40FF-C728-4B92-A19C-A15E9DCE2325}" type="datetime1">
              <a:rPr lang="en-US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4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>
                <a:solidFill>
                  <a:srgbClr val="800000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D1623B99-1ED2-464A-A64D-65F65DA6F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289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85800"/>
            <a:ext cx="3505200" cy="556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0" y="0"/>
            <a:ext cx="9144000" cy="609600"/>
            <a:chOff x="0" y="0"/>
            <a:chExt cx="9144000" cy="609600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9144000" cy="609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8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5800" cy="575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533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0" name="Group 40"/>
          <p:cNvGrpSpPr>
            <a:grpSpLocks/>
          </p:cNvGrpSpPr>
          <p:nvPr/>
        </p:nvGrpSpPr>
        <p:grpSpPr bwMode="auto">
          <a:xfrm>
            <a:off x="0" y="6248400"/>
            <a:ext cx="9144000" cy="180975"/>
            <a:chOff x="0" y="816"/>
            <a:chExt cx="5760" cy="11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2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2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2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2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2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3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Picture 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Picture 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3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3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3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Picture 3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85800"/>
            <a:ext cx="5111750" cy="5562600"/>
          </a:xfrm>
        </p:spPr>
        <p:txBody>
          <a:bodyPr/>
          <a:lstStyle>
            <a:lvl1pPr>
              <a:defRPr sz="3200"/>
            </a:lvl1pPr>
            <a:lvl2pPr marL="914400" indent="-457200">
              <a:buSzPct val="85000"/>
              <a:defRPr sz="2800"/>
            </a:lvl2pPr>
            <a:lvl3pPr marL="1262063" indent="-347663">
              <a:defRPr sz="2400"/>
            </a:lvl3pPr>
            <a:lvl4pPr marL="1719263" indent="-347663">
              <a:defRPr sz="2000"/>
            </a:lvl4pPr>
            <a:lvl5pPr marL="2176463" indent="-347663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57400"/>
            <a:ext cx="2971800" cy="41148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  <p:sp>
        <p:nvSpPr>
          <p:cNvPr id="7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D3557-E47B-4890-9855-8AC432716EC8}" type="datetime1">
              <a:rPr lang="en-US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668B-8499-44CB-8DBF-E71F04736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2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85800"/>
            <a:ext cx="3505200" cy="5562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0" y="0"/>
            <a:ext cx="9144000" cy="609600"/>
            <a:chOff x="0" y="0"/>
            <a:chExt cx="9144000" cy="609600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9144000" cy="60960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8" name="Picture 8" descr="NPAIHBtransparentTEA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5800" cy="575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0" y="533400"/>
            <a:ext cx="9144000" cy="180975"/>
            <a:chOff x="0" y="816"/>
            <a:chExt cx="5760" cy="114"/>
          </a:xfrm>
        </p:grpSpPr>
        <p:pic>
          <p:nvPicPr>
            <p:cNvPr id="10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0" name="Group 40"/>
          <p:cNvGrpSpPr>
            <a:grpSpLocks/>
          </p:cNvGrpSpPr>
          <p:nvPr/>
        </p:nvGrpSpPr>
        <p:grpSpPr bwMode="auto">
          <a:xfrm>
            <a:off x="0" y="6248400"/>
            <a:ext cx="9144000" cy="180975"/>
            <a:chOff x="0" y="816"/>
            <a:chExt cx="5760" cy="114"/>
          </a:xfrm>
        </p:grpSpPr>
        <p:pic>
          <p:nvPicPr>
            <p:cNvPr id="41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1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1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1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1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2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2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2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2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2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2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2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2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3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3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Picture 3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Picture 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3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3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3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3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3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Picture 3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8" y="816"/>
              <a:ext cx="192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2971800" cy="12192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57400"/>
            <a:ext cx="2971800" cy="41148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5" name="Picture Placeholder 2"/>
          <p:cNvSpPr>
            <a:spLocks noGrp="1"/>
          </p:cNvSpPr>
          <p:nvPr>
            <p:ph type="pic" idx="1"/>
          </p:nvPr>
        </p:nvSpPr>
        <p:spPr>
          <a:xfrm>
            <a:off x="3581400" y="762000"/>
            <a:ext cx="5410200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7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  <p:sp>
        <p:nvSpPr>
          <p:cNvPr id="72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4FBFF-0949-4537-ABDD-942EBEDC0455}" type="datetime1">
              <a:rPr lang="en-US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73" name="Rectangle 7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1EB8B-474A-4A40-848D-D3F87B3EB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484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0"/>
            <a:ext cx="9144000" cy="1476375"/>
            <a:chOff x="0" y="0"/>
            <a:chExt cx="9144000" cy="1476375"/>
          </a:xfrm>
        </p:grpSpPr>
        <p:grpSp>
          <p:nvGrpSpPr>
            <p:cNvPr id="5" name="Group 38"/>
            <p:cNvGrpSpPr>
              <a:grpSpLocks/>
            </p:cNvGrpSpPr>
            <p:nvPr/>
          </p:nvGrpSpPr>
          <p:grpSpPr bwMode="auto">
            <a:xfrm>
              <a:off x="0" y="0"/>
              <a:ext cx="9144000" cy="1295400"/>
              <a:chOff x="0" y="0"/>
              <a:chExt cx="9144000" cy="1295400"/>
            </a:xfrm>
          </p:grpSpPr>
          <p:sp>
            <p:nvSpPr>
              <p:cNvPr id="37" name="Rectangl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0" cy="1295400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pic>
            <p:nvPicPr>
              <p:cNvPr id="38" name="Picture 8" descr="NPAIHBtransparentTEAL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228600"/>
                <a:ext cx="1219200" cy="1022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" name="Group 40"/>
            <p:cNvGrpSpPr>
              <a:grpSpLocks/>
            </p:cNvGrpSpPr>
            <p:nvPr/>
          </p:nvGrpSpPr>
          <p:grpSpPr bwMode="auto">
            <a:xfrm>
              <a:off x="0" y="1295400"/>
              <a:ext cx="9144000" cy="180975"/>
              <a:chOff x="0" y="816"/>
              <a:chExt cx="5760" cy="114"/>
            </a:xfrm>
          </p:grpSpPr>
          <p:pic>
            <p:nvPicPr>
              <p:cNvPr id="7" name="Picture 10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1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1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1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1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1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1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5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1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1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3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1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2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2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1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2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2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2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7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2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6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2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5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2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4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3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3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3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3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3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0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3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0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" name="Picture 3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2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37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4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" name="Picture 3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76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3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8" y="816"/>
                <a:ext cx="192" cy="1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962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9" name="Date Placeholder 6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B861A-A127-47B7-818E-E12A20BCA820}" type="datetime1">
              <a:rPr lang="en-US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40" name="Slide Number Placeholder 7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AF7C3-0F95-4C85-975D-9A37BECF18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" name="Footer Placeholder 7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</p:spTree>
    <p:extLst>
      <p:ext uri="{BB962C8B-B14F-4D97-AF65-F5344CB8AC3E}">
        <p14:creationId xmlns:p14="http://schemas.microsoft.com/office/powerpoint/2010/main" val="55725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 Fourth level</a:t>
            </a:r>
          </a:p>
          <a:p>
            <a:pPr lvl="4"/>
            <a:r>
              <a:rPr lang="en-US" smtClean="0"/>
              <a:t> 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76200"/>
            <a:ext cx="7315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61125"/>
            <a:ext cx="381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r>
              <a:rPr lang="en-US"/>
              <a:t>Northwest Portland Area Indian Health Board</a:t>
            </a:r>
          </a:p>
        </p:txBody>
      </p:sp>
      <p:sp>
        <p:nvSpPr>
          <p:cNvPr id="6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611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00000"/>
                </a:solidFill>
                <a:latin typeface="Gill Sans MT" pitchFamily="34" charset="0"/>
              </a:defRPr>
            </a:lvl1pPr>
          </a:lstStyle>
          <a:p>
            <a:pPr>
              <a:defRPr/>
            </a:pPr>
            <a:fld id="{D76614AD-6FEF-4D06-9F5D-99C8E4991DB9}" type="datetime1">
              <a:rPr lang="en-US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6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611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0000"/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6810C665-0A41-4103-81B3-8EB360A47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990000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rgbClr val="990000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15C29"/>
        </a:buClr>
        <a:buSzPct val="95000"/>
        <a:buFont typeface="Arial" charset="0"/>
        <a:buChar char="•"/>
        <a:defRPr sz="36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8080"/>
        </a:buClr>
        <a:buSzPct val="100000"/>
        <a:buFont typeface="Wingdings" pitchFamily="2" charset="2"/>
        <a:buChar char="§"/>
        <a:defRPr lang="en-US" sz="3400" dirty="0">
          <a:solidFill>
            <a:schemeClr val="tx1"/>
          </a:solidFill>
          <a:latin typeface="Trebuchet MS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40000"/>
        </a:buClr>
        <a:buSzPct val="100000"/>
        <a:buFont typeface="Arial" charset="0"/>
        <a:buChar char="•"/>
        <a:defRPr sz="2800">
          <a:solidFill>
            <a:schemeClr val="tx1"/>
          </a:solidFill>
          <a:latin typeface="Trebuchet MS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44646"/>
        </a:buClr>
        <a:buSzPct val="100000"/>
        <a:buFont typeface="Trebuchet MS" pitchFamily="34" charset="0"/>
        <a:buChar char="—"/>
        <a:defRPr sz="2800" i="1">
          <a:solidFill>
            <a:schemeClr val="tx1"/>
          </a:solidFill>
          <a:latin typeface="Trebuchet MS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—"/>
        <a:defRPr sz="2400" i="1">
          <a:solidFill>
            <a:schemeClr val="tx1"/>
          </a:solidFill>
          <a:latin typeface="Trebuchet MS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2"/>
        </a:buBlip>
        <a:defRPr sz="32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>
          <a:xfrm>
            <a:off x="76200" y="228600"/>
            <a:ext cx="8915400" cy="2286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Northwest </a:t>
            </a:r>
            <a:r>
              <a:rPr lang="en-US" dirty="0">
                <a:solidFill>
                  <a:srgbClr val="000000"/>
                </a:solidFill>
              </a:rPr>
              <a:t>Tribal Epidemiology Center</a:t>
            </a:r>
            <a:r>
              <a:rPr lang="en-US" sz="3600" dirty="0">
                <a:solidFill>
                  <a:srgbClr val="000000"/>
                </a:solidFill>
              </a:rPr>
              <a:t/>
            </a:r>
            <a:br>
              <a:rPr lang="en-US" sz="3600" dirty="0">
                <a:solidFill>
                  <a:srgbClr val="000000"/>
                </a:solidFill>
              </a:rPr>
            </a:b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19400"/>
            <a:ext cx="9144000" cy="28956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/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sz="2800" b="1" dirty="0" smtClean="0">
                <a:solidFill>
                  <a:srgbClr val="000000"/>
                </a:solidFill>
              </a:rPr>
              <a:t>W</a:t>
            </a:r>
            <a:r>
              <a:rPr lang="en-US" sz="2800" dirty="0" smtClean="0">
                <a:solidFill>
                  <a:srgbClr val="000000"/>
                </a:solidFill>
              </a:rPr>
              <a:t>ellness for </a:t>
            </a:r>
            <a:r>
              <a:rPr lang="en-US" sz="2800" b="1" dirty="0" smtClean="0">
                <a:solidFill>
                  <a:srgbClr val="000000"/>
                </a:solidFill>
              </a:rPr>
              <a:t>E</a:t>
            </a:r>
            <a:r>
              <a:rPr lang="en-US" sz="2800" dirty="0" smtClean="0">
                <a:solidFill>
                  <a:srgbClr val="000000"/>
                </a:solidFill>
              </a:rPr>
              <a:t>very American Indian to </a:t>
            </a:r>
            <a:r>
              <a:rPr lang="en-US" sz="2800" b="1" dirty="0" smtClean="0">
                <a:solidFill>
                  <a:srgbClr val="000000"/>
                </a:solidFill>
              </a:rPr>
              <a:t>A</a:t>
            </a:r>
            <a:r>
              <a:rPr lang="en-US" sz="2800" dirty="0" smtClean="0">
                <a:solidFill>
                  <a:srgbClr val="000000"/>
                </a:solidFill>
              </a:rPr>
              <a:t>chieve and </a:t>
            </a:r>
            <a:r>
              <a:rPr lang="en-US" sz="2800" b="1" dirty="0" smtClean="0">
                <a:solidFill>
                  <a:srgbClr val="000000"/>
                </a:solidFill>
              </a:rPr>
              <a:t>V</a:t>
            </a:r>
            <a:r>
              <a:rPr lang="en-US" sz="2800" dirty="0" smtClean="0">
                <a:solidFill>
                  <a:srgbClr val="000000"/>
                </a:solidFill>
              </a:rPr>
              <a:t>iew Health </a:t>
            </a:r>
            <a:r>
              <a:rPr lang="en-US" sz="2800" b="1" dirty="0" smtClean="0">
                <a:solidFill>
                  <a:srgbClr val="000000"/>
                </a:solidFill>
              </a:rPr>
              <a:t>E</a:t>
            </a:r>
            <a:r>
              <a:rPr lang="en-US" sz="2800" dirty="0" smtClean="0">
                <a:solidFill>
                  <a:srgbClr val="000000"/>
                </a:solidFill>
              </a:rPr>
              <a:t>quity- Northwest</a:t>
            </a:r>
          </a:p>
          <a:p>
            <a:pPr>
              <a:defRPr/>
            </a:pPr>
            <a:endParaRPr lang="en-US" sz="1800" b="1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b="1" dirty="0" smtClean="0">
                <a:solidFill>
                  <a:srgbClr val="000000"/>
                </a:solidFill>
              </a:rPr>
              <a:t>WEAVE</a:t>
            </a:r>
            <a:r>
              <a:rPr lang="en-US" b="1" dirty="0">
                <a:solidFill>
                  <a:srgbClr val="000000"/>
                </a:solidFill>
              </a:rPr>
              <a:t>-</a:t>
            </a:r>
            <a:r>
              <a:rPr lang="en-US" b="1" dirty="0" smtClean="0">
                <a:solidFill>
                  <a:srgbClr val="000000"/>
                </a:solidFill>
              </a:rPr>
              <a:t>NW </a:t>
            </a:r>
          </a:p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2014</a:t>
            </a:r>
            <a:r>
              <a:rPr lang="en-US" dirty="0">
                <a:solidFill>
                  <a:srgbClr val="000000"/>
                </a:solidFill>
              </a:rPr>
              <a:t>-2019 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Victoria Warren-Mears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Director Northwest Tribal Epidemiology 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Center	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 smtClean="0">
              <a:solidFill>
                <a:srgbClr val="000000"/>
              </a:solidFill>
              <a:latin typeface="+mj-lt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Nanette Star Yandell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Project 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Director		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 smtClean="0">
              <a:solidFill>
                <a:srgbClr val="000000"/>
              </a:solidFill>
              <a:latin typeface="+mj-lt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Nora Alexander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Project 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Specialist		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 smtClean="0">
              <a:solidFill>
                <a:srgbClr val="000000"/>
              </a:solidFill>
              <a:latin typeface="+mj-lt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Jenine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+mj-lt"/>
              </a:rPr>
              <a:t>Dankovchik</a:t>
            </a:r>
            <a:endParaRPr lang="en-US" sz="2400" dirty="0" smtClean="0">
              <a:solidFill>
                <a:srgbClr val="000000"/>
              </a:solidFill>
              <a:latin typeface="+mj-lt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Project Evaluator </a:t>
            </a: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		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dirty="0" smtClean="0">
              <a:solidFill>
                <a:srgbClr val="000000"/>
              </a:solidFill>
              <a:latin typeface="+mj-lt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00000"/>
                </a:solidFill>
                <a:latin typeface="+mj-lt"/>
              </a:rPr>
              <a:t>Ryan Swafford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Tobacco Project Specialist</a:t>
            </a:r>
            <a:endParaRPr lang="en-US" sz="24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76200"/>
            <a:ext cx="8077200" cy="1143000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000000"/>
                </a:solidFill>
              </a:rPr>
              <a:t>WEAVE-NW Team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D7911-4319-466A-A6D1-D754CC8647C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84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rgbClr val="000000"/>
                </a:solidFill>
              </a:rPr>
              <a:t>WEAVE</a:t>
            </a:r>
            <a:r>
              <a:rPr lang="en-US" sz="3600" dirty="0">
                <a:solidFill>
                  <a:srgbClr val="000000"/>
                </a:solidFill>
              </a:rPr>
              <a:t>-</a:t>
            </a:r>
            <a:r>
              <a:rPr lang="en-US" sz="3600" dirty="0" smtClean="0">
                <a:solidFill>
                  <a:srgbClr val="000000"/>
                </a:solidFill>
              </a:rPr>
              <a:t>NW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Northwest Portland Area Indian Health Board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4BDE3E0-D4D1-4177-81DE-8211047FDFE2}" type="datetime1">
              <a:rPr lang="en-US" smtClean="0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D7911-4319-466A-A6D1-D754CC8647C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8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24000"/>
            <a:ext cx="9067800" cy="5105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000" u="sng" dirty="0" smtClean="0">
                <a:latin typeface="+mj-lt"/>
                <a:cs typeface="Calibri"/>
              </a:rPr>
              <a:t>Long-term Objective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000" dirty="0" smtClean="0">
                <a:latin typeface="+mj-lt"/>
                <a:cs typeface="Calibri"/>
              </a:rPr>
              <a:t>To decrease cardiovascular disease, obesity, and type 2 diabetes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1800" u="sng" dirty="0" smtClean="0">
              <a:latin typeface="+mj-lt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000" u="sng" dirty="0" smtClean="0">
                <a:latin typeface="+mj-lt"/>
                <a:cs typeface="Calibri"/>
              </a:rPr>
              <a:t>Upstream Projects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3000" dirty="0" smtClean="0">
                <a:latin typeface="+mj-lt"/>
                <a:cs typeface="Calibri"/>
              </a:rPr>
              <a:t>Policy</a:t>
            </a:r>
            <a:r>
              <a:rPr lang="en-US" sz="3000" dirty="0">
                <a:latin typeface="+mj-lt"/>
                <a:cs typeface="Calibri"/>
              </a:rPr>
              <a:t>, systems, </a:t>
            </a:r>
            <a:r>
              <a:rPr lang="en-US" sz="3000" dirty="0" smtClean="0">
                <a:latin typeface="+mj-lt"/>
                <a:cs typeface="Calibri"/>
              </a:rPr>
              <a:t>and </a:t>
            </a:r>
            <a:r>
              <a:rPr lang="en-US" sz="3000" dirty="0">
                <a:latin typeface="+mj-lt"/>
                <a:cs typeface="Calibri"/>
              </a:rPr>
              <a:t>environment (</a:t>
            </a:r>
            <a:r>
              <a:rPr lang="en-US" sz="3000" dirty="0" smtClean="0">
                <a:latin typeface="+mj-lt"/>
                <a:cs typeface="Calibri"/>
              </a:rPr>
              <a:t>PSE) focus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r>
              <a:rPr lang="en-US" sz="3000" dirty="0" smtClean="0">
                <a:latin typeface="+mj-lt"/>
                <a:cs typeface="Calibri"/>
              </a:rPr>
              <a:t>Culturally </a:t>
            </a:r>
            <a:r>
              <a:rPr lang="en-US" sz="3000" dirty="0">
                <a:latin typeface="+mj-lt"/>
                <a:cs typeface="Calibri"/>
              </a:rPr>
              <a:t>adapted </a:t>
            </a:r>
            <a:r>
              <a:rPr lang="en-US" sz="3000" dirty="0" smtClean="0">
                <a:latin typeface="+mj-lt"/>
                <a:cs typeface="Calibri"/>
              </a:rPr>
              <a:t>prevention activities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endParaRPr lang="en-US" sz="3000" dirty="0">
              <a:latin typeface="Calibri"/>
              <a:cs typeface="Calibri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charset="2"/>
              <a:buChar char="ü"/>
            </a:pPr>
            <a:endParaRPr lang="en-US" sz="3000" dirty="0" smtClean="0">
              <a:latin typeface="Calibri"/>
              <a:cs typeface="Calibri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000" dirty="0">
              <a:latin typeface="Calibri"/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rgbClr val="000000"/>
                </a:solidFill>
              </a:rPr>
              <a:t>About WEAVE-NW…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Northwest Portland Area Indian Health Board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4BDE3E0-D4D1-4177-81DE-8211047FDFE2}" type="datetime1">
              <a:rPr lang="en-US" smtClean="0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D7911-4319-466A-A6D1-D754CC8647C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648200"/>
            <a:ext cx="6096000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2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77200" cy="1143000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000000"/>
                </a:solidFill>
              </a:rPr>
              <a:t>What is a policy, system &amp; environment (PSE) change?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Northwest Portland Area Indian Health Board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4BDE3E0-D4D1-4177-81DE-8211047FDFE2}" type="datetime1">
              <a:rPr lang="en-US" smtClean="0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D7911-4319-466A-A6D1-D754CC8647C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200" y="1981200"/>
            <a:ext cx="431417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+mj-lt"/>
              </a:rPr>
              <a:t>Policy</a:t>
            </a:r>
            <a:r>
              <a:rPr lang="en-US" dirty="0" smtClean="0">
                <a:latin typeface="+mj-lt"/>
              </a:rPr>
              <a:t> passing </a:t>
            </a:r>
            <a:r>
              <a:rPr lang="en-US" dirty="0">
                <a:latin typeface="+mj-lt"/>
              </a:rPr>
              <a:t>of or change to a law, ordinance, resolution</a:t>
            </a:r>
            <a:r>
              <a:rPr lang="en-US">
                <a:latin typeface="+mj-lt"/>
              </a:rPr>
              <a:t>, </a:t>
            </a:r>
            <a:r>
              <a:rPr lang="en-US" smtClean="0">
                <a:latin typeface="+mj-lt"/>
              </a:rPr>
              <a:t>regulation </a:t>
            </a:r>
            <a:r>
              <a:rPr lang="en-US" dirty="0">
                <a:latin typeface="+mj-lt"/>
              </a:rPr>
              <a:t>or rule designed to guide or influence </a:t>
            </a:r>
            <a:r>
              <a:rPr lang="en-US" dirty="0" smtClean="0">
                <a:latin typeface="+mj-lt"/>
              </a:rPr>
              <a:t>behavior </a:t>
            </a:r>
          </a:p>
          <a:p>
            <a:endParaRPr lang="en-US" sz="1800" dirty="0" smtClean="0">
              <a:latin typeface="+mj-lt"/>
            </a:endParaRPr>
          </a:p>
          <a:p>
            <a:r>
              <a:rPr lang="en-US" u="sng" dirty="0" smtClean="0">
                <a:latin typeface="+mj-lt"/>
              </a:rPr>
              <a:t>System</a:t>
            </a:r>
            <a:r>
              <a:rPr lang="en-US" dirty="0" smtClean="0">
                <a:latin typeface="+mj-lt"/>
              </a:rPr>
              <a:t> involves </a:t>
            </a:r>
            <a:r>
              <a:rPr lang="en-US" dirty="0">
                <a:latin typeface="+mj-lt"/>
              </a:rPr>
              <a:t>change made to organizational </a:t>
            </a:r>
            <a:r>
              <a:rPr lang="en-US" dirty="0" smtClean="0">
                <a:latin typeface="+mj-lt"/>
              </a:rPr>
              <a:t>procedures </a:t>
            </a:r>
            <a:endParaRPr lang="en-US" dirty="0">
              <a:latin typeface="+mj-lt"/>
            </a:endParaRPr>
          </a:p>
          <a:p>
            <a:endParaRPr lang="en-US" sz="1800" dirty="0" smtClean="0">
              <a:latin typeface="+mj-lt"/>
            </a:endParaRPr>
          </a:p>
          <a:p>
            <a:r>
              <a:rPr lang="en-US" u="sng" dirty="0" smtClean="0">
                <a:latin typeface="+mj-lt"/>
              </a:rPr>
              <a:t>Environment</a:t>
            </a:r>
            <a:r>
              <a:rPr lang="en-US" dirty="0" smtClean="0">
                <a:latin typeface="+mj-lt"/>
              </a:rPr>
              <a:t> change </a:t>
            </a:r>
            <a:r>
              <a:rPr lang="en-US" dirty="0">
                <a:latin typeface="+mj-lt"/>
              </a:rPr>
              <a:t>made to the physical surroundings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34740">
            <a:off x="7276304" y="1726343"/>
            <a:ext cx="1753755" cy="160760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42200">
            <a:off x="4722379" y="2388209"/>
            <a:ext cx="1698175" cy="23783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8833">
            <a:off x="6682658" y="3898862"/>
            <a:ext cx="1881894" cy="250919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3525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00200"/>
            <a:ext cx="4343400" cy="40386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u="sng" dirty="0" smtClean="0">
                <a:latin typeface="+mj-lt"/>
              </a:rPr>
              <a:t>5 Sub-awards</a:t>
            </a:r>
          </a:p>
          <a:p>
            <a:pPr marL="285750" indent="-285750">
              <a:spcBef>
                <a:spcPts val="0"/>
              </a:spcBef>
              <a:buFont typeface="Wingdings" charset="2"/>
              <a:buChar char="ü"/>
            </a:pPr>
            <a:r>
              <a:rPr lang="en-US" sz="2400" dirty="0">
                <a:latin typeface="+mj-lt"/>
              </a:rPr>
              <a:t>Logic Model </a:t>
            </a:r>
            <a:r>
              <a:rPr lang="en-US" sz="2400" dirty="0" smtClean="0">
                <a:latin typeface="+mj-lt"/>
              </a:rPr>
              <a:t>and evaluation </a:t>
            </a:r>
          </a:p>
          <a:p>
            <a:pPr marL="285750" indent="-285750">
              <a:spcBef>
                <a:spcPts val="0"/>
              </a:spcBef>
              <a:buFont typeface="Wingdings" charset="2"/>
              <a:buChar char="ü"/>
            </a:pPr>
            <a:r>
              <a:rPr lang="en-US" sz="2400" dirty="0" smtClean="0">
                <a:latin typeface="+mj-lt"/>
              </a:rPr>
              <a:t>Data Sharing Agreements</a:t>
            </a:r>
          </a:p>
          <a:p>
            <a:pPr marL="285750" indent="-285750">
              <a:spcBef>
                <a:spcPts val="0"/>
              </a:spcBef>
              <a:buFont typeface="Wingdings" charset="2"/>
              <a:buChar char="ü"/>
            </a:pPr>
            <a:r>
              <a:rPr lang="en-US" sz="2400" dirty="0" smtClean="0">
                <a:latin typeface="+mj-lt"/>
              </a:rPr>
              <a:t>Site visits</a:t>
            </a:r>
            <a:endParaRPr lang="en-US" sz="2400" dirty="0">
              <a:latin typeface="+mj-lt"/>
            </a:endParaRPr>
          </a:p>
          <a:p>
            <a:pPr>
              <a:spcBef>
                <a:spcPts val="0"/>
              </a:spcBef>
              <a:buFont typeface="Wingdings" charset="2"/>
              <a:buChar char="ü"/>
            </a:pPr>
            <a:r>
              <a:rPr lang="en-US" sz="2400" dirty="0" smtClean="0">
                <a:latin typeface="+mj-lt"/>
              </a:rPr>
              <a:t>Video conference calls</a:t>
            </a:r>
          </a:p>
          <a:p>
            <a:pPr>
              <a:spcBef>
                <a:spcPts val="0"/>
              </a:spcBef>
              <a:buFont typeface="Wingdings" charset="2"/>
              <a:buChar char="ü"/>
            </a:pPr>
            <a:r>
              <a:rPr lang="en-US" sz="2400" dirty="0" smtClean="0">
                <a:latin typeface="+mj-lt"/>
              </a:rPr>
              <a:t>Dissemination </a:t>
            </a:r>
            <a:r>
              <a:rPr lang="en-US" sz="2400" dirty="0">
                <a:latin typeface="+mj-lt"/>
              </a:rPr>
              <a:t>of resources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u="sng" dirty="0" smtClean="0">
              <a:latin typeface="+mj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u="sng" dirty="0" smtClean="0">
                <a:latin typeface="+mj-lt"/>
              </a:rPr>
              <a:t>Trainings and Workshops</a:t>
            </a:r>
            <a:endParaRPr lang="en-US" sz="2400" u="sng" dirty="0">
              <a:latin typeface="+mj-lt"/>
            </a:endParaRPr>
          </a:p>
          <a:p>
            <a:pPr>
              <a:spcBef>
                <a:spcPts val="0"/>
              </a:spcBef>
              <a:buFont typeface="Wingdings" charset="2"/>
              <a:buChar char="ü"/>
            </a:pPr>
            <a:r>
              <a:rPr lang="en-US" sz="2400" dirty="0">
                <a:latin typeface="+mj-lt"/>
              </a:rPr>
              <a:t>Risky Business </a:t>
            </a:r>
            <a:r>
              <a:rPr lang="en-US" sz="2400" dirty="0" smtClean="0">
                <a:latin typeface="+mj-lt"/>
              </a:rPr>
              <a:t>Training</a:t>
            </a:r>
          </a:p>
          <a:p>
            <a:pPr>
              <a:spcBef>
                <a:spcPts val="0"/>
              </a:spcBef>
              <a:buFont typeface="Wingdings" charset="2"/>
              <a:buChar char="ü"/>
            </a:pPr>
            <a:r>
              <a:rPr lang="en-US" sz="2400" dirty="0" smtClean="0">
                <a:latin typeface="+mj-lt"/>
              </a:rPr>
              <a:t>Native </a:t>
            </a:r>
            <a:r>
              <a:rPr lang="en-US" sz="2400" dirty="0">
                <a:latin typeface="+mj-lt"/>
              </a:rPr>
              <a:t>Fitness </a:t>
            </a:r>
            <a:r>
              <a:rPr lang="en-US" sz="2400" dirty="0" smtClean="0">
                <a:latin typeface="+mj-lt"/>
              </a:rPr>
              <a:t>Training</a:t>
            </a:r>
          </a:p>
          <a:p>
            <a:pPr>
              <a:spcBef>
                <a:spcPts val="0"/>
              </a:spcBef>
              <a:buFont typeface="Wingdings" charset="2"/>
              <a:buChar char="ü"/>
            </a:pPr>
            <a:r>
              <a:rPr lang="en-US" sz="2400" dirty="0" smtClean="0">
                <a:latin typeface="+mj-lt"/>
              </a:rPr>
              <a:t>Health </a:t>
            </a:r>
            <a:r>
              <a:rPr lang="en-US" sz="2400" dirty="0">
                <a:latin typeface="+mj-lt"/>
              </a:rPr>
              <a:t>Data Literacy </a:t>
            </a:r>
            <a:r>
              <a:rPr lang="en-US" sz="2400" dirty="0" smtClean="0">
                <a:latin typeface="+mj-lt"/>
              </a:rPr>
              <a:t>Workshop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latin typeface="+mj-lt"/>
            </a:endParaRP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Year 1 Highlights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Northwest Portland Area Indian Health Board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D7911-4319-466A-A6D1-D754CC8647C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Content Placeholder 2" descr="BeFunky Colla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84" b="11684"/>
          <a:stretch>
            <a:fillRect/>
          </a:stretch>
        </p:blipFill>
        <p:spPr>
          <a:xfrm>
            <a:off x="4419600" y="1752600"/>
            <a:ext cx="4648200" cy="4114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6652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9495772"/>
              </p:ext>
            </p:extLst>
          </p:nvPr>
        </p:nvGraphicFramePr>
        <p:xfrm>
          <a:off x="533400" y="609600"/>
          <a:ext cx="83820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Year 2-4 (2015-2019)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D7911-4319-466A-A6D1-D754CC8647C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74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rgbClr val="000000"/>
                </a:solidFill>
              </a:rPr>
              <a:t>Technical Support for All Tribes</a:t>
            </a:r>
            <a:endParaRPr lang="en-US" sz="36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Northwest Portland Area Indian Health Board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33D3557-E47B-4890-9855-8AC432716EC8}" type="datetime1">
              <a:rPr lang="en-US" smtClean="0"/>
              <a:pPr>
                <a:defRPr/>
              </a:pPr>
              <a:t>10/22/2015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A668B-8499-44CB-8DBF-E71F04736C6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4294967295"/>
          </p:nvPr>
        </p:nvSpPr>
        <p:spPr>
          <a:xfrm>
            <a:off x="0" y="1447800"/>
            <a:ext cx="9067800" cy="5334000"/>
          </a:xfrm>
        </p:spPr>
        <p:txBody>
          <a:bodyPr numCol="1"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600" dirty="0" smtClean="0">
                <a:solidFill>
                  <a:prstClr val="black"/>
                </a:solidFill>
                <a:latin typeface="+mj-lt"/>
              </a:rPr>
              <a:t>Monthly </a:t>
            </a:r>
            <a:r>
              <a:rPr lang="en-US" sz="2600" dirty="0">
                <a:solidFill>
                  <a:prstClr val="black"/>
                </a:solidFill>
                <a:latin typeface="+mj-lt"/>
              </a:rPr>
              <a:t>training </a:t>
            </a:r>
            <a:r>
              <a:rPr lang="en-US" sz="2600" dirty="0" smtClean="0">
                <a:solidFill>
                  <a:prstClr val="black"/>
                </a:solidFill>
                <a:latin typeface="+mj-lt"/>
              </a:rPr>
              <a:t>modules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 smtClean="0">
                <a:solidFill>
                  <a:prstClr val="black"/>
                </a:solidFill>
                <a:latin typeface="+mj-lt"/>
              </a:rPr>
              <a:t>Resources &amp; Technical Assistance </a:t>
            </a:r>
          </a:p>
          <a:p>
            <a:pPr>
              <a:spcBef>
                <a:spcPts val="0"/>
              </a:spcBef>
            </a:pPr>
            <a:endParaRPr lang="en-US" sz="2600" dirty="0">
              <a:solidFill>
                <a:prstClr val="black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600" dirty="0" smtClean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10" name="Picture 9" descr="AlanVernon_SnakeRiverCanyonIdah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438400"/>
            <a:ext cx="3121152" cy="20817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 descr="KenRatcliff_MooseinCreek_NearCoeurDalene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362200"/>
            <a:ext cx="2845181" cy="21338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GaryBeck_CoeurdAleneRiv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438650"/>
            <a:ext cx="2630958" cy="19732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Shoshone falls by Karthikc12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267200"/>
            <a:ext cx="2895600" cy="21562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3913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47800"/>
            <a:ext cx="8991600" cy="5105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300" dirty="0" smtClean="0">
                <a:latin typeface="+mj-lt"/>
                <a:cs typeface="Calibri"/>
              </a:rPr>
              <a:t>Maximum </a:t>
            </a:r>
            <a:r>
              <a:rPr lang="en-US" sz="2300" dirty="0">
                <a:latin typeface="+mj-lt"/>
                <a:cs typeface="Calibri"/>
              </a:rPr>
              <a:t>of $25,000 a year for up to 2 years = $</a:t>
            </a:r>
            <a:r>
              <a:rPr lang="en-US" sz="2300" dirty="0" smtClean="0">
                <a:latin typeface="+mj-lt"/>
                <a:cs typeface="Calibri"/>
              </a:rPr>
              <a:t>50,000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1800" dirty="0">
              <a:latin typeface="+mj-lt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300" dirty="0">
                <a:latin typeface="+mj-lt"/>
                <a:cs typeface="Calibri"/>
              </a:rPr>
              <a:t>Funding for activities related to:</a:t>
            </a:r>
          </a:p>
          <a:p>
            <a:pPr lvl="1">
              <a:spcBef>
                <a:spcPts val="0"/>
              </a:spcBef>
              <a:buFont typeface="Wingdings" charset="2"/>
              <a:buChar char="ü"/>
            </a:pPr>
            <a:r>
              <a:rPr lang="en-US" sz="2000" dirty="0">
                <a:latin typeface="+mj-lt"/>
                <a:cs typeface="Calibri"/>
              </a:rPr>
              <a:t>Health policies</a:t>
            </a:r>
          </a:p>
          <a:p>
            <a:pPr lvl="1">
              <a:spcBef>
                <a:spcPts val="0"/>
              </a:spcBef>
              <a:buFont typeface="Wingdings" charset="2"/>
              <a:buChar char="ü"/>
            </a:pPr>
            <a:r>
              <a:rPr lang="en-US" sz="2000">
                <a:latin typeface="+mj-lt"/>
                <a:cs typeface="Calibri"/>
              </a:rPr>
              <a:t>Health </a:t>
            </a:r>
            <a:r>
              <a:rPr lang="en-US" sz="2000" smtClean="0">
                <a:latin typeface="+mj-lt"/>
                <a:cs typeface="Calibri"/>
              </a:rPr>
              <a:t>systems </a:t>
            </a:r>
            <a:endParaRPr lang="en-US" sz="2000" dirty="0">
              <a:latin typeface="+mj-lt"/>
              <a:cs typeface="Calibri"/>
            </a:endParaRPr>
          </a:p>
          <a:p>
            <a:pPr lvl="1">
              <a:spcBef>
                <a:spcPts val="0"/>
              </a:spcBef>
              <a:buFont typeface="Wingdings" charset="2"/>
              <a:buChar char="ü"/>
            </a:pPr>
            <a:r>
              <a:rPr lang="en-US" sz="2000" dirty="0">
                <a:latin typeface="+mj-lt"/>
                <a:cs typeface="Calibri"/>
              </a:rPr>
              <a:t>Built environment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 smtClean="0">
              <a:latin typeface="+mj-lt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300" dirty="0" smtClean="0">
                <a:latin typeface="+mj-lt"/>
                <a:cs typeface="Calibri"/>
              </a:rPr>
              <a:t>Quarterly </a:t>
            </a:r>
            <a:r>
              <a:rPr lang="en-US" sz="2300" dirty="0">
                <a:latin typeface="+mj-lt"/>
                <a:cs typeface="Calibri"/>
              </a:rPr>
              <a:t>updates and interim reports</a:t>
            </a:r>
          </a:p>
          <a:p>
            <a:pPr>
              <a:spcBef>
                <a:spcPts val="0"/>
              </a:spcBef>
            </a:pPr>
            <a:endParaRPr lang="en-US" sz="1800" dirty="0" smtClean="0">
              <a:latin typeface="+mj-lt"/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300" dirty="0" smtClean="0">
                <a:latin typeface="+mj-lt"/>
                <a:cs typeface="Calibri"/>
              </a:rPr>
              <a:t>Funding </a:t>
            </a:r>
            <a:r>
              <a:rPr lang="en-US" sz="2300" dirty="0">
                <a:latin typeface="+mj-lt"/>
                <a:cs typeface="Calibri"/>
              </a:rPr>
              <a:t>Restrictions: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000" dirty="0">
                <a:latin typeface="+mj-lt"/>
                <a:cs typeface="Calibri"/>
              </a:rPr>
              <a:t>Research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000" dirty="0">
                <a:latin typeface="+mj-lt"/>
                <a:cs typeface="Calibri"/>
              </a:rPr>
              <a:t>Clinical care 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000" dirty="0">
                <a:latin typeface="+mj-lt"/>
                <a:cs typeface="Calibri"/>
              </a:rPr>
              <a:t>Furniture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000" dirty="0">
                <a:latin typeface="+mj-lt"/>
                <a:cs typeface="Calibri"/>
              </a:rPr>
              <a:t>Equipment 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000" dirty="0">
                <a:latin typeface="+mj-lt"/>
                <a:cs typeface="Calibri"/>
              </a:rPr>
              <a:t>Clinic and patient supplies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000" dirty="0">
                <a:latin typeface="+mj-lt"/>
                <a:cs typeface="Calibri"/>
              </a:rPr>
              <a:t>Building (breaking ground)</a:t>
            </a:r>
            <a:endParaRPr lang="en-US" sz="2000" dirty="0">
              <a:latin typeface="+mj-lt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457200"/>
            <a:ext cx="7315200" cy="838200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000000"/>
                </a:solidFill>
              </a:rPr>
              <a:t>Year 2 Sub-award Announcement</a:t>
            </a:r>
            <a:br>
              <a:rPr lang="en-US" sz="3200" b="1" dirty="0" smtClean="0">
                <a:solidFill>
                  <a:srgbClr val="000000"/>
                </a:solidFill>
              </a:rPr>
            </a:br>
            <a:r>
              <a:rPr lang="en-US" sz="3200" b="1" u="sng" dirty="0">
                <a:solidFill>
                  <a:srgbClr val="000000"/>
                </a:solidFill>
              </a:rPr>
              <a:t>Applications due </a:t>
            </a:r>
            <a:r>
              <a:rPr lang="en-US" sz="3200" b="1" u="sng" dirty="0" smtClean="0">
                <a:solidFill>
                  <a:srgbClr val="000000"/>
                </a:solidFill>
              </a:rPr>
              <a:t>11/09/15</a:t>
            </a:r>
            <a:r>
              <a:rPr lang="en-US" sz="1600" u="sng" dirty="0">
                <a:solidFill>
                  <a:srgbClr val="000000"/>
                </a:solidFill>
              </a:rPr>
              <a:t/>
            </a:r>
            <a:br>
              <a:rPr lang="en-US" sz="1600" u="sng" dirty="0">
                <a:solidFill>
                  <a:srgbClr val="000000"/>
                </a:solidFill>
              </a:rPr>
            </a:br>
            <a:endParaRPr lang="en-US" sz="3200" b="1" u="sng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D7911-4319-466A-A6D1-D754CC8647C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3657600"/>
            <a:ext cx="3128319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1609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447800"/>
            <a:ext cx="9067800" cy="51054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500" u="sng" dirty="0" smtClean="0">
                <a:latin typeface="+mj-lt"/>
              </a:rPr>
              <a:t>Increase access to healthy traditional foods</a:t>
            </a:r>
          </a:p>
          <a:p>
            <a:pPr lvl="1">
              <a:spcBef>
                <a:spcPts val="0"/>
              </a:spcBef>
              <a:buFont typeface="Wingdings" charset="2"/>
              <a:buChar char="ü"/>
            </a:pPr>
            <a:r>
              <a:rPr lang="en-US" sz="2500" dirty="0" smtClean="0">
                <a:latin typeface="+mj-lt"/>
              </a:rPr>
              <a:t>Community gardens</a:t>
            </a:r>
          </a:p>
          <a:p>
            <a:pPr lvl="1">
              <a:spcBef>
                <a:spcPts val="0"/>
              </a:spcBef>
              <a:buFont typeface="Wingdings" charset="2"/>
              <a:buChar char="ü"/>
            </a:pPr>
            <a:r>
              <a:rPr lang="en-US" sz="2500" dirty="0" smtClean="0">
                <a:latin typeface="+mj-lt"/>
              </a:rPr>
              <a:t>Food policy in schools, elder centers, head start</a:t>
            </a:r>
          </a:p>
          <a:p>
            <a:pPr lvl="1">
              <a:spcBef>
                <a:spcPts val="0"/>
              </a:spcBef>
              <a:buFont typeface="Wingdings" charset="2"/>
              <a:buChar char="ü"/>
            </a:pPr>
            <a:r>
              <a:rPr lang="en-US" sz="2500" dirty="0" smtClean="0">
                <a:latin typeface="+mj-lt"/>
              </a:rPr>
              <a:t>Farm to school, farmer’s markets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u="sng" dirty="0" smtClean="0">
              <a:latin typeface="+mj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u="sng" dirty="0" smtClean="0">
                <a:latin typeface="+mj-lt"/>
              </a:rPr>
              <a:t>Increase physical activity</a:t>
            </a:r>
          </a:p>
          <a:p>
            <a:pPr lvl="1">
              <a:spcBef>
                <a:spcPts val="0"/>
              </a:spcBef>
              <a:buFont typeface="Wingdings" charset="2"/>
              <a:buChar char="ü"/>
            </a:pPr>
            <a:r>
              <a:rPr lang="en-US" sz="2500" dirty="0" smtClean="0">
                <a:latin typeface="+mj-lt"/>
              </a:rPr>
              <a:t>Walking path use</a:t>
            </a:r>
          </a:p>
          <a:p>
            <a:pPr lvl="1">
              <a:spcBef>
                <a:spcPts val="0"/>
              </a:spcBef>
              <a:buFont typeface="Wingdings" charset="2"/>
              <a:buChar char="ü"/>
            </a:pPr>
            <a:r>
              <a:rPr lang="en-US" sz="2500" dirty="0" smtClean="0">
                <a:latin typeface="+mj-lt"/>
              </a:rPr>
              <a:t>Prescriptions/referrals to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500">
                <a:latin typeface="+mj-lt"/>
              </a:rPr>
              <a:t> </a:t>
            </a:r>
            <a:r>
              <a:rPr lang="en-US" sz="2500" smtClean="0">
                <a:latin typeface="+mj-lt"/>
              </a:rPr>
              <a:t>   fitness </a:t>
            </a:r>
            <a:r>
              <a:rPr lang="en-US" sz="2500" dirty="0" smtClean="0">
                <a:latin typeface="+mj-lt"/>
              </a:rPr>
              <a:t>opportunities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u="sng" dirty="0" smtClean="0">
              <a:latin typeface="+mj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u="sng" dirty="0" smtClean="0">
                <a:latin typeface="+mj-lt"/>
              </a:rPr>
              <a:t>Breastfeeding initiatives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u="sng" dirty="0" smtClean="0">
              <a:latin typeface="+mj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u="sng" dirty="0" smtClean="0">
                <a:latin typeface="+mj-lt"/>
              </a:rPr>
              <a:t>Reduce commercial tobacco use &amp; secondhand smoke 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u="sng" dirty="0">
              <a:latin typeface="+mj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u="sng" dirty="0" smtClean="0">
                <a:latin typeface="+mj-lt"/>
              </a:rPr>
              <a:t>Team-based care strategies for chronic disease</a:t>
            </a:r>
            <a:endParaRPr lang="en-US" sz="2500" u="sng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Examples of Projects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2D7911-4319-466A-A6D1-D754CC8647C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6692" y="3267308"/>
            <a:ext cx="2666981" cy="206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28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AVENW_QBM 102815">
  <a:themeElements>
    <a:clrScheme name="Custom 6">
      <a:dk1>
        <a:sysClr val="windowText" lastClr="000000"/>
      </a:dk1>
      <a:lt1>
        <a:sysClr val="window" lastClr="FFFFFF"/>
      </a:lt1>
      <a:dk2>
        <a:srgbClr val="4F271C"/>
      </a:dk2>
      <a:lt2>
        <a:srgbClr val="F8EDC5"/>
      </a:lt2>
      <a:accent1>
        <a:srgbClr val="3891A7"/>
      </a:accent1>
      <a:accent2>
        <a:srgbClr val="F1DB8C"/>
      </a:accent2>
      <a:accent3>
        <a:srgbClr val="C32D2E"/>
      </a:accent3>
      <a:accent4>
        <a:srgbClr val="637F26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NPAIHB1">
      <a:majorFont>
        <a:latin typeface="Georgia"/>
        <a:ea typeface=""/>
        <a:cs typeface=""/>
      </a:majorFont>
      <a:minorFont>
        <a:latin typeface="Trebuchet MS"/>
        <a:ea typeface=""/>
        <a:cs typeface="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WEAVENW_QBM 102815.potx</Template>
  <TotalTime>4143</TotalTime>
  <Words>321</Words>
  <Application>Microsoft Office PowerPoint</Application>
  <PresentationFormat>On-screen Show (4:3)</PresentationFormat>
  <Paragraphs>112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WEAVENW_QBM 102815</vt:lpstr>
      <vt:lpstr>Northwest Tribal Epidemiology Center </vt:lpstr>
      <vt:lpstr>WEAVE-NW</vt:lpstr>
      <vt:lpstr>About WEAVE-NW…</vt:lpstr>
      <vt:lpstr>What is a policy, system &amp; environment (PSE) change?</vt:lpstr>
      <vt:lpstr>Year 1 Highlights</vt:lpstr>
      <vt:lpstr>Year 2-4 (2015-2019)</vt:lpstr>
      <vt:lpstr>Technical Support for All Tribes</vt:lpstr>
      <vt:lpstr>Year 2 Sub-award Announcement Applications due 11/09/15 </vt:lpstr>
      <vt:lpstr>Examples of Projects</vt:lpstr>
      <vt:lpstr>WEAVE-NW Team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Ticey Casey</dc:creator>
  <cp:lastModifiedBy>Lisa Griggs</cp:lastModifiedBy>
  <cp:revision>137</cp:revision>
  <cp:lastPrinted>2015-10-22T00:02:39Z</cp:lastPrinted>
  <dcterms:created xsi:type="dcterms:W3CDTF">2012-05-08T16:58:41Z</dcterms:created>
  <dcterms:modified xsi:type="dcterms:W3CDTF">2015-10-22T15:54:48Z</dcterms:modified>
</cp:coreProperties>
</file>