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256" r:id="rId2"/>
    <p:sldId id="425" r:id="rId3"/>
    <p:sldId id="460" r:id="rId4"/>
    <p:sldId id="461" r:id="rId5"/>
    <p:sldId id="462" r:id="rId6"/>
    <p:sldId id="467" r:id="rId7"/>
    <p:sldId id="466" r:id="rId8"/>
    <p:sldId id="429" r:id="rId9"/>
    <p:sldId id="463" r:id="rId10"/>
    <p:sldId id="465" r:id="rId11"/>
    <p:sldId id="468" r:id="rId12"/>
    <p:sldId id="272"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777" autoAdjust="0"/>
    <p:restoredTop sz="93250" autoAdjust="0"/>
  </p:normalViewPr>
  <p:slideViewPr>
    <p:cSldViewPr>
      <p:cViewPr>
        <p:scale>
          <a:sx n="74" d="100"/>
          <a:sy n="74" d="100"/>
        </p:scale>
        <p:origin x="-1050"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649"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134" y="0"/>
            <a:ext cx="3038648" cy="465138"/>
          </a:xfrm>
          <a:prstGeom prst="rect">
            <a:avLst/>
          </a:prstGeom>
        </p:spPr>
        <p:txBody>
          <a:bodyPr vert="horz" lIns="91440" tIns="45720" rIns="91440" bIns="45720" rtlCol="0"/>
          <a:lstStyle>
            <a:lvl1pPr algn="r">
              <a:defRPr sz="1200"/>
            </a:lvl1pPr>
          </a:lstStyle>
          <a:p>
            <a:fld id="{E309F8E3-914E-4753-A5D9-282F1E1594A4}" type="datetimeFigureOut">
              <a:rPr lang="en-US" smtClean="0"/>
              <a:t>10/23/2015</a:t>
            </a:fld>
            <a:endParaRPr lang="en-US" dirty="0"/>
          </a:p>
        </p:txBody>
      </p:sp>
      <p:sp>
        <p:nvSpPr>
          <p:cNvPr id="4" name="Footer Placeholder 3"/>
          <p:cNvSpPr>
            <a:spLocks noGrp="1"/>
          </p:cNvSpPr>
          <p:nvPr>
            <p:ph type="ftr" sz="quarter" idx="2"/>
          </p:nvPr>
        </p:nvSpPr>
        <p:spPr>
          <a:xfrm>
            <a:off x="1" y="8829675"/>
            <a:ext cx="3038649"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134" y="8829675"/>
            <a:ext cx="3038648" cy="465138"/>
          </a:xfrm>
          <a:prstGeom prst="rect">
            <a:avLst/>
          </a:prstGeom>
        </p:spPr>
        <p:txBody>
          <a:bodyPr vert="horz" lIns="91440" tIns="45720" rIns="91440" bIns="45720" rtlCol="0" anchor="b"/>
          <a:lstStyle>
            <a:lvl1pPr algn="r">
              <a:defRPr sz="1200"/>
            </a:lvl1pPr>
          </a:lstStyle>
          <a:p>
            <a:fld id="{1EA3E148-855A-4DE7-857A-19B320BD12F7}" type="slidenum">
              <a:rPr lang="en-US" smtClean="0"/>
              <a:t>‹#›</a:t>
            </a:fld>
            <a:endParaRPr lang="en-US" dirty="0"/>
          </a:p>
        </p:txBody>
      </p:sp>
    </p:spTree>
    <p:extLst>
      <p:ext uri="{BB962C8B-B14F-4D97-AF65-F5344CB8AC3E}">
        <p14:creationId xmlns:p14="http://schemas.microsoft.com/office/powerpoint/2010/main" val="2126604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8" y="0"/>
            <a:ext cx="3038649"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970134" y="0"/>
            <a:ext cx="3038648"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10/23/2015</a:t>
            </a:fld>
            <a:endParaRPr lang="en-US" dirty="0"/>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701848" y="4416435"/>
            <a:ext cx="560832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8" y="8829675"/>
            <a:ext cx="3038649"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10</a:t>
            </a:fld>
            <a:endParaRPr lang="en-US" dirty="0"/>
          </a:p>
        </p:txBody>
      </p:sp>
    </p:spTree>
    <p:extLst>
      <p:ext uri="{BB962C8B-B14F-4D97-AF65-F5344CB8AC3E}">
        <p14:creationId xmlns:p14="http://schemas.microsoft.com/office/powerpoint/2010/main" val="1192207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5889140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12</a:t>
            </a:fld>
            <a:endParaRPr lang="en-US" dirty="0"/>
          </a:p>
        </p:txBody>
      </p:sp>
    </p:spTree>
    <p:extLst>
      <p:ext uri="{BB962C8B-B14F-4D97-AF65-F5344CB8AC3E}">
        <p14:creationId xmlns:p14="http://schemas.microsoft.com/office/powerpoint/2010/main" val="20590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3829755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4</a:t>
            </a:fld>
            <a:endParaRPr lang="en-US" dirty="0"/>
          </a:p>
        </p:txBody>
      </p:sp>
    </p:spTree>
    <p:extLst>
      <p:ext uri="{BB962C8B-B14F-4D97-AF65-F5344CB8AC3E}">
        <p14:creationId xmlns:p14="http://schemas.microsoft.com/office/powerpoint/2010/main" val="1391677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468480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3801045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2006115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8</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9</a:t>
            </a:fld>
            <a:endParaRPr lang="en-US" dirty="0"/>
          </a:p>
        </p:txBody>
      </p:sp>
    </p:spTree>
    <p:extLst>
      <p:ext uri="{BB962C8B-B14F-4D97-AF65-F5344CB8AC3E}">
        <p14:creationId xmlns:p14="http://schemas.microsoft.com/office/powerpoint/2010/main" val="1412685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10/23/2015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10/23/2015</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ihs.adobeconnect.com/painandaddiction/" TargetMode="Externa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October 27, 2015</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NPAIHB Quarterly Board Meeting</a:t>
            </a:r>
            <a:endParaRPr lang="en-US" sz="2400" b="1" dirty="0">
              <a:solidFill>
                <a:schemeClr val="bg1"/>
              </a:solidFill>
              <a:latin typeface="+mj-lt"/>
            </a:endParaRPr>
          </a:p>
          <a:p>
            <a:r>
              <a:rPr lang="en-US" sz="2400" b="1" dirty="0" err="1" smtClean="0">
                <a:solidFill>
                  <a:schemeClr val="bg1"/>
                </a:solidFill>
                <a:latin typeface="+mj-lt"/>
              </a:rPr>
              <a:t>Wildhorse</a:t>
            </a:r>
            <a:r>
              <a:rPr lang="en-US" sz="2400" b="1" dirty="0" smtClean="0">
                <a:solidFill>
                  <a:schemeClr val="bg1"/>
                </a:solidFill>
                <a:latin typeface="+mj-lt"/>
              </a:rPr>
              <a:t> Casino</a:t>
            </a: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220980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81600" y="236220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a:bodyPr>
          <a:lstStyle/>
          <a:p>
            <a:r>
              <a:rPr lang="en-US" sz="4000" dirty="0">
                <a:solidFill>
                  <a:prstClr val="black"/>
                </a:solidFill>
              </a:rPr>
              <a:t>To 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44605"/>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537863" cy="4495800"/>
          </a:xfrm>
          <a:prstGeom prst="rect">
            <a:avLst/>
          </a:prstGeom>
        </p:spPr>
        <p:txBody>
          <a:bodyPr vert="horz" anchor="t">
            <a:normAutofit fontScale="92500"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lvl="0" indent="-342900">
              <a:buClr>
                <a:prstClr val="black">
                  <a:lumMod val="75000"/>
                  <a:lumOff val="25000"/>
                </a:prstClr>
              </a:buClr>
              <a:buFont typeface="Wingdings" pitchFamily="2" charset="2"/>
              <a:buChar char="v"/>
            </a:pPr>
            <a:r>
              <a:rPr lang="en-US" sz="2800" dirty="0">
                <a:solidFill>
                  <a:prstClr val="black"/>
                </a:solidFill>
                <a:latin typeface="Arial"/>
              </a:rPr>
              <a:t>Special Diabetes Program for Indians (SPDI)- FY2016</a:t>
            </a:r>
          </a:p>
          <a:p>
            <a:pPr marL="1138428" lvl="1" indent="-342900">
              <a:buClr>
                <a:prstClr val="black">
                  <a:lumMod val="75000"/>
                  <a:lumOff val="25000"/>
                </a:prstClr>
              </a:buClr>
              <a:buFont typeface="Wingdings" pitchFamily="2" charset="2"/>
              <a:buChar char="v"/>
            </a:pPr>
            <a:r>
              <a:rPr lang="en-US" sz="2400" dirty="0">
                <a:solidFill>
                  <a:prstClr val="black"/>
                </a:solidFill>
                <a:latin typeface="Arial"/>
              </a:rPr>
              <a:t>Diabetes Prevention and Healthy Heart grants have ended.</a:t>
            </a:r>
          </a:p>
          <a:p>
            <a:pPr marL="1138428" lvl="1" indent="-342900">
              <a:buClr>
                <a:prstClr val="black">
                  <a:lumMod val="75000"/>
                  <a:lumOff val="25000"/>
                </a:prstClr>
              </a:buClr>
              <a:buFont typeface="Wingdings" pitchFamily="2" charset="2"/>
              <a:buChar char="v"/>
            </a:pPr>
            <a:r>
              <a:rPr lang="en-US" sz="2400" dirty="0">
                <a:solidFill>
                  <a:prstClr val="black"/>
                </a:solidFill>
                <a:latin typeface="Arial"/>
              </a:rPr>
              <a:t>Funding for “Data Grants” will be an Area-level decision.</a:t>
            </a:r>
          </a:p>
          <a:p>
            <a:pPr marL="1138428" lvl="1" indent="-342900">
              <a:buClr>
                <a:prstClr val="black">
                  <a:lumMod val="75000"/>
                  <a:lumOff val="25000"/>
                </a:prstClr>
              </a:buClr>
              <a:buFont typeface="Wingdings" pitchFamily="2" charset="2"/>
              <a:buChar char="v"/>
            </a:pPr>
            <a:r>
              <a:rPr lang="en-US" sz="2400" dirty="0">
                <a:solidFill>
                  <a:prstClr val="black"/>
                </a:solidFill>
                <a:latin typeface="Arial"/>
              </a:rPr>
              <a:t>Funding has been reallocated to existing programs.</a:t>
            </a:r>
          </a:p>
          <a:p>
            <a:pPr marL="1403604" lvl="2" indent="-342900">
              <a:buClr>
                <a:prstClr val="black">
                  <a:lumMod val="75000"/>
                  <a:lumOff val="25000"/>
                </a:prstClr>
              </a:buClr>
              <a:buFont typeface="Wingdings" pitchFamily="2" charset="2"/>
              <a:buChar char="v"/>
            </a:pPr>
            <a:r>
              <a:rPr lang="en-US" sz="2200" dirty="0">
                <a:solidFill>
                  <a:prstClr val="black"/>
                </a:solidFill>
                <a:latin typeface="Arial"/>
              </a:rPr>
              <a:t>Urban Projects- $1 million increase</a:t>
            </a:r>
          </a:p>
          <a:p>
            <a:pPr marL="1403604" lvl="2" indent="-342900">
              <a:buClr>
                <a:prstClr val="black">
                  <a:lumMod val="75000"/>
                  <a:lumOff val="25000"/>
                </a:prstClr>
              </a:buClr>
              <a:buFont typeface="Wingdings" pitchFamily="2" charset="2"/>
              <a:buChar char="v"/>
            </a:pPr>
            <a:r>
              <a:rPr lang="en-US" sz="2200" dirty="0">
                <a:solidFill>
                  <a:prstClr val="black"/>
                </a:solidFill>
                <a:latin typeface="Arial"/>
              </a:rPr>
              <a:t>Community-Directed Grants- $25,552,678 increase</a:t>
            </a:r>
          </a:p>
          <a:p>
            <a:pPr marL="1623060" lvl="3" indent="-342900">
              <a:buClr>
                <a:prstClr val="black">
                  <a:lumMod val="75000"/>
                  <a:lumOff val="25000"/>
                </a:prstClr>
              </a:buClr>
              <a:buFont typeface="Wingdings" pitchFamily="2" charset="2"/>
              <a:buChar char="v"/>
            </a:pPr>
            <a:r>
              <a:rPr lang="en-US" sz="2000" dirty="0">
                <a:solidFill>
                  <a:prstClr val="black"/>
                </a:solidFill>
                <a:latin typeface="Arial"/>
              </a:rPr>
              <a:t>Portland Area- $1,198,021 increase ($6,932,564 total)</a:t>
            </a:r>
          </a:p>
          <a:p>
            <a:pPr marL="1403604" lvl="2" indent="-342900">
              <a:buClr>
                <a:prstClr val="black">
                  <a:lumMod val="75000"/>
                  <a:lumOff val="25000"/>
                </a:prstClr>
              </a:buClr>
              <a:buFont typeface="Wingdings" pitchFamily="2" charset="2"/>
              <a:buChar char="v"/>
            </a:pPr>
            <a:r>
              <a:rPr lang="en-US" sz="2200" dirty="0">
                <a:solidFill>
                  <a:prstClr val="black"/>
                </a:solidFill>
                <a:latin typeface="Arial"/>
              </a:rPr>
              <a:t>National funding formula remained the same, though with more recent data on User Population (2012) and disease burden (prevalence).</a:t>
            </a:r>
          </a:p>
          <a:p>
            <a:pPr marL="1138428" lvl="1" indent="-342900">
              <a:buClr>
                <a:prstClr val="black">
                  <a:lumMod val="75000"/>
                  <a:lumOff val="25000"/>
                </a:prstClr>
              </a:buClr>
              <a:buFont typeface="Wingdings" pitchFamily="2" charset="2"/>
              <a:buChar char="v"/>
            </a:pPr>
            <a:r>
              <a:rPr lang="en-US" sz="2400" dirty="0">
                <a:solidFill>
                  <a:prstClr val="black"/>
                </a:solidFill>
                <a:latin typeface="Arial"/>
              </a:rPr>
              <a:t>Selected grantees will be announced in December.</a:t>
            </a:r>
          </a:p>
          <a:p>
            <a:pPr marL="1138428" lvl="1" indent="-342900">
              <a:buClr>
                <a:prstClr val="black">
                  <a:lumMod val="75000"/>
                  <a:lumOff val="25000"/>
                </a:prstClr>
              </a:buClr>
              <a:buFont typeface="Wingdings" pitchFamily="2" charset="2"/>
              <a:buChar char="v"/>
            </a:pPr>
            <a:r>
              <a:rPr lang="en-US" sz="2400" dirty="0">
                <a:solidFill>
                  <a:prstClr val="black"/>
                </a:solidFill>
                <a:latin typeface="Arial"/>
              </a:rPr>
              <a:t>Portland Area Funds Distribution</a:t>
            </a:r>
            <a:endParaRPr lang="en-US" b="1" dirty="0" smtClean="0">
              <a:solidFill>
                <a:schemeClr val="bg1"/>
              </a:solidFill>
              <a:latin typeface="+mj-lt"/>
            </a:endParaRPr>
          </a:p>
        </p:txBody>
      </p:sp>
    </p:spTree>
    <p:extLst>
      <p:ext uri="{BB962C8B-B14F-4D97-AF65-F5344CB8AC3E}">
        <p14:creationId xmlns:p14="http://schemas.microsoft.com/office/powerpoint/2010/main" val="11401375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3600" b="1" dirty="0">
                <a:solidFill>
                  <a:schemeClr val="bg1"/>
                </a:solidFill>
              </a:rPr>
              <a:t>Ensure that our work is transparent, accountable, fair, and inclusive</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7240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57200" y="1981200"/>
            <a:ext cx="82296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530352" indent="-457200">
              <a:buClr>
                <a:prstClr val="black"/>
              </a:buClr>
              <a:buFont typeface="Wingdings" panose="05000000000000000000" pitchFamily="2" charset="2"/>
              <a:buChar char="v"/>
            </a:pPr>
            <a:endParaRPr lang="en-US" b="1" dirty="0">
              <a:solidFill>
                <a:prstClr val="black"/>
              </a:solidFill>
              <a:latin typeface="Arial"/>
            </a:endParaRPr>
          </a:p>
        </p:txBody>
      </p:sp>
      <p:sp>
        <p:nvSpPr>
          <p:cNvPr id="8" name="TextBox 7"/>
          <p:cNvSpPr txBox="1"/>
          <p:nvPr/>
        </p:nvSpPr>
        <p:spPr>
          <a:xfrm>
            <a:off x="304800" y="1981200"/>
            <a:ext cx="8534400" cy="5146024"/>
          </a:xfrm>
          <a:prstGeom prst="rect">
            <a:avLst/>
          </a:prstGeom>
          <a:noFill/>
        </p:spPr>
        <p:txBody>
          <a:bodyPr wrap="square" rtlCol="0">
            <a:spAutoFit/>
          </a:bodyPr>
          <a:lstStyle/>
          <a:p>
            <a:pPr marL="457200" indent="-457200" fontAlgn="base">
              <a:spcBef>
                <a:spcPct val="20000"/>
              </a:spcBef>
              <a:spcAft>
                <a:spcPct val="0"/>
              </a:spcAft>
              <a:buFont typeface="Wingdings" panose="05000000000000000000" pitchFamily="2" charset="2"/>
              <a:buChar char="v"/>
              <a:defRPr/>
            </a:pPr>
            <a:endParaRPr lang="en-US" sz="2800" b="1" u="sng" kern="0" dirty="0" smtClean="0">
              <a:solidFill>
                <a:srgbClr val="000000"/>
              </a:solidFill>
              <a:latin typeface="Arial"/>
            </a:endParaRPr>
          </a:p>
          <a:p>
            <a:pPr marL="457200" indent="-457200" fontAlgn="base">
              <a:spcBef>
                <a:spcPct val="20000"/>
              </a:spcBef>
              <a:spcAft>
                <a:spcPct val="0"/>
              </a:spcAft>
              <a:buFont typeface="Wingdings" panose="05000000000000000000" pitchFamily="2" charset="2"/>
              <a:buChar char="v"/>
              <a:defRPr/>
            </a:pPr>
            <a:r>
              <a:rPr lang="en-US" sz="2800" b="1" u="sng" kern="0" dirty="0" smtClean="0">
                <a:solidFill>
                  <a:srgbClr val="000000"/>
                </a:solidFill>
                <a:latin typeface="Arial"/>
              </a:rPr>
              <a:t>FY18 </a:t>
            </a:r>
            <a:r>
              <a:rPr lang="en-US" sz="2800" b="1" u="sng" kern="0" dirty="0">
                <a:solidFill>
                  <a:srgbClr val="000000"/>
                </a:solidFill>
                <a:latin typeface="Arial"/>
              </a:rPr>
              <a:t>Budget Formulation Meeting</a:t>
            </a: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November 10, 2015 </a:t>
            </a:r>
          </a:p>
          <a:p>
            <a:pPr marL="800100" lvl="1" indent="-342900" fontAlgn="base">
              <a:spcBef>
                <a:spcPct val="20000"/>
              </a:spcBef>
              <a:spcAft>
                <a:spcPct val="0"/>
              </a:spcAft>
              <a:buFont typeface="Wingdings" panose="05000000000000000000" pitchFamily="2" charset="2"/>
              <a:buChar char="v"/>
              <a:defRPr/>
            </a:pPr>
            <a:r>
              <a:rPr lang="en-US" sz="2200" b="1" kern="0" dirty="0">
                <a:solidFill>
                  <a:srgbClr val="000000"/>
                </a:solidFill>
                <a:latin typeface="Arial"/>
              </a:rPr>
              <a:t>Embassy </a:t>
            </a:r>
            <a:r>
              <a:rPr lang="en-US" sz="2200" b="1" kern="0" dirty="0" smtClean="0">
                <a:solidFill>
                  <a:srgbClr val="000000"/>
                </a:solidFill>
                <a:latin typeface="Arial"/>
              </a:rPr>
              <a:t>Suites at Portland </a:t>
            </a:r>
            <a:r>
              <a:rPr lang="en-US" sz="2200" b="1" kern="0" dirty="0">
                <a:solidFill>
                  <a:srgbClr val="000000"/>
                </a:solidFill>
                <a:latin typeface="Arial"/>
              </a:rPr>
              <a:t>Airport</a:t>
            </a:r>
          </a:p>
          <a:p>
            <a:pPr lvl="1" fontAlgn="base">
              <a:spcBef>
                <a:spcPct val="20000"/>
              </a:spcBef>
              <a:spcAft>
                <a:spcPct val="0"/>
              </a:spcAft>
              <a:defRPr/>
            </a:pPr>
            <a:endParaRPr lang="en-US" sz="2200" b="1" kern="0" dirty="0">
              <a:solidFill>
                <a:srgbClr val="000000"/>
              </a:solidFill>
              <a:latin typeface="Arial"/>
            </a:endParaRPr>
          </a:p>
          <a:p>
            <a:pPr marL="457200" indent="-457200" fontAlgn="base">
              <a:spcBef>
                <a:spcPct val="20000"/>
              </a:spcBef>
              <a:spcAft>
                <a:spcPct val="0"/>
              </a:spcAft>
              <a:buFont typeface="Wingdings" panose="05000000000000000000" pitchFamily="2" charset="2"/>
              <a:buChar char="v"/>
              <a:defRPr/>
            </a:pPr>
            <a:r>
              <a:rPr lang="en-US" sz="2800" b="1" u="sng" kern="0" dirty="0" smtClean="0">
                <a:solidFill>
                  <a:srgbClr val="000000"/>
                </a:solidFill>
                <a:latin typeface="Arial"/>
              </a:rPr>
              <a:t>Area Office Staffing Update</a:t>
            </a:r>
            <a:endParaRPr lang="en-US" sz="2800" b="1" u="sng" kern="0" dirty="0">
              <a:solidFill>
                <a:srgbClr val="000000"/>
              </a:solidFill>
              <a:latin typeface="Arial"/>
            </a:endParaRP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Selected Area Dental Officer-withdrew acceptance </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Martha Young retired effective Sept 30th</a:t>
            </a:r>
          </a:p>
          <a:p>
            <a:pPr marL="800100" lvl="1" indent="-342900" fontAlgn="base">
              <a:spcBef>
                <a:spcPct val="20000"/>
              </a:spcBef>
              <a:spcAft>
                <a:spcPct val="0"/>
              </a:spcAft>
              <a:buFont typeface="Wingdings" panose="05000000000000000000" pitchFamily="2" charset="2"/>
              <a:buChar char="v"/>
              <a:defRPr/>
            </a:pPr>
            <a:r>
              <a:rPr lang="en-US" sz="2200" b="1" kern="0" dirty="0" smtClean="0">
                <a:solidFill>
                  <a:srgbClr val="000000"/>
                </a:solidFill>
                <a:latin typeface="Arial"/>
              </a:rPr>
              <a:t> Area Diabetes Officer –expect advertisement within next six months</a:t>
            </a:r>
            <a:endParaRPr lang="en-US" sz="2200" dirty="0">
              <a:solidFill>
                <a:prstClr val="black"/>
              </a:solidFill>
              <a:latin typeface="Arial" panose="020B0604020202020204" pitchFamily="34" charset="0"/>
              <a:cs typeface="Arial" panose="020B0604020202020204" pitchFamily="34" charset="0"/>
            </a:endParaRPr>
          </a:p>
          <a:p>
            <a:pPr lvl="1" fontAlgn="base">
              <a:spcBef>
                <a:spcPct val="20000"/>
              </a:spcBef>
              <a:spcAft>
                <a:spcPct val="0"/>
              </a:spcAft>
              <a:defRPr/>
            </a:pPr>
            <a:endParaRPr lang="en-US" sz="2200" b="1" kern="0" dirty="0">
              <a:solidFill>
                <a:srgbClr val="000000"/>
              </a:solidFill>
              <a:latin typeface="Arial"/>
            </a:endParaRPr>
          </a:p>
          <a:p>
            <a:pPr lvl="1" fontAlgn="base">
              <a:spcBef>
                <a:spcPct val="20000"/>
              </a:spcBef>
              <a:spcAft>
                <a:spcPct val="0"/>
              </a:spcAft>
              <a:defRPr/>
            </a:pPr>
            <a:endParaRPr lang="en-US" sz="2200" b="1" kern="0" dirty="0">
              <a:solidFill>
                <a:srgbClr val="000000"/>
              </a:solidFill>
              <a:latin typeface="Arial"/>
            </a:endParaRPr>
          </a:p>
        </p:txBody>
      </p:sp>
    </p:spTree>
    <p:extLst>
      <p:ext uri="{BB962C8B-B14F-4D97-AF65-F5344CB8AC3E}">
        <p14:creationId xmlns:p14="http://schemas.microsoft.com/office/powerpoint/2010/main" val="37116968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0">
              <a:buClr>
                <a:schemeClr val="bg1">
                  <a:lumMod val="75000"/>
                  <a:lumOff val="25000"/>
                </a:schemeClr>
              </a:buClr>
            </a:pPr>
            <a:r>
              <a:rPr lang="en-US" sz="2400" b="1" u="sng" dirty="0" smtClean="0">
                <a:solidFill>
                  <a:srgbClr val="000000"/>
                </a:solidFill>
                <a:latin typeface="+mj-lt"/>
                <a:cs typeface="Arial" panose="020B0604020202020204" pitchFamily="34" charset="0"/>
              </a:rPr>
              <a:t>Governing Board Meetings</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All Six Service Units</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Bi-annual – Department Best Practices</a:t>
            </a: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Future Presentations At QBM</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All Five DST Councils invite To Every Meeting</a:t>
            </a:r>
            <a:endParaRPr lang="en-US" sz="22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0" lvl="0">
              <a:buClrTx/>
              <a:buSzTx/>
            </a:pPr>
            <a:r>
              <a:rPr lang="en-US" sz="2400" b="1" u="sng" dirty="0">
                <a:solidFill>
                  <a:prstClr val="black"/>
                </a:solidFill>
                <a:latin typeface="Arial"/>
              </a:rPr>
              <a:t>IHS Director’s Listening Session</a:t>
            </a:r>
            <a:endParaRPr lang="en-US" sz="2400" kern="0" dirty="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Corrective Action Plan</a:t>
            </a:r>
          </a:p>
          <a:p>
            <a:pPr marL="742864" lvl="1" indent="-285717" eaLnBrk="0" fontAlgn="base" hangingPunct="0">
              <a:spcAft>
                <a:spcPct val="0"/>
              </a:spcAft>
              <a:buClr>
                <a:srgbClr val="000000"/>
              </a:buClr>
              <a:buSzTx/>
              <a:buFont typeface="Wingdings" panose="05000000000000000000" pitchFamily="2" charset="2"/>
              <a:buChar char="v"/>
            </a:pPr>
            <a:r>
              <a:rPr lang="en-US" sz="2200" kern="0" dirty="0" smtClean="0">
                <a:solidFill>
                  <a:srgbClr val="000000">
                    <a:lumMod val="95000"/>
                    <a:lumOff val="5000"/>
                  </a:srgbClr>
                </a:solidFill>
                <a:latin typeface="Arial" panose="020B0604020202020204" pitchFamily="34" charset="0"/>
                <a:cs typeface="Arial" panose="020B0604020202020204" pitchFamily="34" charset="0"/>
              </a:rPr>
              <a:t>Expect To Hear From Mr. McSwain  </a:t>
            </a: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2277074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0">
              <a:buClr>
                <a:schemeClr val="bg1">
                  <a:lumMod val="75000"/>
                  <a:lumOff val="25000"/>
                </a:schemeClr>
              </a:buClr>
            </a:pPr>
            <a:r>
              <a:rPr lang="en-US" sz="2400" b="1" u="sng" dirty="0" smtClean="0">
                <a:solidFill>
                  <a:srgbClr val="000000"/>
                </a:solidFill>
                <a:latin typeface="+mj-lt"/>
                <a:cs typeface="Arial" panose="020B0604020202020204" pitchFamily="34" charset="0"/>
              </a:rPr>
              <a:t>Public Health Service Update</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Transition of HR Support to Coast Guard.</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No New Orders after November 13</a:t>
            </a:r>
            <a:r>
              <a:rPr lang="en-US" sz="2000" baseline="30000" dirty="0" smtClean="0">
                <a:solidFill>
                  <a:srgbClr val="000000">
                    <a:lumMod val="95000"/>
                    <a:lumOff val="5000"/>
                  </a:srgbClr>
                </a:solidFill>
                <a:latin typeface="+mj-lt"/>
                <a:cs typeface="Arial" panose="020B0604020202020204" pitchFamily="34" charset="0"/>
              </a:rPr>
              <a:t>th</a:t>
            </a:r>
            <a:r>
              <a:rPr lang="en-US" sz="2000" dirty="0" smtClean="0">
                <a:solidFill>
                  <a:srgbClr val="000000">
                    <a:lumMod val="95000"/>
                    <a:lumOff val="5000"/>
                  </a:srgbClr>
                </a:solidFill>
                <a:latin typeface="+mj-lt"/>
                <a:cs typeface="Arial" panose="020B0604020202020204" pitchFamily="34" charset="0"/>
              </a:rPr>
              <a:t> Through January 1</a:t>
            </a:r>
            <a:r>
              <a:rPr lang="en-US" sz="2000" baseline="30000" dirty="0" smtClean="0">
                <a:solidFill>
                  <a:srgbClr val="000000">
                    <a:lumMod val="95000"/>
                    <a:lumOff val="5000"/>
                  </a:srgbClr>
                </a:solidFill>
                <a:latin typeface="+mj-lt"/>
                <a:cs typeface="Arial" panose="020B0604020202020204" pitchFamily="34" charset="0"/>
              </a:rPr>
              <a:t>st</a:t>
            </a:r>
            <a:endParaRPr lang="en-US" sz="20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New Commissioned Corps Liaison For Portland Area</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Commissioned Officers Effective Report (COER) Deadlines</a:t>
            </a:r>
            <a:endParaRPr lang="en-US" sz="2200" dirty="0" smtClean="0">
              <a:solidFill>
                <a:prstClr val="black"/>
              </a:solidFill>
              <a:latin typeface="+mj-lt"/>
              <a:cs typeface="Arial" panose="020B0604020202020204" pitchFamily="34" charset="0"/>
            </a:endParaRPr>
          </a:p>
          <a:p>
            <a:pPr marL="0" lvl="0">
              <a:buClrTx/>
              <a:buSzTx/>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8874357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457200" lvl="0" indent="-457200" fontAlgn="base">
              <a:spcAft>
                <a:spcPct val="0"/>
              </a:spcAft>
              <a:buClrTx/>
              <a:buSzTx/>
              <a:buFont typeface="Wingdings" panose="05000000000000000000" pitchFamily="2" charset="2"/>
              <a:buChar char="v"/>
              <a:defRPr/>
            </a:pPr>
            <a:r>
              <a:rPr lang="en-US" sz="2600" b="1" u="sng" kern="0" dirty="0" smtClean="0">
                <a:solidFill>
                  <a:srgbClr val="000000"/>
                </a:solidFill>
                <a:latin typeface="Arial"/>
              </a:rPr>
              <a:t>Office </a:t>
            </a:r>
            <a:r>
              <a:rPr lang="en-US" sz="2600" b="1" u="sng" kern="0" dirty="0">
                <a:solidFill>
                  <a:srgbClr val="000000"/>
                </a:solidFill>
                <a:latin typeface="Arial"/>
              </a:rPr>
              <a:t>of the Assistant Secretary for Planning and Evaluation Site Visit </a:t>
            </a:r>
          </a:p>
          <a:p>
            <a:pPr marL="800100" lvl="1" indent="-342900" fontAlgn="base">
              <a:spcAft>
                <a:spcPct val="0"/>
              </a:spcAft>
              <a:buClrTx/>
              <a:buSzTx/>
              <a:buFont typeface="Wingdings" panose="05000000000000000000" pitchFamily="2" charset="2"/>
              <a:buChar char="v"/>
              <a:defRPr/>
            </a:pPr>
            <a:r>
              <a:rPr lang="en-US" sz="2200" kern="0" dirty="0">
                <a:solidFill>
                  <a:srgbClr val="000000"/>
                </a:solidFill>
                <a:latin typeface="Arial"/>
              </a:rPr>
              <a:t>November 4</a:t>
            </a:r>
            <a:r>
              <a:rPr lang="en-US" sz="2200" kern="0" baseline="30000" dirty="0">
                <a:solidFill>
                  <a:srgbClr val="000000"/>
                </a:solidFill>
                <a:latin typeface="Arial"/>
              </a:rPr>
              <a:t>th</a:t>
            </a:r>
            <a:r>
              <a:rPr lang="en-US" sz="2200" kern="0" dirty="0">
                <a:solidFill>
                  <a:srgbClr val="000000"/>
                </a:solidFill>
                <a:latin typeface="Arial"/>
              </a:rPr>
              <a:t>,5</a:t>
            </a:r>
            <a:r>
              <a:rPr lang="en-US" sz="2200" kern="0" baseline="30000" dirty="0">
                <a:solidFill>
                  <a:srgbClr val="000000"/>
                </a:solidFill>
                <a:latin typeface="Arial"/>
              </a:rPr>
              <a:t>th</a:t>
            </a:r>
            <a:r>
              <a:rPr lang="en-US" sz="2200" kern="0" dirty="0">
                <a:solidFill>
                  <a:srgbClr val="000000"/>
                </a:solidFill>
                <a:latin typeface="Arial"/>
              </a:rPr>
              <a:t>, 6</a:t>
            </a:r>
            <a:r>
              <a:rPr lang="en-US" sz="2200" kern="0" baseline="30000" dirty="0">
                <a:solidFill>
                  <a:srgbClr val="000000"/>
                </a:solidFill>
                <a:latin typeface="Arial"/>
              </a:rPr>
              <a:t>th</a:t>
            </a:r>
            <a:r>
              <a:rPr lang="en-US" sz="2200" kern="0" dirty="0">
                <a:solidFill>
                  <a:srgbClr val="000000"/>
                </a:solidFill>
                <a:latin typeface="Arial"/>
              </a:rPr>
              <a:t> </a:t>
            </a:r>
          </a:p>
          <a:p>
            <a:pPr marL="800100" lvl="1" indent="-342900" fontAlgn="base">
              <a:spcAft>
                <a:spcPct val="0"/>
              </a:spcAft>
              <a:buClrTx/>
              <a:buSzTx/>
              <a:buFont typeface="Wingdings" panose="05000000000000000000" pitchFamily="2" charset="2"/>
              <a:buChar char="v"/>
              <a:defRPr/>
            </a:pPr>
            <a:r>
              <a:rPr lang="en-US" sz="2200" kern="0" dirty="0">
                <a:solidFill>
                  <a:srgbClr val="000000"/>
                </a:solidFill>
                <a:latin typeface="Arial"/>
              </a:rPr>
              <a:t>Deputy Assistant Secretary for Health Policy</a:t>
            </a:r>
          </a:p>
          <a:p>
            <a:pPr marL="800100" lvl="1" indent="-342900" fontAlgn="base">
              <a:spcAft>
                <a:spcPct val="0"/>
              </a:spcAft>
              <a:buClrTx/>
              <a:buSzTx/>
              <a:buFont typeface="Wingdings" panose="05000000000000000000" pitchFamily="2" charset="2"/>
              <a:buChar char="v"/>
              <a:defRPr/>
            </a:pPr>
            <a:r>
              <a:rPr lang="en-US" sz="2200" kern="0" dirty="0">
                <a:solidFill>
                  <a:srgbClr val="000000"/>
                </a:solidFill>
                <a:latin typeface="Arial"/>
              </a:rPr>
              <a:t>Associate Deputy Assistant Secretary for Health Policy</a:t>
            </a:r>
          </a:p>
          <a:p>
            <a:pPr marL="800100" lvl="1" indent="-342900" fontAlgn="base">
              <a:spcAft>
                <a:spcPct val="0"/>
              </a:spcAft>
              <a:buClrTx/>
              <a:buSzTx/>
              <a:buFont typeface="Wingdings" panose="05000000000000000000" pitchFamily="2" charset="2"/>
              <a:buChar char="v"/>
              <a:defRPr/>
            </a:pPr>
            <a:r>
              <a:rPr lang="en-US" sz="2200" kern="0" dirty="0">
                <a:solidFill>
                  <a:srgbClr val="000000"/>
                </a:solidFill>
                <a:latin typeface="Arial"/>
              </a:rPr>
              <a:t>Senior Program Analyst</a:t>
            </a:r>
          </a:p>
          <a:p>
            <a:pPr marL="800100" lvl="1" indent="-342900" fontAlgn="base">
              <a:spcAft>
                <a:spcPct val="0"/>
              </a:spcAft>
              <a:buClrTx/>
              <a:buSzTx/>
              <a:buFont typeface="Wingdings" panose="05000000000000000000" pitchFamily="2" charset="2"/>
              <a:buChar char="v"/>
              <a:defRPr/>
            </a:pPr>
            <a:r>
              <a:rPr lang="en-US" sz="2200" kern="0" dirty="0">
                <a:solidFill>
                  <a:srgbClr val="000000"/>
                </a:solidFill>
                <a:latin typeface="Arial"/>
              </a:rPr>
              <a:t>Site Visit Locations:</a:t>
            </a:r>
          </a:p>
          <a:p>
            <a:pPr marL="1065276" lvl="2" indent="-342900" fontAlgn="base">
              <a:spcAft>
                <a:spcPct val="0"/>
              </a:spcAft>
              <a:buClrTx/>
              <a:buSzTx/>
              <a:buFont typeface="Wingdings" panose="05000000000000000000" pitchFamily="2" charset="2"/>
              <a:buChar char="v"/>
              <a:defRPr/>
            </a:pPr>
            <a:r>
              <a:rPr lang="en-US" sz="2000" kern="0" dirty="0">
                <a:solidFill>
                  <a:srgbClr val="000000"/>
                </a:solidFill>
                <a:latin typeface="Arial"/>
              </a:rPr>
              <a:t>NARA</a:t>
            </a:r>
          </a:p>
          <a:p>
            <a:pPr marL="1065276" lvl="2" indent="-342900" fontAlgn="base">
              <a:spcAft>
                <a:spcPct val="0"/>
              </a:spcAft>
              <a:buClrTx/>
              <a:buSzTx/>
              <a:buFont typeface="Wingdings" panose="05000000000000000000" pitchFamily="2" charset="2"/>
              <a:buChar char="v"/>
              <a:defRPr/>
            </a:pPr>
            <a:r>
              <a:rPr lang="en-US" sz="2000" kern="0" dirty="0">
                <a:solidFill>
                  <a:srgbClr val="000000"/>
                </a:solidFill>
                <a:latin typeface="Arial"/>
              </a:rPr>
              <a:t>Siletz Tribal Health Care Program</a:t>
            </a:r>
          </a:p>
          <a:p>
            <a:pPr marL="1065276" lvl="2" indent="-342900" fontAlgn="base">
              <a:spcAft>
                <a:spcPct val="0"/>
              </a:spcAft>
              <a:buClrTx/>
              <a:buSzTx/>
              <a:buFont typeface="Wingdings" panose="05000000000000000000" pitchFamily="2" charset="2"/>
              <a:buChar char="v"/>
              <a:defRPr/>
            </a:pPr>
            <a:r>
              <a:rPr lang="en-US" sz="2000" kern="0" dirty="0">
                <a:solidFill>
                  <a:srgbClr val="000000"/>
                </a:solidFill>
                <a:latin typeface="Arial"/>
              </a:rPr>
              <a:t>Western Oregon Service Unit</a:t>
            </a:r>
          </a:p>
          <a:p>
            <a:pPr marL="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41383542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686800" cy="50292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Tx/>
              <a:buSzPct val="100000"/>
              <a:buFont typeface="Wingdings" pitchFamily="2" charset="2"/>
              <a:buChar char="v"/>
            </a:pPr>
            <a:r>
              <a:rPr lang="en-US" sz="2600" b="1" u="sng" dirty="0" smtClean="0">
                <a:solidFill>
                  <a:srgbClr val="000000"/>
                </a:solidFill>
                <a:latin typeface="+mj-lt"/>
                <a:cs typeface="Arial" panose="020B0604020202020204" pitchFamily="34" charset="0"/>
              </a:rPr>
              <a:t>PUBLIC </a:t>
            </a:r>
            <a:r>
              <a:rPr lang="en-US" sz="2600" b="1" u="sng" dirty="0">
                <a:solidFill>
                  <a:srgbClr val="000000"/>
                </a:solidFill>
                <a:latin typeface="+mj-lt"/>
                <a:cs typeface="Arial" panose="020B0604020202020204" pitchFamily="34" charset="0"/>
              </a:rPr>
              <a:t>HEALTH EMERGENCY </a:t>
            </a:r>
            <a:r>
              <a:rPr lang="en-US" sz="2600" b="1" u="sng" dirty="0" smtClean="0">
                <a:solidFill>
                  <a:srgbClr val="000000"/>
                </a:solidFill>
                <a:latin typeface="+mj-lt"/>
                <a:cs typeface="Arial" panose="020B0604020202020204" pitchFamily="34" charset="0"/>
              </a:rPr>
              <a:t>MANAGEMENT</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457200" lvl="0" indent="-457200" eaLnBrk="0" hangingPunct="0">
              <a:spcBef>
                <a:spcPts val="0"/>
              </a:spcBef>
              <a:buClrTx/>
              <a:buSzTx/>
              <a:buFont typeface="Wingdings" panose="05000000000000000000" pitchFamily="2" charset="2"/>
              <a:buChar char="v"/>
            </a:pPr>
            <a:r>
              <a:rPr lang="en-US" sz="2200" b="1" dirty="0" smtClean="0">
                <a:solidFill>
                  <a:prstClr val="black"/>
                </a:solidFill>
                <a:latin typeface="Arial" panose="020B0604020202020204" pitchFamily="34" charset="0"/>
                <a:cs typeface="Arial" panose="020B0604020202020204" pitchFamily="34" charset="0"/>
              </a:rPr>
              <a:t>Emergencies/Disasters, 2015</a:t>
            </a:r>
            <a:endParaRPr lang="en-US" sz="2200" b="1" dirty="0">
              <a:solidFill>
                <a:prstClr val="black"/>
              </a:solidFill>
              <a:latin typeface="Arial" panose="020B0604020202020204" pitchFamily="34" charset="0"/>
              <a:cs typeface="Arial" panose="020B0604020202020204" pitchFamily="34" charset="0"/>
            </a:endParaRPr>
          </a:p>
          <a:p>
            <a:pPr marL="1252728" lvl="1" indent="-457200" eaLnBrk="0" hangingPunct="0">
              <a:spcBef>
                <a:spcPts val="0"/>
              </a:spcBef>
              <a:buClrTx/>
              <a:buSzTx/>
              <a:buFont typeface="Wingdings" panose="05000000000000000000" pitchFamily="2" charset="2"/>
              <a:buChar char="v"/>
            </a:pPr>
            <a:r>
              <a:rPr lang="en-US" sz="2000" b="1" dirty="0" smtClean="0">
                <a:solidFill>
                  <a:prstClr val="black"/>
                </a:solidFill>
                <a:latin typeface="Arial" panose="020B0604020202020204" pitchFamily="34" charset="0"/>
                <a:cs typeface="Arial" panose="020B0604020202020204" pitchFamily="34" charset="0"/>
              </a:rPr>
              <a:t>Northwest Drought </a:t>
            </a:r>
            <a:r>
              <a:rPr lang="en-US" sz="2000" b="1" dirty="0">
                <a:solidFill>
                  <a:prstClr val="black"/>
                </a:solidFill>
                <a:latin typeface="Arial" panose="020B0604020202020204" pitchFamily="34" charset="0"/>
                <a:cs typeface="Arial" panose="020B0604020202020204" pitchFamily="34" charset="0"/>
              </a:rPr>
              <a:t>and Wildfires</a:t>
            </a:r>
          </a:p>
          <a:p>
            <a:pPr marL="1252728" lvl="1" indent="-457200" eaLnBrk="0" hangingPunct="0">
              <a:spcBef>
                <a:spcPts val="0"/>
              </a:spcBef>
              <a:buClrTx/>
              <a:buSzTx/>
              <a:buFont typeface="Wingdings" panose="05000000000000000000" pitchFamily="2" charset="2"/>
              <a:buChar char="v"/>
            </a:pPr>
            <a:r>
              <a:rPr lang="en-US" sz="2000" b="1" dirty="0">
                <a:solidFill>
                  <a:prstClr val="black"/>
                </a:solidFill>
                <a:latin typeface="Arial" panose="020B0604020202020204" pitchFamily="34" charset="0"/>
                <a:cs typeface="Arial" panose="020B0604020202020204" pitchFamily="34" charset="0"/>
              </a:rPr>
              <a:t>Roseburg Shooting Incident</a:t>
            </a:r>
          </a:p>
          <a:p>
            <a:pPr marL="457200" lvl="0" indent="-457200" eaLnBrk="0" hangingPunct="0">
              <a:spcBef>
                <a:spcPts val="0"/>
              </a:spcBef>
              <a:buClrTx/>
              <a:buSzTx/>
              <a:buFont typeface="Wingdings" panose="05000000000000000000" pitchFamily="2" charset="2"/>
              <a:buChar char="v"/>
            </a:pPr>
            <a:r>
              <a:rPr lang="en-US" sz="2200" b="1" dirty="0">
                <a:solidFill>
                  <a:prstClr val="black"/>
                </a:solidFill>
                <a:latin typeface="Arial" panose="020B0604020202020204" pitchFamily="34" charset="0"/>
                <a:cs typeface="Arial" panose="020B0604020202020204" pitchFamily="34" charset="0"/>
              </a:rPr>
              <a:t>IHS Actions</a:t>
            </a:r>
          </a:p>
          <a:p>
            <a:pPr marL="1252728" lvl="1" indent="-457200" eaLnBrk="0" hangingPunct="0">
              <a:spcBef>
                <a:spcPts val="0"/>
              </a:spcBef>
              <a:buClrTx/>
              <a:buSzTx/>
              <a:buFont typeface="Wingdings" panose="05000000000000000000" pitchFamily="2" charset="2"/>
              <a:buChar char="v"/>
            </a:pPr>
            <a:r>
              <a:rPr lang="en-US" sz="2000" b="1" dirty="0" smtClean="0">
                <a:solidFill>
                  <a:prstClr val="black"/>
                </a:solidFill>
                <a:latin typeface="Arial" panose="020B0604020202020204" pitchFamily="34" charset="0"/>
                <a:cs typeface="Arial" panose="020B0604020202020204" pitchFamily="34" charset="0"/>
              </a:rPr>
              <a:t>Tribal </a:t>
            </a:r>
            <a:r>
              <a:rPr lang="en-US" sz="2000" b="1" dirty="0">
                <a:solidFill>
                  <a:prstClr val="black"/>
                </a:solidFill>
                <a:latin typeface="Arial" panose="020B0604020202020204" pitchFamily="34" charset="0"/>
                <a:cs typeface="Arial" panose="020B0604020202020204" pitchFamily="34" charset="0"/>
              </a:rPr>
              <a:t>inclusion on State and Federal declarations</a:t>
            </a:r>
          </a:p>
          <a:p>
            <a:pPr marL="1252728" lvl="1" indent="-457200" eaLnBrk="0" hangingPunct="0">
              <a:spcBef>
                <a:spcPts val="0"/>
              </a:spcBef>
              <a:buClrTx/>
              <a:buSzTx/>
              <a:buFont typeface="Wingdings" panose="05000000000000000000" pitchFamily="2" charset="2"/>
              <a:buChar char="v"/>
            </a:pPr>
            <a:r>
              <a:rPr lang="en-US" sz="2000" b="1" dirty="0" smtClean="0">
                <a:solidFill>
                  <a:prstClr val="black"/>
                </a:solidFill>
                <a:latin typeface="Arial" panose="020B0604020202020204" pitchFamily="34" charset="0"/>
                <a:cs typeface="Arial" panose="020B0604020202020204" pitchFamily="34" charset="0"/>
              </a:rPr>
              <a:t>Provided </a:t>
            </a:r>
            <a:r>
              <a:rPr lang="en-US" sz="2000" b="1" dirty="0">
                <a:solidFill>
                  <a:prstClr val="black"/>
                </a:solidFill>
                <a:latin typeface="Arial" panose="020B0604020202020204" pitchFamily="34" charset="0"/>
                <a:cs typeface="Arial" panose="020B0604020202020204" pitchFamily="34" charset="0"/>
              </a:rPr>
              <a:t>technical assistance and expertise </a:t>
            </a:r>
          </a:p>
          <a:p>
            <a:pPr marL="1252728" lvl="1" indent="-457200" eaLnBrk="0" hangingPunct="0">
              <a:spcBef>
                <a:spcPts val="0"/>
              </a:spcBef>
              <a:buClrTx/>
              <a:buSzTx/>
              <a:buFont typeface="Wingdings" panose="05000000000000000000" pitchFamily="2" charset="2"/>
              <a:buChar char="v"/>
            </a:pPr>
            <a:r>
              <a:rPr lang="en-US" sz="2000" b="1" dirty="0" smtClean="0">
                <a:solidFill>
                  <a:prstClr val="black"/>
                </a:solidFill>
                <a:latin typeface="Arial" panose="020B0604020202020204" pitchFamily="34" charset="0"/>
                <a:cs typeface="Arial" panose="020B0604020202020204" pitchFamily="34" charset="0"/>
              </a:rPr>
              <a:t>Critical </a:t>
            </a:r>
            <a:r>
              <a:rPr lang="en-US" sz="2000" b="1" dirty="0">
                <a:solidFill>
                  <a:prstClr val="black"/>
                </a:solidFill>
                <a:latin typeface="Arial" panose="020B0604020202020204" pitchFamily="34" charset="0"/>
                <a:cs typeface="Arial" panose="020B0604020202020204" pitchFamily="34" charset="0"/>
              </a:rPr>
              <a:t>medical supplies, public and behavioral health services and environmental equipment to impacted Tribes</a:t>
            </a:r>
          </a:p>
          <a:p>
            <a:pPr marL="662940" lvl="1" indent="-342900">
              <a:buClrTx/>
              <a:buSzTx/>
              <a:buFont typeface="Wingdings" panose="05000000000000000000" pitchFamily="2" charset="2"/>
              <a:buChar char="v"/>
            </a:pPr>
            <a:r>
              <a:rPr lang="en-US" sz="2200" b="1" dirty="0">
                <a:solidFill>
                  <a:prstClr val="black"/>
                </a:solidFill>
                <a:latin typeface="Arial"/>
                <a:cs typeface="Arial" panose="020B0604020202020204" pitchFamily="34" charset="0"/>
              </a:rPr>
              <a:t>FY16 INITIATIVES</a:t>
            </a:r>
          </a:p>
          <a:p>
            <a:pPr marL="928116" lvl="2" indent="-342900">
              <a:buClrTx/>
              <a:buSzTx/>
              <a:buFont typeface="Wingdings" panose="05000000000000000000" pitchFamily="2" charset="2"/>
              <a:buChar char="v"/>
            </a:pPr>
            <a:r>
              <a:rPr lang="en-US" sz="2000" b="1" dirty="0">
                <a:solidFill>
                  <a:prstClr val="black"/>
                </a:solidFill>
                <a:latin typeface="Arial"/>
                <a:cs typeface="Arial" panose="020B0604020202020204" pitchFamily="34" charset="0"/>
              </a:rPr>
              <a:t>Injury Prevention Projects</a:t>
            </a:r>
          </a:p>
          <a:p>
            <a:pPr marL="928116" lvl="2" indent="-342900">
              <a:buClrTx/>
              <a:buSzTx/>
              <a:buFont typeface="Wingdings" panose="05000000000000000000" pitchFamily="2" charset="2"/>
              <a:buChar char="v"/>
            </a:pPr>
            <a:r>
              <a:rPr lang="en-US" sz="2000" b="1" dirty="0">
                <a:solidFill>
                  <a:prstClr val="black"/>
                </a:solidFill>
                <a:latin typeface="Arial"/>
                <a:cs typeface="Arial" panose="020B0604020202020204" pitchFamily="34" charset="0"/>
              </a:rPr>
              <a:t>Environmental Health Program Capacity Development</a:t>
            </a:r>
          </a:p>
          <a:p>
            <a:pPr marL="928116" lvl="2" indent="-342900">
              <a:buClrTx/>
              <a:buSzTx/>
              <a:buFont typeface="Wingdings" panose="05000000000000000000" pitchFamily="2" charset="2"/>
              <a:buChar char="v"/>
            </a:pPr>
            <a:r>
              <a:rPr lang="en-US" sz="2000" b="1" dirty="0">
                <a:solidFill>
                  <a:prstClr val="black"/>
                </a:solidFill>
                <a:latin typeface="Arial"/>
                <a:cs typeface="Arial" panose="020B0604020202020204" pitchFamily="34" charset="0"/>
              </a:rPr>
              <a:t>Study of Environmental Exposures in Child Care Settings</a:t>
            </a: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128890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5400" y="274638"/>
            <a:ext cx="65532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8"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0105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228600" y="1981200"/>
            <a:ext cx="8763000" cy="4419600"/>
          </a:xfrm>
        </p:spPr>
        <p:txBody>
          <a:bodyPr>
            <a:normAutofit/>
          </a:bodyPr>
          <a:lstStyle/>
          <a:p>
            <a:pPr>
              <a:buClrTx/>
              <a:buFont typeface="Wingdings" panose="05000000000000000000" pitchFamily="2" charset="2"/>
              <a:buChar char="v"/>
            </a:pPr>
            <a:endParaRPr lang="en-US" sz="1800" dirty="0" smtClean="0">
              <a:solidFill>
                <a:schemeClr val="bg1"/>
              </a:solidFill>
            </a:endParaRPr>
          </a:p>
          <a:p>
            <a:pPr marL="342900" lvl="0" indent="-342900">
              <a:buClrTx/>
              <a:buSzTx/>
              <a:buFont typeface="Wingdings" panose="05000000000000000000" pitchFamily="2" charset="2"/>
              <a:buChar char="v"/>
            </a:pPr>
            <a:r>
              <a:rPr lang="en-US" sz="2200" b="1" u="sng" dirty="0" smtClean="0">
                <a:solidFill>
                  <a:prstClr val="black"/>
                </a:solidFill>
                <a:latin typeface="Arial"/>
              </a:rPr>
              <a:t>CHEF Balance Remains at 4 Million as of 10/23/15</a:t>
            </a:r>
            <a:endParaRPr lang="en-US" sz="2200" dirty="0" smtClean="0">
              <a:solidFill>
                <a:prstClr val="black"/>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r>
              <a:rPr lang="en-US" sz="1800" dirty="0" smtClean="0">
                <a:solidFill>
                  <a:prstClr val="black"/>
                </a:solidFill>
                <a:latin typeface="Arial" panose="020B0604020202020204" pitchFamily="34" charset="0"/>
                <a:cs typeface="Arial" panose="020B0604020202020204" pitchFamily="34" charset="0"/>
              </a:rPr>
              <a:t>59 PA CHEF Cases Submitted &amp; 16 Amended Cases</a:t>
            </a:r>
            <a:endParaRPr lang="en-US" sz="1800" dirty="0">
              <a:solidFill>
                <a:prstClr val="black"/>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r>
              <a:rPr lang="en-US" sz="1800" dirty="0" smtClean="0">
                <a:solidFill>
                  <a:prstClr val="black"/>
                </a:solidFill>
                <a:latin typeface="Arial" panose="020B0604020202020204" pitchFamily="34" charset="0"/>
                <a:cs typeface="Arial" panose="020B0604020202020204" pitchFamily="34" charset="0"/>
              </a:rPr>
              <a:t>$2,469,211.33 submitted for reimbursement</a:t>
            </a:r>
          </a:p>
          <a:p>
            <a:pPr marL="662940" lvl="1" indent="-342900">
              <a:buClrTx/>
              <a:buSzTx/>
              <a:buFont typeface="Wingdings" panose="05000000000000000000" pitchFamily="2" charset="2"/>
              <a:buChar char="v"/>
            </a:pPr>
            <a:r>
              <a:rPr lang="en-US" sz="1800" dirty="0" smtClean="0">
                <a:solidFill>
                  <a:prstClr val="black"/>
                </a:solidFill>
                <a:latin typeface="Arial" panose="020B0604020202020204" pitchFamily="34" charset="0"/>
                <a:cs typeface="Arial" panose="020B0604020202020204" pitchFamily="34" charset="0"/>
              </a:rPr>
              <a:t>$1,704,802.00 funded thus far </a:t>
            </a:r>
          </a:p>
          <a:p>
            <a:pPr marL="662940" lvl="1" indent="-342900">
              <a:buClrTx/>
              <a:buSzTx/>
              <a:buFont typeface="Wingdings" panose="05000000000000000000" pitchFamily="2" charset="2"/>
              <a:buChar char="v"/>
            </a:pPr>
            <a:endParaRPr lang="en-US" sz="1800" dirty="0">
              <a:solidFill>
                <a:prstClr val="black"/>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r>
              <a:rPr lang="en-US" sz="1800" dirty="0" smtClean="0">
                <a:solidFill>
                  <a:prstClr val="black"/>
                </a:solidFill>
                <a:latin typeface="Arial" panose="020B0604020202020204" pitchFamily="34" charset="0"/>
                <a:cs typeface="Arial" panose="020B0604020202020204" pitchFamily="34" charset="0"/>
              </a:rPr>
              <a:t>New CHEF guidelines will be released mid-November </a:t>
            </a:r>
          </a:p>
          <a:p>
            <a:pPr marL="928116" lvl="2" indent="-342900">
              <a:buClrTx/>
              <a:buSzTx/>
              <a:buFont typeface="Wingdings" panose="05000000000000000000" pitchFamily="2" charset="2"/>
              <a:buChar char="v"/>
            </a:pPr>
            <a:r>
              <a:rPr lang="en-US" sz="1600" dirty="0" smtClean="0">
                <a:solidFill>
                  <a:prstClr val="black"/>
                </a:solidFill>
                <a:latin typeface="Arial" panose="020B0604020202020204" pitchFamily="34" charset="0"/>
                <a:cs typeface="Arial" panose="020B0604020202020204" pitchFamily="34" charset="0"/>
              </a:rPr>
              <a:t>Webinar will be scheduled by the Area PRC Manager</a:t>
            </a:r>
          </a:p>
          <a:p>
            <a:pPr marL="320040" lvl="1" indent="0">
              <a:buClrTx/>
              <a:buSzTx/>
              <a:buNone/>
            </a:pPr>
            <a:r>
              <a:rPr lang="en-US" sz="1800" dirty="0" smtClean="0">
                <a:solidFill>
                  <a:prstClr val="black"/>
                </a:solidFill>
                <a:latin typeface="Arial" panose="020B0604020202020204" pitchFamily="34" charset="0"/>
                <a:cs typeface="Arial" panose="020B0604020202020204" pitchFamily="34" charset="0"/>
              </a:rPr>
              <a:t>	</a:t>
            </a:r>
          </a:p>
          <a:p>
            <a:pPr marL="457200" lvl="0" indent="-457200" fontAlgn="base">
              <a:spcAft>
                <a:spcPct val="0"/>
              </a:spcAft>
              <a:buClrTx/>
              <a:buSzTx/>
              <a:buFont typeface="Wingdings" panose="05000000000000000000" pitchFamily="2" charset="2"/>
              <a:buChar char="v"/>
              <a:defRPr/>
            </a:pPr>
            <a:r>
              <a:rPr lang="en-US" b="1" u="sng" kern="0" dirty="0">
                <a:solidFill>
                  <a:srgbClr val="000000"/>
                </a:solidFill>
                <a:latin typeface="Arial"/>
              </a:rPr>
              <a:t>ICD10</a:t>
            </a:r>
          </a:p>
          <a:p>
            <a:pPr marL="800100" lvl="1" indent="-342900" fontAlgn="base">
              <a:spcAft>
                <a:spcPct val="0"/>
              </a:spcAft>
              <a:buClrTx/>
              <a:buSzTx/>
              <a:buFont typeface="Wingdings" panose="05000000000000000000" pitchFamily="2" charset="2"/>
              <a:buChar char="v"/>
              <a:defRPr/>
            </a:pPr>
            <a:r>
              <a:rPr lang="en-US" sz="2200" b="1" kern="0" dirty="0">
                <a:solidFill>
                  <a:srgbClr val="000000"/>
                </a:solidFill>
                <a:latin typeface="Arial"/>
              </a:rPr>
              <a:t>Roll-out October 1, 2015</a:t>
            </a:r>
          </a:p>
          <a:p>
            <a:pPr marL="800100" lvl="1" indent="-342900" fontAlgn="base">
              <a:spcAft>
                <a:spcPct val="0"/>
              </a:spcAft>
              <a:buClrTx/>
              <a:buSzTx/>
              <a:buFont typeface="Wingdings" panose="05000000000000000000" pitchFamily="2" charset="2"/>
              <a:buChar char="v"/>
              <a:defRPr/>
            </a:pPr>
            <a:r>
              <a:rPr lang="en-US" sz="2200" b="1" kern="0" dirty="0">
                <a:solidFill>
                  <a:srgbClr val="000000"/>
                </a:solidFill>
                <a:latin typeface="Arial"/>
              </a:rPr>
              <a:t>Minimal issues so far </a:t>
            </a:r>
            <a:endParaRPr lang="en-US" sz="2000" b="1" kern="0" dirty="0">
              <a:solidFill>
                <a:srgbClr val="000000"/>
              </a:solidFill>
              <a:latin typeface="Arial"/>
            </a:endParaRPr>
          </a:p>
          <a:p>
            <a:pPr marL="320040" lvl="1" indent="0">
              <a:buClrTx/>
              <a:buSzTx/>
              <a:buNone/>
            </a:pPr>
            <a:endParaRPr lang="en-US" sz="1800" dirty="0" smtClean="0">
              <a:solidFill>
                <a:prstClr val="black"/>
              </a:solidFill>
              <a:latin typeface="Arial" panose="020B0604020202020204" pitchFamily="34" charset="0"/>
              <a:cs typeface="Arial" panose="020B0604020202020204" pitchFamily="34" charset="0"/>
            </a:endParaRPr>
          </a:p>
          <a:p>
            <a:pPr marL="662940" lvl="1" indent="-342900">
              <a:buClrTx/>
              <a:buSzTx/>
              <a:buFont typeface="Wingdings" panose="05000000000000000000" pitchFamily="2" charset="2"/>
              <a:buChar char="v"/>
            </a:pPr>
            <a:endParaRPr lang="en-US" sz="1800" dirty="0">
              <a:solidFill>
                <a:prstClr val="black"/>
              </a:solidFill>
              <a:latin typeface="Arial" panose="020B0604020202020204" pitchFamily="34" charset="0"/>
              <a:cs typeface="Arial" panose="020B0604020202020204" pitchFamily="34" charset="0"/>
            </a:endParaRPr>
          </a:p>
          <a:p>
            <a:pPr lvl="1">
              <a:buClr>
                <a:prstClr val="white"/>
              </a:buClr>
            </a:pPr>
            <a:endParaRPr lang="en-US" b="1" u="sng" dirty="0">
              <a:solidFill>
                <a:prstClr val="black"/>
              </a:solidFill>
              <a:latin typeface="Arial"/>
            </a:endParaRPr>
          </a:p>
          <a:p>
            <a:endParaRPr lang="en-US" dirty="0"/>
          </a:p>
        </p:txBody>
      </p:sp>
    </p:spTree>
    <p:extLst>
      <p:ext uri="{BB962C8B-B14F-4D97-AF65-F5344CB8AC3E}">
        <p14:creationId xmlns:p14="http://schemas.microsoft.com/office/powerpoint/2010/main" val="199463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a:bodyPr>
          <a:lstStyle/>
          <a:p>
            <a:r>
              <a:rPr lang="en-US" sz="4000" dirty="0" smtClean="0">
                <a:solidFill>
                  <a:prstClr val="black"/>
                </a:solidFill>
              </a:rPr>
              <a:t> </a:t>
            </a:r>
            <a:endParaRPr lang="en-US" baseline="30000"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304800" y="1447800"/>
            <a:ext cx="8686800" cy="495300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457200" lvl="0" indent="-457200" fontAlgn="base">
              <a:spcAft>
                <a:spcPct val="0"/>
              </a:spcAft>
              <a:buClrTx/>
              <a:buSzTx/>
              <a:buFont typeface="Wingdings" panose="05000000000000000000" pitchFamily="2" charset="2"/>
              <a:buChar char="v"/>
              <a:defRPr/>
            </a:pPr>
            <a:r>
              <a:rPr lang="en-US" sz="2800" b="1" u="sng" kern="0" dirty="0" smtClean="0">
                <a:solidFill>
                  <a:srgbClr val="000000"/>
                </a:solidFill>
                <a:latin typeface="Arial"/>
              </a:rPr>
              <a:t>ICD10</a:t>
            </a:r>
            <a:endParaRPr lang="en-US" sz="2800" b="1" u="sng"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Roll-out October 1, 2015</a:t>
            </a:r>
            <a:endParaRPr lang="en-US" sz="2200" b="1"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Minimal issues so far </a:t>
            </a:r>
            <a:endParaRPr lang="en-US" sz="2200" b="1"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CMS Certified Coder Training Aug 3-14</a:t>
            </a:r>
          </a:p>
          <a:p>
            <a:pPr marL="1065276" lvl="2" indent="-342900" fontAlgn="base">
              <a:spcAft>
                <a:spcPct val="0"/>
              </a:spcAft>
              <a:buClrTx/>
              <a:buSzTx/>
              <a:buFont typeface="Wingdings" panose="05000000000000000000" pitchFamily="2" charset="2"/>
              <a:buChar char="v"/>
              <a:defRPr/>
            </a:pPr>
            <a:r>
              <a:rPr lang="en-US" sz="2000" b="1" kern="0" dirty="0" smtClean="0">
                <a:solidFill>
                  <a:srgbClr val="000000"/>
                </a:solidFill>
                <a:latin typeface="Arial"/>
              </a:rPr>
              <a:t>25 I/T/U in attendance</a:t>
            </a:r>
          </a:p>
          <a:p>
            <a:pPr marL="457200" lvl="1" indent="0" fontAlgn="base">
              <a:spcAft>
                <a:spcPct val="0"/>
              </a:spcAft>
              <a:buClrTx/>
              <a:buSzTx/>
              <a:defRPr/>
            </a:pPr>
            <a:endParaRPr lang="en-US" sz="2200" b="1" kern="0" dirty="0">
              <a:solidFill>
                <a:srgbClr val="000000"/>
              </a:solidFill>
              <a:latin typeface="Arial"/>
            </a:endParaRPr>
          </a:p>
          <a:p>
            <a:pPr marL="342900" lvl="0" indent="-342900" fontAlgn="base">
              <a:spcAft>
                <a:spcPct val="0"/>
              </a:spcAft>
              <a:buClrTx/>
              <a:buSzTx/>
              <a:buFont typeface="Wingdings" panose="05000000000000000000" pitchFamily="2" charset="2"/>
              <a:buChar char="v"/>
              <a:defRPr/>
            </a:pPr>
            <a:r>
              <a:rPr lang="en-US" sz="2800" b="1" u="sng" kern="0" dirty="0" smtClean="0">
                <a:solidFill>
                  <a:srgbClr val="000000"/>
                </a:solidFill>
                <a:latin typeface="Arial"/>
              </a:rPr>
              <a:t>FOIA Data Base</a:t>
            </a:r>
            <a:endParaRPr lang="en-US" sz="2800" b="1" u="sng" kern="0" dirty="0">
              <a:solidFill>
                <a:srgbClr val="000000"/>
              </a:solidFill>
              <a:latin typeface="Arial"/>
            </a:endParaRP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16 Tribal RPMS Sites (for ICD10 Prep)</a:t>
            </a:r>
          </a:p>
          <a:p>
            <a:pPr marL="1065276" lvl="2" indent="-342900" fontAlgn="base">
              <a:spcAft>
                <a:spcPct val="0"/>
              </a:spcAft>
              <a:buClrTx/>
              <a:buSzTx/>
              <a:buFont typeface="Wingdings" panose="05000000000000000000" pitchFamily="2" charset="2"/>
              <a:buChar char="v"/>
              <a:defRPr/>
            </a:pPr>
            <a:r>
              <a:rPr lang="en-US" sz="2000" b="1" kern="0" dirty="0" smtClean="0">
                <a:solidFill>
                  <a:srgbClr val="000000"/>
                </a:solidFill>
                <a:latin typeface="Arial"/>
              </a:rPr>
              <a:t>PCC&amp; CHS (anything that touches a diagnosis code)</a:t>
            </a:r>
          </a:p>
          <a:p>
            <a:pPr marL="800100" lvl="1" indent="-342900" fontAlgn="base">
              <a:spcAft>
                <a:spcPct val="0"/>
              </a:spcAft>
              <a:buClrTx/>
              <a:buSzTx/>
              <a:buFont typeface="Wingdings" panose="05000000000000000000" pitchFamily="2" charset="2"/>
              <a:buChar char="v"/>
              <a:defRPr/>
            </a:pPr>
            <a:r>
              <a:rPr lang="en-US" sz="2200" b="1" kern="0" dirty="0" smtClean="0">
                <a:solidFill>
                  <a:srgbClr val="000000"/>
                </a:solidFill>
                <a:latin typeface="Arial"/>
              </a:rPr>
              <a:t>28 EHR Sites: </a:t>
            </a:r>
          </a:p>
          <a:p>
            <a:pPr marL="1065276" lvl="2" indent="-342900" fontAlgn="base">
              <a:spcAft>
                <a:spcPct val="0"/>
              </a:spcAft>
              <a:buClrTx/>
              <a:buSzTx/>
              <a:buFont typeface="Wingdings" panose="05000000000000000000" pitchFamily="2" charset="2"/>
              <a:buChar char="v"/>
              <a:defRPr/>
            </a:pPr>
            <a:r>
              <a:rPr lang="en-US" sz="2000" b="1" kern="0" dirty="0" smtClean="0">
                <a:solidFill>
                  <a:srgbClr val="000000"/>
                </a:solidFill>
                <a:latin typeface="Arial"/>
              </a:rPr>
              <a:t>Patches 14, 15, &amp; 16 loaded </a:t>
            </a:r>
          </a:p>
          <a:p>
            <a:pPr marL="1065276" lvl="2" indent="-342900" fontAlgn="base">
              <a:spcAft>
                <a:spcPct val="0"/>
              </a:spcAft>
              <a:buClrTx/>
              <a:buSzTx/>
              <a:buFont typeface="Wingdings" panose="05000000000000000000" pitchFamily="2" charset="2"/>
              <a:buChar char="v"/>
              <a:defRPr/>
            </a:pPr>
            <a:r>
              <a:rPr lang="en-US" sz="2000" b="1" kern="0" dirty="0" smtClean="0">
                <a:solidFill>
                  <a:srgbClr val="000000"/>
                </a:solidFill>
                <a:latin typeface="Arial"/>
              </a:rPr>
              <a:t>47 additional add on patches uploaded in September</a:t>
            </a:r>
          </a:p>
          <a:p>
            <a:pPr marL="1065276" lvl="2" indent="-342900" fontAlgn="base">
              <a:spcAft>
                <a:spcPct val="0"/>
              </a:spcAft>
              <a:buClrTx/>
              <a:buSzTx/>
              <a:buFont typeface="Wingdings" panose="05000000000000000000" pitchFamily="2" charset="2"/>
              <a:buChar char="v"/>
              <a:defRPr/>
            </a:pPr>
            <a:r>
              <a:rPr lang="en-US" sz="2000" b="1" kern="0" dirty="0" smtClean="0">
                <a:solidFill>
                  <a:srgbClr val="000000"/>
                </a:solidFill>
                <a:latin typeface="Arial"/>
              </a:rPr>
              <a:t>Completed 25 Sites so far 3 remaining</a:t>
            </a:r>
          </a:p>
          <a:p>
            <a:pPr marL="457200" lvl="1" indent="0" fontAlgn="base">
              <a:spcAft>
                <a:spcPct val="0"/>
              </a:spcAft>
              <a:buClrTx/>
              <a:buSzTx/>
              <a:defRPr/>
            </a:pPr>
            <a:endParaRPr lang="en-US" sz="2000" b="1" kern="0" dirty="0">
              <a:solidFill>
                <a:srgbClr val="000000"/>
              </a:solidFill>
              <a:latin typeface="Arial"/>
            </a:endParaRPr>
          </a:p>
          <a:p>
            <a:pPr marL="457200" lvl="1" indent="0" fontAlgn="base">
              <a:spcAft>
                <a:spcPct val="0"/>
              </a:spcAft>
              <a:buClrTx/>
              <a:buSzTx/>
              <a:defRPr/>
            </a:pPr>
            <a:endParaRPr lang="en-US" sz="2000" b="1" kern="0" dirty="0">
              <a:solidFill>
                <a:srgbClr val="000000"/>
              </a:solidFill>
              <a:latin typeface="Arial"/>
            </a:endParaRPr>
          </a:p>
          <a:p>
            <a:pPr marL="457200" lvl="1" indent="0" fontAlgn="base">
              <a:spcAft>
                <a:spcPct val="0"/>
              </a:spcAft>
              <a:buClrTx/>
              <a:buSzTx/>
              <a:defRPr/>
            </a:pPr>
            <a:endParaRPr lang="en-US" sz="2200" b="1" kern="0" dirty="0">
              <a:solidFill>
                <a:srgbClr val="000000"/>
              </a:solidFill>
              <a:latin typeface="Arial"/>
            </a:endParaRPr>
          </a:p>
          <a:p>
            <a:pPr marL="1138428" lvl="1" indent="-342900">
              <a:buClrTx/>
              <a:buSzTx/>
              <a:buFont typeface="Wingdings" panose="05000000000000000000" pitchFamily="2" charset="2"/>
              <a:buChar char="v"/>
            </a:pPr>
            <a:endParaRPr lang="en-US" dirty="0" smtClean="0">
              <a:solidFill>
                <a:schemeClr val="bg1"/>
              </a:solidFill>
              <a:latin typeface="+mj-lt"/>
            </a:endParaRPr>
          </a:p>
        </p:txBody>
      </p:sp>
      <p:sp>
        <p:nvSpPr>
          <p:cNvPr id="3" name="TextBox 2"/>
          <p:cNvSpPr txBox="1"/>
          <p:nvPr/>
        </p:nvSpPr>
        <p:spPr>
          <a:xfrm>
            <a:off x="2218180" y="381000"/>
            <a:ext cx="4177169" cy="646331"/>
          </a:xfrm>
          <a:prstGeom prst="rect">
            <a:avLst/>
          </a:prstGeom>
          <a:noFill/>
        </p:spPr>
        <p:txBody>
          <a:bodyPr wrap="none" rtlCol="0">
            <a:spAutoFit/>
          </a:bodyPr>
          <a:lstStyle/>
          <a:p>
            <a:r>
              <a:rPr lang="en-US" sz="3600" b="1" dirty="0">
                <a:ln w="6350">
                  <a:noFill/>
                </a:ln>
                <a:solidFill>
                  <a:prstClr val="black"/>
                </a:solidFill>
                <a:effectLst>
                  <a:outerShdw blurRad="114300" dist="101600" dir="2700000" algn="tl" rotWithShape="0">
                    <a:srgbClr val="000000">
                      <a:alpha val="40000"/>
                    </a:srgbClr>
                  </a:outerShdw>
                </a:effectLst>
                <a:latin typeface="Arial"/>
                <a:ea typeface="+mj-ea"/>
                <a:cs typeface="+mj-cs"/>
              </a:rPr>
              <a:t>To Reform the IHS</a:t>
            </a:r>
            <a:endParaRPr lang="en-US" sz="3600" dirty="0"/>
          </a:p>
        </p:txBody>
      </p:sp>
    </p:spTree>
    <p:extLst>
      <p:ext uri="{BB962C8B-B14F-4D97-AF65-F5344CB8AC3E}">
        <p14:creationId xmlns:p14="http://schemas.microsoft.com/office/powerpoint/2010/main" val="23333935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Portland Area Facilities Advisory Committee (PAFAC)</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a:solidFill>
                  <a:srgbClr val="000000">
                    <a:lumMod val="95000"/>
                    <a:lumOff val="5000"/>
                  </a:srgbClr>
                </a:solidFill>
                <a:latin typeface="Arial"/>
                <a:cs typeface="Arial" panose="020B0604020202020204" pitchFamily="34" charset="0"/>
              </a:rPr>
              <a:t>Developing a Project Proposal that Demonstrates Readiness for Implementation.</a:t>
            </a:r>
          </a:p>
          <a:p>
            <a:pPr marL="928116" lvl="2" indent="-342900">
              <a:buClrTx/>
              <a:buSzTx/>
              <a:buFont typeface="Wingdings" panose="05000000000000000000" pitchFamily="2" charset="2"/>
              <a:buChar char="v"/>
            </a:pPr>
            <a:r>
              <a:rPr lang="en-US" sz="1700" dirty="0">
                <a:solidFill>
                  <a:srgbClr val="000000">
                    <a:lumMod val="95000"/>
                    <a:lumOff val="5000"/>
                  </a:srgbClr>
                </a:solidFill>
                <a:latin typeface="Arial"/>
                <a:cs typeface="Arial" panose="020B0604020202020204" pitchFamily="34" charset="0"/>
              </a:rPr>
              <a:t>Location</a:t>
            </a:r>
          </a:p>
          <a:p>
            <a:pPr marL="928116" lvl="2" indent="-342900">
              <a:buClrTx/>
              <a:buSzTx/>
              <a:buFont typeface="Wingdings" panose="05000000000000000000" pitchFamily="2" charset="2"/>
              <a:buChar char="v"/>
            </a:pPr>
            <a:r>
              <a:rPr lang="en-US" sz="1700" dirty="0">
                <a:solidFill>
                  <a:srgbClr val="000000">
                    <a:lumMod val="95000"/>
                    <a:lumOff val="5000"/>
                  </a:srgbClr>
                </a:solidFill>
                <a:latin typeface="Arial"/>
                <a:cs typeface="Arial" panose="020B0604020202020204" pitchFamily="34" charset="0"/>
              </a:rPr>
              <a:t>POR/PJD/Business Plan</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Arial"/>
                <a:cs typeface="Arial" panose="020B0604020202020204" pitchFamily="34" charset="0"/>
              </a:rPr>
              <a:t>Tribal </a:t>
            </a:r>
            <a:r>
              <a:rPr lang="en-US" sz="1700" dirty="0">
                <a:solidFill>
                  <a:srgbClr val="000000">
                    <a:lumMod val="95000"/>
                    <a:lumOff val="5000"/>
                  </a:srgbClr>
                </a:solidFill>
                <a:latin typeface="Arial"/>
                <a:cs typeface="Arial" panose="020B0604020202020204" pitchFamily="34" charset="0"/>
              </a:rPr>
              <a:t>Support.</a:t>
            </a:r>
          </a:p>
          <a:p>
            <a:pPr marL="320040" lvl="1" indent="0">
              <a:buClrTx/>
              <a:buSzTx/>
              <a:buFont typeface="Wingdings 2"/>
              <a:buChar char=""/>
            </a:pPr>
            <a:endParaRPr lang="en-US" sz="1900" dirty="0">
              <a:solidFill>
                <a:srgbClr val="000000">
                  <a:lumMod val="95000"/>
                  <a:lumOff val="5000"/>
                </a:srgbClr>
              </a:solidFill>
              <a:latin typeface="Arial"/>
              <a:cs typeface="Arial" panose="020B0604020202020204" pitchFamily="34" charset="0"/>
            </a:endParaRPr>
          </a:p>
          <a:p>
            <a:pPr marL="662940" lvl="1" indent="-342900">
              <a:buClrTx/>
              <a:buSzTx/>
              <a:buFont typeface="Wingdings" panose="05000000000000000000" pitchFamily="2" charset="2"/>
              <a:buChar char="v"/>
            </a:pPr>
            <a:r>
              <a:rPr lang="en-US" sz="1900" dirty="0">
                <a:solidFill>
                  <a:srgbClr val="000000">
                    <a:lumMod val="95000"/>
                    <a:lumOff val="5000"/>
                  </a:srgbClr>
                </a:solidFill>
                <a:latin typeface="Arial"/>
                <a:cs typeface="Arial" panose="020B0604020202020204" pitchFamily="34" charset="0"/>
              </a:rPr>
              <a:t>The PAFAC is Meeting Regularly and Developing Recommendations to Strengthen the Project Proposal.</a:t>
            </a: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7073900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a:bodyPr>
          <a:lstStyle/>
          <a:p>
            <a:r>
              <a:rPr lang="en-US" sz="4000" dirty="0">
                <a:solidFill>
                  <a:prstClr val="black"/>
                </a:solidFill>
              </a:rPr>
              <a:t>To 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44605"/>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537863" cy="449580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b="1" smtClean="0">
                <a:solidFill>
                  <a:schemeClr val="bg1"/>
                </a:solidFill>
                <a:latin typeface="+mj-lt"/>
              </a:rPr>
              <a:t>Fall 2015 Portland Area Clinical Director’s Meeting</a:t>
            </a:r>
          </a:p>
          <a:p>
            <a:pPr marL="1138428" lvl="1" indent="-342900">
              <a:buClr>
                <a:schemeClr val="bg1">
                  <a:lumMod val="75000"/>
                  <a:lumOff val="25000"/>
                </a:schemeClr>
              </a:buClr>
              <a:buFont typeface="Wingdings" pitchFamily="2" charset="2"/>
              <a:buChar char="v"/>
            </a:pPr>
            <a:r>
              <a:rPr lang="en-US" b="1" smtClean="0">
                <a:solidFill>
                  <a:schemeClr val="bg1"/>
                </a:solidFill>
                <a:latin typeface="+mj-lt"/>
              </a:rPr>
              <a:t>November 5-6, 2015</a:t>
            </a:r>
          </a:p>
          <a:p>
            <a:pPr marL="1138428" lvl="1" indent="-342900">
              <a:buClr>
                <a:schemeClr val="bg1">
                  <a:lumMod val="75000"/>
                  <a:lumOff val="25000"/>
                </a:schemeClr>
              </a:buClr>
              <a:buFont typeface="Wingdings" pitchFamily="2" charset="2"/>
              <a:buChar char="v"/>
            </a:pPr>
            <a:r>
              <a:rPr lang="en-US" b="1" smtClean="0">
                <a:solidFill>
                  <a:schemeClr val="bg1"/>
                </a:solidFill>
                <a:latin typeface="+mj-lt"/>
              </a:rPr>
              <a:t>Northwest Portland Area Indian Health Board (NPAIHB)</a:t>
            </a:r>
          </a:p>
          <a:p>
            <a:pPr marL="342900" indent="-342900">
              <a:buClr>
                <a:schemeClr val="bg1">
                  <a:lumMod val="75000"/>
                  <a:lumOff val="25000"/>
                </a:schemeClr>
              </a:buClr>
              <a:buFont typeface="Wingdings" pitchFamily="2" charset="2"/>
              <a:buChar char="v"/>
            </a:pPr>
            <a:r>
              <a:rPr lang="en-US" b="1" smtClean="0">
                <a:solidFill>
                  <a:schemeClr val="bg1"/>
                </a:solidFill>
                <a:latin typeface="+mj-lt"/>
              </a:rPr>
              <a:t>Spring 2016 Portland Area Clinical Director’s Meeting (tentative)</a:t>
            </a:r>
          </a:p>
          <a:p>
            <a:pPr marL="1138428" lvl="1" indent="-342900">
              <a:buClr>
                <a:schemeClr val="bg1">
                  <a:lumMod val="75000"/>
                  <a:lumOff val="25000"/>
                </a:schemeClr>
              </a:buClr>
              <a:buFont typeface="Wingdings" pitchFamily="2" charset="2"/>
              <a:buChar char="v"/>
            </a:pPr>
            <a:r>
              <a:rPr lang="en-US" b="1" smtClean="0">
                <a:solidFill>
                  <a:schemeClr val="bg1"/>
                </a:solidFill>
                <a:latin typeface="+mj-lt"/>
              </a:rPr>
              <a:t>April 7-8, 2016 in Portland</a:t>
            </a:r>
          </a:p>
          <a:p>
            <a:pPr marL="1138428" lvl="1" indent="-342900">
              <a:buClr>
                <a:schemeClr val="bg1">
                  <a:lumMod val="75000"/>
                  <a:lumOff val="25000"/>
                </a:schemeClr>
              </a:buClr>
              <a:buFont typeface="Wingdings" pitchFamily="2" charset="2"/>
              <a:buChar char="v"/>
            </a:pPr>
            <a:r>
              <a:rPr lang="en-US" b="1" smtClean="0">
                <a:solidFill>
                  <a:schemeClr val="bg1"/>
                </a:solidFill>
                <a:latin typeface="+mj-lt"/>
              </a:rPr>
              <a:t>Follows the NPAIHB Clinicians Cancer Update (April 6, 2016)</a:t>
            </a:r>
          </a:p>
          <a:p>
            <a:pPr marL="342900" indent="-342900">
              <a:buClr>
                <a:schemeClr val="bg1">
                  <a:lumMod val="75000"/>
                  <a:lumOff val="25000"/>
                </a:schemeClr>
              </a:buClr>
              <a:buFont typeface="Wingdings" pitchFamily="2" charset="2"/>
              <a:buChar char="v"/>
            </a:pPr>
            <a:r>
              <a:rPr lang="en-US" b="1" smtClean="0">
                <a:solidFill>
                  <a:schemeClr val="bg1"/>
                </a:solidFill>
                <a:latin typeface="+mj-lt"/>
              </a:rPr>
              <a:t>IHS Essential Training on Pain and Addiction</a:t>
            </a:r>
          </a:p>
          <a:p>
            <a:pPr marL="1138428" lvl="1" indent="-342900">
              <a:buClr>
                <a:schemeClr val="bg1">
                  <a:lumMod val="75000"/>
                  <a:lumOff val="25000"/>
                </a:schemeClr>
              </a:buClr>
              <a:buFont typeface="Wingdings" pitchFamily="2" charset="2"/>
              <a:buChar char="v"/>
            </a:pPr>
            <a:r>
              <a:rPr lang="en-US" b="1" smtClean="0">
                <a:solidFill>
                  <a:schemeClr val="bg1"/>
                </a:solidFill>
                <a:latin typeface="+mj-lt"/>
              </a:rPr>
              <a:t>Repeat virtual session offered Nov. 18, 2015 at 8:00 am PT</a:t>
            </a:r>
          </a:p>
          <a:p>
            <a:pPr lvl="2"/>
            <a:r>
              <a:rPr lang="en-US" b="1" smtClean="0">
                <a:solidFill>
                  <a:schemeClr val="bg1"/>
                </a:solidFill>
              </a:rPr>
              <a:t>Connection Information</a:t>
            </a:r>
            <a:endParaRPr lang="en-US" sz="1200" smtClean="0">
              <a:solidFill>
                <a:schemeClr val="bg1"/>
              </a:solidFill>
            </a:endParaRPr>
          </a:p>
          <a:p>
            <a:pPr lvl="2"/>
            <a:r>
              <a:rPr lang="en-US" smtClean="0">
                <a:solidFill>
                  <a:schemeClr val="bg1"/>
                </a:solidFill>
              </a:rPr>
              <a:t>Go to: </a:t>
            </a:r>
            <a:r>
              <a:rPr lang="en-US" b="1" u="sng" smtClean="0">
                <a:solidFill>
                  <a:srgbClr val="0000FF"/>
                </a:solidFill>
                <a:hlinkClick r:id="rId6"/>
              </a:rPr>
              <a:t>http://ihs.adobeconnect.com/painandaddiction/ </a:t>
            </a:r>
            <a:endParaRPr lang="en-US" smtClean="0">
              <a:solidFill>
                <a:srgbClr val="0000FF"/>
              </a:solidFill>
            </a:endParaRPr>
          </a:p>
          <a:p>
            <a:pPr lvl="2"/>
            <a:r>
              <a:rPr lang="en-US" smtClean="0">
                <a:solidFill>
                  <a:schemeClr val="bg1"/>
                </a:solidFill>
              </a:rPr>
              <a:t>Select the “Enter as a Guest” option</a:t>
            </a:r>
          </a:p>
          <a:p>
            <a:pPr lvl="2"/>
            <a:r>
              <a:rPr lang="en-US" smtClean="0">
                <a:solidFill>
                  <a:schemeClr val="bg1"/>
                </a:solidFill>
              </a:rPr>
              <a:t>Enter your name, first and last, with designation in the box designated Name (ex: Jane Doe, MD).</a:t>
            </a:r>
          </a:p>
          <a:p>
            <a:pPr lvl="2"/>
            <a:r>
              <a:rPr lang="en-US" smtClean="0">
                <a:solidFill>
                  <a:schemeClr val="bg1"/>
                </a:solidFill>
              </a:rPr>
              <a:t>Enter the passcode : </a:t>
            </a:r>
            <a:r>
              <a:rPr lang="en-US" b="1" smtClean="0">
                <a:solidFill>
                  <a:schemeClr val="bg1"/>
                </a:solidFill>
              </a:rPr>
              <a:t>addiction</a:t>
            </a:r>
            <a:endParaRPr lang="en-US" smtClean="0">
              <a:solidFill>
                <a:schemeClr val="bg1"/>
              </a:solidFill>
            </a:endParaRPr>
          </a:p>
          <a:p>
            <a:pPr lvl="2"/>
            <a:r>
              <a:rPr lang="en-US" smtClean="0">
                <a:solidFill>
                  <a:schemeClr val="bg1"/>
                </a:solidFill>
              </a:rPr>
              <a:t>Click on the “Enter Room” button</a:t>
            </a:r>
          </a:p>
          <a:p>
            <a:pPr marL="1138428" lvl="1" indent="-342900">
              <a:buClr>
                <a:schemeClr val="bg1">
                  <a:lumMod val="75000"/>
                  <a:lumOff val="25000"/>
                </a:schemeClr>
              </a:buClr>
              <a:buFont typeface="Wingdings" pitchFamily="2" charset="2"/>
              <a:buChar char="v"/>
            </a:pPr>
            <a:endParaRPr lang="en-US" b="1" dirty="0" smtClean="0">
              <a:solidFill>
                <a:schemeClr val="bg1"/>
              </a:solidFill>
              <a:latin typeface="+mj-lt"/>
            </a:endParaRPr>
          </a:p>
        </p:txBody>
      </p:sp>
    </p:spTree>
    <p:extLst>
      <p:ext uri="{BB962C8B-B14F-4D97-AF65-F5344CB8AC3E}">
        <p14:creationId xmlns:p14="http://schemas.microsoft.com/office/powerpoint/2010/main" val="20087630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228300</TotalTime>
  <Words>810</Words>
  <Application>Microsoft Office PowerPoint</Application>
  <PresentationFormat>On-screen Show (4:3)</PresentationFormat>
  <Paragraphs>148</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Apex</vt:lpstr>
      <vt:lpstr>Indian Health Service Portland Area Director’s Update</vt:lpstr>
      <vt:lpstr>Renew And Strengthen Our Partnership With Tribes and Urban Indian Health Programs </vt:lpstr>
      <vt:lpstr>Renew And Strengthen Our Partnership With Tribes and Urban Indian Health Programs </vt:lpstr>
      <vt:lpstr>Renew And Strengthen Our Partnership With Tribes and Urban Indian Health Programs </vt:lpstr>
      <vt:lpstr>Renew And Strengthen Our Partnership With Tribes and Urban Indian Health Programs </vt:lpstr>
      <vt:lpstr>Improve The Quality Of And Access To Care</vt:lpstr>
      <vt:lpstr> </vt:lpstr>
      <vt:lpstr>To Improve the Quality of and Access to Care </vt:lpstr>
      <vt:lpstr>To Improve the Quality of and Access to Care</vt:lpstr>
      <vt:lpstr>To Improve the Quality of and Access to Care</vt:lpstr>
      <vt:lpstr>Ensure that our work is transparent, accountable, fair, and inclusive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Lisa Griggs</cp:lastModifiedBy>
  <cp:revision>626</cp:revision>
  <cp:lastPrinted>2015-04-17T16:34:04Z</cp:lastPrinted>
  <dcterms:created xsi:type="dcterms:W3CDTF">2011-08-31T16:04:47Z</dcterms:created>
  <dcterms:modified xsi:type="dcterms:W3CDTF">2015-10-23T13:13:04Z</dcterms:modified>
</cp:coreProperties>
</file>