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handoutMasterIdLst>
    <p:handoutMasterId r:id="rId10"/>
  </p:handoutMasterIdLst>
  <p:sldIdLst>
    <p:sldId id="256" r:id="rId2"/>
    <p:sldId id="437" r:id="rId3"/>
    <p:sldId id="439" r:id="rId4"/>
    <p:sldId id="438" r:id="rId5"/>
    <p:sldId id="429" r:id="rId6"/>
    <p:sldId id="440" r:id="rId7"/>
    <p:sldId id="272"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77" autoAdjust="0"/>
    <p:restoredTop sz="83077" autoAdjust="0"/>
  </p:normalViewPr>
  <p:slideViewPr>
    <p:cSldViewPr>
      <p:cViewPr>
        <p:scale>
          <a:sx n="65" d="100"/>
          <a:sy n="65" d="100"/>
        </p:scale>
        <p:origin x="-132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649"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134" y="0"/>
            <a:ext cx="3038648" cy="465138"/>
          </a:xfrm>
          <a:prstGeom prst="rect">
            <a:avLst/>
          </a:prstGeom>
        </p:spPr>
        <p:txBody>
          <a:bodyPr vert="horz" lIns="91440" tIns="45720" rIns="91440" bIns="45720" rtlCol="0"/>
          <a:lstStyle>
            <a:lvl1pPr algn="r">
              <a:defRPr sz="1200"/>
            </a:lvl1pPr>
          </a:lstStyle>
          <a:p>
            <a:fld id="{E309F8E3-914E-4753-A5D9-282F1E1594A4}" type="datetimeFigureOut">
              <a:rPr lang="en-US" smtClean="0"/>
              <a:t>10/22/2015</a:t>
            </a:fld>
            <a:endParaRPr lang="en-US"/>
          </a:p>
        </p:txBody>
      </p:sp>
      <p:sp>
        <p:nvSpPr>
          <p:cNvPr id="4" name="Footer Placeholder 3"/>
          <p:cNvSpPr>
            <a:spLocks noGrp="1"/>
          </p:cNvSpPr>
          <p:nvPr>
            <p:ph type="ftr" sz="quarter" idx="2"/>
          </p:nvPr>
        </p:nvSpPr>
        <p:spPr>
          <a:xfrm>
            <a:off x="1" y="8829675"/>
            <a:ext cx="3038649"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134" y="8829675"/>
            <a:ext cx="3038648" cy="465138"/>
          </a:xfrm>
          <a:prstGeom prst="rect">
            <a:avLst/>
          </a:prstGeom>
        </p:spPr>
        <p:txBody>
          <a:bodyPr vert="horz" lIns="91440" tIns="45720" rIns="91440" bIns="45720" rtlCol="0" anchor="b"/>
          <a:lstStyle>
            <a:lvl1pPr algn="r">
              <a:defRPr sz="1200"/>
            </a:lvl1pPr>
          </a:lstStyle>
          <a:p>
            <a:fld id="{1EA3E148-855A-4DE7-857A-19B320BD12F7}" type="slidenum">
              <a:rPr lang="en-US" smtClean="0"/>
              <a:t>‹#›</a:t>
            </a:fld>
            <a:endParaRPr lang="en-US"/>
          </a:p>
        </p:txBody>
      </p:sp>
    </p:spTree>
    <p:extLst>
      <p:ext uri="{BB962C8B-B14F-4D97-AF65-F5344CB8AC3E}">
        <p14:creationId xmlns:p14="http://schemas.microsoft.com/office/powerpoint/2010/main" val="2126604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8" y="0"/>
            <a:ext cx="3038649" cy="465138"/>
          </a:xfrm>
          <a:prstGeom prst="rect">
            <a:avLst/>
          </a:prstGeom>
        </p:spPr>
        <p:txBody>
          <a:bodyPr vert="horz" lIns="91430" tIns="45715" rIns="91430" bIns="45715" rtlCol="0"/>
          <a:lstStyle>
            <a:lvl1pPr algn="l">
              <a:defRPr sz="1200"/>
            </a:lvl1pPr>
          </a:lstStyle>
          <a:p>
            <a:endParaRPr lang="en-US" dirty="0"/>
          </a:p>
        </p:txBody>
      </p:sp>
      <p:sp>
        <p:nvSpPr>
          <p:cNvPr id="3" name="Date Placeholder 2"/>
          <p:cNvSpPr>
            <a:spLocks noGrp="1"/>
          </p:cNvSpPr>
          <p:nvPr>
            <p:ph type="dt" idx="1"/>
          </p:nvPr>
        </p:nvSpPr>
        <p:spPr>
          <a:xfrm>
            <a:off x="3970134" y="0"/>
            <a:ext cx="3038648" cy="465138"/>
          </a:xfrm>
          <a:prstGeom prst="rect">
            <a:avLst/>
          </a:prstGeom>
        </p:spPr>
        <p:txBody>
          <a:bodyPr vert="horz" lIns="91430" tIns="45715" rIns="91430" bIns="45715" rtlCol="0"/>
          <a:lstStyle>
            <a:lvl1pPr algn="r">
              <a:defRPr sz="1200"/>
            </a:lvl1pPr>
          </a:lstStyle>
          <a:p>
            <a:fld id="{A78A9759-1886-4F1C-BD7E-1DACA9D8593C}" type="datetimeFigureOut">
              <a:rPr lang="en-US" smtClean="0"/>
              <a:t>10/22/2015</a:t>
            </a:fld>
            <a:endParaRPr lang="en-US" dirty="0"/>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1430" tIns="45715" rIns="91430" bIns="45715" rtlCol="0" anchor="ctr"/>
          <a:lstStyle/>
          <a:p>
            <a:endParaRPr lang="en-US" dirty="0"/>
          </a:p>
        </p:txBody>
      </p:sp>
      <p:sp>
        <p:nvSpPr>
          <p:cNvPr id="5" name="Notes Placeholder 4"/>
          <p:cNvSpPr>
            <a:spLocks noGrp="1"/>
          </p:cNvSpPr>
          <p:nvPr>
            <p:ph type="body" sz="quarter" idx="3"/>
          </p:nvPr>
        </p:nvSpPr>
        <p:spPr>
          <a:xfrm>
            <a:off x="701848" y="4416435"/>
            <a:ext cx="5608320" cy="4183063"/>
          </a:xfrm>
          <a:prstGeom prst="rect">
            <a:avLst/>
          </a:prstGeom>
        </p:spPr>
        <p:txBody>
          <a:bodyPr vert="horz" lIns="91430" tIns="45715" rIns="91430" bIns="457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8" y="8829675"/>
            <a:ext cx="3038649" cy="465138"/>
          </a:xfrm>
          <a:prstGeom prst="rect">
            <a:avLst/>
          </a:prstGeom>
        </p:spPr>
        <p:txBody>
          <a:bodyPr vert="horz" lIns="91430" tIns="45715" rIns="91430"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134" y="8829675"/>
            <a:ext cx="3038648" cy="465138"/>
          </a:xfrm>
          <a:prstGeom prst="rect">
            <a:avLst/>
          </a:prstGeom>
        </p:spPr>
        <p:txBody>
          <a:bodyPr vert="horz" lIns="91430" tIns="45715" rIns="91430" bIns="45715" rtlCol="0" anchor="b"/>
          <a:lstStyle>
            <a:lvl1pPr algn="r">
              <a:defRPr sz="1200"/>
            </a:lvl1pPr>
          </a:lstStyle>
          <a:p>
            <a:fld id="{C85B0A02-D819-448E-8BCA-1DD395A4E017}" type="slidenum">
              <a:rPr lang="en-US" smtClean="0"/>
              <a:t>‹#›</a:t>
            </a:fld>
            <a:endParaRPr lang="en-US" dirty="0"/>
          </a:p>
        </p:txBody>
      </p:sp>
    </p:spTree>
    <p:extLst>
      <p:ext uri="{BB962C8B-B14F-4D97-AF65-F5344CB8AC3E}">
        <p14:creationId xmlns:p14="http://schemas.microsoft.com/office/powerpoint/2010/main"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a:t>
            </a:fld>
            <a:endParaRPr lang="en-US" dirty="0"/>
          </a:p>
        </p:txBody>
      </p:sp>
    </p:spTree>
    <p:extLst>
      <p:ext uri="{BB962C8B-B14F-4D97-AF65-F5344CB8AC3E}">
        <p14:creationId xmlns:p14="http://schemas.microsoft.com/office/powerpoint/2010/main" val="2488455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endParaRPr lang="en-US" sz="1200" kern="120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2</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3</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endParaRPr lang="en-US" sz="1200" kern="120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4</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5</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6</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7</a:t>
            </a:fld>
            <a:endParaRPr lang="en-US" dirty="0"/>
          </a:p>
        </p:txBody>
      </p:sp>
    </p:spTree>
    <p:extLst>
      <p:ext uri="{BB962C8B-B14F-4D97-AF65-F5344CB8AC3E}">
        <p14:creationId xmlns:p14="http://schemas.microsoft.com/office/powerpoint/2010/main" val="20590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t>10/22/2015</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10/22/2015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10/22/2015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10/22/2015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t>10/22/2015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10/22/2015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t>10/22/2015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t>10/22/2015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t>10/22/2015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10/22/2015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t>10/22/2015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t>10/22/2015</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t>
            </a:r>
            <a:r>
              <a:rPr lang="en-US" b="1" dirty="0" smtClean="0">
                <a:solidFill>
                  <a:schemeClr val="bg1"/>
                </a:solidFill>
                <a:latin typeface="Arial" pitchFamily="34" charset="0"/>
                <a:cs typeface="Arial" pitchFamily="34" charset="0"/>
              </a:rPr>
              <a:t>Area</a:t>
            </a:r>
            <a:endParaRPr lang="en-US" b="1" dirty="0">
              <a:solidFill>
                <a:schemeClr val="bg1"/>
              </a:solidFill>
              <a:latin typeface="Arial" pitchFamily="34" charset="0"/>
              <a:cs typeface="Arial" pitchFamily="34" charset="0"/>
            </a:endParaRPr>
          </a:p>
        </p:txBody>
      </p:sp>
      <p:sp>
        <p:nvSpPr>
          <p:cNvPr id="3" name="Subtitle 2"/>
          <p:cNvSpPr>
            <a:spLocks noGrp="1"/>
          </p:cNvSpPr>
          <p:nvPr>
            <p:ph type="subTitle" idx="1"/>
          </p:nvPr>
        </p:nvSpPr>
        <p:spPr>
          <a:xfrm>
            <a:off x="685800" y="4572000"/>
            <a:ext cx="7772400" cy="1905000"/>
          </a:xfrm>
        </p:spPr>
        <p:txBody>
          <a:bodyPr>
            <a:normAutofit/>
          </a:bodyPr>
          <a:lstStyle/>
          <a:p>
            <a:pPr algn="ctr">
              <a:lnSpc>
                <a:spcPct val="80000"/>
              </a:lnSpc>
            </a:pPr>
            <a:r>
              <a:rPr lang="en-US" sz="2400" b="1" dirty="0" smtClean="0">
                <a:solidFill>
                  <a:schemeClr val="bg1"/>
                </a:solidFill>
                <a:latin typeface="Arial" pitchFamily="34" charset="0"/>
                <a:cs typeface="Arial" pitchFamily="34" charset="0"/>
              </a:rPr>
              <a:t>Regional Specialty Referral Center Update</a:t>
            </a:r>
          </a:p>
          <a:p>
            <a:pPr algn="ctr">
              <a:lnSpc>
                <a:spcPct val="80000"/>
              </a:lnSpc>
            </a:pP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Mr. Richard Truitt, PE, Director</a:t>
            </a:r>
          </a:p>
          <a:p>
            <a:pPr algn="ctr">
              <a:lnSpc>
                <a:spcPct val="80000"/>
              </a:lnSpc>
            </a:pPr>
            <a:r>
              <a:rPr lang="en-US" sz="2400" b="1" dirty="0" smtClean="0">
                <a:solidFill>
                  <a:schemeClr val="bg1"/>
                </a:solidFill>
                <a:latin typeface="Arial" pitchFamily="34" charset="0"/>
                <a:cs typeface="Arial" pitchFamily="34" charset="0"/>
              </a:rPr>
              <a:t>Office of Environmental Health and Engineering</a:t>
            </a:r>
          </a:p>
          <a:p>
            <a:pPr algn="ctr">
              <a:lnSpc>
                <a:spcPct val="80000"/>
              </a:lnSpc>
            </a:pPr>
            <a:r>
              <a:rPr lang="en-US" sz="2400" b="1" dirty="0" smtClean="0">
                <a:solidFill>
                  <a:schemeClr val="bg1"/>
                </a:solidFill>
                <a:latin typeface="Arial" pitchFamily="34" charset="0"/>
                <a:cs typeface="Arial" pitchFamily="34" charset="0"/>
              </a:rPr>
              <a:t>October 2015</a:t>
            </a:r>
            <a:endParaRPr lang="en-US" sz="2400" b="1" dirty="0">
              <a:solidFill>
                <a:schemeClr val="bg1"/>
              </a:solidFill>
              <a:latin typeface="Arial" pitchFamily="34" charset="0"/>
              <a:cs typeface="Arial" pitchFamily="34" charset="0"/>
            </a:endParaRP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2209800" y="2362200"/>
            <a:ext cx="1478280" cy="147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81600" y="2362200"/>
            <a:ext cx="1662664" cy="149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7328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Regional Specialty Referral Center </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Overview</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The Portland Area Master Healthcare Plan:</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Proposes a Network of Three Regional Specialty Referral Centers (RSRC’s)</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Illustrates the RSRC’s Will Expand Access to Care</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RSRC’s will Conserve PRC Funds for Higher Levels of Care</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Examples of Specialty Care Include Dermatology, Cardiology, General Surgery, and Tele-Medicine</a:t>
            </a:r>
          </a:p>
          <a:p>
            <a:pPr marL="320040" lvl="1" indent="0">
              <a:buClrTx/>
              <a:buSzTx/>
            </a:pPr>
            <a:endParaRPr lang="en-US" sz="19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IHS Currently Does Not Provide a Mechanism to Construct and  Provide Staff for an RSRC.</a:t>
            </a:r>
          </a:p>
          <a:p>
            <a:pPr marL="320040" lvl="1" indent="0">
              <a:buClrTx/>
              <a:buSzTx/>
            </a:pPr>
            <a:endParaRPr lang="en-US" sz="19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The Portland Area Solution: Develop a Pilot Project to Demonstrate the Viability of RSRC’s.   </a:t>
            </a:r>
            <a:endParaRPr lang="en-US" sz="1900" dirty="0" smtClean="0">
              <a:solidFill>
                <a:prstClr val="black"/>
              </a:solidFill>
              <a:latin typeface="+mj-lt"/>
              <a:cs typeface="Arial" panose="020B0604020202020204" pitchFamily="34" charset="0"/>
            </a:endParaRPr>
          </a:p>
          <a:p>
            <a:pPr marL="585216" lvl="2" indent="0">
              <a:buClrTx/>
              <a:buSzTx/>
            </a:pPr>
            <a:endParaRPr lang="en-US" sz="17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957133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Regional Specialty Referral Center – Pilot Project</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Current Approach</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Develop a Proposed Project  that Demonstrates Readiness for Implementation.</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Location</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POR/PJD/Business Plan</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Strong Tribal Support.</a:t>
            </a:r>
          </a:p>
          <a:p>
            <a:pPr marL="320040" lvl="1" indent="0">
              <a:buClrTx/>
              <a:buSzTx/>
            </a:pPr>
            <a:endParaRPr lang="en-US" sz="19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The PAFAC is Meeting Regularly and Developing Recommendations to Strengthen the Pilot Project Proposal.</a:t>
            </a:r>
          </a:p>
          <a:p>
            <a:pPr marL="585216" lvl="2" indent="0">
              <a:buClrTx/>
              <a:buSzTx/>
            </a:pPr>
            <a:endParaRPr lang="en-US" sz="1900" dirty="0" smtClean="0">
              <a:solidFill>
                <a:prstClr val="black"/>
              </a:solidFill>
              <a:latin typeface="+mj-lt"/>
              <a:cs typeface="Arial" panose="020B0604020202020204" pitchFamily="34" charset="0"/>
            </a:endParaRPr>
          </a:p>
          <a:p>
            <a:pPr marL="585216" lvl="2" indent="0">
              <a:buClrTx/>
              <a:buSzTx/>
            </a:pPr>
            <a:endParaRPr lang="en-US" sz="17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8280634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a:bodyPr>
          <a:lstStyle/>
          <a:p>
            <a:r>
              <a:rPr lang="en-US" sz="4000" dirty="0" smtClean="0">
                <a:solidFill>
                  <a:prstClr val="black"/>
                </a:solidFill>
              </a:rPr>
              <a:t>Regional Specialty </a:t>
            </a:r>
            <a:br>
              <a:rPr lang="en-US" sz="4000" dirty="0" smtClean="0">
                <a:solidFill>
                  <a:prstClr val="black"/>
                </a:solidFill>
              </a:rPr>
            </a:br>
            <a:r>
              <a:rPr lang="en-US" sz="4000" dirty="0" smtClean="0">
                <a:solidFill>
                  <a:prstClr val="black"/>
                </a:solidFill>
              </a:rPr>
              <a:t>Referral Center</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Positive Developments</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Two Tribes Have Expressed Strong Interest in Hosting the Pilot Project</a:t>
            </a:r>
          </a:p>
          <a:p>
            <a:pPr marL="928116" lvl="2" indent="-342900">
              <a:buClrTx/>
              <a:buSzTx/>
              <a:buFont typeface="Wingdings" panose="05000000000000000000" pitchFamily="2" charset="2"/>
              <a:buChar char="v"/>
            </a:pPr>
            <a:r>
              <a:rPr lang="en-US" sz="1500" dirty="0" smtClean="0">
                <a:solidFill>
                  <a:srgbClr val="000000">
                    <a:lumMod val="95000"/>
                    <a:lumOff val="5000"/>
                  </a:srgbClr>
                </a:solidFill>
                <a:latin typeface="+mj-lt"/>
                <a:cs typeface="Arial" panose="020B0604020202020204" pitchFamily="34" charset="0"/>
              </a:rPr>
              <a:t>Chehalis</a:t>
            </a:r>
          </a:p>
          <a:p>
            <a:pPr marL="928116" lvl="2" indent="-342900">
              <a:buClrTx/>
              <a:buSzTx/>
              <a:buFont typeface="Wingdings" panose="05000000000000000000" pitchFamily="2" charset="2"/>
              <a:buChar char="v"/>
            </a:pPr>
            <a:r>
              <a:rPr lang="en-US" sz="1500" dirty="0" smtClean="0">
                <a:solidFill>
                  <a:srgbClr val="000000">
                    <a:lumMod val="95000"/>
                    <a:lumOff val="5000"/>
                  </a:srgbClr>
                </a:solidFill>
                <a:latin typeface="+mj-lt"/>
                <a:cs typeface="Arial" panose="020B0604020202020204" pitchFamily="34" charset="0"/>
              </a:rPr>
              <a:t>Puyallup</a:t>
            </a:r>
          </a:p>
          <a:p>
            <a:pPr marL="585216" lvl="2" indent="0">
              <a:buClrTx/>
              <a:buSzTx/>
            </a:pPr>
            <a:endParaRPr lang="en-US" sz="15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PAFAC Members Visited Both Locations on May 14.</a:t>
            </a:r>
          </a:p>
          <a:p>
            <a:pPr marL="320040" lvl="1" indent="0">
              <a:buClrTx/>
              <a:buSzTx/>
            </a:pPr>
            <a:endParaRPr lang="en-US" sz="17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Both Tribes Agree With Four Core Operating Principles.</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Any Federal Resources Allocated Will Not be Available for Individual Tribes to Contract.</a:t>
            </a:r>
          </a:p>
          <a:p>
            <a:pPr marL="928116" lvl="2" indent="-342900">
              <a:buClrTx/>
              <a:buSzTx/>
              <a:buFont typeface="Wingdings" panose="05000000000000000000" pitchFamily="2" charset="2"/>
              <a:buChar char="v"/>
            </a:pPr>
            <a:r>
              <a:rPr lang="en-US" sz="1700" dirty="0">
                <a:solidFill>
                  <a:srgbClr val="000000">
                    <a:lumMod val="95000"/>
                    <a:lumOff val="5000"/>
                  </a:srgbClr>
                </a:solidFill>
                <a:latin typeface="Arial"/>
                <a:cs typeface="Arial" panose="020B0604020202020204" pitchFamily="34" charset="0"/>
              </a:rPr>
              <a:t>The Network Will </a:t>
            </a:r>
            <a:r>
              <a:rPr lang="en-US" sz="1700" dirty="0" smtClean="0">
                <a:solidFill>
                  <a:srgbClr val="000000">
                    <a:lumMod val="95000"/>
                    <a:lumOff val="5000"/>
                  </a:srgbClr>
                </a:solidFill>
                <a:latin typeface="Arial"/>
                <a:cs typeface="Arial" panose="020B0604020202020204" pitchFamily="34" charset="0"/>
              </a:rPr>
              <a:t>be </a:t>
            </a:r>
            <a:r>
              <a:rPr lang="en-US" sz="1700" dirty="0">
                <a:solidFill>
                  <a:srgbClr val="000000">
                    <a:lumMod val="95000"/>
                    <a:lumOff val="5000"/>
                  </a:srgbClr>
                </a:solidFill>
                <a:latin typeface="Arial"/>
                <a:cs typeface="Arial" panose="020B0604020202020204" pitchFamily="34" charset="0"/>
              </a:rPr>
              <a:t>Federally </a:t>
            </a:r>
            <a:r>
              <a:rPr lang="en-US" sz="1700" dirty="0" smtClean="0">
                <a:solidFill>
                  <a:srgbClr val="000000">
                    <a:lumMod val="95000"/>
                    <a:lumOff val="5000"/>
                  </a:srgbClr>
                </a:solidFill>
                <a:latin typeface="Arial"/>
                <a:cs typeface="Arial" panose="020B0604020202020204" pitchFamily="34" charset="0"/>
              </a:rPr>
              <a:t>Operated </a:t>
            </a:r>
            <a:r>
              <a:rPr lang="en-US" sz="1700" dirty="0">
                <a:solidFill>
                  <a:srgbClr val="000000">
                    <a:lumMod val="95000"/>
                    <a:lumOff val="5000"/>
                  </a:srgbClr>
                </a:solidFill>
                <a:latin typeface="Arial"/>
                <a:cs typeface="Arial" panose="020B0604020202020204" pitchFamily="34" charset="0"/>
              </a:rPr>
              <a:t>Initially</a:t>
            </a:r>
            <a:r>
              <a:rPr lang="en-US" sz="1700" dirty="0" smtClean="0">
                <a:solidFill>
                  <a:srgbClr val="000000">
                    <a:lumMod val="95000"/>
                    <a:lumOff val="5000"/>
                  </a:srgbClr>
                </a:solidFill>
                <a:latin typeface="Arial"/>
                <a:cs typeface="Arial" panose="020B0604020202020204" pitchFamily="34" charset="0"/>
              </a:rPr>
              <a:t>.</a:t>
            </a:r>
            <a:endParaRPr lang="en-US" sz="1700" dirty="0">
              <a:solidFill>
                <a:srgbClr val="000000">
                  <a:lumMod val="95000"/>
                  <a:lumOff val="5000"/>
                </a:srgbClr>
              </a:solidFill>
              <a:latin typeface="Arial"/>
              <a:cs typeface="Arial" panose="020B0604020202020204" pitchFamily="34" charset="0"/>
            </a:endParaRP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A Qualified Tribal Organization Broadly Representing Portland Area Tribes May Contract Operation of the Network.</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Third Party Revenue Will be Used to Improve and Expand Access to Specialty Care Across the Entire Portland Area</a:t>
            </a:r>
          </a:p>
          <a:p>
            <a:pPr marL="928116" lvl="2" indent="-342900">
              <a:buClrTx/>
              <a:buSzTx/>
              <a:buFont typeface="Wingdings" panose="05000000000000000000" pitchFamily="2" charset="2"/>
              <a:buChar char="v"/>
            </a:pPr>
            <a:endParaRPr lang="en-US" sz="1700" dirty="0" smtClean="0">
              <a:solidFill>
                <a:prstClr val="black"/>
              </a:solidFill>
              <a:latin typeface="+mj-lt"/>
              <a:cs typeface="Arial" panose="020B0604020202020204" pitchFamily="34" charset="0"/>
            </a:endParaRPr>
          </a:p>
          <a:p>
            <a:pPr marL="585216" lvl="2" indent="0">
              <a:buClrTx/>
              <a:buSzTx/>
            </a:pPr>
            <a:endParaRPr lang="en-US" sz="17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22159922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a:bodyPr>
          <a:lstStyle/>
          <a:p>
            <a:r>
              <a:rPr lang="en-US" sz="4000" dirty="0" smtClean="0">
                <a:solidFill>
                  <a:prstClr val="black"/>
                </a:solidFill>
              </a:rPr>
              <a:t>Regional Specialty</a:t>
            </a:r>
            <a:br>
              <a:rPr lang="en-US" sz="4000" dirty="0" smtClean="0">
                <a:solidFill>
                  <a:prstClr val="black"/>
                </a:solidFill>
              </a:rPr>
            </a:br>
            <a:r>
              <a:rPr lang="en-US" sz="4000" dirty="0" smtClean="0">
                <a:solidFill>
                  <a:prstClr val="black"/>
                </a:solidFill>
              </a:rPr>
              <a:t>Referral Center</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Positive Developments</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The Area Director Made $110,000 Available to Support Planning and Project Development. </a:t>
            </a:r>
          </a:p>
          <a:p>
            <a:pPr marL="320040" lvl="1" indent="0">
              <a:buClrTx/>
              <a:buSzTx/>
            </a:pPr>
            <a:r>
              <a:rPr lang="en-US" sz="1900" dirty="0" smtClean="0">
                <a:solidFill>
                  <a:srgbClr val="000000">
                    <a:lumMod val="95000"/>
                    <a:lumOff val="5000"/>
                  </a:srgbClr>
                </a:solidFill>
                <a:latin typeface="+mj-lt"/>
                <a:cs typeface="Arial" panose="020B0604020202020204" pitchFamily="34" charset="0"/>
              </a:rPr>
              <a:t> </a:t>
            </a: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These Funds are Being Utilized to Update the Interim PAFAC Report to consider:</a:t>
            </a:r>
          </a:p>
          <a:p>
            <a:pPr marL="928116" lvl="2" indent="-342900">
              <a:buClrTx/>
              <a:buSzTx/>
              <a:buFont typeface="Wingdings" panose="05000000000000000000" pitchFamily="2" charset="2"/>
              <a:buChar char="v"/>
            </a:pPr>
            <a:r>
              <a:rPr lang="en-US" sz="1500" dirty="0" smtClean="0">
                <a:solidFill>
                  <a:srgbClr val="000000">
                    <a:lumMod val="95000"/>
                    <a:lumOff val="5000"/>
                  </a:srgbClr>
                </a:solidFill>
                <a:latin typeface="+mj-lt"/>
                <a:cs typeface="Arial" panose="020B0604020202020204" pitchFamily="34" charset="0"/>
              </a:rPr>
              <a:t>Affordable Care Act Impacts</a:t>
            </a:r>
          </a:p>
          <a:p>
            <a:pPr marL="928116" lvl="2" indent="-342900">
              <a:buClrTx/>
              <a:buSzTx/>
              <a:buFont typeface="Wingdings" panose="05000000000000000000" pitchFamily="2" charset="2"/>
              <a:buChar char="v"/>
            </a:pPr>
            <a:r>
              <a:rPr lang="en-US" sz="1500" dirty="0" smtClean="0">
                <a:solidFill>
                  <a:srgbClr val="000000">
                    <a:lumMod val="95000"/>
                    <a:lumOff val="5000"/>
                  </a:srgbClr>
                </a:solidFill>
                <a:latin typeface="+mj-lt"/>
                <a:cs typeface="Arial" panose="020B0604020202020204" pitchFamily="34" charset="0"/>
              </a:rPr>
              <a:t>Comparison of the Chehalis and Puyallup Sites.</a:t>
            </a:r>
          </a:p>
          <a:p>
            <a:pPr marL="585216" lvl="2" indent="0">
              <a:buClrTx/>
              <a:buSzTx/>
            </a:pPr>
            <a:endParaRPr lang="en-US" sz="15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The PAFAC will meet  </a:t>
            </a:r>
            <a:r>
              <a:rPr lang="en-US" sz="1700" dirty="0" smtClean="0">
                <a:solidFill>
                  <a:schemeClr val="bg1"/>
                </a:solidFill>
                <a:latin typeface="+mj-lt"/>
                <a:cs typeface="Arial" panose="020B0604020202020204" pitchFamily="34" charset="0"/>
              </a:rPr>
              <a:t>October 29 </a:t>
            </a:r>
            <a:r>
              <a:rPr lang="en-US" sz="1700" dirty="0" smtClean="0">
                <a:solidFill>
                  <a:srgbClr val="000000">
                    <a:lumMod val="95000"/>
                    <a:lumOff val="5000"/>
                  </a:srgbClr>
                </a:solidFill>
                <a:latin typeface="+mj-lt"/>
                <a:cs typeface="Arial" panose="020B0604020202020204" pitchFamily="34" charset="0"/>
              </a:rPr>
              <a:t>with the Healthcare Consultant OEHE has under Contract to update the Report.   This will Assist the PAFAC in  their work to Recommend a location for the first of three regional facilities.     </a:t>
            </a:r>
          </a:p>
          <a:p>
            <a:pPr marL="662940" lvl="1" indent="-342900">
              <a:buClrTx/>
              <a:buSzTx/>
              <a:buFont typeface="Wingdings" panose="05000000000000000000" pitchFamily="2" charset="2"/>
              <a:buChar char="v"/>
            </a:pPr>
            <a:endParaRPr lang="en-US" sz="1700" dirty="0" smtClean="0">
              <a:solidFill>
                <a:srgbClr val="000000">
                  <a:lumMod val="95000"/>
                  <a:lumOff val="5000"/>
                </a:srgbClr>
              </a:solidFill>
              <a:latin typeface="+mj-lt"/>
              <a:cs typeface="Arial" panose="020B0604020202020204" pitchFamily="34" charset="0"/>
            </a:endParaRPr>
          </a:p>
          <a:p>
            <a:pPr marL="320040" lvl="1" indent="0">
              <a:buClrTx/>
              <a:buSzTx/>
            </a:pPr>
            <a:endParaRPr lang="en-US" sz="17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endParaRPr lang="en-US" sz="17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7073900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a:bodyPr>
          <a:lstStyle/>
          <a:p>
            <a:r>
              <a:rPr lang="en-US" sz="4000" dirty="0" smtClean="0">
                <a:solidFill>
                  <a:prstClr val="black"/>
                </a:solidFill>
              </a:rPr>
              <a:t>Regional Specialty</a:t>
            </a:r>
            <a:br>
              <a:rPr lang="en-US" sz="4000" dirty="0" smtClean="0">
                <a:solidFill>
                  <a:prstClr val="black"/>
                </a:solidFill>
              </a:rPr>
            </a:br>
            <a:r>
              <a:rPr lang="en-US" sz="4000" dirty="0" smtClean="0">
                <a:solidFill>
                  <a:prstClr val="black"/>
                </a:solidFill>
              </a:rPr>
              <a:t>Referral Center</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Positive Developments</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After the IHS Director ‘s Listening Session Held in Issaquah on July 23,  Principal Deputy Director Mc Swain provided $150,000 to further Project Development.</a:t>
            </a: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U</a:t>
            </a:r>
            <a:r>
              <a:rPr lang="en-US" sz="2000" dirty="0" smtClean="0">
                <a:solidFill>
                  <a:srgbClr val="000000">
                    <a:lumMod val="95000"/>
                    <a:lumOff val="5000"/>
                  </a:srgbClr>
                </a:solidFill>
                <a:latin typeface="+mj-lt"/>
                <a:cs typeface="Arial" panose="020B0604020202020204" pitchFamily="34" charset="0"/>
              </a:rPr>
              <a:t>pon completion of the Interim PAFAC Report Update and Site Selection, these additional Funds combined with remaining Area funds will be utilized to develop the PJD, POR, and Business Plan for the proposed facility.    </a:t>
            </a:r>
          </a:p>
          <a:p>
            <a:pPr marL="320040" lvl="1" indent="0">
              <a:buClrTx/>
              <a:buSzTx/>
            </a:pPr>
            <a:endParaRPr lang="en-US" sz="2000" dirty="0" smtClean="0">
              <a:solidFill>
                <a:srgbClr val="000000">
                  <a:lumMod val="95000"/>
                  <a:lumOff val="5000"/>
                </a:srgbClr>
              </a:solidFill>
              <a:latin typeface="+mj-lt"/>
              <a:cs typeface="Arial" panose="020B0604020202020204" pitchFamily="34" charset="0"/>
            </a:endParaRPr>
          </a:p>
          <a:p>
            <a:pPr marL="662940" lvl="1" indent="-342900">
              <a:buClrTx/>
              <a:buSzTx/>
              <a:buFont typeface="Wingdings" panose="05000000000000000000" pitchFamily="2" charset="2"/>
              <a:buChar char="v"/>
            </a:pPr>
            <a:endParaRPr lang="en-US" sz="17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40221871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pic>
        <p:nvPicPr>
          <p:cNvPr id="9"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spTree>
    <p:extLst>
      <p:ext uri="{BB962C8B-B14F-4D97-AF65-F5344CB8AC3E}">
        <p14:creationId xmlns:p14="http://schemas.microsoft.com/office/powerpoint/2010/main" val="22805284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216786</TotalTime>
  <Words>497</Words>
  <Application>Microsoft Office PowerPoint</Application>
  <PresentationFormat>On-screen Show (4:3)</PresentationFormat>
  <Paragraphs>78</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Indian Health Service Portland Area</vt:lpstr>
      <vt:lpstr>Regional Specialty Referral Center  </vt:lpstr>
      <vt:lpstr>Regional Specialty Referral Center – Pilot Project </vt:lpstr>
      <vt:lpstr>Regional Specialty  Referral Center</vt:lpstr>
      <vt:lpstr>Regional Specialty Referral Center</vt:lpstr>
      <vt:lpstr>Regional Specialty Referral Center</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Lisa Griggs</cp:lastModifiedBy>
  <cp:revision>617</cp:revision>
  <cp:lastPrinted>2015-10-20T16:20:21Z</cp:lastPrinted>
  <dcterms:created xsi:type="dcterms:W3CDTF">2011-08-31T16:04:47Z</dcterms:created>
  <dcterms:modified xsi:type="dcterms:W3CDTF">2015-10-22T16:30:03Z</dcterms:modified>
</cp:coreProperties>
</file>