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</p:sldMasterIdLst>
  <p:notesMasterIdLst>
    <p:notesMasterId r:id="rId16"/>
  </p:notesMasterIdLst>
  <p:sldIdLst>
    <p:sldId id="259" r:id="rId4"/>
    <p:sldId id="260" r:id="rId5"/>
    <p:sldId id="261" r:id="rId6"/>
    <p:sldId id="282" r:id="rId7"/>
    <p:sldId id="262" r:id="rId8"/>
    <p:sldId id="295" r:id="rId9"/>
    <p:sldId id="278" r:id="rId10"/>
    <p:sldId id="296" r:id="rId11"/>
    <p:sldId id="280" r:id="rId12"/>
    <p:sldId id="279" r:id="rId13"/>
    <p:sldId id="284" r:id="rId14"/>
    <p:sldId id="297" r:id="rId15"/>
  </p:sldIdLst>
  <p:sldSz cx="9144000" cy="6858000" type="screen4x3"/>
  <p:notesSz cx="7010400" cy="91598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57994"/>
          </a:xfrm>
          <a:prstGeom prst="rect">
            <a:avLst/>
          </a:prstGeom>
        </p:spPr>
        <p:txBody>
          <a:bodyPr vert="horz" lIns="92400" tIns="46200" rIns="92400" bIns="4620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57994"/>
          </a:xfrm>
          <a:prstGeom prst="rect">
            <a:avLst/>
          </a:prstGeom>
        </p:spPr>
        <p:txBody>
          <a:bodyPr vert="horz" lIns="92400" tIns="46200" rIns="92400" bIns="46200" rtlCol="0"/>
          <a:lstStyle>
            <a:lvl1pPr algn="r">
              <a:defRPr sz="1200"/>
            </a:lvl1pPr>
          </a:lstStyle>
          <a:p>
            <a:fld id="{8243BC34-7EAB-4714-962A-B3FA227B5CC2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14438" y="687388"/>
            <a:ext cx="4581525" cy="3435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00" tIns="46200" rIns="92400" bIns="4620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50941"/>
            <a:ext cx="5608320" cy="4121944"/>
          </a:xfrm>
          <a:prstGeom prst="rect">
            <a:avLst/>
          </a:prstGeom>
        </p:spPr>
        <p:txBody>
          <a:bodyPr vert="horz" lIns="92400" tIns="46200" rIns="92400" bIns="4620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00291"/>
            <a:ext cx="3037840" cy="457994"/>
          </a:xfrm>
          <a:prstGeom prst="rect">
            <a:avLst/>
          </a:prstGeom>
        </p:spPr>
        <p:txBody>
          <a:bodyPr vert="horz" lIns="92400" tIns="46200" rIns="92400" bIns="4620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00291"/>
            <a:ext cx="3037840" cy="457994"/>
          </a:xfrm>
          <a:prstGeom prst="rect">
            <a:avLst/>
          </a:prstGeom>
        </p:spPr>
        <p:txBody>
          <a:bodyPr vert="horz" lIns="92400" tIns="46200" rIns="92400" bIns="46200" rtlCol="0" anchor="b"/>
          <a:lstStyle>
            <a:lvl1pPr algn="r">
              <a:defRPr sz="1200"/>
            </a:lvl1pPr>
          </a:lstStyle>
          <a:p>
            <a:fld id="{0FC8BB80-7164-425E-829B-1C01877F0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84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B0A02-D819-448E-8BCA-1DD395A4E01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325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B0A02-D819-448E-8BCA-1DD395A4E017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325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B0A02-D819-448E-8BCA-1DD395A4E017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325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10976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545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1741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131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8704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4398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3083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668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996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2026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1861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13B1-EBC2-49CE-AB80-533D9773DD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E236-9F6A-4F06-92E2-C20895963A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774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13B1-EBC2-49CE-AB80-533D9773DD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E236-9F6A-4F06-92E2-C20895963A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3884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13B1-EBC2-49CE-AB80-533D9773DD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E236-9F6A-4F06-92E2-C20895963A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658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13B1-EBC2-49CE-AB80-533D9773DD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E236-9F6A-4F06-92E2-C20895963A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7969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13B1-EBC2-49CE-AB80-533D9773DD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E236-9F6A-4F06-92E2-C20895963A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3140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13B1-EBC2-49CE-AB80-533D9773DD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E236-9F6A-4F06-92E2-C20895963A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869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13B1-EBC2-49CE-AB80-533D9773DD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E236-9F6A-4F06-92E2-C20895963A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909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13B1-EBC2-49CE-AB80-533D9773DD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E236-9F6A-4F06-92E2-C20895963A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5029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13B1-EBC2-49CE-AB80-533D9773DD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E236-9F6A-4F06-92E2-C20895963A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7341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13B1-EBC2-49CE-AB80-533D9773DD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E236-9F6A-4F06-92E2-C20895963A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4828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13B1-EBC2-49CE-AB80-533D9773DD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EE236-9F6A-4F06-92E2-C20895963A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95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985E49-3E3E-4FCA-B03B-5CEE78AEC2E8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10/27/2015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637991-C83F-4E28-985A-DA5670F7A21B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333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413B1-EBC2-49CE-AB80-533D9773DDC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10/27/2015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EE236-9F6A-4F06-92E2-C20895963AD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498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95400" y="1524000"/>
            <a:ext cx="6553200" cy="1752600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Colville Health Services </a:t>
            </a:r>
            <a:br>
              <a:rPr lang="en-US" sz="3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Colville Tribal Services</a:t>
            </a:r>
            <a:b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Lake Roosevelt community Health Centers</a:t>
            </a:r>
            <a:b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Colville Service Unit </a:t>
            </a:r>
            <a:br>
              <a:rPr lang="en-US" sz="2000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3962400"/>
            <a:ext cx="8763000" cy="990600"/>
          </a:xfrm>
        </p:spPr>
        <p:txBody>
          <a:bodyPr>
            <a:normAutofit fontScale="25000" lnSpcReduction="20000"/>
          </a:bodyPr>
          <a:lstStyle/>
          <a:p>
            <a:pPr marL="137160" indent="0" algn="r">
              <a:buClrTx/>
              <a:buNone/>
            </a:pPr>
            <a:r>
              <a:rPr lang="en-US" sz="5600" dirty="0" smtClean="0">
                <a:solidFill>
                  <a:srgbClr val="0070C0"/>
                </a:solidFill>
                <a:latin typeface="+mj-lt"/>
              </a:rPr>
              <a:t>Northwest Portland Area Indian Health Board </a:t>
            </a:r>
          </a:p>
          <a:p>
            <a:pPr marL="137160" indent="0" algn="r">
              <a:buClrTx/>
              <a:buNone/>
            </a:pPr>
            <a:r>
              <a:rPr lang="en-US" sz="5600" dirty="0" smtClean="0">
                <a:solidFill>
                  <a:srgbClr val="0070C0"/>
                </a:solidFill>
                <a:latin typeface="+mj-lt"/>
              </a:rPr>
              <a:t>Quarterly Board Meeting</a:t>
            </a:r>
          </a:p>
          <a:p>
            <a:pPr marL="137160" indent="0" algn="r">
              <a:buClrTx/>
              <a:buNone/>
            </a:pPr>
            <a:r>
              <a:rPr lang="en-US" sz="5600" dirty="0" smtClean="0">
                <a:solidFill>
                  <a:srgbClr val="0070C0"/>
                </a:solidFill>
                <a:latin typeface="+mj-lt"/>
              </a:rPr>
              <a:t>October 28, 2015 at Mission, Oregon</a:t>
            </a:r>
          </a:p>
          <a:p>
            <a:pPr marL="137160" indent="0" algn="r">
              <a:buClrTx/>
              <a:buNone/>
            </a:pPr>
            <a:endParaRPr lang="en-US" sz="3200" dirty="0">
              <a:solidFill>
                <a:schemeClr val="bg1"/>
              </a:solidFill>
            </a:endParaRPr>
          </a:p>
          <a:p>
            <a:pPr marL="137160" indent="0" algn="ctr">
              <a:buClrTx/>
              <a:buNone/>
            </a:pPr>
            <a:endParaRPr lang="en-US" sz="4500" dirty="0" smtClean="0">
              <a:solidFill>
                <a:schemeClr val="bg1"/>
              </a:solidFill>
            </a:endParaRPr>
          </a:p>
          <a:p>
            <a:pPr marL="137160" indent="0" algn="ctr">
              <a:buClrTx/>
              <a:buNone/>
            </a:pPr>
            <a:r>
              <a:rPr lang="en-US" sz="4500" dirty="0" smtClean="0">
                <a:solidFill>
                  <a:schemeClr val="bg1"/>
                </a:solidFill>
              </a:rPr>
              <a:t>  </a:t>
            </a:r>
            <a:endParaRPr lang="en-US" sz="4500" dirty="0">
              <a:solidFill>
                <a:schemeClr val="bg1"/>
              </a:solidFill>
            </a:endParaRPr>
          </a:p>
          <a:p>
            <a:pPr marL="137160" indent="0" algn="ctr">
              <a:buClrTx/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pPr marL="137160" indent="0" algn="ctr">
              <a:buClrTx/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pPr marL="137160" indent="0" algn="ctr">
              <a:buClrTx/>
              <a:buNone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137160" indent="0" algn="ctr">
              <a:buClrTx/>
              <a:buNone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137160" indent="0" algn="ctr">
              <a:buClrTx/>
              <a:buNone/>
            </a:pPr>
            <a:endParaRPr lang="en-US" sz="1800" dirty="0" smtClean="0">
              <a:solidFill>
                <a:schemeClr val="bg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87233"/>
            <a:ext cx="1355960" cy="128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4801"/>
            <a:ext cx="2514601" cy="693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C:\Users\ccawston\AppData\Local\Microsoft\Windows\Temporary Internet Files\Content.Outlook\5PP4E1H7\CCT logo high res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7233"/>
            <a:ext cx="1242695" cy="1211580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293690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65532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Indian Health Service</a:t>
            </a:r>
            <a:b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Colville Service Unit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1" descr="image00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76200"/>
            <a:ext cx="1234440" cy="123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560" y="15240"/>
            <a:ext cx="1355960" cy="128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724400"/>
          </a:xfrm>
        </p:spPr>
        <p:txBody>
          <a:bodyPr>
            <a:normAutofit/>
          </a:bodyPr>
          <a:lstStyle/>
          <a:p>
            <a:pPr marL="137160" indent="0" algn="ctr">
              <a:buClrTx/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AIR QUALITY RECOMMENDATIONS</a:t>
            </a:r>
          </a:p>
          <a:p>
            <a:pPr marL="137160" indent="0" algn="ctr">
              <a:buClrTx/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With the compromised air quality as a result of the fires here are some recommendations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endParaRPr lang="en-US" sz="1800" dirty="0" smtClean="0">
              <a:solidFill>
                <a:schemeClr val="bg1"/>
              </a:solidFill>
            </a:endParaRP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bg1"/>
                </a:solidFill>
              </a:rPr>
              <a:t>Limit activity outside in the smoke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bg1"/>
                </a:solidFill>
              </a:rPr>
              <a:t>Where a mask while </a:t>
            </a:r>
            <a:r>
              <a:rPr lang="en-US" sz="1800" smtClean="0">
                <a:solidFill>
                  <a:schemeClr val="bg1"/>
                </a:solidFill>
              </a:rPr>
              <a:t>outside to </a:t>
            </a:r>
            <a:r>
              <a:rPr lang="en-US" sz="1800" dirty="0" smtClean="0">
                <a:solidFill>
                  <a:schemeClr val="bg1"/>
                </a:solidFill>
              </a:rPr>
              <a:t>limit exposure to air particle and smoke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bg1"/>
                </a:solidFill>
              </a:rPr>
              <a:t>Where a mask indoors if your environment has visible lingering smoke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bg1"/>
                </a:solidFill>
              </a:rPr>
              <a:t>Keep windows closed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bg1"/>
                </a:solidFill>
              </a:rPr>
              <a:t>Have a fan on moderate speed to circulate the air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bg1"/>
                </a:solidFill>
              </a:rPr>
              <a:t>Do not use Central Air, if you do then change the filter often</a:t>
            </a:r>
          </a:p>
          <a:p>
            <a:pPr>
              <a:buClrTx/>
              <a:buFont typeface="Wingdings" panose="05000000000000000000" pitchFamily="2" charset="2"/>
              <a:buChar char="v"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137160" indent="0">
              <a:buClrTx/>
              <a:buNone/>
            </a:pPr>
            <a:endParaRPr lang="en-US" sz="1800" dirty="0">
              <a:solidFill>
                <a:schemeClr val="bg1"/>
              </a:solidFill>
            </a:endParaRPr>
          </a:p>
          <a:p>
            <a:pPr marL="137160" indent="0">
              <a:buClrTx/>
              <a:buNone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137160" indent="0" algn="ctr">
              <a:buClrTx/>
              <a:buNone/>
            </a:pPr>
            <a:r>
              <a:rPr lang="en-US" sz="800" dirty="0" smtClean="0">
                <a:solidFill>
                  <a:schemeClr val="bg1"/>
                </a:solidFill>
              </a:rPr>
              <a:t>Respectfully, Colleen F. Cawston, MPA</a:t>
            </a:r>
          </a:p>
          <a:p>
            <a:pPr marL="137160" indent="0" algn="ctr">
              <a:buClrTx/>
              <a:buNone/>
            </a:pPr>
            <a:r>
              <a:rPr lang="en-US" sz="800" dirty="0" smtClean="0">
                <a:solidFill>
                  <a:schemeClr val="bg1"/>
                </a:solidFill>
              </a:rPr>
              <a:t>Chief Executive Officer </a:t>
            </a:r>
          </a:p>
          <a:p>
            <a:pPr marL="137160" indent="0" algn="ctr">
              <a:buClrTx/>
              <a:buNone/>
            </a:pPr>
            <a:r>
              <a:rPr lang="en-US" sz="800" dirty="0" smtClean="0">
                <a:solidFill>
                  <a:schemeClr val="bg1"/>
                </a:solidFill>
              </a:rPr>
              <a:t>509-634-2933</a:t>
            </a:r>
          </a:p>
        </p:txBody>
      </p:sp>
    </p:spTree>
    <p:extLst>
      <p:ext uri="{BB962C8B-B14F-4D97-AF65-F5344CB8AC3E}">
        <p14:creationId xmlns:p14="http://schemas.microsoft.com/office/powerpoint/2010/main" val="328118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Thank you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en-US" sz="4000" b="0" dirty="0" err="1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l</a:t>
            </a:r>
            <a:r>
              <a:rPr lang="en-US" sz="4000" b="0" dirty="0" err="1" smtClean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im’limpt</a:t>
            </a:r>
            <a:r>
              <a:rPr lang="en-US" sz="4000" b="0" dirty="0" smtClean="0">
                <a:solidFill>
                  <a:srgbClr val="0070C0"/>
                </a:solidFill>
                <a:latin typeface="Calibri" pitchFamily="34" charset="0"/>
                <a:cs typeface="Arial" pitchFamily="34" charset="0"/>
              </a:rPr>
              <a:t>’</a:t>
            </a:r>
            <a:endParaRPr lang="en-US" sz="4000" b="0" dirty="0" smtClean="0">
              <a:solidFill>
                <a:srgbClr val="7BCF27"/>
              </a:solidFill>
              <a:latin typeface="Calibri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4000" b="0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				</a:t>
            </a:r>
            <a:r>
              <a:rPr lang="en-US" sz="4000" b="0" dirty="0" err="1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lim</a:t>
            </a:r>
            <a:r>
              <a:rPr lang="en-US" sz="4000" b="0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4000" b="0" dirty="0" err="1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limtx</a:t>
            </a:r>
            <a:endParaRPr lang="en-US" sz="4000" b="0" dirty="0" smtClean="0">
              <a:solidFill>
                <a:srgbClr val="C00000"/>
              </a:solidFill>
              <a:latin typeface="Calibri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4000" b="0" dirty="0" smtClean="0">
                <a:solidFill>
                  <a:srgbClr val="336699"/>
                </a:solidFill>
                <a:latin typeface="Calibri" pitchFamily="34" charset="0"/>
                <a:cs typeface="Arial" pitchFamily="34" charset="0"/>
              </a:rPr>
              <a:t>						</a:t>
            </a:r>
            <a:r>
              <a:rPr lang="en-US" sz="4000" b="0" dirty="0" err="1" smtClean="0">
                <a:solidFill>
                  <a:srgbClr val="336699"/>
                </a:solidFill>
                <a:latin typeface="Calibri" pitchFamily="34" charset="0"/>
                <a:cs typeface="Arial" pitchFamily="34" charset="0"/>
              </a:rPr>
              <a:t>qeciyew’yew</a:t>
            </a:r>
            <a:endParaRPr lang="en-US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63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94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Colville health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en-US" dirty="0" smtClean="0"/>
          </a:p>
          <a:p>
            <a:pPr marL="0" indent="0"/>
            <a:endParaRPr lang="en-US" dirty="0"/>
          </a:p>
          <a:p>
            <a:pPr marL="137160" indent="0" algn="ctr"/>
            <a:r>
              <a:rPr lang="en-US" sz="1800" dirty="0" smtClean="0">
                <a:solidFill>
                  <a:srgbClr val="0070C0"/>
                </a:solidFill>
              </a:rPr>
              <a:t>Presented </a:t>
            </a:r>
            <a:r>
              <a:rPr lang="en-US" sz="1800" dirty="0">
                <a:solidFill>
                  <a:srgbClr val="0070C0"/>
                </a:solidFill>
              </a:rPr>
              <a:t>by: </a:t>
            </a:r>
            <a:endParaRPr lang="en-US" sz="1800" dirty="0" smtClean="0">
              <a:solidFill>
                <a:srgbClr val="0070C0"/>
              </a:solidFill>
            </a:endParaRPr>
          </a:p>
          <a:p>
            <a:pPr marL="137160" indent="0" algn="ctr"/>
            <a:endParaRPr lang="en-US" sz="1800" dirty="0">
              <a:solidFill>
                <a:srgbClr val="0070C0"/>
              </a:solidFill>
            </a:endParaRPr>
          </a:p>
          <a:p>
            <a:pPr marL="137160" indent="0" algn="ctr"/>
            <a:r>
              <a:rPr lang="en-US" sz="2400" dirty="0">
                <a:solidFill>
                  <a:srgbClr val="0070C0"/>
                </a:solidFill>
              </a:rPr>
              <a:t>Alison Ball, PhD </a:t>
            </a:r>
            <a:r>
              <a:rPr lang="en-US" sz="2400" dirty="0" smtClean="0">
                <a:solidFill>
                  <a:srgbClr val="0070C0"/>
                </a:solidFill>
              </a:rPr>
              <a:t>Health &amp; Human Services Director</a:t>
            </a:r>
            <a:endParaRPr lang="en-US" sz="2400" dirty="0">
              <a:solidFill>
                <a:srgbClr val="0070C0"/>
              </a:solidFill>
            </a:endParaRPr>
          </a:p>
          <a:p>
            <a:pPr marL="137160" indent="0" algn="ctr"/>
            <a:r>
              <a:rPr lang="en-US" sz="2400" dirty="0">
                <a:solidFill>
                  <a:srgbClr val="0070C0"/>
                </a:solidFill>
              </a:rPr>
              <a:t>Colleen F. Cawston, MPA CEO Colville Service Unit</a:t>
            </a:r>
          </a:p>
          <a:p>
            <a:pPr marL="137160" indent="0" algn="ctr"/>
            <a:r>
              <a:rPr lang="en-US" sz="2400" dirty="0">
                <a:solidFill>
                  <a:srgbClr val="0070C0"/>
                </a:solidFill>
              </a:rPr>
              <a:t>Ali Desautel,  </a:t>
            </a:r>
            <a:r>
              <a:rPr lang="en-US" sz="2400" dirty="0" smtClean="0">
                <a:solidFill>
                  <a:srgbClr val="0070C0"/>
                </a:solidFill>
              </a:rPr>
              <a:t>BA </a:t>
            </a:r>
            <a:r>
              <a:rPr lang="en-US" sz="2400" dirty="0">
                <a:solidFill>
                  <a:srgbClr val="0070C0"/>
                </a:solidFill>
              </a:rPr>
              <a:t>CEO Lake Roosevelt Health Center</a:t>
            </a:r>
          </a:p>
          <a:p>
            <a:pPr mar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82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Colville health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Comprised of three primary entities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Colville Tribal Health Services 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Colville Service Unit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200" dirty="0" smtClean="0"/>
              <a:t>Lake Roosevelt Community Health Centers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3904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5044440" cy="1463040"/>
          </a:xfrm>
        </p:spPr>
        <p:txBody>
          <a:bodyPr/>
          <a:lstStyle/>
          <a:p>
            <a:r>
              <a:rPr lang="en-US" dirty="0" smtClean="0"/>
              <a:t>Colville Indian Reservation</a:t>
            </a:r>
            <a:br>
              <a:rPr lang="en-US" dirty="0" smtClean="0"/>
            </a:br>
            <a:r>
              <a:rPr lang="en-US" dirty="0" smtClean="0"/>
              <a:t>1.4 million acres</a:t>
            </a:r>
            <a:br>
              <a:rPr lang="en-US" dirty="0" smtClean="0"/>
            </a:br>
            <a:r>
              <a:rPr lang="en-US" dirty="0" smtClean="0"/>
              <a:t>2 state counties</a:t>
            </a:r>
            <a:br>
              <a:rPr lang="en-US" dirty="0" smtClean="0"/>
            </a:br>
            <a:r>
              <a:rPr lang="en-US" dirty="0" smtClean="0"/>
              <a:t>4 tribal districts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752600"/>
            <a:ext cx="7520940" cy="3429000"/>
          </a:xfrm>
        </p:spPr>
        <p:txBody>
          <a:bodyPr>
            <a:normAutofit lnSpcReduction="10000"/>
          </a:bodyPr>
          <a:lstStyle/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endParaRPr lang="en-US" dirty="0"/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Where are we?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43" y="2547257"/>
            <a:ext cx="3537857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14400"/>
            <a:ext cx="49530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3124200" y="2362200"/>
            <a:ext cx="1752600" cy="838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30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Colville Tribal &amp; Family Health Services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Leadership: The Courage to Shape a Better Future</a:t>
            </a:r>
          </a:p>
          <a:p>
            <a:pPr marL="0" lvl="0" indent="0"/>
            <a:endParaRPr lang="en-US" sz="2400" dirty="0">
              <a:solidFill>
                <a:prstClr val="black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Building Capacity: What we do, We do well</a:t>
            </a:r>
          </a:p>
          <a:p>
            <a:pPr marL="0" lvl="0" indent="0"/>
            <a:endParaRPr lang="en-US" sz="2400" dirty="0">
              <a:solidFill>
                <a:prstClr val="black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Collaboration: Leveraging Collective Genius</a:t>
            </a:r>
          </a:p>
          <a:p>
            <a:pPr lvl="0">
              <a:buFont typeface="Arial" pitchFamily="34" charset="0"/>
              <a:buChar char="•"/>
            </a:pPr>
            <a:endParaRPr lang="en-US" sz="2400" dirty="0">
              <a:solidFill>
                <a:prstClr val="black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</a:rPr>
              <a:t>Accountability: If it is to be, it’s up to me</a:t>
            </a:r>
          </a:p>
          <a:p>
            <a:pPr marL="0" indent="0"/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36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635240" cy="548640"/>
          </a:xfrm>
        </p:spPr>
        <p:txBody>
          <a:bodyPr/>
          <a:lstStyle/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Lake Roosevelt community Health Centers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 smtClean="0"/>
              <a:t>Funding sources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 smtClean="0"/>
              <a:t>Partnerships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 smtClean="0"/>
              <a:t>Services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 smtClean="0"/>
              <a:t>Forecasting the future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0958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65532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Indian Health Service</a:t>
            </a:r>
            <a:b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Colville Service Unit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1" descr="image00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76200"/>
            <a:ext cx="1234440" cy="123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560" y="15240"/>
            <a:ext cx="1355960" cy="128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752600"/>
            <a:ext cx="8763000" cy="4724400"/>
          </a:xfrm>
        </p:spPr>
        <p:txBody>
          <a:bodyPr>
            <a:normAutofit fontScale="40000" lnSpcReduction="20000"/>
          </a:bodyPr>
          <a:lstStyle/>
          <a:p>
            <a:pPr marL="137160" indent="0" algn="ctr">
              <a:buClrTx/>
              <a:buNone/>
            </a:pPr>
            <a:r>
              <a:rPr lang="en-US" sz="5900" b="1" dirty="0" smtClean="0">
                <a:solidFill>
                  <a:schemeClr val="bg1"/>
                </a:solidFill>
              </a:rPr>
              <a:t>EMERGENCY CLINIC RELOCATION</a:t>
            </a:r>
          </a:p>
          <a:p>
            <a:pPr marL="137160" indent="0" algn="ctr">
              <a:buClrTx/>
              <a:buNone/>
            </a:pPr>
            <a:r>
              <a:rPr lang="en-US" sz="5900" dirty="0" smtClean="0">
                <a:solidFill>
                  <a:schemeClr val="bg1"/>
                </a:solidFill>
              </a:rPr>
              <a:t>Due to the poor air quality of the Nespelem </a:t>
            </a:r>
          </a:p>
          <a:p>
            <a:pPr marL="137160" indent="0" algn="ctr">
              <a:buClrTx/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" indent="0">
              <a:buClrTx/>
              <a:buNone/>
            </a:pPr>
            <a:r>
              <a:rPr lang="en-US" sz="4500" dirty="0" smtClean="0">
                <a:solidFill>
                  <a:schemeClr val="bg1"/>
                </a:solidFill>
              </a:rPr>
              <a:t>The Nespelem clinic will be relocated to the Keller clinic for August 24</a:t>
            </a:r>
            <a:r>
              <a:rPr lang="en-US" sz="4500" baseline="30000" dirty="0" smtClean="0">
                <a:solidFill>
                  <a:schemeClr val="bg1"/>
                </a:solidFill>
              </a:rPr>
              <a:t>th</a:t>
            </a:r>
            <a:r>
              <a:rPr lang="en-US" sz="4500" dirty="0" smtClean="0">
                <a:solidFill>
                  <a:schemeClr val="bg1"/>
                </a:solidFill>
              </a:rPr>
              <a:t> &amp; 25</a:t>
            </a:r>
            <a:r>
              <a:rPr lang="en-US" sz="4500" baseline="30000" dirty="0" smtClean="0">
                <a:solidFill>
                  <a:schemeClr val="bg1"/>
                </a:solidFill>
              </a:rPr>
              <a:t>th</a:t>
            </a:r>
            <a:r>
              <a:rPr lang="en-US" sz="4500" dirty="0" smtClean="0">
                <a:solidFill>
                  <a:schemeClr val="bg1"/>
                </a:solidFill>
              </a:rPr>
              <a:t> </a:t>
            </a:r>
          </a:p>
          <a:p>
            <a:pPr marL="137160" indent="0">
              <a:buClrTx/>
              <a:buNone/>
            </a:pPr>
            <a:r>
              <a:rPr lang="en-US" sz="4500" dirty="0" smtClean="0">
                <a:solidFill>
                  <a:schemeClr val="bg1"/>
                </a:solidFill>
              </a:rPr>
              <a:t>Call the Keller clinic </a:t>
            </a:r>
            <a:r>
              <a:rPr lang="en-US" sz="4500" smtClean="0">
                <a:solidFill>
                  <a:schemeClr val="bg1"/>
                </a:solidFill>
              </a:rPr>
              <a:t>at 509-634-7300</a:t>
            </a:r>
            <a:endParaRPr lang="en-US" sz="4500" dirty="0" smtClean="0">
              <a:solidFill>
                <a:schemeClr val="bg1"/>
              </a:solidFill>
            </a:endParaRPr>
          </a:p>
          <a:p>
            <a:pPr marL="137160" indent="0">
              <a:buClrTx/>
              <a:buNone/>
            </a:pPr>
            <a:endParaRPr lang="en-US" sz="4500" dirty="0">
              <a:solidFill>
                <a:schemeClr val="bg1"/>
              </a:solidFill>
            </a:endParaRPr>
          </a:p>
          <a:p>
            <a:pPr marL="137160" indent="0">
              <a:buClrTx/>
              <a:buNone/>
            </a:pPr>
            <a:r>
              <a:rPr lang="en-US" sz="4500" dirty="0" smtClean="0">
                <a:solidFill>
                  <a:schemeClr val="bg1"/>
                </a:solidFill>
              </a:rPr>
              <a:t>Clinic hours of operation will be 9 am – 3 pm</a:t>
            </a:r>
          </a:p>
          <a:p>
            <a:pPr marL="137160" indent="0">
              <a:buClrTx/>
              <a:buNone/>
            </a:pPr>
            <a:endParaRPr lang="en-US" sz="4500" dirty="0" smtClean="0">
              <a:solidFill>
                <a:schemeClr val="bg1"/>
              </a:solidFill>
            </a:endParaRPr>
          </a:p>
          <a:p>
            <a:pPr marL="137160" indent="0">
              <a:buClrTx/>
              <a:buNone/>
            </a:pPr>
            <a:r>
              <a:rPr lang="en-US" sz="4500" dirty="0" smtClean="0">
                <a:solidFill>
                  <a:schemeClr val="bg1"/>
                </a:solidFill>
              </a:rPr>
              <a:t>Patients who can make it to the Omak clinic easier can also go there.</a:t>
            </a:r>
          </a:p>
          <a:p>
            <a:pPr marL="137160" indent="0">
              <a:buClrTx/>
              <a:buNone/>
            </a:pPr>
            <a:endParaRPr lang="en-US" sz="4500" dirty="0" smtClean="0">
              <a:solidFill>
                <a:schemeClr val="bg1"/>
              </a:solidFill>
            </a:endParaRPr>
          </a:p>
          <a:p>
            <a:pPr marL="137160" indent="0">
              <a:buClrTx/>
              <a:buNone/>
            </a:pPr>
            <a:endParaRPr lang="en-US" sz="4500" dirty="0">
              <a:solidFill>
                <a:schemeClr val="bg1"/>
              </a:solidFill>
            </a:endParaRPr>
          </a:p>
          <a:p>
            <a:pPr marL="137160" indent="0">
              <a:buClrTx/>
              <a:buNone/>
            </a:pPr>
            <a:r>
              <a:rPr lang="en-US" sz="4500" dirty="0" smtClean="0">
                <a:solidFill>
                  <a:schemeClr val="bg1"/>
                </a:solidFill>
              </a:rPr>
              <a:t>For emergency situations during this closure follow the Contract Health Service “After Hours Policy”.  </a:t>
            </a:r>
          </a:p>
          <a:p>
            <a:pPr marL="585216" lvl="1" indent="0">
              <a:buClrTx/>
              <a:buNone/>
            </a:pPr>
            <a:r>
              <a:rPr lang="en-US" sz="4100" dirty="0" smtClean="0">
                <a:solidFill>
                  <a:schemeClr val="bg1"/>
                </a:solidFill>
              </a:rPr>
              <a:t>  </a:t>
            </a:r>
          </a:p>
          <a:p>
            <a:pPr marL="137160" indent="0" algn="ctr">
              <a:buClrTx/>
              <a:buNone/>
            </a:pPr>
            <a:r>
              <a:rPr lang="en-US" sz="4500" dirty="0" smtClean="0">
                <a:solidFill>
                  <a:schemeClr val="bg1"/>
                </a:solidFill>
              </a:rPr>
              <a:t>   </a:t>
            </a:r>
          </a:p>
          <a:p>
            <a:pPr marL="137160" indent="0" algn="ctr">
              <a:buClrTx/>
              <a:buNone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137160" indent="0" algn="ctr">
              <a:buClrTx/>
              <a:buNone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137160" indent="0" algn="ctr">
              <a:buClrTx/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Respectfully, Colleen F. Cawston, MPA</a:t>
            </a:r>
          </a:p>
          <a:p>
            <a:pPr marL="137160" indent="0" algn="ctr">
              <a:buClrTx/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Chief Executive Officer </a:t>
            </a:r>
          </a:p>
          <a:p>
            <a:pPr marL="137160" indent="0" algn="ctr">
              <a:buClrTx/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509-634-2933</a:t>
            </a:r>
          </a:p>
        </p:txBody>
      </p:sp>
    </p:spTree>
    <p:extLst>
      <p:ext uri="{BB962C8B-B14F-4D97-AF65-F5344CB8AC3E}">
        <p14:creationId xmlns:p14="http://schemas.microsoft.com/office/powerpoint/2010/main" val="192782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Colville Service Unit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Renew and Strengthen our Partnerships with </a:t>
            </a:r>
            <a:r>
              <a:rPr lang="en-US" sz="2400" dirty="0" smtClean="0"/>
              <a:t>Tribes &amp; Urban Indian Health Organizations</a:t>
            </a:r>
            <a:endParaRPr lang="en-US" sz="2400" dirty="0" smtClean="0"/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Improve the Indian Health Services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Improve  Quality &amp; Access to Care for Patients 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Be Transparent, Accountable, Fair and Inclusive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2005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1"/>
            <a:ext cx="8077200" cy="121919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Emergency Governmental Hours Operations effective August 31, 2015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352800"/>
            <a:ext cx="7551420" cy="17526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current fire emergency the Colville Tribes, Bureau of Indian Affairs, &amp; Indian Health Services are modifying the government hours of operation to be from 10 am to 5 pm 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560" y="15240"/>
            <a:ext cx="1355960" cy="128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C:\Users\ccawston\AppData\Local\Microsoft\Windows\Temporary Internet Files\Content.Outlook\5PP4E1H7\CCT logo high res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76200"/>
            <a:ext cx="1242695" cy="1234440"/>
          </a:xfrm>
          <a:prstGeom prst="rect">
            <a:avLst/>
          </a:prstGeom>
          <a:noFill/>
          <a:extLst/>
        </p:spPr>
      </p:pic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76200"/>
            <a:ext cx="1234440" cy="123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BIA%20Eagle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8600" y="5486400"/>
            <a:ext cx="1243840" cy="126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BUFFALO 2.pn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5414" y="5486400"/>
            <a:ext cx="1352386" cy="1267982"/>
          </a:xfrm>
          <a:prstGeom prst="rect">
            <a:avLst/>
          </a:prstGeom>
        </p:spPr>
      </p:pic>
      <p:pic>
        <p:nvPicPr>
          <p:cNvPr id="10" name="Picture 9" descr="C:\Users\ccawston\AppData\Local\Microsoft\Windows\Temporary Internet Files\Content.Outlook\5PP4E1H7\CCT logo high res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495658"/>
            <a:ext cx="1242695" cy="1258724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311795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Angles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ex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4371</TotalTime>
  <Words>403</Words>
  <Application>Microsoft Office PowerPoint</Application>
  <PresentationFormat>On-screen Show (4:3)</PresentationFormat>
  <Paragraphs>100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Arial</vt:lpstr>
      <vt:lpstr>Calibri</vt:lpstr>
      <vt:lpstr>Franklin Gothic Book</vt:lpstr>
      <vt:lpstr>Franklin Gothic Medium</vt:lpstr>
      <vt:lpstr>Times New Roman</vt:lpstr>
      <vt:lpstr>Tunga</vt:lpstr>
      <vt:lpstr>Wingdings</vt:lpstr>
      <vt:lpstr>Wingdings 2</vt:lpstr>
      <vt:lpstr>Wingdings 3</vt:lpstr>
      <vt:lpstr>Angles</vt:lpstr>
      <vt:lpstr>1_Apex</vt:lpstr>
      <vt:lpstr>Office Theme</vt:lpstr>
      <vt:lpstr>Colville Health Services  Colville Tribal Services Lake Roosevelt community Health Centers Colville Service Unit   </vt:lpstr>
      <vt:lpstr>Colville health services</vt:lpstr>
      <vt:lpstr>Colville health services</vt:lpstr>
      <vt:lpstr>Colville Indian Reservation 1.4 million acres 2 state counties 4 tribal districts</vt:lpstr>
      <vt:lpstr>Colville Tribal &amp; Family Health Services</vt:lpstr>
      <vt:lpstr>Lake Roosevelt community Health Centers</vt:lpstr>
      <vt:lpstr>Indian Health Service Colville Service Unit</vt:lpstr>
      <vt:lpstr>Colville Service Unit</vt:lpstr>
      <vt:lpstr>Emergency Governmental Hours Operations effective August 31, 2015</vt:lpstr>
      <vt:lpstr>Indian Health Service Colville Service Unit</vt:lpstr>
      <vt:lpstr>Thank you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Indian Health Service Colville Service Unit</dc:title>
  <dc:creator>Cawston, Colleen Friedlander (IHS/POR)</dc:creator>
  <cp:lastModifiedBy>temp</cp:lastModifiedBy>
  <cp:revision>33</cp:revision>
  <cp:lastPrinted>2015-10-23T16:03:47Z</cp:lastPrinted>
  <dcterms:created xsi:type="dcterms:W3CDTF">2015-03-09T15:38:50Z</dcterms:created>
  <dcterms:modified xsi:type="dcterms:W3CDTF">2015-10-27T21:01:48Z</dcterms:modified>
</cp:coreProperties>
</file>