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99" r:id="rId2"/>
    <p:sldId id="288" r:id="rId3"/>
    <p:sldId id="295" r:id="rId4"/>
    <p:sldId id="297" r:id="rId5"/>
    <p:sldId id="291" r:id="rId6"/>
    <p:sldId id="292" r:id="rId7"/>
    <p:sldId id="300" r:id="rId8"/>
    <p:sldId id="301" r:id="rId9"/>
    <p:sldId id="302" r:id="rId10"/>
    <p:sldId id="298" r:id="rId11"/>
  </p:sldIdLst>
  <p:sldSz cx="9144000" cy="6858000" type="screen4x3"/>
  <p:notesSz cx="6881813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9" userDrawn="1">
          <p15:clr>
            <a:srgbClr val="A4A3A4"/>
          </p15:clr>
        </p15:guide>
        <p15:guide id="2" pos="2168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tephanie Donaldson" initials="SD" lastIdx="1" clrIdx="0">
    <p:extLst>
      <p:ext uri="{19B8F6BF-5375-455C-9EA6-DF929625EA0E}">
        <p15:presenceInfo xmlns:p15="http://schemas.microsoft.com/office/powerpoint/2012/main" userId="S-1-5-21-2040348442-2016413590-72138141-136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81" autoAdjust="0"/>
    <p:restoredTop sz="95405" autoAdjust="0"/>
  </p:normalViewPr>
  <p:slideViewPr>
    <p:cSldViewPr showGuides="1">
      <p:cViewPr>
        <p:scale>
          <a:sx n="50" d="100"/>
          <a:sy n="50" d="100"/>
        </p:scale>
        <p:origin x="2172" y="12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64" d="100"/>
          <a:sy n="64" d="100"/>
        </p:scale>
        <p:origin x="2294" y="72"/>
      </p:cViewPr>
      <p:guideLst>
        <p:guide orient="horz" pos="2929"/>
        <p:guide pos="216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82119" cy="4642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8102" y="0"/>
            <a:ext cx="2982119" cy="4642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37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830552"/>
            <a:ext cx="2982119" cy="464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37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8102" y="8830552"/>
            <a:ext cx="2982119" cy="464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9F792F02-FB7C-4DF7-9762-278F76AF228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83014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82119" cy="4642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8102" y="0"/>
            <a:ext cx="2982119" cy="4642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16013" y="696913"/>
            <a:ext cx="4649787" cy="34877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06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8182" y="4416068"/>
            <a:ext cx="5505450" cy="41831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06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830552"/>
            <a:ext cx="2982119" cy="464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06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8102" y="8830552"/>
            <a:ext cx="2982119" cy="464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4BAD2EAB-536F-410D-8310-1A721F222A5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973025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2EF41E01-508E-43F7-8966-D7D01B8B4C84}" type="slidenum">
              <a:rPr lang="en-US" smtClean="0"/>
              <a:pPr/>
              <a:t>1</a:t>
            </a:fld>
            <a:endParaRPr lang="en-US" dirty="0" smtClean="0"/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725680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BAD2EAB-536F-410D-8310-1A721F222A5B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12043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BAD2EAB-536F-410D-8310-1A721F222A5B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01998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BAD2EAB-536F-410D-8310-1A721F222A5B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224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BAD2EAB-536F-410D-8310-1A721F222A5B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03173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BAD2EAB-536F-410D-8310-1A721F222A5B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88029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75D3F6-165E-4F2B-A9A6-36B7127D76D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4099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EBD44E-A2FB-4B9A-A49C-A9D333F92D4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05175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74638"/>
            <a:ext cx="2171700" cy="5775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274638"/>
            <a:ext cx="6362700" cy="57753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23AF47-4DB3-4040-A08C-A8AD279D397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04200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0" y="274638"/>
            <a:ext cx="8686800" cy="57753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A0E1B1-964E-48D5-87E3-AEC97505944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40911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900602-4608-49F1-903C-1DDD4DA49DF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34187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3739B1-D9C0-48CC-BF3E-EBC865D6B99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25967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5240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91000" y="15240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5395E2-3EDE-4655-A4FE-4E0DD99BE89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85218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197479-6A54-4533-A0CD-52D4A28DE62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1771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247947-CD1F-41F0-B4A9-5CFEEA7CB88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54131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46E800-3629-4C74-9D4D-B2170C54C49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97495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05E431-51A4-4D52-AFDF-95B6F05333C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50105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AA5604-0610-41CA-B44A-C8F8E7F1D4F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90634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2 conf Tribelogo no line copy 6-26-06"/>
          <p:cNvPicPr>
            <a:picLocks noChangeAspect="1" noChangeArrowheads="1"/>
          </p:cNvPicPr>
          <p:nvPr userDrawn="1"/>
        </p:nvPicPr>
        <p:blipFill>
          <a:blip r:embed="rId1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5275" y="360363"/>
            <a:ext cx="6015038" cy="6135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15240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552B8E94-AA23-48B6-A69E-358547F039A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1000" y="228600"/>
            <a:ext cx="8382000" cy="1323439"/>
          </a:xfrm>
          <a:ln/>
          <a:scene3d>
            <a:camera prst="orthographicFront"/>
            <a:lightRig rig="morning" dir="t"/>
          </a:scene3d>
          <a:sp3d>
            <a:bevelT w="139700" h="139700" prst="divot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4000" b="1" dirty="0" smtClean="0">
                <a:solidFill>
                  <a:schemeClr val="bg1"/>
                </a:solidFill>
              </a:rPr>
              <a:t>Confederated Tribes of Coos, Lower Umpqua &amp; Siuslaw Indians</a:t>
            </a:r>
            <a:endParaRPr lang="en-US" sz="4000" b="1" dirty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752600"/>
            <a:ext cx="7315200" cy="487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2815171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525963"/>
          </a:xfrm>
        </p:spPr>
        <p:txBody>
          <a:bodyPr/>
          <a:lstStyle/>
          <a:p>
            <a:r>
              <a:rPr lang="en-US" dirty="0" smtClean="0"/>
              <a:t>CTCLUSI is the first Oregon Tribe to send a student to the Dental Health Aide Therapist (DHAT) training in Alaska</a:t>
            </a:r>
          </a:p>
          <a:p>
            <a:pPr lvl="1"/>
            <a:r>
              <a:rPr lang="en-US" dirty="0" smtClean="0"/>
              <a:t>Our DHAT will return and start in our clinic in July 2017</a:t>
            </a:r>
          </a:p>
          <a:p>
            <a:pPr lvl="1"/>
            <a:r>
              <a:rPr lang="en-US" dirty="0" smtClean="0"/>
              <a:t>We will be expanding our clinic to provide additional outreach; we’re hoping to purchase a mobile Dental bus to improve access to our Tribal members and other AI/AN in Coos, Curry, Douglas, Lane and Lincoln counties</a:t>
            </a:r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990600" y="304800"/>
            <a:ext cx="7315200" cy="579438"/>
          </a:xfrm>
          <a:prstGeom prst="rect">
            <a:avLst/>
          </a:prstGeom>
          <a:ln/>
          <a:scene3d>
            <a:camera prst="orthographicFront"/>
            <a:lightRig rig="morning" dir="t"/>
          </a:scene3d>
          <a:sp3d>
            <a:bevelT w="139700" h="139700" prst="divot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en-US"/>
            </a:defPPr>
            <a:lvl1pPr algn="ctr" eaLnBrk="1" hangingPunct="1">
              <a:spcBef>
                <a:spcPct val="50000"/>
              </a:spcBef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CTCLUSI Dental Clinic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4176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914400" y="228600"/>
            <a:ext cx="7315200" cy="579438"/>
          </a:xfrm>
          <a:prstGeom prst="rect">
            <a:avLst/>
          </a:prstGeom>
          <a:ln/>
          <a:scene3d>
            <a:camera prst="orthographicFront"/>
            <a:lightRig rig="morning" dir="t"/>
          </a:scene3d>
          <a:sp3d>
            <a:bevelT w="139700" h="139700" prst="divot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en-US"/>
            </a:defPPr>
            <a:lvl1pPr algn="ctr" eaLnBrk="1" hangingPunct="1">
              <a:spcBef>
                <a:spcPct val="50000"/>
              </a:spcBef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PROGRAMS &amp; SERVICES</a:t>
            </a:r>
          </a:p>
        </p:txBody>
      </p:sp>
      <p:sp>
        <p:nvSpPr>
          <p:cNvPr id="14" name="Frame 13"/>
          <p:cNvSpPr/>
          <p:nvPr/>
        </p:nvSpPr>
        <p:spPr>
          <a:xfrm>
            <a:off x="533399" y="1540731"/>
            <a:ext cx="8077200" cy="1178305"/>
          </a:xfrm>
          <a:prstGeom prst="frame">
            <a:avLst/>
          </a:prstGeom>
          <a:gradFill>
            <a:gsLst>
              <a:gs pos="0">
                <a:schemeClr val="accent6">
                  <a:tint val="66000"/>
                  <a:satMod val="160000"/>
                  <a:lumMod val="57000"/>
                  <a:lumOff val="43000"/>
                </a:schemeClr>
              </a:gs>
              <a:gs pos="50000">
                <a:schemeClr val="accent6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6">
                  <a:lumMod val="60000"/>
                  <a:lumOff val="40000"/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</a:gradFill>
          <a:ln w="34925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prstMaterial="translucentPowder">
            <a:bevelT w="273050" h="12065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ELDERS ACTIVITIES</a:t>
            </a:r>
          </a:p>
          <a:p>
            <a:pPr algn="ctr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ELDERS – TITLE VI (MEALS / CHORE SERVICES / RESPITE CARE)</a:t>
            </a:r>
          </a:p>
          <a:p>
            <a:pPr algn="ctr"/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6" name="Frame 15"/>
          <p:cNvSpPr/>
          <p:nvPr/>
        </p:nvSpPr>
        <p:spPr>
          <a:xfrm>
            <a:off x="275463" y="3657600"/>
            <a:ext cx="8537655" cy="2514600"/>
          </a:xfrm>
          <a:prstGeom prst="frame">
            <a:avLst/>
          </a:prstGeom>
          <a:gradFill>
            <a:gsLst>
              <a:gs pos="0">
                <a:schemeClr val="accent6">
                  <a:tint val="66000"/>
                  <a:satMod val="160000"/>
                  <a:lumMod val="57000"/>
                  <a:lumOff val="43000"/>
                </a:schemeClr>
              </a:gs>
              <a:gs pos="50000">
                <a:schemeClr val="accent6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6">
                  <a:lumMod val="60000"/>
                  <a:lumOff val="40000"/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</a:gradFill>
          <a:ln w="34925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prstMaterial="translucentPowder">
            <a:bevelT w="273050" h="12065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ADULT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&amp; YOUTH FITNESS</a:t>
            </a:r>
          </a:p>
          <a:p>
            <a:pPr algn="ctr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DIABETES PROGRAM</a:t>
            </a:r>
          </a:p>
          <a:p>
            <a:pPr algn="ctr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HOME &amp; HOSPITAL VISITS</a:t>
            </a:r>
          </a:p>
          <a:p>
            <a:pPr algn="ctr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OVER-THE-COUNTER MEDICATIONS (OTCs)</a:t>
            </a:r>
          </a:p>
          <a:p>
            <a:pPr algn="ctr"/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TRANSPORTATION</a:t>
            </a:r>
          </a:p>
          <a:p>
            <a:pPr algn="ctr"/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WELL &amp; SEPTIC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WATER TESTING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PROGRAM</a:t>
            </a:r>
          </a:p>
          <a:p>
            <a:pPr algn="ctr"/>
            <a:endParaRPr lang="en-US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67000" y="3124200"/>
            <a:ext cx="3886200" cy="400110"/>
          </a:xfrm>
          <a:prstGeom prst="homePlat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2000" b="1"/>
            </a:lvl1pPr>
          </a:lstStyle>
          <a:p>
            <a:r>
              <a:rPr lang="en-US" dirty="0"/>
              <a:t>COMMUNITY HEALTH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601191" y="1061627"/>
            <a:ext cx="3886200" cy="400110"/>
          </a:xfrm>
          <a:prstGeom prst="homePlat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2000" b="1"/>
            </a:lvl1pPr>
          </a:lstStyle>
          <a:p>
            <a:r>
              <a:rPr lang="en-US" dirty="0" smtClean="0"/>
              <a:t>ELDERS</a:t>
            </a:r>
            <a:endParaRPr lang="en-US" dirty="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5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14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5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6" grpId="0" animBg="1"/>
      <p:bldP spid="8" grpId="0" animBg="1"/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914400" y="228600"/>
            <a:ext cx="7315200" cy="579438"/>
          </a:xfrm>
          <a:prstGeom prst="rect">
            <a:avLst/>
          </a:prstGeom>
          <a:ln/>
          <a:scene3d>
            <a:camera prst="orthographicFront"/>
            <a:lightRig rig="morning" dir="t"/>
          </a:scene3d>
          <a:sp3d>
            <a:bevelT w="139700" h="139700" prst="divot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en-US"/>
            </a:defPPr>
            <a:lvl1pPr algn="ctr" eaLnBrk="1" hangingPunct="1">
              <a:spcBef>
                <a:spcPct val="50000"/>
              </a:spcBef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PROGRAMS &amp; SERVICES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28650" y="990600"/>
            <a:ext cx="8001000" cy="5410200"/>
          </a:xfrm>
          <a:prstGeom prst="rect">
            <a:avLst/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100000">
                <a:schemeClr val="lt1">
                  <a:tint val="98000"/>
                  <a:satMod val="130000"/>
                  <a:shade val="90000"/>
                  <a:lumMod val="103000"/>
                </a:schemeClr>
              </a:gs>
              <a:gs pos="100000">
                <a:schemeClr val="lt1">
                  <a:shade val="63000"/>
                  <a:satMod val="120000"/>
                </a:schemeClr>
              </a:gs>
            </a:gsLst>
          </a:gra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71450" prst="angle"/>
          </a:sp3d>
        </p:spPr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  <p:txBody>
          <a:bodyPr wrap="square" tIns="91440" bIns="91440" rtlCol="0">
            <a:noAutofit/>
          </a:bodyPr>
          <a:lstStyle/>
          <a:p>
            <a:pPr algn="ctr"/>
            <a:endParaRPr lang="en-US" dirty="0" smtClean="0"/>
          </a:p>
          <a:p>
            <a:pPr algn="ctr"/>
            <a:r>
              <a:rPr lang="en-US" dirty="0" smtClean="0"/>
              <a:t>BEHAVIORAL </a:t>
            </a:r>
            <a:r>
              <a:rPr lang="en-US" dirty="0"/>
              <a:t>HEALTH </a:t>
            </a:r>
            <a:r>
              <a:rPr lang="en-US" dirty="0" smtClean="0"/>
              <a:t>REFERRALS</a:t>
            </a:r>
          </a:p>
          <a:p>
            <a:pPr algn="ctr"/>
            <a:endParaRPr lang="en-US" sz="800" dirty="0"/>
          </a:p>
          <a:p>
            <a:pPr algn="ctr"/>
            <a:r>
              <a:rPr lang="en-US" dirty="0"/>
              <a:t>CASE WORK/FAMILY </a:t>
            </a:r>
            <a:r>
              <a:rPr lang="en-US" dirty="0" smtClean="0"/>
              <a:t>SUPPORT</a:t>
            </a:r>
          </a:p>
          <a:p>
            <a:pPr algn="ctr"/>
            <a:endParaRPr lang="en-US" sz="800" dirty="0"/>
          </a:p>
          <a:p>
            <a:pPr algn="ctr"/>
            <a:r>
              <a:rPr lang="en-US" dirty="0"/>
              <a:t>CHILD CARE DEVELOPMENT FUND (CCDF</a:t>
            </a:r>
            <a:r>
              <a:rPr lang="en-US" dirty="0" smtClean="0"/>
              <a:t>)</a:t>
            </a:r>
          </a:p>
          <a:p>
            <a:pPr algn="ctr"/>
            <a:endParaRPr lang="en-US" sz="800" dirty="0"/>
          </a:p>
          <a:p>
            <a:pPr algn="ctr"/>
            <a:r>
              <a:rPr lang="en-US" dirty="0"/>
              <a:t>EMPLOYMENT </a:t>
            </a:r>
            <a:r>
              <a:rPr lang="en-US" dirty="0" smtClean="0"/>
              <a:t>PROGRAM</a:t>
            </a:r>
          </a:p>
          <a:p>
            <a:pPr algn="ctr"/>
            <a:endParaRPr lang="en-US" sz="800" dirty="0"/>
          </a:p>
          <a:p>
            <a:pPr algn="ctr"/>
            <a:r>
              <a:rPr lang="en-US" dirty="0" err="1" smtClean="0"/>
              <a:t>ICWA</a:t>
            </a:r>
            <a:endParaRPr lang="en-US" dirty="0" smtClean="0"/>
          </a:p>
          <a:p>
            <a:pPr algn="ctr"/>
            <a:endParaRPr lang="en-US" sz="800" dirty="0"/>
          </a:p>
          <a:p>
            <a:pPr algn="ctr"/>
            <a:r>
              <a:rPr lang="en-US" dirty="0" smtClean="0"/>
              <a:t>INTERPERSONAL VIOLENCE PREVENTION</a:t>
            </a:r>
          </a:p>
          <a:p>
            <a:pPr algn="ctr"/>
            <a:endParaRPr lang="en-US" sz="800" dirty="0"/>
          </a:p>
          <a:p>
            <a:pPr algn="ctr"/>
            <a:r>
              <a:rPr lang="en-US" dirty="0"/>
              <a:t>LOW INCOME HOME ENERGY ASSISTANCE PROGRAM (LIHEAP</a:t>
            </a:r>
            <a:r>
              <a:rPr lang="en-US" dirty="0" smtClean="0"/>
              <a:t>)</a:t>
            </a:r>
          </a:p>
          <a:p>
            <a:pPr algn="ctr"/>
            <a:endParaRPr lang="en-US" sz="800" dirty="0"/>
          </a:p>
          <a:p>
            <a:pPr algn="ctr"/>
            <a:r>
              <a:rPr lang="en-US" dirty="0"/>
              <a:t>PARENTING </a:t>
            </a:r>
            <a:r>
              <a:rPr lang="en-US" dirty="0" smtClean="0"/>
              <a:t>CLASSES</a:t>
            </a:r>
          </a:p>
          <a:p>
            <a:pPr algn="ctr"/>
            <a:endParaRPr lang="en-US" sz="800" dirty="0"/>
          </a:p>
          <a:p>
            <a:pPr algn="ctr"/>
            <a:r>
              <a:rPr lang="en-US" dirty="0"/>
              <a:t>“SCHOOL TO WORK</a:t>
            </a:r>
            <a:r>
              <a:rPr lang="en-US" dirty="0" smtClean="0"/>
              <a:t>” PROGRAM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381250" y="4994988"/>
            <a:ext cx="4381500" cy="1786812"/>
          </a:xfrm>
          <a:prstGeom prst="rect">
            <a:avLst/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100000">
                <a:schemeClr val="lt1">
                  <a:tint val="98000"/>
                  <a:satMod val="130000"/>
                  <a:shade val="90000"/>
                  <a:lumMod val="103000"/>
                </a:schemeClr>
              </a:gs>
              <a:gs pos="100000">
                <a:schemeClr val="lt1">
                  <a:shade val="63000"/>
                  <a:satMod val="120000"/>
                </a:schemeClr>
              </a:gs>
            </a:gsLst>
          </a:gra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71450" prst="angle"/>
          </a:sp3d>
        </p:spPr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  <p:txBody>
          <a:bodyPr wrap="square" rtlCol="0" anchor="ctr">
            <a:noAutofit/>
          </a:bodyPr>
          <a:lstStyle/>
          <a:p>
            <a:pPr algn="ctr"/>
            <a:r>
              <a:rPr lang="en-US" dirty="0" smtClean="0"/>
              <a:t>FAMILY PREVENTION ACTIVITIES</a:t>
            </a:r>
          </a:p>
          <a:p>
            <a:pPr algn="ctr"/>
            <a:endParaRPr lang="en-US" sz="1000" dirty="0" smtClean="0"/>
          </a:p>
          <a:p>
            <a:pPr algn="ctr"/>
            <a:r>
              <a:rPr lang="en-US" dirty="0" smtClean="0"/>
              <a:t>ALCOHOL </a:t>
            </a:r>
            <a:r>
              <a:rPr lang="en-US" dirty="0"/>
              <a:t>&amp; DRUG </a:t>
            </a:r>
            <a:r>
              <a:rPr lang="en-US" dirty="0" smtClean="0"/>
              <a:t>REFERRALS</a:t>
            </a:r>
          </a:p>
          <a:p>
            <a:pPr algn="ctr"/>
            <a:endParaRPr lang="en-US" sz="1000" dirty="0" smtClean="0"/>
          </a:p>
          <a:p>
            <a:pPr algn="ctr"/>
            <a:r>
              <a:rPr lang="en-US" dirty="0" smtClean="0"/>
              <a:t>YOUNG </a:t>
            </a:r>
            <a:r>
              <a:rPr lang="en-US" dirty="0"/>
              <a:t>ADULT </a:t>
            </a:r>
            <a:r>
              <a:rPr lang="en-US" dirty="0" smtClean="0"/>
              <a:t>ACTIVITIES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686050" y="895290"/>
            <a:ext cx="3886200" cy="40011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FAMILY SERVICES</a:t>
            </a:r>
            <a:endParaRPr lang="en-US" sz="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628900" y="4839921"/>
            <a:ext cx="3886200" cy="40011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A&amp;D AND PREVENTION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651836791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4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14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14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500"/>
                            </p:stCondLst>
                            <p:childTnLst>
                              <p:par>
                                <p:cTn id="26" presetID="14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7000"/>
                            </p:stCondLst>
                            <p:childTnLst>
                              <p:par>
                                <p:cTn id="30" presetID="14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8500"/>
                            </p:stCondLst>
                            <p:childTnLst>
                              <p:par>
                                <p:cTn id="34" presetID="14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0"/>
                            </p:stCondLst>
                            <p:childTnLst>
                              <p:par>
                                <p:cTn id="38" presetID="14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1500"/>
                            </p:stCondLst>
                            <p:childTnLst>
                              <p:par>
                                <p:cTn id="42" presetID="14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3000"/>
                            </p:stCondLst>
                            <p:childTnLst>
                              <p:par>
                                <p:cTn id="46" presetID="14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500"/>
                                        <p:tgtEl>
                                          <p:spTgt spid="8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4500"/>
                            </p:stCondLst>
                            <p:childTnLst>
                              <p:par>
                                <p:cTn id="50" presetID="14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7500"/>
                            </p:stCondLst>
                            <p:childTnLst>
                              <p:par>
                                <p:cTn id="59" presetID="14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9000"/>
                            </p:stCondLst>
                            <p:childTnLst>
                              <p:par>
                                <p:cTn id="63" presetID="14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5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500"/>
                            </p:stCondLst>
                            <p:childTnLst>
                              <p:par>
                                <p:cTn id="67" presetID="14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9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2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914400" y="228600"/>
            <a:ext cx="7315200" cy="579438"/>
          </a:xfrm>
          <a:prstGeom prst="rect">
            <a:avLst/>
          </a:prstGeom>
          <a:ln/>
          <a:scene3d>
            <a:camera prst="orthographicFront"/>
            <a:lightRig rig="morning" dir="t"/>
          </a:scene3d>
          <a:sp3d>
            <a:bevelT w="139700" h="139700" prst="divot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en-US"/>
            </a:defPPr>
            <a:lvl1pPr algn="ctr" eaLnBrk="1" hangingPunct="1">
              <a:spcBef>
                <a:spcPct val="50000"/>
              </a:spcBef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PROGRAMS &amp; SERVICES</a:t>
            </a:r>
          </a:p>
        </p:txBody>
      </p:sp>
      <p:sp>
        <p:nvSpPr>
          <p:cNvPr id="15" name="Pentagon 14"/>
          <p:cNvSpPr/>
          <p:nvPr/>
        </p:nvSpPr>
        <p:spPr>
          <a:xfrm>
            <a:off x="1874520" y="1066800"/>
            <a:ext cx="5394960" cy="400110"/>
          </a:xfrm>
          <a:prstGeom prst="homePlat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DENTAL CLINIC</a:t>
            </a:r>
          </a:p>
        </p:txBody>
      </p:sp>
      <p:sp>
        <p:nvSpPr>
          <p:cNvPr id="13" name="Pentagon 12"/>
          <p:cNvSpPr/>
          <p:nvPr/>
        </p:nvSpPr>
        <p:spPr>
          <a:xfrm>
            <a:off x="1905000" y="3733800"/>
            <a:ext cx="5394960" cy="400110"/>
          </a:xfrm>
          <a:prstGeom prst="homePlat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CONTRACT HEALTH SERVICES</a:t>
            </a:r>
          </a:p>
        </p:txBody>
      </p:sp>
      <p:sp>
        <p:nvSpPr>
          <p:cNvPr id="11" name="Frame 10"/>
          <p:cNvSpPr/>
          <p:nvPr/>
        </p:nvSpPr>
        <p:spPr>
          <a:xfrm>
            <a:off x="303172" y="1466910"/>
            <a:ext cx="8537655" cy="2161105"/>
          </a:xfrm>
          <a:prstGeom prst="frame">
            <a:avLst/>
          </a:prstGeom>
          <a:gradFill>
            <a:gsLst>
              <a:gs pos="0">
                <a:schemeClr val="accent6">
                  <a:tint val="66000"/>
                  <a:satMod val="160000"/>
                  <a:lumMod val="57000"/>
                  <a:lumOff val="43000"/>
                </a:schemeClr>
              </a:gs>
              <a:gs pos="50000">
                <a:schemeClr val="accent6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6">
                  <a:lumMod val="60000"/>
                  <a:lumOff val="40000"/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</a:gradFill>
          <a:ln w="34925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prstMaterial="translucentPowder">
            <a:bevelT w="273050" h="12065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SERVES NATIVE AMERICANS &amp; ALASKA NATIVES </a:t>
            </a:r>
          </a:p>
          <a:p>
            <a:pPr algn="ctr"/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ALSO PROVIDE SERVICES TO TRIBAL SPOUSES AND EMPLOYEES </a:t>
            </a:r>
          </a:p>
        </p:txBody>
      </p:sp>
      <p:sp>
        <p:nvSpPr>
          <p:cNvPr id="17" name="Frame 16"/>
          <p:cNvSpPr/>
          <p:nvPr/>
        </p:nvSpPr>
        <p:spPr>
          <a:xfrm>
            <a:off x="333652" y="4239695"/>
            <a:ext cx="8537655" cy="2161105"/>
          </a:xfrm>
          <a:prstGeom prst="frame">
            <a:avLst/>
          </a:prstGeom>
          <a:gradFill>
            <a:gsLst>
              <a:gs pos="0">
                <a:schemeClr val="accent6">
                  <a:tint val="66000"/>
                  <a:satMod val="160000"/>
                  <a:lumMod val="57000"/>
                  <a:lumOff val="43000"/>
                </a:schemeClr>
              </a:gs>
              <a:gs pos="50000">
                <a:schemeClr val="accent6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6">
                  <a:lumMod val="60000"/>
                  <a:lumOff val="40000"/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</a:gradFill>
          <a:ln w="34925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prstMaterial="translucentPowder">
            <a:bevelT w="273050" h="12065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SERVES TRIBAL MEMBERS IN 5-COUNTY SERVICE AREA</a:t>
            </a:r>
          </a:p>
          <a:p>
            <a:pPr algn="ctr"/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PRESCRIPTION DRUG BENEFIT THRU GRAND RONDE PHARMACY</a:t>
            </a:r>
          </a:p>
          <a:p>
            <a:pPr algn="ctr"/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BENEFITS INCLUDE VISION &amp; DENTAL</a:t>
            </a:r>
          </a:p>
          <a:p>
            <a:pPr algn="ctr"/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LIMITED CHIROPRACTIC &amp; PHYSICAL THERAPY BENEFITS</a:t>
            </a:r>
          </a:p>
        </p:txBody>
      </p:sp>
    </p:spTree>
    <p:extLst>
      <p:ext uri="{BB962C8B-B14F-4D97-AF65-F5344CB8AC3E}">
        <p14:creationId xmlns:p14="http://schemas.microsoft.com/office/powerpoint/2010/main" val="4158538438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4" presetClass="entr" presetSubtype="5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4" presetClass="entr" presetSubtype="5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5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3" grpId="0" animBg="1"/>
      <p:bldP spid="11" grpId="0" animBg="1"/>
      <p:bldP spid="1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228600" y="3146787"/>
            <a:ext cx="5017271" cy="1077218"/>
          </a:xfrm>
          <a:prstGeom prst="rect">
            <a:avLst/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50000">
                <a:schemeClr val="lt1">
                  <a:tint val="98000"/>
                  <a:satMod val="130000"/>
                  <a:shade val="90000"/>
                  <a:lumMod val="103000"/>
                </a:schemeClr>
              </a:gs>
              <a:gs pos="100000">
                <a:schemeClr val="lt1">
                  <a:shade val="63000"/>
                  <a:satMod val="120000"/>
                </a:schemeClr>
              </a:gs>
            </a:gsLst>
          </a:gradFill>
          <a:effectLst>
            <a:outerShdw blurRad="127000" dist="88900" dir="12000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translucentPowder">
            <a:bevelT w="165100" prst="coolSlant"/>
          </a:sp3d>
        </p:spPr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  <p:txBody>
          <a:bodyPr wrap="none">
            <a:spAutoFit/>
          </a:bodyPr>
          <a:lstStyle/>
          <a:p>
            <a:pPr algn="ctr" eaLnBrk="1" hangingPunct="1"/>
            <a:r>
              <a:rPr lang="en-US" sz="1600" dirty="0"/>
              <a:t>ELDERS ACTIVITIES: </a:t>
            </a:r>
            <a:endParaRPr lang="en-US" sz="1600" dirty="0" smtClean="0"/>
          </a:p>
          <a:p>
            <a:pPr algn="ctr" eaLnBrk="1" hangingPunct="1"/>
            <a:r>
              <a:rPr lang="en-US" sz="1600" dirty="0" smtClean="0"/>
              <a:t>LUNCHEONS</a:t>
            </a:r>
            <a:r>
              <a:rPr lang="en-US" sz="1600" dirty="0"/>
              <a:t>, </a:t>
            </a:r>
            <a:r>
              <a:rPr lang="en-US" sz="1600" dirty="0" smtClean="0"/>
              <a:t>PICNIC, OVERNIGHT TRIPS</a:t>
            </a:r>
            <a:endParaRPr lang="en-US" sz="1600" dirty="0"/>
          </a:p>
          <a:p>
            <a:pPr algn="ctr" eaLnBrk="1" hangingPunct="1"/>
            <a:r>
              <a:rPr lang="en-US" sz="1600" dirty="0" smtClean="0"/>
              <a:t>ELDERS </a:t>
            </a:r>
            <a:r>
              <a:rPr lang="en-US" sz="1600" dirty="0"/>
              <a:t>EVENTS THROUGHOUT THE YEAR </a:t>
            </a:r>
            <a:r>
              <a:rPr lang="en-US" sz="1600" dirty="0" smtClean="0"/>
              <a:t>FOR </a:t>
            </a:r>
          </a:p>
          <a:p>
            <a:pPr algn="ctr" eaLnBrk="1" hangingPunct="1"/>
            <a:r>
              <a:rPr lang="en-US" sz="1600" dirty="0" smtClean="0"/>
              <a:t>ELDERS AND SPOUSES</a:t>
            </a:r>
            <a:endParaRPr lang="en-US" sz="1600" dirty="0"/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896861" y="228600"/>
            <a:ext cx="7315200" cy="579438"/>
          </a:xfrm>
          <a:prstGeom prst="rect">
            <a:avLst/>
          </a:prstGeom>
          <a:ln/>
          <a:scene3d>
            <a:camera prst="orthographicFront"/>
            <a:lightRig rig="morning" dir="t"/>
          </a:scene3d>
          <a:sp3d>
            <a:bevelT w="139700" h="139700" prst="divot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en-US"/>
            </a:defPPr>
            <a:lvl1pPr algn="ctr" eaLnBrk="1" hangingPunct="1">
              <a:spcBef>
                <a:spcPct val="50000"/>
              </a:spcBef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ACCOMPLISHMENTS </a:t>
            </a:r>
            <a:r>
              <a:rPr lang="en-US" dirty="0" smtClean="0"/>
              <a:t>2014-2015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3886200" y="919228"/>
            <a:ext cx="4953000" cy="830997"/>
          </a:xfrm>
          <a:prstGeom prst="rect">
            <a:avLst/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50000">
                <a:schemeClr val="lt1">
                  <a:tint val="98000"/>
                  <a:satMod val="130000"/>
                  <a:shade val="90000"/>
                  <a:lumMod val="103000"/>
                </a:schemeClr>
              </a:gs>
              <a:gs pos="100000">
                <a:schemeClr val="lt1">
                  <a:shade val="63000"/>
                  <a:satMod val="120000"/>
                </a:schemeClr>
              </a:gs>
            </a:gsLst>
          </a:gradFill>
          <a:effectLst>
            <a:outerShdw blurRad="127000" dist="88900" dir="12000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translucentPowder">
            <a:bevelT w="165100" prst="coolSlant"/>
          </a:sp3d>
        </p:spPr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 algn="ctr" eaLnBrk="1" hangingPunct="1"/>
            <a:r>
              <a:rPr lang="en-US" sz="1600" dirty="0"/>
              <a:t>ELDERS HONOR DAY AT </a:t>
            </a:r>
            <a:r>
              <a:rPr lang="en-US" sz="1600" dirty="0" smtClean="0"/>
              <a:t>THREE RIVERS CASINO</a:t>
            </a:r>
            <a:endParaRPr lang="en-US" sz="1600" dirty="0"/>
          </a:p>
          <a:p>
            <a:pPr algn="ctr" eaLnBrk="1" hangingPunct="1"/>
            <a:r>
              <a:rPr lang="en-US" sz="1600" dirty="0" smtClean="0"/>
              <a:t>350 ATTENDEES TOTAL</a:t>
            </a:r>
          </a:p>
          <a:p>
            <a:pPr algn="ctr" eaLnBrk="1" hangingPunct="1"/>
            <a:r>
              <a:rPr lang="en-US" sz="1600" dirty="0" smtClean="0"/>
              <a:t>MARCH 2016 will be our 20</a:t>
            </a:r>
            <a:r>
              <a:rPr lang="en-US" sz="1600" baseline="30000" dirty="0" smtClean="0"/>
              <a:t>th</a:t>
            </a:r>
            <a:r>
              <a:rPr lang="en-US" sz="1600" dirty="0" smtClean="0"/>
              <a:t> Anniversary</a:t>
            </a:r>
            <a:endParaRPr lang="en-US" sz="1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844" y="891610"/>
            <a:ext cx="3200400" cy="21336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2929" y="2505256"/>
            <a:ext cx="3286271" cy="246470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33" t="25000"/>
          <a:stretch/>
        </p:blipFill>
        <p:spPr>
          <a:xfrm>
            <a:off x="303671" y="4484890"/>
            <a:ext cx="3830320" cy="2209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4" name="Rectangle 13"/>
          <p:cNvSpPr/>
          <p:nvPr/>
        </p:nvSpPr>
        <p:spPr>
          <a:xfrm>
            <a:off x="4287520" y="5485890"/>
            <a:ext cx="4627880" cy="584775"/>
          </a:xfrm>
          <a:prstGeom prst="rect">
            <a:avLst/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50000">
                <a:schemeClr val="lt1">
                  <a:tint val="98000"/>
                  <a:satMod val="130000"/>
                  <a:shade val="90000"/>
                  <a:lumMod val="103000"/>
                </a:schemeClr>
              </a:gs>
              <a:gs pos="100000">
                <a:schemeClr val="lt1">
                  <a:shade val="63000"/>
                  <a:satMod val="120000"/>
                </a:schemeClr>
              </a:gs>
            </a:gsLst>
          </a:gradFill>
          <a:effectLst>
            <a:outerShdw blurRad="127000" dist="88900" dir="12000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translucentPowder">
            <a:bevelT w="165100" prst="coolSlant"/>
          </a:sp3d>
        </p:spPr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 algn="ctr" eaLnBrk="1" hangingPunct="1"/>
            <a:r>
              <a:rPr lang="en-US" sz="1600" dirty="0" smtClean="0"/>
              <a:t>10</a:t>
            </a:r>
            <a:r>
              <a:rPr lang="en-US" sz="1600" baseline="30000" dirty="0" smtClean="0"/>
              <a:t>TH</a:t>
            </a:r>
            <a:r>
              <a:rPr lang="en-US" sz="1600" dirty="0" smtClean="0"/>
              <a:t> ANNUAL NATIVE CARING CONFERENCE</a:t>
            </a:r>
          </a:p>
          <a:p>
            <a:pPr algn="ctr" eaLnBrk="1" hangingPunct="1"/>
            <a:r>
              <a:rPr lang="en-US" sz="1600" dirty="0" smtClean="0"/>
              <a:t>THREE RIVERS CASINO – APRIL 2015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975323595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1210988" y="227899"/>
            <a:ext cx="7315200" cy="579438"/>
          </a:xfrm>
          <a:prstGeom prst="rect">
            <a:avLst/>
          </a:prstGeom>
          <a:ln/>
          <a:scene3d>
            <a:camera prst="orthographicFront"/>
            <a:lightRig rig="morning" dir="t"/>
          </a:scene3d>
          <a:sp3d>
            <a:bevelT w="139700" h="139700" prst="divot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en-US"/>
            </a:defPPr>
            <a:lvl1pPr algn="ctr" eaLnBrk="1" hangingPunct="1">
              <a:spcBef>
                <a:spcPct val="50000"/>
              </a:spcBef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ACCOMPLISHMENTS </a:t>
            </a:r>
            <a:r>
              <a:rPr lang="en-US" dirty="0" smtClean="0"/>
              <a:t>2014-2015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683410" y="1040155"/>
            <a:ext cx="7679026" cy="584775"/>
          </a:xfrm>
          <a:prstGeom prst="rect">
            <a:avLst/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50000">
                <a:schemeClr val="lt1">
                  <a:tint val="98000"/>
                  <a:satMod val="130000"/>
                  <a:shade val="90000"/>
                  <a:lumMod val="103000"/>
                </a:schemeClr>
              </a:gs>
              <a:gs pos="100000">
                <a:schemeClr val="lt1">
                  <a:shade val="63000"/>
                  <a:satMod val="120000"/>
                </a:schemeClr>
              </a:gs>
            </a:gsLst>
          </a:gradFill>
          <a:effectLst>
            <a:outerShdw blurRad="127000" dist="88900" dir="12000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translucentPowder">
            <a:bevelT w="165100" prst="coolSlant"/>
          </a:sp3d>
        </p:spPr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  <p:txBody>
          <a:bodyPr wrap="none">
            <a:spAutoFit/>
          </a:bodyPr>
          <a:lstStyle/>
          <a:p>
            <a:pPr algn="ctr" eaLnBrk="1" hangingPunct="1"/>
            <a:r>
              <a:rPr lang="en-US" sz="1600" i="1" dirty="0"/>
              <a:t>PREVENTION ACTIVITIES: </a:t>
            </a:r>
          </a:p>
          <a:p>
            <a:pPr algn="ctr" eaLnBrk="1" hangingPunct="1"/>
            <a:r>
              <a:rPr lang="en-US" sz="1600" i="1" dirty="0"/>
              <a:t>BOWLING, FLOAT HUNT, CORN MAZE, CLAM DIG, CEDAR BARK GATHERING</a:t>
            </a:r>
          </a:p>
        </p:txBody>
      </p:sp>
      <p:sp>
        <p:nvSpPr>
          <p:cNvPr id="19" name="Rectangle 18"/>
          <p:cNvSpPr/>
          <p:nvPr/>
        </p:nvSpPr>
        <p:spPr>
          <a:xfrm>
            <a:off x="5715000" y="4216326"/>
            <a:ext cx="2829773" cy="415970"/>
          </a:xfrm>
          <a:prstGeom prst="rect">
            <a:avLst/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50000">
                <a:schemeClr val="lt1">
                  <a:tint val="98000"/>
                  <a:satMod val="130000"/>
                  <a:shade val="90000"/>
                  <a:lumMod val="103000"/>
                </a:schemeClr>
              </a:gs>
              <a:gs pos="100000">
                <a:schemeClr val="lt1">
                  <a:shade val="63000"/>
                  <a:satMod val="120000"/>
                </a:schemeClr>
              </a:gs>
            </a:gsLst>
          </a:gradFill>
          <a:effectLst>
            <a:outerShdw blurRad="127000" dist="88900" dir="12000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translucentPowder">
            <a:bevelT w="165100" prst="coolSlant"/>
          </a:sp3d>
        </p:spPr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  <p:txBody>
          <a:bodyPr wrap="none">
            <a:noAutofit/>
          </a:bodyPr>
          <a:lstStyle/>
          <a:p>
            <a:pPr algn="ctr" eaLnBrk="1" hangingPunct="1"/>
            <a:r>
              <a:rPr lang="en-US" sz="1600" i="1" dirty="0" smtClean="0"/>
              <a:t>2015 SPRING BREAK CAMP</a:t>
            </a:r>
          </a:p>
        </p:txBody>
      </p:sp>
      <p:sp>
        <p:nvSpPr>
          <p:cNvPr id="21" name="Rectangle 20"/>
          <p:cNvSpPr/>
          <p:nvPr/>
        </p:nvSpPr>
        <p:spPr>
          <a:xfrm>
            <a:off x="945369" y="1754736"/>
            <a:ext cx="3054939" cy="338554"/>
          </a:xfrm>
          <a:prstGeom prst="rect">
            <a:avLst/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50000">
                <a:schemeClr val="lt1">
                  <a:tint val="98000"/>
                  <a:satMod val="130000"/>
                  <a:shade val="90000"/>
                  <a:lumMod val="103000"/>
                </a:schemeClr>
              </a:gs>
              <a:gs pos="100000">
                <a:schemeClr val="lt1">
                  <a:shade val="63000"/>
                  <a:satMod val="120000"/>
                </a:schemeClr>
              </a:gs>
            </a:gsLst>
          </a:gradFill>
          <a:effectLst>
            <a:outerShdw blurRad="127000" dist="88900" dir="12000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translucentPowder">
            <a:bevelT w="165100" prst="coolSlant"/>
          </a:sp3d>
        </p:spPr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  <p:txBody>
          <a:bodyPr wrap="none">
            <a:spAutoFit/>
          </a:bodyPr>
          <a:lstStyle/>
          <a:p>
            <a:pPr algn="ctr" eaLnBrk="1" hangingPunct="1"/>
            <a:r>
              <a:rPr lang="en-US" sz="1600" i="1" dirty="0"/>
              <a:t>TRIBAL FAMILY GATHERINGS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62" t="19412" r="1922" b="9966"/>
          <a:stretch/>
        </p:blipFill>
        <p:spPr>
          <a:xfrm>
            <a:off x="5315307" y="2200504"/>
            <a:ext cx="3429000" cy="17526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50" t="29294" r="5000" b="4824"/>
          <a:stretch/>
        </p:blipFill>
        <p:spPr>
          <a:xfrm>
            <a:off x="5181600" y="4735477"/>
            <a:ext cx="3786303" cy="192058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263" y="2261570"/>
            <a:ext cx="3121152" cy="20726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500" r="6666" b="16250"/>
          <a:stretch/>
        </p:blipFill>
        <p:spPr>
          <a:xfrm>
            <a:off x="457200" y="5105400"/>
            <a:ext cx="4114800" cy="150631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6" name="Rectangle 15"/>
          <p:cNvSpPr/>
          <p:nvPr/>
        </p:nvSpPr>
        <p:spPr>
          <a:xfrm>
            <a:off x="1475501" y="4632296"/>
            <a:ext cx="2078198" cy="338554"/>
          </a:xfrm>
          <a:prstGeom prst="rect">
            <a:avLst/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50000">
                <a:schemeClr val="lt1">
                  <a:tint val="98000"/>
                  <a:satMod val="130000"/>
                  <a:shade val="90000"/>
                  <a:lumMod val="103000"/>
                </a:schemeClr>
              </a:gs>
              <a:gs pos="100000">
                <a:schemeClr val="lt1">
                  <a:shade val="63000"/>
                  <a:satMod val="120000"/>
                </a:schemeClr>
              </a:gs>
            </a:gsLst>
          </a:gradFill>
          <a:effectLst>
            <a:outerShdw blurRad="127000" dist="88900" dir="12000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translucentPowder">
            <a:bevelT w="165100" prst="coolSlant"/>
          </a:sp3d>
        </p:spPr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  <p:txBody>
          <a:bodyPr wrap="none">
            <a:spAutoFit/>
          </a:bodyPr>
          <a:lstStyle/>
          <a:p>
            <a:pPr algn="ctr" eaLnBrk="1" hangingPunct="1"/>
            <a:r>
              <a:rPr lang="en-US" sz="1600" i="1" dirty="0" smtClean="0"/>
              <a:t>CANOE ACTIVITIES</a:t>
            </a:r>
            <a:endParaRPr lang="en-US" sz="1600" i="1" dirty="0"/>
          </a:p>
        </p:txBody>
      </p:sp>
      <p:sp>
        <p:nvSpPr>
          <p:cNvPr id="17" name="Rectangle 16"/>
          <p:cNvSpPr/>
          <p:nvPr/>
        </p:nvSpPr>
        <p:spPr>
          <a:xfrm>
            <a:off x="6208107" y="1688632"/>
            <a:ext cx="1643400" cy="338554"/>
          </a:xfrm>
          <a:prstGeom prst="rect">
            <a:avLst/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50000">
                <a:schemeClr val="lt1">
                  <a:tint val="98000"/>
                  <a:satMod val="130000"/>
                  <a:shade val="90000"/>
                  <a:lumMod val="103000"/>
                </a:schemeClr>
              </a:gs>
              <a:gs pos="100000">
                <a:schemeClr val="lt1">
                  <a:shade val="63000"/>
                  <a:satMod val="120000"/>
                </a:schemeClr>
              </a:gs>
            </a:gsLst>
          </a:gradFill>
          <a:effectLst>
            <a:outerShdw blurRad="127000" dist="88900" dir="12000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translucentPowder">
            <a:bevelT w="165100" prst="coolSlant"/>
          </a:sp3d>
        </p:spPr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  <p:txBody>
          <a:bodyPr wrap="none">
            <a:spAutoFit/>
          </a:bodyPr>
          <a:lstStyle/>
          <a:p>
            <a:pPr algn="ctr" eaLnBrk="1" hangingPunct="1"/>
            <a:r>
              <a:rPr lang="en-US" sz="1600" i="1" dirty="0" smtClean="0"/>
              <a:t>2015 Float Hunt</a:t>
            </a:r>
            <a:endParaRPr lang="en-US" sz="1600" i="1" dirty="0"/>
          </a:p>
        </p:txBody>
      </p:sp>
      <p:sp>
        <p:nvSpPr>
          <p:cNvPr id="13" name="Text Box 3"/>
          <p:cNvSpPr txBox="1">
            <a:spLocks noChangeArrowheads="1"/>
          </p:cNvSpPr>
          <p:nvPr/>
        </p:nvSpPr>
        <p:spPr bwMode="auto">
          <a:xfrm>
            <a:off x="1229573" y="231616"/>
            <a:ext cx="7315200" cy="579438"/>
          </a:xfrm>
          <a:prstGeom prst="rect">
            <a:avLst/>
          </a:prstGeom>
          <a:ln/>
          <a:scene3d>
            <a:camera prst="orthographicFront"/>
            <a:lightRig rig="morning" dir="t"/>
          </a:scene3d>
          <a:sp3d>
            <a:bevelT w="139700" h="139700" prst="divot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en-US"/>
            </a:defPPr>
            <a:lvl1pPr algn="ctr" eaLnBrk="1" hangingPunct="1">
              <a:spcBef>
                <a:spcPct val="50000"/>
              </a:spcBef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ACCOMPLISHMENTS </a:t>
            </a:r>
            <a:r>
              <a:rPr lang="en-US" dirty="0" smtClean="0"/>
              <a:t>2014-2015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3323381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9" grpId="0" animBg="1"/>
      <p:bldP spid="21" grpId="0" animBg="1"/>
      <p:bldP spid="16" grpId="0" animBg="1"/>
      <p:bldP spid="1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876800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CTCLUSI has received three grants to assist us in implementation of the Healing of the Canoe (HOC) Curriculum in our Tribe</a:t>
            </a:r>
          </a:p>
          <a:p>
            <a:pPr lvl="1"/>
            <a:r>
              <a:rPr lang="en-US" dirty="0" smtClean="0"/>
              <a:t>We will be using HOC in our After School and Prevention programs</a:t>
            </a:r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990600" y="304800"/>
            <a:ext cx="7315200" cy="579438"/>
          </a:xfrm>
          <a:prstGeom prst="rect">
            <a:avLst/>
          </a:prstGeom>
          <a:ln/>
          <a:scene3d>
            <a:camera prst="orthographicFront"/>
            <a:lightRig rig="morning" dir="t"/>
          </a:scene3d>
          <a:sp3d>
            <a:bevelT w="139700" h="139700" prst="divot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en-US"/>
            </a:defPPr>
            <a:lvl1pPr algn="ctr" eaLnBrk="1" hangingPunct="1">
              <a:spcBef>
                <a:spcPct val="50000"/>
              </a:spcBef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Healing of the </a:t>
            </a:r>
            <a:r>
              <a:rPr lang="en-US" smtClean="0"/>
              <a:t>Canoe Program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04798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dirty="0" smtClean="0"/>
              <a:t>CTCLUSI purchased the property         July 1, 2014</a:t>
            </a:r>
          </a:p>
          <a:p>
            <a:pPr lvl="1"/>
            <a:r>
              <a:rPr lang="en-US" dirty="0" smtClean="0"/>
              <a:t>Located on North </a:t>
            </a:r>
            <a:r>
              <a:rPr lang="en-US" dirty="0" err="1" smtClean="0"/>
              <a:t>Tenmile</a:t>
            </a:r>
            <a:r>
              <a:rPr lang="en-US" dirty="0" smtClean="0"/>
              <a:t> Lake in </a:t>
            </a:r>
            <a:r>
              <a:rPr lang="en-US" dirty="0" err="1" smtClean="0"/>
              <a:t>Quuiich</a:t>
            </a:r>
            <a:r>
              <a:rPr lang="en-US" dirty="0" smtClean="0"/>
              <a:t> (Lower Umpqua) Tribal territories</a:t>
            </a:r>
          </a:p>
          <a:p>
            <a:pPr lvl="1"/>
            <a:r>
              <a:rPr lang="en-US" dirty="0" smtClean="0"/>
              <a:t>It includes 14 acres, with 3,000 linear feet on the lakefront </a:t>
            </a:r>
          </a:p>
          <a:p>
            <a:pPr lvl="1"/>
            <a:r>
              <a:rPr lang="en-US" dirty="0" smtClean="0"/>
              <a:t>14 outbuildings and 2 boathouses</a:t>
            </a:r>
          </a:p>
          <a:p>
            <a:r>
              <a:rPr lang="en-US" dirty="0" smtClean="0"/>
              <a:t>We plan to use it for special events and Youth / Family camps</a:t>
            </a:r>
            <a:endParaRPr lang="en-US" dirty="0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990600" y="304800"/>
            <a:ext cx="7315200" cy="579438"/>
          </a:xfrm>
          <a:prstGeom prst="rect">
            <a:avLst/>
          </a:prstGeom>
          <a:ln/>
          <a:scene3d>
            <a:camera prst="orthographicFront"/>
            <a:lightRig rig="morning" dir="t"/>
          </a:scene3d>
          <a:sp3d>
            <a:bevelT w="139700" h="139700" prst="divot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en-US"/>
            </a:defPPr>
            <a:lvl1pPr algn="ctr" eaLnBrk="1" hangingPunct="1">
              <a:spcBef>
                <a:spcPct val="50000"/>
              </a:spcBef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Camp Easter Seals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82955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076" y="1295400"/>
            <a:ext cx="7317439" cy="4876800"/>
          </a:xfrm>
        </p:spPr>
      </p:pic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990600" y="304800"/>
            <a:ext cx="7315200" cy="579438"/>
          </a:xfrm>
          <a:prstGeom prst="rect">
            <a:avLst/>
          </a:prstGeom>
          <a:ln/>
          <a:scene3d>
            <a:camera prst="orthographicFront"/>
            <a:lightRig rig="morning" dir="t"/>
          </a:scene3d>
          <a:sp3d>
            <a:bevelT w="139700" h="139700" prst="divot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en-US"/>
            </a:defPPr>
            <a:lvl1pPr algn="ctr" eaLnBrk="1" hangingPunct="1">
              <a:spcBef>
                <a:spcPct val="50000"/>
              </a:spcBef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Camp Easter Seals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0798862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3985</TotalTime>
  <Words>415</Words>
  <Application>Microsoft Office PowerPoint</Application>
  <PresentationFormat>On-screen Show (4:3)</PresentationFormat>
  <Paragraphs>93</Paragraphs>
  <Slides>10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Arial</vt:lpstr>
      <vt:lpstr>Default Design</vt:lpstr>
      <vt:lpstr>Confederated Tribes of Coos, Lower Umpqua &amp; Siuslaw Indians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CTCLUSI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dweaver</dc:creator>
  <cp:lastModifiedBy>Iliana Montiel</cp:lastModifiedBy>
  <cp:revision>315</cp:revision>
  <cp:lastPrinted>2013-04-08T17:11:21Z</cp:lastPrinted>
  <dcterms:created xsi:type="dcterms:W3CDTF">2007-04-03T18:24:14Z</dcterms:created>
  <dcterms:modified xsi:type="dcterms:W3CDTF">2015-10-22T23:20:14Z</dcterms:modified>
</cp:coreProperties>
</file>