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77" r:id="rId4"/>
    <p:sldId id="259" r:id="rId5"/>
    <p:sldId id="266" r:id="rId6"/>
    <p:sldId id="265" r:id="rId7"/>
    <p:sldId id="271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ach, Diane Louise (IHS/HQ)" initials="LDL(" lastIdx="4" clrIdx="0"/>
  <p:cmAuthor id="1" name="Boney, Melissa M (IHS/HQ)" initials="BMM(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97" autoAdjust="0"/>
    <p:restoredTop sz="72672" autoAdjust="0"/>
  </p:normalViewPr>
  <p:slideViewPr>
    <p:cSldViewPr>
      <p:cViewPr>
        <p:scale>
          <a:sx n="89" d="100"/>
          <a:sy n="89" d="100"/>
        </p:scale>
        <p:origin x="-118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notesViewPr>
    <p:cSldViewPr>
      <p:cViewPr varScale="1">
        <p:scale>
          <a:sx n="60" d="100"/>
          <a:sy n="60" d="100"/>
        </p:scale>
        <p:origin x="-183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8B43B23-E57A-4798-AF49-6BEDD5DFF1C1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FA0F5EC-AD5B-4135-A22E-462ACB8D1F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80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0068478-06C0-48CC-B64A-FE913B3917EE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37A40C-53DC-4984-ABE1-886E6F762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9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48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636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415790"/>
            <a:ext cx="6477000" cy="4183380"/>
          </a:xfr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037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endParaRPr lang="en-US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244366-AA29-4A95-9E95-1F1F63EED22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8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66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28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7A40C-53DC-4984-ABE1-886E6F7624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61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807854422"/>
              </p:ext>
            </p:extLst>
          </p:nvPr>
        </p:nvGraphicFramePr>
        <p:xfrm>
          <a:off x="5638800" y="457200"/>
          <a:ext cx="110013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Photo Editor Photo" r:id="rId3" imgW="9097645" imgH="9000000" progId="MSPhotoEd.3">
                  <p:embed/>
                </p:oleObj>
              </mc:Choice>
              <mc:Fallback>
                <p:oleObj name="Photo Editor Photo" r:id="rId3" imgW="9097645" imgH="9000000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18000" contrast="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457200"/>
                        <a:ext cx="1100138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021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55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88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solidFill>
            <a:schemeClr val="accent1"/>
          </a:solidFill>
        </p:spPr>
        <p:txBody>
          <a:bodyPr/>
          <a:lstStyle>
            <a:lvl1pPr>
              <a:defRPr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0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56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8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90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52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35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31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F4CF4-FF3D-4CAC-9DD4-63770B84CC25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CED22-600C-451D-A047-774147354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3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52600"/>
            <a:ext cx="92964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Indian Health Service </a:t>
            </a:r>
            <a:br>
              <a:rPr lang="en-US" dirty="0" smtClean="0"/>
            </a:br>
            <a:r>
              <a:rPr lang="en-US" dirty="0" smtClean="0"/>
              <a:t>Integrated Data Collection System </a:t>
            </a:r>
            <a:br>
              <a:rPr lang="en-US" dirty="0" smtClean="0"/>
            </a:br>
            <a:r>
              <a:rPr lang="en-US" dirty="0" smtClean="0"/>
              <a:t>Data Mart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4572000"/>
            <a:ext cx="8534400" cy="1295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Introduction</a:t>
            </a:r>
            <a:endParaRPr lang="en-US" sz="4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8000" y="6248400"/>
            <a:ext cx="49530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Updated: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October 2015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874" y="115230"/>
            <a:ext cx="775526" cy="799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893" y="152400"/>
            <a:ext cx="737191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4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Agenda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Thanks</a:t>
            </a:r>
          </a:p>
          <a:p>
            <a:r>
              <a:rPr lang="en-US" sz="2800" b="1" dirty="0"/>
              <a:t>U</a:t>
            </a:r>
            <a:r>
              <a:rPr lang="en-US" sz="2800" b="1" dirty="0" smtClean="0"/>
              <a:t>pdates</a:t>
            </a:r>
          </a:p>
          <a:p>
            <a:pPr lvl="1"/>
            <a:r>
              <a:rPr lang="en-US" sz="2400" dirty="0" smtClean="0"/>
              <a:t>Drought and wildfire response</a:t>
            </a:r>
          </a:p>
          <a:p>
            <a:pPr lvl="1"/>
            <a:r>
              <a:rPr lang="en-US" sz="2400" dirty="0" smtClean="0"/>
              <a:t>July 2015 Listening Session for IHS Portland Area action items</a:t>
            </a:r>
          </a:p>
          <a:p>
            <a:r>
              <a:rPr lang="en-US" sz="2800" b="1" dirty="0" smtClean="0"/>
              <a:t>IHS current performance </a:t>
            </a:r>
            <a:r>
              <a:rPr lang="en-US" sz="2800" b="1" dirty="0"/>
              <a:t>r</a:t>
            </a:r>
            <a:r>
              <a:rPr lang="en-US" sz="2800" b="1" dirty="0" smtClean="0"/>
              <a:t>eporting </a:t>
            </a:r>
            <a:r>
              <a:rPr lang="en-US" sz="2800" b="1" dirty="0"/>
              <a:t>p</a:t>
            </a:r>
            <a:r>
              <a:rPr lang="en-US" sz="2800" b="1" dirty="0" smtClean="0"/>
              <a:t>rocess</a:t>
            </a:r>
          </a:p>
          <a:p>
            <a:r>
              <a:rPr lang="en-US" sz="2800" b="1" dirty="0" smtClean="0"/>
              <a:t>New system: Integrated Data Collection System Data Mart</a:t>
            </a:r>
          </a:p>
          <a:p>
            <a:r>
              <a:rPr lang="en-US" sz="2800" b="1" dirty="0" smtClean="0"/>
              <a:t>Key </a:t>
            </a:r>
            <a:r>
              <a:rPr lang="en-US" sz="2800" b="1" dirty="0"/>
              <a:t>points </a:t>
            </a:r>
            <a:endParaRPr lang="en-US" sz="2800" b="1" dirty="0" smtClean="0"/>
          </a:p>
          <a:p>
            <a:r>
              <a:rPr lang="en-US" sz="2800" b="1" dirty="0" smtClean="0"/>
              <a:t>Contact information</a:t>
            </a:r>
          </a:p>
          <a:p>
            <a:r>
              <a:rPr lang="en-US" sz="2800" b="1" dirty="0" smtClean="0"/>
              <a:t>Comments and questions?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308726"/>
            <a:ext cx="12192000" cy="54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88" y="6354762"/>
            <a:ext cx="470293" cy="484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028" y="6354762"/>
            <a:ext cx="46074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42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dirty="0" smtClean="0"/>
              <a:t>Current </a:t>
            </a:r>
            <a:r>
              <a:rPr lang="en-US" dirty="0"/>
              <a:t>P</a:t>
            </a:r>
            <a:r>
              <a:rPr lang="en-US" dirty="0" smtClean="0"/>
              <a:t>erformance Reporting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385318"/>
              </p:ext>
            </p:extLst>
          </p:nvPr>
        </p:nvGraphicFramePr>
        <p:xfrm>
          <a:off x="609600" y="2667000"/>
          <a:ext cx="109728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Reporting Process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Limitations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National performance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results are </a:t>
                      </a:r>
                      <a:r>
                        <a:rPr lang="en-US" sz="2800" u="sng" dirty="0" smtClean="0"/>
                        <a:t>only</a:t>
                      </a:r>
                      <a:r>
                        <a:rPr lang="en-US" sz="2800" dirty="0" smtClean="0"/>
                        <a:t> reported from the</a:t>
                      </a:r>
                      <a:r>
                        <a:rPr lang="en-US" sz="2800" baseline="0" dirty="0" smtClean="0"/>
                        <a:t> Resource and Patient Management System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Performance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results reflect only those sites using RPMS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800" dirty="0" smtClean="0"/>
                        <a:t>Data must</a:t>
                      </a:r>
                      <a:r>
                        <a:rPr lang="en-US" sz="2800" baseline="0" dirty="0" smtClean="0"/>
                        <a:t> be manually aggregated at the </a:t>
                      </a:r>
                      <a:r>
                        <a:rPr lang="en-US" sz="2800" baseline="0" smtClean="0"/>
                        <a:t>national level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Reports can</a:t>
                      </a:r>
                      <a:r>
                        <a:rPr lang="en-US" sz="2800" baseline="0" dirty="0" smtClean="0"/>
                        <a:t> only be </a:t>
                      </a:r>
                      <a:r>
                        <a:rPr lang="en-US" sz="2800" dirty="0" smtClean="0"/>
                        <a:t>run three times a year</a:t>
                      </a:r>
                      <a:r>
                        <a:rPr lang="en-US" sz="2800" baseline="0" dirty="0" smtClean="0"/>
                        <a:t> and n</a:t>
                      </a:r>
                      <a:r>
                        <a:rPr lang="en-US" sz="2800" dirty="0" smtClean="0"/>
                        <a:t>ational results are delayed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8-9 weeks after the end of each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quarter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4"/>
          <p:cNvSpPr txBox="1">
            <a:spLocks/>
          </p:cNvSpPr>
          <p:nvPr/>
        </p:nvSpPr>
        <p:spPr>
          <a:xfrm>
            <a:off x="609600" y="1447800"/>
            <a:ext cx="109728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GPRA</a:t>
            </a:r>
          </a:p>
          <a:p>
            <a:r>
              <a:rPr lang="en-US" sz="2800" dirty="0" smtClean="0"/>
              <a:t>GPRAMA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0" y="6308726"/>
            <a:ext cx="12192000" cy="54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88" y="6354762"/>
            <a:ext cx="470293" cy="484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028" y="6354762"/>
            <a:ext cx="46074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6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New System: Data Mart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724400"/>
          </a:xfrm>
        </p:spPr>
        <p:txBody>
          <a:bodyPr>
            <a:noAutofit/>
          </a:bodyPr>
          <a:lstStyle/>
          <a:p>
            <a:r>
              <a:rPr lang="en-US" sz="2800" dirty="0"/>
              <a:t>Allows Tribes and Urban programs with commercial </a:t>
            </a:r>
            <a:r>
              <a:rPr lang="en-US" sz="2800" dirty="0" smtClean="0"/>
              <a:t>Electronic Health Record systems </a:t>
            </a:r>
            <a:r>
              <a:rPr lang="en-US" sz="2800" dirty="0"/>
              <a:t>to include their data in national </a:t>
            </a:r>
            <a:r>
              <a:rPr lang="en-US" sz="2800" dirty="0" smtClean="0"/>
              <a:t>results</a:t>
            </a:r>
          </a:p>
          <a:p>
            <a:pPr lvl="1"/>
            <a:r>
              <a:rPr lang="en-US" sz="2400" dirty="0" smtClean="0"/>
              <a:t>Improves accuracy and completeness of performance data</a:t>
            </a:r>
          </a:p>
          <a:p>
            <a:pPr lvl="1"/>
            <a:r>
              <a:rPr lang="en-US" sz="2400" dirty="0" smtClean="0"/>
              <a:t>Reports </a:t>
            </a:r>
            <a:r>
              <a:rPr lang="en-US" sz="2400" dirty="0"/>
              <a:t>will be available at the national, </a:t>
            </a:r>
            <a:r>
              <a:rPr lang="en-US" sz="2400" dirty="0" smtClean="0"/>
              <a:t>Area </a:t>
            </a:r>
            <a:r>
              <a:rPr lang="en-US" sz="2400" dirty="0"/>
              <a:t>and </a:t>
            </a:r>
            <a:r>
              <a:rPr lang="en-US" sz="2400" dirty="0" smtClean="0"/>
              <a:t>Service Unit levels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r>
              <a:rPr lang="en-US" sz="2800" dirty="0" smtClean="0"/>
              <a:t>Automated system built into National Data Warehouse</a:t>
            </a:r>
          </a:p>
          <a:p>
            <a:pPr lvl="1"/>
            <a:r>
              <a:rPr lang="en-US" sz="2400" dirty="0" smtClean="0"/>
              <a:t>Improves </a:t>
            </a:r>
            <a:r>
              <a:rPr lang="en-US" sz="2400" dirty="0"/>
              <a:t>timeliness of reporting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6308726"/>
            <a:ext cx="12192000" cy="54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88" y="6354762"/>
            <a:ext cx="470293" cy="484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028" y="6354762"/>
            <a:ext cx="46074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dirty="0" smtClean="0"/>
              <a:t>Launch Timeline for the</a:t>
            </a:r>
            <a:r>
              <a:rPr lang="en-US" b="1" dirty="0" smtClean="0">
                <a:solidFill>
                  <a:schemeClr val="bg1"/>
                </a:solidFill>
              </a:rPr>
              <a:t> Data Mart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2015-2016</a:t>
            </a:r>
          </a:p>
          <a:p>
            <a:pPr lvl="1"/>
            <a:r>
              <a:rPr lang="en-US" sz="2400" dirty="0" smtClean="0"/>
              <a:t>Tribal consultation and Urban confer sessions</a:t>
            </a:r>
          </a:p>
          <a:p>
            <a:pPr lvl="1"/>
            <a:r>
              <a:rPr lang="en-US" sz="2400" dirty="0"/>
              <a:t>B</a:t>
            </a:r>
            <a:r>
              <a:rPr lang="en-US" sz="2400" dirty="0" smtClean="0"/>
              <a:t>uild </a:t>
            </a:r>
            <a:r>
              <a:rPr lang="en-US" sz="2400" dirty="0"/>
              <a:t>and test the </a:t>
            </a:r>
            <a:r>
              <a:rPr lang="en-US" sz="2400" dirty="0" smtClean="0"/>
              <a:t>system</a:t>
            </a:r>
          </a:p>
          <a:p>
            <a:r>
              <a:rPr lang="en-US" sz="2800" dirty="0" smtClean="0"/>
              <a:t>2017</a:t>
            </a:r>
          </a:p>
          <a:p>
            <a:pPr lvl="1"/>
            <a:r>
              <a:rPr lang="en-US" sz="2400" dirty="0" smtClean="0"/>
              <a:t>Monitor results</a:t>
            </a:r>
          </a:p>
          <a:p>
            <a:r>
              <a:rPr lang="en-US" sz="2800" dirty="0" smtClean="0"/>
              <a:t>2018</a:t>
            </a:r>
          </a:p>
          <a:p>
            <a:pPr lvl="1"/>
            <a:r>
              <a:rPr lang="en-US" sz="2400" dirty="0" smtClean="0"/>
              <a:t>Official results available</a:t>
            </a:r>
          </a:p>
          <a:p>
            <a:pPr lvl="1"/>
            <a:r>
              <a:rPr lang="en-US" sz="2400" dirty="0" smtClean="0"/>
              <a:t>IHS will begin to use results, starting with the fiscal year 2020 Congressional Justification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0" y="6308726"/>
            <a:ext cx="12192000" cy="54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88" y="6354762"/>
            <a:ext cx="470293" cy="484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028" y="6354762"/>
            <a:ext cx="46074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Key </a:t>
            </a:r>
            <a:r>
              <a:rPr lang="en-US" b="1" dirty="0" smtClean="0">
                <a:solidFill>
                  <a:schemeClr val="bg1"/>
                </a:solidFill>
              </a:rPr>
              <a:t>Points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IDCS </a:t>
            </a:r>
            <a:r>
              <a:rPr lang="en-US" sz="2800" dirty="0" smtClean="0"/>
              <a:t>allows </a:t>
            </a:r>
            <a:r>
              <a:rPr lang="en-US" sz="2800" dirty="0"/>
              <a:t>non-RPMS users to submit data for IHS national performance </a:t>
            </a:r>
            <a:r>
              <a:rPr lang="en-US" sz="2800" dirty="0" smtClean="0"/>
              <a:t>results</a:t>
            </a:r>
          </a:p>
          <a:p>
            <a:pPr lvl="1"/>
            <a:r>
              <a:rPr lang="en-US" sz="2400" dirty="0"/>
              <a:t>Urban programs will be included in reporting</a:t>
            </a:r>
          </a:p>
          <a:p>
            <a:pPr marL="457200" lvl="1" indent="0">
              <a:buNone/>
            </a:pPr>
            <a:endParaRPr lang="en-US" sz="2400" dirty="0"/>
          </a:p>
          <a:p>
            <a:r>
              <a:rPr lang="en-US" sz="2800" dirty="0"/>
              <a:t>Results </a:t>
            </a:r>
            <a:r>
              <a:rPr lang="en-US" sz="2800" dirty="0" smtClean="0"/>
              <a:t>will </a:t>
            </a:r>
            <a:r>
              <a:rPr lang="en-US" sz="2800" dirty="0"/>
              <a:t>be available at the national, Area and Service Unit </a:t>
            </a:r>
            <a:r>
              <a:rPr lang="en-US" sz="2800" dirty="0" smtClean="0"/>
              <a:t>levels</a:t>
            </a:r>
          </a:p>
          <a:p>
            <a:endParaRPr lang="en-US" sz="2800" dirty="0" smtClean="0"/>
          </a:p>
          <a:p>
            <a:r>
              <a:rPr lang="en-US" sz="2800" dirty="0" smtClean="0"/>
              <a:t>Tribal programs may opt out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6308726"/>
            <a:ext cx="12192000" cy="5492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388" y="6354762"/>
            <a:ext cx="470293" cy="4846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028" y="6354762"/>
            <a:ext cx="46074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828800" y="3352800"/>
            <a:ext cx="8534400" cy="1752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For Data Mart comments and questions, also contact the IHS Office of Public Health Support at</a:t>
            </a:r>
          </a:p>
          <a:p>
            <a:r>
              <a:rPr lang="en-US" sz="2800" dirty="0" smtClean="0"/>
              <a:t>(301) 443-0222 </a:t>
            </a:r>
          </a:p>
          <a:p>
            <a:r>
              <a:rPr lang="en-US" sz="2800" dirty="0" smtClean="0"/>
              <a:t>or by email at</a:t>
            </a:r>
          </a:p>
          <a:p>
            <a:r>
              <a:rPr lang="en-US" sz="2800" dirty="0" smtClean="0"/>
              <a:t>HQ_OPHSidcs@ihs.gov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874" y="115230"/>
            <a:ext cx="775526" cy="799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6893" y="152400"/>
            <a:ext cx="737191" cy="73152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1654175"/>
            <a:ext cx="10363200" cy="1470025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</TotalTime>
  <Words>275</Words>
  <Application>Microsoft Office PowerPoint</Application>
  <PresentationFormat>Custom</PresentationFormat>
  <Paragraphs>57</Paragraphs>
  <Slides>7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Photo Editor Photo</vt:lpstr>
      <vt:lpstr>Indian Health Service  Integrated Data Collection System  Data Mart</vt:lpstr>
      <vt:lpstr>Agenda</vt:lpstr>
      <vt:lpstr>Current Performance Reporting</vt:lpstr>
      <vt:lpstr>New System: Data Mart</vt:lpstr>
      <vt:lpstr>Launch Timeline for the Data Mart</vt:lpstr>
      <vt:lpstr>Key Points</vt:lpstr>
      <vt:lpstr>Questions?</vt:lpstr>
    </vt:vector>
  </TitlesOfParts>
  <Company>Indian Health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Data Collection   System Data Mart Update</dc:title>
  <dc:creator>Leach, Diane Louise (IHS/HQ)</dc:creator>
  <cp:lastModifiedBy>Lisa Griggs</cp:lastModifiedBy>
  <cp:revision>225</cp:revision>
  <cp:lastPrinted>2015-10-13T16:54:31Z</cp:lastPrinted>
  <dcterms:created xsi:type="dcterms:W3CDTF">2015-10-01T14:43:24Z</dcterms:created>
  <dcterms:modified xsi:type="dcterms:W3CDTF">2015-10-23T19:57:25Z</dcterms:modified>
</cp:coreProperties>
</file>