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4" r:id="rId2"/>
    <p:sldMasterId id="2147483696" r:id="rId3"/>
    <p:sldMasterId id="2147483708" r:id="rId4"/>
    <p:sldMasterId id="2147483720" r:id="rId5"/>
    <p:sldMasterId id="2147483732" r:id="rId6"/>
    <p:sldMasterId id="2147483744" r:id="rId7"/>
  </p:sldMasterIdLst>
  <p:notesMasterIdLst>
    <p:notesMasterId r:id="rId22"/>
  </p:notesMasterIdLst>
  <p:sldIdLst>
    <p:sldId id="261" r:id="rId8"/>
    <p:sldId id="260" r:id="rId9"/>
    <p:sldId id="280" r:id="rId10"/>
    <p:sldId id="281" r:id="rId11"/>
    <p:sldId id="266" r:id="rId12"/>
    <p:sldId id="265" r:id="rId13"/>
    <p:sldId id="277" r:id="rId14"/>
    <p:sldId id="263" r:id="rId15"/>
    <p:sldId id="276" r:id="rId16"/>
    <p:sldId id="268" r:id="rId17"/>
    <p:sldId id="283" r:id="rId18"/>
    <p:sldId id="269" r:id="rId19"/>
    <p:sldId id="270" r:id="rId20"/>
    <p:sldId id="275" r:id="rId21"/>
  </p:sldIdLst>
  <p:sldSz cx="9144000" cy="6858000" type="screen4x3"/>
  <p:notesSz cx="6858000" cy="9144000"/>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062" y="2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tags" Target="tags/tag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85860711376595"/>
          <c:y val="2.5433982210557014E-2"/>
          <c:w val="0.73583163634718074"/>
          <c:h val="0.5342794911052785"/>
        </c:manualLayout>
      </c:layout>
      <c:barChart>
        <c:barDir val="bar"/>
        <c:grouping val="clustered"/>
        <c:varyColors val="0"/>
        <c:ser>
          <c:idx val="0"/>
          <c:order val="0"/>
          <c:tx>
            <c:strRef>
              <c:f>Sheet1!$B$1</c:f>
              <c:strCache>
                <c:ptCount val="1"/>
                <c:pt idx="0">
                  <c:v>13-14</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Fin Disad</c:v>
                </c:pt>
                <c:pt idx="1">
                  <c:v>Ed DisAd</c:v>
                </c:pt>
                <c:pt idx="2">
                  <c:v>URM</c:v>
                </c:pt>
              </c:strCache>
            </c:strRef>
          </c:cat>
          <c:val>
            <c:numRef>
              <c:f>Sheet1!$B$2:$B$4</c:f>
              <c:numCache>
                <c:formatCode>General</c:formatCode>
                <c:ptCount val="3"/>
                <c:pt idx="0">
                  <c:v>95</c:v>
                </c:pt>
                <c:pt idx="1">
                  <c:v>84</c:v>
                </c:pt>
                <c:pt idx="2">
                  <c:v>59</c:v>
                </c:pt>
              </c:numCache>
            </c:numRef>
          </c:val>
        </c:ser>
        <c:ser>
          <c:idx val="1"/>
          <c:order val="1"/>
          <c:tx>
            <c:strRef>
              <c:f>Sheet1!$C$1</c:f>
              <c:strCache>
                <c:ptCount val="1"/>
                <c:pt idx="0">
                  <c:v>14-15</c:v>
                </c:pt>
              </c:strCache>
            </c:strRef>
          </c:tx>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Fin Disad</c:v>
                </c:pt>
                <c:pt idx="1">
                  <c:v>Ed DisAd</c:v>
                </c:pt>
                <c:pt idx="2">
                  <c:v>URM</c:v>
                </c:pt>
              </c:strCache>
            </c:strRef>
          </c:cat>
          <c:val>
            <c:numRef>
              <c:f>Sheet1!$C$2:$C$4</c:f>
              <c:numCache>
                <c:formatCode>General</c:formatCode>
                <c:ptCount val="3"/>
                <c:pt idx="0">
                  <c:v>87</c:v>
                </c:pt>
                <c:pt idx="1">
                  <c:v>87</c:v>
                </c:pt>
                <c:pt idx="2">
                  <c:v>67</c:v>
                </c:pt>
              </c:numCache>
            </c:numRef>
          </c:val>
        </c:ser>
        <c:dLbls>
          <c:showLegendKey val="0"/>
          <c:showVal val="0"/>
          <c:showCatName val="0"/>
          <c:showSerName val="0"/>
          <c:showPercent val="0"/>
          <c:showBubbleSize val="0"/>
        </c:dLbls>
        <c:gapWidth val="150"/>
        <c:axId val="94518656"/>
        <c:axId val="94520448"/>
      </c:barChart>
      <c:catAx>
        <c:axId val="94518656"/>
        <c:scaling>
          <c:orientation val="minMax"/>
        </c:scaling>
        <c:delete val="0"/>
        <c:axPos val="l"/>
        <c:numFmt formatCode="General" sourceLinked="0"/>
        <c:majorTickMark val="out"/>
        <c:minorTickMark val="none"/>
        <c:tickLblPos val="nextTo"/>
        <c:crossAx val="94520448"/>
        <c:crosses val="autoZero"/>
        <c:auto val="1"/>
        <c:lblAlgn val="ctr"/>
        <c:lblOffset val="100"/>
        <c:noMultiLvlLbl val="0"/>
      </c:catAx>
      <c:valAx>
        <c:axId val="94520448"/>
        <c:scaling>
          <c:orientation val="minMax"/>
        </c:scaling>
        <c:delete val="0"/>
        <c:axPos val="b"/>
        <c:majorGridlines/>
        <c:numFmt formatCode="General" sourceLinked="1"/>
        <c:majorTickMark val="out"/>
        <c:minorTickMark val="none"/>
        <c:tickLblPos val="nextTo"/>
        <c:crossAx val="94518656"/>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02588F-17A5-4826-8506-A852BA7B4E9E}"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D59D1F06-0949-4072-AD96-24E594647057}">
      <dgm:prSet phldrT="[Text]" custT="1"/>
      <dgm:spPr/>
      <dgm:t>
        <a:bodyPr/>
        <a:lstStyle/>
        <a:p>
          <a:pPr>
            <a:spcAft>
              <a:spcPts val="0"/>
            </a:spcAft>
          </a:pPr>
          <a:r>
            <a:rPr lang="en-US" sz="2200" b="1" dirty="0" smtClean="0"/>
            <a:t>Student </a:t>
          </a:r>
          <a:r>
            <a:rPr lang="en-US" sz="2000" b="1" dirty="0" smtClean="0"/>
            <a:t>Empower-</a:t>
          </a:r>
          <a:r>
            <a:rPr lang="en-US" sz="2000" b="1" dirty="0" err="1" smtClean="0"/>
            <a:t>ment</a:t>
          </a:r>
          <a:endParaRPr lang="en-US" sz="2000" b="1" dirty="0" smtClean="0"/>
        </a:p>
        <a:p>
          <a:pPr>
            <a:spcAft>
              <a:spcPts val="0"/>
            </a:spcAft>
          </a:pPr>
          <a:r>
            <a:rPr lang="en-US" sz="2200" b="1" dirty="0" smtClean="0"/>
            <a:t>&amp; Success</a:t>
          </a:r>
          <a:endParaRPr lang="en-US" sz="2200" b="1" dirty="0"/>
        </a:p>
      </dgm:t>
    </dgm:pt>
    <dgm:pt modelId="{1AE97A34-AC55-4D18-BCA6-44A06FF0121B}" type="parTrans" cxnId="{858C8109-8FCC-4054-B5DA-6C642F18C594}">
      <dgm:prSet/>
      <dgm:spPr/>
      <dgm:t>
        <a:bodyPr/>
        <a:lstStyle/>
        <a:p>
          <a:endParaRPr lang="en-US"/>
        </a:p>
      </dgm:t>
    </dgm:pt>
    <dgm:pt modelId="{3C7D21E8-2204-4537-AFD6-3C2CF801634A}" type="sibTrans" cxnId="{858C8109-8FCC-4054-B5DA-6C642F18C594}">
      <dgm:prSet/>
      <dgm:spPr/>
      <dgm:t>
        <a:bodyPr/>
        <a:lstStyle/>
        <a:p>
          <a:endParaRPr lang="en-US"/>
        </a:p>
      </dgm:t>
    </dgm:pt>
    <dgm:pt modelId="{0AC1FB6C-69C2-476A-8D9A-24F6F44C1144}">
      <dgm:prSet phldrT="[Text]" custT="1"/>
      <dgm:spPr/>
      <dgm:t>
        <a:bodyPr/>
        <a:lstStyle/>
        <a:p>
          <a:r>
            <a:rPr lang="en-US" sz="1050" b="1" dirty="0" smtClean="0"/>
            <a:t>Academic Socialization </a:t>
          </a:r>
          <a:endParaRPr lang="en-US" sz="1050" dirty="0"/>
        </a:p>
      </dgm:t>
    </dgm:pt>
    <dgm:pt modelId="{DB0F31E9-C3AF-4235-BB60-F571A3801661}" type="parTrans" cxnId="{D682B948-03C4-43D7-8B0B-003E4CE716A0}">
      <dgm:prSet/>
      <dgm:spPr/>
      <dgm:t>
        <a:bodyPr/>
        <a:lstStyle/>
        <a:p>
          <a:endParaRPr lang="en-US"/>
        </a:p>
      </dgm:t>
    </dgm:pt>
    <dgm:pt modelId="{2FA4D52A-4B80-41DF-A39B-9E0C041B0A5C}" type="sibTrans" cxnId="{D682B948-03C4-43D7-8B0B-003E4CE716A0}">
      <dgm:prSet/>
      <dgm:spPr/>
      <dgm:t>
        <a:bodyPr/>
        <a:lstStyle/>
        <a:p>
          <a:endParaRPr lang="en-US"/>
        </a:p>
      </dgm:t>
    </dgm:pt>
    <dgm:pt modelId="{ECCF938A-929E-4094-8339-0094D2A0A738}">
      <dgm:prSet phldrT="[Text]" custT="1"/>
      <dgm:spPr/>
      <dgm:t>
        <a:bodyPr/>
        <a:lstStyle/>
        <a:p>
          <a:r>
            <a:rPr lang="en-US" sz="1200" b="1" dirty="0" smtClean="0"/>
            <a:t>Financial Resources</a:t>
          </a:r>
          <a:endParaRPr lang="en-US" sz="1200" b="1" dirty="0"/>
        </a:p>
      </dgm:t>
    </dgm:pt>
    <dgm:pt modelId="{AD460B78-E343-461F-88F4-88F0E61AF143}" type="parTrans" cxnId="{AE5ECC2D-0B89-4C84-8867-E5C671325C95}">
      <dgm:prSet/>
      <dgm:spPr/>
      <dgm:t>
        <a:bodyPr/>
        <a:lstStyle/>
        <a:p>
          <a:endParaRPr lang="en-US"/>
        </a:p>
      </dgm:t>
    </dgm:pt>
    <dgm:pt modelId="{962CA92E-071E-481B-965A-0DC384441889}" type="sibTrans" cxnId="{AE5ECC2D-0B89-4C84-8867-E5C671325C95}">
      <dgm:prSet/>
      <dgm:spPr/>
      <dgm:t>
        <a:bodyPr/>
        <a:lstStyle/>
        <a:p>
          <a:endParaRPr lang="en-US"/>
        </a:p>
      </dgm:t>
    </dgm:pt>
    <dgm:pt modelId="{BA0C6BA5-0675-465E-BAF7-0695E0D2142B}">
      <dgm:prSet phldrT="[Text]" custT="1"/>
      <dgm:spPr/>
      <dgm:t>
        <a:bodyPr/>
        <a:lstStyle/>
        <a:p>
          <a:pPr>
            <a:spcAft>
              <a:spcPts val="0"/>
            </a:spcAft>
          </a:pPr>
          <a:r>
            <a:rPr lang="en-US" sz="1050" b="1" dirty="0" smtClean="0"/>
            <a:t>Community/Professional Network</a:t>
          </a:r>
          <a:endParaRPr lang="en-US" sz="1050" b="1" dirty="0"/>
        </a:p>
      </dgm:t>
    </dgm:pt>
    <dgm:pt modelId="{5AC7D3F5-DB5E-4EB6-932F-5D479E4491F2}" type="parTrans" cxnId="{27966754-77E0-4308-814F-F1FD7A8841E7}">
      <dgm:prSet/>
      <dgm:spPr/>
      <dgm:t>
        <a:bodyPr/>
        <a:lstStyle/>
        <a:p>
          <a:endParaRPr lang="en-US"/>
        </a:p>
      </dgm:t>
    </dgm:pt>
    <dgm:pt modelId="{2D034695-0BB4-4DEC-8709-447508978587}" type="sibTrans" cxnId="{27966754-77E0-4308-814F-F1FD7A8841E7}">
      <dgm:prSet/>
      <dgm:spPr/>
      <dgm:t>
        <a:bodyPr/>
        <a:lstStyle/>
        <a:p>
          <a:endParaRPr lang="en-US"/>
        </a:p>
      </dgm:t>
    </dgm:pt>
    <dgm:pt modelId="{7C091809-4CCC-45E3-8131-03C7A97B313A}">
      <dgm:prSet phldrT="[Text]" custT="1"/>
      <dgm:spPr/>
      <dgm:t>
        <a:bodyPr/>
        <a:lstStyle/>
        <a:p>
          <a:r>
            <a:rPr lang="en-US" sz="1400" b="1" dirty="0" smtClean="0"/>
            <a:t>Campus Culture</a:t>
          </a:r>
          <a:endParaRPr lang="en-US" sz="1400" b="1" dirty="0"/>
        </a:p>
      </dgm:t>
    </dgm:pt>
    <dgm:pt modelId="{022E0A4B-EC9B-4651-8C0B-C3B8AAD79E4C}" type="parTrans" cxnId="{7E3C5335-1258-47E3-97D8-EB09A9B0C938}">
      <dgm:prSet/>
      <dgm:spPr/>
      <dgm:t>
        <a:bodyPr/>
        <a:lstStyle/>
        <a:p>
          <a:endParaRPr lang="en-US"/>
        </a:p>
      </dgm:t>
    </dgm:pt>
    <dgm:pt modelId="{D6041853-1F6C-4ADD-B113-D0D3416A8660}" type="sibTrans" cxnId="{7E3C5335-1258-47E3-97D8-EB09A9B0C938}">
      <dgm:prSet/>
      <dgm:spPr/>
      <dgm:t>
        <a:bodyPr/>
        <a:lstStyle/>
        <a:p>
          <a:endParaRPr lang="en-US"/>
        </a:p>
      </dgm:t>
    </dgm:pt>
    <dgm:pt modelId="{E04153E0-E7B7-45FD-B111-C4E19DF7E3CF}">
      <dgm:prSet phldrT="[Text]"/>
      <dgm:spPr/>
      <dgm:t>
        <a:bodyPr/>
        <a:lstStyle/>
        <a:p>
          <a:endParaRPr lang="en-US"/>
        </a:p>
      </dgm:t>
    </dgm:pt>
    <dgm:pt modelId="{DDA5C19F-E132-4491-8060-0037F89DB07B}" type="parTrans" cxnId="{731DB671-A802-4B98-B3DD-CABB60BDD0E1}">
      <dgm:prSet/>
      <dgm:spPr/>
      <dgm:t>
        <a:bodyPr/>
        <a:lstStyle/>
        <a:p>
          <a:endParaRPr lang="en-US"/>
        </a:p>
      </dgm:t>
    </dgm:pt>
    <dgm:pt modelId="{4A80C8FB-92F2-4751-A305-C2EF1F9DF387}" type="sibTrans" cxnId="{731DB671-A802-4B98-B3DD-CABB60BDD0E1}">
      <dgm:prSet/>
      <dgm:spPr/>
      <dgm:t>
        <a:bodyPr/>
        <a:lstStyle/>
        <a:p>
          <a:endParaRPr lang="en-US"/>
        </a:p>
      </dgm:t>
    </dgm:pt>
    <dgm:pt modelId="{A794D38D-55AC-43AE-B707-35374E7BA214}">
      <dgm:prSet phldrT="[Text]" custT="1"/>
      <dgm:spPr/>
      <dgm:t>
        <a:bodyPr/>
        <a:lstStyle/>
        <a:p>
          <a:pPr>
            <a:spcAft>
              <a:spcPts val="0"/>
            </a:spcAft>
          </a:pPr>
          <a:r>
            <a:rPr lang="en-US" sz="1200" b="1" dirty="0" smtClean="0"/>
            <a:t>Curriculum </a:t>
          </a:r>
          <a:endParaRPr lang="en-US" sz="1200" b="1" dirty="0"/>
        </a:p>
      </dgm:t>
    </dgm:pt>
    <dgm:pt modelId="{FE3FF2D8-FBDB-4393-8025-AA625780E19C}" type="parTrans" cxnId="{0412FBE5-82FA-4589-8C3D-CE8014D2E743}">
      <dgm:prSet/>
      <dgm:spPr/>
      <dgm:t>
        <a:bodyPr/>
        <a:lstStyle/>
        <a:p>
          <a:endParaRPr lang="en-US"/>
        </a:p>
      </dgm:t>
    </dgm:pt>
    <dgm:pt modelId="{02B51942-06BC-4207-B336-B2E92B3CF514}" type="sibTrans" cxnId="{0412FBE5-82FA-4589-8C3D-CE8014D2E743}">
      <dgm:prSet/>
      <dgm:spPr/>
      <dgm:t>
        <a:bodyPr/>
        <a:lstStyle/>
        <a:p>
          <a:endParaRPr lang="en-US"/>
        </a:p>
      </dgm:t>
    </dgm:pt>
    <dgm:pt modelId="{4329587C-75D1-4A50-8943-44D462E24D27}" type="pres">
      <dgm:prSet presAssocID="{F302588F-17A5-4826-8506-A852BA7B4E9E}" presName="Name0" presStyleCnt="0">
        <dgm:presLayoutVars>
          <dgm:chMax val="1"/>
          <dgm:dir/>
          <dgm:animLvl val="ctr"/>
          <dgm:resizeHandles val="exact"/>
        </dgm:presLayoutVars>
      </dgm:prSet>
      <dgm:spPr/>
      <dgm:t>
        <a:bodyPr/>
        <a:lstStyle/>
        <a:p>
          <a:endParaRPr lang="en-US"/>
        </a:p>
      </dgm:t>
    </dgm:pt>
    <dgm:pt modelId="{C6E90DB8-111B-40EE-9DAF-7CB9E66FCA99}" type="pres">
      <dgm:prSet presAssocID="{D59D1F06-0949-4072-AD96-24E594647057}" presName="centerShape" presStyleLbl="node0" presStyleIdx="0" presStyleCnt="1" custScaleX="130134" custScaleY="129478"/>
      <dgm:spPr/>
      <dgm:t>
        <a:bodyPr/>
        <a:lstStyle/>
        <a:p>
          <a:endParaRPr lang="en-US"/>
        </a:p>
      </dgm:t>
    </dgm:pt>
    <dgm:pt modelId="{DF4E092C-3CD8-414F-AAE5-5C691C2FC656}" type="pres">
      <dgm:prSet presAssocID="{0AC1FB6C-69C2-476A-8D9A-24F6F44C1144}" presName="node" presStyleLbl="node1" presStyleIdx="0" presStyleCnt="5">
        <dgm:presLayoutVars>
          <dgm:bulletEnabled val="1"/>
        </dgm:presLayoutVars>
      </dgm:prSet>
      <dgm:spPr/>
      <dgm:t>
        <a:bodyPr/>
        <a:lstStyle/>
        <a:p>
          <a:endParaRPr lang="en-US"/>
        </a:p>
      </dgm:t>
    </dgm:pt>
    <dgm:pt modelId="{90F166D4-3B78-4418-AF72-F6C0D28F530E}" type="pres">
      <dgm:prSet presAssocID="{0AC1FB6C-69C2-476A-8D9A-24F6F44C1144}" presName="dummy" presStyleCnt="0"/>
      <dgm:spPr/>
    </dgm:pt>
    <dgm:pt modelId="{F8BB9E99-3B8E-4415-932D-F5E323850301}" type="pres">
      <dgm:prSet presAssocID="{2FA4D52A-4B80-41DF-A39B-9E0C041B0A5C}" presName="sibTrans" presStyleLbl="sibTrans2D1" presStyleIdx="0" presStyleCnt="5"/>
      <dgm:spPr/>
      <dgm:t>
        <a:bodyPr/>
        <a:lstStyle/>
        <a:p>
          <a:endParaRPr lang="en-US"/>
        </a:p>
      </dgm:t>
    </dgm:pt>
    <dgm:pt modelId="{2F378C0B-2458-4F8C-BBFB-90E35E7EEB20}" type="pres">
      <dgm:prSet presAssocID="{ECCF938A-929E-4094-8339-0094D2A0A738}" presName="node" presStyleLbl="node1" presStyleIdx="1" presStyleCnt="5">
        <dgm:presLayoutVars>
          <dgm:bulletEnabled val="1"/>
        </dgm:presLayoutVars>
      </dgm:prSet>
      <dgm:spPr/>
      <dgm:t>
        <a:bodyPr/>
        <a:lstStyle/>
        <a:p>
          <a:endParaRPr lang="en-US"/>
        </a:p>
      </dgm:t>
    </dgm:pt>
    <dgm:pt modelId="{62D13226-5A99-4588-9B20-77D478073B76}" type="pres">
      <dgm:prSet presAssocID="{ECCF938A-929E-4094-8339-0094D2A0A738}" presName="dummy" presStyleCnt="0"/>
      <dgm:spPr/>
    </dgm:pt>
    <dgm:pt modelId="{F8E39BB0-465D-4FA8-82F7-FC4C7EC0744B}" type="pres">
      <dgm:prSet presAssocID="{962CA92E-071E-481B-965A-0DC384441889}" presName="sibTrans" presStyleLbl="sibTrans2D1" presStyleIdx="1" presStyleCnt="5"/>
      <dgm:spPr/>
      <dgm:t>
        <a:bodyPr/>
        <a:lstStyle/>
        <a:p>
          <a:endParaRPr lang="en-US"/>
        </a:p>
      </dgm:t>
    </dgm:pt>
    <dgm:pt modelId="{8FD71B31-3E8E-41B9-B8A6-390DE35E90C8}" type="pres">
      <dgm:prSet presAssocID="{BA0C6BA5-0675-465E-BAF7-0695E0D2142B}" presName="node" presStyleLbl="node1" presStyleIdx="2" presStyleCnt="5">
        <dgm:presLayoutVars>
          <dgm:bulletEnabled val="1"/>
        </dgm:presLayoutVars>
      </dgm:prSet>
      <dgm:spPr/>
      <dgm:t>
        <a:bodyPr/>
        <a:lstStyle/>
        <a:p>
          <a:endParaRPr lang="en-US"/>
        </a:p>
      </dgm:t>
    </dgm:pt>
    <dgm:pt modelId="{2DBE715C-4416-4D25-A261-3DA9D0411C59}" type="pres">
      <dgm:prSet presAssocID="{BA0C6BA5-0675-465E-BAF7-0695E0D2142B}" presName="dummy" presStyleCnt="0"/>
      <dgm:spPr/>
    </dgm:pt>
    <dgm:pt modelId="{C0A1BECB-A9C1-45DA-BEC8-3FF8D45A4F30}" type="pres">
      <dgm:prSet presAssocID="{2D034695-0BB4-4DEC-8709-447508978587}" presName="sibTrans" presStyleLbl="sibTrans2D1" presStyleIdx="2" presStyleCnt="5"/>
      <dgm:spPr/>
      <dgm:t>
        <a:bodyPr/>
        <a:lstStyle/>
        <a:p>
          <a:endParaRPr lang="en-US"/>
        </a:p>
      </dgm:t>
    </dgm:pt>
    <dgm:pt modelId="{BFF07B87-283E-47B5-A910-D72A050E5309}" type="pres">
      <dgm:prSet presAssocID="{A794D38D-55AC-43AE-B707-35374E7BA214}" presName="node" presStyleLbl="node1" presStyleIdx="3" presStyleCnt="5">
        <dgm:presLayoutVars>
          <dgm:bulletEnabled val="1"/>
        </dgm:presLayoutVars>
      </dgm:prSet>
      <dgm:spPr/>
      <dgm:t>
        <a:bodyPr/>
        <a:lstStyle/>
        <a:p>
          <a:endParaRPr lang="en-US"/>
        </a:p>
      </dgm:t>
    </dgm:pt>
    <dgm:pt modelId="{8129DF89-AAAF-4B64-B5E1-3B72262ACE19}" type="pres">
      <dgm:prSet presAssocID="{A794D38D-55AC-43AE-B707-35374E7BA214}" presName="dummy" presStyleCnt="0"/>
      <dgm:spPr/>
    </dgm:pt>
    <dgm:pt modelId="{2AC57E48-D382-40AB-B53B-9ECC3BD825DA}" type="pres">
      <dgm:prSet presAssocID="{02B51942-06BC-4207-B336-B2E92B3CF514}" presName="sibTrans" presStyleLbl="sibTrans2D1" presStyleIdx="3" presStyleCnt="5"/>
      <dgm:spPr/>
      <dgm:t>
        <a:bodyPr/>
        <a:lstStyle/>
        <a:p>
          <a:endParaRPr lang="en-US"/>
        </a:p>
      </dgm:t>
    </dgm:pt>
    <dgm:pt modelId="{979A9C95-DDED-49B1-BF97-EF23EA8A5592}" type="pres">
      <dgm:prSet presAssocID="{7C091809-4CCC-45E3-8131-03C7A97B313A}" presName="node" presStyleLbl="node1" presStyleIdx="4" presStyleCnt="5">
        <dgm:presLayoutVars>
          <dgm:bulletEnabled val="1"/>
        </dgm:presLayoutVars>
      </dgm:prSet>
      <dgm:spPr/>
      <dgm:t>
        <a:bodyPr/>
        <a:lstStyle/>
        <a:p>
          <a:endParaRPr lang="en-US"/>
        </a:p>
      </dgm:t>
    </dgm:pt>
    <dgm:pt modelId="{6B7F2B66-16FC-4AAC-A979-68ECCFEB3F4E}" type="pres">
      <dgm:prSet presAssocID="{7C091809-4CCC-45E3-8131-03C7A97B313A}" presName="dummy" presStyleCnt="0"/>
      <dgm:spPr/>
    </dgm:pt>
    <dgm:pt modelId="{AA0144DB-6593-4743-8A70-CBE7CA3638F6}" type="pres">
      <dgm:prSet presAssocID="{D6041853-1F6C-4ADD-B113-D0D3416A8660}" presName="sibTrans" presStyleLbl="sibTrans2D1" presStyleIdx="4" presStyleCnt="5"/>
      <dgm:spPr/>
      <dgm:t>
        <a:bodyPr/>
        <a:lstStyle/>
        <a:p>
          <a:endParaRPr lang="en-US"/>
        </a:p>
      </dgm:t>
    </dgm:pt>
  </dgm:ptLst>
  <dgm:cxnLst>
    <dgm:cxn modelId="{44870D75-4C31-47A6-A653-F47762B70582}" type="presOf" srcId="{2D034695-0BB4-4DEC-8709-447508978587}" destId="{C0A1BECB-A9C1-45DA-BEC8-3FF8D45A4F30}" srcOrd="0" destOrd="0" presId="urn:microsoft.com/office/officeart/2005/8/layout/radial6"/>
    <dgm:cxn modelId="{6C91887F-AA5C-4126-866A-5EE57BDD012D}" type="presOf" srcId="{BA0C6BA5-0675-465E-BAF7-0695E0D2142B}" destId="{8FD71B31-3E8E-41B9-B8A6-390DE35E90C8}" srcOrd="0" destOrd="0" presId="urn:microsoft.com/office/officeart/2005/8/layout/radial6"/>
    <dgm:cxn modelId="{C332FCF2-339B-45F9-9667-07CDFB41AF62}" type="presOf" srcId="{0AC1FB6C-69C2-476A-8D9A-24F6F44C1144}" destId="{DF4E092C-3CD8-414F-AAE5-5C691C2FC656}" srcOrd="0" destOrd="0" presId="urn:microsoft.com/office/officeart/2005/8/layout/radial6"/>
    <dgm:cxn modelId="{D682B948-03C4-43D7-8B0B-003E4CE716A0}" srcId="{D59D1F06-0949-4072-AD96-24E594647057}" destId="{0AC1FB6C-69C2-476A-8D9A-24F6F44C1144}" srcOrd="0" destOrd="0" parTransId="{DB0F31E9-C3AF-4235-BB60-F571A3801661}" sibTransId="{2FA4D52A-4B80-41DF-A39B-9E0C041B0A5C}"/>
    <dgm:cxn modelId="{BDEBCFB8-CFDB-4F08-9EFC-01DE6482FBB6}" type="presOf" srcId="{7C091809-4CCC-45E3-8131-03C7A97B313A}" destId="{979A9C95-DDED-49B1-BF97-EF23EA8A5592}" srcOrd="0" destOrd="0" presId="urn:microsoft.com/office/officeart/2005/8/layout/radial6"/>
    <dgm:cxn modelId="{CA6DD5CB-EE3F-452A-9E3D-821FE412C006}" type="presOf" srcId="{ECCF938A-929E-4094-8339-0094D2A0A738}" destId="{2F378C0B-2458-4F8C-BBFB-90E35E7EEB20}" srcOrd="0" destOrd="0" presId="urn:microsoft.com/office/officeart/2005/8/layout/radial6"/>
    <dgm:cxn modelId="{0AEB6381-E0A5-452A-BA91-125C4EC6FAB2}" type="presOf" srcId="{02B51942-06BC-4207-B336-B2E92B3CF514}" destId="{2AC57E48-D382-40AB-B53B-9ECC3BD825DA}" srcOrd="0" destOrd="0" presId="urn:microsoft.com/office/officeart/2005/8/layout/radial6"/>
    <dgm:cxn modelId="{731DB671-A802-4B98-B3DD-CABB60BDD0E1}" srcId="{F302588F-17A5-4826-8506-A852BA7B4E9E}" destId="{E04153E0-E7B7-45FD-B111-C4E19DF7E3CF}" srcOrd="1" destOrd="0" parTransId="{DDA5C19F-E132-4491-8060-0037F89DB07B}" sibTransId="{4A80C8FB-92F2-4751-A305-C2EF1F9DF387}"/>
    <dgm:cxn modelId="{858C8109-8FCC-4054-B5DA-6C642F18C594}" srcId="{F302588F-17A5-4826-8506-A852BA7B4E9E}" destId="{D59D1F06-0949-4072-AD96-24E594647057}" srcOrd="0" destOrd="0" parTransId="{1AE97A34-AC55-4D18-BCA6-44A06FF0121B}" sibTransId="{3C7D21E8-2204-4537-AFD6-3C2CF801634A}"/>
    <dgm:cxn modelId="{7E3C5335-1258-47E3-97D8-EB09A9B0C938}" srcId="{D59D1F06-0949-4072-AD96-24E594647057}" destId="{7C091809-4CCC-45E3-8131-03C7A97B313A}" srcOrd="4" destOrd="0" parTransId="{022E0A4B-EC9B-4651-8C0B-C3B8AAD79E4C}" sibTransId="{D6041853-1F6C-4ADD-B113-D0D3416A8660}"/>
    <dgm:cxn modelId="{F0B6A82E-FC27-44AC-B317-6B6560028AF9}" type="presOf" srcId="{962CA92E-071E-481B-965A-0DC384441889}" destId="{F8E39BB0-465D-4FA8-82F7-FC4C7EC0744B}" srcOrd="0" destOrd="0" presId="urn:microsoft.com/office/officeart/2005/8/layout/radial6"/>
    <dgm:cxn modelId="{FFD60DF4-79B2-4930-8ABD-7659B5662DE4}" type="presOf" srcId="{D59D1F06-0949-4072-AD96-24E594647057}" destId="{C6E90DB8-111B-40EE-9DAF-7CB9E66FCA99}" srcOrd="0" destOrd="0" presId="urn:microsoft.com/office/officeart/2005/8/layout/radial6"/>
    <dgm:cxn modelId="{0412FBE5-82FA-4589-8C3D-CE8014D2E743}" srcId="{D59D1F06-0949-4072-AD96-24E594647057}" destId="{A794D38D-55AC-43AE-B707-35374E7BA214}" srcOrd="3" destOrd="0" parTransId="{FE3FF2D8-FBDB-4393-8025-AA625780E19C}" sibTransId="{02B51942-06BC-4207-B336-B2E92B3CF514}"/>
    <dgm:cxn modelId="{B54C6F3E-CC93-4C47-8999-3F89DFFC4D6F}" type="presOf" srcId="{A794D38D-55AC-43AE-B707-35374E7BA214}" destId="{BFF07B87-283E-47B5-A910-D72A050E5309}" srcOrd="0" destOrd="0" presId="urn:microsoft.com/office/officeart/2005/8/layout/radial6"/>
    <dgm:cxn modelId="{853D2413-41A0-457A-8777-41B4AB91554F}" type="presOf" srcId="{2FA4D52A-4B80-41DF-A39B-9E0C041B0A5C}" destId="{F8BB9E99-3B8E-4415-932D-F5E323850301}" srcOrd="0" destOrd="0" presId="urn:microsoft.com/office/officeart/2005/8/layout/radial6"/>
    <dgm:cxn modelId="{7522D3B5-271B-4478-9D66-856336A41EDB}" type="presOf" srcId="{F302588F-17A5-4826-8506-A852BA7B4E9E}" destId="{4329587C-75D1-4A50-8943-44D462E24D27}" srcOrd="0" destOrd="0" presId="urn:microsoft.com/office/officeart/2005/8/layout/radial6"/>
    <dgm:cxn modelId="{27966754-77E0-4308-814F-F1FD7A8841E7}" srcId="{D59D1F06-0949-4072-AD96-24E594647057}" destId="{BA0C6BA5-0675-465E-BAF7-0695E0D2142B}" srcOrd="2" destOrd="0" parTransId="{5AC7D3F5-DB5E-4EB6-932F-5D479E4491F2}" sibTransId="{2D034695-0BB4-4DEC-8709-447508978587}"/>
    <dgm:cxn modelId="{AE5ECC2D-0B89-4C84-8867-E5C671325C95}" srcId="{D59D1F06-0949-4072-AD96-24E594647057}" destId="{ECCF938A-929E-4094-8339-0094D2A0A738}" srcOrd="1" destOrd="0" parTransId="{AD460B78-E343-461F-88F4-88F0E61AF143}" sibTransId="{962CA92E-071E-481B-965A-0DC384441889}"/>
    <dgm:cxn modelId="{2EB0E1C6-CD3E-4FEE-B601-9207FF3272FD}" type="presOf" srcId="{D6041853-1F6C-4ADD-B113-D0D3416A8660}" destId="{AA0144DB-6593-4743-8A70-CBE7CA3638F6}" srcOrd="0" destOrd="0" presId="urn:microsoft.com/office/officeart/2005/8/layout/radial6"/>
    <dgm:cxn modelId="{E1CF96F1-BEC1-47CA-93D5-8E11A57B7C2D}" type="presParOf" srcId="{4329587C-75D1-4A50-8943-44D462E24D27}" destId="{C6E90DB8-111B-40EE-9DAF-7CB9E66FCA99}" srcOrd="0" destOrd="0" presId="urn:microsoft.com/office/officeart/2005/8/layout/radial6"/>
    <dgm:cxn modelId="{AB36FFAF-7501-484A-B66C-68116E0571D2}" type="presParOf" srcId="{4329587C-75D1-4A50-8943-44D462E24D27}" destId="{DF4E092C-3CD8-414F-AAE5-5C691C2FC656}" srcOrd="1" destOrd="0" presId="urn:microsoft.com/office/officeart/2005/8/layout/radial6"/>
    <dgm:cxn modelId="{D2DEAAFF-D7DC-4832-A0EB-8A9CB27B2E41}" type="presParOf" srcId="{4329587C-75D1-4A50-8943-44D462E24D27}" destId="{90F166D4-3B78-4418-AF72-F6C0D28F530E}" srcOrd="2" destOrd="0" presId="urn:microsoft.com/office/officeart/2005/8/layout/radial6"/>
    <dgm:cxn modelId="{051B7C12-8EE0-4216-B148-F868E2B9A31B}" type="presParOf" srcId="{4329587C-75D1-4A50-8943-44D462E24D27}" destId="{F8BB9E99-3B8E-4415-932D-F5E323850301}" srcOrd="3" destOrd="0" presId="urn:microsoft.com/office/officeart/2005/8/layout/radial6"/>
    <dgm:cxn modelId="{E5F0C516-01E9-4AB6-B881-FC28DAC8773B}" type="presParOf" srcId="{4329587C-75D1-4A50-8943-44D462E24D27}" destId="{2F378C0B-2458-4F8C-BBFB-90E35E7EEB20}" srcOrd="4" destOrd="0" presId="urn:microsoft.com/office/officeart/2005/8/layout/radial6"/>
    <dgm:cxn modelId="{55082CA9-6113-4D30-AD61-F33E53AC75A8}" type="presParOf" srcId="{4329587C-75D1-4A50-8943-44D462E24D27}" destId="{62D13226-5A99-4588-9B20-77D478073B76}" srcOrd="5" destOrd="0" presId="urn:microsoft.com/office/officeart/2005/8/layout/radial6"/>
    <dgm:cxn modelId="{256D9B35-F080-4332-8EE8-DA2657B7C0FC}" type="presParOf" srcId="{4329587C-75D1-4A50-8943-44D462E24D27}" destId="{F8E39BB0-465D-4FA8-82F7-FC4C7EC0744B}" srcOrd="6" destOrd="0" presId="urn:microsoft.com/office/officeart/2005/8/layout/radial6"/>
    <dgm:cxn modelId="{46E20BE0-53DB-47D3-944C-DC80DB215E0A}" type="presParOf" srcId="{4329587C-75D1-4A50-8943-44D462E24D27}" destId="{8FD71B31-3E8E-41B9-B8A6-390DE35E90C8}" srcOrd="7" destOrd="0" presId="urn:microsoft.com/office/officeart/2005/8/layout/radial6"/>
    <dgm:cxn modelId="{C753F303-78C9-445C-A579-A20E7815C091}" type="presParOf" srcId="{4329587C-75D1-4A50-8943-44D462E24D27}" destId="{2DBE715C-4416-4D25-A261-3DA9D0411C59}" srcOrd="8" destOrd="0" presId="urn:microsoft.com/office/officeart/2005/8/layout/radial6"/>
    <dgm:cxn modelId="{6A8A5DCB-7BF5-4D31-925B-0A7853B8590C}" type="presParOf" srcId="{4329587C-75D1-4A50-8943-44D462E24D27}" destId="{C0A1BECB-A9C1-45DA-BEC8-3FF8D45A4F30}" srcOrd="9" destOrd="0" presId="urn:microsoft.com/office/officeart/2005/8/layout/radial6"/>
    <dgm:cxn modelId="{6A5C5955-4B23-4F08-9A3C-F56C758E35DD}" type="presParOf" srcId="{4329587C-75D1-4A50-8943-44D462E24D27}" destId="{BFF07B87-283E-47B5-A910-D72A050E5309}" srcOrd="10" destOrd="0" presId="urn:microsoft.com/office/officeart/2005/8/layout/radial6"/>
    <dgm:cxn modelId="{AF878613-4557-49D1-8C47-DD88164B8F47}" type="presParOf" srcId="{4329587C-75D1-4A50-8943-44D462E24D27}" destId="{8129DF89-AAAF-4B64-B5E1-3B72262ACE19}" srcOrd="11" destOrd="0" presId="urn:microsoft.com/office/officeart/2005/8/layout/radial6"/>
    <dgm:cxn modelId="{D13AFE60-B4A6-4CB0-B9E3-5181DB3A4E7A}" type="presParOf" srcId="{4329587C-75D1-4A50-8943-44D462E24D27}" destId="{2AC57E48-D382-40AB-B53B-9ECC3BD825DA}" srcOrd="12" destOrd="0" presId="urn:microsoft.com/office/officeart/2005/8/layout/radial6"/>
    <dgm:cxn modelId="{647F0F86-0172-4031-AC75-AF1A9433675C}" type="presParOf" srcId="{4329587C-75D1-4A50-8943-44D462E24D27}" destId="{979A9C95-DDED-49B1-BF97-EF23EA8A5592}" srcOrd="13" destOrd="0" presId="urn:microsoft.com/office/officeart/2005/8/layout/radial6"/>
    <dgm:cxn modelId="{2548167D-6CC2-4568-BE68-B9F293B11C41}" type="presParOf" srcId="{4329587C-75D1-4A50-8943-44D462E24D27}" destId="{6B7F2B66-16FC-4AAC-A979-68ECCFEB3F4E}" srcOrd="14" destOrd="0" presId="urn:microsoft.com/office/officeart/2005/8/layout/radial6"/>
    <dgm:cxn modelId="{8D5584CF-3173-4B71-9ABC-7E9D697E72AB}" type="presParOf" srcId="{4329587C-75D1-4A50-8943-44D462E24D27}" destId="{AA0144DB-6593-4743-8A70-CBE7CA3638F6}" srcOrd="15"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0144DB-6593-4743-8A70-CBE7CA3638F6}">
      <dsp:nvSpPr>
        <dsp:cNvPr id="0" name=""/>
        <dsp:cNvSpPr/>
      </dsp:nvSpPr>
      <dsp:spPr>
        <a:xfrm>
          <a:off x="406139" y="788255"/>
          <a:ext cx="3226321" cy="3226321"/>
        </a:xfrm>
        <a:prstGeom prst="blockArc">
          <a:avLst>
            <a:gd name="adj1" fmla="val 11880000"/>
            <a:gd name="adj2" fmla="val 1620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AC57E48-D382-40AB-B53B-9ECC3BD825DA}">
      <dsp:nvSpPr>
        <dsp:cNvPr id="0" name=""/>
        <dsp:cNvSpPr/>
      </dsp:nvSpPr>
      <dsp:spPr>
        <a:xfrm>
          <a:off x="406139" y="788255"/>
          <a:ext cx="3226321" cy="3226321"/>
        </a:xfrm>
        <a:prstGeom prst="blockArc">
          <a:avLst>
            <a:gd name="adj1" fmla="val 7560000"/>
            <a:gd name="adj2" fmla="val 1188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0A1BECB-A9C1-45DA-BEC8-3FF8D45A4F30}">
      <dsp:nvSpPr>
        <dsp:cNvPr id="0" name=""/>
        <dsp:cNvSpPr/>
      </dsp:nvSpPr>
      <dsp:spPr>
        <a:xfrm>
          <a:off x="406139" y="788255"/>
          <a:ext cx="3226321" cy="3226321"/>
        </a:xfrm>
        <a:prstGeom prst="blockArc">
          <a:avLst>
            <a:gd name="adj1" fmla="val 3240000"/>
            <a:gd name="adj2" fmla="val 756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8E39BB0-465D-4FA8-82F7-FC4C7EC0744B}">
      <dsp:nvSpPr>
        <dsp:cNvPr id="0" name=""/>
        <dsp:cNvSpPr/>
      </dsp:nvSpPr>
      <dsp:spPr>
        <a:xfrm>
          <a:off x="406139" y="788255"/>
          <a:ext cx="3226321" cy="3226321"/>
        </a:xfrm>
        <a:prstGeom prst="blockArc">
          <a:avLst>
            <a:gd name="adj1" fmla="val 20520000"/>
            <a:gd name="adj2" fmla="val 324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8BB9E99-3B8E-4415-932D-F5E323850301}">
      <dsp:nvSpPr>
        <dsp:cNvPr id="0" name=""/>
        <dsp:cNvSpPr/>
      </dsp:nvSpPr>
      <dsp:spPr>
        <a:xfrm>
          <a:off x="406139" y="788255"/>
          <a:ext cx="3226321" cy="3226321"/>
        </a:xfrm>
        <a:prstGeom prst="blockArc">
          <a:avLst>
            <a:gd name="adj1" fmla="val 16200000"/>
            <a:gd name="adj2" fmla="val 2052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6E90DB8-111B-40EE-9DAF-7CB9E66FCA99}">
      <dsp:nvSpPr>
        <dsp:cNvPr id="0" name=""/>
        <dsp:cNvSpPr/>
      </dsp:nvSpPr>
      <dsp:spPr>
        <a:xfrm>
          <a:off x="1053123" y="1440109"/>
          <a:ext cx="1932353" cy="192261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ts val="0"/>
            </a:spcAft>
          </a:pPr>
          <a:r>
            <a:rPr lang="en-US" sz="2200" b="1" kern="1200" dirty="0" smtClean="0"/>
            <a:t>Student </a:t>
          </a:r>
          <a:r>
            <a:rPr lang="en-US" sz="2000" b="1" kern="1200" dirty="0" smtClean="0"/>
            <a:t>Empower-</a:t>
          </a:r>
          <a:r>
            <a:rPr lang="en-US" sz="2000" b="1" kern="1200" dirty="0" err="1" smtClean="0"/>
            <a:t>ment</a:t>
          </a:r>
          <a:endParaRPr lang="en-US" sz="2000" b="1" kern="1200" dirty="0" smtClean="0"/>
        </a:p>
        <a:p>
          <a:pPr lvl="0" algn="ctr" defTabSz="977900">
            <a:lnSpc>
              <a:spcPct val="90000"/>
            </a:lnSpc>
            <a:spcBef>
              <a:spcPct val="0"/>
            </a:spcBef>
            <a:spcAft>
              <a:spcPts val="0"/>
            </a:spcAft>
          </a:pPr>
          <a:r>
            <a:rPr lang="en-US" sz="2200" b="1" kern="1200" dirty="0" smtClean="0"/>
            <a:t>&amp; Success</a:t>
          </a:r>
          <a:endParaRPr lang="en-US" sz="2200" b="1" kern="1200" dirty="0"/>
        </a:p>
      </dsp:txBody>
      <dsp:txXfrm>
        <a:off x="1336110" y="1721669"/>
        <a:ext cx="1366379" cy="1359492"/>
      </dsp:txXfrm>
    </dsp:sp>
    <dsp:sp modelId="{DF4E092C-3CD8-414F-AAE5-5C691C2FC656}">
      <dsp:nvSpPr>
        <dsp:cNvPr id="0" name=""/>
        <dsp:cNvSpPr/>
      </dsp:nvSpPr>
      <dsp:spPr>
        <a:xfrm>
          <a:off x="1499586" y="305961"/>
          <a:ext cx="1039426" cy="103942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n-US" sz="1050" b="1" kern="1200" dirty="0" smtClean="0"/>
            <a:t>Academic Socialization </a:t>
          </a:r>
          <a:endParaRPr lang="en-US" sz="1050" kern="1200" dirty="0"/>
        </a:p>
      </dsp:txBody>
      <dsp:txXfrm>
        <a:off x="1651806" y="458181"/>
        <a:ext cx="734986" cy="734986"/>
      </dsp:txXfrm>
    </dsp:sp>
    <dsp:sp modelId="{2F378C0B-2458-4F8C-BBFB-90E35E7EEB20}">
      <dsp:nvSpPr>
        <dsp:cNvPr id="0" name=""/>
        <dsp:cNvSpPr/>
      </dsp:nvSpPr>
      <dsp:spPr>
        <a:xfrm>
          <a:off x="2998205" y="1394771"/>
          <a:ext cx="1039426" cy="103942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dirty="0" smtClean="0"/>
            <a:t>Financial Resources</a:t>
          </a:r>
          <a:endParaRPr lang="en-US" sz="1200" b="1" kern="1200" dirty="0"/>
        </a:p>
      </dsp:txBody>
      <dsp:txXfrm>
        <a:off x="3150425" y="1546991"/>
        <a:ext cx="734986" cy="734986"/>
      </dsp:txXfrm>
    </dsp:sp>
    <dsp:sp modelId="{8FD71B31-3E8E-41B9-B8A6-390DE35E90C8}">
      <dsp:nvSpPr>
        <dsp:cNvPr id="0" name=""/>
        <dsp:cNvSpPr/>
      </dsp:nvSpPr>
      <dsp:spPr>
        <a:xfrm>
          <a:off x="2425784" y="3156504"/>
          <a:ext cx="1039426" cy="103942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ts val="0"/>
            </a:spcAft>
          </a:pPr>
          <a:r>
            <a:rPr lang="en-US" sz="1050" b="1" kern="1200" dirty="0" smtClean="0"/>
            <a:t>Community/Professional Network</a:t>
          </a:r>
          <a:endParaRPr lang="en-US" sz="1050" b="1" kern="1200" dirty="0"/>
        </a:p>
      </dsp:txBody>
      <dsp:txXfrm>
        <a:off x="2578004" y="3308724"/>
        <a:ext cx="734986" cy="734986"/>
      </dsp:txXfrm>
    </dsp:sp>
    <dsp:sp modelId="{BFF07B87-283E-47B5-A910-D72A050E5309}">
      <dsp:nvSpPr>
        <dsp:cNvPr id="0" name=""/>
        <dsp:cNvSpPr/>
      </dsp:nvSpPr>
      <dsp:spPr>
        <a:xfrm>
          <a:off x="573389" y="3156504"/>
          <a:ext cx="1039426" cy="103942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ts val="0"/>
            </a:spcAft>
          </a:pPr>
          <a:r>
            <a:rPr lang="en-US" sz="1200" b="1" kern="1200" dirty="0" smtClean="0"/>
            <a:t>Curriculum </a:t>
          </a:r>
          <a:endParaRPr lang="en-US" sz="1200" b="1" kern="1200" dirty="0"/>
        </a:p>
      </dsp:txBody>
      <dsp:txXfrm>
        <a:off x="725609" y="3308724"/>
        <a:ext cx="734986" cy="734986"/>
      </dsp:txXfrm>
    </dsp:sp>
    <dsp:sp modelId="{979A9C95-DDED-49B1-BF97-EF23EA8A5592}">
      <dsp:nvSpPr>
        <dsp:cNvPr id="0" name=""/>
        <dsp:cNvSpPr/>
      </dsp:nvSpPr>
      <dsp:spPr>
        <a:xfrm>
          <a:off x="967" y="1394771"/>
          <a:ext cx="1039426" cy="103942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t>Campus Culture</a:t>
          </a:r>
          <a:endParaRPr lang="en-US" sz="1400" b="1" kern="1200" dirty="0"/>
        </a:p>
      </dsp:txBody>
      <dsp:txXfrm>
        <a:off x="153187" y="1546991"/>
        <a:ext cx="734986" cy="734986"/>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045703-633A-49B5-AA0E-6CD65A4C1134}" type="datetimeFigureOut">
              <a:rPr lang="en-US" smtClean="0"/>
              <a:t>10/22/2015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D4B4E8-F942-47AF-9D9D-E26D642F9F65}" type="slidenum">
              <a:rPr lang="en-US" smtClean="0"/>
              <a:t>‹#›</a:t>
            </a:fld>
            <a:endParaRPr lang="en-US"/>
          </a:p>
        </p:txBody>
      </p:sp>
    </p:spTree>
    <p:extLst>
      <p:ext uri="{BB962C8B-B14F-4D97-AF65-F5344CB8AC3E}">
        <p14:creationId xmlns:p14="http://schemas.microsoft.com/office/powerpoint/2010/main" val="24781200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Arial" charset="0"/>
                <a:ea typeface="+mn-ea"/>
                <a:cs typeface="Arial" charset="0"/>
              </a:rPr>
              <a:t>Recent reports by the Office of Oregon Health Policy and Research (2013) and Oregon Healthcare Workforce Committee (2014) indicate that gaps in racial and ethnic representation in the workforce, primarily for the Hispanic population, exist for registered nurses, nurse anesthetists, clinical nurse specialists and nurse practitioners. Oregon Health Authority and the Oregon Department of Human Services (2013) have identified gaps in healthcare workforce diversity as a factor contributing to health inequity in the state. </a:t>
            </a:r>
            <a:endParaRPr lang="en-US" dirty="0" smtClean="0"/>
          </a:p>
          <a:p>
            <a:endParaRPr lang="en-US" dirty="0"/>
          </a:p>
        </p:txBody>
      </p:sp>
      <p:sp>
        <p:nvSpPr>
          <p:cNvPr id="4" name="Slide Number Placeholder 3"/>
          <p:cNvSpPr>
            <a:spLocks noGrp="1"/>
          </p:cNvSpPr>
          <p:nvPr>
            <p:ph type="sldNum" sz="quarter" idx="10"/>
          </p:nvPr>
        </p:nvSpPr>
        <p:spPr/>
        <p:txBody>
          <a:bodyPr/>
          <a:lstStyle/>
          <a:p>
            <a:fld id="{B7D4B4E8-F942-47AF-9D9D-E26D642F9F65}" type="slidenum">
              <a:rPr lang="en-US" smtClean="0"/>
              <a:t>2</a:t>
            </a:fld>
            <a:endParaRPr lang="en-US"/>
          </a:p>
        </p:txBody>
      </p:sp>
    </p:spTree>
    <p:extLst>
      <p:ext uri="{BB962C8B-B14F-4D97-AF65-F5344CB8AC3E}">
        <p14:creationId xmlns:p14="http://schemas.microsoft.com/office/powerpoint/2010/main" val="3437502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95%</a:t>
            </a:r>
            <a:r>
              <a:rPr lang="en-US" baseline="0" dirty="0" smtClean="0"/>
              <a:t> of awardees are financially disadvantaged; 84% are educationally disadvantaged and 59% are underrepresented minorities in nursing </a:t>
            </a:r>
            <a:endParaRPr lang="en-US" dirty="0"/>
          </a:p>
        </p:txBody>
      </p:sp>
      <p:sp>
        <p:nvSpPr>
          <p:cNvPr id="4" name="Slide Number Placeholder 3"/>
          <p:cNvSpPr>
            <a:spLocks noGrp="1"/>
          </p:cNvSpPr>
          <p:nvPr>
            <p:ph type="sldNum" sz="quarter" idx="10"/>
          </p:nvPr>
        </p:nvSpPr>
        <p:spPr/>
        <p:txBody>
          <a:bodyPr/>
          <a:lstStyle/>
          <a:p>
            <a:fld id="{B7D4B4E8-F942-47AF-9D9D-E26D642F9F65}" type="slidenum">
              <a:rPr lang="en-US" smtClean="0"/>
              <a:t>7</a:t>
            </a:fld>
            <a:endParaRPr lang="en-US"/>
          </a:p>
        </p:txBody>
      </p:sp>
    </p:spTree>
    <p:extLst>
      <p:ext uri="{BB962C8B-B14F-4D97-AF65-F5344CB8AC3E}">
        <p14:creationId xmlns:p14="http://schemas.microsoft.com/office/powerpoint/2010/main" val="4096311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D4B4E8-F942-47AF-9D9D-E26D642F9F65}" type="slidenum">
              <a:rPr lang="en-US" smtClean="0"/>
              <a:t>8</a:t>
            </a:fld>
            <a:endParaRPr lang="en-US"/>
          </a:p>
        </p:txBody>
      </p:sp>
    </p:spTree>
    <p:extLst>
      <p:ext uri="{BB962C8B-B14F-4D97-AF65-F5344CB8AC3E}">
        <p14:creationId xmlns:p14="http://schemas.microsoft.com/office/powerpoint/2010/main" val="21793780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D4B4E8-F942-47AF-9D9D-E26D642F9F65}" type="slidenum">
              <a:rPr lang="en-US" smtClean="0"/>
              <a:t>12</a:t>
            </a:fld>
            <a:endParaRPr lang="en-US"/>
          </a:p>
        </p:txBody>
      </p:sp>
    </p:spTree>
    <p:extLst>
      <p:ext uri="{BB962C8B-B14F-4D97-AF65-F5344CB8AC3E}">
        <p14:creationId xmlns:p14="http://schemas.microsoft.com/office/powerpoint/2010/main" val="1045661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D4B4E8-F942-47AF-9D9D-E26D642F9F65}" type="slidenum">
              <a:rPr lang="en-US" smtClean="0"/>
              <a:t>13</a:t>
            </a:fld>
            <a:endParaRPr lang="en-US"/>
          </a:p>
        </p:txBody>
      </p:sp>
    </p:spTree>
    <p:extLst>
      <p:ext uri="{BB962C8B-B14F-4D97-AF65-F5344CB8AC3E}">
        <p14:creationId xmlns:p14="http://schemas.microsoft.com/office/powerpoint/2010/main" val="1045661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D4B4E8-F942-47AF-9D9D-E26D642F9F65}" type="slidenum">
              <a:rPr lang="en-US" smtClean="0"/>
              <a:t>14</a:t>
            </a:fld>
            <a:endParaRPr lang="en-US"/>
          </a:p>
        </p:txBody>
      </p:sp>
    </p:spTree>
    <p:extLst>
      <p:ext uri="{BB962C8B-B14F-4D97-AF65-F5344CB8AC3E}">
        <p14:creationId xmlns:p14="http://schemas.microsoft.com/office/powerpoint/2010/main" val="10456616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t>10/22/2015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D171E2-E473-462F-95D0-4F088B6D87D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t>10/22/2015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D171E2-E473-462F-95D0-4F088B6D87D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t>10/22/2015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D171E2-E473-462F-95D0-4F088B6D87D4}"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650664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309632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272916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162632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876754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655086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265822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91800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t>10/22/2015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D171E2-E473-462F-95D0-4F088B6D87D4}"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841227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806423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271045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650664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309632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272916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162632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876754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655086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26582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FA8DCB-1082-4933-ADEA-48690DD1AE38}" type="datetimeFigureOut">
              <a:rPr lang="en-US" smtClean="0"/>
              <a:t>10/22/2015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D171E2-E473-462F-95D0-4F088B6D87D4}"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918004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841227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806423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271045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664309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658098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947699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3614721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0000572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67999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FA8DCB-1082-4933-ADEA-48690DD1AE38}" type="datetimeFigureOut">
              <a:rPr lang="en-US" smtClean="0"/>
              <a:t>10/22/2015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D171E2-E473-462F-95D0-4F088B6D87D4}" type="slidenum">
              <a:rPr lang="en-US" smtClean="0"/>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132254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5480021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4858155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6472108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904119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2598687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8366852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3359717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1048208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5255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FA8DCB-1082-4933-ADEA-48690DD1AE38}" type="datetimeFigureOut">
              <a:rPr lang="en-US" smtClean="0"/>
              <a:t>10/22/2015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D171E2-E473-462F-95D0-4F088B6D87D4}" type="slidenum">
              <a:rPr lang="en-US" smtClean="0"/>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0156034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4303502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8338665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466811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15009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0126669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2598687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8366852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3359717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10482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FA8DCB-1082-4933-ADEA-48690DD1AE38}" type="datetimeFigureOut">
              <a:rPr lang="en-US" smtClean="0"/>
              <a:t>10/22/2015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D171E2-E473-462F-95D0-4F088B6D87D4}" type="slidenum">
              <a:rPr lang="en-US" smtClean="0"/>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525578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0156034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4303502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8338665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466811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150090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0126669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1774608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8773124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96595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FA8DCB-1082-4933-ADEA-48690DD1AE38}" type="datetimeFigureOut">
              <a:rPr lang="en-US" smtClean="0"/>
              <a:t>10/22/2015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D171E2-E473-462F-95D0-4F088B6D87D4}" type="slidenum">
              <a:rPr lang="en-US" smtClean="0"/>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8338870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8361819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4782872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103202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1476851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8614573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5023184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80063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FA8DCB-1082-4933-ADEA-48690DD1AE38}" type="datetimeFigureOut">
              <a:rPr lang="en-US" smtClean="0"/>
              <a:t>10/22/2015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D171E2-E473-462F-95D0-4F088B6D87D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FA8DCB-1082-4933-ADEA-48690DD1AE38}" type="datetimeFigureOut">
              <a:rPr lang="en-US" smtClean="0"/>
              <a:t>10/22/2015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D171E2-E473-462F-95D0-4F088B6D87D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FA8DCB-1082-4933-ADEA-48690DD1AE38}" type="datetimeFigureOut">
              <a:rPr lang="en-US" smtClean="0"/>
              <a:t>10/22/2015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D171E2-E473-462F-95D0-4F088B6D87D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6031749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6031749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386894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1456583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1456583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FA8DCB-1082-4933-ADEA-48690DD1AE38}" type="datetimeFigureOut">
              <a:rPr lang="en-US" smtClean="0">
                <a:solidFill>
                  <a:prstClr val="black">
                    <a:tint val="75000"/>
                  </a:prstClr>
                </a:solidFill>
              </a:rPr>
              <a:pPr/>
              <a:t>10/22/2015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D171E2-E473-462F-95D0-4F088B6D87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28857455"/>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61.xml"/><Relationship Id="rId5" Type="http://schemas.openxmlformats.org/officeDocument/2006/relationships/image" Target="../media/image1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61.xml"/><Relationship Id="rId5" Type="http://schemas.openxmlformats.org/officeDocument/2006/relationships/image" Target="../media/image15.jpe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61.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8.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4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752600"/>
            <a:ext cx="8382000" cy="1470025"/>
          </a:xfrm>
        </p:spPr>
        <p:txBody>
          <a:bodyPr>
            <a:normAutofit fontScale="90000"/>
          </a:bodyPr>
          <a:lstStyle/>
          <a:p>
            <a:r>
              <a:rPr lang="en-US" sz="5400" dirty="0">
                <a:solidFill>
                  <a:srgbClr val="0070C0"/>
                </a:solidFill>
              </a:rPr>
              <a:t>Advancing Health Equity through Student Empowerment and Professional </a:t>
            </a:r>
            <a:r>
              <a:rPr lang="en-US" sz="5400" dirty="0" smtClean="0">
                <a:solidFill>
                  <a:srgbClr val="0070C0"/>
                </a:solidFill>
              </a:rPr>
              <a:t>Success</a:t>
            </a:r>
            <a:endParaRPr lang="en-US" sz="5400" dirty="0">
              <a:solidFill>
                <a:srgbClr val="0070C0"/>
              </a:solidFill>
            </a:endParaRPr>
          </a:p>
        </p:txBody>
      </p:sp>
      <p:sp>
        <p:nvSpPr>
          <p:cNvPr id="3" name="Subtitle 2"/>
          <p:cNvSpPr>
            <a:spLocks noGrp="1"/>
          </p:cNvSpPr>
          <p:nvPr>
            <p:ph type="subTitle" idx="1"/>
          </p:nvPr>
        </p:nvSpPr>
        <p:spPr>
          <a:xfrm>
            <a:off x="1524000" y="3733800"/>
            <a:ext cx="6400800" cy="2209800"/>
          </a:xfrm>
        </p:spPr>
        <p:txBody>
          <a:bodyPr>
            <a:normAutofit fontScale="77500" lnSpcReduction="20000"/>
          </a:bodyPr>
          <a:lstStyle/>
          <a:p>
            <a:r>
              <a:rPr lang="en-US" sz="4000" dirty="0" smtClean="0">
                <a:solidFill>
                  <a:schemeClr val="accent2"/>
                </a:solidFill>
              </a:rPr>
              <a:t>Joanne Noone, PhD, RN, CNE</a:t>
            </a:r>
          </a:p>
          <a:p>
            <a:r>
              <a:rPr lang="en-US" sz="4000" dirty="0">
                <a:solidFill>
                  <a:schemeClr val="accent2"/>
                </a:solidFill>
              </a:rPr>
              <a:t>Northwest Portland Area Indian Health Board Quarterly Board </a:t>
            </a:r>
            <a:r>
              <a:rPr lang="en-US" sz="4000" dirty="0" smtClean="0">
                <a:solidFill>
                  <a:schemeClr val="accent2"/>
                </a:solidFill>
              </a:rPr>
              <a:t>Meeting</a:t>
            </a:r>
          </a:p>
          <a:p>
            <a:r>
              <a:rPr lang="en-US" sz="4000" dirty="0" smtClean="0">
                <a:solidFill>
                  <a:schemeClr val="accent2"/>
                </a:solidFill>
              </a:rPr>
              <a:t>October 28, 2015</a:t>
            </a:r>
            <a:endParaRPr lang="en-US" sz="4000" dirty="0">
              <a:solidFill>
                <a:schemeClr val="accent2"/>
              </a:solidFill>
            </a:endParaRPr>
          </a:p>
        </p:txBody>
      </p:sp>
    </p:spTree>
    <p:extLst>
      <p:ext uri="{BB962C8B-B14F-4D97-AF65-F5344CB8AC3E}">
        <p14:creationId xmlns:p14="http://schemas.microsoft.com/office/powerpoint/2010/main" val="364403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52400"/>
            <a:ext cx="7772400" cy="914400"/>
          </a:xfrm>
        </p:spPr>
        <p:txBody>
          <a:bodyPr/>
          <a:lstStyle/>
          <a:p>
            <a:r>
              <a:rPr lang="en-US" b="1" dirty="0" smtClean="0">
                <a:solidFill>
                  <a:srgbClr val="C00000"/>
                </a:solidFill>
              </a:rPr>
              <a:t>Success!</a:t>
            </a:r>
            <a:endParaRPr lang="en-US" b="1" dirty="0">
              <a:solidFill>
                <a:srgbClr val="C00000"/>
              </a:solidFill>
            </a:endParaRPr>
          </a:p>
        </p:txBody>
      </p:sp>
      <p:sp>
        <p:nvSpPr>
          <p:cNvPr id="3" name="Subtitle 2"/>
          <p:cNvSpPr>
            <a:spLocks noGrp="1"/>
          </p:cNvSpPr>
          <p:nvPr>
            <p:ph type="subTitle" idx="1"/>
          </p:nvPr>
        </p:nvSpPr>
        <p:spPr>
          <a:xfrm>
            <a:off x="762000" y="1676400"/>
            <a:ext cx="8001000" cy="4191000"/>
          </a:xfrm>
          <a:ln>
            <a:solidFill>
              <a:schemeClr val="accent2"/>
            </a:solidFill>
          </a:ln>
        </p:spPr>
        <p:txBody>
          <a:bodyPr>
            <a:normAutofit fontScale="85000" lnSpcReduction="20000"/>
          </a:bodyPr>
          <a:lstStyle/>
          <a:p>
            <a:r>
              <a:rPr lang="en-US" dirty="0">
                <a:solidFill>
                  <a:srgbClr val="FF0000"/>
                </a:solidFill>
              </a:rPr>
              <a:t>I wanted to share a great success story.  I worked last year with a Native American pre-nursing </a:t>
            </a:r>
            <a:r>
              <a:rPr lang="en-US" dirty="0" smtClean="0">
                <a:solidFill>
                  <a:srgbClr val="FF0000"/>
                </a:solidFill>
              </a:rPr>
              <a:t>student. </a:t>
            </a:r>
            <a:r>
              <a:rPr lang="en-US" dirty="0">
                <a:solidFill>
                  <a:srgbClr val="FF0000"/>
                </a:solidFill>
              </a:rPr>
              <a:t>  I showed her the Path to Scholarships essay format through the </a:t>
            </a:r>
            <a:r>
              <a:rPr lang="en-US" dirty="0" err="1">
                <a:solidFill>
                  <a:srgbClr val="FF0000"/>
                </a:solidFill>
              </a:rPr>
              <a:t>Edudaris</a:t>
            </a:r>
            <a:r>
              <a:rPr lang="en-US" dirty="0">
                <a:solidFill>
                  <a:srgbClr val="FF0000"/>
                </a:solidFill>
              </a:rPr>
              <a:t>, and she applied for a lot of scholarships.  Anyway, I saw her at a concert the week before last, and she told me that she won $28,000 in scholarships this year!  She also won a Ford scholarship, but she ended up getting so much other funding that she can’t use it.  She has a 4.0 pre-nursing GPA and will be applying for our nursing program this year.  I’m going to encourage her to apply for our pre-nursing stipend</a:t>
            </a:r>
            <a:r>
              <a:rPr lang="en-US" dirty="0" smtClean="0">
                <a:solidFill>
                  <a:srgbClr val="FF0000"/>
                </a:solidFill>
              </a:rPr>
              <a:t>.</a:t>
            </a:r>
          </a:p>
          <a:p>
            <a:pPr algn="r"/>
            <a:r>
              <a:rPr lang="en-US" dirty="0" smtClean="0">
                <a:solidFill>
                  <a:srgbClr val="FF0000"/>
                </a:solidFill>
              </a:rPr>
              <a:t>Diversity Coordinator</a:t>
            </a:r>
            <a:endParaRPr lang="en-US" dirty="0">
              <a:solidFill>
                <a:srgbClr val="FF0000"/>
              </a:solidFill>
            </a:endParaRPr>
          </a:p>
          <a:p>
            <a:pPr algn="l"/>
            <a:endParaRPr lang="en-US" dirty="0">
              <a:solidFill>
                <a:srgbClr val="FF0000"/>
              </a:solidFill>
            </a:endParaRPr>
          </a:p>
        </p:txBody>
      </p:sp>
    </p:spTree>
    <p:extLst>
      <p:ext uri="{BB962C8B-B14F-4D97-AF65-F5344CB8AC3E}">
        <p14:creationId xmlns:p14="http://schemas.microsoft.com/office/powerpoint/2010/main" val="9857761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36945"/>
            <a:ext cx="8229600" cy="1143000"/>
          </a:xfrm>
        </p:spPr>
        <p:txBody>
          <a:bodyPr/>
          <a:lstStyle/>
          <a:p>
            <a:r>
              <a:rPr lang="en-US" b="1" dirty="0" smtClean="0">
                <a:solidFill>
                  <a:srgbClr val="0070C0"/>
                </a:solidFill>
              </a:rPr>
              <a:t>Outreach</a:t>
            </a:r>
            <a:endParaRPr lang="en-US" b="1" dirty="0">
              <a:solidFill>
                <a:srgbClr val="0070C0"/>
              </a:solidFill>
            </a:endParaRPr>
          </a:p>
        </p:txBody>
      </p:sp>
      <p:sp>
        <p:nvSpPr>
          <p:cNvPr id="3" name="Subtitle 2"/>
          <p:cNvSpPr>
            <a:spLocks noGrp="1"/>
          </p:cNvSpPr>
          <p:nvPr>
            <p:ph idx="4294967295"/>
          </p:nvPr>
        </p:nvSpPr>
        <p:spPr>
          <a:xfrm>
            <a:off x="0" y="1600200"/>
            <a:ext cx="8229600" cy="4525963"/>
          </a:xfrm>
        </p:spPr>
        <p:txBody>
          <a:bodyPr>
            <a:normAutofit/>
          </a:bodyPr>
          <a:lstStyle/>
          <a:p>
            <a:pPr algn="l"/>
            <a:endParaRPr lang="en-US" dirty="0">
              <a:solidFill>
                <a:srgbClr val="00B0F0"/>
              </a:solidFill>
            </a:endParaRPr>
          </a:p>
          <a:p>
            <a:pPr algn="l"/>
            <a:endParaRPr lang="en-US" dirty="0"/>
          </a:p>
          <a:p>
            <a:pPr marL="457200" indent="-457200" algn="l">
              <a:buFont typeface="Arial" panose="020B0604020202020204" pitchFamily="34" charset="0"/>
              <a:buChar char="•"/>
            </a:pPr>
            <a:endParaRPr lang="en-US" dirty="0"/>
          </a:p>
          <a:p>
            <a:endParaRPr lang="en-US" dirty="0"/>
          </a:p>
        </p:txBody>
      </p:sp>
      <p:sp>
        <p:nvSpPr>
          <p:cNvPr id="7" name="TextBox 6"/>
          <p:cNvSpPr txBox="1"/>
          <p:nvPr/>
        </p:nvSpPr>
        <p:spPr>
          <a:xfrm>
            <a:off x="5181600" y="4767181"/>
            <a:ext cx="2819400" cy="923330"/>
          </a:xfrm>
          <a:prstGeom prst="rect">
            <a:avLst/>
          </a:prstGeom>
          <a:noFill/>
        </p:spPr>
        <p:txBody>
          <a:bodyPr wrap="square" rtlCol="0">
            <a:spAutoFit/>
          </a:bodyPr>
          <a:lstStyle/>
          <a:p>
            <a:pPr algn="ctr"/>
            <a:r>
              <a:rPr lang="en-US" dirty="0" smtClean="0"/>
              <a:t>Peggy </a:t>
            </a:r>
            <a:r>
              <a:rPr lang="en-US" dirty="0"/>
              <a:t>Wros representing SON at the OHSU Tribal Gathering </a:t>
            </a:r>
            <a:r>
              <a:rPr lang="en-US" dirty="0" smtClean="0"/>
              <a:t>in January 2013 </a:t>
            </a:r>
            <a:endParaRPr lang="en-US" dirty="0">
              <a:solidFill>
                <a:prstClr val="black"/>
              </a:solidFill>
            </a:endParaRPr>
          </a:p>
        </p:txBody>
      </p:sp>
      <p:sp>
        <p:nvSpPr>
          <p:cNvPr id="11" name="TextBox 10"/>
          <p:cNvSpPr txBox="1"/>
          <p:nvPr/>
        </p:nvSpPr>
        <p:spPr>
          <a:xfrm>
            <a:off x="366215" y="5505449"/>
            <a:ext cx="3352800" cy="923330"/>
          </a:xfrm>
          <a:prstGeom prst="rect">
            <a:avLst/>
          </a:prstGeom>
          <a:noFill/>
        </p:spPr>
        <p:txBody>
          <a:bodyPr wrap="square" rtlCol="0">
            <a:spAutoFit/>
          </a:bodyPr>
          <a:lstStyle/>
          <a:p>
            <a:pPr algn="ctr"/>
            <a:r>
              <a:rPr lang="en-US" dirty="0" smtClean="0">
                <a:solidFill>
                  <a:prstClr val="black"/>
                </a:solidFill>
              </a:rPr>
              <a:t>David Cortez and David Martinez from Center for Diversity and Inclu</a:t>
            </a:r>
            <a:r>
              <a:rPr lang="en-US" dirty="0">
                <a:solidFill>
                  <a:prstClr val="black"/>
                </a:solidFill>
              </a:rPr>
              <a:t>s</a:t>
            </a:r>
            <a:r>
              <a:rPr lang="en-US" dirty="0" smtClean="0">
                <a:solidFill>
                  <a:prstClr val="black"/>
                </a:solidFill>
              </a:rPr>
              <a:t>ion at </a:t>
            </a:r>
            <a:r>
              <a:rPr lang="en-US" dirty="0" smtClean="0"/>
              <a:t>NPAIHB </a:t>
            </a:r>
            <a:r>
              <a:rPr lang="en-US" dirty="0" smtClean="0">
                <a:solidFill>
                  <a:prstClr val="black"/>
                </a:solidFill>
              </a:rPr>
              <a:t>Powwow</a:t>
            </a:r>
          </a:p>
        </p:txBody>
      </p:sp>
      <p:pic>
        <p:nvPicPr>
          <p:cNvPr id="14" name="Picture 13"/>
          <p:cNvPicPr>
            <a:picLocks noChangeAspect="1"/>
          </p:cNvPicPr>
          <p:nvPr/>
        </p:nvPicPr>
        <p:blipFill rotWithShape="1">
          <a:blip r:embed="rId3"/>
          <a:srcRect l="10777" r="8720"/>
          <a:stretch/>
        </p:blipFill>
        <p:spPr>
          <a:xfrm>
            <a:off x="366215" y="1520446"/>
            <a:ext cx="3657600" cy="3905250"/>
          </a:xfrm>
          <a:prstGeom prst="rect">
            <a:avLst/>
          </a:prstGeom>
        </p:spPr>
      </p:pic>
      <p:pic>
        <p:nvPicPr>
          <p:cNvPr id="15" name="Picture 14"/>
          <p:cNvPicPr>
            <a:picLocks noChangeAspect="1"/>
          </p:cNvPicPr>
          <p:nvPr/>
        </p:nvPicPr>
        <p:blipFill>
          <a:blip r:embed="rId4"/>
          <a:stretch>
            <a:fillRect/>
          </a:stretch>
        </p:blipFill>
        <p:spPr>
          <a:xfrm>
            <a:off x="4286250" y="1403017"/>
            <a:ext cx="4762500" cy="3267075"/>
          </a:xfrm>
          <a:prstGeom prst="rect">
            <a:avLst/>
          </a:prstGeom>
        </p:spPr>
      </p:pic>
    </p:spTree>
    <p:extLst>
      <p:ext uri="{BB962C8B-B14F-4D97-AF65-F5344CB8AC3E}">
        <p14:creationId xmlns:p14="http://schemas.microsoft.com/office/powerpoint/2010/main" val="37812760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2000" b="-2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381000" y="0"/>
            <a:ext cx="8229600" cy="1143000"/>
          </a:xfrm>
        </p:spPr>
        <p:txBody>
          <a:bodyPr/>
          <a:lstStyle/>
          <a:p>
            <a:r>
              <a:rPr lang="en-US" b="1" dirty="0" smtClean="0">
                <a:solidFill>
                  <a:schemeClr val="tx2"/>
                </a:solidFill>
              </a:rPr>
              <a:t>Pipeline Activities</a:t>
            </a:r>
            <a:endParaRPr lang="en-US" b="1" dirty="0">
              <a:solidFill>
                <a:schemeClr val="tx2"/>
              </a:solidFill>
            </a:endParaRPr>
          </a:p>
        </p:txBody>
      </p:sp>
      <p:sp>
        <p:nvSpPr>
          <p:cNvPr id="3" name="Subtitle 2"/>
          <p:cNvSpPr>
            <a:spLocks noGrp="1"/>
          </p:cNvSpPr>
          <p:nvPr>
            <p:ph idx="4294967295"/>
          </p:nvPr>
        </p:nvSpPr>
        <p:spPr>
          <a:xfrm>
            <a:off x="4121727" y="4343400"/>
            <a:ext cx="4094162" cy="1752600"/>
          </a:xfrm>
          <a:ln>
            <a:solidFill>
              <a:schemeClr val="accent1"/>
            </a:solidFill>
          </a:ln>
        </p:spPr>
        <p:txBody>
          <a:bodyPr>
            <a:normAutofit fontScale="77500" lnSpcReduction="20000"/>
          </a:bodyPr>
          <a:lstStyle/>
          <a:p>
            <a:pPr marL="0" indent="0">
              <a:buNone/>
            </a:pPr>
            <a:r>
              <a:rPr lang="en-US" i="1" dirty="0"/>
              <a:t>“I </a:t>
            </a:r>
            <a:r>
              <a:rPr lang="en-US" i="1" dirty="0" smtClean="0"/>
              <a:t>want to be a doctor so being in this class helps me learn new skills and how to talk to patients.”</a:t>
            </a:r>
          </a:p>
          <a:p>
            <a:pPr marL="0" indent="0" algn="r">
              <a:buNone/>
            </a:pPr>
            <a:r>
              <a:rPr lang="en-US" sz="2900" b="1" dirty="0" smtClean="0"/>
              <a:t>2015 </a:t>
            </a:r>
            <a:r>
              <a:rPr lang="en-US" sz="2900" b="1" dirty="0" err="1" smtClean="0"/>
              <a:t>Konaway</a:t>
            </a:r>
            <a:r>
              <a:rPr lang="en-US" sz="2900" b="1" dirty="0" smtClean="0"/>
              <a:t> Participant</a:t>
            </a:r>
            <a:endParaRPr lang="en-US" b="1" dirty="0"/>
          </a:p>
          <a:p>
            <a:endParaRPr lang="en-US" b="1" dirty="0"/>
          </a:p>
        </p:txBody>
      </p:sp>
      <p:sp>
        <p:nvSpPr>
          <p:cNvPr id="5" name="TextBox 4"/>
          <p:cNvSpPr txBox="1"/>
          <p:nvPr/>
        </p:nvSpPr>
        <p:spPr>
          <a:xfrm>
            <a:off x="685800" y="1752600"/>
            <a:ext cx="3657600" cy="2031325"/>
          </a:xfrm>
          <a:prstGeom prst="rect">
            <a:avLst/>
          </a:prstGeom>
          <a:noFill/>
          <a:ln>
            <a:solidFill>
              <a:schemeClr val="accent2"/>
            </a:solidFill>
          </a:ln>
        </p:spPr>
        <p:txBody>
          <a:bodyPr wrap="square" rtlCol="0">
            <a:spAutoFit/>
          </a:bodyPr>
          <a:lstStyle/>
          <a:p>
            <a:r>
              <a:rPr lang="en-US" i="1" dirty="0"/>
              <a:t>“Nursing was a great class! It really taught me about different options in the medical field.  I learned SOOO many new things. It was also REALLY fun and we got to experience real life things that were interesting.” </a:t>
            </a:r>
            <a:endParaRPr lang="en-US" i="1" dirty="0" smtClean="0"/>
          </a:p>
          <a:p>
            <a:pPr algn="r"/>
            <a:r>
              <a:rPr lang="en-US" b="1" dirty="0"/>
              <a:t>2013 Academia Latina Participant</a:t>
            </a: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886200"/>
            <a:ext cx="3962400" cy="2971800"/>
          </a:xfrm>
          <a:prstGeom prst="rect">
            <a:avLst/>
          </a:prstGeom>
        </p:spPr>
      </p:pic>
      <p:sp>
        <p:nvSpPr>
          <p:cNvPr id="7" name="TextBox 6"/>
          <p:cNvSpPr txBox="1"/>
          <p:nvPr/>
        </p:nvSpPr>
        <p:spPr>
          <a:xfrm>
            <a:off x="4114800" y="6246305"/>
            <a:ext cx="3048000" cy="646331"/>
          </a:xfrm>
          <a:prstGeom prst="rect">
            <a:avLst/>
          </a:prstGeom>
          <a:noFill/>
        </p:spPr>
        <p:txBody>
          <a:bodyPr wrap="square" rtlCol="0">
            <a:spAutoFit/>
          </a:bodyPr>
          <a:lstStyle/>
          <a:p>
            <a:r>
              <a:rPr lang="en-US" b="1" dirty="0" err="1" smtClean="0">
                <a:solidFill>
                  <a:schemeClr val="bg1"/>
                </a:solidFill>
              </a:rPr>
              <a:t>Konaway</a:t>
            </a:r>
            <a:r>
              <a:rPr lang="en-US" b="1" dirty="0" smtClean="0">
                <a:solidFill>
                  <a:schemeClr val="bg1"/>
                </a:solidFill>
              </a:rPr>
              <a:t> </a:t>
            </a:r>
            <a:r>
              <a:rPr lang="en-US" b="1" dirty="0" err="1" smtClean="0">
                <a:solidFill>
                  <a:schemeClr val="bg1"/>
                </a:solidFill>
              </a:rPr>
              <a:t>Nika</a:t>
            </a:r>
            <a:r>
              <a:rPr lang="en-US" b="1" dirty="0" smtClean="0">
                <a:solidFill>
                  <a:schemeClr val="bg1"/>
                </a:solidFill>
              </a:rPr>
              <a:t> Tillicum Camp, 2013 with Trish Kohan</a:t>
            </a:r>
            <a:endParaRPr lang="en-US" b="1" dirty="0">
              <a:solidFill>
                <a:schemeClr val="bg1"/>
              </a:solidFill>
            </a:endParaRPr>
          </a:p>
        </p:txBody>
      </p:sp>
      <p:pic>
        <p:nvPicPr>
          <p:cNvPr id="2051" name="Picture 3" descr="DSC02154"/>
          <p:cNvPicPr>
            <a:picLocks noChangeAspect="1" noChangeArrowheads="1"/>
          </p:cNvPicPr>
          <p:nvPr/>
        </p:nvPicPr>
        <p:blipFill>
          <a:blip r:embed="rId5">
            <a:extLst>
              <a:ext uri="{28A0092B-C50C-407E-A947-70E740481C1C}">
                <a14:useLocalDpi xmlns:a14="http://schemas.microsoft.com/office/drawing/2010/main" val="0"/>
              </a:ext>
            </a:extLst>
          </a:blip>
          <a:srcRect l="36765" t="21786"/>
          <a:stretch>
            <a:fillRect/>
          </a:stretch>
        </p:blipFill>
        <p:spPr bwMode="auto">
          <a:xfrm>
            <a:off x="5257800" y="1562622"/>
            <a:ext cx="2805689" cy="26034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spTree>
    <p:extLst>
      <p:ext uri="{BB962C8B-B14F-4D97-AF65-F5344CB8AC3E}">
        <p14:creationId xmlns:p14="http://schemas.microsoft.com/office/powerpoint/2010/main" val="24824148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2000" b="-2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381000" y="0"/>
            <a:ext cx="8229600" cy="1143000"/>
          </a:xfrm>
        </p:spPr>
        <p:txBody>
          <a:bodyPr/>
          <a:lstStyle/>
          <a:p>
            <a:r>
              <a:rPr lang="en-US" b="1" dirty="0" smtClean="0">
                <a:solidFill>
                  <a:schemeClr val="tx2"/>
                </a:solidFill>
              </a:rPr>
              <a:t>Questions</a:t>
            </a:r>
            <a:endParaRPr lang="en-US" b="1" dirty="0">
              <a:solidFill>
                <a:schemeClr val="tx2"/>
              </a:solidFill>
            </a:endParaRPr>
          </a:p>
        </p:txBody>
      </p:sp>
      <p:sp>
        <p:nvSpPr>
          <p:cNvPr id="7" name="TextBox 6"/>
          <p:cNvSpPr txBox="1"/>
          <p:nvPr/>
        </p:nvSpPr>
        <p:spPr>
          <a:xfrm>
            <a:off x="533400" y="1905000"/>
            <a:ext cx="4472940" cy="4247317"/>
          </a:xfrm>
          <a:prstGeom prst="rect">
            <a:avLst/>
          </a:prstGeom>
          <a:noFill/>
        </p:spPr>
        <p:txBody>
          <a:bodyPr wrap="square" rtlCol="0">
            <a:spAutoFit/>
          </a:bodyPr>
          <a:lstStyle/>
          <a:p>
            <a:r>
              <a:rPr lang="en-US" b="1" dirty="0" smtClean="0"/>
              <a:t>What </a:t>
            </a:r>
            <a:r>
              <a:rPr lang="en-US" b="1" dirty="0"/>
              <a:t>is the role of nurses in improving the health of Native </a:t>
            </a:r>
            <a:r>
              <a:rPr lang="en-US" b="1" dirty="0" smtClean="0"/>
              <a:t>Americans </a:t>
            </a:r>
            <a:r>
              <a:rPr lang="en-US" b="1" dirty="0"/>
              <a:t>in our region? How could it be improved/expanded? </a:t>
            </a:r>
            <a:endParaRPr lang="en-US" dirty="0"/>
          </a:p>
          <a:p>
            <a:r>
              <a:rPr lang="en-US" b="1" dirty="0"/>
              <a:t> </a:t>
            </a:r>
            <a:endParaRPr lang="en-US" dirty="0"/>
          </a:p>
          <a:p>
            <a:r>
              <a:rPr lang="en-US" b="1" dirty="0"/>
              <a:t>Is it an interest/priority for tribal leaders to increase the number of Native American</a:t>
            </a:r>
            <a:r>
              <a:rPr lang="en-US" b="1" dirty="0" smtClean="0"/>
              <a:t> </a:t>
            </a:r>
            <a:r>
              <a:rPr lang="en-US" b="1" dirty="0"/>
              <a:t>nurses in the workforce?</a:t>
            </a:r>
            <a:endParaRPr lang="en-US" dirty="0"/>
          </a:p>
          <a:p>
            <a:r>
              <a:rPr lang="en-US" b="1" dirty="0"/>
              <a:t> </a:t>
            </a:r>
            <a:endParaRPr lang="en-US" dirty="0"/>
          </a:p>
          <a:p>
            <a:r>
              <a:rPr lang="en-US" b="1" dirty="0"/>
              <a:t>If so, how can we partner with Native American groups throughout the state to increase Native American student interest in nursing</a:t>
            </a:r>
            <a:r>
              <a:rPr lang="en-US" b="1" dirty="0" smtClean="0"/>
              <a:t>?</a:t>
            </a:r>
          </a:p>
          <a:p>
            <a:endParaRPr lang="en-US" dirty="0"/>
          </a:p>
          <a:p>
            <a:r>
              <a:rPr lang="en-US" b="1" dirty="0"/>
              <a:t>What advice do you have for us?</a:t>
            </a:r>
            <a:endParaRPr lang="en-US" dirty="0"/>
          </a:p>
          <a:p>
            <a:endParaRPr lang="en-US" b="1" dirty="0">
              <a:solidFill>
                <a:schemeClr val="tx2"/>
              </a:solidFill>
            </a:endParaRPr>
          </a:p>
        </p:txBody>
      </p:sp>
      <p:pic>
        <p:nvPicPr>
          <p:cNvPr id="1027" name="Picture 3" descr="DSC0216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37916" y="3554948"/>
            <a:ext cx="3067606" cy="23007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pic>
        <p:nvPicPr>
          <p:cNvPr id="1029" name="Picture 5" descr="DSC02171"/>
          <p:cNvPicPr>
            <a:picLocks noChangeAspect="1" noChangeArrowheads="1"/>
          </p:cNvPicPr>
          <p:nvPr/>
        </p:nvPicPr>
        <p:blipFill>
          <a:blip r:embed="rId5">
            <a:extLst>
              <a:ext uri="{28A0092B-C50C-407E-A947-70E740481C1C}">
                <a14:useLocalDpi xmlns:a14="http://schemas.microsoft.com/office/drawing/2010/main" val="0"/>
              </a:ext>
            </a:extLst>
          </a:blip>
          <a:srcRect l="8170" t="9804" b="6319"/>
          <a:stretch>
            <a:fillRect/>
          </a:stretch>
        </p:blipFill>
        <p:spPr bwMode="auto">
          <a:xfrm>
            <a:off x="5542994" y="1516380"/>
            <a:ext cx="2457450" cy="1682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spTree>
    <p:extLst>
      <p:ext uri="{BB962C8B-B14F-4D97-AF65-F5344CB8AC3E}">
        <p14:creationId xmlns:p14="http://schemas.microsoft.com/office/powerpoint/2010/main" val="22931548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2000" b="-2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381000" y="0"/>
            <a:ext cx="8229600" cy="1143000"/>
          </a:xfrm>
        </p:spPr>
        <p:txBody>
          <a:bodyPr/>
          <a:lstStyle/>
          <a:p>
            <a:r>
              <a:rPr lang="en-US" b="1" dirty="0" smtClean="0">
                <a:solidFill>
                  <a:schemeClr val="tx2"/>
                </a:solidFill>
              </a:rPr>
              <a:t>Thank you</a:t>
            </a:r>
            <a:endParaRPr lang="en-US" b="1" dirty="0">
              <a:solidFill>
                <a:schemeClr val="tx2"/>
              </a:solidFill>
            </a:endParaRPr>
          </a:p>
        </p:txBody>
      </p:sp>
      <p:sp>
        <p:nvSpPr>
          <p:cNvPr id="7" name="TextBox 6"/>
          <p:cNvSpPr txBox="1"/>
          <p:nvPr/>
        </p:nvSpPr>
        <p:spPr>
          <a:xfrm>
            <a:off x="316234" y="1779686"/>
            <a:ext cx="3646165" cy="5078313"/>
          </a:xfrm>
          <a:prstGeom prst="rect">
            <a:avLst/>
          </a:prstGeom>
          <a:noFill/>
        </p:spPr>
        <p:txBody>
          <a:bodyPr wrap="square" rtlCol="0">
            <a:spAutoFit/>
          </a:bodyPr>
          <a:lstStyle/>
          <a:p>
            <a:r>
              <a:rPr lang="en-US" dirty="0" smtClean="0">
                <a:solidFill>
                  <a:schemeClr val="tx2">
                    <a:lumMod val="50000"/>
                  </a:schemeClr>
                </a:solidFill>
              </a:rPr>
              <a:t>This </a:t>
            </a:r>
            <a:r>
              <a:rPr lang="en-US" dirty="0">
                <a:solidFill>
                  <a:schemeClr val="tx2">
                    <a:lumMod val="50000"/>
                  </a:schemeClr>
                </a:solidFill>
              </a:rPr>
              <a:t>project </a:t>
            </a:r>
            <a:r>
              <a:rPr lang="en-US" dirty="0" smtClean="0">
                <a:solidFill>
                  <a:schemeClr val="tx2">
                    <a:lumMod val="50000"/>
                  </a:schemeClr>
                </a:solidFill>
              </a:rPr>
              <a:t>is </a:t>
            </a:r>
            <a:r>
              <a:rPr lang="en-US" dirty="0">
                <a:solidFill>
                  <a:schemeClr val="tx2">
                    <a:lumMod val="50000"/>
                  </a:schemeClr>
                </a:solidFill>
              </a:rPr>
              <a:t>supported by the Health Resources and Services Administration (HRSA) of the U.S. Department of Health and Human Services (HHS) </a:t>
            </a:r>
            <a:r>
              <a:rPr lang="en-US" dirty="0">
                <a:solidFill>
                  <a:srgbClr val="002060"/>
                </a:solidFill>
              </a:rPr>
              <a:t>Nursing Workforce Diversity Program Grant Number </a:t>
            </a:r>
            <a:r>
              <a:rPr lang="en-US" dirty="0" smtClean="0">
                <a:solidFill>
                  <a:srgbClr val="002060"/>
                </a:solidFill>
              </a:rPr>
              <a:t>D19HP25901 </a:t>
            </a:r>
            <a:r>
              <a:rPr lang="en-US" dirty="0">
                <a:solidFill>
                  <a:srgbClr val="002060"/>
                </a:solidFill>
              </a:rPr>
              <a:t>Advancing Health Equity through Student Empowerment &amp; Professional Success (</a:t>
            </a:r>
            <a:r>
              <a:rPr lang="en-US" dirty="0" err="1">
                <a:solidFill>
                  <a:srgbClr val="002060"/>
                </a:solidFill>
              </a:rPr>
              <a:t>HealthE</a:t>
            </a:r>
            <a:r>
              <a:rPr lang="en-US" dirty="0">
                <a:solidFill>
                  <a:srgbClr val="002060"/>
                </a:solidFill>
              </a:rPr>
              <a:t> </a:t>
            </a:r>
            <a:r>
              <a:rPr lang="en-US" dirty="0" smtClean="0">
                <a:solidFill>
                  <a:srgbClr val="002060"/>
                </a:solidFill>
              </a:rPr>
              <a:t>STEPS , $1.05 million. </a:t>
            </a:r>
            <a:r>
              <a:rPr lang="en-US" dirty="0">
                <a:solidFill>
                  <a:srgbClr val="002060"/>
                </a:solidFill>
              </a:rPr>
              <a:t>This information or content and conclusions are those of the author and should not be construed as the official position or policy of, nor should any endorsements be inferred by HRSA, HHS or the U.S. Government</a:t>
            </a:r>
            <a:r>
              <a:rPr lang="en-US" dirty="0" smtClean="0">
                <a:solidFill>
                  <a:srgbClr val="002060"/>
                </a:solidFill>
              </a:rPr>
              <a:t>.</a:t>
            </a:r>
            <a:endParaRPr lang="en-US" dirty="0">
              <a:solidFill>
                <a:srgbClr val="002060"/>
              </a:solidFill>
            </a:endParaRPr>
          </a:p>
          <a:p>
            <a:endParaRPr lang="en-US" b="1" dirty="0">
              <a:solidFill>
                <a:schemeClr val="tx2"/>
              </a:solidFill>
            </a:endParaRPr>
          </a:p>
        </p:txBody>
      </p:sp>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83540" y="1528762"/>
            <a:ext cx="4360386" cy="4338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42964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52400"/>
            <a:ext cx="7772400" cy="1470025"/>
          </a:xfrm>
        </p:spPr>
        <p:txBody>
          <a:bodyPr>
            <a:normAutofit/>
          </a:bodyPr>
          <a:lstStyle/>
          <a:p>
            <a:r>
              <a:rPr lang="en-US" sz="4000" b="1" dirty="0" smtClean="0">
                <a:solidFill>
                  <a:srgbClr val="0070C0"/>
                </a:solidFill>
              </a:rPr>
              <a:t>Oregon Nursing &amp; </a:t>
            </a:r>
            <a:br>
              <a:rPr lang="en-US" sz="4000" b="1" dirty="0" smtClean="0">
                <a:solidFill>
                  <a:srgbClr val="0070C0"/>
                </a:solidFill>
              </a:rPr>
            </a:br>
            <a:r>
              <a:rPr lang="en-US" sz="4000" b="1" dirty="0" smtClean="0">
                <a:solidFill>
                  <a:srgbClr val="0070C0"/>
                </a:solidFill>
              </a:rPr>
              <a:t>Population </a:t>
            </a:r>
            <a:r>
              <a:rPr lang="en-US" sz="4000" b="1" dirty="0">
                <a:solidFill>
                  <a:srgbClr val="0070C0"/>
                </a:solidFill>
              </a:rPr>
              <a:t>Demographics</a:t>
            </a:r>
          </a:p>
        </p:txBody>
      </p:sp>
      <p:sp>
        <p:nvSpPr>
          <p:cNvPr id="3" name="Subtitle 2"/>
          <p:cNvSpPr>
            <a:spLocks noGrp="1"/>
          </p:cNvSpPr>
          <p:nvPr>
            <p:ph type="subTitle" idx="1"/>
          </p:nvPr>
        </p:nvSpPr>
        <p:spPr>
          <a:xfrm>
            <a:off x="609600" y="2133600"/>
            <a:ext cx="8077200" cy="2895600"/>
          </a:xfrm>
        </p:spPr>
        <p:txBody>
          <a:bodyPr>
            <a:normAutofit/>
          </a:bodyPr>
          <a:lstStyle/>
          <a:p>
            <a:endParaRPr 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925" y="1243013"/>
            <a:ext cx="8566150" cy="437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403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5"/>
          <p:cNvSpPr>
            <a:spLocks noChangeArrowheads="1"/>
          </p:cNvSpPr>
          <p:nvPr/>
        </p:nvSpPr>
        <p:spPr bwMode="auto">
          <a:xfrm>
            <a:off x="1219200" y="1371600"/>
            <a:ext cx="67056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3200">
                <a:solidFill>
                  <a:srgbClr val="4D4D4D"/>
                </a:solidFill>
                <a:latin typeface="Arial" panose="020B0604020202020204" pitchFamily="34" charset="0"/>
                <a:cs typeface="Arial" panose="020B0604020202020204" pitchFamily="34" charset="0"/>
              </a:defRPr>
            </a:lvl1pPr>
            <a:lvl2pPr marL="742950" indent="-285750">
              <a:spcBef>
                <a:spcPct val="20000"/>
              </a:spcBef>
              <a:buChar char="–"/>
              <a:defRPr sz="2800">
                <a:solidFill>
                  <a:srgbClr val="4D4D4D"/>
                </a:solidFill>
                <a:latin typeface="Arial" panose="020B0604020202020204" pitchFamily="34" charset="0"/>
                <a:cs typeface="Arial" panose="020B0604020202020204" pitchFamily="34" charset="0"/>
              </a:defRPr>
            </a:lvl2pPr>
            <a:lvl3pPr marL="1143000" indent="-228600">
              <a:spcBef>
                <a:spcPct val="20000"/>
              </a:spcBef>
              <a:buChar char="•"/>
              <a:defRPr sz="2400">
                <a:solidFill>
                  <a:srgbClr val="4D4D4D"/>
                </a:solidFill>
                <a:latin typeface="Arial" panose="020B0604020202020204" pitchFamily="34" charset="0"/>
                <a:cs typeface="Arial" panose="020B0604020202020204" pitchFamily="34" charset="0"/>
              </a:defRPr>
            </a:lvl3pPr>
            <a:lvl4pPr marL="1600200" indent="-228600">
              <a:spcBef>
                <a:spcPct val="20000"/>
              </a:spcBef>
              <a:buChar char="–"/>
              <a:defRPr sz="2000">
                <a:solidFill>
                  <a:srgbClr val="4D4D4D"/>
                </a:solidFill>
                <a:latin typeface="Arial" panose="020B0604020202020204" pitchFamily="34" charset="0"/>
                <a:cs typeface="Arial" panose="020B0604020202020204" pitchFamily="34" charset="0"/>
              </a:defRPr>
            </a:lvl4pPr>
            <a:lvl5pPr marL="2057400" indent="-228600">
              <a:spcBef>
                <a:spcPct val="20000"/>
              </a:spcBef>
              <a:buChar char="»"/>
              <a:defRPr sz="2000">
                <a:solidFill>
                  <a:srgbClr val="4D4D4D"/>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9pPr>
          </a:lstStyle>
          <a:p>
            <a:pPr algn="ctr" eaLnBrk="1" hangingPunct="1">
              <a:spcBef>
                <a:spcPct val="0"/>
              </a:spcBef>
              <a:buClr>
                <a:srgbClr val="000000"/>
              </a:buClr>
              <a:buFontTx/>
              <a:buNone/>
            </a:pPr>
            <a:r>
              <a:rPr lang="en-US" altLang="en-US" sz="2800" b="1">
                <a:solidFill>
                  <a:srgbClr val="0070C0"/>
                </a:solidFill>
              </a:rPr>
              <a:t>Oregon Health &amp; Science University</a:t>
            </a:r>
          </a:p>
          <a:p>
            <a:pPr algn="ctr" eaLnBrk="1" hangingPunct="1">
              <a:spcBef>
                <a:spcPct val="0"/>
              </a:spcBef>
              <a:buClr>
                <a:srgbClr val="000000"/>
              </a:buClr>
              <a:buFontTx/>
              <a:buNone/>
            </a:pPr>
            <a:r>
              <a:rPr lang="en-US" altLang="en-US" sz="2800" b="1">
                <a:solidFill>
                  <a:srgbClr val="0070C0"/>
                </a:solidFill>
              </a:rPr>
              <a:t>School of Nursing</a:t>
            </a:r>
          </a:p>
          <a:p>
            <a:pPr algn="ctr" eaLnBrk="1" hangingPunct="1">
              <a:spcBef>
                <a:spcPct val="0"/>
              </a:spcBef>
              <a:buClr>
                <a:srgbClr val="000000"/>
              </a:buClr>
              <a:buFontTx/>
              <a:buNone/>
            </a:pPr>
            <a:endParaRPr lang="en-US" altLang="en-US" sz="2800" b="1">
              <a:solidFill>
                <a:srgbClr val="0070C0"/>
              </a:solidFill>
            </a:endParaRPr>
          </a:p>
        </p:txBody>
      </p:sp>
      <p:sp>
        <p:nvSpPr>
          <p:cNvPr id="11267" name="Title 1"/>
          <p:cNvSpPr>
            <a:spLocks noGrp="1"/>
          </p:cNvSpPr>
          <p:nvPr>
            <p:ph type="title"/>
          </p:nvPr>
        </p:nvSpPr>
        <p:spPr>
          <a:xfrm>
            <a:off x="431800" y="150813"/>
            <a:ext cx="8228013" cy="992187"/>
          </a:xfrm>
        </p:spPr>
        <p:txBody>
          <a:bodyPr>
            <a:normAutofit fontScale="90000"/>
          </a:bodyPr>
          <a:lstStyle/>
          <a:p>
            <a:r>
              <a:rPr lang="en-US" altLang="en-US" smtClean="0"/>
              <a:t>One School of Nursing – Multiple Campuses</a:t>
            </a:r>
          </a:p>
        </p:txBody>
      </p:sp>
      <p:pic>
        <p:nvPicPr>
          <p:cNvPr id="11268" name="Picture 19" descr="C:\Documents and Settings\AllenTif\Desktop\oregon_9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51013" y="2328863"/>
            <a:ext cx="5168900" cy="3836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69" name="Rectangle 6"/>
          <p:cNvSpPr>
            <a:spLocks noChangeArrowheads="1"/>
          </p:cNvSpPr>
          <p:nvPr/>
        </p:nvSpPr>
        <p:spPr bwMode="auto">
          <a:xfrm>
            <a:off x="57150" y="4222750"/>
            <a:ext cx="20002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3200">
                <a:solidFill>
                  <a:srgbClr val="4D4D4D"/>
                </a:solidFill>
                <a:latin typeface="Arial" panose="020B0604020202020204" pitchFamily="34" charset="0"/>
                <a:cs typeface="Arial" panose="020B0604020202020204" pitchFamily="34" charset="0"/>
              </a:defRPr>
            </a:lvl1pPr>
            <a:lvl2pPr marL="742950" indent="-285750">
              <a:spcBef>
                <a:spcPct val="20000"/>
              </a:spcBef>
              <a:buChar char="–"/>
              <a:defRPr sz="2800">
                <a:solidFill>
                  <a:srgbClr val="4D4D4D"/>
                </a:solidFill>
                <a:latin typeface="Arial" panose="020B0604020202020204" pitchFamily="34" charset="0"/>
                <a:cs typeface="Arial" panose="020B0604020202020204" pitchFamily="34" charset="0"/>
              </a:defRPr>
            </a:lvl2pPr>
            <a:lvl3pPr marL="1143000" indent="-228600">
              <a:spcBef>
                <a:spcPct val="20000"/>
              </a:spcBef>
              <a:buChar char="•"/>
              <a:defRPr sz="2400">
                <a:solidFill>
                  <a:srgbClr val="4D4D4D"/>
                </a:solidFill>
                <a:latin typeface="Arial" panose="020B0604020202020204" pitchFamily="34" charset="0"/>
                <a:cs typeface="Arial" panose="020B0604020202020204" pitchFamily="34" charset="0"/>
              </a:defRPr>
            </a:lvl3pPr>
            <a:lvl4pPr marL="1600200" indent="-228600">
              <a:spcBef>
                <a:spcPct val="20000"/>
              </a:spcBef>
              <a:buChar char="–"/>
              <a:defRPr sz="2000">
                <a:solidFill>
                  <a:srgbClr val="4D4D4D"/>
                </a:solidFill>
                <a:latin typeface="Arial" panose="020B0604020202020204" pitchFamily="34" charset="0"/>
                <a:cs typeface="Arial" panose="020B0604020202020204" pitchFamily="34" charset="0"/>
              </a:defRPr>
            </a:lvl4pPr>
            <a:lvl5pPr marL="2057400" indent="-228600">
              <a:spcBef>
                <a:spcPct val="20000"/>
              </a:spcBef>
              <a:buChar char="»"/>
              <a:defRPr sz="2000">
                <a:solidFill>
                  <a:srgbClr val="4D4D4D"/>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9pPr>
          </a:lstStyle>
          <a:p>
            <a:pPr eaLnBrk="1" hangingPunct="1">
              <a:spcBef>
                <a:spcPct val="0"/>
              </a:spcBef>
              <a:buClr>
                <a:srgbClr val="000000"/>
              </a:buClr>
              <a:buFontTx/>
              <a:buNone/>
            </a:pPr>
            <a:r>
              <a:rPr lang="en-US" altLang="en-US" sz="2600" b="1">
                <a:solidFill>
                  <a:srgbClr val="FF0000"/>
                </a:solidFill>
              </a:rPr>
              <a:t>Monmouth</a:t>
            </a:r>
            <a:endParaRPr lang="en-US" altLang="en-US" sz="2600">
              <a:solidFill>
                <a:srgbClr val="FF0000"/>
              </a:solidFill>
            </a:endParaRPr>
          </a:p>
        </p:txBody>
      </p:sp>
      <p:sp>
        <p:nvSpPr>
          <p:cNvPr id="11270" name="Rectangle 7"/>
          <p:cNvSpPr>
            <a:spLocks noChangeArrowheads="1"/>
          </p:cNvSpPr>
          <p:nvPr/>
        </p:nvSpPr>
        <p:spPr bwMode="auto">
          <a:xfrm>
            <a:off x="7010400" y="3967163"/>
            <a:ext cx="2209800"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3200">
                <a:solidFill>
                  <a:srgbClr val="4D4D4D"/>
                </a:solidFill>
                <a:latin typeface="Arial" panose="020B0604020202020204" pitchFamily="34" charset="0"/>
                <a:cs typeface="Arial" panose="020B0604020202020204" pitchFamily="34" charset="0"/>
              </a:defRPr>
            </a:lvl1pPr>
            <a:lvl2pPr marL="742950" indent="-285750">
              <a:spcBef>
                <a:spcPct val="20000"/>
              </a:spcBef>
              <a:buChar char="–"/>
              <a:defRPr sz="2800">
                <a:solidFill>
                  <a:srgbClr val="4D4D4D"/>
                </a:solidFill>
                <a:latin typeface="Arial" panose="020B0604020202020204" pitchFamily="34" charset="0"/>
                <a:cs typeface="Arial" panose="020B0604020202020204" pitchFamily="34" charset="0"/>
              </a:defRPr>
            </a:lvl2pPr>
            <a:lvl3pPr marL="1143000" indent="-228600">
              <a:spcBef>
                <a:spcPct val="20000"/>
              </a:spcBef>
              <a:buChar char="•"/>
              <a:defRPr sz="2400">
                <a:solidFill>
                  <a:srgbClr val="4D4D4D"/>
                </a:solidFill>
                <a:latin typeface="Arial" panose="020B0604020202020204" pitchFamily="34" charset="0"/>
                <a:cs typeface="Arial" panose="020B0604020202020204" pitchFamily="34" charset="0"/>
              </a:defRPr>
            </a:lvl3pPr>
            <a:lvl4pPr marL="1600200" indent="-228600">
              <a:spcBef>
                <a:spcPct val="20000"/>
              </a:spcBef>
              <a:buChar char="–"/>
              <a:defRPr sz="2000">
                <a:solidFill>
                  <a:srgbClr val="4D4D4D"/>
                </a:solidFill>
                <a:latin typeface="Arial" panose="020B0604020202020204" pitchFamily="34" charset="0"/>
                <a:cs typeface="Arial" panose="020B0604020202020204" pitchFamily="34" charset="0"/>
              </a:defRPr>
            </a:lvl4pPr>
            <a:lvl5pPr marL="2057400" indent="-228600">
              <a:spcBef>
                <a:spcPct val="20000"/>
              </a:spcBef>
              <a:buChar char="»"/>
              <a:defRPr sz="2000">
                <a:solidFill>
                  <a:srgbClr val="4D4D4D"/>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9pPr>
          </a:lstStyle>
          <a:p>
            <a:pPr eaLnBrk="1" hangingPunct="1">
              <a:spcBef>
                <a:spcPct val="0"/>
              </a:spcBef>
              <a:buClr>
                <a:srgbClr val="000000"/>
              </a:buClr>
              <a:buFontTx/>
              <a:buNone/>
            </a:pPr>
            <a:r>
              <a:rPr lang="en-US" altLang="en-US" sz="2600" b="1">
                <a:solidFill>
                  <a:srgbClr val="002060"/>
                </a:solidFill>
              </a:rPr>
              <a:t>La Grande</a:t>
            </a:r>
            <a:endParaRPr lang="en-US" altLang="en-US" sz="2600">
              <a:solidFill>
                <a:schemeClr val="tx1"/>
              </a:solidFill>
            </a:endParaRPr>
          </a:p>
        </p:txBody>
      </p:sp>
      <p:sp>
        <p:nvSpPr>
          <p:cNvPr id="11271" name="Rectangle 8"/>
          <p:cNvSpPr>
            <a:spLocks noChangeArrowheads="1"/>
          </p:cNvSpPr>
          <p:nvPr/>
        </p:nvSpPr>
        <p:spPr bwMode="auto">
          <a:xfrm>
            <a:off x="4152900" y="6111875"/>
            <a:ext cx="26479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3200">
                <a:solidFill>
                  <a:srgbClr val="4D4D4D"/>
                </a:solidFill>
                <a:latin typeface="Arial" panose="020B0604020202020204" pitchFamily="34" charset="0"/>
                <a:cs typeface="Arial" panose="020B0604020202020204" pitchFamily="34" charset="0"/>
              </a:defRPr>
            </a:lvl1pPr>
            <a:lvl2pPr marL="742950" indent="-285750">
              <a:spcBef>
                <a:spcPct val="20000"/>
              </a:spcBef>
              <a:buChar char="–"/>
              <a:defRPr sz="2800">
                <a:solidFill>
                  <a:srgbClr val="4D4D4D"/>
                </a:solidFill>
                <a:latin typeface="Arial" panose="020B0604020202020204" pitchFamily="34" charset="0"/>
                <a:cs typeface="Arial" panose="020B0604020202020204" pitchFamily="34" charset="0"/>
              </a:defRPr>
            </a:lvl2pPr>
            <a:lvl3pPr marL="1143000" indent="-228600">
              <a:spcBef>
                <a:spcPct val="20000"/>
              </a:spcBef>
              <a:buChar char="•"/>
              <a:defRPr sz="2400">
                <a:solidFill>
                  <a:srgbClr val="4D4D4D"/>
                </a:solidFill>
                <a:latin typeface="Arial" panose="020B0604020202020204" pitchFamily="34" charset="0"/>
                <a:cs typeface="Arial" panose="020B0604020202020204" pitchFamily="34" charset="0"/>
              </a:defRPr>
            </a:lvl3pPr>
            <a:lvl4pPr marL="1600200" indent="-228600">
              <a:spcBef>
                <a:spcPct val="20000"/>
              </a:spcBef>
              <a:buChar char="–"/>
              <a:defRPr sz="2000">
                <a:solidFill>
                  <a:srgbClr val="4D4D4D"/>
                </a:solidFill>
                <a:latin typeface="Arial" panose="020B0604020202020204" pitchFamily="34" charset="0"/>
                <a:cs typeface="Arial" panose="020B0604020202020204" pitchFamily="34" charset="0"/>
              </a:defRPr>
            </a:lvl4pPr>
            <a:lvl5pPr marL="2057400" indent="-228600">
              <a:spcBef>
                <a:spcPct val="20000"/>
              </a:spcBef>
              <a:buChar char="»"/>
              <a:defRPr sz="2000">
                <a:solidFill>
                  <a:srgbClr val="4D4D4D"/>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9pPr>
          </a:lstStyle>
          <a:p>
            <a:pPr eaLnBrk="1" hangingPunct="1">
              <a:spcBef>
                <a:spcPct val="0"/>
              </a:spcBef>
              <a:buClr>
                <a:srgbClr val="000000"/>
              </a:buClr>
              <a:buFontTx/>
              <a:buNone/>
            </a:pPr>
            <a:r>
              <a:rPr lang="en-US" altLang="en-US" sz="2600" b="1">
                <a:solidFill>
                  <a:srgbClr val="0070C0"/>
                </a:solidFill>
              </a:rPr>
              <a:t>Klamath Falls</a:t>
            </a:r>
            <a:endParaRPr lang="en-US" altLang="en-US" sz="2600">
              <a:solidFill>
                <a:schemeClr val="tx1"/>
              </a:solidFill>
            </a:endParaRPr>
          </a:p>
        </p:txBody>
      </p:sp>
      <p:sp>
        <p:nvSpPr>
          <p:cNvPr id="11272" name="Rectangle 9"/>
          <p:cNvSpPr>
            <a:spLocks noChangeArrowheads="1"/>
          </p:cNvSpPr>
          <p:nvPr/>
        </p:nvSpPr>
        <p:spPr bwMode="auto">
          <a:xfrm>
            <a:off x="161925" y="5743575"/>
            <a:ext cx="17907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3200">
                <a:solidFill>
                  <a:srgbClr val="4D4D4D"/>
                </a:solidFill>
                <a:latin typeface="Arial" panose="020B0604020202020204" pitchFamily="34" charset="0"/>
                <a:cs typeface="Arial" panose="020B0604020202020204" pitchFamily="34" charset="0"/>
              </a:defRPr>
            </a:lvl1pPr>
            <a:lvl2pPr marL="742950" indent="-285750">
              <a:spcBef>
                <a:spcPct val="20000"/>
              </a:spcBef>
              <a:buChar char="–"/>
              <a:defRPr sz="2800">
                <a:solidFill>
                  <a:srgbClr val="4D4D4D"/>
                </a:solidFill>
                <a:latin typeface="Arial" panose="020B0604020202020204" pitchFamily="34" charset="0"/>
                <a:cs typeface="Arial" panose="020B0604020202020204" pitchFamily="34" charset="0"/>
              </a:defRPr>
            </a:lvl2pPr>
            <a:lvl3pPr marL="1143000" indent="-228600">
              <a:spcBef>
                <a:spcPct val="20000"/>
              </a:spcBef>
              <a:buChar char="•"/>
              <a:defRPr sz="2400">
                <a:solidFill>
                  <a:srgbClr val="4D4D4D"/>
                </a:solidFill>
                <a:latin typeface="Arial" panose="020B0604020202020204" pitchFamily="34" charset="0"/>
                <a:cs typeface="Arial" panose="020B0604020202020204" pitchFamily="34" charset="0"/>
              </a:defRPr>
            </a:lvl3pPr>
            <a:lvl4pPr marL="1600200" indent="-228600">
              <a:spcBef>
                <a:spcPct val="20000"/>
              </a:spcBef>
              <a:buChar char="–"/>
              <a:defRPr sz="2000">
                <a:solidFill>
                  <a:srgbClr val="4D4D4D"/>
                </a:solidFill>
                <a:latin typeface="Arial" panose="020B0604020202020204" pitchFamily="34" charset="0"/>
                <a:cs typeface="Arial" panose="020B0604020202020204" pitchFamily="34" charset="0"/>
              </a:defRPr>
            </a:lvl4pPr>
            <a:lvl5pPr marL="2057400" indent="-228600">
              <a:spcBef>
                <a:spcPct val="20000"/>
              </a:spcBef>
              <a:buChar char="»"/>
              <a:defRPr sz="2000">
                <a:solidFill>
                  <a:srgbClr val="4D4D4D"/>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9pPr>
          </a:lstStyle>
          <a:p>
            <a:pPr eaLnBrk="1" hangingPunct="1">
              <a:spcBef>
                <a:spcPct val="0"/>
              </a:spcBef>
              <a:buClr>
                <a:srgbClr val="000000"/>
              </a:buClr>
              <a:buFontTx/>
              <a:buNone/>
            </a:pPr>
            <a:r>
              <a:rPr lang="en-US" altLang="en-US" sz="2600" b="1">
                <a:solidFill>
                  <a:srgbClr val="7030A0"/>
                </a:solidFill>
              </a:rPr>
              <a:t>Ashland</a:t>
            </a:r>
            <a:endParaRPr lang="en-US" altLang="en-US" sz="2600">
              <a:solidFill>
                <a:schemeClr val="tx1"/>
              </a:solidFill>
            </a:endParaRPr>
          </a:p>
        </p:txBody>
      </p:sp>
      <p:sp>
        <p:nvSpPr>
          <p:cNvPr id="11273" name="Rectangle 11"/>
          <p:cNvSpPr>
            <a:spLocks noChangeArrowheads="1"/>
          </p:cNvSpPr>
          <p:nvPr/>
        </p:nvSpPr>
        <p:spPr bwMode="auto">
          <a:xfrm>
            <a:off x="131763" y="2806700"/>
            <a:ext cx="161925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3200">
                <a:solidFill>
                  <a:srgbClr val="4D4D4D"/>
                </a:solidFill>
                <a:latin typeface="Arial" panose="020B0604020202020204" pitchFamily="34" charset="0"/>
                <a:cs typeface="Arial" panose="020B0604020202020204" pitchFamily="34" charset="0"/>
              </a:defRPr>
            </a:lvl1pPr>
            <a:lvl2pPr marL="742950" indent="-285750">
              <a:spcBef>
                <a:spcPct val="20000"/>
              </a:spcBef>
              <a:buChar char="–"/>
              <a:defRPr sz="2800">
                <a:solidFill>
                  <a:srgbClr val="4D4D4D"/>
                </a:solidFill>
                <a:latin typeface="Arial" panose="020B0604020202020204" pitchFamily="34" charset="0"/>
                <a:cs typeface="Arial" panose="020B0604020202020204" pitchFamily="34" charset="0"/>
              </a:defRPr>
            </a:lvl2pPr>
            <a:lvl3pPr marL="1143000" indent="-228600">
              <a:spcBef>
                <a:spcPct val="20000"/>
              </a:spcBef>
              <a:buChar char="•"/>
              <a:defRPr sz="2400">
                <a:solidFill>
                  <a:srgbClr val="4D4D4D"/>
                </a:solidFill>
                <a:latin typeface="Arial" panose="020B0604020202020204" pitchFamily="34" charset="0"/>
                <a:cs typeface="Arial" panose="020B0604020202020204" pitchFamily="34" charset="0"/>
              </a:defRPr>
            </a:lvl3pPr>
            <a:lvl4pPr marL="1600200" indent="-228600">
              <a:spcBef>
                <a:spcPct val="20000"/>
              </a:spcBef>
              <a:buChar char="–"/>
              <a:defRPr sz="2000">
                <a:solidFill>
                  <a:srgbClr val="4D4D4D"/>
                </a:solidFill>
                <a:latin typeface="Arial" panose="020B0604020202020204" pitchFamily="34" charset="0"/>
                <a:cs typeface="Arial" panose="020B0604020202020204" pitchFamily="34" charset="0"/>
              </a:defRPr>
            </a:lvl4pPr>
            <a:lvl5pPr marL="2057400" indent="-228600">
              <a:spcBef>
                <a:spcPct val="20000"/>
              </a:spcBef>
              <a:buChar char="»"/>
              <a:defRPr sz="2000">
                <a:solidFill>
                  <a:srgbClr val="4D4D4D"/>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rgbClr val="4D4D4D"/>
                </a:solidFill>
                <a:latin typeface="Arial" panose="020B0604020202020204" pitchFamily="34" charset="0"/>
                <a:cs typeface="Arial" panose="020B0604020202020204" pitchFamily="34" charset="0"/>
              </a:defRPr>
            </a:lvl9pPr>
          </a:lstStyle>
          <a:p>
            <a:pPr eaLnBrk="1" hangingPunct="1">
              <a:spcBef>
                <a:spcPct val="0"/>
              </a:spcBef>
              <a:buClr>
                <a:srgbClr val="000000"/>
              </a:buClr>
              <a:buFontTx/>
              <a:buNone/>
            </a:pPr>
            <a:r>
              <a:rPr lang="en-US" altLang="en-US" sz="2600" b="1">
                <a:solidFill>
                  <a:srgbClr val="00B050"/>
                </a:solidFill>
              </a:rPr>
              <a:t>Portland</a:t>
            </a:r>
            <a:endParaRPr lang="en-US" altLang="en-US" sz="2600">
              <a:solidFill>
                <a:schemeClr val="tx1"/>
              </a:solidFill>
            </a:endParaRPr>
          </a:p>
        </p:txBody>
      </p:sp>
      <p:cxnSp>
        <p:nvCxnSpPr>
          <p:cNvPr id="11274" name="Straight Arrow Connector 13"/>
          <p:cNvCxnSpPr>
            <a:cxnSpLocks noChangeShapeType="1"/>
          </p:cNvCxnSpPr>
          <p:nvPr/>
        </p:nvCxnSpPr>
        <p:spPr bwMode="auto">
          <a:xfrm flipH="1" flipV="1">
            <a:off x="3657600" y="5857875"/>
            <a:ext cx="495300" cy="495300"/>
          </a:xfrm>
          <a:prstGeom prst="straightConnector1">
            <a:avLst/>
          </a:prstGeom>
          <a:noFill/>
          <a:ln w="381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275" name="Straight Arrow Connector 21"/>
          <p:cNvCxnSpPr>
            <a:cxnSpLocks noChangeShapeType="1"/>
            <a:stCxn id="11270" idx="1"/>
            <a:endCxn id="24" idx="3"/>
          </p:cNvCxnSpPr>
          <p:nvPr/>
        </p:nvCxnSpPr>
        <p:spPr bwMode="auto">
          <a:xfrm flipH="1" flipV="1">
            <a:off x="6018213" y="3268663"/>
            <a:ext cx="992187" cy="979487"/>
          </a:xfrm>
          <a:prstGeom prst="straightConnector1">
            <a:avLst/>
          </a:prstGeom>
          <a:noFill/>
          <a:ln w="381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276" name="Straight Arrow Connector 22"/>
          <p:cNvCxnSpPr>
            <a:cxnSpLocks noChangeShapeType="1"/>
          </p:cNvCxnSpPr>
          <p:nvPr/>
        </p:nvCxnSpPr>
        <p:spPr bwMode="auto">
          <a:xfrm>
            <a:off x="1600200" y="3059113"/>
            <a:ext cx="1530350" cy="0"/>
          </a:xfrm>
          <a:prstGeom prst="straightConnector1">
            <a:avLst/>
          </a:prstGeom>
          <a:noFill/>
          <a:ln w="381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277" name="Straight Arrow Connector 23"/>
          <p:cNvCxnSpPr>
            <a:cxnSpLocks noChangeShapeType="1"/>
          </p:cNvCxnSpPr>
          <p:nvPr/>
        </p:nvCxnSpPr>
        <p:spPr bwMode="auto">
          <a:xfrm flipV="1">
            <a:off x="1123950" y="3746500"/>
            <a:ext cx="1474788" cy="596900"/>
          </a:xfrm>
          <a:prstGeom prst="straightConnector1">
            <a:avLst/>
          </a:prstGeom>
          <a:noFill/>
          <a:ln w="381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278" name="Straight Arrow Connector 24"/>
          <p:cNvCxnSpPr>
            <a:cxnSpLocks noChangeShapeType="1"/>
          </p:cNvCxnSpPr>
          <p:nvPr/>
        </p:nvCxnSpPr>
        <p:spPr bwMode="auto">
          <a:xfrm flipV="1">
            <a:off x="1600200" y="5857875"/>
            <a:ext cx="1604963" cy="190500"/>
          </a:xfrm>
          <a:prstGeom prst="straightConnector1">
            <a:avLst/>
          </a:prstGeom>
          <a:noFill/>
          <a:ln w="381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79" name="Cloud 7178"/>
          <p:cNvSpPr/>
          <p:nvPr/>
        </p:nvSpPr>
        <p:spPr bwMode="auto">
          <a:xfrm>
            <a:off x="3543300" y="2341563"/>
            <a:ext cx="1962150" cy="769937"/>
          </a:xfrm>
          <a:prstGeom prst="cloud">
            <a:avLst/>
          </a:prstGeom>
          <a:solidFill>
            <a:schemeClr val="accent1">
              <a:lumMod val="40000"/>
              <a:lumOff val="60000"/>
            </a:schemeClr>
          </a:solidFill>
          <a:ln w="9525" cap="flat" cmpd="sng" algn="ctr">
            <a:solidFill>
              <a:schemeClr val="tx1"/>
            </a:solidFill>
            <a:prstDash val="solid"/>
            <a:round/>
            <a:headEnd type="none" w="med" len="med"/>
            <a:tailEnd type="none" w="med" len="med"/>
          </a:ln>
          <a:effectLst/>
          <a:extLst/>
        </p:spPr>
        <p:txBody>
          <a:bodyPr/>
          <a:lstStyle/>
          <a:p>
            <a:pPr algn="ctr" eaLnBrk="1" hangingPunct="1">
              <a:buClr>
                <a:srgbClr val="000000"/>
              </a:buClr>
              <a:buSzPct val="100000"/>
              <a:buFont typeface="Times New Roman" pitchFamily="16" charset="0"/>
              <a:buNone/>
              <a:defRPr/>
            </a:pPr>
            <a:r>
              <a:rPr lang="en-US" sz="2600" b="1" dirty="0">
                <a:latin typeface="Arial" charset="0"/>
                <a:cs typeface="Arial" charset="0"/>
              </a:rPr>
              <a:t>Virtual</a:t>
            </a:r>
          </a:p>
        </p:txBody>
      </p:sp>
      <p:sp>
        <p:nvSpPr>
          <p:cNvPr id="18" name="5-Point Star 17"/>
          <p:cNvSpPr/>
          <p:nvPr/>
        </p:nvSpPr>
        <p:spPr bwMode="auto">
          <a:xfrm>
            <a:off x="2986088" y="5651500"/>
            <a:ext cx="288925" cy="314325"/>
          </a:xfrm>
          <a:prstGeom prst="star5">
            <a:avLst>
              <a:gd name="adj" fmla="val 23797"/>
              <a:gd name="hf" fmla="val 105146"/>
              <a:gd name="vf" fmla="val 110557"/>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buClr>
                <a:srgbClr val="000000"/>
              </a:buClr>
              <a:buSzPct val="100000"/>
              <a:buFont typeface="Times New Roman" pitchFamily="16" charset="0"/>
              <a:buNone/>
              <a:defRPr/>
            </a:pPr>
            <a:endParaRPr lang="en-US" dirty="0">
              <a:latin typeface="Arial" charset="0"/>
              <a:cs typeface="Arial" charset="0"/>
            </a:endParaRPr>
          </a:p>
        </p:txBody>
      </p:sp>
      <p:sp>
        <p:nvSpPr>
          <p:cNvPr id="21" name="5-Point Star 20"/>
          <p:cNvSpPr/>
          <p:nvPr/>
        </p:nvSpPr>
        <p:spPr bwMode="auto">
          <a:xfrm>
            <a:off x="3130550" y="2865438"/>
            <a:ext cx="288925" cy="314325"/>
          </a:xfrm>
          <a:prstGeom prst="star5">
            <a:avLst>
              <a:gd name="adj" fmla="val 23797"/>
              <a:gd name="hf" fmla="val 105146"/>
              <a:gd name="vf" fmla="val 110557"/>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buClr>
                <a:srgbClr val="000000"/>
              </a:buClr>
              <a:buSzPct val="100000"/>
              <a:buFont typeface="Times New Roman" pitchFamily="16" charset="0"/>
              <a:buNone/>
              <a:defRPr/>
            </a:pPr>
            <a:endParaRPr lang="en-US" dirty="0">
              <a:latin typeface="Arial" charset="0"/>
              <a:cs typeface="Arial" charset="0"/>
            </a:endParaRPr>
          </a:p>
        </p:txBody>
      </p:sp>
      <p:sp>
        <p:nvSpPr>
          <p:cNvPr id="22" name="5-Point Star 21"/>
          <p:cNvSpPr/>
          <p:nvPr/>
        </p:nvSpPr>
        <p:spPr bwMode="auto">
          <a:xfrm>
            <a:off x="2598738" y="3432175"/>
            <a:ext cx="288925" cy="314325"/>
          </a:xfrm>
          <a:prstGeom prst="star5">
            <a:avLst>
              <a:gd name="adj" fmla="val 23797"/>
              <a:gd name="hf" fmla="val 105146"/>
              <a:gd name="vf" fmla="val 110557"/>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buClr>
                <a:srgbClr val="000000"/>
              </a:buClr>
              <a:buSzPct val="100000"/>
              <a:buFont typeface="Times New Roman" pitchFamily="16" charset="0"/>
              <a:buNone/>
              <a:defRPr/>
            </a:pPr>
            <a:endParaRPr lang="en-US" dirty="0">
              <a:latin typeface="Arial" charset="0"/>
              <a:cs typeface="Arial" charset="0"/>
            </a:endParaRPr>
          </a:p>
        </p:txBody>
      </p:sp>
      <p:sp>
        <p:nvSpPr>
          <p:cNvPr id="23" name="5-Point Star 22"/>
          <p:cNvSpPr/>
          <p:nvPr/>
        </p:nvSpPr>
        <p:spPr bwMode="auto">
          <a:xfrm>
            <a:off x="3513138" y="5700713"/>
            <a:ext cx="288925" cy="314325"/>
          </a:xfrm>
          <a:prstGeom prst="star5">
            <a:avLst>
              <a:gd name="adj" fmla="val 23797"/>
              <a:gd name="hf" fmla="val 105146"/>
              <a:gd name="vf" fmla="val 110557"/>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buClr>
                <a:srgbClr val="000000"/>
              </a:buClr>
              <a:buSzPct val="100000"/>
              <a:buFont typeface="Times New Roman" pitchFamily="16" charset="0"/>
              <a:buNone/>
              <a:defRPr/>
            </a:pPr>
            <a:endParaRPr lang="en-US" dirty="0">
              <a:latin typeface="Arial" charset="0"/>
              <a:cs typeface="Arial" charset="0"/>
            </a:endParaRPr>
          </a:p>
        </p:txBody>
      </p:sp>
      <p:sp>
        <p:nvSpPr>
          <p:cNvPr id="24" name="5-Point Star 23"/>
          <p:cNvSpPr/>
          <p:nvPr/>
        </p:nvSpPr>
        <p:spPr bwMode="auto">
          <a:xfrm>
            <a:off x="5784850" y="2954338"/>
            <a:ext cx="288925" cy="314325"/>
          </a:xfrm>
          <a:prstGeom prst="star5">
            <a:avLst>
              <a:gd name="adj" fmla="val 23797"/>
              <a:gd name="hf" fmla="val 105146"/>
              <a:gd name="vf" fmla="val 110557"/>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buClr>
                <a:srgbClr val="000000"/>
              </a:buClr>
              <a:buSzPct val="100000"/>
              <a:buFont typeface="Times New Roman" pitchFamily="16" charset="0"/>
              <a:buNone/>
              <a:defRPr/>
            </a:pPr>
            <a:endParaRPr lang="en-US" dirty="0">
              <a:latin typeface="Arial" charset="0"/>
              <a:cs typeface="Arial" charset="0"/>
            </a:endParaRPr>
          </a:p>
        </p:txBody>
      </p:sp>
    </p:spTree>
    <p:extLst>
      <p:ext uri="{BB962C8B-B14F-4D97-AF65-F5344CB8AC3E}">
        <p14:creationId xmlns:p14="http://schemas.microsoft.com/office/powerpoint/2010/main" val="13087940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path" presetSubtype="0" accel="50000" decel="50000" fill="hold" grpId="0" nodeType="clickEffect">
                                  <p:stCondLst>
                                    <p:cond delay="0"/>
                                  </p:stCondLst>
                                  <p:childTnLst>
                                    <p:animMotion origin="layout" path="M 2.77778E-6 -3.7037E-6 C 0.19739 -3.7037E-6 0.35903 0.11042 0.35903 0.24676 C 0.35903 0.38311 0.19739 0.49375 2.77778E-6 0.49375 C -0.19809 0.49375 -0.35868 0.38311 -0.35868 0.24676 C -0.35868 0.11042 -0.19809 -3.7037E-6 2.77778E-6 -3.7037E-6 Z " pathEditMode="relative" rAng="0" ptsTypes="AAAAA">
                                      <p:cBhvr>
                                        <p:cTn id="6" dur="6000" fill="hold"/>
                                        <p:tgtEl>
                                          <p:spTgt spid="7179"/>
                                        </p:tgtEl>
                                        <p:attrNameLst>
                                          <p:attrName>ppt_x</p:attrName>
                                          <p:attrName>ppt_y</p:attrName>
                                        </p:attrNameLst>
                                      </p:cBhvr>
                                      <p:rCtr x="17" y="2467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67436" y="198437"/>
            <a:ext cx="8229600" cy="1143000"/>
          </a:xfrm>
        </p:spPr>
        <p:txBody>
          <a:bodyPr>
            <a:normAutofit/>
          </a:bodyPr>
          <a:lstStyle/>
          <a:p>
            <a:r>
              <a:rPr lang="en-US" sz="3100" dirty="0" smtClean="0"/>
              <a:t>Advancing </a:t>
            </a:r>
            <a:r>
              <a:rPr lang="en-US" sz="3100" b="1" dirty="0"/>
              <a:t>Health E</a:t>
            </a:r>
            <a:r>
              <a:rPr lang="en-US" sz="3100" dirty="0"/>
              <a:t>quity through </a:t>
            </a:r>
            <a:r>
              <a:rPr lang="en-US" sz="3100" b="1" dirty="0"/>
              <a:t>St</a:t>
            </a:r>
            <a:r>
              <a:rPr lang="en-US" sz="3100" dirty="0"/>
              <a:t>udent </a:t>
            </a:r>
            <a:r>
              <a:rPr lang="en-US" sz="3100" b="1" dirty="0"/>
              <a:t>E</a:t>
            </a:r>
            <a:r>
              <a:rPr lang="en-US" sz="3100" dirty="0"/>
              <a:t>mpowerment &amp; </a:t>
            </a:r>
            <a:r>
              <a:rPr lang="en-US" sz="3100" b="1" dirty="0"/>
              <a:t>P</a:t>
            </a:r>
            <a:r>
              <a:rPr lang="en-US" sz="3100" dirty="0"/>
              <a:t>rofessional </a:t>
            </a:r>
            <a:r>
              <a:rPr lang="en-US" sz="3100" b="1" dirty="0"/>
              <a:t>S</a:t>
            </a:r>
            <a:r>
              <a:rPr lang="en-US" sz="3100" dirty="0"/>
              <a:t>uccess </a:t>
            </a:r>
            <a:r>
              <a:rPr lang="en-US" sz="3100" dirty="0" smtClean="0"/>
              <a:t>Model</a:t>
            </a:r>
            <a:endParaRPr lang="en-US" dirty="0"/>
          </a:p>
        </p:txBody>
      </p:sp>
      <p:graphicFrame>
        <p:nvGraphicFramePr>
          <p:cNvPr id="6" name="Content Placeholder 5"/>
          <p:cNvGraphicFramePr>
            <a:graphicFrameLocks noGrp="1"/>
          </p:cNvGraphicFramePr>
          <p:nvPr>
            <p:ph sz="half" idx="1"/>
            <p:extLst/>
          </p:nvPr>
        </p:nvGraphicFramePr>
        <p:xfrm>
          <a:off x="4838700" y="11430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Content Placeholder 6"/>
          <p:cNvGraphicFramePr>
            <a:graphicFrameLocks noGrp="1"/>
          </p:cNvGraphicFramePr>
          <p:nvPr>
            <p:ph sz="half" idx="2"/>
            <p:extLst/>
          </p:nvPr>
        </p:nvGraphicFramePr>
        <p:xfrm>
          <a:off x="304800" y="1728470"/>
          <a:ext cx="4038600" cy="4596130"/>
        </p:xfrm>
        <a:graphic>
          <a:graphicData uri="http://schemas.openxmlformats.org/drawingml/2006/table">
            <a:tbl>
              <a:tblPr firstRow="1" bandRow="1">
                <a:tableStyleId>{3B4B98B0-60AC-42C2-AFA5-B58CD77FA1E5}</a:tableStyleId>
              </a:tblPr>
              <a:tblGrid>
                <a:gridCol w="2019300"/>
                <a:gridCol w="2019300"/>
              </a:tblGrid>
              <a:tr h="762339">
                <a:tc>
                  <a:txBody>
                    <a:bodyPr/>
                    <a:lstStyle/>
                    <a:p>
                      <a:r>
                        <a:rPr lang="en-US" sz="2000" dirty="0" smtClean="0"/>
                        <a:t>Social Determinant</a:t>
                      </a:r>
                      <a:endParaRPr lang="en-US" sz="2000" dirty="0"/>
                    </a:p>
                  </a:txBody>
                  <a:tcPr/>
                </a:tc>
                <a:tc>
                  <a:txBody>
                    <a:bodyPr/>
                    <a:lstStyle/>
                    <a:p>
                      <a:r>
                        <a:rPr lang="en-US" sz="2000" dirty="0" smtClean="0"/>
                        <a:t>Strategy</a:t>
                      </a:r>
                      <a:endParaRPr lang="en-US" sz="2000" dirty="0"/>
                    </a:p>
                  </a:txBody>
                  <a:tcPr/>
                </a:tc>
              </a:tr>
              <a:tr h="762339">
                <a:tc>
                  <a:txBody>
                    <a:bodyPr/>
                    <a:lstStyle/>
                    <a:p>
                      <a:pPr marL="0" marR="0">
                        <a:lnSpc>
                          <a:spcPct val="115000"/>
                        </a:lnSpc>
                        <a:spcBef>
                          <a:spcPts val="0"/>
                        </a:spcBef>
                        <a:spcAft>
                          <a:spcPts val="1000"/>
                        </a:spcAft>
                      </a:pPr>
                      <a:r>
                        <a:rPr lang="en-US" sz="2000">
                          <a:effectLst/>
                          <a:latin typeface="Calibri" panose="020F0502020204030204" pitchFamily="34" charset="0"/>
                          <a:ea typeface="Calibri" panose="020F0502020204030204" pitchFamily="34" charset="0"/>
                          <a:cs typeface="Times New Roman" panose="02020603050405020304" pitchFamily="18" charset="0"/>
                        </a:rPr>
                        <a:t>Educational opportunity</a:t>
                      </a:r>
                    </a:p>
                  </a:txBody>
                  <a:tcPr marL="68580" marR="68580" marT="0" marB="0"/>
                </a:tc>
                <a:tc>
                  <a:txBody>
                    <a:bodyPr/>
                    <a:lstStyle/>
                    <a:p>
                      <a:pPr marL="0" marR="0">
                        <a:lnSpc>
                          <a:spcPct val="115000"/>
                        </a:lnSpc>
                        <a:spcBef>
                          <a:spcPts val="0"/>
                        </a:spcBef>
                        <a:spcAft>
                          <a:spcPts val="10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Academic socialization </a:t>
                      </a:r>
                    </a:p>
                  </a:txBody>
                  <a:tcPr marL="68580" marR="68580" marT="0" marB="0"/>
                </a:tc>
              </a:tr>
              <a:tr h="762339">
                <a:tc>
                  <a:txBody>
                    <a:bodyPr/>
                    <a:lstStyle/>
                    <a:p>
                      <a:pPr marL="0" marR="0">
                        <a:lnSpc>
                          <a:spcPct val="115000"/>
                        </a:lnSpc>
                        <a:spcBef>
                          <a:spcPts val="0"/>
                        </a:spcBef>
                        <a:spcAft>
                          <a:spcPts val="1000"/>
                        </a:spcAft>
                      </a:pPr>
                      <a:r>
                        <a:rPr lang="en-US" sz="2000">
                          <a:effectLst/>
                          <a:latin typeface="Calibri" panose="020F0502020204030204" pitchFamily="34" charset="0"/>
                          <a:ea typeface="Calibri" panose="020F0502020204030204" pitchFamily="34" charset="0"/>
                          <a:cs typeface="Times New Roman" panose="02020603050405020304" pitchFamily="18" charset="0"/>
                        </a:rPr>
                        <a:t>Economic stability </a:t>
                      </a:r>
                    </a:p>
                  </a:txBody>
                  <a:tcPr marL="68580" marR="68580" marT="0" marB="0"/>
                </a:tc>
                <a:tc>
                  <a:txBody>
                    <a:bodyPr/>
                    <a:lstStyle/>
                    <a:p>
                      <a:pPr marL="0" marR="0">
                        <a:lnSpc>
                          <a:spcPct val="115000"/>
                        </a:lnSpc>
                        <a:spcBef>
                          <a:spcPts val="0"/>
                        </a:spcBef>
                        <a:spcAft>
                          <a:spcPts val="10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Financial resources</a:t>
                      </a:r>
                    </a:p>
                  </a:txBody>
                  <a:tcPr marL="68580" marR="68580" marT="0" marB="0"/>
                </a:tc>
              </a:tr>
              <a:tr h="1143508">
                <a:tc>
                  <a:txBody>
                    <a:bodyPr/>
                    <a:lstStyle/>
                    <a:p>
                      <a:pPr marL="0" marR="0">
                        <a:lnSpc>
                          <a:spcPct val="115000"/>
                        </a:lnSpc>
                        <a:spcBef>
                          <a:spcPts val="0"/>
                        </a:spcBef>
                        <a:spcAft>
                          <a:spcPts val="1000"/>
                        </a:spcAft>
                      </a:pPr>
                      <a:r>
                        <a:rPr lang="en-US" sz="2000">
                          <a:effectLst/>
                          <a:latin typeface="Calibri" panose="020F0502020204030204" pitchFamily="34" charset="0"/>
                          <a:ea typeface="Calibri" panose="020F0502020204030204" pitchFamily="34" charset="0"/>
                          <a:cs typeface="Times New Roman" panose="02020603050405020304" pitchFamily="18" charset="0"/>
                        </a:rPr>
                        <a:t>Socioeconomic opportunity </a:t>
                      </a:r>
                    </a:p>
                  </a:txBody>
                  <a:tcPr marL="68580" marR="68580" marT="0" marB="0"/>
                </a:tc>
                <a:tc>
                  <a:txBody>
                    <a:bodyPr/>
                    <a:lstStyle/>
                    <a:p>
                      <a:pPr marL="0" marR="0">
                        <a:lnSpc>
                          <a:spcPct val="115000"/>
                        </a:lnSpc>
                        <a:spcBef>
                          <a:spcPts val="0"/>
                        </a:spcBef>
                        <a:spcAft>
                          <a:spcPts val="10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Community &amp; Professional Network</a:t>
                      </a:r>
                    </a:p>
                  </a:txBody>
                  <a:tcPr marL="68580" marR="68580" marT="0" marB="0"/>
                </a:tc>
              </a:tr>
              <a:tr h="403266">
                <a:tc>
                  <a:txBody>
                    <a:bodyPr/>
                    <a:lstStyle/>
                    <a:p>
                      <a:pPr marL="0" marR="0">
                        <a:lnSpc>
                          <a:spcPct val="115000"/>
                        </a:lnSpc>
                        <a:spcBef>
                          <a:spcPts val="0"/>
                        </a:spcBef>
                        <a:spcAft>
                          <a:spcPts val="1000"/>
                        </a:spcAft>
                      </a:pPr>
                      <a:r>
                        <a:rPr lang="en-US" sz="2000">
                          <a:effectLst/>
                          <a:latin typeface="Calibri" panose="020F0502020204030204" pitchFamily="34" charset="0"/>
                          <a:ea typeface="Calibri" panose="020F0502020204030204" pitchFamily="34" charset="0"/>
                          <a:cs typeface="Times New Roman" panose="02020603050405020304" pitchFamily="18" charset="0"/>
                        </a:rPr>
                        <a:t>Social inclusion</a:t>
                      </a:r>
                    </a:p>
                  </a:txBody>
                  <a:tcPr marL="68580" marR="68580" marT="0" marB="0"/>
                </a:tc>
                <a:tc>
                  <a:txBody>
                    <a:bodyPr/>
                    <a:lstStyle/>
                    <a:p>
                      <a:pPr marL="0" marR="0">
                        <a:lnSpc>
                          <a:spcPct val="115000"/>
                        </a:lnSpc>
                        <a:spcBef>
                          <a:spcPts val="0"/>
                        </a:spcBef>
                        <a:spcAft>
                          <a:spcPts val="10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Campus Culture</a:t>
                      </a:r>
                    </a:p>
                  </a:txBody>
                  <a:tcPr marL="68580" marR="68580" marT="0" marB="0"/>
                </a:tc>
              </a:tr>
              <a:tr h="762339">
                <a:tc>
                  <a:txBody>
                    <a:bodyPr/>
                    <a:lstStyle/>
                    <a:p>
                      <a:pPr marL="0" marR="0">
                        <a:lnSpc>
                          <a:spcPct val="115000"/>
                        </a:lnSpc>
                        <a:spcBef>
                          <a:spcPts val="0"/>
                        </a:spcBef>
                        <a:spcAft>
                          <a:spcPts val="10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Health equity </a:t>
                      </a:r>
                    </a:p>
                  </a:txBody>
                  <a:tcPr marL="68580" marR="68580" marT="0" marB="0"/>
                </a:tc>
                <a:tc>
                  <a:txBody>
                    <a:bodyPr/>
                    <a:lstStyle/>
                    <a:p>
                      <a:pPr marL="0" marR="0">
                        <a:lnSpc>
                          <a:spcPct val="115000"/>
                        </a:lnSpc>
                        <a:spcBef>
                          <a:spcPts val="0"/>
                        </a:spcBef>
                        <a:spcAft>
                          <a:spcPts val="100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Curriculum Development</a:t>
                      </a:r>
                    </a:p>
                  </a:txBody>
                  <a:tcPr marL="68580" marR="68580" marT="0" marB="0"/>
                </a:tc>
              </a:tr>
            </a:tbl>
          </a:graphicData>
        </a:graphic>
      </p:graphicFrame>
      <p:sp>
        <p:nvSpPr>
          <p:cNvPr id="2" name="Rectangle 1"/>
          <p:cNvSpPr/>
          <p:nvPr/>
        </p:nvSpPr>
        <p:spPr>
          <a:xfrm>
            <a:off x="5867400" y="5867400"/>
            <a:ext cx="1981200" cy="914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000" b="1" dirty="0"/>
              <a:t>Capacity- </a:t>
            </a:r>
            <a:r>
              <a:rPr lang="en-US" sz="2000" b="1" dirty="0" smtClean="0"/>
              <a:t>Building </a:t>
            </a:r>
            <a:r>
              <a:rPr lang="en-US" sz="2000" b="1" dirty="0"/>
              <a:t>for Health E</a:t>
            </a:r>
            <a:r>
              <a:rPr lang="en-US" sz="2000" b="1" dirty="0" smtClean="0"/>
              <a:t>quity</a:t>
            </a:r>
            <a:endParaRPr lang="en-US" sz="2000" b="1" dirty="0"/>
          </a:p>
        </p:txBody>
      </p:sp>
      <p:cxnSp>
        <p:nvCxnSpPr>
          <p:cNvPr id="9" name="Straight Arrow Connector 8"/>
          <p:cNvCxnSpPr/>
          <p:nvPr/>
        </p:nvCxnSpPr>
        <p:spPr>
          <a:xfrm>
            <a:off x="6858000" y="4572000"/>
            <a:ext cx="0" cy="12954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41326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36945"/>
            <a:ext cx="8229600" cy="1143000"/>
          </a:xfrm>
        </p:spPr>
        <p:txBody>
          <a:bodyPr/>
          <a:lstStyle/>
          <a:p>
            <a:r>
              <a:rPr lang="en-US" b="1" dirty="0" err="1" smtClean="0">
                <a:solidFill>
                  <a:srgbClr val="0070C0"/>
                </a:solidFill>
              </a:rPr>
              <a:t>HealthE</a:t>
            </a:r>
            <a:r>
              <a:rPr lang="en-US" b="1" dirty="0" smtClean="0">
                <a:solidFill>
                  <a:srgbClr val="0070C0"/>
                </a:solidFill>
              </a:rPr>
              <a:t> STEPS Team</a:t>
            </a:r>
            <a:endParaRPr lang="en-US" b="1" dirty="0">
              <a:solidFill>
                <a:srgbClr val="0070C0"/>
              </a:solidFill>
            </a:endParaRPr>
          </a:p>
        </p:txBody>
      </p:sp>
      <p:sp>
        <p:nvSpPr>
          <p:cNvPr id="3" name="Subtitle 2"/>
          <p:cNvSpPr>
            <a:spLocks noGrp="1"/>
          </p:cNvSpPr>
          <p:nvPr>
            <p:ph idx="4294967295"/>
          </p:nvPr>
        </p:nvSpPr>
        <p:spPr>
          <a:xfrm>
            <a:off x="0" y="1600200"/>
            <a:ext cx="8229600" cy="4525963"/>
          </a:xfrm>
        </p:spPr>
        <p:txBody>
          <a:bodyPr>
            <a:normAutofit/>
          </a:bodyPr>
          <a:lstStyle/>
          <a:p>
            <a:pPr algn="l"/>
            <a:endParaRPr lang="en-US" dirty="0">
              <a:solidFill>
                <a:srgbClr val="00B0F0"/>
              </a:solidFill>
            </a:endParaRPr>
          </a:p>
          <a:p>
            <a:pPr algn="l"/>
            <a:endParaRPr lang="en-US" dirty="0"/>
          </a:p>
          <a:p>
            <a:pPr marL="457200" indent="-457200" algn="l">
              <a:buFont typeface="Arial" panose="020B0604020202020204" pitchFamily="34" charset="0"/>
              <a:buChar char="•"/>
            </a:pPr>
            <a:endParaRPr lang="en-US" dirty="0"/>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17920" y="1447800"/>
            <a:ext cx="1097280" cy="13716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33800" y="2590800"/>
            <a:ext cx="1143000" cy="152400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2555" y="1828800"/>
            <a:ext cx="1143000" cy="1524000"/>
          </a:xfrm>
          <a:prstGeom prst="rect">
            <a:avLst/>
          </a:prstGeom>
        </p:spPr>
      </p:pic>
      <p:sp>
        <p:nvSpPr>
          <p:cNvPr id="7" name="TextBox 6"/>
          <p:cNvSpPr txBox="1"/>
          <p:nvPr/>
        </p:nvSpPr>
        <p:spPr>
          <a:xfrm>
            <a:off x="3276600" y="4196953"/>
            <a:ext cx="2057400" cy="646331"/>
          </a:xfrm>
          <a:prstGeom prst="rect">
            <a:avLst/>
          </a:prstGeom>
          <a:noFill/>
        </p:spPr>
        <p:txBody>
          <a:bodyPr wrap="square" rtlCol="0">
            <a:spAutoFit/>
          </a:bodyPr>
          <a:lstStyle/>
          <a:p>
            <a:pPr algn="ctr"/>
            <a:r>
              <a:rPr lang="en-US" dirty="0" smtClean="0"/>
              <a:t>Peggy Wros</a:t>
            </a:r>
          </a:p>
          <a:p>
            <a:pPr algn="ctr"/>
            <a:r>
              <a:rPr lang="en-US" dirty="0" smtClean="0"/>
              <a:t>Project Director</a:t>
            </a:r>
            <a:endParaRPr lang="en-US" dirty="0"/>
          </a:p>
        </p:txBody>
      </p:sp>
      <p:sp>
        <p:nvSpPr>
          <p:cNvPr id="8" name="Rectangle 7"/>
          <p:cNvSpPr/>
          <p:nvPr/>
        </p:nvSpPr>
        <p:spPr>
          <a:xfrm>
            <a:off x="5410200" y="2858869"/>
            <a:ext cx="2529840" cy="861774"/>
          </a:xfrm>
          <a:prstGeom prst="rect">
            <a:avLst/>
          </a:prstGeom>
        </p:spPr>
        <p:txBody>
          <a:bodyPr wrap="square">
            <a:spAutoFit/>
          </a:bodyPr>
          <a:lstStyle/>
          <a:p>
            <a:pPr algn="ctr"/>
            <a:r>
              <a:rPr lang="en-US" dirty="0" smtClean="0"/>
              <a:t>Joanne Noone</a:t>
            </a:r>
            <a:endParaRPr lang="en-US" dirty="0"/>
          </a:p>
          <a:p>
            <a:pPr algn="ctr"/>
            <a:r>
              <a:rPr lang="en-US" sz="1600" dirty="0"/>
              <a:t>Project </a:t>
            </a:r>
            <a:r>
              <a:rPr lang="en-US" sz="1600" dirty="0" smtClean="0"/>
              <a:t>Manager</a:t>
            </a:r>
          </a:p>
          <a:p>
            <a:pPr algn="ctr"/>
            <a:r>
              <a:rPr lang="en-US" sz="1600" dirty="0" smtClean="0"/>
              <a:t>Ashland Faculty Coordinator</a:t>
            </a:r>
            <a:endParaRPr lang="en-US" sz="1600" dirty="0"/>
          </a:p>
        </p:txBody>
      </p:sp>
      <p:sp>
        <p:nvSpPr>
          <p:cNvPr id="9" name="TextBox 8"/>
          <p:cNvSpPr txBox="1"/>
          <p:nvPr/>
        </p:nvSpPr>
        <p:spPr>
          <a:xfrm>
            <a:off x="204355" y="3499247"/>
            <a:ext cx="2819400" cy="615553"/>
          </a:xfrm>
          <a:prstGeom prst="rect">
            <a:avLst/>
          </a:prstGeom>
          <a:noFill/>
        </p:spPr>
        <p:txBody>
          <a:bodyPr wrap="square" rtlCol="0">
            <a:spAutoFit/>
          </a:bodyPr>
          <a:lstStyle/>
          <a:p>
            <a:pPr algn="ctr"/>
            <a:r>
              <a:rPr lang="en-US" dirty="0" smtClean="0"/>
              <a:t>Rana Najjar</a:t>
            </a:r>
          </a:p>
          <a:p>
            <a:pPr algn="ctr"/>
            <a:r>
              <a:rPr lang="en-US" sz="1600" dirty="0" smtClean="0"/>
              <a:t>Monmouth Faculty Coordinator</a:t>
            </a:r>
            <a:endParaRPr lang="en-US" sz="1600" dirty="0"/>
          </a:p>
        </p:txBody>
      </p:sp>
      <p:sp>
        <p:nvSpPr>
          <p:cNvPr id="10" name="TextBox 9"/>
          <p:cNvSpPr txBox="1"/>
          <p:nvPr/>
        </p:nvSpPr>
        <p:spPr>
          <a:xfrm>
            <a:off x="5791200" y="5257800"/>
            <a:ext cx="2819400" cy="615553"/>
          </a:xfrm>
          <a:prstGeom prst="rect">
            <a:avLst/>
          </a:prstGeom>
          <a:noFill/>
        </p:spPr>
        <p:txBody>
          <a:bodyPr wrap="square" rtlCol="0">
            <a:spAutoFit/>
          </a:bodyPr>
          <a:lstStyle/>
          <a:p>
            <a:pPr algn="ctr"/>
            <a:r>
              <a:rPr lang="en-US" dirty="0" smtClean="0"/>
              <a:t>Leela </a:t>
            </a:r>
            <a:r>
              <a:rPr lang="en-US" dirty="0" err="1" smtClean="0"/>
              <a:t>DaCosta</a:t>
            </a:r>
            <a:endParaRPr lang="en-US" dirty="0" smtClean="0"/>
          </a:p>
          <a:p>
            <a:pPr algn="ctr"/>
            <a:r>
              <a:rPr lang="en-US" sz="1600" dirty="0" smtClean="0"/>
              <a:t>Ashland Diversity Coordinator</a:t>
            </a:r>
            <a:endParaRPr lang="en-US" sz="1600" dirty="0"/>
          </a:p>
        </p:txBody>
      </p:sp>
      <p:sp>
        <p:nvSpPr>
          <p:cNvPr id="11" name="TextBox 10"/>
          <p:cNvSpPr txBox="1"/>
          <p:nvPr/>
        </p:nvSpPr>
        <p:spPr>
          <a:xfrm>
            <a:off x="218210" y="5635823"/>
            <a:ext cx="3352800" cy="615553"/>
          </a:xfrm>
          <a:prstGeom prst="rect">
            <a:avLst/>
          </a:prstGeom>
          <a:noFill/>
        </p:spPr>
        <p:txBody>
          <a:bodyPr wrap="square" rtlCol="0">
            <a:spAutoFit/>
          </a:bodyPr>
          <a:lstStyle/>
          <a:p>
            <a:pPr algn="ctr"/>
            <a:r>
              <a:rPr lang="en-US" dirty="0" smtClean="0"/>
              <a:t>David Cortez</a:t>
            </a:r>
          </a:p>
          <a:p>
            <a:pPr algn="ctr"/>
            <a:r>
              <a:rPr lang="en-US" sz="1600" dirty="0" smtClean="0"/>
              <a:t>Monmouth Diversity Coordinator</a:t>
            </a:r>
            <a:endParaRPr lang="en-US" sz="1600" dirty="0"/>
          </a:p>
        </p:txBody>
      </p:sp>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4000" y="4354097"/>
            <a:ext cx="971686" cy="1295581"/>
          </a:xfrm>
          <a:prstGeom prst="rect">
            <a:avLst/>
          </a:prstGeom>
        </p:spPr>
      </p:pic>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06136" y="3951264"/>
            <a:ext cx="1066949" cy="1324160"/>
          </a:xfrm>
          <a:prstGeom prst="rect">
            <a:avLst/>
          </a:prstGeom>
        </p:spPr>
      </p:pic>
    </p:spTree>
    <p:extLst>
      <p:ext uri="{BB962C8B-B14F-4D97-AF65-F5344CB8AC3E}">
        <p14:creationId xmlns:p14="http://schemas.microsoft.com/office/powerpoint/2010/main" val="8559659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27709"/>
            <a:ext cx="8229600" cy="1143000"/>
          </a:xfrm>
        </p:spPr>
        <p:txBody>
          <a:bodyPr/>
          <a:lstStyle/>
          <a:p>
            <a:r>
              <a:rPr lang="en-US" b="1" dirty="0" smtClean="0">
                <a:solidFill>
                  <a:srgbClr val="0070C0"/>
                </a:solidFill>
              </a:rPr>
              <a:t>Support Provided</a:t>
            </a:r>
            <a:endParaRPr lang="en-US" b="1" dirty="0">
              <a:solidFill>
                <a:srgbClr val="0070C0"/>
              </a:solidFill>
            </a:endParaRPr>
          </a:p>
        </p:txBody>
      </p:sp>
      <p:sp>
        <p:nvSpPr>
          <p:cNvPr id="3" name="Content Placeholder 2"/>
          <p:cNvSpPr>
            <a:spLocks noGrp="1"/>
          </p:cNvSpPr>
          <p:nvPr>
            <p:ph idx="1"/>
          </p:nvPr>
        </p:nvSpPr>
        <p:spPr/>
        <p:txBody>
          <a:bodyPr>
            <a:normAutofit lnSpcReduction="10000"/>
          </a:bodyPr>
          <a:lstStyle/>
          <a:p>
            <a:r>
              <a:rPr lang="en-US" dirty="0" smtClean="0">
                <a:solidFill>
                  <a:srgbClr val="0070C0"/>
                </a:solidFill>
              </a:rPr>
              <a:t>Scholarships/stipends/</a:t>
            </a:r>
            <a:r>
              <a:rPr lang="en-US" dirty="0" err="1" smtClean="0">
                <a:solidFill>
                  <a:srgbClr val="0070C0"/>
                </a:solidFill>
              </a:rPr>
              <a:t>NCLEX</a:t>
            </a:r>
            <a:r>
              <a:rPr lang="en-US" dirty="0" smtClean="0">
                <a:solidFill>
                  <a:srgbClr val="0070C0"/>
                </a:solidFill>
              </a:rPr>
              <a:t> prep support</a:t>
            </a:r>
          </a:p>
          <a:p>
            <a:r>
              <a:rPr lang="en-US" dirty="0" smtClean="0">
                <a:solidFill>
                  <a:srgbClr val="0070C0"/>
                </a:solidFill>
              </a:rPr>
              <a:t>Mentorship</a:t>
            </a:r>
          </a:p>
          <a:p>
            <a:r>
              <a:rPr lang="en-US" dirty="0" smtClean="0">
                <a:solidFill>
                  <a:srgbClr val="0070C0"/>
                </a:solidFill>
              </a:rPr>
              <a:t>Individualized case management</a:t>
            </a:r>
          </a:p>
          <a:p>
            <a:r>
              <a:rPr lang="en-US" dirty="0" smtClean="0">
                <a:solidFill>
                  <a:srgbClr val="0070C0"/>
                </a:solidFill>
              </a:rPr>
              <a:t>Workshops</a:t>
            </a:r>
          </a:p>
          <a:p>
            <a:pPr lvl="1"/>
            <a:r>
              <a:rPr lang="en-US" dirty="0" smtClean="0">
                <a:solidFill>
                  <a:srgbClr val="0070C0"/>
                </a:solidFill>
              </a:rPr>
              <a:t>Scholarship search</a:t>
            </a:r>
          </a:p>
          <a:p>
            <a:pPr lvl="1"/>
            <a:r>
              <a:rPr lang="en-US" dirty="0" smtClean="0">
                <a:solidFill>
                  <a:srgbClr val="0070C0"/>
                </a:solidFill>
              </a:rPr>
              <a:t>Essay writing</a:t>
            </a:r>
          </a:p>
          <a:p>
            <a:pPr lvl="1"/>
            <a:r>
              <a:rPr lang="en-US" dirty="0" smtClean="0">
                <a:solidFill>
                  <a:srgbClr val="0070C0"/>
                </a:solidFill>
              </a:rPr>
              <a:t>Mock interviews</a:t>
            </a:r>
          </a:p>
          <a:p>
            <a:pPr lvl="1"/>
            <a:r>
              <a:rPr lang="en-US" dirty="0" smtClean="0">
                <a:solidFill>
                  <a:srgbClr val="0070C0"/>
                </a:solidFill>
              </a:rPr>
              <a:t>Graduate school opportunities</a:t>
            </a:r>
          </a:p>
          <a:p>
            <a:pPr lvl="1"/>
            <a:r>
              <a:rPr lang="en-US" dirty="0" smtClean="0">
                <a:solidFill>
                  <a:srgbClr val="0070C0"/>
                </a:solidFill>
              </a:rPr>
              <a:t>Financial literacy</a:t>
            </a:r>
          </a:p>
          <a:p>
            <a:endParaRPr lang="en-US" dirty="0"/>
          </a:p>
        </p:txBody>
      </p:sp>
    </p:spTree>
    <p:extLst>
      <p:ext uri="{BB962C8B-B14F-4D97-AF65-F5344CB8AC3E}">
        <p14:creationId xmlns:p14="http://schemas.microsoft.com/office/powerpoint/2010/main" val="2867966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600" b="1" dirty="0" smtClean="0">
                <a:solidFill>
                  <a:srgbClr val="0070C0"/>
                </a:solidFill>
              </a:rPr>
              <a:t>Scholarship Recipient Data</a:t>
            </a:r>
            <a:endParaRPr lang="en-US" sz="3600" b="1" dirty="0">
              <a:solidFill>
                <a:srgbClr val="0070C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77809633"/>
              </p:ext>
            </p:extLst>
          </p:nvPr>
        </p:nvGraphicFramePr>
        <p:xfrm>
          <a:off x="304800" y="2209800"/>
          <a:ext cx="8610600" cy="36576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146891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b="1" dirty="0" smtClean="0">
                <a:solidFill>
                  <a:srgbClr val="0070C0"/>
                </a:solidFill>
              </a:rPr>
              <a:t>Year One Trainee Data</a:t>
            </a:r>
            <a:endParaRPr lang="en-US" b="1" dirty="0">
              <a:solidFill>
                <a:srgbClr val="0070C0"/>
              </a:solidFill>
            </a:endParaRPr>
          </a:p>
        </p:txBody>
      </p:sp>
      <p:sp>
        <p:nvSpPr>
          <p:cNvPr id="6" name="Content Placeholder 5"/>
          <p:cNvSpPr>
            <a:spLocks noGrp="1"/>
          </p:cNvSpPr>
          <p:nvPr>
            <p:ph idx="1"/>
          </p:nvPr>
        </p:nvSpPr>
        <p:spPr/>
        <p:txBody>
          <a:bodyPr/>
          <a:lstStyle/>
          <a:p>
            <a:r>
              <a:rPr lang="en-US" dirty="0" smtClean="0"/>
              <a:t>41/44 retained through Year 1 (93.2%)</a:t>
            </a:r>
          </a:p>
          <a:p>
            <a:r>
              <a:rPr lang="en-US" dirty="0" smtClean="0"/>
              <a:t>15 students graduated</a:t>
            </a:r>
          </a:p>
          <a:p>
            <a:r>
              <a:rPr lang="en-US" dirty="0" smtClean="0"/>
              <a:t>12/14 passed their license exam on first try – 85.7% pass rate (better than national </a:t>
            </a:r>
            <a:r>
              <a:rPr lang="en-US" dirty="0"/>
              <a:t>pass rate of </a:t>
            </a:r>
            <a:r>
              <a:rPr lang="en-US" dirty="0" smtClean="0"/>
              <a:t>81.74%)</a:t>
            </a:r>
          </a:p>
          <a:p>
            <a:r>
              <a:rPr lang="en-US" dirty="0" smtClean="0"/>
              <a:t>9/12 (75%) of graduates working in a medically underserved area</a:t>
            </a:r>
          </a:p>
          <a:p>
            <a:pPr marL="0" indent="0">
              <a:buNone/>
            </a:pPr>
            <a:endParaRPr lang="en-US" dirty="0"/>
          </a:p>
        </p:txBody>
      </p:sp>
    </p:spTree>
    <p:extLst>
      <p:ext uri="{BB962C8B-B14F-4D97-AF65-F5344CB8AC3E}">
        <p14:creationId xmlns:p14="http://schemas.microsoft.com/office/powerpoint/2010/main" val="17243373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b="1" dirty="0" smtClean="0">
                <a:solidFill>
                  <a:srgbClr val="0070C0"/>
                </a:solidFill>
              </a:rPr>
              <a:t>Students say…..</a:t>
            </a:r>
            <a:endParaRPr lang="en-US" b="1" dirty="0">
              <a:solidFill>
                <a:srgbClr val="0070C0"/>
              </a:solidFill>
            </a:endParaRPr>
          </a:p>
        </p:txBody>
      </p:sp>
      <p:sp>
        <p:nvSpPr>
          <p:cNvPr id="3" name="Subtitle 2"/>
          <p:cNvSpPr>
            <a:spLocks noGrp="1"/>
          </p:cNvSpPr>
          <p:nvPr>
            <p:ph sz="half" idx="1"/>
          </p:nvPr>
        </p:nvSpPr>
        <p:spPr>
          <a:xfrm>
            <a:off x="381000" y="1828800"/>
            <a:ext cx="4038600" cy="4525963"/>
          </a:xfrm>
          <a:ln>
            <a:solidFill>
              <a:schemeClr val="accent1"/>
            </a:solidFill>
          </a:ln>
        </p:spPr>
        <p:txBody>
          <a:bodyPr>
            <a:normAutofit fontScale="85000" lnSpcReduction="20000"/>
          </a:bodyPr>
          <a:lstStyle/>
          <a:p>
            <a:pPr marL="0" indent="0" algn="l">
              <a:buNone/>
            </a:pPr>
            <a:r>
              <a:rPr lang="en-US" sz="3300" i="1" dirty="0" smtClean="0">
                <a:solidFill>
                  <a:srgbClr val="0070C0"/>
                </a:solidFill>
              </a:rPr>
              <a:t>“Thank </a:t>
            </a:r>
            <a:r>
              <a:rPr lang="en-US" sz="3300" i="1" dirty="0">
                <a:solidFill>
                  <a:srgbClr val="0070C0"/>
                </a:solidFill>
              </a:rPr>
              <a:t>you for this great opportunity. This scholarship is fantastic! </a:t>
            </a:r>
            <a:r>
              <a:rPr lang="en-US" sz="3300" i="1" dirty="0" smtClean="0">
                <a:solidFill>
                  <a:srgbClr val="0070C0"/>
                </a:solidFill>
              </a:rPr>
              <a:t>I </a:t>
            </a:r>
            <a:r>
              <a:rPr lang="en-US" sz="3300" i="1" dirty="0">
                <a:solidFill>
                  <a:srgbClr val="0070C0"/>
                </a:solidFill>
              </a:rPr>
              <a:t>am going up to Salem with </a:t>
            </a:r>
            <a:r>
              <a:rPr lang="en-US" sz="3300" i="1" dirty="0" smtClean="0">
                <a:solidFill>
                  <a:srgbClr val="0070C0"/>
                </a:solidFill>
              </a:rPr>
              <a:t>my mentor tomorrow to </a:t>
            </a:r>
            <a:r>
              <a:rPr lang="en-US" sz="3300" i="1" dirty="0">
                <a:solidFill>
                  <a:srgbClr val="0070C0"/>
                </a:solidFill>
              </a:rPr>
              <a:t>spend the day with ORANA (</a:t>
            </a:r>
            <a:r>
              <a:rPr lang="en-US" sz="3300" i="1" dirty="0" err="1">
                <a:solidFill>
                  <a:srgbClr val="0070C0"/>
                </a:solidFill>
              </a:rPr>
              <a:t>ORegon</a:t>
            </a:r>
            <a:r>
              <a:rPr lang="en-US" sz="3300" i="1" dirty="0">
                <a:solidFill>
                  <a:srgbClr val="0070C0"/>
                </a:solidFill>
              </a:rPr>
              <a:t> Association of Nurse Anesthesia) on their legislative day. </a:t>
            </a:r>
            <a:r>
              <a:rPr lang="en-US" sz="3300" i="1" dirty="0" smtClean="0">
                <a:solidFill>
                  <a:srgbClr val="0070C0"/>
                </a:solidFill>
              </a:rPr>
              <a:t>I </a:t>
            </a:r>
            <a:r>
              <a:rPr lang="en-US" sz="3300" i="1" dirty="0">
                <a:solidFill>
                  <a:srgbClr val="0070C0"/>
                </a:solidFill>
              </a:rPr>
              <a:t>am very </a:t>
            </a:r>
            <a:r>
              <a:rPr lang="en-US" sz="3300" i="1" dirty="0" smtClean="0">
                <a:solidFill>
                  <a:srgbClr val="0070C0"/>
                </a:solidFill>
              </a:rPr>
              <a:t>excited.” </a:t>
            </a:r>
          </a:p>
          <a:p>
            <a:pPr marL="0" indent="0" algn="r">
              <a:buNone/>
            </a:pPr>
            <a:r>
              <a:rPr lang="en-US" sz="2800" b="1" dirty="0" smtClean="0">
                <a:solidFill>
                  <a:srgbClr val="0070C0"/>
                </a:solidFill>
              </a:rPr>
              <a:t>OHSU Ashland Student</a:t>
            </a:r>
          </a:p>
          <a:p>
            <a:pPr algn="l"/>
            <a:endParaRPr lang="en-US" sz="3500" dirty="0">
              <a:solidFill>
                <a:srgbClr val="0070C0"/>
              </a:solidFill>
            </a:endParaRPr>
          </a:p>
          <a:p>
            <a:pPr algn="l"/>
            <a:endParaRPr lang="en-US" dirty="0"/>
          </a:p>
        </p:txBody>
      </p:sp>
      <p:pic>
        <p:nvPicPr>
          <p:cNvPr id="5" name="Content Placeholder 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648200" y="2133600"/>
            <a:ext cx="4325408" cy="3244056"/>
          </a:xfrm>
        </p:spPr>
      </p:pic>
    </p:spTree>
    <p:extLst>
      <p:ext uri="{BB962C8B-B14F-4D97-AF65-F5344CB8AC3E}">
        <p14:creationId xmlns:p14="http://schemas.microsoft.com/office/powerpoint/2010/main" val="158061174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2&quot; unique_id=&quot;10002&quot;&gt;&lt;object type=&quot;3&quot; unique_id=&quot;10003&quot;&gt;&lt;property id=&quot;20148&quot; value=&quot;5&quot;/&gt;&lt;property id=&quot;20300&quot; value=&quot;Slide 1 - &amp;quot;Advancing Health Equity through Student Empowerment and Professional Success&amp;quot;&quot;/&gt;&lt;property id=&quot;20307&quot; value=&quot;261&quot;/&gt;&lt;/object&gt;&lt;object type=&quot;3&quot; unique_id=&quot;10004&quot;&gt;&lt;property id=&quot;20148&quot; value=&quot;5&quot;/&gt;&lt;property id=&quot;20300&quot; value=&quot;Slide 2 - &amp;quot;Oregon Nursing &amp;amp; &amp;#x0D;&amp;#x0A;Population Demographics&amp;quot;&quot;/&gt;&lt;property id=&quot;20307&quot; value=&quot;260&quot;/&gt;&lt;/object&gt;&lt;object type=&quot;3&quot; unique_id=&quot;10005&quot;&gt;&lt;property id=&quot;20148&quot; value=&quot;5&quot;/&gt;&lt;property id=&quot;20300&quot; value=&quot;Slide 6 - &amp;quot;Purpose&amp;quot;&quot;/&gt;&lt;property id=&quot;20307&quot; value=&quot;259&quot;/&gt;&lt;/object&gt;&lt;object type=&quot;3&quot; unique_id=&quot;10006&quot;&gt;&lt;property id=&quot;20148&quot; value=&quot;5&quot;/&gt;&lt;property id=&quot;20300&quot; value=&quot;Slide 9 - &amp;quot;Model&amp;quot;&quot;/&gt;&lt;property id=&quot;20307&quot; value=&quot;262&quot;/&gt;&lt;/object&gt;&lt;object type=&quot;3&quot; unique_id=&quot;10007&quot;&gt;&lt;property id=&quot;20148&quot; value=&quot;5&quot;/&gt;&lt;property id=&quot;20300&quot; value=&quot;Slide 7 - &amp;quot;Targeted Groups (44-46)&amp;quot;&quot;/&gt;&lt;property id=&quot;20307&quot; value=&quot;256&quot;/&gt;&lt;/object&gt;&lt;object type=&quot;3&quot; unique_id=&quot;10010&quot;&gt;&lt;property id=&quot;20148&quot; value=&quot;5&quot;/&gt;&lt;property id=&quot;20300&quot; value=&quot;Slide 14 - &amp;quot;Year One Trainee Data&amp;quot;&quot;/&gt;&lt;property id=&quot;20307&quot; value=&quot;263&quot;/&gt;&lt;/object&gt;&lt;object type=&quot;3&quot; unique_id=&quot;10011&quot;&gt;&lt;property id=&quot;20148&quot; value=&quot;5&quot;/&gt;&lt;property id=&quot;20300&quot; value=&quot;Slide 17&quot;/&gt;&lt;property id=&quot;20307&quot; value=&quot;264&quot;/&gt;&lt;/object&gt;&lt;object type=&quot;3&quot; unique_id=&quot;10012&quot;&gt;&lt;property id=&quot;20148&quot; value=&quot;5&quot;/&gt;&lt;property id=&quot;20300&quot; value=&quot;Slide 11 - &amp;quot;Support Provided&amp;quot;&quot;/&gt;&lt;property id=&quot;20307&quot; value=&quot;265&quot;/&gt;&lt;/object&gt;&lt;object type=&quot;3&quot; unique_id=&quot;10117&quot;&gt;&lt;property id=&quot;20148&quot; value=&quot;5&quot;/&gt;&lt;property id=&quot;20300&quot; value=&quot;Slide 10 - &amp;quot;HealthE STEPS Team&amp;quot;&quot;/&gt;&lt;property id=&quot;20307&quot; value=&quot;266&quot;/&gt;&lt;/object&gt;&lt;object type=&quot;3&quot; unique_id=&quot;10143&quot;&gt;&lt;property id=&quot;20148&quot; value=&quot;5&quot;/&gt;&lt;property id=&quot;20300&quot; value=&quot;Slide 16 - &amp;quot;Students say…..&amp;quot;&quot;/&gt;&lt;property id=&quot;20307&quot; value=&quot;268&quot;/&gt;&lt;/object&gt;&lt;object type=&quot;3&quot; unique_id=&quot;10197&quot;&gt;&lt;property id=&quot;20148&quot; value=&quot;5&quot;/&gt;&lt;property id=&quot;20300&quot; value=&quot;Slide 18 - &amp;quot;Pipeline Activities&amp;quot;&quot;/&gt;&lt;property id=&quot;20307&quot; value=&quot;269&quot;/&gt;&lt;/object&gt;&lt;object type=&quot;3&quot; unique_id=&quot;10198&quot;&gt;&lt;property id=&quot;20148&quot; value=&quot;5&quot;/&gt;&lt;property id=&quot;20300&quot; value=&quot;Slide 20 - &amp;quot;Questions?&amp;quot;&quot;/&gt;&lt;property id=&quot;20307&quot; value=&quot;270&quot;/&gt;&lt;/object&gt;&lt;object type=&quot;3&quot; unique_id=&quot;10320&quot;&gt;&lt;property id=&quot;20148&quot; value=&quot;5&quot;/&gt;&lt;property id=&quot;20300&quot; value=&quot;Slide 3 - &amp;quot;2013 Student Data&amp;quot;&quot;/&gt;&lt;property id=&quot;20307&quot; value=&quot;271&quot;/&gt;&lt;/object&gt;&lt;object type=&quot;3&quot; unique_id=&quot;10321&quot;&gt;&lt;property id=&quot;20148&quot; value=&quot;5&quot;/&gt;&lt;property id=&quot;20300&quot; value=&quot;Slide 4 - &amp;quot;HealthE Steps&amp;quot;&quot;/&gt;&lt;property id=&quot;20307&quot; value=&quot;272&quot;/&gt;&lt;/object&gt;&lt;object type=&quot;3&quot; unique_id=&quot;10322&quot;&gt;&lt;property id=&quot;20148&quot; value=&quot;5&quot;/&gt;&lt;property id=&quot;20300&quot; value=&quot;Slide 5 - &amp;quot;Health care Workers&amp;quot;&quot;/&gt;&lt;property id=&quot;20307&quot; value=&quot;273&quot;/&gt;&lt;/object&gt;&lt;object type=&quot;3&quot; unique_id=&quot;10323&quot;&gt;&lt;property id=&quot;20148&quot; value=&quot;5&quot;/&gt;&lt;property id=&quot;20300&quot; value=&quot;Slide 8 - &amp;quot;Sites&amp;quot;&quot;/&gt;&lt;property id=&quot;20307&quot; value=&quot;274&quot;/&gt;&lt;/object&gt;&lt;object type=&quot;3&quot; unique_id=&quot;10324&quot;&gt;&lt;property id=&quot;20148&quot; value=&quot;5&quot;/&gt;&lt;property id=&quot;20300&quot; value=&quot;Slide 15 - &amp;quot;Students say…..&amp;quot;&quot;/&gt;&lt;property id=&quot;20307&quot; value=&quot;276&quot;/&gt;&lt;/object&gt;&lt;object type=&quot;3&quot; unique_id=&quot;10325&quot;&gt;&lt;property id=&quot;20148&quot; value=&quot;5&quot;/&gt;&lt;property id=&quot;20300&quot; value=&quot;Slide 21 - &amp;quot;Thank you&amp;quot;&quot;/&gt;&lt;property id=&quot;20307&quot; value=&quot;275&quot;/&gt;&lt;/object&gt;&lt;object type=&quot;3&quot; unique_id=&quot;10348&quot;&gt;&lt;property id=&quot;20148&quot; value=&quot;5&quot;/&gt;&lt;property id=&quot;20300&quot; value=&quot;Slide 12 - &amp;quot;Scholarship Recipient Data&amp;quot;&quot;/&gt;&lt;property id=&quot;20307&quot; value=&quot;277&quot;/&gt;&lt;/object&gt;&lt;object type=&quot;3&quot; unique_id=&quot;10372&quot;&gt;&lt;property id=&quot;20148&quot; value=&quot;5&quot;/&gt;&lt;property id=&quot;20300&quot; value=&quot;Slide 13 - &amp;quot;Year One Data&amp;quot;&quot;/&gt;&lt;property id=&quot;20307&quot; value=&quot;278&quot;/&gt;&lt;/object&gt;&lt;object type=&quot;3&quot; unique_id=&quot;10373&quot;&gt;&lt;property id=&quot;20148&quot; value=&quot;5&quot;/&gt;&lt;property id=&quot;20300&quot; value=&quot;Slide 19 - &amp;quot;Pipeline Activities&amp;quot;&quot;/&gt;&lt;property id=&quot;20307&quot; value=&quot;279&quot;/&gt;&lt;/object&gt;&lt;/object&gt;&lt;object type=&quot;8&quot; unique_id=&quot;10024&quot;&gt;&lt;/object&gt;&lt;/object&gt;&lt;/database&gt;"/>
  <p:tag name="SECTOMILLISECCONVERTED" val="1"/>
</p:tagLst>
</file>

<file path=ppt/theme/theme1.xml><?xml version="1.0" encoding="utf-8"?>
<a:theme xmlns:a="http://schemas.openxmlformats.org/drawingml/2006/main" name="General Info 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General Info Presentation</Template>
  <TotalTime>2265</TotalTime>
  <Words>616</Words>
  <Application>Microsoft Office PowerPoint</Application>
  <PresentationFormat>On-screen Show (4:3)</PresentationFormat>
  <Paragraphs>100</Paragraphs>
  <Slides>14</Slides>
  <Notes>6</Notes>
  <HiddenSlides>0</HiddenSlides>
  <MMClips>0</MMClips>
  <ScaleCrop>false</ScaleCrop>
  <HeadingPairs>
    <vt:vector size="4" baseType="variant">
      <vt:variant>
        <vt:lpstr>Theme</vt:lpstr>
      </vt:variant>
      <vt:variant>
        <vt:i4>7</vt:i4>
      </vt:variant>
      <vt:variant>
        <vt:lpstr>Slide Titles</vt:lpstr>
      </vt:variant>
      <vt:variant>
        <vt:i4>14</vt:i4>
      </vt:variant>
    </vt:vector>
  </HeadingPairs>
  <TitlesOfParts>
    <vt:vector size="21" baseType="lpstr">
      <vt:lpstr>General Info Presentation</vt:lpstr>
      <vt:lpstr>3_Office Theme</vt:lpstr>
      <vt:lpstr>4_Office Theme</vt:lpstr>
      <vt:lpstr>5_Office Theme</vt:lpstr>
      <vt:lpstr>6_Office Theme</vt:lpstr>
      <vt:lpstr>7_Office Theme</vt:lpstr>
      <vt:lpstr>Office Theme</vt:lpstr>
      <vt:lpstr>Advancing Health Equity through Student Empowerment and Professional Success</vt:lpstr>
      <vt:lpstr>Oregon Nursing &amp;  Population Demographics</vt:lpstr>
      <vt:lpstr>One School of Nursing – Multiple Campuses</vt:lpstr>
      <vt:lpstr>Advancing Health Equity through Student Empowerment &amp; Professional Success Model</vt:lpstr>
      <vt:lpstr>HealthE STEPS Team</vt:lpstr>
      <vt:lpstr>Support Provided</vt:lpstr>
      <vt:lpstr>Scholarship Recipient Data</vt:lpstr>
      <vt:lpstr>Year One Trainee Data</vt:lpstr>
      <vt:lpstr>Students say…..</vt:lpstr>
      <vt:lpstr>Success!</vt:lpstr>
      <vt:lpstr>Outreach</vt:lpstr>
      <vt:lpstr>Pipeline Activities</vt:lpstr>
      <vt:lpstr>Questions</vt:lpstr>
      <vt:lpstr>Thank you</vt:lpstr>
    </vt:vector>
  </TitlesOfParts>
  <Company>Southern Oregon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HealthE Steps:</dc:title>
  <dc:creator>Southern Oregon University</dc:creator>
  <cp:lastModifiedBy>Lisa Griggs</cp:lastModifiedBy>
  <cp:revision>69</cp:revision>
  <dcterms:created xsi:type="dcterms:W3CDTF">2014-04-29T16:17:12Z</dcterms:created>
  <dcterms:modified xsi:type="dcterms:W3CDTF">2015-10-22T16:32:28Z</dcterms:modified>
</cp:coreProperties>
</file>