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312" r:id="rId4"/>
    <p:sldId id="313" r:id="rId5"/>
    <p:sldId id="314" r:id="rId6"/>
    <p:sldId id="315" r:id="rId7"/>
    <p:sldId id="329" r:id="rId8"/>
    <p:sldId id="330" r:id="rId9"/>
    <p:sldId id="258" r:id="rId10"/>
    <p:sldId id="316" r:id="rId11"/>
    <p:sldId id="328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32" r:id="rId24"/>
    <p:sldId id="331" r:id="rId25"/>
    <p:sldId id="33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79444" autoAdjust="0"/>
  </p:normalViewPr>
  <p:slideViewPr>
    <p:cSldViewPr snapToGrid="0">
      <p:cViewPr>
        <p:scale>
          <a:sx n="62" d="100"/>
          <a:sy n="62" d="100"/>
        </p:scale>
        <p:origin x="-73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119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454563245384102"/>
          <c:y val="4.625550660792891E-2"/>
          <c:w val="0.86396509646822617"/>
          <c:h val="0.78752286645989011"/>
        </c:manualLayout>
      </c:layout>
      <c:lineChart>
        <c:grouping val="standard"/>
        <c:varyColors val="0"/>
        <c:ser>
          <c:idx val="6"/>
          <c:order val="0"/>
          <c:tx>
            <c:strRef>
              <c:f>Sheet1!$B$1</c:f>
              <c:strCache>
                <c:ptCount val="1"/>
                <c:pt idx="0">
                  <c:v>American Indian/Alaskan Native</c:v>
                </c:pt>
              </c:strCache>
            </c:strRef>
          </c:tx>
          <c:spPr>
            <a:ln w="25390">
              <a:solidFill>
                <a:srgbClr val="CCFFCC"/>
              </a:solidFill>
              <a:prstDash val="solid"/>
            </a:ln>
          </c:spPr>
          <c:marker>
            <c:symbol val="circle"/>
            <c:size val="9"/>
            <c:spPr>
              <a:noFill/>
              <a:ln>
                <a:solidFill>
                  <a:schemeClr val="bg2"/>
                </a:solidFill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0.52</c:v>
                </c:pt>
                <c:pt idx="1">
                  <c:v>0.56000000000000005</c:v>
                </c:pt>
                <c:pt idx="2">
                  <c:v>0.57999999999999996</c:v>
                </c:pt>
                <c:pt idx="3">
                  <c:v>0.32</c:v>
                </c:pt>
                <c:pt idx="4">
                  <c:v>0.52</c:v>
                </c:pt>
                <c:pt idx="5">
                  <c:v>0.31</c:v>
                </c:pt>
                <c:pt idx="6">
                  <c:v>0.6</c:v>
                </c:pt>
                <c:pt idx="7">
                  <c:v>0.46</c:v>
                </c:pt>
                <c:pt idx="8">
                  <c:v>0.57999999999999996</c:v>
                </c:pt>
                <c:pt idx="9">
                  <c:v>0.46</c:v>
                </c:pt>
                <c:pt idx="10">
                  <c:v>1.01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Asian/Pacific Islander</c:v>
                </c:pt>
              </c:strCache>
            </c:strRef>
          </c:tx>
          <c:spPr>
            <a:ln w="25390">
              <a:solidFill>
                <a:srgbClr val="666699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8064A2"/>
              </a:solidFill>
              <a:ln>
                <a:solidFill>
                  <a:srgbClr val="666699"/>
                </a:solidFill>
                <a:prstDash val="solid"/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0.14000000000000001</c:v>
                </c:pt>
                <c:pt idx="1">
                  <c:v>0.08</c:v>
                </c:pt>
                <c:pt idx="2">
                  <c:v>0.08</c:v>
                </c:pt>
                <c:pt idx="3">
                  <c:v>0.08</c:v>
                </c:pt>
                <c:pt idx="4">
                  <c:v>0.06</c:v>
                </c:pt>
                <c:pt idx="5">
                  <c:v>0.02</c:v>
                </c:pt>
                <c:pt idx="6">
                  <c:v>7.0000000000000007E-2</c:v>
                </c:pt>
                <c:pt idx="7">
                  <c:v>0.02</c:v>
                </c:pt>
                <c:pt idx="8">
                  <c:v>0.04</c:v>
                </c:pt>
                <c:pt idx="9">
                  <c:v>0.04</c:v>
                </c:pt>
                <c:pt idx="10">
                  <c:v>7.0000000000000007E-2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Sheet1!$D$1</c:f>
              <c:strCache>
                <c:ptCount val="1"/>
                <c:pt idx="0">
                  <c:v>Black</c:v>
                </c:pt>
              </c:strCache>
            </c:strRef>
          </c:tx>
          <c:spPr>
            <a:ln w="25390">
              <a:solidFill>
                <a:srgbClr val="FFCC00"/>
              </a:solidFill>
              <a:prstDash val="solid"/>
            </a:ln>
          </c:spPr>
          <c:marker>
            <c:symbol val="star"/>
            <c:size val="10"/>
            <c:spPr>
              <a:noFill/>
              <a:ln>
                <a:solidFill>
                  <a:srgbClr val="E4E044"/>
                </a:solidFill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1.29</c:v>
                </c:pt>
                <c:pt idx="1">
                  <c:v>0.66</c:v>
                </c:pt>
                <c:pt idx="2">
                  <c:v>0.37</c:v>
                </c:pt>
                <c:pt idx="3">
                  <c:v>0.27</c:v>
                </c:pt>
                <c:pt idx="4">
                  <c:v>0.17</c:v>
                </c:pt>
                <c:pt idx="5">
                  <c:v>0.11</c:v>
                </c:pt>
                <c:pt idx="6">
                  <c:v>0.16</c:v>
                </c:pt>
                <c:pt idx="7">
                  <c:v>0.18</c:v>
                </c:pt>
                <c:pt idx="8">
                  <c:v>0.16</c:v>
                </c:pt>
                <c:pt idx="9">
                  <c:v>0.12</c:v>
                </c:pt>
                <c:pt idx="10">
                  <c:v>0.11</c:v>
                </c:pt>
              </c:numCache>
            </c:numRef>
          </c:val>
          <c:smooth val="0"/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White</c:v>
                </c:pt>
              </c:strCache>
            </c:strRef>
          </c:tx>
          <c:spPr>
            <a:ln w="25390">
              <a:solidFill>
                <a:srgbClr val="339966"/>
              </a:solidFill>
              <a:prstDash val="solid"/>
            </a:ln>
          </c:spPr>
          <c:marker>
            <c:symbol val="triangle"/>
            <c:size val="8"/>
            <c:spPr>
              <a:solidFill>
                <a:srgbClr val="00B050"/>
              </a:solidFill>
              <a:ln>
                <a:solidFill>
                  <a:srgbClr val="339966"/>
                </a:solidFill>
                <a:prstDash val="solid"/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numCache>
            </c:num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0.64</c:v>
                </c:pt>
                <c:pt idx="1">
                  <c:v>0.42</c:v>
                </c:pt>
                <c:pt idx="2">
                  <c:v>0.35</c:v>
                </c:pt>
                <c:pt idx="3">
                  <c:v>0.27</c:v>
                </c:pt>
                <c:pt idx="4">
                  <c:v>0.2</c:v>
                </c:pt>
                <c:pt idx="5">
                  <c:v>0.21</c:v>
                </c:pt>
                <c:pt idx="6">
                  <c:v>0.24</c:v>
                </c:pt>
                <c:pt idx="7">
                  <c:v>0.25</c:v>
                </c:pt>
                <c:pt idx="8">
                  <c:v>0.28999999999999998</c:v>
                </c:pt>
                <c:pt idx="9">
                  <c:v>0.27</c:v>
                </c:pt>
                <c:pt idx="10">
                  <c:v>0.31</c:v>
                </c:pt>
              </c:numCache>
            </c:numRef>
          </c:val>
          <c:smooth val="0"/>
        </c:ser>
        <c:ser>
          <c:idx val="3"/>
          <c:order val="4"/>
          <c:tx>
            <c:strRef>
              <c:f>Sheet1!$F$1</c:f>
              <c:strCache>
                <c:ptCount val="1"/>
                <c:pt idx="0">
                  <c:v>Hispanic</c:v>
                </c:pt>
              </c:strCache>
            </c:strRef>
          </c:tx>
          <c:spPr>
            <a:ln w="25390">
              <a:solidFill>
                <a:srgbClr val="99CC00"/>
              </a:solidFill>
              <a:prstDash val="solid"/>
            </a:ln>
          </c:spPr>
          <c:marker>
            <c:symbol val="square"/>
            <c:size val="8"/>
            <c:spPr>
              <a:solidFill>
                <a:srgbClr val="9BBB59"/>
              </a:solidFill>
              <a:ln>
                <a:solidFill>
                  <a:srgbClr val="99CC00"/>
                </a:solidFill>
                <a:prstDash val="solid"/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</c:numCache>
            </c:numRef>
          </c:cat>
          <c:val>
            <c:numRef>
              <c:f>Sheet1!$F$2:$F$12</c:f>
              <c:numCache>
                <c:formatCode>General</c:formatCode>
                <c:ptCount val="11"/>
                <c:pt idx="0">
                  <c:v>0.36</c:v>
                </c:pt>
                <c:pt idx="1">
                  <c:v>0.36</c:v>
                </c:pt>
                <c:pt idx="2">
                  <c:v>0.28999999999999998</c:v>
                </c:pt>
                <c:pt idx="3">
                  <c:v>0.17</c:v>
                </c:pt>
                <c:pt idx="4">
                  <c:v>0.12</c:v>
                </c:pt>
                <c:pt idx="5">
                  <c:v>0.15</c:v>
                </c:pt>
                <c:pt idx="6">
                  <c:v>0.11</c:v>
                </c:pt>
                <c:pt idx="7">
                  <c:v>0.15</c:v>
                </c:pt>
                <c:pt idx="8">
                  <c:v>0.13</c:v>
                </c:pt>
                <c:pt idx="9">
                  <c:v>0.13</c:v>
                </c:pt>
                <c:pt idx="10">
                  <c:v>0.14000000000000001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041280"/>
        <c:axId val="41056128"/>
      </c:lineChart>
      <c:catAx>
        <c:axId val="410412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399" b="1" i="0" u="none" strike="noStrike" baseline="0">
                    <a:solidFill>
                      <a:srgbClr val="FFFF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>
                    <a:solidFill>
                      <a:srgbClr val="FFFF00"/>
                    </a:solidFill>
                  </a:rPr>
                  <a:t>Year</a:t>
                </a:r>
              </a:p>
            </c:rich>
          </c:tx>
          <c:layout>
            <c:manualLayout>
              <c:xMode val="edge"/>
              <c:yMode val="edge"/>
              <c:x val="0.45216396806033049"/>
              <c:y val="0.93831800230578655"/>
            </c:manualLayout>
          </c:layout>
          <c:overlay val="0"/>
          <c:spPr>
            <a:noFill/>
            <a:ln w="2539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4">
            <a:solidFill>
              <a:srgbClr val="808080"/>
            </a:solidFill>
            <a:prstDash val="solid"/>
          </a:ln>
        </c:spPr>
        <c:txPr>
          <a:bodyPr rot="-2700000" vert="horz"/>
          <a:lstStyle/>
          <a:p>
            <a:pPr>
              <a:defRPr sz="1599" b="0" i="0" u="none" strike="noStrike" baseline="0">
                <a:solidFill>
                  <a:srgbClr val="CCFFCC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41056128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41056128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FFFF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 sz="1399" b="0" i="0" u="none" strike="noStrike" baseline="0">
                    <a:solidFill>
                      <a:srgbClr val="FFFF00"/>
                    </a:solidFill>
                    <a:latin typeface="Calibri"/>
                  </a:rPr>
                  <a:t>Reported cases/100,000 population                     </a:t>
                </a:r>
                <a:endParaRPr lang="en-US">
                  <a:solidFill>
                    <a:srgbClr val="FFFF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2139846955750251E-3"/>
              <c:y val="7.7492334486226597E-2"/>
            </c:manualLayout>
          </c:layout>
          <c:overlay val="0"/>
          <c:spPr>
            <a:noFill/>
            <a:ln w="25390">
              <a:noFill/>
            </a:ln>
          </c:spPr>
        </c:title>
        <c:numFmt formatCode="General" sourceLinked="1"/>
        <c:majorTickMark val="out"/>
        <c:minorTickMark val="out"/>
        <c:tickLblPos val="nextTo"/>
        <c:spPr>
          <a:ln w="3174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 sz="1599" b="0" i="0" u="none" strike="noStrike" baseline="0">
                <a:solidFill>
                  <a:srgbClr val="FFFF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41041280"/>
        <c:crosses val="autoZero"/>
        <c:crossBetween val="midCat"/>
      </c:valAx>
      <c:spPr>
        <a:noFill/>
        <a:ln w="25390">
          <a:noFill/>
        </a:ln>
      </c:spPr>
    </c:plotArea>
    <c:legend>
      <c:legendPos val="r"/>
      <c:layout>
        <c:manualLayout>
          <c:xMode val="edge"/>
          <c:yMode val="edge"/>
          <c:x val="0.22935843406898082"/>
          <c:y val="5.4373796063446223E-2"/>
          <c:w val="0.62401479800830428"/>
          <c:h val="0.16376042456406367"/>
        </c:manualLayout>
      </c:layout>
      <c:overlay val="0"/>
      <c:spPr>
        <a:noFill/>
        <a:ln w="25390">
          <a:noFill/>
        </a:ln>
      </c:spPr>
      <c:txPr>
        <a:bodyPr/>
        <a:lstStyle/>
        <a:p>
          <a:pPr>
            <a:defRPr sz="1285" b="0" i="0" u="none" strike="noStrike" baseline="0">
              <a:solidFill>
                <a:srgbClr val="CCFFCC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>
        <a:lumMod val="60000"/>
        <a:lumOff val="40000"/>
      </a:schemeClr>
    </a:solidFill>
    <a:ln w="3174">
      <a:solidFill>
        <a:srgbClr val="808080"/>
      </a:solidFill>
      <a:prstDash val="solid"/>
    </a:ln>
  </c:spPr>
  <c:txPr>
    <a:bodyPr/>
    <a:lstStyle/>
    <a:p>
      <a:pPr>
        <a:defRPr sz="1799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F3AE9-A44C-4BA5-B54C-A6841E89251B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FF0C9-4120-4247-98E4-FC2F46EE3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FF0C9-4120-4247-98E4-FC2F46EE36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550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IVDU:</a:t>
            </a:r>
          </a:p>
          <a:p>
            <a:r>
              <a:rPr lang="en-US" dirty="0" smtClean="0"/>
              <a:t> 18-30 years old- ~1/3 HCV infected</a:t>
            </a:r>
          </a:p>
          <a:p>
            <a:r>
              <a:rPr lang="en-US" dirty="0" smtClean="0"/>
              <a:t> Older</a:t>
            </a:r>
            <a:r>
              <a:rPr lang="en-US" baseline="0" dirty="0" smtClean="0"/>
              <a:t> and former IVDU- 70-90% infected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Blood transfusions: current risk is 1 chance in </a:t>
            </a:r>
            <a:r>
              <a:rPr lang="en-US" baseline="0" smtClean="0"/>
              <a:t>2 million </a:t>
            </a:r>
            <a:r>
              <a:rPr lang="en-US" baseline="0" dirty="0" smtClean="0"/>
              <a:t>units transfused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FF0C9-4120-4247-98E4-FC2F46EE36D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35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Anti-HCV can be detected 4-10 weeks after infection.</a:t>
            </a:r>
          </a:p>
          <a:p>
            <a:r>
              <a:rPr lang="en-US" dirty="0" smtClean="0"/>
              <a:t>Detected</a:t>
            </a:r>
            <a:r>
              <a:rPr lang="en-US" baseline="0" dirty="0" smtClean="0"/>
              <a:t> in &gt;97% by 6 months.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HCV RNA can be detected by PCR in 2-3 weeks.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FF0C9-4120-4247-98E4-FC2F46EE36D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51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98E0D-5E2B-49DB-975E-B7621AEBDA5E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3DE14-8314-4180-B7C2-AAA64BD2483E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3B89D-3872-4436-9D84-540EC354FA79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6502B-33E1-4D96-9F47-BC554DC2D13D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92049-E37C-4DED-84B0-B3220278740D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8A736-4D0E-4400-B584-1647A3A27DEF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1575-CC28-4304-BA45-66AA4E672494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C0F8-4972-4E19-A4A3-9928E48D906E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4B5A6-025E-483F-A836-B6B07E169C85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C3FE8-1238-4197-AE2D-90E67943DFD6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AEF32-93FC-4A9F-B6CF-B477C1EE00BD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A99F-2B9A-444B-B2E9-B450EEA13E06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50640-A2BF-4DC2-BBA9-FAC94AF7F030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9C76F-63F4-40E6-BD59-3064014F2BAD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F67F-780B-47A8-8B66-4EE41D9BA664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D77A0-E268-4A1F-BDA8-C5894C74F807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E8C37-19F1-40EC-A842-6D6FBAE2358D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9ADEA8F-74FF-48C8-8125-5FF294A65A8C}" type="datetime1">
              <a:rPr lang="en-US" smtClean="0"/>
              <a:t>10/22/2015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57F1E4F-1CFF-5643-939E-02111984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350168"/>
            <a:ext cx="10916651" cy="1560940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Hepatitis C</a:t>
            </a:r>
            <a:b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Silent Epidemic</a:t>
            </a:r>
            <a:endParaRPr 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 bwMode="auto">
          <a:xfrm>
            <a:off x="10011103" y="1215190"/>
            <a:ext cx="1539435" cy="15368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914400" y="4296151"/>
            <a:ext cx="961183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CAPT Stephen “Miles” Rudd, MD, FAAFP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Chief Medical Officer/Deputy Director, Portland Area IHS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Chairman, IHS National Pharmacy &amp; Therapeutics Committee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October 2015 Northwest Portland Area Indian Health Board- Quarterly Board Meeting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Pendleton, OR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4061637"/>
            <a:ext cx="10090298" cy="3189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863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by Ethnicity:	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5168641"/>
              </p:ext>
            </p:extLst>
          </p:nvPr>
        </p:nvGraphicFramePr>
        <p:xfrm>
          <a:off x="1121243" y="1523720"/>
          <a:ext cx="8947150" cy="419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205753" y="5988426"/>
            <a:ext cx="777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200" dirty="0">
                <a:solidFill>
                  <a:srgbClr val="FFFF00"/>
                </a:solidFill>
                <a:latin typeface="Calibri" pitchFamily="-105" charset="0"/>
                <a:cs typeface="Arial" charset="0"/>
              </a:rPr>
              <a:t>Source: National Notifiable Diseases Surveillance System (NNDSS)</a:t>
            </a:r>
          </a:p>
        </p:txBody>
      </p:sp>
    </p:spTree>
    <p:extLst>
      <p:ext uri="{BB962C8B-B14F-4D97-AF65-F5344CB8AC3E}">
        <p14:creationId xmlns:p14="http://schemas.microsoft.com/office/powerpoint/2010/main" val="269276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in OR:	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25" t="13495" r="7156" b="9316"/>
          <a:stretch/>
        </p:blipFill>
        <p:spPr bwMode="auto">
          <a:xfrm>
            <a:off x="2338087" y="1272974"/>
            <a:ext cx="6910086" cy="517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94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is at risk for Hepatitis C: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dirty="0" smtClean="0"/>
              <a:t>People at increased risk:</a:t>
            </a:r>
          </a:p>
          <a:p>
            <a:pPr lvl="1"/>
            <a:r>
              <a:rPr lang="en-US" sz="1800" dirty="0" smtClean="0"/>
              <a:t>Injection drug users, current * or past (even one time)</a:t>
            </a:r>
          </a:p>
          <a:p>
            <a:pPr lvl="1"/>
            <a:r>
              <a:rPr lang="en-US" dirty="0" smtClean="0"/>
              <a:t>Recipient of blood, blood products, or organs before 1992</a:t>
            </a:r>
          </a:p>
          <a:p>
            <a:pPr lvl="1"/>
            <a:r>
              <a:rPr lang="en-US" sz="1800" dirty="0" smtClean="0"/>
              <a:t>Long-term </a:t>
            </a:r>
            <a:r>
              <a:rPr lang="en-US" sz="1800" dirty="0" err="1" smtClean="0"/>
              <a:t>hemodialyis</a:t>
            </a:r>
            <a:r>
              <a:rPr lang="en-US" sz="1800" dirty="0" smtClean="0"/>
              <a:t> patients</a:t>
            </a:r>
          </a:p>
          <a:p>
            <a:pPr lvl="1"/>
            <a:r>
              <a:rPr lang="en-US" dirty="0" smtClean="0"/>
              <a:t>People who received tattoos or body </a:t>
            </a:r>
            <a:r>
              <a:rPr lang="en-US" dirty="0" err="1" smtClean="0"/>
              <a:t>peircing</a:t>
            </a:r>
            <a:r>
              <a:rPr lang="en-US" dirty="0" smtClean="0"/>
              <a:t> with non-sterile instruments</a:t>
            </a:r>
          </a:p>
          <a:p>
            <a:pPr lvl="1"/>
            <a:r>
              <a:rPr lang="en-US" sz="1800" dirty="0" smtClean="0"/>
              <a:t>People with known exposures (healthcare workers with </a:t>
            </a:r>
            <a:r>
              <a:rPr lang="en-US" sz="1800" dirty="0" err="1" smtClean="0"/>
              <a:t>needlesticks</a:t>
            </a:r>
            <a:r>
              <a:rPr lang="en-US" sz="1800" dirty="0" smtClean="0"/>
              <a:t>)</a:t>
            </a:r>
          </a:p>
          <a:p>
            <a:pPr lvl="1"/>
            <a:r>
              <a:rPr lang="en-US" dirty="0" smtClean="0"/>
              <a:t>HIV-infected persons</a:t>
            </a:r>
          </a:p>
          <a:p>
            <a:pPr lvl="1"/>
            <a:r>
              <a:rPr lang="en-US" sz="1800" dirty="0" smtClean="0"/>
              <a:t>Children born to mothers with HCV (6%)</a:t>
            </a:r>
          </a:p>
          <a:p>
            <a:r>
              <a:rPr lang="en-US" sz="2000" dirty="0" smtClean="0"/>
              <a:t>Less common risk</a:t>
            </a:r>
          </a:p>
          <a:p>
            <a:pPr lvl="1"/>
            <a:r>
              <a:rPr lang="en-US" sz="1800" dirty="0" smtClean="0"/>
              <a:t>Sexual contacts of persons infected with HCV</a:t>
            </a:r>
          </a:p>
          <a:p>
            <a:pPr lvl="1"/>
            <a:r>
              <a:rPr lang="en-US" dirty="0" smtClean="0"/>
              <a:t>Those sharing personal care items that may have come into contact with blood from an infected  person.</a:t>
            </a:r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22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  <p:pic>
        <p:nvPicPr>
          <p:cNvPr id="6146" name="Picture 2" descr="C:\Users\srudd\Desktop\Intravenous-drug-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938" y="1600200"/>
            <a:ext cx="2343150" cy="1558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1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C: Symptoms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6709065" cy="4828673"/>
          </a:xfrm>
          <a:noFill/>
          <a:ln w="15875">
            <a:solidFill>
              <a:schemeClr val="accent1"/>
            </a:solidFill>
          </a:ln>
        </p:spPr>
        <p:txBody>
          <a:bodyPr numCol="2">
            <a:normAutofit/>
          </a:bodyPr>
          <a:lstStyle/>
          <a:p>
            <a:r>
              <a:rPr lang="en-US" sz="2800" dirty="0" smtClean="0"/>
              <a:t>Acute Hepatitis C </a:t>
            </a:r>
          </a:p>
          <a:p>
            <a:pPr lvl="1"/>
            <a:r>
              <a:rPr lang="en-US" sz="2200" dirty="0" smtClean="0"/>
              <a:t>Fever</a:t>
            </a:r>
          </a:p>
          <a:p>
            <a:pPr lvl="1"/>
            <a:r>
              <a:rPr lang="en-US" sz="2200" dirty="0" smtClean="0"/>
              <a:t>Fatigue</a:t>
            </a:r>
          </a:p>
          <a:p>
            <a:pPr lvl="1"/>
            <a:r>
              <a:rPr lang="en-US" sz="2200" dirty="0" smtClean="0"/>
              <a:t>Loss of appetite</a:t>
            </a:r>
          </a:p>
          <a:p>
            <a:pPr lvl="1"/>
            <a:r>
              <a:rPr lang="en-US" sz="2200" dirty="0" smtClean="0"/>
              <a:t>Nausea</a:t>
            </a:r>
          </a:p>
          <a:p>
            <a:pPr lvl="1"/>
            <a:r>
              <a:rPr lang="en-US" sz="2200" dirty="0" smtClean="0"/>
              <a:t>Vomiting</a:t>
            </a:r>
          </a:p>
          <a:p>
            <a:pPr lvl="1"/>
            <a:r>
              <a:rPr lang="en-US" sz="2200" dirty="0" smtClean="0"/>
              <a:t>Abdominal pain</a:t>
            </a:r>
          </a:p>
          <a:p>
            <a:pPr lvl="1"/>
            <a:r>
              <a:rPr lang="en-US" sz="2200" dirty="0" smtClean="0"/>
              <a:t>Dark urine</a:t>
            </a:r>
          </a:p>
          <a:p>
            <a:pPr lvl="1"/>
            <a:r>
              <a:rPr lang="en-US" sz="2200" dirty="0" smtClean="0"/>
              <a:t>Clay-colored bowel movements</a:t>
            </a:r>
          </a:p>
          <a:p>
            <a:pPr lvl="1"/>
            <a:endParaRPr lang="en-US" sz="2200" dirty="0"/>
          </a:p>
          <a:p>
            <a:pPr lvl="1"/>
            <a:endParaRPr lang="en-US" sz="2200" dirty="0" smtClean="0"/>
          </a:p>
          <a:p>
            <a:pPr lvl="1"/>
            <a:r>
              <a:rPr lang="en-US" sz="2200" dirty="0" smtClean="0"/>
              <a:t>Joint pain</a:t>
            </a:r>
          </a:p>
          <a:p>
            <a:pPr lvl="1"/>
            <a:r>
              <a:rPr lang="en-US" sz="2200" dirty="0" smtClean="0"/>
              <a:t>Jaundice (yellow color in the skin or eyes)</a:t>
            </a:r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  <p:pic>
        <p:nvPicPr>
          <p:cNvPr id="7171" name="Picture 3" descr="C:\Users\srudd\Desktop\NJ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776" y="1652953"/>
            <a:ext cx="4315468" cy="446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6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Screening: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Blood test can be used to screen for antibodies against HCV.</a:t>
            </a:r>
          </a:p>
          <a:p>
            <a:r>
              <a:rPr lang="en-US" sz="2800" dirty="0" smtClean="0"/>
              <a:t>Screening recommended for:</a:t>
            </a:r>
          </a:p>
          <a:p>
            <a:pPr lvl="1"/>
            <a:r>
              <a:rPr lang="en-US" sz="2400" dirty="0" smtClean="0"/>
              <a:t>High risk persons</a:t>
            </a:r>
          </a:p>
          <a:p>
            <a:pPr lvl="1"/>
            <a:r>
              <a:rPr lang="en-US" sz="2400" dirty="0" smtClean="0"/>
              <a:t>Persons born between 1945 through 1965 (Baby Boomers)</a:t>
            </a:r>
          </a:p>
          <a:p>
            <a:pPr lvl="2"/>
            <a:r>
              <a:rPr lang="en-US" sz="2200" dirty="0" smtClean="0"/>
              <a:t>5x more likely to be infected</a:t>
            </a:r>
          </a:p>
          <a:p>
            <a:pPr lvl="2"/>
            <a:r>
              <a:rPr lang="en-US" sz="2200" dirty="0" smtClean="0"/>
              <a:t>3 out of 4 people with HCV infection are in this age group</a:t>
            </a:r>
          </a:p>
          <a:p>
            <a:r>
              <a:rPr lang="en-US" sz="2600" dirty="0" smtClean="0"/>
              <a:t>A positive antibody test (ever been infected) should be followed by a test for viral genes (still infected)</a:t>
            </a:r>
          </a:p>
          <a:p>
            <a:pPr lvl="1"/>
            <a:endParaRPr lang="en-US" sz="22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77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screen for HCV?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Counseling on prevention of spread.</a:t>
            </a:r>
          </a:p>
          <a:p>
            <a:r>
              <a:rPr lang="en-US" sz="2800" dirty="0" smtClean="0"/>
              <a:t>Vaccination against Hepatitis A &amp; B.</a:t>
            </a:r>
          </a:p>
          <a:p>
            <a:r>
              <a:rPr lang="en-US" sz="2800" dirty="0" smtClean="0"/>
              <a:t>Counseling on avoidance of alcohol.</a:t>
            </a:r>
          </a:p>
          <a:p>
            <a:r>
              <a:rPr lang="en-US" sz="2800" dirty="0" smtClean="0"/>
              <a:t>Counseling on avoidance of certain prescription pills, supplements, or over-the-counter medications that can damage the liver.</a:t>
            </a:r>
          </a:p>
          <a:p>
            <a:r>
              <a:rPr lang="en-US" sz="2800" dirty="0" smtClean="0"/>
              <a:t>Monitoring for chronic hepatitis and cirrhosis (and complications).</a:t>
            </a:r>
          </a:p>
          <a:p>
            <a:r>
              <a:rPr lang="en-US" sz="2800" dirty="0" smtClean="0"/>
              <a:t>Identifying patients that would benefit from treatment.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93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Treatment: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Two important definitions:</a:t>
            </a:r>
          </a:p>
          <a:p>
            <a:pPr lvl="1"/>
            <a:r>
              <a:rPr lang="en-US" sz="2600" dirty="0" smtClean="0"/>
              <a:t>Sustained </a:t>
            </a:r>
            <a:r>
              <a:rPr lang="en-US" sz="2600" dirty="0" err="1" smtClean="0"/>
              <a:t>Virologic</a:t>
            </a:r>
            <a:r>
              <a:rPr lang="en-US" sz="2600" dirty="0" smtClean="0"/>
              <a:t> Response (SVR)- a marker for HCV cure</a:t>
            </a:r>
          </a:p>
          <a:p>
            <a:pPr lvl="2"/>
            <a:r>
              <a:rPr lang="en-US" sz="2400" dirty="0" smtClean="0"/>
              <a:t>HCV is undetectable  in the blood for 24 weeks after therapy.</a:t>
            </a:r>
          </a:p>
          <a:p>
            <a:pPr lvl="1"/>
            <a:r>
              <a:rPr lang="en-US" sz="2600" dirty="0" smtClean="0"/>
              <a:t>HCV Genotype- differing strains of HCV (6)</a:t>
            </a:r>
          </a:p>
          <a:p>
            <a:pPr lvl="2"/>
            <a:r>
              <a:rPr lang="en-US" sz="2400" dirty="0" smtClean="0"/>
              <a:t>Genotype 1 is most common (subtypes a &amp; b)</a:t>
            </a:r>
          </a:p>
          <a:p>
            <a:pPr lvl="2"/>
            <a:r>
              <a:rPr lang="en-US" sz="2400" dirty="0" smtClean="0"/>
              <a:t>Genotype 2 and 3 respond better to treatment </a:t>
            </a:r>
          </a:p>
          <a:p>
            <a:r>
              <a:rPr lang="en-US" sz="2800" dirty="0" smtClean="0"/>
              <a:t>Antiviral medications for the treatment of Hepatitis C infection have been available since the 1990s.</a:t>
            </a:r>
          </a:p>
          <a:p>
            <a:r>
              <a:rPr lang="en-US" sz="2800" dirty="0" smtClean="0"/>
              <a:t>Recently, there has been a rapid increase in newer medications.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4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Treatment: 1990s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Interferon and ribavirin</a:t>
            </a:r>
          </a:p>
          <a:p>
            <a:pPr lvl="1"/>
            <a:r>
              <a:rPr lang="en-US" sz="2600" dirty="0" smtClean="0"/>
              <a:t>Required 24-48 weeks of treatment</a:t>
            </a:r>
          </a:p>
          <a:p>
            <a:pPr lvl="1"/>
            <a:r>
              <a:rPr lang="en-US" sz="2600" dirty="0" smtClean="0"/>
              <a:t>Involved weekly injections (interferon) and twice daily pills (ribavirin).</a:t>
            </a:r>
          </a:p>
          <a:p>
            <a:pPr lvl="1"/>
            <a:r>
              <a:rPr lang="en-US" sz="2600" dirty="0" smtClean="0"/>
              <a:t>Significant side effects</a:t>
            </a:r>
          </a:p>
          <a:p>
            <a:pPr lvl="2"/>
            <a:r>
              <a:rPr lang="en-US" sz="2400" dirty="0" smtClean="0"/>
              <a:t>Flu-like symptoms (80%)- fever, </a:t>
            </a:r>
            <a:r>
              <a:rPr lang="en-US" sz="2400" dirty="0" err="1" smtClean="0"/>
              <a:t>headach</a:t>
            </a:r>
            <a:r>
              <a:rPr lang="en-US" sz="2400" dirty="0" smtClean="0"/>
              <a:t>, body aches</a:t>
            </a:r>
          </a:p>
          <a:p>
            <a:pPr lvl="2"/>
            <a:r>
              <a:rPr lang="en-US" sz="2400" dirty="0" smtClean="0"/>
              <a:t>Depression and irritability (40%)</a:t>
            </a:r>
          </a:p>
          <a:p>
            <a:pPr lvl="2"/>
            <a:r>
              <a:rPr lang="en-US" sz="2400" dirty="0" smtClean="0"/>
              <a:t>Other- low blood counts and thyroid inflammation.</a:t>
            </a:r>
          </a:p>
          <a:p>
            <a:pPr lvl="2"/>
            <a:r>
              <a:rPr lang="en-US" sz="2400" dirty="0" smtClean="0"/>
              <a:t>10-14% cannot tolerate therapy</a:t>
            </a:r>
          </a:p>
          <a:p>
            <a:pPr lvl="1"/>
            <a:r>
              <a:rPr lang="en-US" sz="2600" dirty="0" smtClean="0"/>
              <a:t>SVR- genotype 1 (45-60%), genotype 2 &amp; 3 (75-80%)</a:t>
            </a:r>
          </a:p>
          <a:p>
            <a:pPr lvl="1"/>
            <a:r>
              <a:rPr lang="en-US" sz="2600" dirty="0" smtClean="0"/>
              <a:t>Cost: ~$12,000 (24 week)- $24,000 (48 week)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  <p:pic>
        <p:nvPicPr>
          <p:cNvPr id="8194" name="Picture 2" descr="C:\Users\srudd\Desktop\Avone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77" y="3587261"/>
            <a:ext cx="2214438" cy="1804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14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Treatment: 2015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Several newer options</a:t>
            </a:r>
          </a:p>
          <a:p>
            <a:pPr lvl="1"/>
            <a:r>
              <a:rPr lang="en-US" sz="2600" dirty="0" err="1" smtClean="0"/>
              <a:t>Ledipasvir</a:t>
            </a:r>
            <a:r>
              <a:rPr lang="en-US" sz="2600" dirty="0" smtClean="0"/>
              <a:t>/</a:t>
            </a:r>
            <a:r>
              <a:rPr lang="en-US" sz="2600" dirty="0" err="1" smtClean="0"/>
              <a:t>sofosbuvir</a:t>
            </a:r>
            <a:r>
              <a:rPr lang="en-US" sz="2600" dirty="0" smtClean="0"/>
              <a:t>  (</a:t>
            </a:r>
            <a:r>
              <a:rPr lang="en-US" sz="2600" dirty="0" err="1" smtClean="0"/>
              <a:t>Harvoni</a:t>
            </a:r>
            <a:r>
              <a:rPr lang="en-US" sz="2600" dirty="0" smtClean="0"/>
              <a:t>®)</a:t>
            </a:r>
          </a:p>
          <a:p>
            <a:pPr lvl="1"/>
            <a:r>
              <a:rPr lang="en-US" sz="2600" dirty="0" err="1" smtClean="0"/>
              <a:t>Daclatasvir</a:t>
            </a:r>
            <a:r>
              <a:rPr lang="en-US" sz="2600" dirty="0" smtClean="0"/>
              <a:t> </a:t>
            </a:r>
            <a:r>
              <a:rPr lang="en-US" sz="2600" dirty="0"/>
              <a:t>(</a:t>
            </a:r>
            <a:r>
              <a:rPr lang="en-US" sz="2600" dirty="0" err="1"/>
              <a:t>Daklinza</a:t>
            </a:r>
            <a:r>
              <a:rPr lang="en-US" sz="2600" dirty="0"/>
              <a:t>®)</a:t>
            </a:r>
            <a:endParaRPr lang="en-US" sz="2600" dirty="0" smtClean="0"/>
          </a:p>
          <a:p>
            <a:pPr lvl="1"/>
            <a:r>
              <a:rPr lang="en-US" sz="2600" dirty="0" err="1" smtClean="0"/>
              <a:t>Simeprevir</a:t>
            </a:r>
            <a:r>
              <a:rPr lang="en-US" sz="2600" dirty="0" smtClean="0"/>
              <a:t> (</a:t>
            </a:r>
            <a:r>
              <a:rPr lang="en-US" sz="2600" dirty="0" err="1" smtClean="0"/>
              <a:t>Olysio</a:t>
            </a:r>
            <a:r>
              <a:rPr lang="en-US" sz="2600" dirty="0"/>
              <a:t>®</a:t>
            </a:r>
            <a:r>
              <a:rPr lang="en-US" sz="2600" dirty="0" smtClean="0"/>
              <a:t>)</a:t>
            </a:r>
          </a:p>
          <a:p>
            <a:pPr lvl="1"/>
            <a:r>
              <a:rPr lang="en-US" sz="2600" dirty="0" err="1" smtClean="0"/>
              <a:t>Sofosbuvir</a:t>
            </a:r>
            <a:r>
              <a:rPr lang="en-US" sz="2600" dirty="0" smtClean="0"/>
              <a:t> </a:t>
            </a:r>
            <a:r>
              <a:rPr lang="en-US" sz="2600" dirty="0"/>
              <a:t>(</a:t>
            </a:r>
            <a:r>
              <a:rPr lang="en-US" sz="2600" dirty="0" err="1"/>
              <a:t>Sovaldi</a:t>
            </a:r>
            <a:r>
              <a:rPr lang="en-US" sz="2600" dirty="0"/>
              <a:t>®)</a:t>
            </a:r>
            <a:endParaRPr lang="en-US" sz="2600" dirty="0" smtClean="0"/>
          </a:p>
          <a:p>
            <a:pPr lvl="1"/>
            <a:r>
              <a:rPr lang="en-US" sz="2600" dirty="0" err="1" smtClean="0"/>
              <a:t>Ombitasvir</a:t>
            </a:r>
            <a:r>
              <a:rPr lang="en-US" sz="2600" dirty="0" smtClean="0"/>
              <a:t>/</a:t>
            </a:r>
            <a:r>
              <a:rPr lang="en-US" sz="2600" dirty="0" err="1" smtClean="0"/>
              <a:t>paritapevir</a:t>
            </a:r>
            <a:r>
              <a:rPr lang="en-US" sz="2600" dirty="0" smtClean="0"/>
              <a:t>/ritonavir plus </a:t>
            </a:r>
            <a:r>
              <a:rPr lang="en-US" sz="2600" dirty="0" err="1" smtClean="0"/>
              <a:t>dasabuvir</a:t>
            </a:r>
            <a:r>
              <a:rPr lang="en-US" sz="2600" dirty="0" smtClean="0"/>
              <a:t> (</a:t>
            </a:r>
            <a:r>
              <a:rPr lang="en-US" sz="2600" dirty="0" err="1" smtClean="0"/>
              <a:t>Viekira</a:t>
            </a:r>
            <a:r>
              <a:rPr lang="en-US" sz="2600" dirty="0" smtClean="0"/>
              <a:t> Pak</a:t>
            </a:r>
            <a:r>
              <a:rPr lang="en-US" sz="2600" dirty="0"/>
              <a:t>®</a:t>
            </a:r>
            <a:r>
              <a:rPr lang="en-US" sz="2600" dirty="0" smtClean="0"/>
              <a:t>)</a:t>
            </a:r>
          </a:p>
          <a:p>
            <a:r>
              <a:rPr lang="en-US" sz="2800" dirty="0" smtClean="0"/>
              <a:t>Typically 12 weeks of treatment</a:t>
            </a:r>
          </a:p>
          <a:p>
            <a:r>
              <a:rPr lang="en-US" sz="2800" dirty="0" smtClean="0"/>
              <a:t>Once daily dosing.</a:t>
            </a:r>
          </a:p>
          <a:p>
            <a:r>
              <a:rPr lang="en-US" sz="2800" dirty="0" smtClean="0"/>
              <a:t>Well tolerated (few side effects)</a:t>
            </a:r>
            <a:endParaRPr lang="en-US" sz="2600" dirty="0" smtClean="0"/>
          </a:p>
          <a:p>
            <a:r>
              <a:rPr lang="en-US" sz="2800" dirty="0" smtClean="0"/>
              <a:t>SVR- greater than 90% (some approach 100%)</a:t>
            </a:r>
          </a:p>
          <a:p>
            <a:r>
              <a:rPr lang="en-US" sz="2800" dirty="0" smtClean="0"/>
              <a:t>Cost: ~$38,00-$91,000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  <p:pic>
        <p:nvPicPr>
          <p:cNvPr id="9218" name="Picture 2" descr="C:\Users\srudd\Desktop\7aa4a71b2e4c4667b9d18031f5b14c98-harvoni-monogr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646" y="1623646"/>
            <a:ext cx="2045678" cy="2045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02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should be treated?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Cure of HCV results in improved survival, reduced morbidity, and higher quality of life.</a:t>
            </a:r>
          </a:p>
          <a:p>
            <a:r>
              <a:rPr lang="en-US" sz="2800" dirty="0" smtClean="0"/>
              <a:t>Safety and efficacy of newer regimens create a benefit for all patients with chronic HCV infection, except for those with a limited life expectancy due to non-related diseases (&lt; 12 months)</a:t>
            </a:r>
          </a:p>
          <a:p>
            <a:r>
              <a:rPr lang="en-US" sz="2800" dirty="0" smtClean="0"/>
              <a:t>To treat the ~29,000 identified IHS patients with </a:t>
            </a:r>
            <a:r>
              <a:rPr lang="en-US" sz="2800" dirty="0" err="1" smtClean="0"/>
              <a:t>Harvoni</a:t>
            </a:r>
            <a:r>
              <a:rPr lang="en-US" sz="2800" dirty="0" smtClean="0"/>
              <a:t>® for 12 weeks would cost ~ $1.1 billion.</a:t>
            </a:r>
          </a:p>
          <a:p>
            <a:r>
              <a:rPr lang="en-US" sz="2800" dirty="0" smtClean="0"/>
              <a:t>With limited resources, the recommendation is to prioritize treatment to those at highest risk</a:t>
            </a:r>
          </a:p>
          <a:p>
            <a:pPr lvl="1"/>
            <a:r>
              <a:rPr lang="en-US" sz="2600" dirty="0" smtClean="0"/>
              <a:t>Advanced fibrosis</a:t>
            </a:r>
          </a:p>
          <a:p>
            <a:pPr lvl="1"/>
            <a:r>
              <a:rPr lang="en-US" sz="2600" dirty="0" smtClean="0"/>
              <a:t>Transplant recipients</a:t>
            </a:r>
          </a:p>
          <a:p>
            <a:pPr lvl="1"/>
            <a:r>
              <a:rPr lang="en-US" sz="2600" dirty="0" smtClean="0"/>
              <a:t>Severe extrahepatic manifestations</a:t>
            </a:r>
          </a:p>
          <a:p>
            <a:pPr lvl="1"/>
            <a:r>
              <a:rPr lang="en-US" sz="2600" dirty="0" smtClean="0"/>
              <a:t>High-risk for fibrosis progression (HIV coinfection, diabetes, coexisting liver disease)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8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 disease characterized by inflammation of the liver.</a:t>
            </a:r>
          </a:p>
          <a:p>
            <a:r>
              <a:rPr lang="en-US" sz="2800" dirty="0" smtClean="0"/>
              <a:t>Causes of hepatitis</a:t>
            </a:r>
          </a:p>
          <a:p>
            <a:pPr lvl="1"/>
            <a:r>
              <a:rPr lang="en-US" sz="2600" dirty="0" smtClean="0"/>
              <a:t>Toxins</a:t>
            </a:r>
          </a:p>
          <a:p>
            <a:pPr lvl="1"/>
            <a:r>
              <a:rPr lang="en-US" sz="2600" dirty="0" smtClean="0"/>
              <a:t>Certain drugs</a:t>
            </a:r>
          </a:p>
          <a:p>
            <a:pPr lvl="1"/>
            <a:r>
              <a:rPr lang="en-US" sz="2600" dirty="0" smtClean="0"/>
              <a:t>Some diseases</a:t>
            </a:r>
          </a:p>
          <a:p>
            <a:pPr lvl="1"/>
            <a:r>
              <a:rPr lang="en-US" sz="2600" dirty="0" smtClean="0"/>
              <a:t>Heavy alcohol use</a:t>
            </a:r>
          </a:p>
          <a:p>
            <a:pPr lvl="1"/>
            <a:r>
              <a:rPr lang="en-US" sz="2600" dirty="0" smtClean="0"/>
              <a:t>Bacterial and viral infection</a:t>
            </a:r>
          </a:p>
          <a:p>
            <a:pPr lvl="2"/>
            <a:r>
              <a:rPr lang="en-US" sz="2400" dirty="0" smtClean="0"/>
              <a:t>Hepatitis A, B, C</a:t>
            </a:r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  <p:pic>
        <p:nvPicPr>
          <p:cNvPr id="1026" name="Picture 2" descr="C:\Users\srudd\Desktop\816_li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806" y="2249144"/>
            <a:ext cx="4876441" cy="321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2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Risk Stratification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The degree of liver fibrosis (scarring) is used as a measure for the severity of the liver disease</a:t>
            </a:r>
          </a:p>
          <a:p>
            <a:r>
              <a:rPr lang="en-US" sz="2800" dirty="0" smtClean="0"/>
              <a:t>The gold standard for determining fibrosis is a liver biopsy</a:t>
            </a:r>
          </a:p>
          <a:p>
            <a:pPr lvl="1"/>
            <a:r>
              <a:rPr lang="en-US" sz="2400" dirty="0" smtClean="0"/>
              <a:t>Not the most practical test due to limited availability, costs, and risk.</a:t>
            </a:r>
          </a:p>
          <a:p>
            <a:r>
              <a:rPr lang="en-US" sz="2600" dirty="0" smtClean="0"/>
              <a:t>Calculation based on blood tests can be used to approximate fibrosis</a:t>
            </a:r>
            <a:r>
              <a:rPr lang="en-US" sz="2800" dirty="0"/>
              <a:t> </a:t>
            </a:r>
            <a:r>
              <a:rPr lang="en-US" sz="2800" dirty="0" smtClean="0"/>
              <a:t>(APRI, FIB-4)</a:t>
            </a:r>
          </a:p>
          <a:p>
            <a:pPr lvl="1"/>
            <a:r>
              <a:rPr lang="en-US" sz="2400" dirty="0" smtClean="0"/>
              <a:t>Hepatitis C Risk Stratification Panel</a:t>
            </a:r>
          </a:p>
          <a:p>
            <a:pPr lvl="2"/>
            <a:r>
              <a:rPr lang="en-US" sz="2200" dirty="0" smtClean="0"/>
              <a:t>Export </a:t>
            </a:r>
            <a:r>
              <a:rPr lang="en-US" sz="2200" dirty="0" err="1" smtClean="0"/>
              <a:t>iCare</a:t>
            </a:r>
            <a:r>
              <a:rPr lang="en-US" sz="2200" dirty="0" smtClean="0"/>
              <a:t> panel into Excel tool</a:t>
            </a:r>
          </a:p>
          <a:p>
            <a:pPr lvl="2"/>
            <a:r>
              <a:rPr lang="en-US" sz="2200" dirty="0" smtClean="0"/>
              <a:t>Automatically calculates APRI and FIB-4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84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Paying for Treatment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sz="2600" dirty="0" smtClean="0"/>
              <a:t>CMS and some third party insurers will pay for antiviral therapy for HCV infection.</a:t>
            </a:r>
          </a:p>
          <a:p>
            <a:pPr lvl="1"/>
            <a:r>
              <a:rPr lang="en-US" sz="2400" dirty="0" smtClean="0"/>
              <a:t>Why?</a:t>
            </a:r>
          </a:p>
          <a:p>
            <a:pPr lvl="2"/>
            <a:r>
              <a:rPr lang="en-US" sz="2200" dirty="0" smtClean="0"/>
              <a:t>Liver transplant cost ~$300,000 + $25,000/</a:t>
            </a:r>
            <a:r>
              <a:rPr lang="en-US" sz="2200" dirty="0" err="1" smtClean="0"/>
              <a:t>yr</a:t>
            </a:r>
            <a:r>
              <a:rPr lang="en-US" sz="2200" dirty="0" smtClean="0"/>
              <a:t> for antirejection drugs</a:t>
            </a:r>
          </a:p>
          <a:p>
            <a:pPr lvl="2"/>
            <a:r>
              <a:rPr lang="en-US" sz="2200" dirty="0" smtClean="0"/>
              <a:t>Cirrhosis cost ~$25,000 per admission</a:t>
            </a:r>
          </a:p>
          <a:p>
            <a:pPr lvl="1"/>
            <a:r>
              <a:rPr lang="en-US" sz="2400" dirty="0" smtClean="0"/>
              <a:t>Various eligibility criteria can still limit access</a:t>
            </a:r>
            <a:endParaRPr lang="en-US" sz="2400" dirty="0"/>
          </a:p>
          <a:p>
            <a:r>
              <a:rPr lang="en-US" sz="2600" dirty="0" smtClean="0"/>
              <a:t>Patient Assistance Programs</a:t>
            </a:r>
          </a:p>
          <a:p>
            <a:pPr lvl="1"/>
            <a:r>
              <a:rPr lang="en-US" sz="2400" dirty="0" smtClean="0"/>
              <a:t>Drug company sponsored programs that provide free medication</a:t>
            </a:r>
          </a:p>
          <a:p>
            <a:pPr lvl="2"/>
            <a:r>
              <a:rPr lang="en-US" sz="2200" dirty="0" smtClean="0"/>
              <a:t>Most meet low-income eligibility</a:t>
            </a:r>
          </a:p>
          <a:p>
            <a:pPr lvl="2"/>
            <a:r>
              <a:rPr lang="en-US" sz="2200" dirty="0" smtClean="0"/>
              <a:t>Non-formulary status has been critical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00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Mandating Treatment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600" dirty="0" smtClean="0"/>
              <a:t>VA announced in Feb. 2015 that they would provide treatment to all HCV patients.</a:t>
            </a:r>
          </a:p>
          <a:p>
            <a:pPr lvl="1"/>
            <a:r>
              <a:rPr lang="en-US" sz="2400" dirty="0" smtClean="0"/>
              <a:t>Set aside $700 million for drug cost</a:t>
            </a:r>
          </a:p>
          <a:p>
            <a:pPr lvl="1"/>
            <a:r>
              <a:rPr lang="en-US" sz="2400" dirty="0" smtClean="0"/>
              <a:t>Completed depleted fund by June.</a:t>
            </a:r>
          </a:p>
          <a:p>
            <a:pPr lvl="1"/>
            <a:r>
              <a:rPr lang="en-US" sz="2400" dirty="0" smtClean="0"/>
              <a:t>The budget shortfall required the VA to pull back and prioritize treatment</a:t>
            </a:r>
          </a:p>
          <a:p>
            <a:pPr lvl="2"/>
            <a:endParaRPr lang="en-US" sz="2200" dirty="0"/>
          </a:p>
          <a:p>
            <a:r>
              <a:rPr lang="en-US" sz="2600" dirty="0" smtClean="0"/>
              <a:t>IHS policy for federal IHS facilities is in early draft form.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61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Supports for Treatment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600" dirty="0" smtClean="0"/>
              <a:t>Previously, many patients with HCV received treatment under the care of </a:t>
            </a:r>
            <a:r>
              <a:rPr lang="en-US" sz="2600" dirty="0" err="1" smtClean="0"/>
              <a:t>hepatologist</a:t>
            </a:r>
            <a:r>
              <a:rPr lang="en-US" sz="2600" dirty="0" smtClean="0"/>
              <a:t> or infectious disease specialist.</a:t>
            </a:r>
          </a:p>
          <a:p>
            <a:r>
              <a:rPr lang="en-US" sz="2600" dirty="0" smtClean="0"/>
              <a:t>The safety of newer treatments and the growing number of patients is shifting care more and more to primary care.</a:t>
            </a:r>
          </a:p>
          <a:p>
            <a:r>
              <a:rPr lang="en-US" sz="2600" dirty="0" smtClean="0"/>
              <a:t>Extension for Community Healthcare Outcomes (ECHO)</a:t>
            </a:r>
          </a:p>
          <a:p>
            <a:pPr lvl="1"/>
            <a:r>
              <a:rPr lang="en-US" sz="2600" dirty="0" smtClean="0"/>
              <a:t>UNM developed model for teleconsultation</a:t>
            </a:r>
          </a:p>
          <a:p>
            <a:pPr lvl="1"/>
            <a:r>
              <a:rPr lang="en-US" sz="2600" dirty="0" smtClean="0"/>
              <a:t>Multiple options</a:t>
            </a:r>
          </a:p>
          <a:p>
            <a:pPr lvl="2"/>
            <a:r>
              <a:rPr lang="en-US" sz="2400" dirty="0" smtClean="0"/>
              <a:t> Univ. of WA</a:t>
            </a:r>
          </a:p>
          <a:p>
            <a:pPr lvl="2"/>
            <a:r>
              <a:rPr lang="en-US" sz="2400" dirty="0" smtClean="0"/>
              <a:t>IHS- 1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Wed.,12:00-1:00 pm MDT</a:t>
            </a:r>
          </a:p>
          <a:p>
            <a:pPr lvl="1"/>
            <a:endParaRPr lang="en-US" sz="2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23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155" y="3799429"/>
            <a:ext cx="2925399" cy="1837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878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Recommendations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600" dirty="0" smtClean="0"/>
              <a:t>Screen for Hepatitis C Infection (High-risk, Baby Boomers).</a:t>
            </a:r>
          </a:p>
          <a:p>
            <a:r>
              <a:rPr lang="en-US" sz="2600" dirty="0" smtClean="0"/>
              <a:t>Use a confirmatory test for all positives.</a:t>
            </a:r>
          </a:p>
          <a:p>
            <a:r>
              <a:rPr lang="en-US" sz="2600" dirty="0" smtClean="0"/>
              <a:t>Educate all HCV + patients on liver protection (alcohol/drugs), prevention of spread, and vaccinate against Hepatitis A &amp; B.</a:t>
            </a:r>
          </a:p>
          <a:p>
            <a:r>
              <a:rPr lang="en-US" sz="2600" dirty="0" smtClean="0"/>
              <a:t>Create a HCV panel and risk-stratify patients.</a:t>
            </a:r>
          </a:p>
          <a:p>
            <a:r>
              <a:rPr lang="en-US" sz="2600" dirty="0" smtClean="0"/>
              <a:t>Use a multi-pronged approach to providing treatment (CMS, third-party, patient assistance programs).</a:t>
            </a:r>
          </a:p>
          <a:p>
            <a:r>
              <a:rPr lang="en-US" sz="2600" dirty="0" smtClean="0"/>
              <a:t>Utilize ECHO supports.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93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25</a:t>
            </a:fld>
            <a:endParaRPr lang="en-US" dirty="0"/>
          </a:p>
        </p:txBody>
      </p:sp>
      <p:pic>
        <p:nvPicPr>
          <p:cNvPr id="4099" name="Picture 3" descr="C:\Users\Public\Pictures\Sample Pictures\Des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8005" y="1623349"/>
            <a:ext cx="6454814" cy="484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75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Viral Hepatitis</a:t>
            </a: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(Alphabet Soup)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n-US" sz="2800" dirty="0" smtClean="0"/>
              <a:t>Hepatitis A</a:t>
            </a:r>
          </a:p>
          <a:p>
            <a:pPr lvl="1"/>
            <a:r>
              <a:rPr lang="en-US" sz="2400" dirty="0" smtClean="0"/>
              <a:t>Foodborne spread (contaminated food or water, fecal-oral route)</a:t>
            </a:r>
          </a:p>
          <a:p>
            <a:pPr lvl="1"/>
            <a:r>
              <a:rPr lang="en-US" sz="2400" dirty="0" smtClean="0"/>
              <a:t>Acute illness (never chronic)</a:t>
            </a:r>
          </a:p>
          <a:p>
            <a:pPr lvl="1"/>
            <a:r>
              <a:rPr lang="en-US" sz="2400" dirty="0" smtClean="0"/>
              <a:t>Usually improves without treatment</a:t>
            </a:r>
          </a:p>
          <a:p>
            <a:pPr lvl="1"/>
            <a:r>
              <a:rPr lang="en-US" sz="2400" dirty="0" smtClean="0"/>
              <a:t>Vaccine preventable</a:t>
            </a:r>
          </a:p>
          <a:p>
            <a:r>
              <a:rPr lang="en-US" sz="2800" dirty="0" smtClean="0"/>
              <a:t>Hepatitis B</a:t>
            </a:r>
          </a:p>
          <a:p>
            <a:pPr lvl="1"/>
            <a:r>
              <a:rPr lang="en-US" sz="2400" dirty="0" smtClean="0"/>
              <a:t>Spread through blood or body fluids</a:t>
            </a:r>
          </a:p>
          <a:p>
            <a:pPr lvl="1"/>
            <a:r>
              <a:rPr lang="en-US" sz="2400" dirty="0" smtClean="0"/>
              <a:t>Can be acute or chronic</a:t>
            </a:r>
          </a:p>
          <a:p>
            <a:pPr lvl="1"/>
            <a:r>
              <a:rPr lang="en-US" sz="2400" dirty="0" smtClean="0"/>
              <a:t>Vaccine preventable</a:t>
            </a:r>
          </a:p>
          <a:p>
            <a:r>
              <a:rPr lang="en-US" sz="2600" dirty="0" smtClean="0"/>
              <a:t>Hepatitis C</a:t>
            </a:r>
          </a:p>
          <a:p>
            <a:pPr lvl="1"/>
            <a:r>
              <a:rPr lang="en-US" sz="2400" dirty="0" smtClean="0"/>
              <a:t>Spread through blood most commonly</a:t>
            </a:r>
          </a:p>
          <a:p>
            <a:pPr lvl="1"/>
            <a:r>
              <a:rPr lang="en-US" sz="2400" dirty="0" smtClean="0"/>
              <a:t>Can be acute or chronic</a:t>
            </a:r>
          </a:p>
          <a:p>
            <a:pPr lvl="1"/>
            <a:r>
              <a:rPr lang="en-US" sz="2400" dirty="0" smtClean="0"/>
              <a:t>No vaccine available</a:t>
            </a:r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  <p:pic>
        <p:nvPicPr>
          <p:cNvPr id="2050" name="Picture 2" descr="C:\Users\srudd\Desktop\abc-in-po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106" y="2236694"/>
            <a:ext cx="4046770" cy="349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71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Contagious liver disease caused by the Hepatitis C virus (HCV)</a:t>
            </a:r>
          </a:p>
          <a:p>
            <a:r>
              <a:rPr lang="en-US" sz="2800" dirty="0" smtClean="0"/>
              <a:t>Spread:</a:t>
            </a:r>
          </a:p>
          <a:p>
            <a:pPr lvl="1"/>
            <a:r>
              <a:rPr lang="en-US" sz="2600" dirty="0" smtClean="0"/>
              <a:t>Mostly by blood (needles, syringes, blood transfusion before 1992, unregulated piercing/tattooing)</a:t>
            </a:r>
          </a:p>
          <a:p>
            <a:pPr lvl="2"/>
            <a:r>
              <a:rPr lang="en-US" sz="2400" dirty="0" smtClean="0"/>
              <a:t>Low risk for spread through sharing personal care items (razors, toothbrushes)</a:t>
            </a:r>
          </a:p>
          <a:p>
            <a:pPr lvl="1"/>
            <a:r>
              <a:rPr lang="en-US" sz="2600" dirty="0" smtClean="0"/>
              <a:t>Low risk through sex</a:t>
            </a:r>
          </a:p>
          <a:p>
            <a:pPr lvl="2"/>
            <a:r>
              <a:rPr lang="en-US" sz="2400" dirty="0" smtClean="0"/>
              <a:t>Risk increased for those with multiple sex partners, other STDs, HIV</a:t>
            </a:r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  <p:pic>
        <p:nvPicPr>
          <p:cNvPr id="3074" name="Picture 2" descr="C:\Users\srudd\Desktop\ps_140303_hepatitis_c_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3891" y="5457266"/>
            <a:ext cx="1497105" cy="1122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74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10405310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Acute Hepatitis C</a:t>
            </a:r>
          </a:p>
          <a:p>
            <a:pPr lvl="1"/>
            <a:r>
              <a:rPr lang="en-US" sz="2200" dirty="0" smtClean="0"/>
              <a:t>Short-term illness occurring in the first 6 months after exposure</a:t>
            </a:r>
          </a:p>
          <a:p>
            <a:pPr lvl="1"/>
            <a:r>
              <a:rPr lang="en-US" sz="2200" dirty="0" smtClean="0"/>
              <a:t>Often has no symptoms  (70-80%)</a:t>
            </a:r>
          </a:p>
          <a:p>
            <a:pPr lvl="1"/>
            <a:r>
              <a:rPr lang="en-US" sz="2200" dirty="0" smtClean="0"/>
              <a:t>15-25% of people infected with HCV will clear the infection.</a:t>
            </a:r>
          </a:p>
          <a:p>
            <a:r>
              <a:rPr lang="en-US" sz="2400" dirty="0" smtClean="0"/>
              <a:t>Chronic Hepatitis C</a:t>
            </a:r>
          </a:p>
          <a:p>
            <a:pPr lvl="1"/>
            <a:r>
              <a:rPr lang="en-US" sz="2200" dirty="0" smtClean="0"/>
              <a:t>Long-term to life-long illness</a:t>
            </a:r>
          </a:p>
          <a:p>
            <a:pPr lvl="1"/>
            <a:r>
              <a:rPr lang="en-US" sz="2200" dirty="0" smtClean="0"/>
              <a:t>Complications:</a:t>
            </a:r>
          </a:p>
          <a:p>
            <a:pPr lvl="2"/>
            <a:r>
              <a:rPr lang="en-US" sz="2000" dirty="0" smtClean="0"/>
              <a:t>Chronic liver disease (60-70%)</a:t>
            </a:r>
          </a:p>
          <a:p>
            <a:pPr lvl="2"/>
            <a:r>
              <a:rPr lang="en-US" sz="2000" dirty="0" smtClean="0"/>
              <a:t>Cirrhosis (5-20%)</a:t>
            </a:r>
          </a:p>
          <a:p>
            <a:pPr lvl="2"/>
            <a:r>
              <a:rPr lang="en-US" sz="2000" dirty="0" smtClean="0"/>
              <a:t>Liver cancer (2-6% /</a:t>
            </a:r>
            <a:r>
              <a:rPr lang="en-US" sz="2000" dirty="0" err="1" smtClean="0"/>
              <a:t>yr</a:t>
            </a:r>
            <a:r>
              <a:rPr lang="en-US" sz="2000" dirty="0" smtClean="0"/>
              <a:t> of those with HCV-related cirrhosis)</a:t>
            </a:r>
          </a:p>
          <a:p>
            <a:pPr lvl="1"/>
            <a:endParaRPr lang="en-US" sz="22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  <p:pic>
        <p:nvPicPr>
          <p:cNvPr id="3074" name="Picture 2" descr="C:\Users\srudd\Desktop\ps_140303_hepatitis_c_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857" y="3648636"/>
            <a:ext cx="2773083" cy="20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4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Statistics: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429" y="1419726"/>
            <a:ext cx="6180147" cy="4451685"/>
          </a:xfrm>
          <a:noFill/>
          <a:ln w="15875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US population</a:t>
            </a:r>
          </a:p>
          <a:p>
            <a:pPr lvl="1"/>
            <a:r>
              <a:rPr lang="en-US" sz="2200" dirty="0" smtClean="0"/>
              <a:t>29, 718 cases reported in 2013</a:t>
            </a:r>
          </a:p>
          <a:p>
            <a:pPr lvl="1"/>
            <a:r>
              <a:rPr lang="en-US" sz="2200" dirty="0" smtClean="0"/>
              <a:t>~2.7-3.9 million persons in US have chronic Hepatitis C virus infection</a:t>
            </a:r>
          </a:p>
          <a:p>
            <a:pPr lvl="1"/>
            <a:r>
              <a:rPr lang="en-US" sz="2200" dirty="0" smtClean="0"/>
              <a:t>15,106 deaths due to HCV in 2007</a:t>
            </a:r>
          </a:p>
          <a:p>
            <a:r>
              <a:rPr lang="en-US" sz="2400" dirty="0" smtClean="0"/>
              <a:t>VA</a:t>
            </a:r>
          </a:p>
          <a:p>
            <a:pPr lvl="1"/>
            <a:r>
              <a:rPr lang="en-US" sz="2200" dirty="0" smtClean="0"/>
              <a:t>175,000 cases in 2014</a:t>
            </a:r>
          </a:p>
          <a:p>
            <a:r>
              <a:rPr lang="en-US" sz="2400" dirty="0" smtClean="0"/>
              <a:t>IHS</a:t>
            </a:r>
          </a:p>
          <a:p>
            <a:pPr lvl="1"/>
            <a:r>
              <a:rPr lang="en-US" sz="2200" dirty="0" smtClean="0"/>
              <a:t>25,815 patients have a positive screening test for HCV (NDW, Dec. 2014)</a:t>
            </a:r>
          </a:p>
          <a:p>
            <a:pPr lvl="1"/>
            <a:endParaRPr lang="en-US" sz="2000" dirty="0" smtClean="0"/>
          </a:p>
          <a:p>
            <a:pPr lvl="2"/>
            <a:endParaRPr lang="en-US" sz="2000" dirty="0" smtClean="0"/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  <p:pic>
        <p:nvPicPr>
          <p:cNvPr id="4098" name="Picture 2" descr="C:\Users\srudd\Desktop\tip-of-the-iceberg-9083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6" r="23454"/>
          <a:stretch/>
        </p:blipFill>
        <p:spPr bwMode="auto">
          <a:xfrm>
            <a:off x="7262709" y="1506069"/>
            <a:ext cx="4216265" cy="433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3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in OR:	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37" t="16975" r="7415" b="8424"/>
          <a:stretch/>
        </p:blipFill>
        <p:spPr bwMode="auto">
          <a:xfrm>
            <a:off x="2268638" y="1231499"/>
            <a:ext cx="6994655" cy="504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21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in WA:	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  <p:pic>
        <p:nvPicPr>
          <p:cNvPr id="2050" name="Picture 2" descr="C:\Users\srudd\Desktop\WA_HepC_rates_2012-2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788" y="1380633"/>
            <a:ext cx="6713883" cy="51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03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Hepatitis C Forecast:	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996" y="2212822"/>
            <a:ext cx="6027074" cy="378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30070" y="607315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14400">
              <a:spcBef>
                <a:spcPct val="20000"/>
              </a:spcBef>
            </a:pPr>
            <a:r>
              <a:rPr lang="en-US" sz="1200" dirty="0">
                <a:solidFill>
                  <a:srgbClr val="FFFFFF"/>
                </a:solidFill>
                <a:latin typeface="Times New Roman" pitchFamily="-105" charset="0"/>
              </a:rPr>
              <a:t>Rein, DB, </a:t>
            </a:r>
            <a:r>
              <a:rPr lang="en-US" sz="1200" dirty="0" err="1">
                <a:solidFill>
                  <a:srgbClr val="FFFFFF"/>
                </a:solidFill>
                <a:latin typeface="Times New Roman" pitchFamily="-105" charset="0"/>
              </a:rPr>
              <a:t>Wittenborn</a:t>
            </a:r>
            <a:r>
              <a:rPr lang="en-US" sz="1200" dirty="0">
                <a:solidFill>
                  <a:srgbClr val="FFFFFF"/>
                </a:solidFill>
                <a:latin typeface="Times New Roman" pitchFamily="-105" charset="0"/>
              </a:rPr>
              <a:t>, JS, </a:t>
            </a:r>
            <a:r>
              <a:rPr lang="en-US" sz="1200" dirty="0" err="1">
                <a:solidFill>
                  <a:srgbClr val="FFFFFF"/>
                </a:solidFill>
                <a:latin typeface="Times New Roman" pitchFamily="-105" charset="0"/>
              </a:rPr>
              <a:t>Weinbaum</a:t>
            </a:r>
            <a:r>
              <a:rPr lang="en-US" sz="1200" dirty="0">
                <a:solidFill>
                  <a:srgbClr val="FFFFFF"/>
                </a:solidFill>
                <a:latin typeface="Times New Roman" pitchFamily="-105" charset="0"/>
              </a:rPr>
              <a:t>, CM Sabin, M, Smith, BD, </a:t>
            </a:r>
            <a:r>
              <a:rPr lang="en-US" sz="1200" dirty="0" err="1">
                <a:solidFill>
                  <a:srgbClr val="FFFFFF"/>
                </a:solidFill>
                <a:latin typeface="Times New Roman" pitchFamily="-105" charset="0"/>
              </a:rPr>
              <a:t>Lesesne</a:t>
            </a:r>
            <a:r>
              <a:rPr lang="en-US" sz="1200" dirty="0">
                <a:solidFill>
                  <a:srgbClr val="FFFFFF"/>
                </a:solidFill>
                <a:latin typeface="Times New Roman" pitchFamily="-105" charset="0"/>
              </a:rPr>
              <a:t>, SB. Forecasting the Mortality and Morbidity Associated with Prevalent Cases of Pre-Cirrhotic Chronic Hepatitis C Infections in the United States. Journal of Digestive Liver Diseases 2010.</a:t>
            </a:r>
          </a:p>
        </p:txBody>
      </p:sp>
      <p:sp>
        <p:nvSpPr>
          <p:cNvPr id="6" name="Rectangle 5"/>
          <p:cNvSpPr/>
          <p:nvPr/>
        </p:nvSpPr>
        <p:spPr>
          <a:xfrm>
            <a:off x="636493" y="1240885"/>
            <a:ext cx="104797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en-US" sz="1600" b="1" dirty="0">
                <a:solidFill>
                  <a:srgbClr val="FFFFFF"/>
                </a:solidFill>
                <a:latin typeface="Times New Roman"/>
              </a:rPr>
              <a:t>Forecasted Annual Incident Cases of Decompensated Cirrhosis (DCC), Hepatocellular Carcinoma (HCC), Liver Transplants, and Deaths Associated with Persons with Chronic Hepatitis C Infection and No Liver Cirrhosis in the United States in 2005</a:t>
            </a:r>
            <a:endParaRPr lang="en-US" sz="1600" dirty="0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853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1335</TotalTime>
  <Words>1489</Words>
  <Application>Microsoft Office PowerPoint</Application>
  <PresentationFormat>Custom</PresentationFormat>
  <Paragraphs>231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Ion</vt:lpstr>
      <vt:lpstr>Hepatitis C The Silent Epidemic</vt:lpstr>
      <vt:lpstr>Hepatitis:</vt:lpstr>
      <vt:lpstr>Viral Hepatitis (Alphabet Soup)</vt:lpstr>
      <vt:lpstr>Hepatitis C:</vt:lpstr>
      <vt:lpstr>Hepatitis C:</vt:lpstr>
      <vt:lpstr>Hepatitis C Statistics:</vt:lpstr>
      <vt:lpstr>Hepatitis C in OR: </vt:lpstr>
      <vt:lpstr>Hepatitis C in WA: </vt:lpstr>
      <vt:lpstr>Hepatitis C Forecast: </vt:lpstr>
      <vt:lpstr>Hepatitis C by Ethnicity: </vt:lpstr>
      <vt:lpstr>Hepatitis C in OR: </vt:lpstr>
      <vt:lpstr>Who is at risk for Hepatitis C:</vt:lpstr>
      <vt:lpstr>Hepatitis C: Symptoms</vt:lpstr>
      <vt:lpstr>Hepatitis C Screening:</vt:lpstr>
      <vt:lpstr>Why screen for HCV?</vt:lpstr>
      <vt:lpstr>Hepatitis C Treatment:</vt:lpstr>
      <vt:lpstr>Hepatitis C Treatment: 1990s</vt:lpstr>
      <vt:lpstr>Hepatitis C Treatment: 2015</vt:lpstr>
      <vt:lpstr>Who should be treated?</vt:lpstr>
      <vt:lpstr>Risk Stratification</vt:lpstr>
      <vt:lpstr>Paying for Treatment</vt:lpstr>
      <vt:lpstr>Mandating Treatment</vt:lpstr>
      <vt:lpstr>Supports for Treatment</vt:lpstr>
      <vt:lpstr>Recommendations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Updates: IHS National  Pharmacy &amp; Therapeutics Committee</dc:title>
  <dc:creator>Schupbach, Ryan (IHS/OKC/CLA)</dc:creator>
  <cp:lastModifiedBy>Lisa Griggs</cp:lastModifiedBy>
  <cp:revision>143</cp:revision>
  <dcterms:created xsi:type="dcterms:W3CDTF">2015-03-26T20:39:27Z</dcterms:created>
  <dcterms:modified xsi:type="dcterms:W3CDTF">2015-10-22T17:10:07Z</dcterms:modified>
</cp:coreProperties>
</file>