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1.xml" ContentType="application/vnd.openxmlformats-officedocument.presentationml.tags+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rts/chart1.xml" ContentType="application/vnd.openxmlformats-officedocument.drawingml.chart+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 id="2147483708" r:id="rId2"/>
  </p:sldMasterIdLst>
  <p:notesMasterIdLst>
    <p:notesMasterId r:id="rId20"/>
  </p:notesMasterIdLst>
  <p:sldIdLst>
    <p:sldId id="263" r:id="rId3"/>
    <p:sldId id="320" r:id="rId4"/>
    <p:sldId id="321" r:id="rId5"/>
    <p:sldId id="289" r:id="rId6"/>
    <p:sldId id="269" r:id="rId7"/>
    <p:sldId id="265" r:id="rId8"/>
    <p:sldId id="294" r:id="rId9"/>
    <p:sldId id="297" r:id="rId10"/>
    <p:sldId id="290" r:id="rId11"/>
    <p:sldId id="274" r:id="rId12"/>
    <p:sldId id="275" r:id="rId13"/>
    <p:sldId id="323" r:id="rId14"/>
    <p:sldId id="312" r:id="rId15"/>
    <p:sldId id="313" r:id="rId16"/>
    <p:sldId id="287" r:id="rId17"/>
    <p:sldId id="322" r:id="rId18"/>
    <p:sldId id="303" r:id="rId1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600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100" d="100"/>
          <a:sy n="100" d="100"/>
        </p:scale>
        <p:origin x="-1944" y="-324"/>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3" Type="http://schemas.openxmlformats.org/officeDocument/2006/relationships/slide" Target="slides/slide1.xml"/><Relationship Id="rId21" Type="http://schemas.openxmlformats.org/officeDocument/2006/relationships/presProps" Target="pres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viewProps" Target="viewProps.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14709914771889468"/>
          <c:y val="5.1503056771269373E-2"/>
          <c:w val="0.82668362381668581"/>
          <c:h val="0.66158967384492862"/>
        </c:manualLayout>
      </c:layout>
      <c:barChart>
        <c:barDir val="col"/>
        <c:grouping val="clustered"/>
        <c:varyColors val="0"/>
        <c:ser>
          <c:idx val="0"/>
          <c:order val="0"/>
          <c:tx>
            <c:strRef>
              <c:f>Sheet1!$B$1</c:f>
              <c:strCache>
                <c:ptCount val="1"/>
                <c:pt idx="0">
                  <c:v>Pre</c:v>
                </c:pt>
              </c:strCache>
            </c:strRef>
          </c:tx>
          <c:invertIfNegative val="0"/>
          <c:cat>
            <c:strRef>
              <c:f>Sheet1!$A$2:$A$4</c:f>
              <c:strCache>
                <c:ptCount val="3"/>
                <c:pt idx="0">
                  <c:v>Healthy Relationships</c:v>
                </c:pt>
                <c:pt idx="1">
                  <c:v>STD/HIV Prevention</c:v>
                </c:pt>
                <c:pt idx="2">
                  <c:v>Reproductive Health</c:v>
                </c:pt>
              </c:strCache>
            </c:strRef>
          </c:cat>
          <c:val>
            <c:numRef>
              <c:f>Sheet1!$B$2:$B$4</c:f>
              <c:numCache>
                <c:formatCode>General</c:formatCode>
                <c:ptCount val="3"/>
                <c:pt idx="0">
                  <c:v>65.099999999999994</c:v>
                </c:pt>
                <c:pt idx="1">
                  <c:v>51.4</c:v>
                </c:pt>
                <c:pt idx="2">
                  <c:v>48.2</c:v>
                </c:pt>
              </c:numCache>
            </c:numRef>
          </c:val>
        </c:ser>
        <c:ser>
          <c:idx val="1"/>
          <c:order val="1"/>
          <c:tx>
            <c:strRef>
              <c:f>Sheet1!$C$1</c:f>
              <c:strCache>
                <c:ptCount val="1"/>
                <c:pt idx="0">
                  <c:v>Post</c:v>
                </c:pt>
              </c:strCache>
            </c:strRef>
          </c:tx>
          <c:invertIfNegative val="0"/>
          <c:cat>
            <c:strRef>
              <c:f>Sheet1!$A$2:$A$4</c:f>
              <c:strCache>
                <c:ptCount val="3"/>
                <c:pt idx="0">
                  <c:v>Healthy Relationships</c:v>
                </c:pt>
                <c:pt idx="1">
                  <c:v>STD/HIV Prevention</c:v>
                </c:pt>
                <c:pt idx="2">
                  <c:v>Reproductive Health</c:v>
                </c:pt>
              </c:strCache>
            </c:strRef>
          </c:cat>
          <c:val>
            <c:numRef>
              <c:f>Sheet1!$C$2:$C$4</c:f>
              <c:numCache>
                <c:formatCode>General</c:formatCode>
                <c:ptCount val="3"/>
                <c:pt idx="0">
                  <c:v>77.900000000000006</c:v>
                </c:pt>
                <c:pt idx="1">
                  <c:v>70.599999999999994</c:v>
                </c:pt>
                <c:pt idx="2">
                  <c:v>65.900000000000006</c:v>
                </c:pt>
              </c:numCache>
            </c:numRef>
          </c:val>
        </c:ser>
        <c:dLbls>
          <c:showLegendKey val="0"/>
          <c:showVal val="0"/>
          <c:showCatName val="0"/>
          <c:showSerName val="0"/>
          <c:showPercent val="0"/>
          <c:showBubbleSize val="0"/>
        </c:dLbls>
        <c:gapWidth val="150"/>
        <c:axId val="88353408"/>
        <c:axId val="88355200"/>
      </c:barChart>
      <c:catAx>
        <c:axId val="88353408"/>
        <c:scaling>
          <c:orientation val="minMax"/>
        </c:scaling>
        <c:delete val="0"/>
        <c:axPos val="b"/>
        <c:majorTickMark val="out"/>
        <c:minorTickMark val="none"/>
        <c:tickLblPos val="nextTo"/>
        <c:crossAx val="88355200"/>
        <c:crosses val="autoZero"/>
        <c:auto val="1"/>
        <c:lblAlgn val="ctr"/>
        <c:lblOffset val="100"/>
        <c:noMultiLvlLbl val="0"/>
      </c:catAx>
      <c:valAx>
        <c:axId val="88355200"/>
        <c:scaling>
          <c:orientation val="minMax"/>
          <c:max val="100"/>
        </c:scaling>
        <c:delete val="0"/>
        <c:axPos val="l"/>
        <c:majorGridlines/>
        <c:title>
          <c:tx>
            <c:rich>
              <a:bodyPr rot="-5400000" vert="horz"/>
              <a:lstStyle/>
              <a:p>
                <a:pPr>
                  <a:defRPr/>
                </a:pPr>
                <a:r>
                  <a:rPr lang="en-US" dirty="0" smtClean="0"/>
                  <a:t>Percent</a:t>
                </a:r>
                <a:endParaRPr lang="en-US" dirty="0"/>
              </a:p>
            </c:rich>
          </c:tx>
          <c:layout/>
          <c:overlay val="0"/>
        </c:title>
        <c:numFmt formatCode="General" sourceLinked="1"/>
        <c:majorTickMark val="out"/>
        <c:minorTickMark val="none"/>
        <c:tickLblPos val="nextTo"/>
        <c:crossAx val="88353408"/>
        <c:crosses val="autoZero"/>
        <c:crossBetween val="between"/>
      </c:valAx>
      <c:spPr>
        <a:solidFill>
          <a:schemeClr val="bg1"/>
        </a:solidFill>
      </c:spPr>
    </c:plotArea>
    <c:legend>
      <c:legendPos val="b"/>
      <c:layout>
        <c:manualLayout>
          <c:xMode val="edge"/>
          <c:yMode val="edge"/>
          <c:x val="0.42788629243925153"/>
          <c:y val="0.85689526383675707"/>
          <c:w val="0.20515931476307397"/>
          <c:h val="7.3372775697277834E-2"/>
        </c:manualLayout>
      </c:layout>
      <c:overlay val="0"/>
    </c:legend>
    <c:plotVisOnly val="1"/>
    <c:dispBlanksAs val="gap"/>
    <c:showDLblsOverMax val="0"/>
  </c:chart>
  <c:txPr>
    <a:bodyPr/>
    <a:lstStyle/>
    <a:p>
      <a:pPr>
        <a:defRPr sz="1800"/>
      </a:pPr>
      <a:endParaRPr lang="en-US"/>
    </a:p>
  </c:txPr>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A49C537-B16B-4057-92E2-329556AF7D75}" type="datetimeFigureOut">
              <a:rPr lang="en-US" smtClean="0"/>
              <a:t>10/22/2015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18C751E-2A01-4827-B678-1D8F4EB27588}" type="slidenum">
              <a:rPr lang="en-US" smtClean="0"/>
              <a:t>‹#›</a:t>
            </a:fld>
            <a:endParaRPr lang="en-US"/>
          </a:p>
        </p:txBody>
      </p:sp>
    </p:spTree>
    <p:extLst>
      <p:ext uri="{BB962C8B-B14F-4D97-AF65-F5344CB8AC3E}">
        <p14:creationId xmlns:p14="http://schemas.microsoft.com/office/powerpoint/2010/main" val="80133110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EA1E5AE-268B-4CCD-9504-D622857CBD52}" type="slidenum">
              <a:rPr lang="en-US" smtClean="0">
                <a:solidFill>
                  <a:prstClr val="black"/>
                </a:solidFill>
              </a:rPr>
              <a:pPr/>
              <a:t>7</a:t>
            </a:fld>
            <a:endParaRPr lang="en-US">
              <a:solidFill>
                <a:prstClr val="black"/>
              </a:solidFill>
            </a:endParaRPr>
          </a:p>
        </p:txBody>
      </p:sp>
    </p:spTree>
    <p:extLst>
      <p:ext uri="{BB962C8B-B14F-4D97-AF65-F5344CB8AC3E}">
        <p14:creationId xmlns:p14="http://schemas.microsoft.com/office/powerpoint/2010/main" val="50816685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Blue Bars</a:t>
            </a:r>
            <a:r>
              <a:rPr lang="en-US" baseline="0" dirty="0" smtClean="0"/>
              <a:t> = Pre Survey before receiving Native STAND</a:t>
            </a:r>
          </a:p>
          <a:p>
            <a:r>
              <a:rPr lang="en-US" baseline="0" dirty="0" smtClean="0"/>
              <a:t>Red Bars = Post Survey after receiving Native STAND</a:t>
            </a:r>
          </a:p>
          <a:p>
            <a:endParaRPr lang="en-US" baseline="0" dirty="0" smtClean="0"/>
          </a:p>
          <a:p>
            <a:r>
              <a:rPr lang="en-US" baseline="0" dirty="0" smtClean="0"/>
              <a:t>Knowledge consistently improved in healthy relationships, STD/HIV Prevention and Reproductive Health in positive way as a result of implementing this curriculum in these previous locations.</a:t>
            </a:r>
            <a:endParaRPr lang="en-US" dirty="0"/>
          </a:p>
        </p:txBody>
      </p:sp>
      <p:sp>
        <p:nvSpPr>
          <p:cNvPr id="4" name="Slide Number Placeholder 3"/>
          <p:cNvSpPr>
            <a:spLocks noGrp="1"/>
          </p:cNvSpPr>
          <p:nvPr>
            <p:ph type="sldNum" sz="quarter" idx="10"/>
          </p:nvPr>
        </p:nvSpPr>
        <p:spPr/>
        <p:txBody>
          <a:bodyPr/>
          <a:lstStyle/>
          <a:p>
            <a:fld id="{7EA1E5AE-268B-4CCD-9504-D622857CBD52}" type="slidenum">
              <a:rPr lang="en-US" smtClean="0">
                <a:solidFill>
                  <a:prstClr val="black"/>
                </a:solidFill>
              </a:rPr>
              <a:pPr/>
              <a:t>8</a:t>
            </a:fld>
            <a:endParaRPr lang="en-US">
              <a:solidFill>
                <a:prstClr val="black"/>
              </a:solidFill>
            </a:endParaRPr>
          </a:p>
        </p:txBody>
      </p:sp>
    </p:spTree>
    <p:extLst>
      <p:ext uri="{BB962C8B-B14F-4D97-AF65-F5344CB8AC3E}">
        <p14:creationId xmlns:p14="http://schemas.microsoft.com/office/powerpoint/2010/main" val="44175824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 RE-AIM</a:t>
            </a:r>
          </a:p>
          <a:p>
            <a:endParaRPr lang="en-US" b="1" dirty="0" smtClean="0"/>
          </a:p>
          <a:p>
            <a:r>
              <a:rPr lang="en-US" b="1" dirty="0" smtClean="0"/>
              <a:t>REACH – number of health educators and organizations trained, youth receiving</a:t>
            </a:r>
          </a:p>
          <a:p>
            <a:r>
              <a:rPr lang="en-US" b="1" dirty="0" smtClean="0"/>
              <a:t>EFFICACY/EFFECTIVENESS – youth tested for STIs, always reporting using a condom, talking to peers</a:t>
            </a:r>
          </a:p>
          <a:p>
            <a:r>
              <a:rPr lang="en-US" b="1" dirty="0" smtClean="0"/>
              <a:t>ADOPTION – number and representativeness of staff/organizations offering Native STAND</a:t>
            </a:r>
          </a:p>
          <a:p>
            <a:r>
              <a:rPr lang="en-US" b="1" dirty="0" smtClean="0"/>
              <a:t>IMPLEMENTATION – consistency of delivery, time and cost of program</a:t>
            </a:r>
          </a:p>
          <a:p>
            <a:r>
              <a:rPr lang="en-US" b="1" dirty="0" smtClean="0"/>
              <a:t>MAINTAINANCE – institutionalization of the program at sites</a:t>
            </a:r>
          </a:p>
          <a:p>
            <a:endParaRPr lang="en-US" dirty="0"/>
          </a:p>
        </p:txBody>
      </p:sp>
      <p:sp>
        <p:nvSpPr>
          <p:cNvPr id="4" name="Slide Number Placeholder 3"/>
          <p:cNvSpPr>
            <a:spLocks noGrp="1"/>
          </p:cNvSpPr>
          <p:nvPr>
            <p:ph type="sldNum" sz="quarter" idx="10"/>
          </p:nvPr>
        </p:nvSpPr>
        <p:spPr/>
        <p:txBody>
          <a:bodyPr/>
          <a:lstStyle/>
          <a:p>
            <a:fld id="{7EA1E5AE-268B-4CCD-9504-D622857CBD52}" type="slidenum">
              <a:rPr lang="en-US" smtClean="0"/>
              <a:t>12</a:t>
            </a:fld>
            <a:endParaRPr lang="en-US"/>
          </a:p>
        </p:txBody>
      </p:sp>
    </p:spTree>
    <p:extLst>
      <p:ext uri="{BB962C8B-B14F-4D97-AF65-F5344CB8AC3E}">
        <p14:creationId xmlns:p14="http://schemas.microsoft.com/office/powerpoint/2010/main" val="388532688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Utilizing</a:t>
            </a:r>
            <a:r>
              <a:rPr lang="en-US" baseline="0" dirty="0" smtClean="0"/>
              <a:t> Indigenous Ways of Knowing to community mobilizing towards progressive solutions though an intertribal approach.  Taking information down and telling the story to make an impact, lead by example and make a better life for the children and the people – “Native Helping Natives.” </a:t>
            </a:r>
            <a:endParaRPr lang="en-US" dirty="0"/>
          </a:p>
        </p:txBody>
      </p:sp>
      <p:sp>
        <p:nvSpPr>
          <p:cNvPr id="4" name="Slide Number Placeholder 3"/>
          <p:cNvSpPr>
            <a:spLocks noGrp="1"/>
          </p:cNvSpPr>
          <p:nvPr>
            <p:ph type="sldNum" sz="quarter" idx="10"/>
          </p:nvPr>
        </p:nvSpPr>
        <p:spPr/>
        <p:txBody>
          <a:bodyPr/>
          <a:lstStyle/>
          <a:p>
            <a:fld id="{7EA1E5AE-268B-4CCD-9504-D622857CBD52}" type="slidenum">
              <a:rPr lang="en-US" smtClean="0"/>
              <a:t>14</a:t>
            </a:fld>
            <a:endParaRPr lang="en-US"/>
          </a:p>
        </p:txBody>
      </p:sp>
    </p:spTree>
    <p:extLst>
      <p:ext uri="{BB962C8B-B14F-4D97-AF65-F5344CB8AC3E}">
        <p14:creationId xmlns:p14="http://schemas.microsoft.com/office/powerpoint/2010/main" val="32323285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ight Triangle 6"/>
          <p:cNvSpPr/>
          <p:nvPr/>
        </p:nvSpPr>
        <p:spPr>
          <a:xfrm>
            <a:off x="0" y="2647950"/>
            <a:ext cx="3571875" cy="4210050"/>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p:cNvSpPr/>
          <p:nvPr/>
        </p:nvSpPr>
        <p:spPr>
          <a:xfrm>
            <a:off x="-2380" y="-925"/>
            <a:ext cx="9146380" cy="6858925"/>
          </a:xfrm>
          <a:custGeom>
            <a:avLst/>
            <a:gdLst>
              <a:gd name="connsiteX0" fmla="*/ 0 w 3350419"/>
              <a:gd name="connsiteY0" fmla="*/ 2081213 h 2083594"/>
              <a:gd name="connsiteX1" fmla="*/ 3031331 w 3350419"/>
              <a:gd name="connsiteY1" fmla="*/ 0 h 2083594"/>
              <a:gd name="connsiteX2" fmla="*/ 3350419 w 3350419"/>
              <a:gd name="connsiteY2" fmla="*/ 80963 h 2083594"/>
              <a:gd name="connsiteX3" fmla="*/ 3350419 w 3350419"/>
              <a:gd name="connsiteY3" fmla="*/ 2083594 h 2083594"/>
              <a:gd name="connsiteX4" fmla="*/ 0 w 3350419"/>
              <a:gd name="connsiteY4" fmla="*/ 2081213 h 2083594"/>
              <a:gd name="connsiteX0" fmla="*/ 0 w 3112294"/>
              <a:gd name="connsiteY0" fmla="*/ 2019301 h 2083594"/>
              <a:gd name="connsiteX1" fmla="*/ 2793206 w 3112294"/>
              <a:gd name="connsiteY1" fmla="*/ 0 h 2083594"/>
              <a:gd name="connsiteX2" fmla="*/ 3112294 w 3112294"/>
              <a:gd name="connsiteY2" fmla="*/ 80963 h 2083594"/>
              <a:gd name="connsiteX3" fmla="*/ 3112294 w 3112294"/>
              <a:gd name="connsiteY3" fmla="*/ 2083594 h 2083594"/>
              <a:gd name="connsiteX4" fmla="*/ 0 w 3112294"/>
              <a:gd name="connsiteY4" fmla="*/ 2019301 h 2083594"/>
              <a:gd name="connsiteX0" fmla="*/ 0 w 3345656"/>
              <a:gd name="connsiteY0" fmla="*/ 2097882 h 2097882"/>
              <a:gd name="connsiteX1" fmla="*/ 3026568 w 3345656"/>
              <a:gd name="connsiteY1" fmla="*/ 0 h 2097882"/>
              <a:gd name="connsiteX2" fmla="*/ 3345656 w 3345656"/>
              <a:gd name="connsiteY2" fmla="*/ 80963 h 2097882"/>
              <a:gd name="connsiteX3" fmla="*/ 3345656 w 3345656"/>
              <a:gd name="connsiteY3" fmla="*/ 2083594 h 2097882"/>
              <a:gd name="connsiteX4" fmla="*/ 0 w 3345656"/>
              <a:gd name="connsiteY4" fmla="*/ 2097882 h 2097882"/>
              <a:gd name="connsiteX0" fmla="*/ 0 w 2800350"/>
              <a:gd name="connsiteY0" fmla="*/ 1935957 h 2083594"/>
              <a:gd name="connsiteX1" fmla="*/ 2481262 w 2800350"/>
              <a:gd name="connsiteY1" fmla="*/ 0 h 2083594"/>
              <a:gd name="connsiteX2" fmla="*/ 2800350 w 2800350"/>
              <a:gd name="connsiteY2" fmla="*/ 80963 h 2083594"/>
              <a:gd name="connsiteX3" fmla="*/ 2800350 w 2800350"/>
              <a:gd name="connsiteY3" fmla="*/ 2083594 h 2083594"/>
              <a:gd name="connsiteX4" fmla="*/ 0 w 2800350"/>
              <a:gd name="connsiteY4" fmla="*/ 1935957 h 2083594"/>
              <a:gd name="connsiteX0" fmla="*/ 0 w 3352800"/>
              <a:gd name="connsiteY0" fmla="*/ 2083594 h 2083594"/>
              <a:gd name="connsiteX1" fmla="*/ 3033712 w 3352800"/>
              <a:gd name="connsiteY1" fmla="*/ 0 h 2083594"/>
              <a:gd name="connsiteX2" fmla="*/ 3352800 w 3352800"/>
              <a:gd name="connsiteY2" fmla="*/ 80963 h 2083594"/>
              <a:gd name="connsiteX3" fmla="*/ 3352800 w 3352800"/>
              <a:gd name="connsiteY3" fmla="*/ 2083594 h 2083594"/>
              <a:gd name="connsiteX4" fmla="*/ 0 w 3352800"/>
              <a:gd name="connsiteY4" fmla="*/ 2083594 h 2083594"/>
              <a:gd name="connsiteX0" fmla="*/ 0 w 3352800"/>
              <a:gd name="connsiteY0" fmla="*/ 2002631 h 2002631"/>
              <a:gd name="connsiteX1" fmla="*/ 3033712 w 3352800"/>
              <a:gd name="connsiteY1" fmla="*/ 15716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988469 w 3352800"/>
              <a:gd name="connsiteY1" fmla="*/ 59530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3966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45314 w 3352800"/>
              <a:gd name="connsiteY1" fmla="*/ 1224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4839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75865 w 3352800"/>
              <a:gd name="connsiteY1" fmla="*/ 8178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901 h 2002901"/>
              <a:gd name="connsiteX1" fmla="*/ 2836585 w 3352800"/>
              <a:gd name="connsiteY1" fmla="*/ 0 h 2002901"/>
              <a:gd name="connsiteX2" fmla="*/ 3352800 w 3352800"/>
              <a:gd name="connsiteY2" fmla="*/ 270 h 2002901"/>
              <a:gd name="connsiteX3" fmla="*/ 3352800 w 3352800"/>
              <a:gd name="connsiteY3" fmla="*/ 2002901 h 2002901"/>
              <a:gd name="connsiteX4" fmla="*/ 0 w 3352800"/>
              <a:gd name="connsiteY4" fmla="*/ 2002901 h 20029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52800" h="2002901">
                <a:moveTo>
                  <a:pt x="0" y="2002901"/>
                </a:moveTo>
                <a:lnTo>
                  <a:pt x="2836585" y="0"/>
                </a:lnTo>
                <a:lnTo>
                  <a:pt x="3352800" y="270"/>
                </a:lnTo>
                <a:lnTo>
                  <a:pt x="3352800" y="2002901"/>
                </a:lnTo>
                <a:lnTo>
                  <a:pt x="0" y="2002901"/>
                </a:ln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rot="19140000">
            <a:off x="817112" y="1730403"/>
            <a:ext cx="5648623" cy="1204306"/>
          </a:xfrm>
        </p:spPr>
        <p:txBody>
          <a:bodyPr bIns="9144" anchor="b"/>
          <a:lstStyle>
            <a:lvl1pPr>
              <a:defRPr sz="3200"/>
            </a:lvl1pPr>
          </a:lstStyle>
          <a:p>
            <a:r>
              <a:rPr lang="en-US" smtClean="0"/>
              <a:t>Click to edit Master title style</a:t>
            </a:r>
            <a:endParaRPr lang="en-US" dirty="0"/>
          </a:p>
        </p:txBody>
      </p:sp>
      <p:sp>
        <p:nvSpPr>
          <p:cNvPr id="3" name="Subtitle 2"/>
          <p:cNvSpPr>
            <a:spLocks noGrp="1"/>
          </p:cNvSpPr>
          <p:nvPr>
            <p:ph type="subTitle" idx="1"/>
          </p:nvPr>
        </p:nvSpPr>
        <p:spPr>
          <a:xfrm rot="19140000">
            <a:off x="1212277" y="2470925"/>
            <a:ext cx="6511131" cy="329259"/>
          </a:xfrm>
        </p:spPr>
        <p:txBody>
          <a:bodyPr tIns="9144">
            <a:normAutofit/>
          </a:bodyPr>
          <a:lstStyle>
            <a:lvl1pPr marL="0" indent="0" algn="l">
              <a:buNone/>
              <a:defRPr kumimoji="0" lang="en-US" sz="1400" b="0" i="0" u="none" strike="noStrike" kern="1200" cap="all" spc="400" normalizeH="0" baseline="0" noProof="0" dirty="0" smtClean="0">
                <a:ln>
                  <a:noFill/>
                </a:ln>
                <a:solidFill>
                  <a:schemeClr val="tx1"/>
                </a:solidFill>
                <a:effectLst/>
                <a:uLnTx/>
                <a:uFillTx/>
                <a:latin typeface="+mn-lt"/>
                <a:ea typeface="+mj-ea"/>
                <a:cs typeface="Tunga" pitchFamily="2"/>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marL="0" marR="0" lvl="0" indent="0" algn="l" defTabSz="914400" rtl="0" eaLnBrk="1" fontAlgn="auto" latinLnBrk="0" hangingPunct="1">
              <a:lnSpc>
                <a:spcPct val="100000"/>
              </a:lnSpc>
              <a:spcBef>
                <a:spcPts val="0"/>
              </a:spcBef>
              <a:spcAft>
                <a:spcPts val="0"/>
              </a:spcAft>
              <a:buClr>
                <a:schemeClr val="accent1"/>
              </a:buClr>
              <a:buSzPct val="100000"/>
              <a:buFont typeface="Arial" pitchFamily="34" charset="0"/>
              <a:buNone/>
              <a:tabLst/>
              <a:defRPr/>
            </a:pPr>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A5A7EBC7-A077-4C72-AED4-875A9A9545FE}" type="datetimeFigureOut">
              <a:rPr lang="en-US" smtClean="0"/>
              <a:t>10/22/2015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964B21C-F8CE-4F05-8DF3-3FFF3837AA78}"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5A7EBC7-A077-4C72-AED4-875A9A9545FE}" type="datetimeFigureOut">
              <a:rPr lang="en-US" smtClean="0"/>
              <a:t>10/22/2015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964B21C-F8CE-4F05-8DF3-3FFF3837AA78}"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2057400" cy="4678362"/>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74639"/>
            <a:ext cx="6019800" cy="467836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5A7EBC7-A077-4C72-AED4-875A9A9545FE}" type="datetimeFigureOut">
              <a:rPr lang="en-US" smtClean="0"/>
              <a:t>10/22/2015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964B21C-F8CE-4F05-8DF3-3FFF3837AA78}" type="slidenum">
              <a:rPr lang="en-US" smtClean="0"/>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8" name="Rectangle 7"/>
          <p:cNvSpPr/>
          <p:nvPr userDrawn="1"/>
        </p:nvSpPr>
        <p:spPr>
          <a:xfrm>
            <a:off x="457200" y="6172200"/>
            <a:ext cx="7924800" cy="533400"/>
          </a:xfrm>
          <a:prstGeom prst="rect">
            <a:avLst/>
          </a:prstGeom>
          <a:solidFill>
            <a:schemeClr val="accent3">
              <a:lumMod val="75000"/>
            </a:schemeClr>
          </a:soli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2" name="Title 1"/>
          <p:cNvSpPr>
            <a:spLocks noGrp="1"/>
          </p:cNvSpPr>
          <p:nvPr>
            <p:ph type="ctrTitle"/>
          </p:nvPr>
        </p:nvSpPr>
        <p:spPr>
          <a:xfrm>
            <a:off x="685800" y="457200"/>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22098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pic>
        <p:nvPicPr>
          <p:cNvPr id="7" name="Picture 6" descr="PRC Identifier Green White.jpg"/>
          <p:cNvPicPr>
            <a:picLocks noChangeAspect="1"/>
          </p:cNvPicPr>
          <p:nvPr userDrawn="1"/>
        </p:nvPicPr>
        <p:blipFill>
          <a:blip r:embed="rId2" cstate="print"/>
          <a:stretch>
            <a:fillRect/>
          </a:stretch>
        </p:blipFill>
        <p:spPr>
          <a:xfrm>
            <a:off x="381000" y="6096000"/>
            <a:ext cx="1344168" cy="625038"/>
          </a:xfrm>
          <a:prstGeom prst="rect">
            <a:avLst/>
          </a:prstGeom>
        </p:spPr>
      </p:pic>
      <p:sp>
        <p:nvSpPr>
          <p:cNvPr id="9" name="TextBox 8"/>
          <p:cNvSpPr txBox="1"/>
          <p:nvPr userDrawn="1"/>
        </p:nvSpPr>
        <p:spPr>
          <a:xfrm>
            <a:off x="1752600" y="6172200"/>
            <a:ext cx="6629400" cy="553998"/>
          </a:xfrm>
          <a:prstGeom prst="rect">
            <a:avLst/>
          </a:prstGeom>
          <a:noFill/>
        </p:spPr>
        <p:txBody>
          <a:bodyPr wrap="square" rtlCol="0">
            <a:spAutoFit/>
          </a:bodyPr>
          <a:lstStyle/>
          <a:p>
            <a:r>
              <a:rPr lang="en-US" sz="1000" dirty="0" smtClean="0">
                <a:solidFill>
                  <a:prstClr val="white"/>
                </a:solidFill>
              </a:rPr>
              <a:t>This presentation was supported by Cooperative Agreement number U48 DP 00005006 from the Centers for Disease Control and Prevention, Prevention Research Centers program. The findings and conclusions in this presentations are those of the authors and do not necessarily represent the official position of the Centers for Disease Control and Prevention.</a:t>
            </a:r>
            <a:endParaRPr lang="en-US" sz="1000" dirty="0">
              <a:solidFill>
                <a:prstClr val="white"/>
              </a:solidFill>
            </a:endParaRPr>
          </a:p>
        </p:txBody>
      </p:sp>
    </p:spTree>
    <p:extLst>
      <p:ext uri="{BB962C8B-B14F-4D97-AF65-F5344CB8AC3E}">
        <p14:creationId xmlns:p14="http://schemas.microsoft.com/office/powerpoint/2010/main" val="190790712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pic>
        <p:nvPicPr>
          <p:cNvPr id="8" name="Picture 7" descr="PRC Identifier Green White.jpg"/>
          <p:cNvPicPr>
            <a:picLocks noChangeAspect="1"/>
          </p:cNvPicPr>
          <p:nvPr userDrawn="1"/>
        </p:nvPicPr>
        <p:blipFill>
          <a:blip r:embed="rId2" cstate="print"/>
          <a:stretch>
            <a:fillRect/>
          </a:stretch>
        </p:blipFill>
        <p:spPr>
          <a:xfrm>
            <a:off x="381000" y="6224976"/>
            <a:ext cx="1066800" cy="496062"/>
          </a:xfrm>
          <a:prstGeom prst="rect">
            <a:avLst/>
          </a:prstGeom>
        </p:spPr>
      </p:pic>
      <p:sp>
        <p:nvSpPr>
          <p:cNvPr id="9" name="Slide Number Placeholder 5"/>
          <p:cNvSpPr>
            <a:spLocks noGrp="1"/>
          </p:cNvSpPr>
          <p:nvPr>
            <p:ph type="sldNum" sz="quarter" idx="12"/>
          </p:nvPr>
        </p:nvSpPr>
        <p:spPr>
          <a:xfrm>
            <a:off x="8153400" y="6324600"/>
            <a:ext cx="533400" cy="365125"/>
          </a:xfrm>
        </p:spPr>
        <p:txBody>
          <a:bodyPr/>
          <a:lstStyle/>
          <a:p>
            <a:fld id="{D5E8E31F-186D-4568-A932-B49B6015BEDA}"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91954873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1163109-62F9-4BF5-9ABA-07146AF9FE0B}" type="datetimeFigureOut">
              <a:rPr lang="en-US" smtClean="0">
                <a:solidFill>
                  <a:prstClr val="black">
                    <a:tint val="75000"/>
                  </a:prstClr>
                </a:solidFill>
              </a:rPr>
              <a:pPr/>
              <a:t>10/22/2015</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D5E8E31F-186D-4568-A932-B49B6015BEDA}"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413510420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F1163109-62F9-4BF5-9ABA-07146AF9FE0B}" type="datetimeFigureOut">
              <a:rPr lang="en-US" smtClean="0">
                <a:solidFill>
                  <a:prstClr val="black">
                    <a:tint val="75000"/>
                  </a:prstClr>
                </a:solidFill>
              </a:rPr>
              <a:pPr/>
              <a:t>10/22/2015</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D5E8E31F-186D-4568-A932-B49B6015BEDA}"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27291007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F1163109-62F9-4BF5-9ABA-07146AF9FE0B}" type="datetimeFigureOut">
              <a:rPr lang="en-US" smtClean="0">
                <a:solidFill>
                  <a:prstClr val="black">
                    <a:tint val="75000"/>
                  </a:prstClr>
                </a:solidFill>
              </a:rPr>
              <a:pPr/>
              <a:t>10/22/2015</a:t>
            </a:fld>
            <a:endParaRPr 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D5E8E31F-186D-4568-A932-B49B6015BEDA}"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58565890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F1163109-62F9-4BF5-9ABA-07146AF9FE0B}" type="datetimeFigureOut">
              <a:rPr lang="en-US" smtClean="0">
                <a:solidFill>
                  <a:prstClr val="black">
                    <a:tint val="75000"/>
                  </a:prstClr>
                </a:solidFill>
              </a:rPr>
              <a:pPr/>
              <a:t>10/22/2015</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D5E8E31F-186D-4568-A932-B49B6015BEDA}"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99123521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1163109-62F9-4BF5-9ABA-07146AF9FE0B}" type="datetimeFigureOut">
              <a:rPr lang="en-US" smtClean="0">
                <a:solidFill>
                  <a:prstClr val="black">
                    <a:tint val="75000"/>
                  </a:prstClr>
                </a:solidFill>
              </a:rPr>
              <a:pPr/>
              <a:t>10/22/2015</a:t>
            </a:fld>
            <a:endParaRPr 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D5E8E31F-186D-4568-A932-B49B6015BEDA}"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97398747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1163109-62F9-4BF5-9ABA-07146AF9FE0B}" type="datetimeFigureOut">
              <a:rPr lang="en-US" smtClean="0">
                <a:solidFill>
                  <a:prstClr val="black">
                    <a:tint val="75000"/>
                  </a:prstClr>
                </a:solidFill>
              </a:rPr>
              <a:pPr/>
              <a:t>10/22/2015</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D5E8E31F-186D-4568-A932-B49B6015BEDA}"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49002897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A5A7EBC7-A077-4C72-AED4-875A9A9545FE}" type="datetimeFigureOut">
              <a:rPr lang="en-US" smtClean="0"/>
              <a:t>10/22/2015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964B21C-F8CE-4F05-8DF3-3FFF3837AA78}" type="slidenum">
              <a:rPr lang="en-US" smtClean="0"/>
              <a:t>‹#›</a:t>
            </a:fld>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1163109-62F9-4BF5-9ABA-07146AF9FE0B}" type="datetimeFigureOut">
              <a:rPr lang="en-US" smtClean="0">
                <a:solidFill>
                  <a:prstClr val="black">
                    <a:tint val="75000"/>
                  </a:prstClr>
                </a:solidFill>
              </a:rPr>
              <a:pPr/>
              <a:t>10/22/2015</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D5E8E31F-186D-4568-A932-B49B6015BEDA}"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07658044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1163109-62F9-4BF5-9ABA-07146AF9FE0B}" type="datetimeFigureOut">
              <a:rPr lang="en-US" smtClean="0">
                <a:solidFill>
                  <a:prstClr val="black">
                    <a:tint val="75000"/>
                  </a:prstClr>
                </a:solidFill>
              </a:rPr>
              <a:pPr/>
              <a:t>10/22/2015</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D5E8E31F-186D-4568-A932-B49B6015BEDA}"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80182654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1163109-62F9-4BF5-9ABA-07146AF9FE0B}" type="datetimeFigureOut">
              <a:rPr lang="en-US" smtClean="0">
                <a:solidFill>
                  <a:prstClr val="black">
                    <a:tint val="75000"/>
                  </a:prstClr>
                </a:solidFill>
              </a:rPr>
              <a:pPr/>
              <a:t>10/22/2015</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D5E8E31F-186D-4568-A932-B49B6015BEDA}"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16775676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8" name="Freeform 7"/>
          <p:cNvSpPr/>
          <p:nvPr/>
        </p:nvSpPr>
        <p:spPr>
          <a:xfrm>
            <a:off x="-2380" y="-925"/>
            <a:ext cx="9146380" cy="6858925"/>
          </a:xfrm>
          <a:custGeom>
            <a:avLst/>
            <a:gdLst>
              <a:gd name="connsiteX0" fmla="*/ 0 w 3350419"/>
              <a:gd name="connsiteY0" fmla="*/ 2081213 h 2083594"/>
              <a:gd name="connsiteX1" fmla="*/ 3031331 w 3350419"/>
              <a:gd name="connsiteY1" fmla="*/ 0 h 2083594"/>
              <a:gd name="connsiteX2" fmla="*/ 3350419 w 3350419"/>
              <a:gd name="connsiteY2" fmla="*/ 80963 h 2083594"/>
              <a:gd name="connsiteX3" fmla="*/ 3350419 w 3350419"/>
              <a:gd name="connsiteY3" fmla="*/ 2083594 h 2083594"/>
              <a:gd name="connsiteX4" fmla="*/ 0 w 3350419"/>
              <a:gd name="connsiteY4" fmla="*/ 2081213 h 2083594"/>
              <a:gd name="connsiteX0" fmla="*/ 0 w 3112294"/>
              <a:gd name="connsiteY0" fmla="*/ 2019301 h 2083594"/>
              <a:gd name="connsiteX1" fmla="*/ 2793206 w 3112294"/>
              <a:gd name="connsiteY1" fmla="*/ 0 h 2083594"/>
              <a:gd name="connsiteX2" fmla="*/ 3112294 w 3112294"/>
              <a:gd name="connsiteY2" fmla="*/ 80963 h 2083594"/>
              <a:gd name="connsiteX3" fmla="*/ 3112294 w 3112294"/>
              <a:gd name="connsiteY3" fmla="*/ 2083594 h 2083594"/>
              <a:gd name="connsiteX4" fmla="*/ 0 w 3112294"/>
              <a:gd name="connsiteY4" fmla="*/ 2019301 h 2083594"/>
              <a:gd name="connsiteX0" fmla="*/ 0 w 3345656"/>
              <a:gd name="connsiteY0" fmla="*/ 2097882 h 2097882"/>
              <a:gd name="connsiteX1" fmla="*/ 3026568 w 3345656"/>
              <a:gd name="connsiteY1" fmla="*/ 0 h 2097882"/>
              <a:gd name="connsiteX2" fmla="*/ 3345656 w 3345656"/>
              <a:gd name="connsiteY2" fmla="*/ 80963 h 2097882"/>
              <a:gd name="connsiteX3" fmla="*/ 3345656 w 3345656"/>
              <a:gd name="connsiteY3" fmla="*/ 2083594 h 2097882"/>
              <a:gd name="connsiteX4" fmla="*/ 0 w 3345656"/>
              <a:gd name="connsiteY4" fmla="*/ 2097882 h 2097882"/>
              <a:gd name="connsiteX0" fmla="*/ 0 w 2800350"/>
              <a:gd name="connsiteY0" fmla="*/ 1935957 h 2083594"/>
              <a:gd name="connsiteX1" fmla="*/ 2481262 w 2800350"/>
              <a:gd name="connsiteY1" fmla="*/ 0 h 2083594"/>
              <a:gd name="connsiteX2" fmla="*/ 2800350 w 2800350"/>
              <a:gd name="connsiteY2" fmla="*/ 80963 h 2083594"/>
              <a:gd name="connsiteX3" fmla="*/ 2800350 w 2800350"/>
              <a:gd name="connsiteY3" fmla="*/ 2083594 h 2083594"/>
              <a:gd name="connsiteX4" fmla="*/ 0 w 2800350"/>
              <a:gd name="connsiteY4" fmla="*/ 1935957 h 2083594"/>
              <a:gd name="connsiteX0" fmla="*/ 0 w 3352800"/>
              <a:gd name="connsiteY0" fmla="*/ 2083594 h 2083594"/>
              <a:gd name="connsiteX1" fmla="*/ 3033712 w 3352800"/>
              <a:gd name="connsiteY1" fmla="*/ 0 h 2083594"/>
              <a:gd name="connsiteX2" fmla="*/ 3352800 w 3352800"/>
              <a:gd name="connsiteY2" fmla="*/ 80963 h 2083594"/>
              <a:gd name="connsiteX3" fmla="*/ 3352800 w 3352800"/>
              <a:gd name="connsiteY3" fmla="*/ 2083594 h 2083594"/>
              <a:gd name="connsiteX4" fmla="*/ 0 w 3352800"/>
              <a:gd name="connsiteY4" fmla="*/ 2083594 h 2083594"/>
              <a:gd name="connsiteX0" fmla="*/ 0 w 3352800"/>
              <a:gd name="connsiteY0" fmla="*/ 2002631 h 2002631"/>
              <a:gd name="connsiteX1" fmla="*/ 3033712 w 3352800"/>
              <a:gd name="connsiteY1" fmla="*/ 15716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988469 w 3352800"/>
              <a:gd name="connsiteY1" fmla="*/ 59530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3966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45314 w 3352800"/>
              <a:gd name="connsiteY1" fmla="*/ 1224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4839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75865 w 3352800"/>
              <a:gd name="connsiteY1" fmla="*/ 8178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901 h 2002901"/>
              <a:gd name="connsiteX1" fmla="*/ 2836585 w 3352800"/>
              <a:gd name="connsiteY1" fmla="*/ 0 h 2002901"/>
              <a:gd name="connsiteX2" fmla="*/ 3352800 w 3352800"/>
              <a:gd name="connsiteY2" fmla="*/ 270 h 2002901"/>
              <a:gd name="connsiteX3" fmla="*/ 3352800 w 3352800"/>
              <a:gd name="connsiteY3" fmla="*/ 2002901 h 2002901"/>
              <a:gd name="connsiteX4" fmla="*/ 0 w 3352800"/>
              <a:gd name="connsiteY4" fmla="*/ 2002901 h 20029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52800" h="2002901">
                <a:moveTo>
                  <a:pt x="0" y="2002901"/>
                </a:moveTo>
                <a:lnTo>
                  <a:pt x="2836585" y="0"/>
                </a:lnTo>
                <a:lnTo>
                  <a:pt x="3352800" y="270"/>
                </a:lnTo>
                <a:lnTo>
                  <a:pt x="3352800" y="2002901"/>
                </a:lnTo>
                <a:lnTo>
                  <a:pt x="0" y="2002901"/>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ight Triangle 6"/>
          <p:cNvSpPr/>
          <p:nvPr/>
        </p:nvSpPr>
        <p:spPr>
          <a:xfrm>
            <a:off x="0" y="2647950"/>
            <a:ext cx="3571875" cy="4210050"/>
          </a:xfrm>
          <a:prstGeom prst="rtTriangle">
            <a:avLst/>
          </a:pr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rot="19140000">
            <a:off x="819399" y="1726737"/>
            <a:ext cx="5650992" cy="1207509"/>
          </a:xfrm>
        </p:spPr>
        <p:txBody>
          <a:bodyPr bIns="9144" anchor="b"/>
          <a:lstStyle>
            <a:lvl1pPr algn="l">
              <a:defRPr kumimoji="0" lang="en-US" sz="3200" b="0" i="0" u="none" strike="noStrike" kern="1200" cap="all" spc="0" normalizeH="0" baseline="0" noProof="0" dirty="0" smtClean="0">
                <a:ln>
                  <a:noFill/>
                </a:ln>
                <a:solidFill>
                  <a:schemeClr val="tx1"/>
                </a:solidFill>
                <a:effectLst/>
                <a:uLnTx/>
                <a:uFillTx/>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lang="en-US" smtClean="0"/>
              <a:t>Click to edit Master title style</a:t>
            </a:r>
            <a:endParaRPr lang="en-US" dirty="0"/>
          </a:p>
        </p:txBody>
      </p:sp>
      <p:sp>
        <p:nvSpPr>
          <p:cNvPr id="3" name="Text Placeholder 2"/>
          <p:cNvSpPr>
            <a:spLocks noGrp="1"/>
          </p:cNvSpPr>
          <p:nvPr>
            <p:ph type="body" idx="1"/>
          </p:nvPr>
        </p:nvSpPr>
        <p:spPr>
          <a:xfrm rot="19140000">
            <a:off x="1216152" y="2468304"/>
            <a:ext cx="6510528" cy="329184"/>
          </a:xfrm>
        </p:spPr>
        <p:txBody>
          <a:bodyPr anchor="t">
            <a:normAutofit/>
          </a:bodyPr>
          <a:lstStyle>
            <a:lvl1pPr marL="0" indent="0">
              <a:buNone/>
              <a:defRPr kumimoji="0" lang="en-US" sz="1400" b="0" i="0" u="none" strike="noStrike" kern="1200" cap="all" spc="400" normalizeH="0" baseline="0" noProof="0" dirty="0" smtClean="0">
                <a:ln>
                  <a:noFill/>
                </a:ln>
                <a:solidFill>
                  <a:schemeClr val="tx1"/>
                </a:solidFill>
                <a:effectLst/>
                <a:uLnTx/>
                <a:uFillTx/>
                <a:latin typeface="+mn-lt"/>
                <a:ea typeface="+mj-ea"/>
                <a:cs typeface="Tunga" pitchFamily="2"/>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marL="0" marR="0" lvl="0" indent="0" algn="l" defTabSz="914400" rtl="0" eaLnBrk="1" fontAlgn="auto" latinLnBrk="0" hangingPunct="1">
              <a:lnSpc>
                <a:spcPct val="100000"/>
              </a:lnSpc>
              <a:spcBef>
                <a:spcPts val="0"/>
              </a:spcBef>
              <a:spcAft>
                <a:spcPts val="0"/>
              </a:spcAft>
              <a:buClr>
                <a:schemeClr val="accent1"/>
              </a:buClr>
              <a:buSzPct val="100000"/>
              <a:buFont typeface="Arial" pitchFamily="34" charset="0"/>
              <a:buNone/>
              <a:tabLst/>
              <a:defRPr/>
            </a:pPr>
            <a:r>
              <a:rPr lang="en-US" smtClean="0"/>
              <a:t>Click to edit Master text styles</a:t>
            </a:r>
          </a:p>
        </p:txBody>
      </p:sp>
      <p:sp>
        <p:nvSpPr>
          <p:cNvPr id="4" name="Date Placeholder 3"/>
          <p:cNvSpPr>
            <a:spLocks noGrp="1"/>
          </p:cNvSpPr>
          <p:nvPr>
            <p:ph type="dt" sz="half" idx="10"/>
          </p:nvPr>
        </p:nvSpPr>
        <p:spPr/>
        <p:txBody>
          <a:bodyPr/>
          <a:lstStyle/>
          <a:p>
            <a:fld id="{A5A7EBC7-A077-4C72-AED4-875A9A9545FE}" type="datetimeFigureOut">
              <a:rPr lang="en-US" smtClean="0"/>
              <a:t>10/22/2015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964B21C-F8CE-4F05-8DF3-3FFF3837AA78}"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822960" y="1097280"/>
            <a:ext cx="3200400" cy="371246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700016" y="1097280"/>
            <a:ext cx="3200400" cy="371246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A5A7EBC7-A077-4C72-AED4-875A9A9545FE}" type="datetimeFigureOut">
              <a:rPr lang="en-US" smtClean="0"/>
              <a:t>10/22/2015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964B21C-F8CE-4F05-8DF3-3FFF3837AA78}" type="slidenum">
              <a:rPr lang="en-US" smtClean="0"/>
              <a:t>‹#›</a:t>
            </a:fld>
            <a:endParaRPr lang="en-US"/>
          </a:p>
        </p:txBody>
      </p:sp>
      <p:sp>
        <p:nvSpPr>
          <p:cNvPr id="8" name="Title 7"/>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822960" y="1097280"/>
            <a:ext cx="3200400" cy="548640"/>
          </a:xfrm>
        </p:spPr>
        <p:txBody>
          <a:bodyPr anchor="b">
            <a:normAutofit/>
          </a:bodyPr>
          <a:lstStyle>
            <a:lvl1pPr marL="0" indent="0">
              <a:buNone/>
              <a:defRPr lang="en-US" sz="1400" b="0" kern="1200" cap="all" spc="400" baseline="0" dirty="0" smtClean="0">
                <a:solidFill>
                  <a:schemeClr val="tx1"/>
                </a:solidFill>
                <a:latin typeface="+mn-lt"/>
                <a:ea typeface="+mj-ea"/>
                <a:cs typeface="Tunga" pitchFamily="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100000"/>
              </a:lnSpc>
              <a:spcBef>
                <a:spcPts val="0"/>
              </a:spcBef>
              <a:spcAft>
                <a:spcPts val="0"/>
              </a:spcAft>
              <a:buClr>
                <a:schemeClr val="accent1"/>
              </a:buClr>
              <a:buFont typeface="Arial" pitchFamily="34" charset="0"/>
              <a:buNone/>
            </a:pPr>
            <a:r>
              <a:rPr lang="en-US" smtClean="0"/>
              <a:t>Click to edit Master text styles</a:t>
            </a:r>
          </a:p>
        </p:txBody>
      </p:sp>
      <p:sp>
        <p:nvSpPr>
          <p:cNvPr id="4" name="Content Placeholder 3"/>
          <p:cNvSpPr>
            <a:spLocks noGrp="1"/>
          </p:cNvSpPr>
          <p:nvPr>
            <p:ph sz="half" idx="2"/>
          </p:nvPr>
        </p:nvSpPr>
        <p:spPr>
          <a:xfrm>
            <a:off x="819150" y="1701848"/>
            <a:ext cx="3200400" cy="310896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700016" y="1097280"/>
            <a:ext cx="3200400" cy="548640"/>
          </a:xfrm>
        </p:spPr>
        <p:txBody>
          <a:bodyPr anchor="b">
            <a:normAutofit/>
          </a:bodyPr>
          <a:lstStyle>
            <a:lvl1pPr marL="0" indent="0">
              <a:buNone/>
              <a:defRPr lang="en-US" sz="1400" b="0" kern="1200" cap="all" spc="400" baseline="0" dirty="0" smtClean="0">
                <a:solidFill>
                  <a:schemeClr val="tx1"/>
                </a:solidFill>
                <a:latin typeface="+mn-lt"/>
                <a:ea typeface="+mj-ea"/>
                <a:cs typeface="Tunga" pitchFamily="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100000"/>
              </a:lnSpc>
              <a:spcBef>
                <a:spcPts val="0"/>
              </a:spcBef>
              <a:spcAft>
                <a:spcPts val="0"/>
              </a:spcAft>
              <a:buClr>
                <a:schemeClr val="accent1"/>
              </a:buClr>
              <a:buFont typeface="Arial" pitchFamily="34" charset="0"/>
              <a:buNone/>
            </a:pPr>
            <a:r>
              <a:rPr lang="en-US" smtClean="0"/>
              <a:t>Click to edit Master text styles</a:t>
            </a:r>
          </a:p>
        </p:txBody>
      </p:sp>
      <p:sp>
        <p:nvSpPr>
          <p:cNvPr id="6" name="Content Placeholder 5"/>
          <p:cNvSpPr>
            <a:spLocks noGrp="1"/>
          </p:cNvSpPr>
          <p:nvPr>
            <p:ph sz="quarter" idx="4"/>
          </p:nvPr>
        </p:nvSpPr>
        <p:spPr>
          <a:xfrm>
            <a:off x="4700016" y="1701848"/>
            <a:ext cx="3200400" cy="310896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A5A7EBC7-A077-4C72-AED4-875A9A9545FE}" type="datetimeFigureOut">
              <a:rPr lang="en-US" smtClean="0"/>
              <a:t>10/22/2015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964B21C-F8CE-4F05-8DF3-3FFF3837AA78}"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A5A7EBC7-A077-4C72-AED4-875A9A9545FE}" type="datetimeFigureOut">
              <a:rPr lang="en-US" smtClean="0"/>
              <a:t>10/22/2015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964B21C-F8CE-4F05-8DF3-3FFF3837AA78}"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5A7EBC7-A077-4C72-AED4-875A9A9545FE}" type="datetimeFigureOut">
              <a:rPr lang="en-US" smtClean="0"/>
              <a:t>10/22/2015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964B21C-F8CE-4F05-8DF3-3FFF3837AA78}"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17" name="Right Triangle 16"/>
          <p:cNvSpPr/>
          <p:nvPr/>
        </p:nvSpPr>
        <p:spPr>
          <a:xfrm>
            <a:off x="0" y="2647950"/>
            <a:ext cx="3571875" cy="4210050"/>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ight Triangle 17"/>
          <p:cNvSpPr/>
          <p:nvPr/>
        </p:nvSpPr>
        <p:spPr>
          <a:xfrm rot="5400000">
            <a:off x="433389" y="-433387"/>
            <a:ext cx="6858000" cy="7724778"/>
          </a:xfrm>
          <a:prstGeom prst="rtTriangle">
            <a:avLst/>
          </a:pr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2" name="Title 1"/>
          <p:cNvSpPr>
            <a:spLocks noGrp="1"/>
          </p:cNvSpPr>
          <p:nvPr>
            <p:ph type="title"/>
          </p:nvPr>
        </p:nvSpPr>
        <p:spPr>
          <a:xfrm rot="19140000">
            <a:off x="784930" y="1576103"/>
            <a:ext cx="5212080" cy="1089427"/>
          </a:xfrm>
        </p:spPr>
        <p:txBody>
          <a:bodyPr bIns="0" anchor="b"/>
          <a:lstStyle>
            <a:lvl1pPr algn="l">
              <a:defRPr kumimoji="0" lang="en-US" sz="2800" b="0" i="0" u="none" strike="noStrike" kern="1200" cap="all" spc="0" normalizeH="0" baseline="0" noProof="0" dirty="0" smtClean="0">
                <a:ln>
                  <a:noFill/>
                </a:ln>
                <a:solidFill>
                  <a:srgbClr val="FFFFFF"/>
                </a:solidFill>
                <a:effectLst/>
                <a:uLnTx/>
                <a:uFillTx/>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lang="en-US" smtClean="0"/>
              <a:t>Click to edit Master title style</a:t>
            </a:r>
            <a:endParaRPr lang="en-US" dirty="0"/>
          </a:p>
        </p:txBody>
      </p:sp>
      <p:sp>
        <p:nvSpPr>
          <p:cNvPr id="3" name="Content Placeholder 2"/>
          <p:cNvSpPr>
            <a:spLocks noGrp="1"/>
          </p:cNvSpPr>
          <p:nvPr>
            <p:ph idx="1"/>
          </p:nvPr>
        </p:nvSpPr>
        <p:spPr>
          <a:xfrm>
            <a:off x="4749552" y="2618912"/>
            <a:ext cx="3807779" cy="3324687"/>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rot="19140000">
            <a:off x="1297954" y="2253385"/>
            <a:ext cx="5794760" cy="623314"/>
          </a:xfrm>
        </p:spPr>
        <p:txBody>
          <a:bodyPr>
            <a:normAutofit/>
          </a:bodyPr>
          <a:lstStyle>
            <a:lvl1pPr marL="0" indent="0">
              <a:buNone/>
              <a:defRPr lang="en-US" sz="1400" b="1" kern="1200" dirty="0" smtClean="0">
                <a:solidFill>
                  <a:srgbClr val="FFFFFF"/>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indent="0" algn="l" defTabSz="914400" rtl="0" eaLnBrk="1" fontAlgn="auto" latinLnBrk="0" hangingPunct="1">
              <a:lnSpc>
                <a:spcPct val="100000"/>
              </a:lnSpc>
              <a:spcBef>
                <a:spcPts val="300"/>
              </a:spcBef>
              <a:spcAft>
                <a:spcPts val="0"/>
              </a:spcAft>
              <a:buClr>
                <a:schemeClr val="accent1"/>
              </a:buClr>
              <a:buSzPct val="100000"/>
              <a:buFont typeface="Arial" pitchFamily="34" charset="0"/>
              <a:buNone/>
              <a:tabLst/>
              <a:defRPr/>
            </a:pPr>
            <a:r>
              <a:rPr lang="en-US" smtClean="0"/>
              <a:t>Click to edit Master text styles</a:t>
            </a:r>
          </a:p>
        </p:txBody>
      </p:sp>
      <p:sp>
        <p:nvSpPr>
          <p:cNvPr id="5" name="Date Placeholder 4"/>
          <p:cNvSpPr>
            <a:spLocks noGrp="1"/>
          </p:cNvSpPr>
          <p:nvPr>
            <p:ph type="dt" sz="half" idx="10"/>
          </p:nvPr>
        </p:nvSpPr>
        <p:spPr/>
        <p:txBody>
          <a:bodyPr/>
          <a:lstStyle/>
          <a:p>
            <a:fld id="{A5A7EBC7-A077-4C72-AED4-875A9A9545FE}" type="datetimeFigureOut">
              <a:rPr lang="en-US" smtClean="0"/>
              <a:t>10/22/2015</a:t>
            </a:fld>
            <a:endParaRPr lang="en-US"/>
          </a:p>
        </p:txBody>
      </p:sp>
      <p:sp>
        <p:nvSpPr>
          <p:cNvPr id="6" name="Footer Placeholder 5"/>
          <p:cNvSpPr>
            <a:spLocks noGrp="1"/>
          </p:cNvSpPr>
          <p:nvPr>
            <p:ph type="ftr" sz="quarter" idx="11"/>
          </p:nvPr>
        </p:nvSpPr>
        <p:spPr/>
        <p:txBody>
          <a:bodyPr/>
          <a:lstStyle>
            <a:lvl1pPr>
              <a:defRPr>
                <a:solidFill>
                  <a:schemeClr val="tx2"/>
                </a:solidFill>
              </a:defRPr>
            </a:lvl1pPr>
          </a:lstStyle>
          <a:p>
            <a:endParaRPr lang="en-US"/>
          </a:p>
        </p:txBody>
      </p:sp>
      <p:sp>
        <p:nvSpPr>
          <p:cNvPr id="7" name="Slide Number Placeholder 6"/>
          <p:cNvSpPr>
            <a:spLocks noGrp="1"/>
          </p:cNvSpPr>
          <p:nvPr>
            <p:ph type="sldNum" sz="quarter" idx="12"/>
          </p:nvPr>
        </p:nvSpPr>
        <p:spPr>
          <a:ln>
            <a:solidFill>
              <a:schemeClr val="tx2"/>
            </a:solidFill>
          </a:ln>
        </p:spPr>
        <p:txBody>
          <a:bodyPr/>
          <a:lstStyle>
            <a:lvl1pPr>
              <a:defRPr>
                <a:solidFill>
                  <a:schemeClr val="tx2"/>
                </a:solidFill>
              </a:defRPr>
            </a:lvl1pPr>
          </a:lstStyle>
          <a:p>
            <a:fld id="{6964B21C-F8CE-4F05-8DF3-3FFF3837AA78}"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1" name="Picture Placeholder 10"/>
          <p:cNvSpPr>
            <a:spLocks noGrp="1"/>
          </p:cNvSpPr>
          <p:nvPr>
            <p:ph type="pic" sz="quarter" idx="14"/>
          </p:nvPr>
        </p:nvSpPr>
        <p:spPr>
          <a:xfrm>
            <a:off x="2028825" y="0"/>
            <a:ext cx="7115175" cy="6858000"/>
          </a:xfrm>
          <a:custGeom>
            <a:avLst/>
            <a:gdLst>
              <a:gd name="connsiteX0" fmla="*/ 0 w 7104888"/>
              <a:gd name="connsiteY0" fmla="*/ 0 h 6858000"/>
              <a:gd name="connsiteX1" fmla="*/ 7104888 w 7104888"/>
              <a:gd name="connsiteY1" fmla="*/ 0 h 6858000"/>
              <a:gd name="connsiteX2" fmla="*/ 7104888 w 7104888"/>
              <a:gd name="connsiteY2" fmla="*/ 6858000 h 6858000"/>
              <a:gd name="connsiteX3" fmla="*/ 0 w 7104888"/>
              <a:gd name="connsiteY3" fmla="*/ 6858000 h 6858000"/>
              <a:gd name="connsiteX4" fmla="*/ 0 w 7104888"/>
              <a:gd name="connsiteY4" fmla="*/ 0 h 6858000"/>
              <a:gd name="connsiteX0" fmla="*/ 0 w 7104888"/>
              <a:gd name="connsiteY0" fmla="*/ 0 h 6858000"/>
              <a:gd name="connsiteX1" fmla="*/ 5695188 w 7104888"/>
              <a:gd name="connsiteY1" fmla="*/ 0 h 6858000"/>
              <a:gd name="connsiteX2" fmla="*/ 7104888 w 7104888"/>
              <a:gd name="connsiteY2" fmla="*/ 0 h 6858000"/>
              <a:gd name="connsiteX3" fmla="*/ 7104888 w 7104888"/>
              <a:gd name="connsiteY3" fmla="*/ 6858000 h 6858000"/>
              <a:gd name="connsiteX4" fmla="*/ 0 w 7104888"/>
              <a:gd name="connsiteY4" fmla="*/ 6858000 h 6858000"/>
              <a:gd name="connsiteX5" fmla="*/ 0 w 7104888"/>
              <a:gd name="connsiteY5" fmla="*/ 0 h 6858000"/>
              <a:gd name="connsiteX0" fmla="*/ 10287 w 7115175"/>
              <a:gd name="connsiteY0" fmla="*/ 0 h 6858000"/>
              <a:gd name="connsiteX1" fmla="*/ 5705475 w 7115175"/>
              <a:gd name="connsiteY1" fmla="*/ 0 h 6858000"/>
              <a:gd name="connsiteX2" fmla="*/ 7115175 w 7115175"/>
              <a:gd name="connsiteY2" fmla="*/ 0 h 6858000"/>
              <a:gd name="connsiteX3" fmla="*/ 7115175 w 7115175"/>
              <a:gd name="connsiteY3" fmla="*/ 6858000 h 6858000"/>
              <a:gd name="connsiteX4" fmla="*/ 10287 w 7115175"/>
              <a:gd name="connsiteY4" fmla="*/ 6858000 h 6858000"/>
              <a:gd name="connsiteX5" fmla="*/ 0 w 7115175"/>
              <a:gd name="connsiteY5" fmla="*/ 5048250 h 6858000"/>
              <a:gd name="connsiteX6" fmla="*/ 10287 w 7115175"/>
              <a:gd name="connsiteY6" fmla="*/ 0 h 6858000"/>
              <a:gd name="connsiteX0" fmla="*/ 10287 w 7115175"/>
              <a:gd name="connsiteY0" fmla="*/ 0 h 6858000"/>
              <a:gd name="connsiteX1" fmla="*/ 5705475 w 7115175"/>
              <a:gd name="connsiteY1" fmla="*/ 0 h 6858000"/>
              <a:gd name="connsiteX2" fmla="*/ 7115175 w 7115175"/>
              <a:gd name="connsiteY2" fmla="*/ 0 h 6858000"/>
              <a:gd name="connsiteX3" fmla="*/ 7115175 w 7115175"/>
              <a:gd name="connsiteY3" fmla="*/ 6858000 h 6858000"/>
              <a:gd name="connsiteX4" fmla="*/ 1533526 w 7115175"/>
              <a:gd name="connsiteY4" fmla="*/ 6848475 h 6858000"/>
              <a:gd name="connsiteX5" fmla="*/ 10287 w 7115175"/>
              <a:gd name="connsiteY5" fmla="*/ 6858000 h 6858000"/>
              <a:gd name="connsiteX6" fmla="*/ 0 w 7115175"/>
              <a:gd name="connsiteY6" fmla="*/ 5048250 h 6858000"/>
              <a:gd name="connsiteX7" fmla="*/ 10287 w 7115175"/>
              <a:gd name="connsiteY7" fmla="*/ 0 h 6858000"/>
              <a:gd name="connsiteX0" fmla="*/ 10287 w 7115175"/>
              <a:gd name="connsiteY0" fmla="*/ 0 h 6858000"/>
              <a:gd name="connsiteX1" fmla="*/ 5705475 w 7115175"/>
              <a:gd name="connsiteY1" fmla="*/ 0 h 6858000"/>
              <a:gd name="connsiteX2" fmla="*/ 7115175 w 7115175"/>
              <a:gd name="connsiteY2" fmla="*/ 0 h 6858000"/>
              <a:gd name="connsiteX3" fmla="*/ 7115175 w 7115175"/>
              <a:gd name="connsiteY3" fmla="*/ 6858000 h 6858000"/>
              <a:gd name="connsiteX4" fmla="*/ 1533526 w 7115175"/>
              <a:gd name="connsiteY4" fmla="*/ 6848475 h 6858000"/>
              <a:gd name="connsiteX5" fmla="*/ 0 w 7115175"/>
              <a:gd name="connsiteY5" fmla="*/ 5048250 h 6858000"/>
              <a:gd name="connsiteX6" fmla="*/ 10287 w 7115175"/>
              <a:gd name="connsiteY6" fmla="*/ 0 h 6858000"/>
              <a:gd name="connsiteX0" fmla="*/ 0 w 7115175"/>
              <a:gd name="connsiteY0" fmla="*/ 5048250 h 6858000"/>
              <a:gd name="connsiteX1" fmla="*/ 5705475 w 7115175"/>
              <a:gd name="connsiteY1" fmla="*/ 0 h 6858000"/>
              <a:gd name="connsiteX2" fmla="*/ 7115175 w 7115175"/>
              <a:gd name="connsiteY2" fmla="*/ 0 h 6858000"/>
              <a:gd name="connsiteX3" fmla="*/ 7115175 w 7115175"/>
              <a:gd name="connsiteY3" fmla="*/ 6858000 h 6858000"/>
              <a:gd name="connsiteX4" fmla="*/ 1533526 w 7115175"/>
              <a:gd name="connsiteY4" fmla="*/ 6848475 h 6858000"/>
              <a:gd name="connsiteX5" fmla="*/ 0 w 7115175"/>
              <a:gd name="connsiteY5" fmla="*/ 504825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115175" h="6858000">
                <a:moveTo>
                  <a:pt x="0" y="5048250"/>
                </a:moveTo>
                <a:lnTo>
                  <a:pt x="5705475" y="0"/>
                </a:lnTo>
                <a:lnTo>
                  <a:pt x="7115175" y="0"/>
                </a:lnTo>
                <a:lnTo>
                  <a:pt x="7115175" y="6858000"/>
                </a:lnTo>
                <a:lnTo>
                  <a:pt x="1533526" y="6848475"/>
                </a:lnTo>
                <a:lnTo>
                  <a:pt x="0" y="5048250"/>
                </a:lnTo>
                <a:close/>
              </a:path>
            </a:pathLst>
          </a:custGeom>
          <a:solidFill>
            <a:schemeClr val="accent3">
              <a:alpha val="80000"/>
            </a:schemeClr>
          </a:solidFill>
        </p:spPr>
        <p:txBody>
          <a:bodyPr rIns="182880" anchor="ctr"/>
          <a:lstStyle>
            <a:lvl1pPr algn="r">
              <a:defRPr/>
            </a:lvl1pPr>
          </a:lstStyle>
          <a:p>
            <a:r>
              <a:rPr lang="en-US" smtClean="0"/>
              <a:t>Click icon to add picture</a:t>
            </a:r>
            <a:endParaRPr lang="en-US" dirty="0"/>
          </a:p>
        </p:txBody>
      </p:sp>
      <p:sp>
        <p:nvSpPr>
          <p:cNvPr id="9" name="Right Triangle 8"/>
          <p:cNvSpPr/>
          <p:nvPr/>
        </p:nvSpPr>
        <p:spPr>
          <a:xfrm>
            <a:off x="0" y="2647950"/>
            <a:ext cx="3571875" cy="4210050"/>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p:cNvSpPr/>
          <p:nvPr/>
        </p:nvSpPr>
        <p:spPr>
          <a:xfrm>
            <a:off x="0" y="5048250"/>
            <a:ext cx="3571875" cy="1809750"/>
          </a:xfrm>
          <a:custGeom>
            <a:avLst/>
            <a:gdLst>
              <a:gd name="connsiteX0" fmla="*/ 0 w 3571875"/>
              <a:gd name="connsiteY0" fmla="*/ 4210050 h 4210050"/>
              <a:gd name="connsiteX1" fmla="*/ 0 w 3571875"/>
              <a:gd name="connsiteY1" fmla="*/ 0 h 4210050"/>
              <a:gd name="connsiteX2" fmla="*/ 3571875 w 3571875"/>
              <a:gd name="connsiteY2" fmla="*/ 4210050 h 4210050"/>
              <a:gd name="connsiteX3" fmla="*/ 0 w 3571875"/>
              <a:gd name="connsiteY3" fmla="*/ 4210050 h 4210050"/>
              <a:gd name="connsiteX0" fmla="*/ 0 w 3571875"/>
              <a:gd name="connsiteY0" fmla="*/ 1809750 h 1809750"/>
              <a:gd name="connsiteX1" fmla="*/ 1895475 w 3571875"/>
              <a:gd name="connsiteY1" fmla="*/ 0 h 1809750"/>
              <a:gd name="connsiteX2" fmla="*/ 3571875 w 3571875"/>
              <a:gd name="connsiteY2" fmla="*/ 1809750 h 1809750"/>
              <a:gd name="connsiteX3" fmla="*/ 0 w 3571875"/>
              <a:gd name="connsiteY3" fmla="*/ 1809750 h 1809750"/>
              <a:gd name="connsiteX0" fmla="*/ 0 w 3571875"/>
              <a:gd name="connsiteY0" fmla="*/ 1809750 h 1809750"/>
              <a:gd name="connsiteX1" fmla="*/ 2038350 w 3571875"/>
              <a:gd name="connsiteY1" fmla="*/ 0 h 1809750"/>
              <a:gd name="connsiteX2" fmla="*/ 3571875 w 3571875"/>
              <a:gd name="connsiteY2" fmla="*/ 1809750 h 1809750"/>
              <a:gd name="connsiteX3" fmla="*/ 0 w 3571875"/>
              <a:gd name="connsiteY3" fmla="*/ 1809750 h 1809750"/>
            </a:gdLst>
            <a:ahLst/>
            <a:cxnLst>
              <a:cxn ang="0">
                <a:pos x="connsiteX0" y="connsiteY0"/>
              </a:cxn>
              <a:cxn ang="0">
                <a:pos x="connsiteX1" y="connsiteY1"/>
              </a:cxn>
              <a:cxn ang="0">
                <a:pos x="connsiteX2" y="connsiteY2"/>
              </a:cxn>
              <a:cxn ang="0">
                <a:pos x="connsiteX3" y="connsiteY3"/>
              </a:cxn>
            </a:cxnLst>
            <a:rect l="l" t="t" r="r" b="b"/>
            <a:pathLst>
              <a:path w="3571875" h="1809750">
                <a:moveTo>
                  <a:pt x="0" y="1809750"/>
                </a:moveTo>
                <a:lnTo>
                  <a:pt x="2038350" y="0"/>
                </a:lnTo>
                <a:lnTo>
                  <a:pt x="3571875" y="1809750"/>
                </a:lnTo>
                <a:lnTo>
                  <a:pt x="0" y="1809750"/>
                </a:ln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rot="19140000">
            <a:off x="671197" y="1717501"/>
            <a:ext cx="5486400" cy="867444"/>
          </a:xfrm>
        </p:spPr>
        <p:txBody>
          <a:bodyPr anchor="b"/>
          <a:lstStyle>
            <a:lvl1pPr algn="l">
              <a:defRPr sz="2800" b="0">
                <a:latin typeface="+mj-lt"/>
              </a:defRPr>
            </a:lvl1pPr>
          </a:lstStyle>
          <a:p>
            <a:r>
              <a:rPr lang="en-US" smtClean="0"/>
              <a:t>Click to edit Master title style</a:t>
            </a:r>
            <a:endParaRPr lang="en-US" dirty="0"/>
          </a:p>
        </p:txBody>
      </p:sp>
      <p:sp>
        <p:nvSpPr>
          <p:cNvPr id="4" name="Text Placeholder 3"/>
          <p:cNvSpPr>
            <a:spLocks noGrp="1"/>
          </p:cNvSpPr>
          <p:nvPr>
            <p:ph type="body" sz="half" idx="2"/>
          </p:nvPr>
        </p:nvSpPr>
        <p:spPr>
          <a:xfrm rot="19140000">
            <a:off x="1143479" y="2180529"/>
            <a:ext cx="6096545" cy="740664"/>
          </a:xfrm>
        </p:spPr>
        <p:txBody>
          <a:bodyPr/>
          <a:lstStyle>
            <a:lvl1pPr marL="0" indent="0">
              <a:buNone/>
              <a:defRPr sz="14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5A7EBC7-A077-4C72-AED4-875A9A9545FE}" type="datetimeFigureOut">
              <a:rPr lang="en-US" smtClean="0"/>
              <a:t>10/22/2015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964B21C-F8CE-4F05-8DF3-3FFF3837AA78}"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Freeform 6"/>
          <p:cNvSpPr/>
          <p:nvPr/>
        </p:nvSpPr>
        <p:spPr>
          <a:xfrm>
            <a:off x="-2382" y="5050633"/>
            <a:ext cx="3574257" cy="1807368"/>
          </a:xfrm>
          <a:custGeom>
            <a:avLst/>
            <a:gdLst>
              <a:gd name="connsiteX0" fmla="*/ 0 w 3571875"/>
              <a:gd name="connsiteY0" fmla="*/ 4210050 h 4210050"/>
              <a:gd name="connsiteX1" fmla="*/ 0 w 3571875"/>
              <a:gd name="connsiteY1" fmla="*/ 0 h 4210050"/>
              <a:gd name="connsiteX2" fmla="*/ 3571875 w 3571875"/>
              <a:gd name="connsiteY2" fmla="*/ 4210050 h 4210050"/>
              <a:gd name="connsiteX3" fmla="*/ 0 w 3571875"/>
              <a:gd name="connsiteY3" fmla="*/ 4210050 h 4210050"/>
              <a:gd name="connsiteX0" fmla="*/ 0 w 3571875"/>
              <a:gd name="connsiteY0" fmla="*/ 4210050 h 4210050"/>
              <a:gd name="connsiteX1" fmla="*/ 0 w 3571875"/>
              <a:gd name="connsiteY1" fmla="*/ 0 h 4210050"/>
              <a:gd name="connsiteX2" fmla="*/ 2028825 w 3571875"/>
              <a:gd name="connsiteY2" fmla="*/ 2388394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205038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281238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76450 w 3571875"/>
              <a:gd name="connsiteY2" fmla="*/ 2274094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245519 w 3571875"/>
              <a:gd name="connsiteY2" fmla="*/ 2405063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38350 w 3571875"/>
              <a:gd name="connsiteY2" fmla="*/ 2405063 h 4210050"/>
              <a:gd name="connsiteX3" fmla="*/ 3571875 w 3571875"/>
              <a:gd name="connsiteY3" fmla="*/ 4210050 h 4210050"/>
              <a:gd name="connsiteX4" fmla="*/ 0 w 3571875"/>
              <a:gd name="connsiteY4" fmla="*/ 4210050 h 4210050"/>
              <a:gd name="connsiteX0" fmla="*/ 0 w 3571875"/>
              <a:gd name="connsiteY0" fmla="*/ 2433637 h 2433637"/>
              <a:gd name="connsiteX1" fmla="*/ 257175 w 3571875"/>
              <a:gd name="connsiteY1" fmla="*/ 0 h 2433637"/>
              <a:gd name="connsiteX2" fmla="*/ 2038350 w 3571875"/>
              <a:gd name="connsiteY2" fmla="*/ 628650 h 2433637"/>
              <a:gd name="connsiteX3" fmla="*/ 3571875 w 3571875"/>
              <a:gd name="connsiteY3" fmla="*/ 2433637 h 2433637"/>
              <a:gd name="connsiteX4" fmla="*/ 0 w 3571875"/>
              <a:gd name="connsiteY4" fmla="*/ 2433637 h 2433637"/>
              <a:gd name="connsiteX0" fmla="*/ 2382 w 3574257"/>
              <a:gd name="connsiteY0" fmla="*/ 1807368 h 1807368"/>
              <a:gd name="connsiteX1" fmla="*/ 0 w 3574257"/>
              <a:gd name="connsiteY1" fmla="*/ 0 h 1807368"/>
              <a:gd name="connsiteX2" fmla="*/ 2040732 w 3574257"/>
              <a:gd name="connsiteY2" fmla="*/ 2381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924051 w 3574257"/>
              <a:gd name="connsiteY2" fmla="*/ 307181 h 1807368"/>
              <a:gd name="connsiteX3" fmla="*/ 3574257 w 3574257"/>
              <a:gd name="connsiteY3" fmla="*/ 1807368 h 1807368"/>
              <a:gd name="connsiteX4" fmla="*/ 2382 w 3574257"/>
              <a:gd name="connsiteY4" fmla="*/ 1807368 h 1807368"/>
              <a:gd name="connsiteX0" fmla="*/ 2382 w 3574257"/>
              <a:gd name="connsiteY0" fmla="*/ 1809749 h 1809749"/>
              <a:gd name="connsiteX1" fmla="*/ 0 w 3574257"/>
              <a:gd name="connsiteY1" fmla="*/ 2381 h 1809749"/>
              <a:gd name="connsiteX2" fmla="*/ 2038351 w 3574257"/>
              <a:gd name="connsiteY2" fmla="*/ 0 h 1809749"/>
              <a:gd name="connsiteX3" fmla="*/ 3574257 w 3574257"/>
              <a:gd name="connsiteY3" fmla="*/ 1809749 h 1809749"/>
              <a:gd name="connsiteX4" fmla="*/ 2382 w 3574257"/>
              <a:gd name="connsiteY4" fmla="*/ 1809749 h 1809749"/>
              <a:gd name="connsiteX0" fmla="*/ 2382 w 3574257"/>
              <a:gd name="connsiteY0" fmla="*/ 1807368 h 1807368"/>
              <a:gd name="connsiteX1" fmla="*/ 0 w 3574257"/>
              <a:gd name="connsiteY1" fmla="*/ 0 h 1807368"/>
              <a:gd name="connsiteX2" fmla="*/ 1640682 w 3574257"/>
              <a:gd name="connsiteY2" fmla="*/ 450057 h 1807368"/>
              <a:gd name="connsiteX3" fmla="*/ 3574257 w 3574257"/>
              <a:gd name="connsiteY3" fmla="*/ 1807368 h 1807368"/>
              <a:gd name="connsiteX4" fmla="*/ 2382 w 3574257"/>
              <a:gd name="connsiteY4" fmla="*/ 1807368 h 1807368"/>
              <a:gd name="connsiteX0" fmla="*/ 2382 w 3574257"/>
              <a:gd name="connsiteY0" fmla="*/ 1809749 h 1809749"/>
              <a:gd name="connsiteX1" fmla="*/ 0 w 3574257"/>
              <a:gd name="connsiteY1" fmla="*/ 2381 h 1809749"/>
              <a:gd name="connsiteX2" fmla="*/ 2038351 w 3574257"/>
              <a:gd name="connsiteY2" fmla="*/ 0 h 1809749"/>
              <a:gd name="connsiteX3" fmla="*/ 3574257 w 3574257"/>
              <a:gd name="connsiteY3" fmla="*/ 1809749 h 1809749"/>
              <a:gd name="connsiteX4" fmla="*/ 2382 w 3574257"/>
              <a:gd name="connsiteY4" fmla="*/ 1809749 h 1809749"/>
              <a:gd name="connsiteX0" fmla="*/ 2382 w 3574257"/>
              <a:gd name="connsiteY0" fmla="*/ 1807368 h 1807368"/>
              <a:gd name="connsiteX1" fmla="*/ 0 w 3574257"/>
              <a:gd name="connsiteY1" fmla="*/ 0 h 1807368"/>
              <a:gd name="connsiteX2" fmla="*/ 1657351 w 3574257"/>
              <a:gd name="connsiteY2" fmla="*/ 230982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2040732 w 3574257"/>
              <a:gd name="connsiteY2" fmla="*/ 2382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774032 w 3574257"/>
              <a:gd name="connsiteY2" fmla="*/ 161925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969294 w 3574257"/>
              <a:gd name="connsiteY2" fmla="*/ 21432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819275 w 3574257"/>
              <a:gd name="connsiteY2" fmla="*/ 200026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2045494 w 3574257"/>
              <a:gd name="connsiteY2" fmla="*/ 1 h 1807368"/>
              <a:gd name="connsiteX3" fmla="*/ 3574257 w 3574257"/>
              <a:gd name="connsiteY3" fmla="*/ 1807368 h 1807368"/>
              <a:gd name="connsiteX4" fmla="*/ 2382 w 3574257"/>
              <a:gd name="connsiteY4" fmla="*/ 1807368 h 18073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74257" h="1807368">
                <a:moveTo>
                  <a:pt x="2382" y="1807368"/>
                </a:moveTo>
                <a:lnTo>
                  <a:pt x="0" y="0"/>
                </a:lnTo>
                <a:lnTo>
                  <a:pt x="2045494" y="1"/>
                </a:lnTo>
                <a:lnTo>
                  <a:pt x="3574257" y="1807368"/>
                </a:lnTo>
                <a:lnTo>
                  <a:pt x="2382" y="1807368"/>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p:cNvSpPr/>
          <p:nvPr/>
        </p:nvSpPr>
        <p:spPr>
          <a:xfrm>
            <a:off x="-2380" y="5051292"/>
            <a:ext cx="9146380" cy="1806709"/>
          </a:xfrm>
          <a:custGeom>
            <a:avLst/>
            <a:gdLst>
              <a:gd name="connsiteX0" fmla="*/ 0 w 3350419"/>
              <a:gd name="connsiteY0" fmla="*/ 2081213 h 2083594"/>
              <a:gd name="connsiteX1" fmla="*/ 3031331 w 3350419"/>
              <a:gd name="connsiteY1" fmla="*/ 0 h 2083594"/>
              <a:gd name="connsiteX2" fmla="*/ 3350419 w 3350419"/>
              <a:gd name="connsiteY2" fmla="*/ 80963 h 2083594"/>
              <a:gd name="connsiteX3" fmla="*/ 3350419 w 3350419"/>
              <a:gd name="connsiteY3" fmla="*/ 2083594 h 2083594"/>
              <a:gd name="connsiteX4" fmla="*/ 0 w 3350419"/>
              <a:gd name="connsiteY4" fmla="*/ 2081213 h 2083594"/>
              <a:gd name="connsiteX0" fmla="*/ 0 w 3112294"/>
              <a:gd name="connsiteY0" fmla="*/ 2019301 h 2083594"/>
              <a:gd name="connsiteX1" fmla="*/ 2793206 w 3112294"/>
              <a:gd name="connsiteY1" fmla="*/ 0 h 2083594"/>
              <a:gd name="connsiteX2" fmla="*/ 3112294 w 3112294"/>
              <a:gd name="connsiteY2" fmla="*/ 80963 h 2083594"/>
              <a:gd name="connsiteX3" fmla="*/ 3112294 w 3112294"/>
              <a:gd name="connsiteY3" fmla="*/ 2083594 h 2083594"/>
              <a:gd name="connsiteX4" fmla="*/ 0 w 3112294"/>
              <a:gd name="connsiteY4" fmla="*/ 2019301 h 2083594"/>
              <a:gd name="connsiteX0" fmla="*/ 0 w 3345656"/>
              <a:gd name="connsiteY0" fmla="*/ 2097882 h 2097882"/>
              <a:gd name="connsiteX1" fmla="*/ 3026568 w 3345656"/>
              <a:gd name="connsiteY1" fmla="*/ 0 h 2097882"/>
              <a:gd name="connsiteX2" fmla="*/ 3345656 w 3345656"/>
              <a:gd name="connsiteY2" fmla="*/ 80963 h 2097882"/>
              <a:gd name="connsiteX3" fmla="*/ 3345656 w 3345656"/>
              <a:gd name="connsiteY3" fmla="*/ 2083594 h 2097882"/>
              <a:gd name="connsiteX4" fmla="*/ 0 w 3345656"/>
              <a:gd name="connsiteY4" fmla="*/ 2097882 h 2097882"/>
              <a:gd name="connsiteX0" fmla="*/ 0 w 2800350"/>
              <a:gd name="connsiteY0" fmla="*/ 1935957 h 2083594"/>
              <a:gd name="connsiteX1" fmla="*/ 2481262 w 2800350"/>
              <a:gd name="connsiteY1" fmla="*/ 0 h 2083594"/>
              <a:gd name="connsiteX2" fmla="*/ 2800350 w 2800350"/>
              <a:gd name="connsiteY2" fmla="*/ 80963 h 2083594"/>
              <a:gd name="connsiteX3" fmla="*/ 2800350 w 2800350"/>
              <a:gd name="connsiteY3" fmla="*/ 2083594 h 2083594"/>
              <a:gd name="connsiteX4" fmla="*/ 0 w 2800350"/>
              <a:gd name="connsiteY4" fmla="*/ 1935957 h 2083594"/>
              <a:gd name="connsiteX0" fmla="*/ 0 w 3352800"/>
              <a:gd name="connsiteY0" fmla="*/ 2083594 h 2083594"/>
              <a:gd name="connsiteX1" fmla="*/ 3033712 w 3352800"/>
              <a:gd name="connsiteY1" fmla="*/ 0 h 2083594"/>
              <a:gd name="connsiteX2" fmla="*/ 3352800 w 3352800"/>
              <a:gd name="connsiteY2" fmla="*/ 80963 h 2083594"/>
              <a:gd name="connsiteX3" fmla="*/ 3352800 w 3352800"/>
              <a:gd name="connsiteY3" fmla="*/ 2083594 h 2083594"/>
              <a:gd name="connsiteX4" fmla="*/ 0 w 3352800"/>
              <a:gd name="connsiteY4" fmla="*/ 2083594 h 2083594"/>
              <a:gd name="connsiteX0" fmla="*/ 0 w 3352800"/>
              <a:gd name="connsiteY0" fmla="*/ 2002631 h 2002631"/>
              <a:gd name="connsiteX1" fmla="*/ 3033712 w 3352800"/>
              <a:gd name="connsiteY1" fmla="*/ 15716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988469 w 3352800"/>
              <a:gd name="connsiteY1" fmla="*/ 59530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3966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45314 w 3352800"/>
              <a:gd name="connsiteY1" fmla="*/ 1224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4839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75865 w 3352800"/>
              <a:gd name="connsiteY1" fmla="*/ 8178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901 h 2002901"/>
              <a:gd name="connsiteX1" fmla="*/ 2836585 w 3352800"/>
              <a:gd name="connsiteY1" fmla="*/ 0 h 2002901"/>
              <a:gd name="connsiteX2" fmla="*/ 3352800 w 3352800"/>
              <a:gd name="connsiteY2" fmla="*/ 270 h 2002901"/>
              <a:gd name="connsiteX3" fmla="*/ 3352800 w 3352800"/>
              <a:gd name="connsiteY3" fmla="*/ 2002901 h 2002901"/>
              <a:gd name="connsiteX4" fmla="*/ 0 w 3352800"/>
              <a:gd name="connsiteY4" fmla="*/ 2002901 h 2002901"/>
              <a:gd name="connsiteX0" fmla="*/ 0 w 3352800"/>
              <a:gd name="connsiteY0" fmla="*/ 2002631 h 2002631"/>
              <a:gd name="connsiteX1" fmla="*/ 754045 w 3352800"/>
              <a:gd name="connsiteY1" fmla="*/ 146832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534305 h 534305"/>
              <a:gd name="connsiteX1" fmla="*/ 754045 w 3352800"/>
              <a:gd name="connsiteY1" fmla="*/ 0 h 534305"/>
              <a:gd name="connsiteX2" fmla="*/ 3352800 w 3352800"/>
              <a:gd name="connsiteY2" fmla="*/ 7687 h 534305"/>
              <a:gd name="connsiteX3" fmla="*/ 3352800 w 3352800"/>
              <a:gd name="connsiteY3" fmla="*/ 534305 h 534305"/>
              <a:gd name="connsiteX4" fmla="*/ 0 w 3352800"/>
              <a:gd name="connsiteY4" fmla="*/ 534305 h 534305"/>
              <a:gd name="connsiteX0" fmla="*/ 0 w 3352800"/>
              <a:gd name="connsiteY0" fmla="*/ 534305 h 534305"/>
              <a:gd name="connsiteX1" fmla="*/ 754045 w 3352800"/>
              <a:gd name="connsiteY1" fmla="*/ 0 h 534305"/>
              <a:gd name="connsiteX2" fmla="*/ 3352800 w 3352800"/>
              <a:gd name="connsiteY2" fmla="*/ 7687 h 534305"/>
              <a:gd name="connsiteX3" fmla="*/ 3352800 w 3352800"/>
              <a:gd name="connsiteY3" fmla="*/ 534305 h 534305"/>
              <a:gd name="connsiteX4" fmla="*/ 0 w 3352800"/>
              <a:gd name="connsiteY4" fmla="*/ 534305 h 534305"/>
              <a:gd name="connsiteX0" fmla="*/ 0 w 3352800"/>
              <a:gd name="connsiteY0" fmla="*/ 526618 h 526618"/>
              <a:gd name="connsiteX1" fmla="*/ 980611 w 3352800"/>
              <a:gd name="connsiteY1" fmla="*/ 93681 h 526618"/>
              <a:gd name="connsiteX2" fmla="*/ 3352800 w 3352800"/>
              <a:gd name="connsiteY2" fmla="*/ 0 h 526618"/>
              <a:gd name="connsiteX3" fmla="*/ 3352800 w 3352800"/>
              <a:gd name="connsiteY3" fmla="*/ 526618 h 526618"/>
              <a:gd name="connsiteX4" fmla="*/ 0 w 3352800"/>
              <a:gd name="connsiteY4" fmla="*/ 526618 h 526618"/>
              <a:gd name="connsiteX0" fmla="*/ 0 w 3352800"/>
              <a:gd name="connsiteY0" fmla="*/ 526888 h 526888"/>
              <a:gd name="connsiteX1" fmla="*/ 744735 w 3352800"/>
              <a:gd name="connsiteY1" fmla="*/ 0 h 526888"/>
              <a:gd name="connsiteX2" fmla="*/ 3352800 w 3352800"/>
              <a:gd name="connsiteY2" fmla="*/ 270 h 526888"/>
              <a:gd name="connsiteX3" fmla="*/ 3352800 w 3352800"/>
              <a:gd name="connsiteY3" fmla="*/ 526888 h 526888"/>
              <a:gd name="connsiteX4" fmla="*/ 0 w 3352800"/>
              <a:gd name="connsiteY4" fmla="*/ 526888 h 526888"/>
              <a:gd name="connsiteX0" fmla="*/ 0 w 3352800"/>
              <a:gd name="connsiteY0" fmla="*/ 526618 h 526618"/>
              <a:gd name="connsiteX1" fmla="*/ 811948 w 3352800"/>
              <a:gd name="connsiteY1" fmla="*/ 60921 h 526618"/>
              <a:gd name="connsiteX2" fmla="*/ 3352800 w 3352800"/>
              <a:gd name="connsiteY2" fmla="*/ 0 h 526618"/>
              <a:gd name="connsiteX3" fmla="*/ 3352800 w 3352800"/>
              <a:gd name="connsiteY3" fmla="*/ 526618 h 526618"/>
              <a:gd name="connsiteX4" fmla="*/ 0 w 3352800"/>
              <a:gd name="connsiteY4" fmla="*/ 526618 h 526618"/>
              <a:gd name="connsiteX0" fmla="*/ 0 w 3352800"/>
              <a:gd name="connsiteY0" fmla="*/ 527584 h 527584"/>
              <a:gd name="connsiteX1" fmla="*/ 751718 w 3352800"/>
              <a:gd name="connsiteY1" fmla="*/ 0 h 527584"/>
              <a:gd name="connsiteX2" fmla="*/ 3352800 w 3352800"/>
              <a:gd name="connsiteY2" fmla="*/ 966 h 527584"/>
              <a:gd name="connsiteX3" fmla="*/ 3352800 w 3352800"/>
              <a:gd name="connsiteY3" fmla="*/ 527584 h 527584"/>
              <a:gd name="connsiteX4" fmla="*/ 0 w 3352800"/>
              <a:gd name="connsiteY4" fmla="*/ 527584 h 527584"/>
              <a:gd name="connsiteX0" fmla="*/ 0 w 3352800"/>
              <a:gd name="connsiteY0" fmla="*/ 527584 h 527584"/>
              <a:gd name="connsiteX1" fmla="*/ 751718 w 3352800"/>
              <a:gd name="connsiteY1" fmla="*/ 0 h 527584"/>
              <a:gd name="connsiteX2" fmla="*/ 3241069 w 3352800"/>
              <a:gd name="connsiteY2" fmla="*/ 94144 h 527584"/>
              <a:gd name="connsiteX3" fmla="*/ 3352800 w 3352800"/>
              <a:gd name="connsiteY3" fmla="*/ 527584 h 527584"/>
              <a:gd name="connsiteX4" fmla="*/ 0 w 3352800"/>
              <a:gd name="connsiteY4" fmla="*/ 527584 h 527584"/>
              <a:gd name="connsiteX0" fmla="*/ 0 w 3352800"/>
              <a:gd name="connsiteY0" fmla="*/ 527584 h 527584"/>
              <a:gd name="connsiteX1" fmla="*/ 751718 w 3352800"/>
              <a:gd name="connsiteY1" fmla="*/ 0 h 527584"/>
              <a:gd name="connsiteX2" fmla="*/ 3352800 w 3352800"/>
              <a:gd name="connsiteY2" fmla="*/ 271 h 527584"/>
              <a:gd name="connsiteX3" fmla="*/ 3352800 w 3352800"/>
              <a:gd name="connsiteY3" fmla="*/ 527584 h 527584"/>
              <a:gd name="connsiteX4" fmla="*/ 0 w 3352800"/>
              <a:gd name="connsiteY4" fmla="*/ 527584 h 527584"/>
              <a:gd name="connsiteX0" fmla="*/ 0 w 3352800"/>
              <a:gd name="connsiteY0" fmla="*/ 527313 h 527313"/>
              <a:gd name="connsiteX1" fmla="*/ 900984 w 3352800"/>
              <a:gd name="connsiteY1" fmla="*/ 97774 h 527313"/>
              <a:gd name="connsiteX2" fmla="*/ 3352800 w 3352800"/>
              <a:gd name="connsiteY2" fmla="*/ 0 h 527313"/>
              <a:gd name="connsiteX3" fmla="*/ 3352800 w 3352800"/>
              <a:gd name="connsiteY3" fmla="*/ 527313 h 527313"/>
              <a:gd name="connsiteX4" fmla="*/ 0 w 3352800"/>
              <a:gd name="connsiteY4" fmla="*/ 527313 h 527313"/>
              <a:gd name="connsiteX0" fmla="*/ 0 w 3352800"/>
              <a:gd name="connsiteY0" fmla="*/ 527584 h 527584"/>
              <a:gd name="connsiteX1" fmla="*/ 748227 w 3352800"/>
              <a:gd name="connsiteY1" fmla="*/ 0 h 527584"/>
              <a:gd name="connsiteX2" fmla="*/ 3352800 w 3352800"/>
              <a:gd name="connsiteY2" fmla="*/ 271 h 527584"/>
              <a:gd name="connsiteX3" fmla="*/ 3352800 w 3352800"/>
              <a:gd name="connsiteY3" fmla="*/ 527584 h 527584"/>
              <a:gd name="connsiteX4" fmla="*/ 0 w 3352800"/>
              <a:gd name="connsiteY4" fmla="*/ 527584 h 5275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52800" h="527584">
                <a:moveTo>
                  <a:pt x="0" y="527584"/>
                </a:moveTo>
                <a:lnTo>
                  <a:pt x="748227" y="0"/>
                </a:lnTo>
                <a:lnTo>
                  <a:pt x="3352800" y="271"/>
                </a:lnTo>
                <a:lnTo>
                  <a:pt x="3352800" y="527584"/>
                </a:lnTo>
                <a:lnTo>
                  <a:pt x="0" y="527584"/>
                </a:ln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822960" y="365760"/>
            <a:ext cx="7520940" cy="548640"/>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822960" y="1100628"/>
            <a:ext cx="7520940" cy="3579849"/>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rot="19140000">
            <a:off x="201168" y="5870448"/>
            <a:ext cx="2176272" cy="201168"/>
          </a:xfrm>
          <a:prstGeom prst="rect">
            <a:avLst/>
          </a:prstGeom>
        </p:spPr>
        <p:txBody>
          <a:bodyPr vert="horz" lIns="91440" tIns="45720" rIns="91440" bIns="45720" rtlCol="0" anchor="ctr"/>
          <a:lstStyle>
            <a:lvl1pPr algn="l">
              <a:defRPr sz="1200">
                <a:solidFill>
                  <a:srgbClr val="FFFFFF"/>
                </a:solidFill>
              </a:defRPr>
            </a:lvl1pPr>
          </a:lstStyle>
          <a:p>
            <a:fld id="{A5A7EBC7-A077-4C72-AED4-875A9A9545FE}" type="datetimeFigureOut">
              <a:rPr lang="en-US" smtClean="0"/>
              <a:t>10/22/2015</a:t>
            </a:fld>
            <a:endParaRPr lang="en-US"/>
          </a:p>
        </p:txBody>
      </p:sp>
      <p:sp>
        <p:nvSpPr>
          <p:cNvPr id="5" name="Footer Placeholder 4"/>
          <p:cNvSpPr>
            <a:spLocks noGrp="1"/>
          </p:cNvSpPr>
          <p:nvPr>
            <p:ph type="ftr" sz="quarter" idx="3"/>
          </p:nvPr>
        </p:nvSpPr>
        <p:spPr>
          <a:xfrm>
            <a:off x="3517514" y="6285122"/>
            <a:ext cx="4724400" cy="274320"/>
          </a:xfrm>
          <a:prstGeom prst="rect">
            <a:avLst/>
          </a:prstGeom>
        </p:spPr>
        <p:txBody>
          <a:bodyPr vert="horz" lIns="91440" tIns="45720" rIns="91440" bIns="45720" rtlCol="0" anchor="ctr"/>
          <a:lstStyle>
            <a:lvl1pPr algn="r">
              <a:defRPr sz="1000" cap="all" spc="200" baseline="0">
                <a:solidFill>
                  <a:srgbClr val="FFFFFF"/>
                </a:solidFill>
              </a:defRPr>
            </a:lvl1pPr>
          </a:lstStyle>
          <a:p>
            <a:endParaRPr lang="en-US"/>
          </a:p>
        </p:txBody>
      </p:sp>
      <p:sp>
        <p:nvSpPr>
          <p:cNvPr id="6" name="Slide Number Placeholder 5"/>
          <p:cNvSpPr>
            <a:spLocks noGrp="1"/>
          </p:cNvSpPr>
          <p:nvPr>
            <p:ph type="sldNum" sz="quarter" idx="4"/>
          </p:nvPr>
        </p:nvSpPr>
        <p:spPr>
          <a:xfrm>
            <a:off x="8401038" y="6170822"/>
            <a:ext cx="502920" cy="502920"/>
          </a:xfrm>
          <a:prstGeom prst="ellipse">
            <a:avLst/>
          </a:prstGeom>
          <a:ln w="19050">
            <a:solidFill>
              <a:srgbClr val="FFFFFF"/>
            </a:solidFill>
          </a:ln>
        </p:spPr>
        <p:txBody>
          <a:bodyPr vert="horz" lIns="9144" tIns="9144" rIns="9144" bIns="9144" rtlCol="0" anchor="ctr">
            <a:normAutofit/>
          </a:bodyPr>
          <a:lstStyle>
            <a:lvl1pPr algn="ctr">
              <a:defRPr sz="1650">
                <a:solidFill>
                  <a:srgbClr val="FFFFFF"/>
                </a:solidFill>
              </a:defRPr>
            </a:lvl1pPr>
          </a:lstStyle>
          <a:p>
            <a:fld id="{6964B21C-F8CE-4F05-8DF3-3FFF3837AA78}"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defTabSz="914400" rtl="0" eaLnBrk="1" latinLnBrk="0" hangingPunct="1">
        <a:spcBef>
          <a:spcPct val="0"/>
        </a:spcBef>
        <a:buNone/>
        <a:defRPr sz="2800" kern="1200" cap="all" baseline="0">
          <a:solidFill>
            <a:schemeClr val="tx1"/>
          </a:solidFill>
          <a:latin typeface="+mj-lt"/>
          <a:ea typeface="+mj-ea"/>
          <a:cs typeface="+mj-cs"/>
        </a:defRPr>
      </a:lvl1pPr>
    </p:titleStyle>
    <p:bodyStyle>
      <a:lvl1pPr marL="342900" indent="-342900" algn="l" defTabSz="914400" rtl="0" eaLnBrk="1" latinLnBrk="0" hangingPunct="1">
        <a:spcBef>
          <a:spcPts val="800"/>
        </a:spcBef>
        <a:buFont typeface="Arial" pitchFamily="34" charset="0"/>
        <a:buNone/>
        <a:defRPr sz="1600" b="1" kern="1200">
          <a:solidFill>
            <a:schemeClr val="tx1"/>
          </a:solidFill>
          <a:latin typeface="+mn-lt"/>
          <a:ea typeface="+mn-ea"/>
          <a:cs typeface="+mn-cs"/>
        </a:defRPr>
      </a:lvl1pPr>
      <a:lvl2pPr marL="173736" indent="-173736"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2pPr>
      <a:lvl3pPr marL="402336" indent="-164592"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3pPr>
      <a:lvl4pPr marL="630936" indent="-164592"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4pPr>
      <a:lvl5pPr marL="859536" indent="-173736"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5pPr>
      <a:lvl6pPr marL="1097280" indent="-173736"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6pPr>
      <a:lvl7pPr marL="1353312" indent="-164592"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7pPr>
      <a:lvl8pPr marL="1581912" indent="-164592"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8pPr>
      <a:lvl9pPr marL="1792224" indent="-164592"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1163109-62F9-4BF5-9ABA-07146AF9FE0B}" type="datetimeFigureOut">
              <a:rPr lang="en-US" smtClean="0">
                <a:solidFill>
                  <a:prstClr val="black">
                    <a:tint val="75000"/>
                  </a:prstClr>
                </a:solidFill>
              </a:rPr>
              <a:pPr/>
              <a:t>10/22/2015</a:t>
            </a:fld>
            <a:endParaRPr lang="en-US">
              <a:solidFill>
                <a:prstClr val="black">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solidFill>
                <a:prstClr val="black">
                  <a:tint val="75000"/>
                </a:prst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5E8E31F-186D-4568-A932-B49B6015BEDA}"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485579127"/>
      </p:ext>
    </p:extLst>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8.xml"/><Relationship Id="rId5" Type="http://schemas.openxmlformats.org/officeDocument/2006/relationships/image" Target="../media/image7.png"/><Relationship Id="rId4" Type="http://schemas.openxmlformats.org/officeDocument/2006/relationships/image" Target="../media/image6.png"/></Relationships>
</file>

<file path=ppt/slides/_rels/slide10.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3" Type="http://schemas.openxmlformats.org/officeDocument/2006/relationships/hyperlink" Target="mailto:singerm@ohsu.edu" TargetMode="External"/><Relationship Id="rId7" Type="http://schemas.openxmlformats.org/officeDocument/2006/relationships/image" Target="../media/image28.jpg"/><Relationship Id="rId2" Type="http://schemas.openxmlformats.org/officeDocument/2006/relationships/hyperlink" Target="http://www.oregonprc.org/" TargetMode="External"/><Relationship Id="rId1" Type="http://schemas.openxmlformats.org/officeDocument/2006/relationships/slideLayout" Target="../slideLayouts/slideLayout13.xml"/><Relationship Id="rId6" Type="http://schemas.openxmlformats.org/officeDocument/2006/relationships/image" Target="../media/image27.png"/><Relationship Id="rId5" Type="http://schemas.openxmlformats.org/officeDocument/2006/relationships/image" Target="../media/image26.png"/><Relationship Id="rId4" Type="http://schemas.openxmlformats.org/officeDocument/2006/relationships/image" Target="../media/image9.jpg"/></Relationships>
</file>

<file path=ppt/slides/_rels/slide2.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slideLayout" Target="../slideLayouts/slideLayout2.xml"/><Relationship Id="rId1" Type="http://schemas.openxmlformats.org/officeDocument/2006/relationships/tags" Target="../tags/tag1.xml"/><Relationship Id="rId5" Type="http://schemas.openxmlformats.org/officeDocument/2006/relationships/image" Target="../media/image12.png"/><Relationship Id="rId4" Type="http://schemas.openxmlformats.org/officeDocument/2006/relationships/image" Target="../media/image11.png"/></Relationships>
</file>

<file path=ppt/slides/_rels/slide5.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1.xml"/><Relationship Id="rId1" Type="http://schemas.openxmlformats.org/officeDocument/2006/relationships/slideLayout" Target="../slideLayouts/slideLayout6.xml"/><Relationship Id="rId4" Type="http://schemas.openxmlformats.org/officeDocument/2006/relationships/image" Target="../media/image15.jpeg"/></Relationships>
</file>

<file path=ppt/slides/_rels/slide8.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rot="19140000">
            <a:off x="150132" y="2242090"/>
            <a:ext cx="6710137" cy="545021"/>
          </a:xfrm>
        </p:spPr>
        <p:txBody>
          <a:bodyPr/>
          <a:lstStyle/>
          <a:p>
            <a:r>
              <a:rPr lang="en-US" sz="4000" dirty="0">
                <a:solidFill>
                  <a:schemeClr val="tx1"/>
                </a:solidFill>
              </a:rPr>
              <a:t>Natives helping natives </a:t>
            </a:r>
            <a:r>
              <a:rPr lang="en-US" dirty="0" smtClean="0">
                <a:solidFill>
                  <a:schemeClr val="tx1"/>
                </a:solidFill>
              </a:rPr>
              <a:t>	</a:t>
            </a:r>
            <a:endParaRPr lang="en-US" dirty="0">
              <a:solidFill>
                <a:schemeClr val="tx1"/>
              </a:solidFill>
            </a:endParaRPr>
          </a:p>
        </p:txBody>
      </p:sp>
      <p:sp>
        <p:nvSpPr>
          <p:cNvPr id="3" name="Content Placeholder 2"/>
          <p:cNvSpPr>
            <a:spLocks noGrp="1"/>
          </p:cNvSpPr>
          <p:nvPr>
            <p:ph idx="1"/>
          </p:nvPr>
        </p:nvSpPr>
        <p:spPr>
          <a:xfrm>
            <a:off x="4267200" y="3352800"/>
            <a:ext cx="4724400" cy="2819400"/>
          </a:xfrm>
          <a:solidFill>
            <a:schemeClr val="accent6">
              <a:lumMod val="40000"/>
              <a:lumOff val="60000"/>
            </a:schemeClr>
          </a:solidFill>
        </p:spPr>
        <p:txBody>
          <a:bodyPr>
            <a:normAutofit fontScale="77500" lnSpcReduction="20000"/>
          </a:bodyPr>
          <a:lstStyle/>
          <a:p>
            <a:pPr algn="ctr"/>
            <a:endParaRPr lang="en-US" sz="3600" dirty="0" smtClean="0">
              <a:solidFill>
                <a:schemeClr val="accent2"/>
              </a:solidFill>
              <a:effectLst>
                <a:outerShdw blurRad="38100" dist="38100" dir="2700000" algn="tl">
                  <a:srgbClr val="000000">
                    <a:alpha val="43137"/>
                  </a:srgbClr>
                </a:outerShdw>
              </a:effectLst>
            </a:endParaRPr>
          </a:p>
          <a:p>
            <a:pPr algn="ctr"/>
            <a:r>
              <a:rPr lang="en-US" sz="3600" dirty="0" smtClean="0">
                <a:solidFill>
                  <a:schemeClr val="accent2"/>
                </a:solidFill>
                <a:effectLst>
                  <a:outerShdw blurRad="38100" dist="38100" dir="2700000" algn="tl">
                    <a:srgbClr val="000000">
                      <a:alpha val="43137"/>
                    </a:srgbClr>
                  </a:outerShdw>
                </a:effectLst>
              </a:rPr>
              <a:t>Michelle Singer (Navajo)</a:t>
            </a:r>
          </a:p>
          <a:p>
            <a:pPr algn="ctr"/>
            <a:endParaRPr lang="en-US" sz="3600" dirty="0" smtClean="0">
              <a:effectLst>
                <a:outerShdw blurRad="38100" dist="38100" dir="2700000" algn="tl">
                  <a:srgbClr val="000000">
                    <a:alpha val="43137"/>
                  </a:srgbClr>
                </a:outerShdw>
              </a:effectLst>
            </a:endParaRPr>
          </a:p>
          <a:p>
            <a:pPr algn="ctr"/>
            <a:r>
              <a:rPr lang="en-US" sz="3000" dirty="0" smtClean="0">
                <a:effectLst>
                  <a:outerShdw blurRad="38100" dist="38100" dir="2700000" algn="tl">
                    <a:srgbClr val="000000">
                      <a:alpha val="43137"/>
                    </a:srgbClr>
                  </a:outerShdw>
                </a:effectLst>
              </a:rPr>
              <a:t>The Center for Healthy Communities</a:t>
            </a:r>
          </a:p>
          <a:p>
            <a:pPr algn="ctr"/>
            <a:endParaRPr lang="en-US" sz="3000" dirty="0" smtClean="0">
              <a:effectLst>
                <a:outerShdw blurRad="38100" dist="38100" dir="2700000" algn="tl">
                  <a:srgbClr val="000000">
                    <a:alpha val="43137"/>
                  </a:srgbClr>
                </a:outerShdw>
              </a:effectLst>
            </a:endParaRPr>
          </a:p>
          <a:p>
            <a:pPr algn="ctr"/>
            <a:r>
              <a:rPr lang="en-US" sz="3000" dirty="0" smtClean="0">
                <a:effectLst>
                  <a:outerShdw blurRad="38100" dist="38100" dir="2700000" algn="tl">
                    <a:srgbClr val="000000">
                      <a:alpha val="43137"/>
                    </a:srgbClr>
                  </a:outerShdw>
                </a:effectLst>
              </a:rPr>
              <a:t>Oregon Health &amp; Science University (OHSU)</a:t>
            </a:r>
          </a:p>
          <a:p>
            <a:pPr algn="ctr"/>
            <a:endParaRPr lang="en-US" sz="3600" dirty="0" smtClean="0">
              <a:effectLst>
                <a:outerShdw blurRad="38100" dist="38100" dir="2700000" algn="tl">
                  <a:srgbClr val="000000">
                    <a:alpha val="43137"/>
                  </a:srgbClr>
                </a:outerShdw>
              </a:effectLst>
            </a:endParaRPr>
          </a:p>
          <a:p>
            <a:pPr algn="ctr"/>
            <a:endParaRPr lang="en-US" sz="800" dirty="0" smtClean="0"/>
          </a:p>
          <a:p>
            <a:endParaRPr lang="en-US" dirty="0"/>
          </a:p>
        </p:txBody>
      </p:sp>
      <p:sp>
        <p:nvSpPr>
          <p:cNvPr id="4" name="Text Placeholder 3"/>
          <p:cNvSpPr>
            <a:spLocks noGrp="1"/>
          </p:cNvSpPr>
          <p:nvPr>
            <p:ph type="body" sz="half" idx="2"/>
          </p:nvPr>
        </p:nvSpPr>
        <p:spPr>
          <a:xfrm rot="19140000">
            <a:off x="1335104" y="2352747"/>
            <a:ext cx="5794760" cy="510062"/>
          </a:xfrm>
        </p:spPr>
        <p:txBody>
          <a:bodyPr>
            <a:normAutofit fontScale="92500" lnSpcReduction="10000"/>
          </a:bodyPr>
          <a:lstStyle/>
          <a:p>
            <a:pPr algn="ctr"/>
            <a:endParaRPr lang="en-US" sz="3200" dirty="0">
              <a:solidFill>
                <a:schemeClr val="tx1"/>
              </a:solidFill>
            </a:endParaRPr>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8600" y="304800"/>
            <a:ext cx="2816225" cy="17065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559768" y="152400"/>
            <a:ext cx="1355632" cy="13112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867399" y="1207393"/>
            <a:ext cx="1654269" cy="15358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8"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559768" y="2011363"/>
            <a:ext cx="1279432" cy="10516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98795671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2"/>
          <p:cNvSpPr txBox="1">
            <a:spLocks/>
          </p:cNvSpPr>
          <p:nvPr/>
        </p:nvSpPr>
        <p:spPr>
          <a:xfrm>
            <a:off x="76201" y="152401"/>
            <a:ext cx="5714999" cy="533399"/>
          </a:xfrm>
          <a:prstGeom prst="rect">
            <a:avLst/>
          </a:prstGeom>
        </p:spPr>
        <p:txBody>
          <a:bodyPr vert="horz" lIns="91440" tIns="45720" rIns="91440" bIns="45720" rtlCol="0">
            <a:normAutofit fontScale="70000" lnSpcReduction="20000"/>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sz="4000" dirty="0" smtClean="0">
                <a:solidFill>
                  <a:prstClr val="black"/>
                </a:solidFill>
                <a:latin typeface="+mj-lt"/>
              </a:rPr>
              <a:t>PROGRAM PARTICIPANT BENEFITS</a:t>
            </a:r>
          </a:p>
          <a:p>
            <a:endParaRPr lang="en-US" sz="4400" dirty="0">
              <a:solidFill>
                <a:prstClr val="black"/>
              </a:solidFill>
            </a:endParaRPr>
          </a:p>
        </p:txBody>
      </p:sp>
      <p:sp>
        <p:nvSpPr>
          <p:cNvPr id="2" name="Content Placeholder 1"/>
          <p:cNvSpPr>
            <a:spLocks noGrp="1"/>
          </p:cNvSpPr>
          <p:nvPr>
            <p:ph idx="1"/>
          </p:nvPr>
        </p:nvSpPr>
        <p:spPr>
          <a:xfrm>
            <a:off x="152401" y="685800"/>
            <a:ext cx="5105400" cy="5867400"/>
          </a:xfrm>
          <a:solidFill>
            <a:schemeClr val="bg1">
              <a:lumMod val="95000"/>
            </a:schemeClr>
          </a:solidFill>
        </p:spPr>
        <p:txBody>
          <a:bodyPr>
            <a:normAutofit fontScale="92500" lnSpcReduction="10000"/>
          </a:bodyPr>
          <a:lstStyle/>
          <a:p>
            <a:pPr lvl="1">
              <a:buClr>
                <a:srgbClr val="EA157A"/>
              </a:buClr>
            </a:pPr>
            <a:r>
              <a:rPr lang="en-US" sz="2800" b="1" dirty="0">
                <a:solidFill>
                  <a:prstClr val="black"/>
                </a:solidFill>
              </a:rPr>
              <a:t>1-week of hands-on </a:t>
            </a:r>
            <a:r>
              <a:rPr lang="en-US" sz="2800" b="1" dirty="0" smtClean="0">
                <a:solidFill>
                  <a:prstClr val="black"/>
                </a:solidFill>
              </a:rPr>
              <a:t>free training with curriculum materials.</a:t>
            </a:r>
            <a:endParaRPr lang="en-US" sz="2800" b="1" dirty="0">
              <a:solidFill>
                <a:prstClr val="black"/>
              </a:solidFill>
            </a:endParaRPr>
          </a:p>
          <a:p>
            <a:pPr lvl="1"/>
            <a:endParaRPr lang="en-US" sz="900" dirty="0" smtClean="0"/>
          </a:p>
          <a:p>
            <a:pPr lvl="1"/>
            <a:r>
              <a:rPr lang="en-US" sz="2800" b="1" dirty="0" smtClean="0"/>
              <a:t>2-year implementation funding </a:t>
            </a:r>
            <a:r>
              <a:rPr lang="en-US" sz="2800" b="1" dirty="0"/>
              <a:t>($5K each year</a:t>
            </a:r>
            <a:r>
              <a:rPr lang="en-US" sz="2800" b="1" dirty="0" smtClean="0"/>
              <a:t>)</a:t>
            </a:r>
          </a:p>
          <a:p>
            <a:pPr lvl="1"/>
            <a:endParaRPr lang="en-US" sz="900" dirty="0" smtClean="0"/>
          </a:p>
          <a:p>
            <a:pPr lvl="2">
              <a:buFont typeface="Wingdings" panose="05000000000000000000" pitchFamily="2" charset="2"/>
              <a:buChar char="ü"/>
            </a:pPr>
            <a:r>
              <a:rPr lang="en-US" sz="2800" dirty="0" smtClean="0"/>
              <a:t>Signed MOA</a:t>
            </a:r>
          </a:p>
          <a:p>
            <a:pPr lvl="2">
              <a:buFont typeface="Wingdings" panose="05000000000000000000" pitchFamily="2" charset="2"/>
              <a:buChar char="ü"/>
            </a:pPr>
            <a:r>
              <a:rPr lang="en-US" sz="2800" dirty="0" smtClean="0"/>
              <a:t>IRB Local Review Approval</a:t>
            </a:r>
          </a:p>
          <a:p>
            <a:pPr lvl="2">
              <a:buFont typeface="Wingdings" panose="05000000000000000000" pitchFamily="2" charset="2"/>
              <a:buChar char="ü"/>
            </a:pPr>
            <a:r>
              <a:rPr lang="en-US" sz="2800" dirty="0"/>
              <a:t>Attend &amp; Complete </a:t>
            </a:r>
            <a:r>
              <a:rPr lang="en-US" sz="2800" dirty="0" smtClean="0"/>
              <a:t>Training</a:t>
            </a:r>
          </a:p>
          <a:p>
            <a:pPr lvl="2">
              <a:buClr>
                <a:srgbClr val="EA157A"/>
              </a:buClr>
              <a:buFont typeface="Wingdings" pitchFamily="2" charset="2"/>
              <a:buChar char="ü"/>
            </a:pPr>
            <a:r>
              <a:rPr lang="en-US" sz="2800" dirty="0" smtClean="0">
                <a:solidFill>
                  <a:prstClr val="black"/>
                </a:solidFill>
              </a:rPr>
              <a:t>Confidentiality </a:t>
            </a:r>
            <a:r>
              <a:rPr lang="en-US" sz="2800" dirty="0">
                <a:solidFill>
                  <a:prstClr val="black"/>
                </a:solidFill>
              </a:rPr>
              <a:t>Agreement</a:t>
            </a:r>
          </a:p>
          <a:p>
            <a:pPr lvl="2">
              <a:buFont typeface="Wingdings" panose="05000000000000000000" pitchFamily="2" charset="2"/>
              <a:buChar char="ü"/>
            </a:pPr>
            <a:r>
              <a:rPr lang="en-US" sz="2800" dirty="0" smtClean="0"/>
              <a:t>Submitted Action Plan</a:t>
            </a:r>
          </a:p>
          <a:p>
            <a:pPr lvl="2">
              <a:buFont typeface="Wingdings" panose="05000000000000000000" pitchFamily="2" charset="2"/>
              <a:buChar char="ü"/>
            </a:pPr>
            <a:r>
              <a:rPr lang="en-US" sz="2800" dirty="0" smtClean="0"/>
              <a:t>W-9 or Tax ID Form</a:t>
            </a:r>
          </a:p>
          <a:p>
            <a:pPr lvl="1"/>
            <a:endParaRPr lang="en-US" sz="1200" dirty="0"/>
          </a:p>
          <a:p>
            <a:pPr lvl="1"/>
            <a:r>
              <a:rPr lang="en-US" sz="2800" b="1" dirty="0" smtClean="0"/>
              <a:t>Technical assistance</a:t>
            </a:r>
          </a:p>
          <a:p>
            <a:pPr lvl="1"/>
            <a:endParaRPr lang="en-US" sz="900" dirty="0" smtClean="0"/>
          </a:p>
          <a:p>
            <a:pPr lvl="1"/>
            <a:r>
              <a:rPr lang="en-US" sz="2800" b="1" dirty="0" smtClean="0"/>
              <a:t>Data Collection &amp; Evaluation</a:t>
            </a:r>
            <a:endParaRPr lang="en-US" sz="2800" b="1" dirty="0"/>
          </a:p>
        </p:txBody>
      </p:sp>
      <p:pic>
        <p:nvPicPr>
          <p:cNvPr id="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48641" y="685800"/>
            <a:ext cx="3566759" cy="6019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72431475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228600" y="76200"/>
            <a:ext cx="8610600" cy="1143000"/>
          </a:xfrm>
        </p:spPr>
        <p:txBody>
          <a:bodyPr>
            <a:normAutofit/>
          </a:bodyPr>
          <a:lstStyle/>
          <a:p>
            <a:r>
              <a:rPr lang="en-US" dirty="0" smtClean="0"/>
              <a:t>Summer Training Program Opportunity</a:t>
            </a:r>
            <a:br>
              <a:rPr lang="en-US" dirty="0" smtClean="0"/>
            </a:br>
            <a:r>
              <a:rPr lang="en-US" dirty="0" smtClean="0">
                <a:solidFill>
                  <a:srgbClr val="FF0000"/>
                </a:solidFill>
              </a:rPr>
              <a:t>June 26 to July 1, 2016</a:t>
            </a:r>
            <a:endParaRPr lang="en-US" dirty="0">
              <a:solidFill>
                <a:srgbClr val="FF0000"/>
              </a:solidFill>
            </a:endParaRPr>
          </a:p>
        </p:txBody>
      </p:sp>
      <p:sp>
        <p:nvSpPr>
          <p:cNvPr id="5" name="Content Placeholder 2"/>
          <p:cNvSpPr>
            <a:spLocks noGrp="1"/>
          </p:cNvSpPr>
          <p:nvPr>
            <p:ph idx="1"/>
          </p:nvPr>
        </p:nvSpPr>
        <p:spPr>
          <a:xfrm>
            <a:off x="152400" y="1447800"/>
            <a:ext cx="4114800" cy="4876800"/>
          </a:xfrm>
          <a:solidFill>
            <a:schemeClr val="accent6">
              <a:lumMod val="40000"/>
              <a:lumOff val="60000"/>
            </a:schemeClr>
          </a:solidFill>
        </p:spPr>
        <p:txBody>
          <a:bodyPr>
            <a:normAutofit/>
          </a:bodyPr>
          <a:lstStyle/>
          <a:p>
            <a:pPr marL="457200" indent="-457200">
              <a:buFont typeface="Courier New" panose="02070309020205020404" pitchFamily="49" charset="0"/>
              <a:buChar char="o"/>
            </a:pPr>
            <a:r>
              <a:rPr lang="en-US" sz="2800" dirty="0" smtClean="0"/>
              <a:t>1 week in Portland</a:t>
            </a:r>
          </a:p>
          <a:p>
            <a:pPr marL="457200" indent="-457200">
              <a:buFont typeface="Courier New" panose="02070309020205020404" pitchFamily="49" charset="0"/>
              <a:buChar char="o"/>
            </a:pPr>
            <a:r>
              <a:rPr lang="en-US" sz="2800" dirty="0" smtClean="0"/>
              <a:t>Native STAND curriculum</a:t>
            </a:r>
          </a:p>
          <a:p>
            <a:pPr marL="457200" indent="-457200">
              <a:buFont typeface="Courier New" panose="02070309020205020404" pitchFamily="49" charset="0"/>
              <a:buChar char="o"/>
            </a:pPr>
            <a:r>
              <a:rPr lang="en-US" sz="2800" dirty="0" smtClean="0"/>
              <a:t>Practice at THRIVE</a:t>
            </a:r>
          </a:p>
          <a:p>
            <a:pPr marL="457200" indent="-457200">
              <a:buFont typeface="Courier New" panose="02070309020205020404" pitchFamily="49" charset="0"/>
              <a:buChar char="o"/>
            </a:pPr>
            <a:r>
              <a:rPr lang="en-US" sz="2800" dirty="0" smtClean="0"/>
              <a:t>Human subjects protection</a:t>
            </a:r>
          </a:p>
          <a:p>
            <a:pPr marL="457200" indent="-457200">
              <a:buFont typeface="Courier New" panose="02070309020205020404" pitchFamily="49" charset="0"/>
              <a:buChar char="o"/>
            </a:pPr>
            <a:r>
              <a:rPr lang="en-US" sz="2800" dirty="0" smtClean="0"/>
              <a:t>Technical Assistance</a:t>
            </a:r>
          </a:p>
          <a:p>
            <a:pPr marL="457200" indent="-457200">
              <a:buFont typeface="Courier New" panose="02070309020205020404" pitchFamily="49" charset="0"/>
              <a:buChar char="o"/>
            </a:pPr>
            <a:r>
              <a:rPr lang="en-US" sz="2800" dirty="0" smtClean="0"/>
              <a:t>Leave with action plans for home communities</a:t>
            </a:r>
            <a:endParaRPr lang="en-US" sz="2800" dirty="0"/>
          </a:p>
        </p:txBody>
      </p:sp>
      <p:pic>
        <p:nvPicPr>
          <p:cNvPr id="6" name="Picture 2" descr="X:\SPH\Becker Grants\PRC_3rd Cycle\Newsletter\Fall 2015\Images\GroupDiscussionShot2.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495800" y="809625"/>
            <a:ext cx="4495800" cy="2867995"/>
          </a:xfrm>
          <a:prstGeom prst="rect">
            <a:avLst/>
          </a:prstGeom>
          <a:noFill/>
          <a:extLst>
            <a:ext uri="{909E8E84-426E-40DD-AFC4-6F175D3DCCD1}">
              <a14:hiddenFill xmlns:a14="http://schemas.microsoft.com/office/drawing/2010/main">
                <a:solidFill>
                  <a:srgbClr val="FFFFFF"/>
                </a:solidFill>
              </a14:hiddenFill>
            </a:ext>
          </a:extLst>
        </p:spPr>
      </p:pic>
      <p:pic>
        <p:nvPicPr>
          <p:cNvPr id="2" name="Picture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495800" y="3706195"/>
            <a:ext cx="4495800" cy="3075605"/>
          </a:xfrm>
          <a:prstGeom prst="rect">
            <a:avLst/>
          </a:prstGeom>
        </p:spPr>
      </p:pic>
    </p:spTree>
    <p:extLst>
      <p:ext uri="{BB962C8B-B14F-4D97-AF65-F5344CB8AC3E}">
        <p14:creationId xmlns:p14="http://schemas.microsoft.com/office/powerpoint/2010/main" val="125888239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457200" y="152400"/>
            <a:ext cx="7772400" cy="838200"/>
          </a:xfrm>
        </p:spPr>
        <p:txBody>
          <a:bodyPr/>
          <a:lstStyle/>
          <a:p>
            <a:r>
              <a:rPr lang="en-US" b="1" dirty="0" smtClean="0"/>
              <a:t>Evaluation</a:t>
            </a:r>
            <a:endParaRPr lang="en-US" b="1" dirty="0"/>
          </a:p>
        </p:txBody>
      </p:sp>
      <p:sp>
        <p:nvSpPr>
          <p:cNvPr id="8" name="Content Placeholder 7"/>
          <p:cNvSpPr>
            <a:spLocks noGrp="1"/>
          </p:cNvSpPr>
          <p:nvPr>
            <p:ph idx="1"/>
          </p:nvPr>
        </p:nvSpPr>
        <p:spPr>
          <a:xfrm>
            <a:off x="76200" y="1066800"/>
            <a:ext cx="4038600" cy="4343400"/>
          </a:xfrm>
          <a:solidFill>
            <a:schemeClr val="accent4">
              <a:lumMod val="60000"/>
              <a:lumOff val="40000"/>
            </a:schemeClr>
          </a:solidFill>
        </p:spPr>
        <p:txBody>
          <a:bodyPr>
            <a:normAutofit fontScale="92500"/>
          </a:bodyPr>
          <a:lstStyle/>
          <a:p>
            <a:pPr marL="0" indent="0" algn="ctr">
              <a:buNone/>
            </a:pPr>
            <a:r>
              <a:rPr lang="en-US" sz="4000" b="1" i="1" dirty="0" smtClean="0">
                <a:solidFill>
                  <a:srgbClr val="FFFF00"/>
                </a:solidFill>
                <a:effectLst>
                  <a:outerShdw blurRad="38100" dist="38100" dir="2700000" algn="tl">
                    <a:srgbClr val="000000">
                      <a:alpha val="43137"/>
                    </a:srgbClr>
                  </a:outerShdw>
                </a:effectLst>
              </a:rPr>
              <a:t>RE-AIM =</a:t>
            </a:r>
          </a:p>
          <a:p>
            <a:pPr marL="0" indent="0" algn="ctr">
              <a:buNone/>
            </a:pPr>
            <a:endParaRPr lang="en-US" sz="1200" b="1" dirty="0">
              <a:effectLst>
                <a:outerShdw blurRad="38100" dist="38100" dir="2700000" algn="tl">
                  <a:srgbClr val="000000">
                    <a:alpha val="43137"/>
                  </a:srgbClr>
                </a:outerShdw>
              </a:effectLst>
            </a:endParaRPr>
          </a:p>
          <a:p>
            <a:pPr marL="0" indent="0"/>
            <a:r>
              <a:rPr lang="en-US" sz="4000" b="1" i="1" dirty="0" smtClean="0">
                <a:solidFill>
                  <a:srgbClr val="FFFF00"/>
                </a:solidFill>
                <a:effectLst>
                  <a:outerShdw blurRad="38100" dist="38100" dir="2700000" algn="tl">
                    <a:srgbClr val="000000">
                      <a:alpha val="43137"/>
                    </a:srgbClr>
                  </a:outerShdw>
                </a:effectLst>
              </a:rPr>
              <a:t>R</a:t>
            </a:r>
            <a:r>
              <a:rPr lang="en-US" sz="4000" b="1" i="1" dirty="0" smtClean="0">
                <a:effectLst>
                  <a:outerShdw blurRad="38100" dist="38100" dir="2700000" algn="tl">
                    <a:srgbClr val="000000">
                      <a:alpha val="43137"/>
                    </a:srgbClr>
                  </a:outerShdw>
                </a:effectLst>
              </a:rPr>
              <a:t>EACH</a:t>
            </a:r>
            <a:endParaRPr lang="en-US" sz="4000" i="1" dirty="0"/>
          </a:p>
          <a:p>
            <a:pPr marL="0" indent="0"/>
            <a:r>
              <a:rPr lang="en-US" sz="4000" b="1" i="1" dirty="0" smtClean="0">
                <a:solidFill>
                  <a:srgbClr val="FFFF00"/>
                </a:solidFill>
                <a:effectLst>
                  <a:outerShdw blurRad="38100" dist="38100" dir="2700000" algn="tl">
                    <a:srgbClr val="000000">
                      <a:alpha val="43137"/>
                    </a:srgbClr>
                  </a:outerShdw>
                </a:effectLst>
              </a:rPr>
              <a:t>E</a:t>
            </a:r>
            <a:r>
              <a:rPr lang="en-US" sz="4000" b="1" i="1" dirty="0" smtClean="0">
                <a:effectLst>
                  <a:outerShdw blurRad="38100" dist="38100" dir="2700000" algn="tl">
                    <a:srgbClr val="000000">
                      <a:alpha val="43137"/>
                    </a:srgbClr>
                  </a:outerShdw>
                </a:effectLst>
              </a:rPr>
              <a:t>FFECTIVENESS</a:t>
            </a:r>
          </a:p>
          <a:p>
            <a:pPr marL="0" indent="0"/>
            <a:r>
              <a:rPr lang="en-US" sz="4000" b="1" i="1" dirty="0" smtClean="0">
                <a:solidFill>
                  <a:srgbClr val="FFFF00"/>
                </a:solidFill>
                <a:effectLst>
                  <a:outerShdw blurRad="38100" dist="38100" dir="2700000" algn="tl">
                    <a:srgbClr val="000000">
                      <a:alpha val="43137"/>
                    </a:srgbClr>
                  </a:outerShdw>
                </a:effectLst>
              </a:rPr>
              <a:t>A</a:t>
            </a:r>
            <a:r>
              <a:rPr lang="en-US" sz="4000" b="1" i="1" dirty="0" smtClean="0">
                <a:effectLst>
                  <a:outerShdw blurRad="38100" dist="38100" dir="2700000" algn="tl">
                    <a:srgbClr val="000000">
                      <a:alpha val="43137"/>
                    </a:srgbClr>
                  </a:outerShdw>
                </a:effectLst>
              </a:rPr>
              <a:t>DOPTION</a:t>
            </a:r>
            <a:endParaRPr lang="en-US" sz="4000" i="1" dirty="0" smtClean="0"/>
          </a:p>
          <a:p>
            <a:pPr marL="0" indent="0"/>
            <a:r>
              <a:rPr lang="en-US" sz="4000" b="1" i="1" dirty="0" smtClean="0">
                <a:solidFill>
                  <a:srgbClr val="FFFF00"/>
                </a:solidFill>
                <a:effectLst>
                  <a:outerShdw blurRad="38100" dist="38100" dir="2700000" algn="tl">
                    <a:srgbClr val="000000">
                      <a:alpha val="43137"/>
                    </a:srgbClr>
                  </a:outerShdw>
                </a:effectLst>
              </a:rPr>
              <a:t>I</a:t>
            </a:r>
            <a:r>
              <a:rPr lang="en-US" sz="4000" b="1" i="1" dirty="0" smtClean="0">
                <a:effectLst>
                  <a:outerShdw blurRad="38100" dist="38100" dir="2700000" algn="tl">
                    <a:srgbClr val="000000">
                      <a:alpha val="43137"/>
                    </a:srgbClr>
                  </a:outerShdw>
                </a:effectLst>
              </a:rPr>
              <a:t>MPLEMENTATION</a:t>
            </a:r>
            <a:endParaRPr lang="en-US" sz="4000" i="1" dirty="0" smtClean="0"/>
          </a:p>
          <a:p>
            <a:pPr marL="0" indent="0"/>
            <a:r>
              <a:rPr lang="en-US" sz="4000" b="1" i="1" dirty="0" smtClean="0">
                <a:solidFill>
                  <a:srgbClr val="FFFF00"/>
                </a:solidFill>
                <a:effectLst>
                  <a:outerShdw blurRad="38100" dist="38100" dir="2700000" algn="tl">
                    <a:srgbClr val="000000">
                      <a:alpha val="43137"/>
                    </a:srgbClr>
                  </a:outerShdw>
                </a:effectLst>
              </a:rPr>
              <a:t>M</a:t>
            </a:r>
            <a:r>
              <a:rPr lang="en-US" sz="4000" b="1" i="1" dirty="0" smtClean="0">
                <a:effectLst>
                  <a:outerShdw blurRad="38100" dist="38100" dir="2700000" algn="tl">
                    <a:srgbClr val="000000">
                      <a:alpha val="43137"/>
                    </a:srgbClr>
                  </a:outerShdw>
                </a:effectLst>
              </a:rPr>
              <a:t>AINTAINANCE</a:t>
            </a:r>
            <a:endParaRPr lang="en-US" sz="4000" i="1" dirty="0"/>
          </a:p>
        </p:txBody>
      </p:sp>
      <p:pic>
        <p:nvPicPr>
          <p:cNvPr id="3" name="Picture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962400" y="1295400"/>
            <a:ext cx="5105400" cy="3581400"/>
          </a:xfrm>
          <a:prstGeom prst="rect">
            <a:avLst/>
          </a:prstGeom>
        </p:spPr>
      </p:pic>
    </p:spTree>
    <p:extLst>
      <p:ext uri="{BB962C8B-B14F-4D97-AF65-F5344CB8AC3E}">
        <p14:creationId xmlns:p14="http://schemas.microsoft.com/office/powerpoint/2010/main" val="159034693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152400"/>
            <a:ext cx="8839200" cy="685800"/>
          </a:xfrm>
        </p:spPr>
        <p:txBody>
          <a:bodyPr/>
          <a:lstStyle/>
          <a:p>
            <a:r>
              <a:rPr lang="en-US" dirty="0" smtClean="0"/>
              <a:t>SIGNIFICANCE: Community driven</a:t>
            </a:r>
            <a:endParaRPr lang="en-US" dirty="0"/>
          </a:p>
        </p:txBody>
      </p:sp>
      <p:sp>
        <p:nvSpPr>
          <p:cNvPr id="3" name="Content Placeholder 2"/>
          <p:cNvSpPr>
            <a:spLocks noGrp="1"/>
          </p:cNvSpPr>
          <p:nvPr>
            <p:ph idx="1"/>
          </p:nvPr>
        </p:nvSpPr>
        <p:spPr>
          <a:xfrm>
            <a:off x="914400" y="838200"/>
            <a:ext cx="6858000" cy="3429000"/>
          </a:xfrm>
          <a:solidFill>
            <a:schemeClr val="accent3">
              <a:lumMod val="40000"/>
              <a:lumOff val="60000"/>
            </a:schemeClr>
          </a:solidFill>
        </p:spPr>
        <p:txBody>
          <a:bodyPr>
            <a:normAutofit fontScale="47500" lnSpcReduction="20000"/>
          </a:bodyPr>
          <a:lstStyle/>
          <a:p>
            <a:pPr marL="457200" lvl="0" indent="-457200">
              <a:buFont typeface="Arial" panose="020B0604020202020204" pitchFamily="34" charset="0"/>
              <a:buChar char="•"/>
            </a:pPr>
            <a:r>
              <a:rPr lang="en-US" sz="5100" dirty="0" smtClean="0">
                <a:solidFill>
                  <a:schemeClr val="accent2">
                    <a:lumMod val="50000"/>
                  </a:schemeClr>
                </a:solidFill>
                <a:effectLst>
                  <a:outerShdw blurRad="38100" dist="38100" dir="2700000" algn="tl">
                    <a:srgbClr val="000000">
                      <a:alpha val="43137"/>
                    </a:srgbClr>
                  </a:outerShdw>
                </a:effectLst>
              </a:rPr>
              <a:t>50</a:t>
            </a:r>
            <a:r>
              <a:rPr lang="en-US" sz="5100" dirty="0">
                <a:solidFill>
                  <a:schemeClr val="accent2">
                    <a:lumMod val="50000"/>
                  </a:schemeClr>
                </a:solidFill>
                <a:effectLst>
                  <a:outerShdw blurRad="38100" dist="38100" dir="2700000" algn="tl">
                    <a:srgbClr val="000000">
                      <a:alpha val="43137"/>
                    </a:srgbClr>
                  </a:outerShdw>
                </a:effectLst>
              </a:rPr>
              <a:t>+ educators and AI/AN organizations trained</a:t>
            </a:r>
          </a:p>
          <a:p>
            <a:pPr marL="457200" indent="-457200">
              <a:buFont typeface="Arial" panose="020B0604020202020204" pitchFamily="34" charset="0"/>
              <a:buChar char="•"/>
            </a:pPr>
            <a:r>
              <a:rPr lang="en-US" sz="5100" dirty="0" smtClean="0">
                <a:solidFill>
                  <a:schemeClr val="accent2">
                    <a:lumMod val="50000"/>
                  </a:schemeClr>
                </a:solidFill>
                <a:effectLst>
                  <a:outerShdw blurRad="38100" dist="38100" dir="2700000" algn="tl">
                    <a:srgbClr val="000000">
                      <a:alpha val="43137"/>
                    </a:srgbClr>
                  </a:outerShdw>
                </a:effectLst>
              </a:rPr>
              <a:t>Train-the-Trainer </a:t>
            </a:r>
            <a:r>
              <a:rPr lang="en-US" sz="5100" dirty="0">
                <a:solidFill>
                  <a:schemeClr val="accent2">
                    <a:lumMod val="50000"/>
                  </a:schemeClr>
                </a:solidFill>
                <a:effectLst>
                  <a:outerShdw blurRad="38100" dist="38100" dir="2700000" algn="tl">
                    <a:srgbClr val="000000">
                      <a:alpha val="43137"/>
                    </a:srgbClr>
                  </a:outerShdw>
                </a:effectLst>
              </a:rPr>
              <a:t>opportunity.</a:t>
            </a:r>
          </a:p>
          <a:p>
            <a:pPr marL="457200" indent="-457200">
              <a:buFont typeface="Arial" panose="020B0604020202020204" pitchFamily="34" charset="0"/>
              <a:buChar char="•"/>
            </a:pPr>
            <a:r>
              <a:rPr lang="en-US" sz="5100" dirty="0" smtClean="0">
                <a:solidFill>
                  <a:schemeClr val="accent2">
                    <a:lumMod val="50000"/>
                  </a:schemeClr>
                </a:solidFill>
                <a:effectLst>
                  <a:outerShdw blurRad="38100" dist="38100" dir="2700000" algn="tl">
                    <a:srgbClr val="000000">
                      <a:alpha val="43137"/>
                    </a:srgbClr>
                  </a:outerShdw>
                </a:effectLst>
              </a:rPr>
              <a:t>Snowball </a:t>
            </a:r>
            <a:r>
              <a:rPr lang="en-US" sz="5100" dirty="0">
                <a:solidFill>
                  <a:schemeClr val="accent2">
                    <a:lumMod val="50000"/>
                  </a:schemeClr>
                </a:solidFill>
                <a:effectLst>
                  <a:outerShdw blurRad="38100" dist="38100" dir="2700000" algn="tl">
                    <a:srgbClr val="000000">
                      <a:alpha val="43137"/>
                    </a:srgbClr>
                  </a:outerShdw>
                </a:effectLst>
              </a:rPr>
              <a:t>Effect: Add new youth &amp; </a:t>
            </a:r>
            <a:r>
              <a:rPr lang="en-US" sz="5100" dirty="0" smtClean="0">
                <a:solidFill>
                  <a:schemeClr val="accent2">
                    <a:lumMod val="50000"/>
                  </a:schemeClr>
                </a:solidFill>
                <a:effectLst>
                  <a:outerShdw blurRad="38100" dist="38100" dir="2700000" algn="tl">
                    <a:srgbClr val="000000">
                      <a:alpha val="43137"/>
                    </a:srgbClr>
                  </a:outerShdw>
                </a:effectLst>
              </a:rPr>
              <a:t>allies</a:t>
            </a:r>
            <a:endParaRPr lang="en-US" sz="5100" dirty="0">
              <a:solidFill>
                <a:schemeClr val="accent2">
                  <a:lumMod val="50000"/>
                </a:schemeClr>
              </a:solidFill>
              <a:effectLst>
                <a:outerShdw blurRad="38100" dist="38100" dir="2700000" algn="tl">
                  <a:srgbClr val="000000">
                    <a:alpha val="43137"/>
                  </a:srgbClr>
                </a:outerShdw>
              </a:effectLst>
            </a:endParaRPr>
          </a:p>
          <a:p>
            <a:pPr marL="457200" indent="-457200">
              <a:buFont typeface="Arial" panose="020B0604020202020204" pitchFamily="34" charset="0"/>
              <a:buChar char="•"/>
            </a:pPr>
            <a:r>
              <a:rPr lang="en-US" sz="5100" dirty="0" smtClean="0">
                <a:solidFill>
                  <a:schemeClr val="accent2">
                    <a:lumMod val="50000"/>
                  </a:schemeClr>
                </a:solidFill>
                <a:effectLst>
                  <a:outerShdw blurRad="38100" dist="38100" dir="2700000" algn="tl">
                    <a:srgbClr val="000000">
                      <a:alpha val="43137"/>
                    </a:srgbClr>
                  </a:outerShdw>
                </a:effectLst>
              </a:rPr>
              <a:t>Pre- </a:t>
            </a:r>
            <a:r>
              <a:rPr lang="en-US" sz="5100" dirty="0">
                <a:solidFill>
                  <a:schemeClr val="accent2">
                    <a:lumMod val="50000"/>
                  </a:schemeClr>
                </a:solidFill>
                <a:effectLst>
                  <a:outerShdw blurRad="38100" dist="38100" dir="2700000" algn="tl">
                    <a:srgbClr val="000000">
                      <a:alpha val="43137"/>
                    </a:srgbClr>
                  </a:outerShdw>
                </a:effectLst>
              </a:rPr>
              <a:t>and post- data on key indicators</a:t>
            </a:r>
            <a:r>
              <a:rPr lang="en-US" sz="5100" dirty="0" smtClean="0">
                <a:solidFill>
                  <a:schemeClr val="accent2">
                    <a:lumMod val="50000"/>
                  </a:schemeClr>
                </a:solidFill>
                <a:effectLst>
                  <a:outerShdw blurRad="38100" dist="38100" dir="2700000" algn="tl">
                    <a:srgbClr val="000000">
                      <a:alpha val="43137"/>
                    </a:srgbClr>
                  </a:outerShdw>
                </a:effectLst>
              </a:rPr>
              <a:t>:</a:t>
            </a:r>
          </a:p>
          <a:p>
            <a:pPr marL="457200" indent="-457200">
              <a:buFont typeface="Arial" panose="020B0604020202020204" pitchFamily="34" charset="0"/>
              <a:buChar char="•"/>
            </a:pPr>
            <a:endParaRPr lang="en-US" sz="1700" dirty="0"/>
          </a:p>
          <a:p>
            <a:pPr marL="457200" indent="-457200">
              <a:buFont typeface="Wingdings" panose="05000000000000000000" pitchFamily="2" charset="2"/>
              <a:buChar char="v"/>
            </a:pPr>
            <a:r>
              <a:rPr lang="en-US" sz="5100" dirty="0" smtClean="0"/>
              <a:t>	(+/-) </a:t>
            </a:r>
            <a:r>
              <a:rPr lang="en-US" sz="5100" dirty="0"/>
              <a:t>Changes in youth </a:t>
            </a:r>
          </a:p>
          <a:p>
            <a:pPr marL="457200" indent="-457200">
              <a:buFont typeface="Wingdings" panose="05000000000000000000" pitchFamily="2" charset="2"/>
              <a:buChar char="v"/>
            </a:pPr>
            <a:r>
              <a:rPr lang="en-US" sz="5100" dirty="0" smtClean="0"/>
              <a:t>	Community </a:t>
            </a:r>
            <a:r>
              <a:rPr lang="en-US" sz="5100" dirty="0"/>
              <a:t>Awareness &amp; Engagement</a:t>
            </a:r>
          </a:p>
          <a:p>
            <a:pPr marL="457200" indent="-457200">
              <a:buFont typeface="Wingdings" panose="05000000000000000000" pitchFamily="2" charset="2"/>
              <a:buChar char="v"/>
            </a:pPr>
            <a:r>
              <a:rPr lang="en-US" sz="5100" dirty="0" smtClean="0"/>
              <a:t>	Capacity Building</a:t>
            </a:r>
          </a:p>
          <a:p>
            <a:pPr marL="457200" indent="-457200">
              <a:buFont typeface="Wingdings" panose="05000000000000000000" pitchFamily="2" charset="2"/>
              <a:buChar char="v"/>
            </a:pPr>
            <a:r>
              <a:rPr lang="en-US" sz="5100" dirty="0" smtClean="0"/>
              <a:t>	Leverage</a:t>
            </a:r>
            <a:endParaRPr lang="en-US" sz="5100" dirty="0"/>
          </a:p>
          <a:p>
            <a:endParaRPr lang="en-US" dirty="0"/>
          </a:p>
          <a:p>
            <a:endParaRPr lang="en-US" dirty="0"/>
          </a:p>
        </p:txBody>
      </p:sp>
      <p:pic>
        <p:nvPicPr>
          <p:cNvPr id="5" name="Pictur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04800" y="4267200"/>
            <a:ext cx="4267200" cy="2438400"/>
          </a:xfrm>
          <a:prstGeom prst="rect">
            <a:avLst/>
          </a:prstGeom>
        </p:spPr>
      </p:pic>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648200" y="3733800"/>
            <a:ext cx="4419600" cy="2971800"/>
          </a:xfrm>
          <a:prstGeom prst="rect">
            <a:avLst/>
          </a:prstGeom>
        </p:spPr>
      </p:pic>
    </p:spTree>
    <p:extLst>
      <p:ext uri="{BB962C8B-B14F-4D97-AF65-F5344CB8AC3E}">
        <p14:creationId xmlns:p14="http://schemas.microsoft.com/office/powerpoint/2010/main" val="382796209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457200" y="152400"/>
            <a:ext cx="8229600" cy="762000"/>
          </a:xfrm>
        </p:spPr>
        <p:txBody>
          <a:bodyPr/>
          <a:lstStyle/>
          <a:p>
            <a:r>
              <a:rPr lang="en-US" b="1" dirty="0" smtClean="0"/>
              <a:t>“</a:t>
            </a:r>
            <a:r>
              <a:rPr lang="en-US" b="1" dirty="0" smtClean="0">
                <a:effectLst>
                  <a:outerShdw blurRad="38100" dist="38100" dir="2700000" algn="tl">
                    <a:srgbClr val="000000">
                      <a:alpha val="43137"/>
                    </a:srgbClr>
                  </a:outerShdw>
                </a:effectLst>
              </a:rPr>
              <a:t>Natives Helping Natives</a:t>
            </a:r>
            <a:r>
              <a:rPr lang="en-US" b="1" dirty="0" smtClean="0"/>
              <a:t>”</a:t>
            </a:r>
            <a:endParaRPr lang="en-US" b="1" dirty="0"/>
          </a:p>
        </p:txBody>
      </p:sp>
      <p:sp>
        <p:nvSpPr>
          <p:cNvPr id="8" name="Content Placeholder 7"/>
          <p:cNvSpPr>
            <a:spLocks noGrp="1"/>
          </p:cNvSpPr>
          <p:nvPr>
            <p:ph idx="1"/>
          </p:nvPr>
        </p:nvSpPr>
        <p:spPr>
          <a:xfrm>
            <a:off x="228600" y="838200"/>
            <a:ext cx="4724400" cy="4191000"/>
          </a:xfrm>
          <a:solidFill>
            <a:schemeClr val="bg1"/>
          </a:solidFill>
        </p:spPr>
        <p:txBody>
          <a:bodyPr>
            <a:normAutofit fontScale="25000" lnSpcReduction="20000"/>
          </a:bodyPr>
          <a:lstStyle/>
          <a:p>
            <a:pPr marL="0" indent="0" algn="ctr">
              <a:buNone/>
            </a:pPr>
            <a:endParaRPr lang="en-US" sz="5900" dirty="0" smtClean="0">
              <a:solidFill>
                <a:srgbClr val="FFFF00"/>
              </a:solidFill>
              <a:effectLst>
                <a:outerShdw blurRad="38100" dist="38100" dir="2700000" algn="tl">
                  <a:srgbClr val="000000">
                    <a:alpha val="43137"/>
                  </a:srgbClr>
                </a:outerShdw>
              </a:effectLst>
            </a:endParaRPr>
          </a:p>
          <a:p>
            <a:pPr marL="0" indent="0" algn="ctr">
              <a:buNone/>
            </a:pPr>
            <a:r>
              <a:rPr lang="en-US" sz="11200" b="1" dirty="0" smtClean="0">
                <a:effectLst>
                  <a:outerShdw blurRad="38100" dist="38100" dir="2700000" algn="tl">
                    <a:srgbClr val="000000">
                      <a:alpha val="43137"/>
                    </a:srgbClr>
                  </a:outerShdw>
                </a:effectLst>
              </a:rPr>
              <a:t>The Native STAND Project Commitment: </a:t>
            </a:r>
          </a:p>
          <a:p>
            <a:pPr marL="0" indent="0">
              <a:buNone/>
            </a:pPr>
            <a:endParaRPr lang="en-US" sz="3000" dirty="0" smtClean="0">
              <a:solidFill>
                <a:srgbClr val="FFFF00"/>
              </a:solidFill>
              <a:effectLst>
                <a:outerShdw blurRad="38100" dist="38100" dir="2700000" algn="tl">
                  <a:srgbClr val="000000">
                    <a:alpha val="43137"/>
                  </a:srgbClr>
                </a:outerShdw>
              </a:effectLst>
            </a:endParaRPr>
          </a:p>
          <a:p>
            <a:pPr marL="457200" lvl="1" indent="0">
              <a:buNone/>
            </a:pPr>
            <a:endParaRPr lang="en-US" sz="2200" dirty="0"/>
          </a:p>
          <a:p>
            <a:pPr lvl="1">
              <a:buFont typeface="Arial" panose="020B0604020202020204" pitchFamily="34" charset="0"/>
              <a:buChar char="•"/>
            </a:pPr>
            <a:r>
              <a:rPr lang="en-US" sz="9600" b="1" dirty="0" smtClean="0">
                <a:solidFill>
                  <a:schemeClr val="accent2">
                    <a:lumMod val="75000"/>
                  </a:schemeClr>
                </a:solidFill>
                <a:effectLst>
                  <a:outerShdw blurRad="38100" dist="38100" dir="2700000" algn="tl">
                    <a:srgbClr val="000000">
                      <a:alpha val="43137"/>
                    </a:srgbClr>
                  </a:outerShdw>
                </a:effectLst>
              </a:rPr>
              <a:t>Build </a:t>
            </a:r>
            <a:r>
              <a:rPr lang="en-US" sz="9600" b="1" dirty="0">
                <a:solidFill>
                  <a:schemeClr val="accent2">
                    <a:lumMod val="75000"/>
                  </a:schemeClr>
                </a:solidFill>
                <a:effectLst>
                  <a:outerShdw blurRad="38100" dist="38100" dir="2700000" algn="tl">
                    <a:srgbClr val="000000">
                      <a:alpha val="43137"/>
                    </a:srgbClr>
                  </a:outerShdw>
                </a:effectLst>
              </a:rPr>
              <a:t>the capacities of tribal communities to engage in </a:t>
            </a:r>
            <a:r>
              <a:rPr lang="en-US" sz="9600" b="1" dirty="0" smtClean="0">
                <a:solidFill>
                  <a:schemeClr val="accent2">
                    <a:lumMod val="75000"/>
                  </a:schemeClr>
                </a:solidFill>
                <a:effectLst>
                  <a:outerShdw blurRad="38100" dist="38100" dir="2700000" algn="tl">
                    <a:srgbClr val="000000">
                      <a:alpha val="43137"/>
                    </a:srgbClr>
                  </a:outerShdw>
                </a:effectLst>
              </a:rPr>
              <a:t>research.</a:t>
            </a:r>
          </a:p>
          <a:p>
            <a:pPr lvl="1">
              <a:buFont typeface="Arial" panose="020B0604020202020204" pitchFamily="34" charset="0"/>
              <a:buChar char="•"/>
            </a:pPr>
            <a:endParaRPr lang="en-US" sz="4800" b="1" dirty="0" smtClean="0">
              <a:solidFill>
                <a:schemeClr val="accent2">
                  <a:lumMod val="75000"/>
                </a:schemeClr>
              </a:solidFill>
              <a:effectLst>
                <a:outerShdw blurRad="38100" dist="38100" dir="2700000" algn="tl">
                  <a:srgbClr val="000000">
                    <a:alpha val="43137"/>
                  </a:srgbClr>
                </a:outerShdw>
              </a:effectLst>
            </a:endParaRPr>
          </a:p>
          <a:p>
            <a:pPr lvl="1">
              <a:buFont typeface="Arial" panose="020B0604020202020204" pitchFamily="34" charset="0"/>
              <a:buChar char="•"/>
            </a:pPr>
            <a:r>
              <a:rPr lang="en-US" sz="9600" b="1" dirty="0" smtClean="0">
                <a:solidFill>
                  <a:schemeClr val="accent2">
                    <a:lumMod val="75000"/>
                  </a:schemeClr>
                </a:solidFill>
                <a:effectLst>
                  <a:outerShdw blurRad="38100" dist="38100" dir="2700000" algn="tl">
                    <a:srgbClr val="000000">
                      <a:alpha val="43137"/>
                    </a:srgbClr>
                  </a:outerShdw>
                </a:effectLst>
              </a:rPr>
              <a:t>Allow </a:t>
            </a:r>
            <a:r>
              <a:rPr lang="en-US" sz="9600" b="1" dirty="0">
                <a:solidFill>
                  <a:schemeClr val="accent2">
                    <a:lumMod val="75000"/>
                  </a:schemeClr>
                </a:solidFill>
                <a:effectLst>
                  <a:outerShdw blurRad="38100" dist="38100" dir="2700000" algn="tl">
                    <a:srgbClr val="000000">
                      <a:alpha val="43137"/>
                    </a:srgbClr>
                  </a:outerShdw>
                </a:effectLst>
              </a:rPr>
              <a:t>individual communities to better access and understand data that would benefit their communities toward eliminating health </a:t>
            </a:r>
            <a:r>
              <a:rPr lang="en-US" sz="9600" b="1" dirty="0" smtClean="0">
                <a:solidFill>
                  <a:schemeClr val="accent2">
                    <a:lumMod val="75000"/>
                  </a:schemeClr>
                </a:solidFill>
                <a:effectLst>
                  <a:outerShdw blurRad="38100" dist="38100" dir="2700000" algn="tl">
                    <a:srgbClr val="000000">
                      <a:alpha val="43137"/>
                    </a:srgbClr>
                  </a:outerShdw>
                </a:effectLst>
              </a:rPr>
              <a:t>disparities.</a:t>
            </a:r>
          </a:p>
          <a:p>
            <a:pPr lvl="1">
              <a:buFont typeface="Arial" panose="020B0604020202020204" pitchFamily="34" charset="0"/>
              <a:buChar char="•"/>
            </a:pPr>
            <a:endParaRPr lang="en-US" sz="4800" dirty="0" smtClean="0">
              <a:solidFill>
                <a:srgbClr val="FFFF00"/>
              </a:solidFill>
              <a:effectLst>
                <a:outerShdw blurRad="38100" dist="38100" dir="2700000" algn="tl">
                  <a:srgbClr val="000000">
                    <a:alpha val="43137"/>
                  </a:srgbClr>
                </a:outerShdw>
              </a:effectLst>
            </a:endParaRPr>
          </a:p>
          <a:p>
            <a:endParaRPr lang="en-US" sz="9600" dirty="0" smtClean="0"/>
          </a:p>
          <a:p>
            <a:endParaRPr lang="en-US" sz="9600" dirty="0"/>
          </a:p>
          <a:p>
            <a:endParaRPr lang="en-US" sz="9600" dirty="0" smtClean="0"/>
          </a:p>
          <a:p>
            <a:pPr lvl="1"/>
            <a:endParaRPr lang="en-US" sz="5000" dirty="0"/>
          </a:p>
          <a:p>
            <a:pPr marL="457200" lvl="1" indent="0">
              <a:buNone/>
            </a:pPr>
            <a:endParaRPr lang="en-US" sz="5000" dirty="0" smtClean="0"/>
          </a:p>
          <a:p>
            <a:pPr lvl="1"/>
            <a:endParaRPr lang="en-US" dirty="0" smtClean="0"/>
          </a:p>
        </p:txBody>
      </p:sp>
      <p:pic>
        <p:nvPicPr>
          <p:cNvPr id="3" name="Picture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105400" y="377291"/>
            <a:ext cx="3962400" cy="5085608"/>
          </a:xfrm>
          <a:prstGeom prst="rect">
            <a:avLst/>
          </a:prstGeom>
        </p:spPr>
      </p:pic>
    </p:spTree>
    <p:extLst>
      <p:ext uri="{BB962C8B-B14F-4D97-AF65-F5344CB8AC3E}">
        <p14:creationId xmlns:p14="http://schemas.microsoft.com/office/powerpoint/2010/main" val="235457584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19200" y="152400"/>
            <a:ext cx="7162800" cy="914400"/>
          </a:xfrm>
          <a:solidFill>
            <a:schemeClr val="accent2">
              <a:lumMod val="60000"/>
              <a:lumOff val="40000"/>
            </a:schemeClr>
          </a:solidFill>
        </p:spPr>
        <p:txBody>
          <a:bodyPr/>
          <a:lstStyle/>
          <a:p>
            <a:pPr algn="ctr"/>
            <a:r>
              <a:rPr lang="en-US" sz="3600" dirty="0" smtClean="0"/>
              <a:t>Opportunities &amp; resources</a:t>
            </a:r>
            <a:endParaRPr lang="en-US" sz="3600" dirty="0"/>
          </a:p>
        </p:txBody>
      </p:sp>
      <p:sp>
        <p:nvSpPr>
          <p:cNvPr id="3" name="Content Placeholder 2"/>
          <p:cNvSpPr>
            <a:spLocks noGrp="1"/>
          </p:cNvSpPr>
          <p:nvPr>
            <p:ph idx="1"/>
          </p:nvPr>
        </p:nvSpPr>
        <p:spPr>
          <a:xfrm>
            <a:off x="228601" y="1295400"/>
            <a:ext cx="6172200" cy="4572000"/>
          </a:xfrm>
          <a:solidFill>
            <a:schemeClr val="accent3">
              <a:lumMod val="40000"/>
              <a:lumOff val="60000"/>
            </a:schemeClr>
          </a:solidFill>
        </p:spPr>
        <p:txBody>
          <a:bodyPr>
            <a:normAutofit fontScale="92500" lnSpcReduction="20000"/>
          </a:bodyPr>
          <a:lstStyle/>
          <a:p>
            <a:pPr marL="0" lvl="0" indent="0" algn="ctr">
              <a:spcBef>
                <a:spcPct val="20000"/>
              </a:spcBef>
            </a:pPr>
            <a:r>
              <a:rPr lang="en-US" sz="4000" dirty="0" smtClean="0">
                <a:solidFill>
                  <a:srgbClr val="FF0000"/>
                </a:solidFill>
                <a:effectLst>
                  <a:outerShdw blurRad="38100" dist="38100" dir="2700000" algn="tl">
                    <a:srgbClr val="000000">
                      <a:alpha val="43137"/>
                    </a:srgbClr>
                  </a:outerShdw>
                </a:effectLst>
                <a:latin typeface="Calibri"/>
              </a:rPr>
              <a:t>Online Application Available at </a:t>
            </a:r>
            <a:r>
              <a:rPr lang="en-US" sz="4000" dirty="0" smtClean="0">
                <a:solidFill>
                  <a:schemeClr val="bg2">
                    <a:lumMod val="25000"/>
                  </a:schemeClr>
                </a:solidFill>
                <a:effectLst>
                  <a:outerShdw blurRad="38100" dist="38100" dir="2700000" algn="tl">
                    <a:srgbClr val="000000">
                      <a:alpha val="43137"/>
                    </a:srgbClr>
                  </a:outerShdw>
                </a:effectLst>
                <a:latin typeface="Calibri"/>
              </a:rPr>
              <a:t>www.oregonprc.org</a:t>
            </a:r>
            <a:endParaRPr lang="en-US" sz="4000" dirty="0">
              <a:solidFill>
                <a:schemeClr val="bg2">
                  <a:lumMod val="25000"/>
                </a:schemeClr>
              </a:solidFill>
              <a:effectLst>
                <a:outerShdw blurRad="38100" dist="38100" dir="2700000" algn="tl">
                  <a:srgbClr val="000000">
                    <a:alpha val="43137"/>
                  </a:srgbClr>
                </a:outerShdw>
              </a:effectLst>
              <a:latin typeface="Calibri"/>
            </a:endParaRPr>
          </a:p>
          <a:p>
            <a:pPr marL="0" lvl="0" indent="0" algn="ctr">
              <a:spcBef>
                <a:spcPct val="20000"/>
              </a:spcBef>
            </a:pPr>
            <a:endParaRPr lang="en-US" sz="1000" i="1" u="sng" dirty="0" smtClean="0">
              <a:solidFill>
                <a:srgbClr val="FF0000"/>
              </a:solidFill>
              <a:effectLst>
                <a:outerShdw blurRad="38100" dist="38100" dir="2700000" algn="tl">
                  <a:srgbClr val="000000">
                    <a:alpha val="43137"/>
                  </a:srgbClr>
                </a:outerShdw>
              </a:effectLst>
              <a:latin typeface="Calibri"/>
            </a:endParaRPr>
          </a:p>
          <a:p>
            <a:pPr marL="0" lvl="0" indent="0" algn="ctr">
              <a:spcBef>
                <a:spcPct val="20000"/>
              </a:spcBef>
            </a:pPr>
            <a:r>
              <a:rPr lang="en-US" sz="4000" i="1" u="sng" dirty="0" smtClean="0">
                <a:solidFill>
                  <a:srgbClr val="FF0000"/>
                </a:solidFill>
                <a:effectLst>
                  <a:outerShdw blurRad="38100" dist="38100" dir="2700000" algn="tl">
                    <a:srgbClr val="000000">
                      <a:alpha val="43137"/>
                    </a:srgbClr>
                  </a:outerShdw>
                </a:effectLst>
                <a:latin typeface="Calibri"/>
              </a:rPr>
              <a:t>Due </a:t>
            </a:r>
            <a:r>
              <a:rPr lang="en-US" sz="4000" i="1" u="sng" dirty="0">
                <a:solidFill>
                  <a:srgbClr val="FF0000"/>
                </a:solidFill>
                <a:effectLst>
                  <a:outerShdw blurRad="38100" dist="38100" dir="2700000" algn="tl">
                    <a:srgbClr val="000000">
                      <a:alpha val="43137"/>
                    </a:srgbClr>
                  </a:outerShdw>
                </a:effectLst>
                <a:latin typeface="Calibri"/>
              </a:rPr>
              <a:t>– February </a:t>
            </a:r>
            <a:r>
              <a:rPr lang="en-US" sz="4000" i="1" u="sng" dirty="0" smtClean="0">
                <a:solidFill>
                  <a:srgbClr val="FF0000"/>
                </a:solidFill>
                <a:effectLst>
                  <a:outerShdw blurRad="38100" dist="38100" dir="2700000" algn="tl">
                    <a:srgbClr val="000000">
                      <a:alpha val="43137"/>
                    </a:srgbClr>
                  </a:outerShdw>
                </a:effectLst>
                <a:latin typeface="Calibri"/>
              </a:rPr>
              <a:t>1, 2016</a:t>
            </a:r>
            <a:endParaRPr lang="en-US" sz="4000" i="1" u="sng" dirty="0">
              <a:solidFill>
                <a:srgbClr val="FF0000"/>
              </a:solidFill>
              <a:effectLst>
                <a:outerShdw blurRad="38100" dist="38100" dir="2700000" algn="tl">
                  <a:srgbClr val="000000">
                    <a:alpha val="43137"/>
                  </a:srgbClr>
                </a:outerShdw>
              </a:effectLst>
              <a:latin typeface="Calibri"/>
            </a:endParaRPr>
          </a:p>
          <a:p>
            <a:pPr marL="514350" lvl="0" indent="-514350">
              <a:spcBef>
                <a:spcPct val="20000"/>
              </a:spcBef>
              <a:buFont typeface="+mj-lt"/>
              <a:buAutoNum type="arabicPeriod"/>
            </a:pPr>
            <a:endParaRPr lang="en-US" sz="1300" baseline="30000" dirty="0">
              <a:solidFill>
                <a:srgbClr val="FFC000"/>
              </a:solidFill>
              <a:effectLst>
                <a:outerShdw blurRad="38100" dist="38100" dir="2700000" algn="tl">
                  <a:srgbClr val="000000">
                    <a:alpha val="43137"/>
                  </a:srgbClr>
                </a:outerShdw>
              </a:effectLst>
              <a:latin typeface="Calibri"/>
            </a:endParaRPr>
          </a:p>
          <a:p>
            <a:pPr marL="514350" lvl="0" indent="-514350">
              <a:spcBef>
                <a:spcPct val="20000"/>
              </a:spcBef>
              <a:buFont typeface="+mj-lt"/>
              <a:buAutoNum type="arabicPeriod"/>
            </a:pPr>
            <a:endParaRPr lang="en-US" sz="1300" baseline="30000" dirty="0" smtClean="0">
              <a:solidFill>
                <a:srgbClr val="FFC000"/>
              </a:solidFill>
              <a:effectLst>
                <a:outerShdw blurRad="38100" dist="38100" dir="2700000" algn="tl">
                  <a:srgbClr val="000000">
                    <a:alpha val="43137"/>
                  </a:srgbClr>
                </a:outerShdw>
              </a:effectLst>
              <a:latin typeface="Calibri"/>
            </a:endParaRPr>
          </a:p>
          <a:p>
            <a:pPr marL="514350" lvl="0" indent="-514350">
              <a:spcBef>
                <a:spcPct val="20000"/>
              </a:spcBef>
              <a:buFont typeface="+mj-lt"/>
              <a:buAutoNum type="arabicPeriod"/>
            </a:pPr>
            <a:endParaRPr lang="en-US" sz="1300" baseline="30000" dirty="0">
              <a:solidFill>
                <a:srgbClr val="FFC000"/>
              </a:solidFill>
              <a:effectLst>
                <a:outerShdw blurRad="38100" dist="38100" dir="2700000" algn="tl">
                  <a:srgbClr val="000000">
                    <a:alpha val="43137"/>
                  </a:srgbClr>
                </a:outerShdw>
              </a:effectLst>
              <a:latin typeface="Calibri"/>
            </a:endParaRPr>
          </a:p>
          <a:p>
            <a:pPr marL="514350" lvl="0" indent="-514350">
              <a:spcBef>
                <a:spcPct val="20000"/>
              </a:spcBef>
              <a:buFont typeface="+mj-lt"/>
              <a:buAutoNum type="arabicPeriod"/>
            </a:pPr>
            <a:r>
              <a:rPr lang="en-US" sz="3200" dirty="0" smtClean="0">
                <a:solidFill>
                  <a:prstClr val="black"/>
                </a:solidFill>
                <a:effectLst>
                  <a:outerShdw blurRad="38100" dist="38100" dir="2700000" algn="tl">
                    <a:srgbClr val="000000">
                      <a:alpha val="43137"/>
                    </a:srgbClr>
                  </a:outerShdw>
                </a:effectLst>
                <a:latin typeface="Calibri"/>
              </a:rPr>
              <a:t>One hour Live </a:t>
            </a:r>
            <a:r>
              <a:rPr lang="en-US" sz="3200" dirty="0">
                <a:solidFill>
                  <a:prstClr val="black"/>
                </a:solidFill>
                <a:effectLst>
                  <a:outerShdw blurRad="38100" dist="38100" dir="2700000" algn="tl">
                    <a:srgbClr val="000000">
                      <a:alpha val="43137"/>
                    </a:srgbClr>
                  </a:outerShdw>
                </a:effectLst>
                <a:latin typeface="Calibri"/>
              </a:rPr>
              <a:t>Webinar for Interested Applicants – </a:t>
            </a:r>
            <a:r>
              <a:rPr lang="en-US" sz="3200" dirty="0" smtClean="0">
                <a:solidFill>
                  <a:prstClr val="black"/>
                </a:solidFill>
                <a:effectLst>
                  <a:outerShdw blurRad="38100" dist="38100" dir="2700000" algn="tl">
                    <a:srgbClr val="000000">
                      <a:alpha val="43137"/>
                    </a:srgbClr>
                  </a:outerShdw>
                </a:effectLst>
                <a:latin typeface="Calibri"/>
              </a:rPr>
              <a:t>Nov. 19 </a:t>
            </a:r>
          </a:p>
          <a:p>
            <a:pPr marL="514350" lvl="0" indent="-514350">
              <a:spcBef>
                <a:spcPct val="20000"/>
              </a:spcBef>
              <a:buFont typeface="+mj-lt"/>
              <a:buAutoNum type="arabicPeriod"/>
            </a:pPr>
            <a:endParaRPr lang="en-US" sz="1200" baseline="30000" dirty="0">
              <a:solidFill>
                <a:prstClr val="black"/>
              </a:solidFill>
              <a:effectLst>
                <a:outerShdw blurRad="38100" dist="38100" dir="2700000" algn="tl">
                  <a:srgbClr val="000000">
                    <a:alpha val="43137"/>
                  </a:srgbClr>
                </a:outerShdw>
              </a:effectLst>
              <a:latin typeface="Calibri"/>
            </a:endParaRPr>
          </a:p>
          <a:p>
            <a:pPr marL="514350" lvl="0" indent="-514350">
              <a:spcBef>
                <a:spcPct val="20000"/>
              </a:spcBef>
              <a:buFont typeface="+mj-lt"/>
              <a:buAutoNum type="arabicPeriod"/>
            </a:pPr>
            <a:r>
              <a:rPr lang="en-US" sz="3200" dirty="0">
                <a:solidFill>
                  <a:prstClr val="black"/>
                </a:solidFill>
                <a:effectLst>
                  <a:outerShdw blurRad="38100" dist="38100" dir="2700000" algn="tl">
                    <a:srgbClr val="000000">
                      <a:alpha val="43137"/>
                    </a:srgbClr>
                  </a:outerShdw>
                </a:effectLst>
                <a:latin typeface="Calibri"/>
              </a:rPr>
              <a:t>View </a:t>
            </a:r>
            <a:r>
              <a:rPr lang="en-US" sz="3200" dirty="0" smtClean="0">
                <a:solidFill>
                  <a:prstClr val="black"/>
                </a:solidFill>
                <a:effectLst>
                  <a:outerShdw blurRad="38100" dist="38100" dir="2700000" algn="tl">
                    <a:srgbClr val="000000">
                      <a:alpha val="43137"/>
                    </a:srgbClr>
                  </a:outerShdw>
                </a:effectLst>
                <a:latin typeface="Calibri"/>
              </a:rPr>
              <a:t>Center’s Website </a:t>
            </a:r>
          </a:p>
          <a:p>
            <a:pPr marL="514350" lvl="0" indent="-514350">
              <a:spcBef>
                <a:spcPct val="20000"/>
              </a:spcBef>
              <a:buFont typeface="+mj-lt"/>
              <a:buAutoNum type="arabicPeriod"/>
            </a:pPr>
            <a:endParaRPr lang="en-US" sz="1200" dirty="0">
              <a:solidFill>
                <a:prstClr val="black"/>
              </a:solidFill>
              <a:effectLst>
                <a:outerShdw blurRad="38100" dist="38100" dir="2700000" algn="tl">
                  <a:srgbClr val="000000">
                    <a:alpha val="43137"/>
                  </a:srgbClr>
                </a:outerShdw>
              </a:effectLst>
              <a:latin typeface="Calibri"/>
            </a:endParaRPr>
          </a:p>
          <a:p>
            <a:pPr marL="514350" lvl="0" indent="-514350">
              <a:spcBef>
                <a:spcPct val="20000"/>
              </a:spcBef>
              <a:buFont typeface="+mj-lt"/>
              <a:buAutoNum type="arabicPeriod"/>
            </a:pPr>
            <a:r>
              <a:rPr lang="en-US" sz="3200" dirty="0">
                <a:solidFill>
                  <a:prstClr val="black"/>
                </a:solidFill>
                <a:effectLst>
                  <a:outerShdw blurRad="38100" dist="38100" dir="2700000" algn="tl">
                    <a:srgbClr val="000000">
                      <a:alpha val="43137"/>
                    </a:srgbClr>
                  </a:outerShdw>
                </a:effectLst>
                <a:latin typeface="Calibri"/>
              </a:rPr>
              <a:t>Contact Project Manager </a:t>
            </a:r>
            <a:r>
              <a:rPr lang="en-US" sz="3200" dirty="0" smtClean="0">
                <a:solidFill>
                  <a:prstClr val="black"/>
                </a:solidFill>
                <a:effectLst>
                  <a:outerShdw blurRad="38100" dist="38100" dir="2700000" algn="tl">
                    <a:srgbClr val="000000">
                      <a:alpha val="43137"/>
                    </a:srgbClr>
                  </a:outerShdw>
                </a:effectLst>
                <a:latin typeface="Calibri"/>
              </a:rPr>
              <a:t>for consult</a:t>
            </a:r>
            <a:endParaRPr lang="en-US" sz="3200" dirty="0">
              <a:solidFill>
                <a:prstClr val="black"/>
              </a:solidFill>
              <a:effectLst>
                <a:outerShdw blurRad="38100" dist="38100" dir="2700000" algn="tl">
                  <a:srgbClr val="000000">
                    <a:alpha val="43137"/>
                  </a:srgbClr>
                </a:outerShdw>
              </a:effectLst>
              <a:latin typeface="Calibri"/>
            </a:endParaRPr>
          </a:p>
          <a:p>
            <a:pPr algn="ctr"/>
            <a:endParaRPr lang="en-US" sz="800" dirty="0" smtClean="0">
              <a:solidFill>
                <a:srgbClr val="7030A0"/>
              </a:solidFill>
            </a:endParaRPr>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400799" y="1295400"/>
            <a:ext cx="2632743" cy="3733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45746742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152400"/>
            <a:ext cx="8839200" cy="762000"/>
          </a:xfrm>
        </p:spPr>
        <p:txBody>
          <a:bodyPr/>
          <a:lstStyle/>
          <a:p>
            <a:pPr algn="ctr"/>
            <a:r>
              <a:rPr lang="en-US" b="1" dirty="0" smtClean="0"/>
              <a:t>Native STAND Core TEAM</a:t>
            </a:r>
            <a:br>
              <a:rPr lang="en-US" b="1" dirty="0" smtClean="0"/>
            </a:br>
            <a:r>
              <a:rPr lang="en-US" b="1" dirty="0" smtClean="0"/>
              <a:t>collaborative partners</a:t>
            </a:r>
            <a:endParaRPr lang="en-US" b="1" dirty="0"/>
          </a:p>
        </p:txBody>
      </p:sp>
      <p:sp>
        <p:nvSpPr>
          <p:cNvPr id="3" name="Text Placeholder 2"/>
          <p:cNvSpPr>
            <a:spLocks noGrp="1"/>
          </p:cNvSpPr>
          <p:nvPr>
            <p:ph type="body" idx="1"/>
          </p:nvPr>
        </p:nvSpPr>
        <p:spPr>
          <a:xfrm>
            <a:off x="76200" y="1066800"/>
            <a:ext cx="3505200" cy="685800"/>
          </a:xfrm>
        </p:spPr>
        <p:txBody>
          <a:bodyPr>
            <a:normAutofit/>
          </a:bodyPr>
          <a:lstStyle/>
          <a:p>
            <a:pPr algn="ctr"/>
            <a:r>
              <a:rPr lang="en-US" sz="2800" b="1" dirty="0" smtClean="0">
                <a:effectLst>
                  <a:outerShdw blurRad="38100" dist="38100" dir="2700000" algn="tl">
                    <a:srgbClr val="000000">
                      <a:alpha val="43137"/>
                    </a:srgbClr>
                  </a:outerShdw>
                </a:effectLst>
              </a:rPr>
              <a:t>Oregon PRC</a:t>
            </a:r>
            <a:endParaRPr lang="en-US" sz="2800" b="1" dirty="0">
              <a:effectLst>
                <a:outerShdw blurRad="38100" dist="38100" dir="2700000" algn="tl">
                  <a:srgbClr val="000000">
                    <a:alpha val="43137"/>
                  </a:srgbClr>
                </a:outerShdw>
              </a:effectLst>
            </a:endParaRPr>
          </a:p>
        </p:txBody>
      </p:sp>
      <p:sp>
        <p:nvSpPr>
          <p:cNvPr id="4" name="Content Placeholder 3"/>
          <p:cNvSpPr>
            <a:spLocks noGrp="1"/>
          </p:cNvSpPr>
          <p:nvPr>
            <p:ph sz="half" idx="2"/>
          </p:nvPr>
        </p:nvSpPr>
        <p:spPr>
          <a:xfrm>
            <a:off x="228601" y="1981200"/>
            <a:ext cx="2743199" cy="2438400"/>
          </a:xfrm>
        </p:spPr>
        <p:txBody>
          <a:bodyPr>
            <a:noAutofit/>
          </a:bodyPr>
          <a:lstStyle/>
          <a:p>
            <a:r>
              <a:rPr lang="en-US" dirty="0" smtClean="0"/>
              <a:t>Bill Lambert</a:t>
            </a:r>
          </a:p>
          <a:p>
            <a:r>
              <a:rPr lang="en-US" dirty="0" smtClean="0"/>
              <a:t>Michelle Singer</a:t>
            </a:r>
          </a:p>
          <a:p>
            <a:r>
              <a:rPr lang="en-US" dirty="0" smtClean="0"/>
              <a:t>Tosha Zaback</a:t>
            </a:r>
          </a:p>
          <a:p>
            <a:r>
              <a:rPr lang="en-US" dirty="0" smtClean="0"/>
              <a:t>Ashley Thomas</a:t>
            </a:r>
          </a:p>
          <a:p>
            <a:r>
              <a:rPr lang="en-US" dirty="0" smtClean="0"/>
              <a:t>Tom Becker</a:t>
            </a:r>
            <a:endParaRPr lang="en-US" dirty="0"/>
          </a:p>
        </p:txBody>
      </p:sp>
      <p:sp>
        <p:nvSpPr>
          <p:cNvPr id="5" name="Text Placeholder 4"/>
          <p:cNvSpPr>
            <a:spLocks noGrp="1"/>
          </p:cNvSpPr>
          <p:nvPr>
            <p:ph type="body" sz="quarter" idx="3"/>
          </p:nvPr>
        </p:nvSpPr>
        <p:spPr>
          <a:xfrm>
            <a:off x="4800600" y="1219200"/>
            <a:ext cx="3733800" cy="609600"/>
          </a:xfrm>
        </p:spPr>
        <p:txBody>
          <a:bodyPr>
            <a:normAutofit/>
          </a:bodyPr>
          <a:lstStyle/>
          <a:p>
            <a:pPr algn="ctr"/>
            <a:r>
              <a:rPr lang="en-US" sz="2800" b="1" dirty="0" err="1" smtClean="0">
                <a:effectLst>
                  <a:outerShdw blurRad="38100" dist="38100" dir="2700000" algn="tl">
                    <a:srgbClr val="000000">
                      <a:alpha val="43137"/>
                    </a:srgbClr>
                  </a:outerShdw>
                </a:effectLst>
              </a:rPr>
              <a:t>Npaihb</a:t>
            </a:r>
            <a:endParaRPr lang="en-US" sz="2800" b="1" dirty="0">
              <a:effectLst>
                <a:outerShdw blurRad="38100" dist="38100" dir="2700000" algn="tl">
                  <a:srgbClr val="000000">
                    <a:alpha val="43137"/>
                  </a:srgbClr>
                </a:outerShdw>
              </a:effectLst>
            </a:endParaRPr>
          </a:p>
        </p:txBody>
      </p:sp>
      <p:sp>
        <p:nvSpPr>
          <p:cNvPr id="6" name="Content Placeholder 5"/>
          <p:cNvSpPr>
            <a:spLocks noGrp="1"/>
          </p:cNvSpPr>
          <p:nvPr>
            <p:ph sz="quarter" idx="4"/>
          </p:nvPr>
        </p:nvSpPr>
        <p:spPr>
          <a:xfrm>
            <a:off x="5257800" y="2057400"/>
            <a:ext cx="3733800" cy="2209800"/>
          </a:xfrm>
        </p:spPr>
        <p:txBody>
          <a:bodyPr>
            <a:normAutofit/>
          </a:bodyPr>
          <a:lstStyle/>
          <a:p>
            <a:r>
              <a:rPr lang="en-US" b="0" dirty="0" smtClean="0"/>
              <a:t> </a:t>
            </a:r>
            <a:r>
              <a:rPr lang="en-US" dirty="0" smtClean="0"/>
              <a:t>Stephanie Craig Rushing</a:t>
            </a:r>
          </a:p>
          <a:p>
            <a:r>
              <a:rPr lang="en-US" dirty="0" smtClean="0"/>
              <a:t> Jessica Leston</a:t>
            </a:r>
          </a:p>
          <a:p>
            <a:endParaRPr lang="en-US" sz="1200" b="0" i="1" dirty="0" smtClean="0"/>
          </a:p>
          <a:p>
            <a:r>
              <a:rPr lang="en-US" i="1" dirty="0"/>
              <a:t>*</a:t>
            </a:r>
            <a:r>
              <a:rPr lang="en-US" i="1" dirty="0" smtClean="0"/>
              <a:t>Adolescent Tribal Health</a:t>
            </a:r>
          </a:p>
          <a:p>
            <a:r>
              <a:rPr lang="en-US" i="1" dirty="0" smtClean="0"/>
              <a:t>*NW Tribal Epi Center</a:t>
            </a:r>
            <a:endParaRPr lang="en-US" i="1" dirty="0"/>
          </a:p>
        </p:txBody>
      </p:sp>
      <p:pic>
        <p:nvPicPr>
          <p:cNvPr id="8" name="Picture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709017" y="2590800"/>
            <a:ext cx="2472584" cy="3886200"/>
          </a:xfrm>
          <a:prstGeom prst="rect">
            <a:avLst/>
          </a:prstGeom>
        </p:spPr>
      </p:pic>
    </p:spTree>
    <p:extLst>
      <p:ext uri="{BB962C8B-B14F-4D97-AF65-F5344CB8AC3E}">
        <p14:creationId xmlns:p14="http://schemas.microsoft.com/office/powerpoint/2010/main" val="357306388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00414"/>
            <a:ext cx="8229600" cy="838200"/>
          </a:xfrm>
        </p:spPr>
        <p:txBody>
          <a:bodyPr>
            <a:normAutofit/>
          </a:bodyPr>
          <a:lstStyle/>
          <a:p>
            <a:r>
              <a:rPr lang="en-US" sz="4000" b="1" dirty="0" smtClean="0"/>
              <a:t>Contact Information</a:t>
            </a:r>
            <a:endParaRPr lang="en-US" sz="4000" b="1" dirty="0"/>
          </a:p>
        </p:txBody>
      </p:sp>
      <p:sp>
        <p:nvSpPr>
          <p:cNvPr id="3" name="Content Placeholder 2"/>
          <p:cNvSpPr>
            <a:spLocks noGrp="1"/>
          </p:cNvSpPr>
          <p:nvPr>
            <p:ph idx="1"/>
          </p:nvPr>
        </p:nvSpPr>
        <p:spPr/>
        <p:txBody>
          <a:bodyPr>
            <a:normAutofit fontScale="85000" lnSpcReduction="20000"/>
          </a:bodyPr>
          <a:lstStyle/>
          <a:p>
            <a:pPr algn="ctr">
              <a:buNone/>
            </a:pPr>
            <a:endParaRPr lang="en-US" dirty="0" smtClean="0"/>
          </a:p>
          <a:p>
            <a:pPr algn="ctr">
              <a:buNone/>
            </a:pPr>
            <a:endParaRPr lang="en-US" dirty="0"/>
          </a:p>
          <a:p>
            <a:pPr algn="ctr">
              <a:buNone/>
            </a:pPr>
            <a:endParaRPr lang="en-US" dirty="0" smtClean="0"/>
          </a:p>
          <a:p>
            <a:pPr lvl="0" algn="ctr">
              <a:buNone/>
            </a:pPr>
            <a:endParaRPr lang="en-US" dirty="0" smtClean="0">
              <a:solidFill>
                <a:srgbClr val="FFFF00"/>
              </a:solidFill>
              <a:effectLst>
                <a:outerShdw blurRad="38100" dist="38100" dir="2700000" algn="tl">
                  <a:srgbClr val="000000">
                    <a:alpha val="43137"/>
                  </a:srgbClr>
                </a:outerShdw>
              </a:effectLst>
            </a:endParaRPr>
          </a:p>
          <a:p>
            <a:pPr lvl="0" algn="ctr">
              <a:buNone/>
            </a:pPr>
            <a:r>
              <a:rPr lang="en-US" b="1" dirty="0" smtClean="0">
                <a:solidFill>
                  <a:srgbClr val="FF0000"/>
                </a:solidFill>
                <a:effectLst>
                  <a:outerShdw blurRad="38100" dist="38100" dir="2700000" algn="tl">
                    <a:srgbClr val="000000">
                      <a:alpha val="43137"/>
                    </a:srgbClr>
                  </a:outerShdw>
                </a:effectLst>
              </a:rPr>
              <a:t>The </a:t>
            </a:r>
            <a:r>
              <a:rPr lang="en-US" b="1" dirty="0">
                <a:solidFill>
                  <a:srgbClr val="FF0000"/>
                </a:solidFill>
                <a:effectLst>
                  <a:outerShdw blurRad="38100" dist="38100" dir="2700000" algn="tl">
                    <a:srgbClr val="000000">
                      <a:alpha val="43137"/>
                    </a:srgbClr>
                  </a:outerShdw>
                </a:effectLst>
              </a:rPr>
              <a:t>Center for Healthy Communities</a:t>
            </a:r>
          </a:p>
          <a:p>
            <a:pPr lvl="0" algn="ctr">
              <a:buNone/>
            </a:pPr>
            <a:r>
              <a:rPr lang="en-US" b="1" dirty="0">
                <a:solidFill>
                  <a:srgbClr val="FF0000"/>
                </a:solidFill>
                <a:effectLst>
                  <a:outerShdw blurRad="38100" dist="38100" dir="2700000" algn="tl">
                    <a:srgbClr val="000000">
                      <a:alpha val="43137"/>
                    </a:srgbClr>
                  </a:outerShdw>
                </a:effectLst>
              </a:rPr>
              <a:t>Native STAND Project</a:t>
            </a:r>
          </a:p>
          <a:p>
            <a:pPr lvl="0" algn="ctr">
              <a:buNone/>
            </a:pPr>
            <a:r>
              <a:rPr lang="en-US" sz="2800" dirty="0">
                <a:solidFill>
                  <a:srgbClr val="1F497D"/>
                </a:solidFill>
                <a:effectLst>
                  <a:outerShdw blurRad="38100" dist="38100" dir="2700000" algn="tl">
                    <a:srgbClr val="000000">
                      <a:alpha val="43137"/>
                    </a:srgbClr>
                  </a:outerShdw>
                </a:effectLst>
                <a:hlinkClick r:id="rId2"/>
              </a:rPr>
              <a:t>www.oregonprc.org</a:t>
            </a:r>
            <a:r>
              <a:rPr lang="en-US" sz="2800" dirty="0">
                <a:solidFill>
                  <a:srgbClr val="1F497D"/>
                </a:solidFill>
                <a:effectLst>
                  <a:outerShdw blurRad="38100" dist="38100" dir="2700000" algn="tl">
                    <a:srgbClr val="000000">
                      <a:alpha val="43137"/>
                    </a:srgbClr>
                  </a:outerShdw>
                </a:effectLst>
              </a:rPr>
              <a:t> </a:t>
            </a:r>
          </a:p>
          <a:p>
            <a:pPr lvl="0" algn="ctr">
              <a:buNone/>
            </a:pPr>
            <a:endParaRPr lang="en-US" sz="1200" dirty="0">
              <a:solidFill>
                <a:prstClr val="white"/>
              </a:solidFill>
            </a:endParaRPr>
          </a:p>
          <a:p>
            <a:pPr lvl="0" algn="ctr">
              <a:buNone/>
            </a:pPr>
            <a:endParaRPr lang="en-US" sz="1200" dirty="0" smtClean="0">
              <a:solidFill>
                <a:prstClr val="white"/>
              </a:solidFill>
            </a:endParaRPr>
          </a:p>
          <a:p>
            <a:pPr lvl="0" algn="ctr">
              <a:buNone/>
            </a:pPr>
            <a:endParaRPr lang="en-US" sz="1200" dirty="0">
              <a:solidFill>
                <a:prstClr val="white"/>
              </a:solidFill>
            </a:endParaRPr>
          </a:p>
          <a:p>
            <a:pPr lvl="0" algn="ctr">
              <a:buNone/>
            </a:pPr>
            <a:r>
              <a:rPr lang="en-US" b="1" dirty="0">
                <a:solidFill>
                  <a:prstClr val="black"/>
                </a:solidFill>
              </a:rPr>
              <a:t>Michelle Singer (Navajo), Project Manager</a:t>
            </a:r>
          </a:p>
          <a:p>
            <a:pPr lvl="0" algn="ctr">
              <a:buNone/>
            </a:pPr>
            <a:r>
              <a:rPr lang="en-US" b="1" dirty="0">
                <a:solidFill>
                  <a:prstClr val="black"/>
                </a:solidFill>
                <a:hlinkClick r:id="rId3"/>
              </a:rPr>
              <a:t>singerm@ohsu.edu</a:t>
            </a:r>
            <a:r>
              <a:rPr lang="en-US" b="1" dirty="0">
                <a:solidFill>
                  <a:prstClr val="black"/>
                </a:solidFill>
              </a:rPr>
              <a:t> </a:t>
            </a:r>
          </a:p>
          <a:p>
            <a:pPr lvl="0" algn="ctr">
              <a:buNone/>
            </a:pPr>
            <a:r>
              <a:rPr lang="en-US" sz="2800" b="1" dirty="0"/>
              <a:t>503-418-2199</a:t>
            </a:r>
          </a:p>
          <a:p>
            <a:pPr algn="ctr">
              <a:buNone/>
            </a:pPr>
            <a:endParaRPr lang="en-US" dirty="0" smtClean="0"/>
          </a:p>
          <a:p>
            <a:pPr algn="ctr">
              <a:buNone/>
            </a:pPr>
            <a:endParaRPr lang="en-US" dirty="0"/>
          </a:p>
          <a:p>
            <a:pPr algn="ctr">
              <a:buNone/>
            </a:pPr>
            <a:endParaRPr lang="en-US" dirty="0" smtClean="0"/>
          </a:p>
          <a:p>
            <a:pPr algn="ctr">
              <a:buNone/>
            </a:pPr>
            <a:endParaRPr lang="en-US" dirty="0" smtClean="0"/>
          </a:p>
          <a:p>
            <a:pPr algn="ctr"/>
            <a:endParaRPr lang="en-US" dirty="0"/>
          </a:p>
        </p:txBody>
      </p:sp>
      <p:pic>
        <p:nvPicPr>
          <p:cNvPr id="4" name="Picture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590800" y="914400"/>
            <a:ext cx="3916992" cy="1981200"/>
          </a:xfrm>
          <a:prstGeom prst="rect">
            <a:avLst/>
          </a:prstGeom>
          <a:ln>
            <a:solidFill>
              <a:srgbClr val="FF0000"/>
            </a:solidFill>
          </a:ln>
        </p:spPr>
      </p:pic>
      <p:pic>
        <p:nvPicPr>
          <p:cNvPr id="6" name="Picture 5"/>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315200" y="5426110"/>
            <a:ext cx="1768384" cy="1431890"/>
          </a:xfrm>
          <a:prstGeom prst="rect">
            <a:avLst/>
          </a:prstGeom>
        </p:spPr>
      </p:pic>
      <p:pic>
        <p:nvPicPr>
          <p:cNvPr id="7" name="Picture 6"/>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259935" y="5257800"/>
            <a:ext cx="818603" cy="761999"/>
          </a:xfrm>
          <a:prstGeom prst="rect">
            <a:avLst/>
          </a:prstGeom>
        </p:spPr>
      </p:pic>
      <p:pic>
        <p:nvPicPr>
          <p:cNvPr id="8" name="Picture 7"/>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228600" y="100413"/>
            <a:ext cx="1215768" cy="838200"/>
          </a:xfrm>
          <a:prstGeom prst="rect">
            <a:avLst/>
          </a:prstGeom>
        </p:spPr>
      </p:pic>
    </p:spTree>
    <p:extLst>
      <p:ext uri="{BB962C8B-B14F-4D97-AF65-F5344CB8AC3E}">
        <p14:creationId xmlns:p14="http://schemas.microsoft.com/office/powerpoint/2010/main" val="381576129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365760"/>
            <a:ext cx="8039100" cy="548640"/>
          </a:xfrm>
        </p:spPr>
        <p:txBody>
          <a:bodyPr/>
          <a:lstStyle/>
          <a:p>
            <a:r>
              <a:rPr lang="en-US" dirty="0" smtClean="0"/>
              <a:t>Presentation Overview</a:t>
            </a:r>
            <a:endParaRPr lang="en-US" dirty="0"/>
          </a:p>
        </p:txBody>
      </p:sp>
      <p:sp>
        <p:nvSpPr>
          <p:cNvPr id="3" name="Content Placeholder 2"/>
          <p:cNvSpPr>
            <a:spLocks noGrp="1"/>
          </p:cNvSpPr>
          <p:nvPr>
            <p:ph idx="1"/>
          </p:nvPr>
        </p:nvSpPr>
        <p:spPr>
          <a:xfrm>
            <a:off x="152400" y="990600"/>
            <a:ext cx="4800600" cy="5334000"/>
          </a:xfrm>
          <a:solidFill>
            <a:schemeClr val="accent3">
              <a:lumMod val="40000"/>
              <a:lumOff val="60000"/>
            </a:schemeClr>
          </a:solidFill>
        </p:spPr>
        <p:txBody>
          <a:bodyPr>
            <a:normAutofit fontScale="25000" lnSpcReduction="20000"/>
          </a:bodyPr>
          <a:lstStyle/>
          <a:p>
            <a:pPr marL="1143000" indent="-1143000">
              <a:buFont typeface="Arial" panose="020B0604020202020204" pitchFamily="34" charset="0"/>
              <a:buChar char="•"/>
            </a:pPr>
            <a:r>
              <a:rPr lang="en-US" sz="11200" b="1" dirty="0" smtClean="0">
                <a:effectLst>
                  <a:outerShdw blurRad="38100" dist="38100" dir="2700000" algn="tl">
                    <a:srgbClr val="000000">
                      <a:alpha val="43137"/>
                    </a:srgbClr>
                  </a:outerShdw>
                </a:effectLst>
              </a:rPr>
              <a:t>Native STAND 101</a:t>
            </a:r>
          </a:p>
          <a:p>
            <a:pPr marL="685800" indent="-685800">
              <a:buFont typeface="Arial" panose="020B0604020202020204" pitchFamily="34" charset="0"/>
              <a:buChar char="•"/>
            </a:pPr>
            <a:endParaRPr lang="en-US" sz="4800" b="1" dirty="0" smtClean="0">
              <a:effectLst>
                <a:outerShdw blurRad="38100" dist="38100" dir="2700000" algn="tl">
                  <a:srgbClr val="000000">
                    <a:alpha val="43137"/>
                  </a:srgbClr>
                </a:outerShdw>
              </a:effectLst>
            </a:endParaRPr>
          </a:p>
          <a:p>
            <a:pPr marL="1143000" indent="-1143000">
              <a:buFont typeface="Arial" panose="020B0604020202020204" pitchFamily="34" charset="0"/>
              <a:buChar char="•"/>
            </a:pPr>
            <a:r>
              <a:rPr lang="en-US" sz="11200" b="1" dirty="0" smtClean="0">
                <a:effectLst>
                  <a:outerShdw blurRad="38100" dist="38100" dir="2700000" algn="tl">
                    <a:srgbClr val="000000">
                      <a:alpha val="43137"/>
                    </a:srgbClr>
                  </a:outerShdw>
                </a:effectLst>
              </a:rPr>
              <a:t>Resources</a:t>
            </a:r>
          </a:p>
          <a:p>
            <a:pPr marL="685800" indent="-685800">
              <a:buFont typeface="Arial" panose="020B0604020202020204" pitchFamily="34" charset="0"/>
              <a:buChar char="•"/>
            </a:pPr>
            <a:endParaRPr lang="en-US" sz="4800" b="1" dirty="0" smtClean="0">
              <a:effectLst>
                <a:outerShdw blurRad="38100" dist="38100" dir="2700000" algn="tl">
                  <a:srgbClr val="000000">
                    <a:alpha val="43137"/>
                  </a:srgbClr>
                </a:outerShdw>
              </a:effectLst>
            </a:endParaRPr>
          </a:p>
          <a:p>
            <a:pPr marL="1143000" indent="-1143000">
              <a:buFont typeface="Arial" panose="020B0604020202020204" pitchFamily="34" charset="0"/>
              <a:buChar char="•"/>
            </a:pPr>
            <a:r>
              <a:rPr lang="en-US" sz="11200" b="1" dirty="0" smtClean="0">
                <a:effectLst>
                  <a:outerShdw blurRad="38100" dist="38100" dir="2700000" algn="tl">
                    <a:srgbClr val="000000">
                      <a:alpha val="43137"/>
                    </a:srgbClr>
                  </a:outerShdw>
                </a:effectLst>
              </a:rPr>
              <a:t>Indian Country Significance</a:t>
            </a:r>
          </a:p>
          <a:p>
            <a:pPr marL="685800" indent="-685800">
              <a:buFont typeface="Arial" panose="020B0604020202020204" pitchFamily="34" charset="0"/>
              <a:buChar char="•"/>
            </a:pPr>
            <a:endParaRPr lang="en-US" sz="4800" b="1" dirty="0" smtClean="0">
              <a:effectLst>
                <a:outerShdw blurRad="38100" dist="38100" dir="2700000" algn="tl">
                  <a:srgbClr val="000000">
                    <a:alpha val="43137"/>
                  </a:srgbClr>
                </a:outerShdw>
              </a:effectLst>
            </a:endParaRPr>
          </a:p>
          <a:p>
            <a:pPr marL="1143000" indent="-1143000">
              <a:buFont typeface="Arial" panose="020B0604020202020204" pitchFamily="34" charset="0"/>
              <a:buChar char="•"/>
            </a:pPr>
            <a:r>
              <a:rPr lang="en-US" sz="11200" b="1" dirty="0" smtClean="0">
                <a:effectLst>
                  <a:outerShdw blurRad="38100" dist="38100" dir="2700000" algn="tl">
                    <a:srgbClr val="000000">
                      <a:alpha val="43137"/>
                    </a:srgbClr>
                  </a:outerShdw>
                </a:effectLst>
              </a:rPr>
              <a:t>Opportunities</a:t>
            </a:r>
          </a:p>
          <a:p>
            <a:endParaRPr lang="en-US" sz="4800" b="1" i="1" dirty="0">
              <a:solidFill>
                <a:srgbClr val="00B050"/>
              </a:solidFill>
              <a:effectLst>
                <a:outerShdw blurRad="38100" dist="38100" dir="2700000" algn="tl">
                  <a:srgbClr val="000000">
                    <a:alpha val="43137"/>
                  </a:srgbClr>
                </a:outerShdw>
              </a:effectLst>
            </a:endParaRPr>
          </a:p>
          <a:p>
            <a:pPr lvl="4">
              <a:buFont typeface="Wingdings" panose="05000000000000000000" pitchFamily="2" charset="2"/>
              <a:buChar char="Ø"/>
            </a:pPr>
            <a:r>
              <a:rPr lang="en-US" sz="9600" b="1" i="1" dirty="0" smtClean="0">
                <a:solidFill>
                  <a:schemeClr val="accent2"/>
                </a:solidFill>
                <a:effectLst>
                  <a:outerShdw blurRad="38100" dist="38100" dir="2700000" algn="tl">
                    <a:srgbClr val="000000">
                      <a:alpha val="43137"/>
                    </a:srgbClr>
                  </a:outerShdw>
                </a:effectLst>
              </a:rPr>
              <a:t>Training  – Application Opportunity</a:t>
            </a:r>
          </a:p>
          <a:p>
            <a:pPr lvl="4">
              <a:buFont typeface="Wingdings" panose="05000000000000000000" pitchFamily="2" charset="2"/>
              <a:buChar char="Ø"/>
            </a:pPr>
            <a:endParaRPr lang="en-US" sz="9600" b="1" i="1" dirty="0" smtClean="0">
              <a:solidFill>
                <a:schemeClr val="accent2"/>
              </a:solidFill>
              <a:effectLst>
                <a:outerShdw blurRad="38100" dist="38100" dir="2700000" algn="tl">
                  <a:srgbClr val="000000">
                    <a:alpha val="43137"/>
                  </a:srgbClr>
                </a:outerShdw>
              </a:effectLst>
            </a:endParaRPr>
          </a:p>
          <a:p>
            <a:pPr lvl="4">
              <a:buFont typeface="Wingdings" panose="05000000000000000000" pitchFamily="2" charset="2"/>
              <a:buChar char="Ø"/>
            </a:pPr>
            <a:r>
              <a:rPr lang="en-US" sz="9400" b="1" i="1" dirty="0" smtClean="0">
                <a:solidFill>
                  <a:schemeClr val="accent2"/>
                </a:solidFill>
                <a:effectLst>
                  <a:outerShdw blurRad="38100" dist="38100" dir="2700000" algn="tl">
                    <a:srgbClr val="000000">
                      <a:alpha val="43137"/>
                    </a:srgbClr>
                  </a:outerShdw>
                </a:effectLst>
              </a:rPr>
              <a:t>Upcoming Webinar for Interested Applicants</a:t>
            </a:r>
          </a:p>
          <a:p>
            <a:endParaRPr lang="en-US" sz="4800" dirty="0" smtClean="0">
              <a:solidFill>
                <a:srgbClr val="00B050"/>
              </a:solidFill>
              <a:effectLst>
                <a:outerShdw blurRad="38100" dist="38100" dir="2700000" algn="tl">
                  <a:srgbClr val="000000">
                    <a:alpha val="43137"/>
                  </a:srgbClr>
                </a:outerShdw>
              </a:effectLst>
            </a:endParaRPr>
          </a:p>
          <a:p>
            <a:pPr marL="1143000" indent="-1143000">
              <a:buFont typeface="Arial" panose="020B0604020202020204" pitchFamily="34" charset="0"/>
              <a:buChar char="•"/>
            </a:pPr>
            <a:r>
              <a:rPr lang="en-US" sz="11200" b="1" dirty="0" smtClean="0">
                <a:effectLst>
                  <a:outerShdw blurRad="38100" dist="38100" dir="2700000" algn="tl">
                    <a:srgbClr val="000000">
                      <a:alpha val="43137"/>
                    </a:srgbClr>
                  </a:outerShdw>
                </a:effectLst>
              </a:rPr>
              <a:t>Contact Info </a:t>
            </a:r>
          </a:p>
          <a:p>
            <a:pPr marL="685800" indent="-685800">
              <a:buFont typeface="Arial" panose="020B0604020202020204" pitchFamily="34" charset="0"/>
              <a:buChar char="•"/>
            </a:pPr>
            <a:endParaRPr lang="en-US" sz="4800" b="1" dirty="0">
              <a:effectLst>
                <a:outerShdw blurRad="38100" dist="38100" dir="2700000" algn="tl">
                  <a:srgbClr val="000000">
                    <a:alpha val="43137"/>
                  </a:srgbClr>
                </a:outerShdw>
              </a:effectLst>
            </a:endParaRPr>
          </a:p>
          <a:p>
            <a:pPr marL="0" indent="0">
              <a:buNone/>
            </a:pPr>
            <a:endParaRPr lang="en-US" sz="1800" dirty="0" smtClean="0"/>
          </a:p>
          <a:p>
            <a:pPr marL="0" indent="0">
              <a:buNone/>
            </a:pPr>
            <a:endParaRPr lang="en-US" sz="1800" dirty="0" smtClean="0"/>
          </a:p>
          <a:p>
            <a:pPr marL="0" indent="0">
              <a:buNone/>
            </a:pPr>
            <a:endParaRPr lang="en-US" sz="1800" dirty="0" smtClean="0"/>
          </a:p>
          <a:p>
            <a:pPr marL="0" indent="0">
              <a:buNone/>
            </a:pPr>
            <a:endParaRPr lang="en-US" sz="1800" dirty="0"/>
          </a:p>
          <a:p>
            <a:pPr marL="0" indent="0">
              <a:buNone/>
            </a:pPr>
            <a:endParaRPr lang="en-US" sz="1400" dirty="0" smtClean="0"/>
          </a:p>
          <a:p>
            <a:endParaRPr lang="en-US" sz="4800" dirty="0"/>
          </a:p>
          <a:p>
            <a:pPr marL="0" indent="0" algn="ctr">
              <a:buNone/>
            </a:pPr>
            <a:endParaRPr lang="en-US" sz="1800" dirty="0"/>
          </a:p>
        </p:txBody>
      </p:sp>
      <p:pic>
        <p:nvPicPr>
          <p:cNvPr id="5" name="Pictur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105400" y="990600"/>
            <a:ext cx="3810000" cy="5334000"/>
          </a:xfrm>
          <a:prstGeom prst="rect">
            <a:avLst/>
          </a:prstGeom>
          <a:ln>
            <a:solidFill>
              <a:srgbClr val="FF0000"/>
            </a:solidFill>
          </a:ln>
        </p:spPr>
      </p:pic>
    </p:spTree>
    <p:extLst>
      <p:ext uri="{BB962C8B-B14F-4D97-AF65-F5344CB8AC3E}">
        <p14:creationId xmlns:p14="http://schemas.microsoft.com/office/powerpoint/2010/main" val="271021256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838200"/>
          </a:xfrm>
        </p:spPr>
        <p:txBody>
          <a:bodyPr/>
          <a:lstStyle/>
          <a:p>
            <a:r>
              <a:rPr lang="en-US" dirty="0" smtClean="0"/>
              <a:t>What is Native STAND?</a:t>
            </a:r>
            <a:endParaRPr lang="en-US" dirty="0"/>
          </a:p>
        </p:txBody>
      </p:sp>
      <p:sp>
        <p:nvSpPr>
          <p:cNvPr id="3" name="Content Placeholder 2"/>
          <p:cNvSpPr>
            <a:spLocks noGrp="1"/>
          </p:cNvSpPr>
          <p:nvPr>
            <p:ph idx="1"/>
          </p:nvPr>
        </p:nvSpPr>
        <p:spPr>
          <a:xfrm>
            <a:off x="457200" y="1371601"/>
            <a:ext cx="8153400" cy="4572000"/>
          </a:xfrm>
          <a:solidFill>
            <a:schemeClr val="bg1"/>
          </a:solidFill>
        </p:spPr>
        <p:txBody>
          <a:bodyPr>
            <a:normAutofit/>
          </a:bodyPr>
          <a:lstStyle/>
          <a:p>
            <a:r>
              <a:rPr lang="en-US" sz="4000" b="1" dirty="0" smtClean="0">
                <a:solidFill>
                  <a:srgbClr val="FFFF00"/>
                </a:solidFill>
                <a:effectLst>
                  <a:outerShdw blurRad="38100" dist="38100" dir="2700000" algn="tl">
                    <a:srgbClr val="000000">
                      <a:alpha val="43137"/>
                    </a:srgbClr>
                  </a:outerShdw>
                </a:effectLst>
              </a:rPr>
              <a:t>N</a:t>
            </a:r>
            <a:r>
              <a:rPr lang="en-US" sz="4000" b="1" dirty="0" smtClean="0">
                <a:effectLst>
                  <a:outerShdw blurRad="38100" dist="38100" dir="2700000" algn="tl">
                    <a:srgbClr val="000000">
                      <a:alpha val="43137"/>
                    </a:srgbClr>
                  </a:outerShdw>
                </a:effectLst>
              </a:rPr>
              <a:t>ative 		</a:t>
            </a:r>
          </a:p>
          <a:p>
            <a:r>
              <a:rPr lang="en-US" sz="4000" b="1" dirty="0" smtClean="0">
                <a:solidFill>
                  <a:srgbClr val="FF0000"/>
                </a:solidFill>
                <a:effectLst>
                  <a:outerShdw blurRad="38100" dist="38100" dir="2700000" algn="tl">
                    <a:srgbClr val="000000">
                      <a:alpha val="43137"/>
                    </a:srgbClr>
                  </a:outerShdw>
                </a:effectLst>
              </a:rPr>
              <a:t>S</a:t>
            </a:r>
            <a:r>
              <a:rPr lang="en-US" sz="4000" dirty="0" smtClean="0">
                <a:effectLst>
                  <a:outerShdw blurRad="38100" dist="38100" dir="2700000" algn="tl">
                    <a:srgbClr val="000000">
                      <a:alpha val="43137"/>
                    </a:srgbClr>
                  </a:outerShdw>
                </a:effectLst>
              </a:rPr>
              <a:t>tudents</a:t>
            </a:r>
          </a:p>
          <a:p>
            <a:r>
              <a:rPr lang="en-US" sz="4000" b="1" dirty="0" smtClean="0">
                <a:solidFill>
                  <a:srgbClr val="008080"/>
                </a:solidFill>
                <a:effectLst>
                  <a:outerShdw blurRad="38100" dist="38100" dir="2700000" algn="tl">
                    <a:srgbClr val="000000">
                      <a:alpha val="43137"/>
                    </a:srgbClr>
                  </a:outerShdw>
                </a:effectLst>
              </a:rPr>
              <a:t>T</a:t>
            </a:r>
            <a:r>
              <a:rPr lang="en-US" sz="4000" dirty="0" smtClean="0">
                <a:effectLst>
                  <a:outerShdw blurRad="38100" dist="38100" dir="2700000" algn="tl">
                    <a:srgbClr val="000000">
                      <a:alpha val="43137"/>
                    </a:srgbClr>
                  </a:outerShdw>
                </a:effectLst>
              </a:rPr>
              <a:t>ogether			</a:t>
            </a:r>
          </a:p>
          <a:p>
            <a:r>
              <a:rPr lang="en-US" sz="4000" b="1" dirty="0" smtClean="0">
                <a:solidFill>
                  <a:srgbClr val="FFC000"/>
                </a:solidFill>
                <a:effectLst>
                  <a:outerShdw blurRad="38100" dist="38100" dir="2700000" algn="tl">
                    <a:srgbClr val="000000">
                      <a:alpha val="43137"/>
                    </a:srgbClr>
                  </a:outerShdw>
                </a:effectLst>
              </a:rPr>
              <a:t>A</a:t>
            </a:r>
            <a:r>
              <a:rPr lang="en-US" sz="4000" dirty="0" smtClean="0">
                <a:effectLst>
                  <a:outerShdw blurRad="38100" dist="38100" dir="2700000" algn="tl">
                    <a:srgbClr val="000000">
                      <a:alpha val="43137"/>
                    </a:srgbClr>
                  </a:outerShdw>
                </a:effectLst>
              </a:rPr>
              <a:t>gainst				</a:t>
            </a:r>
          </a:p>
          <a:p>
            <a:r>
              <a:rPr lang="en-US" sz="4000" b="1" dirty="0" smtClean="0">
                <a:solidFill>
                  <a:schemeClr val="accent5">
                    <a:lumMod val="50000"/>
                  </a:schemeClr>
                </a:solidFill>
                <a:effectLst>
                  <a:outerShdw blurRad="38100" dist="38100" dir="2700000" algn="tl">
                    <a:srgbClr val="000000">
                      <a:alpha val="43137"/>
                    </a:srgbClr>
                  </a:outerShdw>
                </a:effectLst>
              </a:rPr>
              <a:t>N</a:t>
            </a:r>
            <a:r>
              <a:rPr lang="en-US" sz="4000" dirty="0" smtClean="0">
                <a:effectLst>
                  <a:outerShdw blurRad="38100" dist="38100" dir="2700000" algn="tl">
                    <a:srgbClr val="000000">
                      <a:alpha val="43137"/>
                    </a:srgbClr>
                  </a:outerShdw>
                </a:effectLst>
              </a:rPr>
              <a:t>egative</a:t>
            </a:r>
          </a:p>
          <a:p>
            <a:r>
              <a:rPr lang="en-US" sz="4000" b="1" dirty="0" smtClean="0">
                <a:solidFill>
                  <a:srgbClr val="CC00CC"/>
                </a:solidFill>
                <a:effectLst>
                  <a:outerShdw blurRad="38100" dist="38100" dir="2700000" algn="tl">
                    <a:srgbClr val="000000">
                      <a:alpha val="43137"/>
                    </a:srgbClr>
                  </a:outerShdw>
                </a:effectLst>
              </a:rPr>
              <a:t>D</a:t>
            </a:r>
            <a:r>
              <a:rPr lang="en-US" sz="4000" dirty="0" smtClean="0">
                <a:effectLst>
                  <a:outerShdw blurRad="38100" dist="38100" dir="2700000" algn="tl">
                    <a:srgbClr val="000000">
                      <a:alpha val="43137"/>
                    </a:srgbClr>
                  </a:outerShdw>
                </a:effectLst>
              </a:rPr>
              <a:t>ecisions</a:t>
            </a:r>
          </a:p>
          <a:p>
            <a:endParaRPr lang="en-US" dirty="0"/>
          </a:p>
          <a:p>
            <a:pPr marL="0" indent="0" algn="ctr">
              <a:buNone/>
            </a:pPr>
            <a:endParaRPr lang="en-US" sz="4300" dirty="0"/>
          </a:p>
        </p:txBody>
      </p:sp>
      <p:pic>
        <p:nvPicPr>
          <p:cNvPr id="5" name="Pictur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540647" y="1981200"/>
            <a:ext cx="4896240" cy="2667000"/>
          </a:xfrm>
          <a:prstGeom prst="rect">
            <a:avLst/>
          </a:prstGeom>
          <a:ln>
            <a:solidFill>
              <a:srgbClr val="FF0000"/>
            </a:solidFill>
          </a:ln>
        </p:spPr>
      </p:pic>
    </p:spTree>
    <p:extLst>
      <p:ext uri="{BB962C8B-B14F-4D97-AF65-F5344CB8AC3E}">
        <p14:creationId xmlns:p14="http://schemas.microsoft.com/office/powerpoint/2010/main" val="134320221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0" y="76200"/>
            <a:ext cx="8686800" cy="1143000"/>
          </a:xfrm>
        </p:spPr>
        <p:txBody>
          <a:bodyPr/>
          <a:lstStyle/>
          <a:p>
            <a:r>
              <a:rPr lang="en-US" dirty="0" smtClean="0"/>
              <a:t>Rationale &amp; Purpose</a:t>
            </a:r>
            <a:endParaRPr lang="en-US" dirty="0"/>
          </a:p>
        </p:txBody>
      </p:sp>
      <p:sp>
        <p:nvSpPr>
          <p:cNvPr id="5" name="Content Placeholder 2"/>
          <p:cNvSpPr>
            <a:spLocks noGrp="1"/>
          </p:cNvSpPr>
          <p:nvPr>
            <p:ph idx="1"/>
          </p:nvPr>
        </p:nvSpPr>
        <p:spPr>
          <a:xfrm>
            <a:off x="228600" y="1295401"/>
            <a:ext cx="4724400" cy="5029199"/>
          </a:xfrm>
          <a:solidFill>
            <a:schemeClr val="accent6">
              <a:lumMod val="20000"/>
              <a:lumOff val="80000"/>
            </a:schemeClr>
          </a:solidFill>
        </p:spPr>
        <p:txBody>
          <a:bodyPr>
            <a:noAutofit/>
          </a:bodyPr>
          <a:lstStyle/>
          <a:p>
            <a:pPr>
              <a:buFont typeface="Wingdings" panose="05000000000000000000" pitchFamily="2" charset="2"/>
              <a:buChar char="q"/>
            </a:pPr>
            <a:r>
              <a:rPr lang="en-US" sz="2400" dirty="0" smtClean="0"/>
              <a:t>In </a:t>
            </a:r>
            <a:r>
              <a:rPr lang="en-US" sz="2400" dirty="0"/>
              <a:t>Indian Country, tribal and community leaders are keenly aware of the challenges faced by their teens</a:t>
            </a:r>
            <a:r>
              <a:rPr lang="en-US" sz="2400" dirty="0" smtClean="0"/>
              <a:t>.</a:t>
            </a:r>
          </a:p>
          <a:p>
            <a:endParaRPr lang="en-US" sz="1800" dirty="0"/>
          </a:p>
          <a:p>
            <a:pPr>
              <a:buFont typeface="Wingdings" panose="05000000000000000000" pitchFamily="2" charset="2"/>
              <a:buChar char="q"/>
            </a:pPr>
            <a:r>
              <a:rPr lang="en-US" sz="2400" dirty="0" smtClean="0"/>
              <a:t>Our challenge, in terms of community readiness is to move community leaders beyond recognition of the problem to actual commitment of resources to evidence-based interventions.</a:t>
            </a:r>
            <a:endParaRPr lang="en-US" sz="2400" dirty="0"/>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279765" y="1609725"/>
            <a:ext cx="2810895" cy="2476500"/>
          </a:xfrm>
          <a:prstGeom prst="rect">
            <a:avLst/>
          </a:prstGeom>
        </p:spPr>
      </p:pic>
      <p:pic>
        <p:nvPicPr>
          <p:cNvPr id="7" name="Picture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953000" y="1"/>
            <a:ext cx="2344614" cy="1905000"/>
          </a:xfrm>
          <a:prstGeom prst="rect">
            <a:avLst/>
          </a:prstGeom>
        </p:spPr>
      </p:pic>
      <p:pic>
        <p:nvPicPr>
          <p:cNvPr id="9" name="Picture 8"/>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876800" y="4086225"/>
            <a:ext cx="4213860" cy="2743200"/>
          </a:xfrm>
          <a:prstGeom prst="rect">
            <a:avLst/>
          </a:prstGeom>
        </p:spPr>
      </p:pic>
    </p:spTree>
    <p:custDataLst>
      <p:tags r:id="rId1"/>
    </p:custDataLst>
    <p:extLst>
      <p:ext uri="{BB962C8B-B14F-4D97-AF65-F5344CB8AC3E}">
        <p14:creationId xmlns:p14="http://schemas.microsoft.com/office/powerpoint/2010/main" val="272233835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152400"/>
            <a:ext cx="7239000" cy="609600"/>
          </a:xfrm>
        </p:spPr>
        <p:txBody>
          <a:bodyPr/>
          <a:lstStyle/>
          <a:p>
            <a:r>
              <a:rPr lang="en-US" dirty="0" smtClean="0"/>
              <a:t>From stand to Native stand</a:t>
            </a:r>
            <a:endParaRPr lang="en-US" dirty="0"/>
          </a:p>
        </p:txBody>
      </p:sp>
      <p:sp>
        <p:nvSpPr>
          <p:cNvPr id="3" name="Text Placeholder 2"/>
          <p:cNvSpPr>
            <a:spLocks noGrp="1"/>
          </p:cNvSpPr>
          <p:nvPr>
            <p:ph type="body" idx="1"/>
          </p:nvPr>
        </p:nvSpPr>
        <p:spPr>
          <a:xfrm>
            <a:off x="228600" y="838200"/>
            <a:ext cx="3581400" cy="457200"/>
          </a:xfrm>
          <a:solidFill>
            <a:schemeClr val="bg1">
              <a:lumMod val="75000"/>
            </a:schemeClr>
          </a:solidFill>
        </p:spPr>
        <p:txBody>
          <a:bodyPr>
            <a:normAutofit/>
          </a:bodyPr>
          <a:lstStyle/>
          <a:p>
            <a:pPr algn="ctr"/>
            <a:r>
              <a:rPr lang="en-US" sz="2000" b="1" i="1" dirty="0" smtClean="0"/>
              <a:t>Background</a:t>
            </a:r>
            <a:endParaRPr lang="en-US" sz="2000" b="1" i="1" dirty="0"/>
          </a:p>
        </p:txBody>
      </p:sp>
      <p:sp>
        <p:nvSpPr>
          <p:cNvPr id="4" name="Content Placeholder 3"/>
          <p:cNvSpPr>
            <a:spLocks noGrp="1"/>
          </p:cNvSpPr>
          <p:nvPr>
            <p:ph sz="half" idx="2"/>
          </p:nvPr>
        </p:nvSpPr>
        <p:spPr>
          <a:xfrm>
            <a:off x="228600" y="1524000"/>
            <a:ext cx="3581400" cy="4876800"/>
          </a:xfrm>
          <a:solidFill>
            <a:schemeClr val="accent2">
              <a:lumMod val="20000"/>
              <a:lumOff val="80000"/>
            </a:schemeClr>
          </a:solidFill>
        </p:spPr>
        <p:txBody>
          <a:bodyPr>
            <a:normAutofit fontScale="85000" lnSpcReduction="20000"/>
          </a:bodyPr>
          <a:lstStyle/>
          <a:p>
            <a:pPr lvl="0">
              <a:spcBef>
                <a:spcPct val="20000"/>
              </a:spcBef>
              <a:buFont typeface="Arial" pitchFamily="34" charset="0"/>
              <a:buChar char="•"/>
            </a:pPr>
            <a:r>
              <a:rPr lang="en-US" b="0" dirty="0" smtClean="0">
                <a:solidFill>
                  <a:prstClr val="black"/>
                </a:solidFill>
                <a:latin typeface="Calibri"/>
              </a:rPr>
              <a:t>STAND created by Mike Smith, Mercer University SOM, was the developer of the STAND curriculum.</a:t>
            </a:r>
          </a:p>
          <a:p>
            <a:pPr lvl="0">
              <a:spcBef>
                <a:spcPct val="20000"/>
              </a:spcBef>
              <a:buFont typeface="Arial" pitchFamily="34" charset="0"/>
              <a:buChar char="•"/>
            </a:pPr>
            <a:endParaRPr lang="en-US" sz="1400" b="0" dirty="0">
              <a:solidFill>
                <a:prstClr val="black"/>
              </a:solidFill>
              <a:latin typeface="Calibri"/>
            </a:endParaRPr>
          </a:p>
          <a:p>
            <a:pPr lvl="0">
              <a:spcBef>
                <a:spcPct val="20000"/>
              </a:spcBef>
              <a:buFont typeface="Arial" pitchFamily="34" charset="0"/>
              <a:buChar char="•"/>
            </a:pPr>
            <a:r>
              <a:rPr lang="en-US" b="0" dirty="0" smtClean="0">
                <a:solidFill>
                  <a:prstClr val="black"/>
                </a:solidFill>
                <a:latin typeface="Calibri"/>
              </a:rPr>
              <a:t>Reps. of National Coalition of STD Directors/I.H.S./CDC developed a work group.</a:t>
            </a:r>
          </a:p>
          <a:p>
            <a:pPr lvl="0">
              <a:spcBef>
                <a:spcPct val="20000"/>
              </a:spcBef>
              <a:buFont typeface="Arial" pitchFamily="34" charset="0"/>
              <a:buChar char="•"/>
            </a:pPr>
            <a:endParaRPr lang="en-US" sz="1400" b="0" dirty="0">
              <a:solidFill>
                <a:prstClr val="black"/>
              </a:solidFill>
              <a:latin typeface="Calibri"/>
            </a:endParaRPr>
          </a:p>
          <a:p>
            <a:pPr lvl="0">
              <a:spcBef>
                <a:spcPct val="20000"/>
              </a:spcBef>
              <a:buFont typeface="Arial" pitchFamily="34" charset="0"/>
              <a:buChar char="•"/>
            </a:pPr>
            <a:r>
              <a:rPr lang="en-US" b="0" dirty="0" smtClean="0">
                <a:solidFill>
                  <a:prstClr val="black"/>
                </a:solidFill>
                <a:latin typeface="Calibri"/>
              </a:rPr>
              <a:t>Native Work Group adapted the original STAND.</a:t>
            </a:r>
          </a:p>
          <a:p>
            <a:pPr lvl="0">
              <a:spcBef>
                <a:spcPct val="20000"/>
              </a:spcBef>
              <a:buFont typeface="Arial" pitchFamily="34" charset="0"/>
              <a:buChar char="•"/>
            </a:pPr>
            <a:endParaRPr lang="en-US" sz="1400" b="0" dirty="0" smtClean="0">
              <a:solidFill>
                <a:prstClr val="black"/>
              </a:solidFill>
              <a:latin typeface="Calibri"/>
            </a:endParaRPr>
          </a:p>
          <a:p>
            <a:pPr lvl="0">
              <a:spcBef>
                <a:spcPct val="20000"/>
              </a:spcBef>
              <a:buFont typeface="Arial" pitchFamily="34" charset="0"/>
              <a:buChar char="•"/>
            </a:pPr>
            <a:r>
              <a:rPr lang="en-US" sz="2200" b="0" dirty="0" smtClean="0">
                <a:solidFill>
                  <a:prstClr val="black"/>
                </a:solidFill>
                <a:latin typeface="Calibri"/>
              </a:rPr>
              <a:t>Reviewed </a:t>
            </a:r>
            <a:r>
              <a:rPr lang="en-US" sz="2200" b="0" dirty="0">
                <a:solidFill>
                  <a:prstClr val="black"/>
                </a:solidFill>
                <a:latin typeface="Calibri"/>
              </a:rPr>
              <a:t>by Native Youth &amp; </a:t>
            </a:r>
            <a:r>
              <a:rPr lang="en-US" sz="2200" b="0" dirty="0" smtClean="0">
                <a:solidFill>
                  <a:prstClr val="black"/>
                </a:solidFill>
                <a:latin typeface="Calibri"/>
              </a:rPr>
              <a:t>Professionals. </a:t>
            </a:r>
            <a:endParaRPr lang="en-US" sz="2200" b="0" dirty="0">
              <a:solidFill>
                <a:prstClr val="black"/>
              </a:solidFill>
              <a:latin typeface="Calibri"/>
            </a:endParaRPr>
          </a:p>
          <a:p>
            <a:pPr lvl="0">
              <a:spcBef>
                <a:spcPct val="20000"/>
              </a:spcBef>
              <a:buFont typeface="Arial" pitchFamily="34" charset="0"/>
              <a:buChar char="•"/>
            </a:pPr>
            <a:endParaRPr lang="en-US" sz="1400" b="0" dirty="0">
              <a:solidFill>
                <a:prstClr val="black"/>
              </a:solidFill>
              <a:latin typeface="Calibri"/>
            </a:endParaRPr>
          </a:p>
          <a:p>
            <a:pPr lvl="0">
              <a:spcBef>
                <a:spcPct val="20000"/>
              </a:spcBef>
              <a:buFont typeface="Arial" pitchFamily="34" charset="0"/>
              <a:buChar char="•"/>
            </a:pPr>
            <a:r>
              <a:rPr lang="en-US" b="0" dirty="0">
                <a:solidFill>
                  <a:prstClr val="black"/>
                </a:solidFill>
                <a:latin typeface="Calibri"/>
              </a:rPr>
              <a:t>Validated in 4 BIE schools &amp; 1 reservation </a:t>
            </a:r>
            <a:r>
              <a:rPr lang="en-US" b="0" dirty="0" smtClean="0">
                <a:solidFill>
                  <a:prstClr val="black"/>
                </a:solidFill>
                <a:latin typeface="Calibri"/>
              </a:rPr>
              <a:t>community.</a:t>
            </a:r>
          </a:p>
          <a:p>
            <a:pPr lvl="0">
              <a:spcBef>
                <a:spcPct val="20000"/>
              </a:spcBef>
              <a:buFont typeface="Arial" pitchFamily="34" charset="0"/>
              <a:buChar char="•"/>
            </a:pPr>
            <a:endParaRPr lang="en-US" sz="1400" b="0" dirty="0" smtClean="0">
              <a:solidFill>
                <a:prstClr val="black"/>
              </a:solidFill>
              <a:latin typeface="Calibri"/>
            </a:endParaRPr>
          </a:p>
          <a:p>
            <a:pPr lvl="0">
              <a:spcBef>
                <a:spcPct val="20000"/>
              </a:spcBef>
              <a:buFont typeface="Arial" pitchFamily="34" charset="0"/>
              <a:buChar char="•"/>
            </a:pPr>
            <a:r>
              <a:rPr lang="en-US" b="0" dirty="0" smtClean="0">
                <a:solidFill>
                  <a:prstClr val="black"/>
                </a:solidFill>
                <a:latin typeface="Calibri"/>
              </a:rPr>
              <a:t>Evaluated with findings.</a:t>
            </a:r>
            <a:endParaRPr lang="en-US" b="0" dirty="0">
              <a:solidFill>
                <a:prstClr val="black"/>
              </a:solidFill>
              <a:latin typeface="Calibri"/>
            </a:endParaRPr>
          </a:p>
        </p:txBody>
      </p:sp>
      <p:sp>
        <p:nvSpPr>
          <p:cNvPr id="5" name="Text Placeholder 4"/>
          <p:cNvSpPr>
            <a:spLocks noGrp="1"/>
          </p:cNvSpPr>
          <p:nvPr>
            <p:ph type="body" sz="quarter" idx="3"/>
          </p:nvPr>
        </p:nvSpPr>
        <p:spPr/>
        <p:txBody>
          <a:bodyPr/>
          <a:lstStyle/>
          <a:p>
            <a:endParaRPr lang="en-US" dirty="0"/>
          </a:p>
        </p:txBody>
      </p:sp>
      <p:sp>
        <p:nvSpPr>
          <p:cNvPr id="6" name="Content Placeholder 5"/>
          <p:cNvSpPr>
            <a:spLocks noGrp="1"/>
          </p:cNvSpPr>
          <p:nvPr>
            <p:ph sz="quarter" idx="4"/>
          </p:nvPr>
        </p:nvSpPr>
        <p:spPr>
          <a:xfrm>
            <a:off x="4800600" y="2590800"/>
            <a:ext cx="3581400" cy="4114800"/>
          </a:xfrm>
          <a:solidFill>
            <a:schemeClr val="accent3">
              <a:lumMod val="40000"/>
              <a:lumOff val="60000"/>
            </a:schemeClr>
          </a:solidFill>
        </p:spPr>
        <p:txBody>
          <a:bodyPr>
            <a:normAutofit/>
          </a:bodyPr>
          <a:lstStyle/>
          <a:p>
            <a:endParaRPr lang="en-US" dirty="0"/>
          </a:p>
        </p:txBody>
      </p:sp>
      <p:pic>
        <p:nvPicPr>
          <p:cNvPr id="7172"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86200" y="914400"/>
            <a:ext cx="5181600" cy="57882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8724705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365760"/>
            <a:ext cx="7962900" cy="548640"/>
          </a:xfrm>
        </p:spPr>
        <p:txBody>
          <a:bodyPr/>
          <a:lstStyle/>
          <a:p>
            <a:r>
              <a:rPr lang="en-US" dirty="0" smtClean="0"/>
              <a:t>Native </a:t>
            </a:r>
            <a:r>
              <a:rPr lang="en-US" dirty="0" err="1" smtClean="0"/>
              <a:t>STAnd</a:t>
            </a:r>
            <a:endParaRPr lang="en-US" dirty="0"/>
          </a:p>
        </p:txBody>
      </p:sp>
      <p:sp>
        <p:nvSpPr>
          <p:cNvPr id="3" name="Text Placeholder 2"/>
          <p:cNvSpPr>
            <a:spLocks noGrp="1"/>
          </p:cNvSpPr>
          <p:nvPr>
            <p:ph type="body" idx="1"/>
          </p:nvPr>
        </p:nvSpPr>
        <p:spPr>
          <a:xfrm>
            <a:off x="533400" y="1097280"/>
            <a:ext cx="3489960" cy="426720"/>
          </a:xfrm>
          <a:solidFill>
            <a:schemeClr val="accent2">
              <a:lumMod val="60000"/>
              <a:lumOff val="40000"/>
            </a:schemeClr>
          </a:solidFill>
        </p:spPr>
        <p:txBody>
          <a:bodyPr>
            <a:normAutofit/>
          </a:bodyPr>
          <a:lstStyle/>
          <a:p>
            <a:pPr algn="ctr"/>
            <a:r>
              <a:rPr lang="en-US" sz="1800" b="1" i="1" dirty="0" smtClean="0"/>
              <a:t>The Curriculum </a:t>
            </a:r>
            <a:endParaRPr lang="en-US" sz="1800" b="1" i="1" dirty="0"/>
          </a:p>
        </p:txBody>
      </p:sp>
      <p:sp>
        <p:nvSpPr>
          <p:cNvPr id="5" name="Text Placeholder 4"/>
          <p:cNvSpPr>
            <a:spLocks noGrp="1"/>
          </p:cNvSpPr>
          <p:nvPr>
            <p:ph type="body" sz="quarter" idx="3"/>
          </p:nvPr>
        </p:nvSpPr>
        <p:spPr>
          <a:xfrm>
            <a:off x="4419600" y="1066800"/>
            <a:ext cx="4419600" cy="457200"/>
          </a:xfrm>
          <a:solidFill>
            <a:schemeClr val="accent2">
              <a:lumMod val="60000"/>
              <a:lumOff val="40000"/>
            </a:schemeClr>
          </a:solidFill>
        </p:spPr>
        <p:txBody>
          <a:bodyPr>
            <a:normAutofit/>
          </a:bodyPr>
          <a:lstStyle/>
          <a:p>
            <a:pPr algn="ctr"/>
            <a:r>
              <a:rPr lang="en-US" sz="1800" b="1" i="1" dirty="0" smtClean="0"/>
              <a:t>CORE ELEMENTS</a:t>
            </a:r>
            <a:endParaRPr lang="en-US" sz="1800" b="1" i="1" dirty="0"/>
          </a:p>
        </p:txBody>
      </p:sp>
      <p:sp>
        <p:nvSpPr>
          <p:cNvPr id="7" name="Content Placeholder 6"/>
          <p:cNvSpPr>
            <a:spLocks noGrp="1"/>
          </p:cNvSpPr>
          <p:nvPr>
            <p:ph sz="half" idx="2"/>
          </p:nvPr>
        </p:nvSpPr>
        <p:spPr>
          <a:xfrm>
            <a:off x="152400" y="1828800"/>
            <a:ext cx="4038600" cy="4876800"/>
          </a:xfrm>
          <a:solidFill>
            <a:schemeClr val="accent3">
              <a:lumMod val="20000"/>
              <a:lumOff val="80000"/>
            </a:schemeClr>
          </a:solidFill>
          <a:ln>
            <a:solidFill>
              <a:schemeClr val="tx1"/>
            </a:solidFill>
          </a:ln>
        </p:spPr>
        <p:txBody>
          <a:bodyPr>
            <a:normAutofit fontScale="92500" lnSpcReduction="20000"/>
          </a:bodyPr>
          <a:lstStyle/>
          <a:p>
            <a:pPr marL="457200" indent="-457200">
              <a:buFont typeface="+mj-lt"/>
              <a:buAutoNum type="arabicPeriod"/>
            </a:pPr>
            <a:endParaRPr lang="en-US" sz="1000" dirty="0" smtClean="0">
              <a:solidFill>
                <a:srgbClr val="FF0000"/>
              </a:solidFill>
              <a:effectLst>
                <a:outerShdw blurRad="38100" dist="38100" dir="2700000" algn="tl">
                  <a:srgbClr val="000000">
                    <a:alpha val="43137"/>
                  </a:srgbClr>
                </a:outerShdw>
              </a:effectLst>
            </a:endParaRPr>
          </a:p>
          <a:p>
            <a:pPr marL="457200" indent="-457200">
              <a:buFont typeface="+mj-lt"/>
              <a:buAutoNum type="arabicPeriod"/>
            </a:pPr>
            <a:r>
              <a:rPr lang="en-US" dirty="0" smtClean="0">
                <a:solidFill>
                  <a:srgbClr val="FF0000"/>
                </a:solidFill>
                <a:effectLst>
                  <a:outerShdw blurRad="38100" dist="38100" dir="2700000" algn="tl">
                    <a:srgbClr val="000000">
                      <a:alpha val="43137"/>
                    </a:srgbClr>
                  </a:outerShdw>
                </a:effectLst>
              </a:rPr>
              <a:t>Facilitator’s Manual</a:t>
            </a:r>
          </a:p>
          <a:p>
            <a:pPr marL="457200" indent="-457200">
              <a:buFont typeface="+mj-lt"/>
              <a:buAutoNum type="arabicPeriod"/>
            </a:pPr>
            <a:r>
              <a:rPr lang="en-US" dirty="0" smtClean="0">
                <a:solidFill>
                  <a:srgbClr val="FF0000"/>
                </a:solidFill>
                <a:effectLst>
                  <a:outerShdw blurRad="38100" dist="38100" dir="2700000" algn="tl">
                    <a:srgbClr val="000000">
                      <a:alpha val="43137"/>
                    </a:srgbClr>
                  </a:outerShdw>
                </a:effectLst>
              </a:rPr>
              <a:t>Peer </a:t>
            </a:r>
            <a:r>
              <a:rPr lang="en-US" dirty="0">
                <a:solidFill>
                  <a:srgbClr val="FF0000"/>
                </a:solidFill>
                <a:effectLst>
                  <a:outerShdw blurRad="38100" dist="38100" dir="2700000" algn="tl">
                    <a:srgbClr val="000000">
                      <a:alpha val="43137"/>
                    </a:srgbClr>
                  </a:outerShdw>
                </a:effectLst>
              </a:rPr>
              <a:t>Educator </a:t>
            </a:r>
            <a:r>
              <a:rPr lang="en-US" dirty="0" smtClean="0">
                <a:solidFill>
                  <a:srgbClr val="FF0000"/>
                </a:solidFill>
                <a:effectLst>
                  <a:outerShdw blurRad="38100" dist="38100" dir="2700000" algn="tl">
                    <a:srgbClr val="000000">
                      <a:alpha val="43137"/>
                    </a:srgbClr>
                  </a:outerShdw>
                </a:effectLst>
              </a:rPr>
              <a:t>Manual</a:t>
            </a:r>
          </a:p>
          <a:p>
            <a:pPr marL="457200" indent="-457200">
              <a:buFont typeface="+mj-lt"/>
              <a:buAutoNum type="arabicPeriod"/>
            </a:pPr>
            <a:r>
              <a:rPr lang="en-US" dirty="0" smtClean="0">
                <a:solidFill>
                  <a:srgbClr val="FF0000"/>
                </a:solidFill>
                <a:effectLst>
                  <a:outerShdw blurRad="38100" dist="38100" dir="2700000" algn="tl">
                    <a:srgbClr val="000000">
                      <a:alpha val="43137"/>
                    </a:srgbClr>
                  </a:outerShdw>
                </a:effectLst>
              </a:rPr>
              <a:t>Resource </a:t>
            </a:r>
            <a:r>
              <a:rPr lang="en-US" dirty="0">
                <a:solidFill>
                  <a:srgbClr val="FF0000"/>
                </a:solidFill>
                <a:effectLst>
                  <a:outerShdw blurRad="38100" dist="38100" dir="2700000" algn="tl">
                    <a:srgbClr val="000000">
                      <a:alpha val="43137"/>
                    </a:srgbClr>
                  </a:outerShdw>
                </a:effectLst>
              </a:rPr>
              <a:t>Manual</a:t>
            </a:r>
          </a:p>
          <a:p>
            <a:pPr lvl="0" algn="ctr">
              <a:spcBef>
                <a:spcPct val="20000"/>
              </a:spcBef>
              <a:buFont typeface="Arial" pitchFamily="34" charset="0"/>
              <a:buChar char="•"/>
              <a:defRPr/>
            </a:pPr>
            <a:endParaRPr lang="en-US" sz="1700" b="0" i="1" u="sng" dirty="0" smtClean="0">
              <a:solidFill>
                <a:srgbClr val="000000"/>
              </a:solidFill>
              <a:effectLst>
                <a:outerShdw blurRad="38100" dist="38100" dir="2700000" algn="tl">
                  <a:srgbClr val="000000">
                    <a:alpha val="43137"/>
                  </a:srgbClr>
                </a:outerShdw>
              </a:effectLst>
              <a:latin typeface="Calibri"/>
            </a:endParaRPr>
          </a:p>
          <a:p>
            <a:pPr lvl="0" algn="ctr">
              <a:spcBef>
                <a:spcPct val="20000"/>
              </a:spcBef>
              <a:buFont typeface="Arial" pitchFamily="34" charset="0"/>
              <a:buChar char="•"/>
              <a:defRPr/>
            </a:pPr>
            <a:r>
              <a:rPr lang="en-US" sz="2800" b="0" i="1" u="sng" dirty="0" smtClean="0">
                <a:solidFill>
                  <a:srgbClr val="000000"/>
                </a:solidFill>
                <a:effectLst>
                  <a:outerShdw blurRad="38100" dist="38100" dir="2700000" algn="tl">
                    <a:srgbClr val="000000">
                      <a:alpha val="43137"/>
                    </a:srgbClr>
                  </a:outerShdw>
                </a:effectLst>
                <a:latin typeface="Calibri"/>
              </a:rPr>
              <a:t>29  </a:t>
            </a:r>
            <a:r>
              <a:rPr lang="en-US" sz="2800" b="0" i="1" u="sng" dirty="0">
                <a:solidFill>
                  <a:srgbClr val="000000"/>
                </a:solidFill>
                <a:effectLst>
                  <a:outerShdw blurRad="38100" dist="38100" dir="2700000" algn="tl">
                    <a:srgbClr val="000000">
                      <a:alpha val="43137"/>
                    </a:srgbClr>
                  </a:outerShdw>
                </a:effectLst>
                <a:latin typeface="Calibri"/>
              </a:rPr>
              <a:t>~ 90 min. sessions</a:t>
            </a:r>
          </a:p>
          <a:p>
            <a:pPr marL="457200" lvl="1" indent="0">
              <a:spcBef>
                <a:spcPct val="20000"/>
              </a:spcBef>
              <a:buClrTx/>
              <a:buNone/>
              <a:defRPr/>
            </a:pPr>
            <a:endParaRPr lang="en-US" sz="1300" i="1" dirty="0" smtClean="0">
              <a:solidFill>
                <a:prstClr val="black"/>
              </a:solidFill>
              <a:latin typeface="Calibri"/>
            </a:endParaRPr>
          </a:p>
          <a:p>
            <a:pPr marL="800100" lvl="1" indent="-342900">
              <a:spcBef>
                <a:spcPct val="20000"/>
              </a:spcBef>
              <a:buClrTx/>
              <a:buFont typeface="Wingdings" panose="05000000000000000000" pitchFamily="2" charset="2"/>
              <a:buChar char="v"/>
              <a:defRPr/>
            </a:pPr>
            <a:r>
              <a:rPr lang="en-US" sz="2400" i="1" dirty="0" smtClean="0">
                <a:solidFill>
                  <a:prstClr val="black"/>
                </a:solidFill>
                <a:latin typeface="Calibri"/>
              </a:rPr>
              <a:t>Culture </a:t>
            </a:r>
            <a:r>
              <a:rPr lang="en-US" sz="2400" i="1" dirty="0">
                <a:solidFill>
                  <a:prstClr val="black"/>
                </a:solidFill>
                <a:latin typeface="Calibri"/>
              </a:rPr>
              <a:t>and </a:t>
            </a:r>
            <a:r>
              <a:rPr lang="en-US" sz="2400" i="1" dirty="0" smtClean="0">
                <a:solidFill>
                  <a:prstClr val="black"/>
                </a:solidFill>
                <a:latin typeface="Calibri"/>
              </a:rPr>
              <a:t>Tradition</a:t>
            </a:r>
          </a:p>
          <a:p>
            <a:pPr marL="800100" lvl="1" indent="-342900">
              <a:spcBef>
                <a:spcPct val="20000"/>
              </a:spcBef>
              <a:buClrTx/>
              <a:buFont typeface="Wingdings" panose="05000000000000000000" pitchFamily="2" charset="2"/>
              <a:buChar char="v"/>
              <a:defRPr/>
            </a:pPr>
            <a:r>
              <a:rPr lang="en-US" sz="2400" i="1" dirty="0" smtClean="0">
                <a:solidFill>
                  <a:prstClr val="black"/>
                </a:solidFill>
                <a:latin typeface="Calibri"/>
              </a:rPr>
              <a:t>Honoring </a:t>
            </a:r>
            <a:r>
              <a:rPr lang="en-US" sz="2400" i="1" dirty="0">
                <a:solidFill>
                  <a:prstClr val="black"/>
                </a:solidFill>
                <a:latin typeface="Calibri"/>
              </a:rPr>
              <a:t>diversity / respecting traditions</a:t>
            </a:r>
          </a:p>
          <a:p>
            <a:pPr marL="800100" lvl="1" indent="-342900">
              <a:spcBef>
                <a:spcPct val="20000"/>
              </a:spcBef>
              <a:buClrTx/>
              <a:buFont typeface="Wingdings" panose="05000000000000000000" pitchFamily="2" charset="2"/>
              <a:buChar char="v"/>
              <a:defRPr/>
            </a:pPr>
            <a:r>
              <a:rPr lang="en-US" sz="2400" i="1" dirty="0">
                <a:solidFill>
                  <a:prstClr val="black"/>
                </a:solidFill>
                <a:latin typeface="Calibri"/>
              </a:rPr>
              <a:t>Healthy relationships</a:t>
            </a:r>
          </a:p>
          <a:p>
            <a:pPr marL="800100" lvl="1" indent="-342900">
              <a:spcBef>
                <a:spcPct val="20000"/>
              </a:spcBef>
              <a:buClrTx/>
              <a:buFont typeface="Wingdings" panose="05000000000000000000" pitchFamily="2" charset="2"/>
              <a:buChar char="v"/>
              <a:defRPr/>
            </a:pPr>
            <a:r>
              <a:rPr lang="en-US" sz="2400" i="1" dirty="0">
                <a:solidFill>
                  <a:prstClr val="black"/>
                </a:solidFill>
                <a:latin typeface="Calibri"/>
              </a:rPr>
              <a:t>Negotiation and refusal skills</a:t>
            </a:r>
          </a:p>
          <a:p>
            <a:pPr marL="800100" lvl="1" indent="-342900">
              <a:spcBef>
                <a:spcPct val="20000"/>
              </a:spcBef>
              <a:buClrTx/>
              <a:buFont typeface="Wingdings" panose="05000000000000000000" pitchFamily="2" charset="2"/>
              <a:buChar char="v"/>
              <a:defRPr/>
            </a:pPr>
            <a:r>
              <a:rPr lang="en-US" sz="2400" i="1" dirty="0">
                <a:solidFill>
                  <a:prstClr val="black"/>
                </a:solidFill>
                <a:latin typeface="Calibri"/>
              </a:rPr>
              <a:t>Decision making</a:t>
            </a:r>
          </a:p>
          <a:p>
            <a:pPr marL="800100" lvl="1" indent="-342900">
              <a:spcBef>
                <a:spcPct val="20000"/>
              </a:spcBef>
              <a:buClrTx/>
              <a:buFont typeface="Wingdings" panose="05000000000000000000" pitchFamily="2" charset="2"/>
              <a:buChar char="v"/>
              <a:defRPr/>
            </a:pPr>
            <a:r>
              <a:rPr lang="en-US" sz="2400" i="1" dirty="0">
                <a:solidFill>
                  <a:prstClr val="black"/>
                </a:solidFill>
                <a:latin typeface="Calibri"/>
              </a:rPr>
              <a:t>Being a peer educator</a:t>
            </a:r>
          </a:p>
          <a:p>
            <a:endParaRPr lang="en-US" dirty="0"/>
          </a:p>
        </p:txBody>
      </p:sp>
      <p:sp>
        <p:nvSpPr>
          <p:cNvPr id="8" name="Content Placeholder 7"/>
          <p:cNvSpPr>
            <a:spLocks noGrp="1"/>
          </p:cNvSpPr>
          <p:nvPr>
            <p:ph sz="quarter" idx="4"/>
          </p:nvPr>
        </p:nvSpPr>
        <p:spPr>
          <a:xfrm>
            <a:off x="4419600" y="1828800"/>
            <a:ext cx="4419600" cy="4876800"/>
          </a:xfrm>
          <a:solidFill>
            <a:schemeClr val="accent3">
              <a:lumMod val="40000"/>
              <a:lumOff val="60000"/>
            </a:schemeClr>
          </a:solidFill>
          <a:ln>
            <a:solidFill>
              <a:schemeClr val="tx1"/>
            </a:solidFill>
          </a:ln>
        </p:spPr>
        <p:txBody>
          <a:bodyPr>
            <a:normAutofit/>
          </a:bodyPr>
          <a:lstStyle/>
          <a:p>
            <a:pPr>
              <a:buFont typeface="Arial" panose="020B0604020202020204" pitchFamily="34" charset="0"/>
              <a:buChar char="•"/>
            </a:pPr>
            <a:endParaRPr lang="en-US" sz="700" b="0" dirty="0" smtClean="0">
              <a:effectLst>
                <a:outerShdw blurRad="38100" dist="38100" dir="2700000" algn="tl">
                  <a:srgbClr val="000000">
                    <a:alpha val="43137"/>
                  </a:srgbClr>
                </a:outerShdw>
              </a:effectLst>
            </a:endParaRPr>
          </a:p>
          <a:p>
            <a:pPr>
              <a:buFont typeface="Arial" panose="020B0604020202020204" pitchFamily="34" charset="0"/>
              <a:buChar char="•"/>
            </a:pPr>
            <a:r>
              <a:rPr lang="en-US" b="0" dirty="0" smtClean="0">
                <a:effectLst>
                  <a:outerShdw blurRad="38100" dist="38100" dir="2700000" algn="tl">
                    <a:srgbClr val="000000">
                      <a:alpha val="43137"/>
                    </a:srgbClr>
                  </a:outerShdw>
                </a:effectLst>
              </a:rPr>
              <a:t>Uses </a:t>
            </a:r>
            <a:r>
              <a:rPr lang="en-US" b="0" dirty="0">
                <a:effectLst>
                  <a:outerShdw blurRad="38100" dist="38100" dir="2700000" algn="tl">
                    <a:srgbClr val="000000">
                      <a:alpha val="43137"/>
                    </a:srgbClr>
                  </a:outerShdw>
                </a:effectLst>
              </a:rPr>
              <a:t>active learning </a:t>
            </a:r>
          </a:p>
          <a:p>
            <a:pPr>
              <a:buFont typeface="Arial" panose="020B0604020202020204" pitchFamily="34" charset="0"/>
              <a:buChar char="•"/>
            </a:pPr>
            <a:r>
              <a:rPr lang="en-US" b="0" dirty="0" smtClean="0">
                <a:effectLst>
                  <a:outerShdw blurRad="38100" dist="38100" dir="2700000" algn="tl">
                    <a:srgbClr val="000000">
                      <a:alpha val="43137"/>
                    </a:srgbClr>
                  </a:outerShdw>
                </a:effectLst>
              </a:rPr>
              <a:t>Uses </a:t>
            </a:r>
            <a:r>
              <a:rPr lang="en-US" b="0" dirty="0">
                <a:effectLst>
                  <a:outerShdw blurRad="38100" dist="38100" dir="2700000" algn="tl">
                    <a:srgbClr val="000000">
                      <a:alpha val="43137"/>
                    </a:srgbClr>
                  </a:outerShdw>
                </a:effectLst>
              </a:rPr>
              <a:t>primary prevention techniques</a:t>
            </a:r>
          </a:p>
          <a:p>
            <a:endParaRPr lang="en-US" sz="900" dirty="0"/>
          </a:p>
          <a:p>
            <a:pPr lvl="1">
              <a:buFont typeface="Wingdings" panose="05000000000000000000" pitchFamily="2" charset="2"/>
              <a:buChar char="Ø"/>
            </a:pPr>
            <a:r>
              <a:rPr lang="en-US" b="1" i="1" dirty="0"/>
              <a:t>Non-judgmental attitudes</a:t>
            </a:r>
          </a:p>
          <a:p>
            <a:pPr lvl="1">
              <a:buFont typeface="Wingdings" panose="05000000000000000000" pitchFamily="2" charset="2"/>
              <a:buChar char="Ø"/>
            </a:pPr>
            <a:r>
              <a:rPr lang="en-US" b="1" i="1" dirty="0"/>
              <a:t>Information sharing</a:t>
            </a:r>
          </a:p>
          <a:p>
            <a:pPr lvl="1">
              <a:buFont typeface="Wingdings" panose="05000000000000000000" pitchFamily="2" charset="2"/>
              <a:buChar char="Ø"/>
            </a:pPr>
            <a:r>
              <a:rPr lang="en-US" b="1" i="1" dirty="0"/>
              <a:t>Advocating specific behaviors</a:t>
            </a:r>
          </a:p>
          <a:p>
            <a:pPr lvl="1">
              <a:buFont typeface="Wingdings" panose="05000000000000000000" pitchFamily="2" charset="2"/>
              <a:buChar char="Ø"/>
            </a:pPr>
            <a:r>
              <a:rPr lang="en-US" b="1" i="1" dirty="0"/>
              <a:t>Positive role modeling</a:t>
            </a:r>
          </a:p>
          <a:p>
            <a:pPr lvl="1">
              <a:buFont typeface="Wingdings" panose="05000000000000000000" pitchFamily="2" charset="2"/>
              <a:buChar char="Ø"/>
            </a:pPr>
            <a:r>
              <a:rPr lang="en-US" b="1" i="1" dirty="0"/>
              <a:t>Promoting personal commitment</a:t>
            </a:r>
          </a:p>
          <a:p>
            <a:endParaRPr lang="en-US" sz="1300" dirty="0"/>
          </a:p>
          <a:p>
            <a:pPr>
              <a:buFont typeface="Arial" panose="020B0604020202020204" pitchFamily="34" charset="0"/>
              <a:buChar char="•"/>
            </a:pPr>
            <a:r>
              <a:rPr lang="en-US" b="0" dirty="0">
                <a:effectLst>
                  <a:outerShdw blurRad="38100" dist="38100" dir="2700000" algn="tl">
                    <a:srgbClr val="000000">
                      <a:alpha val="43137"/>
                    </a:srgbClr>
                  </a:outerShdw>
                </a:effectLst>
              </a:rPr>
              <a:t>Healthy, positive sexual expression in relationships</a:t>
            </a:r>
          </a:p>
          <a:p>
            <a:endParaRPr lang="en-US" dirty="0"/>
          </a:p>
        </p:txBody>
      </p:sp>
    </p:spTree>
    <p:extLst>
      <p:ext uri="{BB962C8B-B14F-4D97-AF65-F5344CB8AC3E}">
        <p14:creationId xmlns:p14="http://schemas.microsoft.com/office/powerpoint/2010/main" val="359779772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609600"/>
          </a:xfrm>
        </p:spPr>
        <p:txBody>
          <a:bodyPr>
            <a:noAutofit/>
          </a:bodyPr>
          <a:lstStyle/>
          <a:p>
            <a:pPr eaLnBrk="1" fontAlgn="auto" hangingPunct="1">
              <a:spcAft>
                <a:spcPts val="0"/>
              </a:spcAft>
              <a:defRPr/>
            </a:pPr>
            <a:r>
              <a:rPr lang="en-US" dirty="0" smtClean="0"/>
              <a:t>Past Evaluation Findings</a:t>
            </a:r>
            <a:endParaRPr lang="en-US" dirty="0"/>
          </a:p>
        </p:txBody>
      </p:sp>
      <p:sp>
        <p:nvSpPr>
          <p:cNvPr id="3" name="TextBox 2"/>
          <p:cNvSpPr txBox="1"/>
          <p:nvPr/>
        </p:nvSpPr>
        <p:spPr>
          <a:xfrm>
            <a:off x="3276600" y="1143000"/>
            <a:ext cx="5638800" cy="4739759"/>
          </a:xfrm>
          <a:prstGeom prst="rect">
            <a:avLst/>
          </a:prstGeom>
          <a:solidFill>
            <a:schemeClr val="accent4">
              <a:lumMod val="20000"/>
              <a:lumOff val="80000"/>
            </a:schemeClr>
          </a:solidFill>
        </p:spPr>
        <p:txBody>
          <a:bodyPr wrap="square">
            <a:spAutoFit/>
          </a:bodyPr>
          <a:lstStyle/>
          <a:p>
            <a:pPr marL="457200" indent="-457200">
              <a:buFont typeface="+mj-lt"/>
              <a:buAutoNum type="arabicPeriod"/>
              <a:defRPr/>
            </a:pPr>
            <a:r>
              <a:rPr lang="en-US" sz="2000" b="1" dirty="0">
                <a:solidFill>
                  <a:sysClr val="windowText" lastClr="000000"/>
                </a:solidFill>
              </a:rPr>
              <a:t>Students demonstrated significant </a:t>
            </a:r>
            <a:r>
              <a:rPr lang="en-US" sz="2000" b="1" dirty="0" smtClean="0">
                <a:solidFill>
                  <a:sysClr val="windowText" lastClr="000000"/>
                </a:solidFill>
              </a:rPr>
              <a:t>improvements in knowledge </a:t>
            </a:r>
            <a:r>
              <a:rPr lang="en-US" sz="2000" b="1" dirty="0">
                <a:solidFill>
                  <a:sysClr val="windowText" lastClr="000000"/>
                </a:solidFill>
              </a:rPr>
              <a:t>of</a:t>
            </a:r>
            <a:r>
              <a:rPr lang="en-US" sz="2000" b="1" dirty="0" smtClean="0">
                <a:solidFill>
                  <a:sysClr val="windowText" lastClr="000000"/>
                </a:solidFill>
              </a:rPr>
              <a:t>:</a:t>
            </a:r>
          </a:p>
          <a:p>
            <a:pPr marL="457200" indent="-457200">
              <a:buFont typeface="+mj-lt"/>
              <a:buAutoNum type="arabicPeriod"/>
              <a:defRPr/>
            </a:pPr>
            <a:endParaRPr lang="en-US" sz="1400" b="1" dirty="0">
              <a:solidFill>
                <a:sysClr val="windowText" lastClr="000000"/>
              </a:solidFill>
            </a:endParaRPr>
          </a:p>
          <a:p>
            <a:pPr marL="1371600" lvl="2" indent="-457200">
              <a:buFont typeface="Wingdings" panose="05000000000000000000" pitchFamily="2" charset="2"/>
              <a:buChar char="§"/>
              <a:defRPr/>
            </a:pPr>
            <a:r>
              <a:rPr lang="en-US" sz="2000" b="1" dirty="0" smtClean="0">
                <a:solidFill>
                  <a:sysClr val="windowText" lastClr="000000"/>
                </a:solidFill>
              </a:rPr>
              <a:t>STD/HIV/AIDS Prevention</a:t>
            </a:r>
            <a:endParaRPr lang="en-US" sz="2000" b="1" dirty="0">
              <a:solidFill>
                <a:sysClr val="windowText" lastClr="000000"/>
              </a:solidFill>
            </a:endParaRPr>
          </a:p>
          <a:p>
            <a:pPr marL="1371600" lvl="2" indent="-457200">
              <a:buFont typeface="Wingdings" panose="05000000000000000000" pitchFamily="2" charset="2"/>
              <a:buChar char="§"/>
              <a:defRPr/>
            </a:pPr>
            <a:r>
              <a:rPr lang="en-US" sz="2000" b="1" dirty="0">
                <a:solidFill>
                  <a:sysClr val="windowText" lastClr="000000"/>
                </a:solidFill>
              </a:rPr>
              <a:t>R</a:t>
            </a:r>
            <a:r>
              <a:rPr lang="en-US" sz="2000" b="1" dirty="0" smtClean="0">
                <a:solidFill>
                  <a:sysClr val="windowText" lastClr="000000"/>
                </a:solidFill>
              </a:rPr>
              <a:t>eproductive </a:t>
            </a:r>
            <a:r>
              <a:rPr lang="en-US" sz="2000" b="1" dirty="0">
                <a:solidFill>
                  <a:sysClr val="windowText" lastClr="000000"/>
                </a:solidFill>
              </a:rPr>
              <a:t>H</a:t>
            </a:r>
            <a:r>
              <a:rPr lang="en-US" sz="2000" b="1" dirty="0" smtClean="0">
                <a:solidFill>
                  <a:sysClr val="windowText" lastClr="000000"/>
                </a:solidFill>
              </a:rPr>
              <a:t>ealth</a:t>
            </a:r>
            <a:endParaRPr lang="en-US" sz="2000" b="1" dirty="0">
              <a:solidFill>
                <a:sysClr val="windowText" lastClr="000000"/>
              </a:solidFill>
            </a:endParaRPr>
          </a:p>
          <a:p>
            <a:pPr marL="1371600" lvl="2" indent="-457200">
              <a:buFont typeface="Wingdings" panose="05000000000000000000" pitchFamily="2" charset="2"/>
              <a:buChar char="§"/>
              <a:defRPr/>
            </a:pPr>
            <a:r>
              <a:rPr lang="en-US" sz="2000" b="1" dirty="0">
                <a:solidFill>
                  <a:sysClr val="windowText" lastClr="000000"/>
                </a:solidFill>
              </a:rPr>
              <a:t>H</a:t>
            </a:r>
            <a:r>
              <a:rPr lang="en-US" sz="2000" b="1" dirty="0" smtClean="0">
                <a:solidFill>
                  <a:sysClr val="windowText" lastClr="000000"/>
                </a:solidFill>
              </a:rPr>
              <a:t>ealthy Relationships</a:t>
            </a:r>
          </a:p>
          <a:p>
            <a:pPr marL="742950" lvl="1" indent="-285750">
              <a:buFont typeface="+mj-lt"/>
              <a:buAutoNum type="arabicPeriod"/>
              <a:defRPr/>
            </a:pPr>
            <a:endParaRPr lang="en-US" sz="1400" dirty="0">
              <a:solidFill>
                <a:sysClr val="windowText" lastClr="000000"/>
              </a:solidFill>
            </a:endParaRPr>
          </a:p>
          <a:p>
            <a:pPr marL="457200" indent="-457200">
              <a:buFont typeface="+mj-lt"/>
              <a:buAutoNum type="arabicPeriod"/>
              <a:defRPr/>
            </a:pPr>
            <a:r>
              <a:rPr lang="en-US" sz="2000" b="1" dirty="0" smtClean="0">
                <a:solidFill>
                  <a:sysClr val="windowText" lastClr="000000"/>
                </a:solidFill>
              </a:rPr>
              <a:t>Tribal youth </a:t>
            </a:r>
            <a:r>
              <a:rPr lang="en-US" sz="2000" b="1" dirty="0">
                <a:solidFill>
                  <a:sysClr val="windowText" lastClr="000000"/>
                </a:solidFill>
              </a:rPr>
              <a:t>reported providing </a:t>
            </a:r>
            <a:r>
              <a:rPr lang="en-US" sz="2000" b="1" dirty="0" smtClean="0">
                <a:solidFill>
                  <a:sysClr val="windowText" lastClr="000000"/>
                </a:solidFill>
              </a:rPr>
              <a:t>1-on-1 </a:t>
            </a:r>
            <a:r>
              <a:rPr lang="en-US" sz="2000" b="1" dirty="0">
                <a:solidFill>
                  <a:sysClr val="windowText" lastClr="000000"/>
                </a:solidFill>
              </a:rPr>
              <a:t>peer education and </a:t>
            </a:r>
            <a:r>
              <a:rPr lang="en-US" sz="2000" b="1" dirty="0" smtClean="0">
                <a:solidFill>
                  <a:sysClr val="windowText" lastClr="000000"/>
                </a:solidFill>
              </a:rPr>
              <a:t>referrals.</a:t>
            </a:r>
          </a:p>
          <a:p>
            <a:pPr marL="285750" indent="-285750">
              <a:buFont typeface="+mj-lt"/>
              <a:buAutoNum type="arabicPeriod"/>
              <a:defRPr/>
            </a:pPr>
            <a:endParaRPr lang="en-US" sz="1400" dirty="0">
              <a:solidFill>
                <a:sysClr val="windowText" lastClr="000000"/>
              </a:solidFill>
            </a:endParaRPr>
          </a:p>
          <a:p>
            <a:pPr marL="457200" indent="-457200">
              <a:buFont typeface="+mj-lt"/>
              <a:buAutoNum type="arabicPeriod"/>
              <a:defRPr/>
            </a:pPr>
            <a:r>
              <a:rPr lang="en-US" sz="2000" b="1" dirty="0">
                <a:solidFill>
                  <a:sysClr val="windowText" lastClr="000000"/>
                </a:solidFill>
              </a:rPr>
              <a:t>Adult facilitators learned how to better communicate &amp;</a:t>
            </a:r>
            <a:r>
              <a:rPr lang="en-US" sz="2000" b="1" dirty="0" smtClean="0">
                <a:solidFill>
                  <a:sysClr val="windowText" lastClr="000000"/>
                </a:solidFill>
              </a:rPr>
              <a:t> </a:t>
            </a:r>
            <a:r>
              <a:rPr lang="en-US" sz="2000" b="1" dirty="0">
                <a:solidFill>
                  <a:sysClr val="windowText" lastClr="000000"/>
                </a:solidFill>
              </a:rPr>
              <a:t>teach about sensitive topics</a:t>
            </a:r>
            <a:r>
              <a:rPr lang="en-US" sz="2000" dirty="0" smtClean="0">
                <a:solidFill>
                  <a:sysClr val="windowText" lastClr="000000"/>
                </a:solidFill>
              </a:rPr>
              <a:t>.</a:t>
            </a:r>
          </a:p>
          <a:p>
            <a:pPr marL="285750" indent="-285750">
              <a:buFont typeface="+mj-lt"/>
              <a:buAutoNum type="arabicPeriod"/>
              <a:defRPr/>
            </a:pPr>
            <a:endParaRPr lang="en-US" sz="1400" dirty="0">
              <a:solidFill>
                <a:sysClr val="windowText" lastClr="000000"/>
              </a:solidFill>
            </a:endParaRPr>
          </a:p>
          <a:p>
            <a:pPr marL="457200" indent="-457200">
              <a:buFont typeface="+mj-lt"/>
              <a:buAutoNum type="arabicPeriod"/>
              <a:defRPr/>
            </a:pPr>
            <a:r>
              <a:rPr lang="en-US" sz="2000" b="1" dirty="0">
                <a:solidFill>
                  <a:sysClr val="windowText" lastClr="000000"/>
                </a:solidFill>
              </a:rPr>
              <a:t>P</a:t>
            </a:r>
            <a:r>
              <a:rPr lang="en-US" sz="2000" b="1" dirty="0" smtClean="0">
                <a:solidFill>
                  <a:sysClr val="windowText" lastClr="000000"/>
                </a:solidFill>
              </a:rPr>
              <a:t>rogram </a:t>
            </a:r>
            <a:r>
              <a:rPr lang="en-US" sz="2000" b="1" dirty="0">
                <a:solidFill>
                  <a:sysClr val="windowText" lastClr="000000"/>
                </a:solidFill>
              </a:rPr>
              <a:t>was well </a:t>
            </a:r>
            <a:r>
              <a:rPr lang="en-US" sz="2000" b="1" dirty="0" smtClean="0">
                <a:solidFill>
                  <a:sysClr val="windowText" lastClr="000000"/>
                </a:solidFill>
              </a:rPr>
              <a:t>received; recognition in </a:t>
            </a:r>
            <a:r>
              <a:rPr lang="en-US" sz="2000" b="1" dirty="0">
                <a:solidFill>
                  <a:sysClr val="windowText" lastClr="000000"/>
                </a:solidFill>
              </a:rPr>
              <a:t>addressing critical gaps in sexual health </a:t>
            </a:r>
            <a:r>
              <a:rPr lang="en-US" sz="2000" b="1" dirty="0" smtClean="0">
                <a:solidFill>
                  <a:sysClr val="windowText" lastClr="000000"/>
                </a:solidFill>
              </a:rPr>
              <a:t>education.</a:t>
            </a:r>
            <a:endParaRPr lang="en-US" sz="2000" b="1" dirty="0">
              <a:solidFill>
                <a:sysClr val="windowText" lastClr="000000"/>
              </a:solidFill>
            </a:endParaRPr>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38100" y="1143000"/>
            <a:ext cx="3200400" cy="2133600"/>
          </a:xfrm>
          <a:prstGeom prst="rect">
            <a:avLst/>
          </a:prstGeom>
        </p:spPr>
      </p:pic>
      <p:pic>
        <p:nvPicPr>
          <p:cNvPr id="5" name="Picture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7891" y="3657600"/>
            <a:ext cx="3124200" cy="2856580"/>
          </a:xfrm>
          <a:prstGeom prst="rect">
            <a:avLst/>
          </a:prstGeom>
        </p:spPr>
      </p:pic>
    </p:spTree>
    <p:extLst>
      <p:ext uri="{BB962C8B-B14F-4D97-AF65-F5344CB8AC3E}">
        <p14:creationId xmlns:p14="http://schemas.microsoft.com/office/powerpoint/2010/main" val="324849664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304800" y="274638"/>
            <a:ext cx="8382000" cy="639762"/>
          </a:xfrm>
        </p:spPr>
        <p:txBody>
          <a:bodyPr>
            <a:normAutofit/>
          </a:bodyPr>
          <a:lstStyle/>
          <a:p>
            <a:r>
              <a:rPr lang="en-US" dirty="0" smtClean="0"/>
              <a:t>FINDING: Native STAND Improves </a:t>
            </a:r>
            <a:r>
              <a:rPr lang="en-US" dirty="0"/>
              <a:t>K</a:t>
            </a:r>
            <a:r>
              <a:rPr lang="en-US" dirty="0" smtClean="0"/>
              <a:t>nowledge!</a:t>
            </a:r>
            <a:endParaRPr lang="en-US"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3998139351"/>
              </p:ext>
            </p:extLst>
          </p:nvPr>
        </p:nvGraphicFramePr>
        <p:xfrm>
          <a:off x="990600" y="1143000"/>
          <a:ext cx="7086600" cy="4188897"/>
        </p:xfrm>
        <a:graphic>
          <a:graphicData uri="http://schemas.openxmlformats.org/drawingml/2006/chart">
            <c:chart xmlns:c="http://schemas.openxmlformats.org/drawingml/2006/chart" xmlns:r="http://schemas.openxmlformats.org/officeDocument/2006/relationships" r:id="rId3"/>
          </a:graphicData>
        </a:graphic>
      </p:graphicFrame>
      <p:sp>
        <p:nvSpPr>
          <p:cNvPr id="7" name="TextBox 6"/>
          <p:cNvSpPr txBox="1"/>
          <p:nvPr/>
        </p:nvSpPr>
        <p:spPr>
          <a:xfrm>
            <a:off x="4495800" y="6376744"/>
            <a:ext cx="4572000" cy="369332"/>
          </a:xfrm>
          <a:prstGeom prst="rect">
            <a:avLst/>
          </a:prstGeom>
          <a:solidFill>
            <a:schemeClr val="accent6">
              <a:lumMod val="20000"/>
              <a:lumOff val="80000"/>
            </a:schemeClr>
          </a:solidFill>
          <a:ln>
            <a:noFill/>
          </a:ln>
        </p:spPr>
        <p:txBody>
          <a:bodyPr wrap="square" rtlCol="0">
            <a:spAutoFit/>
          </a:bodyPr>
          <a:lstStyle/>
          <a:p>
            <a:r>
              <a:rPr lang="en-US" dirty="0" smtClean="0"/>
              <a:t>Pre- n=70 youth                  Post- n = 34 youth</a:t>
            </a:r>
            <a:endParaRPr lang="en-US" dirty="0"/>
          </a:p>
        </p:txBody>
      </p:sp>
    </p:spTree>
    <p:extLst>
      <p:ext uri="{BB962C8B-B14F-4D97-AF65-F5344CB8AC3E}">
        <p14:creationId xmlns:p14="http://schemas.microsoft.com/office/powerpoint/2010/main" val="410475975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 y="365760"/>
            <a:ext cx="8839200" cy="548640"/>
          </a:xfrm>
        </p:spPr>
        <p:txBody>
          <a:bodyPr/>
          <a:lstStyle/>
          <a:p>
            <a:r>
              <a:rPr lang="en-US" dirty="0" smtClean="0"/>
              <a:t>Center for healthy communities</a:t>
            </a:r>
            <a:br>
              <a:rPr lang="en-US" dirty="0" smtClean="0"/>
            </a:br>
            <a:r>
              <a:rPr lang="en-US" dirty="0" smtClean="0"/>
              <a:t>Native STAND Program</a:t>
            </a:r>
            <a:endParaRPr lang="en-US" dirty="0"/>
          </a:p>
        </p:txBody>
      </p:sp>
      <p:sp>
        <p:nvSpPr>
          <p:cNvPr id="5" name="Content Placeholder 4"/>
          <p:cNvSpPr>
            <a:spLocks noGrp="1"/>
          </p:cNvSpPr>
          <p:nvPr>
            <p:ph idx="1"/>
          </p:nvPr>
        </p:nvSpPr>
        <p:spPr>
          <a:xfrm>
            <a:off x="822960" y="1100628"/>
            <a:ext cx="7520940" cy="5681172"/>
          </a:xfrm>
        </p:spPr>
        <p:txBody>
          <a:bodyPr>
            <a:normAutofit fontScale="92500" lnSpcReduction="10000"/>
          </a:bodyPr>
          <a:lstStyle/>
          <a:p>
            <a:pPr marL="0" marR="0">
              <a:lnSpc>
                <a:spcPct val="118000"/>
              </a:lnSpc>
              <a:spcBef>
                <a:spcPts val="0"/>
              </a:spcBef>
              <a:spcAft>
                <a:spcPts val="600"/>
              </a:spcAft>
            </a:pPr>
            <a:endParaRPr lang="en-US" sz="1100" i="1" kern="1400" dirty="0" smtClean="0">
              <a:solidFill>
                <a:srgbClr val="000000"/>
              </a:solidFill>
              <a:latin typeface="Times New Roman"/>
              <a:ea typeface="Times New Roman"/>
              <a:cs typeface="Times New Roman"/>
            </a:endParaRPr>
          </a:p>
          <a:p>
            <a:pPr marL="0" marR="0">
              <a:lnSpc>
                <a:spcPct val="118000"/>
              </a:lnSpc>
              <a:spcBef>
                <a:spcPts val="0"/>
              </a:spcBef>
              <a:spcAft>
                <a:spcPts val="600"/>
              </a:spcAft>
            </a:pPr>
            <a:endParaRPr lang="en-US" sz="1100" i="1" kern="1400" dirty="0">
              <a:solidFill>
                <a:srgbClr val="000000"/>
              </a:solidFill>
              <a:latin typeface="Times New Roman"/>
              <a:ea typeface="Times New Roman"/>
              <a:cs typeface="Times New Roman"/>
            </a:endParaRPr>
          </a:p>
          <a:p>
            <a:pPr marL="0" marR="0">
              <a:lnSpc>
                <a:spcPct val="118000"/>
              </a:lnSpc>
              <a:spcBef>
                <a:spcPts val="0"/>
              </a:spcBef>
              <a:spcAft>
                <a:spcPts val="600"/>
              </a:spcAft>
            </a:pPr>
            <a:endParaRPr lang="en-US" sz="1100" i="1" kern="1400" dirty="0" smtClean="0">
              <a:solidFill>
                <a:srgbClr val="000000"/>
              </a:solidFill>
              <a:latin typeface="Times New Roman"/>
              <a:ea typeface="Times New Roman"/>
              <a:cs typeface="Times New Roman"/>
            </a:endParaRPr>
          </a:p>
          <a:p>
            <a:pPr marL="0" marR="0">
              <a:lnSpc>
                <a:spcPct val="118000"/>
              </a:lnSpc>
              <a:spcBef>
                <a:spcPts val="0"/>
              </a:spcBef>
              <a:spcAft>
                <a:spcPts val="600"/>
              </a:spcAft>
            </a:pPr>
            <a:endParaRPr lang="en-US" sz="1100" i="1" kern="1400" dirty="0">
              <a:solidFill>
                <a:srgbClr val="000000"/>
              </a:solidFill>
              <a:latin typeface="Times New Roman"/>
              <a:ea typeface="Times New Roman"/>
              <a:cs typeface="Times New Roman"/>
            </a:endParaRPr>
          </a:p>
          <a:p>
            <a:pPr marL="0" marR="0">
              <a:lnSpc>
                <a:spcPct val="118000"/>
              </a:lnSpc>
              <a:spcBef>
                <a:spcPts val="0"/>
              </a:spcBef>
              <a:spcAft>
                <a:spcPts val="600"/>
              </a:spcAft>
            </a:pPr>
            <a:endParaRPr lang="en-US" sz="1100" i="1" kern="1400" dirty="0" smtClean="0">
              <a:solidFill>
                <a:srgbClr val="000000"/>
              </a:solidFill>
              <a:latin typeface="Times New Roman"/>
              <a:ea typeface="Times New Roman"/>
              <a:cs typeface="Times New Roman"/>
            </a:endParaRPr>
          </a:p>
          <a:p>
            <a:pPr marL="0" marR="0">
              <a:lnSpc>
                <a:spcPct val="118000"/>
              </a:lnSpc>
              <a:spcBef>
                <a:spcPts val="0"/>
              </a:spcBef>
              <a:spcAft>
                <a:spcPts val="600"/>
              </a:spcAft>
            </a:pPr>
            <a:endParaRPr lang="en-US" sz="1100" i="1" kern="1400" dirty="0">
              <a:solidFill>
                <a:srgbClr val="000000"/>
              </a:solidFill>
              <a:latin typeface="Times New Roman"/>
              <a:ea typeface="Times New Roman"/>
              <a:cs typeface="Times New Roman"/>
            </a:endParaRPr>
          </a:p>
          <a:p>
            <a:pPr marL="0" marR="0">
              <a:lnSpc>
                <a:spcPct val="118000"/>
              </a:lnSpc>
              <a:spcBef>
                <a:spcPts val="0"/>
              </a:spcBef>
              <a:spcAft>
                <a:spcPts val="600"/>
              </a:spcAft>
            </a:pPr>
            <a:endParaRPr lang="en-US" sz="1100" i="1" kern="1400" dirty="0" smtClean="0">
              <a:solidFill>
                <a:srgbClr val="000000"/>
              </a:solidFill>
              <a:latin typeface="Times New Roman"/>
              <a:ea typeface="Times New Roman"/>
              <a:cs typeface="Times New Roman"/>
            </a:endParaRPr>
          </a:p>
          <a:p>
            <a:pPr marL="0" marR="0">
              <a:lnSpc>
                <a:spcPct val="118000"/>
              </a:lnSpc>
              <a:spcBef>
                <a:spcPts val="0"/>
              </a:spcBef>
              <a:spcAft>
                <a:spcPts val="600"/>
              </a:spcAft>
            </a:pPr>
            <a:endParaRPr lang="en-US" sz="1100" i="1" kern="1400" dirty="0">
              <a:solidFill>
                <a:srgbClr val="000000"/>
              </a:solidFill>
              <a:latin typeface="Times New Roman"/>
              <a:ea typeface="Times New Roman"/>
              <a:cs typeface="Times New Roman"/>
            </a:endParaRPr>
          </a:p>
          <a:p>
            <a:pPr marL="0" marR="0">
              <a:lnSpc>
                <a:spcPct val="118000"/>
              </a:lnSpc>
              <a:spcBef>
                <a:spcPts val="0"/>
              </a:spcBef>
              <a:spcAft>
                <a:spcPts val="600"/>
              </a:spcAft>
            </a:pPr>
            <a:endParaRPr lang="en-US" sz="1100" i="1" kern="1400" dirty="0" smtClean="0">
              <a:solidFill>
                <a:srgbClr val="000000"/>
              </a:solidFill>
              <a:latin typeface="Times New Roman"/>
              <a:ea typeface="Times New Roman"/>
              <a:cs typeface="Times New Roman"/>
            </a:endParaRPr>
          </a:p>
          <a:p>
            <a:pPr marL="0" marR="0">
              <a:lnSpc>
                <a:spcPct val="118000"/>
              </a:lnSpc>
              <a:spcBef>
                <a:spcPts val="0"/>
              </a:spcBef>
              <a:spcAft>
                <a:spcPts val="600"/>
              </a:spcAft>
            </a:pPr>
            <a:endParaRPr lang="en-US" sz="1100" i="1" kern="1400" dirty="0">
              <a:solidFill>
                <a:srgbClr val="000000"/>
              </a:solidFill>
              <a:latin typeface="Times New Roman"/>
              <a:ea typeface="Times New Roman"/>
              <a:cs typeface="Times New Roman"/>
            </a:endParaRPr>
          </a:p>
          <a:p>
            <a:pPr marL="0" marR="0">
              <a:lnSpc>
                <a:spcPct val="118000"/>
              </a:lnSpc>
              <a:spcBef>
                <a:spcPts val="0"/>
              </a:spcBef>
              <a:spcAft>
                <a:spcPts val="600"/>
              </a:spcAft>
            </a:pPr>
            <a:endParaRPr lang="en-US" sz="1100" i="1" kern="1400" dirty="0" smtClean="0">
              <a:solidFill>
                <a:srgbClr val="000000"/>
              </a:solidFill>
              <a:latin typeface="Times New Roman"/>
              <a:ea typeface="Times New Roman"/>
              <a:cs typeface="Times New Roman"/>
            </a:endParaRPr>
          </a:p>
          <a:p>
            <a:pPr marL="0" marR="0">
              <a:lnSpc>
                <a:spcPct val="118000"/>
              </a:lnSpc>
              <a:spcBef>
                <a:spcPts val="0"/>
              </a:spcBef>
              <a:spcAft>
                <a:spcPts val="600"/>
              </a:spcAft>
            </a:pPr>
            <a:endParaRPr lang="en-US" sz="1100" i="1" kern="1400" dirty="0">
              <a:solidFill>
                <a:srgbClr val="000000"/>
              </a:solidFill>
              <a:latin typeface="Times New Roman"/>
              <a:ea typeface="Times New Roman"/>
              <a:cs typeface="Times New Roman"/>
            </a:endParaRPr>
          </a:p>
          <a:p>
            <a:pPr marL="0" marR="0">
              <a:lnSpc>
                <a:spcPct val="118000"/>
              </a:lnSpc>
              <a:spcBef>
                <a:spcPts val="0"/>
              </a:spcBef>
              <a:spcAft>
                <a:spcPts val="600"/>
              </a:spcAft>
            </a:pPr>
            <a:endParaRPr lang="en-US" sz="1100" i="1" kern="1400" dirty="0" smtClean="0">
              <a:solidFill>
                <a:srgbClr val="000000"/>
              </a:solidFill>
              <a:latin typeface="Times New Roman"/>
              <a:ea typeface="Times New Roman"/>
              <a:cs typeface="Times New Roman"/>
            </a:endParaRPr>
          </a:p>
          <a:p>
            <a:pPr marL="0" marR="0">
              <a:lnSpc>
                <a:spcPct val="118000"/>
              </a:lnSpc>
              <a:spcBef>
                <a:spcPts val="0"/>
              </a:spcBef>
              <a:spcAft>
                <a:spcPts val="600"/>
              </a:spcAft>
            </a:pPr>
            <a:endParaRPr lang="en-US" sz="1100" i="1" kern="1400" dirty="0">
              <a:solidFill>
                <a:srgbClr val="000000"/>
              </a:solidFill>
              <a:latin typeface="Times New Roman"/>
              <a:ea typeface="Times New Roman"/>
              <a:cs typeface="Times New Roman"/>
            </a:endParaRPr>
          </a:p>
          <a:p>
            <a:pPr marL="0" marR="0">
              <a:lnSpc>
                <a:spcPct val="118000"/>
              </a:lnSpc>
              <a:spcBef>
                <a:spcPts val="0"/>
              </a:spcBef>
              <a:spcAft>
                <a:spcPts val="600"/>
              </a:spcAft>
            </a:pPr>
            <a:endParaRPr lang="en-US" sz="1100" i="1" kern="1400" dirty="0" smtClean="0">
              <a:solidFill>
                <a:srgbClr val="000000"/>
              </a:solidFill>
              <a:latin typeface="Times New Roman"/>
              <a:ea typeface="Times New Roman"/>
              <a:cs typeface="Times New Roman"/>
            </a:endParaRPr>
          </a:p>
          <a:p>
            <a:pPr marL="0" marR="0">
              <a:lnSpc>
                <a:spcPct val="118000"/>
              </a:lnSpc>
              <a:spcBef>
                <a:spcPts val="0"/>
              </a:spcBef>
              <a:spcAft>
                <a:spcPts val="600"/>
              </a:spcAft>
            </a:pPr>
            <a:endParaRPr lang="en-US" sz="1100" i="1" kern="1400" dirty="0">
              <a:solidFill>
                <a:srgbClr val="000000"/>
              </a:solidFill>
              <a:latin typeface="Times New Roman"/>
              <a:ea typeface="Times New Roman"/>
              <a:cs typeface="Times New Roman"/>
            </a:endParaRPr>
          </a:p>
          <a:p>
            <a:pPr marL="0" marR="0">
              <a:lnSpc>
                <a:spcPct val="118000"/>
              </a:lnSpc>
              <a:spcBef>
                <a:spcPts val="0"/>
              </a:spcBef>
              <a:spcAft>
                <a:spcPts val="600"/>
              </a:spcAft>
            </a:pPr>
            <a:endParaRPr lang="en-US" sz="1100" i="1" kern="1400" dirty="0" smtClean="0">
              <a:solidFill>
                <a:srgbClr val="000000"/>
              </a:solidFill>
              <a:latin typeface="Times New Roman"/>
              <a:ea typeface="Times New Roman"/>
              <a:cs typeface="Times New Roman"/>
            </a:endParaRPr>
          </a:p>
          <a:p>
            <a:pPr marL="0" marR="0">
              <a:lnSpc>
                <a:spcPct val="118000"/>
              </a:lnSpc>
              <a:spcBef>
                <a:spcPts val="0"/>
              </a:spcBef>
              <a:spcAft>
                <a:spcPts val="600"/>
              </a:spcAft>
            </a:pPr>
            <a:endParaRPr lang="en-US" sz="1100" i="1" kern="1400" dirty="0">
              <a:solidFill>
                <a:srgbClr val="000000"/>
              </a:solidFill>
              <a:latin typeface="Times New Roman"/>
              <a:ea typeface="Times New Roman"/>
              <a:cs typeface="Times New Roman"/>
            </a:endParaRPr>
          </a:p>
          <a:p>
            <a:pPr marL="0" marR="0">
              <a:lnSpc>
                <a:spcPct val="118000"/>
              </a:lnSpc>
              <a:spcBef>
                <a:spcPts val="0"/>
              </a:spcBef>
              <a:spcAft>
                <a:spcPts val="600"/>
              </a:spcAft>
            </a:pPr>
            <a:endParaRPr lang="en-US" sz="1100" i="1" kern="1400" dirty="0" smtClean="0">
              <a:solidFill>
                <a:srgbClr val="000000"/>
              </a:solidFill>
              <a:latin typeface="Times New Roman"/>
              <a:ea typeface="Times New Roman"/>
              <a:cs typeface="Times New Roman"/>
            </a:endParaRPr>
          </a:p>
          <a:p>
            <a:pPr marL="0" marR="0">
              <a:lnSpc>
                <a:spcPct val="118000"/>
              </a:lnSpc>
              <a:spcBef>
                <a:spcPts val="0"/>
              </a:spcBef>
              <a:spcAft>
                <a:spcPts val="600"/>
              </a:spcAft>
            </a:pPr>
            <a:endParaRPr lang="en-US" sz="1100" i="1" kern="1400" dirty="0">
              <a:solidFill>
                <a:srgbClr val="000000"/>
              </a:solidFill>
              <a:latin typeface="Times New Roman"/>
              <a:ea typeface="Times New Roman"/>
              <a:cs typeface="Times New Roman"/>
            </a:endParaRPr>
          </a:p>
          <a:p>
            <a:pPr marL="0" marR="0">
              <a:lnSpc>
                <a:spcPct val="118000"/>
              </a:lnSpc>
              <a:spcBef>
                <a:spcPts val="0"/>
              </a:spcBef>
              <a:spcAft>
                <a:spcPts val="600"/>
              </a:spcAft>
            </a:pPr>
            <a:endParaRPr lang="en-US" sz="1200" i="1" kern="1400" dirty="0" smtClean="0">
              <a:solidFill>
                <a:srgbClr val="000000"/>
              </a:solidFill>
              <a:latin typeface="Times New Roman"/>
              <a:ea typeface="Times New Roman"/>
              <a:cs typeface="Times New Roman"/>
            </a:endParaRPr>
          </a:p>
          <a:p>
            <a:pPr marL="0" marR="0">
              <a:lnSpc>
                <a:spcPct val="118000"/>
              </a:lnSpc>
              <a:spcBef>
                <a:spcPts val="0"/>
              </a:spcBef>
              <a:spcAft>
                <a:spcPts val="600"/>
              </a:spcAft>
            </a:pPr>
            <a:r>
              <a:rPr lang="en-US" sz="1200" i="1" kern="1400" dirty="0" smtClean="0">
                <a:solidFill>
                  <a:srgbClr val="000000"/>
                </a:solidFill>
                <a:latin typeface="Times New Roman"/>
                <a:ea typeface="Times New Roman"/>
                <a:cs typeface="Times New Roman"/>
              </a:rPr>
              <a:t>This activity is funded by the CDC Prevention Research Center and the IHS NW NARCH as part of the efforts to eliminate health disparities for Tribal youth.   </a:t>
            </a:r>
            <a:endParaRPr lang="en-US" sz="1200" kern="1400" dirty="0" smtClean="0">
              <a:solidFill>
                <a:srgbClr val="000000"/>
              </a:solidFill>
              <a:latin typeface="Calibri"/>
              <a:ea typeface="Times New Roman"/>
              <a:cs typeface="Times New Roman"/>
            </a:endParaRPr>
          </a:p>
          <a:p>
            <a:endParaRPr lang="en-US" dirty="0"/>
          </a:p>
        </p:txBody>
      </p:sp>
      <p:pic>
        <p:nvPicPr>
          <p:cNvPr id="4097" name="Picture 1" descr="X:\SOM\PHPM\Becker Grants\PRC_3rd Cycle\Core Research Project\Photos for recruitment and website\IMG_20150130_170811_969.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81000" y="1152525"/>
            <a:ext cx="8331222" cy="48768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00626396"/>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DELIMITERS" val="3.1"/>
</p:tagLst>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Angles">
  <a:themeElements>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Angles">
      <a:majorFont>
        <a:latin typeface="Franklin Gothic Medium"/>
        <a:ea typeface=""/>
        <a:cs typeface=""/>
        <a:font script="Jpan" typeface="HG創英角ｺﾞｼｯｸUB"/>
        <a:font script="Hang" typeface="돋움"/>
        <a:font script="Hans" typeface="微软雅黑"/>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a:ea typeface=""/>
        <a:cs typeface=""/>
        <a:font script="Jpan" typeface="ＭＳ Ｐゴシック"/>
        <a:font script="Hang" typeface="맑은 고딕"/>
        <a:font script="Hans" typeface="隶书"/>
        <a:font script="Hant" typeface="新細明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ngle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20400000"/>
            </a:lightRig>
          </a:scene3d>
          <a:sp3d contourW="6350">
            <a:bevelT w="41275" h="19050" prst="angle"/>
            <a:contourClr>
              <a:schemeClr val="phClr">
                <a:shade val="25000"/>
                <a:satMod val="150000"/>
              </a:schemeClr>
            </a:contourClr>
          </a:sp3d>
        </a:effectStyle>
      </a:effectStyleLst>
      <a:bgFillStyleLst>
        <a:solidFill>
          <a:schemeClr val="phClr"/>
        </a:solidFill>
        <a:blipFill rotWithShape="1">
          <a:blip xmlns:r="http://schemas.openxmlformats.org/officeDocument/2006/relationships" r:embed="rId1">
            <a:duotone>
              <a:schemeClr val="phClr">
                <a:tint val="90000"/>
                <a:shade val="85000"/>
              </a:schemeClr>
              <a:schemeClr val="phClr">
                <a:tint val="95000"/>
                <a:shade val="99000"/>
              </a:schemeClr>
            </a:duotone>
          </a:blip>
          <a:tile tx="0" ty="0" sx="100000" sy="100000" flip="none" algn="tl"/>
        </a:blipFill>
        <a:blipFill rotWithShape="1">
          <a:blip xmlns:r="http://schemas.openxmlformats.org/officeDocument/2006/relationships" r:embed="rId2">
            <a:duotone>
              <a:schemeClr val="phClr">
                <a:tint val="93000"/>
                <a:shade val="85000"/>
              </a:schemeClr>
              <a:schemeClr val="phClr">
                <a:tint val="96000"/>
                <a:shade val="99000"/>
              </a:schemeClr>
            </a:duotone>
          </a:blip>
          <a:tile tx="0" ty="0" sx="90000" sy="9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634</TotalTime>
  <Words>727</Words>
  <Application>Microsoft Office PowerPoint</Application>
  <PresentationFormat>On-screen Show (4:3)</PresentationFormat>
  <Paragraphs>228</Paragraphs>
  <Slides>17</Slides>
  <Notes>4</Notes>
  <HiddenSlides>0</HiddenSlides>
  <MMClips>0</MMClips>
  <ScaleCrop>false</ScaleCrop>
  <HeadingPairs>
    <vt:vector size="4" baseType="variant">
      <vt:variant>
        <vt:lpstr>Theme</vt:lpstr>
      </vt:variant>
      <vt:variant>
        <vt:i4>2</vt:i4>
      </vt:variant>
      <vt:variant>
        <vt:lpstr>Slide Titles</vt:lpstr>
      </vt:variant>
      <vt:variant>
        <vt:i4>17</vt:i4>
      </vt:variant>
    </vt:vector>
  </HeadingPairs>
  <TitlesOfParts>
    <vt:vector size="19" baseType="lpstr">
      <vt:lpstr>Angles</vt:lpstr>
      <vt:lpstr>Office Theme</vt:lpstr>
      <vt:lpstr>Natives helping natives  </vt:lpstr>
      <vt:lpstr>Presentation Overview</vt:lpstr>
      <vt:lpstr>What is Native STAND?</vt:lpstr>
      <vt:lpstr>Rationale &amp; Purpose</vt:lpstr>
      <vt:lpstr>From stand to Native stand</vt:lpstr>
      <vt:lpstr>Native STAnd</vt:lpstr>
      <vt:lpstr>Past Evaluation Findings</vt:lpstr>
      <vt:lpstr>FINDING: Native STAND Improves Knowledge!</vt:lpstr>
      <vt:lpstr>Center for healthy communities Native STAND Program</vt:lpstr>
      <vt:lpstr>PowerPoint Presentation</vt:lpstr>
      <vt:lpstr>Summer Training Program Opportunity June 26 to July 1, 2016</vt:lpstr>
      <vt:lpstr>Evaluation</vt:lpstr>
      <vt:lpstr>SIGNIFICANCE: Community driven</vt:lpstr>
      <vt:lpstr>“Natives Helping Natives”</vt:lpstr>
      <vt:lpstr>Opportunities &amp; resources</vt:lpstr>
      <vt:lpstr>Native STAND Core TEAM collaborative partners</vt:lpstr>
      <vt:lpstr>Contact Information</vt:lpstr>
    </vt:vector>
  </TitlesOfParts>
  <Company>OHSU</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Ashley Thomas</dc:creator>
  <cp:lastModifiedBy>Lisa Griggs</cp:lastModifiedBy>
  <cp:revision>172</cp:revision>
  <dcterms:created xsi:type="dcterms:W3CDTF">2015-05-20T23:46:16Z</dcterms:created>
  <dcterms:modified xsi:type="dcterms:W3CDTF">2015-10-22T20:29:20Z</dcterms:modified>
</cp:coreProperties>
</file>