
<file path=[Content_Types].xml><?xml version="1.0" encoding="utf-8"?>
<Types xmlns="http://schemas.openxmlformats.org/package/2006/content-types">
  <Default Extension="png" ContentType="image/png"/>
  <Default Extension="pdf" ContentType="application/pdf"/>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5.xml" ContentType="application/vnd.openxmlformats-officedocument.presentationml.tags+xml"/>
  <Override PartName="/ppt/notesSlides/notesSlide15.xml" ContentType="application/vnd.openxmlformats-officedocument.presentationml.notesSlide+xml"/>
  <Override PartName="/ppt/tags/tag6.xml" ContentType="application/vnd.openxmlformats-officedocument.presentationml.tags+xml"/>
  <Override PartName="/ppt/notesSlides/notesSlide16.xml" ContentType="application/vnd.openxmlformats-officedocument.presentationml.notesSlide+xml"/>
  <Override PartName="/ppt/tags/tag7.xml" ContentType="application/vnd.openxmlformats-officedocument.presentationml.tags+xml"/>
  <Override PartName="/ppt/notesSlides/notesSlide17.xml" ContentType="application/vnd.openxmlformats-officedocument.presentationml.notesSlide+xml"/>
  <Override PartName="/ppt/tags/tag8.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9.xml" ContentType="application/vnd.openxmlformats-officedocument.presentationml.tags+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779" r:id="rId2"/>
    <p:sldMasterId id="2147483793" r:id="rId3"/>
    <p:sldMasterId id="2147483811" r:id="rId4"/>
    <p:sldMasterId id="2147483824" r:id="rId5"/>
  </p:sldMasterIdLst>
  <p:notesMasterIdLst>
    <p:notesMasterId r:id="rId43"/>
  </p:notesMasterIdLst>
  <p:handoutMasterIdLst>
    <p:handoutMasterId r:id="rId44"/>
  </p:handoutMasterIdLst>
  <p:sldIdLst>
    <p:sldId id="457" r:id="rId6"/>
    <p:sldId id="456" r:id="rId7"/>
    <p:sldId id="503" r:id="rId8"/>
    <p:sldId id="504" r:id="rId9"/>
    <p:sldId id="506" r:id="rId10"/>
    <p:sldId id="507" r:id="rId11"/>
    <p:sldId id="508" r:id="rId12"/>
    <p:sldId id="511" r:id="rId13"/>
    <p:sldId id="559" r:id="rId14"/>
    <p:sldId id="560" r:id="rId15"/>
    <p:sldId id="561" r:id="rId16"/>
    <p:sldId id="536" r:id="rId17"/>
    <p:sldId id="538" r:id="rId18"/>
    <p:sldId id="562" r:id="rId19"/>
    <p:sldId id="537" r:id="rId20"/>
    <p:sldId id="524" r:id="rId21"/>
    <p:sldId id="526" r:id="rId22"/>
    <p:sldId id="527" r:id="rId23"/>
    <p:sldId id="558" r:id="rId24"/>
    <p:sldId id="539" r:id="rId25"/>
    <p:sldId id="540" r:id="rId26"/>
    <p:sldId id="541" r:id="rId27"/>
    <p:sldId id="557" r:id="rId28"/>
    <p:sldId id="553" r:id="rId29"/>
    <p:sldId id="554" r:id="rId30"/>
    <p:sldId id="555" r:id="rId31"/>
    <p:sldId id="556" r:id="rId32"/>
    <p:sldId id="550" r:id="rId33"/>
    <p:sldId id="545" r:id="rId34"/>
    <p:sldId id="546" r:id="rId35"/>
    <p:sldId id="547" r:id="rId36"/>
    <p:sldId id="548" r:id="rId37"/>
    <p:sldId id="549" r:id="rId38"/>
    <p:sldId id="551" r:id="rId39"/>
    <p:sldId id="532" r:id="rId40"/>
    <p:sldId id="533" r:id="rId41"/>
    <p:sldId id="523" r:id="rId42"/>
  </p:sldIdLst>
  <p:sldSz cx="9144000" cy="6858000" type="screen4x3"/>
  <p:notesSz cx="7023100" cy="9309100"/>
  <p:custDataLst>
    <p:tags r:id="rId4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335" autoAdjust="0"/>
  </p:normalViewPr>
  <p:slideViewPr>
    <p:cSldViewPr>
      <p:cViewPr>
        <p:scale>
          <a:sx n="60" d="100"/>
          <a:sy n="60" d="100"/>
        </p:scale>
        <p:origin x="-2376" y="-144"/>
      </p:cViewPr>
      <p:guideLst>
        <p:guide orient="horz" pos="2160"/>
        <p:guide pos="2880"/>
      </p:guideLst>
    </p:cSldViewPr>
  </p:slideViewPr>
  <p:notesTextViewPr>
    <p:cViewPr>
      <p:scale>
        <a:sx n="100" d="100"/>
        <a:sy n="100" d="100"/>
      </p:scale>
      <p:origin x="0" y="0"/>
    </p:cViewPr>
  </p:notesTextViewPr>
  <p:sorterViewPr>
    <p:cViewPr>
      <p:scale>
        <a:sx n="79" d="100"/>
        <a:sy n="79"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ags" Target="tags/tag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43980" cy="465773"/>
          </a:xfrm>
          <a:prstGeom prst="rect">
            <a:avLst/>
          </a:prstGeom>
        </p:spPr>
        <p:txBody>
          <a:bodyPr vert="horz" lIns="91567" tIns="45783" rIns="91567" bIns="45783" rtlCol="0"/>
          <a:lstStyle>
            <a:lvl1pPr algn="l">
              <a:defRPr sz="1200"/>
            </a:lvl1pPr>
          </a:lstStyle>
          <a:p>
            <a:endParaRPr lang="en-US"/>
          </a:p>
        </p:txBody>
      </p:sp>
      <p:sp>
        <p:nvSpPr>
          <p:cNvPr id="3" name="Date Placeholder 2"/>
          <p:cNvSpPr>
            <a:spLocks noGrp="1"/>
          </p:cNvSpPr>
          <p:nvPr>
            <p:ph type="dt" sz="quarter" idx="1"/>
          </p:nvPr>
        </p:nvSpPr>
        <p:spPr>
          <a:xfrm>
            <a:off x="3977532" y="1"/>
            <a:ext cx="3043980" cy="465773"/>
          </a:xfrm>
          <a:prstGeom prst="rect">
            <a:avLst/>
          </a:prstGeom>
        </p:spPr>
        <p:txBody>
          <a:bodyPr vert="horz" lIns="91567" tIns="45783" rIns="91567" bIns="45783" rtlCol="0"/>
          <a:lstStyle>
            <a:lvl1pPr algn="r">
              <a:defRPr sz="1200"/>
            </a:lvl1pPr>
          </a:lstStyle>
          <a:p>
            <a:fld id="{25235B15-4278-4F7D-A303-3851778946D0}" type="datetimeFigureOut">
              <a:rPr lang="en-US" smtClean="0"/>
              <a:pPr/>
              <a:t>10/26/2015</a:t>
            </a:fld>
            <a:endParaRPr lang="en-US"/>
          </a:p>
        </p:txBody>
      </p:sp>
      <p:sp>
        <p:nvSpPr>
          <p:cNvPr id="4" name="Footer Placeholder 3"/>
          <p:cNvSpPr>
            <a:spLocks noGrp="1"/>
          </p:cNvSpPr>
          <p:nvPr>
            <p:ph type="ftr" sz="quarter" idx="2"/>
          </p:nvPr>
        </p:nvSpPr>
        <p:spPr>
          <a:xfrm>
            <a:off x="1" y="8841739"/>
            <a:ext cx="3043980" cy="465773"/>
          </a:xfrm>
          <a:prstGeom prst="rect">
            <a:avLst/>
          </a:prstGeom>
        </p:spPr>
        <p:txBody>
          <a:bodyPr vert="horz" lIns="91567" tIns="45783" rIns="91567" bIns="45783" rtlCol="0" anchor="b"/>
          <a:lstStyle>
            <a:lvl1pPr algn="l">
              <a:defRPr sz="1200"/>
            </a:lvl1pPr>
          </a:lstStyle>
          <a:p>
            <a:endParaRPr lang="en-US"/>
          </a:p>
        </p:txBody>
      </p:sp>
      <p:sp>
        <p:nvSpPr>
          <p:cNvPr id="5" name="Slide Number Placeholder 4"/>
          <p:cNvSpPr>
            <a:spLocks noGrp="1"/>
          </p:cNvSpPr>
          <p:nvPr>
            <p:ph type="sldNum" sz="quarter" idx="3"/>
          </p:nvPr>
        </p:nvSpPr>
        <p:spPr>
          <a:xfrm>
            <a:off x="3977532" y="8841739"/>
            <a:ext cx="3043980" cy="465773"/>
          </a:xfrm>
          <a:prstGeom prst="rect">
            <a:avLst/>
          </a:prstGeom>
        </p:spPr>
        <p:txBody>
          <a:bodyPr vert="horz" lIns="91567" tIns="45783" rIns="91567" bIns="45783" rtlCol="0" anchor="b"/>
          <a:lstStyle>
            <a:lvl1pPr algn="r">
              <a:defRPr sz="1200"/>
            </a:lvl1pPr>
          </a:lstStyle>
          <a:p>
            <a:fld id="{32AD9426-F060-419C-A34C-4C8A21753A59}" type="slidenum">
              <a:rPr lang="en-US" smtClean="0"/>
              <a:pPr/>
              <a:t>‹#›</a:t>
            </a:fld>
            <a:endParaRPr lang="en-US"/>
          </a:p>
        </p:txBody>
      </p:sp>
    </p:spTree>
    <p:extLst>
      <p:ext uri="{BB962C8B-B14F-4D97-AF65-F5344CB8AC3E}">
        <p14:creationId xmlns:p14="http://schemas.microsoft.com/office/powerpoint/2010/main" val="39431185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07" tIns="46654" rIns="93307" bIns="46654" rtlCol="0"/>
          <a:lstStyle>
            <a:lvl1pPr algn="l">
              <a:defRPr sz="1200"/>
            </a:lvl1pPr>
          </a:lstStyle>
          <a:p>
            <a:endParaRPr lang="en-US"/>
          </a:p>
        </p:txBody>
      </p:sp>
      <p:sp>
        <p:nvSpPr>
          <p:cNvPr id="3" name="Date Placeholder 2"/>
          <p:cNvSpPr>
            <a:spLocks noGrp="1"/>
          </p:cNvSpPr>
          <p:nvPr>
            <p:ph type="dt" idx="1"/>
          </p:nvPr>
        </p:nvSpPr>
        <p:spPr>
          <a:xfrm>
            <a:off x="3978131" y="0"/>
            <a:ext cx="3043343" cy="465455"/>
          </a:xfrm>
          <a:prstGeom prst="rect">
            <a:avLst/>
          </a:prstGeom>
        </p:spPr>
        <p:txBody>
          <a:bodyPr vert="horz" lIns="93307" tIns="46654" rIns="93307" bIns="46654" rtlCol="0"/>
          <a:lstStyle>
            <a:lvl1pPr algn="r">
              <a:defRPr sz="1200"/>
            </a:lvl1pPr>
          </a:lstStyle>
          <a:p>
            <a:fld id="{7D2502FA-F8EB-469C-9490-72CD0A3E30E2}" type="datetimeFigureOut">
              <a:rPr lang="en-US" smtClean="0"/>
              <a:pPr/>
              <a:t>10/26/2015</a:t>
            </a:fld>
            <a:endParaRPr lang="en-US"/>
          </a:p>
        </p:txBody>
      </p:sp>
      <p:sp>
        <p:nvSpPr>
          <p:cNvPr id="4" name="Slide Image Placeholder 3"/>
          <p:cNvSpPr>
            <a:spLocks noGrp="1" noRot="1" noChangeAspect="1"/>
          </p:cNvSpPr>
          <p:nvPr>
            <p:ph type="sldImg" idx="2"/>
          </p:nvPr>
        </p:nvSpPr>
        <p:spPr>
          <a:xfrm>
            <a:off x="1184275" y="696913"/>
            <a:ext cx="4654550" cy="3490912"/>
          </a:xfrm>
          <a:prstGeom prst="rect">
            <a:avLst/>
          </a:prstGeom>
          <a:noFill/>
          <a:ln w="12700">
            <a:solidFill>
              <a:prstClr val="black"/>
            </a:solidFill>
          </a:ln>
        </p:spPr>
        <p:txBody>
          <a:bodyPr vert="horz" lIns="93307" tIns="46654" rIns="93307" bIns="46654" rtlCol="0" anchor="ctr"/>
          <a:lstStyle/>
          <a:p>
            <a:endParaRPr lang="en-US"/>
          </a:p>
        </p:txBody>
      </p:sp>
      <p:sp>
        <p:nvSpPr>
          <p:cNvPr id="5" name="Notes Placeholder 4"/>
          <p:cNvSpPr>
            <a:spLocks noGrp="1"/>
          </p:cNvSpPr>
          <p:nvPr>
            <p:ph type="body" sz="quarter" idx="3"/>
          </p:nvPr>
        </p:nvSpPr>
        <p:spPr>
          <a:xfrm>
            <a:off x="702310" y="4421824"/>
            <a:ext cx="5618480" cy="4189095"/>
          </a:xfrm>
          <a:prstGeom prst="rect">
            <a:avLst/>
          </a:prstGeom>
        </p:spPr>
        <p:txBody>
          <a:bodyPr vert="horz" lIns="93307" tIns="46654" rIns="93307" bIns="4665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31"/>
            <a:ext cx="3043343" cy="465455"/>
          </a:xfrm>
          <a:prstGeom prst="rect">
            <a:avLst/>
          </a:prstGeom>
        </p:spPr>
        <p:txBody>
          <a:bodyPr vert="horz" lIns="93307" tIns="46654" rIns="93307" bIns="46654" rtlCol="0" anchor="b"/>
          <a:lstStyle>
            <a:lvl1pPr algn="l">
              <a:defRPr sz="1200"/>
            </a:lvl1pPr>
          </a:lstStyle>
          <a:p>
            <a:endParaRPr lang="en-US"/>
          </a:p>
        </p:txBody>
      </p:sp>
      <p:sp>
        <p:nvSpPr>
          <p:cNvPr id="7" name="Slide Number Placeholder 6"/>
          <p:cNvSpPr>
            <a:spLocks noGrp="1"/>
          </p:cNvSpPr>
          <p:nvPr>
            <p:ph type="sldNum" sz="quarter" idx="5"/>
          </p:nvPr>
        </p:nvSpPr>
        <p:spPr>
          <a:xfrm>
            <a:off x="3978131" y="8842031"/>
            <a:ext cx="3043343" cy="465455"/>
          </a:xfrm>
          <a:prstGeom prst="rect">
            <a:avLst/>
          </a:prstGeom>
        </p:spPr>
        <p:txBody>
          <a:bodyPr vert="horz" lIns="93307" tIns="46654" rIns="93307" bIns="46654" rtlCol="0" anchor="b"/>
          <a:lstStyle>
            <a:lvl1pPr algn="r">
              <a:defRPr sz="1200"/>
            </a:lvl1pPr>
          </a:lstStyle>
          <a:p>
            <a:fld id="{CA426E1C-57F7-4A85-BF8E-7A33950BE469}" type="slidenum">
              <a:rPr lang="en-US" smtClean="0"/>
              <a:pPr/>
              <a:t>‹#›</a:t>
            </a:fld>
            <a:endParaRPr lang="en-US"/>
          </a:p>
        </p:txBody>
      </p:sp>
    </p:spTree>
    <p:extLst>
      <p:ext uri="{BB962C8B-B14F-4D97-AF65-F5344CB8AC3E}">
        <p14:creationId xmlns:p14="http://schemas.microsoft.com/office/powerpoint/2010/main" val="3444307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a:t>
            </a:fld>
            <a:endParaRPr lang="en-US" dirty="0"/>
          </a:p>
        </p:txBody>
      </p:sp>
    </p:spTree>
    <p:extLst>
      <p:ext uri="{BB962C8B-B14F-4D97-AF65-F5344CB8AC3E}">
        <p14:creationId xmlns:p14="http://schemas.microsoft.com/office/powerpoint/2010/main" val="9175361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A426E1C-57F7-4A85-BF8E-7A33950BE469}" type="slidenum">
              <a:rPr lang="en-US" smtClean="0"/>
              <a:pPr/>
              <a:t>10</a:t>
            </a:fld>
            <a:endParaRPr lang="en-US"/>
          </a:p>
        </p:txBody>
      </p:sp>
    </p:spTree>
    <p:extLst>
      <p:ext uri="{BB962C8B-B14F-4D97-AF65-F5344CB8AC3E}">
        <p14:creationId xmlns:p14="http://schemas.microsoft.com/office/powerpoint/2010/main" val="11224104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A426E1C-57F7-4A85-BF8E-7A33950BE469}" type="slidenum">
              <a:rPr lang="en-US" smtClean="0"/>
              <a:pPr/>
              <a:t>11</a:t>
            </a:fld>
            <a:endParaRPr lang="en-US"/>
          </a:p>
        </p:txBody>
      </p:sp>
    </p:spTree>
    <p:extLst>
      <p:ext uri="{BB962C8B-B14F-4D97-AF65-F5344CB8AC3E}">
        <p14:creationId xmlns:p14="http://schemas.microsoft.com/office/powerpoint/2010/main" val="23055948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May, </a:t>
            </a:r>
            <a:r>
              <a:rPr lang="en-US" baseline="0" dirty="0" err="1" smtClean="0"/>
              <a:t>Celena</a:t>
            </a:r>
            <a:r>
              <a:rPr lang="en-US" baseline="0" dirty="0" smtClean="0"/>
              <a:t> discussed crisis protocols and a template with Tribal representatives at a Tribal Mental Health Conference in Bow, WA. These are some of the structures we looked at before preparing a protocol to be used for clinical settings. We took all of the feedback that was received  at this conference and other meetings as well and came up with a draft of a protocol. We strive to have a 1 page visual protocol since each site will have their own way of writing the details of the protocol and each site has different people in charge of certain situations at clinics. On the back of the visual protocol will be a list for local resources to be written or typed in so each location can easily have access to the resources in their area if a suicidal patient/client does present.</a:t>
            </a:r>
          </a:p>
          <a:p>
            <a:endParaRPr lang="en-US" baseline="0" dirty="0" smtClean="0"/>
          </a:p>
          <a:p>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fld id="{CA426E1C-57F7-4A85-BF8E-7A33950BE469}" type="slidenum">
              <a:rPr lang="en-US" smtClean="0"/>
              <a:pPr/>
              <a:t>12</a:t>
            </a:fld>
            <a:endParaRPr lang="en-US"/>
          </a:p>
        </p:txBody>
      </p:sp>
    </p:spTree>
    <p:extLst>
      <p:ext uri="{BB962C8B-B14F-4D97-AF65-F5344CB8AC3E}">
        <p14:creationId xmlns:p14="http://schemas.microsoft.com/office/powerpoint/2010/main" val="32629838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r>
              <a:rPr lang="en-US" dirty="0" smtClean="0"/>
              <a:t>Draft – can</a:t>
            </a:r>
            <a:r>
              <a:rPr lang="en-US" baseline="0" dirty="0" smtClean="0"/>
              <a:t> you please take a minute to go over the draft (handout) and make any changes you see that are necessary or tell me about them so we can discuss? I would love to have you hand these back so I can make the changes you all suggest too!</a:t>
            </a:r>
          </a:p>
          <a:p>
            <a:endParaRPr lang="en-US" baseline="0" dirty="0" smtClean="0"/>
          </a:p>
          <a:p>
            <a:r>
              <a:rPr lang="en-US" baseline="0" dirty="0" smtClean="0"/>
              <a:t>Remember this is a draft – we will try to “pretty” it up after a final is done and we have received as much feedback from the NW Tribes as we can. </a:t>
            </a:r>
          </a:p>
        </p:txBody>
      </p:sp>
      <p:sp>
        <p:nvSpPr>
          <p:cNvPr id="4" name="Slide Number Placeholder 3"/>
          <p:cNvSpPr>
            <a:spLocks noGrp="1"/>
          </p:cNvSpPr>
          <p:nvPr>
            <p:ph type="sldNum" sz="quarter" idx="10"/>
          </p:nvPr>
        </p:nvSpPr>
        <p:spPr/>
        <p:txBody>
          <a:bodyPr/>
          <a:lstStyle/>
          <a:p>
            <a:fld id="{CA426E1C-57F7-4A85-BF8E-7A33950BE469}" type="slidenum">
              <a:rPr lang="en-US" smtClean="0"/>
              <a:pPr/>
              <a:t>13</a:t>
            </a:fld>
            <a:endParaRPr lang="en-US"/>
          </a:p>
        </p:txBody>
      </p:sp>
    </p:spTree>
    <p:extLst>
      <p:ext uri="{BB962C8B-B14F-4D97-AF65-F5344CB8AC3E}">
        <p14:creationId xmlns:p14="http://schemas.microsoft.com/office/powerpoint/2010/main" val="32896039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15</a:t>
            </a:fld>
            <a:endParaRPr lang="en-US"/>
          </a:p>
        </p:txBody>
      </p:sp>
    </p:spTree>
    <p:extLst>
      <p:ext uri="{BB962C8B-B14F-4D97-AF65-F5344CB8AC3E}">
        <p14:creationId xmlns:p14="http://schemas.microsoft.com/office/powerpoint/2010/main" val="21898627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C57574-CA9A-450F-8D08-32E010879E3F}" type="slidenum">
              <a:rPr lang="en-US">
                <a:solidFill>
                  <a:prstClr val="black"/>
                </a:solidFill>
              </a:rPr>
              <a:pPr/>
              <a:t>16</a:t>
            </a:fld>
            <a:endParaRPr lang="en-US">
              <a:solidFill>
                <a:prstClr val="black"/>
              </a:solidFill>
            </a:endParaRPr>
          </a:p>
        </p:txBody>
      </p:sp>
      <p:sp>
        <p:nvSpPr>
          <p:cNvPr id="278530" name="Rectangle 2"/>
          <p:cNvSpPr>
            <a:spLocks noGrp="1" noRot="1" noChangeAspect="1" noChangeArrowheads="1" noTextEdit="1"/>
          </p:cNvSpPr>
          <p:nvPr>
            <p:ph type="sldImg"/>
          </p:nvPr>
        </p:nvSpPr>
        <p:spPr>
          <a:ln/>
        </p:spPr>
      </p:sp>
      <p:sp>
        <p:nvSpPr>
          <p:cNvPr id="278531" name="Rectangle 3"/>
          <p:cNvSpPr>
            <a:spLocks noGrp="1" noChangeArrowheads="1"/>
          </p:cNvSpPr>
          <p:nvPr>
            <p:ph type="body" idx="1"/>
          </p:nvPr>
        </p:nvSpPr>
        <p:spPr/>
        <p:txBody>
          <a:bodyPr/>
          <a:lstStyle/>
          <a:p>
            <a:pPr marL="274320" lvl="1" indent="-274320" defTabSz="914400">
              <a:spcBef>
                <a:spcPct val="20000"/>
              </a:spcBef>
              <a:spcAft>
                <a:spcPts val="1200"/>
              </a:spcAft>
              <a:buClr>
                <a:srgbClr val="D16349"/>
              </a:buClr>
              <a:buSzPct val="85000"/>
              <a:buFont typeface="Wingdings 2"/>
              <a:buChar char=""/>
            </a:pPr>
            <a:r>
              <a:rPr lang="en-US" sz="3200" dirty="0" smtClean="0">
                <a:solidFill>
                  <a:prstClr val="black"/>
                </a:solidFill>
              </a:rPr>
              <a:t>Native youth in Oregon and Washington </a:t>
            </a:r>
          </a:p>
          <a:p>
            <a:pPr marL="274320" lvl="1" indent="-274320" defTabSz="914400">
              <a:spcBef>
                <a:spcPct val="20000"/>
              </a:spcBef>
              <a:spcAft>
                <a:spcPts val="1200"/>
              </a:spcAft>
              <a:buClr>
                <a:srgbClr val="D16349"/>
              </a:buClr>
              <a:buSzPct val="85000"/>
              <a:buFont typeface="Wingdings 2"/>
              <a:buChar char=""/>
            </a:pPr>
            <a:r>
              <a:rPr lang="en-US" sz="3200" dirty="0" smtClean="0">
                <a:solidFill>
                  <a:prstClr val="black"/>
                </a:solidFill>
              </a:rPr>
              <a:t>Participants were asked about their experiences viewing concerning content. </a:t>
            </a:r>
          </a:p>
          <a:p>
            <a:pPr marL="274320" lvl="1" indent="-274320" defTabSz="914400">
              <a:spcBef>
                <a:spcPct val="20000"/>
              </a:spcBef>
              <a:spcAft>
                <a:spcPts val="1200"/>
              </a:spcAft>
              <a:buClr>
                <a:srgbClr val="D16349"/>
              </a:buClr>
              <a:buSzPct val="85000"/>
              <a:buFont typeface="Wingdings 2"/>
              <a:buChar char=""/>
            </a:pPr>
            <a:r>
              <a:rPr lang="en-US" sz="3200" dirty="0" smtClean="0">
                <a:solidFill>
                  <a:prstClr val="black"/>
                </a:solidFill>
              </a:rPr>
              <a:t>Completed an </a:t>
            </a:r>
            <a:r>
              <a:rPr lang="en-US" sz="3200" i="1" dirty="0" smtClean="0">
                <a:solidFill>
                  <a:prstClr val="black"/>
                </a:solidFill>
              </a:rPr>
              <a:t>Ideal Program</a:t>
            </a:r>
            <a:r>
              <a:rPr lang="en-US" sz="3200" dirty="0" smtClean="0">
                <a:solidFill>
                  <a:prstClr val="black"/>
                </a:solidFill>
              </a:rPr>
              <a:t> worksheet, which addressed their preferred social media platform, people to involve, proposed messages to youth posting concerning content, and requested resources.</a:t>
            </a:r>
          </a:p>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C57574-CA9A-450F-8D08-32E010879E3F}" type="slidenum">
              <a:rPr lang="en-US">
                <a:solidFill>
                  <a:prstClr val="black"/>
                </a:solidFill>
              </a:rPr>
              <a:pPr/>
              <a:t>17</a:t>
            </a:fld>
            <a:endParaRPr lang="en-US">
              <a:solidFill>
                <a:prstClr val="black"/>
              </a:solidFill>
            </a:endParaRPr>
          </a:p>
        </p:txBody>
      </p:sp>
      <p:sp>
        <p:nvSpPr>
          <p:cNvPr id="278530" name="Rectangle 2"/>
          <p:cNvSpPr>
            <a:spLocks noGrp="1" noRot="1" noChangeAspect="1" noChangeArrowheads="1" noTextEdit="1"/>
          </p:cNvSpPr>
          <p:nvPr>
            <p:ph type="sldImg"/>
          </p:nvPr>
        </p:nvSpPr>
        <p:spPr>
          <a:ln/>
        </p:spPr>
      </p:sp>
      <p:sp>
        <p:nvSpPr>
          <p:cNvPr id="278531" name="Rectangle 3"/>
          <p:cNvSpPr>
            <a:spLocks noGrp="1" noChangeArrowheads="1"/>
          </p:cNvSpPr>
          <p:nvPr>
            <p:ph type="body" idx="1"/>
          </p:nvPr>
        </p:nvSpPr>
        <p:spPr/>
        <p:txBody>
          <a:bodyPr/>
          <a:lstStyle/>
          <a:p>
            <a:r>
              <a:rPr lang="en-US" dirty="0" smtClean="0"/>
              <a:t>Facebook, selected by 68% of participants, was identified as the preferred platform to deliver an intervention. Participants generated a diverse list of people to involve in efforts to intervene on behalf of those posting concerning content. The four most commonly suggested groups for involvement included: family, friends, mental health professionals, and health &amp; safety programs. Notably, “everyone” and “myself” were also suggested. </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C57574-CA9A-450F-8D08-32E010879E3F}" type="slidenum">
              <a:rPr lang="en-US">
                <a:solidFill>
                  <a:prstClr val="black"/>
                </a:solidFill>
              </a:rPr>
              <a:pPr/>
              <a:t>18</a:t>
            </a:fld>
            <a:endParaRPr lang="en-US">
              <a:solidFill>
                <a:prstClr val="black"/>
              </a:solidFill>
            </a:endParaRPr>
          </a:p>
        </p:txBody>
      </p:sp>
      <p:sp>
        <p:nvSpPr>
          <p:cNvPr id="278530" name="Rectangle 2"/>
          <p:cNvSpPr>
            <a:spLocks noGrp="1" noRot="1" noChangeAspect="1" noChangeArrowheads="1" noTextEdit="1"/>
          </p:cNvSpPr>
          <p:nvPr>
            <p:ph type="sldImg"/>
          </p:nvPr>
        </p:nvSpPr>
        <p:spPr>
          <a:ln/>
        </p:spPr>
      </p:sp>
      <p:sp>
        <p:nvSpPr>
          <p:cNvPr id="278531" name="Rectangle 3"/>
          <p:cNvSpPr>
            <a:spLocks noGrp="1" noChangeArrowheads="1"/>
          </p:cNvSpPr>
          <p:nvPr>
            <p:ph type="body" idx="1"/>
          </p:nvPr>
        </p:nvSpPr>
        <p:spPr/>
        <p:txBody>
          <a:bodyPr/>
          <a:lstStyle/>
          <a:p>
            <a:r>
              <a:rPr lang="en-US" dirty="0" smtClean="0"/>
              <a:t>The youth generated their own messages to be offered in response to a concerning post – all consisted of words of encouragement and support; most commonly addressing isolation, inquiring about well-being, emphasizing self-worth, and offering to listen - “I would make a Facebook page called, ‘If you need someone to talk to, we’re here’”. </a:t>
            </a:r>
          </a:p>
          <a:p>
            <a:endParaRPr lang="en-US" dirty="0" smtClean="0"/>
          </a:p>
          <a:p>
            <a:r>
              <a:rPr lang="en-US" dirty="0" smtClean="0"/>
              <a:t>Three themes emerged within the teens’ suggestions for intervention resources: inspirational videos, tips or guides on how to respond, and Native specific resources.</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C57574-CA9A-450F-8D08-32E010879E3F}" type="slidenum">
              <a:rPr lang="en-US">
                <a:solidFill>
                  <a:prstClr val="black"/>
                </a:solidFill>
              </a:rPr>
              <a:pPr/>
              <a:t>19</a:t>
            </a:fld>
            <a:endParaRPr lang="en-US">
              <a:solidFill>
                <a:prstClr val="black"/>
              </a:solidFill>
            </a:endParaRPr>
          </a:p>
        </p:txBody>
      </p:sp>
      <p:sp>
        <p:nvSpPr>
          <p:cNvPr id="278530" name="Rectangle 2"/>
          <p:cNvSpPr>
            <a:spLocks noGrp="1" noRot="1" noChangeAspect="1" noChangeArrowheads="1" noTextEdit="1"/>
          </p:cNvSpPr>
          <p:nvPr>
            <p:ph type="sldImg"/>
          </p:nvPr>
        </p:nvSpPr>
        <p:spPr>
          <a:ln/>
        </p:spPr>
      </p:sp>
      <p:sp>
        <p:nvSpPr>
          <p:cNvPr id="278531" name="Rectangle 3"/>
          <p:cNvSpPr>
            <a:spLocks noGrp="1" noChangeArrowheads="1"/>
          </p:cNvSpPr>
          <p:nvPr>
            <p:ph type="body" idx="1"/>
          </p:nvPr>
        </p:nvSpPr>
        <p:spPr/>
        <p:txBody>
          <a:bodyPr/>
          <a:lstStyle/>
          <a:p>
            <a:r>
              <a:rPr lang="en-US" dirty="0" smtClean="0"/>
              <a:t>Have you ever seen a concerning post</a:t>
            </a:r>
            <a:r>
              <a:rPr lang="en-US" baseline="0" dirty="0" smtClean="0"/>
              <a:t> on social media by a youth, expressing intent to harm oneself or others?</a:t>
            </a:r>
          </a:p>
          <a:p>
            <a:r>
              <a:rPr lang="en-US" b="1" baseline="0" dirty="0" smtClean="0"/>
              <a:t>Over 25% </a:t>
            </a:r>
            <a:r>
              <a:rPr lang="en-US" baseline="0" dirty="0" smtClean="0"/>
              <a:t>of health educators said yes.</a:t>
            </a:r>
          </a:p>
          <a:p>
            <a:endParaRPr lang="en-US" baseline="0" dirty="0" smtClean="0"/>
          </a:p>
          <a:p>
            <a:r>
              <a:rPr lang="en-US" baseline="0" dirty="0" smtClean="0"/>
              <a:t>90% Felt unprepared or somewhat prepared to respond to such posts.</a:t>
            </a:r>
          </a:p>
          <a:p>
            <a:endParaRPr lang="en-US" baseline="0" dirty="0" smtClean="0"/>
          </a:p>
          <a:p>
            <a:r>
              <a:rPr lang="en-US" baseline="0" dirty="0" smtClean="0"/>
              <a:t>Asked them what resources they’d need to intervene: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baseline="0" dirty="0" smtClean="0">
                <a:solidFill>
                  <a:schemeClr val="tx1"/>
                </a:solidFill>
                <a:latin typeface="+mn-lt"/>
                <a:ea typeface="+mn-ea"/>
                <a:cs typeface="+mn-cs"/>
              </a:rPr>
              <a:t>Training and online resources </a:t>
            </a:r>
          </a:p>
          <a:p>
            <a:pPr marL="628650" lvl="1"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How to respond to a threat of self-harm online. Contact the individual online? Send the post to a prevention counselor?</a:t>
            </a:r>
          </a:p>
          <a:p>
            <a:pPr marL="628650" lvl="1"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Deciphering posts and the seriousness of a post. </a:t>
            </a:r>
          </a:p>
          <a:p>
            <a:pPr marL="628650" lvl="1"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Protocols - The steps to intervene-what to say, what to do.</a:t>
            </a:r>
            <a:endParaRPr lang="en-US" baseline="0" dirty="0" smtClean="0"/>
          </a:p>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Instead of a walk-in or phone call, what if someone saw a concerning post on social media. What about on FB?? </a:t>
            </a:r>
            <a:endParaRPr lang="en-US" dirty="0" smtClean="0"/>
          </a:p>
          <a:p>
            <a:endParaRPr lang="en-US" dirty="0" smtClean="0"/>
          </a:p>
          <a:p>
            <a:r>
              <a:rPr lang="en-US" dirty="0" smtClean="0"/>
              <a:t>How many of you are on FB?</a:t>
            </a:r>
          </a:p>
          <a:p>
            <a:r>
              <a:rPr lang="en-US" dirty="0" smtClean="0"/>
              <a:t>Twitter?</a:t>
            </a:r>
          </a:p>
          <a:p>
            <a:r>
              <a:rPr lang="en-US" dirty="0" smtClean="0"/>
              <a:t>Instagram?</a:t>
            </a:r>
          </a:p>
          <a:p>
            <a:r>
              <a:rPr lang="en-US" dirty="0" smtClean="0"/>
              <a:t>Use any other media</a:t>
            </a:r>
            <a:r>
              <a:rPr lang="en-US" baseline="0" dirty="0" smtClean="0"/>
              <a:t> where you’ve seen concerning posts?</a:t>
            </a:r>
          </a:p>
          <a:p>
            <a:endParaRPr lang="en-US" baseline="0" dirty="0" smtClean="0"/>
          </a:p>
          <a:p>
            <a:r>
              <a:rPr lang="en-US" baseline="0" dirty="0" smtClean="0"/>
              <a:t>Here is what you can do – or many of us can do. . . . .</a:t>
            </a:r>
            <a:endParaRPr lang="en-US" dirty="0"/>
          </a:p>
        </p:txBody>
      </p:sp>
      <p:sp>
        <p:nvSpPr>
          <p:cNvPr id="4" name="Slide Number Placeholder 3"/>
          <p:cNvSpPr>
            <a:spLocks noGrp="1"/>
          </p:cNvSpPr>
          <p:nvPr>
            <p:ph type="sldNum" sz="quarter" idx="10"/>
          </p:nvPr>
        </p:nvSpPr>
        <p:spPr/>
        <p:txBody>
          <a:bodyPr/>
          <a:lstStyle/>
          <a:p>
            <a:fld id="{A20AAE23-9571-6441-BE70-0501D641A0D1}" type="slidenum">
              <a:rPr lang="en-US" smtClean="0"/>
              <a:pPr/>
              <a:t>20</a:t>
            </a:fld>
            <a:endParaRPr lang="en-US"/>
          </a:p>
        </p:txBody>
      </p:sp>
    </p:spTree>
    <p:extLst>
      <p:ext uri="{BB962C8B-B14F-4D97-AF65-F5344CB8AC3E}">
        <p14:creationId xmlns:p14="http://schemas.microsoft.com/office/powerpoint/2010/main" val="2309520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1CDD12-E139-4434-ADFD-71CC7E9733FF}" type="slidenum">
              <a:rPr lang="en-US" smtClean="0"/>
              <a:pPr/>
              <a:t>2</a:t>
            </a:fld>
            <a:endParaRPr lang="en-US"/>
          </a:p>
        </p:txBody>
      </p:sp>
    </p:spTree>
    <p:extLst>
      <p:ext uri="{BB962C8B-B14F-4D97-AF65-F5344CB8AC3E}">
        <p14:creationId xmlns:p14="http://schemas.microsoft.com/office/powerpoint/2010/main" val="32115523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A426E1C-57F7-4A85-BF8E-7A33950BE469}" type="slidenum">
              <a:rPr lang="en-US" smtClean="0"/>
              <a:pPr/>
              <a:t>21</a:t>
            </a:fld>
            <a:endParaRPr lang="en-US"/>
          </a:p>
        </p:txBody>
      </p:sp>
    </p:spTree>
    <p:extLst>
      <p:ext uri="{BB962C8B-B14F-4D97-AF65-F5344CB8AC3E}">
        <p14:creationId xmlns:p14="http://schemas.microsoft.com/office/powerpoint/2010/main" val="31222582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A426E1C-57F7-4A85-BF8E-7A33950BE469}" type="slidenum">
              <a:rPr lang="en-US" smtClean="0"/>
              <a:pPr/>
              <a:t>22</a:t>
            </a:fld>
            <a:endParaRPr lang="en-US"/>
          </a:p>
        </p:txBody>
      </p:sp>
    </p:spTree>
    <p:extLst>
      <p:ext uri="{BB962C8B-B14F-4D97-AF65-F5344CB8AC3E}">
        <p14:creationId xmlns:p14="http://schemas.microsoft.com/office/powerpoint/2010/main" val="8847288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Infographics</a:t>
            </a:r>
            <a:r>
              <a:rPr lang="en-US" baseline="0" dirty="0" smtClean="0"/>
              <a:t> = </a:t>
            </a:r>
            <a:r>
              <a:rPr lang="en-US" dirty="0" smtClean="0"/>
              <a:t>Data feedback for screening measures</a:t>
            </a:r>
          </a:p>
          <a:p>
            <a:pPr marL="171450" indent="-171450">
              <a:buFont typeface="Arial" panose="020B0604020202020204" pitchFamily="34" charset="0"/>
              <a:buChar char="•"/>
            </a:pPr>
            <a:r>
              <a:rPr lang="en-US" dirty="0" smtClean="0"/>
              <a:t>Support with EHR Reminders</a:t>
            </a:r>
          </a:p>
          <a:p>
            <a:pPr marL="628650" lvl="1" indent="-171450">
              <a:buFont typeface="Arial" panose="020B0604020202020204" pitchFamily="34" charset="0"/>
              <a:buChar char="•"/>
            </a:pPr>
            <a:r>
              <a:rPr lang="en-US" dirty="0" err="1" smtClean="0"/>
              <a:t>Hep</a:t>
            </a:r>
            <a:r>
              <a:rPr lang="en-US" dirty="0" smtClean="0"/>
              <a:t> C Screening and Follow-Up RNA testing</a:t>
            </a:r>
          </a:p>
          <a:p>
            <a:pPr marL="171450" indent="-171450">
              <a:buFont typeface="Arial" panose="020B0604020202020204" pitchFamily="34" charset="0"/>
              <a:buChar char="•"/>
            </a:pPr>
            <a:r>
              <a:rPr lang="en-US" dirty="0" smtClean="0"/>
              <a:t>Support for </a:t>
            </a:r>
            <a:r>
              <a:rPr lang="en-US" dirty="0" err="1" smtClean="0"/>
              <a:t>Hep</a:t>
            </a:r>
            <a:r>
              <a:rPr lang="en-US" dirty="0" smtClean="0"/>
              <a:t> C Panel</a:t>
            </a:r>
          </a:p>
          <a:p>
            <a:pPr marL="628650" lvl="1" indent="-171450">
              <a:buFont typeface="Arial" panose="020B0604020202020204" pitchFamily="34" charset="0"/>
              <a:buChar char="•"/>
            </a:pPr>
            <a:r>
              <a:rPr lang="en-US" dirty="0" smtClean="0"/>
              <a:t>Remote access to provide service available</a:t>
            </a:r>
          </a:p>
          <a:p>
            <a:pPr marL="171450" indent="-171450">
              <a:buFont typeface="Arial" panose="020B0604020202020204" pitchFamily="34" charset="0"/>
              <a:buChar char="•"/>
            </a:pPr>
            <a:r>
              <a:rPr lang="en-US" dirty="0" smtClean="0"/>
              <a:t>Linkage to ECHO for managing patients and education opportunities</a:t>
            </a:r>
          </a:p>
          <a:p>
            <a:pPr marL="171450" indent="-171450">
              <a:buFont typeface="Arial" panose="020B0604020202020204" pitchFamily="34" charset="0"/>
              <a:buChar char="•"/>
            </a:pPr>
            <a:r>
              <a:rPr lang="en-US" dirty="0" smtClean="0"/>
              <a:t>1 Day long practicums at UNM ECHO</a:t>
            </a:r>
          </a:p>
          <a:p>
            <a:pPr marL="171450" indent="-171450">
              <a:buFont typeface="Arial" panose="020B0604020202020204" pitchFamily="34" charset="0"/>
              <a:buChar char="•"/>
            </a:pPr>
            <a:r>
              <a:rPr lang="en-US" dirty="0" smtClean="0"/>
              <a:t>Patient Assistance Program Overview and support for navigation for Hepatitis C treatment</a:t>
            </a:r>
          </a:p>
          <a:p>
            <a:pPr marL="171450" indent="-171450">
              <a:buFont typeface="Arial" panose="020B0604020202020204" pitchFamily="34" charset="0"/>
              <a:buChar char="•"/>
            </a:pPr>
            <a:r>
              <a:rPr lang="en-US" dirty="0" smtClean="0"/>
              <a:t>Patient education </a:t>
            </a:r>
          </a:p>
          <a:p>
            <a:endParaRPr lang="en-US" dirty="0"/>
          </a:p>
        </p:txBody>
      </p:sp>
      <p:sp>
        <p:nvSpPr>
          <p:cNvPr id="4" name="Slide Number Placeholder 3"/>
          <p:cNvSpPr>
            <a:spLocks noGrp="1"/>
          </p:cNvSpPr>
          <p:nvPr>
            <p:ph type="sldNum" sz="quarter" idx="10"/>
          </p:nvPr>
        </p:nvSpPr>
        <p:spPr/>
        <p:txBody>
          <a:bodyPr/>
          <a:lstStyle/>
          <a:p>
            <a:fld id="{0D36B57E-9FAD-C249-AB63-C64BAA3911C6}"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963048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Difficulties in tracking cases and facilitating care are frequently encountered in largely rural populations, demonstrating the complexity of addressing HCV and presenting the need for a heightened awareness of the true scope of the disease within participating clinics. </a:t>
            </a:r>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24</a:t>
            </a:fld>
            <a:endParaRPr lang="en-US"/>
          </a:p>
        </p:txBody>
      </p:sp>
    </p:spTree>
    <p:extLst>
      <p:ext uri="{BB962C8B-B14F-4D97-AF65-F5344CB8AC3E}">
        <p14:creationId xmlns:p14="http://schemas.microsoft.com/office/powerpoint/2010/main" val="8667929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Most urgent to treat in red, gaps or questions to review in yellow</a:t>
            </a:r>
            <a:endParaRPr lang="en-US" dirty="0"/>
          </a:p>
        </p:txBody>
      </p:sp>
      <p:sp>
        <p:nvSpPr>
          <p:cNvPr id="4" name="Slide Number Placeholder 3"/>
          <p:cNvSpPr>
            <a:spLocks noGrp="1"/>
          </p:cNvSpPr>
          <p:nvPr>
            <p:ph type="sldNum" sz="quarter" idx="10"/>
          </p:nvPr>
        </p:nvSpPr>
        <p:spPr/>
        <p:txBody>
          <a:bodyPr/>
          <a:lstStyle/>
          <a:p>
            <a:fld id="{0D36B57E-9FAD-C249-AB63-C64BAA3911C6}"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37534888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People who inject drugs (PWID) are at increased risk for contracting and transmitting Hepatitis C virus (HCV) and Human Immunodeficiency Virus (HIV). This project will gather opinions, attitudes and beliefs from American Indian and Alaska Native (AI/AN) PWID, people who have injected drugs in the past (PWHID), community members and healthcare providers to build knowledge for future programing and planning efforts around injection drug use, HIV and HCV. </a:t>
            </a:r>
          </a:p>
          <a:p>
            <a:endParaRPr lang="en-US" dirty="0" smtClean="0"/>
          </a:p>
          <a:p>
            <a:r>
              <a:rPr lang="en-US" dirty="0" smtClean="0"/>
              <a:t>The project will be conducted in four geographically dispersed AI/AN communities in the United States using semi-structure interviews. The project will be based on indigenous ways of knowing, community-based participatory research principles and implementation science.</a:t>
            </a:r>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26</a:t>
            </a:fld>
            <a:endParaRPr lang="en-US"/>
          </a:p>
        </p:txBody>
      </p:sp>
    </p:spTree>
    <p:extLst>
      <p:ext uri="{BB962C8B-B14F-4D97-AF65-F5344CB8AC3E}">
        <p14:creationId xmlns:p14="http://schemas.microsoft.com/office/powerpoint/2010/main" val="32401389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A426E1C-57F7-4A85-BF8E-7A33950BE469}" type="slidenum">
              <a:rPr lang="en-US" smtClean="0"/>
              <a:pPr/>
              <a:t>27</a:t>
            </a:fld>
            <a:endParaRPr lang="en-US"/>
          </a:p>
        </p:txBody>
      </p:sp>
    </p:spTree>
    <p:extLst>
      <p:ext uri="{BB962C8B-B14F-4D97-AF65-F5344CB8AC3E}">
        <p14:creationId xmlns:p14="http://schemas.microsoft.com/office/powerpoint/2010/main" val="29418997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A20AAE23-9571-6441-BE70-0501D641A0D1}"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5819664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6618">
              <a:defRPr/>
            </a:pPr>
            <a:r>
              <a:rPr lang="en-US" baseline="0" dirty="0" smtClean="0"/>
              <a:t>ZS is embedded in the National Strategy for Suicide Prevention, and is a priority of the National Action Alliance for Suicide Prevention.</a:t>
            </a:r>
          </a:p>
          <a:p>
            <a:pPr defTabSz="466618">
              <a:defRPr/>
            </a:pPr>
            <a:endParaRPr lang="en-US" dirty="0"/>
          </a:p>
          <a:p>
            <a:pPr defTabSz="466618">
              <a:defRPr/>
            </a:pPr>
            <a:r>
              <a:rPr lang="en-US" dirty="0"/>
              <a:t>Two goals from the National Strategy for Suicide Prevention specifically relate to Zero Suicide:</a:t>
            </a:r>
          </a:p>
          <a:p>
            <a:pPr marL="174982" indent="-174982">
              <a:buFont typeface="Arial" panose="020B0604020202020204" pitchFamily="34" charset="0"/>
              <a:buChar char="•"/>
            </a:pPr>
            <a:r>
              <a:rPr lang="en-US" dirty="0" smtClean="0"/>
              <a:t>GOAL 8: Promote suicide prevention as a core component of health care services.</a:t>
            </a:r>
          </a:p>
          <a:p>
            <a:pPr marL="174982" indent="-174982">
              <a:buFont typeface="Arial" panose="020B0604020202020204" pitchFamily="34" charset="0"/>
              <a:buChar char="•"/>
            </a:pPr>
            <a:r>
              <a:rPr lang="en-US" dirty="0" smtClean="0"/>
              <a:t>GOAL 9: Promote and implement effective clinical and professional practices for assessing and treating those at risk for suicidal behaviors.</a:t>
            </a:r>
          </a:p>
          <a:p>
            <a:endParaRPr lang="en-US" dirty="0" smtClean="0"/>
          </a:p>
          <a:p>
            <a:pPr defTabSz="466618">
              <a:defRPr/>
            </a:pPr>
            <a:r>
              <a:rPr lang="en-US" dirty="0" smtClean="0"/>
              <a:t>The foundational belief of the Zero Suicide Model is that suicide deaths for individuals under care within health and behavioral health systems are preventable. </a:t>
            </a:r>
            <a:endParaRPr lang="en-US" baseline="0" dirty="0" smtClean="0"/>
          </a:p>
          <a:p>
            <a:endParaRPr lang="en-US" dirty="0" smtClean="0"/>
          </a:p>
          <a:p>
            <a:r>
              <a:rPr lang="en-US" dirty="0" smtClean="0"/>
              <a:t>This is a relatively</a:t>
            </a:r>
            <a:r>
              <a:rPr lang="en-US" baseline="0" dirty="0" smtClean="0"/>
              <a:t> new approach that is being embraced by large </a:t>
            </a:r>
            <a:r>
              <a:rPr lang="en-US" dirty="0" smtClean="0"/>
              <a:t>health</a:t>
            </a:r>
            <a:r>
              <a:rPr lang="en-US" baseline="0" dirty="0" smtClean="0"/>
              <a:t> care organizations, the Indian Health Service, and individual clinics. </a:t>
            </a:r>
          </a:p>
          <a:p>
            <a:endParaRPr lang="en-US" baseline="0" dirty="0" smtClean="0"/>
          </a:p>
        </p:txBody>
      </p:sp>
      <p:sp>
        <p:nvSpPr>
          <p:cNvPr id="4" name="Slide Number Placeholder 3"/>
          <p:cNvSpPr>
            <a:spLocks noGrp="1"/>
          </p:cNvSpPr>
          <p:nvPr>
            <p:ph type="sldNum" sz="quarter" idx="10"/>
          </p:nvPr>
        </p:nvSpPr>
        <p:spPr/>
        <p:txBody>
          <a:bodyPr/>
          <a:lstStyle/>
          <a:p>
            <a:fld id="{A20AAE23-9571-6441-BE70-0501D641A0D1}"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73876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6618">
              <a:defRPr/>
            </a:pPr>
            <a:r>
              <a:rPr lang="en-US" dirty="0" smtClean="0"/>
              <a:t>Health services have historically focused on treating mental health problems, such as depression and anxiety, with the assumption that a patient’s suicidal thoughts and behaviors will stop once the depression or anxiety disorder is resolved. Current research strongly supports targeting and treating suicidal ideation and behaviors specifically and directly, independent of diagnosis, as well as any diagnosed mental health or substance abuse problem. </a:t>
            </a:r>
          </a:p>
          <a:p>
            <a:pPr defTabSz="466618">
              <a:defRPr/>
            </a:pPr>
            <a:r>
              <a:rPr lang="en-US" sz="1000" i="1" dirty="0"/>
              <a:t>(Ex. Cognitive Behavioral Therapy for Suicide Prevention, Dialectical Behavioral Therapy or Collaborative Assessment and Management of Suicidality, Safety Planning, Reducing Lethal Means)</a:t>
            </a:r>
          </a:p>
          <a:p>
            <a:pPr defTabSz="466618">
              <a:defRPr/>
            </a:pPr>
            <a:endParaRPr lang="en-US" dirty="0" smtClean="0"/>
          </a:p>
          <a:p>
            <a:pPr defTabSz="466618">
              <a:defRPr/>
            </a:pPr>
            <a:r>
              <a:rPr lang="en-US" dirty="0" smtClean="0"/>
              <a:t>The Zero Suicide Model relies on a system-wide approach to improve outcomes and close gaps. Success is achieved when clinical teams embrace the understanding that suicide deaths are preventable in their organization; and when patients feel comfortable disclosing suicide risk and work with clinic staff to lower that risk.</a:t>
            </a:r>
          </a:p>
          <a:p>
            <a:pPr defTabSz="466618">
              <a:defRPr/>
            </a:pPr>
            <a:endParaRPr lang="en-US" dirty="0" smtClean="0"/>
          </a:p>
          <a:p>
            <a:pPr defTabSz="466618">
              <a:defRPr/>
            </a:pPr>
            <a:r>
              <a:rPr lang="en-US" dirty="0" smtClean="0"/>
              <a:t>The Model is based on the realization that suicidal individuals often fall through multiple cracks in a fragmented and sometimes distracted health care system, and on the premise that a systematic approach to quality improvement is necessary.</a:t>
            </a:r>
          </a:p>
          <a:p>
            <a:endParaRPr lang="en-US" dirty="0"/>
          </a:p>
        </p:txBody>
      </p:sp>
      <p:sp>
        <p:nvSpPr>
          <p:cNvPr id="4" name="Slide Number Placeholder 3"/>
          <p:cNvSpPr>
            <a:spLocks noGrp="1"/>
          </p:cNvSpPr>
          <p:nvPr>
            <p:ph type="sldNum" sz="quarter" idx="10"/>
          </p:nvPr>
        </p:nvSpPr>
        <p:spPr/>
        <p:txBody>
          <a:bodyPr/>
          <a:lstStyle/>
          <a:p>
            <a:fld id="{A20AAE23-9571-6441-BE70-0501D641A0D1}"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3667928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here are</a:t>
            </a:r>
            <a:r>
              <a:rPr lang="en-US" baseline="0" dirty="0" smtClean="0"/>
              <a:t> the final campaign materials.</a:t>
            </a:r>
            <a:endParaRPr lang="en-US" dirty="0"/>
          </a:p>
        </p:txBody>
      </p:sp>
      <p:sp>
        <p:nvSpPr>
          <p:cNvPr id="4" name="Slide Number Placeholder 3"/>
          <p:cNvSpPr>
            <a:spLocks noGrp="1"/>
          </p:cNvSpPr>
          <p:nvPr>
            <p:ph type="sldNum" sz="quarter" idx="10"/>
          </p:nvPr>
        </p:nvSpPr>
        <p:spPr/>
        <p:txBody>
          <a:bodyPr/>
          <a:lstStyle/>
          <a:p>
            <a:fld id="{701CDD12-E139-4434-ADFD-71CC7E9733FF}"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42915921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Zero Suicide approach represents a strong commitment to patient safety—the most fundamental responsibility of health care—and also to the safety and support of clinical staff, who do the demanding work of treating and supporting suicidal patients.</a:t>
            </a:r>
          </a:p>
          <a:p>
            <a:endParaRPr lang="en-US" dirty="0" smtClean="0"/>
          </a:p>
          <a:p>
            <a:r>
              <a:rPr lang="en-US" dirty="0" smtClean="0"/>
              <a:t>There are 7 elements to assist with this, that are key to the model.</a:t>
            </a:r>
            <a:endParaRPr lang="en-US" dirty="0"/>
          </a:p>
        </p:txBody>
      </p:sp>
      <p:sp>
        <p:nvSpPr>
          <p:cNvPr id="4" name="Slide Number Placeholder 3"/>
          <p:cNvSpPr>
            <a:spLocks noGrp="1"/>
          </p:cNvSpPr>
          <p:nvPr>
            <p:ph type="sldNum" sz="quarter" idx="10"/>
          </p:nvPr>
        </p:nvSpPr>
        <p:spPr/>
        <p:txBody>
          <a:bodyPr/>
          <a:lstStyle/>
          <a:p>
            <a:fld id="{A20AAE23-9571-6441-BE70-0501D641A0D1}"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3715087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Each site receives </a:t>
            </a:r>
            <a:r>
              <a:rPr lang="en-US" dirty="0" smtClean="0">
                <a:solidFill>
                  <a:srgbClr val="FF0000"/>
                </a:solidFill>
              </a:rPr>
              <a:t>roughly</a:t>
            </a:r>
            <a:r>
              <a:rPr lang="en-US" baseline="0" dirty="0" smtClean="0">
                <a:solidFill>
                  <a:srgbClr val="FF0000"/>
                </a:solidFill>
              </a:rPr>
              <a:t> $25,000 </a:t>
            </a:r>
            <a:r>
              <a:rPr lang="en-US" baseline="0" dirty="0" smtClean="0"/>
              <a:t>per year to support their ZS activities.</a:t>
            </a:r>
            <a:endParaRPr lang="en-US" dirty="0" smtClean="0"/>
          </a:p>
        </p:txBody>
      </p:sp>
      <p:sp>
        <p:nvSpPr>
          <p:cNvPr id="4" name="Slide Number Placeholder 3"/>
          <p:cNvSpPr>
            <a:spLocks noGrp="1"/>
          </p:cNvSpPr>
          <p:nvPr>
            <p:ph type="sldNum" sz="quarter" idx="10"/>
          </p:nvPr>
        </p:nvSpPr>
        <p:spPr/>
        <p:txBody>
          <a:bodyPr/>
          <a:lstStyle/>
          <a:p>
            <a:fld id="{A20AAE23-9571-6441-BE70-0501D641A0D1}"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324316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A20AAE23-9571-6441-BE70-0501D641A0D1}"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324316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285750" indent="-285750">
              <a:buFont typeface="Arial" panose="020B0604020202020204" pitchFamily="34" charset="0"/>
              <a:buChar char="•"/>
            </a:pPr>
            <a:r>
              <a:rPr lang="en-US" sz="3200" dirty="0" smtClean="0">
                <a:solidFill>
                  <a:prstClr val="black"/>
                </a:solidFill>
              </a:rPr>
              <a:t>Eligibility requirements will include:</a:t>
            </a:r>
          </a:p>
          <a:p>
            <a:pPr marL="914400" lvl="1" indent="-457200">
              <a:buFont typeface="Wingdings" panose="05000000000000000000" pitchFamily="2" charset="2"/>
              <a:buChar char="ü"/>
            </a:pPr>
            <a:r>
              <a:rPr lang="en-US" sz="2800" dirty="0" smtClean="0">
                <a:solidFill>
                  <a:prstClr val="black"/>
                </a:solidFill>
              </a:rPr>
              <a:t>First come, first serve</a:t>
            </a:r>
          </a:p>
          <a:p>
            <a:pPr marL="914400" lvl="1" indent="-457200">
              <a:buFont typeface="Wingdings" panose="05000000000000000000" pitchFamily="2" charset="2"/>
              <a:buChar char="ü"/>
            </a:pPr>
            <a:r>
              <a:rPr lang="en-US" sz="2800" dirty="0" smtClean="0">
                <a:solidFill>
                  <a:prstClr val="black"/>
                </a:solidFill>
              </a:rPr>
              <a:t>Review the ZS website and toolkit prior to requesting a training</a:t>
            </a:r>
          </a:p>
          <a:p>
            <a:pPr marL="914400" lvl="1" indent="-457200">
              <a:buFont typeface="Wingdings" panose="05000000000000000000" pitchFamily="2" charset="2"/>
              <a:buChar char="ü"/>
            </a:pPr>
            <a:r>
              <a:rPr lang="en-US" sz="2800" dirty="0" smtClean="0">
                <a:solidFill>
                  <a:prstClr val="black"/>
                </a:solidFill>
              </a:rPr>
              <a:t>Approval from Tribal Council and Health Director</a:t>
            </a:r>
          </a:p>
          <a:p>
            <a:pPr marL="914400" lvl="1" indent="-457200">
              <a:buFont typeface="Wingdings" panose="05000000000000000000" pitchFamily="2" charset="2"/>
              <a:buChar char="ü"/>
            </a:pPr>
            <a:r>
              <a:rPr lang="en-US" sz="2800" dirty="0" smtClean="0">
                <a:solidFill>
                  <a:prstClr val="black"/>
                </a:solidFill>
              </a:rPr>
              <a:t>Agree to complete Organizational self assessment and</a:t>
            </a:r>
            <a:r>
              <a:rPr lang="en-US" sz="2800" baseline="0" dirty="0" smtClean="0">
                <a:solidFill>
                  <a:prstClr val="black"/>
                </a:solidFill>
              </a:rPr>
              <a:t> submit</a:t>
            </a:r>
          </a:p>
          <a:p>
            <a:pPr marL="914400" lvl="1" indent="-457200">
              <a:buFont typeface="Wingdings" panose="05000000000000000000" pitchFamily="2" charset="2"/>
              <a:buChar char="ü"/>
            </a:pPr>
            <a:r>
              <a:rPr lang="en-US" sz="2800" baseline="0" dirty="0" smtClean="0">
                <a:solidFill>
                  <a:prstClr val="black"/>
                </a:solidFill>
              </a:rPr>
              <a:t>Agree to complete Work force survey at baseline and then 1 year later</a:t>
            </a:r>
          </a:p>
          <a:p>
            <a:pPr marL="914400" lvl="1" indent="-457200">
              <a:buFont typeface="Wingdings" panose="05000000000000000000" pitchFamily="2" charset="2"/>
              <a:buChar char="ü"/>
            </a:pPr>
            <a:r>
              <a:rPr lang="en-US" sz="2800" dirty="0" smtClean="0">
                <a:solidFill>
                  <a:prstClr val="black"/>
                </a:solidFill>
              </a:rPr>
              <a:t>Recruit and confirm at least 20 clinical/counseling staff to attend the training</a:t>
            </a:r>
          </a:p>
          <a:p>
            <a:pPr marL="914400" lvl="1" indent="-457200">
              <a:buFont typeface="Wingdings" panose="05000000000000000000" pitchFamily="2" charset="2"/>
              <a:buChar char="ü"/>
            </a:pPr>
            <a:r>
              <a:rPr lang="en-US" sz="2800" dirty="0" smtClean="0">
                <a:solidFill>
                  <a:prstClr val="black"/>
                </a:solidFill>
              </a:rPr>
              <a:t>Not</a:t>
            </a:r>
            <a:r>
              <a:rPr lang="en-US" sz="2800" baseline="0" dirty="0" smtClean="0">
                <a:solidFill>
                  <a:prstClr val="black"/>
                </a:solidFill>
              </a:rPr>
              <a:t> having been part of any ZS trainings so far (Zero Suicide Tribal Academy in December)</a:t>
            </a:r>
            <a:endParaRPr lang="en-US" sz="2800" dirty="0" smtClean="0">
              <a:solidFill>
                <a:prstClr val="black"/>
              </a:solidFill>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solidFill>
                  <a:prstClr val="black"/>
                </a:solidFill>
              </a:rPr>
              <a:t>Implementation technical assistance – does not include monetary support unfortunately nor any robust evaluation but the WF survey will be done</a:t>
            </a:r>
            <a:r>
              <a:rPr lang="en-US" sz="1200" baseline="0" dirty="0" smtClean="0">
                <a:solidFill>
                  <a:prstClr val="black"/>
                </a:solidFill>
              </a:rPr>
              <a:t> twice as a measure to see where the workforce stands after the first bit of implementation of ZS.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smtClean="0">
                <a:solidFill>
                  <a:prstClr val="black"/>
                </a:solidFill>
              </a:rPr>
              <a:t>We hope to have the Request Form and check off list of eligibility criteria circulating to NW Tribes by mid-December.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aseline="0" dirty="0" smtClean="0">
                <a:solidFill>
                  <a:prstClr val="black"/>
                </a:solidFill>
              </a:rPr>
              <a:t>Please contact me if you are interested in this opportunity and we can discuss the requirements as we are creating the request form</a:t>
            </a:r>
            <a:endParaRPr lang="en-US" sz="1200" dirty="0" smtClean="0">
              <a:solidFill>
                <a:prstClr val="black"/>
              </a:solidFill>
            </a:endParaRPr>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34</a:t>
            </a:fld>
            <a:endParaRPr lang="en-US"/>
          </a:p>
        </p:txBody>
      </p:sp>
    </p:spTree>
    <p:extLst>
      <p:ext uri="{BB962C8B-B14F-4D97-AF65-F5344CB8AC3E}">
        <p14:creationId xmlns:p14="http://schemas.microsoft.com/office/powerpoint/2010/main" val="40385060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4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39659">
              <a:defRPr/>
            </a:pPr>
            <a:r>
              <a:rPr lang="en-US" dirty="0" smtClean="0"/>
              <a:t>Over the last 5 years </a:t>
            </a:r>
            <a:r>
              <a:rPr lang="en-US" i="0" dirty="0" smtClean="0"/>
              <a:t>w</a:t>
            </a:r>
            <a:r>
              <a:rPr lang="en-US" baseline="0" dirty="0" smtClean="0">
                <a:solidFill>
                  <a:srgbClr val="215968"/>
                </a:solidFill>
              </a:rPr>
              <a:t>e have been doing formative research to develop this tool</a:t>
            </a:r>
            <a:r>
              <a:rPr lang="en-US" baseline="0" dirty="0" smtClean="0">
                <a:solidFill>
                  <a:schemeClr val="tx1"/>
                </a:solidFill>
              </a:rPr>
              <a:t>. We have </a:t>
            </a:r>
            <a:r>
              <a:rPr lang="en-US" dirty="0" smtClean="0"/>
              <a:t>worked closely with NW tribes and national partners to develop </a:t>
            </a:r>
            <a:r>
              <a:rPr lang="en-US" i="1" dirty="0" smtClean="0"/>
              <a:t>We R Native.</a:t>
            </a:r>
            <a:endParaRPr lang="en-US" dirty="0" smtClean="0"/>
          </a:p>
          <a:p>
            <a:pPr defTabSz="939659">
              <a:defRPr/>
            </a:pPr>
            <a:endParaRPr lang="en-US" dirty="0" smtClean="0"/>
          </a:p>
          <a:p>
            <a:pPr defTabSz="939659">
              <a:defRPr/>
            </a:pPr>
            <a:r>
              <a:rPr lang="en-US" dirty="0" smtClean="0"/>
              <a:t>So, what</a:t>
            </a:r>
            <a:r>
              <a:rPr lang="en-US" baseline="0" dirty="0" smtClean="0"/>
              <a:t> is it?</a:t>
            </a:r>
          </a:p>
          <a:p>
            <a:pPr defTabSz="939659">
              <a:defRPr/>
            </a:pPr>
            <a:endParaRPr lang="en-US" dirty="0" smtClean="0"/>
          </a:p>
          <a:p>
            <a:pPr defTabSz="939659">
              <a:defRPr/>
            </a:pPr>
            <a:r>
              <a:rPr lang="en-US" dirty="0" smtClean="0"/>
              <a:t>WRN is a holistic multimedia health resource – for Native youth, by Native youth. </a:t>
            </a:r>
          </a:p>
          <a:p>
            <a:pPr defTabSz="939659">
              <a:defRPr/>
            </a:pPr>
            <a:endParaRPr lang="en-US" dirty="0" smtClean="0"/>
          </a:p>
          <a:p>
            <a:r>
              <a:rPr lang="en-US" dirty="0" smtClean="0"/>
              <a:t>The</a:t>
            </a:r>
            <a:r>
              <a:rPr lang="en-US" baseline="0" dirty="0" smtClean="0"/>
              <a:t> website includes </a:t>
            </a:r>
            <a:r>
              <a:rPr lang="en-US" dirty="0" smtClean="0"/>
              <a:t>health topics, including drug and alcohol use, STD/HIV, and suicide, all of which required extreme sensitivity when designing health promotion messages, particularly</a:t>
            </a:r>
            <a:r>
              <a:rPr lang="en-US" baseline="0" dirty="0" smtClean="0"/>
              <a:t> those</a:t>
            </a:r>
            <a:r>
              <a:rPr lang="en-US" dirty="0" smtClean="0"/>
              <a:t> that will resonate in AI/AN communities. </a:t>
            </a:r>
          </a:p>
        </p:txBody>
      </p:sp>
      <p:sp>
        <p:nvSpPr>
          <p:cNvPr id="304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4300">
                <a:solidFill>
                  <a:srgbClr val="000000"/>
                </a:solidFill>
                <a:latin typeface="Gill Sans" charset="0"/>
                <a:ea typeface="ヒラギノ角ゴ ProN W3" charset="-128"/>
                <a:sym typeface="Gill Sans" charset="0"/>
              </a:defRPr>
            </a:lvl1pPr>
            <a:lvl2pPr marL="758038" indent="-291554" eaLnBrk="0" hangingPunct="0">
              <a:defRPr sz="4300">
                <a:solidFill>
                  <a:srgbClr val="000000"/>
                </a:solidFill>
                <a:latin typeface="Gill Sans" charset="0"/>
                <a:ea typeface="ヒラギノ角ゴ ProN W3" charset="-128"/>
                <a:sym typeface="Gill Sans" charset="0"/>
              </a:defRPr>
            </a:lvl2pPr>
            <a:lvl3pPr marL="1166213" indent="-233244" eaLnBrk="0" hangingPunct="0">
              <a:defRPr sz="4300">
                <a:solidFill>
                  <a:srgbClr val="000000"/>
                </a:solidFill>
                <a:latin typeface="Gill Sans" charset="0"/>
                <a:ea typeface="ヒラギノ角ゴ ProN W3" charset="-128"/>
                <a:sym typeface="Gill Sans" charset="0"/>
              </a:defRPr>
            </a:lvl3pPr>
            <a:lvl4pPr marL="1632698" indent="-233244" eaLnBrk="0" hangingPunct="0">
              <a:defRPr sz="4300">
                <a:solidFill>
                  <a:srgbClr val="000000"/>
                </a:solidFill>
                <a:latin typeface="Gill Sans" charset="0"/>
                <a:ea typeface="ヒラギノ角ゴ ProN W3" charset="-128"/>
                <a:sym typeface="Gill Sans" charset="0"/>
              </a:defRPr>
            </a:lvl4pPr>
            <a:lvl5pPr marL="2099182" indent="-233244" eaLnBrk="0" hangingPunct="0">
              <a:defRPr sz="4300">
                <a:solidFill>
                  <a:srgbClr val="000000"/>
                </a:solidFill>
                <a:latin typeface="Gill Sans" charset="0"/>
                <a:ea typeface="ヒラギノ角ゴ ProN W3" charset="-128"/>
                <a:sym typeface="Gill Sans" charset="0"/>
              </a:defRPr>
            </a:lvl5pPr>
            <a:lvl6pPr marL="2565669" indent="-233244" algn="ctr" eaLnBrk="0" fontAlgn="base" hangingPunct="0">
              <a:spcBef>
                <a:spcPct val="0"/>
              </a:spcBef>
              <a:spcAft>
                <a:spcPct val="0"/>
              </a:spcAft>
              <a:defRPr sz="4300">
                <a:solidFill>
                  <a:srgbClr val="000000"/>
                </a:solidFill>
                <a:latin typeface="Gill Sans" charset="0"/>
                <a:ea typeface="ヒラギノ角ゴ ProN W3" charset="-128"/>
                <a:sym typeface="Gill Sans" charset="0"/>
              </a:defRPr>
            </a:lvl6pPr>
            <a:lvl7pPr marL="3032154" indent="-233244" algn="ctr" eaLnBrk="0" fontAlgn="base" hangingPunct="0">
              <a:spcBef>
                <a:spcPct val="0"/>
              </a:spcBef>
              <a:spcAft>
                <a:spcPct val="0"/>
              </a:spcAft>
              <a:defRPr sz="4300">
                <a:solidFill>
                  <a:srgbClr val="000000"/>
                </a:solidFill>
                <a:latin typeface="Gill Sans" charset="0"/>
                <a:ea typeface="ヒラギノ角ゴ ProN W3" charset="-128"/>
                <a:sym typeface="Gill Sans" charset="0"/>
              </a:defRPr>
            </a:lvl7pPr>
            <a:lvl8pPr marL="3498637" indent="-233244" algn="ctr" eaLnBrk="0" fontAlgn="base" hangingPunct="0">
              <a:spcBef>
                <a:spcPct val="0"/>
              </a:spcBef>
              <a:spcAft>
                <a:spcPct val="0"/>
              </a:spcAft>
              <a:defRPr sz="4300">
                <a:solidFill>
                  <a:srgbClr val="000000"/>
                </a:solidFill>
                <a:latin typeface="Gill Sans" charset="0"/>
                <a:ea typeface="ヒラギノ角ゴ ProN W3" charset="-128"/>
                <a:sym typeface="Gill Sans" charset="0"/>
              </a:defRPr>
            </a:lvl8pPr>
            <a:lvl9pPr marL="3965123" indent="-233244" algn="ctr" eaLnBrk="0" fontAlgn="base" hangingPunct="0">
              <a:spcBef>
                <a:spcPct val="0"/>
              </a:spcBef>
              <a:spcAft>
                <a:spcPct val="0"/>
              </a:spcAft>
              <a:defRPr sz="4300">
                <a:solidFill>
                  <a:srgbClr val="000000"/>
                </a:solidFill>
                <a:latin typeface="Gill Sans" charset="0"/>
                <a:ea typeface="ヒラギノ角ゴ ProN W3" charset="-128"/>
                <a:sym typeface="Gill Sans" charset="0"/>
              </a:defRPr>
            </a:lvl9pPr>
          </a:lstStyle>
          <a:p>
            <a:pPr eaLnBrk="1" hangingPunct="1"/>
            <a:fld id="{4223F95C-FBF3-4C9E-B438-C966493C07DB}" type="slidenum">
              <a:rPr lang="en-US" sz="1200"/>
              <a:pPr eaLnBrk="1" hangingPunct="1"/>
              <a:t>35</a:t>
            </a:fld>
            <a:endParaRPr 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Based on our research, we knew that if it was solely based on specific</a:t>
            </a:r>
            <a:r>
              <a:rPr lang="en-US" baseline="0" dirty="0" smtClean="0"/>
              <a:t> </a:t>
            </a:r>
            <a:r>
              <a:rPr lang="en-US" dirty="0" smtClean="0"/>
              <a:t>health topics, youth wouldn’t be interested except when searching for those health topics.</a:t>
            </a:r>
          </a:p>
          <a:p>
            <a:endParaRPr lang="en-US" dirty="0" smtClean="0"/>
          </a:p>
          <a:p>
            <a:r>
              <a:rPr lang="en-US" dirty="0" smtClean="0"/>
              <a:t>So we wrapped up all this great, medically accurate health information into a fun, interactive package…driven</a:t>
            </a:r>
            <a:r>
              <a:rPr lang="en-US" baseline="0" dirty="0" smtClean="0"/>
              <a:t> by Native youth.</a:t>
            </a:r>
            <a:endParaRPr lang="en-US" dirty="0" smtClean="0"/>
          </a:p>
          <a:p>
            <a:pPr eaLnBrk="1" hangingPunct="1">
              <a:spcBef>
                <a:spcPct val="0"/>
              </a:spcBef>
            </a:pPr>
            <a:endParaRPr lang="en-US" altLang="en-US" dirty="0" smtClean="0"/>
          </a:p>
          <a:p>
            <a:pPr eaLnBrk="1" hangingPunct="1">
              <a:spcBef>
                <a:spcPct val="0"/>
              </a:spcBef>
            </a:pPr>
            <a:r>
              <a:rPr lang="en-US" altLang="en-US" dirty="0" smtClean="0"/>
              <a:t>The site focuses on health and social issues important to Native youth… We have 50 youth ambassadors that contribute to the site. </a:t>
            </a:r>
          </a:p>
          <a:p>
            <a:pPr eaLnBrk="1" hangingPunct="1">
              <a:spcBef>
                <a:spcPct val="0"/>
              </a:spcBef>
            </a:pPr>
            <a:endParaRPr lang="en-US" altLang="en-US" dirty="0" smtClean="0">
              <a:solidFill>
                <a:srgbClr val="FF0000"/>
              </a:solidFill>
            </a:endParaRPr>
          </a:p>
          <a:p>
            <a:pPr eaLnBrk="1" hangingPunct="1">
              <a:spcBef>
                <a:spcPct val="0"/>
              </a:spcBef>
            </a:pPr>
            <a:r>
              <a:rPr lang="en-US" altLang="en-US" u="sng" dirty="0" smtClean="0">
                <a:solidFill>
                  <a:srgbClr val="FF0000"/>
                </a:solidFill>
              </a:rPr>
              <a:t>Over 350 health and wellness pages – All reviewed both by Native youth and topic experts.</a:t>
            </a:r>
          </a:p>
          <a:p>
            <a:pPr eaLnBrk="1" hangingPunct="1">
              <a:spcBef>
                <a:spcPct val="0"/>
              </a:spcBef>
            </a:pPr>
            <a:r>
              <a:rPr lang="en-US" altLang="en-US" dirty="0" smtClean="0"/>
              <a:t> </a:t>
            </a:r>
          </a:p>
        </p:txBody>
      </p:sp>
      <p:sp>
        <p:nvSpPr>
          <p:cNvPr id="4" name="Slide Number Placeholder 3"/>
          <p:cNvSpPr>
            <a:spLocks noGrp="1"/>
          </p:cNvSpPr>
          <p:nvPr>
            <p:ph type="sldNum" sz="quarter" idx="10"/>
          </p:nvPr>
        </p:nvSpPr>
        <p:spPr/>
        <p:txBody>
          <a:bodyPr/>
          <a:lstStyle/>
          <a:p>
            <a:fld id="{4A127C63-937F-45AA-A730-A80151623743}"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34438748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6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If you’d like to contact the folks who manage THRIVE/PRT/We R</a:t>
            </a:r>
            <a:r>
              <a:rPr lang="en-US" baseline="0" dirty="0" smtClean="0"/>
              <a:t> Native…</a:t>
            </a:r>
            <a:endParaRPr lang="en-US" dirty="0" smtClean="0"/>
          </a:p>
        </p:txBody>
      </p:sp>
      <p:sp>
        <p:nvSpPr>
          <p:cNvPr id="326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4300">
                <a:solidFill>
                  <a:srgbClr val="000000"/>
                </a:solidFill>
                <a:latin typeface="Gill Sans" charset="0"/>
                <a:ea typeface="ヒラギノ角ゴ ProN W3" charset="-128"/>
                <a:sym typeface="Gill Sans" charset="0"/>
              </a:defRPr>
            </a:lvl1pPr>
            <a:lvl2pPr marL="758023" indent="-291549" eaLnBrk="0" hangingPunct="0">
              <a:defRPr sz="4300">
                <a:solidFill>
                  <a:srgbClr val="000000"/>
                </a:solidFill>
                <a:latin typeface="Gill Sans" charset="0"/>
                <a:ea typeface="ヒラギノ角ゴ ProN W3" charset="-128"/>
                <a:sym typeface="Gill Sans" charset="0"/>
              </a:defRPr>
            </a:lvl2pPr>
            <a:lvl3pPr marL="1166191" indent="-233239" eaLnBrk="0" hangingPunct="0">
              <a:defRPr sz="4300">
                <a:solidFill>
                  <a:srgbClr val="000000"/>
                </a:solidFill>
                <a:latin typeface="Gill Sans" charset="0"/>
                <a:ea typeface="ヒラギノ角ゴ ProN W3" charset="-128"/>
                <a:sym typeface="Gill Sans" charset="0"/>
              </a:defRPr>
            </a:lvl3pPr>
            <a:lvl4pPr marL="1632666" indent="-233239" eaLnBrk="0" hangingPunct="0">
              <a:defRPr sz="4300">
                <a:solidFill>
                  <a:srgbClr val="000000"/>
                </a:solidFill>
                <a:latin typeface="Gill Sans" charset="0"/>
                <a:ea typeface="ヒラギノ角ゴ ProN W3" charset="-128"/>
                <a:sym typeface="Gill Sans" charset="0"/>
              </a:defRPr>
            </a:lvl4pPr>
            <a:lvl5pPr marL="2099140" indent="-233239" eaLnBrk="0" hangingPunct="0">
              <a:defRPr sz="4300">
                <a:solidFill>
                  <a:srgbClr val="000000"/>
                </a:solidFill>
                <a:latin typeface="Gill Sans" charset="0"/>
                <a:ea typeface="ヒラギノ角ゴ ProN W3" charset="-128"/>
                <a:sym typeface="Gill Sans" charset="0"/>
              </a:defRPr>
            </a:lvl5pPr>
            <a:lvl6pPr marL="2565619" indent="-233239" algn="ctr" eaLnBrk="0" fontAlgn="base" hangingPunct="0">
              <a:spcBef>
                <a:spcPct val="0"/>
              </a:spcBef>
              <a:spcAft>
                <a:spcPct val="0"/>
              </a:spcAft>
              <a:defRPr sz="4300">
                <a:solidFill>
                  <a:srgbClr val="000000"/>
                </a:solidFill>
                <a:latin typeface="Gill Sans" charset="0"/>
                <a:ea typeface="ヒラギノ角ゴ ProN W3" charset="-128"/>
                <a:sym typeface="Gill Sans" charset="0"/>
              </a:defRPr>
            </a:lvl6pPr>
            <a:lvl7pPr marL="3032094" indent="-233239" algn="ctr" eaLnBrk="0" fontAlgn="base" hangingPunct="0">
              <a:spcBef>
                <a:spcPct val="0"/>
              </a:spcBef>
              <a:spcAft>
                <a:spcPct val="0"/>
              </a:spcAft>
              <a:defRPr sz="4300">
                <a:solidFill>
                  <a:srgbClr val="000000"/>
                </a:solidFill>
                <a:latin typeface="Gill Sans" charset="0"/>
                <a:ea typeface="ヒラギノ角ゴ ProN W3" charset="-128"/>
                <a:sym typeface="Gill Sans" charset="0"/>
              </a:defRPr>
            </a:lvl7pPr>
            <a:lvl8pPr marL="3498569" indent="-233239" algn="ctr" eaLnBrk="0" fontAlgn="base" hangingPunct="0">
              <a:spcBef>
                <a:spcPct val="0"/>
              </a:spcBef>
              <a:spcAft>
                <a:spcPct val="0"/>
              </a:spcAft>
              <a:defRPr sz="4300">
                <a:solidFill>
                  <a:srgbClr val="000000"/>
                </a:solidFill>
                <a:latin typeface="Gill Sans" charset="0"/>
                <a:ea typeface="ヒラギノ角ゴ ProN W3" charset="-128"/>
                <a:sym typeface="Gill Sans" charset="0"/>
              </a:defRPr>
            </a:lvl8pPr>
            <a:lvl9pPr marL="3965045" indent="-233239" algn="ctr" eaLnBrk="0" fontAlgn="base" hangingPunct="0">
              <a:spcBef>
                <a:spcPct val="0"/>
              </a:spcBef>
              <a:spcAft>
                <a:spcPct val="0"/>
              </a:spcAft>
              <a:defRPr sz="4300">
                <a:solidFill>
                  <a:srgbClr val="000000"/>
                </a:solidFill>
                <a:latin typeface="Gill Sans" charset="0"/>
                <a:ea typeface="ヒラギノ角ゴ ProN W3" charset="-128"/>
                <a:sym typeface="Gill Sans" charset="0"/>
              </a:defRPr>
            </a:lvl9pPr>
          </a:lstStyle>
          <a:p>
            <a:pPr eaLnBrk="1" hangingPunct="1"/>
            <a:fld id="{16A2EE7F-CD07-49AF-9259-5E616E3BC632}" type="slidenum">
              <a:rPr lang="en-US" sz="1200"/>
              <a:pPr eaLnBrk="1" hangingPunct="1"/>
              <a:t>37</a:t>
            </a:fld>
            <a:endParaRPr lang="en-US" sz="1200"/>
          </a:p>
        </p:txBody>
      </p:sp>
    </p:spTree>
    <p:extLst>
      <p:ext uri="{BB962C8B-B14F-4D97-AF65-F5344CB8AC3E}">
        <p14:creationId xmlns:p14="http://schemas.microsoft.com/office/powerpoint/2010/main" val="1721541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0AAE23-9571-6441-BE70-0501D641A0D1}"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6576869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3300" dirty="0"/>
              <a:t>Co-created, accessible, and ongoing support is provided to loss and attempt survivors.</a:t>
            </a:r>
          </a:p>
          <a:p>
            <a:pPr lvl="0"/>
            <a:r>
              <a:rPr lang="en-US" sz="3300" dirty="0"/>
              <a:t>Attempt and loss survivors are active participants in the guidance of suicide care. </a:t>
            </a:r>
          </a:p>
          <a:p>
            <a:endParaRPr lang="en-US" dirty="0"/>
          </a:p>
        </p:txBody>
      </p:sp>
      <p:sp>
        <p:nvSpPr>
          <p:cNvPr id="4" name="Slide Number Placeholder 3"/>
          <p:cNvSpPr>
            <a:spLocks noGrp="1"/>
          </p:cNvSpPr>
          <p:nvPr>
            <p:ph type="sldNum" sz="quarter" idx="10"/>
          </p:nvPr>
        </p:nvSpPr>
        <p:spPr/>
        <p:txBody>
          <a:bodyPr/>
          <a:lstStyle/>
          <a:p>
            <a:fld id="{A20AAE23-9571-6441-BE70-0501D641A0D1}" type="slidenum">
              <a:rPr lang="en-US" smtClean="0"/>
              <a:pPr/>
              <a:t>5</a:t>
            </a:fld>
            <a:endParaRPr lang="en-US"/>
          </a:p>
        </p:txBody>
      </p:sp>
    </p:spTree>
    <p:extLst>
      <p:ext uri="{BB962C8B-B14F-4D97-AF65-F5344CB8AC3E}">
        <p14:creationId xmlns:p14="http://schemas.microsoft.com/office/powerpoint/2010/main" val="268931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0AAE23-9571-6441-BE70-0501D641A0D1}"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6576869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A426E1C-57F7-4A85-BF8E-7A33950BE469}"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571392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A426E1C-57F7-4A85-BF8E-7A33950BE469}"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4462743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During the month, the campaign reached over 6,800 people per day.</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9</a:t>
            </a:fld>
            <a:endParaRPr lang="en-US"/>
          </a:p>
        </p:txBody>
      </p:sp>
    </p:spTree>
    <p:extLst>
      <p:ext uri="{BB962C8B-B14F-4D97-AF65-F5344CB8AC3E}">
        <p14:creationId xmlns:p14="http://schemas.microsoft.com/office/powerpoint/2010/main" val="40019717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6.pdf"/><Relationship Id="rId3" Type="http://schemas.openxmlformats.org/officeDocument/2006/relationships/image" Target="../media/image15.png"/><Relationship Id="rId7" Type="http://schemas.openxmlformats.org/officeDocument/2006/relationships/image" Target="../media/image16.png"/><Relationship Id="rId2" Type="http://schemas.openxmlformats.org/officeDocument/2006/relationships/image" Target="../media/image4.pdf"/><Relationship Id="rId1" Type="http://schemas.openxmlformats.org/officeDocument/2006/relationships/slideMaster" Target="../slideMasters/slideMaster3.xml"/><Relationship Id="rId6" Type="http://schemas.openxmlformats.org/officeDocument/2006/relationships/image" Target="../media/image5.pdf"/><Relationship Id="rId9" Type="http://schemas.openxmlformats.org/officeDocument/2006/relationships/image" Target="../media/image17.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6.pdf"/><Relationship Id="rId3" Type="http://schemas.openxmlformats.org/officeDocument/2006/relationships/image" Target="../media/image15.png"/><Relationship Id="rId7" Type="http://schemas.openxmlformats.org/officeDocument/2006/relationships/image" Target="../media/image16.png"/><Relationship Id="rId2" Type="http://schemas.openxmlformats.org/officeDocument/2006/relationships/image" Target="../media/image4.pdf"/><Relationship Id="rId1" Type="http://schemas.openxmlformats.org/officeDocument/2006/relationships/slideMaster" Target="../slideMasters/slideMaster3.xml"/><Relationship Id="rId6" Type="http://schemas.openxmlformats.org/officeDocument/2006/relationships/image" Target="../media/image5.pdf"/><Relationship Id="rId11" Type="http://schemas.openxmlformats.org/officeDocument/2006/relationships/image" Target="../media/image18.png"/><Relationship Id="rId10" Type="http://schemas.openxmlformats.org/officeDocument/2006/relationships/image" Target="../media/image7.pdf"/><Relationship Id="rId9" Type="http://schemas.openxmlformats.org/officeDocument/2006/relationships/image" Target="../media/image17.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userDrawn="1"/>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685800" y="533400"/>
            <a:ext cx="7772400" cy="1600200"/>
          </a:xfrm>
        </p:spPr>
        <p:txBody>
          <a:bodyPr anchor="ctr"/>
          <a:lstStyle>
            <a:lvl1pPr>
              <a:defRPr sz="4400">
                <a:solidFill>
                  <a:schemeClr val="accent1"/>
                </a:solidFill>
              </a:defRPr>
            </a:lvl1pPr>
          </a:lstStyle>
          <a:p>
            <a:r>
              <a:rPr kumimoji="0" lang="en-US" dirty="0" smtClean="0"/>
              <a:t>Click to edit Master title style</a:t>
            </a:r>
            <a:endParaRPr kumimoji="0" lang="en-US" dirty="0"/>
          </a:p>
        </p:txBody>
      </p:sp>
      <p:pic>
        <p:nvPicPr>
          <p:cNvPr id="20" name="Picture 14"/>
          <p:cNvPicPr>
            <a:picLocks noChangeAspect="1" noChangeArrowheads="1"/>
          </p:cNvPicPr>
          <p:nvPr userDrawn="1"/>
        </p:nvPicPr>
        <p:blipFill>
          <a:blip r:embed="rId2" cstate="print"/>
          <a:srcRect b="14286"/>
          <a:stretch>
            <a:fillRect/>
          </a:stretch>
        </p:blipFill>
        <p:spPr bwMode="auto">
          <a:xfrm>
            <a:off x="152400" y="6124208"/>
            <a:ext cx="5410200" cy="270510"/>
          </a:xfrm>
          <a:prstGeom prst="rect">
            <a:avLst/>
          </a:prstGeom>
          <a:noFill/>
          <a:ln w="9525">
            <a:noFill/>
            <a:miter lim="800000"/>
            <a:headEnd/>
            <a:tailEnd/>
          </a:ln>
          <a:effectLst/>
        </p:spPr>
      </p:pic>
      <p:pic>
        <p:nvPicPr>
          <p:cNvPr id="21" name="Picture 14"/>
          <p:cNvPicPr>
            <a:picLocks noChangeAspect="1" noChangeArrowheads="1"/>
          </p:cNvPicPr>
          <p:nvPr userDrawn="1"/>
        </p:nvPicPr>
        <p:blipFill>
          <a:blip r:embed="rId2" cstate="print"/>
          <a:srcRect l="4225" b="11395"/>
          <a:stretch>
            <a:fillRect/>
          </a:stretch>
        </p:blipFill>
        <p:spPr bwMode="auto">
          <a:xfrm>
            <a:off x="3810000" y="6121167"/>
            <a:ext cx="5181600" cy="279633"/>
          </a:xfrm>
          <a:prstGeom prst="rect">
            <a:avLst/>
          </a:prstGeom>
          <a:noFill/>
          <a:ln w="9525">
            <a:noFill/>
            <a:miter lim="800000"/>
            <a:headEnd/>
            <a:tailEnd/>
          </a:ln>
          <a:effectLst/>
        </p:spPr>
      </p:pic>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Footer Placeholder 16"/>
          <p:cNvSpPr>
            <a:spLocks noGrp="1"/>
          </p:cNvSpPr>
          <p:nvPr>
            <p:ph type="ftr" sz="quarter" idx="11"/>
          </p:nvPr>
        </p:nvSpPr>
        <p:spPr/>
        <p:txBody>
          <a:bodyPr/>
          <a:lstStyle/>
          <a:p>
            <a:endParaRPr lang="en-US" dirty="0"/>
          </a:p>
        </p:txBody>
      </p:sp>
      <p:sp>
        <p:nvSpPr>
          <p:cNvPr id="28" name="Date Placeholder 27"/>
          <p:cNvSpPr>
            <a:spLocks noGrp="1"/>
          </p:cNvSpPr>
          <p:nvPr>
            <p:ph type="dt" sz="half" idx="10"/>
          </p:nvPr>
        </p:nvSpPr>
        <p:spPr/>
        <p:txBody>
          <a:bodyPr/>
          <a:lstStyle/>
          <a:p>
            <a:fld id="{97C6D424-DE00-4962-B9C4-D78CC5BE0C50}" type="datetimeFigureOut">
              <a:rPr lang="en-US" smtClean="0"/>
              <a:pPr/>
              <a:t>10/26/2015</a:t>
            </a:fld>
            <a:endParaRPr lang="en-US"/>
          </a:p>
        </p:txBody>
      </p:sp>
      <p:grpSp>
        <p:nvGrpSpPr>
          <p:cNvPr id="26" name="Group 25"/>
          <p:cNvGrpSpPr/>
          <p:nvPr userDrawn="1"/>
        </p:nvGrpSpPr>
        <p:grpSpPr>
          <a:xfrm>
            <a:off x="4046290" y="1904301"/>
            <a:ext cx="1075888" cy="1075888"/>
            <a:chOff x="1143000" y="228600"/>
            <a:chExt cx="762000" cy="762000"/>
          </a:xfrm>
        </p:grpSpPr>
        <p:sp>
          <p:nvSpPr>
            <p:cNvPr id="27" name="Oval 26"/>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Oval 29"/>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31" name="Picture 30" descr="NPAIHBtransparent.gif"/>
            <p:cNvPicPr>
              <a:picLocks noChangeAspect="1"/>
            </p:cNvPicPr>
            <p:nvPr userDrawn="1"/>
          </p:nvPicPr>
          <p:blipFill>
            <a:blip r:embed="rId3" cstate="print">
              <a:duotone>
                <a:schemeClr val="accent5">
                  <a:shade val="45000"/>
                  <a:satMod val="135000"/>
                </a:schemeClr>
                <a:prstClr val="white"/>
              </a:duotone>
            </a:blip>
            <a:stretch>
              <a:fillRect/>
            </a:stretch>
          </p:blipFill>
          <p:spPr>
            <a:xfrm>
              <a:off x="1261145" y="431334"/>
              <a:ext cx="509039" cy="426463"/>
            </a:xfrm>
            <a:prstGeom prst="rect">
              <a:avLst/>
            </a:prstGeom>
          </p:spPr>
        </p:pic>
      </p:grpSp>
      <p:pic>
        <p:nvPicPr>
          <p:cNvPr id="32" name="Picture 38"/>
          <p:cNvPicPr>
            <a:picLocks noChangeAspect="1" noChangeArrowheads="1"/>
          </p:cNvPicPr>
          <p:nvPr userDrawn="1"/>
        </p:nvPicPr>
        <p:blipFill>
          <a:blip r:embed="rId4" cstate="print">
            <a:clrChange>
              <a:clrFrom>
                <a:srgbClr val="000000"/>
              </a:clrFrom>
              <a:clrTo>
                <a:srgbClr val="000000">
                  <a:alpha val="0"/>
                </a:srgbClr>
              </a:clrTo>
            </a:clrChange>
          </a:blip>
          <a:srcRect/>
          <a:stretch>
            <a:fillRect/>
          </a:stretch>
        </p:blipFill>
        <p:spPr bwMode="auto">
          <a:xfrm>
            <a:off x="7277100" y="4705350"/>
            <a:ext cx="2400300" cy="1771650"/>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C6D424-DE00-4962-B9C4-D78CC5BE0C50}" type="datetimeFigureOut">
              <a:rPr lang="en-US" smtClean="0"/>
              <a:pPr/>
              <a:t>10/26/2015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43400" y="1040174"/>
            <a:ext cx="457200" cy="441325"/>
          </a:xfrm>
          <a:prstGeom prst="rect">
            <a:avLst/>
          </a:prstGeom>
        </p:spPr>
        <p:txBody>
          <a:bodyPr/>
          <a:lstStyle/>
          <a:p>
            <a:fld id="{6F8D5486-514F-4B7E-8D5D-A7AFE8F4C0BD}" type="slidenum">
              <a:rPr lang="en-US" smtClean="0"/>
              <a:pPr/>
              <a:t>‹#›</a:t>
            </a:fld>
            <a:endParaRPr lang="en-US"/>
          </a:p>
        </p:txBody>
      </p:sp>
      <p:sp>
        <p:nvSpPr>
          <p:cNvPr id="7" name="Rectangle 6"/>
          <p:cNvSpPr/>
          <p:nvPr userDrawn="1"/>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a:prstGeom prst="rect">
            <a:avLst/>
          </a:prstGeom>
        </p:spPr>
        <p:txBody>
          <a:bodyPr/>
          <a:lstStyle/>
          <a:p>
            <a:fld id="{6F8D5486-514F-4B7E-8D5D-A7AFE8F4C0BD}"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C6D424-DE00-4962-B9C4-D78CC5BE0C50}" type="datetimeFigureOut">
              <a:rPr lang="en-US" smtClean="0"/>
              <a:pPr/>
              <a:t>10/26/2015</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C6D424-DE00-4962-B9C4-D78CC5BE0C50}" type="datetimeFigureOut">
              <a:rPr lang="en-US" smtClean="0"/>
              <a:pPr/>
              <a:t>10/26/2015</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612775" y="1681344"/>
            <a:ext cx="8153400" cy="399904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590550" y="1280160"/>
            <a:ext cx="8553450" cy="228600"/>
          </a:xfrm>
          <a:prstGeom prst="rect">
            <a:avLst/>
          </a:prstGeom>
          <a:solidFill>
            <a:schemeClr val="accent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solidFill>
                <a:schemeClr val="accent2"/>
              </a:solidFill>
            </a:endParaRPr>
          </a:p>
        </p:txBody>
      </p:sp>
      <p:sp>
        <p:nvSpPr>
          <p:cNvPr id="7" name="Rectangle 6"/>
          <p:cNvSpPr/>
          <p:nvPr userDrawn="1"/>
        </p:nvSpPr>
        <p:spPr>
          <a:xfrm>
            <a:off x="0" y="6028924"/>
            <a:ext cx="9144000" cy="27432"/>
          </a:xfrm>
          <a:prstGeom prst="rect">
            <a:avLst/>
          </a:prstGeom>
          <a:solidFill>
            <a:schemeClr val="accent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Placeholder 21"/>
          <p:cNvSpPr>
            <a:spLocks noGrp="1"/>
          </p:cNvSpPr>
          <p:nvPr>
            <p:ph type="title"/>
          </p:nvPr>
        </p:nvSpPr>
        <p:spPr>
          <a:xfrm>
            <a:off x="609600" y="241300"/>
            <a:ext cx="8153400" cy="825500"/>
          </a:xfrm>
          <a:prstGeom prst="rect">
            <a:avLst/>
          </a:prstGeom>
        </p:spPr>
        <p:txBody>
          <a:bodyPr vert="horz" anchor="ctr">
            <a:noAutofit/>
          </a:bodyPr>
          <a:lstStyle/>
          <a:p>
            <a:r>
              <a:rPr kumimoji="0" lang="en-US" smtClean="0"/>
              <a:t>Click to edit Master title style</a:t>
            </a:r>
            <a:endParaRPr kumimoji="0" lang="en-US" dirty="0"/>
          </a:p>
        </p:txBody>
      </p:sp>
    </p:spTree>
    <p:extLst>
      <p:ext uri="{BB962C8B-B14F-4D97-AF65-F5344CB8AC3E}">
        <p14:creationId xmlns:p14="http://schemas.microsoft.com/office/powerpoint/2010/main" val="24362523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7"/>
          <p:cNvSpPr>
            <a:spLocks noChangeArrowheads="1"/>
          </p:cNvSpPr>
          <p:nvPr/>
        </p:nvSpPr>
        <p:spPr bwMode="auto">
          <a:xfrm>
            <a:off x="0" y="0"/>
            <a:ext cx="9144000" cy="3124200"/>
          </a:xfrm>
          <a:prstGeom prst="rect">
            <a:avLst/>
          </a:prstGeom>
          <a:solidFill>
            <a:schemeClr val="accent1">
              <a:lumMod val="75000"/>
            </a:schemeClr>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grpSp>
        <p:nvGrpSpPr>
          <p:cNvPr id="2" name="Group 55"/>
          <p:cNvGrpSpPr>
            <a:grpSpLocks/>
          </p:cNvGrpSpPr>
          <p:nvPr/>
        </p:nvGrpSpPr>
        <p:grpSpPr bwMode="auto">
          <a:xfrm>
            <a:off x="228600" y="5715000"/>
            <a:ext cx="3962400" cy="1022350"/>
            <a:chOff x="4876800" y="5835650"/>
            <a:chExt cx="3962400" cy="1022350"/>
          </a:xfrm>
        </p:grpSpPr>
        <p:grpSp>
          <p:nvGrpSpPr>
            <p:cNvPr id="3" name="Group 54"/>
            <p:cNvGrpSpPr>
              <a:grpSpLocks/>
            </p:cNvGrpSpPr>
            <p:nvPr/>
          </p:nvGrpSpPr>
          <p:grpSpPr bwMode="auto">
            <a:xfrm>
              <a:off x="6096000" y="5943600"/>
              <a:ext cx="2743200" cy="757238"/>
              <a:chOff x="1295400" y="157163"/>
              <a:chExt cx="2743200" cy="757238"/>
            </a:xfrm>
          </p:grpSpPr>
          <p:sp>
            <p:nvSpPr>
              <p:cNvPr id="8" name="TextBox 7"/>
              <p:cNvSpPr txBox="1"/>
              <p:nvPr/>
            </p:nvSpPr>
            <p:spPr bwMode="auto">
              <a:xfrm>
                <a:off x="1295400" y="157163"/>
                <a:ext cx="2743200" cy="604838"/>
              </a:xfrm>
              <a:prstGeom prst="rect">
                <a:avLst/>
              </a:prstGeom>
              <a:noFill/>
            </p:spPr>
            <p:txBody>
              <a:bodyPr>
                <a:spAutoFit/>
              </a:bodyPr>
              <a:lstStyle/>
              <a:p>
                <a:pPr fontAlgn="base">
                  <a:lnSpc>
                    <a:spcPts val="2000"/>
                  </a:lnSpc>
                  <a:spcBef>
                    <a:spcPct val="0"/>
                  </a:spcBef>
                  <a:spcAft>
                    <a:spcPct val="0"/>
                  </a:spcAft>
                  <a:defRPr/>
                </a:pPr>
                <a:r>
                  <a:rPr lang="en-US" sz="2000" dirty="0">
                    <a:solidFill>
                      <a:srgbClr val="B40000"/>
                    </a:solidFill>
                    <a:latin typeface="Maiandra GD" pitchFamily="34" charset="0"/>
                  </a:rPr>
                  <a:t>N</a:t>
                </a:r>
                <a:r>
                  <a:rPr lang="en-US" sz="1600" dirty="0">
                    <a:solidFill>
                      <a:srgbClr val="B40000"/>
                    </a:solidFill>
                    <a:latin typeface="Maiandra GD" pitchFamily="34" charset="0"/>
                  </a:rPr>
                  <a:t>orthwest </a:t>
                </a:r>
                <a:r>
                  <a:rPr lang="en-US" sz="2000" dirty="0">
                    <a:solidFill>
                      <a:srgbClr val="B40000"/>
                    </a:solidFill>
                    <a:latin typeface="Maiandra GD" pitchFamily="34" charset="0"/>
                  </a:rPr>
                  <a:t>P</a:t>
                </a:r>
                <a:r>
                  <a:rPr lang="en-US" sz="1600" dirty="0">
                    <a:solidFill>
                      <a:srgbClr val="B40000"/>
                    </a:solidFill>
                    <a:latin typeface="Maiandra GD" pitchFamily="34" charset="0"/>
                  </a:rPr>
                  <a:t>ortland </a:t>
                </a:r>
                <a:r>
                  <a:rPr lang="en-US" sz="2000" dirty="0">
                    <a:solidFill>
                      <a:srgbClr val="B40000"/>
                    </a:solidFill>
                    <a:latin typeface="Maiandra GD" pitchFamily="34" charset="0"/>
                  </a:rPr>
                  <a:t>A</a:t>
                </a:r>
                <a:r>
                  <a:rPr lang="en-US" sz="1600" dirty="0">
                    <a:solidFill>
                      <a:srgbClr val="B40000"/>
                    </a:solidFill>
                    <a:latin typeface="Maiandra GD" pitchFamily="34" charset="0"/>
                  </a:rPr>
                  <a:t>rea</a:t>
                </a:r>
              </a:p>
              <a:p>
                <a:pPr fontAlgn="base">
                  <a:lnSpc>
                    <a:spcPts val="2000"/>
                  </a:lnSpc>
                  <a:spcBef>
                    <a:spcPct val="0"/>
                  </a:spcBef>
                  <a:spcAft>
                    <a:spcPct val="0"/>
                  </a:spcAft>
                  <a:defRPr/>
                </a:pPr>
                <a:r>
                  <a:rPr lang="en-US" sz="1600" dirty="0">
                    <a:solidFill>
                      <a:srgbClr val="B40000"/>
                    </a:solidFill>
                    <a:latin typeface="Maiandra GD" pitchFamily="34" charset="0"/>
                  </a:rPr>
                  <a:t>         </a:t>
                </a:r>
                <a:r>
                  <a:rPr lang="en-US" sz="2000" dirty="0">
                    <a:solidFill>
                      <a:srgbClr val="B40000"/>
                    </a:solidFill>
                    <a:latin typeface="Maiandra GD" pitchFamily="34" charset="0"/>
                  </a:rPr>
                  <a:t>I</a:t>
                </a:r>
                <a:r>
                  <a:rPr lang="en-US" sz="1600" dirty="0">
                    <a:solidFill>
                      <a:srgbClr val="B40000"/>
                    </a:solidFill>
                    <a:latin typeface="Maiandra GD" pitchFamily="34" charset="0"/>
                  </a:rPr>
                  <a:t>ndian </a:t>
                </a:r>
                <a:r>
                  <a:rPr lang="en-US" sz="2000" dirty="0">
                    <a:solidFill>
                      <a:srgbClr val="B40000"/>
                    </a:solidFill>
                    <a:latin typeface="Maiandra GD" pitchFamily="34" charset="0"/>
                  </a:rPr>
                  <a:t>H</a:t>
                </a:r>
                <a:r>
                  <a:rPr lang="en-US" sz="1600" dirty="0">
                    <a:solidFill>
                      <a:srgbClr val="B40000"/>
                    </a:solidFill>
                    <a:latin typeface="Maiandra GD" pitchFamily="34" charset="0"/>
                  </a:rPr>
                  <a:t>ealth </a:t>
                </a:r>
                <a:r>
                  <a:rPr lang="en-US" sz="2000" dirty="0">
                    <a:solidFill>
                      <a:srgbClr val="B40000"/>
                    </a:solidFill>
                    <a:latin typeface="Maiandra GD" pitchFamily="34" charset="0"/>
                  </a:rPr>
                  <a:t>B</a:t>
                </a:r>
                <a:r>
                  <a:rPr lang="en-US" sz="1600" dirty="0">
                    <a:solidFill>
                      <a:srgbClr val="B40000"/>
                    </a:solidFill>
                    <a:latin typeface="Maiandra GD" pitchFamily="34" charset="0"/>
                  </a:rPr>
                  <a:t>oard</a:t>
                </a:r>
              </a:p>
            </p:txBody>
          </p:sp>
          <p:sp>
            <p:nvSpPr>
              <p:cNvPr id="9" name="TextBox 8"/>
              <p:cNvSpPr txBox="1"/>
              <p:nvPr/>
            </p:nvSpPr>
            <p:spPr bwMode="auto">
              <a:xfrm>
                <a:off x="1371600" y="652463"/>
                <a:ext cx="2514600" cy="261938"/>
              </a:xfrm>
              <a:prstGeom prst="rect">
                <a:avLst/>
              </a:prstGeom>
              <a:noFill/>
            </p:spPr>
            <p:txBody>
              <a:bodyPr>
                <a:spAutoFit/>
              </a:bodyPr>
              <a:lstStyle/>
              <a:p>
                <a:pPr algn="r" fontAlgn="base">
                  <a:spcBef>
                    <a:spcPct val="0"/>
                  </a:spcBef>
                  <a:spcAft>
                    <a:spcPct val="0"/>
                  </a:spcAft>
                  <a:defRPr/>
                </a:pPr>
                <a:r>
                  <a:rPr lang="en-US" sz="1100" i="1" dirty="0">
                    <a:solidFill>
                      <a:srgbClr val="C32D2E">
                        <a:lumMod val="50000"/>
                      </a:srgbClr>
                    </a:solidFill>
                    <a:latin typeface="Gill Sans MT" pitchFamily="34" charset="0"/>
                    <a:cs typeface="Estrangelo Edessa" pitchFamily="66"/>
                  </a:rPr>
                  <a:t>Indian Leadership for Indian Health</a:t>
                </a:r>
              </a:p>
            </p:txBody>
          </p:sp>
        </p:grpSp>
        <p:pic>
          <p:nvPicPr>
            <p:cNvPr id="7" name="Picture 8" descr="NPAIHBtransparentTEAL"/>
            <p:cNvPicPr>
              <a:picLocks noChangeAspect="1" noChangeArrowheads="1"/>
            </p:cNvPicPr>
            <p:nvPr/>
          </p:nvPicPr>
          <p:blipFill>
            <a:blip r:embed="rId2" cstate="print"/>
            <a:srcRect/>
            <a:stretch>
              <a:fillRect/>
            </a:stretch>
          </p:blipFill>
          <p:spPr bwMode="auto">
            <a:xfrm>
              <a:off x="4876800" y="5835650"/>
              <a:ext cx="1219200" cy="1022350"/>
            </a:xfrm>
            <a:prstGeom prst="rect">
              <a:avLst/>
            </a:prstGeom>
            <a:noFill/>
            <a:ln w="9525">
              <a:noFill/>
              <a:miter lim="800000"/>
              <a:headEnd/>
              <a:tailEnd/>
            </a:ln>
          </p:spPr>
        </p:pic>
      </p:grpSp>
      <p:grpSp>
        <p:nvGrpSpPr>
          <p:cNvPr id="5" name="Group 40"/>
          <p:cNvGrpSpPr>
            <a:grpSpLocks/>
          </p:cNvGrpSpPr>
          <p:nvPr/>
        </p:nvGrpSpPr>
        <p:grpSpPr bwMode="auto">
          <a:xfrm>
            <a:off x="0" y="3048000"/>
            <a:ext cx="9144000" cy="180975"/>
            <a:chOff x="0" y="816"/>
            <a:chExt cx="5760" cy="114"/>
          </a:xfrm>
        </p:grpSpPr>
        <p:pic>
          <p:nvPicPr>
            <p:cNvPr id="11" name="Picture 13"/>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12" name="Picture 14"/>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3" name="Picture 15"/>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4" name="Picture 16"/>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5" name="Picture 17"/>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6" name="Picture 18"/>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7" name="Picture 19"/>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8" name="Picture 20"/>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9" name="Picture 21"/>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20" name="Picture 22"/>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21" name="Picture 23"/>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22" name="Picture 24"/>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3" name="Picture 25"/>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4" name="Picture 26"/>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5" name="Picture 27"/>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6" name="Picture 28"/>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7" name="Picture 29"/>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8" name="Picture 30"/>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9" name="Picture 31"/>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32"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33"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34"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5"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6"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7"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8"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9"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40"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41"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42"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30" name="Rectangle 3"/>
          <p:cNvSpPr>
            <a:spLocks noGrp="1" noChangeArrowheads="1"/>
          </p:cNvSpPr>
          <p:nvPr>
            <p:ph type="ctrTitle"/>
          </p:nvPr>
        </p:nvSpPr>
        <p:spPr>
          <a:xfrm>
            <a:off x="381000" y="762000"/>
            <a:ext cx="8382000" cy="2133600"/>
          </a:xfrm>
          <a:prstGeom prst="rect">
            <a:avLst/>
          </a:prstGeom>
        </p:spPr>
        <p:txBody>
          <a:bodyPr anchor="b"/>
          <a:lstStyle>
            <a:lvl1pPr algn="ctr">
              <a:defRPr u="none">
                <a:solidFill>
                  <a:srgbClr val="F3EFBF"/>
                </a:solidFill>
                <a:latin typeface="Georgia" pitchFamily="18" charset="0"/>
              </a:defRPr>
            </a:lvl1pPr>
          </a:lstStyle>
          <a:p>
            <a:r>
              <a:rPr lang="en-US" smtClean="0"/>
              <a:t>Click to edit Master title style</a:t>
            </a:r>
            <a:endParaRPr lang="en-US" dirty="0"/>
          </a:p>
        </p:txBody>
      </p:sp>
      <p:sp>
        <p:nvSpPr>
          <p:cNvPr id="31" name="Rectangle 4"/>
          <p:cNvSpPr>
            <a:spLocks noGrp="1" noChangeArrowheads="1"/>
          </p:cNvSpPr>
          <p:nvPr>
            <p:ph type="subTitle" idx="1"/>
          </p:nvPr>
        </p:nvSpPr>
        <p:spPr>
          <a:xfrm>
            <a:off x="381000" y="3276600"/>
            <a:ext cx="8382000" cy="2133600"/>
          </a:xfrm>
        </p:spPr>
        <p:txBody>
          <a:bodyPr/>
          <a:lstStyle>
            <a:lvl1pPr marL="0" indent="0" algn="ctr">
              <a:buFontTx/>
              <a:buNone/>
              <a:defRPr sz="3200">
                <a:solidFill>
                  <a:schemeClr val="accent3">
                    <a:lumMod val="50000"/>
                  </a:schemeClr>
                </a:solidFill>
                <a:latin typeface="Georgia" pitchFamily="18" charset="0"/>
              </a:defRPr>
            </a:lvl1pPr>
          </a:lstStyle>
          <a:p>
            <a:r>
              <a:rPr lang="en-US" smtClean="0"/>
              <a:t>Click to edit Master subtitle style</a:t>
            </a:r>
            <a:endParaRPr lang="en-US" dirty="0"/>
          </a:p>
        </p:txBody>
      </p:sp>
    </p:spTree>
    <p:extLst>
      <p:ext uri="{BB962C8B-B14F-4D97-AF65-F5344CB8AC3E}">
        <p14:creationId xmlns:p14="http://schemas.microsoft.com/office/powerpoint/2010/main" val="6700854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7"/>
          <p:cNvSpPr>
            <a:spLocks noChangeArrowheads="1"/>
          </p:cNvSpPr>
          <p:nvPr/>
        </p:nvSpPr>
        <p:spPr bwMode="auto">
          <a:xfrm>
            <a:off x="0" y="0"/>
            <a:ext cx="9144000" cy="12954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6" name="Picture 8" descr="NPAIHBtransparentTEAL"/>
          <p:cNvPicPr>
            <a:picLocks noChangeAspect="1" noChangeArrowheads="1"/>
          </p:cNvPicPr>
          <p:nvPr/>
        </p:nvPicPr>
        <p:blipFill>
          <a:blip r:embed="rId2" cstate="print"/>
          <a:srcRect/>
          <a:stretch>
            <a:fillRect/>
          </a:stretch>
        </p:blipFill>
        <p:spPr bwMode="auto">
          <a:xfrm>
            <a:off x="76200" y="228600"/>
            <a:ext cx="1219200" cy="1022350"/>
          </a:xfrm>
          <a:prstGeom prst="rect">
            <a:avLst/>
          </a:prstGeom>
          <a:noFill/>
          <a:ln w="9525">
            <a:noFill/>
            <a:miter lim="800000"/>
            <a:headEnd/>
            <a:tailEnd/>
          </a:ln>
        </p:spPr>
      </p:pic>
      <p:grpSp>
        <p:nvGrpSpPr>
          <p:cNvPr id="2" name="Group 40"/>
          <p:cNvGrpSpPr>
            <a:grpSpLocks/>
          </p:cNvGrpSpPr>
          <p:nvPr/>
        </p:nvGrpSpPr>
        <p:grpSpPr bwMode="auto">
          <a:xfrm>
            <a:off x="0" y="1295400"/>
            <a:ext cx="9144000" cy="180975"/>
            <a:chOff x="0" y="816"/>
            <a:chExt cx="5760" cy="114"/>
          </a:xfrm>
        </p:grpSpPr>
        <p:pic>
          <p:nvPicPr>
            <p:cNvPr id="8"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9"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0"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1"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2"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3"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4"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5"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6"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7"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18"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19"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0"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1"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2"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3"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4"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5"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6"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7"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28"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29"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0"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1"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2"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3"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4"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5"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6"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7"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3" name="Content Placeholder 2"/>
          <p:cNvSpPr>
            <a:spLocks noGrp="1"/>
          </p:cNvSpPr>
          <p:nvPr>
            <p:ph idx="1"/>
          </p:nvPr>
        </p:nvSpPr>
        <p:spPr/>
        <p:txBody>
          <a:bodyPr/>
          <a:lstStyle>
            <a:lvl2pPr marL="741363" indent="-284163">
              <a:buClr>
                <a:srgbClr val="008080"/>
              </a:buClr>
              <a:buSzPct val="105000"/>
              <a:buFont typeface="Wingdings" pitchFamily="2" charset="2"/>
              <a:buChar char="§"/>
              <a:defRPr lang="en-US" sz="3400" b="0" dirty="0" smtClean="0">
                <a:solidFill>
                  <a:schemeClr val="tx1"/>
                </a:solidFill>
                <a:latin typeface="Trebuchet MS" pitchFamily="34" charset="0"/>
              </a:defRPr>
            </a:lvl2pPr>
            <a:lvl3pPr marL="1262063" indent="-347663">
              <a:buClr>
                <a:srgbClr val="B40000"/>
              </a:buClr>
              <a:buSzPct val="100000"/>
              <a:buFont typeface="Arial" pitchFamily="34" charset="0"/>
              <a:buChar char="•"/>
              <a:defRPr sz="2800" b="0">
                <a:solidFill>
                  <a:schemeClr val="tx1"/>
                </a:solidFill>
              </a:defRPr>
            </a:lvl3pPr>
            <a:lvl4pPr marL="1719263" indent="-347663">
              <a:buFont typeface="Trebuchet MS" pitchFamily="34" charset="0"/>
              <a:buChar char="—"/>
              <a:defRPr sz="2800">
                <a:solidFill>
                  <a:schemeClr val="tx1"/>
                </a:solidFill>
              </a:defRPr>
            </a:lvl4pPr>
            <a:lvl5pPr marL="2176463" indent="-347663">
              <a:buFont typeface="Trebuchet MS" pitchFamily="34" charset="0"/>
              <a:buChar char="—"/>
              <a:defRPr sz="2400">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2"/>
          <p:cNvSpPr>
            <a:spLocks noGrp="1" noChangeArrowheads="1"/>
          </p:cNvSpPr>
          <p:nvPr>
            <p:ph type="title"/>
          </p:nvPr>
        </p:nvSpPr>
        <p:spPr bwMode="auto">
          <a:xfrm>
            <a:off x="1371600" y="76200"/>
            <a:ext cx="7315200" cy="1143000"/>
          </a:xfrm>
          <a:prstGeom prst="rect">
            <a:avLst/>
          </a:prstGeom>
          <a:noFill/>
          <a:ln w="9525">
            <a:noFill/>
            <a:miter lim="800000"/>
            <a:headEnd/>
            <a:tailEnd/>
          </a:ln>
        </p:spPr>
        <p:txBody>
          <a:bodyPr/>
          <a:lstStyle>
            <a:lvl1pPr algn="l">
              <a:defRPr/>
            </a:lvl1pPr>
          </a:lstStyle>
          <a:p>
            <a:pPr lvl="0"/>
            <a:r>
              <a:rPr lang="en-US" smtClean="0"/>
              <a:t>Click to edit Master title style</a:t>
            </a:r>
            <a:endParaRPr lang="en-US" dirty="0" smtClean="0"/>
          </a:p>
        </p:txBody>
      </p:sp>
      <p:sp>
        <p:nvSpPr>
          <p:cNvPr id="38" name="Rectangle 5"/>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39" name="Rectangle 4"/>
          <p:cNvSpPr>
            <a:spLocks noGrp="1" noChangeArrowheads="1"/>
          </p:cNvSpPr>
          <p:nvPr>
            <p:ph type="dt" sz="half" idx="11"/>
          </p:nvPr>
        </p:nvSpPr>
        <p:spPr/>
        <p:txBody>
          <a:bodyPr/>
          <a:lstStyle>
            <a:lvl1pPr>
              <a:defRPr/>
            </a:lvl1pPr>
          </a:lstStyle>
          <a:p>
            <a:pPr>
              <a:defRPr/>
            </a:pPr>
            <a:fld id="{06CAB8FA-0CA9-447D-9F83-4F017373320A}" type="datetime1">
              <a:rPr lang="en-US"/>
              <a:pPr>
                <a:defRPr/>
              </a:pPr>
              <a:t>10/26/2015</a:t>
            </a:fld>
            <a:endParaRPr lang="en-US" dirty="0"/>
          </a:p>
        </p:txBody>
      </p:sp>
      <p:sp>
        <p:nvSpPr>
          <p:cNvPr id="40" name="Rectangle 39"/>
          <p:cNvSpPr>
            <a:spLocks noGrp="1" noChangeArrowheads="1"/>
          </p:cNvSpPr>
          <p:nvPr>
            <p:ph type="sldNum" sz="quarter" idx="12"/>
          </p:nvPr>
        </p:nvSpPr>
        <p:spPr/>
        <p:txBody>
          <a:bodyPr/>
          <a:lstStyle>
            <a:lvl1pPr>
              <a:defRPr/>
            </a:lvl1pPr>
          </a:lstStyle>
          <a:p>
            <a:pPr>
              <a:defRPr/>
            </a:pPr>
            <a:fld id="{25309953-E140-4B1E-8A10-F48E1039D203}" type="slidenum">
              <a:rPr lang="en-US"/>
              <a:pPr>
                <a:defRPr/>
              </a:pPr>
              <a:t>‹#›</a:t>
            </a:fld>
            <a:endParaRPr lang="en-US"/>
          </a:p>
        </p:txBody>
      </p:sp>
    </p:spTree>
    <p:extLst>
      <p:ext uri="{BB962C8B-B14F-4D97-AF65-F5344CB8AC3E}">
        <p14:creationId xmlns:p14="http://schemas.microsoft.com/office/powerpoint/2010/main" val="33138561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7"/>
          <p:cNvSpPr>
            <a:spLocks noChangeArrowheads="1"/>
          </p:cNvSpPr>
          <p:nvPr/>
        </p:nvSpPr>
        <p:spPr bwMode="auto">
          <a:xfrm>
            <a:off x="0" y="0"/>
            <a:ext cx="9144000" cy="30480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grpSp>
        <p:nvGrpSpPr>
          <p:cNvPr id="5" name="Group 7"/>
          <p:cNvGrpSpPr>
            <a:grpSpLocks/>
          </p:cNvGrpSpPr>
          <p:nvPr/>
        </p:nvGrpSpPr>
        <p:grpSpPr bwMode="auto">
          <a:xfrm>
            <a:off x="0" y="2971800"/>
            <a:ext cx="9144000" cy="180975"/>
            <a:chOff x="0" y="816"/>
            <a:chExt cx="5760" cy="114"/>
          </a:xfrm>
        </p:grpSpPr>
        <p:pic>
          <p:nvPicPr>
            <p:cNvPr id="6" name="Picture 10"/>
            <p:cNvPicPr>
              <a:picLocks noChangeAspect="1" noChangeArrowheads="1"/>
            </p:cNvPicPr>
            <p:nvPr/>
          </p:nvPicPr>
          <p:blipFill>
            <a:blip r:embed="rId2" cstate="print"/>
            <a:srcRect/>
            <a:stretch>
              <a:fillRect/>
            </a:stretch>
          </p:blipFill>
          <p:spPr bwMode="auto">
            <a:xfrm>
              <a:off x="0" y="816"/>
              <a:ext cx="192" cy="114"/>
            </a:xfrm>
            <a:prstGeom prst="rect">
              <a:avLst/>
            </a:prstGeom>
            <a:noFill/>
            <a:ln w="9525">
              <a:noFill/>
              <a:miter lim="800000"/>
              <a:headEnd/>
              <a:tailEnd/>
            </a:ln>
          </p:spPr>
        </p:pic>
        <p:pic>
          <p:nvPicPr>
            <p:cNvPr id="7" name="Picture 11"/>
            <p:cNvPicPr>
              <a:picLocks noChangeAspect="1" noChangeArrowheads="1"/>
            </p:cNvPicPr>
            <p:nvPr/>
          </p:nvPicPr>
          <p:blipFill>
            <a:blip r:embed="rId3" cstate="print"/>
            <a:srcRect/>
            <a:stretch>
              <a:fillRect/>
            </a:stretch>
          </p:blipFill>
          <p:spPr bwMode="auto">
            <a:xfrm>
              <a:off x="192" y="816"/>
              <a:ext cx="192" cy="114"/>
            </a:xfrm>
            <a:prstGeom prst="rect">
              <a:avLst/>
            </a:prstGeom>
            <a:noFill/>
            <a:ln w="9525">
              <a:noFill/>
              <a:miter lim="800000"/>
              <a:headEnd/>
              <a:tailEnd/>
            </a:ln>
          </p:spPr>
        </p:pic>
        <p:pic>
          <p:nvPicPr>
            <p:cNvPr id="8" name="Picture 12"/>
            <p:cNvPicPr>
              <a:picLocks noChangeAspect="1" noChangeArrowheads="1"/>
            </p:cNvPicPr>
            <p:nvPr/>
          </p:nvPicPr>
          <p:blipFill>
            <a:blip r:embed="rId3" cstate="print"/>
            <a:srcRect/>
            <a:stretch>
              <a:fillRect/>
            </a:stretch>
          </p:blipFill>
          <p:spPr bwMode="auto">
            <a:xfrm>
              <a:off x="384" y="816"/>
              <a:ext cx="192" cy="114"/>
            </a:xfrm>
            <a:prstGeom prst="rect">
              <a:avLst/>
            </a:prstGeom>
            <a:noFill/>
            <a:ln w="9525">
              <a:noFill/>
              <a:miter lim="800000"/>
              <a:headEnd/>
              <a:tailEnd/>
            </a:ln>
          </p:spPr>
        </p:pic>
        <p:pic>
          <p:nvPicPr>
            <p:cNvPr id="9" name="Picture 13"/>
            <p:cNvPicPr>
              <a:picLocks noChangeAspect="1" noChangeArrowheads="1"/>
            </p:cNvPicPr>
            <p:nvPr/>
          </p:nvPicPr>
          <p:blipFill>
            <a:blip r:embed="rId3" cstate="print"/>
            <a:srcRect/>
            <a:stretch>
              <a:fillRect/>
            </a:stretch>
          </p:blipFill>
          <p:spPr bwMode="auto">
            <a:xfrm>
              <a:off x="576" y="816"/>
              <a:ext cx="192" cy="114"/>
            </a:xfrm>
            <a:prstGeom prst="rect">
              <a:avLst/>
            </a:prstGeom>
            <a:noFill/>
            <a:ln w="9525">
              <a:noFill/>
              <a:miter lim="800000"/>
              <a:headEnd/>
              <a:tailEnd/>
            </a:ln>
          </p:spPr>
        </p:pic>
        <p:pic>
          <p:nvPicPr>
            <p:cNvPr id="10" name="Picture 14"/>
            <p:cNvPicPr>
              <a:picLocks noChangeAspect="1" noChangeArrowheads="1"/>
            </p:cNvPicPr>
            <p:nvPr/>
          </p:nvPicPr>
          <p:blipFill>
            <a:blip r:embed="rId3" cstate="print"/>
            <a:srcRect/>
            <a:stretch>
              <a:fillRect/>
            </a:stretch>
          </p:blipFill>
          <p:spPr bwMode="auto">
            <a:xfrm>
              <a:off x="768" y="816"/>
              <a:ext cx="192" cy="114"/>
            </a:xfrm>
            <a:prstGeom prst="rect">
              <a:avLst/>
            </a:prstGeom>
            <a:noFill/>
            <a:ln w="9525">
              <a:noFill/>
              <a:miter lim="800000"/>
              <a:headEnd/>
              <a:tailEnd/>
            </a:ln>
          </p:spPr>
        </p:pic>
        <p:pic>
          <p:nvPicPr>
            <p:cNvPr id="11" name="Picture 15"/>
            <p:cNvPicPr>
              <a:picLocks noChangeAspect="1" noChangeArrowheads="1"/>
            </p:cNvPicPr>
            <p:nvPr/>
          </p:nvPicPr>
          <p:blipFill>
            <a:blip r:embed="rId3" cstate="print"/>
            <a:srcRect/>
            <a:stretch>
              <a:fillRect/>
            </a:stretch>
          </p:blipFill>
          <p:spPr bwMode="auto">
            <a:xfrm>
              <a:off x="960" y="816"/>
              <a:ext cx="192" cy="114"/>
            </a:xfrm>
            <a:prstGeom prst="rect">
              <a:avLst/>
            </a:prstGeom>
            <a:noFill/>
            <a:ln w="9525">
              <a:noFill/>
              <a:miter lim="800000"/>
              <a:headEnd/>
              <a:tailEnd/>
            </a:ln>
          </p:spPr>
        </p:pic>
        <p:pic>
          <p:nvPicPr>
            <p:cNvPr id="12" name="Picture 16"/>
            <p:cNvPicPr>
              <a:picLocks noChangeAspect="1" noChangeArrowheads="1"/>
            </p:cNvPicPr>
            <p:nvPr/>
          </p:nvPicPr>
          <p:blipFill>
            <a:blip r:embed="rId3" cstate="print"/>
            <a:srcRect/>
            <a:stretch>
              <a:fillRect/>
            </a:stretch>
          </p:blipFill>
          <p:spPr bwMode="auto">
            <a:xfrm>
              <a:off x="1152" y="816"/>
              <a:ext cx="192" cy="114"/>
            </a:xfrm>
            <a:prstGeom prst="rect">
              <a:avLst/>
            </a:prstGeom>
            <a:noFill/>
            <a:ln w="9525">
              <a:noFill/>
              <a:miter lim="800000"/>
              <a:headEnd/>
              <a:tailEnd/>
            </a:ln>
          </p:spPr>
        </p:pic>
        <p:pic>
          <p:nvPicPr>
            <p:cNvPr id="13" name="Picture 17"/>
            <p:cNvPicPr>
              <a:picLocks noChangeAspect="1" noChangeArrowheads="1"/>
            </p:cNvPicPr>
            <p:nvPr/>
          </p:nvPicPr>
          <p:blipFill>
            <a:blip r:embed="rId3" cstate="print"/>
            <a:srcRect/>
            <a:stretch>
              <a:fillRect/>
            </a:stretch>
          </p:blipFill>
          <p:spPr bwMode="auto">
            <a:xfrm>
              <a:off x="1344" y="816"/>
              <a:ext cx="192" cy="114"/>
            </a:xfrm>
            <a:prstGeom prst="rect">
              <a:avLst/>
            </a:prstGeom>
            <a:noFill/>
            <a:ln w="9525">
              <a:noFill/>
              <a:miter lim="800000"/>
              <a:headEnd/>
              <a:tailEnd/>
            </a:ln>
          </p:spPr>
        </p:pic>
        <p:pic>
          <p:nvPicPr>
            <p:cNvPr id="14" name="Picture 18"/>
            <p:cNvPicPr>
              <a:picLocks noChangeAspect="1" noChangeArrowheads="1"/>
            </p:cNvPicPr>
            <p:nvPr/>
          </p:nvPicPr>
          <p:blipFill>
            <a:blip r:embed="rId3" cstate="print"/>
            <a:srcRect/>
            <a:stretch>
              <a:fillRect/>
            </a:stretch>
          </p:blipFill>
          <p:spPr bwMode="auto">
            <a:xfrm>
              <a:off x="1536" y="816"/>
              <a:ext cx="192" cy="114"/>
            </a:xfrm>
            <a:prstGeom prst="rect">
              <a:avLst/>
            </a:prstGeom>
            <a:noFill/>
            <a:ln w="9525">
              <a:noFill/>
              <a:miter lim="800000"/>
              <a:headEnd/>
              <a:tailEnd/>
            </a:ln>
          </p:spPr>
        </p:pic>
        <p:pic>
          <p:nvPicPr>
            <p:cNvPr id="15" name="Picture 19"/>
            <p:cNvPicPr>
              <a:picLocks noChangeAspect="1" noChangeArrowheads="1"/>
            </p:cNvPicPr>
            <p:nvPr/>
          </p:nvPicPr>
          <p:blipFill>
            <a:blip r:embed="rId3" cstate="print"/>
            <a:srcRect/>
            <a:stretch>
              <a:fillRect/>
            </a:stretch>
          </p:blipFill>
          <p:spPr bwMode="auto">
            <a:xfrm>
              <a:off x="1728" y="816"/>
              <a:ext cx="192" cy="114"/>
            </a:xfrm>
            <a:prstGeom prst="rect">
              <a:avLst/>
            </a:prstGeom>
            <a:noFill/>
            <a:ln w="9525">
              <a:noFill/>
              <a:miter lim="800000"/>
              <a:headEnd/>
              <a:tailEnd/>
            </a:ln>
          </p:spPr>
        </p:pic>
        <p:pic>
          <p:nvPicPr>
            <p:cNvPr id="16" name="Picture 20"/>
            <p:cNvPicPr>
              <a:picLocks noChangeAspect="1" noChangeArrowheads="1"/>
            </p:cNvPicPr>
            <p:nvPr/>
          </p:nvPicPr>
          <p:blipFill>
            <a:blip r:embed="rId3" cstate="print"/>
            <a:srcRect/>
            <a:stretch>
              <a:fillRect/>
            </a:stretch>
          </p:blipFill>
          <p:spPr bwMode="auto">
            <a:xfrm>
              <a:off x="1920" y="816"/>
              <a:ext cx="192" cy="114"/>
            </a:xfrm>
            <a:prstGeom prst="rect">
              <a:avLst/>
            </a:prstGeom>
            <a:noFill/>
            <a:ln w="9525">
              <a:noFill/>
              <a:miter lim="800000"/>
              <a:headEnd/>
              <a:tailEnd/>
            </a:ln>
          </p:spPr>
        </p:pic>
        <p:pic>
          <p:nvPicPr>
            <p:cNvPr id="17" name="Picture 21"/>
            <p:cNvPicPr>
              <a:picLocks noChangeAspect="1" noChangeArrowheads="1"/>
            </p:cNvPicPr>
            <p:nvPr/>
          </p:nvPicPr>
          <p:blipFill>
            <a:blip r:embed="rId3" cstate="print"/>
            <a:srcRect/>
            <a:stretch>
              <a:fillRect/>
            </a:stretch>
          </p:blipFill>
          <p:spPr bwMode="auto">
            <a:xfrm>
              <a:off x="2112" y="816"/>
              <a:ext cx="192" cy="114"/>
            </a:xfrm>
            <a:prstGeom prst="rect">
              <a:avLst/>
            </a:prstGeom>
            <a:noFill/>
            <a:ln w="9525">
              <a:noFill/>
              <a:miter lim="800000"/>
              <a:headEnd/>
              <a:tailEnd/>
            </a:ln>
          </p:spPr>
        </p:pic>
        <p:pic>
          <p:nvPicPr>
            <p:cNvPr id="18" name="Picture 22"/>
            <p:cNvPicPr>
              <a:picLocks noChangeAspect="1" noChangeArrowheads="1"/>
            </p:cNvPicPr>
            <p:nvPr/>
          </p:nvPicPr>
          <p:blipFill>
            <a:blip r:embed="rId3" cstate="print"/>
            <a:srcRect/>
            <a:stretch>
              <a:fillRect/>
            </a:stretch>
          </p:blipFill>
          <p:spPr bwMode="auto">
            <a:xfrm>
              <a:off x="2304" y="816"/>
              <a:ext cx="192" cy="114"/>
            </a:xfrm>
            <a:prstGeom prst="rect">
              <a:avLst/>
            </a:prstGeom>
            <a:noFill/>
            <a:ln w="9525">
              <a:noFill/>
              <a:miter lim="800000"/>
              <a:headEnd/>
              <a:tailEnd/>
            </a:ln>
          </p:spPr>
        </p:pic>
        <p:pic>
          <p:nvPicPr>
            <p:cNvPr id="19" name="Picture 23"/>
            <p:cNvPicPr>
              <a:picLocks noChangeAspect="1" noChangeArrowheads="1"/>
            </p:cNvPicPr>
            <p:nvPr/>
          </p:nvPicPr>
          <p:blipFill>
            <a:blip r:embed="rId3" cstate="print"/>
            <a:srcRect/>
            <a:stretch>
              <a:fillRect/>
            </a:stretch>
          </p:blipFill>
          <p:spPr bwMode="auto">
            <a:xfrm>
              <a:off x="2496" y="816"/>
              <a:ext cx="192" cy="114"/>
            </a:xfrm>
            <a:prstGeom prst="rect">
              <a:avLst/>
            </a:prstGeom>
            <a:noFill/>
            <a:ln w="9525">
              <a:noFill/>
              <a:miter lim="800000"/>
              <a:headEnd/>
              <a:tailEnd/>
            </a:ln>
          </p:spPr>
        </p:pic>
        <p:pic>
          <p:nvPicPr>
            <p:cNvPr id="20" name="Picture 24"/>
            <p:cNvPicPr>
              <a:picLocks noChangeAspect="1" noChangeArrowheads="1"/>
            </p:cNvPicPr>
            <p:nvPr/>
          </p:nvPicPr>
          <p:blipFill>
            <a:blip r:embed="rId3" cstate="print"/>
            <a:srcRect/>
            <a:stretch>
              <a:fillRect/>
            </a:stretch>
          </p:blipFill>
          <p:spPr bwMode="auto">
            <a:xfrm>
              <a:off x="2688" y="816"/>
              <a:ext cx="192" cy="114"/>
            </a:xfrm>
            <a:prstGeom prst="rect">
              <a:avLst/>
            </a:prstGeom>
            <a:noFill/>
            <a:ln w="9525">
              <a:noFill/>
              <a:miter lim="800000"/>
              <a:headEnd/>
              <a:tailEnd/>
            </a:ln>
          </p:spPr>
        </p:pic>
        <p:pic>
          <p:nvPicPr>
            <p:cNvPr id="21" name="Picture 25"/>
            <p:cNvPicPr>
              <a:picLocks noChangeAspect="1" noChangeArrowheads="1"/>
            </p:cNvPicPr>
            <p:nvPr/>
          </p:nvPicPr>
          <p:blipFill>
            <a:blip r:embed="rId3" cstate="print"/>
            <a:srcRect/>
            <a:stretch>
              <a:fillRect/>
            </a:stretch>
          </p:blipFill>
          <p:spPr bwMode="auto">
            <a:xfrm>
              <a:off x="2880" y="816"/>
              <a:ext cx="192" cy="114"/>
            </a:xfrm>
            <a:prstGeom prst="rect">
              <a:avLst/>
            </a:prstGeom>
            <a:noFill/>
            <a:ln w="9525">
              <a:noFill/>
              <a:miter lim="800000"/>
              <a:headEnd/>
              <a:tailEnd/>
            </a:ln>
          </p:spPr>
        </p:pic>
        <p:pic>
          <p:nvPicPr>
            <p:cNvPr id="22" name="Picture 26"/>
            <p:cNvPicPr>
              <a:picLocks noChangeAspect="1" noChangeArrowheads="1"/>
            </p:cNvPicPr>
            <p:nvPr/>
          </p:nvPicPr>
          <p:blipFill>
            <a:blip r:embed="rId3" cstate="print"/>
            <a:srcRect/>
            <a:stretch>
              <a:fillRect/>
            </a:stretch>
          </p:blipFill>
          <p:spPr bwMode="auto">
            <a:xfrm>
              <a:off x="3072" y="816"/>
              <a:ext cx="192" cy="114"/>
            </a:xfrm>
            <a:prstGeom prst="rect">
              <a:avLst/>
            </a:prstGeom>
            <a:noFill/>
            <a:ln w="9525">
              <a:noFill/>
              <a:miter lim="800000"/>
              <a:headEnd/>
              <a:tailEnd/>
            </a:ln>
          </p:spPr>
        </p:pic>
        <p:pic>
          <p:nvPicPr>
            <p:cNvPr id="23" name="Picture 27"/>
            <p:cNvPicPr>
              <a:picLocks noChangeAspect="1" noChangeArrowheads="1"/>
            </p:cNvPicPr>
            <p:nvPr/>
          </p:nvPicPr>
          <p:blipFill>
            <a:blip r:embed="rId3" cstate="print"/>
            <a:srcRect/>
            <a:stretch>
              <a:fillRect/>
            </a:stretch>
          </p:blipFill>
          <p:spPr bwMode="auto">
            <a:xfrm>
              <a:off x="3264" y="816"/>
              <a:ext cx="192" cy="114"/>
            </a:xfrm>
            <a:prstGeom prst="rect">
              <a:avLst/>
            </a:prstGeom>
            <a:noFill/>
            <a:ln w="9525">
              <a:noFill/>
              <a:miter lim="800000"/>
              <a:headEnd/>
              <a:tailEnd/>
            </a:ln>
          </p:spPr>
        </p:pic>
        <p:pic>
          <p:nvPicPr>
            <p:cNvPr id="24" name="Picture 28"/>
            <p:cNvPicPr>
              <a:picLocks noChangeAspect="1" noChangeArrowheads="1"/>
            </p:cNvPicPr>
            <p:nvPr/>
          </p:nvPicPr>
          <p:blipFill>
            <a:blip r:embed="rId3" cstate="print"/>
            <a:srcRect/>
            <a:stretch>
              <a:fillRect/>
            </a:stretch>
          </p:blipFill>
          <p:spPr bwMode="auto">
            <a:xfrm>
              <a:off x="3456" y="816"/>
              <a:ext cx="192" cy="114"/>
            </a:xfrm>
            <a:prstGeom prst="rect">
              <a:avLst/>
            </a:prstGeom>
            <a:noFill/>
            <a:ln w="9525">
              <a:noFill/>
              <a:miter lim="800000"/>
              <a:headEnd/>
              <a:tailEnd/>
            </a:ln>
          </p:spPr>
        </p:pic>
        <p:pic>
          <p:nvPicPr>
            <p:cNvPr id="25" name="Picture 29"/>
            <p:cNvPicPr>
              <a:picLocks noChangeAspect="1" noChangeArrowheads="1"/>
            </p:cNvPicPr>
            <p:nvPr/>
          </p:nvPicPr>
          <p:blipFill>
            <a:blip r:embed="rId3" cstate="print"/>
            <a:srcRect/>
            <a:stretch>
              <a:fillRect/>
            </a:stretch>
          </p:blipFill>
          <p:spPr bwMode="auto">
            <a:xfrm>
              <a:off x="3648" y="816"/>
              <a:ext cx="192" cy="114"/>
            </a:xfrm>
            <a:prstGeom prst="rect">
              <a:avLst/>
            </a:prstGeom>
            <a:noFill/>
            <a:ln w="9525">
              <a:noFill/>
              <a:miter lim="800000"/>
              <a:headEnd/>
              <a:tailEnd/>
            </a:ln>
          </p:spPr>
        </p:pic>
        <p:pic>
          <p:nvPicPr>
            <p:cNvPr id="26" name="Picture 30"/>
            <p:cNvPicPr>
              <a:picLocks noChangeAspect="1" noChangeArrowheads="1"/>
            </p:cNvPicPr>
            <p:nvPr/>
          </p:nvPicPr>
          <p:blipFill>
            <a:blip r:embed="rId3" cstate="print"/>
            <a:srcRect/>
            <a:stretch>
              <a:fillRect/>
            </a:stretch>
          </p:blipFill>
          <p:spPr bwMode="auto">
            <a:xfrm>
              <a:off x="3840" y="816"/>
              <a:ext cx="192" cy="114"/>
            </a:xfrm>
            <a:prstGeom prst="rect">
              <a:avLst/>
            </a:prstGeom>
            <a:noFill/>
            <a:ln w="9525">
              <a:noFill/>
              <a:miter lim="800000"/>
              <a:headEnd/>
              <a:tailEnd/>
            </a:ln>
          </p:spPr>
        </p:pic>
        <p:pic>
          <p:nvPicPr>
            <p:cNvPr id="27" name="Picture 31"/>
            <p:cNvPicPr>
              <a:picLocks noChangeAspect="1" noChangeArrowheads="1"/>
            </p:cNvPicPr>
            <p:nvPr/>
          </p:nvPicPr>
          <p:blipFill>
            <a:blip r:embed="rId3" cstate="print"/>
            <a:srcRect/>
            <a:stretch>
              <a:fillRect/>
            </a:stretch>
          </p:blipFill>
          <p:spPr bwMode="auto">
            <a:xfrm>
              <a:off x="4032" y="816"/>
              <a:ext cx="192" cy="114"/>
            </a:xfrm>
            <a:prstGeom prst="rect">
              <a:avLst/>
            </a:prstGeom>
            <a:noFill/>
            <a:ln w="9525">
              <a:noFill/>
              <a:miter lim="800000"/>
              <a:headEnd/>
              <a:tailEnd/>
            </a:ln>
          </p:spPr>
        </p:pic>
        <p:pic>
          <p:nvPicPr>
            <p:cNvPr id="28" name="Picture 32"/>
            <p:cNvPicPr>
              <a:picLocks noChangeAspect="1" noChangeArrowheads="1"/>
            </p:cNvPicPr>
            <p:nvPr/>
          </p:nvPicPr>
          <p:blipFill>
            <a:blip r:embed="rId3" cstate="print"/>
            <a:srcRect/>
            <a:stretch>
              <a:fillRect/>
            </a:stretch>
          </p:blipFill>
          <p:spPr bwMode="auto">
            <a:xfrm>
              <a:off x="4224" y="816"/>
              <a:ext cx="192" cy="114"/>
            </a:xfrm>
            <a:prstGeom prst="rect">
              <a:avLst/>
            </a:prstGeom>
            <a:noFill/>
            <a:ln w="9525">
              <a:noFill/>
              <a:miter lim="800000"/>
              <a:headEnd/>
              <a:tailEnd/>
            </a:ln>
          </p:spPr>
        </p:pic>
        <p:pic>
          <p:nvPicPr>
            <p:cNvPr id="29" name="Picture 33"/>
            <p:cNvPicPr>
              <a:picLocks noChangeAspect="1" noChangeArrowheads="1"/>
            </p:cNvPicPr>
            <p:nvPr/>
          </p:nvPicPr>
          <p:blipFill>
            <a:blip r:embed="rId3" cstate="print"/>
            <a:srcRect/>
            <a:stretch>
              <a:fillRect/>
            </a:stretch>
          </p:blipFill>
          <p:spPr bwMode="auto">
            <a:xfrm>
              <a:off x="4416" y="816"/>
              <a:ext cx="192" cy="114"/>
            </a:xfrm>
            <a:prstGeom prst="rect">
              <a:avLst/>
            </a:prstGeom>
            <a:noFill/>
            <a:ln w="9525">
              <a:noFill/>
              <a:miter lim="800000"/>
              <a:headEnd/>
              <a:tailEnd/>
            </a:ln>
          </p:spPr>
        </p:pic>
        <p:pic>
          <p:nvPicPr>
            <p:cNvPr id="30" name="Picture 34"/>
            <p:cNvPicPr>
              <a:picLocks noChangeAspect="1" noChangeArrowheads="1"/>
            </p:cNvPicPr>
            <p:nvPr/>
          </p:nvPicPr>
          <p:blipFill>
            <a:blip r:embed="rId3" cstate="print"/>
            <a:srcRect/>
            <a:stretch>
              <a:fillRect/>
            </a:stretch>
          </p:blipFill>
          <p:spPr bwMode="auto">
            <a:xfrm>
              <a:off x="4608" y="816"/>
              <a:ext cx="192" cy="114"/>
            </a:xfrm>
            <a:prstGeom prst="rect">
              <a:avLst/>
            </a:prstGeom>
            <a:noFill/>
            <a:ln w="9525">
              <a:noFill/>
              <a:miter lim="800000"/>
              <a:headEnd/>
              <a:tailEnd/>
            </a:ln>
          </p:spPr>
        </p:pic>
        <p:pic>
          <p:nvPicPr>
            <p:cNvPr id="31" name="Picture 35"/>
            <p:cNvPicPr>
              <a:picLocks noChangeAspect="1" noChangeArrowheads="1"/>
            </p:cNvPicPr>
            <p:nvPr/>
          </p:nvPicPr>
          <p:blipFill>
            <a:blip r:embed="rId3" cstate="print"/>
            <a:srcRect/>
            <a:stretch>
              <a:fillRect/>
            </a:stretch>
          </p:blipFill>
          <p:spPr bwMode="auto">
            <a:xfrm>
              <a:off x="4800" y="816"/>
              <a:ext cx="192" cy="114"/>
            </a:xfrm>
            <a:prstGeom prst="rect">
              <a:avLst/>
            </a:prstGeom>
            <a:noFill/>
            <a:ln w="9525">
              <a:noFill/>
              <a:miter lim="800000"/>
              <a:headEnd/>
              <a:tailEnd/>
            </a:ln>
          </p:spPr>
        </p:pic>
        <p:pic>
          <p:nvPicPr>
            <p:cNvPr id="32" name="Picture 36"/>
            <p:cNvPicPr>
              <a:picLocks noChangeAspect="1" noChangeArrowheads="1"/>
            </p:cNvPicPr>
            <p:nvPr/>
          </p:nvPicPr>
          <p:blipFill>
            <a:blip r:embed="rId3" cstate="print"/>
            <a:srcRect/>
            <a:stretch>
              <a:fillRect/>
            </a:stretch>
          </p:blipFill>
          <p:spPr bwMode="auto">
            <a:xfrm>
              <a:off x="4992" y="816"/>
              <a:ext cx="192" cy="114"/>
            </a:xfrm>
            <a:prstGeom prst="rect">
              <a:avLst/>
            </a:prstGeom>
            <a:noFill/>
            <a:ln w="9525">
              <a:noFill/>
              <a:miter lim="800000"/>
              <a:headEnd/>
              <a:tailEnd/>
            </a:ln>
          </p:spPr>
        </p:pic>
        <p:pic>
          <p:nvPicPr>
            <p:cNvPr id="33" name="Picture 37"/>
            <p:cNvPicPr>
              <a:picLocks noChangeAspect="1" noChangeArrowheads="1"/>
            </p:cNvPicPr>
            <p:nvPr/>
          </p:nvPicPr>
          <p:blipFill>
            <a:blip r:embed="rId3" cstate="print"/>
            <a:srcRect/>
            <a:stretch>
              <a:fillRect/>
            </a:stretch>
          </p:blipFill>
          <p:spPr bwMode="auto">
            <a:xfrm>
              <a:off x="5184" y="816"/>
              <a:ext cx="192" cy="114"/>
            </a:xfrm>
            <a:prstGeom prst="rect">
              <a:avLst/>
            </a:prstGeom>
            <a:noFill/>
            <a:ln w="9525">
              <a:noFill/>
              <a:miter lim="800000"/>
              <a:headEnd/>
              <a:tailEnd/>
            </a:ln>
          </p:spPr>
        </p:pic>
        <p:pic>
          <p:nvPicPr>
            <p:cNvPr id="34" name="Picture 38"/>
            <p:cNvPicPr>
              <a:picLocks noChangeAspect="1" noChangeArrowheads="1"/>
            </p:cNvPicPr>
            <p:nvPr/>
          </p:nvPicPr>
          <p:blipFill>
            <a:blip r:embed="rId3" cstate="print"/>
            <a:srcRect/>
            <a:stretch>
              <a:fillRect/>
            </a:stretch>
          </p:blipFill>
          <p:spPr bwMode="auto">
            <a:xfrm>
              <a:off x="5376" y="816"/>
              <a:ext cx="192" cy="114"/>
            </a:xfrm>
            <a:prstGeom prst="rect">
              <a:avLst/>
            </a:prstGeom>
            <a:noFill/>
            <a:ln w="9525">
              <a:noFill/>
              <a:miter lim="800000"/>
              <a:headEnd/>
              <a:tailEnd/>
            </a:ln>
          </p:spPr>
        </p:pic>
        <p:pic>
          <p:nvPicPr>
            <p:cNvPr id="35" name="Picture 39"/>
            <p:cNvPicPr>
              <a:picLocks noChangeAspect="1" noChangeArrowheads="1"/>
            </p:cNvPicPr>
            <p:nvPr/>
          </p:nvPicPr>
          <p:blipFill>
            <a:blip r:embed="rId3" cstate="print"/>
            <a:srcRect/>
            <a:stretch>
              <a:fillRect/>
            </a:stretch>
          </p:blipFill>
          <p:spPr bwMode="auto">
            <a:xfrm>
              <a:off x="5568" y="816"/>
              <a:ext cx="192" cy="114"/>
            </a:xfrm>
            <a:prstGeom prst="rect">
              <a:avLst/>
            </a:prstGeom>
            <a:noFill/>
            <a:ln w="9525">
              <a:noFill/>
              <a:miter lim="800000"/>
              <a:headEnd/>
              <a:tailEnd/>
            </a:ln>
          </p:spPr>
        </p:pic>
      </p:grpSp>
      <p:sp>
        <p:nvSpPr>
          <p:cNvPr id="2" name="Title 1"/>
          <p:cNvSpPr>
            <a:spLocks noGrp="1"/>
          </p:cNvSpPr>
          <p:nvPr>
            <p:ph type="title"/>
          </p:nvPr>
        </p:nvSpPr>
        <p:spPr>
          <a:xfrm>
            <a:off x="762000" y="3276600"/>
            <a:ext cx="7772400" cy="1362075"/>
          </a:xfrm>
          <a:prstGeom prst="rect">
            <a:avLst/>
          </a:prstGeo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1371600"/>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36" name="Rectangle 5"/>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37" name="Rectangle 36"/>
          <p:cNvSpPr>
            <a:spLocks noGrp="1" noChangeArrowheads="1"/>
          </p:cNvSpPr>
          <p:nvPr>
            <p:ph type="dt" sz="half" idx="11"/>
          </p:nvPr>
        </p:nvSpPr>
        <p:spPr/>
        <p:txBody>
          <a:bodyPr/>
          <a:lstStyle>
            <a:lvl1pPr>
              <a:defRPr/>
            </a:lvl1pPr>
          </a:lstStyle>
          <a:p>
            <a:pPr>
              <a:defRPr/>
            </a:pPr>
            <a:fld id="{8F2AE402-5289-45B8-A47F-7A4AF228A7D7}" type="datetime1">
              <a:rPr lang="en-US"/>
              <a:pPr>
                <a:defRPr/>
              </a:pPr>
              <a:t>10/26/2015</a:t>
            </a:fld>
            <a:endParaRPr lang="en-US" dirty="0"/>
          </a:p>
        </p:txBody>
      </p:sp>
      <p:sp>
        <p:nvSpPr>
          <p:cNvPr id="38" name="Rectangle 6"/>
          <p:cNvSpPr>
            <a:spLocks noGrp="1" noChangeArrowheads="1"/>
          </p:cNvSpPr>
          <p:nvPr>
            <p:ph type="sldNum" sz="quarter" idx="12"/>
          </p:nvPr>
        </p:nvSpPr>
        <p:spPr/>
        <p:txBody>
          <a:bodyPr/>
          <a:lstStyle>
            <a:lvl1pPr>
              <a:defRPr/>
            </a:lvl1pPr>
          </a:lstStyle>
          <a:p>
            <a:pPr>
              <a:defRPr/>
            </a:pPr>
            <a:fld id="{15193B26-2E81-4076-9D4E-54206969BE5E}" type="slidenum">
              <a:rPr lang="en-US"/>
              <a:pPr>
                <a:defRPr/>
              </a:pPr>
              <a:t>‹#›</a:t>
            </a:fld>
            <a:endParaRPr lang="en-US"/>
          </a:p>
        </p:txBody>
      </p:sp>
    </p:spTree>
    <p:extLst>
      <p:ext uri="{BB962C8B-B14F-4D97-AF65-F5344CB8AC3E}">
        <p14:creationId xmlns:p14="http://schemas.microsoft.com/office/powerpoint/2010/main" val="39461684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7"/>
          <p:cNvSpPr>
            <a:spLocks noChangeArrowheads="1"/>
          </p:cNvSpPr>
          <p:nvPr/>
        </p:nvSpPr>
        <p:spPr bwMode="auto">
          <a:xfrm>
            <a:off x="0" y="0"/>
            <a:ext cx="9144000" cy="12954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7" name="Picture 8" descr="NPAIHBtransparentTEAL"/>
          <p:cNvPicPr>
            <a:picLocks noChangeAspect="1" noChangeArrowheads="1"/>
          </p:cNvPicPr>
          <p:nvPr/>
        </p:nvPicPr>
        <p:blipFill>
          <a:blip r:embed="rId2" cstate="print"/>
          <a:srcRect/>
          <a:stretch>
            <a:fillRect/>
          </a:stretch>
        </p:blipFill>
        <p:spPr bwMode="auto">
          <a:xfrm>
            <a:off x="76200" y="228600"/>
            <a:ext cx="1219200" cy="1022350"/>
          </a:xfrm>
          <a:prstGeom prst="rect">
            <a:avLst/>
          </a:prstGeom>
          <a:noFill/>
          <a:ln w="9525">
            <a:noFill/>
            <a:miter lim="800000"/>
            <a:headEnd/>
            <a:tailEnd/>
          </a:ln>
        </p:spPr>
      </p:pic>
      <p:grpSp>
        <p:nvGrpSpPr>
          <p:cNvPr id="2" name="Group 40"/>
          <p:cNvGrpSpPr>
            <a:grpSpLocks/>
          </p:cNvGrpSpPr>
          <p:nvPr/>
        </p:nvGrpSpPr>
        <p:grpSpPr bwMode="auto">
          <a:xfrm>
            <a:off x="0" y="1295400"/>
            <a:ext cx="9144000" cy="180975"/>
            <a:chOff x="0" y="816"/>
            <a:chExt cx="5760" cy="114"/>
          </a:xfrm>
        </p:grpSpPr>
        <p:pic>
          <p:nvPicPr>
            <p:cNvPr id="9"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10"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1"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2"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3"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4"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5"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6"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7"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8"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19"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20"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1"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2"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3"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4"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5"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6"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7"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8"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29"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30"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1"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2"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3"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4"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5"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6"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7"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8"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3" name="Content Placeholder 2"/>
          <p:cNvSpPr>
            <a:spLocks noGrp="1"/>
          </p:cNvSpPr>
          <p:nvPr>
            <p:ph sz="half" idx="1"/>
          </p:nvPr>
        </p:nvSpPr>
        <p:spPr>
          <a:xfrm>
            <a:off x="457200" y="1752600"/>
            <a:ext cx="4038600" cy="4648200"/>
          </a:xfrm>
        </p:spPr>
        <p:txBody>
          <a:bodyPr/>
          <a:lstStyle>
            <a:lvl1pPr>
              <a:defRPr sz="2800"/>
            </a:lvl1pPr>
            <a:lvl2pPr marL="804863" indent="-347663">
              <a:buSzPct val="85000"/>
              <a:defRPr lang="en-US" sz="2000" b="0" dirty="0" smtClean="0">
                <a:solidFill>
                  <a:schemeClr val="tx1"/>
                </a:solidFill>
                <a:latin typeface="Trebuchet MS" pitchFamily="34" charset="0"/>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52600"/>
            <a:ext cx="4038600" cy="4648200"/>
          </a:xfrm>
        </p:spPr>
        <p:txBody>
          <a:bodyPr/>
          <a:lstStyle>
            <a:lvl1pPr>
              <a:defRPr sz="2800"/>
            </a:lvl1pPr>
            <a:lvl2pPr marL="806450" indent="-285750">
              <a:tabLst/>
              <a:defRPr lang="en-US" sz="2000" dirty="0" smtClean="0">
                <a:solidFill>
                  <a:schemeClr val="tx1"/>
                </a:solidFill>
                <a:latin typeface="Trebuchet MS" pitchFamily="34" charset="0"/>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2"/>
          <p:cNvSpPr>
            <a:spLocks noGrp="1" noChangeArrowheads="1"/>
          </p:cNvSpPr>
          <p:nvPr>
            <p:ph type="title"/>
          </p:nvPr>
        </p:nvSpPr>
        <p:spPr bwMode="auto">
          <a:xfrm>
            <a:off x="1371600" y="76200"/>
            <a:ext cx="7315200" cy="1143000"/>
          </a:xfrm>
          <a:prstGeom prst="rect">
            <a:avLst/>
          </a:prstGeom>
          <a:noFill/>
          <a:ln w="9525">
            <a:noFill/>
            <a:miter lim="800000"/>
            <a:headEnd/>
            <a:tailEnd/>
          </a:ln>
        </p:spPr>
        <p:txBody>
          <a:bodyPr/>
          <a:lstStyle>
            <a:lvl1pPr algn="l">
              <a:defRPr/>
            </a:lvl1pPr>
          </a:lstStyle>
          <a:p>
            <a:pPr lvl="0"/>
            <a:r>
              <a:rPr lang="en-US" smtClean="0"/>
              <a:t>Click to edit Master title style</a:t>
            </a:r>
            <a:endParaRPr lang="en-US" dirty="0" smtClean="0"/>
          </a:p>
        </p:txBody>
      </p:sp>
      <p:sp>
        <p:nvSpPr>
          <p:cNvPr id="39" name="Rectangle 38"/>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40" name="Rectangle 4"/>
          <p:cNvSpPr>
            <a:spLocks noGrp="1" noChangeArrowheads="1"/>
          </p:cNvSpPr>
          <p:nvPr>
            <p:ph type="dt" sz="half" idx="11"/>
          </p:nvPr>
        </p:nvSpPr>
        <p:spPr/>
        <p:txBody>
          <a:bodyPr/>
          <a:lstStyle>
            <a:lvl1pPr>
              <a:defRPr/>
            </a:lvl1pPr>
          </a:lstStyle>
          <a:p>
            <a:pPr>
              <a:defRPr/>
            </a:pPr>
            <a:fld id="{B630F59D-564F-4BA3-8B26-72E1794B03DE}" type="datetime1">
              <a:rPr lang="en-US"/>
              <a:pPr>
                <a:defRPr/>
              </a:pPr>
              <a:t>10/26/2015</a:t>
            </a:fld>
            <a:endParaRPr lang="en-US" dirty="0"/>
          </a:p>
        </p:txBody>
      </p:sp>
      <p:sp>
        <p:nvSpPr>
          <p:cNvPr id="41" name="Rectangle 6"/>
          <p:cNvSpPr>
            <a:spLocks noGrp="1" noChangeArrowheads="1"/>
          </p:cNvSpPr>
          <p:nvPr>
            <p:ph type="sldNum" sz="quarter" idx="12"/>
          </p:nvPr>
        </p:nvSpPr>
        <p:spPr/>
        <p:txBody>
          <a:bodyPr/>
          <a:lstStyle>
            <a:lvl1pPr>
              <a:defRPr/>
            </a:lvl1pPr>
          </a:lstStyle>
          <a:p>
            <a:pPr>
              <a:defRPr/>
            </a:pPr>
            <a:fld id="{524F8FBB-DFE3-4ABA-A41D-865664A8BAAB}" type="slidenum">
              <a:rPr lang="en-US"/>
              <a:pPr>
                <a:defRPr/>
              </a:pPr>
              <a:t>‹#›</a:t>
            </a:fld>
            <a:endParaRPr lang="en-US"/>
          </a:p>
        </p:txBody>
      </p:sp>
    </p:spTree>
    <p:extLst>
      <p:ext uri="{BB962C8B-B14F-4D97-AF65-F5344CB8AC3E}">
        <p14:creationId xmlns:p14="http://schemas.microsoft.com/office/powerpoint/2010/main" val="39480863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7" name="Rectangle 7"/>
          <p:cNvSpPr>
            <a:spLocks noChangeArrowheads="1"/>
          </p:cNvSpPr>
          <p:nvPr/>
        </p:nvSpPr>
        <p:spPr bwMode="auto">
          <a:xfrm>
            <a:off x="0" y="0"/>
            <a:ext cx="9144000" cy="12954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8" name="Picture 8" descr="NPAIHBtransparentTEAL"/>
          <p:cNvPicPr>
            <a:picLocks noChangeAspect="1" noChangeArrowheads="1"/>
          </p:cNvPicPr>
          <p:nvPr/>
        </p:nvPicPr>
        <p:blipFill>
          <a:blip r:embed="rId2" cstate="print"/>
          <a:srcRect/>
          <a:stretch>
            <a:fillRect/>
          </a:stretch>
        </p:blipFill>
        <p:spPr bwMode="auto">
          <a:xfrm>
            <a:off x="76200" y="228600"/>
            <a:ext cx="1219200" cy="1022350"/>
          </a:xfrm>
          <a:prstGeom prst="rect">
            <a:avLst/>
          </a:prstGeom>
          <a:noFill/>
          <a:ln w="9525">
            <a:noFill/>
            <a:miter lim="800000"/>
            <a:headEnd/>
            <a:tailEnd/>
          </a:ln>
        </p:spPr>
      </p:pic>
      <p:grpSp>
        <p:nvGrpSpPr>
          <p:cNvPr id="2" name="Group 40"/>
          <p:cNvGrpSpPr>
            <a:grpSpLocks/>
          </p:cNvGrpSpPr>
          <p:nvPr/>
        </p:nvGrpSpPr>
        <p:grpSpPr bwMode="auto">
          <a:xfrm>
            <a:off x="0" y="1295400"/>
            <a:ext cx="9144000" cy="180975"/>
            <a:chOff x="0" y="816"/>
            <a:chExt cx="5760" cy="114"/>
          </a:xfrm>
        </p:grpSpPr>
        <p:pic>
          <p:nvPicPr>
            <p:cNvPr id="10"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12" name="Picture 10"/>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3" name="Picture 11"/>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4" name="Picture 12"/>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5" name="Picture 13"/>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6" name="Picture 14"/>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7" name="Picture 15"/>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8" name="Picture 16"/>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9" name="Picture 17"/>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20" name="Picture 18"/>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21" name="Picture 19"/>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22" name="Picture 20"/>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3" name="Picture 21"/>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4" name="Picture 22"/>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5" name="Picture 23"/>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6" name="Picture 24"/>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7" name="Picture 25"/>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8" name="Picture 26"/>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9" name="Picture 27"/>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30" name="Picture 28"/>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31" name="Picture 29"/>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32" name="Picture 30"/>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3" name="Picture 31"/>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4" name="Picture 32"/>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5" name="Picture 33"/>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6" name="Picture 34"/>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7" name="Picture 35"/>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8" name="Picture 36"/>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9" name="Picture 37"/>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40" name="Picture 38"/>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3" name="Text Placeholder 2"/>
          <p:cNvSpPr>
            <a:spLocks noGrp="1"/>
          </p:cNvSpPr>
          <p:nvPr>
            <p:ph type="body" idx="1"/>
          </p:nvPr>
        </p:nvSpPr>
        <p:spPr>
          <a:xfrm>
            <a:off x="457200" y="1524000"/>
            <a:ext cx="4040188" cy="8382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4040188" cy="3962400"/>
          </a:xfrm>
        </p:spPr>
        <p:txBody>
          <a:bodyPr/>
          <a:lstStyle>
            <a:lvl1pPr>
              <a:defRPr sz="2400"/>
            </a:lvl1pPr>
            <a:lvl2pPr marL="804863" indent="-347663">
              <a:defRPr lang="en-US" sz="2000" dirty="0" smtClean="0">
                <a:solidFill>
                  <a:schemeClr val="tx1"/>
                </a:solidFill>
                <a:latin typeface="Trebuchet MS" pitchFamily="34" charset="0"/>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24000"/>
            <a:ext cx="4041775" cy="8382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962401"/>
          </a:xfrm>
        </p:spPr>
        <p:txBody>
          <a:bodyPr/>
          <a:lstStyle>
            <a:lvl1pPr>
              <a:defRPr sz="2400"/>
            </a:lvl1pPr>
            <a:lvl2pPr marL="804863" indent="-347663">
              <a:defRPr lang="en-US" sz="2000" dirty="0" smtClean="0">
                <a:solidFill>
                  <a:schemeClr val="tx1"/>
                </a:solidFill>
                <a:latin typeface="Trebuchet MS" pitchFamily="34" charset="0"/>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itle 10"/>
          <p:cNvSpPr>
            <a:spLocks noGrp="1"/>
          </p:cNvSpPr>
          <p:nvPr>
            <p:ph type="title"/>
          </p:nvPr>
        </p:nvSpPr>
        <p:spPr>
          <a:xfrm>
            <a:off x="1371600" y="76200"/>
            <a:ext cx="7315200" cy="1143000"/>
          </a:xfrm>
        </p:spPr>
        <p:txBody>
          <a:bodyPr/>
          <a:lstStyle/>
          <a:p>
            <a:r>
              <a:rPr lang="en-US" smtClean="0"/>
              <a:t>Click to edit Master title style</a:t>
            </a:r>
            <a:endParaRPr lang="en-US" dirty="0"/>
          </a:p>
        </p:txBody>
      </p:sp>
      <p:sp>
        <p:nvSpPr>
          <p:cNvPr id="41" name="Rectangle 5"/>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42" name="Rectangle 4"/>
          <p:cNvSpPr>
            <a:spLocks noGrp="1" noChangeArrowheads="1"/>
          </p:cNvSpPr>
          <p:nvPr>
            <p:ph type="dt" sz="half" idx="11"/>
          </p:nvPr>
        </p:nvSpPr>
        <p:spPr/>
        <p:txBody>
          <a:bodyPr/>
          <a:lstStyle>
            <a:lvl1pPr>
              <a:defRPr/>
            </a:lvl1pPr>
          </a:lstStyle>
          <a:p>
            <a:pPr>
              <a:defRPr/>
            </a:pPr>
            <a:fld id="{1D53844B-0E79-4C7E-B9CA-73CE2D04DECA}" type="datetime1">
              <a:rPr lang="en-US"/>
              <a:pPr>
                <a:defRPr/>
              </a:pPr>
              <a:t>10/26/2015</a:t>
            </a:fld>
            <a:endParaRPr lang="en-US" dirty="0"/>
          </a:p>
        </p:txBody>
      </p:sp>
      <p:sp>
        <p:nvSpPr>
          <p:cNvPr id="43" name="Rectangle 6"/>
          <p:cNvSpPr>
            <a:spLocks noGrp="1" noChangeArrowheads="1"/>
          </p:cNvSpPr>
          <p:nvPr>
            <p:ph type="sldNum" sz="quarter" idx="12"/>
          </p:nvPr>
        </p:nvSpPr>
        <p:spPr/>
        <p:txBody>
          <a:bodyPr/>
          <a:lstStyle>
            <a:lvl1pPr>
              <a:defRPr/>
            </a:lvl1pPr>
          </a:lstStyle>
          <a:p>
            <a:pPr>
              <a:defRPr/>
            </a:pPr>
            <a:fld id="{FFCEA058-F945-4C6D-A0CA-275994C823A1}" type="slidenum">
              <a:rPr lang="en-US"/>
              <a:pPr>
                <a:defRPr/>
              </a:pPr>
              <a:t>‹#›</a:t>
            </a:fld>
            <a:endParaRPr lang="en-US"/>
          </a:p>
        </p:txBody>
      </p:sp>
    </p:spTree>
    <p:extLst>
      <p:ext uri="{BB962C8B-B14F-4D97-AF65-F5344CB8AC3E}">
        <p14:creationId xmlns:p14="http://schemas.microsoft.com/office/powerpoint/2010/main" val="21050781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2" name="Group 39"/>
          <p:cNvGrpSpPr>
            <a:grpSpLocks/>
          </p:cNvGrpSpPr>
          <p:nvPr/>
        </p:nvGrpSpPr>
        <p:grpSpPr bwMode="auto">
          <a:xfrm>
            <a:off x="0" y="0"/>
            <a:ext cx="9144000" cy="1476375"/>
            <a:chOff x="0" y="0"/>
            <a:chExt cx="9144000" cy="1476375"/>
          </a:xfrm>
        </p:grpSpPr>
        <p:grpSp>
          <p:nvGrpSpPr>
            <p:cNvPr id="3" name="Group 7"/>
            <p:cNvGrpSpPr>
              <a:grpSpLocks/>
            </p:cNvGrpSpPr>
            <p:nvPr/>
          </p:nvGrpSpPr>
          <p:grpSpPr bwMode="auto">
            <a:xfrm>
              <a:off x="0" y="0"/>
              <a:ext cx="9144000" cy="1295400"/>
              <a:chOff x="0" y="0"/>
              <a:chExt cx="9144000" cy="1295400"/>
            </a:xfrm>
          </p:grpSpPr>
          <p:sp>
            <p:nvSpPr>
              <p:cNvPr id="35" name="Rectangle 7"/>
              <p:cNvSpPr>
                <a:spLocks noChangeArrowheads="1"/>
              </p:cNvSpPr>
              <p:nvPr/>
            </p:nvSpPr>
            <p:spPr bwMode="auto">
              <a:xfrm>
                <a:off x="0" y="0"/>
                <a:ext cx="9144000" cy="12954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36" name="Picture 8" descr="NPAIHBtransparentTEAL"/>
              <p:cNvPicPr>
                <a:picLocks noChangeAspect="1" noChangeArrowheads="1"/>
              </p:cNvPicPr>
              <p:nvPr/>
            </p:nvPicPr>
            <p:blipFill>
              <a:blip r:embed="rId2" cstate="print"/>
              <a:srcRect/>
              <a:stretch>
                <a:fillRect/>
              </a:stretch>
            </p:blipFill>
            <p:spPr bwMode="auto">
              <a:xfrm>
                <a:off x="76200" y="228600"/>
                <a:ext cx="1219200" cy="1022350"/>
              </a:xfrm>
              <a:prstGeom prst="rect">
                <a:avLst/>
              </a:prstGeom>
              <a:noFill/>
              <a:ln w="9525">
                <a:noFill/>
                <a:miter lim="800000"/>
                <a:headEnd/>
                <a:tailEnd/>
              </a:ln>
            </p:spPr>
          </p:pic>
        </p:grpSp>
        <p:grpSp>
          <p:nvGrpSpPr>
            <p:cNvPr id="4" name="Group 40"/>
            <p:cNvGrpSpPr>
              <a:grpSpLocks/>
            </p:cNvGrpSpPr>
            <p:nvPr/>
          </p:nvGrpSpPr>
          <p:grpSpPr bwMode="auto">
            <a:xfrm>
              <a:off x="0" y="1295400"/>
              <a:ext cx="9144000" cy="180975"/>
              <a:chOff x="0" y="816"/>
              <a:chExt cx="5760" cy="114"/>
            </a:xfrm>
          </p:grpSpPr>
          <p:pic>
            <p:nvPicPr>
              <p:cNvPr id="5"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6"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7"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8"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9"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0"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1"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2"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3"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4"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15"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16"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17"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18"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19"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0"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1"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2"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3"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4"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25"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26"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27"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28"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29"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0"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1"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2"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3"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4"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grpSp>
      <p:sp>
        <p:nvSpPr>
          <p:cNvPr id="37" name="Rectangle 2"/>
          <p:cNvSpPr txBox="1">
            <a:spLocks noChangeArrowheads="1"/>
          </p:cNvSpPr>
          <p:nvPr/>
        </p:nvSpPr>
        <p:spPr bwMode="auto">
          <a:xfrm>
            <a:off x="1371600" y="76200"/>
            <a:ext cx="7315200" cy="1143000"/>
          </a:xfrm>
          <a:prstGeom prst="rect">
            <a:avLst/>
          </a:prstGeom>
          <a:noFill/>
          <a:ln w="9525">
            <a:noFill/>
            <a:miter lim="800000"/>
            <a:headEnd/>
            <a:tailEnd/>
          </a:ln>
        </p:spPr>
        <p:txBody>
          <a:bodyPr anchor="ctr"/>
          <a:lstStyle>
            <a:lvl1pPr algn="l">
              <a:defRPr/>
            </a:lvl1pPr>
          </a:lstStyle>
          <a:p>
            <a:pPr eaLnBrk="0" fontAlgn="base" hangingPunct="0">
              <a:spcBef>
                <a:spcPct val="0"/>
              </a:spcBef>
              <a:spcAft>
                <a:spcPct val="0"/>
              </a:spcAft>
              <a:defRPr/>
            </a:pPr>
            <a:r>
              <a:rPr lang="en-US" sz="4000" kern="0" dirty="0" smtClean="0">
                <a:solidFill>
                  <a:srgbClr val="990000"/>
                </a:solidFill>
                <a:latin typeface="Georgia" pitchFamily="18" charset="0"/>
              </a:rPr>
              <a:t>Click to edit Master title style</a:t>
            </a:r>
          </a:p>
        </p:txBody>
      </p:sp>
      <p:sp>
        <p:nvSpPr>
          <p:cNvPr id="38" name="Rectangle 5"/>
          <p:cNvSpPr>
            <a:spLocks noGrp="1" noChangeArrowheads="1"/>
          </p:cNvSpPr>
          <p:nvPr>
            <p:ph type="ftr" sz="quarter" idx="10"/>
          </p:nvPr>
        </p:nvSpPr>
        <p:spPr/>
        <p:txBody>
          <a:bodyPr/>
          <a:lstStyle>
            <a:lvl1pPr algn="ctr">
              <a:defRPr sz="1200">
                <a:solidFill>
                  <a:srgbClr val="800000"/>
                </a:solidFill>
                <a:latin typeface="Gill Sans MT" pitchFamily="34" charset="0"/>
              </a:defRPr>
            </a:lvl1pPr>
          </a:lstStyle>
          <a:p>
            <a:pPr>
              <a:defRPr/>
            </a:pPr>
            <a:r>
              <a:rPr lang="en-US"/>
              <a:t>Northwest Portland Area Indian Health Board</a:t>
            </a:r>
          </a:p>
        </p:txBody>
      </p:sp>
      <p:sp>
        <p:nvSpPr>
          <p:cNvPr id="39" name="Rectangle 38"/>
          <p:cNvSpPr>
            <a:spLocks noGrp="1" noChangeArrowheads="1"/>
          </p:cNvSpPr>
          <p:nvPr>
            <p:ph type="dt" sz="half" idx="11"/>
          </p:nvPr>
        </p:nvSpPr>
        <p:spPr/>
        <p:txBody>
          <a:bodyPr/>
          <a:lstStyle>
            <a:lvl1pPr>
              <a:defRPr sz="1200">
                <a:solidFill>
                  <a:srgbClr val="800000"/>
                </a:solidFill>
                <a:latin typeface="Gill Sans MT" pitchFamily="34" charset="0"/>
              </a:defRPr>
            </a:lvl1pPr>
          </a:lstStyle>
          <a:p>
            <a:pPr>
              <a:defRPr/>
            </a:pPr>
            <a:fld id="{29C1E1A0-7579-46A4-9B31-62303218D472}" type="datetime1">
              <a:rPr lang="en-US"/>
              <a:pPr>
                <a:defRPr/>
              </a:pPr>
              <a:t>10/26/2015</a:t>
            </a:fld>
            <a:endParaRPr lang="en-US" dirty="0"/>
          </a:p>
        </p:txBody>
      </p:sp>
      <p:sp>
        <p:nvSpPr>
          <p:cNvPr id="40" name="Rectangle 6"/>
          <p:cNvSpPr>
            <a:spLocks noGrp="1" noChangeArrowheads="1"/>
          </p:cNvSpPr>
          <p:nvPr>
            <p:ph type="sldNum" sz="quarter" idx="12"/>
          </p:nvPr>
        </p:nvSpPr>
        <p:spPr/>
        <p:txBody>
          <a:bodyPr/>
          <a:lstStyle>
            <a:lvl1pPr algn="r">
              <a:defRPr sz="1200">
                <a:solidFill>
                  <a:srgbClr val="800000"/>
                </a:solidFill>
                <a:latin typeface="Georgia" pitchFamily="18" charset="0"/>
              </a:defRPr>
            </a:lvl1pPr>
          </a:lstStyle>
          <a:p>
            <a:pPr>
              <a:defRPr/>
            </a:pPr>
            <a:fld id="{9C7D06AE-20E0-49C7-9537-E8A2F28FCB5F}" type="slidenum">
              <a:rPr lang="en-US"/>
              <a:pPr>
                <a:defRPr/>
              </a:pPr>
              <a:t>‹#›</a:t>
            </a:fld>
            <a:endParaRPr lang="en-US"/>
          </a:p>
        </p:txBody>
      </p:sp>
    </p:spTree>
    <p:extLst>
      <p:ext uri="{BB962C8B-B14F-4D97-AF65-F5344CB8AC3E}">
        <p14:creationId xmlns:p14="http://schemas.microsoft.com/office/powerpoint/2010/main" val="1636592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7C6D424-DE00-4962-B9C4-D78CC5BE0C50}" type="datetimeFigureOut">
              <a:rPr lang="en-US" smtClean="0"/>
              <a:pPr/>
              <a:t>10/26/2015</a:t>
            </a:fld>
            <a:endParaRPr lang="en-US"/>
          </a:p>
        </p:txBody>
      </p:sp>
      <p:sp>
        <p:nvSpPr>
          <p:cNvPr id="5" name="Footer Placeholder 4"/>
          <p:cNvSpPr>
            <a:spLocks noGrp="1"/>
          </p:cNvSpPr>
          <p:nvPr>
            <p:ph type="ftr" sz="quarter" idx="11"/>
          </p:nvPr>
        </p:nvSpPr>
        <p:spPr/>
        <p:txBody>
          <a:bodyPr/>
          <a:lstStyle/>
          <a:p>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685800"/>
            <a:ext cx="3505200" cy="5562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grpSp>
        <p:nvGrpSpPr>
          <p:cNvPr id="6" name="Group 38"/>
          <p:cNvGrpSpPr>
            <a:grpSpLocks/>
          </p:cNvGrpSpPr>
          <p:nvPr/>
        </p:nvGrpSpPr>
        <p:grpSpPr bwMode="auto">
          <a:xfrm>
            <a:off x="0" y="0"/>
            <a:ext cx="9144000" cy="609600"/>
            <a:chOff x="0" y="0"/>
            <a:chExt cx="9144000" cy="609600"/>
          </a:xfrm>
        </p:grpSpPr>
        <p:sp>
          <p:nvSpPr>
            <p:cNvPr id="7" name="Rectangle 7"/>
            <p:cNvSpPr>
              <a:spLocks noChangeArrowheads="1"/>
            </p:cNvSpPr>
            <p:nvPr/>
          </p:nvSpPr>
          <p:spPr bwMode="auto">
            <a:xfrm>
              <a:off x="0" y="0"/>
              <a:ext cx="9144000" cy="6096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8" name="Picture 8" descr="NPAIHBtransparentTEAL"/>
            <p:cNvPicPr>
              <a:picLocks noChangeAspect="1" noChangeArrowheads="1"/>
            </p:cNvPicPr>
            <p:nvPr/>
          </p:nvPicPr>
          <p:blipFill>
            <a:blip r:embed="rId2" cstate="print"/>
            <a:srcRect/>
            <a:stretch>
              <a:fillRect/>
            </a:stretch>
          </p:blipFill>
          <p:spPr bwMode="auto">
            <a:xfrm>
              <a:off x="0" y="0"/>
              <a:ext cx="685800" cy="575072"/>
            </a:xfrm>
            <a:prstGeom prst="rect">
              <a:avLst/>
            </a:prstGeom>
            <a:noFill/>
            <a:ln w="9525">
              <a:noFill/>
              <a:miter lim="800000"/>
              <a:headEnd/>
              <a:tailEnd/>
            </a:ln>
          </p:spPr>
        </p:pic>
      </p:grpSp>
      <p:grpSp>
        <p:nvGrpSpPr>
          <p:cNvPr id="9" name="Group 40"/>
          <p:cNvGrpSpPr>
            <a:grpSpLocks/>
          </p:cNvGrpSpPr>
          <p:nvPr/>
        </p:nvGrpSpPr>
        <p:grpSpPr bwMode="auto">
          <a:xfrm>
            <a:off x="0" y="533400"/>
            <a:ext cx="9144000" cy="180975"/>
            <a:chOff x="0" y="816"/>
            <a:chExt cx="5760" cy="114"/>
          </a:xfrm>
        </p:grpSpPr>
        <p:pic>
          <p:nvPicPr>
            <p:cNvPr id="10"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11"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2"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3"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4"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5"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6"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7"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8"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9"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20"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21"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2"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3"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4"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5"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6"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7"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8"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9"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30"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31"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2"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3"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4"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5"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6"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7"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8"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9"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grpSp>
        <p:nvGrpSpPr>
          <p:cNvPr id="40" name="Group 40"/>
          <p:cNvGrpSpPr>
            <a:grpSpLocks/>
          </p:cNvGrpSpPr>
          <p:nvPr/>
        </p:nvGrpSpPr>
        <p:grpSpPr bwMode="auto">
          <a:xfrm>
            <a:off x="0" y="6248400"/>
            <a:ext cx="9144000" cy="180975"/>
            <a:chOff x="0" y="816"/>
            <a:chExt cx="5760" cy="114"/>
          </a:xfrm>
        </p:grpSpPr>
        <p:pic>
          <p:nvPicPr>
            <p:cNvPr id="41"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42"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43"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44"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45"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46"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47"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48"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49"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50"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51"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52"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53"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54"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55"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56"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57"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58"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59"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60"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61"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62"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63"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64"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65"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66"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67"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68"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69"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70"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2" name="Title 1"/>
          <p:cNvSpPr>
            <a:spLocks noGrp="1"/>
          </p:cNvSpPr>
          <p:nvPr>
            <p:ph type="title"/>
          </p:nvPr>
        </p:nvSpPr>
        <p:spPr>
          <a:xfrm>
            <a:off x="457200" y="762000"/>
            <a:ext cx="2971800" cy="1219200"/>
          </a:xfrm>
          <a:prstGeom prst="rect">
            <a:avLst/>
          </a:prstGeom>
        </p:spPr>
        <p:txBody>
          <a:bodyPr anchor="b"/>
          <a:lstStyle>
            <a:lvl1pPr algn="l">
              <a:defRPr sz="20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575050" y="685800"/>
            <a:ext cx="5111750" cy="5562600"/>
          </a:xfrm>
        </p:spPr>
        <p:txBody>
          <a:bodyPr/>
          <a:lstStyle>
            <a:lvl1pPr>
              <a:defRPr sz="3200"/>
            </a:lvl1pPr>
            <a:lvl2pPr marL="914400" indent="-457200">
              <a:buSzPct val="85000"/>
              <a:defRPr sz="2800"/>
            </a:lvl2pPr>
            <a:lvl3pPr marL="1262063" indent="-347663">
              <a:defRPr sz="2400"/>
            </a:lvl3pPr>
            <a:lvl4pPr marL="1719263" indent="-347663">
              <a:defRPr sz="2000"/>
            </a:lvl4pPr>
            <a:lvl5pPr marL="2176463" indent="-347663">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057400"/>
            <a:ext cx="2971800" cy="4114800"/>
          </a:xfr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1" name="Rectangle 5"/>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72" name="Rectangle 4"/>
          <p:cNvSpPr>
            <a:spLocks noGrp="1" noChangeArrowheads="1"/>
          </p:cNvSpPr>
          <p:nvPr>
            <p:ph type="dt" sz="half" idx="11"/>
          </p:nvPr>
        </p:nvSpPr>
        <p:spPr/>
        <p:txBody>
          <a:bodyPr/>
          <a:lstStyle>
            <a:lvl1pPr>
              <a:defRPr/>
            </a:lvl1pPr>
          </a:lstStyle>
          <a:p>
            <a:pPr>
              <a:defRPr/>
            </a:pPr>
            <a:fld id="{0E013360-9D32-4BC0-B11F-F5811241E569}" type="datetime1">
              <a:rPr lang="en-US"/>
              <a:pPr>
                <a:defRPr/>
              </a:pPr>
              <a:t>10/26/2015</a:t>
            </a:fld>
            <a:endParaRPr lang="en-US" dirty="0"/>
          </a:p>
        </p:txBody>
      </p:sp>
      <p:sp>
        <p:nvSpPr>
          <p:cNvPr id="73" name="Rectangle 72"/>
          <p:cNvSpPr>
            <a:spLocks noGrp="1" noChangeArrowheads="1"/>
          </p:cNvSpPr>
          <p:nvPr>
            <p:ph type="sldNum" sz="quarter" idx="12"/>
          </p:nvPr>
        </p:nvSpPr>
        <p:spPr/>
        <p:txBody>
          <a:bodyPr/>
          <a:lstStyle>
            <a:lvl1pPr>
              <a:defRPr/>
            </a:lvl1pPr>
          </a:lstStyle>
          <a:p>
            <a:pPr>
              <a:defRPr/>
            </a:pPr>
            <a:fld id="{7A45780A-57F3-42C7-8BF9-787D1861F4C6}" type="slidenum">
              <a:rPr lang="en-US"/>
              <a:pPr>
                <a:defRPr/>
              </a:pPr>
              <a:t>‹#›</a:t>
            </a:fld>
            <a:endParaRPr lang="en-US"/>
          </a:p>
        </p:txBody>
      </p:sp>
    </p:spTree>
    <p:extLst>
      <p:ext uri="{BB962C8B-B14F-4D97-AF65-F5344CB8AC3E}">
        <p14:creationId xmlns:p14="http://schemas.microsoft.com/office/powerpoint/2010/main" val="15351449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5" name="Rectangle 4"/>
          <p:cNvSpPr/>
          <p:nvPr/>
        </p:nvSpPr>
        <p:spPr>
          <a:xfrm>
            <a:off x="0" y="685800"/>
            <a:ext cx="3505200" cy="5562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grpSp>
        <p:nvGrpSpPr>
          <p:cNvPr id="3" name="Group 38"/>
          <p:cNvGrpSpPr>
            <a:grpSpLocks/>
          </p:cNvGrpSpPr>
          <p:nvPr/>
        </p:nvGrpSpPr>
        <p:grpSpPr bwMode="auto">
          <a:xfrm>
            <a:off x="0" y="0"/>
            <a:ext cx="9144000" cy="609600"/>
            <a:chOff x="0" y="0"/>
            <a:chExt cx="9144000" cy="609600"/>
          </a:xfrm>
        </p:grpSpPr>
        <p:sp>
          <p:nvSpPr>
            <p:cNvPr id="7" name="Rectangle 7"/>
            <p:cNvSpPr>
              <a:spLocks noChangeArrowheads="1"/>
            </p:cNvSpPr>
            <p:nvPr/>
          </p:nvSpPr>
          <p:spPr bwMode="auto">
            <a:xfrm>
              <a:off x="0" y="0"/>
              <a:ext cx="9144000" cy="6096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8" name="Picture 8" descr="NPAIHBtransparentTEAL"/>
            <p:cNvPicPr>
              <a:picLocks noChangeAspect="1" noChangeArrowheads="1"/>
            </p:cNvPicPr>
            <p:nvPr/>
          </p:nvPicPr>
          <p:blipFill>
            <a:blip r:embed="rId2" cstate="print"/>
            <a:srcRect/>
            <a:stretch>
              <a:fillRect/>
            </a:stretch>
          </p:blipFill>
          <p:spPr bwMode="auto">
            <a:xfrm>
              <a:off x="0" y="0"/>
              <a:ext cx="685800" cy="575072"/>
            </a:xfrm>
            <a:prstGeom prst="rect">
              <a:avLst/>
            </a:prstGeom>
            <a:noFill/>
            <a:ln w="9525">
              <a:noFill/>
              <a:miter lim="800000"/>
              <a:headEnd/>
              <a:tailEnd/>
            </a:ln>
          </p:spPr>
        </p:pic>
      </p:grpSp>
      <p:grpSp>
        <p:nvGrpSpPr>
          <p:cNvPr id="6" name="Group 40"/>
          <p:cNvGrpSpPr>
            <a:grpSpLocks/>
          </p:cNvGrpSpPr>
          <p:nvPr/>
        </p:nvGrpSpPr>
        <p:grpSpPr bwMode="auto">
          <a:xfrm>
            <a:off x="0" y="533400"/>
            <a:ext cx="9144000" cy="180975"/>
            <a:chOff x="0" y="816"/>
            <a:chExt cx="5760" cy="114"/>
          </a:xfrm>
        </p:grpSpPr>
        <p:pic>
          <p:nvPicPr>
            <p:cNvPr id="10"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11"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2"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3"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4"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5"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6"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7"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8"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9"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20"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21"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2"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3"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4"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5"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6"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7"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8"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9"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30"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31"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2"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3"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4"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5"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6"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7"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8"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9"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grpSp>
        <p:nvGrpSpPr>
          <p:cNvPr id="9" name="Group 40"/>
          <p:cNvGrpSpPr>
            <a:grpSpLocks/>
          </p:cNvGrpSpPr>
          <p:nvPr/>
        </p:nvGrpSpPr>
        <p:grpSpPr bwMode="auto">
          <a:xfrm>
            <a:off x="0" y="6248400"/>
            <a:ext cx="9144000" cy="180975"/>
            <a:chOff x="0" y="816"/>
            <a:chExt cx="5760" cy="114"/>
          </a:xfrm>
        </p:grpSpPr>
        <p:pic>
          <p:nvPicPr>
            <p:cNvPr id="41"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42"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43"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44"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45"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46"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47"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48"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49"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50"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51"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52"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53"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54"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55"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56"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57"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58"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59"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60"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61"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62"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63"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64"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65"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66"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67"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68"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69"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70"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2" name="Title 1"/>
          <p:cNvSpPr>
            <a:spLocks noGrp="1"/>
          </p:cNvSpPr>
          <p:nvPr>
            <p:ph type="title"/>
          </p:nvPr>
        </p:nvSpPr>
        <p:spPr>
          <a:xfrm>
            <a:off x="457200" y="762000"/>
            <a:ext cx="2971800" cy="1219200"/>
          </a:xfrm>
          <a:prstGeom prst="rect">
            <a:avLst/>
          </a:prstGeom>
        </p:spPr>
        <p:txBody>
          <a:bodyPr anchor="b"/>
          <a:lstStyle>
            <a:lvl1pPr algn="l">
              <a:defRPr sz="2000" b="1">
                <a:solidFill>
                  <a:schemeClr val="bg1"/>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57201" y="2057400"/>
            <a:ext cx="2971800" cy="4114800"/>
          </a:xfr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5" name="Picture Placeholder 2"/>
          <p:cNvSpPr>
            <a:spLocks noGrp="1"/>
          </p:cNvSpPr>
          <p:nvPr>
            <p:ph type="pic" idx="1"/>
          </p:nvPr>
        </p:nvSpPr>
        <p:spPr>
          <a:xfrm>
            <a:off x="3581400" y="762000"/>
            <a:ext cx="5410200" cy="5334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71" name="Rectangle 5"/>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72" name="Rectangle 4"/>
          <p:cNvSpPr>
            <a:spLocks noGrp="1" noChangeArrowheads="1"/>
          </p:cNvSpPr>
          <p:nvPr>
            <p:ph type="dt" sz="half" idx="11"/>
          </p:nvPr>
        </p:nvSpPr>
        <p:spPr/>
        <p:txBody>
          <a:bodyPr/>
          <a:lstStyle>
            <a:lvl1pPr>
              <a:defRPr/>
            </a:lvl1pPr>
          </a:lstStyle>
          <a:p>
            <a:pPr>
              <a:defRPr/>
            </a:pPr>
            <a:fld id="{11D3D07F-3835-40D7-A82C-B279B5D3BD2C}" type="datetime1">
              <a:rPr lang="en-US"/>
              <a:pPr>
                <a:defRPr/>
              </a:pPr>
              <a:t>10/26/2015</a:t>
            </a:fld>
            <a:endParaRPr lang="en-US" dirty="0"/>
          </a:p>
        </p:txBody>
      </p:sp>
      <p:sp>
        <p:nvSpPr>
          <p:cNvPr id="73" name="Rectangle 72"/>
          <p:cNvSpPr>
            <a:spLocks noGrp="1" noChangeArrowheads="1"/>
          </p:cNvSpPr>
          <p:nvPr>
            <p:ph type="sldNum" sz="quarter" idx="12"/>
          </p:nvPr>
        </p:nvSpPr>
        <p:spPr/>
        <p:txBody>
          <a:bodyPr/>
          <a:lstStyle>
            <a:lvl1pPr>
              <a:defRPr/>
            </a:lvl1pPr>
          </a:lstStyle>
          <a:p>
            <a:pPr>
              <a:defRPr/>
            </a:pPr>
            <a:fld id="{0331DCAE-C361-4A00-AC5F-A732ED1645DB}" type="slidenum">
              <a:rPr lang="en-US"/>
              <a:pPr>
                <a:defRPr/>
              </a:pPr>
              <a:t>‹#›</a:t>
            </a:fld>
            <a:endParaRPr lang="en-US"/>
          </a:p>
        </p:txBody>
      </p:sp>
    </p:spTree>
    <p:extLst>
      <p:ext uri="{BB962C8B-B14F-4D97-AF65-F5344CB8AC3E}">
        <p14:creationId xmlns:p14="http://schemas.microsoft.com/office/powerpoint/2010/main" val="4914631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4" name="Group 34"/>
          <p:cNvGrpSpPr>
            <a:grpSpLocks/>
          </p:cNvGrpSpPr>
          <p:nvPr/>
        </p:nvGrpSpPr>
        <p:grpSpPr bwMode="auto">
          <a:xfrm>
            <a:off x="0" y="0"/>
            <a:ext cx="9144000" cy="1476375"/>
            <a:chOff x="0" y="0"/>
            <a:chExt cx="9144000" cy="1476375"/>
          </a:xfrm>
        </p:grpSpPr>
        <p:grpSp>
          <p:nvGrpSpPr>
            <p:cNvPr id="5" name="Group 38"/>
            <p:cNvGrpSpPr>
              <a:grpSpLocks/>
            </p:cNvGrpSpPr>
            <p:nvPr/>
          </p:nvGrpSpPr>
          <p:grpSpPr bwMode="auto">
            <a:xfrm>
              <a:off x="0" y="0"/>
              <a:ext cx="9144000" cy="1295400"/>
              <a:chOff x="0" y="0"/>
              <a:chExt cx="9144000" cy="1295400"/>
            </a:xfrm>
          </p:grpSpPr>
          <p:sp>
            <p:nvSpPr>
              <p:cNvPr id="37" name="Rectangle 7"/>
              <p:cNvSpPr>
                <a:spLocks noChangeArrowheads="1"/>
              </p:cNvSpPr>
              <p:nvPr/>
            </p:nvSpPr>
            <p:spPr bwMode="auto">
              <a:xfrm>
                <a:off x="0" y="0"/>
                <a:ext cx="9144000" cy="12954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38" name="Picture 8" descr="NPAIHBtransparentTEAL"/>
              <p:cNvPicPr>
                <a:picLocks noChangeAspect="1" noChangeArrowheads="1"/>
              </p:cNvPicPr>
              <p:nvPr/>
            </p:nvPicPr>
            <p:blipFill>
              <a:blip r:embed="rId2" cstate="print"/>
              <a:srcRect/>
              <a:stretch>
                <a:fillRect/>
              </a:stretch>
            </p:blipFill>
            <p:spPr bwMode="auto">
              <a:xfrm>
                <a:off x="76200" y="228600"/>
                <a:ext cx="1219200" cy="1022350"/>
              </a:xfrm>
              <a:prstGeom prst="rect">
                <a:avLst/>
              </a:prstGeom>
              <a:noFill/>
              <a:ln w="9525">
                <a:noFill/>
                <a:miter lim="800000"/>
                <a:headEnd/>
                <a:tailEnd/>
              </a:ln>
            </p:spPr>
          </p:pic>
        </p:grpSp>
        <p:grpSp>
          <p:nvGrpSpPr>
            <p:cNvPr id="6" name="Group 40"/>
            <p:cNvGrpSpPr>
              <a:grpSpLocks/>
            </p:cNvGrpSpPr>
            <p:nvPr/>
          </p:nvGrpSpPr>
          <p:grpSpPr bwMode="auto">
            <a:xfrm>
              <a:off x="0" y="1295400"/>
              <a:ext cx="9144000" cy="180975"/>
              <a:chOff x="0" y="816"/>
              <a:chExt cx="5760" cy="114"/>
            </a:xfrm>
          </p:grpSpPr>
          <p:pic>
            <p:nvPicPr>
              <p:cNvPr id="7"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8"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9"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0"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1"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2"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3"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4"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5"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6"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17"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18"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19"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0"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1"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2"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3"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4"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5"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6"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27"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28"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29"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0"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1"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2"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3"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4"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5"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6"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grpSp>
      <p:sp>
        <p:nvSpPr>
          <p:cNvPr id="2" name="Title 1"/>
          <p:cNvSpPr>
            <a:spLocks noGrp="1"/>
          </p:cNvSpPr>
          <p:nvPr>
            <p:ph type="title"/>
          </p:nvPr>
        </p:nvSpPr>
        <p:spPr>
          <a:xfrm>
            <a:off x="1295400" y="152400"/>
            <a:ext cx="7696200" cy="1066800"/>
          </a:xfrm>
          <a:prstGeom prst="rect">
            <a:avLst/>
          </a:prstGeo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lvl2pPr>
              <a:defRPr/>
            </a:lvl2pPr>
            <a:lvl3pPr>
              <a:defRPr/>
            </a:lvl3pPr>
            <a:lvl4pPr>
              <a:defRPr/>
            </a:lvl4pPr>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9" name="Date Placeholder 69"/>
          <p:cNvSpPr>
            <a:spLocks noGrp="1"/>
          </p:cNvSpPr>
          <p:nvPr>
            <p:ph type="dt" sz="half" idx="10"/>
          </p:nvPr>
        </p:nvSpPr>
        <p:spPr/>
        <p:txBody>
          <a:bodyPr/>
          <a:lstStyle>
            <a:lvl1pPr>
              <a:defRPr/>
            </a:lvl1pPr>
          </a:lstStyle>
          <a:p>
            <a:pPr>
              <a:defRPr/>
            </a:pPr>
            <a:fld id="{7388EE67-193F-41AF-BF5F-84B72BD915BE}" type="datetime1">
              <a:rPr lang="en-US"/>
              <a:pPr>
                <a:defRPr/>
              </a:pPr>
              <a:t>10/26/2015</a:t>
            </a:fld>
            <a:endParaRPr lang="en-US" dirty="0"/>
          </a:p>
        </p:txBody>
      </p:sp>
      <p:sp>
        <p:nvSpPr>
          <p:cNvPr id="40" name="Slide Number Placeholder 70"/>
          <p:cNvSpPr>
            <a:spLocks noGrp="1"/>
          </p:cNvSpPr>
          <p:nvPr>
            <p:ph type="sldNum" sz="quarter" idx="11"/>
          </p:nvPr>
        </p:nvSpPr>
        <p:spPr/>
        <p:txBody>
          <a:bodyPr/>
          <a:lstStyle>
            <a:lvl1pPr>
              <a:defRPr/>
            </a:lvl1pPr>
          </a:lstStyle>
          <a:p>
            <a:pPr>
              <a:defRPr/>
            </a:pPr>
            <a:fld id="{51F9AE4C-5693-4CD2-966E-0A68C244430A}" type="slidenum">
              <a:rPr lang="en-US"/>
              <a:pPr>
                <a:defRPr/>
              </a:pPr>
              <a:t>‹#›</a:t>
            </a:fld>
            <a:endParaRPr lang="en-US"/>
          </a:p>
        </p:txBody>
      </p:sp>
      <p:sp>
        <p:nvSpPr>
          <p:cNvPr id="41" name="Footer Placeholder 71"/>
          <p:cNvSpPr>
            <a:spLocks noGrp="1"/>
          </p:cNvSpPr>
          <p:nvPr>
            <p:ph type="ftr" sz="quarter" idx="12"/>
          </p:nvPr>
        </p:nvSpPr>
        <p:spPr/>
        <p:txBody>
          <a:bodyPr/>
          <a:lstStyle>
            <a:lvl1pPr>
              <a:defRPr/>
            </a:lvl1pPr>
          </a:lstStyle>
          <a:p>
            <a:pPr>
              <a:defRPr/>
            </a:pPr>
            <a:r>
              <a:rPr lang="en-US"/>
              <a:t>Northwest Portland Area Indian Health Board</a:t>
            </a:r>
          </a:p>
        </p:txBody>
      </p:sp>
    </p:spTree>
    <p:extLst>
      <p:ext uri="{BB962C8B-B14F-4D97-AF65-F5344CB8AC3E}">
        <p14:creationId xmlns:p14="http://schemas.microsoft.com/office/powerpoint/2010/main" val="28422742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7"/>
          <p:cNvSpPr>
            <a:spLocks noChangeArrowheads="1"/>
          </p:cNvSpPr>
          <p:nvPr/>
        </p:nvSpPr>
        <p:spPr bwMode="auto">
          <a:xfrm>
            <a:off x="7239000" y="0"/>
            <a:ext cx="1905000" cy="68580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5" name="Picture 8" descr="NPAIHBtransparentTEAL"/>
          <p:cNvPicPr>
            <a:picLocks noChangeAspect="1" noChangeArrowheads="1"/>
          </p:cNvPicPr>
          <p:nvPr/>
        </p:nvPicPr>
        <p:blipFill>
          <a:blip r:embed="rId2" cstate="print"/>
          <a:srcRect/>
          <a:stretch>
            <a:fillRect/>
          </a:stretch>
        </p:blipFill>
        <p:spPr bwMode="auto">
          <a:xfrm>
            <a:off x="7620000" y="152400"/>
            <a:ext cx="1219200" cy="1022350"/>
          </a:xfrm>
          <a:prstGeom prst="rect">
            <a:avLst/>
          </a:prstGeom>
          <a:noFill/>
          <a:ln w="9525">
            <a:noFill/>
            <a:miter lim="800000"/>
            <a:headEnd/>
            <a:tailEnd/>
          </a:ln>
          <a:scene3d>
            <a:camera prst="orthographicFront">
              <a:rot lat="0" lon="0" rev="16200000"/>
            </a:camera>
            <a:lightRig rig="threePt" dir="t"/>
          </a:scene3d>
        </p:spPr>
      </p:pic>
      <p:grpSp>
        <p:nvGrpSpPr>
          <p:cNvPr id="6" name="Group 61"/>
          <p:cNvGrpSpPr>
            <a:grpSpLocks/>
          </p:cNvGrpSpPr>
          <p:nvPr/>
        </p:nvGrpSpPr>
        <p:grpSpPr bwMode="auto">
          <a:xfrm>
            <a:off x="7010400" y="47625"/>
            <a:ext cx="304800" cy="6762750"/>
            <a:chOff x="6629400" y="47625"/>
            <a:chExt cx="304800" cy="6762750"/>
          </a:xfrm>
        </p:grpSpPr>
        <p:pic>
          <p:nvPicPr>
            <p:cNvPr id="7" name="Picture 32"/>
            <p:cNvPicPr>
              <a:picLocks noChangeAspect="1" noChangeArrowheads="1"/>
            </p:cNvPicPr>
            <p:nvPr/>
          </p:nvPicPr>
          <p:blipFill>
            <a:blip r:embed="rId3" cstate="print"/>
            <a:srcRect/>
            <a:stretch>
              <a:fillRect/>
            </a:stretch>
          </p:blipFill>
          <p:spPr bwMode="auto">
            <a:xfrm>
              <a:off x="6629400" y="47625"/>
              <a:ext cx="304800" cy="180975"/>
            </a:xfrm>
            <a:prstGeom prst="rect">
              <a:avLst/>
            </a:prstGeom>
            <a:noFill/>
            <a:ln w="9525">
              <a:noFill/>
              <a:miter lim="800000"/>
              <a:headEnd/>
              <a:tailEnd/>
            </a:ln>
            <a:scene3d>
              <a:camera prst="orthographicFront">
                <a:rot lat="0" lon="0" rev="5400000"/>
              </a:camera>
              <a:lightRig rig="threePt" dir="t"/>
            </a:scene3d>
          </p:spPr>
        </p:pic>
        <p:pic>
          <p:nvPicPr>
            <p:cNvPr id="8" name="Picture 32"/>
            <p:cNvPicPr>
              <a:picLocks noChangeAspect="1" noChangeArrowheads="1"/>
            </p:cNvPicPr>
            <p:nvPr/>
          </p:nvPicPr>
          <p:blipFill>
            <a:blip r:embed="rId3" cstate="print"/>
            <a:srcRect/>
            <a:stretch>
              <a:fillRect/>
            </a:stretch>
          </p:blipFill>
          <p:spPr bwMode="auto">
            <a:xfrm>
              <a:off x="6629400" y="352425"/>
              <a:ext cx="304800" cy="180975"/>
            </a:xfrm>
            <a:prstGeom prst="rect">
              <a:avLst/>
            </a:prstGeom>
            <a:noFill/>
            <a:ln w="9525">
              <a:noFill/>
              <a:miter lim="800000"/>
              <a:headEnd/>
              <a:tailEnd/>
            </a:ln>
            <a:scene3d>
              <a:camera prst="orthographicFront">
                <a:rot lat="0" lon="0" rev="5400000"/>
              </a:camera>
              <a:lightRig rig="threePt" dir="t"/>
            </a:scene3d>
          </p:spPr>
        </p:pic>
        <p:pic>
          <p:nvPicPr>
            <p:cNvPr id="9" name="Picture 32"/>
            <p:cNvPicPr>
              <a:picLocks noChangeAspect="1" noChangeArrowheads="1"/>
            </p:cNvPicPr>
            <p:nvPr/>
          </p:nvPicPr>
          <p:blipFill>
            <a:blip r:embed="rId3" cstate="print"/>
            <a:srcRect/>
            <a:stretch>
              <a:fillRect/>
            </a:stretch>
          </p:blipFill>
          <p:spPr bwMode="auto">
            <a:xfrm>
              <a:off x="6629400" y="657225"/>
              <a:ext cx="304800" cy="180975"/>
            </a:xfrm>
            <a:prstGeom prst="rect">
              <a:avLst/>
            </a:prstGeom>
            <a:noFill/>
            <a:ln w="9525">
              <a:noFill/>
              <a:miter lim="800000"/>
              <a:headEnd/>
              <a:tailEnd/>
            </a:ln>
            <a:scene3d>
              <a:camera prst="orthographicFront">
                <a:rot lat="0" lon="0" rev="5400000"/>
              </a:camera>
              <a:lightRig rig="threePt" dir="t"/>
            </a:scene3d>
          </p:spPr>
        </p:pic>
        <p:pic>
          <p:nvPicPr>
            <p:cNvPr id="10" name="Picture 32"/>
            <p:cNvPicPr>
              <a:picLocks noChangeAspect="1" noChangeArrowheads="1"/>
            </p:cNvPicPr>
            <p:nvPr/>
          </p:nvPicPr>
          <p:blipFill>
            <a:blip r:embed="rId3" cstate="print"/>
            <a:srcRect/>
            <a:stretch>
              <a:fillRect/>
            </a:stretch>
          </p:blipFill>
          <p:spPr bwMode="auto">
            <a:xfrm>
              <a:off x="6629400" y="962025"/>
              <a:ext cx="304800" cy="180975"/>
            </a:xfrm>
            <a:prstGeom prst="rect">
              <a:avLst/>
            </a:prstGeom>
            <a:noFill/>
            <a:ln w="9525">
              <a:noFill/>
              <a:miter lim="800000"/>
              <a:headEnd/>
              <a:tailEnd/>
            </a:ln>
            <a:scene3d>
              <a:camera prst="orthographicFront">
                <a:rot lat="0" lon="0" rev="5400000"/>
              </a:camera>
              <a:lightRig rig="threePt" dir="t"/>
            </a:scene3d>
          </p:spPr>
        </p:pic>
        <p:pic>
          <p:nvPicPr>
            <p:cNvPr id="11" name="Picture 32"/>
            <p:cNvPicPr>
              <a:picLocks noChangeAspect="1" noChangeArrowheads="1"/>
            </p:cNvPicPr>
            <p:nvPr/>
          </p:nvPicPr>
          <p:blipFill>
            <a:blip r:embed="rId3" cstate="print"/>
            <a:srcRect/>
            <a:stretch>
              <a:fillRect/>
            </a:stretch>
          </p:blipFill>
          <p:spPr bwMode="auto">
            <a:xfrm>
              <a:off x="6629400" y="1266825"/>
              <a:ext cx="304800" cy="180975"/>
            </a:xfrm>
            <a:prstGeom prst="rect">
              <a:avLst/>
            </a:prstGeom>
            <a:noFill/>
            <a:ln w="9525">
              <a:noFill/>
              <a:miter lim="800000"/>
              <a:headEnd/>
              <a:tailEnd/>
            </a:ln>
            <a:scene3d>
              <a:camera prst="orthographicFront">
                <a:rot lat="0" lon="0" rev="5400000"/>
              </a:camera>
              <a:lightRig rig="threePt" dir="t"/>
            </a:scene3d>
          </p:spPr>
        </p:pic>
        <p:pic>
          <p:nvPicPr>
            <p:cNvPr id="12" name="Picture 32"/>
            <p:cNvPicPr>
              <a:picLocks noChangeAspect="1" noChangeArrowheads="1"/>
            </p:cNvPicPr>
            <p:nvPr/>
          </p:nvPicPr>
          <p:blipFill>
            <a:blip r:embed="rId3" cstate="print"/>
            <a:srcRect/>
            <a:stretch>
              <a:fillRect/>
            </a:stretch>
          </p:blipFill>
          <p:spPr bwMode="auto">
            <a:xfrm>
              <a:off x="6629400" y="1571625"/>
              <a:ext cx="304800" cy="180975"/>
            </a:xfrm>
            <a:prstGeom prst="rect">
              <a:avLst/>
            </a:prstGeom>
            <a:noFill/>
            <a:ln w="9525">
              <a:noFill/>
              <a:miter lim="800000"/>
              <a:headEnd/>
              <a:tailEnd/>
            </a:ln>
            <a:scene3d>
              <a:camera prst="orthographicFront">
                <a:rot lat="0" lon="0" rev="5400000"/>
              </a:camera>
              <a:lightRig rig="threePt" dir="t"/>
            </a:scene3d>
          </p:spPr>
        </p:pic>
        <p:pic>
          <p:nvPicPr>
            <p:cNvPr id="13" name="Picture 32"/>
            <p:cNvPicPr>
              <a:picLocks noChangeAspect="1" noChangeArrowheads="1"/>
            </p:cNvPicPr>
            <p:nvPr/>
          </p:nvPicPr>
          <p:blipFill>
            <a:blip r:embed="rId3" cstate="print"/>
            <a:srcRect/>
            <a:stretch>
              <a:fillRect/>
            </a:stretch>
          </p:blipFill>
          <p:spPr bwMode="auto">
            <a:xfrm>
              <a:off x="6629400" y="1876425"/>
              <a:ext cx="304800" cy="180975"/>
            </a:xfrm>
            <a:prstGeom prst="rect">
              <a:avLst/>
            </a:prstGeom>
            <a:noFill/>
            <a:ln w="9525">
              <a:noFill/>
              <a:miter lim="800000"/>
              <a:headEnd/>
              <a:tailEnd/>
            </a:ln>
            <a:scene3d>
              <a:camera prst="orthographicFront">
                <a:rot lat="0" lon="0" rev="5400000"/>
              </a:camera>
              <a:lightRig rig="threePt" dir="t"/>
            </a:scene3d>
          </p:spPr>
        </p:pic>
        <p:pic>
          <p:nvPicPr>
            <p:cNvPr id="14" name="Picture 32"/>
            <p:cNvPicPr>
              <a:picLocks noChangeAspect="1" noChangeArrowheads="1"/>
            </p:cNvPicPr>
            <p:nvPr/>
          </p:nvPicPr>
          <p:blipFill>
            <a:blip r:embed="rId3" cstate="print"/>
            <a:srcRect/>
            <a:stretch>
              <a:fillRect/>
            </a:stretch>
          </p:blipFill>
          <p:spPr bwMode="auto">
            <a:xfrm>
              <a:off x="6629400" y="2181225"/>
              <a:ext cx="304800" cy="180975"/>
            </a:xfrm>
            <a:prstGeom prst="rect">
              <a:avLst/>
            </a:prstGeom>
            <a:noFill/>
            <a:ln w="9525">
              <a:noFill/>
              <a:miter lim="800000"/>
              <a:headEnd/>
              <a:tailEnd/>
            </a:ln>
            <a:scene3d>
              <a:camera prst="orthographicFront">
                <a:rot lat="0" lon="0" rev="5400000"/>
              </a:camera>
              <a:lightRig rig="threePt" dir="t"/>
            </a:scene3d>
          </p:spPr>
        </p:pic>
        <p:pic>
          <p:nvPicPr>
            <p:cNvPr id="15" name="Picture 32"/>
            <p:cNvPicPr>
              <a:picLocks noChangeAspect="1" noChangeArrowheads="1"/>
            </p:cNvPicPr>
            <p:nvPr/>
          </p:nvPicPr>
          <p:blipFill>
            <a:blip r:embed="rId3" cstate="print"/>
            <a:srcRect/>
            <a:stretch>
              <a:fillRect/>
            </a:stretch>
          </p:blipFill>
          <p:spPr bwMode="auto">
            <a:xfrm>
              <a:off x="6629400" y="2486025"/>
              <a:ext cx="304800" cy="180975"/>
            </a:xfrm>
            <a:prstGeom prst="rect">
              <a:avLst/>
            </a:prstGeom>
            <a:noFill/>
            <a:ln w="9525">
              <a:noFill/>
              <a:miter lim="800000"/>
              <a:headEnd/>
              <a:tailEnd/>
            </a:ln>
            <a:scene3d>
              <a:camera prst="orthographicFront">
                <a:rot lat="0" lon="0" rev="5400000"/>
              </a:camera>
              <a:lightRig rig="threePt" dir="t"/>
            </a:scene3d>
          </p:spPr>
        </p:pic>
        <p:pic>
          <p:nvPicPr>
            <p:cNvPr id="16" name="Picture 32"/>
            <p:cNvPicPr>
              <a:picLocks noChangeAspect="1" noChangeArrowheads="1"/>
            </p:cNvPicPr>
            <p:nvPr/>
          </p:nvPicPr>
          <p:blipFill>
            <a:blip r:embed="rId3" cstate="print"/>
            <a:srcRect/>
            <a:stretch>
              <a:fillRect/>
            </a:stretch>
          </p:blipFill>
          <p:spPr bwMode="auto">
            <a:xfrm>
              <a:off x="6629400" y="2743200"/>
              <a:ext cx="304800" cy="180975"/>
            </a:xfrm>
            <a:prstGeom prst="rect">
              <a:avLst/>
            </a:prstGeom>
            <a:noFill/>
            <a:ln w="9525">
              <a:noFill/>
              <a:miter lim="800000"/>
              <a:headEnd/>
              <a:tailEnd/>
            </a:ln>
            <a:scene3d>
              <a:camera prst="orthographicFront">
                <a:rot lat="0" lon="0" rev="5400000"/>
              </a:camera>
              <a:lightRig rig="threePt" dir="t"/>
            </a:scene3d>
          </p:spPr>
        </p:pic>
        <p:pic>
          <p:nvPicPr>
            <p:cNvPr id="17" name="Picture 32"/>
            <p:cNvPicPr>
              <a:picLocks noChangeAspect="1" noChangeArrowheads="1"/>
            </p:cNvPicPr>
            <p:nvPr/>
          </p:nvPicPr>
          <p:blipFill>
            <a:blip r:embed="rId3" cstate="print"/>
            <a:srcRect/>
            <a:stretch>
              <a:fillRect/>
            </a:stretch>
          </p:blipFill>
          <p:spPr bwMode="auto">
            <a:xfrm>
              <a:off x="6629400" y="3048000"/>
              <a:ext cx="304800" cy="180975"/>
            </a:xfrm>
            <a:prstGeom prst="rect">
              <a:avLst/>
            </a:prstGeom>
            <a:noFill/>
            <a:ln w="9525">
              <a:noFill/>
              <a:miter lim="800000"/>
              <a:headEnd/>
              <a:tailEnd/>
            </a:ln>
            <a:scene3d>
              <a:camera prst="orthographicFront">
                <a:rot lat="0" lon="0" rev="5400000"/>
              </a:camera>
              <a:lightRig rig="threePt" dir="t"/>
            </a:scene3d>
          </p:spPr>
        </p:pic>
        <p:pic>
          <p:nvPicPr>
            <p:cNvPr id="18" name="Picture 32"/>
            <p:cNvPicPr>
              <a:picLocks noChangeAspect="1" noChangeArrowheads="1"/>
            </p:cNvPicPr>
            <p:nvPr/>
          </p:nvPicPr>
          <p:blipFill>
            <a:blip r:embed="rId3" cstate="print"/>
            <a:srcRect/>
            <a:stretch>
              <a:fillRect/>
            </a:stretch>
          </p:blipFill>
          <p:spPr bwMode="auto">
            <a:xfrm>
              <a:off x="6629400" y="3352800"/>
              <a:ext cx="304800" cy="180975"/>
            </a:xfrm>
            <a:prstGeom prst="rect">
              <a:avLst/>
            </a:prstGeom>
            <a:noFill/>
            <a:ln w="9525">
              <a:noFill/>
              <a:miter lim="800000"/>
              <a:headEnd/>
              <a:tailEnd/>
            </a:ln>
            <a:scene3d>
              <a:camera prst="orthographicFront">
                <a:rot lat="0" lon="0" rev="5400000"/>
              </a:camera>
              <a:lightRig rig="threePt" dir="t"/>
            </a:scene3d>
          </p:spPr>
        </p:pic>
        <p:pic>
          <p:nvPicPr>
            <p:cNvPr id="19" name="Picture 32"/>
            <p:cNvPicPr>
              <a:picLocks noChangeAspect="1" noChangeArrowheads="1"/>
            </p:cNvPicPr>
            <p:nvPr/>
          </p:nvPicPr>
          <p:blipFill>
            <a:blip r:embed="rId3" cstate="print"/>
            <a:srcRect/>
            <a:stretch>
              <a:fillRect/>
            </a:stretch>
          </p:blipFill>
          <p:spPr bwMode="auto">
            <a:xfrm>
              <a:off x="6629400" y="3657600"/>
              <a:ext cx="304800" cy="180975"/>
            </a:xfrm>
            <a:prstGeom prst="rect">
              <a:avLst/>
            </a:prstGeom>
            <a:noFill/>
            <a:ln w="9525">
              <a:noFill/>
              <a:miter lim="800000"/>
              <a:headEnd/>
              <a:tailEnd/>
            </a:ln>
            <a:scene3d>
              <a:camera prst="orthographicFront">
                <a:rot lat="0" lon="0" rev="5400000"/>
              </a:camera>
              <a:lightRig rig="threePt" dir="t"/>
            </a:scene3d>
          </p:spPr>
        </p:pic>
        <p:pic>
          <p:nvPicPr>
            <p:cNvPr id="20" name="Picture 32"/>
            <p:cNvPicPr>
              <a:picLocks noChangeAspect="1" noChangeArrowheads="1"/>
            </p:cNvPicPr>
            <p:nvPr/>
          </p:nvPicPr>
          <p:blipFill>
            <a:blip r:embed="rId3" cstate="print"/>
            <a:srcRect/>
            <a:stretch>
              <a:fillRect/>
            </a:stretch>
          </p:blipFill>
          <p:spPr bwMode="auto">
            <a:xfrm>
              <a:off x="6629400" y="3962400"/>
              <a:ext cx="304800" cy="180975"/>
            </a:xfrm>
            <a:prstGeom prst="rect">
              <a:avLst/>
            </a:prstGeom>
            <a:noFill/>
            <a:ln w="9525">
              <a:noFill/>
              <a:miter lim="800000"/>
              <a:headEnd/>
              <a:tailEnd/>
            </a:ln>
            <a:scene3d>
              <a:camera prst="orthographicFront">
                <a:rot lat="0" lon="0" rev="5400000"/>
              </a:camera>
              <a:lightRig rig="threePt" dir="t"/>
            </a:scene3d>
          </p:spPr>
        </p:pic>
        <p:pic>
          <p:nvPicPr>
            <p:cNvPr id="21" name="Picture 32"/>
            <p:cNvPicPr>
              <a:picLocks noChangeAspect="1" noChangeArrowheads="1"/>
            </p:cNvPicPr>
            <p:nvPr/>
          </p:nvPicPr>
          <p:blipFill>
            <a:blip r:embed="rId3" cstate="print"/>
            <a:srcRect/>
            <a:stretch>
              <a:fillRect/>
            </a:stretch>
          </p:blipFill>
          <p:spPr bwMode="auto">
            <a:xfrm>
              <a:off x="6629400" y="4267200"/>
              <a:ext cx="304800" cy="180975"/>
            </a:xfrm>
            <a:prstGeom prst="rect">
              <a:avLst/>
            </a:prstGeom>
            <a:noFill/>
            <a:ln w="9525">
              <a:noFill/>
              <a:miter lim="800000"/>
              <a:headEnd/>
              <a:tailEnd/>
            </a:ln>
            <a:scene3d>
              <a:camera prst="orthographicFront">
                <a:rot lat="0" lon="0" rev="5400000"/>
              </a:camera>
              <a:lightRig rig="threePt" dir="t"/>
            </a:scene3d>
          </p:spPr>
        </p:pic>
        <p:pic>
          <p:nvPicPr>
            <p:cNvPr id="22" name="Picture 32"/>
            <p:cNvPicPr>
              <a:picLocks noChangeAspect="1" noChangeArrowheads="1"/>
            </p:cNvPicPr>
            <p:nvPr/>
          </p:nvPicPr>
          <p:blipFill>
            <a:blip r:embed="rId3" cstate="print"/>
            <a:srcRect/>
            <a:stretch>
              <a:fillRect/>
            </a:stretch>
          </p:blipFill>
          <p:spPr bwMode="auto">
            <a:xfrm>
              <a:off x="6629400" y="4543425"/>
              <a:ext cx="304800" cy="180975"/>
            </a:xfrm>
            <a:prstGeom prst="rect">
              <a:avLst/>
            </a:prstGeom>
            <a:noFill/>
            <a:ln w="9525">
              <a:noFill/>
              <a:miter lim="800000"/>
              <a:headEnd/>
              <a:tailEnd/>
            </a:ln>
            <a:scene3d>
              <a:camera prst="orthographicFront">
                <a:rot lat="0" lon="0" rev="5400000"/>
              </a:camera>
              <a:lightRig rig="threePt" dir="t"/>
            </a:scene3d>
          </p:spPr>
        </p:pic>
        <p:pic>
          <p:nvPicPr>
            <p:cNvPr id="23" name="Picture 32"/>
            <p:cNvPicPr>
              <a:picLocks noChangeAspect="1" noChangeArrowheads="1"/>
            </p:cNvPicPr>
            <p:nvPr/>
          </p:nvPicPr>
          <p:blipFill>
            <a:blip r:embed="rId3" cstate="print"/>
            <a:srcRect/>
            <a:stretch>
              <a:fillRect/>
            </a:stretch>
          </p:blipFill>
          <p:spPr bwMode="auto">
            <a:xfrm>
              <a:off x="6629400" y="4848225"/>
              <a:ext cx="304800" cy="180975"/>
            </a:xfrm>
            <a:prstGeom prst="rect">
              <a:avLst/>
            </a:prstGeom>
            <a:noFill/>
            <a:ln w="9525">
              <a:noFill/>
              <a:miter lim="800000"/>
              <a:headEnd/>
              <a:tailEnd/>
            </a:ln>
            <a:scene3d>
              <a:camera prst="orthographicFront">
                <a:rot lat="0" lon="0" rev="5400000"/>
              </a:camera>
              <a:lightRig rig="threePt" dir="t"/>
            </a:scene3d>
          </p:spPr>
        </p:pic>
        <p:pic>
          <p:nvPicPr>
            <p:cNvPr id="24" name="Picture 32"/>
            <p:cNvPicPr>
              <a:picLocks noChangeAspect="1" noChangeArrowheads="1"/>
            </p:cNvPicPr>
            <p:nvPr/>
          </p:nvPicPr>
          <p:blipFill>
            <a:blip r:embed="rId3" cstate="print"/>
            <a:srcRect/>
            <a:stretch>
              <a:fillRect/>
            </a:stretch>
          </p:blipFill>
          <p:spPr bwMode="auto">
            <a:xfrm>
              <a:off x="6629400" y="5153025"/>
              <a:ext cx="304800" cy="180975"/>
            </a:xfrm>
            <a:prstGeom prst="rect">
              <a:avLst/>
            </a:prstGeom>
            <a:noFill/>
            <a:ln w="9525">
              <a:noFill/>
              <a:miter lim="800000"/>
              <a:headEnd/>
              <a:tailEnd/>
            </a:ln>
            <a:scene3d>
              <a:camera prst="orthographicFront">
                <a:rot lat="0" lon="0" rev="5400000"/>
              </a:camera>
              <a:lightRig rig="threePt" dir="t"/>
            </a:scene3d>
          </p:spPr>
        </p:pic>
        <p:pic>
          <p:nvPicPr>
            <p:cNvPr id="25" name="Picture 32"/>
            <p:cNvPicPr>
              <a:picLocks noChangeAspect="1" noChangeArrowheads="1"/>
            </p:cNvPicPr>
            <p:nvPr/>
          </p:nvPicPr>
          <p:blipFill>
            <a:blip r:embed="rId3" cstate="print"/>
            <a:srcRect/>
            <a:stretch>
              <a:fillRect/>
            </a:stretch>
          </p:blipFill>
          <p:spPr bwMode="auto">
            <a:xfrm>
              <a:off x="6629400" y="5457825"/>
              <a:ext cx="304800" cy="180975"/>
            </a:xfrm>
            <a:prstGeom prst="rect">
              <a:avLst/>
            </a:prstGeom>
            <a:noFill/>
            <a:ln w="9525">
              <a:noFill/>
              <a:miter lim="800000"/>
              <a:headEnd/>
              <a:tailEnd/>
            </a:ln>
            <a:scene3d>
              <a:camera prst="orthographicFront">
                <a:rot lat="0" lon="0" rev="5400000"/>
              </a:camera>
              <a:lightRig rig="threePt" dir="t"/>
            </a:scene3d>
          </p:spPr>
        </p:pic>
        <p:pic>
          <p:nvPicPr>
            <p:cNvPr id="26" name="Picture 32"/>
            <p:cNvPicPr>
              <a:picLocks noChangeAspect="1" noChangeArrowheads="1"/>
            </p:cNvPicPr>
            <p:nvPr/>
          </p:nvPicPr>
          <p:blipFill>
            <a:blip r:embed="rId3" cstate="print"/>
            <a:srcRect/>
            <a:stretch>
              <a:fillRect/>
            </a:stretch>
          </p:blipFill>
          <p:spPr bwMode="auto">
            <a:xfrm>
              <a:off x="6629400" y="5762625"/>
              <a:ext cx="304800" cy="180975"/>
            </a:xfrm>
            <a:prstGeom prst="rect">
              <a:avLst/>
            </a:prstGeom>
            <a:noFill/>
            <a:ln w="9525">
              <a:noFill/>
              <a:miter lim="800000"/>
              <a:headEnd/>
              <a:tailEnd/>
            </a:ln>
            <a:scene3d>
              <a:camera prst="orthographicFront">
                <a:rot lat="0" lon="0" rev="5400000"/>
              </a:camera>
              <a:lightRig rig="threePt" dir="t"/>
            </a:scene3d>
          </p:spPr>
        </p:pic>
        <p:pic>
          <p:nvPicPr>
            <p:cNvPr id="27" name="Picture 32"/>
            <p:cNvPicPr>
              <a:picLocks noChangeAspect="1" noChangeArrowheads="1"/>
            </p:cNvPicPr>
            <p:nvPr/>
          </p:nvPicPr>
          <p:blipFill>
            <a:blip r:embed="rId3" cstate="print"/>
            <a:srcRect/>
            <a:stretch>
              <a:fillRect/>
            </a:stretch>
          </p:blipFill>
          <p:spPr bwMode="auto">
            <a:xfrm>
              <a:off x="6629400" y="6067425"/>
              <a:ext cx="304800" cy="180975"/>
            </a:xfrm>
            <a:prstGeom prst="rect">
              <a:avLst/>
            </a:prstGeom>
            <a:noFill/>
            <a:ln w="9525">
              <a:noFill/>
              <a:miter lim="800000"/>
              <a:headEnd/>
              <a:tailEnd/>
            </a:ln>
            <a:scene3d>
              <a:camera prst="orthographicFront">
                <a:rot lat="0" lon="0" rev="5400000"/>
              </a:camera>
              <a:lightRig rig="threePt" dir="t"/>
            </a:scene3d>
          </p:spPr>
        </p:pic>
        <p:pic>
          <p:nvPicPr>
            <p:cNvPr id="28" name="Picture 32"/>
            <p:cNvPicPr>
              <a:picLocks noChangeAspect="1" noChangeArrowheads="1"/>
            </p:cNvPicPr>
            <p:nvPr/>
          </p:nvPicPr>
          <p:blipFill>
            <a:blip r:embed="rId3" cstate="print"/>
            <a:srcRect/>
            <a:stretch>
              <a:fillRect/>
            </a:stretch>
          </p:blipFill>
          <p:spPr bwMode="auto">
            <a:xfrm>
              <a:off x="6629400" y="6372225"/>
              <a:ext cx="304800" cy="180975"/>
            </a:xfrm>
            <a:prstGeom prst="rect">
              <a:avLst/>
            </a:prstGeom>
            <a:noFill/>
            <a:ln w="9525">
              <a:noFill/>
              <a:miter lim="800000"/>
              <a:headEnd/>
              <a:tailEnd/>
            </a:ln>
            <a:scene3d>
              <a:camera prst="orthographicFront">
                <a:rot lat="0" lon="0" rev="5400000"/>
              </a:camera>
              <a:lightRig rig="threePt" dir="t"/>
            </a:scene3d>
          </p:spPr>
        </p:pic>
        <p:pic>
          <p:nvPicPr>
            <p:cNvPr id="29" name="Picture 32"/>
            <p:cNvPicPr>
              <a:picLocks noChangeAspect="1" noChangeArrowheads="1"/>
            </p:cNvPicPr>
            <p:nvPr/>
          </p:nvPicPr>
          <p:blipFill>
            <a:blip r:embed="rId3" cstate="print"/>
            <a:srcRect/>
            <a:stretch>
              <a:fillRect/>
            </a:stretch>
          </p:blipFill>
          <p:spPr bwMode="auto">
            <a:xfrm>
              <a:off x="6629400" y="6629400"/>
              <a:ext cx="304800" cy="180975"/>
            </a:xfrm>
            <a:prstGeom prst="rect">
              <a:avLst/>
            </a:prstGeom>
            <a:noFill/>
            <a:ln w="9525">
              <a:noFill/>
              <a:miter lim="800000"/>
              <a:headEnd/>
              <a:tailEnd/>
            </a:ln>
            <a:scene3d>
              <a:camera prst="orthographicFront">
                <a:rot lat="0" lon="0" rev="5400000"/>
              </a:camera>
              <a:lightRig rig="threePt" dir="t"/>
            </a:scene3d>
          </p:spPr>
        </p:pic>
      </p:grpSp>
      <p:sp>
        <p:nvSpPr>
          <p:cNvPr id="2" name="Vertical Title 1"/>
          <p:cNvSpPr>
            <a:spLocks noGrp="1"/>
          </p:cNvSpPr>
          <p:nvPr>
            <p:ph type="title" orient="vert"/>
          </p:nvPr>
        </p:nvSpPr>
        <p:spPr>
          <a:xfrm>
            <a:off x="7239000" y="1600200"/>
            <a:ext cx="1905000" cy="4876800"/>
          </a:xfrm>
          <a:prstGeom prst="rect">
            <a:avLst/>
          </a:prstGeo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0" y="457200"/>
            <a:ext cx="6934200" cy="5791200"/>
          </a:xfrm>
        </p:spPr>
        <p:txBody>
          <a:bodyPr vert="eaVert"/>
          <a:lstStyle>
            <a:lvl2pPr>
              <a:defRPr/>
            </a:lvl2pPr>
            <a:lvl3pPr>
              <a:defRPr/>
            </a:lvl3pPr>
            <a:lvl4pPr>
              <a:defRPr/>
            </a:lvl4pPr>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0" name="Date Placeholder 62"/>
          <p:cNvSpPr>
            <a:spLocks noGrp="1"/>
          </p:cNvSpPr>
          <p:nvPr>
            <p:ph type="dt" sz="half" idx="10"/>
          </p:nvPr>
        </p:nvSpPr>
        <p:spPr/>
        <p:txBody>
          <a:bodyPr/>
          <a:lstStyle>
            <a:lvl1pPr>
              <a:defRPr/>
            </a:lvl1pPr>
          </a:lstStyle>
          <a:p>
            <a:pPr>
              <a:defRPr/>
            </a:pPr>
            <a:fld id="{E253DE7B-745C-42BE-BC43-20FB2A747D52}" type="datetime1">
              <a:rPr lang="en-US"/>
              <a:pPr>
                <a:defRPr/>
              </a:pPr>
              <a:t>10/26/2015</a:t>
            </a:fld>
            <a:endParaRPr lang="en-US" dirty="0"/>
          </a:p>
        </p:txBody>
      </p:sp>
      <p:sp>
        <p:nvSpPr>
          <p:cNvPr id="31" name="Slide Number Placeholder 63"/>
          <p:cNvSpPr>
            <a:spLocks noGrp="1"/>
          </p:cNvSpPr>
          <p:nvPr>
            <p:ph type="sldNum" sz="quarter" idx="11"/>
          </p:nvPr>
        </p:nvSpPr>
        <p:spPr/>
        <p:txBody>
          <a:bodyPr/>
          <a:lstStyle>
            <a:lvl1pPr>
              <a:defRPr/>
            </a:lvl1pPr>
          </a:lstStyle>
          <a:p>
            <a:pPr>
              <a:defRPr/>
            </a:pPr>
            <a:fld id="{5B00CDE4-46D5-40E2-8287-C94D0F6386C6}" type="slidenum">
              <a:rPr lang="en-US"/>
              <a:pPr>
                <a:defRPr/>
              </a:pPr>
              <a:t>‹#›</a:t>
            </a:fld>
            <a:endParaRPr lang="en-US"/>
          </a:p>
        </p:txBody>
      </p:sp>
      <p:sp>
        <p:nvSpPr>
          <p:cNvPr id="32" name="Footer Placeholder 64"/>
          <p:cNvSpPr>
            <a:spLocks noGrp="1"/>
          </p:cNvSpPr>
          <p:nvPr>
            <p:ph type="ftr" sz="quarter" idx="12"/>
          </p:nvPr>
        </p:nvSpPr>
        <p:spPr/>
        <p:txBody>
          <a:bodyPr/>
          <a:lstStyle>
            <a:lvl1pPr>
              <a:defRPr/>
            </a:lvl1pPr>
          </a:lstStyle>
          <a:p>
            <a:pPr>
              <a:defRPr/>
            </a:pPr>
            <a:r>
              <a:rPr lang="en-US"/>
              <a:t>Northwest Portland Area Indian Health Board</a:t>
            </a:r>
          </a:p>
        </p:txBody>
      </p:sp>
    </p:spTree>
    <p:extLst>
      <p:ext uri="{BB962C8B-B14F-4D97-AF65-F5344CB8AC3E}">
        <p14:creationId xmlns:p14="http://schemas.microsoft.com/office/powerpoint/2010/main" val="7953694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p>
            <a:pPr fontAlgn="base">
              <a:spcBef>
                <a:spcPct val="0"/>
              </a:spcBef>
              <a:spcAft>
                <a:spcPct val="0"/>
              </a:spcAft>
              <a:defRPr/>
            </a:pPr>
            <a:r>
              <a:rPr lang="en-US" smtClean="0"/>
              <a:t>Northwest Portland Area Indian Health Board</a:t>
            </a:r>
            <a:endParaRPr lang="en-US"/>
          </a:p>
        </p:txBody>
      </p:sp>
      <p:sp>
        <p:nvSpPr>
          <p:cNvPr id="5" name="Date Placeholder 4"/>
          <p:cNvSpPr>
            <a:spLocks noGrp="1"/>
          </p:cNvSpPr>
          <p:nvPr>
            <p:ph type="dt" sz="half" idx="11"/>
          </p:nvPr>
        </p:nvSpPr>
        <p:spPr/>
        <p:txBody>
          <a:bodyPr/>
          <a:lstStyle/>
          <a:p>
            <a:pPr fontAlgn="base">
              <a:spcBef>
                <a:spcPct val="0"/>
              </a:spcBef>
              <a:spcAft>
                <a:spcPct val="0"/>
              </a:spcAft>
              <a:defRPr/>
            </a:pPr>
            <a:fld id="{11B48FDB-D342-4F06-80C3-CC7634C7F97A}" type="datetime1">
              <a:rPr lang="en-US" smtClean="0"/>
              <a:pPr fontAlgn="base">
                <a:spcBef>
                  <a:spcPct val="0"/>
                </a:spcBef>
                <a:spcAft>
                  <a:spcPct val="0"/>
                </a:spcAft>
                <a:defRPr/>
              </a:pPr>
              <a:t>10/26/2015</a:t>
            </a:fld>
            <a:endParaRPr lang="en-US" dirty="0"/>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AD814E6-D563-43F1-AFB9-B14F28545724}" type="slidenum">
              <a:rPr lang="en-US" smtClean="0"/>
              <a:pPr fontAlgn="base">
                <a:spcBef>
                  <a:spcPct val="0"/>
                </a:spcBef>
                <a:spcAft>
                  <a:spcPct val="0"/>
                </a:spcAft>
                <a:defRPr/>
              </a:pPr>
              <a:t>‹#›</a:t>
            </a:fld>
            <a:endParaRPr lang="en-US"/>
          </a:p>
        </p:txBody>
      </p:sp>
    </p:spTree>
    <p:extLst>
      <p:ext uri="{BB962C8B-B14F-4D97-AF65-F5344CB8AC3E}">
        <p14:creationId xmlns:p14="http://schemas.microsoft.com/office/powerpoint/2010/main" val="2406126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tx1"/>
        </a:solidFill>
        <a:effectLst/>
      </p:bgPr>
    </p:bg>
    <p:spTree>
      <p:nvGrpSpPr>
        <p:cNvPr id="1" name=""/>
        <p:cNvGrpSpPr/>
        <p:nvPr/>
      </p:nvGrpSpPr>
      <p:grpSpPr>
        <a:xfrm>
          <a:off x="0" y="0"/>
          <a:ext cx="0" cy="0"/>
          <a:chOff x="0" y="0"/>
          <a:chExt cx="0" cy="0"/>
        </a:xfrm>
      </p:grpSpPr>
      <p:sp>
        <p:nvSpPr>
          <p:cNvPr id="11" name="Rectangle 10"/>
          <p:cNvSpPr/>
          <p:nvPr userDrawn="1"/>
        </p:nvSpPr>
        <p:spPr>
          <a:xfrm>
            <a:off x="0" y="1496212"/>
            <a:ext cx="9144000" cy="5361788"/>
          </a:xfrm>
          <a:prstGeom prst="rect">
            <a:avLst/>
          </a:prstGeom>
          <a:solidFill>
            <a:schemeClr val="tx2">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14" name="Rectangle 13"/>
          <p:cNvSpPr/>
          <p:nvPr userDrawn="1"/>
        </p:nvSpPr>
        <p:spPr>
          <a:xfrm>
            <a:off x="0" y="0"/>
            <a:ext cx="9144000" cy="149621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8" name="Title 7"/>
          <p:cNvSpPr>
            <a:spLocks noGrp="1"/>
          </p:cNvSpPr>
          <p:nvPr userDrawn="1">
            <p:ph type="ctrTitle"/>
          </p:nvPr>
        </p:nvSpPr>
        <p:spPr>
          <a:xfrm>
            <a:off x="604542" y="1507191"/>
            <a:ext cx="7954503" cy="1828800"/>
          </a:xfrm>
        </p:spPr>
        <p:txBody>
          <a:bodyPr lIns="0" tIns="0" rIns="0" bIns="0" anchor="b"/>
          <a:lstStyle>
            <a:lvl1pPr>
              <a:defRPr cap="all" baseline="0">
                <a:solidFill>
                  <a:schemeClr val="bg1"/>
                </a:solidFill>
              </a:defRPr>
            </a:lvl1pPr>
          </a:lstStyle>
          <a:p>
            <a:r>
              <a:rPr kumimoji="0" lang="en-US" smtClean="0"/>
              <a:t>Click to edit Master title style</a:t>
            </a:r>
            <a:endParaRPr kumimoji="0" lang="en-US" dirty="0"/>
          </a:p>
        </p:txBody>
      </p:sp>
      <p:sp>
        <p:nvSpPr>
          <p:cNvPr id="9" name="Subtitle 8"/>
          <p:cNvSpPr>
            <a:spLocks noGrp="1"/>
          </p:cNvSpPr>
          <p:nvPr userDrawn="1">
            <p:ph type="subTitle" idx="1"/>
          </p:nvPr>
        </p:nvSpPr>
        <p:spPr>
          <a:xfrm>
            <a:off x="604542" y="3353347"/>
            <a:ext cx="7954503" cy="685800"/>
          </a:xfrm>
        </p:spPr>
        <p:txBody>
          <a:bodyPr lIns="0" tIns="0" rIns="0" bIns="0" anchor="ctr">
            <a:normAutofit/>
          </a:bodyPr>
          <a:lstStyle>
            <a:lvl1pPr marL="0" indent="0" algn="l">
              <a:buNone/>
              <a:defRPr sz="2600">
                <a:solidFill>
                  <a:schemeClr val="bg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dirty="0"/>
          </a:p>
        </p:txBody>
      </p:sp>
      <p:pic>
        <p:nvPicPr>
          <p:cNvPr id="13" name="Picture 12"/>
          <p:cNvPicPr>
            <a:picLocks noChangeAspect="1"/>
          </p:cNvPicPr>
          <p:nvPr userDrawn="1"/>
        </p:nvPicPr>
        <mc:AlternateContent xmlns:mc="http://schemas.openxmlformats.org/markup-compatibility/2006">
          <mc:Choice xmlns="" xmlns:mv="urn:schemas-microsoft-com:mac:vml" xmlns:ma="http://schemas.microsoft.com/office/mac/drawingml/2008/main" Requires="ma">
            <p:blipFill>
              <a:blip r:embed="rId2"/>
              <a:stretch>
                <a:fillRect/>
              </a:stretch>
            </p:blipFill>
          </mc:Choice>
          <mc:Fallback>
            <p:blipFill>
              <a:blip r:embed="rId3"/>
              <a:stretch>
                <a:fillRect/>
              </a:stretch>
            </p:blipFill>
          </mc:Fallback>
        </mc:AlternateContent>
        <p:spPr>
          <a:xfrm>
            <a:off x="604542" y="399490"/>
            <a:ext cx="3680460" cy="697230"/>
          </a:xfrm>
          <a:prstGeom prst="rect">
            <a:avLst/>
          </a:prstGeom>
        </p:spPr>
      </p:pic>
      <p:sp>
        <p:nvSpPr>
          <p:cNvPr id="35" name="Rectangle 34"/>
          <p:cNvSpPr/>
          <p:nvPr userDrawn="1"/>
        </p:nvSpPr>
        <p:spPr>
          <a:xfrm>
            <a:off x="0" y="5745061"/>
            <a:ext cx="9144000" cy="1112939"/>
          </a:xfrm>
          <a:prstGeom prst="rect">
            <a:avLst/>
          </a:prstGeom>
          <a:solidFill>
            <a:schemeClr val="tx2">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10" name="TextBox 9"/>
          <p:cNvSpPr txBox="1"/>
          <p:nvPr userDrawn="1"/>
        </p:nvSpPr>
        <p:spPr>
          <a:xfrm>
            <a:off x="3568700" y="6468341"/>
            <a:ext cx="5334000" cy="276999"/>
          </a:xfrm>
          <a:prstGeom prst="rect">
            <a:avLst/>
          </a:prstGeom>
          <a:noFill/>
        </p:spPr>
        <p:txBody>
          <a:bodyPr wrap="square" rtlCol="0">
            <a:spAutoFit/>
          </a:bodyPr>
          <a:lstStyle/>
          <a:p>
            <a:pPr algn="r" defTabSz="457200"/>
            <a:r>
              <a:rPr lang="en-US" sz="1200" dirty="0" smtClean="0">
                <a:solidFill>
                  <a:srgbClr val="3E404A"/>
                </a:solidFill>
              </a:rPr>
              <a:t>Education Development Center Inc. ©2015 All Rights Reserved.</a:t>
            </a:r>
            <a:endParaRPr lang="en-US" sz="1200" dirty="0">
              <a:solidFill>
                <a:srgbClr val="3E404A"/>
              </a:solidFill>
            </a:endParaRPr>
          </a:p>
        </p:txBody>
      </p:sp>
      <p:grpSp>
        <p:nvGrpSpPr>
          <p:cNvPr id="22" name="Group 21"/>
          <p:cNvGrpSpPr/>
          <p:nvPr userDrawn="1"/>
        </p:nvGrpSpPr>
        <p:grpSpPr>
          <a:xfrm>
            <a:off x="502942" y="5905500"/>
            <a:ext cx="2779733" cy="901700"/>
            <a:chOff x="502942" y="5905500"/>
            <a:chExt cx="2779733" cy="901700"/>
          </a:xfrm>
        </p:grpSpPr>
        <p:pic>
          <p:nvPicPr>
            <p:cNvPr id="17" name="Picture 16"/>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6"/>
                <a:stretch>
                  <a:fillRect/>
                </a:stretch>
              </p:blipFill>
            </mc:Choice>
            <mc:Fallback>
              <p:blipFill>
                <a:blip r:embed="rId7"/>
                <a:stretch>
                  <a:fillRect/>
                </a:stretch>
              </p:blipFill>
            </mc:Fallback>
          </mc:AlternateContent>
          <p:spPr>
            <a:xfrm>
              <a:off x="502942" y="5905500"/>
              <a:ext cx="1328821" cy="901700"/>
            </a:xfrm>
            <a:prstGeom prst="rect">
              <a:avLst/>
            </a:prstGeom>
          </p:spPr>
        </p:pic>
        <p:pic>
          <p:nvPicPr>
            <p:cNvPr id="18" name="Picture 17"/>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8"/>
                <a:stretch>
                  <a:fillRect/>
                </a:stretch>
              </p:blipFill>
            </mc:Choice>
            <mc:Fallback>
              <p:blipFill>
                <a:blip r:embed="rId9"/>
                <a:stretch>
                  <a:fillRect/>
                </a:stretch>
              </p:blipFill>
            </mc:Fallback>
          </mc:AlternateContent>
          <p:spPr>
            <a:xfrm>
              <a:off x="2115211" y="6133298"/>
              <a:ext cx="1167464" cy="550512"/>
            </a:xfrm>
            <a:prstGeom prst="rect">
              <a:avLst/>
            </a:prstGeom>
          </p:spPr>
        </p:pic>
        <p:cxnSp>
          <p:nvCxnSpPr>
            <p:cNvPr id="21" name="Straight Connector 20"/>
            <p:cNvCxnSpPr/>
            <p:nvPr userDrawn="1"/>
          </p:nvCxnSpPr>
          <p:spPr>
            <a:xfrm rot="5400000">
              <a:off x="1363445" y="6294655"/>
              <a:ext cx="778310" cy="1588"/>
            </a:xfrm>
            <a:prstGeom prst="line">
              <a:avLst/>
            </a:prstGeom>
            <a:ln w="6350">
              <a:solidFill>
                <a:schemeClr val="tx2">
                  <a:lumMod val="90000"/>
                </a:schemeClr>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895707418"/>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1_Title Slide">
    <p:bg>
      <p:bgPr>
        <a:solidFill>
          <a:schemeClr val="tx1"/>
        </a:solidFill>
        <a:effectLst/>
      </p:bgPr>
    </p:bg>
    <p:spTree>
      <p:nvGrpSpPr>
        <p:cNvPr id="1" name=""/>
        <p:cNvGrpSpPr/>
        <p:nvPr/>
      </p:nvGrpSpPr>
      <p:grpSpPr>
        <a:xfrm>
          <a:off x="0" y="0"/>
          <a:ext cx="0" cy="0"/>
          <a:chOff x="0" y="0"/>
          <a:chExt cx="0" cy="0"/>
        </a:xfrm>
      </p:grpSpPr>
      <p:sp>
        <p:nvSpPr>
          <p:cNvPr id="11" name="Rectangle 10"/>
          <p:cNvSpPr/>
          <p:nvPr userDrawn="1"/>
        </p:nvSpPr>
        <p:spPr>
          <a:xfrm>
            <a:off x="0" y="1503120"/>
            <a:ext cx="9144000" cy="5361788"/>
          </a:xfrm>
          <a:prstGeom prst="rect">
            <a:avLst/>
          </a:prstGeom>
          <a:solidFill>
            <a:schemeClr val="tx2">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14" name="Rectangle 13"/>
          <p:cNvSpPr/>
          <p:nvPr userDrawn="1"/>
        </p:nvSpPr>
        <p:spPr>
          <a:xfrm>
            <a:off x="0" y="0"/>
            <a:ext cx="9144000" cy="149621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pic>
        <p:nvPicPr>
          <p:cNvPr id="13" name="Picture 12"/>
          <p:cNvPicPr>
            <a:picLocks noChangeAspect="1"/>
          </p:cNvPicPr>
          <p:nvPr userDrawn="1"/>
        </p:nvPicPr>
        <mc:AlternateContent xmlns:mc="http://schemas.openxmlformats.org/markup-compatibility/2006">
          <mc:Choice xmlns="" xmlns:mv="urn:schemas-microsoft-com:mac:vml" xmlns:ma="http://schemas.microsoft.com/office/mac/drawingml/2008/main" Requires="ma">
            <p:blipFill>
              <a:blip r:embed="rId2"/>
              <a:stretch>
                <a:fillRect/>
              </a:stretch>
            </p:blipFill>
          </mc:Choice>
          <mc:Fallback>
            <p:blipFill>
              <a:blip r:embed="rId3"/>
              <a:stretch>
                <a:fillRect/>
              </a:stretch>
            </p:blipFill>
          </mc:Fallback>
        </mc:AlternateContent>
        <p:spPr>
          <a:xfrm>
            <a:off x="604542" y="399490"/>
            <a:ext cx="3680460" cy="697230"/>
          </a:xfrm>
          <a:prstGeom prst="rect">
            <a:avLst/>
          </a:prstGeom>
        </p:spPr>
      </p:pic>
      <p:sp>
        <p:nvSpPr>
          <p:cNvPr id="35" name="Rectangle 34"/>
          <p:cNvSpPr/>
          <p:nvPr userDrawn="1"/>
        </p:nvSpPr>
        <p:spPr>
          <a:xfrm>
            <a:off x="0" y="5745061"/>
            <a:ext cx="9144000" cy="1112939"/>
          </a:xfrm>
          <a:prstGeom prst="rect">
            <a:avLst/>
          </a:prstGeom>
          <a:solidFill>
            <a:schemeClr val="tx2">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22" name="Rectangle 21"/>
          <p:cNvSpPr/>
          <p:nvPr userDrawn="1"/>
        </p:nvSpPr>
        <p:spPr>
          <a:xfrm>
            <a:off x="3771901" y="1981200"/>
            <a:ext cx="5372100" cy="29464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8" name="Title 7"/>
          <p:cNvSpPr>
            <a:spLocks noGrp="1"/>
          </p:cNvSpPr>
          <p:nvPr userDrawn="1">
            <p:ph type="ctrTitle"/>
          </p:nvPr>
        </p:nvSpPr>
        <p:spPr>
          <a:xfrm>
            <a:off x="4069102" y="2349500"/>
            <a:ext cx="4858998" cy="1288925"/>
          </a:xfrm>
        </p:spPr>
        <p:txBody>
          <a:bodyPr lIns="0" tIns="0" rIns="0" bIns="0" anchor="t" anchorCtr="0"/>
          <a:lstStyle>
            <a:lvl1pPr>
              <a:defRPr cap="none" baseline="0">
                <a:solidFill>
                  <a:schemeClr val="tx1"/>
                </a:solidFill>
              </a:defRPr>
            </a:lvl1pPr>
          </a:lstStyle>
          <a:p>
            <a:r>
              <a:rPr kumimoji="0" lang="en-US" smtClean="0"/>
              <a:t>Click to edit Master title style</a:t>
            </a:r>
            <a:endParaRPr kumimoji="0" lang="en-US" dirty="0"/>
          </a:p>
        </p:txBody>
      </p:sp>
      <p:sp>
        <p:nvSpPr>
          <p:cNvPr id="9" name="Subtitle 8"/>
          <p:cNvSpPr>
            <a:spLocks noGrp="1"/>
          </p:cNvSpPr>
          <p:nvPr userDrawn="1">
            <p:ph type="subTitle" idx="1"/>
          </p:nvPr>
        </p:nvSpPr>
        <p:spPr>
          <a:xfrm>
            <a:off x="4069102" y="3901015"/>
            <a:ext cx="4858998" cy="839768"/>
          </a:xfrm>
        </p:spPr>
        <p:txBody>
          <a:bodyPr lIns="0" tIns="0" rIns="0" bIns="0" anchor="ctr">
            <a:normAutofit/>
          </a:bodyPr>
          <a:lstStyle>
            <a:lvl1pPr marL="0" indent="0" algn="l">
              <a:buNone/>
              <a:defRPr sz="26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dirty="0"/>
          </a:p>
        </p:txBody>
      </p:sp>
      <p:sp>
        <p:nvSpPr>
          <p:cNvPr id="12" name="TextBox 11"/>
          <p:cNvSpPr txBox="1"/>
          <p:nvPr userDrawn="1"/>
        </p:nvSpPr>
        <p:spPr>
          <a:xfrm>
            <a:off x="3568700" y="6468341"/>
            <a:ext cx="5334000" cy="276999"/>
          </a:xfrm>
          <a:prstGeom prst="rect">
            <a:avLst/>
          </a:prstGeom>
          <a:noFill/>
        </p:spPr>
        <p:txBody>
          <a:bodyPr wrap="square" rtlCol="0">
            <a:spAutoFit/>
          </a:bodyPr>
          <a:lstStyle/>
          <a:p>
            <a:pPr algn="r" defTabSz="457200"/>
            <a:r>
              <a:rPr lang="en-US" sz="1200" dirty="0" smtClean="0">
                <a:solidFill>
                  <a:srgbClr val="3E404A"/>
                </a:solidFill>
              </a:rPr>
              <a:t>Education Development Center Inc. ©2015 All Rights Reserved.</a:t>
            </a:r>
            <a:endParaRPr lang="en-US" sz="1200" dirty="0">
              <a:solidFill>
                <a:srgbClr val="3E404A"/>
              </a:solidFill>
            </a:endParaRPr>
          </a:p>
        </p:txBody>
      </p:sp>
      <p:grpSp>
        <p:nvGrpSpPr>
          <p:cNvPr id="15" name="Group 14"/>
          <p:cNvGrpSpPr/>
          <p:nvPr userDrawn="1"/>
        </p:nvGrpSpPr>
        <p:grpSpPr>
          <a:xfrm>
            <a:off x="502942" y="5905500"/>
            <a:ext cx="2779733" cy="901700"/>
            <a:chOff x="502942" y="5905500"/>
            <a:chExt cx="2779733" cy="901700"/>
          </a:xfrm>
        </p:grpSpPr>
        <p:pic>
          <p:nvPicPr>
            <p:cNvPr id="16" name="Picture 15"/>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6"/>
                <a:stretch>
                  <a:fillRect/>
                </a:stretch>
              </p:blipFill>
            </mc:Choice>
            <mc:Fallback>
              <p:blipFill>
                <a:blip r:embed="rId7"/>
                <a:stretch>
                  <a:fillRect/>
                </a:stretch>
              </p:blipFill>
            </mc:Fallback>
          </mc:AlternateContent>
          <p:spPr>
            <a:xfrm>
              <a:off x="502942" y="5905500"/>
              <a:ext cx="1328821" cy="901700"/>
            </a:xfrm>
            <a:prstGeom prst="rect">
              <a:avLst/>
            </a:prstGeom>
          </p:spPr>
        </p:pic>
        <p:pic>
          <p:nvPicPr>
            <p:cNvPr id="17" name="Picture 16"/>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8"/>
                <a:stretch>
                  <a:fillRect/>
                </a:stretch>
              </p:blipFill>
            </mc:Choice>
            <mc:Fallback>
              <p:blipFill>
                <a:blip r:embed="rId9"/>
                <a:stretch>
                  <a:fillRect/>
                </a:stretch>
              </p:blipFill>
            </mc:Fallback>
          </mc:AlternateContent>
          <p:spPr>
            <a:xfrm>
              <a:off x="2115211" y="6133298"/>
              <a:ext cx="1167464" cy="550512"/>
            </a:xfrm>
            <a:prstGeom prst="rect">
              <a:avLst/>
            </a:prstGeom>
          </p:spPr>
        </p:pic>
        <p:cxnSp>
          <p:nvCxnSpPr>
            <p:cNvPr id="18" name="Straight Connector 17"/>
            <p:cNvCxnSpPr/>
            <p:nvPr userDrawn="1"/>
          </p:nvCxnSpPr>
          <p:spPr>
            <a:xfrm rot="5400000">
              <a:off x="1363445" y="6294655"/>
              <a:ext cx="778310" cy="1588"/>
            </a:xfrm>
            <a:prstGeom prst="line">
              <a:avLst/>
            </a:prstGeom>
            <a:ln w="6350">
              <a:solidFill>
                <a:schemeClr val="tx2">
                  <a:lumMod val="90000"/>
                </a:schemeClr>
              </a:solidFill>
            </a:ln>
            <a:effectLst/>
          </p:spPr>
          <p:style>
            <a:lnRef idx="2">
              <a:schemeClr val="accent1"/>
            </a:lnRef>
            <a:fillRef idx="0">
              <a:schemeClr val="accent1"/>
            </a:fillRef>
            <a:effectRef idx="1">
              <a:schemeClr val="accent1"/>
            </a:effectRef>
            <a:fontRef idx="minor">
              <a:schemeClr val="tx1"/>
            </a:fontRef>
          </p:style>
        </p:cxnSp>
      </p:grpSp>
      <p:pic>
        <p:nvPicPr>
          <p:cNvPr id="20" name="Picture 19"/>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10"/>
              <a:stretch>
                <a:fillRect/>
              </a:stretch>
            </p:blipFill>
          </mc:Choice>
          <mc:Fallback>
            <p:blipFill>
              <a:blip r:embed="rId11"/>
              <a:stretch>
                <a:fillRect/>
              </a:stretch>
            </p:blipFill>
          </mc:Fallback>
        </mc:AlternateContent>
        <p:spPr>
          <a:xfrm>
            <a:off x="0" y="1981200"/>
            <a:ext cx="3771900" cy="2946400"/>
          </a:xfrm>
          <a:prstGeom prst="rect">
            <a:avLst/>
          </a:prstGeom>
        </p:spPr>
      </p:pic>
    </p:spTree>
    <p:extLst>
      <p:ext uri="{BB962C8B-B14F-4D97-AF65-F5344CB8AC3E}">
        <p14:creationId xmlns:p14="http://schemas.microsoft.com/office/powerpoint/2010/main" val="2753034535"/>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612775" y="1681344"/>
            <a:ext cx="8153400" cy="399904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Placeholder 21"/>
          <p:cNvSpPr>
            <a:spLocks noGrp="1"/>
          </p:cNvSpPr>
          <p:nvPr>
            <p:ph type="title"/>
          </p:nvPr>
        </p:nvSpPr>
        <p:spPr>
          <a:xfrm>
            <a:off x="609600" y="241300"/>
            <a:ext cx="8153400" cy="825500"/>
          </a:xfrm>
          <a:prstGeom prst="rect">
            <a:avLst/>
          </a:prstGeom>
        </p:spPr>
        <p:txBody>
          <a:bodyPr vert="horz" anchor="ctr">
            <a:noAutofit/>
          </a:bodyPr>
          <a:lstStyle/>
          <a:p>
            <a:r>
              <a:rPr kumimoji="0" lang="en-US" smtClean="0"/>
              <a:t>Click to edit Master title style</a:t>
            </a:r>
            <a:endParaRPr kumimoji="0" lang="en-US" dirty="0"/>
          </a:p>
        </p:txBody>
      </p:sp>
    </p:spTree>
    <p:extLst>
      <p:ext uri="{BB962C8B-B14F-4D97-AF65-F5344CB8AC3E}">
        <p14:creationId xmlns:p14="http://schemas.microsoft.com/office/powerpoint/2010/main" val="16293756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612775" y="1681344"/>
            <a:ext cx="8153400" cy="399904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590550" y="1280160"/>
            <a:ext cx="8553450" cy="228600"/>
          </a:xfrm>
          <a:prstGeom prst="rect">
            <a:avLst/>
          </a:prstGeom>
          <a:solidFill>
            <a:schemeClr val="accent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dirty="0">
              <a:solidFill>
                <a:srgbClr val="CB5344"/>
              </a:solidFill>
            </a:endParaRPr>
          </a:p>
        </p:txBody>
      </p:sp>
      <p:sp>
        <p:nvSpPr>
          <p:cNvPr id="7" name="Rectangle 6"/>
          <p:cNvSpPr/>
          <p:nvPr userDrawn="1"/>
        </p:nvSpPr>
        <p:spPr>
          <a:xfrm>
            <a:off x="0" y="6028924"/>
            <a:ext cx="9144000" cy="27432"/>
          </a:xfrm>
          <a:prstGeom prst="rect">
            <a:avLst/>
          </a:prstGeom>
          <a:solidFill>
            <a:schemeClr val="accent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8" name="Title Placeholder 21"/>
          <p:cNvSpPr>
            <a:spLocks noGrp="1"/>
          </p:cNvSpPr>
          <p:nvPr>
            <p:ph type="title"/>
          </p:nvPr>
        </p:nvSpPr>
        <p:spPr>
          <a:xfrm>
            <a:off x="609600" y="241300"/>
            <a:ext cx="8153400" cy="825500"/>
          </a:xfrm>
          <a:prstGeom prst="rect">
            <a:avLst/>
          </a:prstGeom>
        </p:spPr>
        <p:txBody>
          <a:bodyPr vert="horz" anchor="ctr">
            <a:noAutofit/>
          </a:bodyPr>
          <a:lstStyle/>
          <a:p>
            <a:r>
              <a:rPr kumimoji="0" lang="en-US" smtClean="0"/>
              <a:t>Click to edit Master title style</a:t>
            </a:r>
            <a:endParaRPr kumimoji="0" lang="en-US" dirty="0"/>
          </a:p>
        </p:txBody>
      </p:sp>
    </p:spTree>
    <p:extLst>
      <p:ext uri="{BB962C8B-B14F-4D97-AF65-F5344CB8AC3E}">
        <p14:creationId xmlns:p14="http://schemas.microsoft.com/office/powerpoint/2010/main" val="10546785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612775" y="1681344"/>
            <a:ext cx="8153400" cy="399904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590550" y="1280160"/>
            <a:ext cx="8553450" cy="228600"/>
          </a:xfrm>
          <a:prstGeom prst="rect">
            <a:avLst/>
          </a:prstGeom>
          <a:solidFill>
            <a:schemeClr val="accent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7" name="Rectangle 6"/>
          <p:cNvSpPr/>
          <p:nvPr userDrawn="1"/>
        </p:nvSpPr>
        <p:spPr>
          <a:xfrm>
            <a:off x="0" y="6028924"/>
            <a:ext cx="9144000" cy="27432"/>
          </a:xfrm>
          <a:prstGeom prst="rect">
            <a:avLst/>
          </a:prstGeom>
          <a:solidFill>
            <a:schemeClr val="accent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8" name="Title Placeholder 21"/>
          <p:cNvSpPr>
            <a:spLocks noGrp="1"/>
          </p:cNvSpPr>
          <p:nvPr>
            <p:ph type="title"/>
          </p:nvPr>
        </p:nvSpPr>
        <p:spPr>
          <a:xfrm>
            <a:off x="609600" y="241300"/>
            <a:ext cx="8153400" cy="825500"/>
          </a:xfrm>
          <a:prstGeom prst="rect">
            <a:avLst/>
          </a:prstGeom>
        </p:spPr>
        <p:txBody>
          <a:bodyPr vert="horz" anchor="ctr">
            <a:noAutofit/>
          </a:bodyPr>
          <a:lstStyle/>
          <a:p>
            <a:r>
              <a:rPr kumimoji="0" lang="en-US" smtClean="0"/>
              <a:t>Click to edit Master title style</a:t>
            </a:r>
            <a:endParaRPr kumimoji="0" lang="en-US" dirty="0"/>
          </a:p>
        </p:txBody>
      </p:sp>
    </p:spTree>
    <p:extLst>
      <p:ext uri="{BB962C8B-B14F-4D97-AF65-F5344CB8AC3E}">
        <p14:creationId xmlns:p14="http://schemas.microsoft.com/office/powerpoint/2010/main" val="3925610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 name="Title 1"/>
          <p:cNvSpPr>
            <a:spLocks noGrp="1"/>
          </p:cNvSpPr>
          <p:nvPr>
            <p:ph type="title"/>
          </p:nvPr>
        </p:nvSpPr>
        <p:spPr>
          <a:xfrm>
            <a:off x="609600" y="533400"/>
            <a:ext cx="7885113" cy="1524000"/>
          </a:xfrm>
        </p:spPr>
        <p:txBody>
          <a:bodyPr anchor="b"/>
          <a:lstStyle>
            <a:lvl1pPr algn="ctr">
              <a:buNone/>
              <a:defRPr sz="4200" b="0" cap="none" baseline="0">
                <a:solidFill>
                  <a:srgbClr val="FFFFFF"/>
                </a:solidFill>
              </a:defRPr>
            </a:lvl1pPr>
          </a:lstStyle>
          <a:p>
            <a:r>
              <a:rPr kumimoji="0" lang="en-US" dirty="0" smtClean="0"/>
              <a:t>Click to edit Master title style</a:t>
            </a:r>
            <a:endParaRPr kumimoji="0" lang="en-US" dirty="0"/>
          </a:p>
        </p:txBody>
      </p:sp>
      <p:grpSp>
        <p:nvGrpSpPr>
          <p:cNvPr id="20" name="Group 19"/>
          <p:cNvGrpSpPr/>
          <p:nvPr userDrawn="1"/>
        </p:nvGrpSpPr>
        <p:grpSpPr>
          <a:xfrm>
            <a:off x="4038600" y="1879134"/>
            <a:ext cx="1058411" cy="1058411"/>
            <a:chOff x="1143000" y="228600"/>
            <a:chExt cx="762000" cy="762000"/>
          </a:xfrm>
        </p:grpSpPr>
        <p:sp>
          <p:nvSpPr>
            <p:cNvPr id="21" name="Oval 20"/>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Oval 21"/>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23" name="Picture 22" descr="NPAIHBtransparent.gif"/>
            <p:cNvPicPr>
              <a:picLocks noChangeAspect="1"/>
            </p:cNvPicPr>
            <p:nvPr userDrawn="1"/>
          </p:nvPicPr>
          <p:blipFill>
            <a:blip r:embed="rId2" cstate="print">
              <a:duotone>
                <a:schemeClr val="accent5">
                  <a:shade val="45000"/>
                  <a:satMod val="135000"/>
                </a:schemeClr>
                <a:prstClr val="white"/>
              </a:duotone>
            </a:blip>
            <a:stretch>
              <a:fillRect/>
            </a:stretch>
          </p:blipFill>
          <p:spPr>
            <a:xfrm>
              <a:off x="1261145" y="431334"/>
              <a:ext cx="509039" cy="426463"/>
            </a:xfrm>
            <a:prstGeom prst="rect">
              <a:avLst/>
            </a:prstGeom>
          </p:spPr>
        </p:pic>
      </p:grpSp>
      <p:pic>
        <p:nvPicPr>
          <p:cNvPr id="25" name="Picture 14"/>
          <p:cNvPicPr>
            <a:picLocks noChangeAspect="1" noChangeArrowheads="1"/>
          </p:cNvPicPr>
          <p:nvPr userDrawn="1"/>
        </p:nvPicPr>
        <p:blipFill>
          <a:blip r:embed="rId3" cstate="print"/>
          <a:srcRect b="14286"/>
          <a:stretch>
            <a:fillRect/>
          </a:stretch>
        </p:blipFill>
        <p:spPr bwMode="auto">
          <a:xfrm>
            <a:off x="152400" y="6124208"/>
            <a:ext cx="5410200" cy="270510"/>
          </a:xfrm>
          <a:prstGeom prst="rect">
            <a:avLst/>
          </a:prstGeom>
          <a:noFill/>
          <a:ln w="9525">
            <a:noFill/>
            <a:miter lim="800000"/>
            <a:headEnd/>
            <a:tailEnd/>
          </a:ln>
          <a:effectLst/>
        </p:spPr>
      </p:pic>
      <p:pic>
        <p:nvPicPr>
          <p:cNvPr id="26" name="Picture 14"/>
          <p:cNvPicPr>
            <a:picLocks noChangeAspect="1" noChangeArrowheads="1"/>
          </p:cNvPicPr>
          <p:nvPr userDrawn="1"/>
        </p:nvPicPr>
        <p:blipFill>
          <a:blip r:embed="rId3" cstate="print"/>
          <a:srcRect l="8451" b="8948"/>
          <a:stretch>
            <a:fillRect/>
          </a:stretch>
        </p:blipFill>
        <p:spPr bwMode="auto">
          <a:xfrm>
            <a:off x="4038600" y="6121866"/>
            <a:ext cx="4953000" cy="287358"/>
          </a:xfrm>
          <a:prstGeom prst="rect">
            <a:avLst/>
          </a:prstGeom>
          <a:noFill/>
          <a:ln w="9525">
            <a:noFill/>
            <a:miter lim="800000"/>
            <a:headEnd/>
            <a:tailEnd/>
          </a:ln>
          <a:effectLst/>
        </p:spPr>
      </p:pic>
      <p:sp>
        <p:nvSpPr>
          <p:cNvPr id="13" name="Rectangle 12"/>
          <p:cNvSpPr>
            <a:spLocks noChangeArrowheads="1"/>
          </p:cNvSpPr>
          <p:nvPr/>
        </p:nvSpPr>
        <p:spPr bwMode="auto">
          <a:xfrm>
            <a:off x="146304" y="6391656"/>
            <a:ext cx="8845296"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Footer Placeholder 4"/>
          <p:cNvSpPr>
            <a:spLocks noGrp="1"/>
          </p:cNvSpPr>
          <p:nvPr>
            <p:ph type="ftr" sz="quarter" idx="11"/>
          </p:nvPr>
        </p:nvSpPr>
        <p:spPr/>
        <p:txBody>
          <a:bodyPr/>
          <a:lstStyle/>
          <a:p>
            <a:endParaRPr lang="en-US" dirty="0"/>
          </a:p>
        </p:txBody>
      </p:sp>
      <p:sp>
        <p:nvSpPr>
          <p:cNvPr id="4" name="Date Placeholder 3"/>
          <p:cNvSpPr>
            <a:spLocks noGrp="1"/>
          </p:cNvSpPr>
          <p:nvPr>
            <p:ph type="dt" sz="half" idx="10"/>
          </p:nvPr>
        </p:nvSpPr>
        <p:spPr/>
        <p:txBody>
          <a:bodyPr/>
          <a:lstStyle/>
          <a:p>
            <a:fld id="{97C6D424-DE00-4962-B9C4-D78CC5BE0C50}" type="datetimeFigureOut">
              <a:rPr lang="en-US" smtClean="0"/>
              <a:pPr/>
              <a:t>10/26/2015</a:t>
            </a:fld>
            <a:endParaRPr lang="en-US"/>
          </a:p>
        </p:txBody>
      </p:sp>
      <p:pic>
        <p:nvPicPr>
          <p:cNvPr id="24" name="Picture 38"/>
          <p:cNvPicPr>
            <a:picLocks noChangeAspect="1" noChangeArrowheads="1"/>
          </p:cNvPicPr>
          <p:nvPr userDrawn="1"/>
        </p:nvPicPr>
        <p:blipFill>
          <a:blip r:embed="rId4" cstate="print">
            <a:clrChange>
              <a:clrFrom>
                <a:srgbClr val="000000"/>
              </a:clrFrom>
              <a:clrTo>
                <a:srgbClr val="000000">
                  <a:alpha val="0"/>
                </a:srgbClr>
              </a:clrTo>
            </a:clrChange>
          </a:blip>
          <a:srcRect/>
          <a:stretch>
            <a:fillRect/>
          </a:stretch>
        </p:blipFill>
        <p:spPr bwMode="auto">
          <a:xfrm>
            <a:off x="7277100" y="4724400"/>
            <a:ext cx="2400300" cy="1771650"/>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612775" y="1681344"/>
            <a:ext cx="8153400" cy="399904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a:xfrm>
            <a:off x="0" y="1183321"/>
            <a:ext cx="533400" cy="406269"/>
          </a:xfrm>
          <a:prstGeom prst="rect">
            <a:avLst/>
          </a:prstGeom>
        </p:spPr>
        <p:txBody>
          <a:bodyPr/>
          <a:lstStyle>
            <a:lvl1pPr>
              <a:defRPr>
                <a:solidFill>
                  <a:srgbClr val="FFFFFF"/>
                </a:solidFill>
              </a:defRPr>
            </a:lvl1pPr>
          </a:lstStyle>
          <a:p>
            <a:pPr defTabSz="457200"/>
            <a:fld id="{5641936C-BDC9-5B42-9034-455B01CF3AC7}" type="slidenum">
              <a:rPr lang="en-US" smtClean="0"/>
              <a:pPr defTabSz="457200"/>
              <a:t>‹#›</a:t>
            </a:fld>
            <a:endParaRPr lang="en-US"/>
          </a:p>
        </p:txBody>
      </p:sp>
      <p:sp>
        <p:nvSpPr>
          <p:cNvPr id="5" name="Rectangle 4"/>
          <p:cNvSpPr/>
          <p:nvPr userDrawn="1"/>
        </p:nvSpPr>
        <p:spPr>
          <a:xfrm>
            <a:off x="0" y="6028924"/>
            <a:ext cx="9144000" cy="27432"/>
          </a:xfrm>
          <a:prstGeom prst="rect">
            <a:avLst/>
          </a:prstGeom>
          <a:solidFill>
            <a:schemeClr val="accent3"/>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7" name="Rectangle 6"/>
          <p:cNvSpPr/>
          <p:nvPr userDrawn="1"/>
        </p:nvSpPr>
        <p:spPr>
          <a:xfrm>
            <a:off x="590550" y="1280160"/>
            <a:ext cx="8553450" cy="228600"/>
          </a:xfrm>
          <a:prstGeom prst="rect">
            <a:avLst/>
          </a:prstGeom>
          <a:solidFill>
            <a:schemeClr val="accent3"/>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8" name="Title Placeholder 21"/>
          <p:cNvSpPr>
            <a:spLocks noGrp="1"/>
          </p:cNvSpPr>
          <p:nvPr>
            <p:ph type="title"/>
          </p:nvPr>
        </p:nvSpPr>
        <p:spPr>
          <a:xfrm>
            <a:off x="609600" y="241300"/>
            <a:ext cx="8153400" cy="825500"/>
          </a:xfrm>
          <a:prstGeom prst="rect">
            <a:avLst/>
          </a:prstGeom>
        </p:spPr>
        <p:txBody>
          <a:bodyPr vert="horz" anchor="ctr">
            <a:noAutofit/>
          </a:bodyPr>
          <a:lstStyle/>
          <a:p>
            <a:r>
              <a:rPr kumimoji="0" lang="en-US" smtClean="0"/>
              <a:t>Click to edit Master title style</a:t>
            </a:r>
            <a:endParaRPr kumimoji="0" lang="en-US" dirty="0"/>
          </a:p>
        </p:txBody>
      </p:sp>
      <p:sp>
        <p:nvSpPr>
          <p:cNvPr id="9" name="Footer Placeholder 5"/>
          <p:cNvSpPr>
            <a:spLocks noGrp="1"/>
          </p:cNvSpPr>
          <p:nvPr>
            <p:ph type="ftr" sz="quarter" idx="3"/>
          </p:nvPr>
        </p:nvSpPr>
        <p:spPr>
          <a:xfrm>
            <a:off x="3341917" y="6499086"/>
            <a:ext cx="5421083" cy="358913"/>
          </a:xfrm>
          <a:prstGeom prst="rect">
            <a:avLst/>
          </a:prstGeom>
        </p:spPr>
        <p:txBody>
          <a:bodyPr lIns="0" tIns="0" rIns="0" bIns="0"/>
          <a:lstStyle>
            <a:lvl1pPr algn="r">
              <a:defRPr sz="1400" cap="all" spc="20">
                <a:solidFill>
                  <a:schemeClr val="tx1"/>
                </a:solidFill>
              </a:defRPr>
            </a:lvl1pPr>
          </a:lstStyle>
          <a:p>
            <a:pPr defTabSz="457200"/>
            <a:r>
              <a:rPr lang="en-US" smtClean="0">
                <a:solidFill>
                  <a:srgbClr val="3E404A"/>
                </a:solidFill>
              </a:rPr>
              <a:t>Education Development Center, Inc. ©2015 All Rights Reserved. </a:t>
            </a:r>
            <a:endParaRPr lang="en-US" dirty="0">
              <a:solidFill>
                <a:srgbClr val="3E404A"/>
              </a:solidFill>
            </a:endParaRPr>
          </a:p>
        </p:txBody>
      </p:sp>
    </p:spTree>
    <p:extLst>
      <p:ext uri="{BB962C8B-B14F-4D97-AF65-F5344CB8AC3E}">
        <p14:creationId xmlns:p14="http://schemas.microsoft.com/office/powerpoint/2010/main" val="2064013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612775" y="1681344"/>
            <a:ext cx="8153400" cy="399904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a:xfrm>
            <a:off x="0" y="1183321"/>
            <a:ext cx="533400" cy="406269"/>
          </a:xfrm>
          <a:prstGeom prst="rect">
            <a:avLst/>
          </a:prstGeom>
        </p:spPr>
        <p:txBody>
          <a:bodyPr/>
          <a:lstStyle>
            <a:lvl1pPr>
              <a:defRPr>
                <a:solidFill>
                  <a:srgbClr val="FFFFFF"/>
                </a:solidFill>
              </a:defRPr>
            </a:lvl1pPr>
          </a:lstStyle>
          <a:p>
            <a:pPr defTabSz="457200"/>
            <a:fld id="{5641936C-BDC9-5B42-9034-455B01CF3AC7}" type="slidenum">
              <a:rPr lang="en-US" smtClean="0"/>
              <a:pPr defTabSz="457200"/>
              <a:t>‹#›</a:t>
            </a:fld>
            <a:endParaRPr lang="en-US"/>
          </a:p>
        </p:txBody>
      </p:sp>
      <p:sp>
        <p:nvSpPr>
          <p:cNvPr id="5" name="Rectangle 4"/>
          <p:cNvSpPr/>
          <p:nvPr userDrawn="1"/>
        </p:nvSpPr>
        <p:spPr>
          <a:xfrm>
            <a:off x="590550" y="1280160"/>
            <a:ext cx="8553450" cy="228600"/>
          </a:xfrm>
          <a:prstGeom prst="rect">
            <a:avLst/>
          </a:prstGeom>
          <a:solidFill>
            <a:schemeClr val="accent4"/>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7" name="Rectangle 6"/>
          <p:cNvSpPr/>
          <p:nvPr userDrawn="1"/>
        </p:nvSpPr>
        <p:spPr>
          <a:xfrm>
            <a:off x="0" y="6028924"/>
            <a:ext cx="9144000" cy="27432"/>
          </a:xfrm>
          <a:prstGeom prst="rect">
            <a:avLst/>
          </a:prstGeom>
          <a:solidFill>
            <a:schemeClr val="accent4"/>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dirty="0">
              <a:solidFill>
                <a:srgbClr val="6A3E7B"/>
              </a:solidFill>
            </a:endParaRPr>
          </a:p>
        </p:txBody>
      </p:sp>
      <p:sp>
        <p:nvSpPr>
          <p:cNvPr id="8" name="Title Placeholder 21"/>
          <p:cNvSpPr>
            <a:spLocks noGrp="1"/>
          </p:cNvSpPr>
          <p:nvPr>
            <p:ph type="title"/>
          </p:nvPr>
        </p:nvSpPr>
        <p:spPr>
          <a:xfrm>
            <a:off x="609600" y="241300"/>
            <a:ext cx="8153400" cy="825500"/>
          </a:xfrm>
          <a:prstGeom prst="rect">
            <a:avLst/>
          </a:prstGeom>
        </p:spPr>
        <p:txBody>
          <a:bodyPr vert="horz" anchor="ctr">
            <a:noAutofit/>
          </a:bodyPr>
          <a:lstStyle/>
          <a:p>
            <a:r>
              <a:rPr kumimoji="0" lang="en-US" smtClean="0"/>
              <a:t>Click to edit Master title style</a:t>
            </a:r>
            <a:endParaRPr kumimoji="0" lang="en-US" dirty="0"/>
          </a:p>
        </p:txBody>
      </p:sp>
    </p:spTree>
    <p:extLst>
      <p:ext uri="{BB962C8B-B14F-4D97-AF65-F5344CB8AC3E}">
        <p14:creationId xmlns:p14="http://schemas.microsoft.com/office/powerpoint/2010/main" val="25860694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612775" y="1681344"/>
            <a:ext cx="8153400" cy="399904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590550" y="1280160"/>
            <a:ext cx="8553450" cy="228600"/>
          </a:xfrm>
          <a:prstGeom prst="rect">
            <a:avLst/>
          </a:prstGeom>
          <a:solidFill>
            <a:schemeClr val="accent5"/>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7" name="Rectangle 6"/>
          <p:cNvSpPr/>
          <p:nvPr userDrawn="1"/>
        </p:nvSpPr>
        <p:spPr>
          <a:xfrm>
            <a:off x="0" y="6028924"/>
            <a:ext cx="9144000" cy="27432"/>
          </a:xfrm>
          <a:prstGeom prst="rect">
            <a:avLst/>
          </a:prstGeom>
          <a:solidFill>
            <a:schemeClr val="accent5"/>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dirty="0">
              <a:solidFill>
                <a:srgbClr val="6A3E7B"/>
              </a:solidFill>
            </a:endParaRPr>
          </a:p>
        </p:txBody>
      </p:sp>
      <p:sp>
        <p:nvSpPr>
          <p:cNvPr id="8" name="Title Placeholder 21"/>
          <p:cNvSpPr>
            <a:spLocks noGrp="1"/>
          </p:cNvSpPr>
          <p:nvPr>
            <p:ph type="title"/>
          </p:nvPr>
        </p:nvSpPr>
        <p:spPr>
          <a:xfrm>
            <a:off x="609600" y="241300"/>
            <a:ext cx="8153400" cy="825500"/>
          </a:xfrm>
          <a:prstGeom prst="rect">
            <a:avLst/>
          </a:prstGeom>
        </p:spPr>
        <p:txBody>
          <a:bodyPr vert="horz" anchor="ctr">
            <a:normAutofit/>
          </a:bodyPr>
          <a:lstStyle/>
          <a:p>
            <a:r>
              <a:rPr kumimoji="0" lang="en-US" smtClean="0"/>
              <a:t>Click to edit Master title style</a:t>
            </a:r>
            <a:endParaRPr kumimoji="0" lang="en-US" dirty="0"/>
          </a:p>
        </p:txBody>
      </p:sp>
      <p:sp>
        <p:nvSpPr>
          <p:cNvPr id="9" name="Footer Placeholder 5"/>
          <p:cNvSpPr>
            <a:spLocks noGrp="1"/>
          </p:cNvSpPr>
          <p:nvPr>
            <p:ph type="ftr" sz="quarter" idx="3"/>
          </p:nvPr>
        </p:nvSpPr>
        <p:spPr>
          <a:xfrm>
            <a:off x="3341917" y="6499086"/>
            <a:ext cx="5421083" cy="358913"/>
          </a:xfrm>
          <a:prstGeom prst="rect">
            <a:avLst/>
          </a:prstGeom>
        </p:spPr>
        <p:txBody>
          <a:bodyPr lIns="0" tIns="0" rIns="0" bIns="0"/>
          <a:lstStyle>
            <a:lvl1pPr algn="r">
              <a:defRPr sz="1400" cap="all" spc="20">
                <a:solidFill>
                  <a:schemeClr val="tx1"/>
                </a:solidFill>
              </a:defRPr>
            </a:lvl1pPr>
          </a:lstStyle>
          <a:p>
            <a:pPr defTabSz="457200"/>
            <a:r>
              <a:rPr lang="en-US" smtClean="0">
                <a:solidFill>
                  <a:srgbClr val="3E404A"/>
                </a:solidFill>
              </a:rPr>
              <a:t>Education Development Center, Inc. ©2015 All Rights Reserved. </a:t>
            </a:r>
            <a:endParaRPr lang="en-US" dirty="0">
              <a:solidFill>
                <a:srgbClr val="3E404A"/>
              </a:solidFill>
            </a:endParaRPr>
          </a:p>
        </p:txBody>
      </p:sp>
    </p:spTree>
    <p:extLst>
      <p:ext uri="{BB962C8B-B14F-4D97-AF65-F5344CB8AC3E}">
        <p14:creationId xmlns:p14="http://schemas.microsoft.com/office/powerpoint/2010/main" val="18844054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612775" y="1681344"/>
            <a:ext cx="8153400" cy="399904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590550" y="1280160"/>
            <a:ext cx="8553450" cy="228600"/>
          </a:xfrm>
          <a:prstGeom prst="rect">
            <a:avLst/>
          </a:prstGeom>
          <a:solidFill>
            <a:schemeClr val="accent6"/>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7" name="Rectangle 6"/>
          <p:cNvSpPr/>
          <p:nvPr userDrawn="1"/>
        </p:nvSpPr>
        <p:spPr>
          <a:xfrm>
            <a:off x="0" y="6028924"/>
            <a:ext cx="9144000" cy="27432"/>
          </a:xfrm>
          <a:prstGeom prst="rect">
            <a:avLst/>
          </a:prstGeom>
          <a:solidFill>
            <a:schemeClr val="accent6"/>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dirty="0">
              <a:solidFill>
                <a:srgbClr val="6A3E7B"/>
              </a:solidFill>
            </a:endParaRPr>
          </a:p>
        </p:txBody>
      </p:sp>
      <p:sp>
        <p:nvSpPr>
          <p:cNvPr id="8" name="Title Placeholder 21"/>
          <p:cNvSpPr>
            <a:spLocks noGrp="1"/>
          </p:cNvSpPr>
          <p:nvPr>
            <p:ph type="title"/>
          </p:nvPr>
        </p:nvSpPr>
        <p:spPr>
          <a:xfrm>
            <a:off x="609600" y="241300"/>
            <a:ext cx="8153400" cy="825500"/>
          </a:xfrm>
          <a:prstGeom prst="rect">
            <a:avLst/>
          </a:prstGeom>
        </p:spPr>
        <p:txBody>
          <a:bodyPr vert="horz" anchor="ctr">
            <a:noAutofit/>
          </a:bodyPr>
          <a:lstStyle/>
          <a:p>
            <a:r>
              <a:rPr kumimoji="0" lang="en-US" smtClean="0"/>
              <a:t>Click to edit Master title style</a:t>
            </a:r>
            <a:endParaRPr kumimoji="0" lang="en-US" dirty="0"/>
          </a:p>
        </p:txBody>
      </p:sp>
    </p:spTree>
    <p:extLst>
      <p:ext uri="{BB962C8B-B14F-4D97-AF65-F5344CB8AC3E}">
        <p14:creationId xmlns:p14="http://schemas.microsoft.com/office/powerpoint/2010/main" val="9173533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612775" y="1681344"/>
            <a:ext cx="8153400" cy="399904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590550" y="1280160"/>
            <a:ext cx="8553450" cy="228600"/>
          </a:xfrm>
          <a:prstGeom prst="rect">
            <a:avLst/>
          </a:prstGeom>
          <a:solidFill>
            <a:srgbClr val="8C4474"/>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7" name="Rectangle 6"/>
          <p:cNvSpPr/>
          <p:nvPr userDrawn="1"/>
        </p:nvSpPr>
        <p:spPr>
          <a:xfrm>
            <a:off x="0" y="6028924"/>
            <a:ext cx="9144000" cy="27432"/>
          </a:xfrm>
          <a:prstGeom prst="rect">
            <a:avLst/>
          </a:prstGeom>
          <a:solidFill>
            <a:srgbClr val="8C4474"/>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dirty="0">
              <a:solidFill>
                <a:srgbClr val="6A3E7B"/>
              </a:solidFill>
            </a:endParaRPr>
          </a:p>
        </p:txBody>
      </p:sp>
      <p:sp>
        <p:nvSpPr>
          <p:cNvPr id="8" name="Title Placeholder 21"/>
          <p:cNvSpPr>
            <a:spLocks noGrp="1"/>
          </p:cNvSpPr>
          <p:nvPr>
            <p:ph type="title"/>
          </p:nvPr>
        </p:nvSpPr>
        <p:spPr>
          <a:xfrm>
            <a:off x="609600" y="241300"/>
            <a:ext cx="8153400" cy="825500"/>
          </a:xfrm>
          <a:prstGeom prst="rect">
            <a:avLst/>
          </a:prstGeom>
        </p:spPr>
        <p:txBody>
          <a:bodyPr vert="horz" anchor="ctr">
            <a:noAutofit/>
          </a:bodyPr>
          <a:lstStyle/>
          <a:p>
            <a:r>
              <a:rPr kumimoji="0" lang="en-US" smtClean="0"/>
              <a:t>Click to edit Master title style</a:t>
            </a:r>
            <a:endParaRPr kumimoji="0" lang="en-US" dirty="0"/>
          </a:p>
        </p:txBody>
      </p:sp>
    </p:spTree>
    <p:extLst>
      <p:ext uri="{BB962C8B-B14F-4D97-AF65-F5344CB8AC3E}">
        <p14:creationId xmlns:p14="http://schemas.microsoft.com/office/powerpoint/2010/main" val="4102839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8" name="Rectangle 7"/>
          <p:cNvSpPr/>
          <p:nvPr userDrawn="1"/>
        </p:nvSpPr>
        <p:spPr>
          <a:xfrm flipV="1">
            <a:off x="0" y="5613400"/>
            <a:ext cx="9144000" cy="546100"/>
          </a:xfrm>
          <a:prstGeom prst="rect">
            <a:avLst/>
          </a:prstGeom>
          <a:solidFill>
            <a:srgbClr val="A3413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grpSp>
        <p:nvGrpSpPr>
          <p:cNvPr id="12" name="Group 11"/>
          <p:cNvGrpSpPr/>
          <p:nvPr userDrawn="1"/>
        </p:nvGrpSpPr>
        <p:grpSpPr>
          <a:xfrm>
            <a:off x="3308350" y="863600"/>
            <a:ext cx="2527300" cy="2527300"/>
            <a:chOff x="2921000" y="2743200"/>
            <a:chExt cx="2527300" cy="2527300"/>
          </a:xfrm>
        </p:grpSpPr>
        <p:sp>
          <p:nvSpPr>
            <p:cNvPr id="10" name="Oval 9"/>
            <p:cNvSpPr/>
            <p:nvPr userDrawn="1"/>
          </p:nvSpPr>
          <p:spPr>
            <a:xfrm>
              <a:off x="2921000" y="2743200"/>
              <a:ext cx="2527300" cy="2527300"/>
            </a:xfrm>
            <a:prstGeom prst="ellipse">
              <a:avLst/>
            </a:prstGeom>
            <a:noFill/>
            <a:ln w="213233">
              <a:solidFill>
                <a:schemeClr val="bg1">
                  <a:alpha val="2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11" name="Down Arrow 10"/>
            <p:cNvSpPr/>
            <p:nvPr userDrawn="1"/>
          </p:nvSpPr>
          <p:spPr>
            <a:xfrm>
              <a:off x="3492500" y="3276600"/>
              <a:ext cx="1384300" cy="1562100"/>
            </a:xfrm>
            <a:prstGeom prst="downArrow">
              <a:avLst/>
            </a:prstGeom>
            <a:solidFill>
              <a:schemeClr val="bg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grpSp>
      <p:sp>
        <p:nvSpPr>
          <p:cNvPr id="13" name="TextBox 12"/>
          <p:cNvSpPr txBox="1"/>
          <p:nvPr userDrawn="1"/>
        </p:nvSpPr>
        <p:spPr>
          <a:xfrm>
            <a:off x="0" y="3810000"/>
            <a:ext cx="9144000" cy="1200329"/>
          </a:xfrm>
          <a:prstGeom prst="rect">
            <a:avLst/>
          </a:prstGeom>
          <a:noFill/>
        </p:spPr>
        <p:txBody>
          <a:bodyPr wrap="square" rtlCol="0">
            <a:spAutoFit/>
          </a:bodyPr>
          <a:lstStyle/>
          <a:p>
            <a:pPr algn="ctr" defTabSz="457200"/>
            <a:r>
              <a:rPr lang="en-US" sz="7200" spc="300" dirty="0" smtClean="0">
                <a:solidFill>
                  <a:prstClr val="white"/>
                </a:solidFill>
              </a:rPr>
              <a:t>LEAD</a:t>
            </a:r>
            <a:endParaRPr lang="en-US" sz="7200" spc="300" dirty="0">
              <a:solidFill>
                <a:prstClr val="white"/>
              </a:solidFill>
            </a:endParaRPr>
          </a:p>
        </p:txBody>
      </p:sp>
      <p:sp>
        <p:nvSpPr>
          <p:cNvPr id="14" name="TextBox 13"/>
          <p:cNvSpPr txBox="1"/>
          <p:nvPr userDrawn="1"/>
        </p:nvSpPr>
        <p:spPr>
          <a:xfrm>
            <a:off x="0" y="5702300"/>
            <a:ext cx="9144000" cy="369332"/>
          </a:xfrm>
          <a:prstGeom prst="rect">
            <a:avLst/>
          </a:prstGeom>
          <a:noFill/>
        </p:spPr>
        <p:txBody>
          <a:bodyPr wrap="square" rtlCol="0">
            <a:spAutoFit/>
          </a:bodyPr>
          <a:lstStyle/>
          <a:p>
            <a:pPr algn="ctr" defTabSz="457200">
              <a:defRPr/>
            </a:pPr>
            <a:r>
              <a:rPr lang="en-US" dirty="0" smtClean="0">
                <a:solidFill>
                  <a:prstClr val="white"/>
                </a:solidFill>
              </a:rPr>
              <a:t>LEAD</a:t>
            </a:r>
            <a:r>
              <a:rPr lang="en-US" dirty="0" smtClean="0">
                <a:solidFill>
                  <a:srgbClr val="A34137"/>
                </a:solidFill>
              </a:rPr>
              <a:t>     </a:t>
            </a:r>
            <a:r>
              <a:rPr lang="en-US" dirty="0" smtClean="0">
                <a:solidFill>
                  <a:srgbClr val="CB5344">
                    <a:lumMod val="60000"/>
                    <a:lumOff val="40000"/>
                  </a:srgbClr>
                </a:solidFill>
              </a:rPr>
              <a:t>TRAIN     IDENTIFY     ENGAGE     TREAT     TRANSITION     IMPROVE</a:t>
            </a:r>
          </a:p>
        </p:txBody>
      </p:sp>
    </p:spTree>
    <p:extLst>
      <p:ext uri="{BB962C8B-B14F-4D97-AF65-F5344CB8AC3E}">
        <p14:creationId xmlns:p14="http://schemas.microsoft.com/office/powerpoint/2010/main" val="3350948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5" name="Rectangle 4"/>
          <p:cNvSpPr/>
          <p:nvPr userDrawn="1"/>
        </p:nvSpPr>
        <p:spPr>
          <a:xfrm flipV="1">
            <a:off x="0" y="5613400"/>
            <a:ext cx="9144000" cy="546100"/>
          </a:xfrm>
          <a:prstGeom prst="rect">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grpSp>
        <p:nvGrpSpPr>
          <p:cNvPr id="6" name="Group 5"/>
          <p:cNvGrpSpPr/>
          <p:nvPr userDrawn="1"/>
        </p:nvGrpSpPr>
        <p:grpSpPr>
          <a:xfrm>
            <a:off x="3308350" y="863600"/>
            <a:ext cx="2527300" cy="2527300"/>
            <a:chOff x="2921000" y="2743200"/>
            <a:chExt cx="2527300" cy="2527300"/>
          </a:xfrm>
        </p:grpSpPr>
        <p:sp>
          <p:nvSpPr>
            <p:cNvPr id="9" name="Oval 8"/>
            <p:cNvSpPr/>
            <p:nvPr userDrawn="1"/>
          </p:nvSpPr>
          <p:spPr>
            <a:xfrm>
              <a:off x="2921000" y="2743200"/>
              <a:ext cx="2527300" cy="2527300"/>
            </a:xfrm>
            <a:prstGeom prst="ellipse">
              <a:avLst/>
            </a:prstGeom>
            <a:noFill/>
            <a:ln w="213233">
              <a:solidFill>
                <a:schemeClr val="bg1">
                  <a:alpha val="2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10" name="Down Arrow 9"/>
            <p:cNvSpPr/>
            <p:nvPr userDrawn="1"/>
          </p:nvSpPr>
          <p:spPr>
            <a:xfrm>
              <a:off x="3492500" y="3276600"/>
              <a:ext cx="1384300" cy="1562100"/>
            </a:xfrm>
            <a:prstGeom prst="downArrow">
              <a:avLst/>
            </a:prstGeom>
            <a:solidFill>
              <a:schemeClr val="bg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grpSp>
      <p:sp>
        <p:nvSpPr>
          <p:cNvPr id="11" name="TextBox 10"/>
          <p:cNvSpPr txBox="1"/>
          <p:nvPr userDrawn="1"/>
        </p:nvSpPr>
        <p:spPr>
          <a:xfrm>
            <a:off x="0" y="3810000"/>
            <a:ext cx="9144000" cy="1200329"/>
          </a:xfrm>
          <a:prstGeom prst="rect">
            <a:avLst/>
          </a:prstGeom>
          <a:noFill/>
        </p:spPr>
        <p:txBody>
          <a:bodyPr wrap="square" rtlCol="0">
            <a:spAutoFit/>
          </a:bodyPr>
          <a:lstStyle/>
          <a:p>
            <a:pPr algn="ctr" defTabSz="457200"/>
            <a:r>
              <a:rPr lang="en-US" sz="7200" spc="300" dirty="0" smtClean="0">
                <a:solidFill>
                  <a:prstClr val="white"/>
                </a:solidFill>
              </a:rPr>
              <a:t>TRAIN</a:t>
            </a:r>
            <a:endParaRPr lang="en-US" sz="7200" spc="300" dirty="0">
              <a:solidFill>
                <a:prstClr val="white"/>
              </a:solidFill>
            </a:endParaRPr>
          </a:p>
        </p:txBody>
      </p:sp>
      <p:sp>
        <p:nvSpPr>
          <p:cNvPr id="12" name="TextBox 11"/>
          <p:cNvSpPr txBox="1"/>
          <p:nvPr userDrawn="1"/>
        </p:nvSpPr>
        <p:spPr>
          <a:xfrm>
            <a:off x="0" y="5702300"/>
            <a:ext cx="9144000" cy="369332"/>
          </a:xfrm>
          <a:prstGeom prst="rect">
            <a:avLst/>
          </a:prstGeom>
          <a:noFill/>
        </p:spPr>
        <p:txBody>
          <a:bodyPr wrap="square" rtlCol="0">
            <a:spAutoFit/>
          </a:bodyPr>
          <a:lstStyle/>
          <a:p>
            <a:pPr algn="ctr" defTabSz="457200">
              <a:defRPr/>
            </a:pPr>
            <a:r>
              <a:rPr lang="en-US" dirty="0" smtClean="0">
                <a:solidFill>
                  <a:srgbClr val="0893A7"/>
                </a:solidFill>
              </a:rPr>
              <a:t>LEAD     </a:t>
            </a:r>
            <a:r>
              <a:rPr lang="en-US" dirty="0" smtClean="0">
                <a:solidFill>
                  <a:prstClr val="white"/>
                </a:solidFill>
              </a:rPr>
              <a:t>TRAIN </a:t>
            </a:r>
            <a:r>
              <a:rPr lang="en-US" dirty="0" smtClean="0">
                <a:solidFill>
                  <a:srgbClr val="0893A7"/>
                </a:solidFill>
              </a:rPr>
              <a:t>    IDENTIFY     ENGAGE     TREAT     TRANSITION     IMPROVE</a:t>
            </a:r>
          </a:p>
        </p:txBody>
      </p:sp>
    </p:spTree>
    <p:extLst>
      <p:ext uri="{BB962C8B-B14F-4D97-AF65-F5344CB8AC3E}">
        <p14:creationId xmlns:p14="http://schemas.microsoft.com/office/powerpoint/2010/main" val="138328076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5" name="Rectangle 4"/>
          <p:cNvSpPr/>
          <p:nvPr userDrawn="1"/>
        </p:nvSpPr>
        <p:spPr>
          <a:xfrm flipV="1">
            <a:off x="0" y="5613400"/>
            <a:ext cx="9144000" cy="546100"/>
          </a:xfrm>
          <a:prstGeom prst="rect">
            <a:avLst/>
          </a:pr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grpSp>
        <p:nvGrpSpPr>
          <p:cNvPr id="6" name="Group 5"/>
          <p:cNvGrpSpPr/>
          <p:nvPr userDrawn="1"/>
        </p:nvGrpSpPr>
        <p:grpSpPr>
          <a:xfrm>
            <a:off x="3308350" y="863600"/>
            <a:ext cx="2527300" cy="2527300"/>
            <a:chOff x="2921000" y="2743200"/>
            <a:chExt cx="2527300" cy="2527300"/>
          </a:xfrm>
        </p:grpSpPr>
        <p:sp>
          <p:nvSpPr>
            <p:cNvPr id="9" name="Oval 8"/>
            <p:cNvSpPr/>
            <p:nvPr userDrawn="1"/>
          </p:nvSpPr>
          <p:spPr>
            <a:xfrm>
              <a:off x="2921000" y="2743200"/>
              <a:ext cx="2527300" cy="2527300"/>
            </a:xfrm>
            <a:prstGeom prst="ellipse">
              <a:avLst/>
            </a:prstGeom>
            <a:noFill/>
            <a:ln w="213233">
              <a:solidFill>
                <a:schemeClr val="bg1">
                  <a:alpha val="2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10" name="Down Arrow 9"/>
            <p:cNvSpPr/>
            <p:nvPr userDrawn="1"/>
          </p:nvSpPr>
          <p:spPr>
            <a:xfrm>
              <a:off x="3492500" y="3276600"/>
              <a:ext cx="1384300" cy="1562100"/>
            </a:xfrm>
            <a:prstGeom prst="downArrow">
              <a:avLst/>
            </a:prstGeom>
            <a:solidFill>
              <a:schemeClr val="bg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grpSp>
      <p:sp>
        <p:nvSpPr>
          <p:cNvPr id="11" name="TextBox 10"/>
          <p:cNvSpPr txBox="1"/>
          <p:nvPr userDrawn="1"/>
        </p:nvSpPr>
        <p:spPr>
          <a:xfrm>
            <a:off x="0" y="3810000"/>
            <a:ext cx="9144000" cy="1200329"/>
          </a:xfrm>
          <a:prstGeom prst="rect">
            <a:avLst/>
          </a:prstGeom>
          <a:noFill/>
        </p:spPr>
        <p:txBody>
          <a:bodyPr wrap="square" rtlCol="0">
            <a:spAutoFit/>
          </a:bodyPr>
          <a:lstStyle/>
          <a:p>
            <a:pPr algn="ctr" defTabSz="457200"/>
            <a:r>
              <a:rPr lang="en-US" sz="7200" spc="300" dirty="0" smtClean="0">
                <a:solidFill>
                  <a:prstClr val="white"/>
                </a:solidFill>
              </a:rPr>
              <a:t>IDENTIFY</a:t>
            </a:r>
            <a:endParaRPr lang="en-US" sz="7200" spc="300" dirty="0">
              <a:solidFill>
                <a:prstClr val="white"/>
              </a:solidFill>
            </a:endParaRPr>
          </a:p>
        </p:txBody>
      </p:sp>
      <p:sp>
        <p:nvSpPr>
          <p:cNvPr id="12" name="TextBox 11"/>
          <p:cNvSpPr txBox="1"/>
          <p:nvPr userDrawn="1"/>
        </p:nvSpPr>
        <p:spPr>
          <a:xfrm>
            <a:off x="0" y="5702300"/>
            <a:ext cx="9144000" cy="369332"/>
          </a:xfrm>
          <a:prstGeom prst="rect">
            <a:avLst/>
          </a:prstGeom>
          <a:noFill/>
        </p:spPr>
        <p:txBody>
          <a:bodyPr wrap="square" rtlCol="0">
            <a:spAutoFit/>
          </a:bodyPr>
          <a:lstStyle/>
          <a:p>
            <a:pPr algn="ctr" defTabSz="457200">
              <a:defRPr/>
            </a:pPr>
            <a:r>
              <a:rPr lang="en-US" dirty="0" smtClean="0">
                <a:solidFill>
                  <a:srgbClr val="6A3E7B">
                    <a:lumMod val="40000"/>
                    <a:lumOff val="60000"/>
                  </a:srgbClr>
                </a:solidFill>
              </a:rPr>
              <a:t>LEAD     TRAIN     </a:t>
            </a:r>
            <a:r>
              <a:rPr lang="en-US" dirty="0" smtClean="0">
                <a:solidFill>
                  <a:prstClr val="white"/>
                </a:solidFill>
              </a:rPr>
              <a:t>IDENTIFY</a:t>
            </a:r>
            <a:r>
              <a:rPr lang="en-US" dirty="0" smtClean="0">
                <a:solidFill>
                  <a:srgbClr val="6A3E7B">
                    <a:lumMod val="40000"/>
                    <a:lumOff val="60000"/>
                  </a:srgbClr>
                </a:solidFill>
              </a:rPr>
              <a:t>     ENGAGE     TREAT     TRANSITION     IMPROVE</a:t>
            </a:r>
          </a:p>
        </p:txBody>
      </p:sp>
    </p:spTree>
    <p:extLst>
      <p:ext uri="{BB962C8B-B14F-4D97-AF65-F5344CB8AC3E}">
        <p14:creationId xmlns:p14="http://schemas.microsoft.com/office/powerpoint/2010/main" val="12288571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5" name="Rectangle 4"/>
          <p:cNvSpPr/>
          <p:nvPr userDrawn="1"/>
        </p:nvSpPr>
        <p:spPr>
          <a:xfrm flipV="1">
            <a:off x="0" y="5613400"/>
            <a:ext cx="9144000" cy="546100"/>
          </a:xfrm>
          <a:prstGeom prst="rect">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grpSp>
        <p:nvGrpSpPr>
          <p:cNvPr id="6" name="Group 5"/>
          <p:cNvGrpSpPr/>
          <p:nvPr userDrawn="1"/>
        </p:nvGrpSpPr>
        <p:grpSpPr>
          <a:xfrm>
            <a:off x="3308350" y="863600"/>
            <a:ext cx="2527300" cy="2527300"/>
            <a:chOff x="2921000" y="2743200"/>
            <a:chExt cx="2527300" cy="2527300"/>
          </a:xfrm>
        </p:grpSpPr>
        <p:sp>
          <p:nvSpPr>
            <p:cNvPr id="9" name="Oval 8"/>
            <p:cNvSpPr/>
            <p:nvPr userDrawn="1"/>
          </p:nvSpPr>
          <p:spPr>
            <a:xfrm>
              <a:off x="2921000" y="2743200"/>
              <a:ext cx="2527300" cy="2527300"/>
            </a:xfrm>
            <a:prstGeom prst="ellipse">
              <a:avLst/>
            </a:prstGeom>
            <a:noFill/>
            <a:ln w="213233">
              <a:solidFill>
                <a:schemeClr val="bg1">
                  <a:alpha val="2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10" name="Down Arrow 9"/>
            <p:cNvSpPr/>
            <p:nvPr userDrawn="1"/>
          </p:nvSpPr>
          <p:spPr>
            <a:xfrm>
              <a:off x="3492500" y="3276600"/>
              <a:ext cx="1384300" cy="1562100"/>
            </a:xfrm>
            <a:prstGeom prst="downArrow">
              <a:avLst/>
            </a:prstGeom>
            <a:solidFill>
              <a:schemeClr val="bg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grpSp>
      <p:sp>
        <p:nvSpPr>
          <p:cNvPr id="11" name="TextBox 10"/>
          <p:cNvSpPr txBox="1"/>
          <p:nvPr userDrawn="1"/>
        </p:nvSpPr>
        <p:spPr>
          <a:xfrm>
            <a:off x="0" y="3810000"/>
            <a:ext cx="9144000" cy="1200329"/>
          </a:xfrm>
          <a:prstGeom prst="rect">
            <a:avLst/>
          </a:prstGeom>
          <a:noFill/>
        </p:spPr>
        <p:txBody>
          <a:bodyPr wrap="square" rtlCol="0">
            <a:spAutoFit/>
          </a:bodyPr>
          <a:lstStyle/>
          <a:p>
            <a:pPr algn="ctr" defTabSz="457200"/>
            <a:r>
              <a:rPr lang="en-US" sz="7200" spc="300" dirty="0" smtClean="0">
                <a:solidFill>
                  <a:prstClr val="white"/>
                </a:solidFill>
              </a:rPr>
              <a:t>ENGAGE</a:t>
            </a:r>
            <a:endParaRPr lang="en-US" sz="7200" spc="300" dirty="0">
              <a:solidFill>
                <a:prstClr val="white"/>
              </a:solidFill>
            </a:endParaRPr>
          </a:p>
        </p:txBody>
      </p:sp>
      <p:sp>
        <p:nvSpPr>
          <p:cNvPr id="12" name="TextBox 11"/>
          <p:cNvSpPr txBox="1"/>
          <p:nvPr userDrawn="1"/>
        </p:nvSpPr>
        <p:spPr>
          <a:xfrm>
            <a:off x="0" y="5702300"/>
            <a:ext cx="9144000" cy="369332"/>
          </a:xfrm>
          <a:prstGeom prst="rect">
            <a:avLst/>
          </a:prstGeom>
          <a:noFill/>
        </p:spPr>
        <p:txBody>
          <a:bodyPr wrap="square" rtlCol="0">
            <a:spAutoFit/>
          </a:bodyPr>
          <a:lstStyle/>
          <a:p>
            <a:pPr algn="ctr" defTabSz="457200">
              <a:defRPr/>
            </a:pPr>
            <a:r>
              <a:rPr lang="en-US" dirty="0" smtClean="0">
                <a:solidFill>
                  <a:srgbClr val="689D4F">
                    <a:lumMod val="60000"/>
                    <a:lumOff val="40000"/>
                  </a:srgbClr>
                </a:solidFill>
              </a:rPr>
              <a:t>LEAD     TRAIN     IDENTIFY     </a:t>
            </a:r>
            <a:r>
              <a:rPr lang="en-US" dirty="0" smtClean="0">
                <a:solidFill>
                  <a:prstClr val="white"/>
                </a:solidFill>
              </a:rPr>
              <a:t>ENGAGE</a:t>
            </a:r>
            <a:r>
              <a:rPr lang="en-US" dirty="0" smtClean="0">
                <a:solidFill>
                  <a:srgbClr val="689D4F">
                    <a:lumMod val="60000"/>
                    <a:lumOff val="40000"/>
                  </a:srgbClr>
                </a:solidFill>
              </a:rPr>
              <a:t>     TREAT     TRANSITION     IMPROVE</a:t>
            </a:r>
          </a:p>
        </p:txBody>
      </p:sp>
    </p:spTree>
    <p:extLst>
      <p:ext uri="{BB962C8B-B14F-4D97-AF65-F5344CB8AC3E}">
        <p14:creationId xmlns:p14="http://schemas.microsoft.com/office/powerpoint/2010/main" val="15065373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5" name="Rectangle 4"/>
          <p:cNvSpPr/>
          <p:nvPr userDrawn="1"/>
        </p:nvSpPr>
        <p:spPr>
          <a:xfrm flipV="1">
            <a:off x="0" y="5613400"/>
            <a:ext cx="9144000" cy="546100"/>
          </a:xfrm>
          <a:prstGeom prst="rect">
            <a:avLst/>
          </a:prstGeom>
          <a:solidFill>
            <a:schemeClr val="accent5">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grpSp>
        <p:nvGrpSpPr>
          <p:cNvPr id="6" name="Group 5"/>
          <p:cNvGrpSpPr/>
          <p:nvPr userDrawn="1"/>
        </p:nvGrpSpPr>
        <p:grpSpPr>
          <a:xfrm>
            <a:off x="3308350" y="863600"/>
            <a:ext cx="2527300" cy="2527300"/>
            <a:chOff x="2921000" y="2743200"/>
            <a:chExt cx="2527300" cy="2527300"/>
          </a:xfrm>
        </p:grpSpPr>
        <p:sp>
          <p:nvSpPr>
            <p:cNvPr id="9" name="Oval 8"/>
            <p:cNvSpPr/>
            <p:nvPr userDrawn="1"/>
          </p:nvSpPr>
          <p:spPr>
            <a:xfrm>
              <a:off x="2921000" y="2743200"/>
              <a:ext cx="2527300" cy="2527300"/>
            </a:xfrm>
            <a:prstGeom prst="ellipse">
              <a:avLst/>
            </a:prstGeom>
            <a:noFill/>
            <a:ln w="213233">
              <a:solidFill>
                <a:schemeClr val="bg1">
                  <a:alpha val="2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10" name="Down Arrow 9"/>
            <p:cNvSpPr/>
            <p:nvPr userDrawn="1"/>
          </p:nvSpPr>
          <p:spPr>
            <a:xfrm>
              <a:off x="3492500" y="3276600"/>
              <a:ext cx="1384300" cy="1562100"/>
            </a:xfrm>
            <a:prstGeom prst="downArrow">
              <a:avLst/>
            </a:prstGeom>
            <a:solidFill>
              <a:schemeClr val="bg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grpSp>
      <p:sp>
        <p:nvSpPr>
          <p:cNvPr id="11" name="TextBox 10"/>
          <p:cNvSpPr txBox="1"/>
          <p:nvPr userDrawn="1"/>
        </p:nvSpPr>
        <p:spPr>
          <a:xfrm>
            <a:off x="0" y="3810000"/>
            <a:ext cx="9144000" cy="1200329"/>
          </a:xfrm>
          <a:prstGeom prst="rect">
            <a:avLst/>
          </a:prstGeom>
          <a:noFill/>
        </p:spPr>
        <p:txBody>
          <a:bodyPr wrap="square" rtlCol="0">
            <a:spAutoFit/>
          </a:bodyPr>
          <a:lstStyle/>
          <a:p>
            <a:pPr algn="ctr" defTabSz="457200"/>
            <a:r>
              <a:rPr lang="en-US" sz="7200" spc="300" dirty="0" smtClean="0">
                <a:solidFill>
                  <a:prstClr val="white"/>
                </a:solidFill>
              </a:rPr>
              <a:t>TREAT</a:t>
            </a:r>
            <a:endParaRPr lang="en-US" sz="7200" spc="300" dirty="0">
              <a:solidFill>
                <a:prstClr val="white"/>
              </a:solidFill>
            </a:endParaRPr>
          </a:p>
        </p:txBody>
      </p:sp>
      <p:sp>
        <p:nvSpPr>
          <p:cNvPr id="12" name="TextBox 11"/>
          <p:cNvSpPr txBox="1"/>
          <p:nvPr userDrawn="1"/>
        </p:nvSpPr>
        <p:spPr>
          <a:xfrm>
            <a:off x="0" y="5702300"/>
            <a:ext cx="9144000" cy="369332"/>
          </a:xfrm>
          <a:prstGeom prst="rect">
            <a:avLst/>
          </a:prstGeom>
          <a:noFill/>
        </p:spPr>
        <p:txBody>
          <a:bodyPr wrap="square" rtlCol="0">
            <a:spAutoFit/>
          </a:bodyPr>
          <a:lstStyle/>
          <a:p>
            <a:pPr algn="ctr" defTabSz="457200">
              <a:defRPr/>
            </a:pPr>
            <a:r>
              <a:rPr lang="en-US" dirty="0" smtClean="0">
                <a:solidFill>
                  <a:srgbClr val="0ABDA0"/>
                </a:solidFill>
              </a:rPr>
              <a:t>LEAD     TRAIN     IDENTIFY     ENGAGE     </a:t>
            </a:r>
            <a:r>
              <a:rPr lang="en-US" dirty="0" smtClean="0">
                <a:solidFill>
                  <a:prstClr val="white"/>
                </a:solidFill>
              </a:rPr>
              <a:t>TREAT</a:t>
            </a:r>
            <a:r>
              <a:rPr lang="en-US" dirty="0" smtClean="0">
                <a:solidFill>
                  <a:srgbClr val="0ABDA0"/>
                </a:solidFill>
              </a:rPr>
              <a:t>     TRANSITION     IMPROVE</a:t>
            </a:r>
          </a:p>
        </p:txBody>
      </p:sp>
    </p:spTree>
    <p:extLst>
      <p:ext uri="{BB962C8B-B14F-4D97-AF65-F5344CB8AC3E}">
        <p14:creationId xmlns:p14="http://schemas.microsoft.com/office/powerpoint/2010/main" val="30075451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6556248" cy="758952"/>
          </a:xfrm>
        </p:spPr>
        <p:txBody>
          <a:body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a:xfrm>
            <a:off x="5791200" y="6409944"/>
            <a:ext cx="3044952" cy="365760"/>
          </a:xfrm>
        </p:spPr>
        <p:txBody>
          <a:bodyPr/>
          <a:lstStyle/>
          <a:p>
            <a:fld id="{97C6D424-DE00-4962-B9C4-D78CC5BE0C50}" type="datetimeFigureOut">
              <a:rPr lang="en-US" smtClean="0"/>
              <a:pPr/>
              <a:t>10/26/2015</a:t>
            </a:fld>
            <a:endParaRPr lang="en-US"/>
          </a:p>
        </p:txBody>
      </p:sp>
      <p:sp>
        <p:nvSpPr>
          <p:cNvPr id="6" name="Footer Placeholder 5"/>
          <p:cNvSpPr>
            <a:spLocks noGrp="1"/>
          </p:cNvSpPr>
          <p:nvPr>
            <p:ph type="ftr" sz="quarter" idx="11"/>
          </p:nvPr>
        </p:nvSpPr>
        <p:spPr/>
        <p:txBody>
          <a:bodyPr/>
          <a:lstStyle/>
          <a:p>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pic>
        <p:nvPicPr>
          <p:cNvPr id="9" name="Picture 38"/>
          <p:cNvPicPr>
            <a:picLocks noChangeAspect="1" noChangeArrowheads="1"/>
          </p:cNvPicPr>
          <p:nvPr userDrawn="1"/>
        </p:nvPicPr>
        <p:blipFill>
          <a:blip r:embed="rId2" cstate="print">
            <a:clrChange>
              <a:clrFrom>
                <a:srgbClr val="000000"/>
              </a:clrFrom>
              <a:clrTo>
                <a:srgbClr val="000000">
                  <a:alpha val="0"/>
                </a:srgbClr>
              </a:clrTo>
            </a:clrChange>
          </a:blip>
          <a:srcRect/>
          <a:stretch>
            <a:fillRect/>
          </a:stretch>
        </p:blipFill>
        <p:spPr bwMode="auto">
          <a:xfrm>
            <a:off x="6743700" y="0"/>
            <a:ext cx="2400300" cy="1771650"/>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8" name="Rectangle 7"/>
          <p:cNvSpPr/>
          <p:nvPr userDrawn="1"/>
        </p:nvSpPr>
        <p:spPr>
          <a:xfrm>
            <a:off x="10312400" y="2801050"/>
            <a:ext cx="9144000" cy="1252642"/>
          </a:xfrm>
          <a:prstGeom prst="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5" name="Rectangle 4"/>
          <p:cNvSpPr/>
          <p:nvPr userDrawn="1"/>
        </p:nvSpPr>
        <p:spPr>
          <a:xfrm flipV="1">
            <a:off x="0" y="5613400"/>
            <a:ext cx="9144000" cy="546100"/>
          </a:xfrm>
          <a:prstGeom prst="rect">
            <a:avLst/>
          </a:prstGeom>
          <a:solidFill>
            <a:schemeClr val="accent6">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grpSp>
        <p:nvGrpSpPr>
          <p:cNvPr id="6" name="Group 5"/>
          <p:cNvGrpSpPr/>
          <p:nvPr userDrawn="1"/>
        </p:nvGrpSpPr>
        <p:grpSpPr>
          <a:xfrm>
            <a:off x="3308350" y="863600"/>
            <a:ext cx="2527300" cy="2527300"/>
            <a:chOff x="2921000" y="2743200"/>
            <a:chExt cx="2527300" cy="2527300"/>
          </a:xfrm>
        </p:grpSpPr>
        <p:sp>
          <p:nvSpPr>
            <p:cNvPr id="9" name="Oval 8"/>
            <p:cNvSpPr/>
            <p:nvPr userDrawn="1"/>
          </p:nvSpPr>
          <p:spPr>
            <a:xfrm>
              <a:off x="2921000" y="2743200"/>
              <a:ext cx="2527300" cy="2527300"/>
            </a:xfrm>
            <a:prstGeom prst="ellipse">
              <a:avLst/>
            </a:prstGeom>
            <a:noFill/>
            <a:ln w="213233">
              <a:solidFill>
                <a:schemeClr val="bg1">
                  <a:alpha val="2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10" name="Down Arrow 9"/>
            <p:cNvSpPr/>
            <p:nvPr userDrawn="1"/>
          </p:nvSpPr>
          <p:spPr>
            <a:xfrm>
              <a:off x="3492500" y="3276600"/>
              <a:ext cx="1384300" cy="1562100"/>
            </a:xfrm>
            <a:prstGeom prst="downArrow">
              <a:avLst/>
            </a:prstGeom>
            <a:solidFill>
              <a:schemeClr val="bg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grpSp>
      <p:sp>
        <p:nvSpPr>
          <p:cNvPr id="11" name="TextBox 10"/>
          <p:cNvSpPr txBox="1"/>
          <p:nvPr userDrawn="1"/>
        </p:nvSpPr>
        <p:spPr>
          <a:xfrm>
            <a:off x="0" y="3810000"/>
            <a:ext cx="9144000" cy="1200329"/>
          </a:xfrm>
          <a:prstGeom prst="rect">
            <a:avLst/>
          </a:prstGeom>
          <a:noFill/>
        </p:spPr>
        <p:txBody>
          <a:bodyPr wrap="square" rtlCol="0">
            <a:spAutoFit/>
          </a:bodyPr>
          <a:lstStyle/>
          <a:p>
            <a:pPr algn="ctr" defTabSz="457200"/>
            <a:r>
              <a:rPr lang="en-US" sz="7200" spc="300" dirty="0" smtClean="0">
                <a:solidFill>
                  <a:prstClr val="white"/>
                </a:solidFill>
              </a:rPr>
              <a:t>TRANSITION</a:t>
            </a:r>
            <a:endParaRPr lang="en-US" sz="7200" spc="300" dirty="0">
              <a:solidFill>
                <a:prstClr val="white"/>
              </a:solidFill>
            </a:endParaRPr>
          </a:p>
        </p:txBody>
      </p:sp>
      <p:sp>
        <p:nvSpPr>
          <p:cNvPr id="12" name="TextBox 11"/>
          <p:cNvSpPr txBox="1"/>
          <p:nvPr userDrawn="1"/>
        </p:nvSpPr>
        <p:spPr>
          <a:xfrm>
            <a:off x="0" y="5702300"/>
            <a:ext cx="9144000" cy="369332"/>
          </a:xfrm>
          <a:prstGeom prst="rect">
            <a:avLst/>
          </a:prstGeom>
          <a:noFill/>
        </p:spPr>
        <p:txBody>
          <a:bodyPr wrap="square" rtlCol="0">
            <a:spAutoFit/>
          </a:bodyPr>
          <a:lstStyle/>
          <a:p>
            <a:pPr algn="ctr" defTabSz="457200">
              <a:defRPr/>
            </a:pPr>
            <a:r>
              <a:rPr lang="en-US" dirty="0" smtClean="0">
                <a:solidFill>
                  <a:srgbClr val="9EB138">
                    <a:lumMod val="60000"/>
                    <a:lumOff val="40000"/>
                  </a:srgbClr>
                </a:solidFill>
              </a:rPr>
              <a:t>LEAD     TRAIN     IDENTIFY     ENGAGE     TREAT     </a:t>
            </a:r>
            <a:r>
              <a:rPr lang="en-US" dirty="0" smtClean="0">
                <a:solidFill>
                  <a:prstClr val="white"/>
                </a:solidFill>
              </a:rPr>
              <a:t>TRANSITION</a:t>
            </a:r>
            <a:r>
              <a:rPr lang="en-US" dirty="0" smtClean="0">
                <a:solidFill>
                  <a:srgbClr val="9EB138">
                    <a:lumMod val="60000"/>
                    <a:lumOff val="40000"/>
                  </a:srgbClr>
                </a:solidFill>
              </a:rPr>
              <a:t>     IMPROVE</a:t>
            </a:r>
          </a:p>
        </p:txBody>
      </p:sp>
    </p:spTree>
    <p:extLst>
      <p:ext uri="{BB962C8B-B14F-4D97-AF65-F5344CB8AC3E}">
        <p14:creationId xmlns:p14="http://schemas.microsoft.com/office/powerpoint/2010/main" val="11950049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p:nvPr userDrawn="1"/>
        </p:nvSpPr>
        <p:spPr>
          <a:xfrm>
            <a:off x="0" y="0"/>
            <a:ext cx="9144000" cy="6858000"/>
          </a:xfrm>
          <a:prstGeom prst="rect">
            <a:avLst/>
          </a:prstGeom>
          <a:solidFill>
            <a:srgbClr val="8C44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7" name="Rectangle 6"/>
          <p:cNvSpPr/>
          <p:nvPr userDrawn="1"/>
        </p:nvSpPr>
        <p:spPr>
          <a:xfrm flipV="1">
            <a:off x="0" y="5613400"/>
            <a:ext cx="9144000" cy="546100"/>
          </a:xfrm>
          <a:prstGeom prst="rect">
            <a:avLst/>
          </a:prstGeom>
          <a:solidFill>
            <a:srgbClr val="622F5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grpSp>
        <p:nvGrpSpPr>
          <p:cNvPr id="8" name="Group 7"/>
          <p:cNvGrpSpPr/>
          <p:nvPr userDrawn="1"/>
        </p:nvGrpSpPr>
        <p:grpSpPr>
          <a:xfrm>
            <a:off x="3308350" y="863600"/>
            <a:ext cx="2527300" cy="2527300"/>
            <a:chOff x="2921000" y="2743200"/>
            <a:chExt cx="2527300" cy="2527300"/>
          </a:xfrm>
        </p:grpSpPr>
        <p:sp>
          <p:nvSpPr>
            <p:cNvPr id="9" name="Oval 8"/>
            <p:cNvSpPr/>
            <p:nvPr userDrawn="1"/>
          </p:nvSpPr>
          <p:spPr>
            <a:xfrm>
              <a:off x="2921000" y="2743200"/>
              <a:ext cx="2527300" cy="2527300"/>
            </a:xfrm>
            <a:prstGeom prst="ellipse">
              <a:avLst/>
            </a:prstGeom>
            <a:noFill/>
            <a:ln w="213233">
              <a:solidFill>
                <a:schemeClr val="bg1">
                  <a:alpha val="2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sp>
          <p:nvSpPr>
            <p:cNvPr id="10" name="Down Arrow 9"/>
            <p:cNvSpPr/>
            <p:nvPr userDrawn="1"/>
          </p:nvSpPr>
          <p:spPr>
            <a:xfrm>
              <a:off x="3492500" y="3276600"/>
              <a:ext cx="1384300" cy="1562100"/>
            </a:xfrm>
            <a:prstGeom prst="downArrow">
              <a:avLst/>
            </a:prstGeom>
            <a:solidFill>
              <a:schemeClr val="bg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a:solidFill>
                  <a:prstClr val="white"/>
                </a:solidFill>
              </a:endParaRPr>
            </a:p>
          </p:txBody>
        </p:sp>
      </p:grpSp>
      <p:sp>
        <p:nvSpPr>
          <p:cNvPr id="11" name="TextBox 10"/>
          <p:cNvSpPr txBox="1"/>
          <p:nvPr userDrawn="1"/>
        </p:nvSpPr>
        <p:spPr>
          <a:xfrm>
            <a:off x="0" y="3810000"/>
            <a:ext cx="9144000" cy="1200329"/>
          </a:xfrm>
          <a:prstGeom prst="rect">
            <a:avLst/>
          </a:prstGeom>
          <a:noFill/>
        </p:spPr>
        <p:txBody>
          <a:bodyPr wrap="square" rtlCol="0">
            <a:spAutoFit/>
          </a:bodyPr>
          <a:lstStyle/>
          <a:p>
            <a:pPr algn="ctr" defTabSz="457200"/>
            <a:r>
              <a:rPr lang="en-US" sz="7200" spc="300" dirty="0" smtClean="0">
                <a:solidFill>
                  <a:prstClr val="white"/>
                </a:solidFill>
              </a:rPr>
              <a:t>IMPROVE</a:t>
            </a:r>
            <a:endParaRPr lang="en-US" sz="7200" spc="300" dirty="0">
              <a:solidFill>
                <a:prstClr val="white"/>
              </a:solidFill>
            </a:endParaRPr>
          </a:p>
        </p:txBody>
      </p:sp>
      <p:sp>
        <p:nvSpPr>
          <p:cNvPr id="12" name="TextBox 11"/>
          <p:cNvSpPr txBox="1"/>
          <p:nvPr userDrawn="1"/>
        </p:nvSpPr>
        <p:spPr>
          <a:xfrm>
            <a:off x="0" y="5702300"/>
            <a:ext cx="9144000" cy="369332"/>
          </a:xfrm>
          <a:prstGeom prst="rect">
            <a:avLst/>
          </a:prstGeom>
          <a:noFill/>
        </p:spPr>
        <p:txBody>
          <a:bodyPr wrap="square" rtlCol="0">
            <a:spAutoFit/>
          </a:bodyPr>
          <a:lstStyle/>
          <a:p>
            <a:pPr algn="ctr" defTabSz="457200">
              <a:defRPr/>
            </a:pPr>
            <a:r>
              <a:rPr lang="en-US" dirty="0" smtClean="0">
                <a:solidFill>
                  <a:srgbClr val="B7579A"/>
                </a:solidFill>
              </a:rPr>
              <a:t>LEAD     TRAIN     IDENTIFY     ENGAGE     TREAT     TRANSITION     </a:t>
            </a:r>
            <a:r>
              <a:rPr lang="en-US" dirty="0" smtClean="0">
                <a:solidFill>
                  <a:prstClr val="white"/>
                </a:solidFill>
              </a:rPr>
              <a:t>IMPROVE</a:t>
            </a:r>
          </a:p>
        </p:txBody>
      </p:sp>
    </p:spTree>
    <p:extLst>
      <p:ext uri="{BB962C8B-B14F-4D97-AF65-F5344CB8AC3E}">
        <p14:creationId xmlns:p14="http://schemas.microsoft.com/office/powerpoint/2010/main" val="7105767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064C467-7D22-B547-B6A6-4E65EDA2E14B}" type="datetimeFigureOut">
              <a:rPr lang="en-US" smtClean="0">
                <a:solidFill>
                  <a:prstClr val="black">
                    <a:tint val="75000"/>
                  </a:prstClr>
                </a:solidFill>
              </a:rPr>
              <a:pPr/>
              <a:t>10/26/2015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FE4BAC9-6D41-4691-9299-18EF07EF01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1454245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64C467-7D22-B547-B6A6-4E65EDA2E14B}" type="datetimeFigureOut">
              <a:rPr lang="en-US" smtClean="0">
                <a:solidFill>
                  <a:prstClr val="black">
                    <a:tint val="75000"/>
                  </a:prstClr>
                </a:solidFill>
              </a:rPr>
              <a:pPr/>
              <a:t>10/26/2015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0AAACE7-C88F-9943-9AF7-115E0FC5C6F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3654391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064C467-7D22-B547-B6A6-4E65EDA2E14B}" type="datetimeFigureOut">
              <a:rPr lang="en-US" smtClean="0">
                <a:solidFill>
                  <a:prstClr val="black">
                    <a:tint val="75000"/>
                  </a:prstClr>
                </a:solidFill>
              </a:rPr>
              <a:pPr/>
              <a:t>10/26/2015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0AAACE7-C88F-9943-9AF7-115E0FC5C6F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635489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064C467-7D22-B547-B6A6-4E65EDA2E14B}" type="datetimeFigureOut">
              <a:rPr lang="en-US" smtClean="0">
                <a:solidFill>
                  <a:prstClr val="black">
                    <a:tint val="75000"/>
                  </a:prstClr>
                </a:solidFill>
              </a:rPr>
              <a:pPr/>
              <a:t>10/26/2015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0AAACE7-C88F-9943-9AF7-115E0FC5C6F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612544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064C467-7D22-B547-B6A6-4E65EDA2E14B}" type="datetimeFigureOut">
              <a:rPr lang="en-US" smtClean="0">
                <a:solidFill>
                  <a:prstClr val="black">
                    <a:tint val="75000"/>
                  </a:prstClr>
                </a:solidFill>
              </a:rPr>
              <a:pPr/>
              <a:t>10/26/2015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0AAACE7-C88F-9943-9AF7-115E0FC5C6F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9595865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064C467-7D22-B547-B6A6-4E65EDA2E14B}" type="datetimeFigureOut">
              <a:rPr lang="en-US" smtClean="0">
                <a:solidFill>
                  <a:prstClr val="black">
                    <a:tint val="75000"/>
                  </a:prstClr>
                </a:solidFill>
              </a:rPr>
              <a:pPr/>
              <a:t>10/26/2015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0AAACE7-C88F-9943-9AF7-115E0FC5C6F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5495596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64C467-7D22-B547-B6A6-4E65EDA2E14B}" type="datetimeFigureOut">
              <a:rPr lang="en-US" smtClean="0">
                <a:solidFill>
                  <a:prstClr val="black">
                    <a:tint val="75000"/>
                  </a:prstClr>
                </a:solidFill>
              </a:rPr>
              <a:pPr/>
              <a:t>10/26/2015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0AAACE7-C88F-9943-9AF7-115E0FC5C6F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0886033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64C467-7D22-B547-B6A6-4E65EDA2E14B}" type="datetimeFigureOut">
              <a:rPr lang="en-US" smtClean="0">
                <a:solidFill>
                  <a:prstClr val="black">
                    <a:tint val="75000"/>
                  </a:prstClr>
                </a:solidFill>
              </a:rPr>
              <a:pPr/>
              <a:t>10/26/2015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FE4BAC9-6D41-4691-9299-18EF07EF017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9998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7C6D424-DE00-4962-B9C4-D78CC5BE0C50}" type="datetimeFigureOut">
              <a:rPr lang="en-US" smtClean="0"/>
              <a:pPr/>
              <a:t>10/26/2015</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3" name="Title 22"/>
          <p:cNvSpPr>
            <a:spLocks noGrp="1"/>
          </p:cNvSpPr>
          <p:nvPr>
            <p:ph type="title"/>
          </p:nvPr>
        </p:nvSpPr>
        <p:spPr/>
        <p:txBody>
          <a:bodyPr rtlCol="0" anchor="b" anchorCtr="0"/>
          <a:lstStyle/>
          <a:p>
            <a:r>
              <a:rPr kumimoji="0" lang="en-US" dirty="0" smtClean="0"/>
              <a:t>Click to edit Master title style</a:t>
            </a:r>
            <a:endParaRPr kumimoji="0" lang="en-US" dirty="0"/>
          </a:p>
        </p:txBody>
      </p:sp>
      <p:grpSp>
        <p:nvGrpSpPr>
          <p:cNvPr id="28" name="Group 27"/>
          <p:cNvGrpSpPr/>
          <p:nvPr userDrawn="1"/>
        </p:nvGrpSpPr>
        <p:grpSpPr>
          <a:xfrm>
            <a:off x="4207778" y="6096000"/>
            <a:ext cx="762000" cy="762000"/>
            <a:chOff x="1143000" y="228600"/>
            <a:chExt cx="762000" cy="762000"/>
          </a:xfrm>
        </p:grpSpPr>
        <p:sp>
          <p:nvSpPr>
            <p:cNvPr id="29" name="Oval 28"/>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Oval 29"/>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31" name="Picture 30" descr="NPAIHBtransparent.gif"/>
            <p:cNvPicPr>
              <a:picLocks noChangeAspect="1"/>
            </p:cNvPicPr>
            <p:nvPr userDrawn="1"/>
          </p:nvPicPr>
          <p:blipFill>
            <a:blip r:embed="rId2" cstate="print">
              <a:duotone>
                <a:schemeClr val="accent5">
                  <a:shade val="45000"/>
                  <a:satMod val="135000"/>
                </a:schemeClr>
                <a:prstClr val="white"/>
              </a:duotone>
            </a:blip>
            <a:stretch>
              <a:fillRect/>
            </a:stretch>
          </p:blipFill>
          <p:spPr>
            <a:xfrm>
              <a:off x="1261145" y="431334"/>
              <a:ext cx="509039" cy="426463"/>
            </a:xfrm>
            <a:prstGeom prst="rect">
              <a:avLst/>
            </a:prstGeom>
          </p:spPr>
        </p:pic>
      </p:grpSp>
      <p:pic>
        <p:nvPicPr>
          <p:cNvPr id="32" name="Picture 38"/>
          <p:cNvPicPr>
            <a:picLocks noChangeAspect="1" noChangeArrowheads="1"/>
          </p:cNvPicPr>
          <p:nvPr userDrawn="1"/>
        </p:nvPicPr>
        <p:blipFill>
          <a:blip r:embed="rId3" cstate="print">
            <a:clrChange>
              <a:clrFrom>
                <a:srgbClr val="000000"/>
              </a:clrFrom>
              <a:clrTo>
                <a:srgbClr val="000000">
                  <a:alpha val="0"/>
                </a:srgbClr>
              </a:clrTo>
            </a:clrChange>
          </a:blip>
          <a:srcRect/>
          <a:stretch>
            <a:fillRect/>
          </a:stretch>
        </p:blipFill>
        <p:spPr bwMode="auto">
          <a:xfrm>
            <a:off x="6743700" y="0"/>
            <a:ext cx="2400300" cy="1771650"/>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64C467-7D22-B547-B6A6-4E65EDA2E14B}" type="datetimeFigureOut">
              <a:rPr lang="en-US" smtClean="0">
                <a:solidFill>
                  <a:prstClr val="black">
                    <a:tint val="75000"/>
                  </a:prstClr>
                </a:solidFill>
              </a:rPr>
              <a:pPr/>
              <a:t>10/26/2015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0AAACE7-C88F-9943-9AF7-115E0FC5C6F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494409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64C467-7D22-B547-B6A6-4E65EDA2E14B}" type="datetimeFigureOut">
              <a:rPr lang="en-US" smtClean="0">
                <a:solidFill>
                  <a:prstClr val="black">
                    <a:tint val="75000"/>
                  </a:prstClr>
                </a:solidFill>
              </a:rPr>
              <a:pPr/>
              <a:t>10/26/2015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0AAACE7-C88F-9943-9AF7-115E0FC5C6F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1410318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64C467-7D22-B547-B6A6-4E65EDA2E14B}" type="datetimeFigureOut">
              <a:rPr lang="en-US" smtClean="0">
                <a:solidFill>
                  <a:prstClr val="black">
                    <a:tint val="75000"/>
                  </a:prstClr>
                </a:solidFill>
              </a:rPr>
              <a:pPr/>
              <a:t>10/26/2015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0AAACE7-C88F-9943-9AF7-115E0FC5C6F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015180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2. Content with Reference">
    <p:spTree>
      <p:nvGrpSpPr>
        <p:cNvPr id="1" name=""/>
        <p:cNvGrpSpPr/>
        <p:nvPr/>
      </p:nvGrpSpPr>
      <p:grpSpPr>
        <a:xfrm>
          <a:off x="0" y="0"/>
          <a:ext cx="0" cy="0"/>
          <a:chOff x="0" y="0"/>
          <a:chExt cx="0" cy="0"/>
        </a:xfrm>
      </p:grpSpPr>
      <p:sp>
        <p:nvSpPr>
          <p:cNvPr id="2" name="Title 1"/>
          <p:cNvSpPr>
            <a:spLocks noGrp="1"/>
          </p:cNvSpPr>
          <p:nvPr>
            <p:ph type="title"/>
          </p:nvPr>
        </p:nvSpPr>
        <p:spPr>
          <a:xfrm>
            <a:off x="0" y="473185"/>
            <a:ext cx="8686800" cy="1143000"/>
          </a:xfrm>
          <a:prstGeom prst="rect">
            <a:avLst/>
          </a:prstGeom>
        </p:spPr>
        <p:txBody>
          <a:bodyPr/>
          <a:lstStyle>
            <a:lvl1pPr marL="342900" indent="0" algn="l">
              <a:defRPr sz="3000" b="1">
                <a:latin typeface="Arial" pitchFamily="34" charset="0"/>
                <a:cs typeface="Arial"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367146" y="1533382"/>
            <a:ext cx="8361680" cy="4525963"/>
          </a:xfrm>
          <a:prstGeom prst="rect">
            <a:avLst/>
          </a:prstGeom>
        </p:spPr>
        <p:txBody>
          <a:bodyPr/>
          <a:lstStyle>
            <a:lvl1pPr marL="228600" indent="-228600">
              <a:buSzPct val="60000"/>
              <a:buFontTx/>
              <a:buBlip>
                <a:blip r:embed="rId2"/>
              </a:buBlip>
              <a:defRPr sz="1800">
                <a:latin typeface="Arial" pitchFamily="34" charset="0"/>
                <a:cs typeface="Arial" pitchFamily="34" charset="0"/>
              </a:defRPr>
            </a:lvl1pPr>
            <a:lvl2pPr marL="571500" indent="-290513">
              <a:buFont typeface="Arial" pitchFamily="34" charset="0"/>
              <a:buChar char="-"/>
              <a:defRPr lang="en-US" sz="1600" kern="1200" baseline="0" dirty="0">
                <a:solidFill>
                  <a:schemeClr val="tx1"/>
                </a:solidFill>
                <a:latin typeface="Arial" pitchFamily="34" charset="0"/>
                <a:ea typeface="+mn-ea"/>
                <a:cs typeface="Arial" pitchFamily="34" charset="0"/>
              </a:defRPr>
            </a:lvl2pPr>
            <a:lvl3pPr marL="862013" indent="-288925">
              <a:buFont typeface="Arial" pitchFamily="34" charset="0"/>
              <a:buChar char="-"/>
              <a:defRPr sz="1600">
                <a:latin typeface="Arial" pitchFamily="34" charset="0"/>
                <a:cs typeface="Arial" pitchFamily="34" charset="0"/>
              </a:defRPr>
            </a:lvl3pPr>
            <a:lvl4pPr marL="742950" indent="-285750">
              <a:buFontTx/>
              <a:buBlip>
                <a:blip r:embed="rId2"/>
              </a:buBlip>
              <a:defRPr sz="1800">
                <a:latin typeface="Arial" pitchFamily="34" charset="0"/>
                <a:cs typeface="Arial" pitchFamily="34" charset="0"/>
              </a:defRPr>
            </a:lvl4pPr>
            <a:lvl5pPr marL="742950" indent="-285750">
              <a:buFontTx/>
              <a:buBlip>
                <a:blip r:embed="rId2"/>
              </a:buBlip>
              <a:defRPr sz="1800">
                <a:latin typeface="Arial" pitchFamily="34" charset="0"/>
                <a:cs typeface="Arial" pitchFamily="34" charset="0"/>
              </a:defRPr>
            </a:lvl5pPr>
          </a:lstStyle>
          <a:p>
            <a:pPr lvl="0"/>
            <a:r>
              <a:rPr lang="en-US" smtClean="0"/>
              <a:t>Click to edit Master text styles</a:t>
            </a:r>
          </a:p>
          <a:p>
            <a:pPr lvl="1"/>
            <a:r>
              <a:rPr lang="en-US" smtClean="0"/>
              <a:t>Second level</a:t>
            </a:r>
          </a:p>
          <a:p>
            <a:pPr lvl="2"/>
            <a:r>
              <a:rPr lang="en-US" smtClean="0"/>
              <a:t>Third level</a:t>
            </a:r>
          </a:p>
        </p:txBody>
      </p:sp>
      <p:sp>
        <p:nvSpPr>
          <p:cNvPr id="5" name="Text Placeholder 9"/>
          <p:cNvSpPr>
            <a:spLocks noGrp="1"/>
          </p:cNvSpPr>
          <p:nvPr>
            <p:ph type="body" sz="quarter" idx="10"/>
          </p:nvPr>
        </p:nvSpPr>
        <p:spPr>
          <a:xfrm>
            <a:off x="4896196" y="6435669"/>
            <a:ext cx="4239491" cy="220052"/>
          </a:xfrm>
          <a:prstGeom prst="rect">
            <a:avLst/>
          </a:prstGeom>
        </p:spPr>
        <p:txBody>
          <a:bodyPr/>
          <a:lstStyle>
            <a:lvl1pPr marL="0" indent="0">
              <a:buNone/>
              <a:defRPr sz="1100" b="0" cap="none" baseline="0">
                <a:solidFill>
                  <a:schemeClr val="tx1"/>
                </a:solidFill>
                <a:latin typeface="Arial" pitchFamily="34" charset="0"/>
                <a:cs typeface="Arial" pitchFamily="34" charset="0"/>
              </a:defRPr>
            </a:lvl1pPr>
            <a:lvl2pPr marL="457200" indent="0">
              <a:buNone/>
              <a:defRPr sz="800" cap="all" baseline="0">
                <a:latin typeface="Arial" pitchFamily="34" charset="0"/>
                <a:cs typeface="Arial" pitchFamily="34" charset="0"/>
              </a:defRPr>
            </a:lvl2pPr>
            <a:lvl3pPr marL="914400" indent="0">
              <a:buNone/>
              <a:defRPr sz="800" cap="all" baseline="0">
                <a:latin typeface="Arial" pitchFamily="34" charset="0"/>
                <a:cs typeface="Arial" pitchFamily="34" charset="0"/>
              </a:defRPr>
            </a:lvl3pPr>
            <a:lvl4pPr marL="1371600" indent="0">
              <a:buNone/>
              <a:defRPr sz="800" cap="all" baseline="0">
                <a:latin typeface="Arial" pitchFamily="34" charset="0"/>
                <a:cs typeface="Arial" pitchFamily="34" charset="0"/>
              </a:defRPr>
            </a:lvl4pPr>
            <a:lvl5pPr marL="1828800" indent="0">
              <a:buNone/>
              <a:defRPr sz="800" cap="all" baseline="0">
                <a:latin typeface="Arial" pitchFamily="34" charset="0"/>
                <a:cs typeface="Arial" pitchFamily="34" charset="0"/>
              </a:defRPr>
            </a:lvl5pPr>
          </a:lstStyle>
          <a:p>
            <a:pPr lvl="0"/>
            <a:r>
              <a:rPr lang="en-US" smtClean="0"/>
              <a:t>Click to edit Master text styles</a:t>
            </a:r>
          </a:p>
        </p:txBody>
      </p:sp>
    </p:spTree>
    <p:extLst>
      <p:ext uri="{BB962C8B-B14F-4D97-AF65-F5344CB8AC3E}">
        <p14:creationId xmlns:p14="http://schemas.microsoft.com/office/powerpoint/2010/main" val="238467328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F0C19E9-5EEE-410E-B2C0-92FC31CBF4E9}" type="datetimeFigureOut">
              <a:rPr lang="en-US" smtClean="0">
                <a:solidFill>
                  <a:prstClr val="black">
                    <a:tint val="75000"/>
                  </a:prstClr>
                </a:solidFill>
              </a:rPr>
              <a:pPr/>
              <a:t>10/26/2015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26DAC91-CFCD-484F-B4F8-A50F612CC0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0308430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0C19E9-5EEE-410E-B2C0-92FC31CBF4E9}" type="datetimeFigureOut">
              <a:rPr lang="en-US" smtClean="0">
                <a:solidFill>
                  <a:prstClr val="black">
                    <a:tint val="75000"/>
                  </a:prstClr>
                </a:solidFill>
              </a:rPr>
              <a:pPr/>
              <a:t>10/26/2015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26DAC91-CFCD-484F-B4F8-A50F612CC0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231239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F0C19E9-5EEE-410E-B2C0-92FC31CBF4E9}" type="datetimeFigureOut">
              <a:rPr lang="en-US" smtClean="0">
                <a:solidFill>
                  <a:prstClr val="black">
                    <a:tint val="75000"/>
                  </a:prstClr>
                </a:solidFill>
              </a:rPr>
              <a:pPr/>
              <a:t>10/26/2015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26DAC91-CFCD-484F-B4F8-A50F612CC0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7782651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F0C19E9-5EEE-410E-B2C0-92FC31CBF4E9}" type="datetimeFigureOut">
              <a:rPr lang="en-US" smtClean="0">
                <a:solidFill>
                  <a:prstClr val="black">
                    <a:tint val="75000"/>
                  </a:prstClr>
                </a:solidFill>
              </a:rPr>
              <a:pPr/>
              <a:t>10/26/2015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26DAC91-CFCD-484F-B4F8-A50F612CC0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5596618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F0C19E9-5EEE-410E-B2C0-92FC31CBF4E9}" type="datetimeFigureOut">
              <a:rPr lang="en-US" smtClean="0">
                <a:solidFill>
                  <a:prstClr val="black">
                    <a:tint val="75000"/>
                  </a:prstClr>
                </a:solidFill>
              </a:rPr>
              <a:pPr/>
              <a:t>10/26/2015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726DAC91-CFCD-484F-B4F8-A50F612CC0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5605891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F0C19E9-5EEE-410E-B2C0-92FC31CBF4E9}" type="datetimeFigureOut">
              <a:rPr lang="en-US" smtClean="0">
                <a:solidFill>
                  <a:prstClr val="black">
                    <a:tint val="75000"/>
                  </a:prstClr>
                </a:solidFill>
              </a:rPr>
              <a:pPr/>
              <a:t>10/26/2015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726DAC91-CFCD-484F-B4F8-A50F612CC0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170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7C6D424-DE00-4962-B9C4-D78CC5BE0C50}" type="datetimeFigureOut">
              <a:rPr lang="en-US" smtClean="0"/>
              <a:pPr/>
              <a:t>10/26/2015</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0C19E9-5EEE-410E-B2C0-92FC31CBF4E9}" type="datetimeFigureOut">
              <a:rPr lang="en-US" smtClean="0">
                <a:solidFill>
                  <a:prstClr val="black">
                    <a:tint val="75000"/>
                  </a:prstClr>
                </a:solidFill>
              </a:rPr>
              <a:pPr/>
              <a:t>10/26/2015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726DAC91-CFCD-484F-B4F8-A50F612CC0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606094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0C19E9-5EEE-410E-B2C0-92FC31CBF4E9}" type="datetimeFigureOut">
              <a:rPr lang="en-US" smtClean="0">
                <a:solidFill>
                  <a:prstClr val="black">
                    <a:tint val="75000"/>
                  </a:prstClr>
                </a:solidFill>
              </a:rPr>
              <a:pPr/>
              <a:t>10/26/2015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26DAC91-CFCD-484F-B4F8-A50F612CC0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9046810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0C19E9-5EEE-410E-B2C0-92FC31CBF4E9}" type="datetimeFigureOut">
              <a:rPr lang="en-US" smtClean="0">
                <a:solidFill>
                  <a:prstClr val="black">
                    <a:tint val="75000"/>
                  </a:prstClr>
                </a:solidFill>
              </a:rPr>
              <a:pPr/>
              <a:t>10/26/2015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26DAC91-CFCD-484F-B4F8-A50F612CC0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42005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0C19E9-5EEE-410E-B2C0-92FC31CBF4E9}" type="datetimeFigureOut">
              <a:rPr lang="en-US" smtClean="0">
                <a:solidFill>
                  <a:prstClr val="black">
                    <a:tint val="75000"/>
                  </a:prstClr>
                </a:solidFill>
              </a:rPr>
              <a:pPr/>
              <a:t>10/26/2015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26DAC91-CFCD-484F-B4F8-A50F612CC0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267708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F0C19E9-5EEE-410E-B2C0-92FC31CBF4E9}" type="datetimeFigureOut">
              <a:rPr lang="en-US" smtClean="0">
                <a:solidFill>
                  <a:prstClr val="black">
                    <a:tint val="75000"/>
                  </a:prstClr>
                </a:solidFill>
              </a:rPr>
              <a:pPr/>
              <a:t>10/26/2015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26DAC91-CFCD-484F-B4F8-A50F612CC0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321239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97C6D424-DE00-4962-B9C4-D78CC5BE0C50}" type="datetimeFigureOut">
              <a:rPr lang="en-US" smtClean="0"/>
              <a:pPr/>
              <a:t>10/26/2015</a:t>
            </a:fld>
            <a:endParaRPr lang="en-US"/>
          </a:p>
        </p:txBody>
      </p:sp>
      <p:sp>
        <p:nvSpPr>
          <p:cNvPr id="3" name="Footer Placeholder 2"/>
          <p:cNvSpPr>
            <a:spLocks noGrp="1"/>
          </p:cNvSpPr>
          <p:nvPr>
            <p:ph type="ftr" sz="quarter" idx="11"/>
          </p:nvPr>
        </p:nvSpPr>
        <p:spPr/>
        <p:txBody>
          <a:bodyPr/>
          <a:lstStyle/>
          <a:p>
            <a:endParaRPr lang="en-US"/>
          </a:p>
        </p:txBody>
      </p:sp>
      <p:grpSp>
        <p:nvGrpSpPr>
          <p:cNvPr id="11" name="Group 10"/>
          <p:cNvGrpSpPr/>
          <p:nvPr userDrawn="1"/>
        </p:nvGrpSpPr>
        <p:grpSpPr>
          <a:xfrm>
            <a:off x="4351789" y="6103690"/>
            <a:ext cx="762000" cy="762000"/>
            <a:chOff x="1143000" y="228600"/>
            <a:chExt cx="762000" cy="762000"/>
          </a:xfrm>
        </p:grpSpPr>
        <p:sp>
          <p:nvSpPr>
            <p:cNvPr id="12" name="Oval 11"/>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14" name="Picture 13" descr="NPAIHBtransparent.gif"/>
            <p:cNvPicPr>
              <a:picLocks noChangeAspect="1"/>
            </p:cNvPicPr>
            <p:nvPr userDrawn="1"/>
          </p:nvPicPr>
          <p:blipFill>
            <a:blip r:embed="rId2" cstate="print">
              <a:duotone>
                <a:schemeClr val="accent5">
                  <a:shade val="45000"/>
                  <a:satMod val="135000"/>
                </a:schemeClr>
                <a:prstClr val="white"/>
              </a:duotone>
            </a:blip>
            <a:stretch>
              <a:fillRect/>
            </a:stretch>
          </p:blipFill>
          <p:spPr>
            <a:xfrm>
              <a:off x="1261145" y="431334"/>
              <a:ext cx="509039" cy="426463"/>
            </a:xfrm>
            <a:prstGeom prst="rect">
              <a:avLst/>
            </a:prstGeom>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6">
              <a:lumMod val="40000"/>
              <a:lumOff val="60000"/>
            </a:schemeClr>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hasCustomPrompt="1"/>
          </p:nvPr>
        </p:nvSpPr>
        <p:spPr>
          <a:xfrm>
            <a:off x="381000" y="1143000"/>
            <a:ext cx="2362200" cy="1371600"/>
          </a:xfrm>
        </p:spPr>
        <p:txBody>
          <a:bodyPr anchor="b">
            <a:noAutofit/>
          </a:bodyPr>
          <a:lstStyle>
            <a:lvl1pPr algn="l">
              <a:buNone/>
              <a:defRPr sz="2400" b="1" baseline="0">
                <a:solidFill>
                  <a:schemeClr val="accent1">
                    <a:lumMod val="75000"/>
                  </a:schemeClr>
                </a:solidFill>
                <a:latin typeface="Maiandra GD" pitchFamily="34" charset="0"/>
              </a:defRPr>
            </a:lvl1pPr>
          </a:lstStyle>
          <a:p>
            <a:r>
              <a:rPr kumimoji="0" lang="en-US" dirty="0" smtClean="0"/>
              <a:t>Northwest Portland Area Indian Health Board</a:t>
            </a:r>
            <a:endParaRPr kumimoji="0" lang="en-US" dirty="0"/>
          </a:p>
        </p:txBody>
      </p:sp>
      <p:sp>
        <p:nvSpPr>
          <p:cNvPr id="3" name="Text Placeholder 2"/>
          <p:cNvSpPr>
            <a:spLocks noGrp="1"/>
          </p:cNvSpPr>
          <p:nvPr>
            <p:ph type="body" idx="2" hasCustomPrompt="1"/>
          </p:nvPr>
        </p:nvSpPr>
        <p:spPr>
          <a:xfrm>
            <a:off x="381000" y="2514601"/>
            <a:ext cx="2362200" cy="609600"/>
          </a:xfrm>
        </p:spPr>
        <p:txBody>
          <a:bodyPr/>
          <a:lstStyle>
            <a:lvl1pPr marL="0" indent="0">
              <a:spcAft>
                <a:spcPts val="1000"/>
              </a:spcAft>
              <a:buNone/>
              <a:defRPr sz="1600" i="1">
                <a:solidFill>
                  <a:schemeClr val="accent6">
                    <a:lumMod val="50000"/>
                  </a:schemeClr>
                </a:solidFill>
                <a:latin typeface="Corbel" pitchFamily="34" charset="0"/>
              </a:defRPr>
            </a:lvl1pPr>
            <a:lvl2pPr>
              <a:buNone/>
              <a:defRPr sz="1200"/>
            </a:lvl2pPr>
            <a:lvl3pPr>
              <a:buNone/>
              <a:defRPr sz="1000"/>
            </a:lvl3pPr>
            <a:lvl4pPr>
              <a:buNone/>
              <a:defRPr sz="900"/>
            </a:lvl4pPr>
            <a:lvl5pPr>
              <a:buNone/>
              <a:defRPr sz="900"/>
            </a:lvl5pPr>
          </a:lstStyle>
          <a:p>
            <a:pPr lvl="0" eaLnBrk="1" latinLnBrk="0" hangingPunct="1"/>
            <a:r>
              <a:rPr kumimoji="0" lang="en-US" dirty="0" smtClean="0"/>
              <a:t>Indian Leadership for Indian Health</a:t>
            </a:r>
          </a:p>
          <a:p>
            <a:pPr lvl="0" eaLnBrk="1" latinLnBrk="0" hangingPunct="1"/>
            <a:endParaRPr kumimoji="0" lang="en-US" dirty="0" smtClean="0"/>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97C6D424-DE00-4962-B9C4-D78CC5BE0C50}" type="datetimeFigureOut">
              <a:rPr lang="en-US" smtClean="0"/>
              <a:pPr/>
              <a:t>10/26/2015</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pic>
        <p:nvPicPr>
          <p:cNvPr id="22" name="Picture 14"/>
          <p:cNvPicPr>
            <a:picLocks noChangeAspect="1" noChangeArrowheads="1"/>
          </p:cNvPicPr>
          <p:nvPr userDrawn="1"/>
        </p:nvPicPr>
        <p:blipFill>
          <a:blip r:embed="rId2" cstate="print"/>
          <a:srcRect t="82979" r="44348" b="4255"/>
          <a:stretch>
            <a:fillRect/>
          </a:stretch>
        </p:blipFill>
        <p:spPr bwMode="auto">
          <a:xfrm>
            <a:off x="152400" y="6248400"/>
            <a:ext cx="2743200" cy="152400"/>
          </a:xfrm>
          <a:prstGeom prst="rect">
            <a:avLst/>
          </a:prstGeom>
          <a:noFill/>
          <a:ln w="9525">
            <a:noFill/>
            <a:miter lim="800000"/>
            <a:headEnd/>
            <a:tailEnd/>
          </a:ln>
          <a:effectLst/>
        </p:spPr>
      </p:pic>
      <p:grpSp>
        <p:nvGrpSpPr>
          <p:cNvPr id="26" name="Group 25"/>
          <p:cNvGrpSpPr/>
          <p:nvPr userDrawn="1"/>
        </p:nvGrpSpPr>
        <p:grpSpPr>
          <a:xfrm>
            <a:off x="1143000" y="228600"/>
            <a:ext cx="762000" cy="762000"/>
            <a:chOff x="1143000" y="228600"/>
            <a:chExt cx="762000" cy="762000"/>
          </a:xfrm>
        </p:grpSpPr>
        <p:sp>
          <p:nvSpPr>
            <p:cNvPr id="10" name="Oval 9"/>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23" name="Picture 22" descr="NPAIHBtransparent.gif"/>
            <p:cNvPicPr>
              <a:picLocks noChangeAspect="1"/>
            </p:cNvPicPr>
            <p:nvPr userDrawn="1"/>
          </p:nvPicPr>
          <p:blipFill>
            <a:blip r:embed="rId3" cstate="print">
              <a:duotone>
                <a:schemeClr val="accent5">
                  <a:shade val="45000"/>
                  <a:satMod val="135000"/>
                </a:schemeClr>
                <a:prstClr val="white"/>
              </a:duotone>
            </a:blip>
            <a:stretch>
              <a:fillRect/>
            </a:stretch>
          </p:blipFill>
          <p:spPr>
            <a:xfrm>
              <a:off x="1261145" y="431334"/>
              <a:ext cx="509039" cy="426463"/>
            </a:xfrm>
            <a:prstGeom prst="rect">
              <a:avLst/>
            </a:prstGeom>
          </p:spPr>
        </p:pic>
      </p:grpSp>
      <p:sp>
        <p:nvSpPr>
          <p:cNvPr id="25" name="TextBox 24"/>
          <p:cNvSpPr txBox="1"/>
          <p:nvPr userDrawn="1"/>
        </p:nvSpPr>
        <p:spPr>
          <a:xfrm>
            <a:off x="381000" y="5046677"/>
            <a:ext cx="2362200" cy="157479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20000"/>
              </a:spcBef>
              <a:spcAft>
                <a:spcPts val="1000"/>
              </a:spcAft>
              <a:buClr>
                <a:schemeClr val="accent1"/>
              </a:buClr>
              <a:buSzPct val="85000"/>
              <a:buFont typeface="Wingdings 2"/>
              <a:buNone/>
              <a:tabLst/>
              <a:defRPr/>
            </a:pPr>
            <a:r>
              <a:rPr kumimoji="0" lang="en-US" sz="1400" i="1" kern="1200" dirty="0" smtClean="0">
                <a:solidFill>
                  <a:schemeClr val="tx1">
                    <a:lumMod val="95000"/>
                    <a:lumOff val="5000"/>
                  </a:schemeClr>
                </a:solidFill>
                <a:latin typeface="Corbel" pitchFamily="34" charset="0"/>
                <a:ea typeface="+mn-ea"/>
                <a:cs typeface="+mn-cs"/>
              </a:rPr>
              <a:t>2121</a:t>
            </a:r>
            <a:r>
              <a:rPr kumimoji="0" lang="en-US" sz="1400" i="1" kern="1200" baseline="0" dirty="0" smtClean="0">
                <a:solidFill>
                  <a:schemeClr val="tx1">
                    <a:lumMod val="95000"/>
                    <a:lumOff val="5000"/>
                  </a:schemeClr>
                </a:solidFill>
                <a:latin typeface="Corbel" pitchFamily="34" charset="0"/>
                <a:ea typeface="+mn-ea"/>
                <a:cs typeface="+mn-cs"/>
              </a:rPr>
              <a:t> SW Broadway</a:t>
            </a:r>
            <a:r>
              <a:rPr kumimoji="0" lang="en-US" sz="1400" i="1" kern="1200" dirty="0" smtClean="0">
                <a:solidFill>
                  <a:schemeClr val="tx1">
                    <a:lumMod val="95000"/>
                    <a:lumOff val="5000"/>
                  </a:schemeClr>
                </a:solidFill>
                <a:latin typeface="Corbel" pitchFamily="34" charset="0"/>
                <a:ea typeface="+mn-ea"/>
                <a:cs typeface="+mn-cs"/>
              </a:rPr>
              <a:t>, Suite 300 </a:t>
            </a:r>
            <a:br>
              <a:rPr kumimoji="0" lang="en-US" sz="1400" i="1" kern="1200" dirty="0" smtClean="0">
                <a:solidFill>
                  <a:schemeClr val="tx1">
                    <a:lumMod val="95000"/>
                    <a:lumOff val="5000"/>
                  </a:schemeClr>
                </a:solidFill>
                <a:latin typeface="Corbel" pitchFamily="34" charset="0"/>
                <a:ea typeface="+mn-ea"/>
                <a:cs typeface="+mn-cs"/>
              </a:rPr>
            </a:br>
            <a:r>
              <a:rPr kumimoji="0" lang="en-US" sz="1400" i="1" kern="1200" dirty="0" smtClean="0">
                <a:solidFill>
                  <a:schemeClr val="tx1">
                    <a:lumMod val="95000"/>
                    <a:lumOff val="5000"/>
                  </a:schemeClr>
                </a:solidFill>
                <a:latin typeface="Corbel" pitchFamily="34" charset="0"/>
                <a:ea typeface="+mn-ea"/>
                <a:cs typeface="+mn-cs"/>
              </a:rPr>
              <a:t>Portland, Oregon 97201 </a:t>
            </a:r>
            <a:br>
              <a:rPr kumimoji="0" lang="en-US" sz="1400" i="1" kern="1200" dirty="0" smtClean="0">
                <a:solidFill>
                  <a:schemeClr val="tx1">
                    <a:lumMod val="95000"/>
                    <a:lumOff val="5000"/>
                  </a:schemeClr>
                </a:solidFill>
                <a:latin typeface="Corbel" pitchFamily="34" charset="0"/>
                <a:ea typeface="+mn-ea"/>
                <a:cs typeface="+mn-cs"/>
              </a:rPr>
            </a:br>
            <a:r>
              <a:rPr kumimoji="0" lang="en-US" sz="1400" i="1" kern="1200" dirty="0" smtClean="0">
                <a:solidFill>
                  <a:schemeClr val="tx1">
                    <a:lumMod val="95000"/>
                    <a:lumOff val="5000"/>
                  </a:schemeClr>
                </a:solidFill>
                <a:latin typeface="Corbel" pitchFamily="34" charset="0"/>
                <a:ea typeface="+mn-ea"/>
                <a:cs typeface="+mn-cs"/>
              </a:rPr>
              <a:t>Phone: (503) 228-4185 </a:t>
            </a:r>
            <a:br>
              <a:rPr kumimoji="0" lang="en-US" sz="1400" i="1" kern="1200" dirty="0" smtClean="0">
                <a:solidFill>
                  <a:schemeClr val="tx1">
                    <a:lumMod val="95000"/>
                    <a:lumOff val="5000"/>
                  </a:schemeClr>
                </a:solidFill>
                <a:latin typeface="Corbel" pitchFamily="34" charset="0"/>
                <a:ea typeface="+mn-ea"/>
                <a:cs typeface="+mn-cs"/>
              </a:rPr>
            </a:br>
            <a:r>
              <a:rPr kumimoji="0" lang="en-US" sz="1400" i="1" kern="1200" dirty="0" smtClean="0">
                <a:solidFill>
                  <a:schemeClr val="tx1">
                    <a:lumMod val="95000"/>
                    <a:lumOff val="5000"/>
                  </a:schemeClr>
                </a:solidFill>
                <a:latin typeface="Corbel" pitchFamily="34" charset="0"/>
                <a:ea typeface="+mn-ea"/>
                <a:cs typeface="+mn-cs"/>
              </a:rPr>
              <a:t>Fax: (503) 228-8182 </a:t>
            </a:r>
            <a:br>
              <a:rPr kumimoji="0" lang="en-US" sz="1400" i="1" kern="1200" dirty="0" smtClean="0">
                <a:solidFill>
                  <a:schemeClr val="tx1">
                    <a:lumMod val="95000"/>
                    <a:lumOff val="5000"/>
                  </a:schemeClr>
                </a:solidFill>
                <a:latin typeface="Corbel" pitchFamily="34" charset="0"/>
                <a:ea typeface="+mn-ea"/>
                <a:cs typeface="+mn-cs"/>
              </a:rPr>
            </a:br>
            <a:endParaRPr kumimoji="0" lang="en-US" sz="1400" i="1" u="sng" kern="1200" dirty="0" smtClean="0">
              <a:solidFill>
                <a:schemeClr val="accent3">
                  <a:lumMod val="50000"/>
                </a:schemeClr>
              </a:solidFill>
              <a:latin typeface="Corbel" pitchFamily="34" charset="0"/>
              <a:ea typeface="+mn-ea"/>
              <a:cs typeface="+mn-cs"/>
            </a:endParaRPr>
          </a:p>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97C6D424-DE00-4962-B9C4-D78CC5BE0C50}" type="datetimeFigureOut">
              <a:rPr lang="en-US" smtClean="0"/>
              <a:pPr/>
              <a:t>10/26/2015</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grpSp>
        <p:nvGrpSpPr>
          <p:cNvPr id="24" name="Group 23"/>
          <p:cNvGrpSpPr/>
          <p:nvPr userDrawn="1"/>
        </p:nvGrpSpPr>
        <p:grpSpPr>
          <a:xfrm>
            <a:off x="1219200" y="152400"/>
            <a:ext cx="762000" cy="762000"/>
            <a:chOff x="1143000" y="228600"/>
            <a:chExt cx="762000" cy="762000"/>
          </a:xfrm>
        </p:grpSpPr>
        <p:sp>
          <p:nvSpPr>
            <p:cNvPr id="25" name="Oval 24"/>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Oval 25"/>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27" name="Picture 26" descr="NPAIHBtransparent.gif"/>
            <p:cNvPicPr>
              <a:picLocks noChangeAspect="1"/>
            </p:cNvPicPr>
            <p:nvPr userDrawn="1"/>
          </p:nvPicPr>
          <p:blipFill>
            <a:blip r:embed="rId2" cstate="print">
              <a:duotone>
                <a:schemeClr val="accent5">
                  <a:shade val="45000"/>
                  <a:satMod val="135000"/>
                </a:schemeClr>
                <a:prstClr val="white"/>
              </a:duotone>
            </a:blip>
            <a:stretch>
              <a:fillRect/>
            </a:stretch>
          </p:blipFill>
          <p:spPr>
            <a:xfrm>
              <a:off x="1261145" y="431334"/>
              <a:ext cx="509039" cy="426463"/>
            </a:xfrm>
            <a:prstGeom prst="rect">
              <a:avLst/>
            </a:prstGeom>
          </p:spPr>
        </p:pic>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gi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7.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theme" Target="../theme/theme3.xml"/><Relationship Id="rId3" Type="http://schemas.openxmlformats.org/officeDocument/2006/relationships/slideLayout" Target="../slideLayouts/slideLayout27.xml"/><Relationship Id="rId21" Type="http://schemas.openxmlformats.org/officeDocument/2006/relationships/image" Target="../media/image3.pdf"/><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image" Target="../media/image1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theme" Target="../theme/theme4.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theme" Target="../theme/theme5.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97C6D424-DE00-4962-B9C4-D78CC5BE0C50}" type="datetimeFigureOut">
              <a:rPr lang="en-US" smtClean="0"/>
              <a:pPr/>
              <a:t>10/26/2015</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2" name="Title Placeholder 21"/>
          <p:cNvSpPr>
            <a:spLocks noGrp="1"/>
          </p:cNvSpPr>
          <p:nvPr>
            <p:ph type="title"/>
          </p:nvPr>
        </p:nvSpPr>
        <p:spPr>
          <a:xfrm>
            <a:off x="152400" y="228600"/>
            <a:ext cx="8839200" cy="1066800"/>
          </a:xfrm>
          <a:prstGeom prst="rect">
            <a:avLst/>
          </a:prstGeom>
        </p:spPr>
        <p:txBody>
          <a:bodyPr vert="horz" anchor="ctr">
            <a:noAutofit/>
          </a:bodyPr>
          <a:lstStyle/>
          <a:p>
            <a:r>
              <a:rPr kumimoji="0" lang="en-US" dirty="0" smtClean="0"/>
              <a:t>Click to edit Master title style</a:t>
            </a:r>
            <a:endParaRPr kumimoji="0" lang="en-US" dirty="0"/>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grpSp>
        <p:nvGrpSpPr>
          <p:cNvPr id="21" name="Group 20"/>
          <p:cNvGrpSpPr/>
          <p:nvPr/>
        </p:nvGrpSpPr>
        <p:grpSpPr>
          <a:xfrm>
            <a:off x="4191000" y="6096000"/>
            <a:ext cx="762000" cy="762000"/>
            <a:chOff x="1143000" y="228600"/>
            <a:chExt cx="762000" cy="762000"/>
          </a:xfrm>
        </p:grpSpPr>
        <p:sp>
          <p:nvSpPr>
            <p:cNvPr id="24" name="Oval 23"/>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Oval 24"/>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26" name="Picture 25" descr="NPAIHBtransparent.gif"/>
            <p:cNvPicPr>
              <a:picLocks noChangeAspect="1"/>
            </p:cNvPicPr>
            <p:nvPr userDrawn="1"/>
          </p:nvPicPr>
          <p:blipFill>
            <a:blip r:embed="rId15" cstate="print">
              <a:duotone>
                <a:schemeClr val="accent5">
                  <a:shade val="45000"/>
                  <a:satMod val="135000"/>
                </a:schemeClr>
                <a:prstClr val="white"/>
              </a:duotone>
            </a:blip>
            <a:stretch>
              <a:fillRect/>
            </a:stretch>
          </p:blipFill>
          <p:spPr>
            <a:xfrm>
              <a:off x="1261145" y="431334"/>
              <a:ext cx="509039" cy="426463"/>
            </a:xfrm>
            <a:prstGeom prst="rect">
              <a:avLst/>
            </a:prstGeom>
          </p:spPr>
        </p:pic>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709" r:id="rId12"/>
    <p:sldLayoutId id="2147483792" r:id="rId13"/>
  </p:sldLayoutIdLst>
  <p:timing>
    <p:tnLst>
      <p:par>
        <p:cTn id="1" dur="indefinite" restart="never" nodeType="tmRoot"/>
      </p:par>
    </p:tnLst>
  </p:timing>
  <p:txStyles>
    <p:titleStyle>
      <a:lvl1pPr algn="ctr" rtl="0" eaLnBrk="1" latinLnBrk="0" hangingPunct="1">
        <a:spcBef>
          <a:spcPct val="0"/>
        </a:spcBef>
        <a:buNone/>
        <a:defRPr kumimoji="0" sz="44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1"/>
          <p:cNvSpPr>
            <a:spLocks noGrp="1" noChangeArrowheads="1"/>
          </p:cNvSpPr>
          <p:nvPr>
            <p:ph type="body" idx="1"/>
          </p:nvPr>
        </p:nvSpPr>
        <p:spPr bwMode="auto">
          <a:xfrm>
            <a:off x="457200" y="1600200"/>
            <a:ext cx="82296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 Second level</a:t>
            </a:r>
          </a:p>
          <a:p>
            <a:pPr lvl="2"/>
            <a:r>
              <a:rPr lang="en-US" smtClean="0"/>
              <a:t> Third level</a:t>
            </a:r>
          </a:p>
          <a:p>
            <a:pPr lvl="3"/>
            <a:r>
              <a:rPr lang="en-US" smtClean="0"/>
              <a:t> Fourth level</a:t>
            </a:r>
          </a:p>
          <a:p>
            <a:pPr lvl="4"/>
            <a:r>
              <a:rPr lang="en-US" smtClean="0"/>
              <a:t> Fifth level</a:t>
            </a:r>
          </a:p>
        </p:txBody>
      </p:sp>
      <p:sp>
        <p:nvSpPr>
          <p:cNvPr id="1027" name="Rectangle 2"/>
          <p:cNvSpPr>
            <a:spLocks noGrp="1" noChangeArrowheads="1"/>
          </p:cNvSpPr>
          <p:nvPr>
            <p:ph type="title"/>
          </p:nvPr>
        </p:nvSpPr>
        <p:spPr bwMode="auto">
          <a:xfrm>
            <a:off x="1371600" y="76200"/>
            <a:ext cx="7315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5" name="Rectangle 5"/>
          <p:cNvSpPr>
            <a:spLocks noGrp="1" noChangeArrowheads="1"/>
          </p:cNvSpPr>
          <p:nvPr>
            <p:ph type="ftr" sz="quarter" idx="3"/>
          </p:nvPr>
        </p:nvSpPr>
        <p:spPr bwMode="auto">
          <a:xfrm>
            <a:off x="2667000" y="6461125"/>
            <a:ext cx="3810000" cy="396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800000"/>
                </a:solidFill>
                <a:latin typeface="Gill Sans MT" pitchFamily="34" charset="0"/>
              </a:defRPr>
            </a:lvl1pPr>
          </a:lstStyle>
          <a:p>
            <a:pPr fontAlgn="base">
              <a:spcBef>
                <a:spcPct val="0"/>
              </a:spcBef>
              <a:spcAft>
                <a:spcPct val="0"/>
              </a:spcAft>
              <a:defRPr/>
            </a:pPr>
            <a:r>
              <a:rPr lang="en-US"/>
              <a:t>Northwest Portland Area Indian Health Board</a:t>
            </a:r>
          </a:p>
        </p:txBody>
      </p:sp>
      <p:sp>
        <p:nvSpPr>
          <p:cNvPr id="66" name="Rectangle 4"/>
          <p:cNvSpPr>
            <a:spLocks noGrp="1" noChangeArrowheads="1"/>
          </p:cNvSpPr>
          <p:nvPr>
            <p:ph type="dt" sz="half" idx="2"/>
          </p:nvPr>
        </p:nvSpPr>
        <p:spPr bwMode="auto">
          <a:xfrm>
            <a:off x="457200" y="6461125"/>
            <a:ext cx="2133600" cy="396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rgbClr val="800000"/>
                </a:solidFill>
                <a:latin typeface="Gill Sans MT" pitchFamily="34" charset="0"/>
              </a:defRPr>
            </a:lvl1pPr>
          </a:lstStyle>
          <a:p>
            <a:pPr fontAlgn="base">
              <a:spcBef>
                <a:spcPct val="0"/>
              </a:spcBef>
              <a:spcAft>
                <a:spcPct val="0"/>
              </a:spcAft>
              <a:defRPr/>
            </a:pPr>
            <a:fld id="{11B48FDB-D342-4F06-80C3-CC7634C7F97A}" type="datetime1">
              <a:rPr lang="en-US"/>
              <a:pPr fontAlgn="base">
                <a:spcBef>
                  <a:spcPct val="0"/>
                </a:spcBef>
                <a:spcAft>
                  <a:spcPct val="0"/>
                </a:spcAft>
                <a:defRPr/>
              </a:pPr>
              <a:t>10/26/2015</a:t>
            </a:fld>
            <a:endParaRPr lang="en-US" dirty="0"/>
          </a:p>
        </p:txBody>
      </p:sp>
      <p:sp>
        <p:nvSpPr>
          <p:cNvPr id="67" name="Rectangle 6"/>
          <p:cNvSpPr>
            <a:spLocks noGrp="1" noChangeArrowheads="1"/>
          </p:cNvSpPr>
          <p:nvPr>
            <p:ph type="sldNum" sz="quarter" idx="4"/>
          </p:nvPr>
        </p:nvSpPr>
        <p:spPr bwMode="auto">
          <a:xfrm>
            <a:off x="6553200" y="6461125"/>
            <a:ext cx="2133600" cy="396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800000"/>
                </a:solidFill>
                <a:latin typeface="Georgia" pitchFamily="18" charset="0"/>
              </a:defRPr>
            </a:lvl1pPr>
          </a:lstStyle>
          <a:p>
            <a:pPr fontAlgn="base">
              <a:spcBef>
                <a:spcPct val="0"/>
              </a:spcBef>
              <a:spcAft>
                <a:spcPct val="0"/>
              </a:spcAft>
              <a:defRPr/>
            </a:pPr>
            <a:fld id="{7AD814E6-D563-43F1-AFB9-B14F28545724}"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3354427453"/>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1" r:id="rId11"/>
  </p:sldLayoutIdLst>
  <p:hf hdr="0"/>
  <p:txStyles>
    <p:titleStyle>
      <a:lvl1pPr algn="l" rtl="0" eaLnBrk="1" fontAlgn="base" hangingPunct="1">
        <a:spcBef>
          <a:spcPct val="0"/>
        </a:spcBef>
        <a:spcAft>
          <a:spcPct val="0"/>
        </a:spcAft>
        <a:defRPr sz="4000">
          <a:solidFill>
            <a:srgbClr val="990000"/>
          </a:solidFill>
          <a:latin typeface="Georgia" pitchFamily="18" charset="0"/>
          <a:ea typeface="+mj-ea"/>
          <a:cs typeface="+mj-cs"/>
        </a:defRPr>
      </a:lvl1pPr>
      <a:lvl2pPr algn="l" rtl="0" eaLnBrk="1" fontAlgn="base" hangingPunct="1">
        <a:spcBef>
          <a:spcPct val="0"/>
        </a:spcBef>
        <a:spcAft>
          <a:spcPct val="0"/>
        </a:spcAft>
        <a:defRPr sz="4000">
          <a:solidFill>
            <a:srgbClr val="990000"/>
          </a:solidFill>
          <a:latin typeface="Georgia" pitchFamily="18" charset="0"/>
        </a:defRPr>
      </a:lvl2pPr>
      <a:lvl3pPr algn="l" rtl="0" eaLnBrk="1" fontAlgn="base" hangingPunct="1">
        <a:spcBef>
          <a:spcPct val="0"/>
        </a:spcBef>
        <a:spcAft>
          <a:spcPct val="0"/>
        </a:spcAft>
        <a:defRPr sz="4000">
          <a:solidFill>
            <a:srgbClr val="990000"/>
          </a:solidFill>
          <a:latin typeface="Georgia" pitchFamily="18" charset="0"/>
        </a:defRPr>
      </a:lvl3pPr>
      <a:lvl4pPr algn="l" rtl="0" eaLnBrk="1" fontAlgn="base" hangingPunct="1">
        <a:spcBef>
          <a:spcPct val="0"/>
        </a:spcBef>
        <a:spcAft>
          <a:spcPct val="0"/>
        </a:spcAft>
        <a:defRPr sz="4000">
          <a:solidFill>
            <a:srgbClr val="990000"/>
          </a:solidFill>
          <a:latin typeface="Georgia" pitchFamily="18" charset="0"/>
        </a:defRPr>
      </a:lvl4pPr>
      <a:lvl5pPr algn="l" rtl="0" eaLnBrk="1" fontAlgn="base" hangingPunct="1">
        <a:spcBef>
          <a:spcPct val="0"/>
        </a:spcBef>
        <a:spcAft>
          <a:spcPct val="0"/>
        </a:spcAft>
        <a:defRPr sz="4000">
          <a:solidFill>
            <a:srgbClr val="990000"/>
          </a:solidFill>
          <a:latin typeface="Georgia" pitchFamily="18" charset="0"/>
        </a:defRPr>
      </a:lvl5pPr>
      <a:lvl6pPr marL="457200" algn="ctr" rtl="0" eaLnBrk="1" fontAlgn="base" hangingPunct="1">
        <a:spcBef>
          <a:spcPct val="0"/>
        </a:spcBef>
        <a:spcAft>
          <a:spcPct val="0"/>
        </a:spcAft>
        <a:defRPr sz="4400" u="sng">
          <a:solidFill>
            <a:srgbClr val="990000"/>
          </a:solidFill>
          <a:latin typeface="Arial Black" pitchFamily="34" charset="0"/>
        </a:defRPr>
      </a:lvl6pPr>
      <a:lvl7pPr marL="914400" algn="ctr" rtl="0" eaLnBrk="1" fontAlgn="base" hangingPunct="1">
        <a:spcBef>
          <a:spcPct val="0"/>
        </a:spcBef>
        <a:spcAft>
          <a:spcPct val="0"/>
        </a:spcAft>
        <a:defRPr sz="4400" u="sng">
          <a:solidFill>
            <a:srgbClr val="990000"/>
          </a:solidFill>
          <a:latin typeface="Arial Black" pitchFamily="34" charset="0"/>
        </a:defRPr>
      </a:lvl7pPr>
      <a:lvl8pPr marL="1371600" algn="ctr" rtl="0" eaLnBrk="1" fontAlgn="base" hangingPunct="1">
        <a:spcBef>
          <a:spcPct val="0"/>
        </a:spcBef>
        <a:spcAft>
          <a:spcPct val="0"/>
        </a:spcAft>
        <a:defRPr sz="4400" u="sng">
          <a:solidFill>
            <a:srgbClr val="990000"/>
          </a:solidFill>
          <a:latin typeface="Arial Black" pitchFamily="34" charset="0"/>
        </a:defRPr>
      </a:lvl8pPr>
      <a:lvl9pPr marL="1828800" algn="ctr" rtl="0" eaLnBrk="1" fontAlgn="base" hangingPunct="1">
        <a:spcBef>
          <a:spcPct val="0"/>
        </a:spcBef>
        <a:spcAft>
          <a:spcPct val="0"/>
        </a:spcAft>
        <a:defRPr sz="4400" u="sng">
          <a:solidFill>
            <a:srgbClr val="990000"/>
          </a:solidFill>
          <a:latin typeface="Arial Black" pitchFamily="34" charset="0"/>
        </a:defRPr>
      </a:lvl9pPr>
    </p:titleStyle>
    <p:bodyStyle>
      <a:lvl1pPr marL="342900" indent="-342900" algn="l" rtl="0" eaLnBrk="1" fontAlgn="base" hangingPunct="1">
        <a:spcBef>
          <a:spcPct val="20000"/>
        </a:spcBef>
        <a:spcAft>
          <a:spcPct val="0"/>
        </a:spcAft>
        <a:buClr>
          <a:srgbClr val="715C29"/>
        </a:buClr>
        <a:buSzPct val="95000"/>
        <a:buFont typeface="Arial" charset="0"/>
        <a:buChar char="•"/>
        <a:defRPr sz="3600">
          <a:solidFill>
            <a:schemeClr val="tx1"/>
          </a:solidFill>
          <a:latin typeface="Trebuchet MS" pitchFamily="34" charset="0"/>
          <a:ea typeface="+mn-ea"/>
          <a:cs typeface="+mn-cs"/>
        </a:defRPr>
      </a:lvl1pPr>
      <a:lvl2pPr marL="742950" indent="-285750" algn="l" rtl="0" eaLnBrk="1" fontAlgn="base" hangingPunct="1">
        <a:spcBef>
          <a:spcPct val="20000"/>
        </a:spcBef>
        <a:spcAft>
          <a:spcPct val="0"/>
        </a:spcAft>
        <a:buClr>
          <a:srgbClr val="008080"/>
        </a:buClr>
        <a:buSzPct val="100000"/>
        <a:buFont typeface="Wingdings" pitchFamily="2" charset="2"/>
        <a:buChar char="§"/>
        <a:defRPr lang="en-US" sz="3400" dirty="0">
          <a:solidFill>
            <a:schemeClr val="tx1"/>
          </a:solidFill>
          <a:latin typeface="Trebuchet MS" pitchFamily="34" charset="0"/>
        </a:defRPr>
      </a:lvl2pPr>
      <a:lvl3pPr marL="1143000" indent="-228600" algn="l" rtl="0" eaLnBrk="1" fontAlgn="base" hangingPunct="1">
        <a:spcBef>
          <a:spcPct val="20000"/>
        </a:spcBef>
        <a:spcAft>
          <a:spcPct val="0"/>
        </a:spcAft>
        <a:buClr>
          <a:srgbClr val="B40000"/>
        </a:buClr>
        <a:buSzPct val="100000"/>
        <a:buFont typeface="Arial" charset="0"/>
        <a:buChar char="•"/>
        <a:defRPr sz="2800">
          <a:solidFill>
            <a:schemeClr val="tx1"/>
          </a:solidFill>
          <a:latin typeface="Trebuchet MS" pitchFamily="34" charset="0"/>
        </a:defRPr>
      </a:lvl3pPr>
      <a:lvl4pPr marL="1600200" indent="-228600" algn="l" rtl="0" eaLnBrk="1" fontAlgn="base" hangingPunct="1">
        <a:spcBef>
          <a:spcPct val="20000"/>
        </a:spcBef>
        <a:spcAft>
          <a:spcPct val="0"/>
        </a:spcAft>
        <a:buClr>
          <a:srgbClr val="644646"/>
        </a:buClr>
        <a:buSzPct val="100000"/>
        <a:buFont typeface="Trebuchet MS" pitchFamily="34" charset="0"/>
        <a:buChar char="—"/>
        <a:defRPr sz="2800" i="1">
          <a:solidFill>
            <a:schemeClr val="tx1"/>
          </a:solidFill>
          <a:latin typeface="Trebuchet MS" pitchFamily="34" charset="0"/>
        </a:defRPr>
      </a:lvl4pPr>
      <a:lvl5pPr marL="2057400" indent="-228600" algn="l" rtl="0" eaLnBrk="1" fontAlgn="base" hangingPunct="1">
        <a:spcBef>
          <a:spcPct val="20000"/>
        </a:spcBef>
        <a:spcAft>
          <a:spcPct val="0"/>
        </a:spcAft>
        <a:buFont typeface="Trebuchet MS" pitchFamily="34" charset="0"/>
        <a:buChar char="—"/>
        <a:defRPr sz="2400" i="1">
          <a:solidFill>
            <a:schemeClr val="tx1"/>
          </a:solidFill>
          <a:latin typeface="Trebuchet MS" pitchFamily="34" charset="0"/>
        </a:defRPr>
      </a:lvl5pPr>
      <a:lvl6pPr marL="2514600" indent="-228600" algn="l" rtl="0" eaLnBrk="1" fontAlgn="base" hangingPunct="1">
        <a:spcBef>
          <a:spcPct val="20000"/>
        </a:spcBef>
        <a:spcAft>
          <a:spcPct val="0"/>
        </a:spcAft>
        <a:buBlip>
          <a:blip r:embed="rId13"/>
        </a:buBlip>
        <a:defRPr sz="3200" i="1">
          <a:solidFill>
            <a:schemeClr val="tx1"/>
          </a:solidFill>
          <a:latin typeface="+mn-lt"/>
        </a:defRPr>
      </a:lvl6pPr>
      <a:lvl7pPr marL="2971800" indent="-228600" algn="l" rtl="0" eaLnBrk="1" fontAlgn="base" hangingPunct="1">
        <a:spcBef>
          <a:spcPct val="20000"/>
        </a:spcBef>
        <a:spcAft>
          <a:spcPct val="0"/>
        </a:spcAft>
        <a:buBlip>
          <a:blip r:embed="rId13"/>
        </a:buBlip>
        <a:defRPr sz="3200" i="1">
          <a:solidFill>
            <a:schemeClr val="tx1"/>
          </a:solidFill>
          <a:latin typeface="+mn-lt"/>
        </a:defRPr>
      </a:lvl7pPr>
      <a:lvl8pPr marL="3429000" indent="-228600" algn="l" rtl="0" eaLnBrk="1" fontAlgn="base" hangingPunct="1">
        <a:spcBef>
          <a:spcPct val="20000"/>
        </a:spcBef>
        <a:spcAft>
          <a:spcPct val="0"/>
        </a:spcAft>
        <a:buBlip>
          <a:blip r:embed="rId13"/>
        </a:buBlip>
        <a:defRPr sz="3200" i="1">
          <a:solidFill>
            <a:schemeClr val="tx1"/>
          </a:solidFill>
          <a:latin typeface="+mn-lt"/>
        </a:defRPr>
      </a:lvl8pPr>
      <a:lvl9pPr marL="3886200" indent="-228600" algn="l" rtl="0" eaLnBrk="1" fontAlgn="base" hangingPunct="1">
        <a:spcBef>
          <a:spcPct val="20000"/>
        </a:spcBef>
        <a:spcAft>
          <a:spcPct val="0"/>
        </a:spcAft>
        <a:buBlip>
          <a:blip r:embed="rId13"/>
        </a:buBlip>
        <a:defRPr sz="3200" i="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 name="Rectangle 14"/>
          <p:cNvSpPr/>
          <p:nvPr/>
        </p:nvSpPr>
        <p:spPr>
          <a:xfrm>
            <a:off x="0" y="6056356"/>
            <a:ext cx="9144000" cy="801644"/>
          </a:xfrm>
          <a:prstGeom prst="rect">
            <a:avLst/>
          </a:prstGeom>
          <a:solidFill>
            <a:schemeClr val="bg2">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dirty="0">
              <a:solidFill>
                <a:prstClr val="white"/>
              </a:solidFill>
            </a:endParaRPr>
          </a:p>
        </p:txBody>
      </p:sp>
      <p:sp>
        <p:nvSpPr>
          <p:cNvPr id="22" name="Title Placeholder 21"/>
          <p:cNvSpPr>
            <a:spLocks noGrp="1"/>
          </p:cNvSpPr>
          <p:nvPr>
            <p:ph type="title"/>
          </p:nvPr>
        </p:nvSpPr>
        <p:spPr>
          <a:xfrm>
            <a:off x="609600" y="241300"/>
            <a:ext cx="8153400" cy="825500"/>
          </a:xfrm>
          <a:prstGeom prst="rect">
            <a:avLst/>
          </a:prstGeom>
        </p:spPr>
        <p:txBody>
          <a:bodyPr vert="horz" anchor="ctr">
            <a:noAutofit/>
          </a:bodyPr>
          <a:lstStyle/>
          <a:p>
            <a:r>
              <a:rPr kumimoji="0" lang="en-US" smtClean="0"/>
              <a:t>Click to edit Master title style</a:t>
            </a:r>
            <a:endParaRPr kumimoji="0" lang="en-US" dirty="0"/>
          </a:p>
        </p:txBody>
      </p:sp>
      <p:sp>
        <p:nvSpPr>
          <p:cNvPr id="13" name="Text Placeholder 12"/>
          <p:cNvSpPr>
            <a:spLocks noGrp="1"/>
          </p:cNvSpPr>
          <p:nvPr>
            <p:ph type="body" idx="1"/>
          </p:nvPr>
        </p:nvSpPr>
        <p:spPr>
          <a:xfrm>
            <a:off x="612648" y="1678491"/>
            <a:ext cx="8153400" cy="3997527"/>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8" name="Rectangle 7"/>
          <p:cNvSpPr/>
          <p:nvPr/>
        </p:nvSpPr>
        <p:spPr>
          <a:xfrm>
            <a:off x="0" y="1280160"/>
            <a:ext cx="533400" cy="228600"/>
          </a:xfrm>
          <a:prstGeom prst="rect">
            <a:avLst/>
          </a:prstGeom>
          <a:solidFill>
            <a:schemeClr val="tx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9" name="Rectangle 8"/>
          <p:cNvSpPr/>
          <p:nvPr/>
        </p:nvSpPr>
        <p:spPr>
          <a:xfrm>
            <a:off x="590550" y="1280160"/>
            <a:ext cx="8553450" cy="228600"/>
          </a:xfrm>
          <a:prstGeom prst="rect">
            <a:avLst/>
          </a:prstGeom>
          <a:solidFill>
            <a:schemeClr val="tx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pic>
        <p:nvPicPr>
          <p:cNvPr id="10" name="Picture 9"/>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21"/>
              <a:stretch>
                <a:fillRect/>
              </a:stretch>
            </p:blipFill>
          </mc:Choice>
          <mc:Fallback>
            <p:blipFill>
              <a:blip r:embed="rId22"/>
              <a:stretch>
                <a:fillRect/>
              </a:stretch>
            </p:blipFill>
          </mc:Fallback>
        </mc:AlternateContent>
        <p:spPr>
          <a:xfrm>
            <a:off x="589128" y="6275440"/>
            <a:ext cx="2184400" cy="406400"/>
          </a:xfrm>
          <a:prstGeom prst="rect">
            <a:avLst/>
          </a:prstGeom>
        </p:spPr>
      </p:pic>
      <p:sp>
        <p:nvSpPr>
          <p:cNvPr id="11" name="Rectangle 10"/>
          <p:cNvSpPr/>
          <p:nvPr/>
        </p:nvSpPr>
        <p:spPr>
          <a:xfrm>
            <a:off x="0" y="6028924"/>
            <a:ext cx="9144000" cy="27432"/>
          </a:xfrm>
          <a:prstGeom prst="rect">
            <a:avLst/>
          </a:prstGeom>
          <a:solidFill>
            <a:schemeClr val="tx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457200"/>
            <a:endParaRPr lang="en-US">
              <a:solidFill>
                <a:prstClr val="white"/>
              </a:solidFill>
            </a:endParaRPr>
          </a:p>
        </p:txBody>
      </p:sp>
      <p:sp>
        <p:nvSpPr>
          <p:cNvPr id="12" name="TextBox 11"/>
          <p:cNvSpPr txBox="1"/>
          <p:nvPr/>
        </p:nvSpPr>
        <p:spPr>
          <a:xfrm>
            <a:off x="3568700" y="6468341"/>
            <a:ext cx="5334000" cy="276999"/>
          </a:xfrm>
          <a:prstGeom prst="rect">
            <a:avLst/>
          </a:prstGeom>
          <a:noFill/>
        </p:spPr>
        <p:txBody>
          <a:bodyPr wrap="square" rtlCol="0">
            <a:spAutoFit/>
          </a:bodyPr>
          <a:lstStyle/>
          <a:p>
            <a:pPr algn="r" defTabSz="457200"/>
            <a:r>
              <a:rPr lang="en-US" sz="1200" dirty="0" smtClean="0">
                <a:solidFill>
                  <a:srgbClr val="3E404A"/>
                </a:solidFill>
              </a:rPr>
              <a:t>Education Development Center Inc. ©2015 All Rights Reserved.</a:t>
            </a:r>
            <a:endParaRPr lang="en-US" sz="1200" dirty="0">
              <a:solidFill>
                <a:srgbClr val="3E404A"/>
              </a:solidFill>
            </a:endParaRPr>
          </a:p>
        </p:txBody>
      </p:sp>
      <p:sp>
        <p:nvSpPr>
          <p:cNvPr id="16" name="TextBox 15"/>
          <p:cNvSpPr txBox="1"/>
          <p:nvPr/>
        </p:nvSpPr>
        <p:spPr>
          <a:xfrm>
            <a:off x="-25400" y="1242505"/>
            <a:ext cx="558800" cy="276999"/>
          </a:xfrm>
          <a:prstGeom prst="rect">
            <a:avLst/>
          </a:prstGeom>
          <a:noFill/>
        </p:spPr>
        <p:txBody>
          <a:bodyPr wrap="square" lIns="0" tIns="0" rIns="0" bIns="0" rtlCol="0" anchor="ctr" anchorCtr="1">
            <a:spAutoFit/>
          </a:bodyPr>
          <a:lstStyle/>
          <a:p>
            <a:pPr defTabSz="457200"/>
            <a:fld id="{FCE45753-FEB0-4440-B6C5-0A95640303BD}" type="slidenum">
              <a:rPr lang="en-US" smtClean="0">
                <a:solidFill>
                  <a:prstClr val="white"/>
                </a:solidFill>
              </a:rPr>
              <a:pPr defTabSz="457200"/>
              <a:t>‹#›</a:t>
            </a:fld>
            <a:endParaRPr lang="en-US" dirty="0">
              <a:solidFill>
                <a:prstClr val="white"/>
              </a:solidFill>
            </a:endParaRPr>
          </a:p>
        </p:txBody>
      </p:sp>
    </p:spTree>
    <p:extLst>
      <p:ext uri="{BB962C8B-B14F-4D97-AF65-F5344CB8AC3E}">
        <p14:creationId xmlns:p14="http://schemas.microsoft.com/office/powerpoint/2010/main" val="3132449167"/>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 id="2147483806" r:id="rId13"/>
    <p:sldLayoutId id="2147483807" r:id="rId14"/>
    <p:sldLayoutId id="2147483808" r:id="rId15"/>
    <p:sldLayoutId id="2147483809" r:id="rId16"/>
    <p:sldLayoutId id="2147483810" r:id="rId17"/>
  </p:sldLayoutIdLst>
  <p:hf hdr="0" dt="0"/>
  <p:txStyles>
    <p:titleStyle>
      <a:lvl1pPr algn="l" rtl="0" eaLnBrk="1" latinLnBrk="0" hangingPunct="1">
        <a:spcBef>
          <a:spcPct val="0"/>
        </a:spcBef>
        <a:buNone/>
        <a:defRPr kumimoji="0" sz="3600" kern="1200">
          <a:solidFill>
            <a:schemeClr val="tx1"/>
          </a:solidFill>
          <a:latin typeface="+mj-lt"/>
          <a:ea typeface="+mj-ea"/>
          <a:cs typeface="+mj-cs"/>
        </a:defRPr>
      </a:lvl1pPr>
    </p:titleStyle>
    <p:bodyStyle>
      <a:lvl1pPr marL="320040" indent="-320040" algn="l" rtl="0" eaLnBrk="1" latinLnBrk="0" hangingPunct="1">
        <a:spcBef>
          <a:spcPts val="700"/>
        </a:spcBef>
        <a:buClr>
          <a:schemeClr val="tx2"/>
        </a:buClr>
        <a:buSzPct val="60000"/>
        <a:buFont typeface="Arial"/>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tx2"/>
        </a:buClr>
        <a:buSzPct val="70000"/>
        <a:buFont typeface="Arial"/>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tx2"/>
        </a:buClr>
        <a:buSzPct val="75000"/>
        <a:buFont typeface="Arial"/>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tx2"/>
        </a:buClr>
        <a:buSzPct val="75000"/>
        <a:buFont typeface="Arial"/>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tx2"/>
        </a:buClr>
        <a:buSzPct val="65000"/>
        <a:buFont typeface="Arial"/>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1064C467-7D22-B547-B6A6-4E65EDA2E14B}" type="datetimeFigureOut">
              <a:rPr lang="en-US" smtClean="0">
                <a:solidFill>
                  <a:prstClr val="black">
                    <a:tint val="75000"/>
                  </a:prstClr>
                </a:solidFill>
              </a:rPr>
              <a:pPr defTabSz="457200"/>
              <a:t>10/26/2015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60AAACE7-C88F-9943-9AF7-115E0FC5C6F5}"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3286444708"/>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 id="2147483823"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0C19E9-5EEE-410E-B2C0-92FC31CBF4E9}" type="datetimeFigureOut">
              <a:rPr lang="en-US" smtClean="0">
                <a:solidFill>
                  <a:prstClr val="black">
                    <a:tint val="75000"/>
                  </a:prstClr>
                </a:solidFill>
              </a:rPr>
              <a:pPr/>
              <a:t>10/26/2015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6DAC91-CFCD-484F-B4F8-A50F612CC0F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21713197"/>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55.xml"/></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55.xml"/></Relationships>
</file>

<file path=ppt/slides/_rels/slide1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7.xml"/><Relationship Id="rId4" Type="http://schemas.openxmlformats.org/officeDocument/2006/relationships/hyperlink" Target="http://www.wernative.org/" TargetMode="Externa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8.xm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3.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jpeg"/></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48.xml"/><Relationship Id="rId6" Type="http://schemas.openxmlformats.org/officeDocument/2006/relationships/hyperlink" Target="mailto:jessica.leston@ihs.gov" TargetMode="External"/><Relationship Id="rId5" Type="http://schemas.openxmlformats.org/officeDocument/2006/relationships/hyperlink" Target="mailto:jleston@npaihb.org" TargetMode="External"/><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24.png"/><Relationship Id="rId5" Type="http://schemas.openxmlformats.org/officeDocument/2006/relationships/hyperlink" Target="https://www.youtube.com/watch?v=hIfpvtw1qCA" TargetMode="External"/><Relationship Id="rId4" Type="http://schemas.openxmlformats.org/officeDocument/2006/relationships/image" Target="../media/image23.jpeg"/></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9.xml"/><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30.xml"/><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hyperlink" Target="mailto:dstephens@npaihb.org" TargetMode="External"/><Relationship Id="rId3" Type="http://schemas.openxmlformats.org/officeDocument/2006/relationships/notesSlide" Target="../notesSlides/notesSlide36.xml"/><Relationship Id="rId7" Type="http://schemas.openxmlformats.org/officeDocument/2006/relationships/hyperlink" Target="mailto:agaston@npaihb.org" TargetMode="External"/><Relationship Id="rId2" Type="http://schemas.openxmlformats.org/officeDocument/2006/relationships/slideLayout" Target="../slideLayouts/slideLayout8.xml"/><Relationship Id="rId1" Type="http://schemas.openxmlformats.org/officeDocument/2006/relationships/tags" Target="../tags/tag9.xml"/><Relationship Id="rId6" Type="http://schemas.openxmlformats.org/officeDocument/2006/relationships/hyperlink" Target="mailto:jleston@npaihb.org" TargetMode="External"/><Relationship Id="rId5" Type="http://schemas.openxmlformats.org/officeDocument/2006/relationships/hyperlink" Target="mailto:ccaughlan@npaihb.org" TargetMode="External"/><Relationship Id="rId10" Type="http://schemas.openxmlformats.org/officeDocument/2006/relationships/hyperlink" Target="mailto:cmccray@npaihb.org" TargetMode="External"/><Relationship Id="rId4" Type="http://schemas.openxmlformats.org/officeDocument/2006/relationships/hyperlink" Target="mailto:scraig@npaihb.org" TargetMode="External"/><Relationship Id="rId9" Type="http://schemas.openxmlformats.org/officeDocument/2006/relationships/hyperlink" Target="mailto:tghostdog@npaihb.or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hyperlink" Target="https://youtu.be/Q9D_lGw5IOc"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5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3276600"/>
            <a:ext cx="8686800" cy="1447800"/>
          </a:xfrm>
        </p:spPr>
        <p:txBody>
          <a:bodyPr>
            <a:noAutofit/>
          </a:bodyPr>
          <a:lstStyle/>
          <a:p>
            <a:r>
              <a:rPr lang="en-US" sz="2800" dirty="0" smtClean="0"/>
              <a:t>THRIVE</a:t>
            </a:r>
          </a:p>
          <a:p>
            <a:r>
              <a:rPr lang="en-US" sz="2800" dirty="0" smtClean="0"/>
              <a:t>Project Red talon</a:t>
            </a:r>
          </a:p>
          <a:p>
            <a:r>
              <a:rPr lang="en-US" sz="2800" dirty="0" smtClean="0"/>
              <a:t>We are native</a:t>
            </a:r>
          </a:p>
          <a:p>
            <a:endParaRPr lang="en-US" sz="2800" dirty="0"/>
          </a:p>
          <a:p>
            <a:r>
              <a:rPr lang="en-US" sz="2800" dirty="0" smtClean="0">
                <a:solidFill>
                  <a:schemeClr val="accent4">
                    <a:lumMod val="75000"/>
                  </a:schemeClr>
                </a:solidFill>
              </a:rPr>
              <a:t>October 2015</a:t>
            </a:r>
            <a:endParaRPr lang="en-US" sz="1800" dirty="0">
              <a:solidFill>
                <a:schemeClr val="accent4">
                  <a:lumMod val="75000"/>
                </a:schemeClr>
              </a:solidFill>
            </a:endParaRPr>
          </a:p>
        </p:txBody>
      </p:sp>
      <p:sp>
        <p:nvSpPr>
          <p:cNvPr id="3" name="Title 2"/>
          <p:cNvSpPr>
            <a:spLocks noGrp="1"/>
          </p:cNvSpPr>
          <p:nvPr>
            <p:ph type="ctrTitle"/>
          </p:nvPr>
        </p:nvSpPr>
        <p:spPr/>
        <p:txBody>
          <a:bodyPr/>
          <a:lstStyle/>
          <a:p>
            <a:r>
              <a:rPr lang="en-US" sz="5200" b="1" dirty="0" smtClean="0">
                <a:solidFill>
                  <a:schemeClr val="accent1">
                    <a:lumMod val="75000"/>
                  </a:schemeClr>
                </a:solidFill>
              </a:rPr>
              <a:t>NPAIHB QBM</a:t>
            </a:r>
            <a:endParaRPr lang="en-US" sz="5200" dirty="0">
              <a:solidFill>
                <a:schemeClr val="accent1">
                  <a:lumMod val="75000"/>
                </a:schemeClr>
              </a:solidFill>
            </a:endParaRPr>
          </a:p>
        </p:txBody>
      </p:sp>
    </p:spTree>
    <p:custDataLst>
      <p:tags r:id="rId1"/>
    </p:custDataLst>
    <p:extLst>
      <p:ext uri="{BB962C8B-B14F-4D97-AF65-F5344CB8AC3E}">
        <p14:creationId xmlns:p14="http://schemas.microsoft.com/office/powerpoint/2010/main" val="42029956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rotWithShape="1">
          <a:blip r:embed="rId3">
            <a:extLst>
              <a:ext uri="{28A0092B-C50C-407E-A947-70E740481C1C}">
                <a14:useLocalDpi xmlns:a14="http://schemas.microsoft.com/office/drawing/2010/main" val="0"/>
              </a:ext>
            </a:extLst>
          </a:blip>
          <a:srcRect b="11432"/>
          <a:stretch/>
        </p:blipFill>
        <p:spPr>
          <a:xfrm>
            <a:off x="-990600" y="2136"/>
            <a:ext cx="11613596" cy="7084464"/>
          </a:xfrm>
        </p:spPr>
      </p:pic>
      <p:pic>
        <p:nvPicPr>
          <p:cNvPr id="4" name="Content Placeholder 5"/>
          <p:cNvPicPr>
            <a:picLocks noChangeAspect="1"/>
          </p:cNvPicPr>
          <p:nvPr/>
        </p:nvPicPr>
        <p:blipFill rotWithShape="1">
          <a:blip r:embed="rId3">
            <a:extLst>
              <a:ext uri="{28A0092B-C50C-407E-A947-70E740481C1C}">
                <a14:useLocalDpi xmlns:a14="http://schemas.microsoft.com/office/drawing/2010/main" val="0"/>
              </a:ext>
            </a:extLst>
          </a:blip>
          <a:srcRect t="19222"/>
          <a:stretch/>
        </p:blipFill>
        <p:spPr>
          <a:xfrm>
            <a:off x="-708066" y="990600"/>
            <a:ext cx="10956966" cy="6096000"/>
          </a:xfrm>
          <a:prstGeom prst="rect">
            <a:avLst/>
          </a:prstGeom>
        </p:spPr>
      </p:pic>
    </p:spTree>
    <p:extLst>
      <p:ext uri="{BB962C8B-B14F-4D97-AF65-F5344CB8AC3E}">
        <p14:creationId xmlns:p14="http://schemas.microsoft.com/office/powerpoint/2010/main" val="3810634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10596" r="9933" b="14134"/>
          <a:stretch/>
        </p:blipFill>
        <p:spPr>
          <a:xfrm>
            <a:off x="0" y="0"/>
            <a:ext cx="9144000" cy="7409945"/>
          </a:xfrm>
        </p:spPr>
      </p:pic>
      <p:pic>
        <p:nvPicPr>
          <p:cNvPr id="5" name="Content Placeholder 3"/>
          <p:cNvPicPr>
            <a:picLocks noChangeAspect="1"/>
          </p:cNvPicPr>
          <p:nvPr/>
        </p:nvPicPr>
        <p:blipFill rotWithShape="1">
          <a:blip r:embed="rId3">
            <a:extLst>
              <a:ext uri="{28A0092B-C50C-407E-A947-70E740481C1C}">
                <a14:useLocalDpi xmlns:a14="http://schemas.microsoft.com/office/drawing/2010/main" val="0"/>
              </a:ext>
            </a:extLst>
          </a:blip>
          <a:srcRect t="18985"/>
          <a:stretch/>
        </p:blipFill>
        <p:spPr>
          <a:xfrm>
            <a:off x="-381000" y="1157256"/>
            <a:ext cx="10134600" cy="6157944"/>
          </a:xfrm>
          <a:prstGeom prst="rect">
            <a:avLst/>
          </a:prstGeom>
        </p:spPr>
      </p:pic>
    </p:spTree>
    <p:extLst>
      <p:ext uri="{BB962C8B-B14F-4D97-AF65-F5344CB8AC3E}">
        <p14:creationId xmlns:p14="http://schemas.microsoft.com/office/powerpoint/2010/main" val="22172033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75000"/>
                  </a:schemeClr>
                </a:solidFill>
              </a:rPr>
              <a:t>Suicide Crisis Protocol </a:t>
            </a:r>
            <a:endParaRPr lang="en-US" dirty="0">
              <a:solidFill>
                <a:schemeClr val="accent1">
                  <a:lumMod val="75000"/>
                </a:schemeClr>
              </a:solidFill>
            </a:endParaRPr>
          </a:p>
        </p:txBody>
      </p:sp>
      <p:pic>
        <p:nvPicPr>
          <p:cNvPr id="4" name="Content Placeholder 3"/>
          <p:cNvPicPr>
            <a:picLocks noGrp="1" noChangeAspect="1"/>
          </p:cNvPicPr>
          <p:nvPr>
            <p:ph sz="quarter" idx="1"/>
          </p:nvPr>
        </p:nvPicPr>
        <p:blipFill rotWithShape="1">
          <a:blip r:embed="rId3">
            <a:extLst>
              <a:ext uri="{28A0092B-C50C-407E-A947-70E740481C1C}">
                <a14:useLocalDpi xmlns:a14="http://schemas.microsoft.com/office/drawing/2010/main" val="0"/>
              </a:ext>
            </a:extLst>
          </a:blip>
          <a:srcRect l="30407" t="11007" r="31256" b="5044"/>
          <a:stretch/>
        </p:blipFill>
        <p:spPr>
          <a:xfrm>
            <a:off x="152400" y="1295399"/>
            <a:ext cx="8839200" cy="10887403"/>
          </a:xfrm>
        </p:spPr>
      </p:pic>
    </p:spTree>
    <p:extLst>
      <p:ext uri="{BB962C8B-B14F-4D97-AF65-F5344CB8AC3E}">
        <p14:creationId xmlns:p14="http://schemas.microsoft.com/office/powerpoint/2010/main" val="29348517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7528" t="12874" r="13570"/>
          <a:stretch/>
        </p:blipFill>
        <p:spPr>
          <a:xfrm>
            <a:off x="207579" y="21021"/>
            <a:ext cx="8600091" cy="7341067"/>
          </a:xfrm>
          <a:prstGeom prst="rect">
            <a:avLst/>
          </a:prstGeom>
        </p:spPr>
      </p:pic>
    </p:spTree>
    <p:extLst>
      <p:ext uri="{BB962C8B-B14F-4D97-AF65-F5344CB8AC3E}">
        <p14:creationId xmlns:p14="http://schemas.microsoft.com/office/powerpoint/2010/main" val="15185266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r="34108" b="43678"/>
          <a:stretch/>
        </p:blipFill>
        <p:spPr>
          <a:xfrm>
            <a:off x="1048578" y="115321"/>
            <a:ext cx="7333422" cy="6666479"/>
          </a:xfrm>
          <a:prstGeom prst="rect">
            <a:avLst/>
          </a:prstGeom>
        </p:spPr>
      </p:pic>
    </p:spTree>
    <p:extLst>
      <p:ext uri="{BB962C8B-B14F-4D97-AF65-F5344CB8AC3E}">
        <p14:creationId xmlns:p14="http://schemas.microsoft.com/office/powerpoint/2010/main" val="13951805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Keep These Q’s in Mind</a:t>
            </a:r>
            <a:endParaRPr lang="en-US" dirty="0"/>
          </a:p>
        </p:txBody>
      </p:sp>
      <p:sp>
        <p:nvSpPr>
          <p:cNvPr id="3" name="Content Placeholder 2"/>
          <p:cNvSpPr>
            <a:spLocks noGrp="1"/>
          </p:cNvSpPr>
          <p:nvPr>
            <p:ph sz="quarter" idx="1"/>
          </p:nvPr>
        </p:nvSpPr>
        <p:spPr>
          <a:xfrm>
            <a:off x="-76200" y="1905000"/>
            <a:ext cx="9372600" cy="4876800"/>
          </a:xfrm>
        </p:spPr>
        <p:txBody>
          <a:bodyPr>
            <a:normAutofit/>
          </a:bodyPr>
          <a:lstStyle/>
          <a:p>
            <a:pPr lvl="1">
              <a:spcAft>
                <a:spcPts val="1200"/>
              </a:spcAft>
            </a:pPr>
            <a:r>
              <a:rPr lang="en-US" sz="2800" dirty="0"/>
              <a:t>Does your </a:t>
            </a:r>
            <a:r>
              <a:rPr lang="en-US" sz="2800" b="1" dirty="0"/>
              <a:t>clinic</a:t>
            </a:r>
            <a:r>
              <a:rPr lang="en-US" sz="2800" dirty="0"/>
              <a:t> </a:t>
            </a:r>
            <a:r>
              <a:rPr lang="en-US" sz="2800" dirty="0" smtClean="0"/>
              <a:t>have a suicide </a:t>
            </a:r>
            <a:r>
              <a:rPr lang="en-US" sz="2800" dirty="0"/>
              <a:t>crisis </a:t>
            </a:r>
            <a:r>
              <a:rPr lang="en-US" sz="2800" dirty="0" smtClean="0"/>
              <a:t>protocol? </a:t>
            </a:r>
          </a:p>
          <a:p>
            <a:pPr lvl="1"/>
            <a:r>
              <a:rPr lang="en-US" sz="2800" dirty="0" smtClean="0"/>
              <a:t>What is most helpful on this draft?</a:t>
            </a:r>
          </a:p>
          <a:p>
            <a:pPr lvl="1"/>
            <a:r>
              <a:rPr lang="en-US" sz="2800" dirty="0" smtClean="0"/>
              <a:t>What can be removed from this draft?</a:t>
            </a:r>
          </a:p>
          <a:p>
            <a:pPr lvl="1"/>
            <a:r>
              <a:rPr lang="en-US" sz="2800" dirty="0" smtClean="0"/>
              <a:t>What is missing?</a:t>
            </a:r>
          </a:p>
          <a:p>
            <a:pPr lvl="1"/>
            <a:r>
              <a:rPr lang="en-US" sz="2800" dirty="0" smtClean="0"/>
              <a:t>Is there too much information for a 1 page resource?</a:t>
            </a:r>
          </a:p>
          <a:p>
            <a:pPr lvl="1"/>
            <a:r>
              <a:rPr lang="en-US" sz="2600" dirty="0" smtClean="0"/>
              <a:t>How </a:t>
            </a:r>
            <a:r>
              <a:rPr lang="en-US" sz="2600" dirty="0"/>
              <a:t>do we avoid community members falling through </a:t>
            </a:r>
            <a:r>
              <a:rPr lang="en-US" sz="2600" dirty="0" smtClean="0"/>
              <a:t>            the </a:t>
            </a:r>
            <a:r>
              <a:rPr lang="en-US" sz="2600" dirty="0"/>
              <a:t>cracks?</a:t>
            </a:r>
          </a:p>
        </p:txBody>
      </p:sp>
    </p:spTree>
    <p:extLst>
      <p:ext uri="{BB962C8B-B14F-4D97-AF65-F5344CB8AC3E}">
        <p14:creationId xmlns:p14="http://schemas.microsoft.com/office/powerpoint/2010/main" val="20509156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2400" y="373559"/>
            <a:ext cx="8839200" cy="769441"/>
          </a:xfrm>
          <a:prstGeom prst="rect">
            <a:avLst/>
          </a:prstGeom>
          <a:noFill/>
        </p:spPr>
        <p:txBody>
          <a:bodyPr wrap="square" rtlCol="0">
            <a:spAutoFit/>
          </a:bodyPr>
          <a:lstStyle/>
          <a:p>
            <a:pPr algn="ctr" defTabSz="914400"/>
            <a:r>
              <a:rPr lang="en-US" sz="4400" dirty="0" smtClean="0">
                <a:solidFill>
                  <a:schemeClr val="accent1">
                    <a:lumMod val="75000"/>
                  </a:schemeClr>
                </a:solidFill>
              </a:rPr>
              <a:t>Social Media Focus Groups</a:t>
            </a:r>
            <a:endParaRPr lang="en-US" sz="4400" dirty="0">
              <a:solidFill>
                <a:schemeClr val="accent1">
                  <a:lumMod val="75000"/>
                </a:schemeClr>
              </a:solidFill>
            </a:endParaRPr>
          </a:p>
        </p:txBody>
      </p:sp>
      <p:sp>
        <p:nvSpPr>
          <p:cNvPr id="8" name="TextBox 7"/>
          <p:cNvSpPr txBox="1"/>
          <p:nvPr/>
        </p:nvSpPr>
        <p:spPr>
          <a:xfrm>
            <a:off x="390938" y="1618595"/>
            <a:ext cx="8410162" cy="5072158"/>
          </a:xfrm>
          <a:prstGeom prst="rect">
            <a:avLst/>
          </a:prstGeom>
          <a:noFill/>
        </p:spPr>
        <p:txBody>
          <a:bodyPr wrap="square" rtlCol="0">
            <a:spAutoFit/>
          </a:bodyPr>
          <a:lstStyle/>
          <a:p>
            <a:pPr marL="274320" lvl="1" indent="-274320" defTabSz="914400">
              <a:spcBef>
                <a:spcPct val="20000"/>
              </a:spcBef>
              <a:spcAft>
                <a:spcPts val="1200"/>
              </a:spcAft>
              <a:buClr>
                <a:srgbClr val="D16349"/>
              </a:buClr>
              <a:buSzPct val="85000"/>
              <a:buFont typeface="Wingdings 2"/>
              <a:buChar char=""/>
            </a:pPr>
            <a:r>
              <a:rPr lang="en-US" sz="3200" b="1" dirty="0" smtClean="0">
                <a:solidFill>
                  <a:prstClr val="black"/>
                </a:solidFill>
              </a:rPr>
              <a:t>Goal</a:t>
            </a:r>
            <a:r>
              <a:rPr lang="en-US" sz="3200" dirty="0" smtClean="0">
                <a:solidFill>
                  <a:prstClr val="black"/>
                </a:solidFill>
              </a:rPr>
              <a:t>: Better understand Native adolescents</a:t>
            </a:r>
            <a:r>
              <a:rPr lang="en-US" sz="3200" dirty="0">
                <a:solidFill>
                  <a:prstClr val="black"/>
                </a:solidFill>
              </a:rPr>
              <a:t>’ perspectives on </a:t>
            </a:r>
            <a:r>
              <a:rPr lang="en-US" sz="3200" dirty="0" smtClean="0">
                <a:solidFill>
                  <a:prstClr val="black"/>
                </a:solidFill>
              </a:rPr>
              <a:t>concerning </a:t>
            </a:r>
            <a:r>
              <a:rPr lang="en-US" sz="3200" dirty="0">
                <a:solidFill>
                  <a:prstClr val="black"/>
                </a:solidFill>
              </a:rPr>
              <a:t>content (harm to oneself or </a:t>
            </a:r>
            <a:r>
              <a:rPr lang="en-US" sz="3200" dirty="0" smtClean="0">
                <a:solidFill>
                  <a:prstClr val="black"/>
                </a:solidFill>
              </a:rPr>
              <a:t>others) posted on </a:t>
            </a:r>
            <a:r>
              <a:rPr lang="en-US" sz="3200" dirty="0">
                <a:solidFill>
                  <a:prstClr val="black"/>
                </a:solidFill>
              </a:rPr>
              <a:t>social </a:t>
            </a:r>
            <a:r>
              <a:rPr lang="en-US" sz="3200" dirty="0" smtClean="0">
                <a:solidFill>
                  <a:prstClr val="black"/>
                </a:solidFill>
              </a:rPr>
              <a:t>media.</a:t>
            </a:r>
          </a:p>
          <a:p>
            <a:pPr marL="548640" lvl="1" indent="-274320" defTabSz="914400">
              <a:spcBef>
                <a:spcPct val="20000"/>
              </a:spcBef>
              <a:spcAft>
                <a:spcPts val="1200"/>
              </a:spcAft>
              <a:buClr>
                <a:srgbClr val="CCB400"/>
              </a:buClr>
              <a:buSzPct val="70000"/>
              <a:buFont typeface="Wingdings"/>
              <a:buChar char=""/>
            </a:pPr>
            <a:r>
              <a:rPr lang="en-US" sz="2800" dirty="0" smtClean="0">
                <a:solidFill>
                  <a:prstClr val="black"/>
                </a:solidFill>
              </a:rPr>
              <a:t>Develop culturally </a:t>
            </a:r>
            <a:r>
              <a:rPr lang="en-US" sz="2800" dirty="0">
                <a:solidFill>
                  <a:prstClr val="black"/>
                </a:solidFill>
              </a:rPr>
              <a:t>relevant strategies to help youth cope with and respond </a:t>
            </a:r>
            <a:r>
              <a:rPr lang="en-US" sz="2800" dirty="0" smtClean="0">
                <a:solidFill>
                  <a:prstClr val="black"/>
                </a:solidFill>
              </a:rPr>
              <a:t>to such posts. </a:t>
            </a:r>
          </a:p>
          <a:p>
            <a:pPr marL="274320" lvl="1" indent="-274320" defTabSz="914400">
              <a:spcBef>
                <a:spcPct val="20000"/>
              </a:spcBef>
              <a:spcAft>
                <a:spcPts val="1200"/>
              </a:spcAft>
              <a:buClr>
                <a:srgbClr val="D16349"/>
              </a:buClr>
              <a:buSzPct val="85000"/>
              <a:buFont typeface="Wingdings 2"/>
              <a:buChar char=""/>
            </a:pPr>
            <a:r>
              <a:rPr lang="en-US" sz="3200" dirty="0">
                <a:solidFill>
                  <a:prstClr val="black"/>
                </a:solidFill>
              </a:rPr>
              <a:t>Partnership with SMAHRT at Seattle Children’s Hospital</a:t>
            </a:r>
          </a:p>
          <a:p>
            <a:pPr marL="548640" lvl="1" indent="-274320" defTabSz="914400">
              <a:spcBef>
                <a:spcPct val="20000"/>
              </a:spcBef>
              <a:spcAft>
                <a:spcPts val="1200"/>
              </a:spcAft>
              <a:buClr>
                <a:srgbClr val="CCB400"/>
              </a:buClr>
              <a:buSzPct val="70000"/>
              <a:buFont typeface="Wingdings"/>
              <a:buChar char=""/>
            </a:pPr>
            <a:endParaRPr lang="en-US" sz="2800" dirty="0">
              <a:solidFill>
                <a:prstClr val="black"/>
              </a:solidFill>
            </a:endParaRPr>
          </a:p>
        </p:txBody>
      </p:sp>
    </p:spTree>
    <p:custDataLst>
      <p:tags r:id="rId1"/>
    </p:custDataLst>
    <p:extLst>
      <p:ext uri="{BB962C8B-B14F-4D97-AF65-F5344CB8AC3E}">
        <p14:creationId xmlns:p14="http://schemas.microsoft.com/office/powerpoint/2010/main" val="36082883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2400" y="373559"/>
            <a:ext cx="8839200" cy="769441"/>
          </a:xfrm>
          <a:prstGeom prst="rect">
            <a:avLst/>
          </a:prstGeom>
          <a:noFill/>
        </p:spPr>
        <p:txBody>
          <a:bodyPr wrap="square" rtlCol="0">
            <a:spAutoFit/>
          </a:bodyPr>
          <a:lstStyle/>
          <a:p>
            <a:pPr algn="ctr" defTabSz="914400"/>
            <a:r>
              <a:rPr lang="en-US" sz="4400" dirty="0" smtClean="0">
                <a:solidFill>
                  <a:srgbClr val="8CADAE">
                    <a:lumMod val="75000"/>
                  </a:srgbClr>
                </a:solidFill>
              </a:rPr>
              <a:t>Ideal Program Findings</a:t>
            </a:r>
            <a:endParaRPr lang="en-US" sz="4400" dirty="0">
              <a:solidFill>
                <a:srgbClr val="8CADAE">
                  <a:lumMod val="75000"/>
                </a:srgbClr>
              </a:solidFill>
            </a:endParaRPr>
          </a:p>
        </p:txBody>
      </p:sp>
      <p:sp>
        <p:nvSpPr>
          <p:cNvPr id="8" name="TextBox 7"/>
          <p:cNvSpPr txBox="1"/>
          <p:nvPr/>
        </p:nvSpPr>
        <p:spPr>
          <a:xfrm>
            <a:off x="390938" y="1524000"/>
            <a:ext cx="8410162" cy="3628686"/>
          </a:xfrm>
          <a:prstGeom prst="rect">
            <a:avLst/>
          </a:prstGeom>
          <a:noFill/>
        </p:spPr>
        <p:txBody>
          <a:bodyPr wrap="square" rtlCol="0">
            <a:spAutoFit/>
          </a:bodyPr>
          <a:lstStyle/>
          <a:p>
            <a:pPr marL="274320" lvl="1" indent="-274320" defTabSz="914400">
              <a:spcBef>
                <a:spcPct val="20000"/>
              </a:spcBef>
              <a:spcAft>
                <a:spcPts val="600"/>
              </a:spcAft>
              <a:buClr>
                <a:srgbClr val="D16349"/>
              </a:buClr>
              <a:buSzPct val="85000"/>
              <a:buFont typeface="Wingdings 2"/>
              <a:buChar char=""/>
            </a:pPr>
            <a:r>
              <a:rPr lang="en-US" sz="3200" dirty="0" smtClean="0">
                <a:solidFill>
                  <a:prstClr val="black"/>
                </a:solidFill>
              </a:rPr>
              <a:t>Facebook (68</a:t>
            </a:r>
            <a:r>
              <a:rPr lang="en-US" sz="3200" dirty="0">
                <a:solidFill>
                  <a:prstClr val="black"/>
                </a:solidFill>
              </a:rPr>
              <a:t>% of </a:t>
            </a:r>
            <a:r>
              <a:rPr lang="en-US" sz="3200" dirty="0" smtClean="0">
                <a:solidFill>
                  <a:prstClr val="black"/>
                </a:solidFill>
              </a:rPr>
              <a:t>participants) </a:t>
            </a:r>
          </a:p>
          <a:p>
            <a:pPr marL="274320" lvl="1" indent="-274320" defTabSz="914400">
              <a:spcBef>
                <a:spcPct val="20000"/>
              </a:spcBef>
              <a:spcAft>
                <a:spcPts val="600"/>
              </a:spcAft>
              <a:buClr>
                <a:srgbClr val="D16349"/>
              </a:buClr>
              <a:buSzPct val="85000"/>
              <a:buFont typeface="Wingdings 2"/>
              <a:buChar char=""/>
            </a:pPr>
            <a:r>
              <a:rPr lang="en-US" sz="3200" dirty="0" smtClean="0">
                <a:solidFill>
                  <a:prstClr val="black"/>
                </a:solidFill>
              </a:rPr>
              <a:t>Preferred Helpers : </a:t>
            </a:r>
          </a:p>
          <a:p>
            <a:pPr marL="548640" lvl="1" indent="-274320" defTabSz="914400">
              <a:spcBef>
                <a:spcPct val="20000"/>
              </a:spcBef>
              <a:spcAft>
                <a:spcPts val="600"/>
              </a:spcAft>
              <a:buClr>
                <a:srgbClr val="CCB400"/>
              </a:buClr>
              <a:buSzPct val="70000"/>
              <a:buFont typeface="Wingdings"/>
              <a:buChar char=""/>
            </a:pPr>
            <a:r>
              <a:rPr lang="en-US" sz="2800" dirty="0">
                <a:solidFill>
                  <a:prstClr val="black"/>
                </a:solidFill>
              </a:rPr>
              <a:t>family, </a:t>
            </a:r>
          </a:p>
          <a:p>
            <a:pPr marL="548640" lvl="1" indent="-274320" defTabSz="914400">
              <a:spcBef>
                <a:spcPct val="20000"/>
              </a:spcBef>
              <a:spcAft>
                <a:spcPts val="600"/>
              </a:spcAft>
              <a:buClr>
                <a:srgbClr val="CCB400"/>
              </a:buClr>
              <a:buSzPct val="70000"/>
              <a:buFont typeface="Wingdings"/>
              <a:buChar char=""/>
            </a:pPr>
            <a:r>
              <a:rPr lang="en-US" sz="2800" dirty="0">
                <a:solidFill>
                  <a:prstClr val="black"/>
                </a:solidFill>
              </a:rPr>
              <a:t>friends, </a:t>
            </a:r>
          </a:p>
          <a:p>
            <a:pPr marL="548640" lvl="1" indent="-274320" defTabSz="914400">
              <a:spcBef>
                <a:spcPct val="20000"/>
              </a:spcBef>
              <a:spcAft>
                <a:spcPts val="600"/>
              </a:spcAft>
              <a:buClr>
                <a:srgbClr val="CCB400"/>
              </a:buClr>
              <a:buSzPct val="70000"/>
              <a:buFont typeface="Wingdings"/>
              <a:buChar char=""/>
            </a:pPr>
            <a:r>
              <a:rPr lang="en-US" sz="2800" dirty="0">
                <a:solidFill>
                  <a:prstClr val="black"/>
                </a:solidFill>
              </a:rPr>
              <a:t>mental health professionals, and </a:t>
            </a:r>
          </a:p>
          <a:p>
            <a:pPr marL="548640" lvl="1" indent="-274320" defTabSz="914400">
              <a:spcBef>
                <a:spcPct val="20000"/>
              </a:spcBef>
              <a:spcAft>
                <a:spcPts val="600"/>
              </a:spcAft>
              <a:buClr>
                <a:srgbClr val="CCB400"/>
              </a:buClr>
              <a:buSzPct val="70000"/>
              <a:buFont typeface="Wingdings"/>
              <a:buChar char=""/>
            </a:pPr>
            <a:r>
              <a:rPr lang="en-US" sz="2800" dirty="0">
                <a:solidFill>
                  <a:prstClr val="black"/>
                </a:solidFill>
              </a:rPr>
              <a:t>health &amp; safety programs. </a:t>
            </a:r>
          </a:p>
        </p:txBody>
      </p:sp>
    </p:spTree>
    <p:custDataLst>
      <p:tags r:id="rId1"/>
    </p:custDataLst>
    <p:extLst>
      <p:ext uri="{BB962C8B-B14F-4D97-AF65-F5344CB8AC3E}">
        <p14:creationId xmlns:p14="http://schemas.microsoft.com/office/powerpoint/2010/main" val="28176063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2400" y="373559"/>
            <a:ext cx="8839200" cy="769441"/>
          </a:xfrm>
          <a:prstGeom prst="rect">
            <a:avLst/>
          </a:prstGeom>
          <a:noFill/>
        </p:spPr>
        <p:txBody>
          <a:bodyPr wrap="square" rtlCol="0">
            <a:spAutoFit/>
          </a:bodyPr>
          <a:lstStyle/>
          <a:p>
            <a:pPr algn="ctr" defTabSz="914400"/>
            <a:r>
              <a:rPr lang="en-US" sz="4400" dirty="0" smtClean="0">
                <a:solidFill>
                  <a:srgbClr val="8CADAE">
                    <a:lumMod val="75000"/>
                  </a:srgbClr>
                </a:solidFill>
              </a:rPr>
              <a:t>Ideal Program Findings</a:t>
            </a:r>
            <a:endParaRPr lang="en-US" sz="4400" dirty="0">
              <a:solidFill>
                <a:srgbClr val="8CADAE">
                  <a:lumMod val="75000"/>
                </a:srgbClr>
              </a:solidFill>
            </a:endParaRPr>
          </a:p>
        </p:txBody>
      </p:sp>
      <p:sp>
        <p:nvSpPr>
          <p:cNvPr id="8" name="TextBox 7"/>
          <p:cNvSpPr txBox="1"/>
          <p:nvPr/>
        </p:nvSpPr>
        <p:spPr>
          <a:xfrm>
            <a:off x="390938" y="1524000"/>
            <a:ext cx="8410162" cy="3290131"/>
          </a:xfrm>
          <a:prstGeom prst="rect">
            <a:avLst/>
          </a:prstGeom>
          <a:noFill/>
        </p:spPr>
        <p:txBody>
          <a:bodyPr wrap="square" rtlCol="0">
            <a:spAutoFit/>
          </a:bodyPr>
          <a:lstStyle/>
          <a:p>
            <a:pPr marL="274320" lvl="1" indent="-274320" defTabSz="914400">
              <a:spcBef>
                <a:spcPct val="20000"/>
              </a:spcBef>
              <a:spcAft>
                <a:spcPts val="600"/>
              </a:spcAft>
              <a:buClr>
                <a:srgbClr val="D16349"/>
              </a:buClr>
              <a:buSzPct val="85000"/>
              <a:buFont typeface="Wingdings 2"/>
              <a:buChar char=""/>
            </a:pPr>
            <a:r>
              <a:rPr lang="en-US" sz="3200" dirty="0" smtClean="0">
                <a:solidFill>
                  <a:prstClr val="black"/>
                </a:solidFill>
              </a:rPr>
              <a:t>Three </a:t>
            </a:r>
            <a:r>
              <a:rPr lang="en-US" sz="3200" dirty="0">
                <a:solidFill>
                  <a:prstClr val="black"/>
                </a:solidFill>
              </a:rPr>
              <a:t>themes emerged within the teens’ suggestions for intervention resources: </a:t>
            </a:r>
          </a:p>
          <a:p>
            <a:pPr marL="548640" lvl="1" indent="-274320" defTabSz="914400">
              <a:spcBef>
                <a:spcPct val="20000"/>
              </a:spcBef>
              <a:spcAft>
                <a:spcPts val="600"/>
              </a:spcAft>
              <a:buClr>
                <a:srgbClr val="CCB400"/>
              </a:buClr>
              <a:buSzPct val="70000"/>
              <a:buFont typeface="Wingdings"/>
              <a:buChar char=""/>
            </a:pPr>
            <a:r>
              <a:rPr lang="en-US" sz="2800" dirty="0">
                <a:solidFill>
                  <a:prstClr val="black"/>
                </a:solidFill>
              </a:rPr>
              <a:t>inspirational </a:t>
            </a:r>
            <a:r>
              <a:rPr lang="en-US" sz="2800" dirty="0" smtClean="0">
                <a:solidFill>
                  <a:prstClr val="black"/>
                </a:solidFill>
              </a:rPr>
              <a:t>videos</a:t>
            </a:r>
          </a:p>
          <a:p>
            <a:pPr marL="548640" lvl="1" indent="-274320" defTabSz="914400">
              <a:spcBef>
                <a:spcPct val="20000"/>
              </a:spcBef>
              <a:spcAft>
                <a:spcPts val="600"/>
              </a:spcAft>
              <a:buClr>
                <a:srgbClr val="CCB400"/>
              </a:buClr>
              <a:buSzPct val="70000"/>
              <a:buFont typeface="Wingdings"/>
              <a:buChar char=""/>
            </a:pPr>
            <a:r>
              <a:rPr lang="en-US" sz="2800" dirty="0" smtClean="0">
                <a:solidFill>
                  <a:prstClr val="black"/>
                </a:solidFill>
              </a:rPr>
              <a:t>tips </a:t>
            </a:r>
            <a:r>
              <a:rPr lang="en-US" sz="2800" dirty="0">
                <a:solidFill>
                  <a:prstClr val="black"/>
                </a:solidFill>
              </a:rPr>
              <a:t>or guides on how to </a:t>
            </a:r>
            <a:r>
              <a:rPr lang="en-US" sz="2800" dirty="0" smtClean="0">
                <a:solidFill>
                  <a:prstClr val="black"/>
                </a:solidFill>
              </a:rPr>
              <a:t>respond, and </a:t>
            </a:r>
          </a:p>
          <a:p>
            <a:pPr marL="548640" lvl="1" indent="-274320" defTabSz="914400">
              <a:spcBef>
                <a:spcPct val="20000"/>
              </a:spcBef>
              <a:spcAft>
                <a:spcPts val="1200"/>
              </a:spcAft>
              <a:buClr>
                <a:srgbClr val="CCB400"/>
              </a:buClr>
              <a:buSzPct val="70000"/>
              <a:buFont typeface="Wingdings"/>
              <a:buChar char=""/>
            </a:pPr>
            <a:r>
              <a:rPr lang="en-US" sz="2800" dirty="0" smtClean="0">
                <a:solidFill>
                  <a:prstClr val="black"/>
                </a:solidFill>
              </a:rPr>
              <a:t>Native </a:t>
            </a:r>
            <a:r>
              <a:rPr lang="en-US" sz="2800" dirty="0">
                <a:solidFill>
                  <a:prstClr val="black"/>
                </a:solidFill>
              </a:rPr>
              <a:t>specific </a:t>
            </a:r>
            <a:r>
              <a:rPr lang="en-US" sz="2800" dirty="0" smtClean="0">
                <a:solidFill>
                  <a:prstClr val="black"/>
                </a:solidFill>
              </a:rPr>
              <a:t>resources (like </a:t>
            </a:r>
            <a:r>
              <a:rPr lang="en-US" sz="2800" dirty="0" smtClean="0">
                <a:solidFill>
                  <a:prstClr val="black"/>
                </a:solidFill>
                <a:hlinkClick r:id="rId4"/>
              </a:rPr>
              <a:t>www.weRnative.org</a:t>
            </a:r>
            <a:r>
              <a:rPr lang="en-US" sz="2800" dirty="0" smtClean="0">
                <a:solidFill>
                  <a:prstClr val="black"/>
                </a:solidFill>
              </a:rPr>
              <a:t>).</a:t>
            </a:r>
            <a:endParaRPr lang="en-US" sz="2800" dirty="0">
              <a:solidFill>
                <a:prstClr val="black"/>
              </a:solidFill>
            </a:endParaRPr>
          </a:p>
        </p:txBody>
      </p:sp>
    </p:spTree>
    <p:custDataLst>
      <p:tags r:id="rId1"/>
    </p:custDataLst>
    <p:extLst>
      <p:ext uri="{BB962C8B-B14F-4D97-AF65-F5344CB8AC3E}">
        <p14:creationId xmlns:p14="http://schemas.microsoft.com/office/powerpoint/2010/main" val="31673622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2400" y="373559"/>
            <a:ext cx="8839200" cy="769441"/>
          </a:xfrm>
          <a:prstGeom prst="rect">
            <a:avLst/>
          </a:prstGeom>
          <a:noFill/>
        </p:spPr>
        <p:txBody>
          <a:bodyPr wrap="square" rtlCol="0">
            <a:spAutoFit/>
          </a:bodyPr>
          <a:lstStyle/>
          <a:p>
            <a:pPr algn="ctr" defTabSz="914400"/>
            <a:r>
              <a:rPr lang="en-US" sz="4400" dirty="0" smtClean="0">
                <a:solidFill>
                  <a:srgbClr val="8CADAE">
                    <a:lumMod val="75000"/>
                  </a:srgbClr>
                </a:solidFill>
              </a:rPr>
              <a:t>Health Educator Feedback</a:t>
            </a:r>
            <a:endParaRPr lang="en-US" sz="4400" dirty="0">
              <a:solidFill>
                <a:srgbClr val="8CADAE">
                  <a:lumMod val="75000"/>
                </a:srgbClr>
              </a:solidFill>
            </a:endParaRPr>
          </a:p>
        </p:txBody>
      </p:sp>
      <p:pic>
        <p:nvPicPr>
          <p:cNvPr id="102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9063" t="16667" r="13438" b="13148"/>
          <a:stretch/>
        </p:blipFill>
        <p:spPr bwMode="auto">
          <a:xfrm>
            <a:off x="457200" y="1295399"/>
            <a:ext cx="8101731" cy="5562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1097949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75000"/>
                  </a:schemeClr>
                </a:solidFill>
              </a:rPr>
              <a:t>Meeting Agenda</a:t>
            </a:r>
            <a:endParaRPr lang="en-US" dirty="0">
              <a:solidFill>
                <a:schemeClr val="accent1">
                  <a:lumMod val="75000"/>
                </a:schemeClr>
              </a:solidFill>
            </a:endParaRPr>
          </a:p>
        </p:txBody>
      </p:sp>
      <p:pic>
        <p:nvPicPr>
          <p:cNvPr id="4" name="Picture 3"/>
          <p:cNvPicPr/>
          <p:nvPr/>
        </p:nvPicPr>
        <p:blipFill>
          <a:blip r:embed="rId4" cstate="print">
            <a:biLevel thresh="50000"/>
          </a:blip>
          <a:srcRect l="67901"/>
          <a:stretch>
            <a:fillRect/>
          </a:stretch>
        </p:blipFill>
        <p:spPr bwMode="auto">
          <a:xfrm>
            <a:off x="7010400" y="4648200"/>
            <a:ext cx="1581150" cy="1704975"/>
          </a:xfrm>
          <a:prstGeom prst="rect">
            <a:avLst/>
          </a:prstGeom>
          <a:noFill/>
          <a:ln w="9525">
            <a:noFill/>
            <a:miter lim="800000"/>
            <a:headEnd/>
            <a:tailEnd/>
          </a:ln>
        </p:spPr>
      </p:pic>
      <p:pic>
        <p:nvPicPr>
          <p:cNvPr id="5" name="Picture 4"/>
          <p:cNvPicPr/>
          <p:nvPr/>
        </p:nvPicPr>
        <p:blipFill>
          <a:blip r:embed="rId5" cstate="print">
            <a:biLevel thresh="50000"/>
          </a:blip>
          <a:srcRect l="33467" r="33558"/>
          <a:stretch>
            <a:fillRect/>
          </a:stretch>
        </p:blipFill>
        <p:spPr bwMode="auto">
          <a:xfrm>
            <a:off x="7010400" y="1371600"/>
            <a:ext cx="1619250" cy="1695450"/>
          </a:xfrm>
          <a:prstGeom prst="rect">
            <a:avLst/>
          </a:prstGeom>
          <a:noFill/>
          <a:ln w="9525">
            <a:noFill/>
            <a:miter lim="800000"/>
            <a:headEnd/>
            <a:tailEnd/>
          </a:ln>
        </p:spPr>
      </p:pic>
      <p:pic>
        <p:nvPicPr>
          <p:cNvPr id="6" name="Picture 5"/>
          <p:cNvPicPr/>
          <p:nvPr/>
        </p:nvPicPr>
        <p:blipFill>
          <a:blip r:embed="rId6" cstate="print">
            <a:biLevel thresh="50000"/>
          </a:blip>
          <a:srcRect t="867"/>
          <a:stretch>
            <a:fillRect/>
          </a:stretch>
        </p:blipFill>
        <p:spPr bwMode="auto">
          <a:xfrm>
            <a:off x="6951345" y="3124200"/>
            <a:ext cx="1735455" cy="1418590"/>
          </a:xfrm>
          <a:prstGeom prst="rect">
            <a:avLst/>
          </a:prstGeom>
          <a:noFill/>
          <a:ln w="9525">
            <a:solidFill>
              <a:schemeClr val="tx1"/>
            </a:solidFill>
            <a:miter lim="800000"/>
            <a:headEnd/>
            <a:tailEnd/>
          </a:ln>
        </p:spPr>
      </p:pic>
      <p:sp>
        <p:nvSpPr>
          <p:cNvPr id="3" name="Text Placeholder 2"/>
          <p:cNvSpPr>
            <a:spLocks noGrp="1"/>
          </p:cNvSpPr>
          <p:nvPr>
            <p:ph type="body" idx="1"/>
          </p:nvPr>
        </p:nvSpPr>
        <p:spPr>
          <a:xfrm>
            <a:off x="228600" y="1676400"/>
            <a:ext cx="6629400" cy="5486400"/>
          </a:xfrm>
        </p:spPr>
        <p:txBody>
          <a:bodyPr>
            <a:noAutofit/>
          </a:bodyPr>
          <a:lstStyle/>
          <a:p>
            <a:pPr lvl="0">
              <a:spcAft>
                <a:spcPts val="1800"/>
              </a:spcAft>
            </a:pPr>
            <a:r>
              <a:rPr lang="en-US" sz="2800" dirty="0" smtClean="0"/>
              <a:t>Update: #</a:t>
            </a:r>
            <a:r>
              <a:rPr lang="en-US" sz="2800" dirty="0" err="1" smtClean="0"/>
              <a:t>WeNeedYouHere</a:t>
            </a:r>
            <a:r>
              <a:rPr lang="en-US" sz="2800" dirty="0" smtClean="0"/>
              <a:t> Campaign</a:t>
            </a:r>
          </a:p>
          <a:p>
            <a:pPr lvl="0">
              <a:spcAft>
                <a:spcPts val="1800"/>
              </a:spcAft>
            </a:pPr>
            <a:r>
              <a:rPr lang="en-US" sz="2800" dirty="0" smtClean="0"/>
              <a:t>Review: Suicide Crisis Protocol</a:t>
            </a:r>
          </a:p>
          <a:p>
            <a:pPr lvl="0">
              <a:spcAft>
                <a:spcPts val="1800"/>
              </a:spcAft>
            </a:pPr>
            <a:r>
              <a:rPr lang="en-US" sz="2800" dirty="0" smtClean="0"/>
              <a:t>Project and Research Updates: </a:t>
            </a:r>
          </a:p>
          <a:p>
            <a:pPr lvl="1">
              <a:spcAft>
                <a:spcPts val="1800"/>
              </a:spcAft>
            </a:pPr>
            <a:r>
              <a:rPr lang="en-US" sz="2300" dirty="0" smtClean="0"/>
              <a:t>Social </a:t>
            </a:r>
            <a:r>
              <a:rPr lang="en-US" sz="2300" dirty="0"/>
              <a:t>Media Focus Groups </a:t>
            </a:r>
            <a:endParaRPr lang="en-US" sz="2300" dirty="0" smtClean="0"/>
          </a:p>
          <a:p>
            <a:pPr lvl="1">
              <a:spcAft>
                <a:spcPts val="1800"/>
              </a:spcAft>
            </a:pPr>
            <a:r>
              <a:rPr lang="en-US" sz="2300" dirty="0" smtClean="0"/>
              <a:t>HIV/HCV Clinical Services and PWID Study</a:t>
            </a:r>
          </a:p>
          <a:p>
            <a:pPr lvl="0">
              <a:spcAft>
                <a:spcPts val="1800"/>
              </a:spcAft>
            </a:pPr>
            <a:r>
              <a:rPr lang="en-US" sz="2800" dirty="0" smtClean="0"/>
              <a:t>Coming Next: Zero Suicide Trainings</a:t>
            </a:r>
          </a:p>
          <a:p>
            <a:pPr>
              <a:spcAft>
                <a:spcPts val="1800"/>
              </a:spcAft>
            </a:pPr>
            <a:endParaRPr lang="en-US" sz="3200" dirty="0"/>
          </a:p>
        </p:txBody>
      </p:sp>
    </p:spTree>
    <p:custDataLst>
      <p:tags r:id="rId1"/>
    </p:custData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Facebook Reporting Tool</a:t>
            </a:r>
            <a:endParaRPr lang="en-US" dirty="0"/>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0472" t="5534" r="3915" b="2893"/>
          <a:stretch/>
        </p:blipFill>
        <p:spPr bwMode="auto">
          <a:xfrm>
            <a:off x="152400" y="1295400"/>
            <a:ext cx="8839200" cy="81869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822487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Facebook Reporting Tool</a:t>
            </a:r>
            <a:endParaRPr lang="en-US" dirty="0"/>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4340" t="18889" r="19481" b="23018"/>
          <a:stretch/>
        </p:blipFill>
        <p:spPr bwMode="auto">
          <a:xfrm>
            <a:off x="276046" y="1485180"/>
            <a:ext cx="3772306" cy="47085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val 2"/>
          <p:cNvSpPr/>
          <p:nvPr/>
        </p:nvSpPr>
        <p:spPr>
          <a:xfrm>
            <a:off x="3726611" y="1416168"/>
            <a:ext cx="287235" cy="29186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Arrow Connector 4"/>
          <p:cNvCxnSpPr/>
          <p:nvPr/>
        </p:nvCxnSpPr>
        <p:spPr>
          <a:xfrm flipH="1">
            <a:off x="2950234" y="1708030"/>
            <a:ext cx="776377" cy="810883"/>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pic>
        <p:nvPicPr>
          <p:cNvPr id="5124"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58208" t="32704" r="17877" b="46415"/>
          <a:stretch/>
        </p:blipFill>
        <p:spPr bwMode="auto">
          <a:xfrm>
            <a:off x="4114800" y="1485180"/>
            <a:ext cx="4793678" cy="23542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Oval 10"/>
          <p:cNvSpPr/>
          <p:nvPr/>
        </p:nvSpPr>
        <p:spPr>
          <a:xfrm>
            <a:off x="4310331" y="2585407"/>
            <a:ext cx="287235" cy="29186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81746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Facebook Reporting Tool</a:t>
            </a:r>
            <a:endParaRPr lang="en-US" dirty="0"/>
          </a:p>
        </p:txBody>
      </p:sp>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8302" t="32956" r="18208" b="24277"/>
          <a:stretch/>
        </p:blipFill>
        <p:spPr bwMode="auto">
          <a:xfrm>
            <a:off x="255916" y="1416168"/>
            <a:ext cx="4580949" cy="46913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Oval 2"/>
          <p:cNvSpPr/>
          <p:nvPr/>
        </p:nvSpPr>
        <p:spPr>
          <a:xfrm>
            <a:off x="379562" y="3848099"/>
            <a:ext cx="287235" cy="29186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58349" t="32201" r="17878" b="33900"/>
          <a:stretch/>
        </p:blipFill>
        <p:spPr bwMode="auto">
          <a:xfrm>
            <a:off x="4399472" y="1936819"/>
            <a:ext cx="4489991" cy="36013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074856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Autofit/>
          </a:bodyPr>
          <a:lstStyle/>
          <a:p>
            <a:r>
              <a:rPr lang="en-US" sz="4000" dirty="0" smtClean="0">
                <a:solidFill>
                  <a:schemeClr val="accent1">
                    <a:lumMod val="75000"/>
                  </a:schemeClr>
                </a:solidFill>
                <a:latin typeface="+mn-lt"/>
                <a:ea typeface="+mn-ea"/>
                <a:cs typeface="+mn-cs"/>
              </a:rPr>
              <a:t>Clinical </a:t>
            </a:r>
            <a:r>
              <a:rPr lang="en-US" sz="4000" dirty="0">
                <a:solidFill>
                  <a:schemeClr val="accent1">
                    <a:lumMod val="75000"/>
                  </a:schemeClr>
                </a:solidFill>
                <a:latin typeface="+mn-lt"/>
                <a:ea typeface="+mn-ea"/>
                <a:cs typeface="+mn-cs"/>
              </a:rPr>
              <a:t>Systems and Services Improvement HIV/STI/HCV</a:t>
            </a:r>
          </a:p>
        </p:txBody>
      </p:sp>
      <p:pic>
        <p:nvPicPr>
          <p:cNvPr id="4" name="Picture 3"/>
          <p:cNvPicPr>
            <a:picLocks noChangeAspect="1"/>
          </p:cNvPicPr>
          <p:nvPr/>
        </p:nvPicPr>
        <p:blipFill rotWithShape="1">
          <a:blip r:embed="rId3"/>
          <a:srcRect b="46383"/>
          <a:stretch/>
        </p:blipFill>
        <p:spPr>
          <a:xfrm>
            <a:off x="-1" y="1524000"/>
            <a:ext cx="9143999" cy="6307361"/>
          </a:xfrm>
          <a:prstGeom prst="rect">
            <a:avLst/>
          </a:prstGeom>
        </p:spPr>
      </p:pic>
    </p:spTree>
    <p:extLst>
      <p:ext uri="{BB962C8B-B14F-4D97-AF65-F5344CB8AC3E}">
        <p14:creationId xmlns:p14="http://schemas.microsoft.com/office/powerpoint/2010/main" val="40575245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a:ln w="38100">
            <a:solidFill>
              <a:schemeClr val="tx1"/>
            </a:solidFill>
          </a:ln>
        </p:spPr>
        <p:txBody>
          <a:bodyPr>
            <a:noAutofit/>
          </a:bodyPr>
          <a:lstStyle/>
          <a:p>
            <a:r>
              <a:rPr lang="en-US" dirty="0">
                <a:solidFill>
                  <a:schemeClr val="accent1">
                    <a:lumMod val="75000"/>
                  </a:schemeClr>
                </a:solidFill>
                <a:latin typeface="+mn-lt"/>
                <a:ea typeface="+mn-ea"/>
                <a:cs typeface="+mn-cs"/>
              </a:rPr>
              <a:t>HCV Staging Using Remote EHR</a:t>
            </a:r>
          </a:p>
        </p:txBody>
      </p:sp>
      <p:sp>
        <p:nvSpPr>
          <p:cNvPr id="3" name="Content Placeholder 2"/>
          <p:cNvSpPr>
            <a:spLocks noGrp="1"/>
          </p:cNvSpPr>
          <p:nvPr>
            <p:ph idx="1"/>
          </p:nvPr>
        </p:nvSpPr>
        <p:spPr>
          <a:xfrm>
            <a:off x="457200" y="1524000"/>
            <a:ext cx="8229600" cy="5169647"/>
          </a:xfrm>
        </p:spPr>
        <p:txBody>
          <a:bodyPr>
            <a:noAutofit/>
          </a:bodyPr>
          <a:lstStyle/>
          <a:p>
            <a:pPr marL="0" indent="0">
              <a:buNone/>
            </a:pPr>
            <a:r>
              <a:rPr lang="en-US" sz="2400" dirty="0"/>
              <a:t>Chronic Hepatitis C virus (HCV) infection affects millions of patients in the US.  HCV related deaths due to liver disease are now effectively preventable with new breakthrough treatments.  HCV patients with advanced liver disease are a priority.  </a:t>
            </a:r>
            <a:endParaRPr lang="en-US" sz="2400" dirty="0" smtClean="0"/>
          </a:p>
          <a:p>
            <a:pPr marL="0" indent="0">
              <a:buNone/>
            </a:pPr>
            <a:endParaRPr lang="en-US" sz="1600" dirty="0" smtClean="0"/>
          </a:p>
          <a:p>
            <a:pPr marL="0" indent="0">
              <a:buNone/>
            </a:pPr>
            <a:r>
              <a:rPr lang="en-US" sz="2400" b="1" dirty="0" smtClean="0"/>
              <a:t>PRT Staff can Provide:</a:t>
            </a:r>
          </a:p>
          <a:p>
            <a:r>
              <a:rPr lang="en-US" sz="2400" dirty="0" smtClean="0"/>
              <a:t>Remote </a:t>
            </a:r>
            <a:r>
              <a:rPr lang="en-US" sz="2400" dirty="0"/>
              <a:t>technical and clinical assessment to </a:t>
            </a:r>
            <a:r>
              <a:rPr lang="en-US" sz="2400" dirty="0" smtClean="0"/>
              <a:t>sites, supporting linkage </a:t>
            </a:r>
            <a:r>
              <a:rPr lang="en-US" sz="2400" dirty="0"/>
              <a:t>to care at a local </a:t>
            </a:r>
            <a:r>
              <a:rPr lang="en-US" sz="2400" dirty="0" smtClean="0"/>
              <a:t>level </a:t>
            </a:r>
          </a:p>
          <a:p>
            <a:r>
              <a:rPr lang="en-US" sz="2400" dirty="0" smtClean="0"/>
              <a:t>Identify the distribution of HCV genotypes and stage of HCV related liver disease</a:t>
            </a:r>
          </a:p>
          <a:p>
            <a:r>
              <a:rPr lang="en-US" sz="2400" dirty="0" smtClean="0"/>
              <a:t>Identify the </a:t>
            </a:r>
            <a:r>
              <a:rPr lang="en-US" sz="2400" dirty="0"/>
              <a:t>proportion of patients who need follow </a:t>
            </a:r>
            <a:r>
              <a:rPr lang="en-US" sz="2400" dirty="0" smtClean="0"/>
              <a:t>up</a:t>
            </a:r>
            <a:r>
              <a:rPr lang="en-US" sz="2400" dirty="0"/>
              <a:t> </a:t>
            </a:r>
            <a:r>
              <a:rPr lang="en-US" sz="2400" dirty="0" smtClean="0"/>
              <a:t>based on liver disease stage.</a:t>
            </a:r>
          </a:p>
        </p:txBody>
      </p:sp>
    </p:spTree>
    <p:extLst>
      <p:ext uri="{BB962C8B-B14F-4D97-AF65-F5344CB8AC3E}">
        <p14:creationId xmlns:p14="http://schemas.microsoft.com/office/powerpoint/2010/main" val="557127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Remote Staging Panel</a:t>
            </a:r>
            <a:endParaRPr lang="en-US" dirty="0"/>
          </a:p>
        </p:txBody>
      </p:sp>
      <p:pic>
        <p:nvPicPr>
          <p:cNvPr id="4" name="Picture 3"/>
          <p:cNvPicPr>
            <a:picLocks noChangeAspect="1"/>
          </p:cNvPicPr>
          <p:nvPr/>
        </p:nvPicPr>
        <p:blipFill>
          <a:blip r:embed="rId3"/>
          <a:stretch>
            <a:fillRect/>
          </a:stretch>
        </p:blipFill>
        <p:spPr>
          <a:xfrm>
            <a:off x="-506186" y="1447800"/>
            <a:ext cx="15136586" cy="7848600"/>
          </a:xfrm>
          <a:prstGeom prst="rect">
            <a:avLst/>
          </a:prstGeom>
        </p:spPr>
      </p:pic>
    </p:spTree>
    <p:extLst>
      <p:ext uri="{BB962C8B-B14F-4D97-AF65-F5344CB8AC3E}">
        <p14:creationId xmlns:p14="http://schemas.microsoft.com/office/powerpoint/2010/main" val="40667221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588" y="149413"/>
            <a:ext cx="8919883" cy="1755587"/>
          </a:xfrm>
          <a:ln w="38100">
            <a:solidFill>
              <a:schemeClr val="tx1"/>
            </a:solidFill>
          </a:ln>
        </p:spPr>
        <p:txBody>
          <a:bodyPr>
            <a:noAutofit/>
          </a:bodyPr>
          <a:lstStyle/>
          <a:p>
            <a:r>
              <a:rPr lang="en-US" sz="3200" dirty="0">
                <a:solidFill>
                  <a:schemeClr val="accent1">
                    <a:lumMod val="75000"/>
                  </a:schemeClr>
                </a:solidFill>
                <a:latin typeface="+mn-lt"/>
                <a:ea typeface="+mn-ea"/>
                <a:cs typeface="+mn-cs"/>
              </a:rPr>
              <a:t>Interview Project with People Who Inject Drugs and Health Care Staff to Support Prevention and Healthcare Systems Improvement </a:t>
            </a:r>
          </a:p>
        </p:txBody>
      </p:sp>
      <p:sp>
        <p:nvSpPr>
          <p:cNvPr id="3" name="Content Placeholder 2"/>
          <p:cNvSpPr>
            <a:spLocks noGrp="1"/>
          </p:cNvSpPr>
          <p:nvPr>
            <p:ph idx="1"/>
          </p:nvPr>
        </p:nvSpPr>
        <p:spPr>
          <a:xfrm>
            <a:off x="457200" y="2037974"/>
            <a:ext cx="8229600" cy="4362826"/>
          </a:xfrm>
        </p:spPr>
        <p:txBody>
          <a:bodyPr>
            <a:noAutofit/>
          </a:bodyPr>
          <a:lstStyle/>
          <a:p>
            <a:r>
              <a:rPr lang="en-US" sz="2800" dirty="0" smtClean="0"/>
              <a:t>Gather </a:t>
            </a:r>
            <a:r>
              <a:rPr lang="en-US" sz="2800" b="1" dirty="0"/>
              <a:t>opinions, attitudes and beliefs </a:t>
            </a:r>
            <a:r>
              <a:rPr lang="en-US" sz="2800" dirty="0"/>
              <a:t>from </a:t>
            </a:r>
            <a:r>
              <a:rPr lang="en-US" sz="2800" dirty="0" smtClean="0"/>
              <a:t>AI/AN people </a:t>
            </a:r>
            <a:r>
              <a:rPr lang="en-US" sz="2800" dirty="0"/>
              <a:t>who have injected drugs in the past (PWHID</a:t>
            </a:r>
            <a:r>
              <a:rPr lang="en-US" sz="2800" dirty="0" smtClean="0"/>
              <a:t>), from community members, </a:t>
            </a:r>
            <a:r>
              <a:rPr lang="en-US" sz="2800" dirty="0"/>
              <a:t>and healthcare providers to </a:t>
            </a:r>
            <a:r>
              <a:rPr lang="en-US" sz="2800" dirty="0" smtClean="0"/>
              <a:t>guide future planning </a:t>
            </a:r>
            <a:r>
              <a:rPr lang="en-US" sz="2800" dirty="0"/>
              <a:t>efforts around injection drug use, HIV and HCV.</a:t>
            </a:r>
            <a:r>
              <a:rPr lang="en-US" sz="2800" dirty="0" smtClean="0">
                <a:effectLst/>
              </a:rPr>
              <a:t> </a:t>
            </a:r>
          </a:p>
          <a:p>
            <a:r>
              <a:rPr lang="en-US" sz="2800" dirty="0" smtClean="0"/>
              <a:t>The </a:t>
            </a:r>
            <a:r>
              <a:rPr lang="en-US" sz="2800" dirty="0"/>
              <a:t>project will be conducted in </a:t>
            </a:r>
            <a:r>
              <a:rPr lang="en-US" sz="2800" b="1" dirty="0"/>
              <a:t>four</a:t>
            </a:r>
            <a:r>
              <a:rPr lang="en-US" sz="2800" dirty="0"/>
              <a:t> </a:t>
            </a:r>
            <a:r>
              <a:rPr lang="en-US" sz="2800" dirty="0" smtClean="0"/>
              <a:t>AI/AN </a:t>
            </a:r>
            <a:r>
              <a:rPr lang="en-US" sz="2800" dirty="0"/>
              <a:t>communities </a:t>
            </a:r>
            <a:r>
              <a:rPr lang="en-US" sz="2800" dirty="0" smtClean="0"/>
              <a:t>using </a:t>
            </a:r>
            <a:r>
              <a:rPr lang="en-US" sz="2800" dirty="0"/>
              <a:t>semi-structure interviews. </a:t>
            </a:r>
            <a:endParaRPr lang="en-US" sz="2800" dirty="0" smtClean="0"/>
          </a:p>
          <a:p>
            <a:r>
              <a:rPr lang="en-US" sz="2800" dirty="0" smtClean="0"/>
              <a:t>The </a:t>
            </a:r>
            <a:r>
              <a:rPr lang="en-US" sz="2800" dirty="0"/>
              <a:t>project will be based on indigenous ways of knowing, community-based participatory research principles and implementation science</a:t>
            </a:r>
            <a:r>
              <a:rPr lang="en-US" sz="2800" dirty="0" smtClean="0"/>
              <a:t>.</a:t>
            </a:r>
            <a:endParaRPr lang="en-US" sz="2800" dirty="0"/>
          </a:p>
        </p:txBody>
      </p:sp>
    </p:spTree>
    <p:extLst>
      <p:ext uri="{BB962C8B-B14F-4D97-AF65-F5344CB8AC3E}">
        <p14:creationId xmlns:p14="http://schemas.microsoft.com/office/powerpoint/2010/main" val="40296901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0" y="0"/>
            <a:ext cx="4450619" cy="6858000"/>
          </a:xfrm>
          <a:prstGeom prst="rect">
            <a:avLst/>
          </a:prstGeom>
        </p:spPr>
      </p:pic>
      <p:pic>
        <p:nvPicPr>
          <p:cNvPr id="10" name="Picture 9"/>
          <p:cNvPicPr>
            <a:picLocks noChangeAspect="1"/>
          </p:cNvPicPr>
          <p:nvPr/>
        </p:nvPicPr>
        <p:blipFill>
          <a:blip r:embed="rId4"/>
          <a:stretch>
            <a:fillRect/>
          </a:stretch>
        </p:blipFill>
        <p:spPr>
          <a:xfrm>
            <a:off x="4437919" y="3124200"/>
            <a:ext cx="4733366" cy="3657600"/>
          </a:xfrm>
          <a:prstGeom prst="rect">
            <a:avLst/>
          </a:prstGeom>
        </p:spPr>
      </p:pic>
      <p:sp>
        <p:nvSpPr>
          <p:cNvPr id="11" name="TextBox 10"/>
          <p:cNvSpPr txBox="1"/>
          <p:nvPr/>
        </p:nvSpPr>
        <p:spPr>
          <a:xfrm>
            <a:off x="4467415" y="381000"/>
            <a:ext cx="4534644" cy="2308324"/>
          </a:xfrm>
          <a:prstGeom prst="rect">
            <a:avLst/>
          </a:prstGeom>
          <a:noFill/>
        </p:spPr>
        <p:txBody>
          <a:bodyPr wrap="square" rtlCol="0">
            <a:spAutoFit/>
          </a:bodyPr>
          <a:lstStyle/>
          <a:p>
            <a:pPr defTabSz="457200"/>
            <a:r>
              <a:rPr lang="en-US" b="1" dirty="0" smtClean="0">
                <a:solidFill>
                  <a:prstClr val="black"/>
                </a:solidFill>
              </a:rPr>
              <a:t>For more information on HIV/STI/HCV clinical </a:t>
            </a:r>
          </a:p>
          <a:p>
            <a:pPr defTabSz="457200"/>
            <a:r>
              <a:rPr lang="en-US" b="1" dirty="0">
                <a:solidFill>
                  <a:prstClr val="black"/>
                </a:solidFill>
              </a:rPr>
              <a:t>i</a:t>
            </a:r>
            <a:r>
              <a:rPr lang="en-US" b="1" dirty="0" smtClean="0">
                <a:solidFill>
                  <a:prstClr val="black"/>
                </a:solidFill>
              </a:rPr>
              <a:t>mprovement resources and the Injection Drug Use Project, please contact </a:t>
            </a:r>
          </a:p>
          <a:p>
            <a:pPr defTabSz="457200"/>
            <a:r>
              <a:rPr lang="en-US" b="1" dirty="0" smtClean="0">
                <a:solidFill>
                  <a:prstClr val="black"/>
                </a:solidFill>
              </a:rPr>
              <a:t>Jessica Leston at NPAIHB</a:t>
            </a:r>
          </a:p>
          <a:p>
            <a:pPr defTabSz="457200"/>
            <a:endParaRPr lang="en-US" b="1" dirty="0">
              <a:solidFill>
                <a:prstClr val="black"/>
              </a:solidFill>
            </a:endParaRPr>
          </a:p>
          <a:p>
            <a:pPr defTabSz="457200"/>
            <a:r>
              <a:rPr lang="en-US" b="1" dirty="0" smtClean="0">
                <a:solidFill>
                  <a:prstClr val="black"/>
                </a:solidFill>
                <a:hlinkClick r:id="rId5"/>
              </a:rPr>
              <a:t>jleston@npaihb.org</a:t>
            </a:r>
            <a:r>
              <a:rPr lang="en-US" b="1" dirty="0" smtClean="0">
                <a:solidFill>
                  <a:prstClr val="black"/>
                </a:solidFill>
              </a:rPr>
              <a:t> or </a:t>
            </a:r>
            <a:r>
              <a:rPr lang="en-US" b="1" dirty="0" smtClean="0">
                <a:solidFill>
                  <a:prstClr val="black"/>
                </a:solidFill>
                <a:hlinkClick r:id="rId6"/>
              </a:rPr>
              <a:t>jessica.leston@ihs.gov</a:t>
            </a:r>
            <a:endParaRPr lang="en-US" b="1" dirty="0" smtClean="0">
              <a:solidFill>
                <a:prstClr val="black"/>
              </a:solidFill>
            </a:endParaRPr>
          </a:p>
          <a:p>
            <a:pPr defTabSz="457200"/>
            <a:endParaRPr lang="en-US" b="1" dirty="0">
              <a:solidFill>
                <a:prstClr val="black"/>
              </a:solidFill>
            </a:endParaRPr>
          </a:p>
          <a:p>
            <a:pPr defTabSz="457200"/>
            <a:r>
              <a:rPr lang="en-US" b="1" dirty="0" smtClean="0">
                <a:solidFill>
                  <a:prstClr val="black"/>
                </a:solidFill>
              </a:rPr>
              <a:t>907-244-3888</a:t>
            </a:r>
          </a:p>
        </p:txBody>
      </p:sp>
    </p:spTree>
    <p:extLst>
      <p:ext uri="{BB962C8B-B14F-4D97-AF65-F5344CB8AC3E}">
        <p14:creationId xmlns:p14="http://schemas.microsoft.com/office/powerpoint/2010/main" val="7553966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152400" y="317500"/>
            <a:ext cx="8839200" cy="825500"/>
          </a:xfrm>
        </p:spPr>
        <p:txBody>
          <a:bodyPr/>
          <a:lstStyle/>
          <a:p>
            <a:r>
              <a:rPr lang="en-US" dirty="0" smtClean="0">
                <a:solidFill>
                  <a:schemeClr val="accent1">
                    <a:lumMod val="75000"/>
                  </a:schemeClr>
                </a:solidFill>
              </a:rPr>
              <a:t>Zero Suicide</a:t>
            </a:r>
            <a:endParaRPr lang="en-US" dirty="0">
              <a:solidFill>
                <a:schemeClr val="accent1">
                  <a:lumMod val="75000"/>
                </a:schemeClr>
              </a:solidFill>
            </a:endParaRPr>
          </a:p>
        </p:txBody>
      </p:sp>
      <p:pic>
        <p:nvPicPr>
          <p:cNvPr id="4098" name="Picture 2"/>
          <p:cNvPicPr>
            <a:picLocks noGrp="1" noChangeAspect="1" noChangeArrowheads="1"/>
          </p:cNvPicPr>
          <p:nvPr>
            <p:ph sz="quarter" idx="4294967295"/>
          </p:nvPr>
        </p:nvPicPr>
        <p:blipFill rotWithShape="1">
          <a:blip r:embed="rId3">
            <a:extLst>
              <a:ext uri="{28A0092B-C50C-407E-A947-70E740481C1C}">
                <a14:useLocalDpi xmlns:a14="http://schemas.microsoft.com/office/drawing/2010/main" val="0"/>
              </a:ext>
            </a:extLst>
          </a:blip>
          <a:srcRect b="45252"/>
          <a:stretch/>
        </p:blipFill>
        <p:spPr bwMode="auto">
          <a:xfrm>
            <a:off x="136131" y="1295400"/>
            <a:ext cx="8931669"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13050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sz="quarter" idx="13"/>
          </p:nvPr>
        </p:nvSpPr>
        <p:spPr>
          <a:xfrm>
            <a:off x="396815" y="1543320"/>
            <a:ext cx="8369360" cy="4253630"/>
          </a:xfrm>
        </p:spPr>
        <p:txBody>
          <a:bodyPr>
            <a:noAutofit/>
          </a:bodyPr>
          <a:lstStyle/>
          <a:p>
            <a:pPr>
              <a:spcBef>
                <a:spcPts val="0"/>
              </a:spcBef>
              <a:spcAft>
                <a:spcPts val="600"/>
              </a:spcAft>
            </a:pPr>
            <a:r>
              <a:rPr lang="en-US" dirty="0" smtClean="0"/>
              <a:t>In </a:t>
            </a:r>
            <a:r>
              <a:rPr lang="en-US" dirty="0"/>
              <a:t>the National Strategy for Suicide Prevention.</a:t>
            </a:r>
          </a:p>
          <a:p>
            <a:pPr>
              <a:spcBef>
                <a:spcPts val="0"/>
              </a:spcBef>
              <a:spcAft>
                <a:spcPts val="600"/>
              </a:spcAft>
            </a:pPr>
            <a:r>
              <a:rPr lang="en-US" dirty="0" smtClean="0"/>
              <a:t>Priority </a:t>
            </a:r>
            <a:r>
              <a:rPr lang="en-US" dirty="0"/>
              <a:t>of the National Action Alliance for Suicide </a:t>
            </a:r>
            <a:r>
              <a:rPr lang="en-US" dirty="0" smtClean="0"/>
              <a:t>Prevention</a:t>
            </a:r>
            <a:r>
              <a:rPr lang="en-US" dirty="0"/>
              <a:t>.</a:t>
            </a:r>
          </a:p>
          <a:p>
            <a:pPr>
              <a:spcBef>
                <a:spcPts val="0"/>
              </a:spcBef>
              <a:spcAft>
                <a:spcPts val="600"/>
              </a:spcAft>
            </a:pPr>
            <a:r>
              <a:rPr lang="en-US" dirty="0" smtClean="0"/>
              <a:t>A project of the Suicide Prevention Resource Center.</a:t>
            </a:r>
          </a:p>
          <a:p>
            <a:pPr>
              <a:spcBef>
                <a:spcPts val="0"/>
              </a:spcBef>
              <a:spcAft>
                <a:spcPts val="600"/>
              </a:spcAft>
            </a:pPr>
            <a:r>
              <a:rPr lang="en-US" dirty="0" smtClean="0"/>
              <a:t>A </a:t>
            </a:r>
            <a:r>
              <a:rPr lang="en-US" dirty="0"/>
              <a:t>focus on error reduction and safety in healthcare. </a:t>
            </a:r>
          </a:p>
          <a:p>
            <a:pPr>
              <a:spcBef>
                <a:spcPts val="0"/>
              </a:spcBef>
              <a:spcAft>
                <a:spcPts val="600"/>
              </a:spcAft>
            </a:pPr>
            <a:r>
              <a:rPr lang="en-US" dirty="0" smtClean="0"/>
              <a:t>A </a:t>
            </a:r>
            <a:r>
              <a:rPr lang="en-US" dirty="0"/>
              <a:t>framework for systematic, clinical suicide prevention in </a:t>
            </a:r>
            <a:r>
              <a:rPr lang="en-US" dirty="0" smtClean="0"/>
              <a:t>healthcare </a:t>
            </a:r>
            <a:r>
              <a:rPr lang="en-US" dirty="0"/>
              <a:t>systems.</a:t>
            </a:r>
          </a:p>
          <a:p>
            <a:pPr>
              <a:spcBef>
                <a:spcPts val="0"/>
              </a:spcBef>
              <a:spcAft>
                <a:spcPts val="600"/>
              </a:spcAft>
            </a:pPr>
            <a:r>
              <a:rPr lang="en-US" dirty="0" smtClean="0"/>
              <a:t>A </a:t>
            </a:r>
            <a:r>
              <a:rPr lang="en-US" dirty="0"/>
              <a:t>set of best practices and tools including </a:t>
            </a:r>
            <a:r>
              <a:rPr lang="en-US" u="sng" dirty="0">
                <a:solidFill>
                  <a:srgbClr val="0070C0"/>
                </a:solidFill>
              </a:rPr>
              <a:t>www.zerosuicide.com</a:t>
            </a:r>
            <a:r>
              <a:rPr lang="en-US" dirty="0" smtClean="0"/>
              <a:t>.</a:t>
            </a:r>
            <a:endParaRPr lang="en-US" dirty="0"/>
          </a:p>
        </p:txBody>
      </p:sp>
      <p:sp>
        <p:nvSpPr>
          <p:cNvPr id="4" name="Title 3"/>
          <p:cNvSpPr>
            <a:spLocks noGrp="1"/>
          </p:cNvSpPr>
          <p:nvPr>
            <p:ph type="title"/>
          </p:nvPr>
        </p:nvSpPr>
        <p:spPr/>
        <p:txBody>
          <a:bodyPr/>
          <a:lstStyle/>
          <a:p>
            <a:r>
              <a:rPr lang="en-US" dirty="0" smtClean="0"/>
              <a:t>Zero Suicide is…</a:t>
            </a:r>
            <a:endParaRPr lang="en-US" dirty="0"/>
          </a:p>
        </p:txBody>
      </p:sp>
    </p:spTree>
    <p:extLst>
      <p:ext uri="{BB962C8B-B14F-4D97-AF65-F5344CB8AC3E}">
        <p14:creationId xmlns:p14="http://schemas.microsoft.com/office/powerpoint/2010/main" val="9756972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pic>
        <p:nvPicPr>
          <p:cNvPr id="4" name="Picture 3" descr="THRIVE logo.jpg"/>
          <p:cNvPicPr>
            <a:picLocks noChangeAspect="1"/>
          </p:cNvPicPr>
          <p:nvPr/>
        </p:nvPicPr>
        <p:blipFill>
          <a:blip r:embed="rId4" cstate="print"/>
          <a:stretch>
            <a:fillRect/>
          </a:stretch>
        </p:blipFill>
        <p:spPr>
          <a:xfrm>
            <a:off x="6039349" y="5033509"/>
            <a:ext cx="2807568" cy="1824490"/>
          </a:xfrm>
          <a:prstGeom prst="rect">
            <a:avLst/>
          </a:prstGeom>
        </p:spPr>
      </p:pic>
      <p:sp>
        <p:nvSpPr>
          <p:cNvPr id="7" name="TextBox 6"/>
          <p:cNvSpPr txBox="1"/>
          <p:nvPr/>
        </p:nvSpPr>
        <p:spPr>
          <a:xfrm>
            <a:off x="5791199" y="74181"/>
            <a:ext cx="3023061" cy="5632311"/>
          </a:xfrm>
          <a:prstGeom prst="rect">
            <a:avLst/>
          </a:prstGeom>
          <a:noFill/>
        </p:spPr>
        <p:txBody>
          <a:bodyPr wrap="square" rtlCol="0">
            <a:spAutoFit/>
          </a:bodyPr>
          <a:lstStyle/>
          <a:p>
            <a:pPr defTabSz="914400">
              <a:spcAft>
                <a:spcPts val="1200"/>
              </a:spcAft>
            </a:pPr>
            <a:r>
              <a:rPr lang="en-US" sz="2800" dirty="0" smtClean="0">
                <a:solidFill>
                  <a:prstClr val="black"/>
                </a:solidFill>
              </a:rPr>
              <a:t>Posters</a:t>
            </a:r>
          </a:p>
          <a:p>
            <a:pPr defTabSz="914400">
              <a:spcAft>
                <a:spcPts val="1200"/>
              </a:spcAft>
            </a:pPr>
            <a:r>
              <a:rPr lang="en-US" sz="2800" dirty="0" smtClean="0">
                <a:solidFill>
                  <a:prstClr val="black"/>
                </a:solidFill>
              </a:rPr>
              <a:t>Blank Flyer</a:t>
            </a:r>
          </a:p>
          <a:p>
            <a:pPr defTabSz="914400">
              <a:spcAft>
                <a:spcPts val="1200"/>
              </a:spcAft>
            </a:pPr>
            <a:r>
              <a:rPr lang="en-US" sz="2800" dirty="0" smtClean="0">
                <a:solidFill>
                  <a:prstClr val="black"/>
                </a:solidFill>
              </a:rPr>
              <a:t>Rack Card</a:t>
            </a:r>
          </a:p>
          <a:p>
            <a:pPr defTabSz="914400">
              <a:spcAft>
                <a:spcPts val="1200"/>
              </a:spcAft>
            </a:pPr>
            <a:r>
              <a:rPr lang="en-US" sz="2800" dirty="0" smtClean="0">
                <a:solidFill>
                  <a:prstClr val="black"/>
                </a:solidFill>
              </a:rPr>
              <a:t>Tip Card</a:t>
            </a:r>
          </a:p>
          <a:p>
            <a:pPr defTabSz="914400">
              <a:spcAft>
                <a:spcPts val="1200"/>
              </a:spcAft>
            </a:pPr>
            <a:r>
              <a:rPr lang="en-US" sz="2800" dirty="0" smtClean="0">
                <a:solidFill>
                  <a:prstClr val="black"/>
                </a:solidFill>
              </a:rPr>
              <a:t>Lanyard</a:t>
            </a:r>
          </a:p>
          <a:p>
            <a:pPr defTabSz="914400">
              <a:spcAft>
                <a:spcPts val="1200"/>
              </a:spcAft>
            </a:pPr>
            <a:r>
              <a:rPr lang="en-US" sz="2800" dirty="0" smtClean="0">
                <a:solidFill>
                  <a:prstClr val="black"/>
                </a:solidFill>
              </a:rPr>
              <a:t>Flash Drives</a:t>
            </a:r>
          </a:p>
          <a:p>
            <a:pPr defTabSz="914400">
              <a:spcAft>
                <a:spcPts val="1200"/>
              </a:spcAft>
            </a:pPr>
            <a:r>
              <a:rPr lang="en-US" sz="2800" dirty="0" smtClean="0">
                <a:solidFill>
                  <a:prstClr val="black"/>
                </a:solidFill>
              </a:rPr>
              <a:t>Radio PSAs</a:t>
            </a:r>
          </a:p>
          <a:p>
            <a:pPr defTabSz="914400">
              <a:spcAft>
                <a:spcPts val="1200"/>
              </a:spcAft>
            </a:pPr>
            <a:r>
              <a:rPr lang="en-US" sz="2800" dirty="0" smtClean="0">
                <a:solidFill>
                  <a:prstClr val="black"/>
                </a:solidFill>
              </a:rPr>
              <a:t>T-shirts</a:t>
            </a:r>
          </a:p>
          <a:p>
            <a:pPr defTabSz="914400">
              <a:spcAft>
                <a:spcPts val="1200"/>
              </a:spcAft>
            </a:pPr>
            <a:r>
              <a:rPr lang="en-US" sz="2800" i="1" dirty="0" smtClean="0">
                <a:solidFill>
                  <a:prstClr val="black"/>
                </a:solidFill>
              </a:rPr>
              <a:t>Lived Experience </a:t>
            </a:r>
            <a:r>
              <a:rPr lang="en-US" sz="2800" i="1" dirty="0" smtClean="0">
                <a:solidFill>
                  <a:prstClr val="black"/>
                </a:solidFill>
                <a:hlinkClick r:id="rId5"/>
              </a:rPr>
              <a:t>Videos</a:t>
            </a:r>
            <a:endParaRPr lang="en-US" sz="2800" i="1" dirty="0">
              <a:solidFill>
                <a:prstClr val="black"/>
              </a:solidFill>
            </a:endParaRPr>
          </a:p>
        </p:txBody>
      </p:sp>
      <p:pic>
        <p:nvPicPr>
          <p:cNvPr id="2" name="Picture 1"/>
          <p:cNvPicPr>
            <a:picLocks noChangeAspect="1"/>
          </p:cNvPicPr>
          <p:nvPr/>
        </p:nvPicPr>
        <p:blipFill rotWithShape="1">
          <a:blip r:embed="rId6">
            <a:extLst>
              <a:ext uri="{28A0092B-C50C-407E-A947-70E740481C1C}">
                <a14:useLocalDpi xmlns:a14="http://schemas.microsoft.com/office/drawing/2010/main" val="0"/>
              </a:ext>
            </a:extLst>
          </a:blip>
          <a:srcRect r="46667"/>
          <a:stretch/>
        </p:blipFill>
        <p:spPr>
          <a:xfrm>
            <a:off x="-2" y="-57020"/>
            <a:ext cx="5695926" cy="6915019"/>
          </a:xfrm>
          <a:prstGeom prst="rect">
            <a:avLst/>
          </a:prstGeom>
        </p:spPr>
      </p:pic>
    </p:spTree>
    <p:custDataLst>
      <p:tags r:id="rId1"/>
    </p:custDataLst>
    <p:extLst>
      <p:ext uri="{BB962C8B-B14F-4D97-AF65-F5344CB8AC3E}">
        <p14:creationId xmlns:p14="http://schemas.microsoft.com/office/powerpoint/2010/main" val="3565132372"/>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normAutofit fontScale="92500" lnSpcReduction="10000"/>
          </a:bodyPr>
          <a:lstStyle/>
          <a:p>
            <a:r>
              <a:rPr lang="en-US" sz="2800" dirty="0"/>
              <a:t>Suicide prevention is a core responsibility of health care</a:t>
            </a:r>
          </a:p>
          <a:p>
            <a:endParaRPr lang="en-US" sz="2800" dirty="0"/>
          </a:p>
          <a:p>
            <a:r>
              <a:rPr lang="en-US" sz="2800" dirty="0"/>
              <a:t>Applying new knowledge about </a:t>
            </a:r>
            <a:r>
              <a:rPr lang="en-US" sz="2800" dirty="0" smtClean="0"/>
              <a:t>suicide </a:t>
            </a:r>
            <a:r>
              <a:rPr lang="en-US" sz="2800" dirty="0"/>
              <a:t>and treating it directly</a:t>
            </a:r>
          </a:p>
          <a:p>
            <a:endParaRPr lang="en-US" sz="2800" dirty="0"/>
          </a:p>
          <a:p>
            <a:r>
              <a:rPr lang="en-US" sz="2800" dirty="0"/>
              <a:t>A systematic clinical approach in health systems, not “the heroic efforts of crisis staff and individual clinicians.”</a:t>
            </a:r>
          </a:p>
          <a:p>
            <a:endParaRPr lang="en-US" sz="2800" dirty="0"/>
          </a:p>
          <a:p>
            <a:r>
              <a:rPr lang="en-US" sz="2800" dirty="0"/>
              <a:t>System-wide approaches have worked to prevent </a:t>
            </a:r>
            <a:r>
              <a:rPr lang="en-US" sz="2800" dirty="0" smtClean="0"/>
              <a:t>suicide</a:t>
            </a:r>
            <a:endParaRPr lang="en-US" sz="2800" dirty="0"/>
          </a:p>
          <a:p>
            <a:endParaRPr lang="en-US" dirty="0"/>
          </a:p>
        </p:txBody>
      </p:sp>
      <p:sp>
        <p:nvSpPr>
          <p:cNvPr id="3" name="Title 2"/>
          <p:cNvSpPr>
            <a:spLocks noGrp="1"/>
          </p:cNvSpPr>
          <p:nvPr>
            <p:ph type="title"/>
          </p:nvPr>
        </p:nvSpPr>
        <p:spPr/>
        <p:txBody>
          <a:bodyPr/>
          <a:lstStyle/>
          <a:p>
            <a:r>
              <a:rPr lang="en-US" dirty="0"/>
              <a:t>What is Different in Zero Suicide?</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9528" t="13082" r="18632" b="5913"/>
          <a:stretch/>
        </p:blipFill>
        <p:spPr bwMode="auto">
          <a:xfrm>
            <a:off x="-51760" y="0"/>
            <a:ext cx="9368287" cy="690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269095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7 Key Elements to Zero Suicide</a:t>
            </a:r>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893" y="2291380"/>
            <a:ext cx="8883773" cy="1936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109421" y="4948518"/>
            <a:ext cx="4550485" cy="461665"/>
          </a:xfrm>
          <a:prstGeom prst="rect">
            <a:avLst/>
          </a:prstGeom>
        </p:spPr>
        <p:txBody>
          <a:bodyPr wrap="square">
            <a:spAutoFit/>
          </a:bodyPr>
          <a:lstStyle/>
          <a:p>
            <a:pPr defTabSz="457200"/>
            <a:r>
              <a:rPr lang="en-US" sz="2400" b="1" dirty="0">
                <a:solidFill>
                  <a:srgbClr val="3E404A"/>
                </a:solidFill>
              </a:rPr>
              <a:t>http://zerosuicide.sprc.org/toolkit</a:t>
            </a:r>
          </a:p>
        </p:txBody>
      </p:sp>
    </p:spTree>
    <p:extLst>
      <p:ext uri="{BB962C8B-B14F-4D97-AF65-F5344CB8AC3E}">
        <p14:creationId xmlns:p14="http://schemas.microsoft.com/office/powerpoint/2010/main" val="40379056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normAutofit lnSpcReduction="10000"/>
          </a:bodyPr>
          <a:lstStyle/>
          <a:p>
            <a:pPr>
              <a:spcAft>
                <a:spcPts val="1200"/>
              </a:spcAft>
            </a:pPr>
            <a:r>
              <a:rPr lang="en-US" sz="4000" dirty="0" smtClean="0"/>
              <a:t>3 Tribal Clinics using EHR</a:t>
            </a:r>
          </a:p>
          <a:p>
            <a:pPr>
              <a:spcAft>
                <a:spcPts val="1200"/>
              </a:spcAft>
            </a:pPr>
            <a:r>
              <a:rPr lang="en-US" sz="4000" dirty="0"/>
              <a:t>Each site has a site coordinator, who is leading </a:t>
            </a:r>
            <a:r>
              <a:rPr lang="en-US" sz="4000" dirty="0" smtClean="0"/>
              <a:t>their </a:t>
            </a:r>
            <a:r>
              <a:rPr lang="en-US" sz="4000" dirty="0"/>
              <a:t>clinic’s efforts.</a:t>
            </a:r>
          </a:p>
          <a:p>
            <a:pPr>
              <a:spcAft>
                <a:spcPts val="1200"/>
              </a:spcAft>
            </a:pPr>
            <a:r>
              <a:rPr lang="en-US" sz="4000" dirty="0" smtClean="0"/>
              <a:t>We provide monthly/weekly training </a:t>
            </a:r>
            <a:r>
              <a:rPr lang="en-US" sz="4000" dirty="0"/>
              <a:t>and </a:t>
            </a:r>
            <a:r>
              <a:rPr lang="en-US" sz="4000" dirty="0" smtClean="0"/>
              <a:t>TA to the site </a:t>
            </a:r>
            <a:r>
              <a:rPr lang="en-US" sz="4000" dirty="0"/>
              <a:t>coordinators, to support their implementation efforts.</a:t>
            </a:r>
          </a:p>
        </p:txBody>
      </p:sp>
      <p:sp>
        <p:nvSpPr>
          <p:cNvPr id="3" name="Title 2"/>
          <p:cNvSpPr>
            <a:spLocks noGrp="1"/>
          </p:cNvSpPr>
          <p:nvPr>
            <p:ph type="title"/>
          </p:nvPr>
        </p:nvSpPr>
        <p:spPr/>
        <p:txBody>
          <a:bodyPr/>
          <a:lstStyle/>
          <a:p>
            <a:r>
              <a:rPr lang="en-US" dirty="0" smtClean="0"/>
              <a:t>Zero Suicide in the Pacific NW</a:t>
            </a:r>
            <a:endParaRPr lang="en-US" dirty="0"/>
          </a:p>
        </p:txBody>
      </p:sp>
    </p:spTree>
    <p:extLst>
      <p:ext uri="{BB962C8B-B14F-4D97-AF65-F5344CB8AC3E}">
        <p14:creationId xmlns:p14="http://schemas.microsoft.com/office/powerpoint/2010/main" val="388882804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normAutofit/>
          </a:bodyPr>
          <a:lstStyle/>
          <a:p>
            <a:pPr>
              <a:spcAft>
                <a:spcPts val="1200"/>
              </a:spcAft>
            </a:pPr>
            <a:r>
              <a:rPr lang="en-US" sz="4000" dirty="0" smtClean="0"/>
              <a:t>Hosted a 2-day kick off training for clinic staff and community partners</a:t>
            </a:r>
          </a:p>
          <a:p>
            <a:pPr>
              <a:spcAft>
                <a:spcPts val="1200"/>
              </a:spcAft>
            </a:pPr>
            <a:r>
              <a:rPr lang="en-US" sz="4000" dirty="0" smtClean="0"/>
              <a:t>Each site completed an organizational assessment, a workforce survey, and selected a local Implementation Team</a:t>
            </a:r>
            <a:endParaRPr lang="en-US" sz="4000" dirty="0"/>
          </a:p>
        </p:txBody>
      </p:sp>
      <p:sp>
        <p:nvSpPr>
          <p:cNvPr id="3" name="Title 2"/>
          <p:cNvSpPr>
            <a:spLocks noGrp="1"/>
          </p:cNvSpPr>
          <p:nvPr>
            <p:ph type="title"/>
          </p:nvPr>
        </p:nvSpPr>
        <p:spPr/>
        <p:txBody>
          <a:bodyPr/>
          <a:lstStyle/>
          <a:p>
            <a:r>
              <a:rPr lang="en-US" dirty="0" smtClean="0"/>
              <a:t>Zero Suicide in the Pacific NW</a:t>
            </a:r>
            <a:endParaRPr lang="en-US" dirty="0"/>
          </a:p>
        </p:txBody>
      </p:sp>
    </p:spTree>
    <p:extLst>
      <p:ext uri="{BB962C8B-B14F-4D97-AF65-F5344CB8AC3E}">
        <p14:creationId xmlns:p14="http://schemas.microsoft.com/office/powerpoint/2010/main" val="17917217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75000"/>
                  </a:schemeClr>
                </a:solidFill>
              </a:rPr>
              <a:t>Coming Up: ZS Trainings </a:t>
            </a:r>
            <a:endParaRPr lang="en-US" dirty="0">
              <a:solidFill>
                <a:schemeClr val="accent1">
                  <a:lumMod val="75000"/>
                </a:schemeClr>
              </a:solidFill>
            </a:endParaRPr>
          </a:p>
        </p:txBody>
      </p:sp>
      <p:sp>
        <p:nvSpPr>
          <p:cNvPr id="3" name="AutoShape 2" descr="Image result for question mark image"/>
          <p:cNvSpPr>
            <a:spLocks noChangeAspect="1" noChangeArrowheads="1"/>
          </p:cNvSpPr>
          <p:nvPr/>
        </p:nvSpPr>
        <p:spPr bwMode="auto">
          <a:xfrm>
            <a:off x="155575" y="-547688"/>
            <a:ext cx="2028825" cy="11430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 name="AutoShape 4" descr="Image result for question mark image"/>
          <p:cNvSpPr>
            <a:spLocks noChangeAspect="1" noChangeArrowheads="1"/>
          </p:cNvSpPr>
          <p:nvPr/>
        </p:nvSpPr>
        <p:spPr bwMode="auto">
          <a:xfrm>
            <a:off x="307975" y="-395288"/>
            <a:ext cx="2028825" cy="11430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TextBox 5"/>
          <p:cNvSpPr txBox="1"/>
          <p:nvPr/>
        </p:nvSpPr>
        <p:spPr>
          <a:xfrm>
            <a:off x="363071" y="1524000"/>
            <a:ext cx="8458200" cy="4385816"/>
          </a:xfrm>
          <a:prstGeom prst="rect">
            <a:avLst/>
          </a:prstGeom>
          <a:noFill/>
        </p:spPr>
        <p:txBody>
          <a:bodyPr wrap="square" rtlCol="0">
            <a:spAutoFit/>
          </a:bodyPr>
          <a:lstStyle/>
          <a:p>
            <a:pPr marL="285750" indent="-285750">
              <a:buFont typeface="Arial" panose="020B0604020202020204" pitchFamily="34" charset="0"/>
              <a:buChar char="•"/>
            </a:pPr>
            <a:r>
              <a:rPr lang="en-US" sz="3100" dirty="0" smtClean="0">
                <a:solidFill>
                  <a:prstClr val="black"/>
                </a:solidFill>
              </a:rPr>
              <a:t>Project will offer 3 ZS trainings (1-2 days) in the Spring 2016</a:t>
            </a:r>
          </a:p>
          <a:p>
            <a:endParaRPr lang="en-US" sz="3100" dirty="0" smtClean="0">
              <a:solidFill>
                <a:prstClr val="black"/>
              </a:solidFill>
            </a:endParaRPr>
          </a:p>
          <a:p>
            <a:pPr marL="285750" indent="-285750">
              <a:buFont typeface="Arial" panose="020B0604020202020204" pitchFamily="34" charset="0"/>
              <a:buChar char="•"/>
            </a:pPr>
            <a:r>
              <a:rPr lang="en-US" sz="3100" dirty="0" smtClean="0">
                <a:solidFill>
                  <a:prstClr val="black"/>
                </a:solidFill>
              </a:rPr>
              <a:t>There will be a list of eligibility requirements</a:t>
            </a:r>
          </a:p>
          <a:p>
            <a:r>
              <a:rPr lang="en-US" sz="3100" dirty="0" smtClean="0">
                <a:solidFill>
                  <a:prstClr val="black"/>
                </a:solidFill>
              </a:rPr>
              <a:t> </a:t>
            </a:r>
          </a:p>
          <a:p>
            <a:pPr marL="285750" indent="-285750">
              <a:buFont typeface="Arial" panose="020B0604020202020204" pitchFamily="34" charset="0"/>
              <a:buChar char="•"/>
            </a:pPr>
            <a:r>
              <a:rPr lang="en-US" sz="3100" dirty="0" smtClean="0">
                <a:solidFill>
                  <a:prstClr val="black"/>
                </a:solidFill>
              </a:rPr>
              <a:t>THRIVE will provide post-training implementation technical assistance</a:t>
            </a:r>
          </a:p>
          <a:p>
            <a:endParaRPr lang="en-US" sz="3100" dirty="0" smtClean="0">
              <a:solidFill>
                <a:prstClr val="black"/>
              </a:solidFill>
            </a:endParaRPr>
          </a:p>
          <a:p>
            <a:pPr marL="285750" indent="-285750">
              <a:buFont typeface="Arial" panose="020B0604020202020204" pitchFamily="34" charset="0"/>
              <a:buChar char="•"/>
            </a:pPr>
            <a:r>
              <a:rPr lang="en-US" sz="3100" dirty="0" smtClean="0">
                <a:solidFill>
                  <a:prstClr val="black"/>
                </a:solidFill>
              </a:rPr>
              <a:t>Quarterly check-in calls with THRIVE staff</a:t>
            </a:r>
            <a:endParaRPr lang="en-US" sz="3100" dirty="0">
              <a:solidFill>
                <a:prstClr val="black"/>
              </a:solidFill>
            </a:endParaRPr>
          </a:p>
        </p:txBody>
      </p:sp>
    </p:spTree>
    <p:extLst>
      <p:ext uri="{BB962C8B-B14F-4D97-AF65-F5344CB8AC3E}">
        <p14:creationId xmlns:p14="http://schemas.microsoft.com/office/powerpoint/2010/main" val="359153703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225" y="0"/>
            <a:ext cx="9166225"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000">
              <a:solidFill>
                <a:prstClr val="white"/>
              </a:solidFill>
              <a:sym typeface="Gill Sans" charset="0"/>
            </a:endParaRPr>
          </a:p>
        </p:txBody>
      </p:sp>
      <p:pic>
        <p:nvPicPr>
          <p:cNvPr id="273411" name="Picture 2"/>
          <p:cNvPicPr>
            <a:picLocks noChangeAspect="1" noChangeArrowheads="1"/>
          </p:cNvPicPr>
          <p:nvPr/>
        </p:nvPicPr>
        <p:blipFill>
          <a:blip r:embed="rId3">
            <a:extLst>
              <a:ext uri="{28A0092B-C50C-407E-A947-70E740481C1C}">
                <a14:useLocalDpi xmlns:a14="http://schemas.microsoft.com/office/drawing/2010/main" val="0"/>
              </a:ext>
            </a:extLst>
          </a:blip>
          <a:srcRect l="52449" t="16037" r="114" b="36539"/>
          <a:stretch>
            <a:fillRect/>
          </a:stretch>
        </p:blipFill>
        <p:spPr bwMode="auto">
          <a:xfrm>
            <a:off x="-11113" y="20638"/>
            <a:ext cx="9144001"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3412" name="Picture 3"/>
          <p:cNvPicPr>
            <a:picLocks noChangeAspect="1" noChangeArrowheads="1"/>
          </p:cNvPicPr>
          <p:nvPr/>
        </p:nvPicPr>
        <p:blipFill>
          <a:blip r:embed="rId4">
            <a:extLst>
              <a:ext uri="{28A0092B-C50C-407E-A947-70E740481C1C}">
                <a14:useLocalDpi xmlns:a14="http://schemas.microsoft.com/office/drawing/2010/main" val="0"/>
              </a:ext>
            </a:extLst>
          </a:blip>
          <a:srcRect l="13351" t="35446" r="14632" b="44066"/>
          <a:stretch>
            <a:fillRect/>
          </a:stretch>
        </p:blipFill>
        <p:spPr bwMode="auto">
          <a:xfrm>
            <a:off x="169863" y="1905000"/>
            <a:ext cx="8780462" cy="140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a:spLocks noChangeArrowheads="1"/>
          </p:cNvSpPr>
          <p:nvPr/>
        </p:nvSpPr>
        <p:spPr bwMode="auto">
          <a:xfrm>
            <a:off x="-22225" y="3427412"/>
            <a:ext cx="9166225"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defRPr/>
            </a:pPr>
            <a:r>
              <a:rPr lang="en-US" sz="6000" dirty="0">
                <a:solidFill>
                  <a:prstClr val="white"/>
                </a:solidFill>
                <a:latin typeface="Tw Cen MT Condensed" pitchFamily="34" charset="0"/>
                <a:cs typeface="Arial" charset="0"/>
                <a:sym typeface="Gill Sans" charset="0"/>
              </a:rPr>
              <a:t>A multi-media health </a:t>
            </a:r>
            <a:r>
              <a:rPr lang="en-US" sz="6000" dirty="0" smtClean="0">
                <a:solidFill>
                  <a:prstClr val="white"/>
                </a:solidFill>
                <a:latin typeface="Tw Cen MT Condensed" pitchFamily="34" charset="0"/>
                <a:cs typeface="Arial" charset="0"/>
                <a:sym typeface="Gill Sans" charset="0"/>
              </a:rPr>
              <a:t>resource</a:t>
            </a:r>
            <a:endParaRPr lang="en-US" sz="1600" dirty="0">
              <a:solidFill>
                <a:prstClr val="white"/>
              </a:solidFill>
              <a:latin typeface="Tw Cen MT Condensed" pitchFamily="34" charset="0"/>
              <a:cs typeface="Arial" charset="0"/>
              <a:sym typeface="Gill Sans" charset="0"/>
            </a:endParaRPr>
          </a:p>
          <a:p>
            <a:pPr fontAlgn="base">
              <a:spcBef>
                <a:spcPct val="0"/>
              </a:spcBef>
              <a:spcAft>
                <a:spcPct val="0"/>
              </a:spcAft>
              <a:defRPr/>
            </a:pPr>
            <a:r>
              <a:rPr lang="en-US" sz="2800" dirty="0">
                <a:solidFill>
                  <a:prstClr val="black"/>
                </a:solidFill>
                <a:cs typeface="Arial" charset="0"/>
                <a:sym typeface="Gill Sans" charset="0"/>
              </a:rPr>
              <a:t>about the topics that matter most to them. </a:t>
            </a:r>
          </a:p>
        </p:txBody>
      </p:sp>
      <p:pic>
        <p:nvPicPr>
          <p:cNvPr id="273414" name="Picture 3"/>
          <p:cNvPicPr>
            <a:picLocks noChangeAspect="1" noChangeArrowheads="1"/>
          </p:cNvPicPr>
          <p:nvPr/>
        </p:nvPicPr>
        <p:blipFill>
          <a:blip r:embed="rId4">
            <a:extLst>
              <a:ext uri="{28A0092B-C50C-407E-A947-70E740481C1C}">
                <a14:useLocalDpi xmlns:a14="http://schemas.microsoft.com/office/drawing/2010/main" val="0"/>
              </a:ext>
            </a:extLst>
          </a:blip>
          <a:srcRect l="13351" t="53712" r="14632" b="27733"/>
          <a:stretch>
            <a:fillRect/>
          </a:stretch>
        </p:blipFill>
        <p:spPr bwMode="auto">
          <a:xfrm>
            <a:off x="239713" y="4551362"/>
            <a:ext cx="8780462"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36590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1802" t="13726" r="58971" b="5490"/>
          <a:stretch/>
        </p:blipFill>
        <p:spPr bwMode="auto">
          <a:xfrm>
            <a:off x="381000" y="0"/>
            <a:ext cx="4419600" cy="68712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Placeholder 5"/>
          <p:cNvSpPr txBox="1">
            <a:spLocks/>
          </p:cNvSpPr>
          <p:nvPr/>
        </p:nvSpPr>
        <p:spPr>
          <a:xfrm>
            <a:off x="4953000" y="609600"/>
            <a:ext cx="4038600" cy="6400800"/>
          </a:xfrm>
          <a:prstGeom prst="rect">
            <a:avLst/>
          </a:prstGeom>
        </p:spPr>
        <p:txBody>
          <a:bodyPr vert="horz">
            <a:normAutofit fontScale="77500" lnSpcReduction="20000"/>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spcAft>
                <a:spcPts val="1800"/>
              </a:spcAft>
              <a:buClr>
                <a:srgbClr val="009DD9"/>
              </a:buClr>
            </a:pPr>
            <a:r>
              <a:rPr lang="en-US" sz="2800" dirty="0" smtClean="0">
                <a:solidFill>
                  <a:prstClr val="black"/>
                </a:solidFill>
              </a:rPr>
              <a:t>Website </a:t>
            </a:r>
            <a:r>
              <a:rPr lang="en-US" sz="2800" dirty="0">
                <a:solidFill>
                  <a:prstClr val="black"/>
                </a:solidFill>
              </a:rPr>
              <a:t>launched </a:t>
            </a:r>
            <a:r>
              <a:rPr lang="en-US" sz="2800" dirty="0" smtClean="0">
                <a:solidFill>
                  <a:prstClr val="black"/>
                </a:solidFill>
              </a:rPr>
              <a:t>September </a:t>
            </a:r>
            <a:r>
              <a:rPr lang="en-US" sz="2800" dirty="0">
                <a:solidFill>
                  <a:prstClr val="black"/>
                </a:solidFill>
              </a:rPr>
              <a:t>28, </a:t>
            </a:r>
            <a:r>
              <a:rPr lang="en-US" sz="2800" dirty="0" smtClean="0">
                <a:solidFill>
                  <a:prstClr val="black"/>
                </a:solidFill>
              </a:rPr>
              <a:t>2012</a:t>
            </a:r>
          </a:p>
          <a:p>
            <a:pPr>
              <a:spcAft>
                <a:spcPts val="1800"/>
              </a:spcAft>
              <a:buClr>
                <a:srgbClr val="009DD9"/>
              </a:buClr>
            </a:pPr>
            <a:r>
              <a:rPr lang="en-US" sz="2800" dirty="0" smtClean="0">
                <a:solidFill>
                  <a:prstClr val="black"/>
                </a:solidFill>
              </a:rPr>
              <a:t>Over 200,000 page views!</a:t>
            </a:r>
          </a:p>
          <a:p>
            <a:pPr>
              <a:spcAft>
                <a:spcPts val="1800"/>
              </a:spcAft>
              <a:buClr>
                <a:srgbClr val="009DD9"/>
              </a:buClr>
            </a:pPr>
            <a:r>
              <a:rPr lang="en-US" sz="2800" dirty="0" smtClean="0">
                <a:solidFill>
                  <a:prstClr val="black"/>
                </a:solidFill>
              </a:rPr>
              <a:t>Across all media channels, the service reaches on average 31,000 users per week</a:t>
            </a:r>
          </a:p>
          <a:p>
            <a:pPr>
              <a:spcAft>
                <a:spcPts val="1800"/>
              </a:spcAft>
              <a:buClr>
                <a:srgbClr val="009DD9"/>
              </a:buClr>
            </a:pPr>
            <a:r>
              <a:rPr lang="en-US" sz="2800" dirty="0" smtClean="0">
                <a:solidFill>
                  <a:prstClr val="black"/>
                </a:solidFill>
              </a:rPr>
              <a:t>Over 350 health/wellness pages, reviewed </a:t>
            </a:r>
            <a:r>
              <a:rPr lang="en-US" sz="2800" dirty="0">
                <a:solidFill>
                  <a:prstClr val="black"/>
                </a:solidFill>
              </a:rPr>
              <a:t>by </a:t>
            </a:r>
            <a:r>
              <a:rPr lang="en-US" sz="2800" dirty="0" smtClean="0">
                <a:solidFill>
                  <a:prstClr val="black"/>
                </a:solidFill>
              </a:rPr>
              <a:t>AI/AN </a:t>
            </a:r>
            <a:r>
              <a:rPr lang="en-US" sz="2800" dirty="0">
                <a:solidFill>
                  <a:prstClr val="black"/>
                </a:solidFill>
              </a:rPr>
              <a:t>youth and topical </a:t>
            </a:r>
            <a:r>
              <a:rPr lang="en-US" sz="2800" dirty="0" smtClean="0">
                <a:solidFill>
                  <a:prstClr val="black"/>
                </a:solidFill>
              </a:rPr>
              <a:t>experts.</a:t>
            </a:r>
          </a:p>
          <a:p>
            <a:pPr>
              <a:spcAft>
                <a:spcPts val="600"/>
              </a:spcAft>
              <a:buClr>
                <a:srgbClr val="009DD9"/>
              </a:buClr>
            </a:pPr>
            <a:r>
              <a:rPr lang="en-US" sz="2800" dirty="0" smtClean="0">
                <a:solidFill>
                  <a:prstClr val="black"/>
                </a:solidFill>
              </a:rPr>
              <a:t>Special features include:</a:t>
            </a:r>
          </a:p>
          <a:p>
            <a:pPr lvl="1">
              <a:spcAft>
                <a:spcPts val="600"/>
              </a:spcAft>
              <a:buClr>
                <a:srgbClr val="0F6FC6"/>
              </a:buClr>
            </a:pPr>
            <a:r>
              <a:rPr lang="en-US" sz="2400" dirty="0" smtClean="0">
                <a:solidFill>
                  <a:prstClr val="black"/>
                </a:solidFill>
              </a:rPr>
              <a:t>Discussion boards</a:t>
            </a:r>
          </a:p>
          <a:p>
            <a:pPr lvl="1">
              <a:spcAft>
                <a:spcPts val="600"/>
              </a:spcAft>
              <a:buClr>
                <a:srgbClr val="0F6FC6"/>
              </a:buClr>
            </a:pPr>
            <a:r>
              <a:rPr lang="en-US" sz="2400" dirty="0" smtClean="0">
                <a:solidFill>
                  <a:prstClr val="black"/>
                </a:solidFill>
              </a:rPr>
              <a:t>Blogs</a:t>
            </a:r>
          </a:p>
          <a:p>
            <a:pPr lvl="1">
              <a:spcAft>
                <a:spcPts val="600"/>
              </a:spcAft>
              <a:buClr>
                <a:srgbClr val="0F6FC6"/>
              </a:buClr>
            </a:pPr>
            <a:r>
              <a:rPr lang="en-US" sz="2400" dirty="0" smtClean="0">
                <a:solidFill>
                  <a:prstClr val="black"/>
                </a:solidFill>
              </a:rPr>
              <a:t>Videos</a:t>
            </a:r>
          </a:p>
          <a:p>
            <a:pPr lvl="1">
              <a:spcAft>
                <a:spcPts val="600"/>
              </a:spcAft>
              <a:buClr>
                <a:srgbClr val="0F6FC6"/>
              </a:buClr>
            </a:pPr>
            <a:r>
              <a:rPr lang="en-US" sz="2400" dirty="0" smtClean="0">
                <a:solidFill>
                  <a:prstClr val="black"/>
                </a:solidFill>
              </a:rPr>
              <a:t>Free gear &amp; Promo Kits</a:t>
            </a:r>
            <a:endParaRPr lang="en-US" sz="2500" dirty="0" smtClean="0">
              <a:solidFill>
                <a:prstClr val="black"/>
              </a:solidFill>
            </a:endParaRPr>
          </a:p>
        </p:txBody>
      </p:sp>
    </p:spTree>
    <p:extLst>
      <p:ext uri="{BB962C8B-B14F-4D97-AF65-F5344CB8AC3E}">
        <p14:creationId xmlns:p14="http://schemas.microsoft.com/office/powerpoint/2010/main" val="11028091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
          </p:nvPr>
        </p:nvSpPr>
        <p:spPr>
          <a:xfrm>
            <a:off x="2895600" y="762000"/>
            <a:ext cx="6096000" cy="5638800"/>
          </a:xfrm>
          <a:solidFill>
            <a:schemeClr val="bg1"/>
          </a:solidFill>
        </p:spPr>
        <p:txBody>
          <a:bodyPr>
            <a:normAutofit fontScale="77500" lnSpcReduction="20000"/>
          </a:bodyPr>
          <a:lstStyle/>
          <a:p>
            <a:pPr marL="0" indent="0" eaLnBrk="1" fontAlgn="auto" hangingPunct="1">
              <a:lnSpc>
                <a:spcPct val="80000"/>
              </a:lnSpc>
              <a:spcAft>
                <a:spcPts val="0"/>
              </a:spcAft>
              <a:buFont typeface="Wingdings 2"/>
              <a:buNone/>
              <a:defRPr/>
            </a:pPr>
            <a:r>
              <a:rPr lang="en-US" sz="2200" b="1" dirty="0" smtClean="0">
                <a:solidFill>
                  <a:srgbClr val="7030A0"/>
                </a:solidFill>
              </a:rPr>
              <a:t>Stephanie Craig Rushing, PhD, MPH</a:t>
            </a:r>
            <a:endParaRPr lang="en-US" sz="2200" dirty="0" smtClean="0">
              <a:solidFill>
                <a:srgbClr val="7030A0"/>
              </a:solidFill>
            </a:endParaRPr>
          </a:p>
          <a:p>
            <a:pPr marL="0" indent="0" eaLnBrk="1" fontAlgn="auto" hangingPunct="1">
              <a:lnSpc>
                <a:spcPct val="80000"/>
              </a:lnSpc>
              <a:spcAft>
                <a:spcPts val="0"/>
              </a:spcAft>
              <a:buFont typeface="Wingdings 2"/>
              <a:buNone/>
              <a:defRPr/>
            </a:pPr>
            <a:r>
              <a:rPr lang="en-US" sz="2200" dirty="0" smtClean="0"/>
              <a:t>Director – Project Red Talon &amp; THRIVE</a:t>
            </a:r>
          </a:p>
          <a:p>
            <a:pPr marL="0" indent="0" eaLnBrk="1" fontAlgn="auto" hangingPunct="1">
              <a:lnSpc>
                <a:spcPct val="80000"/>
              </a:lnSpc>
              <a:spcAft>
                <a:spcPts val="0"/>
              </a:spcAft>
              <a:buFont typeface="Wingdings 2"/>
              <a:buNone/>
              <a:defRPr/>
            </a:pPr>
            <a:r>
              <a:rPr lang="en-US" sz="2200" dirty="0" smtClean="0">
                <a:hlinkClick r:id="rId4"/>
              </a:rPr>
              <a:t>scraig@npaihb.org</a:t>
            </a:r>
            <a:endParaRPr lang="en-US" sz="2200" dirty="0" smtClean="0"/>
          </a:p>
          <a:p>
            <a:pPr marL="0" indent="0" eaLnBrk="1" fontAlgn="auto" hangingPunct="1">
              <a:lnSpc>
                <a:spcPct val="80000"/>
              </a:lnSpc>
              <a:spcAft>
                <a:spcPts val="0"/>
              </a:spcAft>
              <a:buFont typeface="Wingdings 2"/>
              <a:buNone/>
              <a:defRPr/>
            </a:pPr>
            <a:endParaRPr lang="en-US" sz="2200" dirty="0" smtClean="0">
              <a:solidFill>
                <a:srgbClr val="7030A0"/>
              </a:solidFill>
            </a:endParaRPr>
          </a:p>
          <a:p>
            <a:pPr marL="0" indent="0" eaLnBrk="1" fontAlgn="auto" hangingPunct="1">
              <a:lnSpc>
                <a:spcPct val="80000"/>
              </a:lnSpc>
              <a:spcAft>
                <a:spcPts val="0"/>
              </a:spcAft>
              <a:buFont typeface="Wingdings 2"/>
              <a:buNone/>
              <a:defRPr/>
            </a:pPr>
            <a:r>
              <a:rPr lang="en-US" sz="2200" b="1" dirty="0" smtClean="0">
                <a:solidFill>
                  <a:srgbClr val="7030A0"/>
                </a:solidFill>
              </a:rPr>
              <a:t>Colbie Caughlan, MPH</a:t>
            </a:r>
          </a:p>
          <a:p>
            <a:pPr marL="0" indent="0" eaLnBrk="1" fontAlgn="auto" hangingPunct="1">
              <a:lnSpc>
                <a:spcPct val="80000"/>
              </a:lnSpc>
              <a:spcAft>
                <a:spcPts val="0"/>
              </a:spcAft>
              <a:buFont typeface="Wingdings 2"/>
              <a:buNone/>
              <a:defRPr/>
            </a:pPr>
            <a:r>
              <a:rPr lang="en-US" sz="2200" dirty="0" smtClean="0"/>
              <a:t>THRIVE Project Manager  </a:t>
            </a:r>
          </a:p>
          <a:p>
            <a:pPr marL="0" indent="0" eaLnBrk="1" fontAlgn="auto" hangingPunct="1">
              <a:lnSpc>
                <a:spcPct val="80000"/>
              </a:lnSpc>
              <a:spcAft>
                <a:spcPts val="0"/>
              </a:spcAft>
              <a:buFont typeface="Wingdings 2"/>
              <a:buNone/>
              <a:defRPr/>
            </a:pPr>
            <a:r>
              <a:rPr lang="en-US" sz="2200" dirty="0" smtClean="0">
                <a:hlinkClick r:id="rId5"/>
              </a:rPr>
              <a:t>ccaughlan@npaihb.org</a:t>
            </a:r>
            <a:endParaRPr lang="en-US" sz="2200" dirty="0" smtClean="0"/>
          </a:p>
          <a:p>
            <a:pPr marL="0" indent="0" eaLnBrk="1" fontAlgn="auto" hangingPunct="1">
              <a:lnSpc>
                <a:spcPct val="80000"/>
              </a:lnSpc>
              <a:spcAft>
                <a:spcPts val="0"/>
              </a:spcAft>
              <a:buFont typeface="Wingdings 2"/>
              <a:buNone/>
              <a:defRPr/>
            </a:pPr>
            <a:endParaRPr lang="en-US" sz="2200" dirty="0" smtClean="0"/>
          </a:p>
          <a:p>
            <a:pPr marL="0" indent="0" eaLnBrk="1" fontAlgn="auto" hangingPunct="1">
              <a:lnSpc>
                <a:spcPct val="80000"/>
              </a:lnSpc>
              <a:spcAft>
                <a:spcPts val="0"/>
              </a:spcAft>
              <a:buFont typeface="Wingdings 2"/>
              <a:buNone/>
              <a:defRPr/>
            </a:pPr>
            <a:r>
              <a:rPr lang="en-US" sz="2200" b="1" dirty="0" smtClean="0"/>
              <a:t>Jessica Leston, MPH</a:t>
            </a:r>
          </a:p>
          <a:p>
            <a:pPr marL="0" indent="0" eaLnBrk="1" fontAlgn="auto" hangingPunct="1">
              <a:lnSpc>
                <a:spcPct val="80000"/>
              </a:lnSpc>
              <a:spcAft>
                <a:spcPts val="0"/>
              </a:spcAft>
              <a:buFont typeface="Wingdings 2"/>
              <a:buNone/>
              <a:defRPr/>
            </a:pPr>
            <a:r>
              <a:rPr lang="en-US" sz="2200" dirty="0" smtClean="0"/>
              <a:t>STD/HIV Clinical Services Manager</a:t>
            </a:r>
          </a:p>
          <a:p>
            <a:pPr marL="0" indent="0" eaLnBrk="1" fontAlgn="auto" hangingPunct="1">
              <a:lnSpc>
                <a:spcPct val="80000"/>
              </a:lnSpc>
              <a:spcAft>
                <a:spcPts val="0"/>
              </a:spcAft>
              <a:buFont typeface="Wingdings 2"/>
              <a:buNone/>
              <a:defRPr/>
            </a:pPr>
            <a:r>
              <a:rPr lang="en-US" sz="2200" dirty="0" smtClean="0">
                <a:hlinkClick r:id="rId6"/>
              </a:rPr>
              <a:t>jleston@npaihb.org</a:t>
            </a:r>
            <a:endParaRPr lang="en-US" sz="2200" dirty="0" smtClean="0"/>
          </a:p>
          <a:p>
            <a:pPr marL="0" indent="0" eaLnBrk="1" fontAlgn="auto" hangingPunct="1">
              <a:lnSpc>
                <a:spcPct val="80000"/>
              </a:lnSpc>
              <a:spcAft>
                <a:spcPts val="0"/>
              </a:spcAft>
              <a:buFont typeface="Wingdings 2"/>
              <a:buNone/>
              <a:defRPr/>
            </a:pPr>
            <a:endParaRPr lang="en-US" sz="2200" b="1" dirty="0" smtClean="0"/>
          </a:p>
          <a:p>
            <a:pPr marL="0" indent="0" eaLnBrk="1" fontAlgn="auto" hangingPunct="1">
              <a:lnSpc>
                <a:spcPct val="80000"/>
              </a:lnSpc>
              <a:spcAft>
                <a:spcPts val="0"/>
              </a:spcAft>
              <a:buFont typeface="Wingdings 2"/>
              <a:buNone/>
              <a:defRPr/>
            </a:pPr>
            <a:r>
              <a:rPr lang="en-US" sz="2200" b="1" dirty="0" smtClean="0"/>
              <a:t>Amanda </a:t>
            </a:r>
            <a:r>
              <a:rPr lang="en-US" sz="2200" b="1" dirty="0"/>
              <a:t>Gaston, MAT</a:t>
            </a:r>
          </a:p>
          <a:p>
            <a:pPr marL="0" indent="0" eaLnBrk="1" fontAlgn="auto" hangingPunct="1">
              <a:lnSpc>
                <a:spcPct val="80000"/>
              </a:lnSpc>
              <a:spcAft>
                <a:spcPts val="0"/>
              </a:spcAft>
              <a:buFont typeface="Wingdings 2"/>
              <a:buNone/>
              <a:defRPr/>
            </a:pPr>
            <a:r>
              <a:rPr lang="en-US" sz="2200" dirty="0" smtClean="0"/>
              <a:t>Native It’s </a:t>
            </a:r>
            <a:r>
              <a:rPr lang="en-US" sz="2200" dirty="0"/>
              <a:t>Your Game Project </a:t>
            </a:r>
            <a:r>
              <a:rPr lang="en-US" sz="2200" dirty="0" smtClean="0"/>
              <a:t>Consultant</a:t>
            </a:r>
            <a:endParaRPr lang="en-US" sz="2200" dirty="0"/>
          </a:p>
          <a:p>
            <a:pPr marL="609600" indent="-609600" eaLnBrk="1" fontAlgn="auto" hangingPunct="1">
              <a:lnSpc>
                <a:spcPct val="80000"/>
              </a:lnSpc>
              <a:spcAft>
                <a:spcPts val="0"/>
              </a:spcAft>
              <a:buFont typeface="Wingdings 2"/>
              <a:buNone/>
              <a:defRPr/>
            </a:pPr>
            <a:r>
              <a:rPr lang="en-US" sz="2200" dirty="0" smtClean="0">
                <a:hlinkClick r:id="rId7"/>
              </a:rPr>
              <a:t>agaston@npaihb.org</a:t>
            </a:r>
            <a:endParaRPr lang="en-US" sz="2200" dirty="0" smtClean="0"/>
          </a:p>
          <a:p>
            <a:pPr marL="0" indent="0" eaLnBrk="1" fontAlgn="auto" hangingPunct="1">
              <a:lnSpc>
                <a:spcPct val="80000"/>
              </a:lnSpc>
              <a:spcAft>
                <a:spcPts val="0"/>
              </a:spcAft>
              <a:buFont typeface="Wingdings 2"/>
              <a:buNone/>
              <a:defRPr/>
            </a:pPr>
            <a:endParaRPr lang="en-US" sz="2200" b="1" dirty="0" smtClean="0"/>
          </a:p>
          <a:p>
            <a:pPr marL="0" indent="0" eaLnBrk="1" fontAlgn="auto" hangingPunct="1">
              <a:lnSpc>
                <a:spcPct val="80000"/>
              </a:lnSpc>
              <a:spcAft>
                <a:spcPts val="0"/>
              </a:spcAft>
              <a:buFont typeface="Wingdings 2"/>
              <a:buNone/>
              <a:defRPr/>
            </a:pPr>
            <a:r>
              <a:rPr lang="en-US" sz="2200" b="1" dirty="0" smtClean="0"/>
              <a:t>David Stephens, RN</a:t>
            </a:r>
          </a:p>
          <a:p>
            <a:pPr marL="0" indent="0" eaLnBrk="1" fontAlgn="auto" hangingPunct="1">
              <a:lnSpc>
                <a:spcPct val="80000"/>
              </a:lnSpc>
              <a:spcAft>
                <a:spcPts val="0"/>
              </a:spcAft>
              <a:buFont typeface="Wingdings 2"/>
              <a:buNone/>
              <a:defRPr/>
            </a:pPr>
            <a:r>
              <a:rPr lang="en-US" sz="2200" dirty="0" smtClean="0"/>
              <a:t>Multimedia Project Specialist</a:t>
            </a:r>
            <a:endParaRPr lang="en-US" sz="2200" dirty="0"/>
          </a:p>
          <a:p>
            <a:pPr marL="609600" indent="-609600" eaLnBrk="1" fontAlgn="auto" hangingPunct="1">
              <a:lnSpc>
                <a:spcPct val="80000"/>
              </a:lnSpc>
              <a:spcAft>
                <a:spcPts val="0"/>
              </a:spcAft>
              <a:buFont typeface="Wingdings 2"/>
              <a:buNone/>
              <a:defRPr/>
            </a:pPr>
            <a:r>
              <a:rPr lang="en-US" sz="2200" dirty="0" smtClean="0">
                <a:hlinkClick r:id="rId8"/>
              </a:rPr>
              <a:t>dstephens@npaihb.org</a:t>
            </a:r>
            <a:r>
              <a:rPr lang="en-US" sz="2200" dirty="0" smtClean="0"/>
              <a:t> </a:t>
            </a:r>
          </a:p>
          <a:p>
            <a:pPr marL="609600" indent="-609600" eaLnBrk="1" fontAlgn="auto" hangingPunct="1">
              <a:lnSpc>
                <a:spcPct val="80000"/>
              </a:lnSpc>
              <a:spcAft>
                <a:spcPts val="0"/>
              </a:spcAft>
              <a:buFont typeface="Wingdings 2"/>
              <a:buNone/>
              <a:defRPr/>
            </a:pPr>
            <a:endParaRPr lang="en-US" sz="2200" dirty="0"/>
          </a:p>
          <a:p>
            <a:pPr marL="609600" indent="-609600">
              <a:lnSpc>
                <a:spcPct val="80000"/>
              </a:lnSpc>
              <a:buNone/>
              <a:defRPr/>
            </a:pPr>
            <a:r>
              <a:rPr lang="en-US" sz="2200" b="1" dirty="0" smtClean="0"/>
              <a:t>Tommy Ghost Dog</a:t>
            </a:r>
            <a:r>
              <a:rPr lang="en-US" sz="2200" b="1" dirty="0"/>
              <a:t>	</a:t>
            </a:r>
            <a:r>
              <a:rPr lang="en-US" sz="2200" b="1" dirty="0" smtClean="0"/>
              <a:t>	</a:t>
            </a:r>
          </a:p>
          <a:p>
            <a:pPr marL="609600" indent="-609600">
              <a:lnSpc>
                <a:spcPct val="80000"/>
              </a:lnSpc>
              <a:buNone/>
              <a:defRPr/>
            </a:pPr>
            <a:r>
              <a:rPr lang="en-US" sz="2200" dirty="0" smtClean="0"/>
              <a:t>PRT Assistant			</a:t>
            </a:r>
            <a:endParaRPr lang="en-US" sz="2200" dirty="0"/>
          </a:p>
          <a:p>
            <a:pPr marL="609600" indent="-609600" eaLnBrk="1" fontAlgn="auto" hangingPunct="1">
              <a:lnSpc>
                <a:spcPct val="80000"/>
              </a:lnSpc>
              <a:spcAft>
                <a:spcPts val="0"/>
              </a:spcAft>
              <a:buFont typeface="Wingdings 2"/>
              <a:buNone/>
              <a:defRPr/>
            </a:pPr>
            <a:r>
              <a:rPr lang="en-US" sz="2200" dirty="0" smtClean="0">
                <a:hlinkClick r:id="rId9"/>
              </a:rPr>
              <a:t>tghostdog@npaihb.org</a:t>
            </a:r>
            <a:r>
              <a:rPr lang="en-US" sz="2200" dirty="0" smtClean="0"/>
              <a:t> </a:t>
            </a:r>
          </a:p>
          <a:p>
            <a:pPr marL="609600" indent="-609600">
              <a:lnSpc>
                <a:spcPct val="80000"/>
              </a:lnSpc>
              <a:buNone/>
              <a:defRPr/>
            </a:pPr>
            <a:endParaRPr lang="en-US" sz="2200" b="1" dirty="0" smtClean="0"/>
          </a:p>
          <a:p>
            <a:pPr marL="609600" indent="-609600">
              <a:lnSpc>
                <a:spcPct val="80000"/>
              </a:lnSpc>
              <a:buNone/>
              <a:defRPr/>
            </a:pPr>
            <a:r>
              <a:rPr lang="en-US" sz="2200" b="1" dirty="0" err="1" smtClean="0"/>
              <a:t>Celena</a:t>
            </a:r>
            <a:r>
              <a:rPr lang="en-US" sz="2200" b="1" dirty="0" smtClean="0"/>
              <a:t> </a:t>
            </a:r>
            <a:r>
              <a:rPr lang="en-US" sz="2200" b="1" dirty="0"/>
              <a:t>McCray	</a:t>
            </a:r>
          </a:p>
          <a:p>
            <a:pPr marL="609600" indent="-609600">
              <a:lnSpc>
                <a:spcPct val="80000"/>
              </a:lnSpc>
              <a:buNone/>
              <a:defRPr/>
            </a:pPr>
            <a:r>
              <a:rPr lang="en-US" sz="2200" dirty="0" smtClean="0"/>
              <a:t>THRIVE Coordinator		</a:t>
            </a:r>
          </a:p>
          <a:p>
            <a:pPr marL="609600" indent="-609600">
              <a:lnSpc>
                <a:spcPct val="80000"/>
              </a:lnSpc>
              <a:buNone/>
              <a:defRPr/>
            </a:pPr>
            <a:r>
              <a:rPr lang="en-US" sz="2200" dirty="0" smtClean="0">
                <a:hlinkClick r:id="rId10"/>
              </a:rPr>
              <a:t>cmccray@npaihb.org</a:t>
            </a:r>
            <a:r>
              <a:rPr lang="en-US" sz="2200" dirty="0" smtClean="0"/>
              <a:t> </a:t>
            </a:r>
            <a:endParaRPr lang="en-US" sz="2200" dirty="0"/>
          </a:p>
          <a:p>
            <a:pPr marL="609600" indent="-609600" eaLnBrk="1" fontAlgn="auto" hangingPunct="1">
              <a:lnSpc>
                <a:spcPct val="80000"/>
              </a:lnSpc>
              <a:spcAft>
                <a:spcPts val="0"/>
              </a:spcAft>
              <a:buFont typeface="Wingdings 2"/>
              <a:buNone/>
              <a:defRPr/>
            </a:pPr>
            <a:endParaRPr lang="en-US" sz="2400" dirty="0" smtClean="0"/>
          </a:p>
          <a:p>
            <a:pPr marL="609600" indent="-609600" eaLnBrk="1" fontAlgn="auto" hangingPunct="1">
              <a:lnSpc>
                <a:spcPct val="80000"/>
              </a:lnSpc>
              <a:spcAft>
                <a:spcPts val="0"/>
              </a:spcAft>
              <a:buFont typeface="Wingdings 2"/>
              <a:buNone/>
              <a:defRPr/>
            </a:pPr>
            <a:endParaRPr lang="en-US" sz="2400" dirty="0"/>
          </a:p>
          <a:p>
            <a:pPr marL="0" indent="0" eaLnBrk="1" fontAlgn="auto" hangingPunct="1">
              <a:lnSpc>
                <a:spcPct val="80000"/>
              </a:lnSpc>
              <a:spcAft>
                <a:spcPts val="0"/>
              </a:spcAft>
              <a:buFont typeface="Wingdings 2"/>
              <a:buNone/>
              <a:defRPr/>
            </a:pPr>
            <a:endParaRPr lang="en-US" sz="2400" dirty="0" smtClean="0"/>
          </a:p>
          <a:p>
            <a:pPr marL="609600" indent="-609600" eaLnBrk="1" fontAlgn="auto" hangingPunct="1">
              <a:lnSpc>
                <a:spcPct val="80000"/>
              </a:lnSpc>
              <a:spcAft>
                <a:spcPts val="0"/>
              </a:spcAft>
              <a:buFont typeface="Wingdings 2"/>
              <a:buNone/>
              <a:defRPr/>
            </a:pPr>
            <a:endParaRPr lang="en-US" sz="2400" dirty="0" smtClean="0"/>
          </a:p>
          <a:p>
            <a:pPr marL="274320" indent="-274320" eaLnBrk="1" fontAlgn="auto" hangingPunct="1">
              <a:spcAft>
                <a:spcPts val="0"/>
              </a:spcAft>
              <a:buFont typeface="Wingdings 2"/>
              <a:buChar char=""/>
              <a:defRPr/>
            </a:pPr>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smtClean="0"/>
              <a:t>Northwest Portland Area Indian Health Board</a:t>
            </a:r>
            <a:endParaRPr lang="en-US" dirty="0"/>
          </a:p>
        </p:txBody>
      </p:sp>
      <p:sp>
        <p:nvSpPr>
          <p:cNvPr id="3" name="Text Placeholder 2"/>
          <p:cNvSpPr>
            <a:spLocks noGrp="1"/>
          </p:cNvSpPr>
          <p:nvPr>
            <p:ph type="body" idx="2"/>
          </p:nvPr>
        </p:nvSpPr>
        <p:spPr>
          <a:xfrm>
            <a:off x="381000" y="2514600"/>
            <a:ext cx="2362200" cy="609600"/>
          </a:xfrm>
        </p:spPr>
        <p:txBody>
          <a:bodyPr>
            <a:normAutofit/>
          </a:bodyPr>
          <a:lstStyle/>
          <a:p>
            <a:pPr eaLnBrk="1" fontAlgn="auto" hangingPunct="1">
              <a:buFont typeface="Wingdings 2"/>
              <a:buNone/>
              <a:defRPr/>
            </a:pPr>
            <a:r>
              <a:rPr lang="en-US" dirty="0" smtClean="0"/>
              <a:t>Indian Leadership for Indian Health</a:t>
            </a:r>
            <a:endParaRPr lang="en-US" dirty="0"/>
          </a:p>
        </p:txBody>
      </p:sp>
    </p:spTree>
    <p:custDataLst>
      <p:tags r:id="rId1"/>
    </p:custDataLst>
    <p:extLst>
      <p:ext uri="{BB962C8B-B14F-4D97-AF65-F5344CB8AC3E}">
        <p14:creationId xmlns:p14="http://schemas.microsoft.com/office/powerpoint/2010/main" val="42710755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3" name="Title 2"/>
          <p:cNvSpPr>
            <a:spLocks noGrp="1"/>
          </p:cNvSpPr>
          <p:nvPr>
            <p:ph type="title"/>
          </p:nvPr>
        </p:nvSpPr>
        <p:spPr/>
        <p:txBody>
          <a:bodyPr/>
          <a:lstStyle/>
          <a:p>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43" y="381000"/>
            <a:ext cx="9626723" cy="6233129"/>
          </a:xfrm>
          <a:prstGeom prst="rect">
            <a:avLst/>
          </a:prstGeom>
        </p:spPr>
      </p:pic>
    </p:spTree>
    <p:extLst>
      <p:ext uri="{BB962C8B-B14F-4D97-AF65-F5344CB8AC3E}">
        <p14:creationId xmlns:p14="http://schemas.microsoft.com/office/powerpoint/2010/main" val="11613645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7311" t="17610" r="17217" b="34843"/>
          <a:stretch/>
        </p:blipFill>
        <p:spPr bwMode="auto">
          <a:xfrm>
            <a:off x="0" y="1306286"/>
            <a:ext cx="9144000" cy="44087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Content Placeholder 18"/>
          <p:cNvSpPr>
            <a:spLocks noGrp="1"/>
          </p:cNvSpPr>
          <p:nvPr>
            <p:ph sz="quarter" idx="13"/>
          </p:nvPr>
        </p:nvSpPr>
        <p:spPr>
          <a:xfrm>
            <a:off x="0" y="5890766"/>
            <a:ext cx="9144000" cy="935858"/>
          </a:xfrm>
        </p:spPr>
        <p:txBody>
          <a:bodyPr>
            <a:noAutofit/>
          </a:bodyPr>
          <a:lstStyle/>
          <a:p>
            <a:pPr marL="365760" lvl="1" indent="0" algn="ctr">
              <a:buNone/>
            </a:pPr>
            <a:r>
              <a:rPr lang="en-US" sz="3600" b="1" dirty="0" smtClean="0">
                <a:hlinkClick r:id="rId4"/>
              </a:rPr>
              <a:t>https://youtu.be/Q9D_lGw5IOc</a:t>
            </a:r>
            <a:endParaRPr lang="en-US" sz="3600" b="1" dirty="0">
              <a:latin typeface="+mj-lt"/>
            </a:endParaRPr>
          </a:p>
          <a:p>
            <a:pPr marL="0" indent="0" algn="ctr">
              <a:buNone/>
            </a:pPr>
            <a:endParaRPr lang="en-US" sz="3600" b="1" dirty="0">
              <a:latin typeface="+mj-lt"/>
            </a:endParaRPr>
          </a:p>
        </p:txBody>
      </p:sp>
      <p:sp>
        <p:nvSpPr>
          <p:cNvPr id="21" name="Title 20"/>
          <p:cNvSpPr>
            <a:spLocks noGrp="1"/>
          </p:cNvSpPr>
          <p:nvPr>
            <p:ph type="title"/>
          </p:nvPr>
        </p:nvSpPr>
        <p:spPr>
          <a:xfrm>
            <a:off x="609600" y="228600"/>
            <a:ext cx="8153400" cy="825500"/>
          </a:xfrm>
        </p:spPr>
        <p:txBody>
          <a:bodyPr/>
          <a:lstStyle/>
          <a:p>
            <a:r>
              <a:rPr lang="en-US" dirty="0" smtClean="0"/>
              <a:t>3 Lived Experience Videos</a:t>
            </a:r>
            <a:endParaRPr lang="en-US" dirty="0"/>
          </a:p>
        </p:txBody>
      </p:sp>
    </p:spTree>
    <p:extLst>
      <p:ext uri="{BB962C8B-B14F-4D97-AF65-F5344CB8AC3E}">
        <p14:creationId xmlns:p14="http://schemas.microsoft.com/office/powerpoint/2010/main" val="42778495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p:cNvPicPr>
            <a:picLocks noGrp="1" noChangeAspect="1"/>
          </p:cNvPicPr>
          <p:nvPr>
            <p:ph sz="quarter" idx="13"/>
          </p:nvPr>
        </p:nvPicPr>
        <p:blipFill>
          <a:blip r:embed="rId3" cstate="print">
            <a:extLst>
              <a:ext uri="{28A0092B-C50C-407E-A947-70E740481C1C}">
                <a14:useLocalDpi xmlns:a14="http://schemas.microsoft.com/office/drawing/2010/main" val="0"/>
              </a:ext>
            </a:extLst>
          </a:blip>
          <a:stretch>
            <a:fillRect/>
          </a:stretch>
        </p:blipFill>
        <p:spPr>
          <a:xfrm>
            <a:off x="-457200" y="-15240"/>
            <a:ext cx="10515600" cy="6858000"/>
          </a:xfrm>
        </p:spPr>
      </p:pic>
    </p:spTree>
    <p:extLst>
      <p:ext uri="{BB962C8B-B14F-4D97-AF65-F5344CB8AC3E}">
        <p14:creationId xmlns:p14="http://schemas.microsoft.com/office/powerpoint/2010/main" val="14623360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7501" t="14128" r="43660" b="10317"/>
          <a:stretch/>
        </p:blipFill>
        <p:spPr bwMode="auto">
          <a:xfrm>
            <a:off x="228600" y="228599"/>
            <a:ext cx="4343400" cy="4752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17053" t="17303" r="57475" b="26229"/>
          <a:stretch/>
        </p:blipFill>
        <p:spPr bwMode="auto">
          <a:xfrm>
            <a:off x="4876800" y="223156"/>
            <a:ext cx="4019916" cy="50128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l="17053" t="10476" r="46339" b="41428"/>
          <a:stretch/>
        </p:blipFill>
        <p:spPr bwMode="auto">
          <a:xfrm>
            <a:off x="1905000" y="3793459"/>
            <a:ext cx="3962400" cy="29283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502942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6697" t="10316" r="42500" b="9860"/>
          <a:stretch/>
        </p:blipFill>
        <p:spPr bwMode="auto">
          <a:xfrm>
            <a:off x="124047" y="76200"/>
            <a:ext cx="4600353" cy="6705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7232" t="8095" r="43304" b="8572"/>
          <a:stretch/>
        </p:blipFill>
        <p:spPr bwMode="auto">
          <a:xfrm>
            <a:off x="4778827" y="76200"/>
            <a:ext cx="4268915" cy="67914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7941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3999" cy="9715499"/>
          </a:xfrm>
          <a:prstGeom prst="rect">
            <a:avLst/>
          </a:prstGeom>
        </p:spPr>
      </p:pic>
    </p:spTree>
    <p:extLst>
      <p:ext uri="{BB962C8B-B14F-4D97-AF65-F5344CB8AC3E}">
        <p14:creationId xmlns:p14="http://schemas.microsoft.com/office/powerpoint/2010/main" val="179858378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BULLETTYPE" val="3"/>
  <p:tag name="RESPCOUNTERSTYLE" val="-1"/>
  <p:tag name="INPUTSOURCE" val="1"/>
  <p:tag name="BACKUPMAINTENANCE" val="7"/>
  <p:tag name="ROTATIONINTERVAL" val="2"/>
  <p:tag name="RACERSMAXDISPLAYED" val="5"/>
  <p:tag name="TEAMSINLEADERBOARD" val="5"/>
  <p:tag name="BUBBLEVALUEFORMAT" val="0.0"/>
  <p:tag name="CUSTOMCELLFORECOLOR" val="-16777216"/>
  <p:tag name="CUSTOMCELLBACKCOLOR4" val="-8355712"/>
  <p:tag name="DISPLAYDEVICEID" val="True"/>
  <p:tag name="GRIDSIZE" val="{Width=800, Height=600}"/>
  <p:tag name="CHARTLABELS" val="1"/>
  <p:tag name="PARTLISTDEFAULT" val="1"/>
  <p:tag name="INCORRECTPOINTVALUE" val="0"/>
  <p:tag name="AUTOADJUSTPARTRANGE" val="True"/>
  <p:tag name="FIBNUMRESULTS" val="5"/>
  <p:tag name="PRRESPONSE2" val="9"/>
  <p:tag name="PRRESPONSE6" val="5"/>
  <p:tag name="PRRESPONSE10" val="1"/>
  <p:tag name="CSVFORMAT" val="0"/>
  <p:tag name="RESPCOUNTERFORMAT" val="0"/>
  <p:tag name="ALLOWDUPLICATES" val="False"/>
  <p:tag name="REVIEWONLY" val="False"/>
  <p:tag name="RACEANIMATIONSPEED" val="3"/>
  <p:tag name="BUBBLENAMEVISIBLE" val="True"/>
  <p:tag name="CUSTOMGRIDBACKCOLOR" val="-2830136"/>
  <p:tag name="USESCHEMECOLORS" val="True"/>
  <p:tag name="GRIDROTATIONINTERVAL" val="2"/>
  <p:tag name="CHARTCOLORS" val="0"/>
  <p:tag name="INCLUDEPPT" val="True"/>
  <p:tag name="REALTIMEBACKUPPATH" val="(None)"/>
  <p:tag name="FIBDISPLAYRESULTS" val="True"/>
  <p:tag name="PRRESPONSE3" val="8"/>
  <p:tag name="PRRESPONSE8" val="3"/>
  <p:tag name="TPVERSION" val="2008"/>
  <p:tag name="ANSWERNOWSTYLE" val="-1"/>
  <p:tag name="COUNTDOWNSECONDS" val="10"/>
  <p:tag name="AUTOADVANCE" val="False"/>
  <p:tag name="SKIPREMAININGRACESLIDES" val="True"/>
  <p:tag name="BUBBLEGROUPING" val="3"/>
  <p:tag name="CUSTOMCELLBACKCOLOR3" val="-268652"/>
  <p:tag name="AUTOSIZEGRID" val="True"/>
  <p:tag name="INCLUDENONRESPONDERS" val="False"/>
  <p:tag name="REALTIMEBACKUP" val="False"/>
  <p:tag name="FIBINCLUDEOTHER" val="True"/>
  <p:tag name="PRRESPONSE5" val="6"/>
  <p:tag name="ALWAYSOPENPOLL" val="False"/>
  <p:tag name="ANSWERNOWTEXT" val="Answer Now"/>
  <p:tag name="BACKUPSESSIONS" val="True"/>
  <p:tag name="RACEENDPOINTS" val="100"/>
  <p:tag name="DEFAULTNUMTEAMS" val="5"/>
  <p:tag name="DISPLAYDEVICENUMBER" val="True"/>
  <p:tag name="RESETCHARTS" val="True"/>
  <p:tag name="ZEROBASED" val="False"/>
  <p:tag name="PRRESPONSE1" val="10"/>
  <p:tag name="SHOWFLASHWARNING" val="True"/>
  <p:tag name="COUNTDOWNSTYLE" val="-1"/>
  <p:tag name="AUTOUPDATEALIASES" val="True"/>
  <p:tag name="BUBBLESIZEVISIBLE" val="True"/>
  <p:tag name="GRIDOPACITY" val="90"/>
  <p:tag name="ALLOWUSERFEEDBACK" val="True"/>
  <p:tag name="FIBDISPLAYKEYWORDS" val="True"/>
  <p:tag name="SHOWBARVISIBLE" val="True"/>
  <p:tag name="NUMRESPONSES" val="1"/>
  <p:tag name="MAXRESPONDERS" val="5"/>
  <p:tag name="GRIDPOSITION" val="1"/>
  <p:tag name="CHARTSCALE" val="True"/>
  <p:tag name="PRRESPONSE9" val="2"/>
  <p:tag name="CHARTVALUEFORMAT" val="0%"/>
  <p:tag name="CUSTOMCELLBACKCOLOR2" val="-13395457"/>
  <p:tag name="CORRECTPOINTVALUE" val="1"/>
  <p:tag name="USESECONDARYMONITOR" val="True"/>
  <p:tag name="PARTICIPANTSINLEADERBOARD" val="5"/>
  <p:tag name="MULTIRESPDIVISOR" val="1"/>
  <p:tag name="SAVECSVWITHSESSION" val="True"/>
  <p:tag name="DISPLAYNAME" val="True"/>
  <p:tag name="PRRESPONSE7" val="4"/>
  <p:tag name="POLLINGCYCLE" val="2"/>
  <p:tag name="STDCHART" val="1"/>
  <p:tag name="RESPTABLESTYLE" val="-1"/>
  <p:tag name="CUSTOMCELLBACKCOLOR1" val="-657956"/>
  <p:tag name="PRRESPONSE4" val="7"/>
  <p:tag name="ADVANCEDSETTINGSVIEW" val="False"/>
  <p:tag name="DELIMITERS" val="3.1"/>
  <p:tag name="POWERPOINTVERSION" val="14.0"/>
  <p:tag name="TASKPANEKEY" val="331a7e86-707b-4175-a12d-ab538d5f50f0"/>
  <p:tag name="TPFULLVERSION" val="4.3.2.1178"/>
  <p:tag name="EXPANDSHOWBAR" val="True"/>
  <p:tag name="LUIDIAENABLED" val="False"/>
</p:tagLst>
</file>

<file path=ppt/tags/tag2.xml><?xml version="1.0" encoding="utf-8"?>
<p:tagLst xmlns:a="http://schemas.openxmlformats.org/drawingml/2006/main" xmlns:r="http://schemas.openxmlformats.org/officeDocument/2006/relationships" xmlns:p="http://schemas.openxmlformats.org/presentationml/2006/main">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DELIMITERS" val="3.1"/>
  <p:tag name="NOPREFERENCE" val="False"/>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9.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image" Target="../media/image12.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AvalancheTemplate_9703">
  <a:themeElements>
    <a:clrScheme name="Custom 2">
      <a:dk1>
        <a:sysClr val="windowText" lastClr="000000"/>
      </a:dk1>
      <a:lt1>
        <a:sysClr val="window" lastClr="FFFFFF"/>
      </a:lt1>
      <a:dk2>
        <a:srgbClr val="4F271C"/>
      </a:dk2>
      <a:lt2>
        <a:srgbClr val="F8EDC5"/>
      </a:lt2>
      <a:accent1>
        <a:srgbClr val="3891A7"/>
      </a:accent1>
      <a:accent2>
        <a:srgbClr val="F1DB8C"/>
      </a:accent2>
      <a:accent3>
        <a:srgbClr val="C32D2E"/>
      </a:accent3>
      <a:accent4>
        <a:srgbClr val="637F26"/>
      </a:accent4>
      <a:accent5>
        <a:srgbClr val="964305"/>
      </a:accent5>
      <a:accent6>
        <a:srgbClr val="475A8D"/>
      </a:accent6>
      <a:hlink>
        <a:srgbClr val="4F271C"/>
      </a:hlink>
      <a:folHlink>
        <a:srgbClr val="AA8A14"/>
      </a:folHlink>
    </a:clrScheme>
    <a:fontScheme name="NPAIHB1">
      <a:majorFont>
        <a:latin typeface="Georgia"/>
        <a:ea typeface=""/>
        <a:cs typeface=""/>
      </a:majorFont>
      <a:minorFont>
        <a:latin typeface="Trebuchet MS"/>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R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R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R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R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R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R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NATCON15 Slides">
  <a:themeElements>
    <a:clrScheme name="Custom 23">
      <a:dk1>
        <a:srgbClr val="3E404A"/>
      </a:dk1>
      <a:lt1>
        <a:sysClr val="window" lastClr="FFFFFF"/>
      </a:lt1>
      <a:dk2>
        <a:srgbClr val="F5A818"/>
      </a:dk2>
      <a:lt2>
        <a:srgbClr val="CCCCCC"/>
      </a:lt2>
      <a:accent1>
        <a:srgbClr val="0E758B"/>
      </a:accent1>
      <a:accent2>
        <a:srgbClr val="CB5344"/>
      </a:accent2>
      <a:accent3>
        <a:srgbClr val="689D4F"/>
      </a:accent3>
      <a:accent4>
        <a:srgbClr val="6A3E7B"/>
      </a:accent4>
      <a:accent5>
        <a:srgbClr val="09A489"/>
      </a:accent5>
      <a:accent6>
        <a:srgbClr val="9EB138"/>
      </a:accent6>
      <a:hlink>
        <a:srgbClr val="0E758B"/>
      </a:hlink>
      <a:folHlink>
        <a:srgbClr val="6A3E7B"/>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5908</TotalTime>
  <Words>2524</Words>
  <Application>Microsoft Office PowerPoint</Application>
  <PresentationFormat>On-screen Show (4:3)</PresentationFormat>
  <Paragraphs>278</Paragraphs>
  <Slides>37</Slides>
  <Notes>36</Notes>
  <HiddenSlides>0</HiddenSlides>
  <MMClips>0</MMClips>
  <ScaleCrop>false</ScaleCrop>
  <HeadingPairs>
    <vt:vector size="4" baseType="variant">
      <vt:variant>
        <vt:lpstr>Theme</vt:lpstr>
      </vt:variant>
      <vt:variant>
        <vt:i4>5</vt:i4>
      </vt:variant>
      <vt:variant>
        <vt:lpstr>Slide Titles</vt:lpstr>
      </vt:variant>
      <vt:variant>
        <vt:i4>37</vt:i4>
      </vt:variant>
    </vt:vector>
  </HeadingPairs>
  <TitlesOfParts>
    <vt:vector size="42" baseType="lpstr">
      <vt:lpstr>Civic</vt:lpstr>
      <vt:lpstr>AvalancheTemplate_9703</vt:lpstr>
      <vt:lpstr>NATCON15 Slides</vt:lpstr>
      <vt:lpstr>Office Theme</vt:lpstr>
      <vt:lpstr>1_Office Theme</vt:lpstr>
      <vt:lpstr>NPAIHB QBM</vt:lpstr>
      <vt:lpstr>Meeting Agenda</vt:lpstr>
      <vt:lpstr>PowerPoint Presentation</vt:lpstr>
      <vt:lpstr>PowerPoint Presentation</vt:lpstr>
      <vt:lpstr>3 Lived Experience Videos</vt:lpstr>
      <vt:lpstr>PowerPoint Presentation</vt:lpstr>
      <vt:lpstr>PowerPoint Presentation</vt:lpstr>
      <vt:lpstr>PowerPoint Presentation</vt:lpstr>
      <vt:lpstr>PowerPoint Presentation</vt:lpstr>
      <vt:lpstr>PowerPoint Presentation</vt:lpstr>
      <vt:lpstr>PowerPoint Presentation</vt:lpstr>
      <vt:lpstr>Suicide Crisis Protocol </vt:lpstr>
      <vt:lpstr>PowerPoint Presentation</vt:lpstr>
      <vt:lpstr>PowerPoint Presentation</vt:lpstr>
      <vt:lpstr>Keep These Q’s in Mind</vt:lpstr>
      <vt:lpstr>PowerPoint Presentation</vt:lpstr>
      <vt:lpstr>PowerPoint Presentation</vt:lpstr>
      <vt:lpstr>PowerPoint Presentation</vt:lpstr>
      <vt:lpstr>PowerPoint Presentation</vt:lpstr>
      <vt:lpstr>Facebook Reporting Tool</vt:lpstr>
      <vt:lpstr>Facebook Reporting Tool</vt:lpstr>
      <vt:lpstr>Facebook Reporting Tool</vt:lpstr>
      <vt:lpstr>Clinical Systems and Services Improvement HIV/STI/HCV</vt:lpstr>
      <vt:lpstr>HCV Staging Using Remote EHR</vt:lpstr>
      <vt:lpstr>Sample Remote Staging Panel</vt:lpstr>
      <vt:lpstr>Interview Project with People Who Inject Drugs and Health Care Staff to Support Prevention and Healthcare Systems Improvement </vt:lpstr>
      <vt:lpstr>PowerPoint Presentation</vt:lpstr>
      <vt:lpstr>Zero Suicide</vt:lpstr>
      <vt:lpstr>Zero Suicide is…</vt:lpstr>
      <vt:lpstr>What is Different in Zero Suicide?</vt:lpstr>
      <vt:lpstr>7 Key Elements to Zero Suicide</vt:lpstr>
      <vt:lpstr>Zero Suicide in the Pacific NW</vt:lpstr>
      <vt:lpstr>Zero Suicide in the Pacific NW</vt:lpstr>
      <vt:lpstr>Coming Up: ZS Trainings </vt:lpstr>
      <vt:lpstr>PowerPoint Presentation</vt:lpstr>
      <vt:lpstr>PowerPoint Presentation</vt:lpstr>
      <vt:lpstr>Northwest Portland Area Indian Health Board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Scraig</dc:creator>
  <cp:lastModifiedBy>Colbie Caughlan</cp:lastModifiedBy>
  <cp:revision>311</cp:revision>
  <cp:lastPrinted>2014-10-20T14:23:42Z</cp:lastPrinted>
  <dcterms:created xsi:type="dcterms:W3CDTF">2012-02-04T16:52:15Z</dcterms:created>
  <dcterms:modified xsi:type="dcterms:W3CDTF">2015-10-26T18:23:14Z</dcterms:modified>
</cp:coreProperties>
</file>