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6"/>
  </p:notesMasterIdLst>
  <p:handoutMasterIdLst>
    <p:handoutMasterId r:id="rId27"/>
  </p:handoutMasterIdLst>
  <p:sldIdLst>
    <p:sldId id="288" r:id="rId3"/>
    <p:sldId id="292" r:id="rId4"/>
    <p:sldId id="287" r:id="rId5"/>
    <p:sldId id="289" r:id="rId6"/>
    <p:sldId id="283" r:id="rId7"/>
    <p:sldId id="286" r:id="rId8"/>
    <p:sldId id="281" r:id="rId9"/>
    <p:sldId id="258" r:id="rId10"/>
    <p:sldId id="282" r:id="rId11"/>
    <p:sldId id="285" r:id="rId12"/>
    <p:sldId id="275" r:id="rId13"/>
    <p:sldId id="260" r:id="rId14"/>
    <p:sldId id="262" r:id="rId15"/>
    <p:sldId id="263" r:id="rId16"/>
    <p:sldId id="264" r:id="rId17"/>
    <p:sldId id="268" r:id="rId18"/>
    <p:sldId id="265" r:id="rId19"/>
    <p:sldId id="266" r:id="rId20"/>
    <p:sldId id="267" r:id="rId21"/>
    <p:sldId id="280" r:id="rId22"/>
    <p:sldId id="290" r:id="rId23"/>
    <p:sldId id="291" r:id="rId24"/>
    <p:sldId id="270" r:id="rId25"/>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365F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16" autoAdjust="0"/>
  </p:normalViewPr>
  <p:slideViewPr>
    <p:cSldViewPr>
      <p:cViewPr>
        <p:scale>
          <a:sx n="86" d="100"/>
          <a:sy n="86" d="100"/>
        </p:scale>
        <p:origin x="-600" y="3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6" d="100"/>
          <a:sy n="96" d="100"/>
        </p:scale>
        <p:origin x="-3510" y="-10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Sheet2!$A$57</c:f>
              <c:strCache>
                <c:ptCount val="1"/>
                <c:pt idx="0">
                  <c:v>Children (6 months-17 years)</c:v>
                </c:pt>
              </c:strCache>
            </c:strRef>
          </c:tx>
          <c:marker>
            <c:symbol val="circle"/>
            <c:size val="5"/>
          </c:marker>
          <c:cat>
            <c:numRef>
              <c:f>Sheet2!$B$15:$AF$15</c:f>
              <c:numCache>
                <c:formatCode>m/d/yyyy</c:formatCode>
                <c:ptCount val="31"/>
                <c:pt idx="0">
                  <c:v>41881</c:v>
                </c:pt>
                <c:pt idx="1">
                  <c:v>41888</c:v>
                </c:pt>
                <c:pt idx="2">
                  <c:v>41895</c:v>
                </c:pt>
                <c:pt idx="3">
                  <c:v>41902</c:v>
                </c:pt>
                <c:pt idx="4">
                  <c:v>41909</c:v>
                </c:pt>
                <c:pt idx="5">
                  <c:v>41916</c:v>
                </c:pt>
                <c:pt idx="6">
                  <c:v>41923</c:v>
                </c:pt>
                <c:pt idx="7">
                  <c:v>41930</c:v>
                </c:pt>
                <c:pt idx="8">
                  <c:v>41937</c:v>
                </c:pt>
                <c:pt idx="9">
                  <c:v>41944</c:v>
                </c:pt>
                <c:pt idx="10">
                  <c:v>41951</c:v>
                </c:pt>
                <c:pt idx="11">
                  <c:v>41958</c:v>
                </c:pt>
                <c:pt idx="12">
                  <c:v>41965</c:v>
                </c:pt>
                <c:pt idx="13">
                  <c:v>41972</c:v>
                </c:pt>
                <c:pt idx="14">
                  <c:v>41979</c:v>
                </c:pt>
                <c:pt idx="15">
                  <c:v>41986</c:v>
                </c:pt>
                <c:pt idx="16">
                  <c:v>41993</c:v>
                </c:pt>
                <c:pt idx="17">
                  <c:v>42000</c:v>
                </c:pt>
                <c:pt idx="18">
                  <c:v>42007</c:v>
                </c:pt>
                <c:pt idx="19">
                  <c:v>42014</c:v>
                </c:pt>
                <c:pt idx="20">
                  <c:v>42021</c:v>
                </c:pt>
                <c:pt idx="21">
                  <c:v>42028</c:v>
                </c:pt>
                <c:pt idx="22">
                  <c:v>42035</c:v>
                </c:pt>
                <c:pt idx="23">
                  <c:v>42042</c:v>
                </c:pt>
                <c:pt idx="24">
                  <c:v>42049</c:v>
                </c:pt>
                <c:pt idx="25">
                  <c:v>42056</c:v>
                </c:pt>
                <c:pt idx="26">
                  <c:v>42063</c:v>
                </c:pt>
                <c:pt idx="27">
                  <c:v>42070</c:v>
                </c:pt>
                <c:pt idx="28">
                  <c:v>42077</c:v>
                </c:pt>
                <c:pt idx="29">
                  <c:v>42084</c:v>
                </c:pt>
                <c:pt idx="30">
                  <c:v>42091</c:v>
                </c:pt>
              </c:numCache>
            </c:numRef>
          </c:cat>
          <c:val>
            <c:numRef>
              <c:f>Sheet2!$B$57:$AF$57</c:f>
              <c:numCache>
                <c:formatCode>0%</c:formatCode>
                <c:ptCount val="31"/>
                <c:pt idx="0">
                  <c:v>6.020469596628537E-4</c:v>
                </c:pt>
                <c:pt idx="1">
                  <c:v>6.2552126772310256E-4</c:v>
                </c:pt>
                <c:pt idx="2">
                  <c:v>5.776084552046209E-3</c:v>
                </c:pt>
                <c:pt idx="3">
                  <c:v>2.0118058065293338E-2</c:v>
                </c:pt>
                <c:pt idx="4">
                  <c:v>4.8455341100098533E-2</c:v>
                </c:pt>
                <c:pt idx="5">
                  <c:v>7.3812282734646587E-2</c:v>
                </c:pt>
                <c:pt idx="6">
                  <c:v>0.10695249130938586</c:v>
                </c:pt>
                <c:pt idx="7">
                  <c:v>0.14478563151796059</c:v>
                </c:pt>
                <c:pt idx="8">
                  <c:v>0.17925840092699885</c:v>
                </c:pt>
                <c:pt idx="9">
                  <c:v>0.20947081666956471</c:v>
                </c:pt>
                <c:pt idx="10">
                  <c:v>0.24094360401089665</c:v>
                </c:pt>
                <c:pt idx="11">
                  <c:v>0.26992407117602735</c:v>
                </c:pt>
                <c:pt idx="12">
                  <c:v>0.29420970266040691</c:v>
                </c:pt>
                <c:pt idx="13">
                  <c:v>0.31652466237755755</c:v>
                </c:pt>
                <c:pt idx="14">
                  <c:v>0.335055436233819</c:v>
                </c:pt>
                <c:pt idx="15">
                  <c:v>0.35194752423521219</c:v>
                </c:pt>
                <c:pt idx="16">
                  <c:v>0.36901375747373311</c:v>
                </c:pt>
                <c:pt idx="17">
                  <c:v>0.37400592093806234</c:v>
                </c:pt>
                <c:pt idx="18">
                  <c:v>0.38468693680599964</c:v>
                </c:pt>
                <c:pt idx="19">
                  <c:v>0.38468693680599964</c:v>
                </c:pt>
                <c:pt idx="20">
                  <c:v>0.41724318353584094</c:v>
                </c:pt>
                <c:pt idx="21">
                  <c:v>0.42538224521830126</c:v>
                </c:pt>
                <c:pt idx="22">
                  <c:v>0.43932447333294644</c:v>
                </c:pt>
                <c:pt idx="23">
                  <c:v>0.44861006325808134</c:v>
                </c:pt>
                <c:pt idx="24">
                  <c:v>0.44861006325808134</c:v>
                </c:pt>
                <c:pt idx="25">
                  <c:v>0.46410539144565027</c:v>
                </c:pt>
                <c:pt idx="26">
                  <c:v>0.47110596409959465</c:v>
                </c:pt>
                <c:pt idx="27">
                  <c:v>0.47649102489866824</c:v>
                </c:pt>
                <c:pt idx="28">
                  <c:v>0.4822058908627973</c:v>
                </c:pt>
                <c:pt idx="29">
                  <c:v>0.4864301834384584</c:v>
                </c:pt>
                <c:pt idx="30">
                  <c:v>0.48914993345292518</c:v>
                </c:pt>
              </c:numCache>
            </c:numRef>
          </c:val>
          <c:smooth val="0"/>
        </c:ser>
        <c:ser>
          <c:idx val="1"/>
          <c:order val="1"/>
          <c:tx>
            <c:strRef>
              <c:f>Sheet2!$A$58</c:f>
              <c:strCache>
                <c:ptCount val="1"/>
                <c:pt idx="0">
                  <c:v>Adults (18 + years)</c:v>
                </c:pt>
              </c:strCache>
            </c:strRef>
          </c:tx>
          <c:spPr>
            <a:ln>
              <a:solidFill>
                <a:srgbClr val="FFC000"/>
              </a:solidFill>
              <a:prstDash val="solid"/>
            </a:ln>
          </c:spPr>
          <c:marker>
            <c:symbol val="diamond"/>
            <c:size val="5"/>
            <c:spPr>
              <a:solidFill>
                <a:srgbClr val="FFC000"/>
              </a:solidFill>
              <a:ln>
                <a:solidFill>
                  <a:srgbClr val="FFC000"/>
                </a:solidFill>
              </a:ln>
            </c:spPr>
          </c:marker>
          <c:cat>
            <c:numRef>
              <c:f>Sheet2!$B$15:$AF$15</c:f>
              <c:numCache>
                <c:formatCode>m/d/yyyy</c:formatCode>
                <c:ptCount val="31"/>
                <c:pt idx="0">
                  <c:v>41881</c:v>
                </c:pt>
                <c:pt idx="1">
                  <c:v>41888</c:v>
                </c:pt>
                <c:pt idx="2">
                  <c:v>41895</c:v>
                </c:pt>
                <c:pt idx="3">
                  <c:v>41902</c:v>
                </c:pt>
                <c:pt idx="4">
                  <c:v>41909</c:v>
                </c:pt>
                <c:pt idx="5">
                  <c:v>41916</c:v>
                </c:pt>
                <c:pt idx="6">
                  <c:v>41923</c:v>
                </c:pt>
                <c:pt idx="7">
                  <c:v>41930</c:v>
                </c:pt>
                <c:pt idx="8">
                  <c:v>41937</c:v>
                </c:pt>
                <c:pt idx="9">
                  <c:v>41944</c:v>
                </c:pt>
                <c:pt idx="10">
                  <c:v>41951</c:v>
                </c:pt>
                <c:pt idx="11">
                  <c:v>41958</c:v>
                </c:pt>
                <c:pt idx="12">
                  <c:v>41965</c:v>
                </c:pt>
                <c:pt idx="13">
                  <c:v>41972</c:v>
                </c:pt>
                <c:pt idx="14">
                  <c:v>41979</c:v>
                </c:pt>
                <c:pt idx="15">
                  <c:v>41986</c:v>
                </c:pt>
                <c:pt idx="16">
                  <c:v>41993</c:v>
                </c:pt>
                <c:pt idx="17">
                  <c:v>42000</c:v>
                </c:pt>
                <c:pt idx="18">
                  <c:v>42007</c:v>
                </c:pt>
                <c:pt idx="19">
                  <c:v>42014</c:v>
                </c:pt>
                <c:pt idx="20">
                  <c:v>42021</c:v>
                </c:pt>
                <c:pt idx="21">
                  <c:v>42028</c:v>
                </c:pt>
                <c:pt idx="22">
                  <c:v>42035</c:v>
                </c:pt>
                <c:pt idx="23">
                  <c:v>42042</c:v>
                </c:pt>
                <c:pt idx="24">
                  <c:v>42049</c:v>
                </c:pt>
                <c:pt idx="25">
                  <c:v>42056</c:v>
                </c:pt>
                <c:pt idx="26">
                  <c:v>42063</c:v>
                </c:pt>
                <c:pt idx="27">
                  <c:v>42070</c:v>
                </c:pt>
                <c:pt idx="28">
                  <c:v>42077</c:v>
                </c:pt>
                <c:pt idx="29">
                  <c:v>42084</c:v>
                </c:pt>
                <c:pt idx="30">
                  <c:v>42091</c:v>
                </c:pt>
              </c:numCache>
            </c:numRef>
          </c:cat>
          <c:val>
            <c:numRef>
              <c:f>Sheet2!$B$58:$AF$58</c:f>
              <c:numCache>
                <c:formatCode>0%</c:formatCode>
                <c:ptCount val="31"/>
                <c:pt idx="0">
                  <c:v>1.1295788284653866E-3</c:v>
                </c:pt>
                <c:pt idx="1">
                  <c:v>1.5997325820161406E-3</c:v>
                </c:pt>
                <c:pt idx="2">
                  <c:v>4.5450647457336421E-3</c:v>
                </c:pt>
                <c:pt idx="3">
                  <c:v>1.3736263736263736E-2</c:v>
                </c:pt>
                <c:pt idx="4">
                  <c:v>3.7864581255236805E-2</c:v>
                </c:pt>
                <c:pt idx="5">
                  <c:v>7.8291531366416325E-2</c:v>
                </c:pt>
                <c:pt idx="6">
                  <c:v>0.12068450305795167</c:v>
                </c:pt>
                <c:pt idx="7">
                  <c:v>0.16230053588859891</c:v>
                </c:pt>
                <c:pt idx="8">
                  <c:v>0.20152598760882123</c:v>
                </c:pt>
                <c:pt idx="9">
                  <c:v>0.23881875024891472</c:v>
                </c:pt>
                <c:pt idx="10">
                  <c:v>0.26701581106376199</c:v>
                </c:pt>
                <c:pt idx="11">
                  <c:v>0.28672985781990523</c:v>
                </c:pt>
                <c:pt idx="12">
                  <c:v>0.30723899020466672</c:v>
                </c:pt>
                <c:pt idx="13">
                  <c:v>0.32846482937021193</c:v>
                </c:pt>
                <c:pt idx="14">
                  <c:v>0.34467246561436332</c:v>
                </c:pt>
                <c:pt idx="15">
                  <c:v>0.35842672027707556</c:v>
                </c:pt>
                <c:pt idx="16">
                  <c:v>0.369155437011087</c:v>
                </c:pt>
                <c:pt idx="17">
                  <c:v>0.37371364875893232</c:v>
                </c:pt>
                <c:pt idx="18">
                  <c:v>0.38112959719789841</c:v>
                </c:pt>
                <c:pt idx="19">
                  <c:v>0.38112959719789841</c:v>
                </c:pt>
                <c:pt idx="20">
                  <c:v>0.3979660882025155</c:v>
                </c:pt>
                <c:pt idx="21">
                  <c:v>0.40230456933609299</c:v>
                </c:pt>
                <c:pt idx="22">
                  <c:v>0.40859188544152747</c:v>
                </c:pt>
                <c:pt idx="23">
                  <c:v>0.41223150357995225</c:v>
                </c:pt>
                <c:pt idx="24">
                  <c:v>0.41223150357995225</c:v>
                </c:pt>
                <c:pt idx="25">
                  <c:v>0.41770087509944309</c:v>
                </c:pt>
                <c:pt idx="26">
                  <c:v>0.42114057247429038</c:v>
                </c:pt>
                <c:pt idx="27">
                  <c:v>0.42360710520557754</c:v>
                </c:pt>
                <c:pt idx="28">
                  <c:v>0.42534656616082261</c:v>
                </c:pt>
                <c:pt idx="29">
                  <c:v>0.42659957437498758</c:v>
                </c:pt>
                <c:pt idx="30">
                  <c:v>0.42743491318443089</c:v>
                </c:pt>
              </c:numCache>
            </c:numRef>
          </c:val>
          <c:smooth val="0"/>
        </c:ser>
        <c:dLbls>
          <c:showLegendKey val="0"/>
          <c:showVal val="0"/>
          <c:showCatName val="0"/>
          <c:showSerName val="0"/>
          <c:showPercent val="0"/>
          <c:showBubbleSize val="0"/>
        </c:dLbls>
        <c:marker val="1"/>
        <c:smooth val="0"/>
        <c:axId val="111898624"/>
        <c:axId val="111900160"/>
      </c:lineChart>
      <c:lineChart>
        <c:grouping val="standard"/>
        <c:varyColors val="0"/>
        <c:ser>
          <c:idx val="2"/>
          <c:order val="2"/>
          <c:tx>
            <c:strRef>
              <c:f>Sheet2!$A$2</c:f>
              <c:strCache>
                <c:ptCount val="1"/>
                <c:pt idx="0">
                  <c:v>Portland ILI</c:v>
                </c:pt>
              </c:strCache>
            </c:strRef>
          </c:tx>
          <c:spPr>
            <a:ln>
              <a:solidFill>
                <a:srgbClr val="7030A0"/>
              </a:solidFill>
              <a:prstDash val="dash"/>
            </a:ln>
          </c:spPr>
          <c:marker>
            <c:symbol val="none"/>
          </c:marker>
          <c:cat>
            <c:numRef>
              <c:f>Sheet2!$B$15:$AF$15</c:f>
              <c:numCache>
                <c:formatCode>m/d/yyyy</c:formatCode>
                <c:ptCount val="31"/>
                <c:pt idx="0">
                  <c:v>41881</c:v>
                </c:pt>
                <c:pt idx="1">
                  <c:v>41888</c:v>
                </c:pt>
                <c:pt idx="2">
                  <c:v>41895</c:v>
                </c:pt>
                <c:pt idx="3">
                  <c:v>41902</c:v>
                </c:pt>
                <c:pt idx="4">
                  <c:v>41909</c:v>
                </c:pt>
                <c:pt idx="5">
                  <c:v>41916</c:v>
                </c:pt>
                <c:pt idx="6">
                  <c:v>41923</c:v>
                </c:pt>
                <c:pt idx="7">
                  <c:v>41930</c:v>
                </c:pt>
                <c:pt idx="8">
                  <c:v>41937</c:v>
                </c:pt>
                <c:pt idx="9">
                  <c:v>41944</c:v>
                </c:pt>
                <c:pt idx="10">
                  <c:v>41951</c:v>
                </c:pt>
                <c:pt idx="11">
                  <c:v>41958</c:v>
                </c:pt>
                <c:pt idx="12">
                  <c:v>41965</c:v>
                </c:pt>
                <c:pt idx="13">
                  <c:v>41972</c:v>
                </c:pt>
                <c:pt idx="14">
                  <c:v>41979</c:v>
                </c:pt>
                <c:pt idx="15">
                  <c:v>41986</c:v>
                </c:pt>
                <c:pt idx="16">
                  <c:v>41993</c:v>
                </c:pt>
                <c:pt idx="17">
                  <c:v>42000</c:v>
                </c:pt>
                <c:pt idx="18">
                  <c:v>42007</c:v>
                </c:pt>
                <c:pt idx="19">
                  <c:v>42014</c:v>
                </c:pt>
                <c:pt idx="20">
                  <c:v>42021</c:v>
                </c:pt>
                <c:pt idx="21">
                  <c:v>42028</c:v>
                </c:pt>
                <c:pt idx="22">
                  <c:v>42035</c:v>
                </c:pt>
                <c:pt idx="23">
                  <c:v>42042</c:v>
                </c:pt>
                <c:pt idx="24">
                  <c:v>42049</c:v>
                </c:pt>
                <c:pt idx="25">
                  <c:v>42056</c:v>
                </c:pt>
                <c:pt idx="26">
                  <c:v>42063</c:v>
                </c:pt>
                <c:pt idx="27">
                  <c:v>42070</c:v>
                </c:pt>
                <c:pt idx="28">
                  <c:v>42077</c:v>
                </c:pt>
                <c:pt idx="29">
                  <c:v>42084</c:v>
                </c:pt>
                <c:pt idx="30">
                  <c:v>42091</c:v>
                </c:pt>
              </c:numCache>
            </c:numRef>
          </c:cat>
          <c:val>
            <c:numRef>
              <c:f>Sheet2!$E$2:$AF$2</c:f>
              <c:numCache>
                <c:formatCode>0%</c:formatCode>
                <c:ptCount val="28"/>
                <c:pt idx="0">
                  <c:v>6.0000000000000001E-3</c:v>
                </c:pt>
                <c:pt idx="1">
                  <c:v>3.0000000000000001E-3</c:v>
                </c:pt>
                <c:pt idx="2">
                  <c:v>5.0000000000000001E-3</c:v>
                </c:pt>
                <c:pt idx="3">
                  <c:v>5.0000000000000001E-3</c:v>
                </c:pt>
                <c:pt idx="4">
                  <c:v>5.0000000000000001E-3</c:v>
                </c:pt>
                <c:pt idx="5">
                  <c:v>5.0000000000000001E-3</c:v>
                </c:pt>
                <c:pt idx="6">
                  <c:v>6.0000000000000001E-3</c:v>
                </c:pt>
                <c:pt idx="7">
                  <c:v>5.0000000000000001E-3</c:v>
                </c:pt>
                <c:pt idx="8">
                  <c:v>6.0000000000000001E-3</c:v>
                </c:pt>
                <c:pt idx="9">
                  <c:v>6.0000000000000001E-3</c:v>
                </c:pt>
                <c:pt idx="10">
                  <c:v>6.0000000000000001E-3</c:v>
                </c:pt>
                <c:pt idx="11">
                  <c:v>0.01</c:v>
                </c:pt>
                <c:pt idx="12">
                  <c:v>1.4999999999999999E-2</c:v>
                </c:pt>
                <c:pt idx="13">
                  <c:v>1.8000000000000002E-2</c:v>
                </c:pt>
                <c:pt idx="14">
                  <c:v>2.5000000000000001E-2</c:v>
                </c:pt>
                <c:pt idx="15">
                  <c:v>4.2000000000000003E-2</c:v>
                </c:pt>
                <c:pt idx="16">
                  <c:v>3.1000000000000003E-2</c:v>
                </c:pt>
                <c:pt idx="17">
                  <c:v>4.9000000000000002E-2</c:v>
                </c:pt>
                <c:pt idx="18">
                  <c:v>4.4999999999999998E-2</c:v>
                </c:pt>
                <c:pt idx="19">
                  <c:v>0.03</c:v>
                </c:pt>
                <c:pt idx="20">
                  <c:v>2.4E-2</c:v>
                </c:pt>
                <c:pt idx="21">
                  <c:v>1.6E-2</c:v>
                </c:pt>
                <c:pt idx="22">
                  <c:v>1.4999999999999999E-2</c:v>
                </c:pt>
                <c:pt idx="23">
                  <c:v>0.01</c:v>
                </c:pt>
                <c:pt idx="24">
                  <c:v>1.2E-2</c:v>
                </c:pt>
                <c:pt idx="25">
                  <c:v>1.1000000000000001E-2</c:v>
                </c:pt>
                <c:pt idx="26">
                  <c:v>1.2E-2</c:v>
                </c:pt>
                <c:pt idx="27">
                  <c:v>9.0000000000000011E-3</c:v>
                </c:pt>
              </c:numCache>
            </c:numRef>
          </c:val>
          <c:smooth val="0"/>
        </c:ser>
        <c:dLbls>
          <c:showLegendKey val="0"/>
          <c:showVal val="0"/>
          <c:showCatName val="0"/>
          <c:showSerName val="0"/>
          <c:showPercent val="0"/>
          <c:showBubbleSize val="0"/>
        </c:dLbls>
        <c:marker val="1"/>
        <c:smooth val="0"/>
        <c:axId val="111904256"/>
        <c:axId val="111902080"/>
      </c:lineChart>
      <c:dateAx>
        <c:axId val="111898624"/>
        <c:scaling>
          <c:orientation val="minMax"/>
        </c:scaling>
        <c:delete val="0"/>
        <c:axPos val="b"/>
        <c:numFmt formatCode="m/d;@" sourceLinked="0"/>
        <c:majorTickMark val="out"/>
        <c:minorTickMark val="none"/>
        <c:tickLblPos val="nextTo"/>
        <c:crossAx val="111900160"/>
        <c:crosses val="autoZero"/>
        <c:auto val="1"/>
        <c:lblOffset val="100"/>
        <c:baseTimeUnit val="days"/>
      </c:dateAx>
      <c:valAx>
        <c:axId val="111900160"/>
        <c:scaling>
          <c:orientation val="minMax"/>
          <c:max val="0.8"/>
        </c:scaling>
        <c:delete val="0"/>
        <c:axPos val="l"/>
        <c:majorGridlines/>
        <c:title>
          <c:tx>
            <c:rich>
              <a:bodyPr/>
              <a:lstStyle/>
              <a:p>
                <a:pPr>
                  <a:defRPr sz="1600"/>
                </a:pPr>
                <a:r>
                  <a:rPr lang="en-US" sz="1600"/>
                  <a:t>Cumulative Percent Vaccinated</a:t>
                </a:r>
              </a:p>
            </c:rich>
          </c:tx>
          <c:layout/>
          <c:overlay val="0"/>
        </c:title>
        <c:numFmt formatCode="0%" sourceLinked="1"/>
        <c:majorTickMark val="out"/>
        <c:minorTickMark val="none"/>
        <c:tickLblPos val="nextTo"/>
        <c:crossAx val="111898624"/>
        <c:crosses val="autoZero"/>
        <c:crossBetween val="between"/>
      </c:valAx>
      <c:valAx>
        <c:axId val="111902080"/>
        <c:scaling>
          <c:orientation val="minMax"/>
        </c:scaling>
        <c:delete val="0"/>
        <c:axPos val="r"/>
        <c:title>
          <c:tx>
            <c:rich>
              <a:bodyPr rot="-5400000" vert="horz"/>
              <a:lstStyle/>
              <a:p>
                <a:pPr>
                  <a:defRPr sz="1600"/>
                </a:pPr>
                <a:r>
                  <a:rPr lang="en-US" sz="1600"/>
                  <a:t>Percent with Influenza-Like Illness (ILI)</a:t>
                </a:r>
              </a:p>
            </c:rich>
          </c:tx>
          <c:layout/>
          <c:overlay val="0"/>
        </c:title>
        <c:numFmt formatCode="0%" sourceLinked="1"/>
        <c:majorTickMark val="out"/>
        <c:minorTickMark val="none"/>
        <c:tickLblPos val="nextTo"/>
        <c:crossAx val="111904256"/>
        <c:crosses val="max"/>
        <c:crossBetween val="between"/>
      </c:valAx>
      <c:dateAx>
        <c:axId val="111904256"/>
        <c:scaling>
          <c:orientation val="minMax"/>
        </c:scaling>
        <c:delete val="1"/>
        <c:axPos val="b"/>
        <c:numFmt formatCode="m/d/yyyy" sourceLinked="1"/>
        <c:majorTickMark val="out"/>
        <c:minorTickMark val="none"/>
        <c:tickLblPos val="nextTo"/>
        <c:crossAx val="111902080"/>
        <c:crosses val="autoZero"/>
        <c:auto val="1"/>
        <c:lblOffset val="100"/>
        <c:baseTimeUnit val="days"/>
      </c:dateAx>
    </c:plotArea>
    <c:legend>
      <c:legendPos val="b"/>
      <c:layout>
        <c:manualLayout>
          <c:xMode val="edge"/>
          <c:yMode val="edge"/>
          <c:x val="0.18725156523600478"/>
          <c:y val="0.91723561774326434"/>
          <c:w val="0.65638490894159707"/>
          <c:h val="6.5517802122560767E-2"/>
        </c:manualLayout>
      </c:layout>
      <c:overlay val="0"/>
      <c:txPr>
        <a:bodyPr/>
        <a:lstStyle/>
        <a:p>
          <a:pPr>
            <a:defRPr sz="1400"/>
          </a:pPr>
          <a:endParaRPr lang="en-US"/>
        </a:p>
      </c:txPr>
    </c:legend>
    <c:plotVisOnly val="1"/>
    <c:dispBlanksAs val="gap"/>
    <c:showDLblsOverMax val="0"/>
  </c:chart>
  <c:txPr>
    <a:bodyPr/>
    <a:lstStyle/>
    <a:p>
      <a:pPr>
        <a:defRPr sz="120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600"/>
              <a:t>Weekly Count of Influenza Immunizations Given, 2014-2015 Season</a:t>
            </a:r>
          </a:p>
        </c:rich>
      </c:tx>
      <c:layout/>
      <c:overlay val="0"/>
    </c:title>
    <c:autoTitleDeleted val="0"/>
    <c:plotArea>
      <c:layout/>
      <c:lineChart>
        <c:grouping val="standard"/>
        <c:varyColors val="0"/>
        <c:ser>
          <c:idx val="0"/>
          <c:order val="0"/>
          <c:tx>
            <c:strRef>
              <c:f>Sheet2!$A$12</c:f>
              <c:strCache>
                <c:ptCount val="1"/>
                <c:pt idx="0">
                  <c:v>Children (6 months-17 years)</c:v>
                </c:pt>
              </c:strCache>
            </c:strRef>
          </c:tx>
          <c:marker>
            <c:symbol val="none"/>
          </c:marker>
          <c:cat>
            <c:numRef>
              <c:f>Sheet2!$B$15:$AF$15</c:f>
              <c:numCache>
                <c:formatCode>m/d/yyyy</c:formatCode>
                <c:ptCount val="31"/>
                <c:pt idx="0">
                  <c:v>41881</c:v>
                </c:pt>
                <c:pt idx="1">
                  <c:v>41888</c:v>
                </c:pt>
                <c:pt idx="2">
                  <c:v>41895</c:v>
                </c:pt>
                <c:pt idx="3">
                  <c:v>41902</c:v>
                </c:pt>
                <c:pt idx="4">
                  <c:v>41909</c:v>
                </c:pt>
                <c:pt idx="5">
                  <c:v>41916</c:v>
                </c:pt>
                <c:pt idx="6">
                  <c:v>41923</c:v>
                </c:pt>
                <c:pt idx="7">
                  <c:v>41930</c:v>
                </c:pt>
                <c:pt idx="8">
                  <c:v>41937</c:v>
                </c:pt>
                <c:pt idx="9">
                  <c:v>41944</c:v>
                </c:pt>
                <c:pt idx="10">
                  <c:v>41951</c:v>
                </c:pt>
                <c:pt idx="11">
                  <c:v>41958</c:v>
                </c:pt>
                <c:pt idx="12">
                  <c:v>41965</c:v>
                </c:pt>
                <c:pt idx="13">
                  <c:v>41972</c:v>
                </c:pt>
                <c:pt idx="14">
                  <c:v>41979</c:v>
                </c:pt>
                <c:pt idx="15">
                  <c:v>41986</c:v>
                </c:pt>
                <c:pt idx="16">
                  <c:v>41993</c:v>
                </c:pt>
                <c:pt idx="17">
                  <c:v>42000</c:v>
                </c:pt>
                <c:pt idx="18">
                  <c:v>42007</c:v>
                </c:pt>
                <c:pt idx="19">
                  <c:v>42014</c:v>
                </c:pt>
                <c:pt idx="20">
                  <c:v>42021</c:v>
                </c:pt>
                <c:pt idx="21">
                  <c:v>42028</c:v>
                </c:pt>
                <c:pt idx="22">
                  <c:v>42035</c:v>
                </c:pt>
                <c:pt idx="23">
                  <c:v>42042</c:v>
                </c:pt>
                <c:pt idx="24">
                  <c:v>42049</c:v>
                </c:pt>
                <c:pt idx="25">
                  <c:v>42056</c:v>
                </c:pt>
                <c:pt idx="26">
                  <c:v>42063</c:v>
                </c:pt>
                <c:pt idx="27">
                  <c:v>42070</c:v>
                </c:pt>
                <c:pt idx="28">
                  <c:v>42077</c:v>
                </c:pt>
                <c:pt idx="29">
                  <c:v>42084</c:v>
                </c:pt>
                <c:pt idx="30">
                  <c:v>42091</c:v>
                </c:pt>
              </c:numCache>
            </c:numRef>
          </c:cat>
          <c:val>
            <c:numRef>
              <c:f>Sheet2!$B$12:$AF$12</c:f>
              <c:numCache>
                <c:formatCode>General</c:formatCode>
                <c:ptCount val="31"/>
                <c:pt idx="0">
                  <c:v>5</c:v>
                </c:pt>
                <c:pt idx="1">
                  <c:v>4</c:v>
                </c:pt>
                <c:pt idx="2">
                  <c:v>85</c:v>
                </c:pt>
                <c:pt idx="3">
                  <c:v>240</c:v>
                </c:pt>
                <c:pt idx="4">
                  <c:v>502</c:v>
                </c:pt>
                <c:pt idx="5">
                  <c:v>438</c:v>
                </c:pt>
                <c:pt idx="6">
                  <c:v>572</c:v>
                </c:pt>
                <c:pt idx="7">
                  <c:v>653</c:v>
                </c:pt>
                <c:pt idx="8">
                  <c:v>595</c:v>
                </c:pt>
                <c:pt idx="9">
                  <c:v>520</c:v>
                </c:pt>
                <c:pt idx="10">
                  <c:v>543</c:v>
                </c:pt>
                <c:pt idx="11">
                  <c:v>500</c:v>
                </c:pt>
                <c:pt idx="12">
                  <c:v>419</c:v>
                </c:pt>
                <c:pt idx="13">
                  <c:v>385</c:v>
                </c:pt>
                <c:pt idx="14">
                  <c:v>311</c:v>
                </c:pt>
                <c:pt idx="15">
                  <c:v>291</c:v>
                </c:pt>
                <c:pt idx="16">
                  <c:v>294</c:v>
                </c:pt>
                <c:pt idx="17">
                  <c:v>86</c:v>
                </c:pt>
                <c:pt idx="18">
                  <c:v>174</c:v>
                </c:pt>
                <c:pt idx="19">
                  <c:v>0</c:v>
                </c:pt>
                <c:pt idx="20">
                  <c:v>560</c:v>
                </c:pt>
                <c:pt idx="21">
                  <c:v>140</c:v>
                </c:pt>
                <c:pt idx="22">
                  <c:v>253</c:v>
                </c:pt>
                <c:pt idx="23">
                  <c:v>160</c:v>
                </c:pt>
                <c:pt idx="24">
                  <c:v>0</c:v>
                </c:pt>
                <c:pt idx="25">
                  <c:v>267</c:v>
                </c:pt>
                <c:pt idx="26">
                  <c:v>139</c:v>
                </c:pt>
                <c:pt idx="27">
                  <c:v>93</c:v>
                </c:pt>
                <c:pt idx="28">
                  <c:v>104</c:v>
                </c:pt>
                <c:pt idx="29">
                  <c:v>73</c:v>
                </c:pt>
                <c:pt idx="30">
                  <c:v>47</c:v>
                </c:pt>
              </c:numCache>
            </c:numRef>
          </c:val>
          <c:smooth val="0"/>
        </c:ser>
        <c:ser>
          <c:idx val="1"/>
          <c:order val="1"/>
          <c:tx>
            <c:strRef>
              <c:f>Sheet2!$A$13</c:f>
              <c:strCache>
                <c:ptCount val="1"/>
                <c:pt idx="0">
                  <c:v>Adults (18 + years)</c:v>
                </c:pt>
              </c:strCache>
            </c:strRef>
          </c:tx>
          <c:spPr>
            <a:ln>
              <a:solidFill>
                <a:srgbClr val="FFC000"/>
              </a:solidFill>
              <a:prstDash val="sysDash"/>
            </a:ln>
          </c:spPr>
          <c:marker>
            <c:symbol val="diamond"/>
            <c:size val="5"/>
            <c:spPr>
              <a:solidFill>
                <a:srgbClr val="FFC000"/>
              </a:solidFill>
              <a:ln>
                <a:solidFill>
                  <a:srgbClr val="FFC000"/>
                </a:solidFill>
              </a:ln>
            </c:spPr>
          </c:marker>
          <c:cat>
            <c:numRef>
              <c:f>Sheet2!$B$15:$AF$15</c:f>
              <c:numCache>
                <c:formatCode>m/d/yyyy</c:formatCode>
                <c:ptCount val="31"/>
                <c:pt idx="0">
                  <c:v>41881</c:v>
                </c:pt>
                <c:pt idx="1">
                  <c:v>41888</c:v>
                </c:pt>
                <c:pt idx="2">
                  <c:v>41895</c:v>
                </c:pt>
                <c:pt idx="3">
                  <c:v>41902</c:v>
                </c:pt>
                <c:pt idx="4">
                  <c:v>41909</c:v>
                </c:pt>
                <c:pt idx="5">
                  <c:v>41916</c:v>
                </c:pt>
                <c:pt idx="6">
                  <c:v>41923</c:v>
                </c:pt>
                <c:pt idx="7">
                  <c:v>41930</c:v>
                </c:pt>
                <c:pt idx="8">
                  <c:v>41937</c:v>
                </c:pt>
                <c:pt idx="9">
                  <c:v>41944</c:v>
                </c:pt>
                <c:pt idx="10">
                  <c:v>41951</c:v>
                </c:pt>
                <c:pt idx="11">
                  <c:v>41958</c:v>
                </c:pt>
                <c:pt idx="12">
                  <c:v>41965</c:v>
                </c:pt>
                <c:pt idx="13">
                  <c:v>41972</c:v>
                </c:pt>
                <c:pt idx="14">
                  <c:v>41979</c:v>
                </c:pt>
                <c:pt idx="15">
                  <c:v>41986</c:v>
                </c:pt>
                <c:pt idx="16">
                  <c:v>41993</c:v>
                </c:pt>
                <c:pt idx="17">
                  <c:v>42000</c:v>
                </c:pt>
                <c:pt idx="18">
                  <c:v>42007</c:v>
                </c:pt>
                <c:pt idx="19">
                  <c:v>42014</c:v>
                </c:pt>
                <c:pt idx="20">
                  <c:v>42021</c:v>
                </c:pt>
                <c:pt idx="21">
                  <c:v>42028</c:v>
                </c:pt>
                <c:pt idx="22">
                  <c:v>42035</c:v>
                </c:pt>
                <c:pt idx="23">
                  <c:v>42042</c:v>
                </c:pt>
                <c:pt idx="24">
                  <c:v>42049</c:v>
                </c:pt>
                <c:pt idx="25">
                  <c:v>42056</c:v>
                </c:pt>
                <c:pt idx="26">
                  <c:v>42063</c:v>
                </c:pt>
                <c:pt idx="27">
                  <c:v>42070</c:v>
                </c:pt>
                <c:pt idx="28">
                  <c:v>42077</c:v>
                </c:pt>
                <c:pt idx="29">
                  <c:v>42084</c:v>
                </c:pt>
                <c:pt idx="30">
                  <c:v>42091</c:v>
                </c:pt>
              </c:numCache>
            </c:numRef>
          </c:cat>
          <c:val>
            <c:numRef>
              <c:f>Sheet2!$B$13:$AF$13</c:f>
              <c:numCache>
                <c:formatCode>General</c:formatCode>
                <c:ptCount val="31"/>
                <c:pt idx="0">
                  <c:v>28</c:v>
                </c:pt>
                <c:pt idx="1">
                  <c:v>39</c:v>
                </c:pt>
                <c:pt idx="2">
                  <c:v>145</c:v>
                </c:pt>
                <c:pt idx="3">
                  <c:v>453</c:v>
                </c:pt>
                <c:pt idx="4">
                  <c:v>1233</c:v>
                </c:pt>
                <c:pt idx="5">
                  <c:v>2032</c:v>
                </c:pt>
                <c:pt idx="6">
                  <c:v>2128</c:v>
                </c:pt>
                <c:pt idx="7">
                  <c:v>2089</c:v>
                </c:pt>
                <c:pt idx="8">
                  <c:v>1969</c:v>
                </c:pt>
                <c:pt idx="9">
                  <c:v>1877</c:v>
                </c:pt>
                <c:pt idx="10">
                  <c:v>1416</c:v>
                </c:pt>
                <c:pt idx="11">
                  <c:v>990</c:v>
                </c:pt>
                <c:pt idx="12">
                  <c:v>1033</c:v>
                </c:pt>
                <c:pt idx="13">
                  <c:v>1075</c:v>
                </c:pt>
                <c:pt idx="14">
                  <c:v>809</c:v>
                </c:pt>
                <c:pt idx="15">
                  <c:v>691</c:v>
                </c:pt>
                <c:pt idx="16">
                  <c:v>539</c:v>
                </c:pt>
                <c:pt idx="17">
                  <c:v>229</c:v>
                </c:pt>
                <c:pt idx="18">
                  <c:v>376</c:v>
                </c:pt>
                <c:pt idx="19">
                  <c:v>0</c:v>
                </c:pt>
                <c:pt idx="20">
                  <c:v>846</c:v>
                </c:pt>
                <c:pt idx="21">
                  <c:v>218</c:v>
                </c:pt>
                <c:pt idx="22">
                  <c:v>329</c:v>
                </c:pt>
                <c:pt idx="23">
                  <c:v>183</c:v>
                </c:pt>
                <c:pt idx="24">
                  <c:v>0</c:v>
                </c:pt>
                <c:pt idx="25">
                  <c:v>275</c:v>
                </c:pt>
                <c:pt idx="26">
                  <c:v>170</c:v>
                </c:pt>
                <c:pt idx="27">
                  <c:v>124</c:v>
                </c:pt>
                <c:pt idx="28">
                  <c:v>90</c:v>
                </c:pt>
                <c:pt idx="29">
                  <c:v>63</c:v>
                </c:pt>
                <c:pt idx="30">
                  <c:v>42</c:v>
                </c:pt>
              </c:numCache>
            </c:numRef>
          </c:val>
          <c:smooth val="0"/>
        </c:ser>
        <c:dLbls>
          <c:showLegendKey val="0"/>
          <c:showVal val="0"/>
          <c:showCatName val="0"/>
          <c:showSerName val="0"/>
          <c:showPercent val="0"/>
          <c:showBubbleSize val="0"/>
        </c:dLbls>
        <c:marker val="1"/>
        <c:smooth val="0"/>
        <c:axId val="111632768"/>
        <c:axId val="111634688"/>
      </c:lineChart>
      <c:dateAx>
        <c:axId val="111632768"/>
        <c:scaling>
          <c:orientation val="minMax"/>
        </c:scaling>
        <c:delete val="0"/>
        <c:axPos val="b"/>
        <c:numFmt formatCode="m/d/yyyy" sourceLinked="1"/>
        <c:majorTickMark val="out"/>
        <c:minorTickMark val="in"/>
        <c:tickLblPos val="nextTo"/>
        <c:crossAx val="111634688"/>
        <c:crosses val="autoZero"/>
        <c:auto val="1"/>
        <c:lblOffset val="100"/>
        <c:baseTimeUnit val="days"/>
        <c:minorUnit val="7"/>
        <c:minorTimeUnit val="days"/>
      </c:dateAx>
      <c:valAx>
        <c:axId val="111634688"/>
        <c:scaling>
          <c:orientation val="minMax"/>
        </c:scaling>
        <c:delete val="0"/>
        <c:axPos val="l"/>
        <c:majorGridlines/>
        <c:numFmt formatCode="General" sourceLinked="1"/>
        <c:majorTickMark val="out"/>
        <c:minorTickMark val="none"/>
        <c:tickLblPos val="nextTo"/>
        <c:crossAx val="111632768"/>
        <c:crosses val="autoZero"/>
        <c:crossBetween val="between"/>
      </c:valAx>
    </c:plotArea>
    <c:legend>
      <c:legendPos val="b"/>
      <c:layout/>
      <c:overlay val="0"/>
    </c:legend>
    <c:plotVisOnly val="1"/>
    <c:dispBlanksAs val="gap"/>
    <c:showDLblsOverMax val="0"/>
  </c:chart>
  <c:spPr>
    <a:ln w="28575">
      <a:solidFill>
        <a:sysClr val="windowText" lastClr="000000">
          <a:lumMod val="50000"/>
          <a:lumOff val="50000"/>
        </a:sysClr>
      </a:solid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0.21659</cdr:x>
      <cdr:y>0.52929</cdr:y>
    </cdr:from>
    <cdr:to>
      <cdr:x>0.33929</cdr:x>
      <cdr:y>0.83507</cdr:y>
    </cdr:to>
    <cdr:sp macro="" textlink="">
      <cdr:nvSpPr>
        <cdr:cNvPr id="3" name="Rectangle 2"/>
        <cdr:cNvSpPr/>
      </cdr:nvSpPr>
      <cdr:spPr>
        <a:xfrm xmlns:a="http://schemas.openxmlformats.org/drawingml/2006/main">
          <a:off x="1688734" y="2484804"/>
          <a:ext cx="956701" cy="1435516"/>
        </a:xfrm>
        <a:prstGeom xmlns:a="http://schemas.openxmlformats.org/drawingml/2006/main" prst="rect">
          <a:avLst/>
        </a:prstGeom>
        <a:solidFill xmlns:a="http://schemas.openxmlformats.org/drawingml/2006/main">
          <a:srgbClr val="FF0000">
            <a:alpha val="18000"/>
          </a:srgbClr>
        </a:solidFill>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0.46091</cdr:x>
      <cdr:y>0.59071</cdr:y>
    </cdr:from>
    <cdr:to>
      <cdr:x>0.49519</cdr:x>
      <cdr:y>0.62076</cdr:y>
    </cdr:to>
    <cdr:cxnSp macro="">
      <cdr:nvCxnSpPr>
        <cdr:cNvPr id="4" name="Straight Arrow Connector 3"/>
        <cdr:cNvCxnSpPr/>
      </cdr:nvCxnSpPr>
      <cdr:spPr>
        <a:xfrm xmlns:a="http://schemas.openxmlformats.org/drawingml/2006/main" flipH="1" flipV="1">
          <a:off x="3593734" y="2773169"/>
          <a:ext cx="267260" cy="141045"/>
        </a:xfrm>
        <a:prstGeom xmlns:a="http://schemas.openxmlformats.org/drawingml/2006/main" prst="straightConnector1">
          <a:avLst/>
        </a:prstGeom>
        <a:ln xmlns:a="http://schemas.openxmlformats.org/drawingml/2006/main" w="254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0.46091</cdr:x>
      <cdr:y>0.77276</cdr:y>
    </cdr:from>
    <cdr:to>
      <cdr:x>0.64659</cdr:x>
      <cdr:y>0.82145</cdr:y>
    </cdr:to>
    <cdr:sp macro="" textlink="">
      <cdr:nvSpPr>
        <cdr:cNvPr id="5" name="TextBox 4"/>
        <cdr:cNvSpPr txBox="1"/>
      </cdr:nvSpPr>
      <cdr:spPr>
        <a:xfrm xmlns:a="http://schemas.openxmlformats.org/drawingml/2006/main">
          <a:off x="3593734" y="3627804"/>
          <a:ext cx="14478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ILI starts to increase</a:t>
          </a:r>
          <a:endParaRPr lang="en-US" sz="1100" dirty="0"/>
        </a:p>
      </cdr:txBody>
    </cdr:sp>
  </cdr:relSizeAnchor>
  <cdr:relSizeAnchor xmlns:cdr="http://schemas.openxmlformats.org/drawingml/2006/chartDrawing">
    <cdr:from>
      <cdr:x>0.38273</cdr:x>
      <cdr:y>0.77276</cdr:y>
    </cdr:from>
    <cdr:to>
      <cdr:x>0.46091</cdr:x>
      <cdr:y>0.79711</cdr:y>
    </cdr:to>
    <cdr:cxnSp macro="">
      <cdr:nvCxnSpPr>
        <cdr:cNvPr id="6" name="Straight Arrow Connector 5"/>
        <cdr:cNvCxnSpPr>
          <a:stCxn xmlns:a="http://schemas.openxmlformats.org/drawingml/2006/main" id="5" idx="1"/>
        </cdr:cNvCxnSpPr>
      </cdr:nvCxnSpPr>
      <cdr:spPr>
        <a:xfrm xmlns:a="http://schemas.openxmlformats.org/drawingml/2006/main" flipH="1" flipV="1">
          <a:off x="2984134" y="3627805"/>
          <a:ext cx="609600" cy="114299"/>
        </a:xfrm>
        <a:prstGeom xmlns:a="http://schemas.openxmlformats.org/drawingml/2006/main" prst="straightConnector1">
          <a:avLst/>
        </a:prstGeom>
        <a:ln xmlns:a="http://schemas.openxmlformats.org/drawingml/2006/main" w="254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0.1764</cdr:x>
      <cdr:y>0.20939</cdr:y>
    </cdr:from>
    <cdr:to>
      <cdr:x>0.33821</cdr:x>
      <cdr:y>0.86894</cdr:y>
    </cdr:to>
    <cdr:sp macro="" textlink="">
      <cdr:nvSpPr>
        <cdr:cNvPr id="2" name="Rectangle 1"/>
        <cdr:cNvSpPr/>
      </cdr:nvSpPr>
      <cdr:spPr>
        <a:xfrm xmlns:a="http://schemas.openxmlformats.org/drawingml/2006/main">
          <a:off x="1495426" y="1019159"/>
          <a:ext cx="1371666" cy="3210211"/>
        </a:xfrm>
        <a:prstGeom xmlns:a="http://schemas.openxmlformats.org/drawingml/2006/main" prst="rect">
          <a:avLst/>
        </a:prstGeom>
        <a:solidFill xmlns:a="http://schemas.openxmlformats.org/drawingml/2006/main">
          <a:srgbClr val="FF0000">
            <a:alpha val="18000"/>
          </a:srgbClr>
        </a:solidFill>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0.05955</cdr:x>
      <cdr:y>0.71233</cdr:y>
    </cdr:from>
    <cdr:to>
      <cdr:x>0.09213</cdr:x>
      <cdr:y>0.85519</cdr:y>
    </cdr:to>
    <cdr:cxnSp macro="">
      <cdr:nvCxnSpPr>
        <cdr:cNvPr id="4" name="Straight Arrow Connector 3"/>
        <cdr:cNvCxnSpPr/>
      </cdr:nvCxnSpPr>
      <cdr:spPr>
        <a:xfrm xmlns:a="http://schemas.openxmlformats.org/drawingml/2006/main" flipH="1">
          <a:off x="504825" y="3467100"/>
          <a:ext cx="276225" cy="695325"/>
        </a:xfrm>
        <a:prstGeom xmlns:a="http://schemas.openxmlformats.org/drawingml/2006/main" prst="straightConnector1">
          <a:avLst/>
        </a:prstGeom>
        <a:ln xmlns:a="http://schemas.openxmlformats.org/drawingml/2006/main" w="28575">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E33C7A70-368B-4D8B-82B1-092B89C3744D}" type="datetimeFigureOut">
              <a:rPr lang="en-US" smtClean="0"/>
              <a:t>10/27/2015</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2DAE0335-F62F-4309-A107-0AB4B338068A}" type="slidenum">
              <a:rPr lang="en-US" smtClean="0"/>
              <a:t>‹#›</a:t>
            </a:fld>
            <a:endParaRPr lang="en-US"/>
          </a:p>
        </p:txBody>
      </p:sp>
    </p:spTree>
    <p:extLst>
      <p:ext uri="{BB962C8B-B14F-4D97-AF65-F5344CB8AC3E}">
        <p14:creationId xmlns:p14="http://schemas.microsoft.com/office/powerpoint/2010/main" val="2473572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854B9649-418E-4601-B123-AA358CB287A7}" type="datetimeFigureOut">
              <a:rPr lang="en-US" smtClean="0"/>
              <a:t>10/27/2015</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795E54B5-66FA-4CF9-B5B0-4E98B66FAF5C}" type="slidenum">
              <a:rPr lang="en-US" smtClean="0"/>
              <a:t>‹#›</a:t>
            </a:fld>
            <a:endParaRPr lang="en-US"/>
          </a:p>
        </p:txBody>
      </p:sp>
    </p:spTree>
    <p:extLst>
      <p:ext uri="{BB962C8B-B14F-4D97-AF65-F5344CB8AC3E}">
        <p14:creationId xmlns:p14="http://schemas.microsoft.com/office/powerpoint/2010/main" val="3339010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5E54B5-66FA-4CF9-B5B0-4E98B66FAF5C}" type="slidenum">
              <a:rPr lang="en-US" smtClean="0"/>
              <a:t>5</a:t>
            </a:fld>
            <a:endParaRPr lang="en-US"/>
          </a:p>
        </p:txBody>
      </p:sp>
    </p:spTree>
    <p:extLst>
      <p:ext uri="{BB962C8B-B14F-4D97-AF65-F5344CB8AC3E}">
        <p14:creationId xmlns:p14="http://schemas.microsoft.com/office/powerpoint/2010/main" val="1801006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5E54B5-66FA-4CF9-B5B0-4E98B66FAF5C}" type="slidenum">
              <a:rPr lang="en-US" smtClean="0"/>
              <a:t>6</a:t>
            </a:fld>
            <a:endParaRPr lang="en-US"/>
          </a:p>
        </p:txBody>
      </p:sp>
    </p:spTree>
    <p:extLst>
      <p:ext uri="{BB962C8B-B14F-4D97-AF65-F5344CB8AC3E}">
        <p14:creationId xmlns:p14="http://schemas.microsoft.com/office/powerpoint/2010/main" val="2398584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Vaccine Effectiveness: (1- OR) where the OR is the </a:t>
            </a:r>
            <a:r>
              <a:rPr lang="en-US" dirty="0"/>
              <a:t>odds ratio (OR) of </a:t>
            </a:r>
            <a:r>
              <a:rPr lang="en-US" dirty="0" smtClean="0"/>
              <a:t>being vaccinated </a:t>
            </a:r>
            <a:r>
              <a:rPr lang="en-US" dirty="0"/>
              <a:t>in cases versus </a:t>
            </a:r>
            <a:r>
              <a:rPr lang="en-US" dirty="0" smtClean="0"/>
              <a:t>controls. Cases are lab-proven </a:t>
            </a:r>
            <a:r>
              <a:rPr lang="en-US" dirty="0" smtClean="0"/>
              <a:t>influenza.</a:t>
            </a:r>
          </a:p>
          <a:p>
            <a:r>
              <a:rPr lang="en-US" dirty="0" smtClean="0"/>
              <a:t>Vaccine </a:t>
            </a:r>
            <a:r>
              <a:rPr lang="en-US" dirty="0" smtClean="0"/>
              <a:t>Efficacy</a:t>
            </a:r>
            <a:r>
              <a:rPr lang="en-US" dirty="0" smtClean="0"/>
              <a:t>: </a:t>
            </a:r>
            <a:r>
              <a:rPr lang="en-US" dirty="0" smtClean="0"/>
              <a:t>proportionate reduction in disease attack rate (AR) between the unvaccinated (ARU) and vaccinated (ARV) study cohorts and can be calculated from the relative risk (RR) of disease among the vaccinated group with use of the following formulas:</a:t>
            </a:r>
          </a:p>
          <a:p>
            <a:pPr lvl="8"/>
            <a:r>
              <a:rPr lang="en-US" u="sng" dirty="0" smtClean="0"/>
              <a:t>ARU-ARV</a:t>
            </a:r>
            <a:r>
              <a:rPr lang="en-US" u="none" dirty="0" smtClean="0"/>
              <a:t>  x 100</a:t>
            </a:r>
            <a:endParaRPr lang="en-US" u="sng" dirty="0" smtClean="0"/>
          </a:p>
          <a:p>
            <a:pPr lvl="8"/>
            <a:r>
              <a:rPr lang="en-US" dirty="0" smtClean="0"/>
              <a:t>    ARU</a:t>
            </a:r>
          </a:p>
          <a:p>
            <a:r>
              <a:rPr lang="en-US" dirty="0" smtClean="0"/>
              <a:t>R0: average number of secondary infections caused by one infected individual during his/her entire infectious period at the start of an outbreak.</a:t>
            </a:r>
            <a:endParaRPr lang="en-US" dirty="0"/>
          </a:p>
        </p:txBody>
      </p:sp>
      <p:sp>
        <p:nvSpPr>
          <p:cNvPr id="4" name="Slide Number Placeholder 3"/>
          <p:cNvSpPr>
            <a:spLocks noGrp="1"/>
          </p:cNvSpPr>
          <p:nvPr>
            <p:ph type="sldNum" sz="quarter" idx="10"/>
          </p:nvPr>
        </p:nvSpPr>
        <p:spPr/>
        <p:txBody>
          <a:bodyPr/>
          <a:lstStyle/>
          <a:p>
            <a:fld id="{795E54B5-66FA-4CF9-B5B0-4E98B66FAF5C}" type="slidenum">
              <a:rPr lang="en-US" smtClean="0"/>
              <a:t>7</a:t>
            </a:fld>
            <a:endParaRPr lang="en-US"/>
          </a:p>
        </p:txBody>
      </p:sp>
    </p:spTree>
    <p:extLst>
      <p:ext uri="{BB962C8B-B14F-4D97-AF65-F5344CB8AC3E}">
        <p14:creationId xmlns:p14="http://schemas.microsoft.com/office/powerpoint/2010/main" val="2574432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5E54B5-66FA-4CF9-B5B0-4E98B66FAF5C}" type="slidenum">
              <a:rPr lang="en-US" smtClean="0"/>
              <a:t>8</a:t>
            </a:fld>
            <a:endParaRPr lang="en-US"/>
          </a:p>
        </p:txBody>
      </p:sp>
    </p:spTree>
    <p:extLst>
      <p:ext uri="{BB962C8B-B14F-4D97-AF65-F5344CB8AC3E}">
        <p14:creationId xmlns:p14="http://schemas.microsoft.com/office/powerpoint/2010/main" val="95511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5E54B5-66FA-4CF9-B5B0-4E98B66FAF5C}" type="slidenum">
              <a:rPr lang="en-US" smtClean="0"/>
              <a:t>9</a:t>
            </a:fld>
            <a:endParaRPr lang="en-US"/>
          </a:p>
        </p:txBody>
      </p:sp>
    </p:spTree>
    <p:extLst>
      <p:ext uri="{BB962C8B-B14F-4D97-AF65-F5344CB8AC3E}">
        <p14:creationId xmlns:p14="http://schemas.microsoft.com/office/powerpoint/2010/main" val="1325687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5E54B5-66FA-4CF9-B5B0-4E98B66FAF5C}" type="slidenum">
              <a:rPr lang="en-US" smtClean="0"/>
              <a:t>10</a:t>
            </a:fld>
            <a:endParaRPr lang="en-US"/>
          </a:p>
        </p:txBody>
      </p:sp>
    </p:spTree>
    <p:extLst>
      <p:ext uri="{BB962C8B-B14F-4D97-AF65-F5344CB8AC3E}">
        <p14:creationId xmlns:p14="http://schemas.microsoft.com/office/powerpoint/2010/main" val="9653413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a:defRPr/>
            </a:pPr>
            <a:endParaRPr lang="en-US" dirty="0"/>
          </a:p>
        </p:txBody>
      </p:sp>
      <p:grpSp>
        <p:nvGrpSpPr>
          <p:cNvPr id="5" name="Group 55"/>
          <p:cNvGrpSpPr>
            <a:grpSpLocks/>
          </p:cNvGrpSpPr>
          <p:nvPr/>
        </p:nvGrpSpPr>
        <p:grpSpPr bwMode="auto">
          <a:xfrm>
            <a:off x="228600" y="5715000"/>
            <a:ext cx="3962400" cy="1022350"/>
            <a:chOff x="4876800" y="5835650"/>
            <a:chExt cx="3962400" cy="1022350"/>
          </a:xfrm>
        </p:grpSpPr>
        <p:grpSp>
          <p:nvGrpSpPr>
            <p:cNvPr id="6"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a:lnSpc>
                    <a:spcPts val="2000"/>
                  </a:lnSpc>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a:lnSpc>
                    <a:spcPts val="2000"/>
                  </a:lnSpc>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a:defRPr/>
                </a:pPr>
                <a:r>
                  <a:rPr lang="en-US" sz="1100" i="1" dirty="0">
                    <a:solidFill>
                      <a:schemeClr val="accent3">
                        <a:lumMod val="50000"/>
                      </a:scheme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10"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fld id="{3D350BA9-CB8A-48ED-A549-E05EB4FACFF2}" type="datetimeFigureOut">
              <a:rPr lang="en-US" smtClean="0"/>
              <a:t>10/27/2015</a:t>
            </a:fld>
            <a:endParaRPr lang="en-US"/>
          </a:p>
        </p:txBody>
      </p:sp>
      <p:sp>
        <p:nvSpPr>
          <p:cNvPr id="31" name="Slide Number Placeholder 63"/>
          <p:cNvSpPr>
            <a:spLocks noGrp="1"/>
          </p:cNvSpPr>
          <p:nvPr>
            <p:ph type="sldNum" sz="quarter" idx="11"/>
          </p:nvPr>
        </p:nvSpPr>
        <p:spPr/>
        <p:txBody>
          <a:bodyPr/>
          <a:lstStyle>
            <a:lvl1pPr>
              <a:defRPr/>
            </a:lvl1pPr>
          </a:lstStyle>
          <a:p>
            <a:fld id="{5EE2D5E5-EF8E-49ED-BBD1-DD31E64C9AE8}" type="slidenum">
              <a:rPr lang="en-US" smtClean="0"/>
              <a:t>‹#›</a:t>
            </a:fld>
            <a:endParaRPr lang="en-US"/>
          </a:p>
        </p:txBody>
      </p:sp>
      <p:sp>
        <p:nvSpPr>
          <p:cNvPr id="32" name="Footer Placeholder 6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350BA9-CB8A-48ED-A549-E05EB4FACFF2}" type="datetimeFigureOut">
              <a:rPr lang="en-US" smtClean="0"/>
              <a:t>10/27/2015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E2D5E5-EF8E-49ED-BBD1-DD31E64C9AE8}" type="slidenum">
              <a:rPr lang="en-US" smtClean="0"/>
              <a:t>‹#›</a:t>
            </a:fld>
            <a:endParaRPr lang="en-US"/>
          </a:p>
        </p:txBody>
      </p:sp>
    </p:spTree>
    <p:extLst>
      <p:ext uri="{BB962C8B-B14F-4D97-AF65-F5344CB8AC3E}">
        <p14:creationId xmlns:p14="http://schemas.microsoft.com/office/powerpoint/2010/main" val="61256283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350BA9-CB8A-48ED-A549-E05EB4FACFF2}" type="datetimeFigureOut">
              <a:rPr lang="en-US" smtClean="0"/>
              <a:t>10/27/2015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E2D5E5-EF8E-49ED-BBD1-DD31E64C9AE8}" type="slidenum">
              <a:rPr lang="en-US" smtClean="0"/>
              <a:t>‹#›</a:t>
            </a:fld>
            <a:endParaRPr lang="en-US"/>
          </a:p>
        </p:txBody>
      </p:sp>
    </p:spTree>
    <p:extLst>
      <p:ext uri="{BB962C8B-B14F-4D97-AF65-F5344CB8AC3E}">
        <p14:creationId xmlns:p14="http://schemas.microsoft.com/office/powerpoint/2010/main" val="1612721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a:defRPr/>
            </a:pPr>
            <a:endParaRPr lang="en-US">
              <a:solidFill>
                <a:prstClr val="black"/>
              </a:solidFill>
            </a:endParaRPr>
          </a:p>
        </p:txBody>
      </p:sp>
      <p:grpSp>
        <p:nvGrpSpPr>
          <p:cNvPr id="5" name="Group 55"/>
          <p:cNvGrpSpPr>
            <a:grpSpLocks/>
          </p:cNvGrpSpPr>
          <p:nvPr/>
        </p:nvGrpSpPr>
        <p:grpSpPr bwMode="auto">
          <a:xfrm>
            <a:off x="228600" y="5715000"/>
            <a:ext cx="3962400" cy="1022350"/>
            <a:chOff x="4876800" y="5835650"/>
            <a:chExt cx="3962400" cy="1022350"/>
          </a:xfrm>
        </p:grpSpPr>
        <p:grpSp>
          <p:nvGrpSpPr>
            <p:cNvPr id="6"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a:lnSpc>
                    <a:spcPts val="2000"/>
                  </a:lnSpc>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a:lnSpc>
                    <a:spcPts val="2000"/>
                  </a:lnSpc>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10"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258454800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7"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10/27/2015</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14019459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10/27/2015</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18970611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8"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10/27/2015</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33735660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9"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10/27/2015</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113714642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hangingPunct="0">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10/27/2015</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287317657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10/27/2015</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98657448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dirty="0"/>
          </a:p>
        </p:txBody>
      </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endParaRPr lang="en-US"/>
          </a:p>
        </p:txBody>
      </p:sp>
      <p:sp>
        <p:nvSpPr>
          <p:cNvPr id="39" name="Rectangle 4"/>
          <p:cNvSpPr>
            <a:spLocks noGrp="1" noChangeArrowheads="1"/>
          </p:cNvSpPr>
          <p:nvPr>
            <p:ph type="dt" sz="half" idx="11"/>
          </p:nvPr>
        </p:nvSpPr>
        <p:spPr/>
        <p:txBody>
          <a:bodyPr/>
          <a:lstStyle>
            <a:lvl1pPr>
              <a:defRPr/>
            </a:lvl1pPr>
          </a:lstStyle>
          <a:p>
            <a:fld id="{3D350BA9-CB8A-48ED-A549-E05EB4FACFF2}" type="datetimeFigureOut">
              <a:rPr lang="en-US" smtClean="0"/>
              <a:t>10/27/2015</a:t>
            </a:fld>
            <a:endParaRPr lang="en-US"/>
          </a:p>
        </p:txBody>
      </p:sp>
      <p:sp>
        <p:nvSpPr>
          <p:cNvPr id="40" name="Rectangle 39"/>
          <p:cNvSpPr>
            <a:spLocks noGrp="1" noChangeArrowheads="1"/>
          </p:cNvSpPr>
          <p:nvPr>
            <p:ph type="sldNum" sz="quarter" idx="12"/>
          </p:nvPr>
        </p:nvSpPr>
        <p:spPr/>
        <p:txBody>
          <a:bodyPr/>
          <a:lstStyle>
            <a:lvl1pPr>
              <a:defRPr/>
            </a:lvl1pPr>
          </a:lstStyle>
          <a:p>
            <a:fld id="{5EE2D5E5-EF8E-49ED-BBD1-DD31E64C9AE8}" type="slidenum">
              <a:rPr lang="en-US" smtClean="0"/>
              <a:t>‹#›</a:t>
            </a:fld>
            <a:endParaRPr lang="en-US"/>
          </a:p>
        </p:txBody>
      </p:sp>
      <p:pic>
        <p:nvPicPr>
          <p:cNvPr id="41"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10/27/2015</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161690792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10/27/2015</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300818195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a:defRPr/>
            </a:pPr>
            <a:endParaRPr lang="en-US">
              <a:solidFill>
                <a:prstClr val="black"/>
              </a:solidFill>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10/27/2015</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35656619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a:defRPr/>
            </a:pPr>
            <a:endParaRPr lang="en-US" dirty="0"/>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endParaRPr lang="en-US"/>
          </a:p>
        </p:txBody>
      </p:sp>
      <p:sp>
        <p:nvSpPr>
          <p:cNvPr id="37" name="Rectangle 36"/>
          <p:cNvSpPr>
            <a:spLocks noGrp="1" noChangeArrowheads="1"/>
          </p:cNvSpPr>
          <p:nvPr>
            <p:ph type="dt" sz="half" idx="11"/>
          </p:nvPr>
        </p:nvSpPr>
        <p:spPr/>
        <p:txBody>
          <a:bodyPr/>
          <a:lstStyle>
            <a:lvl1pPr>
              <a:defRPr/>
            </a:lvl1pPr>
          </a:lstStyle>
          <a:p>
            <a:fld id="{3D350BA9-CB8A-48ED-A549-E05EB4FACFF2}" type="datetimeFigureOut">
              <a:rPr lang="en-US" smtClean="0"/>
              <a:t>10/27/2015</a:t>
            </a:fld>
            <a:endParaRPr lang="en-US"/>
          </a:p>
        </p:txBody>
      </p:sp>
      <p:sp>
        <p:nvSpPr>
          <p:cNvPr id="38" name="Rectangle 6"/>
          <p:cNvSpPr>
            <a:spLocks noGrp="1" noChangeArrowheads="1"/>
          </p:cNvSpPr>
          <p:nvPr>
            <p:ph type="sldNum" sz="quarter" idx="12"/>
          </p:nvPr>
        </p:nvSpPr>
        <p:spPr/>
        <p:txBody>
          <a:bodyPr/>
          <a:lstStyle>
            <a:lvl1pPr>
              <a:defRPr/>
            </a:lvl1pPr>
          </a:lstStyle>
          <a:p>
            <a:fld id="{5EE2D5E5-EF8E-49ED-BBD1-DD31E64C9AE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8"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endParaRPr lang="en-US"/>
          </a:p>
        </p:txBody>
      </p:sp>
      <p:sp>
        <p:nvSpPr>
          <p:cNvPr id="40" name="Rectangle 4"/>
          <p:cNvSpPr>
            <a:spLocks noGrp="1" noChangeArrowheads="1"/>
          </p:cNvSpPr>
          <p:nvPr>
            <p:ph type="dt" sz="half" idx="11"/>
          </p:nvPr>
        </p:nvSpPr>
        <p:spPr/>
        <p:txBody>
          <a:bodyPr/>
          <a:lstStyle>
            <a:lvl1pPr>
              <a:defRPr/>
            </a:lvl1pPr>
          </a:lstStyle>
          <a:p>
            <a:fld id="{3D350BA9-CB8A-48ED-A549-E05EB4FACFF2}" type="datetimeFigureOut">
              <a:rPr lang="en-US" smtClean="0"/>
              <a:t>10/27/2015</a:t>
            </a:fld>
            <a:endParaRPr lang="en-US"/>
          </a:p>
        </p:txBody>
      </p:sp>
      <p:sp>
        <p:nvSpPr>
          <p:cNvPr id="41" name="Rectangle 6"/>
          <p:cNvSpPr>
            <a:spLocks noGrp="1" noChangeArrowheads="1"/>
          </p:cNvSpPr>
          <p:nvPr>
            <p:ph type="sldNum" sz="quarter" idx="12"/>
          </p:nvPr>
        </p:nvSpPr>
        <p:spPr/>
        <p:txBody>
          <a:bodyPr/>
          <a:lstStyle>
            <a:lvl1pPr>
              <a:defRPr/>
            </a:lvl1pPr>
          </a:lstStyle>
          <a:p>
            <a:fld id="{5EE2D5E5-EF8E-49ED-BBD1-DD31E64C9AE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9"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endParaRPr lang="en-US"/>
          </a:p>
        </p:txBody>
      </p:sp>
      <p:sp>
        <p:nvSpPr>
          <p:cNvPr id="42" name="Rectangle 4"/>
          <p:cNvSpPr>
            <a:spLocks noGrp="1" noChangeArrowheads="1"/>
          </p:cNvSpPr>
          <p:nvPr>
            <p:ph type="dt" sz="half" idx="11"/>
          </p:nvPr>
        </p:nvSpPr>
        <p:spPr/>
        <p:txBody>
          <a:bodyPr/>
          <a:lstStyle>
            <a:lvl1pPr>
              <a:defRPr/>
            </a:lvl1pPr>
          </a:lstStyle>
          <a:p>
            <a:fld id="{3D350BA9-CB8A-48ED-A549-E05EB4FACFF2}" type="datetimeFigureOut">
              <a:rPr lang="en-US" smtClean="0"/>
              <a:t>10/27/2015</a:t>
            </a:fld>
            <a:endParaRPr lang="en-US"/>
          </a:p>
        </p:txBody>
      </p:sp>
      <p:sp>
        <p:nvSpPr>
          <p:cNvPr id="43" name="Rectangle 6"/>
          <p:cNvSpPr>
            <a:spLocks noGrp="1" noChangeArrowheads="1"/>
          </p:cNvSpPr>
          <p:nvPr>
            <p:ph type="sldNum" sz="quarter" idx="12"/>
          </p:nvPr>
        </p:nvSpPr>
        <p:spPr/>
        <p:txBody>
          <a:bodyPr/>
          <a:lstStyle>
            <a:lvl1pPr>
              <a:defRPr/>
            </a:lvl1pPr>
          </a:lstStyle>
          <a:p>
            <a:fld id="{5EE2D5E5-EF8E-49ED-BBD1-DD31E64C9AE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hangingPunct="0">
              <a:defRPr/>
            </a:pPr>
            <a:r>
              <a:rPr lang="en-US" sz="4000" kern="0" dirty="0" smtClean="0">
                <a:solidFill>
                  <a:srgbClr val="990000"/>
                </a:solidFill>
                <a:latin typeface="Georgia" pitchFamily="18" charset="0"/>
                <a:ea typeface="+mj-ea"/>
                <a:cs typeface="+mj-cs"/>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endParaRPr lang="en-US"/>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fld id="{3D350BA9-CB8A-48ED-A549-E05EB4FACFF2}" type="datetimeFigureOut">
              <a:rPr lang="en-US" smtClean="0"/>
              <a:t>10/27/2015</a:t>
            </a:fld>
            <a:endParaRPr lang="en-US"/>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fld id="{5EE2D5E5-EF8E-49ED-BBD1-DD31E64C9A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endParaRPr lang="en-US"/>
          </a:p>
        </p:txBody>
      </p:sp>
      <p:sp>
        <p:nvSpPr>
          <p:cNvPr id="72" name="Rectangle 4"/>
          <p:cNvSpPr>
            <a:spLocks noGrp="1" noChangeArrowheads="1"/>
          </p:cNvSpPr>
          <p:nvPr>
            <p:ph type="dt" sz="half" idx="11"/>
          </p:nvPr>
        </p:nvSpPr>
        <p:spPr/>
        <p:txBody>
          <a:bodyPr/>
          <a:lstStyle>
            <a:lvl1pPr>
              <a:defRPr/>
            </a:lvl1pPr>
          </a:lstStyle>
          <a:p>
            <a:fld id="{3D350BA9-CB8A-48ED-A549-E05EB4FACFF2}" type="datetimeFigureOut">
              <a:rPr lang="en-US" smtClean="0"/>
              <a:t>10/27/2015</a:t>
            </a:fld>
            <a:endParaRPr lang="en-US"/>
          </a:p>
        </p:txBody>
      </p:sp>
      <p:sp>
        <p:nvSpPr>
          <p:cNvPr id="73" name="Rectangle 72"/>
          <p:cNvSpPr>
            <a:spLocks noGrp="1" noChangeArrowheads="1"/>
          </p:cNvSpPr>
          <p:nvPr>
            <p:ph type="sldNum" sz="quarter" idx="12"/>
          </p:nvPr>
        </p:nvSpPr>
        <p:spPr/>
        <p:txBody>
          <a:bodyPr/>
          <a:lstStyle>
            <a:lvl1pPr>
              <a:defRPr/>
            </a:lvl1pPr>
          </a:lstStyle>
          <a:p>
            <a:fld id="{5EE2D5E5-EF8E-49ED-BBD1-DD31E64C9AE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endParaRPr lang="en-US"/>
          </a:p>
        </p:txBody>
      </p:sp>
      <p:sp>
        <p:nvSpPr>
          <p:cNvPr id="72" name="Rectangle 4"/>
          <p:cNvSpPr>
            <a:spLocks noGrp="1" noChangeArrowheads="1"/>
          </p:cNvSpPr>
          <p:nvPr>
            <p:ph type="dt" sz="half" idx="11"/>
          </p:nvPr>
        </p:nvSpPr>
        <p:spPr/>
        <p:txBody>
          <a:bodyPr/>
          <a:lstStyle>
            <a:lvl1pPr>
              <a:defRPr/>
            </a:lvl1pPr>
          </a:lstStyle>
          <a:p>
            <a:fld id="{3D350BA9-CB8A-48ED-A549-E05EB4FACFF2}" type="datetimeFigureOut">
              <a:rPr lang="en-US" smtClean="0"/>
              <a:t>10/27/2015</a:t>
            </a:fld>
            <a:endParaRPr lang="en-US"/>
          </a:p>
        </p:txBody>
      </p:sp>
      <p:sp>
        <p:nvSpPr>
          <p:cNvPr id="73" name="Rectangle 72"/>
          <p:cNvSpPr>
            <a:spLocks noGrp="1" noChangeArrowheads="1"/>
          </p:cNvSpPr>
          <p:nvPr>
            <p:ph type="sldNum" sz="quarter" idx="12"/>
          </p:nvPr>
        </p:nvSpPr>
        <p:spPr/>
        <p:txBody>
          <a:bodyPr/>
          <a:lstStyle>
            <a:lvl1pPr>
              <a:defRPr/>
            </a:lvl1pPr>
          </a:lstStyle>
          <a:p>
            <a:fld id="{5EE2D5E5-EF8E-49ED-BBD1-DD31E64C9AE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dirty="0"/>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fld id="{3D350BA9-CB8A-48ED-A549-E05EB4FACFF2}" type="datetimeFigureOut">
              <a:rPr lang="en-US" smtClean="0"/>
              <a:t>10/27/2015</a:t>
            </a:fld>
            <a:endParaRPr lang="en-US"/>
          </a:p>
        </p:txBody>
      </p:sp>
      <p:sp>
        <p:nvSpPr>
          <p:cNvPr id="40" name="Slide Number Placeholder 70"/>
          <p:cNvSpPr>
            <a:spLocks noGrp="1"/>
          </p:cNvSpPr>
          <p:nvPr>
            <p:ph type="sldNum" sz="quarter" idx="11"/>
          </p:nvPr>
        </p:nvSpPr>
        <p:spPr/>
        <p:txBody>
          <a:bodyPr/>
          <a:lstStyle>
            <a:lvl1pPr>
              <a:defRPr/>
            </a:lvl1pPr>
          </a:lstStyle>
          <a:p>
            <a:fld id="{5EE2D5E5-EF8E-49ED-BBD1-DD31E64C9AE8}" type="slidenum">
              <a:rPr lang="en-US" smtClean="0"/>
              <a:t>‹#›</a:t>
            </a:fld>
            <a:endParaRPr lang="en-US"/>
          </a:p>
        </p:txBody>
      </p:sp>
      <p:sp>
        <p:nvSpPr>
          <p:cNvPr id="41" name="Footer Placeholder 71"/>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endParaRPr lang="en-US"/>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fld id="{3D350BA9-CB8A-48ED-A549-E05EB4FACFF2}" type="datetimeFigureOut">
              <a:rPr lang="en-US" smtClean="0"/>
              <a:t>10/27/2015</a:t>
            </a:fld>
            <a:endParaRPr lang="en-US"/>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fld id="{5EE2D5E5-EF8E-49ED-BBD1-DD31E64C9AE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4"/>
        </a:buBlip>
        <a:defRPr sz="3200" i="1">
          <a:solidFill>
            <a:schemeClr val="tx1"/>
          </a:solidFill>
          <a:latin typeface="+mn-lt"/>
        </a:defRPr>
      </a:lvl6pPr>
      <a:lvl7pPr marL="2971800" indent="-228600" algn="l" rtl="0" eaLnBrk="1" fontAlgn="base" hangingPunct="1">
        <a:spcBef>
          <a:spcPct val="20000"/>
        </a:spcBef>
        <a:spcAft>
          <a:spcPct val="0"/>
        </a:spcAft>
        <a:buBlip>
          <a:blip r:embed="rId14"/>
        </a:buBlip>
        <a:defRPr sz="3200" i="1">
          <a:solidFill>
            <a:schemeClr val="tx1"/>
          </a:solidFill>
          <a:latin typeface="+mn-lt"/>
        </a:defRPr>
      </a:lvl7pPr>
      <a:lvl8pPr marL="3429000" indent="-228600" algn="l" rtl="0" eaLnBrk="1" fontAlgn="base" hangingPunct="1">
        <a:spcBef>
          <a:spcPct val="20000"/>
        </a:spcBef>
        <a:spcAft>
          <a:spcPct val="0"/>
        </a:spcAft>
        <a:buBlip>
          <a:blip r:embed="rId14"/>
        </a:buBlip>
        <a:defRPr sz="3200" i="1">
          <a:solidFill>
            <a:schemeClr val="tx1"/>
          </a:solidFill>
          <a:latin typeface="+mn-lt"/>
        </a:defRPr>
      </a:lvl8pPr>
      <a:lvl9pPr marL="3886200" indent="-228600" algn="l" rtl="0" eaLnBrk="1" fontAlgn="base" hangingPunct="1">
        <a:spcBef>
          <a:spcPct val="20000"/>
        </a:spcBef>
        <a:spcAft>
          <a:spcPct val="0"/>
        </a:spcAft>
        <a:buBlip>
          <a:blip r:embed="rId14"/>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a:defRPr/>
            </a:pPr>
            <a:fld id="{11B48FDB-D342-4F06-80C3-CC7634C7F97A}" type="datetime1">
              <a:rPr lang="en-US"/>
              <a:pPr>
                <a:defRPr/>
              </a:pPr>
              <a:t>10/27/2015</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a:defRPr/>
            </a:pPr>
            <a:fld id="{7AD814E6-D563-43F1-AFB9-B14F28545724}" type="slidenum">
              <a:rPr lang="en-US"/>
              <a:pPr>
                <a:defRPr/>
              </a:pPr>
              <a:t>‹#›</a:t>
            </a:fld>
            <a:endParaRPr lang="en-US"/>
          </a:p>
        </p:txBody>
      </p:sp>
    </p:spTree>
    <p:extLst>
      <p:ext uri="{BB962C8B-B14F-4D97-AF65-F5344CB8AC3E}">
        <p14:creationId xmlns:p14="http://schemas.microsoft.com/office/powerpoint/2010/main" val="136644004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timing>
    <p:tnLst>
      <p:par>
        <p:cTn id="1" dur="indefinite" restart="never" nodeType="tmRoot"/>
      </p:par>
    </p:tnLst>
  </p:timing>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2"/>
        </a:buBlip>
        <a:defRPr sz="3200" i="1">
          <a:solidFill>
            <a:schemeClr val="tx1"/>
          </a:solidFill>
          <a:latin typeface="+mn-lt"/>
        </a:defRPr>
      </a:lvl6pPr>
      <a:lvl7pPr marL="2971800" indent="-228600" algn="l" rtl="0" eaLnBrk="1" fontAlgn="base" hangingPunct="1">
        <a:spcBef>
          <a:spcPct val="20000"/>
        </a:spcBef>
        <a:spcAft>
          <a:spcPct val="0"/>
        </a:spcAft>
        <a:buBlip>
          <a:blip r:embed="rId12"/>
        </a:buBlip>
        <a:defRPr sz="3200" i="1">
          <a:solidFill>
            <a:schemeClr val="tx1"/>
          </a:solidFill>
          <a:latin typeface="+mn-lt"/>
        </a:defRPr>
      </a:lvl7pPr>
      <a:lvl8pPr marL="3429000" indent="-228600" algn="l" rtl="0" eaLnBrk="1" fontAlgn="base" hangingPunct="1">
        <a:spcBef>
          <a:spcPct val="20000"/>
        </a:spcBef>
        <a:spcAft>
          <a:spcPct val="0"/>
        </a:spcAft>
        <a:buBlip>
          <a:blip r:embed="rId12"/>
        </a:buBlip>
        <a:defRPr sz="3200" i="1">
          <a:solidFill>
            <a:schemeClr val="tx1"/>
          </a:solidFill>
          <a:latin typeface="+mn-lt"/>
        </a:defRPr>
      </a:lvl8pPr>
      <a:lvl9pPr marL="3886200" indent="-228600" algn="l" rtl="0" eaLnBrk="1" fontAlgn="base" hangingPunct="1">
        <a:spcBef>
          <a:spcPct val="20000"/>
        </a:spcBef>
        <a:spcAft>
          <a:spcPct val="0"/>
        </a:spcAft>
        <a:buBlip>
          <a:blip r:embed="rId12"/>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hyperlink" Target="http://www.cdc.gov/flu/freeresources/print.htm" TargetMode="External"/><Relationship Id="rId3" Type="http://schemas.openxmlformats.org/officeDocument/2006/relationships/hyperlink" Target="http://www.cdc.gov/CDCTV/CircleOfLife/" TargetMode="External"/><Relationship Id="rId7" Type="http://schemas.openxmlformats.org/officeDocument/2006/relationships/hyperlink" Target="http://www.flu.gov/" TargetMode="External"/><Relationship Id="rId12" Type="http://schemas.openxmlformats.org/officeDocument/2006/relationships/image" Target="../media/image16.png"/><Relationship Id="rId2" Type="http://schemas.openxmlformats.org/officeDocument/2006/relationships/hyperlink" Target="http://www.npaihb.org/health_issues/2015_2016_flu_information#For%20Public%20Health" TargetMode="External"/><Relationship Id="rId1" Type="http://schemas.openxmlformats.org/officeDocument/2006/relationships/slideLayout" Target="../slideLayouts/slideLayout2.xml"/><Relationship Id="rId6" Type="http://schemas.openxmlformats.org/officeDocument/2006/relationships/hyperlink" Target="http://www.facebook.com/IHSHPDP" TargetMode="External"/><Relationship Id="rId11" Type="http://schemas.openxmlformats.org/officeDocument/2006/relationships/image" Target="../media/image15.jpeg"/><Relationship Id="rId5" Type="http://schemas.openxmlformats.org/officeDocument/2006/relationships/hyperlink" Target="https://www.ihs.gov/Flu/" TargetMode="External"/><Relationship Id="rId10" Type="http://schemas.openxmlformats.org/officeDocument/2006/relationships/image" Target="../media/image14.png"/><Relationship Id="rId4" Type="http://schemas.openxmlformats.org/officeDocument/2006/relationships/hyperlink" Target="http://www.cdc.gov/flu" TargetMode="External"/><Relationship Id="rId9" Type="http://schemas.openxmlformats.org/officeDocument/2006/relationships/image" Target="../media/image1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23.xml.rels><?xml version="1.0" encoding="UTF-8" standalone="yes"?>
<Relationships xmlns="http://schemas.openxmlformats.org/package/2006/relationships"><Relationship Id="rId3" Type="http://schemas.openxmlformats.org/officeDocument/2006/relationships/hyperlink" Target="http://www.biomedcentral.com/1471-2334/14/480" TargetMode="External"/><Relationship Id="rId7" Type="http://schemas.openxmlformats.org/officeDocument/2006/relationships/hyperlink" Target="mailto:thomas.weiser@ihs.gov" TargetMode="External"/><Relationship Id="rId2" Type="http://schemas.openxmlformats.org/officeDocument/2006/relationships/hyperlink" Target="http://dx.doi.org/10.1016/j.vaccine.2015.02.042" TargetMode="External"/><Relationship Id="rId1" Type="http://schemas.openxmlformats.org/officeDocument/2006/relationships/slideLayout" Target="../slideLayouts/slideLayout2.xml"/><Relationship Id="rId6" Type="http://schemas.openxmlformats.org/officeDocument/2006/relationships/hyperlink" Target="mailto:tweiser@npaihb.org"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dc.gov/flu/protect/keyfacts.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0" y="-381000"/>
            <a:ext cx="5087062" cy="1828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p:txBody>
          <a:bodyPr/>
          <a:lstStyle/>
          <a:p>
            <a:r>
              <a:rPr lang="en-US" sz="4800" dirty="0" smtClean="0"/>
              <a:t>Influenza Planning</a:t>
            </a:r>
            <a:br>
              <a:rPr lang="en-US" sz="4800" dirty="0" smtClean="0"/>
            </a:br>
            <a:r>
              <a:rPr lang="en-US" sz="4800" dirty="0" smtClean="0"/>
              <a:t>2015-2016</a:t>
            </a:r>
            <a:endParaRPr lang="en-US" sz="4800" dirty="0"/>
          </a:p>
        </p:txBody>
      </p:sp>
      <p:sp>
        <p:nvSpPr>
          <p:cNvPr id="3" name="Subtitle 2"/>
          <p:cNvSpPr>
            <a:spLocks noGrp="1"/>
          </p:cNvSpPr>
          <p:nvPr>
            <p:ph type="subTitle" idx="1"/>
          </p:nvPr>
        </p:nvSpPr>
        <p:spPr/>
        <p:txBody>
          <a:bodyPr/>
          <a:lstStyle/>
          <a:p>
            <a:r>
              <a:rPr lang="en-US" sz="2800" dirty="0" smtClean="0"/>
              <a:t>CAPT Thomas Weiser, MD, MPH</a:t>
            </a:r>
          </a:p>
          <a:p>
            <a:r>
              <a:rPr lang="en-US" sz="2400" dirty="0" smtClean="0"/>
              <a:t>Medical Epidemiologist</a:t>
            </a:r>
          </a:p>
          <a:p>
            <a:r>
              <a:rPr lang="en-US" sz="2400" dirty="0" smtClean="0"/>
              <a:t>Portland Area Indian Health Service/</a:t>
            </a:r>
          </a:p>
          <a:p>
            <a:r>
              <a:rPr lang="en-US" sz="2400" dirty="0" smtClean="0"/>
              <a:t>Northwest Tribal Epidemiology Center</a:t>
            </a:r>
            <a:endParaRPr lang="en-US" sz="2400" dirty="0"/>
          </a:p>
        </p:txBody>
      </p:sp>
      <p:pic>
        <p:nvPicPr>
          <p:cNvPr id="2051" name="Picture 3"/>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rot="10800000">
            <a:off x="4047887" y="-380999"/>
            <a:ext cx="5084763"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794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Data obtained from IHS Influenza-like Illness Awareness System (IIAS)</a:t>
            </a:r>
          </a:p>
          <a:p>
            <a:r>
              <a:rPr lang="en-US" sz="2400" dirty="0" smtClean="0"/>
              <a:t>IIAS collects daily reports from participating clinics </a:t>
            </a:r>
          </a:p>
          <a:p>
            <a:r>
              <a:rPr lang="en-US" sz="2400" dirty="0" smtClean="0"/>
              <a:t>Includes total daily visits, diagnosis of Influenza-like Illness (ILI) and certain chronic conditions, flu vaccination status, </a:t>
            </a:r>
            <a:r>
              <a:rPr lang="en-US" sz="2400" dirty="0"/>
              <a:t>age </a:t>
            </a:r>
            <a:endParaRPr lang="en-US" sz="2400" dirty="0" smtClean="0"/>
          </a:p>
          <a:p>
            <a:r>
              <a:rPr lang="en-US" sz="2400" dirty="0" smtClean="0"/>
              <a:t>ILI- defined by 36 ICD-9 codes + fever (T</a:t>
            </a:r>
            <a:r>
              <a:rPr lang="en-US" sz="2400" smtClean="0"/>
              <a:t>≥100)</a:t>
            </a:r>
            <a:endParaRPr lang="en-US" sz="2400" dirty="0" smtClean="0"/>
          </a:p>
          <a:p>
            <a:r>
              <a:rPr lang="en-US" sz="2400" dirty="0" smtClean="0"/>
              <a:t>Data aggregated by IHS Area and disseminated to immunization coordinators weekly</a:t>
            </a:r>
          </a:p>
          <a:p>
            <a:r>
              <a:rPr lang="en-US" sz="2400" dirty="0" smtClean="0"/>
              <a:t>Projected models computed based on changes to current timing of vaccination activities and overall capacity of the system</a:t>
            </a:r>
            <a:endParaRPr lang="en-US" sz="2400" dirty="0"/>
          </a:p>
        </p:txBody>
      </p:sp>
      <p:sp>
        <p:nvSpPr>
          <p:cNvPr id="3" name="Title 2"/>
          <p:cNvSpPr>
            <a:spLocks noGrp="1"/>
          </p:cNvSpPr>
          <p:nvPr>
            <p:ph type="title"/>
          </p:nvPr>
        </p:nvSpPr>
        <p:spPr/>
        <p:txBody>
          <a:bodyPr/>
          <a:lstStyle/>
          <a:p>
            <a:r>
              <a:rPr lang="en-US" dirty="0" smtClean="0"/>
              <a:t>Methods</a:t>
            </a:r>
            <a:endParaRPr lang="en-US" dirty="0"/>
          </a:p>
        </p:txBody>
      </p:sp>
    </p:spTree>
    <p:extLst>
      <p:ext uri="{BB962C8B-B14F-4D97-AF65-F5344CB8AC3E}">
        <p14:creationId xmlns:p14="http://schemas.microsoft.com/office/powerpoint/2010/main" val="246227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3056301601"/>
              </p:ext>
            </p:extLst>
          </p:nvPr>
        </p:nvGraphicFramePr>
        <p:xfrm>
          <a:off x="673466" y="1629996"/>
          <a:ext cx="7797067" cy="4694604"/>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noAutofit/>
          </a:bodyPr>
          <a:lstStyle/>
          <a:p>
            <a:pPr algn="ctr">
              <a:lnSpc>
                <a:spcPct val="115000"/>
              </a:lnSpc>
              <a:spcBef>
                <a:spcPts val="1000"/>
              </a:spcBef>
              <a:spcAft>
                <a:spcPts val="0"/>
              </a:spcAft>
            </a:pPr>
            <a:r>
              <a:rPr lang="en-US" sz="2400" b="1" kern="1200" dirty="0">
                <a:latin typeface="Cambria"/>
              </a:rPr>
              <a:t>Cumulative Percent of Active User Population Receiving Influenza </a:t>
            </a:r>
            <a:r>
              <a:rPr lang="en-US" sz="2400" b="1" kern="1200" dirty="0" smtClean="0">
                <a:latin typeface="Cambria"/>
              </a:rPr>
              <a:t>Immunization and ILI Activity </a:t>
            </a:r>
            <a:r>
              <a:rPr lang="en-US" sz="2400" b="1" kern="1200" dirty="0">
                <a:latin typeface="Cambria"/>
              </a:rPr>
              <a:t/>
            </a:r>
            <a:br>
              <a:rPr lang="en-US" sz="2400" b="1" kern="1200" dirty="0">
                <a:latin typeface="Cambria"/>
              </a:rPr>
            </a:br>
            <a:r>
              <a:rPr lang="en-US" sz="2400" b="1" kern="1200" dirty="0" smtClean="0">
                <a:latin typeface="Cambria"/>
              </a:rPr>
              <a:t>Portland Area IHS 2014-2015 </a:t>
            </a:r>
            <a:r>
              <a:rPr lang="en-US" sz="2400" b="1" kern="1200" dirty="0">
                <a:latin typeface="Cambria"/>
              </a:rPr>
              <a:t>Season</a:t>
            </a:r>
            <a:endParaRPr lang="en-US" sz="1400" dirty="0"/>
          </a:p>
        </p:txBody>
      </p:sp>
      <p:sp>
        <p:nvSpPr>
          <p:cNvPr id="5" name="Text Box 2"/>
          <p:cNvSpPr txBox="1">
            <a:spLocks noChangeArrowheads="1"/>
          </p:cNvSpPr>
          <p:nvPr/>
        </p:nvSpPr>
        <p:spPr bwMode="auto">
          <a:xfrm>
            <a:off x="4534460" y="4403165"/>
            <a:ext cx="1323975" cy="619760"/>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1100" dirty="0">
                <a:effectLst/>
                <a:latin typeface="Calibri"/>
                <a:ea typeface="Calibri"/>
                <a:cs typeface="Times New Roman"/>
              </a:rPr>
              <a:t>Epidemic threshold of 2% ILI reached</a:t>
            </a:r>
          </a:p>
        </p:txBody>
      </p:sp>
    </p:spTree>
    <p:extLst>
      <p:ext uri="{BB962C8B-B14F-4D97-AF65-F5344CB8AC3E}">
        <p14:creationId xmlns:p14="http://schemas.microsoft.com/office/powerpoint/2010/main" val="23877822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lnSpc>
                <a:spcPct val="115000"/>
              </a:lnSpc>
              <a:spcBef>
                <a:spcPts val="0"/>
              </a:spcBef>
              <a:spcAft>
                <a:spcPts val="1000"/>
              </a:spcAft>
            </a:pPr>
            <a:r>
              <a:rPr lang="en-US" sz="2400" b="1" dirty="0">
                <a:ea typeface="Calibri"/>
                <a:cs typeface="Times New Roman"/>
              </a:rPr>
              <a:t>Weekly count of influenza vaccine doses given in Portland Area IHS for the 2014-15 influenza season</a:t>
            </a:r>
            <a:endParaRPr lang="en-US" sz="1600" dirty="0"/>
          </a:p>
        </p:txBody>
      </p:sp>
      <p:grpSp>
        <p:nvGrpSpPr>
          <p:cNvPr id="7" name="Group 6"/>
          <p:cNvGrpSpPr/>
          <p:nvPr/>
        </p:nvGrpSpPr>
        <p:grpSpPr>
          <a:xfrm>
            <a:off x="333375" y="1533525"/>
            <a:ext cx="8477250" cy="4867275"/>
            <a:chOff x="333375" y="995362"/>
            <a:chExt cx="8477250" cy="4867275"/>
          </a:xfrm>
        </p:grpSpPr>
        <p:graphicFrame>
          <p:nvGraphicFramePr>
            <p:cNvPr id="8" name="Chart 7"/>
            <p:cNvGraphicFramePr/>
            <p:nvPr>
              <p:extLst>
                <p:ext uri="{D42A27DB-BD31-4B8C-83A1-F6EECF244321}">
                  <p14:modId xmlns:p14="http://schemas.microsoft.com/office/powerpoint/2010/main" val="2707147534"/>
                </p:ext>
              </p:extLst>
            </p:nvPr>
          </p:nvGraphicFramePr>
          <p:xfrm>
            <a:off x="333375" y="995362"/>
            <a:ext cx="8477250" cy="4867275"/>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p:cNvGrpSpPr/>
            <p:nvPr/>
          </p:nvGrpSpPr>
          <p:grpSpPr>
            <a:xfrm>
              <a:off x="838200" y="1524000"/>
              <a:ext cx="2543175" cy="2857500"/>
              <a:chOff x="838200" y="847725"/>
              <a:chExt cx="2543175" cy="2857500"/>
            </a:xfrm>
          </p:grpSpPr>
          <p:sp>
            <p:nvSpPr>
              <p:cNvPr id="5" name="Text Box 2"/>
              <p:cNvSpPr txBox="1">
                <a:spLocks noChangeArrowheads="1"/>
              </p:cNvSpPr>
              <p:nvPr/>
            </p:nvSpPr>
            <p:spPr bwMode="auto">
              <a:xfrm>
                <a:off x="1952625" y="847725"/>
                <a:ext cx="1428750" cy="4381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0"/>
                  </a:spcAft>
                </a:pPr>
                <a:r>
                  <a:rPr lang="en-US" sz="1100" dirty="0">
                    <a:effectLst/>
                    <a:latin typeface="Calibri"/>
                    <a:ea typeface="Calibri"/>
                    <a:cs typeface="Times New Roman"/>
                  </a:rPr>
                  <a:t>Period of maximum vaccination activity</a:t>
                </a:r>
              </a:p>
            </p:txBody>
          </p:sp>
          <p:sp>
            <p:nvSpPr>
              <p:cNvPr id="6" name="Text Box 2"/>
              <p:cNvSpPr txBox="1">
                <a:spLocks noChangeArrowheads="1"/>
              </p:cNvSpPr>
              <p:nvPr/>
            </p:nvSpPr>
            <p:spPr bwMode="auto">
              <a:xfrm>
                <a:off x="838200" y="3133725"/>
                <a:ext cx="771525" cy="57150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0"/>
                  </a:spcAft>
                </a:pPr>
                <a:r>
                  <a:rPr lang="en-US" sz="1100" dirty="0">
                    <a:effectLst/>
                    <a:latin typeface="Calibri"/>
                    <a:ea typeface="Calibri"/>
                    <a:cs typeface="Times New Roman"/>
                  </a:rPr>
                  <a:t>Vaccine delivered to clinics</a:t>
                </a:r>
              </a:p>
            </p:txBody>
          </p:sp>
        </p:grpSp>
      </p:grpSp>
    </p:spTree>
    <p:extLst>
      <p:ext uri="{BB962C8B-B14F-4D97-AF65-F5344CB8AC3E}">
        <p14:creationId xmlns:p14="http://schemas.microsoft.com/office/powerpoint/2010/main" val="5081595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114300" marR="0" indent="0">
              <a:lnSpc>
                <a:spcPct val="115000"/>
              </a:lnSpc>
              <a:spcBef>
                <a:spcPts val="0"/>
              </a:spcBef>
              <a:spcAft>
                <a:spcPts val="1000"/>
              </a:spcAft>
              <a:buNone/>
            </a:pPr>
            <a:r>
              <a:rPr lang="en-US" sz="2000" b="1" dirty="0">
                <a:ea typeface="Calibri"/>
                <a:cs typeface="Times New Roman"/>
              </a:rPr>
              <a:t>1. Starting </a:t>
            </a:r>
            <a:r>
              <a:rPr lang="en-US" sz="2000" b="1" dirty="0" smtClean="0">
                <a:ea typeface="Calibri"/>
                <a:cs typeface="Times New Roman"/>
              </a:rPr>
              <a:t>sooner:</a:t>
            </a:r>
            <a:r>
              <a:rPr lang="en-US" sz="2000" dirty="0" smtClean="0">
                <a:ea typeface="Calibri"/>
                <a:cs typeface="Times New Roman"/>
              </a:rPr>
              <a:t> Begin influenza vaccination activities as soon as possible</a:t>
            </a:r>
            <a:endParaRPr lang="en-US" sz="2000" dirty="0">
              <a:ea typeface="Calibri"/>
              <a:cs typeface="Times New Roman"/>
            </a:endParaRPr>
          </a:p>
          <a:p>
            <a:pPr marL="114300" marR="0" indent="0">
              <a:lnSpc>
                <a:spcPct val="115000"/>
              </a:lnSpc>
              <a:spcBef>
                <a:spcPts val="0"/>
              </a:spcBef>
              <a:spcAft>
                <a:spcPts val="1000"/>
              </a:spcAft>
              <a:buNone/>
            </a:pPr>
            <a:r>
              <a:rPr lang="en-US" sz="2000" b="1" dirty="0">
                <a:ea typeface="Calibri"/>
                <a:cs typeface="Times New Roman"/>
              </a:rPr>
              <a:t>2. Sustain maximum vaccination rate </a:t>
            </a:r>
            <a:r>
              <a:rPr lang="en-US" sz="2000" b="1" dirty="0" smtClean="0">
                <a:ea typeface="Calibri"/>
                <a:cs typeface="Times New Roman"/>
              </a:rPr>
              <a:t>longer:</a:t>
            </a:r>
            <a:r>
              <a:rPr lang="en-US" sz="2000" dirty="0" smtClean="0">
                <a:ea typeface="Calibri"/>
                <a:cs typeface="Times New Roman"/>
              </a:rPr>
              <a:t> extend the maximum rate of vaccinations/week throughout the month of </a:t>
            </a:r>
          </a:p>
          <a:p>
            <a:pPr marL="114300" marR="0" indent="0">
              <a:lnSpc>
                <a:spcPct val="115000"/>
              </a:lnSpc>
              <a:spcBef>
                <a:spcPts val="0"/>
              </a:spcBef>
              <a:spcAft>
                <a:spcPts val="1000"/>
              </a:spcAft>
              <a:buNone/>
            </a:pPr>
            <a:r>
              <a:rPr lang="en-US" sz="2000" b="1" dirty="0" smtClean="0">
                <a:ea typeface="Calibri"/>
                <a:cs typeface="Times New Roman"/>
              </a:rPr>
              <a:t>3</a:t>
            </a:r>
            <a:r>
              <a:rPr lang="en-US" sz="2000" b="1" dirty="0">
                <a:ea typeface="Calibri"/>
                <a:cs typeface="Times New Roman"/>
              </a:rPr>
              <a:t>. Increase weekly vaccination uptake by </a:t>
            </a:r>
            <a:r>
              <a:rPr lang="en-US" sz="2000" b="1" dirty="0" smtClean="0">
                <a:ea typeface="Calibri"/>
                <a:cs typeface="Times New Roman"/>
              </a:rPr>
              <a:t>a defined percentage </a:t>
            </a:r>
            <a:r>
              <a:rPr lang="en-US" sz="2000" b="1" dirty="0">
                <a:ea typeface="Calibri"/>
                <a:cs typeface="Times New Roman"/>
              </a:rPr>
              <a:t>(</a:t>
            </a:r>
            <a:r>
              <a:rPr lang="en-US" sz="2000" b="1" dirty="0" err="1">
                <a:ea typeface="Calibri"/>
                <a:cs typeface="Times New Roman"/>
              </a:rPr>
              <a:t>e.g</a:t>
            </a:r>
            <a:r>
              <a:rPr lang="en-US" sz="2000" b="1" dirty="0">
                <a:ea typeface="Calibri"/>
                <a:cs typeface="Times New Roman"/>
              </a:rPr>
              <a:t>, 25</a:t>
            </a:r>
            <a:r>
              <a:rPr lang="en-US" sz="2000" b="1" dirty="0" smtClean="0">
                <a:ea typeface="Calibri"/>
                <a:cs typeface="Times New Roman"/>
              </a:rPr>
              <a:t>%):</a:t>
            </a:r>
            <a:r>
              <a:rPr lang="en-US" sz="2000" dirty="0" smtClean="0">
                <a:ea typeface="Calibri"/>
                <a:cs typeface="Times New Roman"/>
              </a:rPr>
              <a:t> </a:t>
            </a:r>
            <a:r>
              <a:rPr lang="en-US" sz="2000" dirty="0">
                <a:ea typeface="Calibri"/>
                <a:cs typeface="Times New Roman"/>
              </a:rPr>
              <a:t>requires that the clinics/systems adapt to </a:t>
            </a:r>
            <a:r>
              <a:rPr lang="en-US" sz="2000" dirty="0" smtClean="0">
                <a:ea typeface="Calibri"/>
                <a:cs typeface="Times New Roman"/>
              </a:rPr>
              <a:t>provide </a:t>
            </a:r>
            <a:r>
              <a:rPr lang="en-US" sz="2000" dirty="0">
                <a:ea typeface="Calibri"/>
                <a:cs typeface="Times New Roman"/>
              </a:rPr>
              <a:t>more vaccinations/week than last year. </a:t>
            </a:r>
          </a:p>
          <a:p>
            <a:pPr marL="114300" marR="0" indent="0">
              <a:lnSpc>
                <a:spcPct val="115000"/>
              </a:lnSpc>
              <a:spcBef>
                <a:spcPts val="0"/>
              </a:spcBef>
              <a:spcAft>
                <a:spcPts val="1000"/>
              </a:spcAft>
              <a:buNone/>
            </a:pPr>
            <a:r>
              <a:rPr lang="en-US" sz="2000" b="1" dirty="0">
                <a:ea typeface="Calibri"/>
                <a:cs typeface="Times New Roman"/>
              </a:rPr>
              <a:t>4. Combination </a:t>
            </a:r>
            <a:r>
              <a:rPr lang="en-US" sz="2000" b="1" dirty="0" smtClean="0">
                <a:ea typeface="Calibri"/>
                <a:cs typeface="Times New Roman"/>
              </a:rPr>
              <a:t>Strategies: </a:t>
            </a:r>
            <a:r>
              <a:rPr lang="en-US" sz="2000" dirty="0">
                <a:ea typeface="Calibri"/>
                <a:cs typeface="Times New Roman"/>
              </a:rPr>
              <a:t>would </a:t>
            </a:r>
            <a:r>
              <a:rPr lang="en-US" sz="2000" dirty="0" smtClean="0">
                <a:ea typeface="Calibri"/>
                <a:cs typeface="Times New Roman"/>
              </a:rPr>
              <a:t>use two or more of </a:t>
            </a:r>
            <a:r>
              <a:rPr lang="en-US" sz="2000" dirty="0">
                <a:ea typeface="Calibri"/>
                <a:cs typeface="Times New Roman"/>
              </a:rPr>
              <a:t>these strategies in combination</a:t>
            </a:r>
            <a:r>
              <a:rPr lang="en-US" sz="2000" dirty="0" smtClean="0">
                <a:ea typeface="Calibri"/>
                <a:cs typeface="Times New Roman"/>
              </a:rPr>
              <a:t>.</a:t>
            </a:r>
            <a:endParaRPr lang="en-US" sz="2000" dirty="0">
              <a:ea typeface="Calibri"/>
              <a:cs typeface="Times New Roman"/>
            </a:endParaRPr>
          </a:p>
        </p:txBody>
      </p:sp>
      <p:sp>
        <p:nvSpPr>
          <p:cNvPr id="2" name="Title 1"/>
          <p:cNvSpPr>
            <a:spLocks noGrp="1"/>
          </p:cNvSpPr>
          <p:nvPr>
            <p:ph type="title"/>
          </p:nvPr>
        </p:nvSpPr>
        <p:spPr/>
        <p:txBody>
          <a:bodyPr>
            <a:noAutofit/>
          </a:bodyPr>
          <a:lstStyle/>
          <a:p>
            <a:r>
              <a:rPr lang="en-US" sz="2400" b="1" dirty="0" smtClean="0"/>
              <a:t>Strategies to increase the uptake of influenza vaccine in the Portland Area IHS </a:t>
            </a:r>
            <a:endParaRPr lang="en-US" sz="2400" b="1" dirty="0"/>
          </a:p>
        </p:txBody>
      </p:sp>
    </p:spTree>
    <p:extLst>
      <p:ext uri="{BB962C8B-B14F-4D97-AF65-F5344CB8AC3E}">
        <p14:creationId xmlns:p14="http://schemas.microsoft.com/office/powerpoint/2010/main" val="310213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marR="0" algn="l">
              <a:lnSpc>
                <a:spcPct val="115000"/>
              </a:lnSpc>
              <a:spcBef>
                <a:spcPts val="1000"/>
              </a:spcBef>
              <a:spcAft>
                <a:spcPts val="0"/>
              </a:spcAft>
            </a:pPr>
            <a:r>
              <a:rPr lang="en-US" sz="2400" b="1" dirty="0" smtClean="0">
                <a:ea typeface="Times New Roman"/>
                <a:cs typeface="Times New Roman"/>
              </a:rPr>
              <a:t>Projected </a:t>
            </a:r>
            <a:r>
              <a:rPr lang="en-US" sz="2400" b="1" dirty="0">
                <a:ea typeface="Times New Roman"/>
                <a:cs typeface="Times New Roman"/>
              </a:rPr>
              <a:t>cumulative influenza immunization rates using three single strategies compared to current practice</a:t>
            </a:r>
            <a:r>
              <a:rPr lang="en-US" sz="2400" b="1" dirty="0" smtClean="0">
                <a:ea typeface="Times New Roman"/>
                <a:cs typeface="Times New Roman"/>
              </a:rPr>
              <a:t>.</a:t>
            </a:r>
            <a:endParaRPr lang="en-US"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1388" y="1295400"/>
            <a:ext cx="7261225"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1447799" y="3048000"/>
            <a:ext cx="6754813"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 name="TextBox 2"/>
          <p:cNvSpPr txBox="1"/>
          <p:nvPr/>
        </p:nvSpPr>
        <p:spPr>
          <a:xfrm>
            <a:off x="1447800" y="2743200"/>
            <a:ext cx="2133600" cy="2286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100" dirty="0" smtClean="0">
                <a:latin typeface="+mj-lt"/>
              </a:rPr>
              <a:t>Healthy People 2020 Goal: 70% vaccinated</a:t>
            </a:r>
          </a:p>
        </p:txBody>
      </p:sp>
      <p:sp>
        <p:nvSpPr>
          <p:cNvPr id="5" name="5-Point Star 4"/>
          <p:cNvSpPr/>
          <p:nvPr/>
        </p:nvSpPr>
        <p:spPr>
          <a:xfrm>
            <a:off x="4168588" y="3429000"/>
            <a:ext cx="304800" cy="307975"/>
          </a:xfrm>
          <a:prstGeom prst="star5">
            <a:avLst/>
          </a:prstGeom>
          <a:solidFill>
            <a:schemeClr val="accent2">
              <a:lumMod val="75000"/>
              <a:alpha val="70000"/>
            </a:schemeClr>
          </a:solidFill>
          <a:ln w="127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3400" y="5791200"/>
            <a:ext cx="8077200" cy="830997"/>
          </a:xfrm>
          <a:prstGeom prst="rect">
            <a:avLst/>
          </a:prstGeom>
          <a:noFill/>
        </p:spPr>
        <p:txBody>
          <a:bodyPr wrap="square" rtlCol="0">
            <a:spAutoFit/>
          </a:bodyPr>
          <a:lstStyle/>
          <a:p>
            <a:r>
              <a:rPr lang="en-US" sz="1600" dirty="0">
                <a:solidFill>
                  <a:srgbClr val="000000"/>
                </a:solidFill>
                <a:ea typeface="Times New Roman"/>
                <a:cs typeface="Times New Roman"/>
              </a:rPr>
              <a:t>Minimum herd immunity threshold to be reached by 11/30/2015 is shown in red. All three strategies are projected to show increased coverage but no single strategy will reach the goal of 50% before ILI activity </a:t>
            </a:r>
            <a:r>
              <a:rPr lang="en-US" sz="1600" dirty="0" smtClean="0">
                <a:solidFill>
                  <a:srgbClr val="000000"/>
                </a:solidFill>
                <a:ea typeface="Times New Roman"/>
                <a:cs typeface="Times New Roman"/>
              </a:rPr>
              <a:t>begins nor would they reach HP2020 goal of 70%</a:t>
            </a:r>
            <a:endParaRPr lang="en-US" sz="1600" dirty="0"/>
          </a:p>
        </p:txBody>
      </p:sp>
    </p:spTree>
    <p:extLst>
      <p:ext uri="{BB962C8B-B14F-4D97-AF65-F5344CB8AC3E}">
        <p14:creationId xmlns:p14="http://schemas.microsoft.com/office/powerpoint/2010/main" val="4282795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7620000" cy="1143000"/>
          </a:xfrm>
        </p:spPr>
        <p:txBody>
          <a:bodyPr>
            <a:noAutofit/>
          </a:bodyPr>
          <a:lstStyle/>
          <a:p>
            <a:pPr marL="0" marR="0" algn="l">
              <a:lnSpc>
                <a:spcPct val="115000"/>
              </a:lnSpc>
              <a:spcBef>
                <a:spcPts val="1000"/>
              </a:spcBef>
              <a:spcAft>
                <a:spcPts val="0"/>
              </a:spcAft>
            </a:pPr>
            <a:r>
              <a:rPr lang="en-US" sz="2400" b="1" dirty="0" smtClean="0">
                <a:ea typeface="Times New Roman"/>
                <a:cs typeface="Times New Roman"/>
              </a:rPr>
              <a:t>Projected </a:t>
            </a:r>
            <a:r>
              <a:rPr lang="en-US" sz="2400" b="1" dirty="0">
                <a:ea typeface="Times New Roman"/>
                <a:cs typeface="Times New Roman"/>
              </a:rPr>
              <a:t>cumulative influenza immunization rates using three combination strategies compared to current </a:t>
            </a:r>
            <a:r>
              <a:rPr lang="en-US" sz="2400" b="1" dirty="0" smtClean="0">
                <a:ea typeface="Times New Roman"/>
                <a:cs typeface="Times New Roman"/>
              </a:rPr>
              <a:t>practice</a:t>
            </a:r>
            <a:endParaRPr lang="en-US"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450" y="1354324"/>
            <a:ext cx="7023100"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1523999" y="2971800"/>
            <a:ext cx="6754813"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 name="TextBox 2"/>
          <p:cNvSpPr txBox="1"/>
          <p:nvPr/>
        </p:nvSpPr>
        <p:spPr>
          <a:xfrm>
            <a:off x="1600200" y="2667000"/>
            <a:ext cx="2133600" cy="2286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100" dirty="0" smtClean="0">
                <a:latin typeface="+mj-lt"/>
              </a:rPr>
              <a:t>Healthy People 2020 Goal: 70% vaccinated</a:t>
            </a:r>
          </a:p>
        </p:txBody>
      </p:sp>
      <p:sp>
        <p:nvSpPr>
          <p:cNvPr id="6" name="5-Point Star 5"/>
          <p:cNvSpPr/>
          <p:nvPr/>
        </p:nvSpPr>
        <p:spPr>
          <a:xfrm>
            <a:off x="4114800" y="3373623"/>
            <a:ext cx="304800" cy="307975"/>
          </a:xfrm>
          <a:prstGeom prst="star5">
            <a:avLst/>
          </a:prstGeom>
          <a:solidFill>
            <a:schemeClr val="accent2">
              <a:lumMod val="75000"/>
              <a:alpha val="70000"/>
            </a:schemeClr>
          </a:solidFill>
          <a:ln w="127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219200" y="5732947"/>
            <a:ext cx="6705600" cy="830997"/>
          </a:xfrm>
          <a:prstGeom prst="rect">
            <a:avLst/>
          </a:prstGeom>
          <a:noFill/>
        </p:spPr>
        <p:txBody>
          <a:bodyPr wrap="square" rtlCol="0">
            <a:spAutoFit/>
          </a:bodyPr>
          <a:lstStyle/>
          <a:p>
            <a:r>
              <a:rPr lang="en-US" sz="1600" dirty="0">
                <a:solidFill>
                  <a:srgbClr val="000000"/>
                </a:solidFill>
                <a:ea typeface="Times New Roman"/>
                <a:cs typeface="Times New Roman"/>
              </a:rPr>
              <a:t>Minimum herd immunity threshold to be reached by 11/30/2015 is shown in red. All three strategies could meet/exceed the goal of 50% before ILI activity begins. </a:t>
            </a:r>
            <a:endParaRPr lang="en-US" sz="1600" dirty="0"/>
          </a:p>
        </p:txBody>
      </p:sp>
    </p:spTree>
    <p:extLst>
      <p:ext uri="{BB962C8B-B14F-4D97-AF65-F5344CB8AC3E}">
        <p14:creationId xmlns:p14="http://schemas.microsoft.com/office/powerpoint/2010/main" val="959304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noAutofit/>
          </a:bodyPr>
          <a:lstStyle/>
          <a:p>
            <a:pPr marL="0" indent="0">
              <a:buNone/>
            </a:pPr>
            <a:r>
              <a:rPr lang="en-US" sz="2400" u="sng" dirty="0" smtClean="0"/>
              <a:t>IHS Areas should consider the following:</a:t>
            </a:r>
          </a:p>
          <a:p>
            <a:r>
              <a:rPr lang="en-US" sz="2000" dirty="0" smtClean="0"/>
              <a:t>Review local influenza policies and practices</a:t>
            </a:r>
          </a:p>
          <a:p>
            <a:r>
              <a:rPr lang="en-US" sz="2000" dirty="0" smtClean="0"/>
              <a:t>Review data on influenza immunization levels in prior years </a:t>
            </a:r>
          </a:p>
          <a:p>
            <a:r>
              <a:rPr lang="en-US" sz="2000" dirty="0" smtClean="0"/>
              <a:t>Set goals to achieve immunization levels that approach the IHS/HP2020 goal of 70% coverage for all aged 6 months and older. </a:t>
            </a:r>
          </a:p>
          <a:p>
            <a:r>
              <a:rPr lang="en-US" sz="2000" dirty="0" smtClean="0"/>
              <a:t>Consider adopting more than one single strategy </a:t>
            </a:r>
          </a:p>
          <a:p>
            <a:r>
              <a:rPr lang="en-US" sz="2000" dirty="0" smtClean="0"/>
              <a:t>Identify the </a:t>
            </a:r>
            <a:r>
              <a:rPr lang="en-US" sz="2000" dirty="0"/>
              <a:t>primary and secondary </a:t>
            </a:r>
            <a:r>
              <a:rPr lang="en-US" sz="2000" dirty="0" smtClean="0"/>
              <a:t>drivers of flu vaccine uptake and adopt new policies and practices aligned with those drivers.</a:t>
            </a:r>
          </a:p>
          <a:p>
            <a:r>
              <a:rPr lang="en-US" sz="2000" dirty="0" smtClean="0"/>
              <a:t>At the clinic level:</a:t>
            </a:r>
          </a:p>
          <a:p>
            <a:pPr lvl="1"/>
            <a:r>
              <a:rPr lang="en-US" sz="1800" dirty="0" smtClean="0"/>
              <a:t>Engage ALL staff in efforts to </a:t>
            </a:r>
            <a:r>
              <a:rPr lang="en-US" sz="1800" u="sng" dirty="0" smtClean="0"/>
              <a:t>receive</a:t>
            </a:r>
            <a:r>
              <a:rPr lang="en-US" sz="1800" dirty="0" smtClean="0"/>
              <a:t> and </a:t>
            </a:r>
            <a:r>
              <a:rPr lang="en-US" sz="1800" u="sng" dirty="0" smtClean="0"/>
              <a:t>provide</a:t>
            </a:r>
            <a:r>
              <a:rPr lang="en-US" sz="1800" dirty="0" smtClean="0"/>
              <a:t> influenza immunizations. </a:t>
            </a:r>
          </a:p>
          <a:p>
            <a:pPr lvl="1"/>
            <a:r>
              <a:rPr lang="en-US" sz="2000" dirty="0" smtClean="0"/>
              <a:t>Engage patients through media/outreach materials (posters, postcards, PSAs and articles) and open communication.</a:t>
            </a:r>
            <a:endParaRPr lang="en-US" sz="2000" dirty="0"/>
          </a:p>
        </p:txBody>
      </p:sp>
      <p:sp>
        <p:nvSpPr>
          <p:cNvPr id="2" name="Title 1"/>
          <p:cNvSpPr>
            <a:spLocks noGrp="1"/>
          </p:cNvSpPr>
          <p:nvPr>
            <p:ph type="title"/>
          </p:nvPr>
        </p:nvSpPr>
        <p:spPr/>
        <p:txBody>
          <a:bodyPr>
            <a:normAutofit/>
          </a:bodyPr>
          <a:lstStyle/>
          <a:p>
            <a:r>
              <a:rPr lang="en-US" sz="3600" b="1" dirty="0" smtClean="0"/>
              <a:t>Recommendations</a:t>
            </a:r>
            <a:endParaRPr lang="en-US" sz="3600" b="1" dirty="0"/>
          </a:p>
        </p:txBody>
      </p:sp>
    </p:spTree>
    <p:extLst>
      <p:ext uri="{BB962C8B-B14F-4D97-AF65-F5344CB8AC3E}">
        <p14:creationId xmlns:p14="http://schemas.microsoft.com/office/powerpoint/2010/main" val="3833358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77354860"/>
              </p:ext>
            </p:extLst>
          </p:nvPr>
        </p:nvGraphicFramePr>
        <p:xfrm>
          <a:off x="381000" y="533400"/>
          <a:ext cx="8458199" cy="5899524"/>
        </p:xfrm>
        <a:graphic>
          <a:graphicData uri="http://schemas.openxmlformats.org/drawingml/2006/table">
            <a:tbl>
              <a:tblPr firstRow="1" firstCol="1" bandRow="1"/>
              <a:tblGrid>
                <a:gridCol w="2057400"/>
                <a:gridCol w="1986764"/>
                <a:gridCol w="2423978"/>
                <a:gridCol w="1990057"/>
              </a:tblGrid>
              <a:tr h="596570">
                <a:tc>
                  <a:txBody>
                    <a:bodyPr/>
                    <a:lstStyle/>
                    <a:p>
                      <a:pPr marL="0" marR="0" algn="ctr">
                        <a:lnSpc>
                          <a:spcPct val="115000"/>
                        </a:lnSpc>
                        <a:spcBef>
                          <a:spcPts val="0"/>
                        </a:spcBef>
                        <a:spcAft>
                          <a:spcPts val="0"/>
                        </a:spcAft>
                      </a:pPr>
                      <a:r>
                        <a:rPr lang="en-US" sz="1800" b="1" dirty="0">
                          <a:effectLst/>
                          <a:latin typeface="Calibri"/>
                          <a:ea typeface="Calibri"/>
                          <a:cs typeface="Times New Roman"/>
                        </a:rPr>
                        <a:t>Strategy </a:t>
                      </a:r>
                      <a:endParaRPr lang="en-US" sz="1800" b="1" dirty="0" smtClean="0">
                        <a:effectLst/>
                        <a:latin typeface="Calibri"/>
                        <a:ea typeface="Calibri"/>
                        <a:cs typeface="Times New Roman"/>
                      </a:endParaRPr>
                    </a:p>
                    <a:p>
                      <a:pPr marL="0" marR="0" algn="ctr">
                        <a:lnSpc>
                          <a:spcPct val="115000"/>
                        </a:lnSpc>
                        <a:spcBef>
                          <a:spcPts val="0"/>
                        </a:spcBef>
                        <a:spcAft>
                          <a:spcPts val="0"/>
                        </a:spcAft>
                      </a:pPr>
                      <a:r>
                        <a:rPr lang="en-US" sz="1800" b="1" dirty="0" smtClean="0">
                          <a:effectLst/>
                          <a:latin typeface="Calibri"/>
                          <a:ea typeface="Calibri"/>
                          <a:cs typeface="Times New Roman"/>
                        </a:rPr>
                        <a:t>(Change </a:t>
                      </a:r>
                      <a:r>
                        <a:rPr lang="en-US" sz="1800" b="1" dirty="0">
                          <a:effectLst/>
                          <a:latin typeface="Calibri"/>
                          <a:ea typeface="Calibri"/>
                          <a:cs typeface="Times New Roman"/>
                        </a:rPr>
                        <a:t>Concept)</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800" b="1" dirty="0">
                          <a:effectLst/>
                          <a:latin typeface="Calibri"/>
                          <a:ea typeface="Calibri"/>
                          <a:cs typeface="Times New Roman"/>
                        </a:rPr>
                        <a:t>Primary Drivers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800" b="1" dirty="0">
                          <a:effectLst/>
                          <a:latin typeface="Calibri"/>
                          <a:ea typeface="Calibri"/>
                          <a:cs typeface="Times New Roman"/>
                        </a:rPr>
                        <a:t>Secondary Drivers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0"/>
                        </a:spcAft>
                      </a:pPr>
                      <a:r>
                        <a:rPr lang="en-US" sz="1800" b="1" dirty="0">
                          <a:effectLst/>
                          <a:latin typeface="Calibri"/>
                          <a:ea typeface="Calibri"/>
                          <a:cs typeface="Times New Roman"/>
                        </a:rPr>
                        <a:t>Constraints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2177562">
                <a:tc rowSpan="2">
                  <a:txBody>
                    <a:bodyPr/>
                    <a:lstStyle/>
                    <a:p>
                      <a:pPr marL="0" marR="0">
                        <a:lnSpc>
                          <a:spcPct val="115000"/>
                        </a:lnSpc>
                        <a:spcBef>
                          <a:spcPts val="0"/>
                        </a:spcBef>
                        <a:spcAft>
                          <a:spcPts val="0"/>
                        </a:spcAft>
                      </a:pPr>
                      <a:r>
                        <a:rPr lang="en-US" sz="1400" b="1" dirty="0">
                          <a:effectLst/>
                          <a:latin typeface="Calibri"/>
                          <a:ea typeface="Calibri"/>
                          <a:cs typeface="Times New Roman"/>
                        </a:rPr>
                        <a:t> </a:t>
                      </a:r>
                      <a:endParaRPr lang="en-US" sz="1400" dirty="0">
                        <a:effectLst/>
                        <a:latin typeface="Calibri"/>
                        <a:ea typeface="Calibri"/>
                        <a:cs typeface="Times New Roman"/>
                      </a:endParaRPr>
                    </a:p>
                    <a:p>
                      <a:pPr marL="0" marR="0">
                        <a:lnSpc>
                          <a:spcPct val="115000"/>
                        </a:lnSpc>
                        <a:spcBef>
                          <a:spcPts val="0"/>
                        </a:spcBef>
                        <a:spcAft>
                          <a:spcPts val="0"/>
                        </a:spcAft>
                      </a:pPr>
                      <a:r>
                        <a:rPr lang="en-US" sz="1400" b="1" dirty="0">
                          <a:effectLst/>
                          <a:latin typeface="Calibri"/>
                          <a:ea typeface="Calibri"/>
                          <a:cs typeface="Times New Roman"/>
                        </a:rPr>
                        <a:t> </a:t>
                      </a:r>
                      <a:endParaRPr lang="en-US" sz="1400" dirty="0">
                        <a:effectLst/>
                        <a:latin typeface="Calibri"/>
                        <a:ea typeface="Calibri"/>
                        <a:cs typeface="Times New Roman"/>
                      </a:endParaRPr>
                    </a:p>
                    <a:p>
                      <a:pPr marL="0" marR="0">
                        <a:lnSpc>
                          <a:spcPct val="115000"/>
                        </a:lnSpc>
                        <a:spcBef>
                          <a:spcPts val="0"/>
                        </a:spcBef>
                        <a:spcAft>
                          <a:spcPts val="0"/>
                        </a:spcAft>
                      </a:pPr>
                      <a:r>
                        <a:rPr lang="en-US" sz="1400" b="1" dirty="0">
                          <a:effectLst/>
                          <a:latin typeface="Calibri"/>
                          <a:ea typeface="Calibri"/>
                          <a:cs typeface="Times New Roman"/>
                        </a:rPr>
                        <a:t> </a:t>
                      </a:r>
                      <a:endParaRPr lang="en-US" sz="1400" dirty="0">
                        <a:effectLst/>
                        <a:latin typeface="Calibri"/>
                        <a:ea typeface="Calibri"/>
                        <a:cs typeface="Times New Roman"/>
                      </a:endParaRPr>
                    </a:p>
                    <a:p>
                      <a:pPr marL="0" marR="0">
                        <a:lnSpc>
                          <a:spcPct val="115000"/>
                        </a:lnSpc>
                        <a:spcBef>
                          <a:spcPts val="0"/>
                        </a:spcBef>
                        <a:spcAft>
                          <a:spcPts val="0"/>
                        </a:spcAft>
                      </a:pPr>
                      <a:r>
                        <a:rPr lang="en-US" sz="1600" b="1" dirty="0">
                          <a:effectLst/>
                          <a:latin typeface="Calibri"/>
                          <a:ea typeface="Calibri"/>
                          <a:cs typeface="Times New Roman"/>
                        </a:rPr>
                        <a:t>Start</a:t>
                      </a:r>
                      <a:r>
                        <a:rPr lang="en-US" sz="1600" dirty="0">
                          <a:effectLst/>
                          <a:latin typeface="Calibri"/>
                          <a:ea typeface="Calibri"/>
                          <a:cs typeface="Times New Roman"/>
                        </a:rPr>
                        <a:t> vaccinating </a:t>
                      </a:r>
                      <a:r>
                        <a:rPr lang="en-US" sz="1600" b="1" dirty="0">
                          <a:effectLst/>
                          <a:latin typeface="Calibri"/>
                          <a:ea typeface="Calibri"/>
                          <a:cs typeface="Times New Roman"/>
                        </a:rPr>
                        <a:t>sooner</a:t>
                      </a:r>
                      <a:endParaRPr lang="en-US" sz="16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Clinic Readiness</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Community </a:t>
                      </a:r>
                      <a:r>
                        <a:rPr lang="en-US" sz="1600" dirty="0" smtClean="0">
                          <a:effectLst/>
                          <a:latin typeface="Calibri"/>
                          <a:ea typeface="Calibri"/>
                          <a:cs typeface="Times New Roman"/>
                        </a:rPr>
                        <a:t>Readiness</a:t>
                      </a:r>
                      <a:r>
                        <a:rPr lang="en-US" sz="16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Pre-scheduled walk-in flu vaccine clinics</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Pharmacists, Mas and nurses trained and ready to vaccinate</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All necessary supplies in place prior to arrival of vaccines (gloves, syringes, needles, alcohol wipes</a:t>
                      </a:r>
                      <a:r>
                        <a:rPr lang="en-US" sz="1400" dirty="0" smtClean="0">
                          <a:effectLst/>
                          <a:latin typeface="Calibri"/>
                          <a:ea typeface="Calibri"/>
                          <a:cs typeface="Times New Roman"/>
                        </a:rPr>
                        <a:t>, </a:t>
                      </a:r>
                      <a:r>
                        <a:rPr lang="en-US" sz="1400" dirty="0" err="1">
                          <a:effectLst/>
                          <a:latin typeface="Calibri"/>
                          <a:ea typeface="Calibri"/>
                          <a:cs typeface="Times New Roman"/>
                        </a:rPr>
                        <a:t>etc</a:t>
                      </a:r>
                      <a:r>
                        <a:rPr lang="en-US" sz="1400" dirty="0">
                          <a:effectLst/>
                          <a:latin typeface="Calibri"/>
                          <a:ea typeface="Calibri"/>
                          <a:cs typeface="Times New Roman"/>
                        </a:rPr>
                        <a:t>)</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nSpc>
                          <a:spcPct val="115000"/>
                        </a:lnSpc>
                        <a:spcBef>
                          <a:spcPts val="0"/>
                        </a:spcBef>
                        <a:spcAft>
                          <a:spcPts val="0"/>
                        </a:spcAft>
                      </a:pPr>
                      <a:r>
                        <a:rPr lang="en-US" sz="1400" dirty="0">
                          <a:effectLst/>
                          <a:latin typeface="Calibri"/>
                          <a:ea typeface="Calibri"/>
                          <a:cs typeface="Times New Roman"/>
                        </a:rPr>
                        <a:t>Highly dependent on timely vaccine supply delivery to clinic</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3268">
                <a:tc vMerge="1">
                  <a:txBody>
                    <a:bodyPr/>
                    <a:lstStyle/>
                    <a:p>
                      <a:endParaRPr lang="en-US"/>
                    </a:p>
                  </a:txBody>
                  <a:tcPr/>
                </a:tc>
                <a:tc vMerge="1">
                  <a:txBody>
                    <a:bodyPr/>
                    <a:lstStyle/>
                    <a:p>
                      <a:endParaRPr lang="en-US"/>
                    </a:p>
                  </a:txBody>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Pre-placed articles/ads in local newspapers about when flu vaccines will be given, benefits of flu vaccines, </a:t>
                      </a:r>
                      <a:r>
                        <a:rPr lang="en-US" sz="1400" dirty="0" err="1">
                          <a:effectLst/>
                          <a:latin typeface="Calibri"/>
                          <a:ea typeface="Calibri"/>
                          <a:cs typeface="Times New Roman"/>
                        </a:rPr>
                        <a:t>etc</a:t>
                      </a:r>
                      <a:endParaRPr lang="en-US" sz="14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Messaging throughout the community- posters, brochures, PSAs, video-messages, Social Media, radio, </a:t>
                      </a:r>
                      <a:r>
                        <a:rPr lang="en-US" sz="1400" dirty="0" err="1">
                          <a:effectLst/>
                          <a:latin typeface="Calibri"/>
                          <a:ea typeface="Calibri"/>
                          <a:cs typeface="Times New Roman"/>
                        </a:rPr>
                        <a:t>etc</a:t>
                      </a:r>
                      <a:endParaRPr lang="en-US" sz="14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Community-based vaccine days/sites </a:t>
                      </a:r>
                      <a:r>
                        <a:rPr lang="en-US" sz="1400" dirty="0" smtClean="0">
                          <a:effectLst/>
                          <a:latin typeface="Calibri"/>
                          <a:ea typeface="Calibri"/>
                          <a:cs typeface="Times New Roman"/>
                        </a:rPr>
                        <a:t>pre-planned</a:t>
                      </a:r>
                      <a:endParaRPr lang="en-US" sz="14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sp>
        <p:nvSpPr>
          <p:cNvPr id="3" name="TextBox 2"/>
          <p:cNvSpPr txBox="1"/>
          <p:nvPr/>
        </p:nvSpPr>
        <p:spPr>
          <a:xfrm>
            <a:off x="381000" y="152400"/>
            <a:ext cx="8382000" cy="400110"/>
          </a:xfrm>
          <a:prstGeom prst="rect">
            <a:avLst/>
          </a:prstGeom>
          <a:noFill/>
        </p:spPr>
        <p:txBody>
          <a:bodyPr wrap="square" rtlCol="0">
            <a:spAutoFit/>
          </a:bodyPr>
          <a:lstStyle/>
          <a:p>
            <a:r>
              <a:rPr lang="en-US" sz="2000" b="1" i="1" dirty="0" smtClean="0">
                <a:solidFill>
                  <a:srgbClr val="365F91"/>
                </a:solidFill>
                <a:latin typeface="Cambria" panose="02040503050406030204" pitchFamily="18" charset="0"/>
              </a:rPr>
              <a:t>Driver Diagram for Improving Influenza Vaccine Coverage</a:t>
            </a:r>
            <a:endParaRPr lang="en-US" sz="2000" b="1" i="1" dirty="0">
              <a:solidFill>
                <a:srgbClr val="365F91"/>
              </a:solidFill>
              <a:latin typeface="Cambria" panose="02040503050406030204" pitchFamily="18" charset="0"/>
            </a:endParaRPr>
          </a:p>
        </p:txBody>
      </p:sp>
    </p:spTree>
    <p:extLst>
      <p:ext uri="{BB962C8B-B14F-4D97-AF65-F5344CB8AC3E}">
        <p14:creationId xmlns:p14="http://schemas.microsoft.com/office/powerpoint/2010/main" val="511072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91901373"/>
              </p:ext>
            </p:extLst>
          </p:nvPr>
        </p:nvGraphicFramePr>
        <p:xfrm>
          <a:off x="228600" y="489074"/>
          <a:ext cx="8686799" cy="5940426"/>
        </p:xfrm>
        <a:graphic>
          <a:graphicData uri="http://schemas.openxmlformats.org/drawingml/2006/table">
            <a:tbl>
              <a:tblPr firstRow="1" firstCol="1" bandRow="1"/>
              <a:tblGrid>
                <a:gridCol w="2508488"/>
                <a:gridCol w="1610385"/>
                <a:gridCol w="2508488"/>
                <a:gridCol w="2059438"/>
              </a:tblGrid>
              <a:tr h="217070">
                <a:tc>
                  <a:txBody>
                    <a:bodyPr/>
                    <a:lstStyle/>
                    <a:p>
                      <a:pPr marL="0" marR="0" algn="ctr">
                        <a:lnSpc>
                          <a:spcPct val="100000"/>
                        </a:lnSpc>
                        <a:spcBef>
                          <a:spcPts val="0"/>
                        </a:spcBef>
                        <a:spcAft>
                          <a:spcPts val="0"/>
                        </a:spcAft>
                      </a:pPr>
                      <a:r>
                        <a:rPr lang="en-US" sz="1800" b="1" dirty="0">
                          <a:effectLst/>
                          <a:latin typeface="Calibri"/>
                          <a:ea typeface="Calibri"/>
                          <a:cs typeface="Times New Roman"/>
                        </a:rPr>
                        <a:t>Strategy </a:t>
                      </a:r>
                      <a:endParaRPr lang="en-US" sz="1800" b="1" dirty="0" smtClean="0">
                        <a:effectLst/>
                        <a:latin typeface="Calibri"/>
                        <a:ea typeface="Calibri"/>
                        <a:cs typeface="Times New Roman"/>
                      </a:endParaRPr>
                    </a:p>
                    <a:p>
                      <a:pPr marL="0" marR="0" algn="ctr">
                        <a:lnSpc>
                          <a:spcPct val="115000"/>
                        </a:lnSpc>
                        <a:spcBef>
                          <a:spcPts val="0"/>
                        </a:spcBef>
                        <a:spcAft>
                          <a:spcPts val="1000"/>
                        </a:spcAft>
                      </a:pPr>
                      <a:r>
                        <a:rPr lang="en-US" sz="1800" b="1" dirty="0" smtClean="0">
                          <a:effectLst/>
                          <a:latin typeface="Calibri"/>
                          <a:ea typeface="Calibri"/>
                          <a:cs typeface="Times New Roman"/>
                        </a:rPr>
                        <a:t>(Change </a:t>
                      </a:r>
                      <a:r>
                        <a:rPr lang="en-US" sz="1800" b="1" dirty="0">
                          <a:effectLst/>
                          <a:latin typeface="Calibri"/>
                          <a:ea typeface="Calibri"/>
                          <a:cs typeface="Times New Roman"/>
                        </a:rPr>
                        <a:t>Concept)</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1000"/>
                        </a:spcAft>
                      </a:pPr>
                      <a:r>
                        <a:rPr lang="en-US" sz="1800" b="1" dirty="0">
                          <a:effectLst/>
                          <a:latin typeface="Calibri"/>
                          <a:ea typeface="Calibri"/>
                          <a:cs typeface="Times New Roman"/>
                        </a:rPr>
                        <a:t>Primary Drivers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1000"/>
                        </a:spcAft>
                      </a:pPr>
                      <a:r>
                        <a:rPr lang="en-US" sz="1800" b="1" dirty="0">
                          <a:effectLst/>
                          <a:latin typeface="Calibri"/>
                          <a:ea typeface="Calibri"/>
                          <a:cs typeface="Times New Roman"/>
                        </a:rPr>
                        <a:t>Secondary Drivers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1000"/>
                        </a:spcAft>
                      </a:pPr>
                      <a:r>
                        <a:rPr lang="en-US" sz="1800" b="1" dirty="0">
                          <a:effectLst/>
                          <a:latin typeface="Calibri"/>
                          <a:ea typeface="Calibri"/>
                          <a:cs typeface="Times New Roman"/>
                        </a:rPr>
                        <a:t>Constraints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1831392">
                <a:tc rowSpan="2">
                  <a:txBody>
                    <a:bodyPr/>
                    <a:lstStyle/>
                    <a:p>
                      <a:pPr marL="0" marR="0">
                        <a:lnSpc>
                          <a:spcPct val="115000"/>
                        </a:lnSpc>
                        <a:spcBef>
                          <a:spcPts val="0"/>
                        </a:spcBef>
                        <a:spcAft>
                          <a:spcPts val="0"/>
                        </a:spcAft>
                      </a:pPr>
                      <a:r>
                        <a:rPr lang="en-US" sz="1600" b="1" dirty="0">
                          <a:effectLst/>
                          <a:latin typeface="Calibri"/>
                          <a:ea typeface="Calibri"/>
                          <a:cs typeface="Times New Roman"/>
                        </a:rPr>
                        <a:t>Sustain</a:t>
                      </a:r>
                      <a:r>
                        <a:rPr lang="en-US" sz="1600" dirty="0">
                          <a:effectLst/>
                          <a:latin typeface="Calibri"/>
                          <a:ea typeface="Calibri"/>
                          <a:cs typeface="Times New Roman"/>
                        </a:rPr>
                        <a:t> period of maximum </a:t>
                      </a:r>
                      <a:r>
                        <a:rPr lang="en-US" sz="1600" b="1" dirty="0">
                          <a:effectLst/>
                          <a:latin typeface="Calibri"/>
                          <a:ea typeface="Calibri"/>
                          <a:cs typeface="Times New Roman"/>
                        </a:rPr>
                        <a:t>vaccination</a:t>
                      </a:r>
                      <a:r>
                        <a:rPr lang="en-US" sz="1600" dirty="0">
                          <a:effectLst/>
                          <a:latin typeface="Calibri"/>
                          <a:ea typeface="Calibri"/>
                          <a:cs typeface="Times New Roman"/>
                        </a:rPr>
                        <a:t> rate </a:t>
                      </a:r>
                      <a:r>
                        <a:rPr lang="en-US" sz="1600" b="1" dirty="0">
                          <a:effectLst/>
                          <a:latin typeface="Calibri"/>
                          <a:ea typeface="Calibri"/>
                          <a:cs typeface="Times New Roman"/>
                        </a:rPr>
                        <a:t>longer</a:t>
                      </a:r>
                      <a:endParaRPr lang="en-US" sz="16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Clinic Capability</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Community Demand or </a:t>
                      </a:r>
                      <a:r>
                        <a:rPr lang="en-US" sz="1600" dirty="0" smtClean="0">
                          <a:effectLst/>
                          <a:latin typeface="Calibri"/>
                          <a:ea typeface="Calibri"/>
                          <a:cs typeface="Times New Roman"/>
                        </a:rPr>
                        <a:t>Acceptance</a:t>
                      </a:r>
                      <a:endParaRPr lang="en-US" sz="16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a:effectLst/>
                          <a:latin typeface="Calibri"/>
                          <a:ea typeface="Calibri"/>
                          <a:cs typeface="Times New Roman"/>
                        </a:rPr>
                        <a:t>Ensure adequate staffing throughout the month of November</a:t>
                      </a:r>
                    </a:p>
                    <a:p>
                      <a:pPr marL="342900" marR="0" lvl="0" indent="-342900">
                        <a:lnSpc>
                          <a:spcPct val="115000"/>
                        </a:lnSpc>
                        <a:spcBef>
                          <a:spcPts val="0"/>
                        </a:spcBef>
                        <a:spcAft>
                          <a:spcPts val="0"/>
                        </a:spcAft>
                        <a:buFont typeface="Symbol"/>
                        <a:buChar char=""/>
                      </a:pPr>
                      <a:r>
                        <a:rPr lang="en-US" sz="1400">
                          <a:effectLst/>
                          <a:latin typeface="Calibri"/>
                          <a:ea typeface="Calibri"/>
                          <a:cs typeface="Times New Roman"/>
                        </a:rPr>
                        <a:t>Extend/maintain flu vaccine walk-in clinics</a:t>
                      </a:r>
                    </a:p>
                    <a:p>
                      <a:pPr marL="342900" marR="0" lvl="0" indent="-342900">
                        <a:lnSpc>
                          <a:spcPct val="115000"/>
                        </a:lnSpc>
                        <a:spcBef>
                          <a:spcPts val="0"/>
                        </a:spcBef>
                        <a:spcAft>
                          <a:spcPts val="0"/>
                        </a:spcAft>
                        <a:buFont typeface="Symbol"/>
                        <a:buChar char=""/>
                      </a:pPr>
                      <a:r>
                        <a:rPr lang="en-US" sz="1400">
                          <a:effectLst/>
                          <a:latin typeface="Calibri"/>
                          <a:ea typeface="Calibri"/>
                          <a:cs typeface="Times New Roman"/>
                        </a:rPr>
                        <a:t>Ensure adequate supplies to last for the duration of the extend flu vaccine campaign</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Dependent on a sustained demand from patients/community</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May require additional efforts to vaccinate outside of the clinic</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Mistrust of IHS/CDC</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Negative media messages</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6064">
                <a:tc vMerge="1">
                  <a:txBody>
                    <a:bodyPr/>
                    <a:lstStyle/>
                    <a:p>
                      <a:endParaRPr lang="en-US"/>
                    </a:p>
                  </a:txBody>
                  <a:tcPr/>
                </a:tc>
                <a:tc vMerge="1">
                  <a:txBody>
                    <a:bodyPr/>
                    <a:lstStyle/>
                    <a:p>
                      <a:endParaRPr lang="en-US"/>
                    </a:p>
                  </a:txBody>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May need to develop new messaging strategies or repeat messages multiple times</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Anticipate and provide information about the benefits of flu vaccine specific to any issues that develop (vaccine </a:t>
                      </a:r>
                      <a:r>
                        <a:rPr lang="en-US" sz="1400" dirty="0" err="1">
                          <a:effectLst/>
                          <a:latin typeface="Calibri"/>
                          <a:ea typeface="Calibri"/>
                          <a:cs typeface="Times New Roman"/>
                        </a:rPr>
                        <a:t>mis</a:t>
                      </a:r>
                      <a:r>
                        <a:rPr lang="en-US" sz="1400" dirty="0">
                          <a:effectLst/>
                          <a:latin typeface="Calibri"/>
                          <a:ea typeface="Calibri"/>
                          <a:cs typeface="Times New Roman"/>
                        </a:rPr>
                        <a:t>-match, adverse events, reported “severity” of the circulating flu strain, special populations</a:t>
                      </a:r>
                      <a:r>
                        <a:rPr lang="en-US" sz="1400" dirty="0" smtClean="0">
                          <a:effectLst/>
                          <a:latin typeface="Calibri"/>
                          <a:ea typeface="Calibri"/>
                          <a:cs typeface="Times New Roman"/>
                        </a:rPr>
                        <a:t>.</a:t>
                      </a:r>
                      <a:r>
                        <a:rPr lang="en-US" sz="1400" dirty="0">
                          <a:effectLst/>
                          <a:latin typeface="Calibri"/>
                          <a:ea typeface="Calibri"/>
                          <a:cs typeface="Times New Roman"/>
                        </a:rPr>
                        <a:t> </a:t>
                      </a:r>
                    </a:p>
                    <a:p>
                      <a:pPr marL="0" marR="0">
                        <a:lnSpc>
                          <a:spcPct val="115000"/>
                        </a:lnSpc>
                        <a:spcBef>
                          <a:spcPts val="0"/>
                        </a:spcBef>
                        <a:spcAft>
                          <a:spcPts val="0"/>
                        </a:spcAft>
                      </a:pPr>
                      <a:r>
                        <a:rPr lang="en-US" sz="1400" dirty="0">
                          <a:effectLst/>
                          <a:latin typeface="Calibri"/>
                          <a:ea typeface="Calibri"/>
                          <a:cs typeface="Times New Roman"/>
                        </a:rPr>
                        <a:t> </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spTree>
    <p:extLst>
      <p:ext uri="{BB962C8B-B14F-4D97-AF65-F5344CB8AC3E}">
        <p14:creationId xmlns:p14="http://schemas.microsoft.com/office/powerpoint/2010/main" val="630465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63875849"/>
              </p:ext>
            </p:extLst>
          </p:nvPr>
        </p:nvGraphicFramePr>
        <p:xfrm>
          <a:off x="228600" y="228601"/>
          <a:ext cx="8686799" cy="6488986"/>
        </p:xfrm>
        <a:graphic>
          <a:graphicData uri="http://schemas.openxmlformats.org/drawingml/2006/table">
            <a:tbl>
              <a:tblPr firstRow="1" firstCol="1" bandRow="1"/>
              <a:tblGrid>
                <a:gridCol w="2508488"/>
                <a:gridCol w="1610385"/>
                <a:gridCol w="2508488"/>
                <a:gridCol w="2059438"/>
              </a:tblGrid>
              <a:tr h="600408">
                <a:tc>
                  <a:txBody>
                    <a:bodyPr/>
                    <a:lstStyle/>
                    <a:p>
                      <a:pPr marL="0" marR="0" algn="ctr">
                        <a:lnSpc>
                          <a:spcPct val="115000"/>
                        </a:lnSpc>
                        <a:spcBef>
                          <a:spcPts val="0"/>
                        </a:spcBef>
                        <a:spcAft>
                          <a:spcPts val="0"/>
                        </a:spcAft>
                      </a:pPr>
                      <a:r>
                        <a:rPr lang="en-US" sz="1800" b="1" dirty="0" smtClean="0">
                          <a:effectLst/>
                          <a:latin typeface="Calibri"/>
                          <a:ea typeface="Calibri"/>
                          <a:cs typeface="Times New Roman"/>
                        </a:rPr>
                        <a:t>Strategy</a:t>
                      </a:r>
                    </a:p>
                    <a:p>
                      <a:pPr marL="0" marR="0" algn="ctr">
                        <a:lnSpc>
                          <a:spcPct val="115000"/>
                        </a:lnSpc>
                        <a:spcBef>
                          <a:spcPts val="0"/>
                        </a:spcBef>
                        <a:spcAft>
                          <a:spcPts val="1000"/>
                        </a:spcAft>
                      </a:pPr>
                      <a:r>
                        <a:rPr lang="en-US" sz="1800" b="1" dirty="0" smtClean="0">
                          <a:effectLst/>
                          <a:latin typeface="Calibri"/>
                          <a:ea typeface="Calibri"/>
                          <a:cs typeface="Times New Roman"/>
                        </a:rPr>
                        <a:t> (Change </a:t>
                      </a:r>
                      <a:r>
                        <a:rPr lang="en-US" sz="1800" b="1" dirty="0">
                          <a:effectLst/>
                          <a:latin typeface="Calibri"/>
                          <a:ea typeface="Calibri"/>
                          <a:cs typeface="Times New Roman"/>
                        </a:rPr>
                        <a:t>Concept)</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1000"/>
                        </a:spcAft>
                      </a:pPr>
                      <a:r>
                        <a:rPr lang="en-US" sz="1800" b="1" dirty="0">
                          <a:effectLst/>
                          <a:latin typeface="Calibri"/>
                          <a:ea typeface="Calibri"/>
                          <a:cs typeface="Times New Roman"/>
                        </a:rPr>
                        <a:t>Primary Drivers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1000"/>
                        </a:spcAft>
                      </a:pPr>
                      <a:r>
                        <a:rPr lang="en-US" sz="1800" b="1" dirty="0">
                          <a:effectLst/>
                          <a:latin typeface="Calibri"/>
                          <a:ea typeface="Calibri"/>
                          <a:cs typeface="Times New Roman"/>
                        </a:rPr>
                        <a:t>Secondary Drivers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a:lnSpc>
                          <a:spcPct val="115000"/>
                        </a:lnSpc>
                        <a:spcBef>
                          <a:spcPts val="0"/>
                        </a:spcBef>
                        <a:spcAft>
                          <a:spcPts val="1000"/>
                        </a:spcAft>
                      </a:pPr>
                      <a:r>
                        <a:rPr lang="en-US" sz="1800" b="1" dirty="0">
                          <a:effectLst/>
                          <a:latin typeface="Calibri"/>
                          <a:ea typeface="Calibri"/>
                          <a:cs typeface="Times New Roman"/>
                        </a:rPr>
                        <a:t>Constraints</a:t>
                      </a:r>
                      <a:endParaRPr lang="en-US" sz="1800" dirty="0">
                        <a:effectLst/>
                        <a:latin typeface="Calibri"/>
                        <a:ea typeface="Calibri"/>
                        <a:cs typeface="Times New Roman"/>
                      </a:endParaRPr>
                    </a:p>
                  </a:txBody>
                  <a:tcPr marL="19265" marR="192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449304">
                <a:tc>
                  <a:txBody>
                    <a:bodyPr/>
                    <a:lstStyle/>
                    <a:p>
                      <a:pPr marL="0" marR="0">
                        <a:lnSpc>
                          <a:spcPct val="115000"/>
                        </a:lnSpc>
                        <a:spcBef>
                          <a:spcPts val="0"/>
                        </a:spcBef>
                        <a:spcAft>
                          <a:spcPts val="0"/>
                        </a:spcAft>
                      </a:pPr>
                      <a:r>
                        <a:rPr lang="en-US" sz="1600" b="1" dirty="0">
                          <a:effectLst/>
                          <a:latin typeface="Calibri"/>
                          <a:ea typeface="Calibri"/>
                          <a:cs typeface="Times New Roman"/>
                        </a:rPr>
                        <a:t>Increase</a:t>
                      </a:r>
                      <a:r>
                        <a:rPr lang="en-US" sz="1600" dirty="0">
                          <a:effectLst/>
                          <a:latin typeface="Calibri"/>
                          <a:ea typeface="Calibri"/>
                          <a:cs typeface="Times New Roman"/>
                        </a:rPr>
                        <a:t> weekly number of vaccines given per week by some percent (e.g., </a:t>
                      </a:r>
                      <a:r>
                        <a:rPr lang="en-US" sz="1600" b="1" dirty="0">
                          <a:effectLst/>
                          <a:latin typeface="Calibri"/>
                          <a:ea typeface="Calibri"/>
                          <a:cs typeface="Times New Roman"/>
                        </a:rPr>
                        <a:t>by 25%</a:t>
                      </a:r>
                      <a:r>
                        <a:rPr lang="en-US" sz="1600" dirty="0">
                          <a:effectLst/>
                          <a:latin typeface="Calibri"/>
                          <a:ea typeface="Calibri"/>
                          <a:cs typeface="Times New Roman"/>
                        </a:rPr>
                        <a:t>)</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nSpc>
                          <a:spcPct val="115000"/>
                        </a:lnSpc>
                        <a:spcBef>
                          <a:spcPts val="0"/>
                        </a:spcBef>
                        <a:spcAft>
                          <a:spcPts val="0"/>
                        </a:spcAft>
                      </a:pPr>
                      <a:r>
                        <a:rPr lang="en-US" sz="1600" dirty="0">
                          <a:effectLst/>
                          <a:latin typeface="Calibri"/>
                          <a:ea typeface="Calibri"/>
                          <a:cs typeface="Times New Roman"/>
                        </a:rPr>
                        <a:t>Clinical systems change to increase capacity</a:t>
                      </a:r>
                    </a:p>
                    <a:p>
                      <a:pPr marL="0" marR="0">
                        <a:lnSpc>
                          <a:spcPct val="115000"/>
                        </a:lnSpc>
                        <a:spcBef>
                          <a:spcPts val="0"/>
                        </a:spcBef>
                        <a:spcAft>
                          <a:spcPts val="0"/>
                        </a:spcAft>
                      </a:pPr>
                      <a:r>
                        <a:rPr lang="en-US" sz="1600" dirty="0">
                          <a:effectLst/>
                          <a:latin typeface="Calibri"/>
                          <a:ea typeface="Calibri"/>
                          <a:cs typeface="Times New Roman"/>
                        </a:rPr>
                        <a:t> </a:t>
                      </a:r>
                    </a:p>
                    <a:p>
                      <a:pPr marL="0" marR="0">
                        <a:lnSpc>
                          <a:spcPct val="115000"/>
                        </a:lnSpc>
                        <a:spcBef>
                          <a:spcPts val="0"/>
                        </a:spcBef>
                        <a:spcAft>
                          <a:spcPts val="0"/>
                        </a:spcAft>
                      </a:pPr>
                      <a:r>
                        <a:rPr lang="en-US" sz="1600" dirty="0">
                          <a:effectLst/>
                          <a:latin typeface="Calibri"/>
                          <a:ea typeface="Calibri"/>
                          <a:cs typeface="Times New Roman"/>
                        </a:rPr>
                        <a:t> </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Remove barriers to getting flu vaccine (standing orders, walk-in clinics, offering </a:t>
                      </a:r>
                      <a:r>
                        <a:rPr lang="en-US" sz="1400" dirty="0" smtClean="0">
                          <a:effectLst/>
                          <a:latin typeface="Calibri"/>
                          <a:ea typeface="Calibri"/>
                          <a:cs typeface="Times New Roman"/>
                        </a:rPr>
                        <a:t>to </a:t>
                      </a:r>
                      <a:r>
                        <a:rPr lang="en-US" sz="1400" dirty="0">
                          <a:effectLst/>
                          <a:latin typeface="Calibri"/>
                          <a:ea typeface="Calibri"/>
                          <a:cs typeface="Times New Roman"/>
                        </a:rPr>
                        <a:t>all patients, </a:t>
                      </a:r>
                      <a:r>
                        <a:rPr lang="en-US" sz="1400" dirty="0" err="1">
                          <a:effectLst/>
                          <a:latin typeface="Calibri"/>
                          <a:ea typeface="Calibri"/>
                          <a:cs typeface="Times New Roman"/>
                        </a:rPr>
                        <a:t>etc</a:t>
                      </a:r>
                      <a:r>
                        <a:rPr lang="en-US" sz="1400" dirty="0">
                          <a:effectLst/>
                          <a:latin typeface="Calibri"/>
                          <a:ea typeface="Calibri"/>
                          <a:cs typeface="Times New Roman"/>
                        </a:rPr>
                        <a:t>)</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Provide multiple types of vaccine </a:t>
                      </a:r>
                      <a:r>
                        <a:rPr lang="en-US" sz="1400" dirty="0" smtClean="0">
                          <a:effectLst/>
                          <a:latin typeface="Calibri"/>
                          <a:ea typeface="Calibri"/>
                          <a:cs typeface="Times New Roman"/>
                        </a:rPr>
                        <a:t>(e.g., live </a:t>
                      </a:r>
                      <a:r>
                        <a:rPr lang="en-US" sz="1400" dirty="0">
                          <a:effectLst/>
                          <a:latin typeface="Calibri"/>
                          <a:ea typeface="Calibri"/>
                          <a:cs typeface="Times New Roman"/>
                        </a:rPr>
                        <a:t>attenuated, preservative free, </a:t>
                      </a:r>
                      <a:r>
                        <a:rPr lang="en-US" sz="1400" dirty="0" smtClean="0">
                          <a:effectLst/>
                          <a:latin typeface="Calibri"/>
                          <a:ea typeface="Calibri"/>
                          <a:cs typeface="Times New Roman"/>
                        </a:rPr>
                        <a:t>high-dose) </a:t>
                      </a:r>
                      <a:endParaRPr lang="en-US" sz="14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Providers educated and committed to providing flu vaccine to all patients</a:t>
                      </a:r>
                    </a:p>
                    <a:p>
                      <a:pPr marL="342900" marR="0" lvl="0" indent="-342900">
                        <a:lnSpc>
                          <a:spcPct val="115000"/>
                        </a:lnSpc>
                        <a:spcBef>
                          <a:spcPts val="0"/>
                        </a:spcBef>
                        <a:spcAft>
                          <a:spcPts val="0"/>
                        </a:spcAft>
                        <a:buFont typeface="Symbol"/>
                        <a:buChar char=""/>
                      </a:pPr>
                      <a:r>
                        <a:rPr lang="en-US" sz="1400" dirty="0" smtClean="0">
                          <a:effectLst/>
                          <a:latin typeface="Calibri"/>
                          <a:ea typeface="Calibri"/>
                          <a:cs typeface="Times New Roman"/>
                        </a:rPr>
                        <a:t>Vaccinate</a:t>
                      </a:r>
                      <a:r>
                        <a:rPr lang="en-US" sz="1400" baseline="0" dirty="0" smtClean="0">
                          <a:effectLst/>
                          <a:latin typeface="Calibri"/>
                          <a:ea typeface="Calibri"/>
                          <a:cs typeface="Times New Roman"/>
                        </a:rPr>
                        <a:t> p</a:t>
                      </a:r>
                      <a:r>
                        <a:rPr lang="en-US" sz="1400" dirty="0" smtClean="0">
                          <a:effectLst/>
                          <a:latin typeface="Calibri"/>
                          <a:ea typeface="Calibri"/>
                          <a:cs typeface="Times New Roman"/>
                        </a:rPr>
                        <a:t>roviders/staff</a:t>
                      </a:r>
                      <a:endParaRPr lang="en-US" sz="14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Create new vaccination </a:t>
                      </a:r>
                      <a:r>
                        <a:rPr lang="en-US" sz="1400" dirty="0" smtClean="0">
                          <a:effectLst/>
                          <a:latin typeface="Calibri"/>
                          <a:ea typeface="Calibri"/>
                          <a:cs typeface="Times New Roman"/>
                        </a:rPr>
                        <a:t>venues</a:t>
                      </a:r>
                      <a:r>
                        <a:rPr lang="en-US" sz="1400" baseline="0" dirty="0" smtClean="0">
                          <a:effectLst/>
                          <a:latin typeface="Calibri"/>
                          <a:ea typeface="Calibri"/>
                          <a:cs typeface="Times New Roman"/>
                        </a:rPr>
                        <a:t> – e</a:t>
                      </a:r>
                      <a:r>
                        <a:rPr lang="en-US" sz="1400" dirty="0" smtClean="0">
                          <a:effectLst/>
                          <a:latin typeface="Calibri"/>
                          <a:ea typeface="Calibri"/>
                          <a:cs typeface="Times New Roman"/>
                        </a:rPr>
                        <a:t>vening/weekend, </a:t>
                      </a:r>
                      <a:r>
                        <a:rPr lang="en-US" sz="1400" dirty="0">
                          <a:effectLst/>
                          <a:latin typeface="Calibri"/>
                          <a:ea typeface="Calibri"/>
                          <a:cs typeface="Times New Roman"/>
                        </a:rPr>
                        <a:t>community-based </a:t>
                      </a:r>
                      <a:r>
                        <a:rPr lang="en-US" sz="1400" dirty="0" smtClean="0">
                          <a:effectLst/>
                          <a:latin typeface="Calibri"/>
                          <a:ea typeface="Calibri"/>
                          <a:cs typeface="Times New Roman"/>
                        </a:rPr>
                        <a:t>clinics</a:t>
                      </a:r>
                      <a:endParaRPr lang="en-US" sz="14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342900" marR="0" lvl="0" indent="-342900">
                        <a:lnSpc>
                          <a:spcPct val="115000"/>
                        </a:lnSpc>
                        <a:spcBef>
                          <a:spcPts val="0"/>
                        </a:spcBef>
                        <a:spcAft>
                          <a:spcPts val="0"/>
                        </a:spcAft>
                        <a:buFont typeface="Symbol"/>
                        <a:buChar char=""/>
                      </a:pPr>
                      <a:r>
                        <a:rPr lang="en-US" sz="1400">
                          <a:effectLst/>
                          <a:latin typeface="Calibri"/>
                          <a:ea typeface="Calibri"/>
                          <a:cs typeface="Times New Roman"/>
                        </a:rPr>
                        <a:t>System must increase its daily capacity to give vaccines (staff must work harder than previous years)</a:t>
                      </a:r>
                    </a:p>
                    <a:p>
                      <a:pPr marL="342900" marR="0" lvl="0" indent="-342900">
                        <a:lnSpc>
                          <a:spcPct val="115000"/>
                        </a:lnSpc>
                        <a:spcBef>
                          <a:spcPts val="0"/>
                        </a:spcBef>
                        <a:spcAft>
                          <a:spcPts val="0"/>
                        </a:spcAft>
                        <a:buFont typeface="Symbol"/>
                        <a:buChar char=""/>
                      </a:pPr>
                      <a:r>
                        <a:rPr lang="en-US" sz="1400">
                          <a:effectLst/>
                          <a:latin typeface="Calibri"/>
                          <a:ea typeface="Calibri"/>
                          <a:cs typeface="Times New Roman"/>
                        </a:rPr>
                        <a:t>Staff reluctance to promote vaccine or reluctance to receive their own flu vaccine</a:t>
                      </a:r>
                    </a:p>
                    <a:p>
                      <a:pPr marL="342900" marR="0" lvl="0" indent="-342900">
                        <a:lnSpc>
                          <a:spcPct val="115000"/>
                        </a:lnSpc>
                        <a:spcBef>
                          <a:spcPts val="0"/>
                        </a:spcBef>
                        <a:spcAft>
                          <a:spcPts val="0"/>
                        </a:spcAft>
                        <a:buFont typeface="Symbol"/>
                        <a:buChar char=""/>
                      </a:pPr>
                      <a:r>
                        <a:rPr lang="en-US" sz="1400">
                          <a:effectLst/>
                          <a:latin typeface="Calibri"/>
                          <a:ea typeface="Calibri"/>
                          <a:cs typeface="Times New Roman"/>
                        </a:rPr>
                        <a:t>Insufficient staff to provide evening/weekend vaccination clinics</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27288">
                <a:tc>
                  <a:txBody>
                    <a:bodyPr/>
                    <a:lstStyle/>
                    <a:p>
                      <a:pPr marL="0" marR="0">
                        <a:lnSpc>
                          <a:spcPct val="115000"/>
                        </a:lnSpc>
                        <a:spcBef>
                          <a:spcPts val="0"/>
                        </a:spcBef>
                        <a:spcAft>
                          <a:spcPts val="0"/>
                        </a:spcAft>
                      </a:pPr>
                      <a:r>
                        <a:rPr lang="en-US" sz="1600" b="1" dirty="0">
                          <a:effectLst/>
                          <a:latin typeface="Calibri"/>
                          <a:ea typeface="Calibri"/>
                          <a:cs typeface="Times New Roman"/>
                        </a:rPr>
                        <a:t> </a:t>
                      </a:r>
                      <a:endParaRPr lang="en-US" sz="16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effectLst/>
                          <a:latin typeface="Calibri"/>
                          <a:ea typeface="Calibri"/>
                          <a:cs typeface="Times New Roman"/>
                        </a:rPr>
                        <a:t>Community Demand or Acceptance</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smtClean="0">
                          <a:effectLst/>
                          <a:latin typeface="Calibri"/>
                          <a:ea typeface="Calibri"/>
                          <a:cs typeface="Times New Roman"/>
                        </a:rPr>
                        <a:t>Develop/repeat messaging strategies</a:t>
                      </a:r>
                      <a:endParaRPr lang="en-US" sz="1400" dirty="0">
                        <a:effectLst/>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Anticipate and provide information </a:t>
                      </a:r>
                      <a:r>
                        <a:rPr lang="en-US" sz="1400" dirty="0" smtClean="0">
                          <a:effectLst/>
                          <a:latin typeface="Calibri"/>
                          <a:ea typeface="Calibri"/>
                          <a:cs typeface="Times New Roman"/>
                        </a:rPr>
                        <a:t>specific </a:t>
                      </a:r>
                      <a:r>
                        <a:rPr lang="en-US" sz="1400" dirty="0">
                          <a:effectLst/>
                          <a:latin typeface="Calibri"/>
                          <a:ea typeface="Calibri"/>
                          <a:cs typeface="Times New Roman"/>
                        </a:rPr>
                        <a:t>to </a:t>
                      </a:r>
                      <a:r>
                        <a:rPr lang="en-US" sz="1400" dirty="0" smtClean="0">
                          <a:effectLst/>
                          <a:latin typeface="Calibri"/>
                          <a:ea typeface="Calibri"/>
                          <a:cs typeface="Times New Roman"/>
                        </a:rPr>
                        <a:t>issues </a:t>
                      </a:r>
                      <a:r>
                        <a:rPr lang="en-US" sz="1400" dirty="0">
                          <a:effectLst/>
                          <a:latin typeface="Calibri"/>
                          <a:ea typeface="Calibri"/>
                          <a:cs typeface="Times New Roman"/>
                        </a:rPr>
                        <a:t>that </a:t>
                      </a:r>
                      <a:r>
                        <a:rPr lang="en-US" sz="1400" dirty="0" smtClean="0">
                          <a:effectLst/>
                          <a:latin typeface="Calibri"/>
                          <a:ea typeface="Calibri"/>
                          <a:cs typeface="Times New Roman"/>
                        </a:rPr>
                        <a:t>may</a:t>
                      </a:r>
                      <a:r>
                        <a:rPr lang="en-US" sz="1400" baseline="0" dirty="0" smtClean="0">
                          <a:effectLst/>
                          <a:latin typeface="Calibri"/>
                          <a:ea typeface="Calibri"/>
                          <a:cs typeface="Times New Roman"/>
                        </a:rPr>
                        <a:t> </a:t>
                      </a:r>
                      <a:r>
                        <a:rPr lang="en-US" sz="1400" dirty="0" smtClean="0">
                          <a:effectLst/>
                          <a:latin typeface="Calibri"/>
                          <a:ea typeface="Calibri"/>
                          <a:cs typeface="Times New Roman"/>
                        </a:rPr>
                        <a:t>develop </a:t>
                      </a:r>
                      <a:r>
                        <a:rPr lang="en-US" sz="1400" dirty="0">
                          <a:effectLst/>
                          <a:latin typeface="Calibri"/>
                          <a:ea typeface="Calibri"/>
                          <a:cs typeface="Times New Roman"/>
                        </a:rPr>
                        <a:t>(vaccine </a:t>
                      </a:r>
                      <a:r>
                        <a:rPr lang="en-US" sz="1400" dirty="0" err="1">
                          <a:effectLst/>
                          <a:latin typeface="Calibri"/>
                          <a:ea typeface="Calibri"/>
                          <a:cs typeface="Times New Roman"/>
                        </a:rPr>
                        <a:t>mis</a:t>
                      </a:r>
                      <a:r>
                        <a:rPr lang="en-US" sz="1400" dirty="0">
                          <a:effectLst/>
                          <a:latin typeface="Calibri"/>
                          <a:ea typeface="Calibri"/>
                          <a:cs typeface="Times New Roman"/>
                        </a:rPr>
                        <a:t>-match, adverse events, reported “severity” of the circulating flu strain, special </a:t>
                      </a:r>
                      <a:r>
                        <a:rPr lang="en-US" sz="1400" dirty="0" smtClean="0">
                          <a:effectLst/>
                          <a:latin typeface="Calibri"/>
                          <a:ea typeface="Calibri"/>
                          <a:cs typeface="Times New Roman"/>
                        </a:rPr>
                        <a:t>populations).</a:t>
                      </a:r>
                      <a:endParaRPr lang="en-US" sz="1400" dirty="0">
                        <a:effectLst/>
                        <a:latin typeface="Calibri"/>
                        <a:ea typeface="Calibri"/>
                        <a:cs typeface="Times New Roman"/>
                      </a:endParaRP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Mistrust of IHS/CDC</a:t>
                      </a:r>
                    </a:p>
                    <a:p>
                      <a:pPr marL="342900" marR="0" lvl="0" indent="-342900">
                        <a:lnSpc>
                          <a:spcPct val="115000"/>
                        </a:lnSpc>
                        <a:spcBef>
                          <a:spcPts val="0"/>
                        </a:spcBef>
                        <a:spcAft>
                          <a:spcPts val="0"/>
                        </a:spcAft>
                        <a:buFont typeface="Symbol"/>
                        <a:buChar char=""/>
                      </a:pPr>
                      <a:r>
                        <a:rPr lang="en-US" sz="1400" dirty="0">
                          <a:effectLst/>
                          <a:latin typeface="Calibri"/>
                          <a:ea typeface="Calibri"/>
                          <a:cs typeface="Times New Roman"/>
                        </a:rPr>
                        <a:t>Negative media messages</a:t>
                      </a:r>
                    </a:p>
                  </a:txBody>
                  <a:tcPr marL="19265" marR="192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94204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weiser\Pictures\Blackberry\IMG00113-20101019-13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0543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229600" cy="1295400"/>
          </a:xfrm>
        </p:spPr>
        <p:txBody>
          <a:bodyPr/>
          <a:lstStyle/>
          <a:p>
            <a:r>
              <a:rPr lang="en-US" sz="2800" dirty="0" smtClean="0">
                <a:hlinkClick r:id="rId2"/>
              </a:rPr>
              <a:t>NPAIHB Breaking News 2015-2016 Flu Season</a:t>
            </a:r>
            <a:endParaRPr lang="en-US" sz="2800" dirty="0" smtClean="0">
              <a:hlinkClick r:id="rId3"/>
            </a:endParaRPr>
          </a:p>
          <a:p>
            <a:r>
              <a:rPr lang="en-US" sz="2800" dirty="0" smtClean="0">
                <a:hlinkClick r:id="rId4"/>
              </a:rPr>
              <a:t>www.cdc.gov/flu</a:t>
            </a:r>
            <a:endParaRPr lang="en-US" sz="2800" dirty="0" smtClean="0"/>
          </a:p>
          <a:p>
            <a:r>
              <a:rPr lang="en-US" sz="2800" dirty="0">
                <a:hlinkClick r:id="rId5"/>
              </a:rPr>
              <a:t>https://www.ihs.gov/Flu/</a:t>
            </a:r>
            <a:r>
              <a:rPr lang="en-US" sz="2800" dirty="0"/>
              <a:t> </a:t>
            </a:r>
          </a:p>
          <a:p>
            <a:r>
              <a:rPr lang="en-US" sz="2800" i="1" u="sng" dirty="0">
                <a:hlinkClick r:id="rId6"/>
              </a:rPr>
              <a:t>www.facebook.com/IHSHPDP</a:t>
            </a:r>
            <a:endParaRPr lang="en-US" sz="2800" dirty="0"/>
          </a:p>
          <a:p>
            <a:r>
              <a:rPr lang="en-US" sz="2800" dirty="0" smtClean="0">
                <a:hlinkClick r:id="rId7"/>
              </a:rPr>
              <a:t>www.flu.gov</a:t>
            </a:r>
            <a:endParaRPr lang="en-US" sz="2800" dirty="0"/>
          </a:p>
          <a:p>
            <a:r>
              <a:rPr lang="en-US" sz="2800" dirty="0">
                <a:hlinkClick r:id="rId3"/>
              </a:rPr>
              <a:t>Wes </a:t>
            </a:r>
            <a:r>
              <a:rPr lang="en-US" sz="2800" dirty="0" err="1">
                <a:hlinkClick r:id="rId3"/>
              </a:rPr>
              <a:t>Studi</a:t>
            </a:r>
            <a:r>
              <a:rPr lang="en-US" sz="2800" dirty="0">
                <a:hlinkClick r:id="rId3"/>
              </a:rPr>
              <a:t> Flu </a:t>
            </a:r>
            <a:r>
              <a:rPr lang="en-US" sz="2800" dirty="0" smtClean="0">
                <a:hlinkClick r:id="rId3"/>
              </a:rPr>
              <a:t>Video</a:t>
            </a:r>
            <a:endParaRPr lang="en-US" sz="2800" dirty="0" smtClean="0"/>
          </a:p>
          <a:p>
            <a:r>
              <a:rPr lang="en-US" sz="2800" dirty="0" smtClean="0">
                <a:hlinkClick r:id="rId8"/>
              </a:rPr>
              <a:t>More CDC Resources</a:t>
            </a:r>
            <a:endParaRPr lang="en-US" sz="2800" dirty="0" smtClean="0"/>
          </a:p>
          <a:p>
            <a:endParaRPr lang="en-US" sz="2800" dirty="0"/>
          </a:p>
          <a:p>
            <a:endParaRPr lang="en-US" sz="2800" dirty="0" smtClean="0"/>
          </a:p>
          <a:p>
            <a:endParaRPr lang="en-US" sz="2800" dirty="0" smtClean="0"/>
          </a:p>
          <a:p>
            <a:endParaRPr lang="en-US" sz="2800" dirty="0" smtClean="0"/>
          </a:p>
          <a:p>
            <a:endParaRPr lang="en-US" sz="2800" dirty="0"/>
          </a:p>
        </p:txBody>
      </p:sp>
      <p:sp>
        <p:nvSpPr>
          <p:cNvPr id="3" name="Title 2"/>
          <p:cNvSpPr>
            <a:spLocks noGrp="1"/>
          </p:cNvSpPr>
          <p:nvPr>
            <p:ph type="title"/>
          </p:nvPr>
        </p:nvSpPr>
        <p:spPr/>
        <p:txBody>
          <a:bodyPr/>
          <a:lstStyle/>
          <a:p>
            <a:r>
              <a:rPr lang="en-US" b="1" dirty="0" smtClean="0"/>
              <a:t>Resources</a:t>
            </a:r>
            <a:endParaRPr lang="en-US" b="1" dirty="0"/>
          </a:p>
        </p:txBody>
      </p:sp>
      <p:pic>
        <p:nvPicPr>
          <p:cNvPr id="1026" name="Picture 2" descr="Get a Flu Vaccin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35209" y="3787910"/>
            <a:ext cx="1427893" cy="293977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5257800"/>
            <a:ext cx="2562225"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Influenz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26330" y="0"/>
            <a:ext cx="421767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rotWithShape="1">
          <a:blip r:embed="rId12">
            <a:extLst>
              <a:ext uri="{28A0092B-C50C-407E-A947-70E740481C1C}">
                <a14:useLocalDpi xmlns:a14="http://schemas.microsoft.com/office/drawing/2010/main" val="0"/>
              </a:ext>
            </a:extLst>
          </a:blip>
          <a:srcRect l="80857" t="18000" r="8190" b="10572"/>
          <a:stretch/>
        </p:blipFill>
        <p:spPr bwMode="auto">
          <a:xfrm>
            <a:off x="7035166" y="2512410"/>
            <a:ext cx="1885052" cy="4097939"/>
          </a:xfrm>
          <a:prstGeom prst="rect">
            <a:avLst/>
          </a:prstGeom>
          <a:noFill/>
          <a:ln>
            <a:noFill/>
          </a:ln>
          <a:scene3d>
            <a:camera prst="orthographicFront"/>
            <a:lightRig rig="threePt" dir="t"/>
          </a:scene3d>
          <a:sp3d extrusionH="76200">
            <a:bevelT w="25400"/>
            <a:bevelB w="25400"/>
            <a:extrusionClr>
              <a:schemeClr val="bg1">
                <a:lumMod val="85000"/>
              </a:schemeClr>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1437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Yellowhawk:</a:t>
            </a:r>
          </a:p>
          <a:p>
            <a:pPr lvl="1"/>
            <a:r>
              <a:rPr lang="en-US" sz="2200" dirty="0"/>
              <a:t>Flu </a:t>
            </a:r>
            <a:r>
              <a:rPr lang="en-US" sz="2200" dirty="0" smtClean="0"/>
              <a:t>Clinics </a:t>
            </a:r>
            <a:r>
              <a:rPr lang="en-US" sz="2200" dirty="0"/>
              <a:t>at various </a:t>
            </a:r>
            <a:r>
              <a:rPr lang="en-US" sz="2200" dirty="0" smtClean="0"/>
              <a:t>locations- senior </a:t>
            </a:r>
            <a:r>
              <a:rPr lang="en-US" sz="2200" dirty="0"/>
              <a:t>center, clinic, Governance Center, and at the </a:t>
            </a:r>
            <a:r>
              <a:rPr lang="en-US" sz="2200" dirty="0" smtClean="0"/>
              <a:t>Casino</a:t>
            </a:r>
          </a:p>
          <a:p>
            <a:pPr lvl="1"/>
            <a:r>
              <a:rPr lang="en-US" sz="2200" dirty="0" smtClean="0"/>
              <a:t>Posters and flyers throughout the community advertising the availability of flu shots</a:t>
            </a:r>
          </a:p>
          <a:p>
            <a:r>
              <a:rPr lang="en-US" sz="2600" dirty="0" smtClean="0"/>
              <a:t>Makah:</a:t>
            </a:r>
          </a:p>
          <a:p>
            <a:pPr lvl="1"/>
            <a:r>
              <a:rPr lang="en-US" sz="2200" dirty="0" smtClean="0"/>
              <a:t>Drive-up flu clinic gave about 100 vaccinations</a:t>
            </a:r>
          </a:p>
          <a:p>
            <a:pPr lvl="1"/>
            <a:r>
              <a:rPr lang="en-US" sz="2200" dirty="0" smtClean="0"/>
              <a:t>Senior </a:t>
            </a:r>
            <a:r>
              <a:rPr lang="en-US" sz="2200" dirty="0"/>
              <a:t>Citizens program </a:t>
            </a:r>
            <a:r>
              <a:rPr lang="en-US" sz="2200" dirty="0" smtClean="0"/>
              <a:t>health fair: about  50 people vaccinated.</a:t>
            </a:r>
            <a:endParaRPr lang="en-US" sz="2200" dirty="0"/>
          </a:p>
          <a:p>
            <a:pPr lvl="1"/>
            <a:r>
              <a:rPr lang="en-US" sz="2200" dirty="0" smtClean="0"/>
              <a:t>Next </a:t>
            </a:r>
            <a:r>
              <a:rPr lang="en-US" sz="2200" dirty="0"/>
              <a:t>week </a:t>
            </a:r>
            <a:r>
              <a:rPr lang="en-US" sz="2200" dirty="0" smtClean="0"/>
              <a:t>nurses </a:t>
            </a:r>
            <a:r>
              <a:rPr lang="en-US" sz="2200" dirty="0"/>
              <a:t>will go to the public </a:t>
            </a:r>
            <a:r>
              <a:rPr lang="en-US" sz="2200" dirty="0" smtClean="0"/>
              <a:t>school.</a:t>
            </a:r>
            <a:endParaRPr lang="en-US" sz="2200" dirty="0"/>
          </a:p>
          <a:p>
            <a:r>
              <a:rPr lang="en-US" sz="2400" dirty="0" smtClean="0"/>
              <a:t>Spokane:</a:t>
            </a:r>
          </a:p>
          <a:p>
            <a:pPr lvl="1"/>
            <a:r>
              <a:rPr lang="en-US" sz="2200" dirty="0" smtClean="0"/>
              <a:t>Walk-through flu clinic- 55 people vaccinated</a:t>
            </a:r>
            <a:endParaRPr lang="en-US" sz="2200" dirty="0"/>
          </a:p>
        </p:txBody>
      </p:sp>
      <p:sp>
        <p:nvSpPr>
          <p:cNvPr id="3" name="Title 2"/>
          <p:cNvSpPr>
            <a:spLocks noGrp="1"/>
          </p:cNvSpPr>
          <p:nvPr>
            <p:ph type="title"/>
          </p:nvPr>
        </p:nvSpPr>
        <p:spPr/>
        <p:txBody>
          <a:bodyPr/>
          <a:lstStyle/>
          <a:p>
            <a:r>
              <a:rPr lang="en-US" dirty="0" smtClean="0"/>
              <a:t>Activities so far…</a:t>
            </a:r>
            <a:endParaRPr lang="en-US" dirty="0"/>
          </a:p>
        </p:txBody>
      </p:sp>
    </p:spTree>
    <p:extLst>
      <p:ext uri="{BB962C8B-B14F-4D97-AF65-F5344CB8AC3E}">
        <p14:creationId xmlns:p14="http://schemas.microsoft.com/office/powerpoint/2010/main" val="2832516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Fort Hall: 35 people vaccinated in just 1 hour</a:t>
            </a:r>
            <a:endParaRPr lang="en-US" sz="2400" dirty="0"/>
          </a:p>
        </p:txBody>
      </p:sp>
      <p:sp>
        <p:nvSpPr>
          <p:cNvPr id="3" name="Title 2"/>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2438400"/>
            <a:ext cx="3083400" cy="41112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971800"/>
            <a:ext cx="2740800" cy="3654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3200400"/>
            <a:ext cx="2514600" cy="3352800"/>
          </a:xfrm>
          <a:prstGeom prst="rect">
            <a:avLst/>
          </a:prstGeom>
        </p:spPr>
      </p:pic>
    </p:spTree>
    <p:extLst>
      <p:ext uri="{BB962C8B-B14F-4D97-AF65-F5344CB8AC3E}">
        <p14:creationId xmlns:p14="http://schemas.microsoft.com/office/powerpoint/2010/main" val="2523672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References</a:t>
            </a:r>
            <a:endParaRPr lang="en-US" b="1" dirty="0"/>
          </a:p>
        </p:txBody>
      </p:sp>
      <p:sp>
        <p:nvSpPr>
          <p:cNvPr id="3" name="Rectangle 2"/>
          <p:cNvSpPr/>
          <p:nvPr/>
        </p:nvSpPr>
        <p:spPr>
          <a:xfrm>
            <a:off x="609600" y="1676400"/>
            <a:ext cx="8229600" cy="1815882"/>
          </a:xfrm>
          <a:prstGeom prst="rect">
            <a:avLst/>
          </a:prstGeom>
          <a:ln w="28575">
            <a:solidFill>
              <a:schemeClr val="tx1"/>
            </a:solidFill>
          </a:ln>
        </p:spPr>
        <p:txBody>
          <a:bodyPr wrap="square">
            <a:spAutoFit/>
          </a:bodyPr>
          <a:lstStyle/>
          <a:p>
            <a:pPr marL="342900" lvl="0" indent="-342900">
              <a:buFont typeface="+mj-lt"/>
              <a:buAutoNum type="arabicPeriod"/>
            </a:pPr>
            <a:r>
              <a:rPr lang="en-US" sz="1400" dirty="0" smtClean="0"/>
              <a:t>Deaths </a:t>
            </a:r>
            <a:r>
              <a:rPr lang="en-US" sz="1400" dirty="0"/>
              <a:t>averted by influenza vaccination in the U.S. during the seasons2005/06 through 2013/14. I </a:t>
            </a:r>
            <a:r>
              <a:rPr lang="en-US" sz="1400" dirty="0" err="1"/>
              <a:t>Foppa</a:t>
            </a:r>
            <a:r>
              <a:rPr lang="en-US" sz="1400" dirty="0"/>
              <a:t>, P Cheng, S Reynolds, D Shay, C </a:t>
            </a:r>
            <a:r>
              <a:rPr lang="en-US" sz="1400" dirty="0" err="1"/>
              <a:t>Carias</a:t>
            </a:r>
            <a:r>
              <a:rPr lang="en-US" sz="1400" dirty="0"/>
              <a:t>, J </a:t>
            </a:r>
            <a:r>
              <a:rPr lang="en-US" sz="1400" dirty="0" err="1"/>
              <a:t>Bresee</a:t>
            </a:r>
            <a:r>
              <a:rPr lang="en-US" sz="1400" dirty="0"/>
              <a:t>, I Kim, M </a:t>
            </a:r>
            <a:r>
              <a:rPr lang="en-US" sz="1400" dirty="0" err="1"/>
              <a:t>Gambhir</a:t>
            </a:r>
            <a:r>
              <a:rPr lang="en-US" sz="1400" dirty="0"/>
              <a:t>, A Fry. Article in Press, Vaccine (2015), </a:t>
            </a:r>
            <a:r>
              <a:rPr lang="en-US" sz="1400" u="sng" dirty="0">
                <a:hlinkClick r:id="rId2"/>
              </a:rPr>
              <a:t>http://dx.doi.org/10.1016/j.vaccine.2015.02.042</a:t>
            </a:r>
            <a:r>
              <a:rPr lang="en-US" sz="1400" dirty="0"/>
              <a:t> </a:t>
            </a:r>
          </a:p>
          <a:p>
            <a:pPr marL="342900" indent="-342900">
              <a:buFont typeface="+mj-lt"/>
              <a:buAutoNum type="arabicPeriod"/>
            </a:pPr>
            <a:r>
              <a:rPr lang="en-US" sz="1400" dirty="0"/>
              <a:t>Estimates of the reproduction number for seasonal, pandemic, and zoonotic influenza: a systematic review of the literature. M </a:t>
            </a:r>
            <a:r>
              <a:rPr lang="en-US" sz="1400" dirty="0" err="1"/>
              <a:t>Biggerstaff</a:t>
            </a:r>
            <a:r>
              <a:rPr lang="en-US" sz="1400" dirty="0"/>
              <a:t>, S </a:t>
            </a:r>
            <a:r>
              <a:rPr lang="en-US" sz="1400" dirty="0" err="1"/>
              <a:t>Cauchemez</a:t>
            </a:r>
            <a:r>
              <a:rPr lang="en-US" sz="1400" dirty="0"/>
              <a:t>, Carrie Reed, M </a:t>
            </a:r>
            <a:r>
              <a:rPr lang="en-US" sz="1400" dirty="0" err="1"/>
              <a:t>Gambhir</a:t>
            </a:r>
            <a:r>
              <a:rPr lang="en-US" sz="1400" dirty="0"/>
              <a:t>, Lyn </a:t>
            </a:r>
            <a:r>
              <a:rPr lang="en-US" sz="1400" dirty="0" err="1"/>
              <a:t>Finelli</a:t>
            </a:r>
            <a:r>
              <a:rPr lang="en-US" sz="1400" dirty="0"/>
              <a:t>. BMC Infectious Diseases (2014) 14:480 </a:t>
            </a:r>
            <a:r>
              <a:rPr lang="en-US" sz="1400" u="sng" dirty="0">
                <a:hlinkClick r:id="rId3"/>
              </a:rPr>
              <a:t>http://www.biomedcentral.com/1471-2334/14/480</a:t>
            </a:r>
            <a:r>
              <a:rPr lang="en-US" sz="1400" dirty="0"/>
              <a:t> </a:t>
            </a:r>
          </a:p>
          <a:p>
            <a:pPr marL="342900" lvl="0" indent="-342900">
              <a:buFont typeface="+mj-lt"/>
              <a:buAutoNum type="arabicPeriod"/>
            </a:pPr>
            <a:r>
              <a:rPr lang="en-US" sz="1400" dirty="0" smtClean="0"/>
              <a:t>The </a:t>
            </a:r>
            <a:r>
              <a:rPr lang="en-US" sz="1400" dirty="0"/>
              <a:t>vaccination coverage required to establish herd immunity against influenza viruses. P  Plans-</a:t>
            </a:r>
            <a:r>
              <a:rPr lang="en-US" sz="1400" dirty="0" err="1"/>
              <a:t>Rubió</a:t>
            </a:r>
            <a:r>
              <a:rPr lang="en-US" sz="1400" dirty="0"/>
              <a:t>. Preventive Medicine  (2012) </a:t>
            </a:r>
            <a:r>
              <a:rPr lang="en-US" sz="1400" dirty="0" smtClean="0"/>
              <a:t>55:72–77</a:t>
            </a:r>
            <a:endParaRPr lang="en-US" sz="1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759200"/>
            <a:ext cx="3170237" cy="1023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304801" y="3725333"/>
            <a:ext cx="4495799" cy="2031325"/>
            <a:chOff x="304801" y="3725333"/>
            <a:chExt cx="3886199" cy="2031325"/>
          </a:xfrm>
        </p:grpSpPr>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1" y="3733800"/>
              <a:ext cx="658678"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226949" y="3725333"/>
              <a:ext cx="2964051" cy="2031325"/>
            </a:xfrm>
            <a:prstGeom prst="rect">
              <a:avLst/>
            </a:prstGeom>
            <a:noFill/>
          </p:spPr>
          <p:txBody>
            <a:bodyPr wrap="square" rtlCol="0">
              <a:spAutoFit/>
            </a:bodyPr>
            <a:lstStyle/>
            <a:p>
              <a:r>
                <a:rPr lang="en-US" dirty="0" smtClean="0"/>
                <a:t>Contact Information:</a:t>
              </a:r>
            </a:p>
            <a:p>
              <a:r>
                <a:rPr lang="en-US" dirty="0" smtClean="0"/>
                <a:t>CAPT Thomas Weiser, MD, MPH</a:t>
              </a:r>
            </a:p>
            <a:p>
              <a:r>
                <a:rPr lang="en-US" dirty="0" smtClean="0">
                  <a:hlinkClick r:id="rId6"/>
                </a:rPr>
                <a:t>tweiser@npaihb.org</a:t>
              </a:r>
              <a:r>
                <a:rPr lang="en-US" dirty="0" smtClean="0"/>
                <a:t> </a:t>
              </a:r>
            </a:p>
            <a:p>
              <a:r>
                <a:rPr lang="en-US" dirty="0" smtClean="0">
                  <a:hlinkClick r:id="rId7"/>
                </a:rPr>
                <a:t>thomas.weiser@ihs.gov</a:t>
              </a:r>
              <a:endParaRPr lang="en-US" dirty="0" smtClean="0"/>
            </a:p>
            <a:p>
              <a:r>
                <a:rPr lang="en-US" dirty="0" smtClean="0"/>
                <a:t>(503) 416-3298 (Office)</a:t>
              </a:r>
            </a:p>
            <a:p>
              <a:r>
                <a:rPr lang="en-US" dirty="0" smtClean="0"/>
                <a:t>(503) 927-4467 (Cell)</a:t>
              </a:r>
            </a:p>
            <a:p>
              <a:endParaRPr lang="en-US" dirty="0"/>
            </a:p>
          </p:txBody>
        </p:sp>
      </p:grpSp>
    </p:spTree>
    <p:extLst>
      <p:ext uri="{BB962C8B-B14F-4D97-AF65-F5344CB8AC3E}">
        <p14:creationId xmlns:p14="http://schemas.microsoft.com/office/powerpoint/2010/main" val="2706329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Use area-level data sources to determine historic flu vaccine coverage and to monitor progress </a:t>
            </a:r>
          </a:p>
          <a:p>
            <a:pPr lvl="1"/>
            <a:r>
              <a:rPr lang="en-US" sz="2200" dirty="0" smtClean="0"/>
              <a:t>IIAS, CRS, NIRS</a:t>
            </a:r>
          </a:p>
          <a:p>
            <a:r>
              <a:rPr lang="en-US" sz="2400" dirty="0" smtClean="0"/>
              <a:t>Advocate for early vaccination</a:t>
            </a:r>
          </a:p>
          <a:p>
            <a:pPr lvl="1"/>
            <a:r>
              <a:rPr lang="en-US" sz="2400" dirty="0" smtClean="0"/>
              <a:t>Address concerns about supply availability, waning immunity.</a:t>
            </a:r>
          </a:p>
          <a:p>
            <a:r>
              <a:rPr lang="en-US" sz="2400" dirty="0" smtClean="0"/>
              <a:t>Anticipate adverse media coverage and develop messages to mitigate the effects</a:t>
            </a:r>
          </a:p>
          <a:p>
            <a:pPr lvl="1"/>
            <a:r>
              <a:rPr lang="en-US" sz="2400" dirty="0" smtClean="0"/>
              <a:t>Decreased coverage because of vaccine </a:t>
            </a:r>
            <a:r>
              <a:rPr lang="en-US" sz="2400" dirty="0" err="1" smtClean="0"/>
              <a:t>mis</a:t>
            </a:r>
            <a:r>
              <a:rPr lang="en-US" sz="2400" dirty="0" smtClean="0"/>
              <a:t>-match last year led to increased influenza B later in the flu season.</a:t>
            </a:r>
            <a:endParaRPr lang="en-US" sz="2400" dirty="0"/>
          </a:p>
        </p:txBody>
      </p:sp>
      <p:sp>
        <p:nvSpPr>
          <p:cNvPr id="3" name="Title 2"/>
          <p:cNvSpPr>
            <a:spLocks noGrp="1"/>
          </p:cNvSpPr>
          <p:nvPr>
            <p:ph type="title"/>
          </p:nvPr>
        </p:nvSpPr>
        <p:spPr/>
        <p:txBody>
          <a:bodyPr/>
          <a:lstStyle/>
          <a:p>
            <a:r>
              <a:rPr lang="en-US" sz="3600" dirty="0" smtClean="0"/>
              <a:t>Key Points for Area Immunizations Coordinators/Planners</a:t>
            </a:r>
            <a:endParaRPr lang="en-US" sz="3600" dirty="0"/>
          </a:p>
        </p:txBody>
      </p:sp>
    </p:spTree>
    <p:extLst>
      <p:ext uri="{BB962C8B-B14F-4D97-AF65-F5344CB8AC3E}">
        <p14:creationId xmlns:p14="http://schemas.microsoft.com/office/powerpoint/2010/main" val="688750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Rationale</a:t>
            </a:r>
            <a:endParaRPr lang="en-US" sz="3600" b="1" dirty="0"/>
          </a:p>
        </p:txBody>
      </p:sp>
      <p:pic>
        <p:nvPicPr>
          <p:cNvPr id="7" name="Picture 5"/>
          <p:cNvPicPr>
            <a:picLocks noChangeAspect="1" noChangeArrowheads="1"/>
          </p:cNvPicPr>
          <p:nvPr/>
        </p:nvPicPr>
        <p:blipFill>
          <a:blip r:embed="rId2" cstate="print"/>
          <a:srcRect/>
          <a:stretch>
            <a:fillRect/>
          </a:stretch>
        </p:blipFill>
        <p:spPr bwMode="auto">
          <a:xfrm>
            <a:off x="0" y="0"/>
            <a:ext cx="9144000" cy="6853237"/>
          </a:xfrm>
          <a:prstGeom prst="rect">
            <a:avLst/>
          </a:prstGeom>
          <a:noFill/>
          <a:ln w="9525">
            <a:noFill/>
            <a:miter lim="800000"/>
            <a:headEnd/>
            <a:tailEnd/>
          </a:ln>
        </p:spPr>
      </p:pic>
      <p:sp>
        <p:nvSpPr>
          <p:cNvPr id="8" name="Oval 7"/>
          <p:cNvSpPr/>
          <p:nvPr/>
        </p:nvSpPr>
        <p:spPr>
          <a:xfrm>
            <a:off x="3048000" y="2133600"/>
            <a:ext cx="1828800" cy="8382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581400" y="2958353"/>
            <a:ext cx="1828800" cy="52877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stCxn id="9" idx="3"/>
          </p:cNvCxnSpPr>
          <p:nvPr/>
        </p:nvCxnSpPr>
        <p:spPr>
          <a:xfrm flipH="1">
            <a:off x="2362200" y="3409693"/>
            <a:ext cx="1487022" cy="1238507"/>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81600" y="3409693"/>
            <a:ext cx="1637178" cy="1314707"/>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7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Healthy People 2020 goal: 70% annual influenza coverage</a:t>
            </a:r>
          </a:p>
          <a:p>
            <a:r>
              <a:rPr lang="en-US" sz="2800" dirty="0" smtClean="0"/>
              <a:t>Benefits of annual influenza vaccination:</a:t>
            </a:r>
          </a:p>
          <a:p>
            <a:pPr lvl="1"/>
            <a:r>
              <a:rPr lang="en-US" sz="2600" dirty="0"/>
              <a:t>Prevent community-wide spread of influenza</a:t>
            </a:r>
          </a:p>
          <a:p>
            <a:pPr lvl="1"/>
            <a:r>
              <a:rPr lang="en-US" sz="2600" dirty="0" smtClean="0"/>
              <a:t>Prevent individual cases of influenza, especially vulnerable populations and health-care workers</a:t>
            </a:r>
          </a:p>
          <a:p>
            <a:pPr marL="457200" lvl="1" indent="0">
              <a:buNone/>
            </a:pPr>
            <a:r>
              <a:rPr lang="en-US" sz="2600" dirty="0" smtClean="0"/>
              <a:t> </a:t>
            </a:r>
            <a:endParaRPr lang="en-US" sz="2800" dirty="0"/>
          </a:p>
        </p:txBody>
      </p:sp>
      <p:sp>
        <p:nvSpPr>
          <p:cNvPr id="3" name="Title 2"/>
          <p:cNvSpPr>
            <a:spLocks noGrp="1"/>
          </p:cNvSpPr>
          <p:nvPr>
            <p:ph type="title"/>
          </p:nvPr>
        </p:nvSpPr>
        <p:spPr/>
        <p:txBody>
          <a:bodyPr/>
          <a:lstStyle/>
          <a:p>
            <a:r>
              <a:rPr lang="en-US" b="1" dirty="0" smtClean="0"/>
              <a:t>Background</a:t>
            </a:r>
            <a:endParaRPr lang="en-US" b="1" dirty="0"/>
          </a:p>
        </p:txBody>
      </p:sp>
    </p:spTree>
    <p:extLst>
      <p:ext uri="{BB962C8B-B14F-4D97-AF65-F5344CB8AC3E}">
        <p14:creationId xmlns:p14="http://schemas.microsoft.com/office/powerpoint/2010/main" val="590259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9924" y="1600200"/>
            <a:ext cx="8229600" cy="3962400"/>
          </a:xfrm>
        </p:spPr>
        <p:txBody>
          <a:bodyPr/>
          <a:lstStyle/>
          <a:p>
            <a:r>
              <a:rPr lang="en-US" sz="2400" dirty="0"/>
              <a:t>For influenza:</a:t>
            </a:r>
          </a:p>
          <a:p>
            <a:pPr lvl="1"/>
            <a:r>
              <a:rPr lang="en-US" sz="2400" dirty="0"/>
              <a:t>Is 70% coverage sufficient? </a:t>
            </a:r>
          </a:p>
          <a:p>
            <a:pPr lvl="1"/>
            <a:r>
              <a:rPr lang="en-US" sz="2400" dirty="0"/>
              <a:t>What will it take to reach 70% coverage? </a:t>
            </a:r>
          </a:p>
          <a:p>
            <a:pPr lvl="1"/>
            <a:r>
              <a:rPr lang="en-US" sz="2400" dirty="0"/>
              <a:t>Is timing important?</a:t>
            </a:r>
          </a:p>
          <a:p>
            <a:r>
              <a:rPr lang="en-US" sz="2400" dirty="0" smtClean="0"/>
              <a:t>The “right” level of vaccine coverage to prevent widespread transmission of disease is depends </a:t>
            </a:r>
            <a:r>
              <a:rPr lang="en-US" sz="2400" dirty="0" smtClean="0"/>
              <a:t>on the </a:t>
            </a:r>
            <a:r>
              <a:rPr lang="en-US" sz="2400" dirty="0" smtClean="0"/>
              <a:t>effectiveness of the vaccine and the infectiousness of the strain of flu virus</a:t>
            </a:r>
          </a:p>
        </p:txBody>
      </p:sp>
      <p:sp>
        <p:nvSpPr>
          <p:cNvPr id="3" name="Title 2"/>
          <p:cNvSpPr>
            <a:spLocks noGrp="1"/>
          </p:cNvSpPr>
          <p:nvPr>
            <p:ph type="title"/>
          </p:nvPr>
        </p:nvSpPr>
        <p:spPr/>
        <p:txBody>
          <a:bodyPr/>
          <a:lstStyle/>
          <a:p>
            <a:r>
              <a:rPr lang="en-US" b="1" dirty="0" smtClean="0"/>
              <a:t>Background</a:t>
            </a:r>
            <a:endParaRPr lang="en-US" b="1" dirty="0"/>
          </a:p>
        </p:txBody>
      </p:sp>
      <p:sp>
        <p:nvSpPr>
          <p:cNvPr id="4" name="TextBox 3"/>
          <p:cNvSpPr txBox="1"/>
          <p:nvPr/>
        </p:nvSpPr>
        <p:spPr>
          <a:xfrm>
            <a:off x="696624" y="5029200"/>
            <a:ext cx="7696200" cy="1692771"/>
          </a:xfrm>
          <a:prstGeom prst="rect">
            <a:avLst/>
          </a:prstGeom>
          <a:noFill/>
        </p:spPr>
        <p:txBody>
          <a:bodyPr wrap="square" rtlCol="0">
            <a:spAutoFit/>
          </a:bodyPr>
          <a:lstStyle/>
          <a:p>
            <a:r>
              <a:rPr lang="en-US" sz="2000" dirty="0" smtClean="0"/>
              <a:t>“An </a:t>
            </a:r>
            <a:r>
              <a:rPr lang="en-US" sz="2000" dirty="0"/>
              <a:t>annual seasonal flu vaccine </a:t>
            </a:r>
            <a:r>
              <a:rPr lang="en-US" sz="2000" dirty="0" smtClean="0"/>
              <a:t>… </a:t>
            </a:r>
            <a:r>
              <a:rPr lang="en-US" sz="2000" dirty="0"/>
              <a:t>is the best way to reduce the chances that you will get seasonal flu and spread it to others. When more people get vaccinated against the flu, less flu can spread through that community.” </a:t>
            </a:r>
            <a:endParaRPr lang="en-US" sz="2000" dirty="0" smtClean="0"/>
          </a:p>
          <a:p>
            <a:r>
              <a:rPr lang="en-US" sz="2000" dirty="0" smtClean="0"/>
              <a:t>CDC</a:t>
            </a:r>
            <a:r>
              <a:rPr lang="en-US" sz="2400" dirty="0" smtClean="0"/>
              <a:t>.    </a:t>
            </a:r>
            <a:r>
              <a:rPr lang="en-US" sz="1600" dirty="0">
                <a:hlinkClick r:id="rId3"/>
              </a:rPr>
              <a:t>http://</a:t>
            </a:r>
            <a:r>
              <a:rPr lang="en-US" sz="1600" dirty="0" smtClean="0">
                <a:hlinkClick r:id="rId3"/>
              </a:rPr>
              <a:t>www.cdc.gov/flu/protect/keyfacts.htm</a:t>
            </a:r>
            <a:r>
              <a:rPr lang="en-US" sz="1600" dirty="0" smtClean="0"/>
              <a:t> </a:t>
            </a:r>
            <a:endParaRPr lang="en-US" sz="1400" dirty="0"/>
          </a:p>
        </p:txBody>
      </p:sp>
    </p:spTree>
    <p:extLst>
      <p:ext uri="{BB962C8B-B14F-4D97-AF65-F5344CB8AC3E}">
        <p14:creationId xmlns:p14="http://schemas.microsoft.com/office/powerpoint/2010/main" val="902838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Vaccine effectiveness </a:t>
            </a:r>
          </a:p>
          <a:p>
            <a:pPr lvl="1"/>
            <a:r>
              <a:rPr lang="en-US" dirty="0" smtClean="0"/>
              <a:t>50-52% for ages 6 months to 64 years</a:t>
            </a:r>
          </a:p>
          <a:p>
            <a:pPr lvl="1"/>
            <a:r>
              <a:rPr lang="en-US" dirty="0" smtClean="0"/>
              <a:t>37.5% for ages 65 and older</a:t>
            </a:r>
          </a:p>
          <a:p>
            <a:r>
              <a:rPr lang="en-US" dirty="0" smtClean="0"/>
              <a:t>Influenza virus infectiousness</a:t>
            </a:r>
          </a:p>
          <a:p>
            <a:pPr lvl="1"/>
            <a:r>
              <a:rPr lang="en-US" dirty="0" smtClean="0"/>
              <a:t>R</a:t>
            </a:r>
            <a:r>
              <a:rPr lang="en-US" baseline="-25000" dirty="0" smtClean="0"/>
              <a:t>0 </a:t>
            </a:r>
            <a:r>
              <a:rPr lang="en-US" dirty="0" smtClean="0"/>
              <a:t>for seasonal influenza: 1.2-1.4</a:t>
            </a:r>
          </a:p>
          <a:p>
            <a:pPr lvl="1"/>
            <a:r>
              <a:rPr lang="en-US" dirty="0"/>
              <a:t>R</a:t>
            </a:r>
            <a:r>
              <a:rPr lang="en-US" baseline="-25000" dirty="0"/>
              <a:t>0 </a:t>
            </a:r>
            <a:r>
              <a:rPr lang="en-US" dirty="0"/>
              <a:t>for </a:t>
            </a:r>
            <a:r>
              <a:rPr lang="en-US" dirty="0" smtClean="0"/>
              <a:t>pandemic influenza: 1.4-2.3</a:t>
            </a:r>
            <a:endParaRPr lang="en-US" dirty="0"/>
          </a:p>
          <a:p>
            <a:pPr marL="457200" lvl="1" indent="0">
              <a:buNone/>
            </a:pPr>
            <a:endParaRPr lang="en-US" dirty="0" smtClean="0"/>
          </a:p>
          <a:p>
            <a:pPr lvl="1"/>
            <a:endParaRPr lang="en-US" dirty="0"/>
          </a:p>
        </p:txBody>
      </p:sp>
      <p:sp>
        <p:nvSpPr>
          <p:cNvPr id="2" name="Title 1"/>
          <p:cNvSpPr>
            <a:spLocks noGrp="1"/>
          </p:cNvSpPr>
          <p:nvPr>
            <p:ph type="title"/>
          </p:nvPr>
        </p:nvSpPr>
        <p:spPr/>
        <p:txBody>
          <a:bodyPr>
            <a:normAutofit/>
          </a:bodyPr>
          <a:lstStyle/>
          <a:p>
            <a:r>
              <a:rPr lang="en-US" sz="3600" b="1" dirty="0" smtClean="0"/>
              <a:t>Rationale</a:t>
            </a:r>
            <a:endParaRPr lang="en-US" sz="3600" b="1" dirty="0"/>
          </a:p>
        </p:txBody>
      </p:sp>
    </p:spTree>
    <p:extLst>
      <p:ext uri="{BB962C8B-B14F-4D97-AF65-F5344CB8AC3E}">
        <p14:creationId xmlns:p14="http://schemas.microsoft.com/office/powerpoint/2010/main" val="701860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smtClean="0"/>
              <a:t>Critical vaccination </a:t>
            </a:r>
            <a:r>
              <a:rPr lang="en-US" sz="2400" b="1" dirty="0"/>
              <a:t>c</a:t>
            </a:r>
            <a:r>
              <a:rPr lang="en-US" sz="2400" b="1" dirty="0" smtClean="0"/>
              <a:t>overage as a </a:t>
            </a:r>
            <a:r>
              <a:rPr lang="en-US" sz="2400" b="1" dirty="0"/>
              <a:t>f</a:t>
            </a:r>
            <a:r>
              <a:rPr lang="en-US" sz="2400" b="1" dirty="0" smtClean="0"/>
              <a:t>unction of vaccine </a:t>
            </a:r>
            <a:r>
              <a:rPr lang="en-US" sz="2400" b="1" dirty="0"/>
              <a:t>e</a:t>
            </a:r>
            <a:r>
              <a:rPr lang="en-US" sz="2400" b="1" dirty="0" smtClean="0"/>
              <a:t>ffectiveness for given level of R</a:t>
            </a:r>
            <a:r>
              <a:rPr lang="en-US" sz="2400" b="1" baseline="-25000" dirty="0" smtClean="0"/>
              <a:t>o</a:t>
            </a:r>
            <a:r>
              <a:rPr lang="en-US" sz="2400" b="1" dirty="0" smtClean="0"/>
              <a:t> </a:t>
            </a:r>
            <a:endParaRPr lang="en-US" sz="2400" b="1"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8177" y="1650036"/>
            <a:ext cx="6121400" cy="358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083520" y="6248400"/>
            <a:ext cx="3122778" cy="307777"/>
          </a:xfrm>
          <a:prstGeom prst="rect">
            <a:avLst/>
          </a:prstGeom>
        </p:spPr>
        <p:txBody>
          <a:bodyPr wrap="none">
            <a:spAutoFit/>
          </a:bodyPr>
          <a:lstStyle/>
          <a:p>
            <a:r>
              <a:rPr lang="en-US" sz="1400" dirty="0"/>
              <a:t>(Adapted from </a:t>
            </a:r>
            <a:r>
              <a:rPr lang="en-US" sz="1400" dirty="0" smtClean="0"/>
              <a:t>Plans-Rubio, </a:t>
            </a:r>
            <a:r>
              <a:rPr lang="en-US" sz="1400" i="1" dirty="0" smtClean="0"/>
              <a:t>et al</a:t>
            </a:r>
            <a:r>
              <a:rPr lang="en-US" sz="1400" dirty="0" smtClean="0"/>
              <a:t>, 2012)</a:t>
            </a:r>
            <a:r>
              <a:rPr lang="en-US" sz="1400" baseline="30000" dirty="0"/>
              <a:t>3</a:t>
            </a:r>
          </a:p>
        </p:txBody>
      </p:sp>
      <p:sp>
        <p:nvSpPr>
          <p:cNvPr id="4" name="TextBox 3"/>
          <p:cNvSpPr txBox="1"/>
          <p:nvPr/>
        </p:nvSpPr>
        <p:spPr>
          <a:xfrm>
            <a:off x="2971800" y="5410200"/>
            <a:ext cx="4724400" cy="646331"/>
          </a:xfrm>
          <a:prstGeom prst="rect">
            <a:avLst/>
          </a:prstGeom>
          <a:noFill/>
        </p:spPr>
        <p:txBody>
          <a:bodyPr wrap="square" rtlCol="0">
            <a:spAutoFit/>
          </a:bodyPr>
          <a:lstStyle/>
          <a:p>
            <a:r>
              <a:rPr lang="en-US" dirty="0" smtClean="0"/>
              <a:t>Average Seasonal flu: </a:t>
            </a:r>
            <a:r>
              <a:rPr lang="en-US" b="1" dirty="0" smtClean="0">
                <a:solidFill>
                  <a:srgbClr val="0070C0"/>
                </a:solidFill>
              </a:rPr>
              <a:t>Ro=1.3</a:t>
            </a:r>
          </a:p>
          <a:p>
            <a:r>
              <a:rPr lang="en-US" dirty="0" smtClean="0"/>
              <a:t>		1918 Pandemic flu: </a:t>
            </a:r>
            <a:r>
              <a:rPr lang="en-US" b="1" dirty="0" smtClean="0">
                <a:solidFill>
                  <a:schemeClr val="accent5"/>
                </a:solidFill>
              </a:rPr>
              <a:t>Ro=2.0</a:t>
            </a:r>
            <a:endParaRPr lang="en-US" b="1" dirty="0">
              <a:solidFill>
                <a:schemeClr val="accent5"/>
              </a:solidFill>
            </a:endParaRPr>
          </a:p>
        </p:txBody>
      </p:sp>
      <p:sp>
        <p:nvSpPr>
          <p:cNvPr id="27" name="Rectangle 26"/>
          <p:cNvSpPr/>
          <p:nvPr/>
        </p:nvSpPr>
        <p:spPr>
          <a:xfrm>
            <a:off x="6553200" y="3886200"/>
            <a:ext cx="609600" cy="304800"/>
          </a:xfrm>
          <a:prstGeom prst="rect">
            <a:avLst/>
          </a:prstGeom>
          <a:solidFill>
            <a:srgbClr val="0070C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553200" y="3048000"/>
            <a:ext cx="609600" cy="304800"/>
          </a:xfrm>
          <a:prstGeom prst="rect">
            <a:avLst/>
          </a:prstGeom>
          <a:solidFill>
            <a:schemeClr val="accent5">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400800" y="1752600"/>
            <a:ext cx="1014573" cy="253916"/>
          </a:xfrm>
          <a:prstGeom prst="rect">
            <a:avLst/>
          </a:prstGeom>
          <a:noFill/>
        </p:spPr>
        <p:txBody>
          <a:bodyPr wrap="square" rtlCol="0">
            <a:spAutoFit/>
          </a:bodyPr>
          <a:lstStyle/>
          <a:p>
            <a:r>
              <a:rPr lang="en-US" sz="1050" dirty="0" smtClean="0"/>
              <a:t>Measles &gt;10</a:t>
            </a:r>
            <a:endParaRPr lang="en-US" sz="1050" dirty="0"/>
          </a:p>
        </p:txBody>
      </p:sp>
    </p:spTree>
    <p:extLst>
      <p:ext uri="{BB962C8B-B14F-4D97-AF65-F5344CB8AC3E}">
        <p14:creationId xmlns:p14="http://schemas.microsoft.com/office/powerpoint/2010/main" val="24531288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a:t>Critical vaccination coverage as a function of vaccine effectiveness for given level of R</a:t>
            </a:r>
            <a:r>
              <a:rPr lang="en-US" sz="2400" b="1" baseline="-25000" dirty="0"/>
              <a:t>o</a:t>
            </a:r>
            <a:r>
              <a:rPr lang="en-US" sz="2400" b="1" dirty="0"/>
              <a:t> </a:t>
            </a:r>
            <a:endParaRPr lang="en-US" sz="1600" b="1" dirty="0">
              <a:solidFill>
                <a:schemeClr val="tx1"/>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300" y="1646236"/>
            <a:ext cx="6121400" cy="358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p:nvPr/>
        </p:nvCxnSpPr>
        <p:spPr>
          <a:xfrm flipH="1">
            <a:off x="2603348" y="3056965"/>
            <a:ext cx="1130452" cy="0"/>
          </a:xfrm>
          <a:prstGeom prst="line">
            <a:avLst/>
          </a:prstGeom>
          <a:noFill/>
          <a:ln w="28575" cap="flat" cmpd="sng" algn="ctr">
            <a:solidFill>
              <a:srgbClr val="FFC000"/>
            </a:solidFill>
            <a:prstDash val="sysDash"/>
          </a:ln>
          <a:effectLst/>
        </p:spPr>
      </p:cxnSp>
      <p:grpSp>
        <p:nvGrpSpPr>
          <p:cNvPr id="12" name="Group 11"/>
          <p:cNvGrpSpPr/>
          <p:nvPr/>
        </p:nvGrpSpPr>
        <p:grpSpPr>
          <a:xfrm>
            <a:off x="2586037" y="5410200"/>
            <a:ext cx="3714750" cy="676339"/>
            <a:chOff x="0" y="0"/>
            <a:chExt cx="3714750" cy="676339"/>
          </a:xfrm>
        </p:grpSpPr>
        <p:sp>
          <p:nvSpPr>
            <p:cNvPr id="13" name="Text Box 2"/>
            <p:cNvSpPr txBox="1">
              <a:spLocks noChangeArrowheads="1"/>
            </p:cNvSpPr>
            <p:nvPr/>
          </p:nvSpPr>
          <p:spPr bwMode="auto">
            <a:xfrm>
              <a:off x="0" y="0"/>
              <a:ext cx="3714750" cy="67633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marL="0" marR="0" lvl="0" indent="0" defTabSz="914400" eaLnBrk="1" fontAlgn="auto" latinLnBrk="0" hangingPunct="1">
                <a:lnSpc>
                  <a:spcPct val="115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ysClr val="windowText" lastClr="000000"/>
                  </a:solidFill>
                  <a:effectLst/>
                  <a:uLnTx/>
                  <a:uFillTx/>
                  <a:latin typeface="Calibri"/>
                  <a:ea typeface="Calibri"/>
                  <a:cs typeface="Times New Roman"/>
                </a:rPr>
                <a:t>Critical vaccine coverage  0.5-64 years (~40%)</a:t>
              </a:r>
              <a:endParaRPr kumimoji="0" lang="en-US" sz="110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lvl="0">
                <a:lnSpc>
                  <a:spcPct val="115000"/>
                </a:lnSpc>
                <a:defRPr/>
              </a:pPr>
              <a:r>
                <a:rPr lang="en-US" sz="1100" kern="0" dirty="0">
                  <a:solidFill>
                    <a:sysClr val="windowText" lastClr="000000"/>
                  </a:solidFill>
                  <a:latin typeface="Calibri"/>
                  <a:ea typeface="Calibri"/>
                  <a:cs typeface="Times New Roman"/>
                </a:rPr>
                <a:t>Critical vaccine coverage  </a:t>
              </a:r>
              <a:r>
                <a:rPr lang="en-US" sz="1100" kern="0" dirty="0" smtClean="0">
                  <a:solidFill>
                    <a:sysClr val="windowText" lastClr="000000"/>
                  </a:solidFill>
                  <a:latin typeface="Calibri"/>
                  <a:ea typeface="Calibri"/>
                  <a:cs typeface="Times New Roman"/>
                </a:rPr>
                <a:t>≥ 65 years (~55%)</a:t>
              </a:r>
            </a:p>
            <a:p>
              <a:pPr lvl="0">
                <a:lnSpc>
                  <a:spcPct val="115000"/>
                </a:lnSpc>
                <a:defRPr/>
              </a:pPr>
              <a:r>
                <a:rPr lang="en-US" sz="1100" kern="0" dirty="0" smtClean="0">
                  <a:solidFill>
                    <a:sysClr val="windowText" lastClr="000000"/>
                  </a:solidFill>
                  <a:latin typeface="Calibri"/>
                  <a:ea typeface="Calibri"/>
                  <a:cs typeface="Times New Roman"/>
                </a:rPr>
                <a:t>Healthy People 2020 goal (70%)</a:t>
              </a:r>
              <a:endParaRPr lang="en-US" sz="1100" kern="0" dirty="0">
                <a:solidFill>
                  <a:sysClr val="windowText" lastClr="000000"/>
                </a:solidFill>
                <a:latin typeface="Calibri"/>
                <a:ea typeface="Calibri"/>
                <a:cs typeface="Times New Roman"/>
              </a:endParaRPr>
            </a:p>
          </p:txBody>
        </p:sp>
        <p:cxnSp>
          <p:nvCxnSpPr>
            <p:cNvPr id="14" name="Straight Connector 13"/>
            <p:cNvCxnSpPr/>
            <p:nvPr/>
          </p:nvCxnSpPr>
          <p:spPr>
            <a:xfrm>
              <a:off x="2816318" y="338169"/>
              <a:ext cx="666750" cy="0"/>
            </a:xfrm>
            <a:prstGeom prst="line">
              <a:avLst/>
            </a:prstGeom>
            <a:noFill/>
            <a:ln w="25400" cap="flat" cmpd="sng" algn="ctr">
              <a:solidFill>
                <a:srgbClr val="FFC000"/>
              </a:solidFill>
              <a:prstDash val="sysDash"/>
            </a:ln>
            <a:effectLst/>
          </p:spPr>
        </p:cxnSp>
        <p:cxnSp>
          <p:nvCxnSpPr>
            <p:cNvPr id="15" name="Straight Connector 14"/>
            <p:cNvCxnSpPr/>
            <p:nvPr/>
          </p:nvCxnSpPr>
          <p:spPr>
            <a:xfrm>
              <a:off x="2809875" y="152400"/>
              <a:ext cx="666750" cy="0"/>
            </a:xfrm>
            <a:prstGeom prst="line">
              <a:avLst/>
            </a:prstGeom>
            <a:noFill/>
            <a:ln w="28575" cap="flat" cmpd="sng" algn="ctr">
              <a:solidFill>
                <a:srgbClr val="0070C0"/>
              </a:solidFill>
              <a:prstDash val="sysDash"/>
            </a:ln>
            <a:effectLst/>
          </p:spPr>
        </p:cxnSp>
      </p:grpSp>
      <p:sp>
        <p:nvSpPr>
          <p:cNvPr id="3" name="Rectangle 2"/>
          <p:cNvSpPr/>
          <p:nvPr/>
        </p:nvSpPr>
        <p:spPr>
          <a:xfrm>
            <a:off x="3083520" y="6248400"/>
            <a:ext cx="3122778" cy="307777"/>
          </a:xfrm>
          <a:prstGeom prst="rect">
            <a:avLst/>
          </a:prstGeom>
        </p:spPr>
        <p:txBody>
          <a:bodyPr wrap="none">
            <a:spAutoFit/>
          </a:bodyPr>
          <a:lstStyle/>
          <a:p>
            <a:r>
              <a:rPr lang="en-US" sz="1400" dirty="0"/>
              <a:t>(Adapted from </a:t>
            </a:r>
            <a:r>
              <a:rPr lang="en-US" sz="1400" dirty="0" smtClean="0"/>
              <a:t>Plans-Rubio, </a:t>
            </a:r>
            <a:r>
              <a:rPr lang="en-US" sz="1400" i="1" dirty="0" smtClean="0"/>
              <a:t>et al</a:t>
            </a:r>
            <a:r>
              <a:rPr lang="en-US" sz="1400" dirty="0" smtClean="0"/>
              <a:t>, 2012)</a:t>
            </a:r>
            <a:r>
              <a:rPr lang="en-US" sz="1400" baseline="30000" dirty="0"/>
              <a:t>3</a:t>
            </a:r>
          </a:p>
        </p:txBody>
      </p:sp>
      <p:sp>
        <p:nvSpPr>
          <p:cNvPr id="18" name="Rectangle 17"/>
          <p:cNvSpPr/>
          <p:nvPr/>
        </p:nvSpPr>
        <p:spPr>
          <a:xfrm>
            <a:off x="6477000" y="3886200"/>
            <a:ext cx="609600" cy="304800"/>
          </a:xfrm>
          <a:prstGeom prst="rect">
            <a:avLst/>
          </a:prstGeom>
          <a:solidFill>
            <a:srgbClr val="0070C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477000" y="3048000"/>
            <a:ext cx="609600" cy="304800"/>
          </a:xfrm>
          <a:prstGeom prst="rect">
            <a:avLst/>
          </a:prstGeom>
          <a:solidFill>
            <a:schemeClr val="accent5">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flipH="1">
            <a:off x="2538412" y="3505200"/>
            <a:ext cx="1781336" cy="0"/>
          </a:xfrm>
          <a:prstGeom prst="line">
            <a:avLst/>
          </a:prstGeom>
          <a:noFill/>
          <a:ln w="28575" cap="flat" cmpd="sng" algn="ctr">
            <a:solidFill>
              <a:srgbClr val="0070C0"/>
            </a:solidFill>
            <a:prstDash val="sysDash"/>
          </a:ln>
          <a:effectLst/>
        </p:spPr>
      </p:cxnSp>
      <p:cxnSp>
        <p:nvCxnSpPr>
          <p:cNvPr id="16" name="Straight Connector 15"/>
          <p:cNvCxnSpPr/>
          <p:nvPr/>
        </p:nvCxnSpPr>
        <p:spPr>
          <a:xfrm flipH="1">
            <a:off x="2603348" y="2667000"/>
            <a:ext cx="3873652" cy="0"/>
          </a:xfrm>
          <a:prstGeom prst="line">
            <a:avLst/>
          </a:prstGeom>
          <a:noFill/>
          <a:ln w="28575" cap="flat" cmpd="sng" algn="ctr">
            <a:solidFill>
              <a:srgbClr val="FF0000"/>
            </a:solidFill>
            <a:prstDash val="sysDash"/>
          </a:ln>
          <a:effectLst/>
        </p:spPr>
      </p:cxnSp>
      <p:cxnSp>
        <p:nvCxnSpPr>
          <p:cNvPr id="17" name="Straight Connector 16"/>
          <p:cNvCxnSpPr/>
          <p:nvPr/>
        </p:nvCxnSpPr>
        <p:spPr>
          <a:xfrm flipH="1">
            <a:off x="5402355" y="5943600"/>
            <a:ext cx="660307" cy="0"/>
          </a:xfrm>
          <a:prstGeom prst="line">
            <a:avLst/>
          </a:prstGeom>
          <a:noFill/>
          <a:ln w="28575" cap="flat" cmpd="sng" algn="ctr">
            <a:solidFill>
              <a:srgbClr val="FF0000"/>
            </a:solidFill>
            <a:prstDash val="sysDash"/>
          </a:ln>
          <a:effectLst/>
        </p:spPr>
      </p:cxnSp>
      <p:cxnSp>
        <p:nvCxnSpPr>
          <p:cNvPr id="20" name="Straight Connector 19"/>
          <p:cNvCxnSpPr/>
          <p:nvPr/>
        </p:nvCxnSpPr>
        <p:spPr>
          <a:xfrm>
            <a:off x="3733800" y="3056965"/>
            <a:ext cx="0" cy="1591235"/>
          </a:xfrm>
          <a:prstGeom prst="line">
            <a:avLst/>
          </a:prstGeom>
          <a:noFill/>
          <a:ln w="28575" cap="flat" cmpd="sng" algn="ctr">
            <a:solidFill>
              <a:srgbClr val="FFC000"/>
            </a:solidFill>
            <a:prstDash val="sysDash"/>
          </a:ln>
          <a:effectLst/>
        </p:spPr>
      </p:cxnSp>
      <p:cxnSp>
        <p:nvCxnSpPr>
          <p:cNvPr id="21" name="Straight Connector 20"/>
          <p:cNvCxnSpPr/>
          <p:nvPr/>
        </p:nvCxnSpPr>
        <p:spPr>
          <a:xfrm>
            <a:off x="4319748" y="3505200"/>
            <a:ext cx="0" cy="1143000"/>
          </a:xfrm>
          <a:prstGeom prst="line">
            <a:avLst/>
          </a:prstGeom>
          <a:noFill/>
          <a:ln w="28575" cap="flat" cmpd="sng" algn="ctr">
            <a:solidFill>
              <a:srgbClr val="0070C0"/>
            </a:solidFill>
            <a:prstDash val="sysDash"/>
          </a:ln>
          <a:effectLst/>
        </p:spPr>
      </p:cxnSp>
    </p:spTree>
    <p:extLst>
      <p:ext uri="{BB962C8B-B14F-4D97-AF65-F5344CB8AC3E}">
        <p14:creationId xmlns:p14="http://schemas.microsoft.com/office/powerpoint/2010/main" val="3932417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AvalancheTemplate_9703">
  <a:themeElements>
    <a:clrScheme name="Custom 6">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8DC765"/>
      </a:hlink>
      <a:folHlink>
        <a:srgbClr val="AA8A14"/>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valancheTemplate_9703">
  <a:themeElements>
    <a:clrScheme name="Custom 6">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8DC765"/>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Adult Immunization Composite Measure Project</Template>
  <TotalTime>11698</TotalTime>
  <Words>1558</Words>
  <Application>Microsoft Office PowerPoint</Application>
  <PresentationFormat>On-screen Show (4:3)</PresentationFormat>
  <Paragraphs>214</Paragraphs>
  <Slides>23</Slides>
  <Notes>6</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AvalancheTemplate_9703</vt:lpstr>
      <vt:lpstr>1_AvalancheTemplate_9703</vt:lpstr>
      <vt:lpstr>Influenza Planning 2015-2016</vt:lpstr>
      <vt:lpstr>PowerPoint Presentation</vt:lpstr>
      <vt:lpstr>Key Points for Area Immunizations Coordinators/Planners</vt:lpstr>
      <vt:lpstr>Rationale</vt:lpstr>
      <vt:lpstr>Background</vt:lpstr>
      <vt:lpstr>Background</vt:lpstr>
      <vt:lpstr>Rationale</vt:lpstr>
      <vt:lpstr>Critical vaccination coverage as a function of vaccine effectiveness for given level of Ro </vt:lpstr>
      <vt:lpstr>Critical vaccination coverage as a function of vaccine effectiveness for given level of Ro </vt:lpstr>
      <vt:lpstr>Methods</vt:lpstr>
      <vt:lpstr>Cumulative Percent of Active User Population Receiving Influenza Immunization and ILI Activity  Portland Area IHS 2014-2015 Season</vt:lpstr>
      <vt:lpstr>Weekly count of influenza vaccine doses given in Portland Area IHS for the 2014-15 influenza season</vt:lpstr>
      <vt:lpstr>Strategies to increase the uptake of influenza vaccine in the Portland Area IHS </vt:lpstr>
      <vt:lpstr>Projected cumulative influenza immunization rates using three single strategies compared to current practice.</vt:lpstr>
      <vt:lpstr>Projected cumulative influenza immunization rates using three combination strategies compared to current practice</vt:lpstr>
      <vt:lpstr>Recommendations</vt:lpstr>
      <vt:lpstr>PowerPoint Presentation</vt:lpstr>
      <vt:lpstr>PowerPoint Presentation</vt:lpstr>
      <vt:lpstr>PowerPoint Presentation</vt:lpstr>
      <vt:lpstr>Resources</vt:lpstr>
      <vt:lpstr>Activities so far…</vt:lpstr>
      <vt:lpstr>PowerPoint Presentation</vt:lpstr>
      <vt:lpstr>References</vt:lpstr>
    </vt:vector>
  </TitlesOfParts>
  <Company>Windows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Portland Area IHS Influenza Action Plan 2015-2016</dc:title>
  <dc:creator>Thomas Weiser</dc:creator>
  <cp:lastModifiedBy>Thomas Weiser</cp:lastModifiedBy>
  <cp:revision>79</cp:revision>
  <cp:lastPrinted>2015-10-11T20:52:03Z</cp:lastPrinted>
  <dcterms:created xsi:type="dcterms:W3CDTF">2015-06-03T16:10:38Z</dcterms:created>
  <dcterms:modified xsi:type="dcterms:W3CDTF">2015-10-28T16:48:59Z</dcterms:modified>
</cp:coreProperties>
</file>