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66" r:id="rId3"/>
    <p:sldId id="257" r:id="rId4"/>
    <p:sldId id="289" r:id="rId5"/>
    <p:sldId id="286" r:id="rId6"/>
    <p:sldId id="258" r:id="rId7"/>
    <p:sldId id="259" r:id="rId8"/>
    <p:sldId id="280" r:id="rId9"/>
    <p:sldId id="282" r:id="rId10"/>
    <p:sldId id="265" r:id="rId11"/>
    <p:sldId id="287" r:id="rId12"/>
    <p:sldId id="290" r:id="rId13"/>
    <p:sldId id="260" r:id="rId14"/>
    <p:sldId id="281" r:id="rId15"/>
    <p:sldId id="288" r:id="rId16"/>
    <p:sldId id="278" r:id="rId17"/>
    <p:sldId id="279" r:id="rId18"/>
    <p:sldId id="269" r:id="rId19"/>
    <p:sldId id="264" r:id="rId20"/>
    <p:sldId id="267" r:id="rId21"/>
    <p:sldId id="268" r:id="rId22"/>
    <p:sldId id="270" r:id="rId23"/>
    <p:sldId id="284" r:id="rId24"/>
    <p:sldId id="285" r:id="rId25"/>
    <p:sldId id="283" r:id="rId2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0" autoAdjust="0"/>
    <p:restoredTop sz="94660"/>
  </p:normalViewPr>
  <p:slideViewPr>
    <p:cSldViewPr>
      <p:cViewPr>
        <p:scale>
          <a:sx n="100" d="100"/>
          <a:sy n="100" d="100"/>
        </p:scale>
        <p:origin x="-72" y="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EB1DF0B-0851-4ACC-86FB-6725D1EA4E87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CDED52F-E30D-446C-B1E8-2440E1EC4901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DF0B-0851-4ACC-86FB-6725D1EA4E87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D52F-E30D-446C-B1E8-2440E1EC49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DF0B-0851-4ACC-86FB-6725D1EA4E87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CDED52F-E30D-446C-B1E8-2440E1EC49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DF0B-0851-4ACC-86FB-6725D1EA4E87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D52F-E30D-446C-B1E8-2440E1EC490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EB1DF0B-0851-4ACC-86FB-6725D1EA4E87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CDED52F-E30D-446C-B1E8-2440E1EC490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DF0B-0851-4ACC-86FB-6725D1EA4E87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D52F-E30D-446C-B1E8-2440E1EC490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DF0B-0851-4ACC-86FB-6725D1EA4E87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D52F-E30D-446C-B1E8-2440E1EC490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DF0B-0851-4ACC-86FB-6725D1EA4E87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D52F-E30D-446C-B1E8-2440E1EC4901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DF0B-0851-4ACC-86FB-6725D1EA4E87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D52F-E30D-446C-B1E8-2440E1EC49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DF0B-0851-4ACC-86FB-6725D1EA4E87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CDED52F-E30D-446C-B1E8-2440E1EC490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DF0B-0851-4ACC-86FB-6725D1EA4E87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D52F-E30D-446C-B1E8-2440E1EC490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EB1DF0B-0851-4ACC-86FB-6725D1EA4E87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CDED52F-E30D-446C-B1E8-2440E1EC490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133600"/>
            <a:ext cx="1981200" cy="182880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Health and Human Services 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295400"/>
            <a:ext cx="6324600" cy="1828800"/>
          </a:xfrm>
        </p:spPr>
        <p:txBody>
          <a:bodyPr/>
          <a:lstStyle/>
          <a:p>
            <a:r>
              <a:rPr lang="en-US" dirty="0" smtClean="0"/>
              <a:t>Cowlitz Indian Tribe</a:t>
            </a:r>
            <a:endParaRPr lang="en-US" dirty="0"/>
          </a:p>
        </p:txBody>
      </p:sp>
      <p:pic>
        <p:nvPicPr>
          <p:cNvPr id="11267" name="Picture 3" descr="S:\Images\Tribal logo no background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743200"/>
            <a:ext cx="2199588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974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99" y="1904999"/>
            <a:ext cx="8407893" cy="1676401"/>
          </a:xfrm>
        </p:spPr>
        <p:txBody>
          <a:bodyPr>
            <a:noAutofit/>
          </a:bodyPr>
          <a:lstStyle/>
          <a:p>
            <a:r>
              <a:rPr lang="en-US" sz="1400" dirty="0" smtClean="0"/>
              <a:t>Began providing services in 2004</a:t>
            </a:r>
          </a:p>
          <a:p>
            <a:pPr marL="45720" indent="0">
              <a:buNone/>
            </a:pPr>
            <a:endParaRPr lang="en-US" sz="1400" dirty="0" smtClean="0"/>
          </a:p>
          <a:p>
            <a:r>
              <a:rPr lang="en-US" sz="1400" dirty="0" smtClean="0"/>
              <a:t>Provides Job Preparedness and Search Support for enrolled members of federally and state recognized tribes from, Clark, Cowlitz, and Lewis Counties.</a:t>
            </a:r>
          </a:p>
          <a:p>
            <a:pPr marL="0" indent="0">
              <a:buNone/>
            </a:pPr>
            <a:endParaRPr lang="en-US" sz="1600" dirty="0" smtClean="0"/>
          </a:p>
          <a:p>
            <a:r>
              <a:rPr lang="en-US" sz="1400" dirty="0"/>
              <a:t>Must have a documented  disability that is a barrier to employment</a:t>
            </a:r>
            <a:r>
              <a:rPr lang="en-US" sz="1400" dirty="0" smtClean="0"/>
              <a:t>. (Physical, Mental, Learning, Substance, Etc.)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Longview- Vocational Rehabilitation</a:t>
            </a:r>
            <a:endParaRPr lang="en-US" dirty="0"/>
          </a:p>
        </p:txBody>
      </p:sp>
      <p:pic>
        <p:nvPicPr>
          <p:cNvPr id="4098" name="Picture 2" descr="S:\Health Admin\Newsletter\February 2009\IMG_16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733800"/>
            <a:ext cx="3124200" cy="234330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000" y="3200400"/>
            <a:ext cx="4800600" cy="27313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2860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spc="150" baseline="0">
                <a:solidFill>
                  <a:schemeClr val="tx2"/>
                </a:solidFill>
              </a:defRPr>
            </a:lvl1pPr>
            <a:lvl2pPr marL="548640" indent="-18288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pc="100" baseline="0">
                <a:solidFill>
                  <a:schemeClr val="tx2"/>
                </a:solidFill>
              </a:defRPr>
            </a:lvl2pPr>
            <a:lvl3pPr marL="822960" indent="-182880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spc="100" baseline="0">
                <a:solidFill>
                  <a:schemeClr val="tx2"/>
                </a:solidFill>
              </a:defRPr>
            </a:lvl3pPr>
            <a:lvl4pPr marL="1097280" indent="-182880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</a:defRPr>
            </a:lvl4pPr>
            <a:lvl5pPr marL="1280160" indent="-182880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spc="100" baseline="0">
                <a:solidFill>
                  <a:schemeClr val="tx2"/>
                </a:solidFill>
              </a:defRPr>
            </a:lvl5pPr>
            <a:lvl6pPr marL="1554480" indent="-18288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chemeClr val="tx2"/>
                </a:solidFill>
              </a:defRPr>
            </a:lvl6pPr>
            <a:lvl7pPr marL="1828800" indent="-18288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>
                <a:solidFill>
                  <a:schemeClr val="tx2"/>
                </a:solidFill>
              </a:defRPr>
            </a:lvl7pPr>
            <a:lvl8pPr marL="2103120" indent="-182880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>
                <a:solidFill>
                  <a:schemeClr val="tx2"/>
                </a:solidFill>
              </a:defRPr>
            </a:lvl8pPr>
            <a:lvl9pPr marL="2377440" indent="-182880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>
                <a:solidFill>
                  <a:schemeClr val="tx2"/>
                </a:solidFill>
              </a:defRPr>
            </a:lvl9pPr>
          </a:lstStyle>
          <a:p>
            <a:pPr marL="45720" indent="0">
              <a:buNone/>
            </a:pPr>
            <a:endParaRPr lang="en-US" dirty="0" smtClean="0"/>
          </a:p>
          <a:p>
            <a:endParaRPr lang="en-US" dirty="0"/>
          </a:p>
          <a:p>
            <a:r>
              <a:rPr lang="en-US" sz="1500" dirty="0" smtClean="0"/>
              <a:t>Helps </a:t>
            </a:r>
            <a:r>
              <a:rPr lang="en-US" sz="1500" dirty="0"/>
              <a:t>dozens of AI/AN annually to attain and maintain sustainable employment</a:t>
            </a:r>
            <a:r>
              <a:rPr lang="en-US" sz="1500" dirty="0" smtClean="0"/>
              <a:t>.</a:t>
            </a:r>
          </a:p>
          <a:p>
            <a:endParaRPr lang="en-US" sz="1500" dirty="0"/>
          </a:p>
          <a:p>
            <a:r>
              <a:rPr lang="en-US" sz="1500" dirty="0"/>
              <a:t>CARF Accredited</a:t>
            </a:r>
            <a:r>
              <a:rPr lang="en-US" sz="1500" dirty="0" smtClean="0"/>
              <a:t>. Only </a:t>
            </a:r>
            <a:r>
              <a:rPr lang="en-US" sz="1500" dirty="0"/>
              <a:t>Tribal 121 Program in the nation with this distinction</a:t>
            </a:r>
            <a:r>
              <a:rPr lang="en-US" sz="1500" dirty="0" smtClean="0"/>
              <a:t>.</a:t>
            </a:r>
          </a:p>
          <a:p>
            <a:pPr marL="45720" indent="0">
              <a:buNone/>
            </a:pPr>
            <a:endParaRPr lang="en-US" sz="1500" dirty="0"/>
          </a:p>
          <a:p>
            <a:r>
              <a:rPr lang="en-US" sz="1500" dirty="0"/>
              <a:t>Funded through the Department of Education, Rehabilitation Services Administration.  </a:t>
            </a:r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33398" y="4302936"/>
            <a:ext cx="8407893" cy="2133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147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Purchased building in 2014 (Tukwila)</a:t>
            </a:r>
          </a:p>
          <a:p>
            <a:pPr marL="4572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Cowlitz Tribal Health- Seattle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124200"/>
            <a:ext cx="5181600" cy="313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36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We offer co-occurring behavioral health services</a:t>
            </a:r>
          </a:p>
          <a:p>
            <a:pPr lvl="1"/>
            <a:r>
              <a:rPr lang="en-US" dirty="0"/>
              <a:t>3 dual credentialed providers (Mental Health Counselor and Chemical Dependency Professional</a:t>
            </a:r>
            <a:r>
              <a:rPr lang="en-US" dirty="0" smtClean="0"/>
              <a:t>)</a:t>
            </a:r>
          </a:p>
          <a:p>
            <a:pPr marL="274320" lvl="1" indent="-228600">
              <a:buClr>
                <a:schemeClr val="accent1"/>
              </a:buClr>
              <a:buFont typeface="Wingdings 2" pitchFamily="18" charset="2"/>
              <a:buChar char=""/>
            </a:pPr>
            <a:r>
              <a:rPr lang="en-US" sz="2800" dirty="0"/>
              <a:t>Culture is incorporated into </a:t>
            </a:r>
            <a:r>
              <a:rPr lang="en-US" sz="2800" dirty="0" smtClean="0"/>
              <a:t>services</a:t>
            </a:r>
            <a:endParaRPr lang="en-US" dirty="0" smtClean="0"/>
          </a:p>
          <a:p>
            <a:pPr marL="365760" lvl="1" indent="0">
              <a:buNone/>
            </a:pP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Cowlitz Tribal Health- Seattle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676400"/>
            <a:ext cx="3352800" cy="447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344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8800"/>
            <a:ext cx="4191000" cy="480060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4800" dirty="0" smtClean="0"/>
              <a:t>Began providing services in 2010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4800" dirty="0"/>
              <a:t>Provides individual therapy for youth and adults; provides family therapy and parenting groups.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4800" dirty="0" smtClean="0"/>
              <a:t>Hired 1 FTE Psych ARNP in December 2015.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4800" dirty="0"/>
              <a:t>Psych ARNP </a:t>
            </a:r>
            <a:r>
              <a:rPr lang="en-US" sz="4800" dirty="0" smtClean="0"/>
              <a:t>provides </a:t>
            </a:r>
            <a:r>
              <a:rPr lang="en-US" sz="4800" dirty="0"/>
              <a:t>medication management and therapy</a:t>
            </a:r>
            <a:r>
              <a:rPr lang="en-US" sz="4800" dirty="0" smtClean="0"/>
              <a:t>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4800" dirty="0" smtClean="0"/>
              <a:t>Therapists </a:t>
            </a:r>
            <a:r>
              <a:rPr lang="en-US" sz="4800" dirty="0"/>
              <a:t>work with local school districts to provide services for AI/AN youth and families</a:t>
            </a:r>
            <a:r>
              <a:rPr lang="en-US" sz="4800" dirty="0" smtClean="0"/>
              <a:t>.</a:t>
            </a:r>
            <a:endParaRPr lang="en-US" sz="48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4800" dirty="0"/>
              <a:t>T</a:t>
            </a:r>
            <a:r>
              <a:rPr lang="en-US" sz="4800" dirty="0" smtClean="0"/>
              <a:t>herapists </a:t>
            </a:r>
            <a:r>
              <a:rPr lang="en-US" sz="4800" dirty="0"/>
              <a:t>conduct several hundred visits </a:t>
            </a:r>
            <a:r>
              <a:rPr lang="en-US" sz="4800" dirty="0" smtClean="0"/>
              <a:t>per/month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4800" dirty="0" smtClean="0"/>
              <a:t>Therapists use EHR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4800" dirty="0" smtClean="0"/>
              <a:t>CARF Accredited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4800" dirty="0" smtClean="0"/>
              <a:t>Current Providers:</a:t>
            </a:r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4800" dirty="0" smtClean="0"/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4800" dirty="0" smtClean="0"/>
              <a:t>	10 FTE Mental Health Counselors</a:t>
            </a:r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4800" dirty="0" smtClean="0"/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4800" dirty="0" smtClean="0"/>
              <a:t>	1 </a:t>
            </a:r>
            <a:r>
              <a:rPr lang="en-US" sz="4800" dirty="0"/>
              <a:t>FTE </a:t>
            </a:r>
            <a:r>
              <a:rPr lang="en-US" sz="4800" dirty="0" smtClean="0"/>
              <a:t>Psych ARNP</a:t>
            </a:r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4800" dirty="0" smtClean="0"/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4800" dirty="0"/>
              <a:t>	</a:t>
            </a:r>
            <a:r>
              <a:rPr lang="en-US" sz="4800" dirty="0" smtClean="0"/>
              <a:t>1 FTE PHD Psych</a:t>
            </a:r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4800" dirty="0" smtClean="0"/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4800" dirty="0"/>
              <a:t>	</a:t>
            </a:r>
            <a:r>
              <a:rPr lang="en-US" sz="4800" dirty="0" smtClean="0"/>
              <a:t>4 FTE Associate Mental Health 	Counselors</a:t>
            </a:r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4800" dirty="0"/>
              <a:t>	</a:t>
            </a:r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2800" dirty="0" smtClean="0"/>
          </a:p>
          <a:p>
            <a:pPr marL="45720" indent="0">
              <a:spcBef>
                <a:spcPts val="1800"/>
              </a:spcBef>
              <a:buNone/>
            </a:pPr>
            <a:endParaRPr lang="en-US" sz="2400" dirty="0" smtClean="0"/>
          </a:p>
          <a:p>
            <a:pPr marL="45720" indent="0">
              <a:spcBef>
                <a:spcPts val="1800"/>
              </a:spcBef>
              <a:buNone/>
            </a:pPr>
            <a:r>
              <a:rPr lang="en-US" sz="2400" dirty="0"/>
              <a:t>	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11664"/>
          </a:xfrm>
        </p:spPr>
        <p:txBody>
          <a:bodyPr/>
          <a:lstStyle/>
          <a:p>
            <a:r>
              <a:rPr lang="en-US" dirty="0" smtClean="0"/>
              <a:t>Seattle- Mental Health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056" y="2743200"/>
            <a:ext cx="402467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555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sz="7200" dirty="0" smtClean="0"/>
              <a:t>Began providing services in 2012</a:t>
            </a:r>
          </a:p>
          <a:p>
            <a:r>
              <a:rPr lang="en-US" sz="7200" dirty="0" smtClean="0"/>
              <a:t>Provides adult and youth outpatient alcohol/chemical dependency services</a:t>
            </a:r>
          </a:p>
          <a:p>
            <a:r>
              <a:rPr lang="en-US" sz="7200" dirty="0"/>
              <a:t>WA State </a:t>
            </a:r>
            <a:r>
              <a:rPr lang="en-US" sz="7200" dirty="0" smtClean="0"/>
              <a:t>Certified</a:t>
            </a:r>
            <a:endParaRPr lang="en-US" sz="7200" dirty="0"/>
          </a:p>
          <a:p>
            <a:r>
              <a:rPr lang="en-US" sz="7200" dirty="0"/>
              <a:t>CARF </a:t>
            </a:r>
            <a:r>
              <a:rPr lang="en-US" sz="7200" dirty="0" smtClean="0"/>
              <a:t>Accredited</a:t>
            </a:r>
          </a:p>
          <a:p>
            <a:r>
              <a:rPr lang="en-US" sz="7200" dirty="0"/>
              <a:t>Working on MOU with School Districts in King County to provide services to AI/AN youth in coordination with current mental health program</a:t>
            </a:r>
            <a:r>
              <a:rPr lang="en-US" sz="7200" dirty="0" smtClean="0"/>
              <a:t>.</a:t>
            </a:r>
          </a:p>
          <a:p>
            <a:r>
              <a:rPr lang="en-US" sz="7200" dirty="0" smtClean="0"/>
              <a:t>Counselors use EHR</a:t>
            </a:r>
          </a:p>
          <a:p>
            <a:r>
              <a:rPr lang="en-US" sz="7200" dirty="0" smtClean="0"/>
              <a:t>Current Positions:</a:t>
            </a:r>
          </a:p>
          <a:p>
            <a:pPr marL="45720" indent="0">
              <a:buNone/>
            </a:pPr>
            <a:endParaRPr lang="en-US" sz="7200" dirty="0" smtClean="0"/>
          </a:p>
          <a:p>
            <a:pPr marL="45720" indent="0">
              <a:buNone/>
            </a:pPr>
            <a:r>
              <a:rPr lang="en-US" sz="7200" dirty="0"/>
              <a:t>	</a:t>
            </a:r>
            <a:r>
              <a:rPr lang="en-US" sz="7200" dirty="0" smtClean="0"/>
              <a:t>4 </a:t>
            </a:r>
            <a:r>
              <a:rPr lang="en-US" sz="7200" dirty="0"/>
              <a:t>FTE </a:t>
            </a:r>
            <a:r>
              <a:rPr lang="en-US" sz="7200" dirty="0" smtClean="0"/>
              <a:t>CDPs</a:t>
            </a:r>
            <a:endParaRPr lang="en-US" sz="7200" dirty="0"/>
          </a:p>
          <a:p>
            <a:pPr marL="45720" indent="0">
              <a:buNone/>
            </a:pPr>
            <a:endParaRPr lang="en-US" dirty="0" smtClean="0"/>
          </a:p>
          <a:p>
            <a:pPr marL="640080" lvl="2" indent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Seattle- Chemical Dependency </a:t>
            </a:r>
            <a:endParaRPr lang="en-US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597" y="2703407"/>
            <a:ext cx="4029805" cy="2438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884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Purchased building in 2014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Cowlitz Tribal Health- Vancouver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743199"/>
            <a:ext cx="5940425" cy="3346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168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Began providing services in 2009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Provides </a:t>
            </a:r>
            <a:r>
              <a:rPr lang="en-US" dirty="0" smtClean="0"/>
              <a:t>individual and group therapy for youth and adults; provides </a:t>
            </a:r>
            <a:r>
              <a:rPr lang="en-US" dirty="0"/>
              <a:t>family </a:t>
            </a:r>
            <a:r>
              <a:rPr lang="en-US" dirty="0" smtClean="0"/>
              <a:t>therapy and parenting groups.</a:t>
            </a:r>
            <a:endParaRPr lang="en-US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Psych ARNP provides medication management and therapy</a:t>
            </a:r>
            <a:r>
              <a:rPr lang="en-US" dirty="0" smtClean="0"/>
              <a:t>.</a:t>
            </a:r>
            <a:endParaRPr lang="en-US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Therapists work with local school districts to provide services for AI/AN youth and families</a:t>
            </a:r>
            <a:r>
              <a:rPr lang="en-US" dirty="0" smtClean="0"/>
              <a:t>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Clinicians use EHR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CARF Accredited </a:t>
            </a:r>
            <a:endParaRPr lang="en-US" dirty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Current </a:t>
            </a:r>
            <a:r>
              <a:rPr lang="en-US" dirty="0"/>
              <a:t>Providers:</a:t>
            </a:r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	</a:t>
            </a:r>
            <a:endParaRPr lang="en-US" dirty="0" smtClean="0"/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	</a:t>
            </a:r>
            <a:r>
              <a:rPr lang="en-US" dirty="0" smtClean="0"/>
              <a:t>2 </a:t>
            </a:r>
            <a:r>
              <a:rPr lang="en-US" dirty="0"/>
              <a:t>FTE </a:t>
            </a:r>
            <a:r>
              <a:rPr lang="en-US" dirty="0" smtClean="0"/>
              <a:t>Mental Health 	Counselors</a:t>
            </a:r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endParaRPr lang="en-US" dirty="0"/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	</a:t>
            </a:r>
            <a:r>
              <a:rPr lang="en-US" dirty="0" smtClean="0"/>
              <a:t>.6 </a:t>
            </a:r>
            <a:r>
              <a:rPr lang="en-US" dirty="0"/>
              <a:t>FTE Psych </a:t>
            </a:r>
            <a:r>
              <a:rPr lang="en-US" dirty="0" smtClean="0"/>
              <a:t>ARNP</a:t>
            </a:r>
            <a:endParaRPr lang="en-US" dirty="0"/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endParaRPr lang="en-US" dirty="0"/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	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Vancouver- Mental Health</a:t>
            </a:r>
            <a:endParaRPr lang="en-US" dirty="0"/>
          </a:p>
        </p:txBody>
      </p:sp>
      <p:pic>
        <p:nvPicPr>
          <p:cNvPr id="5" name="Picture 3" descr="C:\Users\shargett\Desktop\20150904_14285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786988"/>
            <a:ext cx="4038600" cy="22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72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Began providing services in 2006</a:t>
            </a:r>
          </a:p>
          <a:p>
            <a:r>
              <a:rPr lang="en-US" dirty="0" smtClean="0"/>
              <a:t>Provides adult and youth outpatient alcohol/chemical dependency services</a:t>
            </a:r>
          </a:p>
          <a:p>
            <a:r>
              <a:rPr lang="en-US" dirty="0"/>
              <a:t>WA State </a:t>
            </a:r>
            <a:r>
              <a:rPr lang="en-US" dirty="0" smtClean="0"/>
              <a:t>Certified</a:t>
            </a:r>
            <a:endParaRPr lang="en-US" dirty="0"/>
          </a:p>
          <a:p>
            <a:r>
              <a:rPr lang="en-US" dirty="0"/>
              <a:t>CARF </a:t>
            </a:r>
            <a:r>
              <a:rPr lang="en-US" dirty="0" smtClean="0"/>
              <a:t>Accredited</a:t>
            </a:r>
          </a:p>
          <a:p>
            <a:r>
              <a:rPr lang="en-US" dirty="0" smtClean="0"/>
              <a:t>Counselors use EHR</a:t>
            </a:r>
            <a:endParaRPr lang="en-US" dirty="0"/>
          </a:p>
          <a:p>
            <a:r>
              <a:rPr lang="en-US" dirty="0" smtClean="0"/>
              <a:t>Current Positions:</a:t>
            </a:r>
          </a:p>
          <a:p>
            <a:pPr marL="45720" indent="0">
              <a:buNone/>
            </a:pPr>
            <a:r>
              <a:rPr lang="en-US" dirty="0"/>
              <a:t>	</a:t>
            </a:r>
            <a:endParaRPr lang="en-US" dirty="0" smtClean="0"/>
          </a:p>
          <a:p>
            <a:pPr marL="45720" indent="0">
              <a:buNone/>
            </a:pPr>
            <a:r>
              <a:rPr lang="en-US" dirty="0"/>
              <a:t>	</a:t>
            </a:r>
            <a:r>
              <a:rPr lang="en-US" dirty="0" smtClean="0"/>
              <a:t>2 </a:t>
            </a:r>
            <a:r>
              <a:rPr lang="en-US" dirty="0"/>
              <a:t>FTE </a:t>
            </a:r>
            <a:r>
              <a:rPr lang="en-US" dirty="0" smtClean="0"/>
              <a:t>CDPs</a:t>
            </a:r>
            <a:endParaRPr lang="en-US" dirty="0"/>
          </a:p>
          <a:p>
            <a:pPr marL="45720" indent="0">
              <a:buNone/>
            </a:pPr>
            <a:endParaRPr lang="en-US" dirty="0" smtClean="0"/>
          </a:p>
          <a:p>
            <a:pPr marL="640080" lvl="2" indent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Vancouver- Chemical Dependency 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549" y="2785710"/>
            <a:ext cx="4035902" cy="227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135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752600"/>
            <a:ext cx="6096001" cy="464117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Provides advocacy services for self-identified AI/AN who have been affected by sexual assault, domestic violence, dating violence or stalking.</a:t>
            </a:r>
          </a:p>
          <a:p>
            <a:pPr marL="45720" indent="0">
              <a:buNone/>
            </a:pPr>
            <a:endParaRPr lang="en-US" dirty="0" smtClean="0"/>
          </a:p>
          <a:p>
            <a:r>
              <a:rPr lang="en-US" dirty="0" smtClean="0"/>
              <a:t>Serves Clark, Cowlitz, and South Lewis Counties.</a:t>
            </a:r>
          </a:p>
          <a:p>
            <a:pPr marL="45720" indent="0">
              <a:buNone/>
            </a:pPr>
            <a:endParaRPr lang="en-US" dirty="0"/>
          </a:p>
          <a:p>
            <a:r>
              <a:rPr lang="en-US" dirty="0" smtClean="0"/>
              <a:t>Services may include:  legal advocacy, education, transitional housing, clothing, transportation, other financial aid, etc. </a:t>
            </a:r>
          </a:p>
          <a:p>
            <a:endParaRPr lang="en-US" dirty="0"/>
          </a:p>
          <a:p>
            <a:r>
              <a:rPr lang="en-US" dirty="0" smtClean="0"/>
              <a:t>Programs are funded through Washington State’s Office of Crime Victims Advocacy and the Department of Justice. </a:t>
            </a:r>
          </a:p>
          <a:p>
            <a:endParaRPr lang="en-US" dirty="0"/>
          </a:p>
          <a:p>
            <a:pPr marL="4572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Vancouver- Advocacy services</a:t>
            </a:r>
            <a:br>
              <a:rPr lang="en-US" dirty="0" smtClean="0"/>
            </a:br>
            <a:r>
              <a:rPr lang="en-US" dirty="0" smtClean="0"/>
              <a:t>“Pathways to Healing” Program</a:t>
            </a:r>
            <a:endParaRPr lang="en-US" dirty="0"/>
          </a:p>
        </p:txBody>
      </p:sp>
      <p:pic>
        <p:nvPicPr>
          <p:cNvPr id="1026" name="Picture 2" descr="C:\Users\Todd.COWLITZLV\AppData\Local\Microsoft\Windows\Temporary Internet Files\Content.Outlook\VUHV1DDI\PTH Logo text jpe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514600"/>
            <a:ext cx="1921791" cy="281455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255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5200" y="1752600"/>
            <a:ext cx="5283692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Provides Congregate and Home Delivered Meals to AI/AN in Lewis and Cowlitz Counties.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Provides Transportation, Caregiver Support, Cultural Activities, Trips and More.</a:t>
            </a:r>
          </a:p>
          <a:p>
            <a:pPr marL="45720" indent="0">
              <a:buNone/>
            </a:pPr>
            <a:endParaRPr lang="en-US" dirty="0"/>
          </a:p>
          <a:p>
            <a:r>
              <a:rPr lang="en-US" dirty="0" smtClean="0"/>
              <a:t>Funded through federal Agency on Aging.</a:t>
            </a:r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Toledo- Elders Program</a:t>
            </a:r>
            <a:endParaRPr lang="en-US" dirty="0"/>
          </a:p>
        </p:txBody>
      </p:sp>
      <p:pic>
        <p:nvPicPr>
          <p:cNvPr id="6146" name="Picture 2" descr="S:\Health Admin\HHS IMAGES\CIMG16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133600"/>
            <a:ext cx="2209800" cy="165735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S:\Health Admin\HHS IMAGES\DSCN22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419600"/>
            <a:ext cx="2256417" cy="16891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612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36"/>
          <a:stretch/>
        </p:blipFill>
        <p:spPr bwMode="auto">
          <a:xfrm>
            <a:off x="4800600" y="4419600"/>
            <a:ext cx="4079672" cy="1905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8800"/>
            <a:ext cx="8001000" cy="433895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Policy and Budgeting Set by Tribal Council and Health Board.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Bill Iyall, Chairman, Cowlitz Indian Tribe </a:t>
            </a:r>
          </a:p>
          <a:p>
            <a:r>
              <a:rPr lang="en-US" dirty="0"/>
              <a:t>Cassy Reck, Health Board </a:t>
            </a:r>
            <a:r>
              <a:rPr lang="en-US" dirty="0" smtClean="0"/>
              <a:t>Chair</a:t>
            </a:r>
          </a:p>
          <a:p>
            <a:r>
              <a:rPr lang="en-US" dirty="0" smtClean="0"/>
              <a:t>Steve Kutz, HHS Executive Director</a:t>
            </a:r>
          </a:p>
          <a:p>
            <a:r>
              <a:rPr lang="en-US" dirty="0" smtClean="0"/>
              <a:t>Jim Sherrill, Human Services Director (Acting Deputy Director)	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Cowlitz Compacted for Title V </a:t>
            </a:r>
          </a:p>
          <a:p>
            <a:pPr marL="45720" indent="0">
              <a:buNone/>
            </a:pPr>
            <a:r>
              <a:rPr lang="en-US" dirty="0"/>
              <a:t>	</a:t>
            </a:r>
            <a:r>
              <a:rPr lang="en-US" dirty="0" smtClean="0"/>
              <a:t>Self Governance in 2011.  </a:t>
            </a:r>
          </a:p>
          <a:p>
            <a:pPr marL="45720" indent="0">
              <a:buNone/>
            </a:pPr>
            <a:r>
              <a:rPr lang="en-US" dirty="0"/>
              <a:t>	</a:t>
            </a:r>
            <a:r>
              <a:rPr lang="en-US" dirty="0" smtClean="0"/>
              <a:t>Previously, Title I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HHS Administration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97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800600" y="2286000"/>
            <a:ext cx="4038601" cy="3916679"/>
          </a:xfrm>
        </p:spPr>
        <p:txBody>
          <a:bodyPr/>
          <a:lstStyle/>
          <a:p>
            <a:r>
              <a:rPr lang="en-US" dirty="0" smtClean="0"/>
              <a:t>Staff one ICW Social Worker to manage cases across the state.</a:t>
            </a:r>
          </a:p>
          <a:p>
            <a:endParaRPr lang="en-US" dirty="0"/>
          </a:p>
          <a:p>
            <a:r>
              <a:rPr lang="en-US" dirty="0" smtClean="0"/>
              <a:t>Case load ranges between 15-30 at any given time. </a:t>
            </a:r>
          </a:p>
          <a:p>
            <a:pPr marL="45720" indent="0">
              <a:buNone/>
            </a:pPr>
            <a:endParaRPr lang="en-US" dirty="0" smtClean="0"/>
          </a:p>
          <a:p>
            <a:r>
              <a:rPr lang="en-US" dirty="0" smtClean="0"/>
              <a:t>Funded by WA DSHS Contract.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Indian Child welfare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71600" y="5086350"/>
            <a:ext cx="1896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Kids Camp, 2010</a:t>
            </a:r>
            <a:endParaRPr lang="en-US" dirty="0">
              <a:solidFill>
                <a:schemeClr val="accent6"/>
              </a:solidFill>
            </a:endParaRPr>
          </a:p>
        </p:txBody>
      </p:sp>
      <p:pic>
        <p:nvPicPr>
          <p:cNvPr id="3075" name="Picture 3" descr="S:\Health Admin\Newsletter\March 2011\Vol. 3 Issue 2\Youth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18" y="2362200"/>
            <a:ext cx="3962400" cy="29718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17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905000"/>
            <a:ext cx="6934201" cy="4450078"/>
          </a:xfrm>
        </p:spPr>
        <p:txBody>
          <a:bodyPr>
            <a:normAutofit fontScale="85000" lnSpcReduction="10000"/>
          </a:bodyPr>
          <a:lstStyle/>
          <a:p>
            <a:endParaRPr lang="en-US" dirty="0" smtClean="0"/>
          </a:p>
          <a:p>
            <a:pPr>
              <a:spcBef>
                <a:spcPts val="600"/>
              </a:spcBef>
            </a:pPr>
            <a:r>
              <a:rPr lang="en-US" dirty="0" smtClean="0"/>
              <a:t>Began providing services in 2004</a:t>
            </a:r>
          </a:p>
          <a:p>
            <a:pPr marL="45720" indent="0">
              <a:spcBef>
                <a:spcPts val="600"/>
              </a:spcBef>
              <a:buNone/>
            </a:pPr>
            <a:endParaRPr lang="en-US" dirty="0" smtClean="0"/>
          </a:p>
          <a:p>
            <a:pPr>
              <a:spcBef>
                <a:spcPts val="600"/>
              </a:spcBef>
            </a:pPr>
            <a:r>
              <a:rPr lang="en-US" dirty="0" smtClean="0"/>
              <a:t>Serves Cowlitz Indian Tribal Members in the CHSDA.</a:t>
            </a:r>
          </a:p>
          <a:p>
            <a:pPr marL="45720" indent="0">
              <a:buNone/>
            </a:pPr>
            <a:endParaRPr lang="en-US" dirty="0"/>
          </a:p>
          <a:p>
            <a:r>
              <a:rPr lang="en-US" dirty="0" smtClean="0"/>
              <a:t>CHSDA includes:  Clark, Cowlitz, Skamania, Wahkiakum, Columbia (OR), Lewis, Thurston, Pierce, King, Kittitas.</a:t>
            </a:r>
          </a:p>
          <a:p>
            <a:endParaRPr lang="en-US" dirty="0"/>
          </a:p>
          <a:p>
            <a:r>
              <a:rPr lang="en-US" dirty="0" smtClean="0"/>
              <a:t>Tribe has over 4000 members (About 2000 in CHSDA) </a:t>
            </a:r>
          </a:p>
          <a:p>
            <a:endParaRPr lang="en-US" dirty="0"/>
          </a:p>
          <a:p>
            <a:r>
              <a:rPr lang="en-US" dirty="0" smtClean="0"/>
              <a:t>Following WA counties have 300+ members:  Clark, Cowlitz, Thurston, Pierce, King.</a:t>
            </a:r>
          </a:p>
          <a:p>
            <a:pPr marL="45720" indent="0">
              <a:buNone/>
            </a:pPr>
            <a:endParaRPr lang="en-US" dirty="0"/>
          </a:p>
          <a:p>
            <a:r>
              <a:rPr lang="en-US" dirty="0" smtClean="0"/>
              <a:t>CHS funds are used to provide specialty services such as optical and dental not available at a tribal clinic.</a:t>
            </a:r>
          </a:p>
          <a:p>
            <a:endParaRPr lang="en-US" dirty="0"/>
          </a:p>
          <a:p>
            <a:pPr marL="4572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Contract health services (CHS)</a:t>
            </a:r>
            <a:endParaRPr lang="en-US" dirty="0"/>
          </a:p>
        </p:txBody>
      </p:sp>
      <p:pic>
        <p:nvPicPr>
          <p:cNvPr id="4" name="Picture 3" descr="state fair 06 02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47" t="1153" r="14697" b="-1153"/>
          <a:stretch/>
        </p:blipFill>
        <p:spPr bwMode="auto">
          <a:xfrm>
            <a:off x="7449628" y="2136113"/>
            <a:ext cx="1263770" cy="189565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9628" y="4267199"/>
            <a:ext cx="1263770" cy="1896993"/>
          </a:xfrm>
          <a:prstGeom prst="rect">
            <a:avLst/>
          </a:prstGeom>
          <a:noFill/>
          <a:ln w="19050">
            <a:solidFill>
              <a:srgbClr val="7E0018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993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endParaRPr lang="en-US" sz="2800" dirty="0" smtClean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 for canoe Family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28800"/>
            <a:ext cx="30861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828800"/>
            <a:ext cx="3713329" cy="247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419600"/>
            <a:ext cx="3200400" cy="213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906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 for canoe Family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821656"/>
            <a:ext cx="3276600" cy="184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810000"/>
            <a:ext cx="3429000" cy="2286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380999" y="2743200"/>
            <a:ext cx="4000501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524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 for youth program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426" y="2133600"/>
            <a:ext cx="3894974" cy="2592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76400"/>
            <a:ext cx="32512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267200"/>
            <a:ext cx="259080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995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 for Youth Program 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984750"/>
            <a:ext cx="1676400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944" y="4622800"/>
            <a:ext cx="19812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09468"/>
            <a:ext cx="1403949" cy="1871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71" y="2590800"/>
            <a:ext cx="4295657" cy="2869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348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1362613"/>
              </p:ext>
            </p:extLst>
          </p:nvPr>
        </p:nvGraphicFramePr>
        <p:xfrm>
          <a:off x="304800" y="1752600"/>
          <a:ext cx="8153400" cy="48445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30900"/>
                <a:gridCol w="1595726"/>
                <a:gridCol w="1481746"/>
                <a:gridCol w="1367765"/>
                <a:gridCol w="1377263"/>
              </a:tblGrid>
              <a:tr h="30365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u="sng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latin typeface="+mn-lt"/>
                        </a:rPr>
                        <a:t>Longview</a:t>
                      </a:r>
                      <a:endParaRPr lang="en-US" sz="1400" u="sng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latin typeface="+mn-lt"/>
                        </a:rPr>
                        <a:t>Seattle</a:t>
                      </a:r>
                      <a:endParaRPr lang="en-US" sz="1400" u="sng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latin typeface="+mn-lt"/>
                        </a:rPr>
                        <a:t>Vancouver</a:t>
                      </a:r>
                      <a:endParaRPr lang="en-US" sz="1400" u="sng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latin typeface="+mn-lt"/>
                        </a:rPr>
                        <a:t>Toledo</a:t>
                      </a:r>
                      <a:endParaRPr lang="en-US" sz="1400" u="sng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00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</a:rPr>
                        <a:t>Health Clinic 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2004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New facility 2011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4717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</a:rPr>
                        <a:t>Mental Health – Outpatient 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2004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2010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2009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304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</a:rPr>
                        <a:t>Adult Alcohol/CD - Outpatient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2003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2014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2006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68580" marR="68580" marT="0" marB="0"/>
                </a:tc>
              </a:tr>
              <a:tr h="4858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Youth Alcohol/CD</a:t>
                      </a:r>
                      <a:r>
                        <a:rPr lang="en-US" sz="1200" baseline="0" dirty="0" smtClean="0">
                          <a:effectLst/>
                          <a:latin typeface="+mn-lt"/>
                          <a:ea typeface="Times New Roman"/>
                        </a:rPr>
                        <a:t> – Outpatient 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2008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2012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2012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83933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Contract Health</a:t>
                      </a:r>
                      <a:r>
                        <a:rPr lang="en-US" sz="1200" baseline="0" dirty="0" smtClean="0">
                          <a:effectLst/>
                          <a:latin typeface="+mn-lt"/>
                          <a:ea typeface="Times New Roman"/>
                        </a:rPr>
                        <a:t> Services 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2002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CHSDA</a:t>
                      </a:r>
                      <a:r>
                        <a:rPr lang="en-US" sz="1200" baseline="0" dirty="0" smtClean="0">
                          <a:effectLst/>
                          <a:latin typeface="+mn-lt"/>
                          <a:ea typeface="Times New Roman"/>
                        </a:rPr>
                        <a:t> Counties Include:</a:t>
                      </a:r>
                      <a:endParaRPr lang="en-US" sz="1200" dirty="0" smtClean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Clark,</a:t>
                      </a:r>
                      <a:r>
                        <a:rPr lang="en-US" sz="1200" baseline="0" dirty="0" smtClean="0">
                          <a:effectLst/>
                          <a:latin typeface="+mn-lt"/>
                          <a:ea typeface="Times New Roman"/>
                        </a:rPr>
                        <a:t> Cowlitz, Columbia (OR), Wahkiakum,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Skamania,</a:t>
                      </a:r>
                      <a:r>
                        <a:rPr lang="en-US" sz="1200" baseline="0" dirty="0" smtClean="0">
                          <a:effectLst/>
                          <a:latin typeface="+mn-lt"/>
                          <a:ea typeface="Times New Roman"/>
                        </a:rPr>
                        <a:t> Lewis, Thurston, Pierce, King, Kittitas</a:t>
                      </a:r>
                      <a:endParaRPr lang="en-US" sz="1200" dirty="0" smtClean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403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Indian Child</a:t>
                      </a:r>
                      <a:r>
                        <a:rPr lang="en-US" sz="1200" baseline="0" dirty="0" smtClean="0">
                          <a:effectLst/>
                          <a:latin typeface="+mn-lt"/>
                          <a:ea typeface="Times New Roman"/>
                        </a:rPr>
                        <a:t> Welfare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2009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Children</a:t>
                      </a:r>
                      <a:r>
                        <a:rPr lang="en-US" sz="1200" baseline="0" dirty="0" smtClean="0">
                          <a:effectLst/>
                          <a:latin typeface="+mn-lt"/>
                          <a:ea typeface="Times New Roman"/>
                        </a:rPr>
                        <a:t> and Family services 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All Washington</a:t>
                      </a:r>
                      <a:r>
                        <a:rPr lang="en-US" sz="1200" baseline="0" dirty="0" smtClean="0">
                          <a:effectLst/>
                          <a:latin typeface="+mn-lt"/>
                          <a:ea typeface="Times New Roman"/>
                        </a:rPr>
                        <a:t> State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/>
                </a:tc>
              </a:tr>
              <a:tr h="29811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Sexual</a:t>
                      </a:r>
                      <a:r>
                        <a:rPr lang="en-US" sz="1200" baseline="0" dirty="0" smtClean="0">
                          <a:effectLst/>
                          <a:latin typeface="+mn-lt"/>
                          <a:ea typeface="+mn-ea"/>
                        </a:rPr>
                        <a:t> Assault Advocacy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2005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</a:rPr>
                        <a:t>-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 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2006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830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Domestic Violence Advocacy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2007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2007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</a:tr>
              <a:tr h="3156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Vocational</a:t>
                      </a:r>
                      <a:r>
                        <a:rPr lang="en-US" sz="1200" baseline="0" dirty="0" smtClean="0">
                          <a:effectLst/>
                          <a:latin typeface="+mn-lt"/>
                          <a:ea typeface="Times New Roman"/>
                        </a:rPr>
                        <a:t> Rehabilitation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2004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 smtClean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2006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 smtClean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56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</a:rPr>
                        <a:t>Elders Program 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2002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 </a:t>
                      </a: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</a:rPr>
                        <a:t>2002</a:t>
                      </a:r>
                      <a:endParaRPr lang="en-US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Cowlitz HHS Programs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4800" y="2057400"/>
            <a:ext cx="8534400" cy="2514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04800" y="4800600"/>
            <a:ext cx="8534400" cy="1828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 rot="5400000">
            <a:off x="8227938" y="3287054"/>
            <a:ext cx="827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</a:rPr>
              <a:t>I H S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5400000">
            <a:off x="7961132" y="5446532"/>
            <a:ext cx="13853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Non-IHS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09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Services by Site</a:t>
            </a:r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727579"/>
            <a:ext cx="3670007" cy="4749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70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Cowlitz Tribal Health- Longview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752600"/>
            <a:ext cx="7010400" cy="4676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795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99" y="2133599"/>
            <a:ext cx="8407893" cy="3992879"/>
          </a:xfrm>
        </p:spPr>
        <p:txBody>
          <a:bodyPr>
            <a:normAutofit fontScale="47500" lnSpcReduction="20000"/>
          </a:bodyPr>
          <a:lstStyle/>
          <a:p>
            <a:r>
              <a:rPr lang="en-US" dirty="0" smtClean="0"/>
              <a:t>Redesigned CHS Dollars</a:t>
            </a:r>
          </a:p>
          <a:p>
            <a:r>
              <a:rPr lang="en-US" dirty="0" smtClean="0"/>
              <a:t>Primary Care </a:t>
            </a:r>
          </a:p>
          <a:p>
            <a:r>
              <a:rPr lang="en-US" dirty="0" smtClean="0"/>
              <a:t>Opened Clinic in Longview, </a:t>
            </a:r>
          </a:p>
          <a:p>
            <a:pPr marL="45720" indent="0">
              <a:buNone/>
            </a:pPr>
            <a:r>
              <a:rPr lang="en-US" dirty="0" smtClean="0"/>
              <a:t>   2004 moved to current facility </a:t>
            </a:r>
          </a:p>
          <a:p>
            <a:pPr marL="45720" indent="0">
              <a:buNone/>
            </a:pPr>
            <a:r>
              <a:rPr lang="en-US" dirty="0" smtClean="0"/>
              <a:t>   in 2011</a:t>
            </a:r>
          </a:p>
          <a:p>
            <a:r>
              <a:rPr lang="en-US" dirty="0" smtClean="0"/>
              <a:t>Current Providers:</a:t>
            </a:r>
          </a:p>
          <a:p>
            <a:pPr marL="914400" lvl="3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1 FTE Clinic Manager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1 FTE Medical Director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.1 Physician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1.3 FTE Nurse Practitioner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1 FTE Registered Nurse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1 FTE Health Educator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1 FTE Community Health Representative</a:t>
            </a:r>
          </a:p>
          <a:p>
            <a:pPr marL="0" indent="0">
              <a:buNone/>
            </a:pPr>
            <a:r>
              <a:rPr lang="en-US" dirty="0" smtClean="0"/>
              <a:t>	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.15 FTE Registered Dietician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2 FTE Tribal Assistors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b="1" dirty="0" smtClean="0"/>
              <a:t>Currently recruiting for an additional 1 FTE Physician </a:t>
            </a:r>
            <a:endParaRPr lang="en-US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Longview- Health Clinic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286000"/>
            <a:ext cx="3195813" cy="255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271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812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See all enrolled AI/AN, descendants, some family and employees with billable resource.</a:t>
            </a:r>
          </a:p>
          <a:p>
            <a:pPr marL="45720" indent="0">
              <a:buNone/>
            </a:pPr>
            <a:endParaRPr lang="en-US" dirty="0" smtClean="0"/>
          </a:p>
          <a:p>
            <a:r>
              <a:rPr lang="en-US" dirty="0" smtClean="0"/>
              <a:t>300 + Primary Care Visits per month.  	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About 50% of patients from 150+ tribes.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EHR has been fully implemented. (New enhancements implemented ongoing)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Longview- Health Clinic</a:t>
            </a:r>
            <a:endParaRPr lang="en-US" dirty="0"/>
          </a:p>
        </p:txBody>
      </p:sp>
      <p:pic>
        <p:nvPicPr>
          <p:cNvPr id="3074" name="Picture 2" descr="S:\Health Admin\HHS IMAGES\photos\08 Health Walk Photos\2008 Health Walk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514600"/>
            <a:ext cx="2919544" cy="17526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994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8800"/>
            <a:ext cx="4191000" cy="4800600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1800"/>
              </a:spcBef>
            </a:pPr>
            <a:r>
              <a:rPr lang="en-US" sz="2400" dirty="0" smtClean="0"/>
              <a:t>Began providing services in 2004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400" dirty="0"/>
              <a:t>Provides </a:t>
            </a:r>
            <a:r>
              <a:rPr lang="en-US" sz="2400" dirty="0" smtClean="0"/>
              <a:t>individual and group </a:t>
            </a:r>
            <a:r>
              <a:rPr lang="en-US" sz="2400" dirty="0"/>
              <a:t>therapy for youth and adults; provides family therapy and parenting groups.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400" dirty="0" smtClean="0"/>
              <a:t>Psych </a:t>
            </a:r>
            <a:r>
              <a:rPr lang="en-US" sz="2400" dirty="0"/>
              <a:t>ARNP provides medication management and therapy.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400" dirty="0"/>
              <a:t>Therapists work with local school districts to provide services for AI/AN youth and families.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400" dirty="0"/>
              <a:t>Clinicians use EHR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400" dirty="0"/>
              <a:t>CARF Accredited </a:t>
            </a:r>
            <a:endParaRPr lang="en-US" sz="2400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400" dirty="0" smtClean="0"/>
              <a:t>Current Providers: </a:t>
            </a:r>
          </a:p>
          <a:p>
            <a:pPr marL="365760" lvl="1" indent="0">
              <a:spcBef>
                <a:spcPts val="1800"/>
              </a:spcBef>
              <a:buNone/>
            </a:pPr>
            <a:r>
              <a:rPr lang="en-US" sz="2200" dirty="0"/>
              <a:t>	</a:t>
            </a:r>
            <a:r>
              <a:rPr lang="en-US" sz="2200" dirty="0" smtClean="0"/>
              <a:t>1 FTE Program Manager</a:t>
            </a:r>
          </a:p>
          <a:p>
            <a:pPr marL="365760" lvl="1" indent="0">
              <a:spcBef>
                <a:spcPts val="1800"/>
              </a:spcBef>
              <a:buNone/>
            </a:pPr>
            <a:r>
              <a:rPr lang="en-US" sz="2200" dirty="0"/>
              <a:t>	</a:t>
            </a:r>
            <a:r>
              <a:rPr lang="en-US" sz="2200" dirty="0" smtClean="0"/>
              <a:t>4 FTE Mental Health Counselors</a:t>
            </a:r>
          </a:p>
          <a:p>
            <a:pPr marL="365760" lvl="1" indent="0">
              <a:spcBef>
                <a:spcPts val="1800"/>
              </a:spcBef>
              <a:buNone/>
            </a:pPr>
            <a:r>
              <a:rPr lang="en-US" sz="2200" dirty="0"/>
              <a:t>	</a:t>
            </a:r>
            <a:r>
              <a:rPr lang="en-US" sz="2200" dirty="0" smtClean="0"/>
              <a:t>1.4 FTE Psych ARNP</a:t>
            </a:r>
          </a:p>
          <a:p>
            <a:pPr marL="365760" lvl="1" indent="0">
              <a:spcBef>
                <a:spcPts val="1800"/>
              </a:spcBef>
              <a:buNone/>
            </a:pPr>
            <a:endParaRPr lang="en-US" sz="2200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11664"/>
          </a:xfrm>
        </p:spPr>
        <p:txBody>
          <a:bodyPr/>
          <a:lstStyle/>
          <a:p>
            <a:r>
              <a:rPr lang="en-US" dirty="0" smtClean="0"/>
              <a:t>Longview- Mental Health</a:t>
            </a:r>
            <a:endParaRPr lang="en-US" dirty="0"/>
          </a:p>
        </p:txBody>
      </p:sp>
      <p:pic>
        <p:nvPicPr>
          <p:cNvPr id="7" name="Picture 2" descr="C:\Users\shargett\Desktop\IMG_15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743200"/>
            <a:ext cx="3759199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5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sz="6400" dirty="0" smtClean="0"/>
              <a:t>Began providing services in 2004</a:t>
            </a:r>
          </a:p>
          <a:p>
            <a:r>
              <a:rPr lang="en-US" sz="6400" dirty="0" smtClean="0"/>
              <a:t>Provides adult and youth outpatient alcohol/chemical dependency services</a:t>
            </a:r>
          </a:p>
          <a:p>
            <a:r>
              <a:rPr lang="en-US" sz="6400" dirty="0"/>
              <a:t>WA State </a:t>
            </a:r>
            <a:r>
              <a:rPr lang="en-US" sz="6400" dirty="0" smtClean="0"/>
              <a:t>Certified</a:t>
            </a:r>
            <a:endParaRPr lang="en-US" sz="6400" dirty="0"/>
          </a:p>
          <a:p>
            <a:r>
              <a:rPr lang="en-US" sz="6400" dirty="0"/>
              <a:t>CARF </a:t>
            </a:r>
            <a:r>
              <a:rPr lang="en-US" sz="6400" dirty="0" smtClean="0"/>
              <a:t>Accredited</a:t>
            </a:r>
          </a:p>
          <a:p>
            <a:r>
              <a:rPr lang="en-US" sz="6400" dirty="0"/>
              <a:t>Currently, youth served </a:t>
            </a:r>
            <a:r>
              <a:rPr lang="en-US" sz="6400" dirty="0" smtClean="0"/>
              <a:t>are primarily </a:t>
            </a:r>
            <a:r>
              <a:rPr lang="en-US" sz="6400" dirty="0"/>
              <a:t>non-Native</a:t>
            </a:r>
            <a:r>
              <a:rPr lang="en-US" sz="6400" dirty="0" smtClean="0"/>
              <a:t>.</a:t>
            </a:r>
          </a:p>
          <a:p>
            <a:r>
              <a:rPr lang="en-US" sz="6400" dirty="0" smtClean="0"/>
              <a:t>Healing of the Canoe (HOC) Prevention curriculum has been developed and is being implemented in 2016. (HOC is funded by a county grant)</a:t>
            </a:r>
          </a:p>
          <a:p>
            <a:r>
              <a:rPr lang="en-US" sz="6400" dirty="0" smtClean="0"/>
              <a:t>Counselors use EHR</a:t>
            </a:r>
          </a:p>
          <a:p>
            <a:r>
              <a:rPr lang="en-US" sz="6400" dirty="0" smtClean="0"/>
              <a:t>Current Positions:</a:t>
            </a:r>
          </a:p>
          <a:p>
            <a:pPr marL="45720" indent="0">
              <a:buNone/>
            </a:pPr>
            <a:endParaRPr lang="en-US" sz="6400" dirty="0" smtClean="0"/>
          </a:p>
          <a:p>
            <a:pPr marL="640080" lvl="2" indent="0">
              <a:buNone/>
            </a:pPr>
            <a:r>
              <a:rPr lang="en-US" sz="4400" dirty="0" smtClean="0"/>
              <a:t>	</a:t>
            </a:r>
            <a:r>
              <a:rPr lang="en-US" sz="6400" dirty="0" smtClean="0"/>
              <a:t>1 FTE Program Manager</a:t>
            </a:r>
          </a:p>
          <a:p>
            <a:pPr marL="45720" indent="0">
              <a:buNone/>
            </a:pPr>
            <a:r>
              <a:rPr lang="en-US" sz="6400" dirty="0"/>
              <a:t>		</a:t>
            </a:r>
            <a:endParaRPr lang="en-US" sz="6400" dirty="0" smtClean="0"/>
          </a:p>
          <a:p>
            <a:pPr marL="45720" indent="0">
              <a:buNone/>
            </a:pPr>
            <a:r>
              <a:rPr lang="en-US" sz="6400" dirty="0"/>
              <a:t>	</a:t>
            </a:r>
            <a:r>
              <a:rPr lang="en-US" sz="6400" dirty="0" smtClean="0"/>
              <a:t>8 </a:t>
            </a:r>
            <a:r>
              <a:rPr lang="en-US" sz="6400" dirty="0"/>
              <a:t>FTE </a:t>
            </a:r>
            <a:r>
              <a:rPr lang="en-US" sz="6400" dirty="0" smtClean="0"/>
              <a:t>CDPs</a:t>
            </a:r>
            <a:endParaRPr lang="en-US" sz="6400" dirty="0"/>
          </a:p>
          <a:p>
            <a:pPr marL="45720" indent="0">
              <a:buNone/>
            </a:pPr>
            <a:endParaRPr lang="en-US" dirty="0" smtClean="0"/>
          </a:p>
          <a:p>
            <a:pPr marL="640080" lvl="2" indent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Longview- Chemical Dependency </a:t>
            </a:r>
            <a:endParaRPr lang="en-US" dirty="0"/>
          </a:p>
        </p:txBody>
      </p:sp>
      <p:pic>
        <p:nvPicPr>
          <p:cNvPr id="7" name="Picture 2" descr="C:\Users\shargett\Desktop\IMG_153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407734"/>
            <a:ext cx="4038600" cy="3029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29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d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8623</TotalTime>
  <Words>915</Words>
  <Application>Microsoft Office PowerPoint</Application>
  <PresentationFormat>On-screen Show (4:3)</PresentationFormat>
  <Paragraphs>251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Grid</vt:lpstr>
      <vt:lpstr>Cowlitz Indian Tribe</vt:lpstr>
      <vt:lpstr>HHS Administration</vt:lpstr>
      <vt:lpstr>Cowlitz HHS Programs</vt:lpstr>
      <vt:lpstr>Services by Site</vt:lpstr>
      <vt:lpstr>Cowlitz Tribal Health- Longview</vt:lpstr>
      <vt:lpstr>Longview- Health Clinic</vt:lpstr>
      <vt:lpstr>Longview- Health Clinic</vt:lpstr>
      <vt:lpstr>Longview- Mental Health</vt:lpstr>
      <vt:lpstr>Longview- Chemical Dependency </vt:lpstr>
      <vt:lpstr>Longview- Vocational Rehabilitation</vt:lpstr>
      <vt:lpstr>Cowlitz Tribal Health- Seattle</vt:lpstr>
      <vt:lpstr>Cowlitz Tribal Health- Seattle</vt:lpstr>
      <vt:lpstr>Seattle- Mental Health</vt:lpstr>
      <vt:lpstr>Seattle- Chemical Dependency </vt:lpstr>
      <vt:lpstr>Cowlitz Tribal Health- Vancouver</vt:lpstr>
      <vt:lpstr>Vancouver- Mental Health</vt:lpstr>
      <vt:lpstr>Vancouver- Chemical Dependency </vt:lpstr>
      <vt:lpstr>Vancouver- Advocacy services “Pathways to Healing” Program</vt:lpstr>
      <vt:lpstr>Toledo- Elders Program</vt:lpstr>
      <vt:lpstr>Indian Child welfare</vt:lpstr>
      <vt:lpstr>Contract health services (CHS)</vt:lpstr>
      <vt:lpstr>Support for canoe Family</vt:lpstr>
      <vt:lpstr>Support for canoe Family</vt:lpstr>
      <vt:lpstr>Support for youth program</vt:lpstr>
      <vt:lpstr>Support for Youth Program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Cowlitz Indian Tribe</dc:title>
  <dc:creator>Todd Bratton</dc:creator>
  <cp:lastModifiedBy>Lisa Griggs</cp:lastModifiedBy>
  <cp:revision>86</cp:revision>
  <cp:lastPrinted>2012-03-02T22:41:09Z</cp:lastPrinted>
  <dcterms:created xsi:type="dcterms:W3CDTF">2012-02-16T18:21:28Z</dcterms:created>
  <dcterms:modified xsi:type="dcterms:W3CDTF">2016-04-19T19:42:47Z</dcterms:modified>
</cp:coreProperties>
</file>