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ppt" ContentType="application/vnd.ms-powerpoi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5.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6.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7.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8.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9.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4" r:id="rId1"/>
    <p:sldMasterId id="2147483784" r:id="rId2"/>
    <p:sldMasterId id="2147483798" r:id="rId3"/>
    <p:sldMasterId id="2147483804" r:id="rId4"/>
    <p:sldMasterId id="2147483810" r:id="rId5"/>
    <p:sldMasterId id="2147483816" r:id="rId6"/>
    <p:sldMasterId id="2147483822" r:id="rId7"/>
    <p:sldMasterId id="2147483840" r:id="rId8"/>
    <p:sldMasterId id="2147483930" r:id="rId9"/>
    <p:sldMasterId id="2147483936" r:id="rId10"/>
  </p:sldMasterIdLst>
  <p:notesMasterIdLst>
    <p:notesMasterId r:id="rId49"/>
  </p:notesMasterIdLst>
  <p:handoutMasterIdLst>
    <p:handoutMasterId r:id="rId50"/>
  </p:handoutMasterIdLst>
  <p:sldIdLst>
    <p:sldId id="582" r:id="rId11"/>
    <p:sldId id="584" r:id="rId12"/>
    <p:sldId id="583" r:id="rId13"/>
    <p:sldId id="509" r:id="rId14"/>
    <p:sldId id="577" r:id="rId15"/>
    <p:sldId id="578" r:id="rId16"/>
    <p:sldId id="575" r:id="rId17"/>
    <p:sldId id="432" r:id="rId18"/>
    <p:sldId id="567" r:id="rId19"/>
    <p:sldId id="546" r:id="rId20"/>
    <p:sldId id="579" r:id="rId21"/>
    <p:sldId id="555" r:id="rId22"/>
    <p:sldId id="570" r:id="rId23"/>
    <p:sldId id="598" r:id="rId24"/>
    <p:sldId id="605" r:id="rId25"/>
    <p:sldId id="606" r:id="rId26"/>
    <p:sldId id="660" r:id="rId27"/>
    <p:sldId id="609" r:id="rId28"/>
    <p:sldId id="611" r:id="rId29"/>
    <p:sldId id="613" r:id="rId30"/>
    <p:sldId id="615" r:id="rId31"/>
    <p:sldId id="643" r:id="rId32"/>
    <p:sldId id="617" r:id="rId33"/>
    <p:sldId id="618" r:id="rId34"/>
    <p:sldId id="645" r:id="rId35"/>
    <p:sldId id="662" r:id="rId36"/>
    <p:sldId id="620" r:id="rId37"/>
    <p:sldId id="622" r:id="rId38"/>
    <p:sldId id="647" r:id="rId39"/>
    <p:sldId id="649" r:id="rId40"/>
    <p:sldId id="651" r:id="rId41"/>
    <p:sldId id="657" r:id="rId42"/>
    <p:sldId id="659" r:id="rId43"/>
    <p:sldId id="664" r:id="rId44"/>
    <p:sldId id="653" r:id="rId45"/>
    <p:sldId id="655" r:id="rId46"/>
    <p:sldId id="666" r:id="rId47"/>
    <p:sldId id="641" r:id="rId48"/>
  </p:sldIdLst>
  <p:sldSz cx="9144000" cy="6858000" type="screen4x3"/>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71304" autoAdjust="0"/>
  </p:normalViewPr>
  <p:slideViewPr>
    <p:cSldViewPr>
      <p:cViewPr>
        <p:scale>
          <a:sx n="61" d="100"/>
          <a:sy n="61" d="100"/>
        </p:scale>
        <p:origin x="-888" y="-72"/>
      </p:cViewPr>
      <p:guideLst>
        <p:guide orient="horz" pos="2160"/>
        <p:guide pos="2880"/>
      </p:guideLst>
    </p:cSldViewPr>
  </p:slideViewPr>
  <p:outlineViewPr>
    <p:cViewPr>
      <p:scale>
        <a:sx n="33" d="100"/>
        <a:sy n="33" d="100"/>
      </p:scale>
      <p:origin x="0" y="1362"/>
    </p:cViewPr>
  </p:outlineViewPr>
  <p:notesTextViewPr>
    <p:cViewPr>
      <p:scale>
        <a:sx n="100" d="100"/>
        <a:sy n="100" d="100"/>
      </p:scale>
      <p:origin x="0" y="0"/>
    </p:cViewPr>
  </p:notesTextViewPr>
  <p:sorterViewPr>
    <p:cViewPr>
      <p:scale>
        <a:sx n="73" d="100"/>
        <a:sy n="73"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handoutMaster" Target="handoutMasters/handoutMaster1.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slide" Target="slides/slide31.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8" Type="http://schemas.openxmlformats.org/officeDocument/2006/relationships/slideMaster" Target="slideMasters/slideMaster8.xml"/><Relationship Id="rId51"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NUL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980" cy="465773"/>
          </a:xfrm>
          <a:prstGeom prst="rect">
            <a:avLst/>
          </a:prstGeom>
        </p:spPr>
        <p:txBody>
          <a:bodyPr vert="horz" lIns="91569" tIns="45784" rIns="91569" bIns="45784" rtlCol="0"/>
          <a:lstStyle>
            <a:lvl1pPr algn="l">
              <a:defRPr sz="1200"/>
            </a:lvl1pPr>
          </a:lstStyle>
          <a:p>
            <a:endParaRPr lang="en-US"/>
          </a:p>
        </p:txBody>
      </p:sp>
      <p:sp>
        <p:nvSpPr>
          <p:cNvPr id="3" name="Date Placeholder 2"/>
          <p:cNvSpPr>
            <a:spLocks noGrp="1"/>
          </p:cNvSpPr>
          <p:nvPr>
            <p:ph type="dt" sz="quarter" idx="1"/>
          </p:nvPr>
        </p:nvSpPr>
        <p:spPr>
          <a:xfrm>
            <a:off x="3977532" y="0"/>
            <a:ext cx="3043980" cy="465773"/>
          </a:xfrm>
          <a:prstGeom prst="rect">
            <a:avLst/>
          </a:prstGeom>
        </p:spPr>
        <p:txBody>
          <a:bodyPr vert="horz" lIns="91569" tIns="45784" rIns="91569" bIns="45784" rtlCol="0"/>
          <a:lstStyle>
            <a:lvl1pPr algn="r">
              <a:defRPr sz="1200"/>
            </a:lvl1pPr>
          </a:lstStyle>
          <a:p>
            <a:fld id="{25235B15-4278-4F7D-A303-3851778946D0}" type="datetimeFigureOut">
              <a:rPr lang="en-US" smtClean="0"/>
              <a:pPr/>
              <a:t>4/19/2016</a:t>
            </a:fld>
            <a:endParaRPr lang="en-US"/>
          </a:p>
        </p:txBody>
      </p:sp>
      <p:sp>
        <p:nvSpPr>
          <p:cNvPr id="4" name="Footer Placeholder 3"/>
          <p:cNvSpPr>
            <a:spLocks noGrp="1"/>
          </p:cNvSpPr>
          <p:nvPr>
            <p:ph type="ftr" sz="quarter" idx="2"/>
          </p:nvPr>
        </p:nvSpPr>
        <p:spPr>
          <a:xfrm>
            <a:off x="0" y="8841738"/>
            <a:ext cx="3043980" cy="465773"/>
          </a:xfrm>
          <a:prstGeom prst="rect">
            <a:avLst/>
          </a:prstGeom>
        </p:spPr>
        <p:txBody>
          <a:bodyPr vert="horz" lIns="91569" tIns="45784" rIns="91569" bIns="45784" rtlCol="0" anchor="b"/>
          <a:lstStyle>
            <a:lvl1pPr algn="l">
              <a:defRPr sz="1200"/>
            </a:lvl1pPr>
          </a:lstStyle>
          <a:p>
            <a:endParaRPr lang="en-US"/>
          </a:p>
        </p:txBody>
      </p:sp>
      <p:sp>
        <p:nvSpPr>
          <p:cNvPr id="5" name="Slide Number Placeholder 4"/>
          <p:cNvSpPr>
            <a:spLocks noGrp="1"/>
          </p:cNvSpPr>
          <p:nvPr>
            <p:ph type="sldNum" sz="quarter" idx="3"/>
          </p:nvPr>
        </p:nvSpPr>
        <p:spPr>
          <a:xfrm>
            <a:off x="3977532" y="8841738"/>
            <a:ext cx="3043980" cy="465773"/>
          </a:xfrm>
          <a:prstGeom prst="rect">
            <a:avLst/>
          </a:prstGeom>
        </p:spPr>
        <p:txBody>
          <a:bodyPr vert="horz" lIns="91569" tIns="45784" rIns="91569" bIns="45784" rtlCol="0" anchor="b"/>
          <a:lstStyle>
            <a:lvl1pPr algn="r">
              <a:defRPr sz="1200"/>
            </a:lvl1pPr>
          </a:lstStyle>
          <a:p>
            <a:fld id="{32AD9426-F060-419C-A34C-4C8A21753A59}" type="slidenum">
              <a:rPr lang="en-US" smtClean="0"/>
              <a:pPr/>
              <a:t>‹#›</a:t>
            </a:fld>
            <a:endParaRPr lang="en-US"/>
          </a:p>
        </p:txBody>
      </p:sp>
    </p:spTree>
    <p:extLst>
      <p:ext uri="{BB962C8B-B14F-4D97-AF65-F5344CB8AC3E}">
        <p14:creationId xmlns:p14="http://schemas.microsoft.com/office/powerpoint/2010/main" val="17865173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09" tIns="46655" rIns="93309" bIns="46655" rtlCol="0"/>
          <a:lstStyle>
            <a:lvl1pPr algn="l">
              <a:defRPr sz="1200"/>
            </a:lvl1pPr>
          </a:lstStyle>
          <a:p>
            <a:endParaRPr lang="en-US"/>
          </a:p>
        </p:txBody>
      </p:sp>
      <p:sp>
        <p:nvSpPr>
          <p:cNvPr id="3" name="Date Placeholder 2"/>
          <p:cNvSpPr>
            <a:spLocks noGrp="1"/>
          </p:cNvSpPr>
          <p:nvPr>
            <p:ph type="dt" idx="1"/>
          </p:nvPr>
        </p:nvSpPr>
        <p:spPr>
          <a:xfrm>
            <a:off x="3978131" y="0"/>
            <a:ext cx="3043343" cy="465455"/>
          </a:xfrm>
          <a:prstGeom prst="rect">
            <a:avLst/>
          </a:prstGeom>
        </p:spPr>
        <p:txBody>
          <a:bodyPr vert="horz" lIns="93309" tIns="46655" rIns="93309" bIns="46655" rtlCol="0"/>
          <a:lstStyle>
            <a:lvl1pPr algn="r">
              <a:defRPr sz="1200"/>
            </a:lvl1pPr>
          </a:lstStyle>
          <a:p>
            <a:fld id="{7D2502FA-F8EB-469C-9490-72CD0A3E30E2}" type="datetimeFigureOut">
              <a:rPr lang="en-US" smtClean="0"/>
              <a:pPr/>
              <a:t>4/19/2016</a:t>
            </a:fld>
            <a:endParaRPr lang="en-US"/>
          </a:p>
        </p:txBody>
      </p:sp>
      <p:sp>
        <p:nvSpPr>
          <p:cNvPr id="4" name="Slide Image Placeholder 3"/>
          <p:cNvSpPr>
            <a:spLocks noGrp="1" noRot="1" noChangeAspect="1"/>
          </p:cNvSpPr>
          <p:nvPr>
            <p:ph type="sldImg" idx="2"/>
          </p:nvPr>
        </p:nvSpPr>
        <p:spPr>
          <a:xfrm>
            <a:off x="1184275" y="696913"/>
            <a:ext cx="4654550" cy="3490912"/>
          </a:xfrm>
          <a:prstGeom prst="rect">
            <a:avLst/>
          </a:prstGeom>
          <a:noFill/>
          <a:ln w="12700">
            <a:solidFill>
              <a:prstClr val="black"/>
            </a:solidFill>
          </a:ln>
        </p:spPr>
        <p:txBody>
          <a:bodyPr vert="horz" lIns="93309" tIns="46655" rIns="93309" bIns="46655" rtlCol="0" anchor="ctr"/>
          <a:lstStyle/>
          <a:p>
            <a:endParaRPr lang="en-US"/>
          </a:p>
        </p:txBody>
      </p:sp>
      <p:sp>
        <p:nvSpPr>
          <p:cNvPr id="5" name="Notes Placeholder 4"/>
          <p:cNvSpPr>
            <a:spLocks noGrp="1"/>
          </p:cNvSpPr>
          <p:nvPr>
            <p:ph type="body" sz="quarter" idx="3"/>
          </p:nvPr>
        </p:nvSpPr>
        <p:spPr>
          <a:xfrm>
            <a:off x="702310" y="4421823"/>
            <a:ext cx="5618480" cy="4189095"/>
          </a:xfrm>
          <a:prstGeom prst="rect">
            <a:avLst/>
          </a:prstGeom>
        </p:spPr>
        <p:txBody>
          <a:bodyPr vert="horz" lIns="93309" tIns="46655" rIns="93309" bIns="46655"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42030"/>
            <a:ext cx="3043343" cy="465455"/>
          </a:xfrm>
          <a:prstGeom prst="rect">
            <a:avLst/>
          </a:prstGeom>
        </p:spPr>
        <p:txBody>
          <a:bodyPr vert="horz" lIns="93309" tIns="46655" rIns="93309" bIns="46655" rtlCol="0" anchor="b"/>
          <a:lstStyle>
            <a:lvl1pPr algn="l">
              <a:defRPr sz="1200"/>
            </a:lvl1pPr>
          </a:lstStyle>
          <a:p>
            <a:endParaRPr lang="en-US"/>
          </a:p>
        </p:txBody>
      </p:sp>
      <p:sp>
        <p:nvSpPr>
          <p:cNvPr id="7" name="Slide Number Placeholder 6"/>
          <p:cNvSpPr>
            <a:spLocks noGrp="1"/>
          </p:cNvSpPr>
          <p:nvPr>
            <p:ph type="sldNum" sz="quarter" idx="5"/>
          </p:nvPr>
        </p:nvSpPr>
        <p:spPr>
          <a:xfrm>
            <a:off x="3978131" y="8842030"/>
            <a:ext cx="3043343" cy="465455"/>
          </a:xfrm>
          <a:prstGeom prst="rect">
            <a:avLst/>
          </a:prstGeom>
        </p:spPr>
        <p:txBody>
          <a:bodyPr vert="horz" lIns="93309" tIns="46655" rIns="93309" bIns="46655" rtlCol="0" anchor="b"/>
          <a:lstStyle>
            <a:lvl1pPr algn="r">
              <a:defRPr sz="1200"/>
            </a:lvl1pPr>
          </a:lstStyle>
          <a:p>
            <a:fld id="{CA426E1C-57F7-4A85-BF8E-7A33950BE469}" type="slidenum">
              <a:rPr lang="en-US" smtClean="0"/>
              <a:pPr/>
              <a:t>‹#›</a:t>
            </a:fld>
            <a:endParaRPr lang="en-US"/>
          </a:p>
        </p:txBody>
      </p:sp>
    </p:spTree>
    <p:extLst>
      <p:ext uri="{BB962C8B-B14F-4D97-AF65-F5344CB8AC3E}">
        <p14:creationId xmlns:p14="http://schemas.microsoft.com/office/powerpoint/2010/main" val="1972557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Hello!  Good Afternoon </a:t>
            </a:r>
            <a:r>
              <a:rPr lang="en-US" dirty="0" smtClean="0">
                <a:sym typeface="Wingdings" pitchFamily="2" charset="2"/>
              </a:rPr>
              <a:t></a:t>
            </a:r>
            <a:endParaRPr lang="en-US" dirty="0" smtClean="0"/>
          </a:p>
          <a:p>
            <a:endParaRPr lang="en-US" dirty="0" smtClean="0"/>
          </a:p>
          <a:p>
            <a:r>
              <a:rPr lang="en-US" dirty="0" smtClean="0"/>
              <a:t>My name is Crissy</a:t>
            </a:r>
            <a:r>
              <a:rPr lang="en-US" baseline="0" dirty="0" smtClean="0"/>
              <a:t> Garcia and I am the School Health Specialist at Nimiipuu Health.  I have worked in the realm of health and education for over 13 years for the Nez Perce Tribe </a:t>
            </a:r>
            <a:r>
              <a:rPr lang="en-US" baseline="0" dirty="0" smtClean="0">
                <a:sym typeface="Wingdings" pitchFamily="2" charset="2"/>
              </a:rPr>
              <a:t></a:t>
            </a:r>
            <a:endParaRPr lang="en-US" baseline="0" dirty="0" smtClean="0"/>
          </a:p>
          <a:p>
            <a:endParaRPr lang="en-US" baseline="0" dirty="0" smtClean="0"/>
          </a:p>
          <a:p>
            <a:r>
              <a:rPr lang="en-US" baseline="0" dirty="0" smtClean="0"/>
              <a:t>To share a little bit about myself, here is a picture of my family </a:t>
            </a:r>
            <a:r>
              <a:rPr lang="en-US" baseline="0" dirty="0" smtClean="0">
                <a:sym typeface="Wingdings" pitchFamily="2" charset="2"/>
              </a:rPr>
              <a:t></a:t>
            </a:r>
            <a:endParaRPr lang="en-US" baseline="0" dirty="0" smtClean="0"/>
          </a:p>
          <a:p>
            <a:endParaRPr lang="en-US" baseline="0" dirty="0" smtClean="0"/>
          </a:p>
          <a:p>
            <a:r>
              <a:rPr lang="en-US" baseline="0" dirty="0" smtClean="0"/>
              <a:t>This is my husband Thunder………our daughter Kiara (who is 17), and our son Kieran (who is 15).  </a:t>
            </a:r>
          </a:p>
          <a:p>
            <a:endParaRPr lang="en-US" baseline="0" dirty="0" smtClean="0"/>
          </a:p>
          <a:p>
            <a:r>
              <a:rPr lang="en-US" baseline="0" dirty="0" smtClean="0"/>
              <a:t>*They keep us super busy running around to all of their sporting events and activities! </a:t>
            </a:r>
            <a:r>
              <a:rPr lang="en-US" baseline="0" dirty="0" smtClean="0">
                <a:sym typeface="Wingdings" pitchFamily="2" charset="2"/>
              </a:rPr>
              <a:t></a:t>
            </a:r>
            <a:r>
              <a:rPr lang="en-US" baseline="0" dirty="0" smtClean="0"/>
              <a:t>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analytical sample shows that out of those 574 middle school youth 55.1% were female, with a mean age of 13.2 years .  (standard deviation = 1.06 years)</a:t>
            </a:r>
          </a:p>
          <a:p>
            <a:endParaRPr lang="en-US" dirty="0" smtClean="0"/>
          </a:p>
          <a:p>
            <a:r>
              <a:rPr lang="en-US" dirty="0" smtClean="0"/>
              <a:t>Of this total 6.5% were already sexually experienced. </a:t>
            </a:r>
          </a:p>
          <a:p>
            <a:endParaRPr lang="en-US" dirty="0" smtClean="0"/>
          </a:p>
          <a:p>
            <a:endParaRPr lang="en-US" baseline="0" dirty="0" smtClean="0"/>
          </a:p>
          <a:p>
            <a:endParaRPr lang="en-US" baseline="0" dirty="0" smtClean="0"/>
          </a:p>
          <a:p>
            <a:endParaRPr lang="en-US" baseline="0" dirty="0" smtClean="0"/>
          </a:p>
          <a:p>
            <a:endParaRPr lang="en-US" baseline="0" dirty="0" smtClean="0"/>
          </a:p>
          <a:p>
            <a:endParaRPr lang="en-US" baseline="0" dirty="0" smtClean="0"/>
          </a:p>
          <a:p>
            <a:r>
              <a:rPr lang="en-US" dirty="0" smtClean="0"/>
              <a:t>If someone asks…</a:t>
            </a:r>
          </a:p>
          <a:p>
            <a:pPr lvl="1"/>
            <a:r>
              <a:rPr lang="en-US" dirty="0" smtClean="0"/>
              <a:t>Lifetime sexual experience = a composite variable comprising lifetime experience of oral sex and/or vaginal sex. Youth often initiate oral sex and vaginal sex at a similar age [27]; however, each sexual behavior contributes unique risk for STI and pregnancy. </a:t>
            </a:r>
          </a:p>
          <a:p>
            <a:pPr lvl="1"/>
            <a:endParaRPr lang="en-US" dirty="0" smtClean="0"/>
          </a:p>
          <a:p>
            <a:pPr lvl="1"/>
            <a:r>
              <a:rPr lang="en-US" dirty="0" smtClean="0"/>
              <a:t>We defined oral sex as, “When someone puts his or her mouth on their partner’s penis or vagina, or lets their partner put his or her mouth on his penis or her vagina” and vaginal sex as, “When a boy puts his penis inside a girl’s vagina.”</a:t>
            </a:r>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1B750E2C-6FE4-43D5-9B4B-2DF2CCE13FE5}" type="slidenum">
              <a:rPr lang="en-US" smtClean="0">
                <a:solidFill>
                  <a:prstClr val="black"/>
                </a:solidFill>
              </a:rPr>
              <a:pPr/>
              <a:t>10</a:t>
            </a:fld>
            <a:endParaRPr lang="en-US" dirty="0">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the </a:t>
            </a:r>
            <a:r>
              <a:rPr lang="en-US" dirty="0"/>
              <a:t>good news! From Pre-test to Post-test… </a:t>
            </a:r>
          </a:p>
          <a:p>
            <a:endParaRPr lang="en-US" dirty="0"/>
          </a:p>
          <a:p>
            <a:r>
              <a:rPr lang="en-US" dirty="0" smtClean="0"/>
              <a:t>Was that 5 of the 16 psychosocial </a:t>
            </a:r>
            <a:r>
              <a:rPr lang="en-US" dirty="0"/>
              <a:t>variables </a:t>
            </a:r>
            <a:r>
              <a:rPr lang="en-US" dirty="0" smtClean="0"/>
              <a:t>examined </a:t>
            </a:r>
            <a:r>
              <a:rPr lang="en-US" dirty="0"/>
              <a:t>in the </a:t>
            </a:r>
            <a:r>
              <a:rPr lang="en-US" dirty="0" smtClean="0"/>
              <a:t>study </a:t>
            </a:r>
            <a:r>
              <a:rPr lang="en-US" dirty="0"/>
              <a:t>were </a:t>
            </a:r>
            <a:r>
              <a:rPr lang="en-US" dirty="0" smtClean="0"/>
              <a:t>SIGNIFICANTLY </a:t>
            </a:r>
            <a:r>
              <a:rPr lang="en-US" dirty="0"/>
              <a:t>impacted </a:t>
            </a:r>
            <a:r>
              <a:rPr lang="en-US" dirty="0" smtClean="0"/>
              <a:t>when youth</a:t>
            </a:r>
            <a:r>
              <a:rPr lang="en-US" baseline="0" dirty="0" smtClean="0"/>
              <a:t> COMPLETED the </a:t>
            </a:r>
            <a:r>
              <a:rPr lang="en-US" dirty="0" smtClean="0"/>
              <a:t>NATIVE IYG program. </a:t>
            </a:r>
            <a:r>
              <a:rPr lang="en-US" dirty="0" smtClean="0">
                <a:sym typeface="Wingdings" pitchFamily="2" charset="2"/>
              </a:rPr>
              <a:t></a:t>
            </a:r>
            <a:endParaRPr lang="en-US" dirty="0" smtClean="0"/>
          </a:p>
          <a:p>
            <a:endParaRPr lang="en-US" dirty="0" smtClean="0"/>
          </a:p>
          <a:p>
            <a:r>
              <a:rPr lang="en-US" dirty="0" smtClean="0"/>
              <a:t>Youth who participated</a:t>
            </a:r>
            <a:r>
              <a:rPr lang="en-US" baseline="0" dirty="0" smtClean="0"/>
              <a:t> in the program reported:</a:t>
            </a:r>
            <a:endParaRPr lang="en-US" dirty="0"/>
          </a:p>
          <a:p>
            <a:pPr marL="606817" lvl="1" indent="-165496">
              <a:buFont typeface="Arial" panose="020B0604020202020204" pitchFamily="34" charset="0"/>
              <a:buChar char="•"/>
            </a:pPr>
            <a:r>
              <a:rPr lang="en-US" dirty="0" smtClean="0"/>
              <a:t>More reasons </a:t>
            </a:r>
            <a:r>
              <a:rPr lang="en-US" dirty="0"/>
              <a:t>not to have sex</a:t>
            </a:r>
          </a:p>
          <a:p>
            <a:pPr marL="606817" lvl="1" indent="-165496">
              <a:buFont typeface="Arial" panose="020B0604020202020204" pitchFamily="34" charset="0"/>
              <a:buChar char="•"/>
            </a:pPr>
            <a:r>
              <a:rPr lang="en-US" dirty="0" smtClean="0"/>
              <a:t>Better knowledge about STIs </a:t>
            </a:r>
            <a:r>
              <a:rPr lang="en-US" dirty="0"/>
              <a:t>and </a:t>
            </a:r>
            <a:r>
              <a:rPr lang="en-US" dirty="0" smtClean="0"/>
              <a:t>how to use</a:t>
            </a:r>
            <a:r>
              <a:rPr lang="en-US" baseline="0" dirty="0" smtClean="0"/>
              <a:t> a </a:t>
            </a:r>
            <a:r>
              <a:rPr lang="en-US" dirty="0" smtClean="0"/>
              <a:t>condom</a:t>
            </a:r>
            <a:endParaRPr lang="en-US" dirty="0"/>
          </a:p>
          <a:p>
            <a:pPr marL="606817" lvl="1" indent="-165496">
              <a:buFont typeface="Arial" panose="020B0604020202020204" pitchFamily="34" charset="0"/>
              <a:buChar char="•"/>
            </a:pPr>
            <a:r>
              <a:rPr lang="en-US" dirty="0" smtClean="0"/>
              <a:t>They</a:t>
            </a:r>
            <a:r>
              <a:rPr lang="en-US" baseline="0" dirty="0" smtClean="0"/>
              <a:t> also reported more confidence about </a:t>
            </a:r>
            <a:r>
              <a:rPr lang="en-US" dirty="0" smtClean="0"/>
              <a:t>obtaining </a:t>
            </a:r>
            <a:r>
              <a:rPr lang="en-US" dirty="0"/>
              <a:t>and using </a:t>
            </a:r>
            <a:r>
              <a:rPr lang="en-US" dirty="0" smtClean="0"/>
              <a:t>condoms</a:t>
            </a:r>
          </a:p>
          <a:p>
            <a:pPr marL="606817" lvl="1" indent="-165496">
              <a:buFont typeface="Arial" panose="020B0604020202020204" pitchFamily="34" charset="0"/>
              <a:buChar char="•"/>
            </a:pPr>
            <a:endParaRPr lang="en-US" dirty="0" smtClean="0"/>
          </a:p>
          <a:p>
            <a:pPr marL="0" lvl="0" indent="0">
              <a:buFont typeface="Arial" panose="020B0604020202020204" pitchFamily="34" charset="0"/>
              <a:buNone/>
            </a:pPr>
            <a:r>
              <a:rPr lang="en-US" dirty="0" smtClean="0"/>
              <a:t>We are now awaiting the findings from the 12 month survey!</a:t>
            </a:r>
          </a:p>
          <a:p>
            <a:pPr marL="606817" lvl="1" indent="-165496">
              <a:buFont typeface="Arial" panose="020B0604020202020204" pitchFamily="34" charset="0"/>
              <a:buChar char="•"/>
            </a:pPr>
            <a:endParaRPr lang="en-US" dirty="0" smtClean="0"/>
          </a:p>
          <a:p>
            <a:pPr indent="-15817"/>
            <a:endParaRPr lang="en-US" dirty="0" smtClean="0"/>
          </a:p>
          <a:p>
            <a:pPr marL="606817" lvl="1" indent="-165496">
              <a:buFont typeface="Arial" panose="020B0604020202020204" pitchFamily="34" charset="0"/>
              <a:buChar char="•"/>
            </a:pPr>
            <a:endParaRPr lang="en-US" dirty="0"/>
          </a:p>
          <a:p>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11</a:t>
            </a:fld>
            <a:endParaRPr lang="en-US" dirty="0"/>
          </a:p>
        </p:txBody>
      </p:sp>
    </p:spTree>
    <p:extLst>
      <p:ext uri="{BB962C8B-B14F-4D97-AF65-F5344CB8AC3E}">
        <p14:creationId xmlns:p14="http://schemas.microsoft.com/office/powerpoint/2010/main" val="11919662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disseminate</a:t>
            </a:r>
            <a:r>
              <a:rPr lang="en-US" baseline="0" dirty="0" smtClean="0"/>
              <a:t> Native IYG to other communities across Indian Country… the team is:</a:t>
            </a:r>
          </a:p>
          <a:p>
            <a:endParaRPr lang="en-US" baseline="0" dirty="0" smtClean="0"/>
          </a:p>
          <a:p>
            <a:pPr marL="274320" indent="-274320">
              <a:spcBef>
                <a:spcPct val="20000"/>
              </a:spcBef>
              <a:buClr>
                <a:schemeClr val="accent1"/>
              </a:buClr>
              <a:buSzPct val="85000"/>
              <a:buFont typeface="Wingdings 2"/>
              <a:buChar char=""/>
            </a:pPr>
            <a:r>
              <a:rPr lang="en-US" sz="1200" dirty="0" smtClean="0"/>
              <a:t>Creating a user’s guide and an online teacher’s interface for the </a:t>
            </a:r>
            <a:r>
              <a:rPr lang="en-US" sz="1200" i="1" dirty="0" smtClean="0"/>
              <a:t>Native It’s Your Game </a:t>
            </a:r>
            <a:r>
              <a:rPr lang="en-US" sz="1200" dirty="0" smtClean="0"/>
              <a:t>program</a:t>
            </a:r>
          </a:p>
          <a:p>
            <a:pPr marL="274320" indent="-274320">
              <a:spcBef>
                <a:spcPct val="20000"/>
              </a:spcBef>
              <a:buClr>
                <a:schemeClr val="accent1"/>
              </a:buClr>
              <a:buSzPct val="85000"/>
              <a:buFont typeface="Wingdings 2"/>
              <a:buChar char=""/>
            </a:pPr>
            <a:r>
              <a:rPr lang="en-US" sz="1200" dirty="0" smtClean="0"/>
              <a:t>They’re also creating an online Sexual Health Portal containing health education curricula</a:t>
            </a:r>
            <a:r>
              <a:rPr lang="en-US" sz="1200" baseline="0" dirty="0" smtClean="0"/>
              <a:t> for native youth</a:t>
            </a:r>
            <a:r>
              <a:rPr lang="en-US" sz="1200" dirty="0" smtClean="0"/>
              <a:t> </a:t>
            </a:r>
          </a:p>
          <a:p>
            <a:pPr marL="274320" indent="-274320">
              <a:spcBef>
                <a:spcPct val="20000"/>
              </a:spcBef>
              <a:buClr>
                <a:schemeClr val="accent1"/>
              </a:buClr>
              <a:buSzPct val="85000"/>
              <a:buFont typeface="Wingdings 2"/>
              <a:buChar char=""/>
            </a:pPr>
            <a:r>
              <a:rPr lang="en-US" sz="1200" dirty="0" smtClean="0"/>
              <a:t>The name of that portal is (</a:t>
            </a:r>
            <a:r>
              <a:rPr lang="en-US" sz="1200" b="1" dirty="0" smtClean="0"/>
              <a:t>Healthy Native Youth</a:t>
            </a:r>
            <a:r>
              <a:rPr lang="en-US" sz="1200" dirty="0" smtClean="0"/>
              <a:t>)</a:t>
            </a:r>
          </a:p>
          <a:p>
            <a:endParaRPr lang="en-US" dirty="0" smtClean="0"/>
          </a:p>
          <a:p>
            <a:r>
              <a:rPr lang="en-US" i="1" dirty="0" smtClean="0"/>
              <a:t>*These tools and resources will be available by</a:t>
            </a:r>
            <a:r>
              <a:rPr lang="en-US" i="1" baseline="0" dirty="0" smtClean="0"/>
              <a:t> </a:t>
            </a:r>
            <a:r>
              <a:rPr lang="en-US" i="1" u="sng" baseline="0" dirty="0" smtClean="0"/>
              <a:t>August 2016</a:t>
            </a:r>
            <a:r>
              <a:rPr lang="en-US" i="1" baseline="0" dirty="0" smtClean="0"/>
              <a:t>, for </a:t>
            </a:r>
            <a:r>
              <a:rPr lang="en-US" i="1" u="sng" baseline="0" dirty="0" smtClean="0"/>
              <a:t>use next school year.</a:t>
            </a:r>
          </a:p>
          <a:p>
            <a:endParaRPr lang="en-US" i="1" u="sng" baseline="0" dirty="0" smtClean="0"/>
          </a:p>
          <a:p>
            <a:r>
              <a:rPr lang="en-US" i="1" u="none" baseline="0" dirty="0" smtClean="0"/>
              <a:t>*ANYONE will be able to access them and use lessons/resources for things like teen night, youth meetings, health classes, etc. It’s VERY EXCITING!</a:t>
            </a:r>
            <a:endParaRPr lang="en-US" i="1" u="none" dirty="0"/>
          </a:p>
        </p:txBody>
      </p:sp>
      <p:sp>
        <p:nvSpPr>
          <p:cNvPr id="4" name="Slide Number Placeholder 3"/>
          <p:cNvSpPr>
            <a:spLocks noGrp="1"/>
          </p:cNvSpPr>
          <p:nvPr>
            <p:ph type="sldNum" sz="quarter" idx="10"/>
          </p:nvPr>
        </p:nvSpPr>
        <p:spPr/>
        <p:txBody>
          <a:bodyPr/>
          <a:lstStyle/>
          <a:p>
            <a:pPr>
              <a:defRPr/>
            </a:pPr>
            <a:fld id="{81AAAD0D-26B7-4F34-BACA-8B7F86ED819C}" type="slidenum">
              <a:rPr lang="en-US" smtClean="0"/>
              <a:pPr>
                <a:defRPr/>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to wrap up……</a:t>
            </a:r>
          </a:p>
          <a:p>
            <a:endParaRPr lang="en-US" dirty="0" smtClean="0"/>
          </a:p>
          <a:p>
            <a:r>
              <a:rPr lang="en-US" i="1" dirty="0" smtClean="0"/>
              <a:t>These are the faces </a:t>
            </a:r>
            <a:r>
              <a:rPr lang="en-US" i="1" baseline="0" dirty="0" smtClean="0"/>
              <a:t>the NIYG team hope to affect with the program through the </a:t>
            </a:r>
            <a:r>
              <a:rPr lang="en-US" i="1" dirty="0" smtClean="0"/>
              <a:t>creation</a:t>
            </a:r>
            <a:r>
              <a:rPr lang="en-US" i="1" baseline="0" dirty="0" smtClean="0"/>
              <a:t> of this</a:t>
            </a:r>
            <a:r>
              <a:rPr lang="en-US" i="1" dirty="0" smtClean="0"/>
              <a:t> health resource.  </a:t>
            </a:r>
          </a:p>
          <a:p>
            <a:endParaRPr lang="en-US" i="1" dirty="0" smtClean="0"/>
          </a:p>
          <a:p>
            <a:r>
              <a:rPr lang="en-US" i="1" dirty="0" smtClean="0"/>
              <a:t>This program also reflects </a:t>
            </a:r>
            <a:r>
              <a:rPr lang="en-US" i="1" dirty="0"/>
              <a:t>and includes the experiences of Native youth and the communities they come from. </a:t>
            </a:r>
            <a:endParaRPr lang="en-US" i="1" dirty="0" smtClean="0"/>
          </a:p>
          <a:p>
            <a:endParaRPr lang="en-US" i="1" dirty="0" smtClean="0"/>
          </a:p>
          <a:p>
            <a:r>
              <a:rPr lang="en-US" i="1" dirty="0" smtClean="0"/>
              <a:t>*In</a:t>
            </a:r>
            <a:r>
              <a:rPr lang="en-US" i="1" baseline="0" dirty="0" smtClean="0"/>
              <a:t> my opinion …..</a:t>
            </a:r>
            <a:r>
              <a:rPr lang="en-US" i="1" dirty="0" smtClean="0"/>
              <a:t>The</a:t>
            </a:r>
            <a:r>
              <a:rPr lang="en-US" i="1" baseline="0" dirty="0" smtClean="0"/>
              <a:t> NIYG program was a great fit for Lapwai and our community.  We continue to implement it each year to the incoming 6</a:t>
            </a:r>
            <a:r>
              <a:rPr lang="en-US" i="1" baseline="30000" dirty="0" smtClean="0"/>
              <a:t>th</a:t>
            </a:r>
            <a:r>
              <a:rPr lang="en-US" i="1" baseline="0" dirty="0" smtClean="0"/>
              <a:t> grade class.</a:t>
            </a:r>
            <a:endParaRPr lang="en-US" i="1" dirty="0" smtClean="0"/>
          </a:p>
          <a:p>
            <a:endParaRPr lang="en-US" i="1" dirty="0" smtClean="0"/>
          </a:p>
          <a:p>
            <a:r>
              <a:rPr lang="en-US" i="1" dirty="0" smtClean="0"/>
              <a:t>*It’s</a:t>
            </a:r>
            <a:r>
              <a:rPr lang="en-US" i="1" baseline="0" dirty="0" smtClean="0"/>
              <a:t>  definitely the best program I have ever come across to teach kids about sexual health! </a:t>
            </a:r>
            <a:r>
              <a:rPr lang="en-US" i="1" baseline="0" dirty="0" smtClean="0">
                <a:sym typeface="Wingdings" pitchFamily="2" charset="2"/>
              </a:rPr>
              <a:t></a:t>
            </a:r>
            <a:endParaRPr lang="en-US" i="1" dirty="0" smtClean="0"/>
          </a:p>
          <a:p>
            <a:endParaRPr lang="en-US" dirty="0" smtClean="0"/>
          </a:p>
          <a:p>
            <a:endParaRPr lang="en-US" baseline="0" dirty="0" smtClean="0">
              <a:sym typeface="Wingdings"/>
            </a:endParaRPr>
          </a:p>
          <a:p>
            <a:endParaRPr lang="en-US" dirty="0"/>
          </a:p>
        </p:txBody>
      </p:sp>
      <p:sp>
        <p:nvSpPr>
          <p:cNvPr id="4" name="Slide Number Placeholder 3"/>
          <p:cNvSpPr>
            <a:spLocks noGrp="1"/>
          </p:cNvSpPr>
          <p:nvPr>
            <p:ph type="sldNum" sz="quarter" idx="10"/>
          </p:nvPr>
        </p:nvSpPr>
        <p:spPr/>
        <p:txBody>
          <a:bodyPr/>
          <a:lstStyle/>
          <a:p>
            <a:fld id="{1B750E2C-6FE4-43D5-9B4B-2DF2CCE13FE5}" type="slidenum">
              <a:rPr lang="en-US" smtClean="0"/>
              <a:pPr/>
              <a:t>13</a:t>
            </a:fld>
            <a:endParaRPr lang="en-US"/>
          </a:p>
        </p:txBody>
      </p:sp>
    </p:spTree>
    <p:extLst>
      <p:ext uri="{BB962C8B-B14F-4D97-AF65-F5344CB8AC3E}">
        <p14:creationId xmlns:p14="http://schemas.microsoft.com/office/powerpoint/2010/main" val="27500358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 next project I am presenting on is a study called Native CARS</a:t>
            </a:r>
          </a:p>
          <a:p>
            <a:endParaRPr lang="en-US" baseline="0" dirty="0" smtClean="0"/>
          </a:p>
          <a:p>
            <a:r>
              <a:rPr lang="en-US" baseline="0" dirty="0" smtClean="0"/>
              <a:t>CARS stands for……………… Children Always Ride Safe</a:t>
            </a:r>
          </a:p>
        </p:txBody>
      </p:sp>
      <p:sp>
        <p:nvSpPr>
          <p:cNvPr id="4" name="Slide Number Placeholder 3"/>
          <p:cNvSpPr>
            <a:spLocks noGrp="1"/>
          </p:cNvSpPr>
          <p:nvPr>
            <p:ph type="sldNum" sz="quarter" idx="10"/>
          </p:nvPr>
        </p:nvSpPr>
        <p:spPr/>
        <p:txBody>
          <a:bodyPr/>
          <a:lstStyle/>
          <a:p>
            <a:fld id="{B475C0D1-6DC2-4D3C-B5FE-CAFE6E731E9B}"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39418104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overall goal of the</a:t>
            </a:r>
            <a:r>
              <a:rPr lang="en-US" baseline="0" dirty="0" smtClean="0"/>
              <a:t> CARS project was to ………………..</a:t>
            </a:r>
          </a:p>
          <a:p>
            <a:endParaRPr lang="en-US" baseline="0" dirty="0" smtClean="0"/>
          </a:p>
          <a:p>
            <a:r>
              <a:rPr lang="en-US" dirty="0" smtClean="0"/>
              <a:t>Design…………….Implement……………..and test effectiveness of tribal interventions</a:t>
            </a:r>
          </a:p>
          <a:p>
            <a:endParaRPr lang="en-US" dirty="0" smtClean="0"/>
          </a:p>
          <a:p>
            <a:r>
              <a:rPr lang="en-US" dirty="0" smtClean="0"/>
              <a:t>to</a:t>
            </a:r>
            <a:r>
              <a:rPr lang="en-US" baseline="0" dirty="0" smtClean="0"/>
              <a:t> improve the use of child safety seats among native children via </a:t>
            </a:r>
          </a:p>
          <a:p>
            <a:endParaRPr lang="en-US" baseline="0" dirty="0" smtClean="0"/>
          </a:p>
          <a:p>
            <a:r>
              <a:rPr lang="en-US" baseline="0" dirty="0" smtClean="0"/>
              <a:t>Community based participatory research</a:t>
            </a:r>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ALL</a:t>
            </a:r>
            <a:r>
              <a:rPr lang="en-US" baseline="0" dirty="0" smtClean="0"/>
              <a:t> of the tribes in this study determined……</a:t>
            </a:r>
          </a:p>
          <a:p>
            <a:endParaRPr lang="en-US" baseline="0" dirty="0" smtClean="0"/>
          </a:p>
          <a:p>
            <a:r>
              <a:rPr lang="en-US" baseline="0" dirty="0" smtClean="0"/>
              <a:t>what would work best in THEIR community for THEIR interventions.  </a:t>
            </a:r>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Some of the methods we used to collect</a:t>
            </a:r>
            <a:r>
              <a:rPr lang="en-US" baseline="0" dirty="0" smtClean="0"/>
              <a:t> data were:</a:t>
            </a:r>
          </a:p>
          <a:p>
            <a:endParaRPr lang="en-US" baseline="0" dirty="0" smtClean="0"/>
          </a:p>
          <a:p>
            <a:r>
              <a:rPr lang="en-US" baseline="0" dirty="0" smtClean="0"/>
              <a:t>*Vehicle observations…….We set up a coned area to observe parents dropping off and picking up their kids at school that day.  We also set up at daycares, </a:t>
            </a:r>
            <a:r>
              <a:rPr lang="en-US" baseline="0" dirty="0" err="1" smtClean="0"/>
              <a:t>Headstarts</a:t>
            </a:r>
            <a:r>
              <a:rPr lang="en-US" baseline="0" dirty="0" smtClean="0"/>
              <a:t>, Early Childhood programs, and the elementary school in both Lapwai and Kamiah communities.  We also set up observation areas at the grocery store and gas station to capture parents/care givers coming and going with their children. </a:t>
            </a:r>
          </a:p>
          <a:p>
            <a:endParaRPr lang="en-US" baseline="0" dirty="0" smtClean="0"/>
          </a:p>
          <a:p>
            <a:r>
              <a:rPr lang="en-US" baseline="0" dirty="0" smtClean="0"/>
              <a:t>We also identified risk factors for being unrestrained or incorrectly restrained….as we observed we recorded where the child was when they pulled up, if they were in a car seat, what type of car seat, how they were restrained, and then asked a couple questions if they weren’t restrained or properly restrained.</a:t>
            </a:r>
          </a:p>
          <a:p>
            <a:endParaRPr lang="en-US" baseline="0" dirty="0" smtClean="0"/>
          </a:p>
          <a:p>
            <a:r>
              <a:rPr lang="en-US" baseline="0" dirty="0" smtClean="0"/>
              <a:t>We also had focus groups and interviews to help understand the context of the community.</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After we gathered</a:t>
            </a:r>
            <a:r>
              <a:rPr lang="en-US" baseline="0" dirty="0" smtClean="0"/>
              <a:t> that data w</a:t>
            </a:r>
            <a:r>
              <a:rPr lang="en-US" dirty="0" smtClean="0"/>
              <a:t>e</a:t>
            </a:r>
            <a:r>
              <a:rPr lang="en-US" baseline="0" dirty="0" smtClean="0"/>
              <a:t> decided to work on……</a:t>
            </a:r>
          </a:p>
          <a:p>
            <a:endParaRPr lang="en-US" baseline="0" dirty="0" smtClean="0"/>
          </a:p>
          <a:p>
            <a:r>
              <a:rPr lang="en-US" baseline="0" dirty="0" smtClean="0"/>
              <a:t>Education and Awareness around car seat safety</a:t>
            </a:r>
          </a:p>
          <a:p>
            <a:endParaRPr lang="en-US" baseline="0" dirty="0" smtClean="0"/>
          </a:p>
          <a:p>
            <a:r>
              <a:rPr lang="en-US" baseline="0" dirty="0" smtClean="0"/>
              <a:t>We also worked with multiple media methods such as:</a:t>
            </a:r>
          </a:p>
          <a:p>
            <a:endParaRPr lang="en-US" baseline="0" dirty="0" smtClean="0"/>
          </a:p>
          <a:p>
            <a:r>
              <a:rPr lang="en-US" baseline="0" dirty="0" smtClean="0"/>
              <a:t>- Having articles in our local tribal newspaper </a:t>
            </a:r>
          </a:p>
          <a:p>
            <a:r>
              <a:rPr lang="en-US" baseline="0" dirty="0" smtClean="0"/>
              <a:t>- Putting videos/updates and education on our Native CARS </a:t>
            </a:r>
            <a:r>
              <a:rPr lang="en-US" baseline="0" dirty="0" err="1" smtClean="0"/>
              <a:t>Facebook</a:t>
            </a:r>
            <a:r>
              <a:rPr lang="en-US" baseline="0" dirty="0" smtClean="0"/>
              <a:t> page regularly</a:t>
            </a:r>
          </a:p>
          <a:p>
            <a:pPr>
              <a:buFontTx/>
              <a:buChar char="-"/>
            </a:pPr>
            <a:r>
              <a:rPr lang="en-US" baseline="0" dirty="0" smtClean="0"/>
              <a:t> We sent out mass emails throughout the Nez Perce Tribe, NMPH, NPTHA, and the CRC</a:t>
            </a:r>
          </a:p>
          <a:p>
            <a:pPr>
              <a:buFontTx/>
              <a:buChar char="-"/>
            </a:pPr>
            <a:r>
              <a:rPr lang="en-US" baseline="0" dirty="0" smtClean="0"/>
              <a:t>We also stuffed check inserts on paydays.  Sometimes there were prizes you could win if you got the trivia questions right around car seat safety.  </a:t>
            </a:r>
          </a:p>
          <a:p>
            <a:pPr>
              <a:buFontTx/>
              <a:buChar char="-"/>
            </a:pPr>
            <a:endParaRPr lang="en-US" baseline="0" dirty="0" smtClean="0"/>
          </a:p>
          <a:p>
            <a:pPr>
              <a:buFontTx/>
              <a:buNone/>
            </a:pPr>
            <a:r>
              <a:rPr lang="en-US" baseline="0" dirty="0" smtClean="0"/>
              <a:t>- We also looked at rewriting a policy and updating our tribal law and order code but are still working on that since it’s such a rigorous undertaking</a:t>
            </a:r>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Here’s one example of the media methods we used.  </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It addressed groups who were at risk for riding inadequately restrained. This poster addresses two groups at risk – children riding with someone other than his or her own parent (which was usually a grandparent or another care giver) AND booster seat age children.</a:t>
            </a:r>
          </a:p>
          <a:p>
            <a:endParaRPr lang="en-US" dirty="0" smtClean="0"/>
          </a:p>
          <a:p>
            <a:r>
              <a:rPr lang="en-US" dirty="0" smtClean="0"/>
              <a:t>*In</a:t>
            </a:r>
            <a:r>
              <a:rPr lang="en-US" baseline="0" dirty="0" smtClean="0"/>
              <a:t> our area a lot of grandparents pick up their grandchildren from school so we wanted to capture that with proper car seat/restraint usage.</a:t>
            </a:r>
            <a:endParaRPr lang="en-US" dirty="0" smtClean="0"/>
          </a:p>
          <a:p>
            <a:endParaRPr lang="en-US" dirty="0" smtClean="0"/>
          </a:p>
          <a:p>
            <a:r>
              <a:rPr lang="en-US" dirty="0" smtClean="0"/>
              <a:t>*A PSA was also created and can be found on the NPAIHB website if you’re interested</a:t>
            </a:r>
            <a:r>
              <a:rPr lang="en-US" baseline="0" dirty="0" smtClean="0"/>
              <a:t> in viewing that</a:t>
            </a:r>
            <a:r>
              <a:rPr lang="en-US" dirty="0" smtClean="0"/>
              <a:t>.</a:t>
            </a:r>
          </a:p>
          <a:p>
            <a:endParaRPr lang="en-US" dirty="0" smtClean="0"/>
          </a:p>
          <a:p>
            <a:endParaRPr lang="en-US" baseline="0" dirty="0" smtClean="0"/>
          </a:p>
          <a:p>
            <a:endParaRPr lang="en-US" baseline="0" dirty="0" smtClean="0"/>
          </a:p>
          <a:p>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today I am here to present on 3 of the projects I have had the</a:t>
            </a:r>
            <a:r>
              <a:rPr lang="en-US" baseline="0" dirty="0" smtClean="0"/>
              <a:t> pleasure of </a:t>
            </a:r>
            <a:r>
              <a:rPr lang="en-US" dirty="0" smtClean="0"/>
              <a:t>working on for the last couple of years.</a:t>
            </a:r>
          </a:p>
          <a:p>
            <a:endParaRPr lang="en-US" dirty="0" smtClean="0"/>
          </a:p>
          <a:p>
            <a:r>
              <a:rPr lang="en-US" dirty="0" smtClean="0"/>
              <a:t>These</a:t>
            </a:r>
            <a:r>
              <a:rPr lang="en-US" baseline="0" dirty="0" smtClean="0"/>
              <a:t> are projects that came from the NPAIHB</a:t>
            </a:r>
          </a:p>
          <a:p>
            <a:endParaRPr lang="en-US" baseline="0" dirty="0" smtClean="0"/>
          </a:p>
          <a:p>
            <a:r>
              <a:rPr lang="en-US" baseline="0" dirty="0" smtClean="0"/>
              <a:t>The 1</a:t>
            </a:r>
            <a:r>
              <a:rPr lang="en-US" baseline="30000" dirty="0" smtClean="0"/>
              <a:t>st</a:t>
            </a:r>
            <a:r>
              <a:rPr lang="en-US" baseline="0" dirty="0" smtClean="0"/>
              <a:t> one…. Is called NIYG</a:t>
            </a:r>
          </a:p>
          <a:p>
            <a:endParaRPr lang="en-US" baseline="0" dirty="0" smtClean="0"/>
          </a:p>
          <a:p>
            <a:r>
              <a:rPr lang="en-US" baseline="0" dirty="0" smtClean="0"/>
              <a:t>The 2</a:t>
            </a:r>
            <a:r>
              <a:rPr lang="en-US" baseline="30000" dirty="0" smtClean="0"/>
              <a:t>nd</a:t>
            </a:r>
            <a:r>
              <a:rPr lang="en-US" baseline="0" dirty="0" smtClean="0"/>
              <a:t> one…. Is Native CARS</a:t>
            </a:r>
          </a:p>
          <a:p>
            <a:endParaRPr lang="en-US" baseline="0" dirty="0" smtClean="0"/>
          </a:p>
          <a:p>
            <a:r>
              <a:rPr lang="en-US" baseline="0" dirty="0" smtClean="0"/>
              <a:t>The 3</a:t>
            </a:r>
            <a:r>
              <a:rPr lang="en-US" baseline="30000" dirty="0" smtClean="0"/>
              <a:t>rd</a:t>
            </a:r>
            <a:r>
              <a:rPr lang="en-US" baseline="0" dirty="0" smtClean="0"/>
              <a:t> one…..is TOTS to </a:t>
            </a:r>
            <a:r>
              <a:rPr lang="en-US" baseline="0" dirty="0" err="1" smtClean="0"/>
              <a:t>Tweens</a:t>
            </a:r>
            <a:endParaRPr lang="en-US" baseline="0" dirty="0" smtClean="0"/>
          </a:p>
          <a:p>
            <a:endParaRPr lang="en-US" baseline="0" dirty="0" smtClean="0"/>
          </a:p>
          <a:p>
            <a:r>
              <a:rPr lang="en-US" baseline="0" dirty="0" smtClean="0"/>
              <a:t>*This is a LOT of information crammed into a 30 minute presentation so PLEASE bare with me </a:t>
            </a:r>
            <a:r>
              <a:rPr lang="en-US" baseline="0" dirty="0" smtClean="0">
                <a:sym typeface="Wingdings" pitchFamily="2" charset="2"/>
              </a:rPr>
              <a:t></a:t>
            </a:r>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is another example</a:t>
            </a:r>
            <a:r>
              <a:rPr lang="en-US" baseline="0" dirty="0" smtClean="0"/>
              <a:t> of one of our media billboards that was posted out on the highway</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It incorporates the “COMMUNITIES CHILDREN”  theme we heard from interviews and focus groups. </a:t>
            </a:r>
            <a:endParaRPr lang="en-US" dirty="0" smtClean="0"/>
          </a:p>
          <a:p>
            <a:endParaRPr lang="en-US" baseline="0" dirty="0" smtClean="0"/>
          </a:p>
          <a:p>
            <a:r>
              <a:rPr lang="en-US" baseline="0" dirty="0" smtClean="0"/>
              <a:t>FUN FACT:</a:t>
            </a:r>
          </a:p>
          <a:p>
            <a:r>
              <a:rPr lang="en-US" i="1" baseline="0" dirty="0" smtClean="0"/>
              <a:t>*If you look closely in the van and notice the baby in the car seat……. that same baby is the baby in the Native CARS logo which is one of our Nez Perce babies </a:t>
            </a:r>
            <a:r>
              <a:rPr lang="en-US" i="1" baseline="0" dirty="0" smtClean="0">
                <a:sym typeface="Wingdings" pitchFamily="2" charset="2"/>
              </a:rPr>
              <a:t></a:t>
            </a:r>
            <a:r>
              <a:rPr lang="en-US" i="1" baseline="0" dirty="0" smtClean="0"/>
              <a:t>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is another media billboard</a:t>
            </a:r>
            <a:r>
              <a:rPr lang="en-US" baseline="0" dirty="0" smtClean="0"/>
              <a:t> that was also displayed around the reservation</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Community</a:t>
            </a:r>
            <a:r>
              <a:rPr lang="en-US" baseline="0" dirty="0" smtClean="0"/>
              <a:t> members expressed during focus groups and interviews that LAW ENFORCEMENT was PART OF THE SOLUTION.</a:t>
            </a:r>
          </a:p>
          <a:p>
            <a:endParaRPr lang="en-US" baseline="0" dirty="0" smtClean="0"/>
          </a:p>
          <a:p>
            <a:r>
              <a:rPr lang="en-US" i="1" baseline="0" dirty="0" smtClean="0"/>
              <a:t>*It had been pretty common that you would see parents with infants and smaller children on their lap while driving so we wanted to capture that as well with the reminder that it’s against the law to do that (even if it’s a quick trip to the store) and that they will be ticketed.  </a:t>
            </a:r>
          </a:p>
          <a:p>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So, were</a:t>
            </a:r>
            <a:r>
              <a:rPr lang="en-US" baseline="0" dirty="0" smtClean="0"/>
              <a:t> the efforts effective at increasing the proper restraint at Nez Perce? The short answer is, Yes. </a:t>
            </a:r>
          </a:p>
          <a:p>
            <a:endParaRPr lang="en-US" baseline="0" dirty="0" smtClean="0"/>
          </a:p>
          <a:p>
            <a:r>
              <a:rPr lang="en-US" baseline="0" dirty="0" smtClean="0"/>
              <a:t>From 2009 to 2011, the active intervention period, proper restraint </a:t>
            </a:r>
            <a:r>
              <a:rPr lang="en-US" b="1" u="sng" baseline="0" dirty="0" smtClean="0"/>
              <a:t>increased </a:t>
            </a:r>
            <a:r>
              <a:rPr lang="en-US" baseline="0" dirty="0" smtClean="0"/>
              <a:t>from 41% to 60%. Most importantly, the percent of completely unrestrained children </a:t>
            </a:r>
            <a:r>
              <a:rPr lang="en-US" b="1" u="sng" baseline="0" dirty="0" smtClean="0"/>
              <a:t>decreased</a:t>
            </a:r>
            <a:r>
              <a:rPr lang="en-US" b="1" baseline="0" dirty="0" smtClean="0"/>
              <a:t> </a:t>
            </a:r>
            <a:r>
              <a:rPr lang="en-US" b="0" baseline="0" dirty="0" smtClean="0"/>
              <a:t>from 37% to 17%.</a:t>
            </a:r>
          </a:p>
          <a:p>
            <a:endParaRPr lang="en-US" b="0" baseline="0" dirty="0" smtClean="0"/>
          </a:p>
          <a:p>
            <a:r>
              <a:rPr lang="en-US" b="0" baseline="0" dirty="0" smtClean="0"/>
              <a:t>From 2011 to 2013, we maintained Native CARS activities, but did not start any new activities or interventions.</a:t>
            </a:r>
          </a:p>
          <a:p>
            <a:endParaRPr lang="en-US" b="0" baseline="0" dirty="0" smtClean="0"/>
          </a:p>
          <a:p>
            <a:r>
              <a:rPr lang="en-US" b="0" baseline="0" dirty="0" smtClean="0"/>
              <a:t>After this time period, we saw proper restraint decrease a bit, to 52%, but MORE importantly, this movement seemed to be from proper restraint to incorrect restraint, rather than completely unrestrained.</a:t>
            </a:r>
            <a:endParaRPr lang="en-US" b="1" dirty="0" smtClean="0"/>
          </a:p>
          <a:p>
            <a:endParaRPr lang="en-US" b="0" baseline="0" dirty="0" smtClean="0"/>
          </a:p>
          <a:p>
            <a:r>
              <a:rPr lang="en-US" b="0" i="1" baseline="0" dirty="0" smtClean="0"/>
              <a:t>*We did have some staff turnover during this time and had a 7 month period where we didn’t have any staff working on the project so that could explain the change in numbers.</a:t>
            </a:r>
            <a:endParaRPr lang="en-US" i="1" dirty="0" smtClean="0"/>
          </a:p>
          <a:p>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sz="1000" dirty="0" smtClean="0"/>
              <a:t>So here’s where I came</a:t>
            </a:r>
            <a:r>
              <a:rPr lang="en-US" sz="1000" baseline="0" dirty="0" smtClean="0"/>
              <a:t> in during the spring of 2013 for the Native CARS project……..</a:t>
            </a:r>
          </a:p>
          <a:p>
            <a:endParaRPr lang="en-US" sz="1000" baseline="0" dirty="0" smtClean="0"/>
          </a:p>
          <a:p>
            <a:r>
              <a:rPr lang="en-US" sz="1000" baseline="0" dirty="0" smtClean="0"/>
              <a:t>With the success of our previous interventions we switched to a new focus. </a:t>
            </a:r>
          </a:p>
          <a:p>
            <a:endParaRPr lang="en-US" sz="1000" baseline="0" dirty="0" smtClean="0"/>
          </a:p>
          <a:p>
            <a:r>
              <a:rPr lang="en-US" sz="1000" baseline="0" dirty="0" smtClean="0"/>
              <a:t>I went to training and completed my CPS technician certification so I would be able to properly educate people around car seat safety.  </a:t>
            </a:r>
          </a:p>
          <a:p>
            <a:endParaRPr lang="en-US" sz="1000" baseline="0" dirty="0" smtClean="0"/>
          </a:p>
          <a:p>
            <a:r>
              <a:rPr lang="en-US" sz="1000" baseline="0" dirty="0" smtClean="0"/>
              <a:t>While I was there I networked with other and got contact information for people close to us in our area who were certified techs as well.  </a:t>
            </a:r>
          </a:p>
          <a:p>
            <a:endParaRPr lang="en-US" sz="1000" baseline="0" dirty="0" smtClean="0"/>
          </a:p>
          <a:p>
            <a:r>
              <a:rPr lang="en-US" sz="1000" baseline="0" dirty="0" smtClean="0"/>
              <a:t>As fresh CPS techs we were invited to help with car seat checks at the National Night Out event held annually in Moscow. While we were there one of the police officers asked where we were from, I told her NMPH down the hill in </a:t>
            </a:r>
            <a:r>
              <a:rPr lang="en-US" sz="1000" baseline="0" dirty="0" err="1" smtClean="0"/>
              <a:t>Lapwai</a:t>
            </a:r>
            <a:r>
              <a:rPr lang="en-US" sz="1000" baseline="0" dirty="0" smtClean="0"/>
              <a:t>.  She informed us of a state grant she received where she had an abundance of car seats and was partnering with local hospitals and fire stations to get them out.  She asked if we would be interested in partnering with her to do this to which I replied…..uh HECK YES! So from then on she supplied us with FREE car seats.</a:t>
            </a:r>
          </a:p>
          <a:p>
            <a:endParaRPr lang="en-US" sz="1000" baseline="0" dirty="0" smtClean="0"/>
          </a:p>
          <a:p>
            <a:r>
              <a:rPr lang="en-US" sz="1000" baseline="0" dirty="0" smtClean="0"/>
              <a:t>I established the car seat distribution program in the Fall of 2013.</a:t>
            </a:r>
          </a:p>
          <a:p>
            <a:endParaRPr lang="en-US" sz="1000" baseline="0" dirty="0" smtClean="0"/>
          </a:p>
          <a:p>
            <a:r>
              <a:rPr lang="en-US" sz="1000" baseline="0" dirty="0" smtClean="0"/>
              <a:t>One of the other car seat technicians and myself decided that a minimum donation of $20.00 wasn’t too much to ask for a  BRAND NEW seat.  This amount was small enough that low income families would be able to afford it ….we wanted to put value on it so they were more likely to take care of it…..kind of like an investment.  I have never had anyone turned away from not getting a seat due to the donation fee.  The donations that we collect for seats go right back to the Moscow Police Department to help purchase more seats when the grant runs out. </a:t>
            </a:r>
          </a:p>
          <a:p>
            <a:endParaRPr lang="en-US" sz="1000" baseline="0" dirty="0" smtClean="0"/>
          </a:p>
          <a:p>
            <a:r>
              <a:rPr lang="en-US" sz="1000" baseline="0" dirty="0" smtClean="0"/>
              <a:t>I work really well collaborating with the MCH and WIC programs on our Community Health side.  If I have I pregnant mom coming in whose heard about my car seat program I refer her to MCH so she can get enrolled in their prenatal classes.  Once she completes those she gets a FREE seat from that program.  The WIC staff have been great when they’ve had parent bring in kids and ask about car seats, they will bring them back to me so I can get them squared away in a proper car seat.  We have a great partnership watching for kids coming out of their infant carrier and moving into a convertible car seat.  They help watch height and weights for me so we can grab them at the right time.</a:t>
            </a:r>
          </a:p>
          <a:p>
            <a:endParaRPr lang="en-US" sz="1000" baseline="0" dirty="0" smtClean="0"/>
          </a:p>
          <a:p>
            <a:r>
              <a:rPr lang="en-US" sz="1000" baseline="0" dirty="0" smtClean="0"/>
              <a:t>*Since starting the car seat distribution program I have distributed and checked over 250 car seats!!!!!! </a:t>
            </a:r>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After</a:t>
            </a:r>
            <a:r>
              <a:rPr lang="en-US" baseline="0" dirty="0" smtClean="0"/>
              <a:t> personally doing over 250 car seat checks I saw a need for more CPS techs to be trained in our area.  </a:t>
            </a:r>
          </a:p>
          <a:p>
            <a:endParaRPr lang="en-US" baseline="0" dirty="0" smtClean="0"/>
          </a:p>
          <a:p>
            <a:r>
              <a:rPr lang="en-US" baseline="0" dirty="0" smtClean="0"/>
              <a:t>We were able to recruit staff from The Children’s Home and get them trained and certified as CPS technicians.  This was a win </a:t>
            </a:r>
            <a:r>
              <a:rPr lang="en-US" baseline="0" dirty="0" err="1" smtClean="0"/>
              <a:t>win</a:t>
            </a:r>
            <a:r>
              <a:rPr lang="en-US" baseline="0" dirty="0" smtClean="0"/>
              <a:t> since they transport so many kids to and from their activities.</a:t>
            </a:r>
          </a:p>
          <a:p>
            <a:endParaRPr lang="en-US" baseline="0" dirty="0" smtClean="0"/>
          </a:p>
          <a:p>
            <a:r>
              <a:rPr lang="en-US" i="1" baseline="0" dirty="0" smtClean="0"/>
              <a:t>*Sometimes we had a period where we’d run out of car seats and when I called the Moscow Police Department they would be out as well.  This usually happened at the end of the funding cycle.  So I decided to look for our own funding to help with the times we ran out.  We wrote for and were awarded the Buckle Up for Life Grant which gives us 60 seats and the BIA Indian Highway Safety grant for $9975  which was to purchase car seats.  So the good news is that we can now supplement car seats with this funding so we don’t have to have a waiting list until funding comes in.  </a:t>
            </a:r>
          </a:p>
          <a:p>
            <a:endParaRPr lang="en-US" i="1" baseline="0" dirty="0" smtClean="0"/>
          </a:p>
          <a:p>
            <a:r>
              <a:rPr lang="en-US" i="1" baseline="0" dirty="0" smtClean="0"/>
              <a:t>*SKIN  or our Safe Kids Inland Northwest Coalition was created by numerous CPS techs and instructors in our area and other counties in Idaho and Washington.  There are 7 counties total represented in our coalition which are: </a:t>
            </a:r>
            <a:r>
              <a:rPr lang="en-US" sz="1200" kern="1200" dirty="0" smtClean="0">
                <a:solidFill>
                  <a:schemeClr val="tx1"/>
                </a:solidFill>
                <a:latin typeface="+mn-lt"/>
                <a:ea typeface="+mn-ea"/>
                <a:cs typeface="+mn-cs"/>
              </a:rPr>
              <a:t>Latah, Clearwater, Nez Perce, Idaho, Lewis, Asotin</a:t>
            </a:r>
            <a:r>
              <a:rPr lang="en-US" sz="1200" kern="1200" baseline="0" dirty="0" smtClean="0">
                <a:solidFill>
                  <a:schemeClr val="tx1"/>
                </a:solidFill>
                <a:latin typeface="+mn-lt"/>
                <a:ea typeface="+mn-ea"/>
                <a:cs typeface="+mn-cs"/>
              </a:rPr>
              <a:t> and</a:t>
            </a:r>
            <a:r>
              <a:rPr lang="en-US" sz="1200" kern="1200" dirty="0" smtClean="0">
                <a:solidFill>
                  <a:schemeClr val="tx1"/>
                </a:solidFill>
                <a:latin typeface="+mn-lt"/>
                <a:ea typeface="+mn-ea"/>
                <a:cs typeface="+mn-cs"/>
              </a:rPr>
              <a:t> Whitman.  </a:t>
            </a:r>
            <a:r>
              <a:rPr lang="en-US" i="1" baseline="0" dirty="0" smtClean="0"/>
              <a:t>We saw a need to pool together technicians and resources for events and activities that we hold.  We now have monthly meetings at SJRMC to go over upcoming events such as safety fairs, car seat checkups, &amp; National Night Out.</a:t>
            </a:r>
            <a:endParaRPr lang="en-US" i="1"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1" dirty="0" smtClean="0"/>
              <a:t>My next steps are to ………</a:t>
            </a:r>
          </a:p>
          <a:p>
            <a:endParaRPr lang="en-US" i="1" dirty="0" smtClean="0"/>
          </a:p>
          <a:p>
            <a:r>
              <a:rPr lang="en-US" i="1" dirty="0" smtClean="0"/>
              <a:t>*Continue educating people about proper car seat usage and getting the word out about our distribution program </a:t>
            </a:r>
          </a:p>
          <a:p>
            <a:endParaRPr lang="en-US" i="1" dirty="0" smtClean="0"/>
          </a:p>
          <a:p>
            <a:r>
              <a:rPr lang="en-US" i="1" dirty="0" smtClean="0"/>
              <a:t>I will also be following up with  Native CARS patch referrals that come from</a:t>
            </a:r>
            <a:r>
              <a:rPr lang="en-US" i="1" baseline="0" dirty="0" smtClean="0"/>
              <a:t> Well Child appointments at the clinic.  As our </a:t>
            </a:r>
            <a:r>
              <a:rPr lang="en-US" i="1" dirty="0" smtClean="0"/>
              <a:t>providers and medical staff send those </a:t>
            </a:r>
            <a:r>
              <a:rPr lang="en-US" i="1" baseline="0" dirty="0" smtClean="0"/>
              <a:t>referrals my way I will continue to follow up with whatever is required, whether that be just education, moving from 1 seat to the next,  or getting  a new seat </a:t>
            </a:r>
            <a:r>
              <a:rPr lang="en-US" i="1" baseline="0" dirty="0" smtClean="0">
                <a:sym typeface="Wingdings" pitchFamily="2" charset="2"/>
              </a:rPr>
              <a:t></a:t>
            </a:r>
          </a:p>
          <a:p>
            <a:endParaRPr lang="en-US" i="1" baseline="0" dirty="0" smtClean="0">
              <a:sym typeface="Wingdings" pitchFamily="2" charset="2"/>
            </a:endParaRPr>
          </a:p>
          <a:p>
            <a:r>
              <a:rPr lang="en-US" i="1" dirty="0" smtClean="0"/>
              <a:t>* I will also continue reviewing and revising</a:t>
            </a:r>
            <a:r>
              <a:rPr lang="en-US" i="1" baseline="0" dirty="0" smtClean="0"/>
              <a:t> the Native CARS atlas modules until they are finalized and available online</a:t>
            </a:r>
            <a:r>
              <a:rPr lang="en-US" i="1" dirty="0" smtClean="0"/>
              <a:t> </a:t>
            </a:r>
            <a:endParaRPr lang="en-US" i="1"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our Atlas or online toolkit is currently under construction</a:t>
            </a:r>
            <a:r>
              <a:rPr lang="en-US" baseline="0" dirty="0" smtClean="0"/>
              <a:t> at nativecars.org …….</a:t>
            </a:r>
          </a:p>
          <a:p>
            <a:endParaRPr lang="en-US" baseline="0" dirty="0" smtClean="0"/>
          </a:p>
          <a:p>
            <a:r>
              <a:rPr lang="en-US" baseline="0" dirty="0" smtClean="0"/>
              <a:t>There will be multiple modules in this toolkit  where tribes are showcasing and giving the how to steps on what they did.  An example of some of the modules are: how to build a distribution program, creating a car seat safety coalition, and how to become a CPS tech. </a:t>
            </a:r>
          </a:p>
          <a:p>
            <a:endParaRPr lang="en-US" baseline="0" dirty="0" smtClean="0"/>
          </a:p>
          <a:p>
            <a:r>
              <a:rPr lang="en-US" baseline="0" dirty="0" smtClean="0"/>
              <a:t>*These are just a few of the modules that will be in the online toolkit</a:t>
            </a:r>
          </a:p>
          <a:p>
            <a:endParaRPr lang="en-US" baseline="0" dirty="0" smtClean="0"/>
          </a:p>
          <a:p>
            <a:r>
              <a:rPr lang="en-US" baseline="0" dirty="0" smtClean="0"/>
              <a:t>*If you are interested in testing out the Atlas …………please contact Tam Lutz…..she is the Native CARS Project Director at the board </a:t>
            </a:r>
          </a:p>
          <a:p>
            <a:endParaRPr lang="en-US" baseline="0" dirty="0" smtClean="0"/>
          </a:p>
          <a:p>
            <a:r>
              <a:rPr lang="en-US" baseline="0" dirty="0" smtClean="0"/>
              <a:t>And her contact information is listed below </a:t>
            </a:r>
          </a:p>
          <a:p>
            <a:endParaRPr lang="en-US" baseline="0" dirty="0" smtClean="0"/>
          </a:p>
          <a:p>
            <a:endParaRPr lang="en-US" baseline="0" dirty="0" smtClean="0"/>
          </a:p>
          <a:p>
            <a:r>
              <a:rPr lang="en-US" baseline="0" dirty="0" smtClean="0"/>
              <a:t>Other tribes doing Native CARS interventions:  (Klamath, Shoshone Bannock, Colville)</a:t>
            </a:r>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to tell you about the TOTs</a:t>
            </a:r>
            <a:r>
              <a:rPr lang="en-US" baseline="0" dirty="0" smtClean="0"/>
              <a:t> to Tween study I need to give you a little background about the TOTs project.</a:t>
            </a:r>
            <a:endParaRPr lang="en-US" dirty="0"/>
          </a:p>
        </p:txBody>
      </p:sp>
      <p:sp>
        <p:nvSpPr>
          <p:cNvPr id="4" name="Slide Number Placeholder 3"/>
          <p:cNvSpPr>
            <a:spLocks noGrp="1"/>
          </p:cNvSpPr>
          <p:nvPr>
            <p:ph type="sldNum" sz="quarter" idx="10"/>
          </p:nvPr>
        </p:nvSpPr>
        <p:spPr/>
        <p:txBody>
          <a:bodyPr/>
          <a:lstStyle/>
          <a:p>
            <a:fld id="{5BDD4FE6-757E-4BEE-8CD2-F6AB090C9DF3}"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32495018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TOTs project was a study that was conducted 10 years ago……</a:t>
            </a:r>
          </a:p>
          <a:p>
            <a:endParaRPr lang="en-US" dirty="0" smtClean="0"/>
          </a:p>
          <a:p>
            <a:r>
              <a:rPr lang="en-US" dirty="0" smtClean="0"/>
              <a:t>TOTS stands</a:t>
            </a:r>
            <a:r>
              <a:rPr lang="en-US" baseline="0" dirty="0" smtClean="0"/>
              <a:t> for Toddler Obesity and Tooth Decay</a:t>
            </a:r>
          </a:p>
          <a:p>
            <a:endParaRPr lang="en-US" baseline="0" dirty="0" smtClean="0"/>
          </a:p>
          <a:p>
            <a:r>
              <a:rPr lang="en-US" baseline="0" dirty="0" smtClean="0"/>
              <a:t>And the goals of the project were to prevent early childhood obesity and dental caries in Native children.</a:t>
            </a:r>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at Nez Perce we………….</a:t>
            </a:r>
          </a:p>
          <a:p>
            <a:endParaRPr lang="en-US" dirty="0" smtClean="0"/>
          </a:p>
          <a:p>
            <a:r>
              <a:rPr lang="en-US" dirty="0" smtClean="0"/>
              <a:t>*Enrolled pregnant Moms in the study</a:t>
            </a:r>
          </a:p>
          <a:p>
            <a:r>
              <a:rPr lang="en-US" dirty="0" smtClean="0"/>
              <a:t>*Had them complete 8 home visits over the 2 yr time period</a:t>
            </a:r>
          </a:p>
          <a:p>
            <a:r>
              <a:rPr lang="en-US" dirty="0" smtClean="0"/>
              <a:t>*We </a:t>
            </a:r>
            <a:r>
              <a:rPr lang="en-US" u="sng" dirty="0" smtClean="0"/>
              <a:t>ENCOURAGED</a:t>
            </a:r>
            <a:r>
              <a:rPr lang="en-US" dirty="0" smtClean="0"/>
              <a:t> breastfeeding and increased water consumption </a:t>
            </a:r>
          </a:p>
          <a:p>
            <a:r>
              <a:rPr lang="en-US" dirty="0" smtClean="0"/>
              <a:t>*We </a:t>
            </a:r>
            <a:r>
              <a:rPr lang="en-US" u="sng" dirty="0" smtClean="0"/>
              <a:t>DISCOURAGED</a:t>
            </a:r>
            <a:r>
              <a:rPr lang="en-US" baseline="0" dirty="0" smtClean="0"/>
              <a:t> sugary beverages</a:t>
            </a:r>
          </a:p>
          <a:p>
            <a:r>
              <a:rPr lang="en-US" baseline="0" dirty="0" smtClean="0"/>
              <a:t>*At their WIC or MCH appointments we recorded their height and weight measurements</a:t>
            </a:r>
          </a:p>
          <a:p>
            <a:r>
              <a:rPr lang="en-US" baseline="0" dirty="0" smtClean="0"/>
              <a:t>*We also recorded the </a:t>
            </a:r>
            <a:r>
              <a:rPr lang="en-US" baseline="0" dirty="0" err="1" smtClean="0"/>
              <a:t>childs</a:t>
            </a:r>
            <a:r>
              <a:rPr lang="en-US" baseline="0" dirty="0" smtClean="0"/>
              <a:t> dental exams and screenings</a:t>
            </a:r>
          </a:p>
          <a:p>
            <a:endParaRPr lang="en-US" baseline="0" dirty="0" smtClean="0"/>
          </a:p>
          <a:p>
            <a:r>
              <a:rPr lang="en-US" baseline="0" dirty="0" smtClean="0"/>
              <a:t>*We were also able to create a breast feeding room at NMPH which is still being used today for our breastfeeding staff and patients</a:t>
            </a:r>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to get us started……</a:t>
            </a:r>
          </a:p>
          <a:p>
            <a:endParaRPr lang="en-US" dirty="0" smtClean="0"/>
          </a:p>
          <a:p>
            <a:r>
              <a:rPr lang="en-US" dirty="0" smtClean="0"/>
              <a:t>Native It’s Your</a:t>
            </a:r>
            <a:r>
              <a:rPr lang="en-US" baseline="0" dirty="0" smtClean="0"/>
              <a:t> Game is an </a:t>
            </a:r>
            <a:r>
              <a:rPr lang="en-US" b="0" u="sng" dirty="0" smtClean="0">
                <a:solidFill>
                  <a:srgbClr val="FFFF00"/>
                </a:solidFill>
              </a:rPr>
              <a:t>Internet-based </a:t>
            </a:r>
          </a:p>
          <a:p>
            <a:endParaRPr lang="en-US" dirty="0" smtClean="0">
              <a:solidFill>
                <a:sysClr val="windowText" lastClr="000000"/>
              </a:solidFill>
            </a:endParaRPr>
          </a:p>
          <a:p>
            <a:r>
              <a:rPr lang="en-US" b="0" u="sng" dirty="0" smtClean="0">
                <a:solidFill>
                  <a:sysClr val="windowText" lastClr="000000"/>
                </a:solidFill>
              </a:rPr>
              <a:t>HIV/STI</a:t>
            </a:r>
            <a:r>
              <a:rPr lang="en-US" b="0" dirty="0" smtClean="0">
                <a:solidFill>
                  <a:sysClr val="windowText" lastClr="000000"/>
                </a:solidFill>
              </a:rPr>
              <a:t> </a:t>
            </a:r>
            <a:r>
              <a:rPr lang="en-US" b="0" baseline="0" dirty="0" smtClean="0">
                <a:solidFill>
                  <a:sysClr val="windowText" lastClr="000000"/>
                </a:solidFill>
              </a:rPr>
              <a:t> </a:t>
            </a:r>
            <a:r>
              <a:rPr lang="en-US" dirty="0" smtClean="0">
                <a:solidFill>
                  <a:sysClr val="windowText" lastClr="000000"/>
                </a:solidFill>
              </a:rPr>
              <a:t>&amp;  </a:t>
            </a:r>
            <a:r>
              <a:rPr lang="en-US" b="0" u="sng" dirty="0" smtClean="0">
                <a:solidFill>
                  <a:sysClr val="windowText" lastClr="000000"/>
                </a:solidFill>
              </a:rPr>
              <a:t>pregnancy prevention program </a:t>
            </a:r>
          </a:p>
          <a:p>
            <a:endParaRPr lang="en-US" baseline="0" dirty="0" smtClean="0">
              <a:solidFill>
                <a:sysClr val="windowText" lastClr="000000"/>
              </a:solidFill>
            </a:endParaRPr>
          </a:p>
          <a:p>
            <a:r>
              <a:rPr lang="en-US" b="0" u="sng" baseline="0" dirty="0" smtClean="0"/>
              <a:t>specifically adapted for Native Youth ages 12 -14.</a:t>
            </a:r>
            <a:endParaRPr lang="en-US" b="0" u="sng"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3</a:t>
            </a:fld>
            <a:endParaRPr lang="en-US" dirty="0"/>
          </a:p>
        </p:txBody>
      </p:sp>
    </p:spTree>
    <p:extLst>
      <p:ext uri="{BB962C8B-B14F-4D97-AF65-F5344CB8AC3E}">
        <p14:creationId xmlns:p14="http://schemas.microsoft.com/office/powerpoint/2010/main" val="42130730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So that was the project 10 years ago………….</a:t>
            </a:r>
          </a:p>
          <a:p>
            <a:endParaRPr lang="en-US" baseline="0" dirty="0" smtClean="0"/>
          </a:p>
          <a:p>
            <a:r>
              <a:rPr lang="en-US" baseline="0" dirty="0" smtClean="0"/>
              <a:t>NOW FAST FORWARD to 10 years later……</a:t>
            </a:r>
          </a:p>
          <a:p>
            <a:endParaRPr lang="en-US" baseline="0" dirty="0" smtClean="0"/>
          </a:p>
          <a:p>
            <a:r>
              <a:rPr lang="en-US" baseline="0" dirty="0" smtClean="0"/>
              <a:t>The child on the left depicts an original TOT participant</a:t>
            </a:r>
          </a:p>
          <a:p>
            <a:endParaRPr lang="en-US" baseline="0" dirty="0" smtClean="0"/>
          </a:p>
          <a:p>
            <a:r>
              <a:rPr lang="en-US" baseline="0" dirty="0" smtClean="0"/>
              <a:t>AND</a:t>
            </a:r>
          </a:p>
          <a:p>
            <a:endParaRPr lang="en-US" baseline="0" dirty="0" smtClean="0"/>
          </a:p>
          <a:p>
            <a:r>
              <a:rPr lang="en-US" baseline="0" dirty="0" smtClean="0"/>
              <a:t>The child on the right depicts a TOTs to </a:t>
            </a:r>
            <a:r>
              <a:rPr lang="en-US" baseline="0" dirty="0" err="1" smtClean="0"/>
              <a:t>Tween</a:t>
            </a:r>
            <a:r>
              <a:rPr lang="en-US" baseline="0" dirty="0" smtClean="0"/>
              <a:t> participant today</a:t>
            </a:r>
          </a:p>
          <a:p>
            <a:endParaRPr lang="en-US" baseline="0" dirty="0" smtClean="0"/>
          </a:p>
          <a:p>
            <a:r>
              <a:rPr lang="en-US" baseline="0" dirty="0" smtClean="0"/>
              <a:t>*We were interested to see where their dental health status was NOW! </a:t>
            </a:r>
          </a:p>
        </p:txBody>
      </p:sp>
      <p:sp>
        <p:nvSpPr>
          <p:cNvPr id="4" name="Slide Number Placeholder 3"/>
          <p:cNvSpPr>
            <a:spLocks noGrp="1"/>
          </p:cNvSpPr>
          <p:nvPr>
            <p:ph type="sldNum" sz="quarter" idx="10"/>
          </p:nvPr>
        </p:nvSpPr>
        <p:spPr/>
        <p:txBody>
          <a:bodyPr/>
          <a:lstStyle/>
          <a:p>
            <a:fld id="{CA426E1C-57F7-4A85-BF8E-7A33950BE469}"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000" dirty="0" smtClean="0"/>
              <a:t>????So this study was done over 10 years ago………how in the world do we find these</a:t>
            </a:r>
            <a:r>
              <a:rPr lang="en-US" sz="1000" baseline="0" dirty="0" smtClean="0"/>
              <a:t> families </a:t>
            </a:r>
            <a:r>
              <a:rPr lang="en-US" sz="1000" dirty="0" smtClean="0"/>
              <a:t>now????</a:t>
            </a:r>
          </a:p>
          <a:p>
            <a:endParaRPr lang="en-US" sz="1000" dirty="0" smtClean="0"/>
          </a:p>
          <a:p>
            <a:r>
              <a:rPr lang="en-US" sz="1000" i="1" dirty="0" smtClean="0"/>
              <a:t>*As the site coordinator I started</a:t>
            </a:r>
            <a:r>
              <a:rPr lang="en-US" sz="1000" i="1" baseline="0" dirty="0" smtClean="0"/>
              <a:t> with reviewing all of the old TOTs files…..which ironically had been kept in our attic even though they were marked destroy in 2008 </a:t>
            </a:r>
            <a:r>
              <a:rPr lang="en-US" sz="1000" i="1" baseline="0" dirty="0" smtClean="0">
                <a:sym typeface="Wingdings" pitchFamily="2" charset="2"/>
              </a:rPr>
              <a:t> So that was a BIG BONUS for me that we still had them!</a:t>
            </a:r>
          </a:p>
          <a:p>
            <a:endParaRPr lang="en-US" sz="1000" i="1" baseline="0" dirty="0" smtClean="0">
              <a:sym typeface="Wingdings" pitchFamily="2" charset="2"/>
            </a:endParaRPr>
          </a:p>
          <a:p>
            <a:r>
              <a:rPr lang="en-US" sz="1000" i="1" baseline="0" dirty="0" smtClean="0">
                <a:sym typeface="Wingdings" pitchFamily="2" charset="2"/>
              </a:rPr>
              <a:t>*I went through each file and just started making phone calls……since this was done 10 years ago a majority of those land lines were disconnected or out of service.  I found out quickly that people don’t really have land lines anymore and had moved to cell phones being their primary phone. *I also found that people don’t usually answer a call from a number they don’t know and recognize so with technology the way it is now I also created a blanket text I could send participants letting them know who I was and why I had called.</a:t>
            </a:r>
          </a:p>
          <a:p>
            <a:endParaRPr lang="en-US" sz="1000" i="1" baseline="0" dirty="0" smtClean="0">
              <a:sym typeface="Wingdings" pitchFamily="2" charset="2"/>
            </a:endParaRPr>
          </a:p>
          <a:p>
            <a:r>
              <a:rPr lang="en-US" sz="1000" i="1" baseline="0" dirty="0" smtClean="0">
                <a:sym typeface="Wingdings" pitchFamily="2" charset="2"/>
              </a:rPr>
              <a:t>*After checking all of the numbers and contact information in the files I met with the WIC and MCH staff to see if they remembered any of these families and had any updates.  We also checked their electronic health records to see if they were still in our system.</a:t>
            </a:r>
          </a:p>
          <a:p>
            <a:endParaRPr lang="en-US" sz="1000" i="1" baseline="0" dirty="0" smtClean="0">
              <a:sym typeface="Wingdings" pitchFamily="2" charset="2"/>
            </a:endParaRPr>
          </a:p>
          <a:p>
            <a:r>
              <a:rPr lang="en-US" sz="1000" i="1" baseline="0" dirty="0" smtClean="0">
                <a:sym typeface="Wingdings" pitchFamily="2" charset="2"/>
              </a:rPr>
              <a:t>*I turned to social media which ended up being the best thing for me when it came to finding people…………..I could just type in a participants name and usually something popped right up.  I was able to see if people moved, had new contact information,  and see the parent AND </a:t>
            </a:r>
            <a:r>
              <a:rPr lang="en-US" sz="1000" i="1" baseline="0" dirty="0" err="1" smtClean="0">
                <a:sym typeface="Wingdings" pitchFamily="2" charset="2"/>
              </a:rPr>
              <a:t>childs</a:t>
            </a:r>
            <a:r>
              <a:rPr lang="en-US" sz="1000" i="1" baseline="0" dirty="0" smtClean="0">
                <a:sym typeface="Wingdings" pitchFamily="2" charset="2"/>
              </a:rPr>
              <a:t> account……all from </a:t>
            </a:r>
            <a:r>
              <a:rPr lang="en-US" sz="1000" i="1" baseline="0" dirty="0" err="1" smtClean="0">
                <a:sym typeface="Wingdings" pitchFamily="2" charset="2"/>
              </a:rPr>
              <a:t>Facebook</a:t>
            </a:r>
            <a:r>
              <a:rPr lang="en-US" sz="1000" i="1" baseline="0" dirty="0" smtClean="0">
                <a:sym typeface="Wingdings" pitchFamily="2" charset="2"/>
              </a:rPr>
              <a:t>. </a:t>
            </a:r>
          </a:p>
          <a:p>
            <a:endParaRPr lang="en-US" sz="1000" i="1" baseline="0" dirty="0" smtClean="0">
              <a:sym typeface="Wingdings" pitchFamily="2" charset="2"/>
            </a:endParaRPr>
          </a:p>
          <a:p>
            <a:r>
              <a:rPr lang="en-US" sz="1000" i="1" baseline="0" dirty="0" smtClean="0">
                <a:sym typeface="Wingdings" pitchFamily="2" charset="2"/>
              </a:rPr>
              <a:t>*Once I found a participant on FB, I would private message them introducing myself and letting them know that we were doing a 10 year follow up study to the TOTs project.  I let them know what our plans were for that and asked if they would want to participate.  </a:t>
            </a:r>
          </a:p>
          <a:p>
            <a:endParaRPr lang="en-US" sz="1000" i="1" baseline="0" dirty="0" smtClean="0">
              <a:sym typeface="Wingdings" pitchFamily="2" charset="2"/>
            </a:endParaRPr>
          </a:p>
          <a:p>
            <a:r>
              <a:rPr lang="en-US" sz="1000" i="1" baseline="0" dirty="0" smtClean="0">
                <a:sym typeface="Wingdings" pitchFamily="2" charset="2"/>
              </a:rPr>
              <a:t>*Social media was great because I could see when people would open the message and respond.  I could also see when they were “active” online so if I sent out a message I usually got a quick response</a:t>
            </a:r>
          </a:p>
          <a:p>
            <a:endParaRPr lang="en-US" sz="1000" i="1" baseline="0" dirty="0" smtClean="0">
              <a:sym typeface="Wingdings" pitchFamily="2" charset="2"/>
            </a:endParaRPr>
          </a:p>
          <a:p>
            <a:r>
              <a:rPr lang="en-US" sz="1000" i="1" baseline="0" dirty="0" smtClean="0">
                <a:sym typeface="Wingdings" pitchFamily="2" charset="2"/>
              </a:rPr>
              <a:t>*I also worked with the front office staff at the schools to see if they had any contact information if I couldn’t find any for a specific child</a:t>
            </a:r>
          </a:p>
          <a:p>
            <a:endParaRPr lang="en-US" sz="1000" i="1" baseline="0" dirty="0" smtClean="0">
              <a:sym typeface="Wingdings" pitchFamily="2" charset="2"/>
            </a:endParaRPr>
          </a:p>
          <a:p>
            <a:r>
              <a:rPr lang="en-US" sz="1000" i="1" baseline="0" dirty="0" smtClean="0">
                <a:sym typeface="Wingdings" pitchFamily="2" charset="2"/>
              </a:rPr>
              <a:t>*So with all of my crazy methods I was able to have an outcome for all of the previous TOTs kids and recruit other youth participants who met that 11-12 age range. </a:t>
            </a:r>
          </a:p>
          <a:p>
            <a:endParaRPr lang="en-US" baseline="0" dirty="0" smtClean="0">
              <a:sym typeface="Wingdings" pitchFamily="2" charset="2"/>
            </a:endParaRPr>
          </a:p>
          <a:p>
            <a:r>
              <a:rPr lang="en-US" baseline="0" dirty="0" smtClean="0">
                <a:sym typeface="Wingdings" pitchFamily="2" charset="2"/>
              </a:rPr>
              <a:t> </a:t>
            </a:r>
          </a:p>
          <a:p>
            <a:endParaRPr lang="en-US" baseline="0" dirty="0" smtClean="0">
              <a:sym typeface="Wingdings" pitchFamily="2" charset="2"/>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a:t>
            </a:r>
            <a:r>
              <a:rPr lang="en-US" baseline="0" dirty="0" smtClean="0"/>
              <a:t> these were the steps I needed to complete to enroll the child in the Tots To </a:t>
            </a:r>
            <a:r>
              <a:rPr lang="en-US" baseline="0" dirty="0" err="1" smtClean="0"/>
              <a:t>Tween</a:t>
            </a:r>
            <a:r>
              <a:rPr lang="en-US" baseline="0" dirty="0" smtClean="0"/>
              <a:t> study…….</a:t>
            </a:r>
          </a:p>
          <a:p>
            <a:endParaRPr lang="en-US" baseline="0" dirty="0" smtClean="0"/>
          </a:p>
          <a:p>
            <a:pPr marL="228600" indent="-228600">
              <a:buAutoNum type="arabicPeriod"/>
            </a:pPr>
            <a:r>
              <a:rPr lang="en-US" baseline="0" dirty="0" smtClean="0"/>
              <a:t>Obtain consent</a:t>
            </a:r>
          </a:p>
          <a:p>
            <a:pPr marL="228600" indent="-228600">
              <a:buAutoNum type="arabicPeriod"/>
            </a:pPr>
            <a:r>
              <a:rPr lang="en-US" baseline="0" dirty="0" smtClean="0"/>
              <a:t>Have them fill out the KAB questionnaire</a:t>
            </a:r>
          </a:p>
          <a:p>
            <a:pPr marL="228600" indent="-228600">
              <a:buAutoNum type="arabicPeriod"/>
            </a:pPr>
            <a:r>
              <a:rPr lang="en-US" baseline="0" dirty="0" smtClean="0"/>
              <a:t>Inform them about the </a:t>
            </a:r>
            <a:r>
              <a:rPr lang="en-US" baseline="0" dirty="0" err="1" smtClean="0"/>
              <a:t>childs</a:t>
            </a:r>
            <a:r>
              <a:rPr lang="en-US" baseline="0" dirty="0" smtClean="0"/>
              <a:t> appointment and what it entailed</a:t>
            </a:r>
            <a:endParaRPr lang="en-US" dirty="0" smtClean="0"/>
          </a:p>
          <a:p>
            <a:endParaRPr lang="en-US" dirty="0" smtClean="0"/>
          </a:p>
          <a:p>
            <a:r>
              <a:rPr lang="en-US" dirty="0" smtClean="0"/>
              <a:t>During</a:t>
            </a:r>
            <a:r>
              <a:rPr lang="en-US" baseline="0" dirty="0" smtClean="0"/>
              <a:t> the process of getting those parent consents, I did hit a few bumps along the way……..</a:t>
            </a:r>
          </a:p>
          <a:p>
            <a:endParaRPr lang="en-US" baseline="0" dirty="0" smtClean="0"/>
          </a:p>
          <a:p>
            <a:r>
              <a:rPr lang="en-US" i="1" baseline="0" dirty="0" smtClean="0"/>
              <a:t>*Through my investigative skills I found out that some of the parents had been incarcerated, there had been changes in custody, some grandparents were now raising those original TOTS grandchildren, etc.  So whoever the guardian of that child was I had to get consent for them to participate.  </a:t>
            </a:r>
          </a:p>
          <a:p>
            <a:endParaRPr lang="en-US" i="1" baseline="0" dirty="0" smtClean="0"/>
          </a:p>
          <a:p>
            <a:r>
              <a:rPr lang="en-US" i="1" baseline="0" dirty="0" smtClean="0"/>
              <a:t>*Once I determined who that was I would have them come to my office to fill out the consent paperwork and a KAB questionnaire.  I even delivered paperwork to tribal offices, homes, and schools to get them all completed quickly </a:t>
            </a:r>
            <a:r>
              <a:rPr lang="en-US" i="1" baseline="0" dirty="0" smtClean="0">
                <a:sym typeface="Wingdings" pitchFamily="2" charset="2"/>
              </a:rPr>
              <a:t></a:t>
            </a:r>
          </a:p>
          <a:p>
            <a:endParaRPr lang="en-US" i="1" baseline="0" dirty="0" smtClean="0">
              <a:sym typeface="Wingdings" pitchFamily="2" charset="2"/>
            </a:endParaRPr>
          </a:p>
          <a:p>
            <a:r>
              <a:rPr lang="en-US" i="1" baseline="0" dirty="0" smtClean="0">
                <a:sym typeface="Wingdings" pitchFamily="2" charset="2"/>
              </a:rPr>
              <a:t>* I would also let the parent know when their Childs appointment  was and what we would be doing in case they wanted to come to it or had any questions.</a:t>
            </a:r>
            <a:endParaRPr lang="en-US" i="1" baseline="0" dirty="0" smtClean="0"/>
          </a:p>
        </p:txBody>
      </p:sp>
      <p:sp>
        <p:nvSpPr>
          <p:cNvPr id="4" name="Slide Number Placeholder 3"/>
          <p:cNvSpPr>
            <a:spLocks noGrp="1"/>
          </p:cNvSpPr>
          <p:nvPr>
            <p:ph type="sldNum" sz="quarter" idx="10"/>
          </p:nvPr>
        </p:nvSpPr>
        <p:spPr/>
        <p:txBody>
          <a:bodyPr/>
          <a:lstStyle/>
          <a:p>
            <a:fld id="{CA426E1C-57F7-4A85-BF8E-7A33950BE469}" type="slidenum">
              <a:rPr lang="en-US" smtClean="0"/>
              <a:pPr/>
              <a:t>32</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000" dirty="0" smtClean="0"/>
              <a:t>So</a:t>
            </a:r>
            <a:r>
              <a:rPr lang="en-US" sz="1000" baseline="0" dirty="0" smtClean="0"/>
              <a:t> the day we started screening appointments……………we set up dental exam stations.</a:t>
            </a:r>
          </a:p>
          <a:p>
            <a:endParaRPr lang="en-US" sz="1000" baseline="0" dirty="0" smtClean="0"/>
          </a:p>
          <a:p>
            <a:r>
              <a:rPr lang="en-US" sz="1000" baseline="0" dirty="0" smtClean="0"/>
              <a:t>In </a:t>
            </a:r>
            <a:r>
              <a:rPr lang="en-US" sz="1000" baseline="0" dirty="0" err="1" smtClean="0"/>
              <a:t>Lapwai</a:t>
            </a:r>
            <a:r>
              <a:rPr lang="en-US" sz="1000" baseline="0" dirty="0" smtClean="0"/>
              <a:t> our stations were located at the Middle school district office AND  in an Elementary testing room</a:t>
            </a:r>
          </a:p>
          <a:p>
            <a:r>
              <a:rPr lang="en-US" sz="1000" baseline="0" dirty="0" smtClean="0"/>
              <a:t>In Kamiah our stations were set up at the tribal community center</a:t>
            </a:r>
          </a:p>
          <a:p>
            <a:endParaRPr lang="en-US" sz="1000" baseline="0" dirty="0" smtClean="0"/>
          </a:p>
          <a:p>
            <a:r>
              <a:rPr lang="en-US" sz="1000" baseline="0" dirty="0" smtClean="0"/>
              <a:t>We used equipment that could be taken down and set up quickly since our screening was at multiple spots over a 3 day period.  *YES we used zero gravity chairs as our dental chair and some of the kids commented on how nice &amp; comfortable they were during their exam </a:t>
            </a:r>
            <a:r>
              <a:rPr lang="en-US" sz="1000" baseline="0" dirty="0" smtClean="0">
                <a:sym typeface="Wingdings" pitchFamily="2" charset="2"/>
              </a:rPr>
              <a:t></a:t>
            </a:r>
          </a:p>
          <a:p>
            <a:endParaRPr lang="en-US" sz="1000" baseline="0" dirty="0" smtClean="0"/>
          </a:p>
          <a:p>
            <a:r>
              <a:rPr lang="en-US" sz="1000" baseline="0" dirty="0" smtClean="0"/>
              <a:t>Once we were ready to start I went over to the office and started pulling kids in pairs. I worked with the front office staff to see who was best to pull at the time depending on their class schedule.  If they were in a NP language class or music class I waited to pull them.   </a:t>
            </a:r>
          </a:p>
          <a:p>
            <a:endParaRPr lang="en-US" sz="1000" baseline="0" dirty="0" smtClean="0"/>
          </a:p>
          <a:p>
            <a:r>
              <a:rPr lang="en-US" sz="1000" baseline="0" dirty="0" smtClean="0"/>
              <a:t>As we returned to our dental station the kids were read the child assent form. They were then asked if they wanted to participate in the study and exam…and that</a:t>
            </a:r>
          </a:p>
          <a:p>
            <a:r>
              <a:rPr lang="en-US" sz="1000" baseline="0" dirty="0" smtClean="0"/>
              <a:t>NO ONE was forcing them to  do it.  </a:t>
            </a:r>
          </a:p>
          <a:p>
            <a:endParaRPr lang="en-US" sz="1000" baseline="0" dirty="0" smtClean="0"/>
          </a:p>
          <a:p>
            <a:r>
              <a:rPr lang="en-US" sz="1000" baseline="0" dirty="0" smtClean="0"/>
              <a:t>Each appt lasted anywhere from 15-30 minutes: during that time they got their ht/wt measurements, answered the child questionnaire, and completed their dental screening</a:t>
            </a:r>
          </a:p>
          <a:p>
            <a:endParaRPr lang="en-US" sz="1000" baseline="0" dirty="0" smtClean="0"/>
          </a:p>
          <a:p>
            <a:r>
              <a:rPr lang="en-US" sz="1000" baseline="0" dirty="0" smtClean="0"/>
              <a:t>Once they were finished with their appointment they got an incentive before heading back to class.</a:t>
            </a:r>
          </a:p>
          <a:p>
            <a:endParaRPr lang="en-US" sz="1000" baseline="0" dirty="0" smtClean="0"/>
          </a:p>
          <a:p>
            <a:r>
              <a:rPr lang="en-US" sz="1000" baseline="0" dirty="0" smtClean="0"/>
              <a:t>*I walked all of the kids to and from their appointments.  After I had dropped off 2 I would stop in at the front office again to pick up 2 more.  We just repeated this process throughout the day until we had reached all of the youth who had signed up for the study.</a:t>
            </a:r>
          </a:p>
        </p:txBody>
      </p:sp>
      <p:sp>
        <p:nvSpPr>
          <p:cNvPr id="4" name="Slide Number Placeholder 3"/>
          <p:cNvSpPr>
            <a:spLocks noGrp="1"/>
          </p:cNvSpPr>
          <p:nvPr>
            <p:ph type="sldNum" sz="quarter" idx="10"/>
          </p:nvPr>
        </p:nvSpPr>
        <p:spPr/>
        <p:txBody>
          <a:bodyPr/>
          <a:lstStyle/>
          <a:p>
            <a:fld id="{CA426E1C-57F7-4A85-BF8E-7A33950BE469}" type="slidenum">
              <a:rPr lang="en-US" smtClean="0"/>
              <a:pPr/>
              <a:t>33</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sym typeface="Wingdings" pitchFamily="2" charset="2"/>
              </a:rPr>
              <a:t>???? How did we go about collecting this data?????</a:t>
            </a:r>
          </a:p>
          <a:p>
            <a:endParaRPr lang="en-US" baseline="0" dirty="0" smtClean="0">
              <a:sym typeface="Wingdings" pitchFamily="2" charset="2"/>
            </a:endParaRPr>
          </a:p>
          <a:p>
            <a:r>
              <a:rPr lang="en-US" i="1" baseline="0" dirty="0" smtClean="0">
                <a:sym typeface="Wingdings" pitchFamily="2" charset="2"/>
              </a:rPr>
              <a:t>*Well in November our team of dental professionals, NPAIHB TOTS to </a:t>
            </a:r>
            <a:r>
              <a:rPr lang="en-US" i="1" baseline="0" dirty="0" err="1" smtClean="0">
                <a:sym typeface="Wingdings" pitchFamily="2" charset="2"/>
              </a:rPr>
              <a:t>Tween</a:t>
            </a:r>
            <a:r>
              <a:rPr lang="en-US" i="1" baseline="0" dirty="0" smtClean="0">
                <a:sym typeface="Wingdings" pitchFamily="2" charset="2"/>
              </a:rPr>
              <a:t> staff, and myself set up dental stations at the schools and community center. ….. We collected data in both the Lapwai and Kamiah communities to capture youth who were former TOTs participants and any other kids ages 11-12</a:t>
            </a:r>
          </a:p>
          <a:p>
            <a:endParaRPr lang="en-US" i="1" baseline="0" dirty="0" smtClean="0">
              <a:sym typeface="Wingdings" pitchFamily="2" charset="2"/>
            </a:endParaRPr>
          </a:p>
          <a:p>
            <a:r>
              <a:rPr lang="en-US" i="1" baseline="0" dirty="0" smtClean="0">
                <a:sym typeface="Wingdings" pitchFamily="2" charset="2"/>
              </a:rPr>
              <a:t>*We screened </a:t>
            </a:r>
            <a:r>
              <a:rPr lang="en-US" b="1" i="1" baseline="0" dirty="0" smtClean="0">
                <a:sym typeface="Wingdings" pitchFamily="2" charset="2"/>
              </a:rPr>
              <a:t>90 children total </a:t>
            </a:r>
            <a:r>
              <a:rPr lang="en-US" i="1" baseline="0" dirty="0" smtClean="0">
                <a:sym typeface="Wingdings" pitchFamily="2" charset="2"/>
              </a:rPr>
              <a:t>from both communities.</a:t>
            </a:r>
          </a:p>
          <a:p>
            <a:endParaRPr lang="en-US" i="1" baseline="0" dirty="0" smtClean="0">
              <a:sym typeface="Wingdings" pitchFamily="2" charset="2"/>
            </a:endParaRPr>
          </a:p>
          <a:p>
            <a:r>
              <a:rPr lang="en-US" b="1" i="0" u="sng" baseline="0" dirty="0" smtClean="0">
                <a:sym typeface="Wingdings" pitchFamily="2" charset="2"/>
              </a:rPr>
              <a:t>35</a:t>
            </a:r>
            <a:r>
              <a:rPr lang="en-US" i="1" baseline="0" dirty="0" smtClean="0">
                <a:sym typeface="Wingdings" pitchFamily="2" charset="2"/>
              </a:rPr>
              <a:t> of those kids were original  TOTS participants and the other </a:t>
            </a:r>
            <a:r>
              <a:rPr lang="en-US" b="1" i="0" u="sng" baseline="0" dirty="0" smtClean="0">
                <a:sym typeface="Wingdings" pitchFamily="2" charset="2"/>
              </a:rPr>
              <a:t>55 </a:t>
            </a:r>
            <a:r>
              <a:rPr lang="en-US" i="1" baseline="0" dirty="0" smtClean="0">
                <a:sym typeface="Wingdings" pitchFamily="2" charset="2"/>
              </a:rPr>
              <a:t>kids we were able to get , fit the age criteria.  Out of those 90 consented youth we were able to get </a:t>
            </a:r>
            <a:r>
              <a:rPr lang="en-US" b="1" i="1" u="sng" baseline="0" dirty="0" smtClean="0">
                <a:sym typeface="Wingdings" pitchFamily="2" charset="2"/>
              </a:rPr>
              <a:t>87 parent KAB questionnaires </a:t>
            </a:r>
            <a:r>
              <a:rPr lang="en-US" b="0" i="0" u="none" baseline="0" dirty="0" smtClean="0">
                <a:sym typeface="Wingdings" pitchFamily="2" charset="2"/>
              </a:rPr>
              <a:t> returned!</a:t>
            </a:r>
            <a:endParaRPr lang="en-US" b="1" i="1" u="sng" baseline="0" dirty="0" smtClean="0">
              <a:sym typeface="Wingdings" pitchFamily="2" charset="2"/>
            </a:endParaRPr>
          </a:p>
          <a:p>
            <a:endParaRPr lang="en-US" i="1" baseline="0" dirty="0" smtClean="0">
              <a:sym typeface="Wingdings" pitchFamily="2" charset="2"/>
            </a:endParaRPr>
          </a:p>
          <a:p>
            <a:r>
              <a:rPr lang="en-US" i="1" baseline="0" dirty="0" smtClean="0">
                <a:sym typeface="Wingdings" pitchFamily="2" charset="2"/>
              </a:rPr>
              <a:t>*As kids finished their dental screening, the dentist was able to communicate any urgent needs to them for follow up at the clinic.</a:t>
            </a:r>
          </a:p>
          <a:p>
            <a:endParaRPr lang="en-US" i="1" baseline="0" dirty="0" smtClean="0">
              <a:sym typeface="Wingdings" pitchFamily="2" charset="2"/>
            </a:endParaRPr>
          </a:p>
          <a:p>
            <a:r>
              <a:rPr lang="en-US" i="1" baseline="0" dirty="0" smtClean="0">
                <a:sym typeface="Wingdings" pitchFamily="2" charset="2"/>
              </a:rPr>
              <a:t>*I  worked with our dental staff to help get these kids set up for appointments that needed immediate follow up care. </a:t>
            </a:r>
          </a:p>
          <a:p>
            <a:r>
              <a:rPr lang="en-US" i="1" baseline="0" dirty="0" smtClean="0">
                <a:sym typeface="Wingdings" pitchFamily="2" charset="2"/>
              </a:rPr>
              <a:t> </a:t>
            </a:r>
          </a:p>
          <a:p>
            <a:endParaRPr lang="en-US" i="1" baseline="0" dirty="0" smtClean="0">
              <a:sym typeface="Wingdings" pitchFamily="2" charset="2"/>
            </a:endParaRPr>
          </a:p>
          <a:p>
            <a:endParaRPr lang="en-US" i="1" dirty="0" smtClean="0"/>
          </a:p>
          <a:p>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So once a child was recruited, consented, and completed the appointment,  these were the incentives they got:</a:t>
            </a:r>
          </a:p>
          <a:p>
            <a:endParaRPr lang="en-US" baseline="0" dirty="0" smtClean="0"/>
          </a:p>
          <a:p>
            <a:r>
              <a:rPr lang="en-US" baseline="0" dirty="0" smtClean="0"/>
              <a:t>2 pairs of Nike Elite socks (which are like gold in our community) </a:t>
            </a:r>
            <a:r>
              <a:rPr lang="en-US" baseline="0" dirty="0" smtClean="0">
                <a:sym typeface="Wingdings" pitchFamily="2" charset="2"/>
              </a:rPr>
              <a:t></a:t>
            </a:r>
          </a:p>
          <a:p>
            <a:endParaRPr lang="en-US" baseline="0" dirty="0" smtClean="0">
              <a:sym typeface="Wingdings" pitchFamily="2" charset="2"/>
            </a:endParaRPr>
          </a:p>
          <a:p>
            <a:r>
              <a:rPr lang="en-US" baseline="0" dirty="0" smtClean="0">
                <a:sym typeface="Wingdings" pitchFamily="2" charset="2"/>
              </a:rPr>
              <a:t>1 Tots to Tween water bottle</a:t>
            </a:r>
          </a:p>
          <a:p>
            <a:endParaRPr lang="en-US" baseline="0" dirty="0" smtClean="0">
              <a:sym typeface="Wingdings" pitchFamily="2" charset="2"/>
            </a:endParaRPr>
          </a:p>
          <a:p>
            <a:r>
              <a:rPr lang="en-US" baseline="0" dirty="0" smtClean="0">
                <a:sym typeface="Wingdings" pitchFamily="2" charset="2"/>
              </a:rPr>
              <a:t>1 dental goody bag that contained a new tooth brush, floss, and toothpaste.</a:t>
            </a:r>
            <a:endParaRPr lang="en-US" baseline="0" dirty="0" smtClean="0"/>
          </a:p>
        </p:txBody>
      </p:sp>
      <p:sp>
        <p:nvSpPr>
          <p:cNvPr id="4" name="Slide Number Placeholder 3"/>
          <p:cNvSpPr>
            <a:spLocks noGrp="1"/>
          </p:cNvSpPr>
          <p:nvPr>
            <p:ph type="sldNum" sz="quarter" idx="10"/>
          </p:nvPr>
        </p:nvSpPr>
        <p:spPr/>
        <p:txBody>
          <a:bodyPr/>
          <a:lstStyle/>
          <a:p>
            <a:fld id="{CA426E1C-57F7-4A85-BF8E-7A33950BE469}"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Parents were also given an incentive for CONSENTING for their child to participate in the study AND COMPLETING a KAB questionnaire </a:t>
            </a:r>
          </a:p>
          <a:p>
            <a:endParaRPr lang="en-US" baseline="0" dirty="0" smtClean="0"/>
          </a:p>
          <a:p>
            <a:r>
              <a:rPr lang="en-US" baseline="0" dirty="0" smtClean="0"/>
              <a:t>We chose a $20.00 Winco gift card for their time and effort because who doesn’t like FREE groceries.</a:t>
            </a:r>
          </a:p>
        </p:txBody>
      </p:sp>
      <p:sp>
        <p:nvSpPr>
          <p:cNvPr id="4" name="Slide Number Placeholder 3"/>
          <p:cNvSpPr>
            <a:spLocks noGrp="1"/>
          </p:cNvSpPr>
          <p:nvPr>
            <p:ph type="sldNum" sz="quarter" idx="10"/>
          </p:nvPr>
        </p:nvSpPr>
        <p:spPr/>
        <p:txBody>
          <a:bodyPr/>
          <a:lstStyle/>
          <a:p>
            <a:fld id="{CA426E1C-57F7-4A85-BF8E-7A33950BE469}" type="slidenum">
              <a:rPr lang="en-US" smtClean="0"/>
              <a:pPr/>
              <a:t>36</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sym typeface="Wingdings" pitchFamily="2" charset="2"/>
              </a:rPr>
              <a:t>We are now analyzing the data that we just collected in November……</a:t>
            </a:r>
          </a:p>
          <a:p>
            <a:endParaRPr lang="en-US" baseline="0" dirty="0" smtClean="0">
              <a:sym typeface="Wingdings" pitchFamily="2" charset="2"/>
            </a:endParaRPr>
          </a:p>
          <a:p>
            <a:r>
              <a:rPr lang="en-US" baseline="0" dirty="0" smtClean="0">
                <a:sym typeface="Wingdings" pitchFamily="2" charset="2"/>
              </a:rPr>
              <a:t>We will be hosting focus groups in the 2 communities to see WHY we see WHAT we see</a:t>
            </a:r>
          </a:p>
          <a:p>
            <a:endParaRPr lang="en-US" baseline="0" dirty="0" smtClean="0">
              <a:sym typeface="Wingdings" pitchFamily="2" charset="2"/>
            </a:endParaRPr>
          </a:p>
          <a:p>
            <a:r>
              <a:rPr lang="en-US" baseline="0" dirty="0" smtClean="0">
                <a:sym typeface="Wingdings" pitchFamily="2" charset="2"/>
              </a:rPr>
              <a:t>*We were the guinea pig and went first so now Shoshone Bannock, Lummi, Quinault, and Makah tribes are collecting their data…….</a:t>
            </a:r>
          </a:p>
          <a:p>
            <a:endParaRPr lang="en-US" baseline="0" dirty="0" smtClean="0">
              <a:sym typeface="Wingdings" pitchFamily="2" charset="2"/>
            </a:endParaRPr>
          </a:p>
          <a:p>
            <a:r>
              <a:rPr lang="en-US" baseline="0" dirty="0" smtClean="0">
                <a:sym typeface="Wingdings" pitchFamily="2" charset="2"/>
              </a:rPr>
              <a:t>*Our findings should help inform policy and practice at Nez Perce  AND give us a current snapshot of oral health in kids this age. </a:t>
            </a:r>
          </a:p>
          <a:p>
            <a:endParaRPr lang="en-US" baseline="0" dirty="0" smtClean="0">
              <a:sym typeface="Wingdings" pitchFamily="2" charset="2"/>
            </a:endParaRPr>
          </a:p>
          <a:p>
            <a:endParaRPr lang="en-US" baseline="0" dirty="0" smtClean="0">
              <a:sym typeface="Wingdings" pitchFamily="2" charset="2"/>
            </a:endParaRPr>
          </a:p>
          <a:p>
            <a:endParaRPr lang="en-US" baseline="0" dirty="0" smtClean="0">
              <a:sym typeface="Wingdings" pitchFamily="2" charset="2"/>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1" dirty="0" smtClean="0"/>
              <a:t>So as you just</a:t>
            </a:r>
            <a:r>
              <a:rPr lang="en-US" i="1" baseline="0" dirty="0" smtClean="0"/>
              <a:t> s</a:t>
            </a:r>
            <a:r>
              <a:rPr lang="en-US" i="1" dirty="0" smtClean="0"/>
              <a:t>aw in that really quick presentation</a:t>
            </a:r>
            <a:r>
              <a:rPr lang="en-US" i="1" baseline="0" dirty="0" smtClean="0"/>
              <a:t>  of 3 great studies……</a:t>
            </a:r>
          </a:p>
          <a:p>
            <a:endParaRPr lang="en-US" i="1" baseline="0" dirty="0" smtClean="0"/>
          </a:p>
          <a:p>
            <a:r>
              <a:rPr lang="en-US" i="1" baseline="0" dirty="0" smtClean="0"/>
              <a:t>There is LOTS of EXCITING stuff coming down the pipe from these projects</a:t>
            </a:r>
          </a:p>
          <a:p>
            <a:endParaRPr lang="en-US" i="1" baseline="0" dirty="0" smtClean="0"/>
          </a:p>
          <a:p>
            <a:r>
              <a:rPr lang="en-US" i="1" baseline="0" dirty="0" smtClean="0"/>
              <a:t>To recap:</a:t>
            </a:r>
          </a:p>
          <a:p>
            <a:r>
              <a:rPr lang="en-US" i="1" baseline="0" dirty="0" smtClean="0"/>
              <a:t> </a:t>
            </a:r>
          </a:p>
          <a:p>
            <a:r>
              <a:rPr lang="en-US" i="1" baseline="0" dirty="0" smtClean="0"/>
              <a:t>*NIYG– Healthy Native Youth website coming August 2016 so be on the lookout for that</a:t>
            </a:r>
          </a:p>
          <a:p>
            <a:r>
              <a:rPr lang="en-US" i="1" baseline="0" dirty="0" smtClean="0"/>
              <a:t>*Native CARS– Native CARS Atlas (online toolkit with modules) you can contact Tam Lutz to review</a:t>
            </a:r>
          </a:p>
          <a:p>
            <a:r>
              <a:rPr lang="en-US" i="1" baseline="0" dirty="0" smtClean="0"/>
              <a:t>*TOTS to </a:t>
            </a:r>
            <a:r>
              <a:rPr lang="en-US" i="1" baseline="0" dirty="0" err="1" smtClean="0"/>
              <a:t>Tweens</a:t>
            </a:r>
            <a:r>
              <a:rPr lang="en-US" i="1" baseline="0" dirty="0" smtClean="0"/>
              <a:t>– We are working on data analysis and will have focus groups coming soon</a:t>
            </a:r>
            <a:r>
              <a:rPr lang="en-US" i="1" baseline="0" dirty="0" smtClean="0">
                <a:sym typeface="Wingdings" pitchFamily="2" charset="2"/>
              </a:rPr>
              <a:t></a:t>
            </a:r>
          </a:p>
          <a:p>
            <a:endParaRPr lang="en-US" i="1" baseline="0" dirty="0" smtClean="0">
              <a:sym typeface="Wingdings" pitchFamily="2" charset="2"/>
            </a:endParaRPr>
          </a:p>
          <a:p>
            <a:r>
              <a:rPr lang="en-US" i="1" baseline="0" dirty="0" smtClean="0">
                <a:sym typeface="Wingdings" pitchFamily="2" charset="2"/>
              </a:rPr>
              <a:t>There is some swag in the back from a couple of these project if you are interested in checking it out!</a:t>
            </a:r>
          </a:p>
          <a:p>
            <a:endParaRPr lang="en-US" i="1" baseline="0" dirty="0" smtClean="0">
              <a:sym typeface="Wingdings" pitchFamily="2" charset="2"/>
            </a:endParaRPr>
          </a:p>
          <a:p>
            <a:r>
              <a:rPr lang="en-US" i="1" baseline="0" dirty="0" smtClean="0">
                <a:sym typeface="Wingdings" pitchFamily="2" charset="2"/>
              </a:rPr>
              <a:t>If you have any questions or want to chat more about specifics of any of these projects my contact information is listed below </a:t>
            </a:r>
          </a:p>
          <a:p>
            <a:endParaRPr lang="en-US" i="1" baseline="0" dirty="0" smtClean="0">
              <a:sym typeface="Wingdings" pitchFamily="2" charset="2"/>
            </a:endParaRPr>
          </a:p>
          <a:p>
            <a:r>
              <a:rPr lang="en-US" i="1" baseline="0" dirty="0" smtClean="0">
                <a:sym typeface="Wingdings" pitchFamily="2" charset="2"/>
              </a:rPr>
              <a:t>Thank you for your time…………….</a:t>
            </a:r>
            <a:r>
              <a:rPr lang="en-US" i="1" baseline="0" dirty="0" err="1" smtClean="0">
                <a:sym typeface="Wingdings" pitchFamily="2" charset="2"/>
              </a:rPr>
              <a:t>Qeci</a:t>
            </a:r>
            <a:r>
              <a:rPr lang="en-US" i="1" baseline="0" dirty="0" smtClean="0">
                <a:sym typeface="Wingdings" pitchFamily="2" charset="2"/>
              </a:rPr>
              <a:t>—yew-yew! </a:t>
            </a:r>
          </a:p>
        </p:txBody>
      </p:sp>
      <p:sp>
        <p:nvSpPr>
          <p:cNvPr id="4" name="Slide Number Placeholder 3"/>
          <p:cNvSpPr>
            <a:spLocks noGrp="1"/>
          </p:cNvSpPr>
          <p:nvPr>
            <p:ph type="sldNum" sz="quarter" idx="10"/>
          </p:nvPr>
        </p:nvSpPr>
        <p:spPr/>
        <p:txBody>
          <a:bodyPr/>
          <a:lstStyle/>
          <a:p>
            <a:fld id="{CA426E1C-57F7-4A85-BF8E-7A33950BE469}" type="slidenum">
              <a:rPr lang="en-US" smtClean="0"/>
              <a:pPr/>
              <a:t>38</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82762">
              <a:defRPr/>
            </a:pPr>
            <a:r>
              <a:rPr lang="en-US" dirty="0" smtClean="0"/>
              <a:t>-The goal of the project </a:t>
            </a:r>
            <a:r>
              <a:rPr lang="en-US" dirty="0"/>
              <a:t>has been </a:t>
            </a:r>
            <a:r>
              <a:rPr lang="en-US" dirty="0" smtClean="0"/>
              <a:t>to …….</a:t>
            </a:r>
          </a:p>
          <a:p>
            <a:pPr defTabSz="882762">
              <a:defRPr/>
            </a:pPr>
            <a:endParaRPr lang="en-US" dirty="0" smtClean="0"/>
          </a:p>
          <a:p>
            <a:pPr defTabSz="882762">
              <a:defRPr/>
            </a:pPr>
            <a:r>
              <a:rPr lang="en-US" dirty="0" smtClean="0"/>
              <a:t>ADAPT and EVALUATE </a:t>
            </a:r>
            <a:r>
              <a:rPr lang="en-US" dirty="0"/>
              <a:t>the effectiveness of </a:t>
            </a:r>
            <a:r>
              <a:rPr lang="en-US" dirty="0" smtClean="0">
                <a:solidFill>
                  <a:sysClr val="windowText" lastClr="000000"/>
                </a:solidFill>
              </a:rPr>
              <a:t>the</a:t>
            </a:r>
            <a:r>
              <a:rPr lang="en-US" baseline="0" dirty="0" smtClean="0">
                <a:solidFill>
                  <a:sysClr val="windowText" lastClr="000000"/>
                </a:solidFill>
              </a:rPr>
              <a:t> program through a Randomized Control Trial (RTC) </a:t>
            </a:r>
          </a:p>
          <a:p>
            <a:pPr defTabSz="882762">
              <a:defRPr/>
            </a:pPr>
            <a:endParaRPr lang="en-US" baseline="0" dirty="0" smtClean="0">
              <a:solidFill>
                <a:sysClr val="windowText" lastClr="000000"/>
              </a:solidFill>
            </a:endParaRPr>
          </a:p>
          <a:p>
            <a:pPr defTabSz="882762">
              <a:defRPr/>
            </a:pPr>
            <a:r>
              <a:rPr lang="en-US" baseline="0" dirty="0" smtClean="0">
                <a:solidFill>
                  <a:sysClr val="windowText" lastClr="000000"/>
                </a:solidFill>
              </a:rPr>
              <a:t>throughout Native communities in </a:t>
            </a:r>
            <a:r>
              <a:rPr lang="en-US" u="sng" dirty="0" smtClean="0">
                <a:solidFill>
                  <a:sysClr val="windowText" lastClr="000000"/>
                </a:solidFill>
              </a:rPr>
              <a:t>Alaska</a:t>
            </a:r>
            <a:r>
              <a:rPr lang="en-US" u="sng" dirty="0">
                <a:solidFill>
                  <a:sysClr val="windowText" lastClr="000000"/>
                </a:solidFill>
              </a:rPr>
              <a:t>, Arizona &amp; </a:t>
            </a:r>
            <a:r>
              <a:rPr lang="en-US" u="sng" dirty="0" smtClean="0">
                <a:solidFill>
                  <a:sysClr val="windowText" lastClr="000000"/>
                </a:solidFill>
              </a:rPr>
              <a:t>the Pacific </a:t>
            </a:r>
            <a:r>
              <a:rPr lang="en-US" u="sng" dirty="0">
                <a:solidFill>
                  <a:sysClr val="windowText" lastClr="000000"/>
                </a:solidFill>
              </a:rPr>
              <a:t>Northwest.</a:t>
            </a:r>
          </a:p>
          <a:p>
            <a:endParaRPr lang="en-US" dirty="0" smtClean="0"/>
          </a:p>
        </p:txBody>
      </p:sp>
      <p:sp>
        <p:nvSpPr>
          <p:cNvPr id="4" name="Slide Number Placeholder 3"/>
          <p:cNvSpPr>
            <a:spLocks noGrp="1"/>
          </p:cNvSpPr>
          <p:nvPr>
            <p:ph type="sldNum" sz="quarter" idx="10"/>
          </p:nvPr>
        </p:nvSpPr>
        <p:spPr/>
        <p:txBody>
          <a:bodyPr/>
          <a:lstStyle/>
          <a:p>
            <a:fld id="{1B750E2C-6FE4-43D5-9B4B-2DF2CCE13FE5}" type="slidenum">
              <a:rPr lang="en-US" smtClean="0"/>
              <a:pPr/>
              <a:t>4</a:t>
            </a:fld>
            <a:endParaRPr lang="en-US" dirty="0"/>
          </a:p>
        </p:txBody>
      </p:sp>
    </p:spTree>
    <p:extLst>
      <p:ext uri="{BB962C8B-B14F-4D97-AF65-F5344CB8AC3E}">
        <p14:creationId xmlns:p14="http://schemas.microsoft.com/office/powerpoint/2010/main" val="15491546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-The Native</a:t>
            </a:r>
            <a:r>
              <a:rPr lang="en-US" baseline="0" dirty="0" smtClean="0"/>
              <a:t> It’s Your Game curriculum </a:t>
            </a:r>
            <a:r>
              <a:rPr lang="en-US" dirty="0" smtClean="0"/>
              <a:t>is 13 lessons long, and can be accessed online. </a:t>
            </a:r>
          </a:p>
          <a:p>
            <a:endParaRPr lang="en-US" dirty="0" smtClean="0"/>
          </a:p>
          <a:p>
            <a:r>
              <a:rPr lang="en-US" dirty="0" smtClean="0"/>
              <a:t>Each lesson takes 30-45 minutes to complete. The lessons include a mix of videos, interactive activities, quizzes, animation, and journal activities. You can see examples of these graphics on the screen above.</a:t>
            </a:r>
          </a:p>
          <a:p>
            <a:endParaRPr lang="en-US" dirty="0" smtClean="0"/>
          </a:p>
          <a:p>
            <a:r>
              <a:rPr lang="en-US" i="1" dirty="0" smtClean="0"/>
              <a:t>* In our community the interactive</a:t>
            </a:r>
            <a:r>
              <a:rPr lang="en-US" i="1" baseline="0" dirty="0" smtClean="0"/>
              <a:t> </a:t>
            </a:r>
            <a:r>
              <a:rPr lang="en-US" i="1" dirty="0" smtClean="0"/>
              <a:t>activities were some of the kids’ favorites, a</a:t>
            </a:r>
            <a:r>
              <a:rPr lang="en-US" i="1" baseline="0" dirty="0" smtClean="0"/>
              <a:t> lot of them </a:t>
            </a:r>
            <a:r>
              <a:rPr lang="en-US" i="1" dirty="0" smtClean="0"/>
              <a:t>would want</a:t>
            </a:r>
            <a:r>
              <a:rPr lang="en-US" i="1" baseline="0" dirty="0" smtClean="0"/>
              <a:t> to redo a lesson to repeat a specific game or activity </a:t>
            </a:r>
            <a:r>
              <a:rPr lang="en-US" i="1" baseline="0" dirty="0" smtClean="0">
                <a:sym typeface="Wingdings" pitchFamily="2" charset="2"/>
              </a:rPr>
              <a:t></a:t>
            </a:r>
            <a:endParaRPr lang="en-US" i="1" dirty="0" smtClean="0"/>
          </a:p>
          <a:p>
            <a:endParaRPr lang="en-US" dirty="0" smtClean="0"/>
          </a:p>
          <a:p>
            <a:r>
              <a:rPr lang="en-US" dirty="0" smtClean="0"/>
              <a:t>These lessons cover a variety</a:t>
            </a:r>
            <a:r>
              <a:rPr lang="en-US" baseline="0" dirty="0" smtClean="0"/>
              <a:t> of topics such as </a:t>
            </a:r>
            <a:r>
              <a:rPr lang="en-US" dirty="0" smtClean="0"/>
              <a:t>healthy relationships, puberty and reproduction, HIV/STIs, pregnancy, refusal and communication skills, and contraception. </a:t>
            </a:r>
          </a:p>
          <a:p>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5</a:t>
            </a:fld>
            <a:endParaRPr lang="en-US" dirty="0"/>
          </a:p>
        </p:txBody>
      </p:sp>
    </p:spTree>
    <p:extLst>
      <p:ext uri="{BB962C8B-B14F-4D97-AF65-F5344CB8AC3E}">
        <p14:creationId xmlns:p14="http://schemas.microsoft.com/office/powerpoint/2010/main" val="8890326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Throughout the adaptation process, the team gathered feedback from tribal communities throughout the three different regions to help guide the addition of content into the curriculum. </a:t>
            </a:r>
          </a:p>
          <a:p>
            <a:endParaRPr lang="en-US" dirty="0" smtClean="0"/>
          </a:p>
          <a:p>
            <a:r>
              <a:rPr lang="en-US" dirty="0" smtClean="0"/>
              <a:t>That</a:t>
            </a:r>
            <a:r>
              <a:rPr lang="en-US" baseline="0" dirty="0" smtClean="0"/>
              <a:t> content included </a:t>
            </a:r>
            <a:r>
              <a:rPr lang="en-US" dirty="0" smtClean="0"/>
              <a:t>videos featuring Native youth, elders, and a health education “sexpert” who reflected tribal and youth perspectives. </a:t>
            </a:r>
          </a:p>
          <a:p>
            <a:endParaRPr lang="en-US" dirty="0" smtClean="0"/>
          </a:p>
          <a:p>
            <a:r>
              <a:rPr lang="en-US" dirty="0" smtClean="0"/>
              <a:t>*These elders introduce each lesson to provide a Native wellness framework around sexual health. </a:t>
            </a:r>
          </a:p>
          <a:p>
            <a:endParaRPr lang="en-US" dirty="0" smtClean="0"/>
          </a:p>
          <a:p>
            <a:r>
              <a:rPr lang="en-US" dirty="0" smtClean="0"/>
              <a:t>They also help to provide cultural context to sensitive topics like anatomy and physiology.</a:t>
            </a:r>
            <a:r>
              <a:rPr lang="en-US" baseline="0" dirty="0" smtClean="0"/>
              <a:t> </a:t>
            </a:r>
            <a:r>
              <a:rPr lang="en-US" dirty="0" smtClean="0"/>
              <a:t>The</a:t>
            </a:r>
            <a:r>
              <a:rPr lang="en-US" baseline="0" dirty="0" smtClean="0"/>
              <a:t> elders help to</a:t>
            </a:r>
            <a:r>
              <a:rPr lang="en-US" dirty="0" smtClean="0"/>
              <a:t> incorporate a more traditional, holistic view of sexual health, integrating physical, social, mental, and spiritual dimensions for health and wellbeing. </a:t>
            </a:r>
          </a:p>
          <a:p>
            <a:endParaRPr lang="en-US" dirty="0" smtClean="0"/>
          </a:p>
          <a:p>
            <a:r>
              <a:rPr lang="en-US" i="1" dirty="0" smtClean="0"/>
              <a:t>*So those fact sheets you see in</a:t>
            </a:r>
            <a:r>
              <a:rPr lang="en-US" i="1" baseline="0" dirty="0" smtClean="0"/>
              <a:t> the right hand corner were a HUGE hit in our community.  K</a:t>
            </a:r>
            <a:r>
              <a:rPr lang="en-US" i="1" dirty="0" smtClean="0"/>
              <a:t>ids asked for them for friends, siblings, cousins,</a:t>
            </a:r>
            <a:r>
              <a:rPr lang="en-US" i="1" baseline="0" dirty="0" smtClean="0"/>
              <a:t> </a:t>
            </a:r>
            <a:r>
              <a:rPr lang="en-US" i="1" dirty="0" smtClean="0"/>
              <a:t>and others whom they thought needed the information</a:t>
            </a:r>
            <a:r>
              <a:rPr lang="en-US" i="1" baseline="0" dirty="0" smtClean="0"/>
              <a:t> throughout the project.  </a:t>
            </a:r>
          </a:p>
          <a:p>
            <a:endParaRPr lang="en-US" i="1" baseline="0" dirty="0" smtClean="0"/>
          </a:p>
          <a:p>
            <a:r>
              <a:rPr lang="en-US" i="1" baseline="0" dirty="0" smtClean="0"/>
              <a:t>*It was really great to see kids utilize these resources and keep coming back for more!</a:t>
            </a:r>
            <a:endParaRPr lang="en-US" i="1" dirty="0" smtClean="0"/>
          </a:p>
          <a:p>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6</a:t>
            </a:fld>
            <a:endParaRPr lang="en-US" dirty="0"/>
          </a:p>
        </p:txBody>
      </p:sp>
    </p:spTree>
    <p:extLst>
      <p:ext uri="{BB962C8B-B14F-4D97-AF65-F5344CB8AC3E}">
        <p14:creationId xmlns:p14="http://schemas.microsoft.com/office/powerpoint/2010/main" val="41328131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team also added a parent-child communication component to the program to encourage the community</a:t>
            </a:r>
            <a:r>
              <a:rPr lang="en-US" sz="1200" kern="1200" baseline="0" dirty="0" smtClean="0">
                <a:solidFill>
                  <a:schemeClr val="tx1"/>
                </a:solidFill>
                <a:effectLst/>
                <a:latin typeface="+mn-lt"/>
                <a:ea typeface="+mn-ea"/>
                <a:cs typeface="+mn-cs"/>
              </a:rPr>
              <a:t> to get involved in their youths health and wellbeing</a:t>
            </a:r>
            <a:r>
              <a:rPr lang="en-US" sz="1200" kern="1200" dirty="0" smtClean="0">
                <a:solidFill>
                  <a:schemeClr val="tx1"/>
                </a:solidFill>
                <a:effectLst/>
                <a:latin typeface="+mn-lt"/>
                <a:ea typeface="+mn-ea"/>
                <a:cs typeface="+mn-cs"/>
              </a:rPr>
              <a:t>.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communication activities include </a:t>
            </a:r>
            <a:r>
              <a:rPr lang="en-US" sz="1200" u="sng" kern="1200" dirty="0" smtClean="0">
                <a:solidFill>
                  <a:schemeClr val="tx1"/>
                </a:solidFill>
                <a:effectLst/>
                <a:latin typeface="+mn-lt"/>
                <a:ea typeface="+mn-ea"/>
                <a:cs typeface="+mn-cs"/>
              </a:rPr>
              <a:t>teen and parent newsletters</a:t>
            </a:r>
            <a:r>
              <a:rPr lang="en-US" sz="1200" kern="1200" dirty="0" smtClean="0">
                <a:solidFill>
                  <a:schemeClr val="tx1"/>
                </a:solidFill>
                <a:effectLst/>
                <a:latin typeface="+mn-lt"/>
                <a:ea typeface="+mn-ea"/>
                <a:cs typeface="+mn-cs"/>
              </a:rPr>
              <a:t>,</a:t>
            </a:r>
            <a:r>
              <a:rPr lang="en-US" sz="1200" kern="1200" baseline="0" dirty="0" smtClean="0">
                <a:solidFill>
                  <a:schemeClr val="tx1"/>
                </a:solidFill>
                <a:effectLst/>
                <a:latin typeface="+mn-lt"/>
                <a:ea typeface="+mn-ea"/>
                <a:cs typeface="+mn-cs"/>
              </a:rPr>
              <a:t> </a:t>
            </a:r>
            <a:r>
              <a:rPr lang="en-US" sz="1200" u="sng" kern="1200" dirty="0" smtClean="0">
                <a:solidFill>
                  <a:schemeClr val="tx1"/>
                </a:solidFill>
                <a:effectLst/>
                <a:latin typeface="+mn-lt"/>
                <a:ea typeface="+mn-ea"/>
                <a:cs typeface="+mn-cs"/>
              </a:rPr>
              <a:t>homework activities</a:t>
            </a:r>
            <a:r>
              <a:rPr lang="en-US" sz="1200" kern="1200" dirty="0" smtClean="0">
                <a:solidFill>
                  <a:schemeClr val="tx1"/>
                </a:solidFill>
                <a:effectLst/>
                <a:latin typeface="+mn-lt"/>
                <a:ea typeface="+mn-ea"/>
                <a:cs typeface="+mn-cs"/>
              </a:rPr>
              <a:t>, and </a:t>
            </a:r>
            <a:r>
              <a:rPr lang="en-US" sz="1200" u="sng" kern="1200" dirty="0" smtClean="0">
                <a:solidFill>
                  <a:schemeClr val="tx1"/>
                </a:solidFill>
                <a:effectLst/>
                <a:latin typeface="+mn-lt"/>
                <a:ea typeface="+mn-ea"/>
                <a:cs typeface="+mn-cs"/>
              </a:rPr>
              <a:t>fact sheets </a:t>
            </a:r>
            <a:r>
              <a:rPr lang="en-US" sz="1200" kern="1200" dirty="0" smtClean="0">
                <a:solidFill>
                  <a:schemeClr val="tx1"/>
                </a:solidFill>
                <a:effectLst/>
                <a:latin typeface="+mn-lt"/>
                <a:ea typeface="+mn-ea"/>
                <a:cs typeface="+mn-cs"/>
              </a:rPr>
              <a:t>designed to facilitate dialogue between the parent and child around friendships, dating, and sexual behavior. </a:t>
            </a:r>
          </a:p>
          <a:p>
            <a:endParaRPr lang="en-US" sz="1200" kern="1200" dirty="0" smtClean="0">
              <a:solidFill>
                <a:schemeClr val="tx1"/>
              </a:solidFill>
              <a:effectLst/>
              <a:latin typeface="+mn-lt"/>
              <a:ea typeface="+mn-ea"/>
              <a:cs typeface="+mn-cs"/>
            </a:endParaRPr>
          </a:p>
          <a:p>
            <a:r>
              <a:rPr lang="en-US" sz="1200" i="1" kern="1200" baseline="0" dirty="0" smtClean="0">
                <a:solidFill>
                  <a:schemeClr val="tx1"/>
                </a:solidFill>
                <a:effectLst/>
                <a:latin typeface="+mn-lt"/>
                <a:ea typeface="+mn-ea"/>
                <a:cs typeface="+mn-cs"/>
              </a:rPr>
              <a:t>Some of my favorite questions on the take home activities  were:</a:t>
            </a:r>
          </a:p>
          <a:p>
            <a:endParaRPr lang="en-US" sz="1200" i="1" kern="1200" baseline="0" dirty="0" smtClean="0">
              <a:solidFill>
                <a:schemeClr val="tx1"/>
              </a:solidFill>
              <a:effectLst/>
              <a:latin typeface="+mn-lt"/>
              <a:ea typeface="+mn-ea"/>
              <a:cs typeface="+mn-cs"/>
            </a:endParaRPr>
          </a:p>
          <a:p>
            <a:pPr marL="228600" indent="-228600">
              <a:buAutoNum type="arabicPeriod"/>
            </a:pPr>
            <a:r>
              <a:rPr lang="en-US" sz="1200" i="1" kern="1200" baseline="0" dirty="0" smtClean="0">
                <a:solidFill>
                  <a:schemeClr val="tx1"/>
                </a:solidFill>
                <a:effectLst/>
                <a:latin typeface="+mn-lt"/>
                <a:ea typeface="+mn-ea"/>
                <a:cs typeface="+mn-cs"/>
              </a:rPr>
              <a:t>What rules do you have for me about dating, and Why? </a:t>
            </a:r>
          </a:p>
          <a:p>
            <a:pPr marL="228600" indent="-228600">
              <a:buAutoNum type="arabicPeriod"/>
            </a:pPr>
            <a:r>
              <a:rPr lang="en-US" sz="1200" i="1" kern="1200" baseline="0" dirty="0" smtClean="0">
                <a:solidFill>
                  <a:schemeClr val="tx1"/>
                </a:solidFill>
                <a:effectLst/>
                <a:latin typeface="+mn-lt"/>
                <a:ea typeface="+mn-ea"/>
                <a:cs typeface="+mn-cs"/>
              </a:rPr>
              <a:t>How could getting pregnant or someone else pregnant as a teen make it harder to achieve my goals</a:t>
            </a:r>
          </a:p>
          <a:p>
            <a:pPr marL="228600" indent="-228600">
              <a:buAutoNum type="arabicPeriod"/>
            </a:pPr>
            <a:r>
              <a:rPr lang="en-US" sz="1200" i="1" kern="1200" baseline="0" dirty="0" smtClean="0">
                <a:solidFill>
                  <a:schemeClr val="tx1"/>
                </a:solidFill>
                <a:effectLst/>
                <a:latin typeface="+mn-lt"/>
                <a:ea typeface="+mn-ea"/>
                <a:cs typeface="+mn-cs"/>
              </a:rPr>
              <a:t>What are some challenges that teen parents have?</a:t>
            </a:r>
          </a:p>
          <a:p>
            <a:pPr marL="228600" indent="-228600">
              <a:buNone/>
            </a:pPr>
            <a:r>
              <a:rPr lang="en-US" sz="1200" i="1" kern="1200" baseline="0" dirty="0" smtClean="0">
                <a:solidFill>
                  <a:schemeClr val="tx1"/>
                </a:solidFill>
                <a:effectLst/>
                <a:latin typeface="+mn-lt"/>
                <a:ea typeface="+mn-ea"/>
                <a:cs typeface="+mn-cs"/>
              </a:rPr>
              <a:t>4.  How do you know when someone is in a healthy dating relationship?</a:t>
            </a:r>
          </a:p>
          <a:p>
            <a:endParaRPr lang="en-US" sz="1200" i="1"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i="1" kern="1200" dirty="0" smtClean="0">
                <a:solidFill>
                  <a:schemeClr val="tx1"/>
                </a:solidFill>
                <a:effectLst/>
                <a:latin typeface="+mn-lt"/>
                <a:ea typeface="+mn-ea"/>
                <a:cs typeface="+mn-cs"/>
              </a:rPr>
              <a:t>*Kids</a:t>
            </a:r>
            <a:r>
              <a:rPr lang="en-US" sz="1200" i="1" kern="1200" baseline="0" dirty="0" smtClean="0">
                <a:solidFill>
                  <a:schemeClr val="tx1"/>
                </a:solidFill>
                <a:effectLst/>
                <a:latin typeface="+mn-lt"/>
                <a:ea typeface="+mn-ea"/>
                <a:cs typeface="+mn-cs"/>
              </a:rPr>
              <a:t> were always excited to turn their homework sheets in and share the conversations they had at home. I also heard from some parents about how these take home activities helped open  lines of communication for them about topics and conversations they didn’t know how to start with their child.</a:t>
            </a:r>
          </a:p>
          <a:p>
            <a:endParaRPr lang="en-US" sz="1200" i="1" kern="1200" baseline="0" dirty="0" smtClean="0">
              <a:solidFill>
                <a:schemeClr val="tx1"/>
              </a:solidFill>
              <a:effectLst/>
              <a:latin typeface="+mn-lt"/>
              <a:ea typeface="+mn-ea"/>
              <a:cs typeface="+mn-cs"/>
            </a:endParaRPr>
          </a:p>
          <a:p>
            <a:endParaRPr lang="en-US" sz="1200" i="1" kern="1200" baseline="0" dirty="0" smtClean="0">
              <a:solidFill>
                <a:schemeClr val="tx1"/>
              </a:solidFill>
              <a:effectLst/>
              <a:latin typeface="+mn-lt"/>
              <a:ea typeface="+mn-ea"/>
              <a:cs typeface="+mn-cs"/>
            </a:endParaRPr>
          </a:p>
          <a:p>
            <a:r>
              <a:rPr lang="en-US" sz="1200" i="1" kern="1200" baseline="0" dirty="0" smtClean="0">
                <a:solidFill>
                  <a:schemeClr val="tx1"/>
                </a:solidFill>
                <a:effectLst/>
                <a:latin typeface="+mn-lt"/>
                <a:ea typeface="+mn-ea"/>
                <a:cs typeface="+mn-cs"/>
              </a:rPr>
              <a:t>*These take home pieces were by far one of my FAVORITE additions to the curriculum! </a:t>
            </a:r>
            <a:endParaRPr lang="en-US"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481421D-EAE0-4E46-9A28-4C1A13995C28}" type="slidenum">
              <a:rPr lang="en-US" smtClean="0"/>
              <a:pPr/>
              <a:t>7</a:t>
            </a:fld>
            <a:endParaRPr lang="en-US" dirty="0"/>
          </a:p>
        </p:txBody>
      </p:sp>
    </p:spTree>
    <p:extLst>
      <p:ext uri="{BB962C8B-B14F-4D97-AF65-F5344CB8AC3E}">
        <p14:creationId xmlns:p14="http://schemas.microsoft.com/office/powerpoint/2010/main" val="25775427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During the evaluation phase of the study…</a:t>
            </a:r>
          </a:p>
          <a:p>
            <a:endParaRPr lang="en-US" dirty="0" smtClean="0"/>
          </a:p>
          <a:p>
            <a:pPr defTabSz="882762">
              <a:defRPr/>
            </a:pPr>
            <a:r>
              <a:rPr lang="en-US" dirty="0" smtClean="0"/>
              <a:t>The team recruited 25 sites which</a:t>
            </a:r>
            <a:r>
              <a:rPr lang="en-US" baseline="0" dirty="0" smtClean="0"/>
              <a:t> </a:t>
            </a:r>
            <a:r>
              <a:rPr lang="en-US" dirty="0" smtClean="0"/>
              <a:t>represented 18 tribes/communities across the three different</a:t>
            </a:r>
            <a:r>
              <a:rPr lang="en-US" baseline="0" dirty="0" smtClean="0"/>
              <a:t> regions</a:t>
            </a:r>
            <a:r>
              <a:rPr lang="en-US" dirty="0" smtClean="0"/>
              <a:t> to participate in the randomized controlled trial of NIYG. We were one of these</a:t>
            </a:r>
            <a:r>
              <a:rPr lang="en-US" baseline="0" dirty="0" smtClean="0"/>
              <a:t> local evaluation sites.</a:t>
            </a:r>
            <a:endParaRPr lang="en-US" dirty="0" smtClean="0"/>
          </a:p>
          <a:p>
            <a:pPr defTabSz="882762">
              <a:defRPr/>
            </a:pPr>
            <a:r>
              <a:rPr lang="en-US" dirty="0" smtClean="0"/>
              <a:t> </a:t>
            </a:r>
          </a:p>
          <a:p>
            <a:r>
              <a:rPr lang="en-US" dirty="0" smtClean="0"/>
              <a:t>Across all three regions, 574 Youth enrolled in NIYG (that’s the actual</a:t>
            </a:r>
            <a:r>
              <a:rPr lang="en-US" baseline="0" dirty="0" smtClean="0"/>
              <a:t> </a:t>
            </a:r>
            <a:r>
              <a:rPr lang="en-US" dirty="0" smtClean="0"/>
              <a:t># of youth who returned valid parental consent and youth assent forms).  </a:t>
            </a:r>
          </a:p>
          <a:p>
            <a:endParaRPr lang="en-US" dirty="0" smtClean="0"/>
          </a:p>
          <a:p>
            <a:r>
              <a:rPr lang="en-US" dirty="0" smtClean="0"/>
              <a:t>We also collected online survey data from youth who completed the program at three different stages; baseline, immediate follow up, and again at 12 months. </a:t>
            </a:r>
          </a:p>
          <a:p>
            <a:endParaRPr lang="en-US" dirty="0" smtClean="0"/>
          </a:p>
        </p:txBody>
      </p:sp>
      <p:sp>
        <p:nvSpPr>
          <p:cNvPr id="4" name="Slide Number Placeholder 3"/>
          <p:cNvSpPr>
            <a:spLocks noGrp="1"/>
          </p:cNvSpPr>
          <p:nvPr>
            <p:ph type="sldNum" sz="quarter" idx="10"/>
          </p:nvPr>
        </p:nvSpPr>
        <p:spPr/>
        <p:txBody>
          <a:bodyPr/>
          <a:lstStyle/>
          <a:p>
            <a:fld id="{1B750E2C-6FE4-43D5-9B4B-2DF2CCE13FE5}" type="slidenum">
              <a:rPr lang="en-US" smtClean="0">
                <a:solidFill>
                  <a:prstClr val="black"/>
                </a:solidFill>
              </a:rPr>
              <a:pPr/>
              <a:t>8</a:t>
            </a:fld>
            <a:endParaRPr lang="en-US" dirty="0">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r>
              <a:rPr lang="en-US" dirty="0" smtClean="0"/>
              <a:t>The program</a:t>
            </a:r>
            <a:r>
              <a:rPr lang="en-US" baseline="0" dirty="0" smtClean="0"/>
              <a:t> is in its final year of funding to evaluate the parent-child component</a:t>
            </a:r>
          </a:p>
          <a:p>
            <a:endParaRPr lang="en-US" baseline="0" dirty="0" smtClean="0"/>
          </a:p>
          <a:p>
            <a:r>
              <a:rPr lang="en-US" baseline="0" dirty="0" smtClean="0"/>
              <a:t> and the results from the RTC (Randomized Control Trial) have come in…</a:t>
            </a:r>
          </a:p>
          <a:p>
            <a:endParaRPr lang="en-US" baseline="0" dirty="0" smtClean="0"/>
          </a:p>
          <a:p>
            <a:r>
              <a:rPr lang="en-US" baseline="0" dirty="0" smtClean="0"/>
              <a:t>DRUM ROLL PLEASE </a:t>
            </a:r>
            <a:r>
              <a:rPr lang="en-US" baseline="0" dirty="0" smtClean="0">
                <a:sym typeface="Wingdings" pitchFamily="2" charset="2"/>
              </a:rPr>
              <a:t></a:t>
            </a:r>
            <a:endParaRPr lang="en-US" dirty="0"/>
          </a:p>
        </p:txBody>
      </p:sp>
      <p:sp>
        <p:nvSpPr>
          <p:cNvPr id="4" name="Slide Number Placeholder 3"/>
          <p:cNvSpPr>
            <a:spLocks noGrp="1"/>
          </p:cNvSpPr>
          <p:nvPr>
            <p:ph type="sldNum" sz="quarter" idx="10"/>
          </p:nvPr>
        </p:nvSpPr>
        <p:spPr/>
        <p:txBody>
          <a:bodyPr/>
          <a:lstStyle/>
          <a:p>
            <a:pPr>
              <a:defRPr/>
            </a:pPr>
            <a:fld id="{81AAAD0D-26B7-4F34-BACA-8B7F86ED819C}" type="slidenum">
              <a:rPr lang="en-US" smtClean="0">
                <a:solidFill>
                  <a:prstClr val="black"/>
                </a:solidFill>
              </a:rPr>
              <a:pPr>
                <a:defRPr/>
              </a:pPr>
              <a:t>9</a:t>
            </a:fld>
            <a:endParaRPr lang="en-US" dirty="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vmlDrawing" Target="../drawings/vmlDrawing1.vml"/><Relationship Id="rId5" Type="http://schemas.openxmlformats.org/officeDocument/2006/relationships/oleObject" Target="../embeddings/Microsoft_PowerPoint_97-2003_Presentation1.ppt"/><Relationship Id="rId4" Type="http://schemas.openxmlformats.org/officeDocument/2006/relationships/oleObject" Target="../embeddings/oleObject1.bin"/></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6.jpe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 Id="rId4" Type="http://schemas.openxmlformats.org/officeDocument/2006/relationships/image" Target="../media/image6.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5.xml"/><Relationship Id="rId4" Type="http://schemas.openxmlformats.org/officeDocument/2006/relationships/image" Target="../media/image6.jpe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6.xml"/><Relationship Id="rId4" Type="http://schemas.openxmlformats.org/officeDocument/2006/relationships/image" Target="../media/image6.jpe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7.xml"/><Relationship Id="rId4" Type="http://schemas.openxmlformats.org/officeDocument/2006/relationships/image" Target="../media/image6.jpe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9.xml"/><Relationship Id="rId4" Type="http://schemas.openxmlformats.org/officeDocument/2006/relationships/image" Target="../media/image6.jpeg"/></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0.xml"/><Relationship Id="rId4" Type="http://schemas.openxmlformats.org/officeDocument/2006/relationships/image" Target="../media/image6.jpe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6">
            <a:lumMod val="75000"/>
          </a:schemeClr>
        </a:solidFill>
        <a:effectLst/>
      </p:bgPr>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746EEA38-A9B4-4AE0-9C23-4A8F80AC6D9E}" type="datetimeFigureOut">
              <a:rPr lang="en-US" smtClean="0"/>
              <a:pPr/>
              <a:t>4/19/2016</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solidFill>
                <a:srgbClr val="EBDDC3"/>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76AEF22-2011-43AB-AF1D-9FF59D258130}" type="slidenum">
              <a:rPr lang="en-US" smtClean="0">
                <a:solidFill>
                  <a:srgbClr val="EBDDC3"/>
                </a:solidFill>
              </a:rPr>
              <a:pPr/>
              <a:t>‹#›</a:t>
            </a:fld>
            <a:endParaRPr lang="en-US">
              <a:solidFill>
                <a:srgbClr val="EBDDC3"/>
              </a:solidFill>
            </a:endParaRPr>
          </a:p>
        </p:txBody>
      </p:sp>
    </p:spTree>
    <p:extLst>
      <p:ext uri="{BB962C8B-B14F-4D97-AF65-F5344CB8AC3E}">
        <p14:creationId xmlns:p14="http://schemas.microsoft.com/office/powerpoint/2010/main" val="2146787119"/>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746EEA38-A9B4-4AE0-9C23-4A8F80AC6D9E}" type="datetimeFigureOut">
              <a:rPr lang="en-US" smtClean="0">
                <a:solidFill>
                  <a:srgbClr val="775F55"/>
                </a:solidFill>
              </a:rPr>
              <a:pPr/>
              <a:t>4/19/2016</a:t>
            </a:fld>
            <a:endParaRPr lang="en-US">
              <a:solidFill>
                <a:srgbClr val="775F55"/>
              </a:solidFill>
            </a:endParaRPr>
          </a:p>
        </p:txBody>
      </p:sp>
      <p:sp>
        <p:nvSpPr>
          <p:cNvPr id="6" name="Footer Placeholder 5"/>
          <p:cNvSpPr>
            <a:spLocks noGrp="1"/>
          </p:cNvSpPr>
          <p:nvPr>
            <p:ph type="ftr" sz="quarter" idx="11"/>
          </p:nvPr>
        </p:nvSpPr>
        <p:spPr/>
        <p:txBody>
          <a:bodyPr/>
          <a:lstStyle/>
          <a:p>
            <a:endParaRPr lang="en-US">
              <a:solidFill>
                <a:srgbClr val="775F55"/>
              </a:solidFill>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C76AEF22-2011-43AB-AF1D-9FF59D258130}"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2013941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Date Placeholder 11"/>
          <p:cNvSpPr>
            <a:spLocks noGrp="1"/>
          </p:cNvSpPr>
          <p:nvPr>
            <p:ph type="dt" sz="half" idx="10"/>
          </p:nvPr>
        </p:nvSpPr>
        <p:spPr>
          <a:xfrm>
            <a:off x="6248400" y="6248400"/>
            <a:ext cx="2667000" cy="365125"/>
          </a:xfrm>
        </p:spPr>
        <p:txBody>
          <a:bodyPr rtlCol="0"/>
          <a:lstStyle/>
          <a:p>
            <a:fld id="{746EEA38-A9B4-4AE0-9C23-4A8F80AC6D9E}" type="datetimeFigureOut">
              <a:rPr lang="en-US" smtClean="0">
                <a:solidFill>
                  <a:srgbClr val="775F55"/>
                </a:solidFill>
              </a:rPr>
              <a:pPr/>
              <a:t>4/19/2016</a:t>
            </a:fld>
            <a:endParaRPr lang="en-US">
              <a:solidFill>
                <a:srgbClr val="775F55"/>
              </a:solidFill>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C76AEF22-2011-43AB-AF1D-9FF59D258130}"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solidFill>
                <a:srgbClr val="775F55"/>
              </a:solidFill>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extLst>
      <p:ext uri="{BB962C8B-B14F-4D97-AF65-F5344CB8AC3E}">
        <p14:creationId xmlns:p14="http://schemas.microsoft.com/office/powerpoint/2010/main" val="40816833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46EEA38-A9B4-4AE0-9C23-4A8F80AC6D9E}" type="datetimeFigureOut">
              <a:rPr lang="en-US" smtClean="0">
                <a:solidFill>
                  <a:srgbClr val="775F55"/>
                </a:solidFill>
              </a:rPr>
              <a:pPr/>
              <a:t>4/19/2016</a:t>
            </a:fld>
            <a:endParaRPr lang="en-US">
              <a:solidFill>
                <a:srgbClr val="775F55"/>
              </a:solidFill>
            </a:endParaRPr>
          </a:p>
        </p:txBody>
      </p:sp>
      <p:sp>
        <p:nvSpPr>
          <p:cNvPr id="5" name="Footer Placeholder 4"/>
          <p:cNvSpPr>
            <a:spLocks noGrp="1"/>
          </p:cNvSpPr>
          <p:nvPr>
            <p:ph type="ftr" sz="quarter" idx="11"/>
          </p:nvPr>
        </p:nvSpPr>
        <p:spPr/>
        <p:txBody>
          <a:bodyPr/>
          <a:lstStyle/>
          <a:p>
            <a:endParaRPr lang="en-US">
              <a:solidFill>
                <a:srgbClr val="775F55"/>
              </a:solidFill>
            </a:endParaRPr>
          </a:p>
        </p:txBody>
      </p:sp>
      <p:sp>
        <p:nvSpPr>
          <p:cNvPr id="6" name="Slide Number Placeholder 5"/>
          <p:cNvSpPr>
            <a:spLocks noGrp="1"/>
          </p:cNvSpPr>
          <p:nvPr>
            <p:ph type="sldNum" sz="quarter" idx="12"/>
          </p:nvPr>
        </p:nvSpPr>
        <p:spPr/>
        <p:txBody>
          <a:bodyPr/>
          <a:lstStyle/>
          <a:p>
            <a:fld id="{C76AEF22-2011-43AB-AF1D-9FF59D258130}" type="slidenum">
              <a:rPr lang="en-US" smtClean="0"/>
              <a:pPr/>
              <a:t>‹#›</a:t>
            </a:fld>
            <a:endParaRPr lang="en-US"/>
          </a:p>
        </p:txBody>
      </p:sp>
    </p:spTree>
    <p:extLst>
      <p:ext uri="{BB962C8B-B14F-4D97-AF65-F5344CB8AC3E}">
        <p14:creationId xmlns:p14="http://schemas.microsoft.com/office/powerpoint/2010/main" val="26675788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746EEA38-A9B4-4AE0-9C23-4A8F80AC6D9E}" type="datetimeFigureOut">
              <a:rPr lang="en-US" smtClean="0">
                <a:solidFill>
                  <a:srgbClr val="775F55"/>
                </a:solidFill>
              </a:rPr>
              <a:pPr/>
              <a:t>4/19/2016</a:t>
            </a:fld>
            <a:endParaRPr lang="en-US">
              <a:solidFill>
                <a:srgbClr val="775F55"/>
              </a:solidFill>
            </a:endParaRPr>
          </a:p>
        </p:txBody>
      </p:sp>
      <p:sp>
        <p:nvSpPr>
          <p:cNvPr id="5" name="Footer Placeholder 4"/>
          <p:cNvSpPr>
            <a:spLocks noGrp="1"/>
          </p:cNvSpPr>
          <p:nvPr>
            <p:ph type="ftr" sz="quarter" idx="11"/>
          </p:nvPr>
        </p:nvSpPr>
        <p:spPr>
          <a:xfrm>
            <a:off x="457201" y="6248207"/>
            <a:ext cx="5573483" cy="365125"/>
          </a:xfrm>
        </p:spPr>
        <p:txBody>
          <a:bodyPr/>
          <a:lstStyle/>
          <a:p>
            <a:endParaRPr lang="en-US">
              <a:solidFill>
                <a:srgbClr val="775F55"/>
              </a:solidFill>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Slide Number Placeholder 5"/>
          <p:cNvSpPr>
            <a:spLocks noGrp="1"/>
          </p:cNvSpPr>
          <p:nvPr>
            <p:ph type="sldNum" sz="quarter" idx="12"/>
          </p:nvPr>
        </p:nvSpPr>
        <p:spPr>
          <a:xfrm rot="5400000">
            <a:off x="5989638" y="144462"/>
            <a:ext cx="533400" cy="244476"/>
          </a:xfrm>
        </p:spPr>
        <p:txBody>
          <a:bodyPr/>
          <a:lstStyle/>
          <a:p>
            <a:fld id="{C76AEF22-2011-43AB-AF1D-9FF59D258130}" type="slidenum">
              <a:rPr lang="en-US" smtClean="0"/>
              <a:pPr/>
              <a:t>‹#›</a:t>
            </a:fld>
            <a:endParaRPr lang="en-US"/>
          </a:p>
        </p:txBody>
      </p:sp>
    </p:spTree>
    <p:extLst>
      <p:ext uri="{BB962C8B-B14F-4D97-AF65-F5344CB8AC3E}">
        <p14:creationId xmlns:p14="http://schemas.microsoft.com/office/powerpoint/2010/main" val="2053384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8229600" cy="109728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76400"/>
            <a:ext cx="4191000"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5029200" y="1676400"/>
            <a:ext cx="3810000" cy="2133600"/>
          </a:xfrm>
        </p:spPr>
        <p:txBody>
          <a:bodyPr/>
          <a:lstStyle/>
          <a:p>
            <a:pPr lvl="0"/>
            <a:r>
              <a:rPr lang="en-US" dirty="0" smtClean="0"/>
              <a:t>Click to edit Master text styles</a:t>
            </a:r>
          </a:p>
        </p:txBody>
      </p:sp>
      <p:sp>
        <p:nvSpPr>
          <p:cNvPr id="5" name="Content Placeholder 4"/>
          <p:cNvSpPr>
            <a:spLocks noGrp="1"/>
          </p:cNvSpPr>
          <p:nvPr>
            <p:ph sz="quarter" idx="3"/>
          </p:nvPr>
        </p:nvSpPr>
        <p:spPr>
          <a:xfrm>
            <a:off x="5029200" y="3886200"/>
            <a:ext cx="3810000" cy="2133600"/>
          </a:xfrm>
        </p:spPr>
        <p:txBody>
          <a:bodyPr/>
          <a:lstStyle/>
          <a:p>
            <a:pPr lvl="0"/>
            <a:r>
              <a:rPr lang="en-US" dirty="0" smtClean="0"/>
              <a:t>Click to edit Master text styles</a:t>
            </a:r>
          </a:p>
        </p:txBody>
      </p:sp>
      <p:sp>
        <p:nvSpPr>
          <p:cNvPr id="6" name="Date Placeholder 9"/>
          <p:cNvSpPr>
            <a:spLocks noGrp="1"/>
          </p:cNvSpPr>
          <p:nvPr>
            <p:ph type="dt" sz="half" idx="10"/>
          </p:nvPr>
        </p:nvSpPr>
        <p:spPr>
          <a:xfrm>
            <a:off x="6172200" y="6248400"/>
            <a:ext cx="2667000" cy="365125"/>
          </a:xfrm>
        </p:spPr>
        <p:txBody>
          <a:bodyPr/>
          <a:lstStyle>
            <a:lvl1pPr>
              <a:defRPr/>
            </a:lvl1pPr>
          </a:lstStyle>
          <a:p>
            <a:pPr>
              <a:defRPr/>
            </a:pPr>
            <a:endParaRPr lang="en-US">
              <a:solidFill>
                <a:srgbClr val="775F55"/>
              </a:solidFill>
            </a:endParaRPr>
          </a:p>
        </p:txBody>
      </p:sp>
      <p:sp>
        <p:nvSpPr>
          <p:cNvPr id="7" name="Footer Placeholder 21"/>
          <p:cNvSpPr>
            <a:spLocks noGrp="1"/>
          </p:cNvSpPr>
          <p:nvPr>
            <p:ph type="ftr" sz="quarter" idx="11"/>
          </p:nvPr>
        </p:nvSpPr>
        <p:spPr/>
        <p:txBody>
          <a:bodyPr/>
          <a:lstStyle>
            <a:lvl1pPr>
              <a:defRPr/>
            </a:lvl1pPr>
          </a:lstStyle>
          <a:p>
            <a:pPr>
              <a:defRPr/>
            </a:pPr>
            <a:endParaRPr lang="en-US">
              <a:solidFill>
                <a:srgbClr val="775F55"/>
              </a:solidFill>
            </a:endParaRPr>
          </a:p>
        </p:txBody>
      </p:sp>
      <p:sp>
        <p:nvSpPr>
          <p:cNvPr id="8" name="Slide Number Placeholder 17"/>
          <p:cNvSpPr>
            <a:spLocks noGrp="1"/>
          </p:cNvSpPr>
          <p:nvPr>
            <p:ph type="sldNum" sz="quarter" idx="12"/>
          </p:nvPr>
        </p:nvSpPr>
        <p:spPr/>
        <p:txBody>
          <a:bodyPr/>
          <a:lstStyle>
            <a:lvl1pPr>
              <a:defRPr/>
            </a:lvl1pPr>
          </a:lstStyle>
          <a:p>
            <a:pPr>
              <a:defRPr/>
            </a:pPr>
            <a:fld id="{69EBD6BA-DD57-443B-ABF7-A1A9A18DE94E}" type="slidenum">
              <a:rPr lang="en-US"/>
              <a:pPr>
                <a:defRPr/>
              </a:pPr>
              <a:t>‹#›</a:t>
            </a:fld>
            <a:endParaRPr lang="en-US"/>
          </a:p>
        </p:txBody>
      </p:sp>
    </p:spTree>
    <p:extLst>
      <p:ext uri="{BB962C8B-B14F-4D97-AF65-F5344CB8AC3E}">
        <p14:creationId xmlns:p14="http://schemas.microsoft.com/office/powerpoint/2010/main" val="2149694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TwoObj" preserve="1">
  <p:cSld name="1_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8229600" cy="109728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648200" y="1676400"/>
            <a:ext cx="4191000"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609600" y="1676400"/>
            <a:ext cx="3810000" cy="2057400"/>
          </a:xfrm>
        </p:spPr>
        <p:txBody>
          <a:bodyPr/>
          <a:lstStyle/>
          <a:p>
            <a:pPr lvl="0"/>
            <a:r>
              <a:rPr lang="en-US" dirty="0" smtClean="0"/>
              <a:t>Click to edit Master text styles</a:t>
            </a:r>
          </a:p>
        </p:txBody>
      </p:sp>
      <p:sp>
        <p:nvSpPr>
          <p:cNvPr id="5" name="Content Placeholder 4"/>
          <p:cNvSpPr>
            <a:spLocks noGrp="1"/>
          </p:cNvSpPr>
          <p:nvPr>
            <p:ph sz="quarter" idx="3"/>
          </p:nvPr>
        </p:nvSpPr>
        <p:spPr>
          <a:xfrm>
            <a:off x="609600" y="3962400"/>
            <a:ext cx="3810000" cy="2057400"/>
          </a:xfrm>
        </p:spPr>
        <p:txBody>
          <a:bodyPr/>
          <a:lstStyle/>
          <a:p>
            <a:pPr lvl="0"/>
            <a:r>
              <a:rPr lang="en-US" dirty="0" smtClean="0"/>
              <a:t>Click to edit Master text styles</a:t>
            </a:r>
          </a:p>
        </p:txBody>
      </p:sp>
      <p:sp>
        <p:nvSpPr>
          <p:cNvPr id="6" name="Date Placeholder 9"/>
          <p:cNvSpPr>
            <a:spLocks noGrp="1"/>
          </p:cNvSpPr>
          <p:nvPr>
            <p:ph type="dt" sz="half" idx="10"/>
          </p:nvPr>
        </p:nvSpPr>
        <p:spPr>
          <a:xfrm>
            <a:off x="6172200" y="6248400"/>
            <a:ext cx="2667000" cy="365125"/>
          </a:xfrm>
        </p:spPr>
        <p:txBody>
          <a:bodyPr/>
          <a:lstStyle>
            <a:lvl1pPr>
              <a:defRPr/>
            </a:lvl1pPr>
          </a:lstStyle>
          <a:p>
            <a:pPr>
              <a:defRPr/>
            </a:pPr>
            <a:endParaRPr lang="en-US">
              <a:solidFill>
                <a:srgbClr val="775F55"/>
              </a:solidFill>
            </a:endParaRPr>
          </a:p>
        </p:txBody>
      </p:sp>
      <p:sp>
        <p:nvSpPr>
          <p:cNvPr id="7" name="Footer Placeholder 21"/>
          <p:cNvSpPr>
            <a:spLocks noGrp="1"/>
          </p:cNvSpPr>
          <p:nvPr>
            <p:ph type="ftr" sz="quarter" idx="11"/>
          </p:nvPr>
        </p:nvSpPr>
        <p:spPr/>
        <p:txBody>
          <a:bodyPr/>
          <a:lstStyle>
            <a:lvl1pPr>
              <a:defRPr/>
            </a:lvl1pPr>
          </a:lstStyle>
          <a:p>
            <a:pPr>
              <a:defRPr/>
            </a:pPr>
            <a:endParaRPr lang="en-US">
              <a:solidFill>
                <a:srgbClr val="775F55"/>
              </a:solidFill>
            </a:endParaRPr>
          </a:p>
        </p:txBody>
      </p:sp>
      <p:sp>
        <p:nvSpPr>
          <p:cNvPr id="8" name="Slide Number Placeholder 17"/>
          <p:cNvSpPr>
            <a:spLocks noGrp="1"/>
          </p:cNvSpPr>
          <p:nvPr>
            <p:ph type="sldNum" sz="quarter" idx="12"/>
          </p:nvPr>
        </p:nvSpPr>
        <p:spPr/>
        <p:txBody>
          <a:bodyPr/>
          <a:lstStyle>
            <a:lvl1pPr>
              <a:defRPr/>
            </a:lvl1pPr>
          </a:lstStyle>
          <a:p>
            <a:pPr>
              <a:defRPr/>
            </a:pPr>
            <a:fld id="{69EBD6BA-DD57-443B-ABF7-A1A9A18DE94E}" type="slidenum">
              <a:rPr lang="en-US"/>
              <a:pPr>
                <a:defRPr/>
              </a:pPr>
              <a:t>‹#›</a:t>
            </a:fld>
            <a:endParaRPr lang="en-US"/>
          </a:p>
        </p:txBody>
      </p:sp>
    </p:spTree>
    <p:extLst>
      <p:ext uri="{BB962C8B-B14F-4D97-AF65-F5344CB8AC3E}">
        <p14:creationId xmlns:p14="http://schemas.microsoft.com/office/powerpoint/2010/main" val="2371031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Basic Content">
    <p:spTree>
      <p:nvGrpSpPr>
        <p:cNvPr id="1" name=""/>
        <p:cNvGrpSpPr/>
        <p:nvPr/>
      </p:nvGrpSpPr>
      <p:grpSpPr>
        <a:xfrm>
          <a:off x="0" y="0"/>
          <a:ext cx="0" cy="0"/>
          <a:chOff x="0" y="0"/>
          <a:chExt cx="0" cy="0"/>
        </a:xfrm>
      </p:grpSpPr>
      <p:pic>
        <p:nvPicPr>
          <p:cNvPr id="5" name="Picture 9" descr="IHSlogo red transparent"/>
          <p:cNvPicPr>
            <a:picLocks noChangeAspect="1" noChangeArrowheads="1"/>
          </p:cNvPicPr>
          <p:nvPr userDrawn="1"/>
        </p:nvPicPr>
        <p:blipFill>
          <a:blip r:embed="rId3" cstate="print"/>
          <a:srcRect/>
          <a:stretch>
            <a:fillRect/>
          </a:stretch>
        </p:blipFill>
        <p:spPr bwMode="auto">
          <a:xfrm>
            <a:off x="0" y="0"/>
            <a:ext cx="990600" cy="904875"/>
          </a:xfrm>
          <a:prstGeom prst="rect">
            <a:avLst/>
          </a:prstGeom>
          <a:noFill/>
          <a:ln w="9525">
            <a:noFill/>
            <a:miter lim="800000"/>
            <a:headEnd/>
            <a:tailEnd/>
          </a:ln>
        </p:spPr>
      </p:pic>
      <p:graphicFrame>
        <p:nvGraphicFramePr>
          <p:cNvPr id="7" name="Base" hidden="1"/>
          <p:cNvGraphicFramePr>
            <a:graphicFrameLocks/>
          </p:cNvGraphicFramePr>
          <p:nvPr/>
        </p:nvGraphicFramePr>
        <p:xfrm>
          <a:off x="1524000" y="1397000"/>
          <a:ext cx="6096000" cy="4064000"/>
        </p:xfrm>
        <a:graphic>
          <a:graphicData uri="http://schemas.openxmlformats.org/presentationml/2006/ole">
            <mc:AlternateContent xmlns:mc="http://schemas.openxmlformats.org/markup-compatibility/2006">
              <mc:Choice xmlns:v="urn:schemas-microsoft-com:vml" Requires="v">
                <p:oleObj spid="_x0000_s2103" r:id="rId5" imgW="0" imgH="0" progId="PowerPoint.Show.8">
                  <p:embed/>
                </p:oleObj>
              </mc:Choice>
              <mc:Fallback>
                <p:oleObj r:id="rId5" imgW="0" imgH="0" progId="PowerPoint.Show.8">
                  <p:embed/>
                  <p:pic>
                    <p:nvPicPr>
                      <p:cNvPr id="0" name="AutoShape 54"/>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524000" y="1397000"/>
                        <a:ext cx="6096000" cy="406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pic>
                </p:oleObj>
              </mc:Fallback>
            </mc:AlternateContent>
          </a:graphicData>
        </a:graphic>
      </p:graphicFrame>
      <p:sp>
        <p:nvSpPr>
          <p:cNvPr id="2" name="Title 1"/>
          <p:cNvSpPr>
            <a:spLocks noGrp="1"/>
          </p:cNvSpPr>
          <p:nvPr>
            <p:ph type="title"/>
          </p:nvPr>
        </p:nvSpPr>
        <p:spPr>
          <a:xfrm>
            <a:off x="457200" y="274638"/>
            <a:ext cx="8229600" cy="1143000"/>
          </a:xfrm>
          <a:prstGeom prst="rect">
            <a:avLst/>
          </a:prstGeom>
        </p:spPr>
        <p:txBody>
          <a:bodyPr anchor="b"/>
          <a:lstStyle>
            <a:lvl1pPr>
              <a:lnSpc>
                <a:spcPts val="3000"/>
              </a:lnSpc>
              <a:defRPr sz="2800" b="1" baseline="0">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600201"/>
            <a:ext cx="8229600" cy="4191000"/>
          </a:xfrm>
          <a:prstGeom prst="rect">
            <a:avLst/>
          </a:prstGeom>
        </p:spPr>
        <p:txBody>
          <a:bodyPr/>
          <a:lstStyle>
            <a:lvl1pPr>
              <a:buClr>
                <a:schemeClr val="tx1"/>
              </a:buClr>
              <a:buSzPct val="70000"/>
              <a:buFont typeface="Wingdings" pitchFamily="2" charset="2"/>
              <a:buChar char="q"/>
              <a:defRPr sz="2400" b="1" baseline="0">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baseline="0">
                <a:solidFill>
                  <a:schemeClr val="bg2"/>
                </a:solidFill>
              </a:defRPr>
            </a:lvl4pPr>
            <a:lvl5pPr>
              <a:buClr>
                <a:schemeClr val="tx1"/>
              </a:buClr>
              <a:buSzPct val="70000"/>
              <a:buFont typeface="Arial" pitchFamily="34" charset="0"/>
              <a:buChar char="•"/>
              <a:defRPr sz="1800">
                <a:solidFill>
                  <a:schemeClr val="bg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5"/>
          <p:cNvSpPr>
            <a:spLocks noGrp="1"/>
          </p:cNvSpPr>
          <p:nvPr>
            <p:ph type="body" sz="quarter" idx="11"/>
          </p:nvPr>
        </p:nvSpPr>
        <p:spPr>
          <a:xfrm>
            <a:off x="457200" y="5791200"/>
            <a:ext cx="8229600" cy="609600"/>
          </a:xfrm>
          <a:prstGeom prst="rect">
            <a:avLst/>
          </a:prstGeom>
        </p:spPr>
        <p:txBody>
          <a:bodyPr anchor="b"/>
          <a:lstStyle>
            <a:lvl1pPr>
              <a:buNone/>
              <a:defRPr sz="1100">
                <a:solidFill>
                  <a:schemeClr val="tx1"/>
                </a:solidFill>
              </a:defRPr>
            </a:lvl1pPr>
          </a:lstStyle>
          <a:p>
            <a:pPr lvl="0"/>
            <a:r>
              <a:rPr lang="en-US" smtClean="0"/>
              <a:t>Click to edit Master text styles</a:t>
            </a:r>
          </a:p>
        </p:txBody>
      </p:sp>
    </p:spTree>
    <p:extLst>
      <p:ext uri="{BB962C8B-B14F-4D97-AF65-F5344CB8AC3E}">
        <p14:creationId xmlns:p14="http://schemas.microsoft.com/office/powerpoint/2010/main" val="276751943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Concept Description">
    <p:spTree>
      <p:nvGrpSpPr>
        <p:cNvPr id="1" name=""/>
        <p:cNvGrpSpPr/>
        <p:nvPr/>
      </p:nvGrpSpPr>
      <p:grpSpPr>
        <a:xfrm>
          <a:off x="0" y="0"/>
          <a:ext cx="0" cy="0"/>
          <a:chOff x="0" y="0"/>
          <a:chExt cx="0" cy="0"/>
        </a:xfrm>
      </p:grpSpPr>
      <p:sp>
        <p:nvSpPr>
          <p:cNvPr id="7" name="Title 6"/>
          <p:cNvSpPr>
            <a:spLocks noGrp="1"/>
          </p:cNvSpPr>
          <p:nvPr>
            <p:ph type="title"/>
          </p:nvPr>
        </p:nvSpPr>
        <p:spPr>
          <a:xfrm>
            <a:off x="228599" y="0"/>
            <a:ext cx="8689975" cy="917575"/>
          </a:xfrm>
        </p:spPr>
        <p:txBody>
          <a:bodyPr anchor="b"/>
          <a:lstStyle>
            <a:lvl1pPr>
              <a:defRPr sz="3200">
                <a:solidFill>
                  <a:srgbClr val="525252"/>
                </a:solidFill>
                <a:latin typeface="Arial"/>
                <a:cs typeface="Arial"/>
              </a:defRPr>
            </a:lvl1pPr>
          </a:lstStyle>
          <a:p>
            <a:r>
              <a:rPr lang="en-US" dirty="0" smtClean="0"/>
              <a:t>Click to edit Master title style</a:t>
            </a:r>
            <a:endParaRPr lang="en-US" dirty="0"/>
          </a:p>
        </p:txBody>
      </p:sp>
      <p:sp>
        <p:nvSpPr>
          <p:cNvPr id="9" name="Text Placeholder 8"/>
          <p:cNvSpPr>
            <a:spLocks noGrp="1"/>
          </p:cNvSpPr>
          <p:nvPr>
            <p:ph type="body" sz="quarter" idx="10" hasCustomPrompt="1"/>
          </p:nvPr>
        </p:nvSpPr>
        <p:spPr>
          <a:xfrm>
            <a:off x="228601" y="6534346"/>
            <a:ext cx="8731737" cy="211549"/>
          </a:xfrm>
        </p:spPr>
        <p:txBody>
          <a:bodyPr anchor="b"/>
          <a:lstStyle>
            <a:lvl1pPr marL="0" indent="0" algn="r">
              <a:buNone/>
              <a:defRPr sz="1100" baseline="0">
                <a:solidFill>
                  <a:schemeClr val="bg2">
                    <a:lumMod val="60000"/>
                    <a:lumOff val="40000"/>
                  </a:schemeClr>
                </a:solidFill>
                <a:latin typeface="Arial"/>
                <a:cs typeface="Arial"/>
              </a:defRPr>
            </a:lvl1pPr>
          </a:lstStyle>
          <a:p>
            <a:pPr lvl="0"/>
            <a:r>
              <a:rPr lang="en-US" dirty="0" smtClean="0"/>
              <a:t>Footer test placeholder</a:t>
            </a:r>
            <a:endParaRPr lang="en-US" dirty="0"/>
          </a:p>
        </p:txBody>
      </p:sp>
    </p:spTree>
    <p:extLst>
      <p:ext uri="{BB962C8B-B14F-4D97-AF65-F5344CB8AC3E}">
        <p14:creationId xmlns:p14="http://schemas.microsoft.com/office/powerpoint/2010/main" val="4290921193"/>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BC766CB-857E-4B20-AC37-77283DC362F6}" type="datetimeFigureOut">
              <a:rPr lang="en-US" smtClean="0">
                <a:solidFill>
                  <a:prstClr val="black">
                    <a:tint val="75000"/>
                  </a:prstClr>
                </a:solidFill>
              </a:rPr>
              <a:pPr/>
              <a:t>4/19/2016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AC3F533-EB80-4F19-8FE4-85A0F8F205D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039196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C766CB-857E-4B20-AC37-77283DC362F6}" type="datetimeFigureOut">
              <a:rPr lang="en-US" smtClean="0">
                <a:solidFill>
                  <a:prstClr val="black">
                    <a:tint val="75000"/>
                  </a:prstClr>
                </a:solidFill>
              </a:rPr>
              <a:pPr/>
              <a:t>4/19/2016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AC3F533-EB80-4F19-8FE4-85A0F8F205D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194770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_Light">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746EEA38-A9B4-4AE0-9C23-4A8F80AC6D9E}" type="datetimeFigureOut">
              <a:rPr lang="en-US" smtClean="0"/>
              <a:pPr/>
              <a:t>4/19/2016</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solidFill>
                <a:srgbClr val="775F55"/>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76AEF22-2011-43AB-AF1D-9FF59D258130}" type="slidenum">
              <a:rPr lang="en-US" smtClean="0">
                <a:solidFill>
                  <a:srgbClr val="775F55"/>
                </a:solidFill>
              </a:rPr>
              <a:pPr/>
              <a:t>‹#›</a:t>
            </a:fld>
            <a:endParaRPr lang="en-US">
              <a:solidFill>
                <a:srgbClr val="775F55"/>
              </a:solidFill>
            </a:endParaRPr>
          </a:p>
        </p:txBody>
      </p:sp>
    </p:spTree>
    <p:extLst>
      <p:ext uri="{BB962C8B-B14F-4D97-AF65-F5344CB8AC3E}">
        <p14:creationId xmlns:p14="http://schemas.microsoft.com/office/powerpoint/2010/main" val="33891597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C766CB-857E-4B20-AC37-77283DC362F6}" type="datetimeFigureOut">
              <a:rPr lang="en-US" smtClean="0">
                <a:solidFill>
                  <a:prstClr val="black">
                    <a:tint val="75000"/>
                  </a:prstClr>
                </a:solidFill>
              </a:rPr>
              <a:pPr/>
              <a:t>4/19/2016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AC3F533-EB80-4F19-8FE4-85A0F8F205D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610517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BC766CB-857E-4B20-AC37-77283DC362F6}" type="datetimeFigureOut">
              <a:rPr lang="en-US" smtClean="0">
                <a:solidFill>
                  <a:prstClr val="black">
                    <a:tint val="75000"/>
                  </a:prstClr>
                </a:solidFill>
              </a:rPr>
              <a:pPr/>
              <a:t>4/19/2016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CAC3F533-EB80-4F19-8FE4-85A0F8F205D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248375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BC766CB-857E-4B20-AC37-77283DC362F6}" type="datetimeFigureOut">
              <a:rPr lang="en-US" smtClean="0">
                <a:solidFill>
                  <a:prstClr val="black">
                    <a:tint val="75000"/>
                  </a:prstClr>
                </a:solidFill>
              </a:rPr>
              <a:pPr/>
              <a:t>4/19/2016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CAC3F533-EB80-4F19-8FE4-85A0F8F205D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841869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BC766CB-857E-4B20-AC37-77283DC362F6}" type="datetimeFigureOut">
              <a:rPr lang="en-US" smtClean="0">
                <a:solidFill>
                  <a:prstClr val="black">
                    <a:tint val="75000"/>
                  </a:prstClr>
                </a:solidFill>
              </a:rPr>
              <a:pPr/>
              <a:t>4/19/2016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CAC3F533-EB80-4F19-8FE4-85A0F8F205D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4592127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C766CB-857E-4B20-AC37-77283DC362F6}" type="datetimeFigureOut">
              <a:rPr lang="en-US" smtClean="0">
                <a:solidFill>
                  <a:prstClr val="black">
                    <a:tint val="75000"/>
                  </a:prstClr>
                </a:solidFill>
              </a:rPr>
              <a:pPr/>
              <a:t>4/19/2016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CAC3F533-EB80-4F19-8FE4-85A0F8F205D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5242577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C766CB-857E-4B20-AC37-77283DC362F6}" type="datetimeFigureOut">
              <a:rPr lang="en-US" smtClean="0">
                <a:solidFill>
                  <a:prstClr val="black">
                    <a:tint val="75000"/>
                  </a:prstClr>
                </a:solidFill>
              </a:rPr>
              <a:pPr/>
              <a:t>4/19/2016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CAC3F533-EB80-4F19-8FE4-85A0F8F205D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567928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C766CB-857E-4B20-AC37-77283DC362F6}" type="datetimeFigureOut">
              <a:rPr lang="en-US" smtClean="0">
                <a:solidFill>
                  <a:prstClr val="black">
                    <a:tint val="75000"/>
                  </a:prstClr>
                </a:solidFill>
              </a:rPr>
              <a:pPr/>
              <a:t>4/19/2016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CAC3F533-EB80-4F19-8FE4-85A0F8F205D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625002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C766CB-857E-4B20-AC37-77283DC362F6}" type="datetimeFigureOut">
              <a:rPr lang="en-US" smtClean="0">
                <a:solidFill>
                  <a:prstClr val="black">
                    <a:tint val="75000"/>
                  </a:prstClr>
                </a:solidFill>
              </a:rPr>
              <a:pPr/>
              <a:t>4/19/2016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AC3F533-EB80-4F19-8FE4-85A0F8F205D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6785144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C766CB-857E-4B20-AC37-77283DC362F6}" type="datetimeFigureOut">
              <a:rPr lang="en-US" smtClean="0">
                <a:solidFill>
                  <a:prstClr val="black">
                    <a:tint val="75000"/>
                  </a:prstClr>
                </a:solidFill>
              </a:rPr>
              <a:pPr/>
              <a:t>4/19/2016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AC3F533-EB80-4F19-8FE4-85A0F8F205D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6749006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307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91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41763"/>
            <a:ext cx="4038600" cy="2189162"/>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19"/>
          <p:cNvSpPr>
            <a:spLocks noGrp="1" noChangeArrowheads="1"/>
          </p:cNvSpPr>
          <p:nvPr>
            <p:ph type="dt" sz="half" idx="10"/>
          </p:nvPr>
        </p:nvSpPr>
        <p:spPr>
          <a:xfrm>
            <a:off x="6477000" y="76200"/>
            <a:ext cx="2514600" cy="288925"/>
          </a:xfrm>
          <a:prstGeom prst="rect">
            <a:avLst/>
          </a:prstGeom>
          <a:ln/>
        </p:spPr>
        <p:txBody>
          <a:bodyPr/>
          <a:lstStyle>
            <a:lvl1pPr>
              <a:defRPr/>
            </a:lvl1pPr>
          </a:lstStyle>
          <a:p>
            <a:pPr>
              <a:defRPr/>
            </a:pPr>
            <a:endParaRPr lang="en-US">
              <a:solidFill>
                <a:prstClr val="black">
                  <a:tint val="75000"/>
                </a:prstClr>
              </a:solidFill>
            </a:endParaRPr>
          </a:p>
        </p:txBody>
      </p:sp>
      <p:sp>
        <p:nvSpPr>
          <p:cNvPr id="7" name="Rectangle 21"/>
          <p:cNvSpPr>
            <a:spLocks noGrp="1" noChangeArrowheads="1"/>
          </p:cNvSpPr>
          <p:nvPr>
            <p:ph type="sldNum" sz="quarter" idx="11"/>
          </p:nvPr>
        </p:nvSpPr>
        <p:spPr>
          <a:xfrm>
            <a:off x="8229600" y="6477000"/>
            <a:ext cx="762000" cy="244475"/>
          </a:xfrm>
          <a:prstGeom prst="rect">
            <a:avLst/>
          </a:prstGeom>
          <a:ln/>
        </p:spPr>
        <p:txBody>
          <a:bodyPr/>
          <a:lstStyle>
            <a:lvl1pPr>
              <a:defRPr/>
            </a:lvl1pPr>
          </a:lstStyle>
          <a:p>
            <a:pPr>
              <a:defRPr/>
            </a:pPr>
            <a:fld id="{B56E764E-04D5-4A45-819C-187E2E3A71F1}" type="slidenum">
              <a:rPr lang="en-US">
                <a:solidFill>
                  <a:prstClr val="black">
                    <a:tint val="75000"/>
                  </a:prstClr>
                </a:solidFill>
              </a:rPr>
              <a:pPr>
                <a:defRPr/>
              </a:pPr>
              <a:t>‹#›</a:t>
            </a:fld>
            <a:endParaRPr lang="en-US">
              <a:solidFill>
                <a:prstClr val="black">
                  <a:tint val="75000"/>
                </a:prstClr>
              </a:solidFill>
            </a:endParaRPr>
          </a:p>
        </p:txBody>
      </p:sp>
      <p:sp>
        <p:nvSpPr>
          <p:cNvPr id="8" name="Rectangle 20"/>
          <p:cNvSpPr>
            <a:spLocks noGrp="1" noChangeArrowheads="1"/>
          </p:cNvSpPr>
          <p:nvPr>
            <p:ph type="ftr" sz="quarter" idx="12"/>
          </p:nvPr>
        </p:nvSpPr>
        <p:spPr>
          <a:xfrm>
            <a:off x="3124200" y="76200"/>
            <a:ext cx="3352800" cy="288925"/>
          </a:xfrm>
          <a:prstGeom prst="rect">
            <a:avLst/>
          </a:prstGeom>
          <a:ln/>
        </p:spPr>
        <p:txBody>
          <a:bodyPr/>
          <a:lstStyle>
            <a:lvl1pPr>
              <a:defRPr/>
            </a:lvl1pPr>
          </a:lstStyle>
          <a:p>
            <a:pPr>
              <a:defRPr/>
            </a:pPr>
            <a:r>
              <a:rPr lang="en-US" smtClean="0">
                <a:solidFill>
                  <a:prstClr val="black">
                    <a:tint val="75000"/>
                  </a:prstClr>
                </a:solidFill>
              </a:rPr>
              <a:t>2009 Safe Native American Passengers – Lower Anchors and Tethers for Children</a:t>
            </a:r>
            <a:endParaRPr lang="en-US">
              <a:solidFill>
                <a:prstClr val="black">
                  <a:tint val="75000"/>
                </a:prstClr>
              </a:solidFill>
            </a:endParaRPr>
          </a:p>
        </p:txBody>
      </p:sp>
    </p:spTree>
    <p:extLst>
      <p:ext uri="{BB962C8B-B14F-4D97-AF65-F5344CB8AC3E}">
        <p14:creationId xmlns:p14="http://schemas.microsoft.com/office/powerpoint/2010/main" val="8167238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746EEA38-A9B4-4AE0-9C23-4A8F80AC6D9E}" type="datetimeFigureOut">
              <a:rPr lang="en-US" smtClean="0">
                <a:solidFill>
                  <a:srgbClr val="775F55"/>
                </a:solidFill>
              </a:rPr>
              <a:pPr/>
              <a:t>4/19/2016</a:t>
            </a:fld>
            <a:endParaRPr lang="en-US">
              <a:solidFill>
                <a:srgbClr val="775F55"/>
              </a:solidFill>
            </a:endParaRPr>
          </a:p>
        </p:txBody>
      </p:sp>
      <p:sp>
        <p:nvSpPr>
          <p:cNvPr id="5" name="Footer Placeholder 4"/>
          <p:cNvSpPr>
            <a:spLocks noGrp="1"/>
          </p:cNvSpPr>
          <p:nvPr>
            <p:ph type="ftr" sz="quarter" idx="11"/>
          </p:nvPr>
        </p:nvSpPr>
        <p:spPr/>
        <p:txBody>
          <a:bodyPr/>
          <a:lstStyle/>
          <a:p>
            <a:endParaRPr lang="en-US">
              <a:solidFill>
                <a:srgbClr val="775F55"/>
              </a:solidFill>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C76AEF22-2011-43AB-AF1D-9FF59D258130}"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132015730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838200" y="277813"/>
            <a:ext cx="7848600" cy="1169987"/>
          </a:xfrm>
          <a:prstGeom prst="rect">
            <a:avLst/>
          </a:prstGeom>
        </p:spPr>
        <p:txBody>
          <a:bodyPr/>
          <a:lstStyle/>
          <a:p>
            <a:r>
              <a:rPr lang="en-US" smtClean="0"/>
              <a:t>Click to edit Master title style</a:t>
            </a:r>
            <a:endParaRPr lang="en-US"/>
          </a:p>
        </p:txBody>
      </p:sp>
      <p:sp>
        <p:nvSpPr>
          <p:cNvPr id="3" name="Table Placeholder 2"/>
          <p:cNvSpPr>
            <a:spLocks noGrp="1"/>
          </p:cNvSpPr>
          <p:nvPr>
            <p:ph type="tbl" idx="1"/>
          </p:nvPr>
        </p:nvSpPr>
        <p:spPr>
          <a:xfrm>
            <a:off x="838200" y="1600200"/>
            <a:ext cx="7848600" cy="4530725"/>
          </a:xfrm>
          <a:prstGeom prst="rect">
            <a:avLst/>
          </a:prstGeom>
        </p:spPr>
        <p:txBody>
          <a:bodyPr/>
          <a:lstStyle/>
          <a:p>
            <a:pPr lvl="0"/>
            <a:r>
              <a:rPr lang="en-US" noProof="0" smtClean="0"/>
              <a:t>Click icon to add table</a:t>
            </a:r>
          </a:p>
        </p:txBody>
      </p:sp>
      <p:sp>
        <p:nvSpPr>
          <p:cNvPr id="6" name="Rectangle 21"/>
          <p:cNvSpPr>
            <a:spLocks noGrp="1" noChangeArrowheads="1"/>
          </p:cNvSpPr>
          <p:nvPr>
            <p:ph type="sldNum" sz="quarter" idx="12"/>
          </p:nvPr>
        </p:nvSpPr>
        <p:spPr>
          <a:xfrm>
            <a:off x="8229600" y="6477000"/>
            <a:ext cx="762000" cy="244475"/>
          </a:xfrm>
          <a:prstGeom prst="rect">
            <a:avLst/>
          </a:prstGeom>
          <a:ln/>
        </p:spPr>
        <p:txBody>
          <a:bodyPr/>
          <a:lstStyle>
            <a:lvl1pPr>
              <a:defRPr/>
            </a:lvl1pPr>
          </a:lstStyle>
          <a:p>
            <a:pPr>
              <a:defRPr/>
            </a:pPr>
            <a:fld id="{34A9F780-D2A3-407F-B16F-73937E7790AC}"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36661482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7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799"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4/19/2016</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1" i="0">
                <a:solidFill>
                  <a:schemeClr val="tx1"/>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2800" b="0" i="0">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4/19/2016</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1" i="0">
                <a:solidFill>
                  <a:schemeClr val="tx1"/>
                </a:solidFill>
                <a:latin typeface="Calibri"/>
                <a:cs typeface="Calibri"/>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59"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4/19/2016</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6400800"/>
            <a:ext cx="9143999" cy="457197"/>
          </a:xfrm>
          <a:prstGeom prst="rect">
            <a:avLst/>
          </a:prstGeom>
          <a:blipFill>
            <a:blip r:embed="rId2" cstate="print"/>
            <a:stretch>
              <a:fillRect/>
            </a:stretch>
          </a:blipFill>
        </p:spPr>
        <p:txBody>
          <a:bodyPr wrap="square" lIns="0" tIns="0" rIns="0" bIns="0" rtlCol="0"/>
          <a:lstStyle/>
          <a:p>
            <a:endParaRPr smtClean="0">
              <a:solidFill>
                <a:prstClr val="black"/>
              </a:solidFill>
            </a:endParaRPr>
          </a:p>
        </p:txBody>
      </p:sp>
      <p:sp>
        <p:nvSpPr>
          <p:cNvPr id="17" name="bk object 17"/>
          <p:cNvSpPr/>
          <p:nvPr/>
        </p:nvSpPr>
        <p:spPr>
          <a:xfrm>
            <a:off x="7713344" y="5562598"/>
            <a:ext cx="1430654" cy="1295398"/>
          </a:xfrm>
          <a:prstGeom prst="rect">
            <a:avLst/>
          </a:prstGeom>
          <a:blipFill>
            <a:blip r:embed="rId3" cstate="print"/>
            <a:stretch>
              <a:fillRect/>
            </a:stretch>
          </a:blipFill>
        </p:spPr>
        <p:txBody>
          <a:bodyPr wrap="square" lIns="0" tIns="0" rIns="0" bIns="0" rtlCol="0"/>
          <a:lstStyle/>
          <a:p>
            <a:endParaRPr smtClean="0">
              <a:solidFill>
                <a:prstClr val="black"/>
              </a:solidFill>
            </a:endParaRPr>
          </a:p>
        </p:txBody>
      </p:sp>
      <p:sp>
        <p:nvSpPr>
          <p:cNvPr id="18" name="bk object 18"/>
          <p:cNvSpPr/>
          <p:nvPr/>
        </p:nvSpPr>
        <p:spPr>
          <a:xfrm>
            <a:off x="304800" y="381000"/>
            <a:ext cx="3917950" cy="5715000"/>
          </a:xfrm>
          <a:prstGeom prst="rect">
            <a:avLst/>
          </a:prstGeom>
          <a:blipFill>
            <a:blip r:embed="rId4" cstate="print"/>
            <a:stretch>
              <a:fillRect/>
            </a:stretch>
          </a:blipFill>
        </p:spPr>
        <p:txBody>
          <a:bodyPr wrap="square" lIns="0" tIns="0" rIns="0" bIns="0" rtlCol="0"/>
          <a:lstStyle/>
          <a:p>
            <a:endParaRPr smtClean="0">
              <a:solidFill>
                <a:prstClr val="black"/>
              </a:solidFill>
            </a:endParaRPr>
          </a:p>
        </p:txBody>
      </p:sp>
      <p:sp>
        <p:nvSpPr>
          <p:cNvPr id="2" name="Holder 2"/>
          <p:cNvSpPr>
            <a:spLocks noGrp="1"/>
          </p:cNvSpPr>
          <p:nvPr>
            <p:ph type="title"/>
          </p:nvPr>
        </p:nvSpPr>
        <p:spPr/>
        <p:txBody>
          <a:bodyPr lIns="0" tIns="0" rIns="0" bIns="0"/>
          <a:lstStyle>
            <a:lvl1pPr>
              <a:defRPr sz="4400" b="1" i="0">
                <a:solidFill>
                  <a:schemeClr val="tx1"/>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4/19/2016</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4/19/2016</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7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799"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4/19/2016</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1" i="0">
                <a:solidFill>
                  <a:schemeClr val="tx1"/>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2800" b="0" i="0">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4/19/2016</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1" i="0">
                <a:solidFill>
                  <a:schemeClr val="tx1"/>
                </a:solidFill>
                <a:latin typeface="Calibri"/>
                <a:cs typeface="Calibri"/>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59"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4/19/2016</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6400800"/>
            <a:ext cx="9143999" cy="457197"/>
          </a:xfrm>
          <a:prstGeom prst="rect">
            <a:avLst/>
          </a:prstGeom>
          <a:blipFill>
            <a:blip r:embed="rId2" cstate="print"/>
            <a:stretch>
              <a:fillRect/>
            </a:stretch>
          </a:blipFill>
        </p:spPr>
        <p:txBody>
          <a:bodyPr wrap="square" lIns="0" tIns="0" rIns="0" bIns="0" rtlCol="0"/>
          <a:lstStyle/>
          <a:p>
            <a:endParaRPr smtClean="0">
              <a:solidFill>
                <a:prstClr val="black"/>
              </a:solidFill>
            </a:endParaRPr>
          </a:p>
        </p:txBody>
      </p:sp>
      <p:sp>
        <p:nvSpPr>
          <p:cNvPr id="17" name="bk object 17"/>
          <p:cNvSpPr/>
          <p:nvPr/>
        </p:nvSpPr>
        <p:spPr>
          <a:xfrm>
            <a:off x="7713344" y="5562598"/>
            <a:ext cx="1430654" cy="1295398"/>
          </a:xfrm>
          <a:prstGeom prst="rect">
            <a:avLst/>
          </a:prstGeom>
          <a:blipFill>
            <a:blip r:embed="rId3" cstate="print"/>
            <a:stretch>
              <a:fillRect/>
            </a:stretch>
          </a:blipFill>
        </p:spPr>
        <p:txBody>
          <a:bodyPr wrap="square" lIns="0" tIns="0" rIns="0" bIns="0" rtlCol="0"/>
          <a:lstStyle/>
          <a:p>
            <a:endParaRPr smtClean="0">
              <a:solidFill>
                <a:prstClr val="black"/>
              </a:solidFill>
            </a:endParaRPr>
          </a:p>
        </p:txBody>
      </p:sp>
      <p:sp>
        <p:nvSpPr>
          <p:cNvPr id="18" name="bk object 18"/>
          <p:cNvSpPr/>
          <p:nvPr/>
        </p:nvSpPr>
        <p:spPr>
          <a:xfrm>
            <a:off x="304800" y="381000"/>
            <a:ext cx="3917950" cy="5715000"/>
          </a:xfrm>
          <a:prstGeom prst="rect">
            <a:avLst/>
          </a:prstGeom>
          <a:blipFill>
            <a:blip r:embed="rId4" cstate="print"/>
            <a:stretch>
              <a:fillRect/>
            </a:stretch>
          </a:blipFill>
        </p:spPr>
        <p:txBody>
          <a:bodyPr wrap="square" lIns="0" tIns="0" rIns="0" bIns="0" rtlCol="0"/>
          <a:lstStyle/>
          <a:p>
            <a:endParaRPr smtClean="0">
              <a:solidFill>
                <a:prstClr val="black"/>
              </a:solidFill>
            </a:endParaRPr>
          </a:p>
        </p:txBody>
      </p:sp>
      <p:sp>
        <p:nvSpPr>
          <p:cNvPr id="2" name="Holder 2"/>
          <p:cNvSpPr>
            <a:spLocks noGrp="1"/>
          </p:cNvSpPr>
          <p:nvPr>
            <p:ph type="title"/>
          </p:nvPr>
        </p:nvSpPr>
        <p:spPr/>
        <p:txBody>
          <a:bodyPr lIns="0" tIns="0" rIns="0" bIns="0"/>
          <a:lstStyle>
            <a:lvl1pPr>
              <a:defRPr sz="4400" b="1" i="0">
                <a:solidFill>
                  <a:schemeClr val="tx1"/>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4/19/2016</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746EEA38-A9B4-4AE0-9C23-4A8F80AC6D9E}" type="datetimeFigureOut">
              <a:rPr lang="en-US" smtClean="0">
                <a:solidFill>
                  <a:srgbClr val="775F55"/>
                </a:solidFill>
              </a:rPr>
              <a:pPr/>
              <a:t>4/19/2016</a:t>
            </a:fld>
            <a:endParaRPr lang="en-US">
              <a:solidFill>
                <a:srgbClr val="775F55"/>
              </a:solidFill>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C76AEF22-2011-43AB-AF1D-9FF59D258130}" type="slidenum">
              <a:rPr lang="en-US" smtClean="0"/>
              <a:pPr/>
              <a:t>‹#›</a:t>
            </a:fld>
            <a:endParaRPr lang="en-US"/>
          </a:p>
        </p:txBody>
      </p:sp>
      <p:sp>
        <p:nvSpPr>
          <p:cNvPr id="14" name="Footer Placeholder 13"/>
          <p:cNvSpPr>
            <a:spLocks noGrp="1"/>
          </p:cNvSpPr>
          <p:nvPr>
            <p:ph type="ftr" sz="quarter" idx="12"/>
          </p:nvPr>
        </p:nvSpPr>
        <p:spPr/>
        <p:txBody>
          <a:bodyPr/>
          <a:lstStyle/>
          <a:p>
            <a:endParaRPr lang="en-US">
              <a:solidFill>
                <a:srgbClr val="775F55"/>
              </a:solidFill>
            </a:endParaRPr>
          </a:p>
        </p:txBody>
      </p:sp>
    </p:spTree>
    <p:extLst>
      <p:ext uri="{BB962C8B-B14F-4D97-AF65-F5344CB8AC3E}">
        <p14:creationId xmlns:p14="http://schemas.microsoft.com/office/powerpoint/2010/main" val="223067545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4/19/2016</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7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799"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4/19/2016</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1" i="0">
                <a:solidFill>
                  <a:schemeClr val="tx1"/>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2800" b="0" i="0">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4/19/2016</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1" i="0">
                <a:solidFill>
                  <a:schemeClr val="tx1"/>
                </a:solidFill>
                <a:latin typeface="Calibri"/>
                <a:cs typeface="Calibri"/>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59"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4/19/2016</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6400800"/>
            <a:ext cx="9143999" cy="457197"/>
          </a:xfrm>
          <a:prstGeom prst="rect">
            <a:avLst/>
          </a:prstGeom>
          <a:blipFill>
            <a:blip r:embed="rId2" cstate="print"/>
            <a:stretch>
              <a:fillRect/>
            </a:stretch>
          </a:blipFill>
        </p:spPr>
        <p:txBody>
          <a:bodyPr wrap="square" lIns="0" tIns="0" rIns="0" bIns="0" rtlCol="0"/>
          <a:lstStyle/>
          <a:p>
            <a:endParaRPr smtClean="0">
              <a:solidFill>
                <a:prstClr val="black"/>
              </a:solidFill>
            </a:endParaRPr>
          </a:p>
        </p:txBody>
      </p:sp>
      <p:sp>
        <p:nvSpPr>
          <p:cNvPr id="17" name="bk object 17"/>
          <p:cNvSpPr/>
          <p:nvPr/>
        </p:nvSpPr>
        <p:spPr>
          <a:xfrm>
            <a:off x="7713344" y="5562598"/>
            <a:ext cx="1430654" cy="1295398"/>
          </a:xfrm>
          <a:prstGeom prst="rect">
            <a:avLst/>
          </a:prstGeom>
          <a:blipFill>
            <a:blip r:embed="rId3" cstate="print"/>
            <a:stretch>
              <a:fillRect/>
            </a:stretch>
          </a:blipFill>
        </p:spPr>
        <p:txBody>
          <a:bodyPr wrap="square" lIns="0" tIns="0" rIns="0" bIns="0" rtlCol="0"/>
          <a:lstStyle/>
          <a:p>
            <a:endParaRPr smtClean="0">
              <a:solidFill>
                <a:prstClr val="black"/>
              </a:solidFill>
            </a:endParaRPr>
          </a:p>
        </p:txBody>
      </p:sp>
      <p:sp>
        <p:nvSpPr>
          <p:cNvPr id="18" name="bk object 18"/>
          <p:cNvSpPr/>
          <p:nvPr/>
        </p:nvSpPr>
        <p:spPr>
          <a:xfrm>
            <a:off x="304800" y="381000"/>
            <a:ext cx="3917950" cy="5715000"/>
          </a:xfrm>
          <a:prstGeom prst="rect">
            <a:avLst/>
          </a:prstGeom>
          <a:blipFill>
            <a:blip r:embed="rId4" cstate="print"/>
            <a:stretch>
              <a:fillRect/>
            </a:stretch>
          </a:blipFill>
        </p:spPr>
        <p:txBody>
          <a:bodyPr wrap="square" lIns="0" tIns="0" rIns="0" bIns="0" rtlCol="0"/>
          <a:lstStyle/>
          <a:p>
            <a:endParaRPr smtClean="0">
              <a:solidFill>
                <a:prstClr val="black"/>
              </a:solidFill>
            </a:endParaRPr>
          </a:p>
        </p:txBody>
      </p:sp>
      <p:sp>
        <p:nvSpPr>
          <p:cNvPr id="2" name="Holder 2"/>
          <p:cNvSpPr>
            <a:spLocks noGrp="1"/>
          </p:cNvSpPr>
          <p:nvPr>
            <p:ph type="title"/>
          </p:nvPr>
        </p:nvSpPr>
        <p:spPr/>
        <p:txBody>
          <a:bodyPr lIns="0" tIns="0" rIns="0" bIns="0"/>
          <a:lstStyle>
            <a:lvl1pPr>
              <a:defRPr sz="4400" b="1" i="0">
                <a:solidFill>
                  <a:schemeClr val="tx1"/>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4/19/2016</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4/19/2016</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7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799"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4/19/2016</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1" i="0">
                <a:solidFill>
                  <a:schemeClr val="tx1"/>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2800" b="0" i="0">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4/19/2016</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1" i="0">
                <a:solidFill>
                  <a:schemeClr val="tx1"/>
                </a:solidFill>
                <a:latin typeface="Calibri"/>
                <a:cs typeface="Calibri"/>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59"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4/19/2016</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6400800"/>
            <a:ext cx="9143999" cy="457197"/>
          </a:xfrm>
          <a:prstGeom prst="rect">
            <a:avLst/>
          </a:prstGeom>
          <a:blipFill>
            <a:blip r:embed="rId2" cstate="print"/>
            <a:stretch>
              <a:fillRect/>
            </a:stretch>
          </a:blipFill>
        </p:spPr>
        <p:txBody>
          <a:bodyPr wrap="square" lIns="0" tIns="0" rIns="0" bIns="0" rtlCol="0"/>
          <a:lstStyle/>
          <a:p>
            <a:endParaRPr smtClean="0">
              <a:solidFill>
                <a:prstClr val="black"/>
              </a:solidFill>
            </a:endParaRPr>
          </a:p>
        </p:txBody>
      </p:sp>
      <p:sp>
        <p:nvSpPr>
          <p:cNvPr id="17" name="bk object 17"/>
          <p:cNvSpPr/>
          <p:nvPr/>
        </p:nvSpPr>
        <p:spPr>
          <a:xfrm>
            <a:off x="7713344" y="5562598"/>
            <a:ext cx="1430654" cy="1295398"/>
          </a:xfrm>
          <a:prstGeom prst="rect">
            <a:avLst/>
          </a:prstGeom>
          <a:blipFill>
            <a:blip r:embed="rId3" cstate="print"/>
            <a:stretch>
              <a:fillRect/>
            </a:stretch>
          </a:blipFill>
        </p:spPr>
        <p:txBody>
          <a:bodyPr wrap="square" lIns="0" tIns="0" rIns="0" bIns="0" rtlCol="0"/>
          <a:lstStyle/>
          <a:p>
            <a:endParaRPr smtClean="0">
              <a:solidFill>
                <a:prstClr val="black"/>
              </a:solidFill>
            </a:endParaRPr>
          </a:p>
        </p:txBody>
      </p:sp>
      <p:sp>
        <p:nvSpPr>
          <p:cNvPr id="18" name="bk object 18"/>
          <p:cNvSpPr/>
          <p:nvPr/>
        </p:nvSpPr>
        <p:spPr>
          <a:xfrm>
            <a:off x="304800" y="381000"/>
            <a:ext cx="3917950" cy="5715000"/>
          </a:xfrm>
          <a:prstGeom prst="rect">
            <a:avLst/>
          </a:prstGeom>
          <a:blipFill>
            <a:blip r:embed="rId4" cstate="print"/>
            <a:stretch>
              <a:fillRect/>
            </a:stretch>
          </a:blipFill>
        </p:spPr>
        <p:txBody>
          <a:bodyPr wrap="square" lIns="0" tIns="0" rIns="0" bIns="0" rtlCol="0"/>
          <a:lstStyle/>
          <a:p>
            <a:endParaRPr smtClean="0">
              <a:solidFill>
                <a:prstClr val="black"/>
              </a:solidFill>
            </a:endParaRPr>
          </a:p>
        </p:txBody>
      </p:sp>
      <p:sp>
        <p:nvSpPr>
          <p:cNvPr id="2" name="Holder 2"/>
          <p:cNvSpPr>
            <a:spLocks noGrp="1"/>
          </p:cNvSpPr>
          <p:nvPr>
            <p:ph type="title"/>
          </p:nvPr>
        </p:nvSpPr>
        <p:spPr/>
        <p:txBody>
          <a:bodyPr lIns="0" tIns="0" rIns="0" bIns="0"/>
          <a:lstStyle>
            <a:lvl1pPr>
              <a:defRPr sz="4400" b="1" i="0">
                <a:solidFill>
                  <a:schemeClr val="tx1"/>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4/19/2016</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secHead" preserve="1">
  <p:cSld name="Section Header_Med">
    <p:bg>
      <p:bgRef idx="1003">
        <a:schemeClr val="bg2"/>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589520"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746EEA38-A9B4-4AE0-9C23-4A8F80AC6D9E}" type="datetimeFigureOut">
              <a:rPr lang="en-US" smtClean="0">
                <a:solidFill>
                  <a:srgbClr val="775F55"/>
                </a:solidFill>
              </a:rPr>
              <a:pPr/>
              <a:t>4/19/2016</a:t>
            </a:fld>
            <a:endParaRPr lang="en-US">
              <a:solidFill>
                <a:srgbClr val="775F55"/>
              </a:solidFill>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C76AEF22-2011-43AB-AF1D-9FF59D258130}" type="slidenum">
              <a:rPr lang="en-US" smtClean="0"/>
              <a:pPr/>
              <a:t>‹#›</a:t>
            </a:fld>
            <a:endParaRPr lang="en-US"/>
          </a:p>
        </p:txBody>
      </p:sp>
      <p:sp>
        <p:nvSpPr>
          <p:cNvPr id="14" name="Footer Placeholder 13"/>
          <p:cNvSpPr>
            <a:spLocks noGrp="1"/>
          </p:cNvSpPr>
          <p:nvPr>
            <p:ph type="ftr" sz="quarter" idx="12"/>
          </p:nvPr>
        </p:nvSpPr>
        <p:spPr/>
        <p:txBody>
          <a:bodyPr/>
          <a:lstStyle/>
          <a:p>
            <a:endParaRPr lang="en-US">
              <a:solidFill>
                <a:srgbClr val="775F55"/>
              </a:solidFill>
            </a:endParaRPr>
          </a:p>
        </p:txBody>
      </p:sp>
    </p:spTree>
    <p:extLst>
      <p:ext uri="{BB962C8B-B14F-4D97-AF65-F5344CB8AC3E}">
        <p14:creationId xmlns:p14="http://schemas.microsoft.com/office/powerpoint/2010/main" val="3811567259"/>
      </p:ext>
    </p:extLst>
  </p:cSld>
  <p:clrMapOvr>
    <a:overrideClrMapping bg1="lt1" tx1="dk1" bg2="lt2" tx2="dk2" accent1="accent1" accent2="accent2" accent3="accent3" accent4="accent4" accent5="accent5" accent6="accent6" hlink="hlink" folHlink="folHlink"/>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4/19/2016</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7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799"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4/19/2016</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1" i="0">
                <a:solidFill>
                  <a:schemeClr val="tx1"/>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2800" b="0" i="0">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4/19/2016</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1" i="0">
                <a:solidFill>
                  <a:schemeClr val="tx1"/>
                </a:solidFill>
                <a:latin typeface="Calibri"/>
                <a:cs typeface="Calibri"/>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59"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4/19/2016</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6400800"/>
            <a:ext cx="9143999" cy="457197"/>
          </a:xfrm>
          <a:prstGeom prst="rect">
            <a:avLst/>
          </a:prstGeom>
          <a:blipFill>
            <a:blip r:embed="rId2" cstate="print"/>
            <a:stretch>
              <a:fillRect/>
            </a:stretch>
          </a:blipFill>
        </p:spPr>
        <p:txBody>
          <a:bodyPr wrap="square" lIns="0" tIns="0" rIns="0" bIns="0" rtlCol="0"/>
          <a:lstStyle/>
          <a:p>
            <a:endParaRPr smtClean="0">
              <a:solidFill>
                <a:prstClr val="black"/>
              </a:solidFill>
            </a:endParaRPr>
          </a:p>
        </p:txBody>
      </p:sp>
      <p:sp>
        <p:nvSpPr>
          <p:cNvPr id="17" name="bk object 17"/>
          <p:cNvSpPr/>
          <p:nvPr/>
        </p:nvSpPr>
        <p:spPr>
          <a:xfrm>
            <a:off x="7713344" y="5562598"/>
            <a:ext cx="1430654" cy="1295398"/>
          </a:xfrm>
          <a:prstGeom prst="rect">
            <a:avLst/>
          </a:prstGeom>
          <a:blipFill>
            <a:blip r:embed="rId3" cstate="print"/>
            <a:stretch>
              <a:fillRect/>
            </a:stretch>
          </a:blipFill>
        </p:spPr>
        <p:txBody>
          <a:bodyPr wrap="square" lIns="0" tIns="0" rIns="0" bIns="0" rtlCol="0"/>
          <a:lstStyle/>
          <a:p>
            <a:endParaRPr smtClean="0">
              <a:solidFill>
                <a:prstClr val="black"/>
              </a:solidFill>
            </a:endParaRPr>
          </a:p>
        </p:txBody>
      </p:sp>
      <p:sp>
        <p:nvSpPr>
          <p:cNvPr id="18" name="bk object 18"/>
          <p:cNvSpPr/>
          <p:nvPr/>
        </p:nvSpPr>
        <p:spPr>
          <a:xfrm>
            <a:off x="304800" y="381000"/>
            <a:ext cx="3917950" cy="5715000"/>
          </a:xfrm>
          <a:prstGeom prst="rect">
            <a:avLst/>
          </a:prstGeom>
          <a:blipFill>
            <a:blip r:embed="rId4" cstate="print"/>
            <a:stretch>
              <a:fillRect/>
            </a:stretch>
          </a:blipFill>
        </p:spPr>
        <p:txBody>
          <a:bodyPr wrap="square" lIns="0" tIns="0" rIns="0" bIns="0" rtlCol="0"/>
          <a:lstStyle/>
          <a:p>
            <a:endParaRPr smtClean="0">
              <a:solidFill>
                <a:prstClr val="black"/>
              </a:solidFill>
            </a:endParaRPr>
          </a:p>
        </p:txBody>
      </p:sp>
      <p:sp>
        <p:nvSpPr>
          <p:cNvPr id="2" name="Holder 2"/>
          <p:cNvSpPr>
            <a:spLocks noGrp="1"/>
          </p:cNvSpPr>
          <p:nvPr>
            <p:ph type="title"/>
          </p:nvPr>
        </p:nvSpPr>
        <p:spPr/>
        <p:txBody>
          <a:bodyPr lIns="0" tIns="0" rIns="0" bIns="0"/>
          <a:lstStyle>
            <a:lvl1pPr>
              <a:defRPr sz="4400" b="1" i="0">
                <a:solidFill>
                  <a:schemeClr val="tx1"/>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4/19/2016</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4/19/2016</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en-US" smtClean="0"/>
              <a:t>Click to edit Master title style</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34560451-D8BD-4E07-A8E6-A3BA01687C7D}" type="datetimeFigureOut">
              <a:rPr lang="en-US" smtClean="0">
                <a:solidFill>
                  <a:prstClr val="black">
                    <a:lumMod val="65000"/>
                    <a:lumOff val="35000"/>
                  </a:prstClr>
                </a:solidFill>
              </a:rPr>
              <a:pPr/>
              <a:t>4/19/2016</a:t>
            </a:fld>
            <a:endParaRPr lang="en-US">
              <a:solidFill>
                <a:prstClr val="black">
                  <a:lumMod val="65000"/>
                  <a:lumOff val="35000"/>
                </a:prstClr>
              </a:solidFill>
            </a:endParaRPr>
          </a:p>
        </p:txBody>
      </p:sp>
      <p:sp>
        <p:nvSpPr>
          <p:cNvPr id="8" name="Slide Number Placeholder 7"/>
          <p:cNvSpPr>
            <a:spLocks noGrp="1"/>
          </p:cNvSpPr>
          <p:nvPr>
            <p:ph type="sldNum" sz="quarter" idx="11"/>
          </p:nvPr>
        </p:nvSpPr>
        <p:spPr/>
        <p:txBody>
          <a:bodyPr/>
          <a:lstStyle/>
          <a:p>
            <a:fld id="{EA1E5772-094D-471E-89E0-34871FF58DA9}" type="slidenum">
              <a:rPr lang="en-US" smtClean="0">
                <a:solidFill>
                  <a:prstClr val="black">
                    <a:lumMod val="65000"/>
                    <a:lumOff val="35000"/>
                  </a:prstClr>
                </a:solidFill>
              </a:rPr>
              <a:pPr/>
              <a:t>‹#›</a:t>
            </a:fld>
            <a:endParaRPr lang="en-US">
              <a:solidFill>
                <a:prstClr val="black">
                  <a:lumMod val="65000"/>
                  <a:lumOff val="35000"/>
                </a:prstClr>
              </a:solidFill>
            </a:endParaRPr>
          </a:p>
        </p:txBody>
      </p:sp>
      <p:sp>
        <p:nvSpPr>
          <p:cNvPr id="9" name="Footer Placeholder 8"/>
          <p:cNvSpPr>
            <a:spLocks noGrp="1"/>
          </p:cNvSpPr>
          <p:nvPr>
            <p:ph type="ftr" sz="quarter" idx="12"/>
          </p:nvPr>
        </p:nvSpPr>
        <p:spPr/>
        <p:txBody>
          <a:bodyPr/>
          <a:lstStyle/>
          <a:p>
            <a:endParaRPr lang="en-US">
              <a:solidFill>
                <a:prstClr val="black">
                  <a:lumMod val="65000"/>
                  <a:lumOff val="35000"/>
                </a:prstClr>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0"/>
          </p:nvPr>
        </p:nvSpPr>
        <p:spPr/>
        <p:txBody>
          <a:bodyPr/>
          <a:lstStyle/>
          <a:p>
            <a:fld id="{34560451-D8BD-4E07-A8E6-A3BA01687C7D}" type="datetimeFigureOut">
              <a:rPr lang="en-US" smtClean="0">
                <a:solidFill>
                  <a:prstClr val="black">
                    <a:lumMod val="65000"/>
                    <a:lumOff val="35000"/>
                  </a:prstClr>
                </a:solidFill>
              </a:rPr>
              <a:pPr/>
              <a:t>4/19/2016</a:t>
            </a:fld>
            <a:endParaRPr lang="en-US">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en-US">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EA1E5772-094D-471E-89E0-34871FF58DA9}" type="slidenum">
              <a:rPr lang="en-US" smtClean="0">
                <a:solidFill>
                  <a:prstClr val="black">
                    <a:lumMod val="65000"/>
                    <a:lumOff val="35000"/>
                  </a:prstClr>
                </a:solidFill>
              </a:rPr>
              <a:pPr/>
              <a:t>‹#›</a:t>
            </a:fld>
            <a:endParaRPr lang="en-US">
              <a:solidFill>
                <a:prstClr val="black">
                  <a:lumMod val="65000"/>
                  <a:lumOff val="35000"/>
                </a:prstClr>
              </a:solidFill>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4560451-D8BD-4E07-A8E6-A3BA01687C7D}" type="datetimeFigureOut">
              <a:rPr lang="en-US" smtClean="0">
                <a:solidFill>
                  <a:prstClr val="black">
                    <a:lumMod val="65000"/>
                    <a:lumOff val="35000"/>
                  </a:prstClr>
                </a:solidFill>
              </a:rPr>
              <a:pPr/>
              <a:t>4/19/2016</a:t>
            </a:fld>
            <a:endParaRPr lang="en-US">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en-US">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EA1E5772-094D-471E-89E0-34871FF58DA9}" type="slidenum">
              <a:rPr lang="en-US" smtClean="0">
                <a:solidFill>
                  <a:prstClr val="black">
                    <a:lumMod val="65000"/>
                    <a:lumOff val="35000"/>
                  </a:prstClr>
                </a:solidFill>
              </a:rPr>
              <a:pPr/>
              <a:t>‹#›</a:t>
            </a:fld>
            <a:endParaRPr lang="en-US">
              <a:solidFill>
                <a:prstClr val="black">
                  <a:lumMod val="65000"/>
                  <a:lumOff val="35000"/>
                </a:prstClr>
              </a:solidFill>
            </a:endParaRPr>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34560451-D8BD-4E07-A8E6-A3BA01687C7D}" type="datetimeFigureOut">
              <a:rPr lang="en-US" smtClean="0">
                <a:solidFill>
                  <a:prstClr val="black">
                    <a:lumMod val="65000"/>
                    <a:lumOff val="35000"/>
                  </a:prstClr>
                </a:solidFill>
              </a:rPr>
              <a:pPr/>
              <a:t>4/19/2016</a:t>
            </a:fld>
            <a:endParaRPr lang="en-US">
              <a:solidFill>
                <a:prstClr val="black">
                  <a:lumMod val="65000"/>
                  <a:lumOff val="35000"/>
                </a:prstClr>
              </a:solidFill>
            </a:endParaRPr>
          </a:p>
        </p:txBody>
      </p:sp>
      <p:sp>
        <p:nvSpPr>
          <p:cNvPr id="6" name="Footer Placeholder 5"/>
          <p:cNvSpPr>
            <a:spLocks noGrp="1"/>
          </p:cNvSpPr>
          <p:nvPr>
            <p:ph type="ftr" sz="quarter" idx="11"/>
          </p:nvPr>
        </p:nvSpPr>
        <p:spPr/>
        <p:txBody>
          <a:bodyPr/>
          <a:lstStyle/>
          <a:p>
            <a:endParaRPr lang="en-US">
              <a:solidFill>
                <a:prstClr val="black">
                  <a:lumMod val="65000"/>
                  <a:lumOff val="35000"/>
                </a:prstClr>
              </a:solidFill>
            </a:endParaRPr>
          </a:p>
        </p:txBody>
      </p:sp>
      <p:sp>
        <p:nvSpPr>
          <p:cNvPr id="7" name="Slide Number Placeholder 6"/>
          <p:cNvSpPr>
            <a:spLocks noGrp="1"/>
          </p:cNvSpPr>
          <p:nvPr>
            <p:ph type="sldNum" sz="quarter" idx="12"/>
          </p:nvPr>
        </p:nvSpPr>
        <p:spPr/>
        <p:txBody>
          <a:bodyPr/>
          <a:lstStyle/>
          <a:p>
            <a:fld id="{EA1E5772-094D-471E-89E0-34871FF58DA9}" type="slidenum">
              <a:rPr lang="en-US" smtClean="0">
                <a:solidFill>
                  <a:prstClr val="black">
                    <a:lumMod val="65000"/>
                    <a:lumOff val="35000"/>
                  </a:prstClr>
                </a:solidFill>
              </a:rPr>
              <a:pPr/>
              <a:t>‹#›</a:t>
            </a:fld>
            <a:endParaRPr lang="en-US">
              <a:solidFill>
                <a:prstClr val="black">
                  <a:lumMod val="65000"/>
                  <a:lumOff val="35000"/>
                </a:prstClr>
              </a:solidFill>
            </a:endParaRPr>
          </a:p>
        </p:txBody>
      </p:sp>
      <p:sp>
        <p:nvSpPr>
          <p:cNvPr id="9" name="Content Placeholder 8"/>
          <p:cNvSpPr>
            <a:spLocks noGrp="1"/>
          </p:cNvSpPr>
          <p:nvPr>
            <p:ph sz="quarter" idx="13"/>
          </p:nvPr>
        </p:nvSpPr>
        <p:spPr>
          <a:xfrm>
            <a:off x="365760" y="1600200"/>
            <a:ext cx="4041648" cy="452628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746EEA38-A9B4-4AE0-9C23-4A8F80AC6D9E}" type="datetimeFigureOut">
              <a:rPr lang="en-US" smtClean="0">
                <a:solidFill>
                  <a:srgbClr val="775F55"/>
                </a:solidFill>
              </a:rPr>
              <a:pPr/>
              <a:t>4/19/2016</a:t>
            </a:fld>
            <a:endParaRPr lang="en-US">
              <a:solidFill>
                <a:srgbClr val="775F55"/>
              </a:solidFill>
            </a:endParaRPr>
          </a:p>
        </p:txBody>
      </p:sp>
      <p:sp>
        <p:nvSpPr>
          <p:cNvPr id="10" name="Slide Number Placeholder 9"/>
          <p:cNvSpPr>
            <a:spLocks noGrp="1"/>
          </p:cNvSpPr>
          <p:nvPr>
            <p:ph type="sldNum" sz="quarter" idx="16"/>
          </p:nvPr>
        </p:nvSpPr>
        <p:spPr/>
        <p:txBody>
          <a:bodyPr rtlCol="0"/>
          <a:lstStyle/>
          <a:p>
            <a:fld id="{C76AEF22-2011-43AB-AF1D-9FF59D258130}"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solidFill>
                <a:srgbClr val="775F55"/>
              </a:solidFill>
            </a:endParaRPr>
          </a:p>
        </p:txBody>
      </p:sp>
    </p:spTree>
    <p:extLst>
      <p:ext uri="{BB962C8B-B14F-4D97-AF65-F5344CB8AC3E}">
        <p14:creationId xmlns:p14="http://schemas.microsoft.com/office/powerpoint/2010/main" val="167003196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34560451-D8BD-4E07-A8E6-A3BA01687C7D}" type="datetimeFigureOut">
              <a:rPr lang="en-US" smtClean="0">
                <a:solidFill>
                  <a:prstClr val="black">
                    <a:lumMod val="65000"/>
                    <a:lumOff val="35000"/>
                  </a:prstClr>
                </a:solidFill>
              </a:rPr>
              <a:pPr/>
              <a:t>4/19/2016</a:t>
            </a:fld>
            <a:endParaRPr lang="en-US">
              <a:solidFill>
                <a:prstClr val="black">
                  <a:lumMod val="65000"/>
                  <a:lumOff val="35000"/>
                </a:prstClr>
              </a:solidFill>
            </a:endParaRPr>
          </a:p>
        </p:txBody>
      </p:sp>
      <p:sp>
        <p:nvSpPr>
          <p:cNvPr id="8" name="Footer Placeholder 7"/>
          <p:cNvSpPr>
            <a:spLocks noGrp="1"/>
          </p:cNvSpPr>
          <p:nvPr>
            <p:ph type="ftr" sz="quarter" idx="11"/>
          </p:nvPr>
        </p:nvSpPr>
        <p:spPr/>
        <p:txBody>
          <a:bodyPr/>
          <a:lstStyle/>
          <a:p>
            <a:endParaRPr lang="en-US">
              <a:solidFill>
                <a:prstClr val="black">
                  <a:lumMod val="65000"/>
                  <a:lumOff val="35000"/>
                </a:prstClr>
              </a:solidFill>
            </a:endParaRPr>
          </a:p>
        </p:txBody>
      </p:sp>
      <p:sp>
        <p:nvSpPr>
          <p:cNvPr id="9" name="Slide Number Placeholder 8"/>
          <p:cNvSpPr>
            <a:spLocks noGrp="1"/>
          </p:cNvSpPr>
          <p:nvPr>
            <p:ph type="sldNum" sz="quarter" idx="12"/>
          </p:nvPr>
        </p:nvSpPr>
        <p:spPr/>
        <p:txBody>
          <a:bodyPr/>
          <a:lstStyle/>
          <a:p>
            <a:fld id="{EA1E5772-094D-471E-89E0-34871FF58DA9}" type="slidenum">
              <a:rPr lang="en-US" smtClean="0">
                <a:solidFill>
                  <a:prstClr val="black">
                    <a:lumMod val="65000"/>
                    <a:lumOff val="35000"/>
                  </a:prstClr>
                </a:solidFill>
              </a:rPr>
              <a:pPr/>
              <a:t>‹#›</a:t>
            </a:fld>
            <a:endParaRPr lang="en-US">
              <a:solidFill>
                <a:prstClr val="black">
                  <a:lumMod val="65000"/>
                  <a:lumOff val="35000"/>
                </a:prstClr>
              </a:solidFill>
            </a:endParaRPr>
          </a:p>
        </p:txBody>
      </p:sp>
      <p:sp>
        <p:nvSpPr>
          <p:cNvPr id="11" name="Content Placeholder 10"/>
          <p:cNvSpPr>
            <a:spLocks noGrp="1"/>
          </p:cNvSpPr>
          <p:nvPr>
            <p:ph sz="quarter" idx="13"/>
          </p:nvPr>
        </p:nvSpPr>
        <p:spPr>
          <a:xfrm>
            <a:off x="457200" y="2212848"/>
            <a:ext cx="4041648" cy="39136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34560451-D8BD-4E07-A8E6-A3BA01687C7D}" type="datetimeFigureOut">
              <a:rPr lang="en-US" smtClean="0">
                <a:solidFill>
                  <a:prstClr val="black">
                    <a:lumMod val="65000"/>
                    <a:lumOff val="35000"/>
                  </a:prstClr>
                </a:solidFill>
              </a:rPr>
              <a:pPr/>
              <a:t>4/19/2016</a:t>
            </a:fld>
            <a:endParaRPr lang="en-US">
              <a:solidFill>
                <a:prstClr val="black">
                  <a:lumMod val="65000"/>
                  <a:lumOff val="35000"/>
                </a:prstClr>
              </a:solidFill>
            </a:endParaRPr>
          </a:p>
        </p:txBody>
      </p:sp>
      <p:sp>
        <p:nvSpPr>
          <p:cNvPr id="4" name="Footer Placeholder 3"/>
          <p:cNvSpPr>
            <a:spLocks noGrp="1"/>
          </p:cNvSpPr>
          <p:nvPr>
            <p:ph type="ftr" sz="quarter" idx="11"/>
          </p:nvPr>
        </p:nvSpPr>
        <p:spPr/>
        <p:txBody>
          <a:bodyPr/>
          <a:lstStyle/>
          <a:p>
            <a:endParaRPr lang="en-US">
              <a:solidFill>
                <a:prstClr val="black">
                  <a:lumMod val="65000"/>
                  <a:lumOff val="35000"/>
                </a:prstClr>
              </a:solidFill>
            </a:endParaRPr>
          </a:p>
        </p:txBody>
      </p:sp>
      <p:sp>
        <p:nvSpPr>
          <p:cNvPr id="5" name="Slide Number Placeholder 4"/>
          <p:cNvSpPr>
            <a:spLocks noGrp="1"/>
          </p:cNvSpPr>
          <p:nvPr>
            <p:ph type="sldNum" sz="quarter" idx="12"/>
          </p:nvPr>
        </p:nvSpPr>
        <p:spPr/>
        <p:txBody>
          <a:bodyPr/>
          <a:lstStyle/>
          <a:p>
            <a:fld id="{EA1E5772-094D-471E-89E0-34871FF58DA9}" type="slidenum">
              <a:rPr lang="en-US" smtClean="0">
                <a:solidFill>
                  <a:prstClr val="black">
                    <a:lumMod val="65000"/>
                    <a:lumOff val="35000"/>
                  </a:prstClr>
                </a:solidFill>
              </a:rPr>
              <a:pPr/>
              <a:t>‹#›</a:t>
            </a:fld>
            <a:endParaRPr lang="en-US">
              <a:solidFill>
                <a:prstClr val="black">
                  <a:lumMod val="65000"/>
                  <a:lumOff val="35000"/>
                </a:prstClr>
              </a:solidFill>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560451-D8BD-4E07-A8E6-A3BA01687C7D}" type="datetimeFigureOut">
              <a:rPr lang="en-US" smtClean="0">
                <a:solidFill>
                  <a:prstClr val="black">
                    <a:lumMod val="65000"/>
                    <a:lumOff val="35000"/>
                  </a:prstClr>
                </a:solidFill>
              </a:rPr>
              <a:pPr/>
              <a:t>4/19/2016</a:t>
            </a:fld>
            <a:endParaRPr lang="en-US">
              <a:solidFill>
                <a:prstClr val="black">
                  <a:lumMod val="65000"/>
                  <a:lumOff val="35000"/>
                </a:prstClr>
              </a:solidFill>
            </a:endParaRPr>
          </a:p>
        </p:txBody>
      </p:sp>
      <p:sp>
        <p:nvSpPr>
          <p:cNvPr id="3" name="Footer Placeholder 2"/>
          <p:cNvSpPr>
            <a:spLocks noGrp="1"/>
          </p:cNvSpPr>
          <p:nvPr>
            <p:ph type="ftr" sz="quarter" idx="11"/>
          </p:nvPr>
        </p:nvSpPr>
        <p:spPr/>
        <p:txBody>
          <a:bodyPr/>
          <a:lstStyle/>
          <a:p>
            <a:endParaRPr lang="en-US">
              <a:solidFill>
                <a:prstClr val="black">
                  <a:lumMod val="65000"/>
                  <a:lumOff val="35000"/>
                </a:prstClr>
              </a:solidFill>
            </a:endParaRPr>
          </a:p>
        </p:txBody>
      </p:sp>
      <p:sp>
        <p:nvSpPr>
          <p:cNvPr id="4" name="Slide Number Placeholder 3"/>
          <p:cNvSpPr>
            <a:spLocks noGrp="1"/>
          </p:cNvSpPr>
          <p:nvPr>
            <p:ph type="sldNum" sz="quarter" idx="12"/>
          </p:nvPr>
        </p:nvSpPr>
        <p:spPr/>
        <p:txBody>
          <a:bodyPr/>
          <a:lstStyle/>
          <a:p>
            <a:fld id="{EA1E5772-094D-471E-89E0-34871FF58DA9}" type="slidenum">
              <a:rPr lang="en-US" smtClean="0">
                <a:solidFill>
                  <a:prstClr val="black">
                    <a:lumMod val="65000"/>
                    <a:lumOff val="35000"/>
                  </a:prstClr>
                </a:solidFill>
              </a:rPr>
              <a:pPr/>
              <a:t>‹#›</a:t>
            </a:fld>
            <a:endParaRPr lang="en-US">
              <a:solidFill>
                <a:prstClr val="black">
                  <a:lumMod val="65000"/>
                  <a:lumOff val="35000"/>
                </a:prstClr>
              </a:solidFill>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4560451-D8BD-4E07-A8E6-A3BA01687C7D}" type="datetimeFigureOut">
              <a:rPr lang="en-US" smtClean="0">
                <a:solidFill>
                  <a:prstClr val="black">
                    <a:lumMod val="65000"/>
                    <a:lumOff val="35000"/>
                  </a:prstClr>
                </a:solidFill>
              </a:rPr>
              <a:pPr/>
              <a:t>4/19/2016</a:t>
            </a:fld>
            <a:endParaRPr lang="en-US">
              <a:solidFill>
                <a:prstClr val="black">
                  <a:lumMod val="65000"/>
                  <a:lumOff val="35000"/>
                </a:prstClr>
              </a:solidFill>
            </a:endParaRPr>
          </a:p>
        </p:txBody>
      </p:sp>
      <p:sp>
        <p:nvSpPr>
          <p:cNvPr id="6" name="Footer Placeholder 5"/>
          <p:cNvSpPr>
            <a:spLocks noGrp="1"/>
          </p:cNvSpPr>
          <p:nvPr>
            <p:ph type="ftr" sz="quarter" idx="11"/>
          </p:nvPr>
        </p:nvSpPr>
        <p:spPr/>
        <p:txBody>
          <a:bodyPr/>
          <a:lstStyle/>
          <a:p>
            <a:endParaRPr lang="en-US">
              <a:solidFill>
                <a:prstClr val="black">
                  <a:lumMod val="65000"/>
                  <a:lumOff val="35000"/>
                </a:prstClr>
              </a:solidFill>
            </a:endParaRPr>
          </a:p>
        </p:txBody>
      </p:sp>
      <p:sp>
        <p:nvSpPr>
          <p:cNvPr id="7" name="Slide Number Placeholder 6"/>
          <p:cNvSpPr>
            <a:spLocks noGrp="1"/>
          </p:cNvSpPr>
          <p:nvPr>
            <p:ph type="sldNum" sz="quarter" idx="12"/>
          </p:nvPr>
        </p:nvSpPr>
        <p:spPr/>
        <p:txBody>
          <a:bodyPr/>
          <a:lstStyle/>
          <a:p>
            <a:fld id="{EA1E5772-094D-471E-89E0-34871FF58DA9}" type="slidenum">
              <a:rPr lang="en-US" smtClean="0">
                <a:solidFill>
                  <a:prstClr val="black">
                    <a:lumMod val="65000"/>
                    <a:lumOff val="35000"/>
                  </a:prstClr>
                </a:solidFill>
              </a:rPr>
              <a:pPr/>
              <a:t>‹#›</a:t>
            </a:fld>
            <a:endParaRPr lang="en-US">
              <a:solidFill>
                <a:prstClr val="black">
                  <a:lumMod val="65000"/>
                  <a:lumOff val="35000"/>
                </a:prstClr>
              </a:solidFill>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en-US" smtClean="0"/>
              <a:t>Click to edit Master title style</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4560451-D8BD-4E07-A8E6-A3BA01687C7D}" type="datetimeFigureOut">
              <a:rPr lang="en-US" smtClean="0">
                <a:solidFill>
                  <a:prstClr val="black">
                    <a:lumMod val="65000"/>
                    <a:lumOff val="35000"/>
                  </a:prstClr>
                </a:solidFill>
              </a:rPr>
              <a:pPr/>
              <a:t>4/19/2016</a:t>
            </a:fld>
            <a:endParaRPr lang="en-US">
              <a:solidFill>
                <a:prstClr val="black">
                  <a:lumMod val="65000"/>
                  <a:lumOff val="35000"/>
                </a:prstClr>
              </a:solidFill>
            </a:endParaRPr>
          </a:p>
        </p:txBody>
      </p:sp>
      <p:sp>
        <p:nvSpPr>
          <p:cNvPr id="6" name="Footer Placeholder 5"/>
          <p:cNvSpPr>
            <a:spLocks noGrp="1"/>
          </p:cNvSpPr>
          <p:nvPr>
            <p:ph type="ftr" sz="quarter" idx="11"/>
          </p:nvPr>
        </p:nvSpPr>
        <p:spPr/>
        <p:txBody>
          <a:bodyPr/>
          <a:lstStyle/>
          <a:p>
            <a:endParaRPr lang="en-US">
              <a:solidFill>
                <a:prstClr val="black">
                  <a:lumMod val="65000"/>
                  <a:lumOff val="35000"/>
                </a:prstClr>
              </a:solidFill>
            </a:endParaRPr>
          </a:p>
        </p:txBody>
      </p:sp>
      <p:sp>
        <p:nvSpPr>
          <p:cNvPr id="7" name="Slide Number Placeholder 6"/>
          <p:cNvSpPr>
            <a:spLocks noGrp="1"/>
          </p:cNvSpPr>
          <p:nvPr>
            <p:ph type="sldNum" sz="quarter" idx="12"/>
          </p:nvPr>
        </p:nvSpPr>
        <p:spPr/>
        <p:txBody>
          <a:bodyPr/>
          <a:lstStyle/>
          <a:p>
            <a:fld id="{EA1E5772-094D-471E-89E0-34871FF58DA9}" type="slidenum">
              <a:rPr lang="en-US" smtClean="0">
                <a:solidFill>
                  <a:prstClr val="black">
                    <a:lumMod val="65000"/>
                    <a:lumOff val="35000"/>
                  </a:prstClr>
                </a:solidFill>
              </a:rPr>
              <a:pPr/>
              <a:t>‹#›</a:t>
            </a:fld>
            <a:endParaRPr lang="en-US">
              <a:solidFill>
                <a:prstClr val="black">
                  <a:lumMod val="65000"/>
                  <a:lumOff val="35000"/>
                </a:prstClr>
              </a:solidFill>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4560451-D8BD-4E07-A8E6-A3BA01687C7D}" type="datetimeFigureOut">
              <a:rPr lang="en-US" smtClean="0">
                <a:solidFill>
                  <a:prstClr val="black">
                    <a:lumMod val="65000"/>
                    <a:lumOff val="35000"/>
                  </a:prstClr>
                </a:solidFill>
              </a:rPr>
              <a:pPr/>
              <a:t>4/19/2016</a:t>
            </a:fld>
            <a:endParaRPr lang="en-US">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en-US">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EA1E5772-094D-471E-89E0-34871FF58DA9}" type="slidenum">
              <a:rPr lang="en-US" smtClean="0">
                <a:solidFill>
                  <a:prstClr val="black">
                    <a:lumMod val="65000"/>
                    <a:lumOff val="35000"/>
                  </a:prstClr>
                </a:solidFill>
              </a:rPr>
              <a:pPr/>
              <a:t>‹#›</a:t>
            </a:fld>
            <a:endParaRPr lang="en-US">
              <a:solidFill>
                <a:prstClr val="black">
                  <a:lumMod val="65000"/>
                  <a:lumOff val="35000"/>
                </a:prstClr>
              </a:solidFill>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4560451-D8BD-4E07-A8E6-A3BA01687C7D}" type="datetimeFigureOut">
              <a:rPr lang="en-US" smtClean="0">
                <a:solidFill>
                  <a:prstClr val="black">
                    <a:lumMod val="65000"/>
                    <a:lumOff val="35000"/>
                  </a:prstClr>
                </a:solidFill>
              </a:rPr>
              <a:pPr/>
              <a:t>4/19/2016</a:t>
            </a:fld>
            <a:endParaRPr lang="en-US">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en-US">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EA1E5772-094D-471E-89E0-34871FF58DA9}" type="slidenum">
              <a:rPr lang="en-US" smtClean="0">
                <a:solidFill>
                  <a:prstClr val="black">
                    <a:lumMod val="65000"/>
                    <a:lumOff val="35000"/>
                  </a:prstClr>
                </a:solidFill>
              </a:rPr>
              <a:pPr/>
              <a:t>‹#›</a:t>
            </a:fld>
            <a:endParaRPr lang="en-US">
              <a:solidFill>
                <a:prstClr val="black">
                  <a:lumMod val="65000"/>
                  <a:lumOff val="35000"/>
                </a:prstClr>
              </a:solidFill>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7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799"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4/19/2016</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1" i="0">
                <a:solidFill>
                  <a:schemeClr val="tx1"/>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2800" b="0" i="0">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4/19/2016</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1" i="0">
                <a:solidFill>
                  <a:schemeClr val="tx1"/>
                </a:solidFill>
                <a:latin typeface="Calibri"/>
                <a:cs typeface="Calibri"/>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59"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4/19/2016</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746EEA38-A9B4-4AE0-9C23-4A8F80AC6D9E}" type="datetimeFigureOut">
              <a:rPr lang="en-US" smtClean="0">
                <a:solidFill>
                  <a:srgbClr val="775F55"/>
                </a:solidFill>
              </a:rPr>
              <a:pPr/>
              <a:t>4/19/2016</a:t>
            </a:fld>
            <a:endParaRPr lang="en-US">
              <a:solidFill>
                <a:srgbClr val="775F55"/>
              </a:solidFill>
            </a:endParaRPr>
          </a:p>
        </p:txBody>
      </p:sp>
      <p:sp>
        <p:nvSpPr>
          <p:cNvPr id="12" name="Slide Number Placeholder 11"/>
          <p:cNvSpPr>
            <a:spLocks noGrp="1"/>
          </p:cNvSpPr>
          <p:nvPr>
            <p:ph type="sldNum" sz="quarter" idx="16"/>
          </p:nvPr>
        </p:nvSpPr>
        <p:spPr/>
        <p:txBody>
          <a:bodyPr rtlCol="0"/>
          <a:lstStyle/>
          <a:p>
            <a:fld id="{C76AEF22-2011-43AB-AF1D-9FF59D258130}"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solidFill>
                <a:srgbClr val="775F55"/>
              </a:solidFill>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156053866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6400800"/>
            <a:ext cx="9143999" cy="457197"/>
          </a:xfrm>
          <a:prstGeom prst="rect">
            <a:avLst/>
          </a:prstGeom>
          <a:blipFill>
            <a:blip r:embed="rId2" cstate="print"/>
            <a:stretch>
              <a:fillRect/>
            </a:stretch>
          </a:blipFill>
        </p:spPr>
        <p:txBody>
          <a:bodyPr wrap="square" lIns="0" tIns="0" rIns="0" bIns="0" rtlCol="0"/>
          <a:lstStyle/>
          <a:p>
            <a:endParaRPr smtClean="0">
              <a:solidFill>
                <a:prstClr val="black"/>
              </a:solidFill>
            </a:endParaRPr>
          </a:p>
        </p:txBody>
      </p:sp>
      <p:sp>
        <p:nvSpPr>
          <p:cNvPr id="17" name="bk object 17"/>
          <p:cNvSpPr/>
          <p:nvPr/>
        </p:nvSpPr>
        <p:spPr>
          <a:xfrm>
            <a:off x="7713344" y="5562598"/>
            <a:ext cx="1430654" cy="1295398"/>
          </a:xfrm>
          <a:prstGeom prst="rect">
            <a:avLst/>
          </a:prstGeom>
          <a:blipFill>
            <a:blip r:embed="rId3" cstate="print"/>
            <a:stretch>
              <a:fillRect/>
            </a:stretch>
          </a:blipFill>
        </p:spPr>
        <p:txBody>
          <a:bodyPr wrap="square" lIns="0" tIns="0" rIns="0" bIns="0" rtlCol="0"/>
          <a:lstStyle/>
          <a:p>
            <a:endParaRPr smtClean="0">
              <a:solidFill>
                <a:prstClr val="black"/>
              </a:solidFill>
            </a:endParaRPr>
          </a:p>
        </p:txBody>
      </p:sp>
      <p:sp>
        <p:nvSpPr>
          <p:cNvPr id="18" name="bk object 18"/>
          <p:cNvSpPr/>
          <p:nvPr/>
        </p:nvSpPr>
        <p:spPr>
          <a:xfrm>
            <a:off x="304800" y="381000"/>
            <a:ext cx="3917950" cy="5715000"/>
          </a:xfrm>
          <a:prstGeom prst="rect">
            <a:avLst/>
          </a:prstGeom>
          <a:blipFill>
            <a:blip r:embed="rId4" cstate="print"/>
            <a:stretch>
              <a:fillRect/>
            </a:stretch>
          </a:blipFill>
        </p:spPr>
        <p:txBody>
          <a:bodyPr wrap="square" lIns="0" tIns="0" rIns="0" bIns="0" rtlCol="0"/>
          <a:lstStyle/>
          <a:p>
            <a:endParaRPr smtClean="0">
              <a:solidFill>
                <a:prstClr val="black"/>
              </a:solidFill>
            </a:endParaRPr>
          </a:p>
        </p:txBody>
      </p:sp>
      <p:sp>
        <p:nvSpPr>
          <p:cNvPr id="2" name="Holder 2"/>
          <p:cNvSpPr>
            <a:spLocks noGrp="1"/>
          </p:cNvSpPr>
          <p:nvPr>
            <p:ph type="title"/>
          </p:nvPr>
        </p:nvSpPr>
        <p:spPr/>
        <p:txBody>
          <a:bodyPr lIns="0" tIns="0" rIns="0" bIns="0"/>
          <a:lstStyle>
            <a:lvl1pPr>
              <a:defRPr sz="4400" b="1" i="0">
                <a:solidFill>
                  <a:schemeClr val="tx1"/>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4/19/2016</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4/19/2016</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7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799"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4/19/2016</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1" i="0">
                <a:solidFill>
                  <a:schemeClr val="tx1"/>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2800" b="0" i="0">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4/19/2016</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1" i="0">
                <a:solidFill>
                  <a:schemeClr val="tx1"/>
                </a:solidFill>
                <a:latin typeface="Calibri"/>
                <a:cs typeface="Calibri"/>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59"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4/19/2016</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6400800"/>
            <a:ext cx="9143999" cy="457197"/>
          </a:xfrm>
          <a:prstGeom prst="rect">
            <a:avLst/>
          </a:prstGeom>
          <a:blipFill>
            <a:blip r:embed="rId2" cstate="print"/>
            <a:stretch>
              <a:fillRect/>
            </a:stretch>
          </a:blipFill>
        </p:spPr>
        <p:txBody>
          <a:bodyPr wrap="square" lIns="0" tIns="0" rIns="0" bIns="0" rtlCol="0"/>
          <a:lstStyle/>
          <a:p>
            <a:endParaRPr smtClean="0">
              <a:solidFill>
                <a:prstClr val="black"/>
              </a:solidFill>
            </a:endParaRPr>
          </a:p>
        </p:txBody>
      </p:sp>
      <p:sp>
        <p:nvSpPr>
          <p:cNvPr id="17" name="bk object 17"/>
          <p:cNvSpPr/>
          <p:nvPr/>
        </p:nvSpPr>
        <p:spPr>
          <a:xfrm>
            <a:off x="7713344" y="5562598"/>
            <a:ext cx="1430654" cy="1295398"/>
          </a:xfrm>
          <a:prstGeom prst="rect">
            <a:avLst/>
          </a:prstGeom>
          <a:blipFill>
            <a:blip r:embed="rId3" cstate="print"/>
            <a:stretch>
              <a:fillRect/>
            </a:stretch>
          </a:blipFill>
        </p:spPr>
        <p:txBody>
          <a:bodyPr wrap="square" lIns="0" tIns="0" rIns="0" bIns="0" rtlCol="0"/>
          <a:lstStyle/>
          <a:p>
            <a:endParaRPr smtClean="0">
              <a:solidFill>
                <a:prstClr val="black"/>
              </a:solidFill>
            </a:endParaRPr>
          </a:p>
        </p:txBody>
      </p:sp>
      <p:sp>
        <p:nvSpPr>
          <p:cNvPr id="18" name="bk object 18"/>
          <p:cNvSpPr/>
          <p:nvPr/>
        </p:nvSpPr>
        <p:spPr>
          <a:xfrm>
            <a:off x="304800" y="381000"/>
            <a:ext cx="3917950" cy="5715000"/>
          </a:xfrm>
          <a:prstGeom prst="rect">
            <a:avLst/>
          </a:prstGeom>
          <a:blipFill>
            <a:blip r:embed="rId4" cstate="print"/>
            <a:stretch>
              <a:fillRect/>
            </a:stretch>
          </a:blipFill>
        </p:spPr>
        <p:txBody>
          <a:bodyPr wrap="square" lIns="0" tIns="0" rIns="0" bIns="0" rtlCol="0"/>
          <a:lstStyle/>
          <a:p>
            <a:endParaRPr smtClean="0">
              <a:solidFill>
                <a:prstClr val="black"/>
              </a:solidFill>
            </a:endParaRPr>
          </a:p>
        </p:txBody>
      </p:sp>
      <p:sp>
        <p:nvSpPr>
          <p:cNvPr id="2" name="Holder 2"/>
          <p:cNvSpPr>
            <a:spLocks noGrp="1"/>
          </p:cNvSpPr>
          <p:nvPr>
            <p:ph type="title"/>
          </p:nvPr>
        </p:nvSpPr>
        <p:spPr/>
        <p:txBody>
          <a:bodyPr lIns="0" tIns="0" rIns="0" bIns="0"/>
          <a:lstStyle>
            <a:lvl1pPr>
              <a:defRPr sz="4400" b="1" i="0">
                <a:solidFill>
                  <a:schemeClr val="tx1"/>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4/19/2016</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4/19/2016</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46EEA38-A9B4-4AE0-9C23-4A8F80AC6D9E}" type="datetimeFigureOut">
              <a:rPr lang="en-US" smtClean="0">
                <a:solidFill>
                  <a:srgbClr val="775F55"/>
                </a:solidFill>
              </a:rPr>
              <a:pPr/>
              <a:t>4/19/2016</a:t>
            </a:fld>
            <a:endParaRPr lang="en-US">
              <a:solidFill>
                <a:srgbClr val="775F55"/>
              </a:solidFill>
            </a:endParaRPr>
          </a:p>
        </p:txBody>
      </p:sp>
      <p:sp>
        <p:nvSpPr>
          <p:cNvPr id="4" name="Footer Placeholder 3"/>
          <p:cNvSpPr>
            <a:spLocks noGrp="1"/>
          </p:cNvSpPr>
          <p:nvPr>
            <p:ph type="ftr" sz="quarter" idx="11"/>
          </p:nvPr>
        </p:nvSpPr>
        <p:spPr/>
        <p:txBody>
          <a:bodyPr/>
          <a:lstStyle/>
          <a:p>
            <a:endParaRPr lang="en-US">
              <a:solidFill>
                <a:srgbClr val="775F55"/>
              </a:solidFill>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C76AEF22-2011-43AB-AF1D-9FF59D258130}" type="slidenum">
              <a:rPr lang="en-US" smtClean="0"/>
              <a:pPr/>
              <a:t>‹#›</a:t>
            </a:fld>
            <a:endParaRPr lang="en-US"/>
          </a:p>
        </p:txBody>
      </p:sp>
    </p:spTree>
    <p:extLst>
      <p:ext uri="{BB962C8B-B14F-4D97-AF65-F5344CB8AC3E}">
        <p14:creationId xmlns:p14="http://schemas.microsoft.com/office/powerpoint/2010/main" val="15541282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6EEA38-A9B4-4AE0-9C23-4A8F80AC6D9E}" type="datetimeFigureOut">
              <a:rPr lang="en-US" smtClean="0">
                <a:solidFill>
                  <a:srgbClr val="775F55"/>
                </a:solidFill>
              </a:rPr>
              <a:pPr/>
              <a:t>4/19/2016</a:t>
            </a:fld>
            <a:endParaRPr lang="en-US">
              <a:solidFill>
                <a:srgbClr val="775F55"/>
              </a:solidFill>
            </a:endParaRPr>
          </a:p>
        </p:txBody>
      </p:sp>
      <p:sp>
        <p:nvSpPr>
          <p:cNvPr id="3" name="Footer Placeholder 2"/>
          <p:cNvSpPr>
            <a:spLocks noGrp="1"/>
          </p:cNvSpPr>
          <p:nvPr>
            <p:ph type="ftr" sz="quarter" idx="11"/>
          </p:nvPr>
        </p:nvSpPr>
        <p:spPr/>
        <p:txBody>
          <a:bodyPr/>
          <a:lstStyle/>
          <a:p>
            <a:endParaRPr lang="en-US">
              <a:solidFill>
                <a:srgbClr val="775F55"/>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C76AEF22-2011-43AB-AF1D-9FF59D258130}" type="slidenum">
              <a:rPr lang="en-US" smtClean="0">
                <a:solidFill>
                  <a:srgbClr val="775F55"/>
                </a:solidFill>
              </a:rPr>
              <a:pPr/>
              <a:t>‹#›</a:t>
            </a:fld>
            <a:endParaRPr lang="en-US">
              <a:solidFill>
                <a:srgbClr val="775F55"/>
              </a:solidFill>
            </a:endParaRPr>
          </a:p>
        </p:txBody>
      </p:sp>
    </p:spTree>
    <p:extLst>
      <p:ext uri="{BB962C8B-B14F-4D97-AF65-F5344CB8AC3E}">
        <p14:creationId xmlns:p14="http://schemas.microsoft.com/office/powerpoint/2010/main" val="32537415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74.xml"/><Relationship Id="rId7" Type="http://schemas.openxmlformats.org/officeDocument/2006/relationships/image" Target="../media/image4.png"/><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theme" Target="../theme/theme10.xml"/><Relationship Id="rId5" Type="http://schemas.openxmlformats.org/officeDocument/2006/relationships/slideLayout" Target="../slideLayouts/slideLayout76.xml"/><Relationship Id="rId4" Type="http://schemas.openxmlformats.org/officeDocument/2006/relationships/slideLayout" Target="../slideLayouts/slideLayout7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33.xml"/><Relationship Id="rId7" Type="http://schemas.openxmlformats.org/officeDocument/2006/relationships/image" Target="../media/image4.png"/><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theme" Target="../theme/theme3.xml"/><Relationship Id="rId5" Type="http://schemas.openxmlformats.org/officeDocument/2006/relationships/slideLayout" Target="../slideLayouts/slideLayout35.xml"/><Relationship Id="rId4" Type="http://schemas.openxmlformats.org/officeDocument/2006/relationships/slideLayout" Target="../slideLayouts/slideLayout34.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38.xml"/><Relationship Id="rId7" Type="http://schemas.openxmlformats.org/officeDocument/2006/relationships/image" Target="../media/image4.png"/><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theme" Target="../theme/theme4.xml"/><Relationship Id="rId5" Type="http://schemas.openxmlformats.org/officeDocument/2006/relationships/slideLayout" Target="../slideLayouts/slideLayout40.xml"/><Relationship Id="rId4" Type="http://schemas.openxmlformats.org/officeDocument/2006/relationships/slideLayout" Target="../slideLayouts/slideLayout39.xml"/></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43.xml"/><Relationship Id="rId7" Type="http://schemas.openxmlformats.org/officeDocument/2006/relationships/image" Target="../media/image4.png"/><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theme" Target="../theme/theme5.xml"/><Relationship Id="rId5" Type="http://schemas.openxmlformats.org/officeDocument/2006/relationships/slideLayout" Target="../slideLayouts/slideLayout45.xml"/><Relationship Id="rId4" Type="http://schemas.openxmlformats.org/officeDocument/2006/relationships/slideLayout" Target="../slideLayouts/slideLayout44.xml"/></Relationships>
</file>

<file path=ppt/slideMasters/_rels/slideMaster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48.xml"/><Relationship Id="rId7" Type="http://schemas.openxmlformats.org/officeDocument/2006/relationships/image" Target="../media/image4.png"/><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theme" Target="../theme/theme6.xml"/><Relationship Id="rId5" Type="http://schemas.openxmlformats.org/officeDocument/2006/relationships/slideLayout" Target="../slideLayouts/slideLayout50.xml"/><Relationship Id="rId4" Type="http://schemas.openxmlformats.org/officeDocument/2006/relationships/slideLayout" Target="../slideLayouts/slideLayout49.xml"/></Relationships>
</file>

<file path=ppt/slideMasters/_rels/slideMaster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53.xml"/><Relationship Id="rId7" Type="http://schemas.openxmlformats.org/officeDocument/2006/relationships/image" Target="../media/image4.png"/><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theme" Target="../theme/theme7.xml"/><Relationship Id="rId5" Type="http://schemas.openxmlformats.org/officeDocument/2006/relationships/slideLayout" Target="../slideLayouts/slideLayout55.xml"/><Relationship Id="rId4" Type="http://schemas.openxmlformats.org/officeDocument/2006/relationships/slideLayout" Target="../slideLayouts/slideLayout54.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8.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9.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69.xml"/><Relationship Id="rId7" Type="http://schemas.openxmlformats.org/officeDocument/2006/relationships/image" Target="../media/image4.png"/><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theme" Target="../theme/theme9.xml"/><Relationship Id="rId5" Type="http://schemas.openxmlformats.org/officeDocument/2006/relationships/slideLayout" Target="../slideLayouts/slideLayout71.xml"/><Relationship Id="rId4" Type="http://schemas.openxmlformats.org/officeDocument/2006/relationships/slideLayout" Target="../slideLayouts/slideLayout7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46EEA38-A9B4-4AE0-9C23-4A8F80AC6D9E}" type="datetimeFigureOut">
              <a:rPr lang="en-US" smtClean="0">
                <a:solidFill>
                  <a:srgbClr val="775F55"/>
                </a:solidFill>
              </a:rPr>
              <a:pPr/>
              <a:t>4/19/2016</a:t>
            </a:fld>
            <a:endParaRPr lang="en-US">
              <a:solidFill>
                <a:srgbClr val="775F55"/>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solidFill>
                <a:srgbClr val="775F55"/>
              </a:solidFill>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C76AEF22-2011-43AB-AF1D-9FF59D258130}" type="slidenum">
              <a:rPr lang="en-US" smtClean="0"/>
              <a:pPr/>
              <a:t>‹#›</a:t>
            </a:fld>
            <a:endParaRPr lang="en-US"/>
          </a:p>
        </p:txBody>
      </p:sp>
    </p:spTree>
    <p:extLst>
      <p:ext uri="{BB962C8B-B14F-4D97-AF65-F5344CB8AC3E}">
        <p14:creationId xmlns:p14="http://schemas.microsoft.com/office/powerpoint/2010/main" val="3161946680"/>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 id="2147483737" r:id="rId13"/>
    <p:sldLayoutId id="2147483738" r:id="rId14"/>
    <p:sldLayoutId id="2147483739" r:id="rId15"/>
    <p:sldLayoutId id="2147483753" r:id="rId16"/>
    <p:sldLayoutId id="2147483767" r:id="rId17"/>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6400800"/>
            <a:ext cx="9143999" cy="457197"/>
          </a:xfrm>
          <a:prstGeom prst="rect">
            <a:avLst/>
          </a:prstGeom>
          <a:blipFill>
            <a:blip r:embed="rId7" cstate="print"/>
            <a:stretch>
              <a:fillRect/>
            </a:stretch>
          </a:blipFill>
        </p:spPr>
        <p:txBody>
          <a:bodyPr wrap="square" lIns="0" tIns="0" rIns="0" bIns="0" rtlCol="0"/>
          <a:lstStyle/>
          <a:p>
            <a:endParaRPr smtClean="0">
              <a:solidFill>
                <a:prstClr val="black"/>
              </a:solidFill>
            </a:endParaRPr>
          </a:p>
        </p:txBody>
      </p:sp>
      <p:sp>
        <p:nvSpPr>
          <p:cNvPr id="17" name="bk object 17"/>
          <p:cNvSpPr/>
          <p:nvPr/>
        </p:nvSpPr>
        <p:spPr>
          <a:xfrm>
            <a:off x="7713344" y="5562598"/>
            <a:ext cx="1430654" cy="1295398"/>
          </a:xfrm>
          <a:prstGeom prst="rect">
            <a:avLst/>
          </a:prstGeom>
          <a:blipFill>
            <a:blip r:embed="rId8" cstate="print"/>
            <a:stretch>
              <a:fillRect/>
            </a:stretch>
          </a:blipFill>
        </p:spPr>
        <p:txBody>
          <a:bodyPr wrap="square" lIns="0" tIns="0" rIns="0" bIns="0" rtlCol="0"/>
          <a:lstStyle/>
          <a:p>
            <a:endParaRPr smtClean="0">
              <a:solidFill>
                <a:prstClr val="black"/>
              </a:solidFill>
            </a:endParaRPr>
          </a:p>
        </p:txBody>
      </p:sp>
      <p:sp>
        <p:nvSpPr>
          <p:cNvPr id="2" name="Holder 2"/>
          <p:cNvSpPr>
            <a:spLocks noGrp="1"/>
          </p:cNvSpPr>
          <p:nvPr>
            <p:ph type="title"/>
          </p:nvPr>
        </p:nvSpPr>
        <p:spPr>
          <a:xfrm>
            <a:off x="791057" y="209168"/>
            <a:ext cx="7561884" cy="1117600"/>
          </a:xfrm>
          <a:prstGeom prst="rect">
            <a:avLst/>
          </a:prstGeom>
        </p:spPr>
        <p:txBody>
          <a:bodyPr wrap="square" lIns="0" tIns="0" rIns="0" bIns="0">
            <a:spAutoFit/>
          </a:bodyPr>
          <a:lstStyle>
            <a:lvl1pPr>
              <a:defRPr sz="4400" b="1" i="0">
                <a:solidFill>
                  <a:schemeClr val="tx1"/>
                </a:solidFill>
                <a:latin typeface="Calibri"/>
                <a:cs typeface="Calibri"/>
              </a:defRPr>
            </a:lvl1pPr>
          </a:lstStyle>
          <a:p>
            <a:endParaRPr/>
          </a:p>
        </p:txBody>
      </p:sp>
      <p:sp>
        <p:nvSpPr>
          <p:cNvPr id="3" name="Holder 3"/>
          <p:cNvSpPr>
            <a:spLocks noGrp="1"/>
          </p:cNvSpPr>
          <p:nvPr>
            <p:ph type="body" idx="1"/>
          </p:nvPr>
        </p:nvSpPr>
        <p:spPr>
          <a:xfrm>
            <a:off x="691515" y="1611368"/>
            <a:ext cx="7760969" cy="3966845"/>
          </a:xfrm>
          <a:prstGeom prst="rect">
            <a:avLst/>
          </a:prstGeom>
        </p:spPr>
        <p:txBody>
          <a:bodyPr wrap="square" lIns="0" tIns="0" rIns="0" bIns="0">
            <a:spAutoFit/>
          </a:bodyPr>
          <a:lstStyle>
            <a:lvl1pPr>
              <a:defRPr sz="2800" b="0" i="0">
                <a:solidFill>
                  <a:schemeClr val="tx1"/>
                </a:solidFill>
                <a:latin typeface="Calibri"/>
                <a:cs typeface="Calibri"/>
              </a:defRPr>
            </a:lvl1pPr>
          </a:lstStyle>
          <a:p>
            <a:endParaRPr/>
          </a:p>
        </p:txBody>
      </p:sp>
      <p:sp>
        <p:nvSpPr>
          <p:cNvPr id="4" name="Holder 4"/>
          <p:cNvSpPr>
            <a:spLocks noGrp="1"/>
          </p:cNvSpPr>
          <p:nvPr>
            <p:ph type="ftr" sz="quarter" idx="5"/>
          </p:nvPr>
        </p:nvSpPr>
        <p:spPr>
          <a:xfrm>
            <a:off x="3108960" y="6377940"/>
            <a:ext cx="2926079" cy="342900"/>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4/19/2016</a:t>
            </a:fld>
            <a:endParaRPr lang="en-US">
              <a:solidFill>
                <a:prstClr val="black">
                  <a:tint val="75000"/>
                </a:prstClr>
              </a:solidFill>
            </a:endParaRPr>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C766CB-857E-4B20-AC37-77283DC362F6}" type="datetimeFigureOut">
              <a:rPr lang="en-US" smtClean="0">
                <a:solidFill>
                  <a:prstClr val="black">
                    <a:tint val="75000"/>
                  </a:prstClr>
                </a:solidFill>
              </a:rPr>
              <a:pPr/>
              <a:t>4/19/2016</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C3F533-EB80-4F19-8FE4-85A0F8F205D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03891758"/>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 id="2147483796" r:id="rId12"/>
    <p:sldLayoutId id="2147483797"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6400800"/>
            <a:ext cx="9143999" cy="457197"/>
          </a:xfrm>
          <a:prstGeom prst="rect">
            <a:avLst/>
          </a:prstGeom>
          <a:blipFill>
            <a:blip r:embed="rId7" cstate="print"/>
            <a:stretch>
              <a:fillRect/>
            </a:stretch>
          </a:blipFill>
        </p:spPr>
        <p:txBody>
          <a:bodyPr wrap="square" lIns="0" tIns="0" rIns="0" bIns="0" rtlCol="0"/>
          <a:lstStyle/>
          <a:p>
            <a:endParaRPr smtClean="0">
              <a:solidFill>
                <a:prstClr val="black"/>
              </a:solidFill>
            </a:endParaRPr>
          </a:p>
        </p:txBody>
      </p:sp>
      <p:sp>
        <p:nvSpPr>
          <p:cNvPr id="17" name="bk object 17"/>
          <p:cNvSpPr/>
          <p:nvPr/>
        </p:nvSpPr>
        <p:spPr>
          <a:xfrm>
            <a:off x="7713344" y="5562598"/>
            <a:ext cx="1430654" cy="1295398"/>
          </a:xfrm>
          <a:prstGeom prst="rect">
            <a:avLst/>
          </a:prstGeom>
          <a:blipFill>
            <a:blip r:embed="rId8" cstate="print"/>
            <a:stretch>
              <a:fillRect/>
            </a:stretch>
          </a:blipFill>
        </p:spPr>
        <p:txBody>
          <a:bodyPr wrap="square" lIns="0" tIns="0" rIns="0" bIns="0" rtlCol="0"/>
          <a:lstStyle/>
          <a:p>
            <a:endParaRPr smtClean="0">
              <a:solidFill>
                <a:prstClr val="black"/>
              </a:solidFill>
            </a:endParaRPr>
          </a:p>
        </p:txBody>
      </p:sp>
      <p:sp>
        <p:nvSpPr>
          <p:cNvPr id="2" name="Holder 2"/>
          <p:cNvSpPr>
            <a:spLocks noGrp="1"/>
          </p:cNvSpPr>
          <p:nvPr>
            <p:ph type="title"/>
          </p:nvPr>
        </p:nvSpPr>
        <p:spPr>
          <a:xfrm>
            <a:off x="791057" y="209168"/>
            <a:ext cx="7561884" cy="1117600"/>
          </a:xfrm>
          <a:prstGeom prst="rect">
            <a:avLst/>
          </a:prstGeom>
        </p:spPr>
        <p:txBody>
          <a:bodyPr wrap="square" lIns="0" tIns="0" rIns="0" bIns="0">
            <a:spAutoFit/>
          </a:bodyPr>
          <a:lstStyle>
            <a:lvl1pPr>
              <a:defRPr sz="4400" b="1" i="0">
                <a:solidFill>
                  <a:schemeClr val="tx1"/>
                </a:solidFill>
                <a:latin typeface="Calibri"/>
                <a:cs typeface="Calibri"/>
              </a:defRPr>
            </a:lvl1pPr>
          </a:lstStyle>
          <a:p>
            <a:endParaRPr/>
          </a:p>
        </p:txBody>
      </p:sp>
      <p:sp>
        <p:nvSpPr>
          <p:cNvPr id="3" name="Holder 3"/>
          <p:cNvSpPr>
            <a:spLocks noGrp="1"/>
          </p:cNvSpPr>
          <p:nvPr>
            <p:ph type="body" idx="1"/>
          </p:nvPr>
        </p:nvSpPr>
        <p:spPr>
          <a:xfrm>
            <a:off x="691515" y="1611368"/>
            <a:ext cx="7760969" cy="3966845"/>
          </a:xfrm>
          <a:prstGeom prst="rect">
            <a:avLst/>
          </a:prstGeom>
        </p:spPr>
        <p:txBody>
          <a:bodyPr wrap="square" lIns="0" tIns="0" rIns="0" bIns="0">
            <a:spAutoFit/>
          </a:bodyPr>
          <a:lstStyle>
            <a:lvl1pPr>
              <a:defRPr sz="2800" b="0" i="0">
                <a:solidFill>
                  <a:schemeClr val="tx1"/>
                </a:solidFill>
                <a:latin typeface="Calibri"/>
                <a:cs typeface="Calibri"/>
              </a:defRPr>
            </a:lvl1pPr>
          </a:lstStyle>
          <a:p>
            <a:endParaRPr/>
          </a:p>
        </p:txBody>
      </p:sp>
      <p:sp>
        <p:nvSpPr>
          <p:cNvPr id="4" name="Holder 4"/>
          <p:cNvSpPr>
            <a:spLocks noGrp="1"/>
          </p:cNvSpPr>
          <p:nvPr>
            <p:ph type="ftr" sz="quarter" idx="5"/>
          </p:nvPr>
        </p:nvSpPr>
        <p:spPr>
          <a:xfrm>
            <a:off x="3108960" y="6377940"/>
            <a:ext cx="2926079" cy="342900"/>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4/19/2016</a:t>
            </a:fld>
            <a:endParaRPr lang="en-US">
              <a:solidFill>
                <a:prstClr val="black">
                  <a:tint val="75000"/>
                </a:prstClr>
              </a:solidFill>
            </a:endParaRPr>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6400800"/>
            <a:ext cx="9143999" cy="457197"/>
          </a:xfrm>
          <a:prstGeom prst="rect">
            <a:avLst/>
          </a:prstGeom>
          <a:blipFill>
            <a:blip r:embed="rId7" cstate="print"/>
            <a:stretch>
              <a:fillRect/>
            </a:stretch>
          </a:blipFill>
        </p:spPr>
        <p:txBody>
          <a:bodyPr wrap="square" lIns="0" tIns="0" rIns="0" bIns="0" rtlCol="0"/>
          <a:lstStyle/>
          <a:p>
            <a:endParaRPr smtClean="0">
              <a:solidFill>
                <a:prstClr val="black"/>
              </a:solidFill>
            </a:endParaRPr>
          </a:p>
        </p:txBody>
      </p:sp>
      <p:sp>
        <p:nvSpPr>
          <p:cNvPr id="17" name="bk object 17"/>
          <p:cNvSpPr/>
          <p:nvPr/>
        </p:nvSpPr>
        <p:spPr>
          <a:xfrm>
            <a:off x="7713344" y="5562598"/>
            <a:ext cx="1430654" cy="1295398"/>
          </a:xfrm>
          <a:prstGeom prst="rect">
            <a:avLst/>
          </a:prstGeom>
          <a:blipFill>
            <a:blip r:embed="rId8" cstate="print"/>
            <a:stretch>
              <a:fillRect/>
            </a:stretch>
          </a:blipFill>
        </p:spPr>
        <p:txBody>
          <a:bodyPr wrap="square" lIns="0" tIns="0" rIns="0" bIns="0" rtlCol="0"/>
          <a:lstStyle/>
          <a:p>
            <a:endParaRPr smtClean="0">
              <a:solidFill>
                <a:prstClr val="black"/>
              </a:solidFill>
            </a:endParaRPr>
          </a:p>
        </p:txBody>
      </p:sp>
      <p:sp>
        <p:nvSpPr>
          <p:cNvPr id="2" name="Holder 2"/>
          <p:cNvSpPr>
            <a:spLocks noGrp="1"/>
          </p:cNvSpPr>
          <p:nvPr>
            <p:ph type="title"/>
          </p:nvPr>
        </p:nvSpPr>
        <p:spPr>
          <a:xfrm>
            <a:off x="791057" y="209168"/>
            <a:ext cx="7561884" cy="1117600"/>
          </a:xfrm>
          <a:prstGeom prst="rect">
            <a:avLst/>
          </a:prstGeom>
        </p:spPr>
        <p:txBody>
          <a:bodyPr wrap="square" lIns="0" tIns="0" rIns="0" bIns="0">
            <a:spAutoFit/>
          </a:bodyPr>
          <a:lstStyle>
            <a:lvl1pPr>
              <a:defRPr sz="4400" b="1" i="0">
                <a:solidFill>
                  <a:schemeClr val="tx1"/>
                </a:solidFill>
                <a:latin typeface="Calibri"/>
                <a:cs typeface="Calibri"/>
              </a:defRPr>
            </a:lvl1pPr>
          </a:lstStyle>
          <a:p>
            <a:endParaRPr/>
          </a:p>
        </p:txBody>
      </p:sp>
      <p:sp>
        <p:nvSpPr>
          <p:cNvPr id="3" name="Holder 3"/>
          <p:cNvSpPr>
            <a:spLocks noGrp="1"/>
          </p:cNvSpPr>
          <p:nvPr>
            <p:ph type="body" idx="1"/>
          </p:nvPr>
        </p:nvSpPr>
        <p:spPr>
          <a:xfrm>
            <a:off x="691515" y="1611368"/>
            <a:ext cx="7760969" cy="3966845"/>
          </a:xfrm>
          <a:prstGeom prst="rect">
            <a:avLst/>
          </a:prstGeom>
        </p:spPr>
        <p:txBody>
          <a:bodyPr wrap="square" lIns="0" tIns="0" rIns="0" bIns="0">
            <a:spAutoFit/>
          </a:bodyPr>
          <a:lstStyle>
            <a:lvl1pPr>
              <a:defRPr sz="2800" b="0" i="0">
                <a:solidFill>
                  <a:schemeClr val="tx1"/>
                </a:solidFill>
                <a:latin typeface="Calibri"/>
                <a:cs typeface="Calibri"/>
              </a:defRPr>
            </a:lvl1pPr>
          </a:lstStyle>
          <a:p>
            <a:endParaRPr/>
          </a:p>
        </p:txBody>
      </p:sp>
      <p:sp>
        <p:nvSpPr>
          <p:cNvPr id="4" name="Holder 4"/>
          <p:cNvSpPr>
            <a:spLocks noGrp="1"/>
          </p:cNvSpPr>
          <p:nvPr>
            <p:ph type="ftr" sz="quarter" idx="5"/>
          </p:nvPr>
        </p:nvSpPr>
        <p:spPr>
          <a:xfrm>
            <a:off x="3108960" y="6377940"/>
            <a:ext cx="2926079" cy="342900"/>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4/19/2016</a:t>
            </a:fld>
            <a:endParaRPr lang="en-US">
              <a:solidFill>
                <a:prstClr val="black">
                  <a:tint val="75000"/>
                </a:prstClr>
              </a:solidFill>
            </a:endParaRPr>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6400800"/>
            <a:ext cx="9143999" cy="457197"/>
          </a:xfrm>
          <a:prstGeom prst="rect">
            <a:avLst/>
          </a:prstGeom>
          <a:blipFill>
            <a:blip r:embed="rId7" cstate="print"/>
            <a:stretch>
              <a:fillRect/>
            </a:stretch>
          </a:blipFill>
        </p:spPr>
        <p:txBody>
          <a:bodyPr wrap="square" lIns="0" tIns="0" rIns="0" bIns="0" rtlCol="0"/>
          <a:lstStyle/>
          <a:p>
            <a:endParaRPr smtClean="0">
              <a:solidFill>
                <a:prstClr val="black"/>
              </a:solidFill>
            </a:endParaRPr>
          </a:p>
        </p:txBody>
      </p:sp>
      <p:sp>
        <p:nvSpPr>
          <p:cNvPr id="17" name="bk object 17"/>
          <p:cNvSpPr/>
          <p:nvPr/>
        </p:nvSpPr>
        <p:spPr>
          <a:xfrm>
            <a:off x="7713344" y="5562598"/>
            <a:ext cx="1430654" cy="1295398"/>
          </a:xfrm>
          <a:prstGeom prst="rect">
            <a:avLst/>
          </a:prstGeom>
          <a:blipFill>
            <a:blip r:embed="rId8" cstate="print"/>
            <a:stretch>
              <a:fillRect/>
            </a:stretch>
          </a:blipFill>
        </p:spPr>
        <p:txBody>
          <a:bodyPr wrap="square" lIns="0" tIns="0" rIns="0" bIns="0" rtlCol="0"/>
          <a:lstStyle/>
          <a:p>
            <a:endParaRPr smtClean="0">
              <a:solidFill>
                <a:prstClr val="black"/>
              </a:solidFill>
            </a:endParaRPr>
          </a:p>
        </p:txBody>
      </p:sp>
      <p:sp>
        <p:nvSpPr>
          <p:cNvPr id="2" name="Holder 2"/>
          <p:cNvSpPr>
            <a:spLocks noGrp="1"/>
          </p:cNvSpPr>
          <p:nvPr>
            <p:ph type="title"/>
          </p:nvPr>
        </p:nvSpPr>
        <p:spPr>
          <a:xfrm>
            <a:off x="791057" y="209168"/>
            <a:ext cx="7561884" cy="1117600"/>
          </a:xfrm>
          <a:prstGeom prst="rect">
            <a:avLst/>
          </a:prstGeom>
        </p:spPr>
        <p:txBody>
          <a:bodyPr wrap="square" lIns="0" tIns="0" rIns="0" bIns="0">
            <a:spAutoFit/>
          </a:bodyPr>
          <a:lstStyle>
            <a:lvl1pPr>
              <a:defRPr sz="4400" b="1" i="0">
                <a:solidFill>
                  <a:schemeClr val="tx1"/>
                </a:solidFill>
                <a:latin typeface="Calibri"/>
                <a:cs typeface="Calibri"/>
              </a:defRPr>
            </a:lvl1pPr>
          </a:lstStyle>
          <a:p>
            <a:endParaRPr/>
          </a:p>
        </p:txBody>
      </p:sp>
      <p:sp>
        <p:nvSpPr>
          <p:cNvPr id="3" name="Holder 3"/>
          <p:cNvSpPr>
            <a:spLocks noGrp="1"/>
          </p:cNvSpPr>
          <p:nvPr>
            <p:ph type="body" idx="1"/>
          </p:nvPr>
        </p:nvSpPr>
        <p:spPr>
          <a:xfrm>
            <a:off x="691515" y="1611368"/>
            <a:ext cx="7760969" cy="3966845"/>
          </a:xfrm>
          <a:prstGeom prst="rect">
            <a:avLst/>
          </a:prstGeom>
        </p:spPr>
        <p:txBody>
          <a:bodyPr wrap="square" lIns="0" tIns="0" rIns="0" bIns="0">
            <a:spAutoFit/>
          </a:bodyPr>
          <a:lstStyle>
            <a:lvl1pPr>
              <a:defRPr sz="2800" b="0" i="0">
                <a:solidFill>
                  <a:schemeClr val="tx1"/>
                </a:solidFill>
                <a:latin typeface="Calibri"/>
                <a:cs typeface="Calibri"/>
              </a:defRPr>
            </a:lvl1pPr>
          </a:lstStyle>
          <a:p>
            <a:endParaRPr/>
          </a:p>
        </p:txBody>
      </p:sp>
      <p:sp>
        <p:nvSpPr>
          <p:cNvPr id="4" name="Holder 4"/>
          <p:cNvSpPr>
            <a:spLocks noGrp="1"/>
          </p:cNvSpPr>
          <p:nvPr>
            <p:ph type="ftr" sz="quarter" idx="5"/>
          </p:nvPr>
        </p:nvSpPr>
        <p:spPr>
          <a:xfrm>
            <a:off x="3108960" y="6377940"/>
            <a:ext cx="2926079" cy="342900"/>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4/19/2016</a:t>
            </a:fld>
            <a:endParaRPr lang="en-US">
              <a:solidFill>
                <a:prstClr val="black">
                  <a:tint val="75000"/>
                </a:prstClr>
              </a:solidFill>
            </a:endParaRPr>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 id="214748381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6400800"/>
            <a:ext cx="9143999" cy="457197"/>
          </a:xfrm>
          <a:prstGeom prst="rect">
            <a:avLst/>
          </a:prstGeom>
          <a:blipFill>
            <a:blip r:embed="rId7" cstate="print"/>
            <a:stretch>
              <a:fillRect/>
            </a:stretch>
          </a:blipFill>
        </p:spPr>
        <p:txBody>
          <a:bodyPr wrap="square" lIns="0" tIns="0" rIns="0" bIns="0" rtlCol="0"/>
          <a:lstStyle/>
          <a:p>
            <a:endParaRPr smtClean="0">
              <a:solidFill>
                <a:prstClr val="black"/>
              </a:solidFill>
            </a:endParaRPr>
          </a:p>
        </p:txBody>
      </p:sp>
      <p:sp>
        <p:nvSpPr>
          <p:cNvPr id="17" name="bk object 17"/>
          <p:cNvSpPr/>
          <p:nvPr/>
        </p:nvSpPr>
        <p:spPr>
          <a:xfrm>
            <a:off x="7713344" y="5562598"/>
            <a:ext cx="1430654" cy="1295398"/>
          </a:xfrm>
          <a:prstGeom prst="rect">
            <a:avLst/>
          </a:prstGeom>
          <a:blipFill>
            <a:blip r:embed="rId8" cstate="print"/>
            <a:stretch>
              <a:fillRect/>
            </a:stretch>
          </a:blipFill>
        </p:spPr>
        <p:txBody>
          <a:bodyPr wrap="square" lIns="0" tIns="0" rIns="0" bIns="0" rtlCol="0"/>
          <a:lstStyle/>
          <a:p>
            <a:endParaRPr smtClean="0">
              <a:solidFill>
                <a:prstClr val="black"/>
              </a:solidFill>
            </a:endParaRPr>
          </a:p>
        </p:txBody>
      </p:sp>
      <p:sp>
        <p:nvSpPr>
          <p:cNvPr id="2" name="Holder 2"/>
          <p:cNvSpPr>
            <a:spLocks noGrp="1"/>
          </p:cNvSpPr>
          <p:nvPr>
            <p:ph type="title"/>
          </p:nvPr>
        </p:nvSpPr>
        <p:spPr>
          <a:xfrm>
            <a:off x="791057" y="209168"/>
            <a:ext cx="7561884" cy="1117600"/>
          </a:xfrm>
          <a:prstGeom prst="rect">
            <a:avLst/>
          </a:prstGeom>
        </p:spPr>
        <p:txBody>
          <a:bodyPr wrap="square" lIns="0" tIns="0" rIns="0" bIns="0">
            <a:spAutoFit/>
          </a:bodyPr>
          <a:lstStyle>
            <a:lvl1pPr>
              <a:defRPr sz="4400" b="1" i="0">
                <a:solidFill>
                  <a:schemeClr val="tx1"/>
                </a:solidFill>
                <a:latin typeface="Calibri"/>
                <a:cs typeface="Calibri"/>
              </a:defRPr>
            </a:lvl1pPr>
          </a:lstStyle>
          <a:p>
            <a:endParaRPr/>
          </a:p>
        </p:txBody>
      </p:sp>
      <p:sp>
        <p:nvSpPr>
          <p:cNvPr id="3" name="Holder 3"/>
          <p:cNvSpPr>
            <a:spLocks noGrp="1"/>
          </p:cNvSpPr>
          <p:nvPr>
            <p:ph type="body" idx="1"/>
          </p:nvPr>
        </p:nvSpPr>
        <p:spPr>
          <a:xfrm>
            <a:off x="691515" y="1611368"/>
            <a:ext cx="7760969" cy="3966845"/>
          </a:xfrm>
          <a:prstGeom prst="rect">
            <a:avLst/>
          </a:prstGeom>
        </p:spPr>
        <p:txBody>
          <a:bodyPr wrap="square" lIns="0" tIns="0" rIns="0" bIns="0">
            <a:spAutoFit/>
          </a:bodyPr>
          <a:lstStyle>
            <a:lvl1pPr>
              <a:defRPr sz="2800" b="0" i="0">
                <a:solidFill>
                  <a:schemeClr val="tx1"/>
                </a:solidFill>
                <a:latin typeface="Calibri"/>
                <a:cs typeface="Calibri"/>
              </a:defRPr>
            </a:lvl1pPr>
          </a:lstStyle>
          <a:p>
            <a:endParaRPr/>
          </a:p>
        </p:txBody>
      </p:sp>
      <p:sp>
        <p:nvSpPr>
          <p:cNvPr id="4" name="Holder 4"/>
          <p:cNvSpPr>
            <a:spLocks noGrp="1"/>
          </p:cNvSpPr>
          <p:nvPr>
            <p:ph type="ftr" sz="quarter" idx="5"/>
          </p:nvPr>
        </p:nvSpPr>
        <p:spPr>
          <a:xfrm>
            <a:off x="3108960" y="6377940"/>
            <a:ext cx="2926079" cy="342900"/>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4/19/2016</a:t>
            </a:fld>
            <a:endParaRPr lang="en-US">
              <a:solidFill>
                <a:prstClr val="black">
                  <a:tint val="75000"/>
                </a:prstClr>
              </a:solidFill>
            </a:endParaRPr>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6400800"/>
            <a:ext cx="9143999" cy="457197"/>
          </a:xfrm>
          <a:prstGeom prst="rect">
            <a:avLst/>
          </a:prstGeom>
          <a:blipFill>
            <a:blip r:embed="rId7" cstate="print"/>
            <a:stretch>
              <a:fillRect/>
            </a:stretch>
          </a:blipFill>
        </p:spPr>
        <p:txBody>
          <a:bodyPr wrap="square" lIns="0" tIns="0" rIns="0" bIns="0" rtlCol="0"/>
          <a:lstStyle/>
          <a:p>
            <a:endParaRPr smtClean="0">
              <a:solidFill>
                <a:prstClr val="black"/>
              </a:solidFill>
            </a:endParaRPr>
          </a:p>
        </p:txBody>
      </p:sp>
      <p:sp>
        <p:nvSpPr>
          <p:cNvPr id="17" name="bk object 17"/>
          <p:cNvSpPr/>
          <p:nvPr/>
        </p:nvSpPr>
        <p:spPr>
          <a:xfrm>
            <a:off x="7713344" y="5562598"/>
            <a:ext cx="1430654" cy="1295398"/>
          </a:xfrm>
          <a:prstGeom prst="rect">
            <a:avLst/>
          </a:prstGeom>
          <a:blipFill>
            <a:blip r:embed="rId8" cstate="print"/>
            <a:stretch>
              <a:fillRect/>
            </a:stretch>
          </a:blipFill>
        </p:spPr>
        <p:txBody>
          <a:bodyPr wrap="square" lIns="0" tIns="0" rIns="0" bIns="0" rtlCol="0"/>
          <a:lstStyle/>
          <a:p>
            <a:endParaRPr smtClean="0">
              <a:solidFill>
                <a:prstClr val="black"/>
              </a:solidFill>
            </a:endParaRPr>
          </a:p>
        </p:txBody>
      </p:sp>
      <p:sp>
        <p:nvSpPr>
          <p:cNvPr id="2" name="Holder 2"/>
          <p:cNvSpPr>
            <a:spLocks noGrp="1"/>
          </p:cNvSpPr>
          <p:nvPr>
            <p:ph type="title"/>
          </p:nvPr>
        </p:nvSpPr>
        <p:spPr>
          <a:xfrm>
            <a:off x="791057" y="209168"/>
            <a:ext cx="7561884" cy="1117600"/>
          </a:xfrm>
          <a:prstGeom prst="rect">
            <a:avLst/>
          </a:prstGeom>
        </p:spPr>
        <p:txBody>
          <a:bodyPr wrap="square" lIns="0" tIns="0" rIns="0" bIns="0">
            <a:spAutoFit/>
          </a:bodyPr>
          <a:lstStyle>
            <a:lvl1pPr>
              <a:defRPr sz="4400" b="1" i="0">
                <a:solidFill>
                  <a:schemeClr val="tx1"/>
                </a:solidFill>
                <a:latin typeface="Calibri"/>
                <a:cs typeface="Calibri"/>
              </a:defRPr>
            </a:lvl1pPr>
          </a:lstStyle>
          <a:p>
            <a:endParaRPr/>
          </a:p>
        </p:txBody>
      </p:sp>
      <p:sp>
        <p:nvSpPr>
          <p:cNvPr id="3" name="Holder 3"/>
          <p:cNvSpPr>
            <a:spLocks noGrp="1"/>
          </p:cNvSpPr>
          <p:nvPr>
            <p:ph type="body" idx="1"/>
          </p:nvPr>
        </p:nvSpPr>
        <p:spPr>
          <a:xfrm>
            <a:off x="691515" y="1611368"/>
            <a:ext cx="7760969" cy="3966845"/>
          </a:xfrm>
          <a:prstGeom prst="rect">
            <a:avLst/>
          </a:prstGeom>
        </p:spPr>
        <p:txBody>
          <a:bodyPr wrap="square" lIns="0" tIns="0" rIns="0" bIns="0">
            <a:spAutoFit/>
          </a:bodyPr>
          <a:lstStyle>
            <a:lvl1pPr>
              <a:defRPr sz="2800" b="0" i="0">
                <a:solidFill>
                  <a:schemeClr val="tx1"/>
                </a:solidFill>
                <a:latin typeface="Calibri"/>
                <a:cs typeface="Calibri"/>
              </a:defRPr>
            </a:lvl1pPr>
          </a:lstStyle>
          <a:p>
            <a:endParaRPr/>
          </a:p>
        </p:txBody>
      </p:sp>
      <p:sp>
        <p:nvSpPr>
          <p:cNvPr id="4" name="Holder 4"/>
          <p:cNvSpPr>
            <a:spLocks noGrp="1"/>
          </p:cNvSpPr>
          <p:nvPr>
            <p:ph type="ftr" sz="quarter" idx="5"/>
          </p:nvPr>
        </p:nvSpPr>
        <p:spPr>
          <a:xfrm>
            <a:off x="3108960" y="6377940"/>
            <a:ext cx="2926079" cy="342900"/>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4/19/2016</a:t>
            </a:fld>
            <a:endParaRPr lang="en-US">
              <a:solidFill>
                <a:prstClr val="black">
                  <a:tint val="75000"/>
                </a:prstClr>
              </a:solidFill>
            </a:endParaRPr>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823" r:id="rId1"/>
    <p:sldLayoutId id="2147483824" r:id="rId2"/>
    <p:sldLayoutId id="2147483825" r:id="rId3"/>
    <p:sldLayoutId id="2147483826" r:id="rId4"/>
    <p:sldLayoutId id="2147483827"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34560451-D8BD-4E07-A8E6-A3BA01687C7D}" type="datetimeFigureOut">
              <a:rPr lang="en-US" smtClean="0">
                <a:solidFill>
                  <a:prstClr val="black">
                    <a:lumMod val="65000"/>
                    <a:lumOff val="35000"/>
                  </a:prstClr>
                </a:solidFill>
              </a:rPr>
              <a:pPr/>
              <a:t>4/19/2016</a:t>
            </a:fld>
            <a:endParaRPr lang="en-US">
              <a:solidFill>
                <a:prstClr val="black">
                  <a:lumMod val="65000"/>
                  <a:lumOff val="35000"/>
                </a:prstClr>
              </a:solidFill>
            </a:endParaRPr>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endParaRPr lang="en-US">
              <a:solidFill>
                <a:prstClr val="black">
                  <a:lumMod val="65000"/>
                  <a:lumOff val="35000"/>
                </a:prstClr>
              </a:solidFill>
            </a:endParaRPr>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EA1E5772-094D-471E-89E0-34871FF58DA9}" type="slidenum">
              <a:rPr lang="en-US" smtClean="0">
                <a:solidFill>
                  <a:prstClr val="black">
                    <a:lumMod val="65000"/>
                    <a:lumOff val="35000"/>
                  </a:prstClr>
                </a:solidFill>
              </a:rPr>
              <a:pPr/>
              <a:t>‹#›</a:t>
            </a:fld>
            <a:endParaRPr lang="en-US">
              <a:solidFill>
                <a:prstClr val="black">
                  <a:lumMod val="65000"/>
                  <a:lumOff val="35000"/>
                </a:prstClr>
              </a:solidFill>
            </a:endParaRPr>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6400800"/>
            <a:ext cx="9143999" cy="457197"/>
          </a:xfrm>
          <a:prstGeom prst="rect">
            <a:avLst/>
          </a:prstGeom>
          <a:blipFill>
            <a:blip r:embed="rId7" cstate="print"/>
            <a:stretch>
              <a:fillRect/>
            </a:stretch>
          </a:blipFill>
        </p:spPr>
        <p:txBody>
          <a:bodyPr wrap="square" lIns="0" tIns="0" rIns="0" bIns="0" rtlCol="0"/>
          <a:lstStyle/>
          <a:p>
            <a:endParaRPr smtClean="0">
              <a:solidFill>
                <a:prstClr val="black"/>
              </a:solidFill>
            </a:endParaRPr>
          </a:p>
        </p:txBody>
      </p:sp>
      <p:sp>
        <p:nvSpPr>
          <p:cNvPr id="17" name="bk object 17"/>
          <p:cNvSpPr/>
          <p:nvPr/>
        </p:nvSpPr>
        <p:spPr>
          <a:xfrm>
            <a:off x="7713344" y="5562598"/>
            <a:ext cx="1430654" cy="1295398"/>
          </a:xfrm>
          <a:prstGeom prst="rect">
            <a:avLst/>
          </a:prstGeom>
          <a:blipFill>
            <a:blip r:embed="rId8" cstate="print"/>
            <a:stretch>
              <a:fillRect/>
            </a:stretch>
          </a:blipFill>
        </p:spPr>
        <p:txBody>
          <a:bodyPr wrap="square" lIns="0" tIns="0" rIns="0" bIns="0" rtlCol="0"/>
          <a:lstStyle/>
          <a:p>
            <a:endParaRPr smtClean="0">
              <a:solidFill>
                <a:prstClr val="black"/>
              </a:solidFill>
            </a:endParaRPr>
          </a:p>
        </p:txBody>
      </p:sp>
      <p:sp>
        <p:nvSpPr>
          <p:cNvPr id="2" name="Holder 2"/>
          <p:cNvSpPr>
            <a:spLocks noGrp="1"/>
          </p:cNvSpPr>
          <p:nvPr>
            <p:ph type="title"/>
          </p:nvPr>
        </p:nvSpPr>
        <p:spPr>
          <a:xfrm>
            <a:off x="791057" y="209168"/>
            <a:ext cx="7561884" cy="1117600"/>
          </a:xfrm>
          <a:prstGeom prst="rect">
            <a:avLst/>
          </a:prstGeom>
        </p:spPr>
        <p:txBody>
          <a:bodyPr wrap="square" lIns="0" tIns="0" rIns="0" bIns="0">
            <a:spAutoFit/>
          </a:bodyPr>
          <a:lstStyle>
            <a:lvl1pPr>
              <a:defRPr sz="4400" b="1" i="0">
                <a:solidFill>
                  <a:schemeClr val="tx1"/>
                </a:solidFill>
                <a:latin typeface="Calibri"/>
                <a:cs typeface="Calibri"/>
              </a:defRPr>
            </a:lvl1pPr>
          </a:lstStyle>
          <a:p>
            <a:endParaRPr/>
          </a:p>
        </p:txBody>
      </p:sp>
      <p:sp>
        <p:nvSpPr>
          <p:cNvPr id="3" name="Holder 3"/>
          <p:cNvSpPr>
            <a:spLocks noGrp="1"/>
          </p:cNvSpPr>
          <p:nvPr>
            <p:ph type="body" idx="1"/>
          </p:nvPr>
        </p:nvSpPr>
        <p:spPr>
          <a:xfrm>
            <a:off x="691515" y="1611368"/>
            <a:ext cx="7760969" cy="3966845"/>
          </a:xfrm>
          <a:prstGeom prst="rect">
            <a:avLst/>
          </a:prstGeom>
        </p:spPr>
        <p:txBody>
          <a:bodyPr wrap="square" lIns="0" tIns="0" rIns="0" bIns="0">
            <a:spAutoFit/>
          </a:bodyPr>
          <a:lstStyle>
            <a:lvl1pPr>
              <a:defRPr sz="2800" b="0" i="0">
                <a:solidFill>
                  <a:schemeClr val="tx1"/>
                </a:solidFill>
                <a:latin typeface="Calibri"/>
                <a:cs typeface="Calibri"/>
              </a:defRPr>
            </a:lvl1pPr>
          </a:lstStyle>
          <a:p>
            <a:endParaRPr/>
          </a:p>
        </p:txBody>
      </p:sp>
      <p:sp>
        <p:nvSpPr>
          <p:cNvPr id="4" name="Holder 4"/>
          <p:cNvSpPr>
            <a:spLocks noGrp="1"/>
          </p:cNvSpPr>
          <p:nvPr>
            <p:ph type="ftr" sz="quarter" idx="5"/>
          </p:nvPr>
        </p:nvSpPr>
        <p:spPr>
          <a:xfrm>
            <a:off x="3108960" y="6377940"/>
            <a:ext cx="2926079" cy="342900"/>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4/19/2016</a:t>
            </a:fld>
            <a:endParaRPr lang="en-US">
              <a:solidFill>
                <a:prstClr val="black">
                  <a:tint val="75000"/>
                </a:prstClr>
              </a:solidFill>
            </a:endParaRPr>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931" r:id="rId1"/>
    <p:sldLayoutId id="2147483932" r:id="rId2"/>
    <p:sldLayoutId id="2147483933" r:id="rId3"/>
    <p:sldLayoutId id="2147483934" r:id="rId4"/>
    <p:sldLayoutId id="214748393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8" Type="http://schemas.openxmlformats.org/officeDocument/2006/relationships/image" Target="../media/image30.jpeg"/><Relationship Id="rId13" Type="http://schemas.openxmlformats.org/officeDocument/2006/relationships/image" Target="../media/image35.jpeg"/><Relationship Id="rId18" Type="http://schemas.openxmlformats.org/officeDocument/2006/relationships/image" Target="../media/image40.jpeg"/><Relationship Id="rId3" Type="http://schemas.openxmlformats.org/officeDocument/2006/relationships/image" Target="../media/image25.jpeg"/><Relationship Id="rId7" Type="http://schemas.openxmlformats.org/officeDocument/2006/relationships/image" Target="../media/image29.jpeg"/><Relationship Id="rId12" Type="http://schemas.openxmlformats.org/officeDocument/2006/relationships/image" Target="../media/image34.jpeg"/><Relationship Id="rId17" Type="http://schemas.openxmlformats.org/officeDocument/2006/relationships/image" Target="../media/image39.jpeg"/><Relationship Id="rId2" Type="http://schemas.openxmlformats.org/officeDocument/2006/relationships/notesSlide" Target="../notesSlides/notesSlide13.xml"/><Relationship Id="rId16" Type="http://schemas.openxmlformats.org/officeDocument/2006/relationships/image" Target="../media/image38.jpeg"/><Relationship Id="rId1" Type="http://schemas.openxmlformats.org/officeDocument/2006/relationships/slideLayout" Target="../slideLayouts/slideLayout3.xml"/><Relationship Id="rId6" Type="http://schemas.openxmlformats.org/officeDocument/2006/relationships/image" Target="../media/image28.jpeg"/><Relationship Id="rId11" Type="http://schemas.openxmlformats.org/officeDocument/2006/relationships/image" Target="../media/image33.jpeg"/><Relationship Id="rId5" Type="http://schemas.openxmlformats.org/officeDocument/2006/relationships/image" Target="../media/image27.jpeg"/><Relationship Id="rId15" Type="http://schemas.openxmlformats.org/officeDocument/2006/relationships/image" Target="../media/image37.jpeg"/><Relationship Id="rId10" Type="http://schemas.openxmlformats.org/officeDocument/2006/relationships/image" Target="../media/image32.jpeg"/><Relationship Id="rId19" Type="http://schemas.openxmlformats.org/officeDocument/2006/relationships/image" Target="../media/image41.jpeg"/><Relationship Id="rId4" Type="http://schemas.openxmlformats.org/officeDocument/2006/relationships/image" Target="../media/image26.jpeg"/><Relationship Id="rId9" Type="http://schemas.openxmlformats.org/officeDocument/2006/relationships/image" Target="../media/image31.jpeg"/><Relationship Id="rId14" Type="http://schemas.openxmlformats.org/officeDocument/2006/relationships/image" Target="../media/image36.jpeg"/></Relationships>
</file>

<file path=ppt/slides/_rels/slide1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notesSlide" Target="../notesSlides/notesSlide15.xml"/><Relationship Id="rId1" Type="http://schemas.openxmlformats.org/officeDocument/2006/relationships/slideLayout" Target="../slideLayouts/slideLayout3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6.xml"/><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0.xml"/></Relationships>
</file>

<file path=ppt/slides/_rels/slide1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8.xml"/><Relationship Id="rId1" Type="http://schemas.openxmlformats.org/officeDocument/2006/relationships/slideLayout" Target="../slideLayouts/slideLayout42.xml"/><Relationship Id="rId4" Type="http://schemas.openxmlformats.org/officeDocument/2006/relationships/image" Target="../media/image51.jpeg"/></Relationships>
</file>

<file path=ppt/slides/_rels/slide19.xml.rels><?xml version="1.0" encoding="UTF-8" standalone="yes"?>
<Relationships xmlns="http://schemas.openxmlformats.org/package/2006/relationships"><Relationship Id="rId3" Type="http://schemas.openxmlformats.org/officeDocument/2006/relationships/hyperlink" Target="http://www.npaihb.org/epicenter/project/native_cars_psas" TargetMode="External"/><Relationship Id="rId2" Type="http://schemas.openxmlformats.org/officeDocument/2006/relationships/notesSlide" Target="../notesSlides/notesSlide19.xml"/><Relationship Id="rId1" Type="http://schemas.openxmlformats.org/officeDocument/2006/relationships/slideLayout" Target="../slideLayouts/slideLayout44.xml"/><Relationship Id="rId4" Type="http://schemas.openxmlformats.org/officeDocument/2006/relationships/image" Target="../media/image52.jpe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jpeg"/></Relationships>
</file>

<file path=ppt/slides/_rels/slide2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0.xml"/><Relationship Id="rId1" Type="http://schemas.openxmlformats.org/officeDocument/2006/relationships/slideLayout" Target="../slideLayouts/slideLayout45.xml"/></Relationships>
</file>

<file path=ppt/slides/_rels/slide2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1.xml"/><Relationship Id="rId1" Type="http://schemas.openxmlformats.org/officeDocument/2006/relationships/slideLayout" Target="../slideLayouts/slideLayout47.xml"/><Relationship Id="rId5" Type="http://schemas.openxmlformats.org/officeDocument/2006/relationships/image" Target="../media/image56.jpeg"/><Relationship Id="rId4" Type="http://schemas.openxmlformats.org/officeDocument/2006/relationships/image" Target="../media/image55.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3.xml"/></Relationships>
</file>

<file path=ppt/slides/_rels/slide2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3.xml"/><Relationship Id="rId1" Type="http://schemas.openxmlformats.org/officeDocument/2006/relationships/slideLayout" Target="../slideLayouts/slideLayout4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2.xml"/></Relationships>
</file>

<file path=ppt/slides/_rels/slide26.xml.rels><?xml version="1.0" encoding="UTF-8" standalone="yes"?>
<Relationships xmlns="http://schemas.openxmlformats.org/package/2006/relationships"><Relationship Id="rId3" Type="http://schemas.openxmlformats.org/officeDocument/2006/relationships/hyperlink" Target="mailto:tlutz@npaihb.org" TargetMode="External"/><Relationship Id="rId2" Type="http://schemas.openxmlformats.org/officeDocument/2006/relationships/notesSlide" Target="../notesSlides/notesSlide26.xml"/><Relationship Id="rId1" Type="http://schemas.openxmlformats.org/officeDocument/2006/relationships/slideLayout" Target="../slideLayouts/slideLayout52.xml"/></Relationships>
</file>

<file path=ppt/slides/_rels/slide27.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8.xml"/><Relationship Id="rId1" Type="http://schemas.openxmlformats.org/officeDocument/2006/relationships/slideLayout" Target="../slideLayouts/slideLayout57.xml"/></Relationships>
</file>

<file path=ppt/slides/_rels/slide2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9.xml"/><Relationship Id="rId1" Type="http://schemas.openxmlformats.org/officeDocument/2006/relationships/slideLayout" Target="../slideLayouts/slideLayout57.xml"/><Relationship Id="rId4" Type="http://schemas.openxmlformats.org/officeDocument/2006/relationships/image" Target="../media/image59.jpe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0.xml"/><Relationship Id="rId1" Type="http://schemas.openxmlformats.org/officeDocument/2006/relationships/slideLayout" Target="../slideLayouts/slideLayout57.xml"/><Relationship Id="rId5" Type="http://schemas.openxmlformats.org/officeDocument/2006/relationships/image" Target="../media/image61.jpeg"/><Relationship Id="rId4" Type="http://schemas.openxmlformats.org/officeDocument/2006/relationships/image" Target="../media/image60.jpeg"/></Relationships>
</file>

<file path=ppt/slides/_rels/slide3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1.xml"/><Relationship Id="rId1" Type="http://schemas.openxmlformats.org/officeDocument/2006/relationships/slideLayout" Target="../slideLayouts/slideLayout57.xml"/><Relationship Id="rId5" Type="http://schemas.openxmlformats.org/officeDocument/2006/relationships/image" Target="../media/image62.png"/><Relationship Id="rId4" Type="http://schemas.openxmlformats.org/officeDocument/2006/relationships/image" Target="../media/image51.jpeg"/></Relationships>
</file>

<file path=ppt/slides/_rels/slide3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2.xml"/><Relationship Id="rId1" Type="http://schemas.openxmlformats.org/officeDocument/2006/relationships/slideLayout" Target="../slideLayouts/slideLayout57.xml"/></Relationships>
</file>

<file path=ppt/slides/_rels/slide33.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66.jpeg"/><Relationship Id="rId2" Type="http://schemas.openxmlformats.org/officeDocument/2006/relationships/notesSlide" Target="../notesSlides/notesSlide33.xml"/><Relationship Id="rId1" Type="http://schemas.openxmlformats.org/officeDocument/2006/relationships/slideLayout" Target="../slideLayouts/slideLayout57.xml"/><Relationship Id="rId6" Type="http://schemas.openxmlformats.org/officeDocument/2006/relationships/image" Target="../media/image65.jpeg"/><Relationship Id="rId5" Type="http://schemas.openxmlformats.org/officeDocument/2006/relationships/image" Target="../media/image64.jpeg"/><Relationship Id="rId4" Type="http://schemas.openxmlformats.org/officeDocument/2006/relationships/image" Target="../media/image63.jpeg"/></Relationships>
</file>

<file path=ppt/slides/_rels/slide3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4.xml"/><Relationship Id="rId1" Type="http://schemas.openxmlformats.org/officeDocument/2006/relationships/slideLayout" Target="../slideLayouts/slideLayout57.xml"/></Relationships>
</file>

<file path=ppt/slides/_rels/slide3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5.xml"/><Relationship Id="rId1" Type="http://schemas.openxmlformats.org/officeDocument/2006/relationships/slideLayout" Target="../slideLayouts/slideLayout57.xml"/><Relationship Id="rId6" Type="http://schemas.openxmlformats.org/officeDocument/2006/relationships/image" Target="../media/image69.jpeg"/><Relationship Id="rId5" Type="http://schemas.openxmlformats.org/officeDocument/2006/relationships/image" Target="../media/image68.jpeg"/><Relationship Id="rId4" Type="http://schemas.openxmlformats.org/officeDocument/2006/relationships/image" Target="../media/image67.jpeg"/></Relationships>
</file>

<file path=ppt/slides/_rels/slide3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6.xml"/><Relationship Id="rId1" Type="http://schemas.openxmlformats.org/officeDocument/2006/relationships/slideLayout" Target="../slideLayouts/slideLayout57.xml"/><Relationship Id="rId4" Type="http://schemas.openxmlformats.org/officeDocument/2006/relationships/image" Target="../media/image70.jpeg"/></Relationships>
</file>

<file path=ppt/slides/_rels/slide3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7.xml"/><Relationship Id="rId1" Type="http://schemas.openxmlformats.org/officeDocument/2006/relationships/slideLayout" Target="../slideLayouts/slideLayout57.xml"/></Relationships>
</file>

<file path=ppt/slides/_rels/slide38.xml.rels><?xml version="1.0" encoding="UTF-8" standalone="yes"?>
<Relationships xmlns="http://schemas.openxmlformats.org/package/2006/relationships"><Relationship Id="rId3" Type="http://schemas.openxmlformats.org/officeDocument/2006/relationships/hyperlink" Target="mailto:kjohnson@npaihb.org" TargetMode="External"/><Relationship Id="rId2" Type="http://schemas.openxmlformats.org/officeDocument/2006/relationships/notesSlide" Target="../notesSlides/notesSlide38.xml"/><Relationship Id="rId1" Type="http://schemas.openxmlformats.org/officeDocument/2006/relationships/slideLayout" Target="../slideLayouts/slideLayout68.xml"/><Relationship Id="rId5" Type="http://schemas.openxmlformats.org/officeDocument/2006/relationships/image" Target="../media/image11.jpe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jpeg"/><Relationship Id="rId7"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8.xml"/><Relationship Id="rId5" Type="http://schemas.openxmlformats.org/officeDocument/2006/relationships/image" Target="../media/image22.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4114800"/>
            <a:ext cx="8229600" cy="1752600"/>
          </a:xfrm>
        </p:spPr>
        <p:txBody>
          <a:bodyPr>
            <a:normAutofit fontScale="90000"/>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Crissy Garcia, B.S. </a:t>
            </a:r>
            <a:br>
              <a:rPr lang="en-US" dirty="0" smtClean="0"/>
            </a:br>
            <a:r>
              <a:rPr lang="en-US" dirty="0" smtClean="0"/>
              <a:t>School Health Specialist</a:t>
            </a:r>
            <a:br>
              <a:rPr lang="en-US" dirty="0" smtClean="0"/>
            </a:br>
            <a:r>
              <a:rPr lang="en-US" dirty="0" smtClean="0"/>
              <a:t>Nimiipuu Health Clinic</a:t>
            </a:r>
            <a:endParaRPr lang="en-US" dirty="0"/>
          </a:p>
        </p:txBody>
      </p:sp>
      <p:pic>
        <p:nvPicPr>
          <p:cNvPr id="19459" name="Picture 3"/>
          <p:cNvPicPr>
            <a:picLocks noChangeAspect="1" noChangeArrowheads="1"/>
          </p:cNvPicPr>
          <p:nvPr/>
        </p:nvPicPr>
        <p:blipFill>
          <a:blip r:embed="rId3" cstate="print"/>
          <a:srcRect/>
          <a:stretch>
            <a:fillRect/>
          </a:stretch>
        </p:blipFill>
        <p:spPr bwMode="auto">
          <a:xfrm>
            <a:off x="609600" y="685800"/>
            <a:ext cx="4165460" cy="3124200"/>
          </a:xfrm>
          <a:prstGeom prst="rect">
            <a:avLst/>
          </a:prstGeom>
          <a:noFill/>
          <a:ln w="9525">
            <a:noFill/>
            <a:miter lim="800000"/>
            <a:headEnd/>
            <a:tailEnd/>
          </a:ln>
          <a:effectLst/>
        </p:spPr>
      </p:pic>
      <p:pic>
        <p:nvPicPr>
          <p:cNvPr id="19460" name="Picture 4"/>
          <p:cNvPicPr>
            <a:picLocks noChangeAspect="1" noChangeArrowheads="1"/>
          </p:cNvPicPr>
          <p:nvPr/>
        </p:nvPicPr>
        <p:blipFill>
          <a:blip r:embed="rId4" cstate="print"/>
          <a:srcRect/>
          <a:stretch>
            <a:fillRect/>
          </a:stretch>
        </p:blipFill>
        <p:spPr bwMode="auto">
          <a:xfrm rot="5400000">
            <a:off x="4800600" y="914400"/>
            <a:ext cx="3962400" cy="3200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097280"/>
          </a:xfrm>
        </p:spPr>
        <p:txBody>
          <a:bodyPr>
            <a:noAutofit/>
          </a:bodyPr>
          <a:lstStyle/>
          <a:p>
            <a:r>
              <a:rPr lang="en-US" sz="3600" dirty="0" smtClean="0"/>
              <a:t>Baseline: Factors Associated w/ Sexual Exp.</a:t>
            </a:r>
            <a:endParaRPr lang="en-US" sz="3600" dirty="0"/>
          </a:p>
        </p:txBody>
      </p:sp>
      <p:sp>
        <p:nvSpPr>
          <p:cNvPr id="7" name="Text Placeholder 6"/>
          <p:cNvSpPr>
            <a:spLocks noGrp="1"/>
          </p:cNvSpPr>
          <p:nvPr>
            <p:ph type="body" sz="half" idx="1"/>
          </p:nvPr>
        </p:nvSpPr>
        <p:spPr>
          <a:xfrm>
            <a:off x="609600" y="2057400"/>
            <a:ext cx="8153400" cy="4800600"/>
          </a:xfrm>
        </p:spPr>
        <p:txBody>
          <a:bodyPr>
            <a:noAutofit/>
          </a:bodyPr>
          <a:lstStyle/>
          <a:p>
            <a:pPr indent="-457200">
              <a:spcAft>
                <a:spcPts val="1800"/>
              </a:spcAft>
            </a:pPr>
            <a:r>
              <a:rPr lang="en-US" sz="3600" dirty="0"/>
              <a:t>Participants were </a:t>
            </a:r>
            <a:r>
              <a:rPr lang="en-US" sz="3600" dirty="0" smtClean="0"/>
              <a:t>12-14 years old</a:t>
            </a:r>
          </a:p>
          <a:p>
            <a:pPr>
              <a:spcAft>
                <a:spcPts val="1800"/>
              </a:spcAft>
            </a:pPr>
            <a:r>
              <a:rPr lang="en-US" sz="3600" dirty="0" smtClean="0"/>
              <a:t> Sample </a:t>
            </a:r>
            <a:r>
              <a:rPr lang="en-US" sz="3600" dirty="0"/>
              <a:t>was </a:t>
            </a:r>
            <a:r>
              <a:rPr lang="en-US" sz="3600" dirty="0" smtClean="0"/>
              <a:t>55% female</a:t>
            </a:r>
          </a:p>
          <a:p>
            <a:pPr>
              <a:spcAft>
                <a:spcPts val="1800"/>
              </a:spcAft>
            </a:pPr>
            <a:r>
              <a:rPr lang="en-US" sz="3600" dirty="0"/>
              <a:t> </a:t>
            </a:r>
            <a:r>
              <a:rPr lang="en-US" sz="3600" dirty="0" smtClean="0"/>
              <a:t>Mean </a:t>
            </a:r>
            <a:r>
              <a:rPr lang="en-US" sz="3600" dirty="0"/>
              <a:t>age </a:t>
            </a:r>
            <a:r>
              <a:rPr lang="en-US" sz="3600" dirty="0" smtClean="0"/>
              <a:t>was13.2 </a:t>
            </a:r>
            <a:r>
              <a:rPr lang="en-US" sz="3600" dirty="0"/>
              <a:t>years </a:t>
            </a:r>
            <a:endParaRPr lang="en-US" sz="3600" dirty="0" smtClean="0"/>
          </a:p>
          <a:p>
            <a:r>
              <a:rPr lang="en-US" sz="3600" dirty="0"/>
              <a:t> 6.5% were sexually experienced</a:t>
            </a:r>
          </a:p>
        </p:txBody>
      </p:sp>
    </p:spTree>
    <p:extLst>
      <p:ext uri="{BB962C8B-B14F-4D97-AF65-F5344CB8AC3E}">
        <p14:creationId xmlns:p14="http://schemas.microsoft.com/office/powerpoint/2010/main" val="3273893910"/>
      </p:ext>
    </p:extLst>
  </p:cSld>
  <p:clrMapOvr>
    <a:masterClrMapping/>
  </p:clrMapOvr>
  <p:transition spd="slow">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p:cNvSpPr>
            <a:spLocks noGrp="1"/>
          </p:cNvSpPr>
          <p:nvPr>
            <p:ph type="title"/>
          </p:nvPr>
        </p:nvSpPr>
        <p:spPr>
          <a:xfrm>
            <a:off x="2362200" y="146996"/>
            <a:ext cx="6019800" cy="1097280"/>
          </a:xfrm>
        </p:spPr>
        <p:txBody>
          <a:bodyPr>
            <a:noAutofit/>
          </a:bodyPr>
          <a:lstStyle/>
          <a:p>
            <a:r>
              <a:rPr lang="en-US" b="1" dirty="0" smtClean="0">
                <a:solidFill>
                  <a:srgbClr val="2AA2BE"/>
                </a:solidFill>
              </a:rPr>
              <a:t>Short-Term Outcomes </a:t>
            </a:r>
            <a:endParaRPr lang="en-US" b="1" dirty="0">
              <a:solidFill>
                <a:srgbClr val="2AA2BE"/>
              </a:solidFill>
            </a:endParaRPr>
          </a:p>
        </p:txBody>
      </p:sp>
      <p:pic>
        <p:nvPicPr>
          <p:cNvPr id="4" name="Content Placeholder 3"/>
          <p:cNvPicPr>
            <a:picLocks noGrp="1" noChangeAspect="1"/>
          </p:cNvPicPr>
          <p:nvPr>
            <p:ph sz="quarter" idx="1"/>
          </p:nvPr>
        </p:nvPicPr>
        <p:blipFill>
          <a:blip r:embed="rId3" cstate="print">
            <a:extLst>
              <a:ext uri="{28A0092B-C50C-407E-A947-70E740481C1C}">
                <a14:useLocalDpi xmlns:a14="http://schemas.microsoft.com/office/drawing/2010/main" val="0"/>
              </a:ext>
            </a:extLst>
          </a:blip>
          <a:stretch>
            <a:fillRect/>
          </a:stretch>
        </p:blipFill>
        <p:spPr>
          <a:xfrm>
            <a:off x="1973644" y="973480"/>
            <a:ext cx="5265356" cy="5808320"/>
          </a:xfrm>
          <a:prstGeom prst="rect">
            <a:avLst/>
          </a:prstGeom>
        </p:spPr>
      </p:pic>
      <p:sp>
        <p:nvSpPr>
          <p:cNvPr id="5" name="TextBox 4"/>
          <p:cNvSpPr txBox="1"/>
          <p:nvPr/>
        </p:nvSpPr>
        <p:spPr>
          <a:xfrm>
            <a:off x="2975528" y="2438400"/>
            <a:ext cx="3806272" cy="3231654"/>
          </a:xfrm>
          <a:prstGeom prst="rect">
            <a:avLst/>
          </a:prstGeom>
          <a:noFill/>
        </p:spPr>
        <p:txBody>
          <a:bodyPr wrap="square" rtlCol="0">
            <a:spAutoFit/>
          </a:bodyPr>
          <a:lstStyle/>
          <a:p>
            <a:r>
              <a:rPr lang="en-US" sz="2400" dirty="0" smtClean="0"/>
              <a:t>           </a:t>
            </a:r>
            <a:endParaRPr lang="en-US" sz="2400" dirty="0"/>
          </a:p>
          <a:p>
            <a:r>
              <a:rPr lang="en-US" i="1" dirty="0" smtClean="0"/>
              <a:t>More reasons </a:t>
            </a:r>
            <a:r>
              <a:rPr lang="en-US" i="1" dirty="0"/>
              <a:t>not to have </a:t>
            </a:r>
            <a:r>
              <a:rPr lang="en-US" i="1" dirty="0" smtClean="0"/>
              <a:t>sex</a:t>
            </a:r>
          </a:p>
          <a:p>
            <a:endParaRPr lang="en-US" dirty="0" smtClean="0"/>
          </a:p>
          <a:p>
            <a:r>
              <a:rPr lang="en-US" i="1" dirty="0"/>
              <a:t>I</a:t>
            </a:r>
            <a:r>
              <a:rPr lang="en-US" i="1" dirty="0" smtClean="0"/>
              <a:t>ncreased </a:t>
            </a:r>
            <a:r>
              <a:rPr lang="en-US" i="1" dirty="0"/>
              <a:t>STI </a:t>
            </a:r>
            <a:r>
              <a:rPr lang="en-US" i="1" dirty="0" smtClean="0"/>
              <a:t>knowledge</a:t>
            </a:r>
          </a:p>
          <a:p>
            <a:endParaRPr lang="en-US" dirty="0" smtClean="0"/>
          </a:p>
          <a:p>
            <a:r>
              <a:rPr lang="en-US" i="1" dirty="0"/>
              <a:t>Increased </a:t>
            </a:r>
            <a:r>
              <a:rPr lang="en-US" i="1" dirty="0" smtClean="0"/>
              <a:t>condom knowledge</a:t>
            </a:r>
          </a:p>
          <a:p>
            <a:endParaRPr lang="en-US" dirty="0"/>
          </a:p>
          <a:p>
            <a:r>
              <a:rPr lang="en-US" i="1" dirty="0" smtClean="0"/>
              <a:t>More confidence about obtaining condoms</a:t>
            </a:r>
          </a:p>
          <a:p>
            <a:endParaRPr lang="en-US" dirty="0" smtClean="0"/>
          </a:p>
          <a:p>
            <a:r>
              <a:rPr lang="en-US" i="1" dirty="0" smtClean="0"/>
              <a:t>More confidence about using condoms</a:t>
            </a:r>
            <a:endParaRPr lang="en-US" i="1" dirty="0"/>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90800" y="2590800"/>
            <a:ext cx="411210" cy="556608"/>
          </a:xfrm>
          <a:prstGeom prst="rect">
            <a:avLst/>
          </a:prstGeom>
        </p:spPr>
      </p:pic>
      <p:sp>
        <p:nvSpPr>
          <p:cNvPr id="11" name="TextBox 10"/>
          <p:cNvSpPr txBox="1"/>
          <p:nvPr/>
        </p:nvSpPr>
        <p:spPr>
          <a:xfrm>
            <a:off x="2608466" y="2133600"/>
            <a:ext cx="4325734" cy="369332"/>
          </a:xfrm>
          <a:prstGeom prst="rect">
            <a:avLst/>
          </a:prstGeom>
          <a:noFill/>
        </p:spPr>
        <p:txBody>
          <a:bodyPr wrap="square" rtlCol="0">
            <a:spAutoFit/>
          </a:bodyPr>
          <a:lstStyle/>
          <a:p>
            <a:r>
              <a:rPr lang="en-US" b="1" dirty="0">
                <a:solidFill>
                  <a:schemeClr val="bg2">
                    <a:lumMod val="25000"/>
                  </a:schemeClr>
                </a:solidFill>
              </a:rPr>
              <a:t>Youth who </a:t>
            </a:r>
            <a:r>
              <a:rPr lang="en-US" b="1" dirty="0" smtClean="0">
                <a:solidFill>
                  <a:schemeClr val="bg2">
                    <a:lumMod val="25000"/>
                  </a:schemeClr>
                </a:solidFill>
              </a:rPr>
              <a:t>used </a:t>
            </a:r>
            <a:r>
              <a:rPr lang="en-US" b="1" i="1" dirty="0">
                <a:solidFill>
                  <a:schemeClr val="bg2">
                    <a:lumMod val="25000"/>
                  </a:schemeClr>
                </a:solidFill>
              </a:rPr>
              <a:t>Native IYG </a:t>
            </a:r>
            <a:r>
              <a:rPr lang="en-US" b="1" dirty="0" smtClean="0">
                <a:solidFill>
                  <a:schemeClr val="bg2">
                    <a:lumMod val="25000"/>
                  </a:schemeClr>
                </a:solidFill>
              </a:rPr>
              <a:t>reported:</a:t>
            </a:r>
            <a:endParaRPr lang="en-US" b="1" dirty="0">
              <a:solidFill>
                <a:schemeClr val="bg2">
                  <a:lumMod val="25000"/>
                </a:schemeClr>
              </a:solidFill>
            </a:endParaRPr>
          </a:p>
        </p:txBody>
      </p:sp>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8600" y="154370"/>
            <a:ext cx="1600200" cy="1115569"/>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13183" y="3160122"/>
            <a:ext cx="411210" cy="556608"/>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13183" y="3658174"/>
            <a:ext cx="411210" cy="556608"/>
          </a:xfrm>
          <a:prstGeom prst="rect">
            <a:avLst/>
          </a:prstGeom>
        </p:spPr>
      </p:pic>
      <p:pic>
        <p:nvPicPr>
          <p:cNvPr id="15" name="Pictur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13183" y="4335008"/>
            <a:ext cx="411210" cy="556608"/>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6808" y="5168902"/>
            <a:ext cx="411210" cy="556608"/>
          </a:xfrm>
          <a:prstGeom prst="rect">
            <a:avLst/>
          </a:prstGeom>
        </p:spPr>
      </p:pic>
    </p:spTree>
    <p:extLst>
      <p:ext uri="{BB962C8B-B14F-4D97-AF65-F5344CB8AC3E}">
        <p14:creationId xmlns:p14="http://schemas.microsoft.com/office/powerpoint/2010/main" val="411900496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6"/>
          <p:cNvSpPr txBox="1">
            <a:spLocks noChangeArrowheads="1"/>
          </p:cNvSpPr>
          <p:nvPr/>
        </p:nvSpPr>
        <p:spPr bwMode="auto">
          <a:xfrm>
            <a:off x="381000" y="1676400"/>
            <a:ext cx="8382000" cy="5078313"/>
          </a:xfrm>
          <a:prstGeom prst="rect">
            <a:avLst/>
          </a:prstGeom>
          <a:noFill/>
          <a:ln w="9525">
            <a:noFill/>
            <a:miter lim="800000"/>
            <a:headEnd/>
            <a:tailEnd/>
          </a:ln>
        </p:spPr>
        <p:txBody>
          <a:bodyPr wrap="square">
            <a:spAutoFit/>
          </a:bodyPr>
          <a:lstStyle/>
          <a:p>
            <a:pPr marL="274320" indent="-274320">
              <a:spcBef>
                <a:spcPct val="20000"/>
              </a:spcBef>
              <a:buClr>
                <a:schemeClr val="accent1"/>
              </a:buClr>
              <a:buSzPct val="85000"/>
              <a:buFont typeface="Wingdings 2"/>
              <a:buChar char=""/>
            </a:pPr>
            <a:r>
              <a:rPr lang="en-US" sz="3600" b="1" dirty="0" smtClean="0"/>
              <a:t>The team is: </a:t>
            </a:r>
          </a:p>
          <a:p>
            <a:pPr marL="274320" indent="-274320">
              <a:spcBef>
                <a:spcPct val="20000"/>
              </a:spcBef>
              <a:buClr>
                <a:schemeClr val="accent1"/>
              </a:buClr>
              <a:buSzPct val="85000"/>
              <a:buFont typeface="Wingdings 2"/>
              <a:buChar char=""/>
            </a:pPr>
            <a:r>
              <a:rPr lang="en-US" sz="3600" dirty="0" smtClean="0"/>
              <a:t>Creating a user’s guide and an online teacher’s interface for the NIYG program</a:t>
            </a:r>
          </a:p>
          <a:p>
            <a:pPr marL="274320" indent="-274320">
              <a:spcBef>
                <a:spcPct val="20000"/>
              </a:spcBef>
              <a:buClr>
                <a:schemeClr val="accent1"/>
              </a:buClr>
              <a:buSzPct val="85000"/>
              <a:buFont typeface="Wingdings 2"/>
              <a:buChar char=""/>
            </a:pPr>
            <a:r>
              <a:rPr lang="en-US" sz="3600" dirty="0" smtClean="0"/>
              <a:t>Creating </a:t>
            </a:r>
            <a:r>
              <a:rPr lang="en-US" sz="3600" dirty="0"/>
              <a:t>a AI/AN Sexual Health </a:t>
            </a:r>
            <a:r>
              <a:rPr lang="en-US" sz="3600" dirty="0" smtClean="0"/>
              <a:t>Portal (</a:t>
            </a:r>
            <a:r>
              <a:rPr lang="en-US" sz="3600" b="1" dirty="0" smtClean="0"/>
              <a:t>Healthy Native Youth</a:t>
            </a:r>
            <a:r>
              <a:rPr lang="en-US" sz="3600" dirty="0" smtClean="0"/>
              <a:t>)</a:t>
            </a:r>
          </a:p>
          <a:p>
            <a:pPr marL="731520" lvl="1" indent="-274320">
              <a:spcBef>
                <a:spcPct val="20000"/>
              </a:spcBef>
              <a:buClr>
                <a:schemeClr val="accent2"/>
              </a:buClr>
              <a:buSzPct val="85000"/>
              <a:buFont typeface="Wingdings 2"/>
              <a:buChar char=""/>
            </a:pPr>
            <a:r>
              <a:rPr lang="en-US" sz="3600" dirty="0" smtClean="0"/>
              <a:t>linking </a:t>
            </a:r>
            <a:r>
              <a:rPr lang="en-US" sz="3600" dirty="0"/>
              <a:t>users to sexual health </a:t>
            </a:r>
            <a:r>
              <a:rPr lang="en-US" sz="3600" dirty="0" smtClean="0"/>
              <a:t>resources </a:t>
            </a:r>
          </a:p>
          <a:p>
            <a:pPr marL="731520" lvl="1" indent="-274320">
              <a:spcBef>
                <a:spcPct val="20000"/>
              </a:spcBef>
              <a:buClr>
                <a:schemeClr val="accent2"/>
              </a:buClr>
              <a:buSzPct val="85000"/>
              <a:buFont typeface="Wingdings 2"/>
              <a:buChar char=""/>
            </a:pPr>
            <a:r>
              <a:rPr lang="en-US" sz="3600" dirty="0" smtClean="0"/>
              <a:t>interventions </a:t>
            </a:r>
          </a:p>
          <a:p>
            <a:pPr marL="731520" lvl="1" indent="-274320">
              <a:spcBef>
                <a:spcPct val="20000"/>
              </a:spcBef>
              <a:buClr>
                <a:schemeClr val="accent2"/>
              </a:buClr>
              <a:buSzPct val="85000"/>
              <a:buFont typeface="Wingdings 2"/>
              <a:buChar char=""/>
            </a:pPr>
            <a:r>
              <a:rPr lang="en-US" sz="3600" dirty="0" smtClean="0"/>
              <a:t>implementation </a:t>
            </a:r>
            <a:r>
              <a:rPr lang="en-US" sz="3600" dirty="0"/>
              <a:t>tools across the </a:t>
            </a:r>
            <a:r>
              <a:rPr lang="en-US" sz="3600" dirty="0" smtClean="0"/>
              <a:t>lifespan </a:t>
            </a:r>
            <a:endParaRPr lang="en-US" sz="3600" dirty="0"/>
          </a:p>
        </p:txBody>
      </p:sp>
      <p:sp>
        <p:nvSpPr>
          <p:cNvPr id="4" name="Title 3"/>
          <p:cNvSpPr>
            <a:spLocks noGrp="1"/>
          </p:cNvSpPr>
          <p:nvPr>
            <p:ph type="title"/>
          </p:nvPr>
        </p:nvSpPr>
        <p:spPr/>
        <p:txBody>
          <a:bodyPr>
            <a:normAutofit/>
          </a:bodyPr>
          <a:lstStyle/>
          <a:p>
            <a:r>
              <a:rPr lang="en-US" dirty="0" smtClean="0"/>
              <a:t>Dissemination Plan</a:t>
            </a:r>
            <a:endParaRPr lang="en-US" dirty="0"/>
          </a:p>
        </p:txBody>
      </p:sp>
    </p:spTree>
    <p:extLst>
      <p:ext uri="{BB962C8B-B14F-4D97-AF65-F5344CB8AC3E}">
        <p14:creationId xmlns:p14="http://schemas.microsoft.com/office/powerpoint/2010/main" val="40365041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28274" y="2329151"/>
            <a:ext cx="2053103" cy="3085454"/>
          </a:xfrm>
          <a:prstGeom prst="rect">
            <a:avLst/>
          </a:prstGeom>
        </p:spPr>
      </p:pic>
      <p:pic>
        <p:nvPicPr>
          <p:cNvPr id="23" name="Picture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28274" y="-32657"/>
            <a:ext cx="2528060" cy="1682205"/>
          </a:xfrm>
          <a:prstGeom prst="rect">
            <a:avLst/>
          </a:prstGeom>
        </p:spPr>
      </p:pic>
      <p:pic>
        <p:nvPicPr>
          <p:cNvPr id="21" name="Picture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6782727" y="467146"/>
            <a:ext cx="3117744" cy="2074589"/>
          </a:xfrm>
          <a:prstGeom prst="rect">
            <a:avLst/>
          </a:prstGeom>
        </p:spPr>
      </p:pic>
      <p:pic>
        <p:nvPicPr>
          <p:cNvPr id="12" name="Picture 11"/>
          <p:cNvPicPr>
            <a:picLocks noChangeAspect="1"/>
          </p:cNvPicPr>
          <p:nvPr/>
        </p:nvPicPr>
        <p:blipFill rotWithShape="1">
          <a:blip r:embed="rId6" cstate="print">
            <a:extLst>
              <a:ext uri="{28A0092B-C50C-407E-A947-70E740481C1C}">
                <a14:useLocalDpi xmlns:a14="http://schemas.microsoft.com/office/drawing/2010/main" val="0"/>
              </a:ext>
            </a:extLst>
          </a:blip>
          <a:srcRect t="13939"/>
          <a:stretch/>
        </p:blipFill>
        <p:spPr>
          <a:xfrm>
            <a:off x="-3295" y="2509362"/>
            <a:ext cx="1702247" cy="2201595"/>
          </a:xfrm>
          <a:prstGeom prst="rect">
            <a:avLst/>
          </a:prstGeom>
        </p:spPr>
      </p:pic>
      <p:pic>
        <p:nvPicPr>
          <p:cNvPr id="11" name="Pictur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997439" y="1583585"/>
            <a:ext cx="2552054" cy="1698171"/>
          </a:xfrm>
          <a:prstGeom prst="rect">
            <a:avLst/>
          </a:prstGeom>
        </p:spPr>
      </p:pic>
      <p:pic>
        <p:nvPicPr>
          <p:cNvPr id="14" name="Picture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95" y="-32657"/>
            <a:ext cx="1748304" cy="2627395"/>
          </a:xfrm>
          <a:prstGeom prst="rect">
            <a:avLst/>
          </a:prstGeom>
        </p:spPr>
      </p:pic>
      <p:pic>
        <p:nvPicPr>
          <p:cNvPr id="15" name="Picture 1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666601" y="1289436"/>
            <a:ext cx="2497525" cy="1661887"/>
          </a:xfrm>
          <a:prstGeom prst="rect">
            <a:avLst/>
          </a:prstGeom>
        </p:spPr>
      </p:pic>
      <p:pic>
        <p:nvPicPr>
          <p:cNvPr id="16" name="Picture 15"/>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6651486" y="4905110"/>
            <a:ext cx="2736354" cy="2275867"/>
          </a:xfrm>
          <a:prstGeom prst="rect">
            <a:avLst/>
          </a:prstGeom>
        </p:spPr>
      </p:pic>
      <p:pic>
        <p:nvPicPr>
          <p:cNvPr id="18" name="Picture 1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097726" y="-135547"/>
            <a:ext cx="1629986" cy="2787308"/>
          </a:xfrm>
          <a:prstGeom prst="rect">
            <a:avLst/>
          </a:prstGeom>
        </p:spPr>
      </p:pic>
      <p:pic>
        <p:nvPicPr>
          <p:cNvPr id="20" name="Picture 1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16200000">
            <a:off x="-401960" y="4855839"/>
            <a:ext cx="2404123" cy="1600200"/>
          </a:xfrm>
          <a:prstGeom prst="rect">
            <a:avLst/>
          </a:prstGeom>
        </p:spPr>
      </p:pic>
      <p:pic>
        <p:nvPicPr>
          <p:cNvPr id="13" name="Picture 1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514600" y="4800601"/>
            <a:ext cx="2799004" cy="2057400"/>
          </a:xfrm>
          <a:prstGeom prst="rect">
            <a:avLst/>
          </a:prstGeom>
        </p:spPr>
      </p:pic>
      <p:pic>
        <p:nvPicPr>
          <p:cNvPr id="7" name="Picture 6"/>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163026" y="3063314"/>
            <a:ext cx="2903745" cy="1932191"/>
          </a:xfrm>
          <a:prstGeom prst="rect">
            <a:avLst/>
          </a:prstGeom>
        </p:spPr>
      </p:pic>
      <p:pic>
        <p:nvPicPr>
          <p:cNvPr id="19" name="Picture 18"/>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284241" y="4551338"/>
            <a:ext cx="1534885" cy="2306663"/>
          </a:xfrm>
          <a:prstGeom prst="rect">
            <a:avLst/>
          </a:prstGeom>
        </p:spPr>
      </p:pic>
      <p:pic>
        <p:nvPicPr>
          <p:cNvPr id="22" name="Picture 21"/>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rot="16200000">
            <a:off x="7524165" y="3386556"/>
            <a:ext cx="1932191" cy="1285707"/>
          </a:xfrm>
          <a:prstGeom prst="rect">
            <a:avLst/>
          </a:prstGeom>
        </p:spPr>
      </p:pic>
      <p:pic>
        <p:nvPicPr>
          <p:cNvPr id="5" name="Content Placeholder 4"/>
          <p:cNvPicPr>
            <a:picLocks noGrp="1" noChangeAspect="1"/>
          </p:cNvPicPr>
          <p:nvPr>
            <p:ph sz="quarter" idx="1"/>
          </p:nvPr>
        </p:nvPicPr>
        <p:blipFill>
          <a:blip r:embed="rId17" cstate="print">
            <a:extLst>
              <a:ext uri="{28A0092B-C50C-407E-A947-70E740481C1C}">
                <a14:useLocalDpi xmlns:a14="http://schemas.microsoft.com/office/drawing/2010/main" val="0"/>
              </a:ext>
            </a:extLst>
          </a:blip>
          <a:stretch>
            <a:fillRect/>
          </a:stretch>
        </p:blipFill>
        <p:spPr>
          <a:xfrm>
            <a:off x="3472543" y="2637336"/>
            <a:ext cx="2222512" cy="2222512"/>
          </a:xfrm>
        </p:spPr>
      </p:pic>
      <p:pic>
        <p:nvPicPr>
          <p:cNvPr id="10" name="Picture 9"/>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153884" y="4445863"/>
            <a:ext cx="1599159" cy="2409466"/>
          </a:xfrm>
          <a:prstGeom prst="rect">
            <a:avLst/>
          </a:prstGeom>
        </p:spPr>
      </p:pic>
      <p:pic>
        <p:nvPicPr>
          <p:cNvPr id="24" name="Picture 23"/>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5536389" y="0"/>
            <a:ext cx="2157018" cy="1583585"/>
          </a:xfrm>
          <a:prstGeom prst="rect">
            <a:avLst/>
          </a:prstGeom>
        </p:spPr>
      </p:pic>
    </p:spTree>
    <p:extLst>
      <p:ext uri="{BB962C8B-B14F-4D97-AF65-F5344CB8AC3E}">
        <p14:creationId xmlns:p14="http://schemas.microsoft.com/office/powerpoint/2010/main" val="31744277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mage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5186" y="762000"/>
            <a:ext cx="7194323"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251479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82727" rIns="0" bIns="0" rtlCol="0">
            <a:spAutoFit/>
          </a:bodyPr>
          <a:lstStyle/>
          <a:p>
            <a:pPr marL="793115">
              <a:lnSpc>
                <a:spcPct val="100000"/>
              </a:lnSpc>
            </a:pPr>
            <a:r>
              <a:rPr dirty="0"/>
              <a:t>N</a:t>
            </a:r>
            <a:r>
              <a:rPr spc="-40" dirty="0"/>
              <a:t>a</a:t>
            </a:r>
            <a:r>
              <a:rPr dirty="0"/>
              <a:t>ti</a:t>
            </a:r>
            <a:r>
              <a:rPr spc="-40" dirty="0"/>
              <a:t>v</a:t>
            </a:r>
            <a:r>
              <a:rPr spc="5" dirty="0"/>
              <a:t>e</a:t>
            </a:r>
            <a:r>
              <a:rPr spc="-25" dirty="0"/>
              <a:t> </a:t>
            </a:r>
            <a:r>
              <a:rPr spc="-5" dirty="0"/>
              <a:t>CA</a:t>
            </a:r>
            <a:r>
              <a:rPr spc="-55" dirty="0"/>
              <a:t>R</a:t>
            </a:r>
            <a:r>
              <a:rPr dirty="0"/>
              <a:t>S: </a:t>
            </a:r>
            <a:r>
              <a:rPr spc="-10" dirty="0"/>
              <a:t>O</a:t>
            </a:r>
            <a:r>
              <a:rPr spc="-35" dirty="0"/>
              <a:t>v</a:t>
            </a:r>
            <a:r>
              <a:rPr dirty="0"/>
              <a:t>e</a:t>
            </a:r>
            <a:r>
              <a:rPr spc="-100" dirty="0"/>
              <a:t>r</a:t>
            </a:r>
            <a:r>
              <a:rPr dirty="0"/>
              <a:t>all</a:t>
            </a:r>
            <a:r>
              <a:rPr spc="-30" dirty="0"/>
              <a:t> </a:t>
            </a:r>
            <a:r>
              <a:rPr spc="-5" dirty="0"/>
              <a:t>Goal</a:t>
            </a:r>
          </a:p>
        </p:txBody>
      </p:sp>
      <p:sp>
        <p:nvSpPr>
          <p:cNvPr id="3" name="object 3"/>
          <p:cNvSpPr/>
          <p:nvPr/>
        </p:nvSpPr>
        <p:spPr>
          <a:xfrm>
            <a:off x="1313688" y="3942588"/>
            <a:ext cx="2258567" cy="845819"/>
          </a:xfrm>
          <a:prstGeom prst="rect">
            <a:avLst/>
          </a:prstGeom>
          <a:blipFill>
            <a:blip r:embed="rId3" cstate="print"/>
            <a:stretch>
              <a:fillRect/>
            </a:stretch>
          </a:blipFill>
        </p:spPr>
        <p:txBody>
          <a:bodyPr wrap="square" lIns="0" tIns="0" rIns="0" bIns="0" rtlCol="0"/>
          <a:lstStyle/>
          <a:p>
            <a:endParaRPr smtClean="0">
              <a:solidFill>
                <a:prstClr val="black"/>
              </a:solidFill>
            </a:endParaRPr>
          </a:p>
        </p:txBody>
      </p:sp>
      <p:sp>
        <p:nvSpPr>
          <p:cNvPr id="4" name="object 4"/>
          <p:cNvSpPr/>
          <p:nvPr/>
        </p:nvSpPr>
        <p:spPr>
          <a:xfrm>
            <a:off x="3069335" y="3942588"/>
            <a:ext cx="620267" cy="845819"/>
          </a:xfrm>
          <a:prstGeom prst="rect">
            <a:avLst/>
          </a:prstGeom>
          <a:blipFill>
            <a:blip r:embed="rId4" cstate="print"/>
            <a:stretch>
              <a:fillRect/>
            </a:stretch>
          </a:blipFill>
        </p:spPr>
        <p:txBody>
          <a:bodyPr wrap="square" lIns="0" tIns="0" rIns="0" bIns="0" rtlCol="0"/>
          <a:lstStyle/>
          <a:p>
            <a:endParaRPr smtClean="0">
              <a:solidFill>
                <a:prstClr val="black"/>
              </a:solidFill>
            </a:endParaRPr>
          </a:p>
        </p:txBody>
      </p:sp>
      <p:sp>
        <p:nvSpPr>
          <p:cNvPr id="5" name="object 5"/>
          <p:cNvSpPr/>
          <p:nvPr/>
        </p:nvSpPr>
        <p:spPr>
          <a:xfrm>
            <a:off x="3186683" y="3942588"/>
            <a:ext cx="1507236" cy="845819"/>
          </a:xfrm>
          <a:prstGeom prst="rect">
            <a:avLst/>
          </a:prstGeom>
          <a:blipFill>
            <a:blip r:embed="rId5" cstate="print"/>
            <a:stretch>
              <a:fillRect/>
            </a:stretch>
          </a:blipFill>
        </p:spPr>
        <p:txBody>
          <a:bodyPr wrap="square" lIns="0" tIns="0" rIns="0" bIns="0" rtlCol="0"/>
          <a:lstStyle/>
          <a:p>
            <a:endParaRPr smtClean="0">
              <a:solidFill>
                <a:prstClr val="black"/>
              </a:solidFill>
            </a:endParaRPr>
          </a:p>
        </p:txBody>
      </p:sp>
      <p:sp>
        <p:nvSpPr>
          <p:cNvPr id="6" name="object 6"/>
          <p:cNvSpPr/>
          <p:nvPr/>
        </p:nvSpPr>
        <p:spPr>
          <a:xfrm>
            <a:off x="746759" y="4354067"/>
            <a:ext cx="3989832" cy="845819"/>
          </a:xfrm>
          <a:prstGeom prst="rect">
            <a:avLst/>
          </a:prstGeom>
          <a:blipFill>
            <a:blip r:embed="rId6" cstate="print"/>
            <a:stretch>
              <a:fillRect/>
            </a:stretch>
          </a:blipFill>
        </p:spPr>
        <p:txBody>
          <a:bodyPr wrap="square" lIns="0" tIns="0" rIns="0" bIns="0" rtlCol="0"/>
          <a:lstStyle/>
          <a:p>
            <a:endParaRPr smtClean="0">
              <a:solidFill>
                <a:prstClr val="black"/>
              </a:solidFill>
            </a:endParaRPr>
          </a:p>
        </p:txBody>
      </p:sp>
      <p:sp>
        <p:nvSpPr>
          <p:cNvPr id="7" name="object 7"/>
          <p:cNvSpPr/>
          <p:nvPr/>
        </p:nvSpPr>
        <p:spPr>
          <a:xfrm>
            <a:off x="1924811" y="4765547"/>
            <a:ext cx="1548384" cy="845819"/>
          </a:xfrm>
          <a:prstGeom prst="rect">
            <a:avLst/>
          </a:prstGeom>
          <a:blipFill>
            <a:blip r:embed="rId7" cstate="print"/>
            <a:stretch>
              <a:fillRect/>
            </a:stretch>
          </a:blipFill>
        </p:spPr>
        <p:txBody>
          <a:bodyPr wrap="square" lIns="0" tIns="0" rIns="0" bIns="0" rtlCol="0"/>
          <a:lstStyle/>
          <a:p>
            <a:endParaRPr smtClean="0">
              <a:solidFill>
                <a:prstClr val="black"/>
              </a:solidFill>
            </a:endParaRPr>
          </a:p>
        </p:txBody>
      </p:sp>
      <p:sp>
        <p:nvSpPr>
          <p:cNvPr id="8" name="object 8"/>
          <p:cNvSpPr txBox="1"/>
          <p:nvPr/>
        </p:nvSpPr>
        <p:spPr>
          <a:xfrm>
            <a:off x="714248" y="1592452"/>
            <a:ext cx="3689350" cy="3749675"/>
          </a:xfrm>
          <a:prstGeom prst="rect">
            <a:avLst/>
          </a:prstGeom>
        </p:spPr>
        <p:txBody>
          <a:bodyPr vert="horz" wrap="square" lIns="0" tIns="0" rIns="0" bIns="0" rtlCol="0">
            <a:spAutoFit/>
          </a:bodyPr>
          <a:lstStyle/>
          <a:p>
            <a:pPr marL="628015" marR="93345" indent="-615950">
              <a:lnSpc>
                <a:spcPts val="3240"/>
              </a:lnSpc>
            </a:pPr>
            <a:r>
              <a:rPr sz="3000" spc="-5" dirty="0">
                <a:solidFill>
                  <a:prstClr val="black"/>
                </a:solidFill>
                <a:cs typeface="Calibri"/>
              </a:rPr>
              <a:t>Design</a:t>
            </a:r>
            <a:r>
              <a:rPr sz="3000" dirty="0">
                <a:solidFill>
                  <a:prstClr val="black"/>
                </a:solidFill>
                <a:cs typeface="Calibri"/>
              </a:rPr>
              <a:t>,</a:t>
            </a:r>
            <a:r>
              <a:rPr sz="3000" spc="-5" dirty="0">
                <a:solidFill>
                  <a:prstClr val="black"/>
                </a:solidFill>
                <a:cs typeface="Calibri"/>
              </a:rPr>
              <a:t> </a:t>
            </a:r>
            <a:r>
              <a:rPr sz="3000" dirty="0">
                <a:solidFill>
                  <a:prstClr val="black"/>
                </a:solidFill>
                <a:cs typeface="Calibri"/>
              </a:rPr>
              <a:t>impl</a:t>
            </a:r>
            <a:r>
              <a:rPr sz="3000" spc="-15" dirty="0">
                <a:solidFill>
                  <a:prstClr val="black"/>
                </a:solidFill>
                <a:cs typeface="Calibri"/>
              </a:rPr>
              <a:t>e</a:t>
            </a:r>
            <a:r>
              <a:rPr sz="3000" spc="-5" dirty="0">
                <a:solidFill>
                  <a:prstClr val="black"/>
                </a:solidFill>
                <a:cs typeface="Calibri"/>
              </a:rPr>
              <a:t>me</a:t>
            </a:r>
            <a:r>
              <a:rPr sz="3000" spc="-40" dirty="0">
                <a:solidFill>
                  <a:prstClr val="black"/>
                </a:solidFill>
                <a:cs typeface="Calibri"/>
              </a:rPr>
              <a:t>n</a:t>
            </a:r>
            <a:r>
              <a:rPr sz="3000" spc="-5" dirty="0">
                <a:solidFill>
                  <a:prstClr val="black"/>
                </a:solidFill>
                <a:cs typeface="Calibri"/>
              </a:rPr>
              <a:t>t</a:t>
            </a:r>
            <a:r>
              <a:rPr sz="3000" dirty="0">
                <a:solidFill>
                  <a:prstClr val="black"/>
                </a:solidFill>
                <a:cs typeface="Calibri"/>
              </a:rPr>
              <a:t> and </a:t>
            </a:r>
            <a:r>
              <a:rPr sz="3000" spc="-40" dirty="0">
                <a:solidFill>
                  <a:prstClr val="black"/>
                </a:solidFill>
                <a:cs typeface="Calibri"/>
              </a:rPr>
              <a:t>t</a:t>
            </a:r>
            <a:r>
              <a:rPr sz="3000" spc="-5" dirty="0">
                <a:solidFill>
                  <a:prstClr val="black"/>
                </a:solidFill>
                <a:cs typeface="Calibri"/>
              </a:rPr>
              <a:t>e</a:t>
            </a:r>
            <a:r>
              <a:rPr sz="3000" spc="-45" dirty="0">
                <a:solidFill>
                  <a:prstClr val="black"/>
                </a:solidFill>
                <a:cs typeface="Calibri"/>
              </a:rPr>
              <a:t>s</a:t>
            </a:r>
            <a:r>
              <a:rPr sz="3000" spc="-5" dirty="0">
                <a:solidFill>
                  <a:prstClr val="black"/>
                </a:solidFill>
                <a:cs typeface="Calibri"/>
              </a:rPr>
              <a:t>t</a:t>
            </a:r>
            <a:r>
              <a:rPr sz="3000" spc="-15" dirty="0">
                <a:solidFill>
                  <a:prstClr val="black"/>
                </a:solidFill>
                <a:cs typeface="Calibri"/>
              </a:rPr>
              <a:t> </a:t>
            </a:r>
            <a:r>
              <a:rPr sz="3000" spc="-35" dirty="0">
                <a:solidFill>
                  <a:prstClr val="black"/>
                </a:solidFill>
                <a:cs typeface="Calibri"/>
              </a:rPr>
              <a:t>e</a:t>
            </a:r>
            <a:r>
              <a:rPr sz="3000" spc="-30" dirty="0">
                <a:solidFill>
                  <a:prstClr val="black"/>
                </a:solidFill>
                <a:cs typeface="Calibri"/>
              </a:rPr>
              <a:t>f</a:t>
            </a:r>
            <a:r>
              <a:rPr sz="3000" spc="-80" dirty="0">
                <a:solidFill>
                  <a:prstClr val="black"/>
                </a:solidFill>
                <a:cs typeface="Calibri"/>
              </a:rPr>
              <a:t>f</a:t>
            </a:r>
            <a:r>
              <a:rPr sz="3000" spc="-5" dirty="0">
                <a:solidFill>
                  <a:prstClr val="black"/>
                </a:solidFill>
                <a:cs typeface="Calibri"/>
              </a:rPr>
              <a:t>ecti</a:t>
            </a:r>
            <a:r>
              <a:rPr sz="3000" spc="-40" dirty="0">
                <a:solidFill>
                  <a:prstClr val="black"/>
                </a:solidFill>
                <a:cs typeface="Calibri"/>
              </a:rPr>
              <a:t>v</a:t>
            </a:r>
            <a:r>
              <a:rPr sz="3000" dirty="0">
                <a:solidFill>
                  <a:prstClr val="black"/>
                </a:solidFill>
                <a:cs typeface="Calibri"/>
              </a:rPr>
              <a:t>e</a:t>
            </a:r>
            <a:r>
              <a:rPr sz="3000" spc="-15" dirty="0">
                <a:solidFill>
                  <a:prstClr val="black"/>
                </a:solidFill>
                <a:cs typeface="Calibri"/>
              </a:rPr>
              <a:t>n</a:t>
            </a:r>
            <a:r>
              <a:rPr sz="3000" spc="-5" dirty="0">
                <a:solidFill>
                  <a:prstClr val="black"/>
                </a:solidFill>
                <a:cs typeface="Calibri"/>
              </a:rPr>
              <a:t>ess</a:t>
            </a:r>
            <a:endParaRPr sz="3000" dirty="0">
              <a:solidFill>
                <a:prstClr val="black"/>
              </a:solidFill>
              <a:cs typeface="Calibri"/>
            </a:endParaRPr>
          </a:p>
          <a:p>
            <a:pPr marL="313055" marR="53340" indent="-194310">
              <a:lnSpc>
                <a:spcPts val="3240"/>
              </a:lnSpc>
              <a:spcBef>
                <a:spcPts val="600"/>
              </a:spcBef>
              <a:tabLst>
                <a:tab pos="608330" algn="l"/>
              </a:tabLst>
            </a:pPr>
            <a:r>
              <a:rPr sz="3000" spc="-5" dirty="0">
                <a:solidFill>
                  <a:prstClr val="black"/>
                </a:solidFill>
                <a:cs typeface="Calibri"/>
              </a:rPr>
              <a:t>o</a:t>
            </a:r>
            <a:r>
              <a:rPr sz="3000" dirty="0">
                <a:solidFill>
                  <a:prstClr val="black"/>
                </a:solidFill>
                <a:cs typeface="Calibri"/>
              </a:rPr>
              <a:t>f	tri</a:t>
            </a:r>
            <a:r>
              <a:rPr sz="3000" spc="-10" dirty="0">
                <a:solidFill>
                  <a:prstClr val="black"/>
                </a:solidFill>
                <a:cs typeface="Calibri"/>
              </a:rPr>
              <a:t>b</a:t>
            </a:r>
            <a:r>
              <a:rPr sz="3000" dirty="0">
                <a:solidFill>
                  <a:prstClr val="black"/>
                </a:solidFill>
                <a:cs typeface="Calibri"/>
              </a:rPr>
              <a:t>al i</a:t>
            </a:r>
            <a:r>
              <a:rPr sz="3000" spc="-35" dirty="0">
                <a:solidFill>
                  <a:prstClr val="black"/>
                </a:solidFill>
                <a:cs typeface="Calibri"/>
              </a:rPr>
              <a:t>n</a:t>
            </a:r>
            <a:r>
              <a:rPr sz="3000" spc="-40" dirty="0">
                <a:solidFill>
                  <a:prstClr val="black"/>
                </a:solidFill>
                <a:cs typeface="Calibri"/>
              </a:rPr>
              <a:t>t</a:t>
            </a:r>
            <a:r>
              <a:rPr sz="3000" spc="-5" dirty="0">
                <a:solidFill>
                  <a:prstClr val="black"/>
                </a:solidFill>
                <a:cs typeface="Calibri"/>
              </a:rPr>
              <a:t>e</a:t>
            </a:r>
            <a:r>
              <a:rPr sz="3000" dirty="0">
                <a:solidFill>
                  <a:prstClr val="black"/>
                </a:solidFill>
                <a:cs typeface="Calibri"/>
              </a:rPr>
              <a:t>r</a:t>
            </a:r>
            <a:r>
              <a:rPr sz="3000" spc="-30" dirty="0">
                <a:solidFill>
                  <a:prstClr val="black"/>
                </a:solidFill>
                <a:cs typeface="Calibri"/>
              </a:rPr>
              <a:t>v</a:t>
            </a:r>
            <a:r>
              <a:rPr sz="3000" dirty="0">
                <a:solidFill>
                  <a:prstClr val="black"/>
                </a:solidFill>
                <a:cs typeface="Calibri"/>
              </a:rPr>
              <a:t>e</a:t>
            </a:r>
            <a:r>
              <a:rPr sz="3000" spc="-35" dirty="0">
                <a:solidFill>
                  <a:prstClr val="black"/>
                </a:solidFill>
                <a:cs typeface="Calibri"/>
              </a:rPr>
              <a:t>n</a:t>
            </a:r>
            <a:r>
              <a:rPr sz="3000" dirty="0">
                <a:solidFill>
                  <a:prstClr val="black"/>
                </a:solidFill>
                <a:cs typeface="Calibri"/>
              </a:rPr>
              <a:t>tions </a:t>
            </a:r>
            <a:r>
              <a:rPr sz="3000" spc="-30" dirty="0">
                <a:solidFill>
                  <a:prstClr val="black"/>
                </a:solidFill>
                <a:cs typeface="Calibri"/>
              </a:rPr>
              <a:t>t</a:t>
            </a:r>
            <a:r>
              <a:rPr sz="3000" dirty="0">
                <a:solidFill>
                  <a:prstClr val="black"/>
                </a:solidFill>
                <a:cs typeface="Calibri"/>
              </a:rPr>
              <a:t>o</a:t>
            </a:r>
            <a:r>
              <a:rPr sz="3000" spc="-20" dirty="0">
                <a:solidFill>
                  <a:prstClr val="black"/>
                </a:solidFill>
                <a:cs typeface="Calibri"/>
              </a:rPr>
              <a:t> </a:t>
            </a:r>
            <a:r>
              <a:rPr sz="3000" dirty="0">
                <a:solidFill>
                  <a:prstClr val="black"/>
                </a:solidFill>
                <a:cs typeface="Calibri"/>
              </a:rPr>
              <a:t>imp</a:t>
            </a:r>
            <a:r>
              <a:rPr sz="3000" spc="-60" dirty="0">
                <a:solidFill>
                  <a:prstClr val="black"/>
                </a:solidFill>
                <a:cs typeface="Calibri"/>
              </a:rPr>
              <a:t>r</a:t>
            </a:r>
            <a:r>
              <a:rPr sz="3000" spc="-10" dirty="0">
                <a:solidFill>
                  <a:prstClr val="black"/>
                </a:solidFill>
                <a:cs typeface="Calibri"/>
              </a:rPr>
              <a:t>o</a:t>
            </a:r>
            <a:r>
              <a:rPr sz="3000" spc="-30" dirty="0">
                <a:solidFill>
                  <a:prstClr val="black"/>
                </a:solidFill>
                <a:cs typeface="Calibri"/>
              </a:rPr>
              <a:t>v</a:t>
            </a:r>
            <a:r>
              <a:rPr sz="3000" spc="-5" dirty="0">
                <a:solidFill>
                  <a:prstClr val="black"/>
                </a:solidFill>
                <a:cs typeface="Calibri"/>
              </a:rPr>
              <a:t>e</a:t>
            </a:r>
            <a:r>
              <a:rPr sz="3000" dirty="0">
                <a:solidFill>
                  <a:prstClr val="black"/>
                </a:solidFill>
                <a:cs typeface="Calibri"/>
              </a:rPr>
              <a:t> the</a:t>
            </a:r>
            <a:r>
              <a:rPr sz="3000" spc="-15" dirty="0">
                <a:solidFill>
                  <a:prstClr val="black"/>
                </a:solidFill>
                <a:cs typeface="Calibri"/>
              </a:rPr>
              <a:t> </a:t>
            </a:r>
            <a:r>
              <a:rPr sz="3000" spc="-5" dirty="0">
                <a:solidFill>
                  <a:prstClr val="black"/>
                </a:solidFill>
                <a:cs typeface="Calibri"/>
              </a:rPr>
              <a:t>us</a:t>
            </a:r>
            <a:r>
              <a:rPr sz="3000" dirty="0">
                <a:solidFill>
                  <a:prstClr val="black"/>
                </a:solidFill>
                <a:cs typeface="Calibri"/>
              </a:rPr>
              <a:t>e</a:t>
            </a:r>
            <a:r>
              <a:rPr sz="3000" spc="-10" dirty="0">
                <a:solidFill>
                  <a:prstClr val="black"/>
                </a:solidFill>
                <a:cs typeface="Calibri"/>
              </a:rPr>
              <a:t> </a:t>
            </a:r>
            <a:r>
              <a:rPr sz="3000" spc="-5" dirty="0">
                <a:solidFill>
                  <a:prstClr val="black"/>
                </a:solidFill>
                <a:cs typeface="Calibri"/>
              </a:rPr>
              <a:t>of</a:t>
            </a:r>
            <a:endParaRPr sz="3000" dirty="0">
              <a:solidFill>
                <a:prstClr val="black"/>
              </a:solidFill>
              <a:cs typeface="Calibri"/>
            </a:endParaRPr>
          </a:p>
          <a:p>
            <a:pPr marL="267335" marR="5080" indent="-1905" algn="ctr">
              <a:lnSpc>
                <a:spcPts val="3240"/>
              </a:lnSpc>
            </a:pPr>
            <a:r>
              <a:rPr sz="3000" dirty="0">
                <a:solidFill>
                  <a:prstClr val="black"/>
                </a:solidFill>
                <a:cs typeface="Calibri"/>
              </a:rPr>
              <a:t>chi</a:t>
            </a:r>
            <a:r>
              <a:rPr sz="3000" spc="-15" dirty="0">
                <a:solidFill>
                  <a:prstClr val="black"/>
                </a:solidFill>
                <a:cs typeface="Calibri"/>
              </a:rPr>
              <a:t>l</a:t>
            </a:r>
            <a:r>
              <a:rPr sz="3000" dirty="0">
                <a:solidFill>
                  <a:prstClr val="black"/>
                </a:solidFill>
                <a:cs typeface="Calibri"/>
              </a:rPr>
              <a:t>d</a:t>
            </a:r>
            <a:r>
              <a:rPr sz="3000" spc="-5" dirty="0">
                <a:solidFill>
                  <a:prstClr val="black"/>
                </a:solidFill>
                <a:cs typeface="Calibri"/>
              </a:rPr>
              <a:t> sa</a:t>
            </a:r>
            <a:r>
              <a:rPr sz="3000" spc="-80" dirty="0">
                <a:solidFill>
                  <a:prstClr val="black"/>
                </a:solidFill>
                <a:cs typeface="Calibri"/>
              </a:rPr>
              <a:t>f</a:t>
            </a:r>
            <a:r>
              <a:rPr sz="3000" spc="-25" dirty="0">
                <a:solidFill>
                  <a:prstClr val="black"/>
                </a:solidFill>
                <a:cs typeface="Calibri"/>
              </a:rPr>
              <a:t>e</a:t>
            </a:r>
            <a:r>
              <a:rPr sz="3000" spc="-5" dirty="0">
                <a:solidFill>
                  <a:prstClr val="black"/>
                </a:solidFill>
                <a:cs typeface="Calibri"/>
              </a:rPr>
              <a:t>ty</a:t>
            </a:r>
            <a:r>
              <a:rPr sz="3000" spc="-30" dirty="0">
                <a:solidFill>
                  <a:prstClr val="black"/>
                </a:solidFill>
                <a:cs typeface="Calibri"/>
              </a:rPr>
              <a:t> </a:t>
            </a:r>
            <a:r>
              <a:rPr sz="3000" spc="-10" dirty="0">
                <a:solidFill>
                  <a:prstClr val="black"/>
                </a:solidFill>
                <a:cs typeface="Calibri"/>
              </a:rPr>
              <a:t>se</a:t>
            </a:r>
            <a:r>
              <a:rPr sz="3000" spc="-30" dirty="0">
                <a:solidFill>
                  <a:prstClr val="black"/>
                </a:solidFill>
                <a:cs typeface="Calibri"/>
              </a:rPr>
              <a:t>a</a:t>
            </a:r>
            <a:r>
              <a:rPr sz="3000" dirty="0">
                <a:solidFill>
                  <a:prstClr val="black"/>
                </a:solidFill>
                <a:cs typeface="Calibri"/>
              </a:rPr>
              <a:t>ts among</a:t>
            </a:r>
            <a:r>
              <a:rPr sz="3000" spc="5" dirty="0">
                <a:solidFill>
                  <a:prstClr val="black"/>
                </a:solidFill>
                <a:cs typeface="Calibri"/>
              </a:rPr>
              <a:t> </a:t>
            </a:r>
            <a:r>
              <a:rPr sz="3000" spc="-5" dirty="0">
                <a:solidFill>
                  <a:prstClr val="black"/>
                </a:solidFill>
                <a:cs typeface="Calibri"/>
              </a:rPr>
              <a:t>AI</a:t>
            </a:r>
            <a:r>
              <a:rPr sz="3000" spc="-110" dirty="0">
                <a:solidFill>
                  <a:prstClr val="black"/>
                </a:solidFill>
                <a:cs typeface="Calibri"/>
              </a:rPr>
              <a:t>/</a:t>
            </a:r>
            <a:r>
              <a:rPr sz="3000" spc="-5" dirty="0">
                <a:solidFill>
                  <a:prstClr val="black"/>
                </a:solidFill>
                <a:cs typeface="Calibri"/>
              </a:rPr>
              <a:t>AN</a:t>
            </a:r>
            <a:r>
              <a:rPr sz="3000" spc="-10" dirty="0">
                <a:solidFill>
                  <a:prstClr val="black"/>
                </a:solidFill>
                <a:cs typeface="Calibri"/>
              </a:rPr>
              <a:t> </a:t>
            </a:r>
            <a:r>
              <a:rPr sz="3000" dirty="0">
                <a:solidFill>
                  <a:prstClr val="black"/>
                </a:solidFill>
                <a:cs typeface="Calibri"/>
              </a:rPr>
              <a:t>chi</a:t>
            </a:r>
            <a:r>
              <a:rPr sz="3000" spc="-15" dirty="0">
                <a:solidFill>
                  <a:prstClr val="black"/>
                </a:solidFill>
                <a:cs typeface="Calibri"/>
              </a:rPr>
              <a:t>l</a:t>
            </a:r>
            <a:r>
              <a:rPr sz="3000" spc="-5" dirty="0">
                <a:solidFill>
                  <a:prstClr val="black"/>
                </a:solidFill>
                <a:cs typeface="Calibri"/>
              </a:rPr>
              <a:t>d</a:t>
            </a:r>
            <a:r>
              <a:rPr sz="3000" spc="-45" dirty="0">
                <a:solidFill>
                  <a:prstClr val="black"/>
                </a:solidFill>
                <a:cs typeface="Calibri"/>
              </a:rPr>
              <a:t>r</a:t>
            </a:r>
            <a:r>
              <a:rPr sz="3000" dirty="0">
                <a:solidFill>
                  <a:prstClr val="black"/>
                </a:solidFill>
                <a:cs typeface="Calibri"/>
              </a:rPr>
              <a:t>en</a:t>
            </a:r>
          </a:p>
          <a:p>
            <a:pPr marL="270510" marR="8890" indent="-635" algn="ctr">
              <a:lnSpc>
                <a:spcPts val="3240"/>
              </a:lnSpc>
            </a:pPr>
            <a:r>
              <a:rPr sz="3000" dirty="0">
                <a:solidFill>
                  <a:prstClr val="black"/>
                </a:solidFill>
                <a:cs typeface="Calibri"/>
              </a:rPr>
              <a:t>via</a:t>
            </a:r>
            <a:r>
              <a:rPr sz="3000" spc="-15" dirty="0">
                <a:solidFill>
                  <a:prstClr val="black"/>
                </a:solidFill>
                <a:cs typeface="Calibri"/>
              </a:rPr>
              <a:t> </a:t>
            </a:r>
            <a:r>
              <a:rPr sz="3000" spc="-25" dirty="0">
                <a:solidFill>
                  <a:prstClr val="black"/>
                </a:solidFill>
                <a:cs typeface="Calibri"/>
              </a:rPr>
              <a:t>c</a:t>
            </a:r>
            <a:r>
              <a:rPr sz="3000" spc="-5" dirty="0">
                <a:solidFill>
                  <a:prstClr val="black"/>
                </a:solidFill>
                <a:cs typeface="Calibri"/>
              </a:rPr>
              <a:t>ommun</a:t>
            </a:r>
            <a:r>
              <a:rPr sz="3000" spc="-10" dirty="0">
                <a:solidFill>
                  <a:prstClr val="black"/>
                </a:solidFill>
                <a:cs typeface="Calibri"/>
              </a:rPr>
              <a:t>i</a:t>
            </a:r>
            <a:r>
              <a:rPr sz="3000" dirty="0">
                <a:solidFill>
                  <a:prstClr val="black"/>
                </a:solidFill>
                <a:cs typeface="Calibri"/>
              </a:rPr>
              <a:t>ty-</a:t>
            </a:r>
            <a:r>
              <a:rPr sz="3000" spc="-5" dirty="0">
                <a:solidFill>
                  <a:prstClr val="black"/>
                </a:solidFill>
                <a:cs typeface="Calibri"/>
              </a:rPr>
              <a:t>based partic</a:t>
            </a:r>
            <a:r>
              <a:rPr sz="3000" dirty="0">
                <a:solidFill>
                  <a:prstClr val="black"/>
                </a:solidFill>
                <a:cs typeface="Calibri"/>
              </a:rPr>
              <a:t>i</a:t>
            </a:r>
            <a:r>
              <a:rPr sz="3000" spc="-5" dirty="0">
                <a:solidFill>
                  <a:prstClr val="black"/>
                </a:solidFill>
                <a:cs typeface="Calibri"/>
              </a:rPr>
              <a:t>p</a:t>
            </a:r>
            <a:r>
              <a:rPr sz="3000" spc="-25" dirty="0">
                <a:solidFill>
                  <a:prstClr val="black"/>
                </a:solidFill>
                <a:cs typeface="Calibri"/>
              </a:rPr>
              <a:t>a</a:t>
            </a:r>
            <a:r>
              <a:rPr sz="3000" spc="-30" dirty="0">
                <a:solidFill>
                  <a:prstClr val="black"/>
                </a:solidFill>
                <a:cs typeface="Calibri"/>
              </a:rPr>
              <a:t>t</a:t>
            </a:r>
            <a:r>
              <a:rPr sz="3000" spc="-10" dirty="0">
                <a:solidFill>
                  <a:prstClr val="black"/>
                </a:solidFill>
                <a:cs typeface="Calibri"/>
              </a:rPr>
              <a:t>o</a:t>
            </a:r>
            <a:r>
              <a:rPr sz="3000" dirty="0">
                <a:solidFill>
                  <a:prstClr val="black"/>
                </a:solidFill>
                <a:cs typeface="Calibri"/>
              </a:rPr>
              <a:t>r</a:t>
            </a:r>
            <a:r>
              <a:rPr sz="3000" spc="-5" dirty="0">
                <a:solidFill>
                  <a:prstClr val="black"/>
                </a:solidFill>
                <a:cs typeface="Calibri"/>
              </a:rPr>
              <a:t>y</a:t>
            </a:r>
            <a:r>
              <a:rPr sz="3000" spc="-10" dirty="0">
                <a:solidFill>
                  <a:prstClr val="black"/>
                </a:solidFill>
                <a:cs typeface="Calibri"/>
              </a:rPr>
              <a:t> </a:t>
            </a:r>
            <a:r>
              <a:rPr sz="3000" spc="-45" dirty="0">
                <a:solidFill>
                  <a:prstClr val="black"/>
                </a:solidFill>
                <a:cs typeface="Calibri"/>
              </a:rPr>
              <a:t>r</a:t>
            </a:r>
            <a:r>
              <a:rPr sz="3000" spc="-5" dirty="0">
                <a:solidFill>
                  <a:prstClr val="black"/>
                </a:solidFill>
                <a:cs typeface="Calibri"/>
              </a:rPr>
              <a:t>esea</a:t>
            </a:r>
            <a:r>
              <a:rPr sz="3000" spc="-65" dirty="0">
                <a:solidFill>
                  <a:prstClr val="black"/>
                </a:solidFill>
                <a:cs typeface="Calibri"/>
              </a:rPr>
              <a:t>r</a:t>
            </a:r>
            <a:r>
              <a:rPr sz="3000" dirty="0">
                <a:solidFill>
                  <a:prstClr val="black"/>
                </a:solidFill>
                <a:cs typeface="Calibri"/>
              </a:rPr>
              <a:t>ch </a:t>
            </a:r>
            <a:r>
              <a:rPr sz="3000" spc="-5" dirty="0">
                <a:solidFill>
                  <a:prstClr val="black"/>
                </a:solidFill>
                <a:cs typeface="Calibri"/>
              </a:rPr>
              <a:t>(CBPR)</a:t>
            </a:r>
            <a:endParaRPr sz="3000" dirty="0">
              <a:solidFill>
                <a:prstClr val="black"/>
              </a:solidFill>
              <a:cs typeface="Calibri"/>
            </a:endParaRPr>
          </a:p>
        </p:txBody>
      </p:sp>
      <p:sp>
        <p:nvSpPr>
          <p:cNvPr id="9" name="object 9"/>
          <p:cNvSpPr/>
          <p:nvPr/>
        </p:nvSpPr>
        <p:spPr>
          <a:xfrm>
            <a:off x="4919217" y="1524000"/>
            <a:ext cx="3003549" cy="4191000"/>
          </a:xfrm>
          <a:prstGeom prst="rect">
            <a:avLst/>
          </a:prstGeom>
          <a:blipFill>
            <a:blip r:embed="rId8" cstate="print"/>
            <a:stretch>
              <a:fillRect/>
            </a:stretch>
          </a:blipFill>
        </p:spPr>
        <p:txBody>
          <a:bodyPr wrap="square" lIns="0" tIns="0" rIns="0" bIns="0" rtlCol="0"/>
          <a:lstStyle/>
          <a:p>
            <a:endParaRPr smtClean="0">
              <a:solidFill>
                <a:prstClr val="black"/>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1399413" y="288442"/>
            <a:ext cx="6038850" cy="1256030"/>
          </a:xfrm>
          <a:prstGeom prst="rect">
            <a:avLst/>
          </a:prstGeom>
        </p:spPr>
        <p:txBody>
          <a:bodyPr vert="horz" wrap="square" lIns="0" tIns="0" rIns="0" bIns="0" rtlCol="0">
            <a:spAutoFit/>
          </a:bodyPr>
          <a:lstStyle/>
          <a:p>
            <a:pPr algn="ctr"/>
            <a:r>
              <a:rPr sz="4400" b="1" u="heavy" dirty="0">
                <a:solidFill>
                  <a:prstClr val="black"/>
                </a:solidFill>
                <a:cs typeface="Calibri"/>
              </a:rPr>
              <a:t>All</a:t>
            </a:r>
            <a:r>
              <a:rPr sz="4400" b="1" spc="-25" dirty="0">
                <a:solidFill>
                  <a:prstClr val="black"/>
                </a:solidFill>
                <a:cs typeface="Calibri"/>
              </a:rPr>
              <a:t> </a:t>
            </a:r>
            <a:r>
              <a:rPr sz="4400" b="1" spc="-130" dirty="0">
                <a:solidFill>
                  <a:prstClr val="black"/>
                </a:solidFill>
                <a:cs typeface="Calibri"/>
              </a:rPr>
              <a:t>F</a:t>
            </a:r>
            <a:r>
              <a:rPr sz="4400" b="1" dirty="0">
                <a:solidFill>
                  <a:prstClr val="black"/>
                </a:solidFill>
                <a:cs typeface="Calibri"/>
              </a:rPr>
              <a:t>ac</a:t>
            </a:r>
            <a:r>
              <a:rPr sz="4400" b="1" spc="-25" dirty="0">
                <a:solidFill>
                  <a:prstClr val="black"/>
                </a:solidFill>
                <a:cs typeface="Calibri"/>
              </a:rPr>
              <a:t>e</a:t>
            </a:r>
            <a:r>
              <a:rPr sz="4400" b="1" dirty="0">
                <a:solidFill>
                  <a:prstClr val="black"/>
                </a:solidFill>
                <a:cs typeface="Calibri"/>
              </a:rPr>
              <a:t>ts </a:t>
            </a:r>
            <a:r>
              <a:rPr sz="4400" b="1" spc="-20" dirty="0">
                <a:solidFill>
                  <a:prstClr val="black"/>
                </a:solidFill>
                <a:cs typeface="Calibri"/>
              </a:rPr>
              <a:t>o</a:t>
            </a:r>
            <a:r>
              <a:rPr sz="4400" b="1" dirty="0">
                <a:solidFill>
                  <a:prstClr val="black"/>
                </a:solidFill>
                <a:cs typeface="Calibri"/>
              </a:rPr>
              <a:t>f</a:t>
            </a:r>
            <a:r>
              <a:rPr sz="4400" b="1" spc="-5" dirty="0">
                <a:solidFill>
                  <a:prstClr val="black"/>
                </a:solidFill>
                <a:cs typeface="Calibri"/>
              </a:rPr>
              <a:t> </a:t>
            </a:r>
            <a:r>
              <a:rPr sz="4400" b="1" spc="-20" dirty="0">
                <a:solidFill>
                  <a:prstClr val="black"/>
                </a:solidFill>
                <a:cs typeface="Calibri"/>
              </a:rPr>
              <a:t>t</a:t>
            </a:r>
            <a:r>
              <a:rPr sz="4400" b="1" dirty="0">
                <a:solidFill>
                  <a:prstClr val="black"/>
                </a:solidFill>
                <a:cs typeface="Calibri"/>
              </a:rPr>
              <a:t>he</a:t>
            </a:r>
            <a:r>
              <a:rPr sz="4400" b="1" spc="-5" dirty="0">
                <a:solidFill>
                  <a:prstClr val="black"/>
                </a:solidFill>
                <a:cs typeface="Calibri"/>
              </a:rPr>
              <a:t> </a:t>
            </a:r>
            <a:r>
              <a:rPr sz="4400" b="1" dirty="0">
                <a:solidFill>
                  <a:prstClr val="black"/>
                </a:solidFill>
                <a:cs typeface="Calibri"/>
              </a:rPr>
              <a:t>St</a:t>
            </a:r>
            <a:r>
              <a:rPr sz="4400" b="1" spc="-15" dirty="0">
                <a:solidFill>
                  <a:prstClr val="black"/>
                </a:solidFill>
                <a:cs typeface="Calibri"/>
              </a:rPr>
              <a:t>u</a:t>
            </a:r>
            <a:r>
              <a:rPr sz="4400" b="1" dirty="0">
                <a:solidFill>
                  <a:prstClr val="black"/>
                </a:solidFill>
                <a:cs typeface="Calibri"/>
              </a:rPr>
              <a:t>dy a</a:t>
            </a:r>
            <a:r>
              <a:rPr sz="4400" b="1" spc="-65" dirty="0">
                <a:solidFill>
                  <a:prstClr val="black"/>
                </a:solidFill>
                <a:cs typeface="Calibri"/>
              </a:rPr>
              <a:t>r</a:t>
            </a:r>
            <a:r>
              <a:rPr sz="4400" b="1" spc="5" dirty="0">
                <a:solidFill>
                  <a:prstClr val="black"/>
                </a:solidFill>
                <a:cs typeface="Calibri"/>
              </a:rPr>
              <a:t>e</a:t>
            </a:r>
            <a:endParaRPr sz="4400">
              <a:solidFill>
                <a:prstClr val="black"/>
              </a:solidFill>
              <a:cs typeface="Calibri"/>
            </a:endParaRPr>
          </a:p>
          <a:p>
            <a:pPr algn="ctr"/>
            <a:r>
              <a:rPr sz="4400" b="1" spc="-5" dirty="0">
                <a:solidFill>
                  <a:prstClr val="black"/>
                </a:solidFill>
                <a:cs typeface="Calibri"/>
              </a:rPr>
              <a:t>Communit</a:t>
            </a:r>
            <a:r>
              <a:rPr sz="4400" b="1" dirty="0">
                <a:solidFill>
                  <a:prstClr val="black"/>
                </a:solidFill>
                <a:cs typeface="Calibri"/>
              </a:rPr>
              <a:t>y</a:t>
            </a:r>
            <a:r>
              <a:rPr sz="4400" b="1" spc="-10" dirty="0">
                <a:solidFill>
                  <a:prstClr val="black"/>
                </a:solidFill>
                <a:cs typeface="Calibri"/>
              </a:rPr>
              <a:t> </a:t>
            </a:r>
            <a:r>
              <a:rPr sz="4400" b="1" spc="-5" dirty="0">
                <a:solidFill>
                  <a:prstClr val="black"/>
                </a:solidFill>
                <a:cs typeface="Calibri"/>
              </a:rPr>
              <a:t>Dri</a:t>
            </a:r>
            <a:r>
              <a:rPr sz="4400" b="1" spc="-40" dirty="0">
                <a:solidFill>
                  <a:prstClr val="black"/>
                </a:solidFill>
                <a:cs typeface="Calibri"/>
              </a:rPr>
              <a:t>v</a:t>
            </a:r>
            <a:r>
              <a:rPr sz="4400" b="1" spc="-5" dirty="0">
                <a:solidFill>
                  <a:prstClr val="black"/>
                </a:solidFill>
                <a:cs typeface="Calibri"/>
              </a:rPr>
              <a:t>en</a:t>
            </a:r>
            <a:endParaRPr sz="4400">
              <a:solidFill>
                <a:prstClr val="black"/>
              </a:solidFill>
              <a:cs typeface="Calibri"/>
            </a:endParaRPr>
          </a:p>
        </p:txBody>
      </p:sp>
      <p:sp>
        <p:nvSpPr>
          <p:cNvPr id="3" name="object 3"/>
          <p:cNvSpPr/>
          <p:nvPr/>
        </p:nvSpPr>
        <p:spPr>
          <a:xfrm>
            <a:off x="2362200" y="1634235"/>
            <a:ext cx="4495800" cy="4945126"/>
          </a:xfrm>
          <a:prstGeom prst="rect">
            <a:avLst/>
          </a:prstGeom>
          <a:blipFill>
            <a:blip r:embed="rId3" cstate="print"/>
            <a:stretch>
              <a:fillRect/>
            </a:stretch>
          </a:blipFill>
        </p:spPr>
        <p:txBody>
          <a:bodyPr wrap="square" lIns="0" tIns="0" rIns="0" bIns="0" rtlCol="0"/>
          <a:lstStyle/>
          <a:p>
            <a:endParaRPr smtClean="0">
              <a:solidFill>
                <a:prstClr val="black"/>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8200" y="457200"/>
            <a:ext cx="7342065" cy="769441"/>
          </a:xfrm>
          <a:prstGeom prst="rect">
            <a:avLst/>
          </a:prstGeom>
        </p:spPr>
        <p:txBody>
          <a:bodyPr wrap="square">
            <a:spAutoFit/>
          </a:bodyPr>
          <a:lstStyle/>
          <a:p>
            <a:pPr algn="ctr"/>
            <a:r>
              <a:rPr lang="en-US" sz="4400" b="1" dirty="0" smtClean="0">
                <a:latin typeface="+mj-lt"/>
              </a:rPr>
              <a:t>Data Collection Methods</a:t>
            </a:r>
            <a:endParaRPr lang="en-US" sz="4400" b="1" dirty="0">
              <a:latin typeface="+mj-lt"/>
            </a:endParaRPr>
          </a:p>
        </p:txBody>
      </p:sp>
      <p:sp>
        <p:nvSpPr>
          <p:cNvPr id="4" name="TextBox 3"/>
          <p:cNvSpPr txBox="1"/>
          <p:nvPr/>
        </p:nvSpPr>
        <p:spPr>
          <a:xfrm>
            <a:off x="990600" y="1447800"/>
            <a:ext cx="7162800" cy="3785652"/>
          </a:xfrm>
          <a:prstGeom prst="rect">
            <a:avLst/>
          </a:prstGeom>
          <a:noFill/>
        </p:spPr>
        <p:txBody>
          <a:bodyPr wrap="square" rtlCol="0">
            <a:spAutoFit/>
          </a:bodyPr>
          <a:lstStyle/>
          <a:p>
            <a:pPr>
              <a:buFont typeface="Arial" pitchFamily="34" charset="0"/>
              <a:buChar char="•"/>
            </a:pPr>
            <a:r>
              <a:rPr lang="en-US" sz="3000" dirty="0" smtClean="0"/>
              <a:t>  Vehicle observations to determine baseline proper restraint</a:t>
            </a:r>
          </a:p>
          <a:p>
            <a:pPr>
              <a:buFont typeface="Arial" pitchFamily="34" charset="0"/>
              <a:buChar char="•"/>
            </a:pPr>
            <a:endParaRPr lang="en-US" sz="3000" dirty="0" smtClean="0"/>
          </a:p>
          <a:p>
            <a:pPr>
              <a:buFont typeface="Arial" pitchFamily="34" charset="0"/>
              <a:buChar char="•"/>
            </a:pPr>
            <a:r>
              <a:rPr lang="en-US" sz="3000" dirty="0" smtClean="0"/>
              <a:t>  Identified risk factors for being unrestrained or incorrectly restrained</a:t>
            </a:r>
          </a:p>
          <a:p>
            <a:pPr>
              <a:buFont typeface="Arial" pitchFamily="34" charset="0"/>
              <a:buChar char="•"/>
            </a:pPr>
            <a:endParaRPr lang="en-US" sz="3000" dirty="0" smtClean="0"/>
          </a:p>
          <a:p>
            <a:pPr>
              <a:buFont typeface="Arial" pitchFamily="34" charset="0"/>
              <a:buChar char="•"/>
            </a:pPr>
            <a:r>
              <a:rPr lang="en-US" sz="3000" dirty="0" smtClean="0"/>
              <a:t>  Focus groups and interviews to help understand community context</a:t>
            </a:r>
            <a:endParaRPr lang="en-US" sz="30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435127" rIns="0" bIns="0" rtlCol="0">
            <a:spAutoFit/>
          </a:bodyPr>
          <a:lstStyle/>
          <a:p>
            <a:pPr marL="8255">
              <a:lnSpc>
                <a:spcPct val="100000"/>
              </a:lnSpc>
            </a:pPr>
            <a:r>
              <a:rPr dirty="0"/>
              <a:t>N</a:t>
            </a:r>
            <a:r>
              <a:rPr spc="-50" dirty="0"/>
              <a:t>e</a:t>
            </a:r>
            <a:r>
              <a:rPr dirty="0"/>
              <a:t>z</a:t>
            </a:r>
            <a:r>
              <a:rPr spc="-5" dirty="0"/>
              <a:t> </a:t>
            </a:r>
            <a:r>
              <a:rPr spc="-80" dirty="0"/>
              <a:t>P</a:t>
            </a:r>
            <a:r>
              <a:rPr dirty="0"/>
              <a:t>e</a:t>
            </a:r>
            <a:r>
              <a:rPr spc="-65" dirty="0"/>
              <a:t>r</a:t>
            </a:r>
            <a:r>
              <a:rPr spc="-5" dirty="0"/>
              <a:t>c</a:t>
            </a:r>
            <a:r>
              <a:rPr spc="5" dirty="0"/>
              <a:t>e</a:t>
            </a:r>
            <a:r>
              <a:rPr spc="-15" dirty="0"/>
              <a:t> </a:t>
            </a:r>
            <a:r>
              <a:rPr dirty="0"/>
              <a:t>I</a:t>
            </a:r>
            <a:r>
              <a:rPr spc="-40" dirty="0"/>
              <a:t>n</a:t>
            </a:r>
            <a:r>
              <a:rPr spc="-55" dirty="0"/>
              <a:t>t</a:t>
            </a:r>
            <a:r>
              <a:rPr dirty="0"/>
              <a:t>e</a:t>
            </a:r>
            <a:r>
              <a:rPr spc="25" dirty="0"/>
              <a:t>r</a:t>
            </a:r>
            <a:r>
              <a:rPr spc="-35" dirty="0"/>
              <a:t>v</a:t>
            </a:r>
            <a:r>
              <a:rPr spc="-5" dirty="0"/>
              <a:t>e</a:t>
            </a:r>
            <a:r>
              <a:rPr spc="-35" dirty="0"/>
              <a:t>n</a:t>
            </a:r>
            <a:r>
              <a:rPr dirty="0"/>
              <a:t>ti</a:t>
            </a:r>
            <a:r>
              <a:rPr spc="-25" dirty="0"/>
              <a:t>o</a:t>
            </a:r>
            <a:r>
              <a:rPr dirty="0"/>
              <a:t>n</a:t>
            </a:r>
            <a:r>
              <a:rPr spc="-25" dirty="0"/>
              <a:t> </a:t>
            </a:r>
            <a:r>
              <a:rPr dirty="0"/>
              <a:t>Activi</a:t>
            </a:r>
            <a:r>
              <a:rPr spc="-15" dirty="0"/>
              <a:t>t</a:t>
            </a:r>
            <a:r>
              <a:rPr dirty="0"/>
              <a:t>ies</a:t>
            </a:r>
          </a:p>
        </p:txBody>
      </p:sp>
      <p:sp>
        <p:nvSpPr>
          <p:cNvPr id="3" name="object 3"/>
          <p:cNvSpPr txBox="1"/>
          <p:nvPr/>
        </p:nvSpPr>
        <p:spPr>
          <a:xfrm>
            <a:off x="535940" y="1529302"/>
            <a:ext cx="3807460" cy="4496103"/>
          </a:xfrm>
          <a:prstGeom prst="rect">
            <a:avLst/>
          </a:prstGeom>
        </p:spPr>
        <p:txBody>
          <a:bodyPr vert="horz" wrap="square" lIns="0" tIns="0" rIns="0" bIns="0" rtlCol="0">
            <a:spAutoFit/>
          </a:bodyPr>
          <a:lstStyle/>
          <a:p>
            <a:pPr marL="355600" indent="-342900">
              <a:buFont typeface="Arial"/>
              <a:buChar char="•"/>
              <a:tabLst>
                <a:tab pos="355600" algn="l"/>
              </a:tabLst>
            </a:pPr>
            <a:r>
              <a:rPr sz="3200" spc="-55" dirty="0">
                <a:solidFill>
                  <a:prstClr val="black"/>
                </a:solidFill>
                <a:cs typeface="Calibri"/>
              </a:rPr>
              <a:t>E</a:t>
            </a:r>
            <a:r>
              <a:rPr sz="3200" spc="-5" dirty="0">
                <a:solidFill>
                  <a:prstClr val="black"/>
                </a:solidFill>
                <a:cs typeface="Calibri"/>
              </a:rPr>
              <a:t>du</a:t>
            </a:r>
            <a:r>
              <a:rPr sz="3200" spc="-30" dirty="0">
                <a:solidFill>
                  <a:prstClr val="black"/>
                </a:solidFill>
                <a:cs typeface="Calibri"/>
              </a:rPr>
              <a:t>c</a:t>
            </a:r>
            <a:r>
              <a:rPr sz="3200" spc="-25" dirty="0">
                <a:solidFill>
                  <a:prstClr val="black"/>
                </a:solidFill>
                <a:cs typeface="Calibri"/>
              </a:rPr>
              <a:t>a</a:t>
            </a:r>
            <a:r>
              <a:rPr sz="3200" dirty="0">
                <a:solidFill>
                  <a:prstClr val="black"/>
                </a:solidFill>
                <a:cs typeface="Calibri"/>
              </a:rPr>
              <a:t>t</a:t>
            </a:r>
            <a:r>
              <a:rPr sz="3200" spc="-10" dirty="0">
                <a:solidFill>
                  <a:prstClr val="black"/>
                </a:solidFill>
                <a:cs typeface="Calibri"/>
              </a:rPr>
              <a:t>i</a:t>
            </a:r>
            <a:r>
              <a:rPr sz="3200" spc="-5" dirty="0">
                <a:solidFill>
                  <a:prstClr val="black"/>
                </a:solidFill>
                <a:cs typeface="Calibri"/>
              </a:rPr>
              <a:t>on</a:t>
            </a:r>
            <a:endParaRPr sz="3200" dirty="0">
              <a:solidFill>
                <a:prstClr val="black"/>
              </a:solidFill>
              <a:cs typeface="Calibri"/>
            </a:endParaRPr>
          </a:p>
          <a:p>
            <a:pPr marL="355600" indent="-342900">
              <a:spcBef>
                <a:spcPts val="380"/>
              </a:spcBef>
              <a:buFont typeface="Arial"/>
              <a:buChar char="•"/>
              <a:tabLst>
                <a:tab pos="355600" algn="l"/>
              </a:tabLst>
            </a:pPr>
            <a:r>
              <a:rPr sz="3200" dirty="0">
                <a:solidFill>
                  <a:prstClr val="black"/>
                </a:solidFill>
                <a:cs typeface="Calibri"/>
              </a:rPr>
              <a:t>A</a:t>
            </a:r>
            <a:r>
              <a:rPr sz="3200" spc="-45" dirty="0">
                <a:solidFill>
                  <a:prstClr val="black"/>
                </a:solidFill>
                <a:cs typeface="Calibri"/>
              </a:rPr>
              <a:t>w</a:t>
            </a:r>
            <a:r>
              <a:rPr sz="3200" dirty="0">
                <a:solidFill>
                  <a:prstClr val="black"/>
                </a:solidFill>
                <a:cs typeface="Calibri"/>
              </a:rPr>
              <a:t>a</a:t>
            </a:r>
            <a:r>
              <a:rPr sz="3200" spc="-40" dirty="0">
                <a:solidFill>
                  <a:prstClr val="black"/>
                </a:solidFill>
                <a:cs typeface="Calibri"/>
              </a:rPr>
              <a:t>r</a:t>
            </a:r>
            <a:r>
              <a:rPr sz="3200" dirty="0">
                <a:solidFill>
                  <a:prstClr val="black"/>
                </a:solidFill>
                <a:cs typeface="Calibri"/>
              </a:rPr>
              <a:t>eness</a:t>
            </a:r>
          </a:p>
          <a:p>
            <a:pPr marL="355600" indent="-342900">
              <a:spcBef>
                <a:spcPts val="385"/>
              </a:spcBef>
              <a:buFont typeface="Arial"/>
              <a:buChar char="•"/>
              <a:tabLst>
                <a:tab pos="355600" algn="l"/>
              </a:tabLst>
            </a:pPr>
            <a:r>
              <a:rPr sz="3200" dirty="0">
                <a:solidFill>
                  <a:prstClr val="black"/>
                </a:solidFill>
                <a:cs typeface="Calibri"/>
              </a:rPr>
              <a:t>Med</a:t>
            </a:r>
            <a:r>
              <a:rPr sz="3200" spc="-15" dirty="0">
                <a:solidFill>
                  <a:prstClr val="black"/>
                </a:solidFill>
                <a:cs typeface="Calibri"/>
              </a:rPr>
              <a:t>i</a:t>
            </a:r>
            <a:r>
              <a:rPr sz="3200" dirty="0">
                <a:solidFill>
                  <a:prstClr val="black"/>
                </a:solidFill>
                <a:cs typeface="Calibri"/>
              </a:rPr>
              <a:t>a</a:t>
            </a:r>
          </a:p>
          <a:p>
            <a:pPr marL="756285" lvl="1" indent="-286385">
              <a:spcBef>
                <a:spcPts val="350"/>
              </a:spcBef>
              <a:buFont typeface="Arial"/>
              <a:buChar char="–"/>
              <a:tabLst>
                <a:tab pos="756920" algn="l"/>
              </a:tabLst>
            </a:pPr>
            <a:r>
              <a:rPr sz="2800" spc="-215" dirty="0">
                <a:solidFill>
                  <a:prstClr val="black"/>
                </a:solidFill>
                <a:cs typeface="Calibri"/>
              </a:rPr>
              <a:t>T</a:t>
            </a:r>
            <a:r>
              <a:rPr sz="2800" spc="-5" dirty="0">
                <a:solidFill>
                  <a:prstClr val="black"/>
                </a:solidFill>
                <a:cs typeface="Calibri"/>
              </a:rPr>
              <a:t>a</a:t>
            </a:r>
            <a:r>
              <a:rPr sz="2800" dirty="0">
                <a:solidFill>
                  <a:prstClr val="black"/>
                </a:solidFill>
                <a:cs typeface="Calibri"/>
              </a:rPr>
              <a:t>c</a:t>
            </a:r>
            <a:r>
              <a:rPr sz="2800" spc="-5" dirty="0">
                <a:solidFill>
                  <a:prstClr val="black"/>
                </a:solidFill>
                <a:cs typeface="Calibri"/>
              </a:rPr>
              <a:t>’</a:t>
            </a:r>
            <a:r>
              <a:rPr sz="2800" spc="-15" dirty="0">
                <a:solidFill>
                  <a:prstClr val="black"/>
                </a:solidFill>
                <a:cs typeface="Calibri"/>
              </a:rPr>
              <a:t> </a:t>
            </a:r>
            <a:r>
              <a:rPr sz="2800" spc="-5" dirty="0">
                <a:solidFill>
                  <a:prstClr val="black"/>
                </a:solidFill>
                <a:cs typeface="Calibri"/>
              </a:rPr>
              <a:t>Ti</a:t>
            </a:r>
            <a:r>
              <a:rPr sz="2800" spc="-35" dirty="0">
                <a:solidFill>
                  <a:prstClr val="black"/>
                </a:solidFill>
                <a:cs typeface="Calibri"/>
              </a:rPr>
              <a:t>t</a:t>
            </a:r>
            <a:r>
              <a:rPr sz="2800" spc="-5" dirty="0">
                <a:solidFill>
                  <a:prstClr val="black"/>
                </a:solidFill>
                <a:cs typeface="Calibri"/>
              </a:rPr>
              <a:t>o’</a:t>
            </a:r>
            <a:r>
              <a:rPr sz="2800" dirty="0">
                <a:solidFill>
                  <a:prstClr val="black"/>
                </a:solidFill>
                <a:cs typeface="Calibri"/>
              </a:rPr>
              <a:t> </a:t>
            </a:r>
            <a:r>
              <a:rPr lang="en-US" sz="2800" spc="-50" dirty="0" err="1" smtClean="0">
                <a:solidFill>
                  <a:prstClr val="black"/>
                </a:solidFill>
                <a:cs typeface="Calibri"/>
              </a:rPr>
              <a:t>q</a:t>
            </a:r>
            <a:r>
              <a:rPr sz="2800" spc="-5" dirty="0" err="1" smtClean="0">
                <a:solidFill>
                  <a:prstClr val="black"/>
                </a:solidFill>
                <a:cs typeface="Calibri"/>
              </a:rPr>
              <a:t>an</a:t>
            </a:r>
            <a:r>
              <a:rPr sz="2800" spc="5" dirty="0" smtClean="0">
                <a:solidFill>
                  <a:prstClr val="black"/>
                </a:solidFill>
                <a:cs typeface="Calibri"/>
              </a:rPr>
              <a:t> </a:t>
            </a:r>
            <a:r>
              <a:rPr sz="2800" spc="-5" dirty="0" smtClean="0">
                <a:solidFill>
                  <a:prstClr val="black"/>
                </a:solidFill>
                <a:cs typeface="Calibri"/>
              </a:rPr>
              <a:t>artic</a:t>
            </a:r>
            <a:r>
              <a:rPr sz="2800" spc="-10" dirty="0" smtClean="0">
                <a:solidFill>
                  <a:prstClr val="black"/>
                </a:solidFill>
                <a:cs typeface="Calibri"/>
              </a:rPr>
              <a:t>l</a:t>
            </a:r>
            <a:r>
              <a:rPr sz="2800" spc="-5" dirty="0" smtClean="0">
                <a:solidFill>
                  <a:prstClr val="black"/>
                </a:solidFill>
                <a:cs typeface="Calibri"/>
              </a:rPr>
              <a:t>e</a:t>
            </a:r>
            <a:r>
              <a:rPr lang="en-US" sz="2800" spc="-5" dirty="0" smtClean="0">
                <a:solidFill>
                  <a:prstClr val="black"/>
                </a:solidFill>
                <a:cs typeface="Calibri"/>
              </a:rPr>
              <a:t>s</a:t>
            </a:r>
            <a:endParaRPr sz="2800" dirty="0">
              <a:solidFill>
                <a:prstClr val="black"/>
              </a:solidFill>
              <a:cs typeface="Calibri"/>
            </a:endParaRPr>
          </a:p>
          <a:p>
            <a:pPr marL="756285" lvl="1" indent="-286385">
              <a:spcBef>
                <a:spcPts val="335"/>
              </a:spcBef>
              <a:buFont typeface="Arial"/>
              <a:buChar char="–"/>
              <a:tabLst>
                <a:tab pos="756920" algn="l"/>
              </a:tabLst>
            </a:pPr>
            <a:r>
              <a:rPr sz="2800" spc="-10" dirty="0">
                <a:solidFill>
                  <a:prstClr val="black"/>
                </a:solidFill>
                <a:cs typeface="Calibri"/>
              </a:rPr>
              <a:t>So</a:t>
            </a:r>
            <a:r>
              <a:rPr sz="2800" dirty="0">
                <a:solidFill>
                  <a:prstClr val="black"/>
                </a:solidFill>
                <a:cs typeface="Calibri"/>
              </a:rPr>
              <a:t>c</a:t>
            </a:r>
            <a:r>
              <a:rPr sz="2800" spc="-5" dirty="0">
                <a:solidFill>
                  <a:prstClr val="black"/>
                </a:solidFill>
                <a:cs typeface="Calibri"/>
              </a:rPr>
              <a:t>ial</a:t>
            </a:r>
            <a:r>
              <a:rPr sz="2800" spc="-10" dirty="0">
                <a:solidFill>
                  <a:prstClr val="black"/>
                </a:solidFill>
                <a:cs typeface="Calibri"/>
              </a:rPr>
              <a:t> </a:t>
            </a:r>
            <a:r>
              <a:rPr sz="2800" spc="-5" dirty="0" smtClean="0">
                <a:solidFill>
                  <a:prstClr val="black"/>
                </a:solidFill>
                <a:cs typeface="Calibri"/>
              </a:rPr>
              <a:t>med</a:t>
            </a:r>
            <a:r>
              <a:rPr sz="2800" spc="-15" dirty="0" smtClean="0">
                <a:solidFill>
                  <a:prstClr val="black"/>
                </a:solidFill>
                <a:cs typeface="Calibri"/>
              </a:rPr>
              <a:t>i</a:t>
            </a:r>
            <a:r>
              <a:rPr sz="2800" spc="-5" dirty="0" smtClean="0">
                <a:solidFill>
                  <a:prstClr val="black"/>
                </a:solidFill>
                <a:cs typeface="Calibri"/>
              </a:rPr>
              <a:t>a</a:t>
            </a:r>
            <a:r>
              <a:rPr lang="en-US" sz="2800" spc="-5" dirty="0" smtClean="0">
                <a:solidFill>
                  <a:prstClr val="black"/>
                </a:solidFill>
                <a:cs typeface="Calibri"/>
              </a:rPr>
              <a:t> </a:t>
            </a:r>
            <a:endParaRPr sz="2800" dirty="0">
              <a:solidFill>
                <a:prstClr val="black"/>
              </a:solidFill>
              <a:cs typeface="Calibri"/>
            </a:endParaRPr>
          </a:p>
          <a:p>
            <a:pPr marL="756285" lvl="1" indent="-286385">
              <a:spcBef>
                <a:spcPts val="335"/>
              </a:spcBef>
              <a:buFont typeface="Arial"/>
              <a:buChar char="–"/>
              <a:tabLst>
                <a:tab pos="756920" algn="l"/>
              </a:tabLst>
            </a:pPr>
            <a:r>
              <a:rPr sz="2800" spc="-5" dirty="0">
                <a:solidFill>
                  <a:prstClr val="black"/>
                </a:solidFill>
                <a:cs typeface="Calibri"/>
              </a:rPr>
              <a:t>Mass</a:t>
            </a:r>
            <a:r>
              <a:rPr sz="2800" spc="15" dirty="0">
                <a:solidFill>
                  <a:prstClr val="black"/>
                </a:solidFill>
                <a:cs typeface="Calibri"/>
              </a:rPr>
              <a:t> </a:t>
            </a:r>
            <a:r>
              <a:rPr sz="2800" spc="-5" dirty="0">
                <a:solidFill>
                  <a:prstClr val="black"/>
                </a:solidFill>
                <a:cs typeface="Calibri"/>
              </a:rPr>
              <a:t>ema</a:t>
            </a:r>
            <a:r>
              <a:rPr sz="2800" spc="-15" dirty="0">
                <a:solidFill>
                  <a:prstClr val="black"/>
                </a:solidFill>
                <a:cs typeface="Calibri"/>
              </a:rPr>
              <a:t>i</a:t>
            </a:r>
            <a:r>
              <a:rPr sz="2800" dirty="0">
                <a:solidFill>
                  <a:prstClr val="black"/>
                </a:solidFill>
                <a:cs typeface="Calibri"/>
              </a:rPr>
              <a:t>ls</a:t>
            </a:r>
          </a:p>
          <a:p>
            <a:pPr marL="756285" lvl="1" indent="-286385">
              <a:spcBef>
                <a:spcPts val="335"/>
              </a:spcBef>
              <a:buFont typeface="Arial"/>
              <a:buChar char="–"/>
              <a:tabLst>
                <a:tab pos="756920" algn="l"/>
              </a:tabLst>
            </a:pPr>
            <a:r>
              <a:rPr sz="2800" spc="-10" dirty="0">
                <a:solidFill>
                  <a:prstClr val="black"/>
                </a:solidFill>
                <a:cs typeface="Calibri"/>
              </a:rPr>
              <a:t>Chec</a:t>
            </a:r>
            <a:r>
              <a:rPr sz="2800" spc="-5" dirty="0">
                <a:solidFill>
                  <a:prstClr val="black"/>
                </a:solidFill>
                <a:cs typeface="Calibri"/>
              </a:rPr>
              <a:t>k</a:t>
            </a:r>
            <a:r>
              <a:rPr sz="2800" spc="15" dirty="0">
                <a:solidFill>
                  <a:prstClr val="black"/>
                </a:solidFill>
                <a:cs typeface="Calibri"/>
              </a:rPr>
              <a:t> </a:t>
            </a:r>
            <a:r>
              <a:rPr sz="2800" spc="-5" dirty="0">
                <a:solidFill>
                  <a:prstClr val="black"/>
                </a:solidFill>
                <a:cs typeface="Calibri"/>
              </a:rPr>
              <a:t>i</a:t>
            </a:r>
            <a:r>
              <a:rPr sz="2800" spc="-20" dirty="0">
                <a:solidFill>
                  <a:prstClr val="black"/>
                </a:solidFill>
                <a:cs typeface="Calibri"/>
              </a:rPr>
              <a:t>n</a:t>
            </a:r>
            <a:r>
              <a:rPr sz="2800" spc="-10" dirty="0">
                <a:solidFill>
                  <a:prstClr val="black"/>
                </a:solidFill>
                <a:cs typeface="Calibri"/>
              </a:rPr>
              <a:t>serts</a:t>
            </a:r>
            <a:endParaRPr sz="2800" dirty="0">
              <a:solidFill>
                <a:prstClr val="black"/>
              </a:solidFill>
              <a:cs typeface="Calibri"/>
            </a:endParaRPr>
          </a:p>
          <a:p>
            <a:pPr marL="355600" indent="-342900">
              <a:spcBef>
                <a:spcPts val="365"/>
              </a:spcBef>
              <a:buFont typeface="Arial"/>
              <a:buChar char="•"/>
              <a:tabLst>
                <a:tab pos="355600" algn="l"/>
              </a:tabLst>
            </a:pPr>
            <a:r>
              <a:rPr sz="3200" spc="-60" dirty="0">
                <a:solidFill>
                  <a:prstClr val="black"/>
                </a:solidFill>
                <a:cs typeface="Calibri"/>
              </a:rPr>
              <a:t>P</a:t>
            </a:r>
            <a:r>
              <a:rPr sz="3200" spc="-5" dirty="0">
                <a:solidFill>
                  <a:prstClr val="black"/>
                </a:solidFill>
                <a:cs typeface="Calibri"/>
              </a:rPr>
              <a:t>olicy</a:t>
            </a:r>
            <a:endParaRPr sz="3200" dirty="0">
              <a:solidFill>
                <a:prstClr val="black"/>
              </a:solidFill>
              <a:cs typeface="Calibri"/>
            </a:endParaRPr>
          </a:p>
          <a:p>
            <a:pPr marL="756285" lvl="1" indent="-286385">
              <a:spcBef>
                <a:spcPts val="355"/>
              </a:spcBef>
              <a:buFont typeface="Arial"/>
              <a:buChar char="–"/>
              <a:tabLst>
                <a:tab pos="756920" algn="l"/>
              </a:tabLst>
            </a:pPr>
            <a:r>
              <a:rPr sz="2800" spc="-5" dirty="0">
                <a:solidFill>
                  <a:prstClr val="black"/>
                </a:solidFill>
                <a:cs typeface="Calibri"/>
              </a:rPr>
              <a:t>Upd</a:t>
            </a:r>
            <a:r>
              <a:rPr sz="2800" spc="-40" dirty="0">
                <a:solidFill>
                  <a:prstClr val="black"/>
                </a:solidFill>
                <a:cs typeface="Calibri"/>
              </a:rPr>
              <a:t>a</a:t>
            </a:r>
            <a:r>
              <a:rPr sz="2800" dirty="0">
                <a:solidFill>
                  <a:prstClr val="black"/>
                </a:solidFill>
                <a:cs typeface="Calibri"/>
              </a:rPr>
              <a:t>t</a:t>
            </a:r>
            <a:r>
              <a:rPr sz="2800" spc="-10" dirty="0">
                <a:solidFill>
                  <a:prstClr val="black"/>
                </a:solidFill>
                <a:cs typeface="Calibri"/>
              </a:rPr>
              <a:t>in</a:t>
            </a:r>
            <a:r>
              <a:rPr sz="2800" spc="-5" dirty="0">
                <a:solidFill>
                  <a:prstClr val="black"/>
                </a:solidFill>
                <a:cs typeface="Calibri"/>
              </a:rPr>
              <a:t>g</a:t>
            </a:r>
            <a:r>
              <a:rPr sz="2800" spc="20" dirty="0">
                <a:solidFill>
                  <a:prstClr val="black"/>
                </a:solidFill>
                <a:cs typeface="Calibri"/>
              </a:rPr>
              <a:t> </a:t>
            </a:r>
            <a:r>
              <a:rPr sz="2800" spc="-165" dirty="0">
                <a:solidFill>
                  <a:prstClr val="black"/>
                </a:solidFill>
                <a:cs typeface="Calibri"/>
              </a:rPr>
              <a:t>T</a:t>
            </a:r>
            <a:r>
              <a:rPr sz="2800" spc="-5" dirty="0">
                <a:solidFill>
                  <a:prstClr val="black"/>
                </a:solidFill>
                <a:cs typeface="Calibri"/>
              </a:rPr>
              <a:t>r</a:t>
            </a:r>
            <a:r>
              <a:rPr sz="2800" spc="-15" dirty="0">
                <a:solidFill>
                  <a:prstClr val="black"/>
                </a:solidFill>
                <a:cs typeface="Calibri"/>
              </a:rPr>
              <a:t>i</a:t>
            </a:r>
            <a:r>
              <a:rPr sz="2800" spc="-5" dirty="0">
                <a:solidFill>
                  <a:prstClr val="black"/>
                </a:solidFill>
                <a:cs typeface="Calibri"/>
              </a:rPr>
              <a:t>ba</a:t>
            </a:r>
            <a:r>
              <a:rPr sz="2800" dirty="0">
                <a:solidFill>
                  <a:prstClr val="black"/>
                </a:solidFill>
                <a:cs typeface="Calibri"/>
              </a:rPr>
              <a:t>l</a:t>
            </a:r>
            <a:r>
              <a:rPr sz="2800" spc="-10" dirty="0">
                <a:solidFill>
                  <a:prstClr val="black"/>
                </a:solidFill>
                <a:cs typeface="Calibri"/>
              </a:rPr>
              <a:t> </a:t>
            </a:r>
            <a:r>
              <a:rPr sz="2800" dirty="0">
                <a:solidFill>
                  <a:prstClr val="black"/>
                </a:solidFill>
                <a:cs typeface="Calibri"/>
              </a:rPr>
              <a:t>l</a:t>
            </a:r>
            <a:r>
              <a:rPr sz="2800" spc="-30" dirty="0">
                <a:solidFill>
                  <a:prstClr val="black"/>
                </a:solidFill>
                <a:cs typeface="Calibri"/>
              </a:rPr>
              <a:t>a</a:t>
            </a:r>
            <a:r>
              <a:rPr sz="2800" spc="-5" dirty="0">
                <a:solidFill>
                  <a:prstClr val="black"/>
                </a:solidFill>
                <a:cs typeface="Calibri"/>
              </a:rPr>
              <a:t>w</a:t>
            </a:r>
            <a:endParaRPr sz="2800" dirty="0">
              <a:solidFill>
                <a:prstClr val="black"/>
              </a:solidFill>
              <a:cs typeface="Calibri"/>
            </a:endParaRPr>
          </a:p>
        </p:txBody>
      </p:sp>
      <p:sp>
        <p:nvSpPr>
          <p:cNvPr id="4" name="object 4"/>
          <p:cNvSpPr/>
          <p:nvPr/>
        </p:nvSpPr>
        <p:spPr>
          <a:xfrm>
            <a:off x="4800600" y="1447800"/>
            <a:ext cx="2909061" cy="4495800"/>
          </a:xfrm>
          <a:prstGeom prst="rect">
            <a:avLst/>
          </a:prstGeom>
          <a:blipFill>
            <a:blip r:embed="rId3" cstate="print"/>
            <a:stretch>
              <a:fillRect/>
            </a:stretch>
          </a:blipFill>
        </p:spPr>
        <p:txBody>
          <a:bodyPr wrap="square" lIns="0" tIns="0" rIns="0" bIns="0" rtlCol="0"/>
          <a:lstStyle/>
          <a:p>
            <a:endParaRPr smtClean="0">
              <a:solidFill>
                <a:prstClr val="black"/>
              </a:solidFill>
            </a:endParaRPr>
          </a:p>
        </p:txBody>
      </p:sp>
      <p:pic>
        <p:nvPicPr>
          <p:cNvPr id="5" name="Picture 2" descr="https://www.facebookbrand.com/img/fb-art.jpg"/>
          <p:cNvPicPr>
            <a:picLocks noChangeAspect="1" noChangeArrowheads="1"/>
          </p:cNvPicPr>
          <p:nvPr/>
        </p:nvPicPr>
        <p:blipFill>
          <a:blip r:embed="rId4" cstate="print"/>
          <a:srcRect/>
          <a:stretch>
            <a:fillRect/>
          </a:stretch>
        </p:blipFill>
        <p:spPr bwMode="auto">
          <a:xfrm>
            <a:off x="3276600" y="3581400"/>
            <a:ext cx="457200" cy="457200"/>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880228" y="1141983"/>
            <a:ext cx="1601470" cy="254000"/>
          </a:xfrm>
          <a:prstGeom prst="rect">
            <a:avLst/>
          </a:prstGeom>
        </p:spPr>
        <p:txBody>
          <a:bodyPr vert="horz" wrap="square" lIns="0" tIns="0" rIns="0" bIns="0" rtlCol="0">
            <a:spAutoFit/>
          </a:bodyPr>
          <a:lstStyle/>
          <a:p>
            <a:pPr marL="12700">
              <a:lnSpc>
                <a:spcPct val="100000"/>
              </a:lnSpc>
            </a:pPr>
            <a:r>
              <a:rPr sz="1800" b="0" u="heavy" spc="-5" dirty="0">
                <a:solidFill>
                  <a:srgbClr val="800080"/>
                </a:solidFill>
                <a:latin typeface="Calibri"/>
                <a:cs typeface="Calibri"/>
                <a:hlinkClick r:id="rId3"/>
              </a:rPr>
              <a:t>TV</a:t>
            </a:r>
            <a:r>
              <a:rPr sz="1800" b="0" u="heavy" dirty="0">
                <a:solidFill>
                  <a:srgbClr val="800080"/>
                </a:solidFill>
                <a:latin typeface="Calibri"/>
                <a:cs typeface="Calibri"/>
                <a:hlinkClick r:id="rId3"/>
              </a:rPr>
              <a:t> </a:t>
            </a:r>
            <a:r>
              <a:rPr sz="1800" b="0" u="heavy" spc="10" dirty="0">
                <a:solidFill>
                  <a:srgbClr val="800080"/>
                </a:solidFill>
                <a:latin typeface="Calibri"/>
                <a:cs typeface="Calibri"/>
                <a:hlinkClick r:id="rId3"/>
              </a:rPr>
              <a:t> </a:t>
            </a:r>
            <a:r>
              <a:rPr sz="1800" b="0" u="heavy" dirty="0">
                <a:solidFill>
                  <a:srgbClr val="800080"/>
                </a:solidFill>
                <a:latin typeface="Calibri"/>
                <a:cs typeface="Calibri"/>
                <a:hlinkClick r:id="rId3"/>
              </a:rPr>
              <a:t>&amp;</a:t>
            </a:r>
            <a:r>
              <a:rPr sz="1800" b="0" u="heavy" spc="5" dirty="0">
                <a:solidFill>
                  <a:srgbClr val="800080"/>
                </a:solidFill>
                <a:latin typeface="Calibri"/>
                <a:cs typeface="Calibri"/>
                <a:hlinkClick r:id="rId3"/>
              </a:rPr>
              <a:t> </a:t>
            </a:r>
            <a:r>
              <a:rPr sz="1800" b="0" u="heavy" dirty="0">
                <a:solidFill>
                  <a:srgbClr val="800080"/>
                </a:solidFill>
                <a:latin typeface="Calibri"/>
                <a:cs typeface="Calibri"/>
                <a:hlinkClick r:id="rId3"/>
              </a:rPr>
              <a:t>Rad</a:t>
            </a:r>
            <a:r>
              <a:rPr sz="1800" b="0" u="heavy" spc="-10" dirty="0">
                <a:solidFill>
                  <a:srgbClr val="800080"/>
                </a:solidFill>
                <a:latin typeface="Calibri"/>
                <a:cs typeface="Calibri"/>
                <a:hlinkClick r:id="rId3"/>
              </a:rPr>
              <a:t>i</a:t>
            </a:r>
            <a:r>
              <a:rPr sz="1800" b="0" u="heavy" dirty="0">
                <a:solidFill>
                  <a:srgbClr val="800080"/>
                </a:solidFill>
                <a:latin typeface="Calibri"/>
                <a:cs typeface="Calibri"/>
                <a:hlinkClick r:id="rId3"/>
              </a:rPr>
              <a:t>o</a:t>
            </a:r>
            <a:r>
              <a:rPr sz="1800" b="0" u="heavy" spc="10" dirty="0">
                <a:solidFill>
                  <a:srgbClr val="800080"/>
                </a:solidFill>
                <a:latin typeface="Calibri"/>
                <a:cs typeface="Calibri"/>
                <a:hlinkClick r:id="rId3"/>
              </a:rPr>
              <a:t> </a:t>
            </a:r>
            <a:r>
              <a:rPr sz="1800" b="0" u="heavy" spc="-15" dirty="0">
                <a:solidFill>
                  <a:srgbClr val="800080"/>
                </a:solidFill>
                <a:latin typeface="Calibri"/>
                <a:cs typeface="Calibri"/>
                <a:hlinkClick r:id="rId3"/>
              </a:rPr>
              <a:t>PS</a:t>
            </a:r>
            <a:r>
              <a:rPr sz="1800" b="0" u="heavy" spc="-5" dirty="0">
                <a:solidFill>
                  <a:srgbClr val="800080"/>
                </a:solidFill>
                <a:latin typeface="Calibri"/>
                <a:cs typeface="Calibri"/>
                <a:hlinkClick r:id="rId3"/>
              </a:rPr>
              <a:t>As</a:t>
            </a:r>
            <a:endParaRPr sz="1800">
              <a:latin typeface="Calibri"/>
              <a:cs typeface="Calibri"/>
            </a:endParaRPr>
          </a:p>
        </p:txBody>
      </p:sp>
      <p:sp>
        <p:nvSpPr>
          <p:cNvPr id="3" name="object 3"/>
          <p:cNvSpPr/>
          <p:nvPr/>
        </p:nvSpPr>
        <p:spPr>
          <a:xfrm>
            <a:off x="4583557" y="2286000"/>
            <a:ext cx="4294250" cy="2558034"/>
          </a:xfrm>
          <a:prstGeom prst="rect">
            <a:avLst/>
          </a:prstGeom>
          <a:blipFill>
            <a:blip r:embed="rId4" cstate="print"/>
            <a:stretch>
              <a:fillRect/>
            </a:stretch>
          </a:blipFill>
        </p:spPr>
        <p:txBody>
          <a:bodyPr wrap="square" lIns="0" tIns="0" rIns="0" bIns="0" rtlCol="0"/>
          <a:lstStyle/>
          <a:p>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6800" y="1981200"/>
            <a:ext cx="1423577" cy="992437"/>
          </a:xfrm>
          <a:prstGeom prst="rect">
            <a:avLst/>
          </a:prstGeom>
        </p:spPr>
      </p:pic>
      <p:pic>
        <p:nvPicPr>
          <p:cNvPr id="5" name="Picture 2" descr="C:\Users\tlutz\AppData\Local\Microsoft\Windows\Temporary Internet Files\Content.Outlook\JGWTJBKU\draft 19.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43000" y="4419600"/>
            <a:ext cx="1295400" cy="11430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667000" y="2133600"/>
            <a:ext cx="5715000" cy="646331"/>
          </a:xfrm>
          <a:prstGeom prst="rect">
            <a:avLst/>
          </a:prstGeom>
          <a:noFill/>
        </p:spPr>
        <p:txBody>
          <a:bodyPr wrap="square" rtlCol="0">
            <a:spAutoFit/>
          </a:bodyPr>
          <a:lstStyle/>
          <a:p>
            <a:r>
              <a:rPr lang="en-US" sz="3600" dirty="0" smtClean="0"/>
              <a:t>Native It’s Your Game</a:t>
            </a:r>
            <a:endParaRPr lang="en-US" sz="3600" dirty="0"/>
          </a:p>
        </p:txBody>
      </p:sp>
      <p:sp>
        <p:nvSpPr>
          <p:cNvPr id="10" name="TextBox 9"/>
          <p:cNvSpPr txBox="1"/>
          <p:nvPr/>
        </p:nvSpPr>
        <p:spPr>
          <a:xfrm>
            <a:off x="2743200" y="4724400"/>
            <a:ext cx="4953000" cy="646331"/>
          </a:xfrm>
          <a:prstGeom prst="rect">
            <a:avLst/>
          </a:prstGeom>
          <a:noFill/>
        </p:spPr>
        <p:txBody>
          <a:bodyPr wrap="square" rtlCol="0">
            <a:spAutoFit/>
          </a:bodyPr>
          <a:lstStyle/>
          <a:p>
            <a:r>
              <a:rPr lang="en-US" sz="3600" dirty="0" smtClean="0"/>
              <a:t>Tots to Tween</a:t>
            </a:r>
            <a:endParaRPr lang="en-US" sz="3600" dirty="0"/>
          </a:p>
        </p:txBody>
      </p:sp>
      <p:sp>
        <p:nvSpPr>
          <p:cNvPr id="12" name="TextBox 11"/>
          <p:cNvSpPr txBox="1"/>
          <p:nvPr/>
        </p:nvSpPr>
        <p:spPr>
          <a:xfrm>
            <a:off x="457200" y="381000"/>
            <a:ext cx="8229600" cy="707886"/>
          </a:xfrm>
          <a:prstGeom prst="rect">
            <a:avLst/>
          </a:prstGeom>
          <a:noFill/>
        </p:spPr>
        <p:txBody>
          <a:bodyPr wrap="square" rtlCol="0">
            <a:spAutoFit/>
          </a:bodyPr>
          <a:lstStyle/>
          <a:p>
            <a:r>
              <a:rPr lang="en-US" sz="4000" dirty="0" smtClean="0"/>
              <a:t>Nez Perce Project Updates</a:t>
            </a:r>
            <a:endParaRPr lang="en-US" sz="4000" dirty="0"/>
          </a:p>
        </p:txBody>
      </p:sp>
      <p:sp>
        <p:nvSpPr>
          <p:cNvPr id="13" name="TextBox 12"/>
          <p:cNvSpPr txBox="1"/>
          <p:nvPr/>
        </p:nvSpPr>
        <p:spPr>
          <a:xfrm>
            <a:off x="2743200" y="3352800"/>
            <a:ext cx="4724400" cy="646331"/>
          </a:xfrm>
          <a:prstGeom prst="rect">
            <a:avLst/>
          </a:prstGeom>
          <a:noFill/>
        </p:spPr>
        <p:txBody>
          <a:bodyPr wrap="square" rtlCol="0">
            <a:spAutoFit/>
          </a:bodyPr>
          <a:lstStyle/>
          <a:p>
            <a:r>
              <a:rPr lang="en-US" sz="3600" dirty="0" smtClean="0"/>
              <a:t>Native CARS </a:t>
            </a:r>
            <a:endParaRPr lang="en-US" sz="3600" dirty="0"/>
          </a:p>
        </p:txBody>
      </p:sp>
      <p:sp>
        <p:nvSpPr>
          <p:cNvPr id="36866" name="AutoShape 2" descr="Image result for Native CAR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36868" name="AutoShape 4" descr="Image result for Native CAR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36870" name="AutoShape 6" descr="Image result for Native CAR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36872" name="AutoShape 8" descr="Image result for Native CAR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36874" name="AutoShape 10" descr="Image result for Native CAR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36876" name="AutoShape 12" descr="Image result for Native CAR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pic>
        <p:nvPicPr>
          <p:cNvPr id="15" name="Picture 14" descr="http://www.npaihb.org/images/epicenter_docs/ChildSafetyStudy/2014/NativeCarsImage.png"/>
          <p:cNvPicPr/>
          <p:nvPr/>
        </p:nvPicPr>
        <p:blipFill>
          <a:blip r:embed="rId5" cstate="print"/>
          <a:srcRect/>
          <a:stretch>
            <a:fillRect/>
          </a:stretch>
        </p:blipFill>
        <p:spPr bwMode="auto">
          <a:xfrm>
            <a:off x="1066800" y="3276600"/>
            <a:ext cx="1371600" cy="1009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563295" y="1219200"/>
            <a:ext cx="8054594" cy="3997198"/>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538842" y="996043"/>
            <a:ext cx="7984671" cy="3886200"/>
          </a:xfrm>
          <a:prstGeom prst="rect">
            <a:avLst/>
          </a:prstGeom>
          <a:blipFill>
            <a:blip r:embed="rId3" cstate="print"/>
            <a:stretch>
              <a:fillRect/>
            </a:stretch>
          </a:blipFill>
        </p:spPr>
        <p:txBody>
          <a:bodyPr wrap="square" lIns="0" tIns="0" rIns="0" bIns="0" rtlCol="0"/>
          <a:lstStyle/>
          <a:p>
            <a:endParaRPr smtClean="0">
              <a:solidFill>
                <a:prstClr val="black"/>
              </a:solidFill>
            </a:endParaRPr>
          </a:p>
        </p:txBody>
      </p:sp>
      <p:sp>
        <p:nvSpPr>
          <p:cNvPr id="3" name="object 3"/>
          <p:cNvSpPr/>
          <p:nvPr/>
        </p:nvSpPr>
        <p:spPr>
          <a:xfrm>
            <a:off x="7086600" y="4196443"/>
            <a:ext cx="457200" cy="457200"/>
          </a:xfrm>
          <a:prstGeom prst="rect">
            <a:avLst/>
          </a:prstGeom>
          <a:blipFill>
            <a:blip r:embed="rId4" cstate="print"/>
            <a:stretch>
              <a:fillRect/>
            </a:stretch>
          </a:blipFill>
        </p:spPr>
        <p:txBody>
          <a:bodyPr wrap="square" lIns="0" tIns="0" rIns="0" bIns="0" rtlCol="0"/>
          <a:lstStyle/>
          <a:p>
            <a:endParaRPr smtClean="0">
              <a:solidFill>
                <a:prstClr val="black"/>
              </a:solidFill>
            </a:endParaRPr>
          </a:p>
        </p:txBody>
      </p:sp>
      <p:sp>
        <p:nvSpPr>
          <p:cNvPr id="4" name="object 4"/>
          <p:cNvSpPr/>
          <p:nvPr/>
        </p:nvSpPr>
        <p:spPr>
          <a:xfrm>
            <a:off x="0" y="5600700"/>
            <a:ext cx="9127671" cy="1240971"/>
          </a:xfrm>
          <a:prstGeom prst="rect">
            <a:avLst/>
          </a:prstGeom>
          <a:blipFill>
            <a:blip r:embed="rId5" cstate="print"/>
            <a:stretch>
              <a:fillRect/>
            </a:stretch>
          </a:blipFill>
        </p:spPr>
        <p:txBody>
          <a:bodyPr wrap="square" lIns="0" tIns="0" rIns="0" bIns="0" rtlCol="0"/>
          <a:lstStyle/>
          <a:p>
            <a:endParaRPr smtClean="0">
              <a:solidFill>
                <a:prstClr val="black"/>
              </a:solidFill>
            </a:endParaRPr>
          </a:p>
        </p:txBody>
      </p:sp>
      <p:sp>
        <p:nvSpPr>
          <p:cNvPr id="5" name="object 5"/>
          <p:cNvSpPr/>
          <p:nvPr/>
        </p:nvSpPr>
        <p:spPr>
          <a:xfrm>
            <a:off x="8490856" y="1681843"/>
            <a:ext cx="0" cy="3119120"/>
          </a:xfrm>
          <a:custGeom>
            <a:avLst/>
            <a:gdLst/>
            <a:ahLst/>
            <a:cxnLst/>
            <a:rect l="l" t="t" r="r" b="b"/>
            <a:pathLst>
              <a:path h="3119120">
                <a:moveTo>
                  <a:pt x="0" y="3118756"/>
                </a:moveTo>
                <a:lnTo>
                  <a:pt x="0" y="0"/>
                </a:lnTo>
              </a:path>
            </a:pathLst>
          </a:custGeom>
          <a:ln w="65314">
            <a:solidFill>
              <a:srgbClr val="544823"/>
            </a:solidFill>
          </a:ln>
        </p:spPr>
        <p:txBody>
          <a:bodyPr wrap="square" lIns="0" tIns="0" rIns="0" bIns="0" rtlCol="0"/>
          <a:lstStyle/>
          <a:p>
            <a:endParaRPr smtClean="0">
              <a:solidFill>
                <a:prstClr val="black"/>
              </a:solidFill>
            </a:endParaRPr>
          </a:p>
        </p:txBody>
      </p:sp>
      <p:sp>
        <p:nvSpPr>
          <p:cNvPr id="6" name="object 6"/>
          <p:cNvSpPr/>
          <p:nvPr/>
        </p:nvSpPr>
        <p:spPr>
          <a:xfrm>
            <a:off x="3902528" y="4829175"/>
            <a:ext cx="4621530" cy="0"/>
          </a:xfrm>
          <a:custGeom>
            <a:avLst/>
            <a:gdLst/>
            <a:ahLst/>
            <a:cxnLst/>
            <a:rect l="l" t="t" r="r" b="b"/>
            <a:pathLst>
              <a:path w="4621530">
                <a:moveTo>
                  <a:pt x="0" y="0"/>
                </a:moveTo>
                <a:lnTo>
                  <a:pt x="4620986" y="0"/>
                </a:lnTo>
              </a:path>
            </a:pathLst>
          </a:custGeom>
          <a:ln w="57150">
            <a:solidFill>
              <a:srgbClr val="544823"/>
            </a:solidFill>
          </a:ln>
        </p:spPr>
        <p:txBody>
          <a:bodyPr wrap="square" lIns="0" tIns="0" rIns="0" bIns="0" rtlCol="0"/>
          <a:lstStyle/>
          <a:p>
            <a:endParaRPr smtClean="0">
              <a:solidFill>
                <a:prstClr val="black"/>
              </a:solidFill>
            </a:endParaRPr>
          </a:p>
        </p:txBody>
      </p:sp>
      <p:sp>
        <p:nvSpPr>
          <p:cNvPr id="7" name="object 7"/>
          <p:cNvSpPr txBox="1">
            <a:spLocks noGrp="1"/>
          </p:cNvSpPr>
          <p:nvPr>
            <p:ph type="title"/>
          </p:nvPr>
        </p:nvSpPr>
        <p:spPr>
          <a:xfrm>
            <a:off x="4159250" y="2045260"/>
            <a:ext cx="2499360" cy="438150"/>
          </a:xfrm>
          <a:prstGeom prst="rect">
            <a:avLst/>
          </a:prstGeom>
        </p:spPr>
        <p:txBody>
          <a:bodyPr vert="horz" wrap="square" lIns="0" tIns="0" rIns="0" bIns="0" rtlCol="0">
            <a:spAutoFit/>
          </a:bodyPr>
          <a:lstStyle/>
          <a:p>
            <a:pPr marL="12700">
              <a:lnSpc>
                <a:spcPts val="4105"/>
              </a:lnSpc>
            </a:pPr>
            <a:r>
              <a:rPr sz="3450" i="1" spc="135" dirty="0">
                <a:solidFill>
                  <a:srgbClr val="544923"/>
                </a:solidFill>
                <a:latin typeface="Arial"/>
                <a:cs typeface="Arial"/>
              </a:rPr>
              <a:t>It</a:t>
            </a:r>
            <a:r>
              <a:rPr sz="3450" i="1" spc="-640" dirty="0">
                <a:solidFill>
                  <a:srgbClr val="544923"/>
                </a:solidFill>
                <a:latin typeface="Arial"/>
                <a:cs typeface="Arial"/>
              </a:rPr>
              <a:t> </a:t>
            </a:r>
            <a:r>
              <a:rPr sz="3450" i="1" spc="-375" dirty="0">
                <a:solidFill>
                  <a:srgbClr val="544923"/>
                </a:solidFill>
                <a:latin typeface="Arial"/>
                <a:cs typeface="Arial"/>
              </a:rPr>
              <a:t>'</a:t>
            </a:r>
            <a:r>
              <a:rPr sz="3450" i="1" spc="-60" dirty="0">
                <a:solidFill>
                  <a:srgbClr val="544923"/>
                </a:solidFill>
                <a:latin typeface="Arial"/>
                <a:cs typeface="Arial"/>
              </a:rPr>
              <a:t>s</a:t>
            </a:r>
            <a:r>
              <a:rPr sz="3450" i="1" spc="135" dirty="0">
                <a:solidFill>
                  <a:srgbClr val="544923"/>
                </a:solidFill>
                <a:latin typeface="Arial"/>
                <a:cs typeface="Arial"/>
              </a:rPr>
              <a:t> t</a:t>
            </a:r>
            <a:r>
              <a:rPr sz="3450" i="1" spc="70" dirty="0">
                <a:solidFill>
                  <a:srgbClr val="544923"/>
                </a:solidFill>
                <a:latin typeface="Arial"/>
                <a:cs typeface="Arial"/>
              </a:rPr>
              <a:t>h</a:t>
            </a:r>
            <a:r>
              <a:rPr sz="3450" i="1" spc="265" dirty="0">
                <a:solidFill>
                  <a:srgbClr val="544923"/>
                </a:solidFill>
                <a:latin typeface="Arial"/>
                <a:cs typeface="Arial"/>
              </a:rPr>
              <a:t>e</a:t>
            </a:r>
            <a:r>
              <a:rPr sz="3450" i="1" spc="-125" dirty="0">
                <a:solidFill>
                  <a:srgbClr val="544923"/>
                </a:solidFill>
                <a:latin typeface="Arial"/>
                <a:cs typeface="Arial"/>
              </a:rPr>
              <a:t> </a:t>
            </a:r>
            <a:r>
              <a:rPr sz="3450" i="1" spc="55" dirty="0">
                <a:solidFill>
                  <a:srgbClr val="544923"/>
                </a:solidFill>
                <a:latin typeface="Arial"/>
                <a:cs typeface="Arial"/>
              </a:rPr>
              <a:t>la</a:t>
            </a:r>
            <a:r>
              <a:rPr sz="3450" i="1" spc="40" dirty="0">
                <a:solidFill>
                  <a:srgbClr val="544923"/>
                </a:solidFill>
                <a:latin typeface="Arial"/>
                <a:cs typeface="Arial"/>
              </a:rPr>
              <a:t>w</a:t>
            </a:r>
            <a:r>
              <a:rPr sz="3450" i="1" spc="195" dirty="0">
                <a:solidFill>
                  <a:srgbClr val="544923"/>
                </a:solidFill>
                <a:latin typeface="Arial"/>
                <a:cs typeface="Arial"/>
              </a:rPr>
              <a:t>.</a:t>
            </a:r>
            <a:endParaRPr sz="3450">
              <a:latin typeface="Arial"/>
              <a:cs typeface="Arial"/>
            </a:endParaRPr>
          </a:p>
        </p:txBody>
      </p:sp>
      <p:sp>
        <p:nvSpPr>
          <p:cNvPr id="8" name="object 8"/>
          <p:cNvSpPr txBox="1"/>
          <p:nvPr/>
        </p:nvSpPr>
        <p:spPr>
          <a:xfrm>
            <a:off x="4167415" y="2496630"/>
            <a:ext cx="3657600" cy="1523365"/>
          </a:xfrm>
          <a:prstGeom prst="rect">
            <a:avLst/>
          </a:prstGeom>
        </p:spPr>
        <p:txBody>
          <a:bodyPr vert="horz" wrap="square" lIns="0" tIns="0" rIns="0" bIns="0" rtlCol="0">
            <a:spAutoFit/>
          </a:bodyPr>
          <a:lstStyle/>
          <a:p>
            <a:pPr marL="12700" marR="5080" indent="15875">
              <a:lnSpc>
                <a:spcPct val="72300"/>
              </a:lnSpc>
              <a:tabLst>
                <a:tab pos="3433445" algn="l"/>
              </a:tabLst>
            </a:pPr>
            <a:r>
              <a:rPr sz="4300" b="1" spc="-560" dirty="0">
                <a:solidFill>
                  <a:srgbClr val="544923"/>
                </a:solidFill>
                <a:latin typeface="Arial"/>
                <a:cs typeface="Arial"/>
              </a:rPr>
              <a:t>U</a:t>
            </a:r>
            <a:r>
              <a:rPr sz="4300" b="1" spc="-700" dirty="0">
                <a:solidFill>
                  <a:srgbClr val="544923"/>
                </a:solidFill>
                <a:latin typeface="Arial"/>
                <a:cs typeface="Arial"/>
              </a:rPr>
              <a:t>s</a:t>
            </a:r>
            <a:r>
              <a:rPr sz="4300" b="1" spc="-240" dirty="0">
                <a:solidFill>
                  <a:srgbClr val="544923"/>
                </a:solidFill>
                <a:latin typeface="Arial"/>
                <a:cs typeface="Arial"/>
              </a:rPr>
              <a:t>e</a:t>
            </a:r>
            <a:r>
              <a:rPr sz="4300" b="1" spc="-135" dirty="0">
                <a:solidFill>
                  <a:srgbClr val="544923"/>
                </a:solidFill>
                <a:latin typeface="Arial"/>
                <a:cs typeface="Arial"/>
              </a:rPr>
              <a:t> </a:t>
            </a:r>
            <a:r>
              <a:rPr sz="4300" b="1" spc="-625" dirty="0">
                <a:solidFill>
                  <a:srgbClr val="544923"/>
                </a:solidFill>
                <a:latin typeface="Arial"/>
                <a:cs typeface="Arial"/>
              </a:rPr>
              <a:t>C</a:t>
            </a:r>
            <a:r>
              <a:rPr sz="4300" b="1" spc="-484" dirty="0">
                <a:solidFill>
                  <a:srgbClr val="544923"/>
                </a:solidFill>
                <a:latin typeface="Arial"/>
                <a:cs typeface="Arial"/>
              </a:rPr>
              <a:t>h</a:t>
            </a:r>
            <a:r>
              <a:rPr sz="4300" b="1" spc="-105" dirty="0">
                <a:solidFill>
                  <a:srgbClr val="544923"/>
                </a:solidFill>
                <a:latin typeface="Arial"/>
                <a:cs typeface="Arial"/>
              </a:rPr>
              <a:t>i</a:t>
            </a:r>
            <a:r>
              <a:rPr sz="4300" b="1" spc="-235" dirty="0">
                <a:solidFill>
                  <a:srgbClr val="544923"/>
                </a:solidFill>
                <a:latin typeface="Arial"/>
                <a:cs typeface="Arial"/>
              </a:rPr>
              <a:t>l</a:t>
            </a:r>
            <a:r>
              <a:rPr sz="4300" b="1" spc="-375" dirty="0">
                <a:solidFill>
                  <a:srgbClr val="544923"/>
                </a:solidFill>
                <a:latin typeface="Arial"/>
                <a:cs typeface="Arial"/>
              </a:rPr>
              <a:t>d</a:t>
            </a:r>
            <a:r>
              <a:rPr sz="4300" b="1" spc="-175" dirty="0">
                <a:solidFill>
                  <a:srgbClr val="544923"/>
                </a:solidFill>
                <a:latin typeface="Arial"/>
                <a:cs typeface="Arial"/>
              </a:rPr>
              <a:t> </a:t>
            </a:r>
            <a:r>
              <a:rPr sz="4300" b="1" spc="-555" dirty="0">
                <a:solidFill>
                  <a:srgbClr val="544923"/>
                </a:solidFill>
                <a:latin typeface="Arial"/>
                <a:cs typeface="Arial"/>
              </a:rPr>
              <a:t>S</a:t>
            </a:r>
            <a:r>
              <a:rPr sz="4300" b="1" spc="-265" dirty="0">
                <a:solidFill>
                  <a:srgbClr val="544923"/>
                </a:solidFill>
                <a:latin typeface="Arial"/>
                <a:cs typeface="Arial"/>
              </a:rPr>
              <a:t>afety</a:t>
            </a:r>
            <a:r>
              <a:rPr sz="4300" b="1" spc="-160" dirty="0">
                <a:solidFill>
                  <a:srgbClr val="544923"/>
                </a:solidFill>
                <a:latin typeface="Arial"/>
                <a:cs typeface="Arial"/>
              </a:rPr>
              <a:t> </a:t>
            </a:r>
            <a:r>
              <a:rPr sz="4300" b="1" spc="-434" dirty="0">
                <a:solidFill>
                  <a:srgbClr val="544923"/>
                </a:solidFill>
                <a:latin typeface="Arial"/>
                <a:cs typeface="Arial"/>
              </a:rPr>
              <a:t>S</a:t>
            </a:r>
            <a:r>
              <a:rPr sz="4300" b="1" spc="-400" dirty="0">
                <a:solidFill>
                  <a:srgbClr val="544923"/>
                </a:solidFill>
                <a:latin typeface="Arial"/>
                <a:cs typeface="Arial"/>
              </a:rPr>
              <a:t>e</a:t>
            </a:r>
            <a:r>
              <a:rPr sz="4300" b="1" spc="-250" dirty="0">
                <a:solidFill>
                  <a:srgbClr val="544923"/>
                </a:solidFill>
                <a:latin typeface="Arial"/>
                <a:cs typeface="Arial"/>
              </a:rPr>
              <a:t>at</a:t>
            </a:r>
            <a:r>
              <a:rPr sz="4300" b="1" spc="-195" dirty="0">
                <a:solidFill>
                  <a:srgbClr val="544923"/>
                </a:solidFill>
                <a:latin typeface="Arial"/>
                <a:cs typeface="Arial"/>
              </a:rPr>
              <a:t>s</a:t>
            </a:r>
            <a:r>
              <a:rPr sz="4300" b="1" spc="75" dirty="0">
                <a:solidFill>
                  <a:srgbClr val="544923"/>
                </a:solidFill>
                <a:latin typeface="Arial"/>
                <a:cs typeface="Arial"/>
              </a:rPr>
              <a:t>.</a:t>
            </a:r>
            <a:r>
              <a:rPr sz="4300" b="1" dirty="0">
                <a:solidFill>
                  <a:srgbClr val="544923"/>
                </a:solidFill>
                <a:latin typeface="Arial"/>
                <a:cs typeface="Arial"/>
              </a:rPr>
              <a:t>	</a:t>
            </a:r>
            <a:r>
              <a:rPr sz="4300" spc="-760" dirty="0">
                <a:solidFill>
                  <a:srgbClr val="C6BFB8"/>
                </a:solidFill>
                <a:latin typeface="Arial"/>
                <a:cs typeface="Arial"/>
              </a:rPr>
              <a:t>-</a:t>
            </a:r>
            <a:endParaRPr sz="4300">
              <a:solidFill>
                <a:prstClr val="black"/>
              </a:solidFill>
              <a:latin typeface="Arial"/>
              <a:cs typeface="Arial"/>
            </a:endParaRPr>
          </a:p>
          <a:p>
            <a:pPr marL="45085">
              <a:lnSpc>
                <a:spcPts val="2975"/>
              </a:lnSpc>
              <a:spcBef>
                <a:spcPts val="944"/>
              </a:spcBef>
            </a:pPr>
            <a:r>
              <a:rPr sz="2500" b="1" i="1" spc="125" dirty="0">
                <a:solidFill>
                  <a:srgbClr val="544923"/>
                </a:solidFill>
                <a:latin typeface="Arial"/>
                <a:cs typeface="Arial"/>
              </a:rPr>
              <a:t>N</a:t>
            </a:r>
            <a:r>
              <a:rPr sz="2500" b="1" i="1" spc="-45" dirty="0">
                <a:solidFill>
                  <a:srgbClr val="544923"/>
                </a:solidFill>
                <a:latin typeface="Arial"/>
                <a:cs typeface="Arial"/>
              </a:rPr>
              <a:t>e</a:t>
            </a:r>
            <a:r>
              <a:rPr sz="2500" b="1" i="1" spc="200" dirty="0">
                <a:solidFill>
                  <a:srgbClr val="544923"/>
                </a:solidFill>
                <a:latin typeface="Arial"/>
                <a:cs typeface="Arial"/>
              </a:rPr>
              <a:t>z</a:t>
            </a:r>
            <a:r>
              <a:rPr sz="2500" b="1" i="1" spc="-25" dirty="0">
                <a:solidFill>
                  <a:srgbClr val="544923"/>
                </a:solidFill>
                <a:latin typeface="Arial"/>
                <a:cs typeface="Arial"/>
              </a:rPr>
              <a:t> </a:t>
            </a:r>
            <a:r>
              <a:rPr sz="2500" b="1" i="1" spc="130" dirty="0">
                <a:solidFill>
                  <a:srgbClr val="544923"/>
                </a:solidFill>
                <a:latin typeface="Arial"/>
                <a:cs typeface="Arial"/>
              </a:rPr>
              <a:t>P</a:t>
            </a:r>
            <a:r>
              <a:rPr sz="2500" b="1" i="1" spc="60" dirty="0">
                <a:solidFill>
                  <a:srgbClr val="544923"/>
                </a:solidFill>
                <a:latin typeface="Arial"/>
                <a:cs typeface="Arial"/>
              </a:rPr>
              <a:t>erce</a:t>
            </a:r>
            <a:r>
              <a:rPr sz="2500" b="1" i="1" spc="204" dirty="0">
                <a:solidFill>
                  <a:srgbClr val="544923"/>
                </a:solidFill>
                <a:latin typeface="Arial"/>
                <a:cs typeface="Arial"/>
              </a:rPr>
              <a:t> </a:t>
            </a:r>
            <a:r>
              <a:rPr sz="2500" b="1" i="1" spc="-310" dirty="0">
                <a:solidFill>
                  <a:srgbClr val="544923"/>
                </a:solidFill>
                <a:latin typeface="Arial"/>
                <a:cs typeface="Arial"/>
              </a:rPr>
              <a:t>T</a:t>
            </a:r>
            <a:r>
              <a:rPr sz="2500" b="1" i="1" spc="30" dirty="0">
                <a:solidFill>
                  <a:srgbClr val="544923"/>
                </a:solidFill>
                <a:latin typeface="Arial"/>
                <a:cs typeface="Arial"/>
              </a:rPr>
              <a:t>ri</a:t>
            </a:r>
            <a:r>
              <a:rPr sz="2500" b="1" i="1" spc="80" dirty="0">
                <a:solidFill>
                  <a:srgbClr val="544923"/>
                </a:solidFill>
                <a:latin typeface="Arial"/>
                <a:cs typeface="Arial"/>
              </a:rPr>
              <a:t>b</a:t>
            </a:r>
            <a:r>
              <a:rPr sz="2500" b="1" i="1" spc="165" dirty="0">
                <a:solidFill>
                  <a:srgbClr val="544923"/>
                </a:solidFill>
                <a:latin typeface="Arial"/>
                <a:cs typeface="Arial"/>
              </a:rPr>
              <a:t>e</a:t>
            </a:r>
            <a:endParaRPr sz="2500">
              <a:solidFill>
                <a:prstClr val="black"/>
              </a:solidFill>
              <a:latin typeface="Arial"/>
              <a:cs typeface="Arial"/>
            </a:endParaRPr>
          </a:p>
        </p:txBody>
      </p:sp>
      <p:sp>
        <p:nvSpPr>
          <p:cNvPr id="9" name="object 9"/>
          <p:cNvSpPr txBox="1"/>
          <p:nvPr/>
        </p:nvSpPr>
        <p:spPr>
          <a:xfrm>
            <a:off x="5596165" y="4221398"/>
            <a:ext cx="1399540" cy="181610"/>
          </a:xfrm>
          <a:prstGeom prst="rect">
            <a:avLst/>
          </a:prstGeom>
        </p:spPr>
        <p:txBody>
          <a:bodyPr vert="horz" wrap="square" lIns="0" tIns="0" rIns="0" bIns="0" rtlCol="0">
            <a:spAutoFit/>
          </a:bodyPr>
          <a:lstStyle/>
          <a:p>
            <a:pPr marL="12700"/>
            <a:r>
              <a:rPr sz="1125" i="1" spc="300" baseline="33333" dirty="0">
                <a:solidFill>
                  <a:srgbClr val="080808"/>
                </a:solidFill>
                <a:latin typeface="Times New Roman"/>
                <a:cs typeface="Times New Roman"/>
              </a:rPr>
              <a:t>4</a:t>
            </a:r>
            <a:r>
              <a:rPr sz="900" spc="10" dirty="0">
                <a:solidFill>
                  <a:srgbClr val="1A1A1A"/>
                </a:solidFill>
                <a:latin typeface="Times New Roman"/>
                <a:cs typeface="Times New Roman"/>
              </a:rPr>
              <a:t>,...</a:t>
            </a:r>
            <a:r>
              <a:rPr sz="900" spc="-90" dirty="0">
                <a:solidFill>
                  <a:srgbClr val="1A1A1A"/>
                </a:solidFill>
                <a:latin typeface="Times New Roman"/>
                <a:cs typeface="Times New Roman"/>
              </a:rPr>
              <a:t>.</a:t>
            </a:r>
            <a:r>
              <a:rPr sz="900" spc="35" dirty="0">
                <a:solidFill>
                  <a:srgbClr val="1A1A1A"/>
                </a:solidFill>
                <a:latin typeface="Times New Roman"/>
                <a:cs typeface="Times New Roman"/>
              </a:rPr>
              <a:t>-</a:t>
            </a:r>
            <a:r>
              <a:rPr sz="900" spc="-210" dirty="0">
                <a:solidFill>
                  <a:srgbClr val="1A1A1A"/>
                </a:solidFill>
                <a:latin typeface="Times New Roman"/>
                <a:cs typeface="Times New Roman"/>
              </a:rPr>
              <a:t>;</a:t>
            </a:r>
            <a:r>
              <a:rPr sz="1125" i="1" spc="-22" baseline="33333" dirty="0">
                <a:solidFill>
                  <a:srgbClr val="080808"/>
                </a:solidFill>
                <a:latin typeface="Times New Roman"/>
                <a:cs typeface="Times New Roman"/>
              </a:rPr>
              <a:t>.</a:t>
            </a:r>
            <a:r>
              <a:rPr sz="900" spc="30" dirty="0">
                <a:solidFill>
                  <a:srgbClr val="1A1A1A"/>
                </a:solidFill>
                <a:latin typeface="Times New Roman"/>
                <a:cs typeface="Times New Roman"/>
              </a:rPr>
              <a:t>..)</a:t>
            </a:r>
            <a:r>
              <a:rPr sz="900" dirty="0">
                <a:solidFill>
                  <a:srgbClr val="1A1A1A"/>
                </a:solidFill>
                <a:latin typeface="Times New Roman"/>
                <a:cs typeface="Times New Roman"/>
              </a:rPr>
              <a:t> </a:t>
            </a:r>
            <a:r>
              <a:rPr sz="900" spc="-55" dirty="0">
                <a:solidFill>
                  <a:srgbClr val="1A1A1A"/>
                </a:solidFill>
                <a:latin typeface="Times New Roman"/>
                <a:cs typeface="Times New Roman"/>
              </a:rPr>
              <a:t> </a:t>
            </a:r>
            <a:r>
              <a:rPr sz="900" spc="30" dirty="0">
                <a:solidFill>
                  <a:srgbClr val="484848"/>
                </a:solidFill>
                <a:latin typeface="Times New Roman"/>
                <a:cs typeface="Times New Roman"/>
              </a:rPr>
              <a:t>N</a:t>
            </a:r>
            <a:r>
              <a:rPr sz="900" spc="-45" dirty="0">
                <a:solidFill>
                  <a:srgbClr val="484848"/>
                </a:solidFill>
                <a:latin typeface="Times New Roman"/>
                <a:cs typeface="Times New Roman"/>
              </a:rPr>
              <a:t>o</a:t>
            </a:r>
            <a:r>
              <a:rPr sz="900" spc="15" dirty="0">
                <a:solidFill>
                  <a:srgbClr val="484848"/>
                </a:solidFill>
                <a:latin typeface="Times New Roman"/>
                <a:cs typeface="Times New Roman"/>
              </a:rPr>
              <a:t>rthwest </a:t>
            </a:r>
            <a:r>
              <a:rPr sz="900" spc="10" dirty="0">
                <a:solidFill>
                  <a:srgbClr val="333333"/>
                </a:solidFill>
                <a:latin typeface="Times New Roman"/>
                <a:cs typeface="Times New Roman"/>
              </a:rPr>
              <a:t>Portland</a:t>
            </a:r>
            <a:endParaRPr sz="900">
              <a:solidFill>
                <a:prstClr val="black"/>
              </a:solidFill>
              <a:latin typeface="Times New Roman"/>
              <a:cs typeface="Times New Roman"/>
            </a:endParaRPr>
          </a:p>
        </p:txBody>
      </p:sp>
      <p:sp>
        <p:nvSpPr>
          <p:cNvPr id="10" name="object 10"/>
          <p:cNvSpPr txBox="1"/>
          <p:nvPr/>
        </p:nvSpPr>
        <p:spPr>
          <a:xfrm>
            <a:off x="5547178" y="4328476"/>
            <a:ext cx="1130935" cy="190500"/>
          </a:xfrm>
          <a:prstGeom prst="rect">
            <a:avLst/>
          </a:prstGeom>
        </p:spPr>
        <p:txBody>
          <a:bodyPr vert="horz" wrap="square" lIns="0" tIns="0" rIns="0" bIns="0" rtlCol="0">
            <a:spAutoFit/>
          </a:bodyPr>
          <a:lstStyle/>
          <a:p>
            <a:pPr marL="12700">
              <a:tabLst>
                <a:tab pos="510540" algn="l"/>
              </a:tabLst>
            </a:pPr>
            <a:r>
              <a:rPr sz="1300" spc="480" dirty="0">
                <a:solidFill>
                  <a:srgbClr val="080808"/>
                </a:solidFill>
                <a:latin typeface="Times New Roman"/>
                <a:cs typeface="Times New Roman"/>
              </a:rPr>
              <a:t>-Q	</a:t>
            </a:r>
            <a:r>
              <a:rPr sz="900" spc="30" dirty="0">
                <a:solidFill>
                  <a:srgbClr val="1A1A1A"/>
                </a:solidFill>
                <a:latin typeface="Times New Roman"/>
                <a:cs typeface="Times New Roman"/>
              </a:rPr>
              <a:t>Ar </a:t>
            </a:r>
            <a:r>
              <a:rPr sz="900" spc="-55" dirty="0">
                <a:solidFill>
                  <a:srgbClr val="1A1A1A"/>
                </a:solidFill>
                <a:latin typeface="Times New Roman"/>
                <a:cs typeface="Times New Roman"/>
              </a:rPr>
              <a:t> </a:t>
            </a:r>
            <a:r>
              <a:rPr sz="900" spc="10" dirty="0">
                <a:solidFill>
                  <a:srgbClr val="333333"/>
                </a:solidFill>
                <a:latin typeface="Times New Roman"/>
                <a:cs typeface="Times New Roman"/>
              </a:rPr>
              <a:t>a</a:t>
            </a:r>
            <a:r>
              <a:rPr sz="900" spc="5" dirty="0">
                <a:solidFill>
                  <a:srgbClr val="333333"/>
                </a:solidFill>
                <a:latin typeface="Times New Roman"/>
                <a:cs typeface="Times New Roman"/>
              </a:rPr>
              <a:t> </a:t>
            </a:r>
            <a:r>
              <a:rPr sz="900" spc="30" dirty="0">
                <a:solidFill>
                  <a:srgbClr val="1A1A1A"/>
                </a:solidFill>
                <a:latin typeface="Times New Roman"/>
                <a:cs typeface="Times New Roman"/>
              </a:rPr>
              <a:t>ln</a:t>
            </a:r>
            <a:r>
              <a:rPr sz="900" spc="-65" dirty="0">
                <a:solidFill>
                  <a:srgbClr val="333333"/>
                </a:solidFill>
                <a:latin typeface="Times New Roman"/>
                <a:cs typeface="Times New Roman"/>
              </a:rPr>
              <a:t>cfu</a:t>
            </a:r>
            <a:r>
              <a:rPr sz="900" spc="-70" dirty="0">
                <a:solidFill>
                  <a:srgbClr val="333333"/>
                </a:solidFill>
                <a:latin typeface="Times New Roman"/>
                <a:cs typeface="Times New Roman"/>
              </a:rPr>
              <a:t>u</a:t>
            </a:r>
            <a:r>
              <a:rPr sz="900" spc="150" dirty="0">
                <a:solidFill>
                  <a:srgbClr val="1A1A1A"/>
                </a:solidFill>
                <a:latin typeface="Times New Roman"/>
                <a:cs typeface="Times New Roman"/>
              </a:rPr>
              <a:t>1</a:t>
            </a:r>
            <a:endParaRPr sz="900">
              <a:solidFill>
                <a:prstClr val="black"/>
              </a:solidFill>
              <a:latin typeface="Times New Roman"/>
              <a:cs typeface="Times New Roman"/>
            </a:endParaRPr>
          </a:p>
        </p:txBody>
      </p:sp>
      <p:sp>
        <p:nvSpPr>
          <p:cNvPr id="11" name="object 11"/>
          <p:cNvSpPr txBox="1"/>
          <p:nvPr/>
        </p:nvSpPr>
        <p:spPr>
          <a:xfrm>
            <a:off x="5620656" y="4475490"/>
            <a:ext cx="1090930" cy="139700"/>
          </a:xfrm>
          <a:prstGeom prst="rect">
            <a:avLst/>
          </a:prstGeom>
        </p:spPr>
        <p:txBody>
          <a:bodyPr vert="horz" wrap="square" lIns="0" tIns="0" rIns="0" bIns="0" rtlCol="0">
            <a:spAutoFit/>
          </a:bodyPr>
          <a:lstStyle/>
          <a:p>
            <a:pPr marL="12700">
              <a:tabLst>
                <a:tab pos="436880" algn="l"/>
              </a:tabLst>
            </a:pPr>
            <a:r>
              <a:rPr sz="900" i="1" spc="30" dirty="0">
                <a:solidFill>
                  <a:srgbClr val="1A1A1A"/>
                </a:solidFill>
                <a:latin typeface="Times New Roman"/>
                <a:cs typeface="Times New Roman"/>
              </a:rPr>
              <a:t>,</a:t>
            </a:r>
            <a:r>
              <a:rPr sz="900" i="1" spc="-20" dirty="0">
                <a:solidFill>
                  <a:srgbClr val="080808"/>
                </a:solidFill>
                <a:latin typeface="Times New Roman"/>
                <a:cs typeface="Times New Roman"/>
              </a:rPr>
              <a:t>..</a:t>
            </a:r>
            <a:r>
              <a:rPr sz="900" i="1" spc="-70" dirty="0">
                <a:solidFill>
                  <a:srgbClr val="080808"/>
                </a:solidFill>
                <a:latin typeface="Times New Roman"/>
                <a:cs typeface="Times New Roman"/>
              </a:rPr>
              <a:t>.</a:t>
            </a:r>
            <a:r>
              <a:rPr sz="900" i="1" spc="335" dirty="0">
                <a:solidFill>
                  <a:srgbClr val="1A1A1A"/>
                </a:solidFill>
                <a:latin typeface="Times New Roman"/>
                <a:cs typeface="Times New Roman"/>
              </a:rPr>
              <a:t>,)</a:t>
            </a:r>
            <a:r>
              <a:rPr sz="900" i="1" dirty="0">
                <a:solidFill>
                  <a:srgbClr val="1A1A1A"/>
                </a:solidFill>
                <a:latin typeface="Times New Roman"/>
                <a:cs typeface="Times New Roman"/>
              </a:rPr>
              <a:t>	</a:t>
            </a:r>
            <a:r>
              <a:rPr sz="900" spc="245" dirty="0">
                <a:solidFill>
                  <a:srgbClr val="484848"/>
                </a:solidFill>
                <a:latin typeface="Times New Roman"/>
                <a:cs typeface="Times New Roman"/>
              </a:rPr>
              <a:t>rr</a:t>
            </a:r>
            <a:r>
              <a:rPr sz="900" spc="15" dirty="0">
                <a:solidFill>
                  <a:srgbClr val="484848"/>
                </a:solidFill>
                <a:latin typeface="Times New Roman"/>
                <a:cs typeface="Times New Roman"/>
              </a:rPr>
              <a:t>a</a:t>
            </a:r>
            <a:r>
              <a:rPr sz="900" spc="35" dirty="0">
                <a:solidFill>
                  <a:srgbClr val="484848"/>
                </a:solidFill>
                <a:latin typeface="Times New Roman"/>
                <a:cs typeface="Times New Roman"/>
              </a:rPr>
              <a:t>l</a:t>
            </a:r>
            <a:r>
              <a:rPr sz="900" spc="-30" dirty="0">
                <a:solidFill>
                  <a:srgbClr val="1A1A1A"/>
                </a:solidFill>
                <a:latin typeface="Times New Roman"/>
                <a:cs typeface="Times New Roman"/>
              </a:rPr>
              <a:t>th</a:t>
            </a:r>
            <a:r>
              <a:rPr sz="900" spc="95" dirty="0">
                <a:solidFill>
                  <a:srgbClr val="1A1A1A"/>
                </a:solidFill>
                <a:latin typeface="Times New Roman"/>
                <a:cs typeface="Times New Roman"/>
              </a:rPr>
              <a:t> </a:t>
            </a:r>
            <a:r>
              <a:rPr sz="900" spc="90" dirty="0">
                <a:solidFill>
                  <a:srgbClr val="333333"/>
                </a:solidFill>
                <a:latin typeface="Times New Roman"/>
                <a:cs typeface="Times New Roman"/>
              </a:rPr>
              <a:t>no.</a:t>
            </a:r>
            <a:r>
              <a:rPr sz="900" spc="35" dirty="0">
                <a:solidFill>
                  <a:srgbClr val="333333"/>
                </a:solidFill>
                <a:latin typeface="Times New Roman"/>
                <a:cs typeface="Times New Roman"/>
              </a:rPr>
              <a:t>r</a:t>
            </a:r>
            <a:r>
              <a:rPr sz="900" spc="-55" dirty="0">
                <a:solidFill>
                  <a:srgbClr val="333333"/>
                </a:solidFill>
                <a:latin typeface="Times New Roman"/>
                <a:cs typeface="Times New Roman"/>
              </a:rPr>
              <a:t>el</a:t>
            </a:r>
            <a:endParaRPr sz="900">
              <a:solidFill>
                <a:prstClr val="black"/>
              </a:solidFill>
              <a:latin typeface="Times New Roman"/>
              <a:cs typeface="Times New Roman"/>
            </a:endParaRPr>
          </a:p>
        </p:txBody>
      </p:sp>
      <p:sp>
        <p:nvSpPr>
          <p:cNvPr id="12" name="object 12"/>
          <p:cNvSpPr txBox="1"/>
          <p:nvPr/>
        </p:nvSpPr>
        <p:spPr>
          <a:xfrm>
            <a:off x="7571921" y="4318832"/>
            <a:ext cx="494030" cy="211454"/>
          </a:xfrm>
          <a:prstGeom prst="rect">
            <a:avLst/>
          </a:prstGeom>
        </p:spPr>
        <p:txBody>
          <a:bodyPr vert="horz" wrap="square" lIns="0" tIns="0" rIns="0" bIns="0" rtlCol="0">
            <a:spAutoFit/>
          </a:bodyPr>
          <a:lstStyle/>
          <a:p>
            <a:pPr marL="12700">
              <a:lnSpc>
                <a:spcPts val="805"/>
              </a:lnSpc>
            </a:pPr>
            <a:r>
              <a:rPr sz="750" spc="-160" dirty="0">
                <a:solidFill>
                  <a:srgbClr val="080808"/>
                </a:solidFill>
                <a:latin typeface="Arial"/>
                <a:cs typeface="Arial"/>
              </a:rPr>
              <a:t>N</a:t>
            </a:r>
            <a:r>
              <a:rPr sz="750" spc="-204" dirty="0">
                <a:solidFill>
                  <a:srgbClr val="080808"/>
                </a:solidFill>
                <a:latin typeface="Arial"/>
                <a:cs typeface="Arial"/>
              </a:rPr>
              <a:t>I</a:t>
            </a:r>
            <a:r>
              <a:rPr sz="750" spc="140" dirty="0">
                <a:solidFill>
                  <a:srgbClr val="333333"/>
                </a:solidFill>
                <a:latin typeface="Arial"/>
                <a:cs typeface="Arial"/>
              </a:rPr>
              <a:t>M</a:t>
            </a:r>
            <a:r>
              <a:rPr sz="750" spc="70" dirty="0">
                <a:solidFill>
                  <a:srgbClr val="080808"/>
                </a:solidFill>
                <a:latin typeface="Arial"/>
                <a:cs typeface="Arial"/>
              </a:rPr>
              <a:t>I</a:t>
            </a:r>
            <a:r>
              <a:rPr sz="750" spc="-45" dirty="0">
                <a:solidFill>
                  <a:srgbClr val="080808"/>
                </a:solidFill>
                <a:latin typeface="Arial"/>
                <a:cs typeface="Arial"/>
              </a:rPr>
              <a:t>I</a:t>
            </a:r>
            <a:r>
              <a:rPr sz="750" spc="-10" dirty="0">
                <a:solidFill>
                  <a:srgbClr val="080808"/>
                </a:solidFill>
                <a:latin typeface="Arial"/>
                <a:cs typeface="Arial"/>
              </a:rPr>
              <a:t>PUU</a:t>
            </a:r>
            <a:endParaRPr sz="750" dirty="0">
              <a:solidFill>
                <a:prstClr val="black"/>
              </a:solidFill>
              <a:latin typeface="Arial"/>
              <a:cs typeface="Arial"/>
            </a:endParaRPr>
          </a:p>
          <a:p>
            <a:pPr marL="12700">
              <a:lnSpc>
                <a:spcPts val="805"/>
              </a:lnSpc>
            </a:pPr>
            <a:r>
              <a:rPr sz="750" spc="170" dirty="0">
                <a:solidFill>
                  <a:srgbClr val="080808"/>
                </a:solidFill>
                <a:latin typeface="Times New Roman"/>
                <a:cs typeface="Times New Roman"/>
              </a:rPr>
              <a:t>H</a:t>
            </a:r>
            <a:r>
              <a:rPr sz="750" spc="100" dirty="0">
                <a:solidFill>
                  <a:srgbClr val="080808"/>
                </a:solidFill>
                <a:latin typeface="Times New Roman"/>
                <a:cs typeface="Times New Roman"/>
              </a:rPr>
              <a:t>l</a:t>
            </a:r>
            <a:r>
              <a:rPr sz="750" spc="30" dirty="0">
                <a:solidFill>
                  <a:srgbClr val="333333"/>
                </a:solidFill>
                <a:latin typeface="Times New Roman"/>
                <a:cs typeface="Times New Roman"/>
              </a:rPr>
              <a:t>A</a:t>
            </a:r>
            <a:r>
              <a:rPr sz="750" spc="-204" dirty="0">
                <a:solidFill>
                  <a:srgbClr val="080808"/>
                </a:solidFill>
                <a:latin typeface="Times New Roman"/>
                <a:cs typeface="Times New Roman"/>
              </a:rPr>
              <a:t>L</a:t>
            </a:r>
            <a:r>
              <a:rPr sz="750" spc="55" dirty="0">
                <a:solidFill>
                  <a:srgbClr val="333333"/>
                </a:solidFill>
                <a:latin typeface="Times New Roman"/>
                <a:cs typeface="Times New Roman"/>
              </a:rPr>
              <a:t>T</a:t>
            </a:r>
            <a:r>
              <a:rPr sz="750" spc="-15" dirty="0">
                <a:solidFill>
                  <a:srgbClr val="080808"/>
                </a:solidFill>
                <a:latin typeface="Times New Roman"/>
                <a:cs typeface="Times New Roman"/>
              </a:rPr>
              <a:t>H</a:t>
            </a:r>
            <a:endParaRPr sz="750" dirty="0">
              <a:solidFill>
                <a:prstClr val="black"/>
              </a:solidFill>
              <a:latin typeface="Times New Roman"/>
              <a:cs typeface="Times New Roman"/>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60298" y="644296"/>
            <a:ext cx="7821930" cy="560070"/>
          </a:xfrm>
          <a:prstGeom prst="rect">
            <a:avLst/>
          </a:prstGeom>
        </p:spPr>
        <p:txBody>
          <a:bodyPr vert="horz" wrap="square" lIns="0" tIns="0" rIns="0" bIns="0" rtlCol="0">
            <a:spAutoFit/>
          </a:bodyPr>
          <a:lstStyle/>
          <a:p>
            <a:pPr marL="12700">
              <a:lnSpc>
                <a:spcPct val="100000"/>
              </a:lnSpc>
            </a:pPr>
            <a:r>
              <a:rPr dirty="0"/>
              <a:t>N</a:t>
            </a:r>
            <a:r>
              <a:rPr spc="-50" dirty="0"/>
              <a:t>e</a:t>
            </a:r>
            <a:r>
              <a:rPr dirty="0"/>
              <a:t>z</a:t>
            </a:r>
            <a:r>
              <a:rPr spc="-5" dirty="0"/>
              <a:t> </a:t>
            </a:r>
            <a:r>
              <a:rPr spc="-80" dirty="0"/>
              <a:t>P</a:t>
            </a:r>
            <a:r>
              <a:rPr dirty="0"/>
              <a:t>e</a:t>
            </a:r>
            <a:r>
              <a:rPr spc="-65" dirty="0"/>
              <a:t>r</a:t>
            </a:r>
            <a:r>
              <a:rPr spc="-5" dirty="0"/>
              <a:t>c</a:t>
            </a:r>
            <a:r>
              <a:rPr spc="5" dirty="0"/>
              <a:t>e</a:t>
            </a:r>
            <a:r>
              <a:rPr spc="-15" dirty="0"/>
              <a:t> </a:t>
            </a:r>
            <a:r>
              <a:rPr dirty="0"/>
              <a:t>N</a:t>
            </a:r>
            <a:r>
              <a:rPr spc="-40" dirty="0"/>
              <a:t>a</a:t>
            </a:r>
            <a:r>
              <a:rPr dirty="0"/>
              <a:t>ti</a:t>
            </a:r>
            <a:r>
              <a:rPr spc="-40" dirty="0"/>
              <a:t>v</a:t>
            </a:r>
            <a:r>
              <a:rPr spc="5" dirty="0"/>
              <a:t>e</a:t>
            </a:r>
            <a:r>
              <a:rPr spc="-25" dirty="0"/>
              <a:t> </a:t>
            </a:r>
            <a:r>
              <a:rPr spc="-5" dirty="0"/>
              <a:t>CA</a:t>
            </a:r>
            <a:r>
              <a:rPr spc="-55" dirty="0"/>
              <a:t>R</a:t>
            </a:r>
            <a:r>
              <a:rPr dirty="0"/>
              <a:t>S </a:t>
            </a:r>
            <a:r>
              <a:rPr spc="-120" dirty="0"/>
              <a:t>E</a:t>
            </a:r>
            <a:r>
              <a:rPr spc="-60" dirty="0"/>
              <a:t>v</a:t>
            </a:r>
            <a:r>
              <a:rPr dirty="0"/>
              <a:t>alu</a:t>
            </a:r>
            <a:r>
              <a:rPr spc="-55" dirty="0"/>
              <a:t>a</a:t>
            </a:r>
            <a:r>
              <a:rPr dirty="0"/>
              <a:t>ti</a:t>
            </a:r>
            <a:r>
              <a:rPr spc="-20" dirty="0"/>
              <a:t>o</a:t>
            </a:r>
            <a:r>
              <a:rPr dirty="0"/>
              <a:t>n</a:t>
            </a:r>
          </a:p>
        </p:txBody>
      </p:sp>
      <p:sp>
        <p:nvSpPr>
          <p:cNvPr id="3" name="object 3"/>
          <p:cNvSpPr/>
          <p:nvPr/>
        </p:nvSpPr>
        <p:spPr>
          <a:xfrm>
            <a:off x="1374647" y="3729228"/>
            <a:ext cx="502920" cy="1690370"/>
          </a:xfrm>
          <a:custGeom>
            <a:avLst/>
            <a:gdLst/>
            <a:ahLst/>
            <a:cxnLst/>
            <a:rect l="l" t="t" r="r" b="b"/>
            <a:pathLst>
              <a:path w="502919" h="1690370">
                <a:moveTo>
                  <a:pt x="502920" y="0"/>
                </a:moveTo>
                <a:lnTo>
                  <a:pt x="0" y="0"/>
                </a:lnTo>
                <a:lnTo>
                  <a:pt x="0" y="1690116"/>
                </a:lnTo>
                <a:lnTo>
                  <a:pt x="502920" y="1690116"/>
                </a:lnTo>
                <a:lnTo>
                  <a:pt x="502920" y="0"/>
                </a:lnTo>
                <a:close/>
              </a:path>
            </a:pathLst>
          </a:custGeom>
          <a:solidFill>
            <a:srgbClr val="695185"/>
          </a:solidFill>
        </p:spPr>
        <p:txBody>
          <a:bodyPr wrap="square" lIns="0" tIns="0" rIns="0" bIns="0" rtlCol="0"/>
          <a:lstStyle/>
          <a:p>
            <a:endParaRPr smtClean="0">
              <a:solidFill>
                <a:prstClr val="black"/>
              </a:solidFill>
            </a:endParaRPr>
          </a:p>
        </p:txBody>
      </p:sp>
      <p:sp>
        <p:nvSpPr>
          <p:cNvPr id="4" name="object 4"/>
          <p:cNvSpPr/>
          <p:nvPr/>
        </p:nvSpPr>
        <p:spPr>
          <a:xfrm>
            <a:off x="3890771" y="4512564"/>
            <a:ext cx="502920" cy="906780"/>
          </a:xfrm>
          <a:custGeom>
            <a:avLst/>
            <a:gdLst/>
            <a:ahLst/>
            <a:cxnLst/>
            <a:rect l="l" t="t" r="r" b="b"/>
            <a:pathLst>
              <a:path w="502920" h="906779">
                <a:moveTo>
                  <a:pt x="502919" y="0"/>
                </a:moveTo>
                <a:lnTo>
                  <a:pt x="0" y="0"/>
                </a:lnTo>
                <a:lnTo>
                  <a:pt x="0" y="906780"/>
                </a:lnTo>
                <a:lnTo>
                  <a:pt x="502919" y="906780"/>
                </a:lnTo>
                <a:lnTo>
                  <a:pt x="502919" y="0"/>
                </a:lnTo>
                <a:close/>
              </a:path>
            </a:pathLst>
          </a:custGeom>
          <a:solidFill>
            <a:srgbClr val="695185"/>
          </a:solidFill>
        </p:spPr>
        <p:txBody>
          <a:bodyPr wrap="square" lIns="0" tIns="0" rIns="0" bIns="0" rtlCol="0"/>
          <a:lstStyle/>
          <a:p>
            <a:endParaRPr smtClean="0">
              <a:solidFill>
                <a:prstClr val="black"/>
              </a:solidFill>
            </a:endParaRPr>
          </a:p>
        </p:txBody>
      </p:sp>
      <p:sp>
        <p:nvSpPr>
          <p:cNvPr id="5" name="object 5"/>
          <p:cNvSpPr/>
          <p:nvPr/>
        </p:nvSpPr>
        <p:spPr>
          <a:xfrm>
            <a:off x="6408420" y="3893820"/>
            <a:ext cx="502920" cy="1525905"/>
          </a:xfrm>
          <a:custGeom>
            <a:avLst/>
            <a:gdLst/>
            <a:ahLst/>
            <a:cxnLst/>
            <a:rect l="l" t="t" r="r" b="b"/>
            <a:pathLst>
              <a:path w="502920" h="1525904">
                <a:moveTo>
                  <a:pt x="502920" y="0"/>
                </a:moveTo>
                <a:lnTo>
                  <a:pt x="0" y="0"/>
                </a:lnTo>
                <a:lnTo>
                  <a:pt x="0" y="1525523"/>
                </a:lnTo>
                <a:lnTo>
                  <a:pt x="502920" y="1525523"/>
                </a:lnTo>
                <a:lnTo>
                  <a:pt x="502920" y="0"/>
                </a:lnTo>
                <a:close/>
              </a:path>
            </a:pathLst>
          </a:custGeom>
          <a:solidFill>
            <a:srgbClr val="695185"/>
          </a:solidFill>
        </p:spPr>
        <p:txBody>
          <a:bodyPr wrap="square" lIns="0" tIns="0" rIns="0" bIns="0" rtlCol="0"/>
          <a:lstStyle/>
          <a:p>
            <a:endParaRPr smtClean="0">
              <a:solidFill>
                <a:prstClr val="black"/>
              </a:solidFill>
            </a:endParaRPr>
          </a:p>
        </p:txBody>
      </p:sp>
      <p:sp>
        <p:nvSpPr>
          <p:cNvPr id="6" name="object 6"/>
          <p:cNvSpPr/>
          <p:nvPr/>
        </p:nvSpPr>
        <p:spPr>
          <a:xfrm>
            <a:off x="2004060" y="2945892"/>
            <a:ext cx="502920" cy="2473960"/>
          </a:xfrm>
          <a:custGeom>
            <a:avLst/>
            <a:gdLst/>
            <a:ahLst/>
            <a:cxnLst/>
            <a:rect l="l" t="t" r="r" b="b"/>
            <a:pathLst>
              <a:path w="502919" h="2473960">
                <a:moveTo>
                  <a:pt x="502919" y="0"/>
                </a:moveTo>
                <a:lnTo>
                  <a:pt x="0" y="0"/>
                </a:lnTo>
                <a:lnTo>
                  <a:pt x="0" y="2473452"/>
                </a:lnTo>
                <a:lnTo>
                  <a:pt x="502919" y="2473452"/>
                </a:lnTo>
                <a:lnTo>
                  <a:pt x="502919" y="0"/>
                </a:lnTo>
                <a:close/>
              </a:path>
            </a:pathLst>
          </a:custGeom>
          <a:solidFill>
            <a:srgbClr val="8063A1"/>
          </a:solidFill>
        </p:spPr>
        <p:txBody>
          <a:bodyPr wrap="square" lIns="0" tIns="0" rIns="0" bIns="0" rtlCol="0"/>
          <a:lstStyle/>
          <a:p>
            <a:endParaRPr smtClean="0">
              <a:solidFill>
                <a:prstClr val="black"/>
              </a:solidFill>
            </a:endParaRPr>
          </a:p>
        </p:txBody>
      </p:sp>
      <p:sp>
        <p:nvSpPr>
          <p:cNvPr id="7" name="object 7"/>
          <p:cNvSpPr/>
          <p:nvPr/>
        </p:nvSpPr>
        <p:spPr>
          <a:xfrm>
            <a:off x="4520184" y="4471415"/>
            <a:ext cx="502920" cy="948055"/>
          </a:xfrm>
          <a:custGeom>
            <a:avLst/>
            <a:gdLst/>
            <a:ahLst/>
            <a:cxnLst/>
            <a:rect l="l" t="t" r="r" b="b"/>
            <a:pathLst>
              <a:path w="502920" h="948054">
                <a:moveTo>
                  <a:pt x="502919" y="0"/>
                </a:moveTo>
                <a:lnTo>
                  <a:pt x="0" y="0"/>
                </a:lnTo>
                <a:lnTo>
                  <a:pt x="0" y="947927"/>
                </a:lnTo>
                <a:lnTo>
                  <a:pt x="502919" y="947927"/>
                </a:lnTo>
                <a:lnTo>
                  <a:pt x="502919" y="0"/>
                </a:lnTo>
                <a:close/>
              </a:path>
            </a:pathLst>
          </a:custGeom>
          <a:solidFill>
            <a:srgbClr val="8063A1"/>
          </a:solidFill>
        </p:spPr>
        <p:txBody>
          <a:bodyPr wrap="square" lIns="0" tIns="0" rIns="0" bIns="0" rtlCol="0"/>
          <a:lstStyle/>
          <a:p>
            <a:endParaRPr smtClean="0">
              <a:solidFill>
                <a:prstClr val="black"/>
              </a:solidFill>
            </a:endParaRPr>
          </a:p>
        </p:txBody>
      </p:sp>
      <p:sp>
        <p:nvSpPr>
          <p:cNvPr id="8" name="object 8"/>
          <p:cNvSpPr/>
          <p:nvPr/>
        </p:nvSpPr>
        <p:spPr>
          <a:xfrm>
            <a:off x="7036307" y="4718303"/>
            <a:ext cx="504825" cy="701040"/>
          </a:xfrm>
          <a:custGeom>
            <a:avLst/>
            <a:gdLst/>
            <a:ahLst/>
            <a:cxnLst/>
            <a:rect l="l" t="t" r="r" b="b"/>
            <a:pathLst>
              <a:path w="504825" h="701039">
                <a:moveTo>
                  <a:pt x="504444" y="0"/>
                </a:moveTo>
                <a:lnTo>
                  <a:pt x="0" y="0"/>
                </a:lnTo>
                <a:lnTo>
                  <a:pt x="0" y="701040"/>
                </a:lnTo>
                <a:lnTo>
                  <a:pt x="504444" y="701040"/>
                </a:lnTo>
                <a:lnTo>
                  <a:pt x="504444" y="0"/>
                </a:lnTo>
                <a:close/>
              </a:path>
            </a:pathLst>
          </a:custGeom>
          <a:solidFill>
            <a:srgbClr val="8063A1"/>
          </a:solidFill>
        </p:spPr>
        <p:txBody>
          <a:bodyPr wrap="square" lIns="0" tIns="0" rIns="0" bIns="0" rtlCol="0"/>
          <a:lstStyle/>
          <a:p>
            <a:endParaRPr smtClean="0">
              <a:solidFill>
                <a:prstClr val="black"/>
              </a:solidFill>
            </a:endParaRPr>
          </a:p>
        </p:txBody>
      </p:sp>
      <p:sp>
        <p:nvSpPr>
          <p:cNvPr id="9" name="object 9"/>
          <p:cNvSpPr/>
          <p:nvPr/>
        </p:nvSpPr>
        <p:spPr>
          <a:xfrm>
            <a:off x="2631948" y="3275076"/>
            <a:ext cx="504825" cy="2144395"/>
          </a:xfrm>
          <a:custGeom>
            <a:avLst/>
            <a:gdLst/>
            <a:ahLst/>
            <a:cxnLst/>
            <a:rect l="l" t="t" r="r" b="b"/>
            <a:pathLst>
              <a:path w="504825" h="2144395">
                <a:moveTo>
                  <a:pt x="504444" y="0"/>
                </a:moveTo>
                <a:lnTo>
                  <a:pt x="0" y="0"/>
                </a:lnTo>
                <a:lnTo>
                  <a:pt x="0" y="2144268"/>
                </a:lnTo>
                <a:lnTo>
                  <a:pt x="504444" y="2144268"/>
                </a:lnTo>
                <a:lnTo>
                  <a:pt x="504444" y="0"/>
                </a:lnTo>
                <a:close/>
              </a:path>
            </a:pathLst>
          </a:custGeom>
          <a:solidFill>
            <a:srgbClr val="B9AFC8"/>
          </a:solidFill>
        </p:spPr>
        <p:txBody>
          <a:bodyPr wrap="square" lIns="0" tIns="0" rIns="0" bIns="0" rtlCol="0"/>
          <a:lstStyle/>
          <a:p>
            <a:endParaRPr smtClean="0">
              <a:solidFill>
                <a:prstClr val="black"/>
              </a:solidFill>
            </a:endParaRPr>
          </a:p>
        </p:txBody>
      </p:sp>
      <p:sp>
        <p:nvSpPr>
          <p:cNvPr id="10" name="object 10"/>
          <p:cNvSpPr/>
          <p:nvPr/>
        </p:nvSpPr>
        <p:spPr>
          <a:xfrm>
            <a:off x="5149596" y="4183379"/>
            <a:ext cx="502920" cy="1236345"/>
          </a:xfrm>
          <a:custGeom>
            <a:avLst/>
            <a:gdLst/>
            <a:ahLst/>
            <a:cxnLst/>
            <a:rect l="l" t="t" r="r" b="b"/>
            <a:pathLst>
              <a:path w="502920" h="1236345">
                <a:moveTo>
                  <a:pt x="502919" y="0"/>
                </a:moveTo>
                <a:lnTo>
                  <a:pt x="0" y="0"/>
                </a:lnTo>
                <a:lnTo>
                  <a:pt x="0" y="1235964"/>
                </a:lnTo>
                <a:lnTo>
                  <a:pt x="502919" y="1235964"/>
                </a:lnTo>
                <a:lnTo>
                  <a:pt x="502919" y="0"/>
                </a:lnTo>
                <a:close/>
              </a:path>
            </a:pathLst>
          </a:custGeom>
          <a:solidFill>
            <a:srgbClr val="B9AFC8"/>
          </a:solidFill>
        </p:spPr>
        <p:txBody>
          <a:bodyPr wrap="square" lIns="0" tIns="0" rIns="0" bIns="0" rtlCol="0"/>
          <a:lstStyle/>
          <a:p>
            <a:endParaRPr smtClean="0">
              <a:solidFill>
                <a:prstClr val="black"/>
              </a:solidFill>
            </a:endParaRPr>
          </a:p>
        </p:txBody>
      </p:sp>
      <p:sp>
        <p:nvSpPr>
          <p:cNvPr id="11" name="object 11"/>
          <p:cNvSpPr/>
          <p:nvPr/>
        </p:nvSpPr>
        <p:spPr>
          <a:xfrm>
            <a:off x="7665719" y="4677155"/>
            <a:ext cx="504825" cy="742315"/>
          </a:xfrm>
          <a:custGeom>
            <a:avLst/>
            <a:gdLst/>
            <a:ahLst/>
            <a:cxnLst/>
            <a:rect l="l" t="t" r="r" b="b"/>
            <a:pathLst>
              <a:path w="504825" h="742314">
                <a:moveTo>
                  <a:pt x="504444" y="0"/>
                </a:moveTo>
                <a:lnTo>
                  <a:pt x="0" y="0"/>
                </a:lnTo>
                <a:lnTo>
                  <a:pt x="0" y="742188"/>
                </a:lnTo>
                <a:lnTo>
                  <a:pt x="504444" y="742188"/>
                </a:lnTo>
                <a:lnTo>
                  <a:pt x="504444" y="0"/>
                </a:lnTo>
                <a:close/>
              </a:path>
            </a:pathLst>
          </a:custGeom>
          <a:solidFill>
            <a:srgbClr val="B9AFC8"/>
          </a:solidFill>
        </p:spPr>
        <p:txBody>
          <a:bodyPr wrap="square" lIns="0" tIns="0" rIns="0" bIns="0" rtlCol="0"/>
          <a:lstStyle/>
          <a:p>
            <a:endParaRPr smtClean="0">
              <a:solidFill>
                <a:prstClr val="black"/>
              </a:solidFill>
            </a:endParaRPr>
          </a:p>
        </p:txBody>
      </p:sp>
      <p:sp>
        <p:nvSpPr>
          <p:cNvPr id="12" name="object 12"/>
          <p:cNvSpPr/>
          <p:nvPr/>
        </p:nvSpPr>
        <p:spPr>
          <a:xfrm>
            <a:off x="996696" y="5419344"/>
            <a:ext cx="7550150" cy="0"/>
          </a:xfrm>
          <a:custGeom>
            <a:avLst/>
            <a:gdLst/>
            <a:ahLst/>
            <a:cxnLst/>
            <a:rect l="l" t="t" r="r" b="b"/>
            <a:pathLst>
              <a:path w="7550150">
                <a:moveTo>
                  <a:pt x="0" y="0"/>
                </a:moveTo>
                <a:lnTo>
                  <a:pt x="7549896" y="0"/>
                </a:lnTo>
              </a:path>
            </a:pathLst>
          </a:custGeom>
          <a:ln w="9144">
            <a:solidFill>
              <a:srgbClr val="858585"/>
            </a:solidFill>
          </a:ln>
        </p:spPr>
        <p:txBody>
          <a:bodyPr wrap="square" lIns="0" tIns="0" rIns="0" bIns="0" rtlCol="0"/>
          <a:lstStyle/>
          <a:p>
            <a:endParaRPr smtClean="0">
              <a:solidFill>
                <a:prstClr val="black"/>
              </a:solidFill>
            </a:endParaRPr>
          </a:p>
        </p:txBody>
      </p:sp>
      <p:sp>
        <p:nvSpPr>
          <p:cNvPr id="13" name="object 13"/>
          <p:cNvSpPr txBox="1"/>
          <p:nvPr/>
        </p:nvSpPr>
        <p:spPr>
          <a:xfrm>
            <a:off x="1483867" y="3401314"/>
            <a:ext cx="284480" cy="280035"/>
          </a:xfrm>
          <a:prstGeom prst="rect">
            <a:avLst/>
          </a:prstGeom>
        </p:spPr>
        <p:txBody>
          <a:bodyPr vert="horz" wrap="square" lIns="0" tIns="0" rIns="0" bIns="0" rtlCol="0">
            <a:spAutoFit/>
          </a:bodyPr>
          <a:lstStyle/>
          <a:p>
            <a:pPr marL="12700"/>
            <a:r>
              <a:rPr sz="2000" dirty="0">
                <a:solidFill>
                  <a:prstClr val="black"/>
                </a:solidFill>
                <a:cs typeface="Calibri"/>
              </a:rPr>
              <a:t>41</a:t>
            </a:r>
            <a:endParaRPr sz="2000">
              <a:solidFill>
                <a:prstClr val="black"/>
              </a:solidFill>
              <a:cs typeface="Calibri"/>
            </a:endParaRPr>
          </a:p>
        </p:txBody>
      </p:sp>
      <p:sp>
        <p:nvSpPr>
          <p:cNvPr id="14" name="object 14"/>
          <p:cNvSpPr txBox="1"/>
          <p:nvPr/>
        </p:nvSpPr>
        <p:spPr>
          <a:xfrm>
            <a:off x="4001261" y="4185056"/>
            <a:ext cx="284480" cy="280670"/>
          </a:xfrm>
          <a:prstGeom prst="rect">
            <a:avLst/>
          </a:prstGeom>
        </p:spPr>
        <p:txBody>
          <a:bodyPr vert="horz" wrap="square" lIns="0" tIns="0" rIns="0" bIns="0" rtlCol="0">
            <a:spAutoFit/>
          </a:bodyPr>
          <a:lstStyle/>
          <a:p>
            <a:pPr marL="12700"/>
            <a:r>
              <a:rPr sz="2000" dirty="0">
                <a:solidFill>
                  <a:prstClr val="black"/>
                </a:solidFill>
                <a:cs typeface="Calibri"/>
              </a:rPr>
              <a:t>22</a:t>
            </a:r>
            <a:endParaRPr sz="2000">
              <a:solidFill>
                <a:prstClr val="black"/>
              </a:solidFill>
              <a:cs typeface="Calibri"/>
            </a:endParaRPr>
          </a:p>
        </p:txBody>
      </p:sp>
      <p:sp>
        <p:nvSpPr>
          <p:cNvPr id="15" name="object 15"/>
          <p:cNvSpPr txBox="1"/>
          <p:nvPr/>
        </p:nvSpPr>
        <p:spPr>
          <a:xfrm>
            <a:off x="6518275" y="3566540"/>
            <a:ext cx="284480" cy="280035"/>
          </a:xfrm>
          <a:prstGeom prst="rect">
            <a:avLst/>
          </a:prstGeom>
        </p:spPr>
        <p:txBody>
          <a:bodyPr vert="horz" wrap="square" lIns="0" tIns="0" rIns="0" bIns="0" rtlCol="0">
            <a:spAutoFit/>
          </a:bodyPr>
          <a:lstStyle/>
          <a:p>
            <a:pPr marL="12700"/>
            <a:r>
              <a:rPr sz="2000" dirty="0">
                <a:solidFill>
                  <a:prstClr val="black"/>
                </a:solidFill>
                <a:cs typeface="Calibri"/>
              </a:rPr>
              <a:t>37</a:t>
            </a:r>
            <a:endParaRPr sz="2000">
              <a:solidFill>
                <a:prstClr val="black"/>
              </a:solidFill>
              <a:cs typeface="Calibri"/>
            </a:endParaRPr>
          </a:p>
        </p:txBody>
      </p:sp>
      <p:sp>
        <p:nvSpPr>
          <p:cNvPr id="16" name="object 16"/>
          <p:cNvSpPr txBox="1"/>
          <p:nvPr/>
        </p:nvSpPr>
        <p:spPr>
          <a:xfrm>
            <a:off x="4630292" y="4143755"/>
            <a:ext cx="284480" cy="280035"/>
          </a:xfrm>
          <a:prstGeom prst="rect">
            <a:avLst/>
          </a:prstGeom>
        </p:spPr>
        <p:txBody>
          <a:bodyPr vert="horz" wrap="square" lIns="0" tIns="0" rIns="0" bIns="0" rtlCol="0">
            <a:spAutoFit/>
          </a:bodyPr>
          <a:lstStyle/>
          <a:p>
            <a:pPr marL="12700"/>
            <a:r>
              <a:rPr sz="2000" dirty="0">
                <a:solidFill>
                  <a:prstClr val="black"/>
                </a:solidFill>
                <a:cs typeface="Calibri"/>
              </a:rPr>
              <a:t>23</a:t>
            </a:r>
            <a:endParaRPr sz="2000">
              <a:solidFill>
                <a:prstClr val="black"/>
              </a:solidFill>
              <a:cs typeface="Calibri"/>
            </a:endParaRPr>
          </a:p>
        </p:txBody>
      </p:sp>
      <p:sp>
        <p:nvSpPr>
          <p:cNvPr id="17" name="object 17"/>
          <p:cNvSpPr txBox="1"/>
          <p:nvPr/>
        </p:nvSpPr>
        <p:spPr>
          <a:xfrm>
            <a:off x="7147686" y="4391278"/>
            <a:ext cx="285115" cy="280035"/>
          </a:xfrm>
          <a:prstGeom prst="rect">
            <a:avLst/>
          </a:prstGeom>
        </p:spPr>
        <p:txBody>
          <a:bodyPr vert="horz" wrap="square" lIns="0" tIns="0" rIns="0" bIns="0" rtlCol="0">
            <a:spAutoFit/>
          </a:bodyPr>
          <a:lstStyle/>
          <a:p>
            <a:pPr marL="12700"/>
            <a:r>
              <a:rPr sz="2000" spc="5" dirty="0">
                <a:solidFill>
                  <a:prstClr val="black"/>
                </a:solidFill>
                <a:cs typeface="Calibri"/>
              </a:rPr>
              <a:t>17</a:t>
            </a:r>
            <a:endParaRPr sz="2000">
              <a:solidFill>
                <a:prstClr val="black"/>
              </a:solidFill>
              <a:cs typeface="Calibri"/>
            </a:endParaRPr>
          </a:p>
        </p:txBody>
      </p:sp>
      <p:sp>
        <p:nvSpPr>
          <p:cNvPr id="18" name="object 18"/>
          <p:cNvSpPr txBox="1"/>
          <p:nvPr/>
        </p:nvSpPr>
        <p:spPr>
          <a:xfrm>
            <a:off x="5259704" y="3855084"/>
            <a:ext cx="284480" cy="280035"/>
          </a:xfrm>
          <a:prstGeom prst="rect">
            <a:avLst/>
          </a:prstGeom>
        </p:spPr>
        <p:txBody>
          <a:bodyPr vert="horz" wrap="square" lIns="0" tIns="0" rIns="0" bIns="0" rtlCol="0">
            <a:spAutoFit/>
          </a:bodyPr>
          <a:lstStyle/>
          <a:p>
            <a:pPr marL="12700"/>
            <a:r>
              <a:rPr sz="2000" dirty="0">
                <a:solidFill>
                  <a:prstClr val="black"/>
                </a:solidFill>
                <a:cs typeface="Calibri"/>
              </a:rPr>
              <a:t>30</a:t>
            </a:r>
            <a:endParaRPr sz="2000">
              <a:solidFill>
                <a:prstClr val="black"/>
              </a:solidFill>
              <a:cs typeface="Calibri"/>
            </a:endParaRPr>
          </a:p>
        </p:txBody>
      </p:sp>
      <p:sp>
        <p:nvSpPr>
          <p:cNvPr id="19" name="object 19"/>
          <p:cNvSpPr txBox="1"/>
          <p:nvPr/>
        </p:nvSpPr>
        <p:spPr>
          <a:xfrm>
            <a:off x="7776718" y="4350130"/>
            <a:ext cx="284480" cy="280035"/>
          </a:xfrm>
          <a:prstGeom prst="rect">
            <a:avLst/>
          </a:prstGeom>
        </p:spPr>
        <p:txBody>
          <a:bodyPr vert="horz" wrap="square" lIns="0" tIns="0" rIns="0" bIns="0" rtlCol="0">
            <a:spAutoFit/>
          </a:bodyPr>
          <a:lstStyle/>
          <a:p>
            <a:pPr marL="12700"/>
            <a:r>
              <a:rPr sz="2000" dirty="0">
                <a:solidFill>
                  <a:prstClr val="black"/>
                </a:solidFill>
                <a:cs typeface="Calibri"/>
              </a:rPr>
              <a:t>18</a:t>
            </a:r>
            <a:endParaRPr sz="2000">
              <a:solidFill>
                <a:prstClr val="black"/>
              </a:solidFill>
              <a:cs typeface="Calibri"/>
            </a:endParaRPr>
          </a:p>
        </p:txBody>
      </p:sp>
      <p:sp>
        <p:nvSpPr>
          <p:cNvPr id="20" name="object 20"/>
          <p:cNvSpPr txBox="1"/>
          <p:nvPr/>
        </p:nvSpPr>
        <p:spPr>
          <a:xfrm>
            <a:off x="1244295" y="5621146"/>
            <a:ext cx="2023745" cy="280035"/>
          </a:xfrm>
          <a:prstGeom prst="rect">
            <a:avLst/>
          </a:prstGeom>
        </p:spPr>
        <p:txBody>
          <a:bodyPr vert="horz" wrap="square" lIns="0" tIns="0" rIns="0" bIns="0" rtlCol="0">
            <a:spAutoFit/>
          </a:bodyPr>
          <a:lstStyle/>
          <a:p>
            <a:pPr marL="12700"/>
            <a:r>
              <a:rPr sz="2000" dirty="0">
                <a:solidFill>
                  <a:prstClr val="black"/>
                </a:solidFill>
                <a:cs typeface="Calibri"/>
              </a:rPr>
              <a:t>pro</a:t>
            </a:r>
            <a:r>
              <a:rPr sz="2000" spc="-10" dirty="0">
                <a:solidFill>
                  <a:prstClr val="black"/>
                </a:solidFill>
                <a:cs typeface="Calibri"/>
              </a:rPr>
              <a:t>p</a:t>
            </a:r>
            <a:r>
              <a:rPr sz="2000" dirty="0">
                <a:solidFill>
                  <a:prstClr val="black"/>
                </a:solidFill>
                <a:cs typeface="Calibri"/>
              </a:rPr>
              <a:t>er</a:t>
            </a:r>
            <a:r>
              <a:rPr sz="2000" spc="-10" dirty="0">
                <a:solidFill>
                  <a:prstClr val="black"/>
                </a:solidFill>
                <a:cs typeface="Calibri"/>
              </a:rPr>
              <a:t>l</a:t>
            </a:r>
            <a:r>
              <a:rPr sz="2000" dirty="0">
                <a:solidFill>
                  <a:prstClr val="black"/>
                </a:solidFill>
                <a:cs typeface="Calibri"/>
              </a:rPr>
              <a:t>y</a:t>
            </a:r>
            <a:r>
              <a:rPr sz="2000" spc="5" dirty="0">
                <a:solidFill>
                  <a:prstClr val="black"/>
                </a:solidFill>
                <a:cs typeface="Calibri"/>
              </a:rPr>
              <a:t> </a:t>
            </a:r>
            <a:r>
              <a:rPr sz="2000" dirty="0">
                <a:solidFill>
                  <a:prstClr val="black"/>
                </a:solidFill>
                <a:cs typeface="Calibri"/>
              </a:rPr>
              <a:t>re</a:t>
            </a:r>
            <a:r>
              <a:rPr sz="2000" spc="-10" dirty="0">
                <a:solidFill>
                  <a:prstClr val="black"/>
                </a:solidFill>
                <a:cs typeface="Calibri"/>
              </a:rPr>
              <a:t>s</a:t>
            </a:r>
            <a:r>
              <a:rPr sz="2000" dirty="0">
                <a:solidFill>
                  <a:prstClr val="black"/>
                </a:solidFill>
                <a:cs typeface="Calibri"/>
              </a:rPr>
              <a:t>trai</a:t>
            </a:r>
            <a:r>
              <a:rPr sz="2000" spc="-10" dirty="0">
                <a:solidFill>
                  <a:prstClr val="black"/>
                </a:solidFill>
                <a:cs typeface="Calibri"/>
              </a:rPr>
              <a:t>n</a:t>
            </a:r>
            <a:r>
              <a:rPr sz="2000" dirty="0">
                <a:solidFill>
                  <a:prstClr val="black"/>
                </a:solidFill>
                <a:cs typeface="Calibri"/>
              </a:rPr>
              <a:t>ed</a:t>
            </a:r>
            <a:endParaRPr sz="2000">
              <a:solidFill>
                <a:prstClr val="black"/>
              </a:solidFill>
              <a:cs typeface="Calibri"/>
            </a:endParaRPr>
          </a:p>
        </p:txBody>
      </p:sp>
      <p:sp>
        <p:nvSpPr>
          <p:cNvPr id="21" name="object 21"/>
          <p:cNvSpPr txBox="1"/>
          <p:nvPr/>
        </p:nvSpPr>
        <p:spPr>
          <a:xfrm>
            <a:off x="3649217" y="5621146"/>
            <a:ext cx="2247900" cy="280035"/>
          </a:xfrm>
          <a:prstGeom prst="rect">
            <a:avLst/>
          </a:prstGeom>
        </p:spPr>
        <p:txBody>
          <a:bodyPr vert="horz" wrap="square" lIns="0" tIns="0" rIns="0" bIns="0" rtlCol="0">
            <a:spAutoFit/>
          </a:bodyPr>
          <a:lstStyle/>
          <a:p>
            <a:pPr marL="12700"/>
            <a:r>
              <a:rPr sz="2000" dirty="0">
                <a:solidFill>
                  <a:prstClr val="black"/>
                </a:solidFill>
                <a:cs typeface="Calibri"/>
              </a:rPr>
              <a:t>in</a:t>
            </a:r>
            <a:r>
              <a:rPr sz="2000" spc="-10" dirty="0">
                <a:solidFill>
                  <a:prstClr val="black"/>
                </a:solidFill>
                <a:cs typeface="Calibri"/>
              </a:rPr>
              <a:t>c</a:t>
            </a:r>
            <a:r>
              <a:rPr sz="2000" spc="-5" dirty="0">
                <a:solidFill>
                  <a:prstClr val="black"/>
                </a:solidFill>
                <a:cs typeface="Calibri"/>
              </a:rPr>
              <a:t>orr</a:t>
            </a:r>
            <a:r>
              <a:rPr sz="2000" dirty="0">
                <a:solidFill>
                  <a:prstClr val="black"/>
                </a:solidFill>
                <a:cs typeface="Calibri"/>
              </a:rPr>
              <a:t>ectly</a:t>
            </a:r>
            <a:r>
              <a:rPr sz="2000" spc="-10" dirty="0">
                <a:solidFill>
                  <a:prstClr val="black"/>
                </a:solidFill>
                <a:cs typeface="Calibri"/>
              </a:rPr>
              <a:t> </a:t>
            </a:r>
            <a:r>
              <a:rPr sz="2000" dirty="0">
                <a:solidFill>
                  <a:prstClr val="black"/>
                </a:solidFill>
                <a:cs typeface="Calibri"/>
              </a:rPr>
              <a:t>rest</a:t>
            </a:r>
            <a:r>
              <a:rPr sz="2000" spc="-10" dirty="0">
                <a:solidFill>
                  <a:prstClr val="black"/>
                </a:solidFill>
                <a:cs typeface="Calibri"/>
              </a:rPr>
              <a:t>r</a:t>
            </a:r>
            <a:r>
              <a:rPr sz="2000" dirty="0">
                <a:solidFill>
                  <a:prstClr val="black"/>
                </a:solidFill>
                <a:cs typeface="Calibri"/>
              </a:rPr>
              <a:t>ained</a:t>
            </a:r>
            <a:endParaRPr sz="2000">
              <a:solidFill>
                <a:prstClr val="black"/>
              </a:solidFill>
              <a:cs typeface="Calibri"/>
            </a:endParaRPr>
          </a:p>
        </p:txBody>
      </p:sp>
      <p:sp>
        <p:nvSpPr>
          <p:cNvPr id="22" name="object 22"/>
          <p:cNvSpPr txBox="1"/>
          <p:nvPr/>
        </p:nvSpPr>
        <p:spPr>
          <a:xfrm>
            <a:off x="6613017" y="5621146"/>
            <a:ext cx="1354455" cy="280035"/>
          </a:xfrm>
          <a:prstGeom prst="rect">
            <a:avLst/>
          </a:prstGeom>
        </p:spPr>
        <p:txBody>
          <a:bodyPr vert="horz" wrap="square" lIns="0" tIns="0" rIns="0" bIns="0" rtlCol="0">
            <a:spAutoFit/>
          </a:bodyPr>
          <a:lstStyle/>
          <a:p>
            <a:pPr marL="12700"/>
            <a:r>
              <a:rPr sz="2000" spc="-5" dirty="0">
                <a:solidFill>
                  <a:prstClr val="black"/>
                </a:solidFill>
                <a:cs typeface="Calibri"/>
              </a:rPr>
              <a:t>un</a:t>
            </a:r>
            <a:r>
              <a:rPr sz="2000" spc="-10" dirty="0">
                <a:solidFill>
                  <a:prstClr val="black"/>
                </a:solidFill>
                <a:cs typeface="Calibri"/>
              </a:rPr>
              <a:t>r</a:t>
            </a:r>
            <a:r>
              <a:rPr sz="2000" dirty="0">
                <a:solidFill>
                  <a:prstClr val="black"/>
                </a:solidFill>
                <a:cs typeface="Calibri"/>
              </a:rPr>
              <a:t>est</a:t>
            </a:r>
            <a:r>
              <a:rPr sz="2000" spc="-10" dirty="0">
                <a:solidFill>
                  <a:prstClr val="black"/>
                </a:solidFill>
                <a:cs typeface="Calibri"/>
              </a:rPr>
              <a:t>r</a:t>
            </a:r>
            <a:r>
              <a:rPr sz="2000" dirty="0">
                <a:solidFill>
                  <a:prstClr val="black"/>
                </a:solidFill>
                <a:cs typeface="Calibri"/>
              </a:rPr>
              <a:t>ained</a:t>
            </a:r>
            <a:endParaRPr sz="2000">
              <a:solidFill>
                <a:prstClr val="black"/>
              </a:solidFill>
              <a:cs typeface="Calibri"/>
            </a:endParaRPr>
          </a:p>
        </p:txBody>
      </p:sp>
      <p:sp>
        <p:nvSpPr>
          <p:cNvPr id="23" name="object 23"/>
          <p:cNvSpPr txBox="1"/>
          <p:nvPr/>
        </p:nvSpPr>
        <p:spPr>
          <a:xfrm>
            <a:off x="690168" y="3886200"/>
            <a:ext cx="211454" cy="280035"/>
          </a:xfrm>
          <a:prstGeom prst="rect">
            <a:avLst/>
          </a:prstGeom>
        </p:spPr>
        <p:txBody>
          <a:bodyPr vert="horz" wrap="square" lIns="0" tIns="0" rIns="0" bIns="0" rtlCol="0">
            <a:spAutoFit/>
          </a:bodyPr>
          <a:lstStyle/>
          <a:p>
            <a:pPr marL="12700"/>
            <a:r>
              <a:rPr sz="2000" b="1" dirty="0">
                <a:solidFill>
                  <a:prstClr val="black"/>
                </a:solidFill>
                <a:cs typeface="Calibri"/>
              </a:rPr>
              <a:t>%</a:t>
            </a:r>
            <a:endParaRPr sz="2000">
              <a:solidFill>
                <a:prstClr val="black"/>
              </a:solidFill>
              <a:cs typeface="Calibri"/>
            </a:endParaRPr>
          </a:p>
        </p:txBody>
      </p:sp>
      <p:sp>
        <p:nvSpPr>
          <p:cNvPr id="24" name="object 24"/>
          <p:cNvSpPr/>
          <p:nvPr/>
        </p:nvSpPr>
        <p:spPr>
          <a:xfrm>
            <a:off x="3340608" y="2132076"/>
            <a:ext cx="140335" cy="140335"/>
          </a:xfrm>
          <a:custGeom>
            <a:avLst/>
            <a:gdLst/>
            <a:ahLst/>
            <a:cxnLst/>
            <a:rect l="l" t="t" r="r" b="b"/>
            <a:pathLst>
              <a:path w="140335" h="140335">
                <a:moveTo>
                  <a:pt x="0" y="140208"/>
                </a:moveTo>
                <a:lnTo>
                  <a:pt x="140208" y="140208"/>
                </a:lnTo>
                <a:lnTo>
                  <a:pt x="140208" y="0"/>
                </a:lnTo>
                <a:lnTo>
                  <a:pt x="0" y="0"/>
                </a:lnTo>
                <a:lnTo>
                  <a:pt x="0" y="140208"/>
                </a:lnTo>
                <a:close/>
              </a:path>
            </a:pathLst>
          </a:custGeom>
          <a:solidFill>
            <a:srgbClr val="695185"/>
          </a:solidFill>
        </p:spPr>
        <p:txBody>
          <a:bodyPr wrap="square" lIns="0" tIns="0" rIns="0" bIns="0" rtlCol="0"/>
          <a:lstStyle/>
          <a:p>
            <a:endParaRPr smtClean="0">
              <a:solidFill>
                <a:prstClr val="black"/>
              </a:solidFill>
            </a:endParaRPr>
          </a:p>
        </p:txBody>
      </p:sp>
      <p:sp>
        <p:nvSpPr>
          <p:cNvPr id="25" name="object 25"/>
          <p:cNvSpPr/>
          <p:nvPr/>
        </p:nvSpPr>
        <p:spPr>
          <a:xfrm>
            <a:off x="4255008" y="2132076"/>
            <a:ext cx="139065" cy="140335"/>
          </a:xfrm>
          <a:custGeom>
            <a:avLst/>
            <a:gdLst/>
            <a:ahLst/>
            <a:cxnLst/>
            <a:rect l="l" t="t" r="r" b="b"/>
            <a:pathLst>
              <a:path w="139064" h="140335">
                <a:moveTo>
                  <a:pt x="0" y="140208"/>
                </a:moveTo>
                <a:lnTo>
                  <a:pt x="138684" y="140208"/>
                </a:lnTo>
                <a:lnTo>
                  <a:pt x="138684" y="0"/>
                </a:lnTo>
                <a:lnTo>
                  <a:pt x="0" y="0"/>
                </a:lnTo>
                <a:lnTo>
                  <a:pt x="0" y="140208"/>
                </a:lnTo>
                <a:close/>
              </a:path>
            </a:pathLst>
          </a:custGeom>
          <a:solidFill>
            <a:srgbClr val="8063A1"/>
          </a:solidFill>
        </p:spPr>
        <p:txBody>
          <a:bodyPr wrap="square" lIns="0" tIns="0" rIns="0" bIns="0" rtlCol="0"/>
          <a:lstStyle/>
          <a:p>
            <a:endParaRPr smtClean="0">
              <a:solidFill>
                <a:prstClr val="black"/>
              </a:solidFill>
            </a:endParaRPr>
          </a:p>
        </p:txBody>
      </p:sp>
      <p:sp>
        <p:nvSpPr>
          <p:cNvPr id="26" name="object 26"/>
          <p:cNvSpPr/>
          <p:nvPr/>
        </p:nvSpPr>
        <p:spPr>
          <a:xfrm>
            <a:off x="5167884" y="2132076"/>
            <a:ext cx="139065" cy="140335"/>
          </a:xfrm>
          <a:custGeom>
            <a:avLst/>
            <a:gdLst/>
            <a:ahLst/>
            <a:cxnLst/>
            <a:rect l="l" t="t" r="r" b="b"/>
            <a:pathLst>
              <a:path w="139064" h="140335">
                <a:moveTo>
                  <a:pt x="0" y="140208"/>
                </a:moveTo>
                <a:lnTo>
                  <a:pt x="138684" y="140208"/>
                </a:lnTo>
                <a:lnTo>
                  <a:pt x="138684" y="0"/>
                </a:lnTo>
                <a:lnTo>
                  <a:pt x="0" y="0"/>
                </a:lnTo>
                <a:lnTo>
                  <a:pt x="0" y="140208"/>
                </a:lnTo>
                <a:close/>
              </a:path>
            </a:pathLst>
          </a:custGeom>
          <a:solidFill>
            <a:srgbClr val="B9AFC8"/>
          </a:solidFill>
        </p:spPr>
        <p:txBody>
          <a:bodyPr wrap="square" lIns="0" tIns="0" rIns="0" bIns="0" rtlCol="0"/>
          <a:lstStyle/>
          <a:p>
            <a:endParaRPr smtClean="0">
              <a:solidFill>
                <a:prstClr val="black"/>
              </a:solidFill>
            </a:endParaRPr>
          </a:p>
        </p:txBody>
      </p:sp>
      <p:sp>
        <p:nvSpPr>
          <p:cNvPr id="27" name="object 27"/>
          <p:cNvSpPr txBox="1"/>
          <p:nvPr/>
        </p:nvSpPr>
        <p:spPr>
          <a:xfrm>
            <a:off x="1996567" y="1604517"/>
            <a:ext cx="5149850" cy="1623695"/>
          </a:xfrm>
          <a:prstGeom prst="rect">
            <a:avLst/>
          </a:prstGeom>
        </p:spPr>
        <p:txBody>
          <a:bodyPr vert="horz" wrap="square" lIns="0" tIns="0" rIns="0" bIns="0" rtlCol="0">
            <a:spAutoFit/>
          </a:bodyPr>
          <a:lstStyle/>
          <a:p>
            <a:pPr marL="12700"/>
            <a:r>
              <a:rPr sz="2400" spc="-5" dirty="0">
                <a:solidFill>
                  <a:prstClr val="black"/>
                </a:solidFill>
                <a:cs typeface="Calibri"/>
              </a:rPr>
              <a:t>Chil</a:t>
            </a:r>
            <a:r>
              <a:rPr sz="2400" dirty="0">
                <a:solidFill>
                  <a:prstClr val="black"/>
                </a:solidFill>
                <a:cs typeface="Calibri"/>
              </a:rPr>
              <a:t>d </a:t>
            </a:r>
            <a:r>
              <a:rPr sz="2400" spc="-40" dirty="0">
                <a:solidFill>
                  <a:prstClr val="black"/>
                </a:solidFill>
                <a:cs typeface="Calibri"/>
              </a:rPr>
              <a:t>r</a:t>
            </a:r>
            <a:r>
              <a:rPr sz="2400" spc="-5" dirty="0">
                <a:solidFill>
                  <a:prstClr val="black"/>
                </a:solidFill>
                <a:cs typeface="Calibri"/>
              </a:rPr>
              <a:t>e</a:t>
            </a:r>
            <a:r>
              <a:rPr sz="2400" spc="-30" dirty="0">
                <a:solidFill>
                  <a:prstClr val="black"/>
                </a:solidFill>
                <a:cs typeface="Calibri"/>
              </a:rPr>
              <a:t>s</a:t>
            </a:r>
            <a:r>
              <a:rPr sz="2400" spc="-5" dirty="0">
                <a:solidFill>
                  <a:prstClr val="black"/>
                </a:solidFill>
                <a:cs typeface="Calibri"/>
              </a:rPr>
              <a:t>t</a:t>
            </a:r>
            <a:r>
              <a:rPr sz="2400" spc="-50" dirty="0">
                <a:solidFill>
                  <a:prstClr val="black"/>
                </a:solidFill>
                <a:cs typeface="Calibri"/>
              </a:rPr>
              <a:t>r</a:t>
            </a:r>
            <a:r>
              <a:rPr sz="2400" dirty="0">
                <a:solidFill>
                  <a:prstClr val="black"/>
                </a:solidFill>
                <a:cs typeface="Calibri"/>
              </a:rPr>
              <a:t>ai</a:t>
            </a:r>
            <a:r>
              <a:rPr sz="2400" spc="-25" dirty="0">
                <a:solidFill>
                  <a:prstClr val="black"/>
                </a:solidFill>
                <a:cs typeface="Calibri"/>
              </a:rPr>
              <a:t>n</a:t>
            </a:r>
            <a:r>
              <a:rPr sz="2400" dirty="0">
                <a:solidFill>
                  <a:prstClr val="black"/>
                </a:solidFill>
                <a:cs typeface="Calibri"/>
              </a:rPr>
              <a:t>t</a:t>
            </a:r>
            <a:r>
              <a:rPr sz="2400" spc="-15" dirty="0">
                <a:solidFill>
                  <a:prstClr val="black"/>
                </a:solidFill>
                <a:cs typeface="Calibri"/>
              </a:rPr>
              <a:t> </a:t>
            </a:r>
            <a:r>
              <a:rPr sz="2400" spc="-30" dirty="0">
                <a:solidFill>
                  <a:prstClr val="black"/>
                </a:solidFill>
                <a:cs typeface="Calibri"/>
              </a:rPr>
              <a:t>s</a:t>
            </a:r>
            <a:r>
              <a:rPr sz="2400" spc="-25" dirty="0">
                <a:solidFill>
                  <a:prstClr val="black"/>
                </a:solidFill>
                <a:cs typeface="Calibri"/>
              </a:rPr>
              <a:t>ta</a:t>
            </a:r>
            <a:r>
              <a:rPr sz="2400" dirty="0">
                <a:solidFill>
                  <a:prstClr val="black"/>
                </a:solidFill>
                <a:cs typeface="Calibri"/>
              </a:rPr>
              <a:t>tus</a:t>
            </a:r>
            <a:r>
              <a:rPr sz="2400" spc="-5" dirty="0">
                <a:solidFill>
                  <a:prstClr val="black"/>
                </a:solidFill>
                <a:cs typeface="Calibri"/>
              </a:rPr>
              <a:t> </a:t>
            </a:r>
            <a:r>
              <a:rPr sz="2400" spc="-30" dirty="0">
                <a:solidFill>
                  <a:prstClr val="black"/>
                </a:solidFill>
                <a:cs typeface="Calibri"/>
              </a:rPr>
              <a:t>a</a:t>
            </a:r>
            <a:r>
              <a:rPr sz="2400" dirty="0">
                <a:solidFill>
                  <a:prstClr val="black"/>
                </a:solidFill>
                <a:cs typeface="Calibri"/>
              </a:rPr>
              <a:t>t </a:t>
            </a:r>
            <a:r>
              <a:rPr sz="2400" spc="-5" dirty="0">
                <a:solidFill>
                  <a:prstClr val="black"/>
                </a:solidFill>
                <a:cs typeface="Calibri"/>
              </a:rPr>
              <a:t>N</a:t>
            </a:r>
            <a:r>
              <a:rPr sz="2400" spc="-30" dirty="0">
                <a:solidFill>
                  <a:prstClr val="black"/>
                </a:solidFill>
                <a:cs typeface="Calibri"/>
              </a:rPr>
              <a:t>e</a:t>
            </a:r>
            <a:r>
              <a:rPr sz="2400" dirty="0">
                <a:solidFill>
                  <a:prstClr val="black"/>
                </a:solidFill>
                <a:cs typeface="Calibri"/>
              </a:rPr>
              <a:t>z </a:t>
            </a:r>
            <a:r>
              <a:rPr sz="2400" spc="-60" dirty="0">
                <a:solidFill>
                  <a:prstClr val="black"/>
                </a:solidFill>
                <a:cs typeface="Calibri"/>
              </a:rPr>
              <a:t>P</a:t>
            </a:r>
            <a:r>
              <a:rPr sz="2400" spc="-5" dirty="0">
                <a:solidFill>
                  <a:prstClr val="black"/>
                </a:solidFill>
                <a:cs typeface="Calibri"/>
              </a:rPr>
              <a:t>e</a:t>
            </a:r>
            <a:r>
              <a:rPr sz="2400" spc="-35" dirty="0">
                <a:solidFill>
                  <a:prstClr val="black"/>
                </a:solidFill>
                <a:cs typeface="Calibri"/>
              </a:rPr>
              <a:t>r</a:t>
            </a:r>
            <a:r>
              <a:rPr sz="2400" spc="-5" dirty="0">
                <a:solidFill>
                  <a:prstClr val="black"/>
                </a:solidFill>
                <a:cs typeface="Calibri"/>
              </a:rPr>
              <a:t>ce</a:t>
            </a:r>
            <a:r>
              <a:rPr sz="2400" spc="-10" dirty="0">
                <a:solidFill>
                  <a:prstClr val="black"/>
                </a:solidFill>
                <a:cs typeface="Calibri"/>
              </a:rPr>
              <a:t> </a:t>
            </a:r>
            <a:r>
              <a:rPr sz="2400" spc="-15" dirty="0">
                <a:solidFill>
                  <a:prstClr val="black"/>
                </a:solidFill>
                <a:cs typeface="Calibri"/>
              </a:rPr>
              <a:t>b</a:t>
            </a:r>
            <a:r>
              <a:rPr sz="2400" spc="-5" dirty="0">
                <a:solidFill>
                  <a:prstClr val="black"/>
                </a:solidFill>
                <a:cs typeface="Calibri"/>
              </a:rPr>
              <a:t>y</a:t>
            </a:r>
            <a:r>
              <a:rPr sz="2400" dirty="0">
                <a:solidFill>
                  <a:prstClr val="black"/>
                </a:solidFill>
                <a:cs typeface="Calibri"/>
              </a:rPr>
              <a:t> </a:t>
            </a:r>
            <a:r>
              <a:rPr sz="2400" spc="-25" dirty="0">
                <a:solidFill>
                  <a:prstClr val="black"/>
                </a:solidFill>
                <a:cs typeface="Calibri"/>
              </a:rPr>
              <a:t>y</a:t>
            </a:r>
            <a:r>
              <a:rPr sz="2400" spc="-5" dirty="0">
                <a:solidFill>
                  <a:prstClr val="black"/>
                </a:solidFill>
                <a:cs typeface="Calibri"/>
              </a:rPr>
              <a:t>ear</a:t>
            </a:r>
            <a:endParaRPr sz="2400">
              <a:solidFill>
                <a:prstClr val="black"/>
              </a:solidFill>
              <a:cs typeface="Calibri"/>
            </a:endParaRPr>
          </a:p>
          <a:p>
            <a:pPr marL="1549400">
              <a:spcBef>
                <a:spcPts val="1000"/>
              </a:spcBef>
              <a:tabLst>
                <a:tab pos="2462530" algn="l"/>
                <a:tab pos="3375660" algn="l"/>
              </a:tabLst>
            </a:pPr>
            <a:r>
              <a:rPr sz="2000" spc="-10" dirty="0">
                <a:solidFill>
                  <a:prstClr val="black"/>
                </a:solidFill>
                <a:cs typeface="Calibri"/>
              </a:rPr>
              <a:t>2</a:t>
            </a:r>
            <a:r>
              <a:rPr sz="2000" dirty="0">
                <a:solidFill>
                  <a:prstClr val="black"/>
                </a:solidFill>
                <a:cs typeface="Calibri"/>
              </a:rPr>
              <a:t>009	</a:t>
            </a:r>
            <a:r>
              <a:rPr sz="2000" spc="-10" dirty="0">
                <a:solidFill>
                  <a:prstClr val="black"/>
                </a:solidFill>
                <a:cs typeface="Calibri"/>
              </a:rPr>
              <a:t>2</a:t>
            </a:r>
            <a:r>
              <a:rPr sz="2000" dirty="0">
                <a:solidFill>
                  <a:prstClr val="black"/>
                </a:solidFill>
                <a:cs typeface="Calibri"/>
              </a:rPr>
              <a:t>011	</a:t>
            </a:r>
            <a:r>
              <a:rPr sz="2000" spc="-10" dirty="0">
                <a:solidFill>
                  <a:prstClr val="black"/>
                </a:solidFill>
                <a:cs typeface="Calibri"/>
              </a:rPr>
              <a:t>2</a:t>
            </a:r>
            <a:r>
              <a:rPr sz="2000" dirty="0">
                <a:solidFill>
                  <a:prstClr val="black"/>
                </a:solidFill>
                <a:cs typeface="Calibri"/>
              </a:rPr>
              <a:t>013</a:t>
            </a:r>
            <a:endParaRPr sz="2000">
              <a:solidFill>
                <a:prstClr val="black"/>
              </a:solidFill>
              <a:cs typeface="Calibri"/>
            </a:endParaRPr>
          </a:p>
          <a:p>
            <a:pPr>
              <a:spcBef>
                <a:spcPts val="56"/>
              </a:spcBef>
            </a:pPr>
            <a:endParaRPr sz="1600">
              <a:solidFill>
                <a:prstClr val="black"/>
              </a:solidFill>
              <a:latin typeface="Times New Roman"/>
              <a:cs typeface="Times New Roman"/>
            </a:endParaRPr>
          </a:p>
          <a:p>
            <a:pPr marL="128905"/>
            <a:r>
              <a:rPr sz="2000" dirty="0">
                <a:solidFill>
                  <a:prstClr val="black"/>
                </a:solidFill>
                <a:cs typeface="Calibri"/>
              </a:rPr>
              <a:t>60</a:t>
            </a:r>
            <a:endParaRPr sz="2000">
              <a:solidFill>
                <a:prstClr val="black"/>
              </a:solidFill>
              <a:cs typeface="Calibri"/>
            </a:endParaRPr>
          </a:p>
          <a:p>
            <a:pPr marL="758190">
              <a:spcBef>
                <a:spcPts val="200"/>
              </a:spcBef>
            </a:pPr>
            <a:r>
              <a:rPr sz="2000" dirty="0">
                <a:solidFill>
                  <a:prstClr val="black"/>
                </a:solidFill>
                <a:cs typeface="Calibri"/>
              </a:rPr>
              <a:t>52</a:t>
            </a:r>
            <a:endParaRPr sz="2000">
              <a:solidFill>
                <a:prstClr val="black"/>
              </a:solidFill>
              <a:cs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775841" y="437794"/>
            <a:ext cx="5589905" cy="1231106"/>
          </a:xfrm>
          <a:prstGeom prst="rect">
            <a:avLst/>
          </a:prstGeom>
        </p:spPr>
        <p:txBody>
          <a:bodyPr vert="horz" wrap="square" lIns="0" tIns="0" rIns="0" bIns="0" rtlCol="0">
            <a:spAutoFit/>
          </a:bodyPr>
          <a:lstStyle/>
          <a:p>
            <a:pPr algn="ctr">
              <a:lnSpc>
                <a:spcPct val="100000"/>
              </a:lnSpc>
            </a:pPr>
            <a:r>
              <a:rPr sz="4000" spc="-5" dirty="0"/>
              <a:t>N</a:t>
            </a:r>
            <a:r>
              <a:rPr sz="4000" spc="-50" dirty="0"/>
              <a:t>e</a:t>
            </a:r>
            <a:r>
              <a:rPr sz="4000" dirty="0"/>
              <a:t>z</a:t>
            </a:r>
            <a:r>
              <a:rPr sz="4000" spc="-5" dirty="0"/>
              <a:t> </a:t>
            </a:r>
            <a:r>
              <a:rPr sz="4000" spc="-65" dirty="0" smtClean="0"/>
              <a:t>P</a:t>
            </a:r>
            <a:r>
              <a:rPr sz="4000" spc="-5" dirty="0" smtClean="0"/>
              <a:t>e</a:t>
            </a:r>
            <a:r>
              <a:rPr sz="4000" spc="-65" dirty="0" smtClean="0"/>
              <a:t>r</a:t>
            </a:r>
            <a:r>
              <a:rPr sz="4000" spc="-5" dirty="0" smtClean="0"/>
              <a:t>c</a:t>
            </a:r>
            <a:r>
              <a:rPr sz="4000" dirty="0" smtClean="0"/>
              <a:t>e</a:t>
            </a:r>
            <a:r>
              <a:rPr lang="en-US" sz="4000" dirty="0" smtClean="0"/>
              <a:t> child safety seat distribution program</a:t>
            </a:r>
            <a:endParaRPr sz="4000" dirty="0"/>
          </a:p>
        </p:txBody>
      </p:sp>
      <p:sp>
        <p:nvSpPr>
          <p:cNvPr id="3" name="object 3"/>
          <p:cNvSpPr txBox="1"/>
          <p:nvPr/>
        </p:nvSpPr>
        <p:spPr>
          <a:xfrm>
            <a:off x="228600" y="1840498"/>
            <a:ext cx="7162800" cy="4129336"/>
          </a:xfrm>
          <a:prstGeom prst="rect">
            <a:avLst/>
          </a:prstGeom>
        </p:spPr>
        <p:txBody>
          <a:bodyPr vert="horz" wrap="square" lIns="0" tIns="0" rIns="0" bIns="0" rtlCol="0">
            <a:spAutoFit/>
          </a:bodyPr>
          <a:lstStyle/>
          <a:p>
            <a:pPr marL="355600" marR="1850389" indent="-342900">
              <a:lnSpc>
                <a:spcPct val="80000"/>
              </a:lnSpc>
              <a:spcBef>
                <a:spcPts val="720"/>
              </a:spcBef>
              <a:buFont typeface="Arial"/>
              <a:buChar char="•"/>
              <a:tabLst>
                <a:tab pos="355600" algn="l"/>
              </a:tabLst>
            </a:pPr>
            <a:r>
              <a:rPr sz="3000" spc="-5" dirty="0" smtClean="0">
                <a:latin typeface="Calibri"/>
                <a:cs typeface="Calibri"/>
              </a:rPr>
              <a:t>Compl</a:t>
            </a:r>
            <a:r>
              <a:rPr sz="3000" spc="-25" dirty="0" smtClean="0">
                <a:latin typeface="Calibri"/>
                <a:cs typeface="Calibri"/>
              </a:rPr>
              <a:t>e</a:t>
            </a:r>
            <a:r>
              <a:rPr sz="3000" spc="-40" dirty="0" smtClean="0">
                <a:latin typeface="Calibri"/>
                <a:cs typeface="Calibri"/>
              </a:rPr>
              <a:t>t</a:t>
            </a:r>
            <a:r>
              <a:rPr sz="3000" spc="-5" dirty="0" smtClean="0">
                <a:latin typeface="Calibri"/>
                <a:cs typeface="Calibri"/>
              </a:rPr>
              <a:t>ed</a:t>
            </a:r>
            <a:r>
              <a:rPr sz="3000" spc="-15" dirty="0" smtClean="0">
                <a:latin typeface="Calibri"/>
                <a:cs typeface="Calibri"/>
              </a:rPr>
              <a:t> </a:t>
            </a:r>
            <a:r>
              <a:rPr sz="3000" spc="-5" dirty="0">
                <a:latin typeface="Calibri"/>
                <a:cs typeface="Calibri"/>
              </a:rPr>
              <a:t>CP</a:t>
            </a:r>
            <a:r>
              <a:rPr sz="3000" dirty="0">
                <a:latin typeface="Calibri"/>
                <a:cs typeface="Calibri"/>
              </a:rPr>
              <a:t>S </a:t>
            </a:r>
            <a:r>
              <a:rPr sz="3000" spc="-45" dirty="0">
                <a:latin typeface="Calibri"/>
                <a:cs typeface="Calibri"/>
              </a:rPr>
              <a:t>t</a:t>
            </a:r>
            <a:r>
              <a:rPr sz="3000" spc="-5" dirty="0">
                <a:latin typeface="Calibri"/>
                <a:cs typeface="Calibri"/>
              </a:rPr>
              <a:t>ech</a:t>
            </a:r>
            <a:r>
              <a:rPr sz="3000" dirty="0">
                <a:latin typeface="Calibri"/>
                <a:cs typeface="Calibri"/>
              </a:rPr>
              <a:t> </a:t>
            </a:r>
            <a:r>
              <a:rPr sz="3000" spc="-5" dirty="0" smtClean="0">
                <a:latin typeface="Calibri"/>
                <a:cs typeface="Calibri"/>
              </a:rPr>
              <a:t>cert</a:t>
            </a:r>
            <a:r>
              <a:rPr sz="3000" spc="-15" dirty="0" smtClean="0">
                <a:latin typeface="Calibri"/>
                <a:cs typeface="Calibri"/>
              </a:rPr>
              <a:t>i</a:t>
            </a:r>
            <a:r>
              <a:rPr sz="3000" spc="-5" dirty="0" smtClean="0">
                <a:latin typeface="Calibri"/>
                <a:cs typeface="Calibri"/>
              </a:rPr>
              <a:t>f</a:t>
            </a:r>
            <a:r>
              <a:rPr sz="3000" spc="-10" dirty="0" smtClean="0">
                <a:latin typeface="Calibri"/>
                <a:cs typeface="Calibri"/>
              </a:rPr>
              <a:t>i</a:t>
            </a:r>
            <a:r>
              <a:rPr sz="3000" spc="-30" dirty="0" smtClean="0">
                <a:latin typeface="Calibri"/>
                <a:cs typeface="Calibri"/>
              </a:rPr>
              <a:t>c</a:t>
            </a:r>
            <a:r>
              <a:rPr sz="3000" spc="-25" dirty="0" smtClean="0">
                <a:latin typeface="Calibri"/>
                <a:cs typeface="Calibri"/>
              </a:rPr>
              <a:t>a</a:t>
            </a:r>
            <a:r>
              <a:rPr sz="3000" dirty="0" smtClean="0">
                <a:latin typeface="Calibri"/>
                <a:cs typeface="Calibri"/>
              </a:rPr>
              <a:t>tion</a:t>
            </a:r>
            <a:endParaRPr lang="en-US" sz="3000" dirty="0" smtClean="0">
              <a:latin typeface="Calibri"/>
              <a:cs typeface="Calibri"/>
            </a:endParaRPr>
          </a:p>
          <a:p>
            <a:pPr marL="355600" indent="-342900">
              <a:lnSpc>
                <a:spcPts val="3240"/>
              </a:lnSpc>
              <a:buFont typeface="Arial"/>
              <a:buChar char="•"/>
              <a:tabLst>
                <a:tab pos="355600" algn="l"/>
              </a:tabLst>
            </a:pPr>
            <a:r>
              <a:rPr lang="en-US" sz="3000" spc="-70" dirty="0" smtClean="0">
                <a:cs typeface="Calibri"/>
              </a:rPr>
              <a:t>P</a:t>
            </a:r>
            <a:r>
              <a:rPr lang="en-US" sz="3000" spc="-5" dirty="0" smtClean="0">
                <a:cs typeface="Calibri"/>
              </a:rPr>
              <a:t>artne</a:t>
            </a:r>
            <a:r>
              <a:rPr lang="en-US" sz="3000" spc="-60" dirty="0" smtClean="0">
                <a:cs typeface="Calibri"/>
              </a:rPr>
              <a:t>r</a:t>
            </a:r>
            <a:r>
              <a:rPr lang="en-US" sz="3000" spc="-5" dirty="0" smtClean="0">
                <a:cs typeface="Calibri"/>
              </a:rPr>
              <a:t>shi</a:t>
            </a:r>
            <a:r>
              <a:rPr lang="en-US" sz="3000" dirty="0" smtClean="0">
                <a:cs typeface="Calibri"/>
              </a:rPr>
              <a:t>p</a:t>
            </a:r>
            <a:r>
              <a:rPr lang="en-US" sz="3000" spc="-5" dirty="0" smtClean="0">
                <a:cs typeface="Calibri"/>
              </a:rPr>
              <a:t> </a:t>
            </a:r>
            <a:r>
              <a:rPr lang="en-US" sz="3000" dirty="0" smtClean="0">
                <a:cs typeface="Calibri"/>
              </a:rPr>
              <a:t>with</a:t>
            </a:r>
            <a:r>
              <a:rPr lang="en-US" sz="3000" spc="-5" dirty="0" smtClean="0">
                <a:cs typeface="Calibri"/>
              </a:rPr>
              <a:t> </a:t>
            </a:r>
            <a:r>
              <a:rPr lang="en-US" sz="3000" dirty="0" smtClean="0">
                <a:cs typeface="Calibri"/>
              </a:rPr>
              <a:t>Mos</a:t>
            </a:r>
            <a:r>
              <a:rPr lang="en-US" sz="3000" spc="-25" dirty="0" smtClean="0">
                <a:cs typeface="Calibri"/>
              </a:rPr>
              <a:t>c</a:t>
            </a:r>
            <a:r>
              <a:rPr lang="en-US" sz="3000" spc="-10" dirty="0" smtClean="0">
                <a:cs typeface="Calibri"/>
              </a:rPr>
              <a:t>o</a:t>
            </a:r>
            <a:r>
              <a:rPr lang="en-US" sz="3000" spc="-5" dirty="0" smtClean="0">
                <a:cs typeface="Calibri"/>
              </a:rPr>
              <a:t>w</a:t>
            </a:r>
            <a:r>
              <a:rPr lang="en-US" sz="3000" dirty="0" smtClean="0">
                <a:cs typeface="Calibri"/>
              </a:rPr>
              <a:t> </a:t>
            </a:r>
            <a:r>
              <a:rPr lang="en-US" sz="3000" spc="-5" dirty="0" smtClean="0">
                <a:cs typeface="Calibri"/>
              </a:rPr>
              <a:t>Po</a:t>
            </a:r>
            <a:r>
              <a:rPr lang="en-US" sz="3000" spc="-10" dirty="0" smtClean="0">
                <a:cs typeface="Calibri"/>
              </a:rPr>
              <a:t>l</a:t>
            </a:r>
            <a:r>
              <a:rPr lang="en-US" sz="3000" spc="-5" dirty="0" smtClean="0">
                <a:cs typeface="Calibri"/>
              </a:rPr>
              <a:t>ice</a:t>
            </a:r>
            <a:endParaRPr lang="en-US" sz="3000" dirty="0" smtClean="0">
              <a:cs typeface="Calibri"/>
            </a:endParaRPr>
          </a:p>
          <a:p>
            <a:pPr marL="355600">
              <a:lnSpc>
                <a:spcPts val="3240"/>
              </a:lnSpc>
            </a:pPr>
            <a:r>
              <a:rPr lang="en-US" sz="3000" spc="-5" dirty="0" smtClean="0">
                <a:cs typeface="Calibri"/>
              </a:rPr>
              <a:t>D</a:t>
            </a:r>
            <a:r>
              <a:rPr lang="en-US" sz="3000" spc="-15" dirty="0" smtClean="0">
                <a:cs typeface="Calibri"/>
              </a:rPr>
              <a:t>e</a:t>
            </a:r>
            <a:r>
              <a:rPr lang="en-US" sz="3000" spc="-5" dirty="0" smtClean="0">
                <a:cs typeface="Calibri"/>
              </a:rPr>
              <a:t>partme</a:t>
            </a:r>
            <a:r>
              <a:rPr lang="en-US" sz="3000" spc="-30" dirty="0" smtClean="0">
                <a:cs typeface="Calibri"/>
              </a:rPr>
              <a:t>n</a:t>
            </a:r>
            <a:r>
              <a:rPr lang="en-US" sz="3000" dirty="0" smtClean="0">
                <a:cs typeface="Calibri"/>
              </a:rPr>
              <a:t>t</a:t>
            </a:r>
            <a:endParaRPr lang="en-US" sz="3000" dirty="0" smtClean="0">
              <a:latin typeface="Calibri"/>
              <a:cs typeface="Calibri"/>
            </a:endParaRPr>
          </a:p>
          <a:p>
            <a:pPr marL="355600" marR="1850389" indent="-342900">
              <a:lnSpc>
                <a:spcPct val="80000"/>
              </a:lnSpc>
              <a:spcBef>
                <a:spcPts val="720"/>
              </a:spcBef>
              <a:buFont typeface="Arial"/>
              <a:buChar char="•"/>
              <a:tabLst>
                <a:tab pos="355600" algn="l"/>
              </a:tabLst>
            </a:pPr>
            <a:r>
              <a:rPr lang="en-US" sz="3000" spc="-5" dirty="0" smtClean="0">
                <a:cs typeface="Calibri"/>
              </a:rPr>
              <a:t>E</a:t>
            </a:r>
            <a:r>
              <a:rPr lang="en-US" sz="3000" spc="-40" dirty="0" smtClean="0">
                <a:cs typeface="Calibri"/>
              </a:rPr>
              <a:t>s</a:t>
            </a:r>
            <a:r>
              <a:rPr lang="en-US" sz="3000" spc="-35" dirty="0" smtClean="0">
                <a:cs typeface="Calibri"/>
              </a:rPr>
              <a:t>t</a:t>
            </a:r>
            <a:r>
              <a:rPr lang="en-US" sz="3000" dirty="0" smtClean="0">
                <a:cs typeface="Calibri"/>
              </a:rPr>
              <a:t>abl</a:t>
            </a:r>
            <a:r>
              <a:rPr lang="en-US" sz="3000" spc="-15" dirty="0" smtClean="0">
                <a:cs typeface="Calibri"/>
              </a:rPr>
              <a:t>i</a:t>
            </a:r>
            <a:r>
              <a:rPr lang="en-US" sz="3000" spc="-5" dirty="0" smtClean="0">
                <a:cs typeface="Calibri"/>
              </a:rPr>
              <a:t>sh</a:t>
            </a:r>
            <a:r>
              <a:rPr lang="en-US" sz="3000" spc="-10" dirty="0" smtClean="0">
                <a:cs typeface="Calibri"/>
              </a:rPr>
              <a:t>e</a:t>
            </a:r>
            <a:r>
              <a:rPr lang="en-US" sz="3000" dirty="0" smtClean="0">
                <a:cs typeface="Calibri"/>
              </a:rPr>
              <a:t>d</a:t>
            </a:r>
            <a:r>
              <a:rPr lang="en-US" sz="3000" spc="-5" dirty="0" smtClean="0">
                <a:cs typeface="Calibri"/>
              </a:rPr>
              <a:t> car seat distribution program </a:t>
            </a:r>
            <a:r>
              <a:rPr lang="en-US" sz="3000" spc="-85" dirty="0" smtClean="0">
                <a:cs typeface="Calibri"/>
              </a:rPr>
              <a:t>F</a:t>
            </a:r>
            <a:r>
              <a:rPr lang="en-US" sz="3000" dirty="0" smtClean="0">
                <a:cs typeface="Calibri"/>
              </a:rPr>
              <a:t>all</a:t>
            </a:r>
            <a:r>
              <a:rPr lang="en-US" sz="3000" spc="-10" dirty="0" smtClean="0">
                <a:cs typeface="Calibri"/>
              </a:rPr>
              <a:t> </a:t>
            </a:r>
            <a:r>
              <a:rPr lang="en-US" sz="3000" spc="-5" dirty="0" smtClean="0">
                <a:cs typeface="Calibri"/>
              </a:rPr>
              <a:t>o</a:t>
            </a:r>
            <a:r>
              <a:rPr lang="en-US" sz="3000" dirty="0" smtClean="0">
                <a:cs typeface="Calibri"/>
              </a:rPr>
              <a:t>f 2013</a:t>
            </a:r>
            <a:endParaRPr lang="en-US" sz="3000" dirty="0" smtClean="0">
              <a:latin typeface="Calibri"/>
              <a:cs typeface="Calibri"/>
            </a:endParaRPr>
          </a:p>
          <a:p>
            <a:pPr marL="355600" indent="-342900">
              <a:lnSpc>
                <a:spcPct val="100000"/>
              </a:lnSpc>
              <a:buFont typeface="Arial"/>
              <a:buChar char="•"/>
              <a:tabLst>
                <a:tab pos="355600" algn="l"/>
              </a:tabLst>
            </a:pPr>
            <a:r>
              <a:rPr sz="3000" spc="-5" dirty="0" smtClean="0">
                <a:latin typeface="Calibri"/>
                <a:cs typeface="Calibri"/>
              </a:rPr>
              <a:t>$20 </a:t>
            </a:r>
            <a:r>
              <a:rPr sz="3000" dirty="0" smtClean="0">
                <a:latin typeface="Calibri"/>
                <a:cs typeface="Calibri"/>
              </a:rPr>
              <a:t>min</a:t>
            </a:r>
            <a:r>
              <a:rPr sz="3000" spc="-10" dirty="0" smtClean="0">
                <a:latin typeface="Calibri"/>
                <a:cs typeface="Calibri"/>
              </a:rPr>
              <a:t>i</a:t>
            </a:r>
            <a:r>
              <a:rPr sz="3000" dirty="0" smtClean="0">
                <a:latin typeface="Calibri"/>
                <a:cs typeface="Calibri"/>
              </a:rPr>
              <a:t>mum</a:t>
            </a:r>
            <a:r>
              <a:rPr sz="3000" spc="15" dirty="0" smtClean="0">
                <a:latin typeface="Calibri"/>
                <a:cs typeface="Calibri"/>
              </a:rPr>
              <a:t> </a:t>
            </a:r>
            <a:r>
              <a:rPr sz="3000" spc="-5" dirty="0" smtClean="0">
                <a:latin typeface="Calibri"/>
                <a:cs typeface="Calibri"/>
              </a:rPr>
              <a:t>don</a:t>
            </a:r>
            <a:r>
              <a:rPr sz="3000" spc="-25" dirty="0" smtClean="0">
                <a:latin typeface="Calibri"/>
                <a:cs typeface="Calibri"/>
              </a:rPr>
              <a:t>a</a:t>
            </a:r>
            <a:r>
              <a:rPr sz="3000" dirty="0" smtClean="0">
                <a:latin typeface="Calibri"/>
                <a:cs typeface="Calibri"/>
              </a:rPr>
              <a:t>tion</a:t>
            </a:r>
          </a:p>
          <a:p>
            <a:pPr marL="355600" indent="-342900">
              <a:lnSpc>
                <a:spcPts val="3240"/>
              </a:lnSpc>
              <a:buFont typeface="Arial"/>
              <a:buChar char="•"/>
              <a:tabLst>
                <a:tab pos="355600" algn="l"/>
              </a:tabLst>
            </a:pPr>
            <a:r>
              <a:rPr sz="3000" spc="-5" dirty="0" smtClean="0">
                <a:latin typeface="Calibri"/>
                <a:cs typeface="Calibri"/>
              </a:rPr>
              <a:t>Col</a:t>
            </a:r>
            <a:r>
              <a:rPr sz="3000" spc="-10" dirty="0" smtClean="0">
                <a:latin typeface="Calibri"/>
                <a:cs typeface="Calibri"/>
              </a:rPr>
              <a:t>l</a:t>
            </a:r>
            <a:r>
              <a:rPr sz="3000" dirty="0" smtClean="0">
                <a:latin typeface="Calibri"/>
                <a:cs typeface="Calibri"/>
              </a:rPr>
              <a:t>abo</a:t>
            </a:r>
            <a:r>
              <a:rPr sz="3000" spc="-65" dirty="0" smtClean="0">
                <a:latin typeface="Calibri"/>
                <a:cs typeface="Calibri"/>
              </a:rPr>
              <a:t>r</a:t>
            </a:r>
            <a:r>
              <a:rPr sz="3000" spc="-25" dirty="0" smtClean="0">
                <a:latin typeface="Calibri"/>
                <a:cs typeface="Calibri"/>
              </a:rPr>
              <a:t>a</a:t>
            </a:r>
            <a:r>
              <a:rPr sz="3000" dirty="0" smtClean="0">
                <a:latin typeface="Calibri"/>
                <a:cs typeface="Calibri"/>
              </a:rPr>
              <a:t>tion</a:t>
            </a:r>
            <a:r>
              <a:rPr sz="3000" spc="10" dirty="0" smtClean="0">
                <a:latin typeface="Calibri"/>
                <a:cs typeface="Calibri"/>
              </a:rPr>
              <a:t> </a:t>
            </a:r>
            <a:r>
              <a:rPr sz="3000" dirty="0">
                <a:latin typeface="Calibri"/>
                <a:cs typeface="Calibri"/>
              </a:rPr>
              <a:t>with</a:t>
            </a:r>
            <a:r>
              <a:rPr sz="3000" spc="-5" dirty="0">
                <a:latin typeface="Calibri"/>
                <a:cs typeface="Calibri"/>
              </a:rPr>
              <a:t> </a:t>
            </a:r>
            <a:r>
              <a:rPr sz="3000" spc="-20" dirty="0">
                <a:latin typeface="Calibri"/>
                <a:cs typeface="Calibri"/>
              </a:rPr>
              <a:t>W</a:t>
            </a:r>
            <a:r>
              <a:rPr sz="3000" dirty="0">
                <a:latin typeface="Calibri"/>
                <a:cs typeface="Calibri"/>
              </a:rPr>
              <a:t>IC</a:t>
            </a:r>
            <a:r>
              <a:rPr sz="3000" spc="-5" dirty="0">
                <a:latin typeface="Calibri"/>
                <a:cs typeface="Calibri"/>
              </a:rPr>
              <a:t> </a:t>
            </a:r>
            <a:r>
              <a:rPr sz="3000" dirty="0">
                <a:latin typeface="Calibri"/>
                <a:cs typeface="Calibri"/>
              </a:rPr>
              <a:t>and</a:t>
            </a:r>
          </a:p>
          <a:p>
            <a:pPr marL="355600">
              <a:lnSpc>
                <a:spcPts val="3240"/>
              </a:lnSpc>
            </a:pPr>
            <a:r>
              <a:rPr sz="3000" dirty="0">
                <a:latin typeface="Calibri"/>
                <a:cs typeface="Calibri"/>
              </a:rPr>
              <a:t>MCH</a:t>
            </a:r>
          </a:p>
          <a:p>
            <a:pPr marL="355600" marR="107314" indent="-342900">
              <a:lnSpc>
                <a:spcPct val="80000"/>
              </a:lnSpc>
              <a:spcBef>
                <a:spcPts val="720"/>
              </a:spcBef>
              <a:buFont typeface="Arial"/>
              <a:buChar char="•"/>
              <a:tabLst>
                <a:tab pos="355600" algn="l"/>
              </a:tabLst>
            </a:pPr>
            <a:r>
              <a:rPr sz="3000" spc="-5" dirty="0">
                <a:latin typeface="Calibri"/>
                <a:cs typeface="Calibri"/>
              </a:rPr>
              <a:t>Di</a:t>
            </a:r>
            <a:r>
              <a:rPr sz="3000" spc="-35" dirty="0">
                <a:latin typeface="Calibri"/>
                <a:cs typeface="Calibri"/>
              </a:rPr>
              <a:t>s</a:t>
            </a:r>
            <a:r>
              <a:rPr sz="3000" dirty="0">
                <a:latin typeface="Calibri"/>
                <a:cs typeface="Calibri"/>
              </a:rPr>
              <a:t>tri</a:t>
            </a:r>
            <a:r>
              <a:rPr sz="3000" spc="-10" dirty="0">
                <a:latin typeface="Calibri"/>
                <a:cs typeface="Calibri"/>
              </a:rPr>
              <a:t>b</a:t>
            </a:r>
            <a:r>
              <a:rPr sz="3000" spc="-5" dirty="0">
                <a:latin typeface="Calibri"/>
                <a:cs typeface="Calibri"/>
              </a:rPr>
              <a:t>u</a:t>
            </a:r>
            <a:r>
              <a:rPr sz="3000" spc="-40" dirty="0">
                <a:latin typeface="Calibri"/>
                <a:cs typeface="Calibri"/>
              </a:rPr>
              <a:t>t</a:t>
            </a:r>
            <a:r>
              <a:rPr sz="3000" dirty="0">
                <a:latin typeface="Calibri"/>
                <a:cs typeface="Calibri"/>
              </a:rPr>
              <a:t>ed</a:t>
            </a:r>
            <a:r>
              <a:rPr sz="3000" spc="-15" dirty="0">
                <a:latin typeface="Calibri"/>
                <a:cs typeface="Calibri"/>
              </a:rPr>
              <a:t> </a:t>
            </a:r>
            <a:r>
              <a:rPr sz="3000" dirty="0">
                <a:latin typeface="Calibri"/>
                <a:cs typeface="Calibri"/>
              </a:rPr>
              <a:t>&amp;</a:t>
            </a:r>
            <a:r>
              <a:rPr sz="3000" spc="5" dirty="0">
                <a:latin typeface="Calibri"/>
                <a:cs typeface="Calibri"/>
              </a:rPr>
              <a:t> </a:t>
            </a:r>
            <a:r>
              <a:rPr sz="3000" spc="-5" dirty="0">
                <a:latin typeface="Calibri"/>
                <a:cs typeface="Calibri"/>
              </a:rPr>
              <a:t>ch</a:t>
            </a:r>
            <a:r>
              <a:rPr sz="3000" spc="-20" dirty="0">
                <a:latin typeface="Calibri"/>
                <a:cs typeface="Calibri"/>
              </a:rPr>
              <a:t>e</a:t>
            </a:r>
            <a:r>
              <a:rPr sz="3000" spc="-5" dirty="0">
                <a:latin typeface="Calibri"/>
                <a:cs typeface="Calibri"/>
              </a:rPr>
              <a:t>c</a:t>
            </a:r>
            <a:r>
              <a:rPr sz="3000" spc="-95" dirty="0">
                <a:latin typeface="Calibri"/>
                <a:cs typeface="Calibri"/>
              </a:rPr>
              <a:t>k</a:t>
            </a:r>
            <a:r>
              <a:rPr sz="3000" dirty="0">
                <a:latin typeface="Calibri"/>
                <a:cs typeface="Calibri"/>
              </a:rPr>
              <a:t>ed</a:t>
            </a:r>
            <a:r>
              <a:rPr sz="3000" spc="-30" dirty="0">
                <a:latin typeface="Calibri"/>
                <a:cs typeface="Calibri"/>
              </a:rPr>
              <a:t> </a:t>
            </a:r>
            <a:r>
              <a:rPr sz="3000" spc="-10" dirty="0">
                <a:latin typeface="Calibri"/>
                <a:cs typeface="Calibri"/>
              </a:rPr>
              <a:t>o</a:t>
            </a:r>
            <a:r>
              <a:rPr sz="3000" spc="-30" dirty="0">
                <a:latin typeface="Calibri"/>
                <a:cs typeface="Calibri"/>
              </a:rPr>
              <a:t>v</a:t>
            </a:r>
            <a:r>
              <a:rPr sz="3000" spc="-5" dirty="0">
                <a:latin typeface="Calibri"/>
                <a:cs typeface="Calibri"/>
              </a:rPr>
              <a:t>er</a:t>
            </a:r>
            <a:r>
              <a:rPr sz="3000" spc="-10" dirty="0">
                <a:latin typeface="Calibri"/>
                <a:cs typeface="Calibri"/>
              </a:rPr>
              <a:t> </a:t>
            </a:r>
            <a:r>
              <a:rPr sz="3000" spc="-5" dirty="0" smtClean="0">
                <a:latin typeface="Calibri"/>
                <a:cs typeface="Calibri"/>
              </a:rPr>
              <a:t>2</a:t>
            </a:r>
            <a:r>
              <a:rPr lang="en-US" sz="3000" spc="-5" dirty="0" smtClean="0">
                <a:latin typeface="Calibri"/>
                <a:cs typeface="Calibri"/>
              </a:rPr>
              <a:t>5</a:t>
            </a:r>
            <a:r>
              <a:rPr sz="3000" spc="-5" dirty="0" smtClean="0">
                <a:latin typeface="Calibri"/>
                <a:cs typeface="Calibri"/>
              </a:rPr>
              <a:t>0 </a:t>
            </a:r>
            <a:r>
              <a:rPr lang="en-US" sz="3000" spc="-5" dirty="0" smtClean="0">
                <a:latin typeface="Calibri"/>
                <a:cs typeface="Calibri"/>
              </a:rPr>
              <a:t>car </a:t>
            </a:r>
            <a:r>
              <a:rPr sz="3000" spc="-10" dirty="0" smtClean="0">
                <a:latin typeface="Calibri"/>
                <a:cs typeface="Calibri"/>
              </a:rPr>
              <a:t>se</a:t>
            </a:r>
            <a:r>
              <a:rPr sz="3000" spc="-30" dirty="0" smtClean="0">
                <a:latin typeface="Calibri"/>
                <a:cs typeface="Calibri"/>
              </a:rPr>
              <a:t>a</a:t>
            </a:r>
            <a:r>
              <a:rPr sz="3000" dirty="0" smtClean="0">
                <a:latin typeface="Calibri"/>
                <a:cs typeface="Calibri"/>
              </a:rPr>
              <a:t>ts</a:t>
            </a:r>
            <a:endParaRPr sz="3000" dirty="0">
              <a:latin typeface="Calibri"/>
              <a:cs typeface="Calibri"/>
            </a:endParaRPr>
          </a:p>
        </p:txBody>
      </p:sp>
      <p:sp>
        <p:nvSpPr>
          <p:cNvPr id="4" name="object 4"/>
          <p:cNvSpPr/>
          <p:nvPr/>
        </p:nvSpPr>
        <p:spPr>
          <a:xfrm>
            <a:off x="6477000" y="1737105"/>
            <a:ext cx="2408427" cy="3729482"/>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775841" y="361594"/>
            <a:ext cx="5589905" cy="1117600"/>
          </a:xfrm>
          <a:prstGeom prst="rect">
            <a:avLst/>
          </a:prstGeom>
        </p:spPr>
        <p:txBody>
          <a:bodyPr vert="horz" wrap="square" lIns="0" tIns="0" rIns="0" bIns="0" rtlCol="0">
            <a:spAutoFit/>
          </a:bodyPr>
          <a:lstStyle/>
          <a:p>
            <a:pPr algn="ctr">
              <a:lnSpc>
                <a:spcPct val="100000"/>
              </a:lnSpc>
            </a:pPr>
            <a:r>
              <a:rPr sz="4000" spc="-5" dirty="0"/>
              <a:t>N</a:t>
            </a:r>
            <a:r>
              <a:rPr sz="4000" spc="-50" dirty="0"/>
              <a:t>e</a:t>
            </a:r>
            <a:r>
              <a:rPr sz="4000" dirty="0"/>
              <a:t>z</a:t>
            </a:r>
            <a:r>
              <a:rPr sz="4000" spc="-5" dirty="0"/>
              <a:t> </a:t>
            </a:r>
            <a:r>
              <a:rPr sz="4000" spc="-65" dirty="0"/>
              <a:t>P</a:t>
            </a:r>
            <a:r>
              <a:rPr sz="4000" spc="-5" dirty="0"/>
              <a:t>e</a:t>
            </a:r>
            <a:r>
              <a:rPr sz="4000" spc="-65" dirty="0"/>
              <a:t>r</a:t>
            </a:r>
            <a:r>
              <a:rPr sz="4000" spc="-5" dirty="0"/>
              <a:t>c</a:t>
            </a:r>
            <a:r>
              <a:rPr sz="4000" dirty="0"/>
              <a:t>e</a:t>
            </a:r>
            <a:r>
              <a:rPr sz="4000" spc="-5" dirty="0"/>
              <a:t> </a:t>
            </a:r>
            <a:r>
              <a:rPr sz="4000" spc="-10" dirty="0"/>
              <a:t>chil</a:t>
            </a:r>
            <a:r>
              <a:rPr sz="4000" spc="-5" dirty="0"/>
              <a:t>d</a:t>
            </a:r>
            <a:r>
              <a:rPr sz="4000" spc="30" dirty="0"/>
              <a:t> </a:t>
            </a:r>
            <a:r>
              <a:rPr sz="4000" spc="-5" dirty="0"/>
              <a:t>s</a:t>
            </a:r>
            <a:r>
              <a:rPr sz="4000" spc="-40" dirty="0"/>
              <a:t>a</a:t>
            </a:r>
            <a:r>
              <a:rPr sz="4000" spc="-80" dirty="0"/>
              <a:t>f</a:t>
            </a:r>
            <a:r>
              <a:rPr sz="4000" spc="-25" dirty="0"/>
              <a:t>e</a:t>
            </a:r>
            <a:r>
              <a:rPr sz="4000" spc="-5" dirty="0"/>
              <a:t>ty</a:t>
            </a:r>
            <a:r>
              <a:rPr sz="4000" spc="5" dirty="0"/>
              <a:t> </a:t>
            </a:r>
            <a:r>
              <a:rPr sz="4000" spc="-5" dirty="0"/>
              <a:t>se</a:t>
            </a:r>
            <a:r>
              <a:rPr sz="4000" spc="-45" dirty="0"/>
              <a:t>a</a:t>
            </a:r>
            <a:r>
              <a:rPr sz="4000" spc="-5" dirty="0"/>
              <a:t>t</a:t>
            </a:r>
            <a:endParaRPr sz="4000" dirty="0"/>
          </a:p>
          <a:p>
            <a:pPr marL="2540" algn="ctr">
              <a:lnSpc>
                <a:spcPct val="100000"/>
              </a:lnSpc>
            </a:pPr>
            <a:r>
              <a:rPr sz="4000" spc="-5" dirty="0"/>
              <a:t>di</a:t>
            </a:r>
            <a:r>
              <a:rPr sz="4000" spc="-50" dirty="0"/>
              <a:t>s</a:t>
            </a:r>
            <a:r>
              <a:rPr sz="4000" spc="-5" dirty="0"/>
              <a:t>tribution</a:t>
            </a:r>
            <a:r>
              <a:rPr sz="4000" spc="20" dirty="0"/>
              <a:t> </a:t>
            </a:r>
            <a:r>
              <a:rPr sz="4000" spc="-5" dirty="0"/>
              <a:t>p</a:t>
            </a:r>
            <a:r>
              <a:rPr sz="4000" spc="-55" dirty="0"/>
              <a:t>r</a:t>
            </a:r>
            <a:r>
              <a:rPr sz="4000" spc="-5" dirty="0"/>
              <a:t>og</a:t>
            </a:r>
            <a:r>
              <a:rPr sz="4000" spc="-100" dirty="0"/>
              <a:t>r</a:t>
            </a:r>
            <a:r>
              <a:rPr sz="4000" spc="-5" dirty="0"/>
              <a:t>am</a:t>
            </a:r>
            <a:endParaRPr sz="4000" dirty="0"/>
          </a:p>
        </p:txBody>
      </p:sp>
      <p:sp>
        <p:nvSpPr>
          <p:cNvPr id="3" name="object 3"/>
          <p:cNvSpPr txBox="1"/>
          <p:nvPr/>
        </p:nvSpPr>
        <p:spPr>
          <a:xfrm>
            <a:off x="535940" y="1849984"/>
            <a:ext cx="7839075" cy="4144724"/>
          </a:xfrm>
          <a:prstGeom prst="rect">
            <a:avLst/>
          </a:prstGeom>
        </p:spPr>
        <p:txBody>
          <a:bodyPr vert="horz" wrap="square" lIns="0" tIns="0" rIns="0" bIns="0" rtlCol="0">
            <a:spAutoFit/>
          </a:bodyPr>
          <a:lstStyle/>
          <a:p>
            <a:pPr marL="355600" indent="-342900">
              <a:buFont typeface="Arial"/>
              <a:buChar char="•"/>
              <a:tabLst>
                <a:tab pos="355600" algn="l"/>
              </a:tabLst>
            </a:pPr>
            <a:r>
              <a:rPr lang="en-US" sz="3200" spc="-65" dirty="0" smtClean="0">
                <a:solidFill>
                  <a:prstClr val="black"/>
                </a:solidFill>
                <a:cs typeface="Calibri"/>
              </a:rPr>
              <a:t>R</a:t>
            </a:r>
            <a:r>
              <a:rPr lang="en-US" sz="3200" dirty="0" smtClean="0">
                <a:solidFill>
                  <a:prstClr val="black"/>
                </a:solidFill>
                <a:cs typeface="Calibri"/>
              </a:rPr>
              <a:t>ecrui</a:t>
            </a:r>
            <a:r>
              <a:rPr lang="en-US" sz="3200" spc="-55" dirty="0" smtClean="0">
                <a:solidFill>
                  <a:prstClr val="black"/>
                </a:solidFill>
                <a:cs typeface="Calibri"/>
              </a:rPr>
              <a:t>t</a:t>
            </a:r>
            <a:r>
              <a:rPr lang="en-US" sz="3200" dirty="0" smtClean="0">
                <a:solidFill>
                  <a:prstClr val="black"/>
                </a:solidFill>
                <a:cs typeface="Calibri"/>
              </a:rPr>
              <a:t>ed</a:t>
            </a:r>
            <a:r>
              <a:rPr lang="en-US" sz="3200" spc="-5" dirty="0" smtClean="0">
                <a:solidFill>
                  <a:prstClr val="black"/>
                </a:solidFill>
                <a:cs typeface="Calibri"/>
              </a:rPr>
              <a:t> </a:t>
            </a:r>
            <a:r>
              <a:rPr lang="en-US" sz="3200" dirty="0" smtClean="0">
                <a:solidFill>
                  <a:prstClr val="black"/>
                </a:solidFill>
                <a:cs typeface="Calibri"/>
              </a:rPr>
              <a:t>6</a:t>
            </a:r>
            <a:r>
              <a:rPr lang="en-US" sz="3200" spc="5" dirty="0" smtClean="0">
                <a:solidFill>
                  <a:prstClr val="black"/>
                </a:solidFill>
                <a:cs typeface="Calibri"/>
              </a:rPr>
              <a:t> </a:t>
            </a:r>
            <a:r>
              <a:rPr lang="en-US" sz="3200" spc="-5" dirty="0" smtClean="0">
                <a:solidFill>
                  <a:prstClr val="black"/>
                </a:solidFill>
                <a:cs typeface="Calibri"/>
              </a:rPr>
              <a:t>CP</a:t>
            </a:r>
            <a:r>
              <a:rPr lang="en-US" sz="3200" dirty="0" smtClean="0">
                <a:solidFill>
                  <a:prstClr val="black"/>
                </a:solidFill>
                <a:cs typeface="Calibri"/>
              </a:rPr>
              <a:t>S </a:t>
            </a:r>
            <a:r>
              <a:rPr lang="en-US" sz="3200" spc="-45" dirty="0" smtClean="0">
                <a:solidFill>
                  <a:prstClr val="black"/>
                </a:solidFill>
                <a:cs typeface="Calibri"/>
              </a:rPr>
              <a:t>t</a:t>
            </a:r>
            <a:r>
              <a:rPr lang="en-US" sz="3200" dirty="0" smtClean="0">
                <a:solidFill>
                  <a:prstClr val="black"/>
                </a:solidFill>
                <a:cs typeface="Calibri"/>
              </a:rPr>
              <a:t>echs</a:t>
            </a:r>
            <a:r>
              <a:rPr lang="en-US" sz="3200" spc="-10" dirty="0" smtClean="0">
                <a:solidFill>
                  <a:prstClr val="black"/>
                </a:solidFill>
                <a:cs typeface="Calibri"/>
              </a:rPr>
              <a:t> </a:t>
            </a:r>
            <a:r>
              <a:rPr lang="en-US" sz="3200" dirty="0" smtClean="0">
                <a:solidFill>
                  <a:prstClr val="black"/>
                </a:solidFill>
                <a:cs typeface="Calibri"/>
              </a:rPr>
              <a:t>with</a:t>
            </a:r>
            <a:r>
              <a:rPr lang="en-US" sz="3200" spc="-15" dirty="0" smtClean="0">
                <a:solidFill>
                  <a:prstClr val="black"/>
                </a:solidFill>
                <a:cs typeface="Calibri"/>
              </a:rPr>
              <a:t>i</a:t>
            </a:r>
            <a:r>
              <a:rPr lang="en-US" sz="3200" dirty="0" smtClean="0">
                <a:solidFill>
                  <a:prstClr val="black"/>
                </a:solidFill>
                <a:cs typeface="Calibri"/>
              </a:rPr>
              <a:t>n</a:t>
            </a:r>
            <a:r>
              <a:rPr lang="en-US" sz="3200" spc="25" dirty="0" smtClean="0">
                <a:solidFill>
                  <a:prstClr val="black"/>
                </a:solidFill>
                <a:cs typeface="Calibri"/>
              </a:rPr>
              <a:t> </a:t>
            </a:r>
            <a:r>
              <a:rPr lang="en-US" sz="3200" dirty="0" smtClean="0">
                <a:solidFill>
                  <a:prstClr val="black"/>
                </a:solidFill>
                <a:cs typeface="Calibri"/>
              </a:rPr>
              <a:t>the N</a:t>
            </a:r>
            <a:r>
              <a:rPr lang="en-US" sz="3200" spc="-45" dirty="0" smtClean="0">
                <a:solidFill>
                  <a:prstClr val="black"/>
                </a:solidFill>
                <a:cs typeface="Calibri"/>
              </a:rPr>
              <a:t>e</a:t>
            </a:r>
            <a:r>
              <a:rPr lang="en-US" sz="3200" dirty="0" smtClean="0">
                <a:solidFill>
                  <a:prstClr val="black"/>
                </a:solidFill>
                <a:cs typeface="Calibri"/>
              </a:rPr>
              <a:t>z</a:t>
            </a:r>
            <a:r>
              <a:rPr lang="en-US" sz="3200" spc="-10" dirty="0" smtClean="0">
                <a:solidFill>
                  <a:prstClr val="black"/>
                </a:solidFill>
                <a:cs typeface="Calibri"/>
              </a:rPr>
              <a:t> </a:t>
            </a:r>
            <a:r>
              <a:rPr lang="en-US" sz="3200" spc="-60" dirty="0" smtClean="0">
                <a:solidFill>
                  <a:prstClr val="black"/>
                </a:solidFill>
                <a:cs typeface="Calibri"/>
              </a:rPr>
              <a:t>P</a:t>
            </a:r>
            <a:r>
              <a:rPr lang="en-US" sz="3200" dirty="0" smtClean="0">
                <a:solidFill>
                  <a:prstClr val="black"/>
                </a:solidFill>
                <a:cs typeface="Calibri"/>
              </a:rPr>
              <a:t>e</a:t>
            </a:r>
            <a:r>
              <a:rPr lang="en-US" sz="3200" spc="-50" dirty="0" smtClean="0">
                <a:solidFill>
                  <a:prstClr val="black"/>
                </a:solidFill>
                <a:cs typeface="Calibri"/>
              </a:rPr>
              <a:t>r</a:t>
            </a:r>
            <a:r>
              <a:rPr lang="en-US" sz="3200" dirty="0" smtClean="0">
                <a:solidFill>
                  <a:prstClr val="black"/>
                </a:solidFill>
                <a:cs typeface="Calibri"/>
              </a:rPr>
              <a:t>ce </a:t>
            </a:r>
            <a:r>
              <a:rPr lang="en-US" sz="3200" spc="-210" dirty="0" smtClean="0">
                <a:solidFill>
                  <a:prstClr val="black"/>
                </a:solidFill>
                <a:cs typeface="Calibri"/>
              </a:rPr>
              <a:t>T</a:t>
            </a:r>
            <a:r>
              <a:rPr lang="en-US" sz="3200" dirty="0" smtClean="0">
                <a:solidFill>
                  <a:prstClr val="black"/>
                </a:solidFill>
                <a:cs typeface="Calibri"/>
              </a:rPr>
              <a:t>ribe</a:t>
            </a:r>
            <a:r>
              <a:rPr lang="en-US" sz="3200" spc="-5" dirty="0" smtClean="0">
                <a:solidFill>
                  <a:prstClr val="black"/>
                </a:solidFill>
                <a:cs typeface="Calibri"/>
              </a:rPr>
              <a:t> </a:t>
            </a:r>
            <a:r>
              <a:rPr lang="en-US" sz="3200" dirty="0" smtClean="0">
                <a:solidFill>
                  <a:prstClr val="black"/>
                </a:solidFill>
                <a:cs typeface="Calibri"/>
              </a:rPr>
              <a:t>&amp;</a:t>
            </a:r>
            <a:r>
              <a:rPr lang="en-US" sz="3200" spc="5" dirty="0" smtClean="0">
                <a:solidFill>
                  <a:prstClr val="black"/>
                </a:solidFill>
                <a:cs typeface="Calibri"/>
              </a:rPr>
              <a:t> </a:t>
            </a:r>
            <a:r>
              <a:rPr lang="en-US" sz="3200" dirty="0" smtClean="0">
                <a:solidFill>
                  <a:prstClr val="black"/>
                </a:solidFill>
                <a:cs typeface="Calibri"/>
              </a:rPr>
              <a:t>N</a:t>
            </a:r>
            <a:r>
              <a:rPr lang="en-US" sz="3200" spc="-10" dirty="0" smtClean="0">
                <a:solidFill>
                  <a:prstClr val="black"/>
                </a:solidFill>
                <a:cs typeface="Calibri"/>
              </a:rPr>
              <a:t>i</a:t>
            </a:r>
            <a:r>
              <a:rPr lang="en-US" sz="3200" dirty="0" smtClean="0">
                <a:solidFill>
                  <a:prstClr val="black"/>
                </a:solidFill>
                <a:cs typeface="Calibri"/>
              </a:rPr>
              <a:t>mi</a:t>
            </a:r>
            <a:r>
              <a:rPr lang="en-US" sz="3200" spc="-15" dirty="0" smtClean="0">
                <a:solidFill>
                  <a:prstClr val="black"/>
                </a:solidFill>
                <a:cs typeface="Calibri"/>
              </a:rPr>
              <a:t>i</a:t>
            </a:r>
            <a:r>
              <a:rPr lang="en-US" sz="3200" spc="-5" dirty="0" smtClean="0">
                <a:solidFill>
                  <a:prstClr val="black"/>
                </a:solidFill>
                <a:cs typeface="Calibri"/>
              </a:rPr>
              <a:t>pu</a:t>
            </a:r>
            <a:r>
              <a:rPr lang="en-US" sz="3200" dirty="0" smtClean="0">
                <a:solidFill>
                  <a:prstClr val="black"/>
                </a:solidFill>
                <a:cs typeface="Calibri"/>
              </a:rPr>
              <a:t>u</a:t>
            </a:r>
            <a:r>
              <a:rPr lang="en-US" sz="3200" spc="35" dirty="0" smtClean="0">
                <a:solidFill>
                  <a:prstClr val="black"/>
                </a:solidFill>
                <a:cs typeface="Calibri"/>
              </a:rPr>
              <a:t> </a:t>
            </a:r>
            <a:r>
              <a:rPr lang="en-US" sz="3200" spc="-5" dirty="0" smtClean="0">
                <a:solidFill>
                  <a:prstClr val="black"/>
                </a:solidFill>
                <a:cs typeface="Calibri"/>
              </a:rPr>
              <a:t>Heal</a:t>
            </a:r>
            <a:r>
              <a:rPr lang="en-US" sz="3200" spc="-10" dirty="0" smtClean="0">
                <a:solidFill>
                  <a:prstClr val="black"/>
                </a:solidFill>
                <a:cs typeface="Calibri"/>
              </a:rPr>
              <a:t>t</a:t>
            </a:r>
            <a:r>
              <a:rPr lang="en-US" sz="3200" dirty="0" smtClean="0">
                <a:solidFill>
                  <a:prstClr val="black"/>
                </a:solidFill>
                <a:cs typeface="Calibri"/>
              </a:rPr>
              <a:t>h</a:t>
            </a:r>
          </a:p>
          <a:p>
            <a:pPr marL="355600" indent="-342900">
              <a:buFont typeface="Arial"/>
              <a:buChar char="•"/>
              <a:tabLst>
                <a:tab pos="355600" algn="l"/>
              </a:tabLst>
            </a:pPr>
            <a:r>
              <a:rPr sz="3200" dirty="0" smtClean="0">
                <a:solidFill>
                  <a:prstClr val="black"/>
                </a:solidFill>
                <a:cs typeface="Calibri"/>
              </a:rPr>
              <a:t>A</a:t>
            </a:r>
            <a:r>
              <a:rPr sz="3200" spc="-45" dirty="0" smtClean="0">
                <a:solidFill>
                  <a:prstClr val="black"/>
                </a:solidFill>
                <a:cs typeface="Calibri"/>
              </a:rPr>
              <a:t>w</a:t>
            </a:r>
            <a:r>
              <a:rPr sz="3200" dirty="0" smtClean="0">
                <a:solidFill>
                  <a:prstClr val="black"/>
                </a:solidFill>
                <a:cs typeface="Calibri"/>
              </a:rPr>
              <a:t>a</a:t>
            </a:r>
            <a:r>
              <a:rPr sz="3200" spc="-55" dirty="0" smtClean="0">
                <a:solidFill>
                  <a:prstClr val="black"/>
                </a:solidFill>
                <a:cs typeface="Calibri"/>
              </a:rPr>
              <a:t>r</a:t>
            </a:r>
            <a:r>
              <a:rPr sz="3200" spc="-5" dirty="0" smtClean="0">
                <a:solidFill>
                  <a:prstClr val="black"/>
                </a:solidFill>
                <a:cs typeface="Calibri"/>
              </a:rPr>
              <a:t>de</a:t>
            </a:r>
            <a:r>
              <a:rPr sz="3200" dirty="0" smtClean="0">
                <a:solidFill>
                  <a:prstClr val="black"/>
                </a:solidFill>
                <a:cs typeface="Calibri"/>
              </a:rPr>
              <a:t>d</a:t>
            </a:r>
            <a:r>
              <a:rPr sz="3200" spc="5" dirty="0" smtClean="0">
                <a:solidFill>
                  <a:prstClr val="black"/>
                </a:solidFill>
                <a:cs typeface="Calibri"/>
              </a:rPr>
              <a:t> </a:t>
            </a:r>
            <a:r>
              <a:rPr sz="3200" dirty="0">
                <a:solidFill>
                  <a:prstClr val="black"/>
                </a:solidFill>
                <a:cs typeface="Calibri"/>
              </a:rPr>
              <a:t>the</a:t>
            </a:r>
            <a:r>
              <a:rPr sz="3200" spc="-10" dirty="0">
                <a:solidFill>
                  <a:prstClr val="black"/>
                </a:solidFill>
                <a:cs typeface="Calibri"/>
              </a:rPr>
              <a:t> </a:t>
            </a:r>
            <a:r>
              <a:rPr sz="3200" dirty="0">
                <a:solidFill>
                  <a:prstClr val="black"/>
                </a:solidFill>
                <a:cs typeface="Calibri"/>
              </a:rPr>
              <a:t>Buck</a:t>
            </a:r>
            <a:r>
              <a:rPr sz="3200" spc="-15" dirty="0">
                <a:solidFill>
                  <a:prstClr val="black"/>
                </a:solidFill>
                <a:cs typeface="Calibri"/>
              </a:rPr>
              <a:t>l</a:t>
            </a:r>
            <a:r>
              <a:rPr sz="3200" dirty="0">
                <a:solidFill>
                  <a:prstClr val="black"/>
                </a:solidFill>
                <a:cs typeface="Calibri"/>
              </a:rPr>
              <a:t>e </a:t>
            </a:r>
            <a:r>
              <a:rPr sz="3200" spc="-15" dirty="0">
                <a:solidFill>
                  <a:prstClr val="black"/>
                </a:solidFill>
                <a:cs typeface="Calibri"/>
              </a:rPr>
              <a:t>U</a:t>
            </a:r>
            <a:r>
              <a:rPr sz="3200" dirty="0">
                <a:solidFill>
                  <a:prstClr val="black"/>
                </a:solidFill>
                <a:cs typeface="Calibri"/>
              </a:rPr>
              <a:t>p </a:t>
            </a:r>
            <a:r>
              <a:rPr sz="3200" spc="-40" dirty="0">
                <a:solidFill>
                  <a:prstClr val="black"/>
                </a:solidFill>
                <a:cs typeface="Calibri"/>
              </a:rPr>
              <a:t>F</a:t>
            </a:r>
            <a:r>
              <a:rPr sz="3200" spc="-5" dirty="0">
                <a:solidFill>
                  <a:prstClr val="black"/>
                </a:solidFill>
                <a:cs typeface="Calibri"/>
              </a:rPr>
              <a:t>o</a:t>
            </a:r>
            <a:r>
              <a:rPr sz="3200" dirty="0">
                <a:solidFill>
                  <a:prstClr val="black"/>
                </a:solidFill>
                <a:cs typeface="Calibri"/>
              </a:rPr>
              <a:t>r </a:t>
            </a:r>
            <a:r>
              <a:rPr sz="3200" spc="-5" dirty="0">
                <a:solidFill>
                  <a:prstClr val="black"/>
                </a:solidFill>
                <a:cs typeface="Calibri"/>
              </a:rPr>
              <a:t>L</a:t>
            </a:r>
            <a:r>
              <a:rPr sz="3200" spc="-15" dirty="0">
                <a:solidFill>
                  <a:prstClr val="black"/>
                </a:solidFill>
                <a:cs typeface="Calibri"/>
              </a:rPr>
              <a:t>i</a:t>
            </a:r>
            <a:r>
              <a:rPr sz="3200" spc="-95" dirty="0">
                <a:solidFill>
                  <a:prstClr val="black"/>
                </a:solidFill>
                <a:cs typeface="Calibri"/>
              </a:rPr>
              <a:t>f</a:t>
            </a:r>
            <a:r>
              <a:rPr sz="3200" dirty="0">
                <a:solidFill>
                  <a:prstClr val="black"/>
                </a:solidFill>
                <a:cs typeface="Calibri"/>
              </a:rPr>
              <a:t>e G</a:t>
            </a:r>
            <a:r>
              <a:rPr sz="3200" spc="-65" dirty="0">
                <a:solidFill>
                  <a:prstClr val="black"/>
                </a:solidFill>
                <a:cs typeface="Calibri"/>
              </a:rPr>
              <a:t>r</a:t>
            </a:r>
            <a:r>
              <a:rPr sz="3200" dirty="0">
                <a:solidFill>
                  <a:prstClr val="black"/>
                </a:solidFill>
                <a:cs typeface="Calibri"/>
              </a:rPr>
              <a:t>a</a:t>
            </a:r>
            <a:r>
              <a:rPr sz="3200" spc="-30" dirty="0">
                <a:solidFill>
                  <a:prstClr val="black"/>
                </a:solidFill>
                <a:cs typeface="Calibri"/>
              </a:rPr>
              <a:t>n</a:t>
            </a:r>
            <a:r>
              <a:rPr sz="3200" dirty="0">
                <a:solidFill>
                  <a:prstClr val="black"/>
                </a:solidFill>
                <a:cs typeface="Calibri"/>
              </a:rPr>
              <a:t>t </a:t>
            </a:r>
            <a:r>
              <a:rPr sz="3200" spc="-5" dirty="0">
                <a:solidFill>
                  <a:prstClr val="black"/>
                </a:solidFill>
                <a:cs typeface="Calibri"/>
              </a:rPr>
              <a:t>f</a:t>
            </a:r>
            <a:r>
              <a:rPr sz="3200" spc="-55" dirty="0">
                <a:solidFill>
                  <a:prstClr val="black"/>
                </a:solidFill>
                <a:cs typeface="Calibri"/>
              </a:rPr>
              <a:t>r</a:t>
            </a:r>
            <a:r>
              <a:rPr sz="3200" spc="-5" dirty="0">
                <a:solidFill>
                  <a:prstClr val="black"/>
                </a:solidFill>
                <a:cs typeface="Calibri"/>
              </a:rPr>
              <a:t>om</a:t>
            </a:r>
            <a:endParaRPr sz="3200" dirty="0">
              <a:solidFill>
                <a:prstClr val="black"/>
              </a:solidFill>
              <a:cs typeface="Calibri"/>
            </a:endParaRPr>
          </a:p>
          <a:p>
            <a:pPr marL="355600"/>
            <a:r>
              <a:rPr sz="3200" spc="-290" dirty="0">
                <a:solidFill>
                  <a:prstClr val="black"/>
                </a:solidFill>
                <a:cs typeface="Calibri"/>
              </a:rPr>
              <a:t>T</a:t>
            </a:r>
            <a:r>
              <a:rPr sz="3200" spc="-5" dirty="0">
                <a:solidFill>
                  <a:prstClr val="black"/>
                </a:solidFill>
                <a:cs typeface="Calibri"/>
              </a:rPr>
              <a:t>o</a:t>
            </a:r>
            <a:r>
              <a:rPr sz="3200" spc="-45" dirty="0">
                <a:solidFill>
                  <a:prstClr val="black"/>
                </a:solidFill>
                <a:cs typeface="Calibri"/>
              </a:rPr>
              <a:t>y</a:t>
            </a:r>
            <a:r>
              <a:rPr sz="3200" spc="-5" dirty="0">
                <a:solidFill>
                  <a:prstClr val="black"/>
                </a:solidFill>
                <a:cs typeface="Calibri"/>
              </a:rPr>
              <a:t>o</a:t>
            </a:r>
            <a:r>
              <a:rPr sz="3200" spc="-40" dirty="0">
                <a:solidFill>
                  <a:prstClr val="black"/>
                </a:solidFill>
                <a:cs typeface="Calibri"/>
              </a:rPr>
              <a:t>t</a:t>
            </a:r>
            <a:r>
              <a:rPr sz="3200" dirty="0">
                <a:solidFill>
                  <a:prstClr val="black"/>
                </a:solidFill>
                <a:cs typeface="Calibri"/>
              </a:rPr>
              <a:t>a </a:t>
            </a:r>
            <a:r>
              <a:rPr sz="3200" spc="-85" dirty="0">
                <a:solidFill>
                  <a:prstClr val="black"/>
                </a:solidFill>
                <a:cs typeface="Calibri"/>
              </a:rPr>
              <a:t>f</a:t>
            </a:r>
            <a:r>
              <a:rPr sz="3200" spc="-5" dirty="0">
                <a:solidFill>
                  <a:prstClr val="black"/>
                </a:solidFill>
                <a:cs typeface="Calibri"/>
              </a:rPr>
              <a:t>o</a:t>
            </a:r>
            <a:r>
              <a:rPr sz="3200" dirty="0">
                <a:solidFill>
                  <a:prstClr val="black"/>
                </a:solidFill>
                <a:cs typeface="Calibri"/>
              </a:rPr>
              <a:t>r 60 </a:t>
            </a:r>
            <a:r>
              <a:rPr sz="3200" spc="-25" dirty="0">
                <a:solidFill>
                  <a:prstClr val="black"/>
                </a:solidFill>
                <a:cs typeface="Calibri"/>
              </a:rPr>
              <a:t>c</a:t>
            </a:r>
            <a:r>
              <a:rPr sz="3200" dirty="0">
                <a:solidFill>
                  <a:prstClr val="black"/>
                </a:solidFill>
                <a:cs typeface="Calibri"/>
              </a:rPr>
              <a:t>a</a:t>
            </a:r>
            <a:r>
              <a:rPr sz="3200" spc="-60" dirty="0">
                <a:solidFill>
                  <a:prstClr val="black"/>
                </a:solidFill>
                <a:cs typeface="Calibri"/>
              </a:rPr>
              <a:t>r</a:t>
            </a:r>
            <a:r>
              <a:rPr sz="3200" dirty="0">
                <a:solidFill>
                  <a:prstClr val="black"/>
                </a:solidFill>
                <a:cs typeface="Calibri"/>
              </a:rPr>
              <a:t>s </a:t>
            </a:r>
            <a:r>
              <a:rPr sz="3200" spc="-5" dirty="0">
                <a:solidFill>
                  <a:prstClr val="black"/>
                </a:solidFill>
                <a:cs typeface="Calibri"/>
              </a:rPr>
              <a:t>se</a:t>
            </a:r>
            <a:r>
              <a:rPr sz="3200" spc="-25" dirty="0">
                <a:solidFill>
                  <a:prstClr val="black"/>
                </a:solidFill>
                <a:cs typeface="Calibri"/>
              </a:rPr>
              <a:t>a</a:t>
            </a:r>
            <a:r>
              <a:rPr sz="3200" dirty="0">
                <a:solidFill>
                  <a:prstClr val="black"/>
                </a:solidFill>
                <a:cs typeface="Calibri"/>
              </a:rPr>
              <a:t>ts</a:t>
            </a:r>
          </a:p>
          <a:p>
            <a:pPr marL="355600" indent="-342900">
              <a:spcBef>
                <a:spcPts val="765"/>
              </a:spcBef>
              <a:buFont typeface="Arial"/>
              <a:buChar char="•"/>
              <a:tabLst>
                <a:tab pos="355600" algn="l"/>
              </a:tabLst>
            </a:pPr>
            <a:r>
              <a:rPr sz="3200" dirty="0">
                <a:solidFill>
                  <a:prstClr val="black"/>
                </a:solidFill>
                <a:cs typeface="Calibri"/>
              </a:rPr>
              <a:t>A</a:t>
            </a:r>
            <a:r>
              <a:rPr sz="3200" spc="-45" dirty="0">
                <a:solidFill>
                  <a:prstClr val="black"/>
                </a:solidFill>
                <a:cs typeface="Calibri"/>
              </a:rPr>
              <a:t>w</a:t>
            </a:r>
            <a:r>
              <a:rPr sz="3200" dirty="0">
                <a:solidFill>
                  <a:prstClr val="black"/>
                </a:solidFill>
                <a:cs typeface="Calibri"/>
              </a:rPr>
              <a:t>a</a:t>
            </a:r>
            <a:r>
              <a:rPr sz="3200" spc="-50" dirty="0">
                <a:solidFill>
                  <a:prstClr val="black"/>
                </a:solidFill>
                <a:cs typeface="Calibri"/>
              </a:rPr>
              <a:t>r</a:t>
            </a:r>
            <a:r>
              <a:rPr sz="3200" spc="-5" dirty="0">
                <a:solidFill>
                  <a:prstClr val="black"/>
                </a:solidFill>
                <a:cs typeface="Calibri"/>
              </a:rPr>
              <a:t>de</a:t>
            </a:r>
            <a:r>
              <a:rPr sz="3200" dirty="0">
                <a:solidFill>
                  <a:prstClr val="black"/>
                </a:solidFill>
                <a:cs typeface="Calibri"/>
              </a:rPr>
              <a:t>d the BIA Ind</a:t>
            </a:r>
            <a:r>
              <a:rPr sz="3200" spc="-15" dirty="0">
                <a:solidFill>
                  <a:prstClr val="black"/>
                </a:solidFill>
                <a:cs typeface="Calibri"/>
              </a:rPr>
              <a:t>i</a:t>
            </a:r>
            <a:r>
              <a:rPr sz="3200" dirty="0">
                <a:solidFill>
                  <a:prstClr val="black"/>
                </a:solidFill>
                <a:cs typeface="Calibri"/>
              </a:rPr>
              <a:t>an</a:t>
            </a:r>
            <a:r>
              <a:rPr sz="3200" spc="35" dirty="0">
                <a:solidFill>
                  <a:prstClr val="black"/>
                </a:solidFill>
                <a:cs typeface="Calibri"/>
              </a:rPr>
              <a:t> </a:t>
            </a:r>
            <a:r>
              <a:rPr sz="3200" spc="-5" dirty="0">
                <a:solidFill>
                  <a:prstClr val="black"/>
                </a:solidFill>
                <a:cs typeface="Calibri"/>
              </a:rPr>
              <a:t>Hig</a:t>
            </a:r>
            <a:r>
              <a:rPr sz="3200" spc="-35" dirty="0">
                <a:solidFill>
                  <a:prstClr val="black"/>
                </a:solidFill>
                <a:cs typeface="Calibri"/>
              </a:rPr>
              <a:t>hw</a:t>
            </a:r>
            <a:r>
              <a:rPr sz="3200" spc="-60" dirty="0">
                <a:solidFill>
                  <a:prstClr val="black"/>
                </a:solidFill>
                <a:cs typeface="Calibri"/>
              </a:rPr>
              <a:t>a</a:t>
            </a:r>
            <a:r>
              <a:rPr sz="3200" dirty="0">
                <a:solidFill>
                  <a:prstClr val="black"/>
                </a:solidFill>
                <a:cs typeface="Calibri"/>
              </a:rPr>
              <a:t>y</a:t>
            </a:r>
            <a:r>
              <a:rPr sz="3200" spc="15" dirty="0">
                <a:solidFill>
                  <a:prstClr val="black"/>
                </a:solidFill>
                <a:cs typeface="Calibri"/>
              </a:rPr>
              <a:t> </a:t>
            </a:r>
            <a:r>
              <a:rPr sz="3200" spc="-5" dirty="0">
                <a:solidFill>
                  <a:prstClr val="black"/>
                </a:solidFill>
                <a:cs typeface="Calibri"/>
              </a:rPr>
              <a:t>S</a:t>
            </a:r>
            <a:r>
              <a:rPr sz="3200" spc="-20" dirty="0">
                <a:solidFill>
                  <a:prstClr val="black"/>
                </a:solidFill>
                <a:cs typeface="Calibri"/>
              </a:rPr>
              <a:t>a</a:t>
            </a:r>
            <a:r>
              <a:rPr sz="3200" spc="-95" dirty="0">
                <a:solidFill>
                  <a:prstClr val="black"/>
                </a:solidFill>
                <a:cs typeface="Calibri"/>
              </a:rPr>
              <a:t>f</a:t>
            </a:r>
            <a:r>
              <a:rPr sz="3200" spc="-15" dirty="0">
                <a:solidFill>
                  <a:prstClr val="black"/>
                </a:solidFill>
                <a:cs typeface="Calibri"/>
              </a:rPr>
              <a:t>e</a:t>
            </a:r>
            <a:r>
              <a:rPr sz="3200" dirty="0">
                <a:solidFill>
                  <a:prstClr val="black"/>
                </a:solidFill>
                <a:cs typeface="Calibri"/>
              </a:rPr>
              <a:t>ty g</a:t>
            </a:r>
            <a:r>
              <a:rPr sz="3200" spc="-70" dirty="0">
                <a:solidFill>
                  <a:prstClr val="black"/>
                </a:solidFill>
                <a:cs typeface="Calibri"/>
              </a:rPr>
              <a:t>r</a:t>
            </a:r>
            <a:r>
              <a:rPr sz="3200" dirty="0">
                <a:solidFill>
                  <a:prstClr val="black"/>
                </a:solidFill>
                <a:cs typeface="Calibri"/>
              </a:rPr>
              <a:t>a</a:t>
            </a:r>
            <a:r>
              <a:rPr sz="3200" spc="-30" dirty="0">
                <a:solidFill>
                  <a:prstClr val="black"/>
                </a:solidFill>
                <a:cs typeface="Calibri"/>
              </a:rPr>
              <a:t>n</a:t>
            </a:r>
            <a:r>
              <a:rPr sz="3200" dirty="0">
                <a:solidFill>
                  <a:prstClr val="black"/>
                </a:solidFill>
                <a:cs typeface="Calibri"/>
              </a:rPr>
              <a:t>t</a:t>
            </a:r>
          </a:p>
          <a:p>
            <a:pPr marL="355600"/>
            <a:r>
              <a:rPr sz="3200" spc="-80" dirty="0">
                <a:solidFill>
                  <a:prstClr val="black"/>
                </a:solidFill>
                <a:cs typeface="Calibri"/>
              </a:rPr>
              <a:t>f</a:t>
            </a:r>
            <a:r>
              <a:rPr sz="3200" spc="-5" dirty="0">
                <a:solidFill>
                  <a:prstClr val="black"/>
                </a:solidFill>
                <a:cs typeface="Calibri"/>
              </a:rPr>
              <a:t>o</a:t>
            </a:r>
            <a:r>
              <a:rPr sz="3200" dirty="0">
                <a:solidFill>
                  <a:prstClr val="black"/>
                </a:solidFill>
                <a:cs typeface="Calibri"/>
              </a:rPr>
              <a:t>r </a:t>
            </a:r>
            <a:r>
              <a:rPr sz="3200" spc="-10" dirty="0">
                <a:solidFill>
                  <a:prstClr val="black"/>
                </a:solidFill>
                <a:cs typeface="Calibri"/>
              </a:rPr>
              <a:t>$</a:t>
            </a:r>
            <a:r>
              <a:rPr sz="3200" dirty="0">
                <a:solidFill>
                  <a:prstClr val="black"/>
                </a:solidFill>
                <a:cs typeface="Calibri"/>
              </a:rPr>
              <a:t>9</a:t>
            </a:r>
            <a:r>
              <a:rPr sz="3200" spc="-15" dirty="0">
                <a:solidFill>
                  <a:prstClr val="black"/>
                </a:solidFill>
                <a:cs typeface="Calibri"/>
              </a:rPr>
              <a:t>9</a:t>
            </a:r>
            <a:r>
              <a:rPr sz="3200" dirty="0">
                <a:solidFill>
                  <a:prstClr val="black"/>
                </a:solidFill>
                <a:cs typeface="Calibri"/>
              </a:rPr>
              <a:t>75</a:t>
            </a:r>
            <a:r>
              <a:rPr sz="3200" spc="15" dirty="0">
                <a:solidFill>
                  <a:prstClr val="black"/>
                </a:solidFill>
                <a:cs typeface="Calibri"/>
              </a:rPr>
              <a:t> </a:t>
            </a:r>
            <a:r>
              <a:rPr sz="3200" spc="-80" dirty="0">
                <a:solidFill>
                  <a:prstClr val="black"/>
                </a:solidFill>
                <a:cs typeface="Calibri"/>
              </a:rPr>
              <a:t>f</a:t>
            </a:r>
            <a:r>
              <a:rPr sz="3200" spc="-5" dirty="0">
                <a:solidFill>
                  <a:prstClr val="black"/>
                </a:solidFill>
                <a:cs typeface="Calibri"/>
              </a:rPr>
              <a:t>o</a:t>
            </a:r>
            <a:r>
              <a:rPr sz="3200" dirty="0">
                <a:solidFill>
                  <a:prstClr val="black"/>
                </a:solidFill>
                <a:cs typeface="Calibri"/>
              </a:rPr>
              <a:t>r </a:t>
            </a:r>
            <a:r>
              <a:rPr sz="3200" spc="-30" dirty="0">
                <a:solidFill>
                  <a:prstClr val="black"/>
                </a:solidFill>
                <a:cs typeface="Calibri"/>
              </a:rPr>
              <a:t>c</a:t>
            </a:r>
            <a:r>
              <a:rPr sz="3200" dirty="0">
                <a:solidFill>
                  <a:prstClr val="black"/>
                </a:solidFill>
                <a:cs typeface="Calibri"/>
              </a:rPr>
              <a:t>ar </a:t>
            </a:r>
            <a:r>
              <a:rPr sz="3200" spc="-15" dirty="0">
                <a:solidFill>
                  <a:prstClr val="black"/>
                </a:solidFill>
                <a:cs typeface="Calibri"/>
              </a:rPr>
              <a:t>s</a:t>
            </a:r>
            <a:r>
              <a:rPr sz="3200" dirty="0">
                <a:solidFill>
                  <a:prstClr val="black"/>
                </a:solidFill>
                <a:cs typeface="Calibri"/>
              </a:rPr>
              <a:t>e</a:t>
            </a:r>
            <a:r>
              <a:rPr sz="3200" spc="-30" dirty="0">
                <a:solidFill>
                  <a:prstClr val="black"/>
                </a:solidFill>
                <a:cs typeface="Calibri"/>
              </a:rPr>
              <a:t>a</a:t>
            </a:r>
            <a:r>
              <a:rPr sz="3200" dirty="0">
                <a:solidFill>
                  <a:prstClr val="black"/>
                </a:solidFill>
                <a:cs typeface="Calibri"/>
              </a:rPr>
              <a:t>ts</a:t>
            </a:r>
          </a:p>
          <a:p>
            <a:pPr marL="355600" indent="-342900">
              <a:spcBef>
                <a:spcPts val="770"/>
              </a:spcBef>
              <a:buFont typeface="Arial"/>
              <a:buChar char="•"/>
              <a:tabLst>
                <a:tab pos="355600" algn="l"/>
              </a:tabLst>
            </a:pPr>
            <a:r>
              <a:rPr sz="3200" spc="5" dirty="0" smtClean="0">
                <a:solidFill>
                  <a:prstClr val="black"/>
                </a:solidFill>
                <a:cs typeface="Calibri"/>
              </a:rPr>
              <a:t>S</a:t>
            </a:r>
            <a:r>
              <a:rPr sz="3200" spc="-25" dirty="0" smtClean="0">
                <a:solidFill>
                  <a:prstClr val="black"/>
                </a:solidFill>
                <a:cs typeface="Calibri"/>
              </a:rPr>
              <a:t>a</a:t>
            </a:r>
            <a:r>
              <a:rPr sz="3200" spc="-95" dirty="0" smtClean="0">
                <a:solidFill>
                  <a:prstClr val="black"/>
                </a:solidFill>
                <a:cs typeface="Calibri"/>
              </a:rPr>
              <a:t>f</a:t>
            </a:r>
            <a:r>
              <a:rPr sz="3200" dirty="0" smtClean="0">
                <a:solidFill>
                  <a:prstClr val="black"/>
                </a:solidFill>
                <a:cs typeface="Calibri"/>
              </a:rPr>
              <a:t>e </a:t>
            </a:r>
            <a:r>
              <a:rPr sz="3200" dirty="0">
                <a:solidFill>
                  <a:prstClr val="black"/>
                </a:solidFill>
                <a:cs typeface="Calibri"/>
              </a:rPr>
              <a:t>Kids</a:t>
            </a:r>
            <a:r>
              <a:rPr sz="3200" spc="-10" dirty="0">
                <a:solidFill>
                  <a:prstClr val="black"/>
                </a:solidFill>
                <a:cs typeface="Calibri"/>
              </a:rPr>
              <a:t> </a:t>
            </a:r>
            <a:r>
              <a:rPr sz="3200" dirty="0">
                <a:solidFill>
                  <a:prstClr val="black"/>
                </a:solidFill>
                <a:cs typeface="Calibri"/>
              </a:rPr>
              <a:t>In</a:t>
            </a:r>
            <a:r>
              <a:rPr sz="3200" spc="-15" dirty="0">
                <a:solidFill>
                  <a:prstClr val="black"/>
                </a:solidFill>
                <a:cs typeface="Calibri"/>
              </a:rPr>
              <a:t>l</a:t>
            </a:r>
            <a:r>
              <a:rPr sz="3200" dirty="0">
                <a:solidFill>
                  <a:prstClr val="black"/>
                </a:solidFill>
                <a:cs typeface="Calibri"/>
              </a:rPr>
              <a:t>and</a:t>
            </a:r>
            <a:r>
              <a:rPr sz="3200" spc="30" dirty="0">
                <a:solidFill>
                  <a:prstClr val="black"/>
                </a:solidFill>
                <a:cs typeface="Calibri"/>
              </a:rPr>
              <a:t> </a:t>
            </a:r>
            <a:r>
              <a:rPr sz="3200" dirty="0" smtClean="0">
                <a:solidFill>
                  <a:prstClr val="black"/>
                </a:solidFill>
                <a:cs typeface="Calibri"/>
              </a:rPr>
              <a:t>Nor</a:t>
            </a:r>
            <a:r>
              <a:rPr sz="3200" spc="-20" dirty="0" smtClean="0">
                <a:solidFill>
                  <a:prstClr val="black"/>
                </a:solidFill>
                <a:cs typeface="Calibri"/>
              </a:rPr>
              <a:t>t</a:t>
            </a:r>
            <a:r>
              <a:rPr sz="3200" spc="-35" dirty="0" smtClean="0">
                <a:solidFill>
                  <a:prstClr val="black"/>
                </a:solidFill>
                <a:cs typeface="Calibri"/>
              </a:rPr>
              <a:t>h</a:t>
            </a:r>
            <a:r>
              <a:rPr sz="3200" spc="-30" dirty="0" smtClean="0">
                <a:solidFill>
                  <a:prstClr val="black"/>
                </a:solidFill>
                <a:cs typeface="Calibri"/>
              </a:rPr>
              <a:t>w</a:t>
            </a:r>
            <a:r>
              <a:rPr sz="3200" dirty="0" smtClean="0">
                <a:solidFill>
                  <a:prstClr val="black"/>
                </a:solidFill>
                <a:cs typeface="Calibri"/>
              </a:rPr>
              <a:t>e</a:t>
            </a:r>
            <a:r>
              <a:rPr sz="3200" spc="-45" dirty="0" smtClean="0">
                <a:solidFill>
                  <a:prstClr val="black"/>
                </a:solidFill>
                <a:cs typeface="Calibri"/>
              </a:rPr>
              <a:t>s</a:t>
            </a:r>
            <a:r>
              <a:rPr sz="3200" dirty="0" smtClean="0">
                <a:solidFill>
                  <a:prstClr val="black"/>
                </a:solidFill>
                <a:cs typeface="Calibri"/>
              </a:rPr>
              <a:t>t</a:t>
            </a:r>
            <a:r>
              <a:rPr lang="en-US" sz="3200" dirty="0" smtClean="0">
                <a:solidFill>
                  <a:prstClr val="black"/>
                </a:solidFill>
                <a:cs typeface="Calibri"/>
              </a:rPr>
              <a:t> (SKIN)</a:t>
            </a:r>
            <a:endParaRPr sz="3200" dirty="0">
              <a:solidFill>
                <a:prstClr val="black"/>
              </a:solidFill>
              <a:cs typeface="Calibri"/>
            </a:endParaRPr>
          </a:p>
          <a:p>
            <a:pPr marL="355600"/>
            <a:r>
              <a:rPr sz="3200" spc="-5" dirty="0">
                <a:solidFill>
                  <a:prstClr val="black"/>
                </a:solidFill>
                <a:cs typeface="Calibri"/>
              </a:rPr>
              <a:t>Coali</a:t>
            </a:r>
            <a:r>
              <a:rPr sz="3200" spc="-10" dirty="0">
                <a:solidFill>
                  <a:prstClr val="black"/>
                </a:solidFill>
                <a:cs typeface="Calibri"/>
              </a:rPr>
              <a:t>t</a:t>
            </a:r>
            <a:r>
              <a:rPr sz="3200" dirty="0">
                <a:solidFill>
                  <a:prstClr val="black"/>
                </a:solidFill>
                <a:cs typeface="Calibri"/>
              </a:rPr>
              <a:t>ion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775841" y="361594"/>
            <a:ext cx="5589905" cy="615553"/>
          </a:xfrm>
          <a:prstGeom prst="rect">
            <a:avLst/>
          </a:prstGeom>
        </p:spPr>
        <p:txBody>
          <a:bodyPr vert="horz" wrap="square" lIns="0" tIns="0" rIns="0" bIns="0" rtlCol="0">
            <a:spAutoFit/>
          </a:bodyPr>
          <a:lstStyle/>
          <a:p>
            <a:pPr algn="ctr">
              <a:lnSpc>
                <a:spcPct val="100000"/>
              </a:lnSpc>
            </a:pPr>
            <a:r>
              <a:rPr sz="4000" spc="-5" dirty="0"/>
              <a:t>N</a:t>
            </a:r>
            <a:r>
              <a:rPr sz="4000" spc="-50" dirty="0"/>
              <a:t>e</a:t>
            </a:r>
            <a:r>
              <a:rPr sz="4000" dirty="0"/>
              <a:t>z</a:t>
            </a:r>
            <a:r>
              <a:rPr sz="4000" spc="-5" dirty="0"/>
              <a:t> </a:t>
            </a:r>
            <a:r>
              <a:rPr sz="4000" spc="-65" dirty="0"/>
              <a:t>P</a:t>
            </a:r>
            <a:r>
              <a:rPr sz="4000" spc="-5" dirty="0"/>
              <a:t>e</a:t>
            </a:r>
            <a:r>
              <a:rPr sz="4000" spc="-65" dirty="0"/>
              <a:t>r</a:t>
            </a:r>
            <a:r>
              <a:rPr sz="4000" spc="-5" dirty="0"/>
              <a:t>c</a:t>
            </a:r>
            <a:r>
              <a:rPr sz="4000" dirty="0"/>
              <a:t>e</a:t>
            </a:r>
            <a:r>
              <a:rPr sz="4000" spc="-5" dirty="0"/>
              <a:t> </a:t>
            </a:r>
            <a:r>
              <a:rPr lang="en-US" sz="4000" spc="-5" dirty="0" smtClean="0"/>
              <a:t>Next Steps</a:t>
            </a:r>
            <a:endParaRPr sz="4000" dirty="0"/>
          </a:p>
        </p:txBody>
      </p:sp>
      <p:sp>
        <p:nvSpPr>
          <p:cNvPr id="3" name="object 3"/>
          <p:cNvSpPr txBox="1"/>
          <p:nvPr/>
        </p:nvSpPr>
        <p:spPr>
          <a:xfrm>
            <a:off x="535940" y="1849984"/>
            <a:ext cx="7839075" cy="3652282"/>
          </a:xfrm>
          <a:prstGeom prst="rect">
            <a:avLst/>
          </a:prstGeom>
        </p:spPr>
        <p:txBody>
          <a:bodyPr vert="horz" wrap="square" lIns="0" tIns="0" rIns="0" bIns="0" rtlCol="0">
            <a:spAutoFit/>
          </a:bodyPr>
          <a:lstStyle/>
          <a:p>
            <a:pPr marL="355600" indent="-342900">
              <a:buFont typeface="Arial"/>
              <a:buChar char="•"/>
              <a:tabLst>
                <a:tab pos="355600" algn="l"/>
              </a:tabLst>
            </a:pPr>
            <a:r>
              <a:rPr lang="en-US" sz="3200" spc="-65" dirty="0" smtClean="0">
                <a:solidFill>
                  <a:prstClr val="black"/>
                </a:solidFill>
                <a:cs typeface="Calibri"/>
              </a:rPr>
              <a:t>Continue with the Distribution Program at Nez Perce</a:t>
            </a:r>
            <a:endParaRPr lang="en-US" sz="3200" dirty="0" smtClean="0">
              <a:solidFill>
                <a:prstClr val="black"/>
              </a:solidFill>
              <a:cs typeface="Calibri"/>
            </a:endParaRPr>
          </a:p>
          <a:p>
            <a:pPr marL="355600" indent="-342900">
              <a:buFont typeface="Arial"/>
              <a:buChar char="•"/>
              <a:tabLst>
                <a:tab pos="355600" algn="l"/>
              </a:tabLst>
            </a:pPr>
            <a:r>
              <a:rPr lang="en-US" sz="3200" dirty="0" smtClean="0">
                <a:solidFill>
                  <a:prstClr val="black"/>
                </a:solidFill>
                <a:cs typeface="Calibri"/>
              </a:rPr>
              <a:t>Follow up with referrals from the Native CARS patch for Well Child appointments</a:t>
            </a:r>
            <a:endParaRPr sz="3200" dirty="0">
              <a:solidFill>
                <a:prstClr val="black"/>
              </a:solidFill>
              <a:cs typeface="Calibri"/>
            </a:endParaRPr>
          </a:p>
          <a:p>
            <a:pPr marL="355600" indent="-342900">
              <a:spcBef>
                <a:spcPts val="765"/>
              </a:spcBef>
              <a:buFont typeface="Arial"/>
              <a:buChar char="•"/>
              <a:tabLst>
                <a:tab pos="355600" algn="l"/>
              </a:tabLst>
            </a:pPr>
            <a:r>
              <a:rPr lang="en-US" sz="3200" dirty="0" smtClean="0">
                <a:solidFill>
                  <a:prstClr val="black"/>
                </a:solidFill>
                <a:cs typeface="Calibri"/>
              </a:rPr>
              <a:t>Continue reviewing/revising Native CARS atlas modules </a:t>
            </a:r>
            <a:endParaRPr sz="3200" dirty="0">
              <a:solidFill>
                <a:prstClr val="black"/>
              </a:solidFill>
              <a:cs typeface="Calibri"/>
            </a:endParaRPr>
          </a:p>
          <a:p>
            <a:pPr marL="355600" indent="-342900">
              <a:spcBef>
                <a:spcPts val="770"/>
              </a:spcBef>
              <a:buFont typeface="Arial"/>
              <a:buChar char="•"/>
              <a:tabLst>
                <a:tab pos="355600" algn="l"/>
              </a:tabLst>
            </a:pPr>
            <a:endParaRPr sz="3200" dirty="0">
              <a:solidFill>
                <a:prstClr val="black"/>
              </a:solidFill>
              <a:cs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775841" y="361594"/>
            <a:ext cx="5589905" cy="615553"/>
          </a:xfrm>
          <a:prstGeom prst="rect">
            <a:avLst/>
          </a:prstGeom>
        </p:spPr>
        <p:txBody>
          <a:bodyPr vert="horz" wrap="square" lIns="0" tIns="0" rIns="0" bIns="0" rtlCol="0">
            <a:spAutoFit/>
          </a:bodyPr>
          <a:lstStyle/>
          <a:p>
            <a:pPr algn="ctr">
              <a:lnSpc>
                <a:spcPct val="100000"/>
              </a:lnSpc>
            </a:pPr>
            <a:r>
              <a:rPr sz="4000" spc="-5" dirty="0" smtClean="0"/>
              <a:t>N</a:t>
            </a:r>
            <a:r>
              <a:rPr lang="en-US" sz="4000" spc="-50" dirty="0" smtClean="0"/>
              <a:t>ez Perce Next Steps</a:t>
            </a:r>
            <a:endParaRPr sz="4000" dirty="0"/>
          </a:p>
        </p:txBody>
      </p:sp>
      <p:sp>
        <p:nvSpPr>
          <p:cNvPr id="3" name="object 3"/>
          <p:cNvSpPr txBox="1"/>
          <p:nvPr/>
        </p:nvSpPr>
        <p:spPr>
          <a:xfrm>
            <a:off x="535940" y="1849984"/>
            <a:ext cx="7839075" cy="4042132"/>
          </a:xfrm>
          <a:prstGeom prst="rect">
            <a:avLst/>
          </a:prstGeom>
        </p:spPr>
        <p:txBody>
          <a:bodyPr vert="horz" wrap="square" lIns="0" tIns="0" rIns="0" bIns="0" rtlCol="0">
            <a:spAutoFit/>
          </a:bodyPr>
          <a:lstStyle/>
          <a:p>
            <a:pPr marL="355600" indent="-342900">
              <a:buFont typeface="Arial"/>
              <a:buChar char="•"/>
              <a:tabLst>
                <a:tab pos="355600" algn="l"/>
              </a:tabLst>
            </a:pPr>
            <a:r>
              <a:rPr lang="en-US" sz="3200" spc="-65" dirty="0" smtClean="0">
                <a:solidFill>
                  <a:prstClr val="black"/>
                </a:solidFill>
                <a:cs typeface="Calibri"/>
              </a:rPr>
              <a:t>Sharing our successful work via Native CARS Atlas, currently under construction at nativecars.org </a:t>
            </a:r>
            <a:endParaRPr lang="en-US" sz="3200" dirty="0" smtClean="0">
              <a:solidFill>
                <a:prstClr val="black"/>
              </a:solidFill>
              <a:cs typeface="Calibri"/>
            </a:endParaRPr>
          </a:p>
          <a:p>
            <a:pPr marL="355600" indent="-342900">
              <a:buFont typeface="Arial"/>
              <a:buChar char="•"/>
              <a:tabLst>
                <a:tab pos="355600" algn="l"/>
              </a:tabLst>
            </a:pPr>
            <a:r>
              <a:rPr lang="en-US" sz="3200" dirty="0" smtClean="0">
                <a:solidFill>
                  <a:prstClr val="black"/>
                </a:solidFill>
                <a:cs typeface="Calibri"/>
              </a:rPr>
              <a:t>If you are interested in testing the Native CARS Atlas please contact: </a:t>
            </a:r>
          </a:p>
          <a:p>
            <a:pPr marL="355600" indent="-342900">
              <a:buFont typeface="Arial"/>
              <a:buChar char="•"/>
              <a:tabLst>
                <a:tab pos="355600" algn="l"/>
              </a:tabLst>
            </a:pPr>
            <a:r>
              <a:rPr lang="en-US" sz="3200" dirty="0" smtClean="0">
                <a:solidFill>
                  <a:prstClr val="black"/>
                </a:solidFill>
                <a:cs typeface="Calibri"/>
              </a:rPr>
              <a:t>Tam Lutz, Native CARS Project Director at</a:t>
            </a:r>
          </a:p>
          <a:p>
            <a:pPr marL="355600" indent="-342900">
              <a:buFont typeface="Arial"/>
              <a:buChar char="•"/>
              <a:tabLst>
                <a:tab pos="355600" algn="l"/>
              </a:tabLst>
            </a:pPr>
            <a:r>
              <a:rPr lang="en-US" sz="3200" dirty="0" smtClean="0">
                <a:solidFill>
                  <a:prstClr val="black"/>
                </a:solidFill>
                <a:cs typeface="Calibri"/>
                <a:hlinkClick r:id="rId3"/>
              </a:rPr>
              <a:t>tlutz@npaihb.org</a:t>
            </a:r>
            <a:r>
              <a:rPr lang="en-US" sz="3200" dirty="0" smtClean="0">
                <a:solidFill>
                  <a:prstClr val="black"/>
                </a:solidFill>
                <a:cs typeface="Calibri"/>
              </a:rPr>
              <a:t> </a:t>
            </a:r>
          </a:p>
          <a:p>
            <a:pPr marL="355600" indent="-342900">
              <a:spcBef>
                <a:spcPts val="770"/>
              </a:spcBef>
              <a:buFont typeface="Arial"/>
              <a:buChar char="•"/>
              <a:tabLst>
                <a:tab pos="355600" algn="l"/>
              </a:tabLst>
            </a:pPr>
            <a:r>
              <a:rPr lang="en-US" sz="3200" dirty="0" smtClean="0">
                <a:solidFill>
                  <a:prstClr val="black"/>
                </a:solidFill>
                <a:cs typeface="Calibri"/>
              </a:rPr>
              <a:t>503.416.3271</a:t>
            </a:r>
            <a:endParaRPr sz="3200" dirty="0">
              <a:solidFill>
                <a:prstClr val="black"/>
              </a:solidFill>
              <a:cs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tlutz\AppData\Local\Microsoft\Windows\Temporary Internet Files\Content.Outlook\JGWTJBKU\draft 1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5400" y="381000"/>
            <a:ext cx="6858000" cy="48768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838200" y="5105400"/>
            <a:ext cx="7772400" cy="1470025"/>
          </a:xfrm>
        </p:spPr>
        <p:txBody>
          <a:bodyPr>
            <a:normAutofit fontScale="90000"/>
          </a:bodyPr>
          <a:lstStyle/>
          <a:p>
            <a:r>
              <a:rPr lang="en-US" sz="6000" dirty="0" smtClean="0">
                <a:solidFill>
                  <a:schemeClr val="accent1">
                    <a:lumMod val="75000"/>
                  </a:schemeClr>
                </a:solidFill>
                <a:latin typeface="Arial Rounded MT Bold" pitchFamily="34" charset="0"/>
              </a:rPr>
              <a:t>TOTS to </a:t>
            </a:r>
            <a:r>
              <a:rPr lang="en-US" sz="6000" dirty="0" err="1" smtClean="0">
                <a:solidFill>
                  <a:schemeClr val="accent1">
                    <a:lumMod val="75000"/>
                  </a:schemeClr>
                </a:solidFill>
                <a:latin typeface="Arial Rounded MT Bold" pitchFamily="34" charset="0"/>
              </a:rPr>
              <a:t>Tweens</a:t>
            </a:r>
            <a:r>
              <a:rPr lang="en-US" sz="6000" dirty="0" smtClean="0">
                <a:solidFill>
                  <a:schemeClr val="accent1">
                    <a:lumMod val="75000"/>
                  </a:schemeClr>
                </a:solidFill>
                <a:latin typeface="Arial Rounded MT Bold" pitchFamily="34" charset="0"/>
              </a:rPr>
              <a:t> Study</a:t>
            </a:r>
            <a:endParaRPr lang="en-US" sz="6000" dirty="0">
              <a:solidFill>
                <a:schemeClr val="accent1">
                  <a:lumMod val="75000"/>
                </a:schemeClr>
              </a:solidFill>
              <a:latin typeface="Arial Rounded MT Bold" pitchFamily="34" charset="0"/>
            </a:endParaRPr>
          </a:p>
        </p:txBody>
      </p:sp>
    </p:spTree>
    <p:extLst>
      <p:ext uri="{BB962C8B-B14F-4D97-AF65-F5344CB8AC3E}">
        <p14:creationId xmlns:p14="http://schemas.microsoft.com/office/powerpoint/2010/main" val="79354176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100000"/>
              </a:lnSpc>
            </a:pPr>
            <a:r>
              <a:rPr lang="en-US" sz="3600" dirty="0" smtClean="0">
                <a:latin typeface="Arial Rounded MT Bold" pitchFamily="34" charset="0"/>
              </a:rPr>
              <a:t> </a:t>
            </a:r>
            <a:r>
              <a:rPr lang="en-US" sz="4800" dirty="0" smtClean="0">
                <a:latin typeface="Arial Rounded MT Bold" pitchFamily="34" charset="0"/>
              </a:rPr>
              <a:t>Original TOTs Goals </a:t>
            </a:r>
            <a:endParaRPr lang="en-US" sz="4800" dirty="0">
              <a:latin typeface="Arial Rounded MT Bold" pitchFamily="34" charset="0"/>
            </a:endParaRPr>
          </a:p>
        </p:txBody>
      </p:sp>
      <p:sp>
        <p:nvSpPr>
          <p:cNvPr id="3" name="Content Placeholder 2"/>
          <p:cNvSpPr>
            <a:spLocks noGrp="1"/>
          </p:cNvSpPr>
          <p:nvPr>
            <p:ph idx="1"/>
          </p:nvPr>
        </p:nvSpPr>
        <p:spPr>
          <a:xfrm>
            <a:off x="457200" y="1600200"/>
            <a:ext cx="7696200" cy="4495800"/>
          </a:xfrm>
        </p:spPr>
        <p:txBody>
          <a:bodyPr>
            <a:normAutofit/>
          </a:bodyPr>
          <a:lstStyle/>
          <a:p>
            <a:pPr marL="0" indent="0">
              <a:buNone/>
            </a:pPr>
            <a:endParaRPr lang="en-US" dirty="0" smtClean="0">
              <a:solidFill>
                <a:schemeClr val="tx1"/>
              </a:solidFill>
            </a:endParaRPr>
          </a:p>
          <a:p>
            <a:pPr algn="ctr"/>
            <a:r>
              <a:rPr lang="en-US" sz="3200" dirty="0" smtClean="0">
                <a:solidFill>
                  <a:schemeClr val="tx1"/>
                </a:solidFill>
                <a:latin typeface="Arial" pitchFamily="34" charset="0"/>
                <a:cs typeface="Arial" pitchFamily="34" charset="0"/>
              </a:rPr>
              <a:t>To prevent early childhood obesity in American Indian children</a:t>
            </a:r>
          </a:p>
          <a:p>
            <a:pPr algn="ctr"/>
            <a:endParaRPr lang="en-US" sz="3200" dirty="0" smtClean="0">
              <a:solidFill>
                <a:schemeClr val="tx1"/>
              </a:solidFill>
              <a:latin typeface="Arial" pitchFamily="34" charset="0"/>
              <a:cs typeface="Arial" pitchFamily="34" charset="0"/>
            </a:endParaRPr>
          </a:p>
          <a:p>
            <a:pPr algn="ctr"/>
            <a:r>
              <a:rPr lang="en-US" sz="3200" dirty="0" smtClean="0">
                <a:solidFill>
                  <a:schemeClr val="tx1"/>
                </a:solidFill>
                <a:latin typeface="Arial" pitchFamily="34" charset="0"/>
                <a:cs typeface="Arial" pitchFamily="34" charset="0"/>
              </a:rPr>
              <a:t>To prevent early childhood caries in American Indian children</a:t>
            </a:r>
          </a:p>
        </p:txBody>
      </p:sp>
      <p:pic>
        <p:nvPicPr>
          <p:cNvPr id="5" name="Picture 2" descr="C:\Users\tlutz\AppData\Local\Microsoft\Windows\Temporary Internet Files\Content.Outlook\JGWTJBKU\draft 1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457200"/>
            <a:ext cx="1295400" cy="114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24631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8229600" cy="1600200"/>
          </a:xfrm>
        </p:spPr>
        <p:txBody>
          <a:bodyPr/>
          <a:lstStyle/>
          <a:p>
            <a:pPr>
              <a:lnSpc>
                <a:spcPct val="100000"/>
              </a:lnSpc>
            </a:pPr>
            <a:r>
              <a:rPr lang="en-US" sz="3600" dirty="0" smtClean="0">
                <a:latin typeface="Arial Rounded MT Bold" pitchFamily="34" charset="0"/>
              </a:rPr>
              <a:t> </a:t>
            </a:r>
            <a:r>
              <a:rPr lang="en-US" sz="4800" dirty="0" smtClean="0">
                <a:latin typeface="Arial Rounded MT Bold" pitchFamily="34" charset="0"/>
              </a:rPr>
              <a:t>What did we do at           Nez Perce? </a:t>
            </a:r>
            <a:endParaRPr lang="en-US" sz="4800" dirty="0">
              <a:latin typeface="Arial Rounded MT Bold" pitchFamily="34" charset="0"/>
            </a:endParaRPr>
          </a:p>
        </p:txBody>
      </p:sp>
      <p:sp>
        <p:nvSpPr>
          <p:cNvPr id="3" name="Content Placeholder 2"/>
          <p:cNvSpPr>
            <a:spLocks noGrp="1"/>
          </p:cNvSpPr>
          <p:nvPr>
            <p:ph idx="1"/>
          </p:nvPr>
        </p:nvSpPr>
        <p:spPr>
          <a:xfrm>
            <a:off x="457200" y="1600200"/>
            <a:ext cx="7696200" cy="4953000"/>
          </a:xfrm>
        </p:spPr>
        <p:txBody>
          <a:bodyPr>
            <a:normAutofit/>
          </a:bodyPr>
          <a:lstStyle/>
          <a:p>
            <a:pPr marL="0" indent="0">
              <a:buNone/>
            </a:pPr>
            <a:endParaRPr lang="en-US" dirty="0" smtClean="0">
              <a:solidFill>
                <a:schemeClr val="tx1"/>
              </a:solidFill>
            </a:endParaRPr>
          </a:p>
          <a:p>
            <a:r>
              <a:rPr lang="en-US" sz="2600" dirty="0" smtClean="0">
                <a:solidFill>
                  <a:schemeClr val="tx1"/>
                </a:solidFill>
                <a:latin typeface="Arial" pitchFamily="34" charset="0"/>
                <a:cs typeface="Arial" pitchFamily="34" charset="0"/>
              </a:rPr>
              <a:t>Enrolled pregnant moms</a:t>
            </a:r>
          </a:p>
          <a:p>
            <a:r>
              <a:rPr lang="en-US" sz="2600" dirty="0" smtClean="0">
                <a:solidFill>
                  <a:schemeClr val="tx1"/>
                </a:solidFill>
                <a:latin typeface="Arial" pitchFamily="34" charset="0"/>
                <a:cs typeface="Arial" pitchFamily="34" charset="0"/>
              </a:rPr>
              <a:t>Completed 8 home visits over 2 years</a:t>
            </a:r>
          </a:p>
          <a:p>
            <a:r>
              <a:rPr lang="en-US" sz="2600" dirty="0" smtClean="0">
                <a:solidFill>
                  <a:schemeClr val="tx1"/>
                </a:solidFill>
                <a:latin typeface="Arial" pitchFamily="34" charset="0"/>
                <a:cs typeface="Arial" pitchFamily="34" charset="0"/>
              </a:rPr>
              <a:t>Encouraged breastfeeding &amp; water consumption</a:t>
            </a:r>
          </a:p>
          <a:p>
            <a:r>
              <a:rPr lang="en-US" sz="2600" dirty="0" smtClean="0">
                <a:solidFill>
                  <a:schemeClr val="tx1"/>
                </a:solidFill>
                <a:latin typeface="Arial" pitchFamily="34" charset="0"/>
                <a:cs typeface="Arial" pitchFamily="34" charset="0"/>
              </a:rPr>
              <a:t>Discouraged sugar beverages</a:t>
            </a:r>
          </a:p>
          <a:p>
            <a:r>
              <a:rPr lang="en-US" sz="2600" dirty="0" smtClean="0">
                <a:solidFill>
                  <a:schemeClr val="tx1"/>
                </a:solidFill>
                <a:latin typeface="Arial" pitchFamily="34" charset="0"/>
                <a:cs typeface="Arial" pitchFamily="34" charset="0"/>
              </a:rPr>
              <a:t>Recorded height/weight at WIC/MCH visits</a:t>
            </a:r>
          </a:p>
          <a:p>
            <a:r>
              <a:rPr lang="en-US" sz="2600" dirty="0" smtClean="0">
                <a:solidFill>
                  <a:schemeClr val="tx1"/>
                </a:solidFill>
                <a:latin typeface="Arial" pitchFamily="34" charset="0"/>
                <a:cs typeface="Arial" pitchFamily="34" charset="0"/>
              </a:rPr>
              <a:t>Recorded dental exams</a:t>
            </a:r>
          </a:p>
          <a:p>
            <a:r>
              <a:rPr lang="en-US" sz="2600" dirty="0" smtClean="0">
                <a:solidFill>
                  <a:schemeClr val="tx1"/>
                </a:solidFill>
                <a:latin typeface="Arial" pitchFamily="34" charset="0"/>
                <a:cs typeface="Arial" pitchFamily="34" charset="0"/>
              </a:rPr>
              <a:t>Breastfeeding Room</a:t>
            </a:r>
          </a:p>
          <a:p>
            <a:pPr>
              <a:buNone/>
            </a:pPr>
            <a:endParaRPr lang="en-US" sz="1800" dirty="0" smtClean="0">
              <a:solidFill>
                <a:schemeClr val="tx1"/>
              </a:solidFill>
              <a:latin typeface="Arial" pitchFamily="34" charset="0"/>
              <a:cs typeface="Arial" pitchFamily="34" charset="0"/>
            </a:endParaRPr>
          </a:p>
        </p:txBody>
      </p:sp>
      <p:pic>
        <p:nvPicPr>
          <p:cNvPr id="5" name="Picture 2" descr="C:\Users\tlutz\AppData\Local\Microsoft\Windows\Temporary Internet Files\Content.Outlook\JGWTJBKU\draft 1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304800"/>
            <a:ext cx="12954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19458" name="Picture 2"/>
          <p:cNvPicPr>
            <a:picLocks noChangeAspect="1" noChangeArrowheads="1"/>
          </p:cNvPicPr>
          <p:nvPr/>
        </p:nvPicPr>
        <p:blipFill>
          <a:blip r:embed="rId4" cstate="print"/>
          <a:srcRect/>
          <a:stretch>
            <a:fillRect/>
          </a:stretch>
        </p:blipFill>
        <p:spPr bwMode="auto">
          <a:xfrm>
            <a:off x="4648200" y="4648200"/>
            <a:ext cx="3454400" cy="1985963"/>
          </a:xfrm>
          <a:prstGeom prst="rect">
            <a:avLst/>
          </a:prstGeom>
          <a:noFill/>
          <a:ln w="9525">
            <a:noFill/>
            <a:miter lim="800000"/>
            <a:headEnd/>
            <a:tailEnd/>
          </a:ln>
          <a:effectLst/>
        </p:spPr>
      </p:pic>
    </p:spTree>
    <p:extLst>
      <p:ext uri="{BB962C8B-B14F-4D97-AF65-F5344CB8AC3E}">
        <p14:creationId xmlns:p14="http://schemas.microsoft.com/office/powerpoint/2010/main" val="5024631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t>What is it?</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1200" y="914400"/>
            <a:ext cx="5472545" cy="3815149"/>
          </a:xfrm>
          <a:prstGeom prst="rect">
            <a:avLst/>
          </a:prstGeom>
        </p:spPr>
      </p:pic>
    </p:spTree>
    <p:extLst>
      <p:ext uri="{BB962C8B-B14F-4D97-AF65-F5344CB8AC3E}">
        <p14:creationId xmlns:p14="http://schemas.microsoft.com/office/powerpoint/2010/main" val="429491555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100000"/>
              </a:lnSpc>
            </a:pPr>
            <a:r>
              <a:rPr lang="en-US" sz="3600" dirty="0" smtClean="0">
                <a:latin typeface="Arial Rounded MT Bold" pitchFamily="34" charset="0"/>
              </a:rPr>
              <a:t> </a:t>
            </a:r>
            <a:r>
              <a:rPr lang="en-US" sz="4800" dirty="0" smtClean="0">
                <a:latin typeface="Arial Rounded MT Bold" pitchFamily="34" charset="0"/>
              </a:rPr>
              <a:t>Fast Forward . . .</a:t>
            </a:r>
            <a:endParaRPr lang="en-US" sz="4800" dirty="0">
              <a:latin typeface="Arial Rounded MT Bold" pitchFamily="34" charset="0"/>
            </a:endParaRPr>
          </a:p>
        </p:txBody>
      </p:sp>
      <p:pic>
        <p:nvPicPr>
          <p:cNvPr id="5" name="Picture 2" descr="C:\Users\tlutz\AppData\Local\Microsoft\Windows\Temporary Internet Files\Content.Outlook\JGWTJBKU\draft 1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457200"/>
            <a:ext cx="12954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https://s-media-cache-ak0.pinimg.com/236x/0c/bd/43/0cbd439f8453bddbfe06b17fc03e2fb2.jpg"/>
          <p:cNvPicPr>
            <a:picLocks noGrp="1" noChangeAspect="1" noChangeArrowheads="1"/>
          </p:cNvPicPr>
          <p:nvPr>
            <p:ph idx="1"/>
          </p:nvPr>
        </p:nvPicPr>
        <p:blipFill>
          <a:blip r:embed="rId4" cstate="print"/>
          <a:srcRect/>
          <a:stretch>
            <a:fillRect/>
          </a:stretch>
        </p:blipFill>
        <p:spPr bwMode="auto">
          <a:xfrm>
            <a:off x="1066800" y="2286000"/>
            <a:ext cx="2400300" cy="2133600"/>
          </a:xfrm>
          <a:prstGeom prst="rect">
            <a:avLst/>
          </a:prstGeom>
          <a:noFill/>
        </p:spPr>
      </p:pic>
      <p:sp>
        <p:nvSpPr>
          <p:cNvPr id="8" name="Right Arrow 7"/>
          <p:cNvSpPr/>
          <p:nvPr/>
        </p:nvSpPr>
        <p:spPr>
          <a:xfrm>
            <a:off x="3962400" y="2819400"/>
            <a:ext cx="914400" cy="533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9" name="Picture 4" descr="http://sylvya.info/images/tween-hairstyles/tween-hairstyles-72-14.jpg"/>
          <p:cNvPicPr>
            <a:picLocks noChangeAspect="1" noChangeArrowheads="1"/>
          </p:cNvPicPr>
          <p:nvPr/>
        </p:nvPicPr>
        <p:blipFill>
          <a:blip r:embed="rId5" cstate="print"/>
          <a:srcRect/>
          <a:stretch>
            <a:fillRect/>
          </a:stretch>
        </p:blipFill>
        <p:spPr bwMode="auto">
          <a:xfrm>
            <a:off x="4953000" y="1981200"/>
            <a:ext cx="2949314" cy="2286000"/>
          </a:xfrm>
          <a:prstGeom prst="rect">
            <a:avLst/>
          </a:prstGeom>
          <a:noFill/>
        </p:spPr>
      </p:pic>
      <p:sp>
        <p:nvSpPr>
          <p:cNvPr id="10" name="Rectangle 9"/>
          <p:cNvSpPr/>
          <p:nvPr/>
        </p:nvSpPr>
        <p:spPr>
          <a:xfrm>
            <a:off x="914400" y="4724400"/>
            <a:ext cx="2590800" cy="1569660"/>
          </a:xfrm>
          <a:prstGeom prst="rect">
            <a:avLst/>
          </a:prstGeom>
        </p:spPr>
        <p:txBody>
          <a:bodyPr wrap="square">
            <a:spAutoFit/>
          </a:bodyPr>
          <a:lstStyle/>
          <a:p>
            <a:pPr algn="ctr"/>
            <a:r>
              <a:rPr lang="en-US" sz="3200" dirty="0" smtClean="0">
                <a:latin typeface="Arial" pitchFamily="34" charset="0"/>
                <a:cs typeface="Arial" pitchFamily="34" charset="0"/>
              </a:rPr>
              <a:t>Children Born:</a:t>
            </a:r>
          </a:p>
          <a:p>
            <a:pPr algn="ctr"/>
            <a:r>
              <a:rPr lang="en-US" sz="3200" dirty="0" smtClean="0">
                <a:latin typeface="Arial" pitchFamily="34" charset="0"/>
                <a:cs typeface="Arial" pitchFamily="34" charset="0"/>
              </a:rPr>
              <a:t>2003 - 2004</a:t>
            </a:r>
          </a:p>
        </p:txBody>
      </p:sp>
      <p:sp>
        <p:nvSpPr>
          <p:cNvPr id="11" name="Rectangle 10"/>
          <p:cNvSpPr/>
          <p:nvPr/>
        </p:nvSpPr>
        <p:spPr>
          <a:xfrm>
            <a:off x="5334000" y="4572000"/>
            <a:ext cx="2895600" cy="2062103"/>
          </a:xfrm>
          <a:prstGeom prst="rect">
            <a:avLst/>
          </a:prstGeom>
        </p:spPr>
        <p:txBody>
          <a:bodyPr wrap="square">
            <a:spAutoFit/>
          </a:bodyPr>
          <a:lstStyle/>
          <a:p>
            <a:pPr algn="ctr"/>
            <a:r>
              <a:rPr lang="en-US" sz="3200" dirty="0" smtClean="0">
                <a:latin typeface="Arial" pitchFamily="34" charset="0"/>
                <a:cs typeface="Arial" pitchFamily="34" charset="0"/>
              </a:rPr>
              <a:t>Children currently:</a:t>
            </a:r>
          </a:p>
          <a:p>
            <a:pPr algn="ctr"/>
            <a:r>
              <a:rPr lang="en-US" sz="3200" dirty="0" smtClean="0">
                <a:latin typeface="Arial" pitchFamily="34" charset="0"/>
                <a:cs typeface="Arial" pitchFamily="34" charset="0"/>
              </a:rPr>
              <a:t>11 – 12 years old</a:t>
            </a:r>
          </a:p>
        </p:txBody>
      </p:sp>
    </p:spTree>
    <p:extLst>
      <p:ext uri="{BB962C8B-B14F-4D97-AF65-F5344CB8AC3E}">
        <p14:creationId xmlns:p14="http://schemas.microsoft.com/office/powerpoint/2010/main" val="5024631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8229600" cy="1600200"/>
          </a:xfrm>
        </p:spPr>
        <p:txBody>
          <a:bodyPr/>
          <a:lstStyle/>
          <a:p>
            <a:pPr>
              <a:lnSpc>
                <a:spcPct val="100000"/>
              </a:lnSpc>
            </a:pPr>
            <a:r>
              <a:rPr lang="en-US" sz="3600" dirty="0" smtClean="0">
                <a:latin typeface="Arial Rounded MT Bold" pitchFamily="34" charset="0"/>
              </a:rPr>
              <a:t>       </a:t>
            </a:r>
            <a:r>
              <a:rPr lang="en-US" sz="4800" dirty="0" smtClean="0">
                <a:latin typeface="Arial Rounded MT Bold" pitchFamily="34" charset="0"/>
              </a:rPr>
              <a:t>Recruitment Methods</a:t>
            </a:r>
            <a:endParaRPr lang="en-US" sz="4800" dirty="0">
              <a:latin typeface="Arial Rounded MT Bold" pitchFamily="34" charset="0"/>
            </a:endParaRPr>
          </a:p>
        </p:txBody>
      </p:sp>
      <p:sp>
        <p:nvSpPr>
          <p:cNvPr id="3" name="Content Placeholder 2"/>
          <p:cNvSpPr>
            <a:spLocks noGrp="1"/>
          </p:cNvSpPr>
          <p:nvPr>
            <p:ph idx="1"/>
          </p:nvPr>
        </p:nvSpPr>
        <p:spPr>
          <a:xfrm>
            <a:off x="457200" y="1600200"/>
            <a:ext cx="7696200" cy="4953000"/>
          </a:xfrm>
        </p:spPr>
        <p:txBody>
          <a:bodyPr>
            <a:normAutofit/>
          </a:bodyPr>
          <a:lstStyle/>
          <a:p>
            <a:pPr marL="0" indent="0">
              <a:buNone/>
            </a:pPr>
            <a:endParaRPr lang="en-US" dirty="0" smtClean="0">
              <a:solidFill>
                <a:schemeClr val="tx1"/>
              </a:solidFill>
            </a:endParaRPr>
          </a:p>
          <a:p>
            <a:r>
              <a:rPr lang="en-US" sz="3200" dirty="0" smtClean="0">
                <a:solidFill>
                  <a:schemeClr val="tx1"/>
                </a:solidFill>
                <a:latin typeface="Arial" pitchFamily="34" charset="0"/>
                <a:cs typeface="Arial" pitchFamily="34" charset="0"/>
              </a:rPr>
              <a:t>Reviewed old TOTs files for current contact information</a:t>
            </a:r>
          </a:p>
          <a:p>
            <a:r>
              <a:rPr lang="en-US" sz="3200" dirty="0" smtClean="0">
                <a:solidFill>
                  <a:schemeClr val="tx1"/>
                </a:solidFill>
                <a:latin typeface="Arial" pitchFamily="34" charset="0"/>
                <a:cs typeface="Arial" pitchFamily="34" charset="0"/>
              </a:rPr>
              <a:t>Met with WIC and MCH for any updates</a:t>
            </a:r>
          </a:p>
          <a:p>
            <a:r>
              <a:rPr lang="en-US" sz="3200" dirty="0" smtClean="0">
                <a:solidFill>
                  <a:schemeClr val="tx1"/>
                </a:solidFill>
                <a:latin typeface="Arial" pitchFamily="34" charset="0"/>
                <a:cs typeface="Arial" pitchFamily="34" charset="0"/>
              </a:rPr>
              <a:t>Searched EHR </a:t>
            </a:r>
          </a:p>
          <a:p>
            <a:r>
              <a:rPr lang="en-US" sz="3200" dirty="0" smtClean="0">
                <a:solidFill>
                  <a:schemeClr val="tx1"/>
                </a:solidFill>
                <a:latin typeface="Arial" pitchFamily="34" charset="0"/>
                <a:cs typeface="Arial" pitchFamily="34" charset="0"/>
              </a:rPr>
              <a:t>Investigated through Social Media</a:t>
            </a:r>
          </a:p>
          <a:p>
            <a:r>
              <a:rPr lang="en-US" sz="3200" dirty="0" smtClean="0">
                <a:solidFill>
                  <a:schemeClr val="tx1"/>
                </a:solidFill>
                <a:latin typeface="Arial" pitchFamily="34" charset="0"/>
                <a:cs typeface="Arial" pitchFamily="34" charset="0"/>
              </a:rPr>
              <a:t>Contacted Elementary/Middle Schools across the reservation</a:t>
            </a:r>
          </a:p>
        </p:txBody>
      </p:sp>
      <p:pic>
        <p:nvPicPr>
          <p:cNvPr id="5" name="Picture 2" descr="C:\Users\tlutz\AppData\Local\Microsoft\Windows\Temporary Internet Files\Content.Outlook\JGWTJBKU\draft 1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304800"/>
            <a:ext cx="12954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209922" name="Picture 2" descr="https://www.facebookbrand.com/img/fb-art.jpg"/>
          <p:cNvPicPr>
            <a:picLocks noChangeAspect="1" noChangeArrowheads="1"/>
          </p:cNvPicPr>
          <p:nvPr/>
        </p:nvPicPr>
        <p:blipFill>
          <a:blip r:embed="rId4" cstate="print"/>
          <a:srcRect/>
          <a:stretch>
            <a:fillRect/>
          </a:stretch>
        </p:blipFill>
        <p:spPr bwMode="auto">
          <a:xfrm>
            <a:off x="7239000" y="4267200"/>
            <a:ext cx="685800" cy="685800"/>
          </a:xfrm>
          <a:prstGeom prst="rect">
            <a:avLst/>
          </a:prstGeom>
          <a:noFill/>
        </p:spPr>
      </p:pic>
      <p:pic>
        <p:nvPicPr>
          <p:cNvPr id="209924" name="Picture 4" descr="http://3835642c2693476aa717-d4b78efce91b9730bcca725cf9bb0b37.r51.cf1.rackcdn.com/Multi-Color_Logo_thumbnail200.png"/>
          <p:cNvPicPr>
            <a:picLocks noChangeAspect="1" noChangeArrowheads="1"/>
          </p:cNvPicPr>
          <p:nvPr/>
        </p:nvPicPr>
        <p:blipFill>
          <a:blip r:embed="rId5" cstate="print"/>
          <a:srcRect/>
          <a:stretch>
            <a:fillRect/>
          </a:stretch>
        </p:blipFill>
        <p:spPr bwMode="auto">
          <a:xfrm>
            <a:off x="8001000" y="4191000"/>
            <a:ext cx="762000" cy="762000"/>
          </a:xfrm>
          <a:prstGeom prst="rect">
            <a:avLst/>
          </a:prstGeom>
          <a:noFill/>
        </p:spPr>
      </p:pic>
    </p:spTree>
    <p:extLst>
      <p:ext uri="{BB962C8B-B14F-4D97-AF65-F5344CB8AC3E}">
        <p14:creationId xmlns:p14="http://schemas.microsoft.com/office/powerpoint/2010/main" val="5024631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8229600" cy="1600200"/>
          </a:xfrm>
        </p:spPr>
        <p:txBody>
          <a:bodyPr/>
          <a:lstStyle/>
          <a:p>
            <a:pPr>
              <a:lnSpc>
                <a:spcPct val="100000"/>
              </a:lnSpc>
            </a:pPr>
            <a:r>
              <a:rPr lang="en-US" sz="3600" dirty="0" smtClean="0">
                <a:latin typeface="Arial Rounded MT Bold" pitchFamily="34" charset="0"/>
              </a:rPr>
              <a:t>       </a:t>
            </a:r>
            <a:r>
              <a:rPr lang="en-US" sz="4800" dirty="0" smtClean="0">
                <a:latin typeface="Arial Rounded MT Bold" pitchFamily="34" charset="0"/>
              </a:rPr>
              <a:t> Consent Process</a:t>
            </a:r>
            <a:endParaRPr lang="en-US" sz="4800" dirty="0">
              <a:latin typeface="Arial Rounded MT Bold" pitchFamily="34" charset="0"/>
            </a:endParaRPr>
          </a:p>
        </p:txBody>
      </p:sp>
      <p:sp>
        <p:nvSpPr>
          <p:cNvPr id="3" name="Content Placeholder 2"/>
          <p:cNvSpPr>
            <a:spLocks noGrp="1"/>
          </p:cNvSpPr>
          <p:nvPr>
            <p:ph idx="1"/>
          </p:nvPr>
        </p:nvSpPr>
        <p:spPr>
          <a:xfrm>
            <a:off x="457200" y="1600200"/>
            <a:ext cx="7696200" cy="4953000"/>
          </a:xfrm>
        </p:spPr>
        <p:txBody>
          <a:bodyPr>
            <a:normAutofit/>
          </a:bodyPr>
          <a:lstStyle/>
          <a:p>
            <a:pPr marL="0" indent="0">
              <a:buNone/>
            </a:pPr>
            <a:endParaRPr lang="en-US" dirty="0" smtClean="0">
              <a:solidFill>
                <a:schemeClr val="tx1"/>
              </a:solidFill>
            </a:endParaRPr>
          </a:p>
          <a:p>
            <a:r>
              <a:rPr lang="en-US" sz="3200" dirty="0" smtClean="0">
                <a:solidFill>
                  <a:schemeClr val="tx1"/>
                </a:solidFill>
                <a:latin typeface="Arial" pitchFamily="34" charset="0"/>
                <a:cs typeface="Arial" pitchFamily="34" charset="0"/>
              </a:rPr>
              <a:t>Obtain consent from parent/guardian</a:t>
            </a:r>
          </a:p>
          <a:p>
            <a:r>
              <a:rPr lang="en-US" sz="3200" dirty="0" smtClean="0">
                <a:solidFill>
                  <a:schemeClr val="tx1"/>
                </a:solidFill>
                <a:latin typeface="Arial" pitchFamily="34" charset="0"/>
                <a:cs typeface="Arial" pitchFamily="34" charset="0"/>
              </a:rPr>
              <a:t>Fill out KAB questionnaire</a:t>
            </a:r>
          </a:p>
          <a:p>
            <a:r>
              <a:rPr lang="en-US" sz="3200" dirty="0" smtClean="0">
                <a:solidFill>
                  <a:schemeClr val="tx1"/>
                </a:solidFill>
                <a:latin typeface="Arial" pitchFamily="34" charset="0"/>
                <a:cs typeface="Arial" pitchFamily="34" charset="0"/>
              </a:rPr>
              <a:t>Inform parent of </a:t>
            </a:r>
            <a:r>
              <a:rPr lang="en-US" sz="3200" dirty="0" err="1" smtClean="0">
                <a:solidFill>
                  <a:schemeClr val="tx1"/>
                </a:solidFill>
                <a:latin typeface="Arial" pitchFamily="34" charset="0"/>
                <a:cs typeface="Arial" pitchFamily="34" charset="0"/>
              </a:rPr>
              <a:t>childs</a:t>
            </a:r>
            <a:r>
              <a:rPr lang="en-US" sz="3200" dirty="0" smtClean="0">
                <a:solidFill>
                  <a:schemeClr val="tx1"/>
                </a:solidFill>
                <a:latin typeface="Arial" pitchFamily="34" charset="0"/>
                <a:cs typeface="Arial" pitchFamily="34" charset="0"/>
              </a:rPr>
              <a:t> appointment</a:t>
            </a:r>
          </a:p>
          <a:p>
            <a:pPr lvl="1"/>
            <a:r>
              <a:rPr lang="en-US" sz="3000" dirty="0" smtClean="0">
                <a:solidFill>
                  <a:schemeClr val="tx1"/>
                </a:solidFill>
                <a:latin typeface="Arial" pitchFamily="34" charset="0"/>
                <a:cs typeface="Arial" pitchFamily="34" charset="0"/>
              </a:rPr>
              <a:t>Gather height/weight measurements</a:t>
            </a:r>
          </a:p>
          <a:p>
            <a:pPr lvl="1"/>
            <a:r>
              <a:rPr lang="en-US" sz="3000" dirty="0" smtClean="0">
                <a:solidFill>
                  <a:schemeClr val="tx1"/>
                </a:solidFill>
                <a:latin typeface="Arial" pitchFamily="34" charset="0"/>
                <a:cs typeface="Arial" pitchFamily="34" charset="0"/>
              </a:rPr>
              <a:t>Child Questionnaire</a:t>
            </a:r>
          </a:p>
          <a:p>
            <a:pPr lvl="1"/>
            <a:r>
              <a:rPr lang="en-US" sz="3000" dirty="0" smtClean="0">
                <a:solidFill>
                  <a:schemeClr val="tx1"/>
                </a:solidFill>
                <a:latin typeface="Arial" pitchFamily="34" charset="0"/>
                <a:cs typeface="Arial" pitchFamily="34" charset="0"/>
              </a:rPr>
              <a:t>Dental screening</a:t>
            </a:r>
          </a:p>
          <a:p>
            <a:pPr lvl="1"/>
            <a:endParaRPr lang="en-US" dirty="0" smtClean="0">
              <a:solidFill>
                <a:schemeClr val="tx1"/>
              </a:solidFill>
              <a:latin typeface="Arial" pitchFamily="34" charset="0"/>
              <a:cs typeface="Arial" pitchFamily="34" charset="0"/>
            </a:endParaRPr>
          </a:p>
          <a:p>
            <a:endParaRPr lang="en-US" sz="3200" dirty="0" smtClean="0">
              <a:solidFill>
                <a:schemeClr val="tx1"/>
              </a:solidFill>
              <a:latin typeface="Arial" pitchFamily="34" charset="0"/>
              <a:cs typeface="Arial" pitchFamily="34" charset="0"/>
            </a:endParaRPr>
          </a:p>
          <a:p>
            <a:endParaRPr lang="en-US" sz="3200" dirty="0" smtClean="0">
              <a:solidFill>
                <a:schemeClr val="tx1"/>
              </a:solidFill>
              <a:latin typeface="Arial" pitchFamily="34" charset="0"/>
              <a:cs typeface="Arial" pitchFamily="34" charset="0"/>
            </a:endParaRPr>
          </a:p>
        </p:txBody>
      </p:sp>
      <p:pic>
        <p:nvPicPr>
          <p:cNvPr id="5" name="Picture 2" descr="C:\Users\tlutz\AppData\Local\Microsoft\Windows\Temporary Internet Files\Content.Outlook\JGWTJBKU\draft 1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304800"/>
            <a:ext cx="1295400" cy="114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24631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8229600" cy="1600200"/>
          </a:xfrm>
        </p:spPr>
        <p:txBody>
          <a:bodyPr/>
          <a:lstStyle/>
          <a:p>
            <a:pPr>
              <a:lnSpc>
                <a:spcPct val="100000"/>
              </a:lnSpc>
            </a:pPr>
            <a:r>
              <a:rPr lang="en-US" sz="3600" dirty="0" smtClean="0">
                <a:latin typeface="Arial Rounded MT Bold" pitchFamily="34" charset="0"/>
              </a:rPr>
              <a:t>       </a:t>
            </a:r>
            <a:r>
              <a:rPr lang="en-US" sz="4800" dirty="0" smtClean="0">
                <a:latin typeface="Arial Rounded MT Bold" pitchFamily="34" charset="0"/>
              </a:rPr>
              <a:t> Screening Process</a:t>
            </a:r>
            <a:endParaRPr lang="en-US" sz="4800" dirty="0">
              <a:latin typeface="Arial Rounded MT Bold" pitchFamily="34" charset="0"/>
            </a:endParaRPr>
          </a:p>
        </p:txBody>
      </p:sp>
      <p:pic>
        <p:nvPicPr>
          <p:cNvPr id="5" name="Picture 2" descr="C:\Users\tlutz\AppData\Local\Microsoft\Windows\Temporary Internet Files\Content.Outlook\JGWTJBKU\draft 1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304800"/>
            <a:ext cx="12954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32770" name="Picture 2" descr="http://cache2.asset-cache.net/gc/185216798-happy-mother-standing-with-her-kids-on-white-gettyimages.jpg?v=1&amp;c=IWSAsset&amp;k=2&amp;d=vJ%2F9eX5xOAV5BCrviRtxw1oZdY11lXmDLjCpuouCXMGqXxuLqpz%2B87dhepEcU0Eu"/>
          <p:cNvPicPr>
            <a:picLocks noChangeAspect="1" noChangeArrowheads="1"/>
          </p:cNvPicPr>
          <p:nvPr/>
        </p:nvPicPr>
        <p:blipFill>
          <a:blip r:embed="rId4" cstate="print"/>
          <a:srcRect/>
          <a:stretch>
            <a:fillRect/>
          </a:stretch>
        </p:blipFill>
        <p:spPr bwMode="auto">
          <a:xfrm>
            <a:off x="2743200" y="2819400"/>
            <a:ext cx="1752600" cy="1743076"/>
          </a:xfrm>
          <a:prstGeom prst="rect">
            <a:avLst/>
          </a:prstGeom>
          <a:noFill/>
        </p:spPr>
      </p:pic>
      <p:pic>
        <p:nvPicPr>
          <p:cNvPr id="32772" name="Picture 4" descr="http://s.hswstatic.com/gif/zero-gravity-massage-chair-4.jpg"/>
          <p:cNvPicPr>
            <a:picLocks noChangeAspect="1" noChangeArrowheads="1"/>
          </p:cNvPicPr>
          <p:nvPr/>
        </p:nvPicPr>
        <p:blipFill>
          <a:blip r:embed="rId5" cstate="print"/>
          <a:srcRect/>
          <a:stretch>
            <a:fillRect/>
          </a:stretch>
        </p:blipFill>
        <p:spPr bwMode="auto">
          <a:xfrm>
            <a:off x="0" y="2667000"/>
            <a:ext cx="2438400" cy="1828800"/>
          </a:xfrm>
          <a:prstGeom prst="rect">
            <a:avLst/>
          </a:prstGeom>
          <a:noFill/>
        </p:spPr>
      </p:pic>
      <p:sp>
        <p:nvSpPr>
          <p:cNvPr id="32774" name="AutoShape 6" descr="data:image/jpeg;base64,/9j/4AAQSkZJRgABAQAAAQABAAD/2wCEAAkGBw8QEBISEg8PFRUVFRUQFRYWEBUVFhUQFRYWFhUVFRUYHSggGBolHRUVITEhJSkrLi4uFx8zODMtNygtLisBCgoKDg0ODw8PDysZFRkrLSsrKysrLSsrKzctKystLTctLTc3Nzc3NysrKysrKy0rKys3KysrKysrKysrKysrK//AABEIAOEA4QMBIgACEQEDEQH/xAAcAAEAAQUBAQAAAAAAAAAAAAAABAEDBQYHAgj/xABKEAABAwICBQgFCAYIBwAAAAABAAIDBBEFIQYSMUFRBxMyYXGRobEicnOBshQzQlJikqLBIzQ1Q4LRFiVTVGN0o+EIFRckwtLw/8QAFgEBAQEAAAAAAAAAAAAAAAAAAAEC/8QAGhEBAQEAAwEAAAAAAAAAAAAAABEBEiExAv/aAAwDAQACEQMRAD8A7iiIgIiICIiAiIgIo9ZWxxC73W4DeewLW8QxySS7WXY3t9I9p3e5TdG1gqq580kbCQeIJB71JixOoZslf7zreanJY3hFqcWkc42hjvcQfBTYtJ2fTicPVIPnZW4Rn0WNhx2md+81fWBHjsU2KoY/ova7scCqi6iIgIiICIiAiIgIiICIiAiIgIiICIiAiLFYhjccdw303dRyHaUGTkkDQS4gAbSTYLA4hpBtbCP4yMv4R/NYisrJJjd7r8AMmjsCjrG/TUepHucdZzi4neSvCqoGN4xT0URlnfqt2AbXOdua0byoqcqgdS5NVcoWI1svM0FPqXvazRJJb6xJ9Fo92XFZCHQfFaj0qvE5G32sa9z8vcQ0e66sSujOIG0ge9BY7CD2LQxyVUh6dVVuPHWYPNpVf+ldIOhVVjT6zD5NCkwb2WKmoufv0JxSnzpMWkPBshe0ebm+CgSaaYvhzwyvpmyNOWvbULutsjPQO/K1+xIV1iKtnZ0ZpB/FcdxupcekFS3aY3drbfDZapo3pRSV7bwvIcBd0bsnt67bx1hZpOxnItKD9OA9rHg+Dreamw6RUztrnMP2mHzFx4rVHLzZXkRvtPWRSdCRjuxwPkr65yYxwCkwV07OjLIOrWuO511eRxb6i1ajxqqO3m3DrbY94P5LNUeJB5DXN1XHZncHqB49SuakT0RFUEREBERAREQFErsRjhHpHPc0Zk/yUWur3F5jjNiOk7geA6+tY9+Gb8yTmTe5J6ypViPXYrLLl0W/VBzPrHeoACnyUDgrD6Zw3LOtI9ksrhaRuXlQebLkPLXHL8opyb81zZDOAk1vT99tRdfULGMJgq4nQzsD2HPgWu3Oadxz2q4bjSeRoQfJJdTV57nDzv1tSw5v+Hb77roFlyer5P8AEsPm5/D5uctsFw2TVO1rmn0Xjz4LIUvKTPT+hiGHyscMi9jS259R+Xc5XcR0eyLVKXlHwp9rzvYeD4XjxaCPFSzpzhX99j+7J/6rMVn7KzXUUU8bopWNex4sWnzHAjcdy1at5TcLjHovmlPBkRHi/VWr4ppriWIgw0NJKxjrtLmgueW+vYNj/wDs1YlaK6d1HWOdBIbwzODH32hjiBe20EDMbwV9GQyFzGuItrNa4jgSAbLnGh3JmY3tmrC0lpDmwtNxrDMGR2w5/RFxxO5dNAT60zHiyrZe7L3HEXbFlpa1VLp6K+ZUunpAFLa2y1mJVuOEBepG3Fu48DuK9leSbLSMthlTzsMch2uaCeF7Z296lLHaOj/tKf2TD3gFZFVkREQEREBeZHWaTwBPcvStVI9B/qnyQalhFRrAu3nPvWUbN1rX8E6AWSJWcaZMVKrzjDtaPcsWHlemzFBkDBG7fZWX4aDssrInVxs/WgsyYaRxUd9G4LKMqTxVwTg7QEisC6EjcVbkjBFnAEcCLjuK2K0Z3ELw+jYdhCkGmVGjdBIbvoqUnjzDAe8BR/6G4Z/caf7n+63OTDOA7lGfQEINep9HaGM3ZRUrTxEDL95CyIbYWAAHAZDuUl1M4blac08Coq3ZVAXtkROxZCnpANqoiwUhO1ZGKEBXWsshVjNU2KiErzdUVVuU+i7sPkvasVjrRvP2HeRVGZwMWpacf4UfwhTlFwptoIRwjYPwhSkZEREBERAXmTonsK9Ly/YexBomD9FZBQMI6KnrONKKi9LyUFLqoKoiD2Hq42QqwvSCQ2ZXGzKHdVBRU9s54q6KjisaHL0JCgyGuw7lTmGO2KEJVIppLlUSBStAyCpq2UxltW6iy7VYjwVbevZK8OQeCqKq4vypco8vOvo6KQsay7JpmmznP3sY4dFo2EjMm+4ZkdpII4qHiRtDL7N/wlfO3JzpRPSV8N5XmKV7YpWlxIIeQ3WsfpAm9+3ivobFvmJfVLe/L80G0UbbRsHBrR4BXl5YLADqAXpEEREBERAVHbCqqhQaLhfRPaVOULDNh7T5qYstKrkunGn1fQYlLFE6N0QEZDHxg2uxpNnCztpO9daWlaV8m9LiE7pzNPHI4NabarmeiA0eiRfYBvVNa3h3LK05VFG4faikv+F9vNdMwqvZUwRTxhwZKwSN1gAbHiBfNfLlZBzcj2XvqOcy9rX1SRe3uX0hoJ+zKL2DPzTUxnHOAzJA3ZkBe7Ln3LXWamHsj/tZmj+FgLj46q5Fhuk1fTfM1c7ernCW/dNx4JFr6dKLheG8rWJR2ErYJhv1majj72WHgujaC6cMxQyM+TuidG0Pd6Yc0gm2RsChW33RUVVFVUim2qOr9LtVGUZsVqU5q6zYrEm1VHkrw4LQeVfTt2HRtgpyPlMo1tawPMxbNex2uJva+WRPBcz5P9Nq2LEYedqZ5Y5pGxSNkkc8fpDqhw1j6JBIOXCyI7HyiY4aHDp5Wm0jgIYjvEkmWsOsDWd/Cue8j+g8FRE6tq42yAuLIY3i7Tq5PkcPpZmwB+qTwU//AIgakiGji+tJJIf4GtaPjK3jk/iDMLoQB+4Y73u9I+JKDiGn2DxUWMmOFobGXwytaNjNfVJA6r3svoTFRdjhxexvfI0LhnK9+22+rTrumIC5aOM0Q/1Wn8kG1IiIgiIgIiICoVVEGjYdsPafNTFEoPpes7zKlrONCoNoVUbtCD5Vxn9Zn9rJ8ZX0ToH+zKL2LfMr53xv9aqPbSfGV9D6A/sui9iPMq6mOf8ALtV3lpIb9FkkpHruDR8BWM5KNFKbEPlRqY3OawRtYQ8tIe4uJII6m7+Khcr1ZzmKyj+yZHF3N1j4vKg6Lab1eHRvjgbAQ9/OOL2FxuBYC4cMv5oN/wAR5G6d3zFXMw8JGNkHZduqfNZHk50KqcMnqHSvieySNrWuY43uHXzaQLeKwuAcsF3BtZTtaDtlivl2xm5I7D7iupUdVHMxskb2vY4azXNNwR1FF6XlUKiqFFVUil2qOpNJtVGSbsVh21XxsUWoaXBwBsS0tvtsSLXVRwDAKRmPY9M+Yl0IMk5bci8EZDImA7gbsv71HxvBomaSMpqZgawVFOdRuxmUb3gdQ9Irp1dT0mjeGyS09OHv9CMucRrySOuA6R1uiDc6o/3XFtGtLX0uImvlibO9znudrEgh0nTew7nWLgN2aMt8/wCIXbQn2/nGuiaCfsyh/wAtF8IXNuXWqZNFhsrDdkjJZGni1wicPNdJ0C/ZdD/l4/JFcg5YB/XbbfUp13Sp+chH+PH5k/kuJY3bEdKGsZm1k0cZIzGrTgGTxa4LtrzeWn652/A8/kg2lEREEREBERAREQaRRbXes7zKlKLSbX+s7zKlLLQVQbQhRu0IPljHP1qo9tL8bl9C8n/7LovYj4nL57x79aqPbS/G5d90MMn/ACWn5u3OfJnalxcc4NfUuN+dldTGL0x5NKeue+eKQxTuOs4m7o3u4uG1vaO5YHBeR27CaupLXkmzYQHADcS522/ABRcO5YqhuVRSRP3Esc6M9xuPJdgpp2yxskYbte1r2ni1wBB8UOnA9N+T2ow5vPNeJoLgF4bquYTsD28DsuD3ZKTyU6WupKltNI79BM4Nz/dzOya4cATYHv3LuNZSMmjfFIAWSNMbgd7XCy+WayExSyMvmx7mX62uIv4IePqxVCxmjVeaijppjtkiY53rWs7xBWTCjT0FJpNqihSqTaqjI7lHdtUjco7tqo1/TbR7/mVJ8m5zmw6SN7nWuQxhJIA3lcS5UNBYsKMDoZJHxyhzTr6us2Rlt7QMiHeBX0VcZ5jLI9R258Nq4ty91/OT0lIz0ntDpHNG3WlLWxjts05dYRGH08iccFwR52COVneQW+AUXCuVCspsPFHGxgc0OYye51mRuJNg3ZrC5s7syyXXsW0LhqsMhoXuLTFHGGPAuWSsZqk23g3cCOtado9yMsZKH1lQ2VjTcRxhzdf13HMDqHeg9ch+jL2NkxCVpvIDFDfaWXvJJ7yAAep3FdRHz9N7U+EUqvRsa1oa1oDWgNAAsA0ZAADYFbj/AFmm9d5/0n/zQbMiIiCIiAiIgIiINKph6T/Xd8RUhWIOlJ67viKvLLSpVBtCqV5QfMGk1LJHV1GvG9l5pSNZpbcF5sRfaF33k8P9V0Xsv/Nyz00bXjVe1rhwc0OHcVSngZG0MYxrGtyDWgAAXvkBszKo4PyqaLuo6szMaeYncXtIGTJTm+M8N5HUeorK8nnKQylibS1YeY25RyNGsWN26jm7S3gRmPLr2J4dDUxPhmjD43izmnwIO0EbQRsXGtJuSirhcXUh5+Pc0kCVo4EZB3aO5EbnjvKlh8ULjTyGaUt9Boje1ocdjnlwGQ22Ga4TI8uJcTckkk8ScyVlP6M4hravyGrve1vk8nnZb/oFyZTCVlRXNDGsIeyG4LnPBuDJbJrRkbbTvtvHrpOiFE6CgpYnCzmwsDhwcRrEd5WXVFVRpVSqRRVJo1UZHctR5ScVqaTDqiemIEjdQa2rrarXODXOAOVxfaVtp2LH4lQx1EUsErbska6NwvY6rhY2O49aqPnjQ/lKq8OZO0sbPzzud1pXu1hNbVLidrgQBcdW1ZXkwwmfFcTfiFTd7Yn865xGT6j92wdTcjbcGtG9ZWHkPdz3p1zeZvf0YjzpbwsfRB67nsXUqKjpMPpQxnNwwRDMucABc5ue87yTmTvKCeqLQMb0mFS9jYDPH+kbTOcbscY5p6Ea8Yvaz4pzZxFwDcWutk0SpHQUjYi17QySoawOJJEQnl5vM5kamrYncgzTirdL+tU49ofwW/Nel4oXA1kI3hkrj2egM/eUGzoiIgiIgIiICIiDTY+nJ67viKuq035yX13/ABFXAVGlSqJdEFAM1oUOkOJjVePksrZa2agjY5roixzXvDJHyNvrCzSCNW+QW+qBJgtOeb/R6vNzfK2hpLRz+d3EDbfWNx1oMAzS6zozK10eoK0VEbWiQa9IIy4skJBtZ4IyzvY2ss3g2PU1Zrcy9xLQ1xa+N8btR2bXhrwCWncRksRiWhbZOdLJyDIK3JzQQH1jGMOY3NMYPvKn0mFSsrWTHVLG0TaUkHMytka7Z9WwOaDN3REUVVVVEQFKo1FUukCqJ52KPvV9yjjaqirlrGmdAKg00RjDw75T6JF2l/yWURlwOWTiLE7DZbK5ytuKDBYbo7Ex5mkAfI4RGxsWsdHDTxGw+kb07HAnYdizZK8kqFXVwZqtDXPe/KONvTefybxJyCC7W1rImlz3WAyvtJJ2BoGZJ4BTtGaKXWfUStLC9oZHGdrIgb3f9pxzI3WAVMFwAtcJ6ktfMOg0Zxwg7mA7XcXbexbCiCIiAiIgIiICIiDVsapTDI5+qdRx1rgE6rjtBtsHXsUOGdrui8HscHLdVBqsIppc3wsJ+sBqu+8LFSLWua3Yq3WSm0ab+7nmZ1OtI38XpeKhS4RWM2CKQfZcWO+6648UgtgqijTTGP52KWPrcw6v323HivUNSx4u14cOogoqRdFb105wILiKgKrdBUKq83S6FVUykUMKZSIJrlEcpTlFKqPKtyvsk0obfZlmb7AOJWPoYZq43ic6ODfNYa0tt0IIsG/bI7OKBUVT3PEMLecmIvq/QjafpyncOA2ncs/geBsp7vc4yTP6crhmfssH0WDcApWFYXDTMLY2nM6znE6z3uP0nuOZKmogiIgIiICIiAiIgIiICIiAiIgLHVeB0spu+CO/1gNV33m2KyKINdm0WA+aqJW9T7SN8bHxUKbCa2P6EUo4sfqu+67L8S29EGhSVAjP6RkkR+20tH3uie9Xo5gRdrgR3+IW7EA5FYyq0epJCTzLWuP0o7xu722upFrAB/EKusOKmz6MyN+aqT6srQ78TbHzUCairI+lT644xOD/AMJsfAoPdyp1GsKytjvqkljuDgWHudZZejPB3gip71jK6sZE0ue4NaNpPkOJ6lcxKvbFZvpPkd0ImC73nqG4cSbAK5hGAOL2z1Wq6QZxxjOOHsv0n/aPusqiDh+CyVZD6hrmQbWQHpScHTcB9jv4LbmNAAAAAGQA2AdS9IiCIiAiIgIiICIiAiIgIiICIiAiIgIiICIiAiIgIiILU9PHILPYxw4OaCPFYyTRmkPRY9ns5ZIx3NcAswiCBh2D09OSY4wHO6TiS57u17iSe9T0RAREQEREBERAREQEREBERAREQEREBERAREQEREBERAREQEREBERAREQEREBERAREQEREBERAREQEREBERAREQEREBERAREQEREBERAREQEREBERAREQEREBERB//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2778" name="AutoShape 10" descr="Image result for gift or presen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2780" name="AutoShape 12" descr="Image result for gift or presen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3" name="Right Arrow 12"/>
          <p:cNvSpPr/>
          <p:nvPr/>
        </p:nvSpPr>
        <p:spPr>
          <a:xfrm>
            <a:off x="2133600" y="3352800"/>
            <a:ext cx="533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784" name="AutoShape 16" descr="Image result for clipboard with paperwor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2786" name="AutoShape 18" descr="Image result for clipboard with paperwor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2788" name="AutoShape 20" descr="Image result for clipboard with paperwor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32790" name="Picture 22" descr="http://cliparts.co/cliparts/rin/Bx5/rinBx5RiR.jpg"/>
          <p:cNvPicPr>
            <a:picLocks noChangeAspect="1" noChangeArrowheads="1"/>
          </p:cNvPicPr>
          <p:nvPr/>
        </p:nvPicPr>
        <p:blipFill>
          <a:blip r:embed="rId6" cstate="print"/>
          <a:srcRect/>
          <a:stretch>
            <a:fillRect/>
          </a:stretch>
        </p:blipFill>
        <p:spPr bwMode="auto">
          <a:xfrm>
            <a:off x="4953000" y="2819400"/>
            <a:ext cx="2219325" cy="1600200"/>
          </a:xfrm>
          <a:prstGeom prst="rect">
            <a:avLst/>
          </a:prstGeom>
          <a:noFill/>
        </p:spPr>
      </p:pic>
      <p:sp>
        <p:nvSpPr>
          <p:cNvPr id="20" name="Right Arrow 19"/>
          <p:cNvSpPr/>
          <p:nvPr/>
        </p:nvSpPr>
        <p:spPr>
          <a:xfrm>
            <a:off x="4572000" y="3352800"/>
            <a:ext cx="533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ight Arrow 20"/>
          <p:cNvSpPr/>
          <p:nvPr/>
        </p:nvSpPr>
        <p:spPr>
          <a:xfrm>
            <a:off x="6934200" y="3352800"/>
            <a:ext cx="533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794" name="AutoShape 26" descr="Image result for 30 minute tim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2796" name="AutoShape 28" descr="Image result for 30 minute tim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32798" name="Picture 30" descr="30 minutes"/>
          <p:cNvPicPr>
            <a:picLocks noChangeAspect="1" noChangeArrowheads="1"/>
          </p:cNvPicPr>
          <p:nvPr/>
        </p:nvPicPr>
        <p:blipFill>
          <a:blip r:embed="rId7" cstate="print"/>
          <a:srcRect/>
          <a:stretch>
            <a:fillRect/>
          </a:stretch>
        </p:blipFill>
        <p:spPr bwMode="auto">
          <a:xfrm>
            <a:off x="7467600" y="2667000"/>
            <a:ext cx="1466342" cy="1752600"/>
          </a:xfrm>
          <a:prstGeom prst="rect">
            <a:avLst/>
          </a:prstGeom>
          <a:noFill/>
        </p:spPr>
      </p:pic>
    </p:spTree>
    <p:extLst>
      <p:ext uri="{BB962C8B-B14F-4D97-AF65-F5344CB8AC3E}">
        <p14:creationId xmlns:p14="http://schemas.microsoft.com/office/powerpoint/2010/main" val="5024631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8229600" cy="1600200"/>
          </a:xfrm>
        </p:spPr>
        <p:txBody>
          <a:bodyPr/>
          <a:lstStyle/>
          <a:p>
            <a:pPr>
              <a:lnSpc>
                <a:spcPct val="100000"/>
              </a:lnSpc>
            </a:pPr>
            <a:r>
              <a:rPr lang="en-US" sz="3600" dirty="0" smtClean="0">
                <a:latin typeface="Arial Rounded MT Bold" pitchFamily="34" charset="0"/>
              </a:rPr>
              <a:t>       </a:t>
            </a:r>
            <a:r>
              <a:rPr lang="en-US" sz="4800" dirty="0" smtClean="0">
                <a:latin typeface="Arial Rounded MT Bold" pitchFamily="34" charset="0"/>
              </a:rPr>
              <a:t>Data Collection</a:t>
            </a:r>
            <a:endParaRPr lang="en-US" sz="4800" dirty="0">
              <a:latin typeface="Arial Rounded MT Bold" pitchFamily="34" charset="0"/>
            </a:endParaRPr>
          </a:p>
        </p:txBody>
      </p:sp>
      <p:sp>
        <p:nvSpPr>
          <p:cNvPr id="3" name="Content Placeholder 2"/>
          <p:cNvSpPr>
            <a:spLocks noGrp="1"/>
          </p:cNvSpPr>
          <p:nvPr>
            <p:ph idx="1"/>
          </p:nvPr>
        </p:nvSpPr>
        <p:spPr>
          <a:xfrm>
            <a:off x="457200" y="1600200"/>
            <a:ext cx="7696200" cy="4953000"/>
          </a:xfrm>
        </p:spPr>
        <p:txBody>
          <a:bodyPr>
            <a:normAutofit/>
          </a:bodyPr>
          <a:lstStyle/>
          <a:p>
            <a:pPr marL="0" indent="0">
              <a:buNone/>
            </a:pPr>
            <a:endParaRPr lang="en-US" dirty="0" smtClean="0">
              <a:solidFill>
                <a:schemeClr val="tx1"/>
              </a:solidFill>
            </a:endParaRPr>
          </a:p>
          <a:p>
            <a:r>
              <a:rPr lang="en-US" sz="3200" dirty="0" smtClean="0">
                <a:solidFill>
                  <a:schemeClr val="tx1"/>
                </a:solidFill>
                <a:latin typeface="Arial" pitchFamily="34" charset="0"/>
                <a:cs typeface="Arial" pitchFamily="34" charset="0"/>
              </a:rPr>
              <a:t>Dentist and staff set up at the school and community center</a:t>
            </a:r>
          </a:p>
          <a:p>
            <a:r>
              <a:rPr lang="en-US" sz="3200" dirty="0" smtClean="0">
                <a:solidFill>
                  <a:schemeClr val="tx1"/>
                </a:solidFill>
                <a:latin typeface="Arial" pitchFamily="34" charset="0"/>
                <a:cs typeface="Arial" pitchFamily="34" charset="0"/>
              </a:rPr>
              <a:t>Screened 90 children</a:t>
            </a:r>
          </a:p>
          <a:p>
            <a:r>
              <a:rPr lang="en-US" sz="3200" dirty="0" smtClean="0">
                <a:solidFill>
                  <a:schemeClr val="tx1"/>
                </a:solidFill>
                <a:latin typeface="Arial" pitchFamily="34" charset="0"/>
                <a:cs typeface="Arial" pitchFamily="34" charset="0"/>
              </a:rPr>
              <a:t>Outcomes and urgent needs communicated to clinic and parents</a:t>
            </a:r>
          </a:p>
        </p:txBody>
      </p:sp>
      <p:pic>
        <p:nvPicPr>
          <p:cNvPr id="5" name="Picture 2" descr="C:\Users\tlutz\AppData\Local\Microsoft\Windows\Temporary Internet Files\Content.Outlook\JGWTJBKU\draft 1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304800"/>
            <a:ext cx="1295400" cy="114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24631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100000"/>
              </a:lnSpc>
            </a:pPr>
            <a:r>
              <a:rPr lang="en-US" sz="3600" dirty="0" smtClean="0">
                <a:latin typeface="Arial Rounded MT Bold" pitchFamily="34" charset="0"/>
              </a:rPr>
              <a:t>         </a:t>
            </a:r>
            <a:r>
              <a:rPr lang="en-US" sz="4800" dirty="0" smtClean="0">
                <a:latin typeface="Arial Rounded MT Bold" pitchFamily="34" charset="0"/>
              </a:rPr>
              <a:t>Youth Incentives for </a:t>
            </a:r>
            <a:br>
              <a:rPr lang="en-US" sz="4800" dirty="0" smtClean="0">
                <a:latin typeface="Arial Rounded MT Bold" pitchFamily="34" charset="0"/>
              </a:rPr>
            </a:br>
            <a:r>
              <a:rPr lang="en-US" sz="4800" dirty="0" smtClean="0">
                <a:latin typeface="Arial Rounded MT Bold" pitchFamily="34" charset="0"/>
              </a:rPr>
              <a:t>participating . . .</a:t>
            </a:r>
            <a:endParaRPr lang="en-US" sz="4800" dirty="0">
              <a:latin typeface="Arial Rounded MT Bold" pitchFamily="34" charset="0"/>
            </a:endParaRPr>
          </a:p>
        </p:txBody>
      </p:sp>
      <p:pic>
        <p:nvPicPr>
          <p:cNvPr id="5" name="Picture 2" descr="C:\Users\tlutz\AppData\Local\Microsoft\Windows\Temporary Internet Files\Content.Outlook\JGWTJBKU\draft 1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228600"/>
            <a:ext cx="12954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207874" name="Picture 2" descr="https://encrypted-tbn2.gstatic.com/images?q=tbn:ANd9GcRFgRBgA4DoNgiC-pmysd98ghN1udJZt0xHKEcmzNPGOJzQkbmj9g"/>
          <p:cNvPicPr>
            <a:picLocks noChangeAspect="1" noChangeArrowheads="1"/>
          </p:cNvPicPr>
          <p:nvPr/>
        </p:nvPicPr>
        <p:blipFill>
          <a:blip r:embed="rId4" cstate="print"/>
          <a:srcRect/>
          <a:stretch>
            <a:fillRect/>
          </a:stretch>
        </p:blipFill>
        <p:spPr bwMode="auto">
          <a:xfrm>
            <a:off x="533400" y="2133600"/>
            <a:ext cx="3048000" cy="2743200"/>
          </a:xfrm>
          <a:prstGeom prst="rect">
            <a:avLst/>
          </a:prstGeom>
          <a:noFill/>
        </p:spPr>
      </p:pic>
      <p:pic>
        <p:nvPicPr>
          <p:cNvPr id="207876" name="Picture 4" descr="http://focusonthelittlethings.files.wordpress.com/2010/12/photo-84.jpg"/>
          <p:cNvPicPr>
            <a:picLocks noChangeAspect="1" noChangeArrowheads="1"/>
          </p:cNvPicPr>
          <p:nvPr/>
        </p:nvPicPr>
        <p:blipFill>
          <a:blip r:embed="rId5" cstate="print"/>
          <a:srcRect/>
          <a:stretch>
            <a:fillRect/>
          </a:stretch>
        </p:blipFill>
        <p:spPr bwMode="auto">
          <a:xfrm>
            <a:off x="6019800" y="2133600"/>
            <a:ext cx="2438400" cy="2743200"/>
          </a:xfrm>
          <a:prstGeom prst="rect">
            <a:avLst/>
          </a:prstGeom>
          <a:noFill/>
        </p:spPr>
      </p:pic>
      <p:pic>
        <p:nvPicPr>
          <p:cNvPr id="19458" name="Picture 2"/>
          <p:cNvPicPr>
            <a:picLocks noChangeAspect="1" noChangeArrowheads="1"/>
          </p:cNvPicPr>
          <p:nvPr/>
        </p:nvPicPr>
        <p:blipFill>
          <a:blip r:embed="rId6" cstate="print"/>
          <a:srcRect/>
          <a:stretch>
            <a:fillRect/>
          </a:stretch>
        </p:blipFill>
        <p:spPr bwMode="auto">
          <a:xfrm rot="5400000">
            <a:off x="3429000" y="2438400"/>
            <a:ext cx="2743200" cy="2133600"/>
          </a:xfrm>
          <a:prstGeom prst="rect">
            <a:avLst/>
          </a:prstGeom>
          <a:noFill/>
          <a:ln w="9525">
            <a:noFill/>
            <a:miter lim="800000"/>
            <a:headEnd/>
            <a:tailEnd/>
          </a:ln>
          <a:effectLst/>
        </p:spPr>
      </p:pic>
    </p:spTree>
    <p:extLst>
      <p:ext uri="{BB962C8B-B14F-4D97-AF65-F5344CB8AC3E}">
        <p14:creationId xmlns:p14="http://schemas.microsoft.com/office/powerpoint/2010/main" val="5024631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100000"/>
              </a:lnSpc>
            </a:pPr>
            <a:r>
              <a:rPr lang="en-US" sz="3600" dirty="0" smtClean="0">
                <a:latin typeface="Arial Rounded MT Bold" pitchFamily="34" charset="0"/>
              </a:rPr>
              <a:t>         </a:t>
            </a:r>
            <a:r>
              <a:rPr lang="en-US" sz="4800" dirty="0" smtClean="0">
                <a:latin typeface="Arial Rounded MT Bold" pitchFamily="34" charset="0"/>
              </a:rPr>
              <a:t>Parent  Incentives for </a:t>
            </a:r>
            <a:br>
              <a:rPr lang="en-US" sz="4800" dirty="0" smtClean="0">
                <a:latin typeface="Arial Rounded MT Bold" pitchFamily="34" charset="0"/>
              </a:rPr>
            </a:br>
            <a:r>
              <a:rPr lang="en-US" sz="4800" dirty="0" smtClean="0">
                <a:latin typeface="Arial Rounded MT Bold" pitchFamily="34" charset="0"/>
              </a:rPr>
              <a:t>participating . . .</a:t>
            </a:r>
            <a:endParaRPr lang="en-US" sz="4800" dirty="0">
              <a:latin typeface="Arial Rounded MT Bold" pitchFamily="34" charset="0"/>
            </a:endParaRPr>
          </a:p>
        </p:txBody>
      </p:sp>
      <p:pic>
        <p:nvPicPr>
          <p:cNvPr id="5" name="Picture 2" descr="C:\Users\tlutz\AppData\Local\Microsoft\Windows\Temporary Internet Files\Content.Outlook\JGWTJBKU\draft 1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228600"/>
            <a:ext cx="1295400" cy="1143000"/>
          </a:xfrm>
          <a:prstGeom prst="rect">
            <a:avLst/>
          </a:prstGeom>
          <a:noFill/>
          <a:extLst>
            <a:ext uri="{909E8E84-426E-40DD-AFC4-6F175D3DCCD1}">
              <a14:hiddenFill xmlns:a14="http://schemas.microsoft.com/office/drawing/2010/main">
                <a:solidFill>
                  <a:srgbClr val="FFFFFF"/>
                </a:solidFill>
              </a14:hiddenFill>
            </a:ext>
          </a:extLst>
        </p:spPr>
      </p:pic>
      <p:sp>
        <p:nvSpPr>
          <p:cNvPr id="211970" name="AutoShape 2" descr="data:image/jpeg;base64,/9j/4AAQSkZJRgABAQAAAQABAAD/2wCEAAkGBxMTEhUSExIVFhIVFRcVFRUQEhUQEBAVFRIWFhUSFRUYHSggGBolHRUVITEhJSkrLi4uFx8zODMsNygtLisBCgoKDg0OGhAQGy0fICUtLS0rLS0tLS0tLS0tLS0tLS0tLS0tLS8tLS0tLS0tLS0tLS4tLS0tLS0rLS0tLS0tLf/AABEIAOoAoAMBIgACEQEDEQH/xAAcAAACAgMBAQAAAAAAAAAAAAAEBQMGAQIHAAj/xAA7EAACAQIFAgQEBQMDAgcAAAABAgADEQQFEiExQVEGImFxEzKBoUJSkbHRFCPBM2JyQ5I0U4KiwtLw/8QAGQEAAgMBAAAAAAAAAAAAAAAAAQIDBAUA/8QAKhEAAgICAgIBAQgDAAAAAAAAAAECEQMhEjEEQVEiExQyQmFxgZFDotH/2gAMAwEAAhEDEQA/AOUfCm1DCamtCUp32liybLLbnn9pFlycET4sfNheSYAIt7Rmx3ki07Ceo07mZr2akVSJ6NON8FTgq09hGeCE5IIZTSa1U2hKLPMslojsTVE3kdRYbV2aDPuYlDp6NFMyTMsLSJ6kU5M1qNBqjz1arF9fEQBbNsVWtE1atvJcTUMSYrEb7y3hxe2VM2X0iTFhSDKNjaWlyOnSWHEY+Jcc2reXbKDQBMzE9OFOjZLlpbe31luwmAAEmy/AhVFhG1CkJmSbm7ZsQgoITZhT0LqPXaL8vrantC/GeJACKO8E8L0bsWPSI+6HsfPsIxwS7QB0LMPeN6KQxQWwlZlpgiYdpIiNoW1x5oMdoV3MVYrEWMifZIlo3rVIHWr2geJzACKMVji3EeOOUiOWSMQvF5gO8GTEgxTVpu289TYrLWPAo9lLJnvoc1aVxeIM3p3G3Mkr5tp2ivE48NLFor9iOsxvIGMJxZubwUmAJGRMTczUxhGfR+Dp9JviG0A+08oI4iDP8ysLTM6Rt1bKnnmMNSpz+KWnw1T8l5RUUtiALbHedKyejpUCR1s72xphqcYoJBhqcN07SaK0RyeyFzB69Xy/aSYipb9Iuepc+gitkiibVW0pKZjsQxJllzSv5bCV9aN+ZZ8fEmuTKflZmnxiI66kzfB0j2jSpRA5miVLHYS3SXRRbb7Pf0TGLcfgj3jlsVtFeNr36wHFPzGkwigsRLLjd4mxFCKEBZ5GTN3p2kcJzMzEyDMgTgHeMbnqJdW2MpOd5mHfYxr4oWnUG/zdwbGUqhhnastMG4J57DrMtfV2zbk66LZ4ZwtzrI54l7wFOV3A4coAo2//AHpLPl6Eevt/EVbYyjobUEm9d7Ca0YPjbt5f1k10iGtiirijUcqnHVun0kmIqLTWG4PLy3Fgo69Pp3Mgzjw27i6Pcjodr+0bHhlLb6EzeTCGl2Vr+p1tvJ3o3G3MgGFZW0sCGHcSU4jTNFKlRlNuTtgeIpgc8xTiq/aFZnjR3iGtibnaI2MkbV8Q3eBuSesnFO8lWjBRwtagZG2EjsUZuKENAK1UwEEqZdLc2HkL4SGjinPgyJH8AiW2pgoJVwM6gWMM0qm5N7iEeHKN2125itg5cUyL6ja44t1l3ynLytgFPH195kM21tjvCYa9v4jzCUdt/wCIJhKBW2pSPcbfrG1LiSQj8hm/g9e01w2H1+Ymy3v/ALm9PQTSsSdh1hqvaWcMFJ2yl5M5RSSCVPS020xdjswWkutyB0A5JPoOs3wePVxqUgjuDf6S0Z/GVcq18m+OwCVRZxv3GxH1nO/FWR16HmUGpT/Mguy/8h/mdPVgZ4rAC6OE08vq1NyCBCBlDLyp+s7G+W0ybhQD6DaB43AIBuJZxLF8WZ3ky8n1JJHI61Er0g2syy+IKS6tvtEXwPSSTeNOkirih5M422Rq5k1OpeaNTI6TFNt53GEiN+RnxPYxXDEi4Ejan3j7IlBG8b4jJFccRJYa6LmDz3JfUijNSg9ShLHjskdNwLiKnT0kDi12aMMkZq0Q5LRHxCxsSLBQe56/adKyPAKgvye5nOMizH4VUkKrX5V9v0PSdHynO0YDVSt/xYH+Jm4XFdvZtZFNrS0OWpjSb8WgaGy3PaTYvGKwGkEAc6iPtaLKlfUfT95K1zlURFL7OHKRMtXe/wCkIWrtAl2mb7bfcXAlyMFGNIzJZHOfJiXN8BWdy7sugcEkhVHa3N4vw+YOGAFTSi8aV2I/49SfWNquFdQaj128oufLdfbTxaYp4lGBWkgp1WW6llG46nbgyFrZs48twqlJftSX9oZYDPgd3VkXgNU8oPbfpLDSrXnOqtKqjHUhZyDd6m9MDv2PuY8yjxED5alhYfONqe3vCpfJV8jw9c8W0W6RVlBFiLgxRgM1pliBWDEm4B20jsB1jmnVBjmdKDjqSoped+FG3ekS4/I3zD2PWVY0LEgggjkEWI+k68U7RbmeUUq3zLZujAWYe/eG2wKkc1NAGRPgBLDmWTNQN2BKfnXgf8u0joYNW+V/1jxUu0QZJYpakB5VdD6S34GuDELZPUG4F/ab0Kr0z5gRJ1kv8RRfjKDvG7Ra2oKw3EQ5v4fVhcCx9IxwGYBozuCIWGPdrTOTZP4fL/3KpZV6KDpb3N+BHVDLaifJVuP9w3/UGTPU+In9txZvxWDWB5sOAfeLMFi/gMVYFaQXYMS7Iemo9yBew4lBeNicerN1+VljK06JfEOKr01RVeysbPUC7Jx/J3geBx7ax8GvUcKf7pr2+CyfmU9OuxlmDBhtuCPcWinMcmRgNIOlQSKKkJTqN0uQLyeEIwVJEGTJPI7k7HuCzJKhYLcgW8wB0MD1VuDDvac6x1Jk0h2vWaxTDUNQootrb2P3ltyKtXKH4yhSDZQL30jubm/vCRjjY7HrtuLgwHF4CyH4ICMTuRsSPyg9IaGvN72iuKZLjzSxvQlWoaYcVzdWtopaviVDvuf2kGKwgqIpoKSEuGT8YJsb+pjyvh0ceYX+xHsekAxeHqU100EsCQSUPnuO9+RaQyi0aWDyYydrUv8AUX1qC/D2ptSKkHXUBJfbgnoeu0suU5rTayB7tblhbWQNyIO2ANSloqNc3uGAFx2uOp6GRYXJGFRWepq0/KFXTb+BAk0zsuTFlg1N7V17LWlTabkAwZGgFfO6QLKtWnrFxpaoF83QGSJWZbVDVqe1jwe/BlZzbwpc/Ewz/Df8h3pN/wDWGZP4nStYOpRiSu5DUywNioccHY2va8e2jJuLIpwjkVNWUrAZzVot8PE0yp7keU+oPWWek1GsLi0nxeESoul1BHryPY9JXMVkdSj5qDFlH4fxD+ZJ9pfZD93cfwv+xvV8Pryux9JH8CpT53H3g2WeJLeV9jHwxiOOkZP4ElBe9HA8Jj6lE3Q7dQd1PuJacBmVLEAAgaxvoY8e3cSltr40n9JGXKnqCPoRMvHknj7WjeyY4ZP3LtmYcN8QsQi/KUbTo3Frj3uCTtYxjhcwVzYEBvynZrd7HpK3lHiUfJXPoHH/AMv5jd8rWwNJiDfVcsWBuPMw9TtvL0MimtFCeOUHsbGkhIYqCV+UkC637GKfE+IrKqBCy02JFRqakso2txvbmepZg1Oy1RsALkXZ1vsC/S55sOI3pVQwDKQQeCNwRGEEeD0jTUw1Z7KwFb4zOQ6dwpG554lpwWYJUF0cMPTp6HsYgzbKBUYVFPnVbBWJFM/9tip9YpwdPEUqhCAviCo1MwtQpr03Ng59ekJx0CbapXsq8Q03ISoyJVJ06Q2oEjsRsOu147w+JRwdLA2NvKwaxHINuIGgBKPaFUqkCVZIpgoPJoOZ9pRvEzKK1MUKId6Wr4g0gpZrEUyPzcn0vH+NxdRnGHof6zC5a11w6H/qN6noOto7y7JaVFdKgncks/mdieWJ7mFfSCVspeFr0/ivToUKhRlBr0z5StgTekDuWBP1jfKfENUK16TVEpnSWW/xSBw5pkX4tHuY5QlTzC6VF+WpT8rp/I9DKfg8fXXF1VxFVaOwAdqYC1QpJUktsRueCIdMWqLbkWa/1CMxULZiFs2okf7hbyn0jIic+p5wyVviOEUKl3/p2uK2piASpPA0/wDujnBeM0c/I2gWuws1ieBYbn6esDi/Q6Y4zHJqdbcjS35l/wAjrK7Xo1sMfMCU6MLlT/Et2FxKVBdGBG3BBIvxcSR0BBBFweb7xbphlFSVM+d1x5nq1VX557iBVBaDPWtOe9MkTa2hgmHXq0d5bnHwRpG6flJ/btKY+MPeRnMD3ixjGPSDKUpdnXsLiaWIUMpBtf0ZL7H2PrBFw9WiSwcEW5IOkBemgcsb2Fthacso5zUpsGpuVb06+/edA8LeMkrkU6tkrHYdEqH0PQ+kdMjcSx5bmIqDzWVzuEJ81umx3MPqrqUqb2IsbGxsRbmKMVlSsdSHS+wv+FehIH5rE2k2HxIVvhAgLTXztVNna/Fr8juYQACeHHFqIqD+muGJCAViR+G/+ZZcvwtOkoSmoVfTk+pPU+sjo1QwupBHdSCJKDOAHK0Gx+MK6UpgNXqbU0P3duyDqYHmOaCilzYu2yJ1c/x6xr4YwJXVXqWatUAubfIvRF7Cd6sF+jOIotgsM7UkatXO7MBqepUO2tgPwjoBwIL4f8Zo4NPEEJUWwZjZEZrkFQt7i1tzxHuZ4H4y6Weoi3uTSbQx9L9vaUnNMG6EJUUIzv8A2zST4gqC+nVXPU7qfqb3tOWzmdHRgRccHqODI61FWBBAIItuL/vKNl3iLEUdNBkWqQCwIqIv9tbgLq4d7g7D0lzwWMFVFccMAbHkXF7H1itUMtlK8ReGfhFqlFfKfmp2Ok9SVI+U/aVbLcSaVUKth5vlbf8AFurX2vxvxzOneI8x+GgpouutVuKadP8AdUfsguN/pK/U8KIaSrqOsMWZ7C7s3J9BtsBHjL5Fcdm+Un4VdDcik1tNmB0i3lTb8N2Yb+kvKm8p+VeG9DIzVC+k3AsAPT77y1PUCqSdgIs2ho2fL+IxsAqYkmDM01vFHN2qGRkz09OAenp4TamtzacFKy6eEvF1ZSKda9SmB83/AFE7b/i+u8v7JSxCXBDKeHWxZbG/+ODOW4OgEWw+vrGmW5lUoNqQ+6ndW9xKv3mpfoWX430/qXVaVajUGi7oxOoGw3O7MTsFuSOBwIyfMqauKbGzWF7XKpfZQzdL72vAspzmnXGx0v1Q8+69xNcblqt8o0szXZrksRe97X3I6X4luLUlaKkouLpnswwD/F+Oh1kixR7GwH/l9jLZ4ezdaqaRcMoGpW2ZT2I+kp+GzRlJFQPsBtouyg30s9uCbcCNsDlrVitTWKbj5Sgu49GJ2I9CIuTLGFKQ2LDLJuJd1M0r0FdSrC4IIPTYix3gdE1U5Acd02PvpP8AiFrVB4++xixmn0GeKUO0V5PCyq4RCBhwGJUjVU1MLXVj8v0kuXYGll1OpUaozKStlsAbgWVEUcse8c1sWiAszAAC5JOwsOZWqdY4qoMQ6lUX/wAOjbWUjesw/MenYSRNsjpIJwNJy7V63+s4AsPlooNxSX/J6mM6bAwPVJqbxhQ9DaVHPfFCs5pKfKh83q3b2EZZrmunyA+b9hK1j0pVPnUE9xs36iZ/lZvyR/k1PDw/5Jfx/wBOIkTBmSZqZdKB6YnpmcA9Dsro3a8BAj/L6OlZDmnxiT4I3KwsTaazaZ5fJsKxDDSbEdRLflue8LW/7+v/AKgP3EqWEG8Nom7WAJA7An9o0MsoPQssUZ/iLBmubUAG3u1ralHS/ftJctzooRa+nbrf6ys42kCDyD6ixgWXZgUPwqnyn5GPT0Mecnm77HxY1h62dwynNA6jeM6yBhv+o2I+s5RkecFDpJ4l/wAszYMBvOhk9MkyY09oVZxl1VqiK5BwwGo96jdFYdhz6wpDbiWEoHFj1iTEYNkPBI7iXseW9My82CtxMq14LmOOFJb8k7KO57+03L2BPaVTNsSXbUfYDoB2i+Rm4RpdsPjeP9pK30iKtiSxJJuTzBnxEhqVYNUqTJs1rOaEzEyRPTbMExPT0loUixtOboKVukEZfh9Rv0j1RaQ4ahpFpPaZ+WfJmhjhxVGZmZAkipIGyU3oNaH4FgAdLsGPTYLAxTkiU50JU7C1YZi2LDUSdQ5v1ET5hhw42jHEOxX1H3HUQKm99pI5K7RytaIstxBAsSbjY9/Qy45RmpFt5SsQmltQ+vtDsBi7H0iTV7Q8J1o7DlObBhYmOCQ/WcsyzHkHYy0YLN+5hjlpUx3jT3EtZwaNsQIgznwmGBNM2P2jHCZiD1jSnWBElXGaInygzkOY5VWpkhkO3UbxRUa3P3ncMThEf5h9esqee+Eg+4t78ESKWGuhlNM+e3msyxmJqmMZUR1l2FsLnmA5dh7m8eIJVz5Pyot4MdbZtaenrz15TLRusnpyBZKsVhQWkmWCIbTdasA1hqAQPMsJp868dfT1m9OpCkrd+P3jJhexOF1QepRZDdf0PEb18CANSHj8J/wZFTYMLEbxk6E/cGwOPsbcHsf8SwYPMogxOA62kCYhk2YXHcc/WdSfQVJo6Dhcy4sY9wWbkczmuEzDqDcRph8z35i8WiRZL0zp1DNAesMauGE5/h8x22MZ4fGtbmSKb9gcE+j59M2prczWH4DD9ZoylxVmRjhyYwwdLSISpmqzImdJ2zQSo3ImFE3UTbREsZHlE3WeUTNooTOubAzW0yROCZ1Wm6VTI7TxnHWFLiJDVqb36/vISZGTGQGMaOIBG8xXohouBIO0n/qCIwoHWwxU3U2P2PvM0cWTsdj27+0LFTVNP6LVwP5jX8gDssxpvvLRluN/SVGlgnH4TGlBKoHyn6bxPZKnSOdYejcxxQSwgmE4h6Szmk2VccUkbieE9MLzK5KE0xJyJGslMhY6IrTwaeM0MY4nUTLCYpSduIAkBnryQTBhOB2E1tJjIjGQDAWYMkEwZxxE1wNobl2L07nn94OZ6lyIUxXoumFqqybje15PRqj7Aj67SuUGO2/4D+8Ipubjc/6Y6+phQ9n/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11972" name="AutoShape 4" descr="data:image/jpeg;base64,/9j/4AAQSkZJRgABAQAAAQABAAD/2wCEAAkGBxMTEhUSExIVFhIVFRcVFRUQEhUQEBAVFRIWFhUSFRUYHSggGBolHRUVITEhJSkrLi4uFx8zODMsNygtLisBCgoKDg0OGhAQGy0fICUtLS0rLS0tLS0tLS0tLS0tLS0tLS0tLS8tLS0tLS0tLS0tLS4tLS0tLS0rLS0tLS0tLf/AABEIAOoAoAMBIgACEQEDEQH/xAAcAAACAgMBAQAAAAAAAAAAAAAEBQMGAQIHAAj/xAA7EAACAQIFAgQEBQMDAgcAAAABAgADEQQFEiExQVEGImFxEzKBoUJSkbHRFCPBM2JyQ5I0U4KiwtLw/8QAGQEAAgMBAAAAAAAAAAAAAAAAAQIDBAUA/8QAKhEAAgICAgIBAQgDAAAAAAAAAAECEQMhEjEEQVEiExQyQmFxgZFDotH/2gAMAwEAAhEDEQA/AOUfCm1DCamtCUp32liybLLbnn9pFlycET4sfNheSYAIt7Rmx3ki07Ceo07mZr2akVSJ6NON8FTgq09hGeCE5IIZTSa1U2hKLPMslojsTVE3kdRYbV2aDPuYlDp6NFMyTMsLSJ6kU5M1qNBqjz1arF9fEQBbNsVWtE1atvJcTUMSYrEb7y3hxe2VM2X0iTFhSDKNjaWlyOnSWHEY+Jcc2reXbKDQBMzE9OFOjZLlpbe31luwmAAEmy/AhVFhG1CkJmSbm7ZsQgoITZhT0LqPXaL8vrantC/GeJACKO8E8L0bsWPSI+6HsfPsIxwS7QB0LMPeN6KQxQWwlZlpgiYdpIiNoW1x5oMdoV3MVYrEWMifZIlo3rVIHWr2geJzACKMVji3EeOOUiOWSMQvF5gO8GTEgxTVpu289TYrLWPAo9lLJnvoc1aVxeIM3p3G3Mkr5tp2ivE48NLFor9iOsxvIGMJxZubwUmAJGRMTczUxhGfR+Dp9JviG0A+08oI4iDP8ysLTM6Rt1bKnnmMNSpz+KWnw1T8l5RUUtiALbHedKyejpUCR1s72xphqcYoJBhqcN07SaK0RyeyFzB69Xy/aSYipb9Iuepc+gitkiibVW0pKZjsQxJllzSv5bCV9aN+ZZ8fEmuTKflZmnxiI66kzfB0j2jSpRA5miVLHYS3SXRRbb7Pf0TGLcfgj3jlsVtFeNr36wHFPzGkwigsRLLjd4mxFCKEBZ5GTN3p2kcJzMzEyDMgTgHeMbnqJdW2MpOd5mHfYxr4oWnUG/zdwbGUqhhnastMG4J57DrMtfV2zbk66LZ4ZwtzrI54l7wFOV3A4coAo2//AHpLPl6Eevt/EVbYyjobUEm9d7Ca0YPjbt5f1k10iGtiirijUcqnHVun0kmIqLTWG4PLy3Fgo69Pp3Mgzjw27i6Pcjodr+0bHhlLb6EzeTCGl2Vr+p1tvJ3o3G3MgGFZW0sCGHcSU4jTNFKlRlNuTtgeIpgc8xTiq/aFZnjR3iGtibnaI2MkbV8Q3eBuSesnFO8lWjBRwtagZG2EjsUZuKENAK1UwEEqZdLc2HkL4SGjinPgyJH8AiW2pgoJVwM6gWMM0qm5N7iEeHKN2125itg5cUyL6ja44t1l3ynLytgFPH195kM21tjvCYa9v4jzCUdt/wCIJhKBW2pSPcbfrG1LiSQj8hm/g9e01w2H1+Ymy3v/ALm9PQTSsSdh1hqvaWcMFJ2yl5M5RSSCVPS020xdjswWkutyB0A5JPoOs3wePVxqUgjuDf6S0Z/GVcq18m+OwCVRZxv3GxH1nO/FWR16HmUGpT/Mguy/8h/mdPVgZ4rAC6OE08vq1NyCBCBlDLyp+s7G+W0ybhQD6DaB43AIBuJZxLF8WZ3ky8n1JJHI61Er0g2syy+IKS6tvtEXwPSSTeNOkirih5M422Rq5k1OpeaNTI6TFNt53GEiN+RnxPYxXDEi4Ejan3j7IlBG8b4jJFccRJYa6LmDz3JfUijNSg9ShLHjskdNwLiKnT0kDi12aMMkZq0Q5LRHxCxsSLBQe56/adKyPAKgvye5nOMizH4VUkKrX5V9v0PSdHynO0YDVSt/xYH+Jm4XFdvZtZFNrS0OWpjSb8WgaGy3PaTYvGKwGkEAc6iPtaLKlfUfT95K1zlURFL7OHKRMtXe/wCkIWrtAl2mb7bfcXAlyMFGNIzJZHOfJiXN8BWdy7sugcEkhVHa3N4vw+YOGAFTSi8aV2I/49SfWNquFdQaj128oufLdfbTxaYp4lGBWkgp1WW6llG46nbgyFrZs48twqlJftSX9oZYDPgd3VkXgNU8oPbfpLDSrXnOqtKqjHUhZyDd6m9MDv2PuY8yjxED5alhYfONqe3vCpfJV8jw9c8W0W6RVlBFiLgxRgM1pliBWDEm4B20jsB1jmnVBjmdKDjqSoped+FG3ekS4/I3zD2PWVY0LEgggjkEWI+k68U7RbmeUUq3zLZujAWYe/eG2wKkc1NAGRPgBLDmWTNQN2BKfnXgf8u0joYNW+V/1jxUu0QZJYpakB5VdD6S34GuDELZPUG4F/ab0Kr0z5gRJ1kv8RRfjKDvG7Ra2oKw3EQ5v4fVhcCx9IxwGYBozuCIWGPdrTOTZP4fL/3KpZV6KDpb3N+BHVDLaifJVuP9w3/UGTPU+In9txZvxWDWB5sOAfeLMFi/gMVYFaQXYMS7Iemo9yBew4lBeNicerN1+VljK06JfEOKr01RVeysbPUC7Jx/J3geBx7ax8GvUcKf7pr2+CyfmU9OuxlmDBhtuCPcWinMcmRgNIOlQSKKkJTqN0uQLyeEIwVJEGTJPI7k7HuCzJKhYLcgW8wB0MD1VuDDvac6x1Jk0h2vWaxTDUNQootrb2P3ltyKtXKH4yhSDZQL30jubm/vCRjjY7HrtuLgwHF4CyH4ICMTuRsSPyg9IaGvN72iuKZLjzSxvQlWoaYcVzdWtopaviVDvuf2kGKwgqIpoKSEuGT8YJsb+pjyvh0ceYX+xHsekAxeHqU100EsCQSUPnuO9+RaQyi0aWDyYydrUv8AUX1qC/D2ptSKkHXUBJfbgnoeu0suU5rTayB7tblhbWQNyIO2ANSloqNc3uGAFx2uOp6GRYXJGFRWepq0/KFXTb+BAk0zsuTFlg1N7V17LWlTabkAwZGgFfO6QLKtWnrFxpaoF83QGSJWZbVDVqe1jwe/BlZzbwpc/Ewz/Df8h3pN/wDWGZP4nStYOpRiSu5DUywNioccHY2va8e2jJuLIpwjkVNWUrAZzVot8PE0yp7keU+oPWWek1GsLi0nxeESoul1BHryPY9JXMVkdSj5qDFlH4fxD+ZJ9pfZD93cfwv+xvV8Pryux9JH8CpT53H3g2WeJLeV9jHwxiOOkZP4ElBe9HA8Jj6lE3Q7dQd1PuJacBmVLEAAgaxvoY8e3cSltr40n9JGXKnqCPoRMvHknj7WjeyY4ZP3LtmYcN8QsQi/KUbTo3Frj3uCTtYxjhcwVzYEBvynZrd7HpK3lHiUfJXPoHH/AMv5jd8rWwNJiDfVcsWBuPMw9TtvL0MimtFCeOUHsbGkhIYqCV+UkC637GKfE+IrKqBCy02JFRqakso2txvbmepZg1Oy1RsALkXZ1vsC/S55sOI3pVQwDKQQeCNwRGEEeD0jTUw1Z7KwFb4zOQ6dwpG554lpwWYJUF0cMPTp6HsYgzbKBUYVFPnVbBWJFM/9tip9YpwdPEUqhCAviCo1MwtQpr03Ng59ekJx0CbapXsq8Q03ISoyJVJ06Q2oEjsRsOu147w+JRwdLA2NvKwaxHINuIGgBKPaFUqkCVZIpgoPJoOZ9pRvEzKK1MUKId6Wr4g0gpZrEUyPzcn0vH+NxdRnGHof6zC5a11w6H/qN6noOto7y7JaVFdKgncks/mdieWJ7mFfSCVspeFr0/ivToUKhRlBr0z5StgTekDuWBP1jfKfENUK16TVEpnSWW/xSBw5pkX4tHuY5QlTzC6VF+WpT8rp/I9DKfg8fXXF1VxFVaOwAdqYC1QpJUktsRueCIdMWqLbkWa/1CMxULZiFs2okf7hbyn0jIic+p5wyVviOEUKl3/p2uK2piASpPA0/wDujnBeM0c/I2gWuws1ieBYbn6esDi/Q6Y4zHJqdbcjS35l/wAjrK7Xo1sMfMCU6MLlT/Et2FxKVBdGBG3BBIvxcSR0BBBFweb7xbphlFSVM+d1x5nq1VX557iBVBaDPWtOe9MkTa2hgmHXq0d5bnHwRpG6flJ/btKY+MPeRnMD3ixjGPSDKUpdnXsLiaWIUMpBtf0ZL7H2PrBFw9WiSwcEW5IOkBemgcsb2Fthacso5zUpsGpuVb06+/edA8LeMkrkU6tkrHYdEqH0PQ+kdMjcSx5bmIqDzWVzuEJ81umx3MPqrqUqb2IsbGxsRbmKMVlSsdSHS+wv+FehIH5rE2k2HxIVvhAgLTXztVNna/Fr8juYQACeHHFqIqD+muGJCAViR+G/+ZZcvwtOkoSmoVfTk+pPU+sjo1QwupBHdSCJKDOAHK0Gx+MK6UpgNXqbU0P3duyDqYHmOaCilzYu2yJ1c/x6xr4YwJXVXqWatUAubfIvRF7Cd6sF+jOIotgsM7UkatXO7MBqepUO2tgPwjoBwIL4f8Zo4NPEEJUWwZjZEZrkFQt7i1tzxHuZ4H4y6Weoi3uTSbQx9L9vaUnNMG6EJUUIzv8A2zST4gqC+nVXPU7qfqb3tOWzmdHRgRccHqODI61FWBBAIItuL/vKNl3iLEUdNBkWqQCwIqIv9tbgLq4d7g7D0lzwWMFVFccMAbHkXF7H1itUMtlK8ReGfhFqlFfKfmp2Ok9SVI+U/aVbLcSaVUKth5vlbf8AFurX2vxvxzOneI8x+GgpouutVuKadP8AdUfsguN/pK/U8KIaSrqOsMWZ7C7s3J9BtsBHjL5Fcdm+Un4VdDcik1tNmB0i3lTb8N2Yb+kvKm8p+VeG9DIzVC+k3AsAPT77y1PUCqSdgIs2ho2fL+IxsAqYkmDM01vFHN2qGRkz09OAenp4TamtzacFKy6eEvF1ZSKda9SmB83/AFE7b/i+u8v7JSxCXBDKeHWxZbG/+ODOW4OgEWw+vrGmW5lUoNqQ+6ndW9xKv3mpfoWX430/qXVaVajUGi7oxOoGw3O7MTsFuSOBwIyfMqauKbGzWF7XKpfZQzdL72vAspzmnXGx0v1Q8+69xNcblqt8o0szXZrksRe97X3I6X4luLUlaKkouLpnswwD/F+Oh1kixR7GwH/l9jLZ4ezdaqaRcMoGpW2ZT2I+kp+GzRlJFQPsBtouyg30s9uCbcCNsDlrVitTWKbj5Sgu49GJ2I9CIuTLGFKQ2LDLJuJd1M0r0FdSrC4IIPTYix3gdE1U5Acd02PvpP8AiFrVB4++xixmn0GeKUO0V5PCyq4RCBhwGJUjVU1MLXVj8v0kuXYGll1OpUaozKStlsAbgWVEUcse8c1sWiAszAAC5JOwsOZWqdY4qoMQ6lUX/wAOjbWUjesw/MenYSRNsjpIJwNJy7V63+s4AsPlooNxSX/J6mM6bAwPVJqbxhQ9DaVHPfFCs5pKfKh83q3b2EZZrmunyA+b9hK1j0pVPnUE9xs36iZ/lZvyR/k1PDw/5Jfx/wBOIkTBmSZqZdKB6YnpmcA9Dsro3a8BAj/L6OlZDmnxiT4I3KwsTaazaZ5fJsKxDDSbEdRLflue8LW/7+v/AKgP3EqWEG8Nom7WAJA7An9o0MsoPQssUZ/iLBmubUAG3u1ralHS/ftJctzooRa+nbrf6ys42kCDyD6ixgWXZgUPwqnyn5GPT0Mecnm77HxY1h62dwynNA6jeM6yBhv+o2I+s5RkecFDpJ4l/wAszYMBvOhk9MkyY09oVZxl1VqiK5BwwGo96jdFYdhz6wpDbiWEoHFj1iTEYNkPBI7iXseW9My82CtxMq14LmOOFJb8k7KO57+03L2BPaVTNsSXbUfYDoB2i+Rm4RpdsPjeP9pK30iKtiSxJJuTzBnxEhqVYNUqTJs1rOaEzEyRPTbMExPT0loUixtOboKVukEZfh9Rv0j1RaQ4ahpFpPaZ+WfJmhjhxVGZmZAkipIGyU3oNaH4FgAdLsGPTYLAxTkiU50JU7C1YZi2LDUSdQ5v1ET5hhw42jHEOxX1H3HUQKm99pI5K7RytaIstxBAsSbjY9/Qy45RmpFt5SsQmltQ+vtDsBi7H0iTV7Q8J1o7DlObBhYmOCQ/WcsyzHkHYy0YLN+5hjlpUx3jT3EtZwaNsQIgznwmGBNM2P2jHCZiD1jSnWBElXGaInygzkOY5VWpkhkO3UbxRUa3P3ncMThEf5h9esqee+Eg+4t78ESKWGuhlNM+e3msyxmJqmMZUR1l2FsLnmA5dh7m8eIJVz5Pyot4MdbZtaenrz15TLRusnpyBZKsVhQWkmWCIbTdasA1hqAQPMsJp868dfT1m9OpCkrd+P3jJhexOF1QepRZDdf0PEb18CANSHj8J/wZFTYMLEbxk6E/cGwOPsbcHsf8SwYPMogxOA62kCYhk2YXHcc/WdSfQVJo6Dhcy4sY9wWbkczmuEzDqDcRph8z35i8WiRZL0zp1DNAesMauGE5/h8x22MZ4fGtbmSKb9gcE+j59M2prczWH4DD9ZoylxVmRjhyYwwdLSISpmqzImdJ2zQSo3ImFE3UTbREsZHlE3WeUTNooTOubAzW0yROCZ1Wm6VTI7TxnHWFLiJDVqb36/vISZGTGQGMaOIBG8xXohouBIO0n/qCIwoHWwxU3U2P2PvM0cWTsdj27+0LFTVNP6LVwP5jX8gDssxpvvLRluN/SVGlgnH4TGlBKoHyn6bxPZKnSOdYejcxxQSwgmE4h6Szmk2VccUkbieE9MLzK5KE0xJyJGslMhY6IrTwaeM0MY4nUTLCYpSduIAkBnryQTBhOB2E1tJjIjGQDAWYMkEwZxxE1wNobl2L07nn94OZ6lyIUxXoumFqqybje15PRqj7Aj67SuUGO2/4D+8Ipubjc/6Y6+phQ9n/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211974" name="Picture 6" descr="http://www.wincofoods.com/wp-content/uploads/2011/01/giftcard1.jpg"/>
          <p:cNvPicPr>
            <a:picLocks noChangeAspect="1" noChangeArrowheads="1"/>
          </p:cNvPicPr>
          <p:nvPr/>
        </p:nvPicPr>
        <p:blipFill>
          <a:blip r:embed="rId4" cstate="print"/>
          <a:srcRect/>
          <a:stretch>
            <a:fillRect/>
          </a:stretch>
        </p:blipFill>
        <p:spPr bwMode="auto">
          <a:xfrm>
            <a:off x="2209800" y="2286000"/>
            <a:ext cx="4724400" cy="3705225"/>
          </a:xfrm>
          <a:prstGeom prst="rect">
            <a:avLst/>
          </a:prstGeom>
          <a:noFill/>
        </p:spPr>
      </p:pic>
    </p:spTree>
    <p:extLst>
      <p:ext uri="{BB962C8B-B14F-4D97-AF65-F5344CB8AC3E}">
        <p14:creationId xmlns:p14="http://schemas.microsoft.com/office/powerpoint/2010/main" val="5024631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8229600" cy="1600200"/>
          </a:xfrm>
        </p:spPr>
        <p:txBody>
          <a:bodyPr/>
          <a:lstStyle/>
          <a:p>
            <a:pPr>
              <a:lnSpc>
                <a:spcPct val="100000"/>
              </a:lnSpc>
            </a:pPr>
            <a:r>
              <a:rPr lang="en-US" sz="3600" dirty="0" smtClean="0">
                <a:latin typeface="Arial Rounded MT Bold" pitchFamily="34" charset="0"/>
              </a:rPr>
              <a:t>       </a:t>
            </a:r>
            <a:r>
              <a:rPr lang="en-US" sz="4800" dirty="0" smtClean="0">
                <a:latin typeface="Arial Rounded MT Bold" pitchFamily="34" charset="0"/>
              </a:rPr>
              <a:t>Next Steps</a:t>
            </a:r>
            <a:endParaRPr lang="en-US" sz="4800" dirty="0">
              <a:latin typeface="Arial Rounded MT Bold" pitchFamily="34" charset="0"/>
            </a:endParaRPr>
          </a:p>
        </p:txBody>
      </p:sp>
      <p:sp>
        <p:nvSpPr>
          <p:cNvPr id="3" name="Content Placeholder 2"/>
          <p:cNvSpPr>
            <a:spLocks noGrp="1"/>
          </p:cNvSpPr>
          <p:nvPr>
            <p:ph idx="1"/>
          </p:nvPr>
        </p:nvSpPr>
        <p:spPr>
          <a:xfrm>
            <a:off x="457200" y="1600200"/>
            <a:ext cx="7696200" cy="4953000"/>
          </a:xfrm>
        </p:spPr>
        <p:txBody>
          <a:bodyPr>
            <a:normAutofit lnSpcReduction="10000"/>
          </a:bodyPr>
          <a:lstStyle/>
          <a:p>
            <a:pPr marL="0" indent="0">
              <a:buNone/>
            </a:pPr>
            <a:endParaRPr lang="en-US" dirty="0" smtClean="0">
              <a:solidFill>
                <a:schemeClr val="tx1"/>
              </a:solidFill>
            </a:endParaRPr>
          </a:p>
          <a:p>
            <a:r>
              <a:rPr lang="en-US" sz="3200" dirty="0" smtClean="0">
                <a:solidFill>
                  <a:schemeClr val="tx1"/>
                </a:solidFill>
                <a:latin typeface="Arial" pitchFamily="34" charset="0"/>
                <a:cs typeface="Arial" pitchFamily="34" charset="0"/>
              </a:rPr>
              <a:t>Now in analysis phase for Nez Perce</a:t>
            </a:r>
          </a:p>
          <a:p>
            <a:r>
              <a:rPr lang="en-US" sz="3200" dirty="0" smtClean="0">
                <a:solidFill>
                  <a:schemeClr val="tx1"/>
                </a:solidFill>
                <a:latin typeface="Arial" pitchFamily="34" charset="0"/>
                <a:cs typeface="Arial" pitchFamily="34" charset="0"/>
              </a:rPr>
              <a:t>Qualitative work will come next</a:t>
            </a:r>
          </a:p>
          <a:p>
            <a:pPr lvl="1"/>
            <a:r>
              <a:rPr lang="en-US" sz="2800" dirty="0" smtClean="0">
                <a:solidFill>
                  <a:schemeClr val="tx1"/>
                </a:solidFill>
                <a:latin typeface="Arial" pitchFamily="34" charset="0"/>
                <a:cs typeface="Arial" pitchFamily="34" charset="0"/>
              </a:rPr>
              <a:t>Focus groups</a:t>
            </a:r>
          </a:p>
          <a:p>
            <a:pPr lvl="1"/>
            <a:r>
              <a:rPr lang="en-US" sz="2800" dirty="0" smtClean="0">
                <a:solidFill>
                  <a:schemeClr val="tx1"/>
                </a:solidFill>
                <a:latin typeface="Arial" pitchFamily="34" charset="0"/>
                <a:cs typeface="Arial" pitchFamily="34" charset="0"/>
              </a:rPr>
              <a:t>Help provide context for why we see what we see</a:t>
            </a:r>
          </a:p>
          <a:p>
            <a:r>
              <a:rPr lang="en-US" sz="3200" dirty="0" smtClean="0">
                <a:solidFill>
                  <a:schemeClr val="tx1"/>
                </a:solidFill>
                <a:latin typeface="Arial" pitchFamily="34" charset="0"/>
                <a:cs typeface="Arial" pitchFamily="34" charset="0"/>
              </a:rPr>
              <a:t>Data collection at other tribes- Nez Perce was first</a:t>
            </a:r>
          </a:p>
          <a:p>
            <a:r>
              <a:rPr lang="en-US" sz="3200" dirty="0" smtClean="0">
                <a:solidFill>
                  <a:schemeClr val="tx1"/>
                </a:solidFill>
                <a:latin typeface="Arial" pitchFamily="34" charset="0"/>
                <a:cs typeface="Arial" pitchFamily="34" charset="0"/>
              </a:rPr>
              <a:t>Overall study findings should help inform policy and practice.</a:t>
            </a:r>
          </a:p>
        </p:txBody>
      </p:sp>
      <p:pic>
        <p:nvPicPr>
          <p:cNvPr id="5" name="Picture 2" descr="C:\Users\tlutz\AppData\Local\Microsoft\Windows\Temporary Internet Files\Content.Outlook\JGWTJBKU\draft 1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304800"/>
            <a:ext cx="1295400" cy="114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246318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535940" y="2166645"/>
            <a:ext cx="7327265" cy="2954655"/>
          </a:xfrm>
          <a:prstGeom prst="rect">
            <a:avLst/>
          </a:prstGeom>
        </p:spPr>
        <p:txBody>
          <a:bodyPr vert="horz" wrap="square" lIns="0" tIns="0" rIns="0" bIns="0" rtlCol="0">
            <a:spAutoFit/>
          </a:bodyPr>
          <a:lstStyle/>
          <a:p>
            <a:pPr marL="12700"/>
            <a:r>
              <a:rPr lang="en-US" sz="3200" spc="-50" dirty="0" smtClean="0">
                <a:solidFill>
                  <a:prstClr val="black"/>
                </a:solidFill>
                <a:cs typeface="Calibri"/>
              </a:rPr>
              <a:t>Crissy Garcia, BS</a:t>
            </a:r>
            <a:endParaRPr sz="3200" dirty="0">
              <a:solidFill>
                <a:prstClr val="black"/>
              </a:solidFill>
              <a:cs typeface="Calibri"/>
            </a:endParaRPr>
          </a:p>
          <a:p>
            <a:pPr marL="12700"/>
            <a:r>
              <a:rPr lang="en-US" sz="3200" spc="-40" dirty="0" smtClean="0">
                <a:solidFill>
                  <a:prstClr val="black"/>
                </a:solidFill>
                <a:cs typeface="Calibri"/>
              </a:rPr>
              <a:t>Nimiipuu Health</a:t>
            </a:r>
          </a:p>
          <a:p>
            <a:pPr marL="12700"/>
            <a:r>
              <a:rPr lang="en-US" sz="3200" spc="-40" dirty="0" smtClean="0">
                <a:solidFill>
                  <a:prstClr val="black"/>
                </a:solidFill>
                <a:cs typeface="Calibri"/>
              </a:rPr>
              <a:t>School Health Specialist</a:t>
            </a:r>
            <a:endParaRPr sz="3200" dirty="0">
              <a:solidFill>
                <a:prstClr val="black"/>
              </a:solidFill>
              <a:cs typeface="Calibri"/>
            </a:endParaRPr>
          </a:p>
          <a:p>
            <a:pPr marL="12700" marR="3597910"/>
            <a:r>
              <a:rPr lang="en-US" sz="3200" u="heavy" dirty="0" smtClean="0">
                <a:solidFill>
                  <a:srgbClr val="0000FF"/>
                </a:solidFill>
                <a:cs typeface="Calibri"/>
                <a:hlinkClick r:id="rId3"/>
              </a:rPr>
              <a:t>crissyg@nimiipuu.org</a:t>
            </a:r>
            <a:r>
              <a:rPr lang="en-US" sz="3200" spc="-5" dirty="0" smtClean="0">
                <a:solidFill>
                  <a:prstClr val="black"/>
                </a:solidFill>
                <a:cs typeface="Calibri"/>
              </a:rPr>
              <a:t>208-621-4951</a:t>
            </a:r>
            <a:r>
              <a:rPr sz="3200" spc="25" dirty="0" smtClean="0">
                <a:solidFill>
                  <a:prstClr val="black"/>
                </a:solidFill>
                <a:cs typeface="Calibri"/>
              </a:rPr>
              <a:t> </a:t>
            </a:r>
            <a:r>
              <a:rPr sz="3200" spc="-5" dirty="0">
                <a:solidFill>
                  <a:prstClr val="black"/>
                </a:solidFill>
                <a:cs typeface="Calibri"/>
              </a:rPr>
              <a:t>(phone)</a:t>
            </a:r>
            <a:endParaRPr sz="3200" dirty="0">
              <a:solidFill>
                <a:prstClr val="black"/>
              </a:solidFill>
              <a:cs typeface="Calibri"/>
            </a:endParaRPr>
          </a:p>
          <a:p>
            <a:pPr marL="12700"/>
            <a:endParaRPr sz="3200" dirty="0">
              <a:solidFill>
                <a:prstClr val="black"/>
              </a:solidFill>
              <a:cs typeface="Calibri"/>
            </a:endParaRPr>
          </a:p>
        </p:txBody>
      </p:sp>
      <p:sp>
        <p:nvSpPr>
          <p:cNvPr id="4" name="Title 3"/>
          <p:cNvSpPr>
            <a:spLocks noGrp="1"/>
          </p:cNvSpPr>
          <p:nvPr>
            <p:ph type="title"/>
          </p:nvPr>
        </p:nvSpPr>
        <p:spPr>
          <a:xfrm>
            <a:off x="762000" y="838200"/>
            <a:ext cx="7561884" cy="769441"/>
          </a:xfrm>
        </p:spPr>
        <p:txBody>
          <a:bodyPr/>
          <a:lstStyle/>
          <a:p>
            <a:r>
              <a:rPr lang="en-US" sz="5000" dirty="0" err="1" smtClean="0"/>
              <a:t>Qe’ci</a:t>
            </a:r>
            <a:r>
              <a:rPr lang="en-US" sz="5000" dirty="0" smtClean="0"/>
              <a:t>’ </a:t>
            </a:r>
            <a:r>
              <a:rPr lang="en-US" sz="5000" dirty="0" err="1" smtClean="0"/>
              <a:t>yew’yew</a:t>
            </a:r>
            <a:r>
              <a:rPr lang="en-US" sz="5000" dirty="0" smtClean="0"/>
              <a:t>’- Thank You!</a:t>
            </a:r>
            <a:endParaRPr lang="en-US" sz="5000" dirty="0"/>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4800" y="5638800"/>
            <a:ext cx="1423577" cy="1219200"/>
          </a:xfrm>
          <a:prstGeom prst="rect">
            <a:avLst/>
          </a:prstGeom>
        </p:spPr>
      </p:pic>
      <p:pic>
        <p:nvPicPr>
          <p:cNvPr id="6" name="Picture 2" descr="C:\Users\tlutz\AppData\Local\Microsoft\Windows\Temporary Internet Files\Content.Outlook\JGWTJBKU\draft 19.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62400" y="5486400"/>
            <a:ext cx="1295400" cy="1143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71800" y="273050"/>
            <a:ext cx="5562600" cy="869950"/>
          </a:xfrm>
        </p:spPr>
        <p:txBody>
          <a:bodyPr/>
          <a:lstStyle/>
          <a:p>
            <a:r>
              <a:rPr lang="en-US" sz="3600" b="1" dirty="0" smtClean="0"/>
              <a:t>Study Goal</a:t>
            </a:r>
            <a:endParaRPr lang="en-US" sz="3600" b="1" dirty="0"/>
          </a:p>
        </p:txBody>
      </p:sp>
      <p:sp>
        <p:nvSpPr>
          <p:cNvPr id="11" name="Content Placeholder 2"/>
          <p:cNvSpPr>
            <a:spLocks noGrp="1"/>
          </p:cNvSpPr>
          <p:nvPr>
            <p:ph type="body" sz="quarter" idx="1"/>
          </p:nvPr>
        </p:nvSpPr>
        <p:spPr>
          <a:xfrm>
            <a:off x="685800" y="1981200"/>
            <a:ext cx="7772400" cy="3657600"/>
          </a:xfrm>
          <a:noFill/>
        </p:spPr>
        <p:txBody>
          <a:bodyPr>
            <a:noAutofit/>
          </a:bodyPr>
          <a:lstStyle/>
          <a:p>
            <a:pPr marL="0" indent="0">
              <a:buNone/>
            </a:pPr>
            <a:r>
              <a:rPr lang="en-US" sz="3200" b="0" dirty="0" smtClean="0">
                <a:solidFill>
                  <a:sysClr val="windowText" lastClr="000000"/>
                </a:solidFill>
              </a:rPr>
              <a:t>To adapt and evaluate the effectiveness of an Internet-based HIV/STI &amp; pregnancy prevention program for middle school-aged youth (12-14 years old) in three geographically dispersed AI/AN communities in Alaska, Arizona &amp; Pacific Northwest.</a:t>
            </a:r>
            <a:endParaRPr lang="en-US" sz="3200" b="0" dirty="0">
              <a:solidFill>
                <a:sysClr val="windowText" lastClr="000000"/>
              </a:solidFill>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9409" y="219597"/>
            <a:ext cx="2636191" cy="1837803"/>
          </a:xfrm>
          <a:prstGeom prst="rect">
            <a:avLst/>
          </a:prstGeom>
        </p:spPr>
      </p:pic>
    </p:spTree>
    <p:extLst>
      <p:ext uri="{BB962C8B-B14F-4D97-AF65-F5344CB8AC3E}">
        <p14:creationId xmlns:p14="http://schemas.microsoft.com/office/powerpoint/2010/main" val="3841021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438400" y="174523"/>
            <a:ext cx="5635752" cy="990600"/>
          </a:xfrm>
        </p:spPr>
        <p:txBody>
          <a:bodyPr>
            <a:normAutofit/>
          </a:bodyPr>
          <a:lstStyle/>
          <a:p>
            <a:r>
              <a:rPr lang="en-US" b="1" dirty="0" smtClean="0">
                <a:solidFill>
                  <a:srgbClr val="2AA2BE"/>
                </a:solidFill>
              </a:rPr>
              <a:t>Example Lessons</a:t>
            </a:r>
            <a:endParaRPr lang="en-US" b="1" dirty="0">
              <a:solidFill>
                <a:srgbClr val="2AA2BE"/>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1000" y="174523"/>
            <a:ext cx="1815843" cy="1265903"/>
          </a:xfrm>
          <a:prstGeom prst="rect">
            <a:avLst/>
          </a:prstGeom>
        </p:spPr>
      </p:pic>
      <p:pic>
        <p:nvPicPr>
          <p:cNvPr id="8" name="Content Placeholder 3"/>
          <p:cNvPicPr>
            <a:picLocks noChangeAspect="1"/>
          </p:cNvPicPr>
          <p:nvPr/>
        </p:nvPicPr>
        <p:blipFill>
          <a:blip r:embed="rId4" cstate="print"/>
          <a:stretch>
            <a:fillRect/>
          </a:stretch>
        </p:blipFill>
        <p:spPr>
          <a:xfrm>
            <a:off x="914400" y="1600200"/>
            <a:ext cx="7425664" cy="5029200"/>
          </a:xfrm>
          <a:prstGeom prst="rect">
            <a:avLst/>
          </a:prstGeom>
        </p:spPr>
      </p:pic>
    </p:spTree>
    <p:extLst>
      <p:ext uri="{BB962C8B-B14F-4D97-AF65-F5344CB8AC3E}">
        <p14:creationId xmlns:p14="http://schemas.microsoft.com/office/powerpoint/2010/main" val="6313946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19200" y="1725359"/>
            <a:ext cx="2714243" cy="2035682"/>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5800" y="4267200"/>
            <a:ext cx="2209800" cy="2032883"/>
          </a:xfrm>
          <a:prstGeom prst="rect">
            <a:avLst/>
          </a:prstGeom>
        </p:spPr>
      </p:pic>
      <p:pic>
        <p:nvPicPr>
          <p:cNvPr id="5" name="Picture 4"/>
          <p:cNvPicPr/>
          <p:nvPr/>
        </p:nvPicPr>
        <p:blipFill>
          <a:blip r:embed="rId5" cstate="print"/>
          <a:stretch>
            <a:fillRect/>
          </a:stretch>
        </p:blipFill>
        <p:spPr>
          <a:xfrm>
            <a:off x="4711543" y="1700942"/>
            <a:ext cx="3505200" cy="2035682"/>
          </a:xfrm>
          <a:prstGeom prst="rect">
            <a:avLst/>
          </a:prstGeom>
        </p:spPr>
      </p:pic>
      <p:pic>
        <p:nvPicPr>
          <p:cNvPr id="6" name="Picture 2"/>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3200400" y="4267200"/>
            <a:ext cx="2741458" cy="20328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7" cstate="print"/>
          <a:srcRect/>
          <a:stretch>
            <a:fillRect/>
          </a:stretch>
        </p:blipFill>
        <p:spPr bwMode="auto">
          <a:xfrm rot="451160">
            <a:off x="7487642" y="4213603"/>
            <a:ext cx="1340438" cy="1876612"/>
          </a:xfrm>
          <a:prstGeom prst="rect">
            <a:avLst/>
          </a:prstGeom>
          <a:noFill/>
          <a:ln w="9525">
            <a:noFill/>
            <a:miter lim="800000"/>
            <a:headEnd/>
            <a:tailEnd/>
          </a:ln>
        </p:spPr>
      </p:pic>
      <p:pic>
        <p:nvPicPr>
          <p:cNvPr id="8" name="Picture 4"/>
          <p:cNvPicPr>
            <a:picLocks noChangeAspect="1" noChangeArrowheads="1"/>
          </p:cNvPicPr>
          <p:nvPr/>
        </p:nvPicPr>
        <p:blipFill>
          <a:blip r:embed="rId8" cstate="print"/>
          <a:srcRect/>
          <a:stretch>
            <a:fillRect/>
          </a:stretch>
        </p:blipFill>
        <p:spPr bwMode="auto">
          <a:xfrm rot="21128302">
            <a:off x="6219185" y="4301938"/>
            <a:ext cx="1400482" cy="1897427"/>
          </a:xfrm>
          <a:prstGeom prst="rect">
            <a:avLst/>
          </a:prstGeom>
          <a:noFill/>
          <a:ln w="9525">
            <a:noFill/>
            <a:miter lim="800000"/>
            <a:headEnd/>
            <a:tailEnd/>
          </a:ln>
        </p:spPr>
      </p:pic>
      <p:sp>
        <p:nvSpPr>
          <p:cNvPr id="11" name="Title 10"/>
          <p:cNvSpPr>
            <a:spLocks noGrp="1"/>
          </p:cNvSpPr>
          <p:nvPr>
            <p:ph type="title"/>
          </p:nvPr>
        </p:nvSpPr>
        <p:spPr>
          <a:xfrm>
            <a:off x="1997105" y="168080"/>
            <a:ext cx="4098895" cy="990600"/>
          </a:xfrm>
        </p:spPr>
        <p:txBody>
          <a:bodyPr/>
          <a:lstStyle/>
          <a:p>
            <a:r>
              <a:rPr lang="en-US" b="1" dirty="0" smtClean="0">
                <a:solidFill>
                  <a:srgbClr val="2AA2BE"/>
                </a:solidFill>
              </a:rPr>
              <a:t>Adaptations</a:t>
            </a:r>
            <a:endParaRPr lang="en-US" b="1" dirty="0">
              <a:solidFill>
                <a:srgbClr val="2AA2BE"/>
              </a:solidFill>
            </a:endParaRPr>
          </a:p>
        </p:txBody>
      </p:sp>
      <p:sp>
        <p:nvSpPr>
          <p:cNvPr id="13" name="TextBox 12"/>
          <p:cNvSpPr txBox="1"/>
          <p:nvPr/>
        </p:nvSpPr>
        <p:spPr>
          <a:xfrm>
            <a:off x="1984426" y="3814272"/>
            <a:ext cx="1215974" cy="369332"/>
          </a:xfrm>
          <a:prstGeom prst="rect">
            <a:avLst/>
          </a:prstGeom>
          <a:noFill/>
        </p:spPr>
        <p:txBody>
          <a:bodyPr wrap="none" rtlCol="0">
            <a:spAutoFit/>
          </a:bodyPr>
          <a:lstStyle/>
          <a:p>
            <a:r>
              <a:rPr lang="en-US" dirty="0" smtClean="0"/>
              <a:t>Elder Voice</a:t>
            </a:r>
            <a:endParaRPr lang="en-US" dirty="0"/>
          </a:p>
        </p:txBody>
      </p:sp>
      <p:sp>
        <p:nvSpPr>
          <p:cNvPr id="14" name="TextBox 13"/>
          <p:cNvSpPr txBox="1"/>
          <p:nvPr/>
        </p:nvSpPr>
        <p:spPr>
          <a:xfrm>
            <a:off x="5508882" y="3803944"/>
            <a:ext cx="1481496" cy="369332"/>
          </a:xfrm>
          <a:prstGeom prst="rect">
            <a:avLst/>
          </a:prstGeom>
          <a:noFill/>
        </p:spPr>
        <p:txBody>
          <a:bodyPr wrap="none" rtlCol="0">
            <a:spAutoFit/>
          </a:bodyPr>
          <a:lstStyle/>
          <a:p>
            <a:r>
              <a:rPr lang="en-US" dirty="0" smtClean="0"/>
              <a:t>Holistic Health</a:t>
            </a:r>
            <a:endParaRPr lang="en-US" dirty="0"/>
          </a:p>
        </p:txBody>
      </p:sp>
      <p:sp>
        <p:nvSpPr>
          <p:cNvPr id="15" name="TextBox 14"/>
          <p:cNvSpPr txBox="1"/>
          <p:nvPr/>
        </p:nvSpPr>
        <p:spPr>
          <a:xfrm>
            <a:off x="1133725" y="6345306"/>
            <a:ext cx="1313949" cy="369332"/>
          </a:xfrm>
          <a:prstGeom prst="rect">
            <a:avLst/>
          </a:prstGeom>
          <a:noFill/>
        </p:spPr>
        <p:txBody>
          <a:bodyPr wrap="none" rtlCol="0">
            <a:spAutoFit/>
          </a:bodyPr>
          <a:lstStyle/>
          <a:p>
            <a:r>
              <a:rPr lang="en-US" dirty="0" smtClean="0"/>
              <a:t>Story Telling</a:t>
            </a:r>
            <a:endParaRPr lang="en-US" dirty="0"/>
          </a:p>
        </p:txBody>
      </p:sp>
      <p:sp>
        <p:nvSpPr>
          <p:cNvPr id="16" name="TextBox 15"/>
          <p:cNvSpPr txBox="1"/>
          <p:nvPr/>
        </p:nvSpPr>
        <p:spPr>
          <a:xfrm>
            <a:off x="3963142" y="6345306"/>
            <a:ext cx="1633781" cy="369332"/>
          </a:xfrm>
          <a:prstGeom prst="rect">
            <a:avLst/>
          </a:prstGeom>
          <a:noFill/>
        </p:spPr>
        <p:txBody>
          <a:bodyPr wrap="none" rtlCol="0">
            <a:spAutoFit/>
          </a:bodyPr>
          <a:lstStyle/>
          <a:p>
            <a:r>
              <a:rPr lang="en-US" dirty="0" smtClean="0"/>
              <a:t>Dating Violence</a:t>
            </a:r>
            <a:endParaRPr lang="en-US" dirty="0"/>
          </a:p>
        </p:txBody>
      </p:sp>
      <p:sp>
        <p:nvSpPr>
          <p:cNvPr id="17" name="TextBox 16"/>
          <p:cNvSpPr txBox="1"/>
          <p:nvPr/>
        </p:nvSpPr>
        <p:spPr>
          <a:xfrm>
            <a:off x="6969596" y="6300082"/>
            <a:ext cx="1211550" cy="369332"/>
          </a:xfrm>
          <a:prstGeom prst="rect">
            <a:avLst/>
          </a:prstGeom>
          <a:noFill/>
        </p:spPr>
        <p:txBody>
          <a:bodyPr wrap="none" rtlCol="0">
            <a:spAutoFit/>
          </a:bodyPr>
          <a:lstStyle/>
          <a:p>
            <a:r>
              <a:rPr lang="en-US" dirty="0" smtClean="0"/>
              <a:t>Fact Sheets</a:t>
            </a:r>
            <a:endParaRPr lang="en-US" dirty="0"/>
          </a:p>
        </p:txBody>
      </p:sp>
      <p:pic>
        <p:nvPicPr>
          <p:cNvPr id="18" name="Picture 1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40533" y="186590"/>
            <a:ext cx="1423577" cy="992437"/>
          </a:xfrm>
          <a:prstGeom prst="rect">
            <a:avLst/>
          </a:prstGeom>
        </p:spPr>
      </p:pic>
    </p:spTree>
    <p:extLst>
      <p:ext uri="{BB962C8B-B14F-4D97-AF65-F5344CB8AC3E}">
        <p14:creationId xmlns:p14="http://schemas.microsoft.com/office/powerpoint/2010/main" val="37664994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581725" y="1828800"/>
            <a:ext cx="2809675" cy="3677399"/>
          </a:xfrm>
          <a:prstGeom prst="rect">
            <a:avLst/>
          </a:prstGeom>
          <a:noFill/>
          <a:ln w="9525">
            <a:solidFill>
              <a:schemeClr val="bg1">
                <a:lumMod val="9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b="-12392"/>
          <a:stretch/>
        </p:blipFill>
        <p:spPr bwMode="auto">
          <a:xfrm>
            <a:off x="-13518" y="1802339"/>
            <a:ext cx="4595243" cy="51566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304800" y="391180"/>
            <a:ext cx="8368145" cy="584775"/>
          </a:xfrm>
          <a:prstGeom prst="rect">
            <a:avLst/>
          </a:prstGeom>
          <a:noFill/>
        </p:spPr>
        <p:txBody>
          <a:bodyPr wrap="square" rtlCol="0">
            <a:spAutoFit/>
          </a:bodyPr>
          <a:lstStyle/>
          <a:p>
            <a:r>
              <a:rPr lang="en-US" sz="3200" b="1" dirty="0" smtClean="0">
                <a:solidFill>
                  <a:srgbClr val="2AA2BE"/>
                </a:solidFill>
                <a:latin typeface="Gill Sans MT" panose="020B0502020104020203" pitchFamily="34" charset="0"/>
              </a:rPr>
              <a:t>Parent-Child Communication Component </a:t>
            </a:r>
          </a:p>
        </p:txBody>
      </p:sp>
      <p:pic>
        <p:nvPicPr>
          <p:cNvPr id="8197" name="Picture 5"/>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025215" y="3505200"/>
            <a:ext cx="2118785" cy="3154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2882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171"/>
                                        </p:tgtEl>
                                        <p:attrNameLst>
                                          <p:attrName>style.visibility</p:attrName>
                                        </p:attrNameLst>
                                      </p:cBhvr>
                                      <p:to>
                                        <p:strVal val="visible"/>
                                      </p:to>
                                    </p:set>
                                    <p:anim calcmode="lin" valueType="num">
                                      <p:cBhvr>
                                        <p:cTn id="7" dur="500" fill="hold"/>
                                        <p:tgtEl>
                                          <p:spTgt spid="7171"/>
                                        </p:tgtEl>
                                        <p:attrNameLst>
                                          <p:attrName>ppt_w</p:attrName>
                                        </p:attrNameLst>
                                      </p:cBhvr>
                                      <p:tavLst>
                                        <p:tav tm="0">
                                          <p:val>
                                            <p:fltVal val="0"/>
                                          </p:val>
                                        </p:tav>
                                        <p:tav tm="100000">
                                          <p:val>
                                            <p:strVal val="#ppt_w"/>
                                          </p:val>
                                        </p:tav>
                                      </p:tavLst>
                                    </p:anim>
                                    <p:anim calcmode="lin" valueType="num">
                                      <p:cBhvr>
                                        <p:cTn id="8" dur="500" fill="hold"/>
                                        <p:tgtEl>
                                          <p:spTgt spid="7171"/>
                                        </p:tgtEl>
                                        <p:attrNameLst>
                                          <p:attrName>ppt_h</p:attrName>
                                        </p:attrNameLst>
                                      </p:cBhvr>
                                      <p:tavLst>
                                        <p:tav tm="0">
                                          <p:val>
                                            <p:fltVal val="0"/>
                                          </p:val>
                                        </p:tav>
                                        <p:tav tm="100000">
                                          <p:val>
                                            <p:strVal val="#ppt_h"/>
                                          </p:val>
                                        </p:tav>
                                      </p:tavLst>
                                    </p:anim>
                                    <p:animEffect transition="in" filter="fade">
                                      <p:cBhvr>
                                        <p:cTn id="9" dur="500"/>
                                        <p:tgtEl>
                                          <p:spTgt spid="7171"/>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8197"/>
                                        </p:tgtEl>
                                        <p:attrNameLst>
                                          <p:attrName>style.visibility</p:attrName>
                                        </p:attrNameLst>
                                      </p:cBhvr>
                                      <p:to>
                                        <p:strVal val="visible"/>
                                      </p:to>
                                    </p:set>
                                    <p:anim calcmode="lin" valueType="num">
                                      <p:cBhvr>
                                        <p:cTn id="14" dur="500" fill="hold"/>
                                        <p:tgtEl>
                                          <p:spTgt spid="8197"/>
                                        </p:tgtEl>
                                        <p:attrNameLst>
                                          <p:attrName>ppt_w</p:attrName>
                                        </p:attrNameLst>
                                      </p:cBhvr>
                                      <p:tavLst>
                                        <p:tav tm="0">
                                          <p:val>
                                            <p:fltVal val="0"/>
                                          </p:val>
                                        </p:tav>
                                        <p:tav tm="100000">
                                          <p:val>
                                            <p:strVal val="#ppt_w"/>
                                          </p:val>
                                        </p:tav>
                                      </p:tavLst>
                                    </p:anim>
                                    <p:anim calcmode="lin" valueType="num">
                                      <p:cBhvr>
                                        <p:cTn id="15" dur="500" fill="hold"/>
                                        <p:tgtEl>
                                          <p:spTgt spid="8197"/>
                                        </p:tgtEl>
                                        <p:attrNameLst>
                                          <p:attrName>ppt_h</p:attrName>
                                        </p:attrNameLst>
                                      </p:cBhvr>
                                      <p:tavLst>
                                        <p:tav tm="0">
                                          <p:val>
                                            <p:fltVal val="0"/>
                                          </p:val>
                                        </p:tav>
                                        <p:tav tm="100000">
                                          <p:val>
                                            <p:strVal val="#ppt_h"/>
                                          </p:val>
                                        </p:tav>
                                      </p:tavLst>
                                    </p:anim>
                                    <p:animEffect transition="in" filter="fade">
                                      <p:cBhvr>
                                        <p:cTn id="16" dur="500"/>
                                        <p:tgtEl>
                                          <p:spTgt spid="819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4098"/>
                                        </p:tgtEl>
                                        <p:attrNameLst>
                                          <p:attrName>style.visibility</p:attrName>
                                        </p:attrNameLst>
                                      </p:cBhvr>
                                      <p:to>
                                        <p:strVal val="visible"/>
                                      </p:to>
                                    </p:set>
                                    <p:anim calcmode="lin" valueType="num">
                                      <p:cBhvr>
                                        <p:cTn id="21" dur="500" fill="hold"/>
                                        <p:tgtEl>
                                          <p:spTgt spid="4098"/>
                                        </p:tgtEl>
                                        <p:attrNameLst>
                                          <p:attrName>ppt_w</p:attrName>
                                        </p:attrNameLst>
                                      </p:cBhvr>
                                      <p:tavLst>
                                        <p:tav tm="0">
                                          <p:val>
                                            <p:fltVal val="0"/>
                                          </p:val>
                                        </p:tav>
                                        <p:tav tm="100000">
                                          <p:val>
                                            <p:strVal val="#ppt_w"/>
                                          </p:val>
                                        </p:tav>
                                      </p:tavLst>
                                    </p:anim>
                                    <p:anim calcmode="lin" valueType="num">
                                      <p:cBhvr>
                                        <p:cTn id="22" dur="500" fill="hold"/>
                                        <p:tgtEl>
                                          <p:spTgt spid="4098"/>
                                        </p:tgtEl>
                                        <p:attrNameLst>
                                          <p:attrName>ppt_h</p:attrName>
                                        </p:attrNameLst>
                                      </p:cBhvr>
                                      <p:tavLst>
                                        <p:tav tm="0">
                                          <p:val>
                                            <p:fltVal val="0"/>
                                          </p:val>
                                        </p:tav>
                                        <p:tav tm="100000">
                                          <p:val>
                                            <p:strVal val="#ppt_h"/>
                                          </p:val>
                                        </p:tav>
                                      </p:tavLst>
                                    </p:anim>
                                    <p:animEffect transition="in" filter="fade">
                                      <p:cBhvr>
                                        <p:cTn id="23"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Effectiveness Study: </a:t>
            </a:r>
            <a:r>
              <a:rPr lang="en-US" b="1" dirty="0" smtClean="0"/>
              <a:t>By the Numbers</a:t>
            </a:r>
            <a:endParaRPr lang="en-US" b="1" dirty="0"/>
          </a:p>
        </p:txBody>
      </p:sp>
      <p:sp>
        <p:nvSpPr>
          <p:cNvPr id="7" name="Text Placeholder 6"/>
          <p:cNvSpPr>
            <a:spLocks noGrp="1"/>
          </p:cNvSpPr>
          <p:nvPr>
            <p:ph type="body" sz="half" idx="1"/>
          </p:nvPr>
        </p:nvSpPr>
        <p:spPr>
          <a:xfrm>
            <a:off x="381000" y="1828800"/>
            <a:ext cx="8153400" cy="4800600"/>
          </a:xfrm>
        </p:spPr>
        <p:txBody>
          <a:bodyPr>
            <a:noAutofit/>
          </a:bodyPr>
          <a:lstStyle/>
          <a:p>
            <a:pPr indent="-457200">
              <a:spcAft>
                <a:spcPts val="1200"/>
              </a:spcAft>
            </a:pPr>
            <a:r>
              <a:rPr lang="en-US" sz="3600" b="1" dirty="0" smtClean="0"/>
              <a:t>2</a:t>
            </a:r>
            <a:r>
              <a:rPr lang="en-US" sz="3600" dirty="0" smtClean="0"/>
              <a:t> study arms: Native IYG and Control</a:t>
            </a:r>
          </a:p>
          <a:p>
            <a:pPr indent="-457200">
              <a:spcAft>
                <a:spcPts val="1200"/>
              </a:spcAft>
            </a:pPr>
            <a:r>
              <a:rPr lang="en-US" sz="3600" b="1" dirty="0" smtClean="0"/>
              <a:t>25</a:t>
            </a:r>
            <a:r>
              <a:rPr lang="en-US" sz="3600" dirty="0" smtClean="0"/>
              <a:t> Tribal Sites randomized</a:t>
            </a:r>
          </a:p>
          <a:p>
            <a:pPr indent="-457200">
              <a:spcAft>
                <a:spcPts val="1200"/>
              </a:spcAft>
            </a:pPr>
            <a:r>
              <a:rPr lang="en-US" sz="3600" b="1" dirty="0" smtClean="0"/>
              <a:t>3</a:t>
            </a:r>
            <a:r>
              <a:rPr lang="en-US" sz="3600" dirty="0" smtClean="0"/>
              <a:t> regions: AK, PNW, AZ</a:t>
            </a:r>
          </a:p>
          <a:p>
            <a:pPr indent="-457200">
              <a:spcAft>
                <a:spcPts val="1200"/>
              </a:spcAft>
            </a:pPr>
            <a:r>
              <a:rPr lang="en-US" sz="3600" b="1" dirty="0"/>
              <a:t>574</a:t>
            </a:r>
            <a:r>
              <a:rPr lang="en-US" sz="3600" dirty="0" smtClean="0"/>
              <a:t> middle school aged youth enrolled</a:t>
            </a:r>
          </a:p>
          <a:p>
            <a:pPr indent="-457200">
              <a:spcAft>
                <a:spcPts val="1200"/>
              </a:spcAft>
            </a:pPr>
            <a:r>
              <a:rPr lang="en-US" sz="3600" b="1" dirty="0" smtClean="0"/>
              <a:t>3</a:t>
            </a:r>
            <a:r>
              <a:rPr lang="en-US" sz="3600" dirty="0" smtClean="0"/>
              <a:t> Surveys: Pre, Post, 12 month follow-up </a:t>
            </a:r>
          </a:p>
          <a:p>
            <a:pPr indent="-365760">
              <a:spcAft>
                <a:spcPts val="1200"/>
              </a:spcAft>
            </a:pPr>
            <a:endParaRPr lang="en-US" sz="3600" dirty="0"/>
          </a:p>
        </p:txBody>
      </p:sp>
    </p:spTree>
    <p:extLst>
      <p:ext uri="{BB962C8B-B14F-4D97-AF65-F5344CB8AC3E}">
        <p14:creationId xmlns:p14="http://schemas.microsoft.com/office/powerpoint/2010/main" val="4172004490"/>
      </p:ext>
    </p:extLst>
  </p:cSld>
  <p:clrMapOvr>
    <a:overrideClrMapping bg1="lt1" tx1="dk1" bg2="lt2" tx2="dk2" accent1="accent1" accent2="accent2" accent3="accent3" accent4="accent4" accent5="accent5" accent6="accent6" hlink="hlink" folHlink="folHlink"/>
  </p:clrMapOvr>
  <p:transition spd="slow">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0" y="304800"/>
            <a:ext cx="9144000" cy="4953000"/>
          </a:xfrm>
        </p:spPr>
        <p:txBody>
          <a:bodyPr anchor="ctr">
            <a:normAutofit/>
          </a:bodyPr>
          <a:lstStyle/>
          <a:p>
            <a:pPr algn="ctr"/>
            <a:r>
              <a:rPr lang="en-US" sz="8000" dirty="0" smtClean="0"/>
              <a:t>Results</a:t>
            </a:r>
            <a:endParaRPr lang="en-US" sz="8000" dirty="0"/>
          </a:p>
        </p:txBody>
      </p:sp>
    </p:spTree>
    <p:extLst>
      <p:ext uri="{BB962C8B-B14F-4D97-AF65-F5344CB8AC3E}">
        <p14:creationId xmlns:p14="http://schemas.microsoft.com/office/powerpoint/2010/main" val="286098888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8.xml.rels><?xml version="1.0" encoding="UTF-8" standalone="yes"?>
<Relationships xmlns="http://schemas.openxmlformats.org/package/2006/relationships"><Relationship Id="rId1" Type="http://schemas.openxmlformats.org/officeDocument/2006/relationships/image" Target="../media/image7.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10.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1_Executiv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xecuti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9.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3834</TotalTime>
  <Words>5438</Words>
  <Application>Microsoft Office PowerPoint</Application>
  <PresentationFormat>On-screen Show (4:3)</PresentationFormat>
  <Paragraphs>577</Paragraphs>
  <Slides>38</Slides>
  <Notes>38</Notes>
  <HiddenSlides>0</HiddenSlides>
  <MMClips>0</MMClips>
  <ScaleCrop>false</ScaleCrop>
  <HeadingPairs>
    <vt:vector size="6" baseType="variant">
      <vt:variant>
        <vt:lpstr>Theme</vt:lpstr>
      </vt:variant>
      <vt:variant>
        <vt:i4>10</vt:i4>
      </vt:variant>
      <vt:variant>
        <vt:lpstr>Embedded OLE Servers</vt:lpstr>
      </vt:variant>
      <vt:variant>
        <vt:i4>1</vt:i4>
      </vt:variant>
      <vt:variant>
        <vt:lpstr>Slide Titles</vt:lpstr>
      </vt:variant>
      <vt:variant>
        <vt:i4>38</vt:i4>
      </vt:variant>
    </vt:vector>
  </HeadingPairs>
  <TitlesOfParts>
    <vt:vector size="49" baseType="lpstr">
      <vt:lpstr>Median</vt:lpstr>
      <vt:lpstr>Office Theme</vt:lpstr>
      <vt:lpstr>2_Office Theme</vt:lpstr>
      <vt:lpstr>3_Office Theme</vt:lpstr>
      <vt:lpstr>4_Office Theme</vt:lpstr>
      <vt:lpstr>5_Office Theme</vt:lpstr>
      <vt:lpstr>6_Office Theme</vt:lpstr>
      <vt:lpstr>1_Executive</vt:lpstr>
      <vt:lpstr>7_Office Theme</vt:lpstr>
      <vt:lpstr>1_Office Theme</vt:lpstr>
      <vt:lpstr>Microsoft PowerPoint 97-2003 Presentation</vt:lpstr>
      <vt:lpstr>       Crissy Garcia, B.S.  School Health Specialist Nimiipuu Health Clinic</vt:lpstr>
      <vt:lpstr>PowerPoint Presentation</vt:lpstr>
      <vt:lpstr>PowerPoint Presentation</vt:lpstr>
      <vt:lpstr>Study Goal</vt:lpstr>
      <vt:lpstr>Example Lessons</vt:lpstr>
      <vt:lpstr>Adaptations</vt:lpstr>
      <vt:lpstr>PowerPoint Presentation</vt:lpstr>
      <vt:lpstr>Effectiveness Study: By the Numbers</vt:lpstr>
      <vt:lpstr>Results</vt:lpstr>
      <vt:lpstr>Baseline: Factors Associated w/ Sexual Exp.</vt:lpstr>
      <vt:lpstr>Short-Term Outcomes </vt:lpstr>
      <vt:lpstr>Dissemination Plan</vt:lpstr>
      <vt:lpstr>PowerPoint Presentation</vt:lpstr>
      <vt:lpstr>PowerPoint Presentation</vt:lpstr>
      <vt:lpstr>Native CARS: Overall Goal</vt:lpstr>
      <vt:lpstr>PowerPoint Presentation</vt:lpstr>
      <vt:lpstr>PowerPoint Presentation</vt:lpstr>
      <vt:lpstr>Nez Perce Intervention Activities</vt:lpstr>
      <vt:lpstr>TV  &amp; Radio PSAs</vt:lpstr>
      <vt:lpstr>PowerPoint Presentation</vt:lpstr>
      <vt:lpstr>It 's the law.</vt:lpstr>
      <vt:lpstr>Nez Perce Native CARS Evaluation</vt:lpstr>
      <vt:lpstr>Nez Perce child safety seat distribution program</vt:lpstr>
      <vt:lpstr>Nez Perce child safety seat distribution program</vt:lpstr>
      <vt:lpstr>Nez Perce Next Steps</vt:lpstr>
      <vt:lpstr>Nez Perce Next Steps</vt:lpstr>
      <vt:lpstr>TOTS to Tweens Study</vt:lpstr>
      <vt:lpstr> Original TOTs Goals </vt:lpstr>
      <vt:lpstr> What did we do at           Nez Perce? </vt:lpstr>
      <vt:lpstr> Fast Forward . . .</vt:lpstr>
      <vt:lpstr>       Recruitment Methods</vt:lpstr>
      <vt:lpstr>        Consent Process</vt:lpstr>
      <vt:lpstr>        Screening Process</vt:lpstr>
      <vt:lpstr>       Data Collection</vt:lpstr>
      <vt:lpstr>         Youth Incentives for  participating . . .</vt:lpstr>
      <vt:lpstr>         Parent  Incentives for  participating . . .</vt:lpstr>
      <vt:lpstr>       Next Steps</vt:lpstr>
      <vt:lpstr>Qe’ci’ yew’yew’- 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Scraig</dc:creator>
  <cp:lastModifiedBy>Lisa Griggs</cp:lastModifiedBy>
  <cp:revision>358</cp:revision>
  <cp:lastPrinted>2015-11-27T23:08:22Z</cp:lastPrinted>
  <dcterms:created xsi:type="dcterms:W3CDTF">2009-02-09T20:07:18Z</dcterms:created>
  <dcterms:modified xsi:type="dcterms:W3CDTF">2016-04-19T23:36:27Z</dcterms:modified>
</cp:coreProperties>
</file>