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ppt" ContentType="application/vnd.ms-powerpoi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7.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8.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9.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84" r:id="rId2"/>
    <p:sldMasterId id="2147483798" r:id="rId3"/>
    <p:sldMasterId id="2147483804" r:id="rId4"/>
    <p:sldMasterId id="2147483810" r:id="rId5"/>
    <p:sldMasterId id="2147483816" r:id="rId6"/>
    <p:sldMasterId id="2147483822" r:id="rId7"/>
    <p:sldMasterId id="2147483840" r:id="rId8"/>
    <p:sldMasterId id="2147483930" r:id="rId9"/>
    <p:sldMasterId id="2147483936" r:id="rId10"/>
  </p:sldMasterIdLst>
  <p:notesMasterIdLst>
    <p:notesMasterId r:id="rId49"/>
  </p:notesMasterIdLst>
  <p:handoutMasterIdLst>
    <p:handoutMasterId r:id="rId50"/>
  </p:handoutMasterIdLst>
  <p:sldIdLst>
    <p:sldId id="582" r:id="rId11"/>
    <p:sldId id="584" r:id="rId12"/>
    <p:sldId id="583" r:id="rId13"/>
    <p:sldId id="509" r:id="rId14"/>
    <p:sldId id="577" r:id="rId15"/>
    <p:sldId id="578" r:id="rId16"/>
    <p:sldId id="575" r:id="rId17"/>
    <p:sldId id="432" r:id="rId18"/>
    <p:sldId id="567" r:id="rId19"/>
    <p:sldId id="546" r:id="rId20"/>
    <p:sldId id="579" r:id="rId21"/>
    <p:sldId id="555" r:id="rId22"/>
    <p:sldId id="570" r:id="rId23"/>
    <p:sldId id="598" r:id="rId24"/>
    <p:sldId id="605" r:id="rId25"/>
    <p:sldId id="606" r:id="rId26"/>
    <p:sldId id="660" r:id="rId27"/>
    <p:sldId id="609" r:id="rId28"/>
    <p:sldId id="611" r:id="rId29"/>
    <p:sldId id="613" r:id="rId30"/>
    <p:sldId id="615" r:id="rId31"/>
    <p:sldId id="643" r:id="rId32"/>
    <p:sldId id="617" r:id="rId33"/>
    <p:sldId id="618" r:id="rId34"/>
    <p:sldId id="645" r:id="rId35"/>
    <p:sldId id="662" r:id="rId36"/>
    <p:sldId id="620" r:id="rId37"/>
    <p:sldId id="622" r:id="rId38"/>
    <p:sldId id="647" r:id="rId39"/>
    <p:sldId id="649" r:id="rId40"/>
    <p:sldId id="651" r:id="rId41"/>
    <p:sldId id="657" r:id="rId42"/>
    <p:sldId id="659" r:id="rId43"/>
    <p:sldId id="664" r:id="rId44"/>
    <p:sldId id="653" r:id="rId45"/>
    <p:sldId id="655" r:id="rId46"/>
    <p:sldId id="666" r:id="rId47"/>
    <p:sldId id="641" r:id="rId48"/>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09" autoAdjust="0"/>
    <p:restoredTop sz="71304" autoAdjust="0"/>
  </p:normalViewPr>
  <p:slideViewPr>
    <p:cSldViewPr>
      <p:cViewPr varScale="1">
        <p:scale>
          <a:sx n="56" d="100"/>
          <a:sy n="56" d="100"/>
        </p:scale>
        <p:origin x="1578" y="66"/>
      </p:cViewPr>
      <p:guideLst>
        <p:guide orient="horz" pos="2160"/>
        <p:guide pos="2880"/>
      </p:guideLst>
    </p:cSldViewPr>
  </p:slideViewPr>
  <p:outlineViewPr>
    <p:cViewPr>
      <p:scale>
        <a:sx n="33" d="100"/>
        <a:sy n="33" d="100"/>
      </p:scale>
      <p:origin x="0" y="1362"/>
    </p:cViewPr>
  </p:outlineViewPr>
  <p:notesTextViewPr>
    <p:cViewPr>
      <p:scale>
        <a:sx n="100" d="100"/>
        <a:sy n="100" d="100"/>
      </p:scale>
      <p:origin x="0" y="0"/>
    </p:cViewPr>
  </p:notesTextViewPr>
  <p:sorterViewPr>
    <p:cViewPr>
      <p:scale>
        <a:sx n="73" d="100"/>
        <a:sy n="7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8" Type="http://schemas.openxmlformats.org/officeDocument/2006/relationships/slideMaster" Target="slideMasters/slideMaster8.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980" cy="465773"/>
          </a:xfrm>
          <a:prstGeom prst="rect">
            <a:avLst/>
          </a:prstGeom>
        </p:spPr>
        <p:txBody>
          <a:bodyPr vert="horz" lIns="91569" tIns="45784" rIns="91569" bIns="45784" rtlCol="0"/>
          <a:lstStyle>
            <a:lvl1pPr algn="l">
              <a:defRPr sz="1200"/>
            </a:lvl1pPr>
          </a:lstStyle>
          <a:p>
            <a:endParaRPr lang="en-US"/>
          </a:p>
        </p:txBody>
      </p:sp>
      <p:sp>
        <p:nvSpPr>
          <p:cNvPr id="3" name="Date Placeholder 2"/>
          <p:cNvSpPr>
            <a:spLocks noGrp="1"/>
          </p:cNvSpPr>
          <p:nvPr>
            <p:ph type="dt" sz="quarter" idx="1"/>
          </p:nvPr>
        </p:nvSpPr>
        <p:spPr>
          <a:xfrm>
            <a:off x="3977532" y="0"/>
            <a:ext cx="3043980" cy="465773"/>
          </a:xfrm>
          <a:prstGeom prst="rect">
            <a:avLst/>
          </a:prstGeom>
        </p:spPr>
        <p:txBody>
          <a:bodyPr vert="horz" lIns="91569" tIns="45784" rIns="91569" bIns="45784" rtlCol="0"/>
          <a:lstStyle>
            <a:lvl1pPr algn="r">
              <a:defRPr sz="1200"/>
            </a:lvl1pPr>
          </a:lstStyle>
          <a:p>
            <a:fld id="{25235B15-4278-4F7D-A303-3851778946D0}" type="datetimeFigureOut">
              <a:rPr lang="en-US" smtClean="0"/>
              <a:pPr/>
              <a:t>4/20/2016</a:t>
            </a:fld>
            <a:endParaRPr lang="en-US"/>
          </a:p>
        </p:txBody>
      </p:sp>
      <p:sp>
        <p:nvSpPr>
          <p:cNvPr id="4" name="Footer Placeholder 3"/>
          <p:cNvSpPr>
            <a:spLocks noGrp="1"/>
          </p:cNvSpPr>
          <p:nvPr>
            <p:ph type="ftr" sz="quarter" idx="2"/>
          </p:nvPr>
        </p:nvSpPr>
        <p:spPr>
          <a:xfrm>
            <a:off x="0" y="8841738"/>
            <a:ext cx="3043980" cy="465773"/>
          </a:xfrm>
          <a:prstGeom prst="rect">
            <a:avLst/>
          </a:prstGeom>
        </p:spPr>
        <p:txBody>
          <a:bodyPr vert="horz" lIns="91569" tIns="45784" rIns="91569" bIns="45784" rtlCol="0" anchor="b"/>
          <a:lstStyle>
            <a:lvl1pPr algn="l">
              <a:defRPr sz="1200"/>
            </a:lvl1pPr>
          </a:lstStyle>
          <a:p>
            <a:endParaRPr lang="en-US"/>
          </a:p>
        </p:txBody>
      </p:sp>
      <p:sp>
        <p:nvSpPr>
          <p:cNvPr id="5" name="Slide Number Placeholder 4"/>
          <p:cNvSpPr>
            <a:spLocks noGrp="1"/>
          </p:cNvSpPr>
          <p:nvPr>
            <p:ph type="sldNum" sz="quarter" idx="3"/>
          </p:nvPr>
        </p:nvSpPr>
        <p:spPr>
          <a:xfrm>
            <a:off x="3977532" y="8841738"/>
            <a:ext cx="3043980" cy="465773"/>
          </a:xfrm>
          <a:prstGeom prst="rect">
            <a:avLst/>
          </a:prstGeom>
        </p:spPr>
        <p:txBody>
          <a:bodyPr vert="horz" lIns="91569" tIns="45784" rIns="91569" bIns="45784" rtlCol="0" anchor="b"/>
          <a:lstStyle>
            <a:lvl1pPr algn="r">
              <a:defRPr sz="1200"/>
            </a:lvl1pPr>
          </a:lstStyle>
          <a:p>
            <a:fld id="{32AD9426-F060-419C-A34C-4C8A21753A59}" type="slidenum">
              <a:rPr lang="en-US" smtClean="0"/>
              <a:pPr/>
              <a:t>‹#›</a:t>
            </a:fld>
            <a:endParaRPr lang="en-US"/>
          </a:p>
        </p:txBody>
      </p:sp>
    </p:spTree>
    <p:extLst>
      <p:ext uri="{BB962C8B-B14F-4D97-AF65-F5344CB8AC3E}">
        <p14:creationId xmlns:p14="http://schemas.microsoft.com/office/powerpoint/2010/main" val="1786517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09" tIns="46655" rIns="93309" bIns="46655" rtlCol="0"/>
          <a:lstStyle>
            <a:lvl1pPr algn="l">
              <a:defRPr sz="1200"/>
            </a:lvl1pPr>
          </a:lstStyle>
          <a:p>
            <a:endParaRPr lang="en-US"/>
          </a:p>
        </p:txBody>
      </p:sp>
      <p:sp>
        <p:nvSpPr>
          <p:cNvPr id="3" name="Date Placeholder 2"/>
          <p:cNvSpPr>
            <a:spLocks noGrp="1"/>
          </p:cNvSpPr>
          <p:nvPr>
            <p:ph type="dt" idx="1"/>
          </p:nvPr>
        </p:nvSpPr>
        <p:spPr>
          <a:xfrm>
            <a:off x="3978131" y="0"/>
            <a:ext cx="3043343" cy="465455"/>
          </a:xfrm>
          <a:prstGeom prst="rect">
            <a:avLst/>
          </a:prstGeom>
        </p:spPr>
        <p:txBody>
          <a:bodyPr vert="horz" lIns="93309" tIns="46655" rIns="93309" bIns="46655" rtlCol="0"/>
          <a:lstStyle>
            <a:lvl1pPr algn="r">
              <a:defRPr sz="1200"/>
            </a:lvl1pPr>
          </a:lstStyle>
          <a:p>
            <a:fld id="{7D2502FA-F8EB-469C-9490-72CD0A3E30E2}" type="datetimeFigureOut">
              <a:rPr lang="en-US" smtClean="0"/>
              <a:pPr/>
              <a:t>4/20/2016</a:t>
            </a:fld>
            <a:endParaRPr lang="en-US"/>
          </a:p>
        </p:txBody>
      </p:sp>
      <p:sp>
        <p:nvSpPr>
          <p:cNvPr id="4" name="Slide Image Placeholder 3"/>
          <p:cNvSpPr>
            <a:spLocks noGrp="1" noRot="1" noChangeAspect="1"/>
          </p:cNvSpPr>
          <p:nvPr>
            <p:ph type="sldImg" idx="2"/>
          </p:nvPr>
        </p:nvSpPr>
        <p:spPr>
          <a:xfrm>
            <a:off x="1184275" y="696913"/>
            <a:ext cx="4654550" cy="3490912"/>
          </a:xfrm>
          <a:prstGeom prst="rect">
            <a:avLst/>
          </a:prstGeom>
          <a:noFill/>
          <a:ln w="12700">
            <a:solidFill>
              <a:prstClr val="black"/>
            </a:solidFill>
          </a:ln>
        </p:spPr>
        <p:txBody>
          <a:bodyPr vert="horz" lIns="93309" tIns="46655" rIns="93309" bIns="46655"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09" tIns="46655" rIns="93309" bIns="4665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30"/>
            <a:ext cx="3043343" cy="465455"/>
          </a:xfrm>
          <a:prstGeom prst="rect">
            <a:avLst/>
          </a:prstGeom>
        </p:spPr>
        <p:txBody>
          <a:bodyPr vert="horz" lIns="93309" tIns="46655" rIns="93309" bIns="46655" rtlCol="0" anchor="b"/>
          <a:lstStyle>
            <a:lvl1pPr algn="l">
              <a:defRPr sz="1200"/>
            </a:lvl1pPr>
          </a:lstStyle>
          <a:p>
            <a:endParaRPr lang="en-US"/>
          </a:p>
        </p:txBody>
      </p:sp>
      <p:sp>
        <p:nvSpPr>
          <p:cNvPr id="7" name="Slide Number Placeholder 6"/>
          <p:cNvSpPr>
            <a:spLocks noGrp="1"/>
          </p:cNvSpPr>
          <p:nvPr>
            <p:ph type="sldNum" sz="quarter" idx="5"/>
          </p:nvPr>
        </p:nvSpPr>
        <p:spPr>
          <a:xfrm>
            <a:off x="3978131" y="8842030"/>
            <a:ext cx="3043343" cy="465455"/>
          </a:xfrm>
          <a:prstGeom prst="rect">
            <a:avLst/>
          </a:prstGeom>
        </p:spPr>
        <p:txBody>
          <a:bodyPr vert="horz" lIns="93309" tIns="46655" rIns="93309" bIns="46655" rtlCol="0" anchor="b"/>
          <a:lstStyle>
            <a:lvl1pPr algn="r">
              <a:defRPr sz="1200"/>
            </a:lvl1pPr>
          </a:lstStyle>
          <a:p>
            <a:fld id="{CA426E1C-57F7-4A85-BF8E-7A33950BE469}" type="slidenum">
              <a:rPr lang="en-US" smtClean="0"/>
              <a:pPr/>
              <a:t>‹#›</a:t>
            </a:fld>
            <a:endParaRPr lang="en-US"/>
          </a:p>
        </p:txBody>
      </p:sp>
    </p:spTree>
    <p:extLst>
      <p:ext uri="{BB962C8B-B14F-4D97-AF65-F5344CB8AC3E}">
        <p14:creationId xmlns:p14="http://schemas.microsoft.com/office/powerpoint/2010/main" val="197255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Hello!  Good Afternoon </a:t>
            </a:r>
            <a:r>
              <a:rPr lang="en-US" dirty="0" smtClean="0">
                <a:sym typeface="Wingdings" pitchFamily="2" charset="2"/>
              </a:rPr>
              <a:t></a:t>
            </a:r>
            <a:endParaRPr lang="en-US" dirty="0" smtClean="0"/>
          </a:p>
          <a:p>
            <a:endParaRPr lang="en-US" dirty="0" smtClean="0"/>
          </a:p>
          <a:p>
            <a:r>
              <a:rPr lang="en-US" dirty="0" smtClean="0"/>
              <a:t>My name is Crissy</a:t>
            </a:r>
            <a:r>
              <a:rPr lang="en-US" baseline="0" dirty="0" smtClean="0"/>
              <a:t> Garcia and I am the School Health Specialist at Nimiipuu Health.  </a:t>
            </a:r>
          </a:p>
          <a:p>
            <a:endParaRPr lang="en-US" baseline="0" dirty="0" smtClean="0"/>
          </a:p>
          <a:p>
            <a:r>
              <a:rPr lang="en-US" baseline="0" dirty="0" smtClean="0"/>
              <a:t>I have worked in the health and education field for over 13 years for the Nez Perce Tribe </a:t>
            </a:r>
            <a:r>
              <a:rPr lang="en-US" baseline="0" dirty="0" smtClean="0">
                <a:sym typeface="Wingdings" pitchFamily="2" charset="2"/>
              </a:rPr>
              <a:t></a:t>
            </a:r>
            <a:endParaRPr lang="en-US" baseline="0" dirty="0" smtClean="0"/>
          </a:p>
          <a:p>
            <a:endParaRPr lang="en-US" baseline="0" dirty="0" smtClean="0"/>
          </a:p>
          <a:p>
            <a:r>
              <a:rPr lang="en-US" baseline="0" dirty="0" smtClean="0"/>
              <a:t>To share a little bit about myself, here is a picture of my family </a:t>
            </a:r>
            <a:r>
              <a:rPr lang="en-US" baseline="0" dirty="0" smtClean="0">
                <a:sym typeface="Wingdings" pitchFamily="2" charset="2"/>
              </a:rPr>
              <a:t></a:t>
            </a:r>
          </a:p>
          <a:p>
            <a:endParaRPr lang="en-US" baseline="0" dirty="0" smtClean="0">
              <a:sym typeface="Wingdings" pitchFamily="2" charset="2"/>
            </a:endParaRPr>
          </a:p>
          <a:p>
            <a:r>
              <a:rPr lang="en-US" baseline="0" dirty="0" smtClean="0">
                <a:sym typeface="Wingdings" pitchFamily="2" charset="2"/>
              </a:rPr>
              <a:t>I LOVE to take family </a:t>
            </a:r>
            <a:r>
              <a:rPr lang="en-US" baseline="0" dirty="0" err="1" smtClean="0">
                <a:sym typeface="Wingdings" pitchFamily="2" charset="2"/>
              </a:rPr>
              <a:t>selfies</a:t>
            </a:r>
            <a:r>
              <a:rPr lang="en-US" baseline="0" dirty="0" smtClean="0">
                <a:sym typeface="Wingdings" pitchFamily="2" charset="2"/>
              </a:rPr>
              <a:t> before we head out on a road trip so here is one of ours on the left of the screen.</a:t>
            </a:r>
            <a:endParaRPr lang="en-US" baseline="0" dirty="0" smtClean="0"/>
          </a:p>
          <a:p>
            <a:endParaRPr lang="en-US" baseline="0" dirty="0" smtClean="0"/>
          </a:p>
          <a:p>
            <a:r>
              <a:rPr lang="en-US" baseline="0" dirty="0" smtClean="0"/>
              <a:t>That’s my husband Thunder………our daughter Kiara (who is 17), and our son Kieran (who is 15).  </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a:t>
            </a:fld>
            <a:endParaRPr lang="en-US" dirty="0"/>
          </a:p>
        </p:txBody>
      </p:sp>
    </p:spTree>
    <p:extLst>
      <p:ext uri="{BB962C8B-B14F-4D97-AF65-F5344CB8AC3E}">
        <p14:creationId xmlns:p14="http://schemas.microsoft.com/office/powerpoint/2010/main" val="1221397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analytical sample shows that out of those 574 middle school youth………………</a:t>
            </a:r>
          </a:p>
          <a:p>
            <a:endParaRPr lang="en-US" dirty="0" smtClean="0"/>
          </a:p>
          <a:p>
            <a:r>
              <a:rPr lang="en-US" dirty="0" smtClean="0"/>
              <a:t> 55.1% were female, with a mean age of 13.2 years </a:t>
            </a:r>
          </a:p>
          <a:p>
            <a:endParaRPr lang="en-US" dirty="0" smtClean="0"/>
          </a:p>
          <a:p>
            <a:r>
              <a:rPr lang="en-US" dirty="0" smtClean="0"/>
              <a:t>Of this total 6.5% were ALREADY sexually experienced. </a:t>
            </a:r>
          </a:p>
          <a:p>
            <a:endParaRPr lang="en-US"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1B750E2C-6FE4-43D5-9B4B-2DF2CCE13FE5}"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117990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the </a:t>
            </a:r>
            <a:r>
              <a:rPr lang="en-US" dirty="0"/>
              <a:t>good news! From Pre-test to Post-test… </a:t>
            </a:r>
          </a:p>
          <a:p>
            <a:endParaRPr lang="en-US" dirty="0"/>
          </a:p>
          <a:p>
            <a:r>
              <a:rPr lang="en-US" dirty="0" smtClean="0"/>
              <a:t>Was that 5 of the 16 variables examined </a:t>
            </a:r>
            <a:r>
              <a:rPr lang="en-US" dirty="0"/>
              <a:t>in the </a:t>
            </a:r>
            <a:r>
              <a:rPr lang="en-US" dirty="0" smtClean="0"/>
              <a:t>study </a:t>
            </a:r>
            <a:r>
              <a:rPr lang="en-US" dirty="0"/>
              <a:t>were </a:t>
            </a:r>
            <a:r>
              <a:rPr lang="en-US" dirty="0" smtClean="0"/>
              <a:t>SIGNIFICANTLY </a:t>
            </a:r>
            <a:r>
              <a:rPr lang="en-US" dirty="0"/>
              <a:t>impacted </a:t>
            </a:r>
            <a:r>
              <a:rPr lang="en-US" dirty="0" smtClean="0"/>
              <a:t>when youth</a:t>
            </a:r>
            <a:r>
              <a:rPr lang="en-US" baseline="0" dirty="0" smtClean="0"/>
              <a:t> COMPLETED the </a:t>
            </a:r>
            <a:r>
              <a:rPr lang="en-US" dirty="0" smtClean="0"/>
              <a:t>NATIVE IYG program. </a:t>
            </a:r>
            <a:r>
              <a:rPr lang="en-US" dirty="0" smtClean="0">
                <a:sym typeface="Wingdings" pitchFamily="2" charset="2"/>
              </a:rPr>
              <a:t></a:t>
            </a:r>
            <a:endParaRPr lang="en-US" dirty="0" smtClean="0"/>
          </a:p>
          <a:p>
            <a:endParaRPr lang="en-US" dirty="0" smtClean="0"/>
          </a:p>
          <a:p>
            <a:r>
              <a:rPr lang="en-US" dirty="0" smtClean="0"/>
              <a:t>Youth who participated</a:t>
            </a:r>
            <a:r>
              <a:rPr lang="en-US" baseline="0" dirty="0" smtClean="0"/>
              <a:t> in the program reported:</a:t>
            </a:r>
            <a:endParaRPr lang="en-US" dirty="0"/>
          </a:p>
          <a:p>
            <a:pPr marL="606817" lvl="1" indent="-165496">
              <a:buFont typeface="Arial" panose="020B0604020202020204" pitchFamily="34" charset="0"/>
              <a:buChar char="•"/>
            </a:pPr>
            <a:r>
              <a:rPr lang="en-US" dirty="0" smtClean="0"/>
              <a:t>More reasons </a:t>
            </a:r>
            <a:r>
              <a:rPr lang="en-US" dirty="0"/>
              <a:t>not to have sex</a:t>
            </a:r>
          </a:p>
          <a:p>
            <a:pPr marL="606817" lvl="1" indent="-165496">
              <a:buFont typeface="Arial" panose="020B0604020202020204" pitchFamily="34" charset="0"/>
              <a:buChar char="•"/>
            </a:pPr>
            <a:r>
              <a:rPr lang="en-US" dirty="0" smtClean="0"/>
              <a:t>Better knowledge about STIs </a:t>
            </a:r>
            <a:r>
              <a:rPr lang="en-US" dirty="0"/>
              <a:t>and </a:t>
            </a:r>
            <a:r>
              <a:rPr lang="en-US" dirty="0" smtClean="0"/>
              <a:t>how to use</a:t>
            </a:r>
            <a:r>
              <a:rPr lang="en-US" baseline="0" dirty="0" smtClean="0"/>
              <a:t> a </a:t>
            </a:r>
            <a:r>
              <a:rPr lang="en-US" dirty="0" smtClean="0"/>
              <a:t>condom</a:t>
            </a:r>
            <a:endParaRPr lang="en-US" dirty="0"/>
          </a:p>
          <a:p>
            <a:pPr marL="606817" lvl="1" indent="-165496">
              <a:buFont typeface="Arial" panose="020B0604020202020204" pitchFamily="34" charset="0"/>
              <a:buChar char="•"/>
            </a:pPr>
            <a:r>
              <a:rPr lang="en-US" dirty="0" smtClean="0"/>
              <a:t>AND</a:t>
            </a:r>
            <a:r>
              <a:rPr lang="en-US" baseline="0" dirty="0" smtClean="0"/>
              <a:t> </a:t>
            </a:r>
            <a:r>
              <a:rPr lang="en-US" dirty="0" smtClean="0"/>
              <a:t>They</a:t>
            </a:r>
            <a:r>
              <a:rPr lang="en-US" baseline="0" dirty="0" smtClean="0"/>
              <a:t> also reported more confidence about </a:t>
            </a:r>
            <a:r>
              <a:rPr lang="en-US" dirty="0" smtClean="0"/>
              <a:t>obtaining </a:t>
            </a:r>
            <a:r>
              <a:rPr lang="en-US" dirty="0"/>
              <a:t>and using </a:t>
            </a:r>
            <a:r>
              <a:rPr lang="en-US" dirty="0" smtClean="0"/>
              <a:t>condoms</a:t>
            </a:r>
          </a:p>
          <a:p>
            <a:pPr marL="606817" lvl="1" indent="-165496">
              <a:buFont typeface="Arial" panose="020B0604020202020204" pitchFamily="34" charset="0"/>
              <a:buChar char="•"/>
            </a:pPr>
            <a:endParaRPr lang="en-US" dirty="0" smtClean="0"/>
          </a:p>
          <a:p>
            <a:pPr marL="0" lvl="0" indent="0">
              <a:buFont typeface="Arial" panose="020B0604020202020204" pitchFamily="34" charset="0"/>
              <a:buNone/>
            </a:pPr>
            <a:r>
              <a:rPr lang="en-US" dirty="0" smtClean="0"/>
              <a:t>We are now awaiting the findings from the 12 month survey!</a:t>
            </a:r>
          </a:p>
          <a:p>
            <a:pPr marL="606817" lvl="1" indent="-165496">
              <a:buFont typeface="Arial" panose="020B0604020202020204" pitchFamily="34" charset="0"/>
              <a:buChar char="•"/>
            </a:pPr>
            <a:endParaRPr lang="en-US" dirty="0" smtClean="0"/>
          </a:p>
          <a:p>
            <a:pPr indent="-15817"/>
            <a:endParaRPr lang="en-US" dirty="0" smtClean="0"/>
          </a:p>
          <a:p>
            <a:pPr marL="606817" lvl="1" indent="-165496">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11</a:t>
            </a:fld>
            <a:endParaRPr lang="en-US" dirty="0"/>
          </a:p>
        </p:txBody>
      </p:sp>
    </p:spTree>
    <p:extLst>
      <p:ext uri="{BB962C8B-B14F-4D97-AF65-F5344CB8AC3E}">
        <p14:creationId xmlns:p14="http://schemas.microsoft.com/office/powerpoint/2010/main" val="1191966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disseminate</a:t>
            </a:r>
            <a:r>
              <a:rPr lang="en-US" baseline="0" dirty="0" smtClean="0"/>
              <a:t> Native IYG to other communities across Indian Country… the team is:</a:t>
            </a:r>
          </a:p>
          <a:p>
            <a:endParaRPr lang="en-US" baseline="0" dirty="0" smtClean="0"/>
          </a:p>
          <a:p>
            <a:pPr marL="274320" indent="-274320">
              <a:spcBef>
                <a:spcPct val="20000"/>
              </a:spcBef>
              <a:buClr>
                <a:schemeClr val="accent1"/>
              </a:buClr>
              <a:buSzPct val="85000"/>
              <a:buFont typeface="Wingdings 2"/>
              <a:buChar char=""/>
            </a:pPr>
            <a:r>
              <a:rPr lang="en-US" sz="1200" dirty="0" smtClean="0"/>
              <a:t>Creating a user’s guide and an online teacher’s interface for the program</a:t>
            </a:r>
          </a:p>
          <a:p>
            <a:pPr marL="274320" indent="-274320">
              <a:spcBef>
                <a:spcPct val="20000"/>
              </a:spcBef>
              <a:buClr>
                <a:schemeClr val="accent1"/>
              </a:buClr>
              <a:buSzPct val="85000"/>
              <a:buFont typeface="Wingdings 2"/>
              <a:buChar char=""/>
            </a:pPr>
            <a:r>
              <a:rPr lang="en-US" sz="1200" dirty="0" smtClean="0"/>
              <a:t>They’re also creating an online Sexual Health Portal containing health education curricula</a:t>
            </a:r>
            <a:r>
              <a:rPr lang="en-US" sz="1200" baseline="0" dirty="0" smtClean="0"/>
              <a:t> for native youth</a:t>
            </a:r>
            <a:r>
              <a:rPr lang="en-US" sz="1200" dirty="0" smtClean="0"/>
              <a:t> </a:t>
            </a:r>
          </a:p>
          <a:p>
            <a:pPr marL="274320" indent="-274320">
              <a:spcBef>
                <a:spcPct val="20000"/>
              </a:spcBef>
              <a:buClr>
                <a:schemeClr val="accent1"/>
              </a:buClr>
              <a:buSzPct val="85000"/>
              <a:buFont typeface="Wingdings 2"/>
              <a:buChar char=""/>
            </a:pPr>
            <a:r>
              <a:rPr lang="en-US" sz="1200" dirty="0" smtClean="0"/>
              <a:t>The name of that portal is (</a:t>
            </a:r>
            <a:r>
              <a:rPr lang="en-US" sz="1200" b="1" dirty="0" smtClean="0"/>
              <a:t>Healthy Native Youth</a:t>
            </a:r>
            <a:r>
              <a:rPr lang="en-US" sz="1200" dirty="0" smtClean="0"/>
              <a:t>)</a:t>
            </a:r>
          </a:p>
          <a:p>
            <a:endParaRPr lang="en-US" dirty="0" smtClean="0"/>
          </a:p>
          <a:p>
            <a:r>
              <a:rPr lang="en-US" i="1" dirty="0" smtClean="0"/>
              <a:t>*These tools and resources will be available by</a:t>
            </a:r>
            <a:r>
              <a:rPr lang="en-US" i="1" baseline="0" dirty="0" smtClean="0"/>
              <a:t> </a:t>
            </a:r>
            <a:r>
              <a:rPr lang="en-US" i="1" u="sng" baseline="0" dirty="0" smtClean="0"/>
              <a:t>August 2016</a:t>
            </a:r>
            <a:r>
              <a:rPr lang="en-US" i="1" baseline="0" dirty="0" smtClean="0"/>
              <a:t>, </a:t>
            </a:r>
          </a:p>
          <a:p>
            <a:endParaRPr lang="en-US" i="1" u="sng" baseline="0" dirty="0" smtClean="0"/>
          </a:p>
          <a:p>
            <a:r>
              <a:rPr lang="en-US" i="1" u="none" baseline="0" dirty="0" smtClean="0"/>
              <a:t>*ANYONE will be able to access them and use lessons/resources for things like teen night, youth meetings, health classes, etc. It’s VERY EXCITING!</a:t>
            </a:r>
            <a:endParaRPr lang="en-US" i="1" u="none" dirty="0"/>
          </a:p>
        </p:txBody>
      </p:sp>
      <p:sp>
        <p:nvSpPr>
          <p:cNvPr id="4" name="Slide Number Placeholder 3"/>
          <p:cNvSpPr>
            <a:spLocks noGrp="1"/>
          </p:cNvSpPr>
          <p:nvPr>
            <p:ph type="sldNum" sz="quarter" idx="10"/>
          </p:nvPr>
        </p:nvSpPr>
        <p:spPr/>
        <p:txBody>
          <a:bodyPr/>
          <a:lstStyle/>
          <a:p>
            <a:pPr>
              <a:defRPr/>
            </a:pPr>
            <a:fld id="{81AAAD0D-26B7-4F34-BACA-8B7F86ED819C}" type="slidenum">
              <a:rPr lang="en-US" smtClean="0"/>
              <a:pPr>
                <a:defRPr/>
              </a:pPr>
              <a:t>12</a:t>
            </a:fld>
            <a:endParaRPr lang="en-US" dirty="0"/>
          </a:p>
        </p:txBody>
      </p:sp>
    </p:spTree>
    <p:extLst>
      <p:ext uri="{BB962C8B-B14F-4D97-AF65-F5344CB8AC3E}">
        <p14:creationId xmlns:p14="http://schemas.microsoft.com/office/powerpoint/2010/main" val="27776443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to wrap up……</a:t>
            </a:r>
          </a:p>
          <a:p>
            <a:endParaRPr lang="en-US" dirty="0" smtClean="0"/>
          </a:p>
          <a:p>
            <a:r>
              <a:rPr lang="en-US" i="1" dirty="0" smtClean="0"/>
              <a:t>These are the faces </a:t>
            </a:r>
            <a:r>
              <a:rPr lang="en-US" i="1" baseline="0" dirty="0" smtClean="0"/>
              <a:t>the NIYG team hope to affect with the program through the </a:t>
            </a:r>
            <a:r>
              <a:rPr lang="en-US" i="1" dirty="0" smtClean="0"/>
              <a:t>creation</a:t>
            </a:r>
            <a:r>
              <a:rPr lang="en-US" i="1" baseline="0" dirty="0" smtClean="0"/>
              <a:t> of this</a:t>
            </a:r>
            <a:r>
              <a:rPr lang="en-US" i="1" dirty="0" smtClean="0"/>
              <a:t> health resource.  </a:t>
            </a:r>
          </a:p>
          <a:p>
            <a:endParaRPr lang="en-US" i="1" dirty="0" smtClean="0"/>
          </a:p>
          <a:p>
            <a:r>
              <a:rPr lang="en-US" i="1" dirty="0" smtClean="0"/>
              <a:t>This program also reflects </a:t>
            </a:r>
            <a:r>
              <a:rPr lang="en-US" i="1" dirty="0"/>
              <a:t>and includes the experiences of Native youth and the communities they come from. </a:t>
            </a:r>
            <a:endParaRPr lang="en-US" i="1" dirty="0" smtClean="0"/>
          </a:p>
          <a:p>
            <a:endParaRPr lang="en-US" i="1" dirty="0" smtClean="0"/>
          </a:p>
          <a:p>
            <a:r>
              <a:rPr lang="en-US" i="1" dirty="0" smtClean="0"/>
              <a:t>*The</a:t>
            </a:r>
            <a:r>
              <a:rPr lang="en-US" i="1" baseline="0" dirty="0" smtClean="0"/>
              <a:t> NIYG program really was a great fit for Lapwai and our community.  And because of this we continue to implement it each year to the incoming 6</a:t>
            </a:r>
            <a:r>
              <a:rPr lang="en-US" i="1" baseline="30000" dirty="0" smtClean="0"/>
              <a:t>th</a:t>
            </a:r>
            <a:r>
              <a:rPr lang="en-US" i="1" baseline="0" dirty="0" smtClean="0"/>
              <a:t> grade class.</a:t>
            </a:r>
            <a:endParaRPr lang="en-US" i="1" dirty="0" smtClean="0"/>
          </a:p>
          <a:p>
            <a:endParaRPr lang="en-US" i="1" dirty="0" smtClean="0"/>
          </a:p>
          <a:p>
            <a:r>
              <a:rPr lang="en-US" i="1" dirty="0" smtClean="0"/>
              <a:t>*It’s</a:t>
            </a:r>
            <a:r>
              <a:rPr lang="en-US" i="1" baseline="0" dirty="0" smtClean="0"/>
              <a:t>  definitely the best program I have ever come across to teach kids about sexual health! </a:t>
            </a:r>
            <a:r>
              <a:rPr lang="en-US" i="1" baseline="0" dirty="0" smtClean="0">
                <a:sym typeface="Wingdings" pitchFamily="2" charset="2"/>
              </a:rPr>
              <a:t></a:t>
            </a:r>
            <a:endParaRPr lang="en-US" i="1" dirty="0" smtClean="0"/>
          </a:p>
          <a:p>
            <a:endParaRPr lang="en-US" dirty="0" smtClean="0"/>
          </a:p>
          <a:p>
            <a:endParaRPr lang="en-US" baseline="0" dirty="0" smtClean="0">
              <a:sym typeface="Wingdings"/>
            </a:endParaRPr>
          </a:p>
          <a:p>
            <a:endParaRPr lang="en-US" dirty="0"/>
          </a:p>
        </p:txBody>
      </p:sp>
      <p:sp>
        <p:nvSpPr>
          <p:cNvPr id="4" name="Slide Number Placeholder 3"/>
          <p:cNvSpPr>
            <a:spLocks noGrp="1"/>
          </p:cNvSpPr>
          <p:nvPr>
            <p:ph type="sldNum" sz="quarter" idx="10"/>
          </p:nvPr>
        </p:nvSpPr>
        <p:spPr/>
        <p:txBody>
          <a:bodyPr/>
          <a:lstStyle/>
          <a:p>
            <a:fld id="{1B750E2C-6FE4-43D5-9B4B-2DF2CCE13FE5}" type="slidenum">
              <a:rPr lang="en-US" smtClean="0"/>
              <a:pPr/>
              <a:t>13</a:t>
            </a:fld>
            <a:endParaRPr lang="en-US"/>
          </a:p>
        </p:txBody>
      </p:sp>
    </p:spTree>
    <p:extLst>
      <p:ext uri="{BB962C8B-B14F-4D97-AF65-F5344CB8AC3E}">
        <p14:creationId xmlns:p14="http://schemas.microsoft.com/office/powerpoint/2010/main" val="275003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next project I am presenting on is a study called Native CARS</a:t>
            </a:r>
          </a:p>
          <a:p>
            <a:endParaRPr lang="en-US" baseline="0" dirty="0" smtClean="0"/>
          </a:p>
          <a:p>
            <a:r>
              <a:rPr lang="en-US" baseline="0" dirty="0" smtClean="0"/>
              <a:t>CARS stands for……………… Children Always Ride Safe</a:t>
            </a:r>
          </a:p>
        </p:txBody>
      </p:sp>
      <p:sp>
        <p:nvSpPr>
          <p:cNvPr id="4" name="Slide Number Placeholder 3"/>
          <p:cNvSpPr>
            <a:spLocks noGrp="1"/>
          </p:cNvSpPr>
          <p:nvPr>
            <p:ph type="sldNum" sz="quarter" idx="10"/>
          </p:nvPr>
        </p:nvSpPr>
        <p:spPr/>
        <p:txBody>
          <a:bodyPr/>
          <a:lstStyle/>
          <a:p>
            <a:fld id="{B475C0D1-6DC2-4D3C-B5FE-CAFE6E731E9B}"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941810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overall goal of the</a:t>
            </a:r>
            <a:r>
              <a:rPr lang="en-US" baseline="0" dirty="0" smtClean="0"/>
              <a:t> CARS project was to ………………..</a:t>
            </a:r>
          </a:p>
          <a:p>
            <a:endParaRPr lang="en-US" baseline="0" dirty="0" smtClean="0"/>
          </a:p>
          <a:p>
            <a:r>
              <a:rPr lang="en-US" dirty="0" smtClean="0"/>
              <a:t>Design…………….Implement……………..and test effectiveness of tribal interventions</a:t>
            </a:r>
          </a:p>
          <a:p>
            <a:endParaRPr lang="en-US" dirty="0" smtClean="0"/>
          </a:p>
          <a:p>
            <a:r>
              <a:rPr lang="en-US" dirty="0" smtClean="0"/>
              <a:t>to</a:t>
            </a:r>
            <a:r>
              <a:rPr lang="en-US" baseline="0" dirty="0" smtClean="0"/>
              <a:t> improve the use of child safety seats among native children via </a:t>
            </a:r>
          </a:p>
          <a:p>
            <a:endParaRPr lang="en-US" baseline="0" dirty="0" smtClean="0"/>
          </a:p>
          <a:p>
            <a:r>
              <a:rPr lang="en-US" baseline="0" dirty="0" smtClean="0"/>
              <a:t>Community based participatory research</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15</a:t>
            </a:fld>
            <a:endParaRPr lang="en-US"/>
          </a:p>
        </p:txBody>
      </p:sp>
    </p:spTree>
    <p:extLst>
      <p:ext uri="{BB962C8B-B14F-4D97-AF65-F5344CB8AC3E}">
        <p14:creationId xmlns:p14="http://schemas.microsoft.com/office/powerpoint/2010/main" val="3836151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ALL</a:t>
            </a:r>
            <a:r>
              <a:rPr lang="en-US" baseline="0" dirty="0" smtClean="0"/>
              <a:t> of the tribes in this study determined……</a:t>
            </a:r>
          </a:p>
          <a:p>
            <a:endParaRPr lang="en-US" baseline="0" dirty="0" smtClean="0"/>
          </a:p>
          <a:p>
            <a:r>
              <a:rPr lang="en-US" baseline="0" dirty="0" smtClean="0"/>
              <a:t>what would work best in THEIR community for THEIR interventions.  </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16</a:t>
            </a:fld>
            <a:endParaRPr lang="en-US"/>
          </a:p>
        </p:txBody>
      </p:sp>
    </p:spTree>
    <p:extLst>
      <p:ext uri="{BB962C8B-B14F-4D97-AF65-F5344CB8AC3E}">
        <p14:creationId xmlns:p14="http://schemas.microsoft.com/office/powerpoint/2010/main" val="28935570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of the methods we used to collect</a:t>
            </a:r>
            <a:r>
              <a:rPr lang="en-US" baseline="0" dirty="0" smtClean="0"/>
              <a:t> data were:</a:t>
            </a:r>
          </a:p>
          <a:p>
            <a:endParaRPr lang="en-US" baseline="0" dirty="0" smtClean="0"/>
          </a:p>
          <a:p>
            <a:r>
              <a:rPr lang="en-US" baseline="0" dirty="0" smtClean="0"/>
              <a:t>*Vehicle observations…….We set up a coned area to observe parents dropping off and picking up their kids at school that day.  We also set up at daycares, </a:t>
            </a:r>
            <a:r>
              <a:rPr lang="en-US" baseline="0" dirty="0" err="1" smtClean="0"/>
              <a:t>Headstarts</a:t>
            </a:r>
            <a:r>
              <a:rPr lang="en-US" baseline="0" dirty="0" smtClean="0"/>
              <a:t>, Early Childhood programs, and the elementary school in both Lapwai and Kamiah communities.  We also set up observation areas at the grocery store and gas station to capture parents/care givers coming and going with their children. </a:t>
            </a:r>
          </a:p>
          <a:p>
            <a:endParaRPr lang="en-US" baseline="0" dirty="0" smtClean="0"/>
          </a:p>
          <a:p>
            <a:r>
              <a:rPr lang="en-US" baseline="0" dirty="0" smtClean="0"/>
              <a:t>We also identified risk factors for being unrestrained or incorrectly restrained….as we observed we recorded where the child was when they pulled up, if they were in a car seat, what type of car seat, how they were restrained, and then asked a couple questions if they weren’t restrained or properly restrained.</a:t>
            </a:r>
          </a:p>
          <a:p>
            <a:endParaRPr lang="en-US" baseline="0" dirty="0" smtClean="0"/>
          </a:p>
          <a:p>
            <a:r>
              <a:rPr lang="en-US" baseline="0" dirty="0" smtClean="0"/>
              <a:t>We also had focus groups and interviews to help understand the context of the community.</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17</a:t>
            </a:fld>
            <a:endParaRPr lang="en-US"/>
          </a:p>
        </p:txBody>
      </p:sp>
    </p:spTree>
    <p:extLst>
      <p:ext uri="{BB962C8B-B14F-4D97-AF65-F5344CB8AC3E}">
        <p14:creationId xmlns:p14="http://schemas.microsoft.com/office/powerpoint/2010/main" val="1396773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we gathered</a:t>
            </a:r>
            <a:r>
              <a:rPr lang="en-US" baseline="0" dirty="0" smtClean="0"/>
              <a:t> that data w</a:t>
            </a:r>
            <a:r>
              <a:rPr lang="en-US" dirty="0" smtClean="0"/>
              <a:t>e</a:t>
            </a:r>
            <a:r>
              <a:rPr lang="en-US" baseline="0" dirty="0" smtClean="0"/>
              <a:t> decided to work on……</a:t>
            </a:r>
          </a:p>
          <a:p>
            <a:endParaRPr lang="en-US" baseline="0" dirty="0" smtClean="0"/>
          </a:p>
          <a:p>
            <a:r>
              <a:rPr lang="en-US" baseline="0" dirty="0" smtClean="0"/>
              <a:t>Education and Awareness around car seat safety</a:t>
            </a:r>
          </a:p>
          <a:p>
            <a:endParaRPr lang="en-US" baseline="0" dirty="0" smtClean="0"/>
          </a:p>
          <a:p>
            <a:r>
              <a:rPr lang="en-US" baseline="0" dirty="0" smtClean="0"/>
              <a:t>We also worked with many different media methods such as:</a:t>
            </a:r>
          </a:p>
          <a:p>
            <a:endParaRPr lang="en-US" baseline="0" dirty="0" smtClean="0"/>
          </a:p>
          <a:p>
            <a:r>
              <a:rPr lang="en-US" baseline="0" dirty="0" smtClean="0"/>
              <a:t>- Having articles in our local tribal newspaper </a:t>
            </a:r>
          </a:p>
          <a:p>
            <a:r>
              <a:rPr lang="en-US" baseline="0" dirty="0" smtClean="0"/>
              <a:t>- Putting videos/updates and education on our Native CARS </a:t>
            </a:r>
            <a:r>
              <a:rPr lang="en-US" baseline="0" dirty="0" err="1" smtClean="0"/>
              <a:t>Facebook</a:t>
            </a:r>
            <a:r>
              <a:rPr lang="en-US" baseline="0" dirty="0" smtClean="0"/>
              <a:t> page regularly</a:t>
            </a:r>
          </a:p>
          <a:p>
            <a:pPr>
              <a:buFontTx/>
              <a:buChar char="-"/>
            </a:pPr>
            <a:r>
              <a:rPr lang="en-US" baseline="0" dirty="0" smtClean="0"/>
              <a:t> We sent out mass emails throughout the different tribal entities.</a:t>
            </a:r>
          </a:p>
          <a:p>
            <a:pPr>
              <a:buFontTx/>
              <a:buChar char="-"/>
            </a:pPr>
            <a:r>
              <a:rPr lang="en-US" baseline="0" dirty="0" smtClean="0"/>
              <a:t>We also stuffed check inserts on paydays.  Sometimes there were prizes you could win if you got the trivia questions right around car seat safety.  </a:t>
            </a:r>
          </a:p>
          <a:p>
            <a:pPr>
              <a:buFontTx/>
              <a:buChar char="-"/>
            </a:pPr>
            <a:endParaRPr lang="en-US" baseline="0" dirty="0" smtClean="0"/>
          </a:p>
          <a:p>
            <a:pPr>
              <a:buFontTx/>
              <a:buNone/>
            </a:pPr>
            <a:r>
              <a:rPr lang="en-US" baseline="0" dirty="0" smtClean="0"/>
              <a:t>- We also looked at rewriting a policy and updating our tribal law and order code but are still working on that since it’s such a rigorous undertaking</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18</a:t>
            </a:fld>
            <a:endParaRPr lang="en-US"/>
          </a:p>
        </p:txBody>
      </p:sp>
    </p:spTree>
    <p:extLst>
      <p:ext uri="{BB962C8B-B14F-4D97-AF65-F5344CB8AC3E}">
        <p14:creationId xmlns:p14="http://schemas.microsoft.com/office/powerpoint/2010/main" val="27742614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Here’s one example of the media methods we used.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poster addresses two groups at risk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(1) children riding with someone other than his or her own parent (which was usually a grandparent or another care giver) AND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(2) booster seat age children.</a:t>
            </a:r>
          </a:p>
          <a:p>
            <a:endParaRPr lang="en-US" dirty="0" smtClean="0"/>
          </a:p>
          <a:p>
            <a:r>
              <a:rPr lang="en-US" dirty="0" smtClean="0"/>
              <a:t>*In</a:t>
            </a:r>
            <a:r>
              <a:rPr lang="en-US" baseline="0" dirty="0" smtClean="0"/>
              <a:t> our area a lot of grandparents pick up their grandchildren from school so we wanted to capture that with proper car seat/restraint usage.</a:t>
            </a:r>
            <a:endParaRPr lang="en-US" dirty="0" smtClean="0"/>
          </a:p>
          <a:p>
            <a:endParaRPr lang="en-US" dirty="0" smtClean="0"/>
          </a:p>
          <a:p>
            <a:r>
              <a:rPr lang="en-US" dirty="0" smtClean="0"/>
              <a:t>*A PSA was also created and can be found on the NPAIHB website if you’re interested</a:t>
            </a:r>
            <a:r>
              <a:rPr lang="en-US" baseline="0" dirty="0" smtClean="0"/>
              <a:t> in viewing that</a:t>
            </a:r>
            <a:r>
              <a:rPr lang="en-US" dirty="0" smtClean="0"/>
              <a:t>.</a:t>
            </a:r>
          </a:p>
          <a:p>
            <a:endParaRPr lang="en-US" dirty="0" smtClean="0"/>
          </a:p>
          <a:p>
            <a:endParaRPr lang="en-US" baseline="0" dirty="0" smtClean="0"/>
          </a:p>
          <a:p>
            <a:endParaRPr lang="en-US" baseline="0"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19</a:t>
            </a:fld>
            <a:endParaRPr lang="en-US"/>
          </a:p>
        </p:txBody>
      </p:sp>
    </p:spTree>
    <p:extLst>
      <p:ext uri="{BB962C8B-B14F-4D97-AF65-F5344CB8AC3E}">
        <p14:creationId xmlns:p14="http://schemas.microsoft.com/office/powerpoint/2010/main" val="2422472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today I am here to present on 3 of the projects I have had the</a:t>
            </a:r>
            <a:r>
              <a:rPr lang="en-US" baseline="0" dirty="0" smtClean="0"/>
              <a:t> pleasure of </a:t>
            </a:r>
            <a:r>
              <a:rPr lang="en-US" dirty="0" smtClean="0"/>
              <a:t>working on for the last couple of years.</a:t>
            </a:r>
          </a:p>
          <a:p>
            <a:endParaRPr lang="en-US" dirty="0" smtClean="0"/>
          </a:p>
          <a:p>
            <a:r>
              <a:rPr lang="en-US" dirty="0" smtClean="0"/>
              <a:t>These</a:t>
            </a:r>
            <a:r>
              <a:rPr lang="en-US" baseline="0" dirty="0" smtClean="0"/>
              <a:t> are projects that came from the NPAIHB</a:t>
            </a:r>
          </a:p>
          <a:p>
            <a:endParaRPr lang="en-US" baseline="0" dirty="0" smtClean="0"/>
          </a:p>
          <a:p>
            <a:r>
              <a:rPr lang="en-US" baseline="0" dirty="0" smtClean="0"/>
              <a:t>The 1</a:t>
            </a:r>
            <a:r>
              <a:rPr lang="en-US" baseline="30000" dirty="0" smtClean="0"/>
              <a:t>st</a:t>
            </a:r>
            <a:r>
              <a:rPr lang="en-US" baseline="0" dirty="0" smtClean="0"/>
              <a:t> one…. Is called NIYG</a:t>
            </a:r>
          </a:p>
          <a:p>
            <a:endParaRPr lang="en-US" baseline="0" dirty="0" smtClean="0"/>
          </a:p>
          <a:p>
            <a:r>
              <a:rPr lang="en-US" baseline="0" dirty="0" smtClean="0"/>
              <a:t>The 2</a:t>
            </a:r>
            <a:r>
              <a:rPr lang="en-US" baseline="30000" dirty="0" smtClean="0"/>
              <a:t>nd</a:t>
            </a:r>
            <a:r>
              <a:rPr lang="en-US" baseline="0" dirty="0" smtClean="0"/>
              <a:t> one…. Is Native CARS</a:t>
            </a:r>
          </a:p>
          <a:p>
            <a:endParaRPr lang="en-US" baseline="0" dirty="0" smtClean="0"/>
          </a:p>
          <a:p>
            <a:r>
              <a:rPr lang="en-US" baseline="0" dirty="0" smtClean="0"/>
              <a:t>The 3</a:t>
            </a:r>
            <a:r>
              <a:rPr lang="en-US" baseline="30000" dirty="0" smtClean="0"/>
              <a:t>rd</a:t>
            </a:r>
            <a:r>
              <a:rPr lang="en-US" baseline="0" dirty="0" smtClean="0"/>
              <a:t> one…..is TOTS to </a:t>
            </a:r>
            <a:r>
              <a:rPr lang="en-US" baseline="0" dirty="0" err="1" smtClean="0"/>
              <a:t>Tweens</a:t>
            </a:r>
            <a:endParaRPr lang="en-US" baseline="0" dirty="0" smtClean="0"/>
          </a:p>
          <a:p>
            <a:endParaRPr lang="en-US" baseline="0" dirty="0" smtClean="0"/>
          </a:p>
          <a:p>
            <a:r>
              <a:rPr lang="en-US" baseline="0" dirty="0" smtClean="0"/>
              <a:t>*This is a LOT of information crammed into a 30 minute presentation so PLEASE bare with me </a:t>
            </a:r>
            <a:r>
              <a:rPr lang="en-US" baseline="0" dirty="0" smtClean="0">
                <a:sym typeface="Wingdings" pitchFamily="2" charset="2"/>
              </a:rPr>
              <a:t></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a:t>
            </a:fld>
            <a:endParaRPr lang="en-US" dirty="0"/>
          </a:p>
        </p:txBody>
      </p:sp>
    </p:spTree>
    <p:extLst>
      <p:ext uri="{BB962C8B-B14F-4D97-AF65-F5344CB8AC3E}">
        <p14:creationId xmlns:p14="http://schemas.microsoft.com/office/powerpoint/2010/main" val="3667326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another example</a:t>
            </a:r>
            <a:r>
              <a:rPr lang="en-US" baseline="0" dirty="0" smtClean="0"/>
              <a:t> of one of our media billboards that was posted out on the highway</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It incorporates the “COMMUNITIES CHILDREN”  theme we heard from interviews and focus groups. </a:t>
            </a:r>
            <a:endParaRPr lang="en-US" dirty="0" smtClean="0"/>
          </a:p>
          <a:p>
            <a:endParaRPr lang="en-US" baseline="0" dirty="0" smtClean="0"/>
          </a:p>
          <a:p>
            <a:r>
              <a:rPr lang="en-US" baseline="0" dirty="0" smtClean="0"/>
              <a:t>FUN FACT:</a:t>
            </a:r>
          </a:p>
          <a:p>
            <a:r>
              <a:rPr lang="en-US" i="1" baseline="0" dirty="0" smtClean="0"/>
              <a:t>*If you look closely in the van and notice the baby in the car seat……. that same baby is the baby in the Native CARS logo which is one of our Nez Perce babies </a:t>
            </a:r>
            <a:r>
              <a:rPr lang="en-US" i="1" baseline="0" dirty="0" smtClean="0">
                <a:sym typeface="Wingdings" pitchFamily="2" charset="2"/>
              </a:rPr>
              <a:t></a:t>
            </a:r>
            <a:r>
              <a:rPr lang="en-US" i="1" baseline="0" dirty="0" smtClean="0"/>
              <a:t> </a:t>
            </a:r>
          </a:p>
          <a:p>
            <a:r>
              <a:rPr lang="en-US" baseline="0" dirty="0" smtClean="0"/>
              <a:t> (medicine wheel in bottom right hand corner)</a:t>
            </a:r>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20</a:t>
            </a:fld>
            <a:endParaRPr lang="en-US"/>
          </a:p>
        </p:txBody>
      </p:sp>
    </p:spTree>
    <p:extLst>
      <p:ext uri="{BB962C8B-B14F-4D97-AF65-F5344CB8AC3E}">
        <p14:creationId xmlns:p14="http://schemas.microsoft.com/office/powerpoint/2010/main" val="2861339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another media billboard</a:t>
            </a:r>
            <a:r>
              <a:rPr lang="en-US" baseline="0" dirty="0" smtClean="0"/>
              <a:t> that was also displayed around the reservation</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Community</a:t>
            </a:r>
            <a:r>
              <a:rPr lang="en-US" baseline="0" dirty="0" smtClean="0"/>
              <a:t> members expressed during focus groups and interviews that LAW ENFORCEMENT was PART OF THE SOLUTION.</a:t>
            </a:r>
          </a:p>
          <a:p>
            <a:endParaRPr lang="en-US" baseline="0" dirty="0" smtClean="0"/>
          </a:p>
          <a:p>
            <a:r>
              <a:rPr lang="en-US" i="1" baseline="0" dirty="0" smtClean="0"/>
              <a:t>*It had been pretty common that you would see parents with infants and smaller children on their lap while driving so we wanted to capture that as well with the reminder that it’s against the law to do that (even if it’s a quick trip to the store) and that they will be ticketed.  </a:t>
            </a:r>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21</a:t>
            </a:fld>
            <a:endParaRPr lang="en-US"/>
          </a:p>
        </p:txBody>
      </p:sp>
    </p:spTree>
    <p:extLst>
      <p:ext uri="{BB962C8B-B14F-4D97-AF65-F5344CB8AC3E}">
        <p14:creationId xmlns:p14="http://schemas.microsoft.com/office/powerpoint/2010/main" val="19284033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So, were</a:t>
            </a:r>
            <a:r>
              <a:rPr lang="en-US" baseline="0" dirty="0" smtClean="0"/>
              <a:t> the efforts effective at increasing the proper restraint at Nez Perce? The short answer is, Yes. </a:t>
            </a:r>
          </a:p>
          <a:p>
            <a:endParaRPr lang="en-US" baseline="0" dirty="0" smtClean="0"/>
          </a:p>
          <a:p>
            <a:r>
              <a:rPr lang="en-US" baseline="0" dirty="0" smtClean="0"/>
              <a:t>From 2009 to 2011, the active intervention period, proper restraint </a:t>
            </a:r>
            <a:r>
              <a:rPr lang="en-US" b="1" u="sng" baseline="0" dirty="0" smtClean="0"/>
              <a:t>increased </a:t>
            </a:r>
            <a:r>
              <a:rPr lang="en-US" baseline="0" dirty="0" smtClean="0"/>
              <a:t>from 41% to 60%. Most importantly, the percent of completely unrestrained children </a:t>
            </a:r>
            <a:r>
              <a:rPr lang="en-US" b="1" u="sng" baseline="0" dirty="0" smtClean="0"/>
              <a:t>decreased</a:t>
            </a:r>
            <a:r>
              <a:rPr lang="en-US" b="1" baseline="0" dirty="0" smtClean="0"/>
              <a:t> </a:t>
            </a:r>
            <a:r>
              <a:rPr lang="en-US" b="0" baseline="0" dirty="0" smtClean="0"/>
              <a:t>from 37% to 17%.</a:t>
            </a:r>
          </a:p>
          <a:p>
            <a:endParaRPr lang="en-US" b="0" baseline="0" dirty="0" smtClean="0"/>
          </a:p>
          <a:p>
            <a:r>
              <a:rPr lang="en-US" b="0" baseline="0" dirty="0" smtClean="0"/>
              <a:t>From 2011 to 2013, we maintained Native CARS activities, but did not start any new activities or interventions.</a:t>
            </a:r>
          </a:p>
          <a:p>
            <a:endParaRPr lang="en-US" b="0" baseline="0" dirty="0" smtClean="0"/>
          </a:p>
          <a:p>
            <a:r>
              <a:rPr lang="en-US" b="0" baseline="0" dirty="0" smtClean="0"/>
              <a:t>After this time period, we saw proper restraint decrease a bit, to 52%, but MORE importantly, this movement seemed to be from proper restraint to incorrect restraint, rather than completely unrestrained.</a:t>
            </a:r>
            <a:endParaRPr lang="en-US" b="1" dirty="0" smtClean="0"/>
          </a:p>
          <a:p>
            <a:endParaRPr lang="en-US" b="0" baseline="0" dirty="0" smtClean="0"/>
          </a:p>
          <a:p>
            <a:r>
              <a:rPr lang="en-US" b="0" i="1" baseline="0" dirty="0" smtClean="0"/>
              <a:t>*We did have some staff turnover during this time and had a 7 month period where we didn’t have any staff working on the project so that could explain the change in numbers.</a:t>
            </a:r>
            <a:endParaRPr lang="en-US" i="1"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22</a:t>
            </a:fld>
            <a:endParaRPr lang="en-US"/>
          </a:p>
        </p:txBody>
      </p:sp>
    </p:spTree>
    <p:extLst>
      <p:ext uri="{BB962C8B-B14F-4D97-AF65-F5344CB8AC3E}">
        <p14:creationId xmlns:p14="http://schemas.microsoft.com/office/powerpoint/2010/main" val="8980061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dirty="0" smtClean="0"/>
              <a:t>Here’s where I came</a:t>
            </a:r>
            <a:r>
              <a:rPr lang="en-US" sz="1200" baseline="0" dirty="0" smtClean="0"/>
              <a:t> in during the spring of 2013 for the Native CARS project……..</a:t>
            </a:r>
          </a:p>
          <a:p>
            <a:endParaRPr lang="en-US" sz="1200" baseline="0" dirty="0" smtClean="0"/>
          </a:p>
          <a:p>
            <a:r>
              <a:rPr lang="en-US" sz="1200" baseline="0" dirty="0" smtClean="0"/>
              <a:t>-I went to training and completed my CPS technician certification so I would be able to properly educate people around car seat safety.  </a:t>
            </a:r>
          </a:p>
          <a:p>
            <a:endParaRPr lang="en-US" sz="1200" baseline="0" dirty="0" smtClean="0"/>
          </a:p>
          <a:p>
            <a:r>
              <a:rPr lang="en-US" sz="1200" baseline="0" dirty="0" smtClean="0"/>
              <a:t>-While working at National Night Out event in Moscow I was offered a car seat partnership opportunity from one of their police officers at the Moscow Police Department.</a:t>
            </a:r>
          </a:p>
          <a:p>
            <a:endParaRPr lang="en-US" sz="1200" baseline="0" dirty="0" smtClean="0"/>
          </a:p>
          <a:p>
            <a:r>
              <a:rPr lang="en-US" sz="1200" baseline="0" dirty="0" smtClean="0"/>
              <a:t>-They had been partnering with local hospitals and fire stations who had certified CPS techs to help distribute car seats to people in need.  We were very interested in such an awesome opportunity and from then on she has supplied us with free car seats.  </a:t>
            </a:r>
          </a:p>
          <a:p>
            <a:endParaRPr lang="en-US" sz="1200" baseline="0" dirty="0" smtClean="0"/>
          </a:p>
          <a:p>
            <a:r>
              <a:rPr lang="en-US" sz="1200" baseline="0" dirty="0" smtClean="0"/>
              <a:t>-We established the car seat distribution program in the Fall of 2013.</a:t>
            </a:r>
          </a:p>
          <a:p>
            <a:endParaRPr lang="en-US" sz="1200" baseline="0" dirty="0" smtClean="0"/>
          </a:p>
          <a:p>
            <a:r>
              <a:rPr lang="en-US" sz="1200" baseline="0" dirty="0" smtClean="0"/>
              <a:t>-We charge a $20 minimum donation fee for a new seat and offer convertible, combination, and high back booster seats.  The $20 donation fee is small enough that low income families would be able to afford it ….we wanted to put value on it so they were more likely to take care of it…..kind of like an investment.  All of our donations go back to the Moscow Police Department to help purchase more seats when the grant runs out.  </a:t>
            </a:r>
          </a:p>
          <a:p>
            <a:endParaRPr lang="en-US" sz="1200" baseline="0" dirty="0" smtClean="0"/>
          </a:p>
          <a:p>
            <a:r>
              <a:rPr lang="en-US" sz="1200" baseline="0" dirty="0" smtClean="0"/>
              <a:t>-I collaborate with the MCH and WIC staff when we have referrals or people coming in needing seats.  If they are pregnant I try and have them enroll in the prenatal classes that MCH offers.  When they complete those classes they get a free car seat from that program.  The WIC staff have been great about coming and getting me when  a Mom is at an appointment and has questions about when her child can change seats OR the ages and stages of car seats.</a:t>
            </a:r>
          </a:p>
          <a:p>
            <a:endParaRPr lang="en-US" sz="1200" baseline="0" dirty="0" smtClean="0"/>
          </a:p>
          <a:p>
            <a:r>
              <a:rPr lang="en-US" sz="1200" baseline="0" dirty="0" smtClean="0"/>
              <a:t>*Since starting the car seat distribution program I have distributed and checked over 250 car seats!!!!!! </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23</a:t>
            </a:fld>
            <a:endParaRPr lang="en-US"/>
          </a:p>
        </p:txBody>
      </p:sp>
    </p:spTree>
    <p:extLst>
      <p:ext uri="{BB962C8B-B14F-4D97-AF65-F5344CB8AC3E}">
        <p14:creationId xmlns:p14="http://schemas.microsoft.com/office/powerpoint/2010/main" val="706696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personally doing over 250 car seat checks I saw a need for more CPS techs to be trained in our area.  </a:t>
            </a:r>
          </a:p>
          <a:p>
            <a:endParaRPr lang="en-US" baseline="0" dirty="0" smtClean="0"/>
          </a:p>
          <a:p>
            <a:r>
              <a:rPr lang="en-US" baseline="0" dirty="0" smtClean="0"/>
              <a:t>We were able to recruit staff from The Children’s Home and get them trained and certified as CPS technicians.  This was a win </a:t>
            </a:r>
            <a:r>
              <a:rPr lang="en-US" baseline="0" dirty="0" err="1" smtClean="0"/>
              <a:t>win</a:t>
            </a:r>
            <a:r>
              <a:rPr lang="en-US" baseline="0" dirty="0" smtClean="0"/>
              <a:t> since they transport so many kids to and from their activities.</a:t>
            </a:r>
          </a:p>
          <a:p>
            <a:endParaRPr lang="en-US" baseline="0" dirty="0" smtClean="0"/>
          </a:p>
          <a:p>
            <a:r>
              <a:rPr lang="en-US" i="1" baseline="0" dirty="0" smtClean="0"/>
              <a:t>*At times we had a period where we’d completely run out of car seats. This usually happened at the end of the funding cycle.  So I decided to look for our own funding to help with the times we ran out.  So we wrote for and were awarded the Buckle Up for Life Grant which gives us 60 seats and the BIA Indian Highway Safety grant for $9975  which is to purchase car seats.  The good news is that we can now supplement car seats with this funding so we don’t have to have a waiting list until funding comes in.  </a:t>
            </a:r>
          </a:p>
          <a:p>
            <a:endParaRPr lang="en-US" i="1" baseline="0" dirty="0" smtClean="0"/>
          </a:p>
          <a:p>
            <a:r>
              <a:rPr lang="en-US" i="1" baseline="0" dirty="0" smtClean="0"/>
              <a:t>*Our Safe Kids Inland Northwest Coalition was created by numerous CPS techs and instructors in our area and other counties in Idaho and Washington.  There are 7 counties total represented in our coalition which are: </a:t>
            </a:r>
            <a:r>
              <a:rPr lang="en-US" sz="1200" kern="1200" dirty="0" smtClean="0">
                <a:solidFill>
                  <a:schemeClr val="tx1"/>
                </a:solidFill>
                <a:latin typeface="+mn-lt"/>
                <a:ea typeface="+mn-ea"/>
                <a:cs typeface="+mn-cs"/>
              </a:rPr>
              <a:t>Latah, Clearwater, Nez Perce, Idaho, Lewis, Asotin</a:t>
            </a:r>
            <a:r>
              <a:rPr lang="en-US" sz="1200" kern="1200" baseline="0" dirty="0" smtClean="0">
                <a:solidFill>
                  <a:schemeClr val="tx1"/>
                </a:solidFill>
                <a:latin typeface="+mn-lt"/>
                <a:ea typeface="+mn-ea"/>
                <a:cs typeface="+mn-cs"/>
              </a:rPr>
              <a:t> and</a:t>
            </a:r>
            <a:r>
              <a:rPr lang="en-US" sz="1200" kern="1200" dirty="0" smtClean="0">
                <a:solidFill>
                  <a:schemeClr val="tx1"/>
                </a:solidFill>
                <a:latin typeface="+mn-lt"/>
                <a:ea typeface="+mn-ea"/>
                <a:cs typeface="+mn-cs"/>
              </a:rPr>
              <a:t> Whitman.  </a:t>
            </a:r>
            <a:r>
              <a:rPr lang="en-US" i="1" baseline="0" dirty="0" smtClean="0"/>
              <a:t>We saw a need to pool together technicians and resources for events and activities that we hold.  Our coalition now has monthly meetings at SJRMC to go over upcoming events such as safety fairs, car seat checkups, &amp; National Night Out.</a:t>
            </a:r>
            <a:endParaRPr lang="en-US" i="1"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24</a:t>
            </a:fld>
            <a:endParaRPr lang="en-US"/>
          </a:p>
        </p:txBody>
      </p:sp>
    </p:spTree>
    <p:extLst>
      <p:ext uri="{BB962C8B-B14F-4D97-AF65-F5344CB8AC3E}">
        <p14:creationId xmlns:p14="http://schemas.microsoft.com/office/powerpoint/2010/main" val="19564170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My next steps are to ………</a:t>
            </a:r>
          </a:p>
          <a:p>
            <a:endParaRPr lang="en-US" i="1" dirty="0" smtClean="0"/>
          </a:p>
          <a:p>
            <a:r>
              <a:rPr lang="en-US" i="1" dirty="0" smtClean="0"/>
              <a:t>*Continue educating people about proper car seat usage and getting the word out about our distribution program </a:t>
            </a:r>
          </a:p>
          <a:p>
            <a:endParaRPr lang="en-US" i="1" dirty="0" smtClean="0"/>
          </a:p>
          <a:p>
            <a:r>
              <a:rPr lang="en-US" i="1" dirty="0" smtClean="0"/>
              <a:t>I will also be following up with  Native CARS patch referrals that come from</a:t>
            </a:r>
            <a:r>
              <a:rPr lang="en-US" i="1" baseline="0" dirty="0" smtClean="0"/>
              <a:t> Well Child appointments at the clinic.  As our </a:t>
            </a:r>
            <a:r>
              <a:rPr lang="en-US" i="1" dirty="0" smtClean="0"/>
              <a:t>providers and medical staff send those </a:t>
            </a:r>
            <a:r>
              <a:rPr lang="en-US" i="1" baseline="0" dirty="0" smtClean="0"/>
              <a:t>referrals my way I will continue to follow up with whatever is required, whether that be just education, moving from 1 seat to the next,  or getting  a new seat </a:t>
            </a:r>
            <a:r>
              <a:rPr lang="en-US" i="1" baseline="0" dirty="0" smtClean="0">
                <a:sym typeface="Wingdings" pitchFamily="2" charset="2"/>
              </a:rPr>
              <a:t></a:t>
            </a:r>
          </a:p>
          <a:p>
            <a:endParaRPr lang="en-US" i="1" baseline="0" dirty="0" smtClean="0">
              <a:sym typeface="Wingdings" pitchFamily="2" charset="2"/>
            </a:endParaRPr>
          </a:p>
          <a:p>
            <a:r>
              <a:rPr lang="en-US" i="1" dirty="0" smtClean="0"/>
              <a:t>* I will also continue reviewing and revising</a:t>
            </a:r>
            <a:r>
              <a:rPr lang="en-US" i="1" baseline="0" dirty="0" smtClean="0"/>
              <a:t> the Native CARS atlas modules until they are finalized and available online</a:t>
            </a:r>
            <a:r>
              <a:rPr lang="en-US" i="1" dirty="0" smtClean="0"/>
              <a:t> </a:t>
            </a:r>
            <a:endParaRPr lang="en-US" i="1"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25</a:t>
            </a:fld>
            <a:endParaRPr lang="en-US"/>
          </a:p>
        </p:txBody>
      </p:sp>
    </p:spTree>
    <p:extLst>
      <p:ext uri="{BB962C8B-B14F-4D97-AF65-F5344CB8AC3E}">
        <p14:creationId xmlns:p14="http://schemas.microsoft.com/office/powerpoint/2010/main" val="30020165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our Atlas or online toolkit is currently under construction</a:t>
            </a:r>
            <a:r>
              <a:rPr lang="en-US" baseline="0" dirty="0" smtClean="0"/>
              <a:t> at nativecars.org …….</a:t>
            </a:r>
          </a:p>
          <a:p>
            <a:endParaRPr lang="en-US" baseline="0" dirty="0" smtClean="0"/>
          </a:p>
          <a:p>
            <a:r>
              <a:rPr lang="en-US" baseline="0" dirty="0" smtClean="0"/>
              <a:t>There is a variety of modules in the toolkit that will be helpful to other tribes who are interested in car seat education and safety</a:t>
            </a:r>
          </a:p>
          <a:p>
            <a:endParaRPr lang="en-US" baseline="0" dirty="0" smtClean="0"/>
          </a:p>
          <a:p>
            <a:r>
              <a:rPr lang="en-US" baseline="0" dirty="0" smtClean="0"/>
              <a:t>*If you are interested in testing out the Atlas …………please contact Tam Lutz…..she is the Native CARS Project Director at the board </a:t>
            </a:r>
          </a:p>
          <a:p>
            <a:endParaRPr lang="en-US" baseline="0" dirty="0" smtClean="0"/>
          </a:p>
          <a:p>
            <a:r>
              <a:rPr lang="en-US" baseline="0" dirty="0" smtClean="0"/>
              <a:t>And her contact information is listed below </a:t>
            </a:r>
          </a:p>
          <a:p>
            <a:endParaRPr lang="en-US" baseline="0" dirty="0" smtClean="0"/>
          </a:p>
          <a:p>
            <a:endParaRPr lang="en-US" baseline="0" dirty="0" smtClean="0"/>
          </a:p>
          <a:p>
            <a:r>
              <a:rPr lang="en-US" baseline="0" dirty="0" smtClean="0"/>
              <a:t>Other tribes doing Native CARS interventions:  (Klamath, Shoshone Bannock, Colville)</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26</a:t>
            </a:fld>
            <a:endParaRPr lang="en-US"/>
          </a:p>
        </p:txBody>
      </p:sp>
    </p:spTree>
    <p:extLst>
      <p:ext uri="{BB962C8B-B14F-4D97-AF65-F5344CB8AC3E}">
        <p14:creationId xmlns:p14="http://schemas.microsoft.com/office/powerpoint/2010/main" val="6485150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to tell you about the TOTs</a:t>
            </a:r>
            <a:r>
              <a:rPr lang="en-US" baseline="0" dirty="0" smtClean="0"/>
              <a:t> to Tween study I need to give you a little background about the TOTs project.</a:t>
            </a:r>
            <a:endParaRPr lang="en-US" dirty="0"/>
          </a:p>
        </p:txBody>
      </p:sp>
      <p:sp>
        <p:nvSpPr>
          <p:cNvPr id="4" name="Slide Number Placeholder 3"/>
          <p:cNvSpPr>
            <a:spLocks noGrp="1"/>
          </p:cNvSpPr>
          <p:nvPr>
            <p:ph type="sldNum" sz="quarter" idx="10"/>
          </p:nvPr>
        </p:nvSpPr>
        <p:spPr/>
        <p:txBody>
          <a:bodyPr/>
          <a:lstStyle/>
          <a:p>
            <a:fld id="{5BDD4FE6-757E-4BEE-8CD2-F6AB090C9DF3}"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2495018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TOTs project was a study that was conducted 10 years ago……</a:t>
            </a:r>
          </a:p>
          <a:p>
            <a:endParaRPr lang="en-US" dirty="0" smtClean="0"/>
          </a:p>
          <a:p>
            <a:r>
              <a:rPr lang="en-US" dirty="0" smtClean="0"/>
              <a:t>TOTS stands</a:t>
            </a:r>
            <a:r>
              <a:rPr lang="en-US" baseline="0" dirty="0" smtClean="0"/>
              <a:t> for Toddler Obesity and Tooth Decay</a:t>
            </a:r>
          </a:p>
          <a:p>
            <a:endParaRPr lang="en-US" baseline="0" dirty="0" smtClean="0"/>
          </a:p>
          <a:p>
            <a:r>
              <a:rPr lang="en-US" baseline="0" dirty="0" smtClean="0"/>
              <a:t>And the goals of the project were to prevent early childhood obesity and dental caries in Native children.</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28</a:t>
            </a:fld>
            <a:endParaRPr lang="en-US"/>
          </a:p>
        </p:txBody>
      </p:sp>
    </p:spTree>
    <p:extLst>
      <p:ext uri="{BB962C8B-B14F-4D97-AF65-F5344CB8AC3E}">
        <p14:creationId xmlns:p14="http://schemas.microsoft.com/office/powerpoint/2010/main" val="18587739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During the TOTs project at Nez Perce we………….</a:t>
            </a:r>
          </a:p>
          <a:p>
            <a:endParaRPr lang="en-US" dirty="0" smtClean="0"/>
          </a:p>
          <a:p>
            <a:r>
              <a:rPr lang="en-US" dirty="0" smtClean="0"/>
              <a:t>-Enrolled pregnant Moms in the study</a:t>
            </a:r>
          </a:p>
          <a:p>
            <a:r>
              <a:rPr lang="en-US" dirty="0" smtClean="0"/>
              <a:t>-Had them complete 8 home visits over the 2 yr time period</a:t>
            </a:r>
          </a:p>
          <a:p>
            <a:r>
              <a:rPr lang="en-US" dirty="0" smtClean="0"/>
              <a:t>-We </a:t>
            </a:r>
            <a:r>
              <a:rPr lang="en-US" u="sng" dirty="0" smtClean="0"/>
              <a:t>ENCOURAGED</a:t>
            </a:r>
            <a:r>
              <a:rPr lang="en-US" dirty="0" smtClean="0"/>
              <a:t> breastfeeding and </a:t>
            </a:r>
            <a:r>
              <a:rPr lang="en-US" i="1" dirty="0" smtClean="0"/>
              <a:t>increased water consumption </a:t>
            </a:r>
          </a:p>
          <a:p>
            <a:r>
              <a:rPr lang="en-US" dirty="0" smtClean="0"/>
              <a:t>-We </a:t>
            </a:r>
            <a:r>
              <a:rPr lang="en-US" u="sng" dirty="0" smtClean="0"/>
              <a:t>DISCOURAGED</a:t>
            </a:r>
            <a:r>
              <a:rPr lang="en-US" baseline="0" dirty="0" smtClean="0"/>
              <a:t> sugar beverages</a:t>
            </a:r>
          </a:p>
          <a:p>
            <a:r>
              <a:rPr lang="en-US" baseline="0" dirty="0" smtClean="0"/>
              <a:t>-We recorded their height and weight measurements when they came in for a WIC or MCH appointment</a:t>
            </a:r>
          </a:p>
          <a:p>
            <a:r>
              <a:rPr lang="en-US" baseline="0" dirty="0" smtClean="0"/>
              <a:t>-We also recorded the </a:t>
            </a:r>
            <a:r>
              <a:rPr lang="en-US" baseline="0" dirty="0" err="1" smtClean="0"/>
              <a:t>childs</a:t>
            </a:r>
            <a:r>
              <a:rPr lang="en-US" baseline="0" dirty="0" smtClean="0"/>
              <a:t> dental exams and screenings</a:t>
            </a:r>
          </a:p>
          <a:p>
            <a:endParaRPr lang="en-US" baseline="0" dirty="0" smtClean="0"/>
          </a:p>
          <a:p>
            <a:r>
              <a:rPr lang="en-US" baseline="0" dirty="0" smtClean="0"/>
              <a:t>*From this project we were able to create a breast feeding room at NMPH which is still being used today for our breastfeeding staff and patients</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29</a:t>
            </a:fld>
            <a:endParaRPr lang="en-US"/>
          </a:p>
        </p:txBody>
      </p:sp>
    </p:spTree>
    <p:extLst>
      <p:ext uri="{BB962C8B-B14F-4D97-AF65-F5344CB8AC3E}">
        <p14:creationId xmlns:p14="http://schemas.microsoft.com/office/powerpoint/2010/main" val="2323500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get us started……</a:t>
            </a:r>
          </a:p>
          <a:p>
            <a:endParaRPr lang="en-US" dirty="0" smtClean="0"/>
          </a:p>
          <a:p>
            <a:r>
              <a:rPr lang="en-US" dirty="0" smtClean="0"/>
              <a:t>Native It’s Your</a:t>
            </a:r>
            <a:r>
              <a:rPr lang="en-US" baseline="0" dirty="0" smtClean="0"/>
              <a:t> Game is an </a:t>
            </a:r>
            <a:r>
              <a:rPr lang="en-US" b="0" u="sng" dirty="0" smtClean="0">
                <a:solidFill>
                  <a:srgbClr val="FFFF00"/>
                </a:solidFill>
              </a:rPr>
              <a:t>Internet-based </a:t>
            </a:r>
          </a:p>
          <a:p>
            <a:endParaRPr lang="en-US" dirty="0" smtClean="0">
              <a:solidFill>
                <a:sysClr val="windowText" lastClr="000000"/>
              </a:solidFill>
            </a:endParaRPr>
          </a:p>
          <a:p>
            <a:r>
              <a:rPr lang="en-US" b="0" u="sng" dirty="0" smtClean="0">
                <a:solidFill>
                  <a:sysClr val="windowText" lastClr="000000"/>
                </a:solidFill>
              </a:rPr>
              <a:t>HIV/STI</a:t>
            </a:r>
            <a:r>
              <a:rPr lang="en-US" b="0" dirty="0" smtClean="0">
                <a:solidFill>
                  <a:sysClr val="windowText" lastClr="000000"/>
                </a:solidFill>
              </a:rPr>
              <a:t> </a:t>
            </a:r>
            <a:r>
              <a:rPr lang="en-US" b="0" baseline="0" dirty="0" smtClean="0">
                <a:solidFill>
                  <a:sysClr val="windowText" lastClr="000000"/>
                </a:solidFill>
              </a:rPr>
              <a:t> </a:t>
            </a:r>
            <a:r>
              <a:rPr lang="en-US" dirty="0" smtClean="0">
                <a:solidFill>
                  <a:sysClr val="windowText" lastClr="000000"/>
                </a:solidFill>
              </a:rPr>
              <a:t>&amp;  </a:t>
            </a:r>
            <a:r>
              <a:rPr lang="en-US" b="0" u="sng" dirty="0" smtClean="0">
                <a:solidFill>
                  <a:sysClr val="windowText" lastClr="000000"/>
                </a:solidFill>
              </a:rPr>
              <a:t>pregnancy prevention program </a:t>
            </a:r>
          </a:p>
          <a:p>
            <a:endParaRPr lang="en-US" baseline="0" dirty="0" smtClean="0">
              <a:solidFill>
                <a:sysClr val="windowText" lastClr="000000"/>
              </a:solidFill>
            </a:endParaRPr>
          </a:p>
          <a:p>
            <a:r>
              <a:rPr lang="en-US" b="0" u="sng" baseline="0" dirty="0" smtClean="0"/>
              <a:t>specifically adapted for Native Youth ages 12 -14.</a:t>
            </a:r>
            <a:endParaRPr lang="en-US" b="0" u="sng"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3</a:t>
            </a:fld>
            <a:endParaRPr lang="en-US" dirty="0"/>
          </a:p>
        </p:txBody>
      </p:sp>
    </p:spTree>
    <p:extLst>
      <p:ext uri="{BB962C8B-B14F-4D97-AF65-F5344CB8AC3E}">
        <p14:creationId xmlns:p14="http://schemas.microsoft.com/office/powerpoint/2010/main" val="42130730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So that was the project 10 years ago………….</a:t>
            </a:r>
          </a:p>
          <a:p>
            <a:endParaRPr lang="en-US" baseline="0" dirty="0" smtClean="0"/>
          </a:p>
          <a:p>
            <a:r>
              <a:rPr lang="en-US" baseline="0" dirty="0" smtClean="0"/>
              <a:t>NOW FAST FORWARD to 10 years later……</a:t>
            </a:r>
          </a:p>
          <a:p>
            <a:endParaRPr lang="en-US" baseline="0" dirty="0" smtClean="0"/>
          </a:p>
          <a:p>
            <a:r>
              <a:rPr lang="en-US" baseline="0" dirty="0" smtClean="0"/>
              <a:t>The child on the left depicts an original TOT participant</a:t>
            </a:r>
          </a:p>
          <a:p>
            <a:endParaRPr lang="en-US" baseline="0" dirty="0" smtClean="0"/>
          </a:p>
          <a:p>
            <a:r>
              <a:rPr lang="en-US" baseline="0" dirty="0" smtClean="0"/>
              <a:t>AND</a:t>
            </a:r>
          </a:p>
          <a:p>
            <a:endParaRPr lang="en-US" baseline="0" dirty="0" smtClean="0"/>
          </a:p>
          <a:p>
            <a:r>
              <a:rPr lang="en-US" baseline="0" dirty="0" smtClean="0"/>
              <a:t>The child on the right depicts a TOTs to </a:t>
            </a:r>
            <a:r>
              <a:rPr lang="en-US" baseline="0" dirty="0" err="1" smtClean="0"/>
              <a:t>Tween</a:t>
            </a:r>
            <a:r>
              <a:rPr lang="en-US" baseline="0" dirty="0" smtClean="0"/>
              <a:t> participant today</a:t>
            </a:r>
          </a:p>
          <a:p>
            <a:endParaRPr lang="en-US" baseline="0" dirty="0" smtClean="0"/>
          </a:p>
          <a:p>
            <a:r>
              <a:rPr lang="en-US" baseline="0" dirty="0" smtClean="0"/>
              <a:t>*We were interested to see where their dental health status was NOW! </a:t>
            </a:r>
          </a:p>
        </p:txBody>
      </p:sp>
      <p:sp>
        <p:nvSpPr>
          <p:cNvPr id="4" name="Slide Number Placeholder 3"/>
          <p:cNvSpPr>
            <a:spLocks noGrp="1"/>
          </p:cNvSpPr>
          <p:nvPr>
            <p:ph type="sldNum" sz="quarter" idx="10"/>
          </p:nvPr>
        </p:nvSpPr>
        <p:spPr/>
        <p:txBody>
          <a:bodyPr/>
          <a:lstStyle/>
          <a:p>
            <a:fld id="{CA426E1C-57F7-4A85-BF8E-7A33950BE469}" type="slidenum">
              <a:rPr lang="en-US" smtClean="0"/>
              <a:pPr/>
              <a:t>30</a:t>
            </a:fld>
            <a:endParaRPr lang="en-US"/>
          </a:p>
        </p:txBody>
      </p:sp>
    </p:spTree>
    <p:extLst>
      <p:ext uri="{BB962C8B-B14F-4D97-AF65-F5344CB8AC3E}">
        <p14:creationId xmlns:p14="http://schemas.microsoft.com/office/powerpoint/2010/main" val="13297276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100" dirty="0" smtClean="0"/>
              <a:t>????This study was done over 10 years ago………so how in the world do we find these</a:t>
            </a:r>
            <a:r>
              <a:rPr lang="en-US" sz="1100" baseline="0" dirty="0" smtClean="0"/>
              <a:t> families </a:t>
            </a:r>
            <a:r>
              <a:rPr lang="en-US" sz="1100" dirty="0" smtClean="0"/>
              <a:t>now????</a:t>
            </a:r>
          </a:p>
          <a:p>
            <a:endParaRPr lang="en-US" sz="1100" dirty="0" smtClean="0"/>
          </a:p>
          <a:p>
            <a:r>
              <a:rPr lang="en-US" sz="1100" i="1" dirty="0" smtClean="0"/>
              <a:t>*As the site coordinator I started</a:t>
            </a:r>
            <a:r>
              <a:rPr lang="en-US" sz="1100" i="1" baseline="0" dirty="0" smtClean="0"/>
              <a:t> with reviewing all of the old TOTs files…..which ironically had been kept in our attic even though they were marked destroy in 2008 </a:t>
            </a:r>
            <a:r>
              <a:rPr lang="en-US" sz="1100" i="1" baseline="0" dirty="0" smtClean="0">
                <a:sym typeface="Wingdings" pitchFamily="2" charset="2"/>
              </a:rPr>
              <a:t> So that was a BIG BONUS for me that we still had them!</a:t>
            </a:r>
          </a:p>
          <a:p>
            <a:endParaRPr lang="en-US" sz="1100" i="1" baseline="0" dirty="0" smtClean="0">
              <a:sym typeface="Wingdings" pitchFamily="2" charset="2"/>
            </a:endParaRPr>
          </a:p>
          <a:p>
            <a:r>
              <a:rPr lang="en-US" sz="1100" i="1" baseline="0" dirty="0" smtClean="0">
                <a:sym typeface="Wingdings" pitchFamily="2" charset="2"/>
              </a:rPr>
              <a:t>*I went through each file and just started making phone calls……a majority of those phone numbers were disconnected or out of service. I found out quickly that people don’t really have land lines anymore and had moved to cell phones as their primary phone. *I also found that people don’t usually answer a call from a number they don’t know or recognize so with technology the way it is now I also created a blanket text I could send participants letting them know who I was and why I had called.</a:t>
            </a:r>
          </a:p>
          <a:p>
            <a:endParaRPr lang="en-US" sz="1100" i="1" baseline="0" dirty="0" smtClean="0">
              <a:sym typeface="Wingdings" pitchFamily="2" charset="2"/>
            </a:endParaRPr>
          </a:p>
          <a:p>
            <a:r>
              <a:rPr lang="en-US" sz="1100" i="1" baseline="0" dirty="0" smtClean="0">
                <a:sym typeface="Wingdings" pitchFamily="2" charset="2"/>
              </a:rPr>
              <a:t>*I met with the WIC and MCH staff to see if they remembered any of these families or had any updates on them.  We also checked their electronic health records to see if they were still in our system.</a:t>
            </a:r>
          </a:p>
          <a:p>
            <a:endParaRPr lang="en-US" sz="1100" i="1" baseline="0" dirty="0" smtClean="0">
              <a:sym typeface="Wingdings" pitchFamily="2" charset="2"/>
            </a:endParaRPr>
          </a:p>
          <a:p>
            <a:r>
              <a:rPr lang="en-US" sz="1100" i="1" baseline="0" dirty="0" smtClean="0">
                <a:sym typeface="Wingdings" pitchFamily="2" charset="2"/>
              </a:rPr>
              <a:t>*I turned to social media which ended up being the best thing for me when it came to finding people…………..I could just type in a participants name and usually something popped right up.  I was able to view profiles and see if people moved or had new contact information……………all from </a:t>
            </a:r>
            <a:r>
              <a:rPr lang="en-US" sz="1100" i="1" baseline="0" dirty="0" err="1" smtClean="0">
                <a:sym typeface="Wingdings" pitchFamily="2" charset="2"/>
              </a:rPr>
              <a:t>Facebook</a:t>
            </a:r>
            <a:r>
              <a:rPr lang="en-US" sz="1100" i="1" baseline="0" dirty="0" smtClean="0">
                <a:sym typeface="Wingdings" pitchFamily="2" charset="2"/>
              </a:rPr>
              <a:t>. </a:t>
            </a:r>
          </a:p>
          <a:p>
            <a:endParaRPr lang="en-US" sz="1100" i="1" baseline="0" dirty="0" smtClean="0">
              <a:sym typeface="Wingdings" pitchFamily="2" charset="2"/>
            </a:endParaRPr>
          </a:p>
          <a:p>
            <a:r>
              <a:rPr lang="en-US" sz="1100" i="1" baseline="0" dirty="0" smtClean="0">
                <a:sym typeface="Wingdings" pitchFamily="2" charset="2"/>
              </a:rPr>
              <a:t>*I also used the FB private messenger option to contact those that I couldn’t reach.  I had a blanket message that I would send letting them know about the 10 yr follow up study. </a:t>
            </a:r>
          </a:p>
          <a:p>
            <a:endParaRPr lang="en-US" sz="1100" i="1" baseline="0" dirty="0" smtClean="0">
              <a:sym typeface="Wingdings" pitchFamily="2" charset="2"/>
            </a:endParaRPr>
          </a:p>
          <a:p>
            <a:r>
              <a:rPr lang="en-US" sz="1100" i="1" baseline="0" dirty="0" smtClean="0">
                <a:sym typeface="Wingdings" pitchFamily="2" charset="2"/>
              </a:rPr>
              <a:t>*I also worked with the front office staff at the schools to get contact information if I couldn’t find any through my other methods.</a:t>
            </a:r>
          </a:p>
          <a:p>
            <a:endParaRPr lang="en-US" sz="1100" i="1" baseline="0" dirty="0" smtClean="0">
              <a:sym typeface="Wingdings" pitchFamily="2" charset="2"/>
            </a:endParaRPr>
          </a:p>
          <a:p>
            <a:r>
              <a:rPr lang="en-US" sz="1100" i="1" baseline="0" dirty="0" smtClean="0">
                <a:sym typeface="Wingdings" pitchFamily="2" charset="2"/>
              </a:rPr>
              <a:t>*So with all of my crazy methods I was able to have an outcome for all of the previous TOTs kids and recruit other youth participants who met that 11-12 age range. </a:t>
            </a:r>
          </a:p>
          <a:p>
            <a:endParaRPr lang="en-US" sz="1100" baseline="0" dirty="0" smtClean="0">
              <a:sym typeface="Wingdings" pitchFamily="2" charset="2"/>
            </a:endParaRPr>
          </a:p>
          <a:p>
            <a:r>
              <a:rPr lang="en-US" sz="1100" baseline="0" dirty="0" smtClean="0">
                <a:sym typeface="Wingdings" pitchFamily="2" charset="2"/>
              </a:rPr>
              <a:t> </a:t>
            </a:r>
          </a:p>
          <a:p>
            <a:endParaRPr lang="en-US" baseline="0" dirty="0" smtClean="0">
              <a:sym typeface="Wingdings" pitchFamily="2" charset="2"/>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31</a:t>
            </a:fld>
            <a:endParaRPr lang="en-US"/>
          </a:p>
        </p:txBody>
      </p:sp>
    </p:spTree>
    <p:extLst>
      <p:ext uri="{BB962C8B-B14F-4D97-AF65-F5344CB8AC3E}">
        <p14:creationId xmlns:p14="http://schemas.microsoft.com/office/powerpoint/2010/main" val="19096849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a:t>
            </a:r>
            <a:r>
              <a:rPr lang="en-US" baseline="0" dirty="0" smtClean="0"/>
              <a:t> these were the steps I needed to complete to enroll a child in the Tots To </a:t>
            </a:r>
            <a:r>
              <a:rPr lang="en-US" baseline="0" dirty="0" err="1" smtClean="0"/>
              <a:t>Tween</a:t>
            </a:r>
            <a:r>
              <a:rPr lang="en-US" baseline="0" dirty="0" smtClean="0"/>
              <a:t> study…….</a:t>
            </a:r>
          </a:p>
          <a:p>
            <a:endParaRPr lang="en-US" baseline="0" dirty="0" smtClean="0"/>
          </a:p>
          <a:p>
            <a:pPr marL="228600" indent="-228600">
              <a:buAutoNum type="arabicPeriod"/>
            </a:pPr>
            <a:r>
              <a:rPr lang="en-US" baseline="0" dirty="0" smtClean="0"/>
              <a:t>Obtain consent</a:t>
            </a:r>
          </a:p>
          <a:p>
            <a:pPr marL="228600" indent="-228600">
              <a:buAutoNum type="arabicPeriod"/>
            </a:pPr>
            <a:r>
              <a:rPr lang="en-US" baseline="0" dirty="0" smtClean="0"/>
              <a:t>Have them fill out the KAB questionnaire</a:t>
            </a:r>
          </a:p>
          <a:p>
            <a:pPr marL="228600" indent="-228600">
              <a:buAutoNum type="arabicPeriod"/>
            </a:pPr>
            <a:r>
              <a:rPr lang="en-US" baseline="0" dirty="0" smtClean="0"/>
              <a:t>Inform them about the </a:t>
            </a:r>
            <a:r>
              <a:rPr lang="en-US" baseline="0" dirty="0" err="1" smtClean="0"/>
              <a:t>childs</a:t>
            </a:r>
            <a:r>
              <a:rPr lang="en-US" baseline="0" dirty="0" smtClean="0"/>
              <a:t> appointment and what it entailed</a:t>
            </a:r>
            <a:endParaRPr lang="en-US" dirty="0" smtClean="0"/>
          </a:p>
          <a:p>
            <a:endParaRPr lang="en-US" dirty="0" smtClean="0"/>
          </a:p>
          <a:p>
            <a:r>
              <a:rPr lang="en-US" dirty="0" smtClean="0"/>
              <a:t>During</a:t>
            </a:r>
            <a:r>
              <a:rPr lang="en-US" baseline="0" dirty="0" smtClean="0"/>
              <a:t> the process of getting those parent consents, I did hit a few bumps along the way……..</a:t>
            </a:r>
          </a:p>
          <a:p>
            <a:endParaRPr lang="en-US" baseline="0" dirty="0" smtClean="0"/>
          </a:p>
          <a:p>
            <a:r>
              <a:rPr lang="en-US" i="1" baseline="0" dirty="0" smtClean="0"/>
              <a:t>*Through my investigative skills I found out that some of the parents had been incarcerated, there had been changes in custody, some grandparents were now raising those original TOTS grandchildren, etc.  So whoever the guardian of that child was now….I had to get consent from them for that child to participate.  </a:t>
            </a:r>
          </a:p>
          <a:p>
            <a:endParaRPr lang="en-US" i="1" baseline="0" dirty="0" smtClean="0"/>
          </a:p>
          <a:p>
            <a:r>
              <a:rPr lang="en-US" i="1" baseline="0" dirty="0" smtClean="0"/>
              <a:t>*Once I determined who that was I would have them come to my office to fill out the consent paperwork and a KAB questionnaire.  I even delivered paperwork to tribal offices, homes, and schools to get them all completed quickly </a:t>
            </a:r>
            <a:r>
              <a:rPr lang="en-US" i="1" baseline="0" dirty="0" smtClean="0">
                <a:sym typeface="Wingdings" pitchFamily="2" charset="2"/>
              </a:rPr>
              <a:t></a:t>
            </a:r>
          </a:p>
          <a:p>
            <a:endParaRPr lang="en-US" i="1" baseline="0" dirty="0" smtClean="0">
              <a:sym typeface="Wingdings" pitchFamily="2" charset="2"/>
            </a:endParaRPr>
          </a:p>
        </p:txBody>
      </p:sp>
      <p:sp>
        <p:nvSpPr>
          <p:cNvPr id="4" name="Slide Number Placeholder 3"/>
          <p:cNvSpPr>
            <a:spLocks noGrp="1"/>
          </p:cNvSpPr>
          <p:nvPr>
            <p:ph type="sldNum" sz="quarter" idx="10"/>
          </p:nvPr>
        </p:nvSpPr>
        <p:spPr/>
        <p:txBody>
          <a:bodyPr/>
          <a:lstStyle/>
          <a:p>
            <a:fld id="{CA426E1C-57F7-4A85-BF8E-7A33950BE469}" type="slidenum">
              <a:rPr lang="en-US" smtClean="0"/>
              <a:pPr/>
              <a:t>32</a:t>
            </a:fld>
            <a:endParaRPr lang="en-US" dirty="0"/>
          </a:p>
        </p:txBody>
      </p:sp>
    </p:spTree>
    <p:extLst>
      <p:ext uri="{BB962C8B-B14F-4D97-AF65-F5344CB8AC3E}">
        <p14:creationId xmlns:p14="http://schemas.microsoft.com/office/powerpoint/2010/main" val="18178496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aseline="0" dirty="0" smtClean="0"/>
              <a:t>The day we started screening appointments……………we set up dental exam stations.</a:t>
            </a:r>
          </a:p>
          <a:p>
            <a:endParaRPr lang="en-US" sz="1200" baseline="0" dirty="0" smtClean="0"/>
          </a:p>
          <a:p>
            <a:r>
              <a:rPr lang="en-US" sz="1200" baseline="0" dirty="0" smtClean="0"/>
              <a:t>These stations were located at the Middle school district office, a testing room at the Elementary, and at the tribal community center</a:t>
            </a:r>
          </a:p>
          <a:p>
            <a:endParaRPr lang="en-US" sz="1200" baseline="0" dirty="0" smtClean="0"/>
          </a:p>
          <a:p>
            <a:r>
              <a:rPr lang="en-US" sz="1200" baseline="0" dirty="0" smtClean="0"/>
              <a:t>We used equipment that could be taken down and set up quickly since our screening was at multiple sites over a 3 day period.  *YES that is a zero gravity chair in the picture.  We used them as our dental chairs and some of the kids commented on how nice &amp; comfortable they were during their exam </a:t>
            </a:r>
            <a:r>
              <a:rPr lang="en-US" sz="1200" baseline="0" dirty="0" smtClean="0">
                <a:sym typeface="Wingdings" pitchFamily="2" charset="2"/>
              </a:rPr>
              <a:t></a:t>
            </a:r>
          </a:p>
          <a:p>
            <a:endParaRPr lang="en-US" sz="1200" baseline="0" dirty="0" smtClean="0"/>
          </a:p>
          <a:p>
            <a:r>
              <a:rPr lang="en-US" sz="1200" baseline="0" dirty="0" smtClean="0"/>
              <a:t>Once we were ready to start I went over to the office and started pulling kids in pairs. I worked with the front office staff to see who was best to pull at the time depending on their class schedule.  If they were in a NP language class or music class I waited to pull them.   </a:t>
            </a:r>
          </a:p>
          <a:p>
            <a:endParaRPr lang="en-US" sz="1200" baseline="0" dirty="0" smtClean="0"/>
          </a:p>
          <a:p>
            <a:r>
              <a:rPr lang="en-US" sz="1200" baseline="0" dirty="0" smtClean="0"/>
              <a:t>As we returned to our dental station the kids were read the child assent form. They were then asked if they wanted to participate in the study and exam.</a:t>
            </a:r>
          </a:p>
          <a:p>
            <a:endParaRPr lang="en-US" sz="1200" baseline="0" dirty="0" smtClean="0"/>
          </a:p>
          <a:p>
            <a:r>
              <a:rPr lang="en-US" sz="1200" baseline="0" dirty="0" smtClean="0"/>
              <a:t>Each appt lasted anywhere from 15-30 minutes: during that time they got their ht/wt measurements, answered the child questionnaire, and completed their dental screening</a:t>
            </a:r>
          </a:p>
          <a:p>
            <a:endParaRPr lang="en-US" sz="1200" baseline="0" dirty="0" smtClean="0"/>
          </a:p>
          <a:p>
            <a:r>
              <a:rPr lang="en-US" sz="1200" baseline="0" dirty="0" smtClean="0"/>
              <a:t>Once they were finished with their appointment they got an incentive before heading back to class.</a:t>
            </a:r>
          </a:p>
          <a:p>
            <a:endParaRPr lang="en-US" sz="1200" baseline="0" dirty="0" smtClean="0"/>
          </a:p>
          <a:p>
            <a:r>
              <a:rPr lang="en-US" sz="1200" baseline="0" dirty="0" smtClean="0"/>
              <a:t>*I personally walked all of the kids to and from their appointments.  After I had dropped off 2 I would stop in at the front office again to pick up 2 more.  We just repeated this process throughout the day until we had reached all of the youth who had signed up for the study.</a:t>
            </a:r>
          </a:p>
        </p:txBody>
      </p:sp>
      <p:sp>
        <p:nvSpPr>
          <p:cNvPr id="4" name="Slide Number Placeholder 3"/>
          <p:cNvSpPr>
            <a:spLocks noGrp="1"/>
          </p:cNvSpPr>
          <p:nvPr>
            <p:ph type="sldNum" sz="quarter" idx="10"/>
          </p:nvPr>
        </p:nvSpPr>
        <p:spPr/>
        <p:txBody>
          <a:bodyPr/>
          <a:lstStyle/>
          <a:p>
            <a:fld id="{CA426E1C-57F7-4A85-BF8E-7A33950BE469}" type="slidenum">
              <a:rPr lang="en-US" smtClean="0"/>
              <a:pPr/>
              <a:t>33</a:t>
            </a:fld>
            <a:endParaRPr lang="en-US" dirty="0"/>
          </a:p>
        </p:txBody>
      </p:sp>
    </p:spTree>
    <p:extLst>
      <p:ext uri="{BB962C8B-B14F-4D97-AF65-F5344CB8AC3E}">
        <p14:creationId xmlns:p14="http://schemas.microsoft.com/office/powerpoint/2010/main" val="35378910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sym typeface="Wingdings" pitchFamily="2" charset="2"/>
              </a:rPr>
              <a:t>???? How did we go about collecting this data?????</a:t>
            </a:r>
          </a:p>
          <a:p>
            <a:endParaRPr lang="en-US" baseline="0" dirty="0" smtClean="0">
              <a:sym typeface="Wingdings" pitchFamily="2" charset="2"/>
            </a:endParaRPr>
          </a:p>
          <a:p>
            <a:r>
              <a:rPr lang="en-US" i="1" baseline="0" dirty="0" smtClean="0">
                <a:sym typeface="Wingdings" pitchFamily="2" charset="2"/>
              </a:rPr>
              <a:t>*Well in November our team of dental professionals, NPAIHB TOTS to </a:t>
            </a:r>
            <a:r>
              <a:rPr lang="en-US" i="1" baseline="0" dirty="0" err="1" smtClean="0">
                <a:sym typeface="Wingdings" pitchFamily="2" charset="2"/>
              </a:rPr>
              <a:t>Tween</a:t>
            </a:r>
            <a:r>
              <a:rPr lang="en-US" i="1" baseline="0" dirty="0" smtClean="0">
                <a:sym typeface="Wingdings" pitchFamily="2" charset="2"/>
              </a:rPr>
              <a:t> staff, and myself set up dental stations at the schools and community center. ….. We collected data in both the Lapwai and Kamiah communities to capture youth who were former TOTs participants and any other kids ages 11-12</a:t>
            </a:r>
          </a:p>
          <a:p>
            <a:endParaRPr lang="en-US" i="1" baseline="0" dirty="0" smtClean="0">
              <a:sym typeface="Wingdings" pitchFamily="2" charset="2"/>
            </a:endParaRPr>
          </a:p>
          <a:p>
            <a:r>
              <a:rPr lang="en-US" i="1" baseline="0" dirty="0" smtClean="0">
                <a:sym typeface="Wingdings" pitchFamily="2" charset="2"/>
              </a:rPr>
              <a:t>*We screened </a:t>
            </a:r>
            <a:r>
              <a:rPr lang="en-US" b="1" i="1" baseline="0" dirty="0" smtClean="0">
                <a:sym typeface="Wingdings" pitchFamily="2" charset="2"/>
              </a:rPr>
              <a:t>90 children total </a:t>
            </a:r>
            <a:r>
              <a:rPr lang="en-US" i="1" baseline="0" dirty="0" smtClean="0">
                <a:sym typeface="Wingdings" pitchFamily="2" charset="2"/>
              </a:rPr>
              <a:t>from both communities.</a:t>
            </a:r>
          </a:p>
          <a:p>
            <a:endParaRPr lang="en-US" i="1" baseline="0" dirty="0" smtClean="0">
              <a:sym typeface="Wingdings" pitchFamily="2" charset="2"/>
            </a:endParaRPr>
          </a:p>
          <a:p>
            <a:r>
              <a:rPr lang="en-US" b="1" i="0" u="sng" baseline="0" dirty="0" smtClean="0">
                <a:sym typeface="Wingdings" pitchFamily="2" charset="2"/>
              </a:rPr>
              <a:t>35</a:t>
            </a:r>
            <a:r>
              <a:rPr lang="en-US" i="1" baseline="0" dirty="0" smtClean="0">
                <a:sym typeface="Wingdings" pitchFamily="2" charset="2"/>
              </a:rPr>
              <a:t> of those kids were original  TOTS participants and the other </a:t>
            </a:r>
            <a:r>
              <a:rPr lang="en-US" b="1" i="0" u="sng" baseline="0" dirty="0" smtClean="0">
                <a:sym typeface="Wingdings" pitchFamily="2" charset="2"/>
              </a:rPr>
              <a:t>55 </a:t>
            </a:r>
            <a:r>
              <a:rPr lang="en-US" i="1" baseline="0" dirty="0" smtClean="0">
                <a:sym typeface="Wingdings" pitchFamily="2" charset="2"/>
              </a:rPr>
              <a:t>kids we were able to get , fit the age criteria.  Out of those 90 consented youth we were able to get </a:t>
            </a:r>
            <a:r>
              <a:rPr lang="en-US" b="1" i="1" u="sng" baseline="0" dirty="0" smtClean="0">
                <a:sym typeface="Wingdings" pitchFamily="2" charset="2"/>
              </a:rPr>
              <a:t>87 parent KAB questionnaires </a:t>
            </a:r>
            <a:r>
              <a:rPr lang="en-US" b="0" i="0" u="none" baseline="0" dirty="0" smtClean="0">
                <a:sym typeface="Wingdings" pitchFamily="2" charset="2"/>
              </a:rPr>
              <a:t> returned!</a:t>
            </a:r>
            <a:endParaRPr lang="en-US" b="1" i="1" u="sng" baseline="0" dirty="0" smtClean="0">
              <a:sym typeface="Wingdings" pitchFamily="2" charset="2"/>
            </a:endParaRPr>
          </a:p>
          <a:p>
            <a:endParaRPr lang="en-US" i="1" baseline="0" dirty="0" smtClean="0">
              <a:sym typeface="Wingdings" pitchFamily="2" charset="2"/>
            </a:endParaRPr>
          </a:p>
          <a:p>
            <a:r>
              <a:rPr lang="en-US" i="1" baseline="0" dirty="0" smtClean="0">
                <a:sym typeface="Wingdings" pitchFamily="2" charset="2"/>
              </a:rPr>
              <a:t>*As kids finished their dental screening, the dentist was able to communicate any urgent needs to them for follow up at the clinic.</a:t>
            </a:r>
          </a:p>
          <a:p>
            <a:endParaRPr lang="en-US" i="1" baseline="0" dirty="0" smtClean="0">
              <a:sym typeface="Wingdings" pitchFamily="2" charset="2"/>
            </a:endParaRPr>
          </a:p>
          <a:p>
            <a:r>
              <a:rPr lang="en-US" i="1" baseline="0" dirty="0" smtClean="0">
                <a:sym typeface="Wingdings" pitchFamily="2" charset="2"/>
              </a:rPr>
              <a:t>*I  worked with our dental staff to help get the kids who needed </a:t>
            </a:r>
            <a:r>
              <a:rPr lang="en-US" b="1" i="1" u="sng" baseline="0" dirty="0" smtClean="0">
                <a:sym typeface="Wingdings" pitchFamily="2" charset="2"/>
              </a:rPr>
              <a:t>immediate </a:t>
            </a:r>
            <a:r>
              <a:rPr lang="en-US" i="1" baseline="0" dirty="0" smtClean="0">
                <a:sym typeface="Wingdings" pitchFamily="2" charset="2"/>
              </a:rPr>
              <a:t>follow up care set up for an appointment. </a:t>
            </a:r>
          </a:p>
          <a:p>
            <a:r>
              <a:rPr lang="en-US" i="1" baseline="0" dirty="0" smtClean="0">
                <a:sym typeface="Wingdings" pitchFamily="2" charset="2"/>
              </a:rPr>
              <a:t> </a:t>
            </a:r>
          </a:p>
          <a:p>
            <a:endParaRPr lang="en-US" i="1" baseline="0" dirty="0" smtClean="0">
              <a:sym typeface="Wingdings" pitchFamily="2" charset="2"/>
            </a:endParaRPr>
          </a:p>
          <a:p>
            <a:endParaRPr lang="en-US" i="1"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34</a:t>
            </a:fld>
            <a:endParaRPr lang="en-US"/>
          </a:p>
        </p:txBody>
      </p:sp>
    </p:spTree>
    <p:extLst>
      <p:ext uri="{BB962C8B-B14F-4D97-AF65-F5344CB8AC3E}">
        <p14:creationId xmlns:p14="http://schemas.microsoft.com/office/powerpoint/2010/main" val="32729289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So once a child </a:t>
            </a:r>
            <a:r>
              <a:rPr lang="en-US" u="sng" baseline="0" dirty="0" smtClean="0"/>
              <a:t>consented </a:t>
            </a:r>
            <a:r>
              <a:rPr lang="en-US" baseline="0" dirty="0" smtClean="0"/>
              <a:t>AND </a:t>
            </a:r>
            <a:r>
              <a:rPr lang="en-US" u="sng" baseline="0" dirty="0" smtClean="0"/>
              <a:t>completed </a:t>
            </a:r>
            <a:r>
              <a:rPr lang="en-US" baseline="0" dirty="0" smtClean="0"/>
              <a:t>the appointment,  these were the incentives they got:</a:t>
            </a:r>
          </a:p>
          <a:p>
            <a:endParaRPr lang="en-US" baseline="0" dirty="0" smtClean="0"/>
          </a:p>
          <a:p>
            <a:r>
              <a:rPr lang="en-US" baseline="0" dirty="0" smtClean="0"/>
              <a:t>They were able to choose 2 pairs of Nike Elite socks</a:t>
            </a:r>
            <a:endParaRPr lang="en-US" baseline="0" dirty="0" smtClean="0">
              <a:sym typeface="Wingdings" pitchFamily="2" charset="2"/>
            </a:endParaRPr>
          </a:p>
          <a:p>
            <a:endParaRPr lang="en-US" baseline="0" dirty="0" smtClean="0">
              <a:sym typeface="Wingdings" pitchFamily="2" charset="2"/>
            </a:endParaRPr>
          </a:p>
          <a:p>
            <a:r>
              <a:rPr lang="en-US" baseline="0" dirty="0" smtClean="0">
                <a:sym typeface="Wingdings" pitchFamily="2" charset="2"/>
              </a:rPr>
              <a:t>1 Tots to Tween water bottle</a:t>
            </a:r>
          </a:p>
          <a:p>
            <a:endParaRPr lang="en-US" baseline="0" dirty="0" smtClean="0">
              <a:sym typeface="Wingdings" pitchFamily="2" charset="2"/>
            </a:endParaRPr>
          </a:p>
          <a:p>
            <a:r>
              <a:rPr lang="en-US" baseline="0" dirty="0" smtClean="0">
                <a:sym typeface="Wingdings" pitchFamily="2" charset="2"/>
              </a:rPr>
              <a:t>1 dental goody bag that contained a new tooth brush, floss, and toothpaste.</a:t>
            </a:r>
            <a:endParaRPr lang="en-US" baseline="0" dirty="0" smtClean="0"/>
          </a:p>
        </p:txBody>
      </p:sp>
      <p:sp>
        <p:nvSpPr>
          <p:cNvPr id="4" name="Slide Number Placeholder 3"/>
          <p:cNvSpPr>
            <a:spLocks noGrp="1"/>
          </p:cNvSpPr>
          <p:nvPr>
            <p:ph type="sldNum" sz="quarter" idx="10"/>
          </p:nvPr>
        </p:nvSpPr>
        <p:spPr/>
        <p:txBody>
          <a:bodyPr/>
          <a:lstStyle/>
          <a:p>
            <a:fld id="{CA426E1C-57F7-4A85-BF8E-7A33950BE469}" type="slidenum">
              <a:rPr lang="en-US" smtClean="0"/>
              <a:pPr/>
              <a:t>35</a:t>
            </a:fld>
            <a:endParaRPr lang="en-US"/>
          </a:p>
        </p:txBody>
      </p:sp>
    </p:spTree>
    <p:extLst>
      <p:ext uri="{BB962C8B-B14F-4D97-AF65-F5344CB8AC3E}">
        <p14:creationId xmlns:p14="http://schemas.microsoft.com/office/powerpoint/2010/main" val="40033715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Parents were also given an incentive for CONSENTING for their child to participate in the study AND COMPLETING a KAB questionnaire </a:t>
            </a:r>
          </a:p>
          <a:p>
            <a:endParaRPr lang="en-US" baseline="0" dirty="0" smtClean="0"/>
          </a:p>
          <a:p>
            <a:r>
              <a:rPr lang="en-US" baseline="0" dirty="0" smtClean="0"/>
              <a:t>We chose a $20.00 Winco gift card for their time and effort because who doesn’t like FREE groceries.</a:t>
            </a:r>
          </a:p>
        </p:txBody>
      </p:sp>
      <p:sp>
        <p:nvSpPr>
          <p:cNvPr id="4" name="Slide Number Placeholder 3"/>
          <p:cNvSpPr>
            <a:spLocks noGrp="1"/>
          </p:cNvSpPr>
          <p:nvPr>
            <p:ph type="sldNum" sz="quarter" idx="10"/>
          </p:nvPr>
        </p:nvSpPr>
        <p:spPr/>
        <p:txBody>
          <a:bodyPr/>
          <a:lstStyle/>
          <a:p>
            <a:fld id="{CA426E1C-57F7-4A85-BF8E-7A33950BE469}" type="slidenum">
              <a:rPr lang="en-US" smtClean="0"/>
              <a:pPr/>
              <a:t>36</a:t>
            </a:fld>
            <a:endParaRPr lang="en-US" dirty="0"/>
          </a:p>
        </p:txBody>
      </p:sp>
    </p:spTree>
    <p:extLst>
      <p:ext uri="{BB962C8B-B14F-4D97-AF65-F5344CB8AC3E}">
        <p14:creationId xmlns:p14="http://schemas.microsoft.com/office/powerpoint/2010/main" val="22587446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sym typeface="Wingdings" pitchFamily="2" charset="2"/>
              </a:rPr>
              <a:t>We are now analyzing the data that we just collected in November……</a:t>
            </a:r>
          </a:p>
          <a:p>
            <a:endParaRPr lang="en-US" baseline="0" dirty="0" smtClean="0">
              <a:sym typeface="Wingdings" pitchFamily="2" charset="2"/>
            </a:endParaRPr>
          </a:p>
          <a:p>
            <a:r>
              <a:rPr lang="en-US" baseline="0" dirty="0" smtClean="0">
                <a:sym typeface="Wingdings" pitchFamily="2" charset="2"/>
              </a:rPr>
              <a:t>We will be hosting focus groups in the 2 communities to see WHY we see WHAT we see</a:t>
            </a:r>
          </a:p>
          <a:p>
            <a:endParaRPr lang="en-US" baseline="0" dirty="0" smtClean="0">
              <a:sym typeface="Wingdings" pitchFamily="2" charset="2"/>
            </a:endParaRPr>
          </a:p>
          <a:p>
            <a:r>
              <a:rPr lang="en-US" baseline="0" dirty="0" smtClean="0">
                <a:sym typeface="Wingdings" pitchFamily="2" charset="2"/>
              </a:rPr>
              <a:t>*We were the guinea pig and went first with out data collection so now Shoshone Bannock, Lummi, Quinault, and Makah tribes are working on theirs.</a:t>
            </a:r>
          </a:p>
          <a:p>
            <a:endParaRPr lang="en-US" baseline="0" dirty="0" smtClean="0">
              <a:sym typeface="Wingdings" pitchFamily="2" charset="2"/>
            </a:endParaRPr>
          </a:p>
          <a:p>
            <a:r>
              <a:rPr lang="en-US" baseline="0" dirty="0" smtClean="0">
                <a:sym typeface="Wingdings" pitchFamily="2" charset="2"/>
              </a:rPr>
              <a:t>*Our findings should help inform policy and practice here at Nez Perce  </a:t>
            </a:r>
          </a:p>
          <a:p>
            <a:endParaRPr lang="en-US" baseline="0" dirty="0" smtClean="0">
              <a:sym typeface="Wingdings" pitchFamily="2" charset="2"/>
            </a:endParaRPr>
          </a:p>
          <a:p>
            <a:r>
              <a:rPr lang="en-US" baseline="0" dirty="0" smtClean="0">
                <a:sym typeface="Wingdings" pitchFamily="2" charset="2"/>
              </a:rPr>
              <a:t>AND give us a current snapshot of oral health in kids this age. </a:t>
            </a:r>
          </a:p>
          <a:p>
            <a:endParaRPr lang="en-US" baseline="0" dirty="0" smtClean="0">
              <a:sym typeface="Wingdings" pitchFamily="2" charset="2"/>
            </a:endParaRPr>
          </a:p>
          <a:p>
            <a:endParaRPr lang="en-US" baseline="0" dirty="0" smtClean="0">
              <a:sym typeface="Wingdings" pitchFamily="2" charset="2"/>
            </a:endParaRPr>
          </a:p>
          <a:p>
            <a:endParaRPr lang="en-US" baseline="0" dirty="0" smtClean="0">
              <a:sym typeface="Wingdings" pitchFamily="2" charset="2"/>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37</a:t>
            </a:fld>
            <a:endParaRPr lang="en-US"/>
          </a:p>
        </p:txBody>
      </p:sp>
    </p:spTree>
    <p:extLst>
      <p:ext uri="{BB962C8B-B14F-4D97-AF65-F5344CB8AC3E}">
        <p14:creationId xmlns:p14="http://schemas.microsoft.com/office/powerpoint/2010/main" val="15291153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So as you just</a:t>
            </a:r>
            <a:r>
              <a:rPr lang="en-US" i="1" baseline="0" dirty="0" smtClean="0"/>
              <a:t> s</a:t>
            </a:r>
            <a:r>
              <a:rPr lang="en-US" i="1" dirty="0" smtClean="0"/>
              <a:t>aw in that really quick presentation</a:t>
            </a:r>
            <a:r>
              <a:rPr lang="en-US" i="1" baseline="0" dirty="0" smtClean="0"/>
              <a:t> ……</a:t>
            </a:r>
          </a:p>
          <a:p>
            <a:endParaRPr lang="en-US" i="1" baseline="0" dirty="0" smtClean="0"/>
          </a:p>
          <a:p>
            <a:r>
              <a:rPr lang="en-US" i="1" baseline="0" dirty="0" smtClean="0"/>
              <a:t>There is LOTS of EXCITING stuff coming down the pipe from these projects</a:t>
            </a:r>
          </a:p>
          <a:p>
            <a:endParaRPr lang="en-US" i="1" baseline="0" dirty="0" smtClean="0"/>
          </a:p>
          <a:p>
            <a:r>
              <a:rPr lang="en-US" i="1" baseline="0" dirty="0" smtClean="0">
                <a:sym typeface="Wingdings" pitchFamily="2" charset="2"/>
              </a:rPr>
              <a:t>I do have some swag in the back from a couple of these projects if you are interested in checking it out!</a:t>
            </a:r>
          </a:p>
          <a:p>
            <a:endParaRPr lang="en-US" i="1" baseline="0" dirty="0" smtClean="0">
              <a:sym typeface="Wingdings" pitchFamily="2" charset="2"/>
            </a:endParaRPr>
          </a:p>
          <a:p>
            <a:r>
              <a:rPr lang="en-US" i="1" baseline="0" dirty="0" smtClean="0">
                <a:sym typeface="Wingdings" pitchFamily="2" charset="2"/>
              </a:rPr>
              <a:t>If you have any questions or want to chat more about specifics of any of these projects my contact information is listed below </a:t>
            </a:r>
          </a:p>
          <a:p>
            <a:endParaRPr lang="en-US" i="1" baseline="0" dirty="0" smtClean="0">
              <a:sym typeface="Wingdings" pitchFamily="2" charset="2"/>
            </a:endParaRPr>
          </a:p>
          <a:p>
            <a:r>
              <a:rPr lang="en-US" i="1" baseline="0" dirty="0" smtClean="0">
                <a:sym typeface="Wingdings" pitchFamily="2" charset="2"/>
              </a:rPr>
              <a:t>Thank you for your time…………….</a:t>
            </a:r>
            <a:r>
              <a:rPr lang="en-US" i="1" baseline="0" dirty="0" err="1" smtClean="0">
                <a:sym typeface="Wingdings" pitchFamily="2" charset="2"/>
              </a:rPr>
              <a:t>Qeci</a:t>
            </a:r>
            <a:r>
              <a:rPr lang="en-US" i="1" baseline="0" dirty="0" smtClean="0">
                <a:sym typeface="Wingdings" pitchFamily="2" charset="2"/>
              </a:rPr>
              <a:t>—yew-yew! </a:t>
            </a:r>
          </a:p>
        </p:txBody>
      </p:sp>
      <p:sp>
        <p:nvSpPr>
          <p:cNvPr id="4" name="Slide Number Placeholder 3"/>
          <p:cNvSpPr>
            <a:spLocks noGrp="1"/>
          </p:cNvSpPr>
          <p:nvPr>
            <p:ph type="sldNum" sz="quarter" idx="10"/>
          </p:nvPr>
        </p:nvSpPr>
        <p:spPr/>
        <p:txBody>
          <a:bodyPr/>
          <a:lstStyle/>
          <a:p>
            <a:fld id="{CA426E1C-57F7-4A85-BF8E-7A33950BE469}" type="slidenum">
              <a:rPr lang="en-US" smtClean="0"/>
              <a:pPr/>
              <a:t>38</a:t>
            </a:fld>
            <a:endParaRPr lang="en-US"/>
          </a:p>
        </p:txBody>
      </p:sp>
    </p:spTree>
    <p:extLst>
      <p:ext uri="{BB962C8B-B14F-4D97-AF65-F5344CB8AC3E}">
        <p14:creationId xmlns:p14="http://schemas.microsoft.com/office/powerpoint/2010/main" val="3020722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82762">
              <a:defRPr/>
            </a:pPr>
            <a:r>
              <a:rPr lang="en-US" dirty="0" smtClean="0"/>
              <a:t>-The goal of the project </a:t>
            </a:r>
            <a:r>
              <a:rPr lang="en-US" dirty="0"/>
              <a:t>has been </a:t>
            </a:r>
            <a:r>
              <a:rPr lang="en-US" dirty="0" smtClean="0"/>
              <a:t>to …….</a:t>
            </a:r>
          </a:p>
          <a:p>
            <a:pPr defTabSz="882762">
              <a:defRPr/>
            </a:pPr>
            <a:endParaRPr lang="en-US" dirty="0" smtClean="0"/>
          </a:p>
          <a:p>
            <a:pPr defTabSz="882762">
              <a:defRPr/>
            </a:pPr>
            <a:r>
              <a:rPr lang="en-US" dirty="0" smtClean="0"/>
              <a:t>ADAPT and EVALUATE </a:t>
            </a:r>
            <a:r>
              <a:rPr lang="en-US" dirty="0"/>
              <a:t>the effectiveness of </a:t>
            </a:r>
            <a:r>
              <a:rPr lang="en-US" dirty="0" smtClean="0">
                <a:solidFill>
                  <a:sysClr val="windowText" lastClr="000000"/>
                </a:solidFill>
              </a:rPr>
              <a:t>the</a:t>
            </a:r>
            <a:r>
              <a:rPr lang="en-US" baseline="0" dirty="0" smtClean="0">
                <a:solidFill>
                  <a:sysClr val="windowText" lastClr="000000"/>
                </a:solidFill>
              </a:rPr>
              <a:t> program through a Randomized Control Trial (RTC) </a:t>
            </a:r>
          </a:p>
          <a:p>
            <a:pPr defTabSz="882762">
              <a:defRPr/>
            </a:pPr>
            <a:endParaRPr lang="en-US" baseline="0" dirty="0" smtClean="0">
              <a:solidFill>
                <a:sysClr val="windowText" lastClr="000000"/>
              </a:solidFill>
            </a:endParaRPr>
          </a:p>
          <a:p>
            <a:pPr defTabSz="882762">
              <a:defRPr/>
            </a:pPr>
            <a:r>
              <a:rPr lang="en-US" baseline="0" dirty="0" smtClean="0">
                <a:solidFill>
                  <a:sysClr val="windowText" lastClr="000000"/>
                </a:solidFill>
              </a:rPr>
              <a:t>throughout Native communities in </a:t>
            </a:r>
            <a:r>
              <a:rPr lang="en-US" u="sng" dirty="0" smtClean="0">
                <a:solidFill>
                  <a:sysClr val="windowText" lastClr="000000"/>
                </a:solidFill>
              </a:rPr>
              <a:t>Alaska</a:t>
            </a:r>
            <a:r>
              <a:rPr lang="en-US" u="sng" dirty="0">
                <a:solidFill>
                  <a:sysClr val="windowText" lastClr="000000"/>
                </a:solidFill>
              </a:rPr>
              <a:t>, Arizona &amp; </a:t>
            </a:r>
            <a:r>
              <a:rPr lang="en-US" u="sng" dirty="0" smtClean="0">
                <a:solidFill>
                  <a:sysClr val="windowText" lastClr="000000"/>
                </a:solidFill>
              </a:rPr>
              <a:t>the Pacific </a:t>
            </a:r>
            <a:r>
              <a:rPr lang="en-US" u="sng" dirty="0">
                <a:solidFill>
                  <a:sysClr val="windowText" lastClr="000000"/>
                </a:solidFill>
              </a:rPr>
              <a:t>Northwest.</a:t>
            </a:r>
          </a:p>
          <a:p>
            <a:endParaRPr lang="en-US" dirty="0" smtClean="0"/>
          </a:p>
        </p:txBody>
      </p:sp>
      <p:sp>
        <p:nvSpPr>
          <p:cNvPr id="4" name="Slide Number Placeholder 3"/>
          <p:cNvSpPr>
            <a:spLocks noGrp="1"/>
          </p:cNvSpPr>
          <p:nvPr>
            <p:ph type="sldNum" sz="quarter" idx="10"/>
          </p:nvPr>
        </p:nvSpPr>
        <p:spPr/>
        <p:txBody>
          <a:bodyPr/>
          <a:lstStyle/>
          <a:p>
            <a:fld id="{1B750E2C-6FE4-43D5-9B4B-2DF2CCE13FE5}" type="slidenum">
              <a:rPr lang="en-US" smtClean="0"/>
              <a:pPr/>
              <a:t>4</a:t>
            </a:fld>
            <a:endParaRPr lang="en-US" dirty="0"/>
          </a:p>
        </p:txBody>
      </p:sp>
    </p:spTree>
    <p:extLst>
      <p:ext uri="{BB962C8B-B14F-4D97-AF65-F5344CB8AC3E}">
        <p14:creationId xmlns:p14="http://schemas.microsoft.com/office/powerpoint/2010/main" val="1549154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-The Native</a:t>
            </a:r>
            <a:r>
              <a:rPr lang="en-US" baseline="0" dirty="0" smtClean="0"/>
              <a:t> It’s Your Game curriculum </a:t>
            </a:r>
            <a:r>
              <a:rPr lang="en-US" dirty="0" smtClean="0"/>
              <a:t>is 13 lessons long, and can be accessed online. </a:t>
            </a:r>
          </a:p>
          <a:p>
            <a:endParaRPr lang="en-US" dirty="0" smtClean="0"/>
          </a:p>
          <a:p>
            <a:r>
              <a:rPr lang="en-US" dirty="0" smtClean="0"/>
              <a:t>Each lesson takes 30-45 minutes to complete. The lessons include a mix of videos, interactive games, quizzes, animation, and journal activities. You can see examples of these graphics on the screen above.</a:t>
            </a:r>
          </a:p>
          <a:p>
            <a:endParaRPr lang="en-US" dirty="0" smtClean="0"/>
          </a:p>
          <a:p>
            <a:r>
              <a:rPr lang="en-US" i="1" dirty="0" smtClean="0"/>
              <a:t>* In our community the interactive</a:t>
            </a:r>
            <a:r>
              <a:rPr lang="en-US" i="1" baseline="0" dirty="0" smtClean="0"/>
              <a:t> games </a:t>
            </a:r>
            <a:r>
              <a:rPr lang="en-US" i="1" dirty="0" smtClean="0"/>
              <a:t>were some of the kids’ favorites, a</a:t>
            </a:r>
            <a:r>
              <a:rPr lang="en-US" i="1" baseline="0" dirty="0" smtClean="0"/>
              <a:t> lot of them </a:t>
            </a:r>
            <a:r>
              <a:rPr lang="en-US" i="1" dirty="0" smtClean="0"/>
              <a:t>would want</a:t>
            </a:r>
            <a:r>
              <a:rPr lang="en-US" i="1" baseline="0" dirty="0" smtClean="0"/>
              <a:t> to redo an entire lesson to repeat a specific game or activity </a:t>
            </a:r>
            <a:r>
              <a:rPr lang="en-US" i="1" baseline="0" dirty="0" smtClean="0">
                <a:sym typeface="Wingdings" pitchFamily="2" charset="2"/>
              </a:rPr>
              <a:t></a:t>
            </a:r>
            <a:endParaRPr lang="en-US" i="1" dirty="0" smtClean="0"/>
          </a:p>
          <a:p>
            <a:endParaRPr lang="en-US" dirty="0" smtClean="0"/>
          </a:p>
          <a:p>
            <a:r>
              <a:rPr lang="en-US" dirty="0" smtClean="0"/>
              <a:t>These lessons cover a variety</a:t>
            </a:r>
            <a:r>
              <a:rPr lang="en-US" baseline="0" dirty="0" smtClean="0"/>
              <a:t> of topics such as </a:t>
            </a:r>
            <a:r>
              <a:rPr lang="en-US" dirty="0" smtClean="0"/>
              <a:t>healthy relationships, puberty and reproduction, HIV/STIs, pregnancy, refusal and communication skills, and contraception. </a:t>
            </a: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5</a:t>
            </a:fld>
            <a:endParaRPr lang="en-US" dirty="0"/>
          </a:p>
        </p:txBody>
      </p:sp>
    </p:spTree>
    <p:extLst>
      <p:ext uri="{BB962C8B-B14F-4D97-AF65-F5344CB8AC3E}">
        <p14:creationId xmlns:p14="http://schemas.microsoft.com/office/powerpoint/2010/main" val="889032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Throughout the adaptation process, the team gathered feedback from tribal communities throughout the three different regions to help guide the addition of content into the curriculum. </a:t>
            </a:r>
          </a:p>
          <a:p>
            <a:endParaRPr lang="en-US" dirty="0" smtClean="0"/>
          </a:p>
          <a:p>
            <a:r>
              <a:rPr lang="en-US" dirty="0" smtClean="0"/>
              <a:t>That</a:t>
            </a:r>
            <a:r>
              <a:rPr lang="en-US" baseline="0" dirty="0" smtClean="0"/>
              <a:t> content included </a:t>
            </a:r>
            <a:r>
              <a:rPr lang="en-US" dirty="0" smtClean="0"/>
              <a:t>videos featuring Native youth, elders, and a health education “sexpert” who reflected tribal and youth perspectives. </a:t>
            </a:r>
          </a:p>
          <a:p>
            <a:endParaRPr lang="en-US" dirty="0" smtClean="0"/>
          </a:p>
          <a:p>
            <a:r>
              <a:rPr lang="en-US" dirty="0" smtClean="0"/>
              <a:t>*These elders introduce each lesson to provide a Native wellness framework around sexual health. </a:t>
            </a:r>
          </a:p>
          <a:p>
            <a:endParaRPr lang="en-US" dirty="0" smtClean="0"/>
          </a:p>
          <a:p>
            <a:r>
              <a:rPr lang="en-US" dirty="0" smtClean="0"/>
              <a:t>They also help to provide cultural context to sensitive topics like anatomy and physiology.</a:t>
            </a:r>
            <a:r>
              <a:rPr lang="en-US" baseline="0" dirty="0" smtClean="0"/>
              <a:t> </a:t>
            </a:r>
            <a:r>
              <a:rPr lang="en-US" dirty="0" smtClean="0"/>
              <a:t>The</a:t>
            </a:r>
            <a:r>
              <a:rPr lang="en-US" baseline="0" dirty="0" smtClean="0"/>
              <a:t> elders help to</a:t>
            </a:r>
            <a:r>
              <a:rPr lang="en-US" dirty="0" smtClean="0"/>
              <a:t> incorporate a more traditional, holistic view of sexual health, integrating physical, social, mental, and spiritual dimensions for health and wellbeing. </a:t>
            </a:r>
          </a:p>
          <a:p>
            <a:endParaRPr lang="en-US" dirty="0" smtClean="0"/>
          </a:p>
          <a:p>
            <a:r>
              <a:rPr lang="en-US" i="1" dirty="0" smtClean="0"/>
              <a:t>*So those fact sheets you see in</a:t>
            </a:r>
            <a:r>
              <a:rPr lang="en-US" i="1" baseline="0" dirty="0" smtClean="0"/>
              <a:t> the right hand corner were a HUGE hit in our community.  K</a:t>
            </a:r>
            <a:r>
              <a:rPr lang="en-US" i="1" dirty="0" smtClean="0"/>
              <a:t>ids asked for them for friends, siblings, cousins,</a:t>
            </a:r>
            <a:r>
              <a:rPr lang="en-US" i="1" baseline="0" dirty="0" smtClean="0"/>
              <a:t> </a:t>
            </a:r>
            <a:r>
              <a:rPr lang="en-US" i="1" dirty="0" smtClean="0"/>
              <a:t>and others whom they thought needed the information</a:t>
            </a:r>
            <a:r>
              <a:rPr lang="en-US" i="1" baseline="0" dirty="0" smtClean="0"/>
              <a:t> throughout the project.  </a:t>
            </a:r>
          </a:p>
          <a:p>
            <a:endParaRPr lang="en-US" i="1" baseline="0" dirty="0" smtClean="0"/>
          </a:p>
          <a:p>
            <a:r>
              <a:rPr lang="en-US" i="1" baseline="0" dirty="0" smtClean="0"/>
              <a:t>*It was really great to see kids utilize these resources AND keep coming back for more!</a:t>
            </a:r>
            <a:endParaRPr lang="en-US" i="1"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6</a:t>
            </a:fld>
            <a:endParaRPr lang="en-US" dirty="0"/>
          </a:p>
        </p:txBody>
      </p:sp>
    </p:spTree>
    <p:extLst>
      <p:ext uri="{BB962C8B-B14F-4D97-AF65-F5344CB8AC3E}">
        <p14:creationId xmlns:p14="http://schemas.microsoft.com/office/powerpoint/2010/main" val="4132813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team also added a parent-child communication component to the program to encourage the community</a:t>
            </a:r>
            <a:r>
              <a:rPr lang="en-US" sz="1200" kern="1200" baseline="0" dirty="0" smtClean="0">
                <a:solidFill>
                  <a:schemeClr val="tx1"/>
                </a:solidFill>
                <a:effectLst/>
                <a:latin typeface="+mn-lt"/>
                <a:ea typeface="+mn-ea"/>
                <a:cs typeface="+mn-cs"/>
              </a:rPr>
              <a:t> to get involved in their youths health and wellbeing</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communication activities include </a:t>
            </a:r>
            <a:r>
              <a:rPr lang="en-US" sz="1200" u="sng" kern="1200" dirty="0" smtClean="0">
                <a:solidFill>
                  <a:schemeClr val="tx1"/>
                </a:solidFill>
                <a:effectLst/>
                <a:latin typeface="+mn-lt"/>
                <a:ea typeface="+mn-ea"/>
                <a:cs typeface="+mn-cs"/>
              </a:rPr>
              <a:t>teen and parent newsletters</a:t>
            </a:r>
            <a:r>
              <a:rPr lang="en-US" sz="1200" kern="12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rPr>
              <a:t>homework activities</a:t>
            </a:r>
            <a:r>
              <a:rPr lang="en-US" sz="1200" kern="1200" dirty="0" smtClean="0">
                <a:solidFill>
                  <a:schemeClr val="tx1"/>
                </a:solidFill>
                <a:effectLst/>
                <a:latin typeface="+mn-lt"/>
                <a:ea typeface="+mn-ea"/>
                <a:cs typeface="+mn-cs"/>
              </a:rPr>
              <a:t>, and </a:t>
            </a:r>
            <a:r>
              <a:rPr lang="en-US" sz="1200" u="sng" kern="1200" dirty="0" smtClean="0">
                <a:solidFill>
                  <a:schemeClr val="tx1"/>
                </a:solidFill>
                <a:effectLst/>
                <a:latin typeface="+mn-lt"/>
                <a:ea typeface="+mn-ea"/>
                <a:cs typeface="+mn-cs"/>
              </a:rPr>
              <a:t>fact sheets </a:t>
            </a:r>
            <a:r>
              <a:rPr lang="en-US" sz="1200" kern="1200" dirty="0" smtClean="0">
                <a:solidFill>
                  <a:schemeClr val="tx1"/>
                </a:solidFill>
                <a:effectLst/>
                <a:latin typeface="+mn-lt"/>
                <a:ea typeface="+mn-ea"/>
                <a:cs typeface="+mn-cs"/>
              </a:rPr>
              <a:t>designed to facilitate dialogue between the parent and child around friendships, dating, and sexual behavior. </a:t>
            </a:r>
          </a:p>
          <a:p>
            <a:endParaRPr lang="en-US" sz="1200" i="1"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*Kids</a:t>
            </a:r>
            <a:r>
              <a:rPr lang="en-US" sz="1200" i="1" kern="1200" baseline="0" dirty="0" smtClean="0">
                <a:solidFill>
                  <a:schemeClr val="tx1"/>
                </a:solidFill>
                <a:effectLst/>
                <a:latin typeface="+mn-lt"/>
                <a:ea typeface="+mn-ea"/>
                <a:cs typeface="+mn-cs"/>
              </a:rPr>
              <a:t> were always excited to turn their homework sheets in and share the conversations they had at home. I also heard from some parents about how these take home activities helped open  lines of communication for them about topics and conversations they didn’t know how to start with their child.</a:t>
            </a:r>
          </a:p>
          <a:p>
            <a:endParaRPr lang="en-US" sz="1200" i="1" kern="1200" baseline="0" dirty="0" smtClean="0">
              <a:solidFill>
                <a:schemeClr val="tx1"/>
              </a:solidFill>
              <a:effectLst/>
              <a:latin typeface="+mn-lt"/>
              <a:ea typeface="+mn-ea"/>
              <a:cs typeface="+mn-cs"/>
            </a:endParaRPr>
          </a:p>
          <a:p>
            <a:r>
              <a:rPr lang="en-US" sz="1200" i="1" kern="1200" baseline="0" dirty="0" smtClean="0">
                <a:solidFill>
                  <a:schemeClr val="tx1"/>
                </a:solidFill>
                <a:effectLst/>
                <a:latin typeface="+mn-lt"/>
                <a:ea typeface="+mn-ea"/>
                <a:cs typeface="+mn-cs"/>
              </a:rPr>
              <a:t>*These take home pieces were by far one of my FAVORITE additions to the curriculum! </a:t>
            </a: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481421D-EAE0-4E46-9A28-4C1A13995C28}" type="slidenum">
              <a:rPr lang="en-US" smtClean="0"/>
              <a:pPr/>
              <a:t>7</a:t>
            </a:fld>
            <a:endParaRPr lang="en-US" dirty="0"/>
          </a:p>
        </p:txBody>
      </p:sp>
    </p:spTree>
    <p:extLst>
      <p:ext uri="{BB962C8B-B14F-4D97-AF65-F5344CB8AC3E}">
        <p14:creationId xmlns:p14="http://schemas.microsoft.com/office/powerpoint/2010/main" val="2577542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During the evaluation phase of the study…</a:t>
            </a:r>
          </a:p>
          <a:p>
            <a:endParaRPr lang="en-US" dirty="0" smtClean="0"/>
          </a:p>
          <a:p>
            <a:pPr defTabSz="882762">
              <a:defRPr/>
            </a:pPr>
            <a:r>
              <a:rPr lang="en-US" dirty="0" smtClean="0"/>
              <a:t>The team recruited 25 sites which</a:t>
            </a:r>
            <a:r>
              <a:rPr lang="en-US" baseline="0" dirty="0" smtClean="0"/>
              <a:t> </a:t>
            </a:r>
            <a:r>
              <a:rPr lang="en-US" dirty="0" smtClean="0"/>
              <a:t>represented 18 tribes/communities across the three different</a:t>
            </a:r>
            <a:r>
              <a:rPr lang="en-US" baseline="0" dirty="0" smtClean="0"/>
              <a:t> regions</a:t>
            </a:r>
            <a:r>
              <a:rPr lang="en-US" dirty="0" smtClean="0"/>
              <a:t> to participate in the randomized controlled trial of NIYG. We were one of these</a:t>
            </a:r>
            <a:r>
              <a:rPr lang="en-US" baseline="0" dirty="0" smtClean="0"/>
              <a:t> local evaluation sites.</a:t>
            </a:r>
            <a:endParaRPr lang="en-US" dirty="0" smtClean="0"/>
          </a:p>
          <a:p>
            <a:pPr defTabSz="882762">
              <a:defRPr/>
            </a:pPr>
            <a:r>
              <a:rPr lang="en-US" dirty="0" smtClean="0"/>
              <a:t> </a:t>
            </a:r>
          </a:p>
          <a:p>
            <a:r>
              <a:rPr lang="en-US" dirty="0" smtClean="0"/>
              <a:t>Across all three regions, 574 Youth enrolled in NIYG (that’s the actual</a:t>
            </a:r>
            <a:r>
              <a:rPr lang="en-US" baseline="0" dirty="0" smtClean="0"/>
              <a:t> </a:t>
            </a:r>
            <a:r>
              <a:rPr lang="en-US" dirty="0" smtClean="0"/>
              <a:t># of youth who returned all of their consent forms).  </a:t>
            </a:r>
          </a:p>
          <a:p>
            <a:endParaRPr lang="en-US" dirty="0" smtClean="0"/>
          </a:p>
          <a:p>
            <a:r>
              <a:rPr lang="en-US" dirty="0" smtClean="0"/>
              <a:t>We also collected online survey data from youth who completed the program at three different stages; baseline, immediate follow up, and again at 12 months. </a:t>
            </a:r>
          </a:p>
          <a:p>
            <a:endParaRPr lang="en-US" dirty="0" smtClean="0"/>
          </a:p>
        </p:txBody>
      </p:sp>
      <p:sp>
        <p:nvSpPr>
          <p:cNvPr id="4" name="Slide Number Placeholder 3"/>
          <p:cNvSpPr>
            <a:spLocks noGrp="1"/>
          </p:cNvSpPr>
          <p:nvPr>
            <p:ph type="sldNum" sz="quarter" idx="10"/>
          </p:nvPr>
        </p:nvSpPr>
        <p:spPr/>
        <p:txBody>
          <a:bodyPr/>
          <a:lstStyle/>
          <a:p>
            <a:fld id="{1B750E2C-6FE4-43D5-9B4B-2DF2CCE13FE5}"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124944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The program</a:t>
            </a:r>
            <a:r>
              <a:rPr lang="en-US" baseline="0" dirty="0" smtClean="0"/>
              <a:t> is in its final year of funding to evaluate the parent-child component</a:t>
            </a:r>
          </a:p>
          <a:p>
            <a:endParaRPr lang="en-US" baseline="0" dirty="0" smtClean="0"/>
          </a:p>
          <a:p>
            <a:r>
              <a:rPr lang="en-US" baseline="0" dirty="0" smtClean="0"/>
              <a:t> and the results from the RTC (Randomized Control Trial) have come in…</a:t>
            </a:r>
          </a:p>
          <a:p>
            <a:endParaRPr lang="en-US" baseline="0" dirty="0" smtClean="0"/>
          </a:p>
        </p:txBody>
      </p:sp>
      <p:sp>
        <p:nvSpPr>
          <p:cNvPr id="4" name="Slide Number Placeholder 3"/>
          <p:cNvSpPr>
            <a:spLocks noGrp="1"/>
          </p:cNvSpPr>
          <p:nvPr>
            <p:ph type="sldNum" sz="quarter" idx="10"/>
          </p:nvPr>
        </p:nvSpPr>
        <p:spPr/>
        <p:txBody>
          <a:bodyPr/>
          <a:lstStyle/>
          <a:p>
            <a:pPr>
              <a:defRPr/>
            </a:pPr>
            <a:fld id="{81AAAD0D-26B7-4F34-BACA-8B7F86ED819C}" type="slidenum">
              <a:rPr lang="en-US" smtClean="0">
                <a:solidFill>
                  <a:prstClr val="black"/>
                </a:solidFill>
              </a:rPr>
              <a:pPr>
                <a:defRPr/>
              </a:pPr>
              <a:t>9</a:t>
            </a:fld>
            <a:endParaRPr lang="en-US" dirty="0">
              <a:solidFill>
                <a:prstClr val="black"/>
              </a:solidFill>
            </a:endParaRPr>
          </a:p>
        </p:txBody>
      </p:sp>
    </p:spTree>
    <p:extLst>
      <p:ext uri="{BB962C8B-B14F-4D97-AF65-F5344CB8AC3E}">
        <p14:creationId xmlns:p14="http://schemas.microsoft.com/office/powerpoint/2010/main" val="9616779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vmlDrawing" Target="../drawings/vmlDrawing1.vml"/><Relationship Id="rId5" Type="http://schemas.openxmlformats.org/officeDocument/2006/relationships/oleObject" Target="../embeddings/Microsoft_PowerPoint_97-2003_Presentation1.ppt"/><Relationship Id="rId4" Type="http://schemas.openxmlformats.org/officeDocument/2006/relationships/oleObject" Target="../embeddings/oleObject1.bin"/></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6.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 Id="rId4" Type="http://schemas.openxmlformats.org/officeDocument/2006/relationships/image" Target="../media/image6.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 Id="rId4"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7.xml"/><Relationship Id="rId4" Type="http://schemas.openxmlformats.org/officeDocument/2006/relationships/image" Target="../media/image6.jpe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9.xml"/><Relationship Id="rId4" Type="http://schemas.openxmlformats.org/officeDocument/2006/relationships/image" Target="../media/image6.jpe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0.xml"/><Relationship Id="rId4" Type="http://schemas.openxmlformats.org/officeDocument/2006/relationships/image" Target="../media/image6.jpe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6">
            <a:lumMod val="75000"/>
          </a:schemeClr>
        </a:solidFill>
        <a:effectLst/>
      </p:bgPr>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746EEA38-A9B4-4AE0-9C23-4A8F80AC6D9E}" type="datetimeFigureOut">
              <a:rPr lang="en-US" smtClean="0"/>
              <a:pPr/>
              <a:t>4/20/2016</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solidFill>
                <a:srgbClr val="EBDDC3"/>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76AEF22-2011-43AB-AF1D-9FF59D258130}" type="slidenum">
              <a:rPr lang="en-US" smtClean="0">
                <a:solidFill>
                  <a:srgbClr val="EBDDC3"/>
                </a:solidFill>
              </a:rPr>
              <a:pPr/>
              <a:t>‹#›</a:t>
            </a:fld>
            <a:endParaRPr lang="en-US">
              <a:solidFill>
                <a:srgbClr val="EBDDC3"/>
              </a:solidFill>
            </a:endParaRPr>
          </a:p>
        </p:txBody>
      </p:sp>
    </p:spTree>
    <p:extLst>
      <p:ext uri="{BB962C8B-B14F-4D97-AF65-F5344CB8AC3E}">
        <p14:creationId xmlns:p14="http://schemas.microsoft.com/office/powerpoint/2010/main" val="214678711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46EEA38-A9B4-4AE0-9C23-4A8F80AC6D9E}" type="datetimeFigureOut">
              <a:rPr lang="en-US" smtClean="0">
                <a:solidFill>
                  <a:srgbClr val="775F55"/>
                </a:solidFill>
              </a:rPr>
              <a:pPr/>
              <a:t>4/20/2016</a:t>
            </a:fld>
            <a:endParaRPr lang="en-US">
              <a:solidFill>
                <a:srgbClr val="775F55"/>
              </a:solidFill>
            </a:endParaRPr>
          </a:p>
        </p:txBody>
      </p:sp>
      <p:sp>
        <p:nvSpPr>
          <p:cNvPr id="6" name="Footer Placeholder 5"/>
          <p:cNvSpPr>
            <a:spLocks noGrp="1"/>
          </p:cNvSpPr>
          <p:nvPr>
            <p:ph type="ftr" sz="quarter" idx="11"/>
          </p:nvPr>
        </p:nvSpPr>
        <p:spPr/>
        <p:txBody>
          <a:bodyPr/>
          <a:lstStyle/>
          <a:p>
            <a:endParaRPr lang="en-US">
              <a:solidFill>
                <a:srgbClr val="775F55"/>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C76AEF22-2011-43AB-AF1D-9FF59D258130}"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013941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e Placeholder 11"/>
          <p:cNvSpPr>
            <a:spLocks noGrp="1"/>
          </p:cNvSpPr>
          <p:nvPr>
            <p:ph type="dt" sz="half" idx="10"/>
          </p:nvPr>
        </p:nvSpPr>
        <p:spPr>
          <a:xfrm>
            <a:off x="6248400" y="6248400"/>
            <a:ext cx="2667000" cy="365125"/>
          </a:xfrm>
        </p:spPr>
        <p:txBody>
          <a:bodyPr rtlCol="0"/>
          <a:lstStyle/>
          <a:p>
            <a:fld id="{746EEA38-A9B4-4AE0-9C23-4A8F80AC6D9E}" type="datetimeFigureOut">
              <a:rPr lang="en-US" smtClean="0">
                <a:solidFill>
                  <a:srgbClr val="775F55"/>
                </a:solidFill>
              </a:rPr>
              <a:pPr/>
              <a:t>4/20/2016</a:t>
            </a:fld>
            <a:endParaRPr lang="en-US">
              <a:solidFill>
                <a:srgbClr val="775F55"/>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C76AEF22-2011-43AB-AF1D-9FF59D258130}"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solidFill>
                <a:srgbClr val="775F55"/>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extLst>
      <p:ext uri="{BB962C8B-B14F-4D97-AF65-F5344CB8AC3E}">
        <p14:creationId xmlns:p14="http://schemas.microsoft.com/office/powerpoint/2010/main" val="4081683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46EEA38-A9B4-4AE0-9C23-4A8F80AC6D9E}" type="datetimeFigureOut">
              <a:rPr lang="en-US" smtClean="0">
                <a:solidFill>
                  <a:srgbClr val="775F55"/>
                </a:solidFill>
              </a:rPr>
              <a:pPr/>
              <a:t>4/20/2016</a:t>
            </a:fld>
            <a:endParaRPr lang="en-US">
              <a:solidFill>
                <a:srgbClr val="775F55"/>
              </a:solidFill>
            </a:endParaRPr>
          </a:p>
        </p:txBody>
      </p:sp>
      <p:sp>
        <p:nvSpPr>
          <p:cNvPr id="5" name="Footer Placeholder 4"/>
          <p:cNvSpPr>
            <a:spLocks noGrp="1"/>
          </p:cNvSpPr>
          <p:nvPr>
            <p:ph type="ftr" sz="quarter" idx="11"/>
          </p:nvPr>
        </p:nvSpPr>
        <p:spPr/>
        <p:txBody>
          <a:bodyPr/>
          <a:lstStyle/>
          <a:p>
            <a:endParaRPr lang="en-US">
              <a:solidFill>
                <a:srgbClr val="775F55"/>
              </a:solidFill>
            </a:endParaRPr>
          </a:p>
        </p:txBody>
      </p:sp>
      <p:sp>
        <p:nvSpPr>
          <p:cNvPr id="6" name="Slide Number Placeholder 5"/>
          <p:cNvSpPr>
            <a:spLocks noGrp="1"/>
          </p:cNvSpPr>
          <p:nvPr>
            <p:ph type="sldNum" sz="quarter" idx="12"/>
          </p:nvPr>
        </p:nvSpPr>
        <p:spPr/>
        <p:txBody>
          <a:bodyPr/>
          <a:lstStyle/>
          <a:p>
            <a:fld id="{C76AEF22-2011-43AB-AF1D-9FF59D258130}" type="slidenum">
              <a:rPr lang="en-US" smtClean="0"/>
              <a:pPr/>
              <a:t>‹#›</a:t>
            </a:fld>
            <a:endParaRPr lang="en-US"/>
          </a:p>
        </p:txBody>
      </p:sp>
    </p:spTree>
    <p:extLst>
      <p:ext uri="{BB962C8B-B14F-4D97-AF65-F5344CB8AC3E}">
        <p14:creationId xmlns:p14="http://schemas.microsoft.com/office/powerpoint/2010/main" val="2667578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746EEA38-A9B4-4AE0-9C23-4A8F80AC6D9E}" type="datetimeFigureOut">
              <a:rPr lang="en-US" smtClean="0">
                <a:solidFill>
                  <a:srgbClr val="775F55"/>
                </a:solidFill>
              </a:rPr>
              <a:pPr/>
              <a:t>4/20/2016</a:t>
            </a:fld>
            <a:endParaRPr lang="en-US">
              <a:solidFill>
                <a:srgbClr val="775F55"/>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a:solidFill>
                <a:srgbClr val="775F55"/>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C76AEF22-2011-43AB-AF1D-9FF59D258130}" type="slidenum">
              <a:rPr lang="en-US" smtClean="0"/>
              <a:pPr/>
              <a:t>‹#›</a:t>
            </a:fld>
            <a:endParaRPr lang="en-US"/>
          </a:p>
        </p:txBody>
      </p:sp>
    </p:spTree>
    <p:extLst>
      <p:ext uri="{BB962C8B-B14F-4D97-AF65-F5344CB8AC3E}">
        <p14:creationId xmlns:p14="http://schemas.microsoft.com/office/powerpoint/2010/main" val="2053384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229600" cy="109728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4191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029200" y="1676400"/>
            <a:ext cx="3810000" cy="2133600"/>
          </a:xfrm>
        </p:spPr>
        <p:txBody>
          <a:bodyPr/>
          <a:lstStyle/>
          <a:p>
            <a:pPr lvl="0"/>
            <a:r>
              <a:rPr lang="en-US" dirty="0" smtClean="0"/>
              <a:t>Click to edit Master text styles</a:t>
            </a:r>
          </a:p>
        </p:txBody>
      </p:sp>
      <p:sp>
        <p:nvSpPr>
          <p:cNvPr id="5" name="Content Placeholder 4"/>
          <p:cNvSpPr>
            <a:spLocks noGrp="1"/>
          </p:cNvSpPr>
          <p:nvPr>
            <p:ph sz="quarter" idx="3"/>
          </p:nvPr>
        </p:nvSpPr>
        <p:spPr>
          <a:xfrm>
            <a:off x="5029200" y="3886200"/>
            <a:ext cx="3810000" cy="2133600"/>
          </a:xfrm>
        </p:spPr>
        <p:txBody>
          <a:bodyPr/>
          <a:lstStyle/>
          <a:p>
            <a:pPr lvl="0"/>
            <a:r>
              <a:rPr lang="en-US" dirty="0" smtClean="0"/>
              <a:t>Click to edit Master text styles</a:t>
            </a:r>
          </a:p>
        </p:txBody>
      </p:sp>
      <p:sp>
        <p:nvSpPr>
          <p:cNvPr id="6" name="Date Placeholder 9"/>
          <p:cNvSpPr>
            <a:spLocks noGrp="1"/>
          </p:cNvSpPr>
          <p:nvPr>
            <p:ph type="dt" sz="half" idx="10"/>
          </p:nvPr>
        </p:nvSpPr>
        <p:spPr>
          <a:xfrm>
            <a:off x="6172200" y="6248400"/>
            <a:ext cx="2667000" cy="365125"/>
          </a:xfrm>
        </p:spPr>
        <p:txBody>
          <a:bodyPr/>
          <a:lstStyle>
            <a:lvl1pPr>
              <a:defRPr/>
            </a:lvl1pPr>
          </a:lstStyle>
          <a:p>
            <a:pPr>
              <a:defRPr/>
            </a:pPr>
            <a:endParaRPr lang="en-US">
              <a:solidFill>
                <a:srgbClr val="775F55"/>
              </a:solidFill>
            </a:endParaRPr>
          </a:p>
        </p:txBody>
      </p:sp>
      <p:sp>
        <p:nvSpPr>
          <p:cNvPr id="7" name="Footer Placeholder 21"/>
          <p:cNvSpPr>
            <a:spLocks noGrp="1"/>
          </p:cNvSpPr>
          <p:nvPr>
            <p:ph type="ftr" sz="quarter" idx="11"/>
          </p:nvPr>
        </p:nvSpPr>
        <p:spPr/>
        <p:txBody>
          <a:bodyPr/>
          <a:lstStyle>
            <a:lvl1pPr>
              <a:defRPr/>
            </a:lvl1pPr>
          </a:lstStyle>
          <a:p>
            <a:pPr>
              <a:defRPr/>
            </a:pPr>
            <a:endParaRPr lang="en-US">
              <a:solidFill>
                <a:srgbClr val="775F55"/>
              </a:solidFill>
            </a:endParaRPr>
          </a:p>
        </p:txBody>
      </p:sp>
      <p:sp>
        <p:nvSpPr>
          <p:cNvPr id="8" name="Slide Number Placeholder 17"/>
          <p:cNvSpPr>
            <a:spLocks noGrp="1"/>
          </p:cNvSpPr>
          <p:nvPr>
            <p:ph type="sldNum" sz="quarter" idx="12"/>
          </p:nvPr>
        </p:nvSpPr>
        <p:spPr/>
        <p:txBody>
          <a:bodyPr/>
          <a:lstStyle>
            <a:lvl1pPr>
              <a:defRPr/>
            </a:lvl1pPr>
          </a:lstStyle>
          <a:p>
            <a:pPr>
              <a:defRPr/>
            </a:pPr>
            <a:fld id="{69EBD6BA-DD57-443B-ABF7-A1A9A18DE94E}" type="slidenum">
              <a:rPr lang="en-US"/>
              <a:pPr>
                <a:defRPr/>
              </a:pPr>
              <a:t>‹#›</a:t>
            </a:fld>
            <a:endParaRPr lang="en-US"/>
          </a:p>
        </p:txBody>
      </p:sp>
    </p:spTree>
    <p:extLst>
      <p:ext uri="{BB962C8B-B14F-4D97-AF65-F5344CB8AC3E}">
        <p14:creationId xmlns:p14="http://schemas.microsoft.com/office/powerpoint/2010/main" val="2149694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1_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229600" cy="109728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648200" y="1676400"/>
            <a:ext cx="4191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09600" y="1676400"/>
            <a:ext cx="3810000" cy="2057400"/>
          </a:xfrm>
        </p:spPr>
        <p:txBody>
          <a:bodyPr/>
          <a:lstStyle/>
          <a:p>
            <a:pPr lvl="0"/>
            <a:r>
              <a:rPr lang="en-US" dirty="0" smtClean="0"/>
              <a:t>Click to edit Master text styles</a:t>
            </a:r>
          </a:p>
        </p:txBody>
      </p:sp>
      <p:sp>
        <p:nvSpPr>
          <p:cNvPr id="5" name="Content Placeholder 4"/>
          <p:cNvSpPr>
            <a:spLocks noGrp="1"/>
          </p:cNvSpPr>
          <p:nvPr>
            <p:ph sz="quarter" idx="3"/>
          </p:nvPr>
        </p:nvSpPr>
        <p:spPr>
          <a:xfrm>
            <a:off x="609600" y="3962400"/>
            <a:ext cx="3810000" cy="2057400"/>
          </a:xfrm>
        </p:spPr>
        <p:txBody>
          <a:bodyPr/>
          <a:lstStyle/>
          <a:p>
            <a:pPr lvl="0"/>
            <a:r>
              <a:rPr lang="en-US" dirty="0" smtClean="0"/>
              <a:t>Click to edit Master text styles</a:t>
            </a:r>
          </a:p>
        </p:txBody>
      </p:sp>
      <p:sp>
        <p:nvSpPr>
          <p:cNvPr id="6" name="Date Placeholder 9"/>
          <p:cNvSpPr>
            <a:spLocks noGrp="1"/>
          </p:cNvSpPr>
          <p:nvPr>
            <p:ph type="dt" sz="half" idx="10"/>
          </p:nvPr>
        </p:nvSpPr>
        <p:spPr>
          <a:xfrm>
            <a:off x="6172200" y="6248400"/>
            <a:ext cx="2667000" cy="365125"/>
          </a:xfrm>
        </p:spPr>
        <p:txBody>
          <a:bodyPr/>
          <a:lstStyle>
            <a:lvl1pPr>
              <a:defRPr/>
            </a:lvl1pPr>
          </a:lstStyle>
          <a:p>
            <a:pPr>
              <a:defRPr/>
            </a:pPr>
            <a:endParaRPr lang="en-US">
              <a:solidFill>
                <a:srgbClr val="775F55"/>
              </a:solidFill>
            </a:endParaRPr>
          </a:p>
        </p:txBody>
      </p:sp>
      <p:sp>
        <p:nvSpPr>
          <p:cNvPr id="7" name="Footer Placeholder 21"/>
          <p:cNvSpPr>
            <a:spLocks noGrp="1"/>
          </p:cNvSpPr>
          <p:nvPr>
            <p:ph type="ftr" sz="quarter" idx="11"/>
          </p:nvPr>
        </p:nvSpPr>
        <p:spPr/>
        <p:txBody>
          <a:bodyPr/>
          <a:lstStyle>
            <a:lvl1pPr>
              <a:defRPr/>
            </a:lvl1pPr>
          </a:lstStyle>
          <a:p>
            <a:pPr>
              <a:defRPr/>
            </a:pPr>
            <a:endParaRPr lang="en-US">
              <a:solidFill>
                <a:srgbClr val="775F55"/>
              </a:solidFill>
            </a:endParaRPr>
          </a:p>
        </p:txBody>
      </p:sp>
      <p:sp>
        <p:nvSpPr>
          <p:cNvPr id="8" name="Slide Number Placeholder 17"/>
          <p:cNvSpPr>
            <a:spLocks noGrp="1"/>
          </p:cNvSpPr>
          <p:nvPr>
            <p:ph type="sldNum" sz="quarter" idx="12"/>
          </p:nvPr>
        </p:nvSpPr>
        <p:spPr/>
        <p:txBody>
          <a:bodyPr/>
          <a:lstStyle>
            <a:lvl1pPr>
              <a:defRPr/>
            </a:lvl1pPr>
          </a:lstStyle>
          <a:p>
            <a:pPr>
              <a:defRPr/>
            </a:pPr>
            <a:fld id="{69EBD6BA-DD57-443B-ABF7-A1A9A18DE94E}" type="slidenum">
              <a:rPr lang="en-US"/>
              <a:pPr>
                <a:defRPr/>
              </a:pPr>
              <a:t>‹#›</a:t>
            </a:fld>
            <a:endParaRPr lang="en-US"/>
          </a:p>
        </p:txBody>
      </p:sp>
    </p:spTree>
    <p:extLst>
      <p:ext uri="{BB962C8B-B14F-4D97-AF65-F5344CB8AC3E}">
        <p14:creationId xmlns:p14="http://schemas.microsoft.com/office/powerpoint/2010/main" val="2371031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Basic Content">
    <p:spTree>
      <p:nvGrpSpPr>
        <p:cNvPr id="1" name=""/>
        <p:cNvGrpSpPr/>
        <p:nvPr/>
      </p:nvGrpSpPr>
      <p:grpSpPr>
        <a:xfrm>
          <a:off x="0" y="0"/>
          <a:ext cx="0" cy="0"/>
          <a:chOff x="0" y="0"/>
          <a:chExt cx="0" cy="0"/>
        </a:xfrm>
      </p:grpSpPr>
      <p:pic>
        <p:nvPicPr>
          <p:cNvPr id="5" name="Picture 9" descr="IHSlogo red transparent"/>
          <p:cNvPicPr>
            <a:picLocks noChangeAspect="1" noChangeArrowheads="1"/>
          </p:cNvPicPr>
          <p:nvPr userDrawn="1"/>
        </p:nvPicPr>
        <p:blipFill>
          <a:blip r:embed="rId3" cstate="print"/>
          <a:srcRect/>
          <a:stretch>
            <a:fillRect/>
          </a:stretch>
        </p:blipFill>
        <p:spPr bwMode="auto">
          <a:xfrm>
            <a:off x="0" y="0"/>
            <a:ext cx="990600" cy="904875"/>
          </a:xfrm>
          <a:prstGeom prst="rect">
            <a:avLst/>
          </a:prstGeom>
          <a:noFill/>
          <a:ln w="9525">
            <a:noFill/>
            <a:miter lim="800000"/>
            <a:headEnd/>
            <a:tailEnd/>
          </a:ln>
        </p:spPr>
      </p:pic>
      <p:graphicFrame>
        <p:nvGraphicFramePr>
          <p:cNvPr id="7"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2104" r:id="rId5" imgW="0" imgH="0" progId="PowerPoint.Show.8">
                  <p:embed/>
                </p:oleObj>
              </mc:Choice>
              <mc:Fallback>
                <p:oleObj r:id="rId5" imgW="0" imgH="0" progId="PowerPoint.Show.8">
                  <p:embed/>
                  <p:pic>
                    <p:nvPicPr>
                      <p:cNvPr id="0" name="AutoShape 5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pic>
                </p:oleObj>
              </mc:Fallback>
            </mc:AlternateContent>
          </a:graphicData>
        </a:graphic>
      </p:graphicFrame>
      <p:sp>
        <p:nvSpPr>
          <p:cNvPr id="2" name="Title 1"/>
          <p:cNvSpPr>
            <a:spLocks noGrp="1"/>
          </p:cNvSpPr>
          <p:nvPr>
            <p:ph type="title"/>
          </p:nvPr>
        </p:nvSpPr>
        <p:spPr>
          <a:xfrm>
            <a:off x="457200" y="274638"/>
            <a:ext cx="8229600" cy="1143000"/>
          </a:xfrm>
          <a:prstGeom prst="rect">
            <a:avLst/>
          </a:prstGeom>
        </p:spPr>
        <p:txBody>
          <a:bodyPr anchor="b"/>
          <a:lstStyle>
            <a:lvl1pPr>
              <a:lnSpc>
                <a:spcPts val="3000"/>
              </a:lnSpc>
              <a:defRPr sz="2800" b="1" baseline="0">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1"/>
          </p:nvPr>
        </p:nvSpPr>
        <p:spPr>
          <a:xfrm>
            <a:off x="457200" y="5791200"/>
            <a:ext cx="8229600" cy="609600"/>
          </a:xfrm>
          <a:prstGeom prst="rect">
            <a:avLst/>
          </a:prstGeom>
        </p:spPr>
        <p:txBody>
          <a:bodyPr anchor="b"/>
          <a:lstStyle>
            <a:lvl1pPr>
              <a:buNone/>
              <a:defRPr sz="1100">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276751943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cept Description">
    <p:spTree>
      <p:nvGrpSpPr>
        <p:cNvPr id="1" name=""/>
        <p:cNvGrpSpPr/>
        <p:nvPr/>
      </p:nvGrpSpPr>
      <p:grpSpPr>
        <a:xfrm>
          <a:off x="0" y="0"/>
          <a:ext cx="0" cy="0"/>
          <a:chOff x="0" y="0"/>
          <a:chExt cx="0" cy="0"/>
        </a:xfrm>
      </p:grpSpPr>
      <p:sp>
        <p:nvSpPr>
          <p:cNvPr id="7" name="Title 6"/>
          <p:cNvSpPr>
            <a:spLocks noGrp="1"/>
          </p:cNvSpPr>
          <p:nvPr>
            <p:ph type="title"/>
          </p:nvPr>
        </p:nvSpPr>
        <p:spPr>
          <a:xfrm>
            <a:off x="228599" y="0"/>
            <a:ext cx="8689975" cy="917575"/>
          </a:xfrm>
        </p:spPr>
        <p:txBody>
          <a:bodyPr anchor="b"/>
          <a:lstStyle>
            <a:lvl1pPr>
              <a:defRPr sz="3200">
                <a:solidFill>
                  <a:srgbClr val="525252"/>
                </a:solidFill>
                <a:latin typeface="Arial"/>
                <a:cs typeface="Arial"/>
              </a:defRPr>
            </a:lvl1pPr>
          </a:lstStyle>
          <a:p>
            <a:r>
              <a:rPr lang="en-US" dirty="0" smtClean="0"/>
              <a:t>Click to edit Master title style</a:t>
            </a:r>
            <a:endParaRPr lang="en-US" dirty="0"/>
          </a:p>
        </p:txBody>
      </p:sp>
      <p:sp>
        <p:nvSpPr>
          <p:cNvPr id="9" name="Text Placeholder 8"/>
          <p:cNvSpPr>
            <a:spLocks noGrp="1"/>
          </p:cNvSpPr>
          <p:nvPr>
            <p:ph type="body" sz="quarter" idx="10" hasCustomPrompt="1"/>
          </p:nvPr>
        </p:nvSpPr>
        <p:spPr>
          <a:xfrm>
            <a:off x="228601" y="6534346"/>
            <a:ext cx="8731737" cy="211549"/>
          </a:xfrm>
        </p:spPr>
        <p:txBody>
          <a:bodyPr anchor="b"/>
          <a:lstStyle>
            <a:lvl1pPr marL="0" indent="0" algn="r">
              <a:buNone/>
              <a:defRPr sz="1100" baseline="0">
                <a:solidFill>
                  <a:schemeClr val="bg2">
                    <a:lumMod val="60000"/>
                    <a:lumOff val="40000"/>
                  </a:schemeClr>
                </a:solidFill>
                <a:latin typeface="Arial"/>
                <a:cs typeface="Arial"/>
              </a:defRPr>
            </a:lvl1pPr>
          </a:lstStyle>
          <a:p>
            <a:pPr lvl="0"/>
            <a:r>
              <a:rPr lang="en-US" dirty="0" smtClean="0"/>
              <a:t>Footer test placeholder</a:t>
            </a:r>
            <a:endParaRPr lang="en-US" dirty="0"/>
          </a:p>
        </p:txBody>
      </p:sp>
    </p:spTree>
    <p:extLst>
      <p:ext uri="{BB962C8B-B14F-4D97-AF65-F5344CB8AC3E}">
        <p14:creationId xmlns:p14="http://schemas.microsoft.com/office/powerpoint/2010/main" val="429092119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C766CB-857E-4B20-AC37-77283DC362F6}" type="datetimeFigureOut">
              <a:rPr lang="en-US" smtClean="0">
                <a:solidFill>
                  <a:prstClr val="black">
                    <a:tint val="75000"/>
                  </a:prstClr>
                </a:solidFill>
              </a:rPr>
              <a:pPr/>
              <a:t>4/20/2016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39196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C766CB-857E-4B20-AC37-77283DC362F6}" type="datetimeFigureOut">
              <a:rPr lang="en-US" smtClean="0">
                <a:solidFill>
                  <a:prstClr val="black">
                    <a:tint val="75000"/>
                  </a:prstClr>
                </a:solidFill>
              </a:rPr>
              <a:pPr/>
              <a:t>4/20/2016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9477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_Light">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746EEA38-A9B4-4AE0-9C23-4A8F80AC6D9E}" type="datetimeFigureOut">
              <a:rPr lang="en-US" smtClean="0"/>
              <a:pPr/>
              <a:t>4/20/2016</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solidFill>
                <a:srgbClr val="775F55"/>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76AEF22-2011-43AB-AF1D-9FF59D258130}" type="slidenum">
              <a:rPr lang="en-US" smtClean="0">
                <a:solidFill>
                  <a:srgbClr val="775F55"/>
                </a:solidFill>
              </a:rPr>
              <a:pPr/>
              <a:t>‹#›</a:t>
            </a:fld>
            <a:endParaRPr lang="en-US">
              <a:solidFill>
                <a:srgbClr val="775F55"/>
              </a:solidFill>
            </a:endParaRPr>
          </a:p>
        </p:txBody>
      </p:sp>
    </p:spTree>
    <p:extLst>
      <p:ext uri="{BB962C8B-B14F-4D97-AF65-F5344CB8AC3E}">
        <p14:creationId xmlns:p14="http://schemas.microsoft.com/office/powerpoint/2010/main" val="33891597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C766CB-857E-4B20-AC37-77283DC362F6}" type="datetimeFigureOut">
              <a:rPr lang="en-US" smtClean="0">
                <a:solidFill>
                  <a:prstClr val="black">
                    <a:tint val="75000"/>
                  </a:prstClr>
                </a:solidFill>
              </a:rPr>
              <a:pPr/>
              <a:t>4/20/2016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10517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C766CB-857E-4B20-AC37-77283DC362F6}" type="datetimeFigureOut">
              <a:rPr lang="en-US" smtClean="0">
                <a:solidFill>
                  <a:prstClr val="black">
                    <a:tint val="75000"/>
                  </a:prstClr>
                </a:solidFill>
              </a:rPr>
              <a:pPr/>
              <a:t>4/20/2016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48375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C766CB-857E-4B20-AC37-77283DC362F6}" type="datetimeFigureOut">
              <a:rPr lang="en-US" smtClean="0">
                <a:solidFill>
                  <a:prstClr val="black">
                    <a:tint val="75000"/>
                  </a:prstClr>
                </a:solidFill>
              </a:rPr>
              <a:pPr/>
              <a:t>4/20/2016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41869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C766CB-857E-4B20-AC37-77283DC362F6}" type="datetimeFigureOut">
              <a:rPr lang="en-US" smtClean="0">
                <a:solidFill>
                  <a:prstClr val="black">
                    <a:tint val="75000"/>
                  </a:prstClr>
                </a:solidFill>
              </a:rPr>
              <a:pPr/>
              <a:t>4/20/2016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59212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C766CB-857E-4B20-AC37-77283DC362F6}" type="datetimeFigureOut">
              <a:rPr lang="en-US" smtClean="0">
                <a:solidFill>
                  <a:prstClr val="black">
                    <a:tint val="75000"/>
                  </a:prstClr>
                </a:solidFill>
              </a:rPr>
              <a:pPr/>
              <a:t>4/20/2016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24257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C766CB-857E-4B20-AC37-77283DC362F6}" type="datetimeFigureOut">
              <a:rPr lang="en-US" smtClean="0">
                <a:solidFill>
                  <a:prstClr val="black">
                    <a:tint val="75000"/>
                  </a:prstClr>
                </a:solidFill>
              </a:rPr>
              <a:pPr/>
              <a:t>4/20/2016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6792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C766CB-857E-4B20-AC37-77283DC362F6}" type="datetimeFigureOut">
              <a:rPr lang="en-US" smtClean="0">
                <a:solidFill>
                  <a:prstClr val="black">
                    <a:tint val="75000"/>
                  </a:prstClr>
                </a:solidFill>
              </a:rPr>
              <a:pPr/>
              <a:t>4/20/2016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25002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C766CB-857E-4B20-AC37-77283DC362F6}" type="datetimeFigureOut">
              <a:rPr lang="en-US" smtClean="0">
                <a:solidFill>
                  <a:prstClr val="black">
                    <a:tint val="75000"/>
                  </a:prstClr>
                </a:solidFill>
              </a:rPr>
              <a:pPr/>
              <a:t>4/20/2016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78514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C766CB-857E-4B20-AC37-77283DC362F6}" type="datetimeFigureOut">
              <a:rPr lang="en-US" smtClean="0">
                <a:solidFill>
                  <a:prstClr val="black">
                    <a:tint val="75000"/>
                  </a:prstClr>
                </a:solidFill>
              </a:rPr>
              <a:pPr/>
              <a:t>4/20/2016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74900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1763"/>
            <a:ext cx="4038600" cy="218916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9"/>
          <p:cNvSpPr>
            <a:spLocks noGrp="1" noChangeArrowheads="1"/>
          </p:cNvSpPr>
          <p:nvPr>
            <p:ph type="dt" sz="half" idx="10"/>
          </p:nvPr>
        </p:nvSpPr>
        <p:spPr>
          <a:xfrm>
            <a:off x="6477000" y="76200"/>
            <a:ext cx="2514600" cy="288925"/>
          </a:xfrm>
          <a:prstGeom prst="rect">
            <a:avLst/>
          </a:prstGeom>
          <a:ln/>
        </p:spPr>
        <p:txBody>
          <a:bodyPr/>
          <a:lstStyle>
            <a:lvl1pPr>
              <a:defRPr/>
            </a:lvl1pPr>
          </a:lstStyle>
          <a:p>
            <a:pPr>
              <a:defRPr/>
            </a:pPr>
            <a:endParaRPr lang="en-US">
              <a:solidFill>
                <a:prstClr val="black">
                  <a:tint val="75000"/>
                </a:prstClr>
              </a:solidFill>
            </a:endParaRPr>
          </a:p>
        </p:txBody>
      </p:sp>
      <p:sp>
        <p:nvSpPr>
          <p:cNvPr id="7" name="Rectangle 21"/>
          <p:cNvSpPr>
            <a:spLocks noGrp="1" noChangeArrowheads="1"/>
          </p:cNvSpPr>
          <p:nvPr>
            <p:ph type="sldNum" sz="quarter" idx="11"/>
          </p:nvPr>
        </p:nvSpPr>
        <p:spPr>
          <a:xfrm>
            <a:off x="8229600" y="6477000"/>
            <a:ext cx="762000" cy="244475"/>
          </a:xfrm>
          <a:prstGeom prst="rect">
            <a:avLst/>
          </a:prstGeom>
          <a:ln/>
        </p:spPr>
        <p:txBody>
          <a:bodyPr/>
          <a:lstStyle>
            <a:lvl1pPr>
              <a:defRPr/>
            </a:lvl1pPr>
          </a:lstStyle>
          <a:p>
            <a:pPr>
              <a:defRPr/>
            </a:pPr>
            <a:fld id="{B56E764E-04D5-4A45-819C-187E2E3A71F1}" type="slidenum">
              <a:rPr lang="en-US">
                <a:solidFill>
                  <a:prstClr val="black">
                    <a:tint val="75000"/>
                  </a:prstClr>
                </a:solidFill>
              </a:rPr>
              <a:pPr>
                <a:defRPr/>
              </a:pPr>
              <a:t>‹#›</a:t>
            </a:fld>
            <a:endParaRPr lang="en-US">
              <a:solidFill>
                <a:prstClr val="black">
                  <a:tint val="75000"/>
                </a:prstClr>
              </a:solidFill>
            </a:endParaRPr>
          </a:p>
        </p:txBody>
      </p:sp>
      <p:sp>
        <p:nvSpPr>
          <p:cNvPr id="8" name="Rectangle 20"/>
          <p:cNvSpPr>
            <a:spLocks noGrp="1" noChangeArrowheads="1"/>
          </p:cNvSpPr>
          <p:nvPr>
            <p:ph type="ftr" sz="quarter" idx="12"/>
          </p:nvPr>
        </p:nvSpPr>
        <p:spPr>
          <a:xfrm>
            <a:off x="3124200" y="76200"/>
            <a:ext cx="3352800" cy="288925"/>
          </a:xfrm>
          <a:prstGeom prst="rect">
            <a:avLst/>
          </a:prstGeom>
          <a:ln/>
        </p:spPr>
        <p:txBody>
          <a:bodyPr/>
          <a:lstStyle>
            <a:lvl1pPr>
              <a:defRPr/>
            </a:lvl1pPr>
          </a:lstStyle>
          <a:p>
            <a:pPr>
              <a:defRPr/>
            </a:pPr>
            <a:r>
              <a:rPr lang="en-US" smtClean="0">
                <a:solidFill>
                  <a:prstClr val="black">
                    <a:tint val="75000"/>
                  </a:prstClr>
                </a:solidFill>
              </a:rPr>
              <a:t>2009 Safe Native American Passengers – Lower Anchors and Tethers for Children</a:t>
            </a:r>
            <a:endParaRPr lang="en-US">
              <a:solidFill>
                <a:prstClr val="black">
                  <a:tint val="75000"/>
                </a:prstClr>
              </a:solidFill>
            </a:endParaRPr>
          </a:p>
        </p:txBody>
      </p:sp>
    </p:spTree>
    <p:extLst>
      <p:ext uri="{BB962C8B-B14F-4D97-AF65-F5344CB8AC3E}">
        <p14:creationId xmlns:p14="http://schemas.microsoft.com/office/powerpoint/2010/main" val="816723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46EEA38-A9B4-4AE0-9C23-4A8F80AC6D9E}" type="datetimeFigureOut">
              <a:rPr lang="en-US" smtClean="0">
                <a:solidFill>
                  <a:srgbClr val="775F55"/>
                </a:solidFill>
              </a:rPr>
              <a:pPr/>
              <a:t>4/20/2016</a:t>
            </a:fld>
            <a:endParaRPr lang="en-US">
              <a:solidFill>
                <a:srgbClr val="775F55"/>
              </a:solidFill>
            </a:endParaRPr>
          </a:p>
        </p:txBody>
      </p:sp>
      <p:sp>
        <p:nvSpPr>
          <p:cNvPr id="5" name="Footer Placeholder 4"/>
          <p:cNvSpPr>
            <a:spLocks noGrp="1"/>
          </p:cNvSpPr>
          <p:nvPr>
            <p:ph type="ftr" sz="quarter" idx="11"/>
          </p:nvPr>
        </p:nvSpPr>
        <p:spPr/>
        <p:txBody>
          <a:bodyPr/>
          <a:lstStyle/>
          <a:p>
            <a:endParaRPr lang="en-US">
              <a:solidFill>
                <a:srgbClr val="775F55"/>
              </a:solidFill>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C76AEF22-2011-43AB-AF1D-9FF59D258130}"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3201573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38200" y="277813"/>
            <a:ext cx="7848600" cy="1169987"/>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838200" y="1600200"/>
            <a:ext cx="7848600" cy="4530725"/>
          </a:xfrm>
          <a:prstGeom prst="rect">
            <a:avLst/>
          </a:prstGeom>
        </p:spPr>
        <p:txBody>
          <a:bodyPr/>
          <a:lstStyle/>
          <a:p>
            <a:pPr lvl="0"/>
            <a:r>
              <a:rPr lang="en-US" noProof="0" smtClean="0"/>
              <a:t>Click icon to add table</a:t>
            </a:r>
          </a:p>
        </p:txBody>
      </p:sp>
      <p:sp>
        <p:nvSpPr>
          <p:cNvPr id="6" name="Rectangle 21"/>
          <p:cNvSpPr>
            <a:spLocks noGrp="1" noChangeArrowheads="1"/>
          </p:cNvSpPr>
          <p:nvPr>
            <p:ph type="sldNum" sz="quarter" idx="12"/>
          </p:nvPr>
        </p:nvSpPr>
        <p:spPr>
          <a:xfrm>
            <a:off x="8229600" y="6477000"/>
            <a:ext cx="762000" cy="244475"/>
          </a:xfrm>
          <a:prstGeom prst="rect">
            <a:avLst/>
          </a:prstGeom>
          <a:ln/>
        </p:spPr>
        <p:txBody>
          <a:bodyPr/>
          <a:lstStyle>
            <a:lvl1pPr>
              <a:defRPr/>
            </a:lvl1pPr>
          </a:lstStyle>
          <a:p>
            <a:pPr>
              <a:defRPr/>
            </a:pPr>
            <a:fld id="{34A9F780-D2A3-407F-B16F-73937E7790A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666148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46EEA38-A9B4-4AE0-9C23-4A8F80AC6D9E}" type="datetimeFigureOut">
              <a:rPr lang="en-US" smtClean="0">
                <a:solidFill>
                  <a:srgbClr val="775F55"/>
                </a:solidFill>
              </a:rPr>
              <a:pPr/>
              <a:t>4/20/2016</a:t>
            </a:fld>
            <a:endParaRPr lang="en-US">
              <a:solidFill>
                <a:srgbClr val="775F55"/>
              </a:solidFill>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C76AEF22-2011-43AB-AF1D-9FF59D258130}" type="slidenum">
              <a:rPr lang="en-US" smtClean="0"/>
              <a:pPr/>
              <a:t>‹#›</a:t>
            </a:fld>
            <a:endParaRPr lang="en-US"/>
          </a:p>
        </p:txBody>
      </p:sp>
      <p:sp>
        <p:nvSpPr>
          <p:cNvPr id="14" name="Footer Placeholder 13"/>
          <p:cNvSpPr>
            <a:spLocks noGrp="1"/>
          </p:cNvSpPr>
          <p:nvPr>
            <p:ph type="ftr" sz="quarter" idx="12"/>
          </p:nvPr>
        </p:nvSpPr>
        <p:spPr/>
        <p:txBody>
          <a:bodyPr/>
          <a:lstStyle/>
          <a:p>
            <a:endParaRPr lang="en-US">
              <a:solidFill>
                <a:srgbClr val="775F55"/>
              </a:solidFill>
            </a:endParaRPr>
          </a:p>
        </p:txBody>
      </p:sp>
    </p:spTree>
    <p:extLst>
      <p:ext uri="{BB962C8B-B14F-4D97-AF65-F5344CB8AC3E}">
        <p14:creationId xmlns:p14="http://schemas.microsoft.com/office/powerpoint/2010/main" val="22306754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_Med">
    <p:bg>
      <p:bgRef idx="1003">
        <a:schemeClr val="bg2"/>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589520"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46EEA38-A9B4-4AE0-9C23-4A8F80AC6D9E}" type="datetimeFigureOut">
              <a:rPr lang="en-US" smtClean="0">
                <a:solidFill>
                  <a:srgbClr val="775F55"/>
                </a:solidFill>
              </a:rPr>
              <a:pPr/>
              <a:t>4/20/2016</a:t>
            </a:fld>
            <a:endParaRPr lang="en-US">
              <a:solidFill>
                <a:srgbClr val="775F55"/>
              </a:solidFill>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C76AEF22-2011-43AB-AF1D-9FF59D258130}" type="slidenum">
              <a:rPr lang="en-US" smtClean="0"/>
              <a:pPr/>
              <a:t>‹#›</a:t>
            </a:fld>
            <a:endParaRPr lang="en-US"/>
          </a:p>
        </p:txBody>
      </p:sp>
      <p:sp>
        <p:nvSpPr>
          <p:cNvPr id="14" name="Footer Placeholder 13"/>
          <p:cNvSpPr>
            <a:spLocks noGrp="1"/>
          </p:cNvSpPr>
          <p:nvPr>
            <p:ph type="ftr" sz="quarter" idx="12"/>
          </p:nvPr>
        </p:nvSpPr>
        <p:spPr/>
        <p:txBody>
          <a:bodyPr/>
          <a:lstStyle/>
          <a:p>
            <a:endParaRPr lang="en-US">
              <a:solidFill>
                <a:srgbClr val="775F55"/>
              </a:solidFill>
            </a:endParaRPr>
          </a:p>
        </p:txBody>
      </p:sp>
    </p:spTree>
    <p:extLst>
      <p:ext uri="{BB962C8B-B14F-4D97-AF65-F5344CB8AC3E}">
        <p14:creationId xmlns:p14="http://schemas.microsoft.com/office/powerpoint/2010/main" val="3811567259"/>
      </p:ext>
    </p:extLst>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4/20/2016</a:t>
            </a:fld>
            <a:endParaRPr lang="en-US">
              <a:solidFill>
                <a:prstClr val="black">
                  <a:lumMod val="65000"/>
                  <a:lumOff val="35000"/>
                </a:prstClr>
              </a:solidFill>
            </a:endParaRPr>
          </a:p>
        </p:txBody>
      </p:sp>
      <p:sp>
        <p:nvSpPr>
          <p:cNvPr id="8" name="Slide Number Placeholder 7"/>
          <p:cNvSpPr>
            <a:spLocks noGrp="1"/>
          </p:cNvSpPr>
          <p:nvPr>
            <p:ph type="sldNum" sz="quarter" idx="11"/>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9" name="Footer Placeholder 8"/>
          <p:cNvSpPr>
            <a:spLocks noGrp="1"/>
          </p:cNvSpPr>
          <p:nvPr>
            <p:ph type="ftr" sz="quarter" idx="12"/>
          </p:nvPr>
        </p:nvSpPr>
        <p:spPr/>
        <p:txBody>
          <a:bodyPr/>
          <a:lstStyle/>
          <a:p>
            <a:endParaRPr lang="en-US">
              <a:solidFill>
                <a:prstClr val="black">
                  <a:lumMod val="65000"/>
                  <a:lumOff val="3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4/20/2016</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4/20/2016</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4/20/2016</a:t>
            </a:fld>
            <a:endParaRPr 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746EEA38-A9B4-4AE0-9C23-4A8F80AC6D9E}" type="datetimeFigureOut">
              <a:rPr lang="en-US" smtClean="0">
                <a:solidFill>
                  <a:srgbClr val="775F55"/>
                </a:solidFill>
              </a:rPr>
              <a:pPr/>
              <a:t>4/20/2016</a:t>
            </a:fld>
            <a:endParaRPr lang="en-US">
              <a:solidFill>
                <a:srgbClr val="775F55"/>
              </a:solidFill>
            </a:endParaRPr>
          </a:p>
        </p:txBody>
      </p:sp>
      <p:sp>
        <p:nvSpPr>
          <p:cNvPr id="10" name="Slide Number Placeholder 9"/>
          <p:cNvSpPr>
            <a:spLocks noGrp="1"/>
          </p:cNvSpPr>
          <p:nvPr>
            <p:ph type="sldNum" sz="quarter" idx="16"/>
          </p:nvPr>
        </p:nvSpPr>
        <p:spPr/>
        <p:txBody>
          <a:bodyPr rtlCol="0"/>
          <a:lstStyle/>
          <a:p>
            <a:fld id="{C76AEF22-2011-43AB-AF1D-9FF59D258130}"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solidFill>
                <a:srgbClr val="775F55"/>
              </a:solidFill>
            </a:endParaRPr>
          </a:p>
        </p:txBody>
      </p:sp>
    </p:spTree>
    <p:extLst>
      <p:ext uri="{BB962C8B-B14F-4D97-AF65-F5344CB8AC3E}">
        <p14:creationId xmlns:p14="http://schemas.microsoft.com/office/powerpoint/2010/main" val="16700319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4/20/2016</a:t>
            </a:fld>
            <a:endParaRPr lang="en-US">
              <a:solidFill>
                <a:prstClr val="black">
                  <a:lumMod val="65000"/>
                  <a:lumOff val="35000"/>
                </a:prstClr>
              </a:solidFill>
            </a:endParaRPr>
          </a:p>
        </p:txBody>
      </p:sp>
      <p:sp>
        <p:nvSpPr>
          <p:cNvPr id="8" name="Footer Placeholder 7"/>
          <p:cNvSpPr>
            <a:spLocks noGrp="1"/>
          </p:cNvSpPr>
          <p:nvPr>
            <p:ph type="ftr" sz="quarter" idx="11"/>
          </p:nvPr>
        </p:nvSpPr>
        <p:spPr/>
        <p:txBody>
          <a:bodyPr/>
          <a:lstStyle/>
          <a:p>
            <a:endParaRPr lang="en-US">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4/20/2016</a:t>
            </a:fld>
            <a:endParaRPr lang="en-US">
              <a:solidFill>
                <a:prstClr val="black">
                  <a:lumMod val="65000"/>
                  <a:lumOff val="35000"/>
                </a:prstClr>
              </a:solidFill>
            </a:endParaRPr>
          </a:p>
        </p:txBody>
      </p:sp>
      <p:sp>
        <p:nvSpPr>
          <p:cNvPr id="4" name="Footer Placeholder 3"/>
          <p:cNvSpPr>
            <a:spLocks noGrp="1"/>
          </p:cNvSpPr>
          <p:nvPr>
            <p:ph type="ftr" sz="quarter" idx="11"/>
          </p:nvPr>
        </p:nvSpPr>
        <p:spPr/>
        <p:txBody>
          <a:bodyPr/>
          <a:lstStyle/>
          <a:p>
            <a:endParaRPr lang="en-US">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4/20/2016</a:t>
            </a:fld>
            <a:endParaRPr lang="en-US">
              <a:solidFill>
                <a:prstClr val="black">
                  <a:lumMod val="65000"/>
                  <a:lumOff val="35000"/>
                </a:prstClr>
              </a:solidFill>
            </a:endParaRPr>
          </a:p>
        </p:txBody>
      </p:sp>
      <p:sp>
        <p:nvSpPr>
          <p:cNvPr id="3" name="Footer Placeholder 2"/>
          <p:cNvSpPr>
            <a:spLocks noGrp="1"/>
          </p:cNvSpPr>
          <p:nvPr>
            <p:ph type="ftr" sz="quarter" idx="11"/>
          </p:nvPr>
        </p:nvSpPr>
        <p:spPr/>
        <p:txBody>
          <a:bodyPr/>
          <a:lstStyle/>
          <a:p>
            <a:endParaRPr lang="en-US">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4/20/2016</a:t>
            </a:fld>
            <a:endParaRPr 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4/20/2016</a:t>
            </a:fld>
            <a:endParaRPr 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4/20/2016</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560451-D8BD-4E07-A8E6-A3BA01687C7D}" type="datetimeFigureOut">
              <a:rPr lang="en-US" smtClean="0">
                <a:solidFill>
                  <a:prstClr val="black">
                    <a:lumMod val="65000"/>
                    <a:lumOff val="35000"/>
                  </a:prstClr>
                </a:solidFill>
              </a:rPr>
              <a:pPr/>
              <a:t>4/20/2016</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746EEA38-A9B4-4AE0-9C23-4A8F80AC6D9E}" type="datetimeFigureOut">
              <a:rPr lang="en-US" smtClean="0">
                <a:solidFill>
                  <a:srgbClr val="775F55"/>
                </a:solidFill>
              </a:rPr>
              <a:pPr/>
              <a:t>4/20/2016</a:t>
            </a:fld>
            <a:endParaRPr lang="en-US">
              <a:solidFill>
                <a:srgbClr val="775F55"/>
              </a:solidFill>
            </a:endParaRPr>
          </a:p>
        </p:txBody>
      </p:sp>
      <p:sp>
        <p:nvSpPr>
          <p:cNvPr id="12" name="Slide Number Placeholder 11"/>
          <p:cNvSpPr>
            <a:spLocks noGrp="1"/>
          </p:cNvSpPr>
          <p:nvPr>
            <p:ph type="sldNum" sz="quarter" idx="16"/>
          </p:nvPr>
        </p:nvSpPr>
        <p:spPr/>
        <p:txBody>
          <a:bodyPr rtlCol="0"/>
          <a:lstStyle/>
          <a:p>
            <a:fld id="{C76AEF22-2011-43AB-AF1D-9FF59D258130}"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solidFill>
                <a:srgbClr val="775F55"/>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156053866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18" name="bk object 18"/>
          <p:cNvSpPr/>
          <p:nvPr/>
        </p:nvSpPr>
        <p:spPr>
          <a:xfrm>
            <a:off x="304800" y="381000"/>
            <a:ext cx="3917950" cy="57150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44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46EEA38-A9B4-4AE0-9C23-4A8F80AC6D9E}" type="datetimeFigureOut">
              <a:rPr lang="en-US" smtClean="0">
                <a:solidFill>
                  <a:srgbClr val="775F55"/>
                </a:solidFill>
              </a:rPr>
              <a:pPr/>
              <a:t>4/20/2016</a:t>
            </a:fld>
            <a:endParaRPr lang="en-US">
              <a:solidFill>
                <a:srgbClr val="775F55"/>
              </a:solidFill>
            </a:endParaRPr>
          </a:p>
        </p:txBody>
      </p:sp>
      <p:sp>
        <p:nvSpPr>
          <p:cNvPr id="4" name="Footer Placeholder 3"/>
          <p:cNvSpPr>
            <a:spLocks noGrp="1"/>
          </p:cNvSpPr>
          <p:nvPr>
            <p:ph type="ftr" sz="quarter" idx="11"/>
          </p:nvPr>
        </p:nvSpPr>
        <p:spPr/>
        <p:txBody>
          <a:bodyPr/>
          <a:lstStyle/>
          <a:p>
            <a:endParaRPr lang="en-US">
              <a:solidFill>
                <a:srgbClr val="775F55"/>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C76AEF22-2011-43AB-AF1D-9FF59D258130}" type="slidenum">
              <a:rPr lang="en-US" smtClean="0"/>
              <a:pPr/>
              <a:t>‹#›</a:t>
            </a:fld>
            <a:endParaRPr lang="en-US"/>
          </a:p>
        </p:txBody>
      </p:sp>
    </p:spTree>
    <p:extLst>
      <p:ext uri="{BB962C8B-B14F-4D97-AF65-F5344CB8AC3E}">
        <p14:creationId xmlns:p14="http://schemas.microsoft.com/office/powerpoint/2010/main" val="1554128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6EEA38-A9B4-4AE0-9C23-4A8F80AC6D9E}" type="datetimeFigureOut">
              <a:rPr lang="en-US" smtClean="0">
                <a:solidFill>
                  <a:srgbClr val="775F55"/>
                </a:solidFill>
              </a:rPr>
              <a:pPr/>
              <a:t>4/20/2016</a:t>
            </a:fld>
            <a:endParaRPr lang="en-US">
              <a:solidFill>
                <a:srgbClr val="775F55"/>
              </a:solidFill>
            </a:endParaRPr>
          </a:p>
        </p:txBody>
      </p:sp>
      <p:sp>
        <p:nvSpPr>
          <p:cNvPr id="3" name="Footer Placeholder 2"/>
          <p:cNvSpPr>
            <a:spLocks noGrp="1"/>
          </p:cNvSpPr>
          <p:nvPr>
            <p:ph type="ftr" sz="quarter" idx="11"/>
          </p:nvPr>
        </p:nvSpPr>
        <p:spPr/>
        <p:txBody>
          <a:bodyPr/>
          <a:lstStyle/>
          <a:p>
            <a:endParaRPr lang="en-US">
              <a:solidFill>
                <a:srgbClr val="775F55"/>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C76AEF22-2011-43AB-AF1D-9FF59D258130}" type="slidenum">
              <a:rPr lang="en-US" smtClean="0">
                <a:solidFill>
                  <a:srgbClr val="775F55"/>
                </a:solidFill>
              </a:rPr>
              <a:pPr/>
              <a:t>‹#›</a:t>
            </a:fld>
            <a:endParaRPr lang="en-US">
              <a:solidFill>
                <a:srgbClr val="775F55"/>
              </a:solidFill>
            </a:endParaRPr>
          </a:p>
        </p:txBody>
      </p:sp>
    </p:spTree>
    <p:extLst>
      <p:ext uri="{BB962C8B-B14F-4D97-AF65-F5344CB8AC3E}">
        <p14:creationId xmlns:p14="http://schemas.microsoft.com/office/powerpoint/2010/main" val="3253741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74.xml"/><Relationship Id="rId7" Type="http://schemas.openxmlformats.org/officeDocument/2006/relationships/image" Target="../media/image4.png"/><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theme" Target="../theme/theme10.xml"/><Relationship Id="rId5" Type="http://schemas.openxmlformats.org/officeDocument/2006/relationships/slideLayout" Target="../slideLayouts/slideLayout76.xml"/><Relationship Id="rId4" Type="http://schemas.openxmlformats.org/officeDocument/2006/relationships/slideLayout" Target="../slideLayouts/slideLayout7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33.xml"/><Relationship Id="rId7" Type="http://schemas.openxmlformats.org/officeDocument/2006/relationships/image" Target="../media/image4.png"/><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theme" Target="../theme/theme3.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38.xml"/><Relationship Id="rId7" Type="http://schemas.openxmlformats.org/officeDocument/2006/relationships/image" Target="../media/image4.png"/><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theme" Target="../theme/theme4.xml"/><Relationship Id="rId5" Type="http://schemas.openxmlformats.org/officeDocument/2006/relationships/slideLayout" Target="../slideLayouts/slideLayout40.xml"/><Relationship Id="rId4"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43.xml"/><Relationship Id="rId7" Type="http://schemas.openxmlformats.org/officeDocument/2006/relationships/image" Target="../media/image4.png"/><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theme" Target="../theme/theme5.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48.xml"/><Relationship Id="rId7" Type="http://schemas.openxmlformats.org/officeDocument/2006/relationships/image" Target="../media/image4.png"/><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theme" Target="../theme/theme6.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53.xml"/><Relationship Id="rId7" Type="http://schemas.openxmlformats.org/officeDocument/2006/relationships/image" Target="../media/image4.png"/><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theme" Target="../theme/theme7.xml"/><Relationship Id="rId5" Type="http://schemas.openxmlformats.org/officeDocument/2006/relationships/slideLayout" Target="../slideLayouts/slideLayout55.xml"/><Relationship Id="rId4" Type="http://schemas.openxmlformats.org/officeDocument/2006/relationships/slideLayout" Target="../slideLayouts/slideLayout5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8.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69.xml"/><Relationship Id="rId7" Type="http://schemas.openxmlformats.org/officeDocument/2006/relationships/image" Target="../media/image4.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theme" Target="../theme/theme9.xml"/><Relationship Id="rId5" Type="http://schemas.openxmlformats.org/officeDocument/2006/relationships/slideLayout" Target="../slideLayouts/slideLayout71.xml"/><Relationship Id="rId4"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46EEA38-A9B4-4AE0-9C23-4A8F80AC6D9E}" type="datetimeFigureOut">
              <a:rPr lang="en-US" smtClean="0">
                <a:solidFill>
                  <a:srgbClr val="775F55"/>
                </a:solidFill>
              </a:rPr>
              <a:pPr/>
              <a:t>4/20/2016</a:t>
            </a:fld>
            <a:endParaRPr lang="en-US">
              <a:solidFill>
                <a:srgbClr val="775F55"/>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solidFill>
                <a:srgbClr val="775F55"/>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C76AEF22-2011-43AB-AF1D-9FF59D258130}" type="slidenum">
              <a:rPr lang="en-US" smtClean="0"/>
              <a:pPr/>
              <a:t>‹#›</a:t>
            </a:fld>
            <a:endParaRPr lang="en-US"/>
          </a:p>
        </p:txBody>
      </p:sp>
    </p:spTree>
    <p:extLst>
      <p:ext uri="{BB962C8B-B14F-4D97-AF65-F5344CB8AC3E}">
        <p14:creationId xmlns:p14="http://schemas.microsoft.com/office/powerpoint/2010/main" val="3161946680"/>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53" r:id="rId16"/>
    <p:sldLayoutId id="2147483767" r:id="rId17"/>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C766CB-857E-4B20-AC37-77283DC362F6}" type="datetimeFigureOut">
              <a:rPr lang="en-US" smtClean="0">
                <a:solidFill>
                  <a:prstClr val="black">
                    <a:tint val="75000"/>
                  </a:prstClr>
                </a:solidFill>
              </a:rPr>
              <a:pPr/>
              <a:t>4/20/2016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C3F533-EB80-4F19-8FE4-85A0F8F205D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3891758"/>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34560451-D8BD-4E07-A8E6-A3BA01687C7D}" type="datetimeFigureOut">
              <a:rPr lang="en-US" smtClean="0">
                <a:solidFill>
                  <a:prstClr val="black">
                    <a:lumMod val="65000"/>
                    <a:lumOff val="35000"/>
                  </a:prstClr>
                </a:solidFill>
              </a:rPr>
              <a:pPr/>
              <a:t>4/20/2016</a:t>
            </a:fld>
            <a:endParaRPr lang="en-US">
              <a:solidFill>
                <a:prstClr val="black">
                  <a:lumMod val="65000"/>
                  <a:lumOff val="35000"/>
                </a:prstClr>
              </a:solidFill>
            </a:endParaRPr>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US">
              <a:solidFill>
                <a:prstClr val="black">
                  <a:lumMod val="65000"/>
                  <a:lumOff val="35000"/>
                </a:prstClr>
              </a:solidFill>
            </a:endParaRPr>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EA1E5772-094D-471E-89E0-34871FF58DA9}" type="slidenum">
              <a:rPr lang="en-US" smtClean="0">
                <a:solidFill>
                  <a:prstClr val="black">
                    <a:lumMod val="65000"/>
                    <a:lumOff val="35000"/>
                  </a:prstClr>
                </a:solidFill>
              </a:rPr>
              <a:pPr/>
              <a:t>‹#›</a:t>
            </a:fld>
            <a:endParaRPr lang="en-US">
              <a:solidFill>
                <a:prstClr val="black">
                  <a:lumMod val="65000"/>
                  <a:lumOff val="35000"/>
                </a:prstClr>
              </a:solidFill>
            </a:endParaRPr>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6400800"/>
            <a:ext cx="9143999" cy="457197"/>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7713344" y="5562598"/>
            <a:ext cx="1430654" cy="1295398"/>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791057" y="209168"/>
            <a:ext cx="7561884" cy="1117600"/>
          </a:xfrm>
          <a:prstGeom prst="rect">
            <a:avLst/>
          </a:prstGeom>
        </p:spPr>
        <p:txBody>
          <a:bodyPr wrap="square" lIns="0" tIns="0" rIns="0" bIns="0">
            <a:spAutoFit/>
          </a:bodyPr>
          <a:lstStyle>
            <a:lvl1pPr>
              <a:defRPr sz="4400" b="1" i="0">
                <a:solidFill>
                  <a:schemeClr val="tx1"/>
                </a:solidFill>
                <a:latin typeface="Calibri"/>
                <a:cs typeface="Calibri"/>
              </a:defRPr>
            </a:lvl1pPr>
          </a:lstStyle>
          <a:p>
            <a:endParaRPr/>
          </a:p>
        </p:txBody>
      </p:sp>
      <p:sp>
        <p:nvSpPr>
          <p:cNvPr id="3" name="Holder 3"/>
          <p:cNvSpPr>
            <a:spLocks noGrp="1"/>
          </p:cNvSpPr>
          <p:nvPr>
            <p:ph type="body" idx="1"/>
          </p:nvPr>
        </p:nvSpPr>
        <p:spPr>
          <a:xfrm>
            <a:off x="691515" y="1611368"/>
            <a:ext cx="7760969" cy="3966845"/>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79"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4/20/2016</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30.jpeg"/><Relationship Id="rId13" Type="http://schemas.openxmlformats.org/officeDocument/2006/relationships/image" Target="../media/image35.jpeg"/><Relationship Id="rId18" Type="http://schemas.openxmlformats.org/officeDocument/2006/relationships/image" Target="../media/image40.jpeg"/><Relationship Id="rId3" Type="http://schemas.openxmlformats.org/officeDocument/2006/relationships/image" Target="../media/image25.jpeg"/><Relationship Id="rId7" Type="http://schemas.openxmlformats.org/officeDocument/2006/relationships/image" Target="../media/image29.jpeg"/><Relationship Id="rId12" Type="http://schemas.openxmlformats.org/officeDocument/2006/relationships/image" Target="../media/image34.jpeg"/><Relationship Id="rId17" Type="http://schemas.openxmlformats.org/officeDocument/2006/relationships/image" Target="../media/image39.jpeg"/><Relationship Id="rId2" Type="http://schemas.openxmlformats.org/officeDocument/2006/relationships/notesSlide" Target="../notesSlides/notesSlide13.xml"/><Relationship Id="rId16" Type="http://schemas.openxmlformats.org/officeDocument/2006/relationships/image" Target="../media/image38.jpeg"/><Relationship Id="rId1" Type="http://schemas.openxmlformats.org/officeDocument/2006/relationships/slideLayout" Target="../slideLayouts/slideLayout3.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5" Type="http://schemas.openxmlformats.org/officeDocument/2006/relationships/image" Target="../media/image37.jpeg"/><Relationship Id="rId10" Type="http://schemas.openxmlformats.org/officeDocument/2006/relationships/image" Target="../media/image32.jpeg"/><Relationship Id="rId19" Type="http://schemas.openxmlformats.org/officeDocument/2006/relationships/image" Target="../media/image41.jpeg"/><Relationship Id="rId4" Type="http://schemas.openxmlformats.org/officeDocument/2006/relationships/image" Target="../media/image26.jpeg"/><Relationship Id="rId9" Type="http://schemas.openxmlformats.org/officeDocument/2006/relationships/image" Target="../media/image31.jpeg"/><Relationship Id="rId14" Type="http://schemas.openxmlformats.org/officeDocument/2006/relationships/image" Target="../media/image36.jpe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3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8.xml"/><Relationship Id="rId1" Type="http://schemas.openxmlformats.org/officeDocument/2006/relationships/slideLayout" Target="../slideLayouts/slideLayout42.xml"/><Relationship Id="rId4" Type="http://schemas.openxmlformats.org/officeDocument/2006/relationships/image" Target="../media/image51.jpeg"/></Relationships>
</file>

<file path=ppt/slides/_rels/slide19.xml.rels><?xml version="1.0" encoding="UTF-8" standalone="yes"?>
<Relationships xmlns="http://schemas.openxmlformats.org/package/2006/relationships"><Relationship Id="rId3" Type="http://schemas.openxmlformats.org/officeDocument/2006/relationships/hyperlink" Target="http://www.npaihb.org/epicenter/project/native_cars_psas" TargetMode="External"/><Relationship Id="rId2" Type="http://schemas.openxmlformats.org/officeDocument/2006/relationships/notesSlide" Target="../notesSlides/notesSlide19.xml"/><Relationship Id="rId1" Type="http://schemas.openxmlformats.org/officeDocument/2006/relationships/slideLayout" Target="../slideLayouts/slideLayout44.xml"/><Relationship Id="rId4" Type="http://schemas.openxmlformats.org/officeDocument/2006/relationships/image" Target="../media/image52.jpe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0.xml"/><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1.xml"/><Relationship Id="rId1" Type="http://schemas.openxmlformats.org/officeDocument/2006/relationships/slideLayout" Target="../slideLayouts/slideLayout47.xml"/><Relationship Id="rId5" Type="http://schemas.openxmlformats.org/officeDocument/2006/relationships/image" Target="../media/image56.jpeg"/><Relationship Id="rId4" Type="http://schemas.openxmlformats.org/officeDocument/2006/relationships/image" Target="../media/image5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3.xml"/></Relationships>
</file>

<file path=ppt/slides/_rels/slide2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3.xml"/><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3" Type="http://schemas.openxmlformats.org/officeDocument/2006/relationships/hyperlink" Target="mailto:tlutz@npaihb.org" TargetMode="External"/><Relationship Id="rId2" Type="http://schemas.openxmlformats.org/officeDocument/2006/relationships/notesSlide" Target="../notesSlides/notesSlide26.xml"/><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8.xml"/><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9.xml"/><Relationship Id="rId1" Type="http://schemas.openxmlformats.org/officeDocument/2006/relationships/slideLayout" Target="../slideLayouts/slideLayout57.xml"/><Relationship Id="rId4" Type="http://schemas.openxmlformats.org/officeDocument/2006/relationships/image" Target="../media/image59.jpe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0.xml"/><Relationship Id="rId1" Type="http://schemas.openxmlformats.org/officeDocument/2006/relationships/slideLayout" Target="../slideLayouts/slideLayout57.xml"/><Relationship Id="rId5" Type="http://schemas.openxmlformats.org/officeDocument/2006/relationships/image" Target="../media/image61.jpeg"/><Relationship Id="rId4" Type="http://schemas.openxmlformats.org/officeDocument/2006/relationships/image" Target="../media/image60.jpeg"/></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1.xml"/><Relationship Id="rId1" Type="http://schemas.openxmlformats.org/officeDocument/2006/relationships/slideLayout" Target="../slideLayouts/slideLayout57.xml"/><Relationship Id="rId5" Type="http://schemas.openxmlformats.org/officeDocument/2006/relationships/image" Target="../media/image62.png"/><Relationship Id="rId4" Type="http://schemas.openxmlformats.org/officeDocument/2006/relationships/image" Target="../media/image51.jpeg"/></Relationships>
</file>

<file path=ppt/slides/_rels/slide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2.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66.jpeg"/><Relationship Id="rId2" Type="http://schemas.openxmlformats.org/officeDocument/2006/relationships/notesSlide" Target="../notesSlides/notesSlide33.xml"/><Relationship Id="rId1" Type="http://schemas.openxmlformats.org/officeDocument/2006/relationships/slideLayout" Target="../slideLayouts/slideLayout57.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4.xml"/><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5.xml"/><Relationship Id="rId1" Type="http://schemas.openxmlformats.org/officeDocument/2006/relationships/slideLayout" Target="../slideLayouts/slideLayout57.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3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6.xml"/><Relationship Id="rId1" Type="http://schemas.openxmlformats.org/officeDocument/2006/relationships/slideLayout" Target="../slideLayouts/slideLayout57.xml"/><Relationship Id="rId4" Type="http://schemas.openxmlformats.org/officeDocument/2006/relationships/image" Target="../media/image70.jpeg"/></Relationships>
</file>

<file path=ppt/slides/_rels/slide3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7.xml"/><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3" Type="http://schemas.openxmlformats.org/officeDocument/2006/relationships/hyperlink" Target="mailto:kjohnson@npaihb.org" TargetMode="External"/><Relationship Id="rId2" Type="http://schemas.openxmlformats.org/officeDocument/2006/relationships/notesSlide" Target="../notesSlides/notesSlide38.xml"/><Relationship Id="rId1" Type="http://schemas.openxmlformats.org/officeDocument/2006/relationships/slideLayout" Target="../slideLayouts/slideLayout68.xml"/><Relationship Id="rId5" Type="http://schemas.openxmlformats.org/officeDocument/2006/relationships/image" Target="../media/image11.jpe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4114800"/>
            <a:ext cx="8229600" cy="17526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Crissy Garcia, B.S. </a:t>
            </a:r>
            <a:br>
              <a:rPr lang="en-US" dirty="0" smtClean="0"/>
            </a:br>
            <a:r>
              <a:rPr lang="en-US" dirty="0" smtClean="0"/>
              <a:t>School Health Specialist</a:t>
            </a:r>
            <a:br>
              <a:rPr lang="en-US" dirty="0" smtClean="0"/>
            </a:br>
            <a:r>
              <a:rPr lang="en-US" dirty="0" smtClean="0"/>
              <a:t>Nimiipuu Health Clinic</a:t>
            </a:r>
            <a:endParaRPr lang="en-US" dirty="0"/>
          </a:p>
        </p:txBody>
      </p:sp>
      <p:pic>
        <p:nvPicPr>
          <p:cNvPr id="19459" name="Picture 3"/>
          <p:cNvPicPr>
            <a:picLocks noChangeAspect="1" noChangeArrowheads="1"/>
          </p:cNvPicPr>
          <p:nvPr/>
        </p:nvPicPr>
        <p:blipFill>
          <a:blip r:embed="rId3" cstate="print"/>
          <a:srcRect/>
          <a:stretch>
            <a:fillRect/>
          </a:stretch>
        </p:blipFill>
        <p:spPr bwMode="auto">
          <a:xfrm>
            <a:off x="609600" y="685800"/>
            <a:ext cx="4165460" cy="3124200"/>
          </a:xfrm>
          <a:prstGeom prst="rect">
            <a:avLst/>
          </a:prstGeom>
          <a:noFill/>
          <a:ln w="9525">
            <a:noFill/>
            <a:miter lim="800000"/>
            <a:headEnd/>
            <a:tailEnd/>
          </a:ln>
          <a:effectLst/>
        </p:spPr>
      </p:pic>
      <p:pic>
        <p:nvPicPr>
          <p:cNvPr id="19460" name="Picture 4"/>
          <p:cNvPicPr>
            <a:picLocks noChangeAspect="1" noChangeArrowheads="1"/>
          </p:cNvPicPr>
          <p:nvPr/>
        </p:nvPicPr>
        <p:blipFill>
          <a:blip r:embed="rId4" cstate="print"/>
          <a:srcRect/>
          <a:stretch>
            <a:fillRect/>
          </a:stretch>
        </p:blipFill>
        <p:spPr bwMode="auto">
          <a:xfrm rot="5400000">
            <a:off x="4800600" y="914400"/>
            <a:ext cx="3962400" cy="3200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097280"/>
          </a:xfrm>
        </p:spPr>
        <p:txBody>
          <a:bodyPr>
            <a:noAutofit/>
          </a:bodyPr>
          <a:lstStyle/>
          <a:p>
            <a:r>
              <a:rPr lang="en-US" sz="3600" dirty="0" smtClean="0"/>
              <a:t>Baseline: Factors Associated w/ Sexual Exp.</a:t>
            </a:r>
            <a:endParaRPr lang="en-US" sz="3600" dirty="0"/>
          </a:p>
        </p:txBody>
      </p:sp>
      <p:sp>
        <p:nvSpPr>
          <p:cNvPr id="7" name="Text Placeholder 6"/>
          <p:cNvSpPr>
            <a:spLocks noGrp="1"/>
          </p:cNvSpPr>
          <p:nvPr>
            <p:ph type="body" sz="half" idx="1"/>
          </p:nvPr>
        </p:nvSpPr>
        <p:spPr>
          <a:xfrm>
            <a:off x="609600" y="2057400"/>
            <a:ext cx="8153400" cy="4800600"/>
          </a:xfrm>
        </p:spPr>
        <p:txBody>
          <a:bodyPr>
            <a:noAutofit/>
          </a:bodyPr>
          <a:lstStyle/>
          <a:p>
            <a:pPr indent="-457200">
              <a:spcAft>
                <a:spcPts val="1800"/>
              </a:spcAft>
            </a:pPr>
            <a:r>
              <a:rPr lang="en-US" sz="3600" dirty="0"/>
              <a:t>Participants were </a:t>
            </a:r>
            <a:r>
              <a:rPr lang="en-US" sz="3600" dirty="0" smtClean="0"/>
              <a:t>12-14 years old</a:t>
            </a:r>
          </a:p>
          <a:p>
            <a:pPr>
              <a:spcAft>
                <a:spcPts val="1800"/>
              </a:spcAft>
            </a:pPr>
            <a:r>
              <a:rPr lang="en-US" sz="3600" dirty="0" smtClean="0"/>
              <a:t> Sample </a:t>
            </a:r>
            <a:r>
              <a:rPr lang="en-US" sz="3600" dirty="0"/>
              <a:t>was </a:t>
            </a:r>
            <a:r>
              <a:rPr lang="en-US" sz="3600" dirty="0" smtClean="0"/>
              <a:t>55% female</a:t>
            </a:r>
          </a:p>
          <a:p>
            <a:pPr>
              <a:spcAft>
                <a:spcPts val="1800"/>
              </a:spcAft>
            </a:pPr>
            <a:r>
              <a:rPr lang="en-US" sz="3600" dirty="0"/>
              <a:t> </a:t>
            </a:r>
            <a:r>
              <a:rPr lang="en-US" sz="3600" dirty="0" smtClean="0"/>
              <a:t>Mean </a:t>
            </a:r>
            <a:r>
              <a:rPr lang="en-US" sz="3600" dirty="0"/>
              <a:t>age </a:t>
            </a:r>
            <a:r>
              <a:rPr lang="en-US" sz="3600" dirty="0" smtClean="0"/>
              <a:t>was13.2 </a:t>
            </a:r>
            <a:r>
              <a:rPr lang="en-US" sz="3600" dirty="0"/>
              <a:t>years </a:t>
            </a:r>
            <a:endParaRPr lang="en-US" sz="3600" dirty="0" smtClean="0"/>
          </a:p>
          <a:p>
            <a:r>
              <a:rPr lang="en-US" sz="3600" dirty="0"/>
              <a:t> 6.5% were sexually experienced</a:t>
            </a:r>
          </a:p>
        </p:txBody>
      </p:sp>
    </p:spTree>
    <p:extLst>
      <p:ext uri="{BB962C8B-B14F-4D97-AF65-F5344CB8AC3E}">
        <p14:creationId xmlns:p14="http://schemas.microsoft.com/office/powerpoint/2010/main" val="3273893910"/>
      </p:ext>
    </p:extLst>
  </p:cSld>
  <p:clrMapOvr>
    <a:masterClrMapping/>
  </p:clrMapOvr>
  <p:transition spd="slow">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2362200" y="146996"/>
            <a:ext cx="6019800" cy="1097280"/>
          </a:xfrm>
        </p:spPr>
        <p:txBody>
          <a:bodyPr>
            <a:noAutofit/>
          </a:bodyPr>
          <a:lstStyle/>
          <a:p>
            <a:r>
              <a:rPr lang="en-US" b="1" dirty="0" smtClean="0">
                <a:solidFill>
                  <a:srgbClr val="2AA2BE"/>
                </a:solidFill>
              </a:rPr>
              <a:t>Short-Term Outcomes </a:t>
            </a:r>
            <a:endParaRPr lang="en-US" b="1" dirty="0">
              <a:solidFill>
                <a:srgbClr val="2AA2BE"/>
              </a:solidFill>
            </a:endParaRPr>
          </a:p>
        </p:txBody>
      </p:sp>
      <p:pic>
        <p:nvPicPr>
          <p:cNvPr id="4" name="Content Placeholder 3"/>
          <p:cNvPicPr>
            <a:picLocks noGrp="1" noChangeAspect="1"/>
          </p:cNvPicPr>
          <p:nvPr>
            <p:ph sz="quarter" idx="1"/>
          </p:nvPr>
        </p:nvPicPr>
        <p:blipFill>
          <a:blip r:embed="rId3" cstate="print">
            <a:extLst>
              <a:ext uri="{28A0092B-C50C-407E-A947-70E740481C1C}">
                <a14:useLocalDpi xmlns:a14="http://schemas.microsoft.com/office/drawing/2010/main" val="0"/>
              </a:ext>
            </a:extLst>
          </a:blip>
          <a:stretch>
            <a:fillRect/>
          </a:stretch>
        </p:blipFill>
        <p:spPr>
          <a:xfrm>
            <a:off x="1973644" y="973480"/>
            <a:ext cx="5265356" cy="5808320"/>
          </a:xfrm>
          <a:prstGeom prst="rect">
            <a:avLst/>
          </a:prstGeom>
        </p:spPr>
      </p:pic>
      <p:sp>
        <p:nvSpPr>
          <p:cNvPr id="5" name="TextBox 4"/>
          <p:cNvSpPr txBox="1"/>
          <p:nvPr/>
        </p:nvSpPr>
        <p:spPr>
          <a:xfrm>
            <a:off x="2975528" y="2438400"/>
            <a:ext cx="3806272" cy="3231654"/>
          </a:xfrm>
          <a:prstGeom prst="rect">
            <a:avLst/>
          </a:prstGeom>
          <a:noFill/>
        </p:spPr>
        <p:txBody>
          <a:bodyPr wrap="square" rtlCol="0">
            <a:spAutoFit/>
          </a:bodyPr>
          <a:lstStyle/>
          <a:p>
            <a:r>
              <a:rPr lang="en-US" sz="2400" dirty="0" smtClean="0"/>
              <a:t>           </a:t>
            </a:r>
            <a:endParaRPr lang="en-US" sz="2400" dirty="0"/>
          </a:p>
          <a:p>
            <a:r>
              <a:rPr lang="en-US" i="1" dirty="0" smtClean="0"/>
              <a:t>More reasons </a:t>
            </a:r>
            <a:r>
              <a:rPr lang="en-US" i="1" dirty="0"/>
              <a:t>not to have </a:t>
            </a:r>
            <a:r>
              <a:rPr lang="en-US" i="1" dirty="0" smtClean="0"/>
              <a:t>sex</a:t>
            </a:r>
          </a:p>
          <a:p>
            <a:endParaRPr lang="en-US" dirty="0" smtClean="0"/>
          </a:p>
          <a:p>
            <a:r>
              <a:rPr lang="en-US" i="1" dirty="0"/>
              <a:t>I</a:t>
            </a:r>
            <a:r>
              <a:rPr lang="en-US" i="1" dirty="0" smtClean="0"/>
              <a:t>ncreased </a:t>
            </a:r>
            <a:r>
              <a:rPr lang="en-US" i="1" dirty="0"/>
              <a:t>STI </a:t>
            </a:r>
            <a:r>
              <a:rPr lang="en-US" i="1" dirty="0" smtClean="0"/>
              <a:t>knowledge</a:t>
            </a:r>
          </a:p>
          <a:p>
            <a:endParaRPr lang="en-US" dirty="0" smtClean="0"/>
          </a:p>
          <a:p>
            <a:r>
              <a:rPr lang="en-US" i="1" dirty="0"/>
              <a:t>Increased </a:t>
            </a:r>
            <a:r>
              <a:rPr lang="en-US" i="1" dirty="0" smtClean="0"/>
              <a:t>condom knowledge</a:t>
            </a:r>
          </a:p>
          <a:p>
            <a:endParaRPr lang="en-US" dirty="0"/>
          </a:p>
          <a:p>
            <a:r>
              <a:rPr lang="en-US" i="1" dirty="0" smtClean="0"/>
              <a:t>More confidence about obtaining condoms</a:t>
            </a:r>
          </a:p>
          <a:p>
            <a:endParaRPr lang="en-US" dirty="0" smtClean="0"/>
          </a:p>
          <a:p>
            <a:r>
              <a:rPr lang="en-US" i="1" dirty="0" smtClean="0"/>
              <a:t>More confidence about using condoms</a:t>
            </a:r>
            <a:endParaRPr lang="en-US" i="1"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90800" y="2590800"/>
            <a:ext cx="411210" cy="556608"/>
          </a:xfrm>
          <a:prstGeom prst="rect">
            <a:avLst/>
          </a:prstGeom>
        </p:spPr>
      </p:pic>
      <p:sp>
        <p:nvSpPr>
          <p:cNvPr id="11" name="TextBox 10"/>
          <p:cNvSpPr txBox="1"/>
          <p:nvPr/>
        </p:nvSpPr>
        <p:spPr>
          <a:xfrm>
            <a:off x="2608466" y="2133600"/>
            <a:ext cx="4325734" cy="369332"/>
          </a:xfrm>
          <a:prstGeom prst="rect">
            <a:avLst/>
          </a:prstGeom>
          <a:noFill/>
        </p:spPr>
        <p:txBody>
          <a:bodyPr wrap="square" rtlCol="0">
            <a:spAutoFit/>
          </a:bodyPr>
          <a:lstStyle/>
          <a:p>
            <a:r>
              <a:rPr lang="en-US" b="1" dirty="0">
                <a:solidFill>
                  <a:schemeClr val="bg2">
                    <a:lumMod val="25000"/>
                  </a:schemeClr>
                </a:solidFill>
              </a:rPr>
              <a:t>Youth who </a:t>
            </a:r>
            <a:r>
              <a:rPr lang="en-US" b="1" dirty="0" smtClean="0">
                <a:solidFill>
                  <a:schemeClr val="bg2">
                    <a:lumMod val="25000"/>
                  </a:schemeClr>
                </a:solidFill>
              </a:rPr>
              <a:t>used </a:t>
            </a:r>
            <a:r>
              <a:rPr lang="en-US" b="1" i="1" dirty="0">
                <a:solidFill>
                  <a:schemeClr val="bg2">
                    <a:lumMod val="25000"/>
                  </a:schemeClr>
                </a:solidFill>
              </a:rPr>
              <a:t>Native IYG </a:t>
            </a:r>
            <a:r>
              <a:rPr lang="en-US" b="1" dirty="0" smtClean="0">
                <a:solidFill>
                  <a:schemeClr val="bg2">
                    <a:lumMod val="25000"/>
                  </a:schemeClr>
                </a:solidFill>
              </a:rPr>
              <a:t>reported:</a:t>
            </a:r>
            <a:endParaRPr lang="en-US" b="1" dirty="0">
              <a:solidFill>
                <a:schemeClr val="bg2">
                  <a:lumMod val="25000"/>
                </a:schemeClr>
              </a:solidFill>
            </a:endParaRP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600" y="154370"/>
            <a:ext cx="1600200" cy="1115569"/>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13183" y="3160122"/>
            <a:ext cx="411210" cy="556608"/>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13183" y="3658174"/>
            <a:ext cx="411210" cy="556608"/>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13183" y="4335008"/>
            <a:ext cx="411210" cy="556608"/>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6808" y="5168902"/>
            <a:ext cx="411210" cy="556608"/>
          </a:xfrm>
          <a:prstGeom prst="rect">
            <a:avLst/>
          </a:prstGeom>
        </p:spPr>
      </p:pic>
    </p:spTree>
    <p:extLst>
      <p:ext uri="{BB962C8B-B14F-4D97-AF65-F5344CB8AC3E}">
        <p14:creationId xmlns:p14="http://schemas.microsoft.com/office/powerpoint/2010/main" val="41190049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6"/>
          <p:cNvSpPr txBox="1">
            <a:spLocks noChangeArrowheads="1"/>
          </p:cNvSpPr>
          <p:nvPr/>
        </p:nvSpPr>
        <p:spPr bwMode="auto">
          <a:xfrm>
            <a:off x="381000" y="1676400"/>
            <a:ext cx="8382000" cy="5078313"/>
          </a:xfrm>
          <a:prstGeom prst="rect">
            <a:avLst/>
          </a:prstGeom>
          <a:noFill/>
          <a:ln w="9525">
            <a:noFill/>
            <a:miter lim="800000"/>
            <a:headEnd/>
            <a:tailEnd/>
          </a:ln>
        </p:spPr>
        <p:txBody>
          <a:bodyPr wrap="square">
            <a:spAutoFit/>
          </a:bodyPr>
          <a:lstStyle/>
          <a:p>
            <a:pPr marL="274320" indent="-274320">
              <a:spcBef>
                <a:spcPct val="20000"/>
              </a:spcBef>
              <a:buClr>
                <a:schemeClr val="accent1"/>
              </a:buClr>
              <a:buSzPct val="85000"/>
              <a:buFont typeface="Wingdings 2"/>
              <a:buChar char=""/>
            </a:pPr>
            <a:r>
              <a:rPr lang="en-US" sz="3600" b="1" dirty="0" smtClean="0"/>
              <a:t>The team is: </a:t>
            </a:r>
          </a:p>
          <a:p>
            <a:pPr marL="274320" indent="-274320">
              <a:spcBef>
                <a:spcPct val="20000"/>
              </a:spcBef>
              <a:buClr>
                <a:schemeClr val="accent1"/>
              </a:buClr>
              <a:buSzPct val="85000"/>
              <a:buFont typeface="Wingdings 2"/>
              <a:buChar char=""/>
            </a:pPr>
            <a:r>
              <a:rPr lang="en-US" sz="3600" dirty="0" smtClean="0"/>
              <a:t>Creating a user’s guide and an online teacher’s interface for the NIYG program</a:t>
            </a:r>
          </a:p>
          <a:p>
            <a:pPr marL="274320" indent="-274320">
              <a:spcBef>
                <a:spcPct val="20000"/>
              </a:spcBef>
              <a:buClr>
                <a:schemeClr val="accent1"/>
              </a:buClr>
              <a:buSzPct val="85000"/>
              <a:buFont typeface="Wingdings 2"/>
              <a:buChar char=""/>
            </a:pPr>
            <a:r>
              <a:rPr lang="en-US" sz="3600" dirty="0" smtClean="0"/>
              <a:t>Creating </a:t>
            </a:r>
            <a:r>
              <a:rPr lang="en-US" sz="3600" dirty="0"/>
              <a:t>a AI/AN Sexual Health </a:t>
            </a:r>
            <a:r>
              <a:rPr lang="en-US" sz="3600" dirty="0" smtClean="0"/>
              <a:t>Portal (</a:t>
            </a:r>
            <a:r>
              <a:rPr lang="en-US" sz="3600" b="1" dirty="0" smtClean="0"/>
              <a:t>Healthy Native Youth</a:t>
            </a:r>
            <a:r>
              <a:rPr lang="en-US" sz="3600" dirty="0" smtClean="0"/>
              <a:t>)</a:t>
            </a:r>
          </a:p>
          <a:p>
            <a:pPr marL="731520" lvl="1" indent="-274320">
              <a:spcBef>
                <a:spcPct val="20000"/>
              </a:spcBef>
              <a:buClr>
                <a:schemeClr val="accent2"/>
              </a:buClr>
              <a:buSzPct val="85000"/>
              <a:buFont typeface="Wingdings 2"/>
              <a:buChar char=""/>
            </a:pPr>
            <a:r>
              <a:rPr lang="en-US" sz="3600" dirty="0" smtClean="0"/>
              <a:t>linking </a:t>
            </a:r>
            <a:r>
              <a:rPr lang="en-US" sz="3600" dirty="0"/>
              <a:t>users to sexual health </a:t>
            </a:r>
            <a:r>
              <a:rPr lang="en-US" sz="3600" dirty="0" smtClean="0"/>
              <a:t>resources </a:t>
            </a:r>
          </a:p>
          <a:p>
            <a:pPr marL="731520" lvl="1" indent="-274320">
              <a:spcBef>
                <a:spcPct val="20000"/>
              </a:spcBef>
              <a:buClr>
                <a:schemeClr val="accent2"/>
              </a:buClr>
              <a:buSzPct val="85000"/>
              <a:buFont typeface="Wingdings 2"/>
              <a:buChar char=""/>
            </a:pPr>
            <a:r>
              <a:rPr lang="en-US" sz="3600" dirty="0" smtClean="0"/>
              <a:t>interventions </a:t>
            </a:r>
          </a:p>
          <a:p>
            <a:pPr marL="731520" lvl="1" indent="-274320">
              <a:spcBef>
                <a:spcPct val="20000"/>
              </a:spcBef>
              <a:buClr>
                <a:schemeClr val="accent2"/>
              </a:buClr>
              <a:buSzPct val="85000"/>
              <a:buFont typeface="Wingdings 2"/>
              <a:buChar char=""/>
            </a:pPr>
            <a:r>
              <a:rPr lang="en-US" sz="3600" dirty="0" smtClean="0"/>
              <a:t>implementation </a:t>
            </a:r>
            <a:r>
              <a:rPr lang="en-US" sz="3600" dirty="0"/>
              <a:t>tools across the </a:t>
            </a:r>
            <a:r>
              <a:rPr lang="en-US" sz="3600" dirty="0" smtClean="0"/>
              <a:t>lifespan </a:t>
            </a:r>
            <a:endParaRPr lang="en-US" sz="3600" dirty="0"/>
          </a:p>
        </p:txBody>
      </p:sp>
      <p:sp>
        <p:nvSpPr>
          <p:cNvPr id="4" name="Title 3"/>
          <p:cNvSpPr>
            <a:spLocks noGrp="1"/>
          </p:cNvSpPr>
          <p:nvPr>
            <p:ph type="title"/>
          </p:nvPr>
        </p:nvSpPr>
        <p:spPr/>
        <p:txBody>
          <a:bodyPr>
            <a:normAutofit/>
          </a:bodyPr>
          <a:lstStyle/>
          <a:p>
            <a:r>
              <a:rPr lang="en-US" dirty="0" smtClean="0"/>
              <a:t>Dissemination Plan</a:t>
            </a:r>
            <a:endParaRPr lang="en-US" dirty="0"/>
          </a:p>
        </p:txBody>
      </p:sp>
    </p:spTree>
    <p:extLst>
      <p:ext uri="{BB962C8B-B14F-4D97-AF65-F5344CB8AC3E}">
        <p14:creationId xmlns:p14="http://schemas.microsoft.com/office/powerpoint/2010/main" val="40365041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8274" y="2329151"/>
            <a:ext cx="2053103" cy="3085454"/>
          </a:xfrm>
          <a:prstGeom prst="rect">
            <a:avLst/>
          </a:prstGeom>
        </p:spPr>
      </p:pic>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28274" y="-32657"/>
            <a:ext cx="2528060" cy="1682205"/>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6782727" y="467146"/>
            <a:ext cx="3117744" cy="2074589"/>
          </a:xfrm>
          <a:prstGeom prst="rect">
            <a:avLst/>
          </a:prstGeom>
        </p:spPr>
      </p:pic>
      <p:pic>
        <p:nvPicPr>
          <p:cNvPr id="12" name="Picture 11"/>
          <p:cNvPicPr>
            <a:picLocks noChangeAspect="1"/>
          </p:cNvPicPr>
          <p:nvPr/>
        </p:nvPicPr>
        <p:blipFill rotWithShape="1">
          <a:blip r:embed="rId6" cstate="print">
            <a:extLst>
              <a:ext uri="{28A0092B-C50C-407E-A947-70E740481C1C}">
                <a14:useLocalDpi xmlns:a14="http://schemas.microsoft.com/office/drawing/2010/main" val="0"/>
              </a:ext>
            </a:extLst>
          </a:blip>
          <a:srcRect t="13939"/>
          <a:stretch/>
        </p:blipFill>
        <p:spPr>
          <a:xfrm>
            <a:off x="-3295" y="2509362"/>
            <a:ext cx="1702247" cy="2201595"/>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97439" y="1583585"/>
            <a:ext cx="2552054" cy="1698171"/>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95" y="-32657"/>
            <a:ext cx="1748304" cy="2627395"/>
          </a:xfrm>
          <a:prstGeom prst="rect">
            <a:avLst/>
          </a:prstGeom>
        </p:spPr>
      </p:pic>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66601" y="1289436"/>
            <a:ext cx="2497525" cy="1661887"/>
          </a:xfrm>
          <a:prstGeom prst="rect">
            <a:avLst/>
          </a:prstGeom>
        </p:spPr>
      </p:pic>
      <p:pic>
        <p:nvPicPr>
          <p:cNvPr id="16" name="Picture 15"/>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6651486" y="4905110"/>
            <a:ext cx="2736354" cy="2275867"/>
          </a:xfrm>
          <a:prstGeom prst="rect">
            <a:avLst/>
          </a:prstGeom>
        </p:spPr>
      </p:pic>
      <p:pic>
        <p:nvPicPr>
          <p:cNvPr id="18" name="Picture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97726" y="-135547"/>
            <a:ext cx="1629986" cy="2787308"/>
          </a:xfrm>
          <a:prstGeom prst="rect">
            <a:avLst/>
          </a:prstGeom>
        </p:spPr>
      </p:pic>
      <p:pic>
        <p:nvPicPr>
          <p:cNvPr id="20" name="Picture 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6200000">
            <a:off x="-401960" y="4855839"/>
            <a:ext cx="2404123" cy="1600200"/>
          </a:xfrm>
          <a:prstGeom prst="rect">
            <a:avLst/>
          </a:prstGeom>
        </p:spPr>
      </p:pic>
      <p:pic>
        <p:nvPicPr>
          <p:cNvPr id="13" name="Picture 1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514600" y="4800601"/>
            <a:ext cx="2799004" cy="2057400"/>
          </a:xfrm>
          <a:prstGeom prst="rect">
            <a:avLst/>
          </a:prstGeom>
        </p:spPr>
      </p:pic>
      <p:pic>
        <p:nvPicPr>
          <p:cNvPr id="7" name="Picture 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63026" y="3063314"/>
            <a:ext cx="2903745" cy="1932191"/>
          </a:xfrm>
          <a:prstGeom prst="rect">
            <a:avLst/>
          </a:prstGeom>
        </p:spPr>
      </p:pic>
      <p:pic>
        <p:nvPicPr>
          <p:cNvPr id="19" name="Picture 1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284241" y="4551338"/>
            <a:ext cx="1534885" cy="2306663"/>
          </a:xfrm>
          <a:prstGeom prst="rect">
            <a:avLst/>
          </a:prstGeom>
        </p:spPr>
      </p:pic>
      <p:pic>
        <p:nvPicPr>
          <p:cNvPr id="22" name="Picture 2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rot="16200000">
            <a:off x="7524165" y="3386556"/>
            <a:ext cx="1932191" cy="1285707"/>
          </a:xfrm>
          <a:prstGeom prst="rect">
            <a:avLst/>
          </a:prstGeom>
        </p:spPr>
      </p:pic>
      <p:pic>
        <p:nvPicPr>
          <p:cNvPr id="5" name="Content Placeholder 4"/>
          <p:cNvPicPr>
            <a:picLocks noGrp="1" noChangeAspect="1"/>
          </p:cNvPicPr>
          <p:nvPr>
            <p:ph sz="quarter" idx="1"/>
          </p:nvPr>
        </p:nvPicPr>
        <p:blipFill>
          <a:blip r:embed="rId17" cstate="print">
            <a:extLst>
              <a:ext uri="{28A0092B-C50C-407E-A947-70E740481C1C}">
                <a14:useLocalDpi xmlns:a14="http://schemas.microsoft.com/office/drawing/2010/main" val="0"/>
              </a:ext>
            </a:extLst>
          </a:blip>
          <a:stretch>
            <a:fillRect/>
          </a:stretch>
        </p:blipFill>
        <p:spPr>
          <a:xfrm>
            <a:off x="3472543" y="2637336"/>
            <a:ext cx="2222512" cy="2222512"/>
          </a:xfrm>
        </p:spPr>
      </p:pic>
      <p:pic>
        <p:nvPicPr>
          <p:cNvPr id="10" name="Picture 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53884" y="4445863"/>
            <a:ext cx="1599159" cy="2409466"/>
          </a:xfrm>
          <a:prstGeom prst="rect">
            <a:avLst/>
          </a:prstGeom>
        </p:spPr>
      </p:pic>
      <p:pic>
        <p:nvPicPr>
          <p:cNvPr id="24" name="Picture 2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536389" y="0"/>
            <a:ext cx="2157018" cy="1583585"/>
          </a:xfrm>
          <a:prstGeom prst="rect">
            <a:avLst/>
          </a:prstGeom>
        </p:spPr>
      </p:pic>
    </p:spTree>
    <p:extLst>
      <p:ext uri="{BB962C8B-B14F-4D97-AF65-F5344CB8AC3E}">
        <p14:creationId xmlns:p14="http://schemas.microsoft.com/office/powerpoint/2010/main" val="31744277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5186" y="762000"/>
            <a:ext cx="7194323"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51479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82727" rIns="0" bIns="0" rtlCol="0">
            <a:spAutoFit/>
          </a:bodyPr>
          <a:lstStyle/>
          <a:p>
            <a:pPr marL="793115">
              <a:lnSpc>
                <a:spcPct val="100000"/>
              </a:lnSpc>
            </a:pPr>
            <a:r>
              <a:rPr dirty="0"/>
              <a:t>N</a:t>
            </a:r>
            <a:r>
              <a:rPr spc="-40" dirty="0"/>
              <a:t>a</a:t>
            </a:r>
            <a:r>
              <a:rPr dirty="0"/>
              <a:t>ti</a:t>
            </a:r>
            <a:r>
              <a:rPr spc="-40" dirty="0"/>
              <a:t>v</a:t>
            </a:r>
            <a:r>
              <a:rPr spc="5" dirty="0"/>
              <a:t>e</a:t>
            </a:r>
            <a:r>
              <a:rPr spc="-25" dirty="0"/>
              <a:t> </a:t>
            </a:r>
            <a:r>
              <a:rPr spc="-5" dirty="0"/>
              <a:t>CA</a:t>
            </a:r>
            <a:r>
              <a:rPr spc="-55" dirty="0"/>
              <a:t>R</a:t>
            </a:r>
            <a:r>
              <a:rPr dirty="0"/>
              <a:t>S: </a:t>
            </a:r>
            <a:r>
              <a:rPr spc="-10" dirty="0"/>
              <a:t>O</a:t>
            </a:r>
            <a:r>
              <a:rPr spc="-35" dirty="0"/>
              <a:t>v</a:t>
            </a:r>
            <a:r>
              <a:rPr dirty="0"/>
              <a:t>e</a:t>
            </a:r>
            <a:r>
              <a:rPr spc="-100" dirty="0"/>
              <a:t>r</a:t>
            </a:r>
            <a:r>
              <a:rPr dirty="0"/>
              <a:t>all</a:t>
            </a:r>
            <a:r>
              <a:rPr spc="-30" dirty="0"/>
              <a:t> </a:t>
            </a:r>
            <a:r>
              <a:rPr spc="-5" dirty="0"/>
              <a:t>Goal</a:t>
            </a:r>
          </a:p>
        </p:txBody>
      </p:sp>
      <p:sp>
        <p:nvSpPr>
          <p:cNvPr id="3" name="object 3"/>
          <p:cNvSpPr/>
          <p:nvPr/>
        </p:nvSpPr>
        <p:spPr>
          <a:xfrm>
            <a:off x="1313688" y="3942588"/>
            <a:ext cx="2258567" cy="845819"/>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4" name="object 4"/>
          <p:cNvSpPr/>
          <p:nvPr/>
        </p:nvSpPr>
        <p:spPr>
          <a:xfrm>
            <a:off x="3069335" y="3942588"/>
            <a:ext cx="620267" cy="845819"/>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5" name="object 5"/>
          <p:cNvSpPr/>
          <p:nvPr/>
        </p:nvSpPr>
        <p:spPr>
          <a:xfrm>
            <a:off x="3186683" y="3942588"/>
            <a:ext cx="1507236" cy="845819"/>
          </a:xfrm>
          <a:prstGeom prst="rect">
            <a:avLst/>
          </a:prstGeom>
          <a:blipFill>
            <a:blip r:embed="rId5" cstate="print"/>
            <a:stretch>
              <a:fillRect/>
            </a:stretch>
          </a:blipFill>
        </p:spPr>
        <p:txBody>
          <a:bodyPr wrap="square" lIns="0" tIns="0" rIns="0" bIns="0" rtlCol="0"/>
          <a:lstStyle/>
          <a:p>
            <a:endParaRPr smtClean="0">
              <a:solidFill>
                <a:prstClr val="black"/>
              </a:solidFill>
            </a:endParaRPr>
          </a:p>
        </p:txBody>
      </p:sp>
      <p:sp>
        <p:nvSpPr>
          <p:cNvPr id="6" name="object 6"/>
          <p:cNvSpPr/>
          <p:nvPr/>
        </p:nvSpPr>
        <p:spPr>
          <a:xfrm>
            <a:off x="746759" y="4354067"/>
            <a:ext cx="3989832" cy="845819"/>
          </a:xfrm>
          <a:prstGeom prst="rect">
            <a:avLst/>
          </a:prstGeom>
          <a:blipFill>
            <a:blip r:embed="rId6" cstate="print"/>
            <a:stretch>
              <a:fillRect/>
            </a:stretch>
          </a:blipFill>
        </p:spPr>
        <p:txBody>
          <a:bodyPr wrap="square" lIns="0" tIns="0" rIns="0" bIns="0" rtlCol="0"/>
          <a:lstStyle/>
          <a:p>
            <a:endParaRPr smtClean="0">
              <a:solidFill>
                <a:prstClr val="black"/>
              </a:solidFill>
            </a:endParaRPr>
          </a:p>
        </p:txBody>
      </p:sp>
      <p:sp>
        <p:nvSpPr>
          <p:cNvPr id="7" name="object 7"/>
          <p:cNvSpPr/>
          <p:nvPr/>
        </p:nvSpPr>
        <p:spPr>
          <a:xfrm>
            <a:off x="1924811" y="4765547"/>
            <a:ext cx="1548384" cy="845819"/>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8" name="object 8"/>
          <p:cNvSpPr txBox="1"/>
          <p:nvPr/>
        </p:nvSpPr>
        <p:spPr>
          <a:xfrm>
            <a:off x="714248" y="1592452"/>
            <a:ext cx="3689350" cy="3749675"/>
          </a:xfrm>
          <a:prstGeom prst="rect">
            <a:avLst/>
          </a:prstGeom>
        </p:spPr>
        <p:txBody>
          <a:bodyPr vert="horz" wrap="square" lIns="0" tIns="0" rIns="0" bIns="0" rtlCol="0">
            <a:spAutoFit/>
          </a:bodyPr>
          <a:lstStyle/>
          <a:p>
            <a:pPr marL="628015" marR="93345" indent="-615950">
              <a:lnSpc>
                <a:spcPts val="3240"/>
              </a:lnSpc>
            </a:pPr>
            <a:r>
              <a:rPr sz="3000" spc="-5" dirty="0">
                <a:solidFill>
                  <a:prstClr val="black"/>
                </a:solidFill>
                <a:cs typeface="Calibri"/>
              </a:rPr>
              <a:t>Design</a:t>
            </a:r>
            <a:r>
              <a:rPr sz="3000" dirty="0">
                <a:solidFill>
                  <a:prstClr val="black"/>
                </a:solidFill>
                <a:cs typeface="Calibri"/>
              </a:rPr>
              <a:t>,</a:t>
            </a:r>
            <a:r>
              <a:rPr sz="3000" spc="-5" dirty="0">
                <a:solidFill>
                  <a:prstClr val="black"/>
                </a:solidFill>
                <a:cs typeface="Calibri"/>
              </a:rPr>
              <a:t> </a:t>
            </a:r>
            <a:r>
              <a:rPr sz="3000" dirty="0">
                <a:solidFill>
                  <a:prstClr val="black"/>
                </a:solidFill>
                <a:cs typeface="Calibri"/>
              </a:rPr>
              <a:t>impl</a:t>
            </a:r>
            <a:r>
              <a:rPr sz="3000" spc="-15" dirty="0">
                <a:solidFill>
                  <a:prstClr val="black"/>
                </a:solidFill>
                <a:cs typeface="Calibri"/>
              </a:rPr>
              <a:t>e</a:t>
            </a:r>
            <a:r>
              <a:rPr sz="3000" spc="-5" dirty="0">
                <a:solidFill>
                  <a:prstClr val="black"/>
                </a:solidFill>
                <a:cs typeface="Calibri"/>
              </a:rPr>
              <a:t>me</a:t>
            </a:r>
            <a:r>
              <a:rPr sz="3000" spc="-40" dirty="0">
                <a:solidFill>
                  <a:prstClr val="black"/>
                </a:solidFill>
                <a:cs typeface="Calibri"/>
              </a:rPr>
              <a:t>n</a:t>
            </a:r>
            <a:r>
              <a:rPr sz="3000" spc="-5" dirty="0">
                <a:solidFill>
                  <a:prstClr val="black"/>
                </a:solidFill>
                <a:cs typeface="Calibri"/>
              </a:rPr>
              <a:t>t</a:t>
            </a:r>
            <a:r>
              <a:rPr sz="3000" dirty="0">
                <a:solidFill>
                  <a:prstClr val="black"/>
                </a:solidFill>
                <a:cs typeface="Calibri"/>
              </a:rPr>
              <a:t> and </a:t>
            </a:r>
            <a:r>
              <a:rPr sz="3000" spc="-40" dirty="0">
                <a:solidFill>
                  <a:prstClr val="black"/>
                </a:solidFill>
                <a:cs typeface="Calibri"/>
              </a:rPr>
              <a:t>t</a:t>
            </a:r>
            <a:r>
              <a:rPr sz="3000" spc="-5" dirty="0">
                <a:solidFill>
                  <a:prstClr val="black"/>
                </a:solidFill>
                <a:cs typeface="Calibri"/>
              </a:rPr>
              <a:t>e</a:t>
            </a:r>
            <a:r>
              <a:rPr sz="3000" spc="-45" dirty="0">
                <a:solidFill>
                  <a:prstClr val="black"/>
                </a:solidFill>
                <a:cs typeface="Calibri"/>
              </a:rPr>
              <a:t>s</a:t>
            </a:r>
            <a:r>
              <a:rPr sz="3000" spc="-5" dirty="0">
                <a:solidFill>
                  <a:prstClr val="black"/>
                </a:solidFill>
                <a:cs typeface="Calibri"/>
              </a:rPr>
              <a:t>t</a:t>
            </a:r>
            <a:r>
              <a:rPr sz="3000" spc="-15" dirty="0">
                <a:solidFill>
                  <a:prstClr val="black"/>
                </a:solidFill>
                <a:cs typeface="Calibri"/>
              </a:rPr>
              <a:t> </a:t>
            </a:r>
            <a:r>
              <a:rPr sz="3000" spc="-35" dirty="0">
                <a:solidFill>
                  <a:prstClr val="black"/>
                </a:solidFill>
                <a:cs typeface="Calibri"/>
              </a:rPr>
              <a:t>e</a:t>
            </a:r>
            <a:r>
              <a:rPr sz="3000" spc="-30" dirty="0">
                <a:solidFill>
                  <a:prstClr val="black"/>
                </a:solidFill>
                <a:cs typeface="Calibri"/>
              </a:rPr>
              <a:t>f</a:t>
            </a:r>
            <a:r>
              <a:rPr sz="3000" spc="-80" dirty="0">
                <a:solidFill>
                  <a:prstClr val="black"/>
                </a:solidFill>
                <a:cs typeface="Calibri"/>
              </a:rPr>
              <a:t>f</a:t>
            </a:r>
            <a:r>
              <a:rPr sz="3000" spc="-5" dirty="0">
                <a:solidFill>
                  <a:prstClr val="black"/>
                </a:solidFill>
                <a:cs typeface="Calibri"/>
              </a:rPr>
              <a:t>ecti</a:t>
            </a:r>
            <a:r>
              <a:rPr sz="3000" spc="-40" dirty="0">
                <a:solidFill>
                  <a:prstClr val="black"/>
                </a:solidFill>
                <a:cs typeface="Calibri"/>
              </a:rPr>
              <a:t>v</a:t>
            </a:r>
            <a:r>
              <a:rPr sz="3000" dirty="0">
                <a:solidFill>
                  <a:prstClr val="black"/>
                </a:solidFill>
                <a:cs typeface="Calibri"/>
              </a:rPr>
              <a:t>e</a:t>
            </a:r>
            <a:r>
              <a:rPr sz="3000" spc="-15" dirty="0">
                <a:solidFill>
                  <a:prstClr val="black"/>
                </a:solidFill>
                <a:cs typeface="Calibri"/>
              </a:rPr>
              <a:t>n</a:t>
            </a:r>
            <a:r>
              <a:rPr sz="3000" spc="-5" dirty="0">
                <a:solidFill>
                  <a:prstClr val="black"/>
                </a:solidFill>
                <a:cs typeface="Calibri"/>
              </a:rPr>
              <a:t>ess</a:t>
            </a:r>
            <a:endParaRPr sz="3000" dirty="0">
              <a:solidFill>
                <a:prstClr val="black"/>
              </a:solidFill>
              <a:cs typeface="Calibri"/>
            </a:endParaRPr>
          </a:p>
          <a:p>
            <a:pPr marL="313055" marR="53340" indent="-194310">
              <a:lnSpc>
                <a:spcPts val="3240"/>
              </a:lnSpc>
              <a:spcBef>
                <a:spcPts val="600"/>
              </a:spcBef>
              <a:tabLst>
                <a:tab pos="608330" algn="l"/>
              </a:tabLst>
            </a:pPr>
            <a:r>
              <a:rPr sz="3000" spc="-5" dirty="0">
                <a:solidFill>
                  <a:prstClr val="black"/>
                </a:solidFill>
                <a:cs typeface="Calibri"/>
              </a:rPr>
              <a:t>o</a:t>
            </a:r>
            <a:r>
              <a:rPr sz="3000" dirty="0">
                <a:solidFill>
                  <a:prstClr val="black"/>
                </a:solidFill>
                <a:cs typeface="Calibri"/>
              </a:rPr>
              <a:t>f	tri</a:t>
            </a:r>
            <a:r>
              <a:rPr sz="3000" spc="-10" dirty="0">
                <a:solidFill>
                  <a:prstClr val="black"/>
                </a:solidFill>
                <a:cs typeface="Calibri"/>
              </a:rPr>
              <a:t>b</a:t>
            </a:r>
            <a:r>
              <a:rPr sz="3000" dirty="0">
                <a:solidFill>
                  <a:prstClr val="black"/>
                </a:solidFill>
                <a:cs typeface="Calibri"/>
              </a:rPr>
              <a:t>al i</a:t>
            </a:r>
            <a:r>
              <a:rPr sz="3000" spc="-35" dirty="0">
                <a:solidFill>
                  <a:prstClr val="black"/>
                </a:solidFill>
                <a:cs typeface="Calibri"/>
              </a:rPr>
              <a:t>n</a:t>
            </a:r>
            <a:r>
              <a:rPr sz="3000" spc="-40" dirty="0">
                <a:solidFill>
                  <a:prstClr val="black"/>
                </a:solidFill>
                <a:cs typeface="Calibri"/>
              </a:rPr>
              <a:t>t</a:t>
            </a:r>
            <a:r>
              <a:rPr sz="3000" spc="-5" dirty="0">
                <a:solidFill>
                  <a:prstClr val="black"/>
                </a:solidFill>
                <a:cs typeface="Calibri"/>
              </a:rPr>
              <a:t>e</a:t>
            </a:r>
            <a:r>
              <a:rPr sz="3000" dirty="0">
                <a:solidFill>
                  <a:prstClr val="black"/>
                </a:solidFill>
                <a:cs typeface="Calibri"/>
              </a:rPr>
              <a:t>r</a:t>
            </a:r>
            <a:r>
              <a:rPr sz="3000" spc="-30" dirty="0">
                <a:solidFill>
                  <a:prstClr val="black"/>
                </a:solidFill>
                <a:cs typeface="Calibri"/>
              </a:rPr>
              <a:t>v</a:t>
            </a:r>
            <a:r>
              <a:rPr sz="3000" dirty="0">
                <a:solidFill>
                  <a:prstClr val="black"/>
                </a:solidFill>
                <a:cs typeface="Calibri"/>
              </a:rPr>
              <a:t>e</a:t>
            </a:r>
            <a:r>
              <a:rPr sz="3000" spc="-35" dirty="0">
                <a:solidFill>
                  <a:prstClr val="black"/>
                </a:solidFill>
                <a:cs typeface="Calibri"/>
              </a:rPr>
              <a:t>n</a:t>
            </a:r>
            <a:r>
              <a:rPr sz="3000" dirty="0">
                <a:solidFill>
                  <a:prstClr val="black"/>
                </a:solidFill>
                <a:cs typeface="Calibri"/>
              </a:rPr>
              <a:t>tions </a:t>
            </a:r>
            <a:r>
              <a:rPr sz="3000" spc="-30" dirty="0">
                <a:solidFill>
                  <a:prstClr val="black"/>
                </a:solidFill>
                <a:cs typeface="Calibri"/>
              </a:rPr>
              <a:t>t</a:t>
            </a:r>
            <a:r>
              <a:rPr sz="3000" dirty="0">
                <a:solidFill>
                  <a:prstClr val="black"/>
                </a:solidFill>
                <a:cs typeface="Calibri"/>
              </a:rPr>
              <a:t>o</a:t>
            </a:r>
            <a:r>
              <a:rPr sz="3000" spc="-20" dirty="0">
                <a:solidFill>
                  <a:prstClr val="black"/>
                </a:solidFill>
                <a:cs typeface="Calibri"/>
              </a:rPr>
              <a:t> </a:t>
            </a:r>
            <a:r>
              <a:rPr sz="3000" dirty="0">
                <a:solidFill>
                  <a:prstClr val="black"/>
                </a:solidFill>
                <a:cs typeface="Calibri"/>
              </a:rPr>
              <a:t>imp</a:t>
            </a:r>
            <a:r>
              <a:rPr sz="3000" spc="-60" dirty="0">
                <a:solidFill>
                  <a:prstClr val="black"/>
                </a:solidFill>
                <a:cs typeface="Calibri"/>
              </a:rPr>
              <a:t>r</a:t>
            </a:r>
            <a:r>
              <a:rPr sz="3000" spc="-10" dirty="0">
                <a:solidFill>
                  <a:prstClr val="black"/>
                </a:solidFill>
                <a:cs typeface="Calibri"/>
              </a:rPr>
              <a:t>o</a:t>
            </a:r>
            <a:r>
              <a:rPr sz="3000" spc="-30" dirty="0">
                <a:solidFill>
                  <a:prstClr val="black"/>
                </a:solidFill>
                <a:cs typeface="Calibri"/>
              </a:rPr>
              <a:t>v</a:t>
            </a:r>
            <a:r>
              <a:rPr sz="3000" spc="-5" dirty="0">
                <a:solidFill>
                  <a:prstClr val="black"/>
                </a:solidFill>
                <a:cs typeface="Calibri"/>
              </a:rPr>
              <a:t>e</a:t>
            </a:r>
            <a:r>
              <a:rPr sz="3000" dirty="0">
                <a:solidFill>
                  <a:prstClr val="black"/>
                </a:solidFill>
                <a:cs typeface="Calibri"/>
              </a:rPr>
              <a:t> the</a:t>
            </a:r>
            <a:r>
              <a:rPr sz="3000" spc="-15" dirty="0">
                <a:solidFill>
                  <a:prstClr val="black"/>
                </a:solidFill>
                <a:cs typeface="Calibri"/>
              </a:rPr>
              <a:t> </a:t>
            </a:r>
            <a:r>
              <a:rPr sz="3000" spc="-5" dirty="0">
                <a:solidFill>
                  <a:prstClr val="black"/>
                </a:solidFill>
                <a:cs typeface="Calibri"/>
              </a:rPr>
              <a:t>us</a:t>
            </a:r>
            <a:r>
              <a:rPr sz="3000" dirty="0">
                <a:solidFill>
                  <a:prstClr val="black"/>
                </a:solidFill>
                <a:cs typeface="Calibri"/>
              </a:rPr>
              <a:t>e</a:t>
            </a:r>
            <a:r>
              <a:rPr sz="3000" spc="-10" dirty="0">
                <a:solidFill>
                  <a:prstClr val="black"/>
                </a:solidFill>
                <a:cs typeface="Calibri"/>
              </a:rPr>
              <a:t> </a:t>
            </a:r>
            <a:r>
              <a:rPr sz="3000" spc="-5" dirty="0">
                <a:solidFill>
                  <a:prstClr val="black"/>
                </a:solidFill>
                <a:cs typeface="Calibri"/>
              </a:rPr>
              <a:t>of</a:t>
            </a:r>
            <a:endParaRPr sz="3000" dirty="0">
              <a:solidFill>
                <a:prstClr val="black"/>
              </a:solidFill>
              <a:cs typeface="Calibri"/>
            </a:endParaRPr>
          </a:p>
          <a:p>
            <a:pPr marL="267335" marR="5080" indent="-1905" algn="ctr">
              <a:lnSpc>
                <a:spcPts val="3240"/>
              </a:lnSpc>
            </a:pPr>
            <a:r>
              <a:rPr sz="3000" dirty="0">
                <a:solidFill>
                  <a:prstClr val="black"/>
                </a:solidFill>
                <a:cs typeface="Calibri"/>
              </a:rPr>
              <a:t>chi</a:t>
            </a:r>
            <a:r>
              <a:rPr sz="3000" spc="-15" dirty="0">
                <a:solidFill>
                  <a:prstClr val="black"/>
                </a:solidFill>
                <a:cs typeface="Calibri"/>
              </a:rPr>
              <a:t>l</a:t>
            </a:r>
            <a:r>
              <a:rPr sz="3000" dirty="0">
                <a:solidFill>
                  <a:prstClr val="black"/>
                </a:solidFill>
                <a:cs typeface="Calibri"/>
              </a:rPr>
              <a:t>d</a:t>
            </a:r>
            <a:r>
              <a:rPr sz="3000" spc="-5" dirty="0">
                <a:solidFill>
                  <a:prstClr val="black"/>
                </a:solidFill>
                <a:cs typeface="Calibri"/>
              </a:rPr>
              <a:t> sa</a:t>
            </a:r>
            <a:r>
              <a:rPr sz="3000" spc="-80" dirty="0">
                <a:solidFill>
                  <a:prstClr val="black"/>
                </a:solidFill>
                <a:cs typeface="Calibri"/>
              </a:rPr>
              <a:t>f</a:t>
            </a:r>
            <a:r>
              <a:rPr sz="3000" spc="-25" dirty="0">
                <a:solidFill>
                  <a:prstClr val="black"/>
                </a:solidFill>
                <a:cs typeface="Calibri"/>
              </a:rPr>
              <a:t>e</a:t>
            </a:r>
            <a:r>
              <a:rPr sz="3000" spc="-5" dirty="0">
                <a:solidFill>
                  <a:prstClr val="black"/>
                </a:solidFill>
                <a:cs typeface="Calibri"/>
              </a:rPr>
              <a:t>ty</a:t>
            </a:r>
            <a:r>
              <a:rPr sz="3000" spc="-30" dirty="0">
                <a:solidFill>
                  <a:prstClr val="black"/>
                </a:solidFill>
                <a:cs typeface="Calibri"/>
              </a:rPr>
              <a:t> </a:t>
            </a:r>
            <a:r>
              <a:rPr sz="3000" spc="-10" dirty="0">
                <a:solidFill>
                  <a:prstClr val="black"/>
                </a:solidFill>
                <a:cs typeface="Calibri"/>
              </a:rPr>
              <a:t>se</a:t>
            </a:r>
            <a:r>
              <a:rPr sz="3000" spc="-30" dirty="0">
                <a:solidFill>
                  <a:prstClr val="black"/>
                </a:solidFill>
                <a:cs typeface="Calibri"/>
              </a:rPr>
              <a:t>a</a:t>
            </a:r>
            <a:r>
              <a:rPr sz="3000" dirty="0">
                <a:solidFill>
                  <a:prstClr val="black"/>
                </a:solidFill>
                <a:cs typeface="Calibri"/>
              </a:rPr>
              <a:t>ts among</a:t>
            </a:r>
            <a:r>
              <a:rPr sz="3000" spc="5" dirty="0">
                <a:solidFill>
                  <a:prstClr val="black"/>
                </a:solidFill>
                <a:cs typeface="Calibri"/>
              </a:rPr>
              <a:t> </a:t>
            </a:r>
            <a:r>
              <a:rPr sz="3000" spc="-5" dirty="0">
                <a:solidFill>
                  <a:prstClr val="black"/>
                </a:solidFill>
                <a:cs typeface="Calibri"/>
              </a:rPr>
              <a:t>AI</a:t>
            </a:r>
            <a:r>
              <a:rPr sz="3000" spc="-110" dirty="0">
                <a:solidFill>
                  <a:prstClr val="black"/>
                </a:solidFill>
                <a:cs typeface="Calibri"/>
              </a:rPr>
              <a:t>/</a:t>
            </a:r>
            <a:r>
              <a:rPr sz="3000" spc="-5" dirty="0">
                <a:solidFill>
                  <a:prstClr val="black"/>
                </a:solidFill>
                <a:cs typeface="Calibri"/>
              </a:rPr>
              <a:t>AN</a:t>
            </a:r>
            <a:r>
              <a:rPr sz="3000" spc="-10" dirty="0">
                <a:solidFill>
                  <a:prstClr val="black"/>
                </a:solidFill>
                <a:cs typeface="Calibri"/>
              </a:rPr>
              <a:t> </a:t>
            </a:r>
            <a:r>
              <a:rPr sz="3000" dirty="0">
                <a:solidFill>
                  <a:prstClr val="black"/>
                </a:solidFill>
                <a:cs typeface="Calibri"/>
              </a:rPr>
              <a:t>chi</a:t>
            </a:r>
            <a:r>
              <a:rPr sz="3000" spc="-15" dirty="0">
                <a:solidFill>
                  <a:prstClr val="black"/>
                </a:solidFill>
                <a:cs typeface="Calibri"/>
              </a:rPr>
              <a:t>l</a:t>
            </a:r>
            <a:r>
              <a:rPr sz="3000" spc="-5" dirty="0">
                <a:solidFill>
                  <a:prstClr val="black"/>
                </a:solidFill>
                <a:cs typeface="Calibri"/>
              </a:rPr>
              <a:t>d</a:t>
            </a:r>
            <a:r>
              <a:rPr sz="3000" spc="-45" dirty="0">
                <a:solidFill>
                  <a:prstClr val="black"/>
                </a:solidFill>
                <a:cs typeface="Calibri"/>
              </a:rPr>
              <a:t>r</a:t>
            </a:r>
            <a:r>
              <a:rPr sz="3000" dirty="0">
                <a:solidFill>
                  <a:prstClr val="black"/>
                </a:solidFill>
                <a:cs typeface="Calibri"/>
              </a:rPr>
              <a:t>en</a:t>
            </a:r>
          </a:p>
          <a:p>
            <a:pPr marL="270510" marR="8890" indent="-635" algn="ctr">
              <a:lnSpc>
                <a:spcPts val="3240"/>
              </a:lnSpc>
            </a:pPr>
            <a:r>
              <a:rPr sz="3000" dirty="0">
                <a:solidFill>
                  <a:prstClr val="black"/>
                </a:solidFill>
                <a:cs typeface="Calibri"/>
              </a:rPr>
              <a:t>via</a:t>
            </a:r>
            <a:r>
              <a:rPr sz="3000" spc="-15" dirty="0">
                <a:solidFill>
                  <a:prstClr val="black"/>
                </a:solidFill>
                <a:cs typeface="Calibri"/>
              </a:rPr>
              <a:t> </a:t>
            </a:r>
            <a:r>
              <a:rPr sz="3000" spc="-25" dirty="0">
                <a:solidFill>
                  <a:prstClr val="black"/>
                </a:solidFill>
                <a:cs typeface="Calibri"/>
              </a:rPr>
              <a:t>c</a:t>
            </a:r>
            <a:r>
              <a:rPr sz="3000" spc="-5" dirty="0">
                <a:solidFill>
                  <a:prstClr val="black"/>
                </a:solidFill>
                <a:cs typeface="Calibri"/>
              </a:rPr>
              <a:t>ommun</a:t>
            </a:r>
            <a:r>
              <a:rPr sz="3000" spc="-10" dirty="0">
                <a:solidFill>
                  <a:prstClr val="black"/>
                </a:solidFill>
                <a:cs typeface="Calibri"/>
              </a:rPr>
              <a:t>i</a:t>
            </a:r>
            <a:r>
              <a:rPr sz="3000" dirty="0">
                <a:solidFill>
                  <a:prstClr val="black"/>
                </a:solidFill>
                <a:cs typeface="Calibri"/>
              </a:rPr>
              <a:t>ty-</a:t>
            </a:r>
            <a:r>
              <a:rPr sz="3000" spc="-5" dirty="0">
                <a:solidFill>
                  <a:prstClr val="black"/>
                </a:solidFill>
                <a:cs typeface="Calibri"/>
              </a:rPr>
              <a:t>based partic</a:t>
            </a:r>
            <a:r>
              <a:rPr sz="3000" dirty="0">
                <a:solidFill>
                  <a:prstClr val="black"/>
                </a:solidFill>
                <a:cs typeface="Calibri"/>
              </a:rPr>
              <a:t>i</a:t>
            </a:r>
            <a:r>
              <a:rPr sz="3000" spc="-5" dirty="0">
                <a:solidFill>
                  <a:prstClr val="black"/>
                </a:solidFill>
                <a:cs typeface="Calibri"/>
              </a:rPr>
              <a:t>p</a:t>
            </a:r>
            <a:r>
              <a:rPr sz="3000" spc="-25" dirty="0">
                <a:solidFill>
                  <a:prstClr val="black"/>
                </a:solidFill>
                <a:cs typeface="Calibri"/>
              </a:rPr>
              <a:t>a</a:t>
            </a:r>
            <a:r>
              <a:rPr sz="3000" spc="-30" dirty="0">
                <a:solidFill>
                  <a:prstClr val="black"/>
                </a:solidFill>
                <a:cs typeface="Calibri"/>
              </a:rPr>
              <a:t>t</a:t>
            </a:r>
            <a:r>
              <a:rPr sz="3000" spc="-10" dirty="0">
                <a:solidFill>
                  <a:prstClr val="black"/>
                </a:solidFill>
                <a:cs typeface="Calibri"/>
              </a:rPr>
              <a:t>o</a:t>
            </a:r>
            <a:r>
              <a:rPr sz="3000" dirty="0">
                <a:solidFill>
                  <a:prstClr val="black"/>
                </a:solidFill>
                <a:cs typeface="Calibri"/>
              </a:rPr>
              <a:t>r</a:t>
            </a:r>
            <a:r>
              <a:rPr sz="3000" spc="-5" dirty="0">
                <a:solidFill>
                  <a:prstClr val="black"/>
                </a:solidFill>
                <a:cs typeface="Calibri"/>
              </a:rPr>
              <a:t>y</a:t>
            </a:r>
            <a:r>
              <a:rPr sz="3000" spc="-10" dirty="0">
                <a:solidFill>
                  <a:prstClr val="black"/>
                </a:solidFill>
                <a:cs typeface="Calibri"/>
              </a:rPr>
              <a:t> </a:t>
            </a:r>
            <a:r>
              <a:rPr sz="3000" spc="-45" dirty="0">
                <a:solidFill>
                  <a:prstClr val="black"/>
                </a:solidFill>
                <a:cs typeface="Calibri"/>
              </a:rPr>
              <a:t>r</a:t>
            </a:r>
            <a:r>
              <a:rPr sz="3000" spc="-5" dirty="0">
                <a:solidFill>
                  <a:prstClr val="black"/>
                </a:solidFill>
                <a:cs typeface="Calibri"/>
              </a:rPr>
              <a:t>esea</a:t>
            </a:r>
            <a:r>
              <a:rPr sz="3000" spc="-65" dirty="0">
                <a:solidFill>
                  <a:prstClr val="black"/>
                </a:solidFill>
                <a:cs typeface="Calibri"/>
              </a:rPr>
              <a:t>r</a:t>
            </a:r>
            <a:r>
              <a:rPr sz="3000" dirty="0">
                <a:solidFill>
                  <a:prstClr val="black"/>
                </a:solidFill>
                <a:cs typeface="Calibri"/>
              </a:rPr>
              <a:t>ch </a:t>
            </a:r>
            <a:r>
              <a:rPr sz="3000" spc="-5" dirty="0">
                <a:solidFill>
                  <a:prstClr val="black"/>
                </a:solidFill>
                <a:cs typeface="Calibri"/>
              </a:rPr>
              <a:t>(CBPR)</a:t>
            </a:r>
            <a:endParaRPr sz="3000" dirty="0">
              <a:solidFill>
                <a:prstClr val="black"/>
              </a:solidFill>
              <a:cs typeface="Calibri"/>
            </a:endParaRPr>
          </a:p>
        </p:txBody>
      </p:sp>
      <p:sp>
        <p:nvSpPr>
          <p:cNvPr id="9" name="object 9"/>
          <p:cNvSpPr/>
          <p:nvPr/>
        </p:nvSpPr>
        <p:spPr>
          <a:xfrm>
            <a:off x="4919217" y="1524000"/>
            <a:ext cx="3003549" cy="4191000"/>
          </a:xfrm>
          <a:prstGeom prst="rect">
            <a:avLst/>
          </a:prstGeom>
          <a:blipFill>
            <a:blip r:embed="rId8" cstate="print"/>
            <a:stretch>
              <a:fillRect/>
            </a:stretch>
          </a:blipFill>
        </p:spPr>
        <p:txBody>
          <a:bodyPr wrap="square" lIns="0" tIns="0" rIns="0" bIns="0" rtlCol="0"/>
          <a:lstStyle/>
          <a:p>
            <a:endParaRPr smtClean="0">
              <a:solidFill>
                <a:prstClr val="black"/>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399413" y="288442"/>
            <a:ext cx="6038850" cy="1256030"/>
          </a:xfrm>
          <a:prstGeom prst="rect">
            <a:avLst/>
          </a:prstGeom>
        </p:spPr>
        <p:txBody>
          <a:bodyPr vert="horz" wrap="square" lIns="0" tIns="0" rIns="0" bIns="0" rtlCol="0">
            <a:spAutoFit/>
          </a:bodyPr>
          <a:lstStyle/>
          <a:p>
            <a:pPr algn="ctr"/>
            <a:r>
              <a:rPr sz="4400" b="1" u="heavy" dirty="0">
                <a:solidFill>
                  <a:prstClr val="black"/>
                </a:solidFill>
                <a:cs typeface="Calibri"/>
              </a:rPr>
              <a:t>All</a:t>
            </a:r>
            <a:r>
              <a:rPr sz="4400" b="1" spc="-25" dirty="0">
                <a:solidFill>
                  <a:prstClr val="black"/>
                </a:solidFill>
                <a:cs typeface="Calibri"/>
              </a:rPr>
              <a:t> </a:t>
            </a:r>
            <a:r>
              <a:rPr sz="4400" b="1" spc="-130" dirty="0">
                <a:solidFill>
                  <a:prstClr val="black"/>
                </a:solidFill>
                <a:cs typeface="Calibri"/>
              </a:rPr>
              <a:t>F</a:t>
            </a:r>
            <a:r>
              <a:rPr sz="4400" b="1" dirty="0">
                <a:solidFill>
                  <a:prstClr val="black"/>
                </a:solidFill>
                <a:cs typeface="Calibri"/>
              </a:rPr>
              <a:t>ac</a:t>
            </a:r>
            <a:r>
              <a:rPr sz="4400" b="1" spc="-25" dirty="0">
                <a:solidFill>
                  <a:prstClr val="black"/>
                </a:solidFill>
                <a:cs typeface="Calibri"/>
              </a:rPr>
              <a:t>e</a:t>
            </a:r>
            <a:r>
              <a:rPr sz="4400" b="1" dirty="0">
                <a:solidFill>
                  <a:prstClr val="black"/>
                </a:solidFill>
                <a:cs typeface="Calibri"/>
              </a:rPr>
              <a:t>ts </a:t>
            </a:r>
            <a:r>
              <a:rPr sz="4400" b="1" spc="-20" dirty="0">
                <a:solidFill>
                  <a:prstClr val="black"/>
                </a:solidFill>
                <a:cs typeface="Calibri"/>
              </a:rPr>
              <a:t>o</a:t>
            </a:r>
            <a:r>
              <a:rPr sz="4400" b="1" dirty="0">
                <a:solidFill>
                  <a:prstClr val="black"/>
                </a:solidFill>
                <a:cs typeface="Calibri"/>
              </a:rPr>
              <a:t>f</a:t>
            </a:r>
            <a:r>
              <a:rPr sz="4400" b="1" spc="-5" dirty="0">
                <a:solidFill>
                  <a:prstClr val="black"/>
                </a:solidFill>
                <a:cs typeface="Calibri"/>
              </a:rPr>
              <a:t> </a:t>
            </a:r>
            <a:r>
              <a:rPr sz="4400" b="1" spc="-20" dirty="0">
                <a:solidFill>
                  <a:prstClr val="black"/>
                </a:solidFill>
                <a:cs typeface="Calibri"/>
              </a:rPr>
              <a:t>t</a:t>
            </a:r>
            <a:r>
              <a:rPr sz="4400" b="1" dirty="0">
                <a:solidFill>
                  <a:prstClr val="black"/>
                </a:solidFill>
                <a:cs typeface="Calibri"/>
              </a:rPr>
              <a:t>he</a:t>
            </a:r>
            <a:r>
              <a:rPr sz="4400" b="1" spc="-5" dirty="0">
                <a:solidFill>
                  <a:prstClr val="black"/>
                </a:solidFill>
                <a:cs typeface="Calibri"/>
              </a:rPr>
              <a:t> </a:t>
            </a:r>
            <a:r>
              <a:rPr sz="4400" b="1" dirty="0">
                <a:solidFill>
                  <a:prstClr val="black"/>
                </a:solidFill>
                <a:cs typeface="Calibri"/>
              </a:rPr>
              <a:t>St</a:t>
            </a:r>
            <a:r>
              <a:rPr sz="4400" b="1" spc="-15" dirty="0">
                <a:solidFill>
                  <a:prstClr val="black"/>
                </a:solidFill>
                <a:cs typeface="Calibri"/>
              </a:rPr>
              <a:t>u</a:t>
            </a:r>
            <a:r>
              <a:rPr sz="4400" b="1" dirty="0">
                <a:solidFill>
                  <a:prstClr val="black"/>
                </a:solidFill>
                <a:cs typeface="Calibri"/>
              </a:rPr>
              <a:t>dy a</a:t>
            </a:r>
            <a:r>
              <a:rPr sz="4400" b="1" spc="-65" dirty="0">
                <a:solidFill>
                  <a:prstClr val="black"/>
                </a:solidFill>
                <a:cs typeface="Calibri"/>
              </a:rPr>
              <a:t>r</a:t>
            </a:r>
            <a:r>
              <a:rPr sz="4400" b="1" spc="5" dirty="0">
                <a:solidFill>
                  <a:prstClr val="black"/>
                </a:solidFill>
                <a:cs typeface="Calibri"/>
              </a:rPr>
              <a:t>e</a:t>
            </a:r>
            <a:endParaRPr sz="4400">
              <a:solidFill>
                <a:prstClr val="black"/>
              </a:solidFill>
              <a:cs typeface="Calibri"/>
            </a:endParaRPr>
          </a:p>
          <a:p>
            <a:pPr algn="ctr"/>
            <a:r>
              <a:rPr sz="4400" b="1" spc="-5" dirty="0">
                <a:solidFill>
                  <a:prstClr val="black"/>
                </a:solidFill>
                <a:cs typeface="Calibri"/>
              </a:rPr>
              <a:t>Communit</a:t>
            </a:r>
            <a:r>
              <a:rPr sz="4400" b="1" dirty="0">
                <a:solidFill>
                  <a:prstClr val="black"/>
                </a:solidFill>
                <a:cs typeface="Calibri"/>
              </a:rPr>
              <a:t>y</a:t>
            </a:r>
            <a:r>
              <a:rPr sz="4400" b="1" spc="-10" dirty="0">
                <a:solidFill>
                  <a:prstClr val="black"/>
                </a:solidFill>
                <a:cs typeface="Calibri"/>
              </a:rPr>
              <a:t> </a:t>
            </a:r>
            <a:r>
              <a:rPr sz="4400" b="1" spc="-5" dirty="0">
                <a:solidFill>
                  <a:prstClr val="black"/>
                </a:solidFill>
                <a:cs typeface="Calibri"/>
              </a:rPr>
              <a:t>Dri</a:t>
            </a:r>
            <a:r>
              <a:rPr sz="4400" b="1" spc="-40" dirty="0">
                <a:solidFill>
                  <a:prstClr val="black"/>
                </a:solidFill>
                <a:cs typeface="Calibri"/>
              </a:rPr>
              <a:t>v</a:t>
            </a:r>
            <a:r>
              <a:rPr sz="4400" b="1" spc="-5" dirty="0">
                <a:solidFill>
                  <a:prstClr val="black"/>
                </a:solidFill>
                <a:cs typeface="Calibri"/>
              </a:rPr>
              <a:t>en</a:t>
            </a:r>
            <a:endParaRPr sz="4400">
              <a:solidFill>
                <a:prstClr val="black"/>
              </a:solidFill>
              <a:cs typeface="Calibri"/>
            </a:endParaRPr>
          </a:p>
        </p:txBody>
      </p:sp>
      <p:sp>
        <p:nvSpPr>
          <p:cNvPr id="3" name="object 3"/>
          <p:cNvSpPr/>
          <p:nvPr/>
        </p:nvSpPr>
        <p:spPr>
          <a:xfrm>
            <a:off x="2362200" y="1634235"/>
            <a:ext cx="4495800" cy="4945126"/>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457200"/>
            <a:ext cx="7342065" cy="769441"/>
          </a:xfrm>
          <a:prstGeom prst="rect">
            <a:avLst/>
          </a:prstGeom>
        </p:spPr>
        <p:txBody>
          <a:bodyPr wrap="square">
            <a:spAutoFit/>
          </a:bodyPr>
          <a:lstStyle/>
          <a:p>
            <a:pPr algn="ctr"/>
            <a:r>
              <a:rPr lang="en-US" sz="4400" b="1" dirty="0" smtClean="0">
                <a:latin typeface="+mj-lt"/>
              </a:rPr>
              <a:t>Data Collection Methods</a:t>
            </a:r>
            <a:endParaRPr lang="en-US" sz="4400" b="1" dirty="0">
              <a:latin typeface="+mj-lt"/>
            </a:endParaRPr>
          </a:p>
        </p:txBody>
      </p:sp>
      <p:sp>
        <p:nvSpPr>
          <p:cNvPr id="4" name="TextBox 3"/>
          <p:cNvSpPr txBox="1"/>
          <p:nvPr/>
        </p:nvSpPr>
        <p:spPr>
          <a:xfrm>
            <a:off x="990600" y="1447800"/>
            <a:ext cx="7162800" cy="3785652"/>
          </a:xfrm>
          <a:prstGeom prst="rect">
            <a:avLst/>
          </a:prstGeom>
          <a:noFill/>
        </p:spPr>
        <p:txBody>
          <a:bodyPr wrap="square" rtlCol="0">
            <a:spAutoFit/>
          </a:bodyPr>
          <a:lstStyle/>
          <a:p>
            <a:pPr>
              <a:buFont typeface="Arial" pitchFamily="34" charset="0"/>
              <a:buChar char="•"/>
            </a:pPr>
            <a:r>
              <a:rPr lang="en-US" sz="3000" dirty="0" smtClean="0"/>
              <a:t>  Vehicle observations to determine baseline proper restraint</a:t>
            </a:r>
          </a:p>
          <a:p>
            <a:pPr>
              <a:buFont typeface="Arial" pitchFamily="34" charset="0"/>
              <a:buChar char="•"/>
            </a:pPr>
            <a:endParaRPr lang="en-US" sz="3000" dirty="0" smtClean="0"/>
          </a:p>
          <a:p>
            <a:pPr>
              <a:buFont typeface="Arial" pitchFamily="34" charset="0"/>
              <a:buChar char="•"/>
            </a:pPr>
            <a:r>
              <a:rPr lang="en-US" sz="3000" dirty="0" smtClean="0"/>
              <a:t>  Identified risk factors for being unrestrained or incorrectly restrained</a:t>
            </a:r>
          </a:p>
          <a:p>
            <a:pPr>
              <a:buFont typeface="Arial" pitchFamily="34" charset="0"/>
              <a:buChar char="•"/>
            </a:pPr>
            <a:endParaRPr lang="en-US" sz="3000" dirty="0" smtClean="0"/>
          </a:p>
          <a:p>
            <a:pPr>
              <a:buFont typeface="Arial" pitchFamily="34" charset="0"/>
              <a:buChar char="•"/>
            </a:pPr>
            <a:r>
              <a:rPr lang="en-US" sz="3000" dirty="0" smtClean="0"/>
              <a:t>  Focus groups and interviews to help understand community context</a:t>
            </a:r>
            <a:endParaRPr lang="en-US" sz="3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435127" rIns="0" bIns="0" rtlCol="0">
            <a:spAutoFit/>
          </a:bodyPr>
          <a:lstStyle/>
          <a:p>
            <a:pPr marL="8255">
              <a:lnSpc>
                <a:spcPct val="100000"/>
              </a:lnSpc>
            </a:pPr>
            <a:r>
              <a:rPr dirty="0"/>
              <a:t>N</a:t>
            </a:r>
            <a:r>
              <a:rPr spc="-50" dirty="0"/>
              <a:t>e</a:t>
            </a:r>
            <a:r>
              <a:rPr dirty="0"/>
              <a:t>z</a:t>
            </a:r>
            <a:r>
              <a:rPr spc="-5" dirty="0"/>
              <a:t> </a:t>
            </a:r>
            <a:r>
              <a:rPr spc="-80" dirty="0"/>
              <a:t>P</a:t>
            </a:r>
            <a:r>
              <a:rPr dirty="0"/>
              <a:t>e</a:t>
            </a:r>
            <a:r>
              <a:rPr spc="-65" dirty="0"/>
              <a:t>r</a:t>
            </a:r>
            <a:r>
              <a:rPr spc="-5" dirty="0"/>
              <a:t>c</a:t>
            </a:r>
            <a:r>
              <a:rPr spc="5" dirty="0"/>
              <a:t>e</a:t>
            </a:r>
            <a:r>
              <a:rPr spc="-15" dirty="0"/>
              <a:t> </a:t>
            </a:r>
            <a:r>
              <a:rPr dirty="0"/>
              <a:t>I</a:t>
            </a:r>
            <a:r>
              <a:rPr spc="-40" dirty="0"/>
              <a:t>n</a:t>
            </a:r>
            <a:r>
              <a:rPr spc="-55" dirty="0"/>
              <a:t>t</a:t>
            </a:r>
            <a:r>
              <a:rPr dirty="0"/>
              <a:t>e</a:t>
            </a:r>
            <a:r>
              <a:rPr spc="25" dirty="0"/>
              <a:t>r</a:t>
            </a:r>
            <a:r>
              <a:rPr spc="-35" dirty="0"/>
              <a:t>v</a:t>
            </a:r>
            <a:r>
              <a:rPr spc="-5" dirty="0"/>
              <a:t>e</a:t>
            </a:r>
            <a:r>
              <a:rPr spc="-35" dirty="0"/>
              <a:t>n</a:t>
            </a:r>
            <a:r>
              <a:rPr dirty="0"/>
              <a:t>ti</a:t>
            </a:r>
            <a:r>
              <a:rPr spc="-25" dirty="0"/>
              <a:t>o</a:t>
            </a:r>
            <a:r>
              <a:rPr dirty="0"/>
              <a:t>n</a:t>
            </a:r>
            <a:r>
              <a:rPr spc="-25" dirty="0"/>
              <a:t> </a:t>
            </a:r>
            <a:r>
              <a:rPr dirty="0"/>
              <a:t>Activi</a:t>
            </a:r>
            <a:r>
              <a:rPr spc="-15" dirty="0"/>
              <a:t>t</a:t>
            </a:r>
            <a:r>
              <a:rPr dirty="0"/>
              <a:t>ies</a:t>
            </a:r>
          </a:p>
        </p:txBody>
      </p:sp>
      <p:sp>
        <p:nvSpPr>
          <p:cNvPr id="3" name="object 3"/>
          <p:cNvSpPr txBox="1"/>
          <p:nvPr/>
        </p:nvSpPr>
        <p:spPr>
          <a:xfrm>
            <a:off x="535940" y="1529302"/>
            <a:ext cx="3807460" cy="4496103"/>
          </a:xfrm>
          <a:prstGeom prst="rect">
            <a:avLst/>
          </a:prstGeom>
        </p:spPr>
        <p:txBody>
          <a:bodyPr vert="horz" wrap="square" lIns="0" tIns="0" rIns="0" bIns="0" rtlCol="0">
            <a:spAutoFit/>
          </a:bodyPr>
          <a:lstStyle/>
          <a:p>
            <a:pPr marL="355600" indent="-342900">
              <a:buFont typeface="Arial"/>
              <a:buChar char="•"/>
              <a:tabLst>
                <a:tab pos="355600" algn="l"/>
              </a:tabLst>
            </a:pPr>
            <a:r>
              <a:rPr sz="3200" spc="-55" dirty="0">
                <a:solidFill>
                  <a:prstClr val="black"/>
                </a:solidFill>
                <a:cs typeface="Calibri"/>
              </a:rPr>
              <a:t>E</a:t>
            </a:r>
            <a:r>
              <a:rPr sz="3200" spc="-5" dirty="0">
                <a:solidFill>
                  <a:prstClr val="black"/>
                </a:solidFill>
                <a:cs typeface="Calibri"/>
              </a:rPr>
              <a:t>du</a:t>
            </a:r>
            <a:r>
              <a:rPr sz="3200" spc="-30" dirty="0">
                <a:solidFill>
                  <a:prstClr val="black"/>
                </a:solidFill>
                <a:cs typeface="Calibri"/>
              </a:rPr>
              <a:t>c</a:t>
            </a:r>
            <a:r>
              <a:rPr sz="3200" spc="-25" dirty="0">
                <a:solidFill>
                  <a:prstClr val="black"/>
                </a:solidFill>
                <a:cs typeface="Calibri"/>
              </a:rPr>
              <a:t>a</a:t>
            </a:r>
            <a:r>
              <a:rPr sz="3200" dirty="0">
                <a:solidFill>
                  <a:prstClr val="black"/>
                </a:solidFill>
                <a:cs typeface="Calibri"/>
              </a:rPr>
              <a:t>t</a:t>
            </a:r>
            <a:r>
              <a:rPr sz="3200" spc="-10" dirty="0">
                <a:solidFill>
                  <a:prstClr val="black"/>
                </a:solidFill>
                <a:cs typeface="Calibri"/>
              </a:rPr>
              <a:t>i</a:t>
            </a:r>
            <a:r>
              <a:rPr sz="3200" spc="-5" dirty="0">
                <a:solidFill>
                  <a:prstClr val="black"/>
                </a:solidFill>
                <a:cs typeface="Calibri"/>
              </a:rPr>
              <a:t>on</a:t>
            </a:r>
            <a:endParaRPr sz="3200" dirty="0">
              <a:solidFill>
                <a:prstClr val="black"/>
              </a:solidFill>
              <a:cs typeface="Calibri"/>
            </a:endParaRPr>
          </a:p>
          <a:p>
            <a:pPr marL="355600" indent="-342900">
              <a:spcBef>
                <a:spcPts val="380"/>
              </a:spcBef>
              <a:buFont typeface="Arial"/>
              <a:buChar char="•"/>
              <a:tabLst>
                <a:tab pos="355600" algn="l"/>
              </a:tabLst>
            </a:pPr>
            <a:r>
              <a:rPr sz="3200" dirty="0">
                <a:solidFill>
                  <a:prstClr val="black"/>
                </a:solidFill>
                <a:cs typeface="Calibri"/>
              </a:rPr>
              <a:t>A</a:t>
            </a:r>
            <a:r>
              <a:rPr sz="3200" spc="-45" dirty="0">
                <a:solidFill>
                  <a:prstClr val="black"/>
                </a:solidFill>
                <a:cs typeface="Calibri"/>
              </a:rPr>
              <a:t>w</a:t>
            </a:r>
            <a:r>
              <a:rPr sz="3200" dirty="0">
                <a:solidFill>
                  <a:prstClr val="black"/>
                </a:solidFill>
                <a:cs typeface="Calibri"/>
              </a:rPr>
              <a:t>a</a:t>
            </a:r>
            <a:r>
              <a:rPr sz="3200" spc="-40" dirty="0">
                <a:solidFill>
                  <a:prstClr val="black"/>
                </a:solidFill>
                <a:cs typeface="Calibri"/>
              </a:rPr>
              <a:t>r</a:t>
            </a:r>
            <a:r>
              <a:rPr sz="3200" dirty="0">
                <a:solidFill>
                  <a:prstClr val="black"/>
                </a:solidFill>
                <a:cs typeface="Calibri"/>
              </a:rPr>
              <a:t>eness</a:t>
            </a:r>
          </a:p>
          <a:p>
            <a:pPr marL="355600" indent="-342900">
              <a:spcBef>
                <a:spcPts val="385"/>
              </a:spcBef>
              <a:buFont typeface="Arial"/>
              <a:buChar char="•"/>
              <a:tabLst>
                <a:tab pos="355600" algn="l"/>
              </a:tabLst>
            </a:pPr>
            <a:r>
              <a:rPr sz="3200" dirty="0">
                <a:solidFill>
                  <a:prstClr val="black"/>
                </a:solidFill>
                <a:cs typeface="Calibri"/>
              </a:rPr>
              <a:t>Med</a:t>
            </a:r>
            <a:r>
              <a:rPr sz="3200" spc="-15" dirty="0">
                <a:solidFill>
                  <a:prstClr val="black"/>
                </a:solidFill>
                <a:cs typeface="Calibri"/>
              </a:rPr>
              <a:t>i</a:t>
            </a:r>
            <a:r>
              <a:rPr sz="3200" dirty="0">
                <a:solidFill>
                  <a:prstClr val="black"/>
                </a:solidFill>
                <a:cs typeface="Calibri"/>
              </a:rPr>
              <a:t>a</a:t>
            </a:r>
          </a:p>
          <a:p>
            <a:pPr marL="756285" lvl="1" indent="-286385">
              <a:spcBef>
                <a:spcPts val="350"/>
              </a:spcBef>
              <a:buFont typeface="Arial"/>
              <a:buChar char="–"/>
              <a:tabLst>
                <a:tab pos="756920" algn="l"/>
              </a:tabLst>
            </a:pPr>
            <a:r>
              <a:rPr sz="2800" spc="-215" dirty="0">
                <a:solidFill>
                  <a:prstClr val="black"/>
                </a:solidFill>
                <a:cs typeface="Calibri"/>
              </a:rPr>
              <a:t>T</a:t>
            </a:r>
            <a:r>
              <a:rPr sz="2800" spc="-5" dirty="0">
                <a:solidFill>
                  <a:prstClr val="black"/>
                </a:solidFill>
                <a:cs typeface="Calibri"/>
              </a:rPr>
              <a:t>a</a:t>
            </a:r>
            <a:r>
              <a:rPr sz="2800" dirty="0">
                <a:solidFill>
                  <a:prstClr val="black"/>
                </a:solidFill>
                <a:cs typeface="Calibri"/>
              </a:rPr>
              <a:t>c</a:t>
            </a:r>
            <a:r>
              <a:rPr sz="2800" spc="-5" dirty="0">
                <a:solidFill>
                  <a:prstClr val="black"/>
                </a:solidFill>
                <a:cs typeface="Calibri"/>
              </a:rPr>
              <a:t>’</a:t>
            </a:r>
            <a:r>
              <a:rPr sz="2800" spc="-15" dirty="0">
                <a:solidFill>
                  <a:prstClr val="black"/>
                </a:solidFill>
                <a:cs typeface="Calibri"/>
              </a:rPr>
              <a:t> </a:t>
            </a:r>
            <a:r>
              <a:rPr sz="2800" spc="-5" dirty="0">
                <a:solidFill>
                  <a:prstClr val="black"/>
                </a:solidFill>
                <a:cs typeface="Calibri"/>
              </a:rPr>
              <a:t>Ti</a:t>
            </a:r>
            <a:r>
              <a:rPr sz="2800" spc="-35" dirty="0">
                <a:solidFill>
                  <a:prstClr val="black"/>
                </a:solidFill>
                <a:cs typeface="Calibri"/>
              </a:rPr>
              <a:t>t</a:t>
            </a:r>
            <a:r>
              <a:rPr sz="2800" spc="-5" dirty="0">
                <a:solidFill>
                  <a:prstClr val="black"/>
                </a:solidFill>
                <a:cs typeface="Calibri"/>
              </a:rPr>
              <a:t>o’</a:t>
            </a:r>
            <a:r>
              <a:rPr sz="2800" dirty="0">
                <a:solidFill>
                  <a:prstClr val="black"/>
                </a:solidFill>
                <a:cs typeface="Calibri"/>
              </a:rPr>
              <a:t> </a:t>
            </a:r>
            <a:r>
              <a:rPr lang="en-US" sz="2800" spc="-50" dirty="0" err="1" smtClean="0">
                <a:solidFill>
                  <a:prstClr val="black"/>
                </a:solidFill>
                <a:cs typeface="Calibri"/>
              </a:rPr>
              <a:t>q</a:t>
            </a:r>
            <a:r>
              <a:rPr sz="2800" spc="-5" dirty="0" err="1" smtClean="0">
                <a:solidFill>
                  <a:prstClr val="black"/>
                </a:solidFill>
                <a:cs typeface="Calibri"/>
              </a:rPr>
              <a:t>an</a:t>
            </a:r>
            <a:r>
              <a:rPr sz="2800" spc="5" dirty="0" smtClean="0">
                <a:solidFill>
                  <a:prstClr val="black"/>
                </a:solidFill>
                <a:cs typeface="Calibri"/>
              </a:rPr>
              <a:t> </a:t>
            </a:r>
            <a:r>
              <a:rPr sz="2800" spc="-5" dirty="0" smtClean="0">
                <a:solidFill>
                  <a:prstClr val="black"/>
                </a:solidFill>
                <a:cs typeface="Calibri"/>
              </a:rPr>
              <a:t>artic</a:t>
            </a:r>
            <a:r>
              <a:rPr sz="2800" spc="-10" dirty="0" smtClean="0">
                <a:solidFill>
                  <a:prstClr val="black"/>
                </a:solidFill>
                <a:cs typeface="Calibri"/>
              </a:rPr>
              <a:t>l</a:t>
            </a:r>
            <a:r>
              <a:rPr sz="2800" spc="-5" dirty="0" smtClean="0">
                <a:solidFill>
                  <a:prstClr val="black"/>
                </a:solidFill>
                <a:cs typeface="Calibri"/>
              </a:rPr>
              <a:t>e</a:t>
            </a:r>
            <a:r>
              <a:rPr lang="en-US" sz="2800" spc="-5" dirty="0" smtClean="0">
                <a:solidFill>
                  <a:prstClr val="black"/>
                </a:solidFill>
                <a:cs typeface="Calibri"/>
              </a:rPr>
              <a:t>s</a:t>
            </a:r>
            <a:endParaRPr sz="2800" dirty="0">
              <a:solidFill>
                <a:prstClr val="black"/>
              </a:solidFill>
              <a:cs typeface="Calibri"/>
            </a:endParaRPr>
          </a:p>
          <a:p>
            <a:pPr marL="756285" lvl="1" indent="-286385">
              <a:spcBef>
                <a:spcPts val="335"/>
              </a:spcBef>
              <a:buFont typeface="Arial"/>
              <a:buChar char="–"/>
              <a:tabLst>
                <a:tab pos="756920" algn="l"/>
              </a:tabLst>
            </a:pPr>
            <a:r>
              <a:rPr sz="2800" spc="-10" dirty="0">
                <a:solidFill>
                  <a:prstClr val="black"/>
                </a:solidFill>
                <a:cs typeface="Calibri"/>
              </a:rPr>
              <a:t>So</a:t>
            </a:r>
            <a:r>
              <a:rPr sz="2800" dirty="0">
                <a:solidFill>
                  <a:prstClr val="black"/>
                </a:solidFill>
                <a:cs typeface="Calibri"/>
              </a:rPr>
              <a:t>c</a:t>
            </a:r>
            <a:r>
              <a:rPr sz="2800" spc="-5" dirty="0">
                <a:solidFill>
                  <a:prstClr val="black"/>
                </a:solidFill>
                <a:cs typeface="Calibri"/>
              </a:rPr>
              <a:t>ial</a:t>
            </a:r>
            <a:r>
              <a:rPr sz="2800" spc="-10" dirty="0">
                <a:solidFill>
                  <a:prstClr val="black"/>
                </a:solidFill>
                <a:cs typeface="Calibri"/>
              </a:rPr>
              <a:t> </a:t>
            </a:r>
            <a:r>
              <a:rPr sz="2800" spc="-5" dirty="0" smtClean="0">
                <a:solidFill>
                  <a:prstClr val="black"/>
                </a:solidFill>
                <a:cs typeface="Calibri"/>
              </a:rPr>
              <a:t>med</a:t>
            </a:r>
            <a:r>
              <a:rPr sz="2800" spc="-15" dirty="0" smtClean="0">
                <a:solidFill>
                  <a:prstClr val="black"/>
                </a:solidFill>
                <a:cs typeface="Calibri"/>
              </a:rPr>
              <a:t>i</a:t>
            </a:r>
            <a:r>
              <a:rPr sz="2800" spc="-5" dirty="0" smtClean="0">
                <a:solidFill>
                  <a:prstClr val="black"/>
                </a:solidFill>
                <a:cs typeface="Calibri"/>
              </a:rPr>
              <a:t>a</a:t>
            </a:r>
            <a:r>
              <a:rPr lang="en-US" sz="2800" spc="-5" dirty="0" smtClean="0">
                <a:solidFill>
                  <a:prstClr val="black"/>
                </a:solidFill>
                <a:cs typeface="Calibri"/>
              </a:rPr>
              <a:t> </a:t>
            </a:r>
            <a:endParaRPr sz="2800" dirty="0">
              <a:solidFill>
                <a:prstClr val="black"/>
              </a:solidFill>
              <a:cs typeface="Calibri"/>
            </a:endParaRPr>
          </a:p>
          <a:p>
            <a:pPr marL="756285" lvl="1" indent="-286385">
              <a:spcBef>
                <a:spcPts val="335"/>
              </a:spcBef>
              <a:buFont typeface="Arial"/>
              <a:buChar char="–"/>
              <a:tabLst>
                <a:tab pos="756920" algn="l"/>
              </a:tabLst>
            </a:pPr>
            <a:r>
              <a:rPr sz="2800" spc="-5" dirty="0">
                <a:solidFill>
                  <a:prstClr val="black"/>
                </a:solidFill>
                <a:cs typeface="Calibri"/>
              </a:rPr>
              <a:t>Mass</a:t>
            </a:r>
            <a:r>
              <a:rPr sz="2800" spc="15" dirty="0">
                <a:solidFill>
                  <a:prstClr val="black"/>
                </a:solidFill>
                <a:cs typeface="Calibri"/>
              </a:rPr>
              <a:t> </a:t>
            </a:r>
            <a:r>
              <a:rPr sz="2800" spc="-5" dirty="0">
                <a:solidFill>
                  <a:prstClr val="black"/>
                </a:solidFill>
                <a:cs typeface="Calibri"/>
              </a:rPr>
              <a:t>ema</a:t>
            </a:r>
            <a:r>
              <a:rPr sz="2800" spc="-15" dirty="0">
                <a:solidFill>
                  <a:prstClr val="black"/>
                </a:solidFill>
                <a:cs typeface="Calibri"/>
              </a:rPr>
              <a:t>i</a:t>
            </a:r>
            <a:r>
              <a:rPr sz="2800" dirty="0">
                <a:solidFill>
                  <a:prstClr val="black"/>
                </a:solidFill>
                <a:cs typeface="Calibri"/>
              </a:rPr>
              <a:t>ls</a:t>
            </a:r>
          </a:p>
          <a:p>
            <a:pPr marL="756285" lvl="1" indent="-286385">
              <a:spcBef>
                <a:spcPts val="335"/>
              </a:spcBef>
              <a:buFont typeface="Arial"/>
              <a:buChar char="–"/>
              <a:tabLst>
                <a:tab pos="756920" algn="l"/>
              </a:tabLst>
            </a:pPr>
            <a:r>
              <a:rPr sz="2800" spc="-10" dirty="0">
                <a:solidFill>
                  <a:prstClr val="black"/>
                </a:solidFill>
                <a:cs typeface="Calibri"/>
              </a:rPr>
              <a:t>Chec</a:t>
            </a:r>
            <a:r>
              <a:rPr sz="2800" spc="-5" dirty="0">
                <a:solidFill>
                  <a:prstClr val="black"/>
                </a:solidFill>
                <a:cs typeface="Calibri"/>
              </a:rPr>
              <a:t>k</a:t>
            </a:r>
            <a:r>
              <a:rPr sz="2800" spc="15" dirty="0">
                <a:solidFill>
                  <a:prstClr val="black"/>
                </a:solidFill>
                <a:cs typeface="Calibri"/>
              </a:rPr>
              <a:t> </a:t>
            </a:r>
            <a:r>
              <a:rPr sz="2800" spc="-5" dirty="0">
                <a:solidFill>
                  <a:prstClr val="black"/>
                </a:solidFill>
                <a:cs typeface="Calibri"/>
              </a:rPr>
              <a:t>i</a:t>
            </a:r>
            <a:r>
              <a:rPr sz="2800" spc="-20" dirty="0">
                <a:solidFill>
                  <a:prstClr val="black"/>
                </a:solidFill>
                <a:cs typeface="Calibri"/>
              </a:rPr>
              <a:t>n</a:t>
            </a:r>
            <a:r>
              <a:rPr sz="2800" spc="-10" dirty="0">
                <a:solidFill>
                  <a:prstClr val="black"/>
                </a:solidFill>
                <a:cs typeface="Calibri"/>
              </a:rPr>
              <a:t>serts</a:t>
            </a:r>
            <a:endParaRPr sz="2800" dirty="0">
              <a:solidFill>
                <a:prstClr val="black"/>
              </a:solidFill>
              <a:cs typeface="Calibri"/>
            </a:endParaRPr>
          </a:p>
          <a:p>
            <a:pPr marL="355600" indent="-342900">
              <a:spcBef>
                <a:spcPts val="365"/>
              </a:spcBef>
              <a:buFont typeface="Arial"/>
              <a:buChar char="•"/>
              <a:tabLst>
                <a:tab pos="355600" algn="l"/>
              </a:tabLst>
            </a:pPr>
            <a:r>
              <a:rPr sz="3200" spc="-60" dirty="0">
                <a:solidFill>
                  <a:prstClr val="black"/>
                </a:solidFill>
                <a:cs typeface="Calibri"/>
              </a:rPr>
              <a:t>P</a:t>
            </a:r>
            <a:r>
              <a:rPr sz="3200" spc="-5" dirty="0">
                <a:solidFill>
                  <a:prstClr val="black"/>
                </a:solidFill>
                <a:cs typeface="Calibri"/>
              </a:rPr>
              <a:t>olicy</a:t>
            </a:r>
            <a:endParaRPr sz="3200" dirty="0">
              <a:solidFill>
                <a:prstClr val="black"/>
              </a:solidFill>
              <a:cs typeface="Calibri"/>
            </a:endParaRPr>
          </a:p>
          <a:p>
            <a:pPr marL="756285" lvl="1" indent="-286385">
              <a:spcBef>
                <a:spcPts val="355"/>
              </a:spcBef>
              <a:buFont typeface="Arial"/>
              <a:buChar char="–"/>
              <a:tabLst>
                <a:tab pos="756920" algn="l"/>
              </a:tabLst>
            </a:pPr>
            <a:r>
              <a:rPr sz="2800" spc="-5" dirty="0">
                <a:solidFill>
                  <a:prstClr val="black"/>
                </a:solidFill>
                <a:cs typeface="Calibri"/>
              </a:rPr>
              <a:t>Upd</a:t>
            </a:r>
            <a:r>
              <a:rPr sz="2800" spc="-40" dirty="0">
                <a:solidFill>
                  <a:prstClr val="black"/>
                </a:solidFill>
                <a:cs typeface="Calibri"/>
              </a:rPr>
              <a:t>a</a:t>
            </a:r>
            <a:r>
              <a:rPr sz="2800" dirty="0">
                <a:solidFill>
                  <a:prstClr val="black"/>
                </a:solidFill>
                <a:cs typeface="Calibri"/>
              </a:rPr>
              <a:t>t</a:t>
            </a:r>
            <a:r>
              <a:rPr sz="2800" spc="-10" dirty="0">
                <a:solidFill>
                  <a:prstClr val="black"/>
                </a:solidFill>
                <a:cs typeface="Calibri"/>
              </a:rPr>
              <a:t>in</a:t>
            </a:r>
            <a:r>
              <a:rPr sz="2800" spc="-5" dirty="0">
                <a:solidFill>
                  <a:prstClr val="black"/>
                </a:solidFill>
                <a:cs typeface="Calibri"/>
              </a:rPr>
              <a:t>g</a:t>
            </a:r>
            <a:r>
              <a:rPr sz="2800" spc="20" dirty="0">
                <a:solidFill>
                  <a:prstClr val="black"/>
                </a:solidFill>
                <a:cs typeface="Calibri"/>
              </a:rPr>
              <a:t> </a:t>
            </a:r>
            <a:r>
              <a:rPr sz="2800" spc="-165" dirty="0">
                <a:solidFill>
                  <a:prstClr val="black"/>
                </a:solidFill>
                <a:cs typeface="Calibri"/>
              </a:rPr>
              <a:t>T</a:t>
            </a:r>
            <a:r>
              <a:rPr sz="2800" spc="-5" dirty="0">
                <a:solidFill>
                  <a:prstClr val="black"/>
                </a:solidFill>
                <a:cs typeface="Calibri"/>
              </a:rPr>
              <a:t>r</a:t>
            </a:r>
            <a:r>
              <a:rPr sz="2800" spc="-15" dirty="0">
                <a:solidFill>
                  <a:prstClr val="black"/>
                </a:solidFill>
                <a:cs typeface="Calibri"/>
              </a:rPr>
              <a:t>i</a:t>
            </a:r>
            <a:r>
              <a:rPr sz="2800" spc="-5" dirty="0">
                <a:solidFill>
                  <a:prstClr val="black"/>
                </a:solidFill>
                <a:cs typeface="Calibri"/>
              </a:rPr>
              <a:t>ba</a:t>
            </a:r>
            <a:r>
              <a:rPr sz="2800" dirty="0">
                <a:solidFill>
                  <a:prstClr val="black"/>
                </a:solidFill>
                <a:cs typeface="Calibri"/>
              </a:rPr>
              <a:t>l</a:t>
            </a:r>
            <a:r>
              <a:rPr sz="2800" spc="-10" dirty="0">
                <a:solidFill>
                  <a:prstClr val="black"/>
                </a:solidFill>
                <a:cs typeface="Calibri"/>
              </a:rPr>
              <a:t> </a:t>
            </a:r>
            <a:r>
              <a:rPr sz="2800" dirty="0">
                <a:solidFill>
                  <a:prstClr val="black"/>
                </a:solidFill>
                <a:cs typeface="Calibri"/>
              </a:rPr>
              <a:t>l</a:t>
            </a:r>
            <a:r>
              <a:rPr sz="2800" spc="-30" dirty="0">
                <a:solidFill>
                  <a:prstClr val="black"/>
                </a:solidFill>
                <a:cs typeface="Calibri"/>
              </a:rPr>
              <a:t>a</a:t>
            </a:r>
            <a:r>
              <a:rPr sz="2800" spc="-5" dirty="0">
                <a:solidFill>
                  <a:prstClr val="black"/>
                </a:solidFill>
                <a:cs typeface="Calibri"/>
              </a:rPr>
              <a:t>w</a:t>
            </a:r>
            <a:endParaRPr sz="2800" dirty="0">
              <a:solidFill>
                <a:prstClr val="black"/>
              </a:solidFill>
              <a:cs typeface="Calibri"/>
            </a:endParaRPr>
          </a:p>
        </p:txBody>
      </p:sp>
      <p:sp>
        <p:nvSpPr>
          <p:cNvPr id="4" name="object 4"/>
          <p:cNvSpPr/>
          <p:nvPr/>
        </p:nvSpPr>
        <p:spPr>
          <a:xfrm>
            <a:off x="4800600" y="1447800"/>
            <a:ext cx="2909061" cy="4495800"/>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pic>
        <p:nvPicPr>
          <p:cNvPr id="5" name="Picture 2" descr="https://www.facebookbrand.com/img/fb-art.jpg"/>
          <p:cNvPicPr>
            <a:picLocks noChangeAspect="1" noChangeArrowheads="1"/>
          </p:cNvPicPr>
          <p:nvPr/>
        </p:nvPicPr>
        <p:blipFill>
          <a:blip r:embed="rId4" cstate="print"/>
          <a:srcRect/>
          <a:stretch>
            <a:fillRect/>
          </a:stretch>
        </p:blipFill>
        <p:spPr bwMode="auto">
          <a:xfrm>
            <a:off x="3276600" y="3581400"/>
            <a:ext cx="457200" cy="45720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880228" y="1141983"/>
            <a:ext cx="1601470" cy="254000"/>
          </a:xfrm>
          <a:prstGeom prst="rect">
            <a:avLst/>
          </a:prstGeom>
        </p:spPr>
        <p:txBody>
          <a:bodyPr vert="horz" wrap="square" lIns="0" tIns="0" rIns="0" bIns="0" rtlCol="0">
            <a:spAutoFit/>
          </a:bodyPr>
          <a:lstStyle/>
          <a:p>
            <a:pPr marL="12700">
              <a:lnSpc>
                <a:spcPct val="100000"/>
              </a:lnSpc>
            </a:pPr>
            <a:r>
              <a:rPr sz="1800" b="0" u="heavy" spc="-5" dirty="0">
                <a:solidFill>
                  <a:srgbClr val="800080"/>
                </a:solidFill>
                <a:latin typeface="Calibri"/>
                <a:cs typeface="Calibri"/>
                <a:hlinkClick r:id="rId3"/>
              </a:rPr>
              <a:t>TV</a:t>
            </a:r>
            <a:r>
              <a:rPr sz="1800" b="0" u="heavy" dirty="0">
                <a:solidFill>
                  <a:srgbClr val="800080"/>
                </a:solidFill>
                <a:latin typeface="Calibri"/>
                <a:cs typeface="Calibri"/>
                <a:hlinkClick r:id="rId3"/>
              </a:rPr>
              <a:t> </a:t>
            </a:r>
            <a:r>
              <a:rPr sz="1800" b="0" u="heavy" spc="10" dirty="0">
                <a:solidFill>
                  <a:srgbClr val="800080"/>
                </a:solidFill>
                <a:latin typeface="Calibri"/>
                <a:cs typeface="Calibri"/>
                <a:hlinkClick r:id="rId3"/>
              </a:rPr>
              <a:t> </a:t>
            </a:r>
            <a:r>
              <a:rPr sz="1800" b="0" u="heavy" dirty="0">
                <a:solidFill>
                  <a:srgbClr val="800080"/>
                </a:solidFill>
                <a:latin typeface="Calibri"/>
                <a:cs typeface="Calibri"/>
                <a:hlinkClick r:id="rId3"/>
              </a:rPr>
              <a:t>&amp;</a:t>
            </a:r>
            <a:r>
              <a:rPr sz="1800" b="0" u="heavy" spc="5" dirty="0">
                <a:solidFill>
                  <a:srgbClr val="800080"/>
                </a:solidFill>
                <a:latin typeface="Calibri"/>
                <a:cs typeface="Calibri"/>
                <a:hlinkClick r:id="rId3"/>
              </a:rPr>
              <a:t> </a:t>
            </a:r>
            <a:r>
              <a:rPr sz="1800" b="0" u="heavy" dirty="0">
                <a:solidFill>
                  <a:srgbClr val="800080"/>
                </a:solidFill>
                <a:latin typeface="Calibri"/>
                <a:cs typeface="Calibri"/>
                <a:hlinkClick r:id="rId3"/>
              </a:rPr>
              <a:t>Rad</a:t>
            </a:r>
            <a:r>
              <a:rPr sz="1800" b="0" u="heavy" spc="-10" dirty="0">
                <a:solidFill>
                  <a:srgbClr val="800080"/>
                </a:solidFill>
                <a:latin typeface="Calibri"/>
                <a:cs typeface="Calibri"/>
                <a:hlinkClick r:id="rId3"/>
              </a:rPr>
              <a:t>i</a:t>
            </a:r>
            <a:r>
              <a:rPr sz="1800" b="0" u="heavy" dirty="0">
                <a:solidFill>
                  <a:srgbClr val="800080"/>
                </a:solidFill>
                <a:latin typeface="Calibri"/>
                <a:cs typeface="Calibri"/>
                <a:hlinkClick r:id="rId3"/>
              </a:rPr>
              <a:t>o</a:t>
            </a:r>
            <a:r>
              <a:rPr sz="1800" b="0" u="heavy" spc="10" dirty="0">
                <a:solidFill>
                  <a:srgbClr val="800080"/>
                </a:solidFill>
                <a:latin typeface="Calibri"/>
                <a:cs typeface="Calibri"/>
                <a:hlinkClick r:id="rId3"/>
              </a:rPr>
              <a:t> </a:t>
            </a:r>
            <a:r>
              <a:rPr sz="1800" b="0" u="heavy" spc="-15" dirty="0">
                <a:solidFill>
                  <a:srgbClr val="800080"/>
                </a:solidFill>
                <a:latin typeface="Calibri"/>
                <a:cs typeface="Calibri"/>
                <a:hlinkClick r:id="rId3"/>
              </a:rPr>
              <a:t>PS</a:t>
            </a:r>
            <a:r>
              <a:rPr sz="1800" b="0" u="heavy" spc="-5" dirty="0">
                <a:solidFill>
                  <a:srgbClr val="800080"/>
                </a:solidFill>
                <a:latin typeface="Calibri"/>
                <a:cs typeface="Calibri"/>
                <a:hlinkClick r:id="rId3"/>
              </a:rPr>
              <a:t>As</a:t>
            </a:r>
            <a:endParaRPr sz="1800">
              <a:latin typeface="Calibri"/>
              <a:cs typeface="Calibri"/>
            </a:endParaRPr>
          </a:p>
        </p:txBody>
      </p:sp>
      <p:sp>
        <p:nvSpPr>
          <p:cNvPr id="3" name="object 3"/>
          <p:cNvSpPr/>
          <p:nvPr/>
        </p:nvSpPr>
        <p:spPr>
          <a:xfrm>
            <a:off x="4583557" y="2286000"/>
            <a:ext cx="4294250" cy="2558034"/>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6800" y="1981200"/>
            <a:ext cx="1423577" cy="992437"/>
          </a:xfrm>
          <a:prstGeom prst="rect">
            <a:avLst/>
          </a:prstGeom>
        </p:spPr>
      </p:pic>
      <p:pic>
        <p:nvPicPr>
          <p:cNvPr id="5" name="Picture 2" descr="C:\Users\tlutz\AppData\Local\Microsoft\Windows\Temporary Internet Files\Content.Outlook\JGWTJBKU\draft 1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3000" y="4419600"/>
            <a:ext cx="1295400" cy="1143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667000" y="2133600"/>
            <a:ext cx="5715000" cy="646331"/>
          </a:xfrm>
          <a:prstGeom prst="rect">
            <a:avLst/>
          </a:prstGeom>
          <a:noFill/>
        </p:spPr>
        <p:txBody>
          <a:bodyPr wrap="square" rtlCol="0">
            <a:spAutoFit/>
          </a:bodyPr>
          <a:lstStyle/>
          <a:p>
            <a:r>
              <a:rPr lang="en-US" sz="3600" dirty="0" smtClean="0"/>
              <a:t>Native It’s Your Game</a:t>
            </a:r>
            <a:endParaRPr lang="en-US" sz="3600" dirty="0"/>
          </a:p>
        </p:txBody>
      </p:sp>
      <p:sp>
        <p:nvSpPr>
          <p:cNvPr id="10" name="TextBox 9"/>
          <p:cNvSpPr txBox="1"/>
          <p:nvPr/>
        </p:nvSpPr>
        <p:spPr>
          <a:xfrm>
            <a:off x="2743200" y="4724400"/>
            <a:ext cx="4953000" cy="646331"/>
          </a:xfrm>
          <a:prstGeom prst="rect">
            <a:avLst/>
          </a:prstGeom>
          <a:noFill/>
        </p:spPr>
        <p:txBody>
          <a:bodyPr wrap="square" rtlCol="0">
            <a:spAutoFit/>
          </a:bodyPr>
          <a:lstStyle/>
          <a:p>
            <a:r>
              <a:rPr lang="en-US" sz="3600" dirty="0" smtClean="0"/>
              <a:t>Tots to Tween</a:t>
            </a:r>
            <a:endParaRPr lang="en-US" sz="3600" dirty="0"/>
          </a:p>
        </p:txBody>
      </p:sp>
      <p:sp>
        <p:nvSpPr>
          <p:cNvPr id="12" name="TextBox 11"/>
          <p:cNvSpPr txBox="1"/>
          <p:nvPr/>
        </p:nvSpPr>
        <p:spPr>
          <a:xfrm>
            <a:off x="457200" y="381000"/>
            <a:ext cx="8229600" cy="707886"/>
          </a:xfrm>
          <a:prstGeom prst="rect">
            <a:avLst/>
          </a:prstGeom>
          <a:noFill/>
        </p:spPr>
        <p:txBody>
          <a:bodyPr wrap="square" rtlCol="0">
            <a:spAutoFit/>
          </a:bodyPr>
          <a:lstStyle/>
          <a:p>
            <a:r>
              <a:rPr lang="en-US" sz="4000" dirty="0" smtClean="0"/>
              <a:t>Nez Perce Project Updates</a:t>
            </a:r>
            <a:endParaRPr lang="en-US" sz="4000" dirty="0"/>
          </a:p>
        </p:txBody>
      </p:sp>
      <p:sp>
        <p:nvSpPr>
          <p:cNvPr id="13" name="TextBox 12"/>
          <p:cNvSpPr txBox="1"/>
          <p:nvPr/>
        </p:nvSpPr>
        <p:spPr>
          <a:xfrm>
            <a:off x="2743200" y="3352800"/>
            <a:ext cx="4724400" cy="646331"/>
          </a:xfrm>
          <a:prstGeom prst="rect">
            <a:avLst/>
          </a:prstGeom>
          <a:noFill/>
        </p:spPr>
        <p:txBody>
          <a:bodyPr wrap="square" rtlCol="0">
            <a:spAutoFit/>
          </a:bodyPr>
          <a:lstStyle/>
          <a:p>
            <a:r>
              <a:rPr lang="en-US" sz="3600" dirty="0" smtClean="0"/>
              <a:t>Native CARS </a:t>
            </a:r>
            <a:endParaRPr lang="en-US" sz="3600" dirty="0"/>
          </a:p>
        </p:txBody>
      </p:sp>
      <p:sp>
        <p:nvSpPr>
          <p:cNvPr id="36866" name="AutoShape 2" descr="Image result for Native C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6868" name="AutoShape 4" descr="Image result for Native C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6870" name="AutoShape 6" descr="Image result for Native C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6872" name="AutoShape 8" descr="Image result for Native C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6874" name="AutoShape 10" descr="Image result for Native C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6876" name="AutoShape 12" descr="Image result for Native C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15" name="Picture 14" descr="http://www.npaihb.org/images/epicenter_docs/ChildSafetyStudy/2014/NativeCarsImage.png"/>
          <p:cNvPicPr/>
          <p:nvPr/>
        </p:nvPicPr>
        <p:blipFill>
          <a:blip r:embed="rId5" cstate="print"/>
          <a:srcRect/>
          <a:stretch>
            <a:fillRect/>
          </a:stretch>
        </p:blipFill>
        <p:spPr bwMode="auto">
          <a:xfrm>
            <a:off x="1066800" y="3276600"/>
            <a:ext cx="1371600" cy="100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63295" y="1219200"/>
            <a:ext cx="8054594" cy="3997198"/>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38842" y="996043"/>
            <a:ext cx="7984671" cy="3886200"/>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3" name="object 3"/>
          <p:cNvSpPr/>
          <p:nvPr/>
        </p:nvSpPr>
        <p:spPr>
          <a:xfrm>
            <a:off x="7086600" y="4196443"/>
            <a:ext cx="457200" cy="457200"/>
          </a:xfrm>
          <a:prstGeom prst="rect">
            <a:avLst/>
          </a:prstGeom>
          <a:blipFill>
            <a:blip r:embed="rId4" cstate="print"/>
            <a:stretch>
              <a:fillRect/>
            </a:stretch>
          </a:blipFill>
        </p:spPr>
        <p:txBody>
          <a:bodyPr wrap="square" lIns="0" tIns="0" rIns="0" bIns="0" rtlCol="0"/>
          <a:lstStyle/>
          <a:p>
            <a:endParaRPr smtClean="0">
              <a:solidFill>
                <a:prstClr val="black"/>
              </a:solidFill>
            </a:endParaRPr>
          </a:p>
        </p:txBody>
      </p:sp>
      <p:sp>
        <p:nvSpPr>
          <p:cNvPr id="4" name="object 4"/>
          <p:cNvSpPr/>
          <p:nvPr/>
        </p:nvSpPr>
        <p:spPr>
          <a:xfrm>
            <a:off x="0" y="5600700"/>
            <a:ext cx="9127671" cy="1240971"/>
          </a:xfrm>
          <a:prstGeom prst="rect">
            <a:avLst/>
          </a:prstGeom>
          <a:blipFill>
            <a:blip r:embed="rId5" cstate="print"/>
            <a:stretch>
              <a:fillRect/>
            </a:stretch>
          </a:blipFill>
        </p:spPr>
        <p:txBody>
          <a:bodyPr wrap="square" lIns="0" tIns="0" rIns="0" bIns="0" rtlCol="0"/>
          <a:lstStyle/>
          <a:p>
            <a:endParaRPr smtClean="0">
              <a:solidFill>
                <a:prstClr val="black"/>
              </a:solidFill>
            </a:endParaRPr>
          </a:p>
        </p:txBody>
      </p:sp>
      <p:sp>
        <p:nvSpPr>
          <p:cNvPr id="5" name="object 5"/>
          <p:cNvSpPr/>
          <p:nvPr/>
        </p:nvSpPr>
        <p:spPr>
          <a:xfrm>
            <a:off x="8490856" y="1681843"/>
            <a:ext cx="0" cy="3119120"/>
          </a:xfrm>
          <a:custGeom>
            <a:avLst/>
            <a:gdLst/>
            <a:ahLst/>
            <a:cxnLst/>
            <a:rect l="l" t="t" r="r" b="b"/>
            <a:pathLst>
              <a:path h="3119120">
                <a:moveTo>
                  <a:pt x="0" y="3118756"/>
                </a:moveTo>
                <a:lnTo>
                  <a:pt x="0" y="0"/>
                </a:lnTo>
              </a:path>
            </a:pathLst>
          </a:custGeom>
          <a:ln w="65314">
            <a:solidFill>
              <a:srgbClr val="544823"/>
            </a:solidFill>
          </a:ln>
        </p:spPr>
        <p:txBody>
          <a:bodyPr wrap="square" lIns="0" tIns="0" rIns="0" bIns="0" rtlCol="0"/>
          <a:lstStyle/>
          <a:p>
            <a:endParaRPr smtClean="0">
              <a:solidFill>
                <a:prstClr val="black"/>
              </a:solidFill>
            </a:endParaRPr>
          </a:p>
        </p:txBody>
      </p:sp>
      <p:sp>
        <p:nvSpPr>
          <p:cNvPr id="6" name="object 6"/>
          <p:cNvSpPr/>
          <p:nvPr/>
        </p:nvSpPr>
        <p:spPr>
          <a:xfrm>
            <a:off x="3902528" y="4829175"/>
            <a:ext cx="4621530" cy="0"/>
          </a:xfrm>
          <a:custGeom>
            <a:avLst/>
            <a:gdLst/>
            <a:ahLst/>
            <a:cxnLst/>
            <a:rect l="l" t="t" r="r" b="b"/>
            <a:pathLst>
              <a:path w="4621530">
                <a:moveTo>
                  <a:pt x="0" y="0"/>
                </a:moveTo>
                <a:lnTo>
                  <a:pt x="4620986" y="0"/>
                </a:lnTo>
              </a:path>
            </a:pathLst>
          </a:custGeom>
          <a:ln w="57150">
            <a:solidFill>
              <a:srgbClr val="544823"/>
            </a:solidFill>
          </a:ln>
        </p:spPr>
        <p:txBody>
          <a:bodyPr wrap="square" lIns="0" tIns="0" rIns="0" bIns="0" rtlCol="0"/>
          <a:lstStyle/>
          <a:p>
            <a:endParaRPr smtClean="0">
              <a:solidFill>
                <a:prstClr val="black"/>
              </a:solidFill>
            </a:endParaRPr>
          </a:p>
        </p:txBody>
      </p:sp>
      <p:sp>
        <p:nvSpPr>
          <p:cNvPr id="7" name="object 7"/>
          <p:cNvSpPr txBox="1">
            <a:spLocks noGrp="1"/>
          </p:cNvSpPr>
          <p:nvPr>
            <p:ph type="title"/>
          </p:nvPr>
        </p:nvSpPr>
        <p:spPr>
          <a:xfrm>
            <a:off x="4159250" y="2045260"/>
            <a:ext cx="2499360" cy="438150"/>
          </a:xfrm>
          <a:prstGeom prst="rect">
            <a:avLst/>
          </a:prstGeom>
        </p:spPr>
        <p:txBody>
          <a:bodyPr vert="horz" wrap="square" lIns="0" tIns="0" rIns="0" bIns="0" rtlCol="0">
            <a:spAutoFit/>
          </a:bodyPr>
          <a:lstStyle/>
          <a:p>
            <a:pPr marL="12700">
              <a:lnSpc>
                <a:spcPts val="4105"/>
              </a:lnSpc>
            </a:pPr>
            <a:r>
              <a:rPr sz="3450" i="1" spc="135" dirty="0">
                <a:solidFill>
                  <a:srgbClr val="544923"/>
                </a:solidFill>
                <a:latin typeface="Arial"/>
                <a:cs typeface="Arial"/>
              </a:rPr>
              <a:t>It</a:t>
            </a:r>
            <a:r>
              <a:rPr sz="3450" i="1" spc="-640" dirty="0">
                <a:solidFill>
                  <a:srgbClr val="544923"/>
                </a:solidFill>
                <a:latin typeface="Arial"/>
                <a:cs typeface="Arial"/>
              </a:rPr>
              <a:t> </a:t>
            </a:r>
            <a:r>
              <a:rPr sz="3450" i="1" spc="-375" dirty="0">
                <a:solidFill>
                  <a:srgbClr val="544923"/>
                </a:solidFill>
                <a:latin typeface="Arial"/>
                <a:cs typeface="Arial"/>
              </a:rPr>
              <a:t>'</a:t>
            </a:r>
            <a:r>
              <a:rPr sz="3450" i="1" spc="-60" dirty="0">
                <a:solidFill>
                  <a:srgbClr val="544923"/>
                </a:solidFill>
                <a:latin typeface="Arial"/>
                <a:cs typeface="Arial"/>
              </a:rPr>
              <a:t>s</a:t>
            </a:r>
            <a:r>
              <a:rPr sz="3450" i="1" spc="135" dirty="0">
                <a:solidFill>
                  <a:srgbClr val="544923"/>
                </a:solidFill>
                <a:latin typeface="Arial"/>
                <a:cs typeface="Arial"/>
              </a:rPr>
              <a:t> t</a:t>
            </a:r>
            <a:r>
              <a:rPr sz="3450" i="1" spc="70" dirty="0">
                <a:solidFill>
                  <a:srgbClr val="544923"/>
                </a:solidFill>
                <a:latin typeface="Arial"/>
                <a:cs typeface="Arial"/>
              </a:rPr>
              <a:t>h</a:t>
            </a:r>
            <a:r>
              <a:rPr sz="3450" i="1" spc="265" dirty="0">
                <a:solidFill>
                  <a:srgbClr val="544923"/>
                </a:solidFill>
                <a:latin typeface="Arial"/>
                <a:cs typeface="Arial"/>
              </a:rPr>
              <a:t>e</a:t>
            </a:r>
            <a:r>
              <a:rPr sz="3450" i="1" spc="-125" dirty="0">
                <a:solidFill>
                  <a:srgbClr val="544923"/>
                </a:solidFill>
                <a:latin typeface="Arial"/>
                <a:cs typeface="Arial"/>
              </a:rPr>
              <a:t> </a:t>
            </a:r>
            <a:r>
              <a:rPr sz="3450" i="1" spc="55" dirty="0">
                <a:solidFill>
                  <a:srgbClr val="544923"/>
                </a:solidFill>
                <a:latin typeface="Arial"/>
                <a:cs typeface="Arial"/>
              </a:rPr>
              <a:t>la</a:t>
            </a:r>
            <a:r>
              <a:rPr sz="3450" i="1" spc="40" dirty="0">
                <a:solidFill>
                  <a:srgbClr val="544923"/>
                </a:solidFill>
                <a:latin typeface="Arial"/>
                <a:cs typeface="Arial"/>
              </a:rPr>
              <a:t>w</a:t>
            </a:r>
            <a:r>
              <a:rPr sz="3450" i="1" spc="195" dirty="0">
                <a:solidFill>
                  <a:srgbClr val="544923"/>
                </a:solidFill>
                <a:latin typeface="Arial"/>
                <a:cs typeface="Arial"/>
              </a:rPr>
              <a:t>.</a:t>
            </a:r>
            <a:endParaRPr sz="3450">
              <a:latin typeface="Arial"/>
              <a:cs typeface="Arial"/>
            </a:endParaRPr>
          </a:p>
        </p:txBody>
      </p:sp>
      <p:sp>
        <p:nvSpPr>
          <p:cNvPr id="8" name="object 8"/>
          <p:cNvSpPr txBox="1"/>
          <p:nvPr/>
        </p:nvSpPr>
        <p:spPr>
          <a:xfrm>
            <a:off x="4167415" y="2496630"/>
            <a:ext cx="3657600" cy="1523365"/>
          </a:xfrm>
          <a:prstGeom prst="rect">
            <a:avLst/>
          </a:prstGeom>
        </p:spPr>
        <p:txBody>
          <a:bodyPr vert="horz" wrap="square" lIns="0" tIns="0" rIns="0" bIns="0" rtlCol="0">
            <a:spAutoFit/>
          </a:bodyPr>
          <a:lstStyle/>
          <a:p>
            <a:pPr marL="12700" marR="5080" indent="15875">
              <a:lnSpc>
                <a:spcPct val="72300"/>
              </a:lnSpc>
              <a:tabLst>
                <a:tab pos="3433445" algn="l"/>
              </a:tabLst>
            </a:pPr>
            <a:r>
              <a:rPr sz="4300" b="1" spc="-560" dirty="0">
                <a:solidFill>
                  <a:srgbClr val="544923"/>
                </a:solidFill>
                <a:latin typeface="Arial"/>
                <a:cs typeface="Arial"/>
              </a:rPr>
              <a:t>U</a:t>
            </a:r>
            <a:r>
              <a:rPr sz="4300" b="1" spc="-700" dirty="0">
                <a:solidFill>
                  <a:srgbClr val="544923"/>
                </a:solidFill>
                <a:latin typeface="Arial"/>
                <a:cs typeface="Arial"/>
              </a:rPr>
              <a:t>s</a:t>
            </a:r>
            <a:r>
              <a:rPr sz="4300" b="1" spc="-240" dirty="0">
                <a:solidFill>
                  <a:srgbClr val="544923"/>
                </a:solidFill>
                <a:latin typeface="Arial"/>
                <a:cs typeface="Arial"/>
              </a:rPr>
              <a:t>e</a:t>
            </a:r>
            <a:r>
              <a:rPr sz="4300" b="1" spc="-135" dirty="0">
                <a:solidFill>
                  <a:srgbClr val="544923"/>
                </a:solidFill>
                <a:latin typeface="Arial"/>
                <a:cs typeface="Arial"/>
              </a:rPr>
              <a:t> </a:t>
            </a:r>
            <a:r>
              <a:rPr sz="4300" b="1" spc="-625" dirty="0">
                <a:solidFill>
                  <a:srgbClr val="544923"/>
                </a:solidFill>
                <a:latin typeface="Arial"/>
                <a:cs typeface="Arial"/>
              </a:rPr>
              <a:t>C</a:t>
            </a:r>
            <a:r>
              <a:rPr sz="4300" b="1" spc="-484" dirty="0">
                <a:solidFill>
                  <a:srgbClr val="544923"/>
                </a:solidFill>
                <a:latin typeface="Arial"/>
                <a:cs typeface="Arial"/>
              </a:rPr>
              <a:t>h</a:t>
            </a:r>
            <a:r>
              <a:rPr sz="4300" b="1" spc="-105" dirty="0">
                <a:solidFill>
                  <a:srgbClr val="544923"/>
                </a:solidFill>
                <a:latin typeface="Arial"/>
                <a:cs typeface="Arial"/>
              </a:rPr>
              <a:t>i</a:t>
            </a:r>
            <a:r>
              <a:rPr sz="4300" b="1" spc="-235" dirty="0">
                <a:solidFill>
                  <a:srgbClr val="544923"/>
                </a:solidFill>
                <a:latin typeface="Arial"/>
                <a:cs typeface="Arial"/>
              </a:rPr>
              <a:t>l</a:t>
            </a:r>
            <a:r>
              <a:rPr sz="4300" b="1" spc="-375" dirty="0">
                <a:solidFill>
                  <a:srgbClr val="544923"/>
                </a:solidFill>
                <a:latin typeface="Arial"/>
                <a:cs typeface="Arial"/>
              </a:rPr>
              <a:t>d</a:t>
            </a:r>
            <a:r>
              <a:rPr sz="4300" b="1" spc="-175" dirty="0">
                <a:solidFill>
                  <a:srgbClr val="544923"/>
                </a:solidFill>
                <a:latin typeface="Arial"/>
                <a:cs typeface="Arial"/>
              </a:rPr>
              <a:t> </a:t>
            </a:r>
            <a:r>
              <a:rPr sz="4300" b="1" spc="-555" dirty="0">
                <a:solidFill>
                  <a:srgbClr val="544923"/>
                </a:solidFill>
                <a:latin typeface="Arial"/>
                <a:cs typeface="Arial"/>
              </a:rPr>
              <a:t>S</a:t>
            </a:r>
            <a:r>
              <a:rPr sz="4300" b="1" spc="-265" dirty="0">
                <a:solidFill>
                  <a:srgbClr val="544923"/>
                </a:solidFill>
                <a:latin typeface="Arial"/>
                <a:cs typeface="Arial"/>
              </a:rPr>
              <a:t>afety</a:t>
            </a:r>
            <a:r>
              <a:rPr sz="4300" b="1" spc="-160" dirty="0">
                <a:solidFill>
                  <a:srgbClr val="544923"/>
                </a:solidFill>
                <a:latin typeface="Arial"/>
                <a:cs typeface="Arial"/>
              </a:rPr>
              <a:t> </a:t>
            </a:r>
            <a:r>
              <a:rPr sz="4300" b="1" spc="-434" dirty="0">
                <a:solidFill>
                  <a:srgbClr val="544923"/>
                </a:solidFill>
                <a:latin typeface="Arial"/>
                <a:cs typeface="Arial"/>
              </a:rPr>
              <a:t>S</a:t>
            </a:r>
            <a:r>
              <a:rPr sz="4300" b="1" spc="-400" dirty="0">
                <a:solidFill>
                  <a:srgbClr val="544923"/>
                </a:solidFill>
                <a:latin typeface="Arial"/>
                <a:cs typeface="Arial"/>
              </a:rPr>
              <a:t>e</a:t>
            </a:r>
            <a:r>
              <a:rPr sz="4300" b="1" spc="-250" dirty="0">
                <a:solidFill>
                  <a:srgbClr val="544923"/>
                </a:solidFill>
                <a:latin typeface="Arial"/>
                <a:cs typeface="Arial"/>
              </a:rPr>
              <a:t>at</a:t>
            </a:r>
            <a:r>
              <a:rPr sz="4300" b="1" spc="-195" dirty="0">
                <a:solidFill>
                  <a:srgbClr val="544923"/>
                </a:solidFill>
                <a:latin typeface="Arial"/>
                <a:cs typeface="Arial"/>
              </a:rPr>
              <a:t>s</a:t>
            </a:r>
            <a:r>
              <a:rPr sz="4300" b="1" spc="75" dirty="0">
                <a:solidFill>
                  <a:srgbClr val="544923"/>
                </a:solidFill>
                <a:latin typeface="Arial"/>
                <a:cs typeface="Arial"/>
              </a:rPr>
              <a:t>.</a:t>
            </a:r>
            <a:r>
              <a:rPr sz="4300" b="1" dirty="0">
                <a:solidFill>
                  <a:srgbClr val="544923"/>
                </a:solidFill>
                <a:latin typeface="Arial"/>
                <a:cs typeface="Arial"/>
              </a:rPr>
              <a:t>	</a:t>
            </a:r>
            <a:r>
              <a:rPr sz="4300" spc="-760" dirty="0">
                <a:solidFill>
                  <a:srgbClr val="C6BFB8"/>
                </a:solidFill>
                <a:latin typeface="Arial"/>
                <a:cs typeface="Arial"/>
              </a:rPr>
              <a:t>-</a:t>
            </a:r>
            <a:endParaRPr sz="4300">
              <a:solidFill>
                <a:prstClr val="black"/>
              </a:solidFill>
              <a:latin typeface="Arial"/>
              <a:cs typeface="Arial"/>
            </a:endParaRPr>
          </a:p>
          <a:p>
            <a:pPr marL="45085">
              <a:lnSpc>
                <a:spcPts val="2975"/>
              </a:lnSpc>
              <a:spcBef>
                <a:spcPts val="944"/>
              </a:spcBef>
            </a:pPr>
            <a:r>
              <a:rPr sz="2500" b="1" i="1" spc="125" dirty="0">
                <a:solidFill>
                  <a:srgbClr val="544923"/>
                </a:solidFill>
                <a:latin typeface="Arial"/>
                <a:cs typeface="Arial"/>
              </a:rPr>
              <a:t>N</a:t>
            </a:r>
            <a:r>
              <a:rPr sz="2500" b="1" i="1" spc="-45" dirty="0">
                <a:solidFill>
                  <a:srgbClr val="544923"/>
                </a:solidFill>
                <a:latin typeface="Arial"/>
                <a:cs typeface="Arial"/>
              </a:rPr>
              <a:t>e</a:t>
            </a:r>
            <a:r>
              <a:rPr sz="2500" b="1" i="1" spc="200" dirty="0">
                <a:solidFill>
                  <a:srgbClr val="544923"/>
                </a:solidFill>
                <a:latin typeface="Arial"/>
                <a:cs typeface="Arial"/>
              </a:rPr>
              <a:t>z</a:t>
            </a:r>
            <a:r>
              <a:rPr sz="2500" b="1" i="1" spc="-25" dirty="0">
                <a:solidFill>
                  <a:srgbClr val="544923"/>
                </a:solidFill>
                <a:latin typeface="Arial"/>
                <a:cs typeface="Arial"/>
              </a:rPr>
              <a:t> </a:t>
            </a:r>
            <a:r>
              <a:rPr sz="2500" b="1" i="1" spc="130" dirty="0">
                <a:solidFill>
                  <a:srgbClr val="544923"/>
                </a:solidFill>
                <a:latin typeface="Arial"/>
                <a:cs typeface="Arial"/>
              </a:rPr>
              <a:t>P</a:t>
            </a:r>
            <a:r>
              <a:rPr sz="2500" b="1" i="1" spc="60" dirty="0">
                <a:solidFill>
                  <a:srgbClr val="544923"/>
                </a:solidFill>
                <a:latin typeface="Arial"/>
                <a:cs typeface="Arial"/>
              </a:rPr>
              <a:t>erce</a:t>
            </a:r>
            <a:r>
              <a:rPr sz="2500" b="1" i="1" spc="204" dirty="0">
                <a:solidFill>
                  <a:srgbClr val="544923"/>
                </a:solidFill>
                <a:latin typeface="Arial"/>
                <a:cs typeface="Arial"/>
              </a:rPr>
              <a:t> </a:t>
            </a:r>
            <a:r>
              <a:rPr sz="2500" b="1" i="1" spc="-310" dirty="0">
                <a:solidFill>
                  <a:srgbClr val="544923"/>
                </a:solidFill>
                <a:latin typeface="Arial"/>
                <a:cs typeface="Arial"/>
              </a:rPr>
              <a:t>T</a:t>
            </a:r>
            <a:r>
              <a:rPr sz="2500" b="1" i="1" spc="30" dirty="0">
                <a:solidFill>
                  <a:srgbClr val="544923"/>
                </a:solidFill>
                <a:latin typeface="Arial"/>
                <a:cs typeface="Arial"/>
              </a:rPr>
              <a:t>ri</a:t>
            </a:r>
            <a:r>
              <a:rPr sz="2500" b="1" i="1" spc="80" dirty="0">
                <a:solidFill>
                  <a:srgbClr val="544923"/>
                </a:solidFill>
                <a:latin typeface="Arial"/>
                <a:cs typeface="Arial"/>
              </a:rPr>
              <a:t>b</a:t>
            </a:r>
            <a:r>
              <a:rPr sz="2500" b="1" i="1" spc="165" dirty="0">
                <a:solidFill>
                  <a:srgbClr val="544923"/>
                </a:solidFill>
                <a:latin typeface="Arial"/>
                <a:cs typeface="Arial"/>
              </a:rPr>
              <a:t>e</a:t>
            </a:r>
            <a:endParaRPr sz="2500">
              <a:solidFill>
                <a:prstClr val="black"/>
              </a:solidFill>
              <a:latin typeface="Arial"/>
              <a:cs typeface="Arial"/>
            </a:endParaRPr>
          </a:p>
        </p:txBody>
      </p:sp>
      <p:sp>
        <p:nvSpPr>
          <p:cNvPr id="9" name="object 9"/>
          <p:cNvSpPr txBox="1"/>
          <p:nvPr/>
        </p:nvSpPr>
        <p:spPr>
          <a:xfrm>
            <a:off x="5596165" y="4221398"/>
            <a:ext cx="1399540" cy="181610"/>
          </a:xfrm>
          <a:prstGeom prst="rect">
            <a:avLst/>
          </a:prstGeom>
        </p:spPr>
        <p:txBody>
          <a:bodyPr vert="horz" wrap="square" lIns="0" tIns="0" rIns="0" bIns="0" rtlCol="0">
            <a:spAutoFit/>
          </a:bodyPr>
          <a:lstStyle/>
          <a:p>
            <a:pPr marL="12700"/>
            <a:r>
              <a:rPr sz="1125" i="1" spc="300" baseline="33333" dirty="0">
                <a:solidFill>
                  <a:srgbClr val="080808"/>
                </a:solidFill>
                <a:latin typeface="Times New Roman"/>
                <a:cs typeface="Times New Roman"/>
              </a:rPr>
              <a:t>4</a:t>
            </a:r>
            <a:r>
              <a:rPr sz="900" spc="10" dirty="0">
                <a:solidFill>
                  <a:srgbClr val="1A1A1A"/>
                </a:solidFill>
                <a:latin typeface="Times New Roman"/>
                <a:cs typeface="Times New Roman"/>
              </a:rPr>
              <a:t>,...</a:t>
            </a:r>
            <a:r>
              <a:rPr sz="900" spc="-90" dirty="0">
                <a:solidFill>
                  <a:srgbClr val="1A1A1A"/>
                </a:solidFill>
                <a:latin typeface="Times New Roman"/>
                <a:cs typeface="Times New Roman"/>
              </a:rPr>
              <a:t>.</a:t>
            </a:r>
            <a:r>
              <a:rPr sz="900" spc="35" dirty="0">
                <a:solidFill>
                  <a:srgbClr val="1A1A1A"/>
                </a:solidFill>
                <a:latin typeface="Times New Roman"/>
                <a:cs typeface="Times New Roman"/>
              </a:rPr>
              <a:t>-</a:t>
            </a:r>
            <a:r>
              <a:rPr sz="900" spc="-210" dirty="0">
                <a:solidFill>
                  <a:srgbClr val="1A1A1A"/>
                </a:solidFill>
                <a:latin typeface="Times New Roman"/>
                <a:cs typeface="Times New Roman"/>
              </a:rPr>
              <a:t>;</a:t>
            </a:r>
            <a:r>
              <a:rPr sz="1125" i="1" spc="-22" baseline="33333" dirty="0">
                <a:solidFill>
                  <a:srgbClr val="080808"/>
                </a:solidFill>
                <a:latin typeface="Times New Roman"/>
                <a:cs typeface="Times New Roman"/>
              </a:rPr>
              <a:t>.</a:t>
            </a:r>
            <a:r>
              <a:rPr sz="900" spc="30" dirty="0">
                <a:solidFill>
                  <a:srgbClr val="1A1A1A"/>
                </a:solidFill>
                <a:latin typeface="Times New Roman"/>
                <a:cs typeface="Times New Roman"/>
              </a:rPr>
              <a:t>..)</a:t>
            </a:r>
            <a:r>
              <a:rPr sz="900" dirty="0">
                <a:solidFill>
                  <a:srgbClr val="1A1A1A"/>
                </a:solidFill>
                <a:latin typeface="Times New Roman"/>
                <a:cs typeface="Times New Roman"/>
              </a:rPr>
              <a:t> </a:t>
            </a:r>
            <a:r>
              <a:rPr sz="900" spc="-55" dirty="0">
                <a:solidFill>
                  <a:srgbClr val="1A1A1A"/>
                </a:solidFill>
                <a:latin typeface="Times New Roman"/>
                <a:cs typeface="Times New Roman"/>
              </a:rPr>
              <a:t> </a:t>
            </a:r>
            <a:r>
              <a:rPr sz="900" spc="30" dirty="0">
                <a:solidFill>
                  <a:srgbClr val="484848"/>
                </a:solidFill>
                <a:latin typeface="Times New Roman"/>
                <a:cs typeface="Times New Roman"/>
              </a:rPr>
              <a:t>N</a:t>
            </a:r>
            <a:r>
              <a:rPr sz="900" spc="-45" dirty="0">
                <a:solidFill>
                  <a:srgbClr val="484848"/>
                </a:solidFill>
                <a:latin typeface="Times New Roman"/>
                <a:cs typeface="Times New Roman"/>
              </a:rPr>
              <a:t>o</a:t>
            </a:r>
            <a:r>
              <a:rPr sz="900" spc="15" dirty="0">
                <a:solidFill>
                  <a:srgbClr val="484848"/>
                </a:solidFill>
                <a:latin typeface="Times New Roman"/>
                <a:cs typeface="Times New Roman"/>
              </a:rPr>
              <a:t>rthwest </a:t>
            </a:r>
            <a:r>
              <a:rPr sz="900" spc="10" dirty="0">
                <a:solidFill>
                  <a:srgbClr val="333333"/>
                </a:solidFill>
                <a:latin typeface="Times New Roman"/>
                <a:cs typeface="Times New Roman"/>
              </a:rPr>
              <a:t>Portland</a:t>
            </a:r>
            <a:endParaRPr sz="900">
              <a:solidFill>
                <a:prstClr val="black"/>
              </a:solidFill>
              <a:latin typeface="Times New Roman"/>
              <a:cs typeface="Times New Roman"/>
            </a:endParaRPr>
          </a:p>
        </p:txBody>
      </p:sp>
      <p:sp>
        <p:nvSpPr>
          <p:cNvPr id="10" name="object 10"/>
          <p:cNvSpPr txBox="1"/>
          <p:nvPr/>
        </p:nvSpPr>
        <p:spPr>
          <a:xfrm>
            <a:off x="5547178" y="4328476"/>
            <a:ext cx="1130935" cy="190500"/>
          </a:xfrm>
          <a:prstGeom prst="rect">
            <a:avLst/>
          </a:prstGeom>
        </p:spPr>
        <p:txBody>
          <a:bodyPr vert="horz" wrap="square" lIns="0" tIns="0" rIns="0" bIns="0" rtlCol="0">
            <a:spAutoFit/>
          </a:bodyPr>
          <a:lstStyle/>
          <a:p>
            <a:pPr marL="12700">
              <a:tabLst>
                <a:tab pos="510540" algn="l"/>
              </a:tabLst>
            </a:pPr>
            <a:r>
              <a:rPr sz="1300" spc="480" dirty="0">
                <a:solidFill>
                  <a:srgbClr val="080808"/>
                </a:solidFill>
                <a:latin typeface="Times New Roman"/>
                <a:cs typeface="Times New Roman"/>
              </a:rPr>
              <a:t>-Q	</a:t>
            </a:r>
            <a:r>
              <a:rPr sz="900" spc="30" dirty="0">
                <a:solidFill>
                  <a:srgbClr val="1A1A1A"/>
                </a:solidFill>
                <a:latin typeface="Times New Roman"/>
                <a:cs typeface="Times New Roman"/>
              </a:rPr>
              <a:t>Ar </a:t>
            </a:r>
            <a:r>
              <a:rPr sz="900" spc="-55" dirty="0">
                <a:solidFill>
                  <a:srgbClr val="1A1A1A"/>
                </a:solidFill>
                <a:latin typeface="Times New Roman"/>
                <a:cs typeface="Times New Roman"/>
              </a:rPr>
              <a:t> </a:t>
            </a:r>
            <a:r>
              <a:rPr sz="900" spc="10" dirty="0">
                <a:solidFill>
                  <a:srgbClr val="333333"/>
                </a:solidFill>
                <a:latin typeface="Times New Roman"/>
                <a:cs typeface="Times New Roman"/>
              </a:rPr>
              <a:t>a</a:t>
            </a:r>
            <a:r>
              <a:rPr sz="900" spc="5" dirty="0">
                <a:solidFill>
                  <a:srgbClr val="333333"/>
                </a:solidFill>
                <a:latin typeface="Times New Roman"/>
                <a:cs typeface="Times New Roman"/>
              </a:rPr>
              <a:t> </a:t>
            </a:r>
            <a:r>
              <a:rPr sz="900" spc="30" dirty="0">
                <a:solidFill>
                  <a:srgbClr val="1A1A1A"/>
                </a:solidFill>
                <a:latin typeface="Times New Roman"/>
                <a:cs typeface="Times New Roman"/>
              </a:rPr>
              <a:t>ln</a:t>
            </a:r>
            <a:r>
              <a:rPr sz="900" spc="-65" dirty="0">
                <a:solidFill>
                  <a:srgbClr val="333333"/>
                </a:solidFill>
                <a:latin typeface="Times New Roman"/>
                <a:cs typeface="Times New Roman"/>
              </a:rPr>
              <a:t>cfu</a:t>
            </a:r>
            <a:r>
              <a:rPr sz="900" spc="-70" dirty="0">
                <a:solidFill>
                  <a:srgbClr val="333333"/>
                </a:solidFill>
                <a:latin typeface="Times New Roman"/>
                <a:cs typeface="Times New Roman"/>
              </a:rPr>
              <a:t>u</a:t>
            </a:r>
            <a:r>
              <a:rPr sz="900" spc="150" dirty="0">
                <a:solidFill>
                  <a:srgbClr val="1A1A1A"/>
                </a:solidFill>
                <a:latin typeface="Times New Roman"/>
                <a:cs typeface="Times New Roman"/>
              </a:rPr>
              <a:t>1</a:t>
            </a:r>
            <a:endParaRPr sz="900">
              <a:solidFill>
                <a:prstClr val="black"/>
              </a:solidFill>
              <a:latin typeface="Times New Roman"/>
              <a:cs typeface="Times New Roman"/>
            </a:endParaRPr>
          </a:p>
        </p:txBody>
      </p:sp>
      <p:sp>
        <p:nvSpPr>
          <p:cNvPr id="11" name="object 11"/>
          <p:cNvSpPr txBox="1"/>
          <p:nvPr/>
        </p:nvSpPr>
        <p:spPr>
          <a:xfrm>
            <a:off x="5620656" y="4475490"/>
            <a:ext cx="1090930" cy="139700"/>
          </a:xfrm>
          <a:prstGeom prst="rect">
            <a:avLst/>
          </a:prstGeom>
        </p:spPr>
        <p:txBody>
          <a:bodyPr vert="horz" wrap="square" lIns="0" tIns="0" rIns="0" bIns="0" rtlCol="0">
            <a:spAutoFit/>
          </a:bodyPr>
          <a:lstStyle/>
          <a:p>
            <a:pPr marL="12700">
              <a:tabLst>
                <a:tab pos="436880" algn="l"/>
              </a:tabLst>
            </a:pPr>
            <a:r>
              <a:rPr sz="900" i="1" spc="30" dirty="0">
                <a:solidFill>
                  <a:srgbClr val="1A1A1A"/>
                </a:solidFill>
                <a:latin typeface="Times New Roman"/>
                <a:cs typeface="Times New Roman"/>
              </a:rPr>
              <a:t>,</a:t>
            </a:r>
            <a:r>
              <a:rPr sz="900" i="1" spc="-20" dirty="0">
                <a:solidFill>
                  <a:srgbClr val="080808"/>
                </a:solidFill>
                <a:latin typeface="Times New Roman"/>
                <a:cs typeface="Times New Roman"/>
              </a:rPr>
              <a:t>..</a:t>
            </a:r>
            <a:r>
              <a:rPr sz="900" i="1" spc="-70" dirty="0">
                <a:solidFill>
                  <a:srgbClr val="080808"/>
                </a:solidFill>
                <a:latin typeface="Times New Roman"/>
                <a:cs typeface="Times New Roman"/>
              </a:rPr>
              <a:t>.</a:t>
            </a:r>
            <a:r>
              <a:rPr sz="900" i="1" spc="335" dirty="0">
                <a:solidFill>
                  <a:srgbClr val="1A1A1A"/>
                </a:solidFill>
                <a:latin typeface="Times New Roman"/>
                <a:cs typeface="Times New Roman"/>
              </a:rPr>
              <a:t>,)</a:t>
            </a:r>
            <a:r>
              <a:rPr sz="900" i="1" dirty="0">
                <a:solidFill>
                  <a:srgbClr val="1A1A1A"/>
                </a:solidFill>
                <a:latin typeface="Times New Roman"/>
                <a:cs typeface="Times New Roman"/>
              </a:rPr>
              <a:t>	</a:t>
            </a:r>
            <a:r>
              <a:rPr sz="900" spc="245" dirty="0">
                <a:solidFill>
                  <a:srgbClr val="484848"/>
                </a:solidFill>
                <a:latin typeface="Times New Roman"/>
                <a:cs typeface="Times New Roman"/>
              </a:rPr>
              <a:t>rr</a:t>
            </a:r>
            <a:r>
              <a:rPr sz="900" spc="15" dirty="0">
                <a:solidFill>
                  <a:srgbClr val="484848"/>
                </a:solidFill>
                <a:latin typeface="Times New Roman"/>
                <a:cs typeface="Times New Roman"/>
              </a:rPr>
              <a:t>a</a:t>
            </a:r>
            <a:r>
              <a:rPr sz="900" spc="35" dirty="0">
                <a:solidFill>
                  <a:srgbClr val="484848"/>
                </a:solidFill>
                <a:latin typeface="Times New Roman"/>
                <a:cs typeface="Times New Roman"/>
              </a:rPr>
              <a:t>l</a:t>
            </a:r>
            <a:r>
              <a:rPr sz="900" spc="-30" dirty="0">
                <a:solidFill>
                  <a:srgbClr val="1A1A1A"/>
                </a:solidFill>
                <a:latin typeface="Times New Roman"/>
                <a:cs typeface="Times New Roman"/>
              </a:rPr>
              <a:t>th</a:t>
            </a:r>
            <a:r>
              <a:rPr sz="900" spc="95" dirty="0">
                <a:solidFill>
                  <a:srgbClr val="1A1A1A"/>
                </a:solidFill>
                <a:latin typeface="Times New Roman"/>
                <a:cs typeface="Times New Roman"/>
              </a:rPr>
              <a:t> </a:t>
            </a:r>
            <a:r>
              <a:rPr sz="900" spc="90" dirty="0">
                <a:solidFill>
                  <a:srgbClr val="333333"/>
                </a:solidFill>
                <a:latin typeface="Times New Roman"/>
                <a:cs typeface="Times New Roman"/>
              </a:rPr>
              <a:t>no.</a:t>
            </a:r>
            <a:r>
              <a:rPr sz="900" spc="35" dirty="0">
                <a:solidFill>
                  <a:srgbClr val="333333"/>
                </a:solidFill>
                <a:latin typeface="Times New Roman"/>
                <a:cs typeface="Times New Roman"/>
              </a:rPr>
              <a:t>r</a:t>
            </a:r>
            <a:r>
              <a:rPr sz="900" spc="-55" dirty="0">
                <a:solidFill>
                  <a:srgbClr val="333333"/>
                </a:solidFill>
                <a:latin typeface="Times New Roman"/>
                <a:cs typeface="Times New Roman"/>
              </a:rPr>
              <a:t>el</a:t>
            </a:r>
            <a:endParaRPr sz="900">
              <a:solidFill>
                <a:prstClr val="black"/>
              </a:solidFill>
              <a:latin typeface="Times New Roman"/>
              <a:cs typeface="Times New Roman"/>
            </a:endParaRPr>
          </a:p>
        </p:txBody>
      </p:sp>
      <p:sp>
        <p:nvSpPr>
          <p:cNvPr id="12" name="object 12"/>
          <p:cNvSpPr txBox="1"/>
          <p:nvPr/>
        </p:nvSpPr>
        <p:spPr>
          <a:xfrm>
            <a:off x="7571921" y="4318832"/>
            <a:ext cx="494030" cy="211454"/>
          </a:xfrm>
          <a:prstGeom prst="rect">
            <a:avLst/>
          </a:prstGeom>
        </p:spPr>
        <p:txBody>
          <a:bodyPr vert="horz" wrap="square" lIns="0" tIns="0" rIns="0" bIns="0" rtlCol="0">
            <a:spAutoFit/>
          </a:bodyPr>
          <a:lstStyle/>
          <a:p>
            <a:pPr marL="12700">
              <a:lnSpc>
                <a:spcPts val="805"/>
              </a:lnSpc>
            </a:pPr>
            <a:r>
              <a:rPr sz="750" spc="-160" dirty="0">
                <a:solidFill>
                  <a:srgbClr val="080808"/>
                </a:solidFill>
                <a:latin typeface="Arial"/>
                <a:cs typeface="Arial"/>
              </a:rPr>
              <a:t>N</a:t>
            </a:r>
            <a:r>
              <a:rPr sz="750" spc="-204" dirty="0">
                <a:solidFill>
                  <a:srgbClr val="080808"/>
                </a:solidFill>
                <a:latin typeface="Arial"/>
                <a:cs typeface="Arial"/>
              </a:rPr>
              <a:t>I</a:t>
            </a:r>
            <a:r>
              <a:rPr sz="750" spc="140" dirty="0">
                <a:solidFill>
                  <a:srgbClr val="333333"/>
                </a:solidFill>
                <a:latin typeface="Arial"/>
                <a:cs typeface="Arial"/>
              </a:rPr>
              <a:t>M</a:t>
            </a:r>
            <a:r>
              <a:rPr sz="750" spc="70" dirty="0">
                <a:solidFill>
                  <a:srgbClr val="080808"/>
                </a:solidFill>
                <a:latin typeface="Arial"/>
                <a:cs typeface="Arial"/>
              </a:rPr>
              <a:t>I</a:t>
            </a:r>
            <a:r>
              <a:rPr sz="750" spc="-45" dirty="0">
                <a:solidFill>
                  <a:srgbClr val="080808"/>
                </a:solidFill>
                <a:latin typeface="Arial"/>
                <a:cs typeface="Arial"/>
              </a:rPr>
              <a:t>I</a:t>
            </a:r>
            <a:r>
              <a:rPr sz="750" spc="-10" dirty="0">
                <a:solidFill>
                  <a:srgbClr val="080808"/>
                </a:solidFill>
                <a:latin typeface="Arial"/>
                <a:cs typeface="Arial"/>
              </a:rPr>
              <a:t>PUU</a:t>
            </a:r>
            <a:endParaRPr sz="750" dirty="0">
              <a:solidFill>
                <a:prstClr val="black"/>
              </a:solidFill>
              <a:latin typeface="Arial"/>
              <a:cs typeface="Arial"/>
            </a:endParaRPr>
          </a:p>
          <a:p>
            <a:pPr marL="12700">
              <a:lnSpc>
                <a:spcPts val="805"/>
              </a:lnSpc>
            </a:pPr>
            <a:r>
              <a:rPr sz="750" spc="170" dirty="0">
                <a:solidFill>
                  <a:srgbClr val="080808"/>
                </a:solidFill>
                <a:latin typeface="Times New Roman"/>
                <a:cs typeface="Times New Roman"/>
              </a:rPr>
              <a:t>H</a:t>
            </a:r>
            <a:r>
              <a:rPr sz="750" spc="100" dirty="0">
                <a:solidFill>
                  <a:srgbClr val="080808"/>
                </a:solidFill>
                <a:latin typeface="Times New Roman"/>
                <a:cs typeface="Times New Roman"/>
              </a:rPr>
              <a:t>l</a:t>
            </a:r>
            <a:r>
              <a:rPr sz="750" spc="30" dirty="0">
                <a:solidFill>
                  <a:srgbClr val="333333"/>
                </a:solidFill>
                <a:latin typeface="Times New Roman"/>
                <a:cs typeface="Times New Roman"/>
              </a:rPr>
              <a:t>A</a:t>
            </a:r>
            <a:r>
              <a:rPr sz="750" spc="-204" dirty="0">
                <a:solidFill>
                  <a:srgbClr val="080808"/>
                </a:solidFill>
                <a:latin typeface="Times New Roman"/>
                <a:cs typeface="Times New Roman"/>
              </a:rPr>
              <a:t>L</a:t>
            </a:r>
            <a:r>
              <a:rPr sz="750" spc="55" dirty="0">
                <a:solidFill>
                  <a:srgbClr val="333333"/>
                </a:solidFill>
                <a:latin typeface="Times New Roman"/>
                <a:cs typeface="Times New Roman"/>
              </a:rPr>
              <a:t>T</a:t>
            </a:r>
            <a:r>
              <a:rPr sz="750" spc="-15" dirty="0">
                <a:solidFill>
                  <a:srgbClr val="080808"/>
                </a:solidFill>
                <a:latin typeface="Times New Roman"/>
                <a:cs typeface="Times New Roman"/>
              </a:rPr>
              <a:t>H</a:t>
            </a:r>
            <a:endParaRPr sz="750" dirty="0">
              <a:solidFill>
                <a:prstClr val="black"/>
              </a:solidFill>
              <a:latin typeface="Times New Roman"/>
              <a:cs typeface="Times New Roman"/>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60298" y="644296"/>
            <a:ext cx="7821930" cy="560070"/>
          </a:xfrm>
          <a:prstGeom prst="rect">
            <a:avLst/>
          </a:prstGeom>
        </p:spPr>
        <p:txBody>
          <a:bodyPr vert="horz" wrap="square" lIns="0" tIns="0" rIns="0" bIns="0" rtlCol="0">
            <a:spAutoFit/>
          </a:bodyPr>
          <a:lstStyle/>
          <a:p>
            <a:pPr marL="12700">
              <a:lnSpc>
                <a:spcPct val="100000"/>
              </a:lnSpc>
            </a:pPr>
            <a:r>
              <a:rPr dirty="0"/>
              <a:t>N</a:t>
            </a:r>
            <a:r>
              <a:rPr spc="-50" dirty="0"/>
              <a:t>e</a:t>
            </a:r>
            <a:r>
              <a:rPr dirty="0"/>
              <a:t>z</a:t>
            </a:r>
            <a:r>
              <a:rPr spc="-5" dirty="0"/>
              <a:t> </a:t>
            </a:r>
            <a:r>
              <a:rPr spc="-80" dirty="0"/>
              <a:t>P</a:t>
            </a:r>
            <a:r>
              <a:rPr dirty="0"/>
              <a:t>e</a:t>
            </a:r>
            <a:r>
              <a:rPr spc="-65" dirty="0"/>
              <a:t>r</a:t>
            </a:r>
            <a:r>
              <a:rPr spc="-5" dirty="0"/>
              <a:t>c</a:t>
            </a:r>
            <a:r>
              <a:rPr spc="5" dirty="0"/>
              <a:t>e</a:t>
            </a:r>
            <a:r>
              <a:rPr spc="-15" dirty="0"/>
              <a:t> </a:t>
            </a:r>
            <a:r>
              <a:rPr dirty="0"/>
              <a:t>N</a:t>
            </a:r>
            <a:r>
              <a:rPr spc="-40" dirty="0"/>
              <a:t>a</a:t>
            </a:r>
            <a:r>
              <a:rPr dirty="0"/>
              <a:t>ti</a:t>
            </a:r>
            <a:r>
              <a:rPr spc="-40" dirty="0"/>
              <a:t>v</a:t>
            </a:r>
            <a:r>
              <a:rPr spc="5" dirty="0"/>
              <a:t>e</a:t>
            </a:r>
            <a:r>
              <a:rPr spc="-25" dirty="0"/>
              <a:t> </a:t>
            </a:r>
            <a:r>
              <a:rPr spc="-5" dirty="0"/>
              <a:t>CA</a:t>
            </a:r>
            <a:r>
              <a:rPr spc="-55" dirty="0"/>
              <a:t>R</a:t>
            </a:r>
            <a:r>
              <a:rPr dirty="0"/>
              <a:t>S </a:t>
            </a:r>
            <a:r>
              <a:rPr spc="-120" dirty="0"/>
              <a:t>E</a:t>
            </a:r>
            <a:r>
              <a:rPr spc="-60" dirty="0"/>
              <a:t>v</a:t>
            </a:r>
            <a:r>
              <a:rPr dirty="0"/>
              <a:t>alu</a:t>
            </a:r>
            <a:r>
              <a:rPr spc="-55" dirty="0"/>
              <a:t>a</a:t>
            </a:r>
            <a:r>
              <a:rPr dirty="0"/>
              <a:t>ti</a:t>
            </a:r>
            <a:r>
              <a:rPr spc="-20" dirty="0"/>
              <a:t>o</a:t>
            </a:r>
            <a:r>
              <a:rPr dirty="0"/>
              <a:t>n</a:t>
            </a:r>
          </a:p>
        </p:txBody>
      </p:sp>
      <p:sp>
        <p:nvSpPr>
          <p:cNvPr id="3" name="object 3"/>
          <p:cNvSpPr/>
          <p:nvPr/>
        </p:nvSpPr>
        <p:spPr>
          <a:xfrm>
            <a:off x="1374647" y="3729228"/>
            <a:ext cx="502920" cy="1690370"/>
          </a:xfrm>
          <a:custGeom>
            <a:avLst/>
            <a:gdLst/>
            <a:ahLst/>
            <a:cxnLst/>
            <a:rect l="l" t="t" r="r" b="b"/>
            <a:pathLst>
              <a:path w="502919" h="1690370">
                <a:moveTo>
                  <a:pt x="502920" y="0"/>
                </a:moveTo>
                <a:lnTo>
                  <a:pt x="0" y="0"/>
                </a:lnTo>
                <a:lnTo>
                  <a:pt x="0" y="1690116"/>
                </a:lnTo>
                <a:lnTo>
                  <a:pt x="502920" y="1690116"/>
                </a:lnTo>
                <a:lnTo>
                  <a:pt x="502920" y="0"/>
                </a:lnTo>
                <a:close/>
              </a:path>
            </a:pathLst>
          </a:custGeom>
          <a:solidFill>
            <a:srgbClr val="695185"/>
          </a:solidFill>
        </p:spPr>
        <p:txBody>
          <a:bodyPr wrap="square" lIns="0" tIns="0" rIns="0" bIns="0" rtlCol="0"/>
          <a:lstStyle/>
          <a:p>
            <a:endParaRPr smtClean="0">
              <a:solidFill>
                <a:prstClr val="black"/>
              </a:solidFill>
            </a:endParaRPr>
          </a:p>
        </p:txBody>
      </p:sp>
      <p:sp>
        <p:nvSpPr>
          <p:cNvPr id="4" name="object 4"/>
          <p:cNvSpPr/>
          <p:nvPr/>
        </p:nvSpPr>
        <p:spPr>
          <a:xfrm>
            <a:off x="3890771" y="4512564"/>
            <a:ext cx="502920" cy="906780"/>
          </a:xfrm>
          <a:custGeom>
            <a:avLst/>
            <a:gdLst/>
            <a:ahLst/>
            <a:cxnLst/>
            <a:rect l="l" t="t" r="r" b="b"/>
            <a:pathLst>
              <a:path w="502920" h="906779">
                <a:moveTo>
                  <a:pt x="502919" y="0"/>
                </a:moveTo>
                <a:lnTo>
                  <a:pt x="0" y="0"/>
                </a:lnTo>
                <a:lnTo>
                  <a:pt x="0" y="906780"/>
                </a:lnTo>
                <a:lnTo>
                  <a:pt x="502919" y="906780"/>
                </a:lnTo>
                <a:lnTo>
                  <a:pt x="502919" y="0"/>
                </a:lnTo>
                <a:close/>
              </a:path>
            </a:pathLst>
          </a:custGeom>
          <a:solidFill>
            <a:srgbClr val="695185"/>
          </a:solidFill>
        </p:spPr>
        <p:txBody>
          <a:bodyPr wrap="square" lIns="0" tIns="0" rIns="0" bIns="0" rtlCol="0"/>
          <a:lstStyle/>
          <a:p>
            <a:endParaRPr smtClean="0">
              <a:solidFill>
                <a:prstClr val="black"/>
              </a:solidFill>
            </a:endParaRPr>
          </a:p>
        </p:txBody>
      </p:sp>
      <p:sp>
        <p:nvSpPr>
          <p:cNvPr id="5" name="object 5"/>
          <p:cNvSpPr/>
          <p:nvPr/>
        </p:nvSpPr>
        <p:spPr>
          <a:xfrm>
            <a:off x="6408420" y="3893820"/>
            <a:ext cx="502920" cy="1525905"/>
          </a:xfrm>
          <a:custGeom>
            <a:avLst/>
            <a:gdLst/>
            <a:ahLst/>
            <a:cxnLst/>
            <a:rect l="l" t="t" r="r" b="b"/>
            <a:pathLst>
              <a:path w="502920" h="1525904">
                <a:moveTo>
                  <a:pt x="502920" y="0"/>
                </a:moveTo>
                <a:lnTo>
                  <a:pt x="0" y="0"/>
                </a:lnTo>
                <a:lnTo>
                  <a:pt x="0" y="1525523"/>
                </a:lnTo>
                <a:lnTo>
                  <a:pt x="502920" y="1525523"/>
                </a:lnTo>
                <a:lnTo>
                  <a:pt x="502920" y="0"/>
                </a:lnTo>
                <a:close/>
              </a:path>
            </a:pathLst>
          </a:custGeom>
          <a:solidFill>
            <a:srgbClr val="695185"/>
          </a:solidFill>
        </p:spPr>
        <p:txBody>
          <a:bodyPr wrap="square" lIns="0" tIns="0" rIns="0" bIns="0" rtlCol="0"/>
          <a:lstStyle/>
          <a:p>
            <a:endParaRPr smtClean="0">
              <a:solidFill>
                <a:prstClr val="black"/>
              </a:solidFill>
            </a:endParaRPr>
          </a:p>
        </p:txBody>
      </p:sp>
      <p:sp>
        <p:nvSpPr>
          <p:cNvPr id="6" name="object 6"/>
          <p:cNvSpPr/>
          <p:nvPr/>
        </p:nvSpPr>
        <p:spPr>
          <a:xfrm>
            <a:off x="2004060" y="2945892"/>
            <a:ext cx="502920" cy="2473960"/>
          </a:xfrm>
          <a:custGeom>
            <a:avLst/>
            <a:gdLst/>
            <a:ahLst/>
            <a:cxnLst/>
            <a:rect l="l" t="t" r="r" b="b"/>
            <a:pathLst>
              <a:path w="502919" h="2473960">
                <a:moveTo>
                  <a:pt x="502919" y="0"/>
                </a:moveTo>
                <a:lnTo>
                  <a:pt x="0" y="0"/>
                </a:lnTo>
                <a:lnTo>
                  <a:pt x="0" y="2473452"/>
                </a:lnTo>
                <a:lnTo>
                  <a:pt x="502919" y="2473452"/>
                </a:lnTo>
                <a:lnTo>
                  <a:pt x="502919" y="0"/>
                </a:lnTo>
                <a:close/>
              </a:path>
            </a:pathLst>
          </a:custGeom>
          <a:solidFill>
            <a:srgbClr val="8063A1"/>
          </a:solidFill>
        </p:spPr>
        <p:txBody>
          <a:bodyPr wrap="square" lIns="0" tIns="0" rIns="0" bIns="0" rtlCol="0"/>
          <a:lstStyle/>
          <a:p>
            <a:endParaRPr smtClean="0">
              <a:solidFill>
                <a:prstClr val="black"/>
              </a:solidFill>
            </a:endParaRPr>
          </a:p>
        </p:txBody>
      </p:sp>
      <p:sp>
        <p:nvSpPr>
          <p:cNvPr id="7" name="object 7"/>
          <p:cNvSpPr/>
          <p:nvPr/>
        </p:nvSpPr>
        <p:spPr>
          <a:xfrm>
            <a:off x="4520184" y="4471415"/>
            <a:ext cx="502920" cy="948055"/>
          </a:xfrm>
          <a:custGeom>
            <a:avLst/>
            <a:gdLst/>
            <a:ahLst/>
            <a:cxnLst/>
            <a:rect l="l" t="t" r="r" b="b"/>
            <a:pathLst>
              <a:path w="502920" h="948054">
                <a:moveTo>
                  <a:pt x="502919" y="0"/>
                </a:moveTo>
                <a:lnTo>
                  <a:pt x="0" y="0"/>
                </a:lnTo>
                <a:lnTo>
                  <a:pt x="0" y="947927"/>
                </a:lnTo>
                <a:lnTo>
                  <a:pt x="502919" y="947927"/>
                </a:lnTo>
                <a:lnTo>
                  <a:pt x="502919" y="0"/>
                </a:lnTo>
                <a:close/>
              </a:path>
            </a:pathLst>
          </a:custGeom>
          <a:solidFill>
            <a:srgbClr val="8063A1"/>
          </a:solidFill>
        </p:spPr>
        <p:txBody>
          <a:bodyPr wrap="square" lIns="0" tIns="0" rIns="0" bIns="0" rtlCol="0"/>
          <a:lstStyle/>
          <a:p>
            <a:endParaRPr smtClean="0">
              <a:solidFill>
                <a:prstClr val="black"/>
              </a:solidFill>
            </a:endParaRPr>
          </a:p>
        </p:txBody>
      </p:sp>
      <p:sp>
        <p:nvSpPr>
          <p:cNvPr id="8" name="object 8"/>
          <p:cNvSpPr/>
          <p:nvPr/>
        </p:nvSpPr>
        <p:spPr>
          <a:xfrm>
            <a:off x="7036307" y="4718303"/>
            <a:ext cx="504825" cy="701040"/>
          </a:xfrm>
          <a:custGeom>
            <a:avLst/>
            <a:gdLst/>
            <a:ahLst/>
            <a:cxnLst/>
            <a:rect l="l" t="t" r="r" b="b"/>
            <a:pathLst>
              <a:path w="504825" h="701039">
                <a:moveTo>
                  <a:pt x="504444" y="0"/>
                </a:moveTo>
                <a:lnTo>
                  <a:pt x="0" y="0"/>
                </a:lnTo>
                <a:lnTo>
                  <a:pt x="0" y="701040"/>
                </a:lnTo>
                <a:lnTo>
                  <a:pt x="504444" y="701040"/>
                </a:lnTo>
                <a:lnTo>
                  <a:pt x="504444" y="0"/>
                </a:lnTo>
                <a:close/>
              </a:path>
            </a:pathLst>
          </a:custGeom>
          <a:solidFill>
            <a:srgbClr val="8063A1"/>
          </a:solidFill>
        </p:spPr>
        <p:txBody>
          <a:bodyPr wrap="square" lIns="0" tIns="0" rIns="0" bIns="0" rtlCol="0"/>
          <a:lstStyle/>
          <a:p>
            <a:endParaRPr smtClean="0">
              <a:solidFill>
                <a:prstClr val="black"/>
              </a:solidFill>
            </a:endParaRPr>
          </a:p>
        </p:txBody>
      </p:sp>
      <p:sp>
        <p:nvSpPr>
          <p:cNvPr id="9" name="object 9"/>
          <p:cNvSpPr/>
          <p:nvPr/>
        </p:nvSpPr>
        <p:spPr>
          <a:xfrm>
            <a:off x="2631948" y="3275076"/>
            <a:ext cx="504825" cy="2144395"/>
          </a:xfrm>
          <a:custGeom>
            <a:avLst/>
            <a:gdLst/>
            <a:ahLst/>
            <a:cxnLst/>
            <a:rect l="l" t="t" r="r" b="b"/>
            <a:pathLst>
              <a:path w="504825" h="2144395">
                <a:moveTo>
                  <a:pt x="504444" y="0"/>
                </a:moveTo>
                <a:lnTo>
                  <a:pt x="0" y="0"/>
                </a:lnTo>
                <a:lnTo>
                  <a:pt x="0" y="2144268"/>
                </a:lnTo>
                <a:lnTo>
                  <a:pt x="504444" y="2144268"/>
                </a:lnTo>
                <a:lnTo>
                  <a:pt x="504444" y="0"/>
                </a:lnTo>
                <a:close/>
              </a:path>
            </a:pathLst>
          </a:custGeom>
          <a:solidFill>
            <a:srgbClr val="B9AFC8"/>
          </a:solidFill>
        </p:spPr>
        <p:txBody>
          <a:bodyPr wrap="square" lIns="0" tIns="0" rIns="0" bIns="0" rtlCol="0"/>
          <a:lstStyle/>
          <a:p>
            <a:endParaRPr smtClean="0">
              <a:solidFill>
                <a:prstClr val="black"/>
              </a:solidFill>
            </a:endParaRPr>
          </a:p>
        </p:txBody>
      </p:sp>
      <p:sp>
        <p:nvSpPr>
          <p:cNvPr id="10" name="object 10"/>
          <p:cNvSpPr/>
          <p:nvPr/>
        </p:nvSpPr>
        <p:spPr>
          <a:xfrm>
            <a:off x="5149596" y="4183379"/>
            <a:ext cx="502920" cy="1236345"/>
          </a:xfrm>
          <a:custGeom>
            <a:avLst/>
            <a:gdLst/>
            <a:ahLst/>
            <a:cxnLst/>
            <a:rect l="l" t="t" r="r" b="b"/>
            <a:pathLst>
              <a:path w="502920" h="1236345">
                <a:moveTo>
                  <a:pt x="502919" y="0"/>
                </a:moveTo>
                <a:lnTo>
                  <a:pt x="0" y="0"/>
                </a:lnTo>
                <a:lnTo>
                  <a:pt x="0" y="1235964"/>
                </a:lnTo>
                <a:lnTo>
                  <a:pt x="502919" y="1235964"/>
                </a:lnTo>
                <a:lnTo>
                  <a:pt x="502919" y="0"/>
                </a:lnTo>
                <a:close/>
              </a:path>
            </a:pathLst>
          </a:custGeom>
          <a:solidFill>
            <a:srgbClr val="B9AFC8"/>
          </a:solidFill>
        </p:spPr>
        <p:txBody>
          <a:bodyPr wrap="square" lIns="0" tIns="0" rIns="0" bIns="0" rtlCol="0"/>
          <a:lstStyle/>
          <a:p>
            <a:endParaRPr smtClean="0">
              <a:solidFill>
                <a:prstClr val="black"/>
              </a:solidFill>
            </a:endParaRPr>
          </a:p>
        </p:txBody>
      </p:sp>
      <p:sp>
        <p:nvSpPr>
          <p:cNvPr id="11" name="object 11"/>
          <p:cNvSpPr/>
          <p:nvPr/>
        </p:nvSpPr>
        <p:spPr>
          <a:xfrm>
            <a:off x="7665719" y="4677155"/>
            <a:ext cx="504825" cy="742315"/>
          </a:xfrm>
          <a:custGeom>
            <a:avLst/>
            <a:gdLst/>
            <a:ahLst/>
            <a:cxnLst/>
            <a:rect l="l" t="t" r="r" b="b"/>
            <a:pathLst>
              <a:path w="504825" h="742314">
                <a:moveTo>
                  <a:pt x="504444" y="0"/>
                </a:moveTo>
                <a:lnTo>
                  <a:pt x="0" y="0"/>
                </a:lnTo>
                <a:lnTo>
                  <a:pt x="0" y="742188"/>
                </a:lnTo>
                <a:lnTo>
                  <a:pt x="504444" y="742188"/>
                </a:lnTo>
                <a:lnTo>
                  <a:pt x="504444" y="0"/>
                </a:lnTo>
                <a:close/>
              </a:path>
            </a:pathLst>
          </a:custGeom>
          <a:solidFill>
            <a:srgbClr val="B9AFC8"/>
          </a:solidFill>
        </p:spPr>
        <p:txBody>
          <a:bodyPr wrap="square" lIns="0" tIns="0" rIns="0" bIns="0" rtlCol="0"/>
          <a:lstStyle/>
          <a:p>
            <a:endParaRPr smtClean="0">
              <a:solidFill>
                <a:prstClr val="black"/>
              </a:solidFill>
            </a:endParaRPr>
          </a:p>
        </p:txBody>
      </p:sp>
      <p:sp>
        <p:nvSpPr>
          <p:cNvPr id="12" name="object 12"/>
          <p:cNvSpPr/>
          <p:nvPr/>
        </p:nvSpPr>
        <p:spPr>
          <a:xfrm>
            <a:off x="996696" y="5419344"/>
            <a:ext cx="7550150" cy="0"/>
          </a:xfrm>
          <a:custGeom>
            <a:avLst/>
            <a:gdLst/>
            <a:ahLst/>
            <a:cxnLst/>
            <a:rect l="l" t="t" r="r" b="b"/>
            <a:pathLst>
              <a:path w="7550150">
                <a:moveTo>
                  <a:pt x="0" y="0"/>
                </a:moveTo>
                <a:lnTo>
                  <a:pt x="7549896" y="0"/>
                </a:lnTo>
              </a:path>
            </a:pathLst>
          </a:custGeom>
          <a:ln w="9144">
            <a:solidFill>
              <a:srgbClr val="858585"/>
            </a:solidFill>
          </a:ln>
        </p:spPr>
        <p:txBody>
          <a:bodyPr wrap="square" lIns="0" tIns="0" rIns="0" bIns="0" rtlCol="0"/>
          <a:lstStyle/>
          <a:p>
            <a:endParaRPr smtClean="0">
              <a:solidFill>
                <a:prstClr val="black"/>
              </a:solidFill>
            </a:endParaRPr>
          </a:p>
        </p:txBody>
      </p:sp>
      <p:sp>
        <p:nvSpPr>
          <p:cNvPr id="13" name="object 13"/>
          <p:cNvSpPr txBox="1"/>
          <p:nvPr/>
        </p:nvSpPr>
        <p:spPr>
          <a:xfrm>
            <a:off x="1483867" y="3401314"/>
            <a:ext cx="284480" cy="280035"/>
          </a:xfrm>
          <a:prstGeom prst="rect">
            <a:avLst/>
          </a:prstGeom>
        </p:spPr>
        <p:txBody>
          <a:bodyPr vert="horz" wrap="square" lIns="0" tIns="0" rIns="0" bIns="0" rtlCol="0">
            <a:spAutoFit/>
          </a:bodyPr>
          <a:lstStyle/>
          <a:p>
            <a:pPr marL="12700"/>
            <a:r>
              <a:rPr sz="2000" dirty="0">
                <a:solidFill>
                  <a:prstClr val="black"/>
                </a:solidFill>
                <a:cs typeface="Calibri"/>
              </a:rPr>
              <a:t>41</a:t>
            </a:r>
            <a:endParaRPr sz="2000">
              <a:solidFill>
                <a:prstClr val="black"/>
              </a:solidFill>
              <a:cs typeface="Calibri"/>
            </a:endParaRPr>
          </a:p>
        </p:txBody>
      </p:sp>
      <p:sp>
        <p:nvSpPr>
          <p:cNvPr id="14" name="object 14"/>
          <p:cNvSpPr txBox="1"/>
          <p:nvPr/>
        </p:nvSpPr>
        <p:spPr>
          <a:xfrm>
            <a:off x="4001261" y="4185056"/>
            <a:ext cx="284480" cy="280670"/>
          </a:xfrm>
          <a:prstGeom prst="rect">
            <a:avLst/>
          </a:prstGeom>
        </p:spPr>
        <p:txBody>
          <a:bodyPr vert="horz" wrap="square" lIns="0" tIns="0" rIns="0" bIns="0" rtlCol="0">
            <a:spAutoFit/>
          </a:bodyPr>
          <a:lstStyle/>
          <a:p>
            <a:pPr marL="12700"/>
            <a:r>
              <a:rPr sz="2000" dirty="0">
                <a:solidFill>
                  <a:prstClr val="black"/>
                </a:solidFill>
                <a:cs typeface="Calibri"/>
              </a:rPr>
              <a:t>22</a:t>
            </a:r>
            <a:endParaRPr sz="2000">
              <a:solidFill>
                <a:prstClr val="black"/>
              </a:solidFill>
              <a:cs typeface="Calibri"/>
            </a:endParaRPr>
          </a:p>
        </p:txBody>
      </p:sp>
      <p:sp>
        <p:nvSpPr>
          <p:cNvPr id="15" name="object 15"/>
          <p:cNvSpPr txBox="1"/>
          <p:nvPr/>
        </p:nvSpPr>
        <p:spPr>
          <a:xfrm>
            <a:off x="6518275" y="3566540"/>
            <a:ext cx="284480" cy="280035"/>
          </a:xfrm>
          <a:prstGeom prst="rect">
            <a:avLst/>
          </a:prstGeom>
        </p:spPr>
        <p:txBody>
          <a:bodyPr vert="horz" wrap="square" lIns="0" tIns="0" rIns="0" bIns="0" rtlCol="0">
            <a:spAutoFit/>
          </a:bodyPr>
          <a:lstStyle/>
          <a:p>
            <a:pPr marL="12700"/>
            <a:r>
              <a:rPr sz="2000" dirty="0">
                <a:solidFill>
                  <a:prstClr val="black"/>
                </a:solidFill>
                <a:cs typeface="Calibri"/>
              </a:rPr>
              <a:t>37</a:t>
            </a:r>
            <a:endParaRPr sz="2000">
              <a:solidFill>
                <a:prstClr val="black"/>
              </a:solidFill>
              <a:cs typeface="Calibri"/>
            </a:endParaRPr>
          </a:p>
        </p:txBody>
      </p:sp>
      <p:sp>
        <p:nvSpPr>
          <p:cNvPr id="16" name="object 16"/>
          <p:cNvSpPr txBox="1"/>
          <p:nvPr/>
        </p:nvSpPr>
        <p:spPr>
          <a:xfrm>
            <a:off x="4630292" y="4143755"/>
            <a:ext cx="284480" cy="280035"/>
          </a:xfrm>
          <a:prstGeom prst="rect">
            <a:avLst/>
          </a:prstGeom>
        </p:spPr>
        <p:txBody>
          <a:bodyPr vert="horz" wrap="square" lIns="0" tIns="0" rIns="0" bIns="0" rtlCol="0">
            <a:spAutoFit/>
          </a:bodyPr>
          <a:lstStyle/>
          <a:p>
            <a:pPr marL="12700"/>
            <a:r>
              <a:rPr sz="2000" dirty="0">
                <a:solidFill>
                  <a:prstClr val="black"/>
                </a:solidFill>
                <a:cs typeface="Calibri"/>
              </a:rPr>
              <a:t>23</a:t>
            </a:r>
            <a:endParaRPr sz="2000">
              <a:solidFill>
                <a:prstClr val="black"/>
              </a:solidFill>
              <a:cs typeface="Calibri"/>
            </a:endParaRPr>
          </a:p>
        </p:txBody>
      </p:sp>
      <p:sp>
        <p:nvSpPr>
          <p:cNvPr id="17" name="object 17"/>
          <p:cNvSpPr txBox="1"/>
          <p:nvPr/>
        </p:nvSpPr>
        <p:spPr>
          <a:xfrm>
            <a:off x="7147686" y="4391278"/>
            <a:ext cx="285115" cy="280035"/>
          </a:xfrm>
          <a:prstGeom prst="rect">
            <a:avLst/>
          </a:prstGeom>
        </p:spPr>
        <p:txBody>
          <a:bodyPr vert="horz" wrap="square" lIns="0" tIns="0" rIns="0" bIns="0" rtlCol="0">
            <a:spAutoFit/>
          </a:bodyPr>
          <a:lstStyle/>
          <a:p>
            <a:pPr marL="12700"/>
            <a:r>
              <a:rPr sz="2000" spc="5" dirty="0">
                <a:solidFill>
                  <a:prstClr val="black"/>
                </a:solidFill>
                <a:cs typeface="Calibri"/>
              </a:rPr>
              <a:t>17</a:t>
            </a:r>
            <a:endParaRPr sz="2000">
              <a:solidFill>
                <a:prstClr val="black"/>
              </a:solidFill>
              <a:cs typeface="Calibri"/>
            </a:endParaRPr>
          </a:p>
        </p:txBody>
      </p:sp>
      <p:sp>
        <p:nvSpPr>
          <p:cNvPr id="18" name="object 18"/>
          <p:cNvSpPr txBox="1"/>
          <p:nvPr/>
        </p:nvSpPr>
        <p:spPr>
          <a:xfrm>
            <a:off x="5259704" y="3855084"/>
            <a:ext cx="284480" cy="280035"/>
          </a:xfrm>
          <a:prstGeom prst="rect">
            <a:avLst/>
          </a:prstGeom>
        </p:spPr>
        <p:txBody>
          <a:bodyPr vert="horz" wrap="square" lIns="0" tIns="0" rIns="0" bIns="0" rtlCol="0">
            <a:spAutoFit/>
          </a:bodyPr>
          <a:lstStyle/>
          <a:p>
            <a:pPr marL="12700"/>
            <a:r>
              <a:rPr sz="2000" dirty="0">
                <a:solidFill>
                  <a:prstClr val="black"/>
                </a:solidFill>
                <a:cs typeface="Calibri"/>
              </a:rPr>
              <a:t>30</a:t>
            </a:r>
            <a:endParaRPr sz="2000">
              <a:solidFill>
                <a:prstClr val="black"/>
              </a:solidFill>
              <a:cs typeface="Calibri"/>
            </a:endParaRPr>
          </a:p>
        </p:txBody>
      </p:sp>
      <p:sp>
        <p:nvSpPr>
          <p:cNvPr id="19" name="object 19"/>
          <p:cNvSpPr txBox="1"/>
          <p:nvPr/>
        </p:nvSpPr>
        <p:spPr>
          <a:xfrm>
            <a:off x="7776718" y="4350130"/>
            <a:ext cx="284480" cy="280035"/>
          </a:xfrm>
          <a:prstGeom prst="rect">
            <a:avLst/>
          </a:prstGeom>
        </p:spPr>
        <p:txBody>
          <a:bodyPr vert="horz" wrap="square" lIns="0" tIns="0" rIns="0" bIns="0" rtlCol="0">
            <a:spAutoFit/>
          </a:bodyPr>
          <a:lstStyle/>
          <a:p>
            <a:pPr marL="12700"/>
            <a:r>
              <a:rPr sz="2000" dirty="0">
                <a:solidFill>
                  <a:prstClr val="black"/>
                </a:solidFill>
                <a:cs typeface="Calibri"/>
              </a:rPr>
              <a:t>18</a:t>
            </a:r>
            <a:endParaRPr sz="2000">
              <a:solidFill>
                <a:prstClr val="black"/>
              </a:solidFill>
              <a:cs typeface="Calibri"/>
            </a:endParaRPr>
          </a:p>
        </p:txBody>
      </p:sp>
      <p:sp>
        <p:nvSpPr>
          <p:cNvPr id="20" name="object 20"/>
          <p:cNvSpPr txBox="1"/>
          <p:nvPr/>
        </p:nvSpPr>
        <p:spPr>
          <a:xfrm>
            <a:off x="1244295" y="5621146"/>
            <a:ext cx="2023745" cy="280035"/>
          </a:xfrm>
          <a:prstGeom prst="rect">
            <a:avLst/>
          </a:prstGeom>
        </p:spPr>
        <p:txBody>
          <a:bodyPr vert="horz" wrap="square" lIns="0" tIns="0" rIns="0" bIns="0" rtlCol="0">
            <a:spAutoFit/>
          </a:bodyPr>
          <a:lstStyle/>
          <a:p>
            <a:pPr marL="12700"/>
            <a:r>
              <a:rPr sz="2000" dirty="0">
                <a:solidFill>
                  <a:prstClr val="black"/>
                </a:solidFill>
                <a:cs typeface="Calibri"/>
              </a:rPr>
              <a:t>pro</a:t>
            </a:r>
            <a:r>
              <a:rPr sz="2000" spc="-10" dirty="0">
                <a:solidFill>
                  <a:prstClr val="black"/>
                </a:solidFill>
                <a:cs typeface="Calibri"/>
              </a:rPr>
              <a:t>p</a:t>
            </a:r>
            <a:r>
              <a:rPr sz="2000" dirty="0">
                <a:solidFill>
                  <a:prstClr val="black"/>
                </a:solidFill>
                <a:cs typeface="Calibri"/>
              </a:rPr>
              <a:t>er</a:t>
            </a:r>
            <a:r>
              <a:rPr sz="2000" spc="-10" dirty="0">
                <a:solidFill>
                  <a:prstClr val="black"/>
                </a:solidFill>
                <a:cs typeface="Calibri"/>
              </a:rPr>
              <a:t>l</a:t>
            </a:r>
            <a:r>
              <a:rPr sz="2000" dirty="0">
                <a:solidFill>
                  <a:prstClr val="black"/>
                </a:solidFill>
                <a:cs typeface="Calibri"/>
              </a:rPr>
              <a:t>y</a:t>
            </a:r>
            <a:r>
              <a:rPr sz="2000" spc="5" dirty="0">
                <a:solidFill>
                  <a:prstClr val="black"/>
                </a:solidFill>
                <a:cs typeface="Calibri"/>
              </a:rPr>
              <a:t> </a:t>
            </a:r>
            <a:r>
              <a:rPr sz="2000" dirty="0">
                <a:solidFill>
                  <a:prstClr val="black"/>
                </a:solidFill>
                <a:cs typeface="Calibri"/>
              </a:rPr>
              <a:t>re</a:t>
            </a:r>
            <a:r>
              <a:rPr sz="2000" spc="-10" dirty="0">
                <a:solidFill>
                  <a:prstClr val="black"/>
                </a:solidFill>
                <a:cs typeface="Calibri"/>
              </a:rPr>
              <a:t>s</a:t>
            </a:r>
            <a:r>
              <a:rPr sz="2000" dirty="0">
                <a:solidFill>
                  <a:prstClr val="black"/>
                </a:solidFill>
                <a:cs typeface="Calibri"/>
              </a:rPr>
              <a:t>trai</a:t>
            </a:r>
            <a:r>
              <a:rPr sz="2000" spc="-10" dirty="0">
                <a:solidFill>
                  <a:prstClr val="black"/>
                </a:solidFill>
                <a:cs typeface="Calibri"/>
              </a:rPr>
              <a:t>n</a:t>
            </a:r>
            <a:r>
              <a:rPr sz="2000" dirty="0">
                <a:solidFill>
                  <a:prstClr val="black"/>
                </a:solidFill>
                <a:cs typeface="Calibri"/>
              </a:rPr>
              <a:t>ed</a:t>
            </a:r>
            <a:endParaRPr sz="2000">
              <a:solidFill>
                <a:prstClr val="black"/>
              </a:solidFill>
              <a:cs typeface="Calibri"/>
            </a:endParaRPr>
          </a:p>
        </p:txBody>
      </p:sp>
      <p:sp>
        <p:nvSpPr>
          <p:cNvPr id="21" name="object 21"/>
          <p:cNvSpPr txBox="1"/>
          <p:nvPr/>
        </p:nvSpPr>
        <p:spPr>
          <a:xfrm>
            <a:off x="3649217" y="5621146"/>
            <a:ext cx="2247900" cy="280035"/>
          </a:xfrm>
          <a:prstGeom prst="rect">
            <a:avLst/>
          </a:prstGeom>
        </p:spPr>
        <p:txBody>
          <a:bodyPr vert="horz" wrap="square" lIns="0" tIns="0" rIns="0" bIns="0" rtlCol="0">
            <a:spAutoFit/>
          </a:bodyPr>
          <a:lstStyle/>
          <a:p>
            <a:pPr marL="12700"/>
            <a:r>
              <a:rPr sz="2000" dirty="0">
                <a:solidFill>
                  <a:prstClr val="black"/>
                </a:solidFill>
                <a:cs typeface="Calibri"/>
              </a:rPr>
              <a:t>in</a:t>
            </a:r>
            <a:r>
              <a:rPr sz="2000" spc="-10" dirty="0">
                <a:solidFill>
                  <a:prstClr val="black"/>
                </a:solidFill>
                <a:cs typeface="Calibri"/>
              </a:rPr>
              <a:t>c</a:t>
            </a:r>
            <a:r>
              <a:rPr sz="2000" spc="-5" dirty="0">
                <a:solidFill>
                  <a:prstClr val="black"/>
                </a:solidFill>
                <a:cs typeface="Calibri"/>
              </a:rPr>
              <a:t>orr</a:t>
            </a:r>
            <a:r>
              <a:rPr sz="2000" dirty="0">
                <a:solidFill>
                  <a:prstClr val="black"/>
                </a:solidFill>
                <a:cs typeface="Calibri"/>
              </a:rPr>
              <a:t>ectly</a:t>
            </a:r>
            <a:r>
              <a:rPr sz="2000" spc="-10" dirty="0">
                <a:solidFill>
                  <a:prstClr val="black"/>
                </a:solidFill>
                <a:cs typeface="Calibri"/>
              </a:rPr>
              <a:t> </a:t>
            </a:r>
            <a:r>
              <a:rPr sz="2000" dirty="0">
                <a:solidFill>
                  <a:prstClr val="black"/>
                </a:solidFill>
                <a:cs typeface="Calibri"/>
              </a:rPr>
              <a:t>rest</a:t>
            </a:r>
            <a:r>
              <a:rPr sz="2000" spc="-10" dirty="0">
                <a:solidFill>
                  <a:prstClr val="black"/>
                </a:solidFill>
                <a:cs typeface="Calibri"/>
              </a:rPr>
              <a:t>r</a:t>
            </a:r>
            <a:r>
              <a:rPr sz="2000" dirty="0">
                <a:solidFill>
                  <a:prstClr val="black"/>
                </a:solidFill>
                <a:cs typeface="Calibri"/>
              </a:rPr>
              <a:t>ained</a:t>
            </a:r>
            <a:endParaRPr sz="2000">
              <a:solidFill>
                <a:prstClr val="black"/>
              </a:solidFill>
              <a:cs typeface="Calibri"/>
            </a:endParaRPr>
          </a:p>
        </p:txBody>
      </p:sp>
      <p:sp>
        <p:nvSpPr>
          <p:cNvPr id="22" name="object 22"/>
          <p:cNvSpPr txBox="1"/>
          <p:nvPr/>
        </p:nvSpPr>
        <p:spPr>
          <a:xfrm>
            <a:off x="6613017" y="5621146"/>
            <a:ext cx="1354455" cy="280035"/>
          </a:xfrm>
          <a:prstGeom prst="rect">
            <a:avLst/>
          </a:prstGeom>
        </p:spPr>
        <p:txBody>
          <a:bodyPr vert="horz" wrap="square" lIns="0" tIns="0" rIns="0" bIns="0" rtlCol="0">
            <a:spAutoFit/>
          </a:bodyPr>
          <a:lstStyle/>
          <a:p>
            <a:pPr marL="12700"/>
            <a:r>
              <a:rPr sz="2000" spc="-5" dirty="0">
                <a:solidFill>
                  <a:prstClr val="black"/>
                </a:solidFill>
                <a:cs typeface="Calibri"/>
              </a:rPr>
              <a:t>un</a:t>
            </a:r>
            <a:r>
              <a:rPr sz="2000" spc="-10" dirty="0">
                <a:solidFill>
                  <a:prstClr val="black"/>
                </a:solidFill>
                <a:cs typeface="Calibri"/>
              </a:rPr>
              <a:t>r</a:t>
            </a:r>
            <a:r>
              <a:rPr sz="2000" dirty="0">
                <a:solidFill>
                  <a:prstClr val="black"/>
                </a:solidFill>
                <a:cs typeface="Calibri"/>
              </a:rPr>
              <a:t>est</a:t>
            </a:r>
            <a:r>
              <a:rPr sz="2000" spc="-10" dirty="0">
                <a:solidFill>
                  <a:prstClr val="black"/>
                </a:solidFill>
                <a:cs typeface="Calibri"/>
              </a:rPr>
              <a:t>r</a:t>
            </a:r>
            <a:r>
              <a:rPr sz="2000" dirty="0">
                <a:solidFill>
                  <a:prstClr val="black"/>
                </a:solidFill>
                <a:cs typeface="Calibri"/>
              </a:rPr>
              <a:t>ained</a:t>
            </a:r>
            <a:endParaRPr sz="2000">
              <a:solidFill>
                <a:prstClr val="black"/>
              </a:solidFill>
              <a:cs typeface="Calibri"/>
            </a:endParaRPr>
          </a:p>
        </p:txBody>
      </p:sp>
      <p:sp>
        <p:nvSpPr>
          <p:cNvPr id="23" name="object 23"/>
          <p:cNvSpPr txBox="1"/>
          <p:nvPr/>
        </p:nvSpPr>
        <p:spPr>
          <a:xfrm>
            <a:off x="690168" y="3886200"/>
            <a:ext cx="211454" cy="280035"/>
          </a:xfrm>
          <a:prstGeom prst="rect">
            <a:avLst/>
          </a:prstGeom>
        </p:spPr>
        <p:txBody>
          <a:bodyPr vert="horz" wrap="square" lIns="0" tIns="0" rIns="0" bIns="0" rtlCol="0">
            <a:spAutoFit/>
          </a:bodyPr>
          <a:lstStyle/>
          <a:p>
            <a:pPr marL="12700"/>
            <a:r>
              <a:rPr sz="2000" b="1" dirty="0">
                <a:solidFill>
                  <a:prstClr val="black"/>
                </a:solidFill>
                <a:cs typeface="Calibri"/>
              </a:rPr>
              <a:t>%</a:t>
            </a:r>
            <a:endParaRPr sz="2000">
              <a:solidFill>
                <a:prstClr val="black"/>
              </a:solidFill>
              <a:cs typeface="Calibri"/>
            </a:endParaRPr>
          </a:p>
        </p:txBody>
      </p:sp>
      <p:sp>
        <p:nvSpPr>
          <p:cNvPr id="24" name="object 24"/>
          <p:cNvSpPr/>
          <p:nvPr/>
        </p:nvSpPr>
        <p:spPr>
          <a:xfrm>
            <a:off x="3340608" y="2132076"/>
            <a:ext cx="140335" cy="140335"/>
          </a:xfrm>
          <a:custGeom>
            <a:avLst/>
            <a:gdLst/>
            <a:ahLst/>
            <a:cxnLst/>
            <a:rect l="l" t="t" r="r" b="b"/>
            <a:pathLst>
              <a:path w="140335" h="140335">
                <a:moveTo>
                  <a:pt x="0" y="140208"/>
                </a:moveTo>
                <a:lnTo>
                  <a:pt x="140208" y="140208"/>
                </a:lnTo>
                <a:lnTo>
                  <a:pt x="140208" y="0"/>
                </a:lnTo>
                <a:lnTo>
                  <a:pt x="0" y="0"/>
                </a:lnTo>
                <a:lnTo>
                  <a:pt x="0" y="140208"/>
                </a:lnTo>
                <a:close/>
              </a:path>
            </a:pathLst>
          </a:custGeom>
          <a:solidFill>
            <a:srgbClr val="695185"/>
          </a:solidFill>
        </p:spPr>
        <p:txBody>
          <a:bodyPr wrap="square" lIns="0" tIns="0" rIns="0" bIns="0" rtlCol="0"/>
          <a:lstStyle/>
          <a:p>
            <a:endParaRPr smtClean="0">
              <a:solidFill>
                <a:prstClr val="black"/>
              </a:solidFill>
            </a:endParaRPr>
          </a:p>
        </p:txBody>
      </p:sp>
      <p:sp>
        <p:nvSpPr>
          <p:cNvPr id="25" name="object 25"/>
          <p:cNvSpPr/>
          <p:nvPr/>
        </p:nvSpPr>
        <p:spPr>
          <a:xfrm>
            <a:off x="4255008" y="2132076"/>
            <a:ext cx="139065" cy="140335"/>
          </a:xfrm>
          <a:custGeom>
            <a:avLst/>
            <a:gdLst/>
            <a:ahLst/>
            <a:cxnLst/>
            <a:rect l="l" t="t" r="r" b="b"/>
            <a:pathLst>
              <a:path w="139064" h="140335">
                <a:moveTo>
                  <a:pt x="0" y="140208"/>
                </a:moveTo>
                <a:lnTo>
                  <a:pt x="138684" y="140208"/>
                </a:lnTo>
                <a:lnTo>
                  <a:pt x="138684" y="0"/>
                </a:lnTo>
                <a:lnTo>
                  <a:pt x="0" y="0"/>
                </a:lnTo>
                <a:lnTo>
                  <a:pt x="0" y="140208"/>
                </a:lnTo>
                <a:close/>
              </a:path>
            </a:pathLst>
          </a:custGeom>
          <a:solidFill>
            <a:srgbClr val="8063A1"/>
          </a:solidFill>
        </p:spPr>
        <p:txBody>
          <a:bodyPr wrap="square" lIns="0" tIns="0" rIns="0" bIns="0" rtlCol="0"/>
          <a:lstStyle/>
          <a:p>
            <a:endParaRPr smtClean="0">
              <a:solidFill>
                <a:prstClr val="black"/>
              </a:solidFill>
            </a:endParaRPr>
          </a:p>
        </p:txBody>
      </p:sp>
      <p:sp>
        <p:nvSpPr>
          <p:cNvPr id="26" name="object 26"/>
          <p:cNvSpPr/>
          <p:nvPr/>
        </p:nvSpPr>
        <p:spPr>
          <a:xfrm>
            <a:off x="5167884" y="2132076"/>
            <a:ext cx="139065" cy="140335"/>
          </a:xfrm>
          <a:custGeom>
            <a:avLst/>
            <a:gdLst/>
            <a:ahLst/>
            <a:cxnLst/>
            <a:rect l="l" t="t" r="r" b="b"/>
            <a:pathLst>
              <a:path w="139064" h="140335">
                <a:moveTo>
                  <a:pt x="0" y="140208"/>
                </a:moveTo>
                <a:lnTo>
                  <a:pt x="138684" y="140208"/>
                </a:lnTo>
                <a:lnTo>
                  <a:pt x="138684" y="0"/>
                </a:lnTo>
                <a:lnTo>
                  <a:pt x="0" y="0"/>
                </a:lnTo>
                <a:lnTo>
                  <a:pt x="0" y="140208"/>
                </a:lnTo>
                <a:close/>
              </a:path>
            </a:pathLst>
          </a:custGeom>
          <a:solidFill>
            <a:srgbClr val="B9AFC8"/>
          </a:solidFill>
        </p:spPr>
        <p:txBody>
          <a:bodyPr wrap="square" lIns="0" tIns="0" rIns="0" bIns="0" rtlCol="0"/>
          <a:lstStyle/>
          <a:p>
            <a:endParaRPr smtClean="0">
              <a:solidFill>
                <a:prstClr val="black"/>
              </a:solidFill>
            </a:endParaRPr>
          </a:p>
        </p:txBody>
      </p:sp>
      <p:sp>
        <p:nvSpPr>
          <p:cNvPr id="27" name="object 27"/>
          <p:cNvSpPr txBox="1"/>
          <p:nvPr/>
        </p:nvSpPr>
        <p:spPr>
          <a:xfrm>
            <a:off x="1996567" y="1604517"/>
            <a:ext cx="5149850" cy="1623695"/>
          </a:xfrm>
          <a:prstGeom prst="rect">
            <a:avLst/>
          </a:prstGeom>
        </p:spPr>
        <p:txBody>
          <a:bodyPr vert="horz" wrap="square" lIns="0" tIns="0" rIns="0" bIns="0" rtlCol="0">
            <a:spAutoFit/>
          </a:bodyPr>
          <a:lstStyle/>
          <a:p>
            <a:pPr marL="12700"/>
            <a:r>
              <a:rPr sz="2400" spc="-5" dirty="0">
                <a:solidFill>
                  <a:prstClr val="black"/>
                </a:solidFill>
                <a:cs typeface="Calibri"/>
              </a:rPr>
              <a:t>Chil</a:t>
            </a:r>
            <a:r>
              <a:rPr sz="2400" dirty="0">
                <a:solidFill>
                  <a:prstClr val="black"/>
                </a:solidFill>
                <a:cs typeface="Calibri"/>
              </a:rPr>
              <a:t>d </a:t>
            </a:r>
            <a:r>
              <a:rPr sz="2400" spc="-40" dirty="0">
                <a:solidFill>
                  <a:prstClr val="black"/>
                </a:solidFill>
                <a:cs typeface="Calibri"/>
              </a:rPr>
              <a:t>r</a:t>
            </a:r>
            <a:r>
              <a:rPr sz="2400" spc="-5" dirty="0">
                <a:solidFill>
                  <a:prstClr val="black"/>
                </a:solidFill>
                <a:cs typeface="Calibri"/>
              </a:rPr>
              <a:t>e</a:t>
            </a:r>
            <a:r>
              <a:rPr sz="2400" spc="-30" dirty="0">
                <a:solidFill>
                  <a:prstClr val="black"/>
                </a:solidFill>
                <a:cs typeface="Calibri"/>
              </a:rPr>
              <a:t>s</a:t>
            </a:r>
            <a:r>
              <a:rPr sz="2400" spc="-5" dirty="0">
                <a:solidFill>
                  <a:prstClr val="black"/>
                </a:solidFill>
                <a:cs typeface="Calibri"/>
              </a:rPr>
              <a:t>t</a:t>
            </a:r>
            <a:r>
              <a:rPr sz="2400" spc="-50" dirty="0">
                <a:solidFill>
                  <a:prstClr val="black"/>
                </a:solidFill>
                <a:cs typeface="Calibri"/>
              </a:rPr>
              <a:t>r</a:t>
            </a:r>
            <a:r>
              <a:rPr sz="2400" dirty="0">
                <a:solidFill>
                  <a:prstClr val="black"/>
                </a:solidFill>
                <a:cs typeface="Calibri"/>
              </a:rPr>
              <a:t>ai</a:t>
            </a:r>
            <a:r>
              <a:rPr sz="2400" spc="-25" dirty="0">
                <a:solidFill>
                  <a:prstClr val="black"/>
                </a:solidFill>
                <a:cs typeface="Calibri"/>
              </a:rPr>
              <a:t>n</a:t>
            </a:r>
            <a:r>
              <a:rPr sz="2400" dirty="0">
                <a:solidFill>
                  <a:prstClr val="black"/>
                </a:solidFill>
                <a:cs typeface="Calibri"/>
              </a:rPr>
              <a:t>t</a:t>
            </a:r>
            <a:r>
              <a:rPr sz="2400" spc="-15" dirty="0">
                <a:solidFill>
                  <a:prstClr val="black"/>
                </a:solidFill>
                <a:cs typeface="Calibri"/>
              </a:rPr>
              <a:t> </a:t>
            </a:r>
            <a:r>
              <a:rPr sz="2400" spc="-30" dirty="0">
                <a:solidFill>
                  <a:prstClr val="black"/>
                </a:solidFill>
                <a:cs typeface="Calibri"/>
              </a:rPr>
              <a:t>s</a:t>
            </a:r>
            <a:r>
              <a:rPr sz="2400" spc="-25" dirty="0">
                <a:solidFill>
                  <a:prstClr val="black"/>
                </a:solidFill>
                <a:cs typeface="Calibri"/>
              </a:rPr>
              <a:t>ta</a:t>
            </a:r>
            <a:r>
              <a:rPr sz="2400" dirty="0">
                <a:solidFill>
                  <a:prstClr val="black"/>
                </a:solidFill>
                <a:cs typeface="Calibri"/>
              </a:rPr>
              <a:t>tus</a:t>
            </a:r>
            <a:r>
              <a:rPr sz="2400" spc="-5" dirty="0">
                <a:solidFill>
                  <a:prstClr val="black"/>
                </a:solidFill>
                <a:cs typeface="Calibri"/>
              </a:rPr>
              <a:t> </a:t>
            </a:r>
            <a:r>
              <a:rPr sz="2400" spc="-30" dirty="0">
                <a:solidFill>
                  <a:prstClr val="black"/>
                </a:solidFill>
                <a:cs typeface="Calibri"/>
              </a:rPr>
              <a:t>a</a:t>
            </a:r>
            <a:r>
              <a:rPr sz="2400" dirty="0">
                <a:solidFill>
                  <a:prstClr val="black"/>
                </a:solidFill>
                <a:cs typeface="Calibri"/>
              </a:rPr>
              <a:t>t </a:t>
            </a:r>
            <a:r>
              <a:rPr sz="2400" spc="-5" dirty="0">
                <a:solidFill>
                  <a:prstClr val="black"/>
                </a:solidFill>
                <a:cs typeface="Calibri"/>
              </a:rPr>
              <a:t>N</a:t>
            </a:r>
            <a:r>
              <a:rPr sz="2400" spc="-30" dirty="0">
                <a:solidFill>
                  <a:prstClr val="black"/>
                </a:solidFill>
                <a:cs typeface="Calibri"/>
              </a:rPr>
              <a:t>e</a:t>
            </a:r>
            <a:r>
              <a:rPr sz="2400" dirty="0">
                <a:solidFill>
                  <a:prstClr val="black"/>
                </a:solidFill>
                <a:cs typeface="Calibri"/>
              </a:rPr>
              <a:t>z </a:t>
            </a:r>
            <a:r>
              <a:rPr sz="2400" spc="-60" dirty="0">
                <a:solidFill>
                  <a:prstClr val="black"/>
                </a:solidFill>
                <a:cs typeface="Calibri"/>
              </a:rPr>
              <a:t>P</a:t>
            </a:r>
            <a:r>
              <a:rPr sz="2400" spc="-5" dirty="0">
                <a:solidFill>
                  <a:prstClr val="black"/>
                </a:solidFill>
                <a:cs typeface="Calibri"/>
              </a:rPr>
              <a:t>e</a:t>
            </a:r>
            <a:r>
              <a:rPr sz="2400" spc="-35" dirty="0">
                <a:solidFill>
                  <a:prstClr val="black"/>
                </a:solidFill>
                <a:cs typeface="Calibri"/>
              </a:rPr>
              <a:t>r</a:t>
            </a:r>
            <a:r>
              <a:rPr sz="2400" spc="-5" dirty="0">
                <a:solidFill>
                  <a:prstClr val="black"/>
                </a:solidFill>
                <a:cs typeface="Calibri"/>
              </a:rPr>
              <a:t>ce</a:t>
            </a:r>
            <a:r>
              <a:rPr sz="2400" spc="-10" dirty="0">
                <a:solidFill>
                  <a:prstClr val="black"/>
                </a:solidFill>
                <a:cs typeface="Calibri"/>
              </a:rPr>
              <a:t> </a:t>
            </a:r>
            <a:r>
              <a:rPr sz="2400" spc="-15" dirty="0">
                <a:solidFill>
                  <a:prstClr val="black"/>
                </a:solidFill>
                <a:cs typeface="Calibri"/>
              </a:rPr>
              <a:t>b</a:t>
            </a:r>
            <a:r>
              <a:rPr sz="2400" spc="-5" dirty="0">
                <a:solidFill>
                  <a:prstClr val="black"/>
                </a:solidFill>
                <a:cs typeface="Calibri"/>
              </a:rPr>
              <a:t>y</a:t>
            </a:r>
            <a:r>
              <a:rPr sz="2400" dirty="0">
                <a:solidFill>
                  <a:prstClr val="black"/>
                </a:solidFill>
                <a:cs typeface="Calibri"/>
              </a:rPr>
              <a:t> </a:t>
            </a:r>
            <a:r>
              <a:rPr sz="2400" spc="-25" dirty="0">
                <a:solidFill>
                  <a:prstClr val="black"/>
                </a:solidFill>
                <a:cs typeface="Calibri"/>
              </a:rPr>
              <a:t>y</a:t>
            </a:r>
            <a:r>
              <a:rPr sz="2400" spc="-5" dirty="0">
                <a:solidFill>
                  <a:prstClr val="black"/>
                </a:solidFill>
                <a:cs typeface="Calibri"/>
              </a:rPr>
              <a:t>ear</a:t>
            </a:r>
            <a:endParaRPr sz="2400">
              <a:solidFill>
                <a:prstClr val="black"/>
              </a:solidFill>
              <a:cs typeface="Calibri"/>
            </a:endParaRPr>
          </a:p>
          <a:p>
            <a:pPr marL="1549400">
              <a:spcBef>
                <a:spcPts val="1000"/>
              </a:spcBef>
              <a:tabLst>
                <a:tab pos="2462530" algn="l"/>
                <a:tab pos="3375660" algn="l"/>
              </a:tabLst>
            </a:pPr>
            <a:r>
              <a:rPr sz="2000" spc="-10" dirty="0">
                <a:solidFill>
                  <a:prstClr val="black"/>
                </a:solidFill>
                <a:cs typeface="Calibri"/>
              </a:rPr>
              <a:t>2</a:t>
            </a:r>
            <a:r>
              <a:rPr sz="2000" dirty="0">
                <a:solidFill>
                  <a:prstClr val="black"/>
                </a:solidFill>
                <a:cs typeface="Calibri"/>
              </a:rPr>
              <a:t>009	</a:t>
            </a:r>
            <a:r>
              <a:rPr sz="2000" spc="-10" dirty="0">
                <a:solidFill>
                  <a:prstClr val="black"/>
                </a:solidFill>
                <a:cs typeface="Calibri"/>
              </a:rPr>
              <a:t>2</a:t>
            </a:r>
            <a:r>
              <a:rPr sz="2000" dirty="0">
                <a:solidFill>
                  <a:prstClr val="black"/>
                </a:solidFill>
                <a:cs typeface="Calibri"/>
              </a:rPr>
              <a:t>011	</a:t>
            </a:r>
            <a:r>
              <a:rPr sz="2000" spc="-10" dirty="0">
                <a:solidFill>
                  <a:prstClr val="black"/>
                </a:solidFill>
                <a:cs typeface="Calibri"/>
              </a:rPr>
              <a:t>2</a:t>
            </a:r>
            <a:r>
              <a:rPr sz="2000" dirty="0">
                <a:solidFill>
                  <a:prstClr val="black"/>
                </a:solidFill>
                <a:cs typeface="Calibri"/>
              </a:rPr>
              <a:t>013</a:t>
            </a:r>
            <a:endParaRPr sz="2000">
              <a:solidFill>
                <a:prstClr val="black"/>
              </a:solidFill>
              <a:cs typeface="Calibri"/>
            </a:endParaRPr>
          </a:p>
          <a:p>
            <a:pPr>
              <a:spcBef>
                <a:spcPts val="56"/>
              </a:spcBef>
            </a:pPr>
            <a:endParaRPr sz="1600">
              <a:solidFill>
                <a:prstClr val="black"/>
              </a:solidFill>
              <a:latin typeface="Times New Roman"/>
              <a:cs typeface="Times New Roman"/>
            </a:endParaRPr>
          </a:p>
          <a:p>
            <a:pPr marL="128905"/>
            <a:r>
              <a:rPr sz="2000" dirty="0">
                <a:solidFill>
                  <a:prstClr val="black"/>
                </a:solidFill>
                <a:cs typeface="Calibri"/>
              </a:rPr>
              <a:t>60</a:t>
            </a:r>
            <a:endParaRPr sz="2000">
              <a:solidFill>
                <a:prstClr val="black"/>
              </a:solidFill>
              <a:cs typeface="Calibri"/>
            </a:endParaRPr>
          </a:p>
          <a:p>
            <a:pPr marL="758190">
              <a:spcBef>
                <a:spcPts val="200"/>
              </a:spcBef>
            </a:pPr>
            <a:r>
              <a:rPr sz="2000" dirty="0">
                <a:solidFill>
                  <a:prstClr val="black"/>
                </a:solidFill>
                <a:cs typeface="Calibri"/>
              </a:rPr>
              <a:t>52</a:t>
            </a:r>
            <a:endParaRPr sz="2000">
              <a:solidFill>
                <a:prstClr val="black"/>
              </a:solidFill>
              <a:cs typeface="Calibri"/>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75841" y="437794"/>
            <a:ext cx="5589905" cy="1231106"/>
          </a:xfrm>
          <a:prstGeom prst="rect">
            <a:avLst/>
          </a:prstGeom>
        </p:spPr>
        <p:txBody>
          <a:bodyPr vert="horz" wrap="square" lIns="0" tIns="0" rIns="0" bIns="0" rtlCol="0">
            <a:spAutoFit/>
          </a:bodyPr>
          <a:lstStyle/>
          <a:p>
            <a:pPr algn="ctr">
              <a:lnSpc>
                <a:spcPct val="100000"/>
              </a:lnSpc>
            </a:pPr>
            <a:r>
              <a:rPr sz="4000" spc="-5" dirty="0"/>
              <a:t>N</a:t>
            </a:r>
            <a:r>
              <a:rPr sz="4000" spc="-50" dirty="0"/>
              <a:t>e</a:t>
            </a:r>
            <a:r>
              <a:rPr sz="4000" dirty="0"/>
              <a:t>z</a:t>
            </a:r>
            <a:r>
              <a:rPr sz="4000" spc="-5" dirty="0"/>
              <a:t> </a:t>
            </a:r>
            <a:r>
              <a:rPr sz="4000" spc="-65" dirty="0" smtClean="0"/>
              <a:t>P</a:t>
            </a:r>
            <a:r>
              <a:rPr sz="4000" spc="-5" dirty="0" smtClean="0"/>
              <a:t>e</a:t>
            </a:r>
            <a:r>
              <a:rPr sz="4000" spc="-65" dirty="0" smtClean="0"/>
              <a:t>r</a:t>
            </a:r>
            <a:r>
              <a:rPr sz="4000" spc="-5" dirty="0" smtClean="0"/>
              <a:t>c</a:t>
            </a:r>
            <a:r>
              <a:rPr sz="4000" dirty="0" smtClean="0"/>
              <a:t>e</a:t>
            </a:r>
            <a:r>
              <a:rPr lang="en-US" sz="4000" dirty="0" smtClean="0"/>
              <a:t> child safety seat distribution program</a:t>
            </a:r>
            <a:endParaRPr sz="4000" dirty="0"/>
          </a:p>
        </p:txBody>
      </p:sp>
      <p:sp>
        <p:nvSpPr>
          <p:cNvPr id="3" name="object 3"/>
          <p:cNvSpPr txBox="1"/>
          <p:nvPr/>
        </p:nvSpPr>
        <p:spPr>
          <a:xfrm>
            <a:off x="228600" y="1840498"/>
            <a:ext cx="7162800" cy="4129336"/>
          </a:xfrm>
          <a:prstGeom prst="rect">
            <a:avLst/>
          </a:prstGeom>
        </p:spPr>
        <p:txBody>
          <a:bodyPr vert="horz" wrap="square" lIns="0" tIns="0" rIns="0" bIns="0" rtlCol="0">
            <a:spAutoFit/>
          </a:bodyPr>
          <a:lstStyle/>
          <a:p>
            <a:pPr marL="355600" marR="1850389" indent="-342900">
              <a:lnSpc>
                <a:spcPct val="80000"/>
              </a:lnSpc>
              <a:spcBef>
                <a:spcPts val="720"/>
              </a:spcBef>
              <a:buFont typeface="Arial"/>
              <a:buChar char="•"/>
              <a:tabLst>
                <a:tab pos="355600" algn="l"/>
              </a:tabLst>
            </a:pPr>
            <a:r>
              <a:rPr sz="3000" spc="-5" dirty="0" smtClean="0">
                <a:latin typeface="Calibri"/>
                <a:cs typeface="Calibri"/>
              </a:rPr>
              <a:t>Compl</a:t>
            </a:r>
            <a:r>
              <a:rPr sz="3000" spc="-25" dirty="0" smtClean="0">
                <a:latin typeface="Calibri"/>
                <a:cs typeface="Calibri"/>
              </a:rPr>
              <a:t>e</a:t>
            </a:r>
            <a:r>
              <a:rPr sz="3000" spc="-40" dirty="0" smtClean="0">
                <a:latin typeface="Calibri"/>
                <a:cs typeface="Calibri"/>
              </a:rPr>
              <a:t>t</a:t>
            </a:r>
            <a:r>
              <a:rPr sz="3000" spc="-5" dirty="0" smtClean="0">
                <a:latin typeface="Calibri"/>
                <a:cs typeface="Calibri"/>
              </a:rPr>
              <a:t>ed</a:t>
            </a:r>
            <a:r>
              <a:rPr sz="3000" spc="-15" dirty="0" smtClean="0">
                <a:latin typeface="Calibri"/>
                <a:cs typeface="Calibri"/>
              </a:rPr>
              <a:t> </a:t>
            </a:r>
            <a:r>
              <a:rPr sz="3000" spc="-5" dirty="0">
                <a:latin typeface="Calibri"/>
                <a:cs typeface="Calibri"/>
              </a:rPr>
              <a:t>CP</a:t>
            </a:r>
            <a:r>
              <a:rPr sz="3000" dirty="0">
                <a:latin typeface="Calibri"/>
                <a:cs typeface="Calibri"/>
              </a:rPr>
              <a:t>S </a:t>
            </a:r>
            <a:r>
              <a:rPr sz="3000" spc="-45" dirty="0">
                <a:latin typeface="Calibri"/>
                <a:cs typeface="Calibri"/>
              </a:rPr>
              <a:t>t</a:t>
            </a:r>
            <a:r>
              <a:rPr sz="3000" spc="-5" dirty="0">
                <a:latin typeface="Calibri"/>
                <a:cs typeface="Calibri"/>
              </a:rPr>
              <a:t>ech</a:t>
            </a:r>
            <a:r>
              <a:rPr sz="3000" dirty="0">
                <a:latin typeface="Calibri"/>
                <a:cs typeface="Calibri"/>
              </a:rPr>
              <a:t> </a:t>
            </a:r>
            <a:r>
              <a:rPr sz="3000" spc="-5" dirty="0" smtClean="0">
                <a:latin typeface="Calibri"/>
                <a:cs typeface="Calibri"/>
              </a:rPr>
              <a:t>cert</a:t>
            </a:r>
            <a:r>
              <a:rPr sz="3000" spc="-15" dirty="0" smtClean="0">
                <a:latin typeface="Calibri"/>
                <a:cs typeface="Calibri"/>
              </a:rPr>
              <a:t>i</a:t>
            </a:r>
            <a:r>
              <a:rPr sz="3000" spc="-5" dirty="0" smtClean="0">
                <a:latin typeface="Calibri"/>
                <a:cs typeface="Calibri"/>
              </a:rPr>
              <a:t>f</a:t>
            </a:r>
            <a:r>
              <a:rPr sz="3000" spc="-10" dirty="0" smtClean="0">
                <a:latin typeface="Calibri"/>
                <a:cs typeface="Calibri"/>
              </a:rPr>
              <a:t>i</a:t>
            </a:r>
            <a:r>
              <a:rPr sz="3000" spc="-30" dirty="0" smtClean="0">
                <a:latin typeface="Calibri"/>
                <a:cs typeface="Calibri"/>
              </a:rPr>
              <a:t>c</a:t>
            </a:r>
            <a:r>
              <a:rPr sz="3000" spc="-25" dirty="0" smtClean="0">
                <a:latin typeface="Calibri"/>
                <a:cs typeface="Calibri"/>
              </a:rPr>
              <a:t>a</a:t>
            </a:r>
            <a:r>
              <a:rPr sz="3000" dirty="0" smtClean="0">
                <a:latin typeface="Calibri"/>
                <a:cs typeface="Calibri"/>
              </a:rPr>
              <a:t>tion</a:t>
            </a:r>
            <a:endParaRPr lang="en-US" sz="3000" dirty="0" smtClean="0">
              <a:latin typeface="Calibri"/>
              <a:cs typeface="Calibri"/>
            </a:endParaRPr>
          </a:p>
          <a:p>
            <a:pPr marL="355600" indent="-342900">
              <a:lnSpc>
                <a:spcPts val="3240"/>
              </a:lnSpc>
              <a:buFont typeface="Arial"/>
              <a:buChar char="•"/>
              <a:tabLst>
                <a:tab pos="355600" algn="l"/>
              </a:tabLst>
            </a:pPr>
            <a:r>
              <a:rPr lang="en-US" sz="3000" spc="-70" dirty="0" smtClean="0">
                <a:cs typeface="Calibri"/>
              </a:rPr>
              <a:t>P</a:t>
            </a:r>
            <a:r>
              <a:rPr lang="en-US" sz="3000" spc="-5" dirty="0" smtClean="0">
                <a:cs typeface="Calibri"/>
              </a:rPr>
              <a:t>artne</a:t>
            </a:r>
            <a:r>
              <a:rPr lang="en-US" sz="3000" spc="-60" dirty="0" smtClean="0">
                <a:cs typeface="Calibri"/>
              </a:rPr>
              <a:t>r</a:t>
            </a:r>
            <a:r>
              <a:rPr lang="en-US" sz="3000" spc="-5" dirty="0" smtClean="0">
                <a:cs typeface="Calibri"/>
              </a:rPr>
              <a:t>shi</a:t>
            </a:r>
            <a:r>
              <a:rPr lang="en-US" sz="3000" dirty="0" smtClean="0">
                <a:cs typeface="Calibri"/>
              </a:rPr>
              <a:t>p</a:t>
            </a:r>
            <a:r>
              <a:rPr lang="en-US" sz="3000" spc="-5" dirty="0" smtClean="0">
                <a:cs typeface="Calibri"/>
              </a:rPr>
              <a:t> </a:t>
            </a:r>
            <a:r>
              <a:rPr lang="en-US" sz="3000" dirty="0" smtClean="0">
                <a:cs typeface="Calibri"/>
              </a:rPr>
              <a:t>with</a:t>
            </a:r>
            <a:r>
              <a:rPr lang="en-US" sz="3000" spc="-5" dirty="0" smtClean="0">
                <a:cs typeface="Calibri"/>
              </a:rPr>
              <a:t> </a:t>
            </a:r>
            <a:r>
              <a:rPr lang="en-US" sz="3000" dirty="0" smtClean="0">
                <a:cs typeface="Calibri"/>
              </a:rPr>
              <a:t>Mos</a:t>
            </a:r>
            <a:r>
              <a:rPr lang="en-US" sz="3000" spc="-25" dirty="0" smtClean="0">
                <a:cs typeface="Calibri"/>
              </a:rPr>
              <a:t>c</a:t>
            </a:r>
            <a:r>
              <a:rPr lang="en-US" sz="3000" spc="-10" dirty="0" smtClean="0">
                <a:cs typeface="Calibri"/>
              </a:rPr>
              <a:t>o</a:t>
            </a:r>
            <a:r>
              <a:rPr lang="en-US" sz="3000" spc="-5" dirty="0" smtClean="0">
                <a:cs typeface="Calibri"/>
              </a:rPr>
              <a:t>w</a:t>
            </a:r>
            <a:r>
              <a:rPr lang="en-US" sz="3000" dirty="0" smtClean="0">
                <a:cs typeface="Calibri"/>
              </a:rPr>
              <a:t> </a:t>
            </a:r>
            <a:r>
              <a:rPr lang="en-US" sz="3000" spc="-5" dirty="0" smtClean="0">
                <a:cs typeface="Calibri"/>
              </a:rPr>
              <a:t>Po</a:t>
            </a:r>
            <a:r>
              <a:rPr lang="en-US" sz="3000" spc="-10" dirty="0" smtClean="0">
                <a:cs typeface="Calibri"/>
              </a:rPr>
              <a:t>l</a:t>
            </a:r>
            <a:r>
              <a:rPr lang="en-US" sz="3000" spc="-5" dirty="0" smtClean="0">
                <a:cs typeface="Calibri"/>
              </a:rPr>
              <a:t>ice</a:t>
            </a:r>
            <a:endParaRPr lang="en-US" sz="3000" dirty="0" smtClean="0">
              <a:cs typeface="Calibri"/>
            </a:endParaRPr>
          </a:p>
          <a:p>
            <a:pPr marL="355600">
              <a:lnSpc>
                <a:spcPts val="3240"/>
              </a:lnSpc>
            </a:pPr>
            <a:r>
              <a:rPr lang="en-US" sz="3000" spc="-5" dirty="0" smtClean="0">
                <a:cs typeface="Calibri"/>
              </a:rPr>
              <a:t>D</a:t>
            </a:r>
            <a:r>
              <a:rPr lang="en-US" sz="3000" spc="-15" dirty="0" smtClean="0">
                <a:cs typeface="Calibri"/>
              </a:rPr>
              <a:t>e</a:t>
            </a:r>
            <a:r>
              <a:rPr lang="en-US" sz="3000" spc="-5" dirty="0" smtClean="0">
                <a:cs typeface="Calibri"/>
              </a:rPr>
              <a:t>partme</a:t>
            </a:r>
            <a:r>
              <a:rPr lang="en-US" sz="3000" spc="-30" dirty="0" smtClean="0">
                <a:cs typeface="Calibri"/>
              </a:rPr>
              <a:t>n</a:t>
            </a:r>
            <a:r>
              <a:rPr lang="en-US" sz="3000" dirty="0" smtClean="0">
                <a:cs typeface="Calibri"/>
              </a:rPr>
              <a:t>t</a:t>
            </a:r>
            <a:endParaRPr lang="en-US" sz="3000" dirty="0" smtClean="0">
              <a:latin typeface="Calibri"/>
              <a:cs typeface="Calibri"/>
            </a:endParaRPr>
          </a:p>
          <a:p>
            <a:pPr marL="355600" marR="1850389" indent="-342900">
              <a:lnSpc>
                <a:spcPct val="80000"/>
              </a:lnSpc>
              <a:spcBef>
                <a:spcPts val="720"/>
              </a:spcBef>
              <a:buFont typeface="Arial"/>
              <a:buChar char="•"/>
              <a:tabLst>
                <a:tab pos="355600" algn="l"/>
              </a:tabLst>
            </a:pPr>
            <a:r>
              <a:rPr lang="en-US" sz="3000" spc="-5" dirty="0" smtClean="0">
                <a:cs typeface="Calibri"/>
              </a:rPr>
              <a:t>E</a:t>
            </a:r>
            <a:r>
              <a:rPr lang="en-US" sz="3000" spc="-40" dirty="0" smtClean="0">
                <a:cs typeface="Calibri"/>
              </a:rPr>
              <a:t>s</a:t>
            </a:r>
            <a:r>
              <a:rPr lang="en-US" sz="3000" spc="-35" dirty="0" smtClean="0">
                <a:cs typeface="Calibri"/>
              </a:rPr>
              <a:t>t</a:t>
            </a:r>
            <a:r>
              <a:rPr lang="en-US" sz="3000" dirty="0" smtClean="0">
                <a:cs typeface="Calibri"/>
              </a:rPr>
              <a:t>abl</a:t>
            </a:r>
            <a:r>
              <a:rPr lang="en-US" sz="3000" spc="-15" dirty="0" smtClean="0">
                <a:cs typeface="Calibri"/>
              </a:rPr>
              <a:t>i</a:t>
            </a:r>
            <a:r>
              <a:rPr lang="en-US" sz="3000" spc="-5" dirty="0" smtClean="0">
                <a:cs typeface="Calibri"/>
              </a:rPr>
              <a:t>sh</a:t>
            </a:r>
            <a:r>
              <a:rPr lang="en-US" sz="3000" spc="-10" dirty="0" smtClean="0">
                <a:cs typeface="Calibri"/>
              </a:rPr>
              <a:t>e</a:t>
            </a:r>
            <a:r>
              <a:rPr lang="en-US" sz="3000" dirty="0" smtClean="0">
                <a:cs typeface="Calibri"/>
              </a:rPr>
              <a:t>d</a:t>
            </a:r>
            <a:r>
              <a:rPr lang="en-US" sz="3000" spc="-5" dirty="0" smtClean="0">
                <a:cs typeface="Calibri"/>
              </a:rPr>
              <a:t> car seat distribution program </a:t>
            </a:r>
            <a:r>
              <a:rPr lang="en-US" sz="3000" spc="-85" dirty="0" smtClean="0">
                <a:cs typeface="Calibri"/>
              </a:rPr>
              <a:t>F</a:t>
            </a:r>
            <a:r>
              <a:rPr lang="en-US" sz="3000" dirty="0" smtClean="0">
                <a:cs typeface="Calibri"/>
              </a:rPr>
              <a:t>all</a:t>
            </a:r>
            <a:r>
              <a:rPr lang="en-US" sz="3000" spc="-10" dirty="0" smtClean="0">
                <a:cs typeface="Calibri"/>
              </a:rPr>
              <a:t> </a:t>
            </a:r>
            <a:r>
              <a:rPr lang="en-US" sz="3000" spc="-5" dirty="0" smtClean="0">
                <a:cs typeface="Calibri"/>
              </a:rPr>
              <a:t>o</a:t>
            </a:r>
            <a:r>
              <a:rPr lang="en-US" sz="3000" dirty="0" smtClean="0">
                <a:cs typeface="Calibri"/>
              </a:rPr>
              <a:t>f 2013</a:t>
            </a:r>
            <a:endParaRPr lang="en-US" sz="3000" dirty="0" smtClean="0">
              <a:latin typeface="Calibri"/>
              <a:cs typeface="Calibri"/>
            </a:endParaRPr>
          </a:p>
          <a:p>
            <a:pPr marL="355600" indent="-342900">
              <a:lnSpc>
                <a:spcPct val="100000"/>
              </a:lnSpc>
              <a:buFont typeface="Arial"/>
              <a:buChar char="•"/>
              <a:tabLst>
                <a:tab pos="355600" algn="l"/>
              </a:tabLst>
            </a:pPr>
            <a:r>
              <a:rPr sz="3000" spc="-5" dirty="0" smtClean="0">
                <a:latin typeface="Calibri"/>
                <a:cs typeface="Calibri"/>
              </a:rPr>
              <a:t>$20 </a:t>
            </a:r>
            <a:r>
              <a:rPr sz="3000" dirty="0" smtClean="0">
                <a:latin typeface="Calibri"/>
                <a:cs typeface="Calibri"/>
              </a:rPr>
              <a:t>min</a:t>
            </a:r>
            <a:r>
              <a:rPr sz="3000" spc="-10" dirty="0" smtClean="0">
                <a:latin typeface="Calibri"/>
                <a:cs typeface="Calibri"/>
              </a:rPr>
              <a:t>i</a:t>
            </a:r>
            <a:r>
              <a:rPr sz="3000" dirty="0" smtClean="0">
                <a:latin typeface="Calibri"/>
                <a:cs typeface="Calibri"/>
              </a:rPr>
              <a:t>mum</a:t>
            </a:r>
            <a:r>
              <a:rPr sz="3000" spc="15" dirty="0" smtClean="0">
                <a:latin typeface="Calibri"/>
                <a:cs typeface="Calibri"/>
              </a:rPr>
              <a:t> </a:t>
            </a:r>
            <a:r>
              <a:rPr sz="3000" spc="-5" dirty="0" smtClean="0">
                <a:latin typeface="Calibri"/>
                <a:cs typeface="Calibri"/>
              </a:rPr>
              <a:t>don</a:t>
            </a:r>
            <a:r>
              <a:rPr sz="3000" spc="-25" dirty="0" smtClean="0">
                <a:latin typeface="Calibri"/>
                <a:cs typeface="Calibri"/>
              </a:rPr>
              <a:t>a</a:t>
            </a:r>
            <a:r>
              <a:rPr sz="3000" dirty="0" smtClean="0">
                <a:latin typeface="Calibri"/>
                <a:cs typeface="Calibri"/>
              </a:rPr>
              <a:t>tion</a:t>
            </a:r>
          </a:p>
          <a:p>
            <a:pPr marL="355600" indent="-342900">
              <a:lnSpc>
                <a:spcPts val="3240"/>
              </a:lnSpc>
              <a:buFont typeface="Arial"/>
              <a:buChar char="•"/>
              <a:tabLst>
                <a:tab pos="355600" algn="l"/>
              </a:tabLst>
            </a:pPr>
            <a:r>
              <a:rPr sz="3000" spc="-5" dirty="0" smtClean="0">
                <a:latin typeface="Calibri"/>
                <a:cs typeface="Calibri"/>
              </a:rPr>
              <a:t>Col</a:t>
            </a:r>
            <a:r>
              <a:rPr sz="3000" spc="-10" dirty="0" smtClean="0">
                <a:latin typeface="Calibri"/>
                <a:cs typeface="Calibri"/>
              </a:rPr>
              <a:t>l</a:t>
            </a:r>
            <a:r>
              <a:rPr sz="3000" dirty="0" smtClean="0">
                <a:latin typeface="Calibri"/>
                <a:cs typeface="Calibri"/>
              </a:rPr>
              <a:t>abo</a:t>
            </a:r>
            <a:r>
              <a:rPr sz="3000" spc="-65" dirty="0" smtClean="0">
                <a:latin typeface="Calibri"/>
                <a:cs typeface="Calibri"/>
              </a:rPr>
              <a:t>r</a:t>
            </a:r>
            <a:r>
              <a:rPr sz="3000" spc="-25" dirty="0" smtClean="0">
                <a:latin typeface="Calibri"/>
                <a:cs typeface="Calibri"/>
              </a:rPr>
              <a:t>a</a:t>
            </a:r>
            <a:r>
              <a:rPr sz="3000" dirty="0" smtClean="0">
                <a:latin typeface="Calibri"/>
                <a:cs typeface="Calibri"/>
              </a:rPr>
              <a:t>tion</a:t>
            </a:r>
            <a:r>
              <a:rPr sz="3000" spc="10" dirty="0" smtClean="0">
                <a:latin typeface="Calibri"/>
                <a:cs typeface="Calibri"/>
              </a:rPr>
              <a:t> </a:t>
            </a:r>
            <a:r>
              <a:rPr sz="3000" dirty="0">
                <a:latin typeface="Calibri"/>
                <a:cs typeface="Calibri"/>
              </a:rPr>
              <a:t>with</a:t>
            </a:r>
            <a:r>
              <a:rPr sz="3000" spc="-5" dirty="0">
                <a:latin typeface="Calibri"/>
                <a:cs typeface="Calibri"/>
              </a:rPr>
              <a:t> </a:t>
            </a:r>
            <a:r>
              <a:rPr sz="3000" spc="-20" dirty="0">
                <a:latin typeface="Calibri"/>
                <a:cs typeface="Calibri"/>
              </a:rPr>
              <a:t>W</a:t>
            </a:r>
            <a:r>
              <a:rPr sz="3000" dirty="0">
                <a:latin typeface="Calibri"/>
                <a:cs typeface="Calibri"/>
              </a:rPr>
              <a:t>IC</a:t>
            </a:r>
            <a:r>
              <a:rPr sz="3000" spc="-5" dirty="0">
                <a:latin typeface="Calibri"/>
                <a:cs typeface="Calibri"/>
              </a:rPr>
              <a:t> </a:t>
            </a:r>
            <a:r>
              <a:rPr sz="3000" dirty="0">
                <a:latin typeface="Calibri"/>
                <a:cs typeface="Calibri"/>
              </a:rPr>
              <a:t>and</a:t>
            </a:r>
          </a:p>
          <a:p>
            <a:pPr marL="355600">
              <a:lnSpc>
                <a:spcPts val="3240"/>
              </a:lnSpc>
            </a:pPr>
            <a:r>
              <a:rPr sz="3000" dirty="0">
                <a:latin typeface="Calibri"/>
                <a:cs typeface="Calibri"/>
              </a:rPr>
              <a:t>MCH</a:t>
            </a:r>
          </a:p>
          <a:p>
            <a:pPr marL="355600" marR="107314" indent="-342900">
              <a:lnSpc>
                <a:spcPct val="80000"/>
              </a:lnSpc>
              <a:spcBef>
                <a:spcPts val="720"/>
              </a:spcBef>
              <a:buFont typeface="Arial"/>
              <a:buChar char="•"/>
              <a:tabLst>
                <a:tab pos="355600" algn="l"/>
              </a:tabLst>
            </a:pPr>
            <a:r>
              <a:rPr sz="3000" spc="-5" dirty="0">
                <a:latin typeface="Calibri"/>
                <a:cs typeface="Calibri"/>
              </a:rPr>
              <a:t>Di</a:t>
            </a:r>
            <a:r>
              <a:rPr sz="3000" spc="-35" dirty="0">
                <a:latin typeface="Calibri"/>
                <a:cs typeface="Calibri"/>
              </a:rPr>
              <a:t>s</a:t>
            </a:r>
            <a:r>
              <a:rPr sz="3000" dirty="0">
                <a:latin typeface="Calibri"/>
                <a:cs typeface="Calibri"/>
              </a:rPr>
              <a:t>tri</a:t>
            </a:r>
            <a:r>
              <a:rPr sz="3000" spc="-10" dirty="0">
                <a:latin typeface="Calibri"/>
                <a:cs typeface="Calibri"/>
              </a:rPr>
              <a:t>b</a:t>
            </a:r>
            <a:r>
              <a:rPr sz="3000" spc="-5" dirty="0">
                <a:latin typeface="Calibri"/>
                <a:cs typeface="Calibri"/>
              </a:rPr>
              <a:t>u</a:t>
            </a:r>
            <a:r>
              <a:rPr sz="3000" spc="-40" dirty="0">
                <a:latin typeface="Calibri"/>
                <a:cs typeface="Calibri"/>
              </a:rPr>
              <a:t>t</a:t>
            </a:r>
            <a:r>
              <a:rPr sz="3000" dirty="0">
                <a:latin typeface="Calibri"/>
                <a:cs typeface="Calibri"/>
              </a:rPr>
              <a:t>ed</a:t>
            </a:r>
            <a:r>
              <a:rPr sz="3000" spc="-15" dirty="0">
                <a:latin typeface="Calibri"/>
                <a:cs typeface="Calibri"/>
              </a:rPr>
              <a:t> </a:t>
            </a:r>
            <a:r>
              <a:rPr sz="3000" dirty="0">
                <a:latin typeface="Calibri"/>
                <a:cs typeface="Calibri"/>
              </a:rPr>
              <a:t>&amp;</a:t>
            </a:r>
            <a:r>
              <a:rPr sz="3000" spc="5" dirty="0">
                <a:latin typeface="Calibri"/>
                <a:cs typeface="Calibri"/>
              </a:rPr>
              <a:t> </a:t>
            </a:r>
            <a:r>
              <a:rPr sz="3000" spc="-5" dirty="0">
                <a:latin typeface="Calibri"/>
                <a:cs typeface="Calibri"/>
              </a:rPr>
              <a:t>ch</a:t>
            </a:r>
            <a:r>
              <a:rPr sz="3000" spc="-20" dirty="0">
                <a:latin typeface="Calibri"/>
                <a:cs typeface="Calibri"/>
              </a:rPr>
              <a:t>e</a:t>
            </a:r>
            <a:r>
              <a:rPr sz="3000" spc="-5" dirty="0">
                <a:latin typeface="Calibri"/>
                <a:cs typeface="Calibri"/>
              </a:rPr>
              <a:t>c</a:t>
            </a:r>
            <a:r>
              <a:rPr sz="3000" spc="-95" dirty="0">
                <a:latin typeface="Calibri"/>
                <a:cs typeface="Calibri"/>
              </a:rPr>
              <a:t>k</a:t>
            </a:r>
            <a:r>
              <a:rPr sz="3000" dirty="0">
                <a:latin typeface="Calibri"/>
                <a:cs typeface="Calibri"/>
              </a:rPr>
              <a:t>ed</a:t>
            </a:r>
            <a:r>
              <a:rPr sz="3000" spc="-30" dirty="0">
                <a:latin typeface="Calibri"/>
                <a:cs typeface="Calibri"/>
              </a:rPr>
              <a:t> </a:t>
            </a:r>
            <a:r>
              <a:rPr sz="3000" spc="-10" dirty="0">
                <a:latin typeface="Calibri"/>
                <a:cs typeface="Calibri"/>
              </a:rPr>
              <a:t>o</a:t>
            </a:r>
            <a:r>
              <a:rPr sz="3000" spc="-30" dirty="0">
                <a:latin typeface="Calibri"/>
                <a:cs typeface="Calibri"/>
              </a:rPr>
              <a:t>v</a:t>
            </a:r>
            <a:r>
              <a:rPr sz="3000" spc="-5" dirty="0">
                <a:latin typeface="Calibri"/>
                <a:cs typeface="Calibri"/>
              </a:rPr>
              <a:t>er</a:t>
            </a:r>
            <a:r>
              <a:rPr sz="3000" spc="-10" dirty="0">
                <a:latin typeface="Calibri"/>
                <a:cs typeface="Calibri"/>
              </a:rPr>
              <a:t> </a:t>
            </a:r>
            <a:r>
              <a:rPr sz="3000" spc="-5" dirty="0" smtClean="0">
                <a:latin typeface="Calibri"/>
                <a:cs typeface="Calibri"/>
              </a:rPr>
              <a:t>2</a:t>
            </a:r>
            <a:r>
              <a:rPr lang="en-US" sz="3000" spc="-5" dirty="0" smtClean="0">
                <a:latin typeface="Calibri"/>
                <a:cs typeface="Calibri"/>
              </a:rPr>
              <a:t>5</a:t>
            </a:r>
            <a:r>
              <a:rPr sz="3000" spc="-5" dirty="0" smtClean="0">
                <a:latin typeface="Calibri"/>
                <a:cs typeface="Calibri"/>
              </a:rPr>
              <a:t>0 </a:t>
            </a:r>
            <a:r>
              <a:rPr lang="en-US" sz="3000" spc="-5" dirty="0" smtClean="0">
                <a:latin typeface="Calibri"/>
                <a:cs typeface="Calibri"/>
              </a:rPr>
              <a:t>car </a:t>
            </a:r>
            <a:r>
              <a:rPr sz="3000" spc="-10" dirty="0" smtClean="0">
                <a:latin typeface="Calibri"/>
                <a:cs typeface="Calibri"/>
              </a:rPr>
              <a:t>se</a:t>
            </a:r>
            <a:r>
              <a:rPr sz="3000" spc="-30" dirty="0" smtClean="0">
                <a:latin typeface="Calibri"/>
                <a:cs typeface="Calibri"/>
              </a:rPr>
              <a:t>a</a:t>
            </a:r>
            <a:r>
              <a:rPr sz="3000" dirty="0" smtClean="0">
                <a:latin typeface="Calibri"/>
                <a:cs typeface="Calibri"/>
              </a:rPr>
              <a:t>ts</a:t>
            </a:r>
            <a:endParaRPr sz="3000" dirty="0">
              <a:latin typeface="Calibri"/>
              <a:cs typeface="Calibri"/>
            </a:endParaRPr>
          </a:p>
        </p:txBody>
      </p:sp>
      <p:sp>
        <p:nvSpPr>
          <p:cNvPr id="4" name="object 4"/>
          <p:cNvSpPr/>
          <p:nvPr/>
        </p:nvSpPr>
        <p:spPr>
          <a:xfrm>
            <a:off x="6477000" y="1737105"/>
            <a:ext cx="2408427" cy="3729482"/>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75841" y="361594"/>
            <a:ext cx="5589905" cy="1117600"/>
          </a:xfrm>
          <a:prstGeom prst="rect">
            <a:avLst/>
          </a:prstGeom>
        </p:spPr>
        <p:txBody>
          <a:bodyPr vert="horz" wrap="square" lIns="0" tIns="0" rIns="0" bIns="0" rtlCol="0">
            <a:spAutoFit/>
          </a:bodyPr>
          <a:lstStyle/>
          <a:p>
            <a:pPr algn="ctr">
              <a:lnSpc>
                <a:spcPct val="100000"/>
              </a:lnSpc>
            </a:pPr>
            <a:r>
              <a:rPr sz="4000" spc="-5" dirty="0"/>
              <a:t>N</a:t>
            </a:r>
            <a:r>
              <a:rPr sz="4000" spc="-50" dirty="0"/>
              <a:t>e</a:t>
            </a:r>
            <a:r>
              <a:rPr sz="4000" dirty="0"/>
              <a:t>z</a:t>
            </a:r>
            <a:r>
              <a:rPr sz="4000" spc="-5" dirty="0"/>
              <a:t> </a:t>
            </a:r>
            <a:r>
              <a:rPr sz="4000" spc="-65" dirty="0"/>
              <a:t>P</a:t>
            </a:r>
            <a:r>
              <a:rPr sz="4000" spc="-5" dirty="0"/>
              <a:t>e</a:t>
            </a:r>
            <a:r>
              <a:rPr sz="4000" spc="-65" dirty="0"/>
              <a:t>r</a:t>
            </a:r>
            <a:r>
              <a:rPr sz="4000" spc="-5" dirty="0"/>
              <a:t>c</a:t>
            </a:r>
            <a:r>
              <a:rPr sz="4000" dirty="0"/>
              <a:t>e</a:t>
            </a:r>
            <a:r>
              <a:rPr sz="4000" spc="-5" dirty="0"/>
              <a:t> </a:t>
            </a:r>
            <a:r>
              <a:rPr sz="4000" spc="-10" dirty="0"/>
              <a:t>chil</a:t>
            </a:r>
            <a:r>
              <a:rPr sz="4000" spc="-5" dirty="0"/>
              <a:t>d</a:t>
            </a:r>
            <a:r>
              <a:rPr sz="4000" spc="30" dirty="0"/>
              <a:t> </a:t>
            </a:r>
            <a:r>
              <a:rPr sz="4000" spc="-5" dirty="0"/>
              <a:t>s</a:t>
            </a:r>
            <a:r>
              <a:rPr sz="4000" spc="-40" dirty="0"/>
              <a:t>a</a:t>
            </a:r>
            <a:r>
              <a:rPr sz="4000" spc="-80" dirty="0"/>
              <a:t>f</a:t>
            </a:r>
            <a:r>
              <a:rPr sz="4000" spc="-25" dirty="0"/>
              <a:t>e</a:t>
            </a:r>
            <a:r>
              <a:rPr sz="4000" spc="-5" dirty="0"/>
              <a:t>ty</a:t>
            </a:r>
            <a:r>
              <a:rPr sz="4000" spc="5" dirty="0"/>
              <a:t> </a:t>
            </a:r>
            <a:r>
              <a:rPr sz="4000" spc="-5" dirty="0"/>
              <a:t>se</a:t>
            </a:r>
            <a:r>
              <a:rPr sz="4000" spc="-45" dirty="0"/>
              <a:t>a</a:t>
            </a:r>
            <a:r>
              <a:rPr sz="4000" spc="-5" dirty="0"/>
              <a:t>t</a:t>
            </a:r>
            <a:endParaRPr sz="4000" dirty="0"/>
          </a:p>
          <a:p>
            <a:pPr marL="2540" algn="ctr">
              <a:lnSpc>
                <a:spcPct val="100000"/>
              </a:lnSpc>
            </a:pPr>
            <a:r>
              <a:rPr sz="4000" spc="-5" dirty="0"/>
              <a:t>di</a:t>
            </a:r>
            <a:r>
              <a:rPr sz="4000" spc="-50" dirty="0"/>
              <a:t>s</a:t>
            </a:r>
            <a:r>
              <a:rPr sz="4000" spc="-5" dirty="0"/>
              <a:t>tribution</a:t>
            </a:r>
            <a:r>
              <a:rPr sz="4000" spc="20" dirty="0"/>
              <a:t> </a:t>
            </a:r>
            <a:r>
              <a:rPr sz="4000" spc="-5" dirty="0"/>
              <a:t>p</a:t>
            </a:r>
            <a:r>
              <a:rPr sz="4000" spc="-55" dirty="0"/>
              <a:t>r</a:t>
            </a:r>
            <a:r>
              <a:rPr sz="4000" spc="-5" dirty="0"/>
              <a:t>og</a:t>
            </a:r>
            <a:r>
              <a:rPr sz="4000" spc="-100" dirty="0"/>
              <a:t>r</a:t>
            </a:r>
            <a:r>
              <a:rPr sz="4000" spc="-5" dirty="0"/>
              <a:t>am</a:t>
            </a:r>
            <a:endParaRPr sz="4000" dirty="0"/>
          </a:p>
        </p:txBody>
      </p:sp>
      <p:sp>
        <p:nvSpPr>
          <p:cNvPr id="3" name="object 3"/>
          <p:cNvSpPr txBox="1"/>
          <p:nvPr/>
        </p:nvSpPr>
        <p:spPr>
          <a:xfrm>
            <a:off x="535940" y="1849984"/>
            <a:ext cx="7839075" cy="4144724"/>
          </a:xfrm>
          <a:prstGeom prst="rect">
            <a:avLst/>
          </a:prstGeom>
        </p:spPr>
        <p:txBody>
          <a:bodyPr vert="horz" wrap="square" lIns="0" tIns="0" rIns="0" bIns="0" rtlCol="0">
            <a:spAutoFit/>
          </a:bodyPr>
          <a:lstStyle/>
          <a:p>
            <a:pPr marL="355600" indent="-342900">
              <a:buFont typeface="Arial"/>
              <a:buChar char="•"/>
              <a:tabLst>
                <a:tab pos="355600" algn="l"/>
              </a:tabLst>
            </a:pPr>
            <a:r>
              <a:rPr lang="en-US" sz="3200" spc="-65" dirty="0" smtClean="0">
                <a:solidFill>
                  <a:prstClr val="black"/>
                </a:solidFill>
                <a:cs typeface="Calibri"/>
              </a:rPr>
              <a:t>R</a:t>
            </a:r>
            <a:r>
              <a:rPr lang="en-US" sz="3200" dirty="0" smtClean="0">
                <a:solidFill>
                  <a:prstClr val="black"/>
                </a:solidFill>
                <a:cs typeface="Calibri"/>
              </a:rPr>
              <a:t>ecrui</a:t>
            </a:r>
            <a:r>
              <a:rPr lang="en-US" sz="3200" spc="-55" dirty="0" smtClean="0">
                <a:solidFill>
                  <a:prstClr val="black"/>
                </a:solidFill>
                <a:cs typeface="Calibri"/>
              </a:rPr>
              <a:t>t</a:t>
            </a:r>
            <a:r>
              <a:rPr lang="en-US" sz="3200" dirty="0" smtClean="0">
                <a:solidFill>
                  <a:prstClr val="black"/>
                </a:solidFill>
                <a:cs typeface="Calibri"/>
              </a:rPr>
              <a:t>ed</a:t>
            </a:r>
            <a:r>
              <a:rPr lang="en-US" sz="3200" spc="-5" dirty="0" smtClean="0">
                <a:solidFill>
                  <a:prstClr val="black"/>
                </a:solidFill>
                <a:cs typeface="Calibri"/>
              </a:rPr>
              <a:t> </a:t>
            </a:r>
            <a:r>
              <a:rPr lang="en-US" sz="3200" dirty="0" smtClean="0">
                <a:solidFill>
                  <a:prstClr val="black"/>
                </a:solidFill>
                <a:cs typeface="Calibri"/>
              </a:rPr>
              <a:t>6</a:t>
            </a:r>
            <a:r>
              <a:rPr lang="en-US" sz="3200" spc="5" dirty="0" smtClean="0">
                <a:solidFill>
                  <a:prstClr val="black"/>
                </a:solidFill>
                <a:cs typeface="Calibri"/>
              </a:rPr>
              <a:t> </a:t>
            </a:r>
            <a:r>
              <a:rPr lang="en-US" sz="3200" spc="-5" dirty="0" smtClean="0">
                <a:solidFill>
                  <a:prstClr val="black"/>
                </a:solidFill>
                <a:cs typeface="Calibri"/>
              </a:rPr>
              <a:t>CP</a:t>
            </a:r>
            <a:r>
              <a:rPr lang="en-US" sz="3200" dirty="0" smtClean="0">
                <a:solidFill>
                  <a:prstClr val="black"/>
                </a:solidFill>
                <a:cs typeface="Calibri"/>
              </a:rPr>
              <a:t>S </a:t>
            </a:r>
            <a:r>
              <a:rPr lang="en-US" sz="3200" spc="-45" dirty="0" smtClean="0">
                <a:solidFill>
                  <a:prstClr val="black"/>
                </a:solidFill>
                <a:cs typeface="Calibri"/>
              </a:rPr>
              <a:t>t</a:t>
            </a:r>
            <a:r>
              <a:rPr lang="en-US" sz="3200" dirty="0" smtClean="0">
                <a:solidFill>
                  <a:prstClr val="black"/>
                </a:solidFill>
                <a:cs typeface="Calibri"/>
              </a:rPr>
              <a:t>echs</a:t>
            </a:r>
            <a:r>
              <a:rPr lang="en-US" sz="3200" spc="-10" dirty="0" smtClean="0">
                <a:solidFill>
                  <a:prstClr val="black"/>
                </a:solidFill>
                <a:cs typeface="Calibri"/>
              </a:rPr>
              <a:t> </a:t>
            </a:r>
            <a:r>
              <a:rPr lang="en-US" sz="3200" dirty="0" smtClean="0">
                <a:solidFill>
                  <a:prstClr val="black"/>
                </a:solidFill>
                <a:cs typeface="Calibri"/>
              </a:rPr>
              <a:t>with</a:t>
            </a:r>
            <a:r>
              <a:rPr lang="en-US" sz="3200" spc="-15" dirty="0" smtClean="0">
                <a:solidFill>
                  <a:prstClr val="black"/>
                </a:solidFill>
                <a:cs typeface="Calibri"/>
              </a:rPr>
              <a:t>i</a:t>
            </a:r>
            <a:r>
              <a:rPr lang="en-US" sz="3200" dirty="0" smtClean="0">
                <a:solidFill>
                  <a:prstClr val="black"/>
                </a:solidFill>
                <a:cs typeface="Calibri"/>
              </a:rPr>
              <a:t>n</a:t>
            </a:r>
            <a:r>
              <a:rPr lang="en-US" sz="3200" spc="25" dirty="0" smtClean="0">
                <a:solidFill>
                  <a:prstClr val="black"/>
                </a:solidFill>
                <a:cs typeface="Calibri"/>
              </a:rPr>
              <a:t> </a:t>
            </a:r>
            <a:r>
              <a:rPr lang="en-US" sz="3200" dirty="0" smtClean="0">
                <a:solidFill>
                  <a:prstClr val="black"/>
                </a:solidFill>
                <a:cs typeface="Calibri"/>
              </a:rPr>
              <a:t>the N</a:t>
            </a:r>
            <a:r>
              <a:rPr lang="en-US" sz="3200" spc="-45" dirty="0" smtClean="0">
                <a:solidFill>
                  <a:prstClr val="black"/>
                </a:solidFill>
                <a:cs typeface="Calibri"/>
              </a:rPr>
              <a:t>e</a:t>
            </a:r>
            <a:r>
              <a:rPr lang="en-US" sz="3200" dirty="0" smtClean="0">
                <a:solidFill>
                  <a:prstClr val="black"/>
                </a:solidFill>
                <a:cs typeface="Calibri"/>
              </a:rPr>
              <a:t>z</a:t>
            </a:r>
            <a:r>
              <a:rPr lang="en-US" sz="3200" spc="-10" dirty="0" smtClean="0">
                <a:solidFill>
                  <a:prstClr val="black"/>
                </a:solidFill>
                <a:cs typeface="Calibri"/>
              </a:rPr>
              <a:t> </a:t>
            </a:r>
            <a:r>
              <a:rPr lang="en-US" sz="3200" spc="-60" dirty="0" smtClean="0">
                <a:solidFill>
                  <a:prstClr val="black"/>
                </a:solidFill>
                <a:cs typeface="Calibri"/>
              </a:rPr>
              <a:t>P</a:t>
            </a:r>
            <a:r>
              <a:rPr lang="en-US" sz="3200" dirty="0" smtClean="0">
                <a:solidFill>
                  <a:prstClr val="black"/>
                </a:solidFill>
                <a:cs typeface="Calibri"/>
              </a:rPr>
              <a:t>e</a:t>
            </a:r>
            <a:r>
              <a:rPr lang="en-US" sz="3200" spc="-50" dirty="0" smtClean="0">
                <a:solidFill>
                  <a:prstClr val="black"/>
                </a:solidFill>
                <a:cs typeface="Calibri"/>
              </a:rPr>
              <a:t>r</a:t>
            </a:r>
            <a:r>
              <a:rPr lang="en-US" sz="3200" dirty="0" smtClean="0">
                <a:solidFill>
                  <a:prstClr val="black"/>
                </a:solidFill>
                <a:cs typeface="Calibri"/>
              </a:rPr>
              <a:t>ce </a:t>
            </a:r>
            <a:r>
              <a:rPr lang="en-US" sz="3200" spc="-210" dirty="0" smtClean="0">
                <a:solidFill>
                  <a:prstClr val="black"/>
                </a:solidFill>
                <a:cs typeface="Calibri"/>
              </a:rPr>
              <a:t>T</a:t>
            </a:r>
            <a:r>
              <a:rPr lang="en-US" sz="3200" dirty="0" smtClean="0">
                <a:solidFill>
                  <a:prstClr val="black"/>
                </a:solidFill>
                <a:cs typeface="Calibri"/>
              </a:rPr>
              <a:t>ribe</a:t>
            </a:r>
            <a:r>
              <a:rPr lang="en-US" sz="3200" spc="-5" dirty="0" smtClean="0">
                <a:solidFill>
                  <a:prstClr val="black"/>
                </a:solidFill>
                <a:cs typeface="Calibri"/>
              </a:rPr>
              <a:t> </a:t>
            </a:r>
            <a:r>
              <a:rPr lang="en-US" sz="3200" dirty="0" smtClean="0">
                <a:solidFill>
                  <a:prstClr val="black"/>
                </a:solidFill>
                <a:cs typeface="Calibri"/>
              </a:rPr>
              <a:t>&amp;</a:t>
            </a:r>
            <a:r>
              <a:rPr lang="en-US" sz="3200" spc="5" dirty="0" smtClean="0">
                <a:solidFill>
                  <a:prstClr val="black"/>
                </a:solidFill>
                <a:cs typeface="Calibri"/>
              </a:rPr>
              <a:t> </a:t>
            </a:r>
            <a:r>
              <a:rPr lang="en-US" sz="3200" dirty="0" smtClean="0">
                <a:solidFill>
                  <a:prstClr val="black"/>
                </a:solidFill>
                <a:cs typeface="Calibri"/>
              </a:rPr>
              <a:t>N</a:t>
            </a:r>
            <a:r>
              <a:rPr lang="en-US" sz="3200" spc="-10" dirty="0" smtClean="0">
                <a:solidFill>
                  <a:prstClr val="black"/>
                </a:solidFill>
                <a:cs typeface="Calibri"/>
              </a:rPr>
              <a:t>i</a:t>
            </a:r>
            <a:r>
              <a:rPr lang="en-US" sz="3200" dirty="0" smtClean="0">
                <a:solidFill>
                  <a:prstClr val="black"/>
                </a:solidFill>
                <a:cs typeface="Calibri"/>
              </a:rPr>
              <a:t>mi</a:t>
            </a:r>
            <a:r>
              <a:rPr lang="en-US" sz="3200" spc="-15" dirty="0" smtClean="0">
                <a:solidFill>
                  <a:prstClr val="black"/>
                </a:solidFill>
                <a:cs typeface="Calibri"/>
              </a:rPr>
              <a:t>i</a:t>
            </a:r>
            <a:r>
              <a:rPr lang="en-US" sz="3200" spc="-5" dirty="0" smtClean="0">
                <a:solidFill>
                  <a:prstClr val="black"/>
                </a:solidFill>
                <a:cs typeface="Calibri"/>
              </a:rPr>
              <a:t>pu</a:t>
            </a:r>
            <a:r>
              <a:rPr lang="en-US" sz="3200" dirty="0" smtClean="0">
                <a:solidFill>
                  <a:prstClr val="black"/>
                </a:solidFill>
                <a:cs typeface="Calibri"/>
              </a:rPr>
              <a:t>u</a:t>
            </a:r>
            <a:r>
              <a:rPr lang="en-US" sz="3200" spc="35" dirty="0" smtClean="0">
                <a:solidFill>
                  <a:prstClr val="black"/>
                </a:solidFill>
                <a:cs typeface="Calibri"/>
              </a:rPr>
              <a:t> </a:t>
            </a:r>
            <a:r>
              <a:rPr lang="en-US" sz="3200" spc="-5" dirty="0" smtClean="0">
                <a:solidFill>
                  <a:prstClr val="black"/>
                </a:solidFill>
                <a:cs typeface="Calibri"/>
              </a:rPr>
              <a:t>Heal</a:t>
            </a:r>
            <a:r>
              <a:rPr lang="en-US" sz="3200" spc="-10" dirty="0" smtClean="0">
                <a:solidFill>
                  <a:prstClr val="black"/>
                </a:solidFill>
                <a:cs typeface="Calibri"/>
              </a:rPr>
              <a:t>t</a:t>
            </a:r>
            <a:r>
              <a:rPr lang="en-US" sz="3200" dirty="0" smtClean="0">
                <a:solidFill>
                  <a:prstClr val="black"/>
                </a:solidFill>
                <a:cs typeface="Calibri"/>
              </a:rPr>
              <a:t>h</a:t>
            </a:r>
          </a:p>
          <a:p>
            <a:pPr marL="355600" indent="-342900">
              <a:buFont typeface="Arial"/>
              <a:buChar char="•"/>
              <a:tabLst>
                <a:tab pos="355600" algn="l"/>
              </a:tabLst>
            </a:pPr>
            <a:r>
              <a:rPr sz="3200" dirty="0" smtClean="0">
                <a:solidFill>
                  <a:prstClr val="black"/>
                </a:solidFill>
                <a:cs typeface="Calibri"/>
              </a:rPr>
              <a:t>A</a:t>
            </a:r>
            <a:r>
              <a:rPr sz="3200" spc="-45" dirty="0" smtClean="0">
                <a:solidFill>
                  <a:prstClr val="black"/>
                </a:solidFill>
                <a:cs typeface="Calibri"/>
              </a:rPr>
              <a:t>w</a:t>
            </a:r>
            <a:r>
              <a:rPr sz="3200" dirty="0" smtClean="0">
                <a:solidFill>
                  <a:prstClr val="black"/>
                </a:solidFill>
                <a:cs typeface="Calibri"/>
              </a:rPr>
              <a:t>a</a:t>
            </a:r>
            <a:r>
              <a:rPr sz="3200" spc="-55" dirty="0" smtClean="0">
                <a:solidFill>
                  <a:prstClr val="black"/>
                </a:solidFill>
                <a:cs typeface="Calibri"/>
              </a:rPr>
              <a:t>r</a:t>
            </a:r>
            <a:r>
              <a:rPr sz="3200" spc="-5" dirty="0" smtClean="0">
                <a:solidFill>
                  <a:prstClr val="black"/>
                </a:solidFill>
                <a:cs typeface="Calibri"/>
              </a:rPr>
              <a:t>de</a:t>
            </a:r>
            <a:r>
              <a:rPr sz="3200" dirty="0" smtClean="0">
                <a:solidFill>
                  <a:prstClr val="black"/>
                </a:solidFill>
                <a:cs typeface="Calibri"/>
              </a:rPr>
              <a:t>d</a:t>
            </a:r>
            <a:r>
              <a:rPr sz="3200" spc="5" dirty="0" smtClean="0">
                <a:solidFill>
                  <a:prstClr val="black"/>
                </a:solidFill>
                <a:cs typeface="Calibri"/>
              </a:rPr>
              <a:t> </a:t>
            </a:r>
            <a:r>
              <a:rPr sz="3200" dirty="0">
                <a:solidFill>
                  <a:prstClr val="black"/>
                </a:solidFill>
                <a:cs typeface="Calibri"/>
              </a:rPr>
              <a:t>the</a:t>
            </a:r>
            <a:r>
              <a:rPr sz="3200" spc="-10" dirty="0">
                <a:solidFill>
                  <a:prstClr val="black"/>
                </a:solidFill>
                <a:cs typeface="Calibri"/>
              </a:rPr>
              <a:t> </a:t>
            </a:r>
            <a:r>
              <a:rPr sz="3200" dirty="0">
                <a:solidFill>
                  <a:prstClr val="black"/>
                </a:solidFill>
                <a:cs typeface="Calibri"/>
              </a:rPr>
              <a:t>Buck</a:t>
            </a:r>
            <a:r>
              <a:rPr sz="3200" spc="-15" dirty="0">
                <a:solidFill>
                  <a:prstClr val="black"/>
                </a:solidFill>
                <a:cs typeface="Calibri"/>
              </a:rPr>
              <a:t>l</a:t>
            </a:r>
            <a:r>
              <a:rPr sz="3200" dirty="0">
                <a:solidFill>
                  <a:prstClr val="black"/>
                </a:solidFill>
                <a:cs typeface="Calibri"/>
              </a:rPr>
              <a:t>e </a:t>
            </a:r>
            <a:r>
              <a:rPr sz="3200" spc="-15" dirty="0">
                <a:solidFill>
                  <a:prstClr val="black"/>
                </a:solidFill>
                <a:cs typeface="Calibri"/>
              </a:rPr>
              <a:t>U</a:t>
            </a:r>
            <a:r>
              <a:rPr sz="3200" dirty="0">
                <a:solidFill>
                  <a:prstClr val="black"/>
                </a:solidFill>
                <a:cs typeface="Calibri"/>
              </a:rPr>
              <a:t>p </a:t>
            </a:r>
            <a:r>
              <a:rPr sz="3200" spc="-40" dirty="0">
                <a:solidFill>
                  <a:prstClr val="black"/>
                </a:solidFill>
                <a:cs typeface="Calibri"/>
              </a:rPr>
              <a:t>F</a:t>
            </a:r>
            <a:r>
              <a:rPr sz="3200" spc="-5" dirty="0">
                <a:solidFill>
                  <a:prstClr val="black"/>
                </a:solidFill>
                <a:cs typeface="Calibri"/>
              </a:rPr>
              <a:t>o</a:t>
            </a:r>
            <a:r>
              <a:rPr sz="3200" dirty="0">
                <a:solidFill>
                  <a:prstClr val="black"/>
                </a:solidFill>
                <a:cs typeface="Calibri"/>
              </a:rPr>
              <a:t>r </a:t>
            </a:r>
            <a:r>
              <a:rPr sz="3200" spc="-5" dirty="0">
                <a:solidFill>
                  <a:prstClr val="black"/>
                </a:solidFill>
                <a:cs typeface="Calibri"/>
              </a:rPr>
              <a:t>L</a:t>
            </a:r>
            <a:r>
              <a:rPr sz="3200" spc="-15" dirty="0">
                <a:solidFill>
                  <a:prstClr val="black"/>
                </a:solidFill>
                <a:cs typeface="Calibri"/>
              </a:rPr>
              <a:t>i</a:t>
            </a:r>
            <a:r>
              <a:rPr sz="3200" spc="-95" dirty="0">
                <a:solidFill>
                  <a:prstClr val="black"/>
                </a:solidFill>
                <a:cs typeface="Calibri"/>
              </a:rPr>
              <a:t>f</a:t>
            </a:r>
            <a:r>
              <a:rPr sz="3200" dirty="0">
                <a:solidFill>
                  <a:prstClr val="black"/>
                </a:solidFill>
                <a:cs typeface="Calibri"/>
              </a:rPr>
              <a:t>e G</a:t>
            </a:r>
            <a:r>
              <a:rPr sz="3200" spc="-65" dirty="0">
                <a:solidFill>
                  <a:prstClr val="black"/>
                </a:solidFill>
                <a:cs typeface="Calibri"/>
              </a:rPr>
              <a:t>r</a:t>
            </a:r>
            <a:r>
              <a:rPr sz="3200" dirty="0">
                <a:solidFill>
                  <a:prstClr val="black"/>
                </a:solidFill>
                <a:cs typeface="Calibri"/>
              </a:rPr>
              <a:t>a</a:t>
            </a:r>
            <a:r>
              <a:rPr sz="3200" spc="-30" dirty="0">
                <a:solidFill>
                  <a:prstClr val="black"/>
                </a:solidFill>
                <a:cs typeface="Calibri"/>
              </a:rPr>
              <a:t>n</a:t>
            </a:r>
            <a:r>
              <a:rPr sz="3200" dirty="0">
                <a:solidFill>
                  <a:prstClr val="black"/>
                </a:solidFill>
                <a:cs typeface="Calibri"/>
              </a:rPr>
              <a:t>t </a:t>
            </a:r>
            <a:r>
              <a:rPr sz="3200" spc="-5" dirty="0">
                <a:solidFill>
                  <a:prstClr val="black"/>
                </a:solidFill>
                <a:cs typeface="Calibri"/>
              </a:rPr>
              <a:t>f</a:t>
            </a:r>
            <a:r>
              <a:rPr sz="3200" spc="-55" dirty="0">
                <a:solidFill>
                  <a:prstClr val="black"/>
                </a:solidFill>
                <a:cs typeface="Calibri"/>
              </a:rPr>
              <a:t>r</a:t>
            </a:r>
            <a:r>
              <a:rPr sz="3200" spc="-5" dirty="0">
                <a:solidFill>
                  <a:prstClr val="black"/>
                </a:solidFill>
                <a:cs typeface="Calibri"/>
              </a:rPr>
              <a:t>om</a:t>
            </a:r>
            <a:endParaRPr sz="3200" dirty="0">
              <a:solidFill>
                <a:prstClr val="black"/>
              </a:solidFill>
              <a:cs typeface="Calibri"/>
            </a:endParaRPr>
          </a:p>
          <a:p>
            <a:pPr marL="355600"/>
            <a:r>
              <a:rPr sz="3200" spc="-290" dirty="0">
                <a:solidFill>
                  <a:prstClr val="black"/>
                </a:solidFill>
                <a:cs typeface="Calibri"/>
              </a:rPr>
              <a:t>T</a:t>
            </a:r>
            <a:r>
              <a:rPr sz="3200" spc="-5" dirty="0">
                <a:solidFill>
                  <a:prstClr val="black"/>
                </a:solidFill>
                <a:cs typeface="Calibri"/>
              </a:rPr>
              <a:t>o</a:t>
            </a:r>
            <a:r>
              <a:rPr sz="3200" spc="-45" dirty="0">
                <a:solidFill>
                  <a:prstClr val="black"/>
                </a:solidFill>
                <a:cs typeface="Calibri"/>
              </a:rPr>
              <a:t>y</a:t>
            </a:r>
            <a:r>
              <a:rPr sz="3200" spc="-5" dirty="0">
                <a:solidFill>
                  <a:prstClr val="black"/>
                </a:solidFill>
                <a:cs typeface="Calibri"/>
              </a:rPr>
              <a:t>o</a:t>
            </a:r>
            <a:r>
              <a:rPr sz="3200" spc="-40" dirty="0">
                <a:solidFill>
                  <a:prstClr val="black"/>
                </a:solidFill>
                <a:cs typeface="Calibri"/>
              </a:rPr>
              <a:t>t</a:t>
            </a:r>
            <a:r>
              <a:rPr sz="3200" dirty="0">
                <a:solidFill>
                  <a:prstClr val="black"/>
                </a:solidFill>
                <a:cs typeface="Calibri"/>
              </a:rPr>
              <a:t>a </a:t>
            </a:r>
            <a:r>
              <a:rPr sz="3200" spc="-85" dirty="0">
                <a:solidFill>
                  <a:prstClr val="black"/>
                </a:solidFill>
                <a:cs typeface="Calibri"/>
              </a:rPr>
              <a:t>f</a:t>
            </a:r>
            <a:r>
              <a:rPr sz="3200" spc="-5" dirty="0">
                <a:solidFill>
                  <a:prstClr val="black"/>
                </a:solidFill>
                <a:cs typeface="Calibri"/>
              </a:rPr>
              <a:t>o</a:t>
            </a:r>
            <a:r>
              <a:rPr sz="3200" dirty="0">
                <a:solidFill>
                  <a:prstClr val="black"/>
                </a:solidFill>
                <a:cs typeface="Calibri"/>
              </a:rPr>
              <a:t>r 60 </a:t>
            </a:r>
            <a:r>
              <a:rPr sz="3200" spc="-25" dirty="0">
                <a:solidFill>
                  <a:prstClr val="black"/>
                </a:solidFill>
                <a:cs typeface="Calibri"/>
              </a:rPr>
              <a:t>c</a:t>
            </a:r>
            <a:r>
              <a:rPr sz="3200" dirty="0">
                <a:solidFill>
                  <a:prstClr val="black"/>
                </a:solidFill>
                <a:cs typeface="Calibri"/>
              </a:rPr>
              <a:t>a</a:t>
            </a:r>
            <a:r>
              <a:rPr sz="3200" spc="-60" dirty="0">
                <a:solidFill>
                  <a:prstClr val="black"/>
                </a:solidFill>
                <a:cs typeface="Calibri"/>
              </a:rPr>
              <a:t>r</a:t>
            </a:r>
            <a:r>
              <a:rPr sz="3200" dirty="0">
                <a:solidFill>
                  <a:prstClr val="black"/>
                </a:solidFill>
                <a:cs typeface="Calibri"/>
              </a:rPr>
              <a:t>s </a:t>
            </a:r>
            <a:r>
              <a:rPr sz="3200" spc="-5" dirty="0">
                <a:solidFill>
                  <a:prstClr val="black"/>
                </a:solidFill>
                <a:cs typeface="Calibri"/>
              </a:rPr>
              <a:t>se</a:t>
            </a:r>
            <a:r>
              <a:rPr sz="3200" spc="-25" dirty="0">
                <a:solidFill>
                  <a:prstClr val="black"/>
                </a:solidFill>
                <a:cs typeface="Calibri"/>
              </a:rPr>
              <a:t>a</a:t>
            </a:r>
            <a:r>
              <a:rPr sz="3200" dirty="0">
                <a:solidFill>
                  <a:prstClr val="black"/>
                </a:solidFill>
                <a:cs typeface="Calibri"/>
              </a:rPr>
              <a:t>ts</a:t>
            </a:r>
          </a:p>
          <a:p>
            <a:pPr marL="355600" indent="-342900">
              <a:spcBef>
                <a:spcPts val="765"/>
              </a:spcBef>
              <a:buFont typeface="Arial"/>
              <a:buChar char="•"/>
              <a:tabLst>
                <a:tab pos="355600" algn="l"/>
              </a:tabLst>
            </a:pPr>
            <a:r>
              <a:rPr sz="3200" dirty="0">
                <a:solidFill>
                  <a:prstClr val="black"/>
                </a:solidFill>
                <a:cs typeface="Calibri"/>
              </a:rPr>
              <a:t>A</a:t>
            </a:r>
            <a:r>
              <a:rPr sz="3200" spc="-45" dirty="0">
                <a:solidFill>
                  <a:prstClr val="black"/>
                </a:solidFill>
                <a:cs typeface="Calibri"/>
              </a:rPr>
              <a:t>w</a:t>
            </a:r>
            <a:r>
              <a:rPr sz="3200" dirty="0">
                <a:solidFill>
                  <a:prstClr val="black"/>
                </a:solidFill>
                <a:cs typeface="Calibri"/>
              </a:rPr>
              <a:t>a</a:t>
            </a:r>
            <a:r>
              <a:rPr sz="3200" spc="-50" dirty="0">
                <a:solidFill>
                  <a:prstClr val="black"/>
                </a:solidFill>
                <a:cs typeface="Calibri"/>
              </a:rPr>
              <a:t>r</a:t>
            </a:r>
            <a:r>
              <a:rPr sz="3200" spc="-5" dirty="0">
                <a:solidFill>
                  <a:prstClr val="black"/>
                </a:solidFill>
                <a:cs typeface="Calibri"/>
              </a:rPr>
              <a:t>de</a:t>
            </a:r>
            <a:r>
              <a:rPr sz="3200" dirty="0">
                <a:solidFill>
                  <a:prstClr val="black"/>
                </a:solidFill>
                <a:cs typeface="Calibri"/>
              </a:rPr>
              <a:t>d the BIA Ind</a:t>
            </a:r>
            <a:r>
              <a:rPr sz="3200" spc="-15" dirty="0">
                <a:solidFill>
                  <a:prstClr val="black"/>
                </a:solidFill>
                <a:cs typeface="Calibri"/>
              </a:rPr>
              <a:t>i</a:t>
            </a:r>
            <a:r>
              <a:rPr sz="3200" dirty="0">
                <a:solidFill>
                  <a:prstClr val="black"/>
                </a:solidFill>
                <a:cs typeface="Calibri"/>
              </a:rPr>
              <a:t>an</a:t>
            </a:r>
            <a:r>
              <a:rPr sz="3200" spc="35" dirty="0">
                <a:solidFill>
                  <a:prstClr val="black"/>
                </a:solidFill>
                <a:cs typeface="Calibri"/>
              </a:rPr>
              <a:t> </a:t>
            </a:r>
            <a:r>
              <a:rPr sz="3200" spc="-5" dirty="0">
                <a:solidFill>
                  <a:prstClr val="black"/>
                </a:solidFill>
                <a:cs typeface="Calibri"/>
              </a:rPr>
              <a:t>Hig</a:t>
            </a:r>
            <a:r>
              <a:rPr sz="3200" spc="-35" dirty="0">
                <a:solidFill>
                  <a:prstClr val="black"/>
                </a:solidFill>
                <a:cs typeface="Calibri"/>
              </a:rPr>
              <a:t>hw</a:t>
            </a:r>
            <a:r>
              <a:rPr sz="3200" spc="-60" dirty="0">
                <a:solidFill>
                  <a:prstClr val="black"/>
                </a:solidFill>
                <a:cs typeface="Calibri"/>
              </a:rPr>
              <a:t>a</a:t>
            </a:r>
            <a:r>
              <a:rPr sz="3200" dirty="0">
                <a:solidFill>
                  <a:prstClr val="black"/>
                </a:solidFill>
                <a:cs typeface="Calibri"/>
              </a:rPr>
              <a:t>y</a:t>
            </a:r>
            <a:r>
              <a:rPr sz="3200" spc="15" dirty="0">
                <a:solidFill>
                  <a:prstClr val="black"/>
                </a:solidFill>
                <a:cs typeface="Calibri"/>
              </a:rPr>
              <a:t> </a:t>
            </a:r>
            <a:r>
              <a:rPr sz="3200" spc="-5" dirty="0">
                <a:solidFill>
                  <a:prstClr val="black"/>
                </a:solidFill>
                <a:cs typeface="Calibri"/>
              </a:rPr>
              <a:t>S</a:t>
            </a:r>
            <a:r>
              <a:rPr sz="3200" spc="-20" dirty="0">
                <a:solidFill>
                  <a:prstClr val="black"/>
                </a:solidFill>
                <a:cs typeface="Calibri"/>
              </a:rPr>
              <a:t>a</a:t>
            </a:r>
            <a:r>
              <a:rPr sz="3200" spc="-95" dirty="0">
                <a:solidFill>
                  <a:prstClr val="black"/>
                </a:solidFill>
                <a:cs typeface="Calibri"/>
              </a:rPr>
              <a:t>f</a:t>
            </a:r>
            <a:r>
              <a:rPr sz="3200" spc="-15" dirty="0">
                <a:solidFill>
                  <a:prstClr val="black"/>
                </a:solidFill>
                <a:cs typeface="Calibri"/>
              </a:rPr>
              <a:t>e</a:t>
            </a:r>
            <a:r>
              <a:rPr sz="3200" dirty="0">
                <a:solidFill>
                  <a:prstClr val="black"/>
                </a:solidFill>
                <a:cs typeface="Calibri"/>
              </a:rPr>
              <a:t>ty g</a:t>
            </a:r>
            <a:r>
              <a:rPr sz="3200" spc="-70" dirty="0">
                <a:solidFill>
                  <a:prstClr val="black"/>
                </a:solidFill>
                <a:cs typeface="Calibri"/>
              </a:rPr>
              <a:t>r</a:t>
            </a:r>
            <a:r>
              <a:rPr sz="3200" dirty="0">
                <a:solidFill>
                  <a:prstClr val="black"/>
                </a:solidFill>
                <a:cs typeface="Calibri"/>
              </a:rPr>
              <a:t>a</a:t>
            </a:r>
            <a:r>
              <a:rPr sz="3200" spc="-30" dirty="0">
                <a:solidFill>
                  <a:prstClr val="black"/>
                </a:solidFill>
                <a:cs typeface="Calibri"/>
              </a:rPr>
              <a:t>n</a:t>
            </a:r>
            <a:r>
              <a:rPr sz="3200" dirty="0">
                <a:solidFill>
                  <a:prstClr val="black"/>
                </a:solidFill>
                <a:cs typeface="Calibri"/>
              </a:rPr>
              <a:t>t</a:t>
            </a:r>
          </a:p>
          <a:p>
            <a:pPr marL="355600"/>
            <a:r>
              <a:rPr sz="3200" spc="-80" dirty="0">
                <a:solidFill>
                  <a:prstClr val="black"/>
                </a:solidFill>
                <a:cs typeface="Calibri"/>
              </a:rPr>
              <a:t>f</a:t>
            </a:r>
            <a:r>
              <a:rPr sz="3200" spc="-5" dirty="0">
                <a:solidFill>
                  <a:prstClr val="black"/>
                </a:solidFill>
                <a:cs typeface="Calibri"/>
              </a:rPr>
              <a:t>o</a:t>
            </a:r>
            <a:r>
              <a:rPr sz="3200" dirty="0">
                <a:solidFill>
                  <a:prstClr val="black"/>
                </a:solidFill>
                <a:cs typeface="Calibri"/>
              </a:rPr>
              <a:t>r </a:t>
            </a:r>
            <a:r>
              <a:rPr sz="3200" spc="-10" dirty="0">
                <a:solidFill>
                  <a:prstClr val="black"/>
                </a:solidFill>
                <a:cs typeface="Calibri"/>
              </a:rPr>
              <a:t>$</a:t>
            </a:r>
            <a:r>
              <a:rPr sz="3200" dirty="0">
                <a:solidFill>
                  <a:prstClr val="black"/>
                </a:solidFill>
                <a:cs typeface="Calibri"/>
              </a:rPr>
              <a:t>9</a:t>
            </a:r>
            <a:r>
              <a:rPr sz="3200" spc="-15" dirty="0">
                <a:solidFill>
                  <a:prstClr val="black"/>
                </a:solidFill>
                <a:cs typeface="Calibri"/>
              </a:rPr>
              <a:t>9</a:t>
            </a:r>
            <a:r>
              <a:rPr sz="3200" dirty="0">
                <a:solidFill>
                  <a:prstClr val="black"/>
                </a:solidFill>
                <a:cs typeface="Calibri"/>
              </a:rPr>
              <a:t>75</a:t>
            </a:r>
            <a:r>
              <a:rPr sz="3200" spc="15" dirty="0">
                <a:solidFill>
                  <a:prstClr val="black"/>
                </a:solidFill>
                <a:cs typeface="Calibri"/>
              </a:rPr>
              <a:t> </a:t>
            </a:r>
            <a:r>
              <a:rPr sz="3200" spc="-80" dirty="0">
                <a:solidFill>
                  <a:prstClr val="black"/>
                </a:solidFill>
                <a:cs typeface="Calibri"/>
              </a:rPr>
              <a:t>f</a:t>
            </a:r>
            <a:r>
              <a:rPr sz="3200" spc="-5" dirty="0">
                <a:solidFill>
                  <a:prstClr val="black"/>
                </a:solidFill>
                <a:cs typeface="Calibri"/>
              </a:rPr>
              <a:t>o</a:t>
            </a:r>
            <a:r>
              <a:rPr sz="3200" dirty="0">
                <a:solidFill>
                  <a:prstClr val="black"/>
                </a:solidFill>
                <a:cs typeface="Calibri"/>
              </a:rPr>
              <a:t>r </a:t>
            </a:r>
            <a:r>
              <a:rPr sz="3200" spc="-30" dirty="0">
                <a:solidFill>
                  <a:prstClr val="black"/>
                </a:solidFill>
                <a:cs typeface="Calibri"/>
              </a:rPr>
              <a:t>c</a:t>
            </a:r>
            <a:r>
              <a:rPr sz="3200" dirty="0">
                <a:solidFill>
                  <a:prstClr val="black"/>
                </a:solidFill>
                <a:cs typeface="Calibri"/>
              </a:rPr>
              <a:t>ar </a:t>
            </a:r>
            <a:r>
              <a:rPr sz="3200" spc="-15" dirty="0">
                <a:solidFill>
                  <a:prstClr val="black"/>
                </a:solidFill>
                <a:cs typeface="Calibri"/>
              </a:rPr>
              <a:t>s</a:t>
            </a:r>
            <a:r>
              <a:rPr sz="3200" dirty="0">
                <a:solidFill>
                  <a:prstClr val="black"/>
                </a:solidFill>
                <a:cs typeface="Calibri"/>
              </a:rPr>
              <a:t>e</a:t>
            </a:r>
            <a:r>
              <a:rPr sz="3200" spc="-30" dirty="0">
                <a:solidFill>
                  <a:prstClr val="black"/>
                </a:solidFill>
                <a:cs typeface="Calibri"/>
              </a:rPr>
              <a:t>a</a:t>
            </a:r>
            <a:r>
              <a:rPr sz="3200" dirty="0">
                <a:solidFill>
                  <a:prstClr val="black"/>
                </a:solidFill>
                <a:cs typeface="Calibri"/>
              </a:rPr>
              <a:t>ts</a:t>
            </a:r>
          </a:p>
          <a:p>
            <a:pPr marL="355600" indent="-342900">
              <a:spcBef>
                <a:spcPts val="770"/>
              </a:spcBef>
              <a:buFont typeface="Arial"/>
              <a:buChar char="•"/>
              <a:tabLst>
                <a:tab pos="355600" algn="l"/>
              </a:tabLst>
            </a:pPr>
            <a:r>
              <a:rPr sz="3200" spc="5" dirty="0" smtClean="0">
                <a:solidFill>
                  <a:prstClr val="black"/>
                </a:solidFill>
                <a:cs typeface="Calibri"/>
              </a:rPr>
              <a:t>S</a:t>
            </a:r>
            <a:r>
              <a:rPr sz="3200" spc="-25" dirty="0" smtClean="0">
                <a:solidFill>
                  <a:prstClr val="black"/>
                </a:solidFill>
                <a:cs typeface="Calibri"/>
              </a:rPr>
              <a:t>a</a:t>
            </a:r>
            <a:r>
              <a:rPr sz="3200" spc="-95" dirty="0" smtClean="0">
                <a:solidFill>
                  <a:prstClr val="black"/>
                </a:solidFill>
                <a:cs typeface="Calibri"/>
              </a:rPr>
              <a:t>f</a:t>
            </a:r>
            <a:r>
              <a:rPr sz="3200" dirty="0" smtClean="0">
                <a:solidFill>
                  <a:prstClr val="black"/>
                </a:solidFill>
                <a:cs typeface="Calibri"/>
              </a:rPr>
              <a:t>e </a:t>
            </a:r>
            <a:r>
              <a:rPr sz="3200" dirty="0">
                <a:solidFill>
                  <a:prstClr val="black"/>
                </a:solidFill>
                <a:cs typeface="Calibri"/>
              </a:rPr>
              <a:t>Kids</a:t>
            </a:r>
            <a:r>
              <a:rPr sz="3200" spc="-10" dirty="0">
                <a:solidFill>
                  <a:prstClr val="black"/>
                </a:solidFill>
                <a:cs typeface="Calibri"/>
              </a:rPr>
              <a:t> </a:t>
            </a:r>
            <a:r>
              <a:rPr sz="3200" dirty="0">
                <a:solidFill>
                  <a:prstClr val="black"/>
                </a:solidFill>
                <a:cs typeface="Calibri"/>
              </a:rPr>
              <a:t>In</a:t>
            </a:r>
            <a:r>
              <a:rPr sz="3200" spc="-15" dirty="0">
                <a:solidFill>
                  <a:prstClr val="black"/>
                </a:solidFill>
                <a:cs typeface="Calibri"/>
              </a:rPr>
              <a:t>l</a:t>
            </a:r>
            <a:r>
              <a:rPr sz="3200" dirty="0">
                <a:solidFill>
                  <a:prstClr val="black"/>
                </a:solidFill>
                <a:cs typeface="Calibri"/>
              </a:rPr>
              <a:t>and</a:t>
            </a:r>
            <a:r>
              <a:rPr sz="3200" spc="30" dirty="0">
                <a:solidFill>
                  <a:prstClr val="black"/>
                </a:solidFill>
                <a:cs typeface="Calibri"/>
              </a:rPr>
              <a:t> </a:t>
            </a:r>
            <a:r>
              <a:rPr sz="3200" dirty="0" smtClean="0">
                <a:solidFill>
                  <a:prstClr val="black"/>
                </a:solidFill>
                <a:cs typeface="Calibri"/>
              </a:rPr>
              <a:t>Nor</a:t>
            </a:r>
            <a:r>
              <a:rPr sz="3200" spc="-20" dirty="0" smtClean="0">
                <a:solidFill>
                  <a:prstClr val="black"/>
                </a:solidFill>
                <a:cs typeface="Calibri"/>
              </a:rPr>
              <a:t>t</a:t>
            </a:r>
            <a:r>
              <a:rPr sz="3200" spc="-35" dirty="0" smtClean="0">
                <a:solidFill>
                  <a:prstClr val="black"/>
                </a:solidFill>
                <a:cs typeface="Calibri"/>
              </a:rPr>
              <a:t>h</a:t>
            </a:r>
            <a:r>
              <a:rPr sz="3200" spc="-30" dirty="0" smtClean="0">
                <a:solidFill>
                  <a:prstClr val="black"/>
                </a:solidFill>
                <a:cs typeface="Calibri"/>
              </a:rPr>
              <a:t>w</a:t>
            </a:r>
            <a:r>
              <a:rPr sz="3200" dirty="0" smtClean="0">
                <a:solidFill>
                  <a:prstClr val="black"/>
                </a:solidFill>
                <a:cs typeface="Calibri"/>
              </a:rPr>
              <a:t>e</a:t>
            </a:r>
            <a:r>
              <a:rPr sz="3200" spc="-45" dirty="0" smtClean="0">
                <a:solidFill>
                  <a:prstClr val="black"/>
                </a:solidFill>
                <a:cs typeface="Calibri"/>
              </a:rPr>
              <a:t>s</a:t>
            </a:r>
            <a:r>
              <a:rPr sz="3200" dirty="0" smtClean="0">
                <a:solidFill>
                  <a:prstClr val="black"/>
                </a:solidFill>
                <a:cs typeface="Calibri"/>
              </a:rPr>
              <a:t>t</a:t>
            </a:r>
            <a:r>
              <a:rPr lang="en-US" sz="3200" dirty="0" smtClean="0">
                <a:solidFill>
                  <a:prstClr val="black"/>
                </a:solidFill>
                <a:cs typeface="Calibri"/>
              </a:rPr>
              <a:t> (SKIN)</a:t>
            </a:r>
            <a:endParaRPr sz="3200" dirty="0">
              <a:solidFill>
                <a:prstClr val="black"/>
              </a:solidFill>
              <a:cs typeface="Calibri"/>
            </a:endParaRPr>
          </a:p>
          <a:p>
            <a:pPr marL="355600"/>
            <a:r>
              <a:rPr sz="3200" spc="-5" dirty="0">
                <a:solidFill>
                  <a:prstClr val="black"/>
                </a:solidFill>
                <a:cs typeface="Calibri"/>
              </a:rPr>
              <a:t>Coali</a:t>
            </a:r>
            <a:r>
              <a:rPr sz="3200" spc="-10" dirty="0">
                <a:solidFill>
                  <a:prstClr val="black"/>
                </a:solidFill>
                <a:cs typeface="Calibri"/>
              </a:rPr>
              <a:t>t</a:t>
            </a:r>
            <a:r>
              <a:rPr sz="3200" dirty="0">
                <a:solidFill>
                  <a:prstClr val="black"/>
                </a:solidFill>
                <a:cs typeface="Calibri"/>
              </a:rPr>
              <a:t>ion</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75841" y="361594"/>
            <a:ext cx="5589905" cy="615553"/>
          </a:xfrm>
          <a:prstGeom prst="rect">
            <a:avLst/>
          </a:prstGeom>
        </p:spPr>
        <p:txBody>
          <a:bodyPr vert="horz" wrap="square" lIns="0" tIns="0" rIns="0" bIns="0" rtlCol="0">
            <a:spAutoFit/>
          </a:bodyPr>
          <a:lstStyle/>
          <a:p>
            <a:pPr algn="ctr">
              <a:lnSpc>
                <a:spcPct val="100000"/>
              </a:lnSpc>
            </a:pPr>
            <a:r>
              <a:rPr sz="4000" spc="-5" dirty="0"/>
              <a:t>N</a:t>
            </a:r>
            <a:r>
              <a:rPr sz="4000" spc="-50" dirty="0"/>
              <a:t>e</a:t>
            </a:r>
            <a:r>
              <a:rPr sz="4000" dirty="0"/>
              <a:t>z</a:t>
            </a:r>
            <a:r>
              <a:rPr sz="4000" spc="-5" dirty="0"/>
              <a:t> </a:t>
            </a:r>
            <a:r>
              <a:rPr sz="4000" spc="-65" dirty="0"/>
              <a:t>P</a:t>
            </a:r>
            <a:r>
              <a:rPr sz="4000" spc="-5" dirty="0"/>
              <a:t>e</a:t>
            </a:r>
            <a:r>
              <a:rPr sz="4000" spc="-65" dirty="0"/>
              <a:t>r</a:t>
            </a:r>
            <a:r>
              <a:rPr sz="4000" spc="-5" dirty="0"/>
              <a:t>c</a:t>
            </a:r>
            <a:r>
              <a:rPr sz="4000" dirty="0"/>
              <a:t>e</a:t>
            </a:r>
            <a:r>
              <a:rPr sz="4000" spc="-5" dirty="0"/>
              <a:t> </a:t>
            </a:r>
            <a:r>
              <a:rPr lang="en-US" sz="4000" spc="-5" dirty="0" smtClean="0"/>
              <a:t>Next Steps</a:t>
            </a:r>
            <a:endParaRPr sz="4000" dirty="0"/>
          </a:p>
        </p:txBody>
      </p:sp>
      <p:sp>
        <p:nvSpPr>
          <p:cNvPr id="3" name="object 3"/>
          <p:cNvSpPr txBox="1"/>
          <p:nvPr/>
        </p:nvSpPr>
        <p:spPr>
          <a:xfrm>
            <a:off x="535940" y="1849984"/>
            <a:ext cx="7839075" cy="3652282"/>
          </a:xfrm>
          <a:prstGeom prst="rect">
            <a:avLst/>
          </a:prstGeom>
        </p:spPr>
        <p:txBody>
          <a:bodyPr vert="horz" wrap="square" lIns="0" tIns="0" rIns="0" bIns="0" rtlCol="0">
            <a:spAutoFit/>
          </a:bodyPr>
          <a:lstStyle/>
          <a:p>
            <a:pPr marL="355600" indent="-342900">
              <a:buFont typeface="Arial"/>
              <a:buChar char="•"/>
              <a:tabLst>
                <a:tab pos="355600" algn="l"/>
              </a:tabLst>
            </a:pPr>
            <a:r>
              <a:rPr lang="en-US" sz="3200" spc="-65" dirty="0" smtClean="0">
                <a:solidFill>
                  <a:prstClr val="black"/>
                </a:solidFill>
                <a:cs typeface="Calibri"/>
              </a:rPr>
              <a:t>Continue with the Distribution Program at Nez Perce</a:t>
            </a:r>
            <a:endParaRPr lang="en-US" sz="3200" dirty="0" smtClean="0">
              <a:solidFill>
                <a:prstClr val="black"/>
              </a:solidFill>
              <a:cs typeface="Calibri"/>
            </a:endParaRPr>
          </a:p>
          <a:p>
            <a:pPr marL="355600" indent="-342900">
              <a:buFont typeface="Arial"/>
              <a:buChar char="•"/>
              <a:tabLst>
                <a:tab pos="355600" algn="l"/>
              </a:tabLst>
            </a:pPr>
            <a:r>
              <a:rPr lang="en-US" sz="3200" dirty="0" smtClean="0">
                <a:solidFill>
                  <a:prstClr val="black"/>
                </a:solidFill>
                <a:cs typeface="Calibri"/>
              </a:rPr>
              <a:t>Follow up with referrals from the Native CARS patch for Well Child appointments</a:t>
            </a:r>
            <a:endParaRPr sz="3200" dirty="0">
              <a:solidFill>
                <a:prstClr val="black"/>
              </a:solidFill>
              <a:cs typeface="Calibri"/>
            </a:endParaRPr>
          </a:p>
          <a:p>
            <a:pPr marL="355600" indent="-342900">
              <a:spcBef>
                <a:spcPts val="765"/>
              </a:spcBef>
              <a:buFont typeface="Arial"/>
              <a:buChar char="•"/>
              <a:tabLst>
                <a:tab pos="355600" algn="l"/>
              </a:tabLst>
            </a:pPr>
            <a:r>
              <a:rPr lang="en-US" sz="3200" dirty="0" smtClean="0">
                <a:solidFill>
                  <a:prstClr val="black"/>
                </a:solidFill>
                <a:cs typeface="Calibri"/>
              </a:rPr>
              <a:t>Continue reviewing/revising Native CARS atlas modules </a:t>
            </a:r>
            <a:endParaRPr sz="3200" dirty="0">
              <a:solidFill>
                <a:prstClr val="black"/>
              </a:solidFill>
              <a:cs typeface="Calibri"/>
            </a:endParaRPr>
          </a:p>
          <a:p>
            <a:pPr marL="355600" indent="-342900">
              <a:spcBef>
                <a:spcPts val="770"/>
              </a:spcBef>
              <a:buFont typeface="Arial"/>
              <a:buChar char="•"/>
              <a:tabLst>
                <a:tab pos="355600" algn="l"/>
              </a:tabLst>
            </a:pPr>
            <a:endParaRPr sz="3200" dirty="0">
              <a:solidFill>
                <a:prstClr val="black"/>
              </a:solidFill>
              <a:cs typeface="Calibri"/>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75841" y="361594"/>
            <a:ext cx="5589905" cy="615553"/>
          </a:xfrm>
          <a:prstGeom prst="rect">
            <a:avLst/>
          </a:prstGeom>
        </p:spPr>
        <p:txBody>
          <a:bodyPr vert="horz" wrap="square" lIns="0" tIns="0" rIns="0" bIns="0" rtlCol="0">
            <a:spAutoFit/>
          </a:bodyPr>
          <a:lstStyle/>
          <a:p>
            <a:pPr algn="ctr">
              <a:lnSpc>
                <a:spcPct val="100000"/>
              </a:lnSpc>
            </a:pPr>
            <a:r>
              <a:rPr sz="4000" spc="-5" dirty="0" smtClean="0"/>
              <a:t>N</a:t>
            </a:r>
            <a:r>
              <a:rPr lang="en-US" sz="4000" spc="-50" dirty="0" smtClean="0"/>
              <a:t>ez Perce Next Steps</a:t>
            </a:r>
            <a:endParaRPr sz="4000" dirty="0"/>
          </a:p>
        </p:txBody>
      </p:sp>
      <p:sp>
        <p:nvSpPr>
          <p:cNvPr id="3" name="object 3"/>
          <p:cNvSpPr txBox="1"/>
          <p:nvPr/>
        </p:nvSpPr>
        <p:spPr>
          <a:xfrm>
            <a:off x="535940" y="1849984"/>
            <a:ext cx="7839075" cy="4042132"/>
          </a:xfrm>
          <a:prstGeom prst="rect">
            <a:avLst/>
          </a:prstGeom>
        </p:spPr>
        <p:txBody>
          <a:bodyPr vert="horz" wrap="square" lIns="0" tIns="0" rIns="0" bIns="0" rtlCol="0">
            <a:spAutoFit/>
          </a:bodyPr>
          <a:lstStyle/>
          <a:p>
            <a:pPr marL="355600" indent="-342900">
              <a:buFont typeface="Arial"/>
              <a:buChar char="•"/>
              <a:tabLst>
                <a:tab pos="355600" algn="l"/>
              </a:tabLst>
            </a:pPr>
            <a:r>
              <a:rPr lang="en-US" sz="3200" spc="-65" dirty="0" smtClean="0">
                <a:solidFill>
                  <a:prstClr val="black"/>
                </a:solidFill>
                <a:cs typeface="Calibri"/>
              </a:rPr>
              <a:t>Sharing our successful work via Native CARS Atlas, currently under construction at nativecars.org </a:t>
            </a:r>
            <a:endParaRPr lang="en-US" sz="3200" dirty="0" smtClean="0">
              <a:solidFill>
                <a:prstClr val="black"/>
              </a:solidFill>
              <a:cs typeface="Calibri"/>
            </a:endParaRPr>
          </a:p>
          <a:p>
            <a:pPr marL="355600" indent="-342900">
              <a:buFont typeface="Arial"/>
              <a:buChar char="•"/>
              <a:tabLst>
                <a:tab pos="355600" algn="l"/>
              </a:tabLst>
            </a:pPr>
            <a:r>
              <a:rPr lang="en-US" sz="3200" dirty="0" smtClean="0">
                <a:solidFill>
                  <a:prstClr val="black"/>
                </a:solidFill>
                <a:cs typeface="Calibri"/>
              </a:rPr>
              <a:t>If you are interested in testing the Native CARS Atlas please contact: </a:t>
            </a:r>
          </a:p>
          <a:p>
            <a:pPr marL="355600" indent="-342900">
              <a:buFont typeface="Arial"/>
              <a:buChar char="•"/>
              <a:tabLst>
                <a:tab pos="355600" algn="l"/>
              </a:tabLst>
            </a:pPr>
            <a:r>
              <a:rPr lang="en-US" sz="3200" dirty="0" smtClean="0">
                <a:solidFill>
                  <a:prstClr val="black"/>
                </a:solidFill>
                <a:cs typeface="Calibri"/>
              </a:rPr>
              <a:t>Tam Lutz, Native CARS Project Director at</a:t>
            </a:r>
          </a:p>
          <a:p>
            <a:pPr marL="355600" indent="-342900">
              <a:buFont typeface="Arial"/>
              <a:buChar char="•"/>
              <a:tabLst>
                <a:tab pos="355600" algn="l"/>
              </a:tabLst>
            </a:pPr>
            <a:r>
              <a:rPr lang="en-US" sz="3200" dirty="0" smtClean="0">
                <a:solidFill>
                  <a:prstClr val="black"/>
                </a:solidFill>
                <a:cs typeface="Calibri"/>
                <a:hlinkClick r:id="rId3"/>
              </a:rPr>
              <a:t>tlutz@npaihb.org</a:t>
            </a:r>
            <a:r>
              <a:rPr lang="en-US" sz="3200" dirty="0" smtClean="0">
                <a:solidFill>
                  <a:prstClr val="black"/>
                </a:solidFill>
                <a:cs typeface="Calibri"/>
              </a:rPr>
              <a:t> </a:t>
            </a:r>
          </a:p>
          <a:p>
            <a:pPr marL="355600" indent="-342900">
              <a:spcBef>
                <a:spcPts val="770"/>
              </a:spcBef>
              <a:buFont typeface="Arial"/>
              <a:buChar char="•"/>
              <a:tabLst>
                <a:tab pos="355600" algn="l"/>
              </a:tabLst>
            </a:pPr>
            <a:r>
              <a:rPr lang="en-US" sz="3200" dirty="0" smtClean="0">
                <a:solidFill>
                  <a:prstClr val="black"/>
                </a:solidFill>
                <a:cs typeface="Calibri"/>
              </a:rPr>
              <a:t>503.416.3271</a:t>
            </a:r>
            <a:endParaRPr sz="3200" dirty="0">
              <a:solidFill>
                <a:prstClr val="black"/>
              </a:solidFill>
              <a:cs typeface="Calibri"/>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5400" y="381000"/>
            <a:ext cx="6858000" cy="48768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838200" y="5105400"/>
            <a:ext cx="7772400" cy="1470025"/>
          </a:xfrm>
        </p:spPr>
        <p:txBody>
          <a:bodyPr>
            <a:normAutofit fontScale="90000"/>
          </a:bodyPr>
          <a:lstStyle/>
          <a:p>
            <a:r>
              <a:rPr lang="en-US" sz="6000" dirty="0" smtClean="0">
                <a:solidFill>
                  <a:schemeClr val="accent1">
                    <a:lumMod val="75000"/>
                  </a:schemeClr>
                </a:solidFill>
                <a:latin typeface="Arial Rounded MT Bold" pitchFamily="34" charset="0"/>
              </a:rPr>
              <a:t>TOTS to </a:t>
            </a:r>
            <a:r>
              <a:rPr lang="en-US" sz="6000" dirty="0" err="1" smtClean="0">
                <a:solidFill>
                  <a:schemeClr val="accent1">
                    <a:lumMod val="75000"/>
                  </a:schemeClr>
                </a:solidFill>
                <a:latin typeface="Arial Rounded MT Bold" pitchFamily="34" charset="0"/>
              </a:rPr>
              <a:t>Tweens</a:t>
            </a:r>
            <a:r>
              <a:rPr lang="en-US" sz="6000" dirty="0" smtClean="0">
                <a:solidFill>
                  <a:schemeClr val="accent1">
                    <a:lumMod val="75000"/>
                  </a:schemeClr>
                </a:solidFill>
                <a:latin typeface="Arial Rounded MT Bold" pitchFamily="34" charset="0"/>
              </a:rPr>
              <a:t> Study</a:t>
            </a:r>
            <a:endParaRPr lang="en-US" sz="6000" dirty="0">
              <a:solidFill>
                <a:schemeClr val="accent1">
                  <a:lumMod val="75000"/>
                </a:schemeClr>
              </a:solidFill>
              <a:latin typeface="Arial Rounded MT Bold" pitchFamily="34" charset="0"/>
            </a:endParaRPr>
          </a:p>
        </p:txBody>
      </p:sp>
    </p:spTree>
    <p:extLst>
      <p:ext uri="{BB962C8B-B14F-4D97-AF65-F5344CB8AC3E}">
        <p14:creationId xmlns:p14="http://schemas.microsoft.com/office/powerpoint/2010/main" val="7935417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Original TOTs Goals </a:t>
            </a:r>
            <a:endParaRPr lang="en-US" sz="4800" dirty="0">
              <a:latin typeface="Arial Rounded MT Bold" pitchFamily="34" charset="0"/>
            </a:endParaRPr>
          </a:p>
        </p:txBody>
      </p:sp>
      <p:sp>
        <p:nvSpPr>
          <p:cNvPr id="3" name="Content Placeholder 2"/>
          <p:cNvSpPr>
            <a:spLocks noGrp="1"/>
          </p:cNvSpPr>
          <p:nvPr>
            <p:ph idx="1"/>
          </p:nvPr>
        </p:nvSpPr>
        <p:spPr>
          <a:xfrm>
            <a:off x="457200" y="1600200"/>
            <a:ext cx="7696200" cy="4495800"/>
          </a:xfrm>
        </p:spPr>
        <p:txBody>
          <a:bodyPr>
            <a:normAutofit/>
          </a:bodyPr>
          <a:lstStyle/>
          <a:p>
            <a:pPr marL="0" indent="0">
              <a:buNone/>
            </a:pPr>
            <a:endParaRPr lang="en-US" dirty="0" smtClean="0">
              <a:solidFill>
                <a:schemeClr val="tx1"/>
              </a:solidFill>
            </a:endParaRPr>
          </a:p>
          <a:p>
            <a:pPr algn="ctr"/>
            <a:r>
              <a:rPr lang="en-US" sz="3200" dirty="0" smtClean="0">
                <a:solidFill>
                  <a:schemeClr val="tx1"/>
                </a:solidFill>
                <a:latin typeface="Arial" pitchFamily="34" charset="0"/>
                <a:cs typeface="Arial" pitchFamily="34" charset="0"/>
              </a:rPr>
              <a:t>To prevent early childhood obesity in American Indian children</a:t>
            </a:r>
          </a:p>
          <a:p>
            <a:pPr algn="ctr"/>
            <a:endParaRPr lang="en-US" sz="3200" dirty="0" smtClean="0">
              <a:solidFill>
                <a:schemeClr val="tx1"/>
              </a:solidFill>
              <a:latin typeface="Arial" pitchFamily="34" charset="0"/>
              <a:cs typeface="Arial" pitchFamily="34" charset="0"/>
            </a:endParaRPr>
          </a:p>
          <a:p>
            <a:pPr algn="ctr"/>
            <a:r>
              <a:rPr lang="en-US" sz="3200" dirty="0" smtClean="0">
                <a:solidFill>
                  <a:schemeClr val="tx1"/>
                </a:solidFill>
                <a:latin typeface="Arial" pitchFamily="34" charset="0"/>
                <a:cs typeface="Arial" pitchFamily="34" charset="0"/>
              </a:rPr>
              <a:t>To prevent early childhood caries in American Indian children</a:t>
            </a: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457200"/>
            <a:ext cx="12954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4631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229600" cy="1600200"/>
          </a:xfrm>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What did we do at           Nez Perce? </a:t>
            </a:r>
            <a:endParaRPr lang="en-US" sz="4800" dirty="0">
              <a:latin typeface="Arial Rounded MT Bold" pitchFamily="34" charset="0"/>
            </a:endParaRPr>
          </a:p>
        </p:txBody>
      </p:sp>
      <p:sp>
        <p:nvSpPr>
          <p:cNvPr id="3" name="Content Placeholder 2"/>
          <p:cNvSpPr>
            <a:spLocks noGrp="1"/>
          </p:cNvSpPr>
          <p:nvPr>
            <p:ph idx="1"/>
          </p:nvPr>
        </p:nvSpPr>
        <p:spPr>
          <a:xfrm>
            <a:off x="457200" y="1600200"/>
            <a:ext cx="7696200" cy="4953000"/>
          </a:xfrm>
        </p:spPr>
        <p:txBody>
          <a:bodyPr>
            <a:normAutofit/>
          </a:bodyPr>
          <a:lstStyle/>
          <a:p>
            <a:pPr marL="0" indent="0">
              <a:buNone/>
            </a:pPr>
            <a:endParaRPr lang="en-US" dirty="0" smtClean="0">
              <a:solidFill>
                <a:schemeClr val="tx1"/>
              </a:solidFill>
            </a:endParaRPr>
          </a:p>
          <a:p>
            <a:r>
              <a:rPr lang="en-US" sz="2600" dirty="0" smtClean="0">
                <a:solidFill>
                  <a:schemeClr val="tx1"/>
                </a:solidFill>
                <a:latin typeface="Arial" pitchFamily="34" charset="0"/>
                <a:cs typeface="Arial" pitchFamily="34" charset="0"/>
              </a:rPr>
              <a:t>Enrolled pregnant moms</a:t>
            </a:r>
          </a:p>
          <a:p>
            <a:r>
              <a:rPr lang="en-US" sz="2600" dirty="0" smtClean="0">
                <a:solidFill>
                  <a:schemeClr val="tx1"/>
                </a:solidFill>
                <a:latin typeface="Arial" pitchFamily="34" charset="0"/>
                <a:cs typeface="Arial" pitchFamily="34" charset="0"/>
              </a:rPr>
              <a:t>Completed 8 home visits over 2 years</a:t>
            </a:r>
          </a:p>
          <a:p>
            <a:r>
              <a:rPr lang="en-US" sz="2600" dirty="0" smtClean="0">
                <a:solidFill>
                  <a:schemeClr val="tx1"/>
                </a:solidFill>
                <a:latin typeface="Arial" pitchFamily="34" charset="0"/>
                <a:cs typeface="Arial" pitchFamily="34" charset="0"/>
              </a:rPr>
              <a:t>Encouraged breastfeeding &amp; water consumption</a:t>
            </a:r>
          </a:p>
          <a:p>
            <a:r>
              <a:rPr lang="en-US" sz="2600" dirty="0" smtClean="0">
                <a:solidFill>
                  <a:schemeClr val="tx1"/>
                </a:solidFill>
                <a:latin typeface="Arial" pitchFamily="34" charset="0"/>
                <a:cs typeface="Arial" pitchFamily="34" charset="0"/>
              </a:rPr>
              <a:t>Discouraged sugar beverages</a:t>
            </a:r>
          </a:p>
          <a:p>
            <a:r>
              <a:rPr lang="en-US" sz="2600" dirty="0" smtClean="0">
                <a:solidFill>
                  <a:schemeClr val="tx1"/>
                </a:solidFill>
                <a:latin typeface="Arial" pitchFamily="34" charset="0"/>
                <a:cs typeface="Arial" pitchFamily="34" charset="0"/>
              </a:rPr>
              <a:t>Recorded height/weight at WIC/MCH visits</a:t>
            </a:r>
          </a:p>
          <a:p>
            <a:r>
              <a:rPr lang="en-US" sz="2600" dirty="0" smtClean="0">
                <a:solidFill>
                  <a:schemeClr val="tx1"/>
                </a:solidFill>
                <a:latin typeface="Arial" pitchFamily="34" charset="0"/>
                <a:cs typeface="Arial" pitchFamily="34" charset="0"/>
              </a:rPr>
              <a:t>Recorded dental exams</a:t>
            </a:r>
          </a:p>
          <a:p>
            <a:r>
              <a:rPr lang="en-US" sz="2600" dirty="0" smtClean="0">
                <a:solidFill>
                  <a:schemeClr val="tx1"/>
                </a:solidFill>
                <a:latin typeface="Arial" pitchFamily="34" charset="0"/>
                <a:cs typeface="Arial" pitchFamily="34" charset="0"/>
              </a:rPr>
              <a:t>Breastfeeding Room</a:t>
            </a:r>
          </a:p>
          <a:p>
            <a:pPr>
              <a:buNone/>
            </a:pPr>
            <a:endParaRPr lang="en-US" sz="1800" dirty="0" smtClean="0">
              <a:solidFill>
                <a:schemeClr val="tx1"/>
              </a:solidFill>
              <a:latin typeface="Arial" pitchFamily="34" charset="0"/>
              <a:cs typeface="Arial" pitchFamily="34" charset="0"/>
            </a:endParaRP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04800"/>
            <a:ext cx="12954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9458" name="Picture 2"/>
          <p:cNvPicPr>
            <a:picLocks noChangeAspect="1" noChangeArrowheads="1"/>
          </p:cNvPicPr>
          <p:nvPr/>
        </p:nvPicPr>
        <p:blipFill>
          <a:blip r:embed="rId4" cstate="print"/>
          <a:srcRect/>
          <a:stretch>
            <a:fillRect/>
          </a:stretch>
        </p:blipFill>
        <p:spPr bwMode="auto">
          <a:xfrm>
            <a:off x="4648200" y="4648200"/>
            <a:ext cx="3454400" cy="1985963"/>
          </a:xfrm>
          <a:prstGeom prst="rect">
            <a:avLst/>
          </a:prstGeom>
          <a:noFill/>
          <a:ln w="9525">
            <a:noFill/>
            <a:miter lim="800000"/>
            <a:headEnd/>
            <a:tailEnd/>
          </a:ln>
          <a:effectLst/>
        </p:spPr>
      </p:pic>
    </p:spTree>
    <p:extLst>
      <p:ext uri="{BB962C8B-B14F-4D97-AF65-F5344CB8AC3E}">
        <p14:creationId xmlns:p14="http://schemas.microsoft.com/office/powerpoint/2010/main" val="5024631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What is it?</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1200" y="914400"/>
            <a:ext cx="5472545" cy="3815149"/>
          </a:xfrm>
          <a:prstGeom prst="rect">
            <a:avLst/>
          </a:prstGeom>
        </p:spPr>
      </p:pic>
    </p:spTree>
    <p:extLst>
      <p:ext uri="{BB962C8B-B14F-4D97-AF65-F5344CB8AC3E}">
        <p14:creationId xmlns:p14="http://schemas.microsoft.com/office/powerpoint/2010/main" val="42949155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Fast Forward . . .</a:t>
            </a:r>
            <a:endParaRPr lang="en-US" sz="4800" dirty="0">
              <a:latin typeface="Arial Rounded MT Bold" pitchFamily="34" charset="0"/>
            </a:endParaRP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457200"/>
            <a:ext cx="12954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s://s-media-cache-ak0.pinimg.com/236x/0c/bd/43/0cbd439f8453bddbfe06b17fc03e2fb2.jpg"/>
          <p:cNvPicPr>
            <a:picLocks noGrp="1" noChangeAspect="1" noChangeArrowheads="1"/>
          </p:cNvPicPr>
          <p:nvPr>
            <p:ph idx="1"/>
          </p:nvPr>
        </p:nvPicPr>
        <p:blipFill>
          <a:blip r:embed="rId4" cstate="print"/>
          <a:srcRect/>
          <a:stretch>
            <a:fillRect/>
          </a:stretch>
        </p:blipFill>
        <p:spPr bwMode="auto">
          <a:xfrm>
            <a:off x="1066800" y="2286000"/>
            <a:ext cx="2400300" cy="2133600"/>
          </a:xfrm>
          <a:prstGeom prst="rect">
            <a:avLst/>
          </a:prstGeom>
          <a:noFill/>
        </p:spPr>
      </p:pic>
      <p:sp>
        <p:nvSpPr>
          <p:cNvPr id="8" name="Right Arrow 7"/>
          <p:cNvSpPr/>
          <p:nvPr/>
        </p:nvSpPr>
        <p:spPr>
          <a:xfrm>
            <a:off x="3962400" y="2819400"/>
            <a:ext cx="9144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9" name="Picture 4" descr="http://sylvya.info/images/tween-hairstyles/tween-hairstyles-72-14.jpg"/>
          <p:cNvPicPr>
            <a:picLocks noChangeAspect="1" noChangeArrowheads="1"/>
          </p:cNvPicPr>
          <p:nvPr/>
        </p:nvPicPr>
        <p:blipFill>
          <a:blip r:embed="rId5" cstate="print"/>
          <a:srcRect/>
          <a:stretch>
            <a:fillRect/>
          </a:stretch>
        </p:blipFill>
        <p:spPr bwMode="auto">
          <a:xfrm>
            <a:off x="4953000" y="1981200"/>
            <a:ext cx="2949314" cy="2286000"/>
          </a:xfrm>
          <a:prstGeom prst="rect">
            <a:avLst/>
          </a:prstGeom>
          <a:noFill/>
        </p:spPr>
      </p:pic>
      <p:sp>
        <p:nvSpPr>
          <p:cNvPr id="10" name="Rectangle 9"/>
          <p:cNvSpPr/>
          <p:nvPr/>
        </p:nvSpPr>
        <p:spPr>
          <a:xfrm>
            <a:off x="914400" y="4724400"/>
            <a:ext cx="2590800" cy="1569660"/>
          </a:xfrm>
          <a:prstGeom prst="rect">
            <a:avLst/>
          </a:prstGeom>
        </p:spPr>
        <p:txBody>
          <a:bodyPr wrap="square">
            <a:spAutoFit/>
          </a:bodyPr>
          <a:lstStyle/>
          <a:p>
            <a:pPr algn="ctr"/>
            <a:r>
              <a:rPr lang="en-US" sz="3200" dirty="0" smtClean="0">
                <a:latin typeface="Arial" pitchFamily="34" charset="0"/>
                <a:cs typeface="Arial" pitchFamily="34" charset="0"/>
              </a:rPr>
              <a:t>Children Born:</a:t>
            </a:r>
          </a:p>
          <a:p>
            <a:pPr algn="ctr"/>
            <a:r>
              <a:rPr lang="en-US" sz="3200" dirty="0" smtClean="0">
                <a:latin typeface="Arial" pitchFamily="34" charset="0"/>
                <a:cs typeface="Arial" pitchFamily="34" charset="0"/>
              </a:rPr>
              <a:t>2003 - 2004</a:t>
            </a:r>
          </a:p>
        </p:txBody>
      </p:sp>
      <p:sp>
        <p:nvSpPr>
          <p:cNvPr id="11" name="Rectangle 10"/>
          <p:cNvSpPr/>
          <p:nvPr/>
        </p:nvSpPr>
        <p:spPr>
          <a:xfrm>
            <a:off x="5334000" y="4572000"/>
            <a:ext cx="2895600" cy="2062103"/>
          </a:xfrm>
          <a:prstGeom prst="rect">
            <a:avLst/>
          </a:prstGeom>
        </p:spPr>
        <p:txBody>
          <a:bodyPr wrap="square">
            <a:spAutoFit/>
          </a:bodyPr>
          <a:lstStyle/>
          <a:p>
            <a:pPr algn="ctr"/>
            <a:r>
              <a:rPr lang="en-US" sz="3200" dirty="0" smtClean="0">
                <a:latin typeface="Arial" pitchFamily="34" charset="0"/>
                <a:cs typeface="Arial" pitchFamily="34" charset="0"/>
              </a:rPr>
              <a:t>Children currently:</a:t>
            </a:r>
          </a:p>
          <a:p>
            <a:pPr algn="ctr"/>
            <a:r>
              <a:rPr lang="en-US" sz="3200" dirty="0" smtClean="0">
                <a:latin typeface="Arial" pitchFamily="34" charset="0"/>
                <a:cs typeface="Arial" pitchFamily="34" charset="0"/>
              </a:rPr>
              <a:t>11 – 12 years old</a:t>
            </a:r>
          </a:p>
        </p:txBody>
      </p:sp>
    </p:spTree>
    <p:extLst>
      <p:ext uri="{BB962C8B-B14F-4D97-AF65-F5344CB8AC3E}">
        <p14:creationId xmlns:p14="http://schemas.microsoft.com/office/powerpoint/2010/main" val="5024631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229600" cy="1600200"/>
          </a:xfrm>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Recruitment Methods</a:t>
            </a:r>
            <a:endParaRPr lang="en-US" sz="4800" dirty="0">
              <a:latin typeface="Arial Rounded MT Bold" pitchFamily="34" charset="0"/>
            </a:endParaRPr>
          </a:p>
        </p:txBody>
      </p:sp>
      <p:sp>
        <p:nvSpPr>
          <p:cNvPr id="3" name="Content Placeholder 2"/>
          <p:cNvSpPr>
            <a:spLocks noGrp="1"/>
          </p:cNvSpPr>
          <p:nvPr>
            <p:ph idx="1"/>
          </p:nvPr>
        </p:nvSpPr>
        <p:spPr>
          <a:xfrm>
            <a:off x="457200" y="1600200"/>
            <a:ext cx="7696200" cy="4953000"/>
          </a:xfrm>
        </p:spPr>
        <p:txBody>
          <a:bodyPr>
            <a:normAutofit/>
          </a:bodyPr>
          <a:lstStyle/>
          <a:p>
            <a:pPr marL="0" indent="0">
              <a:buNone/>
            </a:pPr>
            <a:endParaRPr lang="en-US" dirty="0" smtClean="0">
              <a:solidFill>
                <a:schemeClr val="tx1"/>
              </a:solidFill>
            </a:endParaRPr>
          </a:p>
          <a:p>
            <a:r>
              <a:rPr lang="en-US" sz="3200" dirty="0" smtClean="0">
                <a:solidFill>
                  <a:schemeClr val="tx1"/>
                </a:solidFill>
                <a:latin typeface="Arial" pitchFamily="34" charset="0"/>
                <a:cs typeface="Arial" pitchFamily="34" charset="0"/>
              </a:rPr>
              <a:t>Reviewed old TOTs files for current contact information</a:t>
            </a:r>
          </a:p>
          <a:p>
            <a:r>
              <a:rPr lang="en-US" sz="3200" dirty="0" smtClean="0">
                <a:solidFill>
                  <a:schemeClr val="tx1"/>
                </a:solidFill>
                <a:latin typeface="Arial" pitchFamily="34" charset="0"/>
                <a:cs typeface="Arial" pitchFamily="34" charset="0"/>
              </a:rPr>
              <a:t>Met with WIC and MCH for any updates</a:t>
            </a:r>
          </a:p>
          <a:p>
            <a:r>
              <a:rPr lang="en-US" sz="3200" dirty="0" smtClean="0">
                <a:solidFill>
                  <a:schemeClr val="tx1"/>
                </a:solidFill>
                <a:latin typeface="Arial" pitchFamily="34" charset="0"/>
                <a:cs typeface="Arial" pitchFamily="34" charset="0"/>
              </a:rPr>
              <a:t>Searched EHR </a:t>
            </a:r>
          </a:p>
          <a:p>
            <a:r>
              <a:rPr lang="en-US" sz="3200" dirty="0" smtClean="0">
                <a:solidFill>
                  <a:schemeClr val="tx1"/>
                </a:solidFill>
                <a:latin typeface="Arial" pitchFamily="34" charset="0"/>
                <a:cs typeface="Arial" pitchFamily="34" charset="0"/>
              </a:rPr>
              <a:t>Investigated through Social Media</a:t>
            </a:r>
          </a:p>
          <a:p>
            <a:r>
              <a:rPr lang="en-US" sz="3200" dirty="0" smtClean="0">
                <a:solidFill>
                  <a:schemeClr val="tx1"/>
                </a:solidFill>
                <a:latin typeface="Arial" pitchFamily="34" charset="0"/>
                <a:cs typeface="Arial" pitchFamily="34" charset="0"/>
              </a:rPr>
              <a:t>Contacted Elementary/Middle Schools across the reservation</a:t>
            </a: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04800"/>
            <a:ext cx="12954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209922" name="Picture 2" descr="https://www.facebookbrand.com/img/fb-art.jpg"/>
          <p:cNvPicPr>
            <a:picLocks noChangeAspect="1" noChangeArrowheads="1"/>
          </p:cNvPicPr>
          <p:nvPr/>
        </p:nvPicPr>
        <p:blipFill>
          <a:blip r:embed="rId4" cstate="print"/>
          <a:srcRect/>
          <a:stretch>
            <a:fillRect/>
          </a:stretch>
        </p:blipFill>
        <p:spPr bwMode="auto">
          <a:xfrm>
            <a:off x="7239000" y="4267200"/>
            <a:ext cx="685800" cy="685800"/>
          </a:xfrm>
          <a:prstGeom prst="rect">
            <a:avLst/>
          </a:prstGeom>
          <a:noFill/>
        </p:spPr>
      </p:pic>
      <p:pic>
        <p:nvPicPr>
          <p:cNvPr id="209924" name="Picture 4" descr="http://3835642c2693476aa717-d4b78efce91b9730bcca725cf9bb0b37.r51.cf1.rackcdn.com/Multi-Color_Logo_thumbnail200.png"/>
          <p:cNvPicPr>
            <a:picLocks noChangeAspect="1" noChangeArrowheads="1"/>
          </p:cNvPicPr>
          <p:nvPr/>
        </p:nvPicPr>
        <p:blipFill>
          <a:blip r:embed="rId5" cstate="print"/>
          <a:srcRect/>
          <a:stretch>
            <a:fillRect/>
          </a:stretch>
        </p:blipFill>
        <p:spPr bwMode="auto">
          <a:xfrm>
            <a:off x="8001000" y="4191000"/>
            <a:ext cx="762000" cy="762000"/>
          </a:xfrm>
          <a:prstGeom prst="rect">
            <a:avLst/>
          </a:prstGeom>
          <a:noFill/>
        </p:spPr>
      </p:pic>
    </p:spTree>
    <p:extLst>
      <p:ext uri="{BB962C8B-B14F-4D97-AF65-F5344CB8AC3E}">
        <p14:creationId xmlns:p14="http://schemas.microsoft.com/office/powerpoint/2010/main" val="5024631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229600" cy="1600200"/>
          </a:xfrm>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 Consent Process</a:t>
            </a:r>
            <a:endParaRPr lang="en-US" sz="4800" dirty="0">
              <a:latin typeface="Arial Rounded MT Bold" pitchFamily="34" charset="0"/>
            </a:endParaRPr>
          </a:p>
        </p:txBody>
      </p:sp>
      <p:sp>
        <p:nvSpPr>
          <p:cNvPr id="3" name="Content Placeholder 2"/>
          <p:cNvSpPr>
            <a:spLocks noGrp="1"/>
          </p:cNvSpPr>
          <p:nvPr>
            <p:ph idx="1"/>
          </p:nvPr>
        </p:nvSpPr>
        <p:spPr>
          <a:xfrm>
            <a:off x="457200" y="1600200"/>
            <a:ext cx="7696200" cy="4953000"/>
          </a:xfrm>
        </p:spPr>
        <p:txBody>
          <a:bodyPr>
            <a:normAutofit/>
          </a:bodyPr>
          <a:lstStyle/>
          <a:p>
            <a:pPr marL="0" indent="0">
              <a:buNone/>
            </a:pPr>
            <a:endParaRPr lang="en-US" dirty="0" smtClean="0">
              <a:solidFill>
                <a:schemeClr val="tx1"/>
              </a:solidFill>
            </a:endParaRPr>
          </a:p>
          <a:p>
            <a:r>
              <a:rPr lang="en-US" sz="3200" dirty="0" smtClean="0">
                <a:solidFill>
                  <a:schemeClr val="tx1"/>
                </a:solidFill>
                <a:latin typeface="Arial" pitchFamily="34" charset="0"/>
                <a:cs typeface="Arial" pitchFamily="34" charset="0"/>
              </a:rPr>
              <a:t>Obtain consent from parent/guardian</a:t>
            </a:r>
          </a:p>
          <a:p>
            <a:r>
              <a:rPr lang="en-US" sz="3200" dirty="0" smtClean="0">
                <a:solidFill>
                  <a:schemeClr val="tx1"/>
                </a:solidFill>
                <a:latin typeface="Arial" pitchFamily="34" charset="0"/>
                <a:cs typeface="Arial" pitchFamily="34" charset="0"/>
              </a:rPr>
              <a:t>Fill out KAB questionnaire</a:t>
            </a:r>
          </a:p>
          <a:p>
            <a:r>
              <a:rPr lang="en-US" sz="3200" dirty="0" smtClean="0">
                <a:solidFill>
                  <a:schemeClr val="tx1"/>
                </a:solidFill>
                <a:latin typeface="Arial" pitchFamily="34" charset="0"/>
                <a:cs typeface="Arial" pitchFamily="34" charset="0"/>
              </a:rPr>
              <a:t>Inform parent of </a:t>
            </a:r>
            <a:r>
              <a:rPr lang="en-US" sz="3200" dirty="0" err="1" smtClean="0">
                <a:solidFill>
                  <a:schemeClr val="tx1"/>
                </a:solidFill>
                <a:latin typeface="Arial" pitchFamily="34" charset="0"/>
                <a:cs typeface="Arial" pitchFamily="34" charset="0"/>
              </a:rPr>
              <a:t>childs</a:t>
            </a:r>
            <a:r>
              <a:rPr lang="en-US" sz="3200" dirty="0" smtClean="0">
                <a:solidFill>
                  <a:schemeClr val="tx1"/>
                </a:solidFill>
                <a:latin typeface="Arial" pitchFamily="34" charset="0"/>
                <a:cs typeface="Arial" pitchFamily="34" charset="0"/>
              </a:rPr>
              <a:t> appointment</a:t>
            </a:r>
          </a:p>
          <a:p>
            <a:pPr lvl="1"/>
            <a:r>
              <a:rPr lang="en-US" sz="3000" dirty="0" smtClean="0">
                <a:solidFill>
                  <a:schemeClr val="tx1"/>
                </a:solidFill>
                <a:latin typeface="Arial" pitchFamily="34" charset="0"/>
                <a:cs typeface="Arial" pitchFamily="34" charset="0"/>
              </a:rPr>
              <a:t>Gather height/weight measurements</a:t>
            </a:r>
          </a:p>
          <a:p>
            <a:pPr lvl="1"/>
            <a:r>
              <a:rPr lang="en-US" sz="3000" dirty="0" smtClean="0">
                <a:solidFill>
                  <a:schemeClr val="tx1"/>
                </a:solidFill>
                <a:latin typeface="Arial" pitchFamily="34" charset="0"/>
                <a:cs typeface="Arial" pitchFamily="34" charset="0"/>
              </a:rPr>
              <a:t>Child Questionnaire</a:t>
            </a:r>
          </a:p>
          <a:p>
            <a:pPr lvl="1"/>
            <a:r>
              <a:rPr lang="en-US" sz="3000" dirty="0" smtClean="0">
                <a:solidFill>
                  <a:schemeClr val="tx1"/>
                </a:solidFill>
                <a:latin typeface="Arial" pitchFamily="34" charset="0"/>
                <a:cs typeface="Arial" pitchFamily="34" charset="0"/>
              </a:rPr>
              <a:t>Dental screening</a:t>
            </a:r>
          </a:p>
          <a:p>
            <a:pPr lvl="1"/>
            <a:endParaRPr lang="en-US" dirty="0" smtClean="0">
              <a:solidFill>
                <a:schemeClr val="tx1"/>
              </a:solidFill>
              <a:latin typeface="Arial" pitchFamily="34" charset="0"/>
              <a:cs typeface="Arial" pitchFamily="34" charset="0"/>
            </a:endParaRPr>
          </a:p>
          <a:p>
            <a:endParaRPr lang="en-US" sz="3200" dirty="0" smtClean="0">
              <a:solidFill>
                <a:schemeClr val="tx1"/>
              </a:solidFill>
              <a:latin typeface="Arial" pitchFamily="34" charset="0"/>
              <a:cs typeface="Arial" pitchFamily="34" charset="0"/>
            </a:endParaRPr>
          </a:p>
          <a:p>
            <a:endParaRPr lang="en-US" sz="3200" dirty="0" smtClean="0">
              <a:solidFill>
                <a:schemeClr val="tx1"/>
              </a:solidFill>
              <a:latin typeface="Arial" pitchFamily="34" charset="0"/>
              <a:cs typeface="Arial" pitchFamily="34" charset="0"/>
            </a:endParaRP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04800"/>
            <a:ext cx="12954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4631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229600" cy="1600200"/>
          </a:xfrm>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 Screening Process</a:t>
            </a:r>
            <a:endParaRPr lang="en-US" sz="4800" dirty="0">
              <a:latin typeface="Arial Rounded MT Bold" pitchFamily="34" charset="0"/>
            </a:endParaRP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04800"/>
            <a:ext cx="12954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2770" name="Picture 2" descr="http://cache2.asset-cache.net/gc/185216798-happy-mother-standing-with-her-kids-on-white-gettyimages.jpg?v=1&amp;c=IWSAsset&amp;k=2&amp;d=vJ%2F9eX5xOAV5BCrviRtxw1oZdY11lXmDLjCpuouCXMGqXxuLqpz%2B87dhepEcU0Eu"/>
          <p:cNvPicPr>
            <a:picLocks noChangeAspect="1" noChangeArrowheads="1"/>
          </p:cNvPicPr>
          <p:nvPr/>
        </p:nvPicPr>
        <p:blipFill>
          <a:blip r:embed="rId4" cstate="print"/>
          <a:srcRect/>
          <a:stretch>
            <a:fillRect/>
          </a:stretch>
        </p:blipFill>
        <p:spPr bwMode="auto">
          <a:xfrm>
            <a:off x="2743200" y="2819400"/>
            <a:ext cx="1752600" cy="1743076"/>
          </a:xfrm>
          <a:prstGeom prst="rect">
            <a:avLst/>
          </a:prstGeom>
          <a:noFill/>
        </p:spPr>
      </p:pic>
      <p:pic>
        <p:nvPicPr>
          <p:cNvPr id="32772" name="Picture 4" descr="http://s.hswstatic.com/gif/zero-gravity-massage-chair-4.jpg"/>
          <p:cNvPicPr>
            <a:picLocks noChangeAspect="1" noChangeArrowheads="1"/>
          </p:cNvPicPr>
          <p:nvPr/>
        </p:nvPicPr>
        <p:blipFill>
          <a:blip r:embed="rId5" cstate="print"/>
          <a:srcRect/>
          <a:stretch>
            <a:fillRect/>
          </a:stretch>
        </p:blipFill>
        <p:spPr bwMode="auto">
          <a:xfrm>
            <a:off x="0" y="2667000"/>
            <a:ext cx="2438400" cy="1828800"/>
          </a:xfrm>
          <a:prstGeom prst="rect">
            <a:avLst/>
          </a:prstGeom>
          <a:noFill/>
        </p:spPr>
      </p:pic>
      <p:sp>
        <p:nvSpPr>
          <p:cNvPr id="32774" name="AutoShape 6" descr="data:image/jpeg;base64,/9j/4AAQSkZJRgABAQAAAQABAAD/2wCEAAkGBw8QEBISEg8PFRUVFRUQFRYWEBUVFhUQFRYWFhUVFRUYHSggGBolHRUVITEhJSkrLi4uFx8zODMtNygtLisBCgoKDg0ODw8PDysZFRkrLSsrKysrLSsrKzctKystLTctLTc3Nzc3NysrKysrKy0rKys3KysrKysrKysrKysrK//AABEIAOEA4QMBIgACEQEDEQH/xAAcAAEAAQUBAQAAAAAAAAAAAAAABAEDBQYHAgj/xABKEAABAwICBQgFCAYIBwAAAAABAAIDBBEFIQYSMUFRBxMyYXGRobEicnOBshQzQlJikqLBIzQ1Q4LRFiVTVGN0o+EIFRckwtLw/8QAFgEBAQEAAAAAAAAAAAAAAAAAAAEC/8QAGhEBAQEAAwEAAAAAAAAAAAAAABEBEiExAv/aAAwDAQACEQMRAD8A7iiIgIiICIiAiIgIo9ZWxxC73W4DeewLW8QxySS7WXY3t9I9p3e5TdG1gqq580kbCQeIJB71JixOoZslf7zreanJY3hFqcWkc42hjvcQfBTYtJ2fTicPVIPnZW4Rn0WNhx2md+81fWBHjsU2KoY/ova7scCqi6iIgIiICIiAiIgIiICIiAiIgIiICIiAiLFYhjccdw303dRyHaUGTkkDQS4gAbSTYLA4hpBtbCP4yMv4R/NYisrJJjd7r8AMmjsCjrG/TUepHucdZzi4neSvCqoGN4xT0URlnfqt2AbXOdua0byoqcqgdS5NVcoWI1svM0FPqXvazRJJb6xJ9Fo92XFZCHQfFaj0qvE5G32sa9z8vcQ0e66sSujOIG0ge9BY7CD2LQxyVUh6dVVuPHWYPNpVf+ldIOhVVjT6zD5NCkwb2WKmoufv0JxSnzpMWkPBshe0ebm+CgSaaYvhzwyvpmyNOWvbULutsjPQO/K1+xIV1iKtnZ0ZpB/FcdxupcekFS3aY3drbfDZapo3pRSV7bwvIcBd0bsnt67bx1hZpOxnItKD9OA9rHg+Dreamw6RUztrnMP2mHzFx4rVHLzZXkRvtPWRSdCRjuxwPkr65yYxwCkwV07OjLIOrWuO511eRxb6i1ajxqqO3m3DrbY94P5LNUeJB5DXN1XHZncHqB49SuakT0RFUEREBERAREQFErsRjhHpHPc0Zk/yUWur3F5jjNiOk7geA6+tY9+Gb8yTmTe5J6ypViPXYrLLl0W/VBzPrHeoACnyUDgrD6Zw3LOtI9ksrhaRuXlQebLkPLXHL8opyb81zZDOAk1vT99tRdfULGMJgq4nQzsD2HPgWu3Oadxz2q4bjSeRoQfJJdTV57nDzv1tSw5v+Hb77roFlyer5P8AEsPm5/D5uctsFw2TVO1rmn0Xjz4LIUvKTPT+hiGHyscMi9jS259R+Xc5XcR0eyLVKXlHwp9rzvYeD4XjxaCPFSzpzhX99j+7J/6rMVn7KzXUUU8bopWNex4sWnzHAjcdy1at5TcLjHovmlPBkRHi/VWr4ppriWIgw0NJKxjrtLmgueW+vYNj/wDs1YlaK6d1HWOdBIbwzODH32hjiBe20EDMbwV9GQyFzGuItrNa4jgSAbLnGh3JmY3tmrC0lpDmwtNxrDMGR2w5/RFxxO5dNAT60zHiyrZe7L3HEXbFlpa1VLp6K+ZUunpAFLa2y1mJVuOEBepG3Fu48DuK9leSbLSMthlTzsMch2uaCeF7Z296lLHaOj/tKf2TD3gFZFVkREQEREBeZHWaTwBPcvStVI9B/qnyQalhFRrAu3nPvWUbN1rX8E6AWSJWcaZMVKrzjDtaPcsWHlemzFBkDBG7fZWX4aDssrInVxs/WgsyYaRxUd9G4LKMqTxVwTg7QEisC6EjcVbkjBFnAEcCLjuK2K0Z3ELw+jYdhCkGmVGjdBIbvoqUnjzDAe8BR/6G4Z/caf7n+63OTDOA7lGfQEINep9HaGM3ZRUrTxEDL95CyIbYWAAHAZDuUl1M4blac08Coq3ZVAXtkROxZCnpANqoiwUhO1ZGKEBXWsshVjNU2KiErzdUVVuU+i7sPkvasVjrRvP2HeRVGZwMWpacf4UfwhTlFwptoIRwjYPwhSkZEREBERAXmTonsK9Ly/YexBomD9FZBQMI6KnrONKKi9LyUFLqoKoiD2Hq42QqwvSCQ2ZXGzKHdVBRU9s54q6KjisaHL0JCgyGuw7lTmGO2KEJVIppLlUSBStAyCpq2UxltW6iy7VYjwVbevZK8OQeCqKq4vypco8vOvo6KQsay7JpmmznP3sY4dFo2EjMm+4ZkdpII4qHiRtDL7N/wlfO3JzpRPSV8N5XmKV7YpWlxIIeQ3WsfpAm9+3ivobFvmJfVLe/L80G0UbbRsHBrR4BXl5YLADqAXpEEREBERAVHbCqqhQaLhfRPaVOULDNh7T5qYstKrkunGn1fQYlLFE6N0QEZDHxg2uxpNnCztpO9daWlaV8m9LiE7pzNPHI4NabarmeiA0eiRfYBvVNa3h3LK05VFG4faikv+F9vNdMwqvZUwRTxhwZKwSN1gAbHiBfNfLlZBzcj2XvqOcy9rX1SRe3uX0hoJ+zKL2DPzTUxnHOAzJA3ZkBe7Ln3LXWamHsj/tZmj+FgLj46q5Fhuk1fTfM1c7ernCW/dNx4JFr6dKLheG8rWJR2ErYJhv1majj72WHgujaC6cMxQyM+TuidG0Pd6Yc0gm2RsChW33RUVVFVUim2qOr9LtVGUZsVqU5q6zYrEm1VHkrw4LQeVfTt2HRtgpyPlMo1tawPMxbNex2uJva+WRPBcz5P9Nq2LEYedqZ5Y5pGxSNkkc8fpDqhw1j6JBIOXCyI7HyiY4aHDp5Wm0jgIYjvEkmWsOsDWd/Cue8j+g8FRE6tq42yAuLIY3i7Tq5PkcPpZmwB+qTwU//AIgakiGji+tJJIf4GtaPjK3jk/iDMLoQB+4Y73u9I+JKDiGn2DxUWMmOFobGXwytaNjNfVJA6r3svoTFRdjhxexvfI0LhnK9+22+rTrumIC5aOM0Q/1Wn8kG1IiIgiIgIiICoVVEGjYdsPafNTFEoPpes7zKlrONCoNoVUbtCD5Vxn9Zn9rJ8ZX0ToH+zKL2LfMr53xv9aqPbSfGV9D6A/sui9iPMq6mOf8ALtV3lpIb9FkkpHruDR8BWM5KNFKbEPlRqY3OawRtYQ8tIe4uJII6m7+Khcr1ZzmKyj+yZHF3N1j4vKg6Lab1eHRvjgbAQ9/OOL2FxuBYC4cMv5oN/wAR5G6d3zFXMw8JGNkHZduqfNZHk50KqcMnqHSvieySNrWuY43uHXzaQLeKwuAcsF3BtZTtaDtlivl2xm5I7D7iupUdVHMxskb2vY4azXNNwR1FF6XlUKiqFFVUil2qOpNJtVGSbsVh21XxsUWoaXBwBsS0tvtsSLXVRwDAKRmPY9M+Yl0IMk5bci8EZDImA7gbsv71HxvBomaSMpqZgawVFOdRuxmUb3gdQ9Irp1dT0mjeGyS09OHv9CMucRrySOuA6R1uiDc6o/3XFtGtLX0uImvlibO9znudrEgh0nTew7nWLgN2aMt8/wCIXbQn2/nGuiaCfsyh/wAtF8IXNuXWqZNFhsrDdkjJZGni1wicPNdJ0C/ZdD/l4/JFcg5YB/XbbfUp13Sp+chH+PH5k/kuJY3bEdKGsZm1k0cZIzGrTgGTxa4LtrzeWn652/A8/kg2lEREEREBERAREQaRRbXes7zKlKLSbX+s7zKlLLQVQbQhRu0IPljHP1qo9tL8bl9C8n/7LovYj4nL57x79aqPbS/G5d90MMn/ACWn5u3OfJnalxcc4NfUuN+dldTGL0x5NKeue+eKQxTuOs4m7o3u4uG1vaO5YHBeR27CaupLXkmzYQHADcS522/ABRcO5YqhuVRSRP3Esc6M9xuPJdgpp2yxskYbte1r2ni1wBB8UOnA9N+T2ow5vPNeJoLgF4bquYTsD28DsuD3ZKTyU6WupKltNI79BM4Nz/dzOya4cATYHv3LuNZSMmjfFIAWSNMbgd7XCy+WayExSyMvmx7mX62uIv4IePqxVCxmjVeaijppjtkiY53rWs7xBWTCjT0FJpNqihSqTaqjI7lHdtUjco7tqo1/TbR7/mVJ8m5zmw6SN7nWuQxhJIA3lcS5UNBYsKMDoZJHxyhzTr6us2Rlt7QMiHeBX0VcZ5jLI9R258Nq4ty91/OT0lIz0ntDpHNG3WlLWxjts05dYRGH08iccFwR52COVneQW+AUXCuVCspsPFHGxgc0OYye51mRuJNg3ZrC5s7syyXXsW0LhqsMhoXuLTFHGGPAuWSsZqk23g3cCOtado9yMsZKH1lQ2VjTcRxhzdf13HMDqHeg9ch+jL2NkxCVpvIDFDfaWXvJJ7yAAep3FdRHz9N7U+EUqvRsa1oa1oDWgNAAsA0ZAADYFbj/AFmm9d5/0n/zQbMiIiCIiAiIgIiINKph6T/Xd8RUhWIOlJ67viKvLLSpVBtCqV5QfMGk1LJHV1GvG9l5pSNZpbcF5sRfaF33k8P9V0Xsv/Nyz00bXjVe1rhwc0OHcVSngZG0MYxrGtyDWgAAXvkBszKo4PyqaLuo6szMaeYncXtIGTJTm+M8N5HUeorK8nnKQylibS1YeY25RyNGsWN26jm7S3gRmPLr2J4dDUxPhmjD43izmnwIO0EbQRsXGtJuSirhcXUh5+Pc0kCVo4EZB3aO5EbnjvKlh8ULjTyGaUt9Boje1ocdjnlwGQ22Ga4TI8uJcTckkk8ScyVlP6M4hravyGrve1vk8nnZb/oFyZTCVlRXNDGsIeyG4LnPBuDJbJrRkbbTvtvHrpOiFE6CgpYnCzmwsDhwcRrEd5WXVFVRpVSqRRVJo1UZHctR5ScVqaTDqiemIEjdQa2rrarXODXOAOVxfaVtp2LH4lQx1EUsErbska6NwvY6rhY2O49aqPnjQ/lKq8OZO0sbPzzud1pXu1hNbVLidrgQBcdW1ZXkwwmfFcTfiFTd7Yn865xGT6j92wdTcjbcGtG9ZWHkPdz3p1zeZvf0YjzpbwsfRB67nsXUqKjpMPpQxnNwwRDMucABc5ue87yTmTvKCeqLQMb0mFS9jYDPH+kbTOcbscY5p6Ea8Yvaz4pzZxFwDcWutk0SpHQUjYi17QySoawOJJEQnl5vM5kamrYncgzTirdL+tU49ofwW/Nel4oXA1kI3hkrj2egM/eUGzoiIgiIgIiICIiDTY+nJ67viKuq035yX13/ABFXAVGlSqJdEFAM1oUOkOJjVePksrZa2agjY5roixzXvDJHyNvrCzSCNW+QW+qBJgtOeb/R6vNzfK2hpLRz+d3EDbfWNx1oMAzS6zozK10eoK0VEbWiQa9IIy4skJBtZ4IyzvY2ss3g2PU1Zrcy9xLQ1xa+N8btR2bXhrwCWncRksRiWhbZOdLJyDIK3JzQQH1jGMOY3NMYPvKn0mFSsrWTHVLG0TaUkHMytka7Z9WwOaDN3REUVVVVEQFKo1FUukCqJ52KPvV9yjjaqirlrGmdAKg00RjDw75T6JF2l/yWURlwOWTiLE7DZbK5ytuKDBYbo7Ex5mkAfI4RGxsWsdHDTxGw+kb07HAnYdizZK8kqFXVwZqtDXPe/KONvTefybxJyCC7W1rImlz3WAyvtJJ2BoGZJ4BTtGaKXWfUStLC9oZHGdrIgb3f9pxzI3WAVMFwAtcJ6ktfMOg0Zxwg7mA7XcXbexbCiCIiAiIgIiICIiDVsapTDI5+qdRx1rgE6rjtBtsHXsUOGdrui8HscHLdVBqsIppc3wsJ+sBqu+8LFSLWua3Yq3WSm0ab+7nmZ1OtI38XpeKhS4RWM2CKQfZcWO+6648UgtgqijTTGP52KWPrcw6v323HivUNSx4u14cOogoqRdFb105wILiKgKrdBUKq83S6FVUykUMKZSIJrlEcpTlFKqPKtyvsk0obfZlmb7AOJWPoYZq43ic6ODfNYa0tt0IIsG/bI7OKBUVT3PEMLecmIvq/QjafpyncOA2ncs/geBsp7vc4yTP6crhmfssH0WDcApWFYXDTMLY2nM6znE6z3uP0nuOZKmogiIgIiICIiAiIgIiICIiAiIgLHVeB0spu+CO/1gNV33m2KyKINdm0WA+aqJW9T7SN8bHxUKbCa2P6EUo4sfqu+67L8S29EGhSVAjP6RkkR+20tH3uie9Xo5gRdrgR3+IW7EA5FYyq0epJCTzLWuP0o7xu722upFrAB/EKusOKmz6MyN+aqT6srQ78TbHzUCairI+lT644xOD/AMJsfAoPdyp1GsKytjvqkljuDgWHudZZejPB3gip71jK6sZE0ue4NaNpPkOJ6lcxKvbFZvpPkd0ImC73nqG4cSbAK5hGAOL2z1Wq6QZxxjOOHsv0n/aPusqiDh+CyVZD6hrmQbWQHpScHTcB9jv4LbmNAAAAAGQA2AdS9IiCIiAiIgIiICIiAiIgIiICIiAiIgIiICIiAiIgIiILU9PHILPYxw4OaCPFYyTRmkPRY9ns5ZIx3NcAswiCBh2D09OSY4wHO6TiS57u17iSe9T0RAREQEREBERAREQEREBERAREQEREBERAREQEREBERAREQEREBERAREQEREBERAREQEREBERAREQEREBERAREQEREBERAREQEREBERAREQEREBERAREQEREBERB//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78" name="AutoShape 10" descr="Image result for gift or prese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80" name="AutoShape 12" descr="Image result for gift or prese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3" name="Right Arrow 12"/>
          <p:cNvSpPr/>
          <p:nvPr/>
        </p:nvSpPr>
        <p:spPr>
          <a:xfrm>
            <a:off x="2133600" y="3352800"/>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84" name="AutoShape 16" descr="Image result for clipboard with paperwor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86" name="AutoShape 18" descr="Image result for clipboard with paperwor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88" name="AutoShape 20" descr="Image result for clipboard with paperwor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2790" name="Picture 22" descr="http://cliparts.co/cliparts/rin/Bx5/rinBx5RiR.jpg"/>
          <p:cNvPicPr>
            <a:picLocks noChangeAspect="1" noChangeArrowheads="1"/>
          </p:cNvPicPr>
          <p:nvPr/>
        </p:nvPicPr>
        <p:blipFill>
          <a:blip r:embed="rId6" cstate="print"/>
          <a:srcRect/>
          <a:stretch>
            <a:fillRect/>
          </a:stretch>
        </p:blipFill>
        <p:spPr bwMode="auto">
          <a:xfrm>
            <a:off x="4953000" y="2819400"/>
            <a:ext cx="2219325" cy="1600200"/>
          </a:xfrm>
          <a:prstGeom prst="rect">
            <a:avLst/>
          </a:prstGeom>
          <a:noFill/>
        </p:spPr>
      </p:pic>
      <p:sp>
        <p:nvSpPr>
          <p:cNvPr id="20" name="Right Arrow 19"/>
          <p:cNvSpPr/>
          <p:nvPr/>
        </p:nvSpPr>
        <p:spPr>
          <a:xfrm>
            <a:off x="4572000" y="3352800"/>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6934200" y="3352800"/>
            <a:ext cx="533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94" name="AutoShape 26" descr="Image result for 30 minute tim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96" name="AutoShape 28" descr="Image result for 30 minute tim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2798" name="Picture 30" descr="30 minutes"/>
          <p:cNvPicPr>
            <a:picLocks noChangeAspect="1" noChangeArrowheads="1"/>
          </p:cNvPicPr>
          <p:nvPr/>
        </p:nvPicPr>
        <p:blipFill>
          <a:blip r:embed="rId7" cstate="print"/>
          <a:srcRect/>
          <a:stretch>
            <a:fillRect/>
          </a:stretch>
        </p:blipFill>
        <p:spPr bwMode="auto">
          <a:xfrm>
            <a:off x="7467600" y="2667000"/>
            <a:ext cx="1466342" cy="1752600"/>
          </a:xfrm>
          <a:prstGeom prst="rect">
            <a:avLst/>
          </a:prstGeom>
          <a:noFill/>
        </p:spPr>
      </p:pic>
    </p:spTree>
    <p:extLst>
      <p:ext uri="{BB962C8B-B14F-4D97-AF65-F5344CB8AC3E}">
        <p14:creationId xmlns:p14="http://schemas.microsoft.com/office/powerpoint/2010/main" val="5024631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229600" cy="1600200"/>
          </a:xfrm>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Data Collection</a:t>
            </a:r>
            <a:endParaRPr lang="en-US" sz="4800" dirty="0">
              <a:latin typeface="Arial Rounded MT Bold" pitchFamily="34" charset="0"/>
            </a:endParaRPr>
          </a:p>
        </p:txBody>
      </p:sp>
      <p:sp>
        <p:nvSpPr>
          <p:cNvPr id="3" name="Content Placeholder 2"/>
          <p:cNvSpPr>
            <a:spLocks noGrp="1"/>
          </p:cNvSpPr>
          <p:nvPr>
            <p:ph idx="1"/>
          </p:nvPr>
        </p:nvSpPr>
        <p:spPr>
          <a:xfrm>
            <a:off x="457200" y="1600200"/>
            <a:ext cx="7696200" cy="4953000"/>
          </a:xfrm>
        </p:spPr>
        <p:txBody>
          <a:bodyPr>
            <a:normAutofit/>
          </a:bodyPr>
          <a:lstStyle/>
          <a:p>
            <a:pPr marL="0" indent="0">
              <a:buNone/>
            </a:pPr>
            <a:endParaRPr lang="en-US" dirty="0" smtClean="0">
              <a:solidFill>
                <a:schemeClr val="tx1"/>
              </a:solidFill>
            </a:endParaRPr>
          </a:p>
          <a:p>
            <a:r>
              <a:rPr lang="en-US" sz="3200" dirty="0" smtClean="0">
                <a:solidFill>
                  <a:schemeClr val="tx1"/>
                </a:solidFill>
                <a:latin typeface="Arial" pitchFamily="34" charset="0"/>
                <a:cs typeface="Arial" pitchFamily="34" charset="0"/>
              </a:rPr>
              <a:t>Dentist and staff set up at the school and community center</a:t>
            </a:r>
          </a:p>
          <a:p>
            <a:r>
              <a:rPr lang="en-US" sz="3200" dirty="0" smtClean="0">
                <a:solidFill>
                  <a:schemeClr val="tx1"/>
                </a:solidFill>
                <a:latin typeface="Arial" pitchFamily="34" charset="0"/>
                <a:cs typeface="Arial" pitchFamily="34" charset="0"/>
              </a:rPr>
              <a:t>Screened 90 children</a:t>
            </a:r>
          </a:p>
          <a:p>
            <a:r>
              <a:rPr lang="en-US" sz="3200" dirty="0" smtClean="0">
                <a:solidFill>
                  <a:schemeClr val="tx1"/>
                </a:solidFill>
                <a:latin typeface="Arial" pitchFamily="34" charset="0"/>
                <a:cs typeface="Arial" pitchFamily="34" charset="0"/>
              </a:rPr>
              <a:t>Outcomes and urgent needs communicated to clinic and parents</a:t>
            </a: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04800"/>
            <a:ext cx="12954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4631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Youth Incentives for </a:t>
            </a:r>
            <a:br>
              <a:rPr lang="en-US" sz="4800" dirty="0" smtClean="0">
                <a:latin typeface="Arial Rounded MT Bold" pitchFamily="34" charset="0"/>
              </a:rPr>
            </a:br>
            <a:r>
              <a:rPr lang="en-US" sz="4800" dirty="0" smtClean="0">
                <a:latin typeface="Arial Rounded MT Bold" pitchFamily="34" charset="0"/>
              </a:rPr>
              <a:t>participating . . .</a:t>
            </a:r>
            <a:endParaRPr lang="en-US" sz="4800" dirty="0">
              <a:latin typeface="Arial Rounded MT Bold" pitchFamily="34" charset="0"/>
            </a:endParaRP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
            <a:ext cx="12954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207874" name="Picture 2" descr="https://encrypted-tbn2.gstatic.com/images?q=tbn:ANd9GcRFgRBgA4DoNgiC-pmysd98ghN1udJZt0xHKEcmzNPGOJzQkbmj9g"/>
          <p:cNvPicPr>
            <a:picLocks noChangeAspect="1" noChangeArrowheads="1"/>
          </p:cNvPicPr>
          <p:nvPr/>
        </p:nvPicPr>
        <p:blipFill>
          <a:blip r:embed="rId4" cstate="print"/>
          <a:srcRect/>
          <a:stretch>
            <a:fillRect/>
          </a:stretch>
        </p:blipFill>
        <p:spPr bwMode="auto">
          <a:xfrm>
            <a:off x="533400" y="2133600"/>
            <a:ext cx="3048000" cy="2743200"/>
          </a:xfrm>
          <a:prstGeom prst="rect">
            <a:avLst/>
          </a:prstGeom>
          <a:noFill/>
        </p:spPr>
      </p:pic>
      <p:pic>
        <p:nvPicPr>
          <p:cNvPr id="207876" name="Picture 4" descr="http://focusonthelittlethings.files.wordpress.com/2010/12/photo-84.jpg"/>
          <p:cNvPicPr>
            <a:picLocks noChangeAspect="1" noChangeArrowheads="1"/>
          </p:cNvPicPr>
          <p:nvPr/>
        </p:nvPicPr>
        <p:blipFill>
          <a:blip r:embed="rId5" cstate="print"/>
          <a:srcRect/>
          <a:stretch>
            <a:fillRect/>
          </a:stretch>
        </p:blipFill>
        <p:spPr bwMode="auto">
          <a:xfrm>
            <a:off x="6019800" y="2133600"/>
            <a:ext cx="2438400" cy="2743200"/>
          </a:xfrm>
          <a:prstGeom prst="rect">
            <a:avLst/>
          </a:prstGeom>
          <a:noFill/>
        </p:spPr>
      </p:pic>
      <p:pic>
        <p:nvPicPr>
          <p:cNvPr id="19458" name="Picture 2"/>
          <p:cNvPicPr>
            <a:picLocks noChangeAspect="1" noChangeArrowheads="1"/>
          </p:cNvPicPr>
          <p:nvPr/>
        </p:nvPicPr>
        <p:blipFill>
          <a:blip r:embed="rId6" cstate="print"/>
          <a:srcRect/>
          <a:stretch>
            <a:fillRect/>
          </a:stretch>
        </p:blipFill>
        <p:spPr bwMode="auto">
          <a:xfrm rot="5400000">
            <a:off x="3429000" y="2438400"/>
            <a:ext cx="2743200" cy="2133600"/>
          </a:xfrm>
          <a:prstGeom prst="rect">
            <a:avLst/>
          </a:prstGeom>
          <a:noFill/>
          <a:ln w="9525">
            <a:noFill/>
            <a:miter lim="800000"/>
            <a:headEnd/>
            <a:tailEnd/>
          </a:ln>
          <a:effectLst/>
        </p:spPr>
      </p:pic>
    </p:spTree>
    <p:extLst>
      <p:ext uri="{BB962C8B-B14F-4D97-AF65-F5344CB8AC3E}">
        <p14:creationId xmlns:p14="http://schemas.microsoft.com/office/powerpoint/2010/main" val="5024631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Parent  Incentives for </a:t>
            </a:r>
            <a:br>
              <a:rPr lang="en-US" sz="4800" dirty="0" smtClean="0">
                <a:latin typeface="Arial Rounded MT Bold" pitchFamily="34" charset="0"/>
              </a:rPr>
            </a:br>
            <a:r>
              <a:rPr lang="en-US" sz="4800" dirty="0" smtClean="0">
                <a:latin typeface="Arial Rounded MT Bold" pitchFamily="34" charset="0"/>
              </a:rPr>
              <a:t>participating . . .</a:t>
            </a:r>
            <a:endParaRPr lang="en-US" sz="4800" dirty="0">
              <a:latin typeface="Arial Rounded MT Bold" pitchFamily="34" charset="0"/>
            </a:endParaRP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
            <a:ext cx="1295400" cy="1143000"/>
          </a:xfrm>
          <a:prstGeom prst="rect">
            <a:avLst/>
          </a:prstGeom>
          <a:noFill/>
          <a:extLst>
            <a:ext uri="{909E8E84-426E-40DD-AFC4-6F175D3DCCD1}">
              <a14:hiddenFill xmlns:a14="http://schemas.microsoft.com/office/drawing/2010/main">
                <a:solidFill>
                  <a:srgbClr val="FFFFFF"/>
                </a:solidFill>
              </a14:hiddenFill>
            </a:ext>
          </a:extLst>
        </p:spPr>
      </p:pic>
      <p:sp>
        <p:nvSpPr>
          <p:cNvPr id="211970" name="AutoShape 2" descr="data:image/jpeg;base64,/9j/4AAQSkZJRgABAQAAAQABAAD/2wCEAAkGBxMTEhUSExIVFhIVFRcVFRUQEhUQEBAVFRIWFhUSFRUYHSggGBolHRUVITEhJSkrLi4uFx8zODMsNygtLisBCgoKDg0OGhAQGy0fICUtLS0rLS0tLS0tLS0tLS0tLS0tLS0tLS8tLS0tLS0tLS0tLS4tLS0tLS0rLS0tLS0tLf/AABEIAOoAoAMBIgACEQEDEQH/xAAcAAACAgMBAQAAAAAAAAAAAAAEBQMGAQIHAAj/xAA7EAACAQIFAgQEBQMDAgcAAAABAgADEQQFEiExQVEGImFxEzKBoUJSkbHRFCPBM2JyQ5I0U4KiwtLw/8QAGQEAAgMBAAAAAAAAAAAAAAAAAQIDBAUA/8QAKhEAAgICAgIBAQgDAAAAAAAAAAECEQMhEjEEQVEiExQyQmFxgZFDotH/2gAMAwEAAhEDEQA/AOUfCm1DCamtCUp32liybLLbnn9pFlycET4sfNheSYAIt7Rmx3ki07Ceo07mZr2akVSJ6NON8FTgq09hGeCE5IIZTSa1U2hKLPMslojsTVE3kdRYbV2aDPuYlDp6NFMyTMsLSJ6kU5M1qNBqjz1arF9fEQBbNsVWtE1atvJcTUMSYrEb7y3hxe2VM2X0iTFhSDKNjaWlyOnSWHEY+Jcc2reXbKDQBMzE9OFOjZLlpbe31luwmAAEmy/AhVFhG1CkJmSbm7ZsQgoITZhT0LqPXaL8vrantC/GeJACKO8E8L0bsWPSI+6HsfPsIxwS7QB0LMPeN6KQxQWwlZlpgiYdpIiNoW1x5oMdoV3MVYrEWMifZIlo3rVIHWr2geJzACKMVji3EeOOUiOWSMQvF5gO8GTEgxTVpu289TYrLWPAo9lLJnvoc1aVxeIM3p3G3Mkr5tp2ivE48NLFor9iOsxvIGMJxZubwUmAJGRMTczUxhGfR+Dp9JviG0A+08oI4iDP8ysLTM6Rt1bKnnmMNSpz+KWnw1T8l5RUUtiALbHedKyejpUCR1s72xphqcYoJBhqcN07SaK0RyeyFzB69Xy/aSYipb9Iuepc+gitkiibVW0pKZjsQxJllzSv5bCV9aN+ZZ8fEmuTKflZmnxiI66kzfB0j2jSpRA5miVLHYS3SXRRbb7Pf0TGLcfgj3jlsVtFeNr36wHFPzGkwigsRLLjd4mxFCKEBZ5GTN3p2kcJzMzEyDMgTgHeMbnqJdW2MpOd5mHfYxr4oWnUG/zdwbGUqhhnastMG4J57DrMtfV2zbk66LZ4ZwtzrI54l7wFOV3A4coAo2//AHpLPl6Eevt/EVbYyjobUEm9d7Ca0YPjbt5f1k10iGtiirijUcqnHVun0kmIqLTWG4PLy3Fgo69Pp3Mgzjw27i6Pcjodr+0bHhlLb6EzeTCGl2Vr+p1tvJ3o3G3MgGFZW0sCGHcSU4jTNFKlRlNuTtgeIpgc8xTiq/aFZnjR3iGtibnaI2MkbV8Q3eBuSesnFO8lWjBRwtagZG2EjsUZuKENAK1UwEEqZdLc2HkL4SGjinPgyJH8AiW2pgoJVwM6gWMM0qm5N7iEeHKN2125itg5cUyL6ja44t1l3ynLytgFPH195kM21tjvCYa9v4jzCUdt/wCIJhKBW2pSPcbfrG1LiSQj8hm/g9e01w2H1+Ymy3v/ALm9PQTSsSdh1hqvaWcMFJ2yl5M5RSSCVPS020xdjswWkutyB0A5JPoOs3wePVxqUgjuDf6S0Z/GVcq18m+OwCVRZxv3GxH1nO/FWR16HmUGpT/Mguy/8h/mdPVgZ4rAC6OE08vq1NyCBCBlDLyp+s7G+W0ybhQD6DaB43AIBuJZxLF8WZ3ky8n1JJHI61Er0g2syy+IKS6tvtEXwPSSTeNOkirih5M422Rq5k1OpeaNTI6TFNt53GEiN+RnxPYxXDEi4Ejan3j7IlBG8b4jJFccRJYa6LmDz3JfUijNSg9ShLHjskdNwLiKnT0kDi12aMMkZq0Q5LRHxCxsSLBQe56/adKyPAKgvye5nOMizH4VUkKrX5V9v0PSdHynO0YDVSt/xYH+Jm4XFdvZtZFNrS0OWpjSb8WgaGy3PaTYvGKwGkEAc6iPtaLKlfUfT95K1zlURFL7OHKRMtXe/wCkIWrtAl2mb7bfcXAlyMFGNIzJZHOfJiXN8BWdy7sugcEkhVHa3N4vw+YOGAFTSi8aV2I/49SfWNquFdQaj128oufLdfbTxaYp4lGBWkgp1WW6llG46nbgyFrZs48twqlJftSX9oZYDPgd3VkXgNU8oPbfpLDSrXnOqtKqjHUhZyDd6m9MDv2PuY8yjxED5alhYfONqe3vCpfJV8jw9c8W0W6RVlBFiLgxRgM1pliBWDEm4B20jsB1jmnVBjmdKDjqSoped+FG3ekS4/I3zD2PWVY0LEgggjkEWI+k68U7RbmeUUq3zLZujAWYe/eG2wKkc1NAGRPgBLDmWTNQN2BKfnXgf8u0joYNW+V/1jxUu0QZJYpakB5VdD6S34GuDELZPUG4F/ab0Kr0z5gRJ1kv8RRfjKDvG7Ra2oKw3EQ5v4fVhcCx9IxwGYBozuCIWGPdrTOTZP4fL/3KpZV6KDpb3N+BHVDLaifJVuP9w3/UGTPU+In9txZvxWDWB5sOAfeLMFi/gMVYFaQXYMS7Iemo9yBew4lBeNicerN1+VljK06JfEOKr01RVeysbPUC7Jx/J3geBx7ax8GvUcKf7pr2+CyfmU9OuxlmDBhtuCPcWinMcmRgNIOlQSKKkJTqN0uQLyeEIwVJEGTJPI7k7HuCzJKhYLcgW8wB0MD1VuDDvac6x1Jk0h2vWaxTDUNQootrb2P3ltyKtXKH4yhSDZQL30jubm/vCRjjY7HrtuLgwHF4CyH4ICMTuRsSPyg9IaGvN72iuKZLjzSxvQlWoaYcVzdWtopaviVDvuf2kGKwgqIpoKSEuGT8YJsb+pjyvh0ceYX+xHsekAxeHqU100EsCQSUPnuO9+RaQyi0aWDyYydrUv8AUX1qC/D2ptSKkHXUBJfbgnoeu0suU5rTayB7tblhbWQNyIO2ANSloqNc3uGAFx2uOp6GRYXJGFRWepq0/KFXTb+BAk0zsuTFlg1N7V17LWlTabkAwZGgFfO6QLKtWnrFxpaoF83QGSJWZbVDVqe1jwe/BlZzbwpc/Ewz/Df8h3pN/wDWGZP4nStYOpRiSu5DUywNioccHY2va8e2jJuLIpwjkVNWUrAZzVot8PE0yp7keU+oPWWek1GsLi0nxeESoul1BHryPY9JXMVkdSj5qDFlH4fxD+ZJ9pfZD93cfwv+xvV8Pryux9JH8CpT53H3g2WeJLeV9jHwxiOOkZP4ElBe9HA8Jj6lE3Q7dQd1PuJacBmVLEAAgaxvoY8e3cSltr40n9JGXKnqCPoRMvHknj7WjeyY4ZP3LtmYcN8QsQi/KUbTo3Frj3uCTtYxjhcwVzYEBvynZrd7HpK3lHiUfJXPoHH/AMv5jd8rWwNJiDfVcsWBuPMw9TtvL0MimtFCeOUHsbGkhIYqCV+UkC637GKfE+IrKqBCy02JFRqakso2txvbmepZg1Oy1RsALkXZ1vsC/S55sOI3pVQwDKQQeCNwRGEEeD0jTUw1Z7KwFb4zOQ6dwpG554lpwWYJUF0cMPTp6HsYgzbKBUYVFPnVbBWJFM/9tip9YpwdPEUqhCAviCo1MwtQpr03Ng59ekJx0CbapXsq8Q03ISoyJVJ06Q2oEjsRsOu147w+JRwdLA2NvKwaxHINuIGgBKPaFUqkCVZIpgoPJoOZ9pRvEzKK1MUKId6Wr4g0gpZrEUyPzcn0vH+NxdRnGHof6zC5a11w6H/qN6noOto7y7JaVFdKgncks/mdieWJ7mFfSCVspeFr0/ivToUKhRlBr0z5StgTekDuWBP1jfKfENUK16TVEpnSWW/xSBw5pkX4tHuY5QlTzC6VF+WpT8rp/I9DKfg8fXXF1VxFVaOwAdqYC1QpJUktsRueCIdMWqLbkWa/1CMxULZiFs2okf7hbyn0jIic+p5wyVviOEUKl3/p2uK2piASpPA0/wDujnBeM0c/I2gWuws1ieBYbn6esDi/Q6Y4zHJqdbcjS35l/wAjrK7Xo1sMfMCU6MLlT/Et2FxKVBdGBG3BBIvxcSR0BBBFweb7xbphlFSVM+d1x5nq1VX557iBVBaDPWtOe9MkTa2hgmHXq0d5bnHwRpG6flJ/btKY+MPeRnMD3ixjGPSDKUpdnXsLiaWIUMpBtf0ZL7H2PrBFw9WiSwcEW5IOkBemgcsb2Fthacso5zUpsGpuVb06+/edA8LeMkrkU6tkrHYdEqH0PQ+kdMjcSx5bmIqDzWVzuEJ81umx3MPqrqUqb2IsbGxsRbmKMVlSsdSHS+wv+FehIH5rE2k2HxIVvhAgLTXztVNna/Fr8juYQACeHHFqIqD+muGJCAViR+G/+ZZcvwtOkoSmoVfTk+pPU+sjo1QwupBHdSCJKDOAHK0Gx+MK6UpgNXqbU0P3duyDqYHmOaCilzYu2yJ1c/x6xr4YwJXVXqWatUAubfIvRF7Cd6sF+jOIotgsM7UkatXO7MBqepUO2tgPwjoBwIL4f8Zo4NPEEJUWwZjZEZrkFQt7i1tzxHuZ4H4y6Weoi3uTSbQx9L9vaUnNMG6EJUUIzv8A2zST4gqC+nVXPU7qfqb3tOWzmdHRgRccHqODI61FWBBAIItuL/vKNl3iLEUdNBkWqQCwIqIv9tbgLq4d7g7D0lzwWMFVFccMAbHkXF7H1itUMtlK8ReGfhFqlFfKfmp2Ok9SVI+U/aVbLcSaVUKth5vlbf8AFurX2vxvxzOneI8x+GgpouutVuKadP8AdUfsguN/pK/U8KIaSrqOsMWZ7C7s3J9BtsBHjL5Fcdm+Un4VdDcik1tNmB0i3lTb8N2Yb+kvKm8p+VeG9DIzVC+k3AsAPT77y1PUCqSdgIs2ho2fL+IxsAqYkmDM01vFHN2qGRkz09OAenp4TamtzacFKy6eEvF1ZSKda9SmB83/AFE7b/i+u8v7JSxCXBDKeHWxZbG/+ODOW4OgEWw+vrGmW5lUoNqQ+6ndW9xKv3mpfoWX430/qXVaVajUGi7oxOoGw3O7MTsFuSOBwIyfMqauKbGzWF7XKpfZQzdL72vAspzmnXGx0v1Q8+69xNcblqt8o0szXZrksRe97X3I6X4luLUlaKkouLpnswwD/F+Oh1kixR7GwH/l9jLZ4ezdaqaRcMoGpW2ZT2I+kp+GzRlJFQPsBtouyg30s9uCbcCNsDlrVitTWKbj5Sgu49GJ2I9CIuTLGFKQ2LDLJuJd1M0r0FdSrC4IIPTYix3gdE1U5Acd02PvpP8AiFrVB4++xixmn0GeKUO0V5PCyq4RCBhwGJUjVU1MLXVj8v0kuXYGll1OpUaozKStlsAbgWVEUcse8c1sWiAszAAC5JOwsOZWqdY4qoMQ6lUX/wAOjbWUjesw/MenYSRNsjpIJwNJy7V63+s4AsPlooNxSX/J6mM6bAwPVJqbxhQ9DaVHPfFCs5pKfKh83q3b2EZZrmunyA+b9hK1j0pVPnUE9xs36iZ/lZvyR/k1PDw/5Jfx/wBOIkTBmSZqZdKB6YnpmcA9Dsro3a8BAj/L6OlZDmnxiT4I3KwsTaazaZ5fJsKxDDSbEdRLflue8LW/7+v/AKgP3EqWEG8Nom7WAJA7An9o0MsoPQssUZ/iLBmubUAG3u1ralHS/ftJctzooRa+nbrf6ys42kCDyD6ixgWXZgUPwqnyn5GPT0Mecnm77HxY1h62dwynNA6jeM6yBhv+o2I+s5RkecFDpJ4l/wAszYMBvOhk9MkyY09oVZxl1VqiK5BwwGo96jdFYdhz6wpDbiWEoHFj1iTEYNkPBI7iXseW9My82CtxMq14LmOOFJb8k7KO57+03L2BPaVTNsSXbUfYDoB2i+Rm4RpdsPjeP9pK30iKtiSxJJuTzBnxEhqVYNUqTJs1rOaEzEyRPTbMExPT0loUixtOboKVukEZfh9Rv0j1RaQ4ahpFpPaZ+WfJmhjhxVGZmZAkipIGyU3oNaH4FgAdLsGPTYLAxTkiU50JU7C1YZi2LDUSdQ5v1ET5hhw42jHEOxX1H3HUQKm99pI5K7RytaIstxBAsSbjY9/Qy45RmpFt5SsQmltQ+vtDsBi7H0iTV7Q8J1o7DlObBhYmOCQ/WcsyzHkHYy0YLN+5hjlpUx3jT3EtZwaNsQIgznwmGBNM2P2jHCZiD1jSnWBElXGaInygzkOY5VWpkhkO3UbxRUa3P3ncMThEf5h9esqee+Eg+4t78ESKWGuhlNM+e3msyxmJqmMZUR1l2FsLnmA5dh7m8eIJVz5Pyot4MdbZtaenrz15TLRusnpyBZKsVhQWkmWCIbTdasA1hqAQPMsJp868dfT1m9OpCkrd+P3jJhexOF1QepRZDdf0PEb18CANSHj8J/wZFTYMLEbxk6E/cGwOPsbcHsf8SwYPMogxOA62kCYhk2YXHcc/WdSfQVJo6Dhcy4sY9wWbkczmuEzDqDcRph8z35i8WiRZL0zp1DNAesMauGE5/h8x22MZ4fGtbmSKb9gcE+j59M2prczWH4DD9ZoylxVmRjhyYwwdLSISpmqzImdJ2zQSo3ImFE3UTbREsZHlE3WeUTNooTOubAzW0yROCZ1Wm6VTI7TxnHWFLiJDVqb36/vISZGTGQGMaOIBG8xXohouBIO0n/qCIwoHWwxU3U2P2PvM0cWTsdj27+0LFTVNP6LVwP5jX8gDssxpvvLRluN/SVGlgnH4TGlBKoHyn6bxPZKnSOdYejcxxQSwgmE4h6Szmk2VccUkbieE9MLzK5KE0xJyJGslMhY6IrTwaeM0MY4nUTLCYpSduIAkBnryQTBhOB2E1tJjIjGQDAWYMkEwZxxE1wNobl2L07nn94OZ6lyIUxXoumFqqybje15PRqj7Aj67SuUGO2/4D+8Ipubjc/6Y6+phQ9n/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11972" name="AutoShape 4" descr="data:image/jpeg;base64,/9j/4AAQSkZJRgABAQAAAQABAAD/2wCEAAkGBxMTEhUSExIVFhIVFRcVFRUQEhUQEBAVFRIWFhUSFRUYHSggGBolHRUVITEhJSkrLi4uFx8zODMsNygtLisBCgoKDg0OGhAQGy0fICUtLS0rLS0tLS0tLS0tLS0tLS0tLS0tLS8tLS0tLS0tLS0tLS4tLS0tLS0rLS0tLS0tLf/AABEIAOoAoAMBIgACEQEDEQH/xAAcAAACAgMBAQAAAAAAAAAAAAAEBQMGAQIHAAj/xAA7EAACAQIFAgQEBQMDAgcAAAABAgADEQQFEiExQVEGImFxEzKBoUJSkbHRFCPBM2JyQ5I0U4KiwtLw/8QAGQEAAgMBAAAAAAAAAAAAAAAAAQIDBAUA/8QAKhEAAgICAgIBAQgDAAAAAAAAAAECEQMhEjEEQVEiExQyQmFxgZFDotH/2gAMAwEAAhEDEQA/AOUfCm1DCamtCUp32liybLLbnn9pFlycET4sfNheSYAIt7Rmx3ki07Ceo07mZr2akVSJ6NON8FTgq09hGeCE5IIZTSa1U2hKLPMslojsTVE3kdRYbV2aDPuYlDp6NFMyTMsLSJ6kU5M1qNBqjz1arF9fEQBbNsVWtE1atvJcTUMSYrEb7y3hxe2VM2X0iTFhSDKNjaWlyOnSWHEY+Jcc2reXbKDQBMzE9OFOjZLlpbe31luwmAAEmy/AhVFhG1CkJmSbm7ZsQgoITZhT0LqPXaL8vrantC/GeJACKO8E8L0bsWPSI+6HsfPsIxwS7QB0LMPeN6KQxQWwlZlpgiYdpIiNoW1x5oMdoV3MVYrEWMifZIlo3rVIHWr2geJzACKMVji3EeOOUiOWSMQvF5gO8GTEgxTVpu289TYrLWPAo9lLJnvoc1aVxeIM3p3G3Mkr5tp2ivE48NLFor9iOsxvIGMJxZubwUmAJGRMTczUxhGfR+Dp9JviG0A+08oI4iDP8ysLTM6Rt1bKnnmMNSpz+KWnw1T8l5RUUtiALbHedKyejpUCR1s72xphqcYoJBhqcN07SaK0RyeyFzB69Xy/aSYipb9Iuepc+gitkiibVW0pKZjsQxJllzSv5bCV9aN+ZZ8fEmuTKflZmnxiI66kzfB0j2jSpRA5miVLHYS3SXRRbb7Pf0TGLcfgj3jlsVtFeNr36wHFPzGkwigsRLLjd4mxFCKEBZ5GTN3p2kcJzMzEyDMgTgHeMbnqJdW2MpOd5mHfYxr4oWnUG/zdwbGUqhhnastMG4J57DrMtfV2zbk66LZ4ZwtzrI54l7wFOV3A4coAo2//AHpLPl6Eevt/EVbYyjobUEm9d7Ca0YPjbt5f1k10iGtiirijUcqnHVun0kmIqLTWG4PLy3Fgo69Pp3Mgzjw27i6Pcjodr+0bHhlLb6EzeTCGl2Vr+p1tvJ3o3G3MgGFZW0sCGHcSU4jTNFKlRlNuTtgeIpgc8xTiq/aFZnjR3iGtibnaI2MkbV8Q3eBuSesnFO8lWjBRwtagZG2EjsUZuKENAK1UwEEqZdLc2HkL4SGjinPgyJH8AiW2pgoJVwM6gWMM0qm5N7iEeHKN2125itg5cUyL6ja44t1l3ynLytgFPH195kM21tjvCYa9v4jzCUdt/wCIJhKBW2pSPcbfrG1LiSQj8hm/g9e01w2H1+Ymy3v/ALm9PQTSsSdh1hqvaWcMFJ2yl5M5RSSCVPS020xdjswWkutyB0A5JPoOs3wePVxqUgjuDf6S0Z/GVcq18m+OwCVRZxv3GxH1nO/FWR16HmUGpT/Mguy/8h/mdPVgZ4rAC6OE08vq1NyCBCBlDLyp+s7G+W0ybhQD6DaB43AIBuJZxLF8WZ3ky8n1JJHI61Er0g2syy+IKS6tvtEXwPSSTeNOkirih5M422Rq5k1OpeaNTI6TFNt53GEiN+RnxPYxXDEi4Ejan3j7IlBG8b4jJFccRJYa6LmDz3JfUijNSg9ShLHjskdNwLiKnT0kDi12aMMkZq0Q5LRHxCxsSLBQe56/adKyPAKgvye5nOMizH4VUkKrX5V9v0PSdHynO0YDVSt/xYH+Jm4XFdvZtZFNrS0OWpjSb8WgaGy3PaTYvGKwGkEAc6iPtaLKlfUfT95K1zlURFL7OHKRMtXe/wCkIWrtAl2mb7bfcXAlyMFGNIzJZHOfJiXN8BWdy7sugcEkhVHa3N4vw+YOGAFTSi8aV2I/49SfWNquFdQaj128oufLdfbTxaYp4lGBWkgp1WW6llG46nbgyFrZs48twqlJftSX9oZYDPgd3VkXgNU8oPbfpLDSrXnOqtKqjHUhZyDd6m9MDv2PuY8yjxED5alhYfONqe3vCpfJV8jw9c8W0W6RVlBFiLgxRgM1pliBWDEm4B20jsB1jmnVBjmdKDjqSoped+FG3ekS4/I3zD2PWVY0LEgggjkEWI+k68U7RbmeUUq3zLZujAWYe/eG2wKkc1NAGRPgBLDmWTNQN2BKfnXgf8u0joYNW+V/1jxUu0QZJYpakB5VdD6S34GuDELZPUG4F/ab0Kr0z5gRJ1kv8RRfjKDvG7Ra2oKw3EQ5v4fVhcCx9IxwGYBozuCIWGPdrTOTZP4fL/3KpZV6KDpb3N+BHVDLaifJVuP9w3/UGTPU+In9txZvxWDWB5sOAfeLMFi/gMVYFaQXYMS7Iemo9yBew4lBeNicerN1+VljK06JfEOKr01RVeysbPUC7Jx/J3geBx7ax8GvUcKf7pr2+CyfmU9OuxlmDBhtuCPcWinMcmRgNIOlQSKKkJTqN0uQLyeEIwVJEGTJPI7k7HuCzJKhYLcgW8wB0MD1VuDDvac6x1Jk0h2vWaxTDUNQootrb2P3ltyKtXKH4yhSDZQL30jubm/vCRjjY7HrtuLgwHF4CyH4ICMTuRsSPyg9IaGvN72iuKZLjzSxvQlWoaYcVzdWtopaviVDvuf2kGKwgqIpoKSEuGT8YJsb+pjyvh0ceYX+xHsekAxeHqU100EsCQSUPnuO9+RaQyi0aWDyYydrUv8AUX1qC/D2ptSKkHXUBJfbgnoeu0suU5rTayB7tblhbWQNyIO2ANSloqNc3uGAFx2uOp6GRYXJGFRWepq0/KFXTb+BAk0zsuTFlg1N7V17LWlTabkAwZGgFfO6QLKtWnrFxpaoF83QGSJWZbVDVqe1jwe/BlZzbwpc/Ewz/Df8h3pN/wDWGZP4nStYOpRiSu5DUywNioccHY2va8e2jJuLIpwjkVNWUrAZzVot8PE0yp7keU+oPWWek1GsLi0nxeESoul1BHryPY9JXMVkdSj5qDFlH4fxD+ZJ9pfZD93cfwv+xvV8Pryux9JH8CpT53H3g2WeJLeV9jHwxiOOkZP4ElBe9HA8Jj6lE3Q7dQd1PuJacBmVLEAAgaxvoY8e3cSltr40n9JGXKnqCPoRMvHknj7WjeyY4ZP3LtmYcN8QsQi/KUbTo3Frj3uCTtYxjhcwVzYEBvynZrd7HpK3lHiUfJXPoHH/AMv5jd8rWwNJiDfVcsWBuPMw9TtvL0MimtFCeOUHsbGkhIYqCV+UkC637GKfE+IrKqBCy02JFRqakso2txvbmepZg1Oy1RsALkXZ1vsC/S55sOI3pVQwDKQQeCNwRGEEeD0jTUw1Z7KwFb4zOQ6dwpG554lpwWYJUF0cMPTp6HsYgzbKBUYVFPnVbBWJFM/9tip9YpwdPEUqhCAviCo1MwtQpr03Ng59ekJx0CbapXsq8Q03ISoyJVJ06Q2oEjsRsOu147w+JRwdLA2NvKwaxHINuIGgBKPaFUqkCVZIpgoPJoOZ9pRvEzKK1MUKId6Wr4g0gpZrEUyPzcn0vH+NxdRnGHof6zC5a11w6H/qN6noOto7y7JaVFdKgncks/mdieWJ7mFfSCVspeFr0/ivToUKhRlBr0z5StgTekDuWBP1jfKfENUK16TVEpnSWW/xSBw5pkX4tHuY5QlTzC6VF+WpT8rp/I9DKfg8fXXF1VxFVaOwAdqYC1QpJUktsRueCIdMWqLbkWa/1CMxULZiFs2okf7hbyn0jIic+p5wyVviOEUKl3/p2uK2piASpPA0/wDujnBeM0c/I2gWuws1ieBYbn6esDi/Q6Y4zHJqdbcjS35l/wAjrK7Xo1sMfMCU6MLlT/Et2FxKVBdGBG3BBIvxcSR0BBBFweb7xbphlFSVM+d1x5nq1VX557iBVBaDPWtOe9MkTa2hgmHXq0d5bnHwRpG6flJ/btKY+MPeRnMD3ixjGPSDKUpdnXsLiaWIUMpBtf0ZL7H2PrBFw9WiSwcEW5IOkBemgcsb2Fthacso5zUpsGpuVb06+/edA8LeMkrkU6tkrHYdEqH0PQ+kdMjcSx5bmIqDzWVzuEJ81umx3MPqrqUqb2IsbGxsRbmKMVlSsdSHS+wv+FehIH5rE2k2HxIVvhAgLTXztVNna/Fr8juYQACeHHFqIqD+muGJCAViR+G/+ZZcvwtOkoSmoVfTk+pPU+sjo1QwupBHdSCJKDOAHK0Gx+MK6UpgNXqbU0P3duyDqYHmOaCilzYu2yJ1c/x6xr4YwJXVXqWatUAubfIvRF7Cd6sF+jOIotgsM7UkatXO7MBqepUO2tgPwjoBwIL4f8Zo4NPEEJUWwZjZEZrkFQt7i1tzxHuZ4H4y6Weoi3uTSbQx9L9vaUnNMG6EJUUIzv8A2zST4gqC+nVXPU7qfqb3tOWzmdHRgRccHqODI61FWBBAIItuL/vKNl3iLEUdNBkWqQCwIqIv9tbgLq4d7g7D0lzwWMFVFccMAbHkXF7H1itUMtlK8ReGfhFqlFfKfmp2Ok9SVI+U/aVbLcSaVUKth5vlbf8AFurX2vxvxzOneI8x+GgpouutVuKadP8AdUfsguN/pK/U8KIaSrqOsMWZ7C7s3J9BtsBHjL5Fcdm+Un4VdDcik1tNmB0i3lTb8N2Yb+kvKm8p+VeG9DIzVC+k3AsAPT77y1PUCqSdgIs2ho2fL+IxsAqYkmDM01vFHN2qGRkz09OAenp4TamtzacFKy6eEvF1ZSKda9SmB83/AFE7b/i+u8v7JSxCXBDKeHWxZbG/+ODOW4OgEWw+vrGmW5lUoNqQ+6ndW9xKv3mpfoWX430/qXVaVajUGi7oxOoGw3O7MTsFuSOBwIyfMqauKbGzWF7XKpfZQzdL72vAspzmnXGx0v1Q8+69xNcblqt8o0szXZrksRe97X3I6X4luLUlaKkouLpnswwD/F+Oh1kixR7GwH/l9jLZ4ezdaqaRcMoGpW2ZT2I+kp+GzRlJFQPsBtouyg30s9uCbcCNsDlrVitTWKbj5Sgu49GJ2I9CIuTLGFKQ2LDLJuJd1M0r0FdSrC4IIPTYix3gdE1U5Acd02PvpP8AiFrVB4++xixmn0GeKUO0V5PCyq4RCBhwGJUjVU1MLXVj8v0kuXYGll1OpUaozKStlsAbgWVEUcse8c1sWiAszAAC5JOwsOZWqdY4qoMQ6lUX/wAOjbWUjesw/MenYSRNsjpIJwNJy7V63+s4AsPlooNxSX/J6mM6bAwPVJqbxhQ9DaVHPfFCs5pKfKh83q3b2EZZrmunyA+b9hK1j0pVPnUE9xs36iZ/lZvyR/k1PDw/5Jfx/wBOIkTBmSZqZdKB6YnpmcA9Dsro3a8BAj/L6OlZDmnxiT4I3KwsTaazaZ5fJsKxDDSbEdRLflue8LW/7+v/AKgP3EqWEG8Nom7WAJA7An9o0MsoPQssUZ/iLBmubUAG3u1ralHS/ftJctzooRa+nbrf6ys42kCDyD6ixgWXZgUPwqnyn5GPT0Mecnm77HxY1h62dwynNA6jeM6yBhv+o2I+s5RkecFDpJ4l/wAszYMBvOhk9MkyY09oVZxl1VqiK5BwwGo96jdFYdhz6wpDbiWEoHFj1iTEYNkPBI7iXseW9My82CtxMq14LmOOFJb8k7KO57+03L2BPaVTNsSXbUfYDoB2i+Rm4RpdsPjeP9pK30iKtiSxJJuTzBnxEhqVYNUqTJs1rOaEzEyRPTbMExPT0loUixtOboKVukEZfh9Rv0j1RaQ4ahpFpPaZ+WfJmhjhxVGZmZAkipIGyU3oNaH4FgAdLsGPTYLAxTkiU50JU7C1YZi2LDUSdQ5v1ET5hhw42jHEOxX1H3HUQKm99pI5K7RytaIstxBAsSbjY9/Qy45RmpFt5SsQmltQ+vtDsBi7H0iTV7Q8J1o7DlObBhYmOCQ/WcsyzHkHYy0YLN+5hjlpUx3jT3EtZwaNsQIgznwmGBNM2P2jHCZiD1jSnWBElXGaInygzkOY5VWpkhkO3UbxRUa3P3ncMThEf5h9esqee+Eg+4t78ESKWGuhlNM+e3msyxmJqmMZUR1l2FsLnmA5dh7m8eIJVz5Pyot4MdbZtaenrz15TLRusnpyBZKsVhQWkmWCIbTdasA1hqAQPMsJp868dfT1m9OpCkrd+P3jJhexOF1QepRZDdf0PEb18CANSHj8J/wZFTYMLEbxk6E/cGwOPsbcHsf8SwYPMogxOA62kCYhk2YXHcc/WdSfQVJo6Dhcy4sY9wWbkczmuEzDqDcRph8z35i8WiRZL0zp1DNAesMauGE5/h8x22MZ4fGtbmSKb9gcE+j59M2prczWH4DD9ZoylxVmRjhyYwwdLSISpmqzImdJ2zQSo3ImFE3UTbREsZHlE3WeUTNooTOubAzW0yROCZ1Wm6VTI7TxnHWFLiJDVqb36/vISZGTGQGMaOIBG8xXohouBIO0n/qCIwoHWwxU3U2P2PvM0cWTsdj27+0LFTVNP6LVwP5jX8gDssxpvvLRluN/SVGlgnH4TGlBKoHyn6bxPZKnSOdYejcxxQSwgmE4h6Szmk2VccUkbieE9MLzK5KE0xJyJGslMhY6IrTwaeM0MY4nUTLCYpSduIAkBnryQTBhOB2E1tJjIjGQDAWYMkEwZxxE1wNobl2L07nn94OZ6lyIUxXoumFqqybje15PRqj7Aj67SuUGO2/4D+8Ipubjc/6Y6+phQ9n/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11974" name="Picture 6" descr="http://www.wincofoods.com/wp-content/uploads/2011/01/giftcard1.jpg"/>
          <p:cNvPicPr>
            <a:picLocks noChangeAspect="1" noChangeArrowheads="1"/>
          </p:cNvPicPr>
          <p:nvPr/>
        </p:nvPicPr>
        <p:blipFill>
          <a:blip r:embed="rId4" cstate="print"/>
          <a:srcRect/>
          <a:stretch>
            <a:fillRect/>
          </a:stretch>
        </p:blipFill>
        <p:spPr bwMode="auto">
          <a:xfrm>
            <a:off x="2209800" y="2286000"/>
            <a:ext cx="4724400" cy="3705225"/>
          </a:xfrm>
          <a:prstGeom prst="rect">
            <a:avLst/>
          </a:prstGeom>
          <a:noFill/>
        </p:spPr>
      </p:pic>
    </p:spTree>
    <p:extLst>
      <p:ext uri="{BB962C8B-B14F-4D97-AF65-F5344CB8AC3E}">
        <p14:creationId xmlns:p14="http://schemas.microsoft.com/office/powerpoint/2010/main" val="5024631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1600200"/>
          </a:xfrm>
        </p:spPr>
        <p:txBody>
          <a:bodyPr/>
          <a:lstStyle/>
          <a:p>
            <a:pPr>
              <a:lnSpc>
                <a:spcPct val="100000"/>
              </a:lnSpc>
            </a:pPr>
            <a:r>
              <a:rPr lang="en-US" sz="3600" dirty="0" smtClean="0">
                <a:latin typeface="Arial Rounded MT Bold" pitchFamily="34" charset="0"/>
              </a:rPr>
              <a:t>       </a:t>
            </a:r>
            <a:r>
              <a:rPr lang="en-US" sz="4800" dirty="0" smtClean="0">
                <a:latin typeface="Arial Rounded MT Bold" pitchFamily="34" charset="0"/>
              </a:rPr>
              <a:t>Next Steps</a:t>
            </a:r>
            <a:endParaRPr lang="en-US" sz="4800" dirty="0">
              <a:latin typeface="Arial Rounded MT Bold" pitchFamily="34" charset="0"/>
            </a:endParaRPr>
          </a:p>
        </p:txBody>
      </p:sp>
      <p:sp>
        <p:nvSpPr>
          <p:cNvPr id="3" name="Content Placeholder 2"/>
          <p:cNvSpPr>
            <a:spLocks noGrp="1"/>
          </p:cNvSpPr>
          <p:nvPr>
            <p:ph idx="1"/>
          </p:nvPr>
        </p:nvSpPr>
        <p:spPr>
          <a:xfrm>
            <a:off x="457200" y="1600200"/>
            <a:ext cx="7696200" cy="4953000"/>
          </a:xfrm>
        </p:spPr>
        <p:txBody>
          <a:bodyPr>
            <a:normAutofit lnSpcReduction="10000"/>
          </a:bodyPr>
          <a:lstStyle/>
          <a:p>
            <a:pPr marL="0" indent="0">
              <a:buNone/>
            </a:pPr>
            <a:endParaRPr lang="en-US" dirty="0" smtClean="0">
              <a:solidFill>
                <a:schemeClr val="tx1"/>
              </a:solidFill>
            </a:endParaRPr>
          </a:p>
          <a:p>
            <a:r>
              <a:rPr lang="en-US" sz="3200" dirty="0" smtClean="0">
                <a:solidFill>
                  <a:schemeClr val="tx1"/>
                </a:solidFill>
                <a:latin typeface="Arial" pitchFamily="34" charset="0"/>
                <a:cs typeface="Arial" pitchFamily="34" charset="0"/>
              </a:rPr>
              <a:t>Now in analysis phase for Nez Perce</a:t>
            </a:r>
          </a:p>
          <a:p>
            <a:r>
              <a:rPr lang="en-US" sz="3200" dirty="0" smtClean="0">
                <a:solidFill>
                  <a:schemeClr val="tx1"/>
                </a:solidFill>
                <a:latin typeface="Arial" pitchFamily="34" charset="0"/>
                <a:cs typeface="Arial" pitchFamily="34" charset="0"/>
              </a:rPr>
              <a:t>Qualitative work will come next</a:t>
            </a:r>
          </a:p>
          <a:p>
            <a:pPr lvl="1"/>
            <a:r>
              <a:rPr lang="en-US" sz="2800" dirty="0" smtClean="0">
                <a:solidFill>
                  <a:schemeClr val="tx1"/>
                </a:solidFill>
                <a:latin typeface="Arial" pitchFamily="34" charset="0"/>
                <a:cs typeface="Arial" pitchFamily="34" charset="0"/>
              </a:rPr>
              <a:t>Focus groups</a:t>
            </a:r>
          </a:p>
          <a:p>
            <a:pPr lvl="1"/>
            <a:r>
              <a:rPr lang="en-US" sz="2800" dirty="0" smtClean="0">
                <a:solidFill>
                  <a:schemeClr val="tx1"/>
                </a:solidFill>
                <a:latin typeface="Arial" pitchFamily="34" charset="0"/>
                <a:cs typeface="Arial" pitchFamily="34" charset="0"/>
              </a:rPr>
              <a:t>Help provide context for why we see what we see</a:t>
            </a:r>
          </a:p>
          <a:p>
            <a:r>
              <a:rPr lang="en-US" sz="3200" dirty="0" smtClean="0">
                <a:solidFill>
                  <a:schemeClr val="tx1"/>
                </a:solidFill>
                <a:latin typeface="Arial" pitchFamily="34" charset="0"/>
                <a:cs typeface="Arial" pitchFamily="34" charset="0"/>
              </a:rPr>
              <a:t>Data collection at other tribes- Nez Perce was first</a:t>
            </a:r>
          </a:p>
          <a:p>
            <a:r>
              <a:rPr lang="en-US" sz="3200" dirty="0" smtClean="0">
                <a:solidFill>
                  <a:schemeClr val="tx1"/>
                </a:solidFill>
                <a:latin typeface="Arial" pitchFamily="34" charset="0"/>
                <a:cs typeface="Arial" pitchFamily="34" charset="0"/>
              </a:rPr>
              <a:t>Overall study findings should help inform policy and practice.</a:t>
            </a:r>
          </a:p>
        </p:txBody>
      </p:sp>
      <p:pic>
        <p:nvPicPr>
          <p:cNvPr id="5" name="Picture 2" descr="C:\Users\tlutz\AppData\Local\Microsoft\Windows\Temporary Internet Files\Content.Outlook\JGWTJBKU\draft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04800"/>
            <a:ext cx="12954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46318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35940" y="2166645"/>
            <a:ext cx="7327265" cy="2954655"/>
          </a:xfrm>
          <a:prstGeom prst="rect">
            <a:avLst/>
          </a:prstGeom>
        </p:spPr>
        <p:txBody>
          <a:bodyPr vert="horz" wrap="square" lIns="0" tIns="0" rIns="0" bIns="0" rtlCol="0">
            <a:spAutoFit/>
          </a:bodyPr>
          <a:lstStyle/>
          <a:p>
            <a:pPr marL="12700"/>
            <a:r>
              <a:rPr lang="en-US" sz="3200" spc="-50" dirty="0" smtClean="0">
                <a:solidFill>
                  <a:prstClr val="black"/>
                </a:solidFill>
                <a:cs typeface="Calibri"/>
              </a:rPr>
              <a:t>Crissy Garcia, BS</a:t>
            </a:r>
            <a:endParaRPr sz="3200" dirty="0">
              <a:solidFill>
                <a:prstClr val="black"/>
              </a:solidFill>
              <a:cs typeface="Calibri"/>
            </a:endParaRPr>
          </a:p>
          <a:p>
            <a:pPr marL="12700"/>
            <a:r>
              <a:rPr lang="en-US" sz="3200" spc="-40" dirty="0" smtClean="0">
                <a:solidFill>
                  <a:prstClr val="black"/>
                </a:solidFill>
                <a:cs typeface="Calibri"/>
              </a:rPr>
              <a:t>Nimiipuu Health</a:t>
            </a:r>
          </a:p>
          <a:p>
            <a:pPr marL="12700"/>
            <a:r>
              <a:rPr lang="en-US" sz="3200" spc="-40" dirty="0" smtClean="0">
                <a:solidFill>
                  <a:prstClr val="black"/>
                </a:solidFill>
                <a:cs typeface="Calibri"/>
              </a:rPr>
              <a:t>School Health Specialist</a:t>
            </a:r>
            <a:endParaRPr sz="3200" dirty="0">
              <a:solidFill>
                <a:prstClr val="black"/>
              </a:solidFill>
              <a:cs typeface="Calibri"/>
            </a:endParaRPr>
          </a:p>
          <a:p>
            <a:pPr marL="12700" marR="3597910"/>
            <a:r>
              <a:rPr lang="en-US" sz="3200" u="heavy" dirty="0" smtClean="0">
                <a:solidFill>
                  <a:srgbClr val="0000FF"/>
                </a:solidFill>
                <a:cs typeface="Calibri"/>
                <a:hlinkClick r:id="rId3"/>
              </a:rPr>
              <a:t>crissyg@nimiipuu.org</a:t>
            </a:r>
            <a:r>
              <a:rPr lang="en-US" sz="3200" spc="-5" dirty="0" smtClean="0">
                <a:solidFill>
                  <a:prstClr val="black"/>
                </a:solidFill>
                <a:cs typeface="Calibri"/>
              </a:rPr>
              <a:t>208-621-4951</a:t>
            </a:r>
            <a:r>
              <a:rPr sz="3200" spc="25" dirty="0" smtClean="0">
                <a:solidFill>
                  <a:prstClr val="black"/>
                </a:solidFill>
                <a:cs typeface="Calibri"/>
              </a:rPr>
              <a:t> </a:t>
            </a:r>
            <a:r>
              <a:rPr sz="3200" spc="-5" dirty="0">
                <a:solidFill>
                  <a:prstClr val="black"/>
                </a:solidFill>
                <a:cs typeface="Calibri"/>
              </a:rPr>
              <a:t>(phone)</a:t>
            </a:r>
            <a:endParaRPr sz="3200" dirty="0">
              <a:solidFill>
                <a:prstClr val="black"/>
              </a:solidFill>
              <a:cs typeface="Calibri"/>
            </a:endParaRPr>
          </a:p>
          <a:p>
            <a:pPr marL="12700"/>
            <a:endParaRPr sz="3200" dirty="0">
              <a:solidFill>
                <a:prstClr val="black"/>
              </a:solidFill>
              <a:cs typeface="Calibri"/>
            </a:endParaRPr>
          </a:p>
        </p:txBody>
      </p:sp>
      <p:sp>
        <p:nvSpPr>
          <p:cNvPr id="4" name="Title 3"/>
          <p:cNvSpPr>
            <a:spLocks noGrp="1"/>
          </p:cNvSpPr>
          <p:nvPr>
            <p:ph type="title"/>
          </p:nvPr>
        </p:nvSpPr>
        <p:spPr>
          <a:xfrm>
            <a:off x="762000" y="838200"/>
            <a:ext cx="7561884" cy="769441"/>
          </a:xfrm>
        </p:spPr>
        <p:txBody>
          <a:bodyPr/>
          <a:lstStyle/>
          <a:p>
            <a:r>
              <a:rPr lang="en-US" sz="5000" dirty="0" err="1" smtClean="0"/>
              <a:t>Qe’ci</a:t>
            </a:r>
            <a:r>
              <a:rPr lang="en-US" sz="5000" dirty="0" smtClean="0"/>
              <a:t>’ </a:t>
            </a:r>
            <a:r>
              <a:rPr lang="en-US" sz="5000" dirty="0" err="1" smtClean="0"/>
              <a:t>yew’yew</a:t>
            </a:r>
            <a:r>
              <a:rPr lang="en-US" sz="5000" dirty="0" smtClean="0"/>
              <a:t>’- Thank You!</a:t>
            </a:r>
            <a:endParaRPr lang="en-US" sz="5000"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800" y="5638800"/>
            <a:ext cx="1423577" cy="1219200"/>
          </a:xfrm>
          <a:prstGeom prst="rect">
            <a:avLst/>
          </a:prstGeom>
        </p:spPr>
      </p:pic>
      <p:pic>
        <p:nvPicPr>
          <p:cNvPr id="6" name="Picture 2" descr="C:\Users\tlutz\AppData\Local\Microsoft\Windows\Temporary Internet Files\Content.Outlook\JGWTJBKU\draft 1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62400" y="5486400"/>
            <a:ext cx="1295400" cy="1143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0" y="273050"/>
            <a:ext cx="5562600" cy="869950"/>
          </a:xfrm>
        </p:spPr>
        <p:txBody>
          <a:bodyPr/>
          <a:lstStyle/>
          <a:p>
            <a:r>
              <a:rPr lang="en-US" sz="3600" b="1" dirty="0" smtClean="0"/>
              <a:t>Study Goal</a:t>
            </a:r>
            <a:endParaRPr lang="en-US" sz="3600" b="1" dirty="0"/>
          </a:p>
        </p:txBody>
      </p:sp>
      <p:sp>
        <p:nvSpPr>
          <p:cNvPr id="11" name="Content Placeholder 2"/>
          <p:cNvSpPr>
            <a:spLocks noGrp="1"/>
          </p:cNvSpPr>
          <p:nvPr>
            <p:ph type="body" sz="quarter" idx="1"/>
          </p:nvPr>
        </p:nvSpPr>
        <p:spPr>
          <a:xfrm>
            <a:off x="685800" y="1981200"/>
            <a:ext cx="7772400" cy="3657600"/>
          </a:xfrm>
          <a:noFill/>
        </p:spPr>
        <p:txBody>
          <a:bodyPr>
            <a:noAutofit/>
          </a:bodyPr>
          <a:lstStyle/>
          <a:p>
            <a:pPr marL="0" indent="0">
              <a:buNone/>
            </a:pPr>
            <a:r>
              <a:rPr lang="en-US" sz="3200" b="0" dirty="0" smtClean="0">
                <a:solidFill>
                  <a:sysClr val="windowText" lastClr="000000"/>
                </a:solidFill>
              </a:rPr>
              <a:t>To adapt and evaluate the effectiveness of an Internet-based HIV/STI &amp; pregnancy prevention program for middle school-aged youth (12-14 years old) in three geographically dispersed AI/AN communities in Alaska, Arizona &amp; Pacific Northwest.</a:t>
            </a:r>
            <a:endParaRPr lang="en-US" sz="3200" b="0" dirty="0">
              <a:solidFill>
                <a:sysClr val="windowText" lastClr="000000"/>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409" y="219597"/>
            <a:ext cx="2636191" cy="1837803"/>
          </a:xfrm>
          <a:prstGeom prst="rect">
            <a:avLst/>
          </a:prstGeom>
        </p:spPr>
      </p:pic>
    </p:spTree>
    <p:extLst>
      <p:ext uri="{BB962C8B-B14F-4D97-AF65-F5344CB8AC3E}">
        <p14:creationId xmlns:p14="http://schemas.microsoft.com/office/powerpoint/2010/main" val="3841021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438400" y="174523"/>
            <a:ext cx="5635752" cy="990600"/>
          </a:xfrm>
        </p:spPr>
        <p:txBody>
          <a:bodyPr>
            <a:normAutofit/>
          </a:bodyPr>
          <a:lstStyle/>
          <a:p>
            <a:r>
              <a:rPr lang="en-US" b="1" dirty="0" smtClean="0">
                <a:solidFill>
                  <a:srgbClr val="2AA2BE"/>
                </a:solidFill>
              </a:rPr>
              <a:t>Example Lessons</a:t>
            </a:r>
            <a:endParaRPr lang="en-US" b="1" dirty="0">
              <a:solidFill>
                <a:srgbClr val="2AA2BE"/>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174523"/>
            <a:ext cx="1815843" cy="1265903"/>
          </a:xfrm>
          <a:prstGeom prst="rect">
            <a:avLst/>
          </a:prstGeom>
        </p:spPr>
      </p:pic>
      <p:pic>
        <p:nvPicPr>
          <p:cNvPr id="8" name="Content Placeholder 3"/>
          <p:cNvPicPr>
            <a:picLocks noChangeAspect="1"/>
          </p:cNvPicPr>
          <p:nvPr/>
        </p:nvPicPr>
        <p:blipFill>
          <a:blip r:embed="rId4" cstate="print"/>
          <a:stretch>
            <a:fillRect/>
          </a:stretch>
        </p:blipFill>
        <p:spPr>
          <a:xfrm>
            <a:off x="914400" y="1600200"/>
            <a:ext cx="7425664" cy="5029200"/>
          </a:xfrm>
          <a:prstGeom prst="rect">
            <a:avLst/>
          </a:prstGeom>
        </p:spPr>
      </p:pic>
    </p:spTree>
    <p:extLst>
      <p:ext uri="{BB962C8B-B14F-4D97-AF65-F5344CB8AC3E}">
        <p14:creationId xmlns:p14="http://schemas.microsoft.com/office/powerpoint/2010/main" val="6313946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9200" y="1725359"/>
            <a:ext cx="2714243" cy="2035682"/>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 y="4267200"/>
            <a:ext cx="2209800" cy="2032883"/>
          </a:xfrm>
          <a:prstGeom prst="rect">
            <a:avLst/>
          </a:prstGeom>
        </p:spPr>
      </p:pic>
      <p:pic>
        <p:nvPicPr>
          <p:cNvPr id="5" name="Picture 4"/>
          <p:cNvPicPr/>
          <p:nvPr/>
        </p:nvPicPr>
        <p:blipFill>
          <a:blip r:embed="rId5" cstate="print"/>
          <a:stretch>
            <a:fillRect/>
          </a:stretch>
        </p:blipFill>
        <p:spPr>
          <a:xfrm>
            <a:off x="4711543" y="1700942"/>
            <a:ext cx="3505200" cy="2035682"/>
          </a:xfrm>
          <a:prstGeom prst="rect">
            <a:avLst/>
          </a:prstGeom>
        </p:spPr>
      </p:pic>
      <p:pic>
        <p:nvPicPr>
          <p:cNvPr id="6"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3200400" y="4267200"/>
            <a:ext cx="2741458" cy="203288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7" cstate="print"/>
          <a:srcRect/>
          <a:stretch>
            <a:fillRect/>
          </a:stretch>
        </p:blipFill>
        <p:spPr bwMode="auto">
          <a:xfrm rot="451160">
            <a:off x="7487642" y="4213603"/>
            <a:ext cx="1340438" cy="1876612"/>
          </a:xfrm>
          <a:prstGeom prst="rect">
            <a:avLst/>
          </a:prstGeom>
          <a:noFill/>
          <a:ln w="9525">
            <a:noFill/>
            <a:miter lim="800000"/>
            <a:headEnd/>
            <a:tailEnd/>
          </a:ln>
        </p:spPr>
      </p:pic>
      <p:pic>
        <p:nvPicPr>
          <p:cNvPr id="8" name="Picture 4"/>
          <p:cNvPicPr>
            <a:picLocks noChangeAspect="1" noChangeArrowheads="1"/>
          </p:cNvPicPr>
          <p:nvPr/>
        </p:nvPicPr>
        <p:blipFill>
          <a:blip r:embed="rId8" cstate="print"/>
          <a:srcRect/>
          <a:stretch>
            <a:fillRect/>
          </a:stretch>
        </p:blipFill>
        <p:spPr bwMode="auto">
          <a:xfrm rot="21128302">
            <a:off x="6219185" y="4301938"/>
            <a:ext cx="1400482" cy="1897427"/>
          </a:xfrm>
          <a:prstGeom prst="rect">
            <a:avLst/>
          </a:prstGeom>
          <a:noFill/>
          <a:ln w="9525">
            <a:noFill/>
            <a:miter lim="800000"/>
            <a:headEnd/>
            <a:tailEnd/>
          </a:ln>
        </p:spPr>
      </p:pic>
      <p:sp>
        <p:nvSpPr>
          <p:cNvPr id="11" name="Title 10"/>
          <p:cNvSpPr>
            <a:spLocks noGrp="1"/>
          </p:cNvSpPr>
          <p:nvPr>
            <p:ph type="title"/>
          </p:nvPr>
        </p:nvSpPr>
        <p:spPr>
          <a:xfrm>
            <a:off x="1997105" y="168080"/>
            <a:ext cx="4098895" cy="990600"/>
          </a:xfrm>
        </p:spPr>
        <p:txBody>
          <a:bodyPr/>
          <a:lstStyle/>
          <a:p>
            <a:r>
              <a:rPr lang="en-US" b="1" dirty="0" smtClean="0">
                <a:solidFill>
                  <a:srgbClr val="2AA2BE"/>
                </a:solidFill>
              </a:rPr>
              <a:t>Adaptations</a:t>
            </a:r>
            <a:endParaRPr lang="en-US" b="1" dirty="0">
              <a:solidFill>
                <a:srgbClr val="2AA2BE"/>
              </a:solidFill>
            </a:endParaRPr>
          </a:p>
        </p:txBody>
      </p:sp>
      <p:sp>
        <p:nvSpPr>
          <p:cNvPr id="13" name="TextBox 12"/>
          <p:cNvSpPr txBox="1"/>
          <p:nvPr/>
        </p:nvSpPr>
        <p:spPr>
          <a:xfrm>
            <a:off x="1984426" y="3814272"/>
            <a:ext cx="1215974" cy="369332"/>
          </a:xfrm>
          <a:prstGeom prst="rect">
            <a:avLst/>
          </a:prstGeom>
          <a:noFill/>
        </p:spPr>
        <p:txBody>
          <a:bodyPr wrap="none" rtlCol="0">
            <a:spAutoFit/>
          </a:bodyPr>
          <a:lstStyle/>
          <a:p>
            <a:r>
              <a:rPr lang="en-US" dirty="0" smtClean="0"/>
              <a:t>Elder Voice</a:t>
            </a:r>
            <a:endParaRPr lang="en-US" dirty="0"/>
          </a:p>
        </p:txBody>
      </p:sp>
      <p:sp>
        <p:nvSpPr>
          <p:cNvPr id="14" name="TextBox 13"/>
          <p:cNvSpPr txBox="1"/>
          <p:nvPr/>
        </p:nvSpPr>
        <p:spPr>
          <a:xfrm>
            <a:off x="5508882" y="3803944"/>
            <a:ext cx="1481496" cy="369332"/>
          </a:xfrm>
          <a:prstGeom prst="rect">
            <a:avLst/>
          </a:prstGeom>
          <a:noFill/>
        </p:spPr>
        <p:txBody>
          <a:bodyPr wrap="none" rtlCol="0">
            <a:spAutoFit/>
          </a:bodyPr>
          <a:lstStyle/>
          <a:p>
            <a:r>
              <a:rPr lang="en-US" dirty="0" smtClean="0"/>
              <a:t>Holistic Health</a:t>
            </a:r>
            <a:endParaRPr lang="en-US" dirty="0"/>
          </a:p>
        </p:txBody>
      </p:sp>
      <p:sp>
        <p:nvSpPr>
          <p:cNvPr id="15" name="TextBox 14"/>
          <p:cNvSpPr txBox="1"/>
          <p:nvPr/>
        </p:nvSpPr>
        <p:spPr>
          <a:xfrm>
            <a:off x="1133725" y="6345306"/>
            <a:ext cx="1313949" cy="369332"/>
          </a:xfrm>
          <a:prstGeom prst="rect">
            <a:avLst/>
          </a:prstGeom>
          <a:noFill/>
        </p:spPr>
        <p:txBody>
          <a:bodyPr wrap="none" rtlCol="0">
            <a:spAutoFit/>
          </a:bodyPr>
          <a:lstStyle/>
          <a:p>
            <a:r>
              <a:rPr lang="en-US" dirty="0" smtClean="0"/>
              <a:t>Story Telling</a:t>
            </a:r>
            <a:endParaRPr lang="en-US" dirty="0"/>
          </a:p>
        </p:txBody>
      </p:sp>
      <p:sp>
        <p:nvSpPr>
          <p:cNvPr id="16" name="TextBox 15"/>
          <p:cNvSpPr txBox="1"/>
          <p:nvPr/>
        </p:nvSpPr>
        <p:spPr>
          <a:xfrm>
            <a:off x="3963142" y="6345306"/>
            <a:ext cx="1633781" cy="369332"/>
          </a:xfrm>
          <a:prstGeom prst="rect">
            <a:avLst/>
          </a:prstGeom>
          <a:noFill/>
        </p:spPr>
        <p:txBody>
          <a:bodyPr wrap="none" rtlCol="0">
            <a:spAutoFit/>
          </a:bodyPr>
          <a:lstStyle/>
          <a:p>
            <a:r>
              <a:rPr lang="en-US" dirty="0" smtClean="0"/>
              <a:t>Dating Violence</a:t>
            </a:r>
            <a:endParaRPr lang="en-US" dirty="0"/>
          </a:p>
        </p:txBody>
      </p:sp>
      <p:sp>
        <p:nvSpPr>
          <p:cNvPr id="17" name="TextBox 16"/>
          <p:cNvSpPr txBox="1"/>
          <p:nvPr/>
        </p:nvSpPr>
        <p:spPr>
          <a:xfrm>
            <a:off x="6969596" y="6300082"/>
            <a:ext cx="1211550" cy="369332"/>
          </a:xfrm>
          <a:prstGeom prst="rect">
            <a:avLst/>
          </a:prstGeom>
          <a:noFill/>
        </p:spPr>
        <p:txBody>
          <a:bodyPr wrap="none" rtlCol="0">
            <a:spAutoFit/>
          </a:bodyPr>
          <a:lstStyle/>
          <a:p>
            <a:r>
              <a:rPr lang="en-US" dirty="0" smtClean="0"/>
              <a:t>Fact Sheets</a:t>
            </a:r>
            <a:endParaRPr lang="en-US" dirty="0"/>
          </a:p>
        </p:txBody>
      </p:sp>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0533" y="186590"/>
            <a:ext cx="1423577" cy="992437"/>
          </a:xfrm>
          <a:prstGeom prst="rect">
            <a:avLst/>
          </a:prstGeom>
        </p:spPr>
      </p:pic>
    </p:spTree>
    <p:extLst>
      <p:ext uri="{BB962C8B-B14F-4D97-AF65-F5344CB8AC3E}">
        <p14:creationId xmlns:p14="http://schemas.microsoft.com/office/powerpoint/2010/main" val="37664994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581725" y="1828800"/>
            <a:ext cx="2809675" cy="3677399"/>
          </a:xfrm>
          <a:prstGeom prst="rect">
            <a:avLst/>
          </a:prstGeom>
          <a:noFill/>
          <a:ln w="9525">
            <a:solidFill>
              <a:schemeClr val="bg1">
                <a:lumMod val="95000"/>
              </a:schemeClr>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b="-12392"/>
          <a:stretch/>
        </p:blipFill>
        <p:spPr bwMode="auto">
          <a:xfrm>
            <a:off x="-13518" y="1802339"/>
            <a:ext cx="4595243" cy="51566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 name="TextBox 1"/>
          <p:cNvSpPr txBox="1"/>
          <p:nvPr/>
        </p:nvSpPr>
        <p:spPr>
          <a:xfrm>
            <a:off x="304800" y="391180"/>
            <a:ext cx="8368145" cy="584775"/>
          </a:xfrm>
          <a:prstGeom prst="rect">
            <a:avLst/>
          </a:prstGeom>
          <a:noFill/>
        </p:spPr>
        <p:txBody>
          <a:bodyPr wrap="square" rtlCol="0">
            <a:spAutoFit/>
          </a:bodyPr>
          <a:lstStyle/>
          <a:p>
            <a:r>
              <a:rPr lang="en-US" sz="3200" b="1" dirty="0" smtClean="0">
                <a:solidFill>
                  <a:srgbClr val="2AA2BE"/>
                </a:solidFill>
                <a:latin typeface="Gill Sans MT" panose="020B0502020104020203" pitchFamily="34" charset="0"/>
              </a:rPr>
              <a:t>Parent-Child Communication Component </a:t>
            </a:r>
          </a:p>
        </p:txBody>
      </p:sp>
      <p:pic>
        <p:nvPicPr>
          <p:cNvPr id="8197" name="Picture 5"/>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025215" y="3505200"/>
            <a:ext cx="2118785" cy="3154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28827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Effectiveness Study: </a:t>
            </a:r>
            <a:r>
              <a:rPr lang="en-US" b="1" dirty="0" smtClean="0"/>
              <a:t>By the Numbers</a:t>
            </a:r>
            <a:endParaRPr lang="en-US" b="1" dirty="0"/>
          </a:p>
        </p:txBody>
      </p:sp>
      <p:sp>
        <p:nvSpPr>
          <p:cNvPr id="7" name="Text Placeholder 6"/>
          <p:cNvSpPr>
            <a:spLocks noGrp="1"/>
          </p:cNvSpPr>
          <p:nvPr>
            <p:ph type="body" sz="half" idx="1"/>
          </p:nvPr>
        </p:nvSpPr>
        <p:spPr>
          <a:xfrm>
            <a:off x="381000" y="1828800"/>
            <a:ext cx="8153400" cy="4800600"/>
          </a:xfrm>
        </p:spPr>
        <p:txBody>
          <a:bodyPr>
            <a:noAutofit/>
          </a:bodyPr>
          <a:lstStyle/>
          <a:p>
            <a:pPr indent="-457200">
              <a:spcAft>
                <a:spcPts val="1200"/>
              </a:spcAft>
            </a:pPr>
            <a:r>
              <a:rPr lang="en-US" sz="3600" b="1" dirty="0" smtClean="0"/>
              <a:t>2</a:t>
            </a:r>
            <a:r>
              <a:rPr lang="en-US" sz="3600" dirty="0" smtClean="0"/>
              <a:t> study arms: Native IYG and Control</a:t>
            </a:r>
          </a:p>
          <a:p>
            <a:pPr indent="-457200">
              <a:spcAft>
                <a:spcPts val="1200"/>
              </a:spcAft>
            </a:pPr>
            <a:r>
              <a:rPr lang="en-US" sz="3600" b="1" dirty="0" smtClean="0"/>
              <a:t>25</a:t>
            </a:r>
            <a:r>
              <a:rPr lang="en-US" sz="3600" dirty="0" smtClean="0"/>
              <a:t> Tribal Sites randomized</a:t>
            </a:r>
          </a:p>
          <a:p>
            <a:pPr indent="-457200">
              <a:spcAft>
                <a:spcPts val="1200"/>
              </a:spcAft>
            </a:pPr>
            <a:r>
              <a:rPr lang="en-US" sz="3600" b="1" dirty="0" smtClean="0"/>
              <a:t>3</a:t>
            </a:r>
            <a:r>
              <a:rPr lang="en-US" sz="3600" dirty="0" smtClean="0"/>
              <a:t> regions: AK, PNW, AZ</a:t>
            </a:r>
          </a:p>
          <a:p>
            <a:pPr indent="-457200">
              <a:spcAft>
                <a:spcPts val="1200"/>
              </a:spcAft>
            </a:pPr>
            <a:r>
              <a:rPr lang="en-US" sz="3600" b="1" dirty="0"/>
              <a:t>574</a:t>
            </a:r>
            <a:r>
              <a:rPr lang="en-US" sz="3600" dirty="0" smtClean="0"/>
              <a:t> middle school aged youth enrolled</a:t>
            </a:r>
          </a:p>
          <a:p>
            <a:pPr indent="-457200">
              <a:spcAft>
                <a:spcPts val="1200"/>
              </a:spcAft>
            </a:pPr>
            <a:r>
              <a:rPr lang="en-US" sz="3600" b="1" dirty="0" smtClean="0"/>
              <a:t>3</a:t>
            </a:r>
            <a:r>
              <a:rPr lang="en-US" sz="3600" dirty="0" smtClean="0"/>
              <a:t> Surveys: Pre, Post, 12 month follow-up </a:t>
            </a:r>
          </a:p>
          <a:p>
            <a:pPr indent="-365760">
              <a:spcAft>
                <a:spcPts val="1200"/>
              </a:spcAft>
            </a:pPr>
            <a:endParaRPr lang="en-US" sz="3600" dirty="0"/>
          </a:p>
        </p:txBody>
      </p:sp>
    </p:spTree>
    <p:extLst>
      <p:ext uri="{BB962C8B-B14F-4D97-AF65-F5344CB8AC3E}">
        <p14:creationId xmlns:p14="http://schemas.microsoft.com/office/powerpoint/2010/main" val="4172004490"/>
      </p:ext>
    </p:extLst>
  </p:cSld>
  <p:clrMapOvr>
    <a:overrideClrMapping bg1="lt1" tx1="dk1" bg2="lt2" tx2="dk2" accent1="accent1" accent2="accent2" accent3="accent3" accent4="accent4" accent5="accent5" accent6="accent6" hlink="hlink" folHlink="folHlink"/>
  </p:clrMapOvr>
  <p:transition spd="slow">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0" y="304800"/>
            <a:ext cx="9144000" cy="4953000"/>
          </a:xfrm>
        </p:spPr>
        <p:txBody>
          <a:bodyPr anchor="ctr">
            <a:normAutofit/>
          </a:bodyPr>
          <a:lstStyle/>
          <a:p>
            <a:pPr algn="ctr"/>
            <a:r>
              <a:rPr lang="en-US" sz="8000" dirty="0" smtClean="0"/>
              <a:t>Results</a:t>
            </a:r>
            <a:endParaRPr lang="en-US" sz="8000" dirty="0"/>
          </a:p>
        </p:txBody>
      </p:sp>
    </p:spTree>
    <p:extLst>
      <p:ext uri="{BB962C8B-B14F-4D97-AF65-F5344CB8AC3E}">
        <p14:creationId xmlns:p14="http://schemas.microsoft.com/office/powerpoint/2010/main" val="286098888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0.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Execu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9.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4028</TotalTime>
  <Words>4870</Words>
  <Application>Microsoft Office PowerPoint</Application>
  <PresentationFormat>On-screen Show (4:3)</PresentationFormat>
  <Paragraphs>555</Paragraphs>
  <Slides>38</Slides>
  <Notes>38</Notes>
  <HiddenSlides>0</HiddenSlides>
  <MMClips>0</MMClips>
  <ScaleCrop>false</ScaleCrop>
  <HeadingPairs>
    <vt:vector size="8" baseType="variant">
      <vt:variant>
        <vt:lpstr>Fonts Used</vt:lpstr>
      </vt:variant>
      <vt:variant>
        <vt:i4>11</vt:i4>
      </vt:variant>
      <vt:variant>
        <vt:lpstr>Theme</vt:lpstr>
      </vt:variant>
      <vt:variant>
        <vt:i4>10</vt:i4>
      </vt:variant>
      <vt:variant>
        <vt:lpstr>Embedded OLE Servers</vt:lpstr>
      </vt:variant>
      <vt:variant>
        <vt:i4>1</vt:i4>
      </vt:variant>
      <vt:variant>
        <vt:lpstr>Slide Titles</vt:lpstr>
      </vt:variant>
      <vt:variant>
        <vt:i4>38</vt:i4>
      </vt:variant>
    </vt:vector>
  </HeadingPairs>
  <TitlesOfParts>
    <vt:vector size="60" baseType="lpstr">
      <vt:lpstr>Arial</vt:lpstr>
      <vt:lpstr>Arial Rounded MT Bold</vt:lpstr>
      <vt:lpstr>Calibri</vt:lpstr>
      <vt:lpstr>Century Gothic</vt:lpstr>
      <vt:lpstr>Courier New</vt:lpstr>
      <vt:lpstr>Gill Sans MT</vt:lpstr>
      <vt:lpstr>Palatino Linotype</vt:lpstr>
      <vt:lpstr>Times New Roman</vt:lpstr>
      <vt:lpstr>Tw Cen MT</vt:lpstr>
      <vt:lpstr>Wingdings</vt:lpstr>
      <vt:lpstr>Wingdings 2</vt:lpstr>
      <vt:lpstr>Median</vt:lpstr>
      <vt:lpstr>Office Theme</vt:lpstr>
      <vt:lpstr>2_Office Theme</vt:lpstr>
      <vt:lpstr>3_Office Theme</vt:lpstr>
      <vt:lpstr>4_Office Theme</vt:lpstr>
      <vt:lpstr>5_Office Theme</vt:lpstr>
      <vt:lpstr>6_Office Theme</vt:lpstr>
      <vt:lpstr>1_Executive</vt:lpstr>
      <vt:lpstr>7_Office Theme</vt:lpstr>
      <vt:lpstr>1_Office Theme</vt:lpstr>
      <vt:lpstr>Microsoft PowerPoint 97-2003 Presentation</vt:lpstr>
      <vt:lpstr>       Crissy Garcia, B.S.  School Health Specialist Nimiipuu Health Clinic</vt:lpstr>
      <vt:lpstr>PowerPoint Presentation</vt:lpstr>
      <vt:lpstr>PowerPoint Presentation</vt:lpstr>
      <vt:lpstr>Study Goal</vt:lpstr>
      <vt:lpstr>Example Lessons</vt:lpstr>
      <vt:lpstr>Adaptations</vt:lpstr>
      <vt:lpstr>PowerPoint Presentation</vt:lpstr>
      <vt:lpstr>Effectiveness Study: By the Numbers</vt:lpstr>
      <vt:lpstr>Results</vt:lpstr>
      <vt:lpstr>Baseline: Factors Associated w/ Sexual Exp.</vt:lpstr>
      <vt:lpstr>Short-Term Outcomes </vt:lpstr>
      <vt:lpstr>Dissemination Plan</vt:lpstr>
      <vt:lpstr>PowerPoint Presentation</vt:lpstr>
      <vt:lpstr>PowerPoint Presentation</vt:lpstr>
      <vt:lpstr>Native CARS: Overall Goal</vt:lpstr>
      <vt:lpstr>PowerPoint Presentation</vt:lpstr>
      <vt:lpstr>PowerPoint Presentation</vt:lpstr>
      <vt:lpstr>Nez Perce Intervention Activities</vt:lpstr>
      <vt:lpstr>TV  &amp; Radio PSAs</vt:lpstr>
      <vt:lpstr>PowerPoint Presentation</vt:lpstr>
      <vt:lpstr>It 's the law.</vt:lpstr>
      <vt:lpstr>Nez Perce Native CARS Evaluation</vt:lpstr>
      <vt:lpstr>Nez Perce child safety seat distribution program</vt:lpstr>
      <vt:lpstr>Nez Perce child safety seat distribution program</vt:lpstr>
      <vt:lpstr>Nez Perce Next Steps</vt:lpstr>
      <vt:lpstr>Nez Perce Next Steps</vt:lpstr>
      <vt:lpstr>TOTS to Tweens Study</vt:lpstr>
      <vt:lpstr> Original TOTs Goals </vt:lpstr>
      <vt:lpstr> What did we do at           Nez Perce? </vt:lpstr>
      <vt:lpstr> Fast Forward . . .</vt:lpstr>
      <vt:lpstr>       Recruitment Methods</vt:lpstr>
      <vt:lpstr>        Consent Process</vt:lpstr>
      <vt:lpstr>        Screening Process</vt:lpstr>
      <vt:lpstr>       Data Collection</vt:lpstr>
      <vt:lpstr>         Youth Incentives for  participating . . .</vt:lpstr>
      <vt:lpstr>         Parent  Incentives for  participating . . .</vt:lpstr>
      <vt:lpstr>       Next Steps</vt:lpstr>
      <vt:lpstr>Qe’ci’ yew’yew’- 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Scraig</dc:creator>
  <cp:lastModifiedBy>temp</cp:lastModifiedBy>
  <cp:revision>368</cp:revision>
  <cp:lastPrinted>2015-11-27T23:08:22Z</cp:lastPrinted>
  <dcterms:created xsi:type="dcterms:W3CDTF">2009-02-09T20:07:18Z</dcterms:created>
  <dcterms:modified xsi:type="dcterms:W3CDTF">2016-04-20T23:53:13Z</dcterms:modified>
</cp:coreProperties>
</file>