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6" r:id="rId2"/>
    <p:sldId id="278" r:id="rId3"/>
    <p:sldId id="306" r:id="rId4"/>
    <p:sldId id="305" r:id="rId5"/>
    <p:sldId id="307" r:id="rId6"/>
    <p:sldId id="312" r:id="rId7"/>
    <p:sldId id="308" r:id="rId8"/>
    <p:sldId id="309" r:id="rId9"/>
    <p:sldId id="310" r:id="rId10"/>
    <p:sldId id="311" r:id="rId11"/>
    <p:sldId id="304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006666"/>
    <a:srgbClr val="990000"/>
    <a:srgbClr val="715C29"/>
    <a:srgbClr val="7E672E"/>
    <a:srgbClr val="B40000"/>
    <a:srgbClr val="008080"/>
    <a:srgbClr val="F3EFBF"/>
    <a:srgbClr val="E3DBA1"/>
    <a:srgbClr val="E3D6A1"/>
    <a:srgbClr val="FAE9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3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100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r>
              <a:rPr lang="en-US"/>
              <a:t>Northwest Portland </a:t>
            </a:r>
            <a:r>
              <a:rPr lang="en-US" smtClean="0"/>
              <a:t>Area Indian Health Board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5A1F8794-B35E-4F9C-8DB6-9A12A0C74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30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E245E76-AABF-49F3-8029-39BB8EFF6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36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5E76-AABF-49F3-8029-39BB8EFF667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124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228600" y="5715000"/>
            <a:ext cx="3962400" cy="1022350"/>
            <a:chOff x="4876800" y="5835650"/>
            <a:chExt cx="3962400" cy="1022350"/>
          </a:xfrm>
        </p:grpSpPr>
        <p:grpSp>
          <p:nvGrpSpPr>
            <p:cNvPr id="6" name="Group 54"/>
            <p:cNvGrpSpPr>
              <a:grpSpLocks/>
            </p:cNvGrpSpPr>
            <p:nvPr/>
          </p:nvGrpSpPr>
          <p:grpSpPr bwMode="auto">
            <a:xfrm>
              <a:off x="6096000" y="5943600"/>
              <a:ext cx="2743200" cy="757238"/>
              <a:chOff x="1295400" y="157163"/>
              <a:chExt cx="2743200" cy="757238"/>
            </a:xfrm>
          </p:grpSpPr>
          <p:sp>
            <p:nvSpPr>
              <p:cNvPr id="8" name="TextBox 7"/>
              <p:cNvSpPr txBox="1"/>
              <p:nvPr/>
            </p:nvSpPr>
            <p:spPr bwMode="auto">
              <a:xfrm>
                <a:off x="1295400" y="157163"/>
                <a:ext cx="2743200" cy="6048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lnSpc>
                    <a:spcPts val="2000"/>
                  </a:lnSpc>
                  <a:defRPr/>
                </a:pP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N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orthwest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P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ortland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A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rea</a:t>
                </a:r>
              </a:p>
              <a:p>
                <a:pPr>
                  <a:lnSpc>
                    <a:spcPts val="2000"/>
                  </a:lnSpc>
                  <a:defRPr/>
                </a:pP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        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I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ndian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H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ealth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B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oard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 bwMode="auto">
              <a:xfrm>
                <a:off x="1371600" y="652463"/>
                <a:ext cx="2514600" cy="2619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i="1" dirty="0">
                    <a:solidFill>
                      <a:schemeClr val="accent3">
                        <a:lumMod val="50000"/>
                      </a:schemeClr>
                    </a:solidFill>
                    <a:latin typeface="Gill Sans MT" pitchFamily="34" charset="0"/>
                    <a:cs typeface="Estrangelo Edessa" pitchFamily="66"/>
                  </a:rPr>
                  <a:t>Indian Leadership for Indian Health</a:t>
                </a:r>
              </a:p>
            </p:txBody>
          </p:sp>
        </p:grpSp>
        <p:pic>
          <p:nvPicPr>
            <p:cNvPr id="7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800" y="5835650"/>
              <a:ext cx="1219200" cy="1022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0" y="3048000"/>
            <a:ext cx="9144000" cy="180975"/>
            <a:chOff x="0" y="816"/>
            <a:chExt cx="5760" cy="114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762000"/>
            <a:ext cx="8382000" cy="2133600"/>
          </a:xfrm>
          <a:prstGeom prst="rect">
            <a:avLst/>
          </a:prstGeom>
        </p:spPr>
        <p:txBody>
          <a:bodyPr anchor="b"/>
          <a:lstStyle>
            <a:lvl1pPr algn="ctr">
              <a:defRPr u="none">
                <a:solidFill>
                  <a:srgbClr val="F3EFBF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276600"/>
            <a:ext cx="8382000" cy="2133600"/>
          </a:xfrm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239000" y="0"/>
            <a:ext cx="1905000" cy="685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7010400" y="47625"/>
            <a:ext cx="304800" cy="6762750"/>
            <a:chOff x="6629400" y="47625"/>
            <a:chExt cx="304800" cy="6762750"/>
          </a:xfrm>
        </p:grpSpPr>
        <p:pic>
          <p:nvPicPr>
            <p:cNvPr id="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7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52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57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962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266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571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876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181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486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743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0480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3528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6576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962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267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543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848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153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457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762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067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372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629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1600200"/>
            <a:ext cx="1905000" cy="48768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57200"/>
            <a:ext cx="6934200" cy="5791200"/>
          </a:xfrm>
        </p:spPr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Date Placeholder 62"/>
          <p:cNvSpPr>
            <a:spLocks noGrp="1"/>
          </p:cNvSpPr>
          <p:nvPr>
            <p:ph type="dt" sz="half" idx="10"/>
          </p:nvPr>
        </p:nvSpPr>
        <p:spPr>
          <a:xfrm>
            <a:off x="457200" y="6461125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A80F9-F94E-45AD-9D63-F970F635602C}" type="datetime1">
              <a:rPr lang="en-US"/>
              <a:pPr>
                <a:defRPr/>
              </a:pPr>
              <a:t>4/14/2016</a:t>
            </a:fld>
            <a:endParaRPr lang="en-US" dirty="0"/>
          </a:p>
        </p:txBody>
      </p:sp>
      <p:sp>
        <p:nvSpPr>
          <p:cNvPr id="31" name="Slide Number Placeholder 6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E9F18-52CE-4E01-8FBE-F3AC4BE0B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" name="Footer Placeholder 64"/>
          <p:cNvSpPr>
            <a:spLocks noGrp="1"/>
          </p:cNvSpPr>
          <p:nvPr>
            <p:ph type="ftr" sz="quarter" idx="12"/>
          </p:nvPr>
        </p:nvSpPr>
        <p:spPr>
          <a:xfrm>
            <a:off x="2667000" y="6461125"/>
            <a:ext cx="38100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2996714-6A6D-4897-A520-C39D08A56E34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9AAA-B74E-409C-8E08-3297828AD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51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1363" indent="-284163">
              <a:buClr>
                <a:srgbClr val="008080"/>
              </a:buClr>
              <a:buSzPct val="105000"/>
              <a:buFont typeface="Wingdings" pitchFamily="2" charset="2"/>
              <a:buChar char="§"/>
              <a:defRPr lang="en-US" sz="34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 marL="1262063" indent="-347663">
              <a:buClr>
                <a:srgbClr val="B40000"/>
              </a:buClr>
              <a:buSzPct val="100000"/>
              <a:buFont typeface="Arial" pitchFamily="34" charset="0"/>
              <a:buChar char="•"/>
              <a:defRPr sz="2800" b="0">
                <a:solidFill>
                  <a:schemeClr val="tx1"/>
                </a:solidFill>
              </a:defRPr>
            </a:lvl3pPr>
            <a:lvl4pPr marL="1719263" indent="-347663">
              <a:buFont typeface="Trebuchet MS" pitchFamily="34" charset="0"/>
              <a:buChar char="—"/>
              <a:defRPr sz="2800">
                <a:solidFill>
                  <a:schemeClr val="tx1"/>
                </a:solidFill>
              </a:defRPr>
            </a:lvl4pPr>
            <a:lvl5pPr marL="2176463" indent="-347663">
              <a:buFont typeface="Trebuchet MS" pitchFamily="34" charset="0"/>
              <a:buChar char="—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04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2971800"/>
            <a:ext cx="9144000" cy="180975"/>
            <a:chOff x="0" y="816"/>
            <a:chExt cx="5760" cy="114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4863" indent="-347663">
              <a:buSzPct val="85000"/>
              <a:defRPr lang="en-US" sz="20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6450" indent="-285750">
              <a:tabLst/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962400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962401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71600" y="762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36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5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l">
              <a:defRPr/>
            </a:lvl1pPr>
          </a:lstStyle>
          <a:p>
            <a:pPr eaLnBrk="0" hangingPunct="0">
              <a:defRPr/>
            </a:pPr>
            <a:r>
              <a:rPr lang="en-US" sz="4000" kern="0" dirty="0" smtClean="0">
                <a:solidFill>
                  <a:srgbClr val="990000"/>
                </a:solidFill>
                <a:latin typeface="Georgia" pitchFamily="18" charset="0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4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EDB2D78B-30B8-4C12-8CE8-2E553779C1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562600"/>
          </a:xfrm>
        </p:spPr>
        <p:txBody>
          <a:bodyPr/>
          <a:lstStyle>
            <a:lvl1pPr>
              <a:defRPr sz="3200"/>
            </a:lvl1pPr>
            <a:lvl2pPr marL="914400" indent="-457200">
              <a:buSzPct val="85000"/>
              <a:defRPr sz="2800"/>
            </a:lvl2pPr>
            <a:lvl3pPr marL="1262063" indent="-347663">
              <a:defRPr sz="2400"/>
            </a:lvl3pPr>
            <a:lvl4pPr marL="1719263" indent="-347663">
              <a:defRPr sz="2000"/>
            </a:lvl4pPr>
            <a:lvl5pPr marL="2176463" indent="-3476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idx="1"/>
          </p:nvPr>
        </p:nvSpPr>
        <p:spPr>
          <a:xfrm>
            <a:off x="3581400" y="762000"/>
            <a:ext cx="5410200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38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7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3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962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9" name="Date Placeholder 69"/>
          <p:cNvSpPr>
            <a:spLocks noGrp="1"/>
          </p:cNvSpPr>
          <p:nvPr>
            <p:ph type="dt" sz="half" idx="10"/>
          </p:nvPr>
        </p:nvSpPr>
        <p:spPr>
          <a:xfrm>
            <a:off x="457200" y="6461125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3E194-9478-4623-B9EF-FAC8238BCB44}" type="datetime1">
              <a:rPr lang="en-US"/>
              <a:pPr>
                <a:defRPr/>
              </a:pPr>
              <a:t>4/14/2016</a:t>
            </a:fld>
            <a:endParaRPr lang="en-US" dirty="0"/>
          </a:p>
        </p:txBody>
      </p:sp>
      <p:sp>
        <p:nvSpPr>
          <p:cNvPr id="40" name="Slide Number Placeholder 7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81D86-16A5-49EC-8775-79AB6CE34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" name="Footer Placeholder 71"/>
          <p:cNvSpPr>
            <a:spLocks noGrp="1"/>
          </p:cNvSpPr>
          <p:nvPr>
            <p:ph type="ftr" sz="quarter" idx="12"/>
          </p:nvPr>
        </p:nvSpPr>
        <p:spPr>
          <a:xfrm>
            <a:off x="2667000" y="6461125"/>
            <a:ext cx="38100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868F2559-32A6-48A6-BA1D-CD258B7A3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15C29"/>
        </a:buClr>
        <a:buSzPct val="95000"/>
        <a:buFont typeface="Arial" charset="0"/>
        <a:buChar char="•"/>
        <a:defRPr sz="36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SzPct val="100000"/>
        <a:buFont typeface="Wingdings" pitchFamily="2" charset="2"/>
        <a:buChar char="§"/>
        <a:defRPr lang="en-US" sz="3400" dirty="0">
          <a:solidFill>
            <a:schemeClr val="tx1"/>
          </a:solidFill>
          <a:latin typeface="Trebuchet MS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B40000"/>
        </a:buClr>
        <a:buSzPct val="100000"/>
        <a:buFont typeface="Arial" charset="0"/>
        <a:buChar char="•"/>
        <a:defRPr sz="2800">
          <a:solidFill>
            <a:schemeClr val="tx1"/>
          </a:solidFill>
          <a:latin typeface="Trebuchet MS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44646"/>
        </a:buClr>
        <a:buSzPct val="100000"/>
        <a:buFont typeface="Trebuchet MS" pitchFamily="34" charset="0"/>
        <a:buChar char="—"/>
        <a:defRPr sz="2800" i="1">
          <a:solidFill>
            <a:schemeClr val="tx1"/>
          </a:solidFill>
          <a:latin typeface="Trebuchet MS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rebuchet MS" pitchFamily="34" charset="0"/>
        <a:buChar char="—"/>
        <a:defRPr sz="2400" i="1">
          <a:solidFill>
            <a:schemeClr val="tx1"/>
          </a:solidFill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32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Public Health Improvement</a:t>
            </a:r>
            <a:br>
              <a:rPr lang="en-US" sz="4800" dirty="0" smtClean="0"/>
            </a:br>
            <a:r>
              <a:rPr lang="en-US" sz="4800" dirty="0" smtClean="0"/>
              <a:t>Injury Prevention</a:t>
            </a:r>
            <a:br>
              <a:rPr lang="en-US" sz="4800" dirty="0" smtClean="0"/>
            </a:br>
            <a:r>
              <a:rPr lang="en-US" sz="4800" dirty="0" smtClean="0"/>
              <a:t>Emergency Preparedness</a:t>
            </a:r>
            <a:endParaRPr lang="en-US" sz="4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3505200"/>
            <a:ext cx="8382000" cy="19050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Bridget Canniff, Project Director</a:t>
            </a:r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Public Health Improvement &amp; Training</a:t>
            </a:r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Injury Prevention Program</a:t>
            </a:r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April 20, 2016</a:t>
            </a:r>
          </a:p>
          <a:p>
            <a:endParaRPr lang="en-US" sz="1600" dirty="0" smtClean="0">
              <a:solidFill>
                <a:schemeClr val="accent3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s-IS" dirty="0" smtClean="0"/>
          </a:p>
          <a:p>
            <a:pPr marL="0" indent="0">
              <a:buNone/>
            </a:pPr>
            <a:endParaRPr lang="is-IS" dirty="0"/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990000"/>
                </a:solidFill>
              </a:rPr>
              <a:t>QUESTIONS?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38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8153400" cy="2362200"/>
          </a:xfrm>
        </p:spPr>
        <p:txBody>
          <a:bodyPr/>
          <a:lstStyle/>
          <a:p>
            <a:pPr algn="ctr">
              <a:spcBef>
                <a:spcPts val="600"/>
              </a:spcBef>
              <a:buNone/>
            </a:pPr>
            <a:r>
              <a:rPr lang="en-US" sz="3000" b="1" dirty="0" smtClean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Bridget Canniff</a:t>
            </a:r>
            <a:endParaRPr lang="en-US" sz="3000" dirty="0" smtClean="0">
              <a:solidFill>
                <a:srgbClr val="990000"/>
              </a:solidFill>
              <a:latin typeface="Calibri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buNone/>
            </a:pPr>
            <a:r>
              <a:rPr lang="en-US" sz="3000" dirty="0" smtClean="0">
                <a:solidFill>
                  <a:srgbClr val="006666"/>
                </a:solidFill>
                <a:latin typeface="Calibri" pitchFamily="34" charset="0"/>
                <a:cs typeface="Arial" pitchFamily="34" charset="0"/>
              </a:rPr>
              <a:t>Project Director, PHIT &amp; IPP</a:t>
            </a:r>
          </a:p>
          <a:p>
            <a:pPr algn="ctr">
              <a:spcBef>
                <a:spcPts val="600"/>
              </a:spcBef>
              <a:buNone/>
            </a:pPr>
            <a:r>
              <a:rPr lang="en-US" sz="3000" dirty="0" err="1" smtClean="0">
                <a:solidFill>
                  <a:srgbClr val="006666"/>
                </a:solidFill>
                <a:latin typeface="Calibri" pitchFamily="34" charset="0"/>
                <a:cs typeface="Arial" pitchFamily="34" charset="0"/>
              </a:rPr>
              <a:t>bcanniff@npaihb.org</a:t>
            </a:r>
            <a:endParaRPr lang="en-US" sz="3000" dirty="0" smtClean="0">
              <a:solidFill>
                <a:srgbClr val="006666"/>
              </a:solidFill>
              <a:latin typeface="Calibri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buNone/>
            </a:pPr>
            <a:r>
              <a:rPr lang="en-US" sz="3000" dirty="0" smtClean="0">
                <a:solidFill>
                  <a:srgbClr val="006666"/>
                </a:solidFill>
                <a:latin typeface="Calibri" pitchFamily="34" charset="0"/>
                <a:cs typeface="Arial" pitchFamily="34" charset="0"/>
              </a:rPr>
              <a:t>503-416-3302</a:t>
            </a:r>
          </a:p>
          <a:p>
            <a:pPr algn="ctr">
              <a:buNone/>
            </a:pPr>
            <a:endParaRPr lang="en-US" dirty="0" smtClean="0">
              <a:solidFill>
                <a:srgbClr val="00666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4343400"/>
            <a:ext cx="7620000" cy="2209800"/>
          </a:xfrm>
        </p:spPr>
        <p:txBody>
          <a:bodyPr/>
          <a:lstStyle/>
          <a:p>
            <a:pPr marL="0" algn="ctr">
              <a:spcBef>
                <a:spcPts val="600"/>
              </a:spcBef>
              <a:buNone/>
            </a:pPr>
            <a:r>
              <a:rPr lang="en-US" sz="3000" b="1" dirty="0" smtClean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Luella </a:t>
            </a:r>
            <a:r>
              <a:rPr lang="en-US" sz="3000" b="1" dirty="0" err="1" smtClean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Azule</a:t>
            </a:r>
            <a:r>
              <a:rPr lang="en-US" sz="3000" b="1" dirty="0" smtClean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 (Yakama Nation/Umatilla)</a:t>
            </a:r>
          </a:p>
          <a:p>
            <a:pPr marL="0" algn="ctr">
              <a:spcBef>
                <a:spcPts val="600"/>
              </a:spcBef>
              <a:buNone/>
            </a:pPr>
            <a:r>
              <a:rPr lang="en-US" sz="3000" dirty="0" smtClean="0">
                <a:solidFill>
                  <a:srgbClr val="006666"/>
                </a:solidFill>
                <a:latin typeface="Calibri" pitchFamily="34" charset="0"/>
                <a:cs typeface="Arial" pitchFamily="34" charset="0"/>
              </a:rPr>
              <a:t> Project Coordinator, PHIT &amp; IPP</a:t>
            </a:r>
          </a:p>
          <a:p>
            <a:pPr marL="0" algn="ctr">
              <a:spcBef>
                <a:spcPts val="600"/>
              </a:spcBef>
              <a:buNone/>
            </a:pPr>
            <a:r>
              <a:rPr lang="en-US" sz="3000" dirty="0" err="1" smtClean="0">
                <a:solidFill>
                  <a:srgbClr val="006666"/>
                </a:solidFill>
                <a:latin typeface="Calibri" pitchFamily="34" charset="0"/>
                <a:cs typeface="Arial" pitchFamily="34" charset="0"/>
              </a:rPr>
              <a:t>lazule@npaihb.org</a:t>
            </a:r>
            <a:endParaRPr lang="en-US" sz="3000" dirty="0" smtClean="0">
              <a:solidFill>
                <a:srgbClr val="006666"/>
              </a:solidFill>
              <a:latin typeface="Calibri" pitchFamily="34" charset="0"/>
              <a:cs typeface="Arial" pitchFamily="34" charset="0"/>
            </a:endParaRPr>
          </a:p>
          <a:p>
            <a:pPr marL="0" algn="ctr">
              <a:spcBef>
                <a:spcPts val="600"/>
              </a:spcBef>
              <a:buNone/>
            </a:pPr>
            <a:r>
              <a:rPr lang="en-US" sz="3000" dirty="0" smtClean="0">
                <a:solidFill>
                  <a:srgbClr val="006666"/>
                </a:solidFill>
                <a:latin typeface="Calibri" pitchFamily="34" charset="0"/>
                <a:cs typeface="Arial" pitchFamily="34" charset="0"/>
              </a:rPr>
              <a:t>503-416-3263</a:t>
            </a:r>
            <a:endParaRPr lang="en-US" sz="3000" dirty="0">
              <a:solidFill>
                <a:srgbClr val="00666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Contact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Public Health Improvement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61125"/>
            <a:ext cx="2133600" cy="396875"/>
          </a:xfrm>
        </p:spPr>
        <p:txBody>
          <a:bodyPr/>
          <a:lstStyle/>
          <a:p>
            <a:pPr>
              <a:defRPr/>
            </a:pPr>
            <a:fld id="{B80EECCC-A45A-475A-9BA6-40D71B96549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rcRect t="3695" b="3695"/>
          <a:stretch>
            <a:fillRect/>
          </a:stretch>
        </p:blipFill>
        <p:spPr>
          <a:xfrm>
            <a:off x="457200" y="1752600"/>
            <a:ext cx="82296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Injury Prevention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61125"/>
            <a:ext cx="2133600" cy="396875"/>
          </a:xfrm>
        </p:spPr>
        <p:txBody>
          <a:bodyPr/>
          <a:lstStyle/>
          <a:p>
            <a:pPr>
              <a:defRPr/>
            </a:pPr>
            <a:fld id="{B80EECCC-A45A-475A-9BA6-40D71B96549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6666"/>
                </a:solidFill>
              </a:rPr>
              <a:t>Coming in 2016-2017:</a:t>
            </a:r>
          </a:p>
          <a:p>
            <a:pPr marL="0" indent="0">
              <a:buNone/>
            </a:pPr>
            <a:endParaRPr lang="en-US" sz="3200" b="1" dirty="0">
              <a:solidFill>
                <a:srgbClr val="006666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6666"/>
                </a:solidFill>
              </a:rPr>
              <a:t>Updated and Expanded Modules!</a:t>
            </a:r>
          </a:p>
          <a:p>
            <a:pPr marL="0" indent="0">
              <a:buNone/>
            </a:pPr>
            <a:r>
              <a:rPr lang="en-US" sz="2000" dirty="0" smtClean="0"/>
              <a:t>	</a:t>
            </a:r>
            <a:endParaRPr lang="en-US" sz="3200" dirty="0" smtClean="0">
              <a:solidFill>
                <a:srgbClr val="990000"/>
              </a:solidFill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rgbClr val="990000"/>
                </a:solidFill>
              </a:rPr>
              <a:t>Injury Prevention in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990000"/>
                </a:solidFill>
              </a:rPr>
              <a:t>Indian Country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990000"/>
                </a:solidFill>
              </a:rPr>
              <a:t>Toolkit</a:t>
            </a:r>
          </a:p>
        </p:txBody>
      </p:sp>
      <p:pic>
        <p:nvPicPr>
          <p:cNvPr id="5" name="Picture 14" descr="IP Logo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74240"/>
            <a:ext cx="3429000" cy="325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34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Injury Prevention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61125"/>
            <a:ext cx="2133600" cy="396875"/>
          </a:xfrm>
        </p:spPr>
        <p:txBody>
          <a:bodyPr/>
          <a:lstStyle/>
          <a:p>
            <a:pPr>
              <a:defRPr/>
            </a:pPr>
            <a:fld id="{B80EECCC-A45A-475A-9BA6-40D71B96549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990000"/>
                </a:solidFill>
              </a:rPr>
              <a:t>Injury Prevention in Indian Country Toolkit</a:t>
            </a:r>
          </a:p>
          <a:p>
            <a:pPr marL="0" indent="0">
              <a:buNone/>
            </a:pPr>
            <a:endParaRPr lang="en-US" sz="1800" dirty="0" smtClean="0">
              <a:solidFill>
                <a:srgbClr val="990000"/>
              </a:solidFill>
            </a:endParaRPr>
          </a:p>
          <a:p>
            <a:r>
              <a:rPr lang="en-US" sz="2800" dirty="0" smtClean="0">
                <a:solidFill>
                  <a:srgbClr val="006666"/>
                </a:solidFill>
              </a:rPr>
              <a:t>Motor Vehicle Safety</a:t>
            </a:r>
          </a:p>
          <a:p>
            <a:r>
              <a:rPr lang="en-US" sz="2800" dirty="0" smtClean="0">
                <a:solidFill>
                  <a:srgbClr val="006666"/>
                </a:solidFill>
              </a:rPr>
              <a:t>Elder Falls Prevention</a:t>
            </a:r>
          </a:p>
          <a:p>
            <a:r>
              <a:rPr lang="en-US" sz="2800" dirty="0" smtClean="0">
                <a:solidFill>
                  <a:srgbClr val="006666"/>
                </a:solidFill>
              </a:rPr>
              <a:t>Home Safety &amp; Fire Prevention</a:t>
            </a:r>
          </a:p>
          <a:p>
            <a:r>
              <a:rPr lang="en-US" sz="2800" dirty="0" smtClean="0">
                <a:solidFill>
                  <a:srgbClr val="006666"/>
                </a:solidFill>
              </a:rPr>
              <a:t>Helmet Use &amp; Traumatic Brain Injury Prevention</a:t>
            </a:r>
          </a:p>
          <a:p>
            <a:r>
              <a:rPr lang="en-US" sz="2800" dirty="0" smtClean="0">
                <a:solidFill>
                  <a:srgbClr val="990000"/>
                </a:solidFill>
              </a:rPr>
              <a:t>Accidental Poisoning/Prescription Drug Overdose Prevention</a:t>
            </a:r>
          </a:p>
          <a:p>
            <a:r>
              <a:rPr lang="en-US" sz="2800" dirty="0" smtClean="0">
                <a:solidFill>
                  <a:srgbClr val="990000"/>
                </a:solidFill>
              </a:rPr>
              <a:t>Firearms Safety</a:t>
            </a:r>
          </a:p>
          <a:p>
            <a:r>
              <a:rPr lang="en-US" sz="2800" dirty="0" smtClean="0">
                <a:solidFill>
                  <a:srgbClr val="990000"/>
                </a:solidFill>
              </a:rPr>
              <a:t>Water Safety</a:t>
            </a:r>
          </a:p>
          <a:p>
            <a:endParaRPr lang="en-US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6666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3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Emergency Preparedness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61125"/>
            <a:ext cx="2133600" cy="396875"/>
          </a:xfrm>
        </p:spPr>
        <p:txBody>
          <a:bodyPr/>
          <a:lstStyle/>
          <a:p>
            <a:pPr>
              <a:defRPr/>
            </a:pPr>
            <a:fld id="{B80EECCC-A45A-475A-9BA6-40D71B9654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990000"/>
                </a:solidFill>
              </a:rPr>
              <a:t>Tribal Emergency Preparedness Conference</a:t>
            </a:r>
          </a:p>
          <a:p>
            <a:pPr marL="0" indent="0">
              <a:buNone/>
            </a:pPr>
            <a:r>
              <a:rPr lang="en-US" sz="3200" i="1" dirty="0" smtClean="0">
                <a:solidFill>
                  <a:srgbClr val="006666"/>
                </a:solidFill>
              </a:rPr>
              <a:t>Public Health &amp; Emergency Management Working Together</a:t>
            </a:r>
          </a:p>
          <a:p>
            <a:pPr marL="0" indent="0">
              <a:buNone/>
            </a:pPr>
            <a:endParaRPr lang="en-US" sz="3200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6666"/>
                </a:solidFill>
              </a:rPr>
              <a:t>May 4-6, 2016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6666"/>
                </a:solidFill>
              </a:rPr>
              <a:t>Northern Quest Resort &amp; Casino, Spokane</a:t>
            </a:r>
          </a:p>
          <a:p>
            <a:pPr marL="0" indent="0">
              <a:buNone/>
            </a:pPr>
            <a:endParaRPr lang="en-US" sz="32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9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Emergency Preparedness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61125"/>
            <a:ext cx="2133600" cy="396875"/>
          </a:xfrm>
        </p:spPr>
        <p:txBody>
          <a:bodyPr/>
          <a:lstStyle/>
          <a:p>
            <a:pPr>
              <a:defRPr/>
            </a:pPr>
            <a:fld id="{B80EECCC-A45A-475A-9BA6-40D71B96549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6666"/>
                </a:solidFill>
              </a:rPr>
              <a:t>Documentation of Tribal Public Health Emergency Preparedness</a:t>
            </a:r>
          </a:p>
          <a:p>
            <a:r>
              <a:rPr lang="en-US" sz="3200" dirty="0" smtClean="0">
                <a:solidFill>
                  <a:srgbClr val="990000"/>
                </a:solidFill>
              </a:rPr>
              <a:t>Codes</a:t>
            </a:r>
          </a:p>
          <a:p>
            <a:r>
              <a:rPr lang="en-US" sz="3200" dirty="0" smtClean="0">
                <a:solidFill>
                  <a:srgbClr val="990000"/>
                </a:solidFill>
              </a:rPr>
              <a:t>Policies</a:t>
            </a:r>
          </a:p>
          <a:p>
            <a:r>
              <a:rPr lang="en-US" sz="3200" dirty="0" smtClean="0">
                <a:solidFill>
                  <a:srgbClr val="990000"/>
                </a:solidFill>
              </a:rPr>
              <a:t>Resolutions</a:t>
            </a:r>
          </a:p>
          <a:p>
            <a:r>
              <a:rPr lang="en-US" sz="3200" dirty="0" smtClean="0">
                <a:solidFill>
                  <a:srgbClr val="990000"/>
                </a:solidFill>
              </a:rPr>
              <a:t>MAAs</a:t>
            </a:r>
          </a:p>
          <a:p>
            <a:r>
              <a:rPr lang="en-US" sz="3200" dirty="0" smtClean="0">
                <a:solidFill>
                  <a:srgbClr val="990000"/>
                </a:solidFill>
              </a:rPr>
              <a:t>MOUs</a:t>
            </a:r>
          </a:p>
          <a:p>
            <a:r>
              <a:rPr lang="en-US" sz="3200" dirty="0" smtClean="0">
                <a:solidFill>
                  <a:srgbClr val="990000"/>
                </a:solidFill>
              </a:rPr>
              <a:t>Informal agreements</a:t>
            </a:r>
          </a:p>
          <a:p>
            <a:endParaRPr lang="en-US" sz="3200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endParaRPr lang="en-US" sz="32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4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66"/>
                </a:solidFill>
              </a:rPr>
              <a:t>Annual priorities survey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26 tribes have responded</a:t>
            </a:r>
          </a:p>
          <a:p>
            <a:pPr marL="0" indent="0">
              <a:buNone/>
            </a:pPr>
            <a:endParaRPr lang="is-IS" dirty="0"/>
          </a:p>
          <a:p>
            <a:pPr marL="0" indent="0">
              <a:buNone/>
            </a:pPr>
            <a:r>
              <a:rPr lang="en-US" sz="4800" b="1" dirty="0" smtClean="0">
                <a:solidFill>
                  <a:srgbClr val="990000"/>
                </a:solidFill>
              </a:rPr>
              <a:t>There’s still time!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Tribal </a:t>
            </a:r>
            <a:r>
              <a:rPr lang="en-US" dirty="0" err="1"/>
              <a:t>EpiCenter</a:t>
            </a:r>
            <a:r>
              <a:rPr lang="en-US" dirty="0"/>
              <a:t> Survey</a:t>
            </a:r>
          </a:p>
        </p:txBody>
      </p:sp>
    </p:spTree>
    <p:extLst>
      <p:ext uri="{BB962C8B-B14F-4D97-AF65-F5344CB8AC3E}">
        <p14:creationId xmlns:p14="http://schemas.microsoft.com/office/powerpoint/2010/main" val="126139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66"/>
                </a:solidFill>
              </a:rPr>
              <a:t>Data policies &amp; needs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Sexually Transmitted Infections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WEAVE NW policy assessment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Public Health Emergency </a:t>
            </a:r>
            <a:r>
              <a:rPr lang="en-US" dirty="0" err="1" smtClean="0">
                <a:solidFill>
                  <a:srgbClr val="006666"/>
                </a:solidFill>
              </a:rPr>
              <a:t>Preparedess</a:t>
            </a:r>
            <a:r>
              <a:rPr lang="en-US" dirty="0" smtClean="0">
                <a:solidFill>
                  <a:srgbClr val="006666"/>
                </a:solidFill>
              </a:rPr>
              <a:t> &amp; Response policy assessment</a:t>
            </a:r>
          </a:p>
          <a:p>
            <a:endParaRPr lang="en-US" dirty="0" smtClean="0">
              <a:solidFill>
                <a:srgbClr val="006666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Tribal </a:t>
            </a:r>
            <a:r>
              <a:rPr lang="en-US" dirty="0" err="1"/>
              <a:t>EpiCenter</a:t>
            </a:r>
            <a:r>
              <a:rPr lang="en-US" dirty="0"/>
              <a:t> Survey</a:t>
            </a:r>
          </a:p>
        </p:txBody>
      </p:sp>
    </p:spTree>
    <p:extLst>
      <p:ext uri="{BB962C8B-B14F-4D97-AF65-F5344CB8AC3E}">
        <p14:creationId xmlns:p14="http://schemas.microsoft.com/office/powerpoint/2010/main" val="332508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66"/>
                </a:solidFill>
              </a:rPr>
              <a:t>Administered by:</a:t>
            </a:r>
          </a:p>
          <a:p>
            <a:pPr marL="0" indent="0">
              <a:buNone/>
            </a:pPr>
            <a:r>
              <a:rPr lang="en-US" dirty="0">
                <a:solidFill>
                  <a:srgbClr val="006666"/>
                </a:solidFill>
              </a:rPr>
              <a:t>	</a:t>
            </a:r>
            <a:r>
              <a:rPr lang="en-US" dirty="0" smtClean="0">
                <a:solidFill>
                  <a:srgbClr val="990000"/>
                </a:solidFill>
              </a:rPr>
              <a:t>Northwest Center for Public 	Health Practice (NWCPHP)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Region-wide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Results used to plan NWCPHP trainings across the Northwest</a:t>
            </a:r>
          </a:p>
          <a:p>
            <a:r>
              <a:rPr lang="en-US" dirty="0" smtClean="0">
                <a:solidFill>
                  <a:srgbClr val="990000"/>
                </a:solidFill>
              </a:rPr>
              <a:t>Make your voice heard!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76200"/>
            <a:ext cx="7543800" cy="1143000"/>
          </a:xfrm>
        </p:spPr>
        <p:txBody>
          <a:bodyPr/>
          <a:lstStyle/>
          <a:p>
            <a:r>
              <a:rPr lang="en-US" dirty="0" smtClean="0"/>
              <a:t>Training Needs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5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lancheTemplate_9703">
  <a:themeElements>
    <a:clrScheme name="Custom 6">
      <a:dk1>
        <a:sysClr val="windowText" lastClr="000000"/>
      </a:dk1>
      <a:lt1>
        <a:sysClr val="window" lastClr="FFFFFF"/>
      </a:lt1>
      <a:dk2>
        <a:srgbClr val="4F271C"/>
      </a:dk2>
      <a:lt2>
        <a:srgbClr val="F8EDC5"/>
      </a:lt2>
      <a:accent1>
        <a:srgbClr val="3891A7"/>
      </a:accent1>
      <a:accent2>
        <a:srgbClr val="637F26"/>
      </a:accent2>
      <a:accent3>
        <a:srgbClr val="C32D2E"/>
      </a:accent3>
      <a:accent4>
        <a:srgbClr val="F8EDC5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PAIHB1">
      <a:majorFont>
        <a:latin typeface="Georgia"/>
        <a:ea typeface=""/>
        <a:cs typeface=""/>
      </a:majorFont>
      <a:minorFont>
        <a:latin typeface="Trebuchet MS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AvalancheTemplate_9703</Template>
  <TotalTime>1253</TotalTime>
  <Words>193</Words>
  <Application>Microsoft Office PowerPoint</Application>
  <PresentationFormat>On-screen Show (4:3)</PresentationFormat>
  <Paragraphs>82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AvalancheTemplate_9703</vt:lpstr>
      <vt:lpstr>Public Health Improvement Injury Prevention Emergency Preparedness</vt:lpstr>
      <vt:lpstr>Public Health Improvement</vt:lpstr>
      <vt:lpstr>Injury Prevention</vt:lpstr>
      <vt:lpstr>Injury Prevention</vt:lpstr>
      <vt:lpstr>Emergency Preparedness</vt:lpstr>
      <vt:lpstr>Emergency Preparedness</vt:lpstr>
      <vt:lpstr>Tribal EpiCenter Survey</vt:lpstr>
      <vt:lpstr>Tribal EpiCenter Survey</vt:lpstr>
      <vt:lpstr>Training Needs Assessment</vt:lpstr>
      <vt:lpstr>PowerPoint Presentation</vt:lpstr>
      <vt:lpstr>Staff 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Tribal EpiCenter Consortium</dc:title>
  <dc:creator>Bridget Canniff</dc:creator>
  <cp:lastModifiedBy>Lisa Griggs</cp:lastModifiedBy>
  <cp:revision>37</cp:revision>
  <cp:lastPrinted>2016-04-14T04:28:05Z</cp:lastPrinted>
  <dcterms:created xsi:type="dcterms:W3CDTF">2009-08-11T16:31:04Z</dcterms:created>
  <dcterms:modified xsi:type="dcterms:W3CDTF">2016-04-14T13:26:56Z</dcterms:modified>
</cp:coreProperties>
</file>