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81" r:id="rId3"/>
    <p:sldId id="282" r:id="rId4"/>
    <p:sldId id="287" r:id="rId5"/>
    <p:sldId id="283" r:id="rId6"/>
    <p:sldId id="285" r:id="rId7"/>
    <p:sldId id="286" r:id="rId8"/>
    <p:sldId id="284" r:id="rId9"/>
    <p:sldId id="260" r:id="rId10"/>
    <p:sldId id="268" r:id="rId11"/>
    <p:sldId id="261" r:id="rId12"/>
    <p:sldId id="262" r:id="rId13"/>
    <p:sldId id="263" r:id="rId14"/>
    <p:sldId id="264" r:id="rId15"/>
    <p:sldId id="265" r:id="rId16"/>
    <p:sldId id="266" r:id="rId17"/>
    <p:sldId id="267"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14" y="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0E4CBB64-8F3A-44B8-8AA7-51E6B8BAF383}" type="datetimeFigureOut">
              <a:rPr lang="en-US" smtClean="0"/>
              <a:t>4/20/2016</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D6751F03-4E98-44FE-AC3E-9C46F3945E0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4CBB64-8F3A-44B8-8AA7-51E6B8BAF383}" type="datetimeFigureOut">
              <a:rPr lang="en-US" smtClean="0"/>
              <a:t>4/20/2016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751F03-4E98-44FE-AC3E-9C46F3945E0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4CBB64-8F3A-44B8-8AA7-51E6B8BAF383}" type="datetimeFigureOut">
              <a:rPr lang="en-US" smtClean="0"/>
              <a:t>4/20/2016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751F03-4E98-44FE-AC3E-9C46F3945E0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0E4CBB64-8F3A-44B8-8AA7-51E6B8BAF383}" type="datetimeFigureOut">
              <a:rPr lang="en-US" smtClean="0"/>
              <a:t>4/20/2016</a:t>
            </a:fld>
            <a:endParaRPr lang="en-US"/>
          </a:p>
        </p:txBody>
      </p:sp>
      <p:sp>
        <p:nvSpPr>
          <p:cNvPr id="9" name="Slide Number Placeholder 8"/>
          <p:cNvSpPr>
            <a:spLocks noGrp="1"/>
          </p:cNvSpPr>
          <p:nvPr>
            <p:ph type="sldNum" sz="quarter" idx="15"/>
          </p:nvPr>
        </p:nvSpPr>
        <p:spPr/>
        <p:txBody>
          <a:bodyPr rtlCol="0"/>
          <a:lstStyle/>
          <a:p>
            <a:fld id="{D6751F03-4E98-44FE-AC3E-9C46F3945E0A}"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0E4CBB64-8F3A-44B8-8AA7-51E6B8BAF383}" type="datetimeFigureOut">
              <a:rPr lang="en-US" smtClean="0"/>
              <a:t>4/20/2016</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D6751F03-4E98-44FE-AC3E-9C46F3945E0A}"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E4CBB64-8F3A-44B8-8AA7-51E6B8BAF383}" type="datetimeFigureOut">
              <a:rPr lang="en-US" smtClean="0"/>
              <a:t>4/20/2016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751F03-4E98-44FE-AC3E-9C46F3945E0A}" type="slidenum">
              <a:rPr lang="en-US" smtClean="0"/>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0E4CBB64-8F3A-44B8-8AA7-51E6B8BAF383}" type="datetimeFigureOut">
              <a:rPr lang="en-US" smtClean="0"/>
              <a:t>4/20/2016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751F03-4E98-44FE-AC3E-9C46F3945E0A}" type="slidenum">
              <a:rPr lang="en-US" smtClean="0"/>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0E4CBB64-8F3A-44B8-8AA7-51E6B8BAF383}" type="datetimeFigureOut">
              <a:rPr lang="en-US" smtClean="0"/>
              <a:t>4/20/2016</a:t>
            </a:fld>
            <a:endParaRPr lang="en-US"/>
          </a:p>
        </p:txBody>
      </p:sp>
      <p:sp>
        <p:nvSpPr>
          <p:cNvPr id="7" name="Slide Number Placeholder 6"/>
          <p:cNvSpPr>
            <a:spLocks noGrp="1"/>
          </p:cNvSpPr>
          <p:nvPr>
            <p:ph type="sldNum" sz="quarter" idx="11"/>
          </p:nvPr>
        </p:nvSpPr>
        <p:spPr/>
        <p:txBody>
          <a:bodyPr rtlCol="0"/>
          <a:lstStyle/>
          <a:p>
            <a:fld id="{D6751F03-4E98-44FE-AC3E-9C46F3945E0A}"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4CBB64-8F3A-44B8-8AA7-51E6B8BAF383}" type="datetimeFigureOut">
              <a:rPr lang="en-US" smtClean="0"/>
              <a:t>4/20/2016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751F03-4E98-44FE-AC3E-9C46F3945E0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0E4CBB64-8F3A-44B8-8AA7-51E6B8BAF383}" type="datetimeFigureOut">
              <a:rPr lang="en-US" smtClean="0"/>
              <a:t>4/20/2016</a:t>
            </a:fld>
            <a:endParaRPr lang="en-US"/>
          </a:p>
        </p:txBody>
      </p:sp>
      <p:sp>
        <p:nvSpPr>
          <p:cNvPr id="22" name="Slide Number Placeholder 21"/>
          <p:cNvSpPr>
            <a:spLocks noGrp="1"/>
          </p:cNvSpPr>
          <p:nvPr>
            <p:ph type="sldNum" sz="quarter" idx="15"/>
          </p:nvPr>
        </p:nvSpPr>
        <p:spPr/>
        <p:txBody>
          <a:bodyPr rtlCol="0"/>
          <a:lstStyle/>
          <a:p>
            <a:fld id="{D6751F03-4E98-44FE-AC3E-9C46F3945E0A}"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0E4CBB64-8F3A-44B8-8AA7-51E6B8BAF383}" type="datetimeFigureOut">
              <a:rPr lang="en-US" smtClean="0"/>
              <a:t>4/20/2016</a:t>
            </a:fld>
            <a:endParaRPr lang="en-US"/>
          </a:p>
        </p:txBody>
      </p:sp>
      <p:sp>
        <p:nvSpPr>
          <p:cNvPr id="18" name="Slide Number Placeholder 17"/>
          <p:cNvSpPr>
            <a:spLocks noGrp="1"/>
          </p:cNvSpPr>
          <p:nvPr>
            <p:ph type="sldNum" sz="quarter" idx="11"/>
          </p:nvPr>
        </p:nvSpPr>
        <p:spPr/>
        <p:txBody>
          <a:bodyPr rtlCol="0"/>
          <a:lstStyle/>
          <a:p>
            <a:fld id="{D6751F03-4E98-44FE-AC3E-9C46F3945E0A}"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E4CBB64-8F3A-44B8-8AA7-51E6B8BAF383}" type="datetimeFigureOut">
              <a:rPr lang="en-US" smtClean="0"/>
              <a:t>4/20/2016</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6751F03-4E98-44FE-AC3E-9C46F3945E0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The Nez Perces and Climate Change</a:t>
            </a:r>
            <a:endParaRPr lang="en-US" dirty="0"/>
          </a:p>
        </p:txBody>
      </p:sp>
      <p:sp>
        <p:nvSpPr>
          <p:cNvPr id="3" name="Subtitle 2"/>
          <p:cNvSpPr>
            <a:spLocks noGrp="1"/>
          </p:cNvSpPr>
          <p:nvPr>
            <p:ph type="subTitle" idx="1"/>
          </p:nvPr>
        </p:nvSpPr>
        <p:spPr/>
        <p:txBody>
          <a:bodyPr>
            <a:normAutofit/>
          </a:bodyPr>
          <a:lstStyle/>
          <a:p>
            <a:r>
              <a:rPr lang="en-US" dirty="0" smtClean="0"/>
              <a:t>Aaron Miles, Sr.</a:t>
            </a:r>
          </a:p>
          <a:p>
            <a:r>
              <a:rPr lang="en-US" dirty="0" smtClean="0"/>
              <a:t>Executive Director, Department of </a:t>
            </a:r>
            <a:r>
              <a:rPr lang="en-US" smtClean="0"/>
              <a:t>Natural Resources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762000"/>
            <a:ext cx="3886200" cy="3124200"/>
          </a:xfrm>
          <a:prstGeom prst="rect">
            <a:avLst/>
          </a:prstGeom>
        </p:spPr>
      </p:pic>
    </p:spTree>
    <p:extLst>
      <p:ext uri="{BB962C8B-B14F-4D97-AF65-F5344CB8AC3E}">
        <p14:creationId xmlns:p14="http://schemas.microsoft.com/office/powerpoint/2010/main" val="41135863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This?</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971800" y="2286000"/>
            <a:ext cx="2514600" cy="3581399"/>
          </a:xfrm>
        </p:spPr>
      </p:pic>
    </p:spTree>
    <p:extLst>
      <p:ext uri="{BB962C8B-B14F-4D97-AF65-F5344CB8AC3E}">
        <p14:creationId xmlns:p14="http://schemas.microsoft.com/office/powerpoint/2010/main" val="12855615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have we done thus far?</a:t>
            </a:r>
            <a:endParaRPr lang="en-US" dirty="0"/>
          </a:p>
        </p:txBody>
      </p:sp>
      <p:sp>
        <p:nvSpPr>
          <p:cNvPr id="3" name="Content Placeholder 2"/>
          <p:cNvSpPr>
            <a:spLocks noGrp="1"/>
          </p:cNvSpPr>
          <p:nvPr>
            <p:ph sz="quarter" idx="1"/>
          </p:nvPr>
        </p:nvSpPr>
        <p:spPr/>
        <p:txBody>
          <a:bodyPr/>
          <a:lstStyle/>
          <a:p>
            <a:r>
              <a:rPr lang="en-US" dirty="0" smtClean="0"/>
              <a:t>Clearwater Basin</a:t>
            </a:r>
          </a:p>
          <a:p>
            <a:r>
              <a:rPr lang="en-US" dirty="0" smtClean="0"/>
              <a:t>On-reservation Wetlands</a:t>
            </a:r>
          </a:p>
          <a:p>
            <a:r>
              <a:rPr lang="en-US" dirty="0" smtClean="0"/>
              <a:t>Tribal Trust</a:t>
            </a:r>
            <a:endParaRPr lang="en-US" dirty="0"/>
          </a:p>
        </p:txBody>
      </p:sp>
      <p:pic>
        <p:nvPicPr>
          <p:cNvPr id="5" name="Content Placeholder 3"/>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733800" y="1676400"/>
            <a:ext cx="4194175" cy="3622191"/>
          </a:xfrm>
        </p:spPr>
      </p:pic>
    </p:spTree>
    <p:extLst>
      <p:ext uri="{BB962C8B-B14F-4D97-AF65-F5344CB8AC3E}">
        <p14:creationId xmlns:p14="http://schemas.microsoft.com/office/powerpoint/2010/main" val="35109232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Findings</a:t>
            </a:r>
            <a:endParaRPr lang="en-US" dirty="0"/>
          </a:p>
        </p:txBody>
      </p:sp>
      <p:sp>
        <p:nvSpPr>
          <p:cNvPr id="3" name="Content Placeholder 2"/>
          <p:cNvSpPr>
            <a:spLocks noGrp="1"/>
          </p:cNvSpPr>
          <p:nvPr>
            <p:ph sz="quarter" idx="1"/>
          </p:nvPr>
        </p:nvSpPr>
        <p:spPr/>
        <p:txBody>
          <a:bodyPr/>
          <a:lstStyle/>
          <a:p>
            <a:r>
              <a:rPr lang="en-US" dirty="0" smtClean="0"/>
              <a:t>Forest Health</a:t>
            </a:r>
          </a:p>
          <a:p>
            <a:r>
              <a:rPr lang="en-US" dirty="0" smtClean="0"/>
              <a:t>Water</a:t>
            </a:r>
          </a:p>
          <a:p>
            <a:r>
              <a:rPr lang="en-US" dirty="0" smtClean="0"/>
              <a:t>Invasive Species</a:t>
            </a:r>
          </a:p>
          <a:p>
            <a:r>
              <a:rPr lang="en-US" dirty="0" smtClean="0"/>
              <a:t>Agriculture</a:t>
            </a:r>
          </a:p>
          <a:p>
            <a:r>
              <a:rPr lang="en-US" dirty="0" smtClean="0"/>
              <a:t>Recreation/Tourism</a:t>
            </a:r>
          </a:p>
          <a:p>
            <a:r>
              <a:rPr lang="en-US" dirty="0" smtClean="0"/>
              <a:t>The Trust Doctrine</a:t>
            </a:r>
          </a:p>
          <a:p>
            <a:r>
              <a:rPr lang="en-US" dirty="0" smtClean="0"/>
              <a:t>Human Health</a:t>
            </a:r>
          </a:p>
          <a:p>
            <a:pPr marL="0" indent="0">
              <a:buNone/>
            </a:pPr>
            <a:endParaRPr lang="en-US" dirty="0" smtClean="0"/>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114800" y="1828800"/>
            <a:ext cx="3813175" cy="3276600"/>
          </a:xfrm>
        </p:spPr>
      </p:pic>
    </p:spTree>
    <p:extLst>
      <p:ext uri="{BB962C8B-B14F-4D97-AF65-F5344CB8AC3E}">
        <p14:creationId xmlns:p14="http://schemas.microsoft.com/office/powerpoint/2010/main" val="40740668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Forest Health	</a:t>
            </a:r>
            <a:endParaRPr lang="en-US" dirty="0"/>
          </a:p>
        </p:txBody>
      </p:sp>
      <p:sp>
        <p:nvSpPr>
          <p:cNvPr id="3" name="Content Placeholder 2"/>
          <p:cNvSpPr>
            <a:spLocks noGrp="1"/>
          </p:cNvSpPr>
          <p:nvPr>
            <p:ph sz="quarter" idx="1"/>
          </p:nvPr>
        </p:nvSpPr>
        <p:spPr/>
        <p:txBody>
          <a:bodyPr/>
          <a:lstStyle/>
          <a:p>
            <a:r>
              <a:rPr lang="en-US" dirty="0" smtClean="0"/>
              <a:t>Fire</a:t>
            </a:r>
          </a:p>
          <a:p>
            <a:r>
              <a:rPr lang="en-US" dirty="0" smtClean="0"/>
              <a:t>Drought</a:t>
            </a:r>
          </a:p>
          <a:p>
            <a:r>
              <a:rPr lang="en-US" dirty="0" smtClean="0"/>
              <a:t>Insect/Pathogen Outbreaks</a:t>
            </a:r>
          </a:p>
          <a:p>
            <a:r>
              <a:rPr lang="en-US" dirty="0" smtClean="0"/>
              <a:t>Introduced Species</a:t>
            </a:r>
          </a:p>
          <a:p>
            <a:r>
              <a:rPr lang="en-US" dirty="0" smtClean="0"/>
              <a:t>Landslides</a:t>
            </a:r>
            <a:endParaRPr lang="en-US" dirty="0"/>
          </a:p>
        </p:txBody>
      </p:sp>
      <p:pic>
        <p:nvPicPr>
          <p:cNvPr id="2050" name="Picture 2" descr="C:\Users\default.NezPerce-PC\Pictures\Jan132016\Jan132016 052.jp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3962400" y="1524000"/>
            <a:ext cx="3962400"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2728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a:t>
            </a:r>
            <a:endParaRPr lang="en-US" dirty="0"/>
          </a:p>
        </p:txBody>
      </p:sp>
      <p:sp>
        <p:nvSpPr>
          <p:cNvPr id="3" name="Content Placeholder 2"/>
          <p:cNvSpPr>
            <a:spLocks noGrp="1"/>
          </p:cNvSpPr>
          <p:nvPr>
            <p:ph sz="quarter" idx="1"/>
          </p:nvPr>
        </p:nvSpPr>
        <p:spPr/>
        <p:txBody>
          <a:bodyPr/>
          <a:lstStyle/>
          <a:p>
            <a:r>
              <a:rPr lang="en-US" dirty="0" smtClean="0"/>
              <a:t>Smaller Snow Pack</a:t>
            </a:r>
          </a:p>
          <a:p>
            <a:r>
              <a:rPr lang="en-US" dirty="0" smtClean="0"/>
              <a:t>Earlier Runoff</a:t>
            </a:r>
          </a:p>
          <a:p>
            <a:r>
              <a:rPr lang="en-US" dirty="0" smtClean="0"/>
              <a:t>Warmer Summers</a:t>
            </a:r>
          </a:p>
          <a:p>
            <a:r>
              <a:rPr lang="en-US" dirty="0" smtClean="0"/>
              <a:t>Dried Wetlands</a:t>
            </a:r>
          </a:p>
          <a:p>
            <a:endParaRPr lang="en-US" dirty="0"/>
          </a:p>
        </p:txBody>
      </p:sp>
      <p:pic>
        <p:nvPicPr>
          <p:cNvPr id="5"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3962400" y="1524001"/>
            <a:ext cx="4343399"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66245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Invasive Species</a:t>
            </a:r>
            <a:endParaRPr lang="en-US" dirty="0"/>
          </a:p>
        </p:txBody>
      </p:sp>
      <p:sp>
        <p:nvSpPr>
          <p:cNvPr id="3" name="Content Placeholder 2"/>
          <p:cNvSpPr>
            <a:spLocks noGrp="1"/>
          </p:cNvSpPr>
          <p:nvPr>
            <p:ph sz="quarter" idx="1"/>
          </p:nvPr>
        </p:nvSpPr>
        <p:spPr/>
        <p:txBody>
          <a:bodyPr/>
          <a:lstStyle/>
          <a:p>
            <a:r>
              <a:rPr lang="en-US" dirty="0" smtClean="0"/>
              <a:t>Plants</a:t>
            </a:r>
          </a:p>
          <a:p>
            <a:r>
              <a:rPr lang="en-US" dirty="0" smtClean="0"/>
              <a:t>Insects</a:t>
            </a:r>
          </a:p>
        </p:txBody>
      </p:sp>
      <p:pic>
        <p:nvPicPr>
          <p:cNvPr id="1026"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3931381" y="1460814"/>
            <a:ext cx="3657600" cy="2420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Carduus tenuifloru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886200"/>
            <a:ext cx="1885950"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162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Agriculture- Wheat</a:t>
            </a:r>
            <a:endParaRPr lang="en-US" dirty="0"/>
          </a:p>
        </p:txBody>
      </p:sp>
      <p:sp>
        <p:nvSpPr>
          <p:cNvPr id="3" name="Content Placeholder 2"/>
          <p:cNvSpPr>
            <a:spLocks noGrp="1"/>
          </p:cNvSpPr>
          <p:nvPr>
            <p:ph sz="quarter" idx="1"/>
          </p:nvPr>
        </p:nvSpPr>
        <p:spPr/>
        <p:txBody>
          <a:bodyPr/>
          <a:lstStyle/>
          <a:p>
            <a:r>
              <a:rPr lang="en-US" dirty="0" smtClean="0"/>
              <a:t>2020- 2080</a:t>
            </a:r>
          </a:p>
          <a:p>
            <a:r>
              <a:rPr lang="en-US" dirty="0" smtClean="0"/>
              <a:t>CO2 Concentrations</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886200" y="2438400"/>
            <a:ext cx="4041775" cy="2743200"/>
          </a:xfrm>
        </p:spPr>
      </p:pic>
    </p:spTree>
    <p:extLst>
      <p:ext uri="{BB962C8B-B14F-4D97-AF65-F5344CB8AC3E}">
        <p14:creationId xmlns:p14="http://schemas.microsoft.com/office/powerpoint/2010/main" val="28506122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Recreation/Tourism</a:t>
            </a:r>
            <a:endParaRPr lang="en-US" dirty="0"/>
          </a:p>
        </p:txBody>
      </p:sp>
      <p:sp>
        <p:nvSpPr>
          <p:cNvPr id="3" name="Content Placeholder 2"/>
          <p:cNvSpPr>
            <a:spLocks noGrp="1"/>
          </p:cNvSpPr>
          <p:nvPr>
            <p:ph sz="quarter" idx="1"/>
          </p:nvPr>
        </p:nvSpPr>
        <p:spPr/>
        <p:txBody>
          <a:bodyPr/>
          <a:lstStyle/>
          <a:p>
            <a:r>
              <a:rPr lang="en-US" dirty="0" smtClean="0"/>
              <a:t>Jobs</a:t>
            </a:r>
          </a:p>
          <a:p>
            <a:r>
              <a:rPr lang="en-US" dirty="0" smtClean="0"/>
              <a:t>$</a:t>
            </a:r>
          </a:p>
          <a:p>
            <a:r>
              <a:rPr lang="en-US" dirty="0" smtClean="0"/>
              <a:t>Hiking, boating, fishing, hunting</a:t>
            </a:r>
          </a:p>
        </p:txBody>
      </p:sp>
      <p:pic>
        <p:nvPicPr>
          <p:cNvPr id="3075" name="Picture 3" descr="C:\Users\default.NezPerce-PC\Pictures\245.jpe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4813703" y="1600200"/>
            <a:ext cx="2570944"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7878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Trust Doctrine</a:t>
            </a:r>
            <a:endParaRPr lang="en-US" dirty="0"/>
          </a:p>
        </p:txBody>
      </p:sp>
      <p:sp>
        <p:nvSpPr>
          <p:cNvPr id="3" name="Content Placeholder 2"/>
          <p:cNvSpPr>
            <a:spLocks noGrp="1"/>
          </p:cNvSpPr>
          <p:nvPr>
            <p:ph sz="quarter" idx="1"/>
          </p:nvPr>
        </p:nvSpPr>
        <p:spPr/>
        <p:txBody>
          <a:bodyPr/>
          <a:lstStyle/>
          <a:p>
            <a:r>
              <a:rPr lang="en-US" dirty="0" smtClean="0"/>
              <a:t>Federal-Tribal Relationship in a time of uncertainty</a:t>
            </a:r>
          </a:p>
          <a:p>
            <a:r>
              <a:rPr lang="en-US" dirty="0" smtClean="0"/>
              <a:t>Planning and Consultation</a:t>
            </a:r>
          </a:p>
          <a:p>
            <a:r>
              <a:rPr lang="en-US" dirty="0" smtClean="0"/>
              <a:t>The Exercise of Sovereignty</a:t>
            </a:r>
          </a:p>
          <a:p>
            <a:r>
              <a:rPr lang="en-US" dirty="0" smtClean="0"/>
              <a:t>Diverse Arenas </a:t>
            </a:r>
            <a:endParaRPr lang="en-US" dirty="0"/>
          </a:p>
        </p:txBody>
      </p:sp>
      <p:pic>
        <p:nvPicPr>
          <p:cNvPr id="4098" name="Picture 2" descr="C:\Users\default.NezPerce-PC\Pictures\Jan132016\Jan132016 066.jpg"/>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4114800" y="2819401"/>
            <a:ext cx="3813175" cy="1954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6285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Health</a:t>
            </a:r>
            <a:endParaRPr lang="en-US" dirty="0"/>
          </a:p>
        </p:txBody>
      </p:sp>
      <p:sp>
        <p:nvSpPr>
          <p:cNvPr id="3" name="Content Placeholder 2"/>
          <p:cNvSpPr>
            <a:spLocks noGrp="1"/>
          </p:cNvSpPr>
          <p:nvPr>
            <p:ph sz="quarter" idx="1"/>
          </p:nvPr>
        </p:nvSpPr>
        <p:spPr/>
        <p:txBody>
          <a:bodyPr/>
          <a:lstStyle/>
          <a:p>
            <a:r>
              <a:rPr lang="en-US" dirty="0" smtClean="0"/>
              <a:t>Allergens</a:t>
            </a:r>
          </a:p>
          <a:p>
            <a:r>
              <a:rPr lang="en-US" dirty="0" smtClean="0"/>
              <a:t>Temperature Extremes</a:t>
            </a:r>
          </a:p>
          <a:p>
            <a:r>
              <a:rPr lang="en-US" dirty="0" smtClean="0"/>
              <a:t>Rain Extremes</a:t>
            </a:r>
          </a:p>
          <a:p>
            <a:r>
              <a:rPr lang="en-US" dirty="0" smtClean="0"/>
              <a:t>Food Security</a:t>
            </a:r>
          </a:p>
          <a:p>
            <a:r>
              <a:rPr lang="en-US" dirty="0" smtClean="0"/>
              <a:t>Mental Health</a:t>
            </a:r>
          </a:p>
          <a:p>
            <a:endParaRPr lang="en-US" dirty="0"/>
          </a:p>
        </p:txBody>
      </p:sp>
      <p:pic>
        <p:nvPicPr>
          <p:cNvPr id="5122" name="Picture 2"/>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1371600"/>
            <a:ext cx="3657600" cy="2269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AutoShape 4" descr="https://franceshunter.files.wordpress.com/2011/07/camas_field.jpg"/>
          <p:cNvSpPr>
            <a:spLocks noChangeAspect="1" noChangeArrowheads="1"/>
          </p:cNvSpPr>
          <p:nvPr/>
        </p:nvSpPr>
        <p:spPr bwMode="auto">
          <a:xfrm>
            <a:off x="155575" y="-2087563"/>
            <a:ext cx="6524625" cy="43529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franceshunter.files.wordpress.com/2011/07/camas_field.jpg"/>
          <p:cNvSpPr>
            <a:spLocks noChangeAspect="1" noChangeArrowheads="1"/>
          </p:cNvSpPr>
          <p:nvPr/>
        </p:nvSpPr>
        <p:spPr bwMode="auto">
          <a:xfrm>
            <a:off x="307975" y="-1935163"/>
            <a:ext cx="6524625" cy="43529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725035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4572000"/>
            <a:ext cx="6172200" cy="1894362"/>
          </a:xfrm>
        </p:spPr>
        <p:txBody>
          <a:bodyPr>
            <a:normAutofit/>
          </a:bodyPr>
          <a:lstStyle/>
          <a:p>
            <a:r>
              <a:rPr lang="en-US" dirty="0" smtClean="0"/>
              <a:t>What are we talking about with climate change?</a:t>
            </a:r>
            <a:br>
              <a:rPr lang="en-US" dirty="0" smtClean="0"/>
            </a:br>
            <a:endParaRPr lang="en-US" dirty="0"/>
          </a:p>
        </p:txBody>
      </p:sp>
      <p:sp>
        <p:nvSpPr>
          <p:cNvPr id="3" name="Subtitle 2"/>
          <p:cNvSpPr>
            <a:spLocks noGrp="1"/>
          </p:cNvSpPr>
          <p:nvPr>
            <p:ph type="subTitle" idx="1"/>
          </p:nvPr>
        </p:nvSpPr>
        <p:spPr>
          <a:xfrm>
            <a:off x="1905000" y="126522"/>
            <a:ext cx="6172200" cy="483078"/>
          </a:xfrm>
        </p:spPr>
        <p:txBody>
          <a:bodyPr>
            <a:normAutofit/>
          </a:bodyPr>
          <a:lstStyle/>
          <a:p>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1201" y="609600"/>
            <a:ext cx="6934199" cy="3900488"/>
          </a:xfrm>
          <a:prstGeom prst="rect">
            <a:avLst/>
          </a:prstGeom>
        </p:spPr>
      </p:pic>
    </p:spTree>
    <p:extLst>
      <p:ext uri="{BB962C8B-B14F-4D97-AF65-F5344CB8AC3E}">
        <p14:creationId xmlns:p14="http://schemas.microsoft.com/office/powerpoint/2010/main" val="4239234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Impacts: Transportation</a:t>
            </a:r>
            <a:endParaRPr lang="en-US" dirty="0"/>
          </a:p>
        </p:txBody>
      </p:sp>
      <p:sp>
        <p:nvSpPr>
          <p:cNvPr id="3" name="Content Placeholder 2"/>
          <p:cNvSpPr>
            <a:spLocks noGrp="1"/>
          </p:cNvSpPr>
          <p:nvPr>
            <p:ph sz="quarter" idx="1"/>
          </p:nvPr>
        </p:nvSpPr>
        <p:spPr/>
        <p:txBody>
          <a:bodyPr/>
          <a:lstStyle/>
          <a:p>
            <a:r>
              <a:rPr lang="en-US" dirty="0" smtClean="0"/>
              <a:t>Roadway Inundation</a:t>
            </a:r>
          </a:p>
          <a:p>
            <a:r>
              <a:rPr lang="en-US" dirty="0" smtClean="0"/>
              <a:t>Erosion, Scour</a:t>
            </a:r>
          </a:p>
          <a:p>
            <a:r>
              <a:rPr lang="en-US" dirty="0" smtClean="0"/>
              <a:t>Mudslides/Avalanche</a:t>
            </a:r>
          </a:p>
          <a:p>
            <a:r>
              <a:rPr lang="en-US" dirty="0" smtClean="0"/>
              <a:t>Closures</a:t>
            </a:r>
            <a:endParaRPr lang="en-US" dirty="0"/>
          </a:p>
        </p:txBody>
      </p:sp>
      <p:pic>
        <p:nvPicPr>
          <p:cNvPr id="6146" name="Picture 2" descr="C:\Users\default.NezPerce-PC\Pictures\Elk_City_Landslide1.jpg"/>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4813300" y="1600200"/>
            <a:ext cx="257175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1574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Impacts- Hydropower</a:t>
            </a:r>
            <a:endParaRPr lang="en-US" dirty="0"/>
          </a:p>
        </p:txBody>
      </p:sp>
      <p:sp>
        <p:nvSpPr>
          <p:cNvPr id="3" name="Content Placeholder 2"/>
          <p:cNvSpPr>
            <a:spLocks noGrp="1"/>
          </p:cNvSpPr>
          <p:nvPr>
            <p:ph sz="quarter" idx="1"/>
          </p:nvPr>
        </p:nvSpPr>
        <p:spPr/>
        <p:txBody>
          <a:bodyPr/>
          <a:lstStyle/>
          <a:p>
            <a:r>
              <a:rPr lang="en-US" dirty="0" smtClean="0"/>
              <a:t>Production and streamflow</a:t>
            </a:r>
          </a:p>
          <a:p>
            <a:r>
              <a:rPr lang="en-US" dirty="0" smtClean="0"/>
              <a:t>Increased winter flows</a:t>
            </a:r>
          </a:p>
          <a:p>
            <a:r>
              <a:rPr lang="en-US" dirty="0" smtClean="0"/>
              <a:t>Significantly reduced summer flows</a:t>
            </a:r>
          </a:p>
        </p:txBody>
      </p:sp>
      <p:pic>
        <p:nvPicPr>
          <p:cNvPr id="7170"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4270375" y="1659173"/>
            <a:ext cx="3657600" cy="4454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65902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we doing now?</a:t>
            </a:r>
            <a:endParaRPr lang="en-US" dirty="0"/>
          </a:p>
        </p:txBody>
      </p:sp>
      <p:sp>
        <p:nvSpPr>
          <p:cNvPr id="3" name="Content Placeholder 2"/>
          <p:cNvSpPr>
            <a:spLocks noGrp="1"/>
          </p:cNvSpPr>
          <p:nvPr>
            <p:ph sz="quarter" idx="1"/>
          </p:nvPr>
        </p:nvSpPr>
        <p:spPr/>
        <p:txBody>
          <a:bodyPr/>
          <a:lstStyle/>
          <a:p>
            <a:r>
              <a:rPr lang="en-US" dirty="0" smtClean="0"/>
              <a:t>DNR</a:t>
            </a:r>
          </a:p>
          <a:p>
            <a:r>
              <a:rPr lang="en-US" dirty="0" smtClean="0"/>
              <a:t>DFRM</a:t>
            </a:r>
          </a:p>
          <a:p>
            <a:r>
              <a:rPr lang="en-US" dirty="0" smtClean="0"/>
              <a:t>NPT</a:t>
            </a:r>
          </a:p>
          <a:p>
            <a:r>
              <a:rPr lang="en-US" dirty="0" smtClean="0"/>
              <a:t>Regionally</a:t>
            </a:r>
          </a:p>
          <a:p>
            <a:r>
              <a:rPr lang="en-US" dirty="0" smtClean="0"/>
              <a:t>Nationally</a:t>
            </a:r>
            <a:endParaRPr lang="en-US" dirty="0"/>
          </a:p>
        </p:txBody>
      </p:sp>
      <p:pic>
        <p:nvPicPr>
          <p:cNvPr id="8194" name="Picture 2" descr="\\storagearray\Water Resources\Pics for James\P1000354.JP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3352800" y="1981200"/>
            <a:ext cx="4575175"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9213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DNR</a:t>
            </a:r>
            <a:endParaRPr lang="en-US" dirty="0"/>
          </a:p>
        </p:txBody>
      </p:sp>
      <p:sp>
        <p:nvSpPr>
          <p:cNvPr id="3" name="Content Placeholder 2"/>
          <p:cNvSpPr>
            <a:spLocks noGrp="1"/>
          </p:cNvSpPr>
          <p:nvPr>
            <p:ph sz="quarter" idx="1"/>
          </p:nvPr>
        </p:nvSpPr>
        <p:spPr/>
        <p:txBody>
          <a:bodyPr/>
          <a:lstStyle/>
          <a:p>
            <a:r>
              <a:rPr lang="en-US" dirty="0" smtClean="0"/>
              <a:t>DNR-DFRM CC TF</a:t>
            </a:r>
          </a:p>
          <a:p>
            <a:r>
              <a:rPr lang="en-US" dirty="0" smtClean="0"/>
              <a:t>IRMP</a:t>
            </a:r>
          </a:p>
          <a:p>
            <a:r>
              <a:rPr lang="en-US" dirty="0" smtClean="0"/>
              <a:t>Carbon Sequestration</a:t>
            </a:r>
          </a:p>
          <a:p>
            <a:r>
              <a:rPr lang="en-US" dirty="0" smtClean="0"/>
              <a:t>Land Use</a:t>
            </a:r>
          </a:p>
          <a:p>
            <a:r>
              <a:rPr lang="en-US" dirty="0" smtClean="0"/>
              <a:t>Wildlife</a:t>
            </a:r>
          </a:p>
          <a:p>
            <a:r>
              <a:rPr lang="en-US" dirty="0" smtClean="0"/>
              <a:t>Emergency Response</a:t>
            </a:r>
          </a:p>
          <a:p>
            <a:r>
              <a:rPr lang="en-US" dirty="0" smtClean="0"/>
              <a:t>Cultural Resource Protection</a:t>
            </a:r>
          </a:p>
          <a:p>
            <a:r>
              <a:rPr lang="en-US" dirty="0" smtClean="0"/>
              <a:t>Elders</a:t>
            </a:r>
          </a:p>
          <a:p>
            <a:endParaRPr lang="en-US" dirty="0"/>
          </a:p>
        </p:txBody>
      </p:sp>
      <p:pic>
        <p:nvPicPr>
          <p:cNvPr id="9218" name="Picture 2" descr="\\storagearray\Water Resources\Pics for James\TU-30 before and after.jp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4331915" y="1600200"/>
            <a:ext cx="353452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7915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DFRM	</a:t>
            </a:r>
            <a:endParaRPr lang="en-US" dirty="0"/>
          </a:p>
        </p:txBody>
      </p:sp>
      <p:sp>
        <p:nvSpPr>
          <p:cNvPr id="3" name="Content Placeholder 2"/>
          <p:cNvSpPr>
            <a:spLocks noGrp="1"/>
          </p:cNvSpPr>
          <p:nvPr>
            <p:ph sz="quarter" idx="1"/>
          </p:nvPr>
        </p:nvSpPr>
        <p:spPr/>
        <p:txBody>
          <a:bodyPr/>
          <a:lstStyle/>
          <a:p>
            <a:r>
              <a:rPr lang="en-US" dirty="0" smtClean="0"/>
              <a:t>Ridgetop to Ridgetop</a:t>
            </a:r>
          </a:p>
          <a:p>
            <a:r>
              <a:rPr lang="en-US" dirty="0" smtClean="0"/>
              <a:t>Lifecycle</a:t>
            </a:r>
          </a:p>
          <a:p>
            <a:pPr marL="0" indent="0">
              <a:buNone/>
            </a:pPr>
            <a:endParaRPr lang="en-US" dirty="0"/>
          </a:p>
        </p:txBody>
      </p:sp>
      <p:pic>
        <p:nvPicPr>
          <p:cNvPr id="10242" name="Picture 2" descr="C:\Users\default.NezPerce-PC\Pictures\TeachJoeToJi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72800" y="-8229600"/>
            <a:ext cx="8290560" cy="621792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bwMode="auto">
          <a:xfrm>
            <a:off x="3429000" y="2510966"/>
            <a:ext cx="4498975" cy="3356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44508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NPT	</a:t>
            </a:r>
            <a:endParaRPr lang="en-US" dirty="0"/>
          </a:p>
        </p:txBody>
      </p:sp>
      <p:sp>
        <p:nvSpPr>
          <p:cNvPr id="3" name="Content Placeholder 2"/>
          <p:cNvSpPr>
            <a:spLocks noGrp="1"/>
          </p:cNvSpPr>
          <p:nvPr>
            <p:ph sz="quarter" idx="1"/>
          </p:nvPr>
        </p:nvSpPr>
        <p:spPr/>
        <p:txBody>
          <a:bodyPr/>
          <a:lstStyle/>
          <a:p>
            <a:r>
              <a:rPr lang="en-US" dirty="0" smtClean="0"/>
              <a:t>Governance</a:t>
            </a:r>
          </a:p>
          <a:p>
            <a:r>
              <a:rPr lang="en-US" dirty="0" smtClean="0"/>
              <a:t>Strategic Planning</a:t>
            </a:r>
          </a:p>
          <a:p>
            <a:r>
              <a:rPr lang="en-US" dirty="0" smtClean="0"/>
              <a:t>Organizational Structure</a:t>
            </a:r>
          </a:p>
          <a:p>
            <a:endParaRPr lang="en-US" dirty="0"/>
          </a:p>
        </p:txBody>
      </p:sp>
      <p:pic>
        <p:nvPicPr>
          <p:cNvPr id="11267" name="Picture 3"/>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4270375" y="2648712"/>
            <a:ext cx="3657600" cy="2474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76869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Regionally	</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USFS</a:t>
            </a:r>
          </a:p>
          <a:p>
            <a:r>
              <a:rPr lang="en-US" dirty="0" smtClean="0"/>
              <a:t>EPA RTOC</a:t>
            </a:r>
          </a:p>
          <a:p>
            <a:r>
              <a:rPr lang="en-US" dirty="0" smtClean="0"/>
              <a:t>BIA</a:t>
            </a:r>
          </a:p>
          <a:p>
            <a:r>
              <a:rPr lang="en-US" dirty="0" smtClean="0"/>
              <a:t>DOE Hanford</a:t>
            </a:r>
          </a:p>
          <a:p>
            <a:r>
              <a:rPr lang="en-US" dirty="0" smtClean="0"/>
              <a:t>BPA, USACE</a:t>
            </a:r>
          </a:p>
          <a:p>
            <a:r>
              <a:rPr lang="en-US" dirty="0" smtClean="0"/>
              <a:t>CRITFC, ATNI, PFMC, GNLLC</a:t>
            </a:r>
          </a:p>
          <a:p>
            <a:r>
              <a:rPr lang="en-US" dirty="0" smtClean="0"/>
              <a:t>DEQ, BAG, Soil &amp; Water Conservation Districts </a:t>
            </a:r>
          </a:p>
          <a:p>
            <a:r>
              <a:rPr lang="en-US" dirty="0" smtClean="0"/>
              <a:t>Universities</a:t>
            </a:r>
          </a:p>
          <a:p>
            <a:endParaRPr lang="en-US" dirty="0"/>
          </a:p>
        </p:txBody>
      </p:sp>
      <p:pic>
        <p:nvPicPr>
          <p:cNvPr id="12290"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4270375" y="2194051"/>
            <a:ext cx="3657600" cy="3384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37002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Nationally-Internationally</a:t>
            </a:r>
            <a:endParaRPr lang="en-US" dirty="0"/>
          </a:p>
        </p:txBody>
      </p:sp>
      <p:sp>
        <p:nvSpPr>
          <p:cNvPr id="3" name="Content Placeholder 2"/>
          <p:cNvSpPr>
            <a:spLocks noGrp="1"/>
          </p:cNvSpPr>
          <p:nvPr>
            <p:ph sz="quarter" idx="1"/>
          </p:nvPr>
        </p:nvSpPr>
        <p:spPr/>
        <p:txBody>
          <a:bodyPr/>
          <a:lstStyle/>
          <a:p>
            <a:r>
              <a:rPr lang="en-US" dirty="0" smtClean="0"/>
              <a:t>NCAI</a:t>
            </a:r>
          </a:p>
          <a:p>
            <a:r>
              <a:rPr lang="en-US" dirty="0" smtClean="0"/>
              <a:t>Congress</a:t>
            </a:r>
          </a:p>
          <a:p>
            <a:r>
              <a:rPr lang="en-US" dirty="0" smtClean="0"/>
              <a:t>Administration</a:t>
            </a:r>
          </a:p>
          <a:p>
            <a:r>
              <a:rPr lang="en-US" dirty="0" smtClean="0"/>
              <a:t>Columbia River Treaty</a:t>
            </a:r>
          </a:p>
          <a:p>
            <a:r>
              <a:rPr lang="en-US" dirty="0" smtClean="0"/>
              <a:t>PSC</a:t>
            </a:r>
          </a:p>
          <a:p>
            <a:endParaRPr lang="en-US" dirty="0"/>
          </a:p>
        </p:txBody>
      </p:sp>
      <p:pic>
        <p:nvPicPr>
          <p:cNvPr id="13314"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4648200" y="1752600"/>
            <a:ext cx="2327275" cy="325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82993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Home Our Neighbors</a:t>
            </a:r>
            <a:endParaRPr lang="en-US" dirty="0"/>
          </a:p>
        </p:txBody>
      </p:sp>
      <p:sp>
        <p:nvSpPr>
          <p:cNvPr id="3" name="Content Placeholder 2"/>
          <p:cNvSpPr>
            <a:spLocks noGrp="1"/>
          </p:cNvSpPr>
          <p:nvPr>
            <p:ph sz="quarter" idx="1"/>
          </p:nvPr>
        </p:nvSpPr>
        <p:spPr/>
        <p:txBody>
          <a:bodyPr/>
          <a:lstStyle/>
          <a:p>
            <a:r>
              <a:rPr lang="en-US" dirty="0" smtClean="0"/>
              <a:t>Here we are. How we move forward is up to us all. </a:t>
            </a:r>
            <a:endParaRPr lang="en-US" dirty="0"/>
          </a:p>
        </p:txBody>
      </p:sp>
      <p:pic>
        <p:nvPicPr>
          <p:cNvPr id="14338" name="Picture 2"/>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2362200"/>
            <a:ext cx="3657600" cy="3012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19366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Qeciyewyew, </a:t>
            </a:r>
            <a:r>
              <a:rPr lang="en-US" dirty="0" err="1" smtClean="0"/>
              <a:t>yox</a:t>
            </a:r>
            <a:r>
              <a:rPr lang="en-US" dirty="0" smtClean="0"/>
              <a:t> </a:t>
            </a:r>
            <a:r>
              <a:rPr lang="en-US" dirty="0" err="1" smtClean="0"/>
              <a:t>kalo</a:t>
            </a:r>
            <a:r>
              <a:rPr lang="en-US" dirty="0" smtClean="0"/>
              <a:t>!</a:t>
            </a:r>
            <a:endParaRPr lang="en-US" dirty="0"/>
          </a:p>
        </p:txBody>
      </p:sp>
      <p:pic>
        <p:nvPicPr>
          <p:cNvPr id="15362" name="Picture 2" descr="\\storagearray\Water Resources\Pics for James\009.JPG"/>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941917" y="1600200"/>
            <a:ext cx="6498166" cy="4873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14785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Climate change or Global Warming</a:t>
            </a:r>
            <a:br>
              <a:rPr lang="en-US" dirty="0" smtClean="0"/>
            </a:br>
            <a:r>
              <a:rPr lang="en-US" dirty="0" smtClean="0"/>
              <a:t>natural trends vs. short term changes</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smtClean="0"/>
              <a:t>Anthropogenic (human-caused) climate change is not the question, rather the question “is climate change human induced?” </a:t>
            </a:r>
          </a:p>
          <a:p>
            <a:r>
              <a:rPr lang="en-US" dirty="0"/>
              <a:t>Evidence shows that chlorofluorocarbons (CFC’s) have been identified </a:t>
            </a:r>
            <a:r>
              <a:rPr lang="en-US" dirty="0" smtClean="0"/>
              <a:t>as a catalyst in the </a:t>
            </a:r>
            <a:r>
              <a:rPr lang="en-US" dirty="0"/>
              <a:t>beginning of climate </a:t>
            </a:r>
            <a:r>
              <a:rPr lang="en-US" dirty="0" smtClean="0"/>
              <a:t>change.  </a:t>
            </a:r>
            <a:r>
              <a:rPr lang="en-US" dirty="0"/>
              <a:t>The CFC’s poked a huge hole in the Ozone </a:t>
            </a:r>
            <a:r>
              <a:rPr lang="en-US" dirty="0" smtClean="0"/>
              <a:t>layer, actually have been breaking down the ozone layer. </a:t>
            </a:r>
            <a:r>
              <a:rPr lang="en-US" dirty="0"/>
              <a:t>The ozone layer protects </a:t>
            </a:r>
            <a:r>
              <a:rPr lang="en-US" dirty="0" smtClean="0"/>
              <a:t>harmful ultraviolet rays from entering the </a:t>
            </a:r>
            <a:r>
              <a:rPr lang="en-US" dirty="0"/>
              <a:t>earth’s </a:t>
            </a:r>
            <a:r>
              <a:rPr lang="en-US" dirty="0" smtClean="0"/>
              <a:t>atmosphere. </a:t>
            </a:r>
          </a:p>
          <a:p>
            <a:r>
              <a:rPr lang="en-US" dirty="0" smtClean="0"/>
              <a:t>Climatologists/scientists are able to compare the Pliocene Era (5.3 to 2.6 million years ago) with marine and terrestrial fossil records vs. present-day empirical data measuring carbon dioxide. </a:t>
            </a:r>
          </a:p>
          <a:p>
            <a:r>
              <a:rPr lang="en-US" dirty="0" smtClean="0"/>
              <a:t>The Pliocene Epoch Era was a period in earth’s history (5.3 – 2.6 million years ago) when mastodons lived and the North Atlantic Ocean was much warmer.  Rhinoceroses became extinct in North America at the beginning of this era. Camels and horses were abundant and lived in the northern hemisphere.</a:t>
            </a:r>
          </a:p>
          <a:p>
            <a:r>
              <a:rPr lang="en-US" dirty="0" smtClean="0"/>
              <a:t>The compromised ozone layer now allows harmful UV rays to escape into our atmosphere creating a warming of our atmosphere.</a:t>
            </a:r>
            <a:endParaRPr lang="en-US" dirty="0"/>
          </a:p>
          <a:p>
            <a:r>
              <a:rPr lang="en-US" dirty="0" smtClean="0"/>
              <a:t>The oxygen, and carbon cycles are regulated by the ozone layer which allow for the photosynthesis to create energy and life as we know it.</a:t>
            </a:r>
          </a:p>
        </p:txBody>
      </p:sp>
    </p:spTree>
    <p:extLst>
      <p:ext uri="{BB962C8B-B14F-4D97-AF65-F5344CB8AC3E}">
        <p14:creationId xmlns:p14="http://schemas.microsoft.com/office/powerpoint/2010/main" val="39068066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Carbon cycle as part of photosynthesis</a:t>
            </a:r>
            <a:endParaRPr lang="en-US" dirty="0"/>
          </a:p>
        </p:txBody>
      </p:sp>
      <p:pic>
        <p:nvPicPr>
          <p:cNvPr id="3" name="Picture 2"/>
          <p:cNvPicPr>
            <a:picLocks noChangeAspect="1"/>
          </p:cNvPicPr>
          <p:nvPr/>
        </p:nvPicPr>
        <p:blipFill>
          <a:blip r:embed="rId2"/>
          <a:stretch>
            <a:fillRect/>
          </a:stretch>
        </p:blipFill>
        <p:spPr>
          <a:xfrm>
            <a:off x="1371600" y="1524000"/>
            <a:ext cx="5941359" cy="4591050"/>
          </a:xfrm>
          <a:prstGeom prst="rect">
            <a:avLst/>
          </a:prstGeom>
        </p:spPr>
      </p:pic>
    </p:spTree>
    <p:extLst>
      <p:ext uri="{BB962C8B-B14F-4D97-AF65-F5344CB8AC3E}">
        <p14:creationId xmlns:p14="http://schemas.microsoft.com/office/powerpoint/2010/main" val="9521810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Greenhouse Effect or inside your car on a hot sunny day with your windows rolled up effect</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smtClean="0"/>
              <a:t>Natural Process vs. Human induced problems</a:t>
            </a:r>
          </a:p>
          <a:p>
            <a:r>
              <a:rPr lang="en-US" dirty="0" smtClean="0"/>
              <a:t>Natural Process = Photosynthesis which is a process used by plants to converts light (UV) energy to chemical energy to provide energy to the organism. </a:t>
            </a:r>
          </a:p>
          <a:p>
            <a:r>
              <a:rPr lang="en-US" dirty="0" smtClean="0"/>
              <a:t>Human caused</a:t>
            </a:r>
          </a:p>
          <a:p>
            <a:pPr lvl="1"/>
            <a:r>
              <a:rPr lang="en-US" dirty="0" smtClean="0"/>
              <a:t>More UV as long wave radiation escaping into the earth’s atmosphere</a:t>
            </a:r>
          </a:p>
          <a:p>
            <a:pPr lvl="1"/>
            <a:r>
              <a:rPr lang="en-US" dirty="0" smtClean="0"/>
              <a:t>Reflected off earth’s surface as short wave UV which creates more heat</a:t>
            </a:r>
          </a:p>
          <a:p>
            <a:pPr lvl="1"/>
            <a:r>
              <a:rPr lang="en-US" dirty="0" smtClean="0"/>
              <a:t>Short wave can’t escape back out of the atmosphere (stratosphere)</a:t>
            </a:r>
          </a:p>
          <a:p>
            <a:endParaRPr lang="en-US" dirty="0"/>
          </a:p>
        </p:txBody>
      </p:sp>
      <p:pic>
        <p:nvPicPr>
          <p:cNvPr id="6" name="Content Placeholder 5"/>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3999440" y="2057400"/>
            <a:ext cx="4605867" cy="2590800"/>
          </a:xfrm>
        </p:spPr>
      </p:pic>
    </p:spTree>
    <p:extLst>
      <p:ext uri="{BB962C8B-B14F-4D97-AF65-F5344CB8AC3E}">
        <p14:creationId xmlns:p14="http://schemas.microsoft.com/office/powerpoint/2010/main" val="25342171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Greenhouse gases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Carbon Dioxide (CO2) is the most abundant greenhouse gas and is a natural occurrence through photosynthesis where plants are able to use for growing</a:t>
            </a:r>
          </a:p>
          <a:p>
            <a:r>
              <a:rPr lang="en-US" dirty="0" smtClean="0"/>
              <a:t>Methane gas (CH4) is the second most common greenhouse gas.  Landfills, large livestock operations, and other human activities are the cause.</a:t>
            </a:r>
          </a:p>
          <a:p>
            <a:r>
              <a:rPr lang="en-US" dirty="0" smtClean="0"/>
              <a:t>Nitrous oxide is no laughing matter and used in fertilizer, water vapor, and ozone account for the other greenhouse gases.  Not only causes acidity in soil but can cause acid rain events.</a:t>
            </a:r>
          </a:p>
          <a:p>
            <a:r>
              <a:rPr lang="en-US" dirty="0" smtClean="0"/>
              <a:t>Ozone in the atmosphere has different effects to humans and animals on the earth’s surface vs. serving as a protective layer from UV rays. Ozone is harmful for humans and animals to breathe.  It is used in refrigerants, propellants, etc.</a:t>
            </a:r>
            <a:endParaRPr lang="en-US" dirty="0"/>
          </a:p>
        </p:txBody>
      </p:sp>
    </p:spTree>
    <p:extLst>
      <p:ext uri="{BB962C8B-B14F-4D97-AF65-F5344CB8AC3E}">
        <p14:creationId xmlns:p14="http://schemas.microsoft.com/office/powerpoint/2010/main" val="26748234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opts out of Kyoto Protocol</a:t>
            </a:r>
            <a:endParaRPr lang="en-US" dirty="0"/>
          </a:p>
        </p:txBody>
      </p:sp>
      <p:sp>
        <p:nvSpPr>
          <p:cNvPr id="3" name="Content Placeholder 2"/>
          <p:cNvSpPr>
            <a:spLocks noGrp="1"/>
          </p:cNvSpPr>
          <p:nvPr>
            <p:ph sz="quarter" idx="1"/>
          </p:nvPr>
        </p:nvSpPr>
        <p:spPr/>
        <p:txBody>
          <a:bodyPr>
            <a:normAutofit fontScale="92500"/>
          </a:bodyPr>
          <a:lstStyle/>
          <a:p>
            <a:r>
              <a:rPr lang="en-US" dirty="0" smtClean="0"/>
              <a:t>George Bush did not sign the Kyoto Treaty stating that it would have wrecked the U.S. economy.</a:t>
            </a:r>
          </a:p>
          <a:p>
            <a:r>
              <a:rPr lang="en-US" dirty="0" smtClean="0"/>
              <a:t>Kyoto Protocol would have insured a cap and trade for carbon emissions by big polluters in the developed world/countries.  </a:t>
            </a:r>
          </a:p>
          <a:p>
            <a:r>
              <a:rPr lang="en-US" dirty="0" smtClean="0"/>
              <a:t>Nez Perce Tribe was involved in the CCX up until that point in time.  The Tribe has 4 afforestation projects at the Tramway Reserve where marginal agricultural land was converted into forested land.</a:t>
            </a:r>
          </a:p>
          <a:p>
            <a:r>
              <a:rPr lang="en-US" dirty="0" smtClean="0"/>
              <a:t>Kyoto would make developed countries more responsible.  Undeveloped countries would work towards cap and trade over time. </a:t>
            </a:r>
            <a:endParaRPr lang="en-US" dirty="0"/>
          </a:p>
        </p:txBody>
      </p:sp>
    </p:spTree>
    <p:extLst>
      <p:ext uri="{BB962C8B-B14F-4D97-AF65-F5344CB8AC3E}">
        <p14:creationId xmlns:p14="http://schemas.microsoft.com/office/powerpoint/2010/main" val="18130347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Milestone – 400 ppm CO2 reading at Mauna Loa Observatory at Hawaii</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smtClean="0"/>
              <a:t>National Oceanic Atmospheric Administration and Scripps Institute of Oceanography verified the milestone</a:t>
            </a:r>
          </a:p>
          <a:p>
            <a:r>
              <a:rPr lang="en-US" dirty="0" smtClean="0"/>
              <a:t>Pliocene Era never reached 300 ppm of CO2.</a:t>
            </a:r>
          </a:p>
          <a:p>
            <a:r>
              <a:rPr lang="en-US" dirty="0" smtClean="0"/>
              <a:t>Human caused</a:t>
            </a:r>
          </a:p>
          <a:p>
            <a:pPr lvl="1"/>
            <a:r>
              <a:rPr lang="en-US" dirty="0" smtClean="0"/>
              <a:t>More UV as long wave radiation escaping into the earth’s atmosphere</a:t>
            </a:r>
          </a:p>
          <a:p>
            <a:pPr lvl="1"/>
            <a:r>
              <a:rPr lang="en-US" dirty="0" smtClean="0"/>
              <a:t>Reflected off earth’s surface as short wave UV which creates more heat</a:t>
            </a:r>
          </a:p>
          <a:p>
            <a:pPr lvl="1"/>
            <a:r>
              <a:rPr lang="en-US" dirty="0" smtClean="0"/>
              <a:t>Short wave can’t escape back out of the atmosphere (stratosphere)</a:t>
            </a:r>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270375" y="2857500"/>
            <a:ext cx="3657600" cy="2057400"/>
          </a:xfrm>
        </p:spPr>
      </p:pic>
    </p:spTree>
    <p:extLst>
      <p:ext uri="{BB962C8B-B14F-4D97-AF65-F5344CB8AC3E}">
        <p14:creationId xmlns:p14="http://schemas.microsoft.com/office/powerpoint/2010/main" val="25384806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We Are</a:t>
            </a:r>
            <a:endParaRPr lang="en-US" dirty="0"/>
          </a:p>
        </p:txBody>
      </p:sp>
      <p:sp>
        <p:nvSpPr>
          <p:cNvPr id="3" name="Content Placeholder 2"/>
          <p:cNvSpPr>
            <a:spLocks noGrp="1"/>
          </p:cNvSpPr>
          <p:nvPr>
            <p:ph sz="quarter" idx="1"/>
          </p:nvPr>
        </p:nvSpPr>
        <p:spPr>
          <a:xfrm>
            <a:off x="457200" y="1600200"/>
            <a:ext cx="3352800" cy="4572000"/>
          </a:xfrm>
        </p:spPr>
        <p:txBody>
          <a:bodyPr/>
          <a:lstStyle/>
          <a:p>
            <a:r>
              <a:rPr lang="en-US" dirty="0" smtClean="0"/>
              <a:t>Since Time Immemorial</a:t>
            </a:r>
          </a:p>
          <a:p>
            <a:r>
              <a:rPr lang="en-US" dirty="0" smtClean="0"/>
              <a:t>10K+</a:t>
            </a:r>
          </a:p>
        </p:txBody>
      </p:sp>
      <p:pic>
        <p:nvPicPr>
          <p:cNvPr id="1026" name="Picture 2" descr="C:\Users\default.NezPerce-PC\Pictures\woman_with_camas_bulbs.jpg"/>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3834539" y="1530427"/>
            <a:ext cx="4158228" cy="220337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7242" y="3733800"/>
            <a:ext cx="2295525" cy="19050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1292" y="3733800"/>
            <a:ext cx="1885950" cy="1905000"/>
          </a:xfrm>
          <a:prstGeom prst="rect">
            <a:avLst/>
          </a:prstGeom>
        </p:spPr>
      </p:pic>
    </p:spTree>
    <p:extLst>
      <p:ext uri="{BB962C8B-B14F-4D97-AF65-F5344CB8AC3E}">
        <p14:creationId xmlns:p14="http://schemas.microsoft.com/office/powerpoint/2010/main" val="365045565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1786</TotalTime>
  <Words>869</Words>
  <Application>Microsoft Office PowerPoint</Application>
  <PresentationFormat>On-screen Show (4:3)</PresentationFormat>
  <Paragraphs>133</Paragraphs>
  <Slides>29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Century Schoolbook</vt:lpstr>
      <vt:lpstr>Wingdings</vt:lpstr>
      <vt:lpstr>Wingdings 2</vt:lpstr>
      <vt:lpstr>Oriel</vt:lpstr>
      <vt:lpstr>The Nez Perces and Climate Change</vt:lpstr>
      <vt:lpstr>What are we talking about with climate change? </vt:lpstr>
      <vt:lpstr>Climate change or Global Warming natural trends vs. short term changes</vt:lpstr>
      <vt:lpstr>Carbon cycle as part of photosynthesis</vt:lpstr>
      <vt:lpstr>Greenhouse Effect or inside your car on a hot sunny day with your windows rolled up effect</vt:lpstr>
      <vt:lpstr>Greenhouse gases</vt:lpstr>
      <vt:lpstr>U.S. opts out of Kyoto Protocol</vt:lpstr>
      <vt:lpstr>Milestone – 400 ppm CO2 reading at Mauna Loa Observatory at Hawaii</vt:lpstr>
      <vt:lpstr>Who We Are</vt:lpstr>
      <vt:lpstr>Remember This?</vt:lpstr>
      <vt:lpstr>What have we done thus far?</vt:lpstr>
      <vt:lpstr>Document Findings</vt:lpstr>
      <vt:lpstr>Forest Health </vt:lpstr>
      <vt:lpstr>Water</vt:lpstr>
      <vt:lpstr>Invasive Species</vt:lpstr>
      <vt:lpstr>Agriculture- Wheat</vt:lpstr>
      <vt:lpstr>Recreation/Tourism</vt:lpstr>
      <vt:lpstr>The Trust Doctrine</vt:lpstr>
      <vt:lpstr>Human Health</vt:lpstr>
      <vt:lpstr>Other Impacts: Transportation</vt:lpstr>
      <vt:lpstr>Other Impacts- Hydropower</vt:lpstr>
      <vt:lpstr>What are we doing now?</vt:lpstr>
      <vt:lpstr>DNR</vt:lpstr>
      <vt:lpstr>DFRM </vt:lpstr>
      <vt:lpstr>NPT </vt:lpstr>
      <vt:lpstr>Regionally </vt:lpstr>
      <vt:lpstr>Nationally-Internationally</vt:lpstr>
      <vt:lpstr>Our Home Our Neighbors</vt:lpstr>
      <vt:lpstr>Qeciyewyew, yox kalo!</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Nez Perces and Climate Change</dc:title>
  <dc:creator>Nez Perce Tribe</dc:creator>
  <cp:lastModifiedBy>temp</cp:lastModifiedBy>
  <cp:revision>68</cp:revision>
  <dcterms:created xsi:type="dcterms:W3CDTF">2016-03-15T20:46:10Z</dcterms:created>
  <dcterms:modified xsi:type="dcterms:W3CDTF">2016-04-20T23:52:32Z</dcterms:modified>
</cp:coreProperties>
</file>