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758" r:id="rId2"/>
  </p:sldMasterIdLst>
  <p:notesMasterIdLst>
    <p:notesMasterId r:id="rId18"/>
  </p:notesMasterIdLst>
  <p:handoutMasterIdLst>
    <p:handoutMasterId r:id="rId19"/>
  </p:handoutMasterIdLst>
  <p:sldIdLst>
    <p:sldId id="412" r:id="rId3"/>
    <p:sldId id="540" r:id="rId4"/>
    <p:sldId id="498" r:id="rId5"/>
    <p:sldId id="416" r:id="rId6"/>
    <p:sldId id="534" r:id="rId7"/>
    <p:sldId id="535" r:id="rId8"/>
    <p:sldId id="502" r:id="rId9"/>
    <p:sldId id="520" r:id="rId10"/>
    <p:sldId id="539" r:id="rId11"/>
    <p:sldId id="536" r:id="rId12"/>
    <p:sldId id="538" r:id="rId13"/>
    <p:sldId id="537" r:id="rId14"/>
    <p:sldId id="526" r:id="rId15"/>
    <p:sldId id="541" r:id="rId16"/>
    <p:sldId id="290" r:id="rId17"/>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pitchFamily="34" charset="0"/>
        <a:ea typeface="ヒラギノ角ゴ Pro W3"/>
        <a:cs typeface="ヒラギノ角ゴ Pro W3"/>
      </a:defRPr>
    </a:lvl1pPr>
    <a:lvl2pPr marL="4572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2pPr>
    <a:lvl3pPr marL="9144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3pPr>
    <a:lvl4pPr marL="13716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4pPr>
    <a:lvl5pPr marL="1828800" algn="l" rtl="0" fontAlgn="base">
      <a:spcBef>
        <a:spcPct val="0"/>
      </a:spcBef>
      <a:spcAft>
        <a:spcPct val="0"/>
      </a:spcAft>
      <a:defRPr sz="2400" kern="1200">
        <a:solidFill>
          <a:schemeClr val="tx1"/>
        </a:solidFill>
        <a:latin typeface="Arial" pitchFamily="34" charset="0"/>
        <a:ea typeface="ヒラギノ角ゴ Pro W3"/>
        <a:cs typeface="ヒラギノ角ゴ Pro W3"/>
      </a:defRPr>
    </a:lvl5pPr>
    <a:lvl6pPr marL="2286000" algn="l" defTabSz="914400" rtl="0" eaLnBrk="1" latinLnBrk="0" hangingPunct="1">
      <a:defRPr sz="2400" kern="1200">
        <a:solidFill>
          <a:schemeClr val="tx1"/>
        </a:solidFill>
        <a:latin typeface="Arial" pitchFamily="34" charset="0"/>
        <a:ea typeface="ヒラギノ角ゴ Pro W3"/>
        <a:cs typeface="ヒラギノ角ゴ Pro W3"/>
      </a:defRPr>
    </a:lvl6pPr>
    <a:lvl7pPr marL="2743200" algn="l" defTabSz="914400" rtl="0" eaLnBrk="1" latinLnBrk="0" hangingPunct="1">
      <a:defRPr sz="2400" kern="1200">
        <a:solidFill>
          <a:schemeClr val="tx1"/>
        </a:solidFill>
        <a:latin typeface="Arial" pitchFamily="34" charset="0"/>
        <a:ea typeface="ヒラギノ角ゴ Pro W3"/>
        <a:cs typeface="ヒラギノ角ゴ Pro W3"/>
      </a:defRPr>
    </a:lvl7pPr>
    <a:lvl8pPr marL="3200400" algn="l" defTabSz="914400" rtl="0" eaLnBrk="1" latinLnBrk="0" hangingPunct="1">
      <a:defRPr sz="2400" kern="1200">
        <a:solidFill>
          <a:schemeClr val="tx1"/>
        </a:solidFill>
        <a:latin typeface="Arial" pitchFamily="34" charset="0"/>
        <a:ea typeface="ヒラギノ角ゴ Pro W3"/>
        <a:cs typeface="ヒラギノ角ゴ Pro W3"/>
      </a:defRPr>
    </a:lvl8pPr>
    <a:lvl9pPr marL="3657600" algn="l" defTabSz="914400" rtl="0" eaLnBrk="1" latinLnBrk="0" hangingPunct="1">
      <a:defRPr sz="2400"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xmlns="">
        <p15:guide id="1" orient="horz" pos="576">
          <p15:clr>
            <a:srgbClr val="A4A3A4"/>
          </p15:clr>
        </p15:guide>
        <p15:guide id="2" pos="4896">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8AD"/>
    <a:srgbClr val="00D05E"/>
    <a:srgbClr val="2740F5"/>
    <a:srgbClr val="81CCFF"/>
    <a:srgbClr val="C2C1BC"/>
    <a:srgbClr val="2089FC"/>
    <a:srgbClr val="FFFFCC"/>
    <a:srgbClr val="313B54"/>
    <a:srgbClr val="3366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87" autoAdjust="0"/>
    <p:restoredTop sz="99328" autoAdjust="0"/>
  </p:normalViewPr>
  <p:slideViewPr>
    <p:cSldViewPr>
      <p:cViewPr>
        <p:scale>
          <a:sx n="87" d="100"/>
          <a:sy n="87" d="100"/>
        </p:scale>
        <p:origin x="-162" y="-24"/>
      </p:cViewPr>
      <p:guideLst>
        <p:guide orient="horz" pos="576"/>
        <p:guide pos="4896"/>
      </p:guideLst>
    </p:cSldViewPr>
  </p:slideViewPr>
  <p:outlineViewPr>
    <p:cViewPr>
      <p:scale>
        <a:sx n="33" d="100"/>
        <a:sy n="33" d="100"/>
      </p:scale>
      <p:origin x="0" y="0"/>
    </p:cViewPr>
  </p:outlineViewPr>
  <p:notesTextViewPr>
    <p:cViewPr>
      <p:scale>
        <a:sx n="75" d="100"/>
        <a:sy n="75" d="100"/>
      </p:scale>
      <p:origin x="0" y="0"/>
    </p:cViewPr>
  </p:notesTextViewPr>
  <p:sorterViewPr>
    <p:cViewPr>
      <p:scale>
        <a:sx n="66" d="100"/>
        <a:sy n="66" d="100"/>
      </p:scale>
      <p:origin x="0" y="0"/>
    </p:cViewPr>
  </p:sorterViewPr>
  <p:notesViewPr>
    <p:cSldViewPr>
      <p:cViewPr varScale="1">
        <p:scale>
          <a:sx n="85" d="100"/>
          <a:sy n="85" d="100"/>
        </p:scale>
        <p:origin x="3168" y="4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79863D9D-F434-4FA3-BA4D-03A0A4C51AEA}" type="datetimeFigureOut">
              <a:rPr lang="en-US" smtClean="0"/>
              <a:pPr/>
              <a:t>4/15/2016</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0C2CC7FA-B683-4998-B409-95650F761969}" type="slidenum">
              <a:rPr lang="en-US" smtClean="0"/>
              <a:pPr/>
              <a:t>‹#›</a:t>
            </a:fld>
            <a:endParaRPr lang="en-US" dirty="0"/>
          </a:p>
        </p:txBody>
      </p:sp>
    </p:spTree>
    <p:extLst>
      <p:ext uri="{BB962C8B-B14F-4D97-AF65-F5344CB8AC3E}">
        <p14:creationId xmlns:p14="http://schemas.microsoft.com/office/powerpoint/2010/main" val="1936242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eaLnBrk="0" hangingPunct="0">
              <a:defRPr sz="1200">
                <a:latin typeface="Arial" charset="0"/>
                <a:ea typeface="ヒラギノ角ゴ Pro W3" pitchFamily="-16" charset="-128"/>
                <a:cs typeface="+mn-cs"/>
              </a:defRPr>
            </a:lvl1pPr>
          </a:lstStyle>
          <a:p>
            <a:pPr>
              <a:defRPr/>
            </a:pPr>
            <a:endParaRPr lang="en-US" dirty="0"/>
          </a:p>
        </p:txBody>
      </p:sp>
      <p:sp>
        <p:nvSpPr>
          <p:cNvPr id="6147" name="Rectangle 3"/>
          <p:cNvSpPr>
            <a:spLocks noGrp="1" noChangeArrowheads="1"/>
          </p:cNvSpPr>
          <p:nvPr>
            <p:ph type="dt" idx="1"/>
          </p:nvPr>
        </p:nvSpPr>
        <p:spPr bwMode="auto">
          <a:xfrm>
            <a:off x="397256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eaLnBrk="0" hangingPunct="0">
              <a:defRPr sz="1200">
                <a:latin typeface="Arial" charset="0"/>
                <a:ea typeface="ヒラギノ角ゴ Pro W3" pitchFamily="-16" charset="-128"/>
                <a:cs typeface="+mn-cs"/>
              </a:defRPr>
            </a:lvl1pPr>
          </a:lstStyle>
          <a:p>
            <a:pPr>
              <a:defRPr/>
            </a:pPr>
            <a:endParaRPr lang="en-US" dirty="0"/>
          </a:p>
        </p:txBody>
      </p:sp>
      <p:sp>
        <p:nvSpPr>
          <p:cNvPr id="4301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34720" y="4415790"/>
            <a:ext cx="5140960" cy="418338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eaLnBrk="0" hangingPunct="0">
              <a:defRPr sz="1200">
                <a:latin typeface="Arial" charset="0"/>
                <a:ea typeface="ヒラギノ角ゴ Pro W3" pitchFamily="-16" charset="-128"/>
                <a:cs typeface="+mn-cs"/>
              </a:defRPr>
            </a:lvl1pPr>
          </a:lstStyle>
          <a:p>
            <a:pPr>
              <a:defRPr/>
            </a:pPr>
            <a:endParaRPr lang="en-US" dirty="0"/>
          </a:p>
        </p:txBody>
      </p:sp>
      <p:sp>
        <p:nvSpPr>
          <p:cNvPr id="6151" name="Rectangle 7"/>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eaLnBrk="0" hangingPunct="0">
              <a:defRPr sz="1200">
                <a:latin typeface="Arial" charset="0"/>
                <a:ea typeface="ヒラギノ角ゴ Pro W3" pitchFamily="-16" charset="-128"/>
                <a:cs typeface="+mn-cs"/>
              </a:defRPr>
            </a:lvl1pPr>
          </a:lstStyle>
          <a:p>
            <a:pPr>
              <a:defRPr/>
            </a:pPr>
            <a:fld id="{957AC8DD-42AE-4A6B-8A6D-079F03C2BF7A}" type="slidenum">
              <a:rPr lang="en-US"/>
              <a:pPr>
                <a:defRPr/>
              </a:pPr>
              <a:t>‹#›</a:t>
            </a:fld>
            <a:endParaRPr lang="en-US" dirty="0"/>
          </a:p>
        </p:txBody>
      </p:sp>
    </p:spTree>
    <p:extLst>
      <p:ext uri="{BB962C8B-B14F-4D97-AF65-F5344CB8AC3E}">
        <p14:creationId xmlns:p14="http://schemas.microsoft.com/office/powerpoint/2010/main" val="16677022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pitchFamily="-16" charset="-128"/>
        <a:cs typeface="ヒラギノ角ゴ Pro W3"/>
      </a:defRPr>
    </a:lvl1pPr>
    <a:lvl2pPr marL="457200" algn="l" rtl="0" eaLnBrk="0" fontAlgn="base" hangingPunct="0">
      <a:spcBef>
        <a:spcPct val="30000"/>
      </a:spcBef>
      <a:spcAft>
        <a:spcPct val="0"/>
      </a:spcAft>
      <a:defRPr sz="1200" kern="1200">
        <a:solidFill>
          <a:schemeClr val="tx1"/>
        </a:solidFill>
        <a:latin typeface="Arial" charset="0"/>
        <a:ea typeface="ヒラギノ角ゴ Pro W3" pitchFamily="-16" charset="-128"/>
        <a:cs typeface="ヒラギノ角ゴ Pro W3"/>
      </a:defRPr>
    </a:lvl2pPr>
    <a:lvl3pPr marL="914400" algn="l" rtl="0" eaLnBrk="0" fontAlgn="base" hangingPunct="0">
      <a:spcBef>
        <a:spcPct val="30000"/>
      </a:spcBef>
      <a:spcAft>
        <a:spcPct val="0"/>
      </a:spcAft>
      <a:defRPr sz="1200" kern="1200">
        <a:solidFill>
          <a:schemeClr val="tx1"/>
        </a:solidFill>
        <a:latin typeface="Arial" charset="0"/>
        <a:ea typeface="ヒラギノ角ゴ Pro W3" pitchFamily="-16" charset="-128"/>
        <a:cs typeface="ヒラギノ角ゴ Pro W3"/>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pitchFamily="-16" charset="-128"/>
        <a:cs typeface="ヒラギノ角ゴ Pro W3"/>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pitchFamily="-16" charset="-128"/>
        <a:cs typeface="ヒラギノ角ゴ Pro W3"/>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447820AB-A554-4636-ADB9-D0E375DD923E}" type="slidenum">
              <a:rPr lang="en-US" smtClean="0">
                <a:latin typeface="Arial" pitchFamily="34" charset="0"/>
                <a:ea typeface="ヒラギノ角ゴ Pro W3"/>
                <a:cs typeface="ヒラギノ角ゴ Pro W3"/>
              </a:rPr>
              <a:pPr/>
              <a:t>1</a:t>
            </a:fld>
            <a:endParaRPr lang="en-US" dirty="0" smtClean="0">
              <a:latin typeface="Arial" pitchFamily="34" charset="0"/>
              <a:ea typeface="ヒラギノ角ゴ Pro W3"/>
              <a:cs typeface="ヒラギノ角ゴ Pro W3"/>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dirty="0" smtClean="0">
              <a:latin typeface="Arial" pitchFamily="34" charset="0"/>
              <a:ea typeface="ヒラギノ角ゴ Pro W3"/>
            </a:endParaRPr>
          </a:p>
        </p:txBody>
      </p:sp>
    </p:spTree>
    <p:extLst>
      <p:ext uri="{BB962C8B-B14F-4D97-AF65-F5344CB8AC3E}">
        <p14:creationId xmlns:p14="http://schemas.microsoft.com/office/powerpoint/2010/main" val="78312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those folks here today from Tribal health departments that are eager to find out if your health department is eligible to apply, here is PHAB’s operational definition of what a Tribal public health department is for PHAB eligibility purposes. The definition is supported by PHAB’s Tribal Standards Workgroup, NIHB, and NIHB’s </a:t>
            </a:r>
            <a:r>
              <a:rPr lang="en-US" dirty="0" smtClean="0"/>
              <a:t>Tribal Public Health Accreditation Advisory Board</a:t>
            </a:r>
            <a:r>
              <a:rPr lang="en-US" baseline="0" dirty="0" smtClean="0"/>
              <a:t>. You will see that the definition contains several major considerations that include: </a:t>
            </a:r>
          </a:p>
          <a:p>
            <a:pPr>
              <a:buFont typeface="Arial" pitchFamily="34" charset="0"/>
              <a:buChar char="•"/>
            </a:pPr>
            <a:r>
              <a:rPr lang="en-US" sz="1200" dirty="0" smtClean="0">
                <a:ea typeface="ＭＳ Ｐゴシック" pitchFamily="34" charset="-128"/>
              </a:rPr>
              <a:t>How and by what authority the tribal health department was established;</a:t>
            </a:r>
          </a:p>
          <a:p>
            <a:pPr>
              <a:buFont typeface="Arial" pitchFamily="34" charset="0"/>
              <a:buChar char="•"/>
            </a:pPr>
            <a:r>
              <a:rPr lang="en-US" sz="1200" dirty="0" smtClean="0">
                <a:ea typeface="ＭＳ Ｐゴシック" pitchFamily="34" charset="-128"/>
              </a:rPr>
              <a:t>What the tribal health department has the primary authority to do;</a:t>
            </a:r>
          </a:p>
          <a:p>
            <a:pPr>
              <a:buFont typeface="Arial" pitchFamily="34" charset="0"/>
              <a:buChar char="•"/>
            </a:pPr>
            <a:r>
              <a:rPr lang="en-US" sz="1200" dirty="0" smtClean="0">
                <a:ea typeface="ＭＳ Ｐゴシック" pitchFamily="34" charset="-128"/>
              </a:rPr>
              <a:t>Various types of structures; and</a:t>
            </a:r>
          </a:p>
          <a:p>
            <a:pPr>
              <a:buFont typeface="Arial" pitchFamily="34" charset="0"/>
              <a:buChar char="•"/>
            </a:pPr>
            <a:r>
              <a:rPr lang="en-US" sz="1200" dirty="0" smtClean="0">
                <a:ea typeface="ＭＳ Ｐゴシック" pitchFamily="34" charset="-128"/>
              </a:rPr>
              <a:t>How essential services are provided within the tribal public health system.</a:t>
            </a:r>
          </a:p>
          <a:p>
            <a:pPr>
              <a:buFont typeface="Arial" pitchFamily="34" charset="0"/>
              <a:buNone/>
            </a:pPr>
            <a:endParaRPr lang="en-US" sz="1200" dirty="0" smtClean="0">
              <a:ea typeface="ＭＳ Ｐゴシック" pitchFamily="34" charset="-128"/>
            </a:endParaRPr>
          </a:p>
          <a:p>
            <a:pPr marL="0" marR="0" indent="0" algn="l" defTabSz="914400" rtl="0" eaLnBrk="1" fontAlgn="base" latinLnBrk="0" hangingPunct="1">
              <a:lnSpc>
                <a:spcPct val="100000"/>
              </a:lnSpc>
              <a:spcBef>
                <a:spcPct val="30000"/>
              </a:spcBef>
              <a:spcAft>
                <a:spcPct val="0"/>
              </a:spcAft>
              <a:buClrTx/>
              <a:buSzTx/>
              <a:buFont typeface="Arial" pitchFamily="34" charset="0"/>
              <a:buNone/>
              <a:tabLst/>
              <a:defRPr/>
            </a:pPr>
            <a:r>
              <a:rPr lang="en-US" dirty="0" smtClean="0"/>
              <a:t>In addition to this definition, PHAB has already incorporated many of the recommendations into the overall accreditation process and PHAB guide to standards and measures. The revised standards and measures will go through one more major review by the Standards Development Workgroup, the original group that created the set of standards and measures used during the Beta Test, before submission to the PHAB Board of Directors for approval in May. </a:t>
            </a:r>
          </a:p>
          <a:p>
            <a:pPr>
              <a:buFont typeface="Arial" pitchFamily="34" charset="0"/>
              <a:buNone/>
            </a:pPr>
            <a:endParaRPr lang="en-US" sz="1200" dirty="0" smtClean="0">
              <a:ea typeface="ＭＳ Ｐゴシック" pitchFamily="34" charset="-128"/>
            </a:endParaRPr>
          </a:p>
        </p:txBody>
      </p:sp>
      <p:sp>
        <p:nvSpPr>
          <p:cNvPr id="4" name="Slide Number Placeholder 3"/>
          <p:cNvSpPr>
            <a:spLocks noGrp="1"/>
          </p:cNvSpPr>
          <p:nvPr>
            <p:ph type="sldNum" sz="quarter" idx="10"/>
          </p:nvPr>
        </p:nvSpPr>
        <p:spPr/>
        <p:txBody>
          <a:bodyPr/>
          <a:lstStyle/>
          <a:p>
            <a:fld id="{451E0758-2E28-49CD-AAB8-A1BE5393B1A5}" type="slidenum">
              <a:rPr lang="en-US" smtClean="0"/>
              <a:pPr/>
              <a:t>6</a:t>
            </a:fld>
            <a:endParaRPr lang="en-US" dirty="0"/>
          </a:p>
        </p:txBody>
      </p:sp>
    </p:spTree>
    <p:extLst>
      <p:ext uri="{BB962C8B-B14F-4D97-AF65-F5344CB8AC3E}">
        <p14:creationId xmlns:p14="http://schemas.microsoft.com/office/powerpoint/2010/main" val="16518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PHAB and the NIHB signed a Memorandum of Understanding describing the joint work on accreditation and quality improvement in July 2009. That MOU has served us well, and almost all of the content has been </a:t>
            </a:r>
            <a:r>
              <a:rPr lang="en-US" dirty="0" smtClean="0"/>
              <a:t>achieved! We </a:t>
            </a:r>
            <a:r>
              <a:rPr lang="en-US" dirty="0"/>
              <a:t>are in the process of updating the MOU to address the newer work that </a:t>
            </a:r>
            <a:r>
              <a:rPr lang="en-US" dirty="0" smtClean="0"/>
              <a:t>needs to be addressed.</a:t>
            </a:r>
            <a:endParaRPr lang="en-US" dirty="0"/>
          </a:p>
        </p:txBody>
      </p:sp>
      <p:sp>
        <p:nvSpPr>
          <p:cNvPr id="4" name="Slide Number Placeholder 3"/>
          <p:cNvSpPr>
            <a:spLocks noGrp="1"/>
          </p:cNvSpPr>
          <p:nvPr>
            <p:ph type="sldNum" sz="quarter" idx="10"/>
          </p:nvPr>
        </p:nvSpPr>
        <p:spPr/>
        <p:txBody>
          <a:bodyPr/>
          <a:lstStyle/>
          <a:p>
            <a:fld id="{451E0758-2E28-49CD-AAB8-A1BE5393B1A5}" type="slidenum">
              <a:rPr lang="en-US" smtClean="0"/>
              <a:pPr/>
              <a:t>9</a:t>
            </a:fld>
            <a:endParaRPr lang="en-US" dirty="0"/>
          </a:p>
        </p:txBody>
      </p:sp>
    </p:spTree>
    <p:extLst>
      <p:ext uri="{BB962C8B-B14F-4D97-AF65-F5344CB8AC3E}">
        <p14:creationId xmlns:p14="http://schemas.microsoft.com/office/powerpoint/2010/main" val="3847941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900" dirty="0"/>
              <a:t>8 Tribal representatives &amp; 4 Standards Development Workgroup members</a:t>
            </a:r>
          </a:p>
          <a:p>
            <a:r>
              <a:rPr lang="en-US" sz="1900" dirty="0"/>
              <a:t>Sept 2010 – Feb 2011</a:t>
            </a:r>
          </a:p>
          <a:p>
            <a:r>
              <a:rPr lang="en-US" sz="1900" dirty="0"/>
              <a:t>Process</a:t>
            </a:r>
          </a:p>
          <a:p>
            <a:pPr lvl="1"/>
            <a:r>
              <a:rPr lang="en-US" sz="1900" dirty="0"/>
              <a:t>Review standards</a:t>
            </a:r>
          </a:p>
          <a:p>
            <a:pPr lvl="1"/>
            <a:r>
              <a:rPr lang="en-US" sz="1900" dirty="0"/>
              <a:t>Develop first draft</a:t>
            </a:r>
          </a:p>
          <a:p>
            <a:pPr lvl="1"/>
            <a:r>
              <a:rPr lang="en-US" sz="1900" dirty="0"/>
              <a:t>National Call for Tribal input</a:t>
            </a:r>
          </a:p>
          <a:p>
            <a:pPr lvl="1"/>
            <a:r>
              <a:rPr lang="en-US" sz="1900" dirty="0"/>
              <a:t>Finalized recommendations (incorporate into Standards and Measures, Version 1.0</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451E0758-2E28-49CD-AAB8-A1BE5393B1A5}" type="slidenum">
              <a:rPr lang="en-US" smtClean="0"/>
              <a:pPr/>
              <a:t>10</a:t>
            </a:fld>
            <a:endParaRPr lang="en-US" dirty="0"/>
          </a:p>
        </p:txBody>
      </p:sp>
    </p:spTree>
    <p:extLst>
      <p:ext uri="{BB962C8B-B14F-4D97-AF65-F5344CB8AC3E}">
        <p14:creationId xmlns:p14="http://schemas.microsoft.com/office/powerpoint/2010/main" val="42673073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fontAlgn="auto">
              <a:spcAft>
                <a:spcPts val="0"/>
              </a:spcAft>
              <a:buFont typeface="Arial" pitchFamily="34" charset="0"/>
              <a:buNone/>
              <a:defRPr/>
            </a:pPr>
            <a:r>
              <a:rPr lang="en-US" sz="2800" dirty="0" smtClean="0"/>
              <a:t>The PHAB beta test was successful because of the collaboration and commitment of many people </a:t>
            </a:r>
            <a:r>
              <a:rPr lang="en-US" sz="2800" baseline="0" dirty="0" smtClean="0"/>
              <a:t> including Tribal health department </a:t>
            </a:r>
            <a:r>
              <a:rPr lang="en-US" dirty="0" smtClean="0"/>
              <a:t>Accreditation Coordinators and their staff, the Beta Test site visit teams, and partners who served as observers during the site visit. Pictured here are the Tribal health department Beta Test Site Accreditation Coordinators and Representatives from the three Tribal Beta Test sites</a:t>
            </a:r>
            <a:r>
              <a:rPr lang="en-US" baseline="0" dirty="0" smtClean="0"/>
              <a:t> from a </a:t>
            </a:r>
            <a:r>
              <a:rPr lang="en-US" dirty="0" smtClean="0"/>
              <a:t>recognition event</a:t>
            </a:r>
            <a:r>
              <a:rPr lang="en-US" baseline="0" dirty="0" smtClean="0"/>
              <a:t> i</a:t>
            </a:r>
            <a:r>
              <a:rPr lang="en-US" dirty="0" smtClean="0"/>
              <a:t>n Washington, DC after the beta test and evaluation was complete (Feb. 1, 2011). PHAB is grateful to the Beta Test Tribal Health Department staff, their community partners, and their governing bodies for their dedication and enormous contributions to PHAB.</a:t>
            </a:r>
          </a:p>
          <a:p>
            <a:pPr eaLnBrk="1" hangingPunct="1">
              <a:buFontTx/>
              <a:buNone/>
            </a:pPr>
            <a:endParaRPr lang="en-US" baseline="0" dirty="0" smtClean="0">
              <a:ea typeface="ＭＳ Ｐゴシック" pitchFamily="34" charset="-128"/>
            </a:endParaRPr>
          </a:p>
          <a:p>
            <a:pPr eaLnBrk="1" hangingPunct="1">
              <a:buFontTx/>
              <a:buNone/>
            </a:pPr>
            <a:r>
              <a:rPr lang="en-US" dirty="0" smtClean="0">
                <a:ea typeface="ＭＳ Ｐゴシック" pitchFamily="34" charset="-128"/>
              </a:rPr>
              <a:t>There were many lessons learned throughout</a:t>
            </a:r>
            <a:r>
              <a:rPr lang="en-US" baseline="0" dirty="0" smtClean="0">
                <a:ea typeface="ＭＳ Ｐゴシック" pitchFamily="34" charset="-128"/>
              </a:rPr>
              <a:t> the beta test process that will help shape improvements of the PHAB process and standards and measures moving forward. The PHAB process and standards need to be both be general enough to be inclusive of the unique diversity of Tribal health departments </a:t>
            </a:r>
            <a:r>
              <a:rPr lang="en-US" i="1" baseline="0" dirty="0" smtClean="0">
                <a:ea typeface="ＭＳ Ｐゴシック" pitchFamily="34" charset="-128"/>
              </a:rPr>
              <a:t>and</a:t>
            </a:r>
            <a:r>
              <a:rPr lang="en-US" baseline="0" dirty="0" smtClean="0">
                <a:ea typeface="ＭＳ Ｐゴシック" pitchFamily="34" charset="-128"/>
              </a:rPr>
              <a:t> be specific enough to provide clear guidance.  Some of those considerations are:</a:t>
            </a:r>
          </a:p>
          <a:p>
            <a:pPr eaLnBrk="1" hangingPunct="1">
              <a:buFontTx/>
              <a:buNone/>
            </a:pPr>
            <a:endParaRPr lang="en-US" baseline="0" dirty="0" smtClean="0">
              <a:ea typeface="ＭＳ Ｐゴシック" pitchFamily="34" charset="-128"/>
            </a:endParaRP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US" sz="1200" dirty="0" smtClean="0">
                <a:ea typeface="ＭＳ Ｐゴシック" pitchFamily="34" charset="-128"/>
              </a:rPr>
              <a:t>The</a:t>
            </a:r>
            <a:r>
              <a:rPr lang="en-US" sz="1200" baseline="0" dirty="0" smtClean="0">
                <a:ea typeface="ＭＳ Ｐゴシック" pitchFamily="34" charset="-128"/>
              </a:rPr>
              <a:t> l</a:t>
            </a:r>
            <a:r>
              <a:rPr lang="en-US" sz="1200" dirty="0" smtClean="0">
                <a:ea typeface="ＭＳ Ｐゴシック" pitchFamily="34" charset="-128"/>
              </a:rPr>
              <a:t>evel of public health activity, responsibility, and authority and how the level</a:t>
            </a:r>
            <a:r>
              <a:rPr lang="en-US" sz="1200" baseline="0" dirty="0" smtClean="0">
                <a:ea typeface="ＭＳ Ｐゴシック" pitchFamily="34" charset="-128"/>
              </a:rPr>
              <a:t> </a:t>
            </a:r>
            <a:r>
              <a:rPr lang="en-US" sz="1200" dirty="0" smtClean="0">
                <a:ea typeface="ＭＳ Ｐゴシック" pitchFamily="34" charset="-128"/>
              </a:rPr>
              <a:t>will change depending</a:t>
            </a:r>
            <a:r>
              <a:rPr lang="en-US" sz="1200" baseline="0" dirty="0" smtClean="0">
                <a:ea typeface="ＭＳ Ｐゴシック" pitchFamily="34" charset="-128"/>
              </a:rPr>
              <a:t> on how </a:t>
            </a:r>
            <a:r>
              <a:rPr lang="en-US" baseline="0" dirty="0" smtClean="0">
                <a:ea typeface="ＭＳ Ｐゴシック" pitchFamily="34" charset="-128"/>
              </a:rPr>
              <a:t>T</a:t>
            </a:r>
            <a:r>
              <a:rPr lang="en-US" dirty="0" smtClean="0">
                <a:ea typeface="ＭＳ Ｐゴシック" pitchFamily="34" charset="-128"/>
              </a:rPr>
              <a:t>ribes manage their health programs</a:t>
            </a:r>
            <a:r>
              <a:rPr lang="en-US" baseline="0" dirty="0" smtClean="0">
                <a:ea typeface="ＭＳ Ｐゴシック" pitchFamily="34" charset="-128"/>
              </a:rPr>
              <a:t> (direct service c</a:t>
            </a:r>
            <a:r>
              <a:rPr lang="en-US" sz="2400" dirty="0" smtClean="0">
                <a:ea typeface="ＭＳ Ｐゴシック" pitchFamily="34" charset="-128"/>
              </a:rPr>
              <a:t>ontracts</a:t>
            </a:r>
            <a:r>
              <a:rPr lang="en-US" sz="2400" baseline="0" dirty="0" smtClean="0">
                <a:ea typeface="ＭＳ Ｐゴシック" pitchFamily="34" charset="-128"/>
              </a:rPr>
              <a:t> or</a:t>
            </a:r>
            <a:r>
              <a:rPr lang="en-US" sz="2400" dirty="0" smtClean="0">
                <a:ea typeface="ＭＳ Ｐゴシック" pitchFamily="34" charset="-128"/>
              </a:rPr>
              <a:t> compacts);</a:t>
            </a:r>
            <a:r>
              <a:rPr lang="en-US" sz="2400" baseline="0" dirty="0" smtClean="0">
                <a:ea typeface="ＭＳ Ｐゴシック" pitchFamily="34" charset="-128"/>
              </a:rPr>
              <a:t> </a:t>
            </a:r>
            <a:endParaRPr lang="en-US" sz="2400" dirty="0" smtClean="0">
              <a:ea typeface="ＭＳ Ｐゴシック" pitchFamily="34" charset="-128"/>
            </a:endParaRPr>
          </a:p>
          <a:p>
            <a:pPr>
              <a:buFont typeface="Arial" pitchFamily="34" charset="0"/>
              <a:buChar char="•"/>
            </a:pPr>
            <a:r>
              <a:rPr lang="en-US" sz="1200" dirty="0" smtClean="0">
                <a:ea typeface="ＭＳ Ｐゴシック" pitchFamily="34" charset="-128"/>
              </a:rPr>
              <a:t>Geographic location (IHS Area, Rural/Urban; Land base, non-land base, checkerboard); and</a:t>
            </a:r>
          </a:p>
          <a:p>
            <a:pPr>
              <a:buFont typeface="Arial" pitchFamily="34" charset="0"/>
              <a:buChar char="•"/>
            </a:pPr>
            <a:r>
              <a:rPr lang="en-US" sz="2000" dirty="0" smtClean="0">
                <a:ea typeface="ＭＳ Ｐゴシック" pitchFamily="34" charset="-128"/>
              </a:rPr>
              <a:t>Intergovernmental Relations</a:t>
            </a:r>
            <a:r>
              <a:rPr lang="en-US" sz="2000" baseline="0" dirty="0" smtClean="0">
                <a:ea typeface="ＭＳ Ｐゴシック" pitchFamily="34" charset="-128"/>
              </a:rPr>
              <a:t> and </a:t>
            </a:r>
            <a:r>
              <a:rPr lang="en-US" sz="2000" dirty="0" smtClean="0">
                <a:ea typeface="ＭＳ Ｐゴシック" pitchFamily="34" charset="-128"/>
              </a:rPr>
              <a:t>jurisdictional overlap with other local or</a:t>
            </a:r>
            <a:r>
              <a:rPr lang="en-US" sz="2000" baseline="0" dirty="0" smtClean="0">
                <a:ea typeface="ＭＳ Ｐゴシック" pitchFamily="34" charset="-128"/>
              </a:rPr>
              <a:t> state health departments and other tribal health departments. </a:t>
            </a:r>
          </a:p>
          <a:p>
            <a:endParaRPr lang="en-US" dirty="0"/>
          </a:p>
        </p:txBody>
      </p:sp>
      <p:sp>
        <p:nvSpPr>
          <p:cNvPr id="4" name="Slide Number Placeholder 3"/>
          <p:cNvSpPr>
            <a:spLocks noGrp="1"/>
          </p:cNvSpPr>
          <p:nvPr>
            <p:ph type="sldNum" sz="quarter" idx="10"/>
          </p:nvPr>
        </p:nvSpPr>
        <p:spPr/>
        <p:txBody>
          <a:bodyPr/>
          <a:lstStyle/>
          <a:p>
            <a:fld id="{451E0758-2E28-49CD-AAB8-A1BE5393B1A5}" type="slidenum">
              <a:rPr lang="en-US" smtClean="0"/>
              <a:pPr/>
              <a:t>11</a:t>
            </a:fld>
            <a:endParaRPr lang="en-US" dirty="0"/>
          </a:p>
        </p:txBody>
      </p:sp>
    </p:spTree>
    <p:extLst>
      <p:ext uri="{BB962C8B-B14F-4D97-AF65-F5344CB8AC3E}">
        <p14:creationId xmlns:p14="http://schemas.microsoft.com/office/powerpoint/2010/main" val="2490825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dirty="0" smtClean="0"/>
              <a:t>PHAB</a:t>
            </a:r>
            <a:r>
              <a:rPr lang="en-US" sz="1200" b="0" baseline="0" dirty="0" smtClean="0"/>
              <a:t> is committed to </a:t>
            </a:r>
            <a:r>
              <a:rPr lang="en-US" sz="1200" b="1" dirty="0" smtClean="0"/>
              <a:t>Ensuring Tribal</a:t>
            </a:r>
            <a:r>
              <a:rPr lang="en-US" sz="1200" dirty="0" smtClean="0"/>
              <a:t> </a:t>
            </a:r>
            <a:r>
              <a:rPr lang="en-US" sz="1200" b="1" dirty="0" smtClean="0"/>
              <a:t>Input</a:t>
            </a:r>
            <a:r>
              <a:rPr lang="en-US" sz="1200" dirty="0" smtClean="0"/>
              <a:t> into the accreditation process. </a:t>
            </a:r>
            <a:r>
              <a:rPr lang="en-US" dirty="0" smtClean="0"/>
              <a:t>Tribal participation and involvement has taken a new meaning with the appointment of Joe </a:t>
            </a:r>
            <a:r>
              <a:rPr lang="en-US" dirty="0" err="1" smtClean="0"/>
              <a:t>Finkbonner</a:t>
            </a:r>
            <a:r>
              <a:rPr lang="en-US" dirty="0" smtClean="0"/>
              <a:t> to the PHAB Board of Directors. Joe </a:t>
            </a:r>
            <a:r>
              <a:rPr lang="en-US" dirty="0" err="1" smtClean="0"/>
              <a:t>Finkbonner</a:t>
            </a:r>
            <a:r>
              <a:rPr lang="en-US" dirty="0" smtClean="0"/>
              <a:t> is currently the executive director of the National Portland Area Indian Health Board and will contribute his perspective from the Northwest Tribes and his strong commitment to health improvement for all Tribes.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Other new additions include</a:t>
            </a:r>
            <a:r>
              <a:rPr lang="en-US" baseline="0" dirty="0" smtClean="0"/>
              <a:t> a T</a:t>
            </a:r>
            <a:r>
              <a:rPr lang="en-US" dirty="0" smtClean="0"/>
              <a:t>ribal representative on the PHAB Standards Development Workgroup, which will meet in April, and</a:t>
            </a:r>
            <a:r>
              <a:rPr lang="en-US" baseline="0" dirty="0" smtClean="0"/>
              <a:t> participation from N</a:t>
            </a:r>
            <a:r>
              <a:rPr lang="en-US" dirty="0" smtClean="0"/>
              <a:t>IHB at the PHAB Assessment Process Workgroup meeting, where specifics of the PHAB process will be reviewed in April. All of this feedback work culminates at the May PHAB Board of Directors meeting in Alaska, where the first version of the PHAB standards and measures will be approved. All materials will be publicly shared on PHAB’s website beginning this</a:t>
            </a:r>
            <a:r>
              <a:rPr lang="en-US" baseline="0" dirty="0" smtClean="0"/>
              <a:t> summer</a:t>
            </a:r>
            <a:r>
              <a:rPr lang="en-US" dirty="0" smtClean="0"/>
              <a:t>, preceding the early fall 2011 launch.</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451E0758-2E28-49CD-AAB8-A1BE5393B1A5}" type="slidenum">
              <a:rPr lang="en-US" smtClean="0"/>
              <a:pPr/>
              <a:t>12</a:t>
            </a:fld>
            <a:endParaRPr lang="en-US" dirty="0"/>
          </a:p>
        </p:txBody>
      </p:sp>
    </p:spTree>
    <p:extLst>
      <p:ext uri="{BB962C8B-B14F-4D97-AF65-F5344CB8AC3E}">
        <p14:creationId xmlns:p14="http://schemas.microsoft.com/office/powerpoint/2010/main" val="2587912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57AC8DD-42AE-4A6B-8A6D-079F03C2BF7A}" type="slidenum">
              <a:rPr lang="en-US" smtClean="0"/>
              <a:pPr>
                <a:defRPr/>
              </a:pPr>
              <a:t>15</a:t>
            </a:fld>
            <a:endParaRPr lang="en-US" dirty="0"/>
          </a:p>
        </p:txBody>
      </p:sp>
    </p:spTree>
    <p:extLst>
      <p:ext uri="{BB962C8B-B14F-4D97-AF65-F5344CB8AC3E}">
        <p14:creationId xmlns:p14="http://schemas.microsoft.com/office/powerpoint/2010/main" val="38417937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2"/>
          <p:cNvSpPr>
            <a:spLocks noChangeArrowheads="1"/>
          </p:cNvSpPr>
          <p:nvPr userDrawn="1"/>
        </p:nvSpPr>
        <p:spPr bwMode="auto">
          <a:xfrm>
            <a:off x="152400" y="4724400"/>
            <a:ext cx="8839200" cy="1981200"/>
          </a:xfrm>
          <a:prstGeom prst="rect">
            <a:avLst/>
          </a:prstGeom>
          <a:solidFill>
            <a:srgbClr val="313B54"/>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5" name="Rectangle 3"/>
          <p:cNvSpPr>
            <a:spLocks noChangeArrowheads="1"/>
          </p:cNvSpPr>
          <p:nvPr userDrawn="1"/>
        </p:nvSpPr>
        <p:spPr bwMode="auto">
          <a:xfrm>
            <a:off x="152400" y="914400"/>
            <a:ext cx="6019800" cy="3733800"/>
          </a:xfrm>
          <a:prstGeom prst="rect">
            <a:avLst/>
          </a:prstGeom>
          <a:solidFill>
            <a:srgbClr val="C2C1BC"/>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6" name="Rectangle 6"/>
          <p:cNvSpPr>
            <a:spLocks noChangeArrowheads="1"/>
          </p:cNvSpPr>
          <p:nvPr userDrawn="1"/>
        </p:nvSpPr>
        <p:spPr bwMode="auto">
          <a:xfrm>
            <a:off x="152400" y="152400"/>
            <a:ext cx="8839200" cy="685800"/>
          </a:xfrm>
          <a:prstGeom prst="rect">
            <a:avLst/>
          </a:prstGeom>
          <a:solidFill>
            <a:srgbClr val="92D050"/>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pic>
        <p:nvPicPr>
          <p:cNvPr id="7" name="Picture 9" descr="New Image 05.10.10.JPG"/>
          <p:cNvPicPr>
            <a:picLocks noChangeAspect="1"/>
          </p:cNvPicPr>
          <p:nvPr userDrawn="1"/>
        </p:nvPicPr>
        <p:blipFill>
          <a:blip r:embed="rId2" cstate="print"/>
          <a:srcRect/>
          <a:stretch>
            <a:fillRect/>
          </a:stretch>
        </p:blipFill>
        <p:spPr bwMode="auto">
          <a:xfrm>
            <a:off x="6705600" y="1600200"/>
            <a:ext cx="1981200" cy="2514600"/>
          </a:xfrm>
          <a:prstGeom prst="rect">
            <a:avLst/>
          </a:prstGeom>
          <a:noFill/>
          <a:ln w="9525">
            <a:noFill/>
            <a:miter lim="800000"/>
            <a:headEnd/>
            <a:tailEnd/>
          </a:ln>
        </p:spPr>
      </p:pic>
      <p:sp>
        <p:nvSpPr>
          <p:cNvPr id="15" name="Rectangle 4"/>
          <p:cNvSpPr>
            <a:spLocks noGrp="1" noChangeArrowheads="1"/>
          </p:cNvSpPr>
          <p:nvPr>
            <p:ph type="ctrTitle"/>
          </p:nvPr>
        </p:nvSpPr>
        <p:spPr>
          <a:xfrm>
            <a:off x="304800" y="1371600"/>
            <a:ext cx="5562600" cy="3048000"/>
          </a:xfrm>
        </p:spPr>
        <p:txBody>
          <a:bodyPr/>
          <a:lstStyle/>
          <a:p>
            <a:r>
              <a:rPr lang="en-US" dirty="0" smtClean="0"/>
              <a:t>Click to edit Master title style</a:t>
            </a:r>
            <a:endParaRPr lang="en-US" dirty="0"/>
          </a:p>
        </p:txBody>
      </p:sp>
      <p:sp>
        <p:nvSpPr>
          <p:cNvPr id="21" name="Text Placeholder 20"/>
          <p:cNvSpPr>
            <a:spLocks noGrp="1"/>
          </p:cNvSpPr>
          <p:nvPr>
            <p:ph type="body" sz="quarter" idx="10"/>
          </p:nvPr>
        </p:nvSpPr>
        <p:spPr>
          <a:xfrm>
            <a:off x="304800" y="4953000"/>
            <a:ext cx="8534400" cy="1524000"/>
          </a:xfrm>
          <a:solidFill>
            <a:srgbClr val="81CCFF"/>
          </a:solidFill>
        </p:spPr>
        <p:txBody>
          <a:bodyPr/>
          <a:lstStyle>
            <a:lvl1pPr marL="0" marR="0" indent="0" algn="l" defTabSz="914400" rtl="0" eaLnBrk="1" fontAlgn="base" latinLnBrk="0" hangingPunct="1">
              <a:lnSpc>
                <a:spcPct val="100000"/>
              </a:lnSpc>
              <a:spcBef>
                <a:spcPct val="0"/>
              </a:spcBef>
              <a:spcAft>
                <a:spcPct val="0"/>
              </a:spcAft>
              <a:buClrTx/>
              <a:buSzTx/>
              <a:buFontTx/>
              <a:buNone/>
              <a:tabLst/>
              <a:defRPr kumimoji="0" lang="en-US" sz="3200" b="0" i="0" u="none" strike="noStrike" kern="0" cap="none" spc="0" normalizeH="0" baseline="0" noProof="0">
                <a:ln>
                  <a:noFill/>
                </a:ln>
                <a:solidFill>
                  <a:schemeClr val="bg1"/>
                </a:solidFill>
                <a:effectLst/>
                <a:uLnTx/>
                <a:uFillTx/>
                <a:latin typeface="Arial" pitchFamily="34" charset="0"/>
                <a:cs typeface="Arial" pitchFamily="34" charset="0"/>
              </a:defRPr>
            </a:lvl1pPr>
          </a:lstStyle>
          <a:p>
            <a:pPr lvl="0"/>
            <a:r>
              <a:rPr lang="en-US" noProof="0" dirty="0" smtClean="0"/>
              <a:t>Click to edit Master text styles</a:t>
            </a:r>
          </a:p>
          <a:p>
            <a:pPr lvl="1"/>
            <a:r>
              <a:rPr lang="en-US" noProof="0" dirty="0" smtClean="0"/>
              <a:t>Second level</a:t>
            </a:r>
          </a:p>
          <a:p>
            <a:pPr lvl="2"/>
            <a:r>
              <a:rPr lang="en-US" noProof="0" dirty="0" smtClean="0"/>
              <a:t>Third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C80CD1A8-A3AD-4009-9B52-EA8774066C1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7BB3535A-B407-4728-B3EB-E394734C9DA4}"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8229600" cy="1143000"/>
          </a:xfrm>
          <a:prstGeom prst="rect">
            <a:avLst/>
          </a:prstGeom>
        </p:spPr>
        <p:txBody>
          <a:bodyPr anchor="b" anchorCtr="0"/>
          <a:lstStyle>
            <a:lvl1pPr>
              <a:lnSpc>
                <a:spcPts val="3000"/>
              </a:lnSpc>
              <a:defRPr sz="2800" b="1" baseline="0">
                <a:solidFill>
                  <a:schemeClr val="bg1"/>
                </a:solidFill>
                <a:effectLst/>
              </a:defRPr>
            </a:lvl1pPr>
          </a:lstStyle>
          <a:p>
            <a:r>
              <a:rPr lang="en-US" dirty="0" smtClean="0"/>
              <a:t>Headline – Myriad Pro, Bold, Shadow, 28pt</a:t>
            </a:r>
            <a:endParaRPr lang="en-US" dirty="0"/>
          </a:p>
        </p:txBody>
      </p:sp>
      <p:sp>
        <p:nvSpPr>
          <p:cNvPr id="3" name="Content Placeholder 2"/>
          <p:cNvSpPr>
            <a:spLocks noGrp="1"/>
          </p:cNvSpPr>
          <p:nvPr>
            <p:ph idx="1" hasCustomPrompt="1"/>
          </p:nvPr>
        </p:nvSpPr>
        <p:spPr>
          <a:xfrm>
            <a:off x="457200" y="1600201"/>
            <a:ext cx="8229600" cy="4191000"/>
          </a:xfrm>
          <a:prstGeom prst="rect">
            <a:avLst/>
          </a:prstGeom>
        </p:spPr>
        <p:txBody>
          <a:bodyPr/>
          <a:lstStyle>
            <a:lvl1pPr>
              <a:buClr>
                <a:schemeClr val="bg1"/>
              </a:buClr>
              <a:buSzPct val="70000"/>
              <a:buFont typeface="Wingdings" pitchFamily="2" charset="2"/>
              <a:buChar char="q"/>
              <a:defRPr sz="2400" b="1" baseline="0">
                <a:solidFill>
                  <a:schemeClr val="bg2"/>
                </a:solidFill>
              </a:defRPr>
            </a:lvl1pPr>
            <a:lvl2pPr>
              <a:buClr>
                <a:schemeClr val="bg1"/>
              </a:buClr>
              <a:buSzPct val="100000"/>
              <a:buFont typeface="Wingdings" pitchFamily="2" charset="2"/>
              <a:buChar char="§"/>
              <a:defRPr sz="2000">
                <a:solidFill>
                  <a:schemeClr val="bg2"/>
                </a:solidFill>
              </a:defRPr>
            </a:lvl2pPr>
            <a:lvl3pPr>
              <a:buClr>
                <a:schemeClr val="bg1"/>
              </a:buClr>
              <a:buSzPct val="100000"/>
              <a:buFont typeface="Arial" pitchFamily="34" charset="0"/>
              <a:buChar char="•"/>
              <a:defRPr sz="1800">
                <a:solidFill>
                  <a:schemeClr val="bg2"/>
                </a:solidFill>
              </a:defRPr>
            </a:lvl3pPr>
            <a:lvl4pPr>
              <a:buClr>
                <a:schemeClr val="bg1"/>
              </a:buClr>
              <a:buSzPct val="70000"/>
              <a:buFont typeface="Courier New" pitchFamily="49" charset="0"/>
              <a:buChar char="o"/>
              <a:defRPr sz="1800" baseline="0">
                <a:solidFill>
                  <a:schemeClr val="bg2"/>
                </a:solidFill>
              </a:defRPr>
            </a:lvl4pPr>
            <a:lvl5pPr>
              <a:buClr>
                <a:schemeClr val="bg1"/>
              </a:buClr>
              <a:buSzPct val="70000"/>
              <a:buFont typeface="Arial" pitchFamily="34" charset="0"/>
              <a:buChar char="•"/>
              <a:defRPr sz="1800">
                <a:solidFill>
                  <a:schemeClr val="bg2"/>
                </a:solidFill>
              </a:defRPr>
            </a:lvl5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7" name="Text Placeholder 8"/>
          <p:cNvSpPr>
            <a:spLocks noGrp="1"/>
          </p:cNvSpPr>
          <p:nvPr>
            <p:ph type="body" sz="quarter" idx="10" hasCustomPrompt="1"/>
          </p:nvPr>
        </p:nvSpPr>
        <p:spPr>
          <a:xfrm>
            <a:off x="457200" y="5791200"/>
            <a:ext cx="8229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a:prstGeom prst="rect">
            <a:avLst/>
          </a:prstGeom>
        </p:spPr>
        <p:txBody>
          <a:bodyPr anchor="b"/>
          <a:lstStyle>
            <a:lvl1pPr algn="l">
              <a:defRPr sz="2000" b="1" baseline="0">
                <a:solidFill>
                  <a:schemeClr val="bg1"/>
                </a:solidFill>
                <a:effectLst/>
              </a:defRPr>
            </a:lvl1pPr>
          </a:lstStyle>
          <a:p>
            <a:r>
              <a:rPr lang="en-US" dirty="0" smtClean="0"/>
              <a:t>Header – Myriad Pro, bold, shadow, 20pt</a:t>
            </a:r>
            <a:endParaRPr lang="en-US" dirty="0"/>
          </a:p>
        </p:txBody>
      </p:sp>
      <p:sp>
        <p:nvSpPr>
          <p:cNvPr id="3" name="Content Placeholder 2"/>
          <p:cNvSpPr>
            <a:spLocks noGrp="1"/>
          </p:cNvSpPr>
          <p:nvPr>
            <p:ph idx="1" hasCustomPrompt="1"/>
          </p:nvPr>
        </p:nvSpPr>
        <p:spPr>
          <a:xfrm>
            <a:off x="3575050" y="273051"/>
            <a:ext cx="5111750" cy="5518150"/>
          </a:xfrm>
          <a:prstGeom prst="rect">
            <a:avLst/>
          </a:prstGeom>
        </p:spPr>
        <p:txBody>
          <a:bodyPr anchor="ctr" anchorCtr="0"/>
          <a:lstStyle>
            <a:lvl1pPr>
              <a:buClr>
                <a:schemeClr val="bg1"/>
              </a:buClr>
              <a:buSzPct val="70000"/>
              <a:buFont typeface="Wingdings" pitchFamily="2" charset="2"/>
              <a:buChar char="q"/>
              <a:defRPr sz="2400" b="1">
                <a:solidFill>
                  <a:schemeClr val="bg2"/>
                </a:solidFill>
              </a:defRPr>
            </a:lvl1pPr>
            <a:lvl2pPr>
              <a:buClr>
                <a:schemeClr val="bg1"/>
              </a:buClr>
              <a:buSzPct val="100000"/>
              <a:buFont typeface="Wingdings" pitchFamily="2" charset="2"/>
              <a:buChar char="§"/>
              <a:defRPr sz="2000">
                <a:solidFill>
                  <a:schemeClr val="bg2"/>
                </a:solidFill>
              </a:defRPr>
            </a:lvl2pPr>
            <a:lvl3pPr>
              <a:buClr>
                <a:schemeClr val="bg1"/>
              </a:buClr>
              <a:buSzPct val="100000"/>
              <a:buFont typeface="Arial" pitchFamily="34" charset="0"/>
              <a:buChar char="•"/>
              <a:defRPr sz="1800">
                <a:solidFill>
                  <a:schemeClr val="bg2"/>
                </a:solidFill>
              </a:defRPr>
            </a:lvl3pPr>
            <a:lvl4pPr>
              <a:buClr>
                <a:schemeClr val="bg1"/>
              </a:buClr>
              <a:buSzPct val="70000"/>
              <a:buFont typeface="Courier New" pitchFamily="49" charset="0"/>
              <a:buChar char="o"/>
              <a:defRPr sz="1800">
                <a:solidFill>
                  <a:schemeClr val="bg2"/>
                </a:solidFill>
              </a:defRPr>
            </a:lvl4pPr>
            <a:lvl5pPr>
              <a:buClr>
                <a:schemeClr val="bg1"/>
              </a:buClr>
              <a:buSzPct val="70000"/>
              <a:buFont typeface="Arial" pitchFamily="34" charset="0"/>
              <a:buChar char="•"/>
              <a:defRPr sz="1800">
                <a:solidFill>
                  <a:schemeClr val="bg2"/>
                </a:solidFill>
              </a:defRPr>
            </a:lvl5pPr>
            <a:lvl6pPr>
              <a:defRPr sz="2000"/>
            </a:lvl6pPr>
            <a:lvl7pPr>
              <a:defRPr sz="2000"/>
            </a:lvl7pPr>
            <a:lvl8pPr>
              <a:defRPr sz="2000"/>
            </a:lvl8pPr>
            <a:lvl9pPr>
              <a:defRPr sz="2000"/>
            </a:lvl9pPr>
          </a:lstStyle>
          <a:p>
            <a:pPr lvl="0"/>
            <a:r>
              <a:rPr lang="en-US" dirty="0" smtClean="0"/>
              <a:t>First level – Myriad Pro, bold, 24pt</a:t>
            </a:r>
          </a:p>
          <a:p>
            <a:pPr lvl="1"/>
            <a:r>
              <a:rPr lang="en-US" dirty="0" smtClean="0"/>
              <a:t>Second level – Myriad Pro, 20pt</a:t>
            </a:r>
          </a:p>
          <a:p>
            <a:pPr lvl="2"/>
            <a:r>
              <a:rPr lang="en-US" dirty="0" smtClean="0"/>
              <a:t>Third level – Myriad Pro, 18pt	</a:t>
            </a:r>
          </a:p>
          <a:p>
            <a:pPr lvl="3"/>
            <a:r>
              <a:rPr lang="en-US" dirty="0" smtClean="0"/>
              <a:t>Fourth level – Myriad Pro, 18pt</a:t>
            </a:r>
          </a:p>
          <a:p>
            <a:pPr lvl="4"/>
            <a:r>
              <a:rPr lang="en-US" dirty="0" smtClean="0"/>
              <a:t>Fifth level – Myriad Pro, 18pt</a:t>
            </a:r>
            <a:endParaRPr lang="en-US" dirty="0"/>
          </a:p>
        </p:txBody>
      </p:sp>
      <p:sp>
        <p:nvSpPr>
          <p:cNvPr id="4" name="Text Placeholder 3"/>
          <p:cNvSpPr>
            <a:spLocks noGrp="1"/>
          </p:cNvSpPr>
          <p:nvPr>
            <p:ph type="body" sz="half" idx="2" hasCustomPrompt="1"/>
          </p:nvPr>
        </p:nvSpPr>
        <p:spPr>
          <a:xfrm>
            <a:off x="457200" y="1435101"/>
            <a:ext cx="3008313" cy="4356099"/>
          </a:xfrm>
          <a:prstGeom prst="rect">
            <a:avLst/>
          </a:prstGeom>
        </p:spPr>
        <p:txBody>
          <a:bodyPr/>
          <a:lstStyle>
            <a:lvl1pPr marL="0" indent="0">
              <a:buNone/>
              <a:defRPr sz="1400" baseline="0">
                <a:solidFill>
                  <a:schemeClr val="bg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Paragraph of type</a:t>
            </a:r>
          </a:p>
          <a:p>
            <a:pPr lvl="0"/>
            <a:r>
              <a:rPr lang="en-US" dirty="0" smtClean="0"/>
              <a:t>Myriad Pro, 14pt</a:t>
            </a:r>
          </a:p>
        </p:txBody>
      </p:sp>
      <p:sp>
        <p:nvSpPr>
          <p:cNvPr id="7" name="Text Placeholder 8"/>
          <p:cNvSpPr>
            <a:spLocks noGrp="1"/>
          </p:cNvSpPr>
          <p:nvPr>
            <p:ph type="body" sz="quarter" idx="10" hasCustomPrompt="1"/>
          </p:nvPr>
        </p:nvSpPr>
        <p:spPr>
          <a:xfrm>
            <a:off x="457200" y="5791200"/>
            <a:ext cx="8229600" cy="609600"/>
          </a:xfrm>
          <a:prstGeom prst="rect">
            <a:avLst/>
          </a:prstGeom>
        </p:spPr>
        <p:txBody>
          <a:bodyPr anchor="b" anchorCtr="0"/>
          <a:lstStyle>
            <a:lvl1pPr algn="l">
              <a:lnSpc>
                <a:spcPts val="1100"/>
              </a:lnSpc>
              <a:buNone/>
              <a:defRPr sz="1100" baseline="0">
                <a:solidFill>
                  <a:schemeClr val="tx2"/>
                </a:solidFill>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dirty="0" smtClean="0"/>
              <a:t>*Citations and references – Myriad Pro, 11pt</a:t>
            </a:r>
            <a:endParaRPr lang="en-US" dirty="0"/>
          </a:p>
        </p:txBody>
      </p:sp>
      <p:sp>
        <p:nvSpPr>
          <p:cNvPr id="6" name="Text Placeholder 5"/>
          <p:cNvSpPr>
            <a:spLocks noGrp="1"/>
          </p:cNvSpPr>
          <p:nvPr>
            <p:ph type="body" sz="quarter" idx="11" hasCustomPrompt="1"/>
          </p:nvPr>
        </p:nvSpPr>
        <p:spPr>
          <a:xfrm>
            <a:off x="457200" y="5791200"/>
            <a:ext cx="8229600" cy="609600"/>
          </a:xfrm>
          <a:prstGeom prst="rect">
            <a:avLst/>
          </a:prstGeom>
        </p:spPr>
        <p:txBody>
          <a:bodyPr anchor="b"/>
          <a:lstStyle>
            <a:lvl1pPr>
              <a:buNone/>
              <a:defRPr sz="1100">
                <a:solidFill>
                  <a:schemeClr val="tx1"/>
                </a:solidFill>
              </a:defRPr>
            </a:lvl1pPr>
          </a:lstStyle>
          <a:p>
            <a:r>
              <a:rPr lang="en-US" dirty="0" smtClean="0"/>
              <a:t>* Citations, references, and credits – Myriad Pro, 11pt</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850920-D2F7-4E05-8049-602FE5A59366}" type="datetimeFigureOut">
              <a:rPr lang="en-US" smtClean="0"/>
              <a:pPr/>
              <a:t>4/15/2016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10700814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850920-D2F7-4E05-8049-602FE5A59366}" type="datetimeFigureOut">
              <a:rPr lang="en-US" smtClean="0"/>
              <a:pPr/>
              <a:t>4/15/2016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34315510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850920-D2F7-4E05-8049-602FE5A59366}" type="datetimeFigureOut">
              <a:rPr lang="en-US" smtClean="0"/>
              <a:pPr/>
              <a:t>4/15/2016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627482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4850920-D2F7-4E05-8049-602FE5A59366}" type="datetimeFigureOut">
              <a:rPr lang="en-US" smtClean="0"/>
              <a:pPr/>
              <a:t>4/15/2016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3047446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850920-D2F7-4E05-8049-602FE5A59366}" type="datetimeFigureOut">
              <a:rPr lang="en-US" smtClean="0"/>
              <a:pPr/>
              <a:t>4/15/2016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4931879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850920-D2F7-4E05-8049-602FE5A59366}" type="datetimeFigureOut">
              <a:rPr lang="en-US" smtClean="0"/>
              <a:pPr/>
              <a:t>4/15/2016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3286594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4"/>
          <p:cNvSpPr>
            <a:spLocks noChangeArrowheads="1"/>
          </p:cNvSpPr>
          <p:nvPr userDrawn="1"/>
        </p:nvSpPr>
        <p:spPr bwMode="auto">
          <a:xfrm>
            <a:off x="838200" y="6172200"/>
            <a:ext cx="8153400" cy="533400"/>
          </a:xfrm>
          <a:prstGeom prst="rect">
            <a:avLst/>
          </a:prstGeom>
          <a:solidFill>
            <a:srgbClr val="81CCFF"/>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pic>
        <p:nvPicPr>
          <p:cNvPr id="5" name="Picture 6" descr="PHAB_logo_4C_no_tag"/>
          <p:cNvPicPr>
            <a:picLocks noChangeAspect="1" noChangeArrowheads="1"/>
          </p:cNvPicPr>
          <p:nvPr userDrawn="1"/>
        </p:nvPicPr>
        <p:blipFill>
          <a:blip r:embed="rId2" cstate="print"/>
          <a:srcRect/>
          <a:stretch>
            <a:fillRect/>
          </a:stretch>
        </p:blipFill>
        <p:spPr bwMode="auto">
          <a:xfrm>
            <a:off x="152400" y="6172200"/>
            <a:ext cx="609600" cy="533400"/>
          </a:xfrm>
          <a:prstGeom prst="rect">
            <a:avLst/>
          </a:prstGeom>
          <a:noFill/>
          <a:ln w="9525">
            <a:noFill/>
            <a:miter lim="800000"/>
            <a:headEnd/>
            <a:tailEnd/>
          </a:ln>
        </p:spPr>
      </p:pic>
      <p:sp>
        <p:nvSpPr>
          <p:cNvPr id="6" name="Rectangle 7"/>
          <p:cNvSpPr>
            <a:spLocks noChangeArrowheads="1"/>
          </p:cNvSpPr>
          <p:nvPr userDrawn="1"/>
        </p:nvSpPr>
        <p:spPr bwMode="auto">
          <a:xfrm>
            <a:off x="152400" y="152400"/>
            <a:ext cx="8839200" cy="228600"/>
          </a:xfrm>
          <a:prstGeom prst="rect">
            <a:avLst/>
          </a:prstGeom>
          <a:solidFill>
            <a:srgbClr val="92D050"/>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7" name="Rectangle 8"/>
          <p:cNvSpPr>
            <a:spLocks noChangeArrowheads="1"/>
          </p:cNvSpPr>
          <p:nvPr userDrawn="1"/>
        </p:nvSpPr>
        <p:spPr bwMode="auto">
          <a:xfrm>
            <a:off x="7772400" y="457200"/>
            <a:ext cx="914400" cy="457200"/>
          </a:xfrm>
          <a:prstGeom prst="rect">
            <a:avLst/>
          </a:prstGeom>
          <a:solidFill>
            <a:srgbClr val="0068AD"/>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8" name="Rectangle 9"/>
          <p:cNvSpPr>
            <a:spLocks noChangeArrowheads="1"/>
          </p:cNvSpPr>
          <p:nvPr userDrawn="1"/>
        </p:nvSpPr>
        <p:spPr bwMode="auto">
          <a:xfrm>
            <a:off x="8382000" y="990600"/>
            <a:ext cx="609600" cy="381000"/>
          </a:xfrm>
          <a:prstGeom prst="rect">
            <a:avLst/>
          </a:prstGeom>
          <a:solidFill>
            <a:schemeClr val="bg2">
              <a:lumMod val="40000"/>
              <a:lumOff val="60000"/>
            </a:schemeClr>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9" name="Rectangle 10"/>
          <p:cNvSpPr>
            <a:spLocks noChangeArrowheads="1"/>
          </p:cNvSpPr>
          <p:nvPr userDrawn="1"/>
        </p:nvSpPr>
        <p:spPr bwMode="auto">
          <a:xfrm>
            <a:off x="8763000" y="457200"/>
            <a:ext cx="228600" cy="457200"/>
          </a:xfrm>
          <a:prstGeom prst="rect">
            <a:avLst/>
          </a:prstGeom>
          <a:solidFill>
            <a:srgbClr val="81CCFF"/>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16" name="Rectangle 2"/>
          <p:cNvSpPr>
            <a:spLocks noGrp="1" noChangeArrowheads="1"/>
          </p:cNvSpPr>
          <p:nvPr>
            <p:ph type="title"/>
          </p:nvPr>
        </p:nvSpPr>
        <p:spPr>
          <a:xfrm>
            <a:off x="685800" y="609600"/>
            <a:ext cx="7086600" cy="990600"/>
          </a:xfrm>
        </p:spPr>
        <p:txBody>
          <a:bodyPr/>
          <a:lstStyle/>
          <a:p>
            <a:r>
              <a:rPr lang="en-US" smtClean="0"/>
              <a:t>Click to edit Master title style</a:t>
            </a:r>
            <a:endParaRPr lang="en-US" dirty="0"/>
          </a:p>
        </p:txBody>
      </p:sp>
      <p:sp>
        <p:nvSpPr>
          <p:cNvPr id="17" name="Rectangle 3"/>
          <p:cNvSpPr>
            <a:spLocks noGrp="1" noChangeArrowheads="1"/>
          </p:cNvSpPr>
          <p:nvPr>
            <p:ph type="body" idx="4294967295"/>
          </p:nvPr>
        </p:nvSpPr>
        <p:spPr>
          <a:xfrm>
            <a:off x="685800" y="1600200"/>
            <a:ext cx="7772400" cy="44958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850920-D2F7-4E05-8049-602FE5A59366}" type="datetimeFigureOut">
              <a:rPr lang="en-US" smtClean="0"/>
              <a:pPr/>
              <a:t>4/15/2016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21292927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850920-D2F7-4E05-8049-602FE5A59366}" type="datetimeFigureOut">
              <a:rPr lang="en-US" smtClean="0"/>
              <a:pPr/>
              <a:t>4/15/2016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30848382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850920-D2F7-4E05-8049-602FE5A59366}" type="datetimeFigureOut">
              <a:rPr lang="en-US" smtClean="0"/>
              <a:pPr/>
              <a:t>4/15/2016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41811880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850920-D2F7-4E05-8049-602FE5A59366}" type="datetimeFigureOut">
              <a:rPr lang="en-US" smtClean="0"/>
              <a:pPr/>
              <a:t>4/15/2016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8922710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850920-D2F7-4E05-8049-602FE5A59366}" type="datetimeFigureOut">
              <a:rPr lang="en-US" smtClean="0"/>
              <a:pPr/>
              <a:t>4/15/2016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1321038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Rectangle 5"/>
          <p:cNvSpPr>
            <a:spLocks noChangeArrowheads="1"/>
          </p:cNvSpPr>
          <p:nvPr userDrawn="1"/>
        </p:nvSpPr>
        <p:spPr bwMode="auto">
          <a:xfrm>
            <a:off x="152400" y="1219200"/>
            <a:ext cx="8077200" cy="3886200"/>
          </a:xfrm>
          <a:prstGeom prst="rect">
            <a:avLst/>
          </a:prstGeom>
          <a:solidFill>
            <a:srgbClr val="81CCFF"/>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4" name="Rectangle 6"/>
          <p:cNvSpPr>
            <a:spLocks noChangeArrowheads="1"/>
          </p:cNvSpPr>
          <p:nvPr userDrawn="1"/>
        </p:nvSpPr>
        <p:spPr bwMode="auto">
          <a:xfrm>
            <a:off x="2438400" y="152400"/>
            <a:ext cx="6553200" cy="914400"/>
          </a:xfrm>
          <a:prstGeom prst="rect">
            <a:avLst/>
          </a:prstGeom>
          <a:solidFill>
            <a:srgbClr val="0068AD"/>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5" name="Rectangle 7"/>
          <p:cNvSpPr>
            <a:spLocks noChangeArrowheads="1"/>
          </p:cNvSpPr>
          <p:nvPr userDrawn="1"/>
        </p:nvSpPr>
        <p:spPr bwMode="auto">
          <a:xfrm>
            <a:off x="152400" y="5257800"/>
            <a:ext cx="5334000" cy="1447800"/>
          </a:xfrm>
          <a:prstGeom prst="rect">
            <a:avLst/>
          </a:prstGeom>
          <a:solidFill>
            <a:srgbClr val="0068AD"/>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6" name="Rectangle 8"/>
          <p:cNvSpPr>
            <a:spLocks noChangeArrowheads="1"/>
          </p:cNvSpPr>
          <p:nvPr userDrawn="1"/>
        </p:nvSpPr>
        <p:spPr bwMode="auto">
          <a:xfrm>
            <a:off x="8382000" y="1219200"/>
            <a:ext cx="609600" cy="3886200"/>
          </a:xfrm>
          <a:prstGeom prst="rect">
            <a:avLst/>
          </a:prstGeom>
          <a:solidFill>
            <a:srgbClr val="92D050"/>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7" name="Rectangle 9"/>
          <p:cNvSpPr>
            <a:spLocks noChangeArrowheads="1"/>
          </p:cNvSpPr>
          <p:nvPr userDrawn="1"/>
        </p:nvSpPr>
        <p:spPr bwMode="auto">
          <a:xfrm>
            <a:off x="152400" y="152400"/>
            <a:ext cx="2133600" cy="914400"/>
          </a:xfrm>
          <a:prstGeom prst="rect">
            <a:avLst/>
          </a:prstGeom>
          <a:solidFill>
            <a:srgbClr val="92D050"/>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8" name="Rectangle 10"/>
          <p:cNvSpPr>
            <a:spLocks noChangeArrowheads="1"/>
          </p:cNvSpPr>
          <p:nvPr userDrawn="1"/>
        </p:nvSpPr>
        <p:spPr bwMode="auto">
          <a:xfrm>
            <a:off x="5638800" y="5257800"/>
            <a:ext cx="3352800" cy="1447800"/>
          </a:xfrm>
          <a:prstGeom prst="rect">
            <a:avLst/>
          </a:prstGeom>
          <a:solidFill>
            <a:srgbClr val="C2C1BC"/>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13" name="Rectangle 2"/>
          <p:cNvSpPr>
            <a:spLocks noGrp="1" noChangeArrowheads="1"/>
          </p:cNvSpPr>
          <p:nvPr>
            <p:ph type="title"/>
          </p:nvPr>
        </p:nvSpPr>
        <p:spPr>
          <a:xfrm>
            <a:off x="381000" y="1447800"/>
            <a:ext cx="7772400" cy="3505200"/>
          </a:xfrm>
        </p:spPr>
        <p:txBody>
          <a:bodyPr/>
          <a:lstStyle/>
          <a:p>
            <a:r>
              <a:rPr lang="en-US" dirty="0"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838200" y="6172200"/>
            <a:ext cx="8153400" cy="533400"/>
          </a:xfrm>
          <a:prstGeom prst="rect">
            <a:avLst/>
          </a:prstGeom>
          <a:solidFill>
            <a:srgbClr val="81CCFF"/>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pic>
        <p:nvPicPr>
          <p:cNvPr id="6" name="Picture 6" descr="PHAB_logo_4C_no_tag"/>
          <p:cNvPicPr>
            <a:picLocks noChangeAspect="1" noChangeArrowheads="1"/>
          </p:cNvPicPr>
          <p:nvPr userDrawn="1"/>
        </p:nvPicPr>
        <p:blipFill>
          <a:blip r:embed="rId2" cstate="print"/>
          <a:srcRect/>
          <a:stretch>
            <a:fillRect/>
          </a:stretch>
        </p:blipFill>
        <p:spPr bwMode="auto">
          <a:xfrm>
            <a:off x="152400" y="6172200"/>
            <a:ext cx="609600" cy="533400"/>
          </a:xfrm>
          <a:prstGeom prst="rect">
            <a:avLst/>
          </a:prstGeom>
          <a:noFill/>
          <a:ln w="9525">
            <a:noFill/>
            <a:miter lim="800000"/>
            <a:headEnd/>
            <a:tailEnd/>
          </a:ln>
        </p:spPr>
      </p:pic>
      <p:sp>
        <p:nvSpPr>
          <p:cNvPr id="7" name="Rectangle 7"/>
          <p:cNvSpPr>
            <a:spLocks noChangeArrowheads="1"/>
          </p:cNvSpPr>
          <p:nvPr userDrawn="1"/>
        </p:nvSpPr>
        <p:spPr bwMode="auto">
          <a:xfrm>
            <a:off x="152400" y="152400"/>
            <a:ext cx="8839200" cy="304800"/>
          </a:xfrm>
          <a:prstGeom prst="rect">
            <a:avLst/>
          </a:prstGeom>
          <a:solidFill>
            <a:srgbClr val="92D050"/>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8" name="Rectangle 8"/>
          <p:cNvSpPr>
            <a:spLocks noChangeArrowheads="1"/>
          </p:cNvSpPr>
          <p:nvPr userDrawn="1"/>
        </p:nvSpPr>
        <p:spPr bwMode="auto">
          <a:xfrm>
            <a:off x="7772400" y="457200"/>
            <a:ext cx="914400" cy="457200"/>
          </a:xfrm>
          <a:prstGeom prst="rect">
            <a:avLst/>
          </a:prstGeom>
          <a:solidFill>
            <a:srgbClr val="0068AD"/>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9" name="Rectangle 9"/>
          <p:cNvSpPr>
            <a:spLocks noChangeArrowheads="1"/>
          </p:cNvSpPr>
          <p:nvPr userDrawn="1"/>
        </p:nvSpPr>
        <p:spPr bwMode="auto">
          <a:xfrm>
            <a:off x="8382000" y="990600"/>
            <a:ext cx="609600" cy="381000"/>
          </a:xfrm>
          <a:prstGeom prst="rect">
            <a:avLst/>
          </a:prstGeom>
          <a:solidFill>
            <a:srgbClr val="C2C1BC"/>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10" name="Rectangle 10"/>
          <p:cNvSpPr>
            <a:spLocks noChangeArrowheads="1"/>
          </p:cNvSpPr>
          <p:nvPr userDrawn="1"/>
        </p:nvSpPr>
        <p:spPr bwMode="auto">
          <a:xfrm>
            <a:off x="8763000" y="457200"/>
            <a:ext cx="228600" cy="457200"/>
          </a:xfrm>
          <a:prstGeom prst="rect">
            <a:avLst/>
          </a:prstGeom>
          <a:solidFill>
            <a:srgbClr val="81CCFF"/>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22222B52-E7D2-4E70-B33B-7CC2F7CB794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E147D6D0-6513-4A7F-BE14-5AE31D0FC3A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ChangeArrowheads="1"/>
          </p:cNvSpPr>
          <p:nvPr userDrawn="1"/>
        </p:nvSpPr>
        <p:spPr bwMode="auto">
          <a:xfrm>
            <a:off x="838200" y="6172200"/>
            <a:ext cx="8153400" cy="533400"/>
          </a:xfrm>
          <a:prstGeom prst="rect">
            <a:avLst/>
          </a:prstGeom>
          <a:solidFill>
            <a:srgbClr val="81CCFF"/>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pic>
        <p:nvPicPr>
          <p:cNvPr id="3" name="Picture 7" descr="PHAB_logo_4C_no_tag"/>
          <p:cNvPicPr>
            <a:picLocks noChangeAspect="1" noChangeArrowheads="1"/>
          </p:cNvPicPr>
          <p:nvPr userDrawn="1"/>
        </p:nvPicPr>
        <p:blipFill>
          <a:blip r:embed="rId2" cstate="print"/>
          <a:srcRect/>
          <a:stretch>
            <a:fillRect/>
          </a:stretch>
        </p:blipFill>
        <p:spPr bwMode="auto">
          <a:xfrm>
            <a:off x="152400" y="6172200"/>
            <a:ext cx="609600" cy="533400"/>
          </a:xfrm>
          <a:prstGeom prst="rect">
            <a:avLst/>
          </a:prstGeom>
          <a:noFill/>
          <a:ln w="9525">
            <a:noFill/>
            <a:miter lim="800000"/>
            <a:headEnd/>
            <a:tailEnd/>
          </a:ln>
        </p:spPr>
      </p:pic>
      <p:sp>
        <p:nvSpPr>
          <p:cNvPr id="4" name="Rectangle 3"/>
          <p:cNvSpPr>
            <a:spLocks noChangeArrowheads="1"/>
          </p:cNvSpPr>
          <p:nvPr userDrawn="1"/>
        </p:nvSpPr>
        <p:spPr bwMode="auto">
          <a:xfrm>
            <a:off x="152400" y="152400"/>
            <a:ext cx="8839200" cy="228600"/>
          </a:xfrm>
          <a:prstGeom prst="rect">
            <a:avLst/>
          </a:prstGeom>
          <a:solidFill>
            <a:srgbClr val="92D050"/>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5" name="Rectangle 4"/>
          <p:cNvSpPr>
            <a:spLocks noChangeArrowheads="1"/>
          </p:cNvSpPr>
          <p:nvPr userDrawn="1"/>
        </p:nvSpPr>
        <p:spPr bwMode="auto">
          <a:xfrm>
            <a:off x="7772400" y="457200"/>
            <a:ext cx="914400" cy="457200"/>
          </a:xfrm>
          <a:prstGeom prst="rect">
            <a:avLst/>
          </a:prstGeom>
          <a:solidFill>
            <a:srgbClr val="0068AD"/>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6" name="Rectangle 5"/>
          <p:cNvSpPr>
            <a:spLocks noChangeArrowheads="1"/>
          </p:cNvSpPr>
          <p:nvPr userDrawn="1"/>
        </p:nvSpPr>
        <p:spPr bwMode="auto">
          <a:xfrm>
            <a:off x="8382000" y="990600"/>
            <a:ext cx="609600" cy="381000"/>
          </a:xfrm>
          <a:prstGeom prst="rect">
            <a:avLst/>
          </a:prstGeom>
          <a:solidFill>
            <a:srgbClr val="C2C1BC"/>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
        <p:nvSpPr>
          <p:cNvPr id="7" name="Rectangle 6"/>
          <p:cNvSpPr>
            <a:spLocks noChangeArrowheads="1"/>
          </p:cNvSpPr>
          <p:nvPr userDrawn="1"/>
        </p:nvSpPr>
        <p:spPr bwMode="auto">
          <a:xfrm>
            <a:off x="8763000" y="457200"/>
            <a:ext cx="228600" cy="457200"/>
          </a:xfrm>
          <a:prstGeom prst="rect">
            <a:avLst/>
          </a:prstGeom>
          <a:solidFill>
            <a:srgbClr val="81CCFF"/>
          </a:solidFill>
          <a:ln w="9525">
            <a:noFill/>
            <a:miter lim="800000"/>
            <a:headEnd/>
            <a:tailEnd/>
          </a:ln>
        </p:spPr>
        <p:txBody>
          <a:bodyPr wrap="none" anchor="ctr"/>
          <a:lstStyle/>
          <a:p>
            <a:pPr eaLnBrk="0" hangingPunct="0">
              <a:defRPr/>
            </a:pPr>
            <a:endParaRPr lang="en-US" dirty="0">
              <a:latin typeface="Arial" charset="0"/>
              <a:ea typeface="ヒラギノ角ゴ Pro W3" pitchFamily="-16" charset="-128"/>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48A534F0-6CA6-495F-87AC-C1D14BE2A100}"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7F247ABA-31B8-41FB-9C1F-E36E2A38533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atin typeface="Arial" charset="0"/>
                <a:ea typeface="ヒラギノ角ゴ Pro W3" pitchFamily="-16" charset="-128"/>
                <a:cs typeface="+mn-cs"/>
              </a:defRPr>
            </a:lvl1pPr>
          </a:lstStyle>
          <a:p>
            <a:pPr>
              <a:defRPr/>
            </a:pPr>
            <a:endParaRPr lang="en-US"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atin typeface="Arial" charset="0"/>
                <a:ea typeface="ヒラギノ角ゴ Pro W3" pitchFamily="-16" charset="-128"/>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atin typeface="Arial" charset="0"/>
                <a:ea typeface="ヒラギノ角ゴ Pro W3" pitchFamily="-16" charset="-128"/>
                <a:cs typeface="+mn-cs"/>
              </a:defRPr>
            </a:lvl1pPr>
          </a:lstStyle>
          <a:p>
            <a:pPr>
              <a:defRPr/>
            </a:pPr>
            <a:fld id="{CBBD402E-A467-41D8-B315-679A17CB109C}"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45" r:id="rId5"/>
    <p:sldLayoutId id="2147483746" r:id="rId6"/>
    <p:sldLayoutId id="2147483755" r:id="rId7"/>
    <p:sldLayoutId id="2147483747" r:id="rId8"/>
    <p:sldLayoutId id="2147483748" r:id="rId9"/>
    <p:sldLayoutId id="2147483749" r:id="rId10"/>
    <p:sldLayoutId id="2147483750" r:id="rId11"/>
    <p:sldLayoutId id="2147483756" r:id="rId12"/>
    <p:sldLayoutId id="2147483757" r:id="rId13"/>
  </p:sldLayoutIdLst>
  <p:txStyles>
    <p:titleStyle>
      <a:lvl1pPr algn="ctr" rtl="0" eaLnBrk="0" fontAlgn="base" hangingPunct="0">
        <a:spcBef>
          <a:spcPct val="0"/>
        </a:spcBef>
        <a:spcAft>
          <a:spcPct val="0"/>
        </a:spcAft>
        <a:defRPr sz="4400">
          <a:solidFill>
            <a:schemeClr val="tx2"/>
          </a:solidFill>
          <a:latin typeface="+mj-lt"/>
          <a:ea typeface="+mj-ea"/>
          <a:cs typeface="ヒラギノ角ゴ Pro W3"/>
        </a:defRPr>
      </a:lvl1pPr>
      <a:lvl2pPr algn="ctr" rtl="0" eaLnBrk="0" fontAlgn="base" hangingPunct="0">
        <a:spcBef>
          <a:spcPct val="0"/>
        </a:spcBef>
        <a:spcAft>
          <a:spcPct val="0"/>
        </a:spcAft>
        <a:defRPr sz="4400">
          <a:solidFill>
            <a:schemeClr val="tx2"/>
          </a:solidFill>
          <a:latin typeface="Arial" charset="0"/>
          <a:ea typeface="ヒラギノ角ゴ Pro W3" pitchFamily="-16" charset="-128"/>
          <a:cs typeface="ヒラギノ角ゴ Pro W3"/>
        </a:defRPr>
      </a:lvl2pPr>
      <a:lvl3pPr algn="ctr" rtl="0" eaLnBrk="0" fontAlgn="base" hangingPunct="0">
        <a:spcBef>
          <a:spcPct val="0"/>
        </a:spcBef>
        <a:spcAft>
          <a:spcPct val="0"/>
        </a:spcAft>
        <a:defRPr sz="4400">
          <a:solidFill>
            <a:schemeClr val="tx2"/>
          </a:solidFill>
          <a:latin typeface="Arial" charset="0"/>
          <a:ea typeface="ヒラギノ角ゴ Pro W3" pitchFamily="-16" charset="-128"/>
          <a:cs typeface="ヒラギノ角ゴ Pro W3"/>
        </a:defRPr>
      </a:lvl3pPr>
      <a:lvl4pPr algn="ctr" rtl="0" eaLnBrk="0" fontAlgn="base" hangingPunct="0">
        <a:spcBef>
          <a:spcPct val="0"/>
        </a:spcBef>
        <a:spcAft>
          <a:spcPct val="0"/>
        </a:spcAft>
        <a:defRPr sz="4400">
          <a:solidFill>
            <a:schemeClr val="tx2"/>
          </a:solidFill>
          <a:latin typeface="Arial" charset="0"/>
          <a:ea typeface="ヒラギノ角ゴ Pro W3" pitchFamily="-16" charset="-128"/>
          <a:cs typeface="ヒラギノ角ゴ Pro W3"/>
        </a:defRPr>
      </a:lvl4pPr>
      <a:lvl5pPr algn="ctr" rtl="0" eaLnBrk="0" fontAlgn="base" hangingPunct="0">
        <a:spcBef>
          <a:spcPct val="0"/>
        </a:spcBef>
        <a:spcAft>
          <a:spcPct val="0"/>
        </a:spcAft>
        <a:defRPr sz="4400">
          <a:solidFill>
            <a:schemeClr val="tx2"/>
          </a:solidFill>
          <a:latin typeface="Arial" charset="0"/>
          <a:ea typeface="ヒラギノ角ゴ Pro W3" pitchFamily="-16" charset="-128"/>
          <a:cs typeface="ヒラギノ角ゴ Pro W3"/>
        </a:defRPr>
      </a:lvl5pPr>
      <a:lvl6pPr marL="457200" algn="ctr" rtl="0" eaLnBrk="1" fontAlgn="base" hangingPunct="1">
        <a:spcBef>
          <a:spcPct val="0"/>
        </a:spcBef>
        <a:spcAft>
          <a:spcPct val="0"/>
        </a:spcAft>
        <a:defRPr sz="4400">
          <a:solidFill>
            <a:schemeClr val="tx2"/>
          </a:solidFill>
          <a:latin typeface="Arial" charset="0"/>
          <a:ea typeface="ヒラギノ角ゴ Pro W3" pitchFamily="-16" charset="-128"/>
        </a:defRPr>
      </a:lvl6pPr>
      <a:lvl7pPr marL="914400" algn="ctr" rtl="0" eaLnBrk="1" fontAlgn="base" hangingPunct="1">
        <a:spcBef>
          <a:spcPct val="0"/>
        </a:spcBef>
        <a:spcAft>
          <a:spcPct val="0"/>
        </a:spcAft>
        <a:defRPr sz="4400">
          <a:solidFill>
            <a:schemeClr val="tx2"/>
          </a:solidFill>
          <a:latin typeface="Arial" charset="0"/>
          <a:ea typeface="ヒラギノ角ゴ Pro W3" pitchFamily="-16" charset="-128"/>
        </a:defRPr>
      </a:lvl7pPr>
      <a:lvl8pPr marL="1371600" algn="ctr" rtl="0" eaLnBrk="1" fontAlgn="base" hangingPunct="1">
        <a:spcBef>
          <a:spcPct val="0"/>
        </a:spcBef>
        <a:spcAft>
          <a:spcPct val="0"/>
        </a:spcAft>
        <a:defRPr sz="4400">
          <a:solidFill>
            <a:schemeClr val="tx2"/>
          </a:solidFill>
          <a:latin typeface="Arial" charset="0"/>
          <a:ea typeface="ヒラギノ角ゴ Pro W3" pitchFamily="-16" charset="-128"/>
        </a:defRPr>
      </a:lvl8pPr>
      <a:lvl9pPr marL="1828800" algn="ctr" rtl="0" eaLnBrk="1" fontAlgn="base" hangingPunct="1">
        <a:spcBef>
          <a:spcPct val="0"/>
        </a:spcBef>
        <a:spcAft>
          <a:spcPct val="0"/>
        </a:spcAft>
        <a:defRPr sz="4400">
          <a:solidFill>
            <a:schemeClr val="tx2"/>
          </a:solidFill>
          <a:latin typeface="Arial" charset="0"/>
          <a:ea typeface="ヒラギノ角ゴ Pro W3" pitchFamily="-16"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ヒラギノ角ゴ Pro W3"/>
        </a:defRPr>
      </a:lvl1pPr>
      <a:lvl2pPr marL="742950" indent="-285750" algn="l" rtl="0" eaLnBrk="0" fontAlgn="base" hangingPunct="0">
        <a:spcBef>
          <a:spcPct val="20000"/>
        </a:spcBef>
        <a:spcAft>
          <a:spcPct val="0"/>
        </a:spcAft>
        <a:buChar char="–"/>
        <a:defRPr sz="2800">
          <a:solidFill>
            <a:schemeClr val="tx1"/>
          </a:solidFill>
          <a:latin typeface="+mn-lt"/>
          <a:ea typeface="+mn-ea"/>
          <a:cs typeface="ヒラギノ角ゴ Pro W3"/>
        </a:defRPr>
      </a:lvl2pPr>
      <a:lvl3pPr marL="1143000" indent="-228600" algn="l" rtl="0" eaLnBrk="0" fontAlgn="base" hangingPunct="0">
        <a:spcBef>
          <a:spcPct val="20000"/>
        </a:spcBef>
        <a:spcAft>
          <a:spcPct val="0"/>
        </a:spcAft>
        <a:buChar char="•"/>
        <a:defRPr sz="2400">
          <a:solidFill>
            <a:schemeClr val="tx1"/>
          </a:solidFill>
          <a:latin typeface="+mn-lt"/>
          <a:ea typeface="+mn-ea"/>
          <a:cs typeface="ヒラギノ角ゴ Pro W3"/>
        </a:defRPr>
      </a:lvl3pPr>
      <a:lvl4pPr marL="1600200" indent="-228600" algn="l" rtl="0" eaLnBrk="0" fontAlgn="base" hangingPunct="0">
        <a:spcBef>
          <a:spcPct val="20000"/>
        </a:spcBef>
        <a:spcAft>
          <a:spcPct val="0"/>
        </a:spcAft>
        <a:buChar char="–"/>
        <a:defRPr sz="2000">
          <a:solidFill>
            <a:schemeClr val="tx1"/>
          </a:solidFill>
          <a:latin typeface="+mn-lt"/>
          <a:ea typeface="+mn-ea"/>
          <a:cs typeface="ヒラギノ角ゴ Pro W3"/>
        </a:defRPr>
      </a:lvl4pPr>
      <a:lvl5pPr marL="2057400" indent="-228600" algn="l" rtl="0" eaLnBrk="0" fontAlgn="base" hangingPunct="0">
        <a:spcBef>
          <a:spcPct val="20000"/>
        </a:spcBef>
        <a:spcAft>
          <a:spcPct val="0"/>
        </a:spcAft>
        <a:buChar char="»"/>
        <a:defRPr sz="2000">
          <a:solidFill>
            <a:schemeClr val="tx1"/>
          </a:solidFill>
          <a:latin typeface="+mn-lt"/>
          <a:ea typeface="+mn-ea"/>
          <a:cs typeface="ヒラギノ角ゴ Pro W3"/>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850920-D2F7-4E05-8049-602FE5A59366}" type="datetimeFigureOut">
              <a:rPr lang="en-US" smtClean="0"/>
              <a:pPr/>
              <a:t>4/15/2016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7552F2-963B-4AE8-B3D3-FB483879BF92}" type="slidenum">
              <a:rPr lang="en-US" smtClean="0"/>
              <a:pPr/>
              <a:t>‹#›</a:t>
            </a:fld>
            <a:endParaRPr lang="en-US" dirty="0"/>
          </a:p>
        </p:txBody>
      </p:sp>
    </p:spTree>
    <p:extLst>
      <p:ext uri="{BB962C8B-B14F-4D97-AF65-F5344CB8AC3E}">
        <p14:creationId xmlns:p14="http://schemas.microsoft.com/office/powerpoint/2010/main" val="2011703502"/>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148213" y="4736289"/>
            <a:ext cx="8839200" cy="1986893"/>
          </a:xfrm>
          <a:prstGeom prst="rect">
            <a:avLst/>
          </a:prstGeom>
          <a:solidFill>
            <a:srgbClr val="0068AD"/>
          </a:solidFill>
          <a:ln w="9525">
            <a:noFill/>
            <a:miter lim="800000"/>
            <a:headEnd/>
            <a:tailEnd/>
          </a:ln>
        </p:spPr>
        <p:txBody>
          <a:bodyPr wrap="none" anchor="ctr"/>
          <a:lstStyle/>
          <a:p>
            <a:pPr eaLnBrk="0" hangingPunct="0"/>
            <a:r>
              <a:rPr lang="en-US" sz="1800" dirty="0" smtClean="0"/>
              <a:t>Carol Moehrle</a:t>
            </a:r>
          </a:p>
          <a:p>
            <a:pPr eaLnBrk="0" hangingPunct="0"/>
            <a:r>
              <a:rPr lang="en-US" sz="1800" dirty="0" smtClean="0"/>
              <a:t>Public Health – Idaho North Central District</a:t>
            </a:r>
          </a:p>
          <a:p>
            <a:pPr eaLnBrk="0" hangingPunct="0"/>
            <a:r>
              <a:rPr lang="en-US" sz="1800" dirty="0" smtClean="0"/>
              <a:t>April 19, 2016</a:t>
            </a:r>
            <a:endParaRPr lang="en-US" sz="1800" dirty="0"/>
          </a:p>
        </p:txBody>
      </p:sp>
      <p:sp>
        <p:nvSpPr>
          <p:cNvPr id="7172" name="Rectangle 4"/>
          <p:cNvSpPr>
            <a:spLocks noGrp="1" noChangeArrowheads="1"/>
          </p:cNvSpPr>
          <p:nvPr>
            <p:ph type="ctrTitle"/>
          </p:nvPr>
        </p:nvSpPr>
        <p:spPr>
          <a:xfrm>
            <a:off x="116774" y="1002489"/>
            <a:ext cx="6017394" cy="3569511"/>
          </a:xfrm>
          <a:ln w="28575">
            <a:solidFill>
              <a:srgbClr val="0068AD"/>
            </a:solidFill>
          </a:ln>
        </p:spPr>
        <p:txBody>
          <a:bodyPr/>
          <a:lstStyle/>
          <a:p>
            <a:pPr eaLnBrk="1" hangingPunct="1"/>
            <a:r>
              <a:rPr lang="en-US" i="1" dirty="0" smtClean="0">
                <a:solidFill>
                  <a:srgbClr val="313B54"/>
                </a:solidFill>
              </a:rPr>
              <a:t/>
            </a:r>
            <a:br>
              <a:rPr lang="en-US" i="1" dirty="0" smtClean="0">
                <a:solidFill>
                  <a:srgbClr val="313B54"/>
                </a:solidFill>
              </a:rPr>
            </a:br>
            <a:r>
              <a:rPr lang="en-US" sz="4000" b="1" i="1" dirty="0" smtClean="0">
                <a:solidFill>
                  <a:srgbClr val="0068AD"/>
                </a:solidFill>
              </a:rPr>
              <a:t>Public Health </a:t>
            </a:r>
            <a:br>
              <a:rPr lang="en-US" sz="4000" b="1" i="1" dirty="0" smtClean="0">
                <a:solidFill>
                  <a:srgbClr val="0068AD"/>
                </a:solidFill>
              </a:rPr>
            </a:br>
            <a:r>
              <a:rPr lang="en-US" sz="4000" b="1" i="1" dirty="0" smtClean="0">
                <a:solidFill>
                  <a:srgbClr val="0068AD"/>
                </a:solidFill>
              </a:rPr>
              <a:t>Department </a:t>
            </a:r>
            <a:br>
              <a:rPr lang="en-US" sz="4000" b="1" i="1" dirty="0" smtClean="0">
                <a:solidFill>
                  <a:srgbClr val="0068AD"/>
                </a:solidFill>
              </a:rPr>
            </a:br>
            <a:r>
              <a:rPr lang="en-US" sz="4000" b="1" i="1" dirty="0" smtClean="0">
                <a:solidFill>
                  <a:srgbClr val="0068AD"/>
                </a:solidFill>
              </a:rPr>
              <a:t>Accreditation: A Status Update for Tribes</a:t>
            </a:r>
            <a:r>
              <a:rPr lang="en-US" i="1" dirty="0" smtClean="0">
                <a:solidFill>
                  <a:srgbClr val="313B54"/>
                </a:solidFill>
              </a:rPr>
              <a:t/>
            </a:r>
            <a:br>
              <a:rPr lang="en-US" i="1" dirty="0" smtClean="0">
                <a:solidFill>
                  <a:srgbClr val="313B54"/>
                </a:solidFill>
              </a:rPr>
            </a:br>
            <a:r>
              <a:rPr lang="en-US" sz="1600" i="1" dirty="0" smtClean="0">
                <a:solidFill>
                  <a:srgbClr val="313B54"/>
                </a:solidFill>
              </a:rPr>
              <a:t/>
            </a:r>
            <a:br>
              <a:rPr lang="en-US" sz="1600" i="1" dirty="0" smtClean="0">
                <a:solidFill>
                  <a:srgbClr val="313B54"/>
                </a:solidFill>
              </a:rPr>
            </a:br>
            <a:r>
              <a:rPr lang="en-US" dirty="0" smtClean="0">
                <a:solidFill>
                  <a:srgbClr val="313B54"/>
                </a:solidFill>
              </a:rPr>
              <a:t/>
            </a:r>
            <a:br>
              <a:rPr lang="en-US" dirty="0" smtClean="0">
                <a:solidFill>
                  <a:srgbClr val="313B54"/>
                </a:solidFill>
              </a:rPr>
            </a:br>
            <a:endParaRPr lang="en-US" sz="2400" i="1" dirty="0" smtClean="0">
              <a:solidFill>
                <a:srgbClr val="313B54"/>
              </a:solidFill>
            </a:endParaRPr>
          </a:p>
        </p:txBody>
      </p:sp>
      <p:sp>
        <p:nvSpPr>
          <p:cNvPr id="7174" name="Rectangle 6"/>
          <p:cNvSpPr>
            <a:spLocks noChangeArrowheads="1"/>
          </p:cNvSpPr>
          <p:nvPr/>
        </p:nvSpPr>
        <p:spPr bwMode="auto">
          <a:xfrm>
            <a:off x="152400" y="152400"/>
            <a:ext cx="8839200" cy="685800"/>
          </a:xfrm>
          <a:prstGeom prst="rect">
            <a:avLst/>
          </a:prstGeom>
          <a:solidFill>
            <a:srgbClr val="92D050"/>
          </a:solidFill>
          <a:ln w="9525">
            <a:noFill/>
            <a:miter lim="800000"/>
            <a:headEnd/>
            <a:tailEnd/>
          </a:ln>
        </p:spPr>
        <p:txBody>
          <a:bodyPr wrap="none" anchor="ctr"/>
          <a:lstStyle/>
          <a:p>
            <a:pPr eaLnBrk="0" hangingPunct="0"/>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543800" cy="990600"/>
          </a:xfrm>
        </p:spPr>
        <p:txBody>
          <a:bodyPr/>
          <a:lstStyle/>
          <a:p>
            <a:r>
              <a:rPr lang="en-US" sz="3200" dirty="0" smtClean="0">
                <a:solidFill>
                  <a:srgbClr val="0068AD"/>
                </a:solidFill>
              </a:rPr>
              <a:t>Initial Tribal </a:t>
            </a:r>
            <a:r>
              <a:rPr lang="en-US" sz="3600" dirty="0" smtClean="0">
                <a:solidFill>
                  <a:srgbClr val="0068AD"/>
                </a:solidFill>
              </a:rPr>
              <a:t>Standards</a:t>
            </a:r>
            <a:r>
              <a:rPr lang="en-US" sz="3200" dirty="0" smtClean="0">
                <a:solidFill>
                  <a:srgbClr val="0068AD"/>
                </a:solidFill>
              </a:rPr>
              <a:t> Workgroup</a:t>
            </a:r>
            <a:endParaRPr lang="en-US" sz="3200" dirty="0">
              <a:solidFill>
                <a:srgbClr val="0068AD"/>
              </a:solidFill>
            </a:endParaRPr>
          </a:p>
        </p:txBody>
      </p:sp>
      <p:sp>
        <p:nvSpPr>
          <p:cNvPr id="3" name="Text Placeholder 2"/>
          <p:cNvSpPr>
            <a:spLocks noGrp="1"/>
          </p:cNvSpPr>
          <p:nvPr>
            <p:ph type="body" idx="4294967295"/>
          </p:nvPr>
        </p:nvSpPr>
        <p:spPr>
          <a:xfrm>
            <a:off x="533400" y="4572000"/>
            <a:ext cx="8077200" cy="1447800"/>
          </a:xfrm>
          <a:solidFill>
            <a:srgbClr val="FFFFCC"/>
          </a:solidFill>
          <a:effectLst>
            <a:outerShdw blurRad="381000" dist="38100" dir="16200000" rotWithShape="0">
              <a:prstClr val="black">
                <a:alpha val="40000"/>
              </a:prstClr>
            </a:outerShdw>
          </a:effectLst>
        </p:spPr>
        <p:txBody>
          <a:bodyPr/>
          <a:lstStyle/>
          <a:p>
            <a:pPr marL="0" indent="0">
              <a:buNone/>
            </a:pPr>
            <a:r>
              <a:rPr lang="en-US" sz="2000" dirty="0" smtClean="0"/>
              <a:t>“PHAB has encouraged Tribal input, listened to Tribal discussions and incorporated indigenous knowledge and wisdom in the development of the standards. They should be commended for their commitment to improving the health of all Americans.”</a:t>
            </a:r>
            <a:endParaRPr lang="en-US" sz="2000" dirty="0"/>
          </a:p>
        </p:txBody>
      </p:sp>
      <p:sp>
        <p:nvSpPr>
          <p:cNvPr id="6" name="TextBox 5"/>
          <p:cNvSpPr txBox="1"/>
          <p:nvPr/>
        </p:nvSpPr>
        <p:spPr>
          <a:xfrm>
            <a:off x="6172200" y="1447800"/>
            <a:ext cx="2362200" cy="2862322"/>
          </a:xfrm>
          <a:prstGeom prst="rect">
            <a:avLst/>
          </a:prstGeom>
          <a:solidFill>
            <a:srgbClr val="C2C1BC"/>
          </a:solidFill>
          <a:effectLst>
            <a:outerShdw blurRad="254000" dist="38100" dir="8100000" algn="tr" rotWithShape="0">
              <a:prstClr val="black">
                <a:alpha val="40000"/>
              </a:prstClr>
            </a:outerShdw>
          </a:effectLst>
        </p:spPr>
        <p:txBody>
          <a:bodyPr wrap="square" rtlCol="0">
            <a:spAutoFit/>
          </a:bodyPr>
          <a:lstStyle/>
          <a:p>
            <a:r>
              <a:rPr lang="en-US" sz="2000" dirty="0" smtClean="0"/>
              <a:t>“[Using the PHAB standards and measures] provided a better understanding of the strengths and weaknesses of the public health department.”</a:t>
            </a:r>
            <a:endParaRPr lang="en-US" sz="2000" dirty="0"/>
          </a:p>
        </p:txBody>
      </p:sp>
      <p:pic>
        <p:nvPicPr>
          <p:cNvPr id="1026" name="Picture 2"/>
          <p:cNvPicPr>
            <a:picLocks noChangeAspect="1" noChangeArrowheads="1"/>
          </p:cNvPicPr>
          <p:nvPr/>
        </p:nvPicPr>
        <p:blipFill>
          <a:blip r:embed="rId3" cstate="print"/>
          <a:srcRect/>
          <a:stretch>
            <a:fillRect/>
          </a:stretch>
        </p:blipFill>
        <p:spPr bwMode="auto">
          <a:xfrm>
            <a:off x="685800" y="1219200"/>
            <a:ext cx="5368925" cy="3228975"/>
          </a:xfrm>
          <a:prstGeom prst="rect">
            <a:avLst/>
          </a:prstGeom>
          <a:noFill/>
          <a:ln w="9525">
            <a:noFill/>
            <a:miter lim="800000"/>
            <a:headEnd/>
            <a:tailEnd/>
          </a:ln>
          <a:effectLst/>
        </p:spPr>
      </p:pic>
    </p:spTree>
    <p:extLst>
      <p:ext uri="{BB962C8B-B14F-4D97-AF65-F5344CB8AC3E}">
        <p14:creationId xmlns:p14="http://schemas.microsoft.com/office/powerpoint/2010/main" val="41355592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2"/>
          <p:cNvSpPr>
            <a:spLocks noGrp="1"/>
          </p:cNvSpPr>
          <p:nvPr>
            <p:ph type="title"/>
          </p:nvPr>
        </p:nvSpPr>
        <p:spPr>
          <a:xfrm>
            <a:off x="0" y="762000"/>
            <a:ext cx="7924800" cy="990600"/>
          </a:xfrm>
        </p:spPr>
        <p:txBody>
          <a:bodyPr/>
          <a:lstStyle/>
          <a:p>
            <a:r>
              <a:rPr lang="en-US" sz="3600" dirty="0" smtClean="0">
                <a:solidFill>
                  <a:srgbClr val="0068AD"/>
                </a:solidFill>
              </a:rPr>
              <a:t>Tribal Beta Test Sites</a:t>
            </a:r>
            <a:br>
              <a:rPr lang="en-US" sz="3600" dirty="0" smtClean="0">
                <a:solidFill>
                  <a:srgbClr val="0068AD"/>
                </a:solidFill>
              </a:rPr>
            </a:br>
            <a:r>
              <a:rPr lang="en-US" sz="1200" dirty="0" smtClean="0">
                <a:solidFill>
                  <a:srgbClr val="0068AD"/>
                </a:solidFill>
              </a:rPr>
              <a:t> </a:t>
            </a:r>
            <a:r>
              <a:rPr lang="en-US" dirty="0" smtClean="0">
                <a:solidFill>
                  <a:srgbClr val="0068AD"/>
                </a:solidFill>
              </a:rPr>
              <a:t/>
            </a:r>
            <a:br>
              <a:rPr lang="en-US" dirty="0" smtClean="0">
                <a:solidFill>
                  <a:srgbClr val="0068AD"/>
                </a:solidFill>
              </a:rPr>
            </a:br>
            <a:endParaRPr lang="en-US" dirty="0" smtClean="0">
              <a:solidFill>
                <a:srgbClr val="0068AD"/>
              </a:solidFill>
            </a:endParaRPr>
          </a:p>
        </p:txBody>
      </p:sp>
      <p:sp>
        <p:nvSpPr>
          <p:cNvPr id="16387" name="Content Placeholder 3"/>
          <p:cNvSpPr>
            <a:spLocks noGrp="1"/>
          </p:cNvSpPr>
          <p:nvPr>
            <p:ph idx="4294967295"/>
          </p:nvPr>
        </p:nvSpPr>
        <p:spPr>
          <a:xfrm>
            <a:off x="457200" y="4724400"/>
            <a:ext cx="8915400" cy="1447800"/>
          </a:xfrm>
          <a:prstGeom prst="rect">
            <a:avLst/>
          </a:prstGeom>
        </p:spPr>
        <p:txBody>
          <a:bodyPr/>
          <a:lstStyle/>
          <a:p>
            <a:pPr marL="0" lvl="1" indent="0">
              <a:buNone/>
              <a:defRPr/>
            </a:pPr>
            <a:r>
              <a:rPr lang="en-US" sz="1800" dirty="0" smtClean="0"/>
              <a:t>Cherokee Nation Health Service (OK)</a:t>
            </a:r>
          </a:p>
          <a:p>
            <a:pPr marL="0" lvl="1" indent="0">
              <a:buNone/>
              <a:defRPr/>
            </a:pPr>
            <a:endParaRPr lang="en-US" sz="400" dirty="0" smtClean="0"/>
          </a:p>
          <a:p>
            <a:pPr marL="0" lvl="1" indent="0">
              <a:buNone/>
              <a:defRPr/>
            </a:pPr>
            <a:r>
              <a:rPr lang="en-US" sz="1800" dirty="0" smtClean="0"/>
              <a:t>Keweenaw Bay Indian Community, Department of Health&amp; Human Services (MI)</a:t>
            </a:r>
          </a:p>
          <a:p>
            <a:pPr marL="0" lvl="1" indent="0">
              <a:buNone/>
              <a:defRPr/>
            </a:pPr>
            <a:endParaRPr lang="en-US" sz="400" dirty="0" smtClean="0"/>
          </a:p>
          <a:p>
            <a:pPr marL="0" lvl="1" indent="0">
              <a:buNone/>
              <a:defRPr/>
            </a:pPr>
            <a:r>
              <a:rPr lang="en-US" sz="1800" dirty="0" smtClean="0"/>
              <a:t>The Navajo Nation Division of Health (AZ)</a:t>
            </a:r>
          </a:p>
        </p:txBody>
      </p:sp>
      <p:pic>
        <p:nvPicPr>
          <p:cNvPr id="5121" name="Picture 1"/>
          <p:cNvPicPr>
            <a:picLocks noChangeAspect="1" noChangeArrowheads="1"/>
          </p:cNvPicPr>
          <p:nvPr/>
        </p:nvPicPr>
        <p:blipFill>
          <a:blip r:embed="rId3" cstate="print"/>
          <a:srcRect/>
          <a:stretch>
            <a:fillRect/>
          </a:stretch>
        </p:blipFill>
        <p:spPr bwMode="auto">
          <a:xfrm>
            <a:off x="1981200" y="1219200"/>
            <a:ext cx="4283828" cy="3505200"/>
          </a:xfrm>
          <a:prstGeom prst="rect">
            <a:avLst/>
          </a:prstGeom>
          <a:noFill/>
          <a:ln w="9525">
            <a:noFill/>
            <a:miter lim="800000"/>
            <a:headEnd/>
            <a:tailEnd/>
          </a:ln>
          <a:effectLst/>
        </p:spPr>
      </p:pic>
    </p:spTree>
    <p:extLst>
      <p:ext uri="{BB962C8B-B14F-4D97-AF65-F5344CB8AC3E}">
        <p14:creationId xmlns:p14="http://schemas.microsoft.com/office/powerpoint/2010/main" val="4094230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68AD"/>
                </a:solidFill>
              </a:rPr>
              <a:t>PHAB Tribal Board Member</a:t>
            </a:r>
            <a:endParaRPr lang="en-US" sz="3600" dirty="0">
              <a:solidFill>
                <a:srgbClr val="0068AD"/>
              </a:solidFill>
            </a:endParaRPr>
          </a:p>
        </p:txBody>
      </p:sp>
      <p:sp>
        <p:nvSpPr>
          <p:cNvPr id="3" name="Text Placeholder 2"/>
          <p:cNvSpPr>
            <a:spLocks noGrp="1"/>
          </p:cNvSpPr>
          <p:nvPr>
            <p:ph type="body" idx="4294967295"/>
          </p:nvPr>
        </p:nvSpPr>
        <p:spPr>
          <a:xfrm>
            <a:off x="4191000" y="2362200"/>
            <a:ext cx="4267200" cy="4495800"/>
          </a:xfrm>
        </p:spPr>
        <p:txBody>
          <a:bodyPr/>
          <a:lstStyle/>
          <a:p>
            <a:pPr marL="0" indent="0">
              <a:buNone/>
            </a:pPr>
            <a:r>
              <a:rPr lang="en-US" sz="2800" b="1" dirty="0" smtClean="0"/>
              <a:t>Joe </a:t>
            </a:r>
            <a:r>
              <a:rPr lang="en-US" sz="2800" b="1" dirty="0" err="1" smtClean="0"/>
              <a:t>Finkbonner</a:t>
            </a:r>
            <a:endParaRPr lang="en-US" sz="2800" b="1" dirty="0" smtClean="0"/>
          </a:p>
          <a:p>
            <a:pPr marL="0" indent="0">
              <a:buNone/>
            </a:pPr>
            <a:r>
              <a:rPr lang="en-US" sz="2800" dirty="0" smtClean="0"/>
              <a:t>Executive Director, </a:t>
            </a:r>
            <a:r>
              <a:rPr lang="en-US" sz="2800" i="1" dirty="0" smtClean="0"/>
              <a:t>National Portland Area Indian Health Board </a:t>
            </a:r>
            <a:endParaRPr lang="en-US" sz="2800" i="1" dirty="0"/>
          </a:p>
        </p:txBody>
      </p:sp>
      <p:pic>
        <p:nvPicPr>
          <p:cNvPr id="38915" name="Picture 3"/>
          <p:cNvPicPr>
            <a:picLocks noChangeAspect="1" noChangeArrowheads="1"/>
          </p:cNvPicPr>
          <p:nvPr/>
        </p:nvPicPr>
        <p:blipFill>
          <a:blip r:embed="rId3" cstate="print"/>
          <a:srcRect/>
          <a:stretch>
            <a:fillRect/>
          </a:stretch>
        </p:blipFill>
        <p:spPr bwMode="auto">
          <a:xfrm>
            <a:off x="533400" y="1905000"/>
            <a:ext cx="3124200" cy="3131309"/>
          </a:xfrm>
          <a:prstGeom prst="rect">
            <a:avLst/>
          </a:prstGeom>
          <a:noFill/>
          <a:ln w="9525">
            <a:noFill/>
            <a:miter lim="800000"/>
            <a:headEnd/>
            <a:tailEnd/>
          </a:ln>
          <a:effectLst/>
        </p:spPr>
      </p:pic>
    </p:spTree>
    <p:extLst>
      <p:ext uri="{BB962C8B-B14F-4D97-AF65-F5344CB8AC3E}">
        <p14:creationId xmlns:p14="http://schemas.microsoft.com/office/powerpoint/2010/main" val="34986329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Tribal Support</a:t>
            </a:r>
            <a:endParaRPr lang="en-US" dirty="0"/>
          </a:p>
        </p:txBody>
      </p:sp>
      <p:sp>
        <p:nvSpPr>
          <p:cNvPr id="3" name="Text Placeholder 2"/>
          <p:cNvSpPr>
            <a:spLocks noGrp="1"/>
          </p:cNvSpPr>
          <p:nvPr>
            <p:ph type="body" idx="4294967295"/>
          </p:nvPr>
        </p:nvSpPr>
        <p:spPr>
          <a:xfrm>
            <a:off x="304800" y="1600200"/>
            <a:ext cx="8153400" cy="4495800"/>
          </a:xfrm>
        </p:spPr>
        <p:txBody>
          <a:bodyPr/>
          <a:lstStyle/>
          <a:p>
            <a:r>
              <a:rPr lang="en-US" sz="2800" dirty="0" smtClean="0"/>
              <a:t>One pager educational sheet on accreditation and Tribal health departments – done and updated regularly</a:t>
            </a:r>
          </a:p>
          <a:p>
            <a:r>
              <a:rPr lang="en-US" sz="2800" dirty="0" smtClean="0"/>
              <a:t>Webinar series on accreditation and  Tribal health departments - done</a:t>
            </a:r>
          </a:p>
          <a:p>
            <a:r>
              <a:rPr lang="en-US" sz="2800" dirty="0" smtClean="0"/>
              <a:t>Ongoing identification and development of accreditation support materials for Tribal health departments and accreditation</a:t>
            </a:r>
          </a:p>
          <a:p>
            <a:r>
              <a:rPr lang="en-US" sz="2800" dirty="0" smtClean="0"/>
              <a:t>NIHB has an ex-officio seat on the PHAB Board </a:t>
            </a:r>
            <a:endParaRPr lang="en-US" sz="2800" dirty="0"/>
          </a:p>
        </p:txBody>
      </p:sp>
    </p:spTree>
    <p:extLst>
      <p:ext uri="{BB962C8B-B14F-4D97-AF65-F5344CB8AC3E}">
        <p14:creationId xmlns:p14="http://schemas.microsoft.com/office/powerpoint/2010/main" val="14351964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Accreditation Support Initiative (AS)</a:t>
            </a:r>
            <a:endParaRPr lang="en-US" sz="2800" dirty="0"/>
          </a:p>
        </p:txBody>
      </p:sp>
      <p:sp>
        <p:nvSpPr>
          <p:cNvPr id="3" name="Text Placeholder 2"/>
          <p:cNvSpPr>
            <a:spLocks noGrp="1"/>
          </p:cNvSpPr>
          <p:nvPr>
            <p:ph type="body" idx="4294967295"/>
          </p:nvPr>
        </p:nvSpPr>
        <p:spPr/>
        <p:txBody>
          <a:bodyPr/>
          <a:lstStyle/>
          <a:p>
            <a:r>
              <a:rPr lang="en-US" sz="2400" dirty="0" smtClean="0"/>
              <a:t>CDC provides funding through the National Indian Health Board (NIHB) for accreditation support. PHAB works with NIHB to ensure that they have what they need to support this work.</a:t>
            </a:r>
          </a:p>
          <a:p>
            <a:r>
              <a:rPr lang="en-US" sz="2400" dirty="0" smtClean="0"/>
              <a:t>The current ASI sites are:</a:t>
            </a:r>
          </a:p>
          <a:p>
            <a:pPr lvl="1"/>
            <a:r>
              <a:rPr lang="en-US" sz="2000" dirty="0" smtClean="0"/>
              <a:t>Chickasaw </a:t>
            </a:r>
            <a:r>
              <a:rPr lang="en-US" sz="2000" dirty="0"/>
              <a:t>Nation, Oklahoma</a:t>
            </a:r>
          </a:p>
          <a:p>
            <a:pPr lvl="1"/>
            <a:r>
              <a:rPr lang="en-US" sz="2000" dirty="0"/>
              <a:t>Forest County Potawatomi Community, Wisconsin</a:t>
            </a:r>
          </a:p>
          <a:p>
            <a:pPr lvl="1"/>
            <a:r>
              <a:rPr lang="en-US" sz="2000" dirty="0"/>
              <a:t>Ho-Chunk Nation, Wisconsin</a:t>
            </a:r>
          </a:p>
          <a:p>
            <a:pPr lvl="1"/>
            <a:r>
              <a:rPr lang="en-US" sz="2000" dirty="0"/>
              <a:t>Northern Cheyenne Tribe, Montana</a:t>
            </a:r>
          </a:p>
          <a:p>
            <a:pPr lvl="1"/>
            <a:r>
              <a:rPr lang="en-US" sz="2000" dirty="0" err="1"/>
              <a:t>Nottawaseppi</a:t>
            </a:r>
            <a:r>
              <a:rPr lang="en-US" sz="2000" dirty="0"/>
              <a:t> Huron Band of Potawatomi, Michigan</a:t>
            </a:r>
          </a:p>
          <a:p>
            <a:pPr lvl="1"/>
            <a:r>
              <a:rPr lang="en-US" sz="2000" dirty="0"/>
              <a:t>Oneida Nation, Wisconsin</a:t>
            </a:r>
          </a:p>
          <a:p>
            <a:pPr lvl="1"/>
            <a:r>
              <a:rPr lang="en-US" sz="2000" dirty="0" err="1"/>
              <a:t>Pasqua</a:t>
            </a:r>
            <a:r>
              <a:rPr lang="en-US" sz="2000" dirty="0"/>
              <a:t> Yaqui Tribe, Arizona</a:t>
            </a:r>
          </a:p>
          <a:p>
            <a:endParaRPr lang="en-US" dirty="0"/>
          </a:p>
        </p:txBody>
      </p:sp>
    </p:spTree>
    <p:extLst>
      <p:ext uri="{BB962C8B-B14F-4D97-AF65-F5344CB8AC3E}">
        <p14:creationId xmlns:p14="http://schemas.microsoft.com/office/powerpoint/2010/main" val="37902748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ext Placeholder 2"/>
          <p:cNvSpPr>
            <a:spLocks noGrp="1"/>
          </p:cNvSpPr>
          <p:nvPr>
            <p:ph type="body" idx="4294967295"/>
          </p:nvPr>
        </p:nvSpPr>
        <p:spPr>
          <a:xfrm>
            <a:off x="304800" y="1629659"/>
            <a:ext cx="8382000" cy="4495800"/>
          </a:xfrm>
        </p:spPr>
        <p:txBody>
          <a:bodyPr/>
          <a:lstStyle/>
          <a:p>
            <a:pPr algn="ctr" eaLnBrk="1" hangingPunct="1">
              <a:buNone/>
            </a:pPr>
            <a:endParaRPr lang="en-US" sz="4000" dirty="0" smtClean="0"/>
          </a:p>
          <a:p>
            <a:pPr algn="ctr" eaLnBrk="1" hangingPunct="1">
              <a:buNone/>
            </a:pPr>
            <a:endParaRPr lang="en-US" sz="4000" dirty="0"/>
          </a:p>
          <a:p>
            <a:pPr algn="ctr" eaLnBrk="1" hangingPunct="1">
              <a:buFontTx/>
              <a:buNone/>
            </a:pPr>
            <a:r>
              <a:rPr lang="en-US" sz="4000" b="1" dirty="0" smtClean="0">
                <a:solidFill>
                  <a:srgbClr val="0068AD"/>
                </a:solidFill>
              </a:rPr>
              <a:t>Public Health </a:t>
            </a:r>
          </a:p>
          <a:p>
            <a:pPr algn="ctr" eaLnBrk="1" hangingPunct="1">
              <a:buFontTx/>
              <a:buNone/>
            </a:pPr>
            <a:r>
              <a:rPr lang="en-US" sz="4000" b="1" dirty="0" smtClean="0">
                <a:solidFill>
                  <a:srgbClr val="0068AD"/>
                </a:solidFill>
              </a:rPr>
              <a:t>Accreditation Board</a:t>
            </a:r>
          </a:p>
          <a:p>
            <a:pPr algn="ctr" eaLnBrk="1" hangingPunct="1">
              <a:buFontTx/>
              <a:buNone/>
            </a:pPr>
            <a:r>
              <a:rPr lang="en-US" sz="2800" b="1" dirty="0" smtClean="0">
                <a:solidFill>
                  <a:srgbClr val="0068AD"/>
                </a:solidFill>
              </a:rPr>
              <a:t>www.phaboard.org</a:t>
            </a:r>
          </a:p>
          <a:p>
            <a:pPr algn="ctr" eaLnBrk="1" hangingPunct="1">
              <a:buFontTx/>
              <a:buNone/>
            </a:pPr>
            <a:r>
              <a:rPr lang="en-US" sz="2000" dirty="0" smtClean="0"/>
              <a:t>1600 Duke Street, Suite 200</a:t>
            </a:r>
          </a:p>
          <a:p>
            <a:pPr algn="ctr" eaLnBrk="1" hangingPunct="1">
              <a:buFontTx/>
              <a:buNone/>
            </a:pPr>
            <a:r>
              <a:rPr lang="en-US" sz="2000" dirty="0" smtClean="0"/>
              <a:t>Alexandria, VA  22314</a:t>
            </a:r>
          </a:p>
          <a:p>
            <a:pPr algn="ctr" eaLnBrk="1" hangingPunct="1">
              <a:buFontTx/>
              <a:buNone/>
            </a:pPr>
            <a:r>
              <a:rPr lang="en-US" sz="2000" dirty="0" smtClean="0"/>
              <a:t>703.778.4549</a:t>
            </a:r>
          </a:p>
          <a:p>
            <a:pPr algn="ctr" eaLnBrk="1" hangingPunct="1">
              <a:buFontTx/>
              <a:buNone/>
            </a:pPr>
            <a:r>
              <a:rPr lang="en-US" sz="2400" b="1" i="1" dirty="0" smtClean="0">
                <a:solidFill>
                  <a:srgbClr val="0068AD"/>
                </a:solidFill>
              </a:rPr>
              <a:t>SIGN UP TO RECEIVE THE PHAB NEWSLETTER</a:t>
            </a: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457200"/>
            <a:ext cx="1676400" cy="2414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General PHAB Update</a:t>
            </a:r>
            <a:endParaRPr lang="en-US" dirty="0"/>
          </a:p>
        </p:txBody>
      </p:sp>
    </p:spTree>
    <p:extLst>
      <p:ext uri="{BB962C8B-B14F-4D97-AF65-F5344CB8AC3E}">
        <p14:creationId xmlns:p14="http://schemas.microsoft.com/office/powerpoint/2010/main" val="1017795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7620000" cy="990600"/>
          </a:xfrm>
        </p:spPr>
        <p:txBody>
          <a:bodyPr/>
          <a:lstStyle/>
          <a:p>
            <a:r>
              <a:rPr lang="en-US" sz="4000" b="1" dirty="0" smtClean="0">
                <a:solidFill>
                  <a:srgbClr val="0068AD"/>
                </a:solidFill>
              </a:rPr>
              <a:t>Public Health </a:t>
            </a:r>
            <a:br>
              <a:rPr lang="en-US" sz="4000" b="1" dirty="0" smtClean="0">
                <a:solidFill>
                  <a:srgbClr val="0068AD"/>
                </a:solidFill>
              </a:rPr>
            </a:br>
            <a:r>
              <a:rPr lang="en-US" sz="4000" b="1" dirty="0" smtClean="0">
                <a:solidFill>
                  <a:srgbClr val="0068AD"/>
                </a:solidFill>
              </a:rPr>
              <a:t>Accreditation Board</a:t>
            </a:r>
            <a:endParaRPr lang="en-US" sz="4000" b="1" dirty="0">
              <a:solidFill>
                <a:srgbClr val="0068AD"/>
              </a:solidFill>
            </a:endParaRPr>
          </a:p>
        </p:txBody>
      </p:sp>
      <p:sp>
        <p:nvSpPr>
          <p:cNvPr id="3" name="Text Placeholder 2"/>
          <p:cNvSpPr>
            <a:spLocks noGrp="1"/>
          </p:cNvSpPr>
          <p:nvPr>
            <p:ph type="body" idx="4294967295"/>
          </p:nvPr>
        </p:nvSpPr>
        <p:spPr>
          <a:xfrm>
            <a:off x="685800" y="1447800"/>
            <a:ext cx="7772400" cy="4800600"/>
          </a:xfrm>
        </p:spPr>
        <p:txBody>
          <a:bodyPr/>
          <a:lstStyle/>
          <a:p>
            <a:pPr marL="0" indent="0" eaLnBrk="1" hangingPunct="1">
              <a:buNone/>
            </a:pPr>
            <a:r>
              <a:rPr lang="en-US" dirty="0" smtClean="0"/>
              <a:t>PHAB is national accrediting organization for </a:t>
            </a:r>
            <a:r>
              <a:rPr lang="en-US" b="1" dirty="0" smtClean="0"/>
              <a:t>public health departments</a:t>
            </a:r>
            <a:r>
              <a:rPr lang="en-US" dirty="0" smtClean="0"/>
              <a:t>:</a:t>
            </a:r>
          </a:p>
          <a:p>
            <a:pPr eaLnBrk="1" hangingPunct="1"/>
            <a:r>
              <a:rPr lang="en-US" b="1" dirty="0" smtClean="0"/>
              <a:t>State</a:t>
            </a:r>
            <a:r>
              <a:rPr lang="en-US" dirty="0" smtClean="0"/>
              <a:t> </a:t>
            </a:r>
            <a:r>
              <a:rPr lang="en-US" dirty="0"/>
              <a:t>health departments</a:t>
            </a:r>
          </a:p>
          <a:p>
            <a:pPr eaLnBrk="1" hangingPunct="1"/>
            <a:endParaRPr lang="en-US" sz="1200" dirty="0"/>
          </a:p>
          <a:p>
            <a:pPr eaLnBrk="1" hangingPunct="1"/>
            <a:r>
              <a:rPr lang="en-US" b="1" dirty="0"/>
              <a:t>Local</a:t>
            </a:r>
            <a:r>
              <a:rPr lang="en-US" dirty="0"/>
              <a:t> (city, county, regional) health </a:t>
            </a:r>
            <a:r>
              <a:rPr lang="en-US" dirty="0" smtClean="0"/>
              <a:t>departments</a:t>
            </a:r>
          </a:p>
          <a:p>
            <a:pPr eaLnBrk="1" hangingPunct="1"/>
            <a:endParaRPr lang="en-US" sz="1200" dirty="0"/>
          </a:p>
          <a:p>
            <a:pPr eaLnBrk="1" hangingPunct="1"/>
            <a:r>
              <a:rPr lang="en-US" b="1" dirty="0" smtClean="0">
                <a:solidFill>
                  <a:srgbClr val="FF0000"/>
                </a:solidFill>
              </a:rPr>
              <a:t>Tribal</a:t>
            </a:r>
            <a:r>
              <a:rPr lang="en-US" dirty="0" smtClean="0">
                <a:solidFill>
                  <a:srgbClr val="FF0000"/>
                </a:solidFill>
              </a:rPr>
              <a:t> </a:t>
            </a:r>
            <a:r>
              <a:rPr lang="en-US" dirty="0">
                <a:solidFill>
                  <a:srgbClr val="FF0000"/>
                </a:solidFill>
              </a:rPr>
              <a:t>health </a:t>
            </a:r>
            <a:r>
              <a:rPr lang="en-US" dirty="0" smtClean="0">
                <a:solidFill>
                  <a:srgbClr val="FF0000"/>
                </a:solidFill>
              </a:rPr>
              <a:t>departments</a:t>
            </a:r>
          </a:p>
          <a:p>
            <a:pPr eaLnBrk="1" hangingPunct="1"/>
            <a:endParaRPr lang="en-US" sz="1200" dirty="0"/>
          </a:p>
          <a:p>
            <a:pPr eaLnBrk="1" hangingPunct="1"/>
            <a:r>
              <a:rPr lang="en-US" b="1" dirty="0" smtClean="0"/>
              <a:t>Territorial</a:t>
            </a:r>
            <a:r>
              <a:rPr lang="en-US" dirty="0" smtClean="0"/>
              <a:t> health departments</a:t>
            </a:r>
          </a:p>
          <a:p>
            <a:pPr eaLnBrk="1" hangingPunct="1"/>
            <a:endParaRPr lang="en-US" sz="1200" dirty="0"/>
          </a:p>
          <a:p>
            <a:pPr eaLnBrk="1" hangingPunct="1"/>
            <a:endParaRPr lang="en-US" sz="1200" dirty="0"/>
          </a:p>
        </p:txBody>
      </p:sp>
    </p:spTree>
    <p:extLst>
      <p:ext uri="{BB962C8B-B14F-4D97-AF65-F5344CB8AC3E}">
        <p14:creationId xmlns:p14="http://schemas.microsoft.com/office/powerpoint/2010/main" val="21179961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7620000" cy="990600"/>
          </a:xfrm>
        </p:spPr>
        <p:txBody>
          <a:bodyPr/>
          <a:lstStyle/>
          <a:p>
            <a:r>
              <a:rPr lang="en-US" sz="4000" b="1" dirty="0" smtClean="0">
                <a:solidFill>
                  <a:srgbClr val="0068AD"/>
                </a:solidFill>
              </a:rPr>
              <a:t>Public Health </a:t>
            </a:r>
            <a:br>
              <a:rPr lang="en-US" sz="4000" b="1" dirty="0" smtClean="0">
                <a:solidFill>
                  <a:srgbClr val="0068AD"/>
                </a:solidFill>
              </a:rPr>
            </a:br>
            <a:r>
              <a:rPr lang="en-US" sz="4000" b="1" dirty="0" smtClean="0">
                <a:solidFill>
                  <a:srgbClr val="0068AD"/>
                </a:solidFill>
              </a:rPr>
              <a:t>Accreditation Board (PHAB)</a:t>
            </a:r>
            <a:endParaRPr lang="en-US" sz="4000" b="1" dirty="0">
              <a:solidFill>
                <a:srgbClr val="0068AD"/>
              </a:solidFill>
            </a:endParaRPr>
          </a:p>
        </p:txBody>
      </p:sp>
      <p:sp>
        <p:nvSpPr>
          <p:cNvPr id="3" name="Content Placeholder 2"/>
          <p:cNvSpPr>
            <a:spLocks noGrp="1"/>
          </p:cNvSpPr>
          <p:nvPr>
            <p:ph type="body" idx="4294967295"/>
          </p:nvPr>
        </p:nvSpPr>
        <p:spPr>
          <a:xfrm>
            <a:off x="762000" y="1828800"/>
            <a:ext cx="7772400" cy="4114800"/>
          </a:xfrm>
        </p:spPr>
        <p:txBody>
          <a:bodyPr/>
          <a:lstStyle/>
          <a:p>
            <a:pPr marL="109537" indent="0">
              <a:spcBef>
                <a:spcPts val="400"/>
              </a:spcBef>
              <a:buClr>
                <a:schemeClr val="accent1"/>
              </a:buClr>
              <a:buSzPct val="68000"/>
              <a:buNone/>
            </a:pPr>
            <a:r>
              <a:rPr lang="en-US" b="1" i="1" dirty="0" smtClean="0">
                <a:solidFill>
                  <a:srgbClr val="0068AD"/>
                </a:solidFill>
                <a:latin typeface="Lucida Sans Unicode" pitchFamily="34" charset="0"/>
              </a:rPr>
              <a:t>The </a:t>
            </a:r>
            <a:r>
              <a:rPr lang="en-US" b="1" i="1" dirty="0">
                <a:solidFill>
                  <a:srgbClr val="0068AD"/>
                </a:solidFill>
                <a:latin typeface="Lucida Sans Unicode" pitchFamily="34" charset="0"/>
              </a:rPr>
              <a:t>goal of the voluntary national accreditation program is to improve and protect the health of the public by </a:t>
            </a:r>
            <a:r>
              <a:rPr lang="en-US" b="1" i="1" u="sng" dirty="0">
                <a:solidFill>
                  <a:srgbClr val="0068AD"/>
                </a:solidFill>
                <a:latin typeface="Lucida Sans Unicode" pitchFamily="34" charset="0"/>
              </a:rPr>
              <a:t>advancing </a:t>
            </a:r>
            <a:r>
              <a:rPr lang="en-US" b="1" i="1" u="sng" dirty="0" smtClean="0">
                <a:solidFill>
                  <a:srgbClr val="0068AD"/>
                </a:solidFill>
                <a:latin typeface="Lucida Sans Unicode" pitchFamily="34" charset="0"/>
              </a:rPr>
              <a:t>and ultimately transforming the </a:t>
            </a:r>
            <a:r>
              <a:rPr lang="en-US" b="1" i="1" u="sng" dirty="0">
                <a:solidFill>
                  <a:srgbClr val="0068AD"/>
                </a:solidFill>
                <a:latin typeface="Lucida Sans Unicode" pitchFamily="34" charset="0"/>
              </a:rPr>
              <a:t>quality and performance of </a:t>
            </a:r>
            <a:r>
              <a:rPr lang="en-US" b="1" i="1" u="sng" dirty="0" err="1" smtClean="0">
                <a:solidFill>
                  <a:srgbClr val="0068AD"/>
                </a:solidFill>
                <a:latin typeface="Lucida Sans Unicode" pitchFamily="34" charset="0"/>
              </a:rPr>
              <a:t>state,local,Tribal</a:t>
            </a:r>
            <a:r>
              <a:rPr lang="en-US" b="1" i="1" u="sng" dirty="0" smtClean="0">
                <a:solidFill>
                  <a:srgbClr val="0068AD"/>
                </a:solidFill>
                <a:latin typeface="Lucida Sans Unicode" pitchFamily="34" charset="0"/>
              </a:rPr>
              <a:t> </a:t>
            </a:r>
            <a:r>
              <a:rPr lang="en-US" b="1" i="1" u="sng" dirty="0">
                <a:solidFill>
                  <a:srgbClr val="0068AD"/>
                </a:solidFill>
                <a:latin typeface="Lucida Sans Unicode" pitchFamily="34" charset="0"/>
              </a:rPr>
              <a:t>and territorial public health departments</a:t>
            </a:r>
            <a:r>
              <a:rPr lang="en-US" b="1" i="1" dirty="0">
                <a:solidFill>
                  <a:srgbClr val="0068AD"/>
                </a:solidFill>
                <a:latin typeface="Lucida Sans Unicode" pitchFamily="34" charset="0"/>
              </a:rPr>
              <a:t>.</a:t>
            </a:r>
          </a:p>
          <a:p>
            <a:pPr indent="0">
              <a:buNone/>
            </a:pPr>
            <a:endParaRPr lang="en-US" sz="2400" dirty="0" smtClean="0"/>
          </a:p>
          <a:p>
            <a:pPr indent="0">
              <a:buNone/>
            </a:pPr>
            <a:endParaRPr lang="en-US" sz="2400" dirty="0" smtClean="0"/>
          </a:p>
          <a:p>
            <a:pPr indent="0">
              <a:buNone/>
            </a:pPr>
            <a:endParaRPr lang="en-US" sz="2400" dirty="0" smtClean="0"/>
          </a:p>
          <a:p>
            <a:endParaRPr lang="en-US" sz="24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200" y="0"/>
            <a:ext cx="9067800" cy="6858000"/>
          </a:xfrm>
          <a:prstGeom prst="rect">
            <a:avLst/>
          </a:prstGeom>
        </p:spPr>
      </p:pic>
    </p:spTree>
    <p:extLst>
      <p:ext uri="{BB962C8B-B14F-4D97-AF65-F5344CB8AC3E}">
        <p14:creationId xmlns:p14="http://schemas.microsoft.com/office/powerpoint/2010/main" val="26692061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391400" cy="990600"/>
          </a:xfrm>
        </p:spPr>
        <p:txBody>
          <a:bodyPr/>
          <a:lstStyle/>
          <a:p>
            <a:r>
              <a:rPr lang="en-US" sz="3200" dirty="0" smtClean="0">
                <a:solidFill>
                  <a:srgbClr val="0068AD"/>
                </a:solidFill>
              </a:rPr>
              <a:t>Tribal </a:t>
            </a:r>
            <a:r>
              <a:rPr lang="en-US" sz="3600" dirty="0" smtClean="0">
                <a:solidFill>
                  <a:srgbClr val="0068AD"/>
                </a:solidFill>
              </a:rPr>
              <a:t>Health</a:t>
            </a:r>
            <a:r>
              <a:rPr lang="en-US" sz="3200" dirty="0" smtClean="0">
                <a:solidFill>
                  <a:srgbClr val="0068AD"/>
                </a:solidFill>
              </a:rPr>
              <a:t> Department Definition</a:t>
            </a:r>
            <a:endParaRPr lang="en-US" sz="3200" dirty="0">
              <a:solidFill>
                <a:srgbClr val="0068AD"/>
              </a:solidFill>
            </a:endParaRPr>
          </a:p>
        </p:txBody>
      </p:sp>
      <p:sp>
        <p:nvSpPr>
          <p:cNvPr id="3" name="Text Placeholder 2"/>
          <p:cNvSpPr>
            <a:spLocks noGrp="1"/>
          </p:cNvSpPr>
          <p:nvPr>
            <p:ph type="body" idx="4294967295"/>
          </p:nvPr>
        </p:nvSpPr>
        <p:spPr>
          <a:xfrm>
            <a:off x="685800" y="1600200"/>
            <a:ext cx="7772400" cy="2590800"/>
          </a:xfrm>
          <a:solidFill>
            <a:srgbClr val="0068AD"/>
          </a:solidFill>
        </p:spPr>
        <p:txBody>
          <a:bodyPr/>
          <a:lstStyle/>
          <a:p>
            <a:pPr marL="0" indent="0">
              <a:buNone/>
            </a:pPr>
            <a:r>
              <a:rPr lang="en-US" sz="2000" dirty="0" smtClean="0">
                <a:solidFill>
                  <a:schemeClr val="bg1"/>
                </a:solidFill>
                <a:ea typeface="ＭＳ Ｐゴシック" pitchFamily="34" charset="-128"/>
              </a:rPr>
              <a:t>A federally recognized Tribal government*, Tribal organization or inter-Tribal consortium as defined in the Indian Self-Determination and Education Assistance Act, as amended, with jurisdictional authority to provide public health services, as evidenced by constitution, resolution, ordinance, executive order or other legal means, intended to promote and protect the Tribe’s overall health, wellness and safety; prevent disease; and respond to issues and events are eligible to apply. </a:t>
            </a:r>
          </a:p>
          <a:p>
            <a:pPr>
              <a:buNone/>
            </a:pPr>
            <a:endParaRPr lang="en-US" sz="2000" dirty="0" smtClean="0">
              <a:solidFill>
                <a:schemeClr val="bg1"/>
              </a:solidFill>
              <a:ea typeface="ＭＳ Ｐゴシック" pitchFamily="34" charset="-128"/>
            </a:endParaRPr>
          </a:p>
          <a:p>
            <a:pPr>
              <a:buNone/>
            </a:pPr>
            <a:endParaRPr lang="en-US" sz="1000" dirty="0" smtClean="0">
              <a:solidFill>
                <a:schemeClr val="bg1"/>
              </a:solidFill>
              <a:ea typeface="ＭＳ Ｐゴシック" pitchFamily="34" charset="-128"/>
            </a:endParaRPr>
          </a:p>
          <a:p>
            <a:pPr>
              <a:buNone/>
            </a:pPr>
            <a:endParaRPr lang="en-US" sz="1000" dirty="0" smtClean="0">
              <a:solidFill>
                <a:schemeClr val="bg1"/>
              </a:solidFill>
              <a:ea typeface="ＭＳ Ｐゴシック" pitchFamily="34" charset="-128"/>
            </a:endParaRPr>
          </a:p>
          <a:p>
            <a:pPr>
              <a:buNone/>
            </a:pPr>
            <a:endParaRPr lang="en-US" sz="1600" dirty="0" smtClean="0">
              <a:solidFill>
                <a:schemeClr val="bg1"/>
              </a:solidFill>
              <a:ea typeface="ＭＳ Ｐゴシック" pitchFamily="34" charset="-128"/>
            </a:endParaRPr>
          </a:p>
        </p:txBody>
      </p:sp>
      <p:sp>
        <p:nvSpPr>
          <p:cNvPr id="10" name="Rectangle 9"/>
          <p:cNvSpPr/>
          <p:nvPr/>
        </p:nvSpPr>
        <p:spPr>
          <a:xfrm>
            <a:off x="838200" y="5715000"/>
            <a:ext cx="7848600" cy="461665"/>
          </a:xfrm>
          <a:prstGeom prst="rect">
            <a:avLst/>
          </a:prstGeom>
        </p:spPr>
        <p:txBody>
          <a:bodyPr wrap="square">
            <a:spAutoFit/>
          </a:bodyPr>
          <a:lstStyle/>
          <a:p>
            <a:pPr>
              <a:buNone/>
            </a:pPr>
            <a:r>
              <a:rPr lang="en-US" sz="1200" dirty="0" smtClean="0">
                <a:ea typeface="ＭＳ Ｐゴシック" pitchFamily="34" charset="-128"/>
              </a:rPr>
              <a:t>*As evidenced by inclusion on the list of recognized Tribes mandated under 25 U.S.C. § 479a-1. Publication of List of Recognized Tribes.</a:t>
            </a:r>
          </a:p>
        </p:txBody>
      </p:sp>
      <p:sp>
        <p:nvSpPr>
          <p:cNvPr id="11" name="TextBox 10"/>
          <p:cNvSpPr txBox="1"/>
          <p:nvPr/>
        </p:nvSpPr>
        <p:spPr>
          <a:xfrm>
            <a:off x="685800" y="4267200"/>
            <a:ext cx="7696200" cy="1261884"/>
          </a:xfrm>
          <a:prstGeom prst="rect">
            <a:avLst/>
          </a:prstGeom>
          <a:solidFill>
            <a:srgbClr val="C2C1BC"/>
          </a:solidFill>
        </p:spPr>
        <p:txBody>
          <a:bodyPr wrap="square" rtlCol="0">
            <a:spAutoFit/>
          </a:bodyPr>
          <a:lstStyle/>
          <a:p>
            <a:r>
              <a:rPr lang="en-US" sz="2000" dirty="0" smtClean="0">
                <a:ea typeface="ＭＳ Ｐゴシック" pitchFamily="34" charset="-128"/>
              </a:rPr>
              <a:t>Federally recognized Tribal governments may carry out the above public health functions in a cooperative manner through formal agreement, formal partnership or formal collaboration.</a:t>
            </a:r>
          </a:p>
          <a:p>
            <a:endParaRPr lang="en-US" sz="1600" dirty="0"/>
          </a:p>
        </p:txBody>
      </p:sp>
    </p:spTree>
    <p:extLst>
      <p:ext uri="{BB962C8B-B14F-4D97-AF65-F5344CB8AC3E}">
        <p14:creationId xmlns:p14="http://schemas.microsoft.com/office/powerpoint/2010/main" val="16405207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dirty="0" smtClean="0"/>
              <a:t>Why Were The Accredited Health Departments Interested in Accreditation: Their Comments</a:t>
            </a:r>
            <a:endParaRPr lang="en-US" sz="2400" dirty="0"/>
          </a:p>
        </p:txBody>
      </p:sp>
      <p:sp>
        <p:nvSpPr>
          <p:cNvPr id="4" name="Text Placeholder 3"/>
          <p:cNvSpPr>
            <a:spLocks noGrp="1"/>
          </p:cNvSpPr>
          <p:nvPr>
            <p:ph type="body" idx="4294967295"/>
          </p:nvPr>
        </p:nvSpPr>
        <p:spPr>
          <a:xfrm>
            <a:off x="685800" y="1905000"/>
            <a:ext cx="7772400" cy="4191000"/>
          </a:xfrm>
        </p:spPr>
        <p:txBody>
          <a:bodyPr/>
          <a:lstStyle/>
          <a:p>
            <a:r>
              <a:rPr lang="en-US" sz="2400" dirty="0" smtClean="0"/>
              <a:t>Transparency and Accountability</a:t>
            </a:r>
          </a:p>
          <a:p>
            <a:r>
              <a:rPr lang="en-US" sz="2400" dirty="0" smtClean="0"/>
              <a:t>Most other governmental and health related services are accredited: hospitals, schools, child care centers, police departments, fire departments, etc.</a:t>
            </a:r>
          </a:p>
          <a:p>
            <a:r>
              <a:rPr lang="en-US" sz="2400" dirty="0" smtClean="0"/>
              <a:t>Provides a priority setting framework</a:t>
            </a:r>
          </a:p>
          <a:p>
            <a:r>
              <a:rPr lang="en-US" sz="2400" dirty="0" smtClean="0"/>
              <a:t>Commitment to improving their services</a:t>
            </a:r>
          </a:p>
          <a:p>
            <a:r>
              <a:rPr lang="en-US" sz="2400" dirty="0" smtClean="0"/>
              <a:t>Increased public engagement and support</a:t>
            </a:r>
          </a:p>
          <a:p>
            <a:r>
              <a:rPr lang="en-US" sz="2400" dirty="0" smtClean="0"/>
              <a:t>Increased staff morale</a:t>
            </a:r>
          </a:p>
          <a:p>
            <a:r>
              <a:rPr lang="en-US" sz="2400" dirty="0" smtClean="0"/>
              <a:t>Potential for increased funding in the future</a:t>
            </a:r>
            <a:endParaRPr lang="en-US" sz="2400" dirty="0"/>
          </a:p>
        </p:txBody>
      </p:sp>
    </p:spTree>
    <p:extLst>
      <p:ext uri="{BB962C8B-B14F-4D97-AF65-F5344CB8AC3E}">
        <p14:creationId xmlns:p14="http://schemas.microsoft.com/office/powerpoint/2010/main" val="29097532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PHAB’s Partnership With Tribes</a:t>
            </a:r>
            <a:endParaRPr lang="en-US" dirty="0"/>
          </a:p>
        </p:txBody>
      </p:sp>
    </p:spTree>
    <p:extLst>
      <p:ext uri="{BB962C8B-B14F-4D97-AF65-F5344CB8AC3E}">
        <p14:creationId xmlns:p14="http://schemas.microsoft.com/office/powerpoint/2010/main" val="25214839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381000" y="4876800"/>
            <a:ext cx="4267200" cy="1066800"/>
          </a:xfrm>
          <a:solidFill>
            <a:srgbClr val="FFFFCC"/>
          </a:solidFill>
          <a:effectLst>
            <a:outerShdw blurRad="342900" dist="38100" dir="13500000" algn="br" rotWithShape="0">
              <a:prstClr val="black">
                <a:alpha val="40000"/>
              </a:prstClr>
            </a:outerShdw>
          </a:effectLst>
        </p:spPr>
        <p:txBody>
          <a:bodyPr/>
          <a:lstStyle/>
          <a:p>
            <a:pPr marL="0" indent="0" algn="ctr">
              <a:buNone/>
            </a:pPr>
            <a:r>
              <a:rPr lang="en-US" sz="1600" i="1" dirty="0" smtClean="0"/>
              <a:t>“Use strengths and expertise of our organizations to ensure quality PH services &amp; enhance health of American Indians and Alaska Natives”</a:t>
            </a:r>
          </a:p>
          <a:p>
            <a:pPr algn="ctr"/>
            <a:endParaRPr lang="en-US" dirty="0" smtClean="0"/>
          </a:p>
          <a:p>
            <a:endParaRPr lang="en-US" dirty="0"/>
          </a:p>
        </p:txBody>
      </p:sp>
      <p:sp>
        <p:nvSpPr>
          <p:cNvPr id="4" name="Title 3"/>
          <p:cNvSpPr>
            <a:spLocks noGrp="1"/>
          </p:cNvSpPr>
          <p:nvPr>
            <p:ph type="title"/>
          </p:nvPr>
        </p:nvSpPr>
        <p:spPr>
          <a:xfrm>
            <a:off x="685800" y="685800"/>
            <a:ext cx="7086600" cy="685800"/>
          </a:xfrm>
        </p:spPr>
        <p:txBody>
          <a:bodyPr/>
          <a:lstStyle/>
          <a:p>
            <a:r>
              <a:rPr lang="en-US" sz="3200" dirty="0" smtClean="0">
                <a:solidFill>
                  <a:srgbClr val="0068AD"/>
                </a:solidFill>
              </a:rPr>
              <a:t>PHAB/NIHB MOU and Related Work</a:t>
            </a:r>
            <a:endParaRPr lang="en-US" sz="3200" dirty="0">
              <a:solidFill>
                <a:srgbClr val="0068AD"/>
              </a:solidFill>
            </a:endParaRPr>
          </a:p>
        </p:txBody>
      </p:sp>
      <p:pic>
        <p:nvPicPr>
          <p:cNvPr id="16385" name="Picture 1"/>
          <p:cNvPicPr>
            <a:picLocks noChangeAspect="1" noChangeArrowheads="1"/>
          </p:cNvPicPr>
          <p:nvPr/>
        </p:nvPicPr>
        <p:blipFill>
          <a:blip r:embed="rId3" cstate="print"/>
          <a:srcRect/>
          <a:stretch>
            <a:fillRect/>
          </a:stretch>
        </p:blipFill>
        <p:spPr bwMode="auto">
          <a:xfrm>
            <a:off x="304800" y="1470863"/>
            <a:ext cx="4427538" cy="3329737"/>
          </a:xfrm>
          <a:prstGeom prst="rect">
            <a:avLst/>
          </a:prstGeom>
          <a:noFill/>
          <a:ln w="9525">
            <a:noFill/>
            <a:miter lim="800000"/>
            <a:headEnd/>
            <a:tailEnd/>
          </a:ln>
          <a:effectLst/>
        </p:spPr>
      </p:pic>
      <p:sp>
        <p:nvSpPr>
          <p:cNvPr id="8" name="Text Placeholder 2"/>
          <p:cNvSpPr>
            <a:spLocks noGrp="1"/>
          </p:cNvSpPr>
          <p:nvPr>
            <p:ph type="body" idx="4294967295"/>
          </p:nvPr>
        </p:nvSpPr>
        <p:spPr>
          <a:xfrm>
            <a:off x="4953000" y="1371600"/>
            <a:ext cx="4419600" cy="4876800"/>
          </a:xfrm>
        </p:spPr>
        <p:txBody>
          <a:bodyPr/>
          <a:lstStyle/>
          <a:p>
            <a:r>
              <a:rPr lang="en-US" sz="2000" dirty="0" smtClean="0">
                <a:solidFill>
                  <a:srgbClr val="838177"/>
                </a:solidFill>
              </a:rPr>
              <a:t>NIHB’s Exploring Tribal Public Health Accreditation Project</a:t>
            </a:r>
          </a:p>
          <a:p>
            <a:pPr>
              <a:buNone/>
            </a:pPr>
            <a:endParaRPr lang="en-US" sz="500" dirty="0" smtClean="0">
              <a:solidFill>
                <a:srgbClr val="838177"/>
              </a:solidFill>
            </a:endParaRPr>
          </a:p>
          <a:p>
            <a:r>
              <a:rPr lang="en-US" sz="2000" dirty="0" smtClean="0">
                <a:solidFill>
                  <a:srgbClr val="838177"/>
                </a:solidFill>
              </a:rPr>
              <a:t>MOU with NIHB</a:t>
            </a:r>
          </a:p>
          <a:p>
            <a:pPr>
              <a:buNone/>
            </a:pPr>
            <a:endParaRPr lang="en-US" sz="500" dirty="0" smtClean="0">
              <a:solidFill>
                <a:srgbClr val="838177"/>
              </a:solidFill>
            </a:endParaRPr>
          </a:p>
          <a:p>
            <a:r>
              <a:rPr lang="en-US" sz="2000" dirty="0" smtClean="0">
                <a:solidFill>
                  <a:srgbClr val="838177"/>
                </a:solidFill>
              </a:rPr>
              <a:t>Tribal Think Tank </a:t>
            </a:r>
          </a:p>
          <a:p>
            <a:pPr>
              <a:buNone/>
            </a:pPr>
            <a:endParaRPr lang="en-US" sz="500" dirty="0" smtClean="0">
              <a:solidFill>
                <a:srgbClr val="838177"/>
              </a:solidFill>
            </a:endParaRPr>
          </a:p>
          <a:p>
            <a:r>
              <a:rPr lang="en-US" sz="2000" dirty="0" smtClean="0">
                <a:solidFill>
                  <a:srgbClr val="838177"/>
                </a:solidFill>
              </a:rPr>
              <a:t>Tribal Health Department Beta Test Sites</a:t>
            </a:r>
          </a:p>
          <a:p>
            <a:pPr>
              <a:buNone/>
            </a:pPr>
            <a:endParaRPr lang="en-US" sz="500" dirty="0" smtClean="0">
              <a:solidFill>
                <a:srgbClr val="838177"/>
              </a:solidFill>
            </a:endParaRPr>
          </a:p>
          <a:p>
            <a:r>
              <a:rPr lang="en-US" sz="2000" dirty="0" smtClean="0">
                <a:solidFill>
                  <a:srgbClr val="838177"/>
                </a:solidFill>
              </a:rPr>
              <a:t>Tribal Standards Workgroup</a:t>
            </a:r>
          </a:p>
          <a:p>
            <a:pPr>
              <a:buNone/>
            </a:pPr>
            <a:endParaRPr lang="en-US" sz="500" dirty="0" smtClean="0">
              <a:solidFill>
                <a:srgbClr val="838177"/>
              </a:solidFill>
            </a:endParaRPr>
          </a:p>
          <a:p>
            <a:r>
              <a:rPr lang="en-US" sz="2000" dirty="0" smtClean="0">
                <a:solidFill>
                  <a:srgbClr val="838177"/>
                </a:solidFill>
              </a:rPr>
              <a:t>PHAB/NIHB National Call for Tribal Input</a:t>
            </a:r>
          </a:p>
          <a:p>
            <a:pPr>
              <a:buNone/>
            </a:pPr>
            <a:endParaRPr lang="en-US" sz="500" dirty="0" smtClean="0">
              <a:solidFill>
                <a:srgbClr val="838177"/>
              </a:solidFill>
            </a:endParaRPr>
          </a:p>
          <a:p>
            <a:r>
              <a:rPr lang="en-US" sz="2000" dirty="0" smtClean="0">
                <a:solidFill>
                  <a:srgbClr val="838177"/>
                </a:solidFill>
              </a:rPr>
              <a:t>Feedback from NIHB’s Tribal Public Health Accreditation Advisory Board</a:t>
            </a:r>
          </a:p>
        </p:txBody>
      </p:sp>
    </p:spTree>
    <p:extLst>
      <p:ext uri="{BB962C8B-B14F-4D97-AF65-F5344CB8AC3E}">
        <p14:creationId xmlns:p14="http://schemas.microsoft.com/office/powerpoint/2010/main" val="2088490498"/>
      </p:ext>
    </p:extLst>
  </p:cSld>
  <p:clrMapOvr>
    <a:masterClrMapping/>
  </p:clrMapOvr>
  <p:timing>
    <p:tnLst>
      <p:par>
        <p:cTn id="1" dur="indefinite" restart="never" nodeType="tmRoot"/>
      </p:par>
    </p:tnLst>
  </p:timing>
</p:sld>
</file>

<file path=ppt/theme/theme1.xml><?xml version="1.0" encoding="utf-8"?>
<a:theme xmlns:a="http://schemas.openxmlformats.org/drawingml/2006/main" name="PHAB_template_v6x">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1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PHAB_template_v6x</Template>
  <TotalTime>28767</TotalTime>
  <Words>1327</Words>
  <Application>Microsoft Office PowerPoint</Application>
  <PresentationFormat>On-screen Show (4:3)</PresentationFormat>
  <Paragraphs>117</Paragraphs>
  <Slides>15</Slides>
  <Notes>7</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PHAB_template_v6x</vt:lpstr>
      <vt:lpstr>Custom Design</vt:lpstr>
      <vt:lpstr> Public Health  Department  Accreditation: A Status Update for Tribes   </vt:lpstr>
      <vt:lpstr>General PHAB Update</vt:lpstr>
      <vt:lpstr>Public Health  Accreditation Board</vt:lpstr>
      <vt:lpstr>Public Health  Accreditation Board (PHAB)</vt:lpstr>
      <vt:lpstr>PowerPoint Presentation</vt:lpstr>
      <vt:lpstr>Tribal Health Department Definition</vt:lpstr>
      <vt:lpstr>Why Were The Accredited Health Departments Interested in Accreditation: Their Comments</vt:lpstr>
      <vt:lpstr>PHAB’s Partnership With Tribes</vt:lpstr>
      <vt:lpstr>PHAB/NIHB MOU and Related Work</vt:lpstr>
      <vt:lpstr>Initial Tribal Standards Workgroup</vt:lpstr>
      <vt:lpstr>Tribal Beta Test Sites   </vt:lpstr>
      <vt:lpstr>PHAB Tribal Board Member</vt:lpstr>
      <vt:lpstr>Tribal Support</vt:lpstr>
      <vt:lpstr>Accreditation Support Initiative (AS)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John J. Presenter</dc:title>
  <dc:creator>ddavis</dc:creator>
  <cp:lastModifiedBy>Lisa Griggs</cp:lastModifiedBy>
  <cp:revision>404</cp:revision>
  <cp:lastPrinted>2013-02-06T16:35:46Z</cp:lastPrinted>
  <dcterms:created xsi:type="dcterms:W3CDTF">2010-05-11T14:38:42Z</dcterms:created>
  <dcterms:modified xsi:type="dcterms:W3CDTF">2016-04-15T13:22:07Z</dcterms:modified>
</cp:coreProperties>
</file>