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9" r:id="rId2"/>
    <p:sldId id="385" r:id="rId3"/>
    <p:sldId id="417" r:id="rId4"/>
    <p:sldId id="461" r:id="rId5"/>
    <p:sldId id="463" r:id="rId6"/>
    <p:sldId id="470" r:id="rId7"/>
    <p:sldId id="471" r:id="rId8"/>
    <p:sldId id="476" r:id="rId9"/>
    <p:sldId id="474" r:id="rId10"/>
    <p:sldId id="467" r:id="rId11"/>
    <p:sldId id="472" r:id="rId12"/>
    <p:sldId id="469" r:id="rId13"/>
    <p:sldId id="447" r:id="rId14"/>
    <p:sldId id="475" r:id="rId15"/>
    <p:sldId id="448" r:id="rId16"/>
    <p:sldId id="450" r:id="rId17"/>
    <p:sldId id="451" r:id="rId18"/>
    <p:sldId id="473" r:id="rId19"/>
    <p:sldId id="35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9473" autoAdjust="0"/>
  </p:normalViewPr>
  <p:slideViewPr>
    <p:cSldViewPr>
      <p:cViewPr varScale="1">
        <p:scale>
          <a:sx n="47" d="100"/>
          <a:sy n="47" d="100"/>
        </p:scale>
        <p:origin x="182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8BE85-084B-2E4C-81B6-A34F7192A6AD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60A55-98F9-B04A-AE93-FCEECAFD3B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87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26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617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651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61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54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99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99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963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4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48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80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61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4/20/2016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3600" b="1" i="1" dirty="0" smtClean="0">
                <a:latin typeface="Arial" charset="0"/>
                <a:cs typeface="Arial" charset="0"/>
              </a:rPr>
              <a:t>Legislative &amp; Policy Update</a:t>
            </a:r>
            <a:br>
              <a:rPr lang="en-US" sz="3600" b="1" i="1" dirty="0" smtClean="0">
                <a:latin typeface="Arial" charset="0"/>
                <a:cs typeface="Arial" charset="0"/>
              </a:rPr>
            </a:br>
            <a:endParaRPr lang="en-US" altLang="en-US" sz="32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dirty="0" smtClean="0"/>
              <a:t>Quarterly Board Meeting </a:t>
            </a:r>
            <a:endParaRPr lang="en-US" altLang="en-US" sz="1800" dirty="0"/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1800" smtClean="0"/>
              <a:t>Hosted </a:t>
            </a:r>
            <a:r>
              <a:rPr lang="en-US" altLang="en-US" sz="1800" dirty="0" smtClean="0"/>
              <a:t>by Nez Perce Tribe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altLang="en-US" sz="1800" dirty="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>April 20, 2016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sz="14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400" dirty="0" smtClean="0">
                <a:latin typeface="Arial" charset="0"/>
                <a:cs typeface="Arial" charset="0"/>
              </a:rPr>
              <a:t/>
            </a:r>
            <a:br>
              <a:rPr lang="en-US" sz="1400" dirty="0" smtClean="0">
                <a:latin typeface="Arial" charset="0"/>
                <a:cs typeface="Arial" charset="0"/>
              </a:rPr>
            </a:br>
            <a:endParaRPr lang="en-US" sz="1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STAC</a:t>
            </a:r>
            <a:r>
              <a:rPr lang="en-US" b="1" dirty="0" smtClean="0"/>
              <a:t> Meeting Update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Last meeting was March 1-2; next meeting is June 7-8</a:t>
            </a:r>
          </a:p>
          <a:p>
            <a:r>
              <a:rPr lang="en-US" sz="2400" dirty="0" smtClean="0"/>
              <a:t>Tribal leaders made several requests to Secretary Burwell, including:</a:t>
            </a:r>
          </a:p>
          <a:p>
            <a:pPr lvl="1"/>
            <a:r>
              <a:rPr lang="en-US" sz="2000" dirty="0" smtClean="0"/>
              <a:t>Ensure that Special Diabetes Program for Indians (SDPI) is properly funded; and provide status on report to Congress on SDPI</a:t>
            </a:r>
          </a:p>
          <a:p>
            <a:pPr lvl="1"/>
            <a:r>
              <a:rPr lang="en-US" sz="2000" dirty="0" smtClean="0"/>
              <a:t>Continue to advocate on mandatory funding for Contract Support Costs</a:t>
            </a:r>
          </a:p>
          <a:p>
            <a:pPr lvl="1"/>
            <a:r>
              <a:rPr lang="en-US" sz="2000" dirty="0" smtClean="0"/>
              <a:t>Raise mental health and suicide issues in Indian Country to the White House Council on Native American Affairs, and initiate a study to understand and address the epidemic</a:t>
            </a:r>
            <a:endParaRPr lang="en-US" sz="2000" dirty="0"/>
          </a:p>
          <a:p>
            <a:pPr lvl="1"/>
            <a:r>
              <a:rPr lang="en-US" sz="2000" dirty="0" smtClean="0"/>
              <a:t>Provide Tribal Consultation on Medicare Access &amp; CHIP Reauthorization Act of 2015 (MACRA) payment reforms -- Merit Based Incentive Payment Systems (MIPS)</a:t>
            </a:r>
            <a:r>
              <a:rPr lang="en-US" sz="2000" dirty="0"/>
              <a:t> </a:t>
            </a:r>
            <a:r>
              <a:rPr lang="en-US" sz="2000" dirty="0" smtClean="0"/>
              <a:t>v. Alternative Payment Models (APMs)</a:t>
            </a:r>
          </a:p>
          <a:p>
            <a:pPr lvl="1"/>
            <a:r>
              <a:rPr lang="en-US" sz="2000" dirty="0" smtClean="0"/>
              <a:t>Provide a timeline </a:t>
            </a:r>
            <a:r>
              <a:rPr lang="en-US" sz="2000" dirty="0"/>
              <a:t>on </a:t>
            </a:r>
            <a:r>
              <a:rPr lang="en-US" sz="2000" dirty="0" smtClean="0"/>
              <a:t>the release </a:t>
            </a:r>
            <a:r>
              <a:rPr lang="en-US" sz="2000" dirty="0"/>
              <a:t>of </a:t>
            </a:r>
            <a:r>
              <a:rPr lang="en-US" sz="2000" dirty="0" smtClean="0"/>
              <a:t>the proposed </a:t>
            </a:r>
            <a:r>
              <a:rPr lang="en-US" sz="2000" dirty="0"/>
              <a:t>rule on adoption and foster care analysis and reporting system (AFCARS)</a:t>
            </a:r>
          </a:p>
          <a:p>
            <a:pPr lvl="1"/>
            <a:r>
              <a:rPr lang="en-US" sz="2000" dirty="0" smtClean="0"/>
              <a:t>Establish a Senior Level Tribal Advisor position within the </a:t>
            </a:r>
            <a:r>
              <a:rPr lang="en-US" sz="2000" dirty="0"/>
              <a:t>Assistant Secretary’s </a:t>
            </a:r>
            <a:r>
              <a:rPr lang="en-US" sz="2000" dirty="0" smtClean="0"/>
              <a:t>Office at the Administration for Children and Families</a:t>
            </a:r>
          </a:p>
        </p:txBody>
      </p:sp>
    </p:spTree>
    <p:extLst>
      <p:ext uri="{BB962C8B-B14F-4D97-AF65-F5344CB8AC3E}">
        <p14:creationId xmlns:p14="http://schemas.microsoft.com/office/powerpoint/2010/main" val="96667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CMS TTAG Update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Face-to-face meeting February 25-26, 2016 in DC; conference call on April 13, 2016</a:t>
            </a:r>
          </a:p>
          <a:p>
            <a:pPr lvl="1"/>
            <a:r>
              <a:rPr lang="en-US" sz="2000" dirty="0" smtClean="0"/>
              <a:t>Priority Issues </a:t>
            </a:r>
          </a:p>
          <a:p>
            <a:pPr lvl="1"/>
            <a:r>
              <a:rPr lang="en-US" sz="2000" dirty="0" smtClean="0"/>
              <a:t>CMS Division of Tribal Affairs Update</a:t>
            </a:r>
          </a:p>
          <a:p>
            <a:pPr lvl="2"/>
            <a:r>
              <a:rPr lang="en-US" sz="1600" dirty="0" smtClean="0"/>
              <a:t>All Tribes webinar on 4/27/16 at 11:00am PST to review updated Tribal Consultation Policy</a:t>
            </a:r>
          </a:p>
          <a:p>
            <a:pPr lvl="2"/>
            <a:r>
              <a:rPr lang="en-US" sz="1600" dirty="0" smtClean="0"/>
              <a:t>April Tribal consultations in Washington and Idaho</a:t>
            </a:r>
          </a:p>
          <a:p>
            <a:pPr lvl="2"/>
            <a:r>
              <a:rPr lang="en-US" sz="1600" dirty="0" smtClean="0"/>
              <a:t>I/T/U Training Schedule</a:t>
            </a:r>
          </a:p>
          <a:p>
            <a:pPr lvl="2"/>
            <a:r>
              <a:rPr lang="en-US" sz="1600" dirty="0" smtClean="0"/>
              <a:t>Regional Consultations (Region X on May 12-13 in Suquamish)</a:t>
            </a:r>
          </a:p>
          <a:p>
            <a:pPr lvl="1"/>
            <a:r>
              <a:rPr lang="en-US" sz="2000" dirty="0" smtClean="0"/>
              <a:t>Highlight of last call:</a:t>
            </a:r>
          </a:p>
          <a:p>
            <a:pPr lvl="2"/>
            <a:r>
              <a:rPr lang="en-US" sz="1600" dirty="0" smtClean="0"/>
              <a:t>Stephen </a:t>
            </a:r>
            <a:r>
              <a:rPr lang="en-US" sz="1600" dirty="0"/>
              <a:t>Cha, Director State Innovations Group, CMMI/</a:t>
            </a:r>
            <a:r>
              <a:rPr lang="en-US" sz="1600" dirty="0" smtClean="0"/>
              <a:t>CMS -- RFI </a:t>
            </a:r>
            <a:r>
              <a:rPr lang="en-US" sz="1600" dirty="0"/>
              <a:t>will be released soon which may allow for an all payer model for a community or region rather than entire state. Interested in seeing this on a reservation or </a:t>
            </a:r>
            <a:r>
              <a:rPr lang="en-US" sz="1600" dirty="0" smtClean="0"/>
              <a:t>with a </a:t>
            </a:r>
            <a:r>
              <a:rPr lang="en-US" sz="1600" dirty="0"/>
              <a:t>T</a:t>
            </a:r>
            <a:r>
              <a:rPr lang="en-US" sz="1600" dirty="0" smtClean="0"/>
              <a:t>ribe</a:t>
            </a:r>
            <a:r>
              <a:rPr lang="en-US" sz="1600" dirty="0"/>
              <a:t>. </a:t>
            </a:r>
            <a:endParaRPr lang="en-US" sz="1600" dirty="0" smtClean="0"/>
          </a:p>
          <a:p>
            <a:pPr lvl="2"/>
            <a:endParaRPr lang="en-US" sz="1600" dirty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14496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Legislative Issues 114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Congress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Department </a:t>
            </a:r>
            <a:r>
              <a:rPr lang="en-US" sz="2800" dirty="0"/>
              <a:t>of Interior Tribal Self-Governance Act of 2015 </a:t>
            </a:r>
            <a:r>
              <a:rPr lang="en-US" sz="2800" dirty="0" smtClean="0"/>
              <a:t>(S. 286)</a:t>
            </a:r>
          </a:p>
          <a:p>
            <a:r>
              <a:rPr lang="en-US" sz="2800" dirty="0"/>
              <a:t>Advance Appropriations (H.R. 395</a:t>
            </a:r>
            <a:r>
              <a:rPr lang="en-US" sz="2800" dirty="0" smtClean="0"/>
              <a:t>)</a:t>
            </a:r>
          </a:p>
          <a:p>
            <a:r>
              <a:rPr lang="en-US" sz="2800" dirty="0"/>
              <a:t>Tribal Programs Exemption from Sequestration (S. 1497/H.R. </a:t>
            </a:r>
            <a:r>
              <a:rPr lang="en-US" sz="2800" dirty="0" smtClean="0"/>
              <a:t>3063) </a:t>
            </a:r>
            <a:endParaRPr lang="en-US" sz="2800" dirty="0"/>
          </a:p>
          <a:p>
            <a:r>
              <a:rPr lang="en-US" sz="2800" dirty="0"/>
              <a:t>Employer Mandate (S. 1771/H.R. 3080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Family </a:t>
            </a:r>
            <a:r>
              <a:rPr lang="en-US" sz="2800" dirty="0"/>
              <a:t>Stability and Family Kinship Act of 2015 </a:t>
            </a:r>
            <a:r>
              <a:rPr lang="en-US" sz="2800" dirty="0" smtClean="0"/>
              <a:t>(S. 1964) </a:t>
            </a:r>
          </a:p>
          <a:p>
            <a:r>
              <a:rPr lang="en-US" sz="2800" dirty="0" smtClean="0"/>
              <a:t>Native American Suicide Prevention Act of 2015 (H.R. 3166)</a:t>
            </a:r>
          </a:p>
          <a:p>
            <a:r>
              <a:rPr lang="en-US" sz="2800" dirty="0" smtClean="0"/>
              <a:t>Ongoing:</a:t>
            </a:r>
          </a:p>
          <a:p>
            <a:pPr lvl="1"/>
            <a:r>
              <a:rPr lang="en-US" sz="2600" dirty="0" smtClean="0"/>
              <a:t>IHCIA </a:t>
            </a:r>
            <a:r>
              <a:rPr lang="en-US" sz="2600" dirty="0"/>
              <a:t>Technical Amendments (S. 2114</a:t>
            </a:r>
            <a:r>
              <a:rPr lang="en-US" sz="2600" dirty="0" smtClean="0"/>
              <a:t>)</a:t>
            </a:r>
            <a:endParaRPr lang="en-US" sz="2600" dirty="0"/>
          </a:p>
          <a:p>
            <a:pPr lvl="1"/>
            <a:r>
              <a:rPr lang="en-US" sz="2600" dirty="0"/>
              <a:t>SDPI Permanent Reauthorization </a:t>
            </a:r>
            <a:endParaRPr lang="en-US" sz="2600" dirty="0" smtClean="0"/>
          </a:p>
          <a:p>
            <a:pPr lvl="1"/>
            <a:r>
              <a:rPr lang="en-US" sz="2600" dirty="0" smtClean="0"/>
              <a:t>Contract Support Costs mandatory funding and reconciliation language 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0565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Indian Legislative Bills in 114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Congress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S. 286 – Department of Interior Tribal Self-Governance Act of 2015 </a:t>
            </a:r>
          </a:p>
          <a:p>
            <a:pPr lvl="1"/>
            <a:r>
              <a:rPr lang="en-US" sz="2000" dirty="0" smtClean="0"/>
              <a:t>Introduced by Sen. John </a:t>
            </a:r>
            <a:r>
              <a:rPr lang="en-US" sz="2000" dirty="0" err="1" smtClean="0"/>
              <a:t>Barasso</a:t>
            </a:r>
            <a:r>
              <a:rPr lang="en-US" sz="2000" dirty="0" smtClean="0"/>
              <a:t> on 1/28/15;  </a:t>
            </a:r>
            <a:r>
              <a:rPr lang="en-US" sz="2000" dirty="0"/>
              <a:t>c</a:t>
            </a:r>
            <a:r>
              <a:rPr lang="en-US" sz="2000" dirty="0" smtClean="0"/>
              <a:t>o-sponsors  include Senators Tester, Murkowski, Crapo, Schatz, Franken</a:t>
            </a:r>
          </a:p>
          <a:p>
            <a:pPr lvl="1"/>
            <a:r>
              <a:rPr lang="en-US" sz="2000" dirty="0"/>
              <a:t>Amends Title IV of </a:t>
            </a:r>
            <a:r>
              <a:rPr lang="en-US" sz="2000" dirty="0" err="1"/>
              <a:t>of</a:t>
            </a:r>
            <a:r>
              <a:rPr lang="en-US" sz="2000" dirty="0"/>
              <a:t> </a:t>
            </a:r>
            <a:r>
              <a:rPr lang="en-US" sz="2000" dirty="0" err="1"/>
              <a:t>ISDEAA</a:t>
            </a:r>
            <a:r>
              <a:rPr lang="en-US" sz="2000" dirty="0"/>
              <a:t> to make it consistent with Title VI, the Self-Governance Program for HHS </a:t>
            </a:r>
          </a:p>
          <a:p>
            <a:pPr lvl="1"/>
            <a:r>
              <a:rPr lang="en-US" sz="2000" dirty="0" smtClean="0"/>
              <a:t>Creates the same administrative efficiencies for </a:t>
            </a:r>
            <a:r>
              <a:rPr lang="en-US" sz="2000" dirty="0" err="1" smtClean="0"/>
              <a:t>DOI</a:t>
            </a:r>
            <a:r>
              <a:rPr lang="en-US" sz="2000" dirty="0" smtClean="0"/>
              <a:t> that have been in place for HHS programs. 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S. 286 passed Senate on 7/7/15 by Unanimous Consent </a:t>
            </a:r>
            <a:endParaRPr lang="en-US" sz="2000" dirty="0">
              <a:solidFill>
                <a:srgbClr val="000000"/>
              </a:solidFill>
            </a:endParaRPr>
          </a:p>
          <a:p>
            <a:pPr lvl="1"/>
            <a:r>
              <a:rPr lang="en-US" sz="2000" dirty="0"/>
              <a:t>Referred to House Natural Resources Subcommittee On Indian, Insular and Alaska Native </a:t>
            </a:r>
            <a:r>
              <a:rPr lang="en-US" sz="2000" dirty="0" smtClean="0"/>
              <a:t>Affairs on 8/4/15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3272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Indian Legislative Bills in 114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Congress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H.R. 395 – Indian Health Service Advance Appropriations Act of 2015 </a:t>
            </a:r>
            <a:endParaRPr lang="en-US" sz="2400" dirty="0"/>
          </a:p>
          <a:p>
            <a:pPr lvl="1"/>
            <a:r>
              <a:rPr lang="en-US" sz="2000" dirty="0" smtClean="0"/>
              <a:t>Introduced by Rep. Young (AK-R) on 1/14/15; co-sponsors include Senators Kirkpatrick (AZ-D), Huffman (CA-D), Lujan (NM-D)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Amends IHCIA to authorize </a:t>
            </a:r>
            <a:r>
              <a:rPr lang="en-US" sz="2000" dirty="0" smtClean="0">
                <a:solidFill>
                  <a:srgbClr val="000000"/>
                </a:solidFill>
              </a:rPr>
              <a:t>Advance Appropriations for the Indian Health Service and Indian Health Service Facility Accounts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Referred to House Natural Resources Subcommittee on Indian, Insular and Alaska Native Affairs on 3/2/15</a:t>
            </a:r>
          </a:p>
        </p:txBody>
      </p:sp>
    </p:spTree>
    <p:extLst>
      <p:ext uri="{BB962C8B-B14F-4D97-AF65-F5344CB8AC3E}">
        <p14:creationId xmlns:p14="http://schemas.microsoft.com/office/powerpoint/2010/main" val="15038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Indian Legislative Bills in 114</a:t>
            </a:r>
            <a:r>
              <a:rPr lang="en-US" sz="3200" b="1" baseline="30000" dirty="0"/>
              <a:t>th</a:t>
            </a:r>
            <a:r>
              <a:rPr lang="en-US" sz="3200" b="1" dirty="0"/>
              <a:t> Congress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Senate bill Exempts Tribal Programs from Sequestration </a:t>
            </a:r>
          </a:p>
          <a:p>
            <a:pPr lvl="1"/>
            <a:r>
              <a:rPr lang="en-US" sz="2000" dirty="0"/>
              <a:t>Introduced by Sen. Tester (</a:t>
            </a:r>
            <a:r>
              <a:rPr lang="en-US" sz="2000" dirty="0" smtClean="0"/>
              <a:t>MT-D) and Sen. Udall (NM-D) on </a:t>
            </a:r>
            <a:r>
              <a:rPr lang="en-US" sz="2000" dirty="0"/>
              <a:t>6/3/</a:t>
            </a:r>
            <a:r>
              <a:rPr lang="en-US" sz="2000" dirty="0" smtClean="0"/>
              <a:t>15</a:t>
            </a:r>
            <a:endParaRPr lang="en-US" sz="2000" dirty="0"/>
          </a:p>
          <a:p>
            <a:pPr lvl="1"/>
            <a:r>
              <a:rPr lang="en-US" sz="2000" dirty="0" smtClean="0"/>
              <a:t>S. 1497 would exempt IHS, BIA, HUD and other Indian programs from sequestration required under the Budget Control Act of 2011 </a:t>
            </a:r>
          </a:p>
          <a:p>
            <a:pPr marL="400050"/>
            <a:r>
              <a:rPr lang="en-US" sz="2400" dirty="0" smtClean="0"/>
              <a:t>House bill Exempts Tribal Programs from Sequestration</a:t>
            </a:r>
          </a:p>
          <a:p>
            <a:pPr marL="800100" lvl="1"/>
            <a:r>
              <a:rPr lang="en-US" sz="2000" dirty="0" smtClean="0"/>
              <a:t>H.R. 3063 same companion bill to S. 1497 </a:t>
            </a:r>
          </a:p>
          <a:p>
            <a:pPr marL="800100" lvl="1"/>
            <a:r>
              <a:rPr lang="en-US" sz="2000" dirty="0" smtClean="0"/>
              <a:t>Introduced by Rep. Young (AK-R) on 7/14/15; co-sponsors include Representatives Grisham (NM-D), Cole (OK-R), Ruiz (CA-D), McCollum (MN-D) </a:t>
            </a:r>
          </a:p>
          <a:p>
            <a:pPr marL="400050"/>
            <a:r>
              <a:rPr lang="en-US" sz="2400" dirty="0" smtClean="0"/>
              <a:t>Both bills referred to Budget Committees</a:t>
            </a:r>
          </a:p>
        </p:txBody>
      </p:sp>
    </p:spTree>
    <p:extLst>
      <p:ext uri="{BB962C8B-B14F-4D97-AF65-F5344CB8AC3E}">
        <p14:creationId xmlns:p14="http://schemas.microsoft.com/office/powerpoint/2010/main" val="117497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Indian Legislative Bills in 114</a:t>
            </a:r>
            <a:r>
              <a:rPr lang="en-US" sz="3200" b="1" baseline="30000" dirty="0"/>
              <a:t>th</a:t>
            </a:r>
            <a:r>
              <a:rPr lang="en-US" sz="3200" b="1" dirty="0"/>
              <a:t> Congress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Exemption from ACA Employer Mandate (Shared Responsibility)</a:t>
            </a:r>
          </a:p>
          <a:p>
            <a:pPr lvl="1"/>
            <a:r>
              <a:rPr lang="en-US" sz="2400" dirty="0" smtClean="0"/>
              <a:t>Tribal Employment and Jobs Protection Act </a:t>
            </a:r>
          </a:p>
          <a:p>
            <a:pPr lvl="1"/>
            <a:r>
              <a:rPr lang="en-US" sz="2400" dirty="0" smtClean="0"/>
              <a:t> S. 1771 introduced by Sen. </a:t>
            </a:r>
            <a:r>
              <a:rPr lang="en-US" sz="2400" dirty="0" err="1" smtClean="0"/>
              <a:t>Daines</a:t>
            </a:r>
            <a:r>
              <a:rPr lang="en-US" sz="2400" dirty="0" smtClean="0"/>
              <a:t> (MT-R) on 7/15/15; co-sponsors Senators Round (SD-R), Crapo (ID-R) and Thune (SD-R)</a:t>
            </a:r>
          </a:p>
          <a:p>
            <a:pPr lvl="1"/>
            <a:r>
              <a:rPr lang="en-US" sz="2400" dirty="0" smtClean="0"/>
              <a:t>H.R. 3080 introduced by Rep. </a:t>
            </a:r>
            <a:r>
              <a:rPr lang="en-US" sz="2400" dirty="0" err="1" smtClean="0"/>
              <a:t>Noem</a:t>
            </a:r>
            <a:r>
              <a:rPr lang="en-US" sz="2400" dirty="0" smtClean="0"/>
              <a:t> (SD) on 7/15/15; 25 bi-partisan co-sponsors  </a:t>
            </a:r>
          </a:p>
          <a:p>
            <a:pPr lvl="1"/>
            <a:r>
              <a:rPr lang="en-US" sz="2400" dirty="0" smtClean="0"/>
              <a:t>Senate bill referred to Finance; House bill referred to Ways &amp; Means</a:t>
            </a:r>
          </a:p>
          <a:p>
            <a:pPr marL="457200" lvl="1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6705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Indian Legislative Bills in 114</a:t>
            </a:r>
            <a:r>
              <a:rPr lang="en-US" sz="3200" b="1" baseline="30000" dirty="0"/>
              <a:t>th</a:t>
            </a:r>
            <a:r>
              <a:rPr lang="en-US" sz="3200" b="1" dirty="0"/>
              <a:t> Congress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S. 1964 Family Stability and Family Kinship Act of 2015 </a:t>
            </a:r>
          </a:p>
          <a:p>
            <a:pPr lvl="1"/>
            <a:r>
              <a:rPr lang="en-US" sz="2400" dirty="0" smtClean="0"/>
              <a:t>Introduced by Sen. Wyden (OR-D) on 8/5/15; </a:t>
            </a:r>
            <a:r>
              <a:rPr lang="en-US" sz="2400" dirty="0"/>
              <a:t>c</a:t>
            </a:r>
            <a:r>
              <a:rPr lang="en-US" sz="2400" dirty="0" smtClean="0"/>
              <a:t>o-sponsors Sen. Bennett, Brown (OH-D), Cantwell (WA-D), Casey (PA-D), </a:t>
            </a:r>
            <a:r>
              <a:rPr lang="en-US" sz="2400" dirty="0" err="1" smtClean="0"/>
              <a:t>Gillibrand</a:t>
            </a:r>
            <a:r>
              <a:rPr lang="en-US" sz="2400" dirty="0" smtClean="0"/>
              <a:t> (NY-D), Menendez (NJ-D), Schumer (NY-D), Stabenow (MI-D), Warner (VA-D)</a:t>
            </a:r>
          </a:p>
          <a:p>
            <a:pPr lvl="1"/>
            <a:r>
              <a:rPr lang="en-US" sz="2400" dirty="0" smtClean="0"/>
              <a:t>Reforms the federal finance system supporting state and child welfare services </a:t>
            </a:r>
          </a:p>
          <a:p>
            <a:pPr lvl="1"/>
            <a:r>
              <a:rPr lang="en-US" sz="2400" dirty="0" smtClean="0"/>
              <a:t>Funds preventive services and kinship placements for children at risk of foster placement </a:t>
            </a:r>
          </a:p>
          <a:p>
            <a:pPr lvl="1"/>
            <a:r>
              <a:rPr lang="en-US" sz="2400" dirty="0" smtClean="0"/>
              <a:t>Current law creates incentives to place Indian children outside of families in order to receive federal funding</a:t>
            </a:r>
          </a:p>
          <a:p>
            <a:pPr lvl="1"/>
            <a:r>
              <a:rPr lang="en-US" sz="2400" dirty="0" smtClean="0"/>
              <a:t>Encourages child welfare system to forego alternatives to prevent breakup of families like parent training, mental health counseling, trauma recovery, etc. </a:t>
            </a:r>
          </a:p>
          <a:p>
            <a:pPr lvl="1"/>
            <a:r>
              <a:rPr lang="en-US" sz="2400" dirty="0" smtClean="0"/>
              <a:t>Referred to Finance Committee on 8/5/15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881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Indian Legislative Bills in 114</a:t>
            </a:r>
            <a:r>
              <a:rPr lang="en-US" sz="3200" b="1" baseline="30000" dirty="0"/>
              <a:t>th</a:t>
            </a:r>
            <a:r>
              <a:rPr lang="en-US" sz="3200" b="1" dirty="0"/>
              <a:t> Congress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H.R. 3166 Native American Suicide Prevention Act of 2015</a:t>
            </a:r>
          </a:p>
          <a:p>
            <a:pPr lvl="1"/>
            <a:r>
              <a:rPr lang="en-US" sz="2400" dirty="0" smtClean="0"/>
              <a:t>Introduced by Rep. </a:t>
            </a:r>
            <a:r>
              <a:rPr lang="en-US" sz="2400" dirty="0" err="1" smtClean="0"/>
              <a:t>Grijalva</a:t>
            </a:r>
            <a:r>
              <a:rPr lang="en-US" sz="2400" dirty="0" smtClean="0"/>
              <a:t> (AZ-D) on 7/22/15; </a:t>
            </a:r>
            <a:r>
              <a:rPr lang="en-US" sz="2400" dirty="0"/>
              <a:t>c</a:t>
            </a:r>
            <a:r>
              <a:rPr lang="en-US" sz="2400" dirty="0" smtClean="0"/>
              <a:t>o-sponsors are Reps. Ruiz (CA-D), Huffman (CA-D), Young (AK-R), Moore (WI-D), McCollum (MN-D), Grisham (NM-D), Salmon (AZ-R), Napolitano (CA-D) and Cole (OK-R).</a:t>
            </a:r>
          </a:p>
          <a:p>
            <a:pPr lvl="1"/>
            <a:r>
              <a:rPr lang="en-US" sz="2400" dirty="0"/>
              <a:t>Amends the Public Health Service Act to require a state or state-designed </a:t>
            </a:r>
            <a:r>
              <a:rPr lang="en-US" sz="2400" dirty="0" smtClean="0"/>
              <a:t>entity to seek Tribal consultation </a:t>
            </a:r>
            <a:r>
              <a:rPr lang="en-US" sz="2400" dirty="0"/>
              <a:t>as a </a:t>
            </a:r>
            <a:r>
              <a:rPr lang="en-US" sz="2400" dirty="0" smtClean="0"/>
              <a:t>condition </a:t>
            </a:r>
            <a:r>
              <a:rPr lang="en-US" sz="2400" dirty="0"/>
              <a:t>of receiving a grant or cooperate agreement for development/implementation of a statewide youth suicide and early intervention and prevention </a:t>
            </a:r>
            <a:r>
              <a:rPr lang="en-US" sz="2400" dirty="0" smtClean="0"/>
              <a:t>strategy.</a:t>
            </a:r>
          </a:p>
          <a:p>
            <a:pPr lvl="1"/>
            <a:r>
              <a:rPr lang="en-US" sz="2400" dirty="0" smtClean="0"/>
              <a:t>Referred to Energy &amp; Commerce, Subcommittee on Health on 7/24/15.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2071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Discussion?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6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Report 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752600"/>
            <a:ext cx="6858000" cy="437356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President’s FY 2017 IHS Budget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Contract Support Costs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100% FMAP Update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Catastrophic Health Emergency Fund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Medicare-Like Rates for Non-Hospital Providers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Confidentiality of Substance Use Disorder Patient Records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STAC Meeting Update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CMS TTAG Update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/>
              <a:t>Legislative Issues 114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Congress</a:t>
            </a:r>
          </a:p>
        </p:txBody>
      </p:sp>
    </p:spTree>
    <p:extLst>
      <p:ext uri="{BB962C8B-B14F-4D97-AF65-F5344CB8AC3E}">
        <p14:creationId xmlns:p14="http://schemas.microsoft.com/office/powerpoint/2010/main" val="583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President’s FY 2017 IHS Budget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8731" y="1371600"/>
            <a:ext cx="7162800" cy="4902847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President’s FY 2017 IHS Budget Request is $5.2 billion, a $377 million increase </a:t>
            </a:r>
          </a:p>
          <a:p>
            <a:pPr lvl="1"/>
            <a:r>
              <a:rPr lang="en-US" sz="2000" dirty="0" smtClean="0"/>
              <a:t>7.9% increase above FY 2016 enacted budget</a:t>
            </a:r>
          </a:p>
          <a:p>
            <a:r>
              <a:rPr lang="en-US" sz="2400" dirty="0" smtClean="0"/>
              <a:t>Purchased and Referred Care is $962 million, a $48 million increase</a:t>
            </a:r>
          </a:p>
          <a:p>
            <a:pPr lvl="1"/>
            <a:r>
              <a:rPr lang="en-US" sz="2000" dirty="0" smtClean="0"/>
              <a:t>5.3% increase over FY 2016 enacted budget</a:t>
            </a:r>
          </a:p>
          <a:p>
            <a:pPr lvl="1"/>
            <a:r>
              <a:rPr lang="en-US" sz="2000" dirty="0" smtClean="0"/>
              <a:t>Does not restore the $46 million lost in FY 2016 (no increase from FY 2015 to FY 2016)</a:t>
            </a:r>
          </a:p>
          <a:p>
            <a:r>
              <a:rPr lang="en-US" sz="2400" dirty="0" smtClean="0"/>
              <a:t>Contract Support Costs is $800 million, an $82 million increase</a:t>
            </a:r>
          </a:p>
          <a:p>
            <a:pPr lvl="1"/>
            <a:r>
              <a:rPr lang="en-US" sz="2000" dirty="0" smtClean="0"/>
              <a:t>11.4% increase over FY 2016 enacted budget</a:t>
            </a:r>
          </a:p>
          <a:p>
            <a:r>
              <a:rPr lang="en-US" sz="2400" dirty="0" smtClean="0"/>
              <a:t>Includes mandatory </a:t>
            </a:r>
            <a:r>
              <a:rPr lang="en-US" sz="2400" dirty="0"/>
              <a:t>spending for </a:t>
            </a:r>
            <a:r>
              <a:rPr lang="en-US" sz="2400" dirty="0" smtClean="0"/>
              <a:t>Special </a:t>
            </a:r>
            <a:r>
              <a:rPr lang="en-US" sz="2400" dirty="0"/>
              <a:t>Diabetes Program </a:t>
            </a:r>
            <a:r>
              <a:rPr lang="en-US" sz="2400" dirty="0" smtClean="0"/>
              <a:t>for Indians </a:t>
            </a:r>
            <a:r>
              <a:rPr lang="en-US" sz="2400" dirty="0"/>
              <a:t>and the new Crisis response and Behavioral Health initiatives </a:t>
            </a:r>
            <a:endParaRPr lang="en-US" sz="2400" dirty="0" smtClean="0"/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376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Contract Support Costs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President’s FY 2017 IHS budget proposes an increase of $82m above </a:t>
            </a:r>
            <a:r>
              <a:rPr lang="en-US" sz="2400" dirty="0"/>
              <a:t>FY </a:t>
            </a:r>
            <a:r>
              <a:rPr lang="en-US" sz="2400" dirty="0" smtClean="0"/>
              <a:t>2016 level for Contract Support Costs (CSC) </a:t>
            </a:r>
          </a:p>
          <a:p>
            <a:r>
              <a:rPr lang="en-US" sz="2400" dirty="0" smtClean="0"/>
              <a:t>In </a:t>
            </a:r>
            <a:r>
              <a:rPr lang="en-US" sz="2400" dirty="0"/>
              <a:t>FY 2018 and beyond, the Administration proposes to reclassify CSC as a </a:t>
            </a:r>
            <a:r>
              <a:rPr lang="en-US" sz="2400" dirty="0" smtClean="0"/>
              <a:t>mandatory.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everal recommended changes to the CSC Policy were made following the March 28-29 CSC Workgroup meeting.   </a:t>
            </a:r>
          </a:p>
          <a:p>
            <a:r>
              <a:rPr lang="en-US" sz="2400" dirty="0" smtClean="0"/>
              <a:t>Dear Tribal Leader sent out on 4/11/16 providing a 60-day comment period on the revised policy.</a:t>
            </a:r>
          </a:p>
          <a:p>
            <a:r>
              <a:rPr lang="en-US" sz="2400" dirty="0" smtClean="0"/>
              <a:t>Three Tribal Consultation sessions, then review of comments by CSC Workgroup, and Final Policy anticipated to be completed by early August. 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87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100% FMAP Update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71600"/>
            <a:ext cx="71628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On February 26, 2016, CMS issued a letter to State Health Officials re-interpreting the scope of services to be considered “received through” an I/T to qualify for 100% FMAP: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dirty="0" smtClean="0"/>
              <a:t>“Received through” now includes any services that an I/T is authorized to provide according to IHS rules, and that are also covered under the approved Medicaid state plan, including long-term services and supports (LTSS).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dirty="0" smtClean="0"/>
              <a:t>May also include transportation (emergency and non-emergency) and other related travel expenses if it is a covered service under the Medicaid state plan.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dirty="0" smtClean="0"/>
              <a:t>I/T’s request for service from a non-I/T provider must be in accordance with a “care coordination agreement” and non-I/T provider must be a Medicaid provider.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dirty="0" smtClean="0"/>
              <a:t>Two billing options presented: (a) non-I/T provider bills Medicaid directly; or (b) I/T handles all billing.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2000" b="1" dirty="0" smtClean="0"/>
              <a:t> Effective upon execution of a written care coordination agreement</a:t>
            </a:r>
            <a:r>
              <a:rPr lang="en-US" sz="2000" dirty="0" smtClean="0"/>
              <a:t>.</a:t>
            </a:r>
          </a:p>
          <a:p>
            <a:r>
              <a:rPr lang="en-US" sz="2400" dirty="0" smtClean="0"/>
              <a:t>CMS to issue a FAQ on new policy.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3846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Catastrophic Health Emergency Fund (CHEF)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Proposed rule issued on January 26, 2016 </a:t>
            </a:r>
            <a:r>
              <a:rPr lang="en-US" sz="2400" dirty="0"/>
              <a:t>(</a:t>
            </a:r>
            <a:r>
              <a:rPr lang="en-US" sz="2400" dirty="0" smtClean="0"/>
              <a:t>81 Fed. Reg. 4239–44). </a:t>
            </a:r>
          </a:p>
          <a:p>
            <a:r>
              <a:rPr lang="en-US" sz="2400" dirty="0" smtClean="0"/>
              <a:t>Sets threshold cost at $19,000 for catastrophic illness or disaster.</a:t>
            </a:r>
          </a:p>
          <a:p>
            <a:r>
              <a:rPr lang="en-US" sz="2400" dirty="0" smtClean="0"/>
              <a:t>Adds “tribal” resources to the list of alternate resources.</a:t>
            </a:r>
          </a:p>
          <a:p>
            <a:r>
              <a:rPr lang="en-US" sz="2400" dirty="0" smtClean="0"/>
              <a:t>No Tribal consultation on this rule before it was issued.   </a:t>
            </a:r>
          </a:p>
          <a:p>
            <a:r>
              <a:rPr lang="en-US" sz="2400" dirty="0" smtClean="0"/>
              <a:t>At TSGAC quarterly meeting, a request for Tribal consultation was made to IHS Deputy Director.</a:t>
            </a:r>
          </a:p>
          <a:p>
            <a:r>
              <a:rPr lang="en-US" sz="2400" b="1" dirty="0" smtClean="0"/>
              <a:t>Comment period was extended to </a:t>
            </a:r>
            <a:r>
              <a:rPr lang="en-US" sz="2400" b="1" dirty="0"/>
              <a:t>May 10, 2016 </a:t>
            </a:r>
            <a:r>
              <a:rPr lang="en-US" sz="2400" b="1" dirty="0" smtClean="0"/>
              <a:t>[81 Fed. Reg. 12851–52 (Mar. 11, 2016)]. </a:t>
            </a:r>
            <a:endParaRPr lang="en-US" sz="2400" b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168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Medicare-Like Rates (MLR) to Non-Hospital Providers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Final rule with comment period issued on March 21, 2016 – 81 Fed. Reg. 14977-84.</a:t>
            </a:r>
          </a:p>
          <a:p>
            <a:r>
              <a:rPr lang="en-US" sz="2400" dirty="0" smtClean="0"/>
              <a:t>Extends MLR to physicians and other health care professional services and non-hospital based services (non-hospital providers).</a:t>
            </a:r>
          </a:p>
          <a:p>
            <a:r>
              <a:rPr lang="en-US" sz="2400" dirty="0" smtClean="0"/>
              <a:t>Applies to IHS-operated PRC programs and urban Indian health programs, and Tribes/Tribal organizations if they opt-in. </a:t>
            </a:r>
          </a:p>
          <a:p>
            <a:r>
              <a:rPr lang="en-US" sz="2400" dirty="0" smtClean="0"/>
              <a:t>Allows I/T/Us to negotiate or pay non-hospital providers MLRs, i.e. some providers may not see patients if the rate is too low.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508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Medicare-Like Rates (MLR) to Non-Hospital Providers-cont’d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D</a:t>
            </a:r>
            <a:r>
              <a:rPr lang="en-US" sz="2800" dirty="0" smtClean="0"/>
              <a:t>efinition of “referral” issue</a:t>
            </a:r>
          </a:p>
          <a:p>
            <a:r>
              <a:rPr lang="en-US" sz="2800" dirty="0" smtClean="0"/>
              <a:t>Statement in Annual Funding Agreement</a:t>
            </a:r>
          </a:p>
          <a:p>
            <a:r>
              <a:rPr lang="en-US" sz="2800" dirty="0" smtClean="0"/>
              <a:t>I/U should implement the rule ASAP but must implement the rates no later than 3/21/17</a:t>
            </a:r>
          </a:p>
          <a:p>
            <a:r>
              <a:rPr lang="en-US" sz="2800" dirty="0" smtClean="0"/>
              <a:t>Basic statement in Annual Funding Agreement (AFA) needed for Tribal health programs to opt in</a:t>
            </a:r>
          </a:p>
          <a:p>
            <a:r>
              <a:rPr lang="en-US" sz="2800" b="1" dirty="0" smtClean="0"/>
              <a:t>Rule effective on May 20, 2016 but comments are being accepted up to this date.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9719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Confidentiality of Substance Use Disorder Patient Records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Proposed rule issued on February 9, 2016 (81 Fed. Reg. 6988). </a:t>
            </a:r>
          </a:p>
          <a:p>
            <a:r>
              <a:rPr lang="en-US" sz="2400" dirty="0" smtClean="0"/>
              <a:t>Updates and modernizes regulations issued in 1987 under 42 CFR Part 2.</a:t>
            </a:r>
          </a:p>
          <a:p>
            <a:r>
              <a:rPr lang="en-US" sz="2400" dirty="0" smtClean="0"/>
              <a:t>Impacts programs operating under ISDEAA and those operating health centers under HRSA grants. </a:t>
            </a:r>
          </a:p>
          <a:p>
            <a:r>
              <a:rPr lang="en-US" sz="2400" dirty="0" smtClean="0"/>
              <a:t>Meant to protect use of substance abuse information against individuals which would lead them not to seek needed treatment. </a:t>
            </a:r>
          </a:p>
          <a:p>
            <a:r>
              <a:rPr lang="en-US" sz="2400" dirty="0" smtClean="0"/>
              <a:t>Proposes to align regulations with advances in the health care delivery system. </a:t>
            </a:r>
          </a:p>
          <a:p>
            <a:r>
              <a:rPr lang="en-US" sz="2400" b="1" dirty="0" smtClean="0"/>
              <a:t>Comment period ended on April 11, 2016. A request for Tribal consultation was made by NPAIHB. </a:t>
            </a:r>
            <a:endParaRPr lang="en-US" sz="2400" b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9058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10242</TotalTime>
  <Words>1807</Words>
  <Application>Microsoft Office PowerPoint</Application>
  <PresentationFormat>On-screen Show (4:3)</PresentationFormat>
  <Paragraphs>159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Tahoma</vt:lpstr>
      <vt:lpstr>Wingdings</vt:lpstr>
      <vt:lpstr>Gathering Wisdom Presentation - May 26, 2011</vt:lpstr>
      <vt:lpstr>Legislative &amp; Policy Update </vt:lpstr>
      <vt:lpstr>Report Overview </vt:lpstr>
      <vt:lpstr>President’s FY 2017 IHS Budget</vt:lpstr>
      <vt:lpstr>Contract Support Costs</vt:lpstr>
      <vt:lpstr>100% FMAP Update</vt:lpstr>
      <vt:lpstr>Catastrophic Health Emergency Fund (CHEF)</vt:lpstr>
      <vt:lpstr>Medicare-Like Rates (MLR) to Non-Hospital Providers</vt:lpstr>
      <vt:lpstr>Medicare-Like Rates (MLR) to Non-Hospital Providers-cont’d</vt:lpstr>
      <vt:lpstr>Confidentiality of Substance Use Disorder Patient Records</vt:lpstr>
      <vt:lpstr>STAC Meeting Update</vt:lpstr>
      <vt:lpstr>CMS TTAG Update</vt:lpstr>
      <vt:lpstr>Legislative Issues 114th Congress</vt:lpstr>
      <vt:lpstr>Indian Legislative Bills in 114th Congress </vt:lpstr>
      <vt:lpstr>Indian Legislative Bills in 114th Congress </vt:lpstr>
      <vt:lpstr>Indian Legislative Bills in 114th Congress </vt:lpstr>
      <vt:lpstr>Indian Legislative Bills in 114th Congress </vt:lpstr>
      <vt:lpstr>Indian Legislative Bills in 114th Congress </vt:lpstr>
      <vt:lpstr>Indian Legislative Bills in 114th Congress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temp</cp:lastModifiedBy>
  <cp:revision>586</cp:revision>
  <cp:lastPrinted>2016-04-15T17:14:56Z</cp:lastPrinted>
  <dcterms:created xsi:type="dcterms:W3CDTF">2011-07-14T14:04:56Z</dcterms:created>
  <dcterms:modified xsi:type="dcterms:W3CDTF">2016-04-20T19:53:33Z</dcterms:modified>
</cp:coreProperties>
</file>