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6"/>
  </p:notesMasterIdLst>
  <p:handoutMasterIdLst>
    <p:handoutMasterId r:id="rId17"/>
  </p:handoutMasterIdLst>
  <p:sldIdLst>
    <p:sldId id="256" r:id="rId2"/>
    <p:sldId id="491" r:id="rId3"/>
    <p:sldId id="492" r:id="rId4"/>
    <p:sldId id="479" r:id="rId5"/>
    <p:sldId id="480" r:id="rId6"/>
    <p:sldId id="489" r:id="rId7"/>
    <p:sldId id="486" r:id="rId8"/>
    <p:sldId id="487" r:id="rId9"/>
    <p:sldId id="488" r:id="rId10"/>
    <p:sldId id="425" r:id="rId11"/>
    <p:sldId id="493" r:id="rId12"/>
    <p:sldId id="494" r:id="rId13"/>
    <p:sldId id="490" r:id="rId14"/>
    <p:sldId id="272"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00" autoAdjust="0"/>
    <p:restoredTop sz="59719" autoAdjust="0"/>
  </p:normalViewPr>
  <p:slideViewPr>
    <p:cSldViewPr>
      <p:cViewPr>
        <p:scale>
          <a:sx n="51" d="100"/>
          <a:sy n="51" d="100"/>
        </p:scale>
        <p:origin x="-1278" y="-12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649"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134" y="0"/>
            <a:ext cx="3038648" cy="465138"/>
          </a:xfrm>
          <a:prstGeom prst="rect">
            <a:avLst/>
          </a:prstGeom>
        </p:spPr>
        <p:txBody>
          <a:bodyPr vert="horz" lIns="91440" tIns="45720" rIns="91440" bIns="45720" rtlCol="0"/>
          <a:lstStyle>
            <a:lvl1pPr algn="r">
              <a:defRPr sz="1200"/>
            </a:lvl1pPr>
          </a:lstStyle>
          <a:p>
            <a:fld id="{E309F8E3-914E-4753-A5D9-282F1E1594A4}" type="datetimeFigureOut">
              <a:rPr lang="en-US" smtClean="0"/>
              <a:t>4/14/2016</a:t>
            </a:fld>
            <a:endParaRPr lang="en-US" dirty="0"/>
          </a:p>
        </p:txBody>
      </p:sp>
      <p:sp>
        <p:nvSpPr>
          <p:cNvPr id="4" name="Footer Placeholder 3"/>
          <p:cNvSpPr>
            <a:spLocks noGrp="1"/>
          </p:cNvSpPr>
          <p:nvPr>
            <p:ph type="ftr" sz="quarter" idx="2"/>
          </p:nvPr>
        </p:nvSpPr>
        <p:spPr>
          <a:xfrm>
            <a:off x="1" y="8829675"/>
            <a:ext cx="3038649"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134" y="8829675"/>
            <a:ext cx="3038648" cy="465138"/>
          </a:xfrm>
          <a:prstGeom prst="rect">
            <a:avLst/>
          </a:prstGeom>
        </p:spPr>
        <p:txBody>
          <a:bodyPr vert="horz" lIns="91440" tIns="45720" rIns="91440" bIns="45720" rtlCol="0" anchor="b"/>
          <a:lstStyle>
            <a:lvl1pPr algn="r">
              <a:defRPr sz="1200"/>
            </a:lvl1pPr>
          </a:lstStyle>
          <a:p>
            <a:fld id="{1EA3E148-855A-4DE7-857A-19B320BD12F7}" type="slidenum">
              <a:rPr lang="en-US" smtClean="0"/>
              <a:t>‹#›</a:t>
            </a:fld>
            <a:endParaRPr lang="en-US" dirty="0"/>
          </a:p>
        </p:txBody>
      </p:sp>
    </p:spTree>
    <p:extLst>
      <p:ext uri="{BB962C8B-B14F-4D97-AF65-F5344CB8AC3E}">
        <p14:creationId xmlns:p14="http://schemas.microsoft.com/office/powerpoint/2010/main" val="21266045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8" y="0"/>
            <a:ext cx="3038649" cy="465138"/>
          </a:xfrm>
          <a:prstGeom prst="rect">
            <a:avLst/>
          </a:prstGeom>
        </p:spPr>
        <p:txBody>
          <a:bodyPr vert="horz" lIns="91430" tIns="45715" rIns="91430" bIns="45715" rtlCol="0"/>
          <a:lstStyle>
            <a:lvl1pPr algn="l">
              <a:defRPr sz="1200"/>
            </a:lvl1pPr>
          </a:lstStyle>
          <a:p>
            <a:endParaRPr lang="en-US" dirty="0"/>
          </a:p>
        </p:txBody>
      </p:sp>
      <p:sp>
        <p:nvSpPr>
          <p:cNvPr id="3" name="Date Placeholder 2"/>
          <p:cNvSpPr>
            <a:spLocks noGrp="1"/>
          </p:cNvSpPr>
          <p:nvPr>
            <p:ph type="dt" idx="1"/>
          </p:nvPr>
        </p:nvSpPr>
        <p:spPr>
          <a:xfrm>
            <a:off x="3970134" y="0"/>
            <a:ext cx="3038648" cy="465138"/>
          </a:xfrm>
          <a:prstGeom prst="rect">
            <a:avLst/>
          </a:prstGeom>
        </p:spPr>
        <p:txBody>
          <a:bodyPr vert="horz" lIns="91430" tIns="45715" rIns="91430" bIns="45715" rtlCol="0"/>
          <a:lstStyle>
            <a:lvl1pPr algn="r">
              <a:defRPr sz="1200"/>
            </a:lvl1pPr>
          </a:lstStyle>
          <a:p>
            <a:fld id="{A78A9759-1886-4F1C-BD7E-1DACA9D8593C}" type="datetimeFigureOut">
              <a:rPr lang="en-US" smtClean="0"/>
              <a:t>4/14/2016</a:t>
            </a:fld>
            <a:endParaRPr lang="en-US" dirty="0"/>
          </a:p>
        </p:txBody>
      </p:sp>
      <p:sp>
        <p:nvSpPr>
          <p:cNvPr id="4" name="Slide Image Placeholder 3"/>
          <p:cNvSpPr>
            <a:spLocks noGrp="1" noRot="1" noChangeAspect="1"/>
          </p:cNvSpPr>
          <p:nvPr>
            <p:ph type="sldImg" idx="2"/>
          </p:nvPr>
        </p:nvSpPr>
        <p:spPr>
          <a:xfrm>
            <a:off x="1181100" y="696913"/>
            <a:ext cx="4649788" cy="3486150"/>
          </a:xfrm>
          <a:prstGeom prst="rect">
            <a:avLst/>
          </a:prstGeom>
          <a:noFill/>
          <a:ln w="12700">
            <a:solidFill>
              <a:prstClr val="black"/>
            </a:solidFill>
          </a:ln>
        </p:spPr>
        <p:txBody>
          <a:bodyPr vert="horz" lIns="91430" tIns="45715" rIns="91430" bIns="45715" rtlCol="0" anchor="ctr"/>
          <a:lstStyle/>
          <a:p>
            <a:endParaRPr lang="en-US" dirty="0"/>
          </a:p>
        </p:txBody>
      </p:sp>
      <p:sp>
        <p:nvSpPr>
          <p:cNvPr id="5" name="Notes Placeholder 4"/>
          <p:cNvSpPr>
            <a:spLocks noGrp="1"/>
          </p:cNvSpPr>
          <p:nvPr>
            <p:ph type="body" sz="quarter" idx="3"/>
          </p:nvPr>
        </p:nvSpPr>
        <p:spPr>
          <a:xfrm>
            <a:off x="701848" y="4416435"/>
            <a:ext cx="5608320" cy="4183063"/>
          </a:xfrm>
          <a:prstGeom prst="rect">
            <a:avLst/>
          </a:prstGeom>
        </p:spPr>
        <p:txBody>
          <a:bodyPr vert="horz" lIns="91430" tIns="45715" rIns="91430" bIns="457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8" y="8829675"/>
            <a:ext cx="3038649" cy="465138"/>
          </a:xfrm>
          <a:prstGeom prst="rect">
            <a:avLst/>
          </a:prstGeom>
        </p:spPr>
        <p:txBody>
          <a:bodyPr vert="horz" lIns="91430" tIns="45715" rIns="91430" bIns="4571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134" y="8829675"/>
            <a:ext cx="3038648" cy="465138"/>
          </a:xfrm>
          <a:prstGeom prst="rect">
            <a:avLst/>
          </a:prstGeom>
        </p:spPr>
        <p:txBody>
          <a:bodyPr vert="horz" lIns="91430" tIns="45715" rIns="91430" bIns="45715" rtlCol="0" anchor="b"/>
          <a:lstStyle>
            <a:lvl1pPr algn="r">
              <a:defRPr sz="1200"/>
            </a:lvl1pPr>
          </a:lstStyle>
          <a:p>
            <a:fld id="{C85B0A02-D819-448E-8BCA-1DD395A4E017}" type="slidenum">
              <a:rPr lang="en-US" smtClean="0"/>
              <a:t>‹#›</a:t>
            </a:fld>
            <a:endParaRPr lang="en-US" dirty="0"/>
          </a:p>
        </p:txBody>
      </p:sp>
    </p:spTree>
    <p:extLst>
      <p:ext uri="{BB962C8B-B14F-4D97-AF65-F5344CB8AC3E}">
        <p14:creationId xmlns:p14="http://schemas.microsoft.com/office/powerpoint/2010/main" val="4013836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1</a:t>
            </a:fld>
            <a:endParaRPr lang="en-US" dirty="0"/>
          </a:p>
        </p:txBody>
      </p:sp>
    </p:spTree>
    <p:extLst>
      <p:ext uri="{BB962C8B-B14F-4D97-AF65-F5344CB8AC3E}">
        <p14:creationId xmlns:p14="http://schemas.microsoft.com/office/powerpoint/2010/main" val="2488455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10</a:t>
            </a:fld>
            <a:endParaRPr lang="en-US" dirty="0"/>
          </a:p>
        </p:txBody>
      </p:sp>
    </p:spTree>
    <p:extLst>
      <p:ext uri="{BB962C8B-B14F-4D97-AF65-F5344CB8AC3E}">
        <p14:creationId xmlns:p14="http://schemas.microsoft.com/office/powerpoint/2010/main" val="16639746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11</a:t>
            </a:fld>
            <a:endParaRPr lang="en-US" dirty="0"/>
          </a:p>
        </p:txBody>
      </p:sp>
    </p:spTree>
    <p:extLst>
      <p:ext uri="{BB962C8B-B14F-4D97-AF65-F5344CB8AC3E}">
        <p14:creationId xmlns:p14="http://schemas.microsoft.com/office/powerpoint/2010/main" val="14398431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12</a:t>
            </a:fld>
            <a:endParaRPr lang="en-US" dirty="0"/>
          </a:p>
        </p:txBody>
      </p:sp>
    </p:spTree>
    <p:extLst>
      <p:ext uri="{BB962C8B-B14F-4D97-AF65-F5344CB8AC3E}">
        <p14:creationId xmlns:p14="http://schemas.microsoft.com/office/powerpoint/2010/main" val="21142805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13</a:t>
            </a:fld>
            <a:endParaRPr lang="en-US" dirty="0"/>
          </a:p>
        </p:txBody>
      </p:sp>
    </p:spTree>
    <p:extLst>
      <p:ext uri="{BB962C8B-B14F-4D97-AF65-F5344CB8AC3E}">
        <p14:creationId xmlns:p14="http://schemas.microsoft.com/office/powerpoint/2010/main" val="11923339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14</a:t>
            </a:fld>
            <a:endParaRPr lang="en-US" dirty="0"/>
          </a:p>
        </p:txBody>
      </p:sp>
    </p:spTree>
    <p:extLst>
      <p:ext uri="{BB962C8B-B14F-4D97-AF65-F5344CB8AC3E}">
        <p14:creationId xmlns:p14="http://schemas.microsoft.com/office/powerpoint/2010/main" val="20590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2</a:t>
            </a:fld>
            <a:endParaRPr lang="en-US" dirty="0"/>
          </a:p>
        </p:txBody>
      </p:sp>
    </p:spTree>
    <p:extLst>
      <p:ext uri="{BB962C8B-B14F-4D97-AF65-F5344CB8AC3E}">
        <p14:creationId xmlns:p14="http://schemas.microsoft.com/office/powerpoint/2010/main" val="3728765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t>3</a:t>
            </a:fld>
            <a:endParaRPr lang="en-US" dirty="0"/>
          </a:p>
        </p:txBody>
      </p:sp>
    </p:spTree>
    <p:extLst>
      <p:ext uri="{BB962C8B-B14F-4D97-AF65-F5344CB8AC3E}">
        <p14:creationId xmlns:p14="http://schemas.microsoft.com/office/powerpoint/2010/main" val="3730183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smtClean="0">
              <a:solidFill>
                <a:srgbClr val="000000">
                  <a:lumMod val="95000"/>
                  <a:lumOff val="5000"/>
                </a:srgbClr>
              </a:solidFill>
              <a:latin typeface="+mn-lt"/>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4</a:t>
            </a:fld>
            <a:endParaRPr lang="en-US" dirty="0"/>
          </a:p>
        </p:txBody>
      </p:sp>
    </p:spTree>
    <p:extLst>
      <p:ext uri="{BB962C8B-B14F-4D97-AF65-F5344CB8AC3E}">
        <p14:creationId xmlns:p14="http://schemas.microsoft.com/office/powerpoint/2010/main" val="4163567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82880" marR="0" lvl="3"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smtClean="0">
              <a:solidFill>
                <a:srgbClr val="000000">
                  <a:lumMod val="95000"/>
                  <a:lumOff val="5000"/>
                </a:srgbClr>
              </a:solidFill>
              <a:latin typeface="+mn-lt"/>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5</a:t>
            </a:fld>
            <a:endParaRPr lang="en-US" dirty="0"/>
          </a:p>
        </p:txBody>
      </p:sp>
    </p:spTree>
    <p:extLst>
      <p:ext uri="{BB962C8B-B14F-4D97-AF65-F5344CB8AC3E}">
        <p14:creationId xmlns:p14="http://schemas.microsoft.com/office/powerpoint/2010/main" val="110073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t>6</a:t>
            </a:fld>
            <a:endParaRPr lang="en-US" dirty="0"/>
          </a:p>
        </p:txBody>
      </p:sp>
    </p:spTree>
    <p:extLst>
      <p:ext uri="{BB962C8B-B14F-4D97-AF65-F5344CB8AC3E}">
        <p14:creationId xmlns:p14="http://schemas.microsoft.com/office/powerpoint/2010/main" val="3335829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smtClean="0">
              <a:solidFill>
                <a:srgbClr val="000000">
                  <a:lumMod val="95000"/>
                  <a:lumOff val="5000"/>
                </a:srgbClr>
              </a:solidFill>
              <a:latin typeface="+mn-lt"/>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7</a:t>
            </a:fld>
            <a:endParaRPr lang="en-US" dirty="0"/>
          </a:p>
        </p:txBody>
      </p:sp>
    </p:spTree>
    <p:extLst>
      <p:ext uri="{BB962C8B-B14F-4D97-AF65-F5344CB8AC3E}">
        <p14:creationId xmlns:p14="http://schemas.microsoft.com/office/powerpoint/2010/main" val="32492659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 typeface="Arial" panose="020B0604020202020204" pitchFamily="34" charset="0"/>
              <a:buAutoNum type="arabicPeriod"/>
              <a:tabLst/>
              <a:defRPr/>
            </a:pPr>
            <a:endParaRPr lang="en-US" sz="1200" kern="1200" baseline="0" dirty="0" smtClean="0">
              <a:solidFill>
                <a:srgbClr val="000000">
                  <a:lumMod val="95000"/>
                  <a:lumOff val="5000"/>
                </a:srgbClr>
              </a:solidFill>
              <a:latin typeface="+mn-lt"/>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8</a:t>
            </a:fld>
            <a:endParaRPr lang="en-US" dirty="0"/>
          </a:p>
        </p:txBody>
      </p:sp>
    </p:spTree>
    <p:extLst>
      <p:ext uri="{BB962C8B-B14F-4D97-AF65-F5344CB8AC3E}">
        <p14:creationId xmlns:p14="http://schemas.microsoft.com/office/powerpoint/2010/main" val="22717319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900" b="1" kern="1200" baseline="0" dirty="0" smtClean="0">
              <a:solidFill>
                <a:schemeClr val="bg1"/>
              </a:solidFill>
              <a:latin typeface="+mn-lt"/>
              <a:ea typeface="+mn-ea"/>
              <a:cs typeface="+mn-cs"/>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t>9</a:t>
            </a:fld>
            <a:endParaRPr lang="en-US" dirty="0"/>
          </a:p>
        </p:txBody>
      </p:sp>
    </p:spTree>
    <p:extLst>
      <p:ext uri="{BB962C8B-B14F-4D97-AF65-F5344CB8AC3E}">
        <p14:creationId xmlns:p14="http://schemas.microsoft.com/office/powerpoint/2010/main" val="2432355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D985E49-3E3E-4FCA-B03B-5CEE78AEC2E8}" type="datetimeFigureOut">
              <a:rPr lang="en-US" smtClean="0"/>
              <a:t>4/14/2016</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D6637991-C83F-4E28-985A-DA5670F7A21B}" type="slidenum">
              <a:rPr lang="en-US" smtClean="0"/>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4/14/2016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4/14/2016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t>4/14/2016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D985E49-3E3E-4FCA-B03B-5CEE78AEC2E8}" type="datetimeFigureOut">
              <a:rPr lang="en-US" smtClean="0"/>
              <a:t>4/14/2016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D6637991-C83F-4E28-985A-DA5670F7A21B}"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4/14/2016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D985E49-3E3E-4FCA-B03B-5CEE78AEC2E8}" type="datetimeFigureOut">
              <a:rPr lang="en-US" smtClean="0"/>
              <a:t>4/14/2016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D985E49-3E3E-4FCA-B03B-5CEE78AEC2E8}" type="datetimeFigureOut">
              <a:rPr lang="en-US" smtClean="0"/>
              <a:t>4/14/2016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985E49-3E3E-4FCA-B03B-5CEE78AEC2E8}" type="datetimeFigureOut">
              <a:rPr lang="en-US" smtClean="0"/>
              <a:t>4/14/2016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t>4/14/2016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D985E49-3E3E-4FCA-B03B-5CEE78AEC2E8}" type="datetimeFigureOut">
              <a:rPr lang="en-US" smtClean="0"/>
              <a:t>4/14/2016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D985E49-3E3E-4FCA-B03B-5CEE78AEC2E8}" type="datetimeFigureOut">
              <a:rPr lang="en-US" smtClean="0"/>
              <a:t>4/14/2016</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6637991-C83F-4E28-985A-DA5670F7A21B}"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6.png"/><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ssa.gov/OP_Home/ssact/title19/1902.ht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www.ihs.gov/newsroom/triballeaderletters/" TargetMode="External"/><Relationship Id="rId5" Type="http://schemas.openxmlformats.org/officeDocument/2006/relationships/image" Target="../media/image6.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www.ihs.gov/newsroom/triballeaderletters/" TargetMode="External"/><Relationship Id="rId5" Type="http://schemas.openxmlformats.org/officeDocument/2006/relationships/image" Target="../media/image6.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229600" cy="1676400"/>
          </a:xfrm>
        </p:spPr>
        <p:txBody>
          <a:bodyPr>
            <a:normAutofit fontScale="90000"/>
          </a:bodyPr>
          <a:lstStyle/>
          <a:p>
            <a:pPr algn="ctr"/>
            <a:r>
              <a:rPr lang="en-US" b="1" dirty="0">
                <a:solidFill>
                  <a:schemeClr val="bg1"/>
                </a:solidFill>
                <a:latin typeface="Arial" pitchFamily="34" charset="0"/>
                <a:cs typeface="Arial" pitchFamily="34" charset="0"/>
              </a:rPr>
              <a:t>Indian Health Service</a:t>
            </a:r>
            <a:br>
              <a:rPr lang="en-US" b="1" dirty="0">
                <a:solidFill>
                  <a:schemeClr val="bg1"/>
                </a:solidFill>
                <a:latin typeface="Arial" pitchFamily="34" charset="0"/>
                <a:cs typeface="Arial" pitchFamily="34" charset="0"/>
              </a:rPr>
            </a:br>
            <a:r>
              <a:rPr lang="en-US" b="1" dirty="0">
                <a:solidFill>
                  <a:schemeClr val="bg1"/>
                </a:solidFill>
                <a:latin typeface="Arial" pitchFamily="34" charset="0"/>
                <a:cs typeface="Arial" pitchFamily="34" charset="0"/>
              </a:rPr>
              <a:t>Portland Area Director’s Update</a:t>
            </a:r>
          </a:p>
        </p:txBody>
      </p:sp>
      <p:sp>
        <p:nvSpPr>
          <p:cNvPr id="3" name="Subtitle 2"/>
          <p:cNvSpPr>
            <a:spLocks noGrp="1"/>
          </p:cNvSpPr>
          <p:nvPr>
            <p:ph type="subTitle" idx="1"/>
          </p:nvPr>
        </p:nvSpPr>
        <p:spPr>
          <a:xfrm>
            <a:off x="685800" y="4572000"/>
            <a:ext cx="7772400" cy="1905000"/>
          </a:xfrm>
        </p:spPr>
        <p:txBody>
          <a:bodyPr>
            <a:normAutofit/>
          </a:bodyPr>
          <a:lstStyle/>
          <a:p>
            <a:pPr algn="ctr">
              <a:lnSpc>
                <a:spcPct val="80000"/>
              </a:lnSpc>
            </a:pPr>
            <a:r>
              <a:rPr lang="en-US" sz="2400" b="1" dirty="0">
                <a:solidFill>
                  <a:schemeClr val="bg1"/>
                </a:solidFill>
                <a:latin typeface="Arial" pitchFamily="34" charset="0"/>
                <a:cs typeface="Arial" pitchFamily="34" charset="0"/>
              </a:rPr>
              <a:t>Dean M </a:t>
            </a:r>
            <a:r>
              <a:rPr lang="en-US" sz="2400" b="1" dirty="0" smtClean="0">
                <a:solidFill>
                  <a:schemeClr val="bg1"/>
                </a:solidFill>
                <a:latin typeface="Arial" pitchFamily="34" charset="0"/>
                <a:cs typeface="Arial" pitchFamily="34" charset="0"/>
              </a:rPr>
              <a:t>Seyler - Area Director</a:t>
            </a:r>
            <a:endParaRPr lang="en-US" sz="2400" b="1" dirty="0">
              <a:solidFill>
                <a:schemeClr val="bg1"/>
              </a:solidFill>
              <a:latin typeface="Arial" pitchFamily="34" charset="0"/>
              <a:cs typeface="Arial" pitchFamily="34" charset="0"/>
            </a:endParaRPr>
          </a:p>
          <a:p>
            <a:pPr algn="ctr">
              <a:lnSpc>
                <a:spcPct val="80000"/>
              </a:lnSpc>
            </a:pPr>
            <a:r>
              <a:rPr lang="en-US" sz="2400" b="1" dirty="0" smtClean="0">
                <a:solidFill>
                  <a:schemeClr val="bg1"/>
                </a:solidFill>
                <a:latin typeface="Arial" pitchFamily="34" charset="0"/>
                <a:cs typeface="Arial" pitchFamily="34" charset="0"/>
              </a:rPr>
              <a:t>April 19, 2016</a:t>
            </a:r>
            <a:endParaRPr lang="en-US" sz="2400" b="1" dirty="0">
              <a:solidFill>
                <a:schemeClr val="bg1"/>
              </a:solidFill>
              <a:latin typeface="Arial" pitchFamily="34" charset="0"/>
              <a:cs typeface="Arial" pitchFamily="34" charset="0"/>
            </a:endParaRPr>
          </a:p>
          <a:p>
            <a:pPr algn="ctr">
              <a:lnSpc>
                <a:spcPct val="80000"/>
              </a:lnSpc>
              <a:defRPr/>
            </a:pPr>
            <a:r>
              <a:rPr lang="en-US" sz="2400" b="1" dirty="0" smtClean="0">
                <a:solidFill>
                  <a:schemeClr val="bg1"/>
                </a:solidFill>
                <a:latin typeface="+mj-lt"/>
              </a:rPr>
              <a:t>NPAIHB Quarterly Board Meeting</a:t>
            </a:r>
            <a:endParaRPr lang="en-US" sz="2400" b="1" dirty="0">
              <a:solidFill>
                <a:schemeClr val="bg1"/>
              </a:solidFill>
              <a:latin typeface="+mj-lt"/>
            </a:endParaRPr>
          </a:p>
          <a:p>
            <a:r>
              <a:rPr lang="en-US" sz="2400" b="1" dirty="0">
                <a:solidFill>
                  <a:schemeClr val="bg1"/>
                </a:solidFill>
                <a:latin typeface="+mj-lt"/>
              </a:rPr>
              <a:t>Clearwater River Casino &amp; </a:t>
            </a:r>
            <a:r>
              <a:rPr lang="en-US" sz="2400" b="1" dirty="0" smtClean="0">
                <a:solidFill>
                  <a:schemeClr val="bg1"/>
                </a:solidFill>
                <a:latin typeface="+mj-lt"/>
              </a:rPr>
              <a:t>Lodge</a:t>
            </a:r>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2"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10" name="Picture 1" descr="image001"/>
          <p:cNvPicPr>
            <a:picLocks noChangeAspect="1" noChangeArrowheads="1"/>
          </p:cNvPicPr>
          <p:nvPr/>
        </p:nvPicPr>
        <p:blipFill>
          <a:blip r:embed="rId5">
            <a:clrChange>
              <a:clrFrom>
                <a:srgbClr val="FFFFFF"/>
              </a:clrFrom>
              <a:clrTo>
                <a:srgbClr val="FFFFFF">
                  <a:alpha val="0"/>
                </a:srgbClr>
              </a:clrTo>
            </a:clrChange>
            <a:extLst>
              <a:ext uri="{BEBA8EAE-BF5A-486C-A8C5-ECC9F3942E4B}">
                <a14:imgProps xmlns:a14="http://schemas.microsoft.com/office/drawing/2010/main">
                  <a14:imgLayer r:embed="rId6">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2209800" y="2362200"/>
            <a:ext cx="1478280" cy="1478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81600" y="2362200"/>
            <a:ext cx="1662664" cy="1493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3732850"/>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6934200" cy="1477962"/>
          </a:xfrm>
        </p:spPr>
        <p:txBody>
          <a:bodyPr>
            <a:normAutofit fontScale="90000"/>
          </a:bodyPr>
          <a:lstStyle/>
          <a:p>
            <a:r>
              <a:rPr lang="en-US" sz="4000" dirty="0">
                <a:solidFill>
                  <a:prstClr val="black"/>
                </a:solidFill>
              </a:rPr>
              <a:t>Renew And Strengthen Our Partnership With </a:t>
            </a:r>
            <a:r>
              <a:rPr lang="en-US" sz="4000" dirty="0" smtClean="0">
                <a:solidFill>
                  <a:prstClr val="black"/>
                </a:solidFill>
              </a:rPr>
              <a:t>Tribes and Urban Indian Health Programs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Fund Distribution Work Group (FDWG)</a:t>
            </a:r>
            <a:endParaRPr lang="en-US" sz="2400" b="1" u="sng" dirty="0">
              <a:solidFill>
                <a:srgbClr val="000000"/>
              </a:solidFill>
              <a:latin typeface="+mj-lt"/>
              <a:cs typeface="Arial" panose="020B0604020202020204" pitchFamily="34" charset="0"/>
            </a:endParaRPr>
          </a:p>
          <a:p>
            <a:pPr marL="0">
              <a:buClr>
                <a:schemeClr val="bg1">
                  <a:lumMod val="75000"/>
                  <a:lumOff val="25000"/>
                </a:schemeClr>
              </a:buClr>
            </a:pP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200" dirty="0" smtClean="0">
                <a:solidFill>
                  <a:srgbClr val="000000">
                    <a:lumMod val="95000"/>
                    <a:lumOff val="5000"/>
                  </a:srgbClr>
                </a:solidFill>
                <a:latin typeface="+mj-lt"/>
                <a:cs typeface="Arial" panose="020B0604020202020204" pitchFamily="34" charset="0"/>
              </a:rPr>
              <a:t>A Meeting To Called in Near Future</a:t>
            </a:r>
            <a:endParaRPr lang="en-US" sz="2200" dirty="0" smtClean="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200" dirty="0" smtClean="0">
                <a:solidFill>
                  <a:srgbClr val="000000">
                    <a:lumMod val="95000"/>
                    <a:lumOff val="5000"/>
                  </a:srgbClr>
                </a:solidFill>
                <a:latin typeface="+mj-lt"/>
                <a:cs typeface="Arial" panose="020B0604020202020204" pitchFamily="34" charset="0"/>
              </a:rPr>
              <a:t>CHSDA Discussion</a:t>
            </a:r>
          </a:p>
          <a:p>
            <a:pPr marL="662940" lvl="1" indent="-342900">
              <a:buClrTx/>
              <a:buSzTx/>
              <a:buFont typeface="Wingdings" panose="05000000000000000000" pitchFamily="2" charset="2"/>
              <a:buChar char="v"/>
            </a:pPr>
            <a:r>
              <a:rPr lang="en-US" sz="2200" dirty="0" smtClean="0">
                <a:solidFill>
                  <a:srgbClr val="000000">
                    <a:lumMod val="95000"/>
                    <a:lumOff val="5000"/>
                  </a:srgbClr>
                </a:solidFill>
                <a:latin typeface="+mj-lt"/>
                <a:cs typeface="Arial" panose="020B0604020202020204" pitchFamily="34" charset="0"/>
              </a:rPr>
              <a:t>User Pop Methodology Review</a:t>
            </a:r>
          </a:p>
          <a:p>
            <a:pPr marL="662940" lvl="1" indent="-342900">
              <a:buClrTx/>
              <a:buSzTx/>
              <a:buFont typeface="Wingdings" panose="05000000000000000000" pitchFamily="2" charset="2"/>
              <a:buChar char="v"/>
            </a:pPr>
            <a:r>
              <a:rPr lang="en-US" sz="2200" dirty="0" smtClean="0">
                <a:solidFill>
                  <a:prstClr val="black"/>
                </a:solidFill>
                <a:latin typeface="+mj-lt"/>
                <a:cs typeface="Arial" panose="020B0604020202020204" pitchFamily="34" charset="0"/>
              </a:rPr>
              <a:t>Current FDWG Members:</a:t>
            </a:r>
          </a:p>
          <a:p>
            <a:pPr marL="320040" lvl="1" indent="0">
              <a:buClrTx/>
              <a:buSzTx/>
            </a:pPr>
            <a:endParaRPr lang="en-US" sz="2200" dirty="0" smtClean="0">
              <a:solidFill>
                <a:prstClr val="black"/>
              </a:solidFill>
              <a:latin typeface="+mj-lt"/>
              <a:cs typeface="Arial" panose="020B0604020202020204" pitchFamily="34" charset="0"/>
            </a:endParaRPr>
          </a:p>
          <a:p>
            <a:pPr marL="320040" lvl="1" indent="0">
              <a:buClrTx/>
              <a:buSzTx/>
            </a:pPr>
            <a:r>
              <a:rPr lang="en-US" dirty="0" smtClean="0">
                <a:solidFill>
                  <a:prstClr val="black"/>
                </a:solidFill>
                <a:latin typeface="+mj-lt"/>
                <a:cs typeface="Arial" panose="020B0604020202020204" pitchFamily="34" charset="0"/>
              </a:rPr>
              <a:t>Devon Boyer (</a:t>
            </a:r>
            <a:r>
              <a:rPr lang="en-US" sz="1200" b="1" dirty="0" smtClean="0">
                <a:solidFill>
                  <a:prstClr val="black"/>
                </a:solidFill>
                <a:latin typeface="+mj-lt"/>
                <a:cs typeface="Arial" panose="020B0604020202020204" pitchFamily="34" charset="0"/>
              </a:rPr>
              <a:t>DST</a:t>
            </a:r>
            <a:r>
              <a:rPr lang="en-US" dirty="0" smtClean="0">
                <a:solidFill>
                  <a:prstClr val="black"/>
                </a:solidFill>
                <a:latin typeface="+mj-lt"/>
                <a:cs typeface="Arial" panose="020B0604020202020204" pitchFamily="34" charset="0"/>
              </a:rPr>
              <a:t>)	Dan Gleason (</a:t>
            </a:r>
            <a:r>
              <a:rPr lang="en-US" sz="1200" b="1" dirty="0" smtClean="0">
                <a:solidFill>
                  <a:prstClr val="black"/>
                </a:solidFill>
                <a:latin typeface="+mj-lt"/>
                <a:cs typeface="Arial" panose="020B0604020202020204" pitchFamily="34" charset="0"/>
              </a:rPr>
              <a:t>T1</a:t>
            </a:r>
            <a:r>
              <a:rPr lang="en-US" dirty="0" smtClean="0">
                <a:solidFill>
                  <a:prstClr val="black"/>
                </a:solidFill>
                <a:latin typeface="+mj-lt"/>
                <a:cs typeface="Arial" panose="020B0604020202020204" pitchFamily="34" charset="0"/>
              </a:rPr>
              <a:t>)		Sharon Stanphill (</a:t>
            </a:r>
            <a:r>
              <a:rPr lang="en-US" sz="1200" b="1" dirty="0" smtClean="0">
                <a:solidFill>
                  <a:prstClr val="black"/>
                </a:solidFill>
                <a:latin typeface="+mj-lt"/>
                <a:cs typeface="Arial" panose="020B0604020202020204" pitchFamily="34" charset="0"/>
              </a:rPr>
              <a:t>T5</a:t>
            </a:r>
            <a:r>
              <a:rPr lang="en-US" dirty="0" smtClean="0">
                <a:solidFill>
                  <a:prstClr val="black"/>
                </a:solidFill>
                <a:latin typeface="+mj-lt"/>
                <a:cs typeface="Arial" panose="020B0604020202020204" pitchFamily="34" charset="0"/>
              </a:rPr>
              <a:t>)</a:t>
            </a:r>
          </a:p>
          <a:p>
            <a:pPr marL="320040" lvl="1" indent="0">
              <a:buClrTx/>
              <a:buSzTx/>
            </a:pPr>
            <a:r>
              <a:rPr lang="en-US" dirty="0" smtClean="0">
                <a:solidFill>
                  <a:prstClr val="black"/>
                </a:solidFill>
                <a:latin typeface="+mj-lt"/>
                <a:cs typeface="Arial" panose="020B0604020202020204" pitchFamily="34" charset="0"/>
              </a:rPr>
              <a:t>Janice Clements (</a:t>
            </a:r>
            <a:r>
              <a:rPr lang="en-US" sz="1200" b="1" dirty="0" smtClean="0">
                <a:solidFill>
                  <a:prstClr val="black"/>
                </a:solidFill>
                <a:latin typeface="+mj-lt"/>
                <a:cs typeface="Arial" panose="020B0604020202020204" pitchFamily="34" charset="0"/>
              </a:rPr>
              <a:t>DST</a:t>
            </a:r>
            <a:r>
              <a:rPr lang="en-US" sz="2200" dirty="0" smtClean="0">
                <a:solidFill>
                  <a:prstClr val="black"/>
                </a:solidFill>
                <a:latin typeface="+mj-lt"/>
                <a:cs typeface="Arial" panose="020B0604020202020204" pitchFamily="34" charset="0"/>
              </a:rPr>
              <a:t>) 	</a:t>
            </a:r>
            <a:r>
              <a:rPr lang="en-US" dirty="0" smtClean="0">
                <a:solidFill>
                  <a:prstClr val="black"/>
                </a:solidFill>
                <a:latin typeface="+mj-lt"/>
                <a:cs typeface="Arial" panose="020B0604020202020204" pitchFamily="34" charset="0"/>
              </a:rPr>
              <a:t>Marilyn Scott (</a:t>
            </a:r>
            <a:r>
              <a:rPr lang="en-US" sz="1200" b="1" dirty="0" smtClean="0">
                <a:solidFill>
                  <a:prstClr val="black"/>
                </a:solidFill>
                <a:latin typeface="+mj-lt"/>
                <a:cs typeface="Arial" panose="020B0604020202020204" pitchFamily="34" charset="0"/>
              </a:rPr>
              <a:t>T1</a:t>
            </a:r>
            <a:r>
              <a:rPr lang="en-US" dirty="0" smtClean="0">
                <a:solidFill>
                  <a:prstClr val="black"/>
                </a:solidFill>
                <a:latin typeface="+mj-lt"/>
                <a:cs typeface="Arial" panose="020B0604020202020204" pitchFamily="34" charset="0"/>
              </a:rPr>
              <a:t>)		Mark Johnston (</a:t>
            </a:r>
            <a:r>
              <a:rPr lang="en-US" sz="1200" b="1" dirty="0" smtClean="0">
                <a:solidFill>
                  <a:prstClr val="black"/>
                </a:solidFill>
                <a:latin typeface="+mj-lt"/>
                <a:cs typeface="Arial" panose="020B0604020202020204" pitchFamily="34" charset="0"/>
              </a:rPr>
              <a:t>T5</a:t>
            </a:r>
            <a:r>
              <a:rPr lang="en-US" dirty="0" smtClean="0">
                <a:solidFill>
                  <a:prstClr val="black"/>
                </a:solidFill>
                <a:latin typeface="+mj-lt"/>
                <a:cs typeface="Arial" panose="020B0604020202020204" pitchFamily="34" charset="0"/>
              </a:rPr>
              <a:t>)</a:t>
            </a:r>
          </a:p>
          <a:p>
            <a:pPr marL="320040" lvl="1" indent="0">
              <a:buClrTx/>
              <a:buSzTx/>
            </a:pPr>
            <a:r>
              <a:rPr lang="en-US" dirty="0" smtClean="0">
                <a:solidFill>
                  <a:prstClr val="black"/>
                </a:solidFill>
                <a:latin typeface="+mj-lt"/>
                <a:cs typeface="Arial" panose="020B0604020202020204" pitchFamily="34" charset="0"/>
              </a:rPr>
              <a:t>Frank </a:t>
            </a:r>
            <a:r>
              <a:rPr lang="en-US" dirty="0" err="1" smtClean="0">
                <a:solidFill>
                  <a:prstClr val="black"/>
                </a:solidFill>
                <a:latin typeface="+mj-lt"/>
                <a:cs typeface="Arial" panose="020B0604020202020204" pitchFamily="34" charset="0"/>
              </a:rPr>
              <a:t>Mesplie</a:t>
            </a:r>
            <a:r>
              <a:rPr lang="en-US" dirty="0" smtClean="0">
                <a:solidFill>
                  <a:prstClr val="black"/>
                </a:solidFill>
                <a:latin typeface="+mj-lt"/>
                <a:cs typeface="Arial" panose="020B0604020202020204" pitchFamily="34" charset="0"/>
              </a:rPr>
              <a:t> (</a:t>
            </a:r>
            <a:r>
              <a:rPr lang="en-US" sz="1200" b="1" dirty="0" smtClean="0">
                <a:solidFill>
                  <a:prstClr val="black"/>
                </a:solidFill>
                <a:latin typeface="+mj-lt"/>
                <a:cs typeface="Arial" panose="020B0604020202020204" pitchFamily="34" charset="0"/>
              </a:rPr>
              <a:t>DST</a:t>
            </a:r>
            <a:r>
              <a:rPr lang="en-US" dirty="0" smtClean="0">
                <a:solidFill>
                  <a:prstClr val="black"/>
                </a:solidFill>
                <a:latin typeface="+mj-lt"/>
                <a:cs typeface="Arial" panose="020B0604020202020204" pitchFamily="34" charset="0"/>
              </a:rPr>
              <a:t>)	Shawn Yanity (</a:t>
            </a:r>
            <a:r>
              <a:rPr lang="en-US" sz="1200" b="1" dirty="0" smtClean="0">
                <a:solidFill>
                  <a:prstClr val="black"/>
                </a:solidFill>
                <a:latin typeface="+mj-lt"/>
                <a:cs typeface="Arial" panose="020B0604020202020204" pitchFamily="34" charset="0"/>
              </a:rPr>
              <a:t>T1</a:t>
            </a:r>
            <a:r>
              <a:rPr lang="en-US" dirty="0" smtClean="0">
                <a:solidFill>
                  <a:prstClr val="black"/>
                </a:solidFill>
                <a:latin typeface="+mj-lt"/>
                <a:cs typeface="Arial" panose="020B0604020202020204" pitchFamily="34" charset="0"/>
              </a:rPr>
              <a:t>)		Leslie Wosnig (</a:t>
            </a:r>
            <a:r>
              <a:rPr lang="en-US" sz="1200" b="1" dirty="0" smtClean="0">
                <a:solidFill>
                  <a:prstClr val="black"/>
                </a:solidFill>
                <a:latin typeface="+mj-lt"/>
                <a:cs typeface="Arial" panose="020B0604020202020204" pitchFamily="34" charset="0"/>
              </a:rPr>
              <a:t>T5</a:t>
            </a:r>
            <a:r>
              <a:rPr lang="en-US" dirty="0" smtClean="0">
                <a:solidFill>
                  <a:prstClr val="black"/>
                </a:solidFill>
                <a:latin typeface="+mj-lt"/>
                <a:cs typeface="Arial" panose="020B0604020202020204" pitchFamily="34" charset="0"/>
              </a:rPr>
              <a:t>)</a:t>
            </a:r>
            <a:endParaRPr lang="en-US" dirty="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a:p>
            <a:pPr marL="0" lvl="0">
              <a:buClrTx/>
              <a:buSzTx/>
            </a:pPr>
            <a:endParaRPr lang="en-US" sz="2200" b="1" dirty="0" smtClean="0">
              <a:solidFill>
                <a:schemeClr val="bg1"/>
              </a:solidFill>
              <a:latin typeface="+mj-lt"/>
            </a:endParaRPr>
          </a:p>
        </p:txBody>
      </p:sp>
    </p:spTree>
    <p:extLst>
      <p:ext uri="{BB962C8B-B14F-4D97-AF65-F5344CB8AC3E}">
        <p14:creationId xmlns:p14="http://schemas.microsoft.com/office/powerpoint/2010/main" val="22277074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6934200" cy="1477962"/>
          </a:xfrm>
        </p:spPr>
        <p:txBody>
          <a:bodyPr>
            <a:normAutofit fontScale="90000"/>
          </a:bodyPr>
          <a:lstStyle/>
          <a:p>
            <a:r>
              <a:rPr lang="en-US" sz="4000" dirty="0">
                <a:solidFill>
                  <a:prstClr val="black"/>
                </a:solidFill>
              </a:rPr>
              <a:t>Renew And Strengthen Our Partnership With </a:t>
            </a:r>
            <a:r>
              <a:rPr lang="en-US" sz="4000" dirty="0" smtClean="0">
                <a:solidFill>
                  <a:prstClr val="black"/>
                </a:solidFill>
              </a:rPr>
              <a:t>Tribes and Urban Indian Health Programs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All Tribes Call </a:t>
            </a: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PRC Rates – Federal Register Publication </a:t>
            </a:r>
            <a:endParaRPr lang="en-US" sz="2000" dirty="0" smtClean="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Hosted by Ms. Elizabeth Fowler, Deputy Director of Mgt. Operations</a:t>
            </a:r>
          </a:p>
          <a:p>
            <a:pPr marL="662940" lvl="1" indent="-342900">
              <a:buClrTx/>
              <a:buSzTx/>
              <a:buFont typeface="Wingdings" panose="05000000000000000000" pitchFamily="2" charset="2"/>
              <a:buChar char="v"/>
            </a:pPr>
            <a:r>
              <a:rPr lang="en-US" sz="2000" dirty="0" smtClean="0">
                <a:solidFill>
                  <a:srgbClr val="000000">
                    <a:lumMod val="95000"/>
                    <a:lumOff val="5000"/>
                  </a:srgbClr>
                </a:solidFill>
                <a:latin typeface="+mj-lt"/>
                <a:cs typeface="Arial" panose="020B0604020202020204" pitchFamily="34" charset="0"/>
              </a:rPr>
              <a:t>Thursday, April 21</a:t>
            </a:r>
            <a:r>
              <a:rPr lang="en-US" sz="2000" baseline="30000" dirty="0" smtClean="0">
                <a:solidFill>
                  <a:srgbClr val="000000">
                    <a:lumMod val="95000"/>
                    <a:lumOff val="5000"/>
                  </a:srgbClr>
                </a:solidFill>
                <a:latin typeface="+mj-lt"/>
                <a:cs typeface="Arial" panose="020B0604020202020204" pitchFamily="34" charset="0"/>
              </a:rPr>
              <a:t>st</a:t>
            </a:r>
            <a:r>
              <a:rPr lang="en-US" sz="2000" dirty="0" smtClean="0">
                <a:solidFill>
                  <a:srgbClr val="000000">
                    <a:lumMod val="95000"/>
                    <a:lumOff val="5000"/>
                  </a:srgbClr>
                </a:solidFill>
                <a:latin typeface="+mj-lt"/>
                <a:cs typeface="Arial" panose="020B0604020202020204" pitchFamily="34" charset="0"/>
              </a:rPr>
              <a:t> – 3:00PM to 4:00PM Eastern time</a:t>
            </a:r>
          </a:p>
          <a:p>
            <a:pPr marL="662940" lvl="1" indent="-342900">
              <a:buClrTx/>
              <a:buSzTx/>
              <a:buFont typeface="Wingdings" panose="05000000000000000000" pitchFamily="2" charset="2"/>
              <a:buChar char="v"/>
            </a:pPr>
            <a:r>
              <a:rPr lang="en-US" sz="2200" dirty="0" smtClean="0">
                <a:solidFill>
                  <a:prstClr val="black"/>
                </a:solidFill>
                <a:latin typeface="+mj-lt"/>
                <a:cs typeface="Arial" panose="020B0604020202020204" pitchFamily="34" charset="0"/>
              </a:rPr>
              <a:t>888-323-9705</a:t>
            </a:r>
          </a:p>
          <a:p>
            <a:pPr marL="662940" lvl="1" indent="-342900">
              <a:buClrTx/>
              <a:buSzTx/>
              <a:buFont typeface="Wingdings" panose="05000000000000000000" pitchFamily="2" charset="2"/>
              <a:buChar char="v"/>
            </a:pPr>
            <a:r>
              <a:rPr lang="en-US" sz="2200" dirty="0" smtClean="0">
                <a:solidFill>
                  <a:prstClr val="black"/>
                </a:solidFill>
                <a:latin typeface="+mj-lt"/>
                <a:cs typeface="Arial" panose="020B0604020202020204" pitchFamily="34" charset="0"/>
              </a:rPr>
              <a:t>Passcode – 8647683</a:t>
            </a:r>
          </a:p>
          <a:p>
            <a:pPr marL="662940" lvl="1" indent="-342900">
              <a:buClrTx/>
              <a:buSzTx/>
              <a:buFont typeface="Wingdings" panose="05000000000000000000" pitchFamily="2" charset="2"/>
              <a:buChar char="v"/>
            </a:pPr>
            <a:endParaRPr lang="en-US" sz="2200" dirty="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endParaRPr lang="en-US" sz="2200" dirty="0" smtClean="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endParaRPr lang="en-US" sz="2200" dirty="0">
              <a:solidFill>
                <a:prstClr val="black"/>
              </a:solidFill>
              <a:latin typeface="+mj-lt"/>
              <a:cs typeface="Arial" panose="020B0604020202020204" pitchFamily="34" charset="0"/>
            </a:endParaRPr>
          </a:p>
          <a:p>
            <a:pPr marL="0" marR="0">
              <a:spcBef>
                <a:spcPts val="0"/>
              </a:spcBef>
              <a:spcAft>
                <a:spcPts val="200"/>
              </a:spcAft>
            </a:pPr>
            <a:r>
              <a:rPr lang="en-US" b="1" u="sng" dirty="0">
                <a:solidFill>
                  <a:srgbClr val="000000"/>
                </a:solidFill>
                <a:latin typeface="Arial" panose="020B0604020202020204" pitchFamily="34" charset="0"/>
                <a:ea typeface="Calibri" panose="020F0502020204030204" pitchFamily="34" charset="0"/>
                <a:cs typeface="Times New Roman" panose="02020603050405020304" pitchFamily="18" charset="0"/>
              </a:rPr>
              <a:t>Note:</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a:solidFill>
                  <a:srgbClr val="000000"/>
                </a:solidFill>
                <a:latin typeface="Arial" panose="020B0604020202020204" pitchFamily="34" charset="0"/>
                <a:ea typeface="Calibri" panose="020F0502020204030204" pitchFamily="34" charset="0"/>
                <a:cs typeface="Times New Roman" panose="02020603050405020304" pitchFamily="18" charset="0"/>
              </a:rPr>
              <a:t>This call is off the record and not for press purposes. Please dial in 5-10 minutes early to avoid any delays in joining the call. </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662940" lvl="1" indent="-342900">
              <a:buClrTx/>
              <a:buSzTx/>
              <a:buFont typeface="Wingdings" panose="05000000000000000000" pitchFamily="2" charset="2"/>
              <a:buChar char="v"/>
            </a:pPr>
            <a:endParaRPr lang="en-US" sz="2200" dirty="0" smtClean="0">
              <a:solidFill>
                <a:prstClr val="black"/>
              </a:solidFill>
              <a:latin typeface="+mj-lt"/>
              <a:cs typeface="Arial" panose="020B0604020202020204" pitchFamily="34" charset="0"/>
            </a:endParaRPr>
          </a:p>
          <a:p>
            <a:pPr marL="320040" lvl="1" indent="0">
              <a:buClrTx/>
              <a:buSzTx/>
            </a:pPr>
            <a:endParaRPr lang="en-US" sz="2200" dirty="0" smtClean="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a:p>
            <a:pPr marL="0" lvl="0">
              <a:buClrTx/>
              <a:buSzTx/>
            </a:pPr>
            <a:endParaRPr lang="en-US" sz="2200" b="1" dirty="0" smtClean="0">
              <a:solidFill>
                <a:schemeClr val="bg1"/>
              </a:solidFill>
              <a:latin typeface="+mj-lt"/>
            </a:endParaRPr>
          </a:p>
        </p:txBody>
      </p:sp>
    </p:spTree>
    <p:extLst>
      <p:ext uri="{BB962C8B-B14F-4D97-AF65-F5344CB8AC3E}">
        <p14:creationId xmlns:p14="http://schemas.microsoft.com/office/powerpoint/2010/main" val="3757408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6934200" cy="1477962"/>
          </a:xfrm>
        </p:spPr>
        <p:txBody>
          <a:bodyPr>
            <a:normAutofit fontScale="90000"/>
          </a:bodyPr>
          <a:lstStyle/>
          <a:p>
            <a:r>
              <a:rPr lang="en-US" sz="4000" dirty="0">
                <a:solidFill>
                  <a:prstClr val="black"/>
                </a:solidFill>
              </a:rPr>
              <a:t>Renew And Strengthen Our Partnership With </a:t>
            </a:r>
            <a:r>
              <a:rPr lang="en-US" sz="4000" dirty="0" smtClean="0">
                <a:solidFill>
                  <a:prstClr val="black"/>
                </a:solidFill>
              </a:rPr>
              <a:t>Tribes and Urban Indian Health Programs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lnSpcReduction="1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u="sng" dirty="0">
                <a:solidFill>
                  <a:srgbClr val="000000"/>
                </a:solidFill>
                <a:latin typeface="+mj-lt"/>
                <a:cs typeface="Arial" panose="020B0604020202020204" pitchFamily="34" charset="0"/>
              </a:rPr>
              <a:t>Tribal Management Grant: Fiscal Year (FY) </a:t>
            </a:r>
            <a:r>
              <a:rPr lang="en-US" sz="2400" b="1" u="sng" dirty="0" smtClean="0">
                <a:solidFill>
                  <a:srgbClr val="000000"/>
                </a:solidFill>
                <a:latin typeface="+mj-lt"/>
                <a:cs typeface="Arial" panose="020B0604020202020204" pitchFamily="34" charset="0"/>
              </a:rPr>
              <a:t>2016</a:t>
            </a:r>
          </a:p>
          <a:p>
            <a:pPr marL="342900" indent="-342900">
              <a:buClr>
                <a:schemeClr val="bg1">
                  <a:lumMod val="75000"/>
                  <a:lumOff val="25000"/>
                </a:schemeClr>
              </a:buClr>
              <a:buFont typeface="Wingdings" pitchFamily="2" charset="2"/>
              <a:buChar char="v"/>
            </a:pPr>
            <a:endParaRPr lang="en-US" sz="1800" dirty="0" smtClean="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200" b="1" dirty="0" smtClean="0">
                <a:solidFill>
                  <a:srgbClr val="000000">
                    <a:lumMod val="95000"/>
                    <a:lumOff val="5000"/>
                  </a:srgbClr>
                </a:solidFill>
                <a:latin typeface="+mj-lt"/>
                <a:cs typeface="Arial" panose="020B0604020202020204" pitchFamily="34" charset="0"/>
              </a:rPr>
              <a:t>Application Deadline – Wednesday, June 8, 2016</a:t>
            </a:r>
          </a:p>
          <a:p>
            <a:pPr marL="662940" lvl="1" indent="-342900">
              <a:buClrTx/>
              <a:buSzTx/>
              <a:buFont typeface="Wingdings" panose="05000000000000000000" pitchFamily="2" charset="2"/>
              <a:buChar char="v"/>
            </a:pPr>
            <a:r>
              <a:rPr lang="en-US" sz="2200" b="1" dirty="0" smtClean="0">
                <a:solidFill>
                  <a:srgbClr val="000000">
                    <a:lumMod val="95000"/>
                    <a:lumOff val="5000"/>
                  </a:srgbClr>
                </a:solidFill>
                <a:latin typeface="+mj-lt"/>
                <a:cs typeface="Arial" panose="020B0604020202020204" pitchFamily="34" charset="0"/>
              </a:rPr>
              <a:t>Review Dates – June 20-24, 2016</a:t>
            </a:r>
          </a:p>
          <a:p>
            <a:pPr marL="662940" lvl="1" indent="-342900">
              <a:buClrTx/>
              <a:buSzTx/>
              <a:buFont typeface="Wingdings" panose="05000000000000000000" pitchFamily="2" charset="2"/>
              <a:buChar char="v"/>
            </a:pPr>
            <a:r>
              <a:rPr lang="en-US" sz="2200" b="1" dirty="0" smtClean="0">
                <a:solidFill>
                  <a:prstClr val="black"/>
                </a:solidFill>
                <a:latin typeface="+mj-lt"/>
                <a:cs typeface="Arial" panose="020B0604020202020204" pitchFamily="34" charset="0"/>
              </a:rPr>
              <a:t>Earliest </a:t>
            </a:r>
            <a:r>
              <a:rPr lang="en-US" sz="2200" b="1" dirty="0">
                <a:solidFill>
                  <a:prstClr val="black"/>
                </a:solidFill>
                <a:latin typeface="+mj-lt"/>
                <a:cs typeface="Arial" panose="020B0604020202020204" pitchFamily="34" charset="0"/>
              </a:rPr>
              <a:t>Anticipated Start Date:  Thursday, September 1, 2016</a:t>
            </a:r>
            <a:endParaRPr lang="en-US" sz="2200" b="1" dirty="0" smtClean="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2200" b="1" dirty="0" smtClean="0">
                <a:solidFill>
                  <a:prstClr val="black"/>
                </a:solidFill>
                <a:latin typeface="+mj-lt"/>
                <a:cs typeface="Arial" panose="020B0604020202020204" pitchFamily="34" charset="0"/>
              </a:rPr>
              <a:t>Federal </a:t>
            </a:r>
            <a:r>
              <a:rPr lang="en-US" sz="2200" b="1" dirty="0">
                <a:solidFill>
                  <a:prstClr val="black"/>
                </a:solidFill>
                <a:latin typeface="+mj-lt"/>
                <a:cs typeface="Arial" panose="020B0604020202020204" pitchFamily="34" charset="0"/>
              </a:rPr>
              <a:t>Register / Vol. 81, No. 67 / Thursday, April 7, 2016 / Notices</a:t>
            </a:r>
            <a:endParaRPr lang="en-US" sz="2200" b="1" dirty="0" smtClean="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endParaRPr lang="en-US" sz="2200" dirty="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endParaRPr lang="en-US" sz="2200" dirty="0" smtClean="0">
              <a:solidFill>
                <a:prstClr val="black"/>
              </a:solidFill>
              <a:latin typeface="+mj-lt"/>
              <a:cs typeface="Arial" panose="020B0604020202020204" pitchFamily="34" charset="0"/>
            </a:endParaRPr>
          </a:p>
          <a:p>
            <a:pPr marL="662940" lvl="1" indent="-342900">
              <a:buClrTx/>
              <a:buSzTx/>
              <a:buFont typeface="Wingdings" panose="05000000000000000000" pitchFamily="2" charset="2"/>
              <a:buChar char="v"/>
            </a:pPr>
            <a:endParaRPr lang="en-US" sz="2200" dirty="0">
              <a:solidFill>
                <a:prstClr val="black"/>
              </a:solidFill>
              <a:latin typeface="+mj-lt"/>
              <a:cs typeface="Arial" panose="020B0604020202020204" pitchFamily="34" charset="0"/>
            </a:endParaRPr>
          </a:p>
          <a:p>
            <a:pPr marL="0" marR="0">
              <a:spcBef>
                <a:spcPts val="0"/>
              </a:spcBef>
              <a:spcAft>
                <a:spcPts val="200"/>
              </a:spcAft>
            </a:pPr>
            <a:r>
              <a:rPr lang="en-US"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 </a:t>
            </a: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662940" lvl="1" indent="-342900">
              <a:buClrTx/>
              <a:buSzTx/>
              <a:buFont typeface="Wingdings" panose="05000000000000000000" pitchFamily="2" charset="2"/>
              <a:buChar char="v"/>
            </a:pPr>
            <a:endParaRPr lang="en-US" sz="2200" dirty="0" smtClean="0">
              <a:solidFill>
                <a:prstClr val="black"/>
              </a:solidFill>
              <a:latin typeface="+mj-lt"/>
              <a:cs typeface="Arial" panose="020B0604020202020204" pitchFamily="34" charset="0"/>
            </a:endParaRPr>
          </a:p>
          <a:p>
            <a:pPr marL="320040" lvl="1" indent="0">
              <a:buClrTx/>
              <a:buSzTx/>
            </a:pPr>
            <a:endParaRPr lang="en-US" sz="2200" dirty="0" smtClean="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a:p>
            <a:pPr marL="0" lvl="0">
              <a:buClrTx/>
              <a:buSzTx/>
            </a:pPr>
            <a:endParaRPr lang="en-US" sz="2200" b="1" dirty="0" smtClean="0">
              <a:solidFill>
                <a:schemeClr val="bg1"/>
              </a:solidFill>
              <a:latin typeface="+mj-lt"/>
            </a:endParaRPr>
          </a:p>
        </p:txBody>
      </p:sp>
    </p:spTree>
    <p:extLst>
      <p:ext uri="{BB962C8B-B14F-4D97-AF65-F5344CB8AC3E}">
        <p14:creationId xmlns:p14="http://schemas.microsoft.com/office/powerpoint/2010/main" val="41719347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6934200" cy="1477962"/>
          </a:xfrm>
        </p:spPr>
        <p:txBody>
          <a:bodyPr>
            <a:normAutofit/>
          </a:bodyPr>
          <a:lstStyle/>
          <a:p>
            <a:r>
              <a:rPr lang="en-US" sz="4000" dirty="0">
                <a:solidFill>
                  <a:prstClr val="black"/>
                </a:solidFill>
              </a:rPr>
              <a:t>To Improve the Quality of and Access to Care</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828800"/>
            <a:ext cx="8537863" cy="4495800"/>
          </a:xfrm>
          <a:prstGeom prst="rect">
            <a:avLst/>
          </a:prstGeom>
        </p:spPr>
        <p:txBody>
          <a:bodyPr vert="horz" anchor="t">
            <a:normAutofit fontScale="92500" lnSpcReduction="2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dirty="0" err="1" smtClean="0">
                <a:solidFill>
                  <a:schemeClr val="bg1"/>
                </a:solidFill>
                <a:latin typeface="+mj-lt"/>
              </a:rPr>
              <a:t>Zika</a:t>
            </a:r>
            <a:r>
              <a:rPr lang="en-US" sz="2400" b="1" dirty="0" smtClean="0">
                <a:solidFill>
                  <a:schemeClr val="bg1"/>
                </a:solidFill>
                <a:latin typeface="+mj-lt"/>
              </a:rPr>
              <a:t> Virus Disease</a:t>
            </a:r>
          </a:p>
          <a:p>
            <a:pPr marL="573088" lvl="1" indent="-342900">
              <a:buClr>
                <a:schemeClr val="bg1">
                  <a:lumMod val="75000"/>
                  <a:lumOff val="25000"/>
                </a:schemeClr>
              </a:buClr>
              <a:buFont typeface="Wingdings" pitchFamily="2" charset="2"/>
              <a:buChar char="v"/>
            </a:pPr>
            <a:r>
              <a:rPr lang="en-US" dirty="0">
                <a:solidFill>
                  <a:schemeClr val="bg1"/>
                </a:solidFill>
                <a:latin typeface="+mj-lt"/>
              </a:rPr>
              <a:t>Discovered in 1947 in </a:t>
            </a:r>
            <a:r>
              <a:rPr lang="en-US" dirty="0" err="1">
                <a:solidFill>
                  <a:schemeClr val="bg1"/>
                </a:solidFill>
                <a:latin typeface="+mj-lt"/>
              </a:rPr>
              <a:t>Zika</a:t>
            </a:r>
            <a:r>
              <a:rPr lang="en-US" dirty="0">
                <a:solidFill>
                  <a:schemeClr val="bg1"/>
                </a:solidFill>
                <a:latin typeface="+mj-lt"/>
              </a:rPr>
              <a:t> Forest region in Uganda.</a:t>
            </a:r>
          </a:p>
          <a:p>
            <a:pPr marL="573088" lvl="1" indent="-342900">
              <a:buClr>
                <a:schemeClr val="bg1">
                  <a:lumMod val="75000"/>
                  <a:lumOff val="25000"/>
                </a:schemeClr>
              </a:buClr>
              <a:buFont typeface="Wingdings" pitchFamily="2" charset="2"/>
              <a:buChar char="v"/>
            </a:pPr>
            <a:r>
              <a:rPr lang="en-US" dirty="0">
                <a:solidFill>
                  <a:schemeClr val="bg1"/>
                </a:solidFill>
                <a:latin typeface="+mj-lt"/>
              </a:rPr>
              <a:t>14 cases prior to 2007 (under reported)</a:t>
            </a:r>
          </a:p>
          <a:p>
            <a:pPr marL="573088" lvl="1" indent="-342900">
              <a:buClr>
                <a:schemeClr val="bg1">
                  <a:lumMod val="75000"/>
                  <a:lumOff val="25000"/>
                </a:schemeClr>
              </a:buClr>
              <a:buFont typeface="Wingdings" pitchFamily="2" charset="2"/>
              <a:buChar char="v"/>
            </a:pPr>
            <a:r>
              <a:rPr lang="en-US" dirty="0">
                <a:solidFill>
                  <a:schemeClr val="bg1"/>
                </a:solidFill>
                <a:latin typeface="+mj-lt"/>
              </a:rPr>
              <a:t>May 2015- PAHO alert of </a:t>
            </a:r>
            <a:r>
              <a:rPr lang="en-US" dirty="0" err="1">
                <a:solidFill>
                  <a:schemeClr val="bg1"/>
                </a:solidFill>
                <a:latin typeface="+mj-lt"/>
              </a:rPr>
              <a:t>Zika</a:t>
            </a:r>
            <a:r>
              <a:rPr lang="en-US" dirty="0">
                <a:solidFill>
                  <a:schemeClr val="bg1"/>
                </a:solidFill>
                <a:latin typeface="+mj-lt"/>
              </a:rPr>
              <a:t> in Brazil.</a:t>
            </a:r>
          </a:p>
          <a:p>
            <a:pPr marL="573088" lvl="1" indent="-342900">
              <a:buClr>
                <a:schemeClr val="bg1">
                  <a:lumMod val="75000"/>
                  <a:lumOff val="25000"/>
                </a:schemeClr>
              </a:buClr>
              <a:buFont typeface="Wingdings" pitchFamily="2" charset="2"/>
              <a:buChar char="v"/>
            </a:pPr>
            <a:r>
              <a:rPr lang="en-US" dirty="0">
                <a:solidFill>
                  <a:schemeClr val="bg1"/>
                </a:solidFill>
                <a:latin typeface="+mj-lt"/>
              </a:rPr>
              <a:t>US States- 312 travel-associated cases</a:t>
            </a:r>
            <a:r>
              <a:rPr lang="en-US" dirty="0" smtClean="0">
                <a:solidFill>
                  <a:schemeClr val="bg1"/>
                </a:solidFill>
                <a:latin typeface="+mj-lt"/>
              </a:rPr>
              <a:t>.</a:t>
            </a:r>
          </a:p>
          <a:p>
            <a:pPr marL="342900" indent="-342900">
              <a:buClr>
                <a:schemeClr val="bg1">
                  <a:lumMod val="75000"/>
                  <a:lumOff val="25000"/>
                </a:schemeClr>
              </a:buClr>
              <a:buFont typeface="Wingdings" pitchFamily="2" charset="2"/>
              <a:buChar char="v"/>
            </a:pPr>
            <a:r>
              <a:rPr lang="en-US" dirty="0">
                <a:solidFill>
                  <a:schemeClr val="bg1"/>
                </a:solidFill>
                <a:latin typeface="+mj-lt"/>
              </a:rPr>
              <a:t>Symptoms: Fever, rash, joint pain, and conjunctivitis.</a:t>
            </a:r>
          </a:p>
          <a:p>
            <a:pPr marL="342900" indent="-342900">
              <a:buClr>
                <a:schemeClr val="bg1">
                  <a:lumMod val="75000"/>
                  <a:lumOff val="25000"/>
                </a:schemeClr>
              </a:buClr>
              <a:buFont typeface="Wingdings" pitchFamily="2" charset="2"/>
              <a:buChar char="v"/>
            </a:pPr>
            <a:r>
              <a:rPr lang="en-US" dirty="0" smtClean="0">
                <a:solidFill>
                  <a:schemeClr val="bg1"/>
                </a:solidFill>
                <a:latin typeface="+mj-lt"/>
              </a:rPr>
              <a:t>Duration/Severity</a:t>
            </a:r>
            <a:r>
              <a:rPr lang="en-US" dirty="0">
                <a:solidFill>
                  <a:schemeClr val="bg1"/>
                </a:solidFill>
                <a:latin typeface="+mj-lt"/>
              </a:rPr>
              <a:t>: Typically mild illness lasting 3-7 days.</a:t>
            </a:r>
          </a:p>
          <a:p>
            <a:pPr marL="342900" indent="-342900">
              <a:buClr>
                <a:schemeClr val="bg1">
                  <a:lumMod val="75000"/>
                  <a:lumOff val="25000"/>
                </a:schemeClr>
              </a:buClr>
              <a:buFont typeface="Wingdings" pitchFamily="2" charset="2"/>
              <a:buChar char="v"/>
            </a:pPr>
            <a:r>
              <a:rPr lang="en-US" dirty="0">
                <a:solidFill>
                  <a:schemeClr val="bg1"/>
                </a:solidFill>
                <a:latin typeface="+mj-lt"/>
              </a:rPr>
              <a:t>Transmission: </a:t>
            </a:r>
          </a:p>
          <a:p>
            <a:pPr marL="1138428" lvl="1" indent="-342900">
              <a:buClr>
                <a:schemeClr val="bg1">
                  <a:lumMod val="75000"/>
                  <a:lumOff val="25000"/>
                </a:schemeClr>
              </a:buClr>
              <a:buFont typeface="Wingdings" pitchFamily="2" charset="2"/>
              <a:buChar char="v"/>
            </a:pPr>
            <a:r>
              <a:rPr lang="en-US" dirty="0">
                <a:solidFill>
                  <a:schemeClr val="bg1"/>
                </a:solidFill>
                <a:latin typeface="+mj-lt"/>
              </a:rPr>
              <a:t>Mosquito bite- </a:t>
            </a:r>
            <a:r>
              <a:rPr lang="en-US" dirty="0" err="1">
                <a:solidFill>
                  <a:schemeClr val="bg1"/>
                </a:solidFill>
                <a:latin typeface="+mj-lt"/>
              </a:rPr>
              <a:t>Aedes</a:t>
            </a:r>
            <a:r>
              <a:rPr lang="en-US" dirty="0">
                <a:solidFill>
                  <a:schemeClr val="bg1"/>
                </a:solidFill>
                <a:latin typeface="+mj-lt"/>
              </a:rPr>
              <a:t> </a:t>
            </a:r>
            <a:r>
              <a:rPr lang="en-US" dirty="0" err="1">
                <a:solidFill>
                  <a:schemeClr val="bg1"/>
                </a:solidFill>
                <a:latin typeface="+mj-lt"/>
              </a:rPr>
              <a:t>aegypti</a:t>
            </a:r>
            <a:r>
              <a:rPr lang="en-US" dirty="0">
                <a:solidFill>
                  <a:schemeClr val="bg1"/>
                </a:solidFill>
                <a:latin typeface="+mj-lt"/>
              </a:rPr>
              <a:t> and A. </a:t>
            </a:r>
            <a:r>
              <a:rPr lang="en-US" dirty="0" err="1">
                <a:solidFill>
                  <a:schemeClr val="bg1"/>
                </a:solidFill>
                <a:latin typeface="+mj-lt"/>
              </a:rPr>
              <a:t>albopictus</a:t>
            </a:r>
            <a:endParaRPr lang="en-US" dirty="0">
              <a:solidFill>
                <a:schemeClr val="bg1"/>
              </a:solidFill>
              <a:latin typeface="+mj-lt"/>
            </a:endParaRPr>
          </a:p>
          <a:p>
            <a:pPr marL="1138428" lvl="1" indent="-342900">
              <a:buClr>
                <a:schemeClr val="bg1">
                  <a:lumMod val="75000"/>
                  <a:lumOff val="25000"/>
                </a:schemeClr>
              </a:buClr>
              <a:buFont typeface="Wingdings" pitchFamily="2" charset="2"/>
              <a:buChar char="v"/>
            </a:pPr>
            <a:r>
              <a:rPr lang="en-US" dirty="0">
                <a:solidFill>
                  <a:schemeClr val="bg1"/>
                </a:solidFill>
                <a:latin typeface="+mj-lt"/>
              </a:rPr>
              <a:t>Maternal-child</a:t>
            </a:r>
          </a:p>
          <a:p>
            <a:pPr marL="1138428" lvl="1" indent="-342900">
              <a:buClr>
                <a:schemeClr val="bg1">
                  <a:lumMod val="75000"/>
                  <a:lumOff val="25000"/>
                </a:schemeClr>
              </a:buClr>
              <a:buFont typeface="Wingdings" pitchFamily="2" charset="2"/>
              <a:buChar char="v"/>
            </a:pPr>
            <a:r>
              <a:rPr lang="en-US" dirty="0">
                <a:solidFill>
                  <a:schemeClr val="bg1"/>
                </a:solidFill>
                <a:latin typeface="+mj-lt"/>
              </a:rPr>
              <a:t>Sexual contact</a:t>
            </a:r>
          </a:p>
          <a:p>
            <a:pPr marL="1138428" lvl="1" indent="-342900">
              <a:buClr>
                <a:schemeClr val="bg1">
                  <a:lumMod val="75000"/>
                  <a:lumOff val="25000"/>
                </a:schemeClr>
              </a:buClr>
              <a:buFont typeface="Wingdings" pitchFamily="2" charset="2"/>
              <a:buChar char="v"/>
            </a:pPr>
            <a:r>
              <a:rPr lang="en-US" dirty="0">
                <a:solidFill>
                  <a:schemeClr val="bg1"/>
                </a:solidFill>
                <a:latin typeface="+mj-lt"/>
              </a:rPr>
              <a:t>Blood transfusion</a:t>
            </a:r>
          </a:p>
          <a:p>
            <a:pPr marL="342900" indent="-342900">
              <a:buClr>
                <a:schemeClr val="bg1">
                  <a:lumMod val="75000"/>
                  <a:lumOff val="25000"/>
                </a:schemeClr>
              </a:buClr>
              <a:buFont typeface="Wingdings" pitchFamily="2" charset="2"/>
              <a:buChar char="v"/>
            </a:pPr>
            <a:r>
              <a:rPr lang="en-US" dirty="0">
                <a:solidFill>
                  <a:schemeClr val="bg1"/>
                </a:solidFill>
                <a:latin typeface="+mj-lt"/>
              </a:rPr>
              <a:t>Treatment: No vaccines or antiviral, supportive therapy only</a:t>
            </a:r>
          </a:p>
          <a:p>
            <a:pPr marL="342900" indent="-342900">
              <a:buClr>
                <a:schemeClr val="bg1">
                  <a:lumMod val="75000"/>
                  <a:lumOff val="25000"/>
                </a:schemeClr>
              </a:buClr>
              <a:buFont typeface="Wingdings" pitchFamily="2" charset="2"/>
              <a:buChar char="v"/>
            </a:pPr>
            <a:r>
              <a:rPr lang="en-US" dirty="0">
                <a:solidFill>
                  <a:schemeClr val="bg1"/>
                </a:solidFill>
                <a:latin typeface="+mj-lt"/>
              </a:rPr>
              <a:t>Prevention: Mosquito avoidance, condom use</a:t>
            </a:r>
            <a:r>
              <a:rPr lang="en-US" dirty="0" smtClean="0">
                <a:solidFill>
                  <a:schemeClr val="bg1"/>
                </a:solidFill>
                <a:latin typeface="+mj-lt"/>
              </a:rPr>
              <a:t>.</a:t>
            </a:r>
          </a:p>
          <a:p>
            <a:pPr marL="342900" indent="-342900">
              <a:buClr>
                <a:schemeClr val="bg1">
                  <a:lumMod val="75000"/>
                  <a:lumOff val="25000"/>
                </a:schemeClr>
              </a:buClr>
              <a:buFont typeface="Wingdings" pitchFamily="2" charset="2"/>
              <a:buChar char="v"/>
            </a:pPr>
            <a:r>
              <a:rPr lang="en-US" dirty="0" smtClean="0">
                <a:solidFill>
                  <a:schemeClr val="bg1"/>
                </a:solidFill>
                <a:latin typeface="+mj-lt"/>
              </a:rPr>
              <a:t>Complications: </a:t>
            </a:r>
            <a:r>
              <a:rPr lang="en-US" dirty="0" err="1" smtClean="0">
                <a:solidFill>
                  <a:schemeClr val="bg1"/>
                </a:solidFill>
                <a:latin typeface="+mj-lt"/>
              </a:rPr>
              <a:t>Guillain-Barré</a:t>
            </a:r>
            <a:r>
              <a:rPr lang="en-US" dirty="0" smtClean="0">
                <a:solidFill>
                  <a:schemeClr val="bg1"/>
                </a:solidFill>
                <a:latin typeface="+mj-lt"/>
              </a:rPr>
              <a:t> Syndrome and pregnancy complications (pregnancy loss, microcephaly, brain/eye damage).</a:t>
            </a:r>
            <a:endParaRPr lang="en-US" dirty="0">
              <a:solidFill>
                <a:schemeClr val="bg1"/>
              </a:solidFill>
              <a:latin typeface="+mj-lt"/>
            </a:endParaRPr>
          </a:p>
          <a:p>
            <a:pPr marL="342900" indent="-342900">
              <a:buClr>
                <a:schemeClr val="bg1">
                  <a:lumMod val="75000"/>
                  <a:lumOff val="25000"/>
                </a:schemeClr>
              </a:buClr>
              <a:buFont typeface="Wingdings" pitchFamily="2" charset="2"/>
              <a:buChar char="v"/>
            </a:pPr>
            <a:endParaRPr lang="en-US" dirty="0" smtClean="0">
              <a:solidFill>
                <a:schemeClr val="bg1"/>
              </a:solidFill>
              <a:latin typeface="+mj-lt"/>
            </a:endParaRPr>
          </a:p>
          <a:p>
            <a:pPr marL="342900" indent="-342900">
              <a:buClr>
                <a:schemeClr val="bg1">
                  <a:lumMod val="75000"/>
                  <a:lumOff val="25000"/>
                </a:schemeClr>
              </a:buClr>
              <a:buFont typeface="Wingdings" pitchFamily="2" charset="2"/>
              <a:buChar char="v"/>
            </a:pPr>
            <a:endParaRPr lang="en-US" dirty="0" smtClean="0">
              <a:solidFill>
                <a:schemeClr val="bg1"/>
              </a:solidFill>
              <a:latin typeface="+mj-lt"/>
            </a:endParaRPr>
          </a:p>
        </p:txBody>
      </p:sp>
      <p:pic>
        <p:nvPicPr>
          <p:cNvPr id="3" name="Picture 2"/>
          <p:cNvPicPr>
            <a:picLocks noChangeAspect="1"/>
          </p:cNvPicPr>
          <p:nvPr/>
        </p:nvPicPr>
        <p:blipFill>
          <a:blip r:embed="rId6"/>
          <a:stretch>
            <a:fillRect/>
          </a:stretch>
        </p:blipFill>
        <p:spPr>
          <a:xfrm>
            <a:off x="6715837" y="1858962"/>
            <a:ext cx="2144406" cy="1968394"/>
          </a:xfrm>
          <a:prstGeom prst="rect">
            <a:avLst/>
          </a:prstGeom>
        </p:spPr>
      </p:pic>
      <p:pic>
        <p:nvPicPr>
          <p:cNvPr id="7" name="Picture 6"/>
          <p:cNvPicPr>
            <a:picLocks noChangeAspect="1"/>
          </p:cNvPicPr>
          <p:nvPr/>
        </p:nvPicPr>
        <p:blipFill>
          <a:blip r:embed="rId7"/>
          <a:stretch>
            <a:fillRect/>
          </a:stretch>
        </p:blipFill>
        <p:spPr>
          <a:xfrm>
            <a:off x="6299264" y="3940104"/>
            <a:ext cx="1625536" cy="1039789"/>
          </a:xfrm>
          <a:prstGeom prst="rect">
            <a:avLst/>
          </a:prstGeom>
        </p:spPr>
      </p:pic>
    </p:spTree>
    <p:extLst>
      <p:ext uri="{BB962C8B-B14F-4D97-AF65-F5344CB8AC3E}">
        <p14:creationId xmlns:p14="http://schemas.microsoft.com/office/powerpoint/2010/main" val="34486501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117178" cy="914400"/>
          </a:xfrm>
        </p:spPr>
        <p:txBody>
          <a:bodyPr/>
          <a:lstStyle/>
          <a:p>
            <a:pPr algn="ctr"/>
            <a:r>
              <a:rPr lang="en-US" b="1" dirty="0" smtClean="0">
                <a:solidFill>
                  <a:schemeClr val="bg1"/>
                </a:solidFill>
              </a:rPr>
              <a:t>	</a:t>
            </a:r>
            <a:endParaRPr lang="en-US" b="1" dirty="0">
              <a:solidFill>
                <a:schemeClr val="bg1"/>
              </a:solidFill>
            </a:endParaRPr>
          </a:p>
        </p:txBody>
      </p:sp>
      <p:sp>
        <p:nvSpPr>
          <p:cNvPr id="3" name="Text Placeholder 2"/>
          <p:cNvSpPr>
            <a:spLocks noGrp="1"/>
          </p:cNvSpPr>
          <p:nvPr>
            <p:ph type="body" idx="1"/>
          </p:nvPr>
        </p:nvSpPr>
        <p:spPr>
          <a:xfrm>
            <a:off x="914400" y="990600"/>
            <a:ext cx="7364621" cy="1676401"/>
          </a:xfrm>
        </p:spPr>
        <p:txBody>
          <a:bodyPr>
            <a:noAutofit/>
          </a:bodyPr>
          <a:lstStyle/>
          <a:p>
            <a:pPr algn="ctr"/>
            <a:endParaRPr lang="en-US" sz="2400" b="1" dirty="0" smtClean="0">
              <a:solidFill>
                <a:schemeClr val="bg1"/>
              </a:solidFill>
            </a:endParaRPr>
          </a:p>
          <a:p>
            <a:pPr algn="ctr"/>
            <a:endParaRPr lang="en-US" sz="2400" b="1" dirty="0">
              <a:solidFill>
                <a:schemeClr val="bg1"/>
              </a:solidFill>
            </a:endParaRPr>
          </a:p>
          <a:p>
            <a:pPr algn="ctr"/>
            <a:endParaRPr lang="en-US" sz="2400" b="1" dirty="0" smtClean="0">
              <a:solidFill>
                <a:schemeClr val="bg1"/>
              </a:solidFill>
            </a:endParaRPr>
          </a:p>
          <a:p>
            <a:pPr algn="ctr"/>
            <a:r>
              <a:rPr lang="en-US" sz="3200" b="1" dirty="0" smtClean="0">
                <a:solidFill>
                  <a:schemeClr val="bg1"/>
                </a:solidFill>
                <a:latin typeface="+mj-lt"/>
              </a:rPr>
              <a:t>Questions or Comments</a:t>
            </a:r>
            <a:endParaRPr lang="en-US" sz="3200" b="1" dirty="0">
              <a:solidFill>
                <a:schemeClr val="bg1"/>
              </a:solidFill>
              <a:latin typeface="+mj-lt"/>
            </a:endParaRPr>
          </a:p>
        </p:txBody>
      </p:sp>
      <p:sp>
        <p:nvSpPr>
          <p:cNvPr id="4" name="TextBox 3"/>
          <p:cNvSpPr txBox="1"/>
          <p:nvPr/>
        </p:nvSpPr>
        <p:spPr>
          <a:xfrm>
            <a:off x="86833" y="4724400"/>
            <a:ext cx="9006840" cy="2092881"/>
          </a:xfrm>
          <a:prstGeom prst="rect">
            <a:avLst/>
          </a:prstGeom>
          <a:noFill/>
        </p:spPr>
        <p:txBody>
          <a:bodyPr wrap="square" rtlCol="0">
            <a:spAutoFit/>
          </a:bodyPr>
          <a:lstStyle/>
          <a:p>
            <a:r>
              <a:rPr lang="en-US" sz="1400" b="1" dirty="0">
                <a:solidFill>
                  <a:schemeClr val="accent1"/>
                </a:solidFill>
              </a:rPr>
              <a:t>Our Mission... to raise the physical, mental, social, and spiritual health of American Indians and Alaska Natives to the highest level.</a:t>
            </a:r>
          </a:p>
          <a:p>
            <a:endParaRPr lang="en-US" sz="1400" b="1" dirty="0">
              <a:solidFill>
                <a:schemeClr val="accent1"/>
              </a:solidFill>
            </a:endParaRPr>
          </a:p>
          <a:p>
            <a:r>
              <a:rPr lang="en-US" sz="1400" b="1" dirty="0">
                <a:solidFill>
                  <a:schemeClr val="accent1"/>
                </a:solidFill>
              </a:rPr>
              <a:t>Our Goal... to assure that comprehensive, culturally acceptable personal and public health services are available and accessible to American Indian and Alaska Native people.</a:t>
            </a:r>
          </a:p>
          <a:p>
            <a:endParaRPr lang="en-US" sz="1400" b="1" dirty="0">
              <a:solidFill>
                <a:schemeClr val="accent1"/>
              </a:solidFill>
            </a:endParaRPr>
          </a:p>
          <a:p>
            <a:r>
              <a:rPr lang="en-US" sz="1400" b="1" dirty="0">
                <a:solidFill>
                  <a:schemeClr val="accent1"/>
                </a:solidFill>
              </a:rPr>
              <a:t>Our Foundation... to uphold the Federal Government's obligation to promote healthy American Indian and Alaska Native people, communities, and cultures and to honor and protect the inherent sovereign rights of Tribes.</a:t>
            </a:r>
          </a:p>
          <a:p>
            <a:endParaRPr lang="en-US" dirty="0"/>
          </a:p>
        </p:txBody>
      </p:sp>
      <p:pic>
        <p:nvPicPr>
          <p:cNvPr id="7"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0528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fontScale="92500" lnSpcReduction="1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200" dirty="0" smtClean="0">
                <a:solidFill>
                  <a:srgbClr val="0070C0"/>
                </a:solidFill>
                <a:latin typeface="Arial" panose="020B0604020202020204" pitchFamily="34" charset="0"/>
                <a:cs typeface="Arial" panose="020B0604020202020204" pitchFamily="34" charset="0"/>
                <a:hlinkClick r:id="rId6"/>
              </a:rPr>
              <a:t>/</a:t>
            </a:r>
            <a:r>
              <a:rPr lang="en-US" sz="2200" dirty="0" smtClean="0">
                <a:solidFill>
                  <a:schemeClr val="bg1"/>
                </a:solidFill>
                <a:latin typeface="Arial" panose="020B0604020202020204" pitchFamily="34" charset="0"/>
                <a:cs typeface="Arial" panose="020B0604020202020204" pitchFamily="34" charset="0"/>
              </a:rPr>
              <a:t>The Federal Deficit Reduction Action (DRA) of 2005 requires any entity receiving or making annual Medicaid payments of $5 million or more to establish and adopt written policies about federal and state false claims laws for all employees, contractors and/or agents as stated in the 1902(a)(68) Social Security Act.</a:t>
            </a:r>
          </a:p>
          <a:p>
            <a:pPr marL="342900" indent="-342900">
              <a:buClr>
                <a:schemeClr val="bg1">
                  <a:lumMod val="75000"/>
                  <a:lumOff val="25000"/>
                </a:schemeClr>
              </a:buClr>
              <a:buFont typeface="Wingdings" pitchFamily="2" charset="2"/>
              <a:buChar char="v"/>
            </a:pPr>
            <a:endParaRPr lang="en-US" sz="2200" dirty="0" smtClean="0">
              <a:solidFill>
                <a:schemeClr val="bg1"/>
              </a:solidFill>
              <a:latin typeface="Arial" panose="020B0604020202020204" pitchFamily="34" charset="0"/>
              <a:cs typeface="Arial" panose="020B0604020202020204" pitchFamily="34" charset="0"/>
            </a:endParaRPr>
          </a:p>
          <a:p>
            <a:pPr marL="342900" indent="-342900">
              <a:buClr>
                <a:schemeClr val="bg1">
                  <a:lumMod val="75000"/>
                  <a:lumOff val="25000"/>
                </a:schemeClr>
              </a:buClr>
              <a:buFont typeface="Wingdings" pitchFamily="2" charset="2"/>
              <a:buChar char="v"/>
            </a:pPr>
            <a:r>
              <a:rPr lang="en-US" sz="2200" dirty="0" smtClean="0">
                <a:solidFill>
                  <a:schemeClr val="bg1"/>
                </a:solidFill>
                <a:latin typeface="Arial" panose="020B0604020202020204" pitchFamily="34" charset="0"/>
                <a:cs typeface="Arial" panose="020B0604020202020204" pitchFamily="34" charset="0"/>
              </a:rPr>
              <a:t>State of Washington Healthcare Authority has sent out two letters that we are aware of to date, requiring a compliance plan.</a:t>
            </a:r>
          </a:p>
          <a:p>
            <a:pPr marL="342900" indent="-342900">
              <a:buClr>
                <a:schemeClr val="bg1">
                  <a:lumMod val="75000"/>
                  <a:lumOff val="25000"/>
                </a:schemeClr>
              </a:buClr>
              <a:buFont typeface="Wingdings" pitchFamily="2" charset="2"/>
              <a:buChar char="v"/>
            </a:pPr>
            <a:endParaRPr lang="en-US" sz="2200" dirty="0" smtClean="0">
              <a:solidFill>
                <a:schemeClr val="bg1"/>
              </a:solidFill>
              <a:latin typeface="Arial" panose="020B0604020202020204" pitchFamily="34" charset="0"/>
              <a:cs typeface="Arial" panose="020B0604020202020204" pitchFamily="34" charset="0"/>
            </a:endParaRPr>
          </a:p>
          <a:p>
            <a:pPr marL="342900" indent="-342900">
              <a:buClr>
                <a:schemeClr val="bg1">
                  <a:lumMod val="75000"/>
                  <a:lumOff val="25000"/>
                </a:schemeClr>
              </a:buClr>
              <a:buFont typeface="Wingdings" pitchFamily="2" charset="2"/>
              <a:buChar char="v"/>
            </a:pPr>
            <a:r>
              <a:rPr lang="en-US" sz="2200" dirty="0" smtClean="0">
                <a:solidFill>
                  <a:schemeClr val="bg1"/>
                </a:solidFill>
                <a:latin typeface="Arial" panose="020B0604020202020204" pitchFamily="34" charset="0"/>
                <a:cs typeface="Arial" panose="020B0604020202020204" pitchFamily="34" charset="0"/>
              </a:rPr>
              <a:t>Portland Area Business Office  is working on guidance that can be provided if you receive a letter.</a:t>
            </a:r>
          </a:p>
          <a:p>
            <a:pPr marL="0">
              <a:buClr>
                <a:schemeClr val="bg1">
                  <a:lumMod val="75000"/>
                  <a:lumOff val="25000"/>
                </a:schemeClr>
              </a:buClr>
            </a:pPr>
            <a:r>
              <a:rPr lang="en-US" sz="2200" dirty="0">
                <a:solidFill>
                  <a:schemeClr val="bg1"/>
                </a:solidFill>
                <a:latin typeface="Arial" panose="020B0604020202020204" pitchFamily="34" charset="0"/>
                <a:cs typeface="Arial" panose="020B0604020202020204" pitchFamily="34" charset="0"/>
              </a:rPr>
              <a:t>	</a:t>
            </a:r>
            <a:endParaRPr lang="en-US" sz="2200" dirty="0" smtClean="0">
              <a:solidFill>
                <a:schemeClr val="bg1"/>
              </a:solidFill>
              <a:latin typeface="Arial" panose="020B0604020202020204" pitchFamily="34" charset="0"/>
              <a:cs typeface="Arial" panose="020B0604020202020204" pitchFamily="34" charset="0"/>
            </a:endParaRPr>
          </a:p>
          <a:p>
            <a:pPr marL="0">
              <a:buClr>
                <a:schemeClr val="bg1">
                  <a:lumMod val="75000"/>
                  <a:lumOff val="25000"/>
                </a:schemeClr>
              </a:buClr>
            </a:pPr>
            <a:r>
              <a:rPr lang="en-US" sz="2200" dirty="0">
                <a:solidFill>
                  <a:schemeClr val="bg1"/>
                </a:solidFill>
                <a:latin typeface="Arial" panose="020B0604020202020204" pitchFamily="34" charset="0"/>
                <a:cs typeface="Arial" panose="020B0604020202020204" pitchFamily="34" charset="0"/>
              </a:rPr>
              <a:t>	</a:t>
            </a:r>
            <a:r>
              <a:rPr lang="en-US" sz="2200" dirty="0">
                <a:solidFill>
                  <a:schemeClr val="bg1"/>
                </a:solidFill>
                <a:latin typeface="Arial" panose="020B0604020202020204" pitchFamily="34" charset="0"/>
                <a:cs typeface="Arial" panose="020B0604020202020204" pitchFamily="34" charset="0"/>
                <a:hlinkClick r:id="rId7"/>
              </a:rPr>
              <a:t>https://</a:t>
            </a:r>
            <a:r>
              <a:rPr lang="en-US" sz="2200" dirty="0" smtClean="0">
                <a:solidFill>
                  <a:schemeClr val="bg1"/>
                </a:solidFill>
                <a:latin typeface="Arial" panose="020B0604020202020204" pitchFamily="34" charset="0"/>
                <a:cs typeface="Arial" panose="020B0604020202020204" pitchFamily="34" charset="0"/>
                <a:hlinkClick r:id="rId7"/>
              </a:rPr>
              <a:t>www.ssa.gov/OP_Home/ssact/title19/1902.htm</a:t>
            </a:r>
            <a:endParaRPr lang="en-US" sz="2200" dirty="0" smtClean="0">
              <a:solidFill>
                <a:schemeClr val="bg1"/>
              </a:solidFill>
              <a:latin typeface="Arial" panose="020B0604020202020204" pitchFamily="34" charset="0"/>
              <a:cs typeface="Arial" panose="020B0604020202020204" pitchFamily="34" charset="0"/>
            </a:endParaRPr>
          </a:p>
          <a:p>
            <a:pPr marL="0">
              <a:buClr>
                <a:schemeClr val="bg1">
                  <a:lumMod val="75000"/>
                  <a:lumOff val="25000"/>
                </a:schemeClr>
              </a:buClr>
            </a:pPr>
            <a:endParaRPr lang="en-US" sz="2200" dirty="0">
              <a:solidFill>
                <a:srgbClr val="0070C0"/>
              </a:solidFill>
              <a:latin typeface="Arial" panose="020B0604020202020204" pitchFamily="34" charset="0"/>
              <a:cs typeface="Arial" panose="020B0604020202020204" pitchFamily="34" charset="0"/>
            </a:endParaRPr>
          </a:p>
          <a:p>
            <a:pPr marL="342900" lvl="0" indent="-342900">
              <a:buClrTx/>
              <a:buSzTx/>
              <a:buFont typeface="Wingdings" panose="05000000000000000000" pitchFamily="2" charset="2"/>
              <a:buChar char="v"/>
            </a:pPr>
            <a:endParaRPr lang="en-US" b="1" dirty="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17158188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200" dirty="0" smtClean="0">
                <a:solidFill>
                  <a:srgbClr val="0070C0"/>
                </a:solidFill>
                <a:latin typeface="Arial" panose="020B0604020202020204" pitchFamily="34" charset="0"/>
                <a:cs typeface="Arial" panose="020B0604020202020204" pitchFamily="34" charset="0"/>
                <a:hlinkClick r:id="rId6"/>
              </a:rPr>
              <a:t>/</a:t>
            </a:r>
            <a:r>
              <a:rPr lang="en-US" sz="2200" dirty="0" smtClean="0">
                <a:solidFill>
                  <a:schemeClr val="bg1"/>
                </a:solidFill>
                <a:latin typeface="Arial" panose="020B0604020202020204" pitchFamily="34" charset="0"/>
                <a:cs typeface="Arial" panose="020B0604020202020204" pitchFamily="34" charset="0"/>
              </a:rPr>
              <a:t>FY16 CHEF Balance – </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$46,422,518.00  </a:t>
            </a:r>
            <a:r>
              <a:rPr lang="en-US" dirty="0">
                <a:solidFill>
                  <a:schemeClr val="bg1"/>
                </a:solidFill>
                <a:latin typeface="Arial" panose="020B0604020202020204" pitchFamily="34" charset="0"/>
                <a:cs typeface="Arial" panose="020B0604020202020204" pitchFamily="34" charset="0"/>
              </a:rPr>
              <a:t>A</a:t>
            </a:r>
            <a:r>
              <a:rPr lang="en-US" dirty="0" smtClean="0">
                <a:solidFill>
                  <a:schemeClr val="bg1"/>
                </a:solidFill>
                <a:latin typeface="Arial" panose="020B0604020202020204" pitchFamily="34" charset="0"/>
                <a:cs typeface="Arial" panose="020B0604020202020204" pitchFamily="34" charset="0"/>
              </a:rPr>
              <a:t>s Of 04/05/2016</a:t>
            </a:r>
          </a:p>
          <a:p>
            <a:pPr marL="1138428" lvl="1" indent="-342900">
              <a:buClr>
                <a:schemeClr val="bg1">
                  <a:lumMod val="75000"/>
                  <a:lumOff val="25000"/>
                </a:schemeClr>
              </a:buClr>
              <a:buFont typeface="Wingdings" pitchFamily="2" charset="2"/>
              <a:buChar char="v"/>
            </a:pPr>
            <a:r>
              <a:rPr lang="en-US" dirty="0">
                <a:solidFill>
                  <a:schemeClr val="bg1"/>
                </a:solidFill>
                <a:latin typeface="Arial" panose="020B0604020202020204" pitchFamily="34" charset="0"/>
                <a:cs typeface="Arial" panose="020B0604020202020204" pitchFamily="34" charset="0"/>
              </a:rPr>
              <a:t>Submitted 8 CHEFs, </a:t>
            </a:r>
            <a:r>
              <a:rPr lang="en-US" dirty="0" smtClean="0">
                <a:solidFill>
                  <a:schemeClr val="bg1"/>
                </a:solidFill>
                <a:latin typeface="Arial" panose="020B0604020202020204" pitchFamily="34" charset="0"/>
                <a:cs typeface="Arial" panose="020B0604020202020204" pitchFamily="34" charset="0"/>
              </a:rPr>
              <a:t>All Reimbursed At </a:t>
            </a:r>
            <a:r>
              <a:rPr lang="en-US" dirty="0">
                <a:solidFill>
                  <a:schemeClr val="bg1"/>
                </a:solidFill>
                <a:latin typeface="Arial" panose="020B0604020202020204" pitchFamily="34" charset="0"/>
                <a:cs typeface="Arial" panose="020B0604020202020204" pitchFamily="34" charset="0"/>
              </a:rPr>
              <a:t>100</a:t>
            </a:r>
            <a:r>
              <a:rPr lang="en-US" dirty="0" smtClean="0">
                <a:solidFill>
                  <a:schemeClr val="bg1"/>
                </a:solidFill>
                <a:latin typeface="Arial" panose="020B0604020202020204" pitchFamily="34" charset="0"/>
                <a:cs typeface="Arial" panose="020B0604020202020204" pitchFamily="34" charset="0"/>
              </a:rPr>
              <a:t>%</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$282,248.00 - Four </a:t>
            </a:r>
            <a:r>
              <a:rPr lang="en-US" dirty="0">
                <a:solidFill>
                  <a:schemeClr val="bg1"/>
                </a:solidFill>
                <a:latin typeface="Arial" panose="020B0604020202020204" pitchFamily="34" charset="0"/>
                <a:cs typeface="Arial" panose="020B0604020202020204" pitchFamily="34" charset="0"/>
              </a:rPr>
              <a:t>D</a:t>
            </a:r>
            <a:r>
              <a:rPr lang="en-US" dirty="0" smtClean="0">
                <a:solidFill>
                  <a:schemeClr val="bg1"/>
                </a:solidFill>
                <a:latin typeface="Arial" panose="020B0604020202020204" pitchFamily="34" charset="0"/>
                <a:cs typeface="Arial" panose="020B0604020202020204" pitchFamily="34" charset="0"/>
              </a:rPr>
              <a:t>istributions To </a:t>
            </a:r>
            <a:r>
              <a:rPr lang="en-US" dirty="0">
                <a:solidFill>
                  <a:schemeClr val="bg1"/>
                </a:solidFill>
                <a:latin typeface="Arial" panose="020B0604020202020204" pitchFamily="34" charset="0"/>
                <a:cs typeface="Arial" panose="020B0604020202020204" pitchFamily="34" charset="0"/>
              </a:rPr>
              <a:t>D</a:t>
            </a:r>
            <a:r>
              <a:rPr lang="en-US" dirty="0" smtClean="0">
                <a:solidFill>
                  <a:schemeClr val="bg1"/>
                </a:solidFill>
                <a:latin typeface="Arial" panose="020B0604020202020204" pitchFamily="34" charset="0"/>
                <a:cs typeface="Arial" panose="020B0604020202020204" pitchFamily="34" charset="0"/>
              </a:rPr>
              <a:t>ate</a:t>
            </a:r>
            <a:r>
              <a:rPr lang="en-US" dirty="0">
                <a:solidFill>
                  <a:schemeClr val="bg1"/>
                </a:solidFill>
                <a:latin typeface="Arial" panose="020B0604020202020204" pitchFamily="34" charset="0"/>
                <a:cs typeface="Arial" panose="020B0604020202020204" pitchFamily="34" charset="0"/>
              </a:rPr>
              <a:t>.</a:t>
            </a:r>
          </a:p>
          <a:p>
            <a:pPr marL="1138428" lvl="1" indent="-342900">
              <a:buClr>
                <a:schemeClr val="bg1">
                  <a:lumMod val="75000"/>
                  <a:lumOff val="25000"/>
                </a:schemeClr>
              </a:buClr>
              <a:buFont typeface="Wingdings" pitchFamily="2" charset="2"/>
              <a:buChar char="v"/>
            </a:pPr>
            <a:endParaRPr lang="en-US" dirty="0" smtClean="0">
              <a:solidFill>
                <a:schemeClr val="bg1"/>
              </a:solidFill>
              <a:latin typeface="Arial" panose="020B0604020202020204" pitchFamily="34" charset="0"/>
              <a:cs typeface="Arial" panose="020B0604020202020204" pitchFamily="34" charset="0"/>
            </a:endParaRPr>
          </a:p>
          <a:p>
            <a:pPr marL="0">
              <a:buClr>
                <a:schemeClr val="bg1">
                  <a:lumMod val="75000"/>
                  <a:lumOff val="25000"/>
                </a:schemeClr>
              </a:buClr>
            </a:pPr>
            <a:r>
              <a:rPr lang="en-US" sz="2200" dirty="0" smtClean="0">
                <a:solidFill>
                  <a:schemeClr val="bg1"/>
                </a:solidFill>
                <a:latin typeface="Arial" panose="020B0604020202020204" pitchFamily="34" charset="0"/>
                <a:cs typeface="Arial" panose="020B0604020202020204" pitchFamily="34" charset="0"/>
              </a:rPr>
              <a:t>	</a:t>
            </a:r>
          </a:p>
          <a:p>
            <a:pPr marL="342900" indent="-342900">
              <a:buClr>
                <a:schemeClr val="bg1">
                  <a:lumMod val="75000"/>
                  <a:lumOff val="25000"/>
                </a:schemeClr>
              </a:buClr>
              <a:buFont typeface="Wingdings" pitchFamily="2" charset="2"/>
              <a:buChar char="v"/>
            </a:pPr>
            <a:r>
              <a:rPr lang="en-US" sz="2200" dirty="0" smtClean="0">
                <a:solidFill>
                  <a:schemeClr val="bg1"/>
                </a:solidFill>
                <a:latin typeface="Arial" panose="020B0604020202020204" pitchFamily="34" charset="0"/>
                <a:cs typeface="Arial" panose="020B0604020202020204" pitchFamily="34" charset="0"/>
              </a:rPr>
              <a:t>FY15 CHEF Balance - $0</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Total Cases </a:t>
            </a:r>
            <a:r>
              <a:rPr lang="en-US" dirty="0">
                <a:solidFill>
                  <a:schemeClr val="bg1"/>
                </a:solidFill>
                <a:latin typeface="Arial" panose="020B0604020202020204" pitchFamily="34" charset="0"/>
                <a:cs typeface="Arial" panose="020B0604020202020204" pitchFamily="34" charset="0"/>
              </a:rPr>
              <a:t>S</a:t>
            </a:r>
            <a:r>
              <a:rPr lang="en-US" dirty="0" smtClean="0">
                <a:solidFill>
                  <a:schemeClr val="bg1"/>
                </a:solidFill>
                <a:latin typeface="Arial" panose="020B0604020202020204" pitchFamily="34" charset="0"/>
                <a:cs typeface="Arial" panose="020B0604020202020204" pitchFamily="34" charset="0"/>
              </a:rPr>
              <a:t>ubmitted 0 62</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17 </a:t>
            </a:r>
            <a:r>
              <a:rPr lang="en-US" dirty="0">
                <a:solidFill>
                  <a:schemeClr val="bg1"/>
                </a:solidFill>
                <a:latin typeface="Arial" panose="020B0604020202020204" pitchFamily="34" charset="0"/>
                <a:cs typeface="Arial" panose="020B0604020202020204" pitchFamily="34" charset="0"/>
              </a:rPr>
              <a:t>A</a:t>
            </a:r>
            <a:r>
              <a:rPr lang="en-US" dirty="0" smtClean="0">
                <a:solidFill>
                  <a:schemeClr val="bg1"/>
                </a:solidFill>
                <a:latin typeface="Arial" panose="020B0604020202020204" pitchFamily="34" charset="0"/>
                <a:cs typeface="Arial" panose="020B0604020202020204" pitchFamily="34" charset="0"/>
              </a:rPr>
              <a:t>mendments</a:t>
            </a:r>
          </a:p>
          <a:p>
            <a:pPr marL="1138428" lvl="1" indent="-342900">
              <a:buClr>
                <a:schemeClr val="bg1">
                  <a:lumMod val="75000"/>
                  <a:lumOff val="25000"/>
                </a:schemeClr>
              </a:buClr>
              <a:buFont typeface="Wingdings" pitchFamily="2" charset="2"/>
              <a:buChar char="v"/>
            </a:pPr>
            <a:r>
              <a:rPr lang="en-US" dirty="0" smtClean="0">
                <a:solidFill>
                  <a:schemeClr val="bg1"/>
                </a:solidFill>
                <a:latin typeface="Arial" panose="020B0604020202020204" pitchFamily="34" charset="0"/>
                <a:cs typeface="Arial" panose="020B0604020202020204" pitchFamily="34" charset="0"/>
              </a:rPr>
              <a:t>$2,430,396 Reimbursed To Portland Area.</a:t>
            </a:r>
          </a:p>
          <a:p>
            <a:pPr marL="0">
              <a:buClr>
                <a:schemeClr val="bg1">
                  <a:lumMod val="75000"/>
                  <a:lumOff val="25000"/>
                </a:schemeClr>
              </a:buClr>
            </a:pPr>
            <a:r>
              <a:rPr lang="en-US" sz="2200" dirty="0" smtClean="0">
                <a:solidFill>
                  <a:schemeClr val="bg1"/>
                </a:solidFill>
                <a:latin typeface="Arial" panose="020B0604020202020204" pitchFamily="34" charset="0"/>
                <a:cs typeface="Arial" panose="020B0604020202020204" pitchFamily="34" charset="0"/>
              </a:rPr>
              <a:t>	</a:t>
            </a:r>
            <a:endParaRPr lang="en-US" sz="2200" dirty="0">
              <a:solidFill>
                <a:schemeClr val="bg1"/>
              </a:solidFill>
              <a:latin typeface="Arial" panose="020B0604020202020204" pitchFamily="34" charset="0"/>
              <a:cs typeface="Arial" panose="020B0604020202020204" pitchFamily="34" charset="0"/>
            </a:endParaRPr>
          </a:p>
          <a:p>
            <a:pPr marL="342900" lvl="0" indent="-342900">
              <a:buClrTx/>
              <a:buSzTx/>
              <a:buFont typeface="Wingdings" panose="05000000000000000000" pitchFamily="2" charset="2"/>
              <a:buChar char="v"/>
            </a:pPr>
            <a:endParaRPr lang="en-US" b="1" dirty="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33894672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fontScale="90000"/>
          </a:bodyPr>
          <a:lstStyle/>
          <a:p>
            <a:r>
              <a:rPr lang="en-US" sz="4000" dirty="0" smtClean="0">
                <a:solidFill>
                  <a:prstClr val="black"/>
                </a:solidFill>
              </a:rPr>
              <a:t>To Improve the Quality of and Access to Care</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190500" y="146304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Strategic </a:t>
            </a:r>
            <a:r>
              <a:rPr lang="en-US" sz="2400" b="1" u="sng" dirty="0">
                <a:solidFill>
                  <a:srgbClr val="000000"/>
                </a:solidFill>
                <a:latin typeface="+mj-lt"/>
                <a:cs typeface="Arial" panose="020B0604020202020204" pitchFamily="34" charset="0"/>
              </a:rPr>
              <a:t>Change </a:t>
            </a:r>
            <a:r>
              <a:rPr lang="en-US" sz="2400" b="1" u="sng" dirty="0" smtClean="0">
                <a:solidFill>
                  <a:srgbClr val="000000"/>
                </a:solidFill>
                <a:latin typeface="+mj-lt"/>
                <a:cs typeface="Arial" panose="020B0604020202020204" pitchFamily="34" charset="0"/>
              </a:rPr>
              <a:t>Plan-Portland Area Office</a:t>
            </a:r>
          </a:p>
          <a:p>
            <a:pPr marL="342900" indent="-342900">
              <a:buClr>
                <a:schemeClr val="bg1">
                  <a:lumMod val="75000"/>
                  <a:lumOff val="25000"/>
                </a:schemeClr>
              </a:buClr>
              <a:buFont typeface="Wingdings" pitchFamily="2" charset="2"/>
              <a:buChar char="v"/>
            </a:pPr>
            <a:endParaRPr lang="en-US" sz="2400" b="1" u="sng" dirty="0">
              <a:solidFill>
                <a:srgbClr val="000000"/>
              </a:solidFill>
              <a:latin typeface="+mj-lt"/>
              <a:cs typeface="Arial" panose="020B0604020202020204" pitchFamily="34" charset="0"/>
            </a:endParaRPr>
          </a:p>
          <a:p>
            <a:pPr marL="342900" indent="-342900">
              <a:buClr>
                <a:schemeClr val="bg1">
                  <a:lumMod val="75000"/>
                  <a:lumOff val="25000"/>
                </a:schemeClr>
              </a:buClr>
              <a:buFont typeface="Wingdings" pitchFamily="2" charset="2"/>
              <a:buChar char="v"/>
            </a:pPr>
            <a:endParaRPr lang="en-US" sz="2400" b="1" u="sng" dirty="0">
              <a:solidFill>
                <a:srgbClr val="000000"/>
              </a:solidFill>
              <a:latin typeface="+mj-lt"/>
              <a:cs typeface="Arial" panose="020B0604020202020204" pitchFamily="34" charset="0"/>
            </a:endParaRPr>
          </a:p>
          <a:p>
            <a:pPr marL="342900" indent="-342900">
              <a:buClr>
                <a:schemeClr val="bg1">
                  <a:lumMod val="75000"/>
                  <a:lumOff val="25000"/>
                </a:schemeClr>
              </a:buClr>
              <a:buFont typeface="Wingdings" pitchFamily="2" charset="2"/>
              <a:buChar char="v"/>
            </a:pPr>
            <a:r>
              <a:rPr lang="en-US" sz="2400" b="1" u="sng" dirty="0" smtClean="0">
                <a:solidFill>
                  <a:srgbClr val="000000"/>
                </a:solidFill>
                <a:latin typeface="+mj-lt"/>
                <a:cs typeface="Arial" panose="020B0604020202020204" pitchFamily="34" charset="0"/>
              </a:rPr>
              <a:t>2.0</a:t>
            </a:r>
          </a:p>
          <a:p>
            <a:pPr marL="342900" indent="-342900">
              <a:buClr>
                <a:schemeClr val="bg1">
                  <a:lumMod val="75000"/>
                  <a:lumOff val="25000"/>
                </a:schemeClr>
              </a:buClr>
              <a:buFont typeface="Wingdings" pitchFamily="2" charset="2"/>
              <a:buChar char="v"/>
            </a:pPr>
            <a:endParaRPr lang="en-US" sz="2400" b="1" u="sng" dirty="0">
              <a:solidFill>
                <a:srgbClr val="000000"/>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
        <p:nvSpPr>
          <p:cNvPr id="7" name="Content Placeholder 2"/>
          <p:cNvSpPr txBox="1">
            <a:spLocks/>
          </p:cNvSpPr>
          <p:nvPr/>
        </p:nvSpPr>
        <p:spPr>
          <a:xfrm>
            <a:off x="114300" y="2072322"/>
            <a:ext cx="8915400" cy="4388803"/>
          </a:xfrm>
          <a:prstGeom prst="rect">
            <a:avLst/>
          </a:prstGeom>
        </p:spPr>
        <p:txBody>
          <a:bodyPr vert="horz">
            <a:normAutofit fontScale="92500" lnSpcReduction="20000"/>
          </a:bodyPr>
          <a:lst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457147" lvl="1" indent="0" eaLnBrk="0" fontAlgn="base" hangingPunct="0">
              <a:spcAft>
                <a:spcPct val="0"/>
              </a:spcAft>
              <a:buClr>
                <a:srgbClr val="000000"/>
              </a:buClr>
              <a:buSzTx/>
              <a:buNone/>
            </a:pPr>
            <a:r>
              <a:rPr lang="en-US" b="1" kern="0" dirty="0">
                <a:solidFill>
                  <a:srgbClr val="000000">
                    <a:lumMod val="95000"/>
                    <a:lumOff val="5000"/>
                  </a:srgbClr>
                </a:solidFill>
                <a:latin typeface="Arial" panose="020B0604020202020204" pitchFamily="34" charset="0"/>
                <a:cs typeface="Arial" panose="020B0604020202020204" pitchFamily="34" charset="0"/>
              </a:rPr>
              <a:t>What is it?</a:t>
            </a:r>
          </a:p>
          <a:p>
            <a:pPr marL="742864" lvl="1" indent="-285717" eaLnBrk="0" fontAlgn="base" hangingPunct="0">
              <a:spcAft>
                <a:spcPct val="0"/>
              </a:spcAft>
              <a:buClr>
                <a:srgbClr val="000000"/>
              </a:buClr>
              <a:buSzTx/>
              <a:buFont typeface="Wingdings" panose="05000000000000000000" pitchFamily="2" charset="2"/>
              <a:buChar char="v"/>
            </a:pPr>
            <a:r>
              <a:rPr lang="en-US" sz="1800" kern="0" dirty="0">
                <a:solidFill>
                  <a:srgbClr val="000000">
                    <a:lumMod val="95000"/>
                    <a:lumOff val="5000"/>
                  </a:srgbClr>
                </a:solidFill>
                <a:latin typeface="Arial" panose="020B0604020202020204" pitchFamily="34" charset="0"/>
                <a:cs typeface="Arial" panose="020B0604020202020204" pitchFamily="34" charset="0"/>
              </a:rPr>
              <a:t> The Strategic Plan is a </a:t>
            </a:r>
            <a:r>
              <a:rPr lang="en-US" sz="1800" kern="0" dirty="0" smtClean="0">
                <a:solidFill>
                  <a:srgbClr val="000000">
                    <a:lumMod val="95000"/>
                    <a:lumOff val="5000"/>
                  </a:srgbClr>
                </a:solidFill>
                <a:latin typeface="Arial" panose="020B0604020202020204" pitchFamily="34" charset="0"/>
                <a:cs typeface="Arial" panose="020B0604020202020204" pitchFamily="34" charset="0"/>
              </a:rPr>
              <a:t>Roadmap</a:t>
            </a:r>
            <a:endParaRPr lang="en-US" sz="1800" kern="0" dirty="0">
              <a:solidFill>
                <a:srgbClr val="000000">
                  <a:lumMod val="95000"/>
                  <a:lumOff val="5000"/>
                </a:srgbClr>
              </a:solidFill>
              <a:latin typeface="Arial" panose="020B0604020202020204" pitchFamily="34" charset="0"/>
              <a:cs typeface="Arial" panose="020B0604020202020204" pitchFamily="34" charset="0"/>
            </a:endParaRPr>
          </a:p>
          <a:p>
            <a:pPr marL="742864" lvl="1" indent="-285717" eaLnBrk="0" fontAlgn="base" hangingPunct="0">
              <a:spcAft>
                <a:spcPct val="0"/>
              </a:spcAft>
              <a:buClr>
                <a:srgbClr val="000000"/>
              </a:buClr>
              <a:buSzTx/>
              <a:buFont typeface="Wingdings" panose="05000000000000000000" pitchFamily="2" charset="2"/>
              <a:buChar char="v"/>
            </a:pPr>
            <a:r>
              <a:rPr lang="en-US" sz="1800" kern="0" dirty="0">
                <a:solidFill>
                  <a:srgbClr val="000000">
                    <a:lumMod val="95000"/>
                    <a:lumOff val="5000"/>
                  </a:srgbClr>
                </a:solidFill>
                <a:latin typeface="Arial" panose="020B0604020202020204" pitchFamily="34" charset="0"/>
                <a:cs typeface="Arial" panose="020B0604020202020204" pitchFamily="34" charset="0"/>
              </a:rPr>
              <a:t> The destination is excellence in Healthcare Delivery</a:t>
            </a:r>
          </a:p>
          <a:p>
            <a:pPr marL="457147" lvl="1" indent="0" eaLnBrk="0" fontAlgn="base" hangingPunct="0">
              <a:spcAft>
                <a:spcPct val="0"/>
              </a:spcAft>
              <a:buClr>
                <a:srgbClr val="000000"/>
              </a:buClr>
              <a:buSzTx/>
              <a:buNone/>
            </a:pPr>
            <a:endParaRPr lang="en-US" dirty="0">
              <a:solidFill>
                <a:prstClr val="black"/>
              </a:solidFill>
              <a:latin typeface="Arial" panose="020B0604020202020204" pitchFamily="34" charset="0"/>
              <a:cs typeface="Arial" panose="020B0604020202020204" pitchFamily="34" charset="0"/>
            </a:endParaRPr>
          </a:p>
          <a:p>
            <a:pPr marL="457147" lvl="1" indent="0" eaLnBrk="0" fontAlgn="base" hangingPunct="0">
              <a:spcAft>
                <a:spcPct val="0"/>
              </a:spcAft>
              <a:buClr>
                <a:srgbClr val="000000"/>
              </a:buClr>
              <a:buSzTx/>
              <a:buNone/>
            </a:pPr>
            <a:r>
              <a:rPr lang="en-US" b="1" kern="0" dirty="0">
                <a:solidFill>
                  <a:srgbClr val="000000">
                    <a:lumMod val="95000"/>
                    <a:lumOff val="5000"/>
                  </a:srgbClr>
                </a:solidFill>
                <a:latin typeface="Arial" panose="020B0604020202020204" pitchFamily="34" charset="0"/>
                <a:cs typeface="Arial" panose="020B0604020202020204" pitchFamily="34" charset="0"/>
              </a:rPr>
              <a:t>Why Now?</a:t>
            </a:r>
          </a:p>
          <a:p>
            <a:pPr marL="742864" lvl="1" indent="-285717" eaLnBrk="0" fontAlgn="base" hangingPunct="0">
              <a:spcAft>
                <a:spcPct val="0"/>
              </a:spcAft>
              <a:buClr>
                <a:srgbClr val="000000"/>
              </a:buClr>
              <a:buSzTx/>
              <a:buFont typeface="Wingdings" panose="05000000000000000000" pitchFamily="2" charset="2"/>
              <a:buChar char="v"/>
            </a:pPr>
            <a:r>
              <a:rPr lang="en-US" sz="1800" kern="0" dirty="0">
                <a:solidFill>
                  <a:srgbClr val="000000">
                    <a:lumMod val="95000"/>
                    <a:lumOff val="5000"/>
                  </a:srgbClr>
                </a:solidFill>
                <a:latin typeface="Arial" panose="020B0604020202020204" pitchFamily="34" charset="0"/>
                <a:cs typeface="Arial" panose="020B0604020202020204" pitchFamily="34" charset="0"/>
              </a:rPr>
              <a:t> The Mission</a:t>
            </a:r>
          </a:p>
          <a:p>
            <a:pPr marL="742864" lvl="1" indent="-285717" eaLnBrk="0" fontAlgn="base" hangingPunct="0">
              <a:spcAft>
                <a:spcPct val="0"/>
              </a:spcAft>
              <a:buClr>
                <a:srgbClr val="000000"/>
              </a:buClr>
              <a:buSzTx/>
              <a:buFont typeface="Wingdings" panose="05000000000000000000" pitchFamily="2" charset="2"/>
              <a:buChar char="v"/>
            </a:pPr>
            <a:r>
              <a:rPr lang="en-US" sz="1800" kern="0" dirty="0">
                <a:solidFill>
                  <a:srgbClr val="000000">
                    <a:lumMod val="95000"/>
                    <a:lumOff val="5000"/>
                  </a:srgbClr>
                </a:solidFill>
                <a:latin typeface="Arial" panose="020B0604020202020204" pitchFamily="34" charset="0"/>
                <a:cs typeface="Arial" panose="020B0604020202020204" pitchFamily="34" charset="0"/>
              </a:rPr>
              <a:t> The Unmet Needs (i.e. Disparities of Health Status)</a:t>
            </a:r>
          </a:p>
          <a:p>
            <a:pPr marL="457147" lvl="1" indent="0" eaLnBrk="0" fontAlgn="base" hangingPunct="0">
              <a:spcAft>
                <a:spcPct val="0"/>
              </a:spcAft>
              <a:buClr>
                <a:srgbClr val="000000"/>
              </a:buClr>
              <a:buSzTx/>
              <a:buNone/>
            </a:pPr>
            <a:endParaRPr lang="en-US" sz="1800" dirty="0">
              <a:solidFill>
                <a:prstClr val="black"/>
              </a:solidFill>
              <a:latin typeface="Arial" panose="020B0604020202020204" pitchFamily="34" charset="0"/>
              <a:cs typeface="Arial" panose="020B0604020202020204" pitchFamily="34" charset="0"/>
            </a:endParaRPr>
          </a:p>
          <a:p>
            <a:pPr marL="457147" lvl="1" indent="0" eaLnBrk="0" fontAlgn="base" hangingPunct="0">
              <a:spcAft>
                <a:spcPct val="0"/>
              </a:spcAft>
              <a:buClr>
                <a:srgbClr val="000000"/>
              </a:buClr>
              <a:buSzTx/>
              <a:buNone/>
            </a:pPr>
            <a:r>
              <a:rPr lang="en-US" b="1" kern="0" dirty="0">
                <a:solidFill>
                  <a:srgbClr val="000000">
                    <a:lumMod val="95000"/>
                    <a:lumOff val="5000"/>
                  </a:srgbClr>
                </a:solidFill>
                <a:latin typeface="Arial" panose="020B0604020202020204" pitchFamily="34" charset="0"/>
                <a:cs typeface="Arial" panose="020B0604020202020204" pitchFamily="34" charset="0"/>
              </a:rPr>
              <a:t>Who?</a:t>
            </a:r>
          </a:p>
          <a:p>
            <a:pPr marL="742864" lvl="1" indent="-285717" eaLnBrk="0" fontAlgn="base" hangingPunct="0">
              <a:spcAft>
                <a:spcPct val="0"/>
              </a:spcAft>
              <a:buClr>
                <a:srgbClr val="000000"/>
              </a:buClr>
              <a:buSzTx/>
              <a:buFont typeface="Wingdings" panose="05000000000000000000" pitchFamily="2" charset="2"/>
              <a:buChar char="v"/>
            </a:pPr>
            <a:r>
              <a:rPr lang="en-US" sz="1800" kern="0" dirty="0">
                <a:solidFill>
                  <a:srgbClr val="000000">
                    <a:lumMod val="95000"/>
                    <a:lumOff val="5000"/>
                  </a:srgbClr>
                </a:solidFill>
                <a:latin typeface="Arial" panose="020B0604020202020204" pitchFamily="34" charset="0"/>
                <a:cs typeface="Arial" panose="020B0604020202020204" pitchFamily="34" charset="0"/>
              </a:rPr>
              <a:t> The Area Office</a:t>
            </a:r>
          </a:p>
          <a:p>
            <a:pPr marL="742864" lvl="1" indent="-285717" eaLnBrk="0" fontAlgn="base" hangingPunct="0">
              <a:spcAft>
                <a:spcPct val="0"/>
              </a:spcAft>
              <a:buClr>
                <a:srgbClr val="000000"/>
              </a:buClr>
              <a:buSzTx/>
              <a:buFont typeface="Wingdings" panose="05000000000000000000" pitchFamily="2" charset="2"/>
              <a:buChar char="v"/>
            </a:pPr>
            <a:r>
              <a:rPr lang="en-US" sz="1800" kern="0" dirty="0">
                <a:solidFill>
                  <a:srgbClr val="000000">
                    <a:lumMod val="95000"/>
                    <a:lumOff val="5000"/>
                  </a:srgbClr>
                </a:solidFill>
                <a:latin typeface="Arial" panose="020B0604020202020204" pitchFamily="34" charset="0"/>
                <a:cs typeface="Arial" panose="020B0604020202020204" pitchFamily="34" charset="0"/>
              </a:rPr>
              <a:t> All employees</a:t>
            </a:r>
          </a:p>
          <a:p>
            <a:pPr marL="457147" lvl="1" indent="0" eaLnBrk="0" fontAlgn="base" hangingPunct="0">
              <a:spcAft>
                <a:spcPct val="0"/>
              </a:spcAft>
              <a:buClr>
                <a:srgbClr val="000000"/>
              </a:buClr>
              <a:buSzTx/>
              <a:buNone/>
            </a:pPr>
            <a:endParaRPr lang="en-US" sz="1800" kern="0" dirty="0">
              <a:solidFill>
                <a:srgbClr val="000000">
                  <a:lumMod val="95000"/>
                  <a:lumOff val="5000"/>
                </a:srgbClr>
              </a:solidFill>
              <a:latin typeface="Arial" panose="020B0604020202020204" pitchFamily="34" charset="0"/>
              <a:cs typeface="Arial" panose="020B0604020202020204" pitchFamily="34" charset="0"/>
            </a:endParaRPr>
          </a:p>
          <a:p>
            <a:pPr marL="11113" lvl="1" indent="0" eaLnBrk="0" fontAlgn="base" hangingPunct="0">
              <a:spcAft>
                <a:spcPct val="0"/>
              </a:spcAft>
              <a:buClr>
                <a:srgbClr val="000000"/>
              </a:buClr>
              <a:buSzTx/>
              <a:buNone/>
            </a:pPr>
            <a:r>
              <a:rPr lang="en-US" sz="2200" kern="0" dirty="0">
                <a:solidFill>
                  <a:srgbClr val="000000">
                    <a:lumMod val="95000"/>
                    <a:lumOff val="5000"/>
                  </a:srgbClr>
                </a:solidFill>
                <a:latin typeface="Arial" panose="020B0604020202020204" pitchFamily="34" charset="0"/>
                <a:cs typeface="Arial" panose="020B0604020202020204" pitchFamily="34" charset="0"/>
              </a:rPr>
              <a:t>“The primary purpose for the Portland Area Office is to </a:t>
            </a:r>
            <a:r>
              <a:rPr lang="en-US" sz="2200" b="1" u="sng" kern="0" dirty="0">
                <a:solidFill>
                  <a:srgbClr val="000000">
                    <a:lumMod val="95000"/>
                    <a:lumOff val="5000"/>
                  </a:srgbClr>
                </a:solidFill>
                <a:latin typeface="Arial" panose="020B0604020202020204" pitchFamily="34" charset="0"/>
                <a:cs typeface="Arial" panose="020B0604020202020204" pitchFamily="34" charset="0"/>
              </a:rPr>
              <a:t>provide</a:t>
            </a:r>
            <a:r>
              <a:rPr lang="en-US" sz="2200" kern="0" dirty="0">
                <a:solidFill>
                  <a:srgbClr val="000000">
                    <a:lumMod val="95000"/>
                    <a:lumOff val="5000"/>
                  </a:srgbClr>
                </a:solidFill>
                <a:latin typeface="Arial" panose="020B0604020202020204" pitchFamily="34" charset="0"/>
                <a:cs typeface="Arial" panose="020B0604020202020204" pitchFamily="34" charset="0"/>
              </a:rPr>
              <a:t> </a:t>
            </a:r>
            <a:r>
              <a:rPr lang="en-US" sz="2200" b="1" u="sng" kern="0" dirty="0">
                <a:solidFill>
                  <a:srgbClr val="000000">
                    <a:lumMod val="95000"/>
                    <a:lumOff val="5000"/>
                  </a:srgbClr>
                </a:solidFill>
                <a:latin typeface="Arial" panose="020B0604020202020204" pitchFamily="34" charset="0"/>
                <a:cs typeface="Arial" panose="020B0604020202020204" pitchFamily="34" charset="0"/>
              </a:rPr>
              <a:t>critical</a:t>
            </a:r>
            <a:r>
              <a:rPr lang="en-US" sz="2200" kern="0" dirty="0">
                <a:solidFill>
                  <a:srgbClr val="000000">
                    <a:lumMod val="95000"/>
                    <a:lumOff val="5000"/>
                  </a:srgbClr>
                </a:solidFill>
                <a:latin typeface="Arial" panose="020B0604020202020204" pitchFamily="34" charset="0"/>
                <a:cs typeface="Arial" panose="020B0604020202020204" pitchFamily="34" charset="0"/>
              </a:rPr>
              <a:t> </a:t>
            </a:r>
            <a:r>
              <a:rPr lang="en-US" sz="2200" b="1" u="sng" kern="0" dirty="0">
                <a:solidFill>
                  <a:srgbClr val="000000">
                    <a:lumMod val="95000"/>
                    <a:lumOff val="5000"/>
                  </a:srgbClr>
                </a:solidFill>
                <a:latin typeface="Arial" panose="020B0604020202020204" pitchFamily="34" charset="0"/>
                <a:cs typeface="Arial" panose="020B0604020202020204" pitchFamily="34" charset="0"/>
              </a:rPr>
              <a:t>support</a:t>
            </a:r>
            <a:r>
              <a:rPr lang="en-US" sz="2200" kern="0" dirty="0">
                <a:solidFill>
                  <a:srgbClr val="000000">
                    <a:lumMod val="95000"/>
                    <a:lumOff val="5000"/>
                  </a:srgbClr>
                </a:solidFill>
                <a:latin typeface="Arial" panose="020B0604020202020204" pitchFamily="34" charset="0"/>
                <a:cs typeface="Arial" panose="020B0604020202020204" pitchFamily="34" charset="0"/>
              </a:rPr>
              <a:t> products and services to our customers, who are providing . . . care. . . .”</a:t>
            </a:r>
            <a:endParaRPr lang="en-US" sz="2200" dirty="0">
              <a:solidFill>
                <a:prstClr val="black"/>
              </a:solidFill>
              <a:latin typeface="Arial"/>
            </a:endParaRPr>
          </a:p>
          <a:p>
            <a:endParaRPr lang="en-US" sz="2400" dirty="0" smtClean="0">
              <a:solidFill>
                <a:schemeClr val="bg1"/>
              </a:solidFill>
              <a:latin typeface="+mj-lt"/>
            </a:endParaRPr>
          </a:p>
          <a:p>
            <a:pPr>
              <a:buClr>
                <a:schemeClr val="bg1"/>
              </a:buClr>
              <a:buFont typeface="Wingdings" panose="05000000000000000000" pitchFamily="2" charset="2"/>
              <a:buChar char="v"/>
            </a:pPr>
            <a:endParaRPr lang="en-US" sz="2400" dirty="0" smtClean="0">
              <a:solidFill>
                <a:schemeClr val="bg1"/>
              </a:solidFill>
              <a:latin typeface="+mj-lt"/>
            </a:endParaRPr>
          </a:p>
          <a:p>
            <a:pPr>
              <a:buClr>
                <a:schemeClr val="bg1"/>
              </a:buClr>
            </a:pPr>
            <a:endParaRPr lang="en-US" sz="2000" dirty="0" smtClean="0">
              <a:solidFill>
                <a:schemeClr val="bg1"/>
              </a:solidFill>
              <a:latin typeface="+mj-lt"/>
            </a:endParaRPr>
          </a:p>
          <a:p>
            <a:pPr marL="342900" indent="-342900">
              <a:buClr>
                <a:schemeClr val="bg1"/>
              </a:buClr>
              <a:buFont typeface="Wingdings" panose="05000000000000000000" pitchFamily="2" charset="2"/>
              <a:buChar char="v"/>
            </a:pPr>
            <a:endParaRPr lang="en-US" sz="2000" dirty="0" smtClean="0">
              <a:solidFill>
                <a:schemeClr val="bg1"/>
              </a:solidFill>
              <a:latin typeface="+mj-lt"/>
            </a:endParaRPr>
          </a:p>
          <a:p>
            <a:pPr marL="0" indent="0">
              <a:buFont typeface="Wingdings 2"/>
              <a:buNone/>
            </a:pPr>
            <a:endParaRPr lang="en-US" sz="2000" dirty="0" smtClean="0"/>
          </a:p>
          <a:p>
            <a:endParaRPr lang="en-US" dirty="0"/>
          </a:p>
        </p:txBody>
      </p:sp>
    </p:spTree>
    <p:extLst>
      <p:ext uri="{BB962C8B-B14F-4D97-AF65-F5344CB8AC3E}">
        <p14:creationId xmlns:p14="http://schemas.microsoft.com/office/powerpoint/2010/main" val="3981269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fontScale="90000"/>
          </a:bodyPr>
          <a:lstStyle/>
          <a:p>
            <a:r>
              <a:rPr lang="en-US" sz="4000" dirty="0" smtClean="0">
                <a:solidFill>
                  <a:prstClr val="black"/>
                </a:solidFill>
              </a:rPr>
              <a:t>To Improve the Quality of and Access to Care</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0" y="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8040"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u="sng" dirty="0" smtClean="0">
                <a:solidFill>
                  <a:srgbClr val="000000"/>
                </a:solidFill>
                <a:cs typeface="Arial" panose="020B0604020202020204" pitchFamily="34" charset="0"/>
              </a:rPr>
              <a:t>Strategic </a:t>
            </a:r>
            <a:r>
              <a:rPr lang="en-US" sz="2400" b="1" u="sng" dirty="0">
                <a:solidFill>
                  <a:srgbClr val="000000"/>
                </a:solidFill>
                <a:cs typeface="Arial" panose="020B0604020202020204" pitchFamily="34" charset="0"/>
              </a:rPr>
              <a:t>Change Plan-Portland Area Office</a:t>
            </a:r>
          </a:p>
          <a:p>
            <a:pPr marL="342900" indent="-342900">
              <a:buClr>
                <a:schemeClr val="bg1">
                  <a:lumMod val="75000"/>
                  <a:lumOff val="25000"/>
                </a:schemeClr>
              </a:buClr>
              <a:buFont typeface="Wingdings" pitchFamily="2" charset="2"/>
              <a:buChar char="v"/>
            </a:pPr>
            <a:endParaRPr lang="en-US" sz="2400" b="1" u="sng" dirty="0">
              <a:solidFill>
                <a:srgbClr val="000000"/>
              </a:solidFill>
              <a:cs typeface="Arial" panose="020B0604020202020204" pitchFamily="34" charset="0"/>
            </a:endParaRPr>
          </a:p>
          <a:p>
            <a:pPr marL="342900" indent="-342900">
              <a:buClr>
                <a:schemeClr val="bg1">
                  <a:lumMod val="75000"/>
                  <a:lumOff val="25000"/>
                </a:schemeClr>
              </a:buClr>
              <a:buFont typeface="Wingdings" pitchFamily="2" charset="2"/>
              <a:buChar char="v"/>
            </a:pPr>
            <a:endParaRPr lang="en-US" sz="2400" b="1" u="sng" dirty="0" smtClean="0">
              <a:solidFill>
                <a:srgbClr val="000000"/>
              </a:solidFill>
              <a:latin typeface="+mj-lt"/>
              <a:cs typeface="Arial" panose="020B0604020202020204" pitchFamily="34" charset="0"/>
            </a:endParaRPr>
          </a:p>
          <a:p>
            <a:pPr marL="342900" indent="-342900">
              <a:buClr>
                <a:schemeClr val="bg1">
                  <a:lumMod val="75000"/>
                  <a:lumOff val="25000"/>
                </a:schemeClr>
              </a:buClr>
              <a:buFont typeface="Wingdings" pitchFamily="2" charset="2"/>
              <a:buChar char="v"/>
            </a:pPr>
            <a:endParaRPr lang="en-US" sz="2400" b="1" u="sng" dirty="0">
              <a:solidFill>
                <a:srgbClr val="000000"/>
              </a:solidFill>
              <a:latin typeface="+mj-lt"/>
              <a:cs typeface="Arial" panose="020B0604020202020204" pitchFamily="34" charset="0"/>
            </a:endParaRPr>
          </a:p>
          <a:p>
            <a:pPr marL="320040" lvl="1" indent="0">
              <a:buClrTx/>
              <a:buSzTx/>
            </a:pPr>
            <a:endParaRPr lang="en-US" sz="1900" dirty="0" smtClean="0">
              <a:solidFill>
                <a:srgbClr val="000000">
                  <a:lumMod val="95000"/>
                  <a:lumOff val="5000"/>
                </a:srgbClr>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
        <p:nvSpPr>
          <p:cNvPr id="7" name="Content Placeholder 1"/>
          <p:cNvSpPr txBox="1">
            <a:spLocks/>
          </p:cNvSpPr>
          <p:nvPr/>
        </p:nvSpPr>
        <p:spPr>
          <a:xfrm>
            <a:off x="228600" y="2209800"/>
            <a:ext cx="8763000" cy="4343399"/>
          </a:xfrm>
          <a:prstGeom prst="rect">
            <a:avLst/>
          </a:prstGeom>
        </p:spPr>
        <p:txBody>
          <a:bodyPr vert="horz">
            <a:normAutofit lnSpcReduction="10000"/>
          </a:bodyPr>
          <a:lst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11113" lvl="1" indent="0" eaLnBrk="0" fontAlgn="base" hangingPunct="0">
              <a:spcAft>
                <a:spcPct val="0"/>
              </a:spcAft>
              <a:buClr>
                <a:srgbClr val="000000"/>
              </a:buClr>
              <a:buSzTx/>
              <a:buFont typeface="Wingdings 2"/>
              <a:buNone/>
            </a:pPr>
            <a:r>
              <a:rPr lang="en-US" b="1" kern="0" smtClean="0">
                <a:solidFill>
                  <a:srgbClr val="000000">
                    <a:lumMod val="95000"/>
                    <a:lumOff val="5000"/>
                  </a:srgbClr>
                </a:solidFill>
                <a:latin typeface="Arial" panose="020B0604020202020204" pitchFamily="34" charset="0"/>
                <a:cs typeface="Arial" panose="020B0604020202020204" pitchFamily="34" charset="0"/>
              </a:rPr>
              <a:t>Focus Areas or Strategic Objectives (3):</a:t>
            </a:r>
          </a:p>
          <a:p>
            <a:pPr marL="742864" lvl="1" indent="-285717" eaLnBrk="0" fontAlgn="base" hangingPunct="0">
              <a:spcAft>
                <a:spcPct val="0"/>
              </a:spcAft>
              <a:buClr>
                <a:srgbClr val="000000"/>
              </a:buClr>
              <a:buSzTx/>
              <a:buFont typeface="Wingdings" panose="05000000000000000000" pitchFamily="2" charset="2"/>
              <a:buChar char="v"/>
            </a:pPr>
            <a:r>
              <a:rPr lang="en-US" sz="2000" kern="0" smtClean="0">
                <a:solidFill>
                  <a:srgbClr val="000000">
                    <a:lumMod val="95000"/>
                    <a:lumOff val="5000"/>
                  </a:srgbClr>
                </a:solidFill>
                <a:latin typeface="Arial" panose="020B0604020202020204" pitchFamily="34" charset="0"/>
                <a:cs typeface="Arial" panose="020B0604020202020204" pitchFamily="34" charset="0"/>
              </a:rPr>
              <a:t>Healthcare Delivery</a:t>
            </a:r>
          </a:p>
          <a:p>
            <a:pPr marL="742864" lvl="1" indent="-285717" eaLnBrk="0" fontAlgn="base" hangingPunct="0">
              <a:spcAft>
                <a:spcPct val="0"/>
              </a:spcAft>
              <a:buClr>
                <a:srgbClr val="000000"/>
              </a:buClr>
              <a:buSzTx/>
              <a:buFont typeface="Wingdings" panose="05000000000000000000" pitchFamily="2" charset="2"/>
              <a:buChar char="v"/>
            </a:pPr>
            <a:r>
              <a:rPr lang="en-US" sz="2000" kern="0" smtClean="0">
                <a:solidFill>
                  <a:srgbClr val="000000">
                    <a:lumMod val="95000"/>
                    <a:lumOff val="5000"/>
                  </a:srgbClr>
                </a:solidFill>
                <a:latin typeface="Arial" panose="020B0604020202020204" pitchFamily="34" charset="0"/>
                <a:cs typeface="Arial" panose="020B0604020202020204" pitchFamily="34" charset="0"/>
              </a:rPr>
              <a:t>Customer Service</a:t>
            </a:r>
          </a:p>
          <a:p>
            <a:pPr marL="742864" lvl="1" indent="-285717" eaLnBrk="0" fontAlgn="base" hangingPunct="0">
              <a:spcAft>
                <a:spcPct val="0"/>
              </a:spcAft>
              <a:buClr>
                <a:srgbClr val="000000"/>
              </a:buClr>
              <a:buSzTx/>
              <a:buFont typeface="Wingdings" panose="05000000000000000000" pitchFamily="2" charset="2"/>
              <a:buChar char="v"/>
            </a:pPr>
            <a:r>
              <a:rPr lang="en-US" sz="2000" kern="0" smtClean="0">
                <a:solidFill>
                  <a:srgbClr val="000000">
                    <a:lumMod val="95000"/>
                    <a:lumOff val="5000"/>
                  </a:srgbClr>
                </a:solidFill>
                <a:latin typeface="Arial" panose="020B0604020202020204" pitchFamily="34" charset="0"/>
                <a:cs typeface="Arial" panose="020B0604020202020204" pitchFamily="34" charset="0"/>
              </a:rPr>
              <a:t>Continuous Improvement </a:t>
            </a:r>
          </a:p>
          <a:p>
            <a:pPr marL="457147" lvl="1" indent="0" eaLnBrk="0" fontAlgn="base" hangingPunct="0">
              <a:spcAft>
                <a:spcPct val="0"/>
              </a:spcAft>
              <a:buClr>
                <a:srgbClr val="000000"/>
              </a:buClr>
              <a:buSzTx/>
              <a:buFont typeface="Wingdings 2"/>
              <a:buNone/>
            </a:pPr>
            <a:endParaRPr lang="en-US" smtClean="0">
              <a:solidFill>
                <a:prstClr val="black"/>
              </a:solidFill>
              <a:latin typeface="Arial" panose="020B0604020202020204" pitchFamily="34" charset="0"/>
              <a:cs typeface="Arial" panose="020B0604020202020204" pitchFamily="34" charset="0"/>
            </a:endParaRPr>
          </a:p>
          <a:p>
            <a:pPr marL="11113" lvl="1" indent="0" eaLnBrk="0" fontAlgn="base" hangingPunct="0">
              <a:spcAft>
                <a:spcPct val="0"/>
              </a:spcAft>
              <a:buClr>
                <a:srgbClr val="000000"/>
              </a:buClr>
              <a:buSzTx/>
              <a:buFont typeface="Wingdings 2"/>
              <a:buNone/>
            </a:pPr>
            <a:r>
              <a:rPr lang="en-US" b="1" kern="0" smtClean="0">
                <a:solidFill>
                  <a:srgbClr val="000000">
                    <a:lumMod val="95000"/>
                    <a:lumOff val="5000"/>
                  </a:srgbClr>
                </a:solidFill>
                <a:latin typeface="Arial" panose="020B0604020202020204" pitchFamily="34" charset="0"/>
                <a:cs typeface="Arial" panose="020B0604020202020204" pitchFamily="34" charset="0"/>
              </a:rPr>
              <a:t>Practical Values (Necessary to Achieve Improvement)</a:t>
            </a:r>
          </a:p>
          <a:p>
            <a:pPr marL="742864" lvl="1" indent="-285717" eaLnBrk="0" fontAlgn="base" hangingPunct="0">
              <a:spcAft>
                <a:spcPct val="0"/>
              </a:spcAft>
              <a:buClr>
                <a:srgbClr val="000000"/>
              </a:buClr>
              <a:buSzTx/>
              <a:buFont typeface="Wingdings" panose="05000000000000000000" pitchFamily="2" charset="2"/>
              <a:buChar char="v"/>
            </a:pPr>
            <a:r>
              <a:rPr lang="en-US" sz="2000" b="1" u="sng" kern="0" smtClean="0">
                <a:solidFill>
                  <a:srgbClr val="000000">
                    <a:lumMod val="95000"/>
                    <a:lumOff val="5000"/>
                  </a:srgbClr>
                </a:solidFill>
                <a:latin typeface="Arial" panose="020B0604020202020204" pitchFamily="34" charset="0"/>
                <a:cs typeface="Arial" panose="020B0604020202020204" pitchFamily="34" charset="0"/>
              </a:rPr>
              <a:t>Service</a:t>
            </a:r>
            <a:r>
              <a:rPr lang="en-US" sz="2000" kern="0" smtClean="0">
                <a:solidFill>
                  <a:srgbClr val="000000">
                    <a:lumMod val="95000"/>
                    <a:lumOff val="5000"/>
                  </a:srgbClr>
                </a:solidFill>
                <a:latin typeface="Arial" panose="020B0604020202020204" pitchFamily="34" charset="0"/>
                <a:cs typeface="Arial" panose="020B0604020202020204" pitchFamily="34" charset="0"/>
              </a:rPr>
              <a:t> – acting to serve others, without expectation</a:t>
            </a:r>
          </a:p>
          <a:p>
            <a:pPr marL="742864" lvl="1" indent="-285717" eaLnBrk="0" fontAlgn="base" hangingPunct="0">
              <a:spcAft>
                <a:spcPct val="0"/>
              </a:spcAft>
              <a:buClr>
                <a:srgbClr val="000000"/>
              </a:buClr>
              <a:buSzTx/>
              <a:buFont typeface="Wingdings" panose="05000000000000000000" pitchFamily="2" charset="2"/>
              <a:buChar char="v"/>
            </a:pPr>
            <a:r>
              <a:rPr lang="en-US" sz="2000" b="1" u="sng" kern="0" smtClean="0">
                <a:solidFill>
                  <a:srgbClr val="000000">
                    <a:lumMod val="95000"/>
                    <a:lumOff val="5000"/>
                  </a:srgbClr>
                </a:solidFill>
                <a:latin typeface="Arial" panose="020B0604020202020204" pitchFamily="34" charset="0"/>
                <a:cs typeface="Arial" panose="020B0604020202020204" pitchFamily="34" charset="0"/>
              </a:rPr>
              <a:t>Respect</a:t>
            </a:r>
            <a:r>
              <a:rPr lang="en-US" sz="2000" kern="0" smtClean="0">
                <a:solidFill>
                  <a:srgbClr val="000000">
                    <a:lumMod val="95000"/>
                    <a:lumOff val="5000"/>
                  </a:srgbClr>
                </a:solidFill>
                <a:latin typeface="Arial" panose="020B0604020202020204" pitchFamily="34" charset="0"/>
                <a:cs typeface="Arial" panose="020B0604020202020204" pitchFamily="34" charset="0"/>
              </a:rPr>
              <a:t> – the ethic of finding positive feelings of esteem/deference</a:t>
            </a:r>
          </a:p>
          <a:p>
            <a:pPr marL="742864" lvl="1" indent="-285717" eaLnBrk="0" fontAlgn="base" hangingPunct="0">
              <a:spcAft>
                <a:spcPct val="0"/>
              </a:spcAft>
              <a:buClr>
                <a:srgbClr val="000000"/>
              </a:buClr>
              <a:buSzTx/>
              <a:buFont typeface="Wingdings" panose="05000000000000000000" pitchFamily="2" charset="2"/>
              <a:buChar char="v"/>
            </a:pPr>
            <a:r>
              <a:rPr lang="en-US" sz="2000" b="1" u="sng" kern="0" smtClean="0">
                <a:solidFill>
                  <a:srgbClr val="000000">
                    <a:lumMod val="95000"/>
                    <a:lumOff val="5000"/>
                  </a:srgbClr>
                </a:solidFill>
                <a:latin typeface="Arial" panose="020B0604020202020204" pitchFamily="34" charset="0"/>
                <a:cs typeface="Arial" panose="020B0604020202020204" pitchFamily="34" charset="0"/>
              </a:rPr>
              <a:t>Trust</a:t>
            </a:r>
            <a:r>
              <a:rPr lang="en-US" sz="2000" kern="0" smtClean="0">
                <a:solidFill>
                  <a:srgbClr val="000000">
                    <a:lumMod val="95000"/>
                    <a:lumOff val="5000"/>
                  </a:srgbClr>
                </a:solidFill>
                <a:latin typeface="Arial" panose="020B0604020202020204" pitchFamily="34" charset="0"/>
                <a:cs typeface="Arial" panose="020B0604020202020204" pitchFamily="34" charset="0"/>
              </a:rPr>
              <a:t>  - the trust others place in us to uphold our responsibilities</a:t>
            </a:r>
          </a:p>
          <a:p>
            <a:pPr marL="742864" lvl="1" indent="-285717" eaLnBrk="0" fontAlgn="base" hangingPunct="0">
              <a:spcAft>
                <a:spcPct val="0"/>
              </a:spcAft>
              <a:buClr>
                <a:srgbClr val="000000"/>
              </a:buClr>
              <a:buSzTx/>
              <a:buFont typeface="Wingdings" panose="05000000000000000000" pitchFamily="2" charset="2"/>
              <a:buChar char="v"/>
            </a:pPr>
            <a:r>
              <a:rPr lang="en-US" sz="2000" b="1" u="sng" kern="0" smtClean="0">
                <a:solidFill>
                  <a:srgbClr val="000000">
                    <a:lumMod val="95000"/>
                    <a:lumOff val="5000"/>
                  </a:srgbClr>
                </a:solidFill>
                <a:latin typeface="Arial" panose="020B0604020202020204" pitchFamily="34" charset="0"/>
                <a:cs typeface="Arial" panose="020B0604020202020204" pitchFamily="34" charset="0"/>
              </a:rPr>
              <a:t>Culture</a:t>
            </a:r>
            <a:r>
              <a:rPr lang="en-US" sz="2000" kern="0" smtClean="0">
                <a:solidFill>
                  <a:srgbClr val="000000">
                    <a:lumMod val="95000"/>
                    <a:lumOff val="5000"/>
                  </a:srgbClr>
                </a:solidFill>
                <a:latin typeface="Arial" panose="020B0604020202020204" pitchFamily="34" charset="0"/>
                <a:cs typeface="Arial" panose="020B0604020202020204" pitchFamily="34" charset="0"/>
              </a:rPr>
              <a:t> – changing the office culture to be collaborative</a:t>
            </a:r>
          </a:p>
          <a:p>
            <a:pPr marL="742864" lvl="1" indent="-285717" eaLnBrk="0" fontAlgn="base" hangingPunct="0">
              <a:spcAft>
                <a:spcPct val="0"/>
              </a:spcAft>
              <a:buClr>
                <a:srgbClr val="000000"/>
              </a:buClr>
              <a:buSzTx/>
              <a:buFont typeface="Wingdings" panose="05000000000000000000" pitchFamily="2" charset="2"/>
              <a:buChar char="v"/>
            </a:pPr>
            <a:r>
              <a:rPr lang="en-US" sz="2000" b="1" u="sng" kern="0" smtClean="0">
                <a:solidFill>
                  <a:srgbClr val="000000">
                    <a:lumMod val="95000"/>
                    <a:lumOff val="5000"/>
                  </a:srgbClr>
                </a:solidFill>
                <a:latin typeface="Arial" panose="020B0604020202020204" pitchFamily="34" charset="0"/>
                <a:cs typeface="Arial" panose="020B0604020202020204" pitchFamily="34" charset="0"/>
              </a:rPr>
              <a:t>Integrity</a:t>
            </a:r>
            <a:r>
              <a:rPr lang="en-US" sz="2000" kern="0" smtClean="0">
                <a:solidFill>
                  <a:srgbClr val="000000">
                    <a:lumMod val="95000"/>
                    <a:lumOff val="5000"/>
                  </a:srgbClr>
                </a:solidFill>
                <a:latin typeface="Arial" panose="020B0604020202020204" pitchFamily="34" charset="0"/>
                <a:cs typeface="Arial" panose="020B0604020202020204" pitchFamily="34" charset="0"/>
              </a:rPr>
              <a:t> – honesty, doing the right thing, whether or not anyone is looking</a:t>
            </a:r>
          </a:p>
          <a:p>
            <a:pPr marL="457147" lvl="1" indent="0" eaLnBrk="0" fontAlgn="base" hangingPunct="0">
              <a:spcAft>
                <a:spcPct val="0"/>
              </a:spcAft>
              <a:buClr>
                <a:srgbClr val="000000"/>
              </a:buClr>
              <a:buSzTx/>
              <a:buFont typeface="Wingdings 2"/>
              <a:buNone/>
            </a:pPr>
            <a:endParaRPr lang="en-US" sz="1800" kern="0" smtClean="0">
              <a:solidFill>
                <a:srgbClr val="000000">
                  <a:lumMod val="95000"/>
                  <a:lumOff val="5000"/>
                </a:srgbClr>
              </a:solidFill>
              <a:latin typeface="Arial" panose="020B0604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3391188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rPr>
              <a:t>“Strategic Changes Occurs One Improvement Project at a Time”</a:t>
            </a:r>
            <a:endParaRPr lang="en-US" dirty="0">
              <a:solidFill>
                <a:schemeClr val="bg1"/>
              </a:solidFill>
            </a:endParaRPr>
          </a:p>
        </p:txBody>
      </p:sp>
      <p:sp>
        <p:nvSpPr>
          <p:cNvPr id="3" name="Content Placeholder 2"/>
          <p:cNvSpPr>
            <a:spLocks noGrp="1"/>
          </p:cNvSpPr>
          <p:nvPr>
            <p:ph idx="1"/>
          </p:nvPr>
        </p:nvSpPr>
        <p:spPr>
          <a:xfrm>
            <a:off x="108717" y="1508220"/>
            <a:ext cx="4724400" cy="1676400"/>
          </a:xfrm>
        </p:spPr>
        <p:txBody>
          <a:bodyPr>
            <a:normAutofit/>
          </a:bodyPr>
          <a:lstStyle/>
          <a:p>
            <a:pPr marL="137160" indent="0" algn="ctr">
              <a:buNone/>
            </a:pPr>
            <a:r>
              <a:rPr lang="en-US" sz="2000" dirty="0" smtClean="0">
                <a:solidFill>
                  <a:schemeClr val="bg1"/>
                </a:solidFill>
                <a:latin typeface="+mj-lt"/>
              </a:rPr>
              <a:t>We will use the Model for Improvement as our method to make improvements and simultaneously create improvement capability </a:t>
            </a:r>
            <a:endParaRPr lang="en-US" sz="2000" dirty="0">
              <a:solidFill>
                <a:schemeClr val="bg1"/>
              </a:solidFill>
              <a:latin typeface="+mj-lt"/>
            </a:endParaRPr>
          </a:p>
        </p:txBody>
      </p:sp>
      <p:pic>
        <p:nvPicPr>
          <p:cNvPr id="4" name="Picture 3" descr="s_02_mfi_nofill_03"/>
          <p:cNvPicPr/>
          <p:nvPr/>
        </p:nvPicPr>
        <p:blipFill>
          <a:blip r:embed="rId3">
            <a:extLst>
              <a:ext uri="{28A0092B-C50C-407E-A947-70E740481C1C}">
                <a14:useLocalDpi xmlns:a14="http://schemas.microsoft.com/office/drawing/2010/main" val="0"/>
              </a:ext>
            </a:extLst>
          </a:blip>
          <a:srcRect/>
          <a:stretch>
            <a:fillRect/>
          </a:stretch>
        </p:blipFill>
        <p:spPr bwMode="auto">
          <a:xfrm>
            <a:off x="1404117" y="3106536"/>
            <a:ext cx="2133600" cy="3429000"/>
          </a:xfrm>
          <a:prstGeom prst="rect">
            <a:avLst/>
          </a:prstGeom>
          <a:noFill/>
          <a:ln>
            <a:noFill/>
          </a:ln>
          <a:extLst/>
        </p:spPr>
      </p:pic>
      <p:pic>
        <p:nvPicPr>
          <p:cNvPr id="8" name="Picture 7"/>
          <p:cNvPicPr>
            <a:picLocks noChangeAspect="1"/>
          </p:cNvPicPr>
          <p:nvPr/>
        </p:nvPicPr>
        <p:blipFill>
          <a:blip r:embed="rId4"/>
          <a:stretch>
            <a:fillRect/>
          </a:stretch>
        </p:blipFill>
        <p:spPr>
          <a:xfrm>
            <a:off x="4852167" y="1934149"/>
            <a:ext cx="3529833" cy="4601388"/>
          </a:xfrm>
          <a:prstGeom prst="rect">
            <a:avLst/>
          </a:prstGeom>
        </p:spPr>
      </p:pic>
      <p:pic>
        <p:nvPicPr>
          <p:cNvPr id="5"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4033760"/>
            <a:ext cx="3759903" cy="250177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42957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fontScale="90000"/>
          </a:bodyPr>
          <a:lstStyle/>
          <a:p>
            <a:r>
              <a:rPr lang="en-US" sz="4000" dirty="0" smtClean="0">
                <a:solidFill>
                  <a:prstClr val="black"/>
                </a:solidFill>
              </a:rPr>
              <a:t>To Improve the Quality of and Access to Care</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86814" y="74153"/>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b="1" u="sng" dirty="0" smtClean="0">
                <a:solidFill>
                  <a:srgbClr val="000000"/>
                </a:solidFill>
                <a:latin typeface="+mj-lt"/>
                <a:cs typeface="Arial" panose="020B0604020202020204" pitchFamily="34" charset="0"/>
              </a:rPr>
              <a:t>Regional Specialty Referral Network Demonstration Project</a:t>
            </a:r>
          </a:p>
          <a:p>
            <a:pPr marL="342900" indent="-342900">
              <a:buClr>
                <a:schemeClr val="bg1">
                  <a:lumMod val="75000"/>
                  <a:lumOff val="25000"/>
                </a:schemeClr>
              </a:buClr>
              <a:buFont typeface="Wingdings" pitchFamily="2" charset="2"/>
              <a:buChar char="v"/>
            </a:pP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900" dirty="0" smtClean="0">
                <a:solidFill>
                  <a:srgbClr val="000000">
                    <a:lumMod val="95000"/>
                    <a:lumOff val="5000"/>
                  </a:srgbClr>
                </a:solidFill>
                <a:latin typeface="+mj-lt"/>
                <a:cs typeface="Arial" panose="020B0604020202020204" pitchFamily="34" charset="0"/>
              </a:rPr>
              <a:t>Expedited Planning Documents for the First of Three Facilities Serving the Portland Area.</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Program Justification Document</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Program of Requirements</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Site Selection Evaluation Report – Phase I</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Business Plan </a:t>
            </a:r>
          </a:p>
          <a:p>
            <a:pPr marL="320040" lvl="1" indent="0">
              <a:buClrTx/>
              <a:buSzTx/>
            </a:pPr>
            <a:r>
              <a:rPr lang="en-US" sz="1900" dirty="0" smtClean="0">
                <a:solidFill>
                  <a:srgbClr val="000000">
                    <a:lumMod val="95000"/>
                    <a:lumOff val="5000"/>
                  </a:srgbClr>
                </a:solidFill>
                <a:latin typeface="+mj-lt"/>
                <a:cs typeface="Arial" panose="020B0604020202020204" pitchFamily="34" charset="0"/>
              </a:rPr>
              <a:t> </a:t>
            </a:r>
          </a:p>
          <a:p>
            <a:pPr marL="662940" lvl="1" indent="-342900">
              <a:buClrTx/>
              <a:buSzTx/>
              <a:buFont typeface="Wingdings" panose="05000000000000000000" pitchFamily="2" charset="2"/>
              <a:buChar char="v"/>
            </a:pPr>
            <a:r>
              <a:rPr lang="en-US" sz="1900" dirty="0" smtClean="0">
                <a:solidFill>
                  <a:srgbClr val="000000">
                    <a:lumMod val="95000"/>
                    <a:lumOff val="5000"/>
                  </a:srgbClr>
                </a:solidFill>
                <a:latin typeface="+mj-lt"/>
                <a:cs typeface="Arial" panose="020B0604020202020204" pitchFamily="34" charset="0"/>
              </a:rPr>
              <a:t>The Planning Documents are the Basis of My Request for a Demonstration Project Modeling an Innovative Approach to Healthcare Service Delivery.  </a:t>
            </a:r>
          </a:p>
          <a:p>
            <a:pPr marL="320040" lvl="1" indent="0">
              <a:buClrTx/>
              <a:buSzTx/>
            </a:pPr>
            <a:r>
              <a:rPr lang="en-US" sz="1900" dirty="0" smtClean="0">
                <a:solidFill>
                  <a:srgbClr val="000000">
                    <a:lumMod val="95000"/>
                    <a:lumOff val="5000"/>
                  </a:srgbClr>
                </a:solidFill>
                <a:latin typeface="+mj-lt"/>
                <a:cs typeface="Arial" panose="020B0604020202020204" pitchFamily="34" charset="0"/>
              </a:rPr>
              <a:t> </a:t>
            </a:r>
          </a:p>
          <a:p>
            <a:pPr marL="662940" lvl="1" indent="-342900">
              <a:buClrTx/>
              <a:buSzTx/>
              <a:buFont typeface="Wingdings" panose="05000000000000000000" pitchFamily="2" charset="2"/>
              <a:buChar char="v"/>
            </a:pPr>
            <a:r>
              <a:rPr lang="en-US" sz="1900" dirty="0" smtClean="0">
                <a:solidFill>
                  <a:srgbClr val="000000">
                    <a:lumMod val="95000"/>
                    <a:lumOff val="5000"/>
                  </a:srgbClr>
                </a:solidFill>
                <a:latin typeface="+mj-lt"/>
                <a:cs typeface="Arial" panose="020B0604020202020204" pitchFamily="34" charset="0"/>
              </a:rPr>
              <a:t>Achieved Our Goal of Presenting a Viable Project for Consideration.</a:t>
            </a:r>
          </a:p>
          <a:p>
            <a:pPr marL="320040" lvl="1" indent="0">
              <a:buClrTx/>
              <a:buSzTx/>
            </a:pPr>
            <a:endParaRPr lang="en-US" sz="1900" dirty="0" smtClean="0">
              <a:solidFill>
                <a:srgbClr val="000000">
                  <a:lumMod val="95000"/>
                  <a:lumOff val="5000"/>
                </a:srgbClr>
              </a:solidFill>
              <a:latin typeface="+mj-lt"/>
              <a:cs typeface="Arial" panose="020B0604020202020204" pitchFamily="34" charset="0"/>
            </a:endParaRPr>
          </a:p>
          <a:p>
            <a:pPr marL="585216" lvl="2" indent="0">
              <a:buClrTx/>
              <a:buSzTx/>
            </a:pPr>
            <a:endParaRPr lang="en-US" sz="1900" dirty="0" smtClean="0">
              <a:solidFill>
                <a:prstClr val="black"/>
              </a:solidFill>
              <a:latin typeface="+mj-lt"/>
              <a:cs typeface="Arial" panose="020B0604020202020204" pitchFamily="34" charset="0"/>
            </a:endParaRPr>
          </a:p>
          <a:p>
            <a:pPr marL="585216" lvl="2" indent="0">
              <a:buClrTx/>
              <a:buSzTx/>
            </a:pPr>
            <a:endParaRPr lang="en-US" sz="1700" dirty="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40993899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934200" cy="1477962"/>
          </a:xfrm>
        </p:spPr>
        <p:txBody>
          <a:bodyPr>
            <a:normAutofit fontScale="90000"/>
          </a:bodyPr>
          <a:lstStyle/>
          <a:p>
            <a:r>
              <a:rPr lang="en-US" sz="4000" dirty="0" smtClean="0">
                <a:solidFill>
                  <a:prstClr val="black"/>
                </a:solidFill>
              </a:rPr>
              <a:t>To Improve the Quality of and Access to Care</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79194" y="21745"/>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479" y="-1115"/>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b="1" u="sng" dirty="0" smtClean="0">
                <a:solidFill>
                  <a:srgbClr val="000000"/>
                </a:solidFill>
                <a:latin typeface="+mj-lt"/>
                <a:cs typeface="Arial" panose="020B0604020202020204" pitchFamily="34" charset="0"/>
              </a:rPr>
              <a:t>Regional Specialty Referral Network Demonstration Project</a:t>
            </a:r>
          </a:p>
          <a:p>
            <a:pPr marL="342900" indent="-342900">
              <a:buClr>
                <a:schemeClr val="bg1">
                  <a:lumMod val="75000"/>
                  <a:lumOff val="25000"/>
                </a:schemeClr>
              </a:buClr>
              <a:buFont typeface="Wingdings" pitchFamily="2" charset="2"/>
              <a:buChar char="v"/>
            </a:pPr>
            <a:endParaRPr lang="en-US" sz="2400" b="1" u="sng" dirty="0">
              <a:solidFill>
                <a:srgbClr val="000000"/>
              </a:solidFill>
              <a:latin typeface="+mj-lt"/>
              <a:cs typeface="Arial" panose="020B0604020202020204" pitchFamily="34" charset="0"/>
            </a:endParaRPr>
          </a:p>
          <a:p>
            <a:pPr marL="662940" lvl="1" indent="-342900">
              <a:buClrTx/>
              <a:buSzTx/>
              <a:buFont typeface="Wingdings" panose="05000000000000000000" pitchFamily="2" charset="2"/>
              <a:buChar char="v"/>
            </a:pPr>
            <a:r>
              <a:rPr lang="en-US" sz="1900" dirty="0" smtClean="0">
                <a:solidFill>
                  <a:srgbClr val="000000">
                    <a:lumMod val="95000"/>
                    <a:lumOff val="5000"/>
                  </a:srgbClr>
                </a:solidFill>
                <a:latin typeface="+mj-lt"/>
                <a:cs typeface="Arial" panose="020B0604020202020204" pitchFamily="34" charset="0"/>
              </a:rPr>
              <a:t>Proposed Facility Characteristics:</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172,000 square feet</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$102,000,000 Estimated Design, Construction, and Equipment</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392 FTE (Including 17 Surgical Specialists FTE and 12 Medical Specialist FTE)</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55,000 Estimated Users </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Estimated 81,000 Specialty Care Patient Visits, Annually</a:t>
            </a:r>
          </a:p>
          <a:p>
            <a:pPr marL="928116" lvl="2" indent="-342900">
              <a:buClrTx/>
              <a:buSzTx/>
              <a:buFont typeface="Wingdings" panose="05000000000000000000" pitchFamily="2" charset="2"/>
              <a:buChar char="v"/>
            </a:pPr>
            <a:r>
              <a:rPr lang="en-US" sz="1700" dirty="0" smtClean="0">
                <a:solidFill>
                  <a:srgbClr val="000000">
                    <a:lumMod val="95000"/>
                    <a:lumOff val="5000"/>
                  </a:srgbClr>
                </a:solidFill>
                <a:latin typeface="+mj-lt"/>
                <a:cs typeface="Arial" panose="020B0604020202020204" pitchFamily="34" charset="0"/>
              </a:rPr>
              <a:t>Estimated 53,000 Telemedicine Visits, Annually </a:t>
            </a:r>
          </a:p>
          <a:p>
            <a:pPr marL="320040" lvl="1" indent="0">
              <a:buClrTx/>
              <a:buSzTx/>
            </a:pPr>
            <a:endParaRPr lang="en-US" sz="1900" dirty="0" smtClean="0">
              <a:solidFill>
                <a:srgbClr val="000000">
                  <a:lumMod val="95000"/>
                  <a:lumOff val="5000"/>
                </a:srgbClr>
              </a:solidFill>
              <a:latin typeface="+mj-lt"/>
              <a:cs typeface="Arial" panose="020B0604020202020204" pitchFamily="34" charset="0"/>
            </a:endParaRPr>
          </a:p>
          <a:p>
            <a:pPr marL="585216" lvl="2" indent="0">
              <a:buClrTx/>
              <a:buSzTx/>
            </a:pPr>
            <a:endParaRPr lang="en-US" sz="1900" dirty="0" smtClean="0">
              <a:solidFill>
                <a:prstClr val="black"/>
              </a:solidFill>
              <a:latin typeface="+mj-lt"/>
              <a:cs typeface="Arial" panose="020B0604020202020204" pitchFamily="34" charset="0"/>
            </a:endParaRPr>
          </a:p>
          <a:p>
            <a:pPr marL="585216" lvl="2" indent="0">
              <a:buClrTx/>
              <a:buSzTx/>
            </a:pPr>
            <a:endParaRPr lang="en-US" sz="1700" dirty="0">
              <a:solidFill>
                <a:prstClr val="black"/>
              </a:solidFill>
              <a:latin typeface="+mj-lt"/>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val="40362793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6629400" cy="1371600"/>
          </a:xfrm>
        </p:spPr>
        <p:txBody>
          <a:bodyPr>
            <a:normAutofit fontScale="90000"/>
          </a:bodyPr>
          <a:lstStyle/>
          <a:p>
            <a:r>
              <a:rPr lang="en-US" sz="4800" dirty="0">
                <a:solidFill>
                  <a:prstClr val="black"/>
                </a:solidFill>
              </a:rPr>
              <a:t>To Improve the Quality of and Access to </a:t>
            </a:r>
            <a:r>
              <a:rPr lang="en-US" sz="4800" dirty="0" smtClean="0">
                <a:solidFill>
                  <a:prstClr val="black"/>
                </a:solidFill>
              </a:rPr>
              <a:t>Care</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contrast="51000"/>
                    </a14:imgEffect>
                  </a14:imgLayer>
                </a14:imgProps>
              </a:ext>
              <a:ext uri="{28A0092B-C50C-407E-A947-70E740481C1C}">
                <a14:useLocalDpi xmlns:a14="http://schemas.microsoft.com/office/drawing/2010/main" val="0"/>
              </a:ext>
            </a:extLst>
          </a:blip>
          <a:srcRect/>
          <a:stretch>
            <a:fillRect/>
          </a:stretch>
        </p:blipFill>
        <p:spPr bwMode="auto">
          <a:xfrm>
            <a:off x="7853208" y="45720"/>
            <a:ext cx="1234440" cy="1234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795528" lvl="1" indent="0">
              <a:buClr>
                <a:schemeClr val="bg1">
                  <a:lumMod val="75000"/>
                  <a:lumOff val="25000"/>
                </a:schemeClr>
              </a:buClr>
            </a:pPr>
            <a:endParaRPr lang="en-US" sz="2200" dirty="0" smtClean="0">
              <a:solidFill>
                <a:schemeClr val="bg1"/>
              </a:solidFill>
              <a:latin typeface="Arial" panose="020B0604020202020204" pitchFamily="34" charset="0"/>
              <a:cs typeface="Arial" panose="020B0604020202020204" pitchFamily="34" charset="0"/>
            </a:endParaRPr>
          </a:p>
          <a:p>
            <a:pPr marL="342900" indent="-342900">
              <a:buClr>
                <a:schemeClr val="bg1">
                  <a:lumMod val="75000"/>
                  <a:lumOff val="25000"/>
                </a:schemeClr>
              </a:buClr>
              <a:buFont typeface="Wingdings" pitchFamily="2" charset="2"/>
              <a:buChar char="v"/>
            </a:pPr>
            <a:r>
              <a:rPr lang="en-US" sz="2400" dirty="0" smtClean="0">
                <a:solidFill>
                  <a:schemeClr val="bg1"/>
                </a:solidFill>
                <a:latin typeface="Arial" panose="020B0604020202020204" pitchFamily="34" charset="0"/>
                <a:cs typeface="Arial" panose="020B0604020202020204" pitchFamily="34" charset="0"/>
              </a:rPr>
              <a:t>Lead and Copper Rule:  </a:t>
            </a:r>
          </a:p>
          <a:p>
            <a:pPr marL="1138428" lvl="1" indent="-342900">
              <a:buClr>
                <a:schemeClr val="bg1">
                  <a:lumMod val="75000"/>
                  <a:lumOff val="25000"/>
                </a:schemeClr>
              </a:buClr>
              <a:buFont typeface="Wingdings" pitchFamily="2" charset="2"/>
              <a:buChar char="v"/>
            </a:pPr>
            <a:r>
              <a:rPr lang="en-US" sz="2200" dirty="0" smtClean="0">
                <a:solidFill>
                  <a:schemeClr val="bg1"/>
                </a:solidFill>
                <a:latin typeface="Arial" panose="020B0604020202020204" pitchFamily="34" charset="0"/>
                <a:cs typeface="Arial" panose="020B0604020202020204" pitchFamily="34" charset="0"/>
              </a:rPr>
              <a:t>Tribal </a:t>
            </a:r>
            <a:r>
              <a:rPr lang="en-US" sz="2200" dirty="0">
                <a:solidFill>
                  <a:schemeClr val="bg1"/>
                </a:solidFill>
                <a:latin typeface="Arial" panose="020B0604020202020204" pitchFamily="34" charset="0"/>
                <a:cs typeface="Arial" panose="020B0604020202020204" pitchFamily="34" charset="0"/>
              </a:rPr>
              <a:t>water systems </a:t>
            </a:r>
            <a:r>
              <a:rPr lang="en-US" sz="2200" dirty="0" smtClean="0">
                <a:solidFill>
                  <a:schemeClr val="bg1"/>
                </a:solidFill>
                <a:latin typeface="Arial" panose="020B0604020202020204" pitchFamily="34" charset="0"/>
                <a:cs typeface="Arial" panose="020B0604020202020204" pitchFamily="34" charset="0"/>
              </a:rPr>
              <a:t>are compliant in WA, OR, ID.</a:t>
            </a:r>
          </a:p>
          <a:p>
            <a:pPr marL="1138428" lvl="1" indent="-342900">
              <a:buClr>
                <a:schemeClr val="bg1">
                  <a:lumMod val="75000"/>
                  <a:lumOff val="25000"/>
                </a:schemeClr>
              </a:buClr>
              <a:buFont typeface="Wingdings" pitchFamily="2" charset="2"/>
              <a:buChar char="v"/>
            </a:pPr>
            <a:r>
              <a:rPr lang="en-US" sz="2200" dirty="0">
                <a:solidFill>
                  <a:schemeClr val="bg1"/>
                </a:solidFill>
                <a:latin typeface="Arial" panose="020B0604020202020204" pitchFamily="34" charset="0"/>
                <a:cs typeface="Arial" panose="020B0604020202020204" pitchFamily="34" charset="0"/>
              </a:rPr>
              <a:t> </a:t>
            </a:r>
            <a:r>
              <a:rPr lang="en-US" sz="2200" dirty="0" smtClean="0">
                <a:solidFill>
                  <a:schemeClr val="bg1"/>
                </a:solidFill>
                <a:latin typeface="Arial" panose="020B0604020202020204" pitchFamily="34" charset="0"/>
                <a:cs typeface="Arial" panose="020B0604020202020204" pitchFamily="34" charset="0"/>
              </a:rPr>
              <a:t>EPA compiled sampling data from January 2013 through February 2016.</a:t>
            </a:r>
          </a:p>
          <a:p>
            <a:pPr marL="1138428" lvl="1" indent="-342900">
              <a:buClr>
                <a:schemeClr val="bg1">
                  <a:lumMod val="75000"/>
                  <a:lumOff val="25000"/>
                </a:schemeClr>
              </a:buClr>
              <a:buFont typeface="Wingdings" pitchFamily="2" charset="2"/>
              <a:buChar char="v"/>
            </a:pPr>
            <a:r>
              <a:rPr lang="en-US" sz="2200" dirty="0" smtClean="0">
                <a:solidFill>
                  <a:schemeClr val="bg1"/>
                </a:solidFill>
                <a:latin typeface="Arial" panose="020B0604020202020204" pitchFamily="34" charset="0"/>
                <a:cs typeface="Arial" panose="020B0604020202020204" pitchFamily="34" charset="0"/>
              </a:rPr>
              <a:t>Sampling is occurring as it should.  If a required sample or re-sample is missed EPA follows up.</a:t>
            </a:r>
          </a:p>
          <a:p>
            <a:pPr marL="342900" indent="-342900">
              <a:buClr>
                <a:schemeClr val="bg1">
                  <a:lumMod val="75000"/>
                  <a:lumOff val="25000"/>
                </a:schemeClr>
              </a:buClr>
              <a:buFont typeface="Wingdings" pitchFamily="2" charset="2"/>
              <a:buChar char="v"/>
            </a:pPr>
            <a:r>
              <a:rPr lang="en-US" sz="2400" dirty="0" smtClean="0">
                <a:solidFill>
                  <a:schemeClr val="bg1"/>
                </a:solidFill>
                <a:latin typeface="Arial" panose="020B0604020202020204" pitchFamily="34" charset="0"/>
                <a:cs typeface="Arial" panose="020B0604020202020204" pitchFamily="34" charset="0"/>
              </a:rPr>
              <a:t>Over the past 20-years, IHS Division of Sanitation Facilities Construction has designed and constructed facilities to prevent the kind of corrosion that might draw lead out of old plumbing.</a:t>
            </a:r>
          </a:p>
          <a:p>
            <a:pPr marL="342900" indent="-342900">
              <a:buClr>
                <a:schemeClr val="bg1">
                  <a:lumMod val="75000"/>
                  <a:lumOff val="25000"/>
                </a:schemeClr>
              </a:buClr>
              <a:buFont typeface="Wingdings" pitchFamily="2" charset="2"/>
              <a:buChar char="v"/>
            </a:pPr>
            <a:endParaRPr lang="en-US" sz="2400" dirty="0" smtClean="0">
              <a:solidFill>
                <a:schemeClr val="bg1"/>
              </a:solidFill>
              <a:latin typeface="Arial" panose="020B0604020202020204" pitchFamily="34" charset="0"/>
              <a:cs typeface="Arial" panose="020B0604020202020204" pitchFamily="34" charset="0"/>
            </a:endParaRPr>
          </a:p>
          <a:p>
            <a:pPr marL="342900" indent="-342900">
              <a:buClr>
                <a:schemeClr val="bg1">
                  <a:lumMod val="75000"/>
                  <a:lumOff val="25000"/>
                </a:schemeClr>
              </a:buClr>
              <a:buFont typeface="Wingdings" pitchFamily="2" charset="2"/>
              <a:buChar char="v"/>
            </a:pPr>
            <a:endParaRPr lang="en-US" sz="2400" dirty="0">
              <a:solidFill>
                <a:schemeClr val="bg1"/>
              </a:solidFill>
              <a:latin typeface="Arial" panose="020B0604020202020204" pitchFamily="34" charset="0"/>
              <a:cs typeface="Arial" panose="020B0604020202020204" pitchFamily="34" charset="0"/>
            </a:endParaRPr>
          </a:p>
          <a:p>
            <a:pPr marL="342900" lvl="0" indent="-342900">
              <a:buClrTx/>
              <a:buSzTx/>
              <a:buFont typeface="Wingdings" panose="05000000000000000000" pitchFamily="2" charset="2"/>
              <a:buChar char="v"/>
            </a:pPr>
            <a:endParaRPr lang="en-US" b="1" dirty="0">
              <a:solidFill>
                <a:prstClr val="black"/>
              </a:solidFill>
              <a:latin typeface="Arial" panose="020B0604020202020204" pitchFamily="34" charset="0"/>
              <a:cs typeface="Arial" panose="020B0604020202020204" pitchFamily="34" charset="0"/>
            </a:endParaRPr>
          </a:p>
          <a:p>
            <a:pPr marL="795528" lvl="1" indent="0">
              <a:buClr>
                <a:schemeClr val="bg1">
                  <a:lumMod val="75000"/>
                  <a:lumOff val="25000"/>
                </a:schemeClr>
              </a:buClr>
            </a:pPr>
            <a:endParaRPr lang="en-US" sz="2200" b="1" dirty="0" smtClean="0">
              <a:solidFill>
                <a:schemeClr val="bg1"/>
              </a:solidFill>
              <a:latin typeface="+mj-lt"/>
            </a:endParaRPr>
          </a:p>
        </p:txBody>
      </p:sp>
      <p:pic>
        <p:nvPicPr>
          <p:cNvPr id="7"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433" y="0"/>
            <a:ext cx="1355960" cy="1280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50704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
  <TotalTime>231028</TotalTime>
  <Words>985</Words>
  <Application>Microsoft Office PowerPoint</Application>
  <PresentationFormat>On-screen Show (4:3)</PresentationFormat>
  <Paragraphs>183</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Apex</vt:lpstr>
      <vt:lpstr>Indian Health Service Portland Area Director’s Update</vt:lpstr>
      <vt:lpstr>Renew And Strengthen Our Partnership With Tribes </vt:lpstr>
      <vt:lpstr>Renew And Strengthen Our Partnership With Tribes </vt:lpstr>
      <vt:lpstr>To Improve the Quality of and Access to Care </vt:lpstr>
      <vt:lpstr>To Improve the Quality of and Access to Care </vt:lpstr>
      <vt:lpstr>“Strategic Changes Occurs One Improvement Project at a Time”</vt:lpstr>
      <vt:lpstr>To Improve the Quality of and Access to Care </vt:lpstr>
      <vt:lpstr>To Improve the Quality of and Access to Care </vt:lpstr>
      <vt:lpstr>To Improve the Quality of and Access to Care </vt:lpstr>
      <vt:lpstr>Renew And Strengthen Our Partnership With Tribes and Urban Indian Health Programs </vt:lpstr>
      <vt:lpstr>Renew And Strengthen Our Partnership With Tribes and Urban Indian Health Programs </vt:lpstr>
      <vt:lpstr>Renew And Strengthen Our Partnership With Tribes and Urban Indian Health Programs </vt:lpstr>
      <vt:lpstr>To Improve the Quality of and Access to Care</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Seyler, Dean M (IHS/POR)</dc:creator>
  <cp:lastModifiedBy>Lisa Griggs</cp:lastModifiedBy>
  <cp:revision>668</cp:revision>
  <cp:lastPrinted>2016-04-13T20:40:34Z</cp:lastPrinted>
  <dcterms:created xsi:type="dcterms:W3CDTF">2011-08-31T16:04:47Z</dcterms:created>
  <dcterms:modified xsi:type="dcterms:W3CDTF">2016-04-14T14:55:32Z</dcterms:modified>
</cp:coreProperties>
</file>