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337" r:id="rId2"/>
    <p:sldId id="338" r:id="rId3"/>
    <p:sldId id="339" r:id="rId4"/>
    <p:sldId id="269" r:id="rId5"/>
    <p:sldId id="275" r:id="rId6"/>
    <p:sldId id="317" r:id="rId7"/>
    <p:sldId id="325" r:id="rId8"/>
    <p:sldId id="326" r:id="rId9"/>
    <p:sldId id="280" r:id="rId10"/>
    <p:sldId id="290" r:id="rId11"/>
    <p:sldId id="330" r:id="rId12"/>
    <p:sldId id="278" r:id="rId13"/>
    <p:sldId id="346" r:id="rId14"/>
    <p:sldId id="340" r:id="rId15"/>
    <p:sldId id="342" r:id="rId16"/>
    <p:sldId id="343" r:id="rId17"/>
    <p:sldId id="344" r:id="rId18"/>
    <p:sldId id="345"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y" initials="K" lastIdx="3"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400"/>
            </a:pPr>
            <a:r>
              <a:rPr lang="en-US" sz="1400" dirty="0" smtClean="0"/>
              <a:t>Percent of Adult</a:t>
            </a:r>
            <a:r>
              <a:rPr lang="en-US" sz="1400" baseline="0" dirty="0" smtClean="0"/>
              <a:t> Dental Patients (35+ Years)</a:t>
            </a:r>
            <a:r>
              <a:rPr lang="en-US" sz="1400" dirty="0" smtClean="0"/>
              <a:t> with Untreated Decay by IHS Area</a:t>
            </a:r>
            <a:endParaRPr lang="en-US" sz="1400" dirty="0"/>
          </a:p>
        </c:rich>
      </c:tx>
      <c:layout/>
    </c:title>
    <c:plotArea>
      <c:layout/>
      <c:barChart>
        <c:barDir val="col"/>
        <c:grouping val="clustered"/>
        <c:ser>
          <c:idx val="0"/>
          <c:order val="0"/>
          <c:tx>
            <c:strRef>
              <c:f>Sheet1!$B$1</c:f>
              <c:strCache>
                <c:ptCount val="1"/>
                <c:pt idx="0">
                  <c:v>Column1</c:v>
                </c:pt>
              </c:strCache>
            </c:strRef>
          </c:tx>
          <c:spPr>
            <a:solidFill>
              <a:schemeClr val="accent5"/>
            </a:solidFill>
          </c:spPr>
          <c:dPt>
            <c:idx val="2"/>
            <c:spPr>
              <a:solidFill>
                <a:schemeClr val="accent2"/>
              </a:solidFill>
            </c:spPr>
          </c:dPt>
          <c:dLbls>
            <c:numFmt formatCode="0%" sourceLinked="0"/>
            <c:dLblPos val="inBase"/>
            <c:showVal val="1"/>
          </c:dLbls>
          <c:cat>
            <c:strRef>
              <c:f>Sheet1!$A$2:$A$13</c:f>
              <c:strCache>
                <c:ptCount val="3"/>
                <c:pt idx="2">
                  <c:v>Portland</c:v>
                </c:pt>
              </c:strCache>
            </c:strRef>
          </c:cat>
          <c:val>
            <c:numRef>
              <c:f>Sheet1!$B$2:$B$13</c:f>
              <c:numCache>
                <c:formatCode>General</c:formatCode>
                <c:ptCount val="12"/>
                <c:pt idx="0">
                  <c:v>0.3669820000000002</c:v>
                </c:pt>
                <c:pt idx="1">
                  <c:v>0.38982500000000025</c:v>
                </c:pt>
                <c:pt idx="2">
                  <c:v>0.43111000000000016</c:v>
                </c:pt>
                <c:pt idx="3">
                  <c:v>0.48816800000000016</c:v>
                </c:pt>
                <c:pt idx="4">
                  <c:v>0.51499300000000003</c:v>
                </c:pt>
                <c:pt idx="5">
                  <c:v>0.55652400000000002</c:v>
                </c:pt>
                <c:pt idx="6">
                  <c:v>0.58885599999999971</c:v>
                </c:pt>
                <c:pt idx="7">
                  <c:v>0.61351299999999975</c:v>
                </c:pt>
                <c:pt idx="8">
                  <c:v>0.62928300000000004</c:v>
                </c:pt>
                <c:pt idx="9">
                  <c:v>0.66373300000000024</c:v>
                </c:pt>
                <c:pt idx="10">
                  <c:v>0.67090700000000025</c:v>
                </c:pt>
                <c:pt idx="11">
                  <c:v>0.71482400000000024</c:v>
                </c:pt>
              </c:numCache>
            </c:numRef>
          </c:val>
        </c:ser>
        <c:axId val="157985792"/>
        <c:axId val="157991680"/>
      </c:barChart>
      <c:catAx>
        <c:axId val="157985792"/>
        <c:scaling>
          <c:orientation val="minMax"/>
        </c:scaling>
        <c:axPos val="b"/>
        <c:tickLblPos val="nextTo"/>
        <c:crossAx val="157991680"/>
        <c:crosses val="autoZero"/>
        <c:auto val="1"/>
        <c:lblAlgn val="ctr"/>
        <c:lblOffset val="100"/>
      </c:catAx>
      <c:valAx>
        <c:axId val="157991680"/>
        <c:scaling>
          <c:orientation val="minMax"/>
        </c:scaling>
        <c:axPos val="l"/>
        <c:numFmt formatCode="0%" sourceLinked="0"/>
        <c:tickLblPos val="nextTo"/>
        <c:crossAx val="157985792"/>
        <c:crosses val="autoZero"/>
        <c:crossBetween val="between"/>
      </c:valAx>
    </c:plotArea>
    <c:plotVisOnly val="1"/>
  </c:chart>
  <c:txPr>
    <a:bodyPr/>
    <a:lstStyle/>
    <a:p>
      <a:pPr>
        <a:defRPr sz="12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a:lstStyle/>
          <a:p>
            <a:pPr>
              <a:defRPr/>
            </a:pPr>
            <a:r>
              <a:rPr lang="en-US" dirty="0"/>
              <a:t>Percent of Dental Patients (35+ Years) with Untreated Decay by </a:t>
            </a:r>
            <a:r>
              <a:rPr lang="en-US" dirty="0" smtClean="0"/>
              <a:t>Clinic</a:t>
            </a:r>
            <a:endParaRPr lang="en-US" dirty="0"/>
          </a:p>
        </c:rich>
      </c:tx>
      <c:layout/>
    </c:title>
    <c:plotArea>
      <c:layout/>
      <c:barChart>
        <c:barDir val="col"/>
        <c:grouping val="clustered"/>
        <c:ser>
          <c:idx val="0"/>
          <c:order val="0"/>
          <c:tx>
            <c:strRef>
              <c:f>Sheet1!$B$1</c:f>
              <c:strCache>
                <c:ptCount val="1"/>
                <c:pt idx="0">
                  <c:v>Untreated Decay</c:v>
                </c:pt>
              </c:strCache>
            </c:strRef>
          </c:tx>
          <c:dLbls>
            <c:numFmt formatCode="0%" sourceLinked="0"/>
            <c:txPr>
              <a:bodyPr/>
              <a:lstStyle/>
              <a:p>
                <a:pPr>
                  <a:defRPr sz="1000" b="1">
                    <a:solidFill>
                      <a:schemeClr val="bg1"/>
                    </a:solidFill>
                  </a:defRPr>
                </a:pPr>
                <a:endParaRPr lang="en-US"/>
              </a:p>
            </c:txPr>
            <c:dLblPos val="inBase"/>
            <c:showVal val="1"/>
          </c:dLbls>
          <c:cat>
            <c:strRef>
              <c:f>Sheet1!$A$2:$A$14</c:f>
              <c:strCache>
                <c:ptCount val="13"/>
                <c:pt idx="0">
                  <c:v>a</c:v>
                </c:pt>
                <c:pt idx="1">
                  <c:v>b</c:v>
                </c:pt>
                <c:pt idx="2">
                  <c:v>c</c:v>
                </c:pt>
                <c:pt idx="3">
                  <c:v>d</c:v>
                </c:pt>
                <c:pt idx="4">
                  <c:v>e</c:v>
                </c:pt>
                <c:pt idx="5">
                  <c:v>f</c:v>
                </c:pt>
                <c:pt idx="6">
                  <c:v>g </c:v>
                </c:pt>
                <c:pt idx="7">
                  <c:v>h</c:v>
                </c:pt>
                <c:pt idx="8">
                  <c:v>i</c:v>
                </c:pt>
                <c:pt idx="9">
                  <c:v>j</c:v>
                </c:pt>
                <c:pt idx="10">
                  <c:v>k</c:v>
                </c:pt>
                <c:pt idx="11">
                  <c:v>l</c:v>
                </c:pt>
                <c:pt idx="12">
                  <c:v>m</c:v>
                </c:pt>
              </c:strCache>
            </c:strRef>
          </c:cat>
          <c:val>
            <c:numRef>
              <c:f>Sheet1!$B$2:$B$14</c:f>
              <c:numCache>
                <c:formatCode>General</c:formatCode>
                <c:ptCount val="13"/>
                <c:pt idx="0">
                  <c:v>0.38007500000000005</c:v>
                </c:pt>
                <c:pt idx="1">
                  <c:v>0.40656600000000004</c:v>
                </c:pt>
                <c:pt idx="2">
                  <c:v>0.204652</c:v>
                </c:pt>
                <c:pt idx="3">
                  <c:v>0.84169200000000011</c:v>
                </c:pt>
                <c:pt idx="4">
                  <c:v>0.57791499999999996</c:v>
                </c:pt>
                <c:pt idx="5">
                  <c:v>0.29975200000000002</c:v>
                </c:pt>
                <c:pt idx="6">
                  <c:v>0.44472</c:v>
                </c:pt>
                <c:pt idx="7">
                  <c:v>0.31711300000000009</c:v>
                </c:pt>
                <c:pt idx="8">
                  <c:v>0.48653800000000003</c:v>
                </c:pt>
                <c:pt idx="9">
                  <c:v>0.58792499999999981</c:v>
                </c:pt>
                <c:pt idx="10">
                  <c:v>0.38958100000000007</c:v>
                </c:pt>
                <c:pt idx="11">
                  <c:v>0.44100500000000004</c:v>
                </c:pt>
                <c:pt idx="12">
                  <c:v>0.55902900000000011</c:v>
                </c:pt>
              </c:numCache>
            </c:numRef>
          </c:val>
        </c:ser>
        <c:axId val="158634752"/>
        <c:axId val="158636288"/>
      </c:barChart>
      <c:catAx>
        <c:axId val="158634752"/>
        <c:scaling>
          <c:orientation val="minMax"/>
        </c:scaling>
        <c:axPos val="b"/>
        <c:tickLblPos val="nextTo"/>
        <c:crossAx val="158636288"/>
        <c:crosses val="autoZero"/>
        <c:auto val="1"/>
        <c:lblAlgn val="ctr"/>
        <c:lblOffset val="100"/>
      </c:catAx>
      <c:valAx>
        <c:axId val="158636288"/>
        <c:scaling>
          <c:orientation val="minMax"/>
        </c:scaling>
        <c:axPos val="l"/>
        <c:numFmt formatCode="0%" sourceLinked="0"/>
        <c:tickLblPos val="nextTo"/>
        <c:crossAx val="158634752"/>
        <c:crosses val="autoZero"/>
        <c:crossBetween val="between"/>
      </c:valAx>
    </c:plotArea>
    <c:plotVisOnly val="1"/>
  </c:chart>
  <c:txPr>
    <a:bodyPr/>
    <a:lstStyle/>
    <a:p>
      <a:pPr>
        <a:defRPr sz="12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sz="1440"/>
            </a:pPr>
            <a:r>
              <a:rPr lang="en-US" sz="1440" b="1" i="0" baseline="0" dirty="0" smtClean="0"/>
              <a:t>Percent of 55+ Year Old Dental Patients Missing 8 or More Teeth by IHS Area</a:t>
            </a:r>
            <a:endParaRPr lang="en-US" sz="1440" b="1" i="0" baseline="0" dirty="0"/>
          </a:p>
        </c:rich>
      </c:tx>
      <c:layout/>
    </c:title>
    <c:plotArea>
      <c:layout/>
      <c:barChart>
        <c:barDir val="col"/>
        <c:grouping val="clustered"/>
        <c:ser>
          <c:idx val="0"/>
          <c:order val="0"/>
          <c:tx>
            <c:strRef>
              <c:f>Sheet1!$B$1</c:f>
              <c:strCache>
                <c:ptCount val="1"/>
                <c:pt idx="0">
                  <c:v>Column4</c:v>
                </c:pt>
              </c:strCache>
            </c:strRef>
          </c:tx>
          <c:spPr>
            <a:solidFill>
              <a:schemeClr val="accent4"/>
            </a:solidFill>
          </c:spPr>
          <c:dPt>
            <c:idx val="0"/>
            <c:spPr>
              <a:solidFill>
                <a:schemeClr val="accent2"/>
              </a:solidFill>
            </c:spPr>
          </c:dPt>
          <c:dPt>
            <c:idx val="12"/>
            <c:spPr>
              <a:solidFill>
                <a:schemeClr val="accent2"/>
              </a:solidFill>
            </c:spPr>
          </c:dPt>
          <c:dLbls>
            <c:numFmt formatCode="0%" sourceLinked="0"/>
            <c:showVal val="1"/>
          </c:dLbls>
          <c:cat>
            <c:strRef>
              <c:f>Sheet1!$A$2:$A$13</c:f>
              <c:strCache>
                <c:ptCount val="1"/>
                <c:pt idx="0">
                  <c:v>Portland</c:v>
                </c:pt>
              </c:strCache>
            </c:strRef>
          </c:cat>
          <c:val>
            <c:numRef>
              <c:f>Sheet1!$B$2:$B$13</c:f>
              <c:numCache>
                <c:formatCode>General</c:formatCode>
                <c:ptCount val="12"/>
                <c:pt idx="0">
                  <c:v>0.28695700000000002</c:v>
                </c:pt>
                <c:pt idx="1">
                  <c:v>0.32145600000000013</c:v>
                </c:pt>
                <c:pt idx="2">
                  <c:v>0.345607</c:v>
                </c:pt>
                <c:pt idx="3">
                  <c:v>0.37744300000000008</c:v>
                </c:pt>
                <c:pt idx="4">
                  <c:v>0.37856300000000015</c:v>
                </c:pt>
                <c:pt idx="5">
                  <c:v>0.38056300000000015</c:v>
                </c:pt>
                <c:pt idx="6">
                  <c:v>0.42162200000000011</c:v>
                </c:pt>
                <c:pt idx="7">
                  <c:v>0.42562700000000014</c:v>
                </c:pt>
                <c:pt idx="8">
                  <c:v>0.45382000000000011</c:v>
                </c:pt>
                <c:pt idx="9">
                  <c:v>0.4753420000000001</c:v>
                </c:pt>
                <c:pt idx="10">
                  <c:v>0.48148100000000016</c:v>
                </c:pt>
                <c:pt idx="11">
                  <c:v>0.508297</c:v>
                </c:pt>
              </c:numCache>
            </c:numRef>
          </c:val>
        </c:ser>
        <c:axId val="159016832"/>
        <c:axId val="159018368"/>
      </c:barChart>
      <c:catAx>
        <c:axId val="159016832"/>
        <c:scaling>
          <c:orientation val="minMax"/>
        </c:scaling>
        <c:axPos val="b"/>
        <c:tickLblPos val="nextTo"/>
        <c:crossAx val="159018368"/>
        <c:crosses val="autoZero"/>
        <c:auto val="1"/>
        <c:lblAlgn val="ctr"/>
        <c:lblOffset val="100"/>
      </c:catAx>
      <c:valAx>
        <c:axId val="159018368"/>
        <c:scaling>
          <c:orientation val="minMax"/>
        </c:scaling>
        <c:axPos val="l"/>
        <c:numFmt formatCode="0%" sourceLinked="0"/>
        <c:tickLblPos val="nextTo"/>
        <c:crossAx val="159016832"/>
        <c:crosses val="autoZero"/>
        <c:crossBetween val="between"/>
      </c:valAx>
    </c:plotArea>
    <c:plotVisOnly val="1"/>
  </c:chart>
  <c:txPr>
    <a:bodyPr/>
    <a:lstStyle/>
    <a:p>
      <a:pPr>
        <a:defRPr sz="12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A3D01D-07C0-45DA-A20D-6BFDD3AA9E73}" type="datetimeFigureOut">
              <a:rPr lang="en-GB" smtClean="0"/>
              <a:pPr/>
              <a:t>11/04/2016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B99D2E-42B3-45DF-B072-91ED3FD7929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Last year, I presented lots of oral health data on young children. This year I have just this one slide on young children to show</a:t>
            </a:r>
            <a:r>
              <a:rPr lang="en-US" baseline="0" dirty="0" smtClean="0"/>
              <a:t> you an update. The oral health of AIAN children in the Portland Area has improved over the past 5 years. There is an 11% decrease in the amount of cavities and a 27% decrease in untreated cavities. When compared to the data from the entire country, while there was improvement, it was not as great as in the Portland Area. It’s fair to say that oral health among AIAN children is improving.</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3</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Overall,</a:t>
            </a:r>
            <a:r>
              <a:rPr lang="en-US" baseline="0" dirty="0" smtClean="0"/>
              <a:t> the oral health of AIAN adults has improved significantly since the last oral health survey in 1999. In the Portland Area, AIAN adults have better oral health than AIAN people in most of the country and in some areas, they are approaching the general US population.</a:t>
            </a:r>
          </a:p>
        </p:txBody>
      </p:sp>
      <p:sp>
        <p:nvSpPr>
          <p:cNvPr id="4" name="Slide Number Placeholder 3"/>
          <p:cNvSpPr>
            <a:spLocks noGrp="1"/>
          </p:cNvSpPr>
          <p:nvPr>
            <p:ph type="sldNum" sz="quarter" idx="10"/>
          </p:nvPr>
        </p:nvSpPr>
        <p:spPr/>
        <p:txBody>
          <a:bodyPr/>
          <a:lstStyle/>
          <a:p>
            <a:fld id="{B4B99D2E-42B3-45DF-B072-91ED3FD7929F}" type="slidenum">
              <a:rPr lang="en-GB" smtClean="0"/>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going to be more and more adults of ALL ages who are have</a:t>
            </a:r>
            <a:r>
              <a:rPr lang="en-US" baseline="0" dirty="0" smtClean="0"/>
              <a:t> their teeth and will need dental services throughout their life span. We want to be ready for that. At the same time, we want to adults about what THEY can do to maintain their good oral health and to teach them that they have choices when it comes to dental treatment.</a:t>
            </a:r>
          </a:p>
          <a:p>
            <a:endParaRPr lang="en-US" baseline="0" dirty="0" smtClean="0"/>
          </a:p>
          <a:p>
            <a:r>
              <a:rPr lang="en-US" baseline="0" dirty="0" smtClean="0"/>
              <a:t>Most of all, we want to keep our eye on the target, which is prevention. We need to keep focusing on young children and families.</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 me know if any of you are interested in this program.</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15</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love coming out to your communities and visiting. It’s the best part of our jobs!</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 I am going share results from</a:t>
            </a:r>
            <a:r>
              <a:rPr lang="en-US" baseline="0" dirty="0" smtClean="0"/>
              <a:t> the national oral health survey of adults in 2015. These results are hot off of the presses, and I’ll show you how Portland Area compares with the rest of the country.</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AIAN adults have</a:t>
            </a:r>
            <a:r>
              <a:rPr lang="en-US" baseline="0" dirty="0" smtClean="0"/>
              <a:t> almost twice the untreated cavities as the general US population.</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Portland Area, however, is doing much better than the rest of the country but still not as good as the general </a:t>
            </a:r>
            <a:r>
              <a:rPr lang="en-US" baseline="0" dirty="0" err="1" smtClean="0"/>
              <a:t>poulation</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shows you the wide differences WITHIN the Portland Area.</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AIAN adults have more gum disease than the general population,</a:t>
            </a:r>
            <a:r>
              <a:rPr lang="en-US" baseline="0" dirty="0" smtClean="0"/>
              <a:t> but not by all that much.</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AIAN Adults have more missing teeth than</a:t>
            </a:r>
            <a:r>
              <a:rPr lang="en-US" baseline="0" dirty="0" smtClean="0"/>
              <a:t> the general population</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it comes to substantial</a:t>
            </a:r>
            <a:r>
              <a:rPr lang="en-US" baseline="0" dirty="0" smtClean="0"/>
              <a:t> tooth loss, the Portland Area is doing better than all other IHS Areas and approaching the US all populations.</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10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 title only</a:t>
            </a:r>
            <a:endParaRPr lang="en-US" dirty="0"/>
          </a:p>
        </p:txBody>
      </p:sp>
      <p:sp>
        <p:nvSpPr>
          <p:cNvPr id="4" name="Slide Number Placeholder 3"/>
          <p:cNvSpPr>
            <a:spLocks noGrp="1"/>
          </p:cNvSpPr>
          <p:nvPr>
            <p:ph type="sldNum" sz="quarter" idx="10"/>
          </p:nvPr>
        </p:nvSpPr>
        <p:spPr/>
        <p:txBody>
          <a:bodyPr/>
          <a:lstStyle/>
          <a:p>
            <a:fld id="{B4B99D2E-42B3-45DF-B072-91ED3FD7929F}"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34900" y="3085765"/>
            <a:ext cx="8447150"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435894" y="1020431"/>
            <a:ext cx="8245162"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35895" y="2495446"/>
            <a:ext cx="8245160"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704463" y="5956138"/>
            <a:ext cx="2133600" cy="365125"/>
          </a:xfrm>
          <a:prstGeom prst="rect">
            <a:avLst/>
          </a:prstGeom>
        </p:spPr>
        <p:txBody>
          <a:bodyPr/>
          <a:lstStyle>
            <a:lvl1pPr>
              <a:defRPr>
                <a:solidFill>
                  <a:schemeClr val="accent1">
                    <a:lumMod val="75000"/>
                    <a:lumOff val="25000"/>
                  </a:schemeClr>
                </a:solidFill>
              </a:defRPr>
            </a:lvl1pPr>
          </a:lstStyle>
          <a:p>
            <a:fld id="{B67F6F0C-C00C-4A66-A4A4-FDA6272D4C99}" type="datetimeFigureOut">
              <a:rPr lang="en-GB" smtClean="0"/>
              <a:pPr/>
              <a:t>11/04/2016</a:t>
            </a:fld>
            <a:endParaRPr lang="en-GB"/>
          </a:p>
        </p:txBody>
      </p:sp>
      <p:sp>
        <p:nvSpPr>
          <p:cNvPr id="5" name="Footer Placeholder 4"/>
          <p:cNvSpPr>
            <a:spLocks noGrp="1"/>
          </p:cNvSpPr>
          <p:nvPr>
            <p:ph type="ftr" sz="quarter" idx="11"/>
          </p:nvPr>
        </p:nvSpPr>
        <p:spPr>
          <a:xfrm>
            <a:off x="435894" y="5951812"/>
            <a:ext cx="5187908" cy="365125"/>
          </a:xfrm>
          <a:prstGeom prst="rect">
            <a:avLst/>
          </a:prstGeom>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a:xfrm>
            <a:off x="7918725" y="5956138"/>
            <a:ext cx="762330" cy="365125"/>
          </a:xfrm>
          <a:prstGeom prst="rect">
            <a:avLst/>
          </a:prstGeom>
        </p:spPr>
        <p:txBody>
          <a:bodyPr/>
          <a:lstStyle>
            <a:lvl1pPr>
              <a:defRPr>
                <a:solidFill>
                  <a:schemeClr val="accent1">
                    <a:lumMod val="75000"/>
                    <a:lumOff val="25000"/>
                  </a:schemeClr>
                </a:solidFill>
              </a:defRPr>
            </a:lvl1p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4273453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5" y="4693389"/>
            <a:ext cx="8272212"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5863" y="599725"/>
            <a:ext cx="8468144"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35894" y="5260128"/>
            <a:ext cx="8272213"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704464" y="5956138"/>
            <a:ext cx="2133599" cy="365125"/>
          </a:xfrm>
          <a:prstGeom prst="rect">
            <a:avLst/>
          </a:prstGeom>
        </p:spPr>
        <p:txBody>
          <a:bodyPr/>
          <a:lstStyle/>
          <a:p>
            <a:fld id="{B67F6F0C-C00C-4A66-A4A4-FDA6272D4C99}" type="datetimeFigureOut">
              <a:rPr lang="en-GB" smtClean="0"/>
              <a:pPr/>
              <a:t>11/04/2016</a:t>
            </a:fld>
            <a:endParaRPr lang="en-GB"/>
          </a:p>
        </p:txBody>
      </p:sp>
      <p:sp>
        <p:nvSpPr>
          <p:cNvPr id="6" name="Footer Placeholder 5"/>
          <p:cNvSpPr>
            <a:spLocks noGrp="1"/>
          </p:cNvSpPr>
          <p:nvPr>
            <p:ph type="ftr" sz="quarter" idx="11"/>
          </p:nvPr>
        </p:nvSpPr>
        <p:spPr>
          <a:xfrm>
            <a:off x="435894" y="5951812"/>
            <a:ext cx="5187908"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918725" y="5956138"/>
            <a:ext cx="789383" cy="365125"/>
          </a:xfrm>
          <a:prstGeom prst="rect">
            <a:avLst/>
          </a:prstGeom>
        </p:spPr>
        <p:txBody>
          <a:body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36225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330214" y="614407"/>
            <a:ext cx="848200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435894" y="702156"/>
            <a:ext cx="8272212"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704464" y="5956138"/>
            <a:ext cx="2133599" cy="365125"/>
          </a:xfrm>
          <a:prstGeom prst="rect">
            <a:avLst/>
          </a:prstGeom>
        </p:spPr>
        <p:txBody>
          <a:bodyPr/>
          <a:lstStyle/>
          <a:p>
            <a:fld id="{B67F6F0C-C00C-4A66-A4A4-FDA6272D4C99}" type="datetimeFigureOut">
              <a:rPr lang="en-GB" smtClean="0"/>
              <a:pPr/>
              <a:t>11/04/2016</a:t>
            </a:fld>
            <a:endParaRPr lang="en-GB"/>
          </a:p>
        </p:txBody>
      </p:sp>
      <p:sp>
        <p:nvSpPr>
          <p:cNvPr id="5" name="Footer Placeholder 4"/>
          <p:cNvSpPr>
            <a:spLocks noGrp="1"/>
          </p:cNvSpPr>
          <p:nvPr>
            <p:ph type="ftr" sz="quarter" idx="11"/>
          </p:nvPr>
        </p:nvSpPr>
        <p:spPr>
          <a:xfrm>
            <a:off x="435894" y="5951812"/>
            <a:ext cx="5187908"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918725" y="5956138"/>
            <a:ext cx="789383" cy="365125"/>
          </a:xfrm>
          <a:prstGeom prst="rect">
            <a:avLst/>
          </a:prstGeom>
        </p:spPr>
        <p:txBody>
          <a:body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3213824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1" y="599725"/>
            <a:ext cx="2180113"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1" y="675727"/>
            <a:ext cx="1503123"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3" y="675727"/>
            <a:ext cx="5922209" cy="518307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5956138"/>
            <a:ext cx="996106" cy="365125"/>
          </a:xfrm>
          <a:prstGeom prst="rect">
            <a:avLst/>
          </a:prstGeom>
        </p:spPr>
        <p:txBody>
          <a:bodyPr/>
          <a:lstStyle>
            <a:lvl1pPr>
              <a:defRPr>
                <a:solidFill>
                  <a:schemeClr val="accent1">
                    <a:lumMod val="75000"/>
                    <a:lumOff val="25000"/>
                  </a:schemeClr>
                </a:solidFill>
              </a:defRPr>
            </a:lvl1pPr>
          </a:lstStyle>
          <a:p>
            <a:fld id="{B67F6F0C-C00C-4A66-A4A4-FDA6272D4C99}" type="datetimeFigureOut">
              <a:rPr lang="en-GB" smtClean="0"/>
              <a:pPr/>
              <a:t>11/04/2016</a:t>
            </a:fld>
            <a:endParaRPr lang="en-GB"/>
          </a:p>
        </p:txBody>
      </p:sp>
      <p:sp>
        <p:nvSpPr>
          <p:cNvPr id="5" name="Footer Placeholder 4"/>
          <p:cNvSpPr>
            <a:spLocks noGrp="1"/>
          </p:cNvSpPr>
          <p:nvPr>
            <p:ph type="ftr" sz="quarter" idx="11"/>
          </p:nvPr>
        </p:nvSpPr>
        <p:spPr>
          <a:xfrm>
            <a:off x="581193" y="5951812"/>
            <a:ext cx="5922209"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834962" y="5956138"/>
            <a:ext cx="873146" cy="365125"/>
          </a:xfrm>
          <a:prstGeom prst="rect">
            <a:avLst/>
          </a:prstGeom>
        </p:spPr>
        <p:txBody>
          <a:bodyPr/>
          <a:lstStyle>
            <a:lvl1pPr>
              <a:defRPr>
                <a:solidFill>
                  <a:schemeClr val="accent1">
                    <a:lumMod val="75000"/>
                    <a:lumOff val="25000"/>
                  </a:schemeClr>
                </a:solidFill>
              </a:defRPr>
            </a:lvl1p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550492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330214" y="614407"/>
            <a:ext cx="8482004"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702156"/>
            <a:ext cx="8272212" cy="1013800"/>
          </a:xfrm>
        </p:spPr>
        <p:txBody>
          <a:bodyPr anchor="ctr">
            <a:normAutofit/>
          </a:bodyPr>
          <a:lstStyle>
            <a:lvl1pPr algn="ctr">
              <a:defRPr sz="3200" b="1"/>
            </a:lvl1pPr>
          </a:lstStyle>
          <a:p>
            <a:r>
              <a:rPr lang="en-US" dirty="0" smtClean="0"/>
              <a:t>Click to edit Master title style</a:t>
            </a:r>
            <a:endParaRPr lang="en-US" dirty="0"/>
          </a:p>
        </p:txBody>
      </p:sp>
      <p:sp>
        <p:nvSpPr>
          <p:cNvPr id="3" name="Content Placeholder 2"/>
          <p:cNvSpPr>
            <a:spLocks noGrp="1"/>
          </p:cNvSpPr>
          <p:nvPr>
            <p:ph idx="1"/>
          </p:nvPr>
        </p:nvSpPr>
        <p:spPr>
          <a:xfrm>
            <a:off x="435895" y="2180497"/>
            <a:ext cx="8272211" cy="4143391"/>
          </a:xfrm>
        </p:spPr>
        <p:txBody>
          <a:bodyPr anchor="t"/>
          <a:lstStyle>
            <a:lvl1pPr>
              <a:defRPr sz="2400">
                <a:solidFill>
                  <a:schemeClr val="tx1"/>
                </a:solidFill>
                <a:latin typeface="Calibri" pitchFamily="34" charset="0"/>
              </a:defRPr>
            </a:lvl1pPr>
            <a:lvl2pPr>
              <a:buFont typeface="Wingdings" pitchFamily="2" charset="2"/>
              <a:buChar char="v"/>
              <a:defRPr sz="2000">
                <a:solidFill>
                  <a:schemeClr val="tx1"/>
                </a:solidFill>
                <a:latin typeface="Calibri" pitchFamily="34" charset="0"/>
              </a:defRPr>
            </a:lvl2pPr>
            <a:lvl3pPr>
              <a:buFont typeface="Arial" pitchFamily="34" charset="0"/>
              <a:buChar char="•"/>
              <a:defRPr sz="18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1499972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335863" y="5141975"/>
            <a:ext cx="8468145"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3043911"/>
            <a:ext cx="8272211"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35895" y="4541417"/>
            <a:ext cx="8272211"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704464" y="5956138"/>
            <a:ext cx="2133599" cy="365125"/>
          </a:xfrm>
          <a:prstGeom prst="rect">
            <a:avLst/>
          </a:prstGeom>
        </p:spPr>
        <p:txBody>
          <a:bodyPr/>
          <a:lstStyle>
            <a:lvl1pPr>
              <a:defRPr>
                <a:solidFill>
                  <a:schemeClr val="accent1">
                    <a:lumMod val="75000"/>
                    <a:lumOff val="25000"/>
                  </a:schemeClr>
                </a:solidFill>
              </a:defRPr>
            </a:lvl1pPr>
          </a:lstStyle>
          <a:p>
            <a:fld id="{B67F6F0C-C00C-4A66-A4A4-FDA6272D4C99}" type="datetimeFigureOut">
              <a:rPr lang="en-GB" smtClean="0"/>
              <a:pPr/>
              <a:t>11/04/2016</a:t>
            </a:fld>
            <a:endParaRPr lang="en-GB"/>
          </a:p>
        </p:txBody>
      </p:sp>
      <p:sp>
        <p:nvSpPr>
          <p:cNvPr id="5" name="Footer Placeholder 4"/>
          <p:cNvSpPr>
            <a:spLocks noGrp="1"/>
          </p:cNvSpPr>
          <p:nvPr>
            <p:ph type="ftr" sz="quarter" idx="11"/>
          </p:nvPr>
        </p:nvSpPr>
        <p:spPr>
          <a:xfrm>
            <a:off x="435894" y="5951812"/>
            <a:ext cx="5187908" cy="365125"/>
          </a:xfrm>
          <a:prstGeom prst="rect">
            <a:avLst/>
          </a:prstGeom>
        </p:spPr>
        <p:txBody>
          <a:bodyPr/>
          <a:lstStyle>
            <a:lvl1pPr>
              <a:defRPr>
                <a:solidFill>
                  <a:schemeClr val="accent1">
                    <a:lumMod val="75000"/>
                    <a:lumOff val="25000"/>
                  </a:schemeClr>
                </a:solidFill>
              </a:defRPr>
            </a:lvl1pPr>
          </a:lstStyle>
          <a:p>
            <a:endParaRPr lang="en-GB"/>
          </a:p>
        </p:txBody>
      </p:sp>
      <p:sp>
        <p:nvSpPr>
          <p:cNvPr id="6" name="Slide Number Placeholder 5"/>
          <p:cNvSpPr>
            <a:spLocks noGrp="1"/>
          </p:cNvSpPr>
          <p:nvPr>
            <p:ph type="sldNum" sz="quarter" idx="12"/>
          </p:nvPr>
        </p:nvSpPr>
        <p:spPr>
          <a:xfrm>
            <a:off x="7918725" y="5956138"/>
            <a:ext cx="789383" cy="365125"/>
          </a:xfrm>
          <a:prstGeom prst="rect">
            <a:avLst/>
          </a:prstGeom>
        </p:spPr>
        <p:txBody>
          <a:bodyPr/>
          <a:lstStyle>
            <a:lvl1pPr>
              <a:defRPr>
                <a:solidFill>
                  <a:schemeClr val="accent1">
                    <a:lumMod val="75000"/>
                    <a:lumOff val="25000"/>
                  </a:schemeClr>
                </a:solidFill>
              </a:defRPr>
            </a:lvl1p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2687486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334487" y="606555"/>
            <a:ext cx="847502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729658"/>
            <a:ext cx="8272212" cy="988332"/>
          </a:xfrm>
        </p:spPr>
        <p:txBody>
          <a:bodyPr anchor="ctr"/>
          <a:lstStyle>
            <a:lvl1pPr algn="ctr">
              <a:defRPr b="1"/>
            </a:lvl1pPr>
          </a:lstStyle>
          <a:p>
            <a:r>
              <a:rPr lang="en-US" smtClean="0"/>
              <a:t>Click to edit Master title style</a:t>
            </a:r>
            <a:endParaRPr lang="en-US" dirty="0"/>
          </a:p>
        </p:txBody>
      </p:sp>
      <p:sp>
        <p:nvSpPr>
          <p:cNvPr id="3" name="Content Placeholder 2"/>
          <p:cNvSpPr>
            <a:spLocks noGrp="1"/>
          </p:cNvSpPr>
          <p:nvPr>
            <p:ph sz="half" idx="1"/>
          </p:nvPr>
        </p:nvSpPr>
        <p:spPr>
          <a:xfrm>
            <a:off x="435895" y="2228004"/>
            <a:ext cx="4066793" cy="4095884"/>
          </a:xfrm>
        </p:spPr>
        <p:txBody>
          <a:bodyPr anchor="t">
            <a:normAutofit/>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1313" y="2228004"/>
            <a:ext cx="4066794" cy="4104430"/>
          </a:xfrm>
        </p:spPr>
        <p:txBody>
          <a:bodyPr anchor="t">
            <a:normAutofit/>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882968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hart Placeholder 3"/>
          <p:cNvSpPr>
            <a:spLocks noGrp="1"/>
          </p:cNvSpPr>
          <p:nvPr>
            <p:ph type="chart" sz="quarter" idx="10"/>
          </p:nvPr>
        </p:nvSpPr>
        <p:spPr>
          <a:xfrm>
            <a:off x="3276600" y="1905000"/>
            <a:ext cx="5486400" cy="4495800"/>
          </a:xfrm>
        </p:spPr>
        <p:txBody>
          <a:bodyPr/>
          <a:lstStyle/>
          <a:p>
            <a:endParaRPr lang="en-GB"/>
          </a:p>
        </p:txBody>
      </p:sp>
      <p:sp>
        <p:nvSpPr>
          <p:cNvPr id="6" name="Text Placeholder 5"/>
          <p:cNvSpPr>
            <a:spLocks noGrp="1"/>
          </p:cNvSpPr>
          <p:nvPr>
            <p:ph type="body" sz="quarter" idx="11"/>
          </p:nvPr>
        </p:nvSpPr>
        <p:spPr>
          <a:xfrm>
            <a:off x="350664" y="1905000"/>
            <a:ext cx="2773536" cy="4495800"/>
          </a:xfrm>
          <a:solidFill>
            <a:schemeClr val="accent6">
              <a:lumMod val="40000"/>
              <a:lumOff val="60000"/>
            </a:schemeClr>
          </a:solidFill>
          <a:ln>
            <a:solidFill>
              <a:schemeClr val="accent1"/>
            </a:solidFill>
          </a:ln>
        </p:spPr>
        <p:txBody>
          <a:bodyPr anchor="t"/>
          <a:lstStyle>
            <a:lvl1pPr marL="0" indent="0">
              <a:buFontTx/>
              <a:buNone/>
              <a:defRPr>
                <a:solidFill>
                  <a:schemeClr val="tx1"/>
                </a:solidFill>
              </a:defRPr>
            </a:lvl1pPr>
          </a:lstStyle>
          <a:p>
            <a:pPr lvl="0"/>
            <a:r>
              <a:rPr lang="en-US" dirty="0" smtClean="0"/>
              <a:t>Click to edit Master text styles</a:t>
            </a:r>
          </a:p>
        </p:txBody>
      </p:sp>
      <p:sp>
        <p:nvSpPr>
          <p:cNvPr id="7" name="Rectangle 6"/>
          <p:cNvSpPr>
            <a:spLocks noChangeAspect="1"/>
          </p:cNvSpPr>
          <p:nvPr userDrawn="1"/>
        </p:nvSpPr>
        <p:spPr>
          <a:xfrm>
            <a:off x="334487" y="606555"/>
            <a:ext cx="847502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5895" y="729658"/>
            <a:ext cx="8272212" cy="988332"/>
          </a:xfrm>
        </p:spPr>
        <p:txBody>
          <a:bodyPr anchor="ctr"/>
          <a:lstStyle>
            <a:lvl1pPr algn="ctr">
              <a:defRPr b="1"/>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334487" y="606555"/>
            <a:ext cx="847502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435895" y="729658"/>
            <a:ext cx="8272212"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65415" y="2250893"/>
            <a:ext cx="3815306"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35896" y="2926053"/>
            <a:ext cx="4044825"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2802" y="2250893"/>
            <a:ext cx="3815305"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2" y="2926053"/>
            <a:ext cx="4044825" cy="293499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5704464" y="5956138"/>
            <a:ext cx="2133599" cy="365125"/>
          </a:xfrm>
          <a:prstGeom prst="rect">
            <a:avLst/>
          </a:prstGeom>
        </p:spPr>
        <p:txBody>
          <a:bodyPr/>
          <a:lstStyle/>
          <a:p>
            <a:fld id="{B67F6F0C-C00C-4A66-A4A4-FDA6272D4C99}" type="datetimeFigureOut">
              <a:rPr lang="en-GB" smtClean="0"/>
              <a:pPr/>
              <a:t>11/04/2016</a:t>
            </a:fld>
            <a:endParaRPr lang="en-GB"/>
          </a:p>
        </p:txBody>
      </p:sp>
      <p:sp>
        <p:nvSpPr>
          <p:cNvPr id="8" name="Footer Placeholder 7"/>
          <p:cNvSpPr>
            <a:spLocks noGrp="1"/>
          </p:cNvSpPr>
          <p:nvPr>
            <p:ph type="ftr" sz="quarter" idx="11"/>
          </p:nvPr>
        </p:nvSpPr>
        <p:spPr>
          <a:xfrm>
            <a:off x="435894" y="5951812"/>
            <a:ext cx="5187908"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7918725" y="5956138"/>
            <a:ext cx="789383" cy="365125"/>
          </a:xfrm>
          <a:prstGeom prst="rect">
            <a:avLst/>
          </a:prstGeom>
        </p:spPr>
        <p:txBody>
          <a:body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115960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330512" y="606555"/>
            <a:ext cx="8475027"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1921" y="729658"/>
            <a:ext cx="8272212"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a:xfrm>
            <a:off x="5704464" y="5956138"/>
            <a:ext cx="2133599" cy="365125"/>
          </a:xfrm>
          <a:prstGeom prst="rect">
            <a:avLst/>
          </a:prstGeom>
        </p:spPr>
        <p:txBody>
          <a:bodyPr/>
          <a:lstStyle/>
          <a:p>
            <a:fld id="{B67F6F0C-C00C-4A66-A4A4-FDA6272D4C99}" type="datetimeFigureOut">
              <a:rPr lang="en-GB" smtClean="0"/>
              <a:pPr/>
              <a:t>11/04/2016</a:t>
            </a:fld>
            <a:endParaRPr lang="en-GB"/>
          </a:p>
        </p:txBody>
      </p:sp>
      <p:sp>
        <p:nvSpPr>
          <p:cNvPr id="4" name="Footer Placeholder 3"/>
          <p:cNvSpPr>
            <a:spLocks noGrp="1"/>
          </p:cNvSpPr>
          <p:nvPr>
            <p:ph type="ftr" sz="quarter" idx="11"/>
          </p:nvPr>
        </p:nvSpPr>
        <p:spPr>
          <a:xfrm>
            <a:off x="435894" y="5951812"/>
            <a:ext cx="5187908"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7918725" y="5956138"/>
            <a:ext cx="789383" cy="365125"/>
          </a:xfrm>
          <a:prstGeom prst="rect">
            <a:avLst/>
          </a:prstGeom>
        </p:spPr>
        <p:txBody>
          <a:body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2854494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704464" y="5956138"/>
            <a:ext cx="2133599" cy="365125"/>
          </a:xfrm>
          <a:prstGeom prst="rect">
            <a:avLst/>
          </a:prstGeom>
        </p:spPr>
        <p:txBody>
          <a:bodyPr/>
          <a:lstStyle/>
          <a:p>
            <a:fld id="{B67F6F0C-C00C-4A66-A4A4-FDA6272D4C99}" type="datetimeFigureOut">
              <a:rPr lang="en-GB" smtClean="0"/>
              <a:pPr/>
              <a:t>11/04/2016</a:t>
            </a:fld>
            <a:endParaRPr lang="en-GB"/>
          </a:p>
        </p:txBody>
      </p:sp>
      <p:sp>
        <p:nvSpPr>
          <p:cNvPr id="3" name="Footer Placeholder 2"/>
          <p:cNvSpPr>
            <a:spLocks noGrp="1"/>
          </p:cNvSpPr>
          <p:nvPr>
            <p:ph type="ftr" sz="quarter" idx="11"/>
          </p:nvPr>
        </p:nvSpPr>
        <p:spPr>
          <a:xfrm>
            <a:off x="435894" y="5951812"/>
            <a:ext cx="5187908"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7918725" y="5956138"/>
            <a:ext cx="789383" cy="365125"/>
          </a:xfrm>
          <a:prstGeom prst="rect">
            <a:avLst/>
          </a:prstGeom>
        </p:spPr>
        <p:txBody>
          <a:bodyPr/>
          <a:lstStyle/>
          <a:p>
            <a:fld id="{EC92F816-CC47-4144-A241-2CD69DB9B42F}" type="slidenum">
              <a:rPr lang="en-GB" smtClean="0"/>
              <a:pPr/>
              <a:t>‹#›</a:t>
            </a:fld>
            <a:endParaRPr lang="en-GB"/>
          </a:p>
        </p:txBody>
      </p:sp>
    </p:spTree>
    <p:extLst>
      <p:ext uri="{BB962C8B-B14F-4D97-AF65-F5344CB8AC3E}">
        <p14:creationId xmlns:p14="http://schemas.microsoft.com/office/powerpoint/2010/main" xmlns="" val="4243494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335863" y="5486400"/>
            <a:ext cx="8473650" cy="9302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617416"/>
            <a:ext cx="8327106" cy="689514"/>
          </a:xfrm>
        </p:spPr>
        <p:txBody>
          <a:bodyPr anchor="ctr"/>
          <a:lstStyle>
            <a:lvl1pPr algn="ctr">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35862" y="601200"/>
            <a:ext cx="8469630" cy="4732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4176882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5894" y="705124"/>
            <a:ext cx="8272212"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35894" y="2336002"/>
            <a:ext cx="8272212" cy="398788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p:nvSpPr>
        <p:spPr>
          <a:xfrm>
            <a:off x="334901" y="457200"/>
            <a:ext cx="277749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1610" y="453643"/>
            <a:ext cx="277749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73" y="457200"/>
            <a:ext cx="277749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xmlns="" val="18898579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url?sa=i&amp;rct=j&amp;q=sink+overflow&amp;source=images&amp;cd=&amp;cad=rja&amp;docid=Ku3Jagc7p0FC_M&amp;tbnid=HyogRvpyGlDeTM:&amp;ved=0CAUQjRw&amp;url=http%3A%2F%2Fprecisioncarpetandtilecleaning.com%2Fwaterdamage.html&amp;ei=LLLUUfKWCsv2iQKDzoD4Ag&amp;bvm=bv.48705608,d.cGE&amp;psig=AFQjCNHf4MHgUui6spQKOYrYAjMpy9ZFyQ&amp;ust=1372980110363725" TargetMode="Externa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url?sa=i&amp;rct=j&amp;q=&amp;esrc=s&amp;frm=1&amp;source=images&amp;cd=&amp;cad=rja&amp;docid=Z0FPiJbWsAAPHM&amp;tbnid=4z4iwuiN6ZDB4M:&amp;ved=0CAUQjRw&amp;url=http://www.sos.wa.gov/heritage/werestillhere/culture.aspx&amp;ei=HyAhUv-cAaPKigK3k4HQDg&amp;psig=AFQjCNH2Wf_kGB2532YkCFgouV1odhVoqQ&amp;ust=1377989006600932"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latin typeface="Arial Rounded MT Bold" pitchFamily="34" charset="0"/>
              </a:rPr>
              <a:t>Northwest Tribal Dental Support Center</a:t>
            </a:r>
            <a:endParaRPr lang="en-US" dirty="0">
              <a:latin typeface="Arial Rounded MT Bold" pitchFamily="34" charset="0"/>
            </a:endParaRPr>
          </a:p>
        </p:txBody>
      </p:sp>
      <p:sp>
        <p:nvSpPr>
          <p:cNvPr id="4" name="Text Placeholder 3"/>
          <p:cNvSpPr>
            <a:spLocks noGrp="1"/>
          </p:cNvSpPr>
          <p:nvPr>
            <p:ph type="body" sz="half" idx="2"/>
          </p:nvPr>
        </p:nvSpPr>
        <p:spPr/>
        <p:txBody>
          <a:bodyPr>
            <a:normAutofit/>
          </a:bodyPr>
          <a:lstStyle/>
          <a:p>
            <a:pPr algn="ctr"/>
            <a:r>
              <a:rPr lang="en-US" sz="2400" dirty="0" smtClean="0"/>
              <a:t>Bonnie </a:t>
            </a:r>
            <a:r>
              <a:rPr lang="en-US" sz="2400" dirty="0" err="1" smtClean="0"/>
              <a:t>Bruerd</a:t>
            </a:r>
            <a:r>
              <a:rPr lang="en-US" sz="2400" dirty="0" smtClean="0"/>
              <a:t>, </a:t>
            </a:r>
            <a:r>
              <a:rPr lang="en-US" sz="2400" dirty="0" err="1" smtClean="0"/>
              <a:t>DrPH</a:t>
            </a:r>
            <a:endParaRPr lang="en-US" sz="2400" dirty="0"/>
          </a:p>
        </p:txBody>
      </p:sp>
      <p:pic>
        <p:nvPicPr>
          <p:cNvPr id="9" name="Picture 1036" descr="http://www.census.gov/pubinfo/www/img/indianp.jpg"/>
          <p:cNvPicPr>
            <a:picLocks noChangeAspect="1" noChangeArrowheads="1"/>
          </p:cNvPicPr>
          <p:nvPr/>
        </p:nvPicPr>
        <p:blipFill>
          <a:blip r:embed="rId2" cstate="print"/>
          <a:srcRect/>
          <a:stretch>
            <a:fillRect/>
          </a:stretch>
        </p:blipFill>
        <p:spPr bwMode="auto">
          <a:xfrm>
            <a:off x="3276600" y="990600"/>
            <a:ext cx="2568581" cy="34290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Substantial Tooth loss among 55+ year olds by </a:t>
            </a:r>
            <a:r>
              <a:rPr lang="en-US" dirty="0" err="1" smtClean="0"/>
              <a:t>ihs</a:t>
            </a:r>
            <a:r>
              <a:rPr lang="en-US" dirty="0" smtClean="0"/>
              <a:t> area</a:t>
            </a:r>
            <a:endParaRPr lang="en-GB" sz="1800" dirty="0"/>
          </a:p>
        </p:txBody>
      </p:sp>
      <p:graphicFrame>
        <p:nvGraphicFramePr>
          <p:cNvPr id="6" name="Content Placeholder 5"/>
          <p:cNvGraphicFramePr>
            <a:graphicFrameLocks noGrp="1"/>
          </p:cNvGraphicFramePr>
          <p:nvPr>
            <p:ph idx="1"/>
          </p:nvPr>
        </p:nvGraphicFramePr>
        <p:xfrm>
          <a:off x="336550" y="601663"/>
          <a:ext cx="8469313" cy="4732337"/>
        </p:xfrm>
        <a:graphic>
          <a:graphicData uri="http://schemas.openxmlformats.org/drawingml/2006/chart">
            <c:chart xmlns:c="http://schemas.openxmlformats.org/drawingml/2006/chart" xmlns:r="http://schemas.openxmlformats.org/officeDocument/2006/relationships" r:id="rId3"/>
          </a:graphicData>
        </a:graphic>
      </p:graphicFrame>
      <p:cxnSp>
        <p:nvCxnSpPr>
          <p:cNvPr id="7" name="Straight Connector 6"/>
          <p:cNvCxnSpPr/>
          <p:nvPr/>
        </p:nvCxnSpPr>
        <p:spPr>
          <a:xfrm>
            <a:off x="819150" y="2457450"/>
            <a:ext cx="7772400" cy="0"/>
          </a:xfrm>
          <a:prstGeom prst="line">
            <a:avLst/>
          </a:prstGeom>
          <a:ln w="28575" cap="sq">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143000" y="2190750"/>
            <a:ext cx="1358834" cy="307777"/>
          </a:xfrm>
          <a:prstGeom prst="rect">
            <a:avLst/>
          </a:prstGeom>
          <a:noFill/>
        </p:spPr>
        <p:txBody>
          <a:bodyPr wrap="none" rtlCol="0">
            <a:spAutoFit/>
          </a:bodyPr>
          <a:lstStyle/>
          <a:p>
            <a:r>
              <a:rPr lang="en-US" sz="1400" b="1" dirty="0" smtClean="0">
                <a:solidFill>
                  <a:srgbClr val="FF0000"/>
                </a:solidFill>
                <a:latin typeface="Calibri" pitchFamily="34" charset="0"/>
              </a:rPr>
              <a:t>IHS Overall 39%</a:t>
            </a:r>
            <a:endParaRPr lang="en-GB" sz="1400" b="1" dirty="0">
              <a:solidFill>
                <a:srgbClr val="FF0000"/>
              </a:solidFill>
              <a:latin typeface="Calibri"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Key Finding #4</a:t>
            </a:r>
            <a:br>
              <a:rPr lang="en-US" sz="2000" dirty="0" smtClean="0"/>
            </a:br>
            <a:r>
              <a:rPr lang="en-US" sz="2000" dirty="0" smtClean="0"/>
              <a:t> AI/AN adult s are more likely to report poor oral health, oral pain, and food avoidance</a:t>
            </a:r>
            <a:endParaRPr lang="en-GB" sz="2000" dirty="0"/>
          </a:p>
        </p:txBody>
      </p:sp>
      <p:sp>
        <p:nvSpPr>
          <p:cNvPr id="3" name="Content Placeholder 2"/>
          <p:cNvSpPr>
            <a:spLocks noGrp="1"/>
          </p:cNvSpPr>
          <p:nvPr>
            <p:ph idx="1"/>
          </p:nvPr>
        </p:nvSpPr>
        <p:spPr/>
        <p:txBody>
          <a:bodyPr>
            <a:normAutofit/>
          </a:bodyPr>
          <a:lstStyle/>
          <a:p>
            <a:r>
              <a:rPr lang="en-US" dirty="0" smtClean="0"/>
              <a:t>50% consider their oral health to be poor or fair</a:t>
            </a:r>
          </a:p>
          <a:p>
            <a:r>
              <a:rPr lang="en-US" dirty="0" smtClean="0"/>
              <a:t>43% report having painful aching in the mouth very often, fairly often or occasionally</a:t>
            </a:r>
          </a:p>
          <a:p>
            <a:r>
              <a:rPr lang="en-US" dirty="0" smtClean="0"/>
              <a:t>40% report avoiding foods because of problems with their mouth very often, fairly often or occasionally</a:t>
            </a:r>
          </a:p>
          <a:p>
            <a:endParaRPr lang="en-GB" dirty="0"/>
          </a:p>
        </p:txBody>
      </p:sp>
      <p:pic>
        <p:nvPicPr>
          <p:cNvPr id="82946" name="Picture 2" descr="http://a57.foxnews.com/media2.foxnews.com/thumbnails/i/032713/0/0/640_man_toothache.jpg"/>
          <p:cNvPicPr>
            <a:picLocks noChangeAspect="1" noChangeArrowheads="1"/>
          </p:cNvPicPr>
          <p:nvPr/>
        </p:nvPicPr>
        <p:blipFill>
          <a:blip r:embed="rId3" cstate="print"/>
          <a:srcRect/>
          <a:stretch>
            <a:fillRect/>
          </a:stretch>
        </p:blipFill>
        <p:spPr bwMode="auto">
          <a:xfrm>
            <a:off x="2810934" y="4495800"/>
            <a:ext cx="3522133" cy="1981200"/>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000" dirty="0" smtClean="0"/>
              <a:t>Key Finding #5</a:t>
            </a:r>
            <a:br>
              <a:rPr lang="en-US" sz="2000" dirty="0" smtClean="0"/>
            </a:br>
            <a:r>
              <a:rPr lang="en-US" sz="2000" dirty="0" smtClean="0"/>
              <a:t> Since 1999, the oral health of AI/AN adult dental patients has improved</a:t>
            </a:r>
            <a:endParaRPr lang="en-GB" sz="2000" dirty="0"/>
          </a:p>
        </p:txBody>
      </p:sp>
      <p:sp>
        <p:nvSpPr>
          <p:cNvPr id="3" name="Content Placeholder 2"/>
          <p:cNvSpPr>
            <a:spLocks noGrp="1"/>
          </p:cNvSpPr>
          <p:nvPr>
            <p:ph sz="half" idx="1"/>
          </p:nvPr>
        </p:nvSpPr>
        <p:spPr>
          <a:xfrm>
            <a:off x="435895" y="2228004"/>
            <a:ext cx="4593305" cy="4095884"/>
          </a:xfrm>
        </p:spPr>
        <p:txBody>
          <a:bodyPr>
            <a:normAutofit/>
          </a:bodyPr>
          <a:lstStyle/>
          <a:p>
            <a:r>
              <a:rPr lang="en-US" sz="2000" dirty="0" smtClean="0"/>
              <a:t>Fewer dental patients have untreated decay, the prevalence of severe periodontal disease has decreased, and more adults are keeping their teeth into older age.</a:t>
            </a:r>
          </a:p>
        </p:txBody>
      </p:sp>
      <p:pic>
        <p:nvPicPr>
          <p:cNvPr id="6" name="Picture 2" descr="http://www.manataka.org/images/Smiling%20Indian%20Man.jpg"/>
          <p:cNvPicPr>
            <a:picLocks noGrp="1" noChangeAspect="1" noChangeArrowheads="1"/>
          </p:cNvPicPr>
          <p:nvPr>
            <p:ph sz="half" idx="2"/>
          </p:nvPr>
        </p:nvPicPr>
        <p:blipFill>
          <a:blip r:embed="rId3" cstate="print"/>
          <a:srcRect/>
          <a:stretch>
            <a:fillRect/>
          </a:stretch>
        </p:blipFill>
        <p:spPr bwMode="auto">
          <a:xfrm>
            <a:off x="5407454" y="2227263"/>
            <a:ext cx="2534379" cy="4105275"/>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next?</a:t>
            </a:r>
            <a:endParaRPr lang="en-US" dirty="0"/>
          </a:p>
        </p:txBody>
      </p:sp>
      <p:sp>
        <p:nvSpPr>
          <p:cNvPr id="4" name="Content Placeholder 3"/>
          <p:cNvSpPr>
            <a:spLocks noGrp="1"/>
          </p:cNvSpPr>
          <p:nvPr>
            <p:ph idx="1"/>
          </p:nvPr>
        </p:nvSpPr>
        <p:spPr>
          <a:xfrm>
            <a:off x="457200" y="2362200"/>
            <a:ext cx="8272211" cy="3305903"/>
          </a:xfrm>
        </p:spPr>
        <p:txBody>
          <a:bodyPr/>
          <a:lstStyle/>
          <a:p>
            <a:r>
              <a:rPr lang="en-US" dirty="0" smtClean="0"/>
              <a:t>Elder Initiative to educate both the dental staff AND patients about oral health choices and a public health approach to maintaining oral health as we age.</a:t>
            </a:r>
          </a:p>
          <a:p>
            <a:pPr>
              <a:buNone/>
            </a:pPr>
            <a:endParaRPr lang="en-US" dirty="0" smtClean="0"/>
          </a:p>
          <a:p>
            <a:r>
              <a:rPr lang="en-US" dirty="0" smtClean="0"/>
              <a:t>Continue focusing on young children because this is where we can make the biggest difference in the future.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buckets?</a:t>
            </a:r>
            <a:br>
              <a:rPr lang="en-US" dirty="0" smtClean="0"/>
            </a:br>
            <a:r>
              <a:rPr lang="en-US" sz="2700" dirty="0" smtClean="0">
                <a:latin typeface="Arial Black" pitchFamily="34" charset="0"/>
              </a:rPr>
              <a:t>Prevention is the key to oral health</a:t>
            </a:r>
            <a:r>
              <a:rPr lang="en-US" dirty="0" smtClean="0">
                <a:latin typeface="Arial Black" pitchFamily="34" charset="0"/>
              </a:rPr>
              <a:t>!</a:t>
            </a:r>
            <a:endParaRPr lang="en-US" dirty="0"/>
          </a:p>
        </p:txBody>
      </p:sp>
      <p:pic>
        <p:nvPicPr>
          <p:cNvPr id="4" name="Picture 13" descr="http://precisioncarpetandtilecleaning.com/sink_overflow.jpg">
            <a:hlinkClick r:id="rId2"/>
          </p:cNvPr>
          <p:cNvPicPr>
            <a:picLocks noGrp="1" noChangeAspect="1" noChangeArrowheads="1"/>
          </p:cNvPicPr>
          <p:nvPr>
            <p:ph idx="1"/>
          </p:nvPr>
        </p:nvPicPr>
        <p:blipFill>
          <a:blip r:embed="rId3" cstate="print"/>
          <a:srcRect/>
          <a:stretch>
            <a:fillRect/>
          </a:stretch>
        </p:blipFill>
        <p:spPr bwMode="auto">
          <a:xfrm>
            <a:off x="2362200" y="2057400"/>
            <a:ext cx="4677474" cy="3124200"/>
          </a:xfrm>
          <a:prstGeom prst="rect">
            <a:avLst/>
          </a:prstGeom>
          <a:noFill/>
          <a:ln w="9525">
            <a:noFill/>
            <a:miter lim="800000"/>
            <a:headEnd/>
            <a:tailEnd/>
          </a:ln>
        </p:spPr>
      </p:pic>
      <p:pic>
        <p:nvPicPr>
          <p:cNvPr id="5" name="Picture 14" descr="C:\Users\Bonnie\AppData\Local\Microsoft\Windows\Temporary Internet Files\Content.IE5\ZT0TEQCP\MC900290031[1].wmf"/>
          <p:cNvPicPr>
            <a:picLocks noChangeAspect="1" noChangeArrowheads="1"/>
          </p:cNvPicPr>
          <p:nvPr/>
        </p:nvPicPr>
        <p:blipFill>
          <a:blip r:embed="rId4" cstate="print"/>
          <a:srcRect/>
          <a:stretch>
            <a:fillRect/>
          </a:stretch>
        </p:blipFill>
        <p:spPr bwMode="auto">
          <a:xfrm>
            <a:off x="457200" y="4038600"/>
            <a:ext cx="1371600" cy="1625600"/>
          </a:xfrm>
          <a:prstGeom prst="rect">
            <a:avLst/>
          </a:prstGeom>
          <a:noFill/>
          <a:ln w="9525">
            <a:noFill/>
            <a:miter lim="800000"/>
            <a:headEnd/>
            <a:tailEnd/>
          </a:ln>
        </p:spPr>
      </p:pic>
      <p:pic>
        <p:nvPicPr>
          <p:cNvPr id="6" name="Picture 14" descr="C:\Users\Bonnie\AppData\Local\Microsoft\Windows\Temporary Internet Files\Content.IE5\ZT0TEQCP\MC900290031[1].wmf"/>
          <p:cNvPicPr>
            <a:picLocks noChangeAspect="1" noChangeArrowheads="1"/>
          </p:cNvPicPr>
          <p:nvPr/>
        </p:nvPicPr>
        <p:blipFill>
          <a:blip r:embed="rId4" cstate="print"/>
          <a:srcRect/>
          <a:stretch>
            <a:fillRect/>
          </a:stretch>
        </p:blipFill>
        <p:spPr bwMode="auto">
          <a:xfrm>
            <a:off x="1981200" y="4876800"/>
            <a:ext cx="1371600" cy="1625600"/>
          </a:xfrm>
          <a:prstGeom prst="rect">
            <a:avLst/>
          </a:prstGeom>
          <a:noFill/>
          <a:ln w="9525">
            <a:noFill/>
            <a:miter lim="800000"/>
            <a:headEnd/>
            <a:tailEnd/>
          </a:ln>
        </p:spPr>
      </p:pic>
      <p:pic>
        <p:nvPicPr>
          <p:cNvPr id="7" name="Picture 14" descr="C:\Users\Bonnie\AppData\Local\Microsoft\Windows\Temporary Internet Files\Content.IE5\ZT0TEQCP\MC900290031[1].wmf"/>
          <p:cNvPicPr>
            <a:picLocks noChangeAspect="1" noChangeArrowheads="1"/>
          </p:cNvPicPr>
          <p:nvPr/>
        </p:nvPicPr>
        <p:blipFill>
          <a:blip r:embed="rId4" cstate="print"/>
          <a:srcRect/>
          <a:stretch>
            <a:fillRect/>
          </a:stretch>
        </p:blipFill>
        <p:spPr bwMode="auto">
          <a:xfrm>
            <a:off x="4648200" y="4876800"/>
            <a:ext cx="1371600" cy="1625600"/>
          </a:xfrm>
          <a:prstGeom prst="rect">
            <a:avLst/>
          </a:prstGeom>
          <a:noFill/>
          <a:ln w="9525">
            <a:noFill/>
            <a:miter lim="800000"/>
            <a:headEnd/>
            <a:tailEnd/>
          </a:ln>
        </p:spPr>
      </p:pic>
      <p:pic>
        <p:nvPicPr>
          <p:cNvPr id="8" name="Picture 14" descr="C:\Users\Bonnie\AppData\Local\Microsoft\Windows\Temporary Internet Files\Content.IE5\ZT0TEQCP\MC900290031[1].wmf"/>
          <p:cNvPicPr>
            <a:picLocks noChangeAspect="1" noChangeArrowheads="1"/>
          </p:cNvPicPr>
          <p:nvPr/>
        </p:nvPicPr>
        <p:blipFill>
          <a:blip r:embed="rId4" cstate="print"/>
          <a:srcRect/>
          <a:stretch>
            <a:fillRect/>
          </a:stretch>
        </p:blipFill>
        <p:spPr bwMode="auto">
          <a:xfrm>
            <a:off x="6629400" y="4038600"/>
            <a:ext cx="1371600" cy="1625600"/>
          </a:xfrm>
          <a:prstGeom prst="rect">
            <a:avLst/>
          </a:prstGeom>
          <a:noFill/>
          <a:ln w="9525">
            <a:noFill/>
            <a:miter lim="800000"/>
            <a:headEnd/>
            <a:tailEnd/>
          </a:ln>
        </p:spPr>
      </p:pic>
      <p:sp>
        <p:nvSpPr>
          <p:cNvPr id="9" name="Rectangle 8"/>
          <p:cNvSpPr/>
          <p:nvPr/>
        </p:nvSpPr>
        <p:spPr>
          <a:xfrm>
            <a:off x="228600" y="5715000"/>
            <a:ext cx="1676400" cy="646331"/>
          </a:xfrm>
          <a:prstGeom prst="rect">
            <a:avLst/>
          </a:prstGeom>
        </p:spPr>
        <p:txBody>
          <a:bodyPr wrap="square">
            <a:spAutoFit/>
          </a:bodyPr>
          <a:lstStyle/>
          <a:p>
            <a:pPr algn="ctr">
              <a:defRPr/>
            </a:pPr>
            <a:r>
              <a:rPr lang="en-US" b="1" dirty="0" smtClean="0">
                <a:solidFill>
                  <a:schemeClr val="accent6"/>
                </a:solidFill>
              </a:rPr>
              <a:t>More dental</a:t>
            </a:r>
          </a:p>
          <a:p>
            <a:pPr algn="ctr">
              <a:defRPr/>
            </a:pPr>
            <a:r>
              <a:rPr lang="en-US" b="1" dirty="0" smtClean="0">
                <a:solidFill>
                  <a:schemeClr val="accent6"/>
                </a:solidFill>
              </a:rPr>
              <a:t>staff</a:t>
            </a:r>
            <a:endParaRPr lang="en-US" b="1" dirty="0">
              <a:solidFill>
                <a:schemeClr val="accent6"/>
              </a:solidFill>
            </a:endParaRPr>
          </a:p>
        </p:txBody>
      </p:sp>
      <p:sp>
        <p:nvSpPr>
          <p:cNvPr id="10" name="Rectangle 9"/>
          <p:cNvSpPr/>
          <p:nvPr/>
        </p:nvSpPr>
        <p:spPr>
          <a:xfrm>
            <a:off x="3048000" y="6019800"/>
            <a:ext cx="1371600" cy="646331"/>
          </a:xfrm>
          <a:prstGeom prst="rect">
            <a:avLst/>
          </a:prstGeom>
        </p:spPr>
        <p:txBody>
          <a:bodyPr wrap="square">
            <a:spAutoFit/>
          </a:bodyPr>
          <a:lstStyle/>
          <a:p>
            <a:pPr algn="ctr">
              <a:defRPr/>
            </a:pPr>
            <a:r>
              <a:rPr lang="en-US" b="1" dirty="0" smtClean="0">
                <a:solidFill>
                  <a:schemeClr val="accent6"/>
                </a:solidFill>
              </a:rPr>
              <a:t>More </a:t>
            </a:r>
            <a:r>
              <a:rPr lang="en-US" b="1" dirty="0" smtClean="0">
                <a:solidFill>
                  <a:schemeClr val="accent6"/>
                </a:solidFill>
              </a:rPr>
              <a:t>money</a:t>
            </a:r>
            <a:endParaRPr lang="en-US" b="1" dirty="0">
              <a:solidFill>
                <a:schemeClr val="accent6"/>
              </a:solidFill>
            </a:endParaRPr>
          </a:p>
        </p:txBody>
      </p:sp>
      <p:sp>
        <p:nvSpPr>
          <p:cNvPr id="11" name="Rectangle 10"/>
          <p:cNvSpPr/>
          <p:nvPr/>
        </p:nvSpPr>
        <p:spPr>
          <a:xfrm>
            <a:off x="5562600" y="6019800"/>
            <a:ext cx="1905000" cy="646331"/>
          </a:xfrm>
          <a:prstGeom prst="rect">
            <a:avLst/>
          </a:prstGeom>
        </p:spPr>
        <p:txBody>
          <a:bodyPr wrap="square">
            <a:spAutoFit/>
          </a:bodyPr>
          <a:lstStyle/>
          <a:p>
            <a:pPr algn="ctr">
              <a:defRPr/>
            </a:pPr>
            <a:r>
              <a:rPr lang="en-US" b="1" dirty="0" smtClean="0">
                <a:solidFill>
                  <a:schemeClr val="accent6"/>
                </a:solidFill>
              </a:rPr>
              <a:t>More dental</a:t>
            </a:r>
          </a:p>
          <a:p>
            <a:pPr algn="ctr">
              <a:defRPr/>
            </a:pPr>
            <a:r>
              <a:rPr lang="en-US" b="1" dirty="0" smtClean="0">
                <a:solidFill>
                  <a:schemeClr val="accent6"/>
                </a:solidFill>
              </a:rPr>
              <a:t>chairs</a:t>
            </a:r>
            <a:endParaRPr lang="en-US" b="1" dirty="0">
              <a:solidFill>
                <a:schemeClr val="accent6"/>
              </a:solidFill>
            </a:endParaRPr>
          </a:p>
        </p:txBody>
      </p:sp>
      <p:sp>
        <p:nvSpPr>
          <p:cNvPr id="12" name="Rectangle 11"/>
          <p:cNvSpPr/>
          <p:nvPr/>
        </p:nvSpPr>
        <p:spPr>
          <a:xfrm>
            <a:off x="7467600" y="5486400"/>
            <a:ext cx="1676400" cy="369332"/>
          </a:xfrm>
          <a:prstGeom prst="rect">
            <a:avLst/>
          </a:prstGeom>
        </p:spPr>
        <p:txBody>
          <a:bodyPr wrap="square">
            <a:spAutoFit/>
          </a:bodyPr>
          <a:lstStyle/>
          <a:p>
            <a:pPr algn="ctr">
              <a:defRPr/>
            </a:pPr>
            <a:r>
              <a:rPr lang="en-US" b="1" dirty="0" smtClean="0">
                <a:solidFill>
                  <a:schemeClr val="accent6"/>
                </a:solidFill>
              </a:rPr>
              <a:t>Bigger Clinics</a:t>
            </a:r>
            <a:endParaRPr lang="en-US" b="1" dirty="0">
              <a:solidFill>
                <a:schemeClr val="accent6"/>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Baby teeth matter</a:t>
            </a:r>
            <a:endParaRPr lang="en-US" dirty="0"/>
          </a:p>
        </p:txBody>
      </p:sp>
      <p:sp>
        <p:nvSpPr>
          <p:cNvPr id="3" name="Content Placeholder 2"/>
          <p:cNvSpPr>
            <a:spLocks noGrp="1"/>
          </p:cNvSpPr>
          <p:nvPr>
            <p:ph idx="1"/>
          </p:nvPr>
        </p:nvSpPr>
        <p:spPr>
          <a:xfrm>
            <a:off x="2971800" y="2286000"/>
            <a:ext cx="5812506" cy="4143391"/>
          </a:xfrm>
        </p:spPr>
        <p:txBody>
          <a:bodyPr>
            <a:normAutofit/>
          </a:bodyPr>
          <a:lstStyle/>
          <a:p>
            <a:r>
              <a:rPr lang="en-US" sz="3200" b="1" dirty="0" smtClean="0">
                <a:latin typeface="Arial" pitchFamily="34" charset="0"/>
                <a:cs typeface="Arial" pitchFamily="34" charset="0"/>
              </a:rPr>
              <a:t>Objectives and Outcomes</a:t>
            </a:r>
            <a:endParaRPr lang="en-US" dirty="0" smtClean="0">
              <a:latin typeface="Arial" pitchFamily="34" charset="0"/>
              <a:cs typeface="Arial" pitchFamily="34" charset="0"/>
            </a:endParaRPr>
          </a:p>
          <a:p>
            <a:r>
              <a:rPr lang="en-US" dirty="0" smtClean="0">
                <a:latin typeface="Arial" pitchFamily="34" charset="0"/>
                <a:cs typeface="Arial" pitchFamily="34" charset="0"/>
              </a:rPr>
              <a:t>Increased dental access for 0-5 </a:t>
            </a:r>
            <a:r>
              <a:rPr lang="en-US" dirty="0" smtClean="0">
                <a:latin typeface="Arial" pitchFamily="34" charset="0"/>
                <a:cs typeface="Arial" pitchFamily="34" charset="0"/>
              </a:rPr>
              <a:t>year olds </a:t>
            </a:r>
            <a:r>
              <a:rPr lang="en-US" dirty="0" smtClean="0">
                <a:latin typeface="Arial" pitchFamily="34" charset="0"/>
                <a:cs typeface="Arial" pitchFamily="34" charset="0"/>
              </a:rPr>
              <a:t>by 55% and increased access for 1-2 year olds by 95%! </a:t>
            </a:r>
            <a:endParaRPr lang="en-US" dirty="0" smtClean="0">
              <a:latin typeface="Arial" pitchFamily="34" charset="0"/>
              <a:cs typeface="Arial" pitchFamily="34" charset="0"/>
            </a:endParaRPr>
          </a:p>
          <a:p>
            <a:r>
              <a:rPr lang="en-US" dirty="0" smtClean="0">
                <a:latin typeface="Arial" pitchFamily="34" charset="0"/>
                <a:cs typeface="Arial" pitchFamily="34" charset="0"/>
              </a:rPr>
              <a:t>Increased </a:t>
            </a:r>
            <a:r>
              <a:rPr lang="en-US" dirty="0" smtClean="0">
                <a:latin typeface="Arial" pitchFamily="34" charset="0"/>
                <a:cs typeface="Arial" pitchFamily="34" charset="0"/>
              </a:rPr>
              <a:t>the number of 0-5 year olds who receive comprehensive dental care at their IHS/Tribal dental </a:t>
            </a:r>
            <a:r>
              <a:rPr lang="en-US" dirty="0" smtClean="0">
                <a:latin typeface="Arial" pitchFamily="34" charset="0"/>
                <a:cs typeface="Arial" pitchFamily="34" charset="0"/>
              </a:rPr>
              <a:t>program by about 10%.</a:t>
            </a:r>
          </a:p>
        </p:txBody>
      </p:sp>
      <p:sp>
        <p:nvSpPr>
          <p:cNvPr id="4" name="Rectangle 3"/>
          <p:cNvSpPr/>
          <p:nvPr/>
        </p:nvSpPr>
        <p:spPr>
          <a:xfrm>
            <a:off x="304800" y="2362200"/>
            <a:ext cx="2514600" cy="3539430"/>
          </a:xfrm>
          <a:prstGeom prst="rect">
            <a:avLst/>
          </a:prstGeom>
          <a:solidFill>
            <a:srgbClr val="FFFF00"/>
          </a:solidFill>
        </p:spPr>
        <p:txBody>
          <a:bodyPr wrap="square">
            <a:spAutoFit/>
          </a:bodyPr>
          <a:lstStyle/>
          <a:p>
            <a:r>
              <a:rPr lang="en-US" sz="2800" b="1" dirty="0" smtClean="0"/>
              <a:t>Swinomish</a:t>
            </a:r>
          </a:p>
          <a:p>
            <a:r>
              <a:rPr lang="en-US" sz="2800" b="1" dirty="0" smtClean="0"/>
              <a:t>Puyallup</a:t>
            </a:r>
          </a:p>
          <a:p>
            <a:r>
              <a:rPr lang="en-US" sz="2800" b="1" dirty="0" smtClean="0"/>
              <a:t>Port Gamble</a:t>
            </a:r>
          </a:p>
          <a:p>
            <a:r>
              <a:rPr lang="en-US" sz="2800" b="1" dirty="0" smtClean="0"/>
              <a:t>Grand </a:t>
            </a:r>
            <a:r>
              <a:rPr lang="en-US" sz="2800" b="1" dirty="0" err="1" smtClean="0"/>
              <a:t>Ronde</a:t>
            </a:r>
            <a:endParaRPr lang="en-US" sz="2800" b="1" dirty="0" smtClean="0"/>
          </a:p>
          <a:p>
            <a:r>
              <a:rPr lang="en-US" sz="2800" b="1" dirty="0" smtClean="0"/>
              <a:t>Nisqually</a:t>
            </a:r>
          </a:p>
          <a:p>
            <a:r>
              <a:rPr lang="en-US" sz="2800" b="1" dirty="0" err="1" smtClean="0"/>
              <a:t>Nespelem</a:t>
            </a:r>
            <a:endParaRPr lang="en-US" sz="2800" b="1" dirty="0" smtClean="0"/>
          </a:p>
          <a:p>
            <a:r>
              <a:rPr lang="en-US" sz="2800" b="1" dirty="0" err="1" smtClean="0"/>
              <a:t>Inchelium</a:t>
            </a:r>
            <a:endParaRPr lang="en-US" sz="2800" b="1" dirty="0" smtClean="0"/>
          </a:p>
          <a:p>
            <a:r>
              <a:rPr lang="en-US" sz="2800" b="1" dirty="0" smtClean="0"/>
              <a:t>Klamath</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a:t>
            </a:r>
            <a:endParaRPr lang="en-US" dirty="0"/>
          </a:p>
        </p:txBody>
      </p:sp>
      <p:sp>
        <p:nvSpPr>
          <p:cNvPr id="3" name="Content Placeholder 2"/>
          <p:cNvSpPr>
            <a:spLocks noGrp="1"/>
          </p:cNvSpPr>
          <p:nvPr>
            <p:ph idx="1"/>
          </p:nvPr>
        </p:nvSpPr>
        <p:spPr/>
        <p:txBody>
          <a:bodyPr>
            <a:normAutofit fontScale="92500" lnSpcReduction="20000"/>
          </a:bodyPr>
          <a:lstStyle/>
          <a:p>
            <a:r>
              <a:rPr lang="en-US" sz="3600" b="1" dirty="0" smtClean="0">
                <a:solidFill>
                  <a:schemeClr val="tx2"/>
                </a:solidFill>
                <a:latin typeface="Arial" pitchFamily="34" charset="0"/>
                <a:cs typeface="Arial" pitchFamily="34" charset="0"/>
              </a:rPr>
              <a:t>Tribal Policies</a:t>
            </a:r>
          </a:p>
          <a:p>
            <a:pPr>
              <a:buNone/>
            </a:pPr>
            <a:r>
              <a:rPr lang="en-US" sz="3600" dirty="0" smtClean="0">
                <a:latin typeface="Arial" pitchFamily="34" charset="0"/>
                <a:cs typeface="Arial" pitchFamily="34" charset="0"/>
              </a:rPr>
              <a:t>   </a:t>
            </a:r>
            <a:r>
              <a:rPr lang="en-US" dirty="0" smtClean="0">
                <a:latin typeface="Arial" pitchFamily="34" charset="0"/>
                <a:cs typeface="Arial" pitchFamily="34" charset="0"/>
              </a:rPr>
              <a:t>-well-child visits and collaboration with medical and community health partners.</a:t>
            </a:r>
          </a:p>
          <a:p>
            <a:pPr>
              <a:buNone/>
            </a:pPr>
            <a:r>
              <a:rPr lang="en-US" dirty="0" smtClean="0">
                <a:latin typeface="Arial" pitchFamily="34" charset="0"/>
                <a:cs typeface="Arial" pitchFamily="34" charset="0"/>
              </a:rPr>
              <a:t>	-tribal daycare </a:t>
            </a:r>
          </a:p>
          <a:p>
            <a:pPr>
              <a:buNone/>
            </a:pPr>
            <a:r>
              <a:rPr lang="en-US" dirty="0" smtClean="0">
                <a:latin typeface="Arial" pitchFamily="34" charset="0"/>
                <a:cs typeface="Arial" pitchFamily="34" charset="0"/>
              </a:rPr>
              <a:t>	-case management</a:t>
            </a:r>
          </a:p>
          <a:p>
            <a:pPr>
              <a:buNone/>
            </a:pPr>
            <a:r>
              <a:rPr lang="en-US" dirty="0" smtClean="0">
                <a:latin typeface="Arial" pitchFamily="34" charset="0"/>
                <a:cs typeface="Arial" pitchFamily="34" charset="0"/>
              </a:rPr>
              <a:t> 	-real open access</a:t>
            </a:r>
            <a:endParaRPr lang="en-US" sz="3600" dirty="0" smtClean="0">
              <a:latin typeface="Arial" pitchFamily="34" charset="0"/>
              <a:cs typeface="Arial" pitchFamily="34" charset="0"/>
            </a:endParaRPr>
          </a:p>
          <a:p>
            <a:r>
              <a:rPr lang="en-US" sz="3600" b="1" dirty="0" smtClean="0">
                <a:solidFill>
                  <a:schemeClr val="tx2"/>
                </a:solidFill>
                <a:latin typeface="Arial" pitchFamily="34" charset="0"/>
                <a:cs typeface="Arial" pitchFamily="34" charset="0"/>
              </a:rPr>
              <a:t>Be picky when hiring new dentists</a:t>
            </a:r>
          </a:p>
          <a:p>
            <a:r>
              <a:rPr lang="en-US" sz="3600" b="1" dirty="0" smtClean="0">
                <a:solidFill>
                  <a:schemeClr val="tx2"/>
                </a:solidFill>
                <a:latin typeface="Arial" pitchFamily="34" charset="0"/>
                <a:cs typeface="Arial" pitchFamily="34" charset="0"/>
              </a:rPr>
              <a:t>Consider alternative workforce models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should you have us visit?</a:t>
            </a:r>
            <a:endParaRPr lang="en-US" dirty="0"/>
          </a:p>
        </p:txBody>
      </p:sp>
      <p:sp>
        <p:nvSpPr>
          <p:cNvPr id="3" name="Content Placeholder 2"/>
          <p:cNvSpPr>
            <a:spLocks noGrp="1"/>
          </p:cNvSpPr>
          <p:nvPr>
            <p:ph idx="1"/>
          </p:nvPr>
        </p:nvSpPr>
        <p:spPr/>
        <p:txBody>
          <a:bodyPr/>
          <a:lstStyle/>
          <a:p>
            <a:r>
              <a:rPr lang="en-US" dirty="0" smtClean="0"/>
              <a:t>New dental staff</a:t>
            </a:r>
          </a:p>
          <a:p>
            <a:r>
              <a:rPr lang="en-US" dirty="0" smtClean="0"/>
              <a:t>Concerns about your dental program</a:t>
            </a:r>
          </a:p>
          <a:p>
            <a:r>
              <a:rPr lang="en-US" dirty="0" smtClean="0"/>
              <a:t>Full program review</a:t>
            </a:r>
          </a:p>
          <a:p>
            <a:r>
              <a:rPr lang="en-US" dirty="0" smtClean="0"/>
              <a:t>Changes are in the works (new clinics, expansions, changes in appointment policies, etc.)</a:t>
            </a:r>
          </a:p>
          <a:p>
            <a:r>
              <a:rPr lang="en-US" dirty="0" smtClean="0"/>
              <a:t>To show off your great dental program</a:t>
            </a:r>
            <a:r>
              <a:rPr lang="en-US" dirty="0" smtClean="0">
                <a:sym typeface="Wingdings" pitchFamily="2" charset="2"/>
              </a:rPr>
              <a:t></a:t>
            </a:r>
          </a:p>
          <a:p>
            <a:endParaRPr lang="en-US" dirty="0" smtClean="0">
              <a:sym typeface="Wingdings" pitchFamily="2" charset="2"/>
            </a:endParaRPr>
          </a:p>
          <a:p>
            <a:pPr>
              <a:buNone/>
            </a:pPr>
            <a:endParaRPr lang="en-US" dirty="0" smtClean="0">
              <a:sym typeface="Wingdings" pitchFamily="2" charset="2"/>
            </a:endParaRPr>
          </a:p>
          <a:p>
            <a:pPr>
              <a:buNone/>
            </a:pPr>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 matters!</a:t>
            </a:r>
            <a:br>
              <a:rPr lang="en-US" dirty="0" smtClean="0"/>
            </a:br>
            <a:r>
              <a:rPr lang="en-US" dirty="0" smtClean="0"/>
              <a:t>Together we can make a difference</a:t>
            </a:r>
            <a:endParaRPr lang="en-US" dirty="0"/>
          </a:p>
        </p:txBody>
      </p:sp>
      <p:sp>
        <p:nvSpPr>
          <p:cNvPr id="3" name="Content Placeholder 2"/>
          <p:cNvSpPr>
            <a:spLocks noGrp="1"/>
          </p:cNvSpPr>
          <p:nvPr>
            <p:ph sz="half" idx="1"/>
          </p:nvPr>
        </p:nvSpPr>
        <p:spPr>
          <a:xfrm>
            <a:off x="457200" y="4953000"/>
            <a:ext cx="8250905" cy="1505796"/>
          </a:xfrm>
        </p:spPr>
        <p:txBody>
          <a:bodyPr/>
          <a:lstStyle/>
          <a:p>
            <a:pPr algn="ctr">
              <a:buNone/>
            </a:pPr>
            <a:r>
              <a:rPr lang="en-US" sz="2000" b="1" i="1" dirty="0" smtClean="0"/>
              <a:t>In our every deliberation we must consider the impact of our decisions </a:t>
            </a:r>
            <a:endParaRPr lang="en-US" sz="2000" b="1" i="1" dirty="0" smtClean="0"/>
          </a:p>
          <a:p>
            <a:pPr algn="ctr">
              <a:buNone/>
            </a:pPr>
            <a:r>
              <a:rPr lang="en-US" sz="2000" b="1" i="1" dirty="0" smtClean="0"/>
              <a:t>on </a:t>
            </a:r>
            <a:r>
              <a:rPr lang="en-US" sz="2000" b="1" i="1" dirty="0" smtClean="0"/>
              <a:t>the next seven </a:t>
            </a:r>
            <a:r>
              <a:rPr lang="en-US" sz="2000" b="1" i="1" dirty="0" smtClean="0"/>
              <a:t>generations.</a:t>
            </a:r>
            <a:r>
              <a:rPr lang="en-US" sz="2000" b="1" dirty="0" smtClean="0"/>
              <a:t>   Iroquois </a:t>
            </a:r>
            <a:r>
              <a:rPr lang="en-US" sz="2000" b="1" dirty="0" smtClean="0"/>
              <a:t>(1700-1800)</a:t>
            </a:r>
          </a:p>
          <a:p>
            <a:endParaRPr lang="en-US" dirty="0"/>
          </a:p>
        </p:txBody>
      </p:sp>
      <p:pic>
        <p:nvPicPr>
          <p:cNvPr id="5" name="Picture 10" descr="http://www.sos.wa.gov/heritage/werestillhere/images/large/culture3.jpg">
            <a:hlinkClick r:id="rId2"/>
          </p:cNvPr>
          <p:cNvPicPr>
            <a:picLocks noChangeAspect="1" noChangeArrowheads="1"/>
          </p:cNvPicPr>
          <p:nvPr/>
        </p:nvPicPr>
        <p:blipFill>
          <a:blip r:embed="rId3" cstate="print">
            <a:lum bright="18000"/>
          </a:blip>
          <a:srcRect t="25143" b="9143"/>
          <a:stretch>
            <a:fillRect/>
          </a:stretch>
        </p:blipFill>
        <p:spPr bwMode="auto">
          <a:xfrm>
            <a:off x="1447800" y="2286000"/>
            <a:ext cx="5991090" cy="236220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838200" y="2133600"/>
            <a:ext cx="7565105" cy="4143391"/>
          </a:xfrm>
        </p:spPr>
        <p:txBody>
          <a:bodyPr>
            <a:normAutofit fontScale="92500" lnSpcReduction="10000"/>
          </a:bodyPr>
          <a:lstStyle/>
          <a:p>
            <a:pPr algn="ctr">
              <a:buClr>
                <a:schemeClr val="hlink"/>
              </a:buClr>
              <a:buSzPct val="150000"/>
              <a:buNone/>
            </a:pPr>
            <a:r>
              <a:rPr lang="en-US" b="1" dirty="0" smtClean="0"/>
              <a:t>Overall Goal: Improve the oral health of AIAN people </a:t>
            </a:r>
          </a:p>
          <a:p>
            <a:pPr algn="ctr">
              <a:buClr>
                <a:schemeClr val="hlink"/>
              </a:buClr>
              <a:buSzPct val="150000"/>
              <a:buNone/>
            </a:pPr>
            <a:r>
              <a:rPr lang="en-US" b="1" dirty="0" smtClean="0"/>
              <a:t>in the Pacific Northwest</a:t>
            </a:r>
          </a:p>
          <a:p>
            <a:pPr>
              <a:buClr>
                <a:schemeClr val="hlink"/>
              </a:buClr>
              <a:buSzPct val="150000"/>
              <a:buFont typeface="Wingdings" pitchFamily="2" charset="2"/>
              <a:buChar char="§"/>
            </a:pPr>
            <a:r>
              <a:rPr lang="en-US" dirty="0" smtClean="0"/>
              <a:t>Provide </a:t>
            </a:r>
            <a:r>
              <a:rPr lang="en-US" dirty="0" smtClean="0"/>
              <a:t>clinical program support.</a:t>
            </a:r>
          </a:p>
          <a:p>
            <a:pPr>
              <a:buClr>
                <a:schemeClr val="hlink"/>
              </a:buClr>
              <a:buSzPct val="150000"/>
              <a:buNone/>
            </a:pPr>
            <a:endParaRPr lang="en-US" dirty="0" smtClean="0"/>
          </a:p>
          <a:p>
            <a:pPr>
              <a:buClr>
                <a:schemeClr val="hlink"/>
              </a:buClr>
              <a:buSzPct val="150000"/>
              <a:buFont typeface="Wingdings" pitchFamily="2" charset="2"/>
              <a:buChar char="§"/>
            </a:pPr>
            <a:r>
              <a:rPr lang="en-US" dirty="0" smtClean="0"/>
              <a:t>Provide prevention program support.</a:t>
            </a:r>
          </a:p>
          <a:p>
            <a:pPr>
              <a:buClr>
                <a:schemeClr val="hlink"/>
              </a:buClr>
              <a:buSzPct val="150000"/>
              <a:buNone/>
            </a:pPr>
            <a:endParaRPr lang="en-US" dirty="0" smtClean="0"/>
          </a:p>
          <a:p>
            <a:pPr>
              <a:buClr>
                <a:schemeClr val="hlink"/>
              </a:buClr>
              <a:buSzPct val="150000"/>
              <a:buFont typeface="Wingdings" pitchFamily="2" charset="2"/>
              <a:buChar char="§"/>
            </a:pPr>
            <a:r>
              <a:rPr lang="en-US" dirty="0" smtClean="0"/>
              <a:t>Implement an Area-wide oral health surveillance system.</a:t>
            </a:r>
          </a:p>
          <a:p>
            <a:pPr>
              <a:buClr>
                <a:schemeClr val="hlink"/>
              </a:buClr>
              <a:buSzPct val="150000"/>
              <a:buNone/>
            </a:pPr>
            <a:endParaRPr lang="en-US" dirty="0" smtClean="0"/>
          </a:p>
          <a:p>
            <a:pPr>
              <a:buClr>
                <a:schemeClr val="hlink"/>
              </a:buClr>
              <a:buSzPct val="150000"/>
              <a:buFont typeface="Wingdings" pitchFamily="2" charset="2"/>
              <a:buChar char="§"/>
            </a:pPr>
            <a:r>
              <a:rPr lang="en-US" dirty="0" smtClean="0"/>
              <a:t>Provide continuing dental education opportunities.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Portland Area: 1-5 Year olds</a:t>
            </a:r>
            <a:endParaRPr lang="en-US" dirty="0"/>
          </a:p>
        </p:txBody>
      </p:sp>
      <p:sp>
        <p:nvSpPr>
          <p:cNvPr id="3" name="Content Placeholder 2"/>
          <p:cNvSpPr>
            <a:spLocks noGrp="1"/>
          </p:cNvSpPr>
          <p:nvPr>
            <p:ph idx="1"/>
          </p:nvPr>
        </p:nvSpPr>
        <p:spPr/>
        <p:txBody>
          <a:bodyPr>
            <a:normAutofit/>
          </a:bodyPr>
          <a:lstStyle/>
          <a:p>
            <a:pPr fontAlgn="t">
              <a:buNone/>
            </a:pPr>
            <a:endParaRPr lang="en-US" b="1" dirty="0" smtClean="0"/>
          </a:p>
          <a:p>
            <a:endParaRPr lang="en-US" dirty="0"/>
          </a:p>
        </p:txBody>
      </p:sp>
      <p:graphicFrame>
        <p:nvGraphicFramePr>
          <p:cNvPr id="4" name="Table 3"/>
          <p:cNvGraphicFramePr>
            <a:graphicFrameLocks noGrp="1"/>
          </p:cNvGraphicFramePr>
          <p:nvPr/>
        </p:nvGraphicFramePr>
        <p:xfrm>
          <a:off x="990600" y="2286000"/>
          <a:ext cx="6858000" cy="3581399"/>
        </p:xfrm>
        <a:graphic>
          <a:graphicData uri="http://schemas.openxmlformats.org/drawingml/2006/table">
            <a:tbl>
              <a:tblPr/>
              <a:tblGrid>
                <a:gridCol w="1418234"/>
                <a:gridCol w="838048"/>
                <a:gridCol w="1042416"/>
                <a:gridCol w="1042416"/>
                <a:gridCol w="870966"/>
                <a:gridCol w="977951"/>
                <a:gridCol w="667969"/>
              </a:tblGrid>
              <a:tr h="783252">
                <a:tc rowSpan="2">
                  <a:txBody>
                    <a:bodyPr/>
                    <a:lstStyle/>
                    <a:p>
                      <a:pPr marL="0" marR="0" fontAlgn="t">
                        <a:spcBef>
                          <a:spcPts val="0"/>
                        </a:spcBef>
                        <a:spcAft>
                          <a:spcPts val="0"/>
                        </a:spcAft>
                      </a:pPr>
                      <a:r>
                        <a:rPr lang="en-GB" sz="1200" b="1" kern="1200" dirty="0">
                          <a:solidFill>
                            <a:srgbClr val="000000"/>
                          </a:solidFill>
                          <a:latin typeface="Calibri"/>
                          <a:ea typeface="Times New Roman"/>
                          <a:cs typeface="Arial"/>
                        </a:rPr>
                        <a:t>IHS Area </a:t>
                      </a:r>
                      <a:endParaRPr lang="en-US" sz="1100" dirty="0">
                        <a:latin typeface="Calibri"/>
                        <a:ea typeface="Calibri"/>
                        <a:cs typeface="Times New Roman"/>
                      </a:endParaRPr>
                    </a:p>
                  </a:txBody>
                  <a:tcPr marT="889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gridSpan="3">
                  <a:txBody>
                    <a:bodyPr/>
                    <a:lstStyle/>
                    <a:p>
                      <a:pPr marL="0" marR="0" algn="ctr" fontAlgn="t">
                        <a:spcBef>
                          <a:spcPts val="0"/>
                        </a:spcBef>
                        <a:spcAft>
                          <a:spcPts val="0"/>
                        </a:spcAft>
                      </a:pPr>
                      <a:r>
                        <a:rPr lang="en-GB" sz="1200" b="1" kern="1200" dirty="0">
                          <a:solidFill>
                            <a:srgbClr val="000000"/>
                          </a:solidFill>
                          <a:latin typeface="Calibri"/>
                          <a:ea typeface="Times New Roman"/>
                          <a:cs typeface="Arial"/>
                        </a:rPr>
                        <a:t>Decay Experience (1-5 Yrs) </a:t>
                      </a:r>
                      <a:endParaRPr lang="en-US" sz="1100"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marL="0" marR="0" algn="ctr" fontAlgn="b">
                        <a:spcBef>
                          <a:spcPts val="0"/>
                        </a:spcBef>
                        <a:spcAft>
                          <a:spcPts val="0"/>
                        </a:spcAft>
                      </a:pPr>
                      <a:r>
                        <a:rPr lang="en-US" sz="1200" b="1" kern="1200">
                          <a:solidFill>
                            <a:srgbClr val="000000"/>
                          </a:solidFill>
                          <a:latin typeface="Calibri"/>
                          <a:ea typeface="Times New Roman"/>
                          <a:cs typeface="Arial"/>
                        </a:rPr>
                        <a:t>Untreated Decay </a:t>
                      </a:r>
                      <a:r>
                        <a:rPr lang="en-GB" sz="1200" b="1" kern="1200">
                          <a:solidFill>
                            <a:srgbClr val="000000"/>
                          </a:solidFill>
                          <a:latin typeface="Calibri"/>
                          <a:ea typeface="Times New Roman"/>
                          <a:cs typeface="Arial"/>
                        </a:rPr>
                        <a:t>(1-5 Yrs) </a:t>
                      </a:r>
                      <a:endParaRPr lang="en-US" sz="110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hMerge="1">
                  <a:txBody>
                    <a:bodyPr/>
                    <a:lstStyle/>
                    <a:p>
                      <a:endParaRPr lang="en-US"/>
                    </a:p>
                  </a:txBody>
                  <a:tcPr/>
                </a:tc>
                <a:tc hMerge="1">
                  <a:txBody>
                    <a:bodyPr/>
                    <a:lstStyle/>
                    <a:p>
                      <a:endParaRPr lang="en-US"/>
                    </a:p>
                  </a:txBody>
                  <a:tcPr/>
                </a:tc>
              </a:tr>
              <a:tr h="1131577">
                <a:tc vMerge="1">
                  <a:txBody>
                    <a:bodyPr/>
                    <a:lstStyle/>
                    <a:p>
                      <a:endParaRPr lang="en-US"/>
                    </a:p>
                  </a:txBody>
                  <a:tcPr/>
                </a:tc>
                <a:tc>
                  <a:txBody>
                    <a:bodyPr/>
                    <a:lstStyle/>
                    <a:p>
                      <a:pPr marL="0" marR="0" algn="ctr" fontAlgn="t">
                        <a:spcBef>
                          <a:spcPts val="0"/>
                        </a:spcBef>
                        <a:spcAft>
                          <a:spcPts val="0"/>
                        </a:spcAft>
                      </a:pPr>
                      <a:r>
                        <a:rPr lang="en-US" sz="1200" b="1" kern="1200">
                          <a:solidFill>
                            <a:srgbClr val="000000"/>
                          </a:solidFill>
                          <a:latin typeface="Calibri"/>
                          <a:ea typeface="Times New Roman"/>
                          <a:cs typeface="Arial"/>
                        </a:rPr>
                        <a:t>2010 </a:t>
                      </a:r>
                      <a:endParaRPr lang="en-US" sz="110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US" sz="1200" b="1" kern="1200" dirty="0">
                          <a:solidFill>
                            <a:srgbClr val="000000"/>
                          </a:solidFill>
                          <a:latin typeface="Calibri"/>
                          <a:ea typeface="Times New Roman"/>
                          <a:cs typeface="Arial"/>
                        </a:rPr>
                        <a:t>2014 </a:t>
                      </a:r>
                      <a:endParaRPr lang="en-US" sz="1100"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b">
                        <a:spcBef>
                          <a:spcPts val="0"/>
                        </a:spcBef>
                        <a:spcAft>
                          <a:spcPts val="0"/>
                        </a:spcAft>
                      </a:pPr>
                      <a:r>
                        <a:rPr lang="en-US" sz="1200" b="1" kern="1200" dirty="0">
                          <a:solidFill>
                            <a:srgbClr val="000000"/>
                          </a:solidFill>
                          <a:latin typeface="Calibri"/>
                          <a:ea typeface="Times New Roman"/>
                          <a:cs typeface="Arial"/>
                        </a:rPr>
                        <a:t>% Decrease </a:t>
                      </a:r>
                      <a:endParaRPr lang="en-US" sz="1100"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US" sz="1200" b="1" kern="1200">
                          <a:solidFill>
                            <a:srgbClr val="000000"/>
                          </a:solidFill>
                          <a:latin typeface="Calibri"/>
                          <a:ea typeface="Times New Roman"/>
                          <a:cs typeface="Arial"/>
                        </a:rPr>
                        <a:t>2010 </a:t>
                      </a:r>
                      <a:endParaRPr lang="en-US" sz="110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t">
                        <a:spcBef>
                          <a:spcPts val="0"/>
                        </a:spcBef>
                        <a:spcAft>
                          <a:spcPts val="0"/>
                        </a:spcAft>
                      </a:pPr>
                      <a:r>
                        <a:rPr lang="en-US" sz="1200" b="1" kern="1200">
                          <a:solidFill>
                            <a:srgbClr val="000000"/>
                          </a:solidFill>
                          <a:latin typeface="Calibri"/>
                          <a:ea typeface="Times New Roman"/>
                          <a:cs typeface="Arial"/>
                        </a:rPr>
                        <a:t>2014 </a:t>
                      </a:r>
                      <a:endParaRPr lang="en-US" sz="110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b">
                        <a:spcBef>
                          <a:spcPts val="0"/>
                        </a:spcBef>
                        <a:spcAft>
                          <a:spcPts val="0"/>
                        </a:spcAft>
                      </a:pPr>
                      <a:r>
                        <a:rPr lang="en-US" sz="1200" b="1" kern="1200">
                          <a:solidFill>
                            <a:srgbClr val="000000"/>
                          </a:solidFill>
                          <a:latin typeface="Calibri"/>
                          <a:ea typeface="Times New Roman"/>
                          <a:cs typeface="Arial"/>
                        </a:rPr>
                        <a:t>% Decrease </a:t>
                      </a:r>
                      <a:endParaRPr lang="en-US" sz="110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r>
              <a:tr h="833285">
                <a:tc>
                  <a:txBody>
                    <a:bodyPr/>
                    <a:lstStyle/>
                    <a:p>
                      <a:pPr marL="0" marR="0" fontAlgn="b">
                        <a:spcBef>
                          <a:spcPts val="0"/>
                        </a:spcBef>
                        <a:spcAft>
                          <a:spcPts val="0"/>
                        </a:spcAft>
                      </a:pPr>
                      <a:r>
                        <a:rPr lang="en-GB" sz="1800" b="1" kern="1200" dirty="0">
                          <a:solidFill>
                            <a:srgbClr val="000000"/>
                          </a:solidFill>
                          <a:latin typeface="Calibri"/>
                          <a:ea typeface="Times New Roman"/>
                          <a:cs typeface="Arial"/>
                        </a:rPr>
                        <a:t>Portland </a:t>
                      </a:r>
                      <a:endParaRPr lang="en-US" sz="1800" b="1" dirty="0">
                        <a:latin typeface="Calibri"/>
                        <a:ea typeface="Calibri"/>
                        <a:cs typeface="Times New Roman"/>
                      </a:endParaRPr>
                    </a:p>
                  </a:txBody>
                  <a:tcPr marT="8890" marB="0" anchor="b">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GB" sz="1800" b="1" kern="1200" dirty="0">
                          <a:solidFill>
                            <a:srgbClr val="000000"/>
                          </a:solidFill>
                          <a:latin typeface="Calibri"/>
                          <a:ea typeface="Times New Roman"/>
                          <a:cs typeface="Arial"/>
                        </a:rPr>
                        <a:t>54.3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GB" sz="1800" b="1" kern="1200" dirty="0">
                          <a:solidFill>
                            <a:srgbClr val="000000"/>
                          </a:solidFill>
                          <a:latin typeface="Calibri"/>
                          <a:ea typeface="Times New Roman"/>
                          <a:cs typeface="Arial"/>
                        </a:rPr>
                        <a:t>48.1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b">
                        <a:spcBef>
                          <a:spcPts val="0"/>
                        </a:spcBef>
                        <a:spcAft>
                          <a:spcPts val="0"/>
                        </a:spcAft>
                      </a:pPr>
                      <a:r>
                        <a:rPr lang="en-GB" sz="2400" b="1" kern="1200" dirty="0">
                          <a:solidFill>
                            <a:schemeClr val="accent2"/>
                          </a:solidFill>
                          <a:latin typeface="Calibri"/>
                          <a:ea typeface="Times New Roman"/>
                          <a:cs typeface="Arial"/>
                        </a:rPr>
                        <a:t>11%</a:t>
                      </a:r>
                      <a:r>
                        <a:rPr lang="en-GB" sz="2400" b="1" kern="1200" dirty="0">
                          <a:solidFill>
                            <a:srgbClr val="000000"/>
                          </a:solidFill>
                          <a:latin typeface="Calibri"/>
                          <a:ea typeface="Times New Roman"/>
                          <a:cs typeface="Arial"/>
                        </a:rPr>
                        <a:t> </a:t>
                      </a:r>
                      <a:endParaRPr lang="en-US" sz="24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GB" sz="1800" b="1" kern="1200" dirty="0">
                          <a:solidFill>
                            <a:srgbClr val="000000"/>
                          </a:solidFill>
                          <a:latin typeface="Calibri"/>
                          <a:ea typeface="Times New Roman"/>
                          <a:cs typeface="Arial"/>
                        </a:rPr>
                        <a:t>35.8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t">
                        <a:spcBef>
                          <a:spcPts val="0"/>
                        </a:spcBef>
                        <a:spcAft>
                          <a:spcPts val="0"/>
                        </a:spcAft>
                      </a:pPr>
                      <a:r>
                        <a:rPr lang="en-GB" sz="1800" b="1" kern="1200" dirty="0">
                          <a:solidFill>
                            <a:srgbClr val="000000"/>
                          </a:solidFill>
                          <a:latin typeface="Calibri"/>
                          <a:ea typeface="Times New Roman"/>
                          <a:cs typeface="Arial"/>
                        </a:rPr>
                        <a:t>26.0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b">
                        <a:spcBef>
                          <a:spcPts val="0"/>
                        </a:spcBef>
                        <a:spcAft>
                          <a:spcPts val="0"/>
                        </a:spcAft>
                      </a:pPr>
                      <a:r>
                        <a:rPr lang="en-GB" sz="2400" b="1" kern="1200" dirty="0">
                          <a:solidFill>
                            <a:schemeClr val="accent2"/>
                          </a:solidFill>
                          <a:latin typeface="Calibri"/>
                          <a:ea typeface="Times New Roman"/>
                          <a:cs typeface="Arial"/>
                        </a:rPr>
                        <a:t>27%</a:t>
                      </a:r>
                      <a:r>
                        <a:rPr lang="en-GB" sz="2400" b="1" kern="1200" dirty="0">
                          <a:solidFill>
                            <a:srgbClr val="000000"/>
                          </a:solidFill>
                          <a:latin typeface="Calibri"/>
                          <a:ea typeface="Times New Roman"/>
                          <a:cs typeface="Arial"/>
                        </a:rPr>
                        <a:t> </a:t>
                      </a:r>
                      <a:endParaRPr lang="en-US" sz="24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r>
              <a:tr h="833285">
                <a:tc>
                  <a:txBody>
                    <a:bodyPr/>
                    <a:lstStyle/>
                    <a:p>
                      <a:pPr marL="0" marR="0" fontAlgn="b">
                        <a:spcBef>
                          <a:spcPts val="0"/>
                        </a:spcBef>
                        <a:spcAft>
                          <a:spcPts val="0"/>
                        </a:spcAft>
                      </a:pPr>
                      <a:r>
                        <a:rPr lang="en-US" sz="1800" b="1" kern="1200" dirty="0">
                          <a:solidFill>
                            <a:srgbClr val="000000"/>
                          </a:solidFill>
                          <a:latin typeface="Calibri"/>
                          <a:ea typeface="Times New Roman"/>
                          <a:cs typeface="Arial"/>
                        </a:rPr>
                        <a:t>IHS Overall </a:t>
                      </a:r>
                      <a:endParaRPr lang="en-US" sz="1800" b="1" dirty="0">
                        <a:latin typeface="Calibri"/>
                        <a:ea typeface="Calibri"/>
                        <a:cs typeface="Times New Roman"/>
                      </a:endParaRPr>
                    </a:p>
                  </a:txBody>
                  <a:tcPr marT="8890" marB="0" anchor="b">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US" sz="1800" b="1" kern="1200" dirty="0">
                          <a:solidFill>
                            <a:srgbClr val="000000"/>
                          </a:solidFill>
                          <a:latin typeface="Calibri"/>
                          <a:ea typeface="Times New Roman"/>
                          <a:cs typeface="Arial"/>
                        </a:rPr>
                        <a:t>54.9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US" sz="1800" b="1" kern="1200">
                          <a:solidFill>
                            <a:srgbClr val="000000"/>
                          </a:solidFill>
                          <a:latin typeface="Calibri"/>
                          <a:ea typeface="Times New Roman"/>
                          <a:cs typeface="Arial"/>
                        </a:rPr>
                        <a:t>52.6 </a:t>
                      </a:r>
                      <a:endParaRPr lang="en-US" sz="1800" b="1">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b">
                        <a:spcBef>
                          <a:spcPts val="0"/>
                        </a:spcBef>
                        <a:spcAft>
                          <a:spcPts val="0"/>
                        </a:spcAft>
                      </a:pPr>
                      <a:r>
                        <a:rPr lang="en-US" sz="1800" b="1" kern="1200">
                          <a:solidFill>
                            <a:srgbClr val="000000"/>
                          </a:solidFill>
                          <a:latin typeface="Calibri"/>
                          <a:ea typeface="Times New Roman"/>
                          <a:cs typeface="Arial"/>
                        </a:rPr>
                        <a:t>4% </a:t>
                      </a:r>
                      <a:endParaRPr lang="en-US" sz="1800" b="1">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tcPr>
                </a:tc>
                <a:tc>
                  <a:txBody>
                    <a:bodyPr/>
                    <a:lstStyle/>
                    <a:p>
                      <a:pPr marL="0" marR="0" algn="ctr" fontAlgn="t">
                        <a:spcBef>
                          <a:spcPts val="0"/>
                        </a:spcBef>
                        <a:spcAft>
                          <a:spcPts val="0"/>
                        </a:spcAft>
                      </a:pPr>
                      <a:r>
                        <a:rPr lang="en-US" sz="1800" b="1" kern="1200">
                          <a:solidFill>
                            <a:srgbClr val="000000"/>
                          </a:solidFill>
                          <a:latin typeface="Calibri"/>
                          <a:ea typeface="Times New Roman"/>
                          <a:cs typeface="Arial"/>
                        </a:rPr>
                        <a:t>39.2 </a:t>
                      </a:r>
                      <a:endParaRPr lang="en-US" sz="1800" b="1">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t">
                        <a:spcBef>
                          <a:spcPts val="0"/>
                        </a:spcBef>
                        <a:spcAft>
                          <a:spcPts val="0"/>
                        </a:spcAft>
                      </a:pPr>
                      <a:r>
                        <a:rPr lang="en-US" sz="1800" b="1" kern="1200" dirty="0">
                          <a:solidFill>
                            <a:srgbClr val="000000"/>
                          </a:solidFill>
                          <a:latin typeface="Calibri"/>
                          <a:ea typeface="Times New Roman"/>
                          <a:cs typeface="Arial"/>
                        </a:rPr>
                        <a:t>35.7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c>
                  <a:txBody>
                    <a:bodyPr/>
                    <a:lstStyle/>
                    <a:p>
                      <a:pPr marL="0" marR="0" algn="ctr" fontAlgn="b">
                        <a:spcBef>
                          <a:spcPts val="0"/>
                        </a:spcBef>
                        <a:spcAft>
                          <a:spcPts val="0"/>
                        </a:spcAft>
                      </a:pPr>
                      <a:r>
                        <a:rPr lang="en-US" sz="1800" b="1" kern="1200" dirty="0">
                          <a:solidFill>
                            <a:srgbClr val="000000"/>
                          </a:solidFill>
                          <a:latin typeface="Calibri"/>
                          <a:ea typeface="Times New Roman"/>
                          <a:cs typeface="Arial"/>
                        </a:rPr>
                        <a:t>9% </a:t>
                      </a:r>
                      <a:endParaRPr lang="en-US" sz="1800" b="1" dirty="0">
                        <a:latin typeface="Calibri"/>
                        <a:ea typeface="Calibri"/>
                        <a:cs typeface="Times New Roman"/>
                      </a:endParaRPr>
                    </a:p>
                  </a:txBody>
                  <a:tcPr marL="7620" marR="7620" marT="7620" marB="0" anchor="ctr">
                    <a:lnL w="12700" cap="flat" cmpd="sng" algn="ctr">
                      <a:solidFill>
                        <a:srgbClr val="9BB966"/>
                      </a:solidFill>
                      <a:prstDash val="solid"/>
                      <a:round/>
                      <a:headEnd type="none" w="med" len="med"/>
                      <a:tailEnd type="none" w="med" len="med"/>
                    </a:lnL>
                    <a:lnR w="12700" cap="flat" cmpd="sng" algn="ctr">
                      <a:solidFill>
                        <a:srgbClr val="9BB966"/>
                      </a:solidFill>
                      <a:prstDash val="solid"/>
                      <a:round/>
                      <a:headEnd type="none" w="med" len="med"/>
                      <a:tailEnd type="none" w="med" len="med"/>
                    </a:lnR>
                    <a:lnT w="12700" cap="flat" cmpd="sng" algn="ctr">
                      <a:solidFill>
                        <a:srgbClr val="9BB966"/>
                      </a:solidFill>
                      <a:prstDash val="solid"/>
                      <a:round/>
                      <a:headEnd type="none" w="med" len="med"/>
                      <a:tailEnd type="none" w="med" len="med"/>
                    </a:lnT>
                    <a:lnB w="12700" cap="flat" cmpd="sng" algn="ctr">
                      <a:solidFill>
                        <a:srgbClr val="9BB966"/>
                      </a:solidFill>
                      <a:prstDash val="solid"/>
                      <a:round/>
                      <a:headEnd type="none" w="med" len="med"/>
                      <a:tailEnd type="none" w="med" len="med"/>
                    </a:lnB>
                    <a:solidFill>
                      <a:srgbClr val="E6C46D"/>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Oral Health of AI/AN Adults</a:t>
            </a:r>
            <a:endParaRPr lang="en-GB" b="1" dirty="0">
              <a:solidFill>
                <a:schemeClr val="tx1"/>
              </a:solidFill>
            </a:endParaRPr>
          </a:p>
        </p:txBody>
      </p:sp>
      <p:sp>
        <p:nvSpPr>
          <p:cNvPr id="3" name="Subtitle 2"/>
          <p:cNvSpPr>
            <a:spLocks noGrp="1"/>
          </p:cNvSpPr>
          <p:nvPr>
            <p:ph type="body" sz="half" idx="2"/>
          </p:nvPr>
        </p:nvSpPr>
        <p:spPr/>
        <p:txBody>
          <a:bodyPr>
            <a:normAutofit/>
          </a:bodyPr>
          <a:lstStyle/>
          <a:p>
            <a:pPr algn="ctr"/>
            <a:r>
              <a:rPr lang="en-US" sz="1800" dirty="0" smtClean="0">
                <a:solidFill>
                  <a:schemeClr val="tx1"/>
                </a:solidFill>
              </a:rPr>
              <a:t>Results of the 2015 IHS Oral Health Survey of Dental Patients 35+ Years of Age</a:t>
            </a:r>
            <a:endParaRPr lang="en-GB" sz="1800" dirty="0">
              <a:solidFill>
                <a:schemeClr val="tx1"/>
              </a:solidFill>
            </a:endParaRPr>
          </a:p>
        </p:txBody>
      </p:sp>
      <p:pic>
        <p:nvPicPr>
          <p:cNvPr id="15364" name="Picture 4" descr="http://static1.squarespace.com/static/528e97bbe4b0e2f77a6e1455/547d845fe4b029c02f984811/547d845fe4b029c02f984813/1385656685986/ElderLaugh+copy.jpg"/>
          <p:cNvPicPr>
            <a:picLocks noGrp="1" noChangeAspect="1" noChangeArrowheads="1"/>
          </p:cNvPicPr>
          <p:nvPr>
            <p:ph type="pic" idx="1"/>
          </p:nvPr>
        </p:nvPicPr>
        <p:blipFill>
          <a:blip r:embed="rId3" cstate="print"/>
          <a:srcRect t="18506" b="18506"/>
          <a:stretch>
            <a:fillRect/>
          </a:stretch>
        </p:blipFill>
        <p:spPr bwMode="auto">
          <a:prstGeom prst="rect">
            <a:avLst/>
          </a:prstGeom>
          <a:ln w="28575" cap="sq">
            <a:solidFill>
              <a:schemeClr val="accent2"/>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Key Finding #1</a:t>
            </a:r>
            <a:br>
              <a:rPr lang="en-US" sz="2000" dirty="0" smtClean="0"/>
            </a:br>
            <a:r>
              <a:rPr lang="en-GB" sz="2000" dirty="0" smtClean="0"/>
              <a:t>AI/AN adult dental patients suffer disproportionately from untreated dental Caries</a:t>
            </a:r>
            <a:endParaRPr lang="en-GB" sz="2000" dirty="0"/>
          </a:p>
        </p:txBody>
      </p:sp>
      <p:sp>
        <p:nvSpPr>
          <p:cNvPr id="3" name="Content Placeholder 2"/>
          <p:cNvSpPr>
            <a:spLocks noGrp="1"/>
          </p:cNvSpPr>
          <p:nvPr>
            <p:ph idx="1"/>
          </p:nvPr>
        </p:nvSpPr>
        <p:spPr/>
        <p:txBody>
          <a:bodyPr/>
          <a:lstStyle/>
          <a:p>
            <a:r>
              <a:rPr lang="en-US" dirty="0" smtClean="0"/>
              <a:t>57% of dental patients 35+ years of age have untreated </a:t>
            </a:r>
            <a:r>
              <a:rPr lang="en-US" dirty="0" smtClean="0"/>
              <a:t>decay, more than twice that of the general US population</a:t>
            </a:r>
            <a:endParaRPr lang="en-US" dirty="0" smtClean="0"/>
          </a:p>
        </p:txBody>
      </p:sp>
      <p:pic>
        <p:nvPicPr>
          <p:cNvPr id="7" name="Picture 6" descr="decay1.jpg"/>
          <p:cNvPicPr>
            <a:picLocks noChangeAspect="1"/>
          </p:cNvPicPr>
          <p:nvPr/>
        </p:nvPicPr>
        <p:blipFill>
          <a:blip r:embed="rId3" cstate="print"/>
          <a:stretch>
            <a:fillRect/>
          </a:stretch>
        </p:blipFill>
        <p:spPr>
          <a:xfrm>
            <a:off x="2382316" y="3124200"/>
            <a:ext cx="4379369" cy="2796540"/>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Prevalence of Untreated Decay Varies by </a:t>
            </a:r>
            <a:r>
              <a:rPr lang="en-US" dirty="0" err="1" smtClean="0"/>
              <a:t>Ihs</a:t>
            </a:r>
            <a:r>
              <a:rPr lang="en-US" dirty="0" smtClean="0"/>
              <a:t> Area</a:t>
            </a:r>
            <a:endParaRPr lang="en-GB" dirty="0"/>
          </a:p>
        </p:txBody>
      </p:sp>
      <p:graphicFrame>
        <p:nvGraphicFramePr>
          <p:cNvPr id="6" name="Content Placeholder 5"/>
          <p:cNvGraphicFramePr>
            <a:graphicFrameLocks noGrp="1"/>
          </p:cNvGraphicFramePr>
          <p:nvPr>
            <p:ph idx="1"/>
          </p:nvPr>
        </p:nvGraphicFramePr>
        <p:xfrm>
          <a:off x="336550" y="601663"/>
          <a:ext cx="8469313" cy="473233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9525" y="6561951"/>
            <a:ext cx="5589607" cy="276999"/>
          </a:xfrm>
          <a:prstGeom prst="rect">
            <a:avLst/>
          </a:prstGeom>
          <a:noFill/>
        </p:spPr>
        <p:txBody>
          <a:bodyPr wrap="none" rtlCol="0">
            <a:spAutoFit/>
          </a:bodyPr>
          <a:lstStyle/>
          <a:p>
            <a:r>
              <a:rPr lang="en-US" sz="1200" b="1" dirty="0" smtClean="0"/>
              <a:t>NOTE: </a:t>
            </a:r>
            <a:r>
              <a:rPr lang="en-US" sz="1200" dirty="0" smtClean="0"/>
              <a:t>When calculating the prevalence of untreated decay, 3</a:t>
            </a:r>
            <a:r>
              <a:rPr lang="en-US" sz="1200" baseline="30000" dirty="0" smtClean="0"/>
              <a:t>rd</a:t>
            </a:r>
            <a:r>
              <a:rPr lang="en-US" sz="1200" dirty="0" smtClean="0"/>
              <a:t> molars were included.</a:t>
            </a:r>
            <a:endParaRPr lang="en-GB" sz="1200" dirty="0"/>
          </a:p>
        </p:txBody>
      </p:sp>
      <p:cxnSp>
        <p:nvCxnSpPr>
          <p:cNvPr id="10" name="Straight Connector 9"/>
          <p:cNvCxnSpPr/>
          <p:nvPr/>
        </p:nvCxnSpPr>
        <p:spPr>
          <a:xfrm>
            <a:off x="819150" y="2171700"/>
            <a:ext cx="7848600" cy="0"/>
          </a:xfrm>
          <a:prstGeom prst="line">
            <a:avLst/>
          </a:prstGeom>
          <a:ln w="28575">
            <a:solidFill>
              <a:srgbClr val="FF0000"/>
            </a:solidFill>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1838325" y="1933575"/>
            <a:ext cx="1358834" cy="307777"/>
          </a:xfrm>
          <a:prstGeom prst="rect">
            <a:avLst/>
          </a:prstGeom>
          <a:noFill/>
        </p:spPr>
        <p:txBody>
          <a:bodyPr wrap="none" rtlCol="0">
            <a:spAutoFit/>
          </a:bodyPr>
          <a:lstStyle/>
          <a:p>
            <a:r>
              <a:rPr lang="en-US" sz="1400" b="1" dirty="0" smtClean="0">
                <a:solidFill>
                  <a:srgbClr val="FF0000"/>
                </a:solidFill>
                <a:latin typeface="Calibri" pitchFamily="34" charset="0"/>
              </a:rPr>
              <a:t>IHS Overall 57%</a:t>
            </a:r>
            <a:endParaRPr lang="en-GB" sz="1400" b="1" dirty="0">
              <a:solidFill>
                <a:srgbClr val="FF0000"/>
              </a:solidFill>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Prevalence of Untreated Decay Varies by Clinic</a:t>
            </a:r>
            <a:endParaRPr lang="en-GB" dirty="0"/>
          </a:p>
        </p:txBody>
      </p:sp>
      <p:graphicFrame>
        <p:nvGraphicFramePr>
          <p:cNvPr id="4" name="Content Placeholder 3"/>
          <p:cNvGraphicFramePr>
            <a:graphicFrameLocks noGrp="1"/>
          </p:cNvGraphicFramePr>
          <p:nvPr>
            <p:ph idx="1"/>
          </p:nvPr>
        </p:nvGraphicFramePr>
        <p:xfrm>
          <a:off x="336550" y="601663"/>
          <a:ext cx="8469313" cy="4732337"/>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Connector 5"/>
          <p:cNvCxnSpPr/>
          <p:nvPr/>
        </p:nvCxnSpPr>
        <p:spPr>
          <a:xfrm>
            <a:off x="828675" y="2628900"/>
            <a:ext cx="7696200" cy="0"/>
          </a:xfrm>
          <a:prstGeom prst="line">
            <a:avLst/>
          </a:prstGeom>
          <a:ln w="28575" cap="sq">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23925" y="2371725"/>
            <a:ext cx="1753493" cy="307777"/>
          </a:xfrm>
          <a:prstGeom prst="rect">
            <a:avLst/>
          </a:prstGeom>
          <a:noFill/>
        </p:spPr>
        <p:txBody>
          <a:bodyPr wrap="none" rtlCol="0">
            <a:spAutoFit/>
          </a:bodyPr>
          <a:lstStyle/>
          <a:p>
            <a:r>
              <a:rPr lang="en-US" sz="1400" b="1" dirty="0" smtClean="0">
                <a:solidFill>
                  <a:srgbClr val="FF0000"/>
                </a:solidFill>
                <a:latin typeface="Calibri" pitchFamily="34" charset="0"/>
              </a:rPr>
              <a:t>Portland Overall 43%</a:t>
            </a:r>
            <a:endParaRPr lang="en-GB" sz="1400" b="1" dirty="0">
              <a:solidFill>
                <a:srgbClr val="FF0000"/>
              </a:solidFill>
              <a:latin typeface="Calibri" pitchFamily="34" charset="0"/>
            </a:endParaRPr>
          </a:p>
        </p:txBody>
      </p:sp>
      <p:sp>
        <p:nvSpPr>
          <p:cNvPr id="8" name="TextBox 7"/>
          <p:cNvSpPr txBox="1"/>
          <p:nvPr/>
        </p:nvSpPr>
        <p:spPr>
          <a:xfrm>
            <a:off x="9525" y="6561951"/>
            <a:ext cx="5589607" cy="276999"/>
          </a:xfrm>
          <a:prstGeom prst="rect">
            <a:avLst/>
          </a:prstGeom>
          <a:noFill/>
        </p:spPr>
        <p:txBody>
          <a:bodyPr wrap="none" rtlCol="0">
            <a:spAutoFit/>
          </a:bodyPr>
          <a:lstStyle/>
          <a:p>
            <a:r>
              <a:rPr lang="en-US" sz="1200" b="1" dirty="0" smtClean="0"/>
              <a:t>NOTE: </a:t>
            </a:r>
            <a:r>
              <a:rPr lang="en-US" sz="1200" dirty="0" smtClean="0"/>
              <a:t>When calculating the prevalence of untreated decay, 3</a:t>
            </a:r>
            <a:r>
              <a:rPr lang="en-US" sz="1200" baseline="30000" dirty="0" smtClean="0"/>
              <a:t>rd</a:t>
            </a:r>
            <a:r>
              <a:rPr lang="en-US" sz="1200" dirty="0" smtClean="0"/>
              <a:t> molars were included.</a:t>
            </a:r>
            <a:endParaRPr lang="en-GB"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t>Key Finding #2</a:t>
            </a:r>
            <a:br>
              <a:rPr lang="en-US" sz="2000" dirty="0" smtClean="0"/>
            </a:br>
            <a:r>
              <a:rPr lang="en-US" sz="2000" dirty="0" smtClean="0"/>
              <a:t> AI/AN Adult dental patients are more likely to have severe periodontal disease</a:t>
            </a:r>
            <a:endParaRPr lang="en-GB" sz="2000" dirty="0"/>
          </a:p>
        </p:txBody>
      </p:sp>
      <p:sp>
        <p:nvSpPr>
          <p:cNvPr id="3" name="Content Placeholder 2"/>
          <p:cNvSpPr>
            <a:spLocks noGrp="1"/>
          </p:cNvSpPr>
          <p:nvPr>
            <p:ph idx="1"/>
          </p:nvPr>
        </p:nvSpPr>
        <p:spPr/>
        <p:txBody>
          <a:bodyPr>
            <a:normAutofit/>
          </a:bodyPr>
          <a:lstStyle/>
          <a:p>
            <a:r>
              <a:rPr lang="en-US" dirty="0" smtClean="0"/>
              <a:t>17% of AI/AN dental patients have </a:t>
            </a:r>
            <a:r>
              <a:rPr lang="en-US" dirty="0" smtClean="0"/>
              <a:t>gum disease, compared with 10% of the US general population</a:t>
            </a:r>
            <a:endParaRPr lang="en-US" dirty="0" smtClean="0"/>
          </a:p>
        </p:txBody>
      </p:sp>
      <p:pic>
        <p:nvPicPr>
          <p:cNvPr id="77828" name="Picture 4" descr="http://periopeak.com/blog/wp-content/uploads/2008/12/bruno-6m-before.jpg"/>
          <p:cNvPicPr>
            <a:picLocks noChangeAspect="1" noChangeArrowheads="1"/>
          </p:cNvPicPr>
          <p:nvPr/>
        </p:nvPicPr>
        <p:blipFill>
          <a:blip r:embed="rId3" cstate="print"/>
          <a:srcRect/>
          <a:stretch>
            <a:fillRect/>
          </a:stretch>
        </p:blipFill>
        <p:spPr bwMode="auto">
          <a:xfrm>
            <a:off x="2551113" y="3314700"/>
            <a:ext cx="4041775" cy="2694517"/>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sz="2200" dirty="0" smtClean="0"/>
              <a:t>Key Finding #3</a:t>
            </a:r>
            <a:br>
              <a:rPr lang="en-GB" sz="2200" dirty="0" smtClean="0"/>
            </a:br>
            <a:r>
              <a:rPr lang="en-GB" sz="2200" dirty="0" smtClean="0"/>
              <a:t>Compared to the U.S. Population,  AI/AN Dental patients are more likely to have missing teeth</a:t>
            </a:r>
            <a:endParaRPr lang="en-GB" dirty="0"/>
          </a:p>
        </p:txBody>
      </p:sp>
      <p:sp>
        <p:nvSpPr>
          <p:cNvPr id="5" name="Content Placeholder 4"/>
          <p:cNvSpPr>
            <a:spLocks noGrp="1"/>
          </p:cNvSpPr>
          <p:nvPr>
            <p:ph idx="1"/>
          </p:nvPr>
        </p:nvSpPr>
        <p:spPr/>
        <p:txBody>
          <a:bodyPr>
            <a:normAutofit/>
          </a:bodyPr>
          <a:lstStyle/>
          <a:p>
            <a:pPr algn="just"/>
            <a:r>
              <a:rPr lang="en-US" dirty="0" smtClean="0"/>
              <a:t>About 83% of AI/AN dental patients have had teeth </a:t>
            </a:r>
            <a:r>
              <a:rPr lang="en-US" dirty="0" smtClean="0"/>
              <a:t>extracted, compared to 66% of the general US population</a:t>
            </a:r>
            <a:endParaRPr lang="en-US" dirty="0" smtClean="0"/>
          </a:p>
        </p:txBody>
      </p:sp>
      <p:pic>
        <p:nvPicPr>
          <p:cNvPr id="38914" name="Picture 2" descr="http://excellence-in-dentistry.co.uk/wp-content/uploads/overdenture-case-1.jpg"/>
          <p:cNvPicPr>
            <a:picLocks noChangeAspect="1" noChangeArrowheads="1"/>
          </p:cNvPicPr>
          <p:nvPr/>
        </p:nvPicPr>
        <p:blipFill>
          <a:blip r:embed="rId3" cstate="print"/>
          <a:srcRect/>
          <a:stretch>
            <a:fillRect/>
          </a:stretch>
        </p:blipFill>
        <p:spPr bwMode="auto">
          <a:xfrm>
            <a:off x="2505075" y="3124200"/>
            <a:ext cx="4133850" cy="2371726"/>
          </a:xfrm>
          <a:prstGeom prst="rect">
            <a:avLst/>
          </a:prstGeom>
          <a:ln w="38100" cap="sq">
            <a:solidFill>
              <a:schemeClr val="accent4"/>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65359"/>
      </a:accent1>
      <a:accent2>
        <a:srgbClr val="ED8428"/>
      </a:accent2>
      <a:accent3>
        <a:srgbClr val="E6C46D"/>
      </a:accent3>
      <a:accent4>
        <a:srgbClr val="969FA7"/>
      </a:accent4>
      <a:accent5>
        <a:srgbClr val="A9C37C"/>
      </a:accent5>
      <a:accent6>
        <a:srgbClr val="5A8071"/>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Dividend" id="{9697A71B-4AB7-4A1A-BD5B-BB2D22835B57}" vid="{5D8C9649-FBE1-4B5B-8258-8A170F9843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8385</TotalTime>
  <Words>1048</Words>
  <Application>Microsoft Office PowerPoint</Application>
  <PresentationFormat>On-screen Show (4:3)</PresentationFormat>
  <Paragraphs>131</Paragraphs>
  <Slides>18</Slides>
  <Notes>13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Dividend</vt:lpstr>
      <vt:lpstr>Northwest Tribal Dental Support Center</vt:lpstr>
      <vt:lpstr>Objectives</vt:lpstr>
      <vt:lpstr>Portland Area: 1-5 Year olds</vt:lpstr>
      <vt:lpstr>Oral Health of AI/AN Adults</vt:lpstr>
      <vt:lpstr>Key Finding #1 AI/AN adult dental patients suffer disproportionately from untreated dental Caries</vt:lpstr>
      <vt:lpstr>The Prevalence of Untreated Decay Varies by Ihs Area</vt:lpstr>
      <vt:lpstr>The Prevalence of Untreated Decay Varies by Clinic</vt:lpstr>
      <vt:lpstr>Key Finding #2  AI/AN Adult dental patients are more likely to have severe periodontal disease</vt:lpstr>
      <vt:lpstr>Key Finding #3 Compared to the U.S. Population,  AI/AN Dental patients are more likely to have missing teeth</vt:lpstr>
      <vt:lpstr>Substantial Tooth loss among 55+ year olds by ihs area</vt:lpstr>
      <vt:lpstr>Key Finding #4  AI/AN adult s are more likely to report poor oral health, oral pain, and food avoidance</vt:lpstr>
      <vt:lpstr>Key Finding #5  Since 1999, the oral health of AI/AN adult dental patients has improved</vt:lpstr>
      <vt:lpstr>What next?</vt:lpstr>
      <vt:lpstr>More buckets? Prevention is the key to oral health!</vt:lpstr>
      <vt:lpstr>Baby teeth matter</vt:lpstr>
      <vt:lpstr>What can you do?</vt:lpstr>
      <vt:lpstr>When should you have us visit?</vt:lpstr>
      <vt:lpstr>Prevention matters! Together we can make a difference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Periodontal health has improved since 1999.</dc:title>
  <dc:creator>Kathy</dc:creator>
  <cp:lastModifiedBy>Bonnie Bruerd</cp:lastModifiedBy>
  <cp:revision>94</cp:revision>
  <dcterms:created xsi:type="dcterms:W3CDTF">2016-02-16T17:39:57Z</dcterms:created>
  <dcterms:modified xsi:type="dcterms:W3CDTF">2016-04-12T21:15:59Z</dcterms:modified>
</cp:coreProperties>
</file>