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5"/>
  </p:notesMasterIdLst>
  <p:handoutMasterIdLst>
    <p:handoutMasterId r:id="rId16"/>
  </p:handoutMasterIdLst>
  <p:sldIdLst>
    <p:sldId id="256" r:id="rId2"/>
    <p:sldId id="257" r:id="rId3"/>
    <p:sldId id="262" r:id="rId4"/>
    <p:sldId id="261" r:id="rId5"/>
    <p:sldId id="260" r:id="rId6"/>
    <p:sldId id="259" r:id="rId7"/>
    <p:sldId id="267" r:id="rId8"/>
    <p:sldId id="263" r:id="rId9"/>
    <p:sldId id="264" r:id="rId10"/>
    <p:sldId id="265" r:id="rId11"/>
    <p:sldId id="266" r:id="rId12"/>
    <p:sldId id="268" r:id="rId13"/>
    <p:sldId id="258" r:id="rId14"/>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92" autoAdjust="0"/>
    <p:restoredTop sz="95232" autoAdjust="0"/>
  </p:normalViewPr>
  <p:slideViewPr>
    <p:cSldViewPr>
      <p:cViewPr varScale="1">
        <p:scale>
          <a:sx n="70" d="100"/>
          <a:sy n="70" d="100"/>
        </p:scale>
        <p:origin x="-1434" y="-102"/>
      </p:cViewPr>
      <p:guideLst>
        <p:guide orient="horz" pos="2160"/>
        <p:guide pos="2880"/>
      </p:guideLst>
    </p:cSldViewPr>
  </p:slideViewPr>
  <p:notesTextViewPr>
    <p:cViewPr>
      <p:scale>
        <a:sx n="1" d="1"/>
        <a:sy n="1" d="1"/>
      </p:scale>
      <p:origin x="0" y="0"/>
    </p:cViewPr>
  </p:notesTextViewPr>
  <p:notesViewPr>
    <p:cSldViewPr>
      <p:cViewPr varScale="1">
        <p:scale>
          <a:sx n="83" d="100"/>
          <a:sy n="83" d="100"/>
        </p:scale>
        <p:origin x="-900" y="-8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1FD0B550-423B-4A89-9C05-CFCC9F93DB7D}" type="datetimeFigureOut">
              <a:rPr lang="en-US" smtClean="0"/>
              <a:t>4/20/2016</a:t>
            </a:fld>
            <a:endParaRPr lang="en-US" dirty="0"/>
          </a:p>
        </p:txBody>
      </p:sp>
      <p:sp>
        <p:nvSpPr>
          <p:cNvPr id="4" name="Footer Placeholder 3"/>
          <p:cNvSpPr>
            <a:spLocks noGrp="1"/>
          </p:cNvSpPr>
          <p:nvPr>
            <p:ph type="ftr" sz="quarter" idx="2"/>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1440" tIns="45720" rIns="91440" bIns="45720" rtlCol="0" anchor="b"/>
          <a:lstStyle>
            <a:lvl1pPr algn="r">
              <a:defRPr sz="1200"/>
            </a:lvl1pPr>
          </a:lstStyle>
          <a:p>
            <a:fld id="{D099893D-F135-422A-BEA4-A13D64E1EA84}" type="slidenum">
              <a:rPr lang="en-US" smtClean="0"/>
              <a:t>‹#›</a:t>
            </a:fld>
            <a:endParaRPr lang="en-US" dirty="0"/>
          </a:p>
        </p:txBody>
      </p:sp>
    </p:spTree>
    <p:extLst>
      <p:ext uri="{BB962C8B-B14F-4D97-AF65-F5344CB8AC3E}">
        <p14:creationId xmlns:p14="http://schemas.microsoft.com/office/powerpoint/2010/main" val="42207188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C766168E-CE47-4B51-8F1A-B01A4E23FF32}" type="datetimeFigureOut">
              <a:rPr lang="en-US" smtClean="0"/>
              <a:pPr/>
              <a:t>4/20/2016</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A5A4ED17-85D4-4BEA-B608-0D7785CEC6ED}" type="slidenum">
              <a:rPr lang="en-US" smtClean="0"/>
              <a:pPr/>
              <a:t>‹#›</a:t>
            </a:fld>
            <a:endParaRPr lang="en-US" dirty="0"/>
          </a:p>
        </p:txBody>
      </p:sp>
    </p:spTree>
    <p:extLst>
      <p:ext uri="{BB962C8B-B14F-4D97-AF65-F5344CB8AC3E}">
        <p14:creationId xmlns:p14="http://schemas.microsoft.com/office/powerpoint/2010/main" val="14294260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A4ED17-85D4-4BEA-B608-0D7785CEC6ED}" type="slidenum">
              <a:rPr lang="en-US" smtClean="0"/>
              <a:pPr/>
              <a:t>1</a:t>
            </a:fld>
            <a:endParaRPr lang="en-US" dirty="0"/>
          </a:p>
        </p:txBody>
      </p:sp>
    </p:spTree>
    <p:extLst>
      <p:ext uri="{BB962C8B-B14F-4D97-AF65-F5344CB8AC3E}">
        <p14:creationId xmlns:p14="http://schemas.microsoft.com/office/powerpoint/2010/main" val="957122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t">
            <a:noAutofit/>
          </a:bodyPr>
          <a:lstStyle>
            <a:lvl1pPr algn="ctr">
              <a:lnSpc>
                <a:spcPct val="100000"/>
              </a:lnSpc>
              <a:defRPr sz="80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16C5678-EE20-4FA5-88E2-6E0BD67A2E26}" type="datetime1">
              <a:rPr lang="en-US" smtClean="0"/>
              <a:t>4/20/2016</a:t>
            </a:fld>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A38B806E-7192-443C-9482-F9E2C87C8940}"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1431BE82-9151-4FC6-9AEC-5D2AFCC59A0A}"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lgn="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72231D4A-CE67-4307-9BCE-8E09257E6571}" type="slidenum">
              <a:rPr lang="en-US" smtClean="0"/>
              <a:pPr>
                <a:defRPr/>
              </a:pPr>
              <a:t>‹#›</a:t>
            </a:fld>
            <a:endParaRPr lang="en-US" dirty="0"/>
          </a:p>
        </p:txBody>
      </p:sp>
    </p:spTree>
    <p:extLst>
      <p:ext uri="{BB962C8B-B14F-4D97-AF65-F5344CB8AC3E}">
        <p14:creationId xmlns:p14="http://schemas.microsoft.com/office/powerpoint/2010/main" val="353303403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8DA007DB-5920-45BC-BCF9-A2E3B0C94BC1}"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1414A412-D7D6-4503-95BD-0F0137746A3A}" type="slidenum">
              <a:rPr lang="en-US" smtClean="0"/>
              <a:pPr>
                <a:defRPr/>
              </a:pPr>
              <a:t>‹#›</a:t>
            </a:fld>
            <a:endParaRPr lang="en-US" dirty="0"/>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lgn="l">
              <a:defRPr/>
            </a:lvl1pPr>
          </a:lstStyle>
          <a:p>
            <a:r>
              <a:rPr lang="en-US" dirty="0" smtClean="0"/>
              <a:t>Click to edit Master title style</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7EA272EB-5515-4803-80CC-50627D92E822}" type="slidenum">
              <a:rPr lang="en-US" smtClean="0"/>
              <a:pPr>
                <a:defRPr/>
              </a:pPr>
              <a:t>‹#›</a:t>
            </a:fld>
            <a:endParaRPr lang="en-US" dirty="0"/>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lgn="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47285713-BE68-4949-9DAC-7AF8E6E4967E}" type="slidenum">
              <a:rPr lang="en-US" smtClean="0"/>
              <a:pPr>
                <a:defRPr/>
              </a:pPr>
              <a:t>‹#›</a:t>
            </a:fld>
            <a:endParaRPr lang="en-US" dirty="0"/>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ABB741F6-D2DD-437E-9664-BDC18A88E4A2}"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BB39B78F-6B83-43FB-A123-295E036A64B7}"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FE9AFD34-9778-4A59-8C44-4CA099E93777}"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a:xfrm>
            <a:off x="659165" y="6356350"/>
            <a:ext cx="2847975" cy="365125"/>
          </a:xfrm>
          <a:prstGeom prst="rect">
            <a:avLst/>
          </a:prstGeom>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EE2C3A86-388C-4B78-92CB-9F2A3E8FB40F}" type="slidenum">
              <a:rPr lang="en-US" smtClean="0"/>
              <a:pPr>
                <a:defRPr/>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endParaRPr lang="en-US" dirty="0"/>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72231D4A-CE67-4307-9BCE-8E09257E6571}" type="slidenum">
              <a:rPr lang="en-US" smtClean="0"/>
              <a:pPr>
                <a:defRPr/>
              </a:pPr>
              <a:t>‹#›</a:t>
            </a:fld>
            <a:endParaRPr lang="en-US" dirty="0"/>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pic>
        <p:nvPicPr>
          <p:cNvPr id="1026" name="Picture 2"/>
          <p:cNvPicPr>
            <a:picLocks noChangeAspect="1" noChangeArrowheads="1"/>
          </p:cNvPicPr>
          <p:nvPr userDrawn="1"/>
        </p:nvPicPr>
        <p:blipFill>
          <a:blip r:embed="rId14">
            <a:clrChange>
              <a:clrFrom>
                <a:srgbClr val="565A5C"/>
              </a:clrFrom>
              <a:clrTo>
                <a:srgbClr val="565A5C">
                  <a:alpha val="0"/>
                </a:srgbClr>
              </a:clrTo>
            </a:clrChange>
            <a:duotone>
              <a:schemeClr val="accent6">
                <a:shade val="45000"/>
                <a:satMod val="135000"/>
              </a:schemeClr>
              <a:prstClr val="white"/>
            </a:duotone>
            <a:extLst>
              <a:ext uri="{BEBA8EAE-BF5A-486C-A8C5-ECC9F3942E4B}">
                <a14:imgProps xmlns:a14="http://schemas.microsoft.com/office/drawing/2010/main">
                  <a14:imgLayer r:embed="rId15">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4662584"/>
            <a:ext cx="9144000" cy="17837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0" name="Picture 9"/>
          <p:cNvPicPr>
            <a:picLocks noChangeAspect="1"/>
          </p:cNvPicPr>
          <p:nvPr userDrawn="1"/>
        </p:nvPicPr>
        <p:blipFill rotWithShape="1">
          <a:blip r:embed="rId16">
            <a:duotone>
              <a:schemeClr val="bg2">
                <a:shade val="45000"/>
                <a:satMod val="135000"/>
              </a:schemeClr>
              <a:prstClr val="white"/>
            </a:duotone>
            <a:extLst>
              <a:ext uri="{28A0092B-C50C-407E-A947-70E740481C1C}">
                <a14:useLocalDpi xmlns:a14="http://schemas.microsoft.com/office/drawing/2010/main" val="0"/>
              </a:ext>
            </a:extLst>
          </a:blip>
          <a:srcRect t="40398" b="31194"/>
          <a:stretch/>
        </p:blipFill>
        <p:spPr>
          <a:xfrm>
            <a:off x="0" y="4814248"/>
            <a:ext cx="9144000" cy="2043752"/>
          </a:xfrm>
          <a:prstGeom prst="rect">
            <a:avLst/>
          </a:prstGeom>
        </p:spPr>
      </p:pic>
      <p:pic>
        <p:nvPicPr>
          <p:cNvPr id="9" name="Picture 2"/>
          <p:cNvPicPr>
            <a:picLocks noChangeAspect="1" noChangeArrowheads="1"/>
          </p:cNvPicPr>
          <p:nvPr userDrawn="1"/>
        </p:nvPicPr>
        <p:blipFill>
          <a:blip r:embed="rId17">
            <a:biLevel thresh="50000"/>
            <a:extLst>
              <a:ext uri="{28A0092B-C50C-407E-A947-70E740481C1C}">
                <a14:useLocalDpi xmlns:a14="http://schemas.microsoft.com/office/drawing/2010/main" val="0"/>
              </a:ext>
            </a:extLst>
          </a:blip>
          <a:srcRect/>
          <a:stretch>
            <a:fillRect/>
          </a:stretch>
        </p:blipFill>
        <p:spPr bwMode="auto">
          <a:xfrm>
            <a:off x="7544476" y="5056496"/>
            <a:ext cx="1357074" cy="1649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77" r:id="rId12"/>
  </p:sldLayoutIdLst>
  <p:timing>
    <p:tnLst>
      <p:par>
        <p:cTn id="1" dur="indefinite" restart="never" nodeType="tmRoot"/>
      </p:par>
    </p:tnLst>
  </p:timing>
  <p:txStyles>
    <p:titleStyle>
      <a:lvl1pPr algn="l" defTabSz="914400" rtl="0" eaLnBrk="1" latinLnBrk="0" hangingPunct="1">
        <a:lnSpc>
          <a:spcPts val="5800"/>
        </a:lnSpc>
        <a:spcBef>
          <a:spcPct val="0"/>
        </a:spcBef>
        <a:buNone/>
        <a:defRPr sz="40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Coquille Indian Tribe</a:t>
            </a:r>
            <a:br>
              <a:rPr lang="en-US" dirty="0" smtClean="0"/>
            </a:br>
            <a:r>
              <a:rPr lang="en-US" dirty="0" smtClean="0"/>
              <a:t>Health and Human Services</a:t>
            </a:r>
            <a:endParaRPr lang="en-US" dirty="0"/>
          </a:p>
        </p:txBody>
      </p:sp>
      <p:pic>
        <p:nvPicPr>
          <p:cNvPr id="6" name="Content Placeholder 5"/>
          <p:cNvPicPr>
            <a:picLocks noGrp="1" noChangeAspect="1"/>
          </p:cNvPicPr>
          <p:nvPr>
            <p:ph idx="1"/>
          </p:nvPr>
        </p:nvPicPr>
        <p:blipFill>
          <a:blip r:embed="rId3"/>
          <a:stretch>
            <a:fillRect/>
          </a:stretch>
        </p:blipFill>
        <p:spPr>
          <a:xfrm>
            <a:off x="1696147" y="1752600"/>
            <a:ext cx="5751705" cy="406280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Coquille Indian Tribe</a:t>
            </a:r>
            <a:br>
              <a:rPr lang="en-US" dirty="0"/>
            </a:br>
            <a:r>
              <a:rPr lang="en-US" dirty="0"/>
              <a:t>Health and Human Services</a:t>
            </a:r>
          </a:p>
        </p:txBody>
      </p:sp>
      <p:sp>
        <p:nvSpPr>
          <p:cNvPr id="3" name="Content Placeholder 2"/>
          <p:cNvSpPr>
            <a:spLocks noGrp="1"/>
          </p:cNvSpPr>
          <p:nvPr>
            <p:ph sz="half" idx="2"/>
          </p:nvPr>
        </p:nvSpPr>
        <p:spPr/>
        <p:txBody>
          <a:bodyPr>
            <a:normAutofit lnSpcReduction="10000"/>
          </a:bodyPr>
          <a:lstStyle/>
          <a:p>
            <a:r>
              <a:rPr lang="en-US" dirty="0" smtClean="0"/>
              <a:t>Community Health</a:t>
            </a:r>
          </a:p>
          <a:p>
            <a:pPr lvl="1"/>
            <a:r>
              <a:rPr lang="en-US" dirty="0" smtClean="0"/>
              <a:t>Community Health Representative</a:t>
            </a:r>
          </a:p>
          <a:p>
            <a:pPr lvl="2"/>
            <a:r>
              <a:rPr lang="en-US" dirty="0" smtClean="0"/>
              <a:t>Home Health Monitoring</a:t>
            </a:r>
          </a:p>
          <a:p>
            <a:pPr lvl="2"/>
            <a:r>
              <a:rPr lang="en-US" dirty="0" smtClean="0"/>
              <a:t>Injury Prevention</a:t>
            </a:r>
          </a:p>
          <a:p>
            <a:pPr lvl="2"/>
            <a:r>
              <a:rPr lang="en-US" dirty="0" smtClean="0"/>
              <a:t>Transportation</a:t>
            </a:r>
          </a:p>
          <a:p>
            <a:pPr lvl="1"/>
            <a:r>
              <a:rPr lang="en-US" dirty="0" smtClean="0"/>
              <a:t>Elders</a:t>
            </a:r>
          </a:p>
          <a:p>
            <a:pPr lvl="2"/>
            <a:r>
              <a:rPr lang="en-US" dirty="0" smtClean="0"/>
              <a:t>Case Management</a:t>
            </a:r>
          </a:p>
          <a:p>
            <a:pPr lvl="2"/>
            <a:r>
              <a:rPr lang="en-US" dirty="0" smtClean="0"/>
              <a:t>Elder Nutrition and Chore Services</a:t>
            </a:r>
          </a:p>
          <a:p>
            <a:pPr lvl="2"/>
            <a:r>
              <a:rPr lang="en-US" dirty="0" smtClean="0"/>
              <a:t>Elder Care Management </a:t>
            </a:r>
          </a:p>
          <a:p>
            <a:pPr lvl="2"/>
            <a:r>
              <a:rPr lang="en-US" dirty="0" smtClean="0"/>
              <a:t>Activities and Congregate Meals</a:t>
            </a:r>
          </a:p>
          <a:p>
            <a:pPr lvl="2"/>
            <a:r>
              <a:rPr lang="en-US" dirty="0" smtClean="0"/>
              <a:t>Maternal and Child Health</a:t>
            </a:r>
          </a:p>
          <a:p>
            <a:pPr lvl="3"/>
            <a:r>
              <a:rPr lang="en-US" dirty="0" smtClean="0"/>
              <a:t>Oral Health Improvement</a:t>
            </a:r>
          </a:p>
          <a:p>
            <a:pPr lvl="2"/>
            <a:endParaRPr lang="en-US" dirty="0"/>
          </a:p>
        </p:txBody>
      </p:sp>
      <p:pic>
        <p:nvPicPr>
          <p:cNvPr id="8" name="Content Placeholder 7"/>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70034" y="1828800"/>
            <a:ext cx="4041775" cy="3460698"/>
          </a:xfrm>
        </p:spPr>
      </p:pic>
    </p:spTree>
    <p:extLst>
      <p:ext uri="{BB962C8B-B14F-4D97-AF65-F5344CB8AC3E}">
        <p14:creationId xmlns:p14="http://schemas.microsoft.com/office/powerpoint/2010/main" val="4170780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Coquille Indian Tribe</a:t>
            </a:r>
            <a:br>
              <a:rPr lang="en-US" dirty="0"/>
            </a:br>
            <a:r>
              <a:rPr lang="en-US" dirty="0"/>
              <a:t>Health and Human Services</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19324" y="1981200"/>
            <a:ext cx="4038600" cy="2703525"/>
          </a:xfrm>
        </p:spPr>
      </p:pic>
      <p:sp>
        <p:nvSpPr>
          <p:cNvPr id="4" name="Content Placeholder 3"/>
          <p:cNvSpPr>
            <a:spLocks noGrp="1"/>
          </p:cNvSpPr>
          <p:nvPr>
            <p:ph sz="quarter" idx="13"/>
          </p:nvPr>
        </p:nvSpPr>
        <p:spPr/>
        <p:txBody>
          <a:bodyPr>
            <a:normAutofit lnSpcReduction="10000"/>
          </a:bodyPr>
          <a:lstStyle/>
          <a:p>
            <a:pPr marL="914400" lvl="2" indent="0">
              <a:buNone/>
            </a:pPr>
            <a:endParaRPr lang="en-US" dirty="0"/>
          </a:p>
          <a:p>
            <a:r>
              <a:rPr lang="en-US" dirty="0" smtClean="0"/>
              <a:t>Community Health - Continued</a:t>
            </a:r>
          </a:p>
          <a:p>
            <a:pPr lvl="1"/>
            <a:r>
              <a:rPr lang="en-US" dirty="0" smtClean="0"/>
              <a:t>Healthy </a:t>
            </a:r>
            <a:r>
              <a:rPr lang="en-US" dirty="0"/>
              <a:t>Communities </a:t>
            </a:r>
          </a:p>
          <a:p>
            <a:pPr lvl="2"/>
            <a:r>
              <a:rPr lang="en-US" dirty="0"/>
              <a:t>Integration of PSE to promote healthy, active </a:t>
            </a:r>
            <a:r>
              <a:rPr lang="en-US" dirty="0" smtClean="0"/>
              <a:t>lifestyle </a:t>
            </a:r>
            <a:r>
              <a:rPr lang="en-US" dirty="0"/>
              <a:t>choices</a:t>
            </a:r>
          </a:p>
          <a:p>
            <a:pPr lvl="1"/>
            <a:r>
              <a:rPr lang="en-US" dirty="0"/>
              <a:t>Tobacco Prevention and </a:t>
            </a:r>
            <a:r>
              <a:rPr lang="en-US" dirty="0" smtClean="0"/>
              <a:t>Education </a:t>
            </a:r>
            <a:r>
              <a:rPr lang="en-US" dirty="0"/>
              <a:t>Program</a:t>
            </a:r>
          </a:p>
          <a:p>
            <a:pPr lvl="1"/>
            <a:r>
              <a:rPr lang="en-US" dirty="0"/>
              <a:t>Special Diabetes Program for Indians</a:t>
            </a:r>
          </a:p>
          <a:p>
            <a:pPr lvl="2"/>
            <a:r>
              <a:rPr lang="en-US" dirty="0"/>
              <a:t>Community Directed</a:t>
            </a:r>
          </a:p>
          <a:p>
            <a:pPr lvl="2"/>
            <a:r>
              <a:rPr lang="en-US" dirty="0"/>
              <a:t>Diabetes Prevention Program </a:t>
            </a:r>
            <a:r>
              <a:rPr lang="en-US" dirty="0" smtClean="0"/>
              <a:t>Initiative</a:t>
            </a:r>
          </a:p>
          <a:p>
            <a:pPr lvl="1"/>
            <a:r>
              <a:rPr lang="en-US" dirty="0" smtClean="0"/>
              <a:t>Emergency Preparedness</a:t>
            </a:r>
          </a:p>
          <a:p>
            <a:pPr lvl="1"/>
            <a:r>
              <a:rPr lang="en-US" dirty="0" smtClean="0"/>
              <a:t>Mobility Management</a:t>
            </a:r>
            <a:endParaRPr lang="en-US" dirty="0"/>
          </a:p>
          <a:p>
            <a:endParaRPr lang="en-US" dirty="0"/>
          </a:p>
        </p:txBody>
      </p:sp>
    </p:spTree>
    <p:extLst>
      <p:ext uri="{BB962C8B-B14F-4D97-AF65-F5344CB8AC3E}">
        <p14:creationId xmlns:p14="http://schemas.microsoft.com/office/powerpoint/2010/main" val="36998340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Coquille Indian Tribe</a:t>
            </a:r>
            <a:br>
              <a:rPr lang="en-US" dirty="0"/>
            </a:br>
            <a:r>
              <a:rPr lang="en-US" dirty="0"/>
              <a:t>Health and Human Services</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72000" y="1752600"/>
            <a:ext cx="4038600" cy="2674916"/>
          </a:xfrm>
        </p:spPr>
      </p:pic>
      <p:sp>
        <p:nvSpPr>
          <p:cNvPr id="4" name="Content Placeholder 3"/>
          <p:cNvSpPr>
            <a:spLocks noGrp="1"/>
          </p:cNvSpPr>
          <p:nvPr>
            <p:ph sz="quarter" idx="13"/>
          </p:nvPr>
        </p:nvSpPr>
        <p:spPr/>
        <p:txBody>
          <a:bodyPr/>
          <a:lstStyle/>
          <a:p>
            <a:r>
              <a:rPr lang="en-US" dirty="0" smtClean="0"/>
              <a:t>Purchase and Referred Care</a:t>
            </a:r>
          </a:p>
          <a:p>
            <a:pPr lvl="1"/>
            <a:r>
              <a:rPr lang="en-US" dirty="0" smtClean="0"/>
              <a:t>Nurse Case Management</a:t>
            </a:r>
          </a:p>
          <a:p>
            <a:pPr lvl="1"/>
            <a:r>
              <a:rPr lang="en-US" dirty="0" smtClean="0"/>
              <a:t>Nurse Call Service</a:t>
            </a:r>
          </a:p>
          <a:p>
            <a:r>
              <a:rPr lang="en-US" dirty="0" smtClean="0"/>
              <a:t>Business Office</a:t>
            </a:r>
          </a:p>
          <a:p>
            <a:pPr lvl="1"/>
            <a:r>
              <a:rPr lang="en-US" dirty="0" smtClean="0"/>
              <a:t>Third Party Billing</a:t>
            </a:r>
          </a:p>
          <a:p>
            <a:pPr lvl="1"/>
            <a:endParaRPr lang="en-US" dirty="0" smtClean="0"/>
          </a:p>
          <a:p>
            <a:pPr marL="0" indent="0">
              <a:buNone/>
            </a:pPr>
            <a:endParaRPr lang="en-US" dirty="0"/>
          </a:p>
        </p:txBody>
      </p:sp>
    </p:spTree>
    <p:extLst>
      <p:ext uri="{BB962C8B-B14F-4D97-AF65-F5344CB8AC3E}">
        <p14:creationId xmlns:p14="http://schemas.microsoft.com/office/powerpoint/2010/main" val="546247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Coquille Indian Tribe</a:t>
            </a:r>
            <a:br>
              <a:rPr lang="en-US" dirty="0"/>
            </a:br>
            <a:r>
              <a:rPr lang="en-US" dirty="0"/>
              <a:t>Health and Human Services</a:t>
            </a:r>
          </a:p>
        </p:txBody>
      </p:sp>
      <p:sp>
        <p:nvSpPr>
          <p:cNvPr id="3" name="Content Placeholder 2"/>
          <p:cNvSpPr>
            <a:spLocks noGrp="1"/>
          </p:cNvSpPr>
          <p:nvPr>
            <p:ph idx="1"/>
          </p:nvPr>
        </p:nvSpPr>
        <p:spPr/>
        <p:txBody>
          <a:bodyPr/>
          <a:lstStyle/>
          <a:p>
            <a:r>
              <a:rPr lang="en-US" dirty="0" smtClean="0"/>
              <a:t>Looking Forward</a:t>
            </a:r>
          </a:p>
          <a:p>
            <a:pPr lvl="1"/>
            <a:r>
              <a:rPr lang="en-US" dirty="0" smtClean="0"/>
              <a:t>Strategic Initiatives</a:t>
            </a:r>
          </a:p>
          <a:p>
            <a:pPr lvl="2"/>
            <a:r>
              <a:rPr lang="en-US" dirty="0" smtClean="0"/>
              <a:t>Improve Elder Care Opportunities</a:t>
            </a:r>
          </a:p>
          <a:p>
            <a:pPr lvl="2"/>
            <a:r>
              <a:rPr lang="en-US" dirty="0" smtClean="0"/>
              <a:t>Specialty Health Care Integration and Improvement Feasibility project</a:t>
            </a:r>
          </a:p>
          <a:p>
            <a:pPr lvl="3"/>
            <a:r>
              <a:rPr lang="en-US" dirty="0" smtClean="0"/>
              <a:t>Pharmacy</a:t>
            </a:r>
          </a:p>
          <a:p>
            <a:pPr lvl="3"/>
            <a:r>
              <a:rPr lang="en-US" dirty="0" smtClean="0"/>
              <a:t>Integration of Behavioral Health</a:t>
            </a:r>
          </a:p>
          <a:p>
            <a:pPr lvl="3"/>
            <a:r>
              <a:rPr lang="en-US" dirty="0" smtClean="0"/>
              <a:t>On-site Medical Services</a:t>
            </a:r>
          </a:p>
          <a:p>
            <a:pPr lvl="3"/>
            <a:r>
              <a:rPr lang="en-US" dirty="0" smtClean="0"/>
              <a:t>Dental </a:t>
            </a:r>
          </a:p>
          <a:p>
            <a:pPr lvl="2"/>
            <a:r>
              <a:rPr lang="en-US" dirty="0" smtClean="0"/>
              <a:t>Early Childhood Education and Care</a:t>
            </a:r>
          </a:p>
          <a:p>
            <a:pPr lvl="1"/>
            <a:r>
              <a:rPr lang="en-US" dirty="0" smtClean="0"/>
              <a:t>Public Health Accreditation</a:t>
            </a:r>
          </a:p>
          <a:p>
            <a:pPr lvl="1"/>
            <a:r>
              <a:rPr lang="en-US" dirty="0" smtClean="0"/>
              <a:t>Improvement and Innovation in Planned Care</a:t>
            </a:r>
          </a:p>
          <a:p>
            <a:pPr lvl="1"/>
            <a:r>
              <a:rPr lang="en-US" dirty="0" smtClean="0"/>
              <a:t>Facility Expansion</a:t>
            </a:r>
          </a:p>
          <a:p>
            <a:pPr lvl="1"/>
            <a:endParaRPr lang="en-US" dirty="0"/>
          </a:p>
          <a:p>
            <a:r>
              <a:rPr lang="en-US" dirty="0" smtClean="0"/>
              <a:t>Questions</a:t>
            </a:r>
          </a:p>
          <a:p>
            <a:pPr lvl="1"/>
            <a:endParaRPr lang="en-US" dirty="0"/>
          </a:p>
        </p:txBody>
      </p:sp>
    </p:spTree>
    <p:extLst>
      <p:ext uri="{BB962C8B-B14F-4D97-AF65-F5344CB8AC3E}">
        <p14:creationId xmlns:p14="http://schemas.microsoft.com/office/powerpoint/2010/main" val="38325184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a:t>Coquille Indian Tribe</a:t>
            </a:r>
            <a:br>
              <a:rPr lang="en-US" dirty="0"/>
            </a:br>
            <a:r>
              <a:rPr lang="en-US" dirty="0"/>
              <a:t>Health and Human Services</a:t>
            </a:r>
          </a:p>
        </p:txBody>
      </p:sp>
      <p:sp>
        <p:nvSpPr>
          <p:cNvPr id="12" name="Content Placeholder 11"/>
          <p:cNvSpPr>
            <a:spLocks noGrp="1"/>
          </p:cNvSpPr>
          <p:nvPr>
            <p:ph sz="quarter" idx="13"/>
          </p:nvPr>
        </p:nvSpPr>
        <p:spPr>
          <a:xfrm>
            <a:off x="365760" y="1600200"/>
            <a:ext cx="5349240" cy="4526280"/>
          </a:xfrm>
        </p:spPr>
        <p:txBody>
          <a:bodyPr>
            <a:normAutofit fontScale="77500" lnSpcReduction="20000"/>
          </a:bodyPr>
          <a:lstStyle/>
          <a:p>
            <a:pPr marL="0" indent="0" algn="ctr">
              <a:buNone/>
            </a:pPr>
            <a:r>
              <a:rPr lang="en-US" sz="3200" b="1" dirty="0" smtClean="0"/>
              <a:t>MISSION</a:t>
            </a:r>
          </a:p>
          <a:p>
            <a:pPr marL="0" indent="0">
              <a:buNone/>
            </a:pPr>
            <a:endParaRPr lang="en-US" sz="2600" dirty="0"/>
          </a:p>
          <a:p>
            <a:pPr marL="457200" lvl="1" indent="0">
              <a:buNone/>
            </a:pPr>
            <a:r>
              <a:rPr lang="en-US" sz="2600" b="1" i="1" dirty="0"/>
              <a:t>We foster and promote a whole person approach to wellness, health and the promotion of self sufficiency through committing a safe, traditional and culturally meaningful environment.  Our mission is to ensure the legacy of the Coquille Indian People.  The community is comprised of all Coquille Tribal Family members, American Indians and Alaskan Natives and the general public.  Purchase and Referred Care, Social Services and Community Health are available to Coquille Tribal Families. </a:t>
            </a:r>
          </a:p>
          <a:p>
            <a:endParaRPr lang="en-US" dirty="0"/>
          </a:p>
        </p:txBody>
      </p:sp>
      <p:pic>
        <p:nvPicPr>
          <p:cNvPr id="17" name="Content Placeholder 1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172200" y="1600200"/>
            <a:ext cx="2235199" cy="3352800"/>
          </a:xfrm>
        </p:spPr>
      </p:pic>
    </p:spTree>
    <p:extLst>
      <p:ext uri="{BB962C8B-B14F-4D97-AF65-F5344CB8AC3E}">
        <p14:creationId xmlns:p14="http://schemas.microsoft.com/office/powerpoint/2010/main" val="3772103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pPr algn="ctr"/>
            <a:r>
              <a:rPr lang="en-US" dirty="0"/>
              <a:t>Coquille Indian Tribe</a:t>
            </a:r>
            <a:br>
              <a:rPr lang="en-US" dirty="0"/>
            </a:br>
            <a:r>
              <a:rPr lang="en-US" dirty="0"/>
              <a:t>Health and Human Services</a:t>
            </a:r>
          </a:p>
        </p:txBody>
      </p:sp>
      <p:pic>
        <p:nvPicPr>
          <p:cNvPr id="5" name="Content Placeholder 4"/>
          <p:cNvPicPr>
            <a:picLocks noGrp="1" noChangeAspect="1"/>
          </p:cNvPicPr>
          <p:nvPr>
            <p:ph sz="half" idx="2"/>
          </p:nvPr>
        </p:nvPicPr>
        <p:blipFill>
          <a:blip r:embed="rId2"/>
          <a:stretch>
            <a:fillRect/>
          </a:stretch>
        </p:blipFill>
        <p:spPr>
          <a:xfrm>
            <a:off x="5579162" y="1626221"/>
            <a:ext cx="3107637" cy="2640979"/>
          </a:xfrm>
          <a:prstGeom prst="rect">
            <a:avLst/>
          </a:prstGeom>
        </p:spPr>
      </p:pic>
      <p:sp>
        <p:nvSpPr>
          <p:cNvPr id="9" name="Content Placeholder 8"/>
          <p:cNvSpPr>
            <a:spLocks noGrp="1"/>
          </p:cNvSpPr>
          <p:nvPr>
            <p:ph sz="quarter" idx="13"/>
          </p:nvPr>
        </p:nvSpPr>
        <p:spPr>
          <a:xfrm>
            <a:off x="438614" y="1618785"/>
            <a:ext cx="4895385" cy="4526280"/>
          </a:xfrm>
        </p:spPr>
        <p:txBody>
          <a:bodyPr>
            <a:normAutofit fontScale="92500" lnSpcReduction="20000"/>
          </a:bodyPr>
          <a:lstStyle/>
          <a:p>
            <a:r>
              <a:rPr lang="en-US" dirty="0" smtClean="0"/>
              <a:t>Coquille Indian Tribe Restored to Federal Recognition in 1988</a:t>
            </a:r>
          </a:p>
          <a:p>
            <a:r>
              <a:rPr lang="en-US" dirty="0" smtClean="0"/>
              <a:t>Five County Service Area</a:t>
            </a:r>
          </a:p>
          <a:p>
            <a:r>
              <a:rPr lang="en-US" dirty="0" smtClean="0"/>
              <a:t>Community Health Center built by the Coquille Indian Tribe  in 1996. </a:t>
            </a:r>
            <a:endParaRPr lang="en-US" dirty="0"/>
          </a:p>
          <a:p>
            <a:r>
              <a:rPr lang="en-US" dirty="0" smtClean="0"/>
              <a:t>Overview</a:t>
            </a:r>
          </a:p>
          <a:p>
            <a:pPr lvl="1"/>
            <a:r>
              <a:rPr lang="en-US" dirty="0" smtClean="0"/>
              <a:t>24 FTE</a:t>
            </a:r>
          </a:p>
          <a:p>
            <a:r>
              <a:rPr lang="en-US" dirty="0" smtClean="0"/>
              <a:t>Departments</a:t>
            </a:r>
          </a:p>
          <a:p>
            <a:pPr lvl="1"/>
            <a:r>
              <a:rPr lang="en-US" sz="2000" dirty="0" smtClean="0"/>
              <a:t>Administration</a:t>
            </a:r>
          </a:p>
          <a:p>
            <a:pPr lvl="1"/>
            <a:r>
              <a:rPr lang="en-US" sz="2000" dirty="0" smtClean="0"/>
              <a:t>Medical Clinic</a:t>
            </a:r>
          </a:p>
          <a:p>
            <a:pPr lvl="1"/>
            <a:r>
              <a:rPr lang="en-US" sz="2000" dirty="0" smtClean="0"/>
              <a:t>Social Services</a:t>
            </a:r>
          </a:p>
          <a:p>
            <a:pPr lvl="1"/>
            <a:r>
              <a:rPr lang="en-US" sz="2000" dirty="0" smtClean="0"/>
              <a:t>Community Health </a:t>
            </a:r>
          </a:p>
          <a:p>
            <a:pPr lvl="1"/>
            <a:r>
              <a:rPr lang="en-US" sz="2000" dirty="0" smtClean="0"/>
              <a:t>Purchase and Referred Care</a:t>
            </a:r>
          </a:p>
          <a:p>
            <a:pPr lvl="1"/>
            <a:r>
              <a:rPr lang="en-US" sz="2000" dirty="0" smtClean="0"/>
              <a:t>Business Office</a:t>
            </a:r>
          </a:p>
          <a:p>
            <a:pPr marL="0" indent="0">
              <a:buNone/>
            </a:pPr>
            <a:endParaRPr lang="en-US" dirty="0"/>
          </a:p>
        </p:txBody>
      </p:sp>
    </p:spTree>
    <p:extLst>
      <p:ext uri="{BB962C8B-B14F-4D97-AF65-F5344CB8AC3E}">
        <p14:creationId xmlns:p14="http://schemas.microsoft.com/office/powerpoint/2010/main" val="7670917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Coquille Indian Tribe</a:t>
            </a:r>
            <a:br>
              <a:rPr lang="en-US" dirty="0"/>
            </a:br>
            <a:r>
              <a:rPr lang="en-US" dirty="0"/>
              <a:t>Health and Human Services</a:t>
            </a:r>
          </a:p>
        </p:txBody>
      </p:sp>
      <p:sp>
        <p:nvSpPr>
          <p:cNvPr id="3" name="Content Placeholder 2"/>
          <p:cNvSpPr>
            <a:spLocks noGrp="1"/>
          </p:cNvSpPr>
          <p:nvPr>
            <p:ph idx="1"/>
          </p:nvPr>
        </p:nvSpPr>
        <p:spPr/>
        <p:txBody>
          <a:bodyPr>
            <a:normAutofit/>
          </a:bodyPr>
          <a:lstStyle/>
          <a:p>
            <a:r>
              <a:rPr lang="en-US" dirty="0" smtClean="0"/>
              <a:t>Administration</a:t>
            </a:r>
          </a:p>
          <a:p>
            <a:pPr lvl="1"/>
            <a:r>
              <a:rPr lang="en-US" dirty="0"/>
              <a:t>The </a:t>
            </a:r>
            <a:r>
              <a:rPr lang="en-US" dirty="0" smtClean="0"/>
              <a:t>purpose </a:t>
            </a:r>
            <a:r>
              <a:rPr lang="en-US" dirty="0"/>
              <a:t>is </a:t>
            </a:r>
            <a:r>
              <a:rPr lang="en-US" dirty="0" smtClean="0"/>
              <a:t>to support </a:t>
            </a:r>
            <a:r>
              <a:rPr lang="en-US" dirty="0"/>
              <a:t>for all programs and activities under the Community Health Center umbrella. The management team is also responsible for the administration of unique Community Health Center programs that cross all departments of the health organization</a:t>
            </a:r>
            <a:r>
              <a:rPr lang="en-US" dirty="0" smtClean="0"/>
              <a:t>.</a:t>
            </a:r>
          </a:p>
          <a:p>
            <a:pPr lvl="1"/>
            <a:r>
              <a:rPr lang="en-US" dirty="0" smtClean="0"/>
              <a:t>A.A.A.H.C. (Accreditation Association for Ambulatory Health Care) since 2000.  </a:t>
            </a:r>
          </a:p>
          <a:p>
            <a:pPr lvl="1"/>
            <a:r>
              <a:rPr lang="en-US" dirty="0" smtClean="0"/>
              <a:t>Quality Improvement Program</a:t>
            </a:r>
          </a:p>
          <a:p>
            <a:pPr lvl="2"/>
            <a:r>
              <a:rPr lang="en-US" dirty="0" smtClean="0"/>
              <a:t>2016 Initiatives:</a:t>
            </a:r>
            <a:endParaRPr lang="en-US" dirty="0"/>
          </a:p>
          <a:p>
            <a:pPr lvl="3"/>
            <a:r>
              <a:rPr lang="en-US" dirty="0"/>
              <a:t>Increase patient access of patient portal</a:t>
            </a:r>
          </a:p>
          <a:p>
            <a:pPr lvl="3"/>
            <a:r>
              <a:rPr lang="en-US" dirty="0" smtClean="0"/>
              <a:t>Integration of behavioral health into primary care</a:t>
            </a:r>
            <a:endParaRPr lang="en-US" dirty="0"/>
          </a:p>
          <a:p>
            <a:pPr lvl="3"/>
            <a:r>
              <a:rPr lang="en-US" dirty="0"/>
              <a:t>Improve participation in adult fitness events and </a:t>
            </a:r>
            <a:r>
              <a:rPr lang="en-US" dirty="0" smtClean="0"/>
              <a:t>activities</a:t>
            </a:r>
            <a:endParaRPr lang="en-US" dirty="0"/>
          </a:p>
          <a:p>
            <a:pPr lvl="3"/>
            <a:r>
              <a:rPr lang="en-US" dirty="0"/>
              <a:t>Increase patient understanding of medical home</a:t>
            </a:r>
          </a:p>
          <a:p>
            <a:pPr lvl="3"/>
            <a:r>
              <a:rPr lang="en-US" dirty="0" smtClean="0"/>
              <a:t>Improve tobacco cessation counselling process</a:t>
            </a:r>
          </a:p>
          <a:p>
            <a:pPr lvl="1"/>
            <a:r>
              <a:rPr lang="en-US" dirty="0" smtClean="0"/>
              <a:t>Grant Management</a:t>
            </a:r>
          </a:p>
        </p:txBody>
      </p:sp>
    </p:spTree>
    <p:extLst>
      <p:ext uri="{BB962C8B-B14F-4D97-AF65-F5344CB8AC3E}">
        <p14:creationId xmlns:p14="http://schemas.microsoft.com/office/powerpoint/2010/main" val="35843202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a:t>Coquille Indian Tribe</a:t>
            </a:r>
            <a:br>
              <a:rPr lang="en-US" dirty="0"/>
            </a:br>
            <a:r>
              <a:rPr lang="en-US" dirty="0"/>
              <a:t>Health and Human Services</a:t>
            </a:r>
          </a:p>
        </p:txBody>
      </p:sp>
      <p:pic>
        <p:nvPicPr>
          <p:cNvPr id="8" name="Content Placeholder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715000" y="1828800"/>
            <a:ext cx="2190232" cy="3063664"/>
          </a:xfrm>
        </p:spPr>
      </p:pic>
      <p:sp>
        <p:nvSpPr>
          <p:cNvPr id="7" name="Content Placeholder 6"/>
          <p:cNvSpPr>
            <a:spLocks noGrp="1"/>
          </p:cNvSpPr>
          <p:nvPr>
            <p:ph sz="quarter" idx="13"/>
          </p:nvPr>
        </p:nvSpPr>
        <p:spPr/>
        <p:txBody>
          <a:bodyPr/>
          <a:lstStyle/>
          <a:p>
            <a:r>
              <a:rPr lang="en-US" dirty="0" smtClean="0"/>
              <a:t>Administration – continued</a:t>
            </a:r>
          </a:p>
          <a:p>
            <a:pPr lvl="1"/>
            <a:r>
              <a:rPr lang="en-US" sz="1800" dirty="0" smtClean="0"/>
              <a:t>Tribal Health Advisory Board</a:t>
            </a:r>
          </a:p>
          <a:p>
            <a:pPr lvl="1"/>
            <a:r>
              <a:rPr lang="en-US" sz="1800" dirty="0" smtClean="0"/>
              <a:t>Emergency Preparedness</a:t>
            </a:r>
          </a:p>
          <a:p>
            <a:pPr lvl="1"/>
            <a:r>
              <a:rPr lang="en-US" sz="1800" dirty="0" smtClean="0"/>
              <a:t>Tribal Activities</a:t>
            </a:r>
          </a:p>
          <a:p>
            <a:pPr lvl="2"/>
            <a:r>
              <a:rPr lang="en-US" sz="1800" dirty="0" smtClean="0"/>
              <a:t>Family Camp</a:t>
            </a:r>
          </a:p>
          <a:p>
            <a:pPr lvl="1"/>
            <a:r>
              <a:rPr lang="en-US" sz="1800" dirty="0" smtClean="0"/>
              <a:t> Projects</a:t>
            </a:r>
          </a:p>
          <a:p>
            <a:pPr lvl="2"/>
            <a:r>
              <a:rPr lang="en-US" sz="1800" dirty="0" smtClean="0"/>
              <a:t>Dental Health Aide Therapist</a:t>
            </a:r>
          </a:p>
          <a:p>
            <a:pPr lvl="2"/>
            <a:r>
              <a:rPr lang="en-US" sz="1800" dirty="0" smtClean="0"/>
              <a:t>B.R.F.S.S. Survey (Behavioral Risk Factor Surveillance System)</a:t>
            </a:r>
          </a:p>
          <a:p>
            <a:pPr lvl="2"/>
            <a:endParaRPr lang="en-US" dirty="0" smtClean="0"/>
          </a:p>
          <a:p>
            <a:pPr lvl="1"/>
            <a:endParaRPr lang="en-US" dirty="0" smtClean="0"/>
          </a:p>
        </p:txBody>
      </p:sp>
    </p:spTree>
    <p:extLst>
      <p:ext uri="{BB962C8B-B14F-4D97-AF65-F5344CB8AC3E}">
        <p14:creationId xmlns:p14="http://schemas.microsoft.com/office/powerpoint/2010/main" val="30807956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a:t>Coquille Indian Tribe</a:t>
            </a:r>
            <a:br>
              <a:rPr lang="en-US" dirty="0"/>
            </a:br>
            <a:r>
              <a:rPr lang="en-US" dirty="0"/>
              <a:t>Health and Human Services</a:t>
            </a:r>
          </a:p>
        </p:txBody>
      </p:sp>
      <p:sp>
        <p:nvSpPr>
          <p:cNvPr id="6" name="Content Placeholder 5"/>
          <p:cNvSpPr>
            <a:spLocks noGrp="1"/>
          </p:cNvSpPr>
          <p:nvPr>
            <p:ph idx="1"/>
          </p:nvPr>
        </p:nvSpPr>
        <p:spPr/>
        <p:txBody>
          <a:bodyPr>
            <a:normAutofit/>
          </a:bodyPr>
          <a:lstStyle/>
          <a:p>
            <a:r>
              <a:rPr lang="en-US" dirty="0" smtClean="0"/>
              <a:t>Medical Clinic</a:t>
            </a:r>
          </a:p>
          <a:p>
            <a:pPr lvl="1"/>
            <a:r>
              <a:rPr lang="en-US" dirty="0" smtClean="0"/>
              <a:t>Family Medicine Primary Care for AI/AN Patients and Employees of the Coquille Indian Tribe</a:t>
            </a:r>
          </a:p>
          <a:p>
            <a:pPr lvl="1"/>
            <a:r>
              <a:rPr lang="en-US" dirty="0" smtClean="0"/>
              <a:t>Accredited as a Medical Home</a:t>
            </a:r>
          </a:p>
          <a:p>
            <a:pPr lvl="1"/>
            <a:r>
              <a:rPr lang="en-US" dirty="0" smtClean="0"/>
              <a:t>Electronic Health Record </a:t>
            </a:r>
          </a:p>
          <a:p>
            <a:pPr lvl="1"/>
            <a:r>
              <a:rPr lang="en-US" dirty="0" smtClean="0"/>
              <a:t>Staff</a:t>
            </a:r>
          </a:p>
          <a:p>
            <a:pPr lvl="2"/>
            <a:r>
              <a:rPr lang="en-US" dirty="0" smtClean="0"/>
              <a:t>M.D.</a:t>
            </a:r>
          </a:p>
          <a:p>
            <a:pPr lvl="2"/>
            <a:r>
              <a:rPr lang="en-US" dirty="0" smtClean="0"/>
              <a:t>Family Nurse Practitioner</a:t>
            </a:r>
          </a:p>
          <a:p>
            <a:pPr lvl="2"/>
            <a:r>
              <a:rPr lang="en-US" dirty="0" smtClean="0"/>
              <a:t>Two Clinic Assistants</a:t>
            </a:r>
          </a:p>
          <a:p>
            <a:pPr lvl="2"/>
            <a:r>
              <a:rPr lang="en-US" dirty="0" smtClean="0"/>
              <a:t>Clinic Nurse Manager</a:t>
            </a:r>
          </a:p>
          <a:p>
            <a:pPr lvl="2"/>
            <a:r>
              <a:rPr lang="en-US" dirty="0" smtClean="0"/>
              <a:t>0.5 FTE Chronic Disease Case Manager</a:t>
            </a:r>
          </a:p>
          <a:p>
            <a:pPr lvl="2"/>
            <a:r>
              <a:rPr lang="en-US" dirty="0" smtClean="0"/>
              <a:t>2.0 FTE Front Office </a:t>
            </a:r>
          </a:p>
          <a:p>
            <a:pPr lvl="2"/>
            <a:r>
              <a:rPr lang="en-US" dirty="0" smtClean="0"/>
              <a:t>R.D. </a:t>
            </a:r>
          </a:p>
          <a:p>
            <a:pPr marL="457200" lvl="1" indent="0">
              <a:buNone/>
            </a:pPr>
            <a:endParaRPr lang="en-US" dirty="0" smtClean="0"/>
          </a:p>
          <a:p>
            <a:pPr lvl="1"/>
            <a:endParaRPr lang="en-US" dirty="0" smtClean="0"/>
          </a:p>
          <a:p>
            <a:pPr marL="457200" lvl="1" indent="0">
              <a:buNone/>
            </a:pP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1200" y="2667000"/>
            <a:ext cx="2641600" cy="1981200"/>
          </a:xfrm>
          <a:prstGeom prst="rect">
            <a:avLst/>
          </a:prstGeom>
        </p:spPr>
      </p:pic>
    </p:spTree>
    <p:extLst>
      <p:ext uri="{BB962C8B-B14F-4D97-AF65-F5344CB8AC3E}">
        <p14:creationId xmlns:p14="http://schemas.microsoft.com/office/powerpoint/2010/main" val="33767187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Coquille Indian Tribe</a:t>
            </a:r>
            <a:br>
              <a:rPr lang="en-US" dirty="0"/>
            </a:br>
            <a:r>
              <a:rPr lang="en-US" dirty="0"/>
              <a:t>Health and Human Services</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60290" y="1752600"/>
            <a:ext cx="4014419" cy="2687339"/>
          </a:xfrm>
        </p:spPr>
      </p:pic>
      <p:sp>
        <p:nvSpPr>
          <p:cNvPr id="4" name="Content Placeholder 3"/>
          <p:cNvSpPr>
            <a:spLocks noGrp="1"/>
          </p:cNvSpPr>
          <p:nvPr>
            <p:ph sz="quarter" idx="13"/>
          </p:nvPr>
        </p:nvSpPr>
        <p:spPr/>
        <p:txBody>
          <a:bodyPr>
            <a:normAutofit/>
          </a:bodyPr>
          <a:lstStyle/>
          <a:p>
            <a:pPr lvl="1"/>
            <a:r>
              <a:rPr lang="en-US" sz="1800" dirty="0"/>
              <a:t>Services Include</a:t>
            </a:r>
          </a:p>
          <a:p>
            <a:pPr lvl="2"/>
            <a:r>
              <a:rPr lang="en-US" dirty="0"/>
              <a:t>Comprehensive Wellness Exams</a:t>
            </a:r>
          </a:p>
          <a:p>
            <a:pPr lvl="2"/>
            <a:r>
              <a:rPr lang="en-US" dirty="0"/>
              <a:t>Minor Procedures</a:t>
            </a:r>
          </a:p>
          <a:p>
            <a:pPr lvl="2"/>
            <a:r>
              <a:rPr lang="en-US" dirty="0"/>
              <a:t>Management of Acute and Chronic Conditions</a:t>
            </a:r>
          </a:p>
          <a:p>
            <a:pPr lvl="2"/>
            <a:r>
              <a:rPr lang="en-US" dirty="0"/>
              <a:t>Medical Nutrition Therapy</a:t>
            </a:r>
          </a:p>
          <a:p>
            <a:pPr lvl="2"/>
            <a:r>
              <a:rPr lang="en-US" dirty="0"/>
              <a:t>Chronic Disuse Case Management</a:t>
            </a:r>
          </a:p>
          <a:p>
            <a:pPr lvl="2"/>
            <a:r>
              <a:rPr lang="en-US" dirty="0"/>
              <a:t>Well child</a:t>
            </a:r>
          </a:p>
          <a:p>
            <a:pPr lvl="2"/>
            <a:r>
              <a:rPr lang="en-US" dirty="0"/>
              <a:t>Immunizations</a:t>
            </a:r>
          </a:p>
          <a:p>
            <a:pPr lvl="2"/>
            <a:r>
              <a:rPr lang="en-US" dirty="0"/>
              <a:t>Referral</a:t>
            </a:r>
          </a:p>
          <a:p>
            <a:pPr lvl="2"/>
            <a:r>
              <a:rPr lang="en-US" dirty="0"/>
              <a:t>Laboratory</a:t>
            </a:r>
          </a:p>
          <a:p>
            <a:pPr lvl="2"/>
            <a:r>
              <a:rPr lang="en-US" dirty="0"/>
              <a:t>24  hour Nurse call </a:t>
            </a:r>
            <a:r>
              <a:rPr lang="en-US" dirty="0" smtClean="0"/>
              <a:t>Service</a:t>
            </a:r>
            <a:endParaRPr lang="en-US" dirty="0"/>
          </a:p>
        </p:txBody>
      </p:sp>
    </p:spTree>
    <p:extLst>
      <p:ext uri="{BB962C8B-B14F-4D97-AF65-F5344CB8AC3E}">
        <p14:creationId xmlns:p14="http://schemas.microsoft.com/office/powerpoint/2010/main" val="18196331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Coquille Indian Tribe</a:t>
            </a:r>
            <a:br>
              <a:rPr lang="en-US" dirty="0"/>
            </a:br>
            <a:r>
              <a:rPr lang="en-US" dirty="0"/>
              <a:t>Health and Human Services</a:t>
            </a:r>
          </a:p>
        </p:txBody>
      </p:sp>
      <p:sp>
        <p:nvSpPr>
          <p:cNvPr id="3" name="Content Placeholder 2"/>
          <p:cNvSpPr>
            <a:spLocks noGrp="1"/>
          </p:cNvSpPr>
          <p:nvPr>
            <p:ph sz="half" idx="2"/>
          </p:nvPr>
        </p:nvSpPr>
        <p:spPr/>
        <p:txBody>
          <a:bodyPr/>
          <a:lstStyle/>
          <a:p>
            <a:r>
              <a:rPr lang="en-US" dirty="0" smtClean="0"/>
              <a:t>Medical Clinic</a:t>
            </a:r>
          </a:p>
          <a:p>
            <a:pPr lvl="1"/>
            <a:r>
              <a:rPr lang="en-US" sz="1800" dirty="0" smtClean="0"/>
              <a:t>Looking Forward</a:t>
            </a:r>
          </a:p>
          <a:p>
            <a:pPr lvl="2"/>
            <a:r>
              <a:rPr lang="en-US" sz="1800" dirty="0" smtClean="0"/>
              <a:t>Facility Renovation and Expansion</a:t>
            </a:r>
          </a:p>
          <a:p>
            <a:pPr lvl="2"/>
            <a:r>
              <a:rPr lang="en-US" sz="1800" dirty="0" smtClean="0"/>
              <a:t>Onsite Pharmacy</a:t>
            </a:r>
          </a:p>
          <a:p>
            <a:pPr lvl="2"/>
            <a:r>
              <a:rPr lang="en-US" sz="1800" dirty="0" smtClean="0"/>
              <a:t>Behavioral Health Integration into Primary Care</a:t>
            </a:r>
          </a:p>
          <a:p>
            <a:pPr lvl="2"/>
            <a:r>
              <a:rPr lang="en-US" sz="1800" dirty="0" smtClean="0"/>
              <a:t>Integration of Specialty Care Services</a:t>
            </a:r>
          </a:p>
          <a:p>
            <a:pPr lvl="2"/>
            <a:r>
              <a:rPr lang="en-US" sz="1800" dirty="0" smtClean="0"/>
              <a:t>Dental Clinic</a:t>
            </a:r>
          </a:p>
          <a:p>
            <a:pPr lvl="3"/>
            <a:r>
              <a:rPr lang="en-US" sz="1800" dirty="0" smtClean="0"/>
              <a:t>Including Coquille Tribal DHAT’s</a:t>
            </a:r>
          </a:p>
          <a:p>
            <a:pPr lvl="3"/>
            <a:endParaRPr lang="en-US" dirty="0" smtClean="0"/>
          </a:p>
          <a:p>
            <a:pPr lvl="2"/>
            <a:endParaRPr lang="en-US" dirty="0" smtClean="0"/>
          </a:p>
        </p:txBody>
      </p:sp>
      <p:pic>
        <p:nvPicPr>
          <p:cNvPr id="9" name="Content Placeholder 8"/>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871124" y="1600200"/>
            <a:ext cx="3029776" cy="4525963"/>
          </a:xfrm>
        </p:spPr>
      </p:pic>
    </p:spTree>
    <p:extLst>
      <p:ext uri="{BB962C8B-B14F-4D97-AF65-F5344CB8AC3E}">
        <p14:creationId xmlns:p14="http://schemas.microsoft.com/office/powerpoint/2010/main" val="2185046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Coquille Indian Tribe</a:t>
            </a:r>
            <a:br>
              <a:rPr lang="en-US" dirty="0"/>
            </a:br>
            <a:r>
              <a:rPr lang="en-US" dirty="0"/>
              <a:t>Health and Human Services</a:t>
            </a:r>
          </a:p>
        </p:txBody>
      </p:sp>
      <p:sp>
        <p:nvSpPr>
          <p:cNvPr id="3" name="Content Placeholder 2"/>
          <p:cNvSpPr>
            <a:spLocks noGrp="1"/>
          </p:cNvSpPr>
          <p:nvPr>
            <p:ph idx="1"/>
          </p:nvPr>
        </p:nvSpPr>
        <p:spPr>
          <a:xfrm>
            <a:off x="152400" y="1600200"/>
            <a:ext cx="8534400" cy="5029200"/>
          </a:xfrm>
        </p:spPr>
        <p:txBody>
          <a:bodyPr>
            <a:normAutofit/>
          </a:bodyPr>
          <a:lstStyle/>
          <a:p>
            <a:r>
              <a:rPr lang="en-US" dirty="0" smtClean="0"/>
              <a:t>Social Services</a:t>
            </a:r>
          </a:p>
          <a:p>
            <a:pPr lvl="1"/>
            <a:r>
              <a:rPr lang="en-US" dirty="0" smtClean="0"/>
              <a:t>Youth Support Programs</a:t>
            </a:r>
          </a:p>
          <a:p>
            <a:pPr lvl="2"/>
            <a:r>
              <a:rPr lang="en-US" dirty="0" smtClean="0"/>
              <a:t>Child Care Assistance</a:t>
            </a:r>
          </a:p>
          <a:p>
            <a:pPr lvl="2"/>
            <a:r>
              <a:rPr lang="en-US" dirty="0" smtClean="0"/>
              <a:t>Youth Coats</a:t>
            </a:r>
          </a:p>
          <a:p>
            <a:pPr lvl="2"/>
            <a:r>
              <a:rPr lang="en-US" dirty="0" smtClean="0"/>
              <a:t>Clothes Closet</a:t>
            </a:r>
          </a:p>
          <a:p>
            <a:pPr lvl="2"/>
            <a:r>
              <a:rPr lang="en-US" dirty="0" smtClean="0"/>
              <a:t>Baby Equipment</a:t>
            </a:r>
          </a:p>
          <a:p>
            <a:pPr lvl="1"/>
            <a:r>
              <a:rPr lang="en-US" dirty="0" smtClean="0"/>
              <a:t>Self-Sufficiency Programs</a:t>
            </a:r>
          </a:p>
          <a:p>
            <a:pPr lvl="2"/>
            <a:r>
              <a:rPr lang="en-US" dirty="0" smtClean="0"/>
              <a:t>General Assistance</a:t>
            </a:r>
          </a:p>
          <a:p>
            <a:pPr lvl="2"/>
            <a:r>
              <a:rPr lang="en-US" dirty="0" smtClean="0"/>
              <a:t>Tribal Emergency Assistance</a:t>
            </a:r>
          </a:p>
          <a:p>
            <a:pPr lvl="2"/>
            <a:r>
              <a:rPr lang="en-US" dirty="0" smtClean="0"/>
              <a:t>Emergency Health Assistance</a:t>
            </a:r>
          </a:p>
          <a:p>
            <a:pPr lvl="1"/>
            <a:r>
              <a:rPr lang="en-US" dirty="0" smtClean="0"/>
              <a:t>Family Strengthening</a:t>
            </a:r>
          </a:p>
          <a:p>
            <a:pPr lvl="2"/>
            <a:r>
              <a:rPr lang="en-US" dirty="0" smtClean="0"/>
              <a:t>Case Management and Advocacy</a:t>
            </a:r>
          </a:p>
          <a:p>
            <a:pPr lvl="2"/>
            <a:r>
              <a:rPr lang="en-US" dirty="0" smtClean="0"/>
              <a:t>Domestic Violence Prevention and Intervention</a:t>
            </a:r>
          </a:p>
          <a:p>
            <a:pPr lvl="1"/>
            <a:r>
              <a:rPr lang="en-US" dirty="0" smtClean="0"/>
              <a:t>Indian Child Welfare Act (ICWA)</a:t>
            </a:r>
          </a:p>
          <a:p>
            <a:pPr lvl="1"/>
            <a:r>
              <a:rPr lang="en-US" dirty="0" smtClean="0"/>
              <a:t>Outreach Event promote relationship building and sharing of traditional technologies </a:t>
            </a:r>
          </a:p>
          <a:p>
            <a:pPr marL="914400" lvl="2" indent="0">
              <a:buNone/>
            </a:pPr>
            <a:endParaRPr lang="en-US" dirty="0" smtClean="0"/>
          </a:p>
          <a:p>
            <a:pPr lvl="1"/>
            <a:endParaRPr lang="en-US" dirty="0" smtClean="0"/>
          </a:p>
          <a:p>
            <a:pPr lvl="2"/>
            <a:endParaRPr lang="en-US" dirty="0" smtClean="0"/>
          </a:p>
          <a:p>
            <a:pPr lvl="2"/>
            <a:endParaRPr lang="en-US" dirty="0" smtClean="0"/>
          </a:p>
          <a:p>
            <a:pPr lvl="2"/>
            <a:endParaRPr lang="en-US" dirty="0" smtClean="0"/>
          </a:p>
          <a:p>
            <a:pPr lvl="2"/>
            <a:endParaRPr lang="en-US" dirty="0" smtClean="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2600" y="1600200"/>
            <a:ext cx="1899240" cy="2842937"/>
          </a:xfrm>
          <a:prstGeom prst="rect">
            <a:avLst/>
          </a:prstGeom>
        </p:spPr>
      </p:pic>
    </p:spTree>
    <p:extLst>
      <p:ext uri="{BB962C8B-B14F-4D97-AF65-F5344CB8AC3E}">
        <p14:creationId xmlns:p14="http://schemas.microsoft.com/office/powerpoint/2010/main" val="143144048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2534</TotalTime>
  <Words>570</Words>
  <Application>Microsoft Office PowerPoint</Application>
  <PresentationFormat>On-screen Show (4:3)</PresentationFormat>
  <Paragraphs>141</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Executive</vt:lpstr>
      <vt:lpstr>Coquille Indian Tribe Health and Human Services</vt:lpstr>
      <vt:lpstr>Coquille Indian Tribe Health and Human Services</vt:lpstr>
      <vt:lpstr>Coquille Indian Tribe Health and Human Services</vt:lpstr>
      <vt:lpstr>Coquille Indian Tribe Health and Human Services</vt:lpstr>
      <vt:lpstr>Coquille Indian Tribe Health and Human Services</vt:lpstr>
      <vt:lpstr>Coquille Indian Tribe Health and Human Services</vt:lpstr>
      <vt:lpstr>Coquille Indian Tribe Health and Human Services</vt:lpstr>
      <vt:lpstr>Coquille Indian Tribe Health and Human Services</vt:lpstr>
      <vt:lpstr>Coquille Indian Tribe Health and Human Services</vt:lpstr>
      <vt:lpstr>Coquille Indian Tribe Health and Human Services</vt:lpstr>
      <vt:lpstr>Coquille Indian Tribe Health and Human Services</vt:lpstr>
      <vt:lpstr>Coquille Indian Tribe Health and Human Services</vt:lpstr>
      <vt:lpstr>Coquille Indian Tribe Health and Human Services</vt:lpstr>
    </vt:vector>
  </TitlesOfParts>
  <Company>GCSSD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Native Americans of the Pacific Northwest:</dc:title>
  <dc:creator>Kristi Walker</dc:creator>
  <cp:lastModifiedBy>Lisa Griggs</cp:lastModifiedBy>
  <cp:revision>140</cp:revision>
  <cp:lastPrinted>2015-09-14T15:57:43Z</cp:lastPrinted>
  <dcterms:created xsi:type="dcterms:W3CDTF">2011-11-13T16:46:45Z</dcterms:created>
  <dcterms:modified xsi:type="dcterms:W3CDTF">2016-04-20T20:33:22Z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TC102383731033</vt:lpwstr>
  </property>
</Properties>
</file>