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Lst>
  <p:notesMasterIdLst>
    <p:notesMasterId r:id="rId17"/>
  </p:notesMasterIdLst>
  <p:handoutMasterIdLst>
    <p:handoutMasterId r:id="rId18"/>
  </p:handoutMasterIdLst>
  <p:sldIdLst>
    <p:sldId id="256" r:id="rId3"/>
    <p:sldId id="268" r:id="rId4"/>
    <p:sldId id="264" r:id="rId5"/>
    <p:sldId id="318" r:id="rId6"/>
    <p:sldId id="321" r:id="rId7"/>
    <p:sldId id="320" r:id="rId8"/>
    <p:sldId id="326" r:id="rId9"/>
    <p:sldId id="335" r:id="rId10"/>
    <p:sldId id="336" r:id="rId11"/>
    <p:sldId id="279" r:id="rId12"/>
    <p:sldId id="334" r:id="rId13"/>
    <p:sldId id="285" r:id="rId14"/>
    <p:sldId id="338" r:id="rId15"/>
    <p:sldId id="337" r:id="rId16"/>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66"/>
    <a:srgbClr val="FFFFFF"/>
    <a:srgbClr val="4A452A"/>
    <a:srgbClr val="FBCBA3"/>
    <a:srgbClr val="C5AE23"/>
    <a:srgbClr val="8E755A"/>
    <a:srgbClr val="CE7019"/>
    <a:srgbClr val="559BBE"/>
    <a:srgbClr val="19467F"/>
    <a:srgbClr val="002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79" autoAdjust="0"/>
    <p:restoredTop sz="87543" autoAdjust="0"/>
  </p:normalViewPr>
  <p:slideViewPr>
    <p:cSldViewPr snapToGrid="0" snapToObjects="1">
      <p:cViewPr>
        <p:scale>
          <a:sx n="109" d="100"/>
          <a:sy n="109" d="100"/>
        </p:scale>
        <p:origin x="-1674" y="-48"/>
      </p:cViewPr>
      <p:guideLst>
        <p:guide orient="horz" pos="2160"/>
        <p:guide pos="3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71" d="100"/>
          <a:sy n="71" d="100"/>
        </p:scale>
        <p:origin x="-3186"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2830" tIns="46415" rIns="92830" bIns="46415" rtlCol="0"/>
          <a:lstStyle>
            <a:lvl1pPr algn="r">
              <a:defRPr sz="1200"/>
            </a:lvl1pPr>
          </a:lstStyle>
          <a:p>
            <a:fld id="{C8AA7058-65D2-7848-8116-15A702DDE107}" type="datetimeFigureOut">
              <a:rPr lang="en-US" smtClean="0"/>
              <a:pPr/>
              <a:t>1/15/2016</a:t>
            </a:fld>
            <a:endParaRPr lang="en-US" dirty="0"/>
          </a:p>
        </p:txBody>
      </p:sp>
      <p:sp>
        <p:nvSpPr>
          <p:cNvPr id="4" name="Footer Placeholder 3"/>
          <p:cNvSpPr>
            <a:spLocks noGrp="1"/>
          </p:cNvSpPr>
          <p:nvPr>
            <p:ph type="ftr" sz="quarter" idx="2"/>
          </p:nvPr>
        </p:nvSpPr>
        <p:spPr>
          <a:xfrm>
            <a:off x="0" y="8829966"/>
            <a:ext cx="3037840" cy="464820"/>
          </a:xfrm>
          <a:prstGeom prst="rect">
            <a:avLst/>
          </a:prstGeom>
        </p:spPr>
        <p:txBody>
          <a:bodyPr vert="horz" lIns="92830" tIns="46415" rIns="92830" bIns="46415"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6"/>
            <a:ext cx="3037840" cy="464820"/>
          </a:xfrm>
          <a:prstGeom prst="rect">
            <a:avLst/>
          </a:prstGeom>
        </p:spPr>
        <p:txBody>
          <a:bodyPr vert="horz" lIns="92830" tIns="46415" rIns="92830" bIns="46415" rtlCol="0" anchor="b"/>
          <a:lstStyle>
            <a:lvl1pPr algn="r">
              <a:defRPr sz="1200"/>
            </a:lvl1pPr>
          </a:lstStyle>
          <a:p>
            <a:fld id="{4F431C6F-3747-F84E-B477-90591AF8819D}" type="slidenum">
              <a:rPr lang="en-US" smtClean="0"/>
              <a:pPr/>
              <a:t>‹#›</a:t>
            </a:fld>
            <a:endParaRPr lang="en-US" dirty="0"/>
          </a:p>
        </p:txBody>
      </p:sp>
    </p:spTree>
    <p:extLst>
      <p:ext uri="{BB962C8B-B14F-4D97-AF65-F5344CB8AC3E}">
        <p14:creationId xmlns:p14="http://schemas.microsoft.com/office/powerpoint/2010/main" val="23934988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2830" tIns="46415" rIns="92830" bIns="46415"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2830" tIns="46415" rIns="92830" bIns="46415" rtlCol="0"/>
          <a:lstStyle>
            <a:lvl1pPr algn="r">
              <a:defRPr sz="1200"/>
            </a:lvl1pPr>
          </a:lstStyle>
          <a:p>
            <a:fld id="{075413CB-1CF4-4204-90AC-D6099DF28159}" type="datetimeFigureOut">
              <a:rPr lang="en-US" smtClean="0"/>
              <a:t>1/15/2016</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2830" tIns="46415" rIns="92830" bIns="46415" rtlCol="0" anchor="ctr"/>
          <a:lstStyle/>
          <a:p>
            <a:endParaRPr lang="en-US" dirty="0"/>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2830" tIns="46415" rIns="92830" bIns="464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6"/>
            <a:ext cx="3037840" cy="464820"/>
          </a:xfrm>
          <a:prstGeom prst="rect">
            <a:avLst/>
          </a:prstGeom>
        </p:spPr>
        <p:txBody>
          <a:bodyPr vert="horz" lIns="92830" tIns="46415" rIns="92830" bIns="4641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6"/>
            <a:ext cx="3037840" cy="464820"/>
          </a:xfrm>
          <a:prstGeom prst="rect">
            <a:avLst/>
          </a:prstGeom>
        </p:spPr>
        <p:txBody>
          <a:bodyPr vert="horz" lIns="92830" tIns="46415" rIns="92830" bIns="46415" rtlCol="0" anchor="b"/>
          <a:lstStyle>
            <a:lvl1pPr algn="r">
              <a:defRPr sz="1200"/>
            </a:lvl1pPr>
          </a:lstStyle>
          <a:p>
            <a:fld id="{50821BDF-A0D4-4F1D-9200-1F6DEC133436}" type="slidenum">
              <a:rPr lang="en-US" smtClean="0"/>
              <a:t>‹#›</a:t>
            </a:fld>
            <a:endParaRPr lang="en-US" dirty="0"/>
          </a:p>
        </p:txBody>
      </p:sp>
    </p:spTree>
    <p:extLst>
      <p:ext uri="{BB962C8B-B14F-4D97-AF65-F5344CB8AC3E}">
        <p14:creationId xmlns:p14="http://schemas.microsoft.com/office/powerpoint/2010/main" val="48396232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hudexchange.info/resource/4832/2015-ahar-part-1-pit-estimates-of-homelessnes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m.doe.gov/pdfs/MEMO%20Tribal%20Consultation%20and%20Executive%20Order%2013175.pdf"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Aiyukii</a:t>
            </a:r>
            <a:r>
              <a:rPr lang="en-US" dirty="0" smtClean="0"/>
              <a:t> (hello) – thank you for</a:t>
            </a:r>
            <a:r>
              <a:rPr lang="en-US" baseline="0" dirty="0" smtClean="0"/>
              <a:t> this opportunity and continued partnership to be here with all of you today.  Happy New Year to all of you.  </a:t>
            </a:r>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t>1</a:t>
            </a:fld>
            <a:endParaRPr lang="en-US" dirty="0"/>
          </a:p>
        </p:txBody>
      </p:sp>
    </p:spTree>
    <p:extLst>
      <p:ext uri="{BB962C8B-B14F-4D97-AF65-F5344CB8AC3E}">
        <p14:creationId xmlns:p14="http://schemas.microsoft.com/office/powerpoint/2010/main" val="4679400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t>10</a:t>
            </a:fld>
            <a:endParaRPr lang="en-US" dirty="0"/>
          </a:p>
        </p:txBody>
      </p:sp>
    </p:spTree>
    <p:extLst>
      <p:ext uri="{BB962C8B-B14F-4D97-AF65-F5344CB8AC3E}">
        <p14:creationId xmlns:p14="http://schemas.microsoft.com/office/powerpoint/2010/main" val="3485723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Dan Kelly will address more specifically.</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More information on Homelessness stats available here:  </a:t>
            </a:r>
            <a:r>
              <a:rPr lang="en-US" sz="1200" u="sng" kern="1200" dirty="0" smtClean="0">
                <a:solidFill>
                  <a:schemeClr val="tx1"/>
                </a:solidFill>
                <a:effectLst/>
                <a:latin typeface="+mn-lt"/>
                <a:ea typeface="+mn-ea"/>
                <a:cs typeface="+mn-cs"/>
                <a:hlinkClick r:id="rId3"/>
              </a:rPr>
              <a:t>https://www.hudexchange.info/resource/4832/2015-ahar-part-1-pit-estimates-of-homelessness/</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t>11</a:t>
            </a:fld>
            <a:endParaRPr lang="en-US" dirty="0"/>
          </a:p>
        </p:txBody>
      </p:sp>
    </p:spTree>
    <p:extLst>
      <p:ext uri="{BB962C8B-B14F-4D97-AF65-F5344CB8AC3E}">
        <p14:creationId xmlns:p14="http://schemas.microsoft.com/office/powerpoint/2010/main" val="3485723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t>12</a:t>
            </a:fld>
            <a:endParaRPr lang="en-US" dirty="0"/>
          </a:p>
        </p:txBody>
      </p:sp>
    </p:spTree>
    <p:extLst>
      <p:ext uri="{BB962C8B-B14F-4D97-AF65-F5344CB8AC3E}">
        <p14:creationId xmlns:p14="http://schemas.microsoft.com/office/powerpoint/2010/main" val="3485723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HUD/VASH:</a:t>
            </a:r>
            <a:r>
              <a:rPr lang="en-US" baseline="0" dirty="0" smtClean="0"/>
              <a:t>  7 tribes in my region; 3 in AK; 1 in OR; 3 in WA - $1,840,768/140 Vouchers</a:t>
            </a:r>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485723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t>14</a:t>
            </a:fld>
            <a:endParaRPr lang="en-US" dirty="0"/>
          </a:p>
        </p:txBody>
      </p:sp>
    </p:spTree>
    <p:extLst>
      <p:ext uri="{BB962C8B-B14F-4D97-AF65-F5344CB8AC3E}">
        <p14:creationId xmlns:p14="http://schemas.microsoft.com/office/powerpoint/2010/main" val="3485723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Clinton's 2000 </a:t>
            </a:r>
            <a:r>
              <a:rPr lang="en-US" dirty="0">
                <a:hlinkClick r:id="rId3" action="ppaction://hlinkfile"/>
              </a:rPr>
              <a:t>Executive Order 13175</a:t>
            </a:r>
            <a:r>
              <a:rPr lang="en-US" dirty="0"/>
              <a:t> reaffirmed the U.S. Government's responsibility for </a:t>
            </a:r>
            <a:r>
              <a:rPr lang="en-US" b="1" dirty="0"/>
              <a:t>continued collaboration and consultation with Tribal Governments </a:t>
            </a:r>
            <a:r>
              <a:rPr lang="en-US" dirty="0"/>
              <a:t>in the development of Federal policies that have tribal implications, to strengthen the United States government-to-government relationships with Indian tribes, and reduce the imposition of un-funded mandates upon Indian tribes.</a:t>
            </a:r>
            <a:r>
              <a:rPr lang="en-US" sz="1400" dirty="0"/>
              <a:t> </a:t>
            </a:r>
          </a:p>
          <a:p>
            <a:endParaRPr lang="en-US" sz="1400" dirty="0"/>
          </a:p>
          <a:p>
            <a:r>
              <a:rPr lang="en-US" sz="1400" dirty="0">
                <a:latin typeface="Cambria" pitchFamily="18" charset="0"/>
                <a:cs typeface="Arial" pitchFamily="34" charset="0"/>
              </a:rPr>
              <a:t>President Obama’s (2009) Memorandum on Tribal Consultation  took it a step further – he </a:t>
            </a:r>
            <a:r>
              <a:rPr lang="en-US" sz="1400" dirty="0"/>
              <a:t>directed each agency head to create a detailed plan of actions the agency will take to implement the policies and directives of Clinton’s Executive Order 13175. – 1 day short of 9 years after Clinton’s Order.</a:t>
            </a:r>
          </a:p>
          <a:p>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t>2</a:t>
            </a:fld>
            <a:endParaRPr lang="en-US" dirty="0"/>
          </a:p>
        </p:txBody>
      </p:sp>
    </p:spTree>
    <p:extLst>
      <p:ext uri="{BB962C8B-B14F-4D97-AF65-F5344CB8AC3E}">
        <p14:creationId xmlns:p14="http://schemas.microsoft.com/office/powerpoint/2010/main" val="3485723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821BDF-A0D4-4F1D-9200-1F6DEC133436}" type="slidenum">
              <a:rPr lang="en-US" smtClean="0"/>
              <a:t>3</a:t>
            </a:fld>
            <a:endParaRPr lang="en-US" dirty="0"/>
          </a:p>
        </p:txBody>
      </p:sp>
    </p:spTree>
    <p:extLst>
      <p:ext uri="{BB962C8B-B14F-4D97-AF65-F5344CB8AC3E}">
        <p14:creationId xmlns:p14="http://schemas.microsoft.com/office/powerpoint/2010/main" val="2229398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OTGR works closely with each of the three</a:t>
            </a:r>
            <a:r>
              <a:rPr lang="en-US" baseline="0" dirty="0" smtClean="0"/>
              <a:t> branches of VA.</a:t>
            </a:r>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t>4</a:t>
            </a:fld>
            <a:endParaRPr lang="en-US" dirty="0"/>
          </a:p>
        </p:txBody>
      </p:sp>
    </p:spTree>
    <p:extLst>
      <p:ext uri="{BB962C8B-B14F-4D97-AF65-F5344CB8AC3E}">
        <p14:creationId xmlns:p14="http://schemas.microsoft.com/office/powerpoint/2010/main" val="3485723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NCA:  9 Tribal</a:t>
            </a:r>
            <a:r>
              <a:rPr lang="en-US" baseline="0" dirty="0" smtClean="0"/>
              <a:t> Governments have received grants through FY2015; 5 are open and $22,277,927 have been awarded to tribal governments</a:t>
            </a:r>
          </a:p>
        </p:txBody>
      </p:sp>
      <p:sp>
        <p:nvSpPr>
          <p:cNvPr id="4" name="Slide Number Placeholder 3"/>
          <p:cNvSpPr>
            <a:spLocks noGrp="1"/>
          </p:cNvSpPr>
          <p:nvPr>
            <p:ph type="sldNum" sz="quarter" idx="10"/>
          </p:nvPr>
        </p:nvSpPr>
        <p:spPr/>
        <p:txBody>
          <a:bodyPr/>
          <a:lstStyle/>
          <a:p>
            <a:fld id="{50821BDF-A0D4-4F1D-9200-1F6DEC133436}" type="slidenum">
              <a:rPr lang="en-US" smtClean="0"/>
              <a:t>5</a:t>
            </a:fld>
            <a:endParaRPr lang="en-US" dirty="0"/>
          </a:p>
        </p:txBody>
      </p:sp>
    </p:spTree>
    <p:extLst>
      <p:ext uri="{BB962C8B-B14F-4D97-AF65-F5344CB8AC3E}">
        <p14:creationId xmlns:p14="http://schemas.microsoft.com/office/powerpoint/2010/main" val="3485723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t>6</a:t>
            </a:fld>
            <a:endParaRPr lang="en-US" dirty="0"/>
          </a:p>
        </p:txBody>
      </p:sp>
    </p:spTree>
    <p:extLst>
      <p:ext uri="{BB962C8B-B14F-4D97-AF65-F5344CB8AC3E}">
        <p14:creationId xmlns:p14="http://schemas.microsoft.com/office/powerpoint/2010/main" val="3485723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t>7</a:t>
            </a:fld>
            <a:endParaRPr lang="en-US" dirty="0"/>
          </a:p>
        </p:txBody>
      </p:sp>
    </p:spTree>
    <p:extLst>
      <p:ext uri="{BB962C8B-B14F-4D97-AF65-F5344CB8AC3E}">
        <p14:creationId xmlns:p14="http://schemas.microsoft.com/office/powerpoint/2010/main" val="3485723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t>8</a:t>
            </a:fld>
            <a:endParaRPr lang="en-US" dirty="0"/>
          </a:p>
        </p:txBody>
      </p:sp>
    </p:spTree>
    <p:extLst>
      <p:ext uri="{BB962C8B-B14F-4D97-AF65-F5344CB8AC3E}">
        <p14:creationId xmlns:p14="http://schemas.microsoft.com/office/powerpoint/2010/main" val="3485723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821BDF-A0D4-4F1D-9200-1F6DEC133436}" type="slidenum">
              <a:rPr lang="en-US" smtClean="0"/>
              <a:t>9</a:t>
            </a:fld>
            <a:endParaRPr lang="en-US" dirty="0"/>
          </a:p>
        </p:txBody>
      </p:sp>
    </p:spTree>
    <p:extLst>
      <p:ext uri="{BB962C8B-B14F-4D97-AF65-F5344CB8AC3E}">
        <p14:creationId xmlns:p14="http://schemas.microsoft.com/office/powerpoint/2010/main" val="34857238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d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BMVA_TOPR29_VATribal_PPT_Cover.pn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929911-690F-C944-B05E-C2EB3910820A}" type="datetimeFigureOut">
              <a:rPr lang="en-US" smtClean="0"/>
              <a:pPr/>
              <a:t>1/15/2016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385A34-8520-074A-BBB5-5BB2F334BD6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929911-690F-C944-B05E-C2EB3910820A}" type="datetimeFigureOut">
              <a:rPr lang="en-US" smtClean="0"/>
              <a:pPr/>
              <a:t>1/15/2016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385A34-8520-074A-BBB5-5BB2F334BD68}"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 og indholdsobjekt">
    <p:spTree>
      <p:nvGrpSpPr>
        <p:cNvPr id="1" name=""/>
        <p:cNvGrpSpPr/>
        <p:nvPr/>
      </p:nvGrpSpPr>
      <p:grpSpPr>
        <a:xfrm>
          <a:off x="0" y="0"/>
          <a:ext cx="0" cy="0"/>
          <a:chOff x="0" y="0"/>
          <a:chExt cx="0" cy="0"/>
        </a:xfrm>
      </p:grpSpPr>
    </p:spTree>
    <p:extLst>
      <p:ext uri="{BB962C8B-B14F-4D97-AF65-F5344CB8AC3E}">
        <p14:creationId xmlns:p14="http://schemas.microsoft.com/office/powerpoint/2010/main" val="867983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extBox 9"/>
          <p:cNvSpPr txBox="1">
            <a:spLocks noChangeArrowheads="1"/>
          </p:cNvSpPr>
          <p:nvPr userDrawn="1"/>
        </p:nvSpPr>
        <p:spPr bwMode="auto">
          <a:xfrm>
            <a:off x="1219200" y="2057400"/>
            <a:ext cx="6629400" cy="2400657"/>
          </a:xfrm>
          <a:prstGeom prst="rect">
            <a:avLst/>
          </a:prstGeom>
          <a:noFill/>
          <a:ln w="9525">
            <a:noFill/>
            <a:miter lim="800000"/>
            <a:headEnd/>
            <a:tailEnd/>
          </a:ln>
        </p:spPr>
        <p:txBody>
          <a:bodyPr wrap="square">
            <a:prstTxWarp prst="textNoShape">
              <a:avLst/>
            </a:prstTxWarp>
            <a:spAutoFit/>
          </a:bodyPr>
          <a:lstStyle/>
          <a:p>
            <a:pPr>
              <a:spcAft>
                <a:spcPts val="600"/>
              </a:spcAft>
            </a:pPr>
            <a:endParaRPr lang="en-US" sz="3600" b="1" cap="all" dirty="0" smtClean="0">
              <a:solidFill>
                <a:srgbClr val="FFFFFF"/>
              </a:solidFill>
              <a:latin typeface="Georgia"/>
              <a:cs typeface="Georgia"/>
            </a:endParaRPr>
          </a:p>
          <a:p>
            <a:pPr algn="ctr">
              <a:spcAft>
                <a:spcPts val="600"/>
              </a:spcAft>
              <a:defRPr/>
            </a:pPr>
            <a:r>
              <a:rPr lang="en-US" sz="3200" dirty="0" smtClean="0">
                <a:solidFill>
                  <a:srgbClr val="FFFFFF"/>
                </a:solidFill>
                <a:latin typeface="Georgia"/>
                <a:cs typeface="Georgia"/>
              </a:rPr>
              <a:t>Office of Tribal Government Relations (OTGR)</a:t>
            </a:r>
          </a:p>
          <a:p>
            <a:pPr>
              <a:spcAft>
                <a:spcPts val="600"/>
              </a:spcAft>
            </a:pPr>
            <a:endParaRPr lang="en-US" sz="4000" b="1" cap="all" dirty="0" smtClean="0">
              <a:solidFill>
                <a:srgbClr val="FFFFFF"/>
              </a:solidFill>
              <a:latin typeface="Arial Bold"/>
              <a:cs typeface="Arial Bold"/>
            </a:endParaRPr>
          </a:p>
        </p:txBody>
      </p:sp>
      <p:sp>
        <p:nvSpPr>
          <p:cNvPr id="10" name="TextBox 10"/>
          <p:cNvSpPr txBox="1">
            <a:spLocks noChangeArrowheads="1"/>
          </p:cNvSpPr>
          <p:nvPr userDrawn="1"/>
        </p:nvSpPr>
        <p:spPr bwMode="auto">
          <a:xfrm>
            <a:off x="1676400" y="4800600"/>
            <a:ext cx="6172200" cy="1954381"/>
          </a:xfrm>
          <a:prstGeom prst="rect">
            <a:avLst/>
          </a:prstGeom>
          <a:noFill/>
          <a:ln w="9525">
            <a:noFill/>
            <a:miter lim="800000"/>
            <a:headEnd/>
            <a:tailEnd/>
          </a:ln>
        </p:spPr>
        <p:txBody>
          <a:bodyPr wrap="square">
            <a:prstTxWarp prst="textNoShape">
              <a:avLst/>
            </a:prstTxWarp>
            <a:spAutoFit/>
          </a:bodyPr>
          <a:lstStyle/>
          <a:p>
            <a:endParaRPr lang="en-US" sz="1100" dirty="0" smtClean="0">
              <a:solidFill>
                <a:srgbClr val="FFFFFF"/>
              </a:solidFill>
              <a:latin typeface="Georgia"/>
              <a:cs typeface="Georgia"/>
            </a:endParaRPr>
          </a:p>
          <a:p>
            <a:r>
              <a:rPr lang="en-US" sz="1100" dirty="0" smtClean="0">
                <a:solidFill>
                  <a:srgbClr val="FFFFFF"/>
                </a:solidFill>
                <a:latin typeface="Georgia"/>
                <a:cs typeface="Georgia"/>
              </a:rPr>
              <a:t>Submitted To:</a:t>
            </a:r>
          </a:p>
          <a:p>
            <a:r>
              <a:rPr lang="en-US" sz="1100" dirty="0" smtClean="0">
                <a:solidFill>
                  <a:srgbClr val="FFFFFF"/>
                </a:solidFill>
                <a:latin typeface="Georgia"/>
                <a:cs typeface="Georgia"/>
              </a:rPr>
              <a:t>National Association of State Directors Of Veterans Affairs</a:t>
            </a:r>
          </a:p>
          <a:p>
            <a:r>
              <a:rPr lang="en-US" sz="1100" dirty="0" smtClean="0">
                <a:solidFill>
                  <a:srgbClr val="FFFFFF"/>
                </a:solidFill>
                <a:latin typeface="Georgia"/>
                <a:cs typeface="Georgia"/>
              </a:rPr>
              <a:t>2011 Annual Training Conference – Lincoln City, Oregon</a:t>
            </a:r>
          </a:p>
          <a:p>
            <a:endParaRPr lang="en-US" sz="1100" dirty="0" smtClean="0">
              <a:solidFill>
                <a:srgbClr val="FFFFFF"/>
              </a:solidFill>
              <a:latin typeface="Georgia"/>
              <a:cs typeface="Georgia"/>
            </a:endParaRPr>
          </a:p>
          <a:p>
            <a:r>
              <a:rPr lang="en-US" sz="1100" dirty="0" smtClean="0">
                <a:solidFill>
                  <a:srgbClr val="FFFFFF"/>
                </a:solidFill>
                <a:latin typeface="Georgia"/>
                <a:cs typeface="Georgia"/>
              </a:rPr>
              <a:t>By </a:t>
            </a:r>
          </a:p>
          <a:p>
            <a:r>
              <a:rPr lang="en-US" sz="1100" dirty="0" smtClean="0">
                <a:solidFill>
                  <a:srgbClr val="FFFFFF"/>
                </a:solidFill>
                <a:latin typeface="Georgia"/>
                <a:cs typeface="Georgia"/>
              </a:rPr>
              <a:t>Terry Bentley</a:t>
            </a:r>
          </a:p>
          <a:p>
            <a:r>
              <a:rPr lang="en-US" sz="1100" dirty="0" smtClean="0">
                <a:solidFill>
                  <a:srgbClr val="FFFFFF"/>
                </a:solidFill>
                <a:latin typeface="Georgia"/>
                <a:cs typeface="Georgia"/>
              </a:rPr>
              <a:t>Tribal Government Relations Specialist – Western Region</a:t>
            </a:r>
            <a:endParaRPr lang="en-US" sz="1100" dirty="0" smtClean="0">
              <a:solidFill>
                <a:srgbClr val="FFFFFF"/>
              </a:solidFill>
              <a:latin typeface="Georgia"/>
              <a:ea typeface="  AlbertanH" charset="0"/>
              <a:cs typeface="Georgia"/>
            </a:endParaRPr>
          </a:p>
          <a:p>
            <a:endParaRPr lang="en-US" sz="1100" dirty="0">
              <a:solidFill>
                <a:srgbClr val="FFFFFF"/>
              </a:solidFill>
              <a:latin typeface="Myriad Pro"/>
              <a:ea typeface="  AlbertanH" charset="0"/>
              <a:cs typeface="Myriad Pro"/>
            </a:endParaRPr>
          </a:p>
          <a:p>
            <a:endParaRPr lang="en-US" sz="1100" dirty="0">
              <a:solidFill>
                <a:srgbClr val="FFFFFF"/>
              </a:solidFill>
              <a:latin typeface="Myriad Pro"/>
              <a:ea typeface="  AlbertanH" charset="0"/>
              <a:cs typeface="Myriad Pro"/>
            </a:endParaRPr>
          </a:p>
          <a:p>
            <a:endParaRPr lang="en-US" sz="1100" dirty="0">
              <a:solidFill>
                <a:srgbClr val="FFFFFF"/>
              </a:solidFill>
              <a:latin typeface="Myriad Pro"/>
              <a:ea typeface="  AlbertanH" charset="0"/>
              <a:cs typeface="Myriad Pro"/>
            </a:endParaRPr>
          </a:p>
        </p:txBody>
      </p:sp>
    </p:spTree>
    <p:extLst>
      <p:ext uri="{BB962C8B-B14F-4D97-AF65-F5344CB8AC3E}">
        <p14:creationId xmlns:p14="http://schemas.microsoft.com/office/powerpoint/2010/main" val="354115291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TextBox 9"/>
          <p:cNvSpPr txBox="1">
            <a:spLocks noChangeArrowheads="1"/>
          </p:cNvSpPr>
          <p:nvPr userDrawn="1"/>
        </p:nvSpPr>
        <p:spPr bwMode="auto">
          <a:xfrm>
            <a:off x="1676400" y="2209800"/>
            <a:ext cx="6400800" cy="1600438"/>
          </a:xfrm>
          <a:prstGeom prst="rect">
            <a:avLst/>
          </a:prstGeom>
          <a:noFill/>
          <a:ln w="9525">
            <a:noFill/>
            <a:miter lim="800000"/>
            <a:headEnd/>
            <a:tailEnd/>
          </a:ln>
        </p:spPr>
        <p:txBody>
          <a:bodyPr wrap="square">
            <a:prstTxWarp prst="textNoShape">
              <a:avLst/>
            </a:prstTxWarp>
            <a:spAutoFit/>
          </a:bodyPr>
          <a:lstStyle/>
          <a:p>
            <a:pPr>
              <a:spcAft>
                <a:spcPts val="600"/>
              </a:spcAft>
              <a:defRPr/>
            </a:pPr>
            <a:r>
              <a:rPr lang="en-US" sz="2800" dirty="0" smtClean="0">
                <a:solidFill>
                  <a:srgbClr val="FFFFFF"/>
                </a:solidFill>
                <a:latin typeface="Georgia"/>
                <a:cs typeface="Georgia"/>
              </a:rPr>
              <a:t>Office of Tribal Government Relations</a:t>
            </a:r>
            <a:endParaRPr lang="en-US" sz="1600" cap="all" dirty="0" smtClean="0">
              <a:solidFill>
                <a:srgbClr val="FFFFFF"/>
              </a:solidFill>
              <a:latin typeface="Georgia"/>
              <a:cs typeface="Georgia"/>
            </a:endParaRPr>
          </a:p>
          <a:p>
            <a:pPr>
              <a:spcAft>
                <a:spcPts val="600"/>
              </a:spcAft>
              <a:defRPr/>
            </a:pPr>
            <a:endParaRPr lang="en-US" sz="2000" dirty="0" smtClean="0">
              <a:solidFill>
                <a:srgbClr val="FFFFFF"/>
              </a:solidFill>
              <a:latin typeface="Georgia"/>
              <a:cs typeface="Georgia"/>
            </a:endParaRPr>
          </a:p>
          <a:p>
            <a:pPr>
              <a:spcAft>
                <a:spcPts val="600"/>
              </a:spcAft>
            </a:pPr>
            <a:endParaRPr lang="en-US" sz="4000" b="1" cap="all" dirty="0" smtClean="0">
              <a:solidFill>
                <a:srgbClr val="FFFFFF"/>
              </a:solidFill>
              <a:latin typeface="Arial Bold"/>
              <a:cs typeface="Arial Bold"/>
            </a:endParaRPr>
          </a:p>
        </p:txBody>
      </p:sp>
      <p:sp>
        <p:nvSpPr>
          <p:cNvPr id="10" name="TextBox 10"/>
          <p:cNvSpPr txBox="1">
            <a:spLocks noChangeArrowheads="1"/>
          </p:cNvSpPr>
          <p:nvPr userDrawn="1"/>
        </p:nvSpPr>
        <p:spPr bwMode="auto">
          <a:xfrm>
            <a:off x="1676400" y="4800600"/>
            <a:ext cx="6172200" cy="1615827"/>
          </a:xfrm>
          <a:prstGeom prst="rect">
            <a:avLst/>
          </a:prstGeom>
          <a:noFill/>
          <a:ln w="9525">
            <a:noFill/>
            <a:miter lim="800000"/>
            <a:headEnd/>
            <a:tailEnd/>
          </a:ln>
        </p:spPr>
        <p:txBody>
          <a:bodyPr wrap="square">
            <a:prstTxWarp prst="textNoShape">
              <a:avLst/>
            </a:prstTxWarp>
            <a:spAutoFit/>
          </a:bodyPr>
          <a:lstStyle/>
          <a:p>
            <a:r>
              <a:rPr lang="en-US" sz="1100" dirty="0" smtClean="0">
                <a:solidFill>
                  <a:srgbClr val="FFFFFF"/>
                </a:solidFill>
                <a:latin typeface="Georgia"/>
                <a:cs typeface="Georgia"/>
              </a:rPr>
              <a:t>Click to edit Submitted to:</a:t>
            </a:r>
          </a:p>
          <a:p>
            <a:r>
              <a:rPr lang="en-US" sz="1100" dirty="0" smtClean="0">
                <a:solidFill>
                  <a:srgbClr val="FFFFFF"/>
                </a:solidFill>
                <a:latin typeface="Georgia"/>
                <a:cs typeface="Georgia"/>
              </a:rPr>
              <a:t>National Association of State Directors of Veterans Affairs</a:t>
            </a:r>
          </a:p>
          <a:p>
            <a:endParaRPr lang="en-US" sz="1100" dirty="0" smtClean="0">
              <a:solidFill>
                <a:srgbClr val="FFFFFF"/>
              </a:solidFill>
              <a:latin typeface="Georgia"/>
              <a:cs typeface="Georgia"/>
            </a:endParaRPr>
          </a:p>
          <a:p>
            <a:r>
              <a:rPr lang="en-US" sz="1100" dirty="0" smtClean="0">
                <a:solidFill>
                  <a:srgbClr val="FFFFFF"/>
                </a:solidFill>
                <a:latin typeface="Georgia"/>
                <a:cs typeface="Georgia"/>
              </a:rPr>
              <a:t>By :</a:t>
            </a:r>
          </a:p>
          <a:p>
            <a:r>
              <a:rPr lang="en-US" sz="1100" dirty="0" smtClean="0">
                <a:solidFill>
                  <a:srgbClr val="FFFFFF"/>
                </a:solidFill>
                <a:latin typeface="Georgia"/>
                <a:cs typeface="Georgia"/>
              </a:rPr>
              <a:t>Terry Bentley</a:t>
            </a:r>
          </a:p>
          <a:p>
            <a:r>
              <a:rPr lang="en-US" sz="1100" dirty="0" smtClean="0">
                <a:solidFill>
                  <a:srgbClr val="FFFFFF"/>
                </a:solidFill>
                <a:latin typeface="Georgia"/>
                <a:cs typeface="Georgia"/>
              </a:rPr>
              <a:t>Tribal Government Relations Specialist – Western Region</a:t>
            </a:r>
            <a:endParaRPr lang="en-US" sz="1100" dirty="0" smtClean="0">
              <a:solidFill>
                <a:srgbClr val="FFFFFF"/>
              </a:solidFill>
              <a:latin typeface="Georgia"/>
              <a:ea typeface="  AlbertanH" charset="0"/>
              <a:cs typeface="Georgia"/>
            </a:endParaRPr>
          </a:p>
          <a:p>
            <a:endParaRPr lang="en-US" sz="1100" dirty="0">
              <a:solidFill>
                <a:srgbClr val="FFFFFF"/>
              </a:solidFill>
              <a:latin typeface="Myriad Pro"/>
              <a:ea typeface="  AlbertanH" charset="0"/>
              <a:cs typeface="Myriad Pro"/>
            </a:endParaRPr>
          </a:p>
          <a:p>
            <a:endParaRPr lang="en-US" sz="1100" dirty="0">
              <a:solidFill>
                <a:srgbClr val="FFFFFF"/>
              </a:solidFill>
              <a:latin typeface="Myriad Pro"/>
              <a:ea typeface="  AlbertanH" charset="0"/>
              <a:cs typeface="Myriad Pro"/>
            </a:endParaRPr>
          </a:p>
          <a:p>
            <a:endParaRPr lang="en-US" sz="1100" dirty="0">
              <a:solidFill>
                <a:srgbClr val="FFFFFF"/>
              </a:solidFill>
              <a:latin typeface="Myriad Pro"/>
              <a:ea typeface="  AlbertanH" charset="0"/>
              <a:cs typeface="Myriad Pro"/>
            </a:endParaRPr>
          </a:p>
        </p:txBody>
      </p:sp>
    </p:spTree>
    <p:extLst>
      <p:ext uri="{BB962C8B-B14F-4D97-AF65-F5344CB8AC3E}">
        <p14:creationId xmlns:p14="http://schemas.microsoft.com/office/powerpoint/2010/main" val="1944872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1219200" y="2743200"/>
            <a:ext cx="6705600" cy="1143000"/>
          </a:xfrm>
          <a:prstGeom prst="rect">
            <a:avLst/>
          </a:prstGeom>
          <a:solidFill>
            <a:schemeClr val="bg1"/>
          </a:solidFill>
          <a:ln w="0">
            <a:solidFill>
              <a:srgbClr val="FFFFFF"/>
            </a:solidFill>
          </a:ln>
        </p:spPr>
        <p:txBody>
          <a:bodyPr>
            <a:normAutofit/>
          </a:bodyPr>
          <a:lstStyle>
            <a:lvl1pPr algn="ctr">
              <a:defRPr sz="2400" b="1" i="0" cap="all" baseline="0">
                <a:solidFill>
                  <a:schemeClr val="bg1">
                    <a:lumMod val="65000"/>
                  </a:schemeClr>
                </a:solidFill>
                <a:latin typeface="Georgia"/>
                <a:cs typeface="Georgia"/>
              </a:defRPr>
            </a:lvl1pPr>
          </a:lstStyle>
          <a:p>
            <a:r>
              <a:rPr lang="en-US" dirty="0" smtClean="0"/>
              <a:t>Click to edit Secondary</a:t>
            </a:r>
            <a:br>
              <a:rPr lang="en-US" dirty="0" smtClean="0"/>
            </a:br>
            <a:r>
              <a:rPr lang="en-US" dirty="0" smtClean="0"/>
              <a:t>Title Page</a:t>
            </a:r>
            <a:endParaRPr lang="en-US" dirty="0"/>
          </a:p>
        </p:txBody>
      </p:sp>
      <p:sp>
        <p:nvSpPr>
          <p:cNvPr id="5" name="Footer Placeholder 2"/>
          <p:cNvSpPr txBox="1">
            <a:spLocks/>
          </p:cNvSpPr>
          <p:nvPr userDrawn="1"/>
        </p:nvSpPr>
        <p:spPr>
          <a:xfrm>
            <a:off x="2286000" y="6553200"/>
            <a:ext cx="3505200" cy="304801"/>
          </a:xfrm>
          <a:prstGeom prst="rect">
            <a:avLst/>
          </a:prstGeom>
        </p:spPr>
        <p:txBody>
          <a:bodyPr anchor="ctr"/>
          <a:lstStyle>
            <a:lvl1pPr>
              <a:defRPr sz="1000" spc="600">
                <a:solidFill>
                  <a:schemeClr val="bg1"/>
                </a:solidFill>
                <a:latin typeface="Myriad Pro"/>
                <a:cs typeface="Myriad Pro"/>
              </a:defRPr>
            </a:lvl1pPr>
          </a:lstStyle>
          <a:p>
            <a:pPr>
              <a:defRPr/>
            </a:pPr>
            <a:endParaRPr lang="en-US" dirty="0">
              <a:solidFill>
                <a:prstClr val="white"/>
              </a:solidFill>
              <a:latin typeface="Georgia"/>
              <a:cs typeface="Georgia"/>
            </a:endParaRPr>
          </a:p>
        </p:txBody>
      </p:sp>
      <p:sp>
        <p:nvSpPr>
          <p:cNvPr id="10" name="Footer Placeholder 2"/>
          <p:cNvSpPr txBox="1">
            <a:spLocks/>
          </p:cNvSpPr>
          <p:nvPr userDrawn="1"/>
        </p:nvSpPr>
        <p:spPr>
          <a:xfrm>
            <a:off x="381000" y="6553200"/>
            <a:ext cx="2895600" cy="304801"/>
          </a:xfrm>
          <a:prstGeom prst="rect">
            <a:avLst/>
          </a:prstGeom>
        </p:spPr>
        <p:txBody>
          <a:bodyPr anchor="ctr"/>
          <a:lstStyle>
            <a:lvl1pPr>
              <a:defRPr sz="1000" spc="600">
                <a:solidFill>
                  <a:schemeClr val="bg1"/>
                </a:solidFill>
                <a:latin typeface="Myriad Pro"/>
                <a:cs typeface="Myriad Pro"/>
              </a:defRPr>
            </a:lvl1pPr>
          </a:lstStyle>
          <a:p>
            <a:pPr>
              <a:defRPr/>
            </a:pPr>
            <a:endParaRPr lang="en-US" dirty="0">
              <a:solidFill>
                <a:prstClr val="white"/>
              </a:solidFill>
              <a:latin typeface="Georgia"/>
              <a:cs typeface="Georgia"/>
            </a:endParaRPr>
          </a:p>
        </p:txBody>
      </p:sp>
      <p:sp>
        <p:nvSpPr>
          <p:cNvPr id="12"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a:defRPr/>
            </a:pPr>
            <a:fld id="{1A5F8DB0-55B4-0340-8C35-5B2202340F07}" type="slidenum">
              <a:rPr lang="en-US" smtClean="0">
                <a:solidFill>
                  <a:prstClr val="white"/>
                </a:solidFill>
                <a:latin typeface="Georgia"/>
                <a:cs typeface="Georgia"/>
              </a:rPr>
              <a:pPr algn="r">
                <a:defRPr/>
              </a:pPr>
              <a:t>‹#›</a:t>
            </a:fld>
            <a:endParaRPr lang="en-US" dirty="0">
              <a:solidFill>
                <a:prstClr val="white"/>
              </a:solidFill>
              <a:latin typeface="Georgia"/>
              <a:cs typeface="Georgia"/>
            </a:endParaRPr>
          </a:p>
        </p:txBody>
      </p:sp>
      <p:sp>
        <p:nvSpPr>
          <p:cNvPr id="11" name="TextBox 10"/>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Office of Tribal Government Relations</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17187203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257300"/>
            <a:ext cx="7467600" cy="685800"/>
          </a:xfrm>
          <a:prstGeom prst="rect">
            <a:avLst/>
          </a:prstGeom>
          <a:ln>
            <a:solidFill>
              <a:schemeClr val="bg1"/>
            </a:solidFill>
          </a:ln>
        </p:spPr>
        <p:txBody>
          <a:bodyPr/>
          <a:lstStyle>
            <a:lvl1pPr algn="l">
              <a:defRPr sz="2800" b="1" i="0">
                <a:solidFill>
                  <a:srgbClr val="174782"/>
                </a:solidFill>
                <a:latin typeface="Georgia"/>
                <a:cs typeface="Georgia"/>
              </a:defRPr>
            </a:lvl1pPr>
          </a:lstStyle>
          <a:p>
            <a:r>
              <a:rPr lang="en-US" dirty="0" smtClean="0"/>
              <a:t>Click to edit Master title style</a:t>
            </a:r>
            <a:endParaRPr lang="en-US" dirty="0"/>
          </a:p>
        </p:txBody>
      </p:sp>
      <p:sp>
        <p:nvSpPr>
          <p:cNvPr id="12" name="Content Placeholder 2"/>
          <p:cNvSpPr>
            <a:spLocks noGrp="1"/>
          </p:cNvSpPr>
          <p:nvPr>
            <p:ph idx="1" hasCustomPrompt="1"/>
          </p:nvPr>
        </p:nvSpPr>
        <p:spPr>
          <a:xfrm>
            <a:off x="914400" y="2133600"/>
            <a:ext cx="7467600" cy="3581401"/>
          </a:xfrm>
          <a:prstGeom prst="rect">
            <a:avLst/>
          </a:prstGeom>
          <a:ln>
            <a:solidFill>
              <a:schemeClr val="bg1"/>
            </a:solidFill>
          </a:ln>
        </p:spPr>
        <p:txBody>
          <a:bodyPr/>
          <a:lstStyle>
            <a:lvl1pPr marL="27432" indent="0" algn="l">
              <a:buFont typeface="+mj-lt"/>
              <a:buAutoNum type="romanUcPeriod"/>
              <a:defRPr sz="1800" b="0">
                <a:solidFill>
                  <a:schemeClr val="bg1">
                    <a:lumMod val="50000"/>
                  </a:schemeClr>
                </a:solidFill>
                <a:latin typeface="Georgia"/>
                <a:cs typeface="Georgia"/>
              </a:defRPr>
            </a:lvl1pPr>
            <a:lvl2pPr marL="301752" indent="0" algn="l">
              <a:buFont typeface="+mj-lt"/>
              <a:buAutoNum type="alphaUcPeriod"/>
              <a:defRPr sz="1600" b="1" i="0">
                <a:solidFill>
                  <a:schemeClr val="bg1">
                    <a:lumMod val="50000"/>
                  </a:schemeClr>
                </a:solidFill>
                <a:latin typeface="Georgia"/>
                <a:cs typeface="Georgia"/>
              </a:defRPr>
            </a:lvl2pPr>
            <a:lvl3pPr marL="621792" indent="0" algn="l">
              <a:buFont typeface="+mj-lt"/>
              <a:buAutoNum type="arabicPeriod"/>
              <a:defRPr sz="1600">
                <a:solidFill>
                  <a:schemeClr val="bg1">
                    <a:lumMod val="50000"/>
                  </a:schemeClr>
                </a:solidFill>
                <a:latin typeface="Georgia"/>
                <a:cs typeface="Georgia"/>
              </a:defRPr>
            </a:lvl3pPr>
            <a:lvl4pPr marL="868680" indent="0" algn="l">
              <a:buFont typeface="+mj-lt"/>
              <a:buAutoNum type="alphaLcParenR"/>
              <a:defRPr sz="1600">
                <a:solidFill>
                  <a:schemeClr val="bg1">
                    <a:lumMod val="50000"/>
                  </a:schemeClr>
                </a:solidFill>
                <a:latin typeface="Georgia"/>
                <a:cs typeface="Georgia"/>
              </a:defRPr>
            </a:lvl4pPr>
            <a:lvl5pPr marL="1143000"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0" name="Footer Placeholder 2"/>
          <p:cNvSpPr txBox="1">
            <a:spLocks/>
          </p:cNvSpPr>
          <p:nvPr userDrawn="1"/>
        </p:nvSpPr>
        <p:spPr>
          <a:xfrm>
            <a:off x="2286000" y="6553200"/>
            <a:ext cx="3505200" cy="304801"/>
          </a:xfrm>
          <a:prstGeom prst="rect">
            <a:avLst/>
          </a:prstGeom>
        </p:spPr>
        <p:txBody>
          <a:bodyPr anchor="ctr"/>
          <a:lstStyle>
            <a:lvl1pPr>
              <a:defRPr sz="1000" spc="600">
                <a:solidFill>
                  <a:schemeClr val="bg1"/>
                </a:solidFill>
                <a:latin typeface="Myriad Pro"/>
                <a:cs typeface="Myriad Pro"/>
              </a:defRPr>
            </a:lvl1pPr>
          </a:lstStyle>
          <a:p>
            <a:pPr>
              <a:defRPr/>
            </a:pPr>
            <a:endParaRPr lang="en-US" dirty="0">
              <a:solidFill>
                <a:prstClr val="white"/>
              </a:solidFill>
              <a:latin typeface="Georgia"/>
              <a:cs typeface="Georgia"/>
            </a:endParaRPr>
          </a:p>
        </p:txBody>
      </p:sp>
      <p:sp>
        <p:nvSpPr>
          <p:cNvPr id="13"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a:defRPr/>
            </a:pPr>
            <a:fld id="{1A5F8DB0-55B4-0340-8C35-5B2202340F07}" type="slidenum">
              <a:rPr lang="en-US" smtClean="0">
                <a:solidFill>
                  <a:prstClr val="white"/>
                </a:solidFill>
                <a:latin typeface="Georgia"/>
                <a:cs typeface="Georgia"/>
              </a:rPr>
              <a:pPr algn="r">
                <a:defRPr/>
              </a:pPr>
              <a:t>‹#›</a:t>
            </a:fld>
            <a:endParaRPr lang="en-US" dirty="0">
              <a:solidFill>
                <a:prstClr val="white"/>
              </a:solidFill>
              <a:latin typeface="Georgia"/>
              <a:cs typeface="Georgia"/>
            </a:endParaRPr>
          </a:p>
        </p:txBody>
      </p:sp>
      <p:sp>
        <p:nvSpPr>
          <p:cNvPr id="14" name="TextBox 13"/>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Office of Tribal government relations</a:t>
            </a:r>
            <a:endParaRPr lang="en-US" sz="1300" cap="all" dirty="0">
              <a:solidFill>
                <a:prstClr val="white"/>
              </a:solidFill>
              <a:latin typeface="Georgia"/>
              <a:cs typeface="Georgia"/>
            </a:endParaRPr>
          </a:p>
        </p:txBody>
      </p:sp>
      <p:sp>
        <p:nvSpPr>
          <p:cNvPr id="8" name="Footer Placeholder 2"/>
          <p:cNvSpPr txBox="1">
            <a:spLocks/>
          </p:cNvSpPr>
          <p:nvPr userDrawn="1"/>
        </p:nvSpPr>
        <p:spPr>
          <a:xfrm>
            <a:off x="381000" y="6553200"/>
            <a:ext cx="2819400" cy="304801"/>
          </a:xfrm>
          <a:prstGeom prst="rect">
            <a:avLst/>
          </a:prstGeom>
        </p:spPr>
        <p:txBody>
          <a:bodyPr anchor="ctr"/>
          <a:lstStyle>
            <a:lvl1pPr>
              <a:defRPr sz="1000" spc="600">
                <a:solidFill>
                  <a:schemeClr val="bg1"/>
                </a:solidFill>
                <a:latin typeface="Myriad Pro"/>
                <a:cs typeface="Myriad Pro"/>
              </a:defRPr>
            </a:lvl1pPr>
          </a:lstStyle>
          <a:p>
            <a:pPr>
              <a:defRPr/>
            </a:pPr>
            <a:endParaRPr lang="en-US" dirty="0">
              <a:solidFill>
                <a:prstClr val="white"/>
              </a:solidFill>
              <a:latin typeface="Georgia"/>
              <a:cs typeface="Georgia"/>
            </a:endParaRPr>
          </a:p>
        </p:txBody>
      </p:sp>
    </p:spTree>
    <p:extLst>
      <p:ext uri="{BB962C8B-B14F-4D97-AF65-F5344CB8AC3E}">
        <p14:creationId xmlns:p14="http://schemas.microsoft.com/office/powerpoint/2010/main" val="89325968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4" name="Text Placeholder 4"/>
          <p:cNvSpPr>
            <a:spLocks noGrp="1"/>
          </p:cNvSpPr>
          <p:nvPr>
            <p:ph type="body" sz="quarter" idx="13" hasCustomPrompt="1"/>
          </p:nvPr>
        </p:nvSpPr>
        <p:spPr>
          <a:xfrm>
            <a:off x="1022350" y="1524000"/>
            <a:ext cx="2940050" cy="3101181"/>
          </a:xfrm>
          <a:prstGeom prst="rect">
            <a:avLst/>
          </a:prstGeom>
          <a:ln>
            <a:solidFill>
              <a:schemeClr val="bg1"/>
            </a:solidFill>
          </a:ln>
        </p:spPr>
        <p:txBody>
          <a:bodyPr anchor="t"/>
          <a:lstStyle>
            <a:lvl1pPr marL="0" indent="0">
              <a:spcAft>
                <a:spcPts val="0"/>
              </a:spcAft>
              <a:buNone/>
              <a:defRPr sz="2600" b="1" baseline="0">
                <a:solidFill>
                  <a:srgbClr val="174782"/>
                </a:solidFill>
                <a:latin typeface="Georgia"/>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title styles</a:t>
            </a:r>
          </a:p>
          <a:p>
            <a:pPr lvl="0"/>
            <a:endParaRPr lang="en-US" dirty="0" smtClean="0"/>
          </a:p>
        </p:txBody>
      </p:sp>
      <p:sp>
        <p:nvSpPr>
          <p:cNvPr id="17" name="Content Placeholder 2"/>
          <p:cNvSpPr>
            <a:spLocks noGrp="1"/>
          </p:cNvSpPr>
          <p:nvPr>
            <p:ph idx="17" hasCustomPrompt="1"/>
          </p:nvPr>
        </p:nvSpPr>
        <p:spPr>
          <a:xfrm>
            <a:off x="4419600" y="1524000"/>
            <a:ext cx="3581400" cy="4572000"/>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12" indent="0" algn="l">
              <a:buFont typeface="+mj-lt"/>
              <a:buAutoNum type="alphaUcPeriod"/>
              <a:defRPr sz="1600" b="1" i="0">
                <a:solidFill>
                  <a:schemeClr val="bg1">
                    <a:lumMod val="50000"/>
                  </a:schemeClr>
                </a:solidFill>
                <a:latin typeface="Georgia"/>
                <a:cs typeface="Georgia"/>
              </a:defRPr>
            </a:lvl2pPr>
            <a:lvl3pPr marL="475488" indent="0" algn="l">
              <a:buFont typeface="+mj-lt"/>
              <a:buAutoNum type="arabicPeriod"/>
              <a:defRPr sz="1600">
                <a:solidFill>
                  <a:schemeClr val="bg1">
                    <a:lumMod val="50000"/>
                  </a:schemeClr>
                </a:solidFill>
                <a:latin typeface="Georgia"/>
                <a:cs typeface="Georgia"/>
              </a:defRPr>
            </a:lvl3pPr>
            <a:lvl4pPr marL="694944" indent="0" algn="l">
              <a:buFont typeface="+mj-lt"/>
              <a:buAutoNum type="alphaLcParenR"/>
              <a:defRPr sz="1600">
                <a:solidFill>
                  <a:schemeClr val="bg1">
                    <a:lumMod val="50000"/>
                  </a:schemeClr>
                </a:solidFill>
                <a:latin typeface="Georgia"/>
                <a:cs typeface="Georgia"/>
              </a:defRPr>
            </a:lvl4pPr>
            <a:lvl5pPr marL="932688"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1" name="Footer Placeholder 2"/>
          <p:cNvSpPr txBox="1">
            <a:spLocks/>
          </p:cNvSpPr>
          <p:nvPr userDrawn="1"/>
        </p:nvSpPr>
        <p:spPr>
          <a:xfrm>
            <a:off x="381000" y="6553201"/>
            <a:ext cx="3200400" cy="304799"/>
          </a:xfrm>
          <a:prstGeom prst="rect">
            <a:avLst/>
          </a:prstGeom>
        </p:spPr>
        <p:txBody>
          <a:bodyPr anchor="ctr"/>
          <a:lstStyle>
            <a:lvl1pPr>
              <a:defRPr sz="1000" spc="600">
                <a:solidFill>
                  <a:schemeClr val="bg1"/>
                </a:solidFill>
                <a:latin typeface="Myriad Pro"/>
                <a:cs typeface="Myriad Pro"/>
              </a:defRPr>
            </a:lvl1pPr>
          </a:lstStyle>
          <a:p>
            <a:pPr>
              <a:defRPr/>
            </a:pPr>
            <a:r>
              <a:rPr lang="en-US" dirty="0" smtClean="0">
                <a:solidFill>
                  <a:prstClr val="white"/>
                </a:solidFill>
                <a:latin typeface="Georgia"/>
                <a:cs typeface="Georgia"/>
              </a:rPr>
              <a:t>August 23-25, 2011</a:t>
            </a:r>
            <a:endParaRPr lang="en-US" dirty="0">
              <a:solidFill>
                <a:prstClr val="white"/>
              </a:solidFill>
              <a:latin typeface="Georgia"/>
              <a:cs typeface="Georgia"/>
            </a:endParaRPr>
          </a:p>
        </p:txBody>
      </p:sp>
      <p:sp>
        <p:nvSpPr>
          <p:cNvPr id="12"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a:defRPr/>
            </a:pPr>
            <a:fld id="{1A5F8DB0-55B4-0340-8C35-5B2202340F07}" type="slidenum">
              <a:rPr lang="en-US" smtClean="0">
                <a:solidFill>
                  <a:prstClr val="white"/>
                </a:solidFill>
                <a:latin typeface="Georgia"/>
                <a:cs typeface="Georgia"/>
              </a:rPr>
              <a:pPr algn="r">
                <a:defRPr/>
              </a:pPr>
              <a:t>‹#›</a:t>
            </a:fld>
            <a:endParaRPr lang="en-US" dirty="0">
              <a:solidFill>
                <a:prstClr val="white"/>
              </a:solidFill>
              <a:latin typeface="Georgia"/>
              <a:cs typeface="Georgia"/>
            </a:endParaRPr>
          </a:p>
        </p:txBody>
      </p:sp>
      <p:sp>
        <p:nvSpPr>
          <p:cNvPr id="13" name="TextBox 12"/>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20091115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4" name="Text Placeholder 4"/>
          <p:cNvSpPr>
            <a:spLocks noGrp="1"/>
          </p:cNvSpPr>
          <p:nvPr>
            <p:ph type="body" sz="quarter" idx="13"/>
          </p:nvPr>
        </p:nvSpPr>
        <p:spPr>
          <a:xfrm>
            <a:off x="914400" y="1935957"/>
            <a:ext cx="4041775" cy="639762"/>
          </a:xfrm>
          <a:prstGeom prst="rect">
            <a:avLst/>
          </a:prstGeom>
          <a:ln>
            <a:solidFill>
              <a:schemeClr val="bg1"/>
            </a:solidFill>
          </a:ln>
        </p:spPr>
        <p:txBody>
          <a:bodyPr anchor="b"/>
          <a:lstStyle>
            <a:lvl1pPr marL="0" indent="0">
              <a:buNone/>
              <a:defRPr sz="2000" b="0">
                <a:solidFill>
                  <a:srgbClr val="174782"/>
                </a:solidFill>
                <a:latin typeface="Georgia"/>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Content Placeholder 2"/>
          <p:cNvSpPr>
            <a:spLocks noGrp="1"/>
          </p:cNvSpPr>
          <p:nvPr>
            <p:ph idx="1" hasCustomPrompt="1"/>
          </p:nvPr>
        </p:nvSpPr>
        <p:spPr>
          <a:xfrm>
            <a:off x="914399" y="2575719"/>
            <a:ext cx="3660775" cy="283448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12" indent="0" algn="l">
              <a:buFont typeface="+mj-lt"/>
              <a:buAutoNum type="alphaUcPeriod"/>
              <a:defRPr sz="1600" b="1" i="0">
                <a:solidFill>
                  <a:schemeClr val="bg1">
                    <a:lumMod val="50000"/>
                  </a:schemeClr>
                </a:solidFill>
                <a:latin typeface="Georgia"/>
                <a:cs typeface="Georgia"/>
              </a:defRPr>
            </a:lvl2pPr>
            <a:lvl3pPr marL="475488" indent="0" algn="l">
              <a:buFont typeface="+mj-lt"/>
              <a:buAutoNum type="arabicPeriod"/>
              <a:defRPr sz="1600">
                <a:solidFill>
                  <a:schemeClr val="bg1">
                    <a:lumMod val="50000"/>
                  </a:schemeClr>
                </a:solidFill>
                <a:latin typeface="Georgia"/>
                <a:cs typeface="Georgia"/>
              </a:defRPr>
            </a:lvl3pPr>
            <a:lvl4pPr marL="694944" indent="0" algn="l">
              <a:buFont typeface="+mj-lt"/>
              <a:buAutoNum type="alphaLcParenR"/>
              <a:defRPr sz="1600">
                <a:solidFill>
                  <a:schemeClr val="bg1">
                    <a:lumMod val="50000"/>
                  </a:schemeClr>
                </a:solidFill>
                <a:latin typeface="Georgia"/>
                <a:cs typeface="Georgia"/>
              </a:defRPr>
            </a:lvl4pPr>
            <a:lvl5pPr marL="932688"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6" name="Text Placeholder 4"/>
          <p:cNvSpPr>
            <a:spLocks noGrp="1"/>
          </p:cNvSpPr>
          <p:nvPr>
            <p:ph type="body" sz="quarter" idx="16"/>
          </p:nvPr>
        </p:nvSpPr>
        <p:spPr>
          <a:xfrm>
            <a:off x="5102225" y="1935957"/>
            <a:ext cx="4041775" cy="639762"/>
          </a:xfrm>
          <a:prstGeom prst="rect">
            <a:avLst/>
          </a:prstGeom>
          <a:ln>
            <a:solidFill>
              <a:schemeClr val="bg1"/>
            </a:solidFill>
          </a:ln>
        </p:spPr>
        <p:txBody>
          <a:bodyPr anchor="b"/>
          <a:lstStyle>
            <a:lvl1pPr marL="0" indent="0">
              <a:buNone/>
              <a:defRPr sz="2000" b="0">
                <a:solidFill>
                  <a:srgbClr val="174782"/>
                </a:solidFill>
                <a:latin typeface="Georgia"/>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8" name="Title 1"/>
          <p:cNvSpPr>
            <a:spLocks noGrp="1"/>
          </p:cNvSpPr>
          <p:nvPr>
            <p:ph type="title"/>
          </p:nvPr>
        </p:nvSpPr>
        <p:spPr>
          <a:xfrm>
            <a:off x="914400" y="1257300"/>
            <a:ext cx="7467600" cy="685800"/>
          </a:xfrm>
          <a:prstGeom prst="rect">
            <a:avLst/>
          </a:prstGeom>
          <a:ln>
            <a:solidFill>
              <a:schemeClr val="bg1"/>
            </a:solidFill>
          </a:ln>
        </p:spPr>
        <p:txBody>
          <a:bodyPr/>
          <a:lstStyle>
            <a:lvl1pPr algn="l">
              <a:defRPr sz="2800" b="1" i="0">
                <a:solidFill>
                  <a:srgbClr val="174782"/>
                </a:solidFill>
                <a:latin typeface="Georgia"/>
                <a:cs typeface="Georgia"/>
              </a:defRPr>
            </a:lvl1pPr>
          </a:lstStyle>
          <a:p>
            <a:r>
              <a:rPr lang="en-US" dirty="0" smtClean="0"/>
              <a:t>Click to edit Master title style</a:t>
            </a:r>
            <a:endParaRPr lang="en-US" dirty="0"/>
          </a:p>
        </p:txBody>
      </p:sp>
      <p:sp>
        <p:nvSpPr>
          <p:cNvPr id="19" name="Content Placeholder 2"/>
          <p:cNvSpPr>
            <a:spLocks noGrp="1"/>
          </p:cNvSpPr>
          <p:nvPr>
            <p:ph idx="17" hasCustomPrompt="1"/>
          </p:nvPr>
        </p:nvSpPr>
        <p:spPr>
          <a:xfrm>
            <a:off x="5105400" y="2575719"/>
            <a:ext cx="3581400" cy="283448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12" indent="0" algn="l">
              <a:buFont typeface="+mj-lt"/>
              <a:buAutoNum type="alphaUcPeriod"/>
              <a:defRPr sz="1600" b="1" i="0">
                <a:solidFill>
                  <a:schemeClr val="bg1">
                    <a:lumMod val="50000"/>
                  </a:schemeClr>
                </a:solidFill>
                <a:latin typeface="Georgia"/>
                <a:cs typeface="Georgia"/>
              </a:defRPr>
            </a:lvl2pPr>
            <a:lvl3pPr marL="475488" indent="0" algn="l">
              <a:buFont typeface="+mj-lt"/>
              <a:buAutoNum type="arabicPeriod"/>
              <a:defRPr sz="1600">
                <a:solidFill>
                  <a:schemeClr val="bg1">
                    <a:lumMod val="50000"/>
                  </a:schemeClr>
                </a:solidFill>
                <a:latin typeface="Georgia"/>
                <a:cs typeface="Georgia"/>
              </a:defRPr>
            </a:lvl3pPr>
            <a:lvl4pPr marL="694944" indent="0" algn="l">
              <a:buFont typeface="+mj-lt"/>
              <a:buAutoNum type="alphaLcParenR"/>
              <a:defRPr sz="1600">
                <a:solidFill>
                  <a:schemeClr val="bg1">
                    <a:lumMod val="50000"/>
                  </a:schemeClr>
                </a:solidFill>
                <a:latin typeface="Georgia"/>
                <a:cs typeface="Georgia"/>
              </a:defRPr>
            </a:lvl4pPr>
            <a:lvl5pPr marL="932688"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0" name="Rectangle 9"/>
          <p:cNvSpPr/>
          <p:nvPr userDrawn="1"/>
        </p:nvSpPr>
        <p:spPr>
          <a:xfrm>
            <a:off x="5105400" y="5741622"/>
            <a:ext cx="3660775" cy="400110"/>
          </a:xfrm>
          <a:prstGeom prst="rect">
            <a:avLst/>
          </a:prstGeom>
        </p:spPr>
        <p:txBody>
          <a:bodyPr wrap="square">
            <a:spAutoFit/>
          </a:bodyPr>
          <a:lstStyle/>
          <a:p>
            <a:r>
              <a:rPr lang="en-US" sz="1000" i="1" dirty="0" smtClean="0">
                <a:solidFill>
                  <a:prstClr val="white">
                    <a:lumMod val="65000"/>
                  </a:prstClr>
                </a:solidFill>
                <a:latin typeface="Georgia"/>
                <a:cs typeface="Georgia"/>
              </a:rPr>
              <a:t>Caption Text Option 2: shown in VA Light Grey and set differently as for calling out sidebar information</a:t>
            </a:r>
            <a:endParaRPr lang="en-US" sz="1000" i="1" dirty="0">
              <a:solidFill>
                <a:prstClr val="white">
                  <a:lumMod val="65000"/>
                </a:prstClr>
              </a:solidFill>
              <a:latin typeface="Georgia"/>
              <a:cs typeface="Georgia"/>
            </a:endParaRPr>
          </a:p>
        </p:txBody>
      </p:sp>
      <p:sp>
        <p:nvSpPr>
          <p:cNvPr id="12" name="Rectangle 11"/>
          <p:cNvSpPr/>
          <p:nvPr userDrawn="1"/>
        </p:nvSpPr>
        <p:spPr>
          <a:xfrm>
            <a:off x="914400" y="5741622"/>
            <a:ext cx="3660775" cy="400110"/>
          </a:xfrm>
          <a:prstGeom prst="rect">
            <a:avLst/>
          </a:prstGeom>
        </p:spPr>
        <p:txBody>
          <a:bodyPr wrap="square">
            <a:spAutoFit/>
          </a:bodyPr>
          <a:lstStyle/>
          <a:p>
            <a:r>
              <a:rPr lang="en-US" sz="1000" dirty="0" smtClean="0">
                <a:solidFill>
                  <a:srgbClr val="3088CD"/>
                </a:solidFill>
                <a:latin typeface="Georgia"/>
                <a:cs typeface="Georgia"/>
              </a:rPr>
              <a:t>Caption Text Option 1: shown in VA Light Blue and set differently as for calling out sidebar information</a:t>
            </a:r>
            <a:endParaRPr lang="en-US" sz="1000" dirty="0">
              <a:solidFill>
                <a:srgbClr val="3088CD"/>
              </a:solidFill>
              <a:latin typeface="Georgia"/>
              <a:cs typeface="Georgia"/>
            </a:endParaRPr>
          </a:p>
        </p:txBody>
      </p:sp>
      <p:sp>
        <p:nvSpPr>
          <p:cNvPr id="22" name="Footer Placeholder 2"/>
          <p:cNvSpPr txBox="1">
            <a:spLocks/>
          </p:cNvSpPr>
          <p:nvPr userDrawn="1"/>
        </p:nvSpPr>
        <p:spPr>
          <a:xfrm>
            <a:off x="2286000" y="6553200"/>
            <a:ext cx="3505200" cy="304801"/>
          </a:xfrm>
          <a:prstGeom prst="rect">
            <a:avLst/>
          </a:prstGeom>
        </p:spPr>
        <p:txBody>
          <a:bodyPr anchor="ctr"/>
          <a:lstStyle>
            <a:lvl1pPr>
              <a:defRPr sz="1000" spc="600">
                <a:solidFill>
                  <a:schemeClr val="bg1"/>
                </a:solidFill>
                <a:latin typeface="Myriad Pro"/>
                <a:cs typeface="Myriad Pro"/>
              </a:defRPr>
            </a:lvl1pPr>
          </a:lstStyle>
          <a:p>
            <a:pPr>
              <a:defRPr/>
            </a:pPr>
            <a:endParaRPr lang="en-US" dirty="0">
              <a:solidFill>
                <a:prstClr val="white"/>
              </a:solidFill>
              <a:latin typeface="Georgia"/>
              <a:cs typeface="Georgia"/>
            </a:endParaRPr>
          </a:p>
        </p:txBody>
      </p:sp>
      <p:sp>
        <p:nvSpPr>
          <p:cNvPr id="23" name="Footer Placeholder 2"/>
          <p:cNvSpPr txBox="1">
            <a:spLocks/>
          </p:cNvSpPr>
          <p:nvPr userDrawn="1"/>
        </p:nvSpPr>
        <p:spPr>
          <a:xfrm>
            <a:off x="381000" y="6553200"/>
            <a:ext cx="2895600" cy="304801"/>
          </a:xfrm>
          <a:prstGeom prst="rect">
            <a:avLst/>
          </a:prstGeom>
        </p:spPr>
        <p:txBody>
          <a:bodyPr anchor="ctr"/>
          <a:lstStyle>
            <a:lvl1pPr>
              <a:defRPr sz="1000" spc="600">
                <a:solidFill>
                  <a:schemeClr val="bg1"/>
                </a:solidFill>
                <a:latin typeface="Myriad Pro"/>
                <a:cs typeface="Myriad Pro"/>
              </a:defRPr>
            </a:lvl1pPr>
          </a:lstStyle>
          <a:p>
            <a:pPr>
              <a:defRPr/>
            </a:pPr>
            <a:r>
              <a:rPr lang="en-US" dirty="0" smtClean="0">
                <a:solidFill>
                  <a:prstClr val="white"/>
                </a:solidFill>
                <a:latin typeface="Georgia"/>
                <a:cs typeface="Georgia"/>
              </a:rPr>
              <a:t>August 23-25, 2011</a:t>
            </a:r>
            <a:endParaRPr lang="en-US" dirty="0">
              <a:solidFill>
                <a:prstClr val="white"/>
              </a:solidFill>
              <a:latin typeface="Georgia"/>
              <a:cs typeface="Georgia"/>
            </a:endParaRPr>
          </a:p>
        </p:txBody>
      </p:sp>
      <p:sp>
        <p:nvSpPr>
          <p:cNvPr id="24"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a:defRPr/>
            </a:pPr>
            <a:fld id="{1A5F8DB0-55B4-0340-8C35-5B2202340F07}" type="slidenum">
              <a:rPr lang="en-US" smtClean="0">
                <a:solidFill>
                  <a:prstClr val="white"/>
                </a:solidFill>
                <a:latin typeface="Georgia"/>
                <a:cs typeface="Georgia"/>
              </a:rPr>
              <a:pPr algn="r">
                <a:defRPr/>
              </a:pPr>
              <a:t>‹#›</a:t>
            </a:fld>
            <a:endParaRPr lang="en-US" dirty="0">
              <a:solidFill>
                <a:prstClr val="white"/>
              </a:solidFill>
              <a:latin typeface="Georgia"/>
              <a:cs typeface="Georgia"/>
            </a:endParaRPr>
          </a:p>
        </p:txBody>
      </p:sp>
      <p:sp>
        <p:nvSpPr>
          <p:cNvPr id="25" name="TextBox 24"/>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37028534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15" name="Content Placeholder 2"/>
          <p:cNvSpPr>
            <a:spLocks noGrp="1"/>
          </p:cNvSpPr>
          <p:nvPr>
            <p:ph idx="1" hasCustomPrompt="1"/>
          </p:nvPr>
        </p:nvSpPr>
        <p:spPr>
          <a:xfrm>
            <a:off x="914400" y="2286000"/>
            <a:ext cx="3581400" cy="358140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12" indent="0" algn="l">
              <a:buFont typeface="+mj-lt"/>
              <a:buAutoNum type="alphaUcPeriod"/>
              <a:defRPr sz="1600" b="1" i="0">
                <a:solidFill>
                  <a:schemeClr val="bg1">
                    <a:lumMod val="50000"/>
                  </a:schemeClr>
                </a:solidFill>
                <a:latin typeface="Georgia"/>
                <a:cs typeface="Georgia"/>
              </a:defRPr>
            </a:lvl2pPr>
            <a:lvl3pPr marL="475488" indent="0" algn="l">
              <a:buFont typeface="+mj-lt"/>
              <a:buAutoNum type="arabicPeriod"/>
              <a:defRPr sz="1600">
                <a:solidFill>
                  <a:schemeClr val="bg1">
                    <a:lumMod val="50000"/>
                  </a:schemeClr>
                </a:solidFill>
                <a:latin typeface="Georgia"/>
                <a:cs typeface="Georgia"/>
              </a:defRPr>
            </a:lvl3pPr>
            <a:lvl4pPr marL="694944" indent="0" algn="l">
              <a:buFont typeface="+mj-lt"/>
              <a:buAutoNum type="alphaLcParenR"/>
              <a:defRPr sz="1600">
                <a:solidFill>
                  <a:schemeClr val="bg1">
                    <a:lumMod val="50000"/>
                  </a:schemeClr>
                </a:solidFill>
                <a:latin typeface="Georgia"/>
                <a:cs typeface="Georgia"/>
              </a:defRPr>
            </a:lvl4pPr>
            <a:lvl5pPr marL="932688"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7" name="Content Placeholder 2"/>
          <p:cNvSpPr>
            <a:spLocks noGrp="1"/>
          </p:cNvSpPr>
          <p:nvPr>
            <p:ph idx="17" hasCustomPrompt="1"/>
          </p:nvPr>
        </p:nvSpPr>
        <p:spPr>
          <a:xfrm>
            <a:off x="4838700" y="2286000"/>
            <a:ext cx="3543300" cy="358140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12" indent="0" algn="l">
              <a:buFont typeface="+mj-lt"/>
              <a:buAutoNum type="alphaUcPeriod"/>
              <a:defRPr sz="1600" b="1" i="0">
                <a:solidFill>
                  <a:schemeClr val="bg1">
                    <a:lumMod val="50000"/>
                  </a:schemeClr>
                </a:solidFill>
                <a:latin typeface="Georgia"/>
                <a:cs typeface="Georgia"/>
              </a:defRPr>
            </a:lvl2pPr>
            <a:lvl3pPr marL="475488" indent="0" algn="l">
              <a:buFont typeface="+mj-lt"/>
              <a:buAutoNum type="arabicPeriod"/>
              <a:defRPr sz="1600">
                <a:solidFill>
                  <a:schemeClr val="bg1">
                    <a:lumMod val="50000"/>
                  </a:schemeClr>
                </a:solidFill>
                <a:latin typeface="Georgia"/>
                <a:cs typeface="Georgia"/>
              </a:defRPr>
            </a:lvl3pPr>
            <a:lvl4pPr marL="694944" indent="0" algn="l">
              <a:buFont typeface="+mj-lt"/>
              <a:buAutoNum type="alphaLcParenR"/>
              <a:defRPr sz="1600">
                <a:solidFill>
                  <a:schemeClr val="bg1">
                    <a:lumMod val="50000"/>
                  </a:schemeClr>
                </a:solidFill>
                <a:latin typeface="Georgia"/>
                <a:cs typeface="Georgia"/>
              </a:defRPr>
            </a:lvl4pPr>
            <a:lvl5pPr marL="932688"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0" name="Title 1"/>
          <p:cNvSpPr>
            <a:spLocks noGrp="1"/>
          </p:cNvSpPr>
          <p:nvPr>
            <p:ph type="title" hasCustomPrompt="1"/>
          </p:nvPr>
        </p:nvSpPr>
        <p:spPr>
          <a:xfrm>
            <a:off x="914400" y="1600200"/>
            <a:ext cx="7467600" cy="457200"/>
          </a:xfrm>
          <a:prstGeom prst="rect">
            <a:avLst/>
          </a:prstGeom>
          <a:ln>
            <a:solidFill>
              <a:schemeClr val="bg1"/>
            </a:solidFill>
          </a:ln>
        </p:spPr>
        <p:txBody>
          <a:bodyPr/>
          <a:lstStyle>
            <a:lvl1pPr algn="l">
              <a:defRPr sz="2000" b="1" i="0" cap="all">
                <a:solidFill>
                  <a:srgbClr val="174782"/>
                </a:solidFill>
                <a:latin typeface="Georgia"/>
                <a:cs typeface="Georgia"/>
              </a:defRPr>
            </a:lvl1pPr>
          </a:lstStyle>
          <a:p>
            <a:r>
              <a:rPr lang="en-US" dirty="0" smtClean="0"/>
              <a:t>CLICK TO EDIT MASTER TITLE STYLE</a:t>
            </a:r>
            <a:endParaRPr lang="en-US" dirty="0"/>
          </a:p>
        </p:txBody>
      </p:sp>
      <p:sp>
        <p:nvSpPr>
          <p:cNvPr id="12" name="Footer Placeholder 2"/>
          <p:cNvSpPr txBox="1">
            <a:spLocks/>
          </p:cNvSpPr>
          <p:nvPr userDrawn="1"/>
        </p:nvSpPr>
        <p:spPr>
          <a:xfrm>
            <a:off x="2286000" y="6553200"/>
            <a:ext cx="3505200" cy="304801"/>
          </a:xfrm>
          <a:prstGeom prst="rect">
            <a:avLst/>
          </a:prstGeom>
        </p:spPr>
        <p:txBody>
          <a:bodyPr anchor="ctr"/>
          <a:lstStyle>
            <a:lvl1pPr>
              <a:defRPr sz="1000" spc="600">
                <a:solidFill>
                  <a:schemeClr val="bg1"/>
                </a:solidFill>
                <a:latin typeface="Myriad Pro"/>
                <a:cs typeface="Myriad Pro"/>
              </a:defRPr>
            </a:lvl1pPr>
          </a:lstStyle>
          <a:p>
            <a:pPr>
              <a:defRPr/>
            </a:pPr>
            <a:r>
              <a:rPr lang="en-US" dirty="0" smtClean="0">
                <a:solidFill>
                  <a:prstClr val="white"/>
                </a:solidFill>
                <a:latin typeface="Georgia"/>
                <a:cs typeface="Georgia"/>
              </a:rPr>
              <a:t>FOOTER</a:t>
            </a:r>
            <a:endParaRPr lang="en-US" dirty="0">
              <a:solidFill>
                <a:prstClr val="white"/>
              </a:solidFill>
              <a:latin typeface="Georgia"/>
              <a:cs typeface="Georgia"/>
            </a:endParaRPr>
          </a:p>
        </p:txBody>
      </p:sp>
      <p:sp>
        <p:nvSpPr>
          <p:cNvPr id="13" name="Footer Placeholder 2"/>
          <p:cNvSpPr txBox="1">
            <a:spLocks/>
          </p:cNvSpPr>
          <p:nvPr userDrawn="1"/>
        </p:nvSpPr>
        <p:spPr>
          <a:xfrm>
            <a:off x="381000" y="6553200"/>
            <a:ext cx="1143000" cy="304801"/>
          </a:xfrm>
          <a:prstGeom prst="rect">
            <a:avLst/>
          </a:prstGeom>
        </p:spPr>
        <p:txBody>
          <a:bodyPr anchor="ctr"/>
          <a:lstStyle>
            <a:lvl1pPr>
              <a:defRPr sz="1000" spc="600">
                <a:solidFill>
                  <a:schemeClr val="bg1"/>
                </a:solidFill>
                <a:latin typeface="Myriad Pro"/>
                <a:cs typeface="Myriad Pro"/>
              </a:defRPr>
            </a:lvl1pPr>
          </a:lstStyle>
          <a:p>
            <a:pPr>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14"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a:defRPr/>
            </a:pPr>
            <a:fld id="{1A5F8DB0-55B4-0340-8C35-5B2202340F07}" type="slidenum">
              <a:rPr lang="en-US" smtClean="0">
                <a:solidFill>
                  <a:prstClr val="white"/>
                </a:solidFill>
                <a:latin typeface="Georgia"/>
                <a:cs typeface="Georgia"/>
              </a:rPr>
              <a:pPr algn="r">
                <a:defRPr/>
              </a:pPr>
              <a:t>‹#›</a:t>
            </a:fld>
            <a:endParaRPr lang="en-US" dirty="0">
              <a:solidFill>
                <a:prstClr val="white"/>
              </a:solidFill>
              <a:latin typeface="Georgia"/>
              <a:cs typeface="Georgia"/>
            </a:endParaRPr>
          </a:p>
        </p:txBody>
      </p:sp>
      <p:sp>
        <p:nvSpPr>
          <p:cNvPr id="16" name="TextBox 15"/>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508051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BMVA_TOPR29_VATribal_PPT_Interior.png"/>
          <p:cNvPicPr>
            <a:picLocks noChangeAspect="1"/>
          </p:cNvPicPr>
          <p:nvPr userDrawn="1"/>
        </p:nvPicPr>
        <p:blipFill>
          <a:blip r:embed="rId2"/>
          <a:stretch>
            <a:fillRect/>
          </a:stretch>
        </p:blipFill>
        <p:spPr>
          <a:xfrm>
            <a:off x="499" y="3048"/>
            <a:ext cx="9012746" cy="1255776"/>
          </a:xfrm>
          <a:prstGeom prst="rect">
            <a:avLst/>
          </a:prstGeom>
        </p:spPr>
      </p:pic>
      <p:sp>
        <p:nvSpPr>
          <p:cNvPr id="2" name="Title 1"/>
          <p:cNvSpPr>
            <a:spLocks noGrp="1"/>
          </p:cNvSpPr>
          <p:nvPr>
            <p:ph type="title"/>
          </p:nvPr>
        </p:nvSpPr>
        <p:spPr>
          <a:xfrm>
            <a:off x="457200" y="0"/>
            <a:ext cx="8229600" cy="1099071"/>
          </a:xfrm>
        </p:spPr>
        <p:txBody>
          <a:bodyPr>
            <a:normAutofit/>
          </a:bodyPr>
          <a:lstStyle>
            <a:lvl1pPr algn="l">
              <a:defRPr sz="2800">
                <a:solidFill>
                  <a:schemeClr val="bg2">
                    <a:lumMod val="25000"/>
                  </a:schemeClr>
                </a:solidFill>
                <a:latin typeface="Arial"/>
                <a:cs typeface="Arial"/>
              </a:defRPr>
            </a:lvl1pPr>
          </a:lstStyle>
          <a:p>
            <a:r>
              <a:rPr lang="en-US" dirty="0" smtClean="0"/>
              <a:t>Click to edit Master title style</a:t>
            </a:r>
            <a:endParaRPr lang="en-US" dirty="0"/>
          </a:p>
        </p:txBody>
      </p:sp>
      <p:pic>
        <p:nvPicPr>
          <p:cNvPr id="8" name="Picture 7" descr="OTGR_Logo_RGB.ai"/>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3"/>
              <a:srcRect l="11193" t="24278" r="10683" b="28712"/>
              <a:stretch>
                <a:fillRect/>
              </a:stretch>
            </p:blipFill>
          </mc:Choice>
          <mc:Fallback>
            <p:blipFill>
              <a:blip r:embed="rId4"/>
              <a:srcRect l="11193" t="24278" r="10683" b="28712"/>
              <a:stretch>
                <a:fillRect/>
              </a:stretch>
            </p:blipFill>
          </mc:Fallback>
        </mc:AlternateContent>
        <p:spPr>
          <a:xfrm>
            <a:off x="7590070" y="6291222"/>
            <a:ext cx="1397227" cy="420382"/>
          </a:xfrm>
          <a:prstGeom prst="rect">
            <a:avLst/>
          </a:prstGeom>
        </p:spPr>
      </p:pic>
      <p:sp>
        <p:nvSpPr>
          <p:cNvPr id="11" name="Vertical Text Placeholder 2"/>
          <p:cNvSpPr>
            <a:spLocks noGrp="1"/>
          </p:cNvSpPr>
          <p:nvPr>
            <p:ph type="body" orient="vert" idx="1"/>
          </p:nvPr>
        </p:nvSpPr>
        <p:spPr>
          <a:xfrm>
            <a:off x="457200" y="1696357"/>
            <a:ext cx="6019800" cy="4429806"/>
          </a:xfrm>
        </p:spPr>
        <p:txBody>
          <a:bodyPr vert="horz"/>
          <a:lstStyle>
            <a:lvl1pPr>
              <a:buFontTx/>
              <a:buNone/>
              <a:defRPr sz="2200">
                <a:solidFill>
                  <a:srgbClr val="4A452A"/>
                </a:solidFill>
                <a:latin typeface="Arial"/>
                <a:cs typeface="Arial"/>
              </a:defRPr>
            </a:lvl1pPr>
            <a:lvl2pPr marL="227013" indent="-223838">
              <a:buFont typeface="Arial"/>
              <a:buChar char="•"/>
              <a:defRPr sz="1800">
                <a:solidFill>
                  <a:srgbClr val="4A452A"/>
                </a:solidFill>
                <a:latin typeface="Arial"/>
                <a:cs typeface="Arial"/>
              </a:defRPr>
            </a:lvl2pPr>
            <a:lvl3pPr marL="454025" indent="-228600" defTabSz="517525">
              <a:buFont typeface="Lucida Grande"/>
              <a:buChar char="-"/>
              <a:defRPr sz="1800">
                <a:solidFill>
                  <a:srgbClr val="4A452A"/>
                </a:solidFill>
                <a:latin typeface="Arial"/>
                <a:cs typeface="Arial"/>
              </a:defRPr>
            </a:lvl3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371599"/>
            <a:ext cx="3657600" cy="457200"/>
          </a:xfrm>
          <a:prstGeom prst="rect">
            <a:avLst/>
          </a:prstGeom>
          <a:ln>
            <a:solidFill>
              <a:schemeClr val="bg1"/>
            </a:solidFill>
          </a:ln>
        </p:spPr>
        <p:txBody>
          <a:bodyPr anchor="t"/>
          <a:lstStyle>
            <a:lvl1pPr algn="l">
              <a:defRPr sz="1800" b="1">
                <a:solidFill>
                  <a:srgbClr val="7F7F7F"/>
                </a:solidFill>
                <a:latin typeface="Georgia"/>
                <a:cs typeface="Georgia"/>
              </a:defRPr>
            </a:lvl1pPr>
          </a:lstStyle>
          <a:p>
            <a:r>
              <a:rPr lang="en-US" dirty="0" smtClean="0"/>
              <a:t>Click to edit Master title style</a:t>
            </a:r>
            <a:endParaRPr lang="en-US" dirty="0"/>
          </a:p>
        </p:txBody>
      </p:sp>
      <p:sp>
        <p:nvSpPr>
          <p:cNvPr id="4" name="Text Placeholder 3"/>
          <p:cNvSpPr>
            <a:spLocks noGrp="1"/>
          </p:cNvSpPr>
          <p:nvPr>
            <p:ph type="body" sz="half" idx="2" hasCustomPrompt="1"/>
          </p:nvPr>
        </p:nvSpPr>
        <p:spPr>
          <a:xfrm>
            <a:off x="914400" y="1828798"/>
            <a:ext cx="3352800" cy="4495802"/>
          </a:xfrm>
          <a:prstGeom prst="rect">
            <a:avLst/>
          </a:prstGeom>
          <a:ln>
            <a:solidFill>
              <a:schemeClr val="bg1"/>
            </a:solidFill>
          </a:ln>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a:solidFill>
                  <a:srgbClr val="7F7F7F"/>
                </a:solidFill>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 approximate size and with this colorization. The size and layout proportions shown are merely recommendations and should be edited to accommodate your specific needs. </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lang="en-US" dirty="0" smtClean="0"/>
          </a:p>
          <a:p>
            <a:pPr lvl="0"/>
            <a:endParaRPr lang="en-US" dirty="0" smtClean="0"/>
          </a:p>
        </p:txBody>
      </p:sp>
      <p:sp>
        <p:nvSpPr>
          <p:cNvPr id="11" name="Rectangle 10"/>
          <p:cNvSpPr/>
          <p:nvPr userDrawn="1"/>
        </p:nvSpPr>
        <p:spPr>
          <a:xfrm>
            <a:off x="4724400" y="1295400"/>
            <a:ext cx="3867944" cy="4191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prstClr val="white"/>
                </a:solidFill>
                <a:latin typeface="Georgia"/>
                <a:cs typeface="Georgia"/>
              </a:rPr>
              <a:t>Click to insert image</a:t>
            </a:r>
            <a:endParaRPr lang="en-US" dirty="0">
              <a:solidFill>
                <a:prstClr val="white"/>
              </a:solidFill>
              <a:latin typeface="Georgia"/>
              <a:cs typeface="Georgia"/>
            </a:endParaRPr>
          </a:p>
        </p:txBody>
      </p:sp>
      <p:sp>
        <p:nvSpPr>
          <p:cNvPr id="10" name="TextBox 9"/>
          <p:cNvSpPr txBox="1"/>
          <p:nvPr userDrawn="1"/>
        </p:nvSpPr>
        <p:spPr>
          <a:xfrm>
            <a:off x="4648200" y="5667345"/>
            <a:ext cx="3867944" cy="400110"/>
          </a:xfrm>
          <a:prstGeom prst="rect">
            <a:avLst/>
          </a:prstGeom>
          <a:noFill/>
        </p:spPr>
        <p:txBody>
          <a:bodyPr wrap="square" rtlCol="0">
            <a:spAutoFit/>
          </a:bodyPr>
          <a:lstStyle/>
          <a:p>
            <a:r>
              <a:rPr lang="en-US" sz="1000" dirty="0" smtClean="0">
                <a:solidFill>
                  <a:srgbClr val="3088CD"/>
                </a:solidFill>
                <a:latin typeface="Georgia"/>
                <a:cs typeface="Georgia"/>
              </a:rPr>
              <a:t>Caption Text Option 1: shown in VA Light Blue and set differently for use in calling out information</a:t>
            </a:r>
            <a:endParaRPr lang="en-US" sz="1000" dirty="0">
              <a:solidFill>
                <a:srgbClr val="3088CD"/>
              </a:solidFill>
              <a:latin typeface="Georgia"/>
              <a:cs typeface="Georgia"/>
            </a:endParaRPr>
          </a:p>
        </p:txBody>
      </p:sp>
      <p:sp>
        <p:nvSpPr>
          <p:cNvPr id="13" name="Footer Placeholder 2"/>
          <p:cNvSpPr txBox="1">
            <a:spLocks/>
          </p:cNvSpPr>
          <p:nvPr userDrawn="1"/>
        </p:nvSpPr>
        <p:spPr>
          <a:xfrm>
            <a:off x="2286000" y="6553200"/>
            <a:ext cx="3505200" cy="304801"/>
          </a:xfrm>
          <a:prstGeom prst="rect">
            <a:avLst/>
          </a:prstGeom>
        </p:spPr>
        <p:txBody>
          <a:bodyPr anchor="ctr"/>
          <a:lstStyle>
            <a:lvl1pPr>
              <a:defRPr sz="1000" spc="600">
                <a:solidFill>
                  <a:schemeClr val="bg1"/>
                </a:solidFill>
                <a:latin typeface="Myriad Pro"/>
                <a:cs typeface="Myriad Pro"/>
              </a:defRPr>
            </a:lvl1pPr>
          </a:lstStyle>
          <a:p>
            <a:pPr>
              <a:defRPr/>
            </a:pPr>
            <a:r>
              <a:rPr lang="en-US" dirty="0" smtClean="0">
                <a:solidFill>
                  <a:prstClr val="white"/>
                </a:solidFill>
                <a:latin typeface="Georgia"/>
                <a:cs typeface="Georgia"/>
              </a:rPr>
              <a:t>FOOTER</a:t>
            </a:r>
            <a:endParaRPr lang="en-US" dirty="0">
              <a:solidFill>
                <a:prstClr val="white"/>
              </a:solidFill>
              <a:latin typeface="Georgia"/>
              <a:cs typeface="Georgia"/>
            </a:endParaRPr>
          </a:p>
        </p:txBody>
      </p:sp>
      <p:sp>
        <p:nvSpPr>
          <p:cNvPr id="14" name="Footer Placeholder 2"/>
          <p:cNvSpPr txBox="1">
            <a:spLocks/>
          </p:cNvSpPr>
          <p:nvPr userDrawn="1"/>
        </p:nvSpPr>
        <p:spPr>
          <a:xfrm>
            <a:off x="381000" y="6553200"/>
            <a:ext cx="1143000" cy="304801"/>
          </a:xfrm>
          <a:prstGeom prst="rect">
            <a:avLst/>
          </a:prstGeom>
        </p:spPr>
        <p:txBody>
          <a:bodyPr anchor="ctr"/>
          <a:lstStyle>
            <a:lvl1pPr>
              <a:defRPr sz="1000" spc="600">
                <a:solidFill>
                  <a:schemeClr val="bg1"/>
                </a:solidFill>
                <a:latin typeface="Myriad Pro"/>
                <a:cs typeface="Myriad Pro"/>
              </a:defRPr>
            </a:lvl1pPr>
          </a:lstStyle>
          <a:p>
            <a:pPr>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15"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a:defRPr/>
            </a:pPr>
            <a:fld id="{1A5F8DB0-55B4-0340-8C35-5B2202340F07}" type="slidenum">
              <a:rPr lang="en-US" smtClean="0">
                <a:solidFill>
                  <a:prstClr val="white"/>
                </a:solidFill>
                <a:latin typeface="Georgia"/>
                <a:cs typeface="Georgia"/>
              </a:rPr>
              <a:pPr algn="r">
                <a:defRPr/>
              </a:pPr>
              <a:t>‹#›</a:t>
            </a:fld>
            <a:endParaRPr lang="en-US" dirty="0">
              <a:solidFill>
                <a:prstClr val="white"/>
              </a:solidFill>
              <a:latin typeface="Georgia"/>
              <a:cs typeface="Georgia"/>
            </a:endParaRPr>
          </a:p>
        </p:txBody>
      </p:sp>
      <p:sp>
        <p:nvSpPr>
          <p:cNvPr id="16" name="TextBox 15"/>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1506951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0600" y="4876800"/>
            <a:ext cx="5334000" cy="457200"/>
          </a:xfrm>
          <a:prstGeom prst="rect">
            <a:avLst/>
          </a:prstGeom>
          <a:ln>
            <a:solidFill>
              <a:schemeClr val="bg1"/>
            </a:solidFill>
          </a:ln>
        </p:spPr>
        <p:txBody>
          <a:bodyPr anchor="t"/>
          <a:lstStyle>
            <a:lvl1pPr algn="l">
              <a:defRPr sz="2000" b="1">
                <a:solidFill>
                  <a:srgbClr val="7F7F7F"/>
                </a:solidFill>
                <a:latin typeface="Georgia"/>
                <a:cs typeface="Georgia"/>
              </a:defRPr>
            </a:lvl1pPr>
          </a:lstStyle>
          <a:p>
            <a:r>
              <a:rPr lang="en-US" dirty="0" smtClean="0"/>
              <a:t>Click to edit Master title style</a:t>
            </a:r>
            <a:endParaRPr lang="en-US" dirty="0"/>
          </a:p>
        </p:txBody>
      </p:sp>
      <p:sp>
        <p:nvSpPr>
          <p:cNvPr id="4" name="Text Placeholder 3"/>
          <p:cNvSpPr>
            <a:spLocks noGrp="1"/>
          </p:cNvSpPr>
          <p:nvPr>
            <p:ph type="body" sz="half" idx="2" hasCustomPrompt="1"/>
          </p:nvPr>
        </p:nvSpPr>
        <p:spPr>
          <a:xfrm>
            <a:off x="990600" y="5334000"/>
            <a:ext cx="7086600" cy="990600"/>
          </a:xfrm>
          <a:prstGeom prst="rect">
            <a:avLst/>
          </a:prstGeom>
          <a:ln>
            <a:solidFill>
              <a:schemeClr val="bg1"/>
            </a:solidFill>
          </a:ln>
        </p:spPr>
        <p:txBody>
          <a:bodyPr/>
          <a:lstStyle>
            <a:lvl1pPr marL="0" indent="0">
              <a:buNone/>
              <a:defRPr sz="1400" baseline="0">
                <a:solidFill>
                  <a:srgbClr val="7F7F7F"/>
                </a:solidFill>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This area is proposed as a text box with information set at this approximate size and with this colorization. The size and layout proportions shown are merely recommendations and should be edited to accommodate your specific needs.  This area is proposed as a text box with </a:t>
            </a:r>
          </a:p>
        </p:txBody>
      </p:sp>
      <p:sp>
        <p:nvSpPr>
          <p:cNvPr id="11" name="Rectangle 10"/>
          <p:cNvSpPr/>
          <p:nvPr userDrawn="1"/>
        </p:nvSpPr>
        <p:spPr>
          <a:xfrm>
            <a:off x="1066800" y="1295400"/>
            <a:ext cx="3429000" cy="33528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prstClr val="white"/>
                </a:solidFill>
                <a:latin typeface="Georgia"/>
                <a:cs typeface="Georgia"/>
              </a:rPr>
              <a:t>Click to insert image</a:t>
            </a:r>
            <a:endParaRPr lang="en-US" dirty="0">
              <a:solidFill>
                <a:prstClr val="white"/>
              </a:solidFill>
              <a:latin typeface="Georgia"/>
              <a:cs typeface="Georgia"/>
            </a:endParaRPr>
          </a:p>
        </p:txBody>
      </p:sp>
      <p:sp>
        <p:nvSpPr>
          <p:cNvPr id="7" name="Rectangle 6"/>
          <p:cNvSpPr/>
          <p:nvPr userDrawn="1"/>
        </p:nvSpPr>
        <p:spPr>
          <a:xfrm>
            <a:off x="4648200" y="1295400"/>
            <a:ext cx="3429000" cy="33528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prstClr val="white"/>
                </a:solidFill>
                <a:latin typeface="Georgia"/>
                <a:cs typeface="Georgia"/>
              </a:rPr>
              <a:t>Click to insert image</a:t>
            </a:r>
            <a:endParaRPr lang="en-US" dirty="0">
              <a:solidFill>
                <a:prstClr val="white"/>
              </a:solidFill>
              <a:latin typeface="Georgia"/>
              <a:cs typeface="Georgia"/>
            </a:endParaRPr>
          </a:p>
        </p:txBody>
      </p:sp>
      <p:sp>
        <p:nvSpPr>
          <p:cNvPr id="13" name="Footer Placeholder 2"/>
          <p:cNvSpPr txBox="1">
            <a:spLocks/>
          </p:cNvSpPr>
          <p:nvPr userDrawn="1"/>
        </p:nvSpPr>
        <p:spPr>
          <a:xfrm>
            <a:off x="2286000" y="6553200"/>
            <a:ext cx="3505200" cy="304801"/>
          </a:xfrm>
          <a:prstGeom prst="rect">
            <a:avLst/>
          </a:prstGeom>
        </p:spPr>
        <p:txBody>
          <a:bodyPr anchor="ctr"/>
          <a:lstStyle>
            <a:lvl1pPr>
              <a:defRPr sz="1000" spc="600">
                <a:solidFill>
                  <a:schemeClr val="bg1"/>
                </a:solidFill>
                <a:latin typeface="Myriad Pro"/>
                <a:cs typeface="Myriad Pro"/>
              </a:defRPr>
            </a:lvl1pPr>
          </a:lstStyle>
          <a:p>
            <a:pPr>
              <a:defRPr/>
            </a:pPr>
            <a:r>
              <a:rPr lang="en-US" dirty="0" smtClean="0">
                <a:solidFill>
                  <a:prstClr val="white"/>
                </a:solidFill>
                <a:latin typeface="Georgia"/>
                <a:cs typeface="Georgia"/>
              </a:rPr>
              <a:t>FOOTER</a:t>
            </a:r>
            <a:endParaRPr lang="en-US" dirty="0">
              <a:solidFill>
                <a:prstClr val="white"/>
              </a:solidFill>
              <a:latin typeface="Georgia"/>
              <a:cs typeface="Georgia"/>
            </a:endParaRPr>
          </a:p>
        </p:txBody>
      </p:sp>
      <p:sp>
        <p:nvSpPr>
          <p:cNvPr id="14" name="Footer Placeholder 2"/>
          <p:cNvSpPr txBox="1">
            <a:spLocks/>
          </p:cNvSpPr>
          <p:nvPr userDrawn="1"/>
        </p:nvSpPr>
        <p:spPr>
          <a:xfrm>
            <a:off x="381000" y="6553200"/>
            <a:ext cx="1143000" cy="304801"/>
          </a:xfrm>
          <a:prstGeom prst="rect">
            <a:avLst/>
          </a:prstGeom>
        </p:spPr>
        <p:txBody>
          <a:bodyPr anchor="ctr"/>
          <a:lstStyle>
            <a:lvl1pPr>
              <a:defRPr sz="1000" spc="600">
                <a:solidFill>
                  <a:schemeClr val="bg1"/>
                </a:solidFill>
                <a:latin typeface="Myriad Pro"/>
                <a:cs typeface="Myriad Pro"/>
              </a:defRPr>
            </a:lvl1pPr>
          </a:lstStyle>
          <a:p>
            <a:pPr>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15"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a:defRPr/>
            </a:pPr>
            <a:fld id="{1A5F8DB0-55B4-0340-8C35-5B2202340F07}" type="slidenum">
              <a:rPr lang="en-US" smtClean="0">
                <a:solidFill>
                  <a:prstClr val="white"/>
                </a:solidFill>
                <a:latin typeface="Georgia"/>
                <a:cs typeface="Georgia"/>
              </a:rPr>
              <a:pPr algn="r">
                <a:defRPr/>
              </a:pPr>
              <a:t>‹#›</a:t>
            </a:fld>
            <a:endParaRPr lang="en-US" dirty="0">
              <a:solidFill>
                <a:prstClr val="white"/>
              </a:solidFill>
              <a:latin typeface="Georgia"/>
              <a:cs typeface="Georgia"/>
            </a:endParaRPr>
          </a:p>
        </p:txBody>
      </p:sp>
      <p:sp>
        <p:nvSpPr>
          <p:cNvPr id="16" name="TextBox 15"/>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28579585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0600" y="4267200"/>
            <a:ext cx="4419600" cy="457200"/>
          </a:xfrm>
          <a:prstGeom prst="rect">
            <a:avLst/>
          </a:prstGeom>
          <a:ln>
            <a:solidFill>
              <a:schemeClr val="bg1"/>
            </a:solidFill>
          </a:ln>
        </p:spPr>
        <p:txBody>
          <a:bodyPr anchor="t"/>
          <a:lstStyle>
            <a:lvl1pPr algn="l">
              <a:defRPr sz="2000" b="1">
                <a:solidFill>
                  <a:srgbClr val="7F7F7F"/>
                </a:solidFill>
                <a:latin typeface="Georgia"/>
                <a:cs typeface="Georgia"/>
              </a:defRPr>
            </a:lvl1pPr>
          </a:lstStyle>
          <a:p>
            <a:r>
              <a:rPr lang="en-US" dirty="0" smtClean="0"/>
              <a:t>Click to edit Master title style</a:t>
            </a:r>
            <a:endParaRPr lang="en-US" dirty="0"/>
          </a:p>
        </p:txBody>
      </p:sp>
      <p:sp>
        <p:nvSpPr>
          <p:cNvPr id="4" name="Text Placeholder 3"/>
          <p:cNvSpPr>
            <a:spLocks noGrp="1"/>
          </p:cNvSpPr>
          <p:nvPr>
            <p:ph type="body" sz="half" idx="2" hasCustomPrompt="1"/>
          </p:nvPr>
        </p:nvSpPr>
        <p:spPr>
          <a:xfrm>
            <a:off x="990600" y="4724400"/>
            <a:ext cx="7086600" cy="1447800"/>
          </a:xfrm>
          <a:prstGeom prst="rect">
            <a:avLst/>
          </a:prstGeom>
          <a:ln>
            <a:solidFill>
              <a:schemeClr val="bg1"/>
            </a:solidFill>
          </a:ln>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a:solidFill>
                  <a:srgbClr val="7F7F7F"/>
                </a:solidFill>
                <a:latin typeface="Georgia"/>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a:t>
            </a:r>
          </a:p>
          <a:p>
            <a:pPr lvl="0"/>
            <a:endParaRPr lang="en-US" dirty="0" smtClean="0"/>
          </a:p>
        </p:txBody>
      </p:sp>
      <p:sp>
        <p:nvSpPr>
          <p:cNvPr id="11" name="Rectangle 10"/>
          <p:cNvSpPr/>
          <p:nvPr userDrawn="1"/>
        </p:nvSpPr>
        <p:spPr>
          <a:xfrm>
            <a:off x="1066800" y="1371600"/>
            <a:ext cx="2286000" cy="2667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prstClr val="white"/>
                </a:solidFill>
                <a:latin typeface="Georgia"/>
                <a:cs typeface="Georgia"/>
              </a:rPr>
              <a:t>Click to insert image</a:t>
            </a:r>
            <a:endParaRPr lang="en-US" sz="1400" dirty="0">
              <a:solidFill>
                <a:prstClr val="white"/>
              </a:solidFill>
              <a:latin typeface="Georgia"/>
              <a:cs typeface="Georgia"/>
            </a:endParaRPr>
          </a:p>
        </p:txBody>
      </p:sp>
      <p:sp>
        <p:nvSpPr>
          <p:cNvPr id="8" name="Rectangle 7"/>
          <p:cNvSpPr/>
          <p:nvPr userDrawn="1"/>
        </p:nvSpPr>
        <p:spPr>
          <a:xfrm>
            <a:off x="3429000" y="1371600"/>
            <a:ext cx="2286000" cy="2667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prstClr val="white"/>
                </a:solidFill>
                <a:latin typeface="Georgia"/>
                <a:cs typeface="Georgia"/>
              </a:rPr>
              <a:t>Click to insert image</a:t>
            </a:r>
            <a:endParaRPr lang="en-US" sz="1400" dirty="0">
              <a:solidFill>
                <a:prstClr val="white"/>
              </a:solidFill>
              <a:latin typeface="Georgia"/>
              <a:cs typeface="Georgia"/>
            </a:endParaRPr>
          </a:p>
        </p:txBody>
      </p:sp>
      <p:sp>
        <p:nvSpPr>
          <p:cNvPr id="9" name="Rectangle 8"/>
          <p:cNvSpPr/>
          <p:nvPr userDrawn="1"/>
        </p:nvSpPr>
        <p:spPr>
          <a:xfrm>
            <a:off x="5791200" y="1371600"/>
            <a:ext cx="2286000" cy="2667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prstClr val="white"/>
                </a:solidFill>
                <a:latin typeface="Georgia"/>
                <a:cs typeface="Georgia"/>
              </a:rPr>
              <a:t>Click to insert image</a:t>
            </a:r>
            <a:endParaRPr lang="en-US" sz="1400" dirty="0">
              <a:solidFill>
                <a:prstClr val="white"/>
              </a:solidFill>
              <a:latin typeface="Georgia"/>
              <a:cs typeface="Georgia"/>
            </a:endParaRPr>
          </a:p>
        </p:txBody>
      </p:sp>
      <p:sp>
        <p:nvSpPr>
          <p:cNvPr id="15" name="Footer Placeholder 2"/>
          <p:cNvSpPr txBox="1">
            <a:spLocks/>
          </p:cNvSpPr>
          <p:nvPr userDrawn="1"/>
        </p:nvSpPr>
        <p:spPr>
          <a:xfrm>
            <a:off x="2286000" y="6553200"/>
            <a:ext cx="3505200" cy="304801"/>
          </a:xfrm>
          <a:prstGeom prst="rect">
            <a:avLst/>
          </a:prstGeom>
        </p:spPr>
        <p:txBody>
          <a:bodyPr anchor="ctr"/>
          <a:lstStyle>
            <a:lvl1pPr>
              <a:defRPr sz="1000" spc="600">
                <a:solidFill>
                  <a:schemeClr val="bg1"/>
                </a:solidFill>
                <a:latin typeface="Myriad Pro"/>
                <a:cs typeface="Myriad Pro"/>
              </a:defRPr>
            </a:lvl1pPr>
          </a:lstStyle>
          <a:p>
            <a:pPr>
              <a:defRPr/>
            </a:pPr>
            <a:r>
              <a:rPr lang="en-US" dirty="0" smtClean="0">
                <a:solidFill>
                  <a:prstClr val="white"/>
                </a:solidFill>
                <a:latin typeface="Georgia"/>
                <a:cs typeface="Georgia"/>
              </a:rPr>
              <a:t>FOOTER</a:t>
            </a:r>
            <a:endParaRPr lang="en-US" dirty="0">
              <a:solidFill>
                <a:prstClr val="white"/>
              </a:solidFill>
              <a:latin typeface="Georgia"/>
              <a:cs typeface="Georgia"/>
            </a:endParaRPr>
          </a:p>
        </p:txBody>
      </p:sp>
      <p:sp>
        <p:nvSpPr>
          <p:cNvPr id="16" name="Footer Placeholder 2"/>
          <p:cNvSpPr txBox="1">
            <a:spLocks/>
          </p:cNvSpPr>
          <p:nvPr userDrawn="1"/>
        </p:nvSpPr>
        <p:spPr>
          <a:xfrm>
            <a:off x="381000" y="6553200"/>
            <a:ext cx="1143000" cy="304801"/>
          </a:xfrm>
          <a:prstGeom prst="rect">
            <a:avLst/>
          </a:prstGeom>
        </p:spPr>
        <p:txBody>
          <a:bodyPr anchor="ctr"/>
          <a:lstStyle>
            <a:lvl1pPr>
              <a:defRPr sz="1000" spc="600">
                <a:solidFill>
                  <a:schemeClr val="bg1"/>
                </a:solidFill>
                <a:latin typeface="Myriad Pro"/>
                <a:cs typeface="Myriad Pro"/>
              </a:defRPr>
            </a:lvl1pPr>
          </a:lstStyle>
          <a:p>
            <a:pPr>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17"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a:defRPr/>
            </a:pPr>
            <a:fld id="{1A5F8DB0-55B4-0340-8C35-5B2202340F07}" type="slidenum">
              <a:rPr lang="en-US" smtClean="0">
                <a:solidFill>
                  <a:prstClr val="white"/>
                </a:solidFill>
                <a:latin typeface="Georgia"/>
                <a:cs typeface="Georgia"/>
              </a:rPr>
              <a:pPr algn="r">
                <a:defRPr/>
              </a:pPr>
              <a:t>‹#›</a:t>
            </a:fld>
            <a:endParaRPr lang="en-US" dirty="0">
              <a:solidFill>
                <a:prstClr val="white"/>
              </a:solidFill>
              <a:latin typeface="Georgia"/>
              <a:cs typeface="Georgia"/>
            </a:endParaRPr>
          </a:p>
        </p:txBody>
      </p:sp>
      <p:sp>
        <p:nvSpPr>
          <p:cNvPr id="18" name="TextBox 17"/>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7041184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extBox 10"/>
          <p:cNvSpPr txBox="1">
            <a:spLocks noChangeArrowheads="1"/>
          </p:cNvSpPr>
          <p:nvPr userDrawn="1"/>
        </p:nvSpPr>
        <p:spPr bwMode="auto">
          <a:xfrm>
            <a:off x="6096000" y="6087561"/>
            <a:ext cx="3048000" cy="769441"/>
          </a:xfrm>
          <a:prstGeom prst="rect">
            <a:avLst/>
          </a:prstGeom>
          <a:noFill/>
          <a:ln w="9525">
            <a:noFill/>
            <a:miter lim="800000"/>
            <a:headEnd/>
            <a:tailEnd/>
          </a:ln>
        </p:spPr>
        <p:txBody>
          <a:bodyPr wrap="square">
            <a:prstTxWarp prst="textNoShape">
              <a:avLst/>
            </a:prstTxWarp>
            <a:spAutoFit/>
          </a:bodyPr>
          <a:lstStyle/>
          <a:p>
            <a:r>
              <a:rPr lang="en-US" sz="1100" dirty="0" smtClean="0">
                <a:solidFill>
                  <a:srgbClr val="FFFFFF"/>
                </a:solidFill>
                <a:latin typeface="Georgia"/>
                <a:cs typeface="Georgia"/>
              </a:rPr>
              <a:t>Presented By </a:t>
            </a:r>
          </a:p>
          <a:p>
            <a:r>
              <a:rPr lang="en-US" sz="1100" dirty="0" smtClean="0">
                <a:solidFill>
                  <a:srgbClr val="FFFFFF"/>
                </a:solidFill>
                <a:latin typeface="Georgia"/>
                <a:cs typeface="Georgia"/>
              </a:rPr>
              <a:t>Click to edit Author</a:t>
            </a:r>
            <a:endParaRPr lang="en-US" sz="1100" dirty="0" smtClean="0">
              <a:solidFill>
                <a:srgbClr val="FFFFFF"/>
              </a:solidFill>
              <a:latin typeface="Georgia"/>
              <a:ea typeface="  AlbertanH" charset="0"/>
              <a:cs typeface="Georgia"/>
            </a:endParaRPr>
          </a:p>
          <a:p>
            <a:endParaRPr lang="en-US" sz="1100" dirty="0">
              <a:solidFill>
                <a:srgbClr val="FFFFFF"/>
              </a:solidFill>
              <a:latin typeface="Myriad Pro"/>
              <a:ea typeface="  AlbertanH" charset="0"/>
              <a:cs typeface="Myriad Pro"/>
            </a:endParaRPr>
          </a:p>
          <a:p>
            <a:endParaRPr lang="en-US" sz="1100" dirty="0">
              <a:solidFill>
                <a:srgbClr val="FFFFFF"/>
              </a:solidFill>
              <a:latin typeface="Myriad Pro"/>
              <a:ea typeface="  AlbertanH" charset="0"/>
              <a:cs typeface="Myriad Pro"/>
            </a:endParaRPr>
          </a:p>
        </p:txBody>
      </p:sp>
    </p:spTree>
    <p:extLst>
      <p:ext uri="{BB962C8B-B14F-4D97-AF65-F5344CB8AC3E}">
        <p14:creationId xmlns:p14="http://schemas.microsoft.com/office/powerpoint/2010/main" val="41819095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TextBox 10"/>
          <p:cNvSpPr txBox="1">
            <a:spLocks noChangeArrowheads="1"/>
          </p:cNvSpPr>
          <p:nvPr userDrawn="1"/>
        </p:nvSpPr>
        <p:spPr bwMode="auto">
          <a:xfrm>
            <a:off x="6096000" y="6087561"/>
            <a:ext cx="3048000" cy="769441"/>
          </a:xfrm>
          <a:prstGeom prst="rect">
            <a:avLst/>
          </a:prstGeom>
          <a:noFill/>
          <a:ln w="9525">
            <a:noFill/>
            <a:miter lim="800000"/>
            <a:headEnd/>
            <a:tailEnd/>
          </a:ln>
        </p:spPr>
        <p:txBody>
          <a:bodyPr wrap="square">
            <a:prstTxWarp prst="textNoShape">
              <a:avLst/>
            </a:prstTxWarp>
            <a:spAutoFit/>
          </a:bodyPr>
          <a:lstStyle/>
          <a:p>
            <a:r>
              <a:rPr lang="en-US" sz="1100" dirty="0" smtClean="0">
                <a:solidFill>
                  <a:srgbClr val="FFFFFF"/>
                </a:solidFill>
                <a:latin typeface="Georgia"/>
                <a:cs typeface="Georgia"/>
              </a:rPr>
              <a:t>Presented By </a:t>
            </a:r>
          </a:p>
          <a:p>
            <a:r>
              <a:rPr lang="en-US" sz="1100" dirty="0" smtClean="0">
                <a:solidFill>
                  <a:srgbClr val="FFFFFF"/>
                </a:solidFill>
                <a:latin typeface="Georgia"/>
                <a:cs typeface="Georgia"/>
              </a:rPr>
              <a:t>Click to edit Author</a:t>
            </a:r>
            <a:endParaRPr lang="en-US" sz="1100" dirty="0" smtClean="0">
              <a:solidFill>
                <a:srgbClr val="FFFFFF"/>
              </a:solidFill>
              <a:latin typeface="Georgia"/>
              <a:ea typeface="  AlbertanH" charset="0"/>
              <a:cs typeface="Georgia"/>
            </a:endParaRPr>
          </a:p>
          <a:p>
            <a:endParaRPr lang="en-US" sz="1100" dirty="0">
              <a:solidFill>
                <a:srgbClr val="FFFFFF"/>
              </a:solidFill>
              <a:latin typeface="Myriad Pro"/>
              <a:ea typeface="  AlbertanH" charset="0"/>
              <a:cs typeface="Myriad Pro"/>
            </a:endParaRPr>
          </a:p>
          <a:p>
            <a:endParaRPr lang="en-US" sz="1100" dirty="0">
              <a:solidFill>
                <a:srgbClr val="FFFFFF"/>
              </a:solidFill>
              <a:latin typeface="Myriad Pro"/>
              <a:ea typeface="  AlbertanH" charset="0"/>
              <a:cs typeface="Myriad Pro"/>
            </a:endParaRPr>
          </a:p>
        </p:txBody>
      </p:sp>
    </p:spTree>
    <p:extLst>
      <p:ext uri="{BB962C8B-B14F-4D97-AF65-F5344CB8AC3E}">
        <p14:creationId xmlns:p14="http://schemas.microsoft.com/office/powerpoint/2010/main" val="3465901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872679D6-081D-4A2C-AFD1-87A8F13FC1F4}" type="datetime1">
              <a:rPr lang="en-US" smtClean="0">
                <a:solidFill>
                  <a:prstClr val="black"/>
                </a:solidFill>
              </a:rPr>
              <a:pPr/>
              <a:t>1/15/2016</a:t>
            </a:fld>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00614CAC-775E-4EEC-8185-78DB54FCE993}"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05031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descr="BMVA_TOPR29_VATribal_PPT_Section1.png"/>
          <p:cNvPicPr>
            <a:picLocks noChangeAspect="1"/>
          </p:cNvPicPr>
          <p:nvPr userDrawn="1"/>
        </p:nvPicPr>
        <p:blipFill>
          <a:blip r:embed="rId2"/>
          <a:stretch>
            <a:fillRect/>
          </a:stretch>
        </p:blipFill>
        <p:spPr>
          <a:xfrm>
            <a:off x="0" y="0"/>
            <a:ext cx="9144000" cy="6858000"/>
          </a:xfrm>
          <a:prstGeom prst="rect">
            <a:avLst/>
          </a:prstGeom>
        </p:spPr>
      </p:pic>
      <p:sp>
        <p:nvSpPr>
          <p:cNvPr id="9" name="Title 1"/>
          <p:cNvSpPr txBox="1">
            <a:spLocks/>
          </p:cNvSpPr>
          <p:nvPr userDrawn="1"/>
        </p:nvSpPr>
        <p:spPr>
          <a:xfrm>
            <a:off x="457200" y="4880431"/>
            <a:ext cx="8229600" cy="1099071"/>
          </a:xfrm>
          <a:prstGeom prst="rect">
            <a:avLst/>
          </a:prstGeom>
        </p:spPr>
        <p:txBody>
          <a:bodyPr vert="horz" lIns="91440" tIns="45720" rIns="91440" bIns="45720" rtlCol="0" anchor="ctr">
            <a:normAutofit/>
          </a:bodyPr>
          <a:lstStyle>
            <a:lvl1pPr algn="l">
              <a:defRPr sz="2800">
                <a:solidFill>
                  <a:srgbClr val="4A452A"/>
                </a:solidFill>
                <a:latin typeface="Arial"/>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rgbClr val="4A452A"/>
                </a:solidFill>
                <a:effectLst/>
                <a:uLnTx/>
                <a:uFillTx/>
                <a:latin typeface="Arial"/>
                <a:ea typeface="+mj-ea"/>
                <a:cs typeface="Arial"/>
              </a:rPr>
              <a:t>First Section Name </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BMVA_TOPR29_VATribal_PPT_Section1.png"/>
          <p:cNvPicPr>
            <a:picLocks noChangeAspect="1"/>
          </p:cNvPicPr>
          <p:nvPr userDrawn="1"/>
        </p:nvPicPr>
        <p:blipFill>
          <a:blip r:embed="rId2"/>
          <a:stretch>
            <a:fillRect/>
          </a:stretch>
        </p:blipFill>
        <p:spPr>
          <a:xfrm>
            <a:off x="0" y="0"/>
            <a:ext cx="9144000" cy="6858000"/>
          </a:xfrm>
          <a:prstGeom prst="rect">
            <a:avLst/>
          </a:prstGeom>
        </p:spPr>
      </p:pic>
      <p:sp>
        <p:nvSpPr>
          <p:cNvPr id="9" name="Title 1"/>
          <p:cNvSpPr>
            <a:spLocks noGrp="1"/>
          </p:cNvSpPr>
          <p:nvPr>
            <p:ph type="title" hasCustomPrompt="1"/>
          </p:nvPr>
        </p:nvSpPr>
        <p:spPr>
          <a:xfrm>
            <a:off x="457200" y="4880431"/>
            <a:ext cx="8229600" cy="1099071"/>
          </a:xfrm>
        </p:spPr>
        <p:txBody>
          <a:bodyPr>
            <a:normAutofit/>
          </a:bodyPr>
          <a:lstStyle>
            <a:lvl1pPr algn="l">
              <a:defRPr sz="2800">
                <a:solidFill>
                  <a:srgbClr val="4A452A"/>
                </a:solidFill>
                <a:latin typeface="Arial"/>
                <a:cs typeface="Arial"/>
              </a:defRPr>
            </a:lvl1pPr>
          </a:lstStyle>
          <a:p>
            <a:r>
              <a:rPr lang="en-US" dirty="0" smtClean="0"/>
              <a:t>Second Section Name </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929911-690F-C944-B05E-C2EB3910820A}" type="datetimeFigureOut">
              <a:rPr lang="en-US" smtClean="0"/>
              <a:pPr/>
              <a:t>1/15/2016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C385A34-8520-074A-BBB5-5BB2F334BD6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929911-690F-C944-B05E-C2EB3910820A}" type="datetimeFigureOut">
              <a:rPr lang="en-US" smtClean="0"/>
              <a:pPr/>
              <a:t>1/15/2016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C385A34-8520-074A-BBB5-5BB2F334BD6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929911-690F-C944-B05E-C2EB3910820A}" type="datetimeFigureOut">
              <a:rPr lang="en-US" smtClean="0"/>
              <a:pPr/>
              <a:t>1/15/2016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C385A34-8520-074A-BBB5-5BB2F334BD68}"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929911-690F-C944-B05E-C2EB3910820A}" type="datetimeFigureOut">
              <a:rPr lang="en-US" smtClean="0"/>
              <a:pPr/>
              <a:t>1/15/2016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385A34-8520-074A-BBB5-5BB2F334BD6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929911-690F-C944-B05E-C2EB3910820A}" type="datetimeFigureOut">
              <a:rPr lang="en-US" smtClean="0"/>
              <a:pPr/>
              <a:t>1/15/2016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385A34-8520-074A-BBB5-5BB2F334BD6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6.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929911-690F-C944-B05E-C2EB3910820A}" type="datetimeFigureOut">
              <a:rPr lang="en-US" smtClean="0"/>
              <a:pPr/>
              <a:t>1/15/2016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385A34-8520-074A-BBB5-5BB2F334BD6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5"/>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840341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hdr="0" ft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df"/><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8.pdf"/><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8.pdf"/><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8.pdf"/><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8.pdf"/><Relationship Id="rId7" Type="http://schemas.openxmlformats.org/officeDocument/2006/relationships/hyperlink" Target="mailto:Terry.Bentley@va.gov"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hyperlink" Target="mailto:StephanieElaine.Birdwell@va.gov" TargetMode="External"/><Relationship Id="rId5" Type="http://schemas.openxmlformats.org/officeDocument/2006/relationships/image" Target="../media/image9.jp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12.jpg"/><Relationship Id="rId13" Type="http://schemas.openxmlformats.org/officeDocument/2006/relationships/hyperlink" Target="mailto:Peter.Vicaire@va.gov" TargetMode="External"/><Relationship Id="rId3" Type="http://schemas.openxmlformats.org/officeDocument/2006/relationships/image" Target="../media/image8.pdf"/><Relationship Id="rId7" Type="http://schemas.openxmlformats.org/officeDocument/2006/relationships/image" Target="../media/image11.JPG"/><Relationship Id="rId12" Type="http://schemas.openxmlformats.org/officeDocument/2006/relationships/hyperlink" Target="mailto:LoRae.Pawiki@va.gov" TargetMode="External"/><Relationship Id="rId17" Type="http://schemas.openxmlformats.org/officeDocument/2006/relationships/image" Target="../media/image15.png"/><Relationship Id="rId2" Type="http://schemas.openxmlformats.org/officeDocument/2006/relationships/notesSlide" Target="../notesSlides/notesSlide2.xml"/><Relationship Id="rId16" Type="http://schemas.openxmlformats.org/officeDocument/2006/relationships/hyperlink" Target="mailto:David.Ward@va.gov" TargetMode="External"/><Relationship Id="rId1" Type="http://schemas.openxmlformats.org/officeDocument/2006/relationships/slideLayout" Target="../slideLayouts/slideLayout7.xml"/><Relationship Id="rId6" Type="http://schemas.openxmlformats.org/officeDocument/2006/relationships/image" Target="../media/image10.jpg"/><Relationship Id="rId11" Type="http://schemas.openxmlformats.org/officeDocument/2006/relationships/hyperlink" Target="mailto:Mary.Culley@va.gov" TargetMode="External"/><Relationship Id="rId5" Type="http://schemas.openxmlformats.org/officeDocument/2006/relationships/image" Target="../media/image9.jpg"/><Relationship Id="rId15" Type="http://schemas.openxmlformats.org/officeDocument/2006/relationships/image" Target="../media/image14.jpg"/><Relationship Id="rId10" Type="http://schemas.openxmlformats.org/officeDocument/2006/relationships/hyperlink" Target="mailto:Terry.Bentley@va.gov" TargetMode="External"/><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hyperlink" Target="http://www.va.gov/tribalgovernment/"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www.google.com/url?sa=i&amp;rct=j&amp;q=&amp;esrc=s&amp;frm=1&amp;source=images&amp;cd=&amp;cad=rja&amp;docid=zBPsueG9mBhYDM&amp;tbnid=iN1yWIKRzLW1oM:&amp;ved=0CAUQjRw&amp;url=http://www.va.gov/tribalgovernment/biographies.asp&amp;ei=wDovUofNLoep2gWj7YGADQ&amp;bvm=bv.51773540,d.b2I&amp;psig=AFQjCNEnMGB36iPPu7fzYHVzLhoTQ0WTdQ&amp;ust=1378913282880636" TargetMode="External"/><Relationship Id="rId13" Type="http://schemas.openxmlformats.org/officeDocument/2006/relationships/image" Target="../media/image14.jpg"/><Relationship Id="rId3" Type="http://schemas.openxmlformats.org/officeDocument/2006/relationships/image" Target="../media/image16.png"/><Relationship Id="rId7" Type="http://schemas.openxmlformats.org/officeDocument/2006/relationships/image" Target="../media/image20.jpeg"/><Relationship Id="rId12"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9.jpeg"/><Relationship Id="rId11" Type="http://schemas.openxmlformats.org/officeDocument/2006/relationships/image" Target="../media/image23.png"/><Relationship Id="rId5" Type="http://schemas.openxmlformats.org/officeDocument/2006/relationships/image" Target="../media/image18.jpeg"/><Relationship Id="rId10" Type="http://schemas.openxmlformats.org/officeDocument/2006/relationships/image" Target="../media/image22.png"/><Relationship Id="rId4" Type="http://schemas.openxmlformats.org/officeDocument/2006/relationships/image" Target="../media/image17.jpeg"/><Relationship Id="rId9" Type="http://schemas.openxmlformats.org/officeDocument/2006/relationships/image" Target="../media/image21.jpeg"/></Relationships>
</file>

<file path=ppt/slides/_rels/slide4.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8.pdf"/><Relationship Id="rId7" Type="http://schemas.openxmlformats.org/officeDocument/2006/relationships/image" Target="../media/image26.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5.gif"/><Relationship Id="rId5" Type="http://schemas.openxmlformats.org/officeDocument/2006/relationships/image" Target="../media/image9.jp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d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8.pd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8.JPG"/><Relationship Id="rId5" Type="http://schemas.openxmlformats.org/officeDocument/2006/relationships/image" Target="../media/image9.jp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8.pd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9.jpg"/><Relationship Id="rId5" Type="http://schemas.openxmlformats.org/officeDocument/2006/relationships/image" Target="../media/image9.jp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hyperlink" Target="http://www.google.com/url?sa=i&amp;source=images&amp;cd=&amp;cad=rja&amp;docid=ntMF7n3ifimZ9M&amp;tbnid=Ykngw4xYdpp5SM:&amp;ved=0CAgQjRwwAA&amp;url=http://www.publicdomainpictures.net/view-image.php?image=37271&amp;picture=union-jack-flag&amp;ei=mZdyUt71MdK4yAHZ7IDYDg&amp;psig=AFQjCNHhV_oph0z-WGNh_EiZlYTNLzu5CQ&amp;ust=1383328025866370" TargetMode="External"/><Relationship Id="rId13" Type="http://schemas.openxmlformats.org/officeDocument/2006/relationships/image" Target="../media/image33.png"/><Relationship Id="rId3" Type="http://schemas.openxmlformats.org/officeDocument/2006/relationships/image" Target="../media/image8.pdf"/><Relationship Id="rId7" Type="http://schemas.openxmlformats.org/officeDocument/2006/relationships/image" Target="../media/image30.png"/><Relationship Id="rId12" Type="http://schemas.openxmlformats.org/officeDocument/2006/relationships/hyperlink" Target="http://en.wikipedia.org/wiki/File:Flag_of_the_German_Empire.svg"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hyperlink" Target="http://en.wikipedia.org/wiki/File:Flag_of_the_United_States.svg" TargetMode="External"/><Relationship Id="rId11" Type="http://schemas.openxmlformats.org/officeDocument/2006/relationships/image" Target="../media/image32.png"/><Relationship Id="rId5" Type="http://schemas.openxmlformats.org/officeDocument/2006/relationships/image" Target="../media/image9.jpg"/><Relationship Id="rId10" Type="http://schemas.openxmlformats.org/officeDocument/2006/relationships/hyperlink" Target="http://en.wikipedia.org/wiki/File:CSA_FLAG_28.11.1861-1.5.1863.svg" TargetMode="External"/><Relationship Id="rId4" Type="http://schemas.openxmlformats.org/officeDocument/2006/relationships/image" Target="../media/image8.png"/><Relationship Id="rId9" Type="http://schemas.openxmlformats.org/officeDocument/2006/relationships/image" Target="../media/image31.jpe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8.png"/><Relationship Id="rId3" Type="http://schemas.openxmlformats.org/officeDocument/2006/relationships/image" Target="../media/image8.pdf"/><Relationship Id="rId7" Type="http://schemas.openxmlformats.org/officeDocument/2006/relationships/image" Target="../media/image30.png"/><Relationship Id="rId12" Type="http://schemas.openxmlformats.org/officeDocument/2006/relationships/hyperlink" Target="http://en.wikipedia.org/wiki/File:Flag_of_German_Reich_(1935%E2%80%931945).svg"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hyperlink" Target="http://en.wikipedia.org/wiki/File:Flag_of_the_United_States.svg" TargetMode="External"/><Relationship Id="rId11" Type="http://schemas.openxmlformats.org/officeDocument/2006/relationships/image" Target="../media/image37.png"/><Relationship Id="rId5" Type="http://schemas.openxmlformats.org/officeDocument/2006/relationships/image" Target="../media/image9.jpg"/><Relationship Id="rId15" Type="http://schemas.openxmlformats.org/officeDocument/2006/relationships/image" Target="../media/image39.png"/><Relationship Id="rId10" Type="http://schemas.openxmlformats.org/officeDocument/2006/relationships/image" Target="../media/image36.png"/><Relationship Id="rId4" Type="http://schemas.openxmlformats.org/officeDocument/2006/relationships/image" Target="../media/image8.png"/><Relationship Id="rId9" Type="http://schemas.openxmlformats.org/officeDocument/2006/relationships/image" Target="../media/image35.png"/><Relationship Id="rId14" Type="http://schemas.openxmlformats.org/officeDocument/2006/relationships/hyperlink" Target="http://en.wikipedia.org/wiki/File:Merchant_flag_of_Japan_(1870).sv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MVA_TOPR29_VATribal_PPT_Cover4.jpg"/>
          <p:cNvPicPr>
            <a:picLocks noChangeAspect="1"/>
          </p:cNvPicPr>
          <p:nvPr/>
        </p:nvPicPr>
        <p:blipFill>
          <a:blip r:embed="rId3"/>
          <a:stretch>
            <a:fillRect/>
          </a:stretch>
        </p:blipFill>
        <p:spPr>
          <a:xfrm>
            <a:off x="0" y="0"/>
            <a:ext cx="9144000" cy="6858000"/>
          </a:xfrm>
          <a:prstGeom prst="rect">
            <a:avLst/>
          </a:prstGeom>
        </p:spPr>
      </p:pic>
      <p:sp>
        <p:nvSpPr>
          <p:cNvPr id="4" name="Title 1"/>
          <p:cNvSpPr txBox="1">
            <a:spLocks/>
          </p:cNvSpPr>
          <p:nvPr/>
        </p:nvSpPr>
        <p:spPr>
          <a:xfrm>
            <a:off x="291830" y="430034"/>
            <a:ext cx="8242570" cy="2700624"/>
          </a:xfrm>
          <a:prstGeom prst="rect">
            <a:avLst/>
          </a:prstGeom>
        </p:spPr>
        <p:txBody>
          <a:bodyPr vert="horz" lIns="91440" tIns="45720" rIns="91440" bIns="45720" rtlCol="0" anchor="t">
            <a:noAutofit/>
          </a:bodyPr>
          <a:lstStyle/>
          <a:p>
            <a:pPr marL="0" marR="0" lvl="0" indent="0" algn="l" defTabSz="457200" rtl="0" eaLnBrk="1" fontAlgn="auto" latinLnBrk="0" hangingPunct="1">
              <a:lnSpc>
                <a:spcPct val="100000"/>
              </a:lnSpc>
              <a:spcBef>
                <a:spcPct val="0"/>
              </a:spcBef>
              <a:spcAft>
                <a:spcPts val="2400"/>
              </a:spcAft>
              <a:buClrTx/>
              <a:buSzTx/>
              <a:buFontTx/>
              <a:buNone/>
              <a:tabLst/>
              <a:defRPr/>
            </a:pPr>
            <a:r>
              <a:rPr kumimoji="0" lang="en-US" sz="2800" b="0" i="0" u="none" strike="noStrike" kern="1200" cap="none" spc="0" normalizeH="0" baseline="0" noProof="0" dirty="0" smtClean="0">
                <a:ln>
                  <a:noFill/>
                </a:ln>
                <a:solidFill>
                  <a:srgbClr val="4A452A"/>
                </a:solidFill>
                <a:effectLst/>
                <a:uLnTx/>
                <a:uFillTx/>
                <a:latin typeface="Cambria" pitchFamily="18" charset="0"/>
                <a:ea typeface="+mj-ea"/>
                <a:cs typeface="Arial"/>
              </a:rPr>
              <a:t>VA OTGR Update for the Northwest Portland Indian Area Health Board - </a:t>
            </a:r>
            <a:r>
              <a:rPr lang="en-US" sz="2800" dirty="0" smtClean="0">
                <a:solidFill>
                  <a:srgbClr val="4A452A"/>
                </a:solidFill>
                <a:latin typeface="Cambria" pitchFamily="18" charset="0"/>
                <a:ea typeface="+mj-ea"/>
                <a:cs typeface="Arial"/>
              </a:rPr>
              <a:t>Quarterly Board Meeting - hosted by Lummi Nation</a:t>
            </a:r>
          </a:p>
          <a:p>
            <a:pPr marL="0" marR="0" lvl="0" indent="0" algn="l" defTabSz="457200" rtl="0" eaLnBrk="1" fontAlgn="auto" latinLnBrk="0" hangingPunct="1">
              <a:lnSpc>
                <a:spcPct val="100000"/>
              </a:lnSpc>
              <a:spcBef>
                <a:spcPct val="0"/>
              </a:spcBef>
              <a:spcAft>
                <a:spcPts val="2400"/>
              </a:spcAft>
              <a:buClrTx/>
              <a:buSzTx/>
              <a:buFontTx/>
              <a:buNone/>
              <a:tabLst/>
              <a:defRPr/>
            </a:pPr>
            <a:r>
              <a:rPr kumimoji="0" lang="en-US" sz="2800" b="0" i="0" u="none" strike="noStrike" kern="1200" cap="none" spc="0" normalizeH="0" baseline="0" noProof="0" dirty="0" smtClean="0">
                <a:ln>
                  <a:noFill/>
                </a:ln>
                <a:solidFill>
                  <a:srgbClr val="4A452A"/>
                </a:solidFill>
                <a:effectLst/>
                <a:uLnTx/>
                <a:uFillTx/>
                <a:latin typeface="Cambria" pitchFamily="18" charset="0"/>
                <a:ea typeface="+mj-ea"/>
                <a:cs typeface="Arial"/>
              </a:rPr>
              <a:t>January 20, 2016</a:t>
            </a:r>
            <a:endParaRPr kumimoji="0" lang="en-US" sz="1400" b="0" i="0" u="none" strike="noStrike" kern="1200" cap="none" spc="0" normalizeH="0" baseline="0" noProof="0" dirty="0">
              <a:ln>
                <a:noFill/>
              </a:ln>
              <a:solidFill>
                <a:srgbClr val="4A452A"/>
              </a:solidFill>
              <a:effectLst/>
              <a:uLnTx/>
              <a:uFillTx/>
              <a:latin typeface="Arial"/>
              <a:ea typeface="+mj-ea"/>
              <a:cs typeface="Aria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AA400E4-250E-614F-BC20-9B59033BCE72}" type="slidenum">
              <a:rPr kumimoji="0" lang="en-US" sz="1050" b="0" i="0" u="none" strike="noStrike" kern="1200" cap="none" spc="0" normalizeH="0" baseline="0" noProof="0" smtClean="0">
                <a:ln>
                  <a:noFill/>
                </a:ln>
                <a:solidFill>
                  <a:srgbClr val="CE7019"/>
                </a:solidFill>
                <a:effectLst/>
                <a:uLnTx/>
                <a:uFillTx/>
                <a:latin typeface="Cambria"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10</a:t>
            </a:fld>
            <a:endParaRPr kumimoji="0" lang="en-US" sz="1050" b="0" i="0" u="none" strike="noStrike" kern="1200" cap="none" spc="0" normalizeH="0" baseline="0" noProof="0" dirty="0">
              <a:ln>
                <a:noFill/>
              </a:ln>
              <a:solidFill>
                <a:srgbClr val="CE7019"/>
              </a:solidFill>
              <a:effectLst/>
              <a:uLnTx/>
              <a:uFillTx/>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457200" y="0"/>
            <a:ext cx="8229600" cy="1099071"/>
          </a:xfrm>
          <a:prstGeom prst="rect">
            <a:avLst/>
          </a:prstGeom>
        </p:spPr>
        <p:txBody>
          <a:bodyPr vert="horz" lIns="91440" tIns="45720" rIns="91440" bIns="45720" rtlCol="0" anchor="ctr">
            <a:normAutofit/>
          </a:bodyPr>
          <a:lstStyle>
            <a:lvl1pPr algn="l">
              <a:defRPr sz="2800">
                <a:solidFill>
                  <a:schemeClr val="bg2">
                    <a:lumMod val="25000"/>
                  </a:schemeClr>
                </a:solidFill>
                <a:latin typeface="Arial"/>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i="0" u="none" strike="noStrike" kern="1200" cap="none" spc="0" normalizeH="0" baseline="0" noProof="0" dirty="0" smtClean="0">
                <a:ln>
                  <a:noFill/>
                </a:ln>
                <a:solidFill>
                  <a:schemeClr val="bg2">
                    <a:lumMod val="25000"/>
                  </a:schemeClr>
                </a:solidFill>
                <a:effectLst/>
                <a:uLnTx/>
                <a:uFillTx/>
                <a:latin typeface="Cambria" pitchFamily="18" charset="0"/>
                <a:ea typeface="+mj-ea"/>
              </a:rPr>
              <a:t>         VA ~ Office of Tribal Government Relations</a:t>
            </a:r>
            <a:endParaRPr kumimoji="0" lang="en-US" sz="2800" i="0" u="none" strike="noStrike" kern="1200" cap="none" spc="0" normalizeH="0" baseline="0" noProof="0" dirty="0">
              <a:ln>
                <a:noFill/>
              </a:ln>
              <a:solidFill>
                <a:schemeClr val="bg2">
                  <a:lumMod val="25000"/>
                </a:schemeClr>
              </a:solidFill>
              <a:effectLst/>
              <a:uLnTx/>
              <a:uFillTx/>
              <a:latin typeface="Cambria" pitchFamily="18" charset="0"/>
              <a:ea typeface="+mj-ea"/>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50004"/>
            <a:ext cx="71990" cy="91440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099071" cy="1099071"/>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59184728"/>
              </p:ext>
            </p:extLst>
          </p:nvPr>
        </p:nvGraphicFramePr>
        <p:xfrm>
          <a:off x="1524001" y="2686538"/>
          <a:ext cx="6096000" cy="1656080"/>
        </p:xfrm>
        <a:graphic>
          <a:graphicData uri="http://schemas.openxmlformats.org/drawingml/2006/table">
            <a:tbl>
              <a:tblPr firstRow="1" bandRow="1">
                <a:tableStyleId>{93296810-A885-4BE3-A3E7-6D5BEEA58F35}</a:tableStyleId>
              </a:tblPr>
              <a:tblGrid>
                <a:gridCol w="3048000"/>
                <a:gridCol w="3048000"/>
              </a:tblGrid>
              <a:tr h="370840">
                <a:tc>
                  <a:txBody>
                    <a:bodyPr/>
                    <a:lstStyle/>
                    <a:p>
                      <a:pPr algn="ctr"/>
                      <a:r>
                        <a:rPr lang="en-US" dirty="0" smtClean="0">
                          <a:latin typeface="Cambria" pitchFamily="18" charset="0"/>
                        </a:rPr>
                        <a:t>Total Estimated American</a:t>
                      </a:r>
                      <a:r>
                        <a:rPr lang="en-US" baseline="0" dirty="0" smtClean="0">
                          <a:latin typeface="Cambria" pitchFamily="18" charset="0"/>
                        </a:rPr>
                        <a:t> Indian/Alaska Native Population </a:t>
                      </a:r>
                      <a:endParaRPr lang="en-US" dirty="0">
                        <a:latin typeface="Cambria" pitchFamily="18" charset="0"/>
                      </a:endParaRPr>
                    </a:p>
                  </a:txBody>
                  <a:tcPr/>
                </a:tc>
                <a:tc>
                  <a:txBody>
                    <a:bodyPr/>
                    <a:lstStyle/>
                    <a:p>
                      <a:pPr algn="ctr"/>
                      <a:endParaRPr lang="en-US" dirty="0" smtClean="0">
                        <a:latin typeface="Cambria" pitchFamily="18" charset="0"/>
                      </a:endParaRPr>
                    </a:p>
                    <a:p>
                      <a:pPr algn="ctr"/>
                      <a:r>
                        <a:rPr lang="en-US" sz="3200" dirty="0" smtClean="0">
                          <a:latin typeface="Cambria" pitchFamily="18" charset="0"/>
                        </a:rPr>
                        <a:t>154,305</a:t>
                      </a:r>
                      <a:endParaRPr lang="en-US" sz="3200" dirty="0">
                        <a:latin typeface="Cambria" pitchFamily="18" charset="0"/>
                      </a:endParaRPr>
                    </a:p>
                  </a:txBody>
                  <a:tcPr/>
                </a:tc>
              </a:tr>
              <a:tr h="370840">
                <a:tc>
                  <a:txBody>
                    <a:bodyPr/>
                    <a:lstStyle/>
                    <a:p>
                      <a:pPr algn="ctr"/>
                      <a:r>
                        <a:rPr lang="en-US" dirty="0" smtClean="0">
                          <a:latin typeface="Cambria" pitchFamily="18" charset="0"/>
                        </a:rPr>
                        <a:t>Male</a:t>
                      </a:r>
                      <a:endParaRPr lang="en-US" dirty="0">
                        <a:latin typeface="Cambria" pitchFamily="18" charset="0"/>
                      </a:endParaRPr>
                    </a:p>
                  </a:txBody>
                  <a:tcPr/>
                </a:tc>
                <a:tc>
                  <a:txBody>
                    <a:bodyPr/>
                    <a:lstStyle/>
                    <a:p>
                      <a:pPr algn="ctr"/>
                      <a:r>
                        <a:rPr lang="en-US" dirty="0" smtClean="0">
                          <a:latin typeface="Cambria" pitchFamily="18" charset="0"/>
                        </a:rPr>
                        <a:t>137,335</a:t>
                      </a:r>
                      <a:endParaRPr lang="en-US" dirty="0">
                        <a:latin typeface="Cambria" pitchFamily="18" charset="0"/>
                      </a:endParaRPr>
                    </a:p>
                  </a:txBody>
                  <a:tcPr/>
                </a:tc>
              </a:tr>
              <a:tr h="370840">
                <a:tc>
                  <a:txBody>
                    <a:bodyPr/>
                    <a:lstStyle/>
                    <a:p>
                      <a:pPr algn="ctr"/>
                      <a:r>
                        <a:rPr lang="en-US" dirty="0" smtClean="0">
                          <a:latin typeface="Cambria" pitchFamily="18" charset="0"/>
                        </a:rPr>
                        <a:t>Female</a:t>
                      </a:r>
                      <a:endParaRPr lang="en-US" dirty="0">
                        <a:latin typeface="Cambria" pitchFamily="18" charset="0"/>
                      </a:endParaRPr>
                    </a:p>
                  </a:txBody>
                  <a:tcPr/>
                </a:tc>
                <a:tc>
                  <a:txBody>
                    <a:bodyPr/>
                    <a:lstStyle/>
                    <a:p>
                      <a:pPr algn="ctr"/>
                      <a:r>
                        <a:rPr lang="en-US" dirty="0" smtClean="0">
                          <a:latin typeface="Cambria" pitchFamily="18" charset="0"/>
                        </a:rPr>
                        <a:t>16,970</a:t>
                      </a:r>
                      <a:endParaRPr lang="en-US" dirty="0">
                        <a:latin typeface="Cambria" pitchFamily="18" charset="0"/>
                      </a:endParaRPr>
                    </a:p>
                  </a:txBody>
                  <a:tcPr/>
                </a:tc>
              </a:tr>
            </a:tbl>
          </a:graphicData>
        </a:graphic>
      </p:graphicFrame>
    </p:spTree>
    <p:extLst>
      <p:ext uri="{BB962C8B-B14F-4D97-AF65-F5344CB8AC3E}">
        <p14:creationId xmlns:p14="http://schemas.microsoft.com/office/powerpoint/2010/main" val="21342210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AA400E4-250E-614F-BC20-9B59033BCE72}" type="slidenum">
              <a:rPr kumimoji="0" lang="en-US" sz="1050" b="0" i="0" u="none" strike="noStrike" kern="1200" cap="none" spc="0" normalizeH="0" baseline="0" noProof="0" smtClean="0">
                <a:ln>
                  <a:noFill/>
                </a:ln>
                <a:solidFill>
                  <a:srgbClr val="CE7019"/>
                </a:solidFill>
                <a:effectLst/>
                <a:uLnTx/>
                <a:uFillTx/>
                <a:latin typeface="Cambria"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11</a:t>
            </a:fld>
            <a:endParaRPr kumimoji="0" lang="en-US" sz="1050" b="0" i="0" u="none" strike="noStrike" kern="1200" cap="none" spc="0" normalizeH="0" baseline="0" noProof="0" dirty="0">
              <a:ln>
                <a:noFill/>
              </a:ln>
              <a:solidFill>
                <a:srgbClr val="CE7019"/>
              </a:solidFill>
              <a:effectLst/>
              <a:uLnTx/>
              <a:uFillTx/>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457200" y="0"/>
            <a:ext cx="8229600" cy="1099071"/>
          </a:xfrm>
          <a:prstGeom prst="rect">
            <a:avLst/>
          </a:prstGeom>
        </p:spPr>
        <p:txBody>
          <a:bodyPr vert="horz" lIns="91440" tIns="45720" rIns="91440" bIns="45720" rtlCol="0" anchor="ctr">
            <a:normAutofit/>
          </a:bodyPr>
          <a:lstStyle>
            <a:lvl1pPr algn="l">
              <a:defRPr sz="2800">
                <a:solidFill>
                  <a:schemeClr val="bg2">
                    <a:lumMod val="25000"/>
                  </a:schemeClr>
                </a:solidFill>
                <a:latin typeface="Arial"/>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i="0" u="none" strike="noStrike" kern="1200" cap="none" spc="0" normalizeH="0" baseline="0" noProof="0" dirty="0" smtClean="0">
                <a:ln>
                  <a:noFill/>
                </a:ln>
                <a:solidFill>
                  <a:schemeClr val="bg2">
                    <a:lumMod val="25000"/>
                  </a:schemeClr>
                </a:solidFill>
                <a:effectLst/>
                <a:uLnTx/>
                <a:uFillTx/>
                <a:latin typeface="Cambria" pitchFamily="18" charset="0"/>
                <a:ea typeface="+mj-ea"/>
              </a:rPr>
              <a:t>         VA ~ Office of Tribal Government Relations</a:t>
            </a:r>
            <a:endParaRPr kumimoji="0" lang="en-US" sz="2800" i="0" u="none" strike="noStrike" kern="1200" cap="none" spc="0" normalizeH="0" baseline="0" noProof="0" dirty="0">
              <a:ln>
                <a:noFill/>
              </a:ln>
              <a:solidFill>
                <a:schemeClr val="bg2">
                  <a:lumMod val="25000"/>
                </a:schemeClr>
              </a:solidFill>
              <a:effectLst/>
              <a:uLnTx/>
              <a:uFillTx/>
              <a:latin typeface="Cambria" pitchFamily="18" charset="0"/>
              <a:ea typeface="+mj-ea"/>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50004"/>
            <a:ext cx="71990" cy="91440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099071" cy="1099071"/>
          </a:xfrm>
          <a:prstGeom prst="rect">
            <a:avLst/>
          </a:prstGeom>
        </p:spPr>
      </p:pic>
      <p:sp>
        <p:nvSpPr>
          <p:cNvPr id="3" name="TextBox 2"/>
          <p:cNvSpPr txBox="1"/>
          <p:nvPr/>
        </p:nvSpPr>
        <p:spPr>
          <a:xfrm>
            <a:off x="1951893" y="928590"/>
            <a:ext cx="5545015" cy="707886"/>
          </a:xfrm>
          <a:prstGeom prst="rect">
            <a:avLst/>
          </a:prstGeom>
          <a:noFill/>
        </p:spPr>
        <p:txBody>
          <a:bodyPr wrap="square" rtlCol="0">
            <a:spAutoFit/>
          </a:bodyPr>
          <a:lstStyle/>
          <a:p>
            <a:pPr algn="ctr"/>
            <a:r>
              <a:rPr lang="en-US" sz="4000" dirty="0" smtClean="0">
                <a:latin typeface="Cambria" pitchFamily="18" charset="0"/>
              </a:rPr>
              <a:t>Key Concerns</a:t>
            </a:r>
            <a:endParaRPr lang="en-US" sz="4000" dirty="0">
              <a:latin typeface="Cambria" pitchFamily="18" charset="0"/>
            </a:endParaRPr>
          </a:p>
        </p:txBody>
      </p:sp>
      <p:sp>
        <p:nvSpPr>
          <p:cNvPr id="7" name="TextBox 6"/>
          <p:cNvSpPr txBox="1"/>
          <p:nvPr/>
        </p:nvSpPr>
        <p:spPr>
          <a:xfrm>
            <a:off x="457201" y="2943428"/>
            <a:ext cx="8299937" cy="646331"/>
          </a:xfrm>
          <a:prstGeom prst="rect">
            <a:avLst/>
          </a:prstGeom>
          <a:noFill/>
        </p:spPr>
        <p:txBody>
          <a:bodyPr wrap="square" rtlCol="0">
            <a:spAutoFit/>
          </a:bodyPr>
          <a:lstStyle/>
          <a:p>
            <a:r>
              <a:rPr lang="en-US" b="1" dirty="0" smtClean="0">
                <a:latin typeface="Cambria" pitchFamily="18" charset="0"/>
              </a:rPr>
              <a:t>Unemployment </a:t>
            </a:r>
            <a:r>
              <a:rPr lang="en-US" dirty="0">
                <a:latin typeface="Cambria" pitchFamily="18" charset="0"/>
              </a:rPr>
              <a:t>– </a:t>
            </a:r>
            <a:r>
              <a:rPr lang="en-US" dirty="0" smtClean="0">
                <a:latin typeface="Cambria" pitchFamily="18" charset="0"/>
              </a:rPr>
              <a:t>unemployment </a:t>
            </a:r>
            <a:r>
              <a:rPr lang="en-US" dirty="0">
                <a:latin typeface="Cambria" pitchFamily="18" charset="0"/>
              </a:rPr>
              <a:t>rate for post 9/11 </a:t>
            </a:r>
            <a:r>
              <a:rPr lang="en-US" dirty="0" smtClean="0">
                <a:latin typeface="Cambria" pitchFamily="18" charset="0"/>
              </a:rPr>
              <a:t>Veterans </a:t>
            </a:r>
            <a:r>
              <a:rPr lang="en-US" dirty="0">
                <a:latin typeface="Cambria" pitchFamily="18" charset="0"/>
              </a:rPr>
              <a:t>is 10%, which is higher than the national </a:t>
            </a:r>
            <a:r>
              <a:rPr lang="en-US" dirty="0" smtClean="0">
                <a:latin typeface="Cambria" pitchFamily="18" charset="0"/>
              </a:rPr>
              <a:t>average of 5.1% - August 2015.</a:t>
            </a:r>
            <a:endParaRPr lang="en-US" dirty="0">
              <a:latin typeface="Cambria" pitchFamily="18" charset="0"/>
            </a:endParaRPr>
          </a:p>
        </p:txBody>
      </p:sp>
      <p:sp>
        <p:nvSpPr>
          <p:cNvPr id="6" name="TextBox 5"/>
          <p:cNvSpPr txBox="1"/>
          <p:nvPr/>
        </p:nvSpPr>
        <p:spPr>
          <a:xfrm>
            <a:off x="457200" y="3589759"/>
            <a:ext cx="8321934" cy="369332"/>
          </a:xfrm>
          <a:prstGeom prst="rect">
            <a:avLst/>
          </a:prstGeom>
          <a:noFill/>
        </p:spPr>
        <p:txBody>
          <a:bodyPr wrap="square" rtlCol="0">
            <a:spAutoFit/>
          </a:bodyPr>
          <a:lstStyle/>
          <a:p>
            <a:r>
              <a:rPr lang="en-US" b="1" dirty="0">
                <a:latin typeface="Cambria" pitchFamily="18" charset="0"/>
              </a:rPr>
              <a:t>Veteran Suicide </a:t>
            </a:r>
            <a:r>
              <a:rPr lang="en-US" dirty="0">
                <a:latin typeface="Cambria" pitchFamily="18" charset="0"/>
              </a:rPr>
              <a:t>- </a:t>
            </a:r>
            <a:r>
              <a:rPr lang="en-US" dirty="0" smtClean="0">
                <a:latin typeface="Cambria" pitchFamily="18" charset="0"/>
              </a:rPr>
              <a:t>22 </a:t>
            </a:r>
            <a:r>
              <a:rPr lang="en-US" dirty="0">
                <a:latin typeface="Cambria" pitchFamily="18" charset="0"/>
              </a:rPr>
              <a:t>veterans commit suicide </a:t>
            </a:r>
            <a:r>
              <a:rPr lang="en-US" u="sng" dirty="0">
                <a:latin typeface="Cambria" pitchFamily="18" charset="0"/>
              </a:rPr>
              <a:t>every day</a:t>
            </a:r>
            <a:r>
              <a:rPr lang="en-US" dirty="0">
                <a:latin typeface="Cambria" pitchFamily="18" charset="0"/>
              </a:rPr>
              <a:t> in the United States.</a:t>
            </a:r>
          </a:p>
        </p:txBody>
      </p:sp>
      <p:sp>
        <p:nvSpPr>
          <p:cNvPr id="9" name="TextBox 8"/>
          <p:cNvSpPr txBox="1"/>
          <p:nvPr/>
        </p:nvSpPr>
        <p:spPr>
          <a:xfrm>
            <a:off x="453623" y="1860084"/>
            <a:ext cx="8229600" cy="1200329"/>
          </a:xfrm>
          <a:prstGeom prst="rect">
            <a:avLst/>
          </a:prstGeom>
          <a:noFill/>
        </p:spPr>
        <p:txBody>
          <a:bodyPr wrap="square" rtlCol="0">
            <a:spAutoFit/>
          </a:bodyPr>
          <a:lstStyle/>
          <a:p>
            <a:r>
              <a:rPr lang="en-US" b="1" dirty="0" smtClean="0">
                <a:latin typeface="Cambria" panose="02040503050406030204" pitchFamily="18" charset="0"/>
              </a:rPr>
              <a:t>Access:  </a:t>
            </a:r>
            <a:r>
              <a:rPr lang="en-US" dirty="0" smtClean="0">
                <a:latin typeface="Cambria" panose="02040503050406030204" pitchFamily="18" charset="0"/>
              </a:rPr>
              <a:t>Access to healthcare continues to be a major concern. </a:t>
            </a:r>
          </a:p>
          <a:p>
            <a:r>
              <a:rPr lang="en-US" b="1" dirty="0" smtClean="0">
                <a:latin typeface="Cambria" panose="02040503050406030204" pitchFamily="18" charset="0"/>
              </a:rPr>
              <a:t>Homelessness</a:t>
            </a:r>
            <a:r>
              <a:rPr lang="en-US" dirty="0" smtClean="0">
                <a:latin typeface="Cambria" panose="02040503050406030204" pitchFamily="18" charset="0"/>
              </a:rPr>
              <a:t>:  On a single night in January 2015, more than one in ten homeless adults was a Veteran</a:t>
            </a:r>
            <a:r>
              <a:rPr lang="en-US" dirty="0">
                <a:latin typeface="Cambria" panose="02040503050406030204" pitchFamily="18" charset="0"/>
              </a:rPr>
              <a:t> </a:t>
            </a:r>
            <a:r>
              <a:rPr lang="en-US" dirty="0" smtClean="0">
                <a:latin typeface="Cambria" panose="02040503050406030204" pitchFamily="18" charset="0"/>
              </a:rPr>
              <a:t>– 47,725 homeless Veterans.  The </a:t>
            </a:r>
            <a:r>
              <a:rPr lang="en-US" dirty="0">
                <a:latin typeface="Cambria" panose="02040503050406030204" pitchFamily="18" charset="0"/>
              </a:rPr>
              <a:t>majority suffer from substance abuse, mental illness, or co-occurring disorders.</a:t>
            </a:r>
          </a:p>
        </p:txBody>
      </p:sp>
      <p:sp>
        <p:nvSpPr>
          <p:cNvPr id="11" name="TextBox 10"/>
          <p:cNvSpPr txBox="1"/>
          <p:nvPr/>
        </p:nvSpPr>
        <p:spPr>
          <a:xfrm>
            <a:off x="457201" y="4034976"/>
            <a:ext cx="8382001" cy="1477328"/>
          </a:xfrm>
          <a:prstGeom prst="rect">
            <a:avLst/>
          </a:prstGeom>
          <a:noFill/>
        </p:spPr>
        <p:txBody>
          <a:bodyPr wrap="square" rtlCol="0">
            <a:spAutoFit/>
          </a:bodyPr>
          <a:lstStyle/>
          <a:p>
            <a:r>
              <a:rPr lang="en-US" b="1" dirty="0">
                <a:latin typeface="Cambria" panose="02040503050406030204" pitchFamily="18" charset="0"/>
              </a:rPr>
              <a:t>Military Sexual Trauma </a:t>
            </a:r>
            <a:r>
              <a:rPr lang="en-US" b="1" dirty="0" smtClean="0">
                <a:latin typeface="Cambria" panose="02040503050406030204" pitchFamily="18" charset="0"/>
              </a:rPr>
              <a:t>(MST) </a:t>
            </a:r>
            <a:r>
              <a:rPr lang="en-US" dirty="0" smtClean="0">
                <a:latin typeface="Cambria" pitchFamily="18" charset="0"/>
              </a:rPr>
              <a:t>In </a:t>
            </a:r>
            <a:r>
              <a:rPr lang="en-US" dirty="0">
                <a:latin typeface="Cambria" pitchFamily="18" charset="0"/>
              </a:rPr>
              <a:t>2010, over 19,000 sexual assaults were reported in the </a:t>
            </a:r>
            <a:r>
              <a:rPr lang="en-US" dirty="0" smtClean="0">
                <a:latin typeface="Cambria" pitchFamily="18" charset="0"/>
              </a:rPr>
              <a:t>military - 108,121 </a:t>
            </a:r>
            <a:r>
              <a:rPr lang="en-US" dirty="0">
                <a:latin typeface="Cambria" pitchFamily="18" charset="0"/>
              </a:rPr>
              <a:t>male and female veterans screened positive for military sexual trauma.  </a:t>
            </a:r>
            <a:br>
              <a:rPr lang="en-US" dirty="0">
                <a:latin typeface="Cambria" pitchFamily="18" charset="0"/>
              </a:rPr>
            </a:br>
            <a:r>
              <a:rPr lang="en-US" dirty="0">
                <a:latin typeface="Cambria" pitchFamily="18" charset="0"/>
              </a:rPr>
              <a:t/>
            </a:r>
            <a:br>
              <a:rPr lang="en-US" dirty="0">
                <a:latin typeface="Cambria" pitchFamily="18" charset="0"/>
              </a:rPr>
            </a:br>
            <a:endParaRPr lang="en-US" dirty="0">
              <a:latin typeface="Cambria" pitchFamily="18" charset="0"/>
            </a:endParaRPr>
          </a:p>
        </p:txBody>
      </p:sp>
      <p:sp>
        <p:nvSpPr>
          <p:cNvPr id="10" name="Rectangle 9"/>
          <p:cNvSpPr/>
          <p:nvPr/>
        </p:nvSpPr>
        <p:spPr>
          <a:xfrm>
            <a:off x="457201" y="5512304"/>
            <a:ext cx="8498266" cy="1200329"/>
          </a:xfrm>
          <a:prstGeom prst="rect">
            <a:avLst/>
          </a:prstGeom>
        </p:spPr>
        <p:txBody>
          <a:bodyPr wrap="square">
            <a:spAutoFit/>
          </a:bodyPr>
          <a:lstStyle/>
          <a:p>
            <a:r>
              <a:rPr lang="en-US" b="1" dirty="0">
                <a:latin typeface="Cambria" panose="02040503050406030204" pitchFamily="18" charset="0"/>
              </a:rPr>
              <a:t>Veteran Mental Health Disorders -</a:t>
            </a:r>
            <a:r>
              <a:rPr lang="en-US" dirty="0">
                <a:latin typeface="Cambria" panose="02040503050406030204" pitchFamily="18" charset="0"/>
              </a:rPr>
              <a:t> </a:t>
            </a:r>
            <a:r>
              <a:rPr lang="en-US" dirty="0" smtClean="0">
                <a:latin typeface="Cambria" panose="02040503050406030204" pitchFamily="18" charset="0"/>
              </a:rPr>
              <a:t>Of </a:t>
            </a:r>
            <a:r>
              <a:rPr lang="en-US" dirty="0">
                <a:latin typeface="Cambria" panose="02040503050406030204" pitchFamily="18" charset="0"/>
              </a:rPr>
              <a:t>the over 2.4 million veterans of the wars in Iraq and Afghanistan, approximately 460,000 (20%) suffer from post-traumatic stress disorder (PTSD) or major depression.</a:t>
            </a:r>
            <a:br>
              <a:rPr lang="en-US" dirty="0">
                <a:latin typeface="Cambria" panose="02040503050406030204" pitchFamily="18" charset="0"/>
              </a:rPr>
            </a:br>
            <a:endParaRPr lang="en-US" dirty="0">
              <a:latin typeface="Cambria" panose="02040503050406030204" pitchFamily="18" charset="0"/>
            </a:endParaRPr>
          </a:p>
        </p:txBody>
      </p:sp>
      <p:sp>
        <p:nvSpPr>
          <p:cNvPr id="14" name="TextBox 13"/>
          <p:cNvSpPr txBox="1"/>
          <p:nvPr/>
        </p:nvSpPr>
        <p:spPr>
          <a:xfrm>
            <a:off x="457201" y="4865973"/>
            <a:ext cx="8367386" cy="646331"/>
          </a:xfrm>
          <a:prstGeom prst="rect">
            <a:avLst/>
          </a:prstGeom>
          <a:noFill/>
        </p:spPr>
        <p:txBody>
          <a:bodyPr wrap="square" rtlCol="0">
            <a:spAutoFit/>
          </a:bodyPr>
          <a:lstStyle/>
          <a:p>
            <a:r>
              <a:rPr lang="en-US" b="1" dirty="0" smtClean="0">
                <a:latin typeface="Cambria" pitchFamily="18" charset="0"/>
              </a:rPr>
              <a:t>Substance Abuse</a:t>
            </a:r>
            <a:r>
              <a:rPr lang="en-US" dirty="0" smtClean="0">
                <a:latin typeface="Cambria" pitchFamily="18" charset="0"/>
              </a:rPr>
              <a:t>: One </a:t>
            </a:r>
            <a:r>
              <a:rPr lang="en-US" dirty="0">
                <a:latin typeface="Cambria" pitchFamily="18" charset="0"/>
              </a:rPr>
              <a:t>in six post 9/11 </a:t>
            </a:r>
            <a:r>
              <a:rPr lang="en-US" dirty="0" smtClean="0">
                <a:latin typeface="Cambria" pitchFamily="18" charset="0"/>
              </a:rPr>
              <a:t>veterans (345,000) has </a:t>
            </a:r>
            <a:r>
              <a:rPr lang="en-US" dirty="0">
                <a:latin typeface="Cambria" pitchFamily="18" charset="0"/>
              </a:rPr>
              <a:t>a substance abuse problem. </a:t>
            </a:r>
          </a:p>
        </p:txBody>
      </p:sp>
    </p:spTree>
    <p:extLst>
      <p:ext uri="{BB962C8B-B14F-4D97-AF65-F5344CB8AC3E}">
        <p14:creationId xmlns:p14="http://schemas.microsoft.com/office/powerpoint/2010/main" val="8173461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AA400E4-250E-614F-BC20-9B59033BCE72}" type="slidenum">
              <a:rPr kumimoji="0" lang="en-US" sz="1050" b="0" i="0" u="none" strike="noStrike" kern="1200" cap="none" spc="0" normalizeH="0" baseline="0" noProof="0" smtClean="0">
                <a:ln>
                  <a:noFill/>
                </a:ln>
                <a:solidFill>
                  <a:srgbClr val="CE7019"/>
                </a:solidFill>
                <a:effectLst/>
                <a:uLnTx/>
                <a:uFillTx/>
                <a:latin typeface="Cambria"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12</a:t>
            </a:fld>
            <a:endParaRPr kumimoji="0" lang="en-US" sz="1050" b="0" i="0" u="none" strike="noStrike" kern="1200" cap="none" spc="0" normalizeH="0" baseline="0" noProof="0" dirty="0">
              <a:ln>
                <a:noFill/>
              </a:ln>
              <a:solidFill>
                <a:srgbClr val="CE7019"/>
              </a:solidFill>
              <a:effectLst/>
              <a:uLnTx/>
              <a:uFillTx/>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457200" y="0"/>
            <a:ext cx="8229600" cy="1099071"/>
          </a:xfrm>
          <a:prstGeom prst="rect">
            <a:avLst/>
          </a:prstGeom>
        </p:spPr>
        <p:txBody>
          <a:bodyPr vert="horz" lIns="91440" tIns="45720" rIns="91440" bIns="45720" rtlCol="0" anchor="ctr">
            <a:normAutofit/>
          </a:bodyPr>
          <a:lstStyle>
            <a:lvl1pPr algn="l">
              <a:defRPr sz="2800">
                <a:solidFill>
                  <a:schemeClr val="bg2">
                    <a:lumMod val="25000"/>
                  </a:schemeClr>
                </a:solidFill>
                <a:latin typeface="Arial"/>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i="0" u="none" strike="noStrike" kern="1200" cap="none" spc="0" normalizeH="0" baseline="0" noProof="0" dirty="0" smtClean="0">
                <a:ln>
                  <a:noFill/>
                </a:ln>
                <a:solidFill>
                  <a:schemeClr val="bg2">
                    <a:lumMod val="25000"/>
                  </a:schemeClr>
                </a:solidFill>
                <a:effectLst/>
                <a:uLnTx/>
                <a:uFillTx/>
                <a:latin typeface="Cambria" pitchFamily="18" charset="0"/>
                <a:ea typeface="+mj-ea"/>
              </a:rPr>
              <a:t>         VA ~ Office of Tribal Government Relations</a:t>
            </a:r>
            <a:endParaRPr kumimoji="0" lang="en-US" sz="2800" i="0" u="none" strike="noStrike" kern="1200" cap="none" spc="0" normalizeH="0" baseline="0" noProof="0" dirty="0">
              <a:ln>
                <a:noFill/>
              </a:ln>
              <a:solidFill>
                <a:schemeClr val="bg2">
                  <a:lumMod val="25000"/>
                </a:schemeClr>
              </a:solidFill>
              <a:effectLst/>
              <a:uLnTx/>
              <a:uFillTx/>
              <a:latin typeface="Cambria" pitchFamily="18" charset="0"/>
              <a:ea typeface="+mj-ea"/>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50004"/>
            <a:ext cx="71990" cy="91440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099071" cy="1099071"/>
          </a:xfrm>
          <a:prstGeom prst="rect">
            <a:avLst/>
          </a:prstGeom>
        </p:spPr>
      </p:pic>
      <p:sp>
        <p:nvSpPr>
          <p:cNvPr id="3" name="TextBox 2"/>
          <p:cNvSpPr txBox="1"/>
          <p:nvPr/>
        </p:nvSpPr>
        <p:spPr>
          <a:xfrm>
            <a:off x="1664679" y="1383323"/>
            <a:ext cx="5545015" cy="707886"/>
          </a:xfrm>
          <a:prstGeom prst="rect">
            <a:avLst/>
          </a:prstGeom>
          <a:noFill/>
        </p:spPr>
        <p:txBody>
          <a:bodyPr wrap="square" rtlCol="0">
            <a:spAutoFit/>
          </a:bodyPr>
          <a:lstStyle/>
          <a:p>
            <a:pPr algn="ctr"/>
            <a:r>
              <a:rPr lang="en-US" sz="4000" dirty="0" smtClean="0">
                <a:latin typeface="Cambria" pitchFamily="18" charset="0"/>
              </a:rPr>
              <a:t>Women Veterans</a:t>
            </a:r>
            <a:endParaRPr lang="en-US" sz="4000" dirty="0">
              <a:latin typeface="Cambria" pitchFamily="18" charset="0"/>
            </a:endParaRPr>
          </a:p>
        </p:txBody>
      </p:sp>
      <p:sp>
        <p:nvSpPr>
          <p:cNvPr id="7" name="TextBox 6"/>
          <p:cNvSpPr txBox="1"/>
          <p:nvPr/>
        </p:nvSpPr>
        <p:spPr>
          <a:xfrm>
            <a:off x="500570" y="2128149"/>
            <a:ext cx="8229600" cy="3170099"/>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latin typeface="Cambria" pitchFamily="18" charset="0"/>
              </a:rPr>
              <a:t>Serving in higher numbers than ever before – approximately 14% of all active duty soldiers.</a:t>
            </a:r>
          </a:p>
          <a:p>
            <a:pPr marL="342900" indent="-342900">
              <a:buFont typeface="Arial" panose="020B0604020202020204" pitchFamily="34" charset="0"/>
              <a:buChar char="•"/>
            </a:pPr>
            <a:endParaRPr lang="en-US" sz="2000" dirty="0">
              <a:latin typeface="Cambria" pitchFamily="18" charset="0"/>
            </a:endParaRPr>
          </a:p>
          <a:p>
            <a:pPr marL="342900" indent="-342900">
              <a:buFont typeface="Arial" panose="020B0604020202020204" pitchFamily="34" charset="0"/>
              <a:buChar char="•"/>
            </a:pPr>
            <a:r>
              <a:rPr lang="en-US" sz="2000" dirty="0" smtClean="0">
                <a:latin typeface="Cambria" pitchFamily="18" charset="0"/>
              </a:rPr>
              <a:t>VA is seeing a great influx as a result.</a:t>
            </a:r>
          </a:p>
          <a:p>
            <a:pPr marL="342900" indent="-342900">
              <a:buFont typeface="Arial" panose="020B0604020202020204" pitchFamily="34" charset="0"/>
              <a:buChar char="•"/>
            </a:pPr>
            <a:endParaRPr lang="en-US" sz="2000" dirty="0">
              <a:latin typeface="Cambria" pitchFamily="18" charset="0"/>
            </a:endParaRPr>
          </a:p>
          <a:p>
            <a:pPr marL="342900" indent="-342900">
              <a:buFont typeface="Arial" panose="020B0604020202020204" pitchFamily="34" charset="0"/>
              <a:buChar char="•"/>
            </a:pPr>
            <a:r>
              <a:rPr lang="en-US" sz="2000" dirty="0" smtClean="0">
                <a:latin typeface="Cambria" pitchFamily="18" charset="0"/>
              </a:rPr>
              <a:t>Women Veteran Program Coordinators are at each VA site to help facilitate care for Women Veterans.</a:t>
            </a:r>
          </a:p>
          <a:p>
            <a:pPr marL="342900" indent="-342900">
              <a:buFont typeface="Arial" panose="020B0604020202020204" pitchFamily="34" charset="0"/>
              <a:buChar char="•"/>
            </a:pPr>
            <a:endParaRPr lang="en-US" sz="2000" dirty="0">
              <a:latin typeface="Cambria" pitchFamily="18" charset="0"/>
            </a:endParaRPr>
          </a:p>
          <a:p>
            <a:pPr marL="342900" indent="-342900">
              <a:buFont typeface="Arial" panose="020B0604020202020204" pitchFamily="34" charset="0"/>
              <a:buChar char="•"/>
            </a:pPr>
            <a:r>
              <a:rPr lang="en-US" sz="2000" b="1" dirty="0" smtClean="0">
                <a:latin typeface="Cambria" pitchFamily="18" charset="0"/>
              </a:rPr>
              <a:t>Native Women Veterans </a:t>
            </a:r>
            <a:r>
              <a:rPr lang="en-US" sz="2000" dirty="0" smtClean="0">
                <a:latin typeface="Cambria" pitchFamily="18" charset="0"/>
              </a:rPr>
              <a:t>proportion is higher than that of female Veterans of other races (11.5% vs. 8.0% respectively)</a:t>
            </a:r>
            <a:endParaRPr lang="en-US" sz="2000" dirty="0">
              <a:latin typeface="Cambria" pitchFamily="18" charset="0"/>
            </a:endParaRPr>
          </a:p>
        </p:txBody>
      </p:sp>
    </p:spTree>
    <p:extLst>
      <p:ext uri="{BB962C8B-B14F-4D97-AF65-F5344CB8AC3E}">
        <p14:creationId xmlns:p14="http://schemas.microsoft.com/office/powerpoint/2010/main" val="29127987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a:defRPr/>
            </a:pPr>
            <a:fld id="{9AA400E4-250E-614F-BC20-9B59033BCE72}" type="slidenum">
              <a:rPr lang="en-US" smtClean="0">
                <a:solidFill>
                  <a:srgbClr val="CE7019"/>
                </a:solidFill>
                <a:latin typeface="Cambria" pitchFamily="18" charset="0"/>
              </a:rPr>
              <a:pPr>
                <a:defRPr/>
              </a:pPr>
              <a:t>13</a:t>
            </a:fld>
            <a:endParaRPr lang="en-US" dirty="0">
              <a:solidFill>
                <a:srgbClr val="CE7019"/>
              </a:solidFill>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Title 1"/>
          <p:cNvSpPr txBox="1">
            <a:spLocks/>
          </p:cNvSpPr>
          <p:nvPr/>
        </p:nvSpPr>
        <p:spPr>
          <a:xfrm>
            <a:off x="457200" y="0"/>
            <a:ext cx="8229600" cy="1099071"/>
          </a:xfrm>
          <a:prstGeom prst="rect">
            <a:avLst/>
          </a:prstGeom>
        </p:spPr>
        <p:txBody>
          <a:bodyPr vert="horz" lIns="91440" tIns="45720" rIns="91440" bIns="45720" rtlCol="0" anchor="ctr">
            <a:normAutofit/>
          </a:bodyPr>
          <a:lstStyle>
            <a:lvl1pPr algn="l">
              <a:defRPr sz="2800">
                <a:solidFill>
                  <a:schemeClr val="bg2">
                    <a:lumMod val="25000"/>
                  </a:schemeClr>
                </a:solidFill>
                <a:latin typeface="Arial"/>
                <a:cs typeface="Arial"/>
              </a:defRPr>
            </a:lvl1pPr>
          </a:lstStyle>
          <a:p>
            <a:pPr>
              <a:spcBef>
                <a:spcPct val="0"/>
              </a:spcBef>
              <a:defRPr/>
            </a:pPr>
            <a:r>
              <a:rPr lang="en-US" dirty="0" smtClean="0">
                <a:solidFill>
                  <a:srgbClr val="EEECE1">
                    <a:lumMod val="25000"/>
                  </a:srgbClr>
                </a:solidFill>
                <a:latin typeface="Cambria" pitchFamily="18" charset="0"/>
              </a:rPr>
              <a:t>         VA ~ Office of Tribal Government Relations</a:t>
            </a:r>
            <a:endParaRPr lang="en-US" dirty="0">
              <a:solidFill>
                <a:srgbClr val="EEECE1">
                  <a:lumMod val="25000"/>
                </a:srgbClr>
              </a:solidFill>
              <a:latin typeface="Cambria" pitchFamily="18" charset="0"/>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50004"/>
            <a:ext cx="71990" cy="91440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099071" cy="1099071"/>
          </a:xfrm>
          <a:prstGeom prst="rect">
            <a:avLst/>
          </a:prstGeom>
        </p:spPr>
      </p:pic>
      <p:sp>
        <p:nvSpPr>
          <p:cNvPr id="3" name="TextBox 2"/>
          <p:cNvSpPr txBox="1"/>
          <p:nvPr/>
        </p:nvSpPr>
        <p:spPr>
          <a:xfrm>
            <a:off x="1524000" y="1099071"/>
            <a:ext cx="5545015" cy="707886"/>
          </a:xfrm>
          <a:prstGeom prst="rect">
            <a:avLst/>
          </a:prstGeom>
          <a:noFill/>
        </p:spPr>
        <p:txBody>
          <a:bodyPr wrap="square" rtlCol="0">
            <a:spAutoFit/>
          </a:bodyPr>
          <a:lstStyle/>
          <a:p>
            <a:pPr algn="ctr"/>
            <a:r>
              <a:rPr lang="en-US" sz="4000" dirty="0" smtClean="0">
                <a:solidFill>
                  <a:prstClr val="black"/>
                </a:solidFill>
                <a:latin typeface="Cambria" pitchFamily="18" charset="0"/>
              </a:rPr>
              <a:t>OTGR Update</a:t>
            </a:r>
            <a:endParaRPr lang="en-US" sz="4000" dirty="0">
              <a:solidFill>
                <a:prstClr val="black"/>
              </a:solidFill>
              <a:latin typeface="Cambria" pitchFamily="18" charset="0"/>
            </a:endParaRPr>
          </a:p>
        </p:txBody>
      </p:sp>
      <p:sp>
        <p:nvSpPr>
          <p:cNvPr id="9" name="TextBox 8"/>
          <p:cNvSpPr txBox="1"/>
          <p:nvPr/>
        </p:nvSpPr>
        <p:spPr>
          <a:xfrm>
            <a:off x="457201" y="1806957"/>
            <a:ext cx="8229600" cy="4801314"/>
          </a:xfrm>
          <a:prstGeom prst="rect">
            <a:avLst/>
          </a:prstGeom>
          <a:noFill/>
        </p:spPr>
        <p:txBody>
          <a:bodyPr wrap="square" rtlCol="0">
            <a:spAutoFit/>
          </a:bodyPr>
          <a:lstStyle/>
          <a:p>
            <a:r>
              <a:rPr lang="en-US" b="1" dirty="0" smtClean="0">
                <a:solidFill>
                  <a:prstClr val="black"/>
                </a:solidFill>
                <a:latin typeface="Cambria" panose="02040503050406030204" pitchFamily="18" charset="0"/>
              </a:rPr>
              <a:t>VA / THP / IHS Reimbursement Agreement:  </a:t>
            </a:r>
            <a:r>
              <a:rPr lang="en-US" dirty="0" smtClean="0">
                <a:solidFill>
                  <a:prstClr val="black"/>
                </a:solidFill>
                <a:latin typeface="Cambria" panose="02040503050406030204" pitchFamily="18" charset="0"/>
              </a:rPr>
              <a:t>85 THP Agreements; $30M in reimbursement impacting 6,500 unique Veterans. </a:t>
            </a:r>
          </a:p>
          <a:p>
            <a:endParaRPr lang="en-US" dirty="0">
              <a:solidFill>
                <a:prstClr val="black"/>
              </a:solidFill>
              <a:latin typeface="Cambria" panose="02040503050406030204" pitchFamily="18" charset="0"/>
            </a:endParaRPr>
          </a:p>
          <a:p>
            <a:r>
              <a:rPr lang="en-US" b="1" dirty="0" smtClean="0">
                <a:solidFill>
                  <a:prstClr val="black"/>
                </a:solidFill>
                <a:latin typeface="Cambria" panose="02040503050406030204" pitchFamily="18" charset="0"/>
              </a:rPr>
              <a:t>2015 VA Executive Summary Report:  </a:t>
            </a:r>
            <a:r>
              <a:rPr lang="en-US" dirty="0" smtClean="0">
                <a:solidFill>
                  <a:prstClr val="black"/>
                </a:solidFill>
                <a:latin typeface="Cambria" panose="02040503050406030204" pitchFamily="18" charset="0"/>
              </a:rPr>
              <a:t>VA will release in 2016 highlighting the agency’s work with tribal governments in 2015. </a:t>
            </a:r>
          </a:p>
          <a:p>
            <a:endParaRPr lang="en-US" dirty="0">
              <a:solidFill>
                <a:prstClr val="black"/>
              </a:solidFill>
              <a:latin typeface="Cambria" panose="02040503050406030204" pitchFamily="18" charset="0"/>
            </a:endParaRPr>
          </a:p>
          <a:p>
            <a:r>
              <a:rPr lang="en-US" b="1" dirty="0" smtClean="0">
                <a:solidFill>
                  <a:prstClr val="black"/>
                </a:solidFill>
                <a:latin typeface="Cambria" panose="02040503050406030204" pitchFamily="18" charset="0"/>
              </a:rPr>
              <a:t>HUD/VASH Homeless Vouchers Released to Indian  Country:  </a:t>
            </a:r>
            <a:r>
              <a:rPr lang="en-US" dirty="0">
                <a:solidFill>
                  <a:prstClr val="black"/>
                </a:solidFill>
                <a:latin typeface="Cambria" panose="02040503050406030204" pitchFamily="18" charset="0"/>
              </a:rPr>
              <a:t>5</a:t>
            </a:r>
            <a:r>
              <a:rPr lang="en-US" dirty="0" smtClean="0">
                <a:solidFill>
                  <a:prstClr val="black"/>
                </a:solidFill>
                <a:latin typeface="Cambria" panose="02040503050406030204" pitchFamily="18" charset="0"/>
              </a:rPr>
              <a:t>00 Vouchers, approximately $5.9 million dollars distributed to tribal grantees.</a:t>
            </a:r>
          </a:p>
          <a:p>
            <a:endParaRPr lang="en-US" dirty="0">
              <a:solidFill>
                <a:prstClr val="black"/>
              </a:solidFill>
              <a:latin typeface="Cambria" panose="02040503050406030204" pitchFamily="18" charset="0"/>
            </a:endParaRPr>
          </a:p>
          <a:p>
            <a:r>
              <a:rPr lang="en-US" b="1" dirty="0" smtClean="0">
                <a:solidFill>
                  <a:prstClr val="black"/>
                </a:solidFill>
                <a:latin typeface="Cambria" panose="02040503050406030204" pitchFamily="18" charset="0"/>
              </a:rPr>
              <a:t>Tribal Veteran Representative (TVR) Training:  </a:t>
            </a:r>
            <a:r>
              <a:rPr lang="en-US" dirty="0" smtClean="0">
                <a:solidFill>
                  <a:prstClr val="black"/>
                </a:solidFill>
                <a:latin typeface="Cambria" panose="02040503050406030204" pitchFamily="18" charset="0"/>
              </a:rPr>
              <a:t>OTGR continues to provide engagement with TVR’s and hosted training in September 2015.  Another training scheduled for April 2016 hosted by Confederated Tribes of Umatilla.</a:t>
            </a:r>
          </a:p>
          <a:p>
            <a:endParaRPr lang="en-US" dirty="0">
              <a:solidFill>
                <a:prstClr val="black"/>
              </a:solidFill>
              <a:latin typeface="Cambria" panose="02040503050406030204" pitchFamily="18" charset="0"/>
            </a:endParaRPr>
          </a:p>
          <a:p>
            <a:r>
              <a:rPr lang="en-US" b="1" dirty="0" smtClean="0">
                <a:solidFill>
                  <a:prstClr val="black"/>
                </a:solidFill>
                <a:latin typeface="Cambria" panose="02040503050406030204" pitchFamily="18" charset="0"/>
              </a:rPr>
              <a:t>Veterans Summits:  </a:t>
            </a:r>
            <a:r>
              <a:rPr lang="en-US" dirty="0" smtClean="0">
                <a:solidFill>
                  <a:prstClr val="black"/>
                </a:solidFill>
                <a:latin typeface="Cambria" panose="02040503050406030204" pitchFamily="18" charset="0"/>
              </a:rPr>
              <a:t>OTGR continues to engage with tribal communities to bring services about VA benefits and services to Indian Country.</a:t>
            </a:r>
          </a:p>
          <a:p>
            <a:endParaRPr lang="en-US" dirty="0">
              <a:solidFill>
                <a:prstClr val="black"/>
              </a:solidFill>
              <a:latin typeface="Cambria" panose="02040503050406030204" pitchFamily="18" charset="0"/>
            </a:endParaRPr>
          </a:p>
          <a:p>
            <a:r>
              <a:rPr lang="en-US" b="1" dirty="0" smtClean="0">
                <a:solidFill>
                  <a:prstClr val="black"/>
                </a:solidFill>
                <a:latin typeface="Cambria" panose="02040503050406030204" pitchFamily="18" charset="0"/>
              </a:rPr>
              <a:t>National / Regional Engagement:  </a:t>
            </a:r>
            <a:r>
              <a:rPr lang="en-US" dirty="0" smtClean="0">
                <a:solidFill>
                  <a:prstClr val="black"/>
                </a:solidFill>
                <a:latin typeface="Cambria" panose="02040503050406030204" pitchFamily="18" charset="0"/>
              </a:rPr>
              <a:t>NCAI, ATNI, NIHB, NPIAHB and other boards.</a:t>
            </a:r>
            <a:endParaRPr lang="en-US" dirty="0">
              <a:solidFill>
                <a:prstClr val="black"/>
              </a:solidFill>
              <a:latin typeface="Cambria" panose="02040503050406030204" pitchFamily="18" charset="0"/>
            </a:endParaRPr>
          </a:p>
        </p:txBody>
      </p:sp>
    </p:spTree>
    <p:extLst>
      <p:ext uri="{BB962C8B-B14F-4D97-AF65-F5344CB8AC3E}">
        <p14:creationId xmlns:p14="http://schemas.microsoft.com/office/powerpoint/2010/main" val="22491660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AA400E4-250E-614F-BC20-9B59033BCE72}" type="slidenum">
              <a:rPr kumimoji="0" lang="en-US" sz="1050" b="0" i="0" u="none" strike="noStrike" kern="1200" cap="none" spc="0" normalizeH="0" baseline="0" noProof="0" smtClean="0">
                <a:ln>
                  <a:noFill/>
                </a:ln>
                <a:solidFill>
                  <a:srgbClr val="CE7019"/>
                </a:solidFill>
                <a:effectLst/>
                <a:uLnTx/>
                <a:uFillTx/>
                <a:latin typeface="Cambria"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14</a:t>
            </a:fld>
            <a:endParaRPr kumimoji="0" lang="en-US" sz="1050" b="0" i="0" u="none" strike="noStrike" kern="1200" cap="none" spc="0" normalizeH="0" baseline="0" noProof="0" dirty="0">
              <a:ln>
                <a:noFill/>
              </a:ln>
              <a:solidFill>
                <a:srgbClr val="CE7019"/>
              </a:solidFill>
              <a:effectLst/>
              <a:uLnTx/>
              <a:uFillTx/>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457200" y="0"/>
            <a:ext cx="8229600" cy="1099071"/>
          </a:xfrm>
          <a:prstGeom prst="rect">
            <a:avLst/>
          </a:prstGeom>
        </p:spPr>
        <p:txBody>
          <a:bodyPr vert="horz" lIns="91440" tIns="45720" rIns="91440" bIns="45720" rtlCol="0" anchor="ctr">
            <a:normAutofit/>
          </a:bodyPr>
          <a:lstStyle>
            <a:lvl1pPr algn="l">
              <a:defRPr sz="2800">
                <a:solidFill>
                  <a:schemeClr val="bg2">
                    <a:lumMod val="25000"/>
                  </a:schemeClr>
                </a:solidFill>
                <a:latin typeface="Arial"/>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i="0" u="none" strike="noStrike" kern="1200" cap="none" spc="0" normalizeH="0" baseline="0" noProof="0" dirty="0" smtClean="0">
                <a:ln>
                  <a:noFill/>
                </a:ln>
                <a:solidFill>
                  <a:schemeClr val="bg2">
                    <a:lumMod val="25000"/>
                  </a:schemeClr>
                </a:solidFill>
                <a:effectLst/>
                <a:uLnTx/>
                <a:uFillTx/>
                <a:latin typeface="Cambria" pitchFamily="18" charset="0"/>
                <a:ea typeface="+mj-ea"/>
              </a:rPr>
              <a:t>         VA ~ Office of Tribal Government Relations</a:t>
            </a:r>
            <a:endParaRPr kumimoji="0" lang="en-US" sz="2800" i="0" u="none" strike="noStrike" kern="1200" cap="none" spc="0" normalizeH="0" baseline="0" noProof="0" dirty="0">
              <a:ln>
                <a:noFill/>
              </a:ln>
              <a:solidFill>
                <a:schemeClr val="bg2">
                  <a:lumMod val="25000"/>
                </a:schemeClr>
              </a:solidFill>
              <a:effectLst/>
              <a:uLnTx/>
              <a:uFillTx/>
              <a:latin typeface="Cambria" pitchFamily="18" charset="0"/>
              <a:ea typeface="+mj-ea"/>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50004"/>
            <a:ext cx="71990" cy="91440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099071" cy="1099071"/>
          </a:xfrm>
          <a:prstGeom prst="rect">
            <a:avLst/>
          </a:prstGeom>
        </p:spPr>
      </p:pic>
      <p:sp>
        <p:nvSpPr>
          <p:cNvPr id="3" name="TextBox 2"/>
          <p:cNvSpPr txBox="1"/>
          <p:nvPr/>
        </p:nvSpPr>
        <p:spPr>
          <a:xfrm>
            <a:off x="1664679" y="1139977"/>
            <a:ext cx="5545015" cy="707886"/>
          </a:xfrm>
          <a:prstGeom prst="rect">
            <a:avLst/>
          </a:prstGeom>
          <a:noFill/>
        </p:spPr>
        <p:txBody>
          <a:bodyPr wrap="square" rtlCol="0">
            <a:spAutoFit/>
          </a:bodyPr>
          <a:lstStyle/>
          <a:p>
            <a:pPr algn="ctr"/>
            <a:r>
              <a:rPr lang="en-US" sz="4000" dirty="0" smtClean="0">
                <a:latin typeface="Cambria" pitchFamily="18" charset="0"/>
              </a:rPr>
              <a:t>Contact Info</a:t>
            </a:r>
            <a:endParaRPr lang="en-US" sz="4000" dirty="0">
              <a:latin typeface="Cambria" pitchFamily="18" charset="0"/>
            </a:endParaRPr>
          </a:p>
        </p:txBody>
      </p:sp>
      <p:sp>
        <p:nvSpPr>
          <p:cNvPr id="7" name="TextBox 6"/>
          <p:cNvSpPr txBox="1"/>
          <p:nvPr/>
        </p:nvSpPr>
        <p:spPr>
          <a:xfrm>
            <a:off x="500570" y="1847863"/>
            <a:ext cx="8229600" cy="1815882"/>
          </a:xfrm>
          <a:prstGeom prst="rect">
            <a:avLst/>
          </a:prstGeom>
          <a:noFill/>
        </p:spPr>
        <p:txBody>
          <a:bodyPr wrap="square" rtlCol="0">
            <a:spAutoFit/>
          </a:bodyPr>
          <a:lstStyle/>
          <a:p>
            <a:pPr algn="ctr"/>
            <a:r>
              <a:rPr lang="en-US" sz="2800" dirty="0" smtClean="0">
                <a:latin typeface="Cambria" pitchFamily="18" charset="0"/>
              </a:rPr>
              <a:t>Stephanie Birdwell - Director</a:t>
            </a:r>
          </a:p>
          <a:p>
            <a:pPr algn="ctr"/>
            <a:r>
              <a:rPr lang="en-US" sz="2800" dirty="0" smtClean="0">
                <a:latin typeface="Cambria" pitchFamily="18" charset="0"/>
              </a:rPr>
              <a:t>VA Office of Tribal Government Relations: </a:t>
            </a:r>
            <a:r>
              <a:rPr lang="en-US" sz="2800" dirty="0" smtClean="0">
                <a:latin typeface="Cambria" pitchFamily="18" charset="0"/>
                <a:hlinkClick r:id="rId6"/>
              </a:rPr>
              <a:t>StephanieElaine.Birdwell@va.gov</a:t>
            </a:r>
            <a:endParaRPr lang="en-US" sz="2800" dirty="0" smtClean="0">
              <a:latin typeface="Cambria" pitchFamily="18" charset="0"/>
            </a:endParaRPr>
          </a:p>
          <a:p>
            <a:pPr algn="ctr"/>
            <a:r>
              <a:rPr lang="en-US" sz="2800" dirty="0" smtClean="0">
                <a:latin typeface="Cambria" pitchFamily="18" charset="0"/>
              </a:rPr>
              <a:t>(202) 461-4851</a:t>
            </a:r>
            <a:endParaRPr lang="en-US" sz="2800" dirty="0">
              <a:latin typeface="Cambria" pitchFamily="18" charset="0"/>
            </a:endParaRPr>
          </a:p>
        </p:txBody>
      </p:sp>
      <p:sp>
        <p:nvSpPr>
          <p:cNvPr id="12" name="TextBox 11"/>
          <p:cNvSpPr txBox="1"/>
          <p:nvPr/>
        </p:nvSpPr>
        <p:spPr>
          <a:xfrm>
            <a:off x="500570" y="4017248"/>
            <a:ext cx="8229600" cy="1384995"/>
          </a:xfrm>
          <a:prstGeom prst="rect">
            <a:avLst/>
          </a:prstGeom>
          <a:noFill/>
        </p:spPr>
        <p:txBody>
          <a:bodyPr wrap="square" rtlCol="0">
            <a:spAutoFit/>
          </a:bodyPr>
          <a:lstStyle/>
          <a:p>
            <a:pPr algn="ctr"/>
            <a:r>
              <a:rPr lang="en-US" sz="2800" dirty="0" smtClean="0">
                <a:latin typeface="Cambria" pitchFamily="18" charset="0"/>
              </a:rPr>
              <a:t>Terry Bentley- Tribal Government Relations Specialist, VA Office of Tribal Government Relations: </a:t>
            </a:r>
            <a:r>
              <a:rPr lang="en-US" sz="2800" dirty="0" smtClean="0">
                <a:latin typeface="Cambria" pitchFamily="18" charset="0"/>
                <a:hlinkClick r:id="rId7"/>
              </a:rPr>
              <a:t>Terry.Bentley@va.gov</a:t>
            </a:r>
            <a:r>
              <a:rPr lang="en-US" sz="2800" dirty="0" smtClean="0">
                <a:latin typeface="Cambria" pitchFamily="18" charset="0"/>
              </a:rPr>
              <a:t> (541) 440-1271</a:t>
            </a:r>
            <a:endParaRPr lang="en-US" sz="2800" dirty="0">
              <a:latin typeface="Cambria" pitchFamily="18" charset="0"/>
            </a:endParaRPr>
          </a:p>
        </p:txBody>
      </p:sp>
    </p:spTree>
    <p:extLst>
      <p:ext uri="{BB962C8B-B14F-4D97-AF65-F5344CB8AC3E}">
        <p14:creationId xmlns:p14="http://schemas.microsoft.com/office/powerpoint/2010/main" val="29536008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AA400E4-250E-614F-BC20-9B59033BCE72}" type="slidenum">
              <a:rPr kumimoji="0" lang="en-US" sz="1050" b="0" i="0" u="none" strike="noStrike" kern="1200" cap="none" spc="0" normalizeH="0" baseline="0" noProof="0" smtClean="0">
                <a:ln>
                  <a:noFill/>
                </a:ln>
                <a:solidFill>
                  <a:srgbClr val="CE7019"/>
                </a:solidFill>
                <a:effectLst/>
                <a:uLnTx/>
                <a:uFillTx/>
                <a:latin typeface="Cambria"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2</a:t>
            </a:fld>
            <a:endParaRPr kumimoji="0" lang="en-US" sz="1050" b="0" i="0" u="none" strike="noStrike" kern="1200" cap="none" spc="0" normalizeH="0" baseline="0" noProof="0" dirty="0">
              <a:ln>
                <a:noFill/>
              </a:ln>
              <a:solidFill>
                <a:srgbClr val="CE7019"/>
              </a:solidFill>
              <a:effectLst/>
              <a:uLnTx/>
              <a:uFillTx/>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457200" y="0"/>
            <a:ext cx="8229600" cy="1099071"/>
          </a:xfrm>
          <a:prstGeom prst="rect">
            <a:avLst/>
          </a:prstGeom>
        </p:spPr>
        <p:txBody>
          <a:bodyPr vert="horz" lIns="91440" tIns="45720" rIns="91440" bIns="45720" rtlCol="0" anchor="ctr">
            <a:normAutofit/>
          </a:bodyPr>
          <a:lstStyle>
            <a:lvl1pPr algn="l">
              <a:defRPr sz="2800">
                <a:solidFill>
                  <a:schemeClr val="bg2">
                    <a:lumMod val="25000"/>
                  </a:schemeClr>
                </a:solidFill>
                <a:latin typeface="Arial"/>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bg2">
                    <a:lumMod val="25000"/>
                  </a:schemeClr>
                </a:solidFill>
                <a:effectLst/>
                <a:uLnTx/>
                <a:uFillTx/>
                <a:latin typeface="Cambria" pitchFamily="18" charset="0"/>
                <a:ea typeface="+mj-ea"/>
              </a:rPr>
              <a:t>         VA ~ Office of Tribal Government Relations</a:t>
            </a:r>
            <a:endParaRPr kumimoji="0" lang="en-US" sz="2800" b="0" i="0" u="none" strike="noStrike" kern="1200" cap="none" spc="0" normalizeH="0" baseline="0" noProof="0" dirty="0">
              <a:ln>
                <a:noFill/>
              </a:ln>
              <a:solidFill>
                <a:schemeClr val="bg2">
                  <a:lumMod val="25000"/>
                </a:schemeClr>
              </a:solidFill>
              <a:effectLst/>
              <a:uLnTx/>
              <a:uFillTx/>
              <a:latin typeface="Cambria" pitchFamily="18" charset="0"/>
              <a:ea typeface="+mj-ea"/>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14008"/>
            <a:ext cx="71990" cy="91440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2898"/>
            <a:ext cx="1101969" cy="1101969"/>
          </a:xfrm>
          <a:prstGeom prst="rect">
            <a:avLst/>
          </a:prstGeom>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021300" y="1641993"/>
            <a:ext cx="1306285"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666883" y="3534945"/>
            <a:ext cx="121920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57200" y="3610334"/>
            <a:ext cx="1406775" cy="1816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35628" y="3534945"/>
            <a:ext cx="1509486"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10665" y="5431600"/>
            <a:ext cx="1699844" cy="954107"/>
          </a:xfrm>
          <a:prstGeom prst="rect">
            <a:avLst/>
          </a:prstGeom>
          <a:noFill/>
        </p:spPr>
        <p:txBody>
          <a:bodyPr wrap="square" rtlCol="0">
            <a:spAutoFit/>
          </a:bodyPr>
          <a:lstStyle/>
          <a:p>
            <a:pPr algn="ctr"/>
            <a:r>
              <a:rPr lang="en-US" dirty="0" smtClean="0">
                <a:latin typeface="Cambria" pitchFamily="18" charset="0"/>
              </a:rPr>
              <a:t>Terry Bentley</a:t>
            </a:r>
          </a:p>
          <a:p>
            <a:pPr algn="ctr"/>
            <a:r>
              <a:rPr lang="en-US" sz="1200" dirty="0" smtClean="0">
                <a:latin typeface="Cambria" pitchFamily="18" charset="0"/>
                <a:hlinkClick r:id="rId10"/>
              </a:rPr>
              <a:t>Terry.Bentley@va.gov</a:t>
            </a:r>
            <a:endParaRPr lang="en-US" sz="1200" dirty="0" smtClean="0">
              <a:latin typeface="Cambria" pitchFamily="18" charset="0"/>
            </a:endParaRPr>
          </a:p>
          <a:p>
            <a:pPr algn="ctr"/>
            <a:r>
              <a:rPr lang="en-US" sz="1200" dirty="0" smtClean="0">
                <a:latin typeface="Cambria" pitchFamily="18" charset="0"/>
              </a:rPr>
              <a:t>541-440-1271</a:t>
            </a:r>
          </a:p>
          <a:p>
            <a:endParaRPr lang="en-US" sz="1200" dirty="0"/>
          </a:p>
        </p:txBody>
      </p:sp>
      <p:sp>
        <p:nvSpPr>
          <p:cNvPr id="6" name="TextBox 5"/>
          <p:cNvSpPr txBox="1"/>
          <p:nvPr/>
        </p:nvSpPr>
        <p:spPr>
          <a:xfrm>
            <a:off x="2010509" y="5431600"/>
            <a:ext cx="1793629" cy="769441"/>
          </a:xfrm>
          <a:prstGeom prst="rect">
            <a:avLst/>
          </a:prstGeom>
          <a:noFill/>
        </p:spPr>
        <p:txBody>
          <a:bodyPr wrap="square" rtlCol="0">
            <a:spAutoFit/>
          </a:bodyPr>
          <a:lstStyle/>
          <a:p>
            <a:pPr algn="ctr"/>
            <a:r>
              <a:rPr lang="en-US" sz="2000" dirty="0" smtClean="0">
                <a:latin typeface="Cambria" pitchFamily="18" charset="0"/>
              </a:rPr>
              <a:t>Mary Culley</a:t>
            </a:r>
          </a:p>
          <a:p>
            <a:pPr algn="ctr"/>
            <a:r>
              <a:rPr lang="en-US" sz="1200" dirty="0" smtClean="0">
                <a:latin typeface="Cambria" pitchFamily="18" charset="0"/>
                <a:hlinkClick r:id="rId11"/>
              </a:rPr>
              <a:t>Mary.Culley@va.gov</a:t>
            </a:r>
            <a:endParaRPr lang="en-US" sz="1200" dirty="0" smtClean="0">
              <a:latin typeface="Cambria" pitchFamily="18" charset="0"/>
            </a:endParaRPr>
          </a:p>
          <a:p>
            <a:pPr algn="ctr"/>
            <a:r>
              <a:rPr lang="en-US" sz="1200" dirty="0" smtClean="0">
                <a:latin typeface="Cambria" pitchFamily="18" charset="0"/>
              </a:rPr>
              <a:t>405-456-3876</a:t>
            </a:r>
            <a:endParaRPr lang="en-US" sz="1200" dirty="0">
              <a:latin typeface="Cambria" pitchFamily="18" charset="0"/>
            </a:endParaRPr>
          </a:p>
        </p:txBody>
      </p:sp>
      <p:sp>
        <p:nvSpPr>
          <p:cNvPr id="12" name="TextBox 11"/>
          <p:cNvSpPr txBox="1"/>
          <p:nvPr/>
        </p:nvSpPr>
        <p:spPr>
          <a:xfrm>
            <a:off x="5545015" y="5443201"/>
            <a:ext cx="1890712" cy="1015663"/>
          </a:xfrm>
          <a:prstGeom prst="rect">
            <a:avLst/>
          </a:prstGeom>
          <a:noFill/>
        </p:spPr>
        <p:txBody>
          <a:bodyPr wrap="square" rtlCol="0">
            <a:spAutoFit/>
          </a:bodyPr>
          <a:lstStyle/>
          <a:p>
            <a:pPr algn="ctr"/>
            <a:r>
              <a:rPr lang="en-US" dirty="0" smtClean="0">
                <a:latin typeface="Cambria" pitchFamily="18" charset="0"/>
              </a:rPr>
              <a:t>Homana Pawiki</a:t>
            </a:r>
          </a:p>
          <a:p>
            <a:pPr algn="ctr"/>
            <a:r>
              <a:rPr lang="en-US" sz="1200" dirty="0" smtClean="0">
                <a:latin typeface="Cambria" pitchFamily="18" charset="0"/>
                <a:hlinkClick r:id="rId12"/>
              </a:rPr>
              <a:t>LoRae.Pawiki@va.gov</a:t>
            </a:r>
            <a:endParaRPr lang="en-US" sz="1200" dirty="0" smtClean="0">
              <a:latin typeface="Cambria" pitchFamily="18" charset="0"/>
            </a:endParaRPr>
          </a:p>
          <a:p>
            <a:pPr algn="ctr"/>
            <a:r>
              <a:rPr lang="en-US" sz="1200" dirty="0" smtClean="0">
                <a:latin typeface="Cambria" pitchFamily="18" charset="0"/>
              </a:rPr>
              <a:t>928-445-4860 x5306</a:t>
            </a:r>
          </a:p>
          <a:p>
            <a:endParaRPr lang="en-US" dirty="0"/>
          </a:p>
        </p:txBody>
      </p:sp>
      <p:sp>
        <p:nvSpPr>
          <p:cNvPr id="14" name="TextBox 13"/>
          <p:cNvSpPr txBox="1"/>
          <p:nvPr/>
        </p:nvSpPr>
        <p:spPr>
          <a:xfrm>
            <a:off x="7450002" y="5426541"/>
            <a:ext cx="1652961" cy="707886"/>
          </a:xfrm>
          <a:prstGeom prst="rect">
            <a:avLst/>
          </a:prstGeom>
          <a:noFill/>
        </p:spPr>
        <p:txBody>
          <a:bodyPr wrap="square" rtlCol="0">
            <a:spAutoFit/>
          </a:bodyPr>
          <a:lstStyle/>
          <a:p>
            <a:pPr algn="ctr"/>
            <a:r>
              <a:rPr lang="en-US" dirty="0" smtClean="0">
                <a:latin typeface="Cambria" pitchFamily="18" charset="0"/>
              </a:rPr>
              <a:t>Peter Vicaire</a:t>
            </a:r>
          </a:p>
          <a:p>
            <a:pPr algn="ctr"/>
            <a:r>
              <a:rPr lang="en-US" sz="1100" dirty="0" smtClean="0">
                <a:latin typeface="Cambria" pitchFamily="18" charset="0"/>
                <a:hlinkClick r:id="rId13"/>
              </a:rPr>
              <a:t>Peter.Vicaire@va.gov</a:t>
            </a:r>
            <a:endParaRPr lang="en-US" sz="1100" dirty="0" smtClean="0">
              <a:latin typeface="Cambria" pitchFamily="18" charset="0"/>
            </a:endParaRPr>
          </a:p>
          <a:p>
            <a:pPr algn="ctr"/>
            <a:r>
              <a:rPr lang="en-US" sz="1100" dirty="0" smtClean="0">
                <a:latin typeface="Cambria" pitchFamily="18" charset="0"/>
              </a:rPr>
              <a:t>651-405-5676</a:t>
            </a:r>
            <a:endParaRPr lang="en-US" sz="1100" dirty="0">
              <a:latin typeface="Cambria" pitchFamily="18" charset="0"/>
            </a:endParaRPr>
          </a:p>
        </p:txBody>
      </p:sp>
      <p:sp>
        <p:nvSpPr>
          <p:cNvPr id="18" name="TextBox 17"/>
          <p:cNvSpPr txBox="1"/>
          <p:nvPr/>
        </p:nvSpPr>
        <p:spPr>
          <a:xfrm>
            <a:off x="1164080" y="6134427"/>
            <a:ext cx="7130530" cy="523220"/>
          </a:xfrm>
          <a:prstGeom prst="rect">
            <a:avLst/>
          </a:prstGeom>
          <a:noFill/>
        </p:spPr>
        <p:txBody>
          <a:bodyPr wrap="square" rtlCol="0">
            <a:spAutoFit/>
          </a:bodyPr>
          <a:lstStyle/>
          <a:p>
            <a:pPr algn="ctr">
              <a:buNone/>
            </a:pPr>
            <a:r>
              <a:rPr lang="en-US" sz="2800" dirty="0">
                <a:latin typeface="Cambria" pitchFamily="18" charset="0"/>
                <a:cs typeface="Arial" pitchFamily="34" charset="0"/>
                <a:hlinkClick r:id="rId14"/>
              </a:rPr>
              <a:t>http://www.va.gov/tribalgovernment/</a:t>
            </a:r>
            <a:r>
              <a:rPr lang="en-US" sz="2800" dirty="0">
                <a:latin typeface="Cambria" pitchFamily="18" charset="0"/>
                <a:cs typeface="Arial" pitchFamily="34" charset="0"/>
              </a:rPr>
              <a:t> </a:t>
            </a:r>
          </a:p>
        </p:txBody>
      </p:sp>
      <p:pic>
        <p:nvPicPr>
          <p:cNvPr id="2" name="Picture 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19848" y="3610334"/>
            <a:ext cx="1309190" cy="1832867"/>
          </a:xfrm>
          <a:prstGeom prst="rect">
            <a:avLst/>
          </a:prstGeom>
        </p:spPr>
      </p:pic>
      <p:sp>
        <p:nvSpPr>
          <p:cNvPr id="19" name="TextBox 18"/>
          <p:cNvSpPr txBox="1"/>
          <p:nvPr/>
        </p:nvSpPr>
        <p:spPr>
          <a:xfrm>
            <a:off x="3857986" y="5443201"/>
            <a:ext cx="1793629" cy="769441"/>
          </a:xfrm>
          <a:prstGeom prst="rect">
            <a:avLst/>
          </a:prstGeom>
          <a:noFill/>
        </p:spPr>
        <p:txBody>
          <a:bodyPr wrap="square" rtlCol="0">
            <a:spAutoFit/>
          </a:bodyPr>
          <a:lstStyle/>
          <a:p>
            <a:pPr algn="ctr"/>
            <a:r>
              <a:rPr lang="en-US" sz="2000" dirty="0" smtClean="0">
                <a:latin typeface="Cambria" pitchFamily="18" charset="0"/>
              </a:rPr>
              <a:t>Clay Ward</a:t>
            </a:r>
          </a:p>
          <a:p>
            <a:pPr algn="ctr"/>
            <a:r>
              <a:rPr lang="en-US" sz="1200" dirty="0" smtClean="0">
                <a:latin typeface="Cambria" pitchFamily="18" charset="0"/>
                <a:hlinkClick r:id="rId16"/>
              </a:rPr>
              <a:t>David.Ward@va.gov</a:t>
            </a:r>
            <a:endParaRPr lang="en-US" sz="1200" dirty="0" smtClean="0">
              <a:latin typeface="Cambria" pitchFamily="18" charset="0"/>
            </a:endParaRPr>
          </a:p>
          <a:p>
            <a:pPr algn="ctr"/>
            <a:r>
              <a:rPr lang="en-US" sz="1200" dirty="0" smtClean="0">
                <a:latin typeface="Cambria" pitchFamily="18" charset="0"/>
              </a:rPr>
              <a:t>202-461-7445</a:t>
            </a:r>
            <a:endParaRPr lang="en-US" sz="1200" dirty="0">
              <a:latin typeface="Cambria" pitchFamily="18" charset="0"/>
            </a:endParaRPr>
          </a:p>
        </p:txBody>
      </p:sp>
      <p:pic>
        <p:nvPicPr>
          <p:cNvPr id="1026" name="Picture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216258" y="3615907"/>
            <a:ext cx="1394847" cy="2025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007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cTn>
                              </p:par>
                              <p:par>
                                <p:cTn id="11" presetID="31" presetClass="entr" presetSubtype="0" fill="hold" nodeType="withEffect">
                                  <p:stCondLst>
                                    <p:cond delay="0"/>
                                  </p:stCondLst>
                                  <p:childTnLst>
                                    <p:set>
                                      <p:cBhvr>
                                        <p:cTn id="12" dur="1" fill="hold">
                                          <p:stCondLst>
                                            <p:cond delay="0"/>
                                          </p:stCondLst>
                                        </p:cTn>
                                        <p:tgtEl>
                                          <p:spTgt spid="3077"/>
                                        </p:tgtEl>
                                        <p:attrNameLst>
                                          <p:attrName>style.visibility</p:attrName>
                                        </p:attrNameLst>
                                      </p:cBhvr>
                                      <p:to>
                                        <p:strVal val="visible"/>
                                      </p:to>
                                    </p:set>
                                    <p:anim calcmode="lin" valueType="num">
                                      <p:cBhvr>
                                        <p:cTn id="13" dur="1000" fill="hold"/>
                                        <p:tgtEl>
                                          <p:spTgt spid="3077"/>
                                        </p:tgtEl>
                                        <p:attrNameLst>
                                          <p:attrName>ppt_w</p:attrName>
                                        </p:attrNameLst>
                                      </p:cBhvr>
                                      <p:tavLst>
                                        <p:tav tm="0">
                                          <p:val>
                                            <p:fltVal val="0"/>
                                          </p:val>
                                        </p:tav>
                                        <p:tav tm="100000">
                                          <p:val>
                                            <p:strVal val="#ppt_w"/>
                                          </p:val>
                                        </p:tav>
                                      </p:tavLst>
                                    </p:anim>
                                    <p:anim calcmode="lin" valueType="num">
                                      <p:cBhvr>
                                        <p:cTn id="14" dur="1000" fill="hold"/>
                                        <p:tgtEl>
                                          <p:spTgt spid="3077"/>
                                        </p:tgtEl>
                                        <p:attrNameLst>
                                          <p:attrName>ppt_h</p:attrName>
                                        </p:attrNameLst>
                                      </p:cBhvr>
                                      <p:tavLst>
                                        <p:tav tm="0">
                                          <p:val>
                                            <p:fltVal val="0"/>
                                          </p:val>
                                        </p:tav>
                                        <p:tav tm="100000">
                                          <p:val>
                                            <p:strVal val="#ppt_h"/>
                                          </p:val>
                                        </p:tav>
                                      </p:tavLst>
                                    </p:anim>
                                    <p:anim calcmode="lin" valueType="num">
                                      <p:cBhvr>
                                        <p:cTn id="15" dur="1000" fill="hold"/>
                                        <p:tgtEl>
                                          <p:spTgt spid="3077"/>
                                        </p:tgtEl>
                                        <p:attrNameLst>
                                          <p:attrName>style.rotation</p:attrName>
                                        </p:attrNameLst>
                                      </p:cBhvr>
                                      <p:tavLst>
                                        <p:tav tm="0">
                                          <p:val>
                                            <p:fltVal val="90"/>
                                          </p:val>
                                        </p:tav>
                                        <p:tav tm="100000">
                                          <p:val>
                                            <p:fltVal val="0"/>
                                          </p:val>
                                        </p:tav>
                                      </p:tavLst>
                                    </p:anim>
                                    <p:animEffect transition="in" filter="fade">
                                      <p:cBhvr>
                                        <p:cTn id="16" dur="1000"/>
                                        <p:tgtEl>
                                          <p:spTgt spid="307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3079"/>
                                        </p:tgtEl>
                                        <p:attrNameLst>
                                          <p:attrName>style.visibility</p:attrName>
                                        </p:attrNameLst>
                                      </p:cBhvr>
                                      <p:to>
                                        <p:strVal val="visible"/>
                                      </p:to>
                                    </p:set>
                                    <p:anim calcmode="lin" valueType="num">
                                      <p:cBhvr>
                                        <p:cTn id="31" dur="1000" fill="hold"/>
                                        <p:tgtEl>
                                          <p:spTgt spid="3079"/>
                                        </p:tgtEl>
                                        <p:attrNameLst>
                                          <p:attrName>ppt_w</p:attrName>
                                        </p:attrNameLst>
                                      </p:cBhvr>
                                      <p:tavLst>
                                        <p:tav tm="0">
                                          <p:val>
                                            <p:fltVal val="0"/>
                                          </p:val>
                                        </p:tav>
                                        <p:tav tm="100000">
                                          <p:val>
                                            <p:strVal val="#ppt_w"/>
                                          </p:val>
                                        </p:tav>
                                      </p:tavLst>
                                    </p:anim>
                                    <p:anim calcmode="lin" valueType="num">
                                      <p:cBhvr>
                                        <p:cTn id="32" dur="1000" fill="hold"/>
                                        <p:tgtEl>
                                          <p:spTgt spid="3079"/>
                                        </p:tgtEl>
                                        <p:attrNameLst>
                                          <p:attrName>ppt_h</p:attrName>
                                        </p:attrNameLst>
                                      </p:cBhvr>
                                      <p:tavLst>
                                        <p:tav tm="0">
                                          <p:val>
                                            <p:fltVal val="0"/>
                                          </p:val>
                                        </p:tav>
                                        <p:tav tm="100000">
                                          <p:val>
                                            <p:strVal val="#ppt_h"/>
                                          </p:val>
                                        </p:tav>
                                      </p:tavLst>
                                    </p:anim>
                                    <p:anim calcmode="lin" valueType="num">
                                      <p:cBhvr>
                                        <p:cTn id="33" dur="1000" fill="hold"/>
                                        <p:tgtEl>
                                          <p:spTgt spid="3079"/>
                                        </p:tgtEl>
                                        <p:attrNameLst>
                                          <p:attrName>style.rotation</p:attrName>
                                        </p:attrNameLst>
                                      </p:cBhvr>
                                      <p:tavLst>
                                        <p:tav tm="0">
                                          <p:val>
                                            <p:fltVal val="90"/>
                                          </p:val>
                                        </p:tav>
                                        <p:tav tm="100000">
                                          <p:val>
                                            <p:fltVal val="0"/>
                                          </p:val>
                                        </p:tav>
                                      </p:tavLst>
                                    </p:anim>
                                    <p:animEffect transition="in" filter="fade">
                                      <p:cBhvr>
                                        <p:cTn id="34" dur="1000"/>
                                        <p:tgtEl>
                                          <p:spTgt spid="3079"/>
                                        </p:tgtEl>
                                      </p:cBhvr>
                                    </p:animEffect>
                                  </p:childTnLst>
                                </p:cTn>
                              </p:par>
                              <p:par>
                                <p:cTn id="35" presetID="31" presetClass="entr" presetSubtype="0" fill="hold" nodeType="withEffect">
                                  <p:stCondLst>
                                    <p:cond delay="0"/>
                                  </p:stCondLst>
                                  <p:childTnLst>
                                    <p:set>
                                      <p:cBhvr>
                                        <p:cTn id="36" dur="1" fill="hold">
                                          <p:stCondLst>
                                            <p:cond delay="0"/>
                                          </p:stCondLst>
                                        </p:cTn>
                                        <p:tgtEl>
                                          <p:spTgt spid="3076"/>
                                        </p:tgtEl>
                                        <p:attrNameLst>
                                          <p:attrName>style.visibility</p:attrName>
                                        </p:attrNameLst>
                                      </p:cBhvr>
                                      <p:to>
                                        <p:strVal val="visible"/>
                                      </p:to>
                                    </p:set>
                                    <p:anim calcmode="lin" valueType="num">
                                      <p:cBhvr>
                                        <p:cTn id="37" dur="1000" fill="hold"/>
                                        <p:tgtEl>
                                          <p:spTgt spid="3076"/>
                                        </p:tgtEl>
                                        <p:attrNameLst>
                                          <p:attrName>ppt_w</p:attrName>
                                        </p:attrNameLst>
                                      </p:cBhvr>
                                      <p:tavLst>
                                        <p:tav tm="0">
                                          <p:val>
                                            <p:fltVal val="0"/>
                                          </p:val>
                                        </p:tav>
                                        <p:tav tm="100000">
                                          <p:val>
                                            <p:strVal val="#ppt_w"/>
                                          </p:val>
                                        </p:tav>
                                      </p:tavLst>
                                    </p:anim>
                                    <p:anim calcmode="lin" valueType="num">
                                      <p:cBhvr>
                                        <p:cTn id="38" dur="1000" fill="hold"/>
                                        <p:tgtEl>
                                          <p:spTgt spid="3076"/>
                                        </p:tgtEl>
                                        <p:attrNameLst>
                                          <p:attrName>ppt_h</p:attrName>
                                        </p:attrNameLst>
                                      </p:cBhvr>
                                      <p:tavLst>
                                        <p:tav tm="0">
                                          <p:val>
                                            <p:fltVal val="0"/>
                                          </p:val>
                                        </p:tav>
                                        <p:tav tm="100000">
                                          <p:val>
                                            <p:strVal val="#ppt_h"/>
                                          </p:val>
                                        </p:tav>
                                      </p:tavLst>
                                    </p:anim>
                                    <p:anim calcmode="lin" valueType="num">
                                      <p:cBhvr>
                                        <p:cTn id="39" dur="1000" fill="hold"/>
                                        <p:tgtEl>
                                          <p:spTgt spid="3076"/>
                                        </p:tgtEl>
                                        <p:attrNameLst>
                                          <p:attrName>style.rotation</p:attrName>
                                        </p:attrNameLst>
                                      </p:cBhvr>
                                      <p:tavLst>
                                        <p:tav tm="0">
                                          <p:val>
                                            <p:fltVal val="90"/>
                                          </p:val>
                                        </p:tav>
                                        <p:tav tm="100000">
                                          <p:val>
                                            <p:fltVal val="0"/>
                                          </p:val>
                                        </p:tav>
                                      </p:tavLst>
                                    </p:anim>
                                    <p:animEffect transition="in" filter="fade">
                                      <p:cBhvr>
                                        <p:cTn id="40" dur="1000"/>
                                        <p:tgtEl>
                                          <p:spTgt spid="307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1000" fill="hold"/>
                                        <p:tgtEl>
                                          <p:spTgt spid="12"/>
                                        </p:tgtEl>
                                        <p:attrNameLst>
                                          <p:attrName>ppt_w</p:attrName>
                                        </p:attrNameLst>
                                      </p:cBhvr>
                                      <p:tavLst>
                                        <p:tav tm="0">
                                          <p:val>
                                            <p:fltVal val="0"/>
                                          </p:val>
                                        </p:tav>
                                        <p:tav tm="100000">
                                          <p:val>
                                            <p:strVal val="#ppt_w"/>
                                          </p:val>
                                        </p:tav>
                                      </p:tavLst>
                                    </p:anim>
                                    <p:anim calcmode="lin" valueType="num">
                                      <p:cBhvr>
                                        <p:cTn id="44" dur="1000" fill="hold"/>
                                        <p:tgtEl>
                                          <p:spTgt spid="12"/>
                                        </p:tgtEl>
                                        <p:attrNameLst>
                                          <p:attrName>ppt_h</p:attrName>
                                        </p:attrNameLst>
                                      </p:cBhvr>
                                      <p:tavLst>
                                        <p:tav tm="0">
                                          <p:val>
                                            <p:fltVal val="0"/>
                                          </p:val>
                                        </p:tav>
                                        <p:tav tm="100000">
                                          <p:val>
                                            <p:strVal val="#ppt_h"/>
                                          </p:val>
                                        </p:tav>
                                      </p:tavLst>
                                    </p:anim>
                                    <p:anim calcmode="lin" valueType="num">
                                      <p:cBhvr>
                                        <p:cTn id="45" dur="1000" fill="hold"/>
                                        <p:tgtEl>
                                          <p:spTgt spid="12"/>
                                        </p:tgtEl>
                                        <p:attrNameLst>
                                          <p:attrName>style.rotation</p:attrName>
                                        </p:attrNameLst>
                                      </p:cBhvr>
                                      <p:tavLst>
                                        <p:tav tm="0">
                                          <p:val>
                                            <p:fltVal val="90"/>
                                          </p:val>
                                        </p:tav>
                                        <p:tav tm="100000">
                                          <p:val>
                                            <p:fltVal val="0"/>
                                          </p:val>
                                        </p:tav>
                                      </p:tavLst>
                                    </p:anim>
                                    <p:animEffect transition="in" filter="fade">
                                      <p:cBhvr>
                                        <p:cTn id="46" dur="1000"/>
                                        <p:tgtEl>
                                          <p:spTgt spid="12"/>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1000" fill="hold"/>
                                        <p:tgtEl>
                                          <p:spTgt spid="14"/>
                                        </p:tgtEl>
                                        <p:attrNameLst>
                                          <p:attrName>ppt_w</p:attrName>
                                        </p:attrNameLst>
                                      </p:cBhvr>
                                      <p:tavLst>
                                        <p:tav tm="0">
                                          <p:val>
                                            <p:fltVal val="0"/>
                                          </p:val>
                                        </p:tav>
                                        <p:tav tm="100000">
                                          <p:val>
                                            <p:strVal val="#ppt_w"/>
                                          </p:val>
                                        </p:tav>
                                      </p:tavLst>
                                    </p:anim>
                                    <p:anim calcmode="lin" valueType="num">
                                      <p:cBhvr>
                                        <p:cTn id="50" dur="1000" fill="hold"/>
                                        <p:tgtEl>
                                          <p:spTgt spid="14"/>
                                        </p:tgtEl>
                                        <p:attrNameLst>
                                          <p:attrName>ppt_h</p:attrName>
                                        </p:attrNameLst>
                                      </p:cBhvr>
                                      <p:tavLst>
                                        <p:tav tm="0">
                                          <p:val>
                                            <p:fltVal val="0"/>
                                          </p:val>
                                        </p:tav>
                                        <p:tav tm="100000">
                                          <p:val>
                                            <p:strVal val="#ppt_h"/>
                                          </p:val>
                                        </p:tav>
                                      </p:tavLst>
                                    </p:anim>
                                    <p:anim calcmode="lin" valueType="num">
                                      <p:cBhvr>
                                        <p:cTn id="51" dur="1000" fill="hold"/>
                                        <p:tgtEl>
                                          <p:spTgt spid="14"/>
                                        </p:tgtEl>
                                        <p:attrNameLst>
                                          <p:attrName>style.rotation</p:attrName>
                                        </p:attrNameLst>
                                      </p:cBhvr>
                                      <p:tavLst>
                                        <p:tav tm="0">
                                          <p:val>
                                            <p:fltVal val="90"/>
                                          </p:val>
                                        </p:tav>
                                        <p:tav tm="100000">
                                          <p:val>
                                            <p:fltVal val="0"/>
                                          </p:val>
                                        </p:tav>
                                      </p:tavLst>
                                    </p:anim>
                                    <p:animEffect transition="in" filter="fade">
                                      <p:cBhvr>
                                        <p:cTn id="52" dur="1000"/>
                                        <p:tgtEl>
                                          <p:spTgt spid="14"/>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par>
                                <p:cTn id="59" presetID="31" presetClass="entr" presetSubtype="0" fill="hold" nodeType="with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p:cTn id="61" dur="1000" fill="hold"/>
                                        <p:tgtEl>
                                          <p:spTgt spid="2"/>
                                        </p:tgtEl>
                                        <p:attrNameLst>
                                          <p:attrName>ppt_w</p:attrName>
                                        </p:attrNameLst>
                                      </p:cBhvr>
                                      <p:tavLst>
                                        <p:tav tm="0">
                                          <p:val>
                                            <p:fltVal val="0"/>
                                          </p:val>
                                        </p:tav>
                                        <p:tav tm="100000">
                                          <p:val>
                                            <p:strVal val="#ppt_w"/>
                                          </p:val>
                                        </p:tav>
                                      </p:tavLst>
                                    </p:anim>
                                    <p:anim calcmode="lin" valueType="num">
                                      <p:cBhvr>
                                        <p:cTn id="62" dur="1000" fill="hold"/>
                                        <p:tgtEl>
                                          <p:spTgt spid="2"/>
                                        </p:tgtEl>
                                        <p:attrNameLst>
                                          <p:attrName>ppt_h</p:attrName>
                                        </p:attrNameLst>
                                      </p:cBhvr>
                                      <p:tavLst>
                                        <p:tav tm="0">
                                          <p:val>
                                            <p:fltVal val="0"/>
                                          </p:val>
                                        </p:tav>
                                        <p:tav tm="100000">
                                          <p:val>
                                            <p:strVal val="#ppt_h"/>
                                          </p:val>
                                        </p:tav>
                                      </p:tavLst>
                                    </p:anim>
                                    <p:anim calcmode="lin" valueType="num">
                                      <p:cBhvr>
                                        <p:cTn id="63" dur="1000" fill="hold"/>
                                        <p:tgtEl>
                                          <p:spTgt spid="2"/>
                                        </p:tgtEl>
                                        <p:attrNameLst>
                                          <p:attrName>style.rotation</p:attrName>
                                        </p:attrNameLst>
                                      </p:cBhvr>
                                      <p:tavLst>
                                        <p:tav tm="0">
                                          <p:val>
                                            <p:fltVal val="90"/>
                                          </p:val>
                                        </p:tav>
                                        <p:tav tm="100000">
                                          <p:val>
                                            <p:fltVal val="0"/>
                                          </p:val>
                                        </p:tav>
                                      </p:tavLst>
                                    </p:anim>
                                    <p:animEffect transition="in" filter="fade">
                                      <p:cBhvr>
                                        <p:cTn id="64" dur="1000"/>
                                        <p:tgtEl>
                                          <p:spTgt spid="2"/>
                                        </p:tgtEl>
                                      </p:cBhvr>
                                    </p:animEffect>
                                  </p:childTnLst>
                                </p:cTn>
                              </p:par>
                            </p:childTnLst>
                          </p:cTn>
                        </p:par>
                      </p:childTnLst>
                    </p:cTn>
                  </p:par>
                  <p:par>
                    <p:cTn id="65" fill="hold">
                      <p:stCondLst>
                        <p:cond delay="indefinite"/>
                      </p:stCondLst>
                      <p:childTnLst>
                        <p:par>
                          <p:cTn id="66" fill="hold">
                            <p:stCondLst>
                              <p:cond delay="0"/>
                            </p:stCondLst>
                            <p:childTnLst>
                              <p:par>
                                <p:cTn id="67" presetID="26" presetClass="emph" presetSubtype="0" fill="hold" grpId="0" nodeType="clickEffect">
                                  <p:stCondLst>
                                    <p:cond delay="0"/>
                                  </p:stCondLst>
                                  <p:childTnLst>
                                    <p:animEffect transition="out" filter="fade">
                                      <p:cBhvr>
                                        <p:cTn id="68" dur="500" tmFilter="0, 0; .2, .5; .8, .5; 1, 0"/>
                                        <p:tgtEl>
                                          <p:spTgt spid="18"/>
                                        </p:tgtEl>
                                      </p:cBhvr>
                                    </p:animEffect>
                                    <p:animScale>
                                      <p:cBhvr>
                                        <p:cTn id="6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2" grpId="0"/>
      <p:bldP spid="14"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reeform 165"/>
          <p:cNvSpPr>
            <a:spLocks/>
          </p:cNvSpPr>
          <p:nvPr/>
        </p:nvSpPr>
        <p:spPr bwMode="auto">
          <a:xfrm>
            <a:off x="5830888" y="2451100"/>
            <a:ext cx="430212" cy="782638"/>
          </a:xfrm>
          <a:custGeom>
            <a:avLst/>
            <a:gdLst>
              <a:gd name="T0" fmla="*/ 2147483647 w 288"/>
              <a:gd name="T1" fmla="*/ 2147483647 h 524"/>
              <a:gd name="T2" fmla="*/ 2147483647 w 288"/>
              <a:gd name="T3" fmla="*/ 2147483647 h 524"/>
              <a:gd name="T4" fmla="*/ 2147483647 w 288"/>
              <a:gd name="T5" fmla="*/ 2147483647 h 524"/>
              <a:gd name="T6" fmla="*/ 2147483647 w 288"/>
              <a:gd name="T7" fmla="*/ 2147483647 h 524"/>
              <a:gd name="T8" fmla="*/ 2147483647 w 288"/>
              <a:gd name="T9" fmla="*/ 2147483647 h 524"/>
              <a:gd name="T10" fmla="*/ 2147483647 w 288"/>
              <a:gd name="T11" fmla="*/ 2147483647 h 524"/>
              <a:gd name="T12" fmla="*/ 2147483647 w 288"/>
              <a:gd name="T13" fmla="*/ 2147483647 h 524"/>
              <a:gd name="T14" fmla="*/ 2147483647 w 288"/>
              <a:gd name="T15" fmla="*/ 2147483647 h 524"/>
              <a:gd name="T16" fmla="*/ 2147483647 w 288"/>
              <a:gd name="T17" fmla="*/ 0 h 524"/>
              <a:gd name="T18" fmla="*/ 2147483647 w 288"/>
              <a:gd name="T19" fmla="*/ 2147483647 h 524"/>
              <a:gd name="T20" fmla="*/ 0 w 288"/>
              <a:gd name="T21" fmla="*/ 2147483647 h 524"/>
              <a:gd name="T22" fmla="*/ 2147483647 w 288"/>
              <a:gd name="T23" fmla="*/ 2147483647 h 524"/>
              <a:gd name="T24" fmla="*/ 2147483647 w 288"/>
              <a:gd name="T25" fmla="*/ 2147483647 h 524"/>
              <a:gd name="T26" fmla="*/ 2147483647 w 288"/>
              <a:gd name="T27" fmla="*/ 2147483647 h 524"/>
              <a:gd name="T28" fmla="*/ 2147483647 w 288"/>
              <a:gd name="T29" fmla="*/ 2147483647 h 524"/>
              <a:gd name="T30" fmla="*/ 2147483647 w 288"/>
              <a:gd name="T31" fmla="*/ 2147483647 h 524"/>
              <a:gd name="T32" fmla="*/ 2147483647 w 288"/>
              <a:gd name="T33" fmla="*/ 2147483647 h 5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8"/>
              <a:gd name="T52" fmla="*/ 0 h 524"/>
              <a:gd name="T53" fmla="*/ 288 w 288"/>
              <a:gd name="T54" fmla="*/ 524 h 5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8" h="524">
                <a:moveTo>
                  <a:pt x="92" y="498"/>
                </a:moveTo>
                <a:lnTo>
                  <a:pt x="172" y="444"/>
                </a:lnTo>
                <a:lnTo>
                  <a:pt x="200" y="458"/>
                </a:lnTo>
                <a:lnTo>
                  <a:pt x="250" y="350"/>
                </a:lnTo>
                <a:lnTo>
                  <a:pt x="288" y="310"/>
                </a:lnTo>
                <a:lnTo>
                  <a:pt x="284" y="298"/>
                </a:lnTo>
                <a:lnTo>
                  <a:pt x="284" y="296"/>
                </a:lnTo>
                <a:lnTo>
                  <a:pt x="216" y="0"/>
                </a:lnTo>
                <a:lnTo>
                  <a:pt x="26" y="6"/>
                </a:lnTo>
                <a:lnTo>
                  <a:pt x="0" y="28"/>
                </a:lnTo>
                <a:lnTo>
                  <a:pt x="38" y="392"/>
                </a:lnTo>
                <a:lnTo>
                  <a:pt x="24" y="464"/>
                </a:lnTo>
                <a:lnTo>
                  <a:pt x="20" y="484"/>
                </a:lnTo>
                <a:lnTo>
                  <a:pt x="14" y="524"/>
                </a:lnTo>
                <a:lnTo>
                  <a:pt x="68" y="484"/>
                </a:lnTo>
                <a:lnTo>
                  <a:pt x="92" y="498"/>
                </a:lnTo>
                <a:close/>
              </a:path>
            </a:pathLst>
          </a:custGeom>
          <a:solidFill>
            <a:srgbClr val="FFFF00"/>
          </a:solidFill>
          <a:ln w="4">
            <a:solidFill>
              <a:srgbClr val="8B8D90"/>
            </a:solidFill>
            <a:round/>
            <a:headEnd/>
            <a:tailEnd/>
          </a:ln>
        </p:spPr>
        <p:txBody>
          <a:bodyPr/>
          <a:lstStyle/>
          <a:p>
            <a:endParaRPr lang="en-US" dirty="0"/>
          </a:p>
        </p:txBody>
      </p:sp>
      <p:grpSp>
        <p:nvGrpSpPr>
          <p:cNvPr id="2" name="Gruppe 251"/>
          <p:cNvGrpSpPr/>
          <p:nvPr/>
        </p:nvGrpSpPr>
        <p:grpSpPr>
          <a:xfrm>
            <a:off x="1172240" y="1282738"/>
            <a:ext cx="7038867" cy="4912375"/>
            <a:chOff x="1449634" y="627625"/>
            <a:chExt cx="7103817" cy="4930930"/>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grpSpPr>
        <p:sp>
          <p:nvSpPr>
            <p:cNvPr id="253" name="Freeform 6"/>
            <p:cNvSpPr>
              <a:spLocks/>
            </p:cNvSpPr>
            <p:nvPr/>
          </p:nvSpPr>
          <p:spPr bwMode="auto">
            <a:xfrm>
              <a:off x="6058305" y="2788156"/>
              <a:ext cx="1017833" cy="564136"/>
            </a:xfrm>
            <a:custGeom>
              <a:avLst/>
              <a:gdLst/>
              <a:ahLst/>
              <a:cxnLst>
                <a:cxn ang="0">
                  <a:pos x="630" y="82"/>
                </a:cxn>
                <a:cxn ang="0">
                  <a:pos x="616" y="40"/>
                </a:cxn>
                <a:cxn ang="0">
                  <a:pos x="592" y="24"/>
                </a:cxn>
                <a:cxn ang="0">
                  <a:pos x="502" y="36"/>
                </a:cxn>
                <a:cxn ang="0">
                  <a:pos x="396" y="0"/>
                </a:cxn>
                <a:cxn ang="0">
                  <a:pos x="400" y="12"/>
                </a:cxn>
                <a:cxn ang="0">
                  <a:pos x="360" y="52"/>
                </a:cxn>
                <a:cxn ang="0">
                  <a:pos x="310" y="162"/>
                </a:cxn>
                <a:cxn ang="0">
                  <a:pos x="280" y="148"/>
                </a:cxn>
                <a:cxn ang="0">
                  <a:pos x="200" y="204"/>
                </a:cxn>
                <a:cxn ang="0">
                  <a:pos x="176" y="188"/>
                </a:cxn>
                <a:cxn ang="0">
                  <a:pos x="122" y="232"/>
                </a:cxn>
                <a:cxn ang="0">
                  <a:pos x="122" y="228"/>
                </a:cxn>
                <a:cxn ang="0">
                  <a:pos x="176" y="184"/>
                </a:cxn>
                <a:cxn ang="0">
                  <a:pos x="122" y="224"/>
                </a:cxn>
                <a:cxn ang="0">
                  <a:pos x="118" y="256"/>
                </a:cxn>
                <a:cxn ang="0">
                  <a:pos x="76" y="312"/>
                </a:cxn>
                <a:cxn ang="0">
                  <a:pos x="26" y="286"/>
                </a:cxn>
                <a:cxn ang="0">
                  <a:pos x="4" y="330"/>
                </a:cxn>
                <a:cxn ang="0">
                  <a:pos x="0" y="322"/>
                </a:cxn>
                <a:cxn ang="0">
                  <a:pos x="6" y="378"/>
                </a:cxn>
                <a:cxn ang="0">
                  <a:pos x="26" y="376"/>
                </a:cxn>
                <a:cxn ang="0">
                  <a:pos x="306" y="330"/>
                </a:cxn>
                <a:cxn ang="0">
                  <a:pos x="568" y="276"/>
                </a:cxn>
                <a:cxn ang="0">
                  <a:pos x="632" y="202"/>
                </a:cxn>
                <a:cxn ang="0">
                  <a:pos x="682" y="104"/>
                </a:cxn>
                <a:cxn ang="0">
                  <a:pos x="630" y="82"/>
                </a:cxn>
              </a:cxnLst>
              <a:rect l="0" t="0" r="r" b="b"/>
              <a:pathLst>
                <a:path w="682" h="378">
                  <a:moveTo>
                    <a:pt x="630" y="82"/>
                  </a:moveTo>
                  <a:lnTo>
                    <a:pt x="616" y="40"/>
                  </a:lnTo>
                  <a:lnTo>
                    <a:pt x="592" y="24"/>
                  </a:lnTo>
                  <a:lnTo>
                    <a:pt x="502" y="36"/>
                  </a:lnTo>
                  <a:lnTo>
                    <a:pt x="396" y="0"/>
                  </a:lnTo>
                  <a:lnTo>
                    <a:pt x="400" y="12"/>
                  </a:lnTo>
                  <a:lnTo>
                    <a:pt x="360" y="52"/>
                  </a:lnTo>
                  <a:lnTo>
                    <a:pt x="310" y="162"/>
                  </a:lnTo>
                  <a:lnTo>
                    <a:pt x="280" y="148"/>
                  </a:lnTo>
                  <a:lnTo>
                    <a:pt x="200" y="204"/>
                  </a:lnTo>
                  <a:lnTo>
                    <a:pt x="176" y="188"/>
                  </a:lnTo>
                  <a:lnTo>
                    <a:pt x="122" y="232"/>
                  </a:lnTo>
                  <a:lnTo>
                    <a:pt x="122" y="228"/>
                  </a:lnTo>
                  <a:lnTo>
                    <a:pt x="176" y="184"/>
                  </a:lnTo>
                  <a:lnTo>
                    <a:pt x="122" y="224"/>
                  </a:lnTo>
                  <a:lnTo>
                    <a:pt x="118" y="256"/>
                  </a:lnTo>
                  <a:lnTo>
                    <a:pt x="76" y="312"/>
                  </a:lnTo>
                  <a:lnTo>
                    <a:pt x="26" y="286"/>
                  </a:lnTo>
                  <a:lnTo>
                    <a:pt x="4" y="330"/>
                  </a:lnTo>
                  <a:lnTo>
                    <a:pt x="0" y="322"/>
                  </a:lnTo>
                  <a:lnTo>
                    <a:pt x="6" y="378"/>
                  </a:lnTo>
                  <a:lnTo>
                    <a:pt x="26" y="376"/>
                  </a:lnTo>
                  <a:lnTo>
                    <a:pt x="306" y="330"/>
                  </a:lnTo>
                  <a:lnTo>
                    <a:pt x="568" y="276"/>
                  </a:lnTo>
                  <a:lnTo>
                    <a:pt x="632" y="202"/>
                  </a:lnTo>
                  <a:lnTo>
                    <a:pt x="682" y="104"/>
                  </a:lnTo>
                  <a:lnTo>
                    <a:pt x="630" y="82"/>
                  </a:lnTo>
                  <a:close/>
                </a:path>
              </a:pathLst>
            </a:custGeom>
            <a:solidFill>
              <a:schemeClr val="bg2">
                <a:lumMod val="75000"/>
              </a:schemeClr>
            </a:solidFill>
            <a:ln w="4">
              <a:solidFill>
                <a:srgbClr val="8B8D90"/>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54" name="Freeform 7"/>
            <p:cNvSpPr>
              <a:spLocks/>
            </p:cNvSpPr>
            <p:nvPr/>
          </p:nvSpPr>
          <p:spPr bwMode="auto">
            <a:xfrm>
              <a:off x="5200601" y="2732497"/>
              <a:ext cx="877545" cy="761136"/>
            </a:xfrm>
            <a:custGeom>
              <a:avLst/>
              <a:gdLst/>
              <a:ahLst/>
              <a:cxnLst>
                <a:cxn ang="0">
                  <a:pos x="556" y="278"/>
                </a:cxn>
                <a:cxn ang="0">
                  <a:pos x="476" y="220"/>
                </a:cxn>
                <a:cxn ang="0">
                  <a:pos x="476" y="140"/>
                </a:cxn>
                <a:cxn ang="0">
                  <a:pos x="444" y="140"/>
                </a:cxn>
                <a:cxn ang="0">
                  <a:pos x="346" y="14"/>
                </a:cxn>
                <a:cxn ang="0">
                  <a:pos x="346" y="0"/>
                </a:cxn>
                <a:cxn ang="0">
                  <a:pos x="0" y="8"/>
                </a:cxn>
                <a:cxn ang="0">
                  <a:pos x="22" y="70"/>
                </a:cxn>
                <a:cxn ang="0">
                  <a:pos x="68" y="70"/>
                </a:cxn>
                <a:cxn ang="0">
                  <a:pos x="50" y="136"/>
                </a:cxn>
                <a:cxn ang="0">
                  <a:pos x="104" y="160"/>
                </a:cxn>
                <a:cxn ang="0">
                  <a:pos x="132" y="470"/>
                </a:cxn>
                <a:cxn ang="0">
                  <a:pos x="522" y="462"/>
                </a:cxn>
                <a:cxn ang="0">
                  <a:pos x="506" y="510"/>
                </a:cxn>
                <a:cxn ang="0">
                  <a:pos x="586" y="504"/>
                </a:cxn>
                <a:cxn ang="0">
                  <a:pos x="586" y="410"/>
                </a:cxn>
                <a:cxn ang="0">
                  <a:pos x="588" y="408"/>
                </a:cxn>
                <a:cxn ang="0">
                  <a:pos x="582" y="352"/>
                </a:cxn>
                <a:cxn ang="0">
                  <a:pos x="556" y="278"/>
                </a:cxn>
              </a:cxnLst>
              <a:rect l="0" t="0" r="r" b="b"/>
              <a:pathLst>
                <a:path w="588" h="510">
                  <a:moveTo>
                    <a:pt x="556" y="278"/>
                  </a:moveTo>
                  <a:lnTo>
                    <a:pt x="476" y="220"/>
                  </a:lnTo>
                  <a:lnTo>
                    <a:pt x="476" y="140"/>
                  </a:lnTo>
                  <a:lnTo>
                    <a:pt x="444" y="140"/>
                  </a:lnTo>
                  <a:lnTo>
                    <a:pt x="346" y="14"/>
                  </a:lnTo>
                  <a:lnTo>
                    <a:pt x="346" y="0"/>
                  </a:lnTo>
                  <a:lnTo>
                    <a:pt x="0" y="8"/>
                  </a:lnTo>
                  <a:lnTo>
                    <a:pt x="22" y="70"/>
                  </a:lnTo>
                  <a:lnTo>
                    <a:pt x="68" y="70"/>
                  </a:lnTo>
                  <a:lnTo>
                    <a:pt x="50" y="136"/>
                  </a:lnTo>
                  <a:lnTo>
                    <a:pt x="104" y="160"/>
                  </a:lnTo>
                  <a:lnTo>
                    <a:pt x="132" y="470"/>
                  </a:lnTo>
                  <a:lnTo>
                    <a:pt x="522" y="462"/>
                  </a:lnTo>
                  <a:lnTo>
                    <a:pt x="506" y="510"/>
                  </a:lnTo>
                  <a:lnTo>
                    <a:pt x="586" y="504"/>
                  </a:lnTo>
                  <a:lnTo>
                    <a:pt x="586" y="410"/>
                  </a:lnTo>
                  <a:lnTo>
                    <a:pt x="588" y="408"/>
                  </a:lnTo>
                  <a:lnTo>
                    <a:pt x="582" y="352"/>
                  </a:lnTo>
                  <a:lnTo>
                    <a:pt x="556" y="278"/>
                  </a:lnTo>
                  <a:close/>
                </a:path>
              </a:pathLst>
            </a:custGeom>
            <a:solidFill>
              <a:schemeClr val="bg2">
                <a:lumMod val="75000"/>
              </a:schemeClr>
            </a:solidFill>
            <a:ln w="4">
              <a:solidFill>
                <a:srgbClr val="8B8D90"/>
              </a:solidFill>
              <a:prstDash val="solid"/>
              <a:round/>
              <a:headEnd/>
              <a:tailEnd/>
            </a:ln>
          </p:spPr>
          <p:txBody>
            <a:bodyPr/>
            <a:lstStyle/>
            <a:p>
              <a:pPr>
                <a:defRPr/>
              </a:pPr>
              <a:endParaRPr lang="da-DK">
                <a:solidFill>
                  <a:schemeClr val="tx2"/>
                </a:solidFill>
                <a:ea typeface="ＭＳ Ｐゴシック" pitchFamily="-97" charset="-128"/>
              </a:endParaRPr>
            </a:p>
          </p:txBody>
        </p:sp>
        <p:grpSp>
          <p:nvGrpSpPr>
            <p:cNvPr id="3" name="Gruppe 360"/>
            <p:cNvGrpSpPr/>
            <p:nvPr/>
          </p:nvGrpSpPr>
          <p:grpSpPr>
            <a:xfrm>
              <a:off x="1449634" y="627625"/>
              <a:ext cx="7103817" cy="4930930"/>
              <a:chOff x="1449634" y="627625"/>
              <a:chExt cx="7103817" cy="4930930"/>
            </a:xfrm>
            <a:grpFill/>
          </p:grpSpPr>
          <p:sp>
            <p:nvSpPr>
              <p:cNvPr id="256" name="Freeform 6"/>
              <p:cNvSpPr>
                <a:spLocks/>
              </p:cNvSpPr>
              <p:nvPr/>
            </p:nvSpPr>
            <p:spPr bwMode="auto">
              <a:xfrm>
                <a:off x="5419725" y="1465887"/>
                <a:ext cx="751182" cy="872831"/>
              </a:xfrm>
              <a:custGeom>
                <a:avLst/>
                <a:gdLst/>
                <a:ahLst/>
                <a:cxnLst>
                  <a:cxn ang="0">
                    <a:pos x="404" y="538"/>
                  </a:cxn>
                  <a:cxn ang="0">
                    <a:pos x="490" y="542"/>
                  </a:cxn>
                  <a:cxn ang="0">
                    <a:pos x="464" y="400"/>
                  </a:cxn>
                  <a:cxn ang="0">
                    <a:pos x="494" y="172"/>
                  </a:cxn>
                  <a:cxn ang="0">
                    <a:pos x="446" y="160"/>
                  </a:cxn>
                  <a:cxn ang="0">
                    <a:pos x="414" y="160"/>
                  </a:cxn>
                  <a:cxn ang="0">
                    <a:pos x="404" y="122"/>
                  </a:cxn>
                  <a:cxn ang="0">
                    <a:pos x="196" y="96"/>
                  </a:cxn>
                  <a:cxn ang="0">
                    <a:pos x="174" y="38"/>
                  </a:cxn>
                  <a:cxn ang="0">
                    <a:pos x="146" y="38"/>
                  </a:cxn>
                  <a:cxn ang="0">
                    <a:pos x="146" y="0"/>
                  </a:cxn>
                  <a:cxn ang="0">
                    <a:pos x="78" y="24"/>
                  </a:cxn>
                  <a:cxn ang="0">
                    <a:pos x="36" y="116"/>
                  </a:cxn>
                  <a:cxn ang="0">
                    <a:pos x="0" y="158"/>
                  </a:cxn>
                  <a:cxn ang="0">
                    <a:pos x="28" y="292"/>
                  </a:cxn>
                  <a:cxn ang="0">
                    <a:pos x="166" y="374"/>
                  </a:cxn>
                  <a:cxn ang="0">
                    <a:pos x="194" y="508"/>
                  </a:cxn>
                  <a:cxn ang="0">
                    <a:pos x="264" y="574"/>
                  </a:cxn>
                  <a:cxn ang="0">
                    <a:pos x="352" y="568"/>
                  </a:cxn>
                  <a:cxn ang="0">
                    <a:pos x="404" y="538"/>
                  </a:cxn>
                </a:cxnLst>
                <a:rect l="0" t="0" r="r" b="b"/>
                <a:pathLst>
                  <a:path w="494" h="574">
                    <a:moveTo>
                      <a:pt x="404" y="538"/>
                    </a:moveTo>
                    <a:lnTo>
                      <a:pt x="490" y="542"/>
                    </a:lnTo>
                    <a:lnTo>
                      <a:pt x="464" y="400"/>
                    </a:lnTo>
                    <a:lnTo>
                      <a:pt x="494" y="172"/>
                    </a:lnTo>
                    <a:lnTo>
                      <a:pt x="446" y="160"/>
                    </a:lnTo>
                    <a:lnTo>
                      <a:pt x="414" y="160"/>
                    </a:lnTo>
                    <a:lnTo>
                      <a:pt x="404" y="122"/>
                    </a:lnTo>
                    <a:lnTo>
                      <a:pt x="196" y="96"/>
                    </a:lnTo>
                    <a:lnTo>
                      <a:pt x="174" y="38"/>
                    </a:lnTo>
                    <a:lnTo>
                      <a:pt x="146" y="38"/>
                    </a:lnTo>
                    <a:lnTo>
                      <a:pt x="146" y="0"/>
                    </a:lnTo>
                    <a:lnTo>
                      <a:pt x="78" y="24"/>
                    </a:lnTo>
                    <a:lnTo>
                      <a:pt x="36" y="116"/>
                    </a:lnTo>
                    <a:lnTo>
                      <a:pt x="0" y="158"/>
                    </a:lnTo>
                    <a:lnTo>
                      <a:pt x="28" y="292"/>
                    </a:lnTo>
                    <a:lnTo>
                      <a:pt x="166" y="374"/>
                    </a:lnTo>
                    <a:lnTo>
                      <a:pt x="194" y="508"/>
                    </a:lnTo>
                    <a:lnTo>
                      <a:pt x="264" y="574"/>
                    </a:lnTo>
                    <a:lnTo>
                      <a:pt x="352" y="568"/>
                    </a:lnTo>
                    <a:lnTo>
                      <a:pt x="404" y="538"/>
                    </a:lnTo>
                    <a:close/>
                  </a:path>
                </a:pathLst>
              </a:custGeom>
              <a:solidFill>
                <a:srgbClr val="FFFF00"/>
              </a:solidFill>
              <a:ln w="4">
                <a:solidFill>
                  <a:srgbClr val="8B8D90"/>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57" name="Freeform 7"/>
              <p:cNvSpPr>
                <a:spLocks/>
              </p:cNvSpPr>
              <p:nvPr/>
            </p:nvSpPr>
            <p:spPr bwMode="auto">
              <a:xfrm>
                <a:off x="5714724" y="2283975"/>
                <a:ext cx="571750" cy="1000562"/>
              </a:xfrm>
              <a:custGeom>
                <a:avLst/>
                <a:gdLst/>
                <a:ahLst/>
                <a:cxnLst>
                  <a:cxn ang="0">
                    <a:pos x="336" y="64"/>
                  </a:cxn>
                  <a:cxn ang="0">
                    <a:pos x="300" y="26"/>
                  </a:cxn>
                  <a:cxn ang="0">
                    <a:pos x="296" y="4"/>
                  </a:cxn>
                  <a:cxn ang="0">
                    <a:pos x="210" y="0"/>
                  </a:cxn>
                  <a:cxn ang="0">
                    <a:pos x="158" y="30"/>
                  </a:cxn>
                  <a:cxn ang="0">
                    <a:pos x="70" y="36"/>
                  </a:cxn>
                  <a:cxn ang="0">
                    <a:pos x="78" y="96"/>
                  </a:cxn>
                  <a:cxn ang="0">
                    <a:pos x="22" y="162"/>
                  </a:cxn>
                  <a:cxn ang="0">
                    <a:pos x="42" y="202"/>
                  </a:cxn>
                  <a:cxn ang="0">
                    <a:pos x="0" y="272"/>
                  </a:cxn>
                  <a:cxn ang="0">
                    <a:pos x="0" y="320"/>
                  </a:cxn>
                  <a:cxn ang="0">
                    <a:pos x="96" y="442"/>
                  </a:cxn>
                  <a:cxn ang="0">
                    <a:pos x="130" y="442"/>
                  </a:cxn>
                  <a:cxn ang="0">
                    <a:pos x="130" y="526"/>
                  </a:cxn>
                  <a:cxn ang="0">
                    <a:pos x="208" y="580"/>
                  </a:cxn>
                  <a:cxn ang="0">
                    <a:pos x="236" y="658"/>
                  </a:cxn>
                  <a:cxn ang="0">
                    <a:pos x="258" y="616"/>
                  </a:cxn>
                  <a:cxn ang="0">
                    <a:pos x="308" y="644"/>
                  </a:cxn>
                  <a:cxn ang="0">
                    <a:pos x="348" y="592"/>
                  </a:cxn>
                  <a:cxn ang="0">
                    <a:pos x="356" y="510"/>
                  </a:cxn>
                  <a:cxn ang="0">
                    <a:pos x="376" y="428"/>
                  </a:cxn>
                  <a:cxn ang="0">
                    <a:pos x="336" y="64"/>
                  </a:cxn>
                </a:cxnLst>
                <a:rect l="0" t="0" r="r" b="b"/>
                <a:pathLst>
                  <a:path w="376" h="658">
                    <a:moveTo>
                      <a:pt x="336" y="64"/>
                    </a:moveTo>
                    <a:lnTo>
                      <a:pt x="300" y="26"/>
                    </a:lnTo>
                    <a:lnTo>
                      <a:pt x="296" y="4"/>
                    </a:lnTo>
                    <a:lnTo>
                      <a:pt x="210" y="0"/>
                    </a:lnTo>
                    <a:lnTo>
                      <a:pt x="158" y="30"/>
                    </a:lnTo>
                    <a:lnTo>
                      <a:pt x="70" y="36"/>
                    </a:lnTo>
                    <a:lnTo>
                      <a:pt x="78" y="96"/>
                    </a:lnTo>
                    <a:lnTo>
                      <a:pt x="22" y="162"/>
                    </a:lnTo>
                    <a:lnTo>
                      <a:pt x="42" y="202"/>
                    </a:lnTo>
                    <a:lnTo>
                      <a:pt x="0" y="272"/>
                    </a:lnTo>
                    <a:lnTo>
                      <a:pt x="0" y="320"/>
                    </a:lnTo>
                    <a:lnTo>
                      <a:pt x="96" y="442"/>
                    </a:lnTo>
                    <a:lnTo>
                      <a:pt x="130" y="442"/>
                    </a:lnTo>
                    <a:lnTo>
                      <a:pt x="130" y="526"/>
                    </a:lnTo>
                    <a:lnTo>
                      <a:pt x="208" y="580"/>
                    </a:lnTo>
                    <a:lnTo>
                      <a:pt x="236" y="658"/>
                    </a:lnTo>
                    <a:lnTo>
                      <a:pt x="258" y="616"/>
                    </a:lnTo>
                    <a:lnTo>
                      <a:pt x="308" y="644"/>
                    </a:lnTo>
                    <a:lnTo>
                      <a:pt x="348" y="592"/>
                    </a:lnTo>
                    <a:lnTo>
                      <a:pt x="356" y="510"/>
                    </a:lnTo>
                    <a:lnTo>
                      <a:pt x="376" y="428"/>
                    </a:lnTo>
                    <a:lnTo>
                      <a:pt x="336" y="64"/>
                    </a:lnTo>
                    <a:close/>
                  </a:path>
                </a:pathLst>
              </a:custGeom>
              <a:solidFill>
                <a:schemeClr val="bg2">
                  <a:lumMod val="75000"/>
                </a:schemeClr>
              </a:solidFill>
              <a:ln w="4">
                <a:solidFill>
                  <a:srgbClr val="8B8D90"/>
                </a:solidFill>
                <a:prstDash val="solid"/>
                <a:round/>
                <a:headEnd/>
                <a:tailEnd/>
              </a:ln>
            </p:spPr>
            <p:txBody>
              <a:bodyPr/>
              <a:lstStyle/>
              <a:p>
                <a:pPr>
                  <a:defRPr/>
                </a:pPr>
                <a:endParaRPr lang="da-DK">
                  <a:solidFill>
                    <a:schemeClr val="tx2"/>
                  </a:solidFill>
                  <a:ea typeface="ＭＳ Ｐゴシック" pitchFamily="-97" charset="-128"/>
                </a:endParaRPr>
              </a:p>
            </p:txBody>
          </p:sp>
          <p:grpSp>
            <p:nvGrpSpPr>
              <p:cNvPr id="4" name="Gruppe 313"/>
              <p:cNvGrpSpPr/>
              <p:nvPr/>
            </p:nvGrpSpPr>
            <p:grpSpPr>
              <a:xfrm>
                <a:off x="1449634" y="627625"/>
                <a:ext cx="7103817" cy="4930930"/>
                <a:chOff x="1449634" y="456175"/>
                <a:chExt cx="7103817" cy="4930930"/>
              </a:xfrm>
              <a:grpFill/>
            </p:grpSpPr>
            <p:sp>
              <p:nvSpPr>
                <p:cNvPr id="259" name="Freeform 3053"/>
                <p:cNvSpPr>
                  <a:spLocks/>
                </p:cNvSpPr>
                <p:nvPr/>
              </p:nvSpPr>
              <p:spPr bwMode="auto">
                <a:xfrm>
                  <a:off x="7807144" y="1160689"/>
                  <a:ext cx="149261" cy="570179"/>
                </a:xfrm>
                <a:custGeom>
                  <a:avLst/>
                  <a:gdLst/>
                  <a:ahLst/>
                  <a:cxnLst>
                    <a:cxn ang="0">
                      <a:pos x="0" y="0"/>
                    </a:cxn>
                    <a:cxn ang="0">
                      <a:pos x="86" y="312"/>
                    </a:cxn>
                    <a:cxn ang="0">
                      <a:pos x="100" y="382"/>
                    </a:cxn>
                    <a:cxn ang="0">
                      <a:pos x="94" y="324"/>
                    </a:cxn>
                    <a:cxn ang="0">
                      <a:pos x="30" y="98"/>
                    </a:cxn>
                    <a:cxn ang="0">
                      <a:pos x="0" y="0"/>
                    </a:cxn>
                  </a:cxnLst>
                  <a:rect l="0" t="0" r="r" b="b"/>
                  <a:pathLst>
                    <a:path w="100" h="382">
                      <a:moveTo>
                        <a:pt x="0" y="0"/>
                      </a:moveTo>
                      <a:lnTo>
                        <a:pt x="86" y="312"/>
                      </a:lnTo>
                      <a:lnTo>
                        <a:pt x="100" y="382"/>
                      </a:lnTo>
                      <a:lnTo>
                        <a:pt x="94" y="324"/>
                      </a:lnTo>
                      <a:lnTo>
                        <a:pt x="30" y="98"/>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60" name="Freeform 3054"/>
                <p:cNvSpPr>
                  <a:spLocks/>
                </p:cNvSpPr>
                <p:nvPr/>
              </p:nvSpPr>
              <p:spPr bwMode="auto">
                <a:xfrm>
                  <a:off x="7147408" y="1109940"/>
                  <a:ext cx="895569" cy="814968"/>
                </a:xfrm>
                <a:custGeom>
                  <a:avLst/>
                  <a:gdLst/>
                  <a:ahLst/>
                  <a:cxnLst>
                    <a:cxn ang="0">
                      <a:pos x="546" y="442"/>
                    </a:cxn>
                    <a:cxn ang="0">
                      <a:pos x="542" y="416"/>
                    </a:cxn>
                    <a:cxn ang="0">
                      <a:pos x="528" y="346"/>
                    </a:cxn>
                    <a:cxn ang="0">
                      <a:pos x="442" y="34"/>
                    </a:cxn>
                    <a:cxn ang="0">
                      <a:pos x="434" y="0"/>
                    </a:cxn>
                    <a:cxn ang="0">
                      <a:pos x="434" y="0"/>
                    </a:cxn>
                    <a:cxn ang="0">
                      <a:pos x="434" y="0"/>
                    </a:cxn>
                    <a:cxn ang="0">
                      <a:pos x="308" y="48"/>
                    </a:cxn>
                    <a:cxn ang="0">
                      <a:pos x="238" y="208"/>
                    </a:cxn>
                    <a:cxn ang="0">
                      <a:pos x="246" y="234"/>
                    </a:cxn>
                    <a:cxn ang="0">
                      <a:pos x="216" y="290"/>
                    </a:cxn>
                    <a:cxn ang="0">
                      <a:pos x="84" y="318"/>
                    </a:cxn>
                    <a:cxn ang="0">
                      <a:pos x="46" y="398"/>
                    </a:cxn>
                    <a:cxn ang="0">
                      <a:pos x="58" y="426"/>
                    </a:cxn>
                    <a:cxn ang="0">
                      <a:pos x="0" y="494"/>
                    </a:cxn>
                    <a:cxn ang="0">
                      <a:pos x="16" y="546"/>
                    </a:cxn>
                    <a:cxn ang="0">
                      <a:pos x="380" y="426"/>
                    </a:cxn>
                    <a:cxn ang="0">
                      <a:pos x="456" y="492"/>
                    </a:cxn>
                    <a:cxn ang="0">
                      <a:pos x="478" y="498"/>
                    </a:cxn>
                    <a:cxn ang="0">
                      <a:pos x="588" y="522"/>
                    </a:cxn>
                    <a:cxn ang="0">
                      <a:pos x="600" y="496"/>
                    </a:cxn>
                    <a:cxn ang="0">
                      <a:pos x="594" y="490"/>
                    </a:cxn>
                    <a:cxn ang="0">
                      <a:pos x="546" y="442"/>
                    </a:cxn>
                  </a:cxnLst>
                  <a:rect l="0" t="0" r="r" b="b"/>
                  <a:pathLst>
                    <a:path w="600" h="546">
                      <a:moveTo>
                        <a:pt x="546" y="442"/>
                      </a:moveTo>
                      <a:lnTo>
                        <a:pt x="542" y="416"/>
                      </a:lnTo>
                      <a:lnTo>
                        <a:pt x="528" y="346"/>
                      </a:lnTo>
                      <a:lnTo>
                        <a:pt x="442" y="34"/>
                      </a:lnTo>
                      <a:lnTo>
                        <a:pt x="434" y="0"/>
                      </a:lnTo>
                      <a:lnTo>
                        <a:pt x="434" y="0"/>
                      </a:lnTo>
                      <a:lnTo>
                        <a:pt x="434" y="0"/>
                      </a:lnTo>
                      <a:lnTo>
                        <a:pt x="308" y="48"/>
                      </a:lnTo>
                      <a:lnTo>
                        <a:pt x="238" y="208"/>
                      </a:lnTo>
                      <a:lnTo>
                        <a:pt x="246" y="234"/>
                      </a:lnTo>
                      <a:lnTo>
                        <a:pt x="216" y="290"/>
                      </a:lnTo>
                      <a:lnTo>
                        <a:pt x="84" y="318"/>
                      </a:lnTo>
                      <a:lnTo>
                        <a:pt x="46" y="398"/>
                      </a:lnTo>
                      <a:lnTo>
                        <a:pt x="58" y="426"/>
                      </a:lnTo>
                      <a:lnTo>
                        <a:pt x="0" y="494"/>
                      </a:lnTo>
                      <a:lnTo>
                        <a:pt x="16" y="546"/>
                      </a:lnTo>
                      <a:lnTo>
                        <a:pt x="380" y="426"/>
                      </a:lnTo>
                      <a:lnTo>
                        <a:pt x="456" y="492"/>
                      </a:lnTo>
                      <a:lnTo>
                        <a:pt x="478" y="498"/>
                      </a:lnTo>
                      <a:lnTo>
                        <a:pt x="588" y="522"/>
                      </a:lnTo>
                      <a:lnTo>
                        <a:pt x="600" y="496"/>
                      </a:lnTo>
                      <a:lnTo>
                        <a:pt x="594" y="490"/>
                      </a:lnTo>
                      <a:lnTo>
                        <a:pt x="546" y="442"/>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61" name="Freeform 3055"/>
                <p:cNvSpPr>
                  <a:spLocks/>
                </p:cNvSpPr>
                <p:nvPr/>
              </p:nvSpPr>
              <p:spPr bwMode="auto">
                <a:xfrm>
                  <a:off x="8183283" y="1315921"/>
                  <a:ext cx="59705" cy="41793"/>
                </a:xfrm>
                <a:custGeom>
                  <a:avLst/>
                  <a:gdLst/>
                  <a:ahLst/>
                  <a:cxnLst>
                    <a:cxn ang="0">
                      <a:pos x="40" y="28"/>
                    </a:cxn>
                    <a:cxn ang="0">
                      <a:pos x="40" y="24"/>
                    </a:cxn>
                    <a:cxn ang="0">
                      <a:pos x="0" y="0"/>
                    </a:cxn>
                    <a:cxn ang="0">
                      <a:pos x="40" y="28"/>
                    </a:cxn>
                  </a:cxnLst>
                  <a:rect l="0" t="0" r="r" b="b"/>
                  <a:pathLst>
                    <a:path w="40" h="28">
                      <a:moveTo>
                        <a:pt x="40" y="28"/>
                      </a:moveTo>
                      <a:lnTo>
                        <a:pt x="40" y="24"/>
                      </a:lnTo>
                      <a:lnTo>
                        <a:pt x="0" y="0"/>
                      </a:lnTo>
                      <a:lnTo>
                        <a:pt x="40" y="28"/>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62" name="Freeform 3056"/>
                <p:cNvSpPr>
                  <a:spLocks/>
                </p:cNvSpPr>
                <p:nvPr/>
              </p:nvSpPr>
              <p:spPr bwMode="auto">
                <a:xfrm>
                  <a:off x="7995213" y="456175"/>
                  <a:ext cx="558238" cy="895569"/>
                </a:xfrm>
                <a:custGeom>
                  <a:avLst/>
                  <a:gdLst/>
                  <a:ahLst/>
                  <a:cxnLst>
                    <a:cxn ang="0">
                      <a:pos x="284" y="228"/>
                    </a:cxn>
                    <a:cxn ang="0">
                      <a:pos x="244" y="202"/>
                    </a:cxn>
                    <a:cxn ang="0">
                      <a:pos x="136" y="0"/>
                    </a:cxn>
                    <a:cxn ang="0">
                      <a:pos x="84" y="68"/>
                    </a:cxn>
                    <a:cxn ang="0">
                      <a:pos x="46" y="54"/>
                    </a:cxn>
                    <a:cxn ang="0">
                      <a:pos x="46" y="228"/>
                    </a:cxn>
                    <a:cxn ang="0">
                      <a:pos x="0" y="356"/>
                    </a:cxn>
                    <a:cxn ang="0">
                      <a:pos x="126" y="576"/>
                    </a:cxn>
                    <a:cxn ang="0">
                      <a:pos x="166" y="600"/>
                    </a:cxn>
                    <a:cxn ang="0">
                      <a:pos x="166" y="540"/>
                    </a:cxn>
                    <a:cxn ang="0">
                      <a:pos x="244" y="404"/>
                    </a:cxn>
                    <a:cxn ang="0">
                      <a:pos x="294" y="378"/>
                    </a:cxn>
                    <a:cxn ang="0">
                      <a:pos x="294" y="336"/>
                    </a:cxn>
                    <a:cxn ang="0">
                      <a:pos x="374" y="202"/>
                    </a:cxn>
                    <a:cxn ang="0">
                      <a:pos x="284" y="228"/>
                    </a:cxn>
                  </a:cxnLst>
                  <a:rect l="0" t="0" r="r" b="b"/>
                  <a:pathLst>
                    <a:path w="374" h="600">
                      <a:moveTo>
                        <a:pt x="284" y="228"/>
                      </a:moveTo>
                      <a:lnTo>
                        <a:pt x="244" y="202"/>
                      </a:lnTo>
                      <a:lnTo>
                        <a:pt x="136" y="0"/>
                      </a:lnTo>
                      <a:lnTo>
                        <a:pt x="84" y="68"/>
                      </a:lnTo>
                      <a:lnTo>
                        <a:pt x="46" y="54"/>
                      </a:lnTo>
                      <a:lnTo>
                        <a:pt x="46" y="228"/>
                      </a:lnTo>
                      <a:lnTo>
                        <a:pt x="0" y="356"/>
                      </a:lnTo>
                      <a:lnTo>
                        <a:pt x="126" y="576"/>
                      </a:lnTo>
                      <a:lnTo>
                        <a:pt x="166" y="600"/>
                      </a:lnTo>
                      <a:lnTo>
                        <a:pt x="166" y="540"/>
                      </a:lnTo>
                      <a:lnTo>
                        <a:pt x="244" y="404"/>
                      </a:lnTo>
                      <a:lnTo>
                        <a:pt x="294" y="378"/>
                      </a:lnTo>
                      <a:lnTo>
                        <a:pt x="294" y="336"/>
                      </a:lnTo>
                      <a:lnTo>
                        <a:pt x="374" y="202"/>
                      </a:lnTo>
                      <a:lnTo>
                        <a:pt x="284" y="228"/>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63" name="Freeform 3057"/>
                <p:cNvSpPr>
                  <a:spLocks/>
                </p:cNvSpPr>
                <p:nvPr/>
              </p:nvSpPr>
              <p:spPr bwMode="auto">
                <a:xfrm>
                  <a:off x="7798188" y="1047250"/>
                  <a:ext cx="176129" cy="504504"/>
                </a:xfrm>
                <a:custGeom>
                  <a:avLst/>
                  <a:gdLst/>
                  <a:ahLst/>
                  <a:cxnLst>
                    <a:cxn ang="0">
                      <a:pos x="110" y="84"/>
                    </a:cxn>
                    <a:cxn ang="0">
                      <a:pos x="110" y="84"/>
                    </a:cxn>
                    <a:cxn ang="0">
                      <a:pos x="112" y="64"/>
                    </a:cxn>
                    <a:cxn ang="0">
                      <a:pos x="112" y="42"/>
                    </a:cxn>
                    <a:cxn ang="0">
                      <a:pos x="110" y="20"/>
                    </a:cxn>
                    <a:cxn ang="0">
                      <a:pos x="106" y="0"/>
                    </a:cxn>
                    <a:cxn ang="0">
                      <a:pos x="0" y="40"/>
                    </a:cxn>
                    <a:cxn ang="0">
                      <a:pos x="0" y="42"/>
                    </a:cxn>
                    <a:cxn ang="0">
                      <a:pos x="2" y="42"/>
                    </a:cxn>
                    <a:cxn ang="0">
                      <a:pos x="40" y="174"/>
                    </a:cxn>
                    <a:cxn ang="0">
                      <a:pos x="80" y="318"/>
                    </a:cxn>
                    <a:cxn ang="0">
                      <a:pos x="86" y="338"/>
                    </a:cxn>
                    <a:cxn ang="0">
                      <a:pos x="86" y="338"/>
                    </a:cxn>
                    <a:cxn ang="0">
                      <a:pos x="118" y="330"/>
                    </a:cxn>
                    <a:cxn ang="0">
                      <a:pos x="118" y="330"/>
                    </a:cxn>
                    <a:cxn ang="0">
                      <a:pos x="110" y="302"/>
                    </a:cxn>
                    <a:cxn ang="0">
                      <a:pos x="106" y="270"/>
                    </a:cxn>
                    <a:cxn ang="0">
                      <a:pos x="104" y="234"/>
                    </a:cxn>
                    <a:cxn ang="0">
                      <a:pos x="104" y="198"/>
                    </a:cxn>
                    <a:cxn ang="0">
                      <a:pos x="106" y="132"/>
                    </a:cxn>
                    <a:cxn ang="0">
                      <a:pos x="108" y="104"/>
                    </a:cxn>
                    <a:cxn ang="0">
                      <a:pos x="110" y="84"/>
                    </a:cxn>
                    <a:cxn ang="0">
                      <a:pos x="110" y="84"/>
                    </a:cxn>
                  </a:cxnLst>
                  <a:rect l="0" t="0" r="r" b="b"/>
                  <a:pathLst>
                    <a:path w="118" h="338">
                      <a:moveTo>
                        <a:pt x="110" y="84"/>
                      </a:moveTo>
                      <a:lnTo>
                        <a:pt x="110" y="84"/>
                      </a:lnTo>
                      <a:lnTo>
                        <a:pt x="112" y="64"/>
                      </a:lnTo>
                      <a:lnTo>
                        <a:pt x="112" y="42"/>
                      </a:lnTo>
                      <a:lnTo>
                        <a:pt x="110" y="20"/>
                      </a:lnTo>
                      <a:lnTo>
                        <a:pt x="106" y="0"/>
                      </a:lnTo>
                      <a:lnTo>
                        <a:pt x="0" y="40"/>
                      </a:lnTo>
                      <a:lnTo>
                        <a:pt x="0" y="42"/>
                      </a:lnTo>
                      <a:lnTo>
                        <a:pt x="2" y="42"/>
                      </a:lnTo>
                      <a:lnTo>
                        <a:pt x="40" y="174"/>
                      </a:lnTo>
                      <a:lnTo>
                        <a:pt x="80" y="318"/>
                      </a:lnTo>
                      <a:lnTo>
                        <a:pt x="86" y="338"/>
                      </a:lnTo>
                      <a:lnTo>
                        <a:pt x="86" y="338"/>
                      </a:lnTo>
                      <a:lnTo>
                        <a:pt x="118" y="330"/>
                      </a:lnTo>
                      <a:lnTo>
                        <a:pt x="118" y="330"/>
                      </a:lnTo>
                      <a:lnTo>
                        <a:pt x="110" y="302"/>
                      </a:lnTo>
                      <a:lnTo>
                        <a:pt x="106" y="270"/>
                      </a:lnTo>
                      <a:lnTo>
                        <a:pt x="104" y="234"/>
                      </a:lnTo>
                      <a:lnTo>
                        <a:pt x="104" y="198"/>
                      </a:lnTo>
                      <a:lnTo>
                        <a:pt x="106" y="132"/>
                      </a:lnTo>
                      <a:lnTo>
                        <a:pt x="108" y="104"/>
                      </a:lnTo>
                      <a:lnTo>
                        <a:pt x="110" y="84"/>
                      </a:lnTo>
                      <a:lnTo>
                        <a:pt x="110" y="84"/>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64" name="Freeform 3058"/>
                <p:cNvSpPr>
                  <a:spLocks/>
                </p:cNvSpPr>
                <p:nvPr/>
              </p:nvSpPr>
              <p:spPr bwMode="auto">
                <a:xfrm>
                  <a:off x="7953420" y="984561"/>
                  <a:ext cx="292552" cy="555253"/>
                </a:xfrm>
                <a:custGeom>
                  <a:avLst/>
                  <a:gdLst/>
                  <a:ahLst/>
                  <a:cxnLst>
                    <a:cxn ang="0">
                      <a:pos x="156" y="224"/>
                    </a:cxn>
                    <a:cxn ang="0">
                      <a:pos x="30" y="6"/>
                    </a:cxn>
                    <a:cxn ang="0">
                      <a:pos x="30" y="4"/>
                    </a:cxn>
                    <a:cxn ang="0">
                      <a:pos x="156" y="222"/>
                    </a:cxn>
                    <a:cxn ang="0">
                      <a:pos x="30" y="0"/>
                    </a:cxn>
                    <a:cxn ang="0">
                      <a:pos x="16" y="36"/>
                    </a:cxn>
                    <a:cxn ang="0">
                      <a:pos x="2" y="42"/>
                    </a:cxn>
                    <a:cxn ang="0">
                      <a:pos x="2" y="42"/>
                    </a:cxn>
                    <a:cxn ang="0">
                      <a:pos x="6" y="62"/>
                    </a:cxn>
                    <a:cxn ang="0">
                      <a:pos x="8" y="84"/>
                    </a:cxn>
                    <a:cxn ang="0">
                      <a:pos x="8" y="106"/>
                    </a:cxn>
                    <a:cxn ang="0">
                      <a:pos x="6" y="126"/>
                    </a:cxn>
                    <a:cxn ang="0">
                      <a:pos x="6" y="126"/>
                    </a:cxn>
                    <a:cxn ang="0">
                      <a:pos x="4" y="146"/>
                    </a:cxn>
                    <a:cxn ang="0">
                      <a:pos x="2" y="174"/>
                    </a:cxn>
                    <a:cxn ang="0">
                      <a:pos x="0" y="240"/>
                    </a:cxn>
                    <a:cxn ang="0">
                      <a:pos x="0" y="276"/>
                    </a:cxn>
                    <a:cxn ang="0">
                      <a:pos x="2" y="312"/>
                    </a:cxn>
                    <a:cxn ang="0">
                      <a:pos x="6" y="344"/>
                    </a:cxn>
                    <a:cxn ang="0">
                      <a:pos x="14" y="372"/>
                    </a:cxn>
                    <a:cxn ang="0">
                      <a:pos x="14" y="372"/>
                    </a:cxn>
                    <a:cxn ang="0">
                      <a:pos x="44" y="362"/>
                    </a:cxn>
                    <a:cxn ang="0">
                      <a:pos x="74" y="350"/>
                    </a:cxn>
                    <a:cxn ang="0">
                      <a:pos x="100" y="334"/>
                    </a:cxn>
                    <a:cxn ang="0">
                      <a:pos x="114" y="326"/>
                    </a:cxn>
                    <a:cxn ang="0">
                      <a:pos x="124" y="316"/>
                    </a:cxn>
                    <a:cxn ang="0">
                      <a:pos x="124" y="316"/>
                    </a:cxn>
                    <a:cxn ang="0">
                      <a:pos x="134" y="308"/>
                    </a:cxn>
                    <a:cxn ang="0">
                      <a:pos x="144" y="300"/>
                    </a:cxn>
                    <a:cxn ang="0">
                      <a:pos x="154" y="296"/>
                    </a:cxn>
                    <a:cxn ang="0">
                      <a:pos x="164" y="292"/>
                    </a:cxn>
                    <a:cxn ang="0">
                      <a:pos x="182" y="288"/>
                    </a:cxn>
                    <a:cxn ang="0">
                      <a:pos x="196" y="288"/>
                    </a:cxn>
                    <a:cxn ang="0">
                      <a:pos x="196" y="250"/>
                    </a:cxn>
                    <a:cxn ang="0">
                      <a:pos x="156" y="224"/>
                    </a:cxn>
                  </a:cxnLst>
                  <a:rect l="0" t="0" r="r" b="b"/>
                  <a:pathLst>
                    <a:path w="196" h="372">
                      <a:moveTo>
                        <a:pt x="156" y="224"/>
                      </a:moveTo>
                      <a:lnTo>
                        <a:pt x="30" y="6"/>
                      </a:lnTo>
                      <a:lnTo>
                        <a:pt x="30" y="4"/>
                      </a:lnTo>
                      <a:lnTo>
                        <a:pt x="156" y="222"/>
                      </a:lnTo>
                      <a:lnTo>
                        <a:pt x="30" y="0"/>
                      </a:lnTo>
                      <a:lnTo>
                        <a:pt x="16" y="36"/>
                      </a:lnTo>
                      <a:lnTo>
                        <a:pt x="2" y="42"/>
                      </a:lnTo>
                      <a:lnTo>
                        <a:pt x="2" y="42"/>
                      </a:lnTo>
                      <a:lnTo>
                        <a:pt x="6" y="62"/>
                      </a:lnTo>
                      <a:lnTo>
                        <a:pt x="8" y="84"/>
                      </a:lnTo>
                      <a:lnTo>
                        <a:pt x="8" y="106"/>
                      </a:lnTo>
                      <a:lnTo>
                        <a:pt x="6" y="126"/>
                      </a:lnTo>
                      <a:lnTo>
                        <a:pt x="6" y="126"/>
                      </a:lnTo>
                      <a:lnTo>
                        <a:pt x="4" y="146"/>
                      </a:lnTo>
                      <a:lnTo>
                        <a:pt x="2" y="174"/>
                      </a:lnTo>
                      <a:lnTo>
                        <a:pt x="0" y="240"/>
                      </a:lnTo>
                      <a:lnTo>
                        <a:pt x="0" y="276"/>
                      </a:lnTo>
                      <a:lnTo>
                        <a:pt x="2" y="312"/>
                      </a:lnTo>
                      <a:lnTo>
                        <a:pt x="6" y="344"/>
                      </a:lnTo>
                      <a:lnTo>
                        <a:pt x="14" y="372"/>
                      </a:lnTo>
                      <a:lnTo>
                        <a:pt x="14" y="372"/>
                      </a:lnTo>
                      <a:lnTo>
                        <a:pt x="44" y="362"/>
                      </a:lnTo>
                      <a:lnTo>
                        <a:pt x="74" y="350"/>
                      </a:lnTo>
                      <a:lnTo>
                        <a:pt x="100" y="334"/>
                      </a:lnTo>
                      <a:lnTo>
                        <a:pt x="114" y="326"/>
                      </a:lnTo>
                      <a:lnTo>
                        <a:pt x="124" y="316"/>
                      </a:lnTo>
                      <a:lnTo>
                        <a:pt x="124" y="316"/>
                      </a:lnTo>
                      <a:lnTo>
                        <a:pt x="134" y="308"/>
                      </a:lnTo>
                      <a:lnTo>
                        <a:pt x="144" y="300"/>
                      </a:lnTo>
                      <a:lnTo>
                        <a:pt x="154" y="296"/>
                      </a:lnTo>
                      <a:lnTo>
                        <a:pt x="164" y="292"/>
                      </a:lnTo>
                      <a:lnTo>
                        <a:pt x="182" y="288"/>
                      </a:lnTo>
                      <a:lnTo>
                        <a:pt x="196" y="288"/>
                      </a:lnTo>
                      <a:lnTo>
                        <a:pt x="196" y="250"/>
                      </a:lnTo>
                      <a:lnTo>
                        <a:pt x="156" y="224"/>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65" name="Freeform 3059"/>
                <p:cNvSpPr>
                  <a:spLocks/>
                </p:cNvSpPr>
                <p:nvPr/>
              </p:nvSpPr>
              <p:spPr bwMode="auto">
                <a:xfrm>
                  <a:off x="7947449" y="1575636"/>
                  <a:ext cx="247774" cy="271656"/>
                </a:xfrm>
                <a:custGeom>
                  <a:avLst/>
                  <a:gdLst/>
                  <a:ahLst/>
                  <a:cxnLst>
                    <a:cxn ang="0">
                      <a:pos x="2" y="46"/>
                    </a:cxn>
                    <a:cxn ang="0">
                      <a:pos x="12" y="128"/>
                    </a:cxn>
                    <a:cxn ang="0">
                      <a:pos x="64" y="182"/>
                    </a:cxn>
                    <a:cxn ang="0">
                      <a:pos x="60" y="178"/>
                    </a:cxn>
                    <a:cxn ang="0">
                      <a:pos x="64" y="182"/>
                    </a:cxn>
                    <a:cxn ang="0">
                      <a:pos x="66" y="178"/>
                    </a:cxn>
                    <a:cxn ang="0">
                      <a:pos x="150" y="138"/>
                    </a:cxn>
                    <a:cxn ang="0">
                      <a:pos x="164" y="138"/>
                    </a:cxn>
                    <a:cxn ang="0">
                      <a:pos x="166" y="138"/>
                    </a:cxn>
                    <a:cxn ang="0">
                      <a:pos x="138" y="0"/>
                    </a:cxn>
                    <a:cxn ang="0">
                      <a:pos x="0" y="44"/>
                    </a:cxn>
                    <a:cxn ang="0">
                      <a:pos x="2" y="46"/>
                    </a:cxn>
                  </a:cxnLst>
                  <a:rect l="0" t="0" r="r" b="b"/>
                  <a:pathLst>
                    <a:path w="166" h="182">
                      <a:moveTo>
                        <a:pt x="2" y="46"/>
                      </a:moveTo>
                      <a:lnTo>
                        <a:pt x="12" y="128"/>
                      </a:lnTo>
                      <a:lnTo>
                        <a:pt x="64" y="182"/>
                      </a:lnTo>
                      <a:lnTo>
                        <a:pt x="60" y="178"/>
                      </a:lnTo>
                      <a:lnTo>
                        <a:pt x="64" y="182"/>
                      </a:lnTo>
                      <a:lnTo>
                        <a:pt x="66" y="178"/>
                      </a:lnTo>
                      <a:lnTo>
                        <a:pt x="150" y="138"/>
                      </a:lnTo>
                      <a:lnTo>
                        <a:pt x="164" y="138"/>
                      </a:lnTo>
                      <a:lnTo>
                        <a:pt x="166" y="138"/>
                      </a:lnTo>
                      <a:lnTo>
                        <a:pt x="138" y="0"/>
                      </a:lnTo>
                      <a:lnTo>
                        <a:pt x="0" y="44"/>
                      </a:lnTo>
                      <a:lnTo>
                        <a:pt x="2" y="46"/>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66" name="Freeform 3060"/>
                <p:cNvSpPr>
                  <a:spLocks/>
                </p:cNvSpPr>
                <p:nvPr/>
              </p:nvSpPr>
              <p:spPr bwMode="auto">
                <a:xfrm>
                  <a:off x="7923568" y="1417419"/>
                  <a:ext cx="498533" cy="226877"/>
                </a:xfrm>
                <a:custGeom>
                  <a:avLst/>
                  <a:gdLst/>
                  <a:ahLst/>
                  <a:cxnLst>
                    <a:cxn ang="0">
                      <a:pos x="292" y="16"/>
                    </a:cxn>
                    <a:cxn ang="0">
                      <a:pos x="264" y="68"/>
                    </a:cxn>
                    <a:cxn ang="0">
                      <a:pos x="214" y="2"/>
                    </a:cxn>
                    <a:cxn ang="0">
                      <a:pos x="214" y="0"/>
                    </a:cxn>
                    <a:cxn ang="0">
                      <a:pos x="214" y="0"/>
                    </a:cxn>
                    <a:cxn ang="0">
                      <a:pos x="202" y="0"/>
                    </a:cxn>
                    <a:cxn ang="0">
                      <a:pos x="184" y="2"/>
                    </a:cxn>
                    <a:cxn ang="0">
                      <a:pos x="174" y="6"/>
                    </a:cxn>
                    <a:cxn ang="0">
                      <a:pos x="162" y="12"/>
                    </a:cxn>
                    <a:cxn ang="0">
                      <a:pos x="152" y="18"/>
                    </a:cxn>
                    <a:cxn ang="0">
                      <a:pos x="142" y="26"/>
                    </a:cxn>
                    <a:cxn ang="0">
                      <a:pos x="142" y="26"/>
                    </a:cxn>
                    <a:cxn ang="0">
                      <a:pos x="128" y="38"/>
                    </a:cxn>
                    <a:cxn ang="0">
                      <a:pos x="112" y="50"/>
                    </a:cxn>
                    <a:cxn ang="0">
                      <a:pos x="96" y="60"/>
                    </a:cxn>
                    <a:cxn ang="0">
                      <a:pos x="76" y="68"/>
                    </a:cxn>
                    <a:cxn ang="0">
                      <a:pos x="38" y="82"/>
                    </a:cxn>
                    <a:cxn ang="0">
                      <a:pos x="0" y="90"/>
                    </a:cxn>
                    <a:cxn ang="0">
                      <a:pos x="16" y="150"/>
                    </a:cxn>
                    <a:cxn ang="0">
                      <a:pos x="154" y="106"/>
                    </a:cxn>
                    <a:cxn ang="0">
                      <a:pos x="154" y="102"/>
                    </a:cxn>
                    <a:cxn ang="0">
                      <a:pos x="170" y="96"/>
                    </a:cxn>
                    <a:cxn ang="0">
                      <a:pos x="206" y="82"/>
                    </a:cxn>
                    <a:cxn ang="0">
                      <a:pos x="242" y="122"/>
                    </a:cxn>
                    <a:cxn ang="0">
                      <a:pos x="244" y="122"/>
                    </a:cxn>
                    <a:cxn ang="0">
                      <a:pos x="254" y="152"/>
                    </a:cxn>
                    <a:cxn ang="0">
                      <a:pos x="334" y="152"/>
                    </a:cxn>
                    <a:cxn ang="0">
                      <a:pos x="334" y="84"/>
                    </a:cxn>
                    <a:cxn ang="0">
                      <a:pos x="292" y="16"/>
                    </a:cxn>
                  </a:cxnLst>
                  <a:rect l="0" t="0" r="r" b="b"/>
                  <a:pathLst>
                    <a:path w="334" h="152">
                      <a:moveTo>
                        <a:pt x="292" y="16"/>
                      </a:moveTo>
                      <a:lnTo>
                        <a:pt x="264" y="68"/>
                      </a:lnTo>
                      <a:lnTo>
                        <a:pt x="214" y="2"/>
                      </a:lnTo>
                      <a:lnTo>
                        <a:pt x="214" y="0"/>
                      </a:lnTo>
                      <a:lnTo>
                        <a:pt x="214" y="0"/>
                      </a:lnTo>
                      <a:lnTo>
                        <a:pt x="202" y="0"/>
                      </a:lnTo>
                      <a:lnTo>
                        <a:pt x="184" y="2"/>
                      </a:lnTo>
                      <a:lnTo>
                        <a:pt x="174" y="6"/>
                      </a:lnTo>
                      <a:lnTo>
                        <a:pt x="162" y="12"/>
                      </a:lnTo>
                      <a:lnTo>
                        <a:pt x="152" y="18"/>
                      </a:lnTo>
                      <a:lnTo>
                        <a:pt x="142" y="26"/>
                      </a:lnTo>
                      <a:lnTo>
                        <a:pt x="142" y="26"/>
                      </a:lnTo>
                      <a:lnTo>
                        <a:pt x="128" y="38"/>
                      </a:lnTo>
                      <a:lnTo>
                        <a:pt x="112" y="50"/>
                      </a:lnTo>
                      <a:lnTo>
                        <a:pt x="96" y="60"/>
                      </a:lnTo>
                      <a:lnTo>
                        <a:pt x="76" y="68"/>
                      </a:lnTo>
                      <a:lnTo>
                        <a:pt x="38" y="82"/>
                      </a:lnTo>
                      <a:lnTo>
                        <a:pt x="0" y="90"/>
                      </a:lnTo>
                      <a:lnTo>
                        <a:pt x="16" y="150"/>
                      </a:lnTo>
                      <a:lnTo>
                        <a:pt x="154" y="106"/>
                      </a:lnTo>
                      <a:lnTo>
                        <a:pt x="154" y="102"/>
                      </a:lnTo>
                      <a:lnTo>
                        <a:pt x="170" y="96"/>
                      </a:lnTo>
                      <a:lnTo>
                        <a:pt x="206" y="82"/>
                      </a:lnTo>
                      <a:lnTo>
                        <a:pt x="242" y="122"/>
                      </a:lnTo>
                      <a:lnTo>
                        <a:pt x="244" y="122"/>
                      </a:lnTo>
                      <a:lnTo>
                        <a:pt x="254" y="152"/>
                      </a:lnTo>
                      <a:lnTo>
                        <a:pt x="334" y="152"/>
                      </a:lnTo>
                      <a:lnTo>
                        <a:pt x="334" y="84"/>
                      </a:lnTo>
                      <a:lnTo>
                        <a:pt x="292" y="16"/>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grpSp>
              <p:nvGrpSpPr>
                <p:cNvPr id="5" name="Gruppe 312"/>
                <p:cNvGrpSpPr/>
                <p:nvPr/>
              </p:nvGrpSpPr>
              <p:grpSpPr>
                <a:xfrm>
                  <a:off x="1449634" y="664433"/>
                  <a:ext cx="6841621" cy="4722672"/>
                  <a:chOff x="1449634" y="664433"/>
                  <a:chExt cx="6841621" cy="4722672"/>
                </a:xfrm>
                <a:grpFill/>
              </p:grpSpPr>
              <p:grpSp>
                <p:nvGrpSpPr>
                  <p:cNvPr id="6" name="Group 3052"/>
                  <p:cNvGrpSpPr>
                    <a:grpSpLocks/>
                  </p:cNvGrpSpPr>
                  <p:nvPr/>
                </p:nvGrpSpPr>
                <p:grpSpPr bwMode="auto">
                  <a:xfrm>
                    <a:off x="1449634" y="664433"/>
                    <a:ext cx="6841621" cy="4644660"/>
                    <a:chOff x="698" y="593"/>
                    <a:chExt cx="4584" cy="3112"/>
                  </a:xfrm>
                  <a:grpFill/>
                </p:grpSpPr>
                <p:sp>
                  <p:nvSpPr>
                    <p:cNvPr id="282" name="Freeform 2853"/>
                    <p:cNvSpPr>
                      <a:spLocks/>
                    </p:cNvSpPr>
                    <p:nvPr/>
                  </p:nvSpPr>
                  <p:spPr bwMode="auto">
                    <a:xfrm>
                      <a:off x="5218" y="1345"/>
                      <a:ext cx="2" cy="2"/>
                    </a:xfrm>
                    <a:custGeom>
                      <a:avLst/>
                      <a:gdLst/>
                      <a:ahLst/>
                      <a:cxnLst>
                        <a:cxn ang="0">
                          <a:pos x="0" y="0"/>
                        </a:cxn>
                        <a:cxn ang="0">
                          <a:pos x="0" y="2"/>
                        </a:cxn>
                        <a:cxn ang="0">
                          <a:pos x="2" y="2"/>
                        </a:cxn>
                        <a:cxn ang="0">
                          <a:pos x="0" y="0"/>
                        </a:cxn>
                      </a:cxnLst>
                      <a:rect l="0" t="0" r="r" b="b"/>
                      <a:pathLst>
                        <a:path w="2" h="2">
                          <a:moveTo>
                            <a:pt x="0" y="0"/>
                          </a:moveTo>
                          <a:lnTo>
                            <a:pt x="0" y="2"/>
                          </a:lnTo>
                          <a:lnTo>
                            <a:pt x="2" y="2"/>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83" name="Freeform 2854"/>
                    <p:cNvSpPr>
                      <a:spLocks/>
                    </p:cNvSpPr>
                    <p:nvPr/>
                  </p:nvSpPr>
                  <p:spPr bwMode="auto">
                    <a:xfrm>
                      <a:off x="1372" y="2223"/>
                      <a:ext cx="580" cy="784"/>
                    </a:xfrm>
                    <a:custGeom>
                      <a:avLst/>
                      <a:gdLst/>
                      <a:ahLst/>
                      <a:cxnLst>
                        <a:cxn ang="0">
                          <a:pos x="128" y="0"/>
                        </a:cxn>
                        <a:cxn ang="0">
                          <a:pos x="112" y="120"/>
                        </a:cxn>
                        <a:cxn ang="0">
                          <a:pos x="72" y="106"/>
                        </a:cxn>
                        <a:cxn ang="0">
                          <a:pos x="42" y="254"/>
                        </a:cxn>
                        <a:cxn ang="0">
                          <a:pos x="74" y="350"/>
                        </a:cxn>
                        <a:cxn ang="0">
                          <a:pos x="62" y="364"/>
                        </a:cxn>
                        <a:cxn ang="0">
                          <a:pos x="12" y="472"/>
                        </a:cxn>
                        <a:cxn ang="0">
                          <a:pos x="24" y="526"/>
                        </a:cxn>
                        <a:cxn ang="0">
                          <a:pos x="0" y="568"/>
                        </a:cxn>
                        <a:cxn ang="0">
                          <a:pos x="362" y="768"/>
                        </a:cxn>
                        <a:cxn ang="0">
                          <a:pos x="538" y="784"/>
                        </a:cxn>
                        <a:cxn ang="0">
                          <a:pos x="580" y="80"/>
                        </a:cxn>
                        <a:cxn ang="0">
                          <a:pos x="128" y="0"/>
                        </a:cxn>
                      </a:cxnLst>
                      <a:rect l="0" t="0" r="r" b="b"/>
                      <a:pathLst>
                        <a:path w="580" h="784">
                          <a:moveTo>
                            <a:pt x="128" y="0"/>
                          </a:moveTo>
                          <a:lnTo>
                            <a:pt x="112" y="120"/>
                          </a:lnTo>
                          <a:lnTo>
                            <a:pt x="72" y="106"/>
                          </a:lnTo>
                          <a:lnTo>
                            <a:pt x="42" y="254"/>
                          </a:lnTo>
                          <a:lnTo>
                            <a:pt x="74" y="350"/>
                          </a:lnTo>
                          <a:lnTo>
                            <a:pt x="62" y="364"/>
                          </a:lnTo>
                          <a:lnTo>
                            <a:pt x="12" y="472"/>
                          </a:lnTo>
                          <a:lnTo>
                            <a:pt x="24" y="526"/>
                          </a:lnTo>
                          <a:lnTo>
                            <a:pt x="0" y="568"/>
                          </a:lnTo>
                          <a:lnTo>
                            <a:pt x="362" y="768"/>
                          </a:lnTo>
                          <a:lnTo>
                            <a:pt x="538" y="784"/>
                          </a:lnTo>
                          <a:lnTo>
                            <a:pt x="580" y="80"/>
                          </a:lnTo>
                          <a:lnTo>
                            <a:pt x="128" y="0"/>
                          </a:lnTo>
                          <a:close/>
                        </a:path>
                      </a:pathLst>
                    </a:custGeom>
                    <a:solidFill>
                      <a:srgbClr val="0070C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84" name="Freeform 2855"/>
                    <p:cNvSpPr>
                      <a:spLocks/>
                    </p:cNvSpPr>
                    <p:nvPr/>
                  </p:nvSpPr>
                  <p:spPr bwMode="auto">
                    <a:xfrm>
                      <a:off x="3418" y="2739"/>
                      <a:ext cx="560" cy="468"/>
                    </a:xfrm>
                    <a:custGeom>
                      <a:avLst/>
                      <a:gdLst/>
                      <a:ahLst/>
                      <a:cxnLst>
                        <a:cxn ang="0">
                          <a:pos x="276" y="240"/>
                        </a:cxn>
                        <a:cxn ang="0">
                          <a:pos x="310" y="90"/>
                        </a:cxn>
                        <a:cxn ang="0">
                          <a:pos x="280" y="0"/>
                        </a:cxn>
                        <a:cxn ang="0">
                          <a:pos x="0" y="20"/>
                        </a:cxn>
                        <a:cxn ang="0">
                          <a:pos x="16" y="154"/>
                        </a:cxn>
                        <a:cxn ang="0">
                          <a:pos x="84" y="274"/>
                        </a:cxn>
                        <a:cxn ang="0">
                          <a:pos x="76" y="372"/>
                        </a:cxn>
                        <a:cxn ang="0">
                          <a:pos x="62" y="416"/>
                        </a:cxn>
                        <a:cxn ang="0">
                          <a:pos x="174" y="440"/>
                        </a:cxn>
                        <a:cxn ang="0">
                          <a:pos x="282" y="426"/>
                        </a:cxn>
                        <a:cxn ang="0">
                          <a:pos x="264" y="468"/>
                        </a:cxn>
                        <a:cxn ang="0">
                          <a:pos x="354" y="468"/>
                        </a:cxn>
                        <a:cxn ang="0">
                          <a:pos x="390" y="426"/>
                        </a:cxn>
                        <a:cxn ang="0">
                          <a:pos x="412" y="454"/>
                        </a:cxn>
                        <a:cxn ang="0">
                          <a:pos x="480" y="400"/>
                        </a:cxn>
                        <a:cxn ang="0">
                          <a:pos x="502" y="454"/>
                        </a:cxn>
                        <a:cxn ang="0">
                          <a:pos x="540" y="454"/>
                        </a:cxn>
                        <a:cxn ang="0">
                          <a:pos x="560" y="412"/>
                        </a:cxn>
                        <a:cxn ang="0">
                          <a:pos x="512" y="344"/>
                        </a:cxn>
                        <a:cxn ang="0">
                          <a:pos x="480" y="304"/>
                        </a:cxn>
                        <a:cxn ang="0">
                          <a:pos x="486" y="302"/>
                        </a:cxn>
                        <a:cxn ang="0">
                          <a:pos x="448" y="230"/>
                        </a:cxn>
                        <a:cxn ang="0">
                          <a:pos x="276" y="240"/>
                        </a:cxn>
                      </a:cxnLst>
                      <a:rect l="0" t="0" r="r" b="b"/>
                      <a:pathLst>
                        <a:path w="560" h="468">
                          <a:moveTo>
                            <a:pt x="276" y="240"/>
                          </a:moveTo>
                          <a:lnTo>
                            <a:pt x="310" y="90"/>
                          </a:lnTo>
                          <a:lnTo>
                            <a:pt x="280" y="0"/>
                          </a:lnTo>
                          <a:lnTo>
                            <a:pt x="0" y="20"/>
                          </a:lnTo>
                          <a:lnTo>
                            <a:pt x="16" y="154"/>
                          </a:lnTo>
                          <a:lnTo>
                            <a:pt x="84" y="274"/>
                          </a:lnTo>
                          <a:lnTo>
                            <a:pt x="76" y="372"/>
                          </a:lnTo>
                          <a:lnTo>
                            <a:pt x="62" y="416"/>
                          </a:lnTo>
                          <a:lnTo>
                            <a:pt x="174" y="440"/>
                          </a:lnTo>
                          <a:lnTo>
                            <a:pt x="282" y="426"/>
                          </a:lnTo>
                          <a:lnTo>
                            <a:pt x="264" y="468"/>
                          </a:lnTo>
                          <a:lnTo>
                            <a:pt x="354" y="468"/>
                          </a:lnTo>
                          <a:lnTo>
                            <a:pt x="390" y="426"/>
                          </a:lnTo>
                          <a:lnTo>
                            <a:pt x="412" y="454"/>
                          </a:lnTo>
                          <a:lnTo>
                            <a:pt x="480" y="400"/>
                          </a:lnTo>
                          <a:lnTo>
                            <a:pt x="502" y="454"/>
                          </a:lnTo>
                          <a:lnTo>
                            <a:pt x="540" y="454"/>
                          </a:lnTo>
                          <a:lnTo>
                            <a:pt x="560" y="412"/>
                          </a:lnTo>
                          <a:lnTo>
                            <a:pt x="512" y="344"/>
                          </a:lnTo>
                          <a:lnTo>
                            <a:pt x="480" y="304"/>
                          </a:lnTo>
                          <a:lnTo>
                            <a:pt x="486" y="302"/>
                          </a:lnTo>
                          <a:lnTo>
                            <a:pt x="448" y="230"/>
                          </a:lnTo>
                          <a:lnTo>
                            <a:pt x="276" y="240"/>
                          </a:lnTo>
                          <a:close/>
                        </a:path>
                      </a:pathLst>
                    </a:custGeom>
                    <a:solidFill>
                      <a:schemeClr val="accent6">
                        <a:lumMod val="50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85" name="Freeform 2856"/>
                    <p:cNvSpPr>
                      <a:spLocks/>
                    </p:cNvSpPr>
                    <p:nvPr/>
                  </p:nvSpPr>
                  <p:spPr bwMode="auto">
                    <a:xfrm>
                      <a:off x="1918" y="2303"/>
                      <a:ext cx="632" cy="712"/>
                    </a:xfrm>
                    <a:custGeom>
                      <a:avLst/>
                      <a:gdLst/>
                      <a:ahLst/>
                      <a:cxnLst>
                        <a:cxn ang="0">
                          <a:pos x="254" y="634"/>
                        </a:cxn>
                        <a:cxn ang="0">
                          <a:pos x="620" y="642"/>
                        </a:cxn>
                        <a:cxn ang="0">
                          <a:pos x="612" y="82"/>
                        </a:cxn>
                        <a:cxn ang="0">
                          <a:pos x="632" y="82"/>
                        </a:cxn>
                        <a:cxn ang="0">
                          <a:pos x="632" y="14"/>
                        </a:cxn>
                        <a:cxn ang="0">
                          <a:pos x="40" y="0"/>
                        </a:cxn>
                        <a:cxn ang="0">
                          <a:pos x="0" y="704"/>
                        </a:cxn>
                        <a:cxn ang="0">
                          <a:pos x="104" y="712"/>
                        </a:cxn>
                        <a:cxn ang="0">
                          <a:pos x="104" y="660"/>
                        </a:cxn>
                        <a:cxn ang="0">
                          <a:pos x="252" y="676"/>
                        </a:cxn>
                        <a:cxn ang="0">
                          <a:pos x="256" y="678"/>
                        </a:cxn>
                        <a:cxn ang="0">
                          <a:pos x="252" y="674"/>
                        </a:cxn>
                        <a:cxn ang="0">
                          <a:pos x="254" y="634"/>
                        </a:cxn>
                      </a:cxnLst>
                      <a:rect l="0" t="0" r="r" b="b"/>
                      <a:pathLst>
                        <a:path w="632" h="712">
                          <a:moveTo>
                            <a:pt x="254" y="634"/>
                          </a:moveTo>
                          <a:lnTo>
                            <a:pt x="620" y="642"/>
                          </a:lnTo>
                          <a:lnTo>
                            <a:pt x="612" y="82"/>
                          </a:lnTo>
                          <a:lnTo>
                            <a:pt x="632" y="82"/>
                          </a:lnTo>
                          <a:lnTo>
                            <a:pt x="632" y="14"/>
                          </a:lnTo>
                          <a:lnTo>
                            <a:pt x="40" y="0"/>
                          </a:lnTo>
                          <a:lnTo>
                            <a:pt x="0" y="704"/>
                          </a:lnTo>
                          <a:lnTo>
                            <a:pt x="104" y="712"/>
                          </a:lnTo>
                          <a:lnTo>
                            <a:pt x="104" y="660"/>
                          </a:lnTo>
                          <a:lnTo>
                            <a:pt x="252" y="676"/>
                          </a:lnTo>
                          <a:lnTo>
                            <a:pt x="256" y="678"/>
                          </a:lnTo>
                          <a:lnTo>
                            <a:pt x="252" y="674"/>
                          </a:lnTo>
                          <a:lnTo>
                            <a:pt x="254" y="634"/>
                          </a:lnTo>
                          <a:close/>
                        </a:path>
                      </a:pathLst>
                    </a:custGeom>
                    <a:solidFill>
                      <a:srgbClr val="0070C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86" name="Freeform 2857"/>
                    <p:cNvSpPr>
                      <a:spLocks/>
                    </p:cNvSpPr>
                    <p:nvPr/>
                  </p:nvSpPr>
                  <p:spPr bwMode="auto">
                    <a:xfrm>
                      <a:off x="2176" y="2383"/>
                      <a:ext cx="1322" cy="1322"/>
                    </a:xfrm>
                    <a:custGeom>
                      <a:avLst/>
                      <a:gdLst/>
                      <a:ahLst/>
                      <a:cxnLst>
                        <a:cxn ang="0">
                          <a:pos x="1312" y="726"/>
                        </a:cxn>
                        <a:cxn ang="0">
                          <a:pos x="1322" y="630"/>
                        </a:cxn>
                        <a:cxn ang="0">
                          <a:pos x="1252" y="512"/>
                        </a:cxn>
                        <a:cxn ang="0">
                          <a:pos x="1234" y="376"/>
                        </a:cxn>
                        <a:cxn ang="0">
                          <a:pos x="1234" y="376"/>
                        </a:cxn>
                        <a:cxn ang="0">
                          <a:pos x="1234" y="376"/>
                        </a:cxn>
                        <a:cxn ang="0">
                          <a:pos x="1230" y="338"/>
                        </a:cxn>
                        <a:cxn ang="0">
                          <a:pos x="1120" y="292"/>
                        </a:cxn>
                        <a:cxn ang="0">
                          <a:pos x="852" y="304"/>
                        </a:cxn>
                        <a:cxn ang="0">
                          <a:pos x="644" y="236"/>
                        </a:cxn>
                        <a:cxn ang="0">
                          <a:pos x="632" y="0"/>
                        </a:cxn>
                        <a:cxn ang="0">
                          <a:pos x="362" y="10"/>
                        </a:cxn>
                        <a:cxn ang="0">
                          <a:pos x="370" y="572"/>
                        </a:cxn>
                        <a:cxn ang="0">
                          <a:pos x="0" y="562"/>
                        </a:cxn>
                        <a:cxn ang="0">
                          <a:pos x="0" y="600"/>
                        </a:cxn>
                        <a:cxn ang="0">
                          <a:pos x="174" y="756"/>
                        </a:cxn>
                        <a:cxn ang="0">
                          <a:pos x="212" y="878"/>
                        </a:cxn>
                        <a:cxn ang="0">
                          <a:pos x="372" y="958"/>
                        </a:cxn>
                        <a:cxn ang="0">
                          <a:pos x="442" y="850"/>
                        </a:cxn>
                        <a:cxn ang="0">
                          <a:pos x="562" y="864"/>
                        </a:cxn>
                        <a:cxn ang="0">
                          <a:pos x="770" y="1254"/>
                        </a:cxn>
                        <a:cxn ang="0">
                          <a:pos x="978" y="1322"/>
                        </a:cxn>
                        <a:cxn ang="0">
                          <a:pos x="1008" y="1268"/>
                        </a:cxn>
                        <a:cxn ang="0">
                          <a:pos x="968" y="1146"/>
                        </a:cxn>
                        <a:cxn ang="0">
                          <a:pos x="968" y="1014"/>
                        </a:cxn>
                        <a:cxn ang="0">
                          <a:pos x="1286" y="768"/>
                        </a:cxn>
                        <a:cxn ang="0">
                          <a:pos x="1300" y="772"/>
                        </a:cxn>
                        <a:cxn ang="0">
                          <a:pos x="1298" y="770"/>
                        </a:cxn>
                        <a:cxn ang="0">
                          <a:pos x="1312" y="726"/>
                        </a:cxn>
                      </a:cxnLst>
                      <a:rect l="0" t="0" r="r" b="b"/>
                      <a:pathLst>
                        <a:path w="1322" h="1322">
                          <a:moveTo>
                            <a:pt x="1312" y="726"/>
                          </a:moveTo>
                          <a:lnTo>
                            <a:pt x="1322" y="630"/>
                          </a:lnTo>
                          <a:lnTo>
                            <a:pt x="1252" y="512"/>
                          </a:lnTo>
                          <a:lnTo>
                            <a:pt x="1234" y="376"/>
                          </a:lnTo>
                          <a:lnTo>
                            <a:pt x="1234" y="376"/>
                          </a:lnTo>
                          <a:lnTo>
                            <a:pt x="1234" y="376"/>
                          </a:lnTo>
                          <a:lnTo>
                            <a:pt x="1230" y="338"/>
                          </a:lnTo>
                          <a:lnTo>
                            <a:pt x="1120" y="292"/>
                          </a:lnTo>
                          <a:lnTo>
                            <a:pt x="852" y="304"/>
                          </a:lnTo>
                          <a:lnTo>
                            <a:pt x="644" y="236"/>
                          </a:lnTo>
                          <a:lnTo>
                            <a:pt x="632" y="0"/>
                          </a:lnTo>
                          <a:lnTo>
                            <a:pt x="362" y="10"/>
                          </a:lnTo>
                          <a:lnTo>
                            <a:pt x="370" y="572"/>
                          </a:lnTo>
                          <a:lnTo>
                            <a:pt x="0" y="562"/>
                          </a:lnTo>
                          <a:lnTo>
                            <a:pt x="0" y="600"/>
                          </a:lnTo>
                          <a:lnTo>
                            <a:pt x="174" y="756"/>
                          </a:lnTo>
                          <a:lnTo>
                            <a:pt x="212" y="878"/>
                          </a:lnTo>
                          <a:lnTo>
                            <a:pt x="372" y="958"/>
                          </a:lnTo>
                          <a:lnTo>
                            <a:pt x="442" y="850"/>
                          </a:lnTo>
                          <a:lnTo>
                            <a:pt x="562" y="864"/>
                          </a:lnTo>
                          <a:lnTo>
                            <a:pt x="770" y="1254"/>
                          </a:lnTo>
                          <a:lnTo>
                            <a:pt x="978" y="1322"/>
                          </a:lnTo>
                          <a:lnTo>
                            <a:pt x="1008" y="1268"/>
                          </a:lnTo>
                          <a:lnTo>
                            <a:pt x="968" y="1146"/>
                          </a:lnTo>
                          <a:lnTo>
                            <a:pt x="968" y="1014"/>
                          </a:lnTo>
                          <a:lnTo>
                            <a:pt x="1286" y="768"/>
                          </a:lnTo>
                          <a:lnTo>
                            <a:pt x="1300" y="772"/>
                          </a:lnTo>
                          <a:lnTo>
                            <a:pt x="1298" y="770"/>
                          </a:lnTo>
                          <a:lnTo>
                            <a:pt x="1312" y="726"/>
                          </a:lnTo>
                          <a:close/>
                        </a:path>
                      </a:pathLst>
                    </a:custGeom>
                    <a:solidFill>
                      <a:schemeClr val="accent6">
                        <a:lumMod val="50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87" name="Freeform 2858"/>
                    <p:cNvSpPr>
                      <a:spLocks/>
                    </p:cNvSpPr>
                    <p:nvPr/>
                  </p:nvSpPr>
                  <p:spPr bwMode="auto">
                    <a:xfrm>
                      <a:off x="3342" y="2335"/>
                      <a:ext cx="450" cy="420"/>
                    </a:xfrm>
                    <a:custGeom>
                      <a:avLst/>
                      <a:gdLst/>
                      <a:ahLst/>
                      <a:cxnLst>
                        <a:cxn ang="0">
                          <a:pos x="72" y="382"/>
                        </a:cxn>
                        <a:cxn ang="0">
                          <a:pos x="76" y="420"/>
                        </a:cxn>
                        <a:cxn ang="0">
                          <a:pos x="356" y="400"/>
                        </a:cxn>
                        <a:cxn ang="0">
                          <a:pos x="346" y="360"/>
                        </a:cxn>
                        <a:cxn ang="0">
                          <a:pos x="450" y="42"/>
                        </a:cxn>
                        <a:cxn ang="0">
                          <a:pos x="366" y="48"/>
                        </a:cxn>
                        <a:cxn ang="0">
                          <a:pos x="384" y="0"/>
                        </a:cxn>
                        <a:cxn ang="0">
                          <a:pos x="0" y="8"/>
                        </a:cxn>
                        <a:cxn ang="0">
                          <a:pos x="32" y="366"/>
                        </a:cxn>
                        <a:cxn ang="0">
                          <a:pos x="72" y="382"/>
                        </a:cxn>
                      </a:cxnLst>
                      <a:rect l="0" t="0" r="r" b="b"/>
                      <a:pathLst>
                        <a:path w="450" h="420">
                          <a:moveTo>
                            <a:pt x="72" y="382"/>
                          </a:moveTo>
                          <a:lnTo>
                            <a:pt x="76" y="420"/>
                          </a:lnTo>
                          <a:lnTo>
                            <a:pt x="356" y="400"/>
                          </a:lnTo>
                          <a:lnTo>
                            <a:pt x="346" y="360"/>
                          </a:lnTo>
                          <a:lnTo>
                            <a:pt x="450" y="42"/>
                          </a:lnTo>
                          <a:lnTo>
                            <a:pt x="366" y="48"/>
                          </a:lnTo>
                          <a:lnTo>
                            <a:pt x="384" y="0"/>
                          </a:lnTo>
                          <a:lnTo>
                            <a:pt x="0" y="8"/>
                          </a:lnTo>
                          <a:lnTo>
                            <a:pt x="32" y="366"/>
                          </a:lnTo>
                          <a:lnTo>
                            <a:pt x="72" y="382"/>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88" name="Freeform 2859"/>
                    <p:cNvSpPr>
                      <a:spLocks/>
                    </p:cNvSpPr>
                    <p:nvPr/>
                  </p:nvSpPr>
                  <p:spPr bwMode="auto">
                    <a:xfrm>
                      <a:off x="2556" y="2289"/>
                      <a:ext cx="808" cy="408"/>
                    </a:xfrm>
                    <a:custGeom>
                      <a:avLst/>
                      <a:gdLst/>
                      <a:ahLst/>
                      <a:cxnLst>
                        <a:cxn ang="0">
                          <a:pos x="0" y="28"/>
                        </a:cxn>
                        <a:cxn ang="0">
                          <a:pos x="2" y="96"/>
                        </a:cxn>
                        <a:cxn ang="0">
                          <a:pos x="256" y="88"/>
                        </a:cxn>
                        <a:cxn ang="0">
                          <a:pos x="270" y="326"/>
                        </a:cxn>
                        <a:cxn ang="0">
                          <a:pos x="472" y="394"/>
                        </a:cxn>
                        <a:cxn ang="0">
                          <a:pos x="742" y="380"/>
                        </a:cxn>
                        <a:cxn ang="0">
                          <a:pos x="808" y="408"/>
                        </a:cxn>
                        <a:cxn ang="0">
                          <a:pos x="774" y="0"/>
                        </a:cxn>
                        <a:cxn ang="0">
                          <a:pos x="0" y="28"/>
                        </a:cxn>
                      </a:cxnLst>
                      <a:rect l="0" t="0" r="r" b="b"/>
                      <a:pathLst>
                        <a:path w="808" h="408">
                          <a:moveTo>
                            <a:pt x="0" y="28"/>
                          </a:moveTo>
                          <a:lnTo>
                            <a:pt x="2" y="96"/>
                          </a:lnTo>
                          <a:lnTo>
                            <a:pt x="256" y="88"/>
                          </a:lnTo>
                          <a:lnTo>
                            <a:pt x="270" y="326"/>
                          </a:lnTo>
                          <a:lnTo>
                            <a:pt x="472" y="394"/>
                          </a:lnTo>
                          <a:lnTo>
                            <a:pt x="742" y="380"/>
                          </a:lnTo>
                          <a:lnTo>
                            <a:pt x="808" y="408"/>
                          </a:lnTo>
                          <a:lnTo>
                            <a:pt x="774" y="0"/>
                          </a:lnTo>
                          <a:lnTo>
                            <a:pt x="0" y="28"/>
                          </a:lnTo>
                          <a:close/>
                        </a:path>
                      </a:pathLst>
                    </a:custGeom>
                    <a:solidFill>
                      <a:schemeClr val="accent6">
                        <a:lumMod val="50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89" name="Freeform 2860"/>
                    <p:cNvSpPr>
                      <a:spLocks/>
                    </p:cNvSpPr>
                    <p:nvPr/>
                  </p:nvSpPr>
                  <p:spPr bwMode="auto">
                    <a:xfrm>
                      <a:off x="1500" y="1631"/>
                      <a:ext cx="500" cy="668"/>
                    </a:xfrm>
                    <a:custGeom>
                      <a:avLst/>
                      <a:gdLst/>
                      <a:ahLst/>
                      <a:cxnLst>
                        <a:cxn ang="0">
                          <a:pos x="0" y="588"/>
                        </a:cxn>
                        <a:cxn ang="0">
                          <a:pos x="452" y="668"/>
                        </a:cxn>
                        <a:cxn ang="0">
                          <a:pos x="500" y="202"/>
                        </a:cxn>
                        <a:cxn ang="0">
                          <a:pos x="312" y="176"/>
                        </a:cxn>
                        <a:cxn ang="0">
                          <a:pos x="336" y="54"/>
                        </a:cxn>
                        <a:cxn ang="0">
                          <a:pos x="76" y="0"/>
                        </a:cxn>
                        <a:cxn ang="0">
                          <a:pos x="0" y="588"/>
                        </a:cxn>
                      </a:cxnLst>
                      <a:rect l="0" t="0" r="r" b="b"/>
                      <a:pathLst>
                        <a:path w="500" h="668">
                          <a:moveTo>
                            <a:pt x="0" y="588"/>
                          </a:moveTo>
                          <a:lnTo>
                            <a:pt x="452" y="668"/>
                          </a:lnTo>
                          <a:lnTo>
                            <a:pt x="500" y="202"/>
                          </a:lnTo>
                          <a:lnTo>
                            <a:pt x="312" y="176"/>
                          </a:lnTo>
                          <a:lnTo>
                            <a:pt x="336" y="54"/>
                          </a:lnTo>
                          <a:lnTo>
                            <a:pt x="76" y="0"/>
                          </a:lnTo>
                          <a:lnTo>
                            <a:pt x="0" y="588"/>
                          </a:lnTo>
                          <a:close/>
                        </a:path>
                      </a:pathLst>
                    </a:custGeom>
                    <a:solidFill>
                      <a:srgbClr val="0070C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90" name="Freeform 2861"/>
                    <p:cNvSpPr>
                      <a:spLocks/>
                    </p:cNvSpPr>
                    <p:nvPr/>
                  </p:nvSpPr>
                  <p:spPr bwMode="auto">
                    <a:xfrm>
                      <a:off x="3546" y="929"/>
                      <a:ext cx="532" cy="252"/>
                    </a:xfrm>
                    <a:custGeom>
                      <a:avLst/>
                      <a:gdLst/>
                      <a:ahLst/>
                      <a:cxnLst>
                        <a:cxn ang="0">
                          <a:pos x="230" y="214"/>
                        </a:cxn>
                        <a:cxn ang="0">
                          <a:pos x="236" y="252"/>
                        </a:cxn>
                        <a:cxn ang="0">
                          <a:pos x="262" y="252"/>
                        </a:cxn>
                        <a:cxn ang="0">
                          <a:pos x="284" y="200"/>
                        </a:cxn>
                        <a:cxn ang="0">
                          <a:pos x="362" y="160"/>
                        </a:cxn>
                        <a:cxn ang="0">
                          <a:pos x="444" y="122"/>
                        </a:cxn>
                        <a:cxn ang="0">
                          <a:pos x="532" y="122"/>
                        </a:cxn>
                        <a:cxn ang="0">
                          <a:pos x="444" y="14"/>
                        </a:cxn>
                        <a:cxn ang="0">
                          <a:pos x="306" y="96"/>
                        </a:cxn>
                        <a:cxn ang="0">
                          <a:pos x="244" y="106"/>
                        </a:cxn>
                        <a:cxn ang="0">
                          <a:pos x="206" y="70"/>
                        </a:cxn>
                        <a:cxn ang="0">
                          <a:pos x="154" y="80"/>
                        </a:cxn>
                        <a:cxn ang="0">
                          <a:pos x="174" y="0"/>
                        </a:cxn>
                        <a:cxn ang="0">
                          <a:pos x="4" y="134"/>
                        </a:cxn>
                        <a:cxn ang="0">
                          <a:pos x="0" y="134"/>
                        </a:cxn>
                        <a:cxn ang="0">
                          <a:pos x="18" y="186"/>
                        </a:cxn>
                        <a:cxn ang="0">
                          <a:pos x="230" y="214"/>
                        </a:cxn>
                      </a:cxnLst>
                      <a:rect l="0" t="0" r="r" b="b"/>
                      <a:pathLst>
                        <a:path w="532" h="252">
                          <a:moveTo>
                            <a:pt x="230" y="214"/>
                          </a:moveTo>
                          <a:lnTo>
                            <a:pt x="236" y="252"/>
                          </a:lnTo>
                          <a:lnTo>
                            <a:pt x="262" y="252"/>
                          </a:lnTo>
                          <a:lnTo>
                            <a:pt x="284" y="200"/>
                          </a:lnTo>
                          <a:lnTo>
                            <a:pt x="362" y="160"/>
                          </a:lnTo>
                          <a:lnTo>
                            <a:pt x="444" y="122"/>
                          </a:lnTo>
                          <a:lnTo>
                            <a:pt x="532" y="122"/>
                          </a:lnTo>
                          <a:lnTo>
                            <a:pt x="444" y="14"/>
                          </a:lnTo>
                          <a:lnTo>
                            <a:pt x="306" y="96"/>
                          </a:lnTo>
                          <a:lnTo>
                            <a:pt x="244" y="106"/>
                          </a:lnTo>
                          <a:lnTo>
                            <a:pt x="206" y="70"/>
                          </a:lnTo>
                          <a:lnTo>
                            <a:pt x="154" y="80"/>
                          </a:lnTo>
                          <a:lnTo>
                            <a:pt x="174" y="0"/>
                          </a:lnTo>
                          <a:lnTo>
                            <a:pt x="4" y="134"/>
                          </a:lnTo>
                          <a:lnTo>
                            <a:pt x="0" y="134"/>
                          </a:lnTo>
                          <a:lnTo>
                            <a:pt x="18" y="186"/>
                          </a:lnTo>
                          <a:lnTo>
                            <a:pt x="230" y="214"/>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91" name="Freeform 2862"/>
                    <p:cNvSpPr>
                      <a:spLocks/>
                    </p:cNvSpPr>
                    <p:nvPr/>
                  </p:nvSpPr>
                  <p:spPr bwMode="auto">
                    <a:xfrm>
                      <a:off x="1958" y="1833"/>
                      <a:ext cx="676" cy="476"/>
                    </a:xfrm>
                    <a:custGeom>
                      <a:avLst/>
                      <a:gdLst/>
                      <a:ahLst/>
                      <a:cxnLst>
                        <a:cxn ang="0">
                          <a:pos x="670" y="118"/>
                        </a:cxn>
                        <a:cxn ang="0">
                          <a:pos x="662" y="26"/>
                        </a:cxn>
                        <a:cxn ang="0">
                          <a:pos x="50" y="0"/>
                        </a:cxn>
                        <a:cxn ang="0">
                          <a:pos x="0" y="466"/>
                        </a:cxn>
                        <a:cxn ang="0">
                          <a:pos x="594" y="476"/>
                        </a:cxn>
                        <a:cxn ang="0">
                          <a:pos x="676" y="474"/>
                        </a:cxn>
                        <a:cxn ang="0">
                          <a:pos x="668" y="118"/>
                        </a:cxn>
                        <a:cxn ang="0">
                          <a:pos x="670" y="118"/>
                        </a:cxn>
                      </a:cxnLst>
                      <a:rect l="0" t="0" r="r" b="b"/>
                      <a:pathLst>
                        <a:path w="676" h="476">
                          <a:moveTo>
                            <a:pt x="670" y="118"/>
                          </a:moveTo>
                          <a:lnTo>
                            <a:pt x="662" y="26"/>
                          </a:lnTo>
                          <a:lnTo>
                            <a:pt x="50" y="0"/>
                          </a:lnTo>
                          <a:lnTo>
                            <a:pt x="0" y="466"/>
                          </a:lnTo>
                          <a:lnTo>
                            <a:pt x="594" y="476"/>
                          </a:lnTo>
                          <a:lnTo>
                            <a:pt x="676" y="474"/>
                          </a:lnTo>
                          <a:lnTo>
                            <a:pt x="668" y="118"/>
                          </a:lnTo>
                          <a:lnTo>
                            <a:pt x="670" y="118"/>
                          </a:lnTo>
                          <a:close/>
                        </a:path>
                      </a:pathLst>
                    </a:custGeom>
                    <a:solidFill>
                      <a:srgbClr val="0070C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92" name="Freeform 2863"/>
                    <p:cNvSpPr>
                      <a:spLocks/>
                    </p:cNvSpPr>
                    <p:nvPr/>
                  </p:nvSpPr>
                  <p:spPr bwMode="auto">
                    <a:xfrm>
                      <a:off x="698" y="1433"/>
                      <a:ext cx="742" cy="1358"/>
                    </a:xfrm>
                    <a:custGeom>
                      <a:avLst/>
                      <a:gdLst/>
                      <a:ahLst/>
                      <a:cxnLst>
                        <a:cxn ang="0">
                          <a:pos x="694" y="1314"/>
                        </a:cxn>
                        <a:cxn ang="0">
                          <a:pos x="682" y="1260"/>
                        </a:cxn>
                        <a:cxn ang="0">
                          <a:pos x="732" y="1150"/>
                        </a:cxn>
                        <a:cxn ang="0">
                          <a:pos x="742" y="1140"/>
                        </a:cxn>
                        <a:cxn ang="0">
                          <a:pos x="712" y="1044"/>
                        </a:cxn>
                        <a:cxn ang="0">
                          <a:pos x="324" y="482"/>
                        </a:cxn>
                        <a:cxn ang="0">
                          <a:pos x="334" y="454"/>
                        </a:cxn>
                        <a:cxn ang="0">
                          <a:pos x="324" y="426"/>
                        </a:cxn>
                        <a:cxn ang="0">
                          <a:pos x="402" y="98"/>
                        </a:cxn>
                        <a:cxn ang="0">
                          <a:pos x="70" y="8"/>
                        </a:cxn>
                        <a:cxn ang="0">
                          <a:pos x="68" y="0"/>
                        </a:cxn>
                        <a:cxn ang="0">
                          <a:pos x="70" y="34"/>
                        </a:cxn>
                        <a:cxn ang="0">
                          <a:pos x="0" y="156"/>
                        </a:cxn>
                        <a:cxn ang="0">
                          <a:pos x="42" y="278"/>
                        </a:cxn>
                        <a:cxn ang="0">
                          <a:pos x="32" y="384"/>
                        </a:cxn>
                        <a:cxn ang="0">
                          <a:pos x="102" y="534"/>
                        </a:cxn>
                        <a:cxn ang="0">
                          <a:pos x="102" y="614"/>
                        </a:cxn>
                        <a:cxn ang="0">
                          <a:pos x="122" y="682"/>
                        </a:cxn>
                        <a:cxn ang="0">
                          <a:pos x="90" y="734"/>
                        </a:cxn>
                        <a:cxn ang="0">
                          <a:pos x="190" y="870"/>
                        </a:cxn>
                        <a:cxn ang="0">
                          <a:pos x="190" y="1006"/>
                        </a:cxn>
                        <a:cxn ang="0">
                          <a:pos x="360" y="1114"/>
                        </a:cxn>
                        <a:cxn ang="0">
                          <a:pos x="360" y="1178"/>
                        </a:cxn>
                        <a:cxn ang="0">
                          <a:pos x="450" y="1236"/>
                        </a:cxn>
                        <a:cxn ang="0">
                          <a:pos x="450" y="1342"/>
                        </a:cxn>
                        <a:cxn ang="0">
                          <a:pos x="668" y="1354"/>
                        </a:cxn>
                        <a:cxn ang="0">
                          <a:pos x="672" y="1358"/>
                        </a:cxn>
                        <a:cxn ang="0">
                          <a:pos x="668" y="1354"/>
                        </a:cxn>
                        <a:cxn ang="0">
                          <a:pos x="694" y="1314"/>
                        </a:cxn>
                      </a:cxnLst>
                      <a:rect l="0" t="0" r="r" b="b"/>
                      <a:pathLst>
                        <a:path w="742" h="1358">
                          <a:moveTo>
                            <a:pt x="694" y="1314"/>
                          </a:moveTo>
                          <a:lnTo>
                            <a:pt x="682" y="1260"/>
                          </a:lnTo>
                          <a:lnTo>
                            <a:pt x="732" y="1150"/>
                          </a:lnTo>
                          <a:lnTo>
                            <a:pt x="742" y="1140"/>
                          </a:lnTo>
                          <a:lnTo>
                            <a:pt x="712" y="1044"/>
                          </a:lnTo>
                          <a:lnTo>
                            <a:pt x="324" y="482"/>
                          </a:lnTo>
                          <a:lnTo>
                            <a:pt x="334" y="454"/>
                          </a:lnTo>
                          <a:lnTo>
                            <a:pt x="324" y="426"/>
                          </a:lnTo>
                          <a:lnTo>
                            <a:pt x="402" y="98"/>
                          </a:lnTo>
                          <a:lnTo>
                            <a:pt x="70" y="8"/>
                          </a:lnTo>
                          <a:lnTo>
                            <a:pt x="68" y="0"/>
                          </a:lnTo>
                          <a:lnTo>
                            <a:pt x="70" y="34"/>
                          </a:lnTo>
                          <a:lnTo>
                            <a:pt x="0" y="156"/>
                          </a:lnTo>
                          <a:lnTo>
                            <a:pt x="42" y="278"/>
                          </a:lnTo>
                          <a:lnTo>
                            <a:pt x="32" y="384"/>
                          </a:lnTo>
                          <a:lnTo>
                            <a:pt x="102" y="534"/>
                          </a:lnTo>
                          <a:lnTo>
                            <a:pt x="102" y="614"/>
                          </a:lnTo>
                          <a:lnTo>
                            <a:pt x="122" y="682"/>
                          </a:lnTo>
                          <a:lnTo>
                            <a:pt x="90" y="734"/>
                          </a:lnTo>
                          <a:lnTo>
                            <a:pt x="190" y="870"/>
                          </a:lnTo>
                          <a:lnTo>
                            <a:pt x="190" y="1006"/>
                          </a:lnTo>
                          <a:lnTo>
                            <a:pt x="360" y="1114"/>
                          </a:lnTo>
                          <a:lnTo>
                            <a:pt x="360" y="1178"/>
                          </a:lnTo>
                          <a:lnTo>
                            <a:pt x="450" y="1236"/>
                          </a:lnTo>
                          <a:lnTo>
                            <a:pt x="450" y="1342"/>
                          </a:lnTo>
                          <a:lnTo>
                            <a:pt x="668" y="1354"/>
                          </a:lnTo>
                          <a:lnTo>
                            <a:pt x="672" y="1358"/>
                          </a:lnTo>
                          <a:lnTo>
                            <a:pt x="668" y="1354"/>
                          </a:lnTo>
                          <a:lnTo>
                            <a:pt x="694" y="1314"/>
                          </a:lnTo>
                          <a:close/>
                        </a:path>
                      </a:pathLst>
                    </a:custGeom>
                    <a:solidFill>
                      <a:schemeClr val="accent3">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93" name="Freeform 2864"/>
                    <p:cNvSpPr>
                      <a:spLocks/>
                    </p:cNvSpPr>
                    <p:nvPr/>
                  </p:nvSpPr>
                  <p:spPr bwMode="auto">
                    <a:xfrm>
                      <a:off x="1816" y="1295"/>
                      <a:ext cx="656" cy="550"/>
                    </a:xfrm>
                    <a:custGeom>
                      <a:avLst/>
                      <a:gdLst/>
                      <a:ahLst/>
                      <a:cxnLst>
                        <a:cxn ang="0">
                          <a:pos x="26" y="388"/>
                        </a:cxn>
                        <a:cxn ang="0">
                          <a:pos x="28" y="388"/>
                        </a:cxn>
                        <a:cxn ang="0">
                          <a:pos x="0" y="508"/>
                        </a:cxn>
                        <a:cxn ang="0">
                          <a:pos x="192" y="536"/>
                        </a:cxn>
                        <a:cxn ang="0">
                          <a:pos x="650" y="550"/>
                        </a:cxn>
                        <a:cxn ang="0">
                          <a:pos x="656" y="40"/>
                        </a:cxn>
                        <a:cxn ang="0">
                          <a:pos x="64" y="0"/>
                        </a:cxn>
                        <a:cxn ang="0">
                          <a:pos x="26" y="388"/>
                        </a:cxn>
                      </a:cxnLst>
                      <a:rect l="0" t="0" r="r" b="b"/>
                      <a:pathLst>
                        <a:path w="656" h="550">
                          <a:moveTo>
                            <a:pt x="26" y="388"/>
                          </a:moveTo>
                          <a:lnTo>
                            <a:pt x="28" y="388"/>
                          </a:lnTo>
                          <a:lnTo>
                            <a:pt x="0" y="508"/>
                          </a:lnTo>
                          <a:lnTo>
                            <a:pt x="192" y="536"/>
                          </a:lnTo>
                          <a:lnTo>
                            <a:pt x="650" y="550"/>
                          </a:lnTo>
                          <a:lnTo>
                            <a:pt x="656" y="40"/>
                          </a:lnTo>
                          <a:lnTo>
                            <a:pt x="64" y="0"/>
                          </a:lnTo>
                          <a:lnTo>
                            <a:pt x="26" y="388"/>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94" name="Freeform 2865"/>
                    <p:cNvSpPr>
                      <a:spLocks/>
                    </p:cNvSpPr>
                    <p:nvPr/>
                  </p:nvSpPr>
                  <p:spPr bwMode="auto">
                    <a:xfrm>
                      <a:off x="3766" y="2147"/>
                      <a:ext cx="762" cy="324"/>
                    </a:xfrm>
                    <a:custGeom>
                      <a:avLst/>
                      <a:gdLst/>
                      <a:ahLst/>
                      <a:cxnLst>
                        <a:cxn ang="0">
                          <a:pos x="206" y="304"/>
                        </a:cxn>
                        <a:cxn ang="0">
                          <a:pos x="554" y="246"/>
                        </a:cxn>
                        <a:cxn ang="0">
                          <a:pos x="580" y="154"/>
                        </a:cxn>
                        <a:cxn ang="0">
                          <a:pos x="752" y="30"/>
                        </a:cxn>
                        <a:cxn ang="0">
                          <a:pos x="762" y="0"/>
                        </a:cxn>
                        <a:cxn ang="0">
                          <a:pos x="762" y="0"/>
                        </a:cxn>
                        <a:cxn ang="0">
                          <a:pos x="332" y="88"/>
                        </a:cxn>
                        <a:cxn ang="0">
                          <a:pos x="54" y="134"/>
                        </a:cxn>
                        <a:cxn ang="0">
                          <a:pos x="32" y="134"/>
                        </a:cxn>
                        <a:cxn ang="0">
                          <a:pos x="32" y="230"/>
                        </a:cxn>
                        <a:cxn ang="0">
                          <a:pos x="30" y="230"/>
                        </a:cxn>
                        <a:cxn ang="0">
                          <a:pos x="0" y="324"/>
                        </a:cxn>
                        <a:cxn ang="0">
                          <a:pos x="206" y="304"/>
                        </a:cxn>
                      </a:cxnLst>
                      <a:rect l="0" t="0" r="r" b="b"/>
                      <a:pathLst>
                        <a:path w="762" h="324">
                          <a:moveTo>
                            <a:pt x="206" y="304"/>
                          </a:moveTo>
                          <a:lnTo>
                            <a:pt x="554" y="246"/>
                          </a:lnTo>
                          <a:lnTo>
                            <a:pt x="580" y="154"/>
                          </a:lnTo>
                          <a:lnTo>
                            <a:pt x="752" y="30"/>
                          </a:lnTo>
                          <a:lnTo>
                            <a:pt x="762" y="0"/>
                          </a:lnTo>
                          <a:lnTo>
                            <a:pt x="762" y="0"/>
                          </a:lnTo>
                          <a:lnTo>
                            <a:pt x="332" y="88"/>
                          </a:lnTo>
                          <a:lnTo>
                            <a:pt x="54" y="134"/>
                          </a:lnTo>
                          <a:lnTo>
                            <a:pt x="32" y="134"/>
                          </a:lnTo>
                          <a:lnTo>
                            <a:pt x="32" y="230"/>
                          </a:lnTo>
                          <a:lnTo>
                            <a:pt x="30" y="230"/>
                          </a:lnTo>
                          <a:lnTo>
                            <a:pt x="0" y="324"/>
                          </a:lnTo>
                          <a:lnTo>
                            <a:pt x="206" y="304"/>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95" name="Freeform 2866"/>
                    <p:cNvSpPr>
                      <a:spLocks/>
                    </p:cNvSpPr>
                    <p:nvPr/>
                  </p:nvSpPr>
                  <p:spPr bwMode="auto">
                    <a:xfrm>
                      <a:off x="4324" y="1975"/>
                      <a:ext cx="788" cy="418"/>
                    </a:xfrm>
                    <a:custGeom>
                      <a:avLst/>
                      <a:gdLst/>
                      <a:ahLst/>
                      <a:cxnLst>
                        <a:cxn ang="0">
                          <a:pos x="196" y="202"/>
                        </a:cxn>
                        <a:cxn ang="0">
                          <a:pos x="26" y="326"/>
                        </a:cxn>
                        <a:cxn ang="0">
                          <a:pos x="0" y="418"/>
                        </a:cxn>
                        <a:cxn ang="0">
                          <a:pos x="62" y="408"/>
                        </a:cxn>
                        <a:cxn ang="0">
                          <a:pos x="312" y="310"/>
                        </a:cxn>
                        <a:cxn ang="0">
                          <a:pos x="344" y="344"/>
                        </a:cxn>
                        <a:cxn ang="0">
                          <a:pos x="424" y="326"/>
                        </a:cxn>
                        <a:cxn ang="0">
                          <a:pos x="558" y="414"/>
                        </a:cxn>
                        <a:cxn ang="0">
                          <a:pos x="560" y="408"/>
                        </a:cxn>
                        <a:cxn ang="0">
                          <a:pos x="628" y="368"/>
                        </a:cxn>
                        <a:cxn ang="0">
                          <a:pos x="628" y="328"/>
                        </a:cxn>
                        <a:cxn ang="0">
                          <a:pos x="678" y="248"/>
                        </a:cxn>
                        <a:cxn ang="0">
                          <a:pos x="738" y="248"/>
                        </a:cxn>
                        <a:cxn ang="0">
                          <a:pos x="788" y="128"/>
                        </a:cxn>
                        <a:cxn ang="0">
                          <a:pos x="788" y="46"/>
                        </a:cxn>
                        <a:cxn ang="0">
                          <a:pos x="754" y="0"/>
                        </a:cxn>
                        <a:cxn ang="0">
                          <a:pos x="208" y="170"/>
                        </a:cxn>
                        <a:cxn ang="0">
                          <a:pos x="196" y="202"/>
                        </a:cxn>
                      </a:cxnLst>
                      <a:rect l="0" t="0" r="r" b="b"/>
                      <a:pathLst>
                        <a:path w="788" h="418">
                          <a:moveTo>
                            <a:pt x="196" y="202"/>
                          </a:moveTo>
                          <a:lnTo>
                            <a:pt x="26" y="326"/>
                          </a:lnTo>
                          <a:lnTo>
                            <a:pt x="0" y="418"/>
                          </a:lnTo>
                          <a:lnTo>
                            <a:pt x="62" y="408"/>
                          </a:lnTo>
                          <a:lnTo>
                            <a:pt x="312" y="310"/>
                          </a:lnTo>
                          <a:lnTo>
                            <a:pt x="344" y="344"/>
                          </a:lnTo>
                          <a:lnTo>
                            <a:pt x="424" y="326"/>
                          </a:lnTo>
                          <a:lnTo>
                            <a:pt x="558" y="414"/>
                          </a:lnTo>
                          <a:lnTo>
                            <a:pt x="560" y="408"/>
                          </a:lnTo>
                          <a:lnTo>
                            <a:pt x="628" y="368"/>
                          </a:lnTo>
                          <a:lnTo>
                            <a:pt x="628" y="328"/>
                          </a:lnTo>
                          <a:lnTo>
                            <a:pt x="678" y="248"/>
                          </a:lnTo>
                          <a:lnTo>
                            <a:pt x="738" y="248"/>
                          </a:lnTo>
                          <a:lnTo>
                            <a:pt x="788" y="128"/>
                          </a:lnTo>
                          <a:lnTo>
                            <a:pt x="788" y="46"/>
                          </a:lnTo>
                          <a:lnTo>
                            <a:pt x="754" y="0"/>
                          </a:lnTo>
                          <a:lnTo>
                            <a:pt x="208" y="170"/>
                          </a:lnTo>
                          <a:lnTo>
                            <a:pt x="196" y="202"/>
                          </a:lnTo>
                          <a:close/>
                        </a:path>
                      </a:pathLst>
                    </a:custGeom>
                    <a:solidFill>
                      <a:schemeClr val="accent6">
                        <a:lumMod val="50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96" name="Freeform 2867"/>
                    <p:cNvSpPr>
                      <a:spLocks/>
                    </p:cNvSpPr>
                    <p:nvPr/>
                  </p:nvSpPr>
                  <p:spPr bwMode="auto">
                    <a:xfrm>
                      <a:off x="5106" y="1349"/>
                      <a:ext cx="110" cy="76"/>
                    </a:xfrm>
                    <a:custGeom>
                      <a:avLst/>
                      <a:gdLst/>
                      <a:ahLst/>
                      <a:cxnLst>
                        <a:cxn ang="0">
                          <a:pos x="14" y="38"/>
                        </a:cxn>
                        <a:cxn ang="0">
                          <a:pos x="0" y="76"/>
                        </a:cxn>
                        <a:cxn ang="0">
                          <a:pos x="46" y="52"/>
                        </a:cxn>
                        <a:cxn ang="0">
                          <a:pos x="106" y="12"/>
                        </a:cxn>
                        <a:cxn ang="0">
                          <a:pos x="110" y="0"/>
                        </a:cxn>
                        <a:cxn ang="0">
                          <a:pos x="98" y="0"/>
                        </a:cxn>
                        <a:cxn ang="0">
                          <a:pos x="14" y="38"/>
                        </a:cxn>
                      </a:cxnLst>
                      <a:rect l="0" t="0" r="r" b="b"/>
                      <a:pathLst>
                        <a:path w="110" h="76">
                          <a:moveTo>
                            <a:pt x="14" y="38"/>
                          </a:moveTo>
                          <a:lnTo>
                            <a:pt x="0" y="76"/>
                          </a:lnTo>
                          <a:lnTo>
                            <a:pt x="46" y="52"/>
                          </a:lnTo>
                          <a:lnTo>
                            <a:pt x="106" y="12"/>
                          </a:lnTo>
                          <a:lnTo>
                            <a:pt x="110" y="0"/>
                          </a:lnTo>
                          <a:lnTo>
                            <a:pt x="98" y="0"/>
                          </a:lnTo>
                          <a:lnTo>
                            <a:pt x="14" y="38"/>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97" name="Freeform 2868"/>
                    <p:cNvSpPr>
                      <a:spLocks/>
                    </p:cNvSpPr>
                    <p:nvPr/>
                  </p:nvSpPr>
                  <p:spPr bwMode="auto">
                    <a:xfrm>
                      <a:off x="2628" y="1945"/>
                      <a:ext cx="700" cy="362"/>
                    </a:xfrm>
                    <a:custGeom>
                      <a:avLst/>
                      <a:gdLst/>
                      <a:ahLst/>
                      <a:cxnLst>
                        <a:cxn ang="0">
                          <a:pos x="626" y="62"/>
                        </a:cxn>
                        <a:cxn ang="0">
                          <a:pos x="642" y="0"/>
                        </a:cxn>
                        <a:cxn ang="0">
                          <a:pos x="606" y="0"/>
                        </a:cxn>
                        <a:cxn ang="0">
                          <a:pos x="608" y="0"/>
                        </a:cxn>
                        <a:cxn ang="0">
                          <a:pos x="0" y="8"/>
                        </a:cxn>
                        <a:cxn ang="0">
                          <a:pos x="10" y="362"/>
                        </a:cxn>
                        <a:cxn ang="0">
                          <a:pos x="700" y="338"/>
                        </a:cxn>
                        <a:cxn ang="0">
                          <a:pos x="680" y="90"/>
                        </a:cxn>
                        <a:cxn ang="0">
                          <a:pos x="626" y="62"/>
                        </a:cxn>
                      </a:cxnLst>
                      <a:rect l="0" t="0" r="r" b="b"/>
                      <a:pathLst>
                        <a:path w="700" h="362">
                          <a:moveTo>
                            <a:pt x="626" y="62"/>
                          </a:moveTo>
                          <a:lnTo>
                            <a:pt x="642" y="0"/>
                          </a:lnTo>
                          <a:lnTo>
                            <a:pt x="606" y="0"/>
                          </a:lnTo>
                          <a:lnTo>
                            <a:pt x="608" y="0"/>
                          </a:lnTo>
                          <a:lnTo>
                            <a:pt x="0" y="8"/>
                          </a:lnTo>
                          <a:lnTo>
                            <a:pt x="10" y="362"/>
                          </a:lnTo>
                          <a:lnTo>
                            <a:pt x="700" y="338"/>
                          </a:lnTo>
                          <a:lnTo>
                            <a:pt x="680" y="90"/>
                          </a:lnTo>
                          <a:lnTo>
                            <a:pt x="626" y="62"/>
                          </a:lnTo>
                          <a:close/>
                        </a:path>
                      </a:pathLst>
                    </a:custGeom>
                    <a:solidFill>
                      <a:schemeClr val="accent6">
                        <a:lumMod val="50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98" name="Freeform 2869"/>
                    <p:cNvSpPr>
                      <a:spLocks/>
                    </p:cNvSpPr>
                    <p:nvPr/>
                  </p:nvSpPr>
                  <p:spPr bwMode="auto">
                    <a:xfrm>
                      <a:off x="3908" y="1089"/>
                      <a:ext cx="390" cy="510"/>
                    </a:xfrm>
                    <a:custGeom>
                      <a:avLst/>
                      <a:gdLst/>
                      <a:ahLst/>
                      <a:cxnLst>
                        <a:cxn ang="0">
                          <a:pos x="350" y="464"/>
                        </a:cxn>
                        <a:cxn ang="0">
                          <a:pos x="338" y="460"/>
                        </a:cxn>
                        <a:cxn ang="0">
                          <a:pos x="390" y="284"/>
                        </a:cxn>
                        <a:cxn ang="0">
                          <a:pos x="320" y="164"/>
                        </a:cxn>
                        <a:cxn ang="0">
                          <a:pos x="280" y="190"/>
                        </a:cxn>
                        <a:cxn ang="0">
                          <a:pos x="250" y="14"/>
                        </a:cxn>
                        <a:cxn ang="0">
                          <a:pos x="100" y="0"/>
                        </a:cxn>
                        <a:cxn ang="0">
                          <a:pos x="100" y="28"/>
                        </a:cxn>
                        <a:cxn ang="0">
                          <a:pos x="22" y="124"/>
                        </a:cxn>
                        <a:cxn ang="0">
                          <a:pos x="0" y="232"/>
                        </a:cxn>
                        <a:cxn ang="0">
                          <a:pos x="12" y="272"/>
                        </a:cxn>
                        <a:cxn ang="0">
                          <a:pos x="50" y="378"/>
                        </a:cxn>
                        <a:cxn ang="0">
                          <a:pos x="50" y="486"/>
                        </a:cxn>
                        <a:cxn ang="0">
                          <a:pos x="24" y="510"/>
                        </a:cxn>
                        <a:cxn ang="0">
                          <a:pos x="212" y="506"/>
                        </a:cxn>
                        <a:cxn ang="0">
                          <a:pos x="350" y="464"/>
                        </a:cxn>
                      </a:cxnLst>
                      <a:rect l="0" t="0" r="r" b="b"/>
                      <a:pathLst>
                        <a:path w="390" h="510">
                          <a:moveTo>
                            <a:pt x="350" y="464"/>
                          </a:moveTo>
                          <a:lnTo>
                            <a:pt x="338" y="460"/>
                          </a:lnTo>
                          <a:lnTo>
                            <a:pt x="390" y="284"/>
                          </a:lnTo>
                          <a:lnTo>
                            <a:pt x="320" y="164"/>
                          </a:lnTo>
                          <a:lnTo>
                            <a:pt x="280" y="190"/>
                          </a:lnTo>
                          <a:lnTo>
                            <a:pt x="250" y="14"/>
                          </a:lnTo>
                          <a:lnTo>
                            <a:pt x="100" y="0"/>
                          </a:lnTo>
                          <a:lnTo>
                            <a:pt x="100" y="28"/>
                          </a:lnTo>
                          <a:lnTo>
                            <a:pt x="22" y="124"/>
                          </a:lnTo>
                          <a:lnTo>
                            <a:pt x="0" y="232"/>
                          </a:lnTo>
                          <a:lnTo>
                            <a:pt x="12" y="272"/>
                          </a:lnTo>
                          <a:lnTo>
                            <a:pt x="50" y="378"/>
                          </a:lnTo>
                          <a:lnTo>
                            <a:pt x="50" y="486"/>
                          </a:lnTo>
                          <a:lnTo>
                            <a:pt x="24" y="510"/>
                          </a:lnTo>
                          <a:lnTo>
                            <a:pt x="212" y="506"/>
                          </a:lnTo>
                          <a:lnTo>
                            <a:pt x="350" y="464"/>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99" name="Freeform 2870"/>
                    <p:cNvSpPr>
                      <a:spLocks/>
                    </p:cNvSpPr>
                    <p:nvPr/>
                  </p:nvSpPr>
                  <p:spPr bwMode="auto">
                    <a:xfrm>
                      <a:off x="1028" y="1531"/>
                      <a:ext cx="540" cy="942"/>
                    </a:xfrm>
                    <a:custGeom>
                      <a:avLst/>
                      <a:gdLst/>
                      <a:ahLst/>
                      <a:cxnLst>
                        <a:cxn ang="0">
                          <a:pos x="468" y="688"/>
                        </a:cxn>
                        <a:cxn ang="0">
                          <a:pos x="540" y="98"/>
                        </a:cxn>
                        <a:cxn ang="0">
                          <a:pos x="302" y="50"/>
                        </a:cxn>
                        <a:cxn ang="0">
                          <a:pos x="302" y="46"/>
                        </a:cxn>
                        <a:cxn ang="0">
                          <a:pos x="76" y="0"/>
                        </a:cxn>
                        <a:cxn ang="0">
                          <a:pos x="0" y="328"/>
                        </a:cxn>
                        <a:cxn ang="0">
                          <a:pos x="10" y="356"/>
                        </a:cxn>
                        <a:cxn ang="0">
                          <a:pos x="0" y="384"/>
                        </a:cxn>
                        <a:cxn ang="0">
                          <a:pos x="384" y="942"/>
                        </a:cxn>
                        <a:cxn ang="0">
                          <a:pos x="414" y="794"/>
                        </a:cxn>
                        <a:cxn ang="0">
                          <a:pos x="454" y="806"/>
                        </a:cxn>
                        <a:cxn ang="0">
                          <a:pos x="468" y="688"/>
                        </a:cxn>
                        <a:cxn ang="0">
                          <a:pos x="468" y="688"/>
                        </a:cxn>
                        <a:cxn ang="0">
                          <a:pos x="468" y="688"/>
                        </a:cxn>
                      </a:cxnLst>
                      <a:rect l="0" t="0" r="r" b="b"/>
                      <a:pathLst>
                        <a:path w="540" h="942">
                          <a:moveTo>
                            <a:pt x="468" y="688"/>
                          </a:moveTo>
                          <a:lnTo>
                            <a:pt x="540" y="98"/>
                          </a:lnTo>
                          <a:lnTo>
                            <a:pt x="302" y="50"/>
                          </a:lnTo>
                          <a:lnTo>
                            <a:pt x="302" y="46"/>
                          </a:lnTo>
                          <a:lnTo>
                            <a:pt x="76" y="0"/>
                          </a:lnTo>
                          <a:lnTo>
                            <a:pt x="0" y="328"/>
                          </a:lnTo>
                          <a:lnTo>
                            <a:pt x="10" y="356"/>
                          </a:lnTo>
                          <a:lnTo>
                            <a:pt x="0" y="384"/>
                          </a:lnTo>
                          <a:lnTo>
                            <a:pt x="384" y="942"/>
                          </a:lnTo>
                          <a:lnTo>
                            <a:pt x="414" y="794"/>
                          </a:lnTo>
                          <a:lnTo>
                            <a:pt x="454" y="806"/>
                          </a:lnTo>
                          <a:lnTo>
                            <a:pt x="468" y="688"/>
                          </a:lnTo>
                          <a:lnTo>
                            <a:pt x="468" y="688"/>
                          </a:lnTo>
                          <a:lnTo>
                            <a:pt x="468" y="688"/>
                          </a:lnTo>
                          <a:close/>
                        </a:path>
                      </a:pathLst>
                    </a:custGeom>
                    <a:solidFill>
                      <a:schemeClr val="accent3">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00" name="Freeform 2871"/>
                    <p:cNvSpPr>
                      <a:spLocks/>
                    </p:cNvSpPr>
                    <p:nvPr/>
                  </p:nvSpPr>
                  <p:spPr bwMode="auto">
                    <a:xfrm>
                      <a:off x="5194" y="1185"/>
                      <a:ext cx="86" cy="156"/>
                    </a:xfrm>
                    <a:custGeom>
                      <a:avLst/>
                      <a:gdLst/>
                      <a:ahLst/>
                      <a:cxnLst>
                        <a:cxn ang="0">
                          <a:pos x="0" y="18"/>
                        </a:cxn>
                        <a:cxn ang="0">
                          <a:pos x="26" y="156"/>
                        </a:cxn>
                        <a:cxn ang="0">
                          <a:pos x="48" y="108"/>
                        </a:cxn>
                        <a:cxn ang="0">
                          <a:pos x="86" y="40"/>
                        </a:cxn>
                        <a:cxn ang="0">
                          <a:pos x="50" y="0"/>
                        </a:cxn>
                        <a:cxn ang="0">
                          <a:pos x="0" y="18"/>
                        </a:cxn>
                      </a:cxnLst>
                      <a:rect l="0" t="0" r="r" b="b"/>
                      <a:pathLst>
                        <a:path w="86" h="156">
                          <a:moveTo>
                            <a:pt x="0" y="18"/>
                          </a:moveTo>
                          <a:lnTo>
                            <a:pt x="26" y="156"/>
                          </a:lnTo>
                          <a:lnTo>
                            <a:pt x="48" y="108"/>
                          </a:lnTo>
                          <a:lnTo>
                            <a:pt x="86" y="40"/>
                          </a:lnTo>
                          <a:lnTo>
                            <a:pt x="50" y="0"/>
                          </a:lnTo>
                          <a:lnTo>
                            <a:pt x="0" y="18"/>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01" name="Freeform 2872"/>
                    <p:cNvSpPr>
                      <a:spLocks/>
                    </p:cNvSpPr>
                    <p:nvPr/>
                  </p:nvSpPr>
                  <p:spPr bwMode="auto">
                    <a:xfrm>
                      <a:off x="4366" y="1699"/>
                      <a:ext cx="710" cy="474"/>
                    </a:xfrm>
                    <a:custGeom>
                      <a:avLst/>
                      <a:gdLst/>
                      <a:ahLst/>
                      <a:cxnLst>
                        <a:cxn ang="0">
                          <a:pos x="492" y="106"/>
                        </a:cxn>
                        <a:cxn ang="0">
                          <a:pos x="502" y="26"/>
                        </a:cxn>
                        <a:cxn ang="0">
                          <a:pos x="442" y="0"/>
                        </a:cxn>
                        <a:cxn ang="0">
                          <a:pos x="424" y="26"/>
                        </a:cxn>
                        <a:cxn ang="0">
                          <a:pos x="386" y="26"/>
                        </a:cxn>
                        <a:cxn ang="0">
                          <a:pos x="344" y="84"/>
                        </a:cxn>
                        <a:cxn ang="0">
                          <a:pos x="314" y="158"/>
                        </a:cxn>
                        <a:cxn ang="0">
                          <a:pos x="286" y="132"/>
                        </a:cxn>
                        <a:cxn ang="0">
                          <a:pos x="256" y="296"/>
                        </a:cxn>
                        <a:cxn ang="0">
                          <a:pos x="184" y="340"/>
                        </a:cxn>
                        <a:cxn ang="0">
                          <a:pos x="112" y="306"/>
                        </a:cxn>
                        <a:cxn ang="0">
                          <a:pos x="60" y="402"/>
                        </a:cxn>
                        <a:cxn ang="0">
                          <a:pos x="0" y="474"/>
                        </a:cxn>
                        <a:cxn ang="0">
                          <a:pos x="164" y="444"/>
                        </a:cxn>
                        <a:cxn ang="0">
                          <a:pos x="710" y="272"/>
                        </a:cxn>
                        <a:cxn ang="0">
                          <a:pos x="666" y="214"/>
                        </a:cxn>
                        <a:cxn ang="0">
                          <a:pos x="698" y="96"/>
                        </a:cxn>
                        <a:cxn ang="0">
                          <a:pos x="614" y="116"/>
                        </a:cxn>
                        <a:cxn ang="0">
                          <a:pos x="492" y="106"/>
                        </a:cxn>
                      </a:cxnLst>
                      <a:rect l="0" t="0" r="r" b="b"/>
                      <a:pathLst>
                        <a:path w="710" h="474">
                          <a:moveTo>
                            <a:pt x="492" y="106"/>
                          </a:moveTo>
                          <a:lnTo>
                            <a:pt x="502" y="26"/>
                          </a:lnTo>
                          <a:lnTo>
                            <a:pt x="442" y="0"/>
                          </a:lnTo>
                          <a:lnTo>
                            <a:pt x="424" y="26"/>
                          </a:lnTo>
                          <a:lnTo>
                            <a:pt x="386" y="26"/>
                          </a:lnTo>
                          <a:lnTo>
                            <a:pt x="344" y="84"/>
                          </a:lnTo>
                          <a:lnTo>
                            <a:pt x="314" y="158"/>
                          </a:lnTo>
                          <a:lnTo>
                            <a:pt x="286" y="132"/>
                          </a:lnTo>
                          <a:lnTo>
                            <a:pt x="256" y="296"/>
                          </a:lnTo>
                          <a:lnTo>
                            <a:pt x="184" y="340"/>
                          </a:lnTo>
                          <a:lnTo>
                            <a:pt x="112" y="306"/>
                          </a:lnTo>
                          <a:lnTo>
                            <a:pt x="60" y="402"/>
                          </a:lnTo>
                          <a:lnTo>
                            <a:pt x="0" y="474"/>
                          </a:lnTo>
                          <a:lnTo>
                            <a:pt x="164" y="444"/>
                          </a:lnTo>
                          <a:lnTo>
                            <a:pt x="710" y="272"/>
                          </a:lnTo>
                          <a:lnTo>
                            <a:pt x="666" y="214"/>
                          </a:lnTo>
                          <a:lnTo>
                            <a:pt x="698" y="96"/>
                          </a:lnTo>
                          <a:lnTo>
                            <a:pt x="614" y="116"/>
                          </a:lnTo>
                          <a:lnTo>
                            <a:pt x="492" y="106"/>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02" name="Freeform 2873"/>
                    <p:cNvSpPr>
                      <a:spLocks/>
                    </p:cNvSpPr>
                    <p:nvPr/>
                  </p:nvSpPr>
                  <p:spPr bwMode="auto">
                    <a:xfrm>
                      <a:off x="4630" y="1591"/>
                      <a:ext cx="442" cy="222"/>
                    </a:xfrm>
                    <a:custGeom>
                      <a:avLst/>
                      <a:gdLst/>
                      <a:ahLst/>
                      <a:cxnLst>
                        <a:cxn ang="0">
                          <a:pos x="316" y="0"/>
                        </a:cxn>
                        <a:cxn ang="0">
                          <a:pos x="0" y="108"/>
                        </a:cxn>
                        <a:cxn ang="0">
                          <a:pos x="24" y="150"/>
                        </a:cxn>
                        <a:cxn ang="0">
                          <a:pos x="126" y="94"/>
                        </a:cxn>
                        <a:cxn ang="0">
                          <a:pos x="178" y="106"/>
                        </a:cxn>
                        <a:cxn ang="0">
                          <a:pos x="178" y="104"/>
                        </a:cxn>
                        <a:cxn ang="0">
                          <a:pos x="180" y="106"/>
                        </a:cxn>
                        <a:cxn ang="0">
                          <a:pos x="180" y="106"/>
                        </a:cxn>
                        <a:cxn ang="0">
                          <a:pos x="242" y="132"/>
                        </a:cxn>
                        <a:cxn ang="0">
                          <a:pos x="232" y="212"/>
                        </a:cxn>
                        <a:cxn ang="0">
                          <a:pos x="354" y="222"/>
                        </a:cxn>
                        <a:cxn ang="0">
                          <a:pos x="436" y="200"/>
                        </a:cxn>
                        <a:cxn ang="0">
                          <a:pos x="442" y="174"/>
                        </a:cxn>
                        <a:cxn ang="0">
                          <a:pos x="442" y="134"/>
                        </a:cxn>
                        <a:cxn ang="0">
                          <a:pos x="374" y="162"/>
                        </a:cxn>
                        <a:cxn ang="0">
                          <a:pos x="316" y="0"/>
                        </a:cxn>
                      </a:cxnLst>
                      <a:rect l="0" t="0" r="r" b="b"/>
                      <a:pathLst>
                        <a:path w="442" h="222">
                          <a:moveTo>
                            <a:pt x="316" y="0"/>
                          </a:moveTo>
                          <a:lnTo>
                            <a:pt x="0" y="108"/>
                          </a:lnTo>
                          <a:lnTo>
                            <a:pt x="24" y="150"/>
                          </a:lnTo>
                          <a:lnTo>
                            <a:pt x="126" y="94"/>
                          </a:lnTo>
                          <a:lnTo>
                            <a:pt x="178" y="106"/>
                          </a:lnTo>
                          <a:lnTo>
                            <a:pt x="178" y="104"/>
                          </a:lnTo>
                          <a:lnTo>
                            <a:pt x="180" y="106"/>
                          </a:lnTo>
                          <a:lnTo>
                            <a:pt x="180" y="106"/>
                          </a:lnTo>
                          <a:lnTo>
                            <a:pt x="242" y="132"/>
                          </a:lnTo>
                          <a:lnTo>
                            <a:pt x="232" y="212"/>
                          </a:lnTo>
                          <a:lnTo>
                            <a:pt x="354" y="222"/>
                          </a:lnTo>
                          <a:lnTo>
                            <a:pt x="436" y="200"/>
                          </a:lnTo>
                          <a:lnTo>
                            <a:pt x="442" y="174"/>
                          </a:lnTo>
                          <a:lnTo>
                            <a:pt x="442" y="134"/>
                          </a:lnTo>
                          <a:lnTo>
                            <a:pt x="374" y="162"/>
                          </a:lnTo>
                          <a:lnTo>
                            <a:pt x="316" y="0"/>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03" name="Freeform 2874"/>
                    <p:cNvSpPr>
                      <a:spLocks/>
                    </p:cNvSpPr>
                    <p:nvPr/>
                  </p:nvSpPr>
                  <p:spPr bwMode="auto">
                    <a:xfrm>
                      <a:off x="2626" y="1951"/>
                      <a:ext cx="12" cy="356"/>
                    </a:xfrm>
                    <a:custGeom>
                      <a:avLst/>
                      <a:gdLst/>
                      <a:ahLst/>
                      <a:cxnLst>
                        <a:cxn ang="0">
                          <a:pos x="2" y="2"/>
                        </a:cxn>
                        <a:cxn ang="0">
                          <a:pos x="2" y="0"/>
                        </a:cxn>
                        <a:cxn ang="0">
                          <a:pos x="0" y="0"/>
                        </a:cxn>
                        <a:cxn ang="0">
                          <a:pos x="8" y="356"/>
                        </a:cxn>
                        <a:cxn ang="0">
                          <a:pos x="12" y="356"/>
                        </a:cxn>
                        <a:cxn ang="0">
                          <a:pos x="2" y="2"/>
                        </a:cxn>
                        <a:cxn ang="0">
                          <a:pos x="2" y="2"/>
                        </a:cxn>
                      </a:cxnLst>
                      <a:rect l="0" t="0" r="r" b="b"/>
                      <a:pathLst>
                        <a:path w="12" h="356">
                          <a:moveTo>
                            <a:pt x="2" y="2"/>
                          </a:moveTo>
                          <a:lnTo>
                            <a:pt x="2" y="0"/>
                          </a:lnTo>
                          <a:lnTo>
                            <a:pt x="0" y="0"/>
                          </a:lnTo>
                          <a:lnTo>
                            <a:pt x="8" y="356"/>
                          </a:lnTo>
                          <a:lnTo>
                            <a:pt x="12" y="356"/>
                          </a:lnTo>
                          <a:lnTo>
                            <a:pt x="2" y="2"/>
                          </a:lnTo>
                          <a:lnTo>
                            <a:pt x="2"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04" name="Freeform 2875"/>
                    <p:cNvSpPr>
                      <a:spLocks/>
                    </p:cNvSpPr>
                    <p:nvPr/>
                  </p:nvSpPr>
                  <p:spPr bwMode="auto">
                    <a:xfrm>
                      <a:off x="3202" y="1875"/>
                      <a:ext cx="2" cy="2"/>
                    </a:xfrm>
                    <a:custGeom>
                      <a:avLst/>
                      <a:gdLst/>
                      <a:ahLst/>
                      <a:cxnLst>
                        <a:cxn ang="0">
                          <a:pos x="0" y="0"/>
                        </a:cxn>
                        <a:cxn ang="0">
                          <a:pos x="0" y="2"/>
                        </a:cxn>
                        <a:cxn ang="0">
                          <a:pos x="2" y="2"/>
                        </a:cxn>
                        <a:cxn ang="0">
                          <a:pos x="0" y="0"/>
                        </a:cxn>
                        <a:cxn ang="0">
                          <a:pos x="0" y="0"/>
                        </a:cxn>
                      </a:cxnLst>
                      <a:rect l="0" t="0" r="r" b="b"/>
                      <a:pathLst>
                        <a:path w="2" h="2">
                          <a:moveTo>
                            <a:pt x="0" y="0"/>
                          </a:moveTo>
                          <a:lnTo>
                            <a:pt x="0" y="2"/>
                          </a:lnTo>
                          <a:lnTo>
                            <a:pt x="2" y="2"/>
                          </a:lnTo>
                          <a:lnTo>
                            <a:pt x="0" y="0"/>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05" name="Freeform 2876"/>
                    <p:cNvSpPr>
                      <a:spLocks/>
                    </p:cNvSpPr>
                    <p:nvPr/>
                  </p:nvSpPr>
                  <p:spPr bwMode="auto">
                    <a:xfrm>
                      <a:off x="3210" y="1865"/>
                      <a:ext cx="346" cy="12"/>
                    </a:xfrm>
                    <a:custGeom>
                      <a:avLst/>
                      <a:gdLst/>
                      <a:ahLst/>
                      <a:cxnLst>
                        <a:cxn ang="0">
                          <a:pos x="346" y="0"/>
                        </a:cxn>
                        <a:cxn ang="0">
                          <a:pos x="0" y="10"/>
                        </a:cxn>
                        <a:cxn ang="0">
                          <a:pos x="0" y="12"/>
                        </a:cxn>
                        <a:cxn ang="0">
                          <a:pos x="346" y="4"/>
                        </a:cxn>
                        <a:cxn ang="0">
                          <a:pos x="346" y="0"/>
                        </a:cxn>
                      </a:cxnLst>
                      <a:rect l="0" t="0" r="r" b="b"/>
                      <a:pathLst>
                        <a:path w="346" h="12">
                          <a:moveTo>
                            <a:pt x="346" y="0"/>
                          </a:moveTo>
                          <a:lnTo>
                            <a:pt x="0" y="10"/>
                          </a:lnTo>
                          <a:lnTo>
                            <a:pt x="0" y="12"/>
                          </a:lnTo>
                          <a:lnTo>
                            <a:pt x="346" y="4"/>
                          </a:lnTo>
                          <a:lnTo>
                            <a:pt x="346"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06" name="Rectangle 2877"/>
                    <p:cNvSpPr>
                      <a:spLocks noChangeArrowheads="1"/>
                    </p:cNvSpPr>
                    <p:nvPr/>
                  </p:nvSpPr>
                  <p:spPr bwMode="auto">
                    <a:xfrm>
                      <a:off x="4022" y="3015"/>
                      <a:ext cx="2" cy="4"/>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07" name="Freeform 2878"/>
                    <p:cNvSpPr>
                      <a:spLocks/>
                    </p:cNvSpPr>
                    <p:nvPr/>
                  </p:nvSpPr>
                  <p:spPr bwMode="auto">
                    <a:xfrm>
                      <a:off x="3970" y="2457"/>
                      <a:ext cx="54" cy="558"/>
                    </a:xfrm>
                    <a:custGeom>
                      <a:avLst/>
                      <a:gdLst/>
                      <a:ahLst/>
                      <a:cxnLst>
                        <a:cxn ang="0">
                          <a:pos x="0" y="0"/>
                        </a:cxn>
                        <a:cxn ang="0">
                          <a:pos x="52" y="558"/>
                        </a:cxn>
                        <a:cxn ang="0">
                          <a:pos x="54" y="558"/>
                        </a:cxn>
                        <a:cxn ang="0">
                          <a:pos x="2" y="0"/>
                        </a:cxn>
                        <a:cxn ang="0">
                          <a:pos x="0" y="0"/>
                        </a:cxn>
                      </a:cxnLst>
                      <a:rect l="0" t="0" r="r" b="b"/>
                      <a:pathLst>
                        <a:path w="54" h="558">
                          <a:moveTo>
                            <a:pt x="0" y="0"/>
                          </a:moveTo>
                          <a:lnTo>
                            <a:pt x="52" y="558"/>
                          </a:lnTo>
                          <a:lnTo>
                            <a:pt x="54" y="558"/>
                          </a:lnTo>
                          <a:lnTo>
                            <a:pt x="2" y="0"/>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08" name="Freeform 2879"/>
                    <p:cNvSpPr>
                      <a:spLocks/>
                    </p:cNvSpPr>
                    <p:nvPr/>
                  </p:nvSpPr>
                  <p:spPr bwMode="auto">
                    <a:xfrm>
                      <a:off x="4320" y="2145"/>
                      <a:ext cx="212" cy="248"/>
                    </a:xfrm>
                    <a:custGeom>
                      <a:avLst/>
                      <a:gdLst/>
                      <a:ahLst/>
                      <a:cxnLst>
                        <a:cxn ang="0">
                          <a:pos x="26" y="156"/>
                        </a:cxn>
                        <a:cxn ang="0">
                          <a:pos x="0" y="248"/>
                        </a:cxn>
                        <a:cxn ang="0">
                          <a:pos x="4" y="248"/>
                        </a:cxn>
                        <a:cxn ang="0">
                          <a:pos x="30" y="156"/>
                        </a:cxn>
                        <a:cxn ang="0">
                          <a:pos x="200" y="32"/>
                        </a:cxn>
                        <a:cxn ang="0">
                          <a:pos x="212" y="0"/>
                        </a:cxn>
                        <a:cxn ang="0">
                          <a:pos x="208" y="2"/>
                        </a:cxn>
                        <a:cxn ang="0">
                          <a:pos x="198" y="32"/>
                        </a:cxn>
                        <a:cxn ang="0">
                          <a:pos x="26" y="156"/>
                        </a:cxn>
                      </a:cxnLst>
                      <a:rect l="0" t="0" r="r" b="b"/>
                      <a:pathLst>
                        <a:path w="212" h="248">
                          <a:moveTo>
                            <a:pt x="26" y="156"/>
                          </a:moveTo>
                          <a:lnTo>
                            <a:pt x="0" y="248"/>
                          </a:lnTo>
                          <a:lnTo>
                            <a:pt x="4" y="248"/>
                          </a:lnTo>
                          <a:lnTo>
                            <a:pt x="30" y="156"/>
                          </a:lnTo>
                          <a:lnTo>
                            <a:pt x="200" y="32"/>
                          </a:lnTo>
                          <a:lnTo>
                            <a:pt x="212" y="0"/>
                          </a:lnTo>
                          <a:lnTo>
                            <a:pt x="208" y="2"/>
                          </a:lnTo>
                          <a:lnTo>
                            <a:pt x="198" y="32"/>
                          </a:lnTo>
                          <a:lnTo>
                            <a:pt x="26" y="15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09" name="Freeform 2880"/>
                    <p:cNvSpPr>
                      <a:spLocks/>
                    </p:cNvSpPr>
                    <p:nvPr/>
                  </p:nvSpPr>
                  <p:spPr bwMode="auto">
                    <a:xfrm>
                      <a:off x="4476" y="2001"/>
                      <a:ext cx="2" cy="2"/>
                    </a:xfrm>
                    <a:custGeom>
                      <a:avLst/>
                      <a:gdLst/>
                      <a:ahLst/>
                      <a:cxnLst>
                        <a:cxn ang="0">
                          <a:pos x="0" y="0"/>
                        </a:cxn>
                        <a:cxn ang="0">
                          <a:pos x="0" y="0"/>
                        </a:cxn>
                        <a:cxn ang="0">
                          <a:pos x="2" y="2"/>
                        </a:cxn>
                        <a:cxn ang="0">
                          <a:pos x="0" y="0"/>
                        </a:cxn>
                      </a:cxnLst>
                      <a:rect l="0" t="0" r="r" b="b"/>
                      <a:pathLst>
                        <a:path w="2" h="2">
                          <a:moveTo>
                            <a:pt x="0" y="0"/>
                          </a:moveTo>
                          <a:lnTo>
                            <a:pt x="0" y="0"/>
                          </a:lnTo>
                          <a:lnTo>
                            <a:pt x="2" y="2"/>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10" name="Freeform 2881"/>
                    <p:cNvSpPr>
                      <a:spLocks/>
                    </p:cNvSpPr>
                    <p:nvPr/>
                  </p:nvSpPr>
                  <p:spPr bwMode="auto">
                    <a:xfrm>
                      <a:off x="4360" y="2003"/>
                      <a:ext cx="118" cy="172"/>
                    </a:xfrm>
                    <a:custGeom>
                      <a:avLst/>
                      <a:gdLst/>
                      <a:ahLst/>
                      <a:cxnLst>
                        <a:cxn ang="0">
                          <a:pos x="64" y="98"/>
                        </a:cxn>
                        <a:cxn ang="0">
                          <a:pos x="0" y="172"/>
                        </a:cxn>
                        <a:cxn ang="0">
                          <a:pos x="6" y="170"/>
                        </a:cxn>
                        <a:cxn ang="0">
                          <a:pos x="6" y="170"/>
                        </a:cxn>
                        <a:cxn ang="0">
                          <a:pos x="66" y="98"/>
                        </a:cxn>
                        <a:cxn ang="0">
                          <a:pos x="118" y="2"/>
                        </a:cxn>
                        <a:cxn ang="0">
                          <a:pos x="114" y="0"/>
                        </a:cxn>
                        <a:cxn ang="0">
                          <a:pos x="64" y="98"/>
                        </a:cxn>
                      </a:cxnLst>
                      <a:rect l="0" t="0" r="r" b="b"/>
                      <a:pathLst>
                        <a:path w="118" h="172">
                          <a:moveTo>
                            <a:pt x="64" y="98"/>
                          </a:moveTo>
                          <a:lnTo>
                            <a:pt x="0" y="172"/>
                          </a:lnTo>
                          <a:lnTo>
                            <a:pt x="6" y="170"/>
                          </a:lnTo>
                          <a:lnTo>
                            <a:pt x="6" y="170"/>
                          </a:lnTo>
                          <a:lnTo>
                            <a:pt x="66" y="98"/>
                          </a:lnTo>
                          <a:lnTo>
                            <a:pt x="118" y="2"/>
                          </a:lnTo>
                          <a:lnTo>
                            <a:pt x="114" y="0"/>
                          </a:lnTo>
                          <a:lnTo>
                            <a:pt x="64" y="98"/>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11" name="Freeform 2882"/>
                    <p:cNvSpPr>
                      <a:spLocks/>
                    </p:cNvSpPr>
                    <p:nvPr/>
                  </p:nvSpPr>
                  <p:spPr bwMode="auto">
                    <a:xfrm>
                      <a:off x="5072" y="1655"/>
                      <a:ext cx="2" cy="6"/>
                    </a:xfrm>
                    <a:custGeom>
                      <a:avLst/>
                      <a:gdLst/>
                      <a:ahLst/>
                      <a:cxnLst>
                        <a:cxn ang="0">
                          <a:pos x="2" y="6"/>
                        </a:cxn>
                        <a:cxn ang="0">
                          <a:pos x="2" y="2"/>
                        </a:cxn>
                        <a:cxn ang="0">
                          <a:pos x="0" y="0"/>
                        </a:cxn>
                        <a:cxn ang="0">
                          <a:pos x="0" y="6"/>
                        </a:cxn>
                        <a:cxn ang="0">
                          <a:pos x="2" y="6"/>
                        </a:cxn>
                      </a:cxnLst>
                      <a:rect l="0" t="0" r="r" b="b"/>
                      <a:pathLst>
                        <a:path w="2" h="6">
                          <a:moveTo>
                            <a:pt x="2" y="6"/>
                          </a:moveTo>
                          <a:lnTo>
                            <a:pt x="2" y="2"/>
                          </a:lnTo>
                          <a:lnTo>
                            <a:pt x="0" y="0"/>
                          </a:lnTo>
                          <a:lnTo>
                            <a:pt x="0" y="6"/>
                          </a:lnTo>
                          <a:lnTo>
                            <a:pt x="2" y="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12" name="Freeform 2883"/>
                    <p:cNvSpPr>
                      <a:spLocks/>
                    </p:cNvSpPr>
                    <p:nvPr/>
                  </p:nvSpPr>
                  <p:spPr bwMode="auto">
                    <a:xfrm>
                      <a:off x="4976" y="1581"/>
                      <a:ext cx="96" cy="80"/>
                    </a:xfrm>
                    <a:custGeom>
                      <a:avLst/>
                      <a:gdLst/>
                      <a:ahLst/>
                      <a:cxnLst>
                        <a:cxn ang="0">
                          <a:pos x="0" y="2"/>
                        </a:cxn>
                        <a:cxn ang="0">
                          <a:pos x="96" y="80"/>
                        </a:cxn>
                        <a:cxn ang="0">
                          <a:pos x="96" y="74"/>
                        </a:cxn>
                        <a:cxn ang="0">
                          <a:pos x="2" y="0"/>
                        </a:cxn>
                        <a:cxn ang="0">
                          <a:pos x="0" y="2"/>
                        </a:cxn>
                      </a:cxnLst>
                      <a:rect l="0" t="0" r="r" b="b"/>
                      <a:pathLst>
                        <a:path w="96" h="80">
                          <a:moveTo>
                            <a:pt x="0" y="2"/>
                          </a:moveTo>
                          <a:lnTo>
                            <a:pt x="96" y="80"/>
                          </a:lnTo>
                          <a:lnTo>
                            <a:pt x="96" y="74"/>
                          </a:lnTo>
                          <a:lnTo>
                            <a:pt x="2" y="0"/>
                          </a:lnTo>
                          <a:lnTo>
                            <a:pt x="0"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13" name="Freeform 2884"/>
                    <p:cNvSpPr>
                      <a:spLocks/>
                    </p:cNvSpPr>
                    <p:nvPr/>
                  </p:nvSpPr>
                  <p:spPr bwMode="auto">
                    <a:xfrm>
                      <a:off x="5104" y="1425"/>
                      <a:ext cx="2" cy="2"/>
                    </a:xfrm>
                    <a:custGeom>
                      <a:avLst/>
                      <a:gdLst/>
                      <a:ahLst/>
                      <a:cxnLst>
                        <a:cxn ang="0">
                          <a:pos x="0" y="2"/>
                        </a:cxn>
                        <a:cxn ang="0">
                          <a:pos x="2" y="2"/>
                        </a:cxn>
                        <a:cxn ang="0">
                          <a:pos x="2" y="0"/>
                        </a:cxn>
                        <a:cxn ang="0">
                          <a:pos x="0" y="2"/>
                        </a:cxn>
                        <a:cxn ang="0">
                          <a:pos x="0" y="2"/>
                        </a:cxn>
                      </a:cxnLst>
                      <a:rect l="0" t="0" r="r" b="b"/>
                      <a:pathLst>
                        <a:path w="2" h="2">
                          <a:moveTo>
                            <a:pt x="0" y="2"/>
                          </a:moveTo>
                          <a:lnTo>
                            <a:pt x="2" y="2"/>
                          </a:lnTo>
                          <a:lnTo>
                            <a:pt x="2" y="0"/>
                          </a:lnTo>
                          <a:lnTo>
                            <a:pt x="0" y="2"/>
                          </a:lnTo>
                          <a:lnTo>
                            <a:pt x="0"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14" name="Freeform 2885"/>
                    <p:cNvSpPr>
                      <a:spLocks/>
                    </p:cNvSpPr>
                    <p:nvPr/>
                  </p:nvSpPr>
                  <p:spPr bwMode="auto">
                    <a:xfrm>
                      <a:off x="5216" y="1347"/>
                      <a:ext cx="6" cy="2"/>
                    </a:xfrm>
                    <a:custGeom>
                      <a:avLst/>
                      <a:gdLst/>
                      <a:ahLst/>
                      <a:cxnLst>
                        <a:cxn ang="0">
                          <a:pos x="4" y="0"/>
                        </a:cxn>
                        <a:cxn ang="0">
                          <a:pos x="2" y="0"/>
                        </a:cxn>
                        <a:cxn ang="0">
                          <a:pos x="0" y="2"/>
                        </a:cxn>
                        <a:cxn ang="0">
                          <a:pos x="6" y="2"/>
                        </a:cxn>
                        <a:cxn ang="0">
                          <a:pos x="6" y="0"/>
                        </a:cxn>
                        <a:cxn ang="0">
                          <a:pos x="4" y="0"/>
                        </a:cxn>
                        <a:cxn ang="0">
                          <a:pos x="4" y="0"/>
                        </a:cxn>
                        <a:cxn ang="0">
                          <a:pos x="4" y="0"/>
                        </a:cxn>
                      </a:cxnLst>
                      <a:rect l="0" t="0" r="r" b="b"/>
                      <a:pathLst>
                        <a:path w="6" h="2">
                          <a:moveTo>
                            <a:pt x="4" y="0"/>
                          </a:moveTo>
                          <a:lnTo>
                            <a:pt x="2" y="0"/>
                          </a:lnTo>
                          <a:lnTo>
                            <a:pt x="0" y="2"/>
                          </a:lnTo>
                          <a:lnTo>
                            <a:pt x="6" y="2"/>
                          </a:lnTo>
                          <a:lnTo>
                            <a:pt x="6" y="0"/>
                          </a:lnTo>
                          <a:lnTo>
                            <a:pt x="4" y="0"/>
                          </a:lnTo>
                          <a:lnTo>
                            <a:pt x="4" y="0"/>
                          </a:lnTo>
                          <a:lnTo>
                            <a:pt x="4"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15" name="Freeform 2886"/>
                    <p:cNvSpPr>
                      <a:spLocks/>
                    </p:cNvSpPr>
                    <p:nvPr/>
                  </p:nvSpPr>
                  <p:spPr bwMode="auto">
                    <a:xfrm>
                      <a:off x="4982" y="1347"/>
                      <a:ext cx="236" cy="80"/>
                    </a:xfrm>
                    <a:custGeom>
                      <a:avLst/>
                      <a:gdLst/>
                      <a:ahLst/>
                      <a:cxnLst>
                        <a:cxn ang="0">
                          <a:pos x="222" y="0"/>
                        </a:cxn>
                        <a:cxn ang="0">
                          <a:pos x="136" y="40"/>
                        </a:cxn>
                        <a:cxn ang="0">
                          <a:pos x="124" y="70"/>
                        </a:cxn>
                        <a:cxn ang="0">
                          <a:pos x="0" y="42"/>
                        </a:cxn>
                        <a:cxn ang="0">
                          <a:pos x="0" y="44"/>
                        </a:cxn>
                        <a:cxn ang="0">
                          <a:pos x="124" y="72"/>
                        </a:cxn>
                        <a:cxn ang="0">
                          <a:pos x="122" y="80"/>
                        </a:cxn>
                        <a:cxn ang="0">
                          <a:pos x="124" y="78"/>
                        </a:cxn>
                        <a:cxn ang="0">
                          <a:pos x="138" y="40"/>
                        </a:cxn>
                        <a:cxn ang="0">
                          <a:pos x="222" y="2"/>
                        </a:cxn>
                        <a:cxn ang="0">
                          <a:pos x="234" y="2"/>
                        </a:cxn>
                        <a:cxn ang="0">
                          <a:pos x="236" y="0"/>
                        </a:cxn>
                        <a:cxn ang="0">
                          <a:pos x="222" y="0"/>
                        </a:cxn>
                      </a:cxnLst>
                      <a:rect l="0" t="0" r="r" b="b"/>
                      <a:pathLst>
                        <a:path w="236" h="80">
                          <a:moveTo>
                            <a:pt x="222" y="0"/>
                          </a:moveTo>
                          <a:lnTo>
                            <a:pt x="136" y="40"/>
                          </a:lnTo>
                          <a:lnTo>
                            <a:pt x="124" y="70"/>
                          </a:lnTo>
                          <a:lnTo>
                            <a:pt x="0" y="42"/>
                          </a:lnTo>
                          <a:lnTo>
                            <a:pt x="0" y="44"/>
                          </a:lnTo>
                          <a:lnTo>
                            <a:pt x="124" y="72"/>
                          </a:lnTo>
                          <a:lnTo>
                            <a:pt x="122" y="80"/>
                          </a:lnTo>
                          <a:lnTo>
                            <a:pt x="124" y="78"/>
                          </a:lnTo>
                          <a:lnTo>
                            <a:pt x="138" y="40"/>
                          </a:lnTo>
                          <a:lnTo>
                            <a:pt x="222" y="2"/>
                          </a:lnTo>
                          <a:lnTo>
                            <a:pt x="234" y="2"/>
                          </a:lnTo>
                          <a:lnTo>
                            <a:pt x="236" y="0"/>
                          </a:lnTo>
                          <a:lnTo>
                            <a:pt x="222" y="0"/>
                          </a:lnTo>
                          <a:close/>
                        </a:path>
                      </a:pathLst>
                    </a:custGeom>
                    <a:solidFill>
                      <a:schemeClr val="accent6">
                        <a:lumMod val="60000"/>
                        <a:lumOff val="40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16" name="Rectangle 2887"/>
                    <p:cNvSpPr>
                      <a:spLocks noChangeArrowheads="1"/>
                    </p:cNvSpPr>
                    <p:nvPr/>
                  </p:nvSpPr>
                  <p:spPr bwMode="auto">
                    <a:xfrm>
                      <a:off x="882" y="917"/>
                      <a:ext cx="6" cy="6"/>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17" name="Freeform 2888"/>
                    <p:cNvSpPr>
                      <a:spLocks/>
                    </p:cNvSpPr>
                    <p:nvPr/>
                  </p:nvSpPr>
                  <p:spPr bwMode="auto">
                    <a:xfrm>
                      <a:off x="888" y="711"/>
                      <a:ext cx="1590" cy="974"/>
                    </a:xfrm>
                    <a:custGeom>
                      <a:avLst/>
                      <a:gdLst/>
                      <a:ahLst/>
                      <a:cxnLst>
                        <a:cxn ang="0">
                          <a:pos x="1590" y="166"/>
                        </a:cxn>
                        <a:cxn ang="0">
                          <a:pos x="1580" y="616"/>
                        </a:cxn>
                        <a:cxn ang="0">
                          <a:pos x="978" y="650"/>
                        </a:cxn>
                        <a:cxn ang="0">
                          <a:pos x="908" y="626"/>
                        </a:cxn>
                        <a:cxn ang="0">
                          <a:pos x="754" y="534"/>
                        </a:cxn>
                        <a:cxn ang="0">
                          <a:pos x="714" y="476"/>
                        </a:cxn>
                        <a:cxn ang="0">
                          <a:pos x="710" y="326"/>
                        </a:cxn>
                        <a:cxn ang="0">
                          <a:pos x="668" y="24"/>
                        </a:cxn>
                        <a:cxn ang="0">
                          <a:pos x="636" y="166"/>
                        </a:cxn>
                        <a:cxn ang="0">
                          <a:pos x="736" y="346"/>
                        </a:cxn>
                        <a:cxn ang="0">
                          <a:pos x="756" y="472"/>
                        </a:cxn>
                        <a:cxn ang="0">
                          <a:pos x="818" y="642"/>
                        </a:cxn>
                        <a:cxn ang="0">
                          <a:pos x="948" y="618"/>
                        </a:cxn>
                        <a:cxn ang="0">
                          <a:pos x="948" y="964"/>
                        </a:cxn>
                        <a:cxn ang="0">
                          <a:pos x="502" y="598"/>
                        </a:cxn>
                        <a:cxn ang="0">
                          <a:pos x="560" y="436"/>
                        </a:cxn>
                        <a:cxn ang="0">
                          <a:pos x="592" y="2"/>
                        </a:cxn>
                        <a:cxn ang="0">
                          <a:pos x="524" y="342"/>
                        </a:cxn>
                        <a:cxn ang="0">
                          <a:pos x="400" y="334"/>
                        </a:cxn>
                        <a:cxn ang="0">
                          <a:pos x="110" y="318"/>
                        </a:cxn>
                        <a:cxn ang="0">
                          <a:pos x="0" y="206"/>
                        </a:cxn>
                        <a:cxn ang="0">
                          <a:pos x="96" y="238"/>
                        </a:cxn>
                        <a:cxn ang="0">
                          <a:pos x="284" y="356"/>
                        </a:cxn>
                        <a:cxn ang="0">
                          <a:pos x="534" y="378"/>
                        </a:cxn>
                        <a:cxn ang="0">
                          <a:pos x="486" y="572"/>
                        </a:cxn>
                        <a:cxn ang="0">
                          <a:pos x="444" y="862"/>
                        </a:cxn>
                        <a:cxn ang="0">
                          <a:pos x="446" y="866"/>
                        </a:cxn>
                        <a:cxn ang="0">
                          <a:pos x="442" y="870"/>
                        </a:cxn>
                        <a:cxn ang="0">
                          <a:pos x="682" y="914"/>
                        </a:cxn>
                        <a:cxn ang="0">
                          <a:pos x="688" y="920"/>
                        </a:cxn>
                        <a:cxn ang="0">
                          <a:pos x="948" y="970"/>
                        </a:cxn>
                        <a:cxn ang="0">
                          <a:pos x="992" y="584"/>
                        </a:cxn>
                        <a:cxn ang="0">
                          <a:pos x="1584" y="624"/>
                        </a:cxn>
                        <a:cxn ang="0">
                          <a:pos x="1586" y="524"/>
                        </a:cxn>
                        <a:cxn ang="0">
                          <a:pos x="1584" y="520"/>
                        </a:cxn>
                      </a:cxnLst>
                      <a:rect l="0" t="0" r="r" b="b"/>
                      <a:pathLst>
                        <a:path w="1590" h="974">
                          <a:moveTo>
                            <a:pt x="1586" y="520"/>
                          </a:moveTo>
                          <a:lnTo>
                            <a:pt x="1590" y="166"/>
                          </a:lnTo>
                          <a:lnTo>
                            <a:pt x="1584" y="164"/>
                          </a:lnTo>
                          <a:lnTo>
                            <a:pt x="1580" y="616"/>
                          </a:lnTo>
                          <a:lnTo>
                            <a:pt x="986" y="578"/>
                          </a:lnTo>
                          <a:lnTo>
                            <a:pt x="978" y="650"/>
                          </a:lnTo>
                          <a:lnTo>
                            <a:pt x="952" y="614"/>
                          </a:lnTo>
                          <a:lnTo>
                            <a:pt x="908" y="626"/>
                          </a:lnTo>
                          <a:lnTo>
                            <a:pt x="824" y="638"/>
                          </a:lnTo>
                          <a:lnTo>
                            <a:pt x="754" y="534"/>
                          </a:lnTo>
                          <a:lnTo>
                            <a:pt x="762" y="464"/>
                          </a:lnTo>
                          <a:lnTo>
                            <a:pt x="714" y="476"/>
                          </a:lnTo>
                          <a:lnTo>
                            <a:pt x="744" y="346"/>
                          </a:lnTo>
                          <a:lnTo>
                            <a:pt x="710" y="326"/>
                          </a:lnTo>
                          <a:lnTo>
                            <a:pt x="644" y="168"/>
                          </a:lnTo>
                          <a:lnTo>
                            <a:pt x="668" y="24"/>
                          </a:lnTo>
                          <a:lnTo>
                            <a:pt x="662" y="22"/>
                          </a:lnTo>
                          <a:lnTo>
                            <a:pt x="636" y="166"/>
                          </a:lnTo>
                          <a:lnTo>
                            <a:pt x="708" y="332"/>
                          </a:lnTo>
                          <a:lnTo>
                            <a:pt x="736" y="346"/>
                          </a:lnTo>
                          <a:lnTo>
                            <a:pt x="706" y="484"/>
                          </a:lnTo>
                          <a:lnTo>
                            <a:pt x="756" y="472"/>
                          </a:lnTo>
                          <a:lnTo>
                            <a:pt x="746" y="534"/>
                          </a:lnTo>
                          <a:lnTo>
                            <a:pt x="818" y="642"/>
                          </a:lnTo>
                          <a:lnTo>
                            <a:pt x="910" y="632"/>
                          </a:lnTo>
                          <a:lnTo>
                            <a:pt x="948" y="618"/>
                          </a:lnTo>
                          <a:lnTo>
                            <a:pt x="976" y="656"/>
                          </a:lnTo>
                          <a:lnTo>
                            <a:pt x="948" y="964"/>
                          </a:lnTo>
                          <a:lnTo>
                            <a:pt x="452" y="864"/>
                          </a:lnTo>
                          <a:lnTo>
                            <a:pt x="502" y="598"/>
                          </a:lnTo>
                          <a:lnTo>
                            <a:pt x="492" y="572"/>
                          </a:lnTo>
                          <a:lnTo>
                            <a:pt x="560" y="436"/>
                          </a:lnTo>
                          <a:lnTo>
                            <a:pt x="530" y="342"/>
                          </a:lnTo>
                          <a:lnTo>
                            <a:pt x="592" y="2"/>
                          </a:lnTo>
                          <a:lnTo>
                            <a:pt x="584" y="0"/>
                          </a:lnTo>
                          <a:lnTo>
                            <a:pt x="524" y="342"/>
                          </a:lnTo>
                          <a:lnTo>
                            <a:pt x="532" y="368"/>
                          </a:lnTo>
                          <a:lnTo>
                            <a:pt x="400" y="334"/>
                          </a:lnTo>
                          <a:lnTo>
                            <a:pt x="284" y="350"/>
                          </a:lnTo>
                          <a:lnTo>
                            <a:pt x="110" y="318"/>
                          </a:lnTo>
                          <a:lnTo>
                            <a:pt x="100" y="234"/>
                          </a:lnTo>
                          <a:lnTo>
                            <a:pt x="0" y="206"/>
                          </a:lnTo>
                          <a:lnTo>
                            <a:pt x="0" y="212"/>
                          </a:lnTo>
                          <a:lnTo>
                            <a:pt x="96" y="238"/>
                          </a:lnTo>
                          <a:lnTo>
                            <a:pt x="104" y="324"/>
                          </a:lnTo>
                          <a:lnTo>
                            <a:pt x="284" y="356"/>
                          </a:lnTo>
                          <a:lnTo>
                            <a:pt x="400" y="340"/>
                          </a:lnTo>
                          <a:lnTo>
                            <a:pt x="534" y="378"/>
                          </a:lnTo>
                          <a:lnTo>
                            <a:pt x="554" y="436"/>
                          </a:lnTo>
                          <a:lnTo>
                            <a:pt x="486" y="572"/>
                          </a:lnTo>
                          <a:lnTo>
                            <a:pt x="494" y="598"/>
                          </a:lnTo>
                          <a:lnTo>
                            <a:pt x="444" y="862"/>
                          </a:lnTo>
                          <a:lnTo>
                            <a:pt x="446" y="862"/>
                          </a:lnTo>
                          <a:lnTo>
                            <a:pt x="446" y="866"/>
                          </a:lnTo>
                          <a:lnTo>
                            <a:pt x="442" y="866"/>
                          </a:lnTo>
                          <a:lnTo>
                            <a:pt x="442" y="870"/>
                          </a:lnTo>
                          <a:lnTo>
                            <a:pt x="680" y="918"/>
                          </a:lnTo>
                          <a:lnTo>
                            <a:pt x="682" y="914"/>
                          </a:lnTo>
                          <a:lnTo>
                            <a:pt x="688" y="914"/>
                          </a:lnTo>
                          <a:lnTo>
                            <a:pt x="688" y="920"/>
                          </a:lnTo>
                          <a:lnTo>
                            <a:pt x="948" y="974"/>
                          </a:lnTo>
                          <a:lnTo>
                            <a:pt x="948" y="970"/>
                          </a:lnTo>
                          <a:lnTo>
                            <a:pt x="954" y="972"/>
                          </a:lnTo>
                          <a:lnTo>
                            <a:pt x="992" y="584"/>
                          </a:lnTo>
                          <a:lnTo>
                            <a:pt x="1584" y="624"/>
                          </a:lnTo>
                          <a:lnTo>
                            <a:pt x="1584" y="624"/>
                          </a:lnTo>
                          <a:lnTo>
                            <a:pt x="1586" y="624"/>
                          </a:lnTo>
                          <a:lnTo>
                            <a:pt x="1586" y="524"/>
                          </a:lnTo>
                          <a:lnTo>
                            <a:pt x="1584" y="524"/>
                          </a:lnTo>
                          <a:lnTo>
                            <a:pt x="1584" y="520"/>
                          </a:lnTo>
                          <a:lnTo>
                            <a:pt x="1586" y="52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18" name="Rectangle 2889"/>
                    <p:cNvSpPr>
                      <a:spLocks noChangeArrowheads="1"/>
                    </p:cNvSpPr>
                    <p:nvPr/>
                  </p:nvSpPr>
                  <p:spPr bwMode="auto">
                    <a:xfrm>
                      <a:off x="766" y="1433"/>
                      <a:ext cx="1" cy="1"/>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19" name="Freeform 2890"/>
                    <p:cNvSpPr>
                      <a:spLocks/>
                    </p:cNvSpPr>
                    <p:nvPr/>
                  </p:nvSpPr>
                  <p:spPr bwMode="auto">
                    <a:xfrm>
                      <a:off x="1370" y="2791"/>
                      <a:ext cx="2" cy="1"/>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20" name="Freeform 2891"/>
                    <p:cNvSpPr>
                      <a:spLocks/>
                    </p:cNvSpPr>
                    <p:nvPr/>
                  </p:nvSpPr>
                  <p:spPr bwMode="auto">
                    <a:xfrm>
                      <a:off x="1496" y="1629"/>
                      <a:ext cx="80" cy="590"/>
                    </a:xfrm>
                    <a:custGeom>
                      <a:avLst/>
                      <a:gdLst/>
                      <a:ahLst/>
                      <a:cxnLst>
                        <a:cxn ang="0">
                          <a:pos x="72" y="0"/>
                        </a:cxn>
                        <a:cxn ang="0">
                          <a:pos x="0" y="590"/>
                        </a:cxn>
                        <a:cxn ang="0">
                          <a:pos x="4" y="590"/>
                        </a:cxn>
                        <a:cxn ang="0">
                          <a:pos x="80" y="2"/>
                        </a:cxn>
                        <a:cxn ang="0">
                          <a:pos x="72" y="0"/>
                        </a:cxn>
                      </a:cxnLst>
                      <a:rect l="0" t="0" r="r" b="b"/>
                      <a:pathLst>
                        <a:path w="80" h="590">
                          <a:moveTo>
                            <a:pt x="72" y="0"/>
                          </a:moveTo>
                          <a:lnTo>
                            <a:pt x="0" y="590"/>
                          </a:lnTo>
                          <a:lnTo>
                            <a:pt x="4" y="590"/>
                          </a:lnTo>
                          <a:lnTo>
                            <a:pt x="80" y="2"/>
                          </a:lnTo>
                          <a:lnTo>
                            <a:pt x="72"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21" name="Freeform 2892"/>
                    <p:cNvSpPr>
                      <a:spLocks/>
                    </p:cNvSpPr>
                    <p:nvPr/>
                  </p:nvSpPr>
                  <p:spPr bwMode="auto">
                    <a:xfrm>
                      <a:off x="766" y="1433"/>
                      <a:ext cx="734" cy="1358"/>
                    </a:xfrm>
                    <a:custGeom>
                      <a:avLst/>
                      <a:gdLst/>
                      <a:ahLst/>
                      <a:cxnLst>
                        <a:cxn ang="0">
                          <a:pos x="618" y="1262"/>
                        </a:cxn>
                        <a:cxn ang="0">
                          <a:pos x="668" y="1154"/>
                        </a:cxn>
                        <a:cxn ang="0">
                          <a:pos x="680" y="1140"/>
                        </a:cxn>
                        <a:cxn ang="0">
                          <a:pos x="648" y="1044"/>
                        </a:cxn>
                        <a:cxn ang="0">
                          <a:pos x="678" y="896"/>
                        </a:cxn>
                        <a:cxn ang="0">
                          <a:pos x="718" y="910"/>
                        </a:cxn>
                        <a:cxn ang="0">
                          <a:pos x="734" y="790"/>
                        </a:cxn>
                        <a:cxn ang="0">
                          <a:pos x="730" y="788"/>
                        </a:cxn>
                        <a:cxn ang="0">
                          <a:pos x="730" y="786"/>
                        </a:cxn>
                        <a:cxn ang="0">
                          <a:pos x="716" y="904"/>
                        </a:cxn>
                        <a:cxn ang="0">
                          <a:pos x="676" y="892"/>
                        </a:cxn>
                        <a:cxn ang="0">
                          <a:pos x="646" y="1040"/>
                        </a:cxn>
                        <a:cxn ang="0">
                          <a:pos x="262" y="482"/>
                        </a:cxn>
                        <a:cxn ang="0">
                          <a:pos x="272" y="454"/>
                        </a:cxn>
                        <a:cxn ang="0">
                          <a:pos x="262" y="426"/>
                        </a:cxn>
                        <a:cxn ang="0">
                          <a:pos x="338" y="98"/>
                        </a:cxn>
                        <a:cxn ang="0">
                          <a:pos x="564" y="144"/>
                        </a:cxn>
                        <a:cxn ang="0">
                          <a:pos x="566" y="140"/>
                        </a:cxn>
                        <a:cxn ang="0">
                          <a:pos x="338" y="92"/>
                        </a:cxn>
                        <a:cxn ang="0">
                          <a:pos x="0" y="0"/>
                        </a:cxn>
                        <a:cxn ang="0">
                          <a:pos x="0" y="0"/>
                        </a:cxn>
                        <a:cxn ang="0">
                          <a:pos x="2" y="8"/>
                        </a:cxn>
                        <a:cxn ang="0">
                          <a:pos x="334" y="98"/>
                        </a:cxn>
                        <a:cxn ang="0">
                          <a:pos x="256" y="426"/>
                        </a:cxn>
                        <a:cxn ang="0">
                          <a:pos x="266" y="454"/>
                        </a:cxn>
                        <a:cxn ang="0">
                          <a:pos x="256" y="482"/>
                        </a:cxn>
                        <a:cxn ang="0">
                          <a:pos x="644" y="1044"/>
                        </a:cxn>
                        <a:cxn ang="0">
                          <a:pos x="674" y="1140"/>
                        </a:cxn>
                        <a:cxn ang="0">
                          <a:pos x="664" y="1150"/>
                        </a:cxn>
                        <a:cxn ang="0">
                          <a:pos x="614" y="1260"/>
                        </a:cxn>
                        <a:cxn ang="0">
                          <a:pos x="626" y="1314"/>
                        </a:cxn>
                        <a:cxn ang="0">
                          <a:pos x="600" y="1354"/>
                        </a:cxn>
                        <a:cxn ang="0">
                          <a:pos x="604" y="1358"/>
                        </a:cxn>
                        <a:cxn ang="0">
                          <a:pos x="606" y="1358"/>
                        </a:cxn>
                        <a:cxn ang="0">
                          <a:pos x="630" y="1316"/>
                        </a:cxn>
                        <a:cxn ang="0">
                          <a:pos x="618" y="1262"/>
                        </a:cxn>
                      </a:cxnLst>
                      <a:rect l="0" t="0" r="r" b="b"/>
                      <a:pathLst>
                        <a:path w="734" h="1358">
                          <a:moveTo>
                            <a:pt x="618" y="1262"/>
                          </a:moveTo>
                          <a:lnTo>
                            <a:pt x="668" y="1154"/>
                          </a:lnTo>
                          <a:lnTo>
                            <a:pt x="680" y="1140"/>
                          </a:lnTo>
                          <a:lnTo>
                            <a:pt x="648" y="1044"/>
                          </a:lnTo>
                          <a:lnTo>
                            <a:pt x="678" y="896"/>
                          </a:lnTo>
                          <a:lnTo>
                            <a:pt x="718" y="910"/>
                          </a:lnTo>
                          <a:lnTo>
                            <a:pt x="734" y="790"/>
                          </a:lnTo>
                          <a:lnTo>
                            <a:pt x="730" y="788"/>
                          </a:lnTo>
                          <a:lnTo>
                            <a:pt x="730" y="786"/>
                          </a:lnTo>
                          <a:lnTo>
                            <a:pt x="716" y="904"/>
                          </a:lnTo>
                          <a:lnTo>
                            <a:pt x="676" y="892"/>
                          </a:lnTo>
                          <a:lnTo>
                            <a:pt x="646" y="1040"/>
                          </a:lnTo>
                          <a:lnTo>
                            <a:pt x="262" y="482"/>
                          </a:lnTo>
                          <a:lnTo>
                            <a:pt x="272" y="454"/>
                          </a:lnTo>
                          <a:lnTo>
                            <a:pt x="262" y="426"/>
                          </a:lnTo>
                          <a:lnTo>
                            <a:pt x="338" y="98"/>
                          </a:lnTo>
                          <a:lnTo>
                            <a:pt x="564" y="144"/>
                          </a:lnTo>
                          <a:lnTo>
                            <a:pt x="566" y="140"/>
                          </a:lnTo>
                          <a:lnTo>
                            <a:pt x="338" y="92"/>
                          </a:lnTo>
                          <a:lnTo>
                            <a:pt x="0" y="0"/>
                          </a:lnTo>
                          <a:lnTo>
                            <a:pt x="0" y="0"/>
                          </a:lnTo>
                          <a:lnTo>
                            <a:pt x="2" y="8"/>
                          </a:lnTo>
                          <a:lnTo>
                            <a:pt x="334" y="98"/>
                          </a:lnTo>
                          <a:lnTo>
                            <a:pt x="256" y="426"/>
                          </a:lnTo>
                          <a:lnTo>
                            <a:pt x="266" y="454"/>
                          </a:lnTo>
                          <a:lnTo>
                            <a:pt x="256" y="482"/>
                          </a:lnTo>
                          <a:lnTo>
                            <a:pt x="644" y="1044"/>
                          </a:lnTo>
                          <a:lnTo>
                            <a:pt x="674" y="1140"/>
                          </a:lnTo>
                          <a:lnTo>
                            <a:pt x="664" y="1150"/>
                          </a:lnTo>
                          <a:lnTo>
                            <a:pt x="614" y="1260"/>
                          </a:lnTo>
                          <a:lnTo>
                            <a:pt x="626" y="1314"/>
                          </a:lnTo>
                          <a:lnTo>
                            <a:pt x="600" y="1354"/>
                          </a:lnTo>
                          <a:lnTo>
                            <a:pt x="604" y="1358"/>
                          </a:lnTo>
                          <a:lnTo>
                            <a:pt x="606" y="1358"/>
                          </a:lnTo>
                          <a:lnTo>
                            <a:pt x="630" y="1316"/>
                          </a:lnTo>
                          <a:lnTo>
                            <a:pt x="618" y="126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22" name="Freeform 2893"/>
                    <p:cNvSpPr>
                      <a:spLocks/>
                    </p:cNvSpPr>
                    <p:nvPr/>
                  </p:nvSpPr>
                  <p:spPr bwMode="auto">
                    <a:xfrm>
                      <a:off x="1330" y="1573"/>
                      <a:ext cx="4" cy="4"/>
                    </a:xfrm>
                    <a:custGeom>
                      <a:avLst/>
                      <a:gdLst/>
                      <a:ahLst/>
                      <a:cxnLst>
                        <a:cxn ang="0">
                          <a:pos x="4" y="0"/>
                        </a:cxn>
                        <a:cxn ang="0">
                          <a:pos x="2" y="0"/>
                        </a:cxn>
                        <a:cxn ang="0">
                          <a:pos x="0" y="4"/>
                        </a:cxn>
                        <a:cxn ang="0">
                          <a:pos x="4" y="4"/>
                        </a:cxn>
                        <a:cxn ang="0">
                          <a:pos x="4" y="0"/>
                        </a:cxn>
                      </a:cxnLst>
                      <a:rect l="0" t="0" r="r" b="b"/>
                      <a:pathLst>
                        <a:path w="4" h="4">
                          <a:moveTo>
                            <a:pt x="4" y="0"/>
                          </a:moveTo>
                          <a:lnTo>
                            <a:pt x="2" y="0"/>
                          </a:lnTo>
                          <a:lnTo>
                            <a:pt x="0" y="4"/>
                          </a:lnTo>
                          <a:lnTo>
                            <a:pt x="4" y="4"/>
                          </a:lnTo>
                          <a:lnTo>
                            <a:pt x="4"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23" name="Freeform 2894"/>
                    <p:cNvSpPr>
                      <a:spLocks/>
                    </p:cNvSpPr>
                    <p:nvPr/>
                  </p:nvSpPr>
                  <p:spPr bwMode="auto">
                    <a:xfrm>
                      <a:off x="1568" y="1625"/>
                      <a:ext cx="8" cy="6"/>
                    </a:xfrm>
                    <a:custGeom>
                      <a:avLst/>
                      <a:gdLst/>
                      <a:ahLst/>
                      <a:cxnLst>
                        <a:cxn ang="0">
                          <a:pos x="8" y="0"/>
                        </a:cxn>
                        <a:cxn ang="0">
                          <a:pos x="2" y="0"/>
                        </a:cxn>
                        <a:cxn ang="0">
                          <a:pos x="0" y="4"/>
                        </a:cxn>
                        <a:cxn ang="0">
                          <a:pos x="8" y="6"/>
                        </a:cxn>
                        <a:cxn ang="0">
                          <a:pos x="8" y="0"/>
                        </a:cxn>
                      </a:cxnLst>
                      <a:rect l="0" t="0" r="r" b="b"/>
                      <a:pathLst>
                        <a:path w="8" h="6">
                          <a:moveTo>
                            <a:pt x="8" y="0"/>
                          </a:moveTo>
                          <a:lnTo>
                            <a:pt x="2" y="0"/>
                          </a:lnTo>
                          <a:lnTo>
                            <a:pt x="0" y="4"/>
                          </a:lnTo>
                          <a:lnTo>
                            <a:pt x="8" y="6"/>
                          </a:lnTo>
                          <a:lnTo>
                            <a:pt x="8"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24" name="Freeform 2895"/>
                    <p:cNvSpPr>
                      <a:spLocks/>
                    </p:cNvSpPr>
                    <p:nvPr/>
                  </p:nvSpPr>
                  <p:spPr bwMode="auto">
                    <a:xfrm>
                      <a:off x="3476" y="3155"/>
                      <a:ext cx="4" cy="1"/>
                    </a:xfrm>
                    <a:custGeom>
                      <a:avLst/>
                      <a:gdLst/>
                      <a:ahLst/>
                      <a:cxnLst>
                        <a:cxn ang="0">
                          <a:pos x="4" y="0"/>
                        </a:cxn>
                        <a:cxn ang="0">
                          <a:pos x="4" y="0"/>
                        </a:cxn>
                        <a:cxn ang="0">
                          <a:pos x="0" y="0"/>
                        </a:cxn>
                        <a:cxn ang="0">
                          <a:pos x="4" y="0"/>
                        </a:cxn>
                      </a:cxnLst>
                      <a:rect l="0" t="0" r="r" b="b"/>
                      <a:pathLst>
                        <a:path w="4">
                          <a:moveTo>
                            <a:pt x="4" y="0"/>
                          </a:moveTo>
                          <a:lnTo>
                            <a:pt x="4" y="0"/>
                          </a:lnTo>
                          <a:lnTo>
                            <a:pt x="0" y="0"/>
                          </a:lnTo>
                          <a:lnTo>
                            <a:pt x="4"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25" name="Freeform 2896"/>
                    <p:cNvSpPr>
                      <a:spLocks/>
                    </p:cNvSpPr>
                    <p:nvPr/>
                  </p:nvSpPr>
                  <p:spPr bwMode="auto">
                    <a:xfrm>
                      <a:off x="2174" y="2981"/>
                      <a:ext cx="2" cy="4"/>
                    </a:xfrm>
                    <a:custGeom>
                      <a:avLst/>
                      <a:gdLst/>
                      <a:ahLst/>
                      <a:cxnLst>
                        <a:cxn ang="0">
                          <a:pos x="2" y="4"/>
                        </a:cxn>
                        <a:cxn ang="0">
                          <a:pos x="2" y="2"/>
                        </a:cxn>
                        <a:cxn ang="0">
                          <a:pos x="0" y="0"/>
                        </a:cxn>
                        <a:cxn ang="0">
                          <a:pos x="2" y="4"/>
                        </a:cxn>
                      </a:cxnLst>
                      <a:rect l="0" t="0" r="r" b="b"/>
                      <a:pathLst>
                        <a:path w="2" h="4">
                          <a:moveTo>
                            <a:pt x="2" y="4"/>
                          </a:moveTo>
                          <a:lnTo>
                            <a:pt x="2" y="2"/>
                          </a:lnTo>
                          <a:lnTo>
                            <a:pt x="0" y="0"/>
                          </a:lnTo>
                          <a:lnTo>
                            <a:pt x="2"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26" name="Freeform 2897"/>
                    <p:cNvSpPr>
                      <a:spLocks/>
                    </p:cNvSpPr>
                    <p:nvPr/>
                  </p:nvSpPr>
                  <p:spPr bwMode="auto">
                    <a:xfrm>
                      <a:off x="1910" y="3007"/>
                      <a:ext cx="8" cy="2"/>
                    </a:xfrm>
                    <a:custGeom>
                      <a:avLst/>
                      <a:gdLst/>
                      <a:ahLst/>
                      <a:cxnLst>
                        <a:cxn ang="0">
                          <a:pos x="0" y="0"/>
                        </a:cxn>
                        <a:cxn ang="0">
                          <a:pos x="8" y="2"/>
                        </a:cxn>
                        <a:cxn ang="0">
                          <a:pos x="8" y="0"/>
                        </a:cxn>
                        <a:cxn ang="0">
                          <a:pos x="0" y="0"/>
                        </a:cxn>
                        <a:cxn ang="0">
                          <a:pos x="0" y="0"/>
                        </a:cxn>
                      </a:cxnLst>
                      <a:rect l="0" t="0" r="r" b="b"/>
                      <a:pathLst>
                        <a:path w="8" h="2">
                          <a:moveTo>
                            <a:pt x="0" y="0"/>
                          </a:moveTo>
                          <a:lnTo>
                            <a:pt x="8" y="2"/>
                          </a:lnTo>
                          <a:lnTo>
                            <a:pt x="8" y="0"/>
                          </a:lnTo>
                          <a:lnTo>
                            <a:pt x="0" y="0"/>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27" name="Freeform 2898"/>
                    <p:cNvSpPr>
                      <a:spLocks/>
                    </p:cNvSpPr>
                    <p:nvPr/>
                  </p:nvSpPr>
                  <p:spPr bwMode="auto">
                    <a:xfrm>
                      <a:off x="3410" y="2759"/>
                      <a:ext cx="92" cy="396"/>
                    </a:xfrm>
                    <a:custGeom>
                      <a:avLst/>
                      <a:gdLst/>
                      <a:ahLst/>
                      <a:cxnLst>
                        <a:cxn ang="0">
                          <a:pos x="92" y="254"/>
                        </a:cxn>
                        <a:cxn ang="0">
                          <a:pos x="24" y="134"/>
                        </a:cxn>
                        <a:cxn ang="0">
                          <a:pos x="8" y="0"/>
                        </a:cxn>
                        <a:cxn ang="0">
                          <a:pos x="0" y="0"/>
                        </a:cxn>
                        <a:cxn ang="0">
                          <a:pos x="18" y="136"/>
                        </a:cxn>
                        <a:cxn ang="0">
                          <a:pos x="88" y="254"/>
                        </a:cxn>
                        <a:cxn ang="0">
                          <a:pos x="78" y="350"/>
                        </a:cxn>
                        <a:cxn ang="0">
                          <a:pos x="64" y="394"/>
                        </a:cxn>
                        <a:cxn ang="0">
                          <a:pos x="66" y="396"/>
                        </a:cxn>
                        <a:cxn ang="0">
                          <a:pos x="70" y="396"/>
                        </a:cxn>
                        <a:cxn ang="0">
                          <a:pos x="84" y="352"/>
                        </a:cxn>
                        <a:cxn ang="0">
                          <a:pos x="92" y="254"/>
                        </a:cxn>
                      </a:cxnLst>
                      <a:rect l="0" t="0" r="r" b="b"/>
                      <a:pathLst>
                        <a:path w="92" h="396">
                          <a:moveTo>
                            <a:pt x="92" y="254"/>
                          </a:moveTo>
                          <a:lnTo>
                            <a:pt x="24" y="134"/>
                          </a:lnTo>
                          <a:lnTo>
                            <a:pt x="8" y="0"/>
                          </a:lnTo>
                          <a:lnTo>
                            <a:pt x="0" y="0"/>
                          </a:lnTo>
                          <a:lnTo>
                            <a:pt x="18" y="136"/>
                          </a:lnTo>
                          <a:lnTo>
                            <a:pt x="88" y="254"/>
                          </a:lnTo>
                          <a:lnTo>
                            <a:pt x="78" y="350"/>
                          </a:lnTo>
                          <a:lnTo>
                            <a:pt x="64" y="394"/>
                          </a:lnTo>
                          <a:lnTo>
                            <a:pt x="66" y="396"/>
                          </a:lnTo>
                          <a:lnTo>
                            <a:pt x="70" y="396"/>
                          </a:lnTo>
                          <a:lnTo>
                            <a:pt x="84" y="352"/>
                          </a:lnTo>
                          <a:lnTo>
                            <a:pt x="92" y="25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28" name="Rectangle 2899"/>
                    <p:cNvSpPr>
                      <a:spLocks noChangeArrowheads="1"/>
                    </p:cNvSpPr>
                    <p:nvPr/>
                  </p:nvSpPr>
                  <p:spPr bwMode="auto">
                    <a:xfrm>
                      <a:off x="1496" y="2219"/>
                      <a:ext cx="1" cy="1"/>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29" name="Freeform 2900"/>
                    <p:cNvSpPr>
                      <a:spLocks/>
                    </p:cNvSpPr>
                    <p:nvPr/>
                  </p:nvSpPr>
                  <p:spPr bwMode="auto">
                    <a:xfrm>
                      <a:off x="1500" y="1335"/>
                      <a:ext cx="1918" cy="1672"/>
                    </a:xfrm>
                    <a:custGeom>
                      <a:avLst/>
                      <a:gdLst/>
                      <a:ahLst/>
                      <a:cxnLst>
                        <a:cxn ang="0">
                          <a:pos x="1038" y="1058"/>
                        </a:cxn>
                        <a:cxn ang="0">
                          <a:pos x="1320" y="1284"/>
                        </a:cxn>
                        <a:cxn ang="0">
                          <a:pos x="1796" y="1340"/>
                        </a:cxn>
                        <a:cxn ang="0">
                          <a:pos x="1910" y="1424"/>
                        </a:cxn>
                        <a:cxn ang="0">
                          <a:pos x="1918" y="1420"/>
                        </a:cxn>
                        <a:cxn ang="0">
                          <a:pos x="1874" y="1366"/>
                        </a:cxn>
                        <a:cxn ang="0">
                          <a:pos x="1864" y="1366"/>
                        </a:cxn>
                        <a:cxn ang="0">
                          <a:pos x="1798" y="1334"/>
                        </a:cxn>
                        <a:cxn ang="0">
                          <a:pos x="1326" y="1280"/>
                        </a:cxn>
                        <a:cxn ang="0">
                          <a:pos x="1058" y="1050"/>
                        </a:cxn>
                        <a:cxn ang="0">
                          <a:pos x="1830" y="954"/>
                        </a:cxn>
                        <a:cxn ang="0">
                          <a:pos x="1138" y="972"/>
                        </a:cxn>
                        <a:cxn ang="0">
                          <a:pos x="1134" y="974"/>
                        </a:cxn>
                        <a:cxn ang="0">
                          <a:pos x="1052" y="974"/>
                        </a:cxn>
                        <a:cxn ang="0">
                          <a:pos x="508" y="498"/>
                        </a:cxn>
                        <a:cxn ang="0">
                          <a:pos x="1128" y="616"/>
                        </a:cxn>
                        <a:cxn ang="0">
                          <a:pos x="1128" y="618"/>
                        </a:cxn>
                        <a:cxn ang="0">
                          <a:pos x="1734" y="610"/>
                        </a:cxn>
                        <a:cxn ang="0">
                          <a:pos x="1726" y="604"/>
                        </a:cxn>
                        <a:cxn ang="0">
                          <a:pos x="1710" y="542"/>
                        </a:cxn>
                        <a:cxn ang="0">
                          <a:pos x="1726" y="604"/>
                        </a:cxn>
                        <a:cxn ang="0">
                          <a:pos x="1126" y="518"/>
                        </a:cxn>
                        <a:cxn ang="0">
                          <a:pos x="972" y="252"/>
                        </a:cxn>
                        <a:cxn ang="0">
                          <a:pos x="972" y="248"/>
                        </a:cxn>
                        <a:cxn ang="0">
                          <a:pos x="976" y="0"/>
                        </a:cxn>
                        <a:cxn ang="0">
                          <a:pos x="974" y="0"/>
                        </a:cxn>
                        <a:cxn ang="0">
                          <a:pos x="966" y="510"/>
                        </a:cxn>
                        <a:cxn ang="0">
                          <a:pos x="316" y="468"/>
                        </a:cxn>
                        <a:cxn ang="0">
                          <a:pos x="342" y="348"/>
                        </a:cxn>
                        <a:cxn ang="0">
                          <a:pos x="336" y="350"/>
                        </a:cxn>
                        <a:cxn ang="0">
                          <a:pos x="500" y="498"/>
                        </a:cxn>
                        <a:cxn ang="0">
                          <a:pos x="0" y="884"/>
                        </a:cxn>
                        <a:cxn ang="0">
                          <a:pos x="452" y="968"/>
                        </a:cxn>
                        <a:cxn ang="0">
                          <a:pos x="418" y="1672"/>
                        </a:cxn>
                        <a:cxn ang="0">
                          <a:pos x="1050" y="982"/>
                        </a:cxn>
                        <a:cxn ang="0">
                          <a:pos x="1030" y="1050"/>
                        </a:cxn>
                        <a:cxn ang="0">
                          <a:pos x="672" y="1602"/>
                        </a:cxn>
                        <a:cxn ang="0">
                          <a:pos x="674" y="1646"/>
                        </a:cxn>
                        <a:cxn ang="0">
                          <a:pos x="676" y="1610"/>
                        </a:cxn>
                      </a:cxnLst>
                      <a:rect l="0" t="0" r="r" b="b"/>
                      <a:pathLst>
                        <a:path w="1918" h="1672">
                          <a:moveTo>
                            <a:pt x="1046" y="1620"/>
                          </a:moveTo>
                          <a:lnTo>
                            <a:pt x="1038" y="1058"/>
                          </a:lnTo>
                          <a:lnTo>
                            <a:pt x="1308" y="1048"/>
                          </a:lnTo>
                          <a:lnTo>
                            <a:pt x="1320" y="1284"/>
                          </a:lnTo>
                          <a:lnTo>
                            <a:pt x="1528" y="1352"/>
                          </a:lnTo>
                          <a:lnTo>
                            <a:pt x="1796" y="1340"/>
                          </a:lnTo>
                          <a:lnTo>
                            <a:pt x="1906" y="1386"/>
                          </a:lnTo>
                          <a:lnTo>
                            <a:pt x="1910" y="1424"/>
                          </a:lnTo>
                          <a:lnTo>
                            <a:pt x="1910" y="1420"/>
                          </a:lnTo>
                          <a:lnTo>
                            <a:pt x="1918" y="1420"/>
                          </a:lnTo>
                          <a:lnTo>
                            <a:pt x="1914" y="1382"/>
                          </a:lnTo>
                          <a:lnTo>
                            <a:pt x="1874" y="1366"/>
                          </a:lnTo>
                          <a:lnTo>
                            <a:pt x="1874" y="1370"/>
                          </a:lnTo>
                          <a:lnTo>
                            <a:pt x="1864" y="1366"/>
                          </a:lnTo>
                          <a:lnTo>
                            <a:pt x="1864" y="1362"/>
                          </a:lnTo>
                          <a:lnTo>
                            <a:pt x="1798" y="1334"/>
                          </a:lnTo>
                          <a:lnTo>
                            <a:pt x="1528" y="1348"/>
                          </a:lnTo>
                          <a:lnTo>
                            <a:pt x="1326" y="1280"/>
                          </a:lnTo>
                          <a:lnTo>
                            <a:pt x="1312" y="1042"/>
                          </a:lnTo>
                          <a:lnTo>
                            <a:pt x="1058" y="1050"/>
                          </a:lnTo>
                          <a:lnTo>
                            <a:pt x="1056" y="982"/>
                          </a:lnTo>
                          <a:lnTo>
                            <a:pt x="1830" y="954"/>
                          </a:lnTo>
                          <a:lnTo>
                            <a:pt x="1828" y="948"/>
                          </a:lnTo>
                          <a:lnTo>
                            <a:pt x="1138" y="972"/>
                          </a:lnTo>
                          <a:lnTo>
                            <a:pt x="1138" y="974"/>
                          </a:lnTo>
                          <a:lnTo>
                            <a:pt x="1134" y="974"/>
                          </a:lnTo>
                          <a:lnTo>
                            <a:pt x="1134" y="972"/>
                          </a:lnTo>
                          <a:lnTo>
                            <a:pt x="1052" y="974"/>
                          </a:lnTo>
                          <a:lnTo>
                            <a:pt x="458" y="964"/>
                          </a:lnTo>
                          <a:lnTo>
                            <a:pt x="508" y="498"/>
                          </a:lnTo>
                          <a:lnTo>
                            <a:pt x="1120" y="524"/>
                          </a:lnTo>
                          <a:lnTo>
                            <a:pt x="1128" y="616"/>
                          </a:lnTo>
                          <a:lnTo>
                            <a:pt x="1128" y="616"/>
                          </a:lnTo>
                          <a:lnTo>
                            <a:pt x="1128" y="618"/>
                          </a:lnTo>
                          <a:lnTo>
                            <a:pt x="1736" y="610"/>
                          </a:lnTo>
                          <a:lnTo>
                            <a:pt x="1734" y="610"/>
                          </a:lnTo>
                          <a:lnTo>
                            <a:pt x="1726" y="610"/>
                          </a:lnTo>
                          <a:lnTo>
                            <a:pt x="1726" y="604"/>
                          </a:lnTo>
                          <a:lnTo>
                            <a:pt x="1732" y="604"/>
                          </a:lnTo>
                          <a:lnTo>
                            <a:pt x="1710" y="542"/>
                          </a:lnTo>
                          <a:lnTo>
                            <a:pt x="1704" y="542"/>
                          </a:lnTo>
                          <a:lnTo>
                            <a:pt x="1726" y="604"/>
                          </a:lnTo>
                          <a:lnTo>
                            <a:pt x="1132" y="612"/>
                          </a:lnTo>
                          <a:lnTo>
                            <a:pt x="1126" y="518"/>
                          </a:lnTo>
                          <a:lnTo>
                            <a:pt x="968" y="514"/>
                          </a:lnTo>
                          <a:lnTo>
                            <a:pt x="972" y="252"/>
                          </a:lnTo>
                          <a:lnTo>
                            <a:pt x="972" y="252"/>
                          </a:lnTo>
                          <a:lnTo>
                            <a:pt x="972" y="248"/>
                          </a:lnTo>
                          <a:lnTo>
                            <a:pt x="972" y="248"/>
                          </a:lnTo>
                          <a:lnTo>
                            <a:pt x="976" y="0"/>
                          </a:lnTo>
                          <a:lnTo>
                            <a:pt x="974" y="0"/>
                          </a:lnTo>
                          <a:lnTo>
                            <a:pt x="974" y="0"/>
                          </a:lnTo>
                          <a:lnTo>
                            <a:pt x="972" y="0"/>
                          </a:lnTo>
                          <a:lnTo>
                            <a:pt x="966" y="510"/>
                          </a:lnTo>
                          <a:lnTo>
                            <a:pt x="508" y="496"/>
                          </a:lnTo>
                          <a:lnTo>
                            <a:pt x="316" y="468"/>
                          </a:lnTo>
                          <a:lnTo>
                            <a:pt x="344" y="348"/>
                          </a:lnTo>
                          <a:lnTo>
                            <a:pt x="342" y="348"/>
                          </a:lnTo>
                          <a:lnTo>
                            <a:pt x="342" y="352"/>
                          </a:lnTo>
                          <a:lnTo>
                            <a:pt x="336" y="350"/>
                          </a:lnTo>
                          <a:lnTo>
                            <a:pt x="312" y="472"/>
                          </a:lnTo>
                          <a:lnTo>
                            <a:pt x="500" y="498"/>
                          </a:lnTo>
                          <a:lnTo>
                            <a:pt x="452" y="964"/>
                          </a:lnTo>
                          <a:lnTo>
                            <a:pt x="0" y="884"/>
                          </a:lnTo>
                          <a:lnTo>
                            <a:pt x="0" y="888"/>
                          </a:lnTo>
                          <a:lnTo>
                            <a:pt x="452" y="968"/>
                          </a:lnTo>
                          <a:lnTo>
                            <a:pt x="410" y="1672"/>
                          </a:lnTo>
                          <a:lnTo>
                            <a:pt x="418" y="1672"/>
                          </a:lnTo>
                          <a:lnTo>
                            <a:pt x="458" y="968"/>
                          </a:lnTo>
                          <a:lnTo>
                            <a:pt x="1050" y="982"/>
                          </a:lnTo>
                          <a:lnTo>
                            <a:pt x="1050" y="1050"/>
                          </a:lnTo>
                          <a:lnTo>
                            <a:pt x="1030" y="1050"/>
                          </a:lnTo>
                          <a:lnTo>
                            <a:pt x="1038" y="1610"/>
                          </a:lnTo>
                          <a:lnTo>
                            <a:pt x="672" y="1602"/>
                          </a:lnTo>
                          <a:lnTo>
                            <a:pt x="670" y="1642"/>
                          </a:lnTo>
                          <a:lnTo>
                            <a:pt x="674" y="1646"/>
                          </a:lnTo>
                          <a:lnTo>
                            <a:pt x="676" y="1648"/>
                          </a:lnTo>
                          <a:lnTo>
                            <a:pt x="676" y="1610"/>
                          </a:lnTo>
                          <a:lnTo>
                            <a:pt x="1046" y="162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30" name="Freeform 2901"/>
                    <p:cNvSpPr>
                      <a:spLocks/>
                    </p:cNvSpPr>
                    <p:nvPr/>
                  </p:nvSpPr>
                  <p:spPr bwMode="auto">
                    <a:xfrm>
                      <a:off x="3104" y="1481"/>
                      <a:ext cx="106" cy="394"/>
                    </a:xfrm>
                    <a:custGeom>
                      <a:avLst/>
                      <a:gdLst/>
                      <a:ahLst/>
                      <a:cxnLst>
                        <a:cxn ang="0">
                          <a:pos x="12" y="136"/>
                        </a:cxn>
                        <a:cxn ang="0">
                          <a:pos x="8" y="0"/>
                        </a:cxn>
                        <a:cxn ang="0">
                          <a:pos x="0" y="2"/>
                        </a:cxn>
                        <a:cxn ang="0">
                          <a:pos x="4" y="140"/>
                        </a:cxn>
                        <a:cxn ang="0">
                          <a:pos x="98" y="394"/>
                        </a:cxn>
                        <a:cxn ang="0">
                          <a:pos x="106" y="394"/>
                        </a:cxn>
                        <a:cxn ang="0">
                          <a:pos x="12" y="136"/>
                        </a:cxn>
                      </a:cxnLst>
                      <a:rect l="0" t="0" r="r" b="b"/>
                      <a:pathLst>
                        <a:path w="106" h="394">
                          <a:moveTo>
                            <a:pt x="12" y="136"/>
                          </a:moveTo>
                          <a:lnTo>
                            <a:pt x="8" y="0"/>
                          </a:lnTo>
                          <a:lnTo>
                            <a:pt x="0" y="2"/>
                          </a:lnTo>
                          <a:lnTo>
                            <a:pt x="4" y="140"/>
                          </a:lnTo>
                          <a:lnTo>
                            <a:pt x="98" y="394"/>
                          </a:lnTo>
                          <a:lnTo>
                            <a:pt x="106" y="394"/>
                          </a:lnTo>
                          <a:lnTo>
                            <a:pt x="12" y="13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31" name="Freeform 2902"/>
                    <p:cNvSpPr>
                      <a:spLocks/>
                    </p:cNvSpPr>
                    <p:nvPr/>
                  </p:nvSpPr>
                  <p:spPr bwMode="auto">
                    <a:xfrm>
                      <a:off x="3014" y="847"/>
                      <a:ext cx="98" cy="634"/>
                    </a:xfrm>
                    <a:custGeom>
                      <a:avLst/>
                      <a:gdLst/>
                      <a:ahLst/>
                      <a:cxnLst>
                        <a:cxn ang="0">
                          <a:pos x="98" y="626"/>
                        </a:cxn>
                        <a:cxn ang="0">
                          <a:pos x="92" y="448"/>
                        </a:cxn>
                        <a:cxn ang="0">
                          <a:pos x="62" y="410"/>
                        </a:cxn>
                        <a:cxn ang="0">
                          <a:pos x="80" y="378"/>
                        </a:cxn>
                        <a:cxn ang="0">
                          <a:pos x="6" y="2"/>
                        </a:cxn>
                        <a:cxn ang="0">
                          <a:pos x="0" y="0"/>
                        </a:cxn>
                        <a:cxn ang="0">
                          <a:pos x="74" y="378"/>
                        </a:cxn>
                        <a:cxn ang="0">
                          <a:pos x="54" y="410"/>
                        </a:cxn>
                        <a:cxn ang="0">
                          <a:pos x="84" y="448"/>
                        </a:cxn>
                        <a:cxn ang="0">
                          <a:pos x="90" y="634"/>
                        </a:cxn>
                        <a:cxn ang="0">
                          <a:pos x="90" y="626"/>
                        </a:cxn>
                        <a:cxn ang="0">
                          <a:pos x="98" y="626"/>
                        </a:cxn>
                      </a:cxnLst>
                      <a:rect l="0" t="0" r="r" b="b"/>
                      <a:pathLst>
                        <a:path w="98" h="634">
                          <a:moveTo>
                            <a:pt x="98" y="626"/>
                          </a:moveTo>
                          <a:lnTo>
                            <a:pt x="92" y="448"/>
                          </a:lnTo>
                          <a:lnTo>
                            <a:pt x="62" y="410"/>
                          </a:lnTo>
                          <a:lnTo>
                            <a:pt x="80" y="378"/>
                          </a:lnTo>
                          <a:lnTo>
                            <a:pt x="6" y="2"/>
                          </a:lnTo>
                          <a:lnTo>
                            <a:pt x="0" y="0"/>
                          </a:lnTo>
                          <a:lnTo>
                            <a:pt x="74" y="378"/>
                          </a:lnTo>
                          <a:lnTo>
                            <a:pt x="54" y="410"/>
                          </a:lnTo>
                          <a:lnTo>
                            <a:pt x="84" y="448"/>
                          </a:lnTo>
                          <a:lnTo>
                            <a:pt x="90" y="634"/>
                          </a:lnTo>
                          <a:lnTo>
                            <a:pt x="90" y="626"/>
                          </a:lnTo>
                          <a:lnTo>
                            <a:pt x="98" y="62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32" name="Rectangle 2903"/>
                    <p:cNvSpPr>
                      <a:spLocks noChangeArrowheads="1"/>
                    </p:cNvSpPr>
                    <p:nvPr/>
                  </p:nvSpPr>
                  <p:spPr bwMode="auto">
                    <a:xfrm>
                      <a:off x="2628" y="1951"/>
                      <a:ext cx="1" cy="2"/>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33" name="Rectangle 2904"/>
                    <p:cNvSpPr>
                      <a:spLocks noChangeArrowheads="1"/>
                    </p:cNvSpPr>
                    <p:nvPr/>
                  </p:nvSpPr>
                  <p:spPr bwMode="auto">
                    <a:xfrm>
                      <a:off x="2634" y="2307"/>
                      <a:ext cx="4" cy="2"/>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34" name="Freeform 2905"/>
                    <p:cNvSpPr>
                      <a:spLocks/>
                    </p:cNvSpPr>
                    <p:nvPr/>
                  </p:nvSpPr>
                  <p:spPr bwMode="auto">
                    <a:xfrm>
                      <a:off x="3202" y="1875"/>
                      <a:ext cx="8" cy="2"/>
                    </a:xfrm>
                    <a:custGeom>
                      <a:avLst/>
                      <a:gdLst/>
                      <a:ahLst/>
                      <a:cxnLst>
                        <a:cxn ang="0">
                          <a:pos x="0" y="0"/>
                        </a:cxn>
                        <a:cxn ang="0">
                          <a:pos x="2" y="2"/>
                        </a:cxn>
                        <a:cxn ang="0">
                          <a:pos x="8" y="2"/>
                        </a:cxn>
                        <a:cxn ang="0">
                          <a:pos x="8" y="0"/>
                        </a:cxn>
                        <a:cxn ang="0">
                          <a:pos x="0" y="0"/>
                        </a:cxn>
                      </a:cxnLst>
                      <a:rect l="0" t="0" r="r" b="b"/>
                      <a:pathLst>
                        <a:path w="8" h="2">
                          <a:moveTo>
                            <a:pt x="0" y="0"/>
                          </a:moveTo>
                          <a:lnTo>
                            <a:pt x="2" y="2"/>
                          </a:lnTo>
                          <a:lnTo>
                            <a:pt x="8" y="2"/>
                          </a:lnTo>
                          <a:lnTo>
                            <a:pt x="8" y="0"/>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35" name="Freeform 2906"/>
                    <p:cNvSpPr>
                      <a:spLocks/>
                    </p:cNvSpPr>
                    <p:nvPr/>
                  </p:nvSpPr>
                  <p:spPr bwMode="auto">
                    <a:xfrm>
                      <a:off x="1836" y="1681"/>
                      <a:ext cx="6" cy="6"/>
                    </a:xfrm>
                    <a:custGeom>
                      <a:avLst/>
                      <a:gdLst/>
                      <a:ahLst/>
                      <a:cxnLst>
                        <a:cxn ang="0">
                          <a:pos x="0" y="4"/>
                        </a:cxn>
                        <a:cxn ang="0">
                          <a:pos x="6" y="6"/>
                        </a:cxn>
                        <a:cxn ang="0">
                          <a:pos x="6" y="2"/>
                        </a:cxn>
                        <a:cxn ang="0">
                          <a:pos x="0" y="0"/>
                        </a:cxn>
                        <a:cxn ang="0">
                          <a:pos x="0" y="4"/>
                        </a:cxn>
                      </a:cxnLst>
                      <a:rect l="0" t="0" r="r" b="b"/>
                      <a:pathLst>
                        <a:path w="6" h="6">
                          <a:moveTo>
                            <a:pt x="0" y="4"/>
                          </a:moveTo>
                          <a:lnTo>
                            <a:pt x="6" y="6"/>
                          </a:lnTo>
                          <a:lnTo>
                            <a:pt x="6" y="2"/>
                          </a:lnTo>
                          <a:lnTo>
                            <a:pt x="0" y="0"/>
                          </a:lnTo>
                          <a:lnTo>
                            <a:pt x="0"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36" name="Rectangle 2907"/>
                    <p:cNvSpPr>
                      <a:spLocks noChangeArrowheads="1"/>
                    </p:cNvSpPr>
                    <p:nvPr/>
                  </p:nvSpPr>
                  <p:spPr bwMode="auto">
                    <a:xfrm>
                      <a:off x="2472" y="1335"/>
                      <a:ext cx="2" cy="1"/>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37" name="Freeform 2908"/>
                    <p:cNvSpPr>
                      <a:spLocks/>
                    </p:cNvSpPr>
                    <p:nvPr/>
                  </p:nvSpPr>
                  <p:spPr bwMode="auto">
                    <a:xfrm>
                      <a:off x="1496" y="2219"/>
                      <a:ext cx="4" cy="4"/>
                    </a:xfrm>
                    <a:custGeom>
                      <a:avLst/>
                      <a:gdLst/>
                      <a:ahLst/>
                      <a:cxnLst>
                        <a:cxn ang="0">
                          <a:pos x="0" y="0"/>
                        </a:cxn>
                        <a:cxn ang="0">
                          <a:pos x="0" y="2"/>
                        </a:cxn>
                        <a:cxn ang="0">
                          <a:pos x="4" y="4"/>
                        </a:cxn>
                        <a:cxn ang="0">
                          <a:pos x="4" y="0"/>
                        </a:cxn>
                        <a:cxn ang="0">
                          <a:pos x="0" y="0"/>
                        </a:cxn>
                        <a:cxn ang="0">
                          <a:pos x="0" y="0"/>
                        </a:cxn>
                      </a:cxnLst>
                      <a:rect l="0" t="0" r="r" b="b"/>
                      <a:pathLst>
                        <a:path w="4" h="4">
                          <a:moveTo>
                            <a:pt x="0" y="0"/>
                          </a:moveTo>
                          <a:lnTo>
                            <a:pt x="0" y="2"/>
                          </a:lnTo>
                          <a:lnTo>
                            <a:pt x="4" y="4"/>
                          </a:lnTo>
                          <a:lnTo>
                            <a:pt x="4" y="0"/>
                          </a:lnTo>
                          <a:lnTo>
                            <a:pt x="0" y="0"/>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38" name="Freeform 2909"/>
                    <p:cNvSpPr>
                      <a:spLocks/>
                    </p:cNvSpPr>
                    <p:nvPr/>
                  </p:nvSpPr>
                  <p:spPr bwMode="auto">
                    <a:xfrm>
                      <a:off x="2472" y="1581"/>
                      <a:ext cx="644" cy="62"/>
                    </a:xfrm>
                    <a:custGeom>
                      <a:avLst/>
                      <a:gdLst/>
                      <a:ahLst/>
                      <a:cxnLst>
                        <a:cxn ang="0">
                          <a:pos x="644" y="62"/>
                        </a:cxn>
                        <a:cxn ang="0">
                          <a:pos x="642" y="54"/>
                        </a:cxn>
                        <a:cxn ang="0">
                          <a:pos x="474" y="0"/>
                        </a:cxn>
                        <a:cxn ang="0">
                          <a:pos x="0" y="2"/>
                        </a:cxn>
                        <a:cxn ang="0">
                          <a:pos x="0" y="6"/>
                        </a:cxn>
                        <a:cxn ang="0">
                          <a:pos x="474" y="4"/>
                        </a:cxn>
                        <a:cxn ang="0">
                          <a:pos x="644" y="62"/>
                        </a:cxn>
                      </a:cxnLst>
                      <a:rect l="0" t="0" r="r" b="b"/>
                      <a:pathLst>
                        <a:path w="644" h="62">
                          <a:moveTo>
                            <a:pt x="644" y="62"/>
                          </a:moveTo>
                          <a:lnTo>
                            <a:pt x="642" y="54"/>
                          </a:lnTo>
                          <a:lnTo>
                            <a:pt x="474" y="0"/>
                          </a:lnTo>
                          <a:lnTo>
                            <a:pt x="0" y="2"/>
                          </a:lnTo>
                          <a:lnTo>
                            <a:pt x="0" y="6"/>
                          </a:lnTo>
                          <a:lnTo>
                            <a:pt x="474" y="4"/>
                          </a:lnTo>
                          <a:lnTo>
                            <a:pt x="644" y="6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39" name="Rectangle 2910"/>
                    <p:cNvSpPr>
                      <a:spLocks noChangeArrowheads="1"/>
                    </p:cNvSpPr>
                    <p:nvPr/>
                  </p:nvSpPr>
                  <p:spPr bwMode="auto">
                    <a:xfrm>
                      <a:off x="2472" y="1583"/>
                      <a:ext cx="1" cy="4"/>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40" name="Freeform 2911"/>
                    <p:cNvSpPr>
                      <a:spLocks/>
                    </p:cNvSpPr>
                    <p:nvPr/>
                  </p:nvSpPr>
                  <p:spPr bwMode="auto">
                    <a:xfrm>
                      <a:off x="3896" y="1623"/>
                      <a:ext cx="4" cy="6"/>
                    </a:xfrm>
                    <a:custGeom>
                      <a:avLst/>
                      <a:gdLst/>
                      <a:ahLst/>
                      <a:cxnLst>
                        <a:cxn ang="0">
                          <a:pos x="4" y="4"/>
                        </a:cxn>
                        <a:cxn ang="0">
                          <a:pos x="4" y="4"/>
                        </a:cxn>
                        <a:cxn ang="0">
                          <a:pos x="0" y="0"/>
                        </a:cxn>
                        <a:cxn ang="0">
                          <a:pos x="0" y="4"/>
                        </a:cxn>
                        <a:cxn ang="0">
                          <a:pos x="2" y="6"/>
                        </a:cxn>
                        <a:cxn ang="0">
                          <a:pos x="4" y="4"/>
                        </a:cxn>
                      </a:cxnLst>
                      <a:rect l="0" t="0" r="r" b="b"/>
                      <a:pathLst>
                        <a:path w="4" h="6">
                          <a:moveTo>
                            <a:pt x="4" y="4"/>
                          </a:moveTo>
                          <a:lnTo>
                            <a:pt x="4" y="4"/>
                          </a:lnTo>
                          <a:lnTo>
                            <a:pt x="0" y="0"/>
                          </a:lnTo>
                          <a:lnTo>
                            <a:pt x="0" y="4"/>
                          </a:lnTo>
                          <a:lnTo>
                            <a:pt x="2" y="6"/>
                          </a:lnTo>
                          <a:lnTo>
                            <a:pt x="4"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41" name="Freeform 2912"/>
                    <p:cNvSpPr>
                      <a:spLocks/>
                    </p:cNvSpPr>
                    <p:nvPr/>
                  </p:nvSpPr>
                  <p:spPr bwMode="auto">
                    <a:xfrm>
                      <a:off x="3440" y="1043"/>
                      <a:ext cx="6" cy="6"/>
                    </a:xfrm>
                    <a:custGeom>
                      <a:avLst/>
                      <a:gdLst/>
                      <a:ahLst/>
                      <a:cxnLst>
                        <a:cxn ang="0">
                          <a:pos x="6" y="0"/>
                        </a:cxn>
                        <a:cxn ang="0">
                          <a:pos x="0" y="4"/>
                        </a:cxn>
                        <a:cxn ang="0">
                          <a:pos x="0" y="6"/>
                        </a:cxn>
                        <a:cxn ang="0">
                          <a:pos x="4" y="6"/>
                        </a:cxn>
                        <a:cxn ang="0">
                          <a:pos x="6" y="0"/>
                        </a:cxn>
                      </a:cxnLst>
                      <a:rect l="0" t="0" r="r" b="b"/>
                      <a:pathLst>
                        <a:path w="6" h="6">
                          <a:moveTo>
                            <a:pt x="6" y="0"/>
                          </a:moveTo>
                          <a:lnTo>
                            <a:pt x="0" y="4"/>
                          </a:lnTo>
                          <a:lnTo>
                            <a:pt x="0" y="6"/>
                          </a:lnTo>
                          <a:lnTo>
                            <a:pt x="4" y="6"/>
                          </a:lnTo>
                          <a:lnTo>
                            <a:pt x="6"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42" name="Freeform 2913"/>
                    <p:cNvSpPr>
                      <a:spLocks/>
                    </p:cNvSpPr>
                    <p:nvPr/>
                  </p:nvSpPr>
                  <p:spPr bwMode="auto">
                    <a:xfrm>
                      <a:off x="3362" y="1049"/>
                      <a:ext cx="576" cy="1180"/>
                    </a:xfrm>
                    <a:custGeom>
                      <a:avLst/>
                      <a:gdLst/>
                      <a:ahLst/>
                      <a:cxnLst>
                        <a:cxn ang="0">
                          <a:pos x="0" y="130"/>
                        </a:cxn>
                        <a:cxn ang="0">
                          <a:pos x="30" y="268"/>
                        </a:cxn>
                        <a:cxn ang="0">
                          <a:pos x="168" y="352"/>
                        </a:cxn>
                        <a:cxn ang="0">
                          <a:pos x="178" y="410"/>
                        </a:cxn>
                        <a:cxn ang="0">
                          <a:pos x="194" y="484"/>
                        </a:cxn>
                        <a:cxn ang="0">
                          <a:pos x="266" y="554"/>
                        </a:cxn>
                        <a:cxn ang="0">
                          <a:pos x="274" y="610"/>
                        </a:cxn>
                        <a:cxn ang="0">
                          <a:pos x="214" y="676"/>
                        </a:cxn>
                        <a:cxn ang="0">
                          <a:pos x="234" y="716"/>
                        </a:cxn>
                        <a:cxn ang="0">
                          <a:pos x="194" y="786"/>
                        </a:cxn>
                        <a:cxn ang="0">
                          <a:pos x="194" y="816"/>
                        </a:cxn>
                        <a:cxn ang="0">
                          <a:pos x="196" y="816"/>
                        </a:cxn>
                        <a:cxn ang="0">
                          <a:pos x="196" y="820"/>
                        </a:cxn>
                        <a:cxn ang="0">
                          <a:pos x="194" y="820"/>
                        </a:cxn>
                        <a:cxn ang="0">
                          <a:pos x="194" y="834"/>
                        </a:cxn>
                        <a:cxn ang="0">
                          <a:pos x="292" y="960"/>
                        </a:cxn>
                        <a:cxn ang="0">
                          <a:pos x="324" y="960"/>
                        </a:cxn>
                        <a:cxn ang="0">
                          <a:pos x="324" y="1040"/>
                        </a:cxn>
                        <a:cxn ang="0">
                          <a:pos x="404" y="1098"/>
                        </a:cxn>
                        <a:cxn ang="0">
                          <a:pos x="434" y="1180"/>
                        </a:cxn>
                        <a:cxn ang="0">
                          <a:pos x="456" y="1136"/>
                        </a:cxn>
                        <a:cxn ang="0">
                          <a:pos x="506" y="1162"/>
                        </a:cxn>
                        <a:cxn ang="0">
                          <a:pos x="548" y="1106"/>
                        </a:cxn>
                        <a:cxn ang="0">
                          <a:pos x="560" y="1024"/>
                        </a:cxn>
                        <a:cxn ang="0">
                          <a:pos x="576" y="942"/>
                        </a:cxn>
                        <a:cxn ang="0">
                          <a:pos x="538" y="578"/>
                        </a:cxn>
                        <a:cxn ang="0">
                          <a:pos x="536" y="580"/>
                        </a:cxn>
                        <a:cxn ang="0">
                          <a:pos x="534" y="578"/>
                        </a:cxn>
                        <a:cxn ang="0">
                          <a:pos x="574" y="942"/>
                        </a:cxn>
                        <a:cxn ang="0">
                          <a:pos x="554" y="1024"/>
                        </a:cxn>
                        <a:cxn ang="0">
                          <a:pos x="546" y="1106"/>
                        </a:cxn>
                        <a:cxn ang="0">
                          <a:pos x="506" y="1158"/>
                        </a:cxn>
                        <a:cxn ang="0">
                          <a:pos x="456" y="1130"/>
                        </a:cxn>
                        <a:cxn ang="0">
                          <a:pos x="434" y="1172"/>
                        </a:cxn>
                        <a:cxn ang="0">
                          <a:pos x="406" y="1094"/>
                        </a:cxn>
                        <a:cxn ang="0">
                          <a:pos x="328" y="1040"/>
                        </a:cxn>
                        <a:cxn ang="0">
                          <a:pos x="328" y="956"/>
                        </a:cxn>
                        <a:cxn ang="0">
                          <a:pos x="294" y="956"/>
                        </a:cxn>
                        <a:cxn ang="0">
                          <a:pos x="198" y="834"/>
                        </a:cxn>
                        <a:cxn ang="0">
                          <a:pos x="198" y="786"/>
                        </a:cxn>
                        <a:cxn ang="0">
                          <a:pos x="240" y="716"/>
                        </a:cxn>
                        <a:cxn ang="0">
                          <a:pos x="220" y="676"/>
                        </a:cxn>
                        <a:cxn ang="0">
                          <a:pos x="276" y="610"/>
                        </a:cxn>
                        <a:cxn ang="0">
                          <a:pos x="268" y="550"/>
                        </a:cxn>
                        <a:cxn ang="0">
                          <a:pos x="198" y="484"/>
                        </a:cxn>
                        <a:cxn ang="0">
                          <a:pos x="170" y="350"/>
                        </a:cxn>
                        <a:cxn ang="0">
                          <a:pos x="32" y="268"/>
                        </a:cxn>
                        <a:cxn ang="0">
                          <a:pos x="4" y="134"/>
                        </a:cxn>
                        <a:cxn ang="0">
                          <a:pos x="40" y="92"/>
                        </a:cxn>
                        <a:cxn ang="0">
                          <a:pos x="82" y="0"/>
                        </a:cxn>
                        <a:cxn ang="0">
                          <a:pos x="78" y="0"/>
                        </a:cxn>
                        <a:cxn ang="0">
                          <a:pos x="40" y="88"/>
                        </a:cxn>
                        <a:cxn ang="0">
                          <a:pos x="0" y="130"/>
                        </a:cxn>
                      </a:cxnLst>
                      <a:rect l="0" t="0" r="r" b="b"/>
                      <a:pathLst>
                        <a:path w="576" h="1180">
                          <a:moveTo>
                            <a:pt x="0" y="130"/>
                          </a:moveTo>
                          <a:lnTo>
                            <a:pt x="30" y="268"/>
                          </a:lnTo>
                          <a:lnTo>
                            <a:pt x="168" y="352"/>
                          </a:lnTo>
                          <a:lnTo>
                            <a:pt x="178" y="410"/>
                          </a:lnTo>
                          <a:lnTo>
                            <a:pt x="194" y="484"/>
                          </a:lnTo>
                          <a:lnTo>
                            <a:pt x="266" y="554"/>
                          </a:lnTo>
                          <a:lnTo>
                            <a:pt x="274" y="610"/>
                          </a:lnTo>
                          <a:lnTo>
                            <a:pt x="214" y="676"/>
                          </a:lnTo>
                          <a:lnTo>
                            <a:pt x="234" y="716"/>
                          </a:lnTo>
                          <a:lnTo>
                            <a:pt x="194" y="786"/>
                          </a:lnTo>
                          <a:lnTo>
                            <a:pt x="194" y="816"/>
                          </a:lnTo>
                          <a:lnTo>
                            <a:pt x="196" y="816"/>
                          </a:lnTo>
                          <a:lnTo>
                            <a:pt x="196" y="820"/>
                          </a:lnTo>
                          <a:lnTo>
                            <a:pt x="194" y="820"/>
                          </a:lnTo>
                          <a:lnTo>
                            <a:pt x="194" y="834"/>
                          </a:lnTo>
                          <a:lnTo>
                            <a:pt x="292" y="960"/>
                          </a:lnTo>
                          <a:lnTo>
                            <a:pt x="324" y="960"/>
                          </a:lnTo>
                          <a:lnTo>
                            <a:pt x="324" y="1040"/>
                          </a:lnTo>
                          <a:lnTo>
                            <a:pt x="404" y="1098"/>
                          </a:lnTo>
                          <a:lnTo>
                            <a:pt x="434" y="1180"/>
                          </a:lnTo>
                          <a:lnTo>
                            <a:pt x="456" y="1136"/>
                          </a:lnTo>
                          <a:lnTo>
                            <a:pt x="506" y="1162"/>
                          </a:lnTo>
                          <a:lnTo>
                            <a:pt x="548" y="1106"/>
                          </a:lnTo>
                          <a:lnTo>
                            <a:pt x="560" y="1024"/>
                          </a:lnTo>
                          <a:lnTo>
                            <a:pt x="576" y="942"/>
                          </a:lnTo>
                          <a:lnTo>
                            <a:pt x="538" y="578"/>
                          </a:lnTo>
                          <a:lnTo>
                            <a:pt x="536" y="580"/>
                          </a:lnTo>
                          <a:lnTo>
                            <a:pt x="534" y="578"/>
                          </a:lnTo>
                          <a:lnTo>
                            <a:pt x="574" y="942"/>
                          </a:lnTo>
                          <a:lnTo>
                            <a:pt x="554" y="1024"/>
                          </a:lnTo>
                          <a:lnTo>
                            <a:pt x="546" y="1106"/>
                          </a:lnTo>
                          <a:lnTo>
                            <a:pt x="506" y="1158"/>
                          </a:lnTo>
                          <a:lnTo>
                            <a:pt x="456" y="1130"/>
                          </a:lnTo>
                          <a:lnTo>
                            <a:pt x="434" y="1172"/>
                          </a:lnTo>
                          <a:lnTo>
                            <a:pt x="406" y="1094"/>
                          </a:lnTo>
                          <a:lnTo>
                            <a:pt x="328" y="1040"/>
                          </a:lnTo>
                          <a:lnTo>
                            <a:pt x="328" y="956"/>
                          </a:lnTo>
                          <a:lnTo>
                            <a:pt x="294" y="956"/>
                          </a:lnTo>
                          <a:lnTo>
                            <a:pt x="198" y="834"/>
                          </a:lnTo>
                          <a:lnTo>
                            <a:pt x="198" y="786"/>
                          </a:lnTo>
                          <a:lnTo>
                            <a:pt x="240" y="716"/>
                          </a:lnTo>
                          <a:lnTo>
                            <a:pt x="220" y="676"/>
                          </a:lnTo>
                          <a:lnTo>
                            <a:pt x="276" y="610"/>
                          </a:lnTo>
                          <a:lnTo>
                            <a:pt x="268" y="550"/>
                          </a:lnTo>
                          <a:lnTo>
                            <a:pt x="198" y="484"/>
                          </a:lnTo>
                          <a:lnTo>
                            <a:pt x="170" y="350"/>
                          </a:lnTo>
                          <a:lnTo>
                            <a:pt x="32" y="268"/>
                          </a:lnTo>
                          <a:lnTo>
                            <a:pt x="4" y="134"/>
                          </a:lnTo>
                          <a:lnTo>
                            <a:pt x="40" y="92"/>
                          </a:lnTo>
                          <a:lnTo>
                            <a:pt x="82" y="0"/>
                          </a:lnTo>
                          <a:lnTo>
                            <a:pt x="78" y="0"/>
                          </a:lnTo>
                          <a:lnTo>
                            <a:pt x="40" y="88"/>
                          </a:lnTo>
                          <a:lnTo>
                            <a:pt x="0" y="13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43" name="Rectangle 2914"/>
                    <p:cNvSpPr>
                      <a:spLocks noChangeArrowheads="1"/>
                    </p:cNvSpPr>
                    <p:nvPr/>
                  </p:nvSpPr>
                  <p:spPr bwMode="auto">
                    <a:xfrm>
                      <a:off x="3556" y="1865"/>
                      <a:ext cx="2" cy="4"/>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44" name="Freeform 2915"/>
                    <p:cNvSpPr>
                      <a:spLocks/>
                    </p:cNvSpPr>
                    <p:nvPr/>
                  </p:nvSpPr>
                  <p:spPr bwMode="auto">
                    <a:xfrm>
                      <a:off x="3112" y="1457"/>
                      <a:ext cx="428" cy="24"/>
                    </a:xfrm>
                    <a:custGeom>
                      <a:avLst/>
                      <a:gdLst/>
                      <a:ahLst/>
                      <a:cxnLst>
                        <a:cxn ang="0">
                          <a:pos x="428" y="6"/>
                        </a:cxn>
                        <a:cxn ang="0">
                          <a:pos x="426" y="0"/>
                        </a:cxn>
                        <a:cxn ang="0">
                          <a:pos x="0" y="16"/>
                        </a:cxn>
                        <a:cxn ang="0">
                          <a:pos x="0" y="24"/>
                        </a:cxn>
                        <a:cxn ang="0">
                          <a:pos x="428" y="6"/>
                        </a:cxn>
                      </a:cxnLst>
                      <a:rect l="0" t="0" r="r" b="b"/>
                      <a:pathLst>
                        <a:path w="428" h="24">
                          <a:moveTo>
                            <a:pt x="428" y="6"/>
                          </a:moveTo>
                          <a:lnTo>
                            <a:pt x="426" y="0"/>
                          </a:lnTo>
                          <a:lnTo>
                            <a:pt x="0" y="16"/>
                          </a:lnTo>
                          <a:lnTo>
                            <a:pt x="0" y="24"/>
                          </a:lnTo>
                          <a:lnTo>
                            <a:pt x="428" y="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45" name="Freeform 2916"/>
                    <p:cNvSpPr>
                      <a:spLocks/>
                    </p:cNvSpPr>
                    <p:nvPr/>
                  </p:nvSpPr>
                  <p:spPr bwMode="auto">
                    <a:xfrm>
                      <a:off x="3104" y="1481"/>
                      <a:ext cx="1" cy="2"/>
                    </a:xfrm>
                    <a:custGeom>
                      <a:avLst/>
                      <a:gdLst/>
                      <a:ahLst/>
                      <a:cxnLst>
                        <a:cxn ang="0">
                          <a:pos x="0" y="2"/>
                        </a:cxn>
                        <a:cxn ang="0">
                          <a:pos x="0" y="2"/>
                        </a:cxn>
                        <a:cxn ang="0">
                          <a:pos x="0" y="0"/>
                        </a:cxn>
                        <a:cxn ang="0">
                          <a:pos x="0" y="2"/>
                        </a:cxn>
                      </a:cxnLst>
                      <a:rect l="0" t="0" r="r" b="b"/>
                      <a:pathLst>
                        <a:path h="2">
                          <a:moveTo>
                            <a:pt x="0" y="2"/>
                          </a:moveTo>
                          <a:lnTo>
                            <a:pt x="0" y="2"/>
                          </a:lnTo>
                          <a:lnTo>
                            <a:pt x="0" y="0"/>
                          </a:lnTo>
                          <a:lnTo>
                            <a:pt x="0"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46" name="Freeform 2917"/>
                    <p:cNvSpPr>
                      <a:spLocks/>
                    </p:cNvSpPr>
                    <p:nvPr/>
                  </p:nvSpPr>
                  <p:spPr bwMode="auto">
                    <a:xfrm>
                      <a:off x="3104" y="1473"/>
                      <a:ext cx="8" cy="10"/>
                    </a:xfrm>
                    <a:custGeom>
                      <a:avLst/>
                      <a:gdLst/>
                      <a:ahLst/>
                      <a:cxnLst>
                        <a:cxn ang="0">
                          <a:pos x="8" y="0"/>
                        </a:cxn>
                        <a:cxn ang="0">
                          <a:pos x="0" y="0"/>
                        </a:cxn>
                        <a:cxn ang="0">
                          <a:pos x="0" y="8"/>
                        </a:cxn>
                        <a:cxn ang="0">
                          <a:pos x="0" y="10"/>
                        </a:cxn>
                        <a:cxn ang="0">
                          <a:pos x="8" y="8"/>
                        </a:cxn>
                        <a:cxn ang="0">
                          <a:pos x="8" y="0"/>
                        </a:cxn>
                      </a:cxnLst>
                      <a:rect l="0" t="0" r="r" b="b"/>
                      <a:pathLst>
                        <a:path w="8" h="10">
                          <a:moveTo>
                            <a:pt x="8" y="0"/>
                          </a:moveTo>
                          <a:lnTo>
                            <a:pt x="0" y="0"/>
                          </a:lnTo>
                          <a:lnTo>
                            <a:pt x="0" y="8"/>
                          </a:lnTo>
                          <a:lnTo>
                            <a:pt x="0" y="10"/>
                          </a:lnTo>
                          <a:lnTo>
                            <a:pt x="8" y="8"/>
                          </a:lnTo>
                          <a:lnTo>
                            <a:pt x="8"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47" name="Freeform 2918"/>
                    <p:cNvSpPr>
                      <a:spLocks/>
                    </p:cNvSpPr>
                    <p:nvPr/>
                  </p:nvSpPr>
                  <p:spPr bwMode="auto">
                    <a:xfrm>
                      <a:off x="2474" y="1229"/>
                      <a:ext cx="612" cy="6"/>
                    </a:xfrm>
                    <a:custGeom>
                      <a:avLst/>
                      <a:gdLst/>
                      <a:ahLst/>
                      <a:cxnLst>
                        <a:cxn ang="0">
                          <a:pos x="612" y="0"/>
                        </a:cxn>
                        <a:cxn ang="0">
                          <a:pos x="0" y="2"/>
                        </a:cxn>
                        <a:cxn ang="0">
                          <a:pos x="0" y="6"/>
                        </a:cxn>
                        <a:cxn ang="0">
                          <a:pos x="610" y="4"/>
                        </a:cxn>
                        <a:cxn ang="0">
                          <a:pos x="612" y="0"/>
                        </a:cxn>
                      </a:cxnLst>
                      <a:rect l="0" t="0" r="r" b="b"/>
                      <a:pathLst>
                        <a:path w="612" h="6">
                          <a:moveTo>
                            <a:pt x="612" y="0"/>
                          </a:moveTo>
                          <a:lnTo>
                            <a:pt x="0" y="2"/>
                          </a:lnTo>
                          <a:lnTo>
                            <a:pt x="0" y="6"/>
                          </a:lnTo>
                          <a:lnTo>
                            <a:pt x="610" y="4"/>
                          </a:lnTo>
                          <a:lnTo>
                            <a:pt x="612"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48" name="Rectangle 2919"/>
                    <p:cNvSpPr>
                      <a:spLocks noChangeArrowheads="1"/>
                    </p:cNvSpPr>
                    <p:nvPr/>
                  </p:nvSpPr>
                  <p:spPr bwMode="auto">
                    <a:xfrm>
                      <a:off x="2472" y="1231"/>
                      <a:ext cx="2" cy="4"/>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49" name="Freeform 2920"/>
                    <p:cNvSpPr>
                      <a:spLocks/>
                    </p:cNvSpPr>
                    <p:nvPr/>
                  </p:nvSpPr>
                  <p:spPr bwMode="auto">
                    <a:xfrm>
                      <a:off x="3808" y="1181"/>
                      <a:ext cx="14" cy="4"/>
                    </a:xfrm>
                    <a:custGeom>
                      <a:avLst/>
                      <a:gdLst/>
                      <a:ahLst/>
                      <a:cxnLst>
                        <a:cxn ang="0">
                          <a:pos x="4" y="4"/>
                        </a:cxn>
                        <a:cxn ang="0">
                          <a:pos x="14" y="4"/>
                        </a:cxn>
                        <a:cxn ang="0">
                          <a:pos x="4" y="0"/>
                        </a:cxn>
                        <a:cxn ang="0">
                          <a:pos x="0" y="0"/>
                        </a:cxn>
                        <a:cxn ang="0">
                          <a:pos x="0" y="4"/>
                        </a:cxn>
                        <a:cxn ang="0">
                          <a:pos x="4" y="4"/>
                        </a:cxn>
                      </a:cxnLst>
                      <a:rect l="0" t="0" r="r" b="b"/>
                      <a:pathLst>
                        <a:path w="14" h="4">
                          <a:moveTo>
                            <a:pt x="4" y="4"/>
                          </a:moveTo>
                          <a:lnTo>
                            <a:pt x="14" y="4"/>
                          </a:lnTo>
                          <a:lnTo>
                            <a:pt x="4" y="0"/>
                          </a:lnTo>
                          <a:lnTo>
                            <a:pt x="0" y="0"/>
                          </a:lnTo>
                          <a:lnTo>
                            <a:pt x="0" y="4"/>
                          </a:lnTo>
                          <a:lnTo>
                            <a:pt x="4"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50" name="Freeform 2921"/>
                    <p:cNvSpPr>
                      <a:spLocks/>
                    </p:cNvSpPr>
                    <p:nvPr/>
                  </p:nvSpPr>
                  <p:spPr bwMode="auto">
                    <a:xfrm>
                      <a:off x="3540" y="1063"/>
                      <a:ext cx="272" cy="122"/>
                    </a:xfrm>
                    <a:custGeom>
                      <a:avLst/>
                      <a:gdLst/>
                      <a:ahLst/>
                      <a:cxnLst>
                        <a:cxn ang="0">
                          <a:pos x="230" y="84"/>
                        </a:cxn>
                        <a:cxn ang="0">
                          <a:pos x="240" y="122"/>
                        </a:cxn>
                        <a:cxn ang="0">
                          <a:pos x="272" y="122"/>
                        </a:cxn>
                        <a:cxn ang="0">
                          <a:pos x="268" y="122"/>
                        </a:cxn>
                        <a:cxn ang="0">
                          <a:pos x="268" y="118"/>
                        </a:cxn>
                        <a:cxn ang="0">
                          <a:pos x="242" y="118"/>
                        </a:cxn>
                        <a:cxn ang="0">
                          <a:pos x="236" y="80"/>
                        </a:cxn>
                        <a:cxn ang="0">
                          <a:pos x="24" y="52"/>
                        </a:cxn>
                        <a:cxn ang="0">
                          <a:pos x="6" y="0"/>
                        </a:cxn>
                        <a:cxn ang="0">
                          <a:pos x="0" y="0"/>
                        </a:cxn>
                        <a:cxn ang="0">
                          <a:pos x="22" y="58"/>
                        </a:cxn>
                        <a:cxn ang="0">
                          <a:pos x="230" y="84"/>
                        </a:cxn>
                      </a:cxnLst>
                      <a:rect l="0" t="0" r="r" b="b"/>
                      <a:pathLst>
                        <a:path w="272" h="122">
                          <a:moveTo>
                            <a:pt x="230" y="84"/>
                          </a:moveTo>
                          <a:lnTo>
                            <a:pt x="240" y="122"/>
                          </a:lnTo>
                          <a:lnTo>
                            <a:pt x="272" y="122"/>
                          </a:lnTo>
                          <a:lnTo>
                            <a:pt x="268" y="122"/>
                          </a:lnTo>
                          <a:lnTo>
                            <a:pt x="268" y="118"/>
                          </a:lnTo>
                          <a:lnTo>
                            <a:pt x="242" y="118"/>
                          </a:lnTo>
                          <a:lnTo>
                            <a:pt x="236" y="80"/>
                          </a:lnTo>
                          <a:lnTo>
                            <a:pt x="24" y="52"/>
                          </a:lnTo>
                          <a:lnTo>
                            <a:pt x="6" y="0"/>
                          </a:lnTo>
                          <a:lnTo>
                            <a:pt x="0" y="0"/>
                          </a:lnTo>
                          <a:lnTo>
                            <a:pt x="22" y="58"/>
                          </a:lnTo>
                          <a:lnTo>
                            <a:pt x="230" y="8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51" name="Freeform 2922"/>
                    <p:cNvSpPr>
                      <a:spLocks/>
                    </p:cNvSpPr>
                    <p:nvPr/>
                  </p:nvSpPr>
                  <p:spPr bwMode="auto">
                    <a:xfrm>
                      <a:off x="3232" y="1939"/>
                      <a:ext cx="142" cy="762"/>
                    </a:xfrm>
                    <a:custGeom>
                      <a:avLst/>
                      <a:gdLst/>
                      <a:ahLst/>
                      <a:cxnLst>
                        <a:cxn ang="0">
                          <a:pos x="28" y="66"/>
                        </a:cxn>
                        <a:cxn ang="0">
                          <a:pos x="46" y="0"/>
                        </a:cxn>
                        <a:cxn ang="0">
                          <a:pos x="0" y="0"/>
                        </a:cxn>
                        <a:cxn ang="0">
                          <a:pos x="2" y="6"/>
                        </a:cxn>
                        <a:cxn ang="0">
                          <a:pos x="38" y="6"/>
                        </a:cxn>
                        <a:cxn ang="0">
                          <a:pos x="22" y="68"/>
                        </a:cxn>
                        <a:cxn ang="0">
                          <a:pos x="76" y="96"/>
                        </a:cxn>
                        <a:cxn ang="0">
                          <a:pos x="96" y="344"/>
                        </a:cxn>
                        <a:cxn ang="0">
                          <a:pos x="102" y="344"/>
                        </a:cxn>
                        <a:cxn ang="0">
                          <a:pos x="100" y="350"/>
                        </a:cxn>
                        <a:cxn ang="0">
                          <a:pos x="98" y="350"/>
                        </a:cxn>
                        <a:cxn ang="0">
                          <a:pos x="132" y="758"/>
                        </a:cxn>
                        <a:cxn ang="0">
                          <a:pos x="142" y="762"/>
                        </a:cxn>
                        <a:cxn ang="0">
                          <a:pos x="110" y="404"/>
                        </a:cxn>
                        <a:cxn ang="0">
                          <a:pos x="106" y="404"/>
                        </a:cxn>
                        <a:cxn ang="0">
                          <a:pos x="106" y="400"/>
                        </a:cxn>
                        <a:cxn ang="0">
                          <a:pos x="110" y="400"/>
                        </a:cxn>
                        <a:cxn ang="0">
                          <a:pos x="82" y="90"/>
                        </a:cxn>
                        <a:cxn ang="0">
                          <a:pos x="28" y="66"/>
                        </a:cxn>
                      </a:cxnLst>
                      <a:rect l="0" t="0" r="r" b="b"/>
                      <a:pathLst>
                        <a:path w="142" h="762">
                          <a:moveTo>
                            <a:pt x="28" y="66"/>
                          </a:moveTo>
                          <a:lnTo>
                            <a:pt x="46" y="0"/>
                          </a:lnTo>
                          <a:lnTo>
                            <a:pt x="0" y="0"/>
                          </a:lnTo>
                          <a:lnTo>
                            <a:pt x="2" y="6"/>
                          </a:lnTo>
                          <a:lnTo>
                            <a:pt x="38" y="6"/>
                          </a:lnTo>
                          <a:lnTo>
                            <a:pt x="22" y="68"/>
                          </a:lnTo>
                          <a:lnTo>
                            <a:pt x="76" y="96"/>
                          </a:lnTo>
                          <a:lnTo>
                            <a:pt x="96" y="344"/>
                          </a:lnTo>
                          <a:lnTo>
                            <a:pt x="102" y="344"/>
                          </a:lnTo>
                          <a:lnTo>
                            <a:pt x="100" y="350"/>
                          </a:lnTo>
                          <a:lnTo>
                            <a:pt x="98" y="350"/>
                          </a:lnTo>
                          <a:lnTo>
                            <a:pt x="132" y="758"/>
                          </a:lnTo>
                          <a:lnTo>
                            <a:pt x="142" y="762"/>
                          </a:lnTo>
                          <a:lnTo>
                            <a:pt x="110" y="404"/>
                          </a:lnTo>
                          <a:lnTo>
                            <a:pt x="106" y="404"/>
                          </a:lnTo>
                          <a:lnTo>
                            <a:pt x="106" y="400"/>
                          </a:lnTo>
                          <a:lnTo>
                            <a:pt x="110" y="400"/>
                          </a:lnTo>
                          <a:lnTo>
                            <a:pt x="82" y="90"/>
                          </a:lnTo>
                          <a:lnTo>
                            <a:pt x="28" y="6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52" name="Freeform 2923"/>
                    <p:cNvSpPr>
                      <a:spLocks/>
                    </p:cNvSpPr>
                    <p:nvPr/>
                  </p:nvSpPr>
                  <p:spPr bwMode="auto">
                    <a:xfrm>
                      <a:off x="3364" y="2697"/>
                      <a:ext cx="10" cy="8"/>
                    </a:xfrm>
                    <a:custGeom>
                      <a:avLst/>
                      <a:gdLst/>
                      <a:ahLst/>
                      <a:cxnLst>
                        <a:cxn ang="0">
                          <a:pos x="0" y="4"/>
                        </a:cxn>
                        <a:cxn ang="0">
                          <a:pos x="10" y="8"/>
                        </a:cxn>
                        <a:cxn ang="0">
                          <a:pos x="10" y="4"/>
                        </a:cxn>
                        <a:cxn ang="0">
                          <a:pos x="0" y="0"/>
                        </a:cxn>
                        <a:cxn ang="0">
                          <a:pos x="0" y="4"/>
                        </a:cxn>
                      </a:cxnLst>
                      <a:rect l="0" t="0" r="r" b="b"/>
                      <a:pathLst>
                        <a:path w="10" h="8">
                          <a:moveTo>
                            <a:pt x="0" y="4"/>
                          </a:moveTo>
                          <a:lnTo>
                            <a:pt x="10" y="8"/>
                          </a:lnTo>
                          <a:lnTo>
                            <a:pt x="10" y="4"/>
                          </a:lnTo>
                          <a:lnTo>
                            <a:pt x="0" y="0"/>
                          </a:lnTo>
                          <a:lnTo>
                            <a:pt x="0"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53" name="Freeform 2924"/>
                    <p:cNvSpPr>
                      <a:spLocks/>
                    </p:cNvSpPr>
                    <p:nvPr/>
                  </p:nvSpPr>
                  <p:spPr bwMode="auto">
                    <a:xfrm>
                      <a:off x="3328" y="2283"/>
                      <a:ext cx="6" cy="6"/>
                    </a:xfrm>
                    <a:custGeom>
                      <a:avLst/>
                      <a:gdLst/>
                      <a:ahLst/>
                      <a:cxnLst>
                        <a:cxn ang="0">
                          <a:pos x="6" y="0"/>
                        </a:cxn>
                        <a:cxn ang="0">
                          <a:pos x="0" y="0"/>
                        </a:cxn>
                        <a:cxn ang="0">
                          <a:pos x="2" y="6"/>
                        </a:cxn>
                        <a:cxn ang="0">
                          <a:pos x="4" y="6"/>
                        </a:cxn>
                        <a:cxn ang="0">
                          <a:pos x="6" y="0"/>
                        </a:cxn>
                      </a:cxnLst>
                      <a:rect l="0" t="0" r="r" b="b"/>
                      <a:pathLst>
                        <a:path w="6" h="6">
                          <a:moveTo>
                            <a:pt x="6" y="0"/>
                          </a:moveTo>
                          <a:lnTo>
                            <a:pt x="0" y="0"/>
                          </a:lnTo>
                          <a:lnTo>
                            <a:pt x="2" y="6"/>
                          </a:lnTo>
                          <a:lnTo>
                            <a:pt x="4" y="6"/>
                          </a:lnTo>
                          <a:lnTo>
                            <a:pt x="6"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54" name="Freeform 2925"/>
                    <p:cNvSpPr>
                      <a:spLocks/>
                    </p:cNvSpPr>
                    <p:nvPr/>
                  </p:nvSpPr>
                  <p:spPr bwMode="auto">
                    <a:xfrm>
                      <a:off x="3226" y="1939"/>
                      <a:ext cx="8" cy="6"/>
                    </a:xfrm>
                    <a:custGeom>
                      <a:avLst/>
                      <a:gdLst/>
                      <a:ahLst/>
                      <a:cxnLst>
                        <a:cxn ang="0">
                          <a:pos x="0" y="0"/>
                        </a:cxn>
                        <a:cxn ang="0">
                          <a:pos x="0" y="6"/>
                        </a:cxn>
                        <a:cxn ang="0">
                          <a:pos x="8" y="6"/>
                        </a:cxn>
                        <a:cxn ang="0">
                          <a:pos x="6" y="0"/>
                        </a:cxn>
                        <a:cxn ang="0">
                          <a:pos x="0" y="0"/>
                        </a:cxn>
                      </a:cxnLst>
                      <a:rect l="0" t="0" r="r" b="b"/>
                      <a:pathLst>
                        <a:path w="8" h="6">
                          <a:moveTo>
                            <a:pt x="0" y="0"/>
                          </a:moveTo>
                          <a:lnTo>
                            <a:pt x="0" y="6"/>
                          </a:lnTo>
                          <a:lnTo>
                            <a:pt x="8" y="6"/>
                          </a:lnTo>
                          <a:lnTo>
                            <a:pt x="6" y="0"/>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55" name="Freeform 2926"/>
                    <p:cNvSpPr>
                      <a:spLocks/>
                    </p:cNvSpPr>
                    <p:nvPr/>
                  </p:nvSpPr>
                  <p:spPr bwMode="auto">
                    <a:xfrm>
                      <a:off x="5076" y="1971"/>
                      <a:ext cx="4" cy="4"/>
                    </a:xfrm>
                    <a:custGeom>
                      <a:avLst/>
                      <a:gdLst/>
                      <a:ahLst/>
                      <a:cxnLst>
                        <a:cxn ang="0">
                          <a:pos x="4" y="4"/>
                        </a:cxn>
                        <a:cxn ang="0">
                          <a:pos x="2" y="0"/>
                        </a:cxn>
                        <a:cxn ang="0">
                          <a:pos x="0" y="0"/>
                        </a:cxn>
                        <a:cxn ang="0">
                          <a:pos x="2" y="4"/>
                        </a:cxn>
                        <a:cxn ang="0">
                          <a:pos x="4" y="4"/>
                        </a:cxn>
                      </a:cxnLst>
                      <a:rect l="0" t="0" r="r" b="b"/>
                      <a:pathLst>
                        <a:path w="4" h="4">
                          <a:moveTo>
                            <a:pt x="4" y="4"/>
                          </a:moveTo>
                          <a:lnTo>
                            <a:pt x="2" y="0"/>
                          </a:lnTo>
                          <a:lnTo>
                            <a:pt x="0" y="0"/>
                          </a:lnTo>
                          <a:lnTo>
                            <a:pt x="2" y="4"/>
                          </a:lnTo>
                          <a:lnTo>
                            <a:pt x="4"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56" name="Freeform 2927"/>
                    <p:cNvSpPr>
                      <a:spLocks/>
                    </p:cNvSpPr>
                    <p:nvPr/>
                  </p:nvSpPr>
                  <p:spPr bwMode="auto">
                    <a:xfrm>
                      <a:off x="3342" y="1971"/>
                      <a:ext cx="1736" cy="412"/>
                    </a:xfrm>
                    <a:custGeom>
                      <a:avLst/>
                      <a:gdLst/>
                      <a:ahLst/>
                      <a:cxnLst>
                        <a:cxn ang="0">
                          <a:pos x="1024" y="202"/>
                        </a:cxn>
                        <a:cxn ang="0">
                          <a:pos x="1022" y="206"/>
                        </a:cxn>
                        <a:cxn ang="0">
                          <a:pos x="1014" y="210"/>
                        </a:cxn>
                        <a:cxn ang="0">
                          <a:pos x="1018" y="204"/>
                        </a:cxn>
                        <a:cxn ang="0">
                          <a:pos x="756" y="258"/>
                        </a:cxn>
                        <a:cxn ang="0">
                          <a:pos x="476" y="304"/>
                        </a:cxn>
                        <a:cxn ang="0">
                          <a:pos x="454" y="308"/>
                        </a:cxn>
                        <a:cxn ang="0">
                          <a:pos x="454" y="402"/>
                        </a:cxn>
                        <a:cxn ang="0">
                          <a:pos x="374" y="408"/>
                        </a:cxn>
                        <a:cxn ang="0">
                          <a:pos x="390" y="360"/>
                        </a:cxn>
                        <a:cxn ang="0">
                          <a:pos x="0" y="368"/>
                        </a:cxn>
                        <a:cxn ang="0">
                          <a:pos x="0" y="372"/>
                        </a:cxn>
                        <a:cxn ang="0">
                          <a:pos x="384" y="364"/>
                        </a:cxn>
                        <a:cxn ang="0">
                          <a:pos x="366" y="412"/>
                        </a:cxn>
                        <a:cxn ang="0">
                          <a:pos x="450" y="406"/>
                        </a:cxn>
                        <a:cxn ang="0">
                          <a:pos x="450" y="404"/>
                        </a:cxn>
                        <a:cxn ang="0">
                          <a:pos x="454" y="404"/>
                        </a:cxn>
                        <a:cxn ang="0">
                          <a:pos x="454" y="406"/>
                        </a:cxn>
                        <a:cxn ang="0">
                          <a:pos x="456" y="406"/>
                        </a:cxn>
                        <a:cxn ang="0">
                          <a:pos x="456" y="310"/>
                        </a:cxn>
                        <a:cxn ang="0">
                          <a:pos x="478" y="310"/>
                        </a:cxn>
                        <a:cxn ang="0">
                          <a:pos x="756" y="264"/>
                        </a:cxn>
                        <a:cxn ang="0">
                          <a:pos x="1186" y="176"/>
                        </a:cxn>
                        <a:cxn ang="0">
                          <a:pos x="1186" y="176"/>
                        </a:cxn>
                        <a:cxn ang="0">
                          <a:pos x="1188" y="174"/>
                        </a:cxn>
                        <a:cxn ang="0">
                          <a:pos x="1192" y="172"/>
                        </a:cxn>
                        <a:cxn ang="0">
                          <a:pos x="1190" y="174"/>
                        </a:cxn>
                        <a:cxn ang="0">
                          <a:pos x="1736" y="4"/>
                        </a:cxn>
                        <a:cxn ang="0">
                          <a:pos x="1734" y="0"/>
                        </a:cxn>
                        <a:cxn ang="0">
                          <a:pos x="1188" y="172"/>
                        </a:cxn>
                        <a:cxn ang="0">
                          <a:pos x="1024" y="202"/>
                        </a:cxn>
                      </a:cxnLst>
                      <a:rect l="0" t="0" r="r" b="b"/>
                      <a:pathLst>
                        <a:path w="1736" h="412">
                          <a:moveTo>
                            <a:pt x="1024" y="202"/>
                          </a:moveTo>
                          <a:lnTo>
                            <a:pt x="1022" y="206"/>
                          </a:lnTo>
                          <a:lnTo>
                            <a:pt x="1014" y="210"/>
                          </a:lnTo>
                          <a:lnTo>
                            <a:pt x="1018" y="204"/>
                          </a:lnTo>
                          <a:lnTo>
                            <a:pt x="756" y="258"/>
                          </a:lnTo>
                          <a:lnTo>
                            <a:pt x="476" y="304"/>
                          </a:lnTo>
                          <a:lnTo>
                            <a:pt x="454" y="308"/>
                          </a:lnTo>
                          <a:lnTo>
                            <a:pt x="454" y="402"/>
                          </a:lnTo>
                          <a:lnTo>
                            <a:pt x="374" y="408"/>
                          </a:lnTo>
                          <a:lnTo>
                            <a:pt x="390" y="360"/>
                          </a:lnTo>
                          <a:lnTo>
                            <a:pt x="0" y="368"/>
                          </a:lnTo>
                          <a:lnTo>
                            <a:pt x="0" y="372"/>
                          </a:lnTo>
                          <a:lnTo>
                            <a:pt x="384" y="364"/>
                          </a:lnTo>
                          <a:lnTo>
                            <a:pt x="366" y="412"/>
                          </a:lnTo>
                          <a:lnTo>
                            <a:pt x="450" y="406"/>
                          </a:lnTo>
                          <a:lnTo>
                            <a:pt x="450" y="404"/>
                          </a:lnTo>
                          <a:lnTo>
                            <a:pt x="454" y="404"/>
                          </a:lnTo>
                          <a:lnTo>
                            <a:pt x="454" y="406"/>
                          </a:lnTo>
                          <a:lnTo>
                            <a:pt x="456" y="406"/>
                          </a:lnTo>
                          <a:lnTo>
                            <a:pt x="456" y="310"/>
                          </a:lnTo>
                          <a:lnTo>
                            <a:pt x="478" y="310"/>
                          </a:lnTo>
                          <a:lnTo>
                            <a:pt x="756" y="264"/>
                          </a:lnTo>
                          <a:lnTo>
                            <a:pt x="1186" y="176"/>
                          </a:lnTo>
                          <a:lnTo>
                            <a:pt x="1186" y="176"/>
                          </a:lnTo>
                          <a:lnTo>
                            <a:pt x="1188" y="174"/>
                          </a:lnTo>
                          <a:lnTo>
                            <a:pt x="1192" y="172"/>
                          </a:lnTo>
                          <a:lnTo>
                            <a:pt x="1190" y="174"/>
                          </a:lnTo>
                          <a:lnTo>
                            <a:pt x="1736" y="4"/>
                          </a:lnTo>
                          <a:lnTo>
                            <a:pt x="1734" y="0"/>
                          </a:lnTo>
                          <a:lnTo>
                            <a:pt x="1188" y="172"/>
                          </a:lnTo>
                          <a:lnTo>
                            <a:pt x="1024" y="20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57" name="Freeform 2928"/>
                    <p:cNvSpPr>
                      <a:spLocks/>
                    </p:cNvSpPr>
                    <p:nvPr/>
                  </p:nvSpPr>
                  <p:spPr bwMode="auto">
                    <a:xfrm>
                      <a:off x="4528" y="2143"/>
                      <a:ext cx="6" cy="4"/>
                    </a:xfrm>
                    <a:custGeom>
                      <a:avLst/>
                      <a:gdLst/>
                      <a:ahLst/>
                      <a:cxnLst>
                        <a:cxn ang="0">
                          <a:pos x="6" y="0"/>
                        </a:cxn>
                        <a:cxn ang="0">
                          <a:pos x="2" y="2"/>
                        </a:cxn>
                        <a:cxn ang="0">
                          <a:pos x="0" y="4"/>
                        </a:cxn>
                        <a:cxn ang="0">
                          <a:pos x="4" y="2"/>
                        </a:cxn>
                        <a:cxn ang="0">
                          <a:pos x="6" y="0"/>
                        </a:cxn>
                      </a:cxnLst>
                      <a:rect l="0" t="0" r="r" b="b"/>
                      <a:pathLst>
                        <a:path w="6" h="4">
                          <a:moveTo>
                            <a:pt x="6" y="0"/>
                          </a:moveTo>
                          <a:lnTo>
                            <a:pt x="2" y="2"/>
                          </a:lnTo>
                          <a:lnTo>
                            <a:pt x="0" y="4"/>
                          </a:lnTo>
                          <a:lnTo>
                            <a:pt x="4" y="2"/>
                          </a:lnTo>
                          <a:lnTo>
                            <a:pt x="6"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58" name="Freeform 2929"/>
                    <p:cNvSpPr>
                      <a:spLocks/>
                    </p:cNvSpPr>
                    <p:nvPr/>
                  </p:nvSpPr>
                  <p:spPr bwMode="auto">
                    <a:xfrm>
                      <a:off x="4356" y="2173"/>
                      <a:ext cx="10" cy="8"/>
                    </a:xfrm>
                    <a:custGeom>
                      <a:avLst/>
                      <a:gdLst/>
                      <a:ahLst/>
                      <a:cxnLst>
                        <a:cxn ang="0">
                          <a:pos x="4" y="2"/>
                        </a:cxn>
                        <a:cxn ang="0">
                          <a:pos x="0" y="8"/>
                        </a:cxn>
                        <a:cxn ang="0">
                          <a:pos x="8" y="4"/>
                        </a:cxn>
                        <a:cxn ang="0">
                          <a:pos x="10" y="0"/>
                        </a:cxn>
                        <a:cxn ang="0">
                          <a:pos x="10" y="0"/>
                        </a:cxn>
                        <a:cxn ang="0">
                          <a:pos x="4" y="2"/>
                        </a:cxn>
                      </a:cxnLst>
                      <a:rect l="0" t="0" r="r" b="b"/>
                      <a:pathLst>
                        <a:path w="10" h="8">
                          <a:moveTo>
                            <a:pt x="4" y="2"/>
                          </a:moveTo>
                          <a:lnTo>
                            <a:pt x="0" y="8"/>
                          </a:lnTo>
                          <a:lnTo>
                            <a:pt x="8" y="4"/>
                          </a:lnTo>
                          <a:lnTo>
                            <a:pt x="10" y="0"/>
                          </a:lnTo>
                          <a:lnTo>
                            <a:pt x="10" y="0"/>
                          </a:lnTo>
                          <a:lnTo>
                            <a:pt x="4"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59" name="Rectangle 2930"/>
                    <p:cNvSpPr>
                      <a:spLocks noChangeArrowheads="1"/>
                    </p:cNvSpPr>
                    <p:nvPr/>
                  </p:nvSpPr>
                  <p:spPr bwMode="auto">
                    <a:xfrm>
                      <a:off x="3338" y="2339"/>
                      <a:ext cx="4" cy="4"/>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60" name="Freeform 2931"/>
                    <p:cNvSpPr>
                      <a:spLocks/>
                    </p:cNvSpPr>
                    <p:nvPr/>
                  </p:nvSpPr>
                  <p:spPr bwMode="auto">
                    <a:xfrm>
                      <a:off x="4880" y="2389"/>
                      <a:ext cx="4" cy="6"/>
                    </a:xfrm>
                    <a:custGeom>
                      <a:avLst/>
                      <a:gdLst/>
                      <a:ahLst/>
                      <a:cxnLst>
                        <a:cxn ang="0">
                          <a:pos x="2" y="6"/>
                        </a:cxn>
                        <a:cxn ang="0">
                          <a:pos x="4" y="0"/>
                        </a:cxn>
                        <a:cxn ang="0">
                          <a:pos x="2" y="0"/>
                        </a:cxn>
                        <a:cxn ang="0">
                          <a:pos x="0" y="6"/>
                        </a:cxn>
                        <a:cxn ang="0">
                          <a:pos x="2" y="6"/>
                        </a:cxn>
                      </a:cxnLst>
                      <a:rect l="0" t="0" r="r" b="b"/>
                      <a:pathLst>
                        <a:path w="4" h="6">
                          <a:moveTo>
                            <a:pt x="2" y="6"/>
                          </a:moveTo>
                          <a:lnTo>
                            <a:pt x="4" y="0"/>
                          </a:lnTo>
                          <a:lnTo>
                            <a:pt x="2" y="0"/>
                          </a:lnTo>
                          <a:lnTo>
                            <a:pt x="0" y="6"/>
                          </a:lnTo>
                          <a:lnTo>
                            <a:pt x="2" y="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61" name="Freeform 2932"/>
                    <p:cNvSpPr>
                      <a:spLocks/>
                    </p:cNvSpPr>
                    <p:nvPr/>
                  </p:nvSpPr>
                  <p:spPr bwMode="auto">
                    <a:xfrm>
                      <a:off x="3904" y="3041"/>
                      <a:ext cx="6" cy="4"/>
                    </a:xfrm>
                    <a:custGeom>
                      <a:avLst/>
                      <a:gdLst/>
                      <a:ahLst/>
                      <a:cxnLst>
                        <a:cxn ang="0">
                          <a:pos x="0" y="4"/>
                        </a:cxn>
                        <a:cxn ang="0">
                          <a:pos x="6" y="2"/>
                        </a:cxn>
                        <a:cxn ang="0">
                          <a:pos x="4" y="0"/>
                        </a:cxn>
                        <a:cxn ang="0">
                          <a:pos x="0" y="0"/>
                        </a:cxn>
                        <a:cxn ang="0">
                          <a:pos x="0" y="4"/>
                        </a:cxn>
                      </a:cxnLst>
                      <a:rect l="0" t="0" r="r" b="b"/>
                      <a:pathLst>
                        <a:path w="6" h="4">
                          <a:moveTo>
                            <a:pt x="0" y="4"/>
                          </a:moveTo>
                          <a:lnTo>
                            <a:pt x="6" y="2"/>
                          </a:lnTo>
                          <a:lnTo>
                            <a:pt x="4" y="0"/>
                          </a:lnTo>
                          <a:lnTo>
                            <a:pt x="0" y="0"/>
                          </a:lnTo>
                          <a:lnTo>
                            <a:pt x="0"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62" name="Freeform 2933"/>
                    <p:cNvSpPr>
                      <a:spLocks/>
                    </p:cNvSpPr>
                    <p:nvPr/>
                  </p:nvSpPr>
                  <p:spPr bwMode="auto">
                    <a:xfrm>
                      <a:off x="3418" y="2285"/>
                      <a:ext cx="1464" cy="756"/>
                    </a:xfrm>
                    <a:custGeom>
                      <a:avLst/>
                      <a:gdLst/>
                      <a:ahLst/>
                      <a:cxnLst>
                        <a:cxn ang="0">
                          <a:pos x="1250" y="34"/>
                        </a:cxn>
                        <a:cxn ang="0">
                          <a:pos x="1218" y="0"/>
                        </a:cxn>
                        <a:cxn ang="0">
                          <a:pos x="968" y="98"/>
                        </a:cxn>
                        <a:cxn ang="0">
                          <a:pos x="906" y="108"/>
                        </a:cxn>
                        <a:cxn ang="0">
                          <a:pos x="906" y="108"/>
                        </a:cxn>
                        <a:cxn ang="0">
                          <a:pos x="900" y="112"/>
                        </a:cxn>
                        <a:cxn ang="0">
                          <a:pos x="902" y="108"/>
                        </a:cxn>
                        <a:cxn ang="0">
                          <a:pos x="554" y="166"/>
                        </a:cxn>
                        <a:cxn ang="0">
                          <a:pos x="348" y="186"/>
                        </a:cxn>
                        <a:cxn ang="0">
                          <a:pos x="378" y="92"/>
                        </a:cxn>
                        <a:cxn ang="0">
                          <a:pos x="374" y="92"/>
                        </a:cxn>
                        <a:cxn ang="0">
                          <a:pos x="270" y="410"/>
                        </a:cxn>
                        <a:cxn ang="0">
                          <a:pos x="280" y="450"/>
                        </a:cxn>
                        <a:cxn ang="0">
                          <a:pos x="0" y="470"/>
                        </a:cxn>
                        <a:cxn ang="0">
                          <a:pos x="0" y="474"/>
                        </a:cxn>
                        <a:cxn ang="0">
                          <a:pos x="280" y="454"/>
                        </a:cxn>
                        <a:cxn ang="0">
                          <a:pos x="310" y="544"/>
                        </a:cxn>
                        <a:cxn ang="0">
                          <a:pos x="276" y="694"/>
                        </a:cxn>
                        <a:cxn ang="0">
                          <a:pos x="448" y="684"/>
                        </a:cxn>
                        <a:cxn ang="0">
                          <a:pos x="486" y="756"/>
                        </a:cxn>
                        <a:cxn ang="0">
                          <a:pos x="490" y="756"/>
                        </a:cxn>
                        <a:cxn ang="0">
                          <a:pos x="452" y="678"/>
                        </a:cxn>
                        <a:cxn ang="0">
                          <a:pos x="280" y="692"/>
                        </a:cxn>
                        <a:cxn ang="0">
                          <a:pos x="312" y="542"/>
                        </a:cxn>
                        <a:cxn ang="0">
                          <a:pos x="274" y="410"/>
                        </a:cxn>
                        <a:cxn ang="0">
                          <a:pos x="348" y="192"/>
                        </a:cxn>
                        <a:cxn ang="0">
                          <a:pos x="552" y="170"/>
                        </a:cxn>
                        <a:cxn ang="0">
                          <a:pos x="780" y="134"/>
                        </a:cxn>
                        <a:cxn ang="0">
                          <a:pos x="780" y="132"/>
                        </a:cxn>
                        <a:cxn ang="0">
                          <a:pos x="786" y="130"/>
                        </a:cxn>
                        <a:cxn ang="0">
                          <a:pos x="786" y="132"/>
                        </a:cxn>
                        <a:cxn ang="0">
                          <a:pos x="968" y="102"/>
                        </a:cxn>
                        <a:cxn ang="0">
                          <a:pos x="1218" y="6"/>
                        </a:cxn>
                        <a:cxn ang="0">
                          <a:pos x="1248" y="38"/>
                        </a:cxn>
                        <a:cxn ang="0">
                          <a:pos x="1330" y="22"/>
                        </a:cxn>
                        <a:cxn ang="0">
                          <a:pos x="1462" y="110"/>
                        </a:cxn>
                        <a:cxn ang="0">
                          <a:pos x="1464" y="104"/>
                        </a:cxn>
                        <a:cxn ang="0">
                          <a:pos x="1330" y="16"/>
                        </a:cxn>
                        <a:cxn ang="0">
                          <a:pos x="1250" y="34"/>
                        </a:cxn>
                      </a:cxnLst>
                      <a:rect l="0" t="0" r="r" b="b"/>
                      <a:pathLst>
                        <a:path w="1464" h="756">
                          <a:moveTo>
                            <a:pt x="1250" y="34"/>
                          </a:moveTo>
                          <a:lnTo>
                            <a:pt x="1218" y="0"/>
                          </a:lnTo>
                          <a:lnTo>
                            <a:pt x="968" y="98"/>
                          </a:lnTo>
                          <a:lnTo>
                            <a:pt x="906" y="108"/>
                          </a:lnTo>
                          <a:lnTo>
                            <a:pt x="906" y="108"/>
                          </a:lnTo>
                          <a:lnTo>
                            <a:pt x="900" y="112"/>
                          </a:lnTo>
                          <a:lnTo>
                            <a:pt x="902" y="108"/>
                          </a:lnTo>
                          <a:lnTo>
                            <a:pt x="554" y="166"/>
                          </a:lnTo>
                          <a:lnTo>
                            <a:pt x="348" y="186"/>
                          </a:lnTo>
                          <a:lnTo>
                            <a:pt x="378" y="92"/>
                          </a:lnTo>
                          <a:lnTo>
                            <a:pt x="374" y="92"/>
                          </a:lnTo>
                          <a:lnTo>
                            <a:pt x="270" y="410"/>
                          </a:lnTo>
                          <a:lnTo>
                            <a:pt x="280" y="450"/>
                          </a:lnTo>
                          <a:lnTo>
                            <a:pt x="0" y="470"/>
                          </a:lnTo>
                          <a:lnTo>
                            <a:pt x="0" y="474"/>
                          </a:lnTo>
                          <a:lnTo>
                            <a:pt x="280" y="454"/>
                          </a:lnTo>
                          <a:lnTo>
                            <a:pt x="310" y="544"/>
                          </a:lnTo>
                          <a:lnTo>
                            <a:pt x="276" y="694"/>
                          </a:lnTo>
                          <a:lnTo>
                            <a:pt x="448" y="684"/>
                          </a:lnTo>
                          <a:lnTo>
                            <a:pt x="486" y="756"/>
                          </a:lnTo>
                          <a:lnTo>
                            <a:pt x="490" y="756"/>
                          </a:lnTo>
                          <a:lnTo>
                            <a:pt x="452" y="678"/>
                          </a:lnTo>
                          <a:lnTo>
                            <a:pt x="280" y="692"/>
                          </a:lnTo>
                          <a:lnTo>
                            <a:pt x="312" y="542"/>
                          </a:lnTo>
                          <a:lnTo>
                            <a:pt x="274" y="410"/>
                          </a:lnTo>
                          <a:lnTo>
                            <a:pt x="348" y="192"/>
                          </a:lnTo>
                          <a:lnTo>
                            <a:pt x="552" y="170"/>
                          </a:lnTo>
                          <a:lnTo>
                            <a:pt x="780" y="134"/>
                          </a:lnTo>
                          <a:lnTo>
                            <a:pt x="780" y="132"/>
                          </a:lnTo>
                          <a:lnTo>
                            <a:pt x="786" y="130"/>
                          </a:lnTo>
                          <a:lnTo>
                            <a:pt x="786" y="132"/>
                          </a:lnTo>
                          <a:lnTo>
                            <a:pt x="968" y="102"/>
                          </a:lnTo>
                          <a:lnTo>
                            <a:pt x="1218" y="6"/>
                          </a:lnTo>
                          <a:lnTo>
                            <a:pt x="1248" y="38"/>
                          </a:lnTo>
                          <a:lnTo>
                            <a:pt x="1330" y="22"/>
                          </a:lnTo>
                          <a:lnTo>
                            <a:pt x="1462" y="110"/>
                          </a:lnTo>
                          <a:lnTo>
                            <a:pt x="1464" y="104"/>
                          </a:lnTo>
                          <a:lnTo>
                            <a:pt x="1330" y="16"/>
                          </a:lnTo>
                          <a:lnTo>
                            <a:pt x="1250" y="3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63" name="Rectangle 2934"/>
                    <p:cNvSpPr>
                      <a:spLocks noChangeArrowheads="1"/>
                    </p:cNvSpPr>
                    <p:nvPr/>
                  </p:nvSpPr>
                  <p:spPr bwMode="auto">
                    <a:xfrm>
                      <a:off x="3410" y="2759"/>
                      <a:ext cx="1" cy="1"/>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64" name="Freeform 2935"/>
                    <p:cNvSpPr>
                      <a:spLocks/>
                    </p:cNvSpPr>
                    <p:nvPr/>
                  </p:nvSpPr>
                  <p:spPr bwMode="auto">
                    <a:xfrm>
                      <a:off x="4318" y="2393"/>
                      <a:ext cx="6" cy="4"/>
                    </a:xfrm>
                    <a:custGeom>
                      <a:avLst/>
                      <a:gdLst/>
                      <a:ahLst/>
                      <a:cxnLst>
                        <a:cxn ang="0">
                          <a:pos x="0" y="4"/>
                        </a:cxn>
                        <a:cxn ang="0">
                          <a:pos x="6" y="0"/>
                        </a:cxn>
                        <a:cxn ang="0">
                          <a:pos x="6" y="0"/>
                        </a:cxn>
                        <a:cxn ang="0">
                          <a:pos x="2" y="0"/>
                        </a:cxn>
                        <a:cxn ang="0">
                          <a:pos x="0" y="4"/>
                        </a:cxn>
                      </a:cxnLst>
                      <a:rect l="0" t="0" r="r" b="b"/>
                      <a:pathLst>
                        <a:path w="6" h="4">
                          <a:moveTo>
                            <a:pt x="0" y="4"/>
                          </a:moveTo>
                          <a:lnTo>
                            <a:pt x="6" y="0"/>
                          </a:lnTo>
                          <a:lnTo>
                            <a:pt x="6" y="0"/>
                          </a:lnTo>
                          <a:lnTo>
                            <a:pt x="2" y="0"/>
                          </a:lnTo>
                          <a:lnTo>
                            <a:pt x="0"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65" name="Freeform 2936"/>
                    <p:cNvSpPr>
                      <a:spLocks/>
                    </p:cNvSpPr>
                    <p:nvPr/>
                  </p:nvSpPr>
                  <p:spPr bwMode="auto">
                    <a:xfrm>
                      <a:off x="3410" y="2755"/>
                      <a:ext cx="8" cy="4"/>
                    </a:xfrm>
                    <a:custGeom>
                      <a:avLst/>
                      <a:gdLst/>
                      <a:ahLst/>
                      <a:cxnLst>
                        <a:cxn ang="0">
                          <a:pos x="0" y="4"/>
                        </a:cxn>
                        <a:cxn ang="0">
                          <a:pos x="0" y="4"/>
                        </a:cxn>
                        <a:cxn ang="0">
                          <a:pos x="8" y="4"/>
                        </a:cxn>
                        <a:cxn ang="0">
                          <a:pos x="8" y="0"/>
                        </a:cxn>
                        <a:cxn ang="0">
                          <a:pos x="0" y="0"/>
                        </a:cxn>
                        <a:cxn ang="0">
                          <a:pos x="0" y="4"/>
                        </a:cxn>
                      </a:cxnLst>
                      <a:rect l="0" t="0" r="r" b="b"/>
                      <a:pathLst>
                        <a:path w="8" h="4">
                          <a:moveTo>
                            <a:pt x="0" y="4"/>
                          </a:moveTo>
                          <a:lnTo>
                            <a:pt x="0" y="4"/>
                          </a:lnTo>
                          <a:lnTo>
                            <a:pt x="8" y="4"/>
                          </a:lnTo>
                          <a:lnTo>
                            <a:pt x="8" y="0"/>
                          </a:lnTo>
                          <a:lnTo>
                            <a:pt x="0" y="0"/>
                          </a:lnTo>
                          <a:lnTo>
                            <a:pt x="0"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66" name="Rectangle 2937"/>
                    <p:cNvSpPr>
                      <a:spLocks noChangeArrowheads="1"/>
                    </p:cNvSpPr>
                    <p:nvPr/>
                  </p:nvSpPr>
                  <p:spPr bwMode="auto">
                    <a:xfrm>
                      <a:off x="3792" y="2375"/>
                      <a:ext cx="4" cy="2"/>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67" name="Freeform 2938"/>
                    <p:cNvSpPr>
                      <a:spLocks/>
                    </p:cNvSpPr>
                    <p:nvPr/>
                  </p:nvSpPr>
                  <p:spPr bwMode="auto">
                    <a:xfrm>
                      <a:off x="4106" y="2997"/>
                      <a:ext cx="6" cy="4"/>
                    </a:xfrm>
                    <a:custGeom>
                      <a:avLst/>
                      <a:gdLst/>
                      <a:ahLst/>
                      <a:cxnLst>
                        <a:cxn ang="0">
                          <a:pos x="0" y="4"/>
                        </a:cxn>
                        <a:cxn ang="0">
                          <a:pos x="6" y="4"/>
                        </a:cxn>
                        <a:cxn ang="0">
                          <a:pos x="4" y="0"/>
                        </a:cxn>
                        <a:cxn ang="0">
                          <a:pos x="0" y="2"/>
                        </a:cxn>
                        <a:cxn ang="0">
                          <a:pos x="0" y="4"/>
                        </a:cxn>
                      </a:cxnLst>
                      <a:rect l="0" t="0" r="r" b="b"/>
                      <a:pathLst>
                        <a:path w="6" h="4">
                          <a:moveTo>
                            <a:pt x="0" y="4"/>
                          </a:moveTo>
                          <a:lnTo>
                            <a:pt x="6" y="4"/>
                          </a:lnTo>
                          <a:lnTo>
                            <a:pt x="4" y="0"/>
                          </a:lnTo>
                          <a:lnTo>
                            <a:pt x="0" y="2"/>
                          </a:lnTo>
                          <a:lnTo>
                            <a:pt x="0"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68" name="Freeform 2939"/>
                    <p:cNvSpPr>
                      <a:spLocks/>
                    </p:cNvSpPr>
                    <p:nvPr/>
                  </p:nvSpPr>
                  <p:spPr bwMode="auto">
                    <a:xfrm>
                      <a:off x="4062" y="2417"/>
                      <a:ext cx="668" cy="582"/>
                    </a:xfrm>
                    <a:custGeom>
                      <a:avLst/>
                      <a:gdLst/>
                      <a:ahLst/>
                      <a:cxnLst>
                        <a:cxn ang="0">
                          <a:pos x="278" y="474"/>
                        </a:cxn>
                        <a:cxn ang="0">
                          <a:pos x="280" y="486"/>
                        </a:cxn>
                        <a:cxn ang="0">
                          <a:pos x="302" y="516"/>
                        </a:cxn>
                        <a:cxn ang="0">
                          <a:pos x="562" y="474"/>
                        </a:cxn>
                        <a:cxn ang="0">
                          <a:pos x="604" y="488"/>
                        </a:cxn>
                        <a:cxn ang="0">
                          <a:pos x="604" y="438"/>
                        </a:cxn>
                        <a:cxn ang="0">
                          <a:pos x="668" y="438"/>
                        </a:cxn>
                        <a:cxn ang="0">
                          <a:pos x="668" y="430"/>
                        </a:cxn>
                        <a:cxn ang="0">
                          <a:pos x="598" y="432"/>
                        </a:cxn>
                        <a:cxn ang="0">
                          <a:pos x="598" y="480"/>
                        </a:cxn>
                        <a:cxn ang="0">
                          <a:pos x="564" y="468"/>
                        </a:cxn>
                        <a:cxn ang="0">
                          <a:pos x="302" y="510"/>
                        </a:cxn>
                        <a:cxn ang="0">
                          <a:pos x="284" y="486"/>
                        </a:cxn>
                        <a:cxn ang="0">
                          <a:pos x="262" y="330"/>
                        </a:cxn>
                        <a:cxn ang="0">
                          <a:pos x="142" y="0"/>
                        </a:cxn>
                        <a:cxn ang="0">
                          <a:pos x="136" y="2"/>
                        </a:cxn>
                        <a:cxn ang="0">
                          <a:pos x="260" y="332"/>
                        </a:cxn>
                        <a:cxn ang="0">
                          <a:pos x="278" y="468"/>
                        </a:cxn>
                        <a:cxn ang="0">
                          <a:pos x="0" y="492"/>
                        </a:cxn>
                        <a:cxn ang="0">
                          <a:pos x="44" y="582"/>
                        </a:cxn>
                        <a:cxn ang="0">
                          <a:pos x="48" y="580"/>
                        </a:cxn>
                        <a:cxn ang="0">
                          <a:pos x="4" y="494"/>
                        </a:cxn>
                        <a:cxn ang="0">
                          <a:pos x="278" y="474"/>
                        </a:cxn>
                      </a:cxnLst>
                      <a:rect l="0" t="0" r="r" b="b"/>
                      <a:pathLst>
                        <a:path w="668" h="582">
                          <a:moveTo>
                            <a:pt x="278" y="474"/>
                          </a:moveTo>
                          <a:lnTo>
                            <a:pt x="280" y="486"/>
                          </a:lnTo>
                          <a:lnTo>
                            <a:pt x="302" y="516"/>
                          </a:lnTo>
                          <a:lnTo>
                            <a:pt x="562" y="474"/>
                          </a:lnTo>
                          <a:lnTo>
                            <a:pt x="604" y="488"/>
                          </a:lnTo>
                          <a:lnTo>
                            <a:pt x="604" y="438"/>
                          </a:lnTo>
                          <a:lnTo>
                            <a:pt x="668" y="438"/>
                          </a:lnTo>
                          <a:lnTo>
                            <a:pt x="668" y="430"/>
                          </a:lnTo>
                          <a:lnTo>
                            <a:pt x="598" y="432"/>
                          </a:lnTo>
                          <a:lnTo>
                            <a:pt x="598" y="480"/>
                          </a:lnTo>
                          <a:lnTo>
                            <a:pt x="564" y="468"/>
                          </a:lnTo>
                          <a:lnTo>
                            <a:pt x="302" y="510"/>
                          </a:lnTo>
                          <a:lnTo>
                            <a:pt x="284" y="486"/>
                          </a:lnTo>
                          <a:lnTo>
                            <a:pt x="262" y="330"/>
                          </a:lnTo>
                          <a:lnTo>
                            <a:pt x="142" y="0"/>
                          </a:lnTo>
                          <a:lnTo>
                            <a:pt x="136" y="2"/>
                          </a:lnTo>
                          <a:lnTo>
                            <a:pt x="260" y="332"/>
                          </a:lnTo>
                          <a:lnTo>
                            <a:pt x="278" y="468"/>
                          </a:lnTo>
                          <a:lnTo>
                            <a:pt x="0" y="492"/>
                          </a:lnTo>
                          <a:lnTo>
                            <a:pt x="44" y="582"/>
                          </a:lnTo>
                          <a:lnTo>
                            <a:pt x="48" y="580"/>
                          </a:lnTo>
                          <a:lnTo>
                            <a:pt x="4" y="494"/>
                          </a:lnTo>
                          <a:lnTo>
                            <a:pt x="278" y="47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69" name="Freeform 2940"/>
                    <p:cNvSpPr>
                      <a:spLocks/>
                    </p:cNvSpPr>
                    <p:nvPr/>
                  </p:nvSpPr>
                  <p:spPr bwMode="auto">
                    <a:xfrm>
                      <a:off x="4198" y="2415"/>
                      <a:ext cx="6" cy="4"/>
                    </a:xfrm>
                    <a:custGeom>
                      <a:avLst/>
                      <a:gdLst/>
                      <a:ahLst/>
                      <a:cxnLst>
                        <a:cxn ang="0">
                          <a:pos x="6" y="0"/>
                        </a:cxn>
                        <a:cxn ang="0">
                          <a:pos x="0" y="2"/>
                        </a:cxn>
                        <a:cxn ang="0">
                          <a:pos x="0" y="4"/>
                        </a:cxn>
                        <a:cxn ang="0">
                          <a:pos x="6" y="2"/>
                        </a:cxn>
                        <a:cxn ang="0">
                          <a:pos x="6" y="0"/>
                        </a:cxn>
                      </a:cxnLst>
                      <a:rect l="0" t="0" r="r" b="b"/>
                      <a:pathLst>
                        <a:path w="6" h="4">
                          <a:moveTo>
                            <a:pt x="6" y="0"/>
                          </a:moveTo>
                          <a:lnTo>
                            <a:pt x="0" y="2"/>
                          </a:lnTo>
                          <a:lnTo>
                            <a:pt x="0" y="4"/>
                          </a:lnTo>
                          <a:lnTo>
                            <a:pt x="6" y="2"/>
                          </a:lnTo>
                          <a:lnTo>
                            <a:pt x="6"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70" name="Freeform 2941"/>
                    <p:cNvSpPr>
                      <a:spLocks/>
                    </p:cNvSpPr>
                    <p:nvPr/>
                  </p:nvSpPr>
                  <p:spPr bwMode="auto">
                    <a:xfrm>
                      <a:off x="4750" y="2669"/>
                      <a:ext cx="4" cy="6"/>
                    </a:xfrm>
                    <a:custGeom>
                      <a:avLst/>
                      <a:gdLst/>
                      <a:ahLst/>
                      <a:cxnLst>
                        <a:cxn ang="0">
                          <a:pos x="2" y="6"/>
                        </a:cxn>
                        <a:cxn ang="0">
                          <a:pos x="4" y="2"/>
                        </a:cxn>
                        <a:cxn ang="0">
                          <a:pos x="2" y="0"/>
                        </a:cxn>
                        <a:cxn ang="0">
                          <a:pos x="0" y="2"/>
                        </a:cxn>
                        <a:cxn ang="0">
                          <a:pos x="2" y="6"/>
                        </a:cxn>
                      </a:cxnLst>
                      <a:rect l="0" t="0" r="r" b="b"/>
                      <a:pathLst>
                        <a:path w="4" h="6">
                          <a:moveTo>
                            <a:pt x="2" y="6"/>
                          </a:moveTo>
                          <a:lnTo>
                            <a:pt x="4" y="2"/>
                          </a:lnTo>
                          <a:lnTo>
                            <a:pt x="2" y="0"/>
                          </a:lnTo>
                          <a:lnTo>
                            <a:pt x="0" y="2"/>
                          </a:lnTo>
                          <a:lnTo>
                            <a:pt x="2" y="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71" name="Freeform 2942"/>
                    <p:cNvSpPr>
                      <a:spLocks/>
                    </p:cNvSpPr>
                    <p:nvPr/>
                  </p:nvSpPr>
                  <p:spPr bwMode="auto">
                    <a:xfrm>
                      <a:off x="4436" y="2359"/>
                      <a:ext cx="316" cy="312"/>
                    </a:xfrm>
                    <a:custGeom>
                      <a:avLst/>
                      <a:gdLst/>
                      <a:ahLst/>
                      <a:cxnLst>
                        <a:cxn ang="0">
                          <a:pos x="54" y="50"/>
                        </a:cxn>
                        <a:cxn ang="0">
                          <a:pos x="6" y="54"/>
                        </a:cxn>
                        <a:cxn ang="0">
                          <a:pos x="28" y="0"/>
                        </a:cxn>
                        <a:cxn ang="0">
                          <a:pos x="22" y="2"/>
                        </a:cxn>
                        <a:cxn ang="0">
                          <a:pos x="0" y="56"/>
                        </a:cxn>
                        <a:cxn ang="0">
                          <a:pos x="52" y="54"/>
                        </a:cxn>
                        <a:cxn ang="0">
                          <a:pos x="52" y="88"/>
                        </a:cxn>
                        <a:cxn ang="0">
                          <a:pos x="314" y="312"/>
                        </a:cxn>
                        <a:cxn ang="0">
                          <a:pos x="316" y="310"/>
                        </a:cxn>
                        <a:cxn ang="0">
                          <a:pos x="54" y="86"/>
                        </a:cxn>
                        <a:cxn ang="0">
                          <a:pos x="54" y="50"/>
                        </a:cxn>
                      </a:cxnLst>
                      <a:rect l="0" t="0" r="r" b="b"/>
                      <a:pathLst>
                        <a:path w="316" h="312">
                          <a:moveTo>
                            <a:pt x="54" y="50"/>
                          </a:moveTo>
                          <a:lnTo>
                            <a:pt x="6" y="54"/>
                          </a:lnTo>
                          <a:lnTo>
                            <a:pt x="28" y="0"/>
                          </a:lnTo>
                          <a:lnTo>
                            <a:pt x="22" y="2"/>
                          </a:lnTo>
                          <a:lnTo>
                            <a:pt x="0" y="56"/>
                          </a:lnTo>
                          <a:lnTo>
                            <a:pt x="52" y="54"/>
                          </a:lnTo>
                          <a:lnTo>
                            <a:pt x="52" y="88"/>
                          </a:lnTo>
                          <a:lnTo>
                            <a:pt x="314" y="312"/>
                          </a:lnTo>
                          <a:lnTo>
                            <a:pt x="316" y="310"/>
                          </a:lnTo>
                          <a:lnTo>
                            <a:pt x="54" y="86"/>
                          </a:lnTo>
                          <a:lnTo>
                            <a:pt x="54" y="5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72" name="Freeform 2943"/>
                    <p:cNvSpPr>
                      <a:spLocks/>
                    </p:cNvSpPr>
                    <p:nvPr/>
                  </p:nvSpPr>
                  <p:spPr bwMode="auto">
                    <a:xfrm>
                      <a:off x="4258" y="1551"/>
                      <a:ext cx="12" cy="4"/>
                    </a:xfrm>
                    <a:custGeom>
                      <a:avLst/>
                      <a:gdLst/>
                      <a:ahLst/>
                      <a:cxnLst>
                        <a:cxn ang="0">
                          <a:pos x="12" y="2"/>
                        </a:cxn>
                        <a:cxn ang="0">
                          <a:pos x="6" y="0"/>
                        </a:cxn>
                        <a:cxn ang="0">
                          <a:pos x="0" y="2"/>
                        </a:cxn>
                        <a:cxn ang="0">
                          <a:pos x="6" y="4"/>
                        </a:cxn>
                        <a:cxn ang="0">
                          <a:pos x="12" y="2"/>
                        </a:cxn>
                      </a:cxnLst>
                      <a:rect l="0" t="0" r="r" b="b"/>
                      <a:pathLst>
                        <a:path w="12" h="4">
                          <a:moveTo>
                            <a:pt x="12" y="2"/>
                          </a:moveTo>
                          <a:lnTo>
                            <a:pt x="6" y="0"/>
                          </a:lnTo>
                          <a:lnTo>
                            <a:pt x="0" y="2"/>
                          </a:lnTo>
                          <a:lnTo>
                            <a:pt x="6" y="4"/>
                          </a:lnTo>
                          <a:lnTo>
                            <a:pt x="12"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73" name="Freeform 2944"/>
                    <p:cNvSpPr>
                      <a:spLocks/>
                    </p:cNvSpPr>
                    <p:nvPr/>
                  </p:nvSpPr>
                  <p:spPr bwMode="auto">
                    <a:xfrm>
                      <a:off x="3924" y="1599"/>
                      <a:ext cx="8" cy="6"/>
                    </a:xfrm>
                    <a:custGeom>
                      <a:avLst/>
                      <a:gdLst/>
                      <a:ahLst/>
                      <a:cxnLst>
                        <a:cxn ang="0">
                          <a:pos x="6" y="0"/>
                        </a:cxn>
                        <a:cxn ang="0">
                          <a:pos x="0" y="6"/>
                        </a:cxn>
                        <a:cxn ang="0">
                          <a:pos x="2" y="6"/>
                        </a:cxn>
                        <a:cxn ang="0">
                          <a:pos x="8" y="0"/>
                        </a:cxn>
                        <a:cxn ang="0">
                          <a:pos x="6" y="0"/>
                        </a:cxn>
                      </a:cxnLst>
                      <a:rect l="0" t="0" r="r" b="b"/>
                      <a:pathLst>
                        <a:path w="8" h="6">
                          <a:moveTo>
                            <a:pt x="6" y="0"/>
                          </a:moveTo>
                          <a:lnTo>
                            <a:pt x="0" y="6"/>
                          </a:lnTo>
                          <a:lnTo>
                            <a:pt x="2" y="6"/>
                          </a:lnTo>
                          <a:lnTo>
                            <a:pt x="8" y="0"/>
                          </a:lnTo>
                          <a:lnTo>
                            <a:pt x="6"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74" name="Freeform 2945"/>
                    <p:cNvSpPr>
                      <a:spLocks/>
                    </p:cNvSpPr>
                    <p:nvPr/>
                  </p:nvSpPr>
                  <p:spPr bwMode="auto">
                    <a:xfrm>
                      <a:off x="3926" y="1553"/>
                      <a:ext cx="338" cy="342"/>
                    </a:xfrm>
                    <a:custGeom>
                      <a:avLst/>
                      <a:gdLst/>
                      <a:ahLst/>
                      <a:cxnLst>
                        <a:cxn ang="0">
                          <a:pos x="258" y="342"/>
                        </a:cxn>
                        <a:cxn ang="0">
                          <a:pos x="258" y="340"/>
                        </a:cxn>
                        <a:cxn ang="0">
                          <a:pos x="262" y="340"/>
                        </a:cxn>
                        <a:cxn ang="0">
                          <a:pos x="196" y="46"/>
                        </a:cxn>
                        <a:cxn ang="0">
                          <a:pos x="338" y="2"/>
                        </a:cxn>
                        <a:cxn ang="0">
                          <a:pos x="332" y="0"/>
                        </a:cxn>
                        <a:cxn ang="0">
                          <a:pos x="194" y="42"/>
                        </a:cxn>
                        <a:cxn ang="0">
                          <a:pos x="6" y="46"/>
                        </a:cxn>
                        <a:cxn ang="0">
                          <a:pos x="0" y="52"/>
                        </a:cxn>
                        <a:cxn ang="0">
                          <a:pos x="190" y="46"/>
                        </a:cxn>
                        <a:cxn ang="0">
                          <a:pos x="258" y="342"/>
                        </a:cxn>
                      </a:cxnLst>
                      <a:rect l="0" t="0" r="r" b="b"/>
                      <a:pathLst>
                        <a:path w="338" h="342">
                          <a:moveTo>
                            <a:pt x="258" y="342"/>
                          </a:moveTo>
                          <a:lnTo>
                            <a:pt x="258" y="340"/>
                          </a:lnTo>
                          <a:lnTo>
                            <a:pt x="262" y="340"/>
                          </a:lnTo>
                          <a:lnTo>
                            <a:pt x="196" y="46"/>
                          </a:lnTo>
                          <a:lnTo>
                            <a:pt x="338" y="2"/>
                          </a:lnTo>
                          <a:lnTo>
                            <a:pt x="332" y="0"/>
                          </a:lnTo>
                          <a:lnTo>
                            <a:pt x="194" y="42"/>
                          </a:lnTo>
                          <a:lnTo>
                            <a:pt x="6" y="46"/>
                          </a:lnTo>
                          <a:lnTo>
                            <a:pt x="0" y="52"/>
                          </a:lnTo>
                          <a:lnTo>
                            <a:pt x="190" y="46"/>
                          </a:lnTo>
                          <a:lnTo>
                            <a:pt x="258" y="34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75" name="Freeform 2946"/>
                    <p:cNvSpPr>
                      <a:spLocks/>
                    </p:cNvSpPr>
                    <p:nvPr/>
                  </p:nvSpPr>
                  <p:spPr bwMode="auto">
                    <a:xfrm>
                      <a:off x="3914" y="1897"/>
                      <a:ext cx="278" cy="234"/>
                    </a:xfrm>
                    <a:custGeom>
                      <a:avLst/>
                      <a:gdLst/>
                      <a:ahLst/>
                      <a:cxnLst>
                        <a:cxn ang="0">
                          <a:pos x="274" y="12"/>
                        </a:cxn>
                        <a:cxn ang="0">
                          <a:pos x="236" y="52"/>
                        </a:cxn>
                        <a:cxn ang="0">
                          <a:pos x="186" y="160"/>
                        </a:cxn>
                        <a:cxn ang="0">
                          <a:pos x="158" y="146"/>
                        </a:cxn>
                        <a:cxn ang="0">
                          <a:pos x="78" y="200"/>
                        </a:cxn>
                        <a:cxn ang="0">
                          <a:pos x="54" y="186"/>
                        </a:cxn>
                        <a:cxn ang="0">
                          <a:pos x="0" y="230"/>
                        </a:cxn>
                        <a:cxn ang="0">
                          <a:pos x="0" y="234"/>
                        </a:cxn>
                        <a:cxn ang="0">
                          <a:pos x="54" y="190"/>
                        </a:cxn>
                        <a:cxn ang="0">
                          <a:pos x="78" y="206"/>
                        </a:cxn>
                        <a:cxn ang="0">
                          <a:pos x="158" y="150"/>
                        </a:cxn>
                        <a:cxn ang="0">
                          <a:pos x="188" y="164"/>
                        </a:cxn>
                        <a:cxn ang="0">
                          <a:pos x="238" y="54"/>
                        </a:cxn>
                        <a:cxn ang="0">
                          <a:pos x="278" y="14"/>
                        </a:cxn>
                        <a:cxn ang="0">
                          <a:pos x="274" y="2"/>
                        </a:cxn>
                        <a:cxn ang="0">
                          <a:pos x="270" y="0"/>
                        </a:cxn>
                        <a:cxn ang="0">
                          <a:pos x="274" y="12"/>
                        </a:cxn>
                      </a:cxnLst>
                      <a:rect l="0" t="0" r="r" b="b"/>
                      <a:pathLst>
                        <a:path w="278" h="234">
                          <a:moveTo>
                            <a:pt x="274" y="12"/>
                          </a:moveTo>
                          <a:lnTo>
                            <a:pt x="236" y="52"/>
                          </a:lnTo>
                          <a:lnTo>
                            <a:pt x="186" y="160"/>
                          </a:lnTo>
                          <a:lnTo>
                            <a:pt x="158" y="146"/>
                          </a:lnTo>
                          <a:lnTo>
                            <a:pt x="78" y="200"/>
                          </a:lnTo>
                          <a:lnTo>
                            <a:pt x="54" y="186"/>
                          </a:lnTo>
                          <a:lnTo>
                            <a:pt x="0" y="230"/>
                          </a:lnTo>
                          <a:lnTo>
                            <a:pt x="0" y="234"/>
                          </a:lnTo>
                          <a:lnTo>
                            <a:pt x="54" y="190"/>
                          </a:lnTo>
                          <a:lnTo>
                            <a:pt x="78" y="206"/>
                          </a:lnTo>
                          <a:lnTo>
                            <a:pt x="158" y="150"/>
                          </a:lnTo>
                          <a:lnTo>
                            <a:pt x="188" y="164"/>
                          </a:lnTo>
                          <a:lnTo>
                            <a:pt x="238" y="54"/>
                          </a:lnTo>
                          <a:lnTo>
                            <a:pt x="278" y="14"/>
                          </a:lnTo>
                          <a:lnTo>
                            <a:pt x="274" y="2"/>
                          </a:lnTo>
                          <a:lnTo>
                            <a:pt x="270" y="0"/>
                          </a:lnTo>
                          <a:lnTo>
                            <a:pt x="274" y="1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76" name="Freeform 2947"/>
                    <p:cNvSpPr>
                      <a:spLocks/>
                    </p:cNvSpPr>
                    <p:nvPr/>
                  </p:nvSpPr>
                  <p:spPr bwMode="auto">
                    <a:xfrm>
                      <a:off x="4808" y="1695"/>
                      <a:ext cx="2" cy="2"/>
                    </a:xfrm>
                    <a:custGeom>
                      <a:avLst/>
                      <a:gdLst/>
                      <a:ahLst/>
                      <a:cxnLst>
                        <a:cxn ang="0">
                          <a:pos x="0" y="0"/>
                        </a:cxn>
                        <a:cxn ang="0">
                          <a:pos x="0" y="2"/>
                        </a:cxn>
                        <a:cxn ang="0">
                          <a:pos x="2" y="2"/>
                        </a:cxn>
                        <a:cxn ang="0">
                          <a:pos x="0" y="0"/>
                        </a:cxn>
                      </a:cxnLst>
                      <a:rect l="0" t="0" r="r" b="b"/>
                      <a:pathLst>
                        <a:path w="2" h="2">
                          <a:moveTo>
                            <a:pt x="0" y="0"/>
                          </a:moveTo>
                          <a:lnTo>
                            <a:pt x="0" y="2"/>
                          </a:lnTo>
                          <a:lnTo>
                            <a:pt x="2" y="2"/>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77" name="Freeform 2948"/>
                    <p:cNvSpPr>
                      <a:spLocks/>
                    </p:cNvSpPr>
                    <p:nvPr/>
                  </p:nvSpPr>
                  <p:spPr bwMode="auto">
                    <a:xfrm>
                      <a:off x="4184" y="1895"/>
                      <a:ext cx="1" cy="2"/>
                    </a:xfrm>
                    <a:custGeom>
                      <a:avLst/>
                      <a:gdLst/>
                      <a:ahLst/>
                      <a:cxnLst>
                        <a:cxn ang="0">
                          <a:pos x="0" y="2"/>
                        </a:cxn>
                        <a:cxn ang="0">
                          <a:pos x="0" y="2"/>
                        </a:cxn>
                        <a:cxn ang="0">
                          <a:pos x="0" y="0"/>
                        </a:cxn>
                        <a:cxn ang="0">
                          <a:pos x="0" y="2"/>
                        </a:cxn>
                      </a:cxnLst>
                      <a:rect l="0" t="0" r="r" b="b"/>
                      <a:pathLst>
                        <a:path h="2">
                          <a:moveTo>
                            <a:pt x="0" y="2"/>
                          </a:moveTo>
                          <a:lnTo>
                            <a:pt x="0" y="2"/>
                          </a:lnTo>
                          <a:lnTo>
                            <a:pt x="0" y="0"/>
                          </a:lnTo>
                          <a:lnTo>
                            <a:pt x="0"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78" name="Freeform 2949"/>
                    <p:cNvSpPr>
                      <a:spLocks/>
                    </p:cNvSpPr>
                    <p:nvPr/>
                  </p:nvSpPr>
                  <p:spPr bwMode="auto">
                    <a:xfrm>
                      <a:off x="4188" y="1469"/>
                      <a:ext cx="336" cy="534"/>
                    </a:xfrm>
                    <a:custGeom>
                      <a:avLst/>
                      <a:gdLst/>
                      <a:ahLst/>
                      <a:cxnLst>
                        <a:cxn ang="0">
                          <a:pos x="106" y="466"/>
                        </a:cxn>
                        <a:cxn ang="0">
                          <a:pos x="196" y="454"/>
                        </a:cxn>
                        <a:cxn ang="0">
                          <a:pos x="220" y="470"/>
                        </a:cxn>
                        <a:cxn ang="0">
                          <a:pos x="234" y="512"/>
                        </a:cxn>
                        <a:cxn ang="0">
                          <a:pos x="286" y="534"/>
                        </a:cxn>
                        <a:cxn ang="0">
                          <a:pos x="288" y="532"/>
                        </a:cxn>
                        <a:cxn ang="0">
                          <a:pos x="236" y="510"/>
                        </a:cxn>
                        <a:cxn ang="0">
                          <a:pos x="226" y="474"/>
                        </a:cxn>
                        <a:cxn ang="0">
                          <a:pos x="232" y="480"/>
                        </a:cxn>
                        <a:cxn ang="0">
                          <a:pos x="290" y="348"/>
                        </a:cxn>
                        <a:cxn ang="0">
                          <a:pos x="324" y="288"/>
                        </a:cxn>
                        <a:cxn ang="0">
                          <a:pos x="334" y="210"/>
                        </a:cxn>
                        <a:cxn ang="0">
                          <a:pos x="334" y="208"/>
                        </a:cxn>
                        <a:cxn ang="0">
                          <a:pos x="334" y="208"/>
                        </a:cxn>
                        <a:cxn ang="0">
                          <a:pos x="336" y="200"/>
                        </a:cxn>
                        <a:cxn ang="0">
                          <a:pos x="262" y="0"/>
                        </a:cxn>
                        <a:cxn ang="0">
                          <a:pos x="260" y="6"/>
                        </a:cxn>
                        <a:cxn ang="0">
                          <a:pos x="330" y="202"/>
                        </a:cxn>
                        <a:cxn ang="0">
                          <a:pos x="320" y="286"/>
                        </a:cxn>
                        <a:cxn ang="0">
                          <a:pos x="288" y="346"/>
                        </a:cxn>
                        <a:cxn ang="0">
                          <a:pos x="232" y="470"/>
                        </a:cxn>
                        <a:cxn ang="0">
                          <a:pos x="198" y="450"/>
                        </a:cxn>
                        <a:cxn ang="0">
                          <a:pos x="106" y="462"/>
                        </a:cxn>
                        <a:cxn ang="0">
                          <a:pos x="0" y="424"/>
                        </a:cxn>
                        <a:cxn ang="0">
                          <a:pos x="0" y="430"/>
                        </a:cxn>
                        <a:cxn ang="0">
                          <a:pos x="106" y="466"/>
                        </a:cxn>
                      </a:cxnLst>
                      <a:rect l="0" t="0" r="r" b="b"/>
                      <a:pathLst>
                        <a:path w="336" h="534">
                          <a:moveTo>
                            <a:pt x="106" y="466"/>
                          </a:moveTo>
                          <a:lnTo>
                            <a:pt x="196" y="454"/>
                          </a:lnTo>
                          <a:lnTo>
                            <a:pt x="220" y="470"/>
                          </a:lnTo>
                          <a:lnTo>
                            <a:pt x="234" y="512"/>
                          </a:lnTo>
                          <a:lnTo>
                            <a:pt x="286" y="534"/>
                          </a:lnTo>
                          <a:lnTo>
                            <a:pt x="288" y="532"/>
                          </a:lnTo>
                          <a:lnTo>
                            <a:pt x="236" y="510"/>
                          </a:lnTo>
                          <a:lnTo>
                            <a:pt x="226" y="474"/>
                          </a:lnTo>
                          <a:lnTo>
                            <a:pt x="232" y="480"/>
                          </a:lnTo>
                          <a:lnTo>
                            <a:pt x="290" y="348"/>
                          </a:lnTo>
                          <a:lnTo>
                            <a:pt x="324" y="288"/>
                          </a:lnTo>
                          <a:lnTo>
                            <a:pt x="334" y="210"/>
                          </a:lnTo>
                          <a:lnTo>
                            <a:pt x="334" y="208"/>
                          </a:lnTo>
                          <a:lnTo>
                            <a:pt x="334" y="208"/>
                          </a:lnTo>
                          <a:lnTo>
                            <a:pt x="336" y="200"/>
                          </a:lnTo>
                          <a:lnTo>
                            <a:pt x="262" y="0"/>
                          </a:lnTo>
                          <a:lnTo>
                            <a:pt x="260" y="6"/>
                          </a:lnTo>
                          <a:lnTo>
                            <a:pt x="330" y="202"/>
                          </a:lnTo>
                          <a:lnTo>
                            <a:pt x="320" y="286"/>
                          </a:lnTo>
                          <a:lnTo>
                            <a:pt x="288" y="346"/>
                          </a:lnTo>
                          <a:lnTo>
                            <a:pt x="232" y="470"/>
                          </a:lnTo>
                          <a:lnTo>
                            <a:pt x="198" y="450"/>
                          </a:lnTo>
                          <a:lnTo>
                            <a:pt x="106" y="462"/>
                          </a:lnTo>
                          <a:lnTo>
                            <a:pt x="0" y="424"/>
                          </a:lnTo>
                          <a:lnTo>
                            <a:pt x="0" y="430"/>
                          </a:lnTo>
                          <a:lnTo>
                            <a:pt x="106" y="46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79" name="Freeform 2950"/>
                    <p:cNvSpPr>
                      <a:spLocks/>
                    </p:cNvSpPr>
                    <p:nvPr/>
                  </p:nvSpPr>
                  <p:spPr bwMode="auto">
                    <a:xfrm>
                      <a:off x="4478" y="1699"/>
                      <a:ext cx="330" cy="340"/>
                    </a:xfrm>
                    <a:custGeom>
                      <a:avLst/>
                      <a:gdLst/>
                      <a:ahLst/>
                      <a:cxnLst>
                        <a:cxn ang="0">
                          <a:pos x="328" y="0"/>
                        </a:cxn>
                        <a:cxn ang="0">
                          <a:pos x="312" y="22"/>
                        </a:cxn>
                        <a:cxn ang="0">
                          <a:pos x="272" y="22"/>
                        </a:cxn>
                        <a:cxn ang="0">
                          <a:pos x="230" y="84"/>
                        </a:cxn>
                        <a:cxn ang="0">
                          <a:pos x="202" y="154"/>
                        </a:cxn>
                        <a:cxn ang="0">
                          <a:pos x="172" y="130"/>
                        </a:cxn>
                        <a:cxn ang="0">
                          <a:pos x="142" y="294"/>
                        </a:cxn>
                        <a:cxn ang="0">
                          <a:pos x="72" y="336"/>
                        </a:cxn>
                        <a:cxn ang="0">
                          <a:pos x="0" y="304"/>
                        </a:cxn>
                        <a:cxn ang="0">
                          <a:pos x="0" y="304"/>
                        </a:cxn>
                        <a:cxn ang="0">
                          <a:pos x="0" y="306"/>
                        </a:cxn>
                        <a:cxn ang="0">
                          <a:pos x="72" y="340"/>
                        </a:cxn>
                        <a:cxn ang="0">
                          <a:pos x="144" y="296"/>
                        </a:cxn>
                        <a:cxn ang="0">
                          <a:pos x="174" y="132"/>
                        </a:cxn>
                        <a:cxn ang="0">
                          <a:pos x="202" y="158"/>
                        </a:cxn>
                        <a:cxn ang="0">
                          <a:pos x="232" y="84"/>
                        </a:cxn>
                        <a:cxn ang="0">
                          <a:pos x="274" y="26"/>
                        </a:cxn>
                        <a:cxn ang="0">
                          <a:pos x="312" y="26"/>
                        </a:cxn>
                        <a:cxn ang="0">
                          <a:pos x="330" y="0"/>
                        </a:cxn>
                        <a:cxn ang="0">
                          <a:pos x="330" y="0"/>
                        </a:cxn>
                        <a:cxn ang="0">
                          <a:pos x="328" y="0"/>
                        </a:cxn>
                      </a:cxnLst>
                      <a:rect l="0" t="0" r="r" b="b"/>
                      <a:pathLst>
                        <a:path w="330" h="340">
                          <a:moveTo>
                            <a:pt x="328" y="0"/>
                          </a:moveTo>
                          <a:lnTo>
                            <a:pt x="312" y="22"/>
                          </a:lnTo>
                          <a:lnTo>
                            <a:pt x="272" y="22"/>
                          </a:lnTo>
                          <a:lnTo>
                            <a:pt x="230" y="84"/>
                          </a:lnTo>
                          <a:lnTo>
                            <a:pt x="202" y="154"/>
                          </a:lnTo>
                          <a:lnTo>
                            <a:pt x="172" y="130"/>
                          </a:lnTo>
                          <a:lnTo>
                            <a:pt x="142" y="294"/>
                          </a:lnTo>
                          <a:lnTo>
                            <a:pt x="72" y="336"/>
                          </a:lnTo>
                          <a:lnTo>
                            <a:pt x="0" y="304"/>
                          </a:lnTo>
                          <a:lnTo>
                            <a:pt x="0" y="304"/>
                          </a:lnTo>
                          <a:lnTo>
                            <a:pt x="0" y="306"/>
                          </a:lnTo>
                          <a:lnTo>
                            <a:pt x="72" y="340"/>
                          </a:lnTo>
                          <a:lnTo>
                            <a:pt x="144" y="296"/>
                          </a:lnTo>
                          <a:lnTo>
                            <a:pt x="174" y="132"/>
                          </a:lnTo>
                          <a:lnTo>
                            <a:pt x="202" y="158"/>
                          </a:lnTo>
                          <a:lnTo>
                            <a:pt x="232" y="84"/>
                          </a:lnTo>
                          <a:lnTo>
                            <a:pt x="274" y="26"/>
                          </a:lnTo>
                          <a:lnTo>
                            <a:pt x="312" y="26"/>
                          </a:lnTo>
                          <a:lnTo>
                            <a:pt x="330" y="0"/>
                          </a:lnTo>
                          <a:lnTo>
                            <a:pt x="330" y="0"/>
                          </a:lnTo>
                          <a:lnTo>
                            <a:pt x="328"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80" name="Freeform 2951"/>
                    <p:cNvSpPr>
                      <a:spLocks/>
                    </p:cNvSpPr>
                    <p:nvPr/>
                  </p:nvSpPr>
                  <p:spPr bwMode="auto">
                    <a:xfrm>
                      <a:off x="4474" y="2001"/>
                      <a:ext cx="4" cy="4"/>
                    </a:xfrm>
                    <a:custGeom>
                      <a:avLst/>
                      <a:gdLst/>
                      <a:ahLst/>
                      <a:cxnLst>
                        <a:cxn ang="0">
                          <a:pos x="4" y="2"/>
                        </a:cxn>
                        <a:cxn ang="0">
                          <a:pos x="2" y="0"/>
                        </a:cxn>
                        <a:cxn ang="0">
                          <a:pos x="0" y="2"/>
                        </a:cxn>
                        <a:cxn ang="0">
                          <a:pos x="4" y="4"/>
                        </a:cxn>
                        <a:cxn ang="0">
                          <a:pos x="4" y="2"/>
                        </a:cxn>
                        <a:cxn ang="0">
                          <a:pos x="4" y="2"/>
                        </a:cxn>
                      </a:cxnLst>
                      <a:rect l="0" t="0" r="r" b="b"/>
                      <a:pathLst>
                        <a:path w="4" h="4">
                          <a:moveTo>
                            <a:pt x="4" y="2"/>
                          </a:moveTo>
                          <a:lnTo>
                            <a:pt x="2" y="0"/>
                          </a:lnTo>
                          <a:lnTo>
                            <a:pt x="0" y="2"/>
                          </a:lnTo>
                          <a:lnTo>
                            <a:pt x="4" y="4"/>
                          </a:lnTo>
                          <a:lnTo>
                            <a:pt x="4" y="2"/>
                          </a:lnTo>
                          <a:lnTo>
                            <a:pt x="4"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81" name="Freeform 2952"/>
                    <p:cNvSpPr>
                      <a:spLocks/>
                    </p:cNvSpPr>
                    <p:nvPr/>
                  </p:nvSpPr>
                  <p:spPr bwMode="auto">
                    <a:xfrm>
                      <a:off x="4184" y="1893"/>
                      <a:ext cx="4" cy="6"/>
                    </a:xfrm>
                    <a:custGeom>
                      <a:avLst/>
                      <a:gdLst/>
                      <a:ahLst/>
                      <a:cxnLst>
                        <a:cxn ang="0">
                          <a:pos x="0" y="2"/>
                        </a:cxn>
                        <a:cxn ang="0">
                          <a:pos x="0" y="4"/>
                        </a:cxn>
                        <a:cxn ang="0">
                          <a:pos x="4" y="6"/>
                        </a:cxn>
                        <a:cxn ang="0">
                          <a:pos x="4" y="0"/>
                        </a:cxn>
                        <a:cxn ang="0">
                          <a:pos x="0" y="0"/>
                        </a:cxn>
                        <a:cxn ang="0">
                          <a:pos x="0" y="2"/>
                        </a:cxn>
                      </a:cxnLst>
                      <a:rect l="0" t="0" r="r" b="b"/>
                      <a:pathLst>
                        <a:path w="4" h="6">
                          <a:moveTo>
                            <a:pt x="0" y="2"/>
                          </a:moveTo>
                          <a:lnTo>
                            <a:pt x="0" y="4"/>
                          </a:lnTo>
                          <a:lnTo>
                            <a:pt x="4" y="6"/>
                          </a:lnTo>
                          <a:lnTo>
                            <a:pt x="4" y="0"/>
                          </a:lnTo>
                          <a:lnTo>
                            <a:pt x="0" y="0"/>
                          </a:lnTo>
                          <a:lnTo>
                            <a:pt x="0"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82" name="Freeform 2953"/>
                    <p:cNvSpPr>
                      <a:spLocks/>
                    </p:cNvSpPr>
                    <p:nvPr/>
                  </p:nvSpPr>
                  <p:spPr bwMode="auto">
                    <a:xfrm>
                      <a:off x="5064" y="1789"/>
                      <a:ext cx="4" cy="6"/>
                    </a:xfrm>
                    <a:custGeom>
                      <a:avLst/>
                      <a:gdLst/>
                      <a:ahLst/>
                      <a:cxnLst>
                        <a:cxn ang="0">
                          <a:pos x="4" y="6"/>
                        </a:cxn>
                        <a:cxn ang="0">
                          <a:pos x="4" y="0"/>
                        </a:cxn>
                        <a:cxn ang="0">
                          <a:pos x="2" y="2"/>
                        </a:cxn>
                        <a:cxn ang="0">
                          <a:pos x="0" y="6"/>
                        </a:cxn>
                        <a:cxn ang="0">
                          <a:pos x="4" y="6"/>
                        </a:cxn>
                      </a:cxnLst>
                      <a:rect l="0" t="0" r="r" b="b"/>
                      <a:pathLst>
                        <a:path w="4" h="6">
                          <a:moveTo>
                            <a:pt x="4" y="6"/>
                          </a:moveTo>
                          <a:lnTo>
                            <a:pt x="4" y="0"/>
                          </a:lnTo>
                          <a:lnTo>
                            <a:pt x="2" y="2"/>
                          </a:lnTo>
                          <a:lnTo>
                            <a:pt x="0" y="6"/>
                          </a:lnTo>
                          <a:lnTo>
                            <a:pt x="4" y="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83" name="Freeform 2954"/>
                    <p:cNvSpPr>
                      <a:spLocks/>
                    </p:cNvSpPr>
                    <p:nvPr/>
                  </p:nvSpPr>
                  <p:spPr bwMode="auto">
                    <a:xfrm>
                      <a:off x="4808" y="1697"/>
                      <a:ext cx="258" cy="118"/>
                    </a:xfrm>
                    <a:custGeom>
                      <a:avLst/>
                      <a:gdLst/>
                      <a:ahLst/>
                      <a:cxnLst>
                        <a:cxn ang="0">
                          <a:pos x="54" y="106"/>
                        </a:cxn>
                        <a:cxn ang="0">
                          <a:pos x="64" y="26"/>
                        </a:cxn>
                        <a:cxn ang="0">
                          <a:pos x="2" y="0"/>
                        </a:cxn>
                        <a:cxn ang="0">
                          <a:pos x="2" y="0"/>
                        </a:cxn>
                        <a:cxn ang="0">
                          <a:pos x="2" y="2"/>
                        </a:cxn>
                        <a:cxn ang="0">
                          <a:pos x="0" y="2"/>
                        </a:cxn>
                        <a:cxn ang="0">
                          <a:pos x="60" y="28"/>
                        </a:cxn>
                        <a:cxn ang="0">
                          <a:pos x="50" y="108"/>
                        </a:cxn>
                        <a:cxn ang="0">
                          <a:pos x="172" y="118"/>
                        </a:cxn>
                        <a:cxn ang="0">
                          <a:pos x="256" y="98"/>
                        </a:cxn>
                        <a:cxn ang="0">
                          <a:pos x="258" y="94"/>
                        </a:cxn>
                        <a:cxn ang="0">
                          <a:pos x="176" y="116"/>
                        </a:cxn>
                        <a:cxn ang="0">
                          <a:pos x="54" y="106"/>
                        </a:cxn>
                      </a:cxnLst>
                      <a:rect l="0" t="0" r="r" b="b"/>
                      <a:pathLst>
                        <a:path w="258" h="118">
                          <a:moveTo>
                            <a:pt x="54" y="106"/>
                          </a:moveTo>
                          <a:lnTo>
                            <a:pt x="64" y="26"/>
                          </a:lnTo>
                          <a:lnTo>
                            <a:pt x="2" y="0"/>
                          </a:lnTo>
                          <a:lnTo>
                            <a:pt x="2" y="0"/>
                          </a:lnTo>
                          <a:lnTo>
                            <a:pt x="2" y="2"/>
                          </a:lnTo>
                          <a:lnTo>
                            <a:pt x="0" y="2"/>
                          </a:lnTo>
                          <a:lnTo>
                            <a:pt x="60" y="28"/>
                          </a:lnTo>
                          <a:lnTo>
                            <a:pt x="50" y="108"/>
                          </a:lnTo>
                          <a:lnTo>
                            <a:pt x="172" y="118"/>
                          </a:lnTo>
                          <a:lnTo>
                            <a:pt x="256" y="98"/>
                          </a:lnTo>
                          <a:lnTo>
                            <a:pt x="258" y="94"/>
                          </a:lnTo>
                          <a:lnTo>
                            <a:pt x="176" y="116"/>
                          </a:lnTo>
                          <a:lnTo>
                            <a:pt x="54" y="10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84" name="Freeform 2955"/>
                    <p:cNvSpPr>
                      <a:spLocks/>
                    </p:cNvSpPr>
                    <p:nvPr/>
                  </p:nvSpPr>
                  <p:spPr bwMode="auto">
                    <a:xfrm>
                      <a:off x="4522" y="1673"/>
                      <a:ext cx="286" cy="72"/>
                    </a:xfrm>
                    <a:custGeom>
                      <a:avLst/>
                      <a:gdLst/>
                      <a:ahLst/>
                      <a:cxnLst>
                        <a:cxn ang="0">
                          <a:pos x="18" y="56"/>
                        </a:cxn>
                        <a:cxn ang="0">
                          <a:pos x="106" y="26"/>
                        </a:cxn>
                        <a:cxn ang="0">
                          <a:pos x="132" y="72"/>
                        </a:cxn>
                        <a:cxn ang="0">
                          <a:pos x="238" y="16"/>
                        </a:cxn>
                        <a:cxn ang="0">
                          <a:pos x="284" y="26"/>
                        </a:cxn>
                        <a:cxn ang="0">
                          <a:pos x="286" y="24"/>
                        </a:cxn>
                        <a:cxn ang="0">
                          <a:pos x="234" y="12"/>
                        </a:cxn>
                        <a:cxn ang="0">
                          <a:pos x="132" y="68"/>
                        </a:cxn>
                        <a:cxn ang="0">
                          <a:pos x="108" y="26"/>
                        </a:cxn>
                        <a:cxn ang="0">
                          <a:pos x="108" y="26"/>
                        </a:cxn>
                        <a:cxn ang="0">
                          <a:pos x="106" y="24"/>
                        </a:cxn>
                        <a:cxn ang="0">
                          <a:pos x="20" y="50"/>
                        </a:cxn>
                        <a:cxn ang="0">
                          <a:pos x="2" y="0"/>
                        </a:cxn>
                        <a:cxn ang="0">
                          <a:pos x="0" y="4"/>
                        </a:cxn>
                        <a:cxn ang="0">
                          <a:pos x="0" y="6"/>
                        </a:cxn>
                        <a:cxn ang="0">
                          <a:pos x="18" y="56"/>
                        </a:cxn>
                      </a:cxnLst>
                      <a:rect l="0" t="0" r="r" b="b"/>
                      <a:pathLst>
                        <a:path w="286" h="72">
                          <a:moveTo>
                            <a:pt x="18" y="56"/>
                          </a:moveTo>
                          <a:lnTo>
                            <a:pt x="106" y="26"/>
                          </a:lnTo>
                          <a:lnTo>
                            <a:pt x="132" y="72"/>
                          </a:lnTo>
                          <a:lnTo>
                            <a:pt x="238" y="16"/>
                          </a:lnTo>
                          <a:lnTo>
                            <a:pt x="284" y="26"/>
                          </a:lnTo>
                          <a:lnTo>
                            <a:pt x="286" y="24"/>
                          </a:lnTo>
                          <a:lnTo>
                            <a:pt x="234" y="12"/>
                          </a:lnTo>
                          <a:lnTo>
                            <a:pt x="132" y="68"/>
                          </a:lnTo>
                          <a:lnTo>
                            <a:pt x="108" y="26"/>
                          </a:lnTo>
                          <a:lnTo>
                            <a:pt x="108" y="26"/>
                          </a:lnTo>
                          <a:lnTo>
                            <a:pt x="106" y="24"/>
                          </a:lnTo>
                          <a:lnTo>
                            <a:pt x="20" y="50"/>
                          </a:lnTo>
                          <a:lnTo>
                            <a:pt x="2" y="0"/>
                          </a:lnTo>
                          <a:lnTo>
                            <a:pt x="0" y="4"/>
                          </a:lnTo>
                          <a:lnTo>
                            <a:pt x="0" y="6"/>
                          </a:lnTo>
                          <a:lnTo>
                            <a:pt x="18" y="5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85" name="Freeform 2956"/>
                    <p:cNvSpPr>
                      <a:spLocks/>
                    </p:cNvSpPr>
                    <p:nvPr/>
                  </p:nvSpPr>
                  <p:spPr bwMode="auto">
                    <a:xfrm>
                      <a:off x="4806" y="1697"/>
                      <a:ext cx="4" cy="2"/>
                    </a:xfrm>
                    <a:custGeom>
                      <a:avLst/>
                      <a:gdLst/>
                      <a:ahLst/>
                      <a:cxnLst>
                        <a:cxn ang="0">
                          <a:pos x="2" y="2"/>
                        </a:cxn>
                        <a:cxn ang="0">
                          <a:pos x="2" y="2"/>
                        </a:cxn>
                        <a:cxn ang="0">
                          <a:pos x="4" y="2"/>
                        </a:cxn>
                        <a:cxn ang="0">
                          <a:pos x="4" y="0"/>
                        </a:cxn>
                        <a:cxn ang="0">
                          <a:pos x="2" y="0"/>
                        </a:cxn>
                        <a:cxn ang="0">
                          <a:pos x="0" y="2"/>
                        </a:cxn>
                        <a:cxn ang="0">
                          <a:pos x="2" y="2"/>
                        </a:cxn>
                      </a:cxnLst>
                      <a:rect l="0" t="0" r="r" b="b"/>
                      <a:pathLst>
                        <a:path w="4" h="2">
                          <a:moveTo>
                            <a:pt x="2" y="2"/>
                          </a:moveTo>
                          <a:lnTo>
                            <a:pt x="2" y="2"/>
                          </a:lnTo>
                          <a:lnTo>
                            <a:pt x="4" y="2"/>
                          </a:lnTo>
                          <a:lnTo>
                            <a:pt x="4" y="0"/>
                          </a:lnTo>
                          <a:lnTo>
                            <a:pt x="2" y="0"/>
                          </a:lnTo>
                          <a:lnTo>
                            <a:pt x="0" y="2"/>
                          </a:lnTo>
                          <a:lnTo>
                            <a:pt x="2"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86" name="Rectangle 2957"/>
                    <p:cNvSpPr>
                      <a:spLocks noChangeArrowheads="1"/>
                    </p:cNvSpPr>
                    <p:nvPr/>
                  </p:nvSpPr>
                  <p:spPr bwMode="auto">
                    <a:xfrm>
                      <a:off x="4522" y="1677"/>
                      <a:ext cx="1" cy="2"/>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87" name="Freeform 2958"/>
                    <p:cNvSpPr>
                      <a:spLocks/>
                    </p:cNvSpPr>
                    <p:nvPr/>
                  </p:nvSpPr>
                  <p:spPr bwMode="auto">
                    <a:xfrm>
                      <a:off x="4516" y="1321"/>
                      <a:ext cx="490" cy="270"/>
                    </a:xfrm>
                    <a:custGeom>
                      <a:avLst/>
                      <a:gdLst/>
                      <a:ahLst/>
                      <a:cxnLst>
                        <a:cxn ang="0">
                          <a:pos x="462" y="258"/>
                        </a:cxn>
                        <a:cxn ang="0">
                          <a:pos x="490" y="190"/>
                        </a:cxn>
                        <a:cxn ang="0">
                          <a:pos x="452" y="138"/>
                        </a:cxn>
                        <a:cxn ang="0">
                          <a:pos x="462" y="68"/>
                        </a:cxn>
                        <a:cxn ang="0">
                          <a:pos x="382" y="0"/>
                        </a:cxn>
                        <a:cxn ang="0">
                          <a:pos x="18" y="120"/>
                        </a:cxn>
                        <a:cxn ang="0">
                          <a:pos x="2" y="74"/>
                        </a:cxn>
                        <a:cxn ang="0">
                          <a:pos x="0" y="76"/>
                        </a:cxn>
                        <a:cxn ang="0">
                          <a:pos x="16" y="124"/>
                        </a:cxn>
                        <a:cxn ang="0">
                          <a:pos x="382" y="4"/>
                        </a:cxn>
                        <a:cxn ang="0">
                          <a:pos x="458" y="70"/>
                        </a:cxn>
                        <a:cxn ang="0">
                          <a:pos x="448" y="138"/>
                        </a:cxn>
                        <a:cxn ang="0">
                          <a:pos x="488" y="190"/>
                        </a:cxn>
                        <a:cxn ang="0">
                          <a:pos x="458" y="256"/>
                        </a:cxn>
                        <a:cxn ang="0">
                          <a:pos x="428" y="266"/>
                        </a:cxn>
                        <a:cxn ang="0">
                          <a:pos x="430" y="270"/>
                        </a:cxn>
                        <a:cxn ang="0">
                          <a:pos x="462" y="258"/>
                        </a:cxn>
                      </a:cxnLst>
                      <a:rect l="0" t="0" r="r" b="b"/>
                      <a:pathLst>
                        <a:path w="490" h="270">
                          <a:moveTo>
                            <a:pt x="462" y="258"/>
                          </a:moveTo>
                          <a:lnTo>
                            <a:pt x="490" y="190"/>
                          </a:lnTo>
                          <a:lnTo>
                            <a:pt x="452" y="138"/>
                          </a:lnTo>
                          <a:lnTo>
                            <a:pt x="462" y="68"/>
                          </a:lnTo>
                          <a:lnTo>
                            <a:pt x="382" y="0"/>
                          </a:lnTo>
                          <a:lnTo>
                            <a:pt x="18" y="120"/>
                          </a:lnTo>
                          <a:lnTo>
                            <a:pt x="2" y="74"/>
                          </a:lnTo>
                          <a:lnTo>
                            <a:pt x="0" y="76"/>
                          </a:lnTo>
                          <a:lnTo>
                            <a:pt x="16" y="124"/>
                          </a:lnTo>
                          <a:lnTo>
                            <a:pt x="382" y="4"/>
                          </a:lnTo>
                          <a:lnTo>
                            <a:pt x="458" y="70"/>
                          </a:lnTo>
                          <a:lnTo>
                            <a:pt x="448" y="138"/>
                          </a:lnTo>
                          <a:lnTo>
                            <a:pt x="488" y="190"/>
                          </a:lnTo>
                          <a:lnTo>
                            <a:pt x="458" y="256"/>
                          </a:lnTo>
                          <a:lnTo>
                            <a:pt x="428" y="266"/>
                          </a:lnTo>
                          <a:lnTo>
                            <a:pt x="430" y="270"/>
                          </a:lnTo>
                          <a:lnTo>
                            <a:pt x="462" y="258"/>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88" name="Freeform 2959"/>
                    <p:cNvSpPr>
                      <a:spLocks/>
                    </p:cNvSpPr>
                    <p:nvPr/>
                  </p:nvSpPr>
                  <p:spPr bwMode="auto">
                    <a:xfrm>
                      <a:off x="4626" y="1587"/>
                      <a:ext cx="320" cy="112"/>
                    </a:xfrm>
                    <a:custGeom>
                      <a:avLst/>
                      <a:gdLst/>
                      <a:ahLst/>
                      <a:cxnLst>
                        <a:cxn ang="0">
                          <a:pos x="4" y="112"/>
                        </a:cxn>
                        <a:cxn ang="0">
                          <a:pos x="320" y="4"/>
                        </a:cxn>
                        <a:cxn ang="0">
                          <a:pos x="318" y="0"/>
                        </a:cxn>
                        <a:cxn ang="0">
                          <a:pos x="0" y="110"/>
                        </a:cxn>
                        <a:cxn ang="0">
                          <a:pos x="2" y="110"/>
                        </a:cxn>
                        <a:cxn ang="0">
                          <a:pos x="2" y="110"/>
                        </a:cxn>
                        <a:cxn ang="0">
                          <a:pos x="4" y="112"/>
                        </a:cxn>
                      </a:cxnLst>
                      <a:rect l="0" t="0" r="r" b="b"/>
                      <a:pathLst>
                        <a:path w="320" h="112">
                          <a:moveTo>
                            <a:pt x="4" y="112"/>
                          </a:moveTo>
                          <a:lnTo>
                            <a:pt x="320" y="4"/>
                          </a:lnTo>
                          <a:lnTo>
                            <a:pt x="318" y="0"/>
                          </a:lnTo>
                          <a:lnTo>
                            <a:pt x="0" y="110"/>
                          </a:lnTo>
                          <a:lnTo>
                            <a:pt x="2" y="110"/>
                          </a:lnTo>
                          <a:lnTo>
                            <a:pt x="2" y="110"/>
                          </a:lnTo>
                          <a:lnTo>
                            <a:pt x="4" y="11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89" name="Freeform 2960"/>
                    <p:cNvSpPr>
                      <a:spLocks/>
                    </p:cNvSpPr>
                    <p:nvPr/>
                  </p:nvSpPr>
                  <p:spPr bwMode="auto">
                    <a:xfrm>
                      <a:off x="4628" y="1697"/>
                      <a:ext cx="2" cy="2"/>
                    </a:xfrm>
                    <a:custGeom>
                      <a:avLst/>
                      <a:gdLst/>
                      <a:ahLst/>
                      <a:cxnLst>
                        <a:cxn ang="0">
                          <a:pos x="2" y="2"/>
                        </a:cxn>
                        <a:cxn ang="0">
                          <a:pos x="0" y="0"/>
                        </a:cxn>
                        <a:cxn ang="0">
                          <a:pos x="0" y="0"/>
                        </a:cxn>
                        <a:cxn ang="0">
                          <a:pos x="2" y="2"/>
                        </a:cxn>
                        <a:cxn ang="0">
                          <a:pos x="2" y="2"/>
                        </a:cxn>
                      </a:cxnLst>
                      <a:rect l="0" t="0" r="r" b="b"/>
                      <a:pathLst>
                        <a:path w="2" h="2">
                          <a:moveTo>
                            <a:pt x="2" y="2"/>
                          </a:moveTo>
                          <a:lnTo>
                            <a:pt x="0" y="0"/>
                          </a:lnTo>
                          <a:lnTo>
                            <a:pt x="0" y="0"/>
                          </a:lnTo>
                          <a:lnTo>
                            <a:pt x="2" y="2"/>
                          </a:lnTo>
                          <a:lnTo>
                            <a:pt x="2"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90" name="Rectangle 2961"/>
                    <p:cNvSpPr>
                      <a:spLocks noChangeArrowheads="1"/>
                    </p:cNvSpPr>
                    <p:nvPr/>
                  </p:nvSpPr>
                  <p:spPr bwMode="auto">
                    <a:xfrm>
                      <a:off x="5072" y="1723"/>
                      <a:ext cx="2" cy="2"/>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91" name="Rectangle 2962"/>
                    <p:cNvSpPr>
                      <a:spLocks noChangeArrowheads="1"/>
                    </p:cNvSpPr>
                    <p:nvPr/>
                  </p:nvSpPr>
                  <p:spPr bwMode="auto">
                    <a:xfrm>
                      <a:off x="4944" y="1587"/>
                      <a:ext cx="1" cy="1"/>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392" name="Freeform 2963"/>
                    <p:cNvSpPr>
                      <a:spLocks/>
                    </p:cNvSpPr>
                    <p:nvPr/>
                  </p:nvSpPr>
                  <p:spPr bwMode="auto">
                    <a:xfrm>
                      <a:off x="4946" y="1591"/>
                      <a:ext cx="126" cy="162"/>
                    </a:xfrm>
                    <a:custGeom>
                      <a:avLst/>
                      <a:gdLst/>
                      <a:ahLst/>
                      <a:cxnLst>
                        <a:cxn ang="0">
                          <a:pos x="0" y="0"/>
                        </a:cxn>
                        <a:cxn ang="0">
                          <a:pos x="0" y="0"/>
                        </a:cxn>
                        <a:cxn ang="0">
                          <a:pos x="58" y="162"/>
                        </a:cxn>
                        <a:cxn ang="0">
                          <a:pos x="126" y="134"/>
                        </a:cxn>
                        <a:cxn ang="0">
                          <a:pos x="126" y="132"/>
                        </a:cxn>
                        <a:cxn ang="0">
                          <a:pos x="62" y="158"/>
                        </a:cxn>
                        <a:cxn ang="0">
                          <a:pos x="0" y="0"/>
                        </a:cxn>
                      </a:cxnLst>
                      <a:rect l="0" t="0" r="r" b="b"/>
                      <a:pathLst>
                        <a:path w="126" h="162">
                          <a:moveTo>
                            <a:pt x="0" y="0"/>
                          </a:moveTo>
                          <a:lnTo>
                            <a:pt x="0" y="0"/>
                          </a:lnTo>
                          <a:lnTo>
                            <a:pt x="58" y="162"/>
                          </a:lnTo>
                          <a:lnTo>
                            <a:pt x="126" y="134"/>
                          </a:lnTo>
                          <a:lnTo>
                            <a:pt x="126" y="132"/>
                          </a:lnTo>
                          <a:lnTo>
                            <a:pt x="62" y="158"/>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93" name="Freeform 2964"/>
                    <p:cNvSpPr>
                      <a:spLocks/>
                    </p:cNvSpPr>
                    <p:nvPr/>
                  </p:nvSpPr>
                  <p:spPr bwMode="auto">
                    <a:xfrm>
                      <a:off x="4944" y="1587"/>
                      <a:ext cx="2" cy="4"/>
                    </a:xfrm>
                    <a:custGeom>
                      <a:avLst/>
                      <a:gdLst/>
                      <a:ahLst/>
                      <a:cxnLst>
                        <a:cxn ang="0">
                          <a:pos x="2" y="4"/>
                        </a:cxn>
                        <a:cxn ang="0">
                          <a:pos x="0" y="0"/>
                        </a:cxn>
                        <a:cxn ang="0">
                          <a:pos x="0" y="0"/>
                        </a:cxn>
                        <a:cxn ang="0">
                          <a:pos x="2" y="4"/>
                        </a:cxn>
                        <a:cxn ang="0">
                          <a:pos x="2" y="4"/>
                        </a:cxn>
                      </a:cxnLst>
                      <a:rect l="0" t="0" r="r" b="b"/>
                      <a:pathLst>
                        <a:path w="2" h="4">
                          <a:moveTo>
                            <a:pt x="2" y="4"/>
                          </a:moveTo>
                          <a:lnTo>
                            <a:pt x="0" y="0"/>
                          </a:lnTo>
                          <a:lnTo>
                            <a:pt x="0" y="0"/>
                          </a:lnTo>
                          <a:lnTo>
                            <a:pt x="2" y="4"/>
                          </a:lnTo>
                          <a:lnTo>
                            <a:pt x="2"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94" name="Freeform 2965"/>
                    <p:cNvSpPr>
                      <a:spLocks/>
                    </p:cNvSpPr>
                    <p:nvPr/>
                  </p:nvSpPr>
                  <p:spPr bwMode="auto">
                    <a:xfrm>
                      <a:off x="5280" y="1225"/>
                      <a:ext cx="2" cy="4"/>
                    </a:xfrm>
                    <a:custGeom>
                      <a:avLst/>
                      <a:gdLst/>
                      <a:ahLst/>
                      <a:cxnLst>
                        <a:cxn ang="0">
                          <a:pos x="2" y="4"/>
                        </a:cxn>
                        <a:cxn ang="0">
                          <a:pos x="2" y="2"/>
                        </a:cxn>
                        <a:cxn ang="0">
                          <a:pos x="0" y="0"/>
                        </a:cxn>
                        <a:cxn ang="0">
                          <a:pos x="0" y="0"/>
                        </a:cxn>
                        <a:cxn ang="0">
                          <a:pos x="2" y="4"/>
                        </a:cxn>
                      </a:cxnLst>
                      <a:rect l="0" t="0" r="r" b="b"/>
                      <a:pathLst>
                        <a:path w="2" h="4">
                          <a:moveTo>
                            <a:pt x="2" y="4"/>
                          </a:moveTo>
                          <a:lnTo>
                            <a:pt x="2" y="2"/>
                          </a:lnTo>
                          <a:lnTo>
                            <a:pt x="0" y="0"/>
                          </a:lnTo>
                          <a:lnTo>
                            <a:pt x="0" y="0"/>
                          </a:lnTo>
                          <a:lnTo>
                            <a:pt x="2" y="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95" name="Freeform 2966"/>
                    <p:cNvSpPr>
                      <a:spLocks/>
                    </p:cNvSpPr>
                    <p:nvPr/>
                  </p:nvSpPr>
                  <p:spPr bwMode="auto">
                    <a:xfrm>
                      <a:off x="5218" y="1341"/>
                      <a:ext cx="4" cy="6"/>
                    </a:xfrm>
                    <a:custGeom>
                      <a:avLst/>
                      <a:gdLst/>
                      <a:ahLst/>
                      <a:cxnLst>
                        <a:cxn ang="0">
                          <a:pos x="2" y="6"/>
                        </a:cxn>
                        <a:cxn ang="0">
                          <a:pos x="2" y="6"/>
                        </a:cxn>
                        <a:cxn ang="0">
                          <a:pos x="4" y="4"/>
                        </a:cxn>
                        <a:cxn ang="0">
                          <a:pos x="2" y="0"/>
                        </a:cxn>
                        <a:cxn ang="0">
                          <a:pos x="0" y="4"/>
                        </a:cxn>
                        <a:cxn ang="0">
                          <a:pos x="2" y="6"/>
                        </a:cxn>
                      </a:cxnLst>
                      <a:rect l="0" t="0" r="r" b="b"/>
                      <a:pathLst>
                        <a:path w="4" h="6">
                          <a:moveTo>
                            <a:pt x="2" y="6"/>
                          </a:moveTo>
                          <a:lnTo>
                            <a:pt x="2" y="6"/>
                          </a:lnTo>
                          <a:lnTo>
                            <a:pt x="4" y="4"/>
                          </a:lnTo>
                          <a:lnTo>
                            <a:pt x="2" y="0"/>
                          </a:lnTo>
                          <a:lnTo>
                            <a:pt x="0" y="4"/>
                          </a:lnTo>
                          <a:lnTo>
                            <a:pt x="2" y="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96" name="Freeform 2967"/>
                    <p:cNvSpPr>
                      <a:spLocks/>
                    </p:cNvSpPr>
                    <p:nvPr/>
                  </p:nvSpPr>
                  <p:spPr bwMode="auto">
                    <a:xfrm>
                      <a:off x="5054" y="1253"/>
                      <a:ext cx="62" cy="136"/>
                    </a:xfrm>
                    <a:custGeom>
                      <a:avLst/>
                      <a:gdLst/>
                      <a:ahLst/>
                      <a:cxnLst>
                        <a:cxn ang="0">
                          <a:pos x="0" y="0"/>
                        </a:cxn>
                        <a:cxn ang="0">
                          <a:pos x="10" y="84"/>
                        </a:cxn>
                        <a:cxn ang="0">
                          <a:pos x="62" y="136"/>
                        </a:cxn>
                        <a:cxn ang="0">
                          <a:pos x="12" y="82"/>
                        </a:cxn>
                        <a:cxn ang="0">
                          <a:pos x="0" y="0"/>
                        </a:cxn>
                      </a:cxnLst>
                      <a:rect l="0" t="0" r="r" b="b"/>
                      <a:pathLst>
                        <a:path w="62" h="136">
                          <a:moveTo>
                            <a:pt x="0" y="0"/>
                          </a:moveTo>
                          <a:lnTo>
                            <a:pt x="10" y="84"/>
                          </a:lnTo>
                          <a:lnTo>
                            <a:pt x="62" y="136"/>
                          </a:lnTo>
                          <a:lnTo>
                            <a:pt x="12" y="82"/>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97" name="Freeform 2968"/>
                    <p:cNvSpPr>
                      <a:spLocks/>
                    </p:cNvSpPr>
                    <p:nvPr/>
                  </p:nvSpPr>
                  <p:spPr bwMode="auto">
                    <a:xfrm>
                      <a:off x="4952" y="895"/>
                      <a:ext cx="102" cy="358"/>
                    </a:xfrm>
                    <a:custGeom>
                      <a:avLst/>
                      <a:gdLst/>
                      <a:ahLst/>
                      <a:cxnLst>
                        <a:cxn ang="0">
                          <a:pos x="40" y="132"/>
                        </a:cxn>
                        <a:cxn ang="0">
                          <a:pos x="2" y="0"/>
                        </a:cxn>
                        <a:cxn ang="0">
                          <a:pos x="0" y="0"/>
                        </a:cxn>
                        <a:cxn ang="0">
                          <a:pos x="38" y="132"/>
                        </a:cxn>
                        <a:cxn ang="0">
                          <a:pos x="102" y="358"/>
                        </a:cxn>
                        <a:cxn ang="0">
                          <a:pos x="80" y="276"/>
                        </a:cxn>
                        <a:cxn ang="0">
                          <a:pos x="40" y="132"/>
                        </a:cxn>
                      </a:cxnLst>
                      <a:rect l="0" t="0" r="r" b="b"/>
                      <a:pathLst>
                        <a:path w="102" h="358">
                          <a:moveTo>
                            <a:pt x="40" y="132"/>
                          </a:moveTo>
                          <a:lnTo>
                            <a:pt x="2" y="0"/>
                          </a:lnTo>
                          <a:lnTo>
                            <a:pt x="0" y="0"/>
                          </a:lnTo>
                          <a:lnTo>
                            <a:pt x="38" y="132"/>
                          </a:lnTo>
                          <a:lnTo>
                            <a:pt x="102" y="358"/>
                          </a:lnTo>
                          <a:lnTo>
                            <a:pt x="80" y="276"/>
                          </a:lnTo>
                          <a:lnTo>
                            <a:pt x="40" y="13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98" name="Freeform 2969"/>
                    <p:cNvSpPr>
                      <a:spLocks/>
                    </p:cNvSpPr>
                    <p:nvPr/>
                  </p:nvSpPr>
                  <p:spPr bwMode="auto">
                    <a:xfrm>
                      <a:off x="5190" y="1183"/>
                      <a:ext cx="90" cy="162"/>
                    </a:xfrm>
                    <a:custGeom>
                      <a:avLst/>
                      <a:gdLst/>
                      <a:ahLst/>
                      <a:cxnLst>
                        <a:cxn ang="0">
                          <a:pos x="0" y="20"/>
                        </a:cxn>
                        <a:cxn ang="0">
                          <a:pos x="28" y="162"/>
                        </a:cxn>
                        <a:cxn ang="0">
                          <a:pos x="30" y="158"/>
                        </a:cxn>
                        <a:cxn ang="0">
                          <a:pos x="4" y="20"/>
                        </a:cxn>
                        <a:cxn ang="0">
                          <a:pos x="54" y="2"/>
                        </a:cxn>
                        <a:cxn ang="0">
                          <a:pos x="90" y="42"/>
                        </a:cxn>
                        <a:cxn ang="0">
                          <a:pos x="90" y="42"/>
                        </a:cxn>
                        <a:cxn ang="0">
                          <a:pos x="54" y="0"/>
                        </a:cxn>
                        <a:cxn ang="0">
                          <a:pos x="0" y="20"/>
                        </a:cxn>
                      </a:cxnLst>
                      <a:rect l="0" t="0" r="r" b="b"/>
                      <a:pathLst>
                        <a:path w="90" h="162">
                          <a:moveTo>
                            <a:pt x="0" y="20"/>
                          </a:moveTo>
                          <a:lnTo>
                            <a:pt x="28" y="162"/>
                          </a:lnTo>
                          <a:lnTo>
                            <a:pt x="30" y="158"/>
                          </a:lnTo>
                          <a:lnTo>
                            <a:pt x="4" y="20"/>
                          </a:lnTo>
                          <a:lnTo>
                            <a:pt x="54" y="2"/>
                          </a:lnTo>
                          <a:lnTo>
                            <a:pt x="90" y="42"/>
                          </a:lnTo>
                          <a:lnTo>
                            <a:pt x="90" y="42"/>
                          </a:lnTo>
                          <a:lnTo>
                            <a:pt x="54" y="0"/>
                          </a:lnTo>
                          <a:lnTo>
                            <a:pt x="0" y="2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399" name="Rectangle 2970"/>
                    <p:cNvSpPr>
                      <a:spLocks noChangeArrowheads="1"/>
                    </p:cNvSpPr>
                    <p:nvPr/>
                  </p:nvSpPr>
                  <p:spPr bwMode="auto">
                    <a:xfrm>
                      <a:off x="5220" y="1347"/>
                      <a:ext cx="1" cy="1"/>
                    </a:xfrm>
                    <a:prstGeom prst="rect">
                      <a:avLst/>
                    </a:prstGeom>
                    <a:grpFill/>
                    <a:ln w="6350">
                      <a:solidFill>
                        <a:srgbClr val="7F7F7F">
                          <a:alpha val="52157"/>
                        </a:srgbClr>
                      </a:solidFill>
                      <a:prstDash val="solid"/>
                      <a:miter lim="800000"/>
                      <a:headEnd/>
                      <a:tailEnd/>
                    </a:ln>
                  </p:spPr>
                  <p:txBody>
                    <a:bodyPr/>
                    <a:lstStyle/>
                    <a:p>
                      <a:pPr>
                        <a:defRPr/>
                      </a:pPr>
                      <a:endParaRPr lang="da-DK">
                        <a:solidFill>
                          <a:schemeClr val="tx2"/>
                        </a:solidFill>
                        <a:ea typeface="ＭＳ Ｐゴシック" pitchFamily="-97" charset="-128"/>
                      </a:endParaRPr>
                    </a:p>
                  </p:txBody>
                </p:sp>
                <p:sp>
                  <p:nvSpPr>
                    <p:cNvPr id="400" name="Freeform 2971"/>
                    <p:cNvSpPr>
                      <a:spLocks/>
                    </p:cNvSpPr>
                    <p:nvPr/>
                  </p:nvSpPr>
                  <p:spPr bwMode="auto">
                    <a:xfrm>
                      <a:off x="5086" y="815"/>
                      <a:ext cx="166" cy="248"/>
                    </a:xfrm>
                    <a:custGeom>
                      <a:avLst/>
                      <a:gdLst/>
                      <a:ahLst/>
                      <a:cxnLst>
                        <a:cxn ang="0">
                          <a:pos x="0" y="0"/>
                        </a:cxn>
                        <a:cxn ang="0">
                          <a:pos x="0" y="2"/>
                        </a:cxn>
                        <a:cxn ang="0">
                          <a:pos x="126" y="220"/>
                        </a:cxn>
                        <a:cxn ang="0">
                          <a:pos x="166" y="248"/>
                        </a:cxn>
                        <a:cxn ang="0">
                          <a:pos x="166" y="246"/>
                        </a:cxn>
                        <a:cxn ang="0">
                          <a:pos x="126" y="218"/>
                        </a:cxn>
                        <a:cxn ang="0">
                          <a:pos x="0" y="0"/>
                        </a:cxn>
                      </a:cxnLst>
                      <a:rect l="0" t="0" r="r" b="b"/>
                      <a:pathLst>
                        <a:path w="166" h="248">
                          <a:moveTo>
                            <a:pt x="0" y="0"/>
                          </a:moveTo>
                          <a:lnTo>
                            <a:pt x="0" y="2"/>
                          </a:lnTo>
                          <a:lnTo>
                            <a:pt x="126" y="220"/>
                          </a:lnTo>
                          <a:lnTo>
                            <a:pt x="166" y="248"/>
                          </a:lnTo>
                          <a:lnTo>
                            <a:pt x="166" y="246"/>
                          </a:lnTo>
                          <a:lnTo>
                            <a:pt x="126" y="218"/>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01" name="Freeform 2972"/>
                    <p:cNvSpPr>
                      <a:spLocks/>
                    </p:cNvSpPr>
                    <p:nvPr/>
                  </p:nvSpPr>
                  <p:spPr bwMode="auto">
                    <a:xfrm>
                      <a:off x="1412" y="711"/>
                      <a:ext cx="64" cy="342"/>
                    </a:xfrm>
                    <a:custGeom>
                      <a:avLst/>
                      <a:gdLst/>
                      <a:ahLst/>
                      <a:cxnLst>
                        <a:cxn ang="0">
                          <a:pos x="0" y="342"/>
                        </a:cxn>
                        <a:cxn ang="0">
                          <a:pos x="64" y="0"/>
                        </a:cxn>
                        <a:cxn ang="0">
                          <a:pos x="60" y="0"/>
                        </a:cxn>
                        <a:cxn ang="0">
                          <a:pos x="0" y="342"/>
                        </a:cxn>
                      </a:cxnLst>
                      <a:rect l="0" t="0" r="r" b="b"/>
                      <a:pathLst>
                        <a:path w="64" h="342">
                          <a:moveTo>
                            <a:pt x="0" y="342"/>
                          </a:moveTo>
                          <a:lnTo>
                            <a:pt x="64" y="0"/>
                          </a:lnTo>
                          <a:lnTo>
                            <a:pt x="60" y="0"/>
                          </a:lnTo>
                          <a:lnTo>
                            <a:pt x="0" y="34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02" name="Freeform 2973"/>
                    <p:cNvSpPr>
                      <a:spLocks/>
                    </p:cNvSpPr>
                    <p:nvPr/>
                  </p:nvSpPr>
                  <p:spPr bwMode="auto">
                    <a:xfrm>
                      <a:off x="760" y="923"/>
                      <a:ext cx="682" cy="650"/>
                    </a:xfrm>
                    <a:custGeom>
                      <a:avLst/>
                      <a:gdLst/>
                      <a:ahLst/>
                      <a:cxnLst>
                        <a:cxn ang="0">
                          <a:pos x="528" y="128"/>
                        </a:cxn>
                        <a:cxn ang="0">
                          <a:pos x="412" y="144"/>
                        </a:cxn>
                        <a:cxn ang="0">
                          <a:pos x="232" y="112"/>
                        </a:cxn>
                        <a:cxn ang="0">
                          <a:pos x="224" y="26"/>
                        </a:cxn>
                        <a:cxn ang="0">
                          <a:pos x="128" y="0"/>
                        </a:cxn>
                        <a:cxn ang="0">
                          <a:pos x="128" y="20"/>
                        </a:cxn>
                        <a:cxn ang="0">
                          <a:pos x="0" y="410"/>
                        </a:cxn>
                        <a:cxn ang="0">
                          <a:pos x="6" y="510"/>
                        </a:cxn>
                        <a:cxn ang="0">
                          <a:pos x="344" y="602"/>
                        </a:cxn>
                        <a:cxn ang="0">
                          <a:pos x="572" y="650"/>
                        </a:cxn>
                        <a:cxn ang="0">
                          <a:pos x="622" y="386"/>
                        </a:cxn>
                        <a:cxn ang="0">
                          <a:pos x="614" y="360"/>
                        </a:cxn>
                        <a:cxn ang="0">
                          <a:pos x="682" y="224"/>
                        </a:cxn>
                        <a:cxn ang="0">
                          <a:pos x="662" y="166"/>
                        </a:cxn>
                        <a:cxn ang="0">
                          <a:pos x="528" y="128"/>
                        </a:cxn>
                      </a:cxnLst>
                      <a:rect l="0" t="0" r="r" b="b"/>
                      <a:pathLst>
                        <a:path w="682" h="650">
                          <a:moveTo>
                            <a:pt x="528" y="128"/>
                          </a:moveTo>
                          <a:lnTo>
                            <a:pt x="412" y="144"/>
                          </a:lnTo>
                          <a:lnTo>
                            <a:pt x="232" y="112"/>
                          </a:lnTo>
                          <a:lnTo>
                            <a:pt x="224" y="26"/>
                          </a:lnTo>
                          <a:lnTo>
                            <a:pt x="128" y="0"/>
                          </a:lnTo>
                          <a:lnTo>
                            <a:pt x="128" y="20"/>
                          </a:lnTo>
                          <a:lnTo>
                            <a:pt x="0" y="410"/>
                          </a:lnTo>
                          <a:lnTo>
                            <a:pt x="6" y="510"/>
                          </a:lnTo>
                          <a:lnTo>
                            <a:pt x="344" y="602"/>
                          </a:lnTo>
                          <a:lnTo>
                            <a:pt x="572" y="650"/>
                          </a:lnTo>
                          <a:lnTo>
                            <a:pt x="622" y="386"/>
                          </a:lnTo>
                          <a:lnTo>
                            <a:pt x="614" y="360"/>
                          </a:lnTo>
                          <a:lnTo>
                            <a:pt x="682" y="224"/>
                          </a:lnTo>
                          <a:lnTo>
                            <a:pt x="662" y="166"/>
                          </a:lnTo>
                          <a:lnTo>
                            <a:pt x="528" y="128"/>
                          </a:lnTo>
                          <a:close/>
                        </a:path>
                      </a:pathLst>
                    </a:custGeom>
                    <a:solidFill>
                      <a:schemeClr val="accent3">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03" name="Freeform 2974"/>
                    <p:cNvSpPr>
                      <a:spLocks/>
                    </p:cNvSpPr>
                    <p:nvPr/>
                  </p:nvSpPr>
                  <p:spPr bwMode="auto">
                    <a:xfrm>
                      <a:off x="888" y="593"/>
                      <a:ext cx="588" cy="486"/>
                    </a:xfrm>
                    <a:custGeom>
                      <a:avLst/>
                      <a:gdLst/>
                      <a:ahLst/>
                      <a:cxnLst>
                        <a:cxn ang="0">
                          <a:pos x="198" y="12"/>
                        </a:cxn>
                        <a:cxn ang="0">
                          <a:pos x="118" y="92"/>
                        </a:cxn>
                        <a:cxn ang="0">
                          <a:pos x="0" y="0"/>
                        </a:cxn>
                        <a:cxn ang="0">
                          <a:pos x="0" y="324"/>
                        </a:cxn>
                        <a:cxn ang="0">
                          <a:pos x="100" y="352"/>
                        </a:cxn>
                        <a:cxn ang="0">
                          <a:pos x="110" y="436"/>
                        </a:cxn>
                        <a:cxn ang="0">
                          <a:pos x="284" y="468"/>
                        </a:cxn>
                        <a:cxn ang="0">
                          <a:pos x="400" y="452"/>
                        </a:cxn>
                        <a:cxn ang="0">
                          <a:pos x="532" y="486"/>
                        </a:cxn>
                        <a:cxn ang="0">
                          <a:pos x="524" y="460"/>
                        </a:cxn>
                        <a:cxn ang="0">
                          <a:pos x="584" y="118"/>
                        </a:cxn>
                        <a:cxn ang="0">
                          <a:pos x="588" y="118"/>
                        </a:cxn>
                        <a:cxn ang="0">
                          <a:pos x="588" y="116"/>
                        </a:cxn>
                        <a:cxn ang="0">
                          <a:pos x="198" y="12"/>
                        </a:cxn>
                      </a:cxnLst>
                      <a:rect l="0" t="0" r="r" b="b"/>
                      <a:pathLst>
                        <a:path w="588" h="486">
                          <a:moveTo>
                            <a:pt x="198" y="12"/>
                          </a:moveTo>
                          <a:lnTo>
                            <a:pt x="118" y="92"/>
                          </a:lnTo>
                          <a:lnTo>
                            <a:pt x="0" y="0"/>
                          </a:lnTo>
                          <a:lnTo>
                            <a:pt x="0" y="324"/>
                          </a:lnTo>
                          <a:lnTo>
                            <a:pt x="100" y="352"/>
                          </a:lnTo>
                          <a:lnTo>
                            <a:pt x="110" y="436"/>
                          </a:lnTo>
                          <a:lnTo>
                            <a:pt x="284" y="468"/>
                          </a:lnTo>
                          <a:lnTo>
                            <a:pt x="400" y="452"/>
                          </a:lnTo>
                          <a:lnTo>
                            <a:pt x="532" y="486"/>
                          </a:lnTo>
                          <a:lnTo>
                            <a:pt x="524" y="460"/>
                          </a:lnTo>
                          <a:lnTo>
                            <a:pt x="584" y="118"/>
                          </a:lnTo>
                          <a:lnTo>
                            <a:pt x="588" y="118"/>
                          </a:lnTo>
                          <a:lnTo>
                            <a:pt x="588" y="116"/>
                          </a:lnTo>
                          <a:lnTo>
                            <a:pt x="198" y="12"/>
                          </a:lnTo>
                          <a:close/>
                        </a:path>
                      </a:pathLst>
                    </a:custGeom>
                    <a:solidFill>
                      <a:schemeClr val="accent3">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04" name="Freeform 2975"/>
                    <p:cNvSpPr>
                      <a:spLocks/>
                    </p:cNvSpPr>
                    <p:nvPr/>
                  </p:nvSpPr>
                  <p:spPr bwMode="auto">
                    <a:xfrm>
                      <a:off x="1412" y="1053"/>
                      <a:ext cx="8" cy="26"/>
                    </a:xfrm>
                    <a:custGeom>
                      <a:avLst/>
                      <a:gdLst/>
                      <a:ahLst/>
                      <a:cxnLst>
                        <a:cxn ang="0">
                          <a:pos x="8" y="26"/>
                        </a:cxn>
                        <a:cxn ang="0">
                          <a:pos x="0" y="0"/>
                        </a:cxn>
                        <a:cxn ang="0">
                          <a:pos x="8" y="26"/>
                        </a:cxn>
                        <a:cxn ang="0">
                          <a:pos x="8" y="26"/>
                        </a:cxn>
                      </a:cxnLst>
                      <a:rect l="0" t="0" r="r" b="b"/>
                      <a:pathLst>
                        <a:path w="8" h="26">
                          <a:moveTo>
                            <a:pt x="8" y="26"/>
                          </a:moveTo>
                          <a:lnTo>
                            <a:pt x="0" y="0"/>
                          </a:lnTo>
                          <a:lnTo>
                            <a:pt x="8" y="26"/>
                          </a:lnTo>
                          <a:lnTo>
                            <a:pt x="8" y="2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05" name="Freeform 2979"/>
                    <p:cNvSpPr>
                      <a:spLocks/>
                    </p:cNvSpPr>
                    <p:nvPr/>
                  </p:nvSpPr>
                  <p:spPr bwMode="auto">
                    <a:xfrm>
                      <a:off x="1594" y="1057"/>
                      <a:ext cx="182" cy="296"/>
                    </a:xfrm>
                    <a:custGeom>
                      <a:avLst/>
                      <a:gdLst/>
                      <a:ahLst/>
                      <a:cxnLst>
                        <a:cxn ang="0">
                          <a:pos x="50" y="126"/>
                        </a:cxn>
                        <a:cxn ang="0">
                          <a:pos x="40" y="188"/>
                        </a:cxn>
                        <a:cxn ang="0">
                          <a:pos x="112" y="296"/>
                        </a:cxn>
                        <a:cxn ang="0">
                          <a:pos x="182" y="284"/>
                        </a:cxn>
                        <a:cxn ang="0">
                          <a:pos x="118" y="292"/>
                        </a:cxn>
                        <a:cxn ang="0">
                          <a:pos x="48" y="188"/>
                        </a:cxn>
                        <a:cxn ang="0">
                          <a:pos x="56" y="118"/>
                        </a:cxn>
                        <a:cxn ang="0">
                          <a:pos x="8" y="130"/>
                        </a:cxn>
                        <a:cxn ang="0">
                          <a:pos x="38" y="0"/>
                        </a:cxn>
                        <a:cxn ang="0">
                          <a:pos x="0" y="138"/>
                        </a:cxn>
                        <a:cxn ang="0">
                          <a:pos x="50" y="126"/>
                        </a:cxn>
                      </a:cxnLst>
                      <a:rect l="0" t="0" r="r" b="b"/>
                      <a:pathLst>
                        <a:path w="182" h="296">
                          <a:moveTo>
                            <a:pt x="50" y="126"/>
                          </a:moveTo>
                          <a:lnTo>
                            <a:pt x="40" y="188"/>
                          </a:lnTo>
                          <a:lnTo>
                            <a:pt x="112" y="296"/>
                          </a:lnTo>
                          <a:lnTo>
                            <a:pt x="182" y="284"/>
                          </a:lnTo>
                          <a:lnTo>
                            <a:pt x="118" y="292"/>
                          </a:lnTo>
                          <a:lnTo>
                            <a:pt x="48" y="188"/>
                          </a:lnTo>
                          <a:lnTo>
                            <a:pt x="56" y="118"/>
                          </a:lnTo>
                          <a:lnTo>
                            <a:pt x="8" y="130"/>
                          </a:lnTo>
                          <a:lnTo>
                            <a:pt x="38" y="0"/>
                          </a:lnTo>
                          <a:lnTo>
                            <a:pt x="0" y="138"/>
                          </a:lnTo>
                          <a:lnTo>
                            <a:pt x="50" y="12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06" name="Freeform 2980"/>
                    <p:cNvSpPr>
                      <a:spLocks/>
                    </p:cNvSpPr>
                    <p:nvPr/>
                  </p:nvSpPr>
                  <p:spPr bwMode="auto">
                    <a:xfrm>
                      <a:off x="1706" y="1329"/>
                      <a:ext cx="130" cy="24"/>
                    </a:xfrm>
                    <a:custGeom>
                      <a:avLst/>
                      <a:gdLst/>
                      <a:ahLst/>
                      <a:cxnLst>
                        <a:cxn ang="0">
                          <a:pos x="92" y="14"/>
                        </a:cxn>
                        <a:cxn ang="0">
                          <a:pos x="130" y="0"/>
                        </a:cxn>
                        <a:cxn ang="0">
                          <a:pos x="98" y="6"/>
                        </a:cxn>
                        <a:cxn ang="0">
                          <a:pos x="90" y="8"/>
                        </a:cxn>
                        <a:cxn ang="0">
                          <a:pos x="70" y="12"/>
                        </a:cxn>
                        <a:cxn ang="0">
                          <a:pos x="0" y="24"/>
                        </a:cxn>
                        <a:cxn ang="0">
                          <a:pos x="92" y="14"/>
                        </a:cxn>
                      </a:cxnLst>
                      <a:rect l="0" t="0" r="r" b="b"/>
                      <a:pathLst>
                        <a:path w="130" h="24">
                          <a:moveTo>
                            <a:pt x="92" y="14"/>
                          </a:moveTo>
                          <a:lnTo>
                            <a:pt x="130" y="0"/>
                          </a:lnTo>
                          <a:lnTo>
                            <a:pt x="98" y="6"/>
                          </a:lnTo>
                          <a:lnTo>
                            <a:pt x="90" y="8"/>
                          </a:lnTo>
                          <a:lnTo>
                            <a:pt x="70" y="12"/>
                          </a:lnTo>
                          <a:lnTo>
                            <a:pt x="0" y="24"/>
                          </a:lnTo>
                          <a:lnTo>
                            <a:pt x="92" y="1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07" name="Freeform 2981"/>
                    <p:cNvSpPr>
                      <a:spLocks/>
                    </p:cNvSpPr>
                    <p:nvPr/>
                  </p:nvSpPr>
                  <p:spPr bwMode="auto">
                    <a:xfrm>
                      <a:off x="1868" y="875"/>
                      <a:ext cx="606" cy="476"/>
                    </a:xfrm>
                    <a:custGeom>
                      <a:avLst/>
                      <a:gdLst/>
                      <a:ahLst/>
                      <a:cxnLst>
                        <a:cxn ang="0">
                          <a:pos x="600" y="452"/>
                        </a:cxn>
                        <a:cxn ang="0">
                          <a:pos x="6" y="414"/>
                        </a:cxn>
                        <a:cxn ang="0">
                          <a:pos x="0" y="476"/>
                        </a:cxn>
                        <a:cxn ang="0">
                          <a:pos x="12" y="420"/>
                        </a:cxn>
                        <a:cxn ang="0">
                          <a:pos x="606" y="460"/>
                        </a:cxn>
                        <a:cxn ang="0">
                          <a:pos x="604" y="0"/>
                        </a:cxn>
                        <a:cxn ang="0">
                          <a:pos x="600" y="452"/>
                        </a:cxn>
                      </a:cxnLst>
                      <a:rect l="0" t="0" r="r" b="b"/>
                      <a:pathLst>
                        <a:path w="606" h="476">
                          <a:moveTo>
                            <a:pt x="600" y="452"/>
                          </a:moveTo>
                          <a:lnTo>
                            <a:pt x="6" y="414"/>
                          </a:lnTo>
                          <a:lnTo>
                            <a:pt x="0" y="476"/>
                          </a:lnTo>
                          <a:lnTo>
                            <a:pt x="12" y="420"/>
                          </a:lnTo>
                          <a:lnTo>
                            <a:pt x="606" y="460"/>
                          </a:lnTo>
                          <a:lnTo>
                            <a:pt x="604" y="0"/>
                          </a:lnTo>
                          <a:lnTo>
                            <a:pt x="600" y="45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08" name="Freeform 2982"/>
                    <p:cNvSpPr>
                      <a:spLocks/>
                    </p:cNvSpPr>
                    <p:nvPr/>
                  </p:nvSpPr>
                  <p:spPr bwMode="auto">
                    <a:xfrm>
                      <a:off x="2472" y="875"/>
                      <a:ext cx="614" cy="460"/>
                    </a:xfrm>
                    <a:custGeom>
                      <a:avLst/>
                      <a:gdLst/>
                      <a:ahLst/>
                      <a:cxnLst>
                        <a:cxn ang="0">
                          <a:pos x="612" y="358"/>
                        </a:cxn>
                        <a:cxn ang="0">
                          <a:pos x="614" y="354"/>
                        </a:cxn>
                        <a:cxn ang="0">
                          <a:pos x="2" y="356"/>
                        </a:cxn>
                        <a:cxn ang="0">
                          <a:pos x="6" y="2"/>
                        </a:cxn>
                        <a:cxn ang="0">
                          <a:pos x="0" y="0"/>
                        </a:cxn>
                        <a:cxn ang="0">
                          <a:pos x="2" y="460"/>
                        </a:cxn>
                        <a:cxn ang="0">
                          <a:pos x="2" y="360"/>
                        </a:cxn>
                        <a:cxn ang="0">
                          <a:pos x="612" y="358"/>
                        </a:cxn>
                      </a:cxnLst>
                      <a:rect l="0" t="0" r="r" b="b"/>
                      <a:pathLst>
                        <a:path w="614" h="460">
                          <a:moveTo>
                            <a:pt x="612" y="358"/>
                          </a:moveTo>
                          <a:lnTo>
                            <a:pt x="614" y="354"/>
                          </a:lnTo>
                          <a:lnTo>
                            <a:pt x="2" y="356"/>
                          </a:lnTo>
                          <a:lnTo>
                            <a:pt x="6" y="2"/>
                          </a:lnTo>
                          <a:lnTo>
                            <a:pt x="0" y="0"/>
                          </a:lnTo>
                          <a:lnTo>
                            <a:pt x="2" y="460"/>
                          </a:lnTo>
                          <a:lnTo>
                            <a:pt x="2" y="360"/>
                          </a:lnTo>
                          <a:lnTo>
                            <a:pt x="612" y="358"/>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09" name="Freeform 2983"/>
                    <p:cNvSpPr>
                      <a:spLocks/>
                    </p:cNvSpPr>
                    <p:nvPr/>
                  </p:nvSpPr>
                  <p:spPr bwMode="auto">
                    <a:xfrm>
                      <a:off x="1804" y="1325"/>
                      <a:ext cx="62" cy="42"/>
                    </a:xfrm>
                    <a:custGeom>
                      <a:avLst/>
                      <a:gdLst/>
                      <a:ahLst/>
                      <a:cxnLst>
                        <a:cxn ang="0">
                          <a:pos x="0" y="10"/>
                        </a:cxn>
                        <a:cxn ang="0">
                          <a:pos x="32" y="4"/>
                        </a:cxn>
                        <a:cxn ang="0">
                          <a:pos x="60" y="42"/>
                        </a:cxn>
                        <a:cxn ang="0">
                          <a:pos x="62" y="34"/>
                        </a:cxn>
                        <a:cxn ang="0">
                          <a:pos x="36" y="0"/>
                        </a:cxn>
                        <a:cxn ang="0">
                          <a:pos x="0" y="10"/>
                        </a:cxn>
                      </a:cxnLst>
                      <a:rect l="0" t="0" r="r" b="b"/>
                      <a:pathLst>
                        <a:path w="62" h="42">
                          <a:moveTo>
                            <a:pt x="0" y="10"/>
                          </a:moveTo>
                          <a:lnTo>
                            <a:pt x="32" y="4"/>
                          </a:lnTo>
                          <a:lnTo>
                            <a:pt x="60" y="42"/>
                          </a:lnTo>
                          <a:lnTo>
                            <a:pt x="62" y="34"/>
                          </a:lnTo>
                          <a:lnTo>
                            <a:pt x="36" y="0"/>
                          </a:lnTo>
                          <a:lnTo>
                            <a:pt x="0" y="1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10" name="Freeform 2984"/>
                    <p:cNvSpPr>
                      <a:spLocks/>
                    </p:cNvSpPr>
                    <p:nvPr/>
                  </p:nvSpPr>
                  <p:spPr bwMode="auto">
                    <a:xfrm>
                      <a:off x="1866" y="1351"/>
                      <a:ext cx="2" cy="10"/>
                    </a:xfrm>
                    <a:custGeom>
                      <a:avLst/>
                      <a:gdLst/>
                      <a:ahLst/>
                      <a:cxnLst>
                        <a:cxn ang="0">
                          <a:pos x="0" y="10"/>
                        </a:cxn>
                        <a:cxn ang="0">
                          <a:pos x="2" y="0"/>
                        </a:cxn>
                        <a:cxn ang="0">
                          <a:pos x="0" y="8"/>
                        </a:cxn>
                        <a:cxn ang="0">
                          <a:pos x="0" y="10"/>
                        </a:cxn>
                      </a:cxnLst>
                      <a:rect l="0" t="0" r="r" b="b"/>
                      <a:pathLst>
                        <a:path w="2" h="10">
                          <a:moveTo>
                            <a:pt x="0" y="10"/>
                          </a:moveTo>
                          <a:lnTo>
                            <a:pt x="2" y="0"/>
                          </a:lnTo>
                          <a:lnTo>
                            <a:pt x="0" y="8"/>
                          </a:lnTo>
                          <a:lnTo>
                            <a:pt x="0" y="1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11" name="Freeform 2985"/>
                    <p:cNvSpPr>
                      <a:spLocks/>
                    </p:cNvSpPr>
                    <p:nvPr/>
                  </p:nvSpPr>
                  <p:spPr bwMode="auto">
                    <a:xfrm>
                      <a:off x="1776" y="1335"/>
                      <a:ext cx="28" cy="6"/>
                    </a:xfrm>
                    <a:custGeom>
                      <a:avLst/>
                      <a:gdLst/>
                      <a:ahLst/>
                      <a:cxnLst>
                        <a:cxn ang="0">
                          <a:pos x="28" y="0"/>
                        </a:cxn>
                        <a:cxn ang="0">
                          <a:pos x="0" y="6"/>
                        </a:cxn>
                        <a:cxn ang="0">
                          <a:pos x="20" y="2"/>
                        </a:cxn>
                        <a:cxn ang="0">
                          <a:pos x="28" y="0"/>
                        </a:cxn>
                      </a:cxnLst>
                      <a:rect l="0" t="0" r="r" b="b"/>
                      <a:pathLst>
                        <a:path w="28" h="6">
                          <a:moveTo>
                            <a:pt x="28" y="0"/>
                          </a:moveTo>
                          <a:lnTo>
                            <a:pt x="0" y="6"/>
                          </a:lnTo>
                          <a:lnTo>
                            <a:pt x="20" y="2"/>
                          </a:lnTo>
                          <a:lnTo>
                            <a:pt x="28"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12" name="Freeform 2986"/>
                    <p:cNvSpPr>
                      <a:spLocks/>
                    </p:cNvSpPr>
                    <p:nvPr/>
                  </p:nvSpPr>
                  <p:spPr bwMode="auto">
                    <a:xfrm>
                      <a:off x="1340" y="709"/>
                      <a:ext cx="524" cy="966"/>
                    </a:xfrm>
                    <a:custGeom>
                      <a:avLst/>
                      <a:gdLst/>
                      <a:ahLst/>
                      <a:cxnLst>
                        <a:cxn ang="0">
                          <a:pos x="458" y="634"/>
                        </a:cxn>
                        <a:cxn ang="0">
                          <a:pos x="366" y="644"/>
                        </a:cxn>
                        <a:cxn ang="0">
                          <a:pos x="294" y="536"/>
                        </a:cxn>
                        <a:cxn ang="0">
                          <a:pos x="304" y="474"/>
                        </a:cxn>
                        <a:cxn ang="0">
                          <a:pos x="254" y="486"/>
                        </a:cxn>
                        <a:cxn ang="0">
                          <a:pos x="284" y="348"/>
                        </a:cxn>
                        <a:cxn ang="0">
                          <a:pos x="256" y="334"/>
                        </a:cxn>
                        <a:cxn ang="0">
                          <a:pos x="184" y="168"/>
                        </a:cxn>
                        <a:cxn ang="0">
                          <a:pos x="210" y="24"/>
                        </a:cxn>
                        <a:cxn ang="0">
                          <a:pos x="212" y="26"/>
                        </a:cxn>
                        <a:cxn ang="0">
                          <a:pos x="214" y="22"/>
                        </a:cxn>
                        <a:cxn ang="0">
                          <a:pos x="136" y="0"/>
                        </a:cxn>
                        <a:cxn ang="0">
                          <a:pos x="136" y="2"/>
                        </a:cxn>
                        <a:cxn ang="0">
                          <a:pos x="140" y="4"/>
                        </a:cxn>
                        <a:cxn ang="0">
                          <a:pos x="78" y="344"/>
                        </a:cxn>
                        <a:cxn ang="0">
                          <a:pos x="108" y="438"/>
                        </a:cxn>
                        <a:cxn ang="0">
                          <a:pos x="40" y="574"/>
                        </a:cxn>
                        <a:cxn ang="0">
                          <a:pos x="50" y="600"/>
                        </a:cxn>
                        <a:cxn ang="0">
                          <a:pos x="0" y="866"/>
                        </a:cxn>
                        <a:cxn ang="0">
                          <a:pos x="496" y="966"/>
                        </a:cxn>
                        <a:cxn ang="0">
                          <a:pos x="524" y="658"/>
                        </a:cxn>
                        <a:cxn ang="0">
                          <a:pos x="496" y="620"/>
                        </a:cxn>
                        <a:cxn ang="0">
                          <a:pos x="458" y="634"/>
                        </a:cxn>
                      </a:cxnLst>
                      <a:rect l="0" t="0" r="r" b="b"/>
                      <a:pathLst>
                        <a:path w="524" h="966">
                          <a:moveTo>
                            <a:pt x="458" y="634"/>
                          </a:moveTo>
                          <a:lnTo>
                            <a:pt x="366" y="644"/>
                          </a:lnTo>
                          <a:lnTo>
                            <a:pt x="294" y="536"/>
                          </a:lnTo>
                          <a:lnTo>
                            <a:pt x="304" y="474"/>
                          </a:lnTo>
                          <a:lnTo>
                            <a:pt x="254" y="486"/>
                          </a:lnTo>
                          <a:lnTo>
                            <a:pt x="284" y="348"/>
                          </a:lnTo>
                          <a:lnTo>
                            <a:pt x="256" y="334"/>
                          </a:lnTo>
                          <a:lnTo>
                            <a:pt x="184" y="168"/>
                          </a:lnTo>
                          <a:lnTo>
                            <a:pt x="210" y="24"/>
                          </a:lnTo>
                          <a:lnTo>
                            <a:pt x="212" y="26"/>
                          </a:lnTo>
                          <a:lnTo>
                            <a:pt x="214" y="22"/>
                          </a:lnTo>
                          <a:lnTo>
                            <a:pt x="136" y="0"/>
                          </a:lnTo>
                          <a:lnTo>
                            <a:pt x="136" y="2"/>
                          </a:lnTo>
                          <a:lnTo>
                            <a:pt x="140" y="4"/>
                          </a:lnTo>
                          <a:lnTo>
                            <a:pt x="78" y="344"/>
                          </a:lnTo>
                          <a:lnTo>
                            <a:pt x="108" y="438"/>
                          </a:lnTo>
                          <a:lnTo>
                            <a:pt x="40" y="574"/>
                          </a:lnTo>
                          <a:lnTo>
                            <a:pt x="50" y="600"/>
                          </a:lnTo>
                          <a:lnTo>
                            <a:pt x="0" y="866"/>
                          </a:lnTo>
                          <a:lnTo>
                            <a:pt x="496" y="966"/>
                          </a:lnTo>
                          <a:lnTo>
                            <a:pt x="524" y="658"/>
                          </a:lnTo>
                          <a:lnTo>
                            <a:pt x="496" y="620"/>
                          </a:lnTo>
                          <a:lnTo>
                            <a:pt x="458" y="634"/>
                          </a:lnTo>
                          <a:close/>
                        </a:path>
                      </a:pathLst>
                    </a:custGeom>
                    <a:solidFill>
                      <a:schemeClr val="accent3">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13" name="Freeform 2987"/>
                    <p:cNvSpPr>
                      <a:spLocks/>
                    </p:cNvSpPr>
                    <p:nvPr/>
                  </p:nvSpPr>
                  <p:spPr bwMode="auto">
                    <a:xfrm>
                      <a:off x="3108" y="1621"/>
                      <a:ext cx="118" cy="318"/>
                    </a:xfrm>
                    <a:custGeom>
                      <a:avLst/>
                      <a:gdLst/>
                      <a:ahLst/>
                      <a:cxnLst>
                        <a:cxn ang="0">
                          <a:pos x="94" y="254"/>
                        </a:cxn>
                        <a:cxn ang="0">
                          <a:pos x="94" y="256"/>
                        </a:cxn>
                        <a:cxn ang="0">
                          <a:pos x="96" y="256"/>
                        </a:cxn>
                        <a:cxn ang="0">
                          <a:pos x="118" y="318"/>
                        </a:cxn>
                        <a:cxn ang="0">
                          <a:pos x="0" y="0"/>
                        </a:cxn>
                        <a:cxn ang="0">
                          <a:pos x="94" y="254"/>
                        </a:cxn>
                        <a:cxn ang="0">
                          <a:pos x="94" y="254"/>
                        </a:cxn>
                      </a:cxnLst>
                      <a:rect l="0" t="0" r="r" b="b"/>
                      <a:pathLst>
                        <a:path w="118" h="318">
                          <a:moveTo>
                            <a:pt x="94" y="254"/>
                          </a:moveTo>
                          <a:lnTo>
                            <a:pt x="94" y="256"/>
                          </a:lnTo>
                          <a:lnTo>
                            <a:pt x="96" y="256"/>
                          </a:lnTo>
                          <a:lnTo>
                            <a:pt x="118" y="318"/>
                          </a:lnTo>
                          <a:lnTo>
                            <a:pt x="0" y="0"/>
                          </a:lnTo>
                          <a:lnTo>
                            <a:pt x="94" y="254"/>
                          </a:lnTo>
                          <a:lnTo>
                            <a:pt x="94" y="25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14" name="Freeform 2988"/>
                    <p:cNvSpPr>
                      <a:spLocks/>
                    </p:cNvSpPr>
                    <p:nvPr/>
                  </p:nvSpPr>
                  <p:spPr bwMode="auto">
                    <a:xfrm>
                      <a:off x="3098" y="1295"/>
                      <a:ext cx="10" cy="326"/>
                    </a:xfrm>
                    <a:custGeom>
                      <a:avLst/>
                      <a:gdLst/>
                      <a:ahLst/>
                      <a:cxnLst>
                        <a:cxn ang="0">
                          <a:pos x="6" y="188"/>
                        </a:cxn>
                        <a:cxn ang="0">
                          <a:pos x="6" y="188"/>
                        </a:cxn>
                        <a:cxn ang="0">
                          <a:pos x="10" y="326"/>
                        </a:cxn>
                        <a:cxn ang="0">
                          <a:pos x="0" y="0"/>
                        </a:cxn>
                        <a:cxn ang="0">
                          <a:pos x="6" y="186"/>
                        </a:cxn>
                        <a:cxn ang="0">
                          <a:pos x="6" y="188"/>
                        </a:cxn>
                      </a:cxnLst>
                      <a:rect l="0" t="0" r="r" b="b"/>
                      <a:pathLst>
                        <a:path w="10" h="326">
                          <a:moveTo>
                            <a:pt x="6" y="188"/>
                          </a:moveTo>
                          <a:lnTo>
                            <a:pt x="6" y="188"/>
                          </a:lnTo>
                          <a:lnTo>
                            <a:pt x="10" y="326"/>
                          </a:lnTo>
                          <a:lnTo>
                            <a:pt x="0" y="0"/>
                          </a:lnTo>
                          <a:lnTo>
                            <a:pt x="6" y="186"/>
                          </a:lnTo>
                          <a:lnTo>
                            <a:pt x="6" y="188"/>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15" name="Freeform 2989"/>
                    <p:cNvSpPr>
                      <a:spLocks/>
                    </p:cNvSpPr>
                    <p:nvPr/>
                  </p:nvSpPr>
                  <p:spPr bwMode="auto">
                    <a:xfrm>
                      <a:off x="2468" y="877"/>
                      <a:ext cx="648" cy="972"/>
                    </a:xfrm>
                    <a:custGeom>
                      <a:avLst/>
                      <a:gdLst/>
                      <a:ahLst/>
                      <a:cxnLst>
                        <a:cxn ang="0">
                          <a:pos x="478" y="708"/>
                        </a:cxn>
                        <a:cxn ang="0">
                          <a:pos x="648" y="766"/>
                        </a:cxn>
                        <a:cxn ang="0">
                          <a:pos x="646" y="758"/>
                        </a:cxn>
                        <a:cxn ang="0">
                          <a:pos x="478" y="704"/>
                        </a:cxn>
                        <a:cxn ang="0">
                          <a:pos x="4" y="706"/>
                        </a:cxn>
                        <a:cxn ang="0">
                          <a:pos x="8" y="458"/>
                        </a:cxn>
                        <a:cxn ang="0">
                          <a:pos x="6" y="458"/>
                        </a:cxn>
                        <a:cxn ang="0">
                          <a:pos x="6" y="358"/>
                        </a:cxn>
                        <a:cxn ang="0">
                          <a:pos x="616" y="356"/>
                        </a:cxn>
                        <a:cxn ang="0">
                          <a:pos x="618" y="352"/>
                        </a:cxn>
                        <a:cxn ang="0">
                          <a:pos x="6" y="354"/>
                        </a:cxn>
                        <a:cxn ang="0">
                          <a:pos x="10" y="0"/>
                        </a:cxn>
                        <a:cxn ang="0">
                          <a:pos x="8" y="0"/>
                        </a:cxn>
                        <a:cxn ang="0">
                          <a:pos x="0" y="972"/>
                        </a:cxn>
                        <a:cxn ang="0">
                          <a:pos x="4" y="710"/>
                        </a:cxn>
                        <a:cxn ang="0">
                          <a:pos x="478" y="708"/>
                        </a:cxn>
                      </a:cxnLst>
                      <a:rect l="0" t="0" r="r" b="b"/>
                      <a:pathLst>
                        <a:path w="648" h="972">
                          <a:moveTo>
                            <a:pt x="478" y="708"/>
                          </a:moveTo>
                          <a:lnTo>
                            <a:pt x="648" y="766"/>
                          </a:lnTo>
                          <a:lnTo>
                            <a:pt x="646" y="758"/>
                          </a:lnTo>
                          <a:lnTo>
                            <a:pt x="478" y="704"/>
                          </a:lnTo>
                          <a:lnTo>
                            <a:pt x="4" y="706"/>
                          </a:lnTo>
                          <a:lnTo>
                            <a:pt x="8" y="458"/>
                          </a:lnTo>
                          <a:lnTo>
                            <a:pt x="6" y="458"/>
                          </a:lnTo>
                          <a:lnTo>
                            <a:pt x="6" y="358"/>
                          </a:lnTo>
                          <a:lnTo>
                            <a:pt x="616" y="356"/>
                          </a:lnTo>
                          <a:lnTo>
                            <a:pt x="618" y="352"/>
                          </a:lnTo>
                          <a:lnTo>
                            <a:pt x="6" y="354"/>
                          </a:lnTo>
                          <a:lnTo>
                            <a:pt x="10" y="0"/>
                          </a:lnTo>
                          <a:lnTo>
                            <a:pt x="8" y="0"/>
                          </a:lnTo>
                          <a:lnTo>
                            <a:pt x="0" y="972"/>
                          </a:lnTo>
                          <a:lnTo>
                            <a:pt x="4" y="710"/>
                          </a:lnTo>
                          <a:lnTo>
                            <a:pt x="478" y="708"/>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16" name="Freeform 2990"/>
                    <p:cNvSpPr>
                      <a:spLocks/>
                    </p:cNvSpPr>
                    <p:nvPr/>
                  </p:nvSpPr>
                  <p:spPr bwMode="auto">
                    <a:xfrm>
                      <a:off x="2632" y="1939"/>
                      <a:ext cx="602" cy="8"/>
                    </a:xfrm>
                    <a:custGeom>
                      <a:avLst/>
                      <a:gdLst/>
                      <a:ahLst/>
                      <a:cxnLst>
                        <a:cxn ang="0">
                          <a:pos x="602" y="6"/>
                        </a:cxn>
                        <a:cxn ang="0">
                          <a:pos x="594" y="0"/>
                        </a:cxn>
                        <a:cxn ang="0">
                          <a:pos x="0" y="8"/>
                        </a:cxn>
                        <a:cxn ang="0">
                          <a:pos x="602" y="6"/>
                        </a:cxn>
                      </a:cxnLst>
                      <a:rect l="0" t="0" r="r" b="b"/>
                      <a:pathLst>
                        <a:path w="602" h="8">
                          <a:moveTo>
                            <a:pt x="602" y="6"/>
                          </a:moveTo>
                          <a:lnTo>
                            <a:pt x="594" y="0"/>
                          </a:lnTo>
                          <a:lnTo>
                            <a:pt x="0" y="8"/>
                          </a:lnTo>
                          <a:lnTo>
                            <a:pt x="602" y="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17" name="Freeform 2991"/>
                    <p:cNvSpPr>
                      <a:spLocks/>
                    </p:cNvSpPr>
                    <p:nvPr/>
                  </p:nvSpPr>
                  <p:spPr bwMode="auto">
                    <a:xfrm>
                      <a:off x="3014" y="847"/>
                      <a:ext cx="74" cy="378"/>
                    </a:xfrm>
                    <a:custGeom>
                      <a:avLst/>
                      <a:gdLst/>
                      <a:ahLst/>
                      <a:cxnLst>
                        <a:cxn ang="0">
                          <a:pos x="74" y="378"/>
                        </a:cxn>
                        <a:cxn ang="0">
                          <a:pos x="2" y="0"/>
                        </a:cxn>
                        <a:cxn ang="0">
                          <a:pos x="0" y="0"/>
                        </a:cxn>
                        <a:cxn ang="0">
                          <a:pos x="74" y="378"/>
                        </a:cxn>
                      </a:cxnLst>
                      <a:rect l="0" t="0" r="r" b="b"/>
                      <a:pathLst>
                        <a:path w="74" h="378">
                          <a:moveTo>
                            <a:pt x="74" y="378"/>
                          </a:moveTo>
                          <a:lnTo>
                            <a:pt x="2" y="0"/>
                          </a:lnTo>
                          <a:lnTo>
                            <a:pt x="0" y="0"/>
                          </a:lnTo>
                          <a:lnTo>
                            <a:pt x="74" y="378"/>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18" name="Freeform 2992"/>
                    <p:cNvSpPr>
                      <a:spLocks/>
                    </p:cNvSpPr>
                    <p:nvPr/>
                  </p:nvSpPr>
                  <p:spPr bwMode="auto">
                    <a:xfrm>
                      <a:off x="1529" y="729"/>
                      <a:ext cx="944" cy="628"/>
                    </a:xfrm>
                    <a:custGeom>
                      <a:avLst/>
                      <a:gdLst/>
                      <a:ahLst/>
                      <a:cxnLst>
                        <a:cxn ang="0">
                          <a:pos x="260" y="62"/>
                        </a:cxn>
                        <a:cxn ang="0">
                          <a:pos x="22" y="0"/>
                        </a:cxn>
                        <a:cxn ang="0">
                          <a:pos x="20" y="4"/>
                        </a:cxn>
                        <a:cxn ang="0">
                          <a:pos x="24" y="4"/>
                        </a:cxn>
                        <a:cxn ang="0">
                          <a:pos x="0" y="148"/>
                        </a:cxn>
                        <a:cxn ang="0">
                          <a:pos x="66" y="306"/>
                        </a:cxn>
                        <a:cxn ang="0">
                          <a:pos x="100" y="326"/>
                        </a:cxn>
                        <a:cxn ang="0">
                          <a:pos x="70" y="456"/>
                        </a:cxn>
                        <a:cxn ang="0">
                          <a:pos x="118" y="444"/>
                        </a:cxn>
                        <a:cxn ang="0">
                          <a:pos x="110" y="514"/>
                        </a:cxn>
                        <a:cxn ang="0">
                          <a:pos x="180" y="618"/>
                        </a:cxn>
                        <a:cxn ang="0">
                          <a:pos x="244" y="610"/>
                        </a:cxn>
                        <a:cxn ang="0">
                          <a:pos x="272" y="604"/>
                        </a:cxn>
                        <a:cxn ang="0">
                          <a:pos x="308" y="594"/>
                        </a:cxn>
                        <a:cxn ang="0">
                          <a:pos x="334" y="628"/>
                        </a:cxn>
                        <a:cxn ang="0">
                          <a:pos x="336" y="620"/>
                        </a:cxn>
                        <a:cxn ang="0">
                          <a:pos x="342" y="558"/>
                        </a:cxn>
                        <a:cxn ang="0">
                          <a:pos x="936" y="596"/>
                        </a:cxn>
                        <a:cxn ang="0">
                          <a:pos x="940" y="144"/>
                        </a:cxn>
                        <a:cxn ang="0">
                          <a:pos x="944" y="146"/>
                        </a:cxn>
                        <a:cxn ang="0">
                          <a:pos x="944" y="140"/>
                        </a:cxn>
                        <a:cxn ang="0">
                          <a:pos x="260" y="62"/>
                        </a:cxn>
                      </a:cxnLst>
                      <a:rect l="0" t="0" r="r" b="b"/>
                      <a:pathLst>
                        <a:path w="944" h="628">
                          <a:moveTo>
                            <a:pt x="260" y="62"/>
                          </a:moveTo>
                          <a:lnTo>
                            <a:pt x="22" y="0"/>
                          </a:lnTo>
                          <a:lnTo>
                            <a:pt x="20" y="4"/>
                          </a:lnTo>
                          <a:lnTo>
                            <a:pt x="24" y="4"/>
                          </a:lnTo>
                          <a:lnTo>
                            <a:pt x="0" y="148"/>
                          </a:lnTo>
                          <a:lnTo>
                            <a:pt x="66" y="306"/>
                          </a:lnTo>
                          <a:lnTo>
                            <a:pt x="100" y="326"/>
                          </a:lnTo>
                          <a:lnTo>
                            <a:pt x="70" y="456"/>
                          </a:lnTo>
                          <a:lnTo>
                            <a:pt x="118" y="444"/>
                          </a:lnTo>
                          <a:lnTo>
                            <a:pt x="110" y="514"/>
                          </a:lnTo>
                          <a:lnTo>
                            <a:pt x="180" y="618"/>
                          </a:lnTo>
                          <a:lnTo>
                            <a:pt x="244" y="610"/>
                          </a:lnTo>
                          <a:lnTo>
                            <a:pt x="272" y="604"/>
                          </a:lnTo>
                          <a:lnTo>
                            <a:pt x="308" y="594"/>
                          </a:lnTo>
                          <a:lnTo>
                            <a:pt x="334" y="628"/>
                          </a:lnTo>
                          <a:lnTo>
                            <a:pt x="336" y="620"/>
                          </a:lnTo>
                          <a:lnTo>
                            <a:pt x="342" y="558"/>
                          </a:lnTo>
                          <a:lnTo>
                            <a:pt x="936" y="596"/>
                          </a:lnTo>
                          <a:lnTo>
                            <a:pt x="940" y="144"/>
                          </a:lnTo>
                          <a:lnTo>
                            <a:pt x="944" y="146"/>
                          </a:lnTo>
                          <a:lnTo>
                            <a:pt x="944" y="140"/>
                          </a:lnTo>
                          <a:lnTo>
                            <a:pt x="260" y="62"/>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19" name="Freeform 2993"/>
                    <p:cNvSpPr>
                      <a:spLocks/>
                    </p:cNvSpPr>
                    <p:nvPr/>
                  </p:nvSpPr>
                  <p:spPr bwMode="auto">
                    <a:xfrm>
                      <a:off x="2946" y="1581"/>
                      <a:ext cx="168" cy="56"/>
                    </a:xfrm>
                    <a:custGeom>
                      <a:avLst/>
                      <a:gdLst/>
                      <a:ahLst/>
                      <a:cxnLst>
                        <a:cxn ang="0">
                          <a:pos x="0" y="0"/>
                        </a:cxn>
                        <a:cxn ang="0">
                          <a:pos x="168" y="56"/>
                        </a:cxn>
                        <a:cxn ang="0">
                          <a:pos x="168" y="54"/>
                        </a:cxn>
                        <a:cxn ang="0">
                          <a:pos x="0" y="0"/>
                        </a:cxn>
                      </a:cxnLst>
                      <a:rect l="0" t="0" r="r" b="b"/>
                      <a:pathLst>
                        <a:path w="168" h="56">
                          <a:moveTo>
                            <a:pt x="0" y="0"/>
                          </a:moveTo>
                          <a:lnTo>
                            <a:pt x="168" y="56"/>
                          </a:lnTo>
                          <a:lnTo>
                            <a:pt x="168" y="54"/>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20" name="Freeform 2994"/>
                    <p:cNvSpPr>
                      <a:spLocks/>
                    </p:cNvSpPr>
                    <p:nvPr/>
                  </p:nvSpPr>
                  <p:spPr bwMode="auto">
                    <a:xfrm>
                      <a:off x="2474" y="843"/>
                      <a:ext cx="614" cy="388"/>
                    </a:xfrm>
                    <a:custGeom>
                      <a:avLst/>
                      <a:gdLst/>
                      <a:ahLst/>
                      <a:cxnLst>
                        <a:cxn ang="0">
                          <a:pos x="614" y="382"/>
                        </a:cxn>
                        <a:cxn ang="0">
                          <a:pos x="540" y="4"/>
                        </a:cxn>
                        <a:cxn ang="0">
                          <a:pos x="542" y="4"/>
                        </a:cxn>
                        <a:cxn ang="0">
                          <a:pos x="542" y="0"/>
                        </a:cxn>
                        <a:cxn ang="0">
                          <a:pos x="26" y="32"/>
                        </a:cxn>
                        <a:cxn ang="0">
                          <a:pos x="2" y="28"/>
                        </a:cxn>
                        <a:cxn ang="0">
                          <a:pos x="2" y="34"/>
                        </a:cxn>
                        <a:cxn ang="0">
                          <a:pos x="4" y="34"/>
                        </a:cxn>
                        <a:cxn ang="0">
                          <a:pos x="0" y="388"/>
                        </a:cxn>
                        <a:cxn ang="0">
                          <a:pos x="612" y="386"/>
                        </a:cxn>
                        <a:cxn ang="0">
                          <a:pos x="610" y="388"/>
                        </a:cxn>
                        <a:cxn ang="0">
                          <a:pos x="610" y="388"/>
                        </a:cxn>
                        <a:cxn ang="0">
                          <a:pos x="614" y="382"/>
                        </a:cxn>
                      </a:cxnLst>
                      <a:rect l="0" t="0" r="r" b="b"/>
                      <a:pathLst>
                        <a:path w="614" h="388">
                          <a:moveTo>
                            <a:pt x="614" y="382"/>
                          </a:moveTo>
                          <a:lnTo>
                            <a:pt x="540" y="4"/>
                          </a:lnTo>
                          <a:lnTo>
                            <a:pt x="542" y="4"/>
                          </a:lnTo>
                          <a:lnTo>
                            <a:pt x="542" y="0"/>
                          </a:lnTo>
                          <a:lnTo>
                            <a:pt x="26" y="32"/>
                          </a:lnTo>
                          <a:lnTo>
                            <a:pt x="2" y="28"/>
                          </a:lnTo>
                          <a:lnTo>
                            <a:pt x="2" y="34"/>
                          </a:lnTo>
                          <a:lnTo>
                            <a:pt x="4" y="34"/>
                          </a:lnTo>
                          <a:lnTo>
                            <a:pt x="0" y="388"/>
                          </a:lnTo>
                          <a:lnTo>
                            <a:pt x="612" y="386"/>
                          </a:lnTo>
                          <a:lnTo>
                            <a:pt x="610" y="388"/>
                          </a:lnTo>
                          <a:lnTo>
                            <a:pt x="610" y="388"/>
                          </a:lnTo>
                          <a:lnTo>
                            <a:pt x="614" y="382"/>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21" name="Freeform 2995"/>
                    <p:cNvSpPr>
                      <a:spLocks/>
                    </p:cNvSpPr>
                    <p:nvPr/>
                  </p:nvSpPr>
                  <p:spPr bwMode="auto">
                    <a:xfrm>
                      <a:off x="2468" y="1585"/>
                      <a:ext cx="758" cy="362"/>
                    </a:xfrm>
                    <a:custGeom>
                      <a:avLst/>
                      <a:gdLst/>
                      <a:ahLst/>
                      <a:cxnLst>
                        <a:cxn ang="0">
                          <a:pos x="736" y="292"/>
                        </a:cxn>
                        <a:cxn ang="0">
                          <a:pos x="734" y="292"/>
                        </a:cxn>
                        <a:cxn ang="0">
                          <a:pos x="734" y="290"/>
                        </a:cxn>
                        <a:cxn ang="0">
                          <a:pos x="734" y="290"/>
                        </a:cxn>
                        <a:cxn ang="0">
                          <a:pos x="646" y="52"/>
                        </a:cxn>
                        <a:cxn ang="0">
                          <a:pos x="646" y="52"/>
                        </a:cxn>
                        <a:cxn ang="0">
                          <a:pos x="648" y="58"/>
                        </a:cxn>
                        <a:cxn ang="0">
                          <a:pos x="478" y="0"/>
                        </a:cxn>
                        <a:cxn ang="0">
                          <a:pos x="4" y="2"/>
                        </a:cxn>
                        <a:cxn ang="0">
                          <a:pos x="0" y="264"/>
                        </a:cxn>
                        <a:cxn ang="0">
                          <a:pos x="158" y="268"/>
                        </a:cxn>
                        <a:cxn ang="0">
                          <a:pos x="164" y="362"/>
                        </a:cxn>
                        <a:cxn ang="0">
                          <a:pos x="758" y="354"/>
                        </a:cxn>
                        <a:cxn ang="0">
                          <a:pos x="736" y="292"/>
                        </a:cxn>
                      </a:cxnLst>
                      <a:rect l="0" t="0" r="r" b="b"/>
                      <a:pathLst>
                        <a:path w="758" h="362">
                          <a:moveTo>
                            <a:pt x="736" y="292"/>
                          </a:moveTo>
                          <a:lnTo>
                            <a:pt x="734" y="292"/>
                          </a:lnTo>
                          <a:lnTo>
                            <a:pt x="734" y="290"/>
                          </a:lnTo>
                          <a:lnTo>
                            <a:pt x="734" y="290"/>
                          </a:lnTo>
                          <a:lnTo>
                            <a:pt x="646" y="52"/>
                          </a:lnTo>
                          <a:lnTo>
                            <a:pt x="646" y="52"/>
                          </a:lnTo>
                          <a:lnTo>
                            <a:pt x="648" y="58"/>
                          </a:lnTo>
                          <a:lnTo>
                            <a:pt x="478" y="0"/>
                          </a:lnTo>
                          <a:lnTo>
                            <a:pt x="4" y="2"/>
                          </a:lnTo>
                          <a:lnTo>
                            <a:pt x="0" y="264"/>
                          </a:lnTo>
                          <a:lnTo>
                            <a:pt x="158" y="268"/>
                          </a:lnTo>
                          <a:lnTo>
                            <a:pt x="164" y="362"/>
                          </a:lnTo>
                          <a:lnTo>
                            <a:pt x="758" y="354"/>
                          </a:lnTo>
                          <a:lnTo>
                            <a:pt x="736" y="292"/>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22" name="Freeform 2996"/>
                    <p:cNvSpPr>
                      <a:spLocks/>
                    </p:cNvSpPr>
                    <p:nvPr/>
                  </p:nvSpPr>
                  <p:spPr bwMode="auto">
                    <a:xfrm>
                      <a:off x="2472" y="1231"/>
                      <a:ext cx="642" cy="406"/>
                    </a:xfrm>
                    <a:custGeom>
                      <a:avLst/>
                      <a:gdLst/>
                      <a:ahLst/>
                      <a:cxnLst>
                        <a:cxn ang="0">
                          <a:pos x="636" y="390"/>
                        </a:cxn>
                        <a:cxn ang="0">
                          <a:pos x="632" y="252"/>
                        </a:cxn>
                        <a:cxn ang="0">
                          <a:pos x="632" y="252"/>
                        </a:cxn>
                        <a:cxn ang="0">
                          <a:pos x="632" y="250"/>
                        </a:cxn>
                        <a:cxn ang="0">
                          <a:pos x="626" y="64"/>
                        </a:cxn>
                        <a:cxn ang="0">
                          <a:pos x="596" y="26"/>
                        </a:cxn>
                        <a:cxn ang="0">
                          <a:pos x="612" y="0"/>
                        </a:cxn>
                        <a:cxn ang="0">
                          <a:pos x="612" y="0"/>
                        </a:cxn>
                        <a:cxn ang="0">
                          <a:pos x="612" y="2"/>
                        </a:cxn>
                        <a:cxn ang="0">
                          <a:pos x="2" y="4"/>
                        </a:cxn>
                        <a:cxn ang="0">
                          <a:pos x="2" y="104"/>
                        </a:cxn>
                        <a:cxn ang="0">
                          <a:pos x="4" y="104"/>
                        </a:cxn>
                        <a:cxn ang="0">
                          <a:pos x="0" y="352"/>
                        </a:cxn>
                        <a:cxn ang="0">
                          <a:pos x="474" y="350"/>
                        </a:cxn>
                        <a:cxn ang="0">
                          <a:pos x="642" y="404"/>
                        </a:cxn>
                        <a:cxn ang="0">
                          <a:pos x="642" y="406"/>
                        </a:cxn>
                        <a:cxn ang="0">
                          <a:pos x="642" y="406"/>
                        </a:cxn>
                        <a:cxn ang="0">
                          <a:pos x="636" y="390"/>
                        </a:cxn>
                      </a:cxnLst>
                      <a:rect l="0" t="0" r="r" b="b"/>
                      <a:pathLst>
                        <a:path w="642" h="406">
                          <a:moveTo>
                            <a:pt x="636" y="390"/>
                          </a:moveTo>
                          <a:lnTo>
                            <a:pt x="632" y="252"/>
                          </a:lnTo>
                          <a:lnTo>
                            <a:pt x="632" y="252"/>
                          </a:lnTo>
                          <a:lnTo>
                            <a:pt x="632" y="250"/>
                          </a:lnTo>
                          <a:lnTo>
                            <a:pt x="626" y="64"/>
                          </a:lnTo>
                          <a:lnTo>
                            <a:pt x="596" y="26"/>
                          </a:lnTo>
                          <a:lnTo>
                            <a:pt x="612" y="0"/>
                          </a:lnTo>
                          <a:lnTo>
                            <a:pt x="612" y="0"/>
                          </a:lnTo>
                          <a:lnTo>
                            <a:pt x="612" y="2"/>
                          </a:lnTo>
                          <a:lnTo>
                            <a:pt x="2" y="4"/>
                          </a:lnTo>
                          <a:lnTo>
                            <a:pt x="2" y="104"/>
                          </a:lnTo>
                          <a:lnTo>
                            <a:pt x="4" y="104"/>
                          </a:lnTo>
                          <a:lnTo>
                            <a:pt x="0" y="352"/>
                          </a:lnTo>
                          <a:lnTo>
                            <a:pt x="474" y="350"/>
                          </a:lnTo>
                          <a:lnTo>
                            <a:pt x="642" y="404"/>
                          </a:lnTo>
                          <a:lnTo>
                            <a:pt x="642" y="406"/>
                          </a:lnTo>
                          <a:lnTo>
                            <a:pt x="642" y="406"/>
                          </a:lnTo>
                          <a:lnTo>
                            <a:pt x="636" y="390"/>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23" name="Freeform 2997"/>
                    <p:cNvSpPr>
                      <a:spLocks/>
                    </p:cNvSpPr>
                    <p:nvPr/>
                  </p:nvSpPr>
                  <p:spPr bwMode="auto">
                    <a:xfrm>
                      <a:off x="3112" y="1457"/>
                      <a:ext cx="524" cy="418"/>
                    </a:xfrm>
                    <a:custGeom>
                      <a:avLst/>
                      <a:gdLst/>
                      <a:ahLst/>
                      <a:cxnLst>
                        <a:cxn ang="0">
                          <a:pos x="524" y="202"/>
                        </a:cxn>
                        <a:cxn ang="0">
                          <a:pos x="516" y="146"/>
                        </a:cxn>
                        <a:cxn ang="0">
                          <a:pos x="444" y="76"/>
                        </a:cxn>
                        <a:cxn ang="0">
                          <a:pos x="428" y="2"/>
                        </a:cxn>
                        <a:cxn ang="0">
                          <a:pos x="428" y="0"/>
                        </a:cxn>
                        <a:cxn ang="0">
                          <a:pos x="416" y="0"/>
                        </a:cxn>
                        <a:cxn ang="0">
                          <a:pos x="426" y="0"/>
                        </a:cxn>
                        <a:cxn ang="0">
                          <a:pos x="428" y="6"/>
                        </a:cxn>
                        <a:cxn ang="0">
                          <a:pos x="0" y="24"/>
                        </a:cxn>
                        <a:cxn ang="0">
                          <a:pos x="4" y="160"/>
                        </a:cxn>
                        <a:cxn ang="0">
                          <a:pos x="98" y="418"/>
                        </a:cxn>
                        <a:cxn ang="0">
                          <a:pos x="444" y="408"/>
                        </a:cxn>
                        <a:cxn ang="0">
                          <a:pos x="444" y="378"/>
                        </a:cxn>
                        <a:cxn ang="0">
                          <a:pos x="484" y="308"/>
                        </a:cxn>
                        <a:cxn ang="0">
                          <a:pos x="464" y="268"/>
                        </a:cxn>
                        <a:cxn ang="0">
                          <a:pos x="524" y="202"/>
                        </a:cxn>
                      </a:cxnLst>
                      <a:rect l="0" t="0" r="r" b="b"/>
                      <a:pathLst>
                        <a:path w="524" h="418">
                          <a:moveTo>
                            <a:pt x="524" y="202"/>
                          </a:moveTo>
                          <a:lnTo>
                            <a:pt x="516" y="146"/>
                          </a:lnTo>
                          <a:lnTo>
                            <a:pt x="444" y="76"/>
                          </a:lnTo>
                          <a:lnTo>
                            <a:pt x="428" y="2"/>
                          </a:lnTo>
                          <a:lnTo>
                            <a:pt x="428" y="0"/>
                          </a:lnTo>
                          <a:lnTo>
                            <a:pt x="416" y="0"/>
                          </a:lnTo>
                          <a:lnTo>
                            <a:pt x="426" y="0"/>
                          </a:lnTo>
                          <a:lnTo>
                            <a:pt x="428" y="6"/>
                          </a:lnTo>
                          <a:lnTo>
                            <a:pt x="0" y="24"/>
                          </a:lnTo>
                          <a:lnTo>
                            <a:pt x="4" y="160"/>
                          </a:lnTo>
                          <a:lnTo>
                            <a:pt x="98" y="418"/>
                          </a:lnTo>
                          <a:lnTo>
                            <a:pt x="444" y="408"/>
                          </a:lnTo>
                          <a:lnTo>
                            <a:pt x="444" y="378"/>
                          </a:lnTo>
                          <a:lnTo>
                            <a:pt x="484" y="308"/>
                          </a:lnTo>
                          <a:lnTo>
                            <a:pt x="464" y="268"/>
                          </a:lnTo>
                          <a:lnTo>
                            <a:pt x="524" y="202"/>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24" name="Freeform 2998"/>
                    <p:cNvSpPr>
                      <a:spLocks/>
                    </p:cNvSpPr>
                    <p:nvPr/>
                  </p:nvSpPr>
                  <p:spPr bwMode="auto">
                    <a:xfrm>
                      <a:off x="3016" y="835"/>
                      <a:ext cx="586" cy="638"/>
                    </a:xfrm>
                    <a:custGeom>
                      <a:avLst/>
                      <a:gdLst/>
                      <a:ahLst/>
                      <a:cxnLst>
                        <a:cxn ang="0">
                          <a:pos x="514" y="566"/>
                        </a:cxn>
                        <a:cxn ang="0">
                          <a:pos x="376" y="482"/>
                        </a:cxn>
                        <a:cxn ang="0">
                          <a:pos x="346" y="344"/>
                        </a:cxn>
                        <a:cxn ang="0">
                          <a:pos x="386" y="302"/>
                        </a:cxn>
                        <a:cxn ang="0">
                          <a:pos x="424" y="214"/>
                        </a:cxn>
                        <a:cxn ang="0">
                          <a:pos x="418" y="216"/>
                        </a:cxn>
                        <a:cxn ang="0">
                          <a:pos x="506" y="108"/>
                        </a:cxn>
                        <a:cxn ang="0">
                          <a:pos x="586" y="54"/>
                        </a:cxn>
                        <a:cxn ang="0">
                          <a:pos x="406" y="54"/>
                        </a:cxn>
                        <a:cxn ang="0">
                          <a:pos x="158" y="0"/>
                        </a:cxn>
                        <a:cxn ang="0">
                          <a:pos x="0" y="8"/>
                        </a:cxn>
                        <a:cxn ang="0">
                          <a:pos x="0" y="12"/>
                        </a:cxn>
                        <a:cxn ang="0">
                          <a:pos x="4" y="14"/>
                        </a:cxn>
                        <a:cxn ang="0">
                          <a:pos x="78" y="390"/>
                        </a:cxn>
                        <a:cxn ang="0">
                          <a:pos x="60" y="422"/>
                        </a:cxn>
                        <a:cxn ang="0">
                          <a:pos x="90" y="460"/>
                        </a:cxn>
                        <a:cxn ang="0">
                          <a:pos x="96" y="638"/>
                        </a:cxn>
                        <a:cxn ang="0">
                          <a:pos x="512" y="622"/>
                        </a:cxn>
                        <a:cxn ang="0">
                          <a:pos x="524" y="622"/>
                        </a:cxn>
                        <a:cxn ang="0">
                          <a:pos x="514" y="566"/>
                        </a:cxn>
                      </a:cxnLst>
                      <a:rect l="0" t="0" r="r" b="b"/>
                      <a:pathLst>
                        <a:path w="586" h="638">
                          <a:moveTo>
                            <a:pt x="514" y="566"/>
                          </a:moveTo>
                          <a:lnTo>
                            <a:pt x="376" y="482"/>
                          </a:lnTo>
                          <a:lnTo>
                            <a:pt x="346" y="344"/>
                          </a:lnTo>
                          <a:lnTo>
                            <a:pt x="386" y="302"/>
                          </a:lnTo>
                          <a:lnTo>
                            <a:pt x="424" y="214"/>
                          </a:lnTo>
                          <a:lnTo>
                            <a:pt x="418" y="216"/>
                          </a:lnTo>
                          <a:lnTo>
                            <a:pt x="506" y="108"/>
                          </a:lnTo>
                          <a:lnTo>
                            <a:pt x="586" y="54"/>
                          </a:lnTo>
                          <a:lnTo>
                            <a:pt x="406" y="54"/>
                          </a:lnTo>
                          <a:lnTo>
                            <a:pt x="158" y="0"/>
                          </a:lnTo>
                          <a:lnTo>
                            <a:pt x="0" y="8"/>
                          </a:lnTo>
                          <a:lnTo>
                            <a:pt x="0" y="12"/>
                          </a:lnTo>
                          <a:lnTo>
                            <a:pt x="4" y="14"/>
                          </a:lnTo>
                          <a:lnTo>
                            <a:pt x="78" y="390"/>
                          </a:lnTo>
                          <a:lnTo>
                            <a:pt x="60" y="422"/>
                          </a:lnTo>
                          <a:lnTo>
                            <a:pt x="90" y="460"/>
                          </a:lnTo>
                          <a:lnTo>
                            <a:pt x="96" y="638"/>
                          </a:lnTo>
                          <a:lnTo>
                            <a:pt x="512" y="622"/>
                          </a:lnTo>
                          <a:lnTo>
                            <a:pt x="524" y="622"/>
                          </a:lnTo>
                          <a:lnTo>
                            <a:pt x="514" y="566"/>
                          </a:lnTo>
                          <a:close/>
                        </a:path>
                      </a:pathLst>
                    </a:custGeom>
                    <a:solidFill>
                      <a:srgbClr val="FFFF00"/>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25" name="Freeform 2999"/>
                    <p:cNvSpPr>
                      <a:spLocks/>
                    </p:cNvSpPr>
                    <p:nvPr/>
                  </p:nvSpPr>
                  <p:spPr bwMode="auto">
                    <a:xfrm>
                      <a:off x="3686" y="2005"/>
                      <a:ext cx="82" cy="138"/>
                    </a:xfrm>
                    <a:custGeom>
                      <a:avLst/>
                      <a:gdLst/>
                      <a:ahLst/>
                      <a:cxnLst>
                        <a:cxn ang="0">
                          <a:pos x="4" y="84"/>
                        </a:cxn>
                        <a:cxn ang="0">
                          <a:pos x="4" y="0"/>
                        </a:cxn>
                        <a:cxn ang="0">
                          <a:pos x="0" y="84"/>
                        </a:cxn>
                        <a:cxn ang="0">
                          <a:pos x="82" y="138"/>
                        </a:cxn>
                        <a:cxn ang="0">
                          <a:pos x="4" y="84"/>
                        </a:cxn>
                      </a:cxnLst>
                      <a:rect l="0" t="0" r="r" b="b"/>
                      <a:pathLst>
                        <a:path w="82" h="138">
                          <a:moveTo>
                            <a:pt x="4" y="84"/>
                          </a:moveTo>
                          <a:lnTo>
                            <a:pt x="4" y="0"/>
                          </a:lnTo>
                          <a:lnTo>
                            <a:pt x="0" y="84"/>
                          </a:lnTo>
                          <a:lnTo>
                            <a:pt x="82" y="138"/>
                          </a:lnTo>
                          <a:lnTo>
                            <a:pt x="4" y="8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26" name="Freeform 3000"/>
                    <p:cNvSpPr>
                      <a:spLocks/>
                    </p:cNvSpPr>
                    <p:nvPr/>
                  </p:nvSpPr>
                  <p:spPr bwMode="auto">
                    <a:xfrm>
                      <a:off x="3686" y="2083"/>
                      <a:ext cx="234" cy="146"/>
                    </a:xfrm>
                    <a:custGeom>
                      <a:avLst/>
                      <a:gdLst/>
                      <a:ahLst/>
                      <a:cxnLst>
                        <a:cxn ang="0">
                          <a:pos x="110" y="146"/>
                        </a:cxn>
                        <a:cxn ang="0">
                          <a:pos x="132" y="102"/>
                        </a:cxn>
                        <a:cxn ang="0">
                          <a:pos x="182" y="128"/>
                        </a:cxn>
                        <a:cxn ang="0">
                          <a:pos x="224" y="72"/>
                        </a:cxn>
                        <a:cxn ang="0">
                          <a:pos x="234" y="0"/>
                        </a:cxn>
                        <a:cxn ang="0">
                          <a:pos x="222" y="72"/>
                        </a:cxn>
                        <a:cxn ang="0">
                          <a:pos x="182" y="124"/>
                        </a:cxn>
                        <a:cxn ang="0">
                          <a:pos x="132" y="96"/>
                        </a:cxn>
                        <a:cxn ang="0">
                          <a:pos x="110" y="138"/>
                        </a:cxn>
                        <a:cxn ang="0">
                          <a:pos x="82" y="60"/>
                        </a:cxn>
                        <a:cxn ang="0">
                          <a:pos x="0" y="6"/>
                        </a:cxn>
                        <a:cxn ang="0">
                          <a:pos x="80" y="64"/>
                        </a:cxn>
                        <a:cxn ang="0">
                          <a:pos x="110" y="146"/>
                        </a:cxn>
                      </a:cxnLst>
                      <a:rect l="0" t="0" r="r" b="b"/>
                      <a:pathLst>
                        <a:path w="234" h="146">
                          <a:moveTo>
                            <a:pt x="110" y="146"/>
                          </a:moveTo>
                          <a:lnTo>
                            <a:pt x="132" y="102"/>
                          </a:lnTo>
                          <a:lnTo>
                            <a:pt x="182" y="128"/>
                          </a:lnTo>
                          <a:lnTo>
                            <a:pt x="224" y="72"/>
                          </a:lnTo>
                          <a:lnTo>
                            <a:pt x="234" y="0"/>
                          </a:lnTo>
                          <a:lnTo>
                            <a:pt x="222" y="72"/>
                          </a:lnTo>
                          <a:lnTo>
                            <a:pt x="182" y="124"/>
                          </a:lnTo>
                          <a:lnTo>
                            <a:pt x="132" y="96"/>
                          </a:lnTo>
                          <a:lnTo>
                            <a:pt x="110" y="138"/>
                          </a:lnTo>
                          <a:lnTo>
                            <a:pt x="82" y="60"/>
                          </a:lnTo>
                          <a:lnTo>
                            <a:pt x="0" y="6"/>
                          </a:lnTo>
                          <a:lnTo>
                            <a:pt x="80" y="64"/>
                          </a:lnTo>
                          <a:lnTo>
                            <a:pt x="110" y="14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27" name="Freeform 3001"/>
                    <p:cNvSpPr>
                      <a:spLocks/>
                    </p:cNvSpPr>
                    <p:nvPr/>
                  </p:nvSpPr>
                  <p:spPr bwMode="auto">
                    <a:xfrm>
                      <a:off x="3908" y="1991"/>
                      <a:ext cx="28" cy="164"/>
                    </a:xfrm>
                    <a:custGeom>
                      <a:avLst/>
                      <a:gdLst/>
                      <a:ahLst/>
                      <a:cxnLst>
                        <a:cxn ang="0">
                          <a:pos x="0" y="164"/>
                        </a:cxn>
                        <a:cxn ang="0">
                          <a:pos x="12" y="92"/>
                        </a:cxn>
                        <a:cxn ang="0">
                          <a:pos x="14" y="82"/>
                        </a:cxn>
                        <a:cxn ang="0">
                          <a:pos x="16" y="72"/>
                        </a:cxn>
                        <a:cxn ang="0">
                          <a:pos x="28" y="0"/>
                        </a:cxn>
                        <a:cxn ang="0">
                          <a:pos x="8" y="82"/>
                        </a:cxn>
                        <a:cxn ang="0">
                          <a:pos x="0" y="164"/>
                        </a:cxn>
                      </a:cxnLst>
                      <a:rect l="0" t="0" r="r" b="b"/>
                      <a:pathLst>
                        <a:path w="28" h="164">
                          <a:moveTo>
                            <a:pt x="0" y="164"/>
                          </a:moveTo>
                          <a:lnTo>
                            <a:pt x="12" y="92"/>
                          </a:lnTo>
                          <a:lnTo>
                            <a:pt x="14" y="82"/>
                          </a:lnTo>
                          <a:lnTo>
                            <a:pt x="16" y="72"/>
                          </a:lnTo>
                          <a:lnTo>
                            <a:pt x="28" y="0"/>
                          </a:lnTo>
                          <a:lnTo>
                            <a:pt x="8" y="82"/>
                          </a:lnTo>
                          <a:lnTo>
                            <a:pt x="0" y="16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28" name="Freeform 3003"/>
                    <p:cNvSpPr>
                      <a:spLocks/>
                    </p:cNvSpPr>
                    <p:nvPr/>
                  </p:nvSpPr>
                  <p:spPr bwMode="auto">
                    <a:xfrm>
                      <a:off x="3920" y="2063"/>
                      <a:ext cx="4" cy="20"/>
                    </a:xfrm>
                    <a:custGeom>
                      <a:avLst/>
                      <a:gdLst/>
                      <a:ahLst/>
                      <a:cxnLst>
                        <a:cxn ang="0">
                          <a:pos x="0" y="20"/>
                        </a:cxn>
                        <a:cxn ang="0">
                          <a:pos x="4" y="0"/>
                        </a:cxn>
                        <a:cxn ang="0">
                          <a:pos x="2" y="10"/>
                        </a:cxn>
                        <a:cxn ang="0">
                          <a:pos x="0" y="20"/>
                        </a:cxn>
                      </a:cxnLst>
                      <a:rect l="0" t="0" r="r" b="b"/>
                      <a:pathLst>
                        <a:path w="4" h="20">
                          <a:moveTo>
                            <a:pt x="0" y="20"/>
                          </a:moveTo>
                          <a:lnTo>
                            <a:pt x="4" y="0"/>
                          </a:lnTo>
                          <a:lnTo>
                            <a:pt x="2" y="10"/>
                          </a:lnTo>
                          <a:lnTo>
                            <a:pt x="0" y="2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29" name="Freeform 3004"/>
                    <p:cNvSpPr>
                      <a:spLocks/>
                    </p:cNvSpPr>
                    <p:nvPr/>
                  </p:nvSpPr>
                  <p:spPr bwMode="auto">
                    <a:xfrm>
                      <a:off x="3968" y="2043"/>
                      <a:ext cx="104" cy="60"/>
                    </a:xfrm>
                    <a:custGeom>
                      <a:avLst/>
                      <a:gdLst/>
                      <a:ahLst/>
                      <a:cxnLst>
                        <a:cxn ang="0">
                          <a:pos x="24" y="54"/>
                        </a:cxn>
                        <a:cxn ang="0">
                          <a:pos x="0" y="40"/>
                        </a:cxn>
                        <a:cxn ang="0">
                          <a:pos x="24" y="60"/>
                        </a:cxn>
                        <a:cxn ang="0">
                          <a:pos x="104" y="0"/>
                        </a:cxn>
                        <a:cxn ang="0">
                          <a:pos x="24" y="54"/>
                        </a:cxn>
                      </a:cxnLst>
                      <a:rect l="0" t="0" r="r" b="b"/>
                      <a:pathLst>
                        <a:path w="104" h="60">
                          <a:moveTo>
                            <a:pt x="24" y="54"/>
                          </a:moveTo>
                          <a:lnTo>
                            <a:pt x="0" y="40"/>
                          </a:lnTo>
                          <a:lnTo>
                            <a:pt x="24" y="60"/>
                          </a:lnTo>
                          <a:lnTo>
                            <a:pt x="104" y="0"/>
                          </a:lnTo>
                          <a:lnTo>
                            <a:pt x="24" y="5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30" name="Freeform 3005"/>
                    <p:cNvSpPr>
                      <a:spLocks/>
                    </p:cNvSpPr>
                    <p:nvPr/>
                  </p:nvSpPr>
                  <p:spPr bwMode="auto">
                    <a:xfrm>
                      <a:off x="4100" y="1909"/>
                      <a:ext cx="88" cy="148"/>
                    </a:xfrm>
                    <a:custGeom>
                      <a:avLst/>
                      <a:gdLst/>
                      <a:ahLst/>
                      <a:cxnLst>
                        <a:cxn ang="0">
                          <a:pos x="0" y="148"/>
                        </a:cxn>
                        <a:cxn ang="0">
                          <a:pos x="52" y="42"/>
                        </a:cxn>
                        <a:cxn ang="0">
                          <a:pos x="88" y="0"/>
                        </a:cxn>
                        <a:cxn ang="0">
                          <a:pos x="50" y="40"/>
                        </a:cxn>
                        <a:cxn ang="0">
                          <a:pos x="0" y="148"/>
                        </a:cxn>
                      </a:cxnLst>
                      <a:rect l="0" t="0" r="r" b="b"/>
                      <a:pathLst>
                        <a:path w="88" h="148">
                          <a:moveTo>
                            <a:pt x="0" y="148"/>
                          </a:moveTo>
                          <a:lnTo>
                            <a:pt x="52" y="42"/>
                          </a:lnTo>
                          <a:lnTo>
                            <a:pt x="88" y="0"/>
                          </a:lnTo>
                          <a:lnTo>
                            <a:pt x="50" y="40"/>
                          </a:lnTo>
                          <a:lnTo>
                            <a:pt x="0" y="148"/>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31" name="Freeform 3006"/>
                    <p:cNvSpPr>
                      <a:spLocks/>
                    </p:cNvSpPr>
                    <p:nvPr/>
                  </p:nvSpPr>
                  <p:spPr bwMode="auto">
                    <a:xfrm>
                      <a:off x="3914" y="2083"/>
                      <a:ext cx="78" cy="48"/>
                    </a:xfrm>
                    <a:custGeom>
                      <a:avLst/>
                      <a:gdLst/>
                      <a:ahLst/>
                      <a:cxnLst>
                        <a:cxn ang="0">
                          <a:pos x="0" y="44"/>
                        </a:cxn>
                        <a:cxn ang="0">
                          <a:pos x="0" y="48"/>
                        </a:cxn>
                        <a:cxn ang="0">
                          <a:pos x="54" y="4"/>
                        </a:cxn>
                        <a:cxn ang="0">
                          <a:pos x="78" y="20"/>
                        </a:cxn>
                        <a:cxn ang="0">
                          <a:pos x="54" y="0"/>
                        </a:cxn>
                        <a:cxn ang="0">
                          <a:pos x="0" y="44"/>
                        </a:cxn>
                      </a:cxnLst>
                      <a:rect l="0" t="0" r="r" b="b"/>
                      <a:pathLst>
                        <a:path w="78" h="48">
                          <a:moveTo>
                            <a:pt x="0" y="44"/>
                          </a:moveTo>
                          <a:lnTo>
                            <a:pt x="0" y="48"/>
                          </a:lnTo>
                          <a:lnTo>
                            <a:pt x="54" y="4"/>
                          </a:lnTo>
                          <a:lnTo>
                            <a:pt x="78" y="20"/>
                          </a:lnTo>
                          <a:lnTo>
                            <a:pt x="54" y="0"/>
                          </a:lnTo>
                          <a:lnTo>
                            <a:pt x="0" y="4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32" name="Freeform 3007"/>
                    <p:cNvSpPr>
                      <a:spLocks/>
                    </p:cNvSpPr>
                    <p:nvPr/>
                  </p:nvSpPr>
                  <p:spPr bwMode="auto">
                    <a:xfrm>
                      <a:off x="3992" y="1951"/>
                      <a:ext cx="160" cy="152"/>
                    </a:xfrm>
                    <a:custGeom>
                      <a:avLst/>
                      <a:gdLst/>
                      <a:ahLst/>
                      <a:cxnLst>
                        <a:cxn ang="0">
                          <a:pos x="80" y="92"/>
                        </a:cxn>
                        <a:cxn ang="0">
                          <a:pos x="0" y="152"/>
                        </a:cxn>
                        <a:cxn ang="0">
                          <a:pos x="80" y="96"/>
                        </a:cxn>
                        <a:cxn ang="0">
                          <a:pos x="110" y="110"/>
                        </a:cxn>
                        <a:cxn ang="0">
                          <a:pos x="160" y="0"/>
                        </a:cxn>
                        <a:cxn ang="0">
                          <a:pos x="108" y="106"/>
                        </a:cxn>
                        <a:cxn ang="0">
                          <a:pos x="80" y="92"/>
                        </a:cxn>
                      </a:cxnLst>
                      <a:rect l="0" t="0" r="r" b="b"/>
                      <a:pathLst>
                        <a:path w="160" h="152">
                          <a:moveTo>
                            <a:pt x="80" y="92"/>
                          </a:moveTo>
                          <a:lnTo>
                            <a:pt x="0" y="152"/>
                          </a:lnTo>
                          <a:lnTo>
                            <a:pt x="80" y="96"/>
                          </a:lnTo>
                          <a:lnTo>
                            <a:pt x="110" y="110"/>
                          </a:lnTo>
                          <a:lnTo>
                            <a:pt x="160" y="0"/>
                          </a:lnTo>
                          <a:lnTo>
                            <a:pt x="108" y="106"/>
                          </a:lnTo>
                          <a:lnTo>
                            <a:pt x="80" y="9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33" name="Freeform 3008"/>
                    <p:cNvSpPr>
                      <a:spLocks/>
                    </p:cNvSpPr>
                    <p:nvPr/>
                  </p:nvSpPr>
                  <p:spPr bwMode="auto">
                    <a:xfrm>
                      <a:off x="4184" y="1895"/>
                      <a:ext cx="4" cy="14"/>
                    </a:xfrm>
                    <a:custGeom>
                      <a:avLst/>
                      <a:gdLst/>
                      <a:ahLst/>
                      <a:cxnLst>
                        <a:cxn ang="0">
                          <a:pos x="0" y="2"/>
                        </a:cxn>
                        <a:cxn ang="0">
                          <a:pos x="4" y="14"/>
                        </a:cxn>
                        <a:cxn ang="0">
                          <a:pos x="0" y="0"/>
                        </a:cxn>
                        <a:cxn ang="0">
                          <a:pos x="0" y="2"/>
                        </a:cxn>
                        <a:cxn ang="0">
                          <a:pos x="0" y="2"/>
                        </a:cxn>
                      </a:cxnLst>
                      <a:rect l="0" t="0" r="r" b="b"/>
                      <a:pathLst>
                        <a:path w="4" h="14">
                          <a:moveTo>
                            <a:pt x="0" y="2"/>
                          </a:moveTo>
                          <a:lnTo>
                            <a:pt x="4" y="14"/>
                          </a:lnTo>
                          <a:lnTo>
                            <a:pt x="0" y="0"/>
                          </a:lnTo>
                          <a:lnTo>
                            <a:pt x="0" y="2"/>
                          </a:lnTo>
                          <a:lnTo>
                            <a:pt x="0"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34" name="Freeform 3010"/>
                    <p:cNvSpPr>
                      <a:spLocks/>
                    </p:cNvSpPr>
                    <p:nvPr/>
                  </p:nvSpPr>
                  <p:spPr bwMode="auto">
                    <a:xfrm>
                      <a:off x="3900" y="1599"/>
                      <a:ext cx="288" cy="524"/>
                    </a:xfrm>
                    <a:custGeom>
                      <a:avLst/>
                      <a:gdLst/>
                      <a:ahLst/>
                      <a:cxnLst>
                        <a:cxn ang="0">
                          <a:pos x="92" y="498"/>
                        </a:cxn>
                        <a:cxn ang="0">
                          <a:pos x="172" y="444"/>
                        </a:cxn>
                        <a:cxn ang="0">
                          <a:pos x="200" y="458"/>
                        </a:cxn>
                        <a:cxn ang="0">
                          <a:pos x="250" y="350"/>
                        </a:cxn>
                        <a:cxn ang="0">
                          <a:pos x="288" y="310"/>
                        </a:cxn>
                        <a:cxn ang="0">
                          <a:pos x="284" y="298"/>
                        </a:cxn>
                        <a:cxn ang="0">
                          <a:pos x="284" y="298"/>
                        </a:cxn>
                        <a:cxn ang="0">
                          <a:pos x="284" y="296"/>
                        </a:cxn>
                        <a:cxn ang="0">
                          <a:pos x="216" y="0"/>
                        </a:cxn>
                        <a:cxn ang="0">
                          <a:pos x="26" y="6"/>
                        </a:cxn>
                        <a:cxn ang="0">
                          <a:pos x="0" y="28"/>
                        </a:cxn>
                        <a:cxn ang="0">
                          <a:pos x="38" y="392"/>
                        </a:cxn>
                        <a:cxn ang="0">
                          <a:pos x="24" y="464"/>
                        </a:cxn>
                        <a:cxn ang="0">
                          <a:pos x="20" y="484"/>
                        </a:cxn>
                        <a:cxn ang="0">
                          <a:pos x="14" y="524"/>
                        </a:cxn>
                        <a:cxn ang="0">
                          <a:pos x="68" y="484"/>
                        </a:cxn>
                        <a:cxn ang="0">
                          <a:pos x="92" y="498"/>
                        </a:cxn>
                      </a:cxnLst>
                      <a:rect l="0" t="0" r="r" b="b"/>
                      <a:pathLst>
                        <a:path w="288" h="524">
                          <a:moveTo>
                            <a:pt x="92" y="498"/>
                          </a:moveTo>
                          <a:lnTo>
                            <a:pt x="172" y="444"/>
                          </a:lnTo>
                          <a:lnTo>
                            <a:pt x="200" y="458"/>
                          </a:lnTo>
                          <a:lnTo>
                            <a:pt x="250" y="350"/>
                          </a:lnTo>
                          <a:lnTo>
                            <a:pt x="288" y="310"/>
                          </a:lnTo>
                          <a:lnTo>
                            <a:pt x="284" y="298"/>
                          </a:lnTo>
                          <a:lnTo>
                            <a:pt x="284" y="298"/>
                          </a:lnTo>
                          <a:lnTo>
                            <a:pt x="284" y="296"/>
                          </a:lnTo>
                          <a:lnTo>
                            <a:pt x="216" y="0"/>
                          </a:lnTo>
                          <a:lnTo>
                            <a:pt x="26" y="6"/>
                          </a:lnTo>
                          <a:lnTo>
                            <a:pt x="0" y="28"/>
                          </a:lnTo>
                          <a:lnTo>
                            <a:pt x="38" y="392"/>
                          </a:lnTo>
                          <a:lnTo>
                            <a:pt x="24" y="464"/>
                          </a:lnTo>
                          <a:lnTo>
                            <a:pt x="20" y="484"/>
                          </a:lnTo>
                          <a:lnTo>
                            <a:pt x="14" y="524"/>
                          </a:lnTo>
                          <a:lnTo>
                            <a:pt x="68" y="484"/>
                          </a:lnTo>
                          <a:lnTo>
                            <a:pt x="92" y="498"/>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35" name="Freeform 3011"/>
                    <p:cNvSpPr>
                      <a:spLocks/>
                    </p:cNvSpPr>
                    <p:nvPr/>
                  </p:nvSpPr>
                  <p:spPr bwMode="auto">
                    <a:xfrm>
                      <a:off x="3970" y="2457"/>
                      <a:ext cx="32" cy="350"/>
                    </a:xfrm>
                    <a:custGeom>
                      <a:avLst/>
                      <a:gdLst/>
                      <a:ahLst/>
                      <a:cxnLst>
                        <a:cxn ang="0">
                          <a:pos x="0" y="0"/>
                        </a:cxn>
                        <a:cxn ang="0">
                          <a:pos x="32" y="350"/>
                        </a:cxn>
                        <a:cxn ang="0">
                          <a:pos x="8" y="68"/>
                        </a:cxn>
                        <a:cxn ang="0">
                          <a:pos x="2" y="0"/>
                        </a:cxn>
                        <a:cxn ang="0">
                          <a:pos x="0" y="0"/>
                        </a:cxn>
                      </a:cxnLst>
                      <a:rect l="0" t="0" r="r" b="b"/>
                      <a:pathLst>
                        <a:path w="32" h="350">
                          <a:moveTo>
                            <a:pt x="0" y="0"/>
                          </a:moveTo>
                          <a:lnTo>
                            <a:pt x="32" y="350"/>
                          </a:lnTo>
                          <a:lnTo>
                            <a:pt x="8" y="68"/>
                          </a:lnTo>
                          <a:lnTo>
                            <a:pt x="2" y="0"/>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36" name="Freeform 3012"/>
                    <p:cNvSpPr>
                      <a:spLocks/>
                    </p:cNvSpPr>
                    <p:nvPr/>
                  </p:nvSpPr>
                  <p:spPr bwMode="auto">
                    <a:xfrm>
                      <a:off x="3692" y="2455"/>
                      <a:ext cx="328" cy="586"/>
                    </a:xfrm>
                    <a:custGeom>
                      <a:avLst/>
                      <a:gdLst/>
                      <a:ahLst/>
                      <a:cxnLst>
                        <a:cxn ang="0">
                          <a:pos x="278" y="0"/>
                        </a:cxn>
                        <a:cxn ang="0">
                          <a:pos x="74" y="22"/>
                        </a:cxn>
                        <a:cxn ang="0">
                          <a:pos x="0" y="240"/>
                        </a:cxn>
                        <a:cxn ang="0">
                          <a:pos x="38" y="372"/>
                        </a:cxn>
                        <a:cxn ang="0">
                          <a:pos x="6" y="522"/>
                        </a:cxn>
                        <a:cxn ang="0">
                          <a:pos x="178" y="508"/>
                        </a:cxn>
                        <a:cxn ang="0">
                          <a:pos x="216" y="586"/>
                        </a:cxn>
                        <a:cxn ang="0">
                          <a:pos x="298" y="560"/>
                        </a:cxn>
                        <a:cxn ang="0">
                          <a:pos x="328" y="560"/>
                        </a:cxn>
                        <a:cxn ang="0">
                          <a:pos x="310" y="352"/>
                        </a:cxn>
                        <a:cxn ang="0">
                          <a:pos x="278" y="2"/>
                        </a:cxn>
                        <a:cxn ang="0">
                          <a:pos x="280" y="2"/>
                        </a:cxn>
                        <a:cxn ang="0">
                          <a:pos x="286" y="70"/>
                        </a:cxn>
                        <a:cxn ang="0">
                          <a:pos x="280" y="0"/>
                        </a:cxn>
                        <a:cxn ang="0">
                          <a:pos x="278" y="0"/>
                        </a:cxn>
                      </a:cxnLst>
                      <a:rect l="0" t="0" r="r" b="b"/>
                      <a:pathLst>
                        <a:path w="328" h="586">
                          <a:moveTo>
                            <a:pt x="278" y="0"/>
                          </a:moveTo>
                          <a:lnTo>
                            <a:pt x="74" y="22"/>
                          </a:lnTo>
                          <a:lnTo>
                            <a:pt x="0" y="240"/>
                          </a:lnTo>
                          <a:lnTo>
                            <a:pt x="38" y="372"/>
                          </a:lnTo>
                          <a:lnTo>
                            <a:pt x="6" y="522"/>
                          </a:lnTo>
                          <a:lnTo>
                            <a:pt x="178" y="508"/>
                          </a:lnTo>
                          <a:lnTo>
                            <a:pt x="216" y="586"/>
                          </a:lnTo>
                          <a:lnTo>
                            <a:pt x="298" y="560"/>
                          </a:lnTo>
                          <a:lnTo>
                            <a:pt x="328" y="560"/>
                          </a:lnTo>
                          <a:lnTo>
                            <a:pt x="310" y="352"/>
                          </a:lnTo>
                          <a:lnTo>
                            <a:pt x="278" y="2"/>
                          </a:lnTo>
                          <a:lnTo>
                            <a:pt x="280" y="2"/>
                          </a:lnTo>
                          <a:lnTo>
                            <a:pt x="286" y="70"/>
                          </a:lnTo>
                          <a:lnTo>
                            <a:pt x="280" y="0"/>
                          </a:lnTo>
                          <a:lnTo>
                            <a:pt x="278" y="0"/>
                          </a:lnTo>
                          <a:close/>
                        </a:path>
                      </a:pathLst>
                    </a:custGeom>
                    <a:solidFill>
                      <a:schemeClr val="accent6">
                        <a:lumMod val="50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37" name="Freeform 3013"/>
                    <p:cNvSpPr>
                      <a:spLocks/>
                    </p:cNvSpPr>
                    <p:nvPr/>
                  </p:nvSpPr>
                  <p:spPr bwMode="auto">
                    <a:xfrm>
                      <a:off x="4002" y="2807"/>
                      <a:ext cx="20" cy="208"/>
                    </a:xfrm>
                    <a:custGeom>
                      <a:avLst/>
                      <a:gdLst/>
                      <a:ahLst/>
                      <a:cxnLst>
                        <a:cxn ang="0">
                          <a:pos x="20" y="208"/>
                        </a:cxn>
                        <a:cxn ang="0">
                          <a:pos x="0" y="0"/>
                        </a:cxn>
                        <a:cxn ang="0">
                          <a:pos x="18" y="208"/>
                        </a:cxn>
                        <a:cxn ang="0">
                          <a:pos x="20" y="208"/>
                        </a:cxn>
                      </a:cxnLst>
                      <a:rect l="0" t="0" r="r" b="b"/>
                      <a:pathLst>
                        <a:path w="20" h="208">
                          <a:moveTo>
                            <a:pt x="20" y="208"/>
                          </a:moveTo>
                          <a:lnTo>
                            <a:pt x="0" y="0"/>
                          </a:lnTo>
                          <a:lnTo>
                            <a:pt x="18" y="208"/>
                          </a:lnTo>
                          <a:lnTo>
                            <a:pt x="20" y="208"/>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38" name="Freeform 3014"/>
                    <p:cNvSpPr>
                      <a:spLocks/>
                    </p:cNvSpPr>
                    <p:nvPr/>
                  </p:nvSpPr>
                  <p:spPr bwMode="auto">
                    <a:xfrm>
                      <a:off x="3972" y="2419"/>
                      <a:ext cx="368" cy="596"/>
                    </a:xfrm>
                    <a:custGeom>
                      <a:avLst/>
                      <a:gdLst/>
                      <a:ahLst/>
                      <a:cxnLst>
                        <a:cxn ang="0">
                          <a:pos x="368" y="466"/>
                        </a:cxn>
                        <a:cxn ang="0">
                          <a:pos x="350" y="330"/>
                        </a:cxn>
                        <a:cxn ang="0">
                          <a:pos x="226" y="0"/>
                        </a:cxn>
                        <a:cxn ang="0">
                          <a:pos x="0" y="36"/>
                        </a:cxn>
                        <a:cxn ang="0">
                          <a:pos x="6" y="106"/>
                        </a:cxn>
                        <a:cxn ang="0">
                          <a:pos x="52" y="596"/>
                        </a:cxn>
                        <a:cxn ang="0">
                          <a:pos x="96" y="596"/>
                        </a:cxn>
                        <a:cxn ang="0">
                          <a:pos x="134" y="580"/>
                        </a:cxn>
                        <a:cxn ang="0">
                          <a:pos x="90" y="490"/>
                        </a:cxn>
                        <a:cxn ang="0">
                          <a:pos x="368" y="466"/>
                        </a:cxn>
                      </a:cxnLst>
                      <a:rect l="0" t="0" r="r" b="b"/>
                      <a:pathLst>
                        <a:path w="368" h="596">
                          <a:moveTo>
                            <a:pt x="368" y="466"/>
                          </a:moveTo>
                          <a:lnTo>
                            <a:pt x="350" y="330"/>
                          </a:lnTo>
                          <a:lnTo>
                            <a:pt x="226" y="0"/>
                          </a:lnTo>
                          <a:lnTo>
                            <a:pt x="0" y="36"/>
                          </a:lnTo>
                          <a:lnTo>
                            <a:pt x="6" y="106"/>
                          </a:lnTo>
                          <a:lnTo>
                            <a:pt x="52" y="596"/>
                          </a:lnTo>
                          <a:lnTo>
                            <a:pt x="96" y="596"/>
                          </a:lnTo>
                          <a:lnTo>
                            <a:pt x="134" y="580"/>
                          </a:lnTo>
                          <a:lnTo>
                            <a:pt x="90" y="490"/>
                          </a:lnTo>
                          <a:lnTo>
                            <a:pt x="368" y="466"/>
                          </a:lnTo>
                          <a:close/>
                        </a:path>
                      </a:pathLst>
                    </a:custGeom>
                    <a:solidFill>
                      <a:schemeClr val="accent6">
                        <a:lumMod val="50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39" name="Freeform 3015"/>
                    <p:cNvSpPr>
                      <a:spLocks/>
                    </p:cNvSpPr>
                    <p:nvPr/>
                  </p:nvSpPr>
                  <p:spPr bwMode="auto">
                    <a:xfrm>
                      <a:off x="4436" y="2409"/>
                      <a:ext cx="54" cy="38"/>
                    </a:xfrm>
                    <a:custGeom>
                      <a:avLst/>
                      <a:gdLst/>
                      <a:ahLst/>
                      <a:cxnLst>
                        <a:cxn ang="0">
                          <a:pos x="0" y="6"/>
                        </a:cxn>
                        <a:cxn ang="0">
                          <a:pos x="52" y="4"/>
                        </a:cxn>
                        <a:cxn ang="0">
                          <a:pos x="52" y="38"/>
                        </a:cxn>
                        <a:cxn ang="0">
                          <a:pos x="54" y="0"/>
                        </a:cxn>
                        <a:cxn ang="0">
                          <a:pos x="0" y="6"/>
                        </a:cxn>
                      </a:cxnLst>
                      <a:rect l="0" t="0" r="r" b="b"/>
                      <a:pathLst>
                        <a:path w="54" h="38">
                          <a:moveTo>
                            <a:pt x="0" y="6"/>
                          </a:moveTo>
                          <a:lnTo>
                            <a:pt x="52" y="4"/>
                          </a:lnTo>
                          <a:lnTo>
                            <a:pt x="52" y="38"/>
                          </a:lnTo>
                          <a:lnTo>
                            <a:pt x="54" y="0"/>
                          </a:lnTo>
                          <a:lnTo>
                            <a:pt x="0" y="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40" name="Freeform 3016"/>
                    <p:cNvSpPr>
                      <a:spLocks/>
                    </p:cNvSpPr>
                    <p:nvPr/>
                  </p:nvSpPr>
                  <p:spPr bwMode="auto">
                    <a:xfrm>
                      <a:off x="4436" y="2373"/>
                      <a:ext cx="54" cy="42"/>
                    </a:xfrm>
                    <a:custGeom>
                      <a:avLst/>
                      <a:gdLst/>
                      <a:ahLst/>
                      <a:cxnLst>
                        <a:cxn ang="0">
                          <a:pos x="6" y="40"/>
                        </a:cxn>
                        <a:cxn ang="0">
                          <a:pos x="22" y="0"/>
                        </a:cxn>
                        <a:cxn ang="0">
                          <a:pos x="0" y="42"/>
                        </a:cxn>
                        <a:cxn ang="0">
                          <a:pos x="54" y="36"/>
                        </a:cxn>
                        <a:cxn ang="0">
                          <a:pos x="6" y="40"/>
                        </a:cxn>
                      </a:cxnLst>
                      <a:rect l="0" t="0" r="r" b="b"/>
                      <a:pathLst>
                        <a:path w="54" h="42">
                          <a:moveTo>
                            <a:pt x="6" y="40"/>
                          </a:moveTo>
                          <a:lnTo>
                            <a:pt x="22" y="0"/>
                          </a:lnTo>
                          <a:lnTo>
                            <a:pt x="0" y="42"/>
                          </a:lnTo>
                          <a:lnTo>
                            <a:pt x="54" y="36"/>
                          </a:lnTo>
                          <a:lnTo>
                            <a:pt x="6" y="4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41" name="Freeform 3017"/>
                    <p:cNvSpPr>
                      <a:spLocks/>
                    </p:cNvSpPr>
                    <p:nvPr/>
                  </p:nvSpPr>
                  <p:spPr bwMode="auto">
                    <a:xfrm>
                      <a:off x="4488" y="2409"/>
                      <a:ext cx="264" cy="260"/>
                    </a:xfrm>
                    <a:custGeom>
                      <a:avLst/>
                      <a:gdLst/>
                      <a:ahLst/>
                      <a:cxnLst>
                        <a:cxn ang="0">
                          <a:pos x="2" y="0"/>
                        </a:cxn>
                        <a:cxn ang="0">
                          <a:pos x="0" y="38"/>
                        </a:cxn>
                        <a:cxn ang="0">
                          <a:pos x="264" y="260"/>
                        </a:cxn>
                        <a:cxn ang="0">
                          <a:pos x="2" y="36"/>
                        </a:cxn>
                        <a:cxn ang="0">
                          <a:pos x="2" y="0"/>
                        </a:cxn>
                      </a:cxnLst>
                      <a:rect l="0" t="0" r="r" b="b"/>
                      <a:pathLst>
                        <a:path w="264" h="260">
                          <a:moveTo>
                            <a:pt x="2" y="0"/>
                          </a:moveTo>
                          <a:lnTo>
                            <a:pt x="0" y="38"/>
                          </a:lnTo>
                          <a:lnTo>
                            <a:pt x="264" y="260"/>
                          </a:lnTo>
                          <a:lnTo>
                            <a:pt x="2" y="36"/>
                          </a:lnTo>
                          <a:lnTo>
                            <a:pt x="2"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42" name="Freeform 3018"/>
                    <p:cNvSpPr>
                      <a:spLocks/>
                    </p:cNvSpPr>
                    <p:nvPr/>
                  </p:nvSpPr>
                  <p:spPr bwMode="auto">
                    <a:xfrm>
                      <a:off x="4436" y="2359"/>
                      <a:ext cx="28" cy="56"/>
                    </a:xfrm>
                    <a:custGeom>
                      <a:avLst/>
                      <a:gdLst/>
                      <a:ahLst/>
                      <a:cxnLst>
                        <a:cxn ang="0">
                          <a:pos x="28" y="0"/>
                        </a:cxn>
                        <a:cxn ang="0">
                          <a:pos x="22" y="2"/>
                        </a:cxn>
                        <a:cxn ang="0">
                          <a:pos x="0" y="56"/>
                        </a:cxn>
                        <a:cxn ang="0">
                          <a:pos x="22" y="14"/>
                        </a:cxn>
                        <a:cxn ang="0">
                          <a:pos x="28" y="0"/>
                        </a:cxn>
                      </a:cxnLst>
                      <a:rect l="0" t="0" r="r" b="b"/>
                      <a:pathLst>
                        <a:path w="28" h="56">
                          <a:moveTo>
                            <a:pt x="28" y="0"/>
                          </a:moveTo>
                          <a:lnTo>
                            <a:pt x="22" y="2"/>
                          </a:lnTo>
                          <a:lnTo>
                            <a:pt x="0" y="56"/>
                          </a:lnTo>
                          <a:lnTo>
                            <a:pt x="22" y="14"/>
                          </a:lnTo>
                          <a:lnTo>
                            <a:pt x="28"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43" name="Freeform 3019"/>
                    <p:cNvSpPr>
                      <a:spLocks/>
                    </p:cNvSpPr>
                    <p:nvPr/>
                  </p:nvSpPr>
                  <p:spPr bwMode="auto">
                    <a:xfrm>
                      <a:off x="4442" y="2291"/>
                      <a:ext cx="438" cy="378"/>
                    </a:xfrm>
                    <a:custGeom>
                      <a:avLst/>
                      <a:gdLst/>
                      <a:ahLst/>
                      <a:cxnLst>
                        <a:cxn ang="0">
                          <a:pos x="0" y="122"/>
                        </a:cxn>
                        <a:cxn ang="0">
                          <a:pos x="48" y="118"/>
                        </a:cxn>
                        <a:cxn ang="0">
                          <a:pos x="48" y="154"/>
                        </a:cxn>
                        <a:cxn ang="0">
                          <a:pos x="310" y="378"/>
                        </a:cxn>
                        <a:cxn ang="0">
                          <a:pos x="422" y="176"/>
                        </a:cxn>
                        <a:cxn ang="0">
                          <a:pos x="438" y="104"/>
                        </a:cxn>
                        <a:cxn ang="0">
                          <a:pos x="306" y="16"/>
                        </a:cxn>
                        <a:cxn ang="0">
                          <a:pos x="224" y="32"/>
                        </a:cxn>
                        <a:cxn ang="0">
                          <a:pos x="194" y="0"/>
                        </a:cxn>
                        <a:cxn ang="0">
                          <a:pos x="24" y="66"/>
                        </a:cxn>
                        <a:cxn ang="0">
                          <a:pos x="16" y="82"/>
                        </a:cxn>
                        <a:cxn ang="0">
                          <a:pos x="0" y="122"/>
                        </a:cxn>
                      </a:cxnLst>
                      <a:rect l="0" t="0" r="r" b="b"/>
                      <a:pathLst>
                        <a:path w="438" h="378">
                          <a:moveTo>
                            <a:pt x="0" y="122"/>
                          </a:moveTo>
                          <a:lnTo>
                            <a:pt x="48" y="118"/>
                          </a:lnTo>
                          <a:lnTo>
                            <a:pt x="48" y="154"/>
                          </a:lnTo>
                          <a:lnTo>
                            <a:pt x="310" y="378"/>
                          </a:lnTo>
                          <a:lnTo>
                            <a:pt x="422" y="176"/>
                          </a:lnTo>
                          <a:lnTo>
                            <a:pt x="438" y="104"/>
                          </a:lnTo>
                          <a:lnTo>
                            <a:pt x="306" y="16"/>
                          </a:lnTo>
                          <a:lnTo>
                            <a:pt x="224" y="32"/>
                          </a:lnTo>
                          <a:lnTo>
                            <a:pt x="194" y="0"/>
                          </a:lnTo>
                          <a:lnTo>
                            <a:pt x="24" y="66"/>
                          </a:lnTo>
                          <a:lnTo>
                            <a:pt x="16" y="82"/>
                          </a:lnTo>
                          <a:lnTo>
                            <a:pt x="0" y="122"/>
                          </a:lnTo>
                          <a:close/>
                        </a:path>
                      </a:pathLst>
                    </a:custGeom>
                    <a:solidFill>
                      <a:schemeClr val="accent6">
                        <a:lumMod val="50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44" name="Freeform 3020"/>
                    <p:cNvSpPr>
                      <a:spLocks/>
                    </p:cNvSpPr>
                    <p:nvPr/>
                  </p:nvSpPr>
                  <p:spPr bwMode="auto">
                    <a:xfrm>
                      <a:off x="4346" y="2849"/>
                      <a:ext cx="320" cy="84"/>
                    </a:xfrm>
                    <a:custGeom>
                      <a:avLst/>
                      <a:gdLst/>
                      <a:ahLst/>
                      <a:cxnLst>
                        <a:cxn ang="0">
                          <a:pos x="278" y="42"/>
                        </a:cxn>
                        <a:cxn ang="0">
                          <a:pos x="320" y="56"/>
                        </a:cxn>
                        <a:cxn ang="0">
                          <a:pos x="314" y="0"/>
                        </a:cxn>
                        <a:cxn ang="0">
                          <a:pos x="314" y="48"/>
                        </a:cxn>
                        <a:cxn ang="0">
                          <a:pos x="280" y="36"/>
                        </a:cxn>
                        <a:cxn ang="0">
                          <a:pos x="18" y="78"/>
                        </a:cxn>
                        <a:cxn ang="0">
                          <a:pos x="0" y="54"/>
                        </a:cxn>
                        <a:cxn ang="0">
                          <a:pos x="18" y="84"/>
                        </a:cxn>
                        <a:cxn ang="0">
                          <a:pos x="278" y="42"/>
                        </a:cxn>
                      </a:cxnLst>
                      <a:rect l="0" t="0" r="r" b="b"/>
                      <a:pathLst>
                        <a:path w="320" h="84">
                          <a:moveTo>
                            <a:pt x="278" y="42"/>
                          </a:moveTo>
                          <a:lnTo>
                            <a:pt x="320" y="56"/>
                          </a:lnTo>
                          <a:lnTo>
                            <a:pt x="314" y="0"/>
                          </a:lnTo>
                          <a:lnTo>
                            <a:pt x="314" y="48"/>
                          </a:lnTo>
                          <a:lnTo>
                            <a:pt x="280" y="36"/>
                          </a:lnTo>
                          <a:lnTo>
                            <a:pt x="18" y="78"/>
                          </a:lnTo>
                          <a:lnTo>
                            <a:pt x="0" y="54"/>
                          </a:lnTo>
                          <a:lnTo>
                            <a:pt x="18" y="84"/>
                          </a:lnTo>
                          <a:lnTo>
                            <a:pt x="278" y="4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45" name="Freeform 3021"/>
                    <p:cNvSpPr>
                      <a:spLocks/>
                    </p:cNvSpPr>
                    <p:nvPr/>
                  </p:nvSpPr>
                  <p:spPr bwMode="auto">
                    <a:xfrm>
                      <a:off x="4660" y="2847"/>
                      <a:ext cx="70" cy="4"/>
                    </a:xfrm>
                    <a:custGeom>
                      <a:avLst/>
                      <a:gdLst/>
                      <a:ahLst/>
                      <a:cxnLst>
                        <a:cxn ang="0">
                          <a:pos x="0" y="2"/>
                        </a:cxn>
                        <a:cxn ang="0">
                          <a:pos x="70" y="4"/>
                        </a:cxn>
                        <a:cxn ang="0">
                          <a:pos x="70" y="0"/>
                        </a:cxn>
                        <a:cxn ang="0">
                          <a:pos x="0" y="2"/>
                        </a:cxn>
                      </a:cxnLst>
                      <a:rect l="0" t="0" r="r" b="b"/>
                      <a:pathLst>
                        <a:path w="70" h="4">
                          <a:moveTo>
                            <a:pt x="0" y="2"/>
                          </a:moveTo>
                          <a:lnTo>
                            <a:pt x="70" y="4"/>
                          </a:lnTo>
                          <a:lnTo>
                            <a:pt x="70" y="0"/>
                          </a:lnTo>
                          <a:lnTo>
                            <a:pt x="0"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46" name="Freeform 3022"/>
                    <p:cNvSpPr>
                      <a:spLocks/>
                    </p:cNvSpPr>
                    <p:nvPr/>
                  </p:nvSpPr>
                  <p:spPr bwMode="auto">
                    <a:xfrm>
                      <a:off x="4660" y="2849"/>
                      <a:ext cx="70" cy="56"/>
                    </a:xfrm>
                    <a:custGeom>
                      <a:avLst/>
                      <a:gdLst/>
                      <a:ahLst/>
                      <a:cxnLst>
                        <a:cxn ang="0">
                          <a:pos x="6" y="56"/>
                        </a:cxn>
                        <a:cxn ang="0">
                          <a:pos x="6" y="6"/>
                        </a:cxn>
                        <a:cxn ang="0">
                          <a:pos x="70" y="6"/>
                        </a:cxn>
                        <a:cxn ang="0">
                          <a:pos x="70" y="2"/>
                        </a:cxn>
                        <a:cxn ang="0">
                          <a:pos x="0" y="0"/>
                        </a:cxn>
                        <a:cxn ang="0">
                          <a:pos x="6" y="56"/>
                        </a:cxn>
                      </a:cxnLst>
                      <a:rect l="0" t="0" r="r" b="b"/>
                      <a:pathLst>
                        <a:path w="70" h="56">
                          <a:moveTo>
                            <a:pt x="6" y="56"/>
                          </a:moveTo>
                          <a:lnTo>
                            <a:pt x="6" y="6"/>
                          </a:lnTo>
                          <a:lnTo>
                            <a:pt x="70" y="6"/>
                          </a:lnTo>
                          <a:lnTo>
                            <a:pt x="70" y="2"/>
                          </a:lnTo>
                          <a:lnTo>
                            <a:pt x="0" y="0"/>
                          </a:lnTo>
                          <a:lnTo>
                            <a:pt x="6" y="5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47" name="Freeform 3023"/>
                    <p:cNvSpPr>
                      <a:spLocks/>
                    </p:cNvSpPr>
                    <p:nvPr/>
                  </p:nvSpPr>
                  <p:spPr bwMode="auto">
                    <a:xfrm>
                      <a:off x="4340" y="2891"/>
                      <a:ext cx="24" cy="42"/>
                    </a:xfrm>
                    <a:custGeom>
                      <a:avLst/>
                      <a:gdLst/>
                      <a:ahLst/>
                      <a:cxnLst>
                        <a:cxn ang="0">
                          <a:pos x="24" y="42"/>
                        </a:cxn>
                        <a:cxn ang="0">
                          <a:pos x="6" y="12"/>
                        </a:cxn>
                        <a:cxn ang="0">
                          <a:pos x="0" y="0"/>
                        </a:cxn>
                        <a:cxn ang="0">
                          <a:pos x="2" y="12"/>
                        </a:cxn>
                        <a:cxn ang="0">
                          <a:pos x="24" y="42"/>
                        </a:cxn>
                      </a:cxnLst>
                      <a:rect l="0" t="0" r="r" b="b"/>
                      <a:pathLst>
                        <a:path w="24" h="42">
                          <a:moveTo>
                            <a:pt x="24" y="42"/>
                          </a:moveTo>
                          <a:lnTo>
                            <a:pt x="6" y="12"/>
                          </a:lnTo>
                          <a:lnTo>
                            <a:pt x="0" y="0"/>
                          </a:lnTo>
                          <a:lnTo>
                            <a:pt x="2" y="12"/>
                          </a:lnTo>
                          <a:lnTo>
                            <a:pt x="24" y="4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48" name="Freeform 3024"/>
                    <p:cNvSpPr>
                      <a:spLocks/>
                    </p:cNvSpPr>
                    <p:nvPr/>
                  </p:nvSpPr>
                  <p:spPr bwMode="auto">
                    <a:xfrm>
                      <a:off x="4066" y="2911"/>
                      <a:ext cx="44" cy="86"/>
                    </a:xfrm>
                    <a:custGeom>
                      <a:avLst/>
                      <a:gdLst/>
                      <a:ahLst/>
                      <a:cxnLst>
                        <a:cxn ang="0">
                          <a:pos x="44" y="86"/>
                        </a:cxn>
                        <a:cxn ang="0">
                          <a:pos x="44" y="86"/>
                        </a:cxn>
                        <a:cxn ang="0">
                          <a:pos x="0" y="0"/>
                        </a:cxn>
                        <a:cxn ang="0">
                          <a:pos x="44" y="86"/>
                        </a:cxn>
                      </a:cxnLst>
                      <a:rect l="0" t="0" r="r" b="b"/>
                      <a:pathLst>
                        <a:path w="44" h="86">
                          <a:moveTo>
                            <a:pt x="44" y="86"/>
                          </a:moveTo>
                          <a:lnTo>
                            <a:pt x="44" y="86"/>
                          </a:lnTo>
                          <a:lnTo>
                            <a:pt x="0" y="0"/>
                          </a:lnTo>
                          <a:lnTo>
                            <a:pt x="44" y="8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49" name="Freeform 3025"/>
                    <p:cNvSpPr>
                      <a:spLocks/>
                    </p:cNvSpPr>
                    <p:nvPr/>
                  </p:nvSpPr>
                  <p:spPr bwMode="auto">
                    <a:xfrm>
                      <a:off x="4204" y="2357"/>
                      <a:ext cx="546" cy="570"/>
                    </a:xfrm>
                    <a:custGeom>
                      <a:avLst/>
                      <a:gdLst/>
                      <a:ahLst/>
                      <a:cxnLst>
                        <a:cxn ang="0">
                          <a:pos x="422" y="528"/>
                        </a:cxn>
                        <a:cxn ang="0">
                          <a:pos x="456" y="540"/>
                        </a:cxn>
                        <a:cxn ang="0">
                          <a:pos x="456" y="492"/>
                        </a:cxn>
                        <a:cxn ang="0">
                          <a:pos x="526" y="490"/>
                        </a:cxn>
                        <a:cxn ang="0">
                          <a:pos x="526" y="494"/>
                        </a:cxn>
                        <a:cxn ang="0">
                          <a:pos x="526" y="494"/>
                        </a:cxn>
                        <a:cxn ang="0">
                          <a:pos x="512" y="378"/>
                        </a:cxn>
                        <a:cxn ang="0">
                          <a:pos x="546" y="314"/>
                        </a:cxn>
                        <a:cxn ang="0">
                          <a:pos x="284" y="90"/>
                        </a:cxn>
                        <a:cxn ang="0">
                          <a:pos x="284" y="56"/>
                        </a:cxn>
                        <a:cxn ang="0">
                          <a:pos x="232" y="58"/>
                        </a:cxn>
                        <a:cxn ang="0">
                          <a:pos x="254" y="4"/>
                        </a:cxn>
                        <a:cxn ang="0">
                          <a:pos x="260" y="2"/>
                        </a:cxn>
                        <a:cxn ang="0">
                          <a:pos x="254" y="16"/>
                        </a:cxn>
                        <a:cxn ang="0">
                          <a:pos x="262" y="0"/>
                        </a:cxn>
                        <a:cxn ang="0">
                          <a:pos x="182" y="30"/>
                        </a:cxn>
                        <a:cxn ang="0">
                          <a:pos x="0" y="60"/>
                        </a:cxn>
                        <a:cxn ang="0">
                          <a:pos x="120" y="390"/>
                        </a:cxn>
                        <a:cxn ang="0">
                          <a:pos x="142" y="546"/>
                        </a:cxn>
                        <a:cxn ang="0">
                          <a:pos x="160" y="570"/>
                        </a:cxn>
                        <a:cxn ang="0">
                          <a:pos x="422" y="528"/>
                        </a:cxn>
                      </a:cxnLst>
                      <a:rect l="0" t="0" r="r" b="b"/>
                      <a:pathLst>
                        <a:path w="546" h="570">
                          <a:moveTo>
                            <a:pt x="422" y="528"/>
                          </a:moveTo>
                          <a:lnTo>
                            <a:pt x="456" y="540"/>
                          </a:lnTo>
                          <a:lnTo>
                            <a:pt x="456" y="492"/>
                          </a:lnTo>
                          <a:lnTo>
                            <a:pt x="526" y="490"/>
                          </a:lnTo>
                          <a:lnTo>
                            <a:pt x="526" y="494"/>
                          </a:lnTo>
                          <a:lnTo>
                            <a:pt x="526" y="494"/>
                          </a:lnTo>
                          <a:lnTo>
                            <a:pt x="512" y="378"/>
                          </a:lnTo>
                          <a:lnTo>
                            <a:pt x="546" y="314"/>
                          </a:lnTo>
                          <a:lnTo>
                            <a:pt x="284" y="90"/>
                          </a:lnTo>
                          <a:lnTo>
                            <a:pt x="284" y="56"/>
                          </a:lnTo>
                          <a:lnTo>
                            <a:pt x="232" y="58"/>
                          </a:lnTo>
                          <a:lnTo>
                            <a:pt x="254" y="4"/>
                          </a:lnTo>
                          <a:lnTo>
                            <a:pt x="260" y="2"/>
                          </a:lnTo>
                          <a:lnTo>
                            <a:pt x="254" y="16"/>
                          </a:lnTo>
                          <a:lnTo>
                            <a:pt x="262" y="0"/>
                          </a:lnTo>
                          <a:lnTo>
                            <a:pt x="182" y="30"/>
                          </a:lnTo>
                          <a:lnTo>
                            <a:pt x="0" y="60"/>
                          </a:lnTo>
                          <a:lnTo>
                            <a:pt x="120" y="390"/>
                          </a:lnTo>
                          <a:lnTo>
                            <a:pt x="142" y="546"/>
                          </a:lnTo>
                          <a:lnTo>
                            <a:pt x="160" y="570"/>
                          </a:lnTo>
                          <a:lnTo>
                            <a:pt x="422" y="528"/>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50" name="Freeform 3026"/>
                    <p:cNvSpPr>
                      <a:spLocks/>
                    </p:cNvSpPr>
                    <p:nvPr/>
                  </p:nvSpPr>
                  <p:spPr bwMode="auto">
                    <a:xfrm>
                      <a:off x="4066" y="2851"/>
                      <a:ext cx="926" cy="666"/>
                    </a:xfrm>
                    <a:custGeom>
                      <a:avLst/>
                      <a:gdLst/>
                      <a:ahLst/>
                      <a:cxnLst>
                        <a:cxn ang="0">
                          <a:pos x="896" y="342"/>
                        </a:cxn>
                        <a:cxn ang="0">
                          <a:pos x="808" y="232"/>
                        </a:cxn>
                        <a:cxn ang="0">
                          <a:pos x="808" y="182"/>
                        </a:cxn>
                        <a:cxn ang="0">
                          <a:pos x="668" y="20"/>
                        </a:cxn>
                        <a:cxn ang="0">
                          <a:pos x="664" y="0"/>
                        </a:cxn>
                        <a:cxn ang="0">
                          <a:pos x="664" y="0"/>
                        </a:cxn>
                        <a:cxn ang="0">
                          <a:pos x="664" y="4"/>
                        </a:cxn>
                        <a:cxn ang="0">
                          <a:pos x="600" y="4"/>
                        </a:cxn>
                        <a:cxn ang="0">
                          <a:pos x="600" y="54"/>
                        </a:cxn>
                        <a:cxn ang="0">
                          <a:pos x="558" y="40"/>
                        </a:cxn>
                        <a:cxn ang="0">
                          <a:pos x="298" y="82"/>
                        </a:cxn>
                        <a:cxn ang="0">
                          <a:pos x="276" y="52"/>
                        </a:cxn>
                        <a:cxn ang="0">
                          <a:pos x="274" y="40"/>
                        </a:cxn>
                        <a:cxn ang="0">
                          <a:pos x="0" y="60"/>
                        </a:cxn>
                        <a:cxn ang="0">
                          <a:pos x="44" y="146"/>
                        </a:cxn>
                        <a:cxn ang="0">
                          <a:pos x="132" y="108"/>
                        </a:cxn>
                        <a:cxn ang="0">
                          <a:pos x="242" y="154"/>
                        </a:cxn>
                        <a:cxn ang="0">
                          <a:pos x="242" y="192"/>
                        </a:cxn>
                        <a:cxn ang="0">
                          <a:pos x="298" y="192"/>
                        </a:cxn>
                        <a:cxn ang="0">
                          <a:pos x="380" y="128"/>
                        </a:cxn>
                        <a:cxn ang="0">
                          <a:pos x="558" y="206"/>
                        </a:cxn>
                        <a:cxn ang="0">
                          <a:pos x="558" y="368"/>
                        </a:cxn>
                        <a:cxn ang="0">
                          <a:pos x="598" y="382"/>
                        </a:cxn>
                        <a:cxn ang="0">
                          <a:pos x="638" y="478"/>
                        </a:cxn>
                        <a:cxn ang="0">
                          <a:pos x="776" y="584"/>
                        </a:cxn>
                        <a:cxn ang="0">
                          <a:pos x="776" y="626"/>
                        </a:cxn>
                        <a:cxn ang="0">
                          <a:pos x="830" y="666"/>
                        </a:cxn>
                        <a:cxn ang="0">
                          <a:pos x="886" y="610"/>
                        </a:cxn>
                        <a:cxn ang="0">
                          <a:pos x="916" y="610"/>
                        </a:cxn>
                        <a:cxn ang="0">
                          <a:pos x="926" y="518"/>
                        </a:cxn>
                        <a:cxn ang="0">
                          <a:pos x="896" y="342"/>
                        </a:cxn>
                      </a:cxnLst>
                      <a:rect l="0" t="0" r="r" b="b"/>
                      <a:pathLst>
                        <a:path w="926" h="666">
                          <a:moveTo>
                            <a:pt x="896" y="342"/>
                          </a:moveTo>
                          <a:lnTo>
                            <a:pt x="808" y="232"/>
                          </a:lnTo>
                          <a:lnTo>
                            <a:pt x="808" y="182"/>
                          </a:lnTo>
                          <a:lnTo>
                            <a:pt x="668" y="20"/>
                          </a:lnTo>
                          <a:lnTo>
                            <a:pt x="664" y="0"/>
                          </a:lnTo>
                          <a:lnTo>
                            <a:pt x="664" y="0"/>
                          </a:lnTo>
                          <a:lnTo>
                            <a:pt x="664" y="4"/>
                          </a:lnTo>
                          <a:lnTo>
                            <a:pt x="600" y="4"/>
                          </a:lnTo>
                          <a:lnTo>
                            <a:pt x="600" y="54"/>
                          </a:lnTo>
                          <a:lnTo>
                            <a:pt x="558" y="40"/>
                          </a:lnTo>
                          <a:lnTo>
                            <a:pt x="298" y="82"/>
                          </a:lnTo>
                          <a:lnTo>
                            <a:pt x="276" y="52"/>
                          </a:lnTo>
                          <a:lnTo>
                            <a:pt x="274" y="40"/>
                          </a:lnTo>
                          <a:lnTo>
                            <a:pt x="0" y="60"/>
                          </a:lnTo>
                          <a:lnTo>
                            <a:pt x="44" y="146"/>
                          </a:lnTo>
                          <a:lnTo>
                            <a:pt x="132" y="108"/>
                          </a:lnTo>
                          <a:lnTo>
                            <a:pt x="242" y="154"/>
                          </a:lnTo>
                          <a:lnTo>
                            <a:pt x="242" y="192"/>
                          </a:lnTo>
                          <a:lnTo>
                            <a:pt x="298" y="192"/>
                          </a:lnTo>
                          <a:lnTo>
                            <a:pt x="380" y="128"/>
                          </a:lnTo>
                          <a:lnTo>
                            <a:pt x="558" y="206"/>
                          </a:lnTo>
                          <a:lnTo>
                            <a:pt x="558" y="368"/>
                          </a:lnTo>
                          <a:lnTo>
                            <a:pt x="598" y="382"/>
                          </a:lnTo>
                          <a:lnTo>
                            <a:pt x="638" y="478"/>
                          </a:lnTo>
                          <a:lnTo>
                            <a:pt x="776" y="584"/>
                          </a:lnTo>
                          <a:lnTo>
                            <a:pt x="776" y="626"/>
                          </a:lnTo>
                          <a:lnTo>
                            <a:pt x="830" y="666"/>
                          </a:lnTo>
                          <a:lnTo>
                            <a:pt x="886" y="610"/>
                          </a:lnTo>
                          <a:lnTo>
                            <a:pt x="916" y="610"/>
                          </a:lnTo>
                          <a:lnTo>
                            <a:pt x="926" y="518"/>
                          </a:lnTo>
                          <a:lnTo>
                            <a:pt x="896" y="342"/>
                          </a:lnTo>
                          <a:close/>
                        </a:path>
                      </a:pathLst>
                    </a:custGeom>
                    <a:solidFill>
                      <a:schemeClr val="accent6">
                        <a:lumMod val="50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51" name="Freeform 3027"/>
                    <p:cNvSpPr>
                      <a:spLocks/>
                    </p:cNvSpPr>
                    <p:nvPr/>
                  </p:nvSpPr>
                  <p:spPr bwMode="auto">
                    <a:xfrm>
                      <a:off x="4952" y="895"/>
                      <a:ext cx="102" cy="358"/>
                    </a:xfrm>
                    <a:custGeom>
                      <a:avLst/>
                      <a:gdLst/>
                      <a:ahLst/>
                      <a:cxnLst>
                        <a:cxn ang="0">
                          <a:pos x="40" y="132"/>
                        </a:cxn>
                        <a:cxn ang="0">
                          <a:pos x="2" y="0"/>
                        </a:cxn>
                        <a:cxn ang="0">
                          <a:pos x="0" y="0"/>
                        </a:cxn>
                        <a:cxn ang="0">
                          <a:pos x="38" y="132"/>
                        </a:cxn>
                        <a:cxn ang="0">
                          <a:pos x="102" y="358"/>
                        </a:cxn>
                        <a:cxn ang="0">
                          <a:pos x="80" y="276"/>
                        </a:cxn>
                        <a:cxn ang="0">
                          <a:pos x="40" y="132"/>
                        </a:cxn>
                      </a:cxnLst>
                      <a:rect l="0" t="0" r="r" b="b"/>
                      <a:pathLst>
                        <a:path w="102" h="358">
                          <a:moveTo>
                            <a:pt x="40" y="132"/>
                          </a:moveTo>
                          <a:lnTo>
                            <a:pt x="2" y="0"/>
                          </a:lnTo>
                          <a:lnTo>
                            <a:pt x="0" y="0"/>
                          </a:lnTo>
                          <a:lnTo>
                            <a:pt x="38" y="132"/>
                          </a:lnTo>
                          <a:lnTo>
                            <a:pt x="102" y="358"/>
                          </a:lnTo>
                          <a:lnTo>
                            <a:pt x="80" y="276"/>
                          </a:lnTo>
                          <a:lnTo>
                            <a:pt x="40" y="13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52" name="Freeform 3028"/>
                    <p:cNvSpPr>
                      <a:spLocks/>
                    </p:cNvSpPr>
                    <p:nvPr/>
                  </p:nvSpPr>
                  <p:spPr bwMode="auto">
                    <a:xfrm>
                      <a:off x="5054" y="1253"/>
                      <a:ext cx="62" cy="136"/>
                    </a:xfrm>
                    <a:custGeom>
                      <a:avLst/>
                      <a:gdLst/>
                      <a:ahLst/>
                      <a:cxnLst>
                        <a:cxn ang="0">
                          <a:pos x="0" y="0"/>
                        </a:cxn>
                        <a:cxn ang="0">
                          <a:pos x="10" y="84"/>
                        </a:cxn>
                        <a:cxn ang="0">
                          <a:pos x="62" y="136"/>
                        </a:cxn>
                        <a:cxn ang="0">
                          <a:pos x="12" y="82"/>
                        </a:cxn>
                        <a:cxn ang="0">
                          <a:pos x="0" y="0"/>
                        </a:cxn>
                      </a:cxnLst>
                      <a:rect l="0" t="0" r="r" b="b"/>
                      <a:pathLst>
                        <a:path w="62" h="136">
                          <a:moveTo>
                            <a:pt x="0" y="0"/>
                          </a:moveTo>
                          <a:lnTo>
                            <a:pt x="10" y="84"/>
                          </a:lnTo>
                          <a:lnTo>
                            <a:pt x="62" y="136"/>
                          </a:lnTo>
                          <a:lnTo>
                            <a:pt x="12" y="82"/>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53" name="Freeform 3029"/>
                    <p:cNvSpPr>
                      <a:spLocks/>
                    </p:cNvSpPr>
                    <p:nvPr/>
                  </p:nvSpPr>
                  <p:spPr bwMode="auto">
                    <a:xfrm>
                      <a:off x="4448" y="1469"/>
                      <a:ext cx="76" cy="202"/>
                    </a:xfrm>
                    <a:custGeom>
                      <a:avLst/>
                      <a:gdLst/>
                      <a:ahLst/>
                      <a:cxnLst>
                        <a:cxn ang="0">
                          <a:pos x="2" y="0"/>
                        </a:cxn>
                        <a:cxn ang="0">
                          <a:pos x="0" y="6"/>
                        </a:cxn>
                        <a:cxn ang="0">
                          <a:pos x="6" y="24"/>
                        </a:cxn>
                        <a:cxn ang="0">
                          <a:pos x="74" y="202"/>
                        </a:cxn>
                        <a:cxn ang="0">
                          <a:pos x="76" y="200"/>
                        </a:cxn>
                        <a:cxn ang="0">
                          <a:pos x="2" y="0"/>
                        </a:cxn>
                      </a:cxnLst>
                      <a:rect l="0" t="0" r="r" b="b"/>
                      <a:pathLst>
                        <a:path w="76" h="202">
                          <a:moveTo>
                            <a:pt x="2" y="0"/>
                          </a:moveTo>
                          <a:lnTo>
                            <a:pt x="0" y="6"/>
                          </a:lnTo>
                          <a:lnTo>
                            <a:pt x="6" y="24"/>
                          </a:lnTo>
                          <a:lnTo>
                            <a:pt x="74" y="202"/>
                          </a:lnTo>
                          <a:lnTo>
                            <a:pt x="76" y="200"/>
                          </a:lnTo>
                          <a:lnTo>
                            <a:pt x="2"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54" name="Freeform 3030"/>
                    <p:cNvSpPr>
                      <a:spLocks/>
                    </p:cNvSpPr>
                    <p:nvPr/>
                  </p:nvSpPr>
                  <p:spPr bwMode="auto">
                    <a:xfrm>
                      <a:off x="4414" y="1681"/>
                      <a:ext cx="392" cy="354"/>
                    </a:xfrm>
                    <a:custGeom>
                      <a:avLst/>
                      <a:gdLst/>
                      <a:ahLst/>
                      <a:cxnLst>
                        <a:cxn ang="0">
                          <a:pos x="6" y="268"/>
                        </a:cxn>
                        <a:cxn ang="0">
                          <a:pos x="0" y="264"/>
                        </a:cxn>
                        <a:cxn ang="0">
                          <a:pos x="10" y="298"/>
                        </a:cxn>
                        <a:cxn ang="0">
                          <a:pos x="62" y="320"/>
                        </a:cxn>
                        <a:cxn ang="0">
                          <a:pos x="62" y="320"/>
                        </a:cxn>
                        <a:cxn ang="0">
                          <a:pos x="64" y="322"/>
                        </a:cxn>
                        <a:cxn ang="0">
                          <a:pos x="136" y="354"/>
                        </a:cxn>
                        <a:cxn ang="0">
                          <a:pos x="206" y="312"/>
                        </a:cxn>
                        <a:cxn ang="0">
                          <a:pos x="236" y="148"/>
                        </a:cxn>
                        <a:cxn ang="0">
                          <a:pos x="266" y="172"/>
                        </a:cxn>
                        <a:cxn ang="0">
                          <a:pos x="294" y="102"/>
                        </a:cxn>
                        <a:cxn ang="0">
                          <a:pos x="336" y="40"/>
                        </a:cxn>
                        <a:cxn ang="0">
                          <a:pos x="376" y="40"/>
                        </a:cxn>
                        <a:cxn ang="0">
                          <a:pos x="392" y="18"/>
                        </a:cxn>
                        <a:cxn ang="0">
                          <a:pos x="346" y="8"/>
                        </a:cxn>
                        <a:cxn ang="0">
                          <a:pos x="240" y="64"/>
                        </a:cxn>
                        <a:cxn ang="0">
                          <a:pos x="214" y="18"/>
                        </a:cxn>
                        <a:cxn ang="0">
                          <a:pos x="126" y="48"/>
                        </a:cxn>
                        <a:cxn ang="0">
                          <a:pos x="110" y="0"/>
                        </a:cxn>
                        <a:cxn ang="0">
                          <a:pos x="98" y="76"/>
                        </a:cxn>
                        <a:cxn ang="0">
                          <a:pos x="6" y="268"/>
                        </a:cxn>
                      </a:cxnLst>
                      <a:rect l="0" t="0" r="r" b="b"/>
                      <a:pathLst>
                        <a:path w="392" h="354">
                          <a:moveTo>
                            <a:pt x="6" y="268"/>
                          </a:moveTo>
                          <a:lnTo>
                            <a:pt x="0" y="264"/>
                          </a:lnTo>
                          <a:lnTo>
                            <a:pt x="10" y="298"/>
                          </a:lnTo>
                          <a:lnTo>
                            <a:pt x="62" y="320"/>
                          </a:lnTo>
                          <a:lnTo>
                            <a:pt x="62" y="320"/>
                          </a:lnTo>
                          <a:lnTo>
                            <a:pt x="64" y="322"/>
                          </a:lnTo>
                          <a:lnTo>
                            <a:pt x="136" y="354"/>
                          </a:lnTo>
                          <a:lnTo>
                            <a:pt x="206" y="312"/>
                          </a:lnTo>
                          <a:lnTo>
                            <a:pt x="236" y="148"/>
                          </a:lnTo>
                          <a:lnTo>
                            <a:pt x="266" y="172"/>
                          </a:lnTo>
                          <a:lnTo>
                            <a:pt x="294" y="102"/>
                          </a:lnTo>
                          <a:lnTo>
                            <a:pt x="336" y="40"/>
                          </a:lnTo>
                          <a:lnTo>
                            <a:pt x="376" y="40"/>
                          </a:lnTo>
                          <a:lnTo>
                            <a:pt x="392" y="18"/>
                          </a:lnTo>
                          <a:lnTo>
                            <a:pt x="346" y="8"/>
                          </a:lnTo>
                          <a:lnTo>
                            <a:pt x="240" y="64"/>
                          </a:lnTo>
                          <a:lnTo>
                            <a:pt x="214" y="18"/>
                          </a:lnTo>
                          <a:lnTo>
                            <a:pt x="126" y="48"/>
                          </a:lnTo>
                          <a:lnTo>
                            <a:pt x="110" y="0"/>
                          </a:lnTo>
                          <a:lnTo>
                            <a:pt x="98" y="76"/>
                          </a:lnTo>
                          <a:lnTo>
                            <a:pt x="6" y="268"/>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55" name="Freeform 3031"/>
                    <p:cNvSpPr>
                      <a:spLocks/>
                    </p:cNvSpPr>
                    <p:nvPr/>
                  </p:nvSpPr>
                  <p:spPr bwMode="auto">
                    <a:xfrm>
                      <a:off x="4414" y="1943"/>
                      <a:ext cx="6" cy="6"/>
                    </a:xfrm>
                    <a:custGeom>
                      <a:avLst/>
                      <a:gdLst/>
                      <a:ahLst/>
                      <a:cxnLst>
                        <a:cxn ang="0">
                          <a:pos x="0" y="0"/>
                        </a:cxn>
                        <a:cxn ang="0">
                          <a:pos x="0" y="2"/>
                        </a:cxn>
                        <a:cxn ang="0">
                          <a:pos x="6" y="6"/>
                        </a:cxn>
                        <a:cxn ang="0">
                          <a:pos x="0" y="0"/>
                        </a:cxn>
                      </a:cxnLst>
                      <a:rect l="0" t="0" r="r" b="b"/>
                      <a:pathLst>
                        <a:path w="6" h="6">
                          <a:moveTo>
                            <a:pt x="0" y="0"/>
                          </a:moveTo>
                          <a:lnTo>
                            <a:pt x="0" y="2"/>
                          </a:lnTo>
                          <a:lnTo>
                            <a:pt x="6" y="6"/>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56" name="Freeform 3032"/>
                    <p:cNvSpPr>
                      <a:spLocks/>
                    </p:cNvSpPr>
                    <p:nvPr/>
                  </p:nvSpPr>
                  <p:spPr bwMode="auto">
                    <a:xfrm>
                      <a:off x="4512" y="1679"/>
                      <a:ext cx="12" cy="78"/>
                    </a:xfrm>
                    <a:custGeom>
                      <a:avLst/>
                      <a:gdLst/>
                      <a:ahLst/>
                      <a:cxnLst>
                        <a:cxn ang="0">
                          <a:pos x="0" y="78"/>
                        </a:cxn>
                        <a:cxn ang="0">
                          <a:pos x="12" y="2"/>
                        </a:cxn>
                        <a:cxn ang="0">
                          <a:pos x="10" y="0"/>
                        </a:cxn>
                        <a:cxn ang="0">
                          <a:pos x="0" y="78"/>
                        </a:cxn>
                      </a:cxnLst>
                      <a:rect l="0" t="0" r="r" b="b"/>
                      <a:pathLst>
                        <a:path w="12" h="78">
                          <a:moveTo>
                            <a:pt x="0" y="78"/>
                          </a:moveTo>
                          <a:lnTo>
                            <a:pt x="12" y="2"/>
                          </a:lnTo>
                          <a:lnTo>
                            <a:pt x="10" y="0"/>
                          </a:lnTo>
                          <a:lnTo>
                            <a:pt x="0" y="78"/>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57" name="Freeform 3033"/>
                    <p:cNvSpPr>
                      <a:spLocks/>
                    </p:cNvSpPr>
                    <p:nvPr/>
                  </p:nvSpPr>
                  <p:spPr bwMode="auto">
                    <a:xfrm>
                      <a:off x="4420" y="1757"/>
                      <a:ext cx="92" cy="192"/>
                    </a:xfrm>
                    <a:custGeom>
                      <a:avLst/>
                      <a:gdLst/>
                      <a:ahLst/>
                      <a:cxnLst>
                        <a:cxn ang="0">
                          <a:pos x="58" y="60"/>
                        </a:cxn>
                        <a:cxn ang="0">
                          <a:pos x="0" y="192"/>
                        </a:cxn>
                        <a:cxn ang="0">
                          <a:pos x="92" y="0"/>
                        </a:cxn>
                        <a:cxn ang="0">
                          <a:pos x="58" y="60"/>
                        </a:cxn>
                      </a:cxnLst>
                      <a:rect l="0" t="0" r="r" b="b"/>
                      <a:pathLst>
                        <a:path w="92" h="192">
                          <a:moveTo>
                            <a:pt x="58" y="60"/>
                          </a:moveTo>
                          <a:lnTo>
                            <a:pt x="0" y="192"/>
                          </a:lnTo>
                          <a:lnTo>
                            <a:pt x="92" y="0"/>
                          </a:lnTo>
                          <a:lnTo>
                            <a:pt x="58" y="6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58" name="Freeform 3034"/>
                    <p:cNvSpPr>
                      <a:spLocks/>
                    </p:cNvSpPr>
                    <p:nvPr/>
                  </p:nvSpPr>
                  <p:spPr bwMode="auto">
                    <a:xfrm>
                      <a:off x="4522" y="1671"/>
                      <a:ext cx="2" cy="6"/>
                    </a:xfrm>
                    <a:custGeom>
                      <a:avLst/>
                      <a:gdLst/>
                      <a:ahLst/>
                      <a:cxnLst>
                        <a:cxn ang="0">
                          <a:pos x="0" y="6"/>
                        </a:cxn>
                        <a:cxn ang="0">
                          <a:pos x="2" y="2"/>
                        </a:cxn>
                        <a:cxn ang="0">
                          <a:pos x="0" y="0"/>
                        </a:cxn>
                        <a:cxn ang="0">
                          <a:pos x="0" y="6"/>
                        </a:cxn>
                      </a:cxnLst>
                      <a:rect l="0" t="0" r="r" b="b"/>
                      <a:pathLst>
                        <a:path w="2" h="6">
                          <a:moveTo>
                            <a:pt x="0" y="6"/>
                          </a:moveTo>
                          <a:lnTo>
                            <a:pt x="2" y="2"/>
                          </a:lnTo>
                          <a:lnTo>
                            <a:pt x="0" y="0"/>
                          </a:lnTo>
                          <a:lnTo>
                            <a:pt x="0" y="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59" name="Freeform 3035"/>
                    <p:cNvSpPr>
                      <a:spLocks/>
                    </p:cNvSpPr>
                    <p:nvPr/>
                  </p:nvSpPr>
                  <p:spPr bwMode="auto">
                    <a:xfrm>
                      <a:off x="4122" y="1471"/>
                      <a:ext cx="396" cy="468"/>
                    </a:xfrm>
                    <a:custGeom>
                      <a:avLst/>
                      <a:gdLst/>
                      <a:ahLst/>
                      <a:cxnLst>
                        <a:cxn ang="0">
                          <a:pos x="282" y="50"/>
                        </a:cxn>
                        <a:cxn ang="0">
                          <a:pos x="234" y="78"/>
                        </a:cxn>
                        <a:cxn ang="0">
                          <a:pos x="206" y="104"/>
                        </a:cxn>
                        <a:cxn ang="0">
                          <a:pos x="142" y="84"/>
                        </a:cxn>
                        <a:cxn ang="0">
                          <a:pos x="0" y="128"/>
                        </a:cxn>
                        <a:cxn ang="0">
                          <a:pos x="66" y="422"/>
                        </a:cxn>
                        <a:cxn ang="0">
                          <a:pos x="172" y="460"/>
                        </a:cxn>
                        <a:cxn ang="0">
                          <a:pos x="264" y="448"/>
                        </a:cxn>
                        <a:cxn ang="0">
                          <a:pos x="298" y="468"/>
                        </a:cxn>
                        <a:cxn ang="0">
                          <a:pos x="354" y="344"/>
                        </a:cxn>
                        <a:cxn ang="0">
                          <a:pos x="386" y="284"/>
                        </a:cxn>
                        <a:cxn ang="0">
                          <a:pos x="396" y="200"/>
                        </a:cxn>
                        <a:cxn ang="0">
                          <a:pos x="332" y="22"/>
                        </a:cxn>
                        <a:cxn ang="0">
                          <a:pos x="324" y="0"/>
                        </a:cxn>
                        <a:cxn ang="0">
                          <a:pos x="282" y="50"/>
                        </a:cxn>
                      </a:cxnLst>
                      <a:rect l="0" t="0" r="r" b="b"/>
                      <a:pathLst>
                        <a:path w="396" h="468">
                          <a:moveTo>
                            <a:pt x="282" y="50"/>
                          </a:moveTo>
                          <a:lnTo>
                            <a:pt x="234" y="78"/>
                          </a:lnTo>
                          <a:lnTo>
                            <a:pt x="206" y="104"/>
                          </a:lnTo>
                          <a:lnTo>
                            <a:pt x="142" y="84"/>
                          </a:lnTo>
                          <a:lnTo>
                            <a:pt x="0" y="128"/>
                          </a:lnTo>
                          <a:lnTo>
                            <a:pt x="66" y="422"/>
                          </a:lnTo>
                          <a:lnTo>
                            <a:pt x="172" y="460"/>
                          </a:lnTo>
                          <a:lnTo>
                            <a:pt x="264" y="448"/>
                          </a:lnTo>
                          <a:lnTo>
                            <a:pt x="298" y="468"/>
                          </a:lnTo>
                          <a:lnTo>
                            <a:pt x="354" y="344"/>
                          </a:lnTo>
                          <a:lnTo>
                            <a:pt x="386" y="284"/>
                          </a:lnTo>
                          <a:lnTo>
                            <a:pt x="396" y="200"/>
                          </a:lnTo>
                          <a:lnTo>
                            <a:pt x="332" y="22"/>
                          </a:lnTo>
                          <a:lnTo>
                            <a:pt x="324" y="0"/>
                          </a:lnTo>
                          <a:lnTo>
                            <a:pt x="282" y="50"/>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60" name="Freeform 3036"/>
                    <p:cNvSpPr>
                      <a:spLocks/>
                    </p:cNvSpPr>
                    <p:nvPr/>
                  </p:nvSpPr>
                  <p:spPr bwMode="auto">
                    <a:xfrm>
                      <a:off x="4952" y="895"/>
                      <a:ext cx="102" cy="358"/>
                    </a:xfrm>
                    <a:custGeom>
                      <a:avLst/>
                      <a:gdLst/>
                      <a:ahLst/>
                      <a:cxnLst>
                        <a:cxn ang="0">
                          <a:pos x="40" y="132"/>
                        </a:cxn>
                        <a:cxn ang="0">
                          <a:pos x="2" y="0"/>
                        </a:cxn>
                        <a:cxn ang="0">
                          <a:pos x="0" y="0"/>
                        </a:cxn>
                        <a:cxn ang="0">
                          <a:pos x="38" y="132"/>
                        </a:cxn>
                        <a:cxn ang="0">
                          <a:pos x="102" y="358"/>
                        </a:cxn>
                        <a:cxn ang="0">
                          <a:pos x="80" y="276"/>
                        </a:cxn>
                        <a:cxn ang="0">
                          <a:pos x="40" y="132"/>
                        </a:cxn>
                      </a:cxnLst>
                      <a:rect l="0" t="0" r="r" b="b"/>
                      <a:pathLst>
                        <a:path w="102" h="358">
                          <a:moveTo>
                            <a:pt x="40" y="132"/>
                          </a:moveTo>
                          <a:lnTo>
                            <a:pt x="2" y="0"/>
                          </a:lnTo>
                          <a:lnTo>
                            <a:pt x="0" y="0"/>
                          </a:lnTo>
                          <a:lnTo>
                            <a:pt x="38" y="132"/>
                          </a:lnTo>
                          <a:lnTo>
                            <a:pt x="102" y="358"/>
                          </a:lnTo>
                          <a:lnTo>
                            <a:pt x="80" y="276"/>
                          </a:lnTo>
                          <a:lnTo>
                            <a:pt x="40" y="13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61" name="Freeform 3037"/>
                    <p:cNvSpPr>
                      <a:spLocks/>
                    </p:cNvSpPr>
                    <p:nvPr/>
                  </p:nvSpPr>
                  <p:spPr bwMode="auto">
                    <a:xfrm>
                      <a:off x="5054" y="1253"/>
                      <a:ext cx="62" cy="136"/>
                    </a:xfrm>
                    <a:custGeom>
                      <a:avLst/>
                      <a:gdLst/>
                      <a:ahLst/>
                      <a:cxnLst>
                        <a:cxn ang="0">
                          <a:pos x="0" y="0"/>
                        </a:cxn>
                        <a:cxn ang="0">
                          <a:pos x="10" y="84"/>
                        </a:cxn>
                        <a:cxn ang="0">
                          <a:pos x="62" y="136"/>
                        </a:cxn>
                        <a:cxn ang="0">
                          <a:pos x="12" y="82"/>
                        </a:cxn>
                        <a:cxn ang="0">
                          <a:pos x="0" y="0"/>
                        </a:cxn>
                      </a:cxnLst>
                      <a:rect l="0" t="0" r="r" b="b"/>
                      <a:pathLst>
                        <a:path w="62" h="136">
                          <a:moveTo>
                            <a:pt x="0" y="0"/>
                          </a:moveTo>
                          <a:lnTo>
                            <a:pt x="10" y="84"/>
                          </a:lnTo>
                          <a:lnTo>
                            <a:pt x="62" y="136"/>
                          </a:lnTo>
                          <a:lnTo>
                            <a:pt x="12" y="82"/>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62" name="Freeform 3038"/>
                    <p:cNvSpPr>
                      <a:spLocks/>
                    </p:cNvSpPr>
                    <p:nvPr/>
                  </p:nvSpPr>
                  <p:spPr bwMode="auto">
                    <a:xfrm>
                      <a:off x="4534" y="1321"/>
                      <a:ext cx="472" cy="260"/>
                    </a:xfrm>
                    <a:custGeom>
                      <a:avLst/>
                      <a:gdLst/>
                      <a:ahLst/>
                      <a:cxnLst>
                        <a:cxn ang="0">
                          <a:pos x="472" y="190"/>
                        </a:cxn>
                        <a:cxn ang="0">
                          <a:pos x="434" y="138"/>
                        </a:cxn>
                        <a:cxn ang="0">
                          <a:pos x="444" y="68"/>
                        </a:cxn>
                        <a:cxn ang="0">
                          <a:pos x="364" y="0"/>
                        </a:cxn>
                        <a:cxn ang="0">
                          <a:pos x="0" y="120"/>
                        </a:cxn>
                        <a:cxn ang="0">
                          <a:pos x="364" y="4"/>
                        </a:cxn>
                        <a:cxn ang="0">
                          <a:pos x="440" y="70"/>
                        </a:cxn>
                        <a:cxn ang="0">
                          <a:pos x="430" y="138"/>
                        </a:cxn>
                        <a:cxn ang="0">
                          <a:pos x="470" y="190"/>
                        </a:cxn>
                        <a:cxn ang="0">
                          <a:pos x="442" y="260"/>
                        </a:cxn>
                        <a:cxn ang="0">
                          <a:pos x="444" y="258"/>
                        </a:cxn>
                        <a:cxn ang="0">
                          <a:pos x="472" y="190"/>
                        </a:cxn>
                      </a:cxnLst>
                      <a:rect l="0" t="0" r="r" b="b"/>
                      <a:pathLst>
                        <a:path w="472" h="260">
                          <a:moveTo>
                            <a:pt x="472" y="190"/>
                          </a:moveTo>
                          <a:lnTo>
                            <a:pt x="434" y="138"/>
                          </a:lnTo>
                          <a:lnTo>
                            <a:pt x="444" y="68"/>
                          </a:lnTo>
                          <a:lnTo>
                            <a:pt x="364" y="0"/>
                          </a:lnTo>
                          <a:lnTo>
                            <a:pt x="0" y="120"/>
                          </a:lnTo>
                          <a:lnTo>
                            <a:pt x="364" y="4"/>
                          </a:lnTo>
                          <a:lnTo>
                            <a:pt x="440" y="70"/>
                          </a:lnTo>
                          <a:lnTo>
                            <a:pt x="430" y="138"/>
                          </a:lnTo>
                          <a:lnTo>
                            <a:pt x="470" y="190"/>
                          </a:lnTo>
                          <a:lnTo>
                            <a:pt x="442" y="260"/>
                          </a:lnTo>
                          <a:lnTo>
                            <a:pt x="444" y="258"/>
                          </a:lnTo>
                          <a:lnTo>
                            <a:pt x="472" y="19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63" name="Freeform 3039"/>
                    <p:cNvSpPr>
                      <a:spLocks/>
                    </p:cNvSpPr>
                    <p:nvPr/>
                  </p:nvSpPr>
                  <p:spPr bwMode="auto">
                    <a:xfrm>
                      <a:off x="4516" y="1325"/>
                      <a:ext cx="382" cy="120"/>
                    </a:xfrm>
                    <a:custGeom>
                      <a:avLst/>
                      <a:gdLst/>
                      <a:ahLst/>
                      <a:cxnLst>
                        <a:cxn ang="0">
                          <a:pos x="0" y="72"/>
                        </a:cxn>
                        <a:cxn ang="0">
                          <a:pos x="16" y="120"/>
                        </a:cxn>
                        <a:cxn ang="0">
                          <a:pos x="382" y="0"/>
                        </a:cxn>
                        <a:cxn ang="0">
                          <a:pos x="18" y="116"/>
                        </a:cxn>
                        <a:cxn ang="0">
                          <a:pos x="2" y="70"/>
                        </a:cxn>
                        <a:cxn ang="0">
                          <a:pos x="0" y="72"/>
                        </a:cxn>
                      </a:cxnLst>
                      <a:rect l="0" t="0" r="r" b="b"/>
                      <a:pathLst>
                        <a:path w="382" h="120">
                          <a:moveTo>
                            <a:pt x="0" y="72"/>
                          </a:moveTo>
                          <a:lnTo>
                            <a:pt x="16" y="120"/>
                          </a:lnTo>
                          <a:lnTo>
                            <a:pt x="382" y="0"/>
                          </a:lnTo>
                          <a:lnTo>
                            <a:pt x="18" y="116"/>
                          </a:lnTo>
                          <a:lnTo>
                            <a:pt x="2" y="70"/>
                          </a:lnTo>
                          <a:lnTo>
                            <a:pt x="0" y="7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64" name="Freeform 3040"/>
                    <p:cNvSpPr>
                      <a:spLocks/>
                    </p:cNvSpPr>
                    <p:nvPr/>
                  </p:nvSpPr>
                  <p:spPr bwMode="auto">
                    <a:xfrm>
                      <a:off x="4946" y="1581"/>
                      <a:ext cx="126" cy="168"/>
                    </a:xfrm>
                    <a:custGeom>
                      <a:avLst/>
                      <a:gdLst/>
                      <a:ahLst/>
                      <a:cxnLst>
                        <a:cxn ang="0">
                          <a:pos x="0" y="10"/>
                        </a:cxn>
                        <a:cxn ang="0">
                          <a:pos x="62" y="168"/>
                        </a:cxn>
                        <a:cxn ang="0">
                          <a:pos x="126" y="142"/>
                        </a:cxn>
                        <a:cxn ang="0">
                          <a:pos x="126" y="80"/>
                        </a:cxn>
                        <a:cxn ang="0">
                          <a:pos x="30" y="2"/>
                        </a:cxn>
                        <a:cxn ang="0">
                          <a:pos x="30" y="0"/>
                        </a:cxn>
                        <a:cxn ang="0">
                          <a:pos x="0" y="10"/>
                        </a:cxn>
                      </a:cxnLst>
                      <a:rect l="0" t="0" r="r" b="b"/>
                      <a:pathLst>
                        <a:path w="126" h="168">
                          <a:moveTo>
                            <a:pt x="0" y="10"/>
                          </a:moveTo>
                          <a:lnTo>
                            <a:pt x="62" y="168"/>
                          </a:lnTo>
                          <a:lnTo>
                            <a:pt x="126" y="142"/>
                          </a:lnTo>
                          <a:lnTo>
                            <a:pt x="126" y="80"/>
                          </a:lnTo>
                          <a:lnTo>
                            <a:pt x="30" y="2"/>
                          </a:lnTo>
                          <a:lnTo>
                            <a:pt x="30" y="0"/>
                          </a:lnTo>
                          <a:lnTo>
                            <a:pt x="0" y="10"/>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65" name="Freeform 3041"/>
                    <p:cNvSpPr>
                      <a:spLocks/>
                    </p:cNvSpPr>
                    <p:nvPr/>
                  </p:nvSpPr>
                  <p:spPr bwMode="auto">
                    <a:xfrm>
                      <a:off x="4446" y="1325"/>
                      <a:ext cx="558" cy="398"/>
                    </a:xfrm>
                    <a:custGeom>
                      <a:avLst/>
                      <a:gdLst/>
                      <a:ahLst/>
                      <a:cxnLst>
                        <a:cxn ang="0">
                          <a:pos x="528" y="66"/>
                        </a:cxn>
                        <a:cxn ang="0">
                          <a:pos x="452" y="0"/>
                        </a:cxn>
                        <a:cxn ang="0">
                          <a:pos x="86" y="120"/>
                        </a:cxn>
                        <a:cxn ang="0">
                          <a:pos x="70" y="72"/>
                        </a:cxn>
                        <a:cxn ang="0">
                          <a:pos x="72" y="70"/>
                        </a:cxn>
                        <a:cxn ang="0">
                          <a:pos x="88" y="116"/>
                        </a:cxn>
                        <a:cxn ang="0">
                          <a:pos x="72" y="64"/>
                        </a:cxn>
                        <a:cxn ang="0">
                          <a:pos x="0" y="146"/>
                        </a:cxn>
                        <a:cxn ang="0">
                          <a:pos x="8" y="168"/>
                        </a:cxn>
                        <a:cxn ang="0">
                          <a:pos x="2" y="150"/>
                        </a:cxn>
                        <a:cxn ang="0">
                          <a:pos x="4" y="144"/>
                        </a:cxn>
                        <a:cxn ang="0">
                          <a:pos x="78" y="344"/>
                        </a:cxn>
                        <a:cxn ang="0">
                          <a:pos x="76" y="346"/>
                        </a:cxn>
                        <a:cxn ang="0">
                          <a:pos x="78" y="348"/>
                        </a:cxn>
                        <a:cxn ang="0">
                          <a:pos x="96" y="398"/>
                        </a:cxn>
                        <a:cxn ang="0">
                          <a:pos x="182" y="372"/>
                        </a:cxn>
                        <a:cxn ang="0">
                          <a:pos x="180" y="372"/>
                        </a:cxn>
                        <a:cxn ang="0">
                          <a:pos x="498" y="262"/>
                        </a:cxn>
                        <a:cxn ang="0">
                          <a:pos x="498" y="262"/>
                        </a:cxn>
                        <a:cxn ang="0">
                          <a:pos x="498" y="262"/>
                        </a:cxn>
                        <a:cxn ang="0">
                          <a:pos x="528" y="252"/>
                        </a:cxn>
                        <a:cxn ang="0">
                          <a:pos x="558" y="186"/>
                        </a:cxn>
                        <a:cxn ang="0">
                          <a:pos x="518" y="134"/>
                        </a:cxn>
                        <a:cxn ang="0">
                          <a:pos x="528" y="66"/>
                        </a:cxn>
                      </a:cxnLst>
                      <a:rect l="0" t="0" r="r" b="b"/>
                      <a:pathLst>
                        <a:path w="558" h="398">
                          <a:moveTo>
                            <a:pt x="528" y="66"/>
                          </a:moveTo>
                          <a:lnTo>
                            <a:pt x="452" y="0"/>
                          </a:lnTo>
                          <a:lnTo>
                            <a:pt x="86" y="120"/>
                          </a:lnTo>
                          <a:lnTo>
                            <a:pt x="70" y="72"/>
                          </a:lnTo>
                          <a:lnTo>
                            <a:pt x="72" y="70"/>
                          </a:lnTo>
                          <a:lnTo>
                            <a:pt x="88" y="116"/>
                          </a:lnTo>
                          <a:lnTo>
                            <a:pt x="72" y="64"/>
                          </a:lnTo>
                          <a:lnTo>
                            <a:pt x="0" y="146"/>
                          </a:lnTo>
                          <a:lnTo>
                            <a:pt x="8" y="168"/>
                          </a:lnTo>
                          <a:lnTo>
                            <a:pt x="2" y="150"/>
                          </a:lnTo>
                          <a:lnTo>
                            <a:pt x="4" y="144"/>
                          </a:lnTo>
                          <a:lnTo>
                            <a:pt x="78" y="344"/>
                          </a:lnTo>
                          <a:lnTo>
                            <a:pt x="76" y="346"/>
                          </a:lnTo>
                          <a:lnTo>
                            <a:pt x="78" y="348"/>
                          </a:lnTo>
                          <a:lnTo>
                            <a:pt x="96" y="398"/>
                          </a:lnTo>
                          <a:lnTo>
                            <a:pt x="182" y="372"/>
                          </a:lnTo>
                          <a:lnTo>
                            <a:pt x="180" y="372"/>
                          </a:lnTo>
                          <a:lnTo>
                            <a:pt x="498" y="262"/>
                          </a:lnTo>
                          <a:lnTo>
                            <a:pt x="498" y="262"/>
                          </a:lnTo>
                          <a:lnTo>
                            <a:pt x="498" y="262"/>
                          </a:lnTo>
                          <a:lnTo>
                            <a:pt x="528" y="252"/>
                          </a:lnTo>
                          <a:lnTo>
                            <a:pt x="558" y="186"/>
                          </a:lnTo>
                          <a:lnTo>
                            <a:pt x="518" y="134"/>
                          </a:lnTo>
                          <a:lnTo>
                            <a:pt x="528" y="66"/>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66" name="Freeform 3042"/>
                    <p:cNvSpPr>
                      <a:spLocks/>
                    </p:cNvSpPr>
                    <p:nvPr/>
                  </p:nvSpPr>
                  <p:spPr bwMode="auto">
                    <a:xfrm>
                      <a:off x="4952" y="895"/>
                      <a:ext cx="102" cy="358"/>
                    </a:xfrm>
                    <a:custGeom>
                      <a:avLst/>
                      <a:gdLst/>
                      <a:ahLst/>
                      <a:cxnLst>
                        <a:cxn ang="0">
                          <a:pos x="40" y="132"/>
                        </a:cxn>
                        <a:cxn ang="0">
                          <a:pos x="2" y="0"/>
                        </a:cxn>
                        <a:cxn ang="0">
                          <a:pos x="0" y="0"/>
                        </a:cxn>
                        <a:cxn ang="0">
                          <a:pos x="38" y="132"/>
                        </a:cxn>
                        <a:cxn ang="0">
                          <a:pos x="102" y="358"/>
                        </a:cxn>
                        <a:cxn ang="0">
                          <a:pos x="80" y="276"/>
                        </a:cxn>
                        <a:cxn ang="0">
                          <a:pos x="40" y="132"/>
                        </a:cxn>
                      </a:cxnLst>
                      <a:rect l="0" t="0" r="r" b="b"/>
                      <a:pathLst>
                        <a:path w="102" h="358">
                          <a:moveTo>
                            <a:pt x="40" y="132"/>
                          </a:moveTo>
                          <a:lnTo>
                            <a:pt x="2" y="0"/>
                          </a:lnTo>
                          <a:lnTo>
                            <a:pt x="0" y="0"/>
                          </a:lnTo>
                          <a:lnTo>
                            <a:pt x="38" y="132"/>
                          </a:lnTo>
                          <a:lnTo>
                            <a:pt x="102" y="358"/>
                          </a:lnTo>
                          <a:lnTo>
                            <a:pt x="80" y="276"/>
                          </a:lnTo>
                          <a:lnTo>
                            <a:pt x="40" y="13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67" name="Freeform 3043"/>
                    <p:cNvSpPr>
                      <a:spLocks/>
                    </p:cNvSpPr>
                    <p:nvPr/>
                  </p:nvSpPr>
                  <p:spPr bwMode="auto">
                    <a:xfrm>
                      <a:off x="4982" y="1389"/>
                      <a:ext cx="74" cy="18"/>
                    </a:xfrm>
                    <a:custGeom>
                      <a:avLst/>
                      <a:gdLst/>
                      <a:ahLst/>
                      <a:cxnLst>
                        <a:cxn ang="0">
                          <a:pos x="0" y="2"/>
                        </a:cxn>
                        <a:cxn ang="0">
                          <a:pos x="74" y="18"/>
                        </a:cxn>
                        <a:cxn ang="0">
                          <a:pos x="14" y="4"/>
                        </a:cxn>
                        <a:cxn ang="0">
                          <a:pos x="0" y="0"/>
                        </a:cxn>
                        <a:cxn ang="0">
                          <a:pos x="0" y="2"/>
                        </a:cxn>
                      </a:cxnLst>
                      <a:rect l="0" t="0" r="r" b="b"/>
                      <a:pathLst>
                        <a:path w="74" h="18">
                          <a:moveTo>
                            <a:pt x="0" y="2"/>
                          </a:moveTo>
                          <a:lnTo>
                            <a:pt x="74" y="18"/>
                          </a:lnTo>
                          <a:lnTo>
                            <a:pt x="14" y="4"/>
                          </a:lnTo>
                          <a:lnTo>
                            <a:pt x="0" y="0"/>
                          </a:lnTo>
                          <a:lnTo>
                            <a:pt x="0" y="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68" name="Freeform 3044"/>
                    <p:cNvSpPr>
                      <a:spLocks/>
                    </p:cNvSpPr>
                    <p:nvPr/>
                  </p:nvSpPr>
                  <p:spPr bwMode="auto">
                    <a:xfrm>
                      <a:off x="5054" y="1253"/>
                      <a:ext cx="62" cy="136"/>
                    </a:xfrm>
                    <a:custGeom>
                      <a:avLst/>
                      <a:gdLst/>
                      <a:ahLst/>
                      <a:cxnLst>
                        <a:cxn ang="0">
                          <a:pos x="0" y="0"/>
                        </a:cxn>
                        <a:cxn ang="0">
                          <a:pos x="10" y="84"/>
                        </a:cxn>
                        <a:cxn ang="0">
                          <a:pos x="62" y="136"/>
                        </a:cxn>
                        <a:cxn ang="0">
                          <a:pos x="12" y="82"/>
                        </a:cxn>
                        <a:cxn ang="0">
                          <a:pos x="0" y="0"/>
                        </a:cxn>
                      </a:cxnLst>
                      <a:rect l="0" t="0" r="r" b="b"/>
                      <a:pathLst>
                        <a:path w="62" h="136">
                          <a:moveTo>
                            <a:pt x="0" y="0"/>
                          </a:moveTo>
                          <a:lnTo>
                            <a:pt x="10" y="84"/>
                          </a:lnTo>
                          <a:lnTo>
                            <a:pt x="62" y="136"/>
                          </a:lnTo>
                          <a:lnTo>
                            <a:pt x="12" y="82"/>
                          </a:lnTo>
                          <a:lnTo>
                            <a:pt x="0" y="0"/>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69" name="Freeform 3045"/>
                    <p:cNvSpPr>
                      <a:spLocks/>
                    </p:cNvSpPr>
                    <p:nvPr/>
                  </p:nvSpPr>
                  <p:spPr bwMode="auto">
                    <a:xfrm>
                      <a:off x="5056" y="1407"/>
                      <a:ext cx="50" cy="14"/>
                    </a:xfrm>
                    <a:custGeom>
                      <a:avLst/>
                      <a:gdLst/>
                      <a:ahLst/>
                      <a:cxnLst>
                        <a:cxn ang="0">
                          <a:pos x="50" y="12"/>
                        </a:cxn>
                        <a:cxn ang="0">
                          <a:pos x="0" y="0"/>
                        </a:cxn>
                        <a:cxn ang="0">
                          <a:pos x="50" y="14"/>
                        </a:cxn>
                        <a:cxn ang="0">
                          <a:pos x="50" y="12"/>
                        </a:cxn>
                      </a:cxnLst>
                      <a:rect l="0" t="0" r="r" b="b"/>
                      <a:pathLst>
                        <a:path w="50" h="14">
                          <a:moveTo>
                            <a:pt x="50" y="12"/>
                          </a:moveTo>
                          <a:lnTo>
                            <a:pt x="0" y="0"/>
                          </a:lnTo>
                          <a:lnTo>
                            <a:pt x="50" y="14"/>
                          </a:lnTo>
                          <a:lnTo>
                            <a:pt x="50" y="1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70" name="Freeform 3046"/>
                    <p:cNvSpPr>
                      <a:spLocks/>
                    </p:cNvSpPr>
                    <p:nvPr/>
                  </p:nvSpPr>
                  <p:spPr bwMode="auto">
                    <a:xfrm>
                      <a:off x="4968" y="1387"/>
                      <a:ext cx="138" cy="268"/>
                    </a:xfrm>
                    <a:custGeom>
                      <a:avLst/>
                      <a:gdLst/>
                      <a:ahLst/>
                      <a:cxnLst>
                        <a:cxn ang="0">
                          <a:pos x="10" y="2"/>
                        </a:cxn>
                        <a:cxn ang="0">
                          <a:pos x="0" y="72"/>
                        </a:cxn>
                        <a:cxn ang="0">
                          <a:pos x="38" y="124"/>
                        </a:cxn>
                        <a:cxn ang="0">
                          <a:pos x="10" y="192"/>
                        </a:cxn>
                        <a:cxn ang="0">
                          <a:pos x="8" y="194"/>
                        </a:cxn>
                        <a:cxn ang="0">
                          <a:pos x="8" y="196"/>
                        </a:cxn>
                        <a:cxn ang="0">
                          <a:pos x="10" y="194"/>
                        </a:cxn>
                        <a:cxn ang="0">
                          <a:pos x="104" y="268"/>
                        </a:cxn>
                        <a:cxn ang="0">
                          <a:pos x="104" y="226"/>
                        </a:cxn>
                        <a:cxn ang="0">
                          <a:pos x="134" y="80"/>
                        </a:cxn>
                        <a:cxn ang="0">
                          <a:pos x="104" y="56"/>
                        </a:cxn>
                        <a:cxn ang="0">
                          <a:pos x="136" y="40"/>
                        </a:cxn>
                        <a:cxn ang="0">
                          <a:pos x="138" y="34"/>
                        </a:cxn>
                        <a:cxn ang="0">
                          <a:pos x="88" y="20"/>
                        </a:cxn>
                        <a:cxn ang="0">
                          <a:pos x="14" y="4"/>
                        </a:cxn>
                        <a:cxn ang="0">
                          <a:pos x="14" y="2"/>
                        </a:cxn>
                        <a:cxn ang="0">
                          <a:pos x="28" y="6"/>
                        </a:cxn>
                        <a:cxn ang="0">
                          <a:pos x="6" y="0"/>
                        </a:cxn>
                        <a:cxn ang="0">
                          <a:pos x="10" y="2"/>
                        </a:cxn>
                      </a:cxnLst>
                      <a:rect l="0" t="0" r="r" b="b"/>
                      <a:pathLst>
                        <a:path w="138" h="268">
                          <a:moveTo>
                            <a:pt x="10" y="2"/>
                          </a:moveTo>
                          <a:lnTo>
                            <a:pt x="0" y="72"/>
                          </a:lnTo>
                          <a:lnTo>
                            <a:pt x="38" y="124"/>
                          </a:lnTo>
                          <a:lnTo>
                            <a:pt x="10" y="192"/>
                          </a:lnTo>
                          <a:lnTo>
                            <a:pt x="8" y="194"/>
                          </a:lnTo>
                          <a:lnTo>
                            <a:pt x="8" y="196"/>
                          </a:lnTo>
                          <a:lnTo>
                            <a:pt x="10" y="194"/>
                          </a:lnTo>
                          <a:lnTo>
                            <a:pt x="104" y="268"/>
                          </a:lnTo>
                          <a:lnTo>
                            <a:pt x="104" y="226"/>
                          </a:lnTo>
                          <a:lnTo>
                            <a:pt x="134" y="80"/>
                          </a:lnTo>
                          <a:lnTo>
                            <a:pt x="104" y="56"/>
                          </a:lnTo>
                          <a:lnTo>
                            <a:pt x="136" y="40"/>
                          </a:lnTo>
                          <a:lnTo>
                            <a:pt x="138" y="34"/>
                          </a:lnTo>
                          <a:lnTo>
                            <a:pt x="88" y="20"/>
                          </a:lnTo>
                          <a:lnTo>
                            <a:pt x="14" y="4"/>
                          </a:lnTo>
                          <a:lnTo>
                            <a:pt x="14" y="2"/>
                          </a:lnTo>
                          <a:lnTo>
                            <a:pt x="28" y="6"/>
                          </a:lnTo>
                          <a:lnTo>
                            <a:pt x="6" y="0"/>
                          </a:lnTo>
                          <a:lnTo>
                            <a:pt x="10" y="2"/>
                          </a:lnTo>
                          <a:close/>
                        </a:path>
                      </a:pathLst>
                    </a:custGeom>
                    <a:solidFill>
                      <a:schemeClr val="bg2">
                        <a:lumMod val="75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71" name="Freeform 3047"/>
                    <p:cNvSpPr>
                      <a:spLocks/>
                    </p:cNvSpPr>
                    <p:nvPr/>
                  </p:nvSpPr>
                  <p:spPr bwMode="auto">
                    <a:xfrm>
                      <a:off x="5054" y="1253"/>
                      <a:ext cx="12" cy="82"/>
                    </a:xfrm>
                    <a:custGeom>
                      <a:avLst/>
                      <a:gdLst/>
                      <a:ahLst/>
                      <a:cxnLst>
                        <a:cxn ang="0">
                          <a:pos x="12" y="82"/>
                        </a:cxn>
                        <a:cxn ang="0">
                          <a:pos x="0" y="0"/>
                        </a:cxn>
                        <a:cxn ang="0">
                          <a:pos x="6" y="58"/>
                        </a:cxn>
                        <a:cxn ang="0">
                          <a:pos x="12" y="82"/>
                        </a:cxn>
                      </a:cxnLst>
                      <a:rect l="0" t="0" r="r" b="b"/>
                      <a:pathLst>
                        <a:path w="12" h="82">
                          <a:moveTo>
                            <a:pt x="12" y="82"/>
                          </a:moveTo>
                          <a:lnTo>
                            <a:pt x="0" y="0"/>
                          </a:lnTo>
                          <a:lnTo>
                            <a:pt x="6" y="58"/>
                          </a:lnTo>
                          <a:lnTo>
                            <a:pt x="12" y="82"/>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72" name="Freeform 3048"/>
                    <p:cNvSpPr>
                      <a:spLocks/>
                    </p:cNvSpPr>
                    <p:nvPr/>
                  </p:nvSpPr>
                  <p:spPr bwMode="auto">
                    <a:xfrm>
                      <a:off x="4952" y="895"/>
                      <a:ext cx="102" cy="358"/>
                    </a:xfrm>
                    <a:custGeom>
                      <a:avLst/>
                      <a:gdLst/>
                      <a:ahLst/>
                      <a:cxnLst>
                        <a:cxn ang="0">
                          <a:pos x="38" y="132"/>
                        </a:cxn>
                        <a:cxn ang="0">
                          <a:pos x="102" y="358"/>
                        </a:cxn>
                        <a:cxn ang="0">
                          <a:pos x="80" y="276"/>
                        </a:cxn>
                        <a:cxn ang="0">
                          <a:pos x="40" y="132"/>
                        </a:cxn>
                        <a:cxn ang="0">
                          <a:pos x="2" y="0"/>
                        </a:cxn>
                        <a:cxn ang="0">
                          <a:pos x="0" y="0"/>
                        </a:cxn>
                        <a:cxn ang="0">
                          <a:pos x="8" y="34"/>
                        </a:cxn>
                        <a:cxn ang="0">
                          <a:pos x="38" y="132"/>
                        </a:cxn>
                      </a:cxnLst>
                      <a:rect l="0" t="0" r="r" b="b"/>
                      <a:pathLst>
                        <a:path w="102" h="358">
                          <a:moveTo>
                            <a:pt x="38" y="132"/>
                          </a:moveTo>
                          <a:lnTo>
                            <a:pt x="102" y="358"/>
                          </a:lnTo>
                          <a:lnTo>
                            <a:pt x="80" y="276"/>
                          </a:lnTo>
                          <a:lnTo>
                            <a:pt x="40" y="132"/>
                          </a:lnTo>
                          <a:lnTo>
                            <a:pt x="2" y="0"/>
                          </a:lnTo>
                          <a:lnTo>
                            <a:pt x="0" y="0"/>
                          </a:lnTo>
                          <a:lnTo>
                            <a:pt x="8" y="34"/>
                          </a:lnTo>
                          <a:lnTo>
                            <a:pt x="38" y="132"/>
                          </a:lnTo>
                          <a:close/>
                        </a:path>
                      </a:pathLst>
                    </a:custGeom>
                    <a:solidFill>
                      <a:schemeClr val="accent5">
                        <a:lumMod val="40000"/>
                        <a:lumOff val="60000"/>
                      </a:schemeClr>
                    </a:solid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73" name="Freeform 3049"/>
                    <p:cNvSpPr>
                      <a:spLocks/>
                    </p:cNvSpPr>
                    <p:nvPr/>
                  </p:nvSpPr>
                  <p:spPr bwMode="auto">
                    <a:xfrm>
                      <a:off x="4952" y="895"/>
                      <a:ext cx="8" cy="34"/>
                    </a:xfrm>
                    <a:custGeom>
                      <a:avLst/>
                      <a:gdLst/>
                      <a:ahLst/>
                      <a:cxnLst>
                        <a:cxn ang="0">
                          <a:pos x="8" y="34"/>
                        </a:cxn>
                        <a:cxn ang="0">
                          <a:pos x="0" y="0"/>
                        </a:cxn>
                        <a:cxn ang="0">
                          <a:pos x="0" y="0"/>
                        </a:cxn>
                        <a:cxn ang="0">
                          <a:pos x="8" y="34"/>
                        </a:cxn>
                      </a:cxnLst>
                      <a:rect l="0" t="0" r="r" b="b"/>
                      <a:pathLst>
                        <a:path w="8" h="34">
                          <a:moveTo>
                            <a:pt x="8" y="34"/>
                          </a:moveTo>
                          <a:lnTo>
                            <a:pt x="0" y="0"/>
                          </a:lnTo>
                          <a:lnTo>
                            <a:pt x="0" y="0"/>
                          </a:lnTo>
                          <a:lnTo>
                            <a:pt x="8" y="3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74" name="Freeform 3050"/>
                    <p:cNvSpPr>
                      <a:spLocks/>
                    </p:cNvSpPr>
                    <p:nvPr/>
                  </p:nvSpPr>
                  <p:spPr bwMode="auto">
                    <a:xfrm>
                      <a:off x="5066" y="1335"/>
                      <a:ext cx="50" cy="54"/>
                    </a:xfrm>
                    <a:custGeom>
                      <a:avLst/>
                      <a:gdLst/>
                      <a:ahLst/>
                      <a:cxnLst>
                        <a:cxn ang="0">
                          <a:pos x="50" y="54"/>
                        </a:cxn>
                        <a:cxn ang="0">
                          <a:pos x="0" y="0"/>
                        </a:cxn>
                        <a:cxn ang="0">
                          <a:pos x="46" y="50"/>
                        </a:cxn>
                        <a:cxn ang="0">
                          <a:pos x="50" y="54"/>
                        </a:cxn>
                      </a:cxnLst>
                      <a:rect l="0" t="0" r="r" b="b"/>
                      <a:pathLst>
                        <a:path w="50" h="54">
                          <a:moveTo>
                            <a:pt x="50" y="54"/>
                          </a:moveTo>
                          <a:lnTo>
                            <a:pt x="0" y="0"/>
                          </a:lnTo>
                          <a:lnTo>
                            <a:pt x="46" y="50"/>
                          </a:lnTo>
                          <a:lnTo>
                            <a:pt x="50" y="54"/>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475" name="Freeform 3051"/>
                    <p:cNvSpPr>
                      <a:spLocks/>
                    </p:cNvSpPr>
                    <p:nvPr/>
                  </p:nvSpPr>
                  <p:spPr bwMode="auto">
                    <a:xfrm>
                      <a:off x="5060" y="1311"/>
                      <a:ext cx="52" cy="74"/>
                    </a:xfrm>
                    <a:custGeom>
                      <a:avLst/>
                      <a:gdLst/>
                      <a:ahLst/>
                      <a:cxnLst>
                        <a:cxn ang="0">
                          <a:pos x="4" y="26"/>
                        </a:cxn>
                        <a:cxn ang="0">
                          <a:pos x="52" y="74"/>
                        </a:cxn>
                        <a:cxn ang="0">
                          <a:pos x="6" y="24"/>
                        </a:cxn>
                        <a:cxn ang="0">
                          <a:pos x="0" y="0"/>
                        </a:cxn>
                        <a:cxn ang="0">
                          <a:pos x="4" y="26"/>
                        </a:cxn>
                      </a:cxnLst>
                      <a:rect l="0" t="0" r="r" b="b"/>
                      <a:pathLst>
                        <a:path w="52" h="74">
                          <a:moveTo>
                            <a:pt x="4" y="26"/>
                          </a:moveTo>
                          <a:lnTo>
                            <a:pt x="52" y="74"/>
                          </a:lnTo>
                          <a:lnTo>
                            <a:pt x="6" y="24"/>
                          </a:lnTo>
                          <a:lnTo>
                            <a:pt x="0" y="0"/>
                          </a:lnTo>
                          <a:lnTo>
                            <a:pt x="4" y="26"/>
                          </a:lnTo>
                          <a:close/>
                        </a:path>
                      </a:pathLst>
                    </a:cu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grpSp>
              <p:sp>
                <p:nvSpPr>
                  <p:cNvPr id="281" name="Line 3080"/>
                  <p:cNvSpPr>
                    <a:spLocks noChangeShapeType="1"/>
                  </p:cNvSpPr>
                  <p:nvPr/>
                </p:nvSpPr>
                <p:spPr bwMode="auto">
                  <a:xfrm>
                    <a:off x="4360909" y="5385612"/>
                    <a:ext cx="1493" cy="1493"/>
                  </a:xfrm>
                  <a:prstGeom prst="line">
                    <a:avLst/>
                  </a:pr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grpSp>
            <p:sp>
              <p:nvSpPr>
                <p:cNvPr id="268" name="Line 3117"/>
                <p:cNvSpPr>
                  <a:spLocks noChangeShapeType="1"/>
                </p:cNvSpPr>
                <p:nvPr/>
              </p:nvSpPr>
              <p:spPr bwMode="auto">
                <a:xfrm>
                  <a:off x="7947449" y="1089044"/>
                  <a:ext cx="1493" cy="1493"/>
                </a:xfrm>
                <a:prstGeom prst="line">
                  <a:avLst/>
                </a:prstGeom>
                <a:grpFill/>
                <a:ln w="6350">
                  <a:solidFill>
                    <a:srgbClr val="7F7F7F">
                      <a:alpha val="52157"/>
                    </a:srgbClr>
                  </a:solidFill>
                  <a:round/>
                  <a:headEnd/>
                  <a:tailEnd/>
                </a:ln>
              </p:spPr>
              <p:txBody>
                <a:bodyPr/>
                <a:lstStyle/>
                <a:p>
                  <a:pPr>
                    <a:defRPr/>
                  </a:pPr>
                  <a:endParaRPr lang="da-DK">
                    <a:solidFill>
                      <a:schemeClr val="tx2"/>
                    </a:solidFill>
                    <a:ea typeface="ＭＳ Ｐゴシック" pitchFamily="-97" charset="-128"/>
                  </a:endParaRPr>
                </a:p>
              </p:txBody>
            </p:sp>
            <p:sp>
              <p:nvSpPr>
                <p:cNvPr id="269" name="Line 3118"/>
                <p:cNvSpPr>
                  <a:spLocks noChangeShapeType="1"/>
                </p:cNvSpPr>
                <p:nvPr/>
              </p:nvSpPr>
              <p:spPr bwMode="auto">
                <a:xfrm>
                  <a:off x="7947449" y="1089044"/>
                  <a:ext cx="1493" cy="1493"/>
                </a:xfrm>
                <a:prstGeom prst="line">
                  <a:avLst/>
                </a:prstGeom>
                <a:grpFill/>
                <a:ln w="6350">
                  <a:solidFill>
                    <a:srgbClr val="7F7F7F">
                      <a:alpha val="52157"/>
                    </a:srgbClr>
                  </a:solidFill>
                  <a:round/>
                  <a:headEnd/>
                  <a:tailEnd/>
                </a:ln>
              </p:spPr>
              <p:txBody>
                <a:bodyPr/>
                <a:lstStyle/>
                <a:p>
                  <a:pPr>
                    <a:defRPr/>
                  </a:pPr>
                  <a:endParaRPr lang="da-DK">
                    <a:solidFill>
                      <a:schemeClr val="tx2"/>
                    </a:solidFill>
                    <a:ea typeface="ＭＳ Ｐゴシック" pitchFamily="-97" charset="-128"/>
                  </a:endParaRPr>
                </a:p>
              </p:txBody>
            </p:sp>
            <p:sp>
              <p:nvSpPr>
                <p:cNvPr id="270" name="Line 3119"/>
                <p:cNvSpPr>
                  <a:spLocks noChangeShapeType="1"/>
                </p:cNvSpPr>
                <p:nvPr/>
              </p:nvSpPr>
              <p:spPr bwMode="auto">
                <a:xfrm>
                  <a:off x="7875804" y="1954760"/>
                  <a:ext cx="1493" cy="1493"/>
                </a:xfrm>
                <a:prstGeom prst="line">
                  <a:avLst/>
                </a:pr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sp>
              <p:nvSpPr>
                <p:cNvPr id="271" name="Line 3120"/>
                <p:cNvSpPr>
                  <a:spLocks noChangeShapeType="1"/>
                </p:cNvSpPr>
                <p:nvPr/>
              </p:nvSpPr>
              <p:spPr bwMode="auto">
                <a:xfrm>
                  <a:off x="8240002" y="1742809"/>
                  <a:ext cx="1493" cy="1493"/>
                </a:xfrm>
                <a:prstGeom prst="line">
                  <a:avLst/>
                </a:prstGeom>
                <a:grpFill/>
                <a:ln w="6350">
                  <a:solidFill>
                    <a:srgbClr val="7F7F7F">
                      <a:alpha val="52157"/>
                    </a:srgbClr>
                  </a:solidFill>
                  <a:prstDash val="solid"/>
                  <a:round/>
                  <a:headEnd/>
                  <a:tailEnd/>
                </a:ln>
              </p:spPr>
              <p:txBody>
                <a:bodyPr/>
                <a:lstStyle/>
                <a:p>
                  <a:pPr>
                    <a:defRPr/>
                  </a:pPr>
                  <a:endParaRPr lang="da-DK">
                    <a:solidFill>
                      <a:schemeClr val="tx2"/>
                    </a:solidFill>
                    <a:ea typeface="ＭＳ Ｐゴシック" pitchFamily="-97" charset="-128"/>
                  </a:endParaRPr>
                </a:p>
              </p:txBody>
            </p:sp>
          </p:grpSp>
        </p:grpSp>
      </p:grpSp>
      <p:grpSp>
        <p:nvGrpSpPr>
          <p:cNvPr id="267" name="Gruppe 526"/>
          <p:cNvGrpSpPr>
            <a:grpSpLocks/>
          </p:cNvGrpSpPr>
          <p:nvPr/>
        </p:nvGrpSpPr>
        <p:grpSpPr bwMode="auto">
          <a:xfrm>
            <a:off x="46305" y="5222461"/>
            <a:ext cx="1892300" cy="1365250"/>
            <a:chOff x="836023" y="4350658"/>
            <a:chExt cx="2135777" cy="1542142"/>
          </a:xfrm>
        </p:grpSpPr>
        <p:sp>
          <p:nvSpPr>
            <p:cNvPr id="272" name="Rektangel 527"/>
            <p:cNvSpPr>
              <a:spLocks noChangeArrowheads="1"/>
            </p:cNvSpPr>
            <p:nvPr/>
          </p:nvSpPr>
          <p:spPr bwMode="auto">
            <a:xfrm>
              <a:off x="836023" y="4350658"/>
              <a:ext cx="2135777" cy="1542142"/>
            </a:xfrm>
            <a:prstGeom prst="rect">
              <a:avLst/>
            </a:prstGeom>
            <a:solidFill>
              <a:srgbClr val="FFFFFF"/>
            </a:solidFill>
            <a:ln w="9525">
              <a:solidFill>
                <a:srgbClr val="002060"/>
              </a:solidFill>
              <a:miter lim="800000"/>
              <a:headEnd/>
              <a:tailEnd/>
            </a:ln>
            <a:effectLst>
              <a:outerShdw blurRad="63500" dist="38100" dir="2700000" algn="tl" rotWithShape="0">
                <a:srgbClr val="000000">
                  <a:alpha val="39999"/>
                </a:srgb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a-DK" sz="1800" b="0" i="0" u="none" strike="noStrike" kern="0" cap="none" spc="0" normalizeH="0" baseline="0" noProof="0">
                <a:ln>
                  <a:noFill/>
                </a:ln>
                <a:solidFill>
                  <a:srgbClr val="171717"/>
                </a:solidFill>
                <a:effectLst/>
                <a:uLnTx/>
                <a:uFillTx/>
                <a:ea typeface="ＭＳ Ｐゴシック" pitchFamily="-108" charset="-128"/>
              </a:endParaRPr>
            </a:p>
          </p:txBody>
        </p:sp>
        <p:sp>
          <p:nvSpPr>
            <p:cNvPr id="279" name="Freeform 2852"/>
            <p:cNvSpPr>
              <a:spLocks/>
            </p:cNvSpPr>
            <p:nvPr/>
          </p:nvSpPr>
          <p:spPr bwMode="auto">
            <a:xfrm>
              <a:off x="1196167" y="4402660"/>
              <a:ext cx="1721880" cy="1474001"/>
            </a:xfrm>
            <a:custGeom>
              <a:avLst/>
              <a:gdLst/>
              <a:ahLst/>
              <a:cxnLst>
                <a:cxn ang="0">
                  <a:pos x="378" y="680"/>
                </a:cxn>
                <a:cxn ang="0">
                  <a:pos x="388" y="714"/>
                </a:cxn>
                <a:cxn ang="0">
                  <a:pos x="378" y="746"/>
                </a:cxn>
                <a:cxn ang="0">
                  <a:pos x="298" y="842"/>
                </a:cxn>
                <a:cxn ang="0">
                  <a:pos x="206" y="908"/>
                </a:cxn>
                <a:cxn ang="0">
                  <a:pos x="120" y="948"/>
                </a:cxn>
                <a:cxn ang="0">
                  <a:pos x="88" y="964"/>
                </a:cxn>
                <a:cxn ang="0">
                  <a:pos x="62" y="976"/>
                </a:cxn>
                <a:cxn ang="0">
                  <a:pos x="52" y="986"/>
                </a:cxn>
                <a:cxn ang="0">
                  <a:pos x="32" y="984"/>
                </a:cxn>
                <a:cxn ang="0">
                  <a:pos x="0" y="958"/>
                </a:cxn>
                <a:cxn ang="0">
                  <a:pos x="120" y="888"/>
                </a:cxn>
                <a:cxn ang="0">
                  <a:pos x="162" y="868"/>
                </a:cxn>
                <a:cxn ang="0">
                  <a:pos x="206" y="842"/>
                </a:cxn>
                <a:cxn ang="0">
                  <a:pos x="206" y="842"/>
                </a:cxn>
                <a:cxn ang="0">
                  <a:pos x="206" y="866"/>
                </a:cxn>
                <a:cxn ang="0">
                  <a:pos x="210" y="878"/>
                </a:cxn>
                <a:cxn ang="0">
                  <a:pos x="222" y="858"/>
                </a:cxn>
                <a:cxn ang="0">
                  <a:pos x="242" y="798"/>
                </a:cxn>
                <a:cxn ang="0">
                  <a:pos x="250" y="788"/>
                </a:cxn>
                <a:cxn ang="0">
                  <a:pos x="256" y="810"/>
                </a:cxn>
                <a:cxn ang="0">
                  <a:pos x="252" y="792"/>
                </a:cxn>
                <a:cxn ang="0">
                  <a:pos x="252" y="750"/>
                </a:cxn>
                <a:cxn ang="0">
                  <a:pos x="258" y="740"/>
                </a:cxn>
                <a:cxn ang="0">
                  <a:pos x="246" y="710"/>
                </a:cxn>
                <a:cxn ang="0">
                  <a:pos x="152" y="722"/>
                </a:cxn>
                <a:cxn ang="0">
                  <a:pos x="86" y="646"/>
                </a:cxn>
                <a:cxn ang="0">
                  <a:pos x="76" y="654"/>
                </a:cxn>
                <a:cxn ang="0">
                  <a:pos x="56" y="654"/>
                </a:cxn>
                <a:cxn ang="0">
                  <a:pos x="20" y="580"/>
                </a:cxn>
                <a:cxn ang="0">
                  <a:pos x="106" y="474"/>
                </a:cxn>
                <a:cxn ang="0">
                  <a:pos x="176" y="408"/>
                </a:cxn>
                <a:cxn ang="0">
                  <a:pos x="116" y="414"/>
                </a:cxn>
                <a:cxn ang="0">
                  <a:pos x="36" y="368"/>
                </a:cxn>
                <a:cxn ang="0">
                  <a:pos x="28" y="324"/>
                </a:cxn>
                <a:cxn ang="0">
                  <a:pos x="22" y="310"/>
                </a:cxn>
                <a:cxn ang="0">
                  <a:pos x="36" y="288"/>
                </a:cxn>
                <a:cxn ang="0">
                  <a:pos x="166" y="302"/>
                </a:cxn>
                <a:cxn ang="0">
                  <a:pos x="166" y="238"/>
                </a:cxn>
                <a:cxn ang="0">
                  <a:pos x="154" y="250"/>
                </a:cxn>
                <a:cxn ang="0">
                  <a:pos x="132" y="236"/>
                </a:cxn>
                <a:cxn ang="0">
                  <a:pos x="90" y="156"/>
                </a:cxn>
                <a:cxn ang="0">
                  <a:pos x="92" y="168"/>
                </a:cxn>
                <a:cxn ang="0">
                  <a:pos x="108" y="162"/>
                </a:cxn>
                <a:cxn ang="0">
                  <a:pos x="136" y="122"/>
                </a:cxn>
                <a:cxn ang="0">
                  <a:pos x="166" y="66"/>
                </a:cxn>
                <a:cxn ang="0">
                  <a:pos x="186" y="42"/>
                </a:cxn>
                <a:cxn ang="0">
                  <a:pos x="368" y="20"/>
                </a:cxn>
                <a:cxn ang="0">
                  <a:pos x="690" y="358"/>
                </a:cxn>
                <a:cxn ang="0">
                  <a:pos x="836" y="610"/>
                </a:cxn>
                <a:cxn ang="0">
                  <a:pos x="988" y="690"/>
                </a:cxn>
                <a:cxn ang="0">
                  <a:pos x="1028" y="714"/>
                </a:cxn>
                <a:cxn ang="0">
                  <a:pos x="1054" y="728"/>
                </a:cxn>
                <a:cxn ang="0">
                  <a:pos x="1154" y="786"/>
                </a:cxn>
                <a:cxn ang="0">
                  <a:pos x="978" y="756"/>
                </a:cxn>
                <a:cxn ang="0">
                  <a:pos x="796" y="646"/>
                </a:cxn>
                <a:cxn ang="0">
                  <a:pos x="590" y="610"/>
                </a:cxn>
                <a:cxn ang="0">
                  <a:pos x="478" y="696"/>
                </a:cxn>
                <a:cxn ang="0">
                  <a:pos x="474" y="596"/>
                </a:cxn>
              </a:cxnLst>
              <a:rect l="0" t="0" r="r" b="b"/>
              <a:pathLst>
                <a:path w="1154" h="988">
                  <a:moveTo>
                    <a:pt x="474" y="596"/>
                  </a:moveTo>
                  <a:lnTo>
                    <a:pt x="378" y="680"/>
                  </a:lnTo>
                  <a:lnTo>
                    <a:pt x="378" y="680"/>
                  </a:lnTo>
                  <a:lnTo>
                    <a:pt x="382" y="688"/>
                  </a:lnTo>
                  <a:lnTo>
                    <a:pt x="388" y="704"/>
                  </a:lnTo>
                  <a:lnTo>
                    <a:pt x="388" y="714"/>
                  </a:lnTo>
                  <a:lnTo>
                    <a:pt x="388" y="726"/>
                  </a:lnTo>
                  <a:lnTo>
                    <a:pt x="384" y="736"/>
                  </a:lnTo>
                  <a:lnTo>
                    <a:pt x="378" y="746"/>
                  </a:lnTo>
                  <a:lnTo>
                    <a:pt x="378" y="746"/>
                  </a:lnTo>
                  <a:lnTo>
                    <a:pt x="328" y="796"/>
                  </a:lnTo>
                  <a:lnTo>
                    <a:pt x="298" y="842"/>
                  </a:lnTo>
                  <a:lnTo>
                    <a:pt x="246" y="878"/>
                  </a:lnTo>
                  <a:lnTo>
                    <a:pt x="206" y="908"/>
                  </a:lnTo>
                  <a:lnTo>
                    <a:pt x="206" y="908"/>
                  </a:lnTo>
                  <a:lnTo>
                    <a:pt x="176" y="922"/>
                  </a:lnTo>
                  <a:lnTo>
                    <a:pt x="120" y="948"/>
                  </a:lnTo>
                  <a:lnTo>
                    <a:pt x="120" y="948"/>
                  </a:lnTo>
                  <a:lnTo>
                    <a:pt x="90" y="962"/>
                  </a:lnTo>
                  <a:lnTo>
                    <a:pt x="90" y="962"/>
                  </a:lnTo>
                  <a:lnTo>
                    <a:pt x="88" y="964"/>
                  </a:lnTo>
                  <a:lnTo>
                    <a:pt x="78" y="966"/>
                  </a:lnTo>
                  <a:lnTo>
                    <a:pt x="68" y="972"/>
                  </a:lnTo>
                  <a:lnTo>
                    <a:pt x="62" y="976"/>
                  </a:lnTo>
                  <a:lnTo>
                    <a:pt x="56" y="982"/>
                  </a:lnTo>
                  <a:lnTo>
                    <a:pt x="56" y="982"/>
                  </a:lnTo>
                  <a:lnTo>
                    <a:pt x="52" y="986"/>
                  </a:lnTo>
                  <a:lnTo>
                    <a:pt x="48" y="988"/>
                  </a:lnTo>
                  <a:lnTo>
                    <a:pt x="40" y="988"/>
                  </a:lnTo>
                  <a:lnTo>
                    <a:pt x="32" y="984"/>
                  </a:lnTo>
                  <a:lnTo>
                    <a:pt x="22" y="978"/>
                  </a:lnTo>
                  <a:lnTo>
                    <a:pt x="6" y="964"/>
                  </a:lnTo>
                  <a:lnTo>
                    <a:pt x="0" y="958"/>
                  </a:lnTo>
                  <a:lnTo>
                    <a:pt x="90" y="902"/>
                  </a:lnTo>
                  <a:lnTo>
                    <a:pt x="120" y="888"/>
                  </a:lnTo>
                  <a:lnTo>
                    <a:pt x="120" y="888"/>
                  </a:lnTo>
                  <a:lnTo>
                    <a:pt x="138" y="880"/>
                  </a:lnTo>
                  <a:lnTo>
                    <a:pt x="140" y="880"/>
                  </a:lnTo>
                  <a:lnTo>
                    <a:pt x="162" y="868"/>
                  </a:lnTo>
                  <a:lnTo>
                    <a:pt x="162" y="868"/>
                  </a:lnTo>
                  <a:lnTo>
                    <a:pt x="192" y="850"/>
                  </a:lnTo>
                  <a:lnTo>
                    <a:pt x="206" y="842"/>
                  </a:lnTo>
                  <a:lnTo>
                    <a:pt x="206" y="842"/>
                  </a:lnTo>
                  <a:lnTo>
                    <a:pt x="216" y="836"/>
                  </a:lnTo>
                  <a:lnTo>
                    <a:pt x="206" y="842"/>
                  </a:lnTo>
                  <a:lnTo>
                    <a:pt x="206" y="842"/>
                  </a:lnTo>
                  <a:lnTo>
                    <a:pt x="206" y="854"/>
                  </a:lnTo>
                  <a:lnTo>
                    <a:pt x="206" y="866"/>
                  </a:lnTo>
                  <a:lnTo>
                    <a:pt x="208" y="874"/>
                  </a:lnTo>
                  <a:lnTo>
                    <a:pt x="208" y="876"/>
                  </a:lnTo>
                  <a:lnTo>
                    <a:pt x="210" y="878"/>
                  </a:lnTo>
                  <a:lnTo>
                    <a:pt x="212" y="878"/>
                  </a:lnTo>
                  <a:lnTo>
                    <a:pt x="214" y="874"/>
                  </a:lnTo>
                  <a:lnTo>
                    <a:pt x="222" y="858"/>
                  </a:lnTo>
                  <a:lnTo>
                    <a:pt x="232" y="826"/>
                  </a:lnTo>
                  <a:lnTo>
                    <a:pt x="232" y="826"/>
                  </a:lnTo>
                  <a:lnTo>
                    <a:pt x="242" y="798"/>
                  </a:lnTo>
                  <a:lnTo>
                    <a:pt x="246" y="792"/>
                  </a:lnTo>
                  <a:lnTo>
                    <a:pt x="248" y="788"/>
                  </a:lnTo>
                  <a:lnTo>
                    <a:pt x="250" y="788"/>
                  </a:lnTo>
                  <a:lnTo>
                    <a:pt x="252" y="790"/>
                  </a:lnTo>
                  <a:lnTo>
                    <a:pt x="254" y="800"/>
                  </a:lnTo>
                  <a:lnTo>
                    <a:pt x="256" y="810"/>
                  </a:lnTo>
                  <a:lnTo>
                    <a:pt x="256" y="816"/>
                  </a:lnTo>
                  <a:lnTo>
                    <a:pt x="254" y="812"/>
                  </a:lnTo>
                  <a:lnTo>
                    <a:pt x="252" y="792"/>
                  </a:lnTo>
                  <a:lnTo>
                    <a:pt x="252" y="792"/>
                  </a:lnTo>
                  <a:lnTo>
                    <a:pt x="250" y="766"/>
                  </a:lnTo>
                  <a:lnTo>
                    <a:pt x="252" y="750"/>
                  </a:lnTo>
                  <a:lnTo>
                    <a:pt x="252" y="742"/>
                  </a:lnTo>
                  <a:lnTo>
                    <a:pt x="254" y="738"/>
                  </a:lnTo>
                  <a:lnTo>
                    <a:pt x="258" y="740"/>
                  </a:lnTo>
                  <a:lnTo>
                    <a:pt x="260" y="742"/>
                  </a:lnTo>
                  <a:lnTo>
                    <a:pt x="262" y="746"/>
                  </a:lnTo>
                  <a:lnTo>
                    <a:pt x="246" y="710"/>
                  </a:lnTo>
                  <a:lnTo>
                    <a:pt x="212" y="722"/>
                  </a:lnTo>
                  <a:lnTo>
                    <a:pt x="176" y="732"/>
                  </a:lnTo>
                  <a:lnTo>
                    <a:pt x="152" y="722"/>
                  </a:lnTo>
                  <a:lnTo>
                    <a:pt x="126" y="716"/>
                  </a:lnTo>
                  <a:lnTo>
                    <a:pt x="120" y="670"/>
                  </a:lnTo>
                  <a:lnTo>
                    <a:pt x="86" y="646"/>
                  </a:lnTo>
                  <a:lnTo>
                    <a:pt x="86" y="646"/>
                  </a:lnTo>
                  <a:lnTo>
                    <a:pt x="82" y="650"/>
                  </a:lnTo>
                  <a:lnTo>
                    <a:pt x="76" y="654"/>
                  </a:lnTo>
                  <a:lnTo>
                    <a:pt x="70" y="656"/>
                  </a:lnTo>
                  <a:lnTo>
                    <a:pt x="64" y="658"/>
                  </a:lnTo>
                  <a:lnTo>
                    <a:pt x="56" y="654"/>
                  </a:lnTo>
                  <a:lnTo>
                    <a:pt x="48" y="646"/>
                  </a:lnTo>
                  <a:lnTo>
                    <a:pt x="40" y="630"/>
                  </a:lnTo>
                  <a:lnTo>
                    <a:pt x="20" y="580"/>
                  </a:lnTo>
                  <a:lnTo>
                    <a:pt x="20" y="524"/>
                  </a:lnTo>
                  <a:lnTo>
                    <a:pt x="46" y="490"/>
                  </a:lnTo>
                  <a:lnTo>
                    <a:pt x="106" y="474"/>
                  </a:lnTo>
                  <a:lnTo>
                    <a:pt x="146" y="470"/>
                  </a:lnTo>
                  <a:lnTo>
                    <a:pt x="172" y="434"/>
                  </a:lnTo>
                  <a:lnTo>
                    <a:pt x="176" y="408"/>
                  </a:lnTo>
                  <a:lnTo>
                    <a:pt x="166" y="388"/>
                  </a:lnTo>
                  <a:lnTo>
                    <a:pt x="142" y="414"/>
                  </a:lnTo>
                  <a:lnTo>
                    <a:pt x="116" y="414"/>
                  </a:lnTo>
                  <a:lnTo>
                    <a:pt x="60" y="398"/>
                  </a:lnTo>
                  <a:lnTo>
                    <a:pt x="36" y="368"/>
                  </a:lnTo>
                  <a:lnTo>
                    <a:pt x="36" y="368"/>
                  </a:lnTo>
                  <a:lnTo>
                    <a:pt x="30" y="334"/>
                  </a:lnTo>
                  <a:lnTo>
                    <a:pt x="30" y="334"/>
                  </a:lnTo>
                  <a:lnTo>
                    <a:pt x="28" y="324"/>
                  </a:lnTo>
                  <a:lnTo>
                    <a:pt x="26" y="318"/>
                  </a:lnTo>
                  <a:lnTo>
                    <a:pt x="22" y="312"/>
                  </a:lnTo>
                  <a:lnTo>
                    <a:pt x="22" y="310"/>
                  </a:lnTo>
                  <a:lnTo>
                    <a:pt x="26" y="302"/>
                  </a:lnTo>
                  <a:lnTo>
                    <a:pt x="26" y="302"/>
                  </a:lnTo>
                  <a:lnTo>
                    <a:pt x="36" y="288"/>
                  </a:lnTo>
                  <a:lnTo>
                    <a:pt x="36" y="288"/>
                  </a:lnTo>
                  <a:lnTo>
                    <a:pt x="136" y="282"/>
                  </a:lnTo>
                  <a:lnTo>
                    <a:pt x="166" y="302"/>
                  </a:lnTo>
                  <a:lnTo>
                    <a:pt x="182" y="258"/>
                  </a:lnTo>
                  <a:lnTo>
                    <a:pt x="166" y="238"/>
                  </a:lnTo>
                  <a:lnTo>
                    <a:pt x="166" y="238"/>
                  </a:lnTo>
                  <a:lnTo>
                    <a:pt x="164" y="242"/>
                  </a:lnTo>
                  <a:lnTo>
                    <a:pt x="160" y="248"/>
                  </a:lnTo>
                  <a:lnTo>
                    <a:pt x="154" y="250"/>
                  </a:lnTo>
                  <a:lnTo>
                    <a:pt x="148" y="250"/>
                  </a:lnTo>
                  <a:lnTo>
                    <a:pt x="140" y="246"/>
                  </a:lnTo>
                  <a:lnTo>
                    <a:pt x="132" y="236"/>
                  </a:lnTo>
                  <a:lnTo>
                    <a:pt x="120" y="218"/>
                  </a:lnTo>
                  <a:lnTo>
                    <a:pt x="96" y="188"/>
                  </a:lnTo>
                  <a:lnTo>
                    <a:pt x="90" y="156"/>
                  </a:lnTo>
                  <a:lnTo>
                    <a:pt x="90" y="156"/>
                  </a:lnTo>
                  <a:lnTo>
                    <a:pt x="90" y="162"/>
                  </a:lnTo>
                  <a:lnTo>
                    <a:pt x="92" y="168"/>
                  </a:lnTo>
                  <a:lnTo>
                    <a:pt x="94" y="170"/>
                  </a:lnTo>
                  <a:lnTo>
                    <a:pt x="100" y="168"/>
                  </a:lnTo>
                  <a:lnTo>
                    <a:pt x="108" y="162"/>
                  </a:lnTo>
                  <a:lnTo>
                    <a:pt x="120" y="146"/>
                  </a:lnTo>
                  <a:lnTo>
                    <a:pt x="136" y="122"/>
                  </a:lnTo>
                  <a:lnTo>
                    <a:pt x="136" y="122"/>
                  </a:lnTo>
                  <a:lnTo>
                    <a:pt x="162" y="80"/>
                  </a:lnTo>
                  <a:lnTo>
                    <a:pt x="168" y="66"/>
                  </a:lnTo>
                  <a:lnTo>
                    <a:pt x="166" y="66"/>
                  </a:lnTo>
                  <a:lnTo>
                    <a:pt x="164" y="68"/>
                  </a:lnTo>
                  <a:lnTo>
                    <a:pt x="162" y="72"/>
                  </a:lnTo>
                  <a:lnTo>
                    <a:pt x="186" y="42"/>
                  </a:lnTo>
                  <a:lnTo>
                    <a:pt x="262" y="0"/>
                  </a:lnTo>
                  <a:lnTo>
                    <a:pt x="312" y="16"/>
                  </a:lnTo>
                  <a:lnTo>
                    <a:pt x="368" y="20"/>
                  </a:lnTo>
                  <a:lnTo>
                    <a:pt x="478" y="20"/>
                  </a:lnTo>
                  <a:lnTo>
                    <a:pt x="570" y="20"/>
                  </a:lnTo>
                  <a:lnTo>
                    <a:pt x="690" y="358"/>
                  </a:lnTo>
                  <a:lnTo>
                    <a:pt x="750" y="564"/>
                  </a:lnTo>
                  <a:lnTo>
                    <a:pt x="780" y="590"/>
                  </a:lnTo>
                  <a:lnTo>
                    <a:pt x="836" y="610"/>
                  </a:lnTo>
                  <a:lnTo>
                    <a:pt x="902" y="630"/>
                  </a:lnTo>
                  <a:lnTo>
                    <a:pt x="942" y="666"/>
                  </a:lnTo>
                  <a:lnTo>
                    <a:pt x="988" y="690"/>
                  </a:lnTo>
                  <a:lnTo>
                    <a:pt x="988" y="690"/>
                  </a:lnTo>
                  <a:lnTo>
                    <a:pt x="1010" y="704"/>
                  </a:lnTo>
                  <a:lnTo>
                    <a:pt x="1028" y="714"/>
                  </a:lnTo>
                  <a:lnTo>
                    <a:pt x="1042" y="722"/>
                  </a:lnTo>
                  <a:lnTo>
                    <a:pt x="1042" y="722"/>
                  </a:lnTo>
                  <a:lnTo>
                    <a:pt x="1054" y="728"/>
                  </a:lnTo>
                  <a:lnTo>
                    <a:pt x="1066" y="736"/>
                  </a:lnTo>
                  <a:lnTo>
                    <a:pt x="1078" y="746"/>
                  </a:lnTo>
                  <a:lnTo>
                    <a:pt x="1154" y="786"/>
                  </a:lnTo>
                  <a:lnTo>
                    <a:pt x="1124" y="832"/>
                  </a:lnTo>
                  <a:lnTo>
                    <a:pt x="1072" y="826"/>
                  </a:lnTo>
                  <a:lnTo>
                    <a:pt x="978" y="756"/>
                  </a:lnTo>
                  <a:lnTo>
                    <a:pt x="916" y="710"/>
                  </a:lnTo>
                  <a:lnTo>
                    <a:pt x="866" y="670"/>
                  </a:lnTo>
                  <a:lnTo>
                    <a:pt x="796" y="646"/>
                  </a:lnTo>
                  <a:lnTo>
                    <a:pt x="726" y="620"/>
                  </a:lnTo>
                  <a:lnTo>
                    <a:pt x="664" y="620"/>
                  </a:lnTo>
                  <a:lnTo>
                    <a:pt x="590" y="610"/>
                  </a:lnTo>
                  <a:lnTo>
                    <a:pt x="524" y="620"/>
                  </a:lnTo>
                  <a:lnTo>
                    <a:pt x="504" y="670"/>
                  </a:lnTo>
                  <a:lnTo>
                    <a:pt x="478" y="696"/>
                  </a:lnTo>
                  <a:lnTo>
                    <a:pt x="448" y="686"/>
                  </a:lnTo>
                  <a:lnTo>
                    <a:pt x="454" y="640"/>
                  </a:lnTo>
                  <a:lnTo>
                    <a:pt x="474" y="596"/>
                  </a:lnTo>
                  <a:close/>
                </a:path>
              </a:pathLst>
            </a:custGeom>
            <a:solidFill>
              <a:schemeClr val="accent3">
                <a:lumMod val="75000"/>
              </a:schemeClr>
            </a:solidFill>
            <a:ln w="6350">
              <a:solidFill>
                <a:srgbClr val="7F7F7F">
                  <a:alpha val="52157"/>
                </a:srgbClr>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da-DK" sz="1800" b="0" i="0" u="none" strike="noStrike" kern="0" cap="none" spc="0" normalizeH="0" baseline="0" noProof="0">
                <a:ln>
                  <a:noFill/>
                </a:ln>
                <a:solidFill>
                  <a:srgbClr val="171717"/>
                </a:solidFill>
                <a:effectLst/>
                <a:uLnTx/>
                <a:uFillTx/>
                <a:latin typeface="Arial" charset="0"/>
                <a:ea typeface="ＭＳ Ｐゴシック" pitchFamily="-97" charset="-128"/>
              </a:endParaRPr>
            </a:p>
          </p:txBody>
        </p:sp>
      </p:grpSp>
      <p:sp>
        <p:nvSpPr>
          <p:cNvPr id="491" name="Multiply 490"/>
          <p:cNvSpPr/>
          <p:nvPr/>
        </p:nvSpPr>
        <p:spPr>
          <a:xfrm>
            <a:off x="4741118" y="2363668"/>
            <a:ext cx="434378" cy="288300"/>
          </a:xfrm>
          <a:prstGeom prst="mathMultiply">
            <a:avLst/>
          </a:prstGeom>
          <a:gradFill rotWithShape="1">
            <a:gsLst>
              <a:gs pos="0">
                <a:srgbClr val="000082"/>
              </a:gs>
              <a:gs pos="30000">
                <a:srgbClr val="66008F"/>
              </a:gs>
              <a:gs pos="64999">
                <a:srgbClr val="BA0066"/>
              </a:gs>
              <a:gs pos="89999">
                <a:srgbClr val="FF0000"/>
              </a:gs>
              <a:gs pos="100000">
                <a:srgbClr val="FF8200"/>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Arial"/>
              <a:ea typeface="+mn-ea"/>
              <a:cs typeface="+mn-cs"/>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868" y="2347124"/>
            <a:ext cx="368210" cy="281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5729" y="3759966"/>
            <a:ext cx="325104" cy="24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4851" y="4198894"/>
            <a:ext cx="351733" cy="268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0634" y="3032400"/>
            <a:ext cx="312698" cy="239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3" name="Picture 492" descr="thumb-birdwell.jpg"/>
          <p:cNvPicPr>
            <a:picLocks noChangeAspect="1"/>
          </p:cNvPicPr>
          <p:nvPr/>
        </p:nvPicPr>
        <p:blipFill>
          <a:blip r:embed="rId4"/>
          <a:stretch>
            <a:fillRect/>
          </a:stretch>
        </p:blipFill>
        <p:spPr>
          <a:xfrm>
            <a:off x="6845125" y="2697589"/>
            <a:ext cx="564683" cy="731520"/>
          </a:xfrm>
          <a:prstGeom prst="rect">
            <a:avLst/>
          </a:prstGeom>
        </p:spPr>
      </p:pic>
      <p:pic>
        <p:nvPicPr>
          <p:cNvPr id="495" name="Picture 494" descr="thumb-vicaire.jpg"/>
          <p:cNvPicPr>
            <a:picLocks noChangeAspect="1"/>
          </p:cNvPicPr>
          <p:nvPr/>
        </p:nvPicPr>
        <p:blipFill>
          <a:blip r:embed="rId5"/>
          <a:stretch>
            <a:fillRect/>
          </a:stretch>
        </p:blipFill>
        <p:spPr>
          <a:xfrm>
            <a:off x="5122259" y="1788001"/>
            <a:ext cx="564682" cy="731520"/>
          </a:xfrm>
          <a:prstGeom prst="rect">
            <a:avLst/>
          </a:prstGeom>
        </p:spPr>
      </p:pic>
      <p:pic>
        <p:nvPicPr>
          <p:cNvPr id="496" name="Picture 495" descr="thumb-bentley.jpg"/>
          <p:cNvPicPr>
            <a:picLocks noChangeAspect="1"/>
          </p:cNvPicPr>
          <p:nvPr/>
        </p:nvPicPr>
        <p:blipFill>
          <a:blip r:embed="rId6"/>
          <a:stretch>
            <a:fillRect/>
          </a:stretch>
        </p:blipFill>
        <p:spPr>
          <a:xfrm>
            <a:off x="1640015" y="1717388"/>
            <a:ext cx="564683" cy="731520"/>
          </a:xfrm>
          <a:prstGeom prst="rect">
            <a:avLst/>
          </a:prstGeom>
        </p:spPr>
      </p:pic>
      <p:pic>
        <p:nvPicPr>
          <p:cNvPr id="1031" name="Picture 7" descr="L. Homana Pawik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12935" y="3725176"/>
            <a:ext cx="604772" cy="73152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http://www.va.gov/TRIBALGOVERNMENT/images/mary_culley.JPG">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97120" y="4079647"/>
            <a:ext cx="631823" cy="82296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9144000" cy="887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10025"/>
            <a:ext cx="1103313"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1149694" y="296896"/>
            <a:ext cx="7817949" cy="523220"/>
          </a:xfrm>
          <a:prstGeom prst="rect">
            <a:avLst/>
          </a:prstGeom>
        </p:spPr>
        <p:txBody>
          <a:bodyPr wrap="square">
            <a:spAutoFit/>
          </a:bodyPr>
          <a:lstStyle/>
          <a:p>
            <a:r>
              <a:rPr lang="en-US" sz="2800" dirty="0" smtClean="0">
                <a:latin typeface="Cambria" pitchFamily="18" charset="0"/>
              </a:rPr>
              <a:t>VA ~ Office of Tribal Government Relations</a:t>
            </a:r>
            <a:endParaRPr lang="en-US" sz="2800" dirty="0">
              <a:latin typeface="Cambria" pitchFamily="18" charset="0"/>
            </a:endParaRPr>
          </a:p>
        </p:txBody>
      </p:sp>
      <p:pic>
        <p:nvPicPr>
          <p:cNvPr id="1038" name="Picture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6784975"/>
            <a:ext cx="91440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97281" y="2687154"/>
            <a:ext cx="523624" cy="733073"/>
          </a:xfrm>
          <a:prstGeom prst="rect">
            <a:avLst/>
          </a:prstGeom>
        </p:spPr>
      </p:pic>
    </p:spTree>
    <p:extLst>
      <p:ext uri="{BB962C8B-B14F-4D97-AF65-F5344CB8AC3E}">
        <p14:creationId xmlns:p14="http://schemas.microsoft.com/office/powerpoint/2010/main" val="1898653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AA400E4-250E-614F-BC20-9B59033BCE72}" type="slidenum">
              <a:rPr kumimoji="0" lang="en-US" sz="1050" b="0" i="0" u="none" strike="noStrike" kern="1200" cap="none" spc="0" normalizeH="0" baseline="0" noProof="0" smtClean="0">
                <a:ln>
                  <a:noFill/>
                </a:ln>
                <a:solidFill>
                  <a:srgbClr val="CE7019"/>
                </a:solidFill>
                <a:effectLst/>
                <a:uLnTx/>
                <a:uFillTx/>
                <a:latin typeface="Cambria"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4</a:t>
            </a:fld>
            <a:endParaRPr kumimoji="0" lang="en-US" sz="1050" b="0" i="0" u="none" strike="noStrike" kern="1200" cap="none" spc="0" normalizeH="0" baseline="0" noProof="0" dirty="0">
              <a:ln>
                <a:noFill/>
              </a:ln>
              <a:solidFill>
                <a:srgbClr val="CE7019"/>
              </a:solidFill>
              <a:effectLst/>
              <a:uLnTx/>
              <a:uFillTx/>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457200" y="0"/>
            <a:ext cx="8229600" cy="1099071"/>
          </a:xfrm>
          <a:prstGeom prst="rect">
            <a:avLst/>
          </a:prstGeom>
        </p:spPr>
        <p:txBody>
          <a:bodyPr vert="horz" lIns="91440" tIns="45720" rIns="91440" bIns="45720" rtlCol="0" anchor="ctr">
            <a:normAutofit/>
          </a:bodyPr>
          <a:lstStyle>
            <a:lvl1pPr algn="l">
              <a:defRPr sz="2800">
                <a:solidFill>
                  <a:schemeClr val="bg2">
                    <a:lumMod val="25000"/>
                  </a:schemeClr>
                </a:solidFill>
                <a:latin typeface="Arial"/>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i="0" u="none" strike="noStrike" kern="1200" cap="none" spc="0" normalizeH="0" baseline="0" noProof="0" dirty="0" smtClean="0">
                <a:ln>
                  <a:noFill/>
                </a:ln>
                <a:solidFill>
                  <a:schemeClr val="bg2">
                    <a:lumMod val="25000"/>
                  </a:schemeClr>
                </a:solidFill>
                <a:effectLst/>
                <a:uLnTx/>
                <a:uFillTx/>
                <a:latin typeface="Cambria" pitchFamily="18" charset="0"/>
                <a:ea typeface="+mj-ea"/>
              </a:rPr>
              <a:t>         VA ~ Office of Tribal Government Relations</a:t>
            </a:r>
            <a:endParaRPr kumimoji="0" lang="en-US" sz="2800" i="0" u="none" strike="noStrike" kern="1200" cap="none" spc="0" normalizeH="0" baseline="0" noProof="0" dirty="0">
              <a:ln>
                <a:noFill/>
              </a:ln>
              <a:solidFill>
                <a:schemeClr val="bg2">
                  <a:lumMod val="25000"/>
                </a:schemeClr>
              </a:solidFill>
              <a:effectLst/>
              <a:uLnTx/>
              <a:uFillTx/>
              <a:latin typeface="Cambria" pitchFamily="18" charset="0"/>
              <a:ea typeface="+mj-ea"/>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50004"/>
            <a:ext cx="71990" cy="91440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099071" cy="1099071"/>
          </a:xfrm>
          <a:prstGeom prst="rect">
            <a:avLst/>
          </a:prstGeom>
        </p:spPr>
      </p:pic>
      <p:sp>
        <p:nvSpPr>
          <p:cNvPr id="3" name="TextBox 2"/>
          <p:cNvSpPr txBox="1"/>
          <p:nvPr/>
        </p:nvSpPr>
        <p:spPr>
          <a:xfrm>
            <a:off x="777240" y="1553189"/>
            <a:ext cx="6675120" cy="461665"/>
          </a:xfrm>
          <a:prstGeom prst="rect">
            <a:avLst/>
          </a:prstGeom>
          <a:noFill/>
        </p:spPr>
        <p:txBody>
          <a:bodyPr wrap="square" rtlCol="0">
            <a:spAutoFit/>
          </a:bodyPr>
          <a:lstStyle/>
          <a:p>
            <a:pPr algn="ctr" defTabSz="914400">
              <a:defRPr/>
            </a:pPr>
            <a:r>
              <a:rPr lang="en-US" sz="2400" dirty="0">
                <a:solidFill>
                  <a:schemeClr val="tx2">
                    <a:lumMod val="75000"/>
                  </a:schemeClr>
                </a:solidFill>
                <a:latin typeface="Cambria" pitchFamily="18" charset="0"/>
              </a:rPr>
              <a:t>(</a:t>
            </a:r>
            <a:r>
              <a:rPr lang="en-US" sz="2400" dirty="0" smtClean="0">
                <a:solidFill>
                  <a:schemeClr val="tx2">
                    <a:lumMod val="75000"/>
                  </a:schemeClr>
                </a:solidFill>
                <a:latin typeface="Cambria" pitchFamily="18" charset="0"/>
              </a:rPr>
              <a:t>VHA) Veterans Health Administration</a:t>
            </a:r>
            <a:endParaRPr lang="en-US" sz="1400" dirty="0">
              <a:solidFill>
                <a:schemeClr val="tx2">
                  <a:lumMod val="75000"/>
                </a:schemeClr>
              </a:solidFill>
              <a:latin typeface="Cambria" pitchFamily="18" charset="0"/>
            </a:endParaRPr>
          </a:p>
        </p:txBody>
      </p:sp>
      <p:sp>
        <p:nvSpPr>
          <p:cNvPr id="7" name="TextBox 6"/>
          <p:cNvSpPr txBox="1"/>
          <p:nvPr/>
        </p:nvSpPr>
        <p:spPr>
          <a:xfrm>
            <a:off x="0" y="3081566"/>
            <a:ext cx="8229600" cy="1200329"/>
          </a:xfrm>
          <a:prstGeom prst="rect">
            <a:avLst/>
          </a:prstGeom>
          <a:noFill/>
        </p:spPr>
        <p:txBody>
          <a:bodyPr wrap="square" rtlCol="0">
            <a:spAutoFit/>
          </a:bodyPr>
          <a:lstStyle/>
          <a:p>
            <a:pPr algn="ctr" defTabSz="914400">
              <a:defRPr/>
            </a:pPr>
            <a:r>
              <a:rPr lang="en-US" sz="2400" dirty="0">
                <a:solidFill>
                  <a:schemeClr val="accent1">
                    <a:lumMod val="75000"/>
                  </a:schemeClr>
                </a:solidFill>
                <a:latin typeface="Cambria" pitchFamily="18" charset="0"/>
              </a:rPr>
              <a:t>(VBA) Veterans </a:t>
            </a:r>
            <a:r>
              <a:rPr lang="en-US" sz="2400" dirty="0" smtClean="0">
                <a:solidFill>
                  <a:schemeClr val="accent1">
                    <a:lumMod val="75000"/>
                  </a:schemeClr>
                </a:solidFill>
                <a:latin typeface="Cambria" pitchFamily="18" charset="0"/>
              </a:rPr>
              <a:t>Benefits Administration (compensation; pension; education; insurance; home loan guarantees; </a:t>
            </a:r>
            <a:r>
              <a:rPr lang="en-US" sz="2400" dirty="0">
                <a:solidFill>
                  <a:schemeClr val="accent1">
                    <a:lumMod val="75000"/>
                  </a:schemeClr>
                </a:solidFill>
                <a:latin typeface="Cambria" pitchFamily="18" charset="0"/>
              </a:rPr>
              <a:t>vocational </a:t>
            </a:r>
            <a:r>
              <a:rPr lang="en-US" sz="2400" dirty="0" smtClean="0">
                <a:solidFill>
                  <a:schemeClr val="accent1">
                    <a:lumMod val="75000"/>
                  </a:schemeClr>
                </a:solidFill>
                <a:latin typeface="Cambria" pitchFamily="18" charset="0"/>
              </a:rPr>
              <a:t>rehabilitation)</a:t>
            </a:r>
            <a:endParaRPr lang="en-US" sz="2400" dirty="0">
              <a:solidFill>
                <a:schemeClr val="accent1">
                  <a:lumMod val="75000"/>
                </a:schemeClr>
              </a:solidFill>
              <a:latin typeface="Cambria" pitchFamily="18" charset="0"/>
            </a:endParaRPr>
          </a:p>
        </p:txBody>
      </p:sp>
      <p:sp>
        <p:nvSpPr>
          <p:cNvPr id="9" name="TextBox 8"/>
          <p:cNvSpPr txBox="1"/>
          <p:nvPr/>
        </p:nvSpPr>
        <p:spPr>
          <a:xfrm>
            <a:off x="-1" y="5265558"/>
            <a:ext cx="8229600" cy="830997"/>
          </a:xfrm>
          <a:prstGeom prst="rect">
            <a:avLst/>
          </a:prstGeom>
          <a:noFill/>
        </p:spPr>
        <p:txBody>
          <a:bodyPr wrap="square" rtlCol="0">
            <a:spAutoFit/>
          </a:bodyPr>
          <a:lstStyle/>
          <a:p>
            <a:pPr algn="ctr" defTabSz="914400">
              <a:defRPr/>
            </a:pPr>
            <a:r>
              <a:rPr lang="en-US" sz="2400" dirty="0">
                <a:solidFill>
                  <a:srgbClr val="FF0000"/>
                </a:solidFill>
                <a:latin typeface="Cambria" pitchFamily="18" charset="0"/>
              </a:rPr>
              <a:t>(</a:t>
            </a:r>
            <a:r>
              <a:rPr lang="en-US" sz="2400" dirty="0" smtClean="0">
                <a:solidFill>
                  <a:srgbClr val="FF0000"/>
                </a:solidFill>
                <a:latin typeface="Cambria" pitchFamily="18" charset="0"/>
              </a:rPr>
              <a:t>NCA) National Cemetery Administration (national cemeteries; burials; plots; tombstones)</a:t>
            </a:r>
            <a:endParaRPr lang="en-US" sz="2400" dirty="0">
              <a:solidFill>
                <a:srgbClr val="FF0000"/>
              </a:solidFill>
              <a:latin typeface="Cambria" pitchFamily="18" charset="0"/>
            </a:endParaRPr>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86625" y="1205842"/>
            <a:ext cx="1857375" cy="1066800"/>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29550" y="3171915"/>
            <a:ext cx="1109980" cy="1109980"/>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29550" y="5117176"/>
            <a:ext cx="1127760" cy="1127760"/>
          </a:xfrm>
          <a:prstGeom prst="rect">
            <a:avLst/>
          </a:prstGeom>
        </p:spPr>
      </p:pic>
    </p:spTree>
    <p:extLst>
      <p:ext uri="{BB962C8B-B14F-4D97-AF65-F5344CB8AC3E}">
        <p14:creationId xmlns:p14="http://schemas.microsoft.com/office/powerpoint/2010/main" val="34586696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AA400E4-250E-614F-BC20-9B59033BCE72}" type="slidenum">
              <a:rPr kumimoji="0" lang="en-US" sz="1050" b="0" i="0" u="none" strike="noStrike" kern="1200" cap="none" spc="0" normalizeH="0" baseline="0" noProof="0" smtClean="0">
                <a:ln>
                  <a:noFill/>
                </a:ln>
                <a:solidFill>
                  <a:srgbClr val="CE7019"/>
                </a:solidFill>
                <a:effectLst/>
                <a:uLnTx/>
                <a:uFillTx/>
                <a:latin typeface="Cambria"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5</a:t>
            </a:fld>
            <a:endParaRPr kumimoji="0" lang="en-US" sz="1050" b="0" i="0" u="none" strike="noStrike" kern="1200" cap="none" spc="0" normalizeH="0" baseline="0" noProof="0" dirty="0">
              <a:ln>
                <a:noFill/>
              </a:ln>
              <a:solidFill>
                <a:srgbClr val="CE7019"/>
              </a:solidFill>
              <a:effectLst/>
              <a:uLnTx/>
              <a:uFillTx/>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457200" y="0"/>
            <a:ext cx="8229600" cy="1099071"/>
          </a:xfrm>
          <a:prstGeom prst="rect">
            <a:avLst/>
          </a:prstGeom>
        </p:spPr>
        <p:txBody>
          <a:bodyPr vert="horz" lIns="91440" tIns="45720" rIns="91440" bIns="45720" rtlCol="0" anchor="ctr">
            <a:normAutofit/>
          </a:bodyPr>
          <a:lstStyle>
            <a:lvl1pPr algn="l">
              <a:defRPr sz="2800">
                <a:solidFill>
                  <a:schemeClr val="bg2">
                    <a:lumMod val="25000"/>
                  </a:schemeClr>
                </a:solidFill>
                <a:latin typeface="Arial"/>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i="0" u="none" strike="noStrike" kern="1200" cap="none" spc="0" normalizeH="0" baseline="0" noProof="0" dirty="0" smtClean="0">
                <a:ln>
                  <a:noFill/>
                </a:ln>
                <a:solidFill>
                  <a:schemeClr val="bg2">
                    <a:lumMod val="25000"/>
                  </a:schemeClr>
                </a:solidFill>
                <a:effectLst/>
                <a:uLnTx/>
                <a:uFillTx/>
                <a:latin typeface="Cambria" pitchFamily="18" charset="0"/>
                <a:ea typeface="+mj-ea"/>
              </a:rPr>
              <a:t>         VA ~ Office of Tribal Government Relations</a:t>
            </a:r>
            <a:endParaRPr kumimoji="0" lang="en-US" sz="2800" i="0" u="none" strike="noStrike" kern="1200" cap="none" spc="0" normalizeH="0" baseline="0" noProof="0" dirty="0">
              <a:ln>
                <a:noFill/>
              </a:ln>
              <a:solidFill>
                <a:schemeClr val="bg2">
                  <a:lumMod val="25000"/>
                </a:schemeClr>
              </a:solidFill>
              <a:effectLst/>
              <a:uLnTx/>
              <a:uFillTx/>
              <a:latin typeface="Cambria" pitchFamily="18" charset="0"/>
              <a:ea typeface="+mj-ea"/>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50004"/>
            <a:ext cx="71990" cy="91440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099071" cy="1099071"/>
          </a:xfrm>
          <a:prstGeom prst="rect">
            <a:avLst/>
          </a:prstGeom>
        </p:spPr>
      </p:pic>
      <p:sp>
        <p:nvSpPr>
          <p:cNvPr id="3" name="TextBox 2"/>
          <p:cNvSpPr txBox="1"/>
          <p:nvPr/>
        </p:nvSpPr>
        <p:spPr>
          <a:xfrm>
            <a:off x="308609" y="1163607"/>
            <a:ext cx="8674618" cy="3046988"/>
          </a:xfrm>
          <a:prstGeom prst="rect">
            <a:avLst/>
          </a:prstGeom>
          <a:noFill/>
        </p:spPr>
        <p:txBody>
          <a:bodyPr wrap="square" rtlCol="0">
            <a:spAutoFit/>
          </a:bodyPr>
          <a:lstStyle/>
          <a:p>
            <a:pPr marL="342900" indent="-342900" defTabSz="914400">
              <a:buFont typeface="Arial" panose="020B0604020202020204" pitchFamily="34" charset="0"/>
              <a:buChar char="•"/>
              <a:defRPr/>
            </a:pPr>
            <a:r>
              <a:rPr lang="en-US" sz="2400" dirty="0" smtClean="0">
                <a:latin typeface="Cambria" pitchFamily="18" charset="0"/>
              </a:rPr>
              <a:t>VHA is </a:t>
            </a:r>
            <a:r>
              <a:rPr lang="en-US" sz="2400" dirty="0">
                <a:latin typeface="Cambria" pitchFamily="18" charset="0"/>
              </a:rPr>
              <a:t>one of the largest integrated </a:t>
            </a:r>
            <a:r>
              <a:rPr lang="en-US" sz="2400" dirty="0" smtClean="0">
                <a:latin typeface="Cambria" pitchFamily="18" charset="0"/>
              </a:rPr>
              <a:t>healthcare </a:t>
            </a:r>
            <a:r>
              <a:rPr lang="en-US" sz="2400" dirty="0">
                <a:latin typeface="Cambria" pitchFamily="18" charset="0"/>
              </a:rPr>
              <a:t>systems in the </a:t>
            </a:r>
            <a:r>
              <a:rPr lang="en-US" sz="2400" dirty="0" smtClean="0">
                <a:latin typeface="Cambria" pitchFamily="18" charset="0"/>
              </a:rPr>
              <a:t>world: </a:t>
            </a:r>
            <a:r>
              <a:rPr lang="en-US" sz="2400" b="1" dirty="0" smtClean="0">
                <a:latin typeface="Cambria" pitchFamily="18" charset="0"/>
              </a:rPr>
              <a:t>150</a:t>
            </a:r>
            <a:r>
              <a:rPr lang="en-US" sz="2400" dirty="0" smtClean="0">
                <a:latin typeface="Cambria" pitchFamily="18" charset="0"/>
              </a:rPr>
              <a:t> VA Medical Centers (VAMCs);  </a:t>
            </a:r>
            <a:r>
              <a:rPr lang="en-US" sz="2400" b="1" dirty="0" smtClean="0">
                <a:latin typeface="Cambria" pitchFamily="18" charset="0"/>
              </a:rPr>
              <a:t>819</a:t>
            </a:r>
            <a:r>
              <a:rPr lang="en-US" sz="2400" dirty="0" smtClean="0">
                <a:latin typeface="Cambria" pitchFamily="18" charset="0"/>
              </a:rPr>
              <a:t> Community Based Outpatient Clinics (CBOCs); </a:t>
            </a:r>
            <a:r>
              <a:rPr lang="en-US" sz="2400" b="1" dirty="0" smtClean="0">
                <a:latin typeface="Cambria" pitchFamily="18" charset="0"/>
              </a:rPr>
              <a:t>135</a:t>
            </a:r>
            <a:r>
              <a:rPr lang="en-US" sz="2400" dirty="0" smtClean="0">
                <a:latin typeface="Cambria" pitchFamily="18" charset="0"/>
              </a:rPr>
              <a:t> Community Living Centers (nursing homes); </a:t>
            </a:r>
            <a:r>
              <a:rPr lang="en-US" sz="2400" b="1" dirty="0" smtClean="0">
                <a:latin typeface="Cambria" pitchFamily="18" charset="0"/>
              </a:rPr>
              <a:t>47</a:t>
            </a:r>
            <a:r>
              <a:rPr lang="en-US" sz="2400" dirty="0" smtClean="0">
                <a:latin typeface="Cambria" pitchFamily="18" charset="0"/>
              </a:rPr>
              <a:t> Residential Rehabilitation Programs; </a:t>
            </a:r>
            <a:r>
              <a:rPr lang="en-US" sz="2400" b="1" dirty="0" smtClean="0">
                <a:latin typeface="Cambria" pitchFamily="18" charset="0"/>
              </a:rPr>
              <a:t>300</a:t>
            </a:r>
            <a:r>
              <a:rPr lang="en-US" sz="2400" dirty="0" smtClean="0">
                <a:latin typeface="Cambria" pitchFamily="18" charset="0"/>
              </a:rPr>
              <a:t> Readjustment Counseling Centers (Vet Centers) </a:t>
            </a:r>
            <a:r>
              <a:rPr lang="en-US" sz="2400" dirty="0">
                <a:latin typeface="Cambria" pitchFamily="18" charset="0"/>
              </a:rPr>
              <a:t> </a:t>
            </a:r>
            <a:endParaRPr lang="en-US" sz="2400" dirty="0" smtClean="0">
              <a:latin typeface="Cambria" pitchFamily="18" charset="0"/>
            </a:endParaRPr>
          </a:p>
          <a:p>
            <a:pPr marL="342900" indent="-342900" defTabSz="914400">
              <a:buFont typeface="Arial" panose="020B0604020202020204" pitchFamily="34" charset="0"/>
              <a:buChar char="•"/>
              <a:defRPr/>
            </a:pPr>
            <a:r>
              <a:rPr lang="en-US" sz="2400" b="1" dirty="0" smtClean="0">
                <a:latin typeface="Cambria" pitchFamily="18" charset="0"/>
              </a:rPr>
              <a:t>56</a:t>
            </a:r>
            <a:r>
              <a:rPr lang="en-US" sz="2400" dirty="0" smtClean="0">
                <a:latin typeface="Cambria" pitchFamily="18" charset="0"/>
              </a:rPr>
              <a:t> VBA Regional Offices</a:t>
            </a:r>
          </a:p>
          <a:p>
            <a:pPr marL="342900" indent="-342900" defTabSz="914400">
              <a:buFont typeface="Arial" panose="020B0604020202020204" pitchFamily="34" charset="0"/>
              <a:buChar char="•"/>
              <a:defRPr/>
            </a:pPr>
            <a:r>
              <a:rPr lang="en-US" sz="2400" b="1" dirty="0" smtClean="0">
                <a:latin typeface="Cambria" pitchFamily="18" charset="0"/>
              </a:rPr>
              <a:t>131</a:t>
            </a:r>
            <a:r>
              <a:rPr lang="en-US" sz="2400" dirty="0" smtClean="0">
                <a:latin typeface="Cambria" pitchFamily="18" charset="0"/>
              </a:rPr>
              <a:t> VA National Cemeteries / </a:t>
            </a:r>
            <a:r>
              <a:rPr lang="en-US" sz="2400" b="1" dirty="0" smtClean="0">
                <a:latin typeface="Cambria" pitchFamily="18" charset="0"/>
              </a:rPr>
              <a:t>5</a:t>
            </a:r>
            <a:r>
              <a:rPr lang="en-US" sz="2400" dirty="0" smtClean="0">
                <a:latin typeface="Cambria" pitchFamily="18" charset="0"/>
              </a:rPr>
              <a:t> Tribal Cemeteries</a:t>
            </a:r>
            <a:endParaRPr lang="en-US" sz="2400" dirty="0">
              <a:latin typeface="Cambria" pitchFamily="18" charset="0"/>
            </a:endParaRPr>
          </a:p>
        </p:txBody>
      </p:sp>
      <p:sp>
        <p:nvSpPr>
          <p:cNvPr id="7" name="TextBox 6"/>
          <p:cNvSpPr txBox="1"/>
          <p:nvPr/>
        </p:nvSpPr>
        <p:spPr>
          <a:xfrm>
            <a:off x="381837" y="5147608"/>
            <a:ext cx="8320721" cy="461665"/>
          </a:xfrm>
          <a:prstGeom prst="rect">
            <a:avLst/>
          </a:prstGeom>
          <a:noFill/>
        </p:spPr>
        <p:txBody>
          <a:bodyPr wrap="square" rtlCol="0">
            <a:spAutoFit/>
          </a:bodyPr>
          <a:lstStyle/>
          <a:p>
            <a:pPr marL="342900" indent="-342900" defTabSz="914400">
              <a:buFont typeface="Arial" panose="020B0604020202020204" pitchFamily="34" charset="0"/>
              <a:buChar char="•"/>
              <a:defRPr/>
            </a:pPr>
            <a:r>
              <a:rPr lang="en-US" sz="2400" dirty="0" smtClean="0">
                <a:latin typeface="Cambria" pitchFamily="18" charset="0"/>
              </a:rPr>
              <a:t>9.11 M total enrolled Veterans in VA healthcare</a:t>
            </a:r>
            <a:endParaRPr lang="en-US" sz="2400" dirty="0">
              <a:latin typeface="Cambria" pitchFamily="18" charset="0"/>
            </a:endParaRPr>
          </a:p>
        </p:txBody>
      </p:sp>
      <p:sp>
        <p:nvSpPr>
          <p:cNvPr id="6" name="TextBox 5"/>
          <p:cNvSpPr txBox="1"/>
          <p:nvPr/>
        </p:nvSpPr>
        <p:spPr>
          <a:xfrm>
            <a:off x="308610" y="4177655"/>
            <a:ext cx="7902518" cy="830997"/>
          </a:xfrm>
          <a:prstGeom prst="rect">
            <a:avLst/>
          </a:prstGeom>
          <a:noFill/>
        </p:spPr>
        <p:txBody>
          <a:bodyPr wrap="square" rtlCol="0">
            <a:spAutoFit/>
          </a:bodyPr>
          <a:lstStyle/>
          <a:p>
            <a:pPr marL="342900" indent="-342900" defTabSz="914400">
              <a:buFont typeface="Arial" panose="020B0604020202020204" pitchFamily="34" charset="0"/>
              <a:buChar char="•"/>
              <a:defRPr/>
            </a:pPr>
            <a:r>
              <a:rPr lang="en-US" sz="2400" dirty="0">
                <a:latin typeface="Cambria" pitchFamily="18" charset="0"/>
              </a:rPr>
              <a:t>It employs over 21,000 mental health professionals and </a:t>
            </a:r>
            <a:r>
              <a:rPr lang="en-US" sz="2400" dirty="0" smtClean="0">
                <a:latin typeface="Cambria" pitchFamily="18" charset="0"/>
              </a:rPr>
              <a:t>over 300,000 </a:t>
            </a:r>
            <a:r>
              <a:rPr lang="en-US" sz="2400" dirty="0">
                <a:latin typeface="Cambria" pitchFamily="18" charset="0"/>
              </a:rPr>
              <a:t>employees (2</a:t>
            </a:r>
            <a:r>
              <a:rPr lang="en-US" sz="2400" baseline="30000" dirty="0">
                <a:latin typeface="Cambria" pitchFamily="18" charset="0"/>
              </a:rPr>
              <a:t>nd</a:t>
            </a:r>
            <a:r>
              <a:rPr lang="en-US" sz="2400" dirty="0">
                <a:latin typeface="Cambria" pitchFamily="18" charset="0"/>
              </a:rPr>
              <a:t> largest cabinet agency)</a:t>
            </a:r>
            <a:endParaRPr lang="en-US" sz="1400" dirty="0">
              <a:latin typeface="Cambria" pitchFamily="18" charset="0"/>
            </a:endParaRPr>
          </a:p>
        </p:txBody>
      </p:sp>
    </p:spTree>
    <p:extLst>
      <p:ext uri="{BB962C8B-B14F-4D97-AF65-F5344CB8AC3E}">
        <p14:creationId xmlns:p14="http://schemas.microsoft.com/office/powerpoint/2010/main" val="4168757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AA400E4-250E-614F-BC20-9B59033BCE72}" type="slidenum">
              <a:rPr kumimoji="0" lang="en-US" sz="1050" b="0" i="0" u="none" strike="noStrike" kern="1200" cap="none" spc="0" normalizeH="0" baseline="0" noProof="0" smtClean="0">
                <a:ln>
                  <a:noFill/>
                </a:ln>
                <a:solidFill>
                  <a:srgbClr val="CE7019"/>
                </a:solidFill>
                <a:effectLst/>
                <a:uLnTx/>
                <a:uFillTx/>
                <a:latin typeface="Cambria"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6</a:t>
            </a:fld>
            <a:endParaRPr kumimoji="0" lang="en-US" sz="1050" b="0" i="0" u="none" strike="noStrike" kern="1200" cap="none" spc="0" normalizeH="0" baseline="0" noProof="0" dirty="0">
              <a:ln>
                <a:noFill/>
              </a:ln>
              <a:solidFill>
                <a:srgbClr val="CE7019"/>
              </a:solidFill>
              <a:effectLst/>
              <a:uLnTx/>
              <a:uFillTx/>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457200" y="0"/>
            <a:ext cx="8229600" cy="1099071"/>
          </a:xfrm>
          <a:prstGeom prst="rect">
            <a:avLst/>
          </a:prstGeom>
        </p:spPr>
        <p:txBody>
          <a:bodyPr vert="horz" lIns="91440" tIns="45720" rIns="91440" bIns="45720" rtlCol="0" anchor="ctr">
            <a:normAutofit/>
          </a:bodyPr>
          <a:lstStyle>
            <a:lvl1pPr algn="l">
              <a:defRPr sz="2800">
                <a:solidFill>
                  <a:schemeClr val="bg2">
                    <a:lumMod val="25000"/>
                  </a:schemeClr>
                </a:solidFill>
                <a:latin typeface="Arial"/>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i="0" u="none" strike="noStrike" kern="1200" cap="none" spc="0" normalizeH="0" baseline="0" noProof="0" dirty="0" smtClean="0">
                <a:ln>
                  <a:noFill/>
                </a:ln>
                <a:solidFill>
                  <a:schemeClr val="bg2">
                    <a:lumMod val="25000"/>
                  </a:schemeClr>
                </a:solidFill>
                <a:effectLst/>
                <a:uLnTx/>
                <a:uFillTx/>
                <a:latin typeface="Cambria" pitchFamily="18" charset="0"/>
                <a:ea typeface="+mj-ea"/>
              </a:rPr>
              <a:t>         VA ~ Office of Tribal Government Relations</a:t>
            </a:r>
            <a:endParaRPr kumimoji="0" lang="en-US" sz="2800" i="0" u="none" strike="noStrike" kern="1200" cap="none" spc="0" normalizeH="0" baseline="0" noProof="0" dirty="0">
              <a:ln>
                <a:noFill/>
              </a:ln>
              <a:solidFill>
                <a:schemeClr val="bg2">
                  <a:lumMod val="25000"/>
                </a:schemeClr>
              </a:solidFill>
              <a:effectLst/>
              <a:uLnTx/>
              <a:uFillTx/>
              <a:latin typeface="Cambria" pitchFamily="18" charset="0"/>
              <a:ea typeface="+mj-ea"/>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50004"/>
            <a:ext cx="71990" cy="91440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099071" cy="1099071"/>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8711" y="1212280"/>
            <a:ext cx="6633019" cy="5326632"/>
          </a:xfrm>
          <a:prstGeom prst="rect">
            <a:avLst/>
          </a:prstGeom>
        </p:spPr>
      </p:pic>
    </p:spTree>
    <p:extLst>
      <p:ext uri="{BB962C8B-B14F-4D97-AF65-F5344CB8AC3E}">
        <p14:creationId xmlns:p14="http://schemas.microsoft.com/office/powerpoint/2010/main" val="19907616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AA400E4-250E-614F-BC20-9B59033BCE72}" type="slidenum">
              <a:rPr kumimoji="0" lang="en-US" sz="1050" b="0" i="0" u="none" strike="noStrike" kern="1200" cap="none" spc="0" normalizeH="0" baseline="0" noProof="0" smtClean="0">
                <a:ln>
                  <a:noFill/>
                </a:ln>
                <a:solidFill>
                  <a:srgbClr val="CE7019"/>
                </a:solidFill>
                <a:effectLst/>
                <a:uLnTx/>
                <a:uFillTx/>
                <a:latin typeface="Cambria"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7</a:t>
            </a:fld>
            <a:endParaRPr kumimoji="0" lang="en-US" sz="1050" b="0" i="0" u="none" strike="noStrike" kern="1200" cap="none" spc="0" normalizeH="0" baseline="0" noProof="0" dirty="0">
              <a:ln>
                <a:noFill/>
              </a:ln>
              <a:solidFill>
                <a:srgbClr val="CE7019"/>
              </a:solidFill>
              <a:effectLst/>
              <a:uLnTx/>
              <a:uFillTx/>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457200" y="0"/>
            <a:ext cx="8229600" cy="1099071"/>
          </a:xfrm>
          <a:prstGeom prst="rect">
            <a:avLst/>
          </a:prstGeom>
        </p:spPr>
        <p:txBody>
          <a:bodyPr vert="horz" lIns="91440" tIns="45720" rIns="91440" bIns="45720" rtlCol="0" anchor="ctr">
            <a:normAutofit/>
          </a:bodyPr>
          <a:lstStyle>
            <a:lvl1pPr algn="l">
              <a:defRPr sz="2800">
                <a:solidFill>
                  <a:schemeClr val="bg2">
                    <a:lumMod val="25000"/>
                  </a:schemeClr>
                </a:solidFill>
                <a:latin typeface="Arial"/>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i="0" u="none" strike="noStrike" kern="1200" cap="none" spc="0" normalizeH="0" baseline="0" noProof="0" dirty="0" smtClean="0">
                <a:ln>
                  <a:noFill/>
                </a:ln>
                <a:solidFill>
                  <a:schemeClr val="bg2">
                    <a:lumMod val="25000"/>
                  </a:schemeClr>
                </a:solidFill>
                <a:effectLst/>
                <a:uLnTx/>
                <a:uFillTx/>
                <a:latin typeface="Cambria" pitchFamily="18" charset="0"/>
                <a:ea typeface="+mj-ea"/>
              </a:rPr>
              <a:t>         VA ~ Office of Tribal Government Relations</a:t>
            </a:r>
            <a:endParaRPr kumimoji="0" lang="en-US" sz="2800" i="0" u="none" strike="noStrike" kern="1200" cap="none" spc="0" normalizeH="0" baseline="0" noProof="0" dirty="0">
              <a:ln>
                <a:noFill/>
              </a:ln>
              <a:solidFill>
                <a:schemeClr val="bg2">
                  <a:lumMod val="25000"/>
                </a:schemeClr>
              </a:solidFill>
              <a:effectLst/>
              <a:uLnTx/>
              <a:uFillTx/>
              <a:latin typeface="Cambria" pitchFamily="18" charset="0"/>
              <a:ea typeface="+mj-ea"/>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50004"/>
            <a:ext cx="71990" cy="91440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099071" cy="1099071"/>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385616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AA400E4-250E-614F-BC20-9B59033BCE72}" type="slidenum">
              <a:rPr kumimoji="0" lang="en-US" sz="1050" b="0" i="0" u="none" strike="noStrike" kern="1200" cap="none" spc="0" normalizeH="0" baseline="0" noProof="0" smtClean="0">
                <a:ln>
                  <a:noFill/>
                </a:ln>
                <a:solidFill>
                  <a:srgbClr val="CE7019"/>
                </a:solidFill>
                <a:effectLst/>
                <a:uLnTx/>
                <a:uFillTx/>
                <a:latin typeface="Cambria"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8</a:t>
            </a:fld>
            <a:endParaRPr kumimoji="0" lang="en-US" sz="1050" b="0" i="0" u="none" strike="noStrike" kern="1200" cap="none" spc="0" normalizeH="0" baseline="0" noProof="0" dirty="0">
              <a:ln>
                <a:noFill/>
              </a:ln>
              <a:solidFill>
                <a:srgbClr val="CE7019"/>
              </a:solidFill>
              <a:effectLst/>
              <a:uLnTx/>
              <a:uFillTx/>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1106282" y="0"/>
            <a:ext cx="7747774" cy="1099071"/>
          </a:xfrm>
          <a:prstGeom prst="rect">
            <a:avLst/>
          </a:prstGeom>
        </p:spPr>
        <p:txBody>
          <a:bodyPr vert="horz" lIns="91440" tIns="45720" rIns="91440" bIns="45720" rtlCol="0" anchor="ctr">
            <a:normAutofit/>
          </a:bodyPr>
          <a:lstStyle>
            <a:lvl1pPr algn="l">
              <a:defRPr sz="2800">
                <a:solidFill>
                  <a:schemeClr val="bg2">
                    <a:lumMod val="25000"/>
                  </a:schemeClr>
                </a:solidFill>
                <a:latin typeface="Arial"/>
                <a:cs typeface="Arial"/>
              </a:defRPr>
            </a:lvl1pPr>
          </a:lstStyle>
          <a:p>
            <a:pPr lvl="0">
              <a:spcBef>
                <a:spcPct val="0"/>
              </a:spcBef>
              <a:defRPr/>
            </a:pPr>
            <a:r>
              <a:rPr kumimoji="0" lang="en-US" sz="2800" i="0" u="none" strike="noStrike" kern="1200" cap="none" spc="0" normalizeH="0" baseline="0" noProof="0" dirty="0" smtClean="0">
                <a:ln>
                  <a:noFill/>
                </a:ln>
                <a:solidFill>
                  <a:schemeClr val="bg2">
                    <a:lumMod val="25000"/>
                  </a:schemeClr>
                </a:solidFill>
                <a:effectLst/>
                <a:uLnTx/>
                <a:uFillTx/>
                <a:latin typeface="Cambria" pitchFamily="18" charset="0"/>
                <a:ea typeface="+mj-ea"/>
              </a:rPr>
              <a:t> </a:t>
            </a:r>
            <a:r>
              <a:rPr lang="en-US" dirty="0">
                <a:latin typeface="Cambria" pitchFamily="18" charset="0"/>
              </a:rPr>
              <a:t>VA ~ Office of Tribal Government </a:t>
            </a:r>
            <a:r>
              <a:rPr lang="en-US" dirty="0" smtClean="0">
                <a:latin typeface="Cambria" pitchFamily="18" charset="0"/>
              </a:rPr>
              <a:t>Relations Alaska Native/American Indian Contribution</a:t>
            </a:r>
            <a:endParaRPr kumimoji="0" lang="en-US" sz="2800" i="0" u="none" strike="noStrike" kern="1200" cap="none" spc="0" normalizeH="0" baseline="0" noProof="0" dirty="0">
              <a:ln>
                <a:noFill/>
              </a:ln>
              <a:solidFill>
                <a:schemeClr val="bg2">
                  <a:lumMod val="25000"/>
                </a:schemeClr>
              </a:solidFill>
              <a:effectLst/>
              <a:uLnTx/>
              <a:uFillTx/>
              <a:latin typeface="Cambria" pitchFamily="18" charset="0"/>
              <a:ea typeface="+mj-ea"/>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50004"/>
            <a:ext cx="71990" cy="91440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099071" cy="1099071"/>
          </a:xfrm>
          <a:prstGeom prst="rect">
            <a:avLst/>
          </a:prstGeom>
        </p:spPr>
      </p:pic>
      <p:sp>
        <p:nvSpPr>
          <p:cNvPr id="3" name="TextBox 2"/>
          <p:cNvSpPr txBox="1"/>
          <p:nvPr/>
        </p:nvSpPr>
        <p:spPr>
          <a:xfrm>
            <a:off x="1960608" y="1295324"/>
            <a:ext cx="4310542" cy="461665"/>
          </a:xfrm>
          <a:prstGeom prst="rect">
            <a:avLst/>
          </a:prstGeom>
          <a:noFill/>
        </p:spPr>
        <p:txBody>
          <a:bodyPr wrap="square" rtlCol="0">
            <a:spAutoFit/>
          </a:bodyPr>
          <a:lstStyle/>
          <a:p>
            <a:pPr algn="ctr"/>
            <a:r>
              <a:rPr lang="en-US" sz="2400" b="1" dirty="0" smtClean="0">
                <a:latin typeface="Cambria" pitchFamily="18" charset="0"/>
              </a:rPr>
              <a:t>The American Revolution</a:t>
            </a:r>
            <a:endParaRPr lang="en-US" sz="2400" b="1" dirty="0">
              <a:latin typeface="Cambria" pitchFamily="18" charset="0"/>
            </a:endParaRPr>
          </a:p>
        </p:txBody>
      </p:sp>
      <p:sp>
        <p:nvSpPr>
          <p:cNvPr id="7" name="Rectangle 6"/>
          <p:cNvSpPr/>
          <p:nvPr/>
        </p:nvSpPr>
        <p:spPr>
          <a:xfrm>
            <a:off x="200416" y="1717324"/>
            <a:ext cx="8603803" cy="1354217"/>
          </a:xfrm>
          <a:prstGeom prst="rect">
            <a:avLst/>
          </a:prstGeom>
        </p:spPr>
        <p:txBody>
          <a:bodyPr wrap="square">
            <a:spAutoFit/>
          </a:bodyPr>
          <a:lstStyle/>
          <a:p>
            <a:pPr algn="ctr"/>
            <a:r>
              <a:rPr lang="en-US" sz="1600" dirty="0" smtClean="0">
                <a:latin typeface="Cambria" pitchFamily="18" charset="0"/>
              </a:rPr>
              <a:t>Initially, neither side wanted to use Native warriors</a:t>
            </a:r>
            <a:r>
              <a:rPr lang="en-US" sz="1600" dirty="0">
                <a:latin typeface="Cambria" pitchFamily="18" charset="0"/>
              </a:rPr>
              <a:t> </a:t>
            </a:r>
            <a:r>
              <a:rPr lang="en-US" sz="1600" dirty="0" smtClean="0">
                <a:latin typeface="Cambria" pitchFamily="18" charset="0"/>
              </a:rPr>
              <a:t>who they believed did not kill in “civilized” ways.  But George </a:t>
            </a:r>
            <a:r>
              <a:rPr lang="en-US" sz="1600" dirty="0">
                <a:latin typeface="Cambria" pitchFamily="18" charset="0"/>
              </a:rPr>
              <a:t>Washington recognized their value, stating to the Continental Congress that they could “be made of excellent use as scouts and light troops.”  In 1776, Congress authorized him to enlist 2000.  Eventually, 5,500 (of 250,000 – 2.2</a:t>
            </a:r>
            <a:r>
              <a:rPr lang="en-US" sz="1600" dirty="0" smtClean="0">
                <a:latin typeface="Cambria" pitchFamily="18" charset="0"/>
              </a:rPr>
              <a:t>%) fought.</a:t>
            </a:r>
          </a:p>
          <a:p>
            <a:pPr algn="ctr"/>
            <a:endParaRPr lang="en-US" dirty="0">
              <a:latin typeface="Cambria" pitchFamily="18" charset="0"/>
            </a:endParaRPr>
          </a:p>
        </p:txBody>
      </p:sp>
      <p:pic>
        <p:nvPicPr>
          <p:cNvPr id="16" name="Picture 8" descr="http://upload.wikimedia.org/wikipedia/en/thumb/a/a4/Flag_of_the_United_States.svg/125px-Flag_of_the_United_States.svg.png">
            <a:hlinkClick r:id="rId6" tooltip="Flag of United States"/>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9070" y="1368995"/>
            <a:ext cx="595312" cy="3143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t0.gstatic.com/images?q=tbn:ANd9GcTBJIfPL-HUQ1zCEqvJP-3RObxXZozMghsuxeKy6TCV7iPlOK-V">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39684" y="1368995"/>
            <a:ext cx="683715" cy="36576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http://upload.wikimedia.org/wikipedia/en/thumb/a/a4/Flag_of_the_United_States.svg/125px-Flag_of_the_United_States.svg.png">
            <a:hlinkClick r:id="rId6" tooltip="Flag of United States"/>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6282" y="2973710"/>
            <a:ext cx="595312" cy="31432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946829" y="2900041"/>
            <a:ext cx="4310542" cy="461665"/>
          </a:xfrm>
          <a:prstGeom prst="rect">
            <a:avLst/>
          </a:prstGeom>
          <a:noFill/>
        </p:spPr>
        <p:txBody>
          <a:bodyPr wrap="square" rtlCol="0">
            <a:spAutoFit/>
          </a:bodyPr>
          <a:lstStyle/>
          <a:p>
            <a:pPr algn="ctr"/>
            <a:r>
              <a:rPr lang="en-US" sz="2400" b="1" dirty="0" smtClean="0">
                <a:latin typeface="Cambria" pitchFamily="18" charset="0"/>
              </a:rPr>
              <a:t>The War of 1812</a:t>
            </a:r>
            <a:endParaRPr lang="en-US" sz="2400" b="1" dirty="0">
              <a:latin typeface="Cambria" pitchFamily="18" charset="0"/>
            </a:endParaRPr>
          </a:p>
        </p:txBody>
      </p:sp>
      <p:pic>
        <p:nvPicPr>
          <p:cNvPr id="19" name="Picture 8" descr="http://t0.gstatic.com/images?q=tbn:ANd9GcTBJIfPL-HUQ1zCEqvJP-3RObxXZozMghsuxeKy6TCV7iPlOK-V">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84929" y="2960094"/>
            <a:ext cx="638470" cy="341556"/>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289945" y="3335275"/>
            <a:ext cx="8564111" cy="338554"/>
          </a:xfrm>
          <a:prstGeom prst="rect">
            <a:avLst/>
          </a:prstGeom>
        </p:spPr>
        <p:txBody>
          <a:bodyPr wrap="square">
            <a:spAutoFit/>
          </a:bodyPr>
          <a:lstStyle/>
          <a:p>
            <a:pPr algn="ctr"/>
            <a:r>
              <a:rPr lang="en-US" sz="1600" dirty="0" smtClean="0">
                <a:latin typeface="Cambria" pitchFamily="18" charset="0"/>
              </a:rPr>
              <a:t>Indigenous warriors again fought for and against Britain and the United States.  </a:t>
            </a:r>
            <a:endParaRPr lang="en-US" dirty="0">
              <a:latin typeface="Cambria" pitchFamily="18" charset="0"/>
            </a:endParaRPr>
          </a:p>
        </p:txBody>
      </p:sp>
      <p:pic>
        <p:nvPicPr>
          <p:cNvPr id="22" name="Picture 8" descr="http://upload.wikimedia.org/wikipedia/en/thumb/a/a4/Flag_of_the_United_States.svg/125px-Flag_of_the_United_States.svg.png">
            <a:hlinkClick r:id="rId6" tooltip="Flag of United States"/>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2369" y="4024728"/>
            <a:ext cx="595312" cy="31432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upload.wikimedia.org/wikipedia/commons/thumb/3/3a/CSA_FLAG_28.11.1861-1.5.1863.svg/125px-CSA_FLAG_28.11.1861-1.5.1863.svg.png">
            <a:hlinkClick r:id="rId10" tooltip="Flag"/>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71150" y="3895030"/>
            <a:ext cx="652249" cy="360042"/>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1987612" y="3900394"/>
            <a:ext cx="4310542" cy="461665"/>
          </a:xfrm>
          <a:prstGeom prst="rect">
            <a:avLst/>
          </a:prstGeom>
          <a:noFill/>
        </p:spPr>
        <p:txBody>
          <a:bodyPr wrap="square" rtlCol="0">
            <a:spAutoFit/>
          </a:bodyPr>
          <a:lstStyle/>
          <a:p>
            <a:pPr algn="ctr"/>
            <a:r>
              <a:rPr lang="en-US" sz="2400" b="1" dirty="0" smtClean="0">
                <a:latin typeface="Cambria" pitchFamily="18" charset="0"/>
              </a:rPr>
              <a:t>The American Civil War</a:t>
            </a:r>
            <a:endParaRPr lang="en-US" sz="2400" b="1" dirty="0">
              <a:latin typeface="Cambria" pitchFamily="18" charset="0"/>
            </a:endParaRPr>
          </a:p>
        </p:txBody>
      </p:sp>
      <p:sp>
        <p:nvSpPr>
          <p:cNvPr id="25" name="Rectangle 24"/>
          <p:cNvSpPr/>
          <p:nvPr/>
        </p:nvSpPr>
        <p:spPr>
          <a:xfrm>
            <a:off x="289945" y="4315656"/>
            <a:ext cx="8564111" cy="584775"/>
          </a:xfrm>
          <a:prstGeom prst="rect">
            <a:avLst/>
          </a:prstGeom>
        </p:spPr>
        <p:txBody>
          <a:bodyPr wrap="square">
            <a:spAutoFit/>
          </a:bodyPr>
          <a:lstStyle/>
          <a:p>
            <a:pPr algn="ctr"/>
            <a:r>
              <a:rPr lang="en-US" sz="1600" dirty="0" smtClean="0">
                <a:latin typeface="Cambria" pitchFamily="18" charset="0"/>
              </a:rPr>
              <a:t>Almost 20,000 Indians served in Confederate and Union forces on both the land and sea.  More than 15,000 fought for the Confederates while over 4000 fought for the Union.    </a:t>
            </a:r>
            <a:endParaRPr lang="en-US" dirty="0">
              <a:latin typeface="Cambria" pitchFamily="18" charset="0"/>
            </a:endParaRPr>
          </a:p>
        </p:txBody>
      </p:sp>
      <p:sp>
        <p:nvSpPr>
          <p:cNvPr id="26" name="TextBox 25"/>
          <p:cNvSpPr txBox="1"/>
          <p:nvPr/>
        </p:nvSpPr>
        <p:spPr>
          <a:xfrm>
            <a:off x="1987612" y="5023088"/>
            <a:ext cx="4310542" cy="461665"/>
          </a:xfrm>
          <a:prstGeom prst="rect">
            <a:avLst/>
          </a:prstGeom>
          <a:noFill/>
        </p:spPr>
        <p:txBody>
          <a:bodyPr wrap="square" rtlCol="0">
            <a:spAutoFit/>
          </a:bodyPr>
          <a:lstStyle/>
          <a:p>
            <a:pPr algn="ctr"/>
            <a:r>
              <a:rPr lang="en-US" sz="2400" b="1" dirty="0" smtClean="0">
                <a:latin typeface="Cambria" pitchFamily="18" charset="0"/>
              </a:rPr>
              <a:t>World War I </a:t>
            </a:r>
            <a:endParaRPr lang="en-US" sz="2400" b="1" dirty="0">
              <a:latin typeface="Cambria" pitchFamily="18" charset="0"/>
            </a:endParaRPr>
          </a:p>
        </p:txBody>
      </p:sp>
      <p:sp>
        <p:nvSpPr>
          <p:cNvPr id="27" name="TextBox 26"/>
          <p:cNvSpPr txBox="1"/>
          <p:nvPr/>
        </p:nvSpPr>
        <p:spPr>
          <a:xfrm>
            <a:off x="1099070" y="5471240"/>
            <a:ext cx="6319790" cy="584775"/>
          </a:xfrm>
          <a:prstGeom prst="rect">
            <a:avLst/>
          </a:prstGeom>
          <a:noFill/>
        </p:spPr>
        <p:txBody>
          <a:bodyPr wrap="square" rtlCol="0">
            <a:spAutoFit/>
          </a:bodyPr>
          <a:lstStyle/>
          <a:p>
            <a:pPr algn="ctr"/>
            <a:r>
              <a:rPr lang="en-US" sz="1600" dirty="0" smtClean="0">
                <a:latin typeface="Cambria" pitchFamily="18" charset="0"/>
              </a:rPr>
              <a:t>About 13,000 Native Americans served in the U.S. military during the war.   75% were volunteers.  </a:t>
            </a:r>
            <a:endParaRPr lang="en-US" dirty="0"/>
          </a:p>
        </p:txBody>
      </p:sp>
      <p:pic>
        <p:nvPicPr>
          <p:cNvPr id="28" name="Picture 8" descr="http://upload.wikimedia.org/wikipedia/en/thumb/a/a4/Flag_of_the_United_States.svg/125px-Flag_of_the_United_States.svg.png">
            <a:hlinkClick r:id="rId6" tooltip="Flag of United States"/>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6282" y="5096759"/>
            <a:ext cx="595312" cy="31432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Horizontal tricolor (black, white, red)">
            <a:hlinkClick r:id="rId12" tooltip="Flag"/>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88837" y="5056277"/>
            <a:ext cx="730965" cy="395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47062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p:cNvSpPr>
          <p:nvPr/>
        </p:nvSpPr>
        <p:spPr>
          <a:xfrm>
            <a:off x="457200" y="6356350"/>
            <a:ext cx="2133600" cy="365125"/>
          </a:xfrm>
          <a:prstGeom prst="rect">
            <a:avLst/>
          </a:prstGeom>
        </p:spPr>
        <p:txBody>
          <a:bodyPr vert="horz" lIns="91440" tIns="45720" rIns="91440" bIns="45720" rtlCol="0" anchor="ctr"/>
          <a:lstStyle>
            <a:lvl1pPr algn="l">
              <a:defRPr sz="1050">
                <a:solidFill>
                  <a:schemeClr val="bg1">
                    <a:lumMod val="50000"/>
                  </a:schemeClr>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AA400E4-250E-614F-BC20-9B59033BCE72}" type="slidenum">
              <a:rPr kumimoji="0" lang="en-US" sz="1050" b="0" i="0" u="none" strike="noStrike" kern="1200" cap="none" spc="0" normalizeH="0" baseline="0" noProof="0" smtClean="0">
                <a:ln>
                  <a:noFill/>
                </a:ln>
                <a:solidFill>
                  <a:srgbClr val="CE7019"/>
                </a:solidFill>
                <a:effectLst/>
                <a:uLnTx/>
                <a:uFillTx/>
                <a:latin typeface="Cambria" pitchFamily="18" charset="0"/>
              </a:rPr>
              <a:pPr marL="0" marR="0" lvl="0" indent="0" algn="l" defTabSz="457200" rtl="0" eaLnBrk="1" fontAlgn="auto" latinLnBrk="0" hangingPunct="1">
                <a:lnSpc>
                  <a:spcPct val="100000"/>
                </a:lnSpc>
                <a:spcBef>
                  <a:spcPts val="0"/>
                </a:spcBef>
                <a:spcAft>
                  <a:spcPts val="0"/>
                </a:spcAft>
                <a:buClrTx/>
                <a:buSzTx/>
                <a:buFontTx/>
                <a:buNone/>
                <a:tabLst/>
                <a:defRPr/>
              </a:pPr>
              <a:t>9</a:t>
            </a:fld>
            <a:endParaRPr kumimoji="0" lang="en-US" sz="1050" b="0" i="0" u="none" strike="noStrike" kern="1200" cap="none" spc="0" normalizeH="0" baseline="0" noProof="0" dirty="0">
              <a:ln>
                <a:noFill/>
              </a:ln>
              <a:solidFill>
                <a:srgbClr val="CE7019"/>
              </a:solidFill>
              <a:effectLst/>
              <a:uLnTx/>
              <a:uFillTx/>
              <a:latin typeface="Cambria" pitchFamily="18" charset="0"/>
            </a:endParaRPr>
          </a:p>
        </p:txBody>
      </p:sp>
      <p:sp>
        <p:nvSpPr>
          <p:cNvPr id="5" name="Rectangle 4"/>
          <p:cNvSpPr/>
          <p:nvPr/>
        </p:nvSpPr>
        <p:spPr>
          <a:xfrm>
            <a:off x="0" y="0"/>
            <a:ext cx="9144000" cy="1099071"/>
          </a:xfrm>
          <a:prstGeom prst="rect">
            <a:avLst/>
          </a:prstGeom>
          <a:gradFill>
            <a:gsLst>
              <a:gs pos="100000">
                <a:srgbClr val="F0E2BE"/>
              </a:gs>
              <a:gs pos="0">
                <a:srgbClr val="FCF5DF"/>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1099070" y="0"/>
            <a:ext cx="7587730" cy="1099071"/>
          </a:xfrm>
          <a:prstGeom prst="rect">
            <a:avLst/>
          </a:prstGeom>
        </p:spPr>
        <p:txBody>
          <a:bodyPr vert="horz" lIns="91440" tIns="45720" rIns="91440" bIns="45720" rtlCol="0" anchor="ctr">
            <a:normAutofit lnSpcReduction="10000"/>
          </a:bodyPr>
          <a:lstStyle>
            <a:lvl1pPr algn="l">
              <a:defRPr sz="2800">
                <a:solidFill>
                  <a:schemeClr val="bg2">
                    <a:lumMod val="25000"/>
                  </a:schemeClr>
                </a:solidFill>
                <a:latin typeface="Arial"/>
                <a:cs typeface="Arial"/>
              </a:defRPr>
            </a:lvl1pPr>
          </a:lstStyle>
          <a:p>
            <a:pPr>
              <a:spcBef>
                <a:spcPct val="0"/>
              </a:spcBef>
              <a:defRPr/>
            </a:pPr>
            <a:r>
              <a:rPr kumimoji="0" lang="en-US" sz="2800" i="0" u="none" strike="noStrike" kern="1200" cap="none" spc="0" normalizeH="0" baseline="0" noProof="0" dirty="0" smtClean="0">
                <a:ln>
                  <a:noFill/>
                </a:ln>
                <a:solidFill>
                  <a:schemeClr val="bg2">
                    <a:lumMod val="25000"/>
                  </a:schemeClr>
                </a:solidFill>
                <a:effectLst/>
                <a:uLnTx/>
                <a:uFillTx/>
                <a:latin typeface="Cambria" pitchFamily="18" charset="0"/>
                <a:ea typeface="+mj-ea"/>
              </a:rPr>
              <a:t>     </a:t>
            </a:r>
            <a:r>
              <a:rPr lang="en-US" sz="4000" dirty="0">
                <a:latin typeface="Cambria" pitchFamily="18" charset="0"/>
              </a:rPr>
              <a:t> </a:t>
            </a:r>
            <a:r>
              <a:rPr lang="en-US" dirty="0">
                <a:latin typeface="Cambria" pitchFamily="18" charset="0"/>
              </a:rPr>
              <a:t>VA ~ Office of Tribal Government Relations Alaska Native/American Indian Contribution</a:t>
            </a:r>
            <a:endParaRPr lang="en-US" sz="4000" dirty="0">
              <a:latin typeface="Cambria" pitchFamily="18" charset="0"/>
            </a:endParaRPr>
          </a:p>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800" i="0" u="none" strike="noStrike" kern="1200" cap="none" spc="0" normalizeH="0" baseline="0" noProof="0" dirty="0">
              <a:ln>
                <a:noFill/>
              </a:ln>
              <a:solidFill>
                <a:schemeClr val="bg2">
                  <a:lumMod val="25000"/>
                </a:schemeClr>
              </a:solidFill>
              <a:effectLst/>
              <a:uLnTx/>
              <a:uFillTx/>
              <a:latin typeface="Cambria" pitchFamily="18" charset="0"/>
              <a:ea typeface="+mj-ea"/>
            </a:endParaRPr>
          </a:p>
        </p:txBody>
      </p:sp>
      <p:pic>
        <p:nvPicPr>
          <p:cNvPr id="13" name="Picture 12"/>
          <p:cNvPicPr>
            <a:picLocks/>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rot="16200000">
            <a:off x="4536006" y="2250004"/>
            <a:ext cx="71990" cy="914400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099071" cy="1099071"/>
          </a:xfrm>
          <a:prstGeom prst="rect">
            <a:avLst/>
          </a:prstGeom>
        </p:spPr>
      </p:pic>
      <p:sp>
        <p:nvSpPr>
          <p:cNvPr id="3" name="TextBox 2"/>
          <p:cNvSpPr txBox="1"/>
          <p:nvPr/>
        </p:nvSpPr>
        <p:spPr>
          <a:xfrm>
            <a:off x="2279957" y="2561509"/>
            <a:ext cx="4310542" cy="461665"/>
          </a:xfrm>
          <a:prstGeom prst="rect">
            <a:avLst/>
          </a:prstGeom>
          <a:noFill/>
        </p:spPr>
        <p:txBody>
          <a:bodyPr wrap="square" rtlCol="0">
            <a:spAutoFit/>
          </a:bodyPr>
          <a:lstStyle/>
          <a:p>
            <a:pPr algn="ctr"/>
            <a:r>
              <a:rPr lang="en-US" sz="2400" b="1" dirty="0" smtClean="0">
                <a:latin typeface="Cambria" pitchFamily="18" charset="0"/>
              </a:rPr>
              <a:t>Korean War</a:t>
            </a:r>
            <a:endParaRPr lang="en-US" sz="2400" b="1" dirty="0">
              <a:latin typeface="Cambria" pitchFamily="18" charset="0"/>
            </a:endParaRPr>
          </a:p>
        </p:txBody>
      </p:sp>
      <p:pic>
        <p:nvPicPr>
          <p:cNvPr id="16" name="Picture 8" descr="http://upload.wikimedia.org/wikipedia/en/thumb/a/a4/Flag_of_the_United_States.svg/125px-Flag_of_the_United_States.svg.png">
            <a:hlinkClick r:id="rId6" tooltip="Flag of United States"/>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75033" y="2668915"/>
            <a:ext cx="595312" cy="31432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http://upload.wikimedia.org/wikipedia/en/thumb/a/a4/Flag_of_the_United_States.svg/125px-Flag_of_the_United_States.svg.png">
            <a:hlinkClick r:id="rId6" tooltip="Flag of United States"/>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75033" y="3728120"/>
            <a:ext cx="595312" cy="31432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2280848" y="3673252"/>
            <a:ext cx="4310542" cy="461665"/>
          </a:xfrm>
          <a:prstGeom prst="rect">
            <a:avLst/>
          </a:prstGeom>
          <a:noFill/>
        </p:spPr>
        <p:txBody>
          <a:bodyPr wrap="square" rtlCol="0">
            <a:spAutoFit/>
          </a:bodyPr>
          <a:lstStyle/>
          <a:p>
            <a:pPr algn="ctr"/>
            <a:r>
              <a:rPr lang="en-US" sz="2400" b="1" dirty="0" smtClean="0">
                <a:latin typeface="Cambria" pitchFamily="18" charset="0"/>
              </a:rPr>
              <a:t>Vietnam War</a:t>
            </a:r>
            <a:endParaRPr lang="en-US" sz="2400" b="1" dirty="0">
              <a:latin typeface="Cambria" pitchFamily="18" charset="0"/>
            </a:endParaRPr>
          </a:p>
        </p:txBody>
      </p:sp>
      <p:sp>
        <p:nvSpPr>
          <p:cNvPr id="20" name="Rectangle 19"/>
          <p:cNvSpPr/>
          <p:nvPr/>
        </p:nvSpPr>
        <p:spPr>
          <a:xfrm>
            <a:off x="154063" y="4121929"/>
            <a:ext cx="8564111" cy="338554"/>
          </a:xfrm>
          <a:prstGeom prst="rect">
            <a:avLst/>
          </a:prstGeom>
        </p:spPr>
        <p:txBody>
          <a:bodyPr wrap="square">
            <a:spAutoFit/>
          </a:bodyPr>
          <a:lstStyle/>
          <a:p>
            <a:pPr algn="ctr"/>
            <a:r>
              <a:rPr lang="en-US" sz="1600" dirty="0">
                <a:latin typeface="Cambria" pitchFamily="18" charset="0"/>
              </a:rPr>
              <a:t>Over 42, 000 American Indians served – more than 90% of them, volunteers</a:t>
            </a:r>
          </a:p>
        </p:txBody>
      </p:sp>
      <p:pic>
        <p:nvPicPr>
          <p:cNvPr id="22" name="Picture 8" descr="http://upload.wikimedia.org/wikipedia/en/thumb/a/a4/Flag_of_the_United_States.svg/125px-Flag_of_the_United_States.svg.png">
            <a:hlinkClick r:id="rId6" tooltip="Flag of United States"/>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75033" y="5001400"/>
            <a:ext cx="595312" cy="314325"/>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279957" y="4895155"/>
            <a:ext cx="4310542" cy="461665"/>
          </a:xfrm>
          <a:prstGeom prst="rect">
            <a:avLst/>
          </a:prstGeom>
          <a:noFill/>
        </p:spPr>
        <p:txBody>
          <a:bodyPr wrap="square" rtlCol="0">
            <a:spAutoFit/>
          </a:bodyPr>
          <a:lstStyle/>
          <a:p>
            <a:pPr algn="ctr"/>
            <a:r>
              <a:rPr lang="en-US" sz="2400" b="1" dirty="0" smtClean="0">
                <a:latin typeface="Cambria" pitchFamily="18" charset="0"/>
              </a:rPr>
              <a:t>OEF/OIF/OND</a:t>
            </a:r>
            <a:endParaRPr lang="en-US" sz="2400" b="1" dirty="0">
              <a:latin typeface="Cambria" pitchFamily="18" charset="0"/>
            </a:endParaRPr>
          </a:p>
        </p:txBody>
      </p:sp>
      <p:sp>
        <p:nvSpPr>
          <p:cNvPr id="25" name="Rectangle 24"/>
          <p:cNvSpPr/>
          <p:nvPr/>
        </p:nvSpPr>
        <p:spPr>
          <a:xfrm>
            <a:off x="358898" y="5405420"/>
            <a:ext cx="8564111" cy="338554"/>
          </a:xfrm>
          <a:prstGeom prst="rect">
            <a:avLst/>
          </a:prstGeom>
        </p:spPr>
        <p:txBody>
          <a:bodyPr wrap="square">
            <a:spAutoFit/>
          </a:bodyPr>
          <a:lstStyle/>
          <a:p>
            <a:pPr algn="ctr"/>
            <a:r>
              <a:rPr lang="en-US" sz="1600" dirty="0">
                <a:latin typeface="Cambria" pitchFamily="18" charset="0"/>
              </a:rPr>
              <a:t>In November 2012, DOD reported that 22,861 were serving in the armed forces.</a:t>
            </a:r>
          </a:p>
        </p:txBody>
      </p:sp>
      <p:pic>
        <p:nvPicPr>
          <p:cNvPr id="35"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50633" y="2618115"/>
            <a:ext cx="7191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308771" y="2958746"/>
            <a:ext cx="8501362" cy="584775"/>
          </a:xfrm>
          <a:prstGeom prst="rect">
            <a:avLst/>
          </a:prstGeom>
          <a:noFill/>
        </p:spPr>
        <p:txBody>
          <a:bodyPr wrap="square" rtlCol="0">
            <a:spAutoFit/>
          </a:bodyPr>
          <a:lstStyle/>
          <a:p>
            <a:pPr lvl="0" algn="ctr"/>
            <a:r>
              <a:rPr lang="en-US" sz="1600" dirty="0" smtClean="0">
                <a:solidFill>
                  <a:prstClr val="black"/>
                </a:solidFill>
                <a:latin typeface="Cambria" pitchFamily="18" charset="0"/>
              </a:rPr>
              <a:t>Over 10,000 American Indians served – again at a rate that far exceeded their percentage of the overall American population.  Four were awarded the Congressional Medal of Honor</a:t>
            </a:r>
            <a:endParaRPr lang="en-US" sz="1600" dirty="0">
              <a:solidFill>
                <a:prstClr val="black"/>
              </a:solidFill>
              <a:latin typeface="Cambria" pitchFamily="18" charset="0"/>
            </a:endParaRPr>
          </a:p>
        </p:txBody>
      </p:sp>
      <p:pic>
        <p:nvPicPr>
          <p:cNvPr id="37"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30930" y="3663876"/>
            <a:ext cx="738839" cy="4905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50633" y="4911705"/>
            <a:ext cx="7493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99364" y="4911707"/>
            <a:ext cx="7493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39"/>
          <p:cNvSpPr txBox="1"/>
          <p:nvPr/>
        </p:nvSpPr>
        <p:spPr>
          <a:xfrm>
            <a:off x="185438" y="1838107"/>
            <a:ext cx="8501362" cy="584775"/>
          </a:xfrm>
          <a:prstGeom prst="rect">
            <a:avLst/>
          </a:prstGeom>
          <a:noFill/>
        </p:spPr>
        <p:txBody>
          <a:bodyPr wrap="square" rtlCol="0">
            <a:spAutoFit/>
          </a:bodyPr>
          <a:lstStyle/>
          <a:p>
            <a:pPr lvl="0" algn="ctr"/>
            <a:r>
              <a:rPr lang="en-US" sz="1600" dirty="0" smtClean="0">
                <a:solidFill>
                  <a:prstClr val="black"/>
                </a:solidFill>
                <a:latin typeface="Cambria" pitchFamily="18" charset="0"/>
              </a:rPr>
              <a:t>44,000 Native Americans (</a:t>
            </a:r>
            <a:r>
              <a:rPr lang="en-US" sz="1600" dirty="0">
                <a:solidFill>
                  <a:prstClr val="black"/>
                </a:solidFill>
                <a:latin typeface="Cambria" pitchFamily="18" charset="0"/>
              </a:rPr>
              <a:t>more than 10% of population) saw active </a:t>
            </a:r>
            <a:r>
              <a:rPr lang="en-US" sz="1600" dirty="0" smtClean="0">
                <a:solidFill>
                  <a:prstClr val="black"/>
                </a:solidFill>
                <a:latin typeface="Cambria" pitchFamily="18" charset="0"/>
              </a:rPr>
              <a:t>duty and for every one drafted, one and a half volunteered .  </a:t>
            </a:r>
            <a:r>
              <a:rPr lang="en-US" sz="1600" dirty="0">
                <a:solidFill>
                  <a:prstClr val="black"/>
                </a:solidFill>
                <a:latin typeface="Cambria" pitchFamily="18" charset="0"/>
              </a:rPr>
              <a:t>In some tribes up to 70% of the men were in the military  </a:t>
            </a:r>
          </a:p>
        </p:txBody>
      </p:sp>
      <p:pic>
        <p:nvPicPr>
          <p:cNvPr id="41" name="Picture 8" descr="http://upload.wikimedia.org/wikipedia/en/thumb/a/a4/Flag_of_the_United_States.svg/125px-Flag_of_the_United_States.svg.png">
            <a:hlinkClick r:id="rId6" tooltip="Flag of United States"/>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75033" y="1523782"/>
            <a:ext cx="595312" cy="314325"/>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279957" y="1376442"/>
            <a:ext cx="4310542" cy="461665"/>
          </a:xfrm>
          <a:prstGeom prst="rect">
            <a:avLst/>
          </a:prstGeom>
          <a:noFill/>
        </p:spPr>
        <p:txBody>
          <a:bodyPr wrap="square" rtlCol="0">
            <a:spAutoFit/>
          </a:bodyPr>
          <a:lstStyle/>
          <a:p>
            <a:pPr algn="ctr"/>
            <a:r>
              <a:rPr lang="en-US" sz="2400" b="1" dirty="0" smtClean="0">
                <a:latin typeface="Cambria" pitchFamily="18" charset="0"/>
              </a:rPr>
              <a:t>World War II </a:t>
            </a:r>
            <a:endParaRPr lang="en-US" sz="2400" b="1" dirty="0">
              <a:latin typeface="Cambria" pitchFamily="18" charset="0"/>
            </a:endParaRPr>
          </a:p>
        </p:txBody>
      </p:sp>
      <p:pic>
        <p:nvPicPr>
          <p:cNvPr id="43" name="Picture 6" descr="http://upload.wikimedia.org/wikipedia/commons/thumb/9/99/Flag_of_German_Reich_%281935%E2%80%931945%29.svg/125px-Flag_of_German_Reich_%281935%E2%80%931945%29.svg.png">
            <a:hlinkClick r:id="rId12" tooltip="Flag"/>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73397" y="1479678"/>
            <a:ext cx="749601" cy="40253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http://upload.wikimedia.org/wikipedia/commons/thumb/7/79/Merchant_flag_of_Japan_%281870%29.svg/125px-Merchant_flag_of_Japan_%281870%29.svg.png">
            <a:hlinkClick r:id="rId14" tooltip="Flag"/>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022998" y="1473020"/>
            <a:ext cx="659999" cy="415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3212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9263</TotalTime>
  <Words>1136</Words>
  <Application>Microsoft Office PowerPoint</Application>
  <PresentationFormat>On-screen Show (4:3)</PresentationFormat>
  <Paragraphs>131</Paragraphs>
  <Slides>14</Slides>
  <Notes>14</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Sage Communications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Jim McIntyre</dc:creator>
  <cp:lastModifiedBy>Lisa Griggs</cp:lastModifiedBy>
  <cp:revision>306</cp:revision>
  <cp:lastPrinted>2016-01-08T18:52:18Z</cp:lastPrinted>
  <dcterms:created xsi:type="dcterms:W3CDTF">2013-04-26T13:44:34Z</dcterms:created>
  <dcterms:modified xsi:type="dcterms:W3CDTF">2016-01-15T17:05:16Z</dcterms:modified>
</cp:coreProperties>
</file>