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vml" ContentType="application/vnd.openxmlformats-officedocument.vmlDrawing"/>
  <Default Extension="gif" ContentType="image/gif"/>
  <Default Extension="xls" ContentType="application/vnd.ms-exce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handoutMasterIdLst>
    <p:handoutMasterId r:id="rId28"/>
  </p:handoutMasterIdLst>
  <p:sldIdLst>
    <p:sldId id="471" r:id="rId2"/>
    <p:sldId id="482" r:id="rId3"/>
    <p:sldId id="485" r:id="rId4"/>
    <p:sldId id="493" r:id="rId5"/>
    <p:sldId id="487" r:id="rId6"/>
    <p:sldId id="488" r:id="rId7"/>
    <p:sldId id="499" r:id="rId8"/>
    <p:sldId id="497" r:id="rId9"/>
    <p:sldId id="489" r:id="rId10"/>
    <p:sldId id="496" r:id="rId11"/>
    <p:sldId id="484" r:id="rId12"/>
    <p:sldId id="498" r:id="rId13"/>
    <p:sldId id="500" r:id="rId14"/>
    <p:sldId id="473" r:id="rId15"/>
    <p:sldId id="501" r:id="rId16"/>
    <p:sldId id="503" r:id="rId17"/>
    <p:sldId id="491" r:id="rId18"/>
    <p:sldId id="502" r:id="rId19"/>
    <p:sldId id="492" r:id="rId20"/>
    <p:sldId id="504" r:id="rId21"/>
    <p:sldId id="494" r:id="rId22"/>
    <p:sldId id="506" r:id="rId23"/>
    <p:sldId id="507" r:id="rId24"/>
    <p:sldId id="505" r:id="rId25"/>
    <p:sldId id="508" r:id="rId26"/>
  </p:sldIdLst>
  <p:sldSz cx="9144000" cy="6858000" type="screen4x3"/>
  <p:notesSz cx="6934200" cy="9220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857" autoAdjust="0"/>
  </p:normalViewPr>
  <p:slideViewPr>
    <p:cSldViewPr>
      <p:cViewPr>
        <p:scale>
          <a:sx n="75" d="100"/>
          <a:sy n="75" d="100"/>
        </p:scale>
        <p:origin x="-144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Applications:Microsoft%20Office%202011:Office:Startup:Excel:statplusmac.xla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[1]Sheet1!$A$181:$A$207</c:f>
              <c:strCache>
                <c:ptCount val="27"/>
                <c:pt idx="0">
                  <c:v>WARM SPRINGS HEALTH &amp; WELLNESS</c:v>
                </c:pt>
                <c:pt idx="1">
                  <c:v>CHEMAWA H CT</c:v>
                </c:pt>
                <c:pt idx="2">
                  <c:v>FT HALL H CT</c:v>
                </c:pt>
                <c:pt idx="3">
                  <c:v>SOPHIE TRETTEVICK TRIBAL HC</c:v>
                </c:pt>
                <c:pt idx="4">
                  <c:v>COLVILLE HC</c:v>
                </c:pt>
                <c:pt idx="5">
                  <c:v>YELLOWHAWK</c:v>
                </c:pt>
                <c:pt idx="6">
                  <c:v>LUMMI TRIBAL HEALTH</c:v>
                </c:pt>
                <c:pt idx="7">
                  <c:v>TULALIP</c:v>
                </c:pt>
                <c:pt idx="8">
                  <c:v>WELLPINIT HC</c:v>
                </c:pt>
                <c:pt idx="9">
                  <c:v>SILETZ</c:v>
                </c:pt>
                <c:pt idx="10">
                  <c:v>YAKIMA HEALTH CENTER</c:v>
                </c:pt>
                <c:pt idx="11">
                  <c:v>COW CREEK</c:v>
                </c:pt>
                <c:pt idx="12">
                  <c:v>ROGER SAUX HC</c:v>
                </c:pt>
                <c:pt idx="13">
                  <c:v>NIMIIPUU HEALTH CENTER</c:v>
                </c:pt>
                <c:pt idx="14">
                  <c:v>CHEHALIS H S</c:v>
                </c:pt>
                <c:pt idx="15">
                  <c:v>MUCKLESHT HC</c:v>
                </c:pt>
                <c:pt idx="16">
                  <c:v>COWLITZ TRIBAL PROGRAM</c:v>
                </c:pt>
                <c:pt idx="17">
                  <c:v>SWINOMISH TRIBAL HEALTH</c:v>
                </c:pt>
                <c:pt idx="18">
                  <c:v>NOOKSACK</c:v>
                </c:pt>
                <c:pt idx="19">
                  <c:v>INCHELIUM</c:v>
                </c:pt>
                <c:pt idx="20">
                  <c:v>SHOALWATER BAY TRIBAL PROGRAM</c:v>
                </c:pt>
                <c:pt idx="21">
                  <c:v>KOOTENAI TRIBAL HEALTH</c:v>
                </c:pt>
                <c:pt idx="22">
                  <c:v>LOWER ELWHA CLINIC</c:v>
                </c:pt>
                <c:pt idx="23">
                  <c:v>GRANDE RONDE</c:v>
                </c:pt>
                <c:pt idx="24">
                  <c:v>SKOKOMISH HS</c:v>
                </c:pt>
                <c:pt idx="25">
                  <c:v>NORTH BEND FAMILY CLINIC</c:v>
                </c:pt>
                <c:pt idx="26">
                  <c:v>QUILEUTE CLINIC</c:v>
                </c:pt>
              </c:strCache>
            </c:strRef>
          </c:cat>
          <c:val>
            <c:numRef>
              <c:f>[1]Sheet1!$B$181:$B$207</c:f>
              <c:numCache>
                <c:formatCode>General</c:formatCode>
                <c:ptCount val="27"/>
                <c:pt idx="0">
                  <c:v>74.65000000000001</c:v>
                </c:pt>
                <c:pt idx="1">
                  <c:v>45.3</c:v>
                </c:pt>
                <c:pt idx="2">
                  <c:v>43.75</c:v>
                </c:pt>
                <c:pt idx="3">
                  <c:v>27.4</c:v>
                </c:pt>
                <c:pt idx="4">
                  <c:v>26.4</c:v>
                </c:pt>
                <c:pt idx="5">
                  <c:v>23.35</c:v>
                </c:pt>
                <c:pt idx="6">
                  <c:v>23.35</c:v>
                </c:pt>
                <c:pt idx="7">
                  <c:v>22.5</c:v>
                </c:pt>
                <c:pt idx="8">
                  <c:v>22.2</c:v>
                </c:pt>
                <c:pt idx="9">
                  <c:v>21.5</c:v>
                </c:pt>
                <c:pt idx="10">
                  <c:v>20.85</c:v>
                </c:pt>
                <c:pt idx="11">
                  <c:v>18.15</c:v>
                </c:pt>
                <c:pt idx="12">
                  <c:v>11.4</c:v>
                </c:pt>
                <c:pt idx="13">
                  <c:v>10.7</c:v>
                </c:pt>
                <c:pt idx="14">
                  <c:v>10.2</c:v>
                </c:pt>
                <c:pt idx="15">
                  <c:v>7.300000000000001</c:v>
                </c:pt>
                <c:pt idx="16">
                  <c:v>6.45</c:v>
                </c:pt>
                <c:pt idx="17">
                  <c:v>5.05</c:v>
                </c:pt>
                <c:pt idx="18">
                  <c:v>4.45</c:v>
                </c:pt>
                <c:pt idx="19">
                  <c:v>4.2</c:v>
                </c:pt>
                <c:pt idx="20">
                  <c:v>3.8</c:v>
                </c:pt>
                <c:pt idx="21">
                  <c:v>1.85</c:v>
                </c:pt>
                <c:pt idx="22">
                  <c:v>1.3</c:v>
                </c:pt>
                <c:pt idx="23">
                  <c:v>1.3</c:v>
                </c:pt>
                <c:pt idx="24">
                  <c:v>0.0</c:v>
                </c:pt>
                <c:pt idx="25">
                  <c:v>0.0</c:v>
                </c:pt>
                <c:pt idx="26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46525208"/>
        <c:axId val="2106894696"/>
      </c:barChart>
      <c:catAx>
        <c:axId val="2146525208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Portland Area Sites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2106894696"/>
        <c:crosses val="autoZero"/>
        <c:auto val="1"/>
        <c:lblAlgn val="ctr"/>
        <c:lblOffset val="100"/>
        <c:noMultiLvlLbl val="0"/>
      </c:catAx>
      <c:valAx>
        <c:axId val="210689469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HCV Screening %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46525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July 1, 2012 - June 30, 2013</c:v>
                </c:pt>
              </c:strCache>
            </c:strRef>
          </c:tx>
          <c:invertIfNegative val="0"/>
          <c:cat>
            <c:strRef>
              <c:f>Sheet1!$A$2:$A$10</c:f>
              <c:strCache>
                <c:ptCount val="9"/>
                <c:pt idx="0">
                  <c:v>Bartlesville </c:v>
                </c:pt>
                <c:pt idx="1">
                  <c:v>Jay </c:v>
                </c:pt>
                <c:pt idx="2">
                  <c:v>Muskogee </c:v>
                </c:pt>
                <c:pt idx="3">
                  <c:v>Nowata </c:v>
                </c:pt>
                <c:pt idx="4">
                  <c:v>Salina </c:v>
                </c:pt>
                <c:pt idx="5">
                  <c:v>Sallisaw</c:v>
                </c:pt>
                <c:pt idx="6">
                  <c:v>Stilwell </c:v>
                </c:pt>
                <c:pt idx="7">
                  <c:v>Vinita </c:v>
                </c:pt>
                <c:pt idx="8">
                  <c:v>WW Hastings 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0.11</c:v>
                </c:pt>
                <c:pt idx="1">
                  <c:v>0.11</c:v>
                </c:pt>
                <c:pt idx="2">
                  <c:v>0.12</c:v>
                </c:pt>
                <c:pt idx="3">
                  <c:v>0.09</c:v>
                </c:pt>
                <c:pt idx="4">
                  <c:v>0.09</c:v>
                </c:pt>
                <c:pt idx="5">
                  <c:v>0.08</c:v>
                </c:pt>
                <c:pt idx="6">
                  <c:v>0.12</c:v>
                </c:pt>
                <c:pt idx="7">
                  <c:v>0.06</c:v>
                </c:pt>
                <c:pt idx="8">
                  <c:v>0.23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AD-42F3-A965-16B837CA4F0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July 1, 2013 - June 30, 2014</c:v>
                </c:pt>
              </c:strCache>
            </c:strRef>
          </c:tx>
          <c:invertIfNegative val="0"/>
          <c:cat>
            <c:strRef>
              <c:f>Sheet1!$A$2:$A$10</c:f>
              <c:strCache>
                <c:ptCount val="9"/>
                <c:pt idx="0">
                  <c:v>Bartlesville </c:v>
                </c:pt>
                <c:pt idx="1">
                  <c:v>Jay </c:v>
                </c:pt>
                <c:pt idx="2">
                  <c:v>Muskogee </c:v>
                </c:pt>
                <c:pt idx="3">
                  <c:v>Nowata </c:v>
                </c:pt>
                <c:pt idx="4">
                  <c:v>Salina </c:v>
                </c:pt>
                <c:pt idx="5">
                  <c:v>Sallisaw</c:v>
                </c:pt>
                <c:pt idx="6">
                  <c:v>Stilwell </c:v>
                </c:pt>
                <c:pt idx="7">
                  <c:v>Vinita </c:v>
                </c:pt>
                <c:pt idx="8">
                  <c:v>WW Hastings </c:v>
                </c:pt>
              </c:strCache>
            </c:strRef>
          </c:cat>
          <c:val>
            <c:numRef>
              <c:f>Sheet1!$C$2:$C$10</c:f>
              <c:numCache>
                <c:formatCode>0%</c:formatCode>
                <c:ptCount val="9"/>
                <c:pt idx="0">
                  <c:v>0.16</c:v>
                </c:pt>
                <c:pt idx="1">
                  <c:v>0.46</c:v>
                </c:pt>
                <c:pt idx="2">
                  <c:v>0.36</c:v>
                </c:pt>
                <c:pt idx="3">
                  <c:v>0.17</c:v>
                </c:pt>
                <c:pt idx="4">
                  <c:v>0.57</c:v>
                </c:pt>
                <c:pt idx="5">
                  <c:v>0.26</c:v>
                </c:pt>
                <c:pt idx="6">
                  <c:v>0.5</c:v>
                </c:pt>
                <c:pt idx="7">
                  <c:v>0.13</c:v>
                </c:pt>
                <c:pt idx="8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2AD-42F3-A965-16B837CA4F0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July 1,2014 - June 30, 2015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Bartlesville </c:v>
                </c:pt>
                <c:pt idx="1">
                  <c:v>Jay </c:v>
                </c:pt>
                <c:pt idx="2">
                  <c:v>Muskogee </c:v>
                </c:pt>
                <c:pt idx="3">
                  <c:v>Nowata </c:v>
                </c:pt>
                <c:pt idx="4">
                  <c:v>Salina </c:v>
                </c:pt>
                <c:pt idx="5">
                  <c:v>Sallisaw</c:v>
                </c:pt>
                <c:pt idx="6">
                  <c:v>Stilwell </c:v>
                </c:pt>
                <c:pt idx="7">
                  <c:v>Vinita </c:v>
                </c:pt>
                <c:pt idx="8">
                  <c:v>WW Hastings </c:v>
                </c:pt>
              </c:strCache>
            </c:strRef>
          </c:cat>
          <c:val>
            <c:numRef>
              <c:f>Sheet1!$D$2:$D$10</c:f>
              <c:numCache>
                <c:formatCode>0%</c:formatCode>
                <c:ptCount val="9"/>
                <c:pt idx="0">
                  <c:v>0.42</c:v>
                </c:pt>
                <c:pt idx="1">
                  <c:v>0.69</c:v>
                </c:pt>
                <c:pt idx="2">
                  <c:v>0.58</c:v>
                </c:pt>
                <c:pt idx="3">
                  <c:v>0.42</c:v>
                </c:pt>
                <c:pt idx="4">
                  <c:v>0.76</c:v>
                </c:pt>
                <c:pt idx="5">
                  <c:v>0.43</c:v>
                </c:pt>
                <c:pt idx="6">
                  <c:v>0.68</c:v>
                </c:pt>
                <c:pt idx="7">
                  <c:v>0.29</c:v>
                </c:pt>
                <c:pt idx="8">
                  <c:v>0.63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2AD-42F3-A965-16B837CA4F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3488056"/>
        <c:axId val="2142642392"/>
      </c:barChart>
      <c:catAx>
        <c:axId val="-21334880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42642392"/>
        <c:crosses val="autoZero"/>
        <c:auto val="1"/>
        <c:lblAlgn val="ctr"/>
        <c:lblOffset val="100"/>
        <c:noMultiLvlLbl val="0"/>
      </c:catAx>
      <c:valAx>
        <c:axId val="21426423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-21334880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0121680276076601"/>
          <c:y val="0.832075105996366"/>
          <c:w val="0.986466413920482"/>
          <c:h val="0.14741207349081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BE1C70-8E90-C845-BBAB-36ED8001822D}" type="doc">
      <dgm:prSet loTypeId="urn:microsoft.com/office/officeart/2005/8/layout/lProcess3" loCatId="" qsTypeId="urn:microsoft.com/office/officeart/2005/8/quickstyle/simple4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66920D9F-E98B-374C-A4CC-8B52BF8A2DBD}">
      <dgm:prSet phldrT="[Text]" custT="1"/>
      <dgm:spPr/>
      <dgm:t>
        <a:bodyPr/>
        <a:lstStyle/>
        <a:p>
          <a:r>
            <a:rPr lang="en-US" sz="1400" dirty="0" smtClean="0"/>
            <a:t>Chronic HCV Infection</a:t>
          </a:r>
          <a:endParaRPr lang="en-US" sz="1400" dirty="0"/>
        </a:p>
      </dgm:t>
    </dgm:pt>
    <dgm:pt modelId="{1830587A-CD35-FC48-9A18-DB87542A3D24}" type="parTrans" cxnId="{311BC76C-14B2-9044-BB53-E4AB35C69678}">
      <dgm:prSet/>
      <dgm:spPr/>
      <dgm:t>
        <a:bodyPr/>
        <a:lstStyle/>
        <a:p>
          <a:endParaRPr lang="en-US" sz="1400"/>
        </a:p>
      </dgm:t>
    </dgm:pt>
    <dgm:pt modelId="{91913687-6456-FA40-B924-09DFB8E9809F}" type="sibTrans" cxnId="{311BC76C-14B2-9044-BB53-E4AB35C69678}">
      <dgm:prSet/>
      <dgm:spPr/>
      <dgm:t>
        <a:bodyPr/>
        <a:lstStyle/>
        <a:p>
          <a:endParaRPr lang="en-US" sz="1400"/>
        </a:p>
      </dgm:t>
    </dgm:pt>
    <dgm:pt modelId="{200F1B1B-CA35-D748-BE1F-5A69F92B79CA}">
      <dgm:prSet phldrT="[Text]" custT="1"/>
      <dgm:spPr/>
      <dgm:t>
        <a:bodyPr/>
        <a:lstStyle/>
        <a:p>
          <a:r>
            <a:rPr lang="en-US" sz="1400" dirty="0" smtClean="0"/>
            <a:t>3.5 million in United States</a:t>
          </a:r>
          <a:endParaRPr lang="en-US" sz="1400" dirty="0"/>
        </a:p>
      </dgm:t>
    </dgm:pt>
    <dgm:pt modelId="{52D87CCB-3CBB-1743-A582-CCEB7FAF78FE}" type="parTrans" cxnId="{979B0699-D552-0A45-A05D-B860DBA5218B}">
      <dgm:prSet/>
      <dgm:spPr/>
      <dgm:t>
        <a:bodyPr/>
        <a:lstStyle/>
        <a:p>
          <a:endParaRPr lang="en-US" sz="1400"/>
        </a:p>
      </dgm:t>
    </dgm:pt>
    <dgm:pt modelId="{557D4E0F-96E1-4240-8303-86ECBF27BD99}" type="sibTrans" cxnId="{979B0699-D552-0A45-A05D-B860DBA5218B}">
      <dgm:prSet/>
      <dgm:spPr/>
      <dgm:t>
        <a:bodyPr/>
        <a:lstStyle/>
        <a:p>
          <a:endParaRPr lang="en-US" sz="1400"/>
        </a:p>
      </dgm:t>
    </dgm:pt>
    <dgm:pt modelId="{2FEB881E-0F1D-1744-A118-87D2682AA9B6}">
      <dgm:prSet phldrT="[Text]" custT="1"/>
      <dgm:spPr/>
      <dgm:t>
        <a:bodyPr/>
        <a:lstStyle/>
        <a:p>
          <a:r>
            <a:rPr lang="en-US" sz="1400" dirty="0" smtClean="0"/>
            <a:t>Diagnosed and Aware</a:t>
          </a:r>
          <a:endParaRPr lang="en-US" sz="1400" dirty="0"/>
        </a:p>
      </dgm:t>
    </dgm:pt>
    <dgm:pt modelId="{C6965349-128F-574C-9F1F-5DCBCE8739ED}" type="parTrans" cxnId="{E8C1C33E-D782-B442-B9C3-B92A0450F1BE}">
      <dgm:prSet/>
      <dgm:spPr/>
      <dgm:t>
        <a:bodyPr/>
        <a:lstStyle/>
        <a:p>
          <a:endParaRPr lang="en-US" sz="1400"/>
        </a:p>
      </dgm:t>
    </dgm:pt>
    <dgm:pt modelId="{CB678322-0600-E249-937D-0E4CEB0E561C}" type="sibTrans" cxnId="{E8C1C33E-D782-B442-B9C3-B92A0450F1BE}">
      <dgm:prSet/>
      <dgm:spPr/>
      <dgm:t>
        <a:bodyPr/>
        <a:lstStyle/>
        <a:p>
          <a:endParaRPr lang="en-US" sz="1400"/>
        </a:p>
      </dgm:t>
    </dgm:pt>
    <dgm:pt modelId="{9B32854F-F4FD-3547-A566-294F1DA62C21}">
      <dgm:prSet phldrT="[Text]" custT="1"/>
      <dgm:spPr/>
      <dgm:t>
        <a:bodyPr/>
        <a:lstStyle/>
        <a:p>
          <a:r>
            <a:rPr lang="en-US" sz="1400" dirty="0" smtClean="0"/>
            <a:t>Access to Primary Care</a:t>
          </a:r>
          <a:endParaRPr lang="en-US" sz="1400" dirty="0"/>
        </a:p>
      </dgm:t>
    </dgm:pt>
    <dgm:pt modelId="{F9F2308E-368D-6E44-897C-E36F7CE2FE91}" type="parTrans" cxnId="{DA377BB0-1C17-4D43-8259-1FEF8F429822}">
      <dgm:prSet/>
      <dgm:spPr/>
      <dgm:t>
        <a:bodyPr/>
        <a:lstStyle/>
        <a:p>
          <a:endParaRPr lang="en-US" sz="1400"/>
        </a:p>
      </dgm:t>
    </dgm:pt>
    <dgm:pt modelId="{F7EC8259-43A0-6149-918B-96368D10DAB7}" type="sibTrans" cxnId="{DA377BB0-1C17-4D43-8259-1FEF8F429822}">
      <dgm:prSet/>
      <dgm:spPr/>
      <dgm:t>
        <a:bodyPr/>
        <a:lstStyle/>
        <a:p>
          <a:endParaRPr lang="en-US" sz="1400"/>
        </a:p>
      </dgm:t>
    </dgm:pt>
    <dgm:pt modelId="{1F766B3B-F5CC-5745-9BC8-55D5ED9D766F}">
      <dgm:prSet phldrT="[Text]" custT="1"/>
      <dgm:spPr/>
      <dgm:t>
        <a:bodyPr/>
        <a:lstStyle/>
        <a:p>
          <a:r>
            <a:rPr lang="en-US" sz="1400" dirty="0" smtClean="0"/>
            <a:t>Antibody Tested</a:t>
          </a:r>
          <a:endParaRPr lang="en-US" sz="1400" dirty="0"/>
        </a:p>
      </dgm:t>
    </dgm:pt>
    <dgm:pt modelId="{5F55A84E-BB4A-9D4D-A2A0-B26BC283CDA8}" type="parTrans" cxnId="{F5D1B093-70B3-4842-892F-B0BC0B908BBE}">
      <dgm:prSet/>
      <dgm:spPr/>
      <dgm:t>
        <a:bodyPr/>
        <a:lstStyle/>
        <a:p>
          <a:endParaRPr lang="en-US" sz="1400"/>
        </a:p>
      </dgm:t>
    </dgm:pt>
    <dgm:pt modelId="{107682E1-71A0-3A4B-9981-D275A4109125}" type="sibTrans" cxnId="{F5D1B093-70B3-4842-892F-B0BC0B908BBE}">
      <dgm:prSet/>
      <dgm:spPr/>
      <dgm:t>
        <a:bodyPr/>
        <a:lstStyle/>
        <a:p>
          <a:endParaRPr lang="en-US" sz="1400"/>
        </a:p>
      </dgm:t>
    </dgm:pt>
    <dgm:pt modelId="{68E02128-7FDF-7340-BC3D-4F42EDA6C134}">
      <dgm:prSet phldrT="[Text]" custT="1"/>
      <dgm:spPr/>
      <dgm:t>
        <a:bodyPr/>
        <a:lstStyle/>
        <a:p>
          <a:r>
            <a:rPr lang="en-US" sz="1400" dirty="0" smtClean="0"/>
            <a:t>RNA Confirmed</a:t>
          </a:r>
          <a:endParaRPr lang="en-US" sz="1400" dirty="0"/>
        </a:p>
      </dgm:t>
    </dgm:pt>
    <dgm:pt modelId="{FE14228D-2787-2C46-9565-0286627E993F}" type="parTrans" cxnId="{3344FE3E-5F64-4F4E-866D-53391006103B}">
      <dgm:prSet/>
      <dgm:spPr/>
      <dgm:t>
        <a:bodyPr/>
        <a:lstStyle/>
        <a:p>
          <a:endParaRPr lang="en-US" sz="1400"/>
        </a:p>
      </dgm:t>
    </dgm:pt>
    <dgm:pt modelId="{9C1B8365-A790-0247-91E4-156011371928}" type="sibTrans" cxnId="{3344FE3E-5F64-4F4E-866D-53391006103B}">
      <dgm:prSet/>
      <dgm:spPr/>
      <dgm:t>
        <a:bodyPr/>
        <a:lstStyle/>
        <a:p>
          <a:endParaRPr lang="en-US" sz="1400"/>
        </a:p>
      </dgm:t>
    </dgm:pt>
    <dgm:pt modelId="{88A921B9-A756-1946-A0A9-6908DE721366}">
      <dgm:prSet phldrT="[Text]" custT="1"/>
      <dgm:spPr/>
      <dgm:t>
        <a:bodyPr/>
        <a:lstStyle/>
        <a:p>
          <a:r>
            <a:rPr lang="en-US" sz="1400" dirty="0" smtClean="0"/>
            <a:t>Workup</a:t>
          </a:r>
        </a:p>
      </dgm:t>
    </dgm:pt>
    <dgm:pt modelId="{0F855B2B-918A-3746-A7CC-70FA395F00DC}" type="parTrans" cxnId="{E6D82B09-96CD-904D-A58C-5B2DEA684A13}">
      <dgm:prSet/>
      <dgm:spPr/>
      <dgm:t>
        <a:bodyPr/>
        <a:lstStyle/>
        <a:p>
          <a:endParaRPr lang="en-US" sz="1400"/>
        </a:p>
      </dgm:t>
    </dgm:pt>
    <dgm:pt modelId="{0E00295A-39CC-F743-B2C4-8EF00509329F}" type="sibTrans" cxnId="{E6D82B09-96CD-904D-A58C-5B2DEA684A13}">
      <dgm:prSet/>
      <dgm:spPr/>
      <dgm:t>
        <a:bodyPr/>
        <a:lstStyle/>
        <a:p>
          <a:endParaRPr lang="en-US" sz="1400"/>
        </a:p>
      </dgm:t>
    </dgm:pt>
    <dgm:pt modelId="{F8A2A405-7362-D042-A05C-2F2E3A078283}">
      <dgm:prSet phldrT="[Text]" custT="1"/>
      <dgm:spPr/>
      <dgm:t>
        <a:bodyPr/>
        <a:lstStyle/>
        <a:p>
          <a:r>
            <a:rPr lang="en-US" sz="1400" dirty="0" smtClean="0"/>
            <a:t>Prescribed HCV Treatment</a:t>
          </a:r>
        </a:p>
      </dgm:t>
    </dgm:pt>
    <dgm:pt modelId="{88F81659-801B-6E47-8B6F-8E254F131994}" type="parTrans" cxnId="{30C248C5-90F0-0549-860E-A8F607FEA2AE}">
      <dgm:prSet/>
      <dgm:spPr/>
      <dgm:t>
        <a:bodyPr/>
        <a:lstStyle/>
        <a:p>
          <a:endParaRPr lang="en-US" sz="1400"/>
        </a:p>
      </dgm:t>
    </dgm:pt>
    <dgm:pt modelId="{1F4CDE94-8A80-D846-AE99-4C5139BB59C8}" type="sibTrans" cxnId="{30C248C5-90F0-0549-860E-A8F607FEA2AE}">
      <dgm:prSet/>
      <dgm:spPr/>
      <dgm:t>
        <a:bodyPr/>
        <a:lstStyle/>
        <a:p>
          <a:endParaRPr lang="en-US" sz="1400"/>
        </a:p>
      </dgm:t>
    </dgm:pt>
    <dgm:pt modelId="{B2B61C06-D3EF-AD4B-A264-4D22AADBBEA6}">
      <dgm:prSet phldrT="[Text]" custT="1"/>
      <dgm:spPr/>
      <dgm:t>
        <a:bodyPr/>
        <a:lstStyle/>
        <a:p>
          <a:r>
            <a:rPr lang="en-US" sz="1400" dirty="0" smtClean="0"/>
            <a:t>Achieved SVR</a:t>
          </a:r>
        </a:p>
      </dgm:t>
    </dgm:pt>
    <dgm:pt modelId="{B520593F-381E-3C46-996E-B49F492E1B84}" type="parTrans" cxnId="{0EC7ED31-14EE-6E43-8CA1-737CF5FCF8E7}">
      <dgm:prSet/>
      <dgm:spPr/>
      <dgm:t>
        <a:bodyPr/>
        <a:lstStyle/>
        <a:p>
          <a:endParaRPr lang="en-US" sz="1400"/>
        </a:p>
      </dgm:t>
    </dgm:pt>
    <dgm:pt modelId="{6C509E64-4241-7343-A31B-6B1845ACD4AA}" type="sibTrans" cxnId="{0EC7ED31-14EE-6E43-8CA1-737CF5FCF8E7}">
      <dgm:prSet/>
      <dgm:spPr/>
      <dgm:t>
        <a:bodyPr/>
        <a:lstStyle/>
        <a:p>
          <a:endParaRPr lang="en-US" sz="1400"/>
        </a:p>
      </dgm:t>
    </dgm:pt>
    <dgm:pt modelId="{7E8F1AE4-BA43-DF40-BF57-D2BE08EBF02D}">
      <dgm:prSet phldrT="[Text]" custT="1"/>
      <dgm:spPr/>
      <dgm:t>
        <a:bodyPr/>
        <a:lstStyle/>
        <a:p>
          <a:r>
            <a:rPr lang="en-US" sz="1400" dirty="0" smtClean="0"/>
            <a:t>Case Management</a:t>
          </a:r>
          <a:endParaRPr lang="en-US" sz="1400" dirty="0"/>
        </a:p>
      </dgm:t>
    </dgm:pt>
    <dgm:pt modelId="{37D57C32-12AE-B347-B013-20A76F689530}" type="parTrans" cxnId="{D0415FA7-2204-394A-9E60-E4B1457DFBB4}">
      <dgm:prSet/>
      <dgm:spPr/>
      <dgm:t>
        <a:bodyPr/>
        <a:lstStyle/>
        <a:p>
          <a:endParaRPr lang="en-US" sz="1400"/>
        </a:p>
      </dgm:t>
    </dgm:pt>
    <dgm:pt modelId="{BA0BAFC8-275B-7346-BEC4-A432C2C0A125}" type="sibTrans" cxnId="{D0415FA7-2204-394A-9E60-E4B1457DFBB4}">
      <dgm:prSet/>
      <dgm:spPr/>
      <dgm:t>
        <a:bodyPr/>
        <a:lstStyle/>
        <a:p>
          <a:endParaRPr lang="en-US" sz="1400"/>
        </a:p>
      </dgm:t>
    </dgm:pt>
    <dgm:pt modelId="{62D56787-55E0-AE4B-930D-7A33B598E824}">
      <dgm:prSet phldrT="[Text]" custT="1"/>
      <dgm:spPr/>
      <dgm:t>
        <a:bodyPr/>
        <a:lstStyle/>
        <a:p>
          <a:r>
            <a:rPr lang="en-US" sz="1400" dirty="0" smtClean="0"/>
            <a:t>Consultations</a:t>
          </a:r>
        </a:p>
      </dgm:t>
    </dgm:pt>
    <dgm:pt modelId="{4785963B-7A78-1A47-A9F9-8455820BE2B9}" type="parTrans" cxnId="{5B739F4D-79F3-AA4D-96CE-4398AFCC5798}">
      <dgm:prSet/>
      <dgm:spPr/>
      <dgm:t>
        <a:bodyPr/>
        <a:lstStyle/>
        <a:p>
          <a:endParaRPr lang="en-US" sz="1400"/>
        </a:p>
      </dgm:t>
    </dgm:pt>
    <dgm:pt modelId="{521A8BB6-BC37-9748-9205-672D05652B0F}" type="sibTrans" cxnId="{5B739F4D-79F3-AA4D-96CE-4398AFCC5798}">
      <dgm:prSet/>
      <dgm:spPr/>
      <dgm:t>
        <a:bodyPr/>
        <a:lstStyle/>
        <a:p>
          <a:endParaRPr lang="en-US" sz="1400"/>
        </a:p>
      </dgm:t>
    </dgm:pt>
    <dgm:pt modelId="{3BA5DFFF-C62B-B64F-B62B-79E784FA12E1}">
      <dgm:prSet phldrT="[Text]" custT="1"/>
      <dgm:spPr/>
      <dgm:t>
        <a:bodyPr/>
        <a:lstStyle/>
        <a:p>
          <a:r>
            <a:rPr lang="en-US" sz="1400" dirty="0" smtClean="0"/>
            <a:t>Continued Consultation</a:t>
          </a:r>
        </a:p>
      </dgm:t>
    </dgm:pt>
    <dgm:pt modelId="{F868BE33-1E94-C246-8D10-36A7DB1C2BEA}" type="parTrans" cxnId="{11BD5E6F-1A71-C04F-93C1-5456E82539C9}">
      <dgm:prSet/>
      <dgm:spPr/>
      <dgm:t>
        <a:bodyPr/>
        <a:lstStyle/>
        <a:p>
          <a:endParaRPr lang="en-US" sz="1400"/>
        </a:p>
      </dgm:t>
    </dgm:pt>
    <dgm:pt modelId="{3EADE0B8-44CA-244F-B96E-A857920867A7}" type="sibTrans" cxnId="{11BD5E6F-1A71-C04F-93C1-5456E82539C9}">
      <dgm:prSet/>
      <dgm:spPr/>
      <dgm:t>
        <a:bodyPr/>
        <a:lstStyle/>
        <a:p>
          <a:endParaRPr lang="en-US" sz="1400"/>
        </a:p>
      </dgm:t>
    </dgm:pt>
    <dgm:pt modelId="{44287DC9-597B-8647-BB77-AD57B26A8F24}">
      <dgm:prSet phldrT="[Text]" custT="1"/>
      <dgm:spPr/>
      <dgm:t>
        <a:bodyPr/>
        <a:lstStyle/>
        <a:p>
          <a:r>
            <a:rPr lang="en-US" sz="1400" dirty="0" smtClean="0"/>
            <a:t>Drug Access</a:t>
          </a:r>
        </a:p>
      </dgm:t>
    </dgm:pt>
    <dgm:pt modelId="{5B1A9B82-95F1-5F42-A8AA-CE77D87E8B23}" type="parTrans" cxnId="{C5478486-3F85-094C-B0B1-B0531A3C12CD}">
      <dgm:prSet/>
      <dgm:spPr/>
      <dgm:t>
        <a:bodyPr/>
        <a:lstStyle/>
        <a:p>
          <a:endParaRPr lang="en-US" sz="1400"/>
        </a:p>
      </dgm:t>
    </dgm:pt>
    <dgm:pt modelId="{31AE6599-B9C7-D34F-93CE-772B3A0E37FB}" type="sibTrans" cxnId="{C5478486-3F85-094C-B0B1-B0531A3C12CD}">
      <dgm:prSet/>
      <dgm:spPr/>
      <dgm:t>
        <a:bodyPr/>
        <a:lstStyle/>
        <a:p>
          <a:endParaRPr lang="en-US" sz="1400"/>
        </a:p>
      </dgm:t>
    </dgm:pt>
    <dgm:pt modelId="{E8DA3F75-F2E9-984F-AB2B-6288AC967698}">
      <dgm:prSet phldrT="[Text]" custT="1"/>
      <dgm:spPr/>
      <dgm:t>
        <a:bodyPr/>
        <a:lstStyle/>
        <a:p>
          <a:r>
            <a:rPr lang="en-US" sz="1400" dirty="0" smtClean="0"/>
            <a:t>Successfully Treated and Cured</a:t>
          </a:r>
        </a:p>
      </dgm:t>
    </dgm:pt>
    <dgm:pt modelId="{4B52348E-FAA1-7B4F-9746-DAC2E652D8DF}" type="parTrans" cxnId="{ABD1FF44-0722-474C-8BAA-40C45F73C339}">
      <dgm:prSet/>
      <dgm:spPr/>
      <dgm:t>
        <a:bodyPr/>
        <a:lstStyle/>
        <a:p>
          <a:endParaRPr lang="en-US" sz="1400"/>
        </a:p>
      </dgm:t>
    </dgm:pt>
    <dgm:pt modelId="{7534E1DE-A0E3-484E-80F0-7B024413C559}" type="sibTrans" cxnId="{ABD1FF44-0722-474C-8BAA-40C45F73C339}">
      <dgm:prSet/>
      <dgm:spPr/>
      <dgm:t>
        <a:bodyPr/>
        <a:lstStyle/>
        <a:p>
          <a:endParaRPr lang="en-US" sz="1400"/>
        </a:p>
      </dgm:t>
    </dgm:pt>
    <dgm:pt modelId="{5BCF64D4-A1CC-C341-89BD-7C3D88BF57F8}">
      <dgm:prSet phldrT="[Text]" custT="1"/>
      <dgm:spPr/>
      <dgm:t>
        <a:bodyPr/>
        <a:lstStyle/>
        <a:p>
          <a:r>
            <a:rPr lang="en-US" sz="1400" dirty="0" smtClean="0"/>
            <a:t>Communication, Systems and Strategic Thinking, </a:t>
          </a:r>
        </a:p>
        <a:p>
          <a:r>
            <a:rPr lang="en-US" sz="1400" dirty="0" smtClean="0"/>
            <a:t>Conflict and Change Management </a:t>
          </a:r>
        </a:p>
      </dgm:t>
    </dgm:pt>
    <dgm:pt modelId="{9AAED2D0-A0C3-5E49-9D27-7EC210BC7020}" type="parTrans" cxnId="{0143D0FB-5166-DB44-A660-B21144FDA8BF}">
      <dgm:prSet/>
      <dgm:spPr/>
      <dgm:t>
        <a:bodyPr/>
        <a:lstStyle/>
        <a:p>
          <a:endParaRPr lang="en-US"/>
        </a:p>
      </dgm:t>
    </dgm:pt>
    <dgm:pt modelId="{FCC4CA54-A1BA-1A4D-B369-39AB5B433280}" type="sibTrans" cxnId="{0143D0FB-5166-DB44-A660-B21144FDA8BF}">
      <dgm:prSet/>
      <dgm:spPr/>
      <dgm:t>
        <a:bodyPr/>
        <a:lstStyle/>
        <a:p>
          <a:endParaRPr lang="en-US"/>
        </a:p>
      </dgm:t>
    </dgm:pt>
    <dgm:pt modelId="{F6B615E4-5F54-4C41-ADA8-0E4DF9870AA5}">
      <dgm:prSet phldrT="[Text]" custT="1"/>
      <dgm:spPr/>
      <dgm:t>
        <a:bodyPr/>
        <a:lstStyle/>
        <a:p>
          <a:r>
            <a:rPr lang="en-US" sz="1400" dirty="0" smtClean="0"/>
            <a:t>Case Management</a:t>
          </a:r>
        </a:p>
      </dgm:t>
    </dgm:pt>
    <dgm:pt modelId="{99B3DDF8-040F-4045-AA7B-EC572DEA4F2B}" type="parTrans" cxnId="{7A23D729-227D-9042-B1CF-D24CDB0187D2}">
      <dgm:prSet/>
      <dgm:spPr/>
      <dgm:t>
        <a:bodyPr/>
        <a:lstStyle/>
        <a:p>
          <a:endParaRPr lang="en-US"/>
        </a:p>
      </dgm:t>
    </dgm:pt>
    <dgm:pt modelId="{979DA6B7-19A1-A749-BBB8-D75401BC74E7}" type="sibTrans" cxnId="{7A23D729-227D-9042-B1CF-D24CDB0187D2}">
      <dgm:prSet/>
      <dgm:spPr/>
      <dgm:t>
        <a:bodyPr/>
        <a:lstStyle/>
        <a:p>
          <a:endParaRPr lang="en-US"/>
        </a:p>
      </dgm:t>
    </dgm:pt>
    <dgm:pt modelId="{E7058BAE-766A-CC4E-9B1F-A98E8C4F4911}" type="pres">
      <dgm:prSet presAssocID="{85BE1C70-8E90-C845-BBAB-36ED8001822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2EA5139-3A2A-3645-9847-E58F4311895E}" type="pres">
      <dgm:prSet presAssocID="{66920D9F-E98B-374C-A4CC-8B52BF8A2DBD}" presName="horFlow" presStyleCnt="0"/>
      <dgm:spPr/>
    </dgm:pt>
    <dgm:pt modelId="{3FD5567C-B36B-AA4F-8EAF-809C08D9D937}" type="pres">
      <dgm:prSet presAssocID="{66920D9F-E98B-374C-A4CC-8B52BF8A2DBD}" presName="bigChev" presStyleLbl="node1" presStyleIdx="0" presStyleCnt="7"/>
      <dgm:spPr/>
      <dgm:t>
        <a:bodyPr/>
        <a:lstStyle/>
        <a:p>
          <a:endParaRPr lang="en-US"/>
        </a:p>
      </dgm:t>
    </dgm:pt>
    <dgm:pt modelId="{8C3AC6D4-37E3-8942-BCDD-4C80663A7C5A}" type="pres">
      <dgm:prSet presAssocID="{52D87CCB-3CBB-1743-A582-CCEB7FAF78FE}" presName="parTrans" presStyleCnt="0"/>
      <dgm:spPr/>
    </dgm:pt>
    <dgm:pt modelId="{183DF09B-1F52-A74C-A395-E0EEA9C50D9E}" type="pres">
      <dgm:prSet presAssocID="{200F1B1B-CA35-D748-BE1F-5A69F92B79CA}" presName="node" presStyleLbl="alignAccFollowNode1" presStyleIdx="0" presStyleCnt="9" custScaleX="3775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3B00CB-5A82-8E49-A7E9-139C4028DA7B}" type="pres">
      <dgm:prSet presAssocID="{66920D9F-E98B-374C-A4CC-8B52BF8A2DBD}" presName="vSp" presStyleCnt="0"/>
      <dgm:spPr/>
    </dgm:pt>
    <dgm:pt modelId="{93FCDD64-3C7F-D94D-B2AA-C856BE66A70F}" type="pres">
      <dgm:prSet presAssocID="{2FEB881E-0F1D-1744-A118-87D2682AA9B6}" presName="horFlow" presStyleCnt="0"/>
      <dgm:spPr/>
    </dgm:pt>
    <dgm:pt modelId="{BCB213F0-E0EB-594B-9E6E-312DBDD87969}" type="pres">
      <dgm:prSet presAssocID="{2FEB881E-0F1D-1744-A118-87D2682AA9B6}" presName="bigChev" presStyleLbl="node1" presStyleIdx="1" presStyleCnt="7"/>
      <dgm:spPr/>
      <dgm:t>
        <a:bodyPr/>
        <a:lstStyle/>
        <a:p>
          <a:endParaRPr lang="en-US"/>
        </a:p>
      </dgm:t>
    </dgm:pt>
    <dgm:pt modelId="{C0B48E42-3664-1D45-BD88-EFFB948210EA}" type="pres">
      <dgm:prSet presAssocID="{F9F2308E-368D-6E44-897C-E36F7CE2FE91}" presName="parTrans" presStyleCnt="0"/>
      <dgm:spPr/>
    </dgm:pt>
    <dgm:pt modelId="{11108F46-BA9D-B942-ADB9-1571A69A8AAE}" type="pres">
      <dgm:prSet presAssocID="{9B32854F-F4FD-3547-A566-294F1DA62C21}" presName="node" presStyleLbl="alignAccFollowNode1" presStyleIdx="1" presStyleCnt="9" custScaleX="1651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A52065-B77F-B042-942D-0CA9C9C6D321}" type="pres">
      <dgm:prSet presAssocID="{F7EC8259-43A0-6149-918B-96368D10DAB7}" presName="sibTrans" presStyleCnt="0"/>
      <dgm:spPr/>
    </dgm:pt>
    <dgm:pt modelId="{9B3732D5-5567-8348-B899-C092E83361F7}" type="pres">
      <dgm:prSet presAssocID="{1F766B3B-F5CC-5745-9BC8-55D5ED9D766F}" presName="node" presStyleLbl="alignAccFollowNode1" presStyleIdx="2" presStyleCnt="9" custScaleX="1935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D7143E-2F83-F741-A0C3-318A9943C870}" type="pres">
      <dgm:prSet presAssocID="{2FEB881E-0F1D-1744-A118-87D2682AA9B6}" presName="vSp" presStyleCnt="0"/>
      <dgm:spPr/>
    </dgm:pt>
    <dgm:pt modelId="{8C95ED78-E424-574E-AE46-257225EB918F}" type="pres">
      <dgm:prSet presAssocID="{68E02128-7FDF-7340-BC3D-4F42EDA6C134}" presName="horFlow" presStyleCnt="0"/>
      <dgm:spPr/>
    </dgm:pt>
    <dgm:pt modelId="{CAF39CE5-C480-A440-84E0-5EEC8068DDBF}" type="pres">
      <dgm:prSet presAssocID="{68E02128-7FDF-7340-BC3D-4F42EDA6C134}" presName="bigChev" presStyleLbl="node1" presStyleIdx="2" presStyleCnt="7"/>
      <dgm:spPr/>
      <dgm:t>
        <a:bodyPr/>
        <a:lstStyle/>
        <a:p>
          <a:endParaRPr lang="en-US"/>
        </a:p>
      </dgm:t>
    </dgm:pt>
    <dgm:pt modelId="{0FF509C0-4D60-2448-ABC8-1F3E2AE0B271}" type="pres">
      <dgm:prSet presAssocID="{37D57C32-12AE-B347-B013-20A76F689530}" presName="parTrans" presStyleCnt="0"/>
      <dgm:spPr/>
    </dgm:pt>
    <dgm:pt modelId="{1D81F920-756F-894C-826A-73CCFAC22A12}" type="pres">
      <dgm:prSet presAssocID="{7E8F1AE4-BA43-DF40-BF57-D2BE08EBF02D}" presName="node" presStyleLbl="alignAccFollowNode1" presStyleIdx="3" presStyleCnt="9" custScaleX="1718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229730-D708-384C-88BA-40A4EF174ACF}" type="pres">
      <dgm:prSet presAssocID="{68E02128-7FDF-7340-BC3D-4F42EDA6C134}" presName="vSp" presStyleCnt="0"/>
      <dgm:spPr/>
    </dgm:pt>
    <dgm:pt modelId="{66406B4F-A8DE-9D40-A514-4281907AE7C2}" type="pres">
      <dgm:prSet presAssocID="{88A921B9-A756-1946-A0A9-6908DE721366}" presName="horFlow" presStyleCnt="0"/>
      <dgm:spPr/>
    </dgm:pt>
    <dgm:pt modelId="{25CFF5CB-EB8B-0E4C-A189-73AA147340AE}" type="pres">
      <dgm:prSet presAssocID="{88A921B9-A756-1946-A0A9-6908DE721366}" presName="bigChev" presStyleLbl="node1" presStyleIdx="3" presStyleCnt="7"/>
      <dgm:spPr/>
      <dgm:t>
        <a:bodyPr/>
        <a:lstStyle/>
        <a:p>
          <a:endParaRPr lang="en-US"/>
        </a:p>
      </dgm:t>
    </dgm:pt>
    <dgm:pt modelId="{3551B889-1904-2441-AEE1-743D6F50347E}" type="pres">
      <dgm:prSet presAssocID="{99B3DDF8-040F-4045-AA7B-EC572DEA4F2B}" presName="parTrans" presStyleCnt="0"/>
      <dgm:spPr/>
    </dgm:pt>
    <dgm:pt modelId="{216B46ED-AFCD-314A-B426-E3DC1F248CB5}" type="pres">
      <dgm:prSet presAssocID="{F6B615E4-5F54-4C41-ADA8-0E4DF9870AA5}" presName="node" presStyleLbl="alignAccFollowNode1" presStyleIdx="4" presStyleCnt="9" custScaleX="1738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742303-E9E0-124D-8581-E5EE24D87097}" type="pres">
      <dgm:prSet presAssocID="{979DA6B7-19A1-A749-BBB8-D75401BC74E7}" presName="sibTrans" presStyleCnt="0"/>
      <dgm:spPr/>
    </dgm:pt>
    <dgm:pt modelId="{2B3C1C29-9C37-4941-BE65-163196DA7F42}" type="pres">
      <dgm:prSet presAssocID="{62D56787-55E0-AE4B-930D-7A33B598E824}" presName="node" presStyleLbl="alignAccFollowNode1" presStyleIdx="5" presStyleCnt="9" custScaleX="1857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C5F0C9-CE5F-6F4F-B106-CF8AECDBEE3A}" type="pres">
      <dgm:prSet presAssocID="{88A921B9-A756-1946-A0A9-6908DE721366}" presName="vSp" presStyleCnt="0"/>
      <dgm:spPr/>
    </dgm:pt>
    <dgm:pt modelId="{BC773C95-96DD-5840-83B4-8B2936C91011}" type="pres">
      <dgm:prSet presAssocID="{F8A2A405-7362-D042-A05C-2F2E3A078283}" presName="horFlow" presStyleCnt="0"/>
      <dgm:spPr/>
    </dgm:pt>
    <dgm:pt modelId="{07E085EF-2DF0-6649-AC75-F219FB7D6825}" type="pres">
      <dgm:prSet presAssocID="{F8A2A405-7362-D042-A05C-2F2E3A078283}" presName="bigChev" presStyleLbl="node1" presStyleIdx="4" presStyleCnt="7"/>
      <dgm:spPr/>
      <dgm:t>
        <a:bodyPr/>
        <a:lstStyle/>
        <a:p>
          <a:endParaRPr lang="en-US"/>
        </a:p>
      </dgm:t>
    </dgm:pt>
    <dgm:pt modelId="{817E7B86-4AFE-4F44-B454-4A63E11DC4BF}" type="pres">
      <dgm:prSet presAssocID="{F868BE33-1E94-C246-8D10-36A7DB1C2BEA}" presName="parTrans" presStyleCnt="0"/>
      <dgm:spPr/>
    </dgm:pt>
    <dgm:pt modelId="{00C2DDB9-8F19-6446-A9FF-5686C9E100AF}" type="pres">
      <dgm:prSet presAssocID="{3BA5DFFF-C62B-B64F-B62B-79E784FA12E1}" presName="node" presStyleLbl="alignAccFollowNode1" presStyleIdx="6" presStyleCnt="9" custScaleX="1662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E7BF50-84A7-FB46-B248-12F008665D49}" type="pres">
      <dgm:prSet presAssocID="{3EADE0B8-44CA-244F-B96E-A857920867A7}" presName="sibTrans" presStyleCnt="0"/>
      <dgm:spPr/>
    </dgm:pt>
    <dgm:pt modelId="{4BD4F4E6-6BBA-AC41-9F33-F1BD320214F8}" type="pres">
      <dgm:prSet presAssocID="{44287DC9-597B-8647-BB77-AD57B26A8F24}" presName="node" presStyleLbl="alignAccFollowNode1" presStyleIdx="7" presStyleCnt="9" custScaleX="1959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5ED01A-E1E3-3246-AA22-20F320FFC454}" type="pres">
      <dgm:prSet presAssocID="{F8A2A405-7362-D042-A05C-2F2E3A078283}" presName="vSp" presStyleCnt="0"/>
      <dgm:spPr/>
    </dgm:pt>
    <dgm:pt modelId="{CA3527D1-7548-A24E-BC56-38520EBBF4D7}" type="pres">
      <dgm:prSet presAssocID="{B2B61C06-D3EF-AD4B-A264-4D22AADBBEA6}" presName="horFlow" presStyleCnt="0"/>
      <dgm:spPr/>
    </dgm:pt>
    <dgm:pt modelId="{369F00A3-AE46-2646-8D14-B42117523698}" type="pres">
      <dgm:prSet presAssocID="{B2B61C06-D3EF-AD4B-A264-4D22AADBBEA6}" presName="bigChev" presStyleLbl="node1" presStyleIdx="5" presStyleCnt="7"/>
      <dgm:spPr/>
      <dgm:t>
        <a:bodyPr/>
        <a:lstStyle/>
        <a:p>
          <a:endParaRPr lang="en-US"/>
        </a:p>
      </dgm:t>
    </dgm:pt>
    <dgm:pt modelId="{496DF5C9-70F8-114F-914A-B6E0B30395F8}" type="pres">
      <dgm:prSet presAssocID="{4B52348E-FAA1-7B4F-9746-DAC2E652D8DF}" presName="parTrans" presStyleCnt="0"/>
      <dgm:spPr/>
    </dgm:pt>
    <dgm:pt modelId="{1C84AC59-1C63-7F48-93C8-1C145896889E}" type="pres">
      <dgm:prSet presAssocID="{E8DA3F75-F2E9-984F-AB2B-6288AC967698}" presName="node" presStyleLbl="alignAccFollowNode1" presStyleIdx="8" presStyleCnt="9" custScaleX="377536" custLinFactNeighborX="17786" custLinFactNeighborY="-45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C91F8E-7B8F-B142-9861-6FEB1DE1D032}" type="pres">
      <dgm:prSet presAssocID="{B2B61C06-D3EF-AD4B-A264-4D22AADBBEA6}" presName="vSp" presStyleCnt="0"/>
      <dgm:spPr/>
    </dgm:pt>
    <dgm:pt modelId="{EF4D1F35-7909-4F44-98D6-153312B50190}" type="pres">
      <dgm:prSet presAssocID="{5BCF64D4-A1CC-C341-89BD-7C3D88BF57F8}" presName="horFlow" presStyleCnt="0"/>
      <dgm:spPr/>
    </dgm:pt>
    <dgm:pt modelId="{316FF49D-761F-3F4F-B6BD-A8A472D89490}" type="pres">
      <dgm:prSet presAssocID="{5BCF64D4-A1CC-C341-89BD-7C3D88BF57F8}" presName="bigChev" presStyleLbl="node1" presStyleIdx="6" presStyleCnt="7" custScaleX="410913"/>
      <dgm:spPr/>
      <dgm:t>
        <a:bodyPr/>
        <a:lstStyle/>
        <a:p>
          <a:endParaRPr lang="en-US"/>
        </a:p>
      </dgm:t>
    </dgm:pt>
  </dgm:ptLst>
  <dgm:cxnLst>
    <dgm:cxn modelId="{3005BB3A-606E-264A-8F01-8ECB6CB47D08}" type="presOf" srcId="{F8A2A405-7362-D042-A05C-2F2E3A078283}" destId="{07E085EF-2DF0-6649-AC75-F219FB7D6825}" srcOrd="0" destOrd="0" presId="urn:microsoft.com/office/officeart/2005/8/layout/lProcess3"/>
    <dgm:cxn modelId="{30C248C5-90F0-0549-860E-A8F607FEA2AE}" srcId="{85BE1C70-8E90-C845-BBAB-36ED8001822D}" destId="{F8A2A405-7362-D042-A05C-2F2E3A078283}" srcOrd="4" destOrd="0" parTransId="{88F81659-801B-6E47-8B6F-8E254F131994}" sibTransId="{1F4CDE94-8A80-D846-AE99-4C5139BB59C8}"/>
    <dgm:cxn modelId="{65A99934-3097-E94B-8D85-AE790E28ED1F}" type="presOf" srcId="{85BE1C70-8E90-C845-BBAB-36ED8001822D}" destId="{E7058BAE-766A-CC4E-9B1F-A98E8C4F4911}" srcOrd="0" destOrd="0" presId="urn:microsoft.com/office/officeart/2005/8/layout/lProcess3"/>
    <dgm:cxn modelId="{979B0699-D552-0A45-A05D-B860DBA5218B}" srcId="{66920D9F-E98B-374C-A4CC-8B52BF8A2DBD}" destId="{200F1B1B-CA35-D748-BE1F-5A69F92B79CA}" srcOrd="0" destOrd="0" parTransId="{52D87CCB-3CBB-1743-A582-CCEB7FAF78FE}" sibTransId="{557D4E0F-96E1-4240-8303-86ECBF27BD99}"/>
    <dgm:cxn modelId="{01DF68AB-5126-E843-BD37-6E831458788E}" type="presOf" srcId="{7E8F1AE4-BA43-DF40-BF57-D2BE08EBF02D}" destId="{1D81F920-756F-894C-826A-73CCFAC22A12}" srcOrd="0" destOrd="0" presId="urn:microsoft.com/office/officeart/2005/8/layout/lProcess3"/>
    <dgm:cxn modelId="{BDBC73D5-5AE6-734C-A238-6C47C270631C}" type="presOf" srcId="{66920D9F-E98B-374C-A4CC-8B52BF8A2DBD}" destId="{3FD5567C-B36B-AA4F-8EAF-809C08D9D937}" srcOrd="0" destOrd="0" presId="urn:microsoft.com/office/officeart/2005/8/layout/lProcess3"/>
    <dgm:cxn modelId="{6066373E-7B39-1A4D-88A9-6C24404D4C6C}" type="presOf" srcId="{E8DA3F75-F2E9-984F-AB2B-6288AC967698}" destId="{1C84AC59-1C63-7F48-93C8-1C145896889E}" srcOrd="0" destOrd="0" presId="urn:microsoft.com/office/officeart/2005/8/layout/lProcess3"/>
    <dgm:cxn modelId="{836731E4-185C-D748-A0BD-A22754CCAD3D}" type="presOf" srcId="{9B32854F-F4FD-3547-A566-294F1DA62C21}" destId="{11108F46-BA9D-B942-ADB9-1571A69A8AAE}" srcOrd="0" destOrd="0" presId="urn:microsoft.com/office/officeart/2005/8/layout/lProcess3"/>
    <dgm:cxn modelId="{8D0DCBF8-D107-2A41-9A93-CFE39E2D3604}" type="presOf" srcId="{44287DC9-597B-8647-BB77-AD57B26A8F24}" destId="{4BD4F4E6-6BBA-AC41-9F33-F1BD320214F8}" srcOrd="0" destOrd="0" presId="urn:microsoft.com/office/officeart/2005/8/layout/lProcess3"/>
    <dgm:cxn modelId="{DA377BB0-1C17-4D43-8259-1FEF8F429822}" srcId="{2FEB881E-0F1D-1744-A118-87D2682AA9B6}" destId="{9B32854F-F4FD-3547-A566-294F1DA62C21}" srcOrd="0" destOrd="0" parTransId="{F9F2308E-368D-6E44-897C-E36F7CE2FE91}" sibTransId="{F7EC8259-43A0-6149-918B-96368D10DAB7}"/>
    <dgm:cxn modelId="{3344FE3E-5F64-4F4E-866D-53391006103B}" srcId="{85BE1C70-8E90-C845-BBAB-36ED8001822D}" destId="{68E02128-7FDF-7340-BC3D-4F42EDA6C134}" srcOrd="2" destOrd="0" parTransId="{FE14228D-2787-2C46-9565-0286627E993F}" sibTransId="{9C1B8365-A790-0247-91E4-156011371928}"/>
    <dgm:cxn modelId="{E8C1C33E-D782-B442-B9C3-B92A0450F1BE}" srcId="{85BE1C70-8E90-C845-BBAB-36ED8001822D}" destId="{2FEB881E-0F1D-1744-A118-87D2682AA9B6}" srcOrd="1" destOrd="0" parTransId="{C6965349-128F-574C-9F1F-5DCBCE8739ED}" sibTransId="{CB678322-0600-E249-937D-0E4CEB0E561C}"/>
    <dgm:cxn modelId="{311BC76C-14B2-9044-BB53-E4AB35C69678}" srcId="{85BE1C70-8E90-C845-BBAB-36ED8001822D}" destId="{66920D9F-E98B-374C-A4CC-8B52BF8A2DBD}" srcOrd="0" destOrd="0" parTransId="{1830587A-CD35-FC48-9A18-DB87542A3D24}" sibTransId="{91913687-6456-FA40-B924-09DFB8E9809F}"/>
    <dgm:cxn modelId="{5B739F4D-79F3-AA4D-96CE-4398AFCC5798}" srcId="{88A921B9-A756-1946-A0A9-6908DE721366}" destId="{62D56787-55E0-AE4B-930D-7A33B598E824}" srcOrd="1" destOrd="0" parTransId="{4785963B-7A78-1A47-A9F9-8455820BE2B9}" sibTransId="{521A8BB6-BC37-9748-9205-672D05652B0F}"/>
    <dgm:cxn modelId="{E6D82B09-96CD-904D-A58C-5B2DEA684A13}" srcId="{85BE1C70-8E90-C845-BBAB-36ED8001822D}" destId="{88A921B9-A756-1946-A0A9-6908DE721366}" srcOrd="3" destOrd="0" parTransId="{0F855B2B-918A-3746-A7CC-70FA395F00DC}" sibTransId="{0E00295A-39CC-F743-B2C4-8EF00509329F}"/>
    <dgm:cxn modelId="{D44DCFB3-D21C-7340-B201-3C64C324FE89}" type="presOf" srcId="{68E02128-7FDF-7340-BC3D-4F42EDA6C134}" destId="{CAF39CE5-C480-A440-84E0-5EEC8068DDBF}" srcOrd="0" destOrd="0" presId="urn:microsoft.com/office/officeart/2005/8/layout/lProcess3"/>
    <dgm:cxn modelId="{B95E7632-B15C-C54E-8F9F-64CD1CEE8D83}" type="presOf" srcId="{200F1B1B-CA35-D748-BE1F-5A69F92B79CA}" destId="{183DF09B-1F52-A74C-A395-E0EEA9C50D9E}" srcOrd="0" destOrd="0" presId="urn:microsoft.com/office/officeart/2005/8/layout/lProcess3"/>
    <dgm:cxn modelId="{C5478486-3F85-094C-B0B1-B0531A3C12CD}" srcId="{F8A2A405-7362-D042-A05C-2F2E3A078283}" destId="{44287DC9-597B-8647-BB77-AD57B26A8F24}" srcOrd="1" destOrd="0" parTransId="{5B1A9B82-95F1-5F42-A8AA-CE77D87E8B23}" sibTransId="{31AE6599-B9C7-D34F-93CE-772B3A0E37FB}"/>
    <dgm:cxn modelId="{ABD1FF44-0722-474C-8BAA-40C45F73C339}" srcId="{B2B61C06-D3EF-AD4B-A264-4D22AADBBEA6}" destId="{E8DA3F75-F2E9-984F-AB2B-6288AC967698}" srcOrd="0" destOrd="0" parTransId="{4B52348E-FAA1-7B4F-9746-DAC2E652D8DF}" sibTransId="{7534E1DE-A0E3-484E-80F0-7B024413C559}"/>
    <dgm:cxn modelId="{A5B3D583-4CFC-9344-91F7-65397CDEFE91}" type="presOf" srcId="{62D56787-55E0-AE4B-930D-7A33B598E824}" destId="{2B3C1C29-9C37-4941-BE65-163196DA7F42}" srcOrd="0" destOrd="0" presId="urn:microsoft.com/office/officeart/2005/8/layout/lProcess3"/>
    <dgm:cxn modelId="{5E0D56D9-6335-7F47-86EB-E8DF90276748}" type="presOf" srcId="{2FEB881E-0F1D-1744-A118-87D2682AA9B6}" destId="{BCB213F0-E0EB-594B-9E6E-312DBDD87969}" srcOrd="0" destOrd="0" presId="urn:microsoft.com/office/officeart/2005/8/layout/lProcess3"/>
    <dgm:cxn modelId="{11BD5E6F-1A71-C04F-93C1-5456E82539C9}" srcId="{F8A2A405-7362-D042-A05C-2F2E3A078283}" destId="{3BA5DFFF-C62B-B64F-B62B-79E784FA12E1}" srcOrd="0" destOrd="0" parTransId="{F868BE33-1E94-C246-8D10-36A7DB1C2BEA}" sibTransId="{3EADE0B8-44CA-244F-B96E-A857920867A7}"/>
    <dgm:cxn modelId="{F5D1B093-70B3-4842-892F-B0BC0B908BBE}" srcId="{2FEB881E-0F1D-1744-A118-87D2682AA9B6}" destId="{1F766B3B-F5CC-5745-9BC8-55D5ED9D766F}" srcOrd="1" destOrd="0" parTransId="{5F55A84E-BB4A-9D4D-A2A0-B26BC283CDA8}" sibTransId="{107682E1-71A0-3A4B-9981-D275A4109125}"/>
    <dgm:cxn modelId="{5C89AE75-1E7F-B340-A72D-6F5803FC82A8}" type="presOf" srcId="{F6B615E4-5F54-4C41-ADA8-0E4DF9870AA5}" destId="{216B46ED-AFCD-314A-B426-E3DC1F248CB5}" srcOrd="0" destOrd="0" presId="urn:microsoft.com/office/officeart/2005/8/layout/lProcess3"/>
    <dgm:cxn modelId="{D0B679FA-DF4F-9545-AF28-D13C2FE32124}" type="presOf" srcId="{B2B61C06-D3EF-AD4B-A264-4D22AADBBEA6}" destId="{369F00A3-AE46-2646-8D14-B42117523698}" srcOrd="0" destOrd="0" presId="urn:microsoft.com/office/officeart/2005/8/layout/lProcess3"/>
    <dgm:cxn modelId="{B0382EE9-7687-8243-8251-D34E53BF6DDB}" type="presOf" srcId="{88A921B9-A756-1946-A0A9-6908DE721366}" destId="{25CFF5CB-EB8B-0E4C-A189-73AA147340AE}" srcOrd="0" destOrd="0" presId="urn:microsoft.com/office/officeart/2005/8/layout/lProcess3"/>
    <dgm:cxn modelId="{75161CDC-A457-5B49-93BA-50932E596FB4}" type="presOf" srcId="{1F766B3B-F5CC-5745-9BC8-55D5ED9D766F}" destId="{9B3732D5-5567-8348-B899-C092E83361F7}" srcOrd="0" destOrd="0" presId="urn:microsoft.com/office/officeart/2005/8/layout/lProcess3"/>
    <dgm:cxn modelId="{1B312094-7708-F04C-9293-252ABCE50A46}" type="presOf" srcId="{3BA5DFFF-C62B-B64F-B62B-79E784FA12E1}" destId="{00C2DDB9-8F19-6446-A9FF-5686C9E100AF}" srcOrd="0" destOrd="0" presId="urn:microsoft.com/office/officeart/2005/8/layout/lProcess3"/>
    <dgm:cxn modelId="{C0DF29A3-18FB-7542-A864-4CC94A2B496C}" type="presOf" srcId="{5BCF64D4-A1CC-C341-89BD-7C3D88BF57F8}" destId="{316FF49D-761F-3F4F-B6BD-A8A472D89490}" srcOrd="0" destOrd="0" presId="urn:microsoft.com/office/officeart/2005/8/layout/lProcess3"/>
    <dgm:cxn modelId="{0EC7ED31-14EE-6E43-8CA1-737CF5FCF8E7}" srcId="{85BE1C70-8E90-C845-BBAB-36ED8001822D}" destId="{B2B61C06-D3EF-AD4B-A264-4D22AADBBEA6}" srcOrd="5" destOrd="0" parTransId="{B520593F-381E-3C46-996E-B49F492E1B84}" sibTransId="{6C509E64-4241-7343-A31B-6B1845ACD4AA}"/>
    <dgm:cxn modelId="{7A23D729-227D-9042-B1CF-D24CDB0187D2}" srcId="{88A921B9-A756-1946-A0A9-6908DE721366}" destId="{F6B615E4-5F54-4C41-ADA8-0E4DF9870AA5}" srcOrd="0" destOrd="0" parTransId="{99B3DDF8-040F-4045-AA7B-EC572DEA4F2B}" sibTransId="{979DA6B7-19A1-A749-BBB8-D75401BC74E7}"/>
    <dgm:cxn modelId="{0143D0FB-5166-DB44-A660-B21144FDA8BF}" srcId="{85BE1C70-8E90-C845-BBAB-36ED8001822D}" destId="{5BCF64D4-A1CC-C341-89BD-7C3D88BF57F8}" srcOrd="6" destOrd="0" parTransId="{9AAED2D0-A0C3-5E49-9D27-7EC210BC7020}" sibTransId="{FCC4CA54-A1BA-1A4D-B369-39AB5B433280}"/>
    <dgm:cxn modelId="{D0415FA7-2204-394A-9E60-E4B1457DFBB4}" srcId="{68E02128-7FDF-7340-BC3D-4F42EDA6C134}" destId="{7E8F1AE4-BA43-DF40-BF57-D2BE08EBF02D}" srcOrd="0" destOrd="0" parTransId="{37D57C32-12AE-B347-B013-20A76F689530}" sibTransId="{BA0BAFC8-275B-7346-BEC4-A432C2C0A125}"/>
    <dgm:cxn modelId="{A180F451-8425-3445-8F9B-E94B1578C79F}" type="presParOf" srcId="{E7058BAE-766A-CC4E-9B1F-A98E8C4F4911}" destId="{F2EA5139-3A2A-3645-9847-E58F4311895E}" srcOrd="0" destOrd="0" presId="urn:microsoft.com/office/officeart/2005/8/layout/lProcess3"/>
    <dgm:cxn modelId="{7CD8ED20-0DF4-ED43-9E6D-5A2A29086AF6}" type="presParOf" srcId="{F2EA5139-3A2A-3645-9847-E58F4311895E}" destId="{3FD5567C-B36B-AA4F-8EAF-809C08D9D937}" srcOrd="0" destOrd="0" presId="urn:microsoft.com/office/officeart/2005/8/layout/lProcess3"/>
    <dgm:cxn modelId="{7B021A12-67F6-BB45-8599-25460C901040}" type="presParOf" srcId="{F2EA5139-3A2A-3645-9847-E58F4311895E}" destId="{8C3AC6D4-37E3-8942-BCDD-4C80663A7C5A}" srcOrd="1" destOrd="0" presId="urn:microsoft.com/office/officeart/2005/8/layout/lProcess3"/>
    <dgm:cxn modelId="{8955C699-D027-CA41-AD0A-4AD49F553447}" type="presParOf" srcId="{F2EA5139-3A2A-3645-9847-E58F4311895E}" destId="{183DF09B-1F52-A74C-A395-E0EEA9C50D9E}" srcOrd="2" destOrd="0" presId="urn:microsoft.com/office/officeart/2005/8/layout/lProcess3"/>
    <dgm:cxn modelId="{438490B4-FF03-1C47-9C1A-656C45122E21}" type="presParOf" srcId="{E7058BAE-766A-CC4E-9B1F-A98E8C4F4911}" destId="{083B00CB-5A82-8E49-A7E9-139C4028DA7B}" srcOrd="1" destOrd="0" presId="urn:microsoft.com/office/officeart/2005/8/layout/lProcess3"/>
    <dgm:cxn modelId="{95A99962-30C3-AC40-849C-C079AED58309}" type="presParOf" srcId="{E7058BAE-766A-CC4E-9B1F-A98E8C4F4911}" destId="{93FCDD64-3C7F-D94D-B2AA-C856BE66A70F}" srcOrd="2" destOrd="0" presId="urn:microsoft.com/office/officeart/2005/8/layout/lProcess3"/>
    <dgm:cxn modelId="{59539613-17C8-A142-A8BE-6AB3EF3803E7}" type="presParOf" srcId="{93FCDD64-3C7F-D94D-B2AA-C856BE66A70F}" destId="{BCB213F0-E0EB-594B-9E6E-312DBDD87969}" srcOrd="0" destOrd="0" presId="urn:microsoft.com/office/officeart/2005/8/layout/lProcess3"/>
    <dgm:cxn modelId="{E8CE474C-13ED-0F42-917A-AEF332887450}" type="presParOf" srcId="{93FCDD64-3C7F-D94D-B2AA-C856BE66A70F}" destId="{C0B48E42-3664-1D45-BD88-EFFB948210EA}" srcOrd="1" destOrd="0" presId="urn:microsoft.com/office/officeart/2005/8/layout/lProcess3"/>
    <dgm:cxn modelId="{797721A4-EA97-6F45-9C7D-363AC3971861}" type="presParOf" srcId="{93FCDD64-3C7F-D94D-B2AA-C856BE66A70F}" destId="{11108F46-BA9D-B942-ADB9-1571A69A8AAE}" srcOrd="2" destOrd="0" presId="urn:microsoft.com/office/officeart/2005/8/layout/lProcess3"/>
    <dgm:cxn modelId="{C370AAD7-027C-2A41-B6EC-643F6D8E35BF}" type="presParOf" srcId="{93FCDD64-3C7F-D94D-B2AA-C856BE66A70F}" destId="{66A52065-B77F-B042-942D-0CA9C9C6D321}" srcOrd="3" destOrd="0" presId="urn:microsoft.com/office/officeart/2005/8/layout/lProcess3"/>
    <dgm:cxn modelId="{895E1C88-1E4B-3F4C-9135-EB882E1E0B42}" type="presParOf" srcId="{93FCDD64-3C7F-D94D-B2AA-C856BE66A70F}" destId="{9B3732D5-5567-8348-B899-C092E83361F7}" srcOrd="4" destOrd="0" presId="urn:microsoft.com/office/officeart/2005/8/layout/lProcess3"/>
    <dgm:cxn modelId="{6F954DCF-FD61-5E4E-9612-5139F337B798}" type="presParOf" srcId="{E7058BAE-766A-CC4E-9B1F-A98E8C4F4911}" destId="{D1D7143E-2F83-F741-A0C3-318A9943C870}" srcOrd="3" destOrd="0" presId="urn:microsoft.com/office/officeart/2005/8/layout/lProcess3"/>
    <dgm:cxn modelId="{92D817BE-2939-644B-8F9F-4C670D2300ED}" type="presParOf" srcId="{E7058BAE-766A-CC4E-9B1F-A98E8C4F4911}" destId="{8C95ED78-E424-574E-AE46-257225EB918F}" srcOrd="4" destOrd="0" presId="urn:microsoft.com/office/officeart/2005/8/layout/lProcess3"/>
    <dgm:cxn modelId="{6C7348BF-C846-4742-A4FA-4A8295B4F305}" type="presParOf" srcId="{8C95ED78-E424-574E-AE46-257225EB918F}" destId="{CAF39CE5-C480-A440-84E0-5EEC8068DDBF}" srcOrd="0" destOrd="0" presId="urn:microsoft.com/office/officeart/2005/8/layout/lProcess3"/>
    <dgm:cxn modelId="{0DE6B788-3EC9-3C4C-9299-A1747F016729}" type="presParOf" srcId="{8C95ED78-E424-574E-AE46-257225EB918F}" destId="{0FF509C0-4D60-2448-ABC8-1F3E2AE0B271}" srcOrd="1" destOrd="0" presId="urn:microsoft.com/office/officeart/2005/8/layout/lProcess3"/>
    <dgm:cxn modelId="{2DF53C7F-5B9B-334B-A417-2E453D015422}" type="presParOf" srcId="{8C95ED78-E424-574E-AE46-257225EB918F}" destId="{1D81F920-756F-894C-826A-73CCFAC22A12}" srcOrd="2" destOrd="0" presId="urn:microsoft.com/office/officeart/2005/8/layout/lProcess3"/>
    <dgm:cxn modelId="{9835BAE7-6AFC-7148-8FB0-36525A643894}" type="presParOf" srcId="{E7058BAE-766A-CC4E-9B1F-A98E8C4F4911}" destId="{DD229730-D708-384C-88BA-40A4EF174ACF}" srcOrd="5" destOrd="0" presId="urn:microsoft.com/office/officeart/2005/8/layout/lProcess3"/>
    <dgm:cxn modelId="{0AB9AA39-7177-D24C-B74A-9C48FF63C055}" type="presParOf" srcId="{E7058BAE-766A-CC4E-9B1F-A98E8C4F4911}" destId="{66406B4F-A8DE-9D40-A514-4281907AE7C2}" srcOrd="6" destOrd="0" presId="urn:microsoft.com/office/officeart/2005/8/layout/lProcess3"/>
    <dgm:cxn modelId="{E425AA8F-F379-854A-B665-FEA8BCCE2D49}" type="presParOf" srcId="{66406B4F-A8DE-9D40-A514-4281907AE7C2}" destId="{25CFF5CB-EB8B-0E4C-A189-73AA147340AE}" srcOrd="0" destOrd="0" presId="urn:microsoft.com/office/officeart/2005/8/layout/lProcess3"/>
    <dgm:cxn modelId="{86AE5B19-055E-094C-9EBC-4A10F46F9742}" type="presParOf" srcId="{66406B4F-A8DE-9D40-A514-4281907AE7C2}" destId="{3551B889-1904-2441-AEE1-743D6F50347E}" srcOrd="1" destOrd="0" presId="urn:microsoft.com/office/officeart/2005/8/layout/lProcess3"/>
    <dgm:cxn modelId="{5E5CC267-40C0-F646-B62A-E9DA5A1B9BEC}" type="presParOf" srcId="{66406B4F-A8DE-9D40-A514-4281907AE7C2}" destId="{216B46ED-AFCD-314A-B426-E3DC1F248CB5}" srcOrd="2" destOrd="0" presId="urn:microsoft.com/office/officeart/2005/8/layout/lProcess3"/>
    <dgm:cxn modelId="{8E60F28C-7DDF-DC45-AA8B-986F7DE5C767}" type="presParOf" srcId="{66406B4F-A8DE-9D40-A514-4281907AE7C2}" destId="{A0742303-E9E0-124D-8581-E5EE24D87097}" srcOrd="3" destOrd="0" presId="urn:microsoft.com/office/officeart/2005/8/layout/lProcess3"/>
    <dgm:cxn modelId="{779173A6-B34F-5B43-970E-AF42DD767F1C}" type="presParOf" srcId="{66406B4F-A8DE-9D40-A514-4281907AE7C2}" destId="{2B3C1C29-9C37-4941-BE65-163196DA7F42}" srcOrd="4" destOrd="0" presId="urn:microsoft.com/office/officeart/2005/8/layout/lProcess3"/>
    <dgm:cxn modelId="{95E7F7CA-36BA-F54E-B32A-BAB5A5B2BC80}" type="presParOf" srcId="{E7058BAE-766A-CC4E-9B1F-A98E8C4F4911}" destId="{86C5F0C9-CE5F-6F4F-B106-CF8AECDBEE3A}" srcOrd="7" destOrd="0" presId="urn:microsoft.com/office/officeart/2005/8/layout/lProcess3"/>
    <dgm:cxn modelId="{78D6628C-65FF-F545-BAFF-AB1959F4B409}" type="presParOf" srcId="{E7058BAE-766A-CC4E-9B1F-A98E8C4F4911}" destId="{BC773C95-96DD-5840-83B4-8B2936C91011}" srcOrd="8" destOrd="0" presId="urn:microsoft.com/office/officeart/2005/8/layout/lProcess3"/>
    <dgm:cxn modelId="{B0841BFB-33CB-BB4C-A6B7-5656519375A6}" type="presParOf" srcId="{BC773C95-96DD-5840-83B4-8B2936C91011}" destId="{07E085EF-2DF0-6649-AC75-F219FB7D6825}" srcOrd="0" destOrd="0" presId="urn:microsoft.com/office/officeart/2005/8/layout/lProcess3"/>
    <dgm:cxn modelId="{6B735643-9EB1-684A-AD6E-D17D77CE86E8}" type="presParOf" srcId="{BC773C95-96DD-5840-83B4-8B2936C91011}" destId="{817E7B86-4AFE-4F44-B454-4A63E11DC4BF}" srcOrd="1" destOrd="0" presId="urn:microsoft.com/office/officeart/2005/8/layout/lProcess3"/>
    <dgm:cxn modelId="{BAEF5BD4-4007-DA4F-9947-0D9320998A28}" type="presParOf" srcId="{BC773C95-96DD-5840-83B4-8B2936C91011}" destId="{00C2DDB9-8F19-6446-A9FF-5686C9E100AF}" srcOrd="2" destOrd="0" presId="urn:microsoft.com/office/officeart/2005/8/layout/lProcess3"/>
    <dgm:cxn modelId="{90C52C76-9FB4-3142-93D7-7A59741E8FB2}" type="presParOf" srcId="{BC773C95-96DD-5840-83B4-8B2936C91011}" destId="{F5E7BF50-84A7-FB46-B248-12F008665D49}" srcOrd="3" destOrd="0" presId="urn:microsoft.com/office/officeart/2005/8/layout/lProcess3"/>
    <dgm:cxn modelId="{DF4A210D-00B5-1C47-BC3B-AFCC6C405994}" type="presParOf" srcId="{BC773C95-96DD-5840-83B4-8B2936C91011}" destId="{4BD4F4E6-6BBA-AC41-9F33-F1BD320214F8}" srcOrd="4" destOrd="0" presId="urn:microsoft.com/office/officeart/2005/8/layout/lProcess3"/>
    <dgm:cxn modelId="{1B251F02-8222-9E40-862E-EE80EDDCEB82}" type="presParOf" srcId="{E7058BAE-766A-CC4E-9B1F-A98E8C4F4911}" destId="{095ED01A-E1E3-3246-AA22-20F320FFC454}" srcOrd="9" destOrd="0" presId="urn:microsoft.com/office/officeart/2005/8/layout/lProcess3"/>
    <dgm:cxn modelId="{EB897411-B557-C34A-93F7-AB76A88CB536}" type="presParOf" srcId="{E7058BAE-766A-CC4E-9B1F-A98E8C4F4911}" destId="{CA3527D1-7548-A24E-BC56-38520EBBF4D7}" srcOrd="10" destOrd="0" presId="urn:microsoft.com/office/officeart/2005/8/layout/lProcess3"/>
    <dgm:cxn modelId="{9684979C-B505-2442-8D92-282853AC2C3F}" type="presParOf" srcId="{CA3527D1-7548-A24E-BC56-38520EBBF4D7}" destId="{369F00A3-AE46-2646-8D14-B42117523698}" srcOrd="0" destOrd="0" presId="urn:microsoft.com/office/officeart/2005/8/layout/lProcess3"/>
    <dgm:cxn modelId="{46A52B15-5B30-FD4B-80CA-ECE0307A6429}" type="presParOf" srcId="{CA3527D1-7548-A24E-BC56-38520EBBF4D7}" destId="{496DF5C9-70F8-114F-914A-B6E0B30395F8}" srcOrd="1" destOrd="0" presId="urn:microsoft.com/office/officeart/2005/8/layout/lProcess3"/>
    <dgm:cxn modelId="{38E46577-FF38-ED46-BD94-96590F108550}" type="presParOf" srcId="{CA3527D1-7548-A24E-BC56-38520EBBF4D7}" destId="{1C84AC59-1C63-7F48-93C8-1C145896889E}" srcOrd="2" destOrd="0" presId="urn:microsoft.com/office/officeart/2005/8/layout/lProcess3"/>
    <dgm:cxn modelId="{900475F1-545B-0748-AEF2-8EC63BB5644D}" type="presParOf" srcId="{E7058BAE-766A-CC4E-9B1F-A98E8C4F4911}" destId="{76C91F8E-7B8F-B142-9861-6FEB1DE1D032}" srcOrd="11" destOrd="0" presId="urn:microsoft.com/office/officeart/2005/8/layout/lProcess3"/>
    <dgm:cxn modelId="{4E5E66CD-E110-F34B-87EC-CB322C595095}" type="presParOf" srcId="{E7058BAE-766A-CC4E-9B1F-A98E8C4F4911}" destId="{EF4D1F35-7909-4F44-98D6-153312B50190}" srcOrd="12" destOrd="0" presId="urn:microsoft.com/office/officeart/2005/8/layout/lProcess3"/>
    <dgm:cxn modelId="{07C4E50F-DDC5-E141-AA76-094460232271}" type="presParOf" srcId="{EF4D1F35-7909-4F44-98D6-153312B50190}" destId="{316FF49D-761F-3F4F-B6BD-A8A472D89490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D5567C-B36B-AA4F-8EAF-809C08D9D937}">
      <dsp:nvSpPr>
        <dsp:cNvPr id="0" name=""/>
        <dsp:cNvSpPr/>
      </dsp:nvSpPr>
      <dsp:spPr>
        <a:xfrm>
          <a:off x="570453" y="2001"/>
          <a:ext cx="1443469" cy="5773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4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Chronic HCV Infection</a:t>
          </a:r>
          <a:endParaRPr lang="en-US" sz="1400" kern="1200" dirty="0"/>
        </a:p>
      </dsp:txBody>
      <dsp:txXfrm>
        <a:off x="859147" y="2001"/>
        <a:ext cx="866082" cy="577387"/>
      </dsp:txXfrm>
    </dsp:sp>
    <dsp:sp modelId="{183DF09B-1F52-A74C-A395-E0EEA9C50D9E}">
      <dsp:nvSpPr>
        <dsp:cNvPr id="0" name=""/>
        <dsp:cNvSpPr/>
      </dsp:nvSpPr>
      <dsp:spPr>
        <a:xfrm>
          <a:off x="1826272" y="51079"/>
          <a:ext cx="4523183" cy="479232"/>
        </a:xfrm>
        <a:prstGeom prst="chevron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3.5 million in United States</a:t>
          </a:r>
          <a:endParaRPr lang="en-US" sz="1400" kern="1200" dirty="0"/>
        </a:p>
      </dsp:txBody>
      <dsp:txXfrm>
        <a:off x="2065888" y="51079"/>
        <a:ext cx="4043951" cy="479232"/>
      </dsp:txXfrm>
    </dsp:sp>
    <dsp:sp modelId="{BCB213F0-E0EB-594B-9E6E-312DBDD87969}">
      <dsp:nvSpPr>
        <dsp:cNvPr id="0" name=""/>
        <dsp:cNvSpPr/>
      </dsp:nvSpPr>
      <dsp:spPr>
        <a:xfrm>
          <a:off x="570453" y="660223"/>
          <a:ext cx="1443469" cy="5773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4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Diagnosed and Aware</a:t>
          </a:r>
          <a:endParaRPr lang="en-US" sz="1400" kern="1200" dirty="0"/>
        </a:p>
      </dsp:txBody>
      <dsp:txXfrm>
        <a:off x="859147" y="660223"/>
        <a:ext cx="866082" cy="577387"/>
      </dsp:txXfrm>
    </dsp:sp>
    <dsp:sp modelId="{11108F46-BA9D-B942-ADB9-1571A69A8AAE}">
      <dsp:nvSpPr>
        <dsp:cNvPr id="0" name=""/>
        <dsp:cNvSpPr/>
      </dsp:nvSpPr>
      <dsp:spPr>
        <a:xfrm>
          <a:off x="1826272" y="709301"/>
          <a:ext cx="1978808" cy="479232"/>
        </a:xfrm>
        <a:prstGeom prst="chevron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Access to Primary Care</a:t>
          </a:r>
          <a:endParaRPr lang="en-US" sz="1400" kern="1200" dirty="0"/>
        </a:p>
      </dsp:txBody>
      <dsp:txXfrm>
        <a:off x="2065888" y="709301"/>
        <a:ext cx="1499576" cy="479232"/>
      </dsp:txXfrm>
    </dsp:sp>
    <dsp:sp modelId="{9B3732D5-5567-8348-B899-C092E83361F7}">
      <dsp:nvSpPr>
        <dsp:cNvPr id="0" name=""/>
        <dsp:cNvSpPr/>
      </dsp:nvSpPr>
      <dsp:spPr>
        <a:xfrm>
          <a:off x="3637349" y="709301"/>
          <a:ext cx="2319051" cy="479232"/>
        </a:xfrm>
        <a:prstGeom prst="chevron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Antibody Tested</a:t>
          </a:r>
          <a:endParaRPr lang="en-US" sz="1400" kern="1200" dirty="0"/>
        </a:p>
      </dsp:txBody>
      <dsp:txXfrm>
        <a:off x="3876965" y="709301"/>
        <a:ext cx="1839819" cy="479232"/>
      </dsp:txXfrm>
    </dsp:sp>
    <dsp:sp modelId="{CAF39CE5-C480-A440-84E0-5EEC8068DDBF}">
      <dsp:nvSpPr>
        <dsp:cNvPr id="0" name=""/>
        <dsp:cNvSpPr/>
      </dsp:nvSpPr>
      <dsp:spPr>
        <a:xfrm>
          <a:off x="570453" y="1318446"/>
          <a:ext cx="1443469" cy="5773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4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RNA Confirmed</a:t>
          </a:r>
          <a:endParaRPr lang="en-US" sz="1400" kern="1200" dirty="0"/>
        </a:p>
      </dsp:txBody>
      <dsp:txXfrm>
        <a:off x="859147" y="1318446"/>
        <a:ext cx="866082" cy="577387"/>
      </dsp:txXfrm>
    </dsp:sp>
    <dsp:sp modelId="{1D81F920-756F-894C-826A-73CCFAC22A12}">
      <dsp:nvSpPr>
        <dsp:cNvPr id="0" name=""/>
        <dsp:cNvSpPr/>
      </dsp:nvSpPr>
      <dsp:spPr>
        <a:xfrm>
          <a:off x="1826272" y="1367524"/>
          <a:ext cx="2058792" cy="479232"/>
        </a:xfrm>
        <a:prstGeom prst="chevron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Case Management</a:t>
          </a:r>
          <a:endParaRPr lang="en-US" sz="1400" kern="1200" dirty="0"/>
        </a:p>
      </dsp:txBody>
      <dsp:txXfrm>
        <a:off x="2065888" y="1367524"/>
        <a:ext cx="1579560" cy="479232"/>
      </dsp:txXfrm>
    </dsp:sp>
    <dsp:sp modelId="{25CFF5CB-EB8B-0E4C-A189-73AA147340AE}">
      <dsp:nvSpPr>
        <dsp:cNvPr id="0" name=""/>
        <dsp:cNvSpPr/>
      </dsp:nvSpPr>
      <dsp:spPr>
        <a:xfrm>
          <a:off x="570453" y="1976668"/>
          <a:ext cx="1443469" cy="5773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4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Workup</a:t>
          </a:r>
        </a:p>
      </dsp:txBody>
      <dsp:txXfrm>
        <a:off x="859147" y="1976668"/>
        <a:ext cx="866082" cy="577387"/>
      </dsp:txXfrm>
    </dsp:sp>
    <dsp:sp modelId="{216B46ED-AFCD-314A-B426-E3DC1F248CB5}">
      <dsp:nvSpPr>
        <dsp:cNvPr id="0" name=""/>
        <dsp:cNvSpPr/>
      </dsp:nvSpPr>
      <dsp:spPr>
        <a:xfrm>
          <a:off x="1826272" y="2025746"/>
          <a:ext cx="2082802" cy="479232"/>
        </a:xfrm>
        <a:prstGeom prst="chevron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Case Management</a:t>
          </a:r>
        </a:p>
      </dsp:txBody>
      <dsp:txXfrm>
        <a:off x="2065888" y="2025746"/>
        <a:ext cx="1603570" cy="479232"/>
      </dsp:txXfrm>
    </dsp:sp>
    <dsp:sp modelId="{2B3C1C29-9C37-4941-BE65-163196DA7F42}">
      <dsp:nvSpPr>
        <dsp:cNvPr id="0" name=""/>
        <dsp:cNvSpPr/>
      </dsp:nvSpPr>
      <dsp:spPr>
        <a:xfrm>
          <a:off x="3741343" y="2025746"/>
          <a:ext cx="2225026" cy="479232"/>
        </a:xfrm>
        <a:prstGeom prst="chevron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Consultations</a:t>
          </a:r>
        </a:p>
      </dsp:txBody>
      <dsp:txXfrm>
        <a:off x="3980959" y="2025746"/>
        <a:ext cx="1745794" cy="479232"/>
      </dsp:txXfrm>
    </dsp:sp>
    <dsp:sp modelId="{07E085EF-2DF0-6649-AC75-F219FB7D6825}">
      <dsp:nvSpPr>
        <dsp:cNvPr id="0" name=""/>
        <dsp:cNvSpPr/>
      </dsp:nvSpPr>
      <dsp:spPr>
        <a:xfrm>
          <a:off x="570453" y="2634890"/>
          <a:ext cx="1443469" cy="5773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4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Prescribed HCV Treatment</a:t>
          </a:r>
        </a:p>
      </dsp:txBody>
      <dsp:txXfrm>
        <a:off x="859147" y="2634890"/>
        <a:ext cx="866082" cy="577387"/>
      </dsp:txXfrm>
    </dsp:sp>
    <dsp:sp modelId="{00C2DDB9-8F19-6446-A9FF-5686C9E100AF}">
      <dsp:nvSpPr>
        <dsp:cNvPr id="0" name=""/>
        <dsp:cNvSpPr/>
      </dsp:nvSpPr>
      <dsp:spPr>
        <a:xfrm>
          <a:off x="1826272" y="2683968"/>
          <a:ext cx="1992011" cy="479232"/>
        </a:xfrm>
        <a:prstGeom prst="chevron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Continued Consultation</a:t>
          </a:r>
        </a:p>
      </dsp:txBody>
      <dsp:txXfrm>
        <a:off x="2065888" y="2683968"/>
        <a:ext cx="1512779" cy="479232"/>
      </dsp:txXfrm>
    </dsp:sp>
    <dsp:sp modelId="{4BD4F4E6-6BBA-AC41-9F33-F1BD320214F8}">
      <dsp:nvSpPr>
        <dsp:cNvPr id="0" name=""/>
        <dsp:cNvSpPr/>
      </dsp:nvSpPr>
      <dsp:spPr>
        <a:xfrm>
          <a:off x="3650552" y="2683968"/>
          <a:ext cx="2347050" cy="479232"/>
        </a:xfrm>
        <a:prstGeom prst="chevron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Drug Access</a:t>
          </a:r>
        </a:p>
      </dsp:txBody>
      <dsp:txXfrm>
        <a:off x="3890168" y="2683968"/>
        <a:ext cx="1867818" cy="479232"/>
      </dsp:txXfrm>
    </dsp:sp>
    <dsp:sp modelId="{369F00A3-AE46-2646-8D14-B42117523698}">
      <dsp:nvSpPr>
        <dsp:cNvPr id="0" name=""/>
        <dsp:cNvSpPr/>
      </dsp:nvSpPr>
      <dsp:spPr>
        <a:xfrm>
          <a:off x="570453" y="3293113"/>
          <a:ext cx="1443469" cy="5773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4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Achieved SVR</a:t>
          </a:r>
        </a:p>
      </dsp:txBody>
      <dsp:txXfrm>
        <a:off x="859147" y="3293113"/>
        <a:ext cx="866082" cy="577387"/>
      </dsp:txXfrm>
    </dsp:sp>
    <dsp:sp modelId="{1C84AC59-1C63-7F48-93C8-1C145896889E}">
      <dsp:nvSpPr>
        <dsp:cNvPr id="0" name=""/>
        <dsp:cNvSpPr/>
      </dsp:nvSpPr>
      <dsp:spPr>
        <a:xfrm>
          <a:off x="1859647" y="3320338"/>
          <a:ext cx="4523183" cy="479232"/>
        </a:xfrm>
        <a:prstGeom prst="chevron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Successfully Treated and Cured</a:t>
          </a:r>
        </a:p>
      </dsp:txBody>
      <dsp:txXfrm>
        <a:off x="2099263" y="3320338"/>
        <a:ext cx="4043951" cy="479232"/>
      </dsp:txXfrm>
    </dsp:sp>
    <dsp:sp modelId="{316FF49D-761F-3F4F-B6BD-A8A472D89490}">
      <dsp:nvSpPr>
        <dsp:cNvPr id="0" name=""/>
        <dsp:cNvSpPr/>
      </dsp:nvSpPr>
      <dsp:spPr>
        <a:xfrm>
          <a:off x="570453" y="3951335"/>
          <a:ext cx="5931405" cy="5773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accent4">
              <a:hueOff val="0"/>
              <a:satOff val="0"/>
              <a:lumOff val="0"/>
              <a:alphaOff val="0"/>
              <a:shade val="70000"/>
              <a:satMod val="105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Communication, Systems and Strategic Thinking,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Conflict and Change Management </a:t>
          </a:r>
        </a:p>
      </dsp:txBody>
      <dsp:txXfrm>
        <a:off x="859147" y="3951335"/>
        <a:ext cx="5354018" cy="5773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449" cy="461325"/>
          </a:xfrm>
          <a:prstGeom prst="rect">
            <a:avLst/>
          </a:prstGeom>
        </p:spPr>
        <p:txBody>
          <a:bodyPr vert="horz" lIns="90572" tIns="45285" rIns="90572" bIns="45285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183" y="0"/>
            <a:ext cx="3005449" cy="461325"/>
          </a:xfrm>
          <a:prstGeom prst="rect">
            <a:avLst/>
          </a:prstGeom>
        </p:spPr>
        <p:txBody>
          <a:bodyPr vert="horz" lIns="90572" tIns="45285" rIns="90572" bIns="45285" rtlCol="0"/>
          <a:lstStyle>
            <a:lvl1pPr algn="r">
              <a:defRPr sz="1100"/>
            </a:lvl1pPr>
          </a:lstStyle>
          <a:p>
            <a:fld id="{25235B15-4278-4F7D-A303-3851778946D0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7301"/>
            <a:ext cx="3005449" cy="461325"/>
          </a:xfrm>
          <a:prstGeom prst="rect">
            <a:avLst/>
          </a:prstGeom>
        </p:spPr>
        <p:txBody>
          <a:bodyPr vert="horz" lIns="90572" tIns="45285" rIns="90572" bIns="45285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183" y="8757301"/>
            <a:ext cx="3005449" cy="461325"/>
          </a:xfrm>
          <a:prstGeom prst="rect">
            <a:avLst/>
          </a:prstGeom>
        </p:spPr>
        <p:txBody>
          <a:bodyPr vert="horz" lIns="90572" tIns="45285" rIns="90572" bIns="45285" rtlCol="0" anchor="b"/>
          <a:lstStyle>
            <a:lvl1pPr algn="r">
              <a:defRPr sz="1100"/>
            </a:lvl1pPr>
          </a:lstStyle>
          <a:p>
            <a:fld id="{32AD9426-F060-419C-A34C-4C8A21753A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732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lIns="92293" tIns="46147" rIns="92293" bIns="46147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010"/>
          </a:xfrm>
          <a:prstGeom prst="rect">
            <a:avLst/>
          </a:prstGeom>
        </p:spPr>
        <p:txBody>
          <a:bodyPr vert="horz" lIns="92293" tIns="46147" rIns="92293" bIns="46147" rtlCol="0"/>
          <a:lstStyle>
            <a:lvl1pPr algn="r">
              <a:defRPr sz="1100"/>
            </a:lvl1pPr>
          </a:lstStyle>
          <a:p>
            <a:fld id="{7D2502FA-F8EB-469C-9490-72CD0A3E30E2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90563"/>
            <a:ext cx="4611688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93" tIns="46147" rIns="92293" bIns="4614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79595"/>
            <a:ext cx="5547360" cy="4149090"/>
          </a:xfrm>
          <a:prstGeom prst="rect">
            <a:avLst/>
          </a:prstGeom>
        </p:spPr>
        <p:txBody>
          <a:bodyPr vert="horz" lIns="92293" tIns="46147" rIns="92293" bIns="4614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lIns="92293" tIns="46147" rIns="92293" bIns="46147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57590"/>
            <a:ext cx="3004820" cy="461010"/>
          </a:xfrm>
          <a:prstGeom prst="rect">
            <a:avLst/>
          </a:prstGeom>
        </p:spPr>
        <p:txBody>
          <a:bodyPr vert="horz" lIns="92293" tIns="46147" rIns="92293" bIns="46147" rtlCol="0" anchor="b"/>
          <a:lstStyle>
            <a:lvl1pPr algn="r">
              <a:defRPr sz="1100"/>
            </a:lvl1pPr>
          </a:lstStyle>
          <a:p>
            <a:fld id="{CA426E1C-57F7-4A85-BF8E-7A33950BE4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669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dirty="0" smtClean="0"/>
              <a:t>Hepatitis </a:t>
            </a:r>
            <a:r>
              <a:rPr lang="en-US" sz="1000" dirty="0"/>
              <a:t>C Virus (HCV) infection is a substantial and largely unrecognized public health problem. An estimated 3 million persons in the United States are currently living with HCV, most of whom are unaware of their infection. (1) Persons born from 1945-1965 (Birth Cohort) comprise 75% of all persons with chronic HCV infection. In addition to risk-based testing, the Centers for Disease Control and Prevention (CDC) and the US Preventive Services and Task Force (USPSTF) recommend one-time HCV testing of persons in the Birth Cohort. (1,2) Expanded HCV testing combined with curative direct acting antiviral drugs (DAAs) are provide an unprecedented opportunity to prevent HCV-related morbidity and mortality. (6-8)</a:t>
            </a:r>
          </a:p>
          <a:p>
            <a:endParaRPr lang="en-US" sz="1000" dirty="0"/>
          </a:p>
          <a:p>
            <a:pPr defTabSz="461543">
              <a:defRPr/>
            </a:pPr>
            <a:r>
              <a:rPr lang="en-US" sz="1000" dirty="0"/>
              <a:t>HCV infection is disproportionately high in American Indian/Alaska Native (AI/AN) populations, with an estimated over 10% AI/AN currently living with HCV. (3,4)  Death rates from chronic liver disease in AI/AN, which often has HCV-related etiology, are nearly 4 times that of Whites. (5 ) To provide the earliest possible diagnosis and treatment, IHS began implementing recommended HCV screening among the IHS enrollees in the Birth Cohort  in June 2012.</a:t>
            </a:r>
          </a:p>
          <a:p>
            <a:pPr defTabSz="461543">
              <a:defRPr/>
            </a:pPr>
            <a:endParaRPr lang="en-US" sz="1000" dirty="0" smtClean="0"/>
          </a:p>
          <a:p>
            <a:pPr marL="0" marR="0" indent="0" algn="l" defTabSz="4615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Expanded HCV testing combined with curative HCV therapy provide an unprecedented opportunity to prevent HCV-related morbidity, mortality, and potentially transmission. (REF)  </a:t>
            </a:r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3357B-6B1B-FC40-8F8F-963DE368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23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The CDC generates estimates for the total number of new cases that occur each</a:t>
            </a:r>
          </a:p>
          <a:p>
            <a:r>
              <a:rPr lang="en-US" dirty="0" smtClean="0"/>
              <a:t>year based on reporting data. For each new symptomatic acute HCV case that is reported, an</a:t>
            </a:r>
          </a:p>
          <a:p>
            <a:r>
              <a:rPr lang="en-US" dirty="0" smtClean="0"/>
              <a:t>estimated 3.3 cases of symptomatic acute HCV actually occur. In addition, for each new HCV case</a:t>
            </a:r>
          </a:p>
          <a:p>
            <a:r>
              <a:rPr lang="en-US" dirty="0" smtClean="0"/>
              <a:t>that is symptomatic and reported, the actual number of acute cases is approximately 13.4 times the</a:t>
            </a:r>
          </a:p>
          <a:p>
            <a:r>
              <a:rPr lang="en-US" dirty="0" smtClean="0"/>
              <a:t>number of new HCV infections reported.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6E1C-57F7-4A85-BF8E-7A33950BE46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345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are going to change it, today we are making this epidemic visible. Today we have all the stakeholders</a:t>
            </a:r>
            <a:r>
              <a:rPr lang="en-US" baseline="0" dirty="0" smtClean="0"/>
              <a:t> present</a:t>
            </a:r>
          </a:p>
          <a:p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Expanded HCV testing combined with curative HCV therapy provide an unprecedented opportunity to prevent HCV-related morbidity, mortality, and potentially transmission. </a:t>
            </a:r>
          </a:p>
          <a:p>
            <a:endParaRPr lang="es-A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0E74B-2C02-4168-98C1-AC8415FAE37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90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2%-12% BC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6E1C-57F7-4A85-BF8E-7A33950BE46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635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IHS 37</a:t>
            </a:r>
          </a:p>
          <a:p>
            <a:r>
              <a:rPr lang="en-US" dirty="0" err="1" smtClean="0"/>
              <a:t>Avg</a:t>
            </a:r>
            <a:r>
              <a:rPr lang="en-US" dirty="0" smtClean="0"/>
              <a:t> 16</a:t>
            </a:r>
          </a:p>
          <a:p>
            <a:r>
              <a:rPr lang="en-US" dirty="0" smtClean="0"/>
              <a:t>Max</a:t>
            </a:r>
            <a:r>
              <a:rPr lang="en-US" baseline="0" dirty="0" smtClean="0"/>
              <a:t> 75</a:t>
            </a:r>
          </a:p>
          <a:p>
            <a:r>
              <a:rPr lang="en-US" baseline="0" dirty="0" smtClean="0"/>
              <a:t>Min 0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Portland Area </a:t>
            </a:r>
            <a:r>
              <a:rPr lang="en-US" baseline="0" dirty="0" err="1" smtClean="0"/>
              <a:t>Avg</a:t>
            </a:r>
            <a:r>
              <a:rPr lang="en-US" baseline="0" dirty="0" smtClean="0"/>
              <a:t> 14%</a:t>
            </a:r>
          </a:p>
          <a:p>
            <a:r>
              <a:rPr lang="en-US" baseline="0" dirty="0" smtClean="0"/>
              <a:t>HIS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FB39C-6B88-2040-A670-D2DE442801F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350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Of these, 3 charts could not be opened due to technical issues and were excluded from analysis.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6E1C-57F7-4A85-BF8E-7A33950BE46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166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Lifetime cost</a:t>
            </a:r>
            <a:r>
              <a:rPr lang="en-US" baseline="0" dirty="0" smtClean="0"/>
              <a:t> HIV – 385-620K, HCV – billions each year, </a:t>
            </a:r>
          </a:p>
          <a:p>
            <a:r>
              <a:rPr lang="en-US" baseline="0" dirty="0" smtClean="0"/>
              <a:t>50% users infected with HCV within 3 years of first injection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DC, syringe access programs have helped reduce drug-related transmission of HIV by more than 80%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6E1C-57F7-4A85-BF8E-7A33950BE46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000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26E1C-57F7-4A85-BF8E-7A33950BE46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74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gi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gif"/><Relationship Id="rId3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gi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3.gi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gi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 userDrawn="1"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1600200"/>
          </a:xfrm>
        </p:spPr>
        <p:txBody>
          <a:bodyPr anchor="ctr"/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pic>
        <p:nvPicPr>
          <p:cNvPr id="20" name="Picture 14"/>
          <p:cNvPicPr>
            <a:picLocks noChangeAspect="1" noChangeArrowheads="1"/>
          </p:cNvPicPr>
          <p:nvPr userDrawn="1"/>
        </p:nvPicPr>
        <p:blipFill>
          <a:blip r:embed="rId2"/>
          <a:srcRect b="14286"/>
          <a:stretch>
            <a:fillRect/>
          </a:stretch>
        </p:blipFill>
        <p:spPr bwMode="auto">
          <a:xfrm>
            <a:off x="152400" y="6124208"/>
            <a:ext cx="5410200" cy="27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4"/>
          <p:cNvPicPr>
            <a:picLocks noChangeAspect="1" noChangeArrowheads="1"/>
          </p:cNvPicPr>
          <p:nvPr userDrawn="1"/>
        </p:nvPicPr>
        <p:blipFill>
          <a:blip r:embed="rId2"/>
          <a:srcRect l="4225" b="11395"/>
          <a:stretch>
            <a:fillRect/>
          </a:stretch>
        </p:blipFill>
        <p:spPr bwMode="auto">
          <a:xfrm>
            <a:off x="3810000" y="6121167"/>
            <a:ext cx="5181600" cy="279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4046290" y="1904301"/>
            <a:ext cx="1075888" cy="1075888"/>
            <a:chOff x="1143000" y="228600"/>
            <a:chExt cx="762000" cy="762000"/>
          </a:xfrm>
        </p:grpSpPr>
        <p:sp>
          <p:nvSpPr>
            <p:cNvPr id="27" name="Oval 26"/>
            <p:cNvSpPr/>
            <p:nvPr/>
          </p:nvSpPr>
          <p:spPr>
            <a:xfrm>
              <a:off x="1143000" y="228600"/>
              <a:ext cx="762000" cy="762000"/>
            </a:xfrm>
            <a:prstGeom prst="ellipse">
              <a:avLst/>
            </a:prstGeom>
            <a:solidFill>
              <a:srgbClr val="FFFFFF"/>
            </a:solidFill>
            <a:ln w="15875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1220710" y="313189"/>
              <a:ext cx="591312" cy="591312"/>
            </a:xfrm>
            <a:prstGeom prst="ellipse">
              <a:avLst/>
            </a:prstGeom>
            <a:solidFill>
              <a:srgbClr val="FFFFFF"/>
            </a:solidFill>
            <a:ln w="50800" cap="rnd" cmpd="dbl" algn="ctr">
              <a:solidFill>
                <a:schemeClr val="accent3">
                  <a:shade val="75000"/>
                </a:schemeClr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pic>
          <p:nvPicPr>
            <p:cNvPr id="31" name="Picture 30" descr="NPAIHBtransparent.gif"/>
            <p:cNvPicPr>
              <a:picLocks noChangeAspect="1"/>
            </p:cNvPicPr>
            <p:nvPr userDrawn="1"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61145" y="431334"/>
              <a:ext cx="509039" cy="426463"/>
            </a:xfrm>
            <a:prstGeom prst="rect">
              <a:avLst/>
            </a:prstGeom>
          </p:spPr>
        </p:pic>
      </p:grpSp>
      <p:pic>
        <p:nvPicPr>
          <p:cNvPr id="32" name="Picture 38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7100" y="4705350"/>
            <a:ext cx="24003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/>
          <a:lstStyle/>
          <a:p>
            <a:fld id="{6F8D5486-514F-4B7E-8D5D-A7AFE8F4C0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  <a:prstGeom prst="rect">
            <a:avLst/>
          </a:prstGeom>
        </p:spPr>
        <p:txBody>
          <a:bodyPr/>
          <a:lstStyle/>
          <a:p>
            <a:fld id="{6F8D5486-514F-4B7E-8D5D-A7AFE8F4C0B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1_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250" y="260350"/>
            <a:ext cx="71247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614488" y="1600200"/>
            <a:ext cx="7072312" cy="453072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FFC000"/>
                </a:solidFill>
                <a:latin typeface="Myriad Web Pro" charset="0"/>
              </a:defRPr>
            </a:lvl1pPr>
          </a:lstStyle>
          <a:p>
            <a:fld id="{1D3FF8CC-68C7-6A46-A9EE-41A9B8CDC1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20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7885113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4038600" y="1879134"/>
            <a:ext cx="1058411" cy="1058411"/>
            <a:chOff x="1143000" y="228600"/>
            <a:chExt cx="762000" cy="762000"/>
          </a:xfrm>
        </p:grpSpPr>
        <p:sp>
          <p:nvSpPr>
            <p:cNvPr id="21" name="Oval 20"/>
            <p:cNvSpPr/>
            <p:nvPr/>
          </p:nvSpPr>
          <p:spPr>
            <a:xfrm>
              <a:off x="1143000" y="228600"/>
              <a:ext cx="762000" cy="762000"/>
            </a:xfrm>
            <a:prstGeom prst="ellipse">
              <a:avLst/>
            </a:prstGeom>
            <a:solidFill>
              <a:srgbClr val="FFFFFF"/>
            </a:solidFill>
            <a:ln w="15875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1220710" y="313189"/>
              <a:ext cx="591312" cy="591312"/>
            </a:xfrm>
            <a:prstGeom prst="ellipse">
              <a:avLst/>
            </a:prstGeom>
            <a:solidFill>
              <a:srgbClr val="FFFFFF"/>
            </a:solidFill>
            <a:ln w="50800" cap="rnd" cmpd="dbl" algn="ctr">
              <a:solidFill>
                <a:schemeClr val="accent3">
                  <a:shade val="75000"/>
                </a:schemeClr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pic>
          <p:nvPicPr>
            <p:cNvPr id="23" name="Picture 22" descr="NPAIHBtransparent.gif"/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61145" y="431334"/>
              <a:ext cx="509039" cy="426463"/>
            </a:xfrm>
            <a:prstGeom prst="rect">
              <a:avLst/>
            </a:prstGeom>
          </p:spPr>
        </p:pic>
      </p:grpSp>
      <p:pic>
        <p:nvPicPr>
          <p:cNvPr id="25" name="Picture 14"/>
          <p:cNvPicPr>
            <a:picLocks noChangeAspect="1" noChangeArrowheads="1"/>
          </p:cNvPicPr>
          <p:nvPr userDrawn="1"/>
        </p:nvPicPr>
        <p:blipFill>
          <a:blip r:embed="rId3"/>
          <a:srcRect b="14286"/>
          <a:stretch>
            <a:fillRect/>
          </a:stretch>
        </p:blipFill>
        <p:spPr bwMode="auto">
          <a:xfrm>
            <a:off x="152400" y="6124208"/>
            <a:ext cx="5410200" cy="27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14"/>
          <p:cNvPicPr>
            <a:picLocks noChangeAspect="1" noChangeArrowheads="1"/>
          </p:cNvPicPr>
          <p:nvPr userDrawn="1"/>
        </p:nvPicPr>
        <p:blipFill>
          <a:blip r:embed="rId3"/>
          <a:srcRect l="8451" b="8948"/>
          <a:stretch>
            <a:fillRect/>
          </a:stretch>
        </p:blipFill>
        <p:spPr bwMode="auto">
          <a:xfrm>
            <a:off x="4038600" y="6121866"/>
            <a:ext cx="4953000" cy="287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45296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pic>
        <p:nvPicPr>
          <p:cNvPr id="24" name="Picture 38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7100" y="4724400"/>
            <a:ext cx="24003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6556248" cy="758952"/>
          </a:xfrm>
        </p:spPr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9" name="Picture 38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43700" y="0"/>
            <a:ext cx="24003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4207778" y="6096000"/>
            <a:ext cx="762000" cy="762000"/>
            <a:chOff x="1143000" y="228600"/>
            <a:chExt cx="762000" cy="762000"/>
          </a:xfrm>
        </p:grpSpPr>
        <p:sp>
          <p:nvSpPr>
            <p:cNvPr id="29" name="Oval 28"/>
            <p:cNvSpPr/>
            <p:nvPr/>
          </p:nvSpPr>
          <p:spPr>
            <a:xfrm>
              <a:off x="1143000" y="228600"/>
              <a:ext cx="762000" cy="762000"/>
            </a:xfrm>
            <a:prstGeom prst="ellipse">
              <a:avLst/>
            </a:prstGeom>
            <a:solidFill>
              <a:srgbClr val="FFFFFF"/>
            </a:solidFill>
            <a:ln w="15875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1220710" y="313189"/>
              <a:ext cx="591312" cy="591312"/>
            </a:xfrm>
            <a:prstGeom prst="ellipse">
              <a:avLst/>
            </a:prstGeom>
            <a:solidFill>
              <a:srgbClr val="FFFFFF"/>
            </a:solidFill>
            <a:ln w="50800" cap="rnd" cmpd="dbl" algn="ctr">
              <a:solidFill>
                <a:schemeClr val="accent3">
                  <a:shade val="75000"/>
                </a:schemeClr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pic>
          <p:nvPicPr>
            <p:cNvPr id="31" name="Picture 30" descr="NPAIHBtransparent.gif"/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61145" y="431334"/>
              <a:ext cx="509039" cy="426463"/>
            </a:xfrm>
            <a:prstGeom prst="rect">
              <a:avLst/>
            </a:prstGeom>
          </p:spPr>
        </p:pic>
      </p:grpSp>
      <p:pic>
        <p:nvPicPr>
          <p:cNvPr id="32" name="Picture 38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43700" y="0"/>
            <a:ext cx="24003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351789" y="6103690"/>
            <a:ext cx="762000" cy="762000"/>
            <a:chOff x="1143000" y="228600"/>
            <a:chExt cx="762000" cy="762000"/>
          </a:xfrm>
        </p:grpSpPr>
        <p:sp>
          <p:nvSpPr>
            <p:cNvPr id="12" name="Oval 11"/>
            <p:cNvSpPr/>
            <p:nvPr/>
          </p:nvSpPr>
          <p:spPr>
            <a:xfrm>
              <a:off x="1143000" y="228600"/>
              <a:ext cx="762000" cy="762000"/>
            </a:xfrm>
            <a:prstGeom prst="ellipse">
              <a:avLst/>
            </a:prstGeom>
            <a:solidFill>
              <a:srgbClr val="FFFFFF"/>
            </a:solidFill>
            <a:ln w="15875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1220710" y="313189"/>
              <a:ext cx="591312" cy="591312"/>
            </a:xfrm>
            <a:prstGeom prst="ellipse">
              <a:avLst/>
            </a:prstGeom>
            <a:solidFill>
              <a:srgbClr val="FFFFFF"/>
            </a:solidFill>
            <a:ln w="50800" cap="rnd" cmpd="dbl" algn="ctr">
              <a:solidFill>
                <a:schemeClr val="accent3">
                  <a:shade val="75000"/>
                </a:schemeClr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pic>
          <p:nvPicPr>
            <p:cNvPr id="14" name="Picture 13" descr="NPAIHBtransparent.gif"/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61145" y="431334"/>
              <a:ext cx="509039" cy="426463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143000"/>
            <a:ext cx="2362200" cy="1371600"/>
          </a:xfrm>
        </p:spPr>
        <p:txBody>
          <a:bodyPr anchor="b">
            <a:noAutofit/>
          </a:bodyPr>
          <a:lstStyle>
            <a:lvl1pPr algn="l">
              <a:buNone/>
              <a:defRPr sz="2400" b="1" baseline="0">
                <a:solidFill>
                  <a:schemeClr val="accent1">
                    <a:lumMod val="75000"/>
                  </a:schemeClr>
                </a:solidFill>
                <a:latin typeface="Maiandra GD" pitchFamily="34" charset="0"/>
              </a:defRPr>
            </a:lvl1pPr>
          </a:lstStyle>
          <a:p>
            <a:r>
              <a:rPr kumimoji="0" lang="en-US" dirty="0" smtClean="0"/>
              <a:t>Northwest Portland Area Indian Health Board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 hasCustomPrompt="1"/>
          </p:nvPr>
        </p:nvSpPr>
        <p:spPr>
          <a:xfrm>
            <a:off x="381000" y="2514601"/>
            <a:ext cx="2362200" cy="609600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 i="1">
                <a:solidFill>
                  <a:schemeClr val="accent6">
                    <a:lumMod val="50000"/>
                  </a:schemeClr>
                </a:solidFill>
                <a:latin typeface="Corbel" pitchFamily="34" charset="0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dirty="0" smtClean="0"/>
              <a:t>Indian Leadership for Indian Health</a:t>
            </a:r>
          </a:p>
          <a:p>
            <a:pPr lvl="0" eaLnBrk="1" latinLnBrk="0" hangingPunct="1"/>
            <a:endParaRPr kumimoji="0" lang="en-US" dirty="0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  <p:pic>
        <p:nvPicPr>
          <p:cNvPr id="22" name="Picture 14"/>
          <p:cNvPicPr>
            <a:picLocks noChangeAspect="1" noChangeArrowheads="1"/>
          </p:cNvPicPr>
          <p:nvPr userDrawn="1"/>
        </p:nvPicPr>
        <p:blipFill>
          <a:blip r:embed="rId2"/>
          <a:srcRect t="82979" r="44348" b="4255"/>
          <a:stretch>
            <a:fillRect/>
          </a:stretch>
        </p:blipFill>
        <p:spPr bwMode="auto">
          <a:xfrm>
            <a:off x="152400" y="6248400"/>
            <a:ext cx="2743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Group 25"/>
          <p:cNvGrpSpPr/>
          <p:nvPr userDrawn="1"/>
        </p:nvGrpSpPr>
        <p:grpSpPr>
          <a:xfrm>
            <a:off x="1143000" y="228600"/>
            <a:ext cx="762000" cy="762000"/>
            <a:chOff x="1143000" y="228600"/>
            <a:chExt cx="762000" cy="762000"/>
          </a:xfrm>
        </p:grpSpPr>
        <p:sp>
          <p:nvSpPr>
            <p:cNvPr id="10" name="Oval 9"/>
            <p:cNvSpPr/>
            <p:nvPr/>
          </p:nvSpPr>
          <p:spPr>
            <a:xfrm>
              <a:off x="1143000" y="228600"/>
              <a:ext cx="762000" cy="762000"/>
            </a:xfrm>
            <a:prstGeom prst="ellipse">
              <a:avLst/>
            </a:prstGeom>
            <a:solidFill>
              <a:srgbClr val="FFFFFF"/>
            </a:solidFill>
            <a:ln w="15875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1220710" y="313189"/>
              <a:ext cx="591312" cy="591312"/>
            </a:xfrm>
            <a:prstGeom prst="ellipse">
              <a:avLst/>
            </a:prstGeom>
            <a:solidFill>
              <a:srgbClr val="FFFFFF"/>
            </a:solidFill>
            <a:ln w="50800" cap="rnd" cmpd="dbl" algn="ctr">
              <a:solidFill>
                <a:schemeClr val="accent3">
                  <a:shade val="75000"/>
                </a:schemeClr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pic>
          <p:nvPicPr>
            <p:cNvPr id="23" name="Picture 22" descr="NPAIHBtransparent.gif"/>
            <p:cNvPicPr>
              <a:picLocks noChangeAspect="1"/>
            </p:cNvPicPr>
            <p:nvPr userDrawn="1"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61145" y="431334"/>
              <a:ext cx="509039" cy="426463"/>
            </a:xfrm>
            <a:prstGeom prst="rect">
              <a:avLst/>
            </a:prstGeom>
          </p:spPr>
        </p:pic>
      </p:grpSp>
      <p:sp>
        <p:nvSpPr>
          <p:cNvPr id="25" name="TextBox 24"/>
          <p:cNvSpPr txBox="1"/>
          <p:nvPr userDrawn="1"/>
        </p:nvSpPr>
        <p:spPr>
          <a:xfrm>
            <a:off x="381000" y="5046677"/>
            <a:ext cx="2362200" cy="1574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00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US" sz="1400" i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rbel" pitchFamily="34" charset="0"/>
                <a:ea typeface="+mn-ea"/>
                <a:cs typeface="+mn-cs"/>
              </a:rPr>
              <a:t>527 SW Hall, Suite 300 </a:t>
            </a:r>
            <a:br>
              <a:rPr kumimoji="0" lang="en-US" sz="1400" i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rbel" pitchFamily="34" charset="0"/>
                <a:ea typeface="+mn-ea"/>
                <a:cs typeface="+mn-cs"/>
              </a:rPr>
            </a:br>
            <a:r>
              <a:rPr kumimoji="0" lang="en-US" sz="1400" i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rbel" pitchFamily="34" charset="0"/>
                <a:ea typeface="+mn-ea"/>
                <a:cs typeface="+mn-cs"/>
              </a:rPr>
              <a:t>Portland, Oregon 97201 </a:t>
            </a:r>
            <a:br>
              <a:rPr kumimoji="0" lang="en-US" sz="1400" i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rbel" pitchFamily="34" charset="0"/>
                <a:ea typeface="+mn-ea"/>
                <a:cs typeface="+mn-cs"/>
              </a:rPr>
            </a:br>
            <a:r>
              <a:rPr kumimoji="0" lang="en-US" sz="1400" i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rbel" pitchFamily="34" charset="0"/>
                <a:ea typeface="+mn-ea"/>
                <a:cs typeface="+mn-cs"/>
              </a:rPr>
              <a:t>Phone: (503) 228-4185 </a:t>
            </a:r>
            <a:br>
              <a:rPr kumimoji="0" lang="en-US" sz="1400" i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rbel" pitchFamily="34" charset="0"/>
                <a:ea typeface="+mn-ea"/>
                <a:cs typeface="+mn-cs"/>
              </a:rPr>
            </a:br>
            <a:r>
              <a:rPr kumimoji="0" lang="en-US" sz="1400" i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rbel" pitchFamily="34" charset="0"/>
                <a:ea typeface="+mn-ea"/>
                <a:cs typeface="+mn-cs"/>
              </a:rPr>
              <a:t>Fax: (503) 228-8182 </a:t>
            </a:r>
            <a:br>
              <a:rPr kumimoji="0" lang="en-US" sz="1400" i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rbel" pitchFamily="34" charset="0"/>
                <a:ea typeface="+mn-ea"/>
                <a:cs typeface="+mn-cs"/>
              </a:rPr>
            </a:br>
            <a:r>
              <a:rPr kumimoji="0" lang="en-US" sz="1400" i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rbel" pitchFamily="34" charset="0"/>
                <a:ea typeface="+mn-ea"/>
                <a:cs typeface="+mn-cs"/>
              </a:rPr>
              <a:t>Email: </a:t>
            </a:r>
            <a:r>
              <a:rPr kumimoji="0" lang="en-US" sz="1400" i="1" u="sng" kern="1200" dirty="0" smtClean="0">
                <a:solidFill>
                  <a:schemeClr val="accent3">
                    <a:lumMod val="50000"/>
                  </a:schemeClr>
                </a:solidFill>
                <a:latin typeface="Corbel" pitchFamily="34" charset="0"/>
                <a:ea typeface="+mn-ea"/>
                <a:cs typeface="+mn-cs"/>
              </a:rPr>
              <a:t>npaihb@npaihb.org</a:t>
            </a:r>
          </a:p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1219200" y="152400"/>
            <a:ext cx="762000" cy="762000"/>
            <a:chOff x="1143000" y="228600"/>
            <a:chExt cx="762000" cy="762000"/>
          </a:xfrm>
        </p:grpSpPr>
        <p:sp>
          <p:nvSpPr>
            <p:cNvPr id="25" name="Oval 24"/>
            <p:cNvSpPr/>
            <p:nvPr/>
          </p:nvSpPr>
          <p:spPr>
            <a:xfrm>
              <a:off x="1143000" y="228600"/>
              <a:ext cx="762000" cy="762000"/>
            </a:xfrm>
            <a:prstGeom prst="ellipse">
              <a:avLst/>
            </a:prstGeom>
            <a:solidFill>
              <a:srgbClr val="FFFFFF"/>
            </a:solidFill>
            <a:ln w="15875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1220710" y="313189"/>
              <a:ext cx="591312" cy="591312"/>
            </a:xfrm>
            <a:prstGeom prst="ellipse">
              <a:avLst/>
            </a:prstGeom>
            <a:solidFill>
              <a:srgbClr val="FFFFFF"/>
            </a:solidFill>
            <a:ln w="50800" cap="rnd" cmpd="dbl" algn="ctr">
              <a:solidFill>
                <a:schemeClr val="accent3">
                  <a:shade val="75000"/>
                </a:schemeClr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pic>
          <p:nvPicPr>
            <p:cNvPr id="27" name="Picture 26" descr="NPAIHBtransparent.gif"/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61145" y="431334"/>
              <a:ext cx="509039" cy="426463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7C6D424-DE00-4962-B9C4-D78CC5BE0C50}" type="datetimeFigureOut">
              <a:rPr lang="en-US" smtClean="0"/>
              <a:pPr/>
              <a:t>1/18/16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10668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191000" y="6096000"/>
            <a:ext cx="762000" cy="762000"/>
            <a:chOff x="1143000" y="228600"/>
            <a:chExt cx="762000" cy="762000"/>
          </a:xfrm>
        </p:grpSpPr>
        <p:sp>
          <p:nvSpPr>
            <p:cNvPr id="24" name="Oval 23"/>
            <p:cNvSpPr/>
            <p:nvPr/>
          </p:nvSpPr>
          <p:spPr>
            <a:xfrm>
              <a:off x="1143000" y="228600"/>
              <a:ext cx="762000" cy="762000"/>
            </a:xfrm>
            <a:prstGeom prst="ellipse">
              <a:avLst/>
            </a:prstGeom>
            <a:solidFill>
              <a:srgbClr val="FFFFFF"/>
            </a:solidFill>
            <a:ln w="15875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1220710" y="313189"/>
              <a:ext cx="591312" cy="591312"/>
            </a:xfrm>
            <a:prstGeom prst="ellipse">
              <a:avLst/>
            </a:prstGeom>
            <a:solidFill>
              <a:srgbClr val="FFFFFF"/>
            </a:solidFill>
            <a:ln w="50800" cap="rnd" cmpd="dbl" algn="ctr">
              <a:solidFill>
                <a:schemeClr val="accent3">
                  <a:shade val="75000"/>
                </a:schemeClr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pic>
          <p:nvPicPr>
            <p:cNvPr id="26" name="Picture 25" descr="NPAIHBtransparent.gif"/>
            <p:cNvPicPr>
              <a:picLocks noChangeAspect="1"/>
            </p:cNvPicPr>
            <p:nvPr userDrawn="1"/>
          </p:nvPicPr>
          <p:blipFill>
            <a:blip r:embed="rId1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61145" y="431334"/>
              <a:ext cx="509039" cy="42646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824" r:id="rId12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atap.org/2012/HBV/010212_01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Relationship Id="rId3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hyperlink" Target="http://www.oregonprc.org/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Microsoft_Excel_97_-_2004_Worksheet1.xls"/><Relationship Id="rId6" Type="http://schemas.openxmlformats.org/officeDocument/2006/relationships/image" Target="../media/image10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oleObject" Target="../embeddings/Microsoft_Excel_97_-_2004_Worksheet2.xls"/><Relationship Id="rId5" Type="http://schemas.openxmlformats.org/officeDocument/2006/relationships/image" Target="../media/image11.emf"/><Relationship Id="rId6" Type="http://schemas.openxmlformats.org/officeDocument/2006/relationships/image" Target="../media/image9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oleObject" Target="../embeddings/Microsoft_Excel_97_-_2004_Worksheet3.xls"/><Relationship Id="rId5" Type="http://schemas.openxmlformats.org/officeDocument/2006/relationships/image" Target="../media/image12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124200"/>
            <a:ext cx="6400800" cy="1752600"/>
          </a:xfrm>
        </p:spPr>
        <p:txBody>
          <a:bodyPr/>
          <a:lstStyle/>
          <a:p>
            <a:r>
              <a:rPr lang="en-US" dirty="0" smtClean="0"/>
              <a:t>Jessica Leston, MPH</a:t>
            </a:r>
          </a:p>
          <a:p>
            <a:r>
              <a:rPr lang="en-US" dirty="0" smtClean="0"/>
              <a:t>Programs Manager</a:t>
            </a:r>
          </a:p>
          <a:p>
            <a:r>
              <a:rPr lang="en-US" dirty="0" smtClean="0"/>
              <a:t>jleston@npaihb.org</a:t>
            </a:r>
          </a:p>
          <a:p>
            <a:r>
              <a:rPr lang="en-US" dirty="0" smtClean="0"/>
              <a:t>907-244-3888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600200"/>
          </a:xfrm>
        </p:spPr>
        <p:txBody>
          <a:bodyPr/>
          <a:lstStyle/>
          <a:p>
            <a:r>
              <a:rPr lang="en-US" sz="2800" b="1" dirty="0"/>
              <a:t>Hepatitis C:</a:t>
            </a:r>
            <a:br>
              <a:rPr lang="en-US" sz="2800" b="1" dirty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Where are we?</a:t>
            </a:r>
            <a:br>
              <a:rPr lang="en-US" sz="2800" b="1" dirty="0" smtClean="0"/>
            </a:br>
            <a:r>
              <a:rPr lang="en-US" sz="2800" b="1" dirty="0" smtClean="0"/>
              <a:t>Where do we </a:t>
            </a:r>
            <a:r>
              <a:rPr lang="en-US" sz="2800" b="1" dirty="0"/>
              <a:t>want to </a:t>
            </a:r>
            <a:r>
              <a:rPr lang="en-US" sz="2800" b="1" dirty="0" smtClean="0"/>
              <a:t>go?</a:t>
            </a:r>
            <a:endParaRPr lang="en-US" sz="2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659533"/>
            <a:ext cx="1905000" cy="336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540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000000"/>
                </a:solidFill>
              </a:rPr>
              <a:t>Hepatitis C Screening at CNHS</a:t>
            </a:r>
            <a:endParaRPr lang="en-US" sz="4000" b="1" dirty="0">
              <a:solidFill>
                <a:srgbClr val="0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64963290"/>
              </p:ext>
            </p:extLst>
          </p:nvPr>
        </p:nvGraphicFramePr>
        <p:xfrm>
          <a:off x="301625" y="1527175"/>
          <a:ext cx="8504238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/>
          <p:cNvCxnSpPr/>
          <p:nvPr/>
        </p:nvCxnSpPr>
        <p:spPr>
          <a:xfrm flipV="1">
            <a:off x="1066800" y="3526136"/>
            <a:ext cx="7318542" cy="33423"/>
          </a:xfrm>
          <a:prstGeom prst="line">
            <a:avLst/>
          </a:prstGeom>
          <a:ln w="4000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1066800" y="1905000"/>
            <a:ext cx="7318542" cy="33423"/>
          </a:xfrm>
          <a:prstGeom prst="line">
            <a:avLst/>
          </a:prstGeom>
          <a:ln w="4000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706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066800"/>
          </a:xfrm>
        </p:spPr>
        <p:txBody>
          <a:bodyPr/>
          <a:lstStyle/>
          <a:p>
            <a:r>
              <a:rPr lang="en-US" sz="4000" dirty="0" smtClean="0"/>
              <a:t>From Screening to Treating:</a:t>
            </a:r>
            <a:br>
              <a:rPr lang="en-US" sz="4000" dirty="0" smtClean="0"/>
            </a:br>
            <a:r>
              <a:rPr lang="en-US" sz="4000" dirty="0" smtClean="0"/>
              <a:t>Story from an FNP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737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i="1" dirty="0" smtClean="0"/>
              <a:t>“In </a:t>
            </a:r>
            <a:r>
              <a:rPr lang="en-US" i="1" dirty="0"/>
              <a:t>my 4.5 year tenure with u</a:t>
            </a:r>
            <a:r>
              <a:rPr lang="en-US" i="1" dirty="0" smtClean="0"/>
              <a:t>n-named Health </a:t>
            </a:r>
            <a:r>
              <a:rPr lang="en-US" i="1" dirty="0"/>
              <a:t>clinic I have cured 85 patients of their hepatitis C.  I have 20 patients in treatment and another 22 patients who have completed treatment and are waiting for their 12 week viral load to test for cure.  I have only had 3 failures and we are working on developing a treatment plan for them.  I have about 5 new hepatitis C patients a week. 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/>
              <a:t>One of my patients came to me having failed </a:t>
            </a:r>
            <a:r>
              <a:rPr lang="en-US" i="1" dirty="0" smtClean="0"/>
              <a:t>previous </a:t>
            </a:r>
            <a:r>
              <a:rPr lang="en-US" i="1" dirty="0"/>
              <a:t>treatments regimens for her hepatitis C.  She was barely able to lift herself off the table.  Her daughter was very concerned for her.  She </a:t>
            </a:r>
            <a:r>
              <a:rPr lang="en-US" i="1" dirty="0" smtClean="0"/>
              <a:t>had </a:t>
            </a:r>
            <a:r>
              <a:rPr lang="en-US" i="1" dirty="0"/>
              <a:t>cirrhosis and was worried that she was going to die from her liver disease.  She is now cured form her hepatitis C, she looks beautiful, puts on make-up, walks in unassisted and joins </a:t>
            </a:r>
            <a:r>
              <a:rPr lang="en-US" i="1" dirty="0" smtClean="0"/>
              <a:t>our </a:t>
            </a:r>
            <a:r>
              <a:rPr lang="en-US" i="1" dirty="0"/>
              <a:t>hepatitis C support group.  She looks vibrant and energetic and is grateful for her renewed life.  We are happy to have her as part of our Clinic life</a:t>
            </a:r>
            <a:r>
              <a:rPr lang="en-US" i="1" dirty="0" smtClean="0"/>
              <a:t>.”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360327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Hepatitis C Paneling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4796" b="4796"/>
          <a:stretch>
            <a:fillRect/>
          </a:stretch>
        </p:blipFill>
        <p:spPr>
          <a:xfrm>
            <a:off x="301752" y="1447800"/>
            <a:ext cx="4038600" cy="4681728"/>
          </a:xfrm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800600" y="1871472"/>
            <a:ext cx="4038600" cy="468172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Purpose: To provide sites with a list of current HCV+ patients and begin </a:t>
            </a:r>
            <a:r>
              <a:rPr lang="en-US" dirty="0" smtClean="0"/>
              <a:t>cascade of care</a:t>
            </a:r>
            <a:endParaRPr lang="en-US" b="1" dirty="0" smtClean="0"/>
          </a:p>
          <a:p>
            <a:r>
              <a:rPr lang="en-US" dirty="0" smtClean="0"/>
              <a:t>Started with 6 Federal Sites (open to all)</a:t>
            </a:r>
          </a:p>
          <a:p>
            <a:r>
              <a:rPr lang="en-US" dirty="0" smtClean="0"/>
              <a:t>Remote access to </a:t>
            </a:r>
            <a:r>
              <a:rPr lang="en-US" dirty="0" err="1" smtClean="0"/>
              <a:t>iCare</a:t>
            </a:r>
            <a:endParaRPr lang="en-US" dirty="0" smtClean="0"/>
          </a:p>
          <a:p>
            <a:r>
              <a:rPr lang="en-US" dirty="0" smtClean="0"/>
              <a:t>Paneled patients according to ICD9/10 codes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306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2301"/>
            <a:ext cx="11739652" cy="448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7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HCV Panel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635 </a:t>
            </a:r>
            <a:r>
              <a:rPr lang="en-US" dirty="0"/>
              <a:t>unique patients with an HCV diagnosis were </a:t>
            </a:r>
            <a:r>
              <a:rPr lang="en-US" dirty="0" smtClean="0"/>
              <a:t>identified</a:t>
            </a:r>
          </a:p>
          <a:p>
            <a:r>
              <a:rPr lang="en-US" dirty="0" smtClean="0"/>
              <a:t>The median </a:t>
            </a:r>
            <a:r>
              <a:rPr lang="en-US" dirty="0"/>
              <a:t>age was 53 (range 10-86</a:t>
            </a:r>
            <a:r>
              <a:rPr lang="en-US" dirty="0" smtClean="0"/>
              <a:t>) </a:t>
            </a:r>
          </a:p>
          <a:p>
            <a:r>
              <a:rPr lang="en-US" dirty="0" smtClean="0"/>
              <a:t>The </a:t>
            </a:r>
            <a:r>
              <a:rPr lang="en-US" dirty="0"/>
              <a:t>proportion that were boomers was </a:t>
            </a:r>
            <a:r>
              <a:rPr lang="en-US" dirty="0" smtClean="0"/>
              <a:t>61% </a:t>
            </a:r>
            <a:r>
              <a:rPr lang="en-US" dirty="0"/>
              <a:t>(</a:t>
            </a:r>
            <a:r>
              <a:rPr lang="en-US" dirty="0" smtClean="0"/>
              <a:t>387/635)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29400" y="5715000"/>
            <a:ext cx="22117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jleston@npaihb.org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907-244-3888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714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3900"/>
            <a:ext cx="9144000" cy="285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5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Cross-site Breakdown: APRI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635 unique patients with an HCV diagnosis were identified</a:t>
            </a:r>
          </a:p>
          <a:p>
            <a:r>
              <a:rPr lang="en-US" dirty="0" smtClean="0"/>
              <a:t>360 </a:t>
            </a:r>
            <a:r>
              <a:rPr lang="en-US" dirty="0"/>
              <a:t>(57%) RNA test </a:t>
            </a:r>
            <a:r>
              <a:rPr lang="en-US" dirty="0" smtClean="0"/>
              <a:t>documented</a:t>
            </a:r>
            <a:endParaRPr lang="en-US" dirty="0"/>
          </a:p>
          <a:p>
            <a:pPr lvl="1"/>
            <a:r>
              <a:rPr lang="en-US" dirty="0" smtClean="0"/>
              <a:t>43</a:t>
            </a:r>
            <a:r>
              <a:rPr lang="en-US" dirty="0"/>
              <a:t>% need follow up</a:t>
            </a:r>
          </a:p>
          <a:p>
            <a:r>
              <a:rPr lang="en-US" dirty="0"/>
              <a:t>174 (48%) RNA+ (chronic HCV infection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This implies a 52% clearance</a:t>
            </a:r>
          </a:p>
          <a:p>
            <a:r>
              <a:rPr lang="en-US" dirty="0" smtClean="0"/>
              <a:t>138 (80%) had enough information to calculate APRI </a:t>
            </a:r>
          </a:p>
          <a:p>
            <a:r>
              <a:rPr lang="en-US" dirty="0" smtClean="0"/>
              <a:t>28 (20%) had an acute APRI (stage 3 or 4 fibrosis)</a:t>
            </a:r>
          </a:p>
          <a:p>
            <a:pPr lvl="1"/>
            <a:r>
              <a:rPr lang="en-US" dirty="0" smtClean="0"/>
              <a:t>20 (71%) were born between 1945-1965 </a:t>
            </a:r>
          </a:p>
          <a:p>
            <a:r>
              <a:rPr lang="en-US" dirty="0" smtClean="0"/>
              <a:t>Most common genotype GT1 (60%)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29400" y="5706070"/>
            <a:ext cx="22117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jleston@npaihb.org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907-244-3888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694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7654"/>
            <a:ext cx="8229600" cy="631357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accent3"/>
                </a:solidFill>
                <a:latin typeface="+mj-lt"/>
              </a:rPr>
              <a:t>Consider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HCV cirrhosis risk 20% over 20 years = </a:t>
            </a:r>
          </a:p>
          <a:p>
            <a:pPr marL="0" indent="0" algn="ctr">
              <a:buNone/>
            </a:pPr>
            <a:r>
              <a:rPr lang="en-US" dirty="0" smtClean="0"/>
              <a:t>HCC risk in HCV cirrhosis 17% over 5 years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chemeClr val="accent6"/>
                </a:solidFill>
              </a:rPr>
              <a:t>So, when you CURE 25 patients with HCV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accent6"/>
                </a:solidFill>
              </a:rPr>
              <a:t>(in 8-24 weeks of treatment) you will prevent:</a:t>
            </a:r>
          </a:p>
          <a:p>
            <a:pPr marL="457200" lvl="1" indent="0" algn="ctr">
              <a:buNone/>
            </a:pPr>
            <a:r>
              <a:rPr lang="en-US" dirty="0">
                <a:solidFill>
                  <a:schemeClr val="accent6"/>
                </a:solidFill>
              </a:rPr>
              <a:t>5 cases of cirrhosis</a:t>
            </a:r>
          </a:p>
          <a:p>
            <a:pPr marL="457200" lvl="1" indent="0" algn="ctr">
              <a:buNone/>
            </a:pPr>
            <a:r>
              <a:rPr lang="en-US" dirty="0">
                <a:solidFill>
                  <a:schemeClr val="accent6"/>
                </a:solidFill>
              </a:rPr>
              <a:t>1 case of </a:t>
            </a:r>
            <a:r>
              <a:rPr lang="en-US" dirty="0" smtClean="0">
                <a:solidFill>
                  <a:schemeClr val="accent6"/>
                </a:solidFill>
              </a:rPr>
              <a:t>HCC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Compare, if you treat 104 patients with statins, you will prevent 1 first time heart attack and ¾ of a stroke.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Review Dr. David Newman July 2015</a:t>
            </a:r>
          </a:p>
          <a:p>
            <a:pPr lvl="1" algn="ctr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67447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to Medication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If patient has insurance – insurance will mostly cover</a:t>
            </a:r>
          </a:p>
          <a:p>
            <a:pPr lvl="1"/>
            <a:r>
              <a:rPr lang="en-US" dirty="0"/>
              <a:t>Assistance with co-pay https://</a:t>
            </a:r>
            <a:r>
              <a:rPr lang="en-US" dirty="0" err="1"/>
              <a:t>www.panfoundation.org</a:t>
            </a:r>
            <a:r>
              <a:rPr lang="en-US" dirty="0" smtClean="0"/>
              <a:t>/ </a:t>
            </a:r>
            <a:endParaRPr lang="en-US" dirty="0"/>
          </a:p>
          <a:p>
            <a:r>
              <a:rPr lang="en-US" dirty="0" smtClean="0"/>
              <a:t>If patient is eligible for Medicaid – apply for Medicaid</a:t>
            </a:r>
          </a:p>
          <a:p>
            <a:pPr lvl="1"/>
            <a:r>
              <a:rPr lang="en-US" dirty="0" smtClean="0"/>
              <a:t>WA</a:t>
            </a:r>
            <a:r>
              <a:rPr lang="en-US" dirty="0"/>
              <a:t>, ID, OR will treat stages 3 or 4 </a:t>
            </a:r>
            <a:endParaRPr lang="en-US" dirty="0" smtClean="0"/>
          </a:p>
          <a:p>
            <a:pPr lvl="1"/>
            <a:r>
              <a:rPr lang="en-US" dirty="0" smtClean="0"/>
              <a:t>For </a:t>
            </a:r>
            <a:r>
              <a:rPr lang="en-US" dirty="0"/>
              <a:t>exact rules, https://</a:t>
            </a:r>
            <a:r>
              <a:rPr lang="en-US" dirty="0" err="1"/>
              <a:t>www.ohsu.edu</a:t>
            </a:r>
            <a:r>
              <a:rPr lang="en-US" dirty="0"/>
              <a:t>/</a:t>
            </a:r>
            <a:r>
              <a:rPr lang="en-US" dirty="0" err="1"/>
              <a:t>xd</a:t>
            </a:r>
            <a:r>
              <a:rPr lang="en-US" dirty="0"/>
              <a:t>/research/centers-institutes/evidence-based-policy-center/evidence/med/upload/02b-HCV-Medicaid-Policy-SenFin-2015.</a:t>
            </a:r>
            <a:r>
              <a:rPr lang="en-US" dirty="0" smtClean="0"/>
              <a:t>pdf </a:t>
            </a:r>
          </a:p>
          <a:p>
            <a:r>
              <a:rPr lang="en-US" dirty="0" smtClean="0"/>
              <a:t>If patient is not eligible or denied – apply for patient assistance</a:t>
            </a:r>
          </a:p>
          <a:p>
            <a:endParaRPr lang="en-US" dirty="0" smtClean="0"/>
          </a:p>
          <a:p>
            <a:pPr lvl="1">
              <a:buFont typeface="Arial"/>
              <a:buChar char="•"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629400" y="5706070"/>
            <a:ext cx="22117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jleston@npaihb.org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907-244-3888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329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Breaking down cost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261" y="1600200"/>
            <a:ext cx="8817263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One </a:t>
            </a:r>
            <a:r>
              <a:rPr lang="en-US" dirty="0"/>
              <a:t>case manager = </a:t>
            </a:r>
            <a:r>
              <a:rPr lang="en-US" dirty="0" smtClean="0"/>
              <a:t>$50,000 </a:t>
            </a:r>
            <a:r>
              <a:rPr lang="en-US" dirty="0"/>
              <a:t>salary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50 </a:t>
            </a:r>
            <a:r>
              <a:rPr lang="en-US" dirty="0"/>
              <a:t>courses of 8 weeks of </a:t>
            </a:r>
            <a:r>
              <a:rPr lang="en-US" dirty="0" err="1" smtClean="0"/>
              <a:t>Harvoni</a:t>
            </a:r>
            <a:r>
              <a:rPr lang="en-US" dirty="0" smtClean="0"/>
              <a:t> </a:t>
            </a:r>
            <a:r>
              <a:rPr lang="en-US" dirty="0"/>
              <a:t>obtained via patient assistance = </a:t>
            </a:r>
            <a:r>
              <a:rPr lang="en-US" dirty="0" smtClean="0"/>
              <a:t>1.9 </a:t>
            </a:r>
            <a:r>
              <a:rPr lang="en-US" dirty="0"/>
              <a:t>million dollars of meds into the system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50 patients treated = 10 cirrhosis cases avoided and 2 cases of liver cancer avoided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$</a:t>
            </a:r>
            <a:r>
              <a:rPr lang="en-US" dirty="0" smtClean="0"/>
              <a:t>17,000 </a:t>
            </a:r>
            <a:r>
              <a:rPr lang="en-US" dirty="0"/>
              <a:t>/year </a:t>
            </a:r>
            <a:r>
              <a:rPr lang="en-US" dirty="0" smtClean="0"/>
              <a:t>HCV </a:t>
            </a:r>
            <a:r>
              <a:rPr lang="en-US" dirty="0"/>
              <a:t>no </a:t>
            </a:r>
            <a:r>
              <a:rPr lang="en-US" dirty="0" smtClean="0"/>
              <a:t>cirrhosis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$23,000 /</a:t>
            </a:r>
            <a:r>
              <a:rPr lang="en-US" dirty="0" smtClean="0"/>
              <a:t>year HCV </a:t>
            </a:r>
            <a:r>
              <a:rPr lang="en-US" dirty="0"/>
              <a:t>comp </a:t>
            </a:r>
            <a:r>
              <a:rPr lang="en-US" dirty="0" smtClean="0"/>
              <a:t>cirrhosis</a:t>
            </a:r>
          </a:p>
          <a:p>
            <a:pPr marL="0" indent="0">
              <a:buNone/>
            </a:pPr>
            <a:r>
              <a:rPr lang="en-US" dirty="0" smtClean="0"/>
              <a:t>$</a:t>
            </a:r>
            <a:r>
              <a:rPr lang="en-US" dirty="0"/>
              <a:t>60,000 / </a:t>
            </a:r>
            <a:r>
              <a:rPr lang="en-US" dirty="0" smtClean="0"/>
              <a:t>year HCV </a:t>
            </a:r>
            <a:r>
              <a:rPr lang="en-US" dirty="0" err="1"/>
              <a:t>decomp</a:t>
            </a:r>
            <a:r>
              <a:rPr lang="en-US" dirty="0"/>
              <a:t> </a:t>
            </a:r>
            <a:r>
              <a:rPr lang="en-US" dirty="0" smtClean="0"/>
              <a:t>cirrhosis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254376"/>
            <a:ext cx="85277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The economic cost of advanced liver disease, </a:t>
            </a:r>
            <a:r>
              <a:rPr lang="pl-PL" sz="1400" dirty="0">
                <a:hlinkClick r:id="rId2"/>
              </a:rPr>
              <a:t>http://www.natap.org/2012/HBV/010212_01.</a:t>
            </a:r>
            <a:r>
              <a:rPr lang="pl-PL" sz="1400" dirty="0" smtClean="0">
                <a:hlinkClick r:id="rId2"/>
              </a:rPr>
              <a:t>htm</a:t>
            </a:r>
            <a:endParaRPr lang="pl-PL" sz="1400" dirty="0" smtClean="0"/>
          </a:p>
          <a:p>
            <a:r>
              <a:rPr lang="pl-PL" sz="1400" dirty="0" smtClean="0"/>
              <a:t>The </a:t>
            </a:r>
            <a:r>
              <a:rPr lang="pl-PL" sz="1400" dirty="0" err="1" smtClean="0"/>
              <a:t>current</a:t>
            </a:r>
            <a:r>
              <a:rPr lang="pl-PL" sz="1400" dirty="0" smtClean="0"/>
              <a:t> </a:t>
            </a:r>
            <a:r>
              <a:rPr lang="pl-PL" sz="1400" dirty="0" err="1" smtClean="0"/>
              <a:t>economic</a:t>
            </a:r>
            <a:r>
              <a:rPr lang="pl-PL" sz="1400" dirty="0" smtClean="0"/>
              <a:t> </a:t>
            </a:r>
            <a:r>
              <a:rPr lang="pl-PL" sz="1400" dirty="0" err="1" smtClean="0"/>
              <a:t>burden</a:t>
            </a:r>
            <a:r>
              <a:rPr lang="pl-PL" sz="1400" dirty="0" smtClean="0"/>
              <a:t> of </a:t>
            </a:r>
            <a:r>
              <a:rPr lang="pl-PL" sz="1400" dirty="0" err="1" smtClean="0"/>
              <a:t>cirrhosis</a:t>
            </a:r>
            <a:r>
              <a:rPr lang="pl-PL" sz="1400" dirty="0"/>
              <a:t>, http://</a:t>
            </a:r>
            <a:r>
              <a:rPr lang="pl-PL" sz="1400" dirty="0" err="1"/>
              <a:t>www.ncbi.nlm.nih.gov</a:t>
            </a:r>
            <a:r>
              <a:rPr lang="pl-PL" sz="1400" dirty="0"/>
              <a:t>/</a:t>
            </a:r>
            <a:r>
              <a:rPr lang="pl-PL" sz="1400" dirty="0" err="1"/>
              <a:t>pmc</a:t>
            </a:r>
            <a:r>
              <a:rPr lang="pl-PL" sz="1400" dirty="0"/>
              <a:t>/</a:t>
            </a:r>
            <a:r>
              <a:rPr lang="pl-PL" sz="1400" dirty="0" err="1"/>
              <a:t>articles</a:t>
            </a:r>
            <a:r>
              <a:rPr lang="pl-PL" sz="1400" dirty="0"/>
              <a:t>/PMC3265008/#!po=26.9608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6629400" y="5706070"/>
            <a:ext cx="22117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jleston@npaihb.org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907-244-3888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922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/>
              <a:t>Hepatitis C virus (HCV) infection is a substantial and largely unrecognized health problem.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/>
              <a:t>An estimated 3.5 million persons in the US are currently living with HCV, most of whom are unaware of their infection.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900" dirty="0"/>
              <a:t>¾ of persons living with HCV were born between 1945-1965</a:t>
            </a:r>
            <a:r>
              <a:rPr lang="en-US" sz="1900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/>
              <a:t>HCV is </a:t>
            </a:r>
            <a:r>
              <a:rPr lang="en-US" sz="2400" dirty="0"/>
              <a:t>a major cause of liver </a:t>
            </a:r>
            <a:r>
              <a:rPr lang="en-US" sz="2400" dirty="0" smtClean="0"/>
              <a:t>disease,  cirrhosis, hepatocellular carcinoma.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6629400" y="5706070"/>
            <a:ext cx="22117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jleston@npaihb.org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907-244-3888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994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6200" y="228600"/>
            <a:ext cx="8991600" cy="1066800"/>
          </a:xfrm>
        </p:spPr>
        <p:txBody>
          <a:bodyPr/>
          <a:lstStyle/>
          <a:p>
            <a:r>
              <a:rPr lang="en-US" dirty="0" smtClean="0"/>
              <a:t>Simple, Effective, but out of Reach?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47800"/>
            <a:ext cx="4533900" cy="39428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600" y="3505200"/>
            <a:ext cx="44704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15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04800" y="2514600"/>
            <a:ext cx="8458200" cy="304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we WANT to go?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19200"/>
            <a:ext cx="8657115" cy="2933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3124200"/>
            <a:ext cx="4368800" cy="289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932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066800"/>
          </a:xfrm>
        </p:spPr>
        <p:txBody>
          <a:bodyPr/>
          <a:lstStyle/>
          <a:p>
            <a:r>
              <a:rPr lang="en-US" dirty="0" smtClean="0"/>
              <a:t>Syringe Access: Partial Lift of Congressional Ban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simple adjustment to congressional policy to help stop the spread of HIV and HCV and lower healthcare cost – without costing extra money.</a:t>
            </a:r>
          </a:p>
          <a:p>
            <a:r>
              <a:rPr lang="en-US" dirty="0" smtClean="0"/>
              <a:t>What is it –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syringe access program provides free syringes and ensures safe disposal of  used syringes. Most programs also offer other services, such as HIV/HCV/HBV screenings, referrals, vaccinations and on-site medical care</a:t>
            </a:r>
            <a:r>
              <a:rPr lang="en-US" dirty="0" smtClean="0"/>
              <a:t>.</a:t>
            </a:r>
          </a:p>
          <a:p>
            <a:r>
              <a:rPr lang="en-US" dirty="0" smtClean="0"/>
              <a:t>Public safety – </a:t>
            </a:r>
          </a:p>
          <a:p>
            <a:pPr lvl="1"/>
            <a:r>
              <a:rPr lang="en-US" dirty="0" smtClean="0"/>
              <a:t>In Portland, OR, the number of improperly discarded syringes dropped by almost 2/3 after implementation of an access program.</a:t>
            </a:r>
          </a:p>
        </p:txBody>
      </p:sp>
    </p:spTree>
    <p:extLst>
      <p:ext uri="{BB962C8B-B14F-4D97-AF65-F5344CB8AC3E}">
        <p14:creationId xmlns:p14="http://schemas.microsoft.com/office/powerpoint/2010/main" val="3494345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066800"/>
          </a:xfrm>
        </p:spPr>
        <p:txBody>
          <a:bodyPr/>
          <a:lstStyle/>
          <a:p>
            <a:r>
              <a:rPr lang="en-US" dirty="0" smtClean="0"/>
              <a:t>Wide-spread support for </a:t>
            </a:r>
            <a:br>
              <a:rPr lang="en-US" dirty="0" smtClean="0"/>
            </a:br>
            <a:r>
              <a:rPr lang="en-US" dirty="0" smtClean="0"/>
              <a:t>Syringe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Syringe access policies are supported by</a:t>
            </a:r>
          </a:p>
          <a:p>
            <a:pPr lvl="1"/>
            <a:r>
              <a:rPr lang="en-US" dirty="0" smtClean="0"/>
              <a:t>American Academy of Pediatrics</a:t>
            </a:r>
          </a:p>
          <a:p>
            <a:pPr lvl="1"/>
            <a:r>
              <a:rPr lang="en-US" dirty="0" smtClean="0"/>
              <a:t>American Bar Association</a:t>
            </a:r>
          </a:p>
          <a:p>
            <a:pPr lvl="1"/>
            <a:r>
              <a:rPr lang="en-US" dirty="0" smtClean="0"/>
              <a:t>American Medical Association</a:t>
            </a:r>
          </a:p>
          <a:p>
            <a:pPr lvl="1"/>
            <a:r>
              <a:rPr lang="en-US" dirty="0" smtClean="0"/>
              <a:t>American Nurses Association</a:t>
            </a:r>
          </a:p>
          <a:p>
            <a:pPr lvl="1"/>
            <a:r>
              <a:rPr lang="en-US" dirty="0" smtClean="0"/>
              <a:t>American Psychological Association</a:t>
            </a:r>
          </a:p>
          <a:p>
            <a:pPr lvl="1"/>
            <a:r>
              <a:rPr lang="en-US" dirty="0" smtClean="0"/>
              <a:t>American Public Health Association</a:t>
            </a:r>
          </a:p>
          <a:p>
            <a:pPr lvl="1"/>
            <a:r>
              <a:rPr lang="en-US" dirty="0" smtClean="0"/>
              <a:t>National Academy of Sciences</a:t>
            </a:r>
          </a:p>
          <a:p>
            <a:pPr lvl="1"/>
            <a:r>
              <a:rPr lang="en-US" dirty="0" smtClean="0"/>
              <a:t>National Police Association</a:t>
            </a:r>
          </a:p>
          <a:p>
            <a:pPr lvl="1"/>
            <a:r>
              <a:rPr lang="en-US" dirty="0" smtClean="0"/>
              <a:t>U.S. Conference of Mayors</a:t>
            </a:r>
          </a:p>
          <a:p>
            <a:pPr lvl="1"/>
            <a:r>
              <a:rPr lang="en-US" dirty="0" smtClean="0"/>
              <a:t>U.S. Surgeon General</a:t>
            </a:r>
          </a:p>
          <a:p>
            <a:pPr lvl="1"/>
            <a:r>
              <a:rPr lang="en-US" dirty="0" smtClean="0"/>
              <a:t>World Health Organization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29400" y="5706070"/>
            <a:ext cx="22117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jleston@npaihb.org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907-244-3888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326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76922"/>
            <a:ext cx="7696200" cy="58190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24600" y="5706070"/>
            <a:ext cx="22117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jleston@npaihb.org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907-244-3888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880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" t="11704" r="34583" b="10518"/>
          <a:stretch/>
        </p:blipFill>
        <p:spPr bwMode="auto">
          <a:xfrm>
            <a:off x="-533400" y="-20320"/>
            <a:ext cx="1016290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29200" y="53340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>
                    <a:lumMod val="50000"/>
                  </a:schemeClr>
                </a:solidFill>
              </a:rPr>
              <a:t>Applications are due February 15, 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</a:rPr>
              <a:t>2015!</a:t>
            </a:r>
            <a:endParaRPr lang="en-US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1600" y="6096000"/>
            <a:ext cx="655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hlinkClick r:id="rId4"/>
              </a:rPr>
              <a:t>www.oregonprc.org</a:t>
            </a:r>
            <a:r>
              <a:rPr lang="en-US" sz="2000" b="1" dirty="0" smtClean="0"/>
              <a:t>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1633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55788"/>
            <a:ext cx="7027863" cy="387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28800" y="2057400"/>
            <a:ext cx="5772150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rgbClr val="FFFFFF"/>
              </a:solidFill>
              <a:latin typeface="Myriad Web Pro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93693"/>
            <a:ext cx="821055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+mj-lt"/>
                <a:ea typeface="+mn-ea"/>
                <a:cs typeface="+mn-cs"/>
              </a:rPr>
              <a:t>HCV Deaths and Deaths from Other Nationally Notifiable Infectious Diseases,* 2003- 2013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90600" y="5791200"/>
            <a:ext cx="68770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ea typeface="+mn-ea"/>
                <a:cs typeface="+mn-cs"/>
              </a:rPr>
              <a:t>* TB, HIV, Hepatitis B and 57 other infectious conditions reported to CDC</a:t>
            </a:r>
          </a:p>
        </p:txBody>
      </p:sp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2895600" y="6365875"/>
            <a:ext cx="67056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r>
              <a:rPr lang="en-US" sz="1000" dirty="0">
                <a:solidFill>
                  <a:srgbClr val="FFFFFF"/>
                </a:solidFill>
                <a:latin typeface="Myriad Pro" charset="0"/>
                <a:cs typeface="Arial" charset="0"/>
              </a:rPr>
              <a:t>Holmberg S, et al.  </a:t>
            </a:r>
            <a:r>
              <a:rPr lang="ja-JP" altLang="en-US" sz="1000" dirty="0">
                <a:solidFill>
                  <a:srgbClr val="FFFFFF"/>
                </a:solidFill>
                <a:latin typeface="Myriad Pro" charset="0"/>
                <a:cs typeface="Arial" charset="0"/>
              </a:rPr>
              <a:t>“</a:t>
            </a:r>
            <a:r>
              <a:rPr lang="en-US" altLang="ja-JP" sz="1000" dirty="0">
                <a:solidFill>
                  <a:srgbClr val="FFFFFF"/>
                </a:solidFill>
                <a:latin typeface="Myriad Pro" charset="0"/>
                <a:cs typeface="Arial" charset="0"/>
              </a:rPr>
              <a:t>Continued Rising Mortality from Hepatitis C Virus in the United States, 2003-2013</a:t>
            </a:r>
            <a:r>
              <a:rPr lang="ja-JP" altLang="en-US" sz="1000" dirty="0">
                <a:solidFill>
                  <a:srgbClr val="FFFFFF"/>
                </a:solidFill>
                <a:latin typeface="Myriad Pro" charset="0"/>
                <a:cs typeface="Arial" charset="0"/>
              </a:rPr>
              <a:t>”</a:t>
            </a:r>
            <a:endParaRPr lang="en-US" altLang="ja-JP" sz="1000" dirty="0">
              <a:solidFill>
                <a:srgbClr val="FFFFFF"/>
              </a:solidFill>
              <a:latin typeface="Myriad Pro" charset="0"/>
              <a:cs typeface="Arial" charset="0"/>
            </a:endParaRPr>
          </a:p>
          <a:p>
            <a:r>
              <a:rPr lang="en-US" sz="1000" dirty="0">
                <a:solidFill>
                  <a:srgbClr val="FFFFFF"/>
                </a:solidFill>
                <a:latin typeface="Myriad Pro" charset="0"/>
                <a:cs typeface="Arial" charset="0"/>
              </a:rPr>
              <a:t>Presented at ID Week 2015, October 10, 2015, San Diego, CA</a:t>
            </a:r>
          </a:p>
        </p:txBody>
      </p:sp>
      <p:pic>
        <p:nvPicPr>
          <p:cNvPr id="11271" name="Picture 8" descr="CDC_ViralHep_logo_3Cwhi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6000"/>
            <a:ext cx="1295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226641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6941812"/>
              </p:ext>
            </p:extLst>
          </p:nvPr>
        </p:nvGraphicFramePr>
        <p:xfrm>
          <a:off x="-228600" y="1295400"/>
          <a:ext cx="9448800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1" name="Worksheet" r:id="rId5" imgW="8407400" imgH="4826000" progId="Excel.Sheet.8">
                  <p:embed/>
                </p:oleObj>
              </mc:Choice>
              <mc:Fallback>
                <p:oleObj name="Worksheet" r:id="rId5" imgW="8407400" imgH="482600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28600" y="1295400"/>
                        <a:ext cx="9448800" cy="510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 txBox="1">
            <a:spLocks/>
          </p:cNvSpPr>
          <p:nvPr/>
        </p:nvSpPr>
        <p:spPr>
          <a:xfrm>
            <a:off x="76200" y="152400"/>
            <a:ext cx="8839200" cy="10668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2800" b="1" dirty="0" smtClean="0">
              <a:ln w="11430"/>
              <a:solidFill>
                <a:srgbClr val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6383337"/>
            <a:ext cx="7162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Myriad Web Pro"/>
                <a:ea typeface="+mn-ea"/>
                <a:cs typeface="Arial" charset="0"/>
              </a:rPr>
              <a:t>Source: National Notifiable Diseases Surveillance System (NNDSS)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9896" y="228600"/>
            <a:ext cx="75360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</a:rPr>
              <a:t>Incidence of Acute Hepatitis C, </a:t>
            </a:r>
          </a:p>
          <a:p>
            <a:pPr algn="ctr"/>
            <a:r>
              <a:rPr lang="en-US" sz="2800" dirty="0" smtClean="0">
                <a:latin typeface="+mj-lt"/>
              </a:rPr>
              <a:t>by Race/Ethnicity – United States, 2000-2013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9007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 bwMode="auto">
          <a:xfrm>
            <a:off x="609600" y="260350"/>
            <a:ext cx="782955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dirty="0">
                <a:solidFill>
                  <a:srgbClr val="000000"/>
                </a:solidFill>
                <a:ea typeface="MS PGothic" charset="0"/>
              </a:rPr>
              <a:t>A 300% Increase in Hepatitis C –related Hospitalization for AI/AN – 1995-2007</a:t>
            </a:r>
          </a:p>
        </p:txBody>
      </p:sp>
      <p:graphicFrame>
        <p:nvGraphicFramePr>
          <p:cNvPr id="14339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441704613"/>
              </p:ext>
            </p:extLst>
          </p:nvPr>
        </p:nvGraphicFramePr>
        <p:xfrm>
          <a:off x="609600" y="1549400"/>
          <a:ext cx="7869237" cy="463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8" name="Worksheet" r:id="rId4" imgW="7874000" imgH="4635500" progId="Excel.Sheet.8">
                  <p:embed/>
                </p:oleObj>
              </mc:Choice>
              <mc:Fallback>
                <p:oleObj name="Worksheet" r:id="rId4" imgW="7874000" imgH="4635500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549400"/>
                        <a:ext cx="7869237" cy="463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00800" y="6400800"/>
            <a:ext cx="411480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FFFFF"/>
                </a:solidFill>
                <a:latin typeface="Myriad Web Pro"/>
                <a:ea typeface="+mn-ea"/>
                <a:cs typeface="+mn-cs"/>
              </a:rPr>
              <a:t>Byrd KK, et al Pub Hlth Rep 2011  </a:t>
            </a:r>
          </a:p>
        </p:txBody>
      </p:sp>
      <p:pic>
        <p:nvPicPr>
          <p:cNvPr id="14341" name="Picture 4" descr="CDC_ViralHep_logo_3Cwhit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19800"/>
            <a:ext cx="1295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17917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685800" y="228600"/>
            <a:ext cx="7829550" cy="1219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dirty="0">
                <a:solidFill>
                  <a:srgbClr val="000000"/>
                </a:solidFill>
                <a:ea typeface="MS PGothic" charset="0"/>
              </a:rPr>
              <a:t>HCV </a:t>
            </a:r>
            <a:r>
              <a:rPr lang="en-US" sz="2800" dirty="0" smtClean="0">
                <a:solidFill>
                  <a:srgbClr val="000000"/>
                </a:solidFill>
                <a:ea typeface="MS PGothic" charset="0"/>
              </a:rPr>
              <a:t>– Related </a:t>
            </a:r>
            <a:r>
              <a:rPr lang="en-US" sz="2800" dirty="0">
                <a:solidFill>
                  <a:srgbClr val="000000"/>
                </a:solidFill>
                <a:ea typeface="MS PGothic" charset="0"/>
              </a:rPr>
              <a:t>Mortality by </a:t>
            </a:r>
            <a:r>
              <a:rPr lang="en-US" sz="2800" dirty="0" smtClean="0">
                <a:solidFill>
                  <a:srgbClr val="000000"/>
                </a:solidFill>
                <a:ea typeface="MS PGothic" charset="0"/>
              </a:rPr>
              <a:t>Race</a:t>
            </a:r>
            <a:r>
              <a:rPr lang="en-US" sz="2800" dirty="0">
                <a:solidFill>
                  <a:srgbClr val="000000"/>
                </a:solidFill>
                <a:ea typeface="MS PGothic" charset="0"/>
              </a:rPr>
              <a:t>/</a:t>
            </a:r>
            <a:r>
              <a:rPr lang="en-US" sz="2800" dirty="0" smtClean="0">
                <a:solidFill>
                  <a:srgbClr val="000000"/>
                </a:solidFill>
                <a:ea typeface="MS PGothic" charset="0"/>
              </a:rPr>
              <a:t>Ethnicity </a:t>
            </a:r>
            <a:r>
              <a:rPr lang="en-US" sz="2800" dirty="0">
                <a:solidFill>
                  <a:srgbClr val="000000"/>
                </a:solidFill>
                <a:ea typeface="MS PGothic" charset="0"/>
              </a:rPr>
              <a:t>2007 compared to 2011</a:t>
            </a:r>
          </a:p>
        </p:txBody>
      </p:sp>
      <p:graphicFrame>
        <p:nvGraphicFramePr>
          <p:cNvPr id="15363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847896063"/>
              </p:ext>
            </p:extLst>
          </p:nvPr>
        </p:nvGraphicFramePr>
        <p:xfrm>
          <a:off x="788988" y="1616075"/>
          <a:ext cx="7869237" cy="463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2" name="Worksheet" r:id="rId4" imgW="7874000" imgH="4635500" progId="Excel.Sheet.8">
                  <p:embed/>
                </p:oleObj>
              </mc:Choice>
              <mc:Fallback>
                <p:oleObj name="Worksheet" r:id="rId4" imgW="7874000" imgH="4635500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8" y="1616075"/>
                        <a:ext cx="7869237" cy="463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324600" y="6429375"/>
            <a:ext cx="41148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/>
                </a:solidFill>
                <a:latin typeface="Myriad Web Pro"/>
                <a:ea typeface="+mn-ea"/>
                <a:cs typeface="+mn-cs"/>
              </a:rPr>
              <a:t>Byrd KK, et al Pub </a:t>
            </a:r>
            <a:r>
              <a:rPr lang="en-US" sz="1200" dirty="0" err="1">
                <a:solidFill>
                  <a:schemeClr val="bg1"/>
                </a:solidFill>
                <a:latin typeface="Myriad Web Pro"/>
                <a:ea typeface="+mn-ea"/>
                <a:cs typeface="+mn-cs"/>
              </a:rPr>
              <a:t>Hlth</a:t>
            </a:r>
            <a:r>
              <a:rPr lang="en-US" sz="1200" dirty="0">
                <a:solidFill>
                  <a:schemeClr val="bg1"/>
                </a:solidFill>
                <a:latin typeface="Myriad Web Pro"/>
                <a:ea typeface="+mn-ea"/>
                <a:cs typeface="+mn-cs"/>
              </a:rPr>
              <a:t> Rep 2011  </a:t>
            </a:r>
          </a:p>
        </p:txBody>
      </p:sp>
    </p:spTree>
    <p:extLst>
      <p:ext uri="{BB962C8B-B14F-4D97-AF65-F5344CB8AC3E}">
        <p14:creationId xmlns:p14="http://schemas.microsoft.com/office/powerpoint/2010/main" val="169194053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Good and Bad News</a:t>
            </a:r>
            <a:endParaRPr lang="es-A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408517"/>
            <a:ext cx="8503920" cy="487375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good news</a:t>
            </a:r>
          </a:p>
          <a:p>
            <a:pPr lvl="1"/>
            <a:r>
              <a:rPr lang="en-US" dirty="0" smtClean="0"/>
              <a:t>Hepatitis C can be cured </a:t>
            </a:r>
          </a:p>
          <a:p>
            <a:pPr lvl="1"/>
            <a:r>
              <a:rPr lang="en-US" dirty="0" smtClean="0"/>
              <a:t>Curing HCV reduces mortality and morbidity</a:t>
            </a:r>
          </a:p>
          <a:p>
            <a:pPr lvl="1"/>
            <a:r>
              <a:rPr lang="en-US" dirty="0" smtClean="0"/>
              <a:t>Curing HCV reduces the risk of transmission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The bad news</a:t>
            </a:r>
          </a:p>
          <a:p>
            <a:pPr lvl="1"/>
            <a:r>
              <a:rPr lang="en-US" dirty="0" smtClean="0"/>
              <a:t>The HCV epidemic still remains </a:t>
            </a:r>
            <a:r>
              <a:rPr lang="en-US" b="1" i="1" dirty="0" smtClean="0">
                <a:solidFill>
                  <a:schemeClr val="tx1"/>
                </a:solidFill>
              </a:rPr>
              <a:t>invisible</a:t>
            </a:r>
            <a:r>
              <a:rPr lang="es-AR" b="1" i="1" dirty="0" smtClean="0">
                <a:solidFill>
                  <a:schemeClr val="tx1"/>
                </a:solidFill>
              </a:rPr>
              <a:t> </a:t>
            </a:r>
          </a:p>
          <a:p>
            <a:pPr lvl="2"/>
            <a:r>
              <a:rPr lang="en-US" dirty="0" smtClean="0"/>
              <a:t>Public/Medical providers/Policy makers</a:t>
            </a:r>
          </a:p>
          <a:p>
            <a:pPr lvl="1"/>
            <a:r>
              <a:rPr lang="en-US" dirty="0" smtClean="0"/>
              <a:t>It is the infectious diseases with the highest mortality</a:t>
            </a:r>
            <a:r>
              <a:rPr lang="en-US" baseline="30000" dirty="0" smtClean="0"/>
              <a:t>1</a:t>
            </a:r>
          </a:p>
          <a:p>
            <a:pPr lvl="1"/>
            <a:r>
              <a:rPr lang="en-US" dirty="0" smtClean="0"/>
              <a:t>Access to treatment is complicated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Good news again</a:t>
            </a:r>
          </a:p>
          <a:p>
            <a:pPr lvl="1"/>
            <a:r>
              <a:rPr lang="en-US" dirty="0" smtClean="0"/>
              <a:t>WE CAN CHANGE THIS</a:t>
            </a:r>
          </a:p>
          <a:p>
            <a:pPr lvl="2"/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81000" y="6438572"/>
            <a:ext cx="419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Holmberg SD, et al ID Week 2015 San Diego</a:t>
            </a:r>
            <a:endParaRPr lang="es-AR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6629400" y="5715000"/>
            <a:ext cx="22117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jleston@npaihb.org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907-244-3888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657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0350"/>
            <a:ext cx="7124700" cy="1143000"/>
          </a:xfrm>
        </p:spPr>
        <p:txBody>
          <a:bodyPr/>
          <a:lstStyle/>
          <a:p>
            <a:r>
              <a:rPr lang="en-US" dirty="0" smtClean="0"/>
              <a:t>HCV Cascade</a:t>
            </a:r>
            <a:endParaRPr lang="en-US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852806224"/>
              </p:ext>
            </p:extLst>
          </p:nvPr>
        </p:nvGraphicFramePr>
        <p:xfrm>
          <a:off x="1004888" y="1447800"/>
          <a:ext cx="7072312" cy="4530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85565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1143000" y="152400"/>
            <a:ext cx="9144000" cy="1066800"/>
          </a:xfrm>
        </p:spPr>
        <p:txBody>
          <a:bodyPr/>
          <a:lstStyle/>
          <a:p>
            <a:r>
              <a:rPr lang="en-US" dirty="0" smtClean="0"/>
              <a:t>Hepatitis C Screening </a:t>
            </a:r>
            <a:br>
              <a:rPr lang="en-US" dirty="0" smtClean="0"/>
            </a:br>
            <a:r>
              <a:rPr lang="en-US" dirty="0" smtClean="0"/>
              <a:t>Portland Area</a:t>
            </a:r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2869579"/>
              </p:ext>
            </p:extLst>
          </p:nvPr>
        </p:nvGraphicFramePr>
        <p:xfrm>
          <a:off x="228600" y="1447800"/>
          <a:ext cx="8763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1219200" y="1905000"/>
            <a:ext cx="7620000" cy="0"/>
          </a:xfrm>
          <a:prstGeom prst="line">
            <a:avLst/>
          </a:prstGeom>
          <a:ln w="4000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219200" y="3886200"/>
            <a:ext cx="7620000" cy="0"/>
          </a:xfrm>
          <a:prstGeom prst="line">
            <a:avLst/>
          </a:prstGeom>
          <a:ln w="4000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228600"/>
            <a:ext cx="236334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256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10662</TotalTime>
  <Words>1651</Words>
  <Application>Microsoft Macintosh PowerPoint</Application>
  <PresentationFormat>On-screen Show (4:3)</PresentationFormat>
  <Paragraphs>184</Paragraphs>
  <Slides>25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Civic</vt:lpstr>
      <vt:lpstr>Worksheet</vt:lpstr>
      <vt:lpstr>Hepatitis C:  Where are we? Where do we want to go?</vt:lpstr>
      <vt:lpstr>Background</vt:lpstr>
      <vt:lpstr>PowerPoint Presentation</vt:lpstr>
      <vt:lpstr>PowerPoint Presentation</vt:lpstr>
      <vt:lpstr>A 300% Increase in Hepatitis C –related Hospitalization for AI/AN – 1995-2007</vt:lpstr>
      <vt:lpstr>HCV – Related Mortality by Race/Ethnicity 2007 compared to 2011</vt:lpstr>
      <vt:lpstr>Good and Bad News</vt:lpstr>
      <vt:lpstr>HCV Cascade</vt:lpstr>
      <vt:lpstr>Hepatitis C Screening  Portland Area</vt:lpstr>
      <vt:lpstr>Hepatitis C Screening at CNHS</vt:lpstr>
      <vt:lpstr>From Screening to Treating: Story from an FNP</vt:lpstr>
      <vt:lpstr>Hepatitis C Paneling</vt:lpstr>
      <vt:lpstr>PowerPoint Presentation</vt:lpstr>
      <vt:lpstr>HCV Panel Results</vt:lpstr>
      <vt:lpstr>PowerPoint Presentation</vt:lpstr>
      <vt:lpstr>Cross-site Breakdown: APRI </vt:lpstr>
      <vt:lpstr>PowerPoint Presentation</vt:lpstr>
      <vt:lpstr>Access to Medication</vt:lpstr>
      <vt:lpstr>Breaking down cost</vt:lpstr>
      <vt:lpstr>Simple, Effective, but out of Reach?</vt:lpstr>
      <vt:lpstr>Where do we WANT to go?</vt:lpstr>
      <vt:lpstr>Syringe Access: Partial Lift of Congressional Ban </vt:lpstr>
      <vt:lpstr>Wide-spread support for  Syringe Access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Scraig</dc:creator>
  <cp:lastModifiedBy>Jessica Leston</cp:lastModifiedBy>
  <cp:revision>325</cp:revision>
  <dcterms:created xsi:type="dcterms:W3CDTF">2009-02-09T20:07:18Z</dcterms:created>
  <dcterms:modified xsi:type="dcterms:W3CDTF">2016-01-18T17:10:12Z</dcterms:modified>
</cp:coreProperties>
</file>