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 id="2147483658" r:id="rId2"/>
    <p:sldMasterId id="2147483680" r:id="rId3"/>
    <p:sldMasterId id="2147483671" r:id="rId4"/>
  </p:sldMasterIdLst>
  <p:notesMasterIdLst>
    <p:notesMasterId r:id="rId38"/>
  </p:notesMasterIdLst>
  <p:handoutMasterIdLst>
    <p:handoutMasterId r:id="rId39"/>
  </p:handoutMasterIdLst>
  <p:sldIdLst>
    <p:sldId id="279" r:id="rId5"/>
    <p:sldId id="284" r:id="rId6"/>
    <p:sldId id="287" r:id="rId7"/>
    <p:sldId id="295" r:id="rId8"/>
    <p:sldId id="296" r:id="rId9"/>
    <p:sldId id="290" r:id="rId10"/>
    <p:sldId id="298" r:id="rId11"/>
    <p:sldId id="299" r:id="rId12"/>
    <p:sldId id="300" r:id="rId13"/>
    <p:sldId id="327" r:id="rId14"/>
    <p:sldId id="340" r:id="rId15"/>
    <p:sldId id="288" r:id="rId16"/>
    <p:sldId id="271" r:id="rId17"/>
    <p:sldId id="303" r:id="rId18"/>
    <p:sldId id="339" r:id="rId19"/>
    <p:sldId id="306" r:id="rId20"/>
    <p:sldId id="307" r:id="rId21"/>
    <p:sldId id="308" r:id="rId22"/>
    <p:sldId id="323" r:id="rId23"/>
    <p:sldId id="325" r:id="rId24"/>
    <p:sldId id="310" r:id="rId25"/>
    <p:sldId id="311" r:id="rId26"/>
    <p:sldId id="292" r:id="rId27"/>
    <p:sldId id="313" r:id="rId28"/>
    <p:sldId id="314" r:id="rId29"/>
    <p:sldId id="329" r:id="rId30"/>
    <p:sldId id="328" r:id="rId31"/>
    <p:sldId id="319" r:id="rId32"/>
    <p:sldId id="330" r:id="rId33"/>
    <p:sldId id="334" r:id="rId34"/>
    <p:sldId id="332" r:id="rId35"/>
    <p:sldId id="276" r:id="rId36"/>
    <p:sldId id="326" r:id="rId37"/>
  </p:sldIdLst>
  <p:sldSz cx="9144000" cy="6858000" type="screen4x3"/>
  <p:notesSz cx="6858000" cy="9144000"/>
  <p:embeddedFontLst>
    <p:embeddedFont>
      <p:font typeface="Noto Serif" panose="020B0604020202020204" charset="0"/>
      <p:regular r:id="rId40"/>
      <p:bold r:id="rId41"/>
      <p:italic r:id="rId42"/>
      <p:boldItalic r:id="rId43"/>
    </p:embeddedFont>
    <p:embeddedFont>
      <p:font typeface="Calibri" panose="020F0502020204030204" pitchFamily="34" charset="0"/>
      <p:regular r:id="rId44"/>
      <p:bold r:id="rId45"/>
      <p:italic r:id="rId46"/>
      <p:boldItalic r:id="rId47"/>
    </p:embeddedFont>
    <p:embeddedFont>
      <p:font typeface="Lato Regular" panose="020B0604020202020204" charset="0"/>
      <p:regular r:id="rId48"/>
    </p:embeddedFont>
    <p:embeddedFont>
      <p:font typeface="Lato Light" panose="020F0302020204030203" charset="0"/>
      <p:regular r:id="rId49"/>
      <p:italic r:id="rId5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F6F6F6"/>
    <a:srgbClr val="2B91D3"/>
    <a:srgbClr val="2F92D5"/>
    <a:srgbClr val="585E60"/>
    <a:srgbClr val="277DCA"/>
    <a:srgbClr val="397EC1"/>
    <a:srgbClr val="364852"/>
    <a:srgbClr val="2F92D4"/>
    <a:srgbClr val="0C61AF"/>
    <a:srgbClr val="4B83B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9" autoAdjust="0"/>
    <p:restoredTop sz="68352" autoAdjust="0"/>
  </p:normalViewPr>
  <p:slideViewPr>
    <p:cSldViewPr snapToGrid="0" snapToObjects="1">
      <p:cViewPr varScale="1">
        <p:scale>
          <a:sx n="61" d="100"/>
          <a:sy n="61" d="100"/>
        </p:scale>
        <p:origin x="1230" y="11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openxmlformats.org/officeDocument/2006/relationships/font" Target="fonts/font7.fntdata"/><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2.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10.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5.fntdata"/><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4.fntdata"/><Relationship Id="rId48" Type="http://schemas.openxmlformats.org/officeDocument/2006/relationships/font" Target="fonts/font9.fntdata"/><Relationship Id="rId8" Type="http://schemas.openxmlformats.org/officeDocument/2006/relationships/slide" Target="slides/slide4.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Lato Regular"/>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7D67FC-230E-BC42-A146-28B6DAF9B6E5}" type="datetimeFigureOut">
              <a:rPr lang="en-US" smtClean="0">
                <a:latin typeface="Lato Regular"/>
              </a:rPr>
              <a:t>1/19/2016</a:t>
            </a:fld>
            <a:endParaRPr lang="en-US" dirty="0">
              <a:latin typeface="Lato Regular"/>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Lato Regular"/>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D59A981-CD39-8F44-9CBA-CC2751A8F2A2}" type="slidenum">
              <a:rPr lang="en-US" smtClean="0">
                <a:latin typeface="Lato Regular"/>
              </a:rPr>
              <a:t>‹#›</a:t>
            </a:fld>
            <a:endParaRPr lang="en-US" dirty="0">
              <a:latin typeface="Lato Regular"/>
            </a:endParaRPr>
          </a:p>
        </p:txBody>
      </p:sp>
    </p:spTree>
    <p:extLst>
      <p:ext uri="{BB962C8B-B14F-4D97-AF65-F5344CB8AC3E}">
        <p14:creationId xmlns:p14="http://schemas.microsoft.com/office/powerpoint/2010/main" val="11041463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Lato Regular"/>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Lato Regular"/>
              </a:defRPr>
            </a:lvl1pPr>
          </a:lstStyle>
          <a:p>
            <a:fld id="{200DEFD9-7FA8-E342-B72A-1D2B906EA29E}" type="datetimeFigureOut">
              <a:rPr lang="en-US" smtClean="0"/>
              <a:pPr/>
              <a:t>1/19/2016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Lato Regular"/>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Lato Regular"/>
              </a:defRPr>
            </a:lvl1pPr>
          </a:lstStyle>
          <a:p>
            <a:fld id="{F7510C22-AB3E-3144-954A-30AFB7F4824B}" type="slidenum">
              <a:rPr lang="en-US" smtClean="0"/>
              <a:pPr/>
              <a:t>‹#›</a:t>
            </a:fld>
            <a:endParaRPr lang="en-US" dirty="0"/>
          </a:p>
        </p:txBody>
      </p:sp>
    </p:spTree>
    <p:extLst>
      <p:ext uri="{BB962C8B-B14F-4D97-AF65-F5344CB8AC3E}">
        <p14:creationId xmlns:p14="http://schemas.microsoft.com/office/powerpoint/2010/main" val="182804275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Lato Regular"/>
        <a:ea typeface="+mn-ea"/>
        <a:cs typeface="+mn-cs"/>
      </a:defRPr>
    </a:lvl1pPr>
    <a:lvl2pPr marL="457200" algn="l" defTabSz="457200" rtl="0" eaLnBrk="1" latinLnBrk="0" hangingPunct="1">
      <a:defRPr sz="1200" kern="1200">
        <a:solidFill>
          <a:schemeClr val="tx1"/>
        </a:solidFill>
        <a:latin typeface="Lato Regular"/>
        <a:ea typeface="+mn-ea"/>
        <a:cs typeface="+mn-cs"/>
      </a:defRPr>
    </a:lvl2pPr>
    <a:lvl3pPr marL="914400" algn="l" defTabSz="457200" rtl="0" eaLnBrk="1" latinLnBrk="0" hangingPunct="1">
      <a:defRPr sz="1200" kern="1200">
        <a:solidFill>
          <a:schemeClr val="tx1"/>
        </a:solidFill>
        <a:latin typeface="Lato Regular"/>
        <a:ea typeface="+mn-ea"/>
        <a:cs typeface="+mn-cs"/>
      </a:defRPr>
    </a:lvl3pPr>
    <a:lvl4pPr marL="1371600" algn="l" defTabSz="457200" rtl="0" eaLnBrk="1" latinLnBrk="0" hangingPunct="1">
      <a:defRPr sz="1200" kern="1200">
        <a:solidFill>
          <a:schemeClr val="tx1"/>
        </a:solidFill>
        <a:latin typeface="Lato Regular"/>
        <a:ea typeface="+mn-ea"/>
        <a:cs typeface="+mn-cs"/>
      </a:defRPr>
    </a:lvl4pPr>
    <a:lvl5pPr marL="1828800" algn="l" defTabSz="457200" rtl="0" eaLnBrk="1" latinLnBrk="0" hangingPunct="1">
      <a:defRPr sz="1200" kern="1200">
        <a:solidFill>
          <a:schemeClr val="tx1"/>
        </a:solidFill>
        <a:latin typeface="Lato Regular"/>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3</a:t>
            </a:fld>
            <a:endParaRPr lang="en-US" dirty="0"/>
          </a:p>
        </p:txBody>
      </p:sp>
    </p:spTree>
    <p:extLst>
      <p:ext uri="{BB962C8B-B14F-4D97-AF65-F5344CB8AC3E}">
        <p14:creationId xmlns:p14="http://schemas.microsoft.com/office/powerpoint/2010/main" val="38968979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23</a:t>
            </a:fld>
            <a:endParaRPr lang="en-US" dirty="0"/>
          </a:p>
        </p:txBody>
      </p:sp>
    </p:spTree>
    <p:extLst>
      <p:ext uri="{BB962C8B-B14F-4D97-AF65-F5344CB8AC3E}">
        <p14:creationId xmlns:p14="http://schemas.microsoft.com/office/powerpoint/2010/main" val="1167761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65176" indent="-173736">
              <a:spcAft>
                <a:spcPts val="2000"/>
              </a:spcAft>
              <a:buSzPct val="120000"/>
            </a:pPr>
            <a:endParaRPr lang="en-US" dirty="0" smtClean="0">
              <a:solidFill>
                <a:schemeClr val="bg1"/>
              </a:solidFill>
            </a:endParaRPr>
          </a:p>
        </p:txBody>
      </p:sp>
      <p:sp>
        <p:nvSpPr>
          <p:cNvPr id="4" name="Slide Number Placeholder 3"/>
          <p:cNvSpPr>
            <a:spLocks noGrp="1"/>
          </p:cNvSpPr>
          <p:nvPr>
            <p:ph type="sldNum" sz="quarter" idx="10"/>
          </p:nvPr>
        </p:nvSpPr>
        <p:spPr/>
        <p:txBody>
          <a:bodyPr/>
          <a:lstStyle/>
          <a:p>
            <a:fld id="{F7510C22-AB3E-3144-954A-30AFB7F4824B}" type="slidenum">
              <a:rPr lang="en-US" smtClean="0"/>
              <a:pPr/>
              <a:t>30</a:t>
            </a:fld>
            <a:endParaRPr lang="en-US" dirty="0"/>
          </a:p>
        </p:txBody>
      </p:sp>
    </p:spTree>
    <p:extLst>
      <p:ext uri="{BB962C8B-B14F-4D97-AF65-F5344CB8AC3E}">
        <p14:creationId xmlns:p14="http://schemas.microsoft.com/office/powerpoint/2010/main" val="13459627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F7510C22-AB3E-3144-954A-30AFB7F4824B}" type="slidenum">
              <a:rPr lang="en-US" smtClean="0"/>
              <a:pPr/>
              <a:t>32</a:t>
            </a:fld>
            <a:endParaRPr lang="en-US" dirty="0"/>
          </a:p>
        </p:txBody>
      </p:sp>
    </p:spTree>
    <p:extLst>
      <p:ext uri="{BB962C8B-B14F-4D97-AF65-F5344CB8AC3E}">
        <p14:creationId xmlns:p14="http://schemas.microsoft.com/office/powerpoint/2010/main" val="3508882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6</a:t>
            </a:fld>
            <a:endParaRPr lang="en-US" dirty="0"/>
          </a:p>
        </p:txBody>
      </p:sp>
    </p:spTree>
    <p:extLst>
      <p:ext uri="{BB962C8B-B14F-4D97-AF65-F5344CB8AC3E}">
        <p14:creationId xmlns:p14="http://schemas.microsoft.com/office/powerpoint/2010/main" val="3962900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8</a:t>
            </a:fld>
            <a:endParaRPr lang="en-US" dirty="0"/>
          </a:p>
        </p:txBody>
      </p:sp>
    </p:spTree>
    <p:extLst>
      <p:ext uri="{BB962C8B-B14F-4D97-AF65-F5344CB8AC3E}">
        <p14:creationId xmlns:p14="http://schemas.microsoft.com/office/powerpoint/2010/main" val="1072987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9</a:t>
            </a:fld>
            <a:endParaRPr lang="en-US" dirty="0"/>
          </a:p>
        </p:txBody>
      </p:sp>
    </p:spTree>
    <p:extLst>
      <p:ext uri="{BB962C8B-B14F-4D97-AF65-F5344CB8AC3E}">
        <p14:creationId xmlns:p14="http://schemas.microsoft.com/office/powerpoint/2010/main" val="895254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10</a:t>
            </a:fld>
            <a:endParaRPr lang="en-US" dirty="0"/>
          </a:p>
        </p:txBody>
      </p:sp>
    </p:spTree>
    <p:extLst>
      <p:ext uri="{BB962C8B-B14F-4D97-AF65-F5344CB8AC3E}">
        <p14:creationId xmlns:p14="http://schemas.microsoft.com/office/powerpoint/2010/main" val="1154348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11</a:t>
            </a:fld>
            <a:endParaRPr lang="en-US" dirty="0"/>
          </a:p>
        </p:txBody>
      </p:sp>
    </p:spTree>
    <p:extLst>
      <p:ext uri="{BB962C8B-B14F-4D97-AF65-F5344CB8AC3E}">
        <p14:creationId xmlns:p14="http://schemas.microsoft.com/office/powerpoint/2010/main" val="1632799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12</a:t>
            </a:fld>
            <a:endParaRPr lang="en-US" dirty="0"/>
          </a:p>
        </p:txBody>
      </p:sp>
    </p:spTree>
    <p:extLst>
      <p:ext uri="{BB962C8B-B14F-4D97-AF65-F5344CB8AC3E}">
        <p14:creationId xmlns:p14="http://schemas.microsoft.com/office/powerpoint/2010/main" val="2031803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13</a:t>
            </a:fld>
            <a:endParaRPr lang="en-US" dirty="0"/>
          </a:p>
        </p:txBody>
      </p:sp>
    </p:spTree>
    <p:extLst>
      <p:ext uri="{BB962C8B-B14F-4D97-AF65-F5344CB8AC3E}">
        <p14:creationId xmlns:p14="http://schemas.microsoft.com/office/powerpoint/2010/main" val="1849787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15</a:t>
            </a:fld>
            <a:endParaRPr lang="en-US" dirty="0"/>
          </a:p>
        </p:txBody>
      </p:sp>
    </p:spTree>
    <p:extLst>
      <p:ext uri="{BB962C8B-B14F-4D97-AF65-F5344CB8AC3E}">
        <p14:creationId xmlns:p14="http://schemas.microsoft.com/office/powerpoint/2010/main" val="3732529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line and Subhead">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75987" y="915775"/>
            <a:ext cx="7176482" cy="953787"/>
          </a:xfrm>
        </p:spPr>
        <p:txBody>
          <a:bodyPr>
            <a:normAutofit/>
          </a:bodyPr>
          <a:lstStyle>
            <a:lvl1pPr algn="l">
              <a:defRPr sz="4000"/>
            </a:lvl1pPr>
          </a:lstStyle>
          <a:p>
            <a:r>
              <a:rPr lang="en-US" dirty="0" smtClean="0"/>
              <a:t>Click to edit master title style</a:t>
            </a:r>
            <a:endParaRPr lang="en-US" dirty="0"/>
          </a:p>
        </p:txBody>
      </p:sp>
      <p:sp>
        <p:nvSpPr>
          <p:cNvPr id="3" name="Subtitle 2"/>
          <p:cNvSpPr>
            <a:spLocks noGrp="1"/>
          </p:cNvSpPr>
          <p:nvPr>
            <p:ph type="subTitle" idx="1" hasCustomPrompt="1"/>
          </p:nvPr>
        </p:nvSpPr>
        <p:spPr>
          <a:xfrm>
            <a:off x="975987" y="1881323"/>
            <a:ext cx="7176482" cy="1269892"/>
          </a:xfrm>
        </p:spPr>
        <p:txBody>
          <a:bodyPr>
            <a:normAutofit/>
          </a:bodyPr>
          <a:lstStyle>
            <a:lvl1pPr marL="0" indent="0" algn="l">
              <a:buNone/>
              <a:defRPr sz="1800">
                <a:solidFill>
                  <a:srgbClr val="364852"/>
                </a:solidFill>
                <a:latin typeface="Noto Serif"/>
                <a:cs typeface="Noto Serif"/>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Text Placeholder 4"/>
          <p:cNvSpPr>
            <a:spLocks noGrp="1"/>
          </p:cNvSpPr>
          <p:nvPr>
            <p:ph type="body" sz="quarter" idx="10" hasCustomPrompt="1"/>
          </p:nvPr>
        </p:nvSpPr>
        <p:spPr>
          <a:xfrm>
            <a:off x="975987" y="3904042"/>
            <a:ext cx="7175500" cy="1598613"/>
          </a:xfrm>
        </p:spPr>
        <p:txBody>
          <a:bodyPr>
            <a:noAutofit/>
          </a:bodyPr>
          <a:lstStyle>
            <a:lvl1pPr marL="0" indent="0">
              <a:buNone/>
              <a:defRPr sz="1800">
                <a:latin typeface="Noto Serif"/>
                <a:cs typeface="Noto Serif"/>
              </a:defRPr>
            </a:lvl1pPr>
            <a:lvl2pPr marL="457200" indent="0">
              <a:buNone/>
              <a:defRPr sz="1800">
                <a:latin typeface="Noto Serif"/>
                <a:cs typeface="Noto Serif"/>
              </a:defRPr>
            </a:lvl2pPr>
            <a:lvl3pPr marL="914400" indent="0">
              <a:buNone/>
              <a:defRPr sz="1800">
                <a:latin typeface="Noto Serif"/>
                <a:cs typeface="Noto Serif"/>
              </a:defRPr>
            </a:lvl3pPr>
            <a:lvl4pPr marL="1371600" indent="0">
              <a:buNone/>
              <a:defRPr sz="1800">
                <a:latin typeface="Noto Serif"/>
                <a:cs typeface="Noto Serif"/>
              </a:defRPr>
            </a:lvl4pPr>
            <a:lvl5pPr marL="1828800" indent="0">
              <a:buNone/>
              <a:defRPr sz="1800">
                <a:latin typeface="Noto Serif"/>
                <a:cs typeface="Noto Serif"/>
              </a:defRPr>
            </a:lvl5pPr>
          </a:lstStyle>
          <a:p>
            <a:pPr lvl="0"/>
            <a:r>
              <a:rPr lang="en-US" dirty="0" smtClean="0"/>
              <a:t>Click to edit master text styles</a:t>
            </a:r>
          </a:p>
        </p:txBody>
      </p:sp>
      <p:sp>
        <p:nvSpPr>
          <p:cNvPr id="8" name="Text Placeholder 7"/>
          <p:cNvSpPr>
            <a:spLocks noGrp="1"/>
          </p:cNvSpPr>
          <p:nvPr>
            <p:ph type="body" sz="quarter" idx="11" hasCustomPrompt="1"/>
          </p:nvPr>
        </p:nvSpPr>
        <p:spPr>
          <a:xfrm>
            <a:off x="976313" y="3362325"/>
            <a:ext cx="7175500" cy="459107"/>
          </a:xfrm>
        </p:spPr>
        <p:txBody>
          <a:bodyPr/>
          <a:lstStyle>
            <a:lvl1pPr marL="0" indent="0">
              <a:buNone/>
              <a:defRPr baseline="0">
                <a:solidFill>
                  <a:schemeClr val="accent1"/>
                </a:solidFill>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add subhead</a:t>
            </a:r>
            <a:endParaRPr lang="en-US" dirty="0"/>
          </a:p>
        </p:txBody>
      </p:sp>
    </p:spTree>
    <p:extLst>
      <p:ext uri="{BB962C8B-B14F-4D97-AF65-F5344CB8AC3E}">
        <p14:creationId xmlns:p14="http://schemas.microsoft.com/office/powerpoint/2010/main" val="659014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hort Drop Quote, La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9144000" cy="6858000"/>
          </a:xfrm>
        </p:spPr>
        <p:txBody>
          <a:bodyPr/>
          <a:lstStyle/>
          <a:p>
            <a:endParaRPr lang="en-US" dirty="0"/>
          </a:p>
        </p:txBody>
      </p:sp>
      <p:sp>
        <p:nvSpPr>
          <p:cNvPr id="4" name="Title Placeholder 1"/>
          <p:cNvSpPr>
            <a:spLocks noGrp="1"/>
          </p:cNvSpPr>
          <p:nvPr>
            <p:ph type="title" hasCustomPrompt="1"/>
          </p:nvPr>
        </p:nvSpPr>
        <p:spPr>
          <a:xfrm>
            <a:off x="1940215" y="2010661"/>
            <a:ext cx="5300242" cy="3104177"/>
          </a:xfrm>
          <a:prstGeom prst="rect">
            <a:avLst/>
          </a:prstGeom>
        </p:spPr>
        <p:txBody>
          <a:bodyPr vert="horz" lIns="91440" tIns="45720" rIns="91440" bIns="45720" rtlCol="0" anchor="ctr">
            <a:normAutofit/>
          </a:bodyPr>
          <a:lstStyle>
            <a:lvl1pPr marL="228600" indent="-173736" algn="l">
              <a:defRPr baseline="0"/>
            </a:lvl1pPr>
          </a:lstStyle>
          <a:p>
            <a:r>
              <a:rPr lang="en-US" dirty="0" smtClean="0"/>
              <a:t>“Click to edit drop quote”</a:t>
            </a:r>
            <a:br>
              <a:rPr lang="en-US" dirty="0" smtClean="0"/>
            </a:br>
            <a:endParaRPr lang="en-US" dirty="0"/>
          </a:p>
        </p:txBody>
      </p:sp>
    </p:spTree>
    <p:extLst>
      <p:ext uri="{BB962C8B-B14F-4D97-AF65-F5344CB8AC3E}">
        <p14:creationId xmlns:p14="http://schemas.microsoft.com/office/powerpoint/2010/main" val="40887889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White Box Short Drop Quot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9144000" cy="6858000"/>
          </a:xfrm>
        </p:spPr>
        <p:txBody>
          <a:bodyPr/>
          <a:lstStyle/>
          <a:p>
            <a:endParaRPr lang="en-US" dirty="0"/>
          </a:p>
        </p:txBody>
      </p:sp>
      <p:sp>
        <p:nvSpPr>
          <p:cNvPr id="4" name="Rectangle 3"/>
          <p:cNvSpPr/>
          <p:nvPr userDrawn="1"/>
        </p:nvSpPr>
        <p:spPr>
          <a:xfrm>
            <a:off x="1023021" y="1059712"/>
            <a:ext cx="7114125" cy="4738575"/>
          </a:xfrm>
          <a:prstGeom prst="rect">
            <a:avLst/>
          </a:prstGeom>
          <a:solidFill>
            <a:schemeClr val="bg1">
              <a:alpha val="79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Lato Regular"/>
            </a:endParaRPr>
          </a:p>
        </p:txBody>
      </p:sp>
      <p:sp>
        <p:nvSpPr>
          <p:cNvPr id="5" name="Title Placeholder 1"/>
          <p:cNvSpPr>
            <a:spLocks noGrp="1"/>
          </p:cNvSpPr>
          <p:nvPr>
            <p:ph type="title" hasCustomPrompt="1"/>
          </p:nvPr>
        </p:nvSpPr>
        <p:spPr>
          <a:xfrm>
            <a:off x="1940215" y="2010661"/>
            <a:ext cx="5300242" cy="3104177"/>
          </a:xfrm>
          <a:prstGeom prst="rect">
            <a:avLst/>
          </a:prstGeom>
        </p:spPr>
        <p:txBody>
          <a:bodyPr vert="horz" lIns="91440" tIns="45720" rIns="91440" bIns="45720" rtlCol="0" anchor="ctr">
            <a:normAutofit/>
          </a:bodyPr>
          <a:lstStyle>
            <a:lvl1pPr marL="228600" indent="-173736" algn="l">
              <a:defRPr baseline="0"/>
            </a:lvl1pPr>
          </a:lstStyle>
          <a:p>
            <a:r>
              <a:rPr lang="en-US" dirty="0" smtClean="0"/>
              <a:t>“Click to edit drop quote”</a:t>
            </a:r>
            <a:br>
              <a:rPr lang="en-US" dirty="0" smtClean="0"/>
            </a:br>
            <a:endParaRPr lang="en-US" dirty="0"/>
          </a:p>
        </p:txBody>
      </p:sp>
    </p:spTree>
    <p:extLst>
      <p:ext uri="{BB962C8B-B14F-4D97-AF65-F5344CB8AC3E}">
        <p14:creationId xmlns:p14="http://schemas.microsoft.com/office/powerpoint/2010/main" val="18394951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0" y="0"/>
            <a:ext cx="9144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11633599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76184" y="482088"/>
            <a:ext cx="8031317" cy="58203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en-US" dirty="0"/>
          </a:p>
        </p:txBody>
      </p:sp>
    </p:spTree>
    <p:extLst>
      <p:ext uri="{BB962C8B-B14F-4D97-AF65-F5344CB8AC3E}">
        <p14:creationId xmlns:p14="http://schemas.microsoft.com/office/powerpoint/2010/main" val="87431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03316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ray Heading and Subhead w/Logo">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975987" y="915775"/>
            <a:ext cx="7176482" cy="953787"/>
          </a:xfrm>
        </p:spPr>
        <p:txBody>
          <a:bodyPr>
            <a:normAutofit/>
          </a:bodyPr>
          <a:lstStyle>
            <a:lvl1pPr algn="l">
              <a:defRPr sz="4000"/>
            </a:lvl1pPr>
          </a:lstStyle>
          <a:p>
            <a:r>
              <a:rPr lang="en-US" dirty="0" smtClean="0"/>
              <a:t>Click to edit master title style</a:t>
            </a:r>
            <a:endParaRPr lang="en-US" dirty="0"/>
          </a:p>
        </p:txBody>
      </p:sp>
      <p:sp>
        <p:nvSpPr>
          <p:cNvPr id="5" name="Subtitle 2"/>
          <p:cNvSpPr>
            <a:spLocks noGrp="1"/>
          </p:cNvSpPr>
          <p:nvPr>
            <p:ph type="subTitle" idx="1" hasCustomPrompt="1"/>
          </p:nvPr>
        </p:nvSpPr>
        <p:spPr>
          <a:xfrm>
            <a:off x="975987" y="1998903"/>
            <a:ext cx="7176482" cy="1269892"/>
          </a:xfrm>
        </p:spPr>
        <p:txBody>
          <a:bodyPr>
            <a:normAutofit/>
          </a:bodyPr>
          <a:lstStyle>
            <a:lvl1pPr marL="0" indent="0" algn="l">
              <a:buNone/>
              <a:defRPr sz="1800">
                <a:solidFill>
                  <a:srgbClr val="FFFFFF"/>
                </a:solidFill>
                <a:latin typeface="Noto Serif"/>
                <a:cs typeface="Noto Serif"/>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Text Placeholder 4"/>
          <p:cNvSpPr>
            <a:spLocks noGrp="1"/>
          </p:cNvSpPr>
          <p:nvPr>
            <p:ph type="body" sz="quarter" idx="10" hasCustomPrompt="1"/>
          </p:nvPr>
        </p:nvSpPr>
        <p:spPr>
          <a:xfrm>
            <a:off x="975987" y="3915800"/>
            <a:ext cx="7175500" cy="1598613"/>
          </a:xfrm>
        </p:spPr>
        <p:txBody>
          <a:bodyPr>
            <a:noAutofit/>
          </a:bodyPr>
          <a:lstStyle>
            <a:lvl1pPr marL="0" indent="0">
              <a:buNone/>
              <a:defRPr sz="1800">
                <a:latin typeface="Noto Serif"/>
                <a:cs typeface="Noto Serif"/>
              </a:defRPr>
            </a:lvl1pPr>
            <a:lvl2pPr marL="457200" indent="0">
              <a:buNone/>
              <a:defRPr sz="1800">
                <a:latin typeface="Noto Serif"/>
                <a:cs typeface="Noto Serif"/>
              </a:defRPr>
            </a:lvl2pPr>
            <a:lvl3pPr marL="914400" indent="0">
              <a:buNone/>
              <a:defRPr sz="1800">
                <a:latin typeface="Noto Serif"/>
                <a:cs typeface="Noto Serif"/>
              </a:defRPr>
            </a:lvl3pPr>
            <a:lvl4pPr marL="1371600" indent="0">
              <a:buNone/>
              <a:defRPr sz="1800">
                <a:latin typeface="Noto Serif"/>
                <a:cs typeface="Noto Serif"/>
              </a:defRPr>
            </a:lvl4pPr>
            <a:lvl5pPr marL="1828800" indent="0">
              <a:buNone/>
              <a:defRPr sz="1800">
                <a:latin typeface="Noto Serif"/>
                <a:cs typeface="Noto Serif"/>
              </a:defRPr>
            </a:lvl5pPr>
          </a:lstStyle>
          <a:p>
            <a:pPr lvl="0"/>
            <a:r>
              <a:rPr lang="en-US" dirty="0" smtClean="0"/>
              <a:t>Click to edit master text styles</a:t>
            </a:r>
          </a:p>
        </p:txBody>
      </p:sp>
      <p:sp>
        <p:nvSpPr>
          <p:cNvPr id="7" name="Text Placeholder 7"/>
          <p:cNvSpPr>
            <a:spLocks noGrp="1"/>
          </p:cNvSpPr>
          <p:nvPr>
            <p:ph type="body" sz="quarter" idx="11" hasCustomPrompt="1"/>
          </p:nvPr>
        </p:nvSpPr>
        <p:spPr>
          <a:xfrm>
            <a:off x="976313" y="3362325"/>
            <a:ext cx="7175500" cy="459107"/>
          </a:xfrm>
        </p:spPr>
        <p:txBody>
          <a:bodyPr>
            <a:normAutofit/>
          </a:bodyPr>
          <a:lstStyle>
            <a:lvl1pPr marL="0" indent="0">
              <a:buNone/>
              <a:defRPr sz="2400" baseline="0">
                <a:solidFill>
                  <a:schemeClr val="bg1"/>
                </a:solidFill>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add subhead</a:t>
            </a:r>
            <a:endParaRPr lang="en-US" dirty="0"/>
          </a:p>
        </p:txBody>
      </p:sp>
    </p:spTree>
    <p:extLst>
      <p:ext uri="{BB962C8B-B14F-4D97-AF65-F5344CB8AC3E}">
        <p14:creationId xmlns:p14="http://schemas.microsoft.com/office/powerpoint/2010/main" val="36116369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ray Headline and Bulleted List">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811362" y="1093056"/>
            <a:ext cx="753443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811213" y="2292088"/>
            <a:ext cx="7534275" cy="3011487"/>
          </a:xfrm>
        </p:spPr>
        <p:txBody>
          <a:bodyPr/>
          <a:lstStyle>
            <a:lvl1pPr>
              <a:lnSpc>
                <a:spcPct val="130000"/>
              </a:lnSpc>
              <a:defRPr/>
            </a:lvl1pPr>
            <a:lvl2pPr>
              <a:lnSpc>
                <a:spcPct val="130000"/>
              </a:lnSpc>
              <a:defRPr/>
            </a:lvl2pPr>
            <a:lvl3pPr>
              <a:lnSpc>
                <a:spcPct val="130000"/>
              </a:lnSpc>
              <a:defRPr/>
            </a:lvl3pPr>
            <a:lvl4pPr>
              <a:lnSpc>
                <a:spcPct val="130000"/>
              </a:lnSpc>
              <a:defRPr/>
            </a:lvl4pPr>
            <a:lvl5pPr>
              <a:lnSpc>
                <a:spcPct val="13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929796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ray Short Drop Quote ">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1940215" y="1774101"/>
            <a:ext cx="5585469" cy="3340740"/>
          </a:xfrm>
        </p:spPr>
        <p:txBody>
          <a:bodyPr>
            <a:normAutofit/>
          </a:bodyPr>
          <a:lstStyle>
            <a:lvl1pPr marL="228600" indent="-173736">
              <a:buNone/>
              <a:defRPr sz="4400" b="0" i="0" baseline="0">
                <a:latin typeface="Lato Regular"/>
                <a:cs typeface="Lato Regular"/>
              </a:defRPr>
            </a:lvl1pPr>
            <a:lvl2pPr>
              <a:defRPr b="0" i="0">
                <a:latin typeface="Lato Light"/>
                <a:cs typeface="Lato Light"/>
              </a:defRPr>
            </a:lvl2pPr>
            <a:lvl3pPr>
              <a:defRPr b="0" i="0">
                <a:latin typeface="Lato Light"/>
                <a:cs typeface="Lato Light"/>
              </a:defRPr>
            </a:lvl3pPr>
            <a:lvl4pPr>
              <a:defRPr b="0" i="0">
                <a:latin typeface="Lato Light"/>
                <a:cs typeface="Lato Light"/>
              </a:defRPr>
            </a:lvl4pPr>
            <a:lvl5pPr>
              <a:defRPr b="0" i="0">
                <a:latin typeface="Lato Light"/>
                <a:cs typeface="Lato Light"/>
              </a:defRPr>
            </a:lvl5pPr>
          </a:lstStyle>
          <a:p>
            <a:pPr lvl="0"/>
            <a:r>
              <a:rPr lang="en-US" dirty="0" smtClean="0"/>
              <a:t>“Click to edit drop quote style”</a:t>
            </a:r>
          </a:p>
        </p:txBody>
      </p:sp>
    </p:spTree>
    <p:extLst>
      <p:ext uri="{BB962C8B-B14F-4D97-AF65-F5344CB8AC3E}">
        <p14:creationId xmlns:p14="http://schemas.microsoft.com/office/powerpoint/2010/main" val="16167831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ray Blank w/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92586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ray Long Drop Quote, Noto Serif">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802922" y="980126"/>
            <a:ext cx="7604983" cy="3370427"/>
          </a:xfrm>
        </p:spPr>
        <p:txBody>
          <a:bodyPr>
            <a:normAutofit/>
          </a:bodyPr>
          <a:lstStyle>
            <a:lvl1pPr algn="l">
              <a:lnSpc>
                <a:spcPct val="120000"/>
              </a:lnSpc>
              <a:defRPr sz="2800" baseline="0">
                <a:solidFill>
                  <a:schemeClr val="bg1"/>
                </a:solidFill>
                <a:latin typeface="Noto Serif"/>
                <a:cs typeface="Noto Serif"/>
              </a:defRPr>
            </a:lvl1pPr>
          </a:lstStyle>
          <a:p>
            <a:r>
              <a:rPr lang="en-US" dirty="0" smtClean="0"/>
              <a:t>Click to add long drop quote. Click to add long drop quote. Click to add long drop quote. Click to add long drop quote. Click to add long drop quote. Click to add long drop quote. Click to add long drop quote. Click to add long drop quote. Click to add long drop quote. Click to add long drop quote.</a:t>
            </a:r>
            <a:endParaRPr lang="en-US" dirty="0"/>
          </a:p>
        </p:txBody>
      </p:sp>
      <p:sp>
        <p:nvSpPr>
          <p:cNvPr id="4" name="Text Placeholder 4"/>
          <p:cNvSpPr>
            <a:spLocks noGrp="1"/>
          </p:cNvSpPr>
          <p:nvPr>
            <p:ph type="body" sz="quarter" idx="10" hasCustomPrompt="1"/>
          </p:nvPr>
        </p:nvSpPr>
        <p:spPr>
          <a:xfrm>
            <a:off x="802922" y="4779720"/>
            <a:ext cx="4111625" cy="504825"/>
          </a:xfrm>
        </p:spPr>
        <p:txBody>
          <a:bodyPr/>
          <a:lstStyle>
            <a:lvl1pPr marL="0" indent="0">
              <a:buNone/>
              <a:defRPr sz="2000"/>
            </a:lvl1pPr>
          </a:lstStyle>
          <a:p>
            <a:pPr lvl="0"/>
            <a:r>
              <a:rPr lang="en-US" dirty="0" smtClean="0"/>
              <a:t>— Click to add attribution</a:t>
            </a:r>
            <a:endParaRPr lang="en-US" dirty="0"/>
          </a:p>
        </p:txBody>
      </p:sp>
    </p:spTree>
    <p:extLst>
      <p:ext uri="{BB962C8B-B14F-4D97-AF65-F5344CB8AC3E}">
        <p14:creationId xmlns:p14="http://schemas.microsoft.com/office/powerpoint/2010/main" val="3191244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line and Bulleted List">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811362" y="1093056"/>
            <a:ext cx="7534430" cy="1143000"/>
          </a:xfrm>
          <a:prstGeom prst="rect">
            <a:avLst/>
          </a:prstGeom>
        </p:spPr>
        <p:txBody>
          <a:bodyPr vert="horz" lIns="91440" tIns="45720" rIns="91440" bIns="45720" rtlCol="0" anchor="ctr">
            <a:normAutofit/>
          </a:bodyPr>
          <a:lstStyle>
            <a:lvl1pPr algn="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811213" y="2316947"/>
            <a:ext cx="7534275" cy="2938995"/>
          </a:xfrm>
        </p:spPr>
        <p:txBody>
          <a:bodyPr/>
          <a:lstStyle>
            <a:lvl1pPr>
              <a:lnSpc>
                <a:spcPct val="130000"/>
              </a:lnSpc>
              <a:defRPr>
                <a:latin typeface="Noto Serif"/>
                <a:cs typeface="Noto Serif"/>
              </a:defRPr>
            </a:lvl1pPr>
            <a:lvl2pPr>
              <a:lnSpc>
                <a:spcPct val="130000"/>
              </a:lnSpc>
              <a:defRPr>
                <a:latin typeface="Noto Serif"/>
                <a:cs typeface="Noto Serif"/>
              </a:defRPr>
            </a:lvl2pPr>
            <a:lvl3pPr>
              <a:lnSpc>
                <a:spcPct val="130000"/>
              </a:lnSpc>
              <a:defRPr>
                <a:latin typeface="Noto Serif"/>
                <a:cs typeface="Noto Serif"/>
              </a:defRPr>
            </a:lvl3pPr>
            <a:lvl4pPr>
              <a:lnSpc>
                <a:spcPct val="130000"/>
              </a:lnSpc>
              <a:defRPr>
                <a:latin typeface="Noto Serif"/>
                <a:cs typeface="Noto Serif"/>
              </a:defRPr>
            </a:lvl4pPr>
            <a:lvl5pPr>
              <a:lnSpc>
                <a:spcPct val="130000"/>
              </a:lnSpc>
              <a:defRPr>
                <a:latin typeface="Noto Serif"/>
                <a:cs typeface="Noto Seri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34747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Side Photo and Bullet Text w/Logo">
    <p:spTree>
      <p:nvGrpSpPr>
        <p:cNvPr id="1" name=""/>
        <p:cNvGrpSpPr/>
        <p:nvPr/>
      </p:nvGrpSpPr>
      <p:grpSpPr>
        <a:xfrm>
          <a:off x="0" y="0"/>
          <a:ext cx="0" cy="0"/>
          <a:chOff x="0" y="0"/>
          <a:chExt cx="0" cy="0"/>
        </a:xfrm>
      </p:grpSpPr>
      <p:sp>
        <p:nvSpPr>
          <p:cNvPr id="8" name="Picture Placeholder 2"/>
          <p:cNvSpPr>
            <a:spLocks noGrp="1"/>
          </p:cNvSpPr>
          <p:nvPr>
            <p:ph type="pic" idx="1"/>
          </p:nvPr>
        </p:nvSpPr>
        <p:spPr>
          <a:xfrm>
            <a:off x="0" y="0"/>
            <a:ext cx="2445847" cy="6857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Title Placeholder 1"/>
          <p:cNvSpPr>
            <a:spLocks noGrp="1"/>
          </p:cNvSpPr>
          <p:nvPr>
            <p:ph type="title" hasCustomPrompt="1"/>
          </p:nvPr>
        </p:nvSpPr>
        <p:spPr>
          <a:xfrm>
            <a:off x="3174898" y="1117034"/>
            <a:ext cx="5467880" cy="752528"/>
          </a:xfrm>
          <a:prstGeom prst="rect">
            <a:avLst/>
          </a:prstGeom>
        </p:spPr>
        <p:txBody>
          <a:bodyPr vert="horz" lIns="91440" tIns="45720" rIns="91440" bIns="45720" rtlCol="0" anchor="ctr">
            <a:noAutofit/>
          </a:bodyPr>
          <a:lstStyle>
            <a:lvl1pPr algn="l">
              <a:defRPr sz="3200"/>
            </a:lvl1pPr>
          </a:lstStyle>
          <a:p>
            <a:r>
              <a:rPr lang="en-US" dirty="0" smtClean="0"/>
              <a:t>Click to edit master title style</a:t>
            </a:r>
            <a:endParaRPr lang="en-US" dirty="0"/>
          </a:p>
        </p:txBody>
      </p:sp>
      <p:sp>
        <p:nvSpPr>
          <p:cNvPr id="10" name="Text Placeholder 2"/>
          <p:cNvSpPr>
            <a:spLocks noGrp="1"/>
          </p:cNvSpPr>
          <p:nvPr>
            <p:ph idx="10" hasCustomPrompt="1"/>
          </p:nvPr>
        </p:nvSpPr>
        <p:spPr>
          <a:xfrm>
            <a:off x="3174898" y="1975386"/>
            <a:ext cx="5300242" cy="3314757"/>
          </a:xfrm>
          <a:prstGeom prst="rect">
            <a:avLst/>
          </a:prstGeom>
        </p:spPr>
        <p:txBody>
          <a:bodyPr vert="horz" lIns="91440" tIns="45720" rIns="91440" bIns="45720" rtlCol="0">
            <a:normAutofit/>
          </a:bodyPr>
          <a:lstStyle>
            <a:lvl1pPr>
              <a:lnSpc>
                <a:spcPct val="130000"/>
              </a:lnSpc>
              <a:defRPr sz="2000">
                <a:latin typeface="Noto Serif"/>
                <a:cs typeface="Noto Serif"/>
              </a:defRPr>
            </a:lvl1pPr>
            <a:lvl2pPr>
              <a:lnSpc>
                <a:spcPct val="130000"/>
              </a:lnSpc>
              <a:defRPr sz="2000">
                <a:latin typeface="Noto Serif"/>
                <a:cs typeface="Noto Serif"/>
              </a:defRPr>
            </a:lvl2pPr>
            <a:lvl3pPr>
              <a:lnSpc>
                <a:spcPct val="130000"/>
              </a:lnSpc>
              <a:defRPr sz="2000">
                <a:latin typeface="Noto Serif"/>
                <a:cs typeface="Noto Serif"/>
              </a:defRPr>
            </a:lvl3pPr>
            <a:lvl4pPr>
              <a:lnSpc>
                <a:spcPct val="130000"/>
              </a:lnSpc>
              <a:defRPr sz="2000">
                <a:latin typeface="Noto Serif"/>
                <a:cs typeface="Noto Serif"/>
              </a:defRPr>
            </a:lvl4pPr>
            <a:lvl5pPr>
              <a:lnSpc>
                <a:spcPct val="130000"/>
              </a:lnSpc>
              <a:defRPr sz="2000">
                <a:latin typeface="Noto Serif"/>
                <a:cs typeface="Noto Seri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480502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Grey Blank">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solidFill>
            <a:srgbClr val="585E6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364852"/>
              </a:solidFill>
              <a:latin typeface="Lato Regular"/>
            </a:endParaRPr>
          </a:p>
        </p:txBody>
      </p:sp>
    </p:spTree>
    <p:extLst>
      <p:ext uri="{BB962C8B-B14F-4D97-AF65-F5344CB8AC3E}">
        <p14:creationId xmlns:p14="http://schemas.microsoft.com/office/powerpoint/2010/main" val="7190869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Photo and Bullet Text w/Logo">
    <p:spTree>
      <p:nvGrpSpPr>
        <p:cNvPr id="1" name=""/>
        <p:cNvGrpSpPr/>
        <p:nvPr/>
      </p:nvGrpSpPr>
      <p:grpSpPr>
        <a:xfrm>
          <a:off x="0" y="0"/>
          <a:ext cx="0" cy="0"/>
          <a:chOff x="0" y="0"/>
          <a:chExt cx="0" cy="0"/>
        </a:xfrm>
      </p:grpSpPr>
      <p:sp>
        <p:nvSpPr>
          <p:cNvPr id="8" name="Picture Placeholder 2"/>
          <p:cNvSpPr>
            <a:spLocks noGrp="1"/>
          </p:cNvSpPr>
          <p:nvPr>
            <p:ph type="pic" idx="1"/>
          </p:nvPr>
        </p:nvSpPr>
        <p:spPr>
          <a:xfrm>
            <a:off x="0" y="0"/>
            <a:ext cx="2445847" cy="6857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Title Placeholder 1"/>
          <p:cNvSpPr>
            <a:spLocks noGrp="1"/>
          </p:cNvSpPr>
          <p:nvPr>
            <p:ph type="title" hasCustomPrompt="1"/>
          </p:nvPr>
        </p:nvSpPr>
        <p:spPr>
          <a:xfrm>
            <a:off x="3174898" y="1117034"/>
            <a:ext cx="5467880" cy="752528"/>
          </a:xfrm>
          <a:prstGeom prst="rect">
            <a:avLst/>
          </a:prstGeom>
        </p:spPr>
        <p:txBody>
          <a:bodyPr vert="horz" lIns="91440" tIns="45720" rIns="91440" bIns="45720" rtlCol="0" anchor="ctr">
            <a:noAutofit/>
          </a:bodyPr>
          <a:lstStyle>
            <a:lvl1pPr algn="l">
              <a:defRPr sz="3200"/>
            </a:lvl1pPr>
          </a:lstStyle>
          <a:p>
            <a:r>
              <a:rPr lang="en-US" dirty="0" smtClean="0"/>
              <a:t>Click to edit master title style</a:t>
            </a:r>
            <a:endParaRPr lang="en-US" dirty="0"/>
          </a:p>
        </p:txBody>
      </p:sp>
      <p:sp>
        <p:nvSpPr>
          <p:cNvPr id="10" name="Text Placeholder 2"/>
          <p:cNvSpPr>
            <a:spLocks noGrp="1"/>
          </p:cNvSpPr>
          <p:nvPr>
            <p:ph idx="10" hasCustomPrompt="1"/>
          </p:nvPr>
        </p:nvSpPr>
        <p:spPr>
          <a:xfrm>
            <a:off x="3174898" y="1975386"/>
            <a:ext cx="5300242" cy="3314757"/>
          </a:xfrm>
          <a:prstGeom prst="rect">
            <a:avLst/>
          </a:prstGeom>
        </p:spPr>
        <p:txBody>
          <a:bodyPr vert="horz" lIns="91440" tIns="45720" rIns="91440" bIns="45720" rtlCol="0">
            <a:normAutofit/>
          </a:bodyPr>
          <a:lstStyle>
            <a:lvl1pPr>
              <a:lnSpc>
                <a:spcPct val="130000"/>
              </a:lnSpc>
              <a:defRPr sz="2000">
                <a:latin typeface="Noto Serif"/>
                <a:cs typeface="Noto Serif"/>
              </a:defRPr>
            </a:lvl1pPr>
            <a:lvl2pPr>
              <a:lnSpc>
                <a:spcPct val="130000"/>
              </a:lnSpc>
              <a:defRPr sz="2000">
                <a:latin typeface="Noto Serif"/>
                <a:cs typeface="Noto Serif"/>
              </a:defRPr>
            </a:lvl2pPr>
            <a:lvl3pPr>
              <a:lnSpc>
                <a:spcPct val="130000"/>
              </a:lnSpc>
              <a:defRPr sz="2000">
                <a:latin typeface="Noto Serif"/>
                <a:cs typeface="Noto Serif"/>
              </a:defRPr>
            </a:lvl3pPr>
            <a:lvl4pPr>
              <a:lnSpc>
                <a:spcPct val="130000"/>
              </a:lnSpc>
              <a:defRPr sz="2000">
                <a:latin typeface="Noto Serif"/>
                <a:cs typeface="Noto Serif"/>
              </a:defRPr>
            </a:lvl4pPr>
            <a:lvl5pPr>
              <a:lnSpc>
                <a:spcPct val="130000"/>
              </a:lnSpc>
              <a:defRPr sz="2000">
                <a:latin typeface="Noto Serif"/>
                <a:cs typeface="Noto Seri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61858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 Bulleted Lis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5254" y="755773"/>
            <a:ext cx="7957748" cy="828210"/>
          </a:xfrm>
        </p:spPr>
        <p:txBody>
          <a:bodyPr>
            <a:normAutofit/>
          </a:bodyPr>
          <a:lstStyle>
            <a:lvl1pPr algn="l">
              <a:defRPr sz="4000"/>
            </a:lvl1pPr>
          </a:lstStyle>
          <a:p>
            <a:r>
              <a:rPr lang="en-US" dirty="0" smtClean="0"/>
              <a:t>Click to edit master title style</a:t>
            </a:r>
            <a:endParaRPr lang="en-US" dirty="0"/>
          </a:p>
        </p:txBody>
      </p:sp>
      <p:sp>
        <p:nvSpPr>
          <p:cNvPr id="3" name="Content Placeholder 2"/>
          <p:cNvSpPr>
            <a:spLocks noGrp="1"/>
          </p:cNvSpPr>
          <p:nvPr>
            <p:ph sz="half" idx="1" hasCustomPrompt="1"/>
          </p:nvPr>
        </p:nvSpPr>
        <p:spPr>
          <a:xfrm>
            <a:off x="575254" y="1706023"/>
            <a:ext cx="3920546" cy="3890908"/>
          </a:xfrm>
        </p:spPr>
        <p:txBody>
          <a:bodyPr>
            <a:normAutofit/>
          </a:bodyPr>
          <a:lstStyle>
            <a:lvl1pPr>
              <a:defRPr sz="2000" b="0" i="0">
                <a:latin typeface="Noto Serif"/>
                <a:cs typeface="Noto Serif"/>
              </a:defRPr>
            </a:lvl1pPr>
            <a:lvl2pPr>
              <a:defRPr sz="2000" b="0" i="0">
                <a:latin typeface="Noto Serif"/>
                <a:cs typeface="Noto Serif"/>
              </a:defRPr>
            </a:lvl2pPr>
            <a:lvl3pPr>
              <a:defRPr sz="2000" b="0" i="0">
                <a:latin typeface="Noto Serif"/>
                <a:cs typeface="Noto Serif"/>
              </a:defRPr>
            </a:lvl3pPr>
            <a:lvl4pPr>
              <a:defRPr sz="2000" b="0" i="0">
                <a:latin typeface="Noto Serif"/>
                <a:cs typeface="Noto Serif"/>
              </a:defRPr>
            </a:lvl4pPr>
            <a:lvl5pPr>
              <a:defRPr sz="2000" b="0" i="0">
                <a:latin typeface="Noto Serif"/>
                <a:cs typeface="Noto Serif"/>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4648200" y="1706022"/>
            <a:ext cx="3884802" cy="3890909"/>
          </a:xfrm>
        </p:spPr>
        <p:txBody>
          <a:bodyPr>
            <a:normAutofit/>
          </a:bodyPr>
          <a:lstStyle>
            <a:lvl1pPr>
              <a:defRPr sz="2000">
                <a:latin typeface="Noto Serif"/>
                <a:cs typeface="Noto Serif"/>
              </a:defRPr>
            </a:lvl1pPr>
            <a:lvl2pPr>
              <a:defRPr sz="2000">
                <a:latin typeface="Noto Serif"/>
                <a:cs typeface="Noto Serif"/>
              </a:defRPr>
            </a:lvl2pPr>
            <a:lvl3pPr>
              <a:defRPr sz="2000">
                <a:latin typeface="Noto Serif"/>
                <a:cs typeface="Noto Serif"/>
              </a:defRPr>
            </a:lvl3pPr>
            <a:lvl4pPr>
              <a:defRPr sz="2000">
                <a:latin typeface="Noto Serif"/>
                <a:cs typeface="Noto Serif"/>
              </a:defRPr>
            </a:lvl4pPr>
            <a:lvl5pPr>
              <a:defRPr sz="2000">
                <a:latin typeface="Noto Serif"/>
                <a:cs typeface="Noto Serif"/>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60329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bject Slide w/Logo">
    <p:spTree>
      <p:nvGrpSpPr>
        <p:cNvPr id="1" name=""/>
        <p:cNvGrpSpPr/>
        <p:nvPr/>
      </p:nvGrpSpPr>
      <p:grpSpPr>
        <a:xfrm>
          <a:off x="0" y="0"/>
          <a:ext cx="0" cy="0"/>
          <a:chOff x="0" y="0"/>
          <a:chExt cx="0" cy="0"/>
        </a:xfrm>
      </p:grpSpPr>
      <p:sp>
        <p:nvSpPr>
          <p:cNvPr id="7" name="Content Placeholder 2"/>
          <p:cNvSpPr>
            <a:spLocks noGrp="1"/>
          </p:cNvSpPr>
          <p:nvPr>
            <p:ph sz="half" idx="1"/>
          </p:nvPr>
        </p:nvSpPr>
        <p:spPr>
          <a:xfrm>
            <a:off x="987746" y="1187581"/>
            <a:ext cx="7243471" cy="4515170"/>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en-US" dirty="0"/>
          </a:p>
        </p:txBody>
      </p:sp>
      <p:sp>
        <p:nvSpPr>
          <p:cNvPr id="3" name="Text Placeholder 2"/>
          <p:cNvSpPr>
            <a:spLocks noGrp="1"/>
          </p:cNvSpPr>
          <p:nvPr>
            <p:ph type="body" sz="quarter" idx="10" hasCustomPrompt="1"/>
          </p:nvPr>
        </p:nvSpPr>
        <p:spPr>
          <a:xfrm>
            <a:off x="575864" y="493443"/>
            <a:ext cx="4597400" cy="447218"/>
          </a:xfrm>
        </p:spPr>
        <p:txBody>
          <a:bodyPr/>
          <a:lstStyle>
            <a:lvl1pPr marL="0" indent="0">
              <a:buNone/>
              <a:defRPr b="0" i="0">
                <a:solidFill>
                  <a:srgbClr val="2F92D5"/>
                </a:solidFill>
                <a:latin typeface="Lato Regular"/>
                <a:cs typeface="Lato Regular"/>
              </a:defRPr>
            </a:lvl1pPr>
            <a:lvl2pPr marL="457200" indent="0">
              <a:buNone/>
              <a:defRPr/>
            </a:lvl2pPr>
            <a:lvl3pPr marL="914400" indent="0">
              <a:buNone/>
              <a:defRPr/>
            </a:lvl3pPr>
            <a:lvl4pPr marL="1371600" indent="0">
              <a:buNone/>
              <a:defRPr/>
            </a:lvl4pPr>
          </a:lstStyle>
          <a:p>
            <a:pPr lvl="0"/>
            <a:r>
              <a:rPr lang="en-US" dirty="0" smtClean="0"/>
              <a:t>Title of Object</a:t>
            </a:r>
          </a:p>
        </p:txBody>
      </p:sp>
    </p:spTree>
    <p:extLst>
      <p:ext uri="{BB962C8B-B14F-4D97-AF65-F5344CB8AC3E}">
        <p14:creationId xmlns:p14="http://schemas.microsoft.com/office/powerpoint/2010/main" val="2723205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hort Drop Quote, Lato ">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1940215" y="2010661"/>
            <a:ext cx="5300242" cy="3104177"/>
          </a:xfrm>
          <a:prstGeom prst="rect">
            <a:avLst/>
          </a:prstGeom>
        </p:spPr>
        <p:txBody>
          <a:bodyPr vert="horz" lIns="91440" tIns="45720" rIns="91440" bIns="45720" rtlCol="0" anchor="ctr">
            <a:normAutofit/>
          </a:bodyPr>
          <a:lstStyle>
            <a:lvl1pPr marL="228600" indent="-173736" algn="l">
              <a:defRPr baseline="0"/>
            </a:lvl1pPr>
          </a:lstStyle>
          <a:p>
            <a:r>
              <a:rPr lang="en-US" dirty="0" smtClean="0"/>
              <a:t>“Click to add short drop quote”</a:t>
            </a:r>
            <a:br>
              <a:rPr lang="en-US" dirty="0" smtClean="0"/>
            </a:br>
            <a:endParaRPr lang="en-US" dirty="0"/>
          </a:p>
        </p:txBody>
      </p:sp>
    </p:spTree>
    <p:extLst>
      <p:ext uri="{BB962C8B-B14F-4D97-AF65-F5344CB8AC3E}">
        <p14:creationId xmlns:p14="http://schemas.microsoft.com/office/powerpoint/2010/main" val="1121902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onger Drop Quote, Noto Serif">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2922" y="980126"/>
            <a:ext cx="7604983" cy="3464874"/>
          </a:xfrm>
        </p:spPr>
        <p:txBody>
          <a:bodyPr>
            <a:normAutofit/>
          </a:bodyPr>
          <a:lstStyle>
            <a:lvl1pPr algn="l">
              <a:lnSpc>
                <a:spcPct val="120000"/>
              </a:lnSpc>
              <a:defRPr sz="2800" baseline="0">
                <a:solidFill>
                  <a:schemeClr val="tx1"/>
                </a:solidFill>
                <a:latin typeface="Noto Serif"/>
                <a:cs typeface="Noto Serif"/>
              </a:defRPr>
            </a:lvl1pPr>
          </a:lstStyle>
          <a:p>
            <a:r>
              <a:rPr lang="en-US" dirty="0" smtClean="0"/>
              <a:t>Click to add long drop quote. Click to add long drop quote. Click to add long drop quote. Click to add long drop quote. Click to add long drop quote. Click to add long drop quote. Click to add long drop quote. Click to add long drop quote. Click to add long drop quote. Click to add long drop quote.</a:t>
            </a:r>
            <a:endParaRPr lang="en-US" dirty="0"/>
          </a:p>
        </p:txBody>
      </p:sp>
      <p:sp>
        <p:nvSpPr>
          <p:cNvPr id="5" name="Text Placeholder 4"/>
          <p:cNvSpPr>
            <a:spLocks noGrp="1"/>
          </p:cNvSpPr>
          <p:nvPr>
            <p:ph type="body" sz="quarter" idx="10" hasCustomPrompt="1"/>
          </p:nvPr>
        </p:nvSpPr>
        <p:spPr>
          <a:xfrm>
            <a:off x="802922" y="5067404"/>
            <a:ext cx="4111625" cy="504825"/>
          </a:xfrm>
        </p:spPr>
        <p:txBody>
          <a:bodyPr/>
          <a:lstStyle>
            <a:lvl1pPr marL="0" indent="0">
              <a:buNone/>
              <a:defRPr sz="2000"/>
            </a:lvl1pPr>
          </a:lstStyle>
          <a:p>
            <a:pPr lvl="0"/>
            <a:r>
              <a:rPr lang="en-US" dirty="0" smtClean="0"/>
              <a:t>— Click to add attribution</a:t>
            </a:r>
            <a:endParaRPr lang="en-US" dirty="0"/>
          </a:p>
        </p:txBody>
      </p:sp>
    </p:spTree>
    <p:extLst>
      <p:ext uri="{BB962C8B-B14F-4D97-AF65-F5344CB8AC3E}">
        <p14:creationId xmlns:p14="http://schemas.microsoft.com/office/powerpoint/2010/main" val="1642842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Headline and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a:defRPr/>
            </a:lvl1pPr>
          </a:lstStyle>
          <a:p>
            <a:r>
              <a:rPr lang="en-US" dirty="0" smtClean="0"/>
              <a:t>Click to edit title style</a:t>
            </a:r>
            <a:endParaRPr lang="en-US" dirty="0"/>
          </a:p>
        </p:txBody>
      </p:sp>
    </p:spTree>
    <p:extLst>
      <p:ext uri="{BB962C8B-B14F-4D97-AF65-F5344CB8AC3E}">
        <p14:creationId xmlns:p14="http://schemas.microsoft.com/office/powerpoint/2010/main" val="2172137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w/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87094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2.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7.xml"/><Relationship Id="rId7"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2922" y="1227048"/>
            <a:ext cx="7604983" cy="82821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02922" y="2435028"/>
            <a:ext cx="7604983" cy="2985525"/>
          </a:xfrm>
          <a:prstGeom prst="rect">
            <a:avLst/>
          </a:prstGeom>
        </p:spPr>
        <p:txBody>
          <a:bodyPr vert="horz" lIns="91440" tIns="45720" rIns="91440" bIns="45720" rtlCol="0">
            <a:normAutofit/>
          </a:bodyPr>
          <a:lstStyle/>
          <a:p>
            <a:pPr lvl="0"/>
            <a:r>
              <a:rPr lang="en-US" dirty="0" smtClean="0"/>
              <a:t>Click to edit master text style</a:t>
            </a:r>
          </a:p>
        </p:txBody>
      </p:sp>
      <p:pic>
        <p:nvPicPr>
          <p:cNvPr id="4" name="Picture 3" descr="OHSU-RGB-1CGRAY-POS.eps"/>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8466700" y="5879300"/>
            <a:ext cx="430860" cy="739091"/>
          </a:xfrm>
          <a:prstGeom prst="rect">
            <a:avLst/>
          </a:prstGeom>
        </p:spPr>
      </p:pic>
    </p:spTree>
    <p:extLst>
      <p:ext uri="{BB962C8B-B14F-4D97-AF65-F5344CB8AC3E}">
        <p14:creationId xmlns:p14="http://schemas.microsoft.com/office/powerpoint/2010/main" val="3191492143"/>
      </p:ext>
    </p:extLst>
  </p:cSld>
  <p:clrMap bg1="lt1" tx1="dk1" bg2="lt2" tx2="dk2" accent1="accent1" accent2="accent2" accent3="accent3" accent4="accent4" accent5="accent5" accent6="accent6" hlink="hlink" folHlink="folHlink"/>
  <p:sldLayoutIdLst>
    <p:sldLayoutId id="2147483659" r:id="rId1"/>
    <p:sldLayoutId id="2147483687" r:id="rId2"/>
    <p:sldLayoutId id="2147483649" r:id="rId3"/>
    <p:sldLayoutId id="2147483662" r:id="rId4"/>
    <p:sldLayoutId id="2147483650" r:id="rId5"/>
    <p:sldLayoutId id="2147483669" r:id="rId6"/>
    <p:sldLayoutId id="2147483685" r:id="rId7"/>
    <p:sldLayoutId id="2147483689" r:id="rId8"/>
    <p:sldLayoutId id="2147483679" r:id="rId9"/>
  </p:sldLayoutIdLst>
  <p:timing>
    <p:tnLst>
      <p:par>
        <p:cTn id="1" dur="indefinite" restart="never" nodeType="tmRoot"/>
      </p:par>
    </p:tnLst>
  </p:timing>
  <p:txStyles>
    <p:titleStyle>
      <a:lvl1pPr algn="ctr" defTabSz="457200" rtl="0" eaLnBrk="1" latinLnBrk="0" hangingPunct="1">
        <a:spcBef>
          <a:spcPct val="0"/>
        </a:spcBef>
        <a:buNone/>
        <a:defRPr sz="4400" b="0" i="0" kern="1200">
          <a:solidFill>
            <a:schemeClr val="accent1"/>
          </a:solidFill>
          <a:latin typeface="Lato Regular"/>
          <a:ea typeface="+mj-ea"/>
          <a:cs typeface="Lato Regular"/>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Noto Serif"/>
          <a:ea typeface="+mn-ea"/>
          <a:cs typeface="Noto Serif"/>
        </a:defRPr>
      </a:lvl1pPr>
      <a:lvl2pPr marL="742950" indent="-285750" algn="l" defTabSz="457200" rtl="0" eaLnBrk="1" latinLnBrk="0" hangingPunct="1">
        <a:spcBef>
          <a:spcPct val="20000"/>
        </a:spcBef>
        <a:buFont typeface="Arial"/>
        <a:buChar char="–"/>
        <a:defRPr sz="2400" kern="1200">
          <a:solidFill>
            <a:schemeClr val="tx1"/>
          </a:solidFill>
          <a:latin typeface="Lato Regular"/>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Lato Regular"/>
          <a:ea typeface="+mn-ea"/>
          <a:cs typeface="+mn-cs"/>
        </a:defRPr>
      </a:lvl3pPr>
      <a:lvl4pPr marL="1600200" indent="-228600" algn="l" defTabSz="457200" rtl="0" eaLnBrk="1" latinLnBrk="0" hangingPunct="1">
        <a:spcBef>
          <a:spcPct val="20000"/>
        </a:spcBef>
        <a:buFont typeface="Arial"/>
        <a:buChar char="–"/>
        <a:defRPr sz="2400" kern="1200">
          <a:solidFill>
            <a:schemeClr val="tx1"/>
          </a:solidFill>
          <a:latin typeface="Lato Regular"/>
          <a:ea typeface="+mn-ea"/>
          <a:cs typeface="+mn-cs"/>
        </a:defRPr>
      </a:lvl4pPr>
      <a:lvl5pPr marL="2057400" indent="-228600" algn="l" defTabSz="457200" rtl="0" eaLnBrk="1" latinLnBrk="0" hangingPunct="1">
        <a:spcBef>
          <a:spcPct val="20000"/>
        </a:spcBef>
        <a:buFont typeface="Arial"/>
        <a:buChar char="»"/>
        <a:defRPr sz="2400" kern="1200">
          <a:solidFill>
            <a:schemeClr val="tx1"/>
          </a:solidFill>
          <a:latin typeface="Lato Regular"/>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05433" y="756726"/>
            <a:ext cx="7334529"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905433" y="2082288"/>
            <a:ext cx="7334529" cy="406727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88975880"/>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67" r:id="rId3"/>
    <p:sldLayoutId id="2147483668" r:id="rId4"/>
    <p:sldLayoutId id="2147483670" r:id="rId5"/>
  </p:sldLayoutIdLst>
  <p:txStyles>
    <p:titleStyle>
      <a:lvl1pPr algn="l" defTabSz="457200" rtl="0" eaLnBrk="1" latinLnBrk="0" hangingPunct="1">
        <a:spcBef>
          <a:spcPct val="0"/>
        </a:spcBef>
        <a:buNone/>
        <a:defRPr sz="4400" b="0" i="0" kern="1200">
          <a:solidFill>
            <a:srgbClr val="2F92D5"/>
          </a:solidFill>
          <a:latin typeface="Lato Regular"/>
          <a:ea typeface="+mj-ea"/>
          <a:cs typeface="Lato Regular"/>
        </a:defRPr>
      </a:lvl1pPr>
    </p:titleStyle>
    <p:bodyStyle>
      <a:lvl1pPr marL="342900" indent="-342900" algn="l" defTabSz="457200" rtl="0" eaLnBrk="1" latinLnBrk="0" hangingPunct="1">
        <a:spcBef>
          <a:spcPct val="20000"/>
        </a:spcBef>
        <a:buFont typeface="Arial"/>
        <a:buChar char="•"/>
        <a:defRPr sz="3200" b="0" i="0" kern="1200">
          <a:solidFill>
            <a:srgbClr val="364852"/>
          </a:solidFill>
          <a:latin typeface="Lato Regular"/>
          <a:ea typeface="+mn-ea"/>
          <a:cs typeface="Lato Regular"/>
        </a:defRPr>
      </a:lvl1pPr>
      <a:lvl2pPr marL="742950" indent="-285750" algn="l" defTabSz="457200" rtl="0" eaLnBrk="1" latinLnBrk="0" hangingPunct="1">
        <a:spcBef>
          <a:spcPct val="20000"/>
        </a:spcBef>
        <a:buFont typeface="Arial"/>
        <a:buChar char="–"/>
        <a:defRPr sz="2800" b="0" i="0" kern="1200">
          <a:solidFill>
            <a:srgbClr val="364852"/>
          </a:solidFill>
          <a:latin typeface="Lato Regular"/>
          <a:ea typeface="+mn-ea"/>
          <a:cs typeface="Lato Regular"/>
        </a:defRPr>
      </a:lvl2pPr>
      <a:lvl3pPr marL="1143000" indent="-228600" algn="l" defTabSz="457200" rtl="0" eaLnBrk="1" latinLnBrk="0" hangingPunct="1">
        <a:spcBef>
          <a:spcPct val="20000"/>
        </a:spcBef>
        <a:buFont typeface="Arial"/>
        <a:buChar char="•"/>
        <a:defRPr sz="2400" b="0" i="0" kern="1200">
          <a:solidFill>
            <a:srgbClr val="364852"/>
          </a:solidFill>
          <a:latin typeface="Lato Regular"/>
          <a:ea typeface="+mn-ea"/>
          <a:cs typeface="Lato Regular"/>
        </a:defRPr>
      </a:lvl3pPr>
      <a:lvl4pPr marL="1600200" indent="-228600" algn="l" defTabSz="457200" rtl="0" eaLnBrk="1" latinLnBrk="0" hangingPunct="1">
        <a:spcBef>
          <a:spcPct val="20000"/>
        </a:spcBef>
        <a:buFont typeface="Arial"/>
        <a:buChar char="–"/>
        <a:defRPr sz="2000" b="0" i="0" kern="1200">
          <a:solidFill>
            <a:srgbClr val="364852"/>
          </a:solidFill>
          <a:latin typeface="Lato Regular"/>
          <a:ea typeface="+mn-ea"/>
          <a:cs typeface="Lato Regular"/>
        </a:defRPr>
      </a:lvl4pPr>
      <a:lvl5pPr marL="2057400" indent="-228600" algn="l" defTabSz="457200" rtl="0" eaLnBrk="1" latinLnBrk="0" hangingPunct="1">
        <a:spcBef>
          <a:spcPct val="20000"/>
        </a:spcBef>
        <a:buFont typeface="Arial"/>
        <a:buChar char="»"/>
        <a:defRPr sz="2000" b="0" i="0" kern="1200">
          <a:solidFill>
            <a:srgbClr val="364852"/>
          </a:solidFill>
          <a:latin typeface="Lato Regular"/>
          <a:ea typeface="+mn-ea"/>
          <a:cs typeface="Lat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585E6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364852"/>
              </a:solidFill>
              <a:latin typeface="Lato Regular"/>
            </a:endParaRPr>
          </a:p>
        </p:txBody>
      </p:sp>
      <p:sp>
        <p:nvSpPr>
          <p:cNvPr id="2" name="Title Placeholder 1"/>
          <p:cNvSpPr>
            <a:spLocks noGrp="1"/>
          </p:cNvSpPr>
          <p:nvPr>
            <p:ph type="title"/>
          </p:nvPr>
        </p:nvSpPr>
        <p:spPr>
          <a:xfrm>
            <a:off x="811362" y="1093056"/>
            <a:ext cx="753443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11362" y="2418619"/>
            <a:ext cx="7534430" cy="3143034"/>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9" name="Picture 8" descr="OHSU-REV.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345792" y="5827441"/>
            <a:ext cx="432452" cy="740664"/>
          </a:xfrm>
          <a:prstGeom prst="rect">
            <a:avLst/>
          </a:prstGeom>
        </p:spPr>
      </p:pic>
    </p:spTree>
    <p:extLst>
      <p:ext uri="{BB962C8B-B14F-4D97-AF65-F5344CB8AC3E}">
        <p14:creationId xmlns:p14="http://schemas.microsoft.com/office/powerpoint/2010/main" val="1399091007"/>
      </p:ext>
    </p:extLst>
  </p:cSld>
  <p:clrMap bg1="lt1" tx1="dk1" bg2="lt2" tx2="dk2" accent1="accent1" accent2="accent2" accent3="accent3" accent4="accent4" accent5="accent5" accent6="accent6" hlink="hlink" folHlink="folHlink"/>
  <p:sldLayoutIdLst>
    <p:sldLayoutId id="2147483681" r:id="rId1"/>
    <p:sldLayoutId id="2147483688" r:id="rId2"/>
    <p:sldLayoutId id="2147483674" r:id="rId3"/>
    <p:sldLayoutId id="2147483682" r:id="rId4"/>
    <p:sldLayoutId id="2147483686" r:id="rId5"/>
    <p:sldLayoutId id="2147483690" r:id="rId6"/>
  </p:sldLayoutIdLst>
  <p:txStyles>
    <p:titleStyle>
      <a:lvl1pPr algn="l" defTabSz="457200" rtl="0" eaLnBrk="1" latinLnBrk="0" hangingPunct="1">
        <a:spcBef>
          <a:spcPct val="0"/>
        </a:spcBef>
        <a:buNone/>
        <a:defRPr sz="4400" b="0" i="0" kern="1200">
          <a:solidFill>
            <a:schemeClr val="bg1"/>
          </a:solidFill>
          <a:latin typeface="Lato Regular"/>
          <a:ea typeface="+mj-ea"/>
          <a:cs typeface="Lato Regular"/>
        </a:defRPr>
      </a:lvl1pPr>
    </p:titleStyle>
    <p:bodyStyle>
      <a:lvl1pPr marL="342900" indent="-34290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1pPr>
      <a:lvl2pPr marL="742950" indent="-28575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2pPr>
      <a:lvl3pPr marL="1143000" indent="-22860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3pPr>
      <a:lvl4pPr marL="1600200" indent="-22860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4pPr>
      <a:lvl5pPr marL="2057400" indent="-22860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585E6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364852"/>
              </a:solidFill>
              <a:latin typeface="Lato Regular"/>
            </a:endParaRPr>
          </a:p>
        </p:txBody>
      </p:sp>
      <p:sp>
        <p:nvSpPr>
          <p:cNvPr id="2" name="Title Placeholder 1"/>
          <p:cNvSpPr>
            <a:spLocks noGrp="1"/>
          </p:cNvSpPr>
          <p:nvPr>
            <p:ph type="title"/>
          </p:nvPr>
        </p:nvSpPr>
        <p:spPr>
          <a:xfrm>
            <a:off x="752568" y="733205"/>
            <a:ext cx="7652018" cy="1143000"/>
          </a:xfrm>
          <a:prstGeom prst="rect">
            <a:avLst/>
          </a:prstGeom>
          <a:ln>
            <a:noFill/>
          </a:ln>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52568" y="2058767"/>
            <a:ext cx="7652018" cy="405552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77055342"/>
      </p:ext>
    </p:extLst>
  </p:cSld>
  <p:clrMap bg1="lt1" tx1="dk1" bg2="lt2" tx2="dk2" accent1="accent1" accent2="accent2" accent3="accent3" accent4="accent4" accent5="accent5" accent6="accent6" hlink="hlink" folHlink="folHlink"/>
  <p:sldLayoutIdLst>
    <p:sldLayoutId id="2147483678" r:id="rId1"/>
  </p:sldLayoutIdLst>
  <p:txStyles>
    <p:titleStyle>
      <a:lvl1pPr algn="l" defTabSz="457200" rtl="0" eaLnBrk="1" latinLnBrk="0" hangingPunct="1">
        <a:spcBef>
          <a:spcPct val="0"/>
        </a:spcBef>
        <a:buNone/>
        <a:defRPr sz="4400" b="0" i="0" kern="1200">
          <a:solidFill>
            <a:schemeClr val="bg1"/>
          </a:solidFill>
          <a:latin typeface="Lato Regular"/>
          <a:ea typeface="+mj-ea"/>
          <a:cs typeface="Lato Regular"/>
        </a:defRPr>
      </a:lvl1pPr>
    </p:titleStyle>
    <p:bodyStyle>
      <a:lvl1pPr marL="342900" indent="-34290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1pPr>
      <a:lvl2pPr marL="742950" indent="-28575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2pPr>
      <a:lvl3pPr marL="1143000" indent="-22860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3pPr>
      <a:lvl4pPr marL="1600200" indent="-22860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4pPr>
      <a:lvl5pPr marL="2057400" indent="-22860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4.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16.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6.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8.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8.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Title slide, option A. Charcoal backround, image of light receding." title="Title slide, option A (light receding image)"/>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428" y="0"/>
            <a:ext cx="9144000" cy="6858000"/>
          </a:xfrm>
          <a:prstGeom prst="rect">
            <a:avLst/>
          </a:prstGeom>
        </p:spPr>
      </p:pic>
      <p:sp>
        <p:nvSpPr>
          <p:cNvPr id="5" name="TextBox 4"/>
          <p:cNvSpPr txBox="1"/>
          <p:nvPr/>
        </p:nvSpPr>
        <p:spPr>
          <a:xfrm>
            <a:off x="693170" y="4640130"/>
            <a:ext cx="4786372" cy="738664"/>
          </a:xfrm>
          <a:prstGeom prst="rect">
            <a:avLst/>
          </a:prstGeom>
          <a:noFill/>
        </p:spPr>
        <p:txBody>
          <a:bodyPr wrap="square" rtlCol="0">
            <a:spAutoFit/>
          </a:bodyPr>
          <a:lstStyle/>
          <a:p>
            <a:r>
              <a:rPr lang="en-US" sz="2100" dirty="0" smtClean="0">
                <a:solidFill>
                  <a:schemeClr val="bg1"/>
                </a:solidFill>
                <a:latin typeface="Lato Regular"/>
                <a:cs typeface="Lato Regular"/>
              </a:rPr>
              <a:t>Working to eliminate preventable blindness in Native communities </a:t>
            </a:r>
          </a:p>
        </p:txBody>
      </p:sp>
      <p:sp>
        <p:nvSpPr>
          <p:cNvPr id="4" name="TextBox 3"/>
          <p:cNvSpPr txBox="1"/>
          <p:nvPr/>
        </p:nvSpPr>
        <p:spPr>
          <a:xfrm>
            <a:off x="622050" y="3862530"/>
            <a:ext cx="5484110" cy="769441"/>
          </a:xfrm>
          <a:prstGeom prst="rect">
            <a:avLst/>
          </a:prstGeom>
          <a:noFill/>
        </p:spPr>
        <p:txBody>
          <a:bodyPr wrap="square" rtlCol="0">
            <a:spAutoFit/>
          </a:bodyPr>
          <a:lstStyle/>
          <a:p>
            <a:r>
              <a:rPr lang="en-US" sz="4400" dirty="0" smtClean="0">
                <a:solidFill>
                  <a:schemeClr val="bg1"/>
                </a:solidFill>
                <a:latin typeface="Lato Regular"/>
                <a:cs typeface="Lato Regular"/>
              </a:rPr>
              <a:t>Casey Eye Outreach</a:t>
            </a:r>
          </a:p>
        </p:txBody>
      </p:sp>
      <p:cxnSp>
        <p:nvCxnSpPr>
          <p:cNvPr id="6" name="Straight Connector 5" title="Straight line"/>
          <p:cNvCxnSpPr/>
          <p:nvPr/>
        </p:nvCxnSpPr>
        <p:spPr>
          <a:xfrm>
            <a:off x="725731" y="5762880"/>
            <a:ext cx="7594261" cy="864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7" name="Picture 6" descr="OHSU master brand logo." title="OHSU master brand logo."/>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3170" y="2416074"/>
            <a:ext cx="603495" cy="1034025"/>
          </a:xfrm>
          <a:prstGeom prst="rect">
            <a:avLst/>
          </a:prstGeom>
        </p:spPr>
      </p:pic>
      <p:sp>
        <p:nvSpPr>
          <p:cNvPr id="3" name="TextBox 2"/>
          <p:cNvSpPr txBox="1"/>
          <p:nvPr/>
        </p:nvSpPr>
        <p:spPr>
          <a:xfrm>
            <a:off x="461727" y="6148541"/>
            <a:ext cx="8120957" cy="430887"/>
          </a:xfrm>
          <a:prstGeom prst="rect">
            <a:avLst/>
          </a:prstGeom>
          <a:noFill/>
        </p:spPr>
        <p:txBody>
          <a:bodyPr wrap="square" rtlCol="0">
            <a:spAutoFit/>
          </a:bodyPr>
          <a:lstStyle/>
          <a:p>
            <a:r>
              <a:rPr lang="en-US" sz="1100" kern="0" spc="80" dirty="0" smtClean="0">
                <a:solidFill>
                  <a:schemeClr val="bg1"/>
                </a:solidFill>
                <a:latin typeface="Lato Regular" panose="020F0502020204030203" pitchFamily="34" charset="0"/>
                <a:cs typeface="Lato Light"/>
              </a:rPr>
              <a:t>January 20, 2016	</a:t>
            </a:r>
            <a:r>
              <a:rPr lang="en-US" sz="1100" b="1" kern="0" spc="80" dirty="0" smtClean="0">
                <a:solidFill>
                  <a:schemeClr val="bg1"/>
                </a:solidFill>
                <a:latin typeface="Lato Regular" panose="020F0502020204030203" pitchFamily="34" charset="0"/>
                <a:cs typeface="Lato Light"/>
              </a:rPr>
              <a:t>Joan Randall, MPH, Research Associate</a:t>
            </a:r>
          </a:p>
          <a:p>
            <a:r>
              <a:rPr lang="en-US" sz="1100" b="1" kern="0" spc="80" dirty="0" smtClean="0">
                <a:solidFill>
                  <a:schemeClr val="bg1"/>
                </a:solidFill>
                <a:latin typeface="Lato Regular" panose="020F0502020204030203" pitchFamily="34" charset="0"/>
                <a:cs typeface="Lato Light"/>
              </a:rPr>
              <a:t>			Verian Wedeking, Outreach Program Administrator</a:t>
            </a:r>
            <a:endParaRPr lang="en-US" sz="1100" b="1" kern="0" spc="80" dirty="0">
              <a:solidFill>
                <a:schemeClr val="bg1"/>
              </a:solidFill>
              <a:latin typeface="Lato Regular" panose="020F0502020204030203" pitchFamily="34" charset="0"/>
              <a:cs typeface="Lato Light"/>
            </a:endParaRPr>
          </a:p>
        </p:txBody>
      </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18688" y="215462"/>
            <a:ext cx="5193792" cy="3462528"/>
          </a:xfrm>
          <a:prstGeom prst="rect">
            <a:avLst/>
          </a:prstGeom>
        </p:spPr>
      </p:pic>
    </p:spTree>
    <p:extLst>
      <p:ext uri="{BB962C8B-B14F-4D97-AF65-F5344CB8AC3E}">
        <p14:creationId xmlns:p14="http://schemas.microsoft.com/office/powerpoint/2010/main" val="31448148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56760" y="194216"/>
            <a:ext cx="5467880" cy="1917700"/>
          </a:xfrm>
        </p:spPr>
        <p:txBody>
          <a:bodyPr/>
          <a:lstStyle/>
          <a:p>
            <a:pPr>
              <a:spcBef>
                <a:spcPts val="600"/>
              </a:spcBef>
            </a:pPr>
            <a:r>
              <a:rPr lang="en-US" dirty="0" smtClean="0">
                <a:latin typeface="Noto Serif" panose="020B0604020202020204" charset="0"/>
                <a:ea typeface="Noto Serif" panose="020B0604020202020204" charset="0"/>
                <a:cs typeface="Noto Serif" panose="020B0604020202020204" charset="0"/>
              </a:rPr>
              <a:t>How Native Communities</a:t>
            </a:r>
            <a:r>
              <a:rPr lang="en-US" dirty="0"/>
              <a:t/>
            </a:r>
            <a:br>
              <a:rPr lang="en-US" dirty="0"/>
            </a:br>
            <a:endParaRPr lang="en-US" dirty="0"/>
          </a:p>
        </p:txBody>
      </p:sp>
      <p:sp>
        <p:nvSpPr>
          <p:cNvPr id="4" name="Content Placeholder 3"/>
          <p:cNvSpPr>
            <a:spLocks noGrp="1"/>
          </p:cNvSpPr>
          <p:nvPr>
            <p:ph idx="10"/>
          </p:nvPr>
        </p:nvSpPr>
        <p:spPr>
          <a:xfrm>
            <a:off x="3676120" y="1528549"/>
            <a:ext cx="5467880" cy="4808751"/>
          </a:xfrm>
        </p:spPr>
        <p:txBody>
          <a:bodyPr>
            <a:normAutofit fontScale="40000" lnSpcReduction="20000"/>
          </a:bodyPr>
          <a:lstStyle/>
          <a:p>
            <a:pPr marL="265176" indent="-173736">
              <a:spcAft>
                <a:spcPts val="2000"/>
              </a:spcAft>
              <a:buSzPct val="120000"/>
            </a:pPr>
            <a:r>
              <a:rPr lang="en-US" sz="5000" b="1" dirty="0" smtClean="0">
                <a:solidFill>
                  <a:schemeClr val="bg1"/>
                </a:solidFill>
              </a:rPr>
              <a:t>We are learning!</a:t>
            </a:r>
          </a:p>
          <a:p>
            <a:pPr marL="665226" lvl="1" indent="-173736">
              <a:spcAft>
                <a:spcPts val="2000"/>
              </a:spcAft>
              <a:buSzPct val="120000"/>
            </a:pPr>
            <a:r>
              <a:rPr lang="en-US" sz="3600" dirty="0">
                <a:solidFill>
                  <a:schemeClr val="bg1"/>
                </a:solidFill>
              </a:rPr>
              <a:t>Very much guided and supported by our friends at the Paiute, Klamath, Cow Creek, Coos tribes</a:t>
            </a:r>
          </a:p>
          <a:p>
            <a:pPr marL="265176" indent="-173736">
              <a:spcAft>
                <a:spcPts val="2000"/>
              </a:spcAft>
              <a:buSzPct val="120000"/>
            </a:pPr>
            <a:r>
              <a:rPr lang="en-US" sz="4200" dirty="0" smtClean="0">
                <a:solidFill>
                  <a:schemeClr val="bg1"/>
                </a:solidFill>
              </a:rPr>
              <a:t>Work with tribal leadership – are there unmet needs?</a:t>
            </a:r>
          </a:p>
          <a:p>
            <a:pPr marL="265176" indent="-173736">
              <a:spcAft>
                <a:spcPts val="2000"/>
              </a:spcAft>
              <a:buSzPct val="120000"/>
            </a:pPr>
            <a:r>
              <a:rPr lang="en-US" sz="5000" dirty="0" smtClean="0">
                <a:solidFill>
                  <a:schemeClr val="bg1"/>
                </a:solidFill>
              </a:rPr>
              <a:t>Listen to each tribe about individual needs;  how can we help for the </a:t>
            </a:r>
            <a:r>
              <a:rPr lang="en-US" sz="5000" b="1" dirty="0" smtClean="0">
                <a:solidFill>
                  <a:schemeClr val="bg1"/>
                </a:solidFill>
              </a:rPr>
              <a:t>long haul</a:t>
            </a:r>
          </a:p>
          <a:p>
            <a:pPr marL="265176" indent="-173736">
              <a:spcAft>
                <a:spcPts val="2000"/>
              </a:spcAft>
              <a:buSzPct val="120000"/>
            </a:pPr>
            <a:r>
              <a:rPr lang="en-US" sz="5000" dirty="0" smtClean="0">
                <a:solidFill>
                  <a:schemeClr val="bg1"/>
                </a:solidFill>
              </a:rPr>
              <a:t>Collaborate with local providers whenever possible</a:t>
            </a:r>
          </a:p>
          <a:p>
            <a:pPr marL="91440" indent="0">
              <a:spcAft>
                <a:spcPts val="2000"/>
              </a:spcAft>
              <a:buSzPct val="120000"/>
              <a:buNone/>
            </a:pPr>
            <a:r>
              <a:rPr lang="en-US" dirty="0" smtClean="0">
                <a:solidFill>
                  <a:schemeClr val="bg1"/>
                </a:solidFill>
              </a:rPr>
              <a:t> </a:t>
            </a:r>
            <a:endParaRPr lang="en-US" dirty="0">
              <a:solidFill>
                <a:schemeClr val="bg1"/>
              </a:solidFill>
            </a:endParaRPr>
          </a:p>
        </p:txBody>
      </p:sp>
      <p:sp>
        <p:nvSpPr>
          <p:cNvPr id="6" name="Picture Placeholder 5"/>
          <p:cNvSpPr>
            <a:spLocks noGrp="1"/>
          </p:cNvSpPr>
          <p:nvPr>
            <p:ph type="pic" idx="1"/>
          </p:nvPr>
        </p:nvSpPr>
        <p:spPr/>
      </p:sp>
      <p:pic>
        <p:nvPicPr>
          <p:cNvPr id="3074" name="Picture 2" descr="X:\SOM\CEI\CEI_M\Outreach\Photos\2015 Events\NARA 7.18.15\DSC07868.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rot="5400000">
            <a:off x="-1729722" y="1718970"/>
            <a:ext cx="6858002" cy="3420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97130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Noto Serif" panose="020B0604020202020204" charset="0"/>
                <a:ea typeface="Noto Serif" panose="020B0604020202020204" charset="0"/>
                <a:cs typeface="Noto Serif" panose="020B0604020202020204" charset="0"/>
              </a:rPr>
              <a:t>Casey Eye </a:t>
            </a:r>
            <a:r>
              <a:rPr lang="en-US" dirty="0" smtClean="0">
                <a:latin typeface="Noto Serif" panose="020B0604020202020204" charset="0"/>
                <a:ea typeface="Noto Serif" panose="020B0604020202020204" charset="0"/>
                <a:cs typeface="Noto Serif" panose="020B0604020202020204" charset="0"/>
              </a:rPr>
              <a:t>Outreach Van Medical Director</a:t>
            </a:r>
            <a:r>
              <a:rPr lang="en-US" dirty="0">
                <a:latin typeface="Noto Serif" panose="020B0604020202020204" charset="0"/>
                <a:ea typeface="Noto Serif" panose="020B0604020202020204" charset="0"/>
                <a:cs typeface="Noto Serif" panose="020B0604020202020204" charset="0"/>
              </a:rPr>
              <a:t>,</a:t>
            </a:r>
          </a:p>
        </p:txBody>
      </p:sp>
      <p:sp>
        <p:nvSpPr>
          <p:cNvPr id="4" name="Content Placeholder 3"/>
          <p:cNvSpPr>
            <a:spLocks noGrp="1"/>
          </p:cNvSpPr>
          <p:nvPr>
            <p:ph idx="10"/>
          </p:nvPr>
        </p:nvSpPr>
        <p:spPr>
          <a:xfrm>
            <a:off x="3174898" y="1975386"/>
            <a:ext cx="5467880" cy="4107914"/>
          </a:xfrm>
        </p:spPr>
        <p:txBody>
          <a:bodyPr>
            <a:normAutofit fontScale="85000" lnSpcReduction="10000"/>
          </a:bodyPr>
          <a:lstStyle/>
          <a:p>
            <a:pPr marL="265176" indent="-173736">
              <a:buSzPct val="120000"/>
            </a:pPr>
            <a:endParaRPr lang="en-US" sz="2400" dirty="0" smtClean="0">
              <a:solidFill>
                <a:schemeClr val="bg1"/>
              </a:solidFill>
            </a:endParaRPr>
          </a:p>
          <a:p>
            <a:pPr marL="265176" indent="-173736">
              <a:buSzPct val="120000"/>
            </a:pPr>
            <a:r>
              <a:rPr lang="en-US" sz="2400" dirty="0" smtClean="0">
                <a:solidFill>
                  <a:schemeClr val="bg1"/>
                </a:solidFill>
              </a:rPr>
              <a:t>Mitchell Brinks, MD, MPH</a:t>
            </a:r>
          </a:p>
          <a:p>
            <a:pPr marL="665226" lvl="1" indent="-173736">
              <a:buSzPct val="120000"/>
            </a:pPr>
            <a:r>
              <a:rPr lang="en-US" dirty="0" smtClean="0">
                <a:solidFill>
                  <a:schemeClr val="bg1"/>
                </a:solidFill>
              </a:rPr>
              <a:t>Burns Paiute Tribe</a:t>
            </a:r>
          </a:p>
          <a:p>
            <a:pPr marL="665226" lvl="1" indent="-173736">
              <a:buSzPct val="120000"/>
            </a:pPr>
            <a:r>
              <a:rPr lang="en-US" dirty="0" smtClean="0">
                <a:solidFill>
                  <a:schemeClr val="bg1"/>
                </a:solidFill>
              </a:rPr>
              <a:t>Dr. Miles Rudd, Deputy Director Portland Area HIS</a:t>
            </a:r>
          </a:p>
          <a:p>
            <a:pPr marL="665226" lvl="1" indent="-173736">
              <a:buSzPct val="120000"/>
            </a:pPr>
            <a:r>
              <a:rPr lang="en-US" dirty="0" smtClean="0">
                <a:solidFill>
                  <a:schemeClr val="bg1"/>
                </a:solidFill>
              </a:rPr>
              <a:t>Dr. Tom Becker, OHSU Public Health</a:t>
            </a:r>
          </a:p>
          <a:p>
            <a:pPr marL="665226" lvl="1" indent="-173736">
              <a:buSzPct val="120000"/>
            </a:pPr>
            <a:r>
              <a:rPr lang="en-US" dirty="0" smtClean="0">
                <a:solidFill>
                  <a:schemeClr val="bg1"/>
                </a:solidFill>
              </a:rPr>
              <a:t>Dr. Steve Mansberger, Legacy Devers Eye Institute</a:t>
            </a:r>
          </a:p>
          <a:p>
            <a:pPr marL="665226" lvl="1" indent="-173736">
              <a:buSzPct val="120000"/>
            </a:pPr>
            <a:r>
              <a:rPr lang="en-US" dirty="0" smtClean="0">
                <a:solidFill>
                  <a:schemeClr val="bg1"/>
                </a:solidFill>
              </a:rPr>
              <a:t>Michelle Singer, OHSU NAERG</a:t>
            </a:r>
          </a:p>
          <a:p>
            <a:pPr marL="665226" lvl="1" indent="-173736">
              <a:buSzPct val="120000"/>
            </a:pPr>
            <a:r>
              <a:rPr lang="en-US" dirty="0" smtClean="0">
                <a:solidFill>
                  <a:schemeClr val="bg1"/>
                </a:solidFill>
              </a:rPr>
              <a:t>Kerry Lopez, </a:t>
            </a:r>
            <a:r>
              <a:rPr lang="en-US" dirty="0"/>
              <a:t>Director, NW Tribal Cancer and Western Tribal Diabetes Projects</a:t>
            </a:r>
          </a:p>
          <a:p>
            <a:pPr marL="665226" lvl="1" indent="-173736">
              <a:buSzPct val="120000"/>
            </a:pPr>
            <a:endParaRPr lang="en-US" dirty="0" smtClean="0">
              <a:solidFill>
                <a:schemeClr val="bg1"/>
              </a:solidFill>
            </a:endParaRPr>
          </a:p>
          <a:p>
            <a:pPr marL="491490" lvl="1" indent="0">
              <a:buSzPct val="120000"/>
              <a:buNone/>
            </a:pPr>
            <a:endParaRPr lang="en-US" dirty="0" smtClean="0">
              <a:solidFill>
                <a:schemeClr val="bg1"/>
              </a:solidFill>
            </a:endParaRPr>
          </a:p>
        </p:txBody>
      </p:sp>
      <p:pic>
        <p:nvPicPr>
          <p:cNvPr id="1028" name="Picture 4"/>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5861" b="6251"/>
          <a:stretch/>
        </p:blipFill>
        <p:spPr bwMode="auto">
          <a:xfrm>
            <a:off x="454546" y="561115"/>
            <a:ext cx="2249262" cy="28285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86262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74898" y="387560"/>
            <a:ext cx="5467880" cy="1917700"/>
          </a:xfrm>
        </p:spPr>
        <p:txBody>
          <a:bodyPr/>
          <a:lstStyle/>
          <a:p>
            <a:pPr>
              <a:spcBef>
                <a:spcPts val="600"/>
              </a:spcBef>
            </a:pPr>
            <a:r>
              <a:rPr lang="en-US" dirty="0" smtClean="0">
                <a:latin typeface="Noto Serif" panose="020B0604020202020204" charset="0"/>
                <a:ea typeface="Noto Serif" panose="020B0604020202020204" charset="0"/>
                <a:cs typeface="Noto Serif" panose="020B0604020202020204" charset="0"/>
              </a:rPr>
              <a:t/>
            </a:r>
            <a:br>
              <a:rPr lang="en-US" dirty="0" smtClean="0">
                <a:latin typeface="Noto Serif" panose="020B0604020202020204" charset="0"/>
                <a:ea typeface="Noto Serif" panose="020B0604020202020204" charset="0"/>
                <a:cs typeface="Noto Serif" panose="020B0604020202020204" charset="0"/>
              </a:rPr>
            </a:br>
            <a:r>
              <a:rPr lang="en-US" dirty="0" smtClean="0">
                <a:latin typeface="Noto Serif" panose="020B0604020202020204" charset="0"/>
                <a:ea typeface="Noto Serif" panose="020B0604020202020204" charset="0"/>
                <a:cs typeface="Noto Serif" panose="020B0604020202020204" charset="0"/>
              </a:rPr>
              <a:t/>
            </a:r>
            <a:br>
              <a:rPr lang="en-US" dirty="0" smtClean="0">
                <a:latin typeface="Noto Serif" panose="020B0604020202020204" charset="0"/>
                <a:ea typeface="Noto Serif" panose="020B0604020202020204" charset="0"/>
                <a:cs typeface="Noto Serif" panose="020B0604020202020204" charset="0"/>
              </a:rPr>
            </a:br>
            <a:endParaRPr lang="en-US" dirty="0">
              <a:latin typeface="Noto Serif" panose="020B0604020202020204" charset="0"/>
              <a:ea typeface="Noto Serif" panose="020B0604020202020204" charset="0"/>
              <a:cs typeface="Noto Serif" panose="020B0604020202020204" charset="0"/>
            </a:endParaRPr>
          </a:p>
        </p:txBody>
      </p:sp>
      <p:sp>
        <p:nvSpPr>
          <p:cNvPr id="4" name="Content Placeholder 3"/>
          <p:cNvSpPr>
            <a:spLocks noGrp="1"/>
          </p:cNvSpPr>
          <p:nvPr>
            <p:ph idx="10"/>
          </p:nvPr>
        </p:nvSpPr>
        <p:spPr>
          <a:xfrm>
            <a:off x="3174898" y="1975386"/>
            <a:ext cx="5467880" cy="3314757"/>
          </a:xfrm>
        </p:spPr>
        <p:txBody>
          <a:bodyPr>
            <a:normAutofit lnSpcReduction="10000"/>
          </a:bodyPr>
          <a:lstStyle/>
          <a:p>
            <a:pPr marL="265176" indent="-173736">
              <a:spcAft>
                <a:spcPts val="2000"/>
              </a:spcAft>
              <a:buSzPct val="120000"/>
            </a:pPr>
            <a:r>
              <a:rPr lang="en-US" dirty="0" smtClean="0">
                <a:solidFill>
                  <a:srgbClr val="364852"/>
                </a:solidFill>
              </a:rPr>
              <a:t>Establish partner sites within the communities </a:t>
            </a:r>
          </a:p>
          <a:p>
            <a:pPr marL="265176" indent="-173736">
              <a:spcAft>
                <a:spcPts val="2000"/>
              </a:spcAft>
              <a:buSzPct val="120000"/>
            </a:pPr>
            <a:r>
              <a:rPr lang="en-US" dirty="0" smtClean="0">
                <a:solidFill>
                  <a:srgbClr val="364852"/>
                </a:solidFill>
              </a:rPr>
              <a:t>Partner sites identify and invite participants to screening</a:t>
            </a:r>
          </a:p>
          <a:p>
            <a:pPr marL="265176" indent="-173736">
              <a:spcAft>
                <a:spcPts val="2000"/>
              </a:spcAft>
              <a:buSzPct val="120000"/>
            </a:pPr>
            <a:r>
              <a:rPr lang="en-US" dirty="0" smtClean="0">
                <a:solidFill>
                  <a:srgbClr val="364852"/>
                </a:solidFill>
              </a:rPr>
              <a:t>Partner sites assist with any follow up that needs to be done based on the screening</a:t>
            </a:r>
            <a:endParaRPr lang="en-US" dirty="0">
              <a:solidFill>
                <a:srgbClr val="364852"/>
              </a:solidFill>
            </a:endParaRPr>
          </a:p>
        </p:txBody>
      </p:sp>
      <p:pic>
        <p:nvPicPr>
          <p:cNvPr id="5" name="Picture Placeholder 4"/>
          <p:cNvPicPr>
            <a:picLocks noGrp="1" noChangeAspect="1"/>
          </p:cNvPicPr>
          <p:nvPr>
            <p:ph type="pic" idx="1"/>
          </p:nvPr>
        </p:nvPicPr>
        <p:blipFill rotWithShape="1">
          <a:blip r:embed="rId3" cstate="email">
            <a:extLst>
              <a:ext uri="{28A0092B-C50C-407E-A947-70E740481C1C}">
                <a14:useLocalDpi xmlns:a14="http://schemas.microsoft.com/office/drawing/2010/main"/>
              </a:ext>
            </a:extLst>
          </a:blip>
          <a:srcRect t="-570" b="-2092"/>
          <a:stretch/>
        </p:blipFill>
        <p:spPr>
          <a:xfrm>
            <a:off x="-1" y="-40943"/>
            <a:ext cx="2526665" cy="7083187"/>
          </a:xfrm>
        </p:spPr>
      </p:pic>
      <p:sp>
        <p:nvSpPr>
          <p:cNvPr id="2" name="Rectangle 1"/>
          <p:cNvSpPr/>
          <p:nvPr/>
        </p:nvSpPr>
        <p:spPr>
          <a:xfrm>
            <a:off x="3174898" y="1084800"/>
            <a:ext cx="5041765" cy="523220"/>
          </a:xfrm>
          <a:prstGeom prst="rect">
            <a:avLst/>
          </a:prstGeom>
        </p:spPr>
        <p:txBody>
          <a:bodyPr wrap="none">
            <a:spAutoFit/>
          </a:bodyPr>
          <a:lstStyle/>
          <a:p>
            <a:r>
              <a:rPr lang="en-US" sz="2800" b="1" i="1" dirty="0">
                <a:solidFill>
                  <a:schemeClr val="accent1"/>
                </a:solidFill>
                <a:latin typeface="Noto Serif" panose="020B0604020202020204" charset="0"/>
                <a:ea typeface="Noto Serif" panose="020B0604020202020204" charset="0"/>
                <a:cs typeface="Noto Serif" panose="020B0604020202020204" charset="0"/>
              </a:rPr>
              <a:t>Use the existing van model</a:t>
            </a:r>
          </a:p>
        </p:txBody>
      </p:sp>
    </p:spTree>
    <p:extLst>
      <p:ext uri="{BB962C8B-B14F-4D97-AF65-F5344CB8AC3E}">
        <p14:creationId xmlns:p14="http://schemas.microsoft.com/office/powerpoint/2010/main" val="6414611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floresch\AppData\Local\Microsoft\Windows\Temporary Internet Files\Content.Outlook\GHH9JOKE\theleap.jpg"/>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descr="Translucent white rectangle for quotes. " title="Translucent white rectangle for quotes. "/>
          <p:cNvSpPr/>
          <p:nvPr/>
        </p:nvSpPr>
        <p:spPr>
          <a:xfrm>
            <a:off x="1023021" y="1059712"/>
            <a:ext cx="7114125" cy="4738575"/>
          </a:xfrm>
          <a:prstGeom prst="rect">
            <a:avLst/>
          </a:prstGeom>
          <a:solidFill>
            <a:schemeClr val="bg1">
              <a:alpha val="79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969962" lvl="2" indent="-457200" algn="ctr">
              <a:buFont typeface="Arial" panose="020B0604020202020204" pitchFamily="34" charset="0"/>
              <a:buChar char="•"/>
            </a:pPr>
            <a:endParaRPr lang="en-US" sz="2800" spc="20" dirty="0">
              <a:solidFill>
                <a:schemeClr val="accent2"/>
              </a:solidFill>
              <a:latin typeface="Lato Regular"/>
              <a:cs typeface="Lato Regular"/>
            </a:endParaRPr>
          </a:p>
        </p:txBody>
      </p:sp>
      <p:sp>
        <p:nvSpPr>
          <p:cNvPr id="6" name="TextBox 5"/>
          <p:cNvSpPr txBox="1"/>
          <p:nvPr/>
        </p:nvSpPr>
        <p:spPr>
          <a:xfrm>
            <a:off x="1023021" y="1727913"/>
            <a:ext cx="7114125" cy="3847207"/>
          </a:xfrm>
          <a:prstGeom prst="rect">
            <a:avLst/>
          </a:prstGeom>
          <a:noFill/>
        </p:spPr>
        <p:txBody>
          <a:bodyPr wrap="square" rtlCol="0">
            <a:spAutoFit/>
          </a:bodyPr>
          <a:lstStyle/>
          <a:p>
            <a:pPr marL="228600" indent="-173038" algn="ctr"/>
            <a:r>
              <a:rPr lang="en-US" sz="4400" spc="20" dirty="0" smtClean="0">
                <a:solidFill>
                  <a:schemeClr val="accent2"/>
                </a:solidFill>
                <a:latin typeface="Noto Serif" panose="020B0604020202020204" charset="0"/>
                <a:ea typeface="Noto Serif" panose="020B0604020202020204" charset="0"/>
                <a:cs typeface="Noto Serif" panose="020B0604020202020204" charset="0"/>
              </a:rPr>
              <a:t>The Leap</a:t>
            </a:r>
          </a:p>
          <a:p>
            <a:pPr marL="228600" indent="-173038" algn="ctr"/>
            <a:endParaRPr lang="en-US" sz="4400" spc="20" dirty="0" smtClean="0">
              <a:solidFill>
                <a:schemeClr val="accent2"/>
              </a:solidFill>
              <a:latin typeface="Noto Serif" panose="020B0604020202020204" charset="0"/>
              <a:ea typeface="Noto Serif" panose="020B0604020202020204" charset="0"/>
              <a:cs typeface="Noto Serif" panose="020B0604020202020204" charset="0"/>
            </a:endParaRPr>
          </a:p>
          <a:p>
            <a:pPr marL="969962" lvl="2" indent="-457200" algn="ctr">
              <a:buFont typeface="Arial" panose="020B0604020202020204" pitchFamily="34" charset="0"/>
              <a:buChar char="•"/>
            </a:pPr>
            <a:r>
              <a:rPr lang="en-US" sz="2800" spc="20" dirty="0">
                <a:solidFill>
                  <a:schemeClr val="accent2"/>
                </a:solidFill>
                <a:latin typeface="Noto Serif" panose="020B0604020202020204" charset="0"/>
                <a:ea typeface="Noto Serif" panose="020B0604020202020204" charset="0"/>
                <a:cs typeface="Noto Serif" panose="020B0604020202020204" charset="0"/>
              </a:rPr>
              <a:t>Cow Creek</a:t>
            </a:r>
          </a:p>
          <a:p>
            <a:pPr marL="512762" indent="-457200" algn="ctr">
              <a:buFont typeface="Arial" panose="020B0604020202020204" pitchFamily="34" charset="0"/>
              <a:buChar char="•"/>
            </a:pPr>
            <a:r>
              <a:rPr lang="en-US" sz="2800" spc="20" dirty="0" smtClean="0">
                <a:solidFill>
                  <a:schemeClr val="accent2"/>
                </a:solidFill>
                <a:latin typeface="Noto Serif" panose="020B0604020202020204" charset="0"/>
                <a:ea typeface="Noto Serif" panose="020B0604020202020204" charset="0"/>
                <a:cs typeface="Noto Serif" panose="020B0604020202020204" charset="0"/>
              </a:rPr>
              <a:t>Klamath</a:t>
            </a:r>
            <a:endParaRPr lang="en-US" sz="2800" spc="20" dirty="0">
              <a:solidFill>
                <a:schemeClr val="accent2"/>
              </a:solidFill>
              <a:latin typeface="Noto Serif" panose="020B0604020202020204" charset="0"/>
              <a:ea typeface="Noto Serif" panose="020B0604020202020204" charset="0"/>
              <a:cs typeface="Noto Serif" panose="020B0604020202020204" charset="0"/>
            </a:endParaRPr>
          </a:p>
          <a:p>
            <a:pPr marL="512762" indent="-457200" algn="ctr">
              <a:buFont typeface="Arial" panose="020B0604020202020204" pitchFamily="34" charset="0"/>
              <a:buChar char="•"/>
            </a:pPr>
            <a:r>
              <a:rPr lang="en-US" sz="2800" spc="20" dirty="0">
                <a:solidFill>
                  <a:schemeClr val="accent2"/>
                </a:solidFill>
                <a:latin typeface="Noto Serif" panose="020B0604020202020204" charset="0"/>
                <a:ea typeface="Noto Serif" panose="020B0604020202020204" charset="0"/>
                <a:cs typeface="Noto Serif" panose="020B0604020202020204" charset="0"/>
              </a:rPr>
              <a:t>Coquille</a:t>
            </a:r>
          </a:p>
          <a:p>
            <a:pPr marL="228600" indent="-173038" algn="ctr"/>
            <a:endParaRPr lang="en-US" sz="4400" spc="20" dirty="0" smtClean="0">
              <a:solidFill>
                <a:schemeClr val="accent2"/>
              </a:solidFill>
              <a:latin typeface="Lato Regular"/>
              <a:cs typeface="Lato Regular"/>
            </a:endParaRPr>
          </a:p>
          <a:p>
            <a:pPr marL="228600" indent="-173038" algn="ctr">
              <a:spcAft>
                <a:spcPts val="1200"/>
              </a:spcAft>
            </a:pPr>
            <a:r>
              <a:rPr lang="en-US" sz="2800" spc="20" dirty="0" smtClean="0">
                <a:solidFill>
                  <a:schemeClr val="accent2"/>
                </a:solidFill>
                <a:latin typeface="Lato Regular"/>
                <a:cs typeface="Lato Regular"/>
              </a:rPr>
              <a:t> </a:t>
            </a:r>
          </a:p>
        </p:txBody>
      </p:sp>
    </p:spTree>
    <p:extLst>
      <p:ext uri="{BB962C8B-B14F-4D97-AF65-F5344CB8AC3E}">
        <p14:creationId xmlns:p14="http://schemas.microsoft.com/office/powerpoint/2010/main" val="1965886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21556"/>
            <a:ext cx="9144000" cy="1143000"/>
          </a:xfrm>
        </p:spPr>
        <p:txBody>
          <a:bodyPr>
            <a:normAutofit/>
          </a:bodyPr>
          <a:lstStyle/>
          <a:p>
            <a:pPr algn="ctr"/>
            <a:r>
              <a:rPr lang="en-US" dirty="0" smtClean="0">
                <a:latin typeface="Noto Serif" panose="020B0604020202020204" charset="0"/>
                <a:ea typeface="Noto Serif" panose="020B0604020202020204" charset="0"/>
                <a:cs typeface="Noto Serif" panose="020B0604020202020204" charset="0"/>
              </a:rPr>
              <a:t>Cow Creek at Canyonville</a:t>
            </a:r>
            <a:endParaRPr lang="en-US" dirty="0">
              <a:latin typeface="Noto Serif" panose="020B0604020202020204" charset="0"/>
              <a:ea typeface="Noto Serif" panose="020B0604020202020204" charset="0"/>
              <a:cs typeface="Noto Serif" panose="020B0604020202020204" charset="0"/>
            </a:endParaRPr>
          </a:p>
        </p:txBody>
      </p:sp>
      <p:pic>
        <p:nvPicPr>
          <p:cNvPr id="3074" name="Picture 2" descr="X:\SOM\CEI\CEI_M\Outreach\Photos\2015 Events\August tribal rotation 2015\more photos\DSC0802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89189" y="1684677"/>
            <a:ext cx="6640915" cy="4446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02133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9162" y="267556"/>
            <a:ext cx="7534430" cy="1143000"/>
          </a:xfrm>
        </p:spPr>
        <p:txBody>
          <a:bodyPr/>
          <a:lstStyle/>
          <a:p>
            <a:r>
              <a:rPr lang="en-US" dirty="0">
                <a:latin typeface="Noto Serif" panose="020B0604020202020204" charset="0"/>
                <a:ea typeface="Noto Serif" panose="020B0604020202020204" charset="0"/>
                <a:cs typeface="Noto Serif" panose="020B0604020202020204" charset="0"/>
              </a:rPr>
              <a:t>Cow Creek at Canyonville</a:t>
            </a:r>
            <a:endParaRPr lang="en-US" dirty="0"/>
          </a:p>
        </p:txBody>
      </p:sp>
      <p:pic>
        <p:nvPicPr>
          <p:cNvPr id="1026" name="Picture 2" descr="X:\SOM\CEI\CEI_M\Outreach\Photos\2015 Events\August tribal rotation 2015\IMG_250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7862" y="1410556"/>
            <a:ext cx="7049938" cy="52874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89186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52177" y="2523607"/>
            <a:ext cx="8143784" cy="415137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521556"/>
            <a:ext cx="9144000" cy="1143000"/>
          </a:xfrm>
        </p:spPr>
        <p:txBody>
          <a:bodyPr>
            <a:normAutofit/>
          </a:bodyPr>
          <a:lstStyle/>
          <a:p>
            <a:pPr algn="ctr"/>
            <a:r>
              <a:rPr lang="en-US" dirty="0" smtClean="0">
                <a:latin typeface="Noto Serif" panose="020B0604020202020204" charset="0"/>
                <a:ea typeface="Noto Serif" panose="020B0604020202020204" charset="0"/>
                <a:cs typeface="Noto Serif" panose="020B0604020202020204" charset="0"/>
              </a:rPr>
              <a:t>Cow Creek at Canyonville</a:t>
            </a:r>
            <a:endParaRPr lang="en-US" dirty="0">
              <a:latin typeface="Noto Serif" panose="020B0604020202020204" charset="0"/>
              <a:ea typeface="Noto Serif" panose="020B0604020202020204" charset="0"/>
              <a:cs typeface="Noto Serif" panose="020B0604020202020204" charset="0"/>
            </a:endParaRPr>
          </a:p>
        </p:txBody>
      </p:sp>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14402" y="1571114"/>
            <a:ext cx="7141057" cy="4861395"/>
          </a:xfrm>
          <a:prstGeom prst="rect">
            <a:avLst/>
          </a:prstGeom>
        </p:spPr>
      </p:pic>
      <p:pic>
        <p:nvPicPr>
          <p:cNvPr id="5122" name="Picture 2" descr="X:\SOM\CEI\CEI_M\Outreach\Photos\2015 Events\August tribal rotation 2015\more photos\DSC0800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4402" y="1554835"/>
            <a:ext cx="7262085" cy="4861904"/>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X:\SOM\CEI\CEI_M\Outreach\Photos\2015 Events\August tribal rotation 2015\more photos\DSC0800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5469" y="1554835"/>
            <a:ext cx="7262084" cy="486190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X:\SOM\CEI\CEI_M\Outreach\Photos\2015 Events\August tribal rotation 2015\more photos\DSC07997.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05469" y="1562721"/>
            <a:ext cx="7262084" cy="4861903"/>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X:\SOM\CEI\CEI_M\Outreach\Photos\2015 Events\August tribal rotation 2015\more photos\DSC08014.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82096" y="1571114"/>
            <a:ext cx="7308829" cy="489319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X:\SOM\CEI\CEI_M\Outreach\Photos\2015 Events\August tribal rotation 2015\more photos\DSC07995.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91029" y="1554835"/>
            <a:ext cx="7308829" cy="4893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3642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2177" y="2523607"/>
            <a:ext cx="8143784" cy="415137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521556"/>
            <a:ext cx="9144000" cy="1143000"/>
          </a:xfrm>
        </p:spPr>
        <p:txBody>
          <a:bodyPr>
            <a:normAutofit/>
          </a:bodyPr>
          <a:lstStyle/>
          <a:p>
            <a:pPr algn="ctr"/>
            <a:r>
              <a:rPr lang="en-US" dirty="0" smtClean="0">
                <a:latin typeface="Noto Serif" panose="020B0604020202020204" charset="0"/>
                <a:ea typeface="Noto Serif" panose="020B0604020202020204" charset="0"/>
                <a:cs typeface="Noto Serif" panose="020B0604020202020204" charset="0"/>
              </a:rPr>
              <a:t>Klamath at Chiloquin</a:t>
            </a:r>
            <a:endParaRPr lang="en-US" dirty="0">
              <a:latin typeface="Noto Serif" panose="020B0604020202020204" charset="0"/>
              <a:ea typeface="Noto Serif" panose="020B0604020202020204" charset="0"/>
              <a:cs typeface="Noto Serif" panose="020B0604020202020204" charset="0"/>
            </a:endParaRPr>
          </a:p>
        </p:txBody>
      </p:sp>
      <p:pic>
        <p:nvPicPr>
          <p:cNvPr id="2050" name="Picture 2" descr="https://upload.wikimedia.org/wikipedia/commons/thumb/a/a3/Chiloquin_OR_-_welcome_sign.jpg/1272px-Chiloquin_OR_-_welcome_sign.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907986" y="1664556"/>
            <a:ext cx="5680170" cy="48994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00780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2177" y="2523607"/>
            <a:ext cx="8143784" cy="415137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0" y="521556"/>
            <a:ext cx="9144000" cy="1143000"/>
          </a:xfrm>
        </p:spPr>
        <p:txBody>
          <a:bodyPr>
            <a:normAutofit/>
          </a:bodyPr>
          <a:lstStyle/>
          <a:p>
            <a:pPr algn="ctr"/>
            <a:r>
              <a:rPr lang="en-US" dirty="0" smtClean="0">
                <a:latin typeface="Noto Serif" panose="020B0604020202020204" charset="0"/>
                <a:ea typeface="Noto Serif" panose="020B0604020202020204" charset="0"/>
                <a:cs typeface="Noto Serif" panose="020B0604020202020204" charset="0"/>
              </a:rPr>
              <a:t>Klamath at Chiloquin</a:t>
            </a:r>
            <a:endParaRPr lang="en-US" dirty="0">
              <a:latin typeface="Noto Serif" panose="020B0604020202020204" charset="0"/>
              <a:ea typeface="Noto Serif" panose="020B0604020202020204" charset="0"/>
              <a:cs typeface="Noto Serif" panose="020B0604020202020204" charset="0"/>
            </a:endParaRPr>
          </a:p>
        </p:txBody>
      </p:sp>
      <p:sp>
        <p:nvSpPr>
          <p:cNvPr id="3" name="AutoShape 2" descr="https://ohsu.app.box.com/representation/file_version_45107736353/image_2048_jpg/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https://ohsu.app.box.com/representation/file_version_45107736353/image_2048_jpg/1.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https://ohsu.app.box.com/representation/file_version_45107736353/image_2048_jpg/1.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80" name="Picture 8" descr="C:\Users\floresch\AppData\Local\Temp\2\IMG_246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55594" y="1572096"/>
            <a:ext cx="6632812" cy="4974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8936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2177" y="2523607"/>
            <a:ext cx="8143784" cy="415137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0" y="521556"/>
            <a:ext cx="9144000" cy="1143000"/>
          </a:xfrm>
        </p:spPr>
        <p:txBody>
          <a:bodyPr>
            <a:normAutofit/>
          </a:bodyPr>
          <a:lstStyle/>
          <a:p>
            <a:pPr algn="ctr"/>
            <a:r>
              <a:rPr lang="en-US" dirty="0" smtClean="0">
                <a:latin typeface="Noto Serif" panose="020B0604020202020204" charset="0"/>
                <a:ea typeface="Noto Serif" panose="020B0604020202020204" charset="0"/>
                <a:cs typeface="Noto Serif" panose="020B0604020202020204" charset="0"/>
              </a:rPr>
              <a:t>Klamath at Chiloquin</a:t>
            </a:r>
            <a:endParaRPr lang="en-US" dirty="0">
              <a:latin typeface="Noto Serif" panose="020B0604020202020204" charset="0"/>
              <a:ea typeface="Noto Serif" panose="020B0604020202020204" charset="0"/>
              <a:cs typeface="Noto Serif" panose="020B0604020202020204" charset="0"/>
            </a:endParaRPr>
          </a:p>
        </p:txBody>
      </p:sp>
      <p:sp>
        <p:nvSpPr>
          <p:cNvPr id="3" name="AutoShape 2" descr="https://ohsu.app.box.com/representation/file_version_45107736353/image_2048_jpg/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https://ohsu.app.box.com/representation/file_version_45107736353/image_2048_jpg/1.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https://ohsu.app.box.com/representation/file_version_45107736353/image_2048_jpg/1.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81" name="Picture 9" descr="C:\Users\floresch\AppData\Local\Temp\2\IMG_246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36120" y="1514403"/>
            <a:ext cx="6632812" cy="4974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36848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361" y="1038192"/>
            <a:ext cx="7936853" cy="1143000"/>
          </a:xfrm>
        </p:spPr>
        <p:txBody>
          <a:bodyPr>
            <a:normAutofit fontScale="90000"/>
          </a:bodyPr>
          <a:lstStyle/>
          <a:p>
            <a:r>
              <a:rPr lang="en-US" dirty="0" smtClean="0">
                <a:latin typeface="Noto Serif" panose="020B0604020202020204" charset="0"/>
                <a:ea typeface="Noto Serif" panose="020B0604020202020204" charset="0"/>
                <a:cs typeface="Noto Serif" panose="020B0604020202020204" charset="0"/>
              </a:rPr>
              <a:t>What is preventable blindness?</a:t>
            </a:r>
            <a:endParaRPr lang="en-US" dirty="0">
              <a:latin typeface="Noto Serif" panose="020B0604020202020204" charset="0"/>
              <a:ea typeface="Noto Serif" panose="020B0604020202020204" charset="0"/>
              <a:cs typeface="Noto Serif" panose="020B0604020202020204" charset="0"/>
            </a:endParaRPr>
          </a:p>
        </p:txBody>
      </p:sp>
      <p:sp>
        <p:nvSpPr>
          <p:cNvPr id="3" name="Text Placeholder 2"/>
          <p:cNvSpPr>
            <a:spLocks noGrp="1"/>
          </p:cNvSpPr>
          <p:nvPr>
            <p:ph type="body" sz="quarter" idx="10"/>
          </p:nvPr>
        </p:nvSpPr>
        <p:spPr>
          <a:xfrm>
            <a:off x="811213" y="2056358"/>
            <a:ext cx="7534275" cy="2938995"/>
          </a:xfrm>
        </p:spPr>
        <p:txBody>
          <a:bodyPr>
            <a:normAutofit/>
          </a:bodyPr>
          <a:lstStyle/>
          <a:p>
            <a:r>
              <a:rPr lang="en-US" dirty="0" smtClean="0"/>
              <a:t>“Blindness which could be either treated or prevented by known, cost-effective means”</a:t>
            </a:r>
          </a:p>
          <a:p>
            <a:pPr lvl="1"/>
            <a:r>
              <a:rPr lang="en-US" sz="1600" dirty="0" smtClean="0"/>
              <a:t>International Agency for the Prevention of Blindness</a:t>
            </a:r>
          </a:p>
          <a:p>
            <a:r>
              <a:rPr lang="en-US" dirty="0"/>
              <a:t>3 main conditions </a:t>
            </a:r>
            <a:r>
              <a:rPr lang="en-US" dirty="0" smtClean="0"/>
              <a:t>in </a:t>
            </a:r>
            <a:r>
              <a:rPr lang="en-US" dirty="0"/>
              <a:t>United States</a:t>
            </a:r>
          </a:p>
        </p:txBody>
      </p:sp>
    </p:spTree>
    <p:extLst>
      <p:ext uri="{BB962C8B-B14F-4D97-AF65-F5344CB8AC3E}">
        <p14:creationId xmlns:p14="http://schemas.microsoft.com/office/powerpoint/2010/main" val="6450788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2177" y="2523607"/>
            <a:ext cx="8143784" cy="415137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0" y="521556"/>
            <a:ext cx="9144000" cy="1143000"/>
          </a:xfrm>
        </p:spPr>
        <p:txBody>
          <a:bodyPr>
            <a:normAutofit/>
          </a:bodyPr>
          <a:lstStyle/>
          <a:p>
            <a:pPr algn="ctr"/>
            <a:r>
              <a:rPr lang="en-US" dirty="0" smtClean="0">
                <a:latin typeface="Noto Serif" panose="020B0604020202020204" charset="0"/>
                <a:ea typeface="Noto Serif" panose="020B0604020202020204" charset="0"/>
                <a:cs typeface="Noto Serif" panose="020B0604020202020204" charset="0"/>
              </a:rPr>
              <a:t>Klamath at Chiloquin</a:t>
            </a:r>
            <a:endParaRPr lang="en-US" dirty="0">
              <a:latin typeface="Noto Serif" panose="020B0604020202020204" charset="0"/>
              <a:ea typeface="Noto Serif" panose="020B0604020202020204" charset="0"/>
              <a:cs typeface="Noto Serif" panose="020B0604020202020204" charset="0"/>
            </a:endParaRPr>
          </a:p>
        </p:txBody>
      </p:sp>
      <p:sp>
        <p:nvSpPr>
          <p:cNvPr id="3" name="AutoShape 2" descr="https://ohsu.app.box.com/representation/file_version_45107736353/image_2048_jpg/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https://ohsu.app.box.com/representation/file_version_45107736353/image_2048_jpg/1.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https://ohsu.app.box.com/representation/file_version_45107736353/image_2048_jpg/1.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83" name="Picture 11" descr="C:\Users\floresch\AppData\Local\Temp\2\IMG_248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75220" y="1514395"/>
            <a:ext cx="6632812" cy="4974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31450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2177" y="2523607"/>
            <a:ext cx="8143784" cy="415137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521556"/>
            <a:ext cx="9144000" cy="1143000"/>
          </a:xfrm>
        </p:spPr>
        <p:txBody>
          <a:bodyPr>
            <a:normAutofit/>
          </a:bodyPr>
          <a:lstStyle/>
          <a:p>
            <a:pPr algn="ctr"/>
            <a:r>
              <a:rPr lang="en-US" dirty="0" smtClean="0">
                <a:latin typeface="Noto Serif" panose="020B0604020202020204" charset="0"/>
                <a:ea typeface="Noto Serif" panose="020B0604020202020204" charset="0"/>
                <a:cs typeface="Noto Serif" panose="020B0604020202020204" charset="0"/>
              </a:rPr>
              <a:t>Coquille at Coos Bay</a:t>
            </a:r>
            <a:endParaRPr lang="en-US" dirty="0">
              <a:latin typeface="Noto Serif" panose="020B0604020202020204" charset="0"/>
              <a:ea typeface="Noto Serif" panose="020B0604020202020204" charset="0"/>
              <a:cs typeface="Noto Serif" panose="020B0604020202020204" charset="0"/>
            </a:endParaRPr>
          </a:p>
        </p:txBody>
      </p:sp>
      <p:pic>
        <p:nvPicPr>
          <p:cNvPr id="5122" name="Picture 2" descr="X:\SOM\CEI\CEI_M\Outreach\Photos\2015 Events\August tribal rotation 2015\IMG_253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78173" y="1494430"/>
            <a:ext cx="7151427" cy="5363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12278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2177" y="2523607"/>
            <a:ext cx="8143784" cy="415137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0" y="521556"/>
            <a:ext cx="9144000" cy="1143000"/>
          </a:xfrm>
        </p:spPr>
        <p:txBody>
          <a:bodyPr>
            <a:normAutofit/>
          </a:bodyPr>
          <a:lstStyle/>
          <a:p>
            <a:pPr algn="ctr"/>
            <a:r>
              <a:rPr lang="en-US" dirty="0" smtClean="0">
                <a:latin typeface="Noto Serif" panose="020B0604020202020204" charset="0"/>
                <a:ea typeface="Noto Serif" panose="020B0604020202020204" charset="0"/>
                <a:cs typeface="Noto Serif" panose="020B0604020202020204" charset="0"/>
              </a:rPr>
              <a:t>Coquille at Coos Bay</a:t>
            </a:r>
            <a:endParaRPr lang="en-US" dirty="0">
              <a:latin typeface="Noto Serif" panose="020B0604020202020204" charset="0"/>
              <a:ea typeface="Noto Serif" panose="020B0604020202020204" charset="0"/>
              <a:cs typeface="Noto Serif" panose="020B0604020202020204" charset="0"/>
            </a:endParaRPr>
          </a:p>
        </p:txBody>
      </p:sp>
      <p:pic>
        <p:nvPicPr>
          <p:cNvPr id="6146" name="Picture 2" descr="X:\SOM\CEI\CEI_M\Outreach\Photos\2015 Events\August tribal rotation 2015\IMG_250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92321" y="1821975"/>
            <a:ext cx="5895833" cy="4421875"/>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X:\SOM\CEI\CEI_M\Outreach\Photos\2015 Events\August tribal rotation 2015\IMG_250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92321" y="1821975"/>
            <a:ext cx="5895834" cy="4421875"/>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X:\SOM\CEI\CEI_M\Outreach\Photos\2015 Events\August tribal rotation 2015\IMG_2513.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692321" y="1821975"/>
            <a:ext cx="5895834" cy="4421875"/>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X:\SOM\CEI\CEI_M\Outreach\Photos\2015 Events\August tribal rotation 2015\IMG_2519.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692321" y="1821976"/>
            <a:ext cx="5895832" cy="4421874"/>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X:\SOM\CEI\CEI_M\Outreach\Photos\2015 Events\August tribal rotation 2015\IMG_2528.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692322" y="1821977"/>
            <a:ext cx="5895831" cy="4421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3912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9258406" cy="6858000"/>
          </a:xfrm>
          <a:prstGeom prst="rect">
            <a:avLst/>
          </a:prstGeom>
        </p:spPr>
      </p:pic>
      <p:sp>
        <p:nvSpPr>
          <p:cNvPr id="8" name="Rectangle 7" descr="Translucent white rectangle for quotes. " title="Translucent white rectangle for quotes. "/>
          <p:cNvSpPr/>
          <p:nvPr/>
        </p:nvSpPr>
        <p:spPr>
          <a:xfrm>
            <a:off x="423079" y="967249"/>
            <a:ext cx="2388239" cy="4833049"/>
          </a:xfrm>
          <a:prstGeom prst="rect">
            <a:avLst/>
          </a:prstGeom>
          <a:solidFill>
            <a:schemeClr val="bg1">
              <a:alpha val="79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969962" lvl="2" indent="-457200" algn="ctr">
              <a:buFont typeface="Arial" panose="020B0604020202020204" pitchFamily="34" charset="0"/>
              <a:buChar char="•"/>
            </a:pPr>
            <a:endParaRPr lang="en-US" sz="2800" spc="20" dirty="0">
              <a:solidFill>
                <a:schemeClr val="accent2"/>
              </a:solidFill>
              <a:latin typeface="Lato Regular"/>
              <a:cs typeface="Lato Regular"/>
            </a:endParaRPr>
          </a:p>
        </p:txBody>
      </p:sp>
      <p:sp>
        <p:nvSpPr>
          <p:cNvPr id="4" name="Content Placeholder 3"/>
          <p:cNvSpPr>
            <a:spLocks noGrp="1"/>
          </p:cNvSpPr>
          <p:nvPr>
            <p:ph idx="10"/>
          </p:nvPr>
        </p:nvSpPr>
        <p:spPr>
          <a:xfrm>
            <a:off x="423080" y="1725309"/>
            <a:ext cx="2388239" cy="3823962"/>
          </a:xfrm>
        </p:spPr>
        <p:txBody>
          <a:bodyPr>
            <a:normAutofit fontScale="85000" lnSpcReduction="10000"/>
          </a:bodyPr>
          <a:lstStyle/>
          <a:p>
            <a:pPr marL="265176" indent="-173736">
              <a:spcAft>
                <a:spcPts val="2000"/>
              </a:spcAft>
              <a:buSzPct val="120000"/>
            </a:pPr>
            <a:r>
              <a:rPr lang="en-US" dirty="0" smtClean="0">
                <a:solidFill>
                  <a:srgbClr val="364852"/>
                </a:solidFill>
              </a:rPr>
              <a:t>795 miles </a:t>
            </a:r>
            <a:endParaRPr lang="en-US" dirty="0">
              <a:solidFill>
                <a:srgbClr val="364852"/>
              </a:solidFill>
            </a:endParaRPr>
          </a:p>
          <a:p>
            <a:pPr marL="265176" indent="-173736">
              <a:spcAft>
                <a:spcPts val="2000"/>
              </a:spcAft>
              <a:buSzPct val="120000"/>
            </a:pPr>
            <a:r>
              <a:rPr lang="en-US" dirty="0" smtClean="0">
                <a:solidFill>
                  <a:srgbClr val="364852"/>
                </a:solidFill>
              </a:rPr>
              <a:t>133 people screened</a:t>
            </a:r>
            <a:endParaRPr lang="en-US" dirty="0">
              <a:solidFill>
                <a:srgbClr val="364852"/>
              </a:solidFill>
            </a:endParaRPr>
          </a:p>
          <a:p>
            <a:pPr marL="265176" indent="-173736">
              <a:spcAft>
                <a:spcPts val="2000"/>
              </a:spcAft>
              <a:buSzPct val="120000"/>
            </a:pPr>
            <a:r>
              <a:rPr lang="en-US" dirty="0" smtClean="0">
                <a:solidFill>
                  <a:srgbClr val="364852"/>
                </a:solidFill>
              </a:rPr>
              <a:t>75 glasses </a:t>
            </a:r>
            <a:r>
              <a:rPr lang="en-US" dirty="0" err="1" smtClean="0">
                <a:solidFill>
                  <a:srgbClr val="364852"/>
                </a:solidFill>
              </a:rPr>
              <a:t>Rxs</a:t>
            </a:r>
            <a:endParaRPr lang="en-US" dirty="0">
              <a:solidFill>
                <a:srgbClr val="364852"/>
              </a:solidFill>
            </a:endParaRPr>
          </a:p>
          <a:p>
            <a:pPr marL="265176" indent="-173736">
              <a:spcAft>
                <a:spcPts val="2000"/>
              </a:spcAft>
              <a:buSzPct val="120000"/>
            </a:pPr>
            <a:r>
              <a:rPr lang="en-US" dirty="0" smtClean="0">
                <a:solidFill>
                  <a:srgbClr val="364852"/>
                </a:solidFill>
              </a:rPr>
              <a:t>36 referrals </a:t>
            </a:r>
          </a:p>
          <a:p>
            <a:pPr marL="265176" indent="-173736">
              <a:spcAft>
                <a:spcPts val="2000"/>
              </a:spcAft>
              <a:buSzPct val="120000"/>
            </a:pPr>
            <a:r>
              <a:rPr lang="en-US" dirty="0" smtClean="0">
                <a:solidFill>
                  <a:srgbClr val="364852"/>
                </a:solidFill>
              </a:rPr>
              <a:t>Increased awareness of eye health </a:t>
            </a:r>
            <a:r>
              <a:rPr lang="en-US" dirty="0">
                <a:solidFill>
                  <a:srgbClr val="364852"/>
                </a:solidFill>
              </a:rPr>
              <a:t>i</a:t>
            </a:r>
            <a:r>
              <a:rPr lang="en-US" dirty="0" smtClean="0">
                <a:solidFill>
                  <a:srgbClr val="364852"/>
                </a:solidFill>
              </a:rPr>
              <a:t>ssues</a:t>
            </a:r>
            <a:endParaRPr lang="en-US" dirty="0">
              <a:solidFill>
                <a:srgbClr val="364852"/>
              </a:solidFill>
            </a:endParaRPr>
          </a:p>
        </p:txBody>
      </p:sp>
      <p:sp>
        <p:nvSpPr>
          <p:cNvPr id="3" name="Title 2"/>
          <p:cNvSpPr>
            <a:spLocks noGrp="1"/>
          </p:cNvSpPr>
          <p:nvPr>
            <p:ph type="title"/>
          </p:nvPr>
        </p:nvSpPr>
        <p:spPr>
          <a:xfrm>
            <a:off x="423080" y="972781"/>
            <a:ext cx="5467880" cy="752528"/>
          </a:xfrm>
        </p:spPr>
        <p:txBody>
          <a:bodyPr/>
          <a:lstStyle/>
          <a:p>
            <a:r>
              <a:rPr lang="en-US" sz="2800" dirty="0" smtClean="0">
                <a:solidFill>
                  <a:schemeClr val="tx1"/>
                </a:solidFill>
                <a:latin typeface="Noto Serif" panose="020B0604020202020204" charset="0"/>
                <a:ea typeface="Noto Serif" panose="020B0604020202020204" charset="0"/>
                <a:cs typeface="Noto Serif" panose="020B0604020202020204" charset="0"/>
              </a:rPr>
              <a:t>Trip Details</a:t>
            </a:r>
            <a:endParaRPr lang="en-US" sz="2800" dirty="0">
              <a:solidFill>
                <a:schemeClr val="tx1"/>
              </a:solidFill>
              <a:latin typeface="Noto Serif" panose="020B0604020202020204" charset="0"/>
              <a:ea typeface="Noto Serif" panose="020B0604020202020204" charset="0"/>
              <a:cs typeface="Noto Serif" panose="020B0604020202020204" charset="0"/>
            </a:endParaRPr>
          </a:p>
        </p:txBody>
      </p:sp>
    </p:spTree>
    <p:extLst>
      <p:ext uri="{BB962C8B-B14F-4D97-AF65-F5344CB8AC3E}">
        <p14:creationId xmlns:p14="http://schemas.microsoft.com/office/powerpoint/2010/main" val="2795434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271753" y="640186"/>
            <a:ext cx="5036023" cy="752528"/>
          </a:xfrm>
        </p:spPr>
        <p:txBody>
          <a:bodyPr/>
          <a:lstStyle/>
          <a:p>
            <a:r>
              <a:rPr lang="en-US" dirty="0" smtClean="0">
                <a:latin typeface="Noto Serif" panose="020B0604020202020204" charset="0"/>
                <a:ea typeface="Noto Serif" panose="020B0604020202020204" charset="0"/>
                <a:cs typeface="Noto Serif" panose="020B0604020202020204" charset="0"/>
              </a:rPr>
              <a:t>Other Native Screenings</a:t>
            </a:r>
            <a:endParaRPr lang="en-US" dirty="0">
              <a:latin typeface="Noto Serif" panose="020B0604020202020204" charset="0"/>
              <a:ea typeface="Noto Serif" panose="020B0604020202020204" charset="0"/>
              <a:cs typeface="Noto Serif" panose="020B0604020202020204" charset="0"/>
            </a:endParaRPr>
          </a:p>
        </p:txBody>
      </p:sp>
      <p:pic>
        <p:nvPicPr>
          <p:cNvPr id="1026" name="Picture 2" descr="X:\SOM\CEI\CEI_M\Outreach\Photos\2015 Events\NARA 7.18.15\DSC07855.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rot="16200000">
            <a:off x="-1401505" y="1401505"/>
            <a:ext cx="6910988" cy="41079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449167" y="1856096"/>
            <a:ext cx="4333238" cy="1231106"/>
          </a:xfrm>
          <a:prstGeom prst="rect">
            <a:avLst/>
          </a:prstGeom>
          <a:noFill/>
        </p:spPr>
        <p:txBody>
          <a:bodyPr wrap="none" rtlCol="0">
            <a:spAutoFit/>
          </a:bodyPr>
          <a:lstStyle/>
          <a:p>
            <a:pPr marL="285750" indent="-285750">
              <a:spcAft>
                <a:spcPts val="1200"/>
              </a:spcAft>
              <a:buFont typeface="Arial" panose="020B0604020202020204" pitchFamily="34" charset="0"/>
              <a:buChar char="•"/>
            </a:pPr>
            <a:r>
              <a:rPr lang="en-US" sz="3200" dirty="0" smtClean="0">
                <a:latin typeface="Noto Serif" panose="020B0604020202020204" charset="0"/>
                <a:ea typeface="Noto Serif" panose="020B0604020202020204" charset="0"/>
                <a:cs typeface="Noto Serif" panose="020B0604020202020204" charset="0"/>
              </a:rPr>
              <a:t>NARA – twice/year</a:t>
            </a:r>
          </a:p>
          <a:p>
            <a:pPr marL="285750" indent="-285750">
              <a:spcAft>
                <a:spcPts val="1200"/>
              </a:spcAft>
              <a:buFont typeface="Arial" panose="020B0604020202020204" pitchFamily="34" charset="0"/>
              <a:buChar char="•"/>
            </a:pPr>
            <a:r>
              <a:rPr lang="en-US" sz="3200" dirty="0" smtClean="0">
                <a:latin typeface="Noto Serif" panose="020B0604020202020204" charset="0"/>
                <a:ea typeface="Noto Serif" panose="020B0604020202020204" charset="0"/>
                <a:cs typeface="Noto Serif" panose="020B0604020202020204" charset="0"/>
              </a:rPr>
              <a:t>Burns Paiute yearly</a:t>
            </a:r>
            <a:endParaRPr lang="en-US" sz="3200" dirty="0">
              <a:latin typeface="Noto Serif" panose="020B0604020202020204" charset="0"/>
              <a:ea typeface="Noto Serif" panose="020B0604020202020204" charset="0"/>
              <a:cs typeface="Noto Serif" panose="020B0604020202020204" charset="0"/>
            </a:endParaRPr>
          </a:p>
        </p:txBody>
      </p:sp>
    </p:spTree>
    <p:extLst>
      <p:ext uri="{BB962C8B-B14F-4D97-AF65-F5344CB8AC3E}">
        <p14:creationId xmlns:p14="http://schemas.microsoft.com/office/powerpoint/2010/main" val="38193810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215953" y="5540991"/>
            <a:ext cx="818866" cy="118735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398838"/>
            <a:ext cx="9144000" cy="828210"/>
          </a:xfrm>
        </p:spPr>
        <p:txBody>
          <a:bodyPr/>
          <a:lstStyle/>
          <a:p>
            <a:pPr algn="ctr"/>
            <a:r>
              <a:rPr lang="en-US" dirty="0" smtClean="0">
                <a:latin typeface="Noto Serif" panose="020B0604020202020204" charset="0"/>
                <a:ea typeface="Noto Serif" panose="020B0604020202020204" charset="0"/>
                <a:cs typeface="Noto Serif" panose="020B0604020202020204" charset="0"/>
              </a:rPr>
              <a:t>NARA July 2015</a:t>
            </a:r>
            <a:endParaRPr lang="en-US" dirty="0">
              <a:latin typeface="Noto Serif" panose="020B0604020202020204" charset="0"/>
              <a:ea typeface="Noto Serif" panose="020B0604020202020204" charset="0"/>
              <a:cs typeface="Noto Serif" panose="020B0604020202020204" charset="0"/>
            </a:endParaRPr>
          </a:p>
        </p:txBody>
      </p:sp>
      <p:pic>
        <p:nvPicPr>
          <p:cNvPr id="2050" name="Picture 2" descr="X:\SOM\CEI\CEI_M\Outreach\Photos\2015 Events\NARA 7.18.15\DSC0781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6979" y="1227048"/>
            <a:ext cx="7983940" cy="534462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X:\SOM\CEI\CEI_M\Outreach\Photos\2015 Events\NARA 7.18.15\DSC0782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6980" y="1227048"/>
            <a:ext cx="7983940" cy="534462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X:\SOM\CEI\CEI_M\Outreach\Photos\2015 Events\NARA 7.18.15\DSC07870.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6979" y="1227047"/>
            <a:ext cx="7983940" cy="5344621"/>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X:\SOM\CEI\CEI_M\Outreach\Photos\2015 Events\NARA 7.18.15\DSC07848.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36979" y="1227048"/>
            <a:ext cx="7983940" cy="534462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X:\SOM\CEI\CEI_M\Outreach\Photos\2015 Events\NARA 7.18.15\DSC07922.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36979" y="1227047"/>
            <a:ext cx="7983941" cy="5344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2159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2922" y="584252"/>
            <a:ext cx="7604983" cy="828210"/>
          </a:xfrm>
        </p:spPr>
        <p:txBody>
          <a:bodyPr/>
          <a:lstStyle/>
          <a:p>
            <a:r>
              <a:rPr lang="en-US" dirty="0">
                <a:latin typeface="Noto Serif" panose="020B0604020202020204" charset="0"/>
                <a:ea typeface="Noto Serif" panose="020B0604020202020204" charset="0"/>
                <a:cs typeface="Noto Serif" panose="020B0604020202020204" charset="0"/>
              </a:rPr>
              <a:t>NARA July 2015</a:t>
            </a:r>
            <a:endParaRPr lang="en-US" dirty="0"/>
          </a:p>
        </p:txBody>
      </p:sp>
      <p:pic>
        <p:nvPicPr>
          <p:cNvPr id="1026" name="Picture 2" descr="X:\SOM\CEI\CEI_M\Outreach\Photos\2015 Events\NARA 7.18.15\DSC0782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2922" y="1491035"/>
            <a:ext cx="7381410" cy="4941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69977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786" y="398838"/>
            <a:ext cx="7604983" cy="828210"/>
          </a:xfrm>
        </p:spPr>
        <p:txBody>
          <a:bodyPr/>
          <a:lstStyle/>
          <a:p>
            <a:r>
              <a:rPr lang="en-US" dirty="0">
                <a:latin typeface="Noto Serif" panose="020B0604020202020204" charset="0"/>
                <a:ea typeface="Noto Serif" panose="020B0604020202020204" charset="0"/>
                <a:cs typeface="Noto Serif" panose="020B0604020202020204" charset="0"/>
              </a:rPr>
              <a:t>NARA </a:t>
            </a:r>
            <a:r>
              <a:rPr lang="en-US" dirty="0" smtClean="0">
                <a:latin typeface="Noto Serif" panose="020B0604020202020204" charset="0"/>
                <a:ea typeface="Noto Serif" panose="020B0604020202020204" charset="0"/>
                <a:cs typeface="Noto Serif" panose="020B0604020202020204" charset="0"/>
              </a:rPr>
              <a:t>December </a:t>
            </a:r>
            <a:r>
              <a:rPr lang="en-US" dirty="0">
                <a:latin typeface="Noto Serif" panose="020B0604020202020204" charset="0"/>
                <a:ea typeface="Noto Serif" panose="020B0604020202020204" charset="0"/>
                <a:cs typeface="Noto Serif" panose="020B0604020202020204" charset="0"/>
              </a:rPr>
              <a:t>2015</a:t>
            </a:r>
            <a:endParaRPr lang="en-US" dirty="0"/>
          </a:p>
        </p:txBody>
      </p:sp>
      <p:pic>
        <p:nvPicPr>
          <p:cNvPr id="1026" name="Picture 2" descr="X:\SOM\CEI\CEI_M\Outreach\Photos\2015 Events\NARA 12.12.15\Rachel Patel.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70786" y="1227048"/>
            <a:ext cx="7269933" cy="5452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76837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215953" y="5540991"/>
            <a:ext cx="818866" cy="118735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398838"/>
            <a:ext cx="9144000" cy="828210"/>
          </a:xfrm>
        </p:spPr>
        <p:txBody>
          <a:bodyPr/>
          <a:lstStyle/>
          <a:p>
            <a:pPr algn="ctr"/>
            <a:r>
              <a:rPr lang="en-US" dirty="0" smtClean="0">
                <a:latin typeface="Noto Serif" panose="020B0604020202020204" charset="0"/>
                <a:ea typeface="Noto Serif" panose="020B0604020202020204" charset="0"/>
                <a:cs typeface="Noto Serif" panose="020B0604020202020204" charset="0"/>
              </a:rPr>
              <a:t>Burns Paiute October 2015</a:t>
            </a:r>
            <a:endParaRPr lang="en-US" dirty="0">
              <a:latin typeface="Noto Serif" panose="020B0604020202020204" charset="0"/>
              <a:ea typeface="Noto Serif" panose="020B0604020202020204" charset="0"/>
              <a:cs typeface="Noto Serif" panose="020B0604020202020204" charset="0"/>
            </a:endParaRPr>
          </a:p>
        </p:txBody>
      </p:sp>
      <p:pic>
        <p:nvPicPr>
          <p:cNvPr id="4098" name="Picture 2" descr="X:\SOM\CEI\CEI_M\Outreach\Photos\2015 Events\Burns 10.15\IMG_274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41945" y="1227048"/>
            <a:ext cx="6810233" cy="510767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X:\SOM\CEI\CEI_M\Outreach\Photos\2015 Events\Burns 10.15\IMG_275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41944" y="1227048"/>
            <a:ext cx="6810233" cy="51076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X:\SOM\CEI\CEI_M\Outreach\Photos\2015 Events\Burns 10.15\IMG_276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241944" y="1227047"/>
            <a:ext cx="6810234" cy="5107675"/>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X:\SOM\CEI\CEI_M\Outreach\Photos\2015 Events\Burns 10.15\IMG_2765.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41946" y="1227046"/>
            <a:ext cx="6810233" cy="510767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X:\SOM\CEI\CEI_M\Outreach\Photos\2015 Events\Burns 10.15\IMG_2764.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241946" y="1227048"/>
            <a:ext cx="6810231" cy="51076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752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5350" y="575198"/>
            <a:ext cx="7604983" cy="828210"/>
          </a:xfrm>
        </p:spPr>
        <p:txBody>
          <a:bodyPr/>
          <a:lstStyle/>
          <a:p>
            <a:r>
              <a:rPr lang="en-US" dirty="0">
                <a:latin typeface="Noto Serif" panose="020B0604020202020204" charset="0"/>
                <a:ea typeface="Noto Serif" panose="020B0604020202020204" charset="0"/>
                <a:cs typeface="Noto Serif" panose="020B0604020202020204" charset="0"/>
              </a:rPr>
              <a:t>Burns Paiute October 2015</a:t>
            </a:r>
            <a:endParaRPr lang="en-US" dirty="0"/>
          </a:p>
        </p:txBody>
      </p:sp>
      <p:pic>
        <p:nvPicPr>
          <p:cNvPr id="2050" name="Picture 2" descr="X:\SOM\CEI\CEI_M\Outreach\Photos\2015 Events\Burns 10.15\IMG_275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25647" y="1484768"/>
            <a:ext cx="6542637" cy="4906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27556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362" y="493588"/>
            <a:ext cx="7534430" cy="1143000"/>
          </a:xfrm>
        </p:spPr>
        <p:txBody>
          <a:bodyPr/>
          <a:lstStyle/>
          <a:p>
            <a:r>
              <a:rPr lang="en-US" dirty="0" smtClean="0">
                <a:latin typeface="Noto Serif" panose="020B0604020202020204" charset="0"/>
                <a:ea typeface="Noto Serif" panose="020B0604020202020204" charset="0"/>
                <a:cs typeface="Noto Serif" panose="020B0604020202020204" charset="0"/>
              </a:rPr>
              <a:t>Diabetic Retinopathy</a:t>
            </a:r>
            <a:endParaRPr lang="en-US" dirty="0">
              <a:latin typeface="Noto Serif" panose="020B0604020202020204" charset="0"/>
              <a:ea typeface="Noto Serif" panose="020B0604020202020204" charset="0"/>
              <a:cs typeface="Noto Serif" panose="020B0604020202020204" charset="0"/>
            </a:endParaRPr>
          </a:p>
        </p:txBody>
      </p:sp>
      <p:sp>
        <p:nvSpPr>
          <p:cNvPr id="3" name="Text Placeholder 2"/>
          <p:cNvSpPr>
            <a:spLocks noGrp="1"/>
          </p:cNvSpPr>
          <p:nvPr>
            <p:ph type="body" sz="quarter" idx="10"/>
          </p:nvPr>
        </p:nvSpPr>
        <p:spPr>
          <a:xfrm>
            <a:off x="811517" y="1632230"/>
            <a:ext cx="7534275" cy="3011487"/>
          </a:xfrm>
        </p:spPr>
        <p:txBody>
          <a:bodyPr>
            <a:normAutofit/>
          </a:bodyPr>
          <a:lstStyle/>
          <a:p>
            <a:r>
              <a:rPr lang="en-US" dirty="0" smtClean="0"/>
              <a:t>Excess sugar in blood causes damage to blood vessels in the eye</a:t>
            </a:r>
            <a:endParaRPr lang="en-US" dirty="0"/>
          </a:p>
          <a:p>
            <a:r>
              <a:rPr lang="en-US" dirty="0" smtClean="0"/>
              <a:t>In United States, 12% of new cases of blindness</a:t>
            </a:r>
            <a:r>
              <a:rPr lang="en-US" baseline="30000" dirty="0" smtClean="0"/>
              <a:t>1</a:t>
            </a:r>
            <a:endParaRPr lang="en-US" baseline="30000" dirty="0"/>
          </a:p>
          <a:p>
            <a:r>
              <a:rPr lang="en-US" dirty="0" smtClean="0"/>
              <a:t>In early stages, there are no warning signs</a:t>
            </a:r>
            <a:endParaRPr lang="en-US" dirty="0"/>
          </a:p>
          <a:p>
            <a:endParaRPr lang="en-US" dirty="0"/>
          </a:p>
        </p:txBody>
      </p:sp>
      <p:sp>
        <p:nvSpPr>
          <p:cNvPr id="7" name="TextBox 6"/>
          <p:cNvSpPr txBox="1"/>
          <p:nvPr/>
        </p:nvSpPr>
        <p:spPr>
          <a:xfrm>
            <a:off x="3877057" y="5964320"/>
            <a:ext cx="4553711" cy="523220"/>
          </a:xfrm>
          <a:prstGeom prst="rect">
            <a:avLst/>
          </a:prstGeom>
          <a:noFill/>
        </p:spPr>
        <p:txBody>
          <a:bodyPr wrap="square" rtlCol="0">
            <a:spAutoFit/>
          </a:bodyPr>
          <a:lstStyle/>
          <a:p>
            <a:r>
              <a:rPr lang="en-US" sz="1400" dirty="0" smtClean="0">
                <a:solidFill>
                  <a:schemeClr val="bg1"/>
                </a:solidFill>
              </a:rPr>
              <a:t>Images </a:t>
            </a:r>
            <a:r>
              <a:rPr lang="en-US" sz="1400" dirty="0">
                <a:solidFill>
                  <a:schemeClr val="bg1"/>
                </a:solidFill>
              </a:rPr>
              <a:t>from "Eye disease simulation, diabetic retinopathy" </a:t>
            </a:r>
            <a:endParaRPr lang="en-US" sz="1400" dirty="0" smtClean="0">
              <a:solidFill>
                <a:schemeClr val="bg1"/>
              </a:solidFill>
            </a:endParaRPr>
          </a:p>
          <a:p>
            <a:r>
              <a:rPr lang="en-US" sz="1400" dirty="0" smtClean="0">
                <a:solidFill>
                  <a:schemeClr val="bg1"/>
                </a:solidFill>
              </a:rPr>
              <a:t>by </a:t>
            </a:r>
            <a:r>
              <a:rPr lang="en-US" sz="1400" dirty="0">
                <a:solidFill>
                  <a:schemeClr val="bg1"/>
                </a:solidFill>
              </a:rPr>
              <a:t>National Eye Institute, National Institutes of </a:t>
            </a:r>
            <a:r>
              <a:rPr lang="en-US" sz="1400" dirty="0" smtClean="0">
                <a:solidFill>
                  <a:schemeClr val="bg1"/>
                </a:solidFill>
              </a:rPr>
              <a:t>Health</a:t>
            </a:r>
            <a:endParaRPr lang="en-US" sz="1400" dirty="0"/>
          </a:p>
        </p:txBody>
      </p:sp>
      <p:sp>
        <p:nvSpPr>
          <p:cNvPr id="11" name="Rectangle 10"/>
          <p:cNvSpPr/>
          <p:nvPr/>
        </p:nvSpPr>
        <p:spPr>
          <a:xfrm>
            <a:off x="171525" y="1490472"/>
            <a:ext cx="8564897" cy="4297680"/>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453974" y="1632230"/>
            <a:ext cx="4466693" cy="3520440"/>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29446" y="1632230"/>
            <a:ext cx="4224528" cy="3520440"/>
          </a:xfrm>
          <a:prstGeom prst="rect">
            <a:avLst/>
          </a:prstGeom>
        </p:spPr>
      </p:pic>
    </p:spTree>
    <p:extLst>
      <p:ext uri="{BB962C8B-B14F-4D97-AF65-F5344CB8AC3E}">
        <p14:creationId xmlns:p14="http://schemas.microsoft.com/office/powerpoint/2010/main" val="2617246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362" y="673956"/>
            <a:ext cx="7534430" cy="1143000"/>
          </a:xfrm>
        </p:spPr>
        <p:txBody>
          <a:bodyPr/>
          <a:lstStyle/>
          <a:p>
            <a:r>
              <a:rPr lang="en-US" dirty="0" smtClean="0">
                <a:latin typeface="Noto Serif" panose="020B0604020202020204" charset="0"/>
                <a:ea typeface="Noto Serif" panose="020B0604020202020204" charset="0"/>
                <a:cs typeface="Noto Serif" panose="020B0604020202020204" charset="0"/>
              </a:rPr>
              <a:t>Next Steps</a:t>
            </a:r>
            <a:endParaRPr lang="en-US" dirty="0">
              <a:latin typeface="Noto Serif" panose="020B0604020202020204" charset="0"/>
              <a:ea typeface="Noto Serif" panose="020B0604020202020204" charset="0"/>
              <a:cs typeface="Noto Serif" panose="020B0604020202020204" charset="0"/>
            </a:endParaRPr>
          </a:p>
        </p:txBody>
      </p:sp>
      <p:sp>
        <p:nvSpPr>
          <p:cNvPr id="5" name="Text Placeholder 2"/>
          <p:cNvSpPr txBox="1">
            <a:spLocks/>
          </p:cNvSpPr>
          <p:nvPr/>
        </p:nvSpPr>
        <p:spPr>
          <a:xfrm>
            <a:off x="777868" y="1816956"/>
            <a:ext cx="7534275" cy="4531231"/>
          </a:xfrm>
          <a:prstGeom prst="rect">
            <a:avLst/>
          </a:prstGeom>
        </p:spPr>
        <p:txBody>
          <a:bodyPr vert="horz" lIns="91440" tIns="45720" rIns="91440" bIns="45720" rtlCol="0">
            <a:normAutofit fontScale="70000" lnSpcReduction="20000"/>
          </a:bodyPr>
          <a:lstStyle>
            <a:lvl1pPr marL="342900" indent="-3429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1pPr>
            <a:lvl2pPr marL="742950" indent="-28575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2pPr>
            <a:lvl3pPr marL="11430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3pPr>
            <a:lvl4pPr marL="16002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4pPr>
            <a:lvl5pPr marL="20574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4300" dirty="0"/>
              <a:t>Partner with other </a:t>
            </a:r>
            <a:r>
              <a:rPr lang="en-US" sz="4300" dirty="0" smtClean="0"/>
              <a:t>tribes</a:t>
            </a:r>
          </a:p>
          <a:p>
            <a:r>
              <a:rPr lang="en-US" sz="4300" dirty="0" smtClean="0"/>
              <a:t>Continue/expand outreach of educational opportunities in health careers to Native youth</a:t>
            </a:r>
          </a:p>
          <a:p>
            <a:r>
              <a:rPr lang="en-US" sz="4300" dirty="0" smtClean="0"/>
              <a:t>Expand eye health services to the aging </a:t>
            </a:r>
          </a:p>
          <a:p>
            <a:r>
              <a:rPr lang="en-US" sz="4300" dirty="0" smtClean="0"/>
              <a:t>Work </a:t>
            </a:r>
            <a:r>
              <a:rPr lang="en-US" sz="4300" dirty="0"/>
              <a:t>with tribes to integrate educational components</a:t>
            </a:r>
          </a:p>
          <a:p>
            <a:endParaRPr lang="en-US" sz="3600" dirty="0" smtClean="0"/>
          </a:p>
          <a:p>
            <a:pPr marL="0" indent="0">
              <a:buFont typeface="Arial"/>
              <a:buNone/>
            </a:pPr>
            <a:endParaRPr lang="en-US" baseline="30000" dirty="0"/>
          </a:p>
        </p:txBody>
      </p:sp>
    </p:spTree>
    <p:extLst>
      <p:ext uri="{BB962C8B-B14F-4D97-AF65-F5344CB8AC3E}">
        <p14:creationId xmlns:p14="http://schemas.microsoft.com/office/powerpoint/2010/main" val="150578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Contact Verian Wedeking</a:t>
            </a:r>
            <a:endParaRPr lang="en-US" dirty="0"/>
          </a:p>
        </p:txBody>
      </p:sp>
      <p:sp>
        <p:nvSpPr>
          <p:cNvPr id="3" name="Text Placeholder 2"/>
          <p:cNvSpPr>
            <a:spLocks noGrp="1"/>
          </p:cNvSpPr>
          <p:nvPr>
            <p:ph type="body" sz="quarter" idx="10"/>
          </p:nvPr>
        </p:nvSpPr>
        <p:spPr/>
        <p:txBody>
          <a:bodyPr/>
          <a:lstStyle/>
          <a:p>
            <a:r>
              <a:rPr lang="en-US" dirty="0" smtClean="0">
                <a:solidFill>
                  <a:srgbClr val="F6F6F6"/>
                </a:solidFill>
              </a:rPr>
              <a:t>caseyoutreach@ohsu.edu, or at wedeking@ohsu.edu</a:t>
            </a:r>
          </a:p>
          <a:p>
            <a:r>
              <a:rPr lang="en-US" dirty="0" smtClean="0"/>
              <a:t>(503) 418 - 1698</a:t>
            </a:r>
            <a:endParaRPr lang="en-US" dirty="0"/>
          </a:p>
        </p:txBody>
      </p:sp>
    </p:spTree>
    <p:extLst>
      <p:ext uri="{BB962C8B-B14F-4D97-AF65-F5344CB8AC3E}">
        <p14:creationId xmlns:p14="http://schemas.microsoft.com/office/powerpoint/2010/main" val="18990773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X:\SOM\CEI\CEI_M\Outreach\Photos\100_024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9758" y="-464024"/>
            <a:ext cx="9744348" cy="732202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a:spLocks/>
          </p:cNvSpPr>
          <p:nvPr/>
        </p:nvSpPr>
        <p:spPr>
          <a:xfrm>
            <a:off x="685800" y="5477204"/>
            <a:ext cx="7772400" cy="1001712"/>
          </a:xfrm>
          <a:prstGeom prst="rect">
            <a:avLst/>
          </a:prstGeom>
        </p:spPr>
        <p:txBody>
          <a:bodyPr vert="horz" lIns="91440" tIns="45720" rIns="91440" bIns="45720" rtlCol="0" anchor="ctr">
            <a:noAutofit/>
          </a:bodyPr>
          <a:lstStyle>
            <a:lvl1pPr algn="l" defTabSz="457200" rtl="0" eaLnBrk="1" latinLnBrk="0" hangingPunct="1">
              <a:spcBef>
                <a:spcPct val="0"/>
              </a:spcBef>
              <a:buNone/>
              <a:defRPr sz="4400" b="0" i="0" kern="1200">
                <a:solidFill>
                  <a:srgbClr val="2F92D5"/>
                </a:solidFill>
                <a:latin typeface="Lato Light"/>
                <a:ea typeface="+mj-ea"/>
                <a:cs typeface="Lato Light"/>
              </a:defRPr>
            </a:lvl1pPr>
          </a:lstStyle>
          <a:p>
            <a:pPr algn="ctr"/>
            <a:r>
              <a:rPr lang="en-US" sz="4800" spc="20" dirty="0" smtClean="0">
                <a:latin typeface="Noto Serif" panose="020B0604020202020204" charset="0"/>
                <a:ea typeface="Noto Serif" panose="020B0604020202020204" charset="0"/>
                <a:cs typeface="Noto Serif" panose="020B0604020202020204" charset="0"/>
              </a:rPr>
              <a:t>Thank You</a:t>
            </a:r>
            <a:endParaRPr lang="en-US" sz="4800" spc="20" dirty="0">
              <a:latin typeface="Noto Serif" panose="020B0604020202020204" charset="0"/>
              <a:ea typeface="Noto Serif" panose="020B0604020202020204" charset="0"/>
              <a:cs typeface="Noto Serif" panose="020B0604020202020204" charset="0"/>
            </a:endParaRPr>
          </a:p>
        </p:txBody>
      </p:sp>
    </p:spTree>
    <p:extLst>
      <p:ext uri="{BB962C8B-B14F-4D97-AF65-F5344CB8AC3E}">
        <p14:creationId xmlns:p14="http://schemas.microsoft.com/office/powerpoint/2010/main" val="298540869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Noto Serif" panose="020B0604020202020204" charset="0"/>
                <a:ea typeface="Noto Serif" panose="020B0604020202020204" charset="0"/>
                <a:cs typeface="Noto Serif" panose="020B0604020202020204" charset="0"/>
              </a:rPr>
              <a:t>References</a:t>
            </a:r>
            <a:endParaRPr lang="en-US" dirty="0">
              <a:latin typeface="Noto Serif" panose="020B0604020202020204" charset="0"/>
              <a:ea typeface="Noto Serif" panose="020B0604020202020204" charset="0"/>
              <a:cs typeface="Noto Serif" panose="020B0604020202020204" charset="0"/>
            </a:endParaRPr>
          </a:p>
        </p:txBody>
      </p:sp>
      <p:sp>
        <p:nvSpPr>
          <p:cNvPr id="3" name="Text Placeholder 2"/>
          <p:cNvSpPr>
            <a:spLocks noGrp="1"/>
          </p:cNvSpPr>
          <p:nvPr>
            <p:ph type="body" sz="quarter" idx="10"/>
          </p:nvPr>
        </p:nvSpPr>
        <p:spPr/>
        <p:txBody>
          <a:bodyPr>
            <a:normAutofit fontScale="85000" lnSpcReduction="20000"/>
          </a:bodyPr>
          <a:lstStyle/>
          <a:p>
            <a:pPr marL="0" indent="0">
              <a:buNone/>
            </a:pPr>
            <a:r>
              <a:rPr lang="en-US" dirty="0" smtClean="0"/>
              <a:t>1. </a:t>
            </a:r>
            <a:r>
              <a:rPr lang="en-US" dirty="0" err="1" smtClean="0"/>
              <a:t>Engelgau</a:t>
            </a:r>
            <a:r>
              <a:rPr lang="en-US" dirty="0"/>
              <a:t>, M. M., </a:t>
            </a:r>
            <a:r>
              <a:rPr lang="en-US" dirty="0" err="1"/>
              <a:t>Geiss</a:t>
            </a:r>
            <a:r>
              <a:rPr lang="en-US" dirty="0"/>
              <a:t>, L. S., </a:t>
            </a:r>
            <a:r>
              <a:rPr lang="en-US" dirty="0" err="1"/>
              <a:t>Saaddine</a:t>
            </a:r>
            <a:r>
              <a:rPr lang="en-US" dirty="0"/>
              <a:t>, J. B., Boyle, J. P., Benjamin, S. M., Gregg, E. W</a:t>
            </a:r>
            <a:r>
              <a:rPr lang="en-US" dirty="0" smtClean="0"/>
              <a:t>., </a:t>
            </a:r>
            <a:r>
              <a:rPr lang="en-US" dirty="0" err="1"/>
              <a:t>Venkat</a:t>
            </a:r>
            <a:r>
              <a:rPr lang="en-US" dirty="0"/>
              <a:t> Narayan, K. M. (2004). </a:t>
            </a:r>
            <a:r>
              <a:rPr lang="en-US" i="1" dirty="0"/>
              <a:t>The evolving diabetes burden in the </a:t>
            </a:r>
            <a:r>
              <a:rPr lang="en-US" i="1" dirty="0" smtClean="0"/>
              <a:t>United </a:t>
            </a:r>
            <a:r>
              <a:rPr lang="en-US" i="1" dirty="0"/>
              <a:t>S</a:t>
            </a:r>
            <a:r>
              <a:rPr lang="en-US" i="1" dirty="0" smtClean="0"/>
              <a:t>tates</a:t>
            </a:r>
            <a:r>
              <a:rPr lang="en-US" dirty="0" smtClean="0"/>
              <a:t> </a:t>
            </a:r>
            <a:r>
              <a:rPr lang="en-US" dirty="0"/>
              <a:t>doi:10.7326/0003-4819-140-11-200406010-00035 </a:t>
            </a:r>
          </a:p>
          <a:p>
            <a:pPr marL="0" indent="0">
              <a:buNone/>
            </a:pPr>
            <a:r>
              <a:rPr lang="en-US" dirty="0" smtClean="0"/>
              <a:t>2. Indian </a:t>
            </a:r>
            <a:r>
              <a:rPr lang="en-US" dirty="0"/>
              <a:t>Health Service. (2012). </a:t>
            </a:r>
            <a:r>
              <a:rPr lang="en-US" i="1" dirty="0"/>
              <a:t>Facts at-a-glance.</a:t>
            </a:r>
            <a:r>
              <a:rPr lang="en-US" dirty="0"/>
              <a:t> </a:t>
            </a:r>
            <a:endParaRPr lang="en-US" dirty="0" smtClean="0"/>
          </a:p>
          <a:p>
            <a:pPr marL="0" indent="0">
              <a:buNone/>
            </a:pPr>
            <a:r>
              <a:rPr lang="en-US" dirty="0"/>
              <a:t>3. Centers for Disease Control and Prevention. (2014). </a:t>
            </a:r>
            <a:r>
              <a:rPr lang="en-US" i="1" dirty="0"/>
              <a:t>Morbidity and mortality weekly report: Cigarette smoking in the united states.</a:t>
            </a:r>
            <a:r>
              <a:rPr lang="en-US" dirty="0"/>
              <a:t> ( No. 63 (47)). Atlanta, Georgia</a:t>
            </a:r>
          </a:p>
          <a:p>
            <a:pPr marL="0" indent="0">
              <a:buNone/>
            </a:pPr>
            <a:endParaRPr lang="en-US" dirty="0"/>
          </a:p>
          <a:p>
            <a:endParaRPr lang="en-US" dirty="0"/>
          </a:p>
        </p:txBody>
      </p:sp>
    </p:spTree>
    <p:extLst>
      <p:ext uri="{BB962C8B-B14F-4D97-AF65-F5344CB8AC3E}">
        <p14:creationId xmlns:p14="http://schemas.microsoft.com/office/powerpoint/2010/main" val="2740943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362" y="521556"/>
            <a:ext cx="7534430" cy="1143000"/>
          </a:xfrm>
        </p:spPr>
        <p:txBody>
          <a:bodyPr/>
          <a:lstStyle/>
          <a:p>
            <a:r>
              <a:rPr lang="en-US" dirty="0" smtClean="0">
                <a:latin typeface="Noto Serif" panose="020B0604020202020204" charset="0"/>
                <a:ea typeface="Noto Serif" panose="020B0604020202020204" charset="0"/>
                <a:cs typeface="Noto Serif" panose="020B0604020202020204" charset="0"/>
              </a:rPr>
              <a:t>Glaucoma</a:t>
            </a:r>
            <a:endParaRPr lang="en-US" dirty="0">
              <a:latin typeface="Noto Serif" panose="020B0604020202020204" charset="0"/>
              <a:ea typeface="Noto Serif" panose="020B0604020202020204" charset="0"/>
              <a:cs typeface="Noto Serif" panose="020B0604020202020204" charset="0"/>
            </a:endParaRPr>
          </a:p>
        </p:txBody>
      </p:sp>
      <p:sp>
        <p:nvSpPr>
          <p:cNvPr id="3" name="Text Placeholder 2"/>
          <p:cNvSpPr>
            <a:spLocks noGrp="1"/>
          </p:cNvSpPr>
          <p:nvPr>
            <p:ph type="body" sz="quarter" idx="10"/>
          </p:nvPr>
        </p:nvSpPr>
        <p:spPr>
          <a:xfrm>
            <a:off x="811517" y="1761736"/>
            <a:ext cx="7534275" cy="3011487"/>
          </a:xfrm>
        </p:spPr>
        <p:txBody>
          <a:bodyPr/>
          <a:lstStyle/>
          <a:p>
            <a:r>
              <a:rPr lang="en-US" dirty="0" smtClean="0"/>
              <a:t>Optic nerve damage, usually due to high pressure inside the eye</a:t>
            </a:r>
          </a:p>
          <a:p>
            <a:r>
              <a:rPr lang="en-US" dirty="0" smtClean="0"/>
              <a:t>Called the “thief of sight”</a:t>
            </a:r>
          </a:p>
          <a:p>
            <a:endParaRPr lang="en-US" dirty="0" smtClean="0"/>
          </a:p>
          <a:p>
            <a:endParaRPr lang="en-US" dirty="0"/>
          </a:p>
        </p:txBody>
      </p:sp>
      <p:sp>
        <p:nvSpPr>
          <p:cNvPr id="4" name="Rectangle 3"/>
          <p:cNvSpPr/>
          <p:nvPr/>
        </p:nvSpPr>
        <p:spPr>
          <a:xfrm>
            <a:off x="296129" y="1581912"/>
            <a:ext cx="8143784" cy="415137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6129" y="1761736"/>
            <a:ext cx="4016045" cy="3346704"/>
          </a:xfrm>
          <a:prstGeom prst="rect">
            <a:avLst/>
          </a:prstGeom>
        </p:spPr>
      </p:pic>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312174" y="1764792"/>
            <a:ext cx="4464207" cy="3346704"/>
          </a:xfrm>
          <a:prstGeom prst="rect">
            <a:avLst/>
          </a:prstGeom>
        </p:spPr>
      </p:pic>
      <p:sp>
        <p:nvSpPr>
          <p:cNvPr id="7" name="Rectangle 6"/>
          <p:cNvSpPr/>
          <p:nvPr/>
        </p:nvSpPr>
        <p:spPr>
          <a:xfrm>
            <a:off x="4258277" y="6004795"/>
            <a:ext cx="4572000" cy="523220"/>
          </a:xfrm>
          <a:prstGeom prst="rect">
            <a:avLst/>
          </a:prstGeom>
        </p:spPr>
        <p:txBody>
          <a:bodyPr>
            <a:spAutoFit/>
          </a:bodyPr>
          <a:lstStyle/>
          <a:p>
            <a:r>
              <a:rPr lang="en-US" sz="1400" dirty="0">
                <a:solidFill>
                  <a:schemeClr val="bg1"/>
                </a:solidFill>
              </a:rPr>
              <a:t>Images from "Eye disease simulation, </a:t>
            </a:r>
            <a:r>
              <a:rPr lang="en-US" sz="1400" dirty="0" smtClean="0">
                <a:solidFill>
                  <a:schemeClr val="bg1"/>
                </a:solidFill>
              </a:rPr>
              <a:t>glaucoma" </a:t>
            </a:r>
            <a:endParaRPr lang="en-US" sz="1400" dirty="0">
              <a:solidFill>
                <a:schemeClr val="bg1"/>
              </a:solidFill>
            </a:endParaRPr>
          </a:p>
          <a:p>
            <a:r>
              <a:rPr lang="en-US" sz="1400" dirty="0">
                <a:solidFill>
                  <a:schemeClr val="bg1"/>
                </a:solidFill>
              </a:rPr>
              <a:t>by National Eye Institute, National Institutes of Health</a:t>
            </a:r>
            <a:endParaRPr lang="en-US" sz="1400" dirty="0"/>
          </a:p>
        </p:txBody>
      </p:sp>
    </p:spTree>
    <p:extLst>
      <p:ext uri="{BB962C8B-B14F-4D97-AF65-F5344CB8AC3E}">
        <p14:creationId xmlns:p14="http://schemas.microsoft.com/office/powerpoint/2010/main" val="508395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Noto Serif" panose="020B0604020202020204" charset="0"/>
                <a:ea typeface="Noto Serif" panose="020B0604020202020204" charset="0"/>
                <a:cs typeface="Noto Serif" panose="020B0604020202020204" charset="0"/>
              </a:rPr>
              <a:t>Macular Degeneration</a:t>
            </a:r>
            <a:endParaRPr lang="en-US" dirty="0">
              <a:latin typeface="Noto Serif" panose="020B0604020202020204" charset="0"/>
              <a:ea typeface="Noto Serif" panose="020B0604020202020204" charset="0"/>
              <a:cs typeface="Noto Serif" panose="020B0604020202020204" charset="0"/>
            </a:endParaRPr>
          </a:p>
        </p:txBody>
      </p:sp>
      <p:sp>
        <p:nvSpPr>
          <p:cNvPr id="3" name="Text Placeholder 2"/>
          <p:cNvSpPr>
            <a:spLocks noGrp="1"/>
          </p:cNvSpPr>
          <p:nvPr>
            <p:ph type="body" sz="quarter" idx="10"/>
          </p:nvPr>
        </p:nvSpPr>
        <p:spPr/>
        <p:txBody>
          <a:bodyPr/>
          <a:lstStyle/>
          <a:p>
            <a:r>
              <a:rPr lang="en-US" dirty="0" smtClean="0"/>
              <a:t>Mostly affects older adults</a:t>
            </a:r>
          </a:p>
          <a:p>
            <a:r>
              <a:rPr lang="en-US" dirty="0" smtClean="0"/>
              <a:t>Loss of vision in center of visual field- the macula</a:t>
            </a:r>
          </a:p>
          <a:p>
            <a:r>
              <a:rPr lang="en-US" dirty="0" smtClean="0"/>
              <a:t>Exacerbated by lifestyle factors</a:t>
            </a:r>
          </a:p>
          <a:p>
            <a:pPr lvl="1"/>
            <a:r>
              <a:rPr lang="en-US" dirty="0" smtClean="0"/>
              <a:t>Smoking &amp; hypertension</a:t>
            </a:r>
            <a:endParaRPr lang="en-US" dirty="0"/>
          </a:p>
        </p:txBody>
      </p:sp>
      <p:sp>
        <p:nvSpPr>
          <p:cNvPr id="4" name="Rectangle 3"/>
          <p:cNvSpPr/>
          <p:nvPr/>
        </p:nvSpPr>
        <p:spPr>
          <a:xfrm>
            <a:off x="296129" y="2020824"/>
            <a:ext cx="8049663" cy="360273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6129" y="2236056"/>
            <a:ext cx="3621024" cy="3017520"/>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17153" y="2236056"/>
            <a:ext cx="4526280" cy="3017520"/>
          </a:xfrm>
          <a:prstGeom prst="rect">
            <a:avLst/>
          </a:prstGeom>
        </p:spPr>
      </p:pic>
      <p:sp>
        <p:nvSpPr>
          <p:cNvPr id="7" name="Rectangle 6"/>
          <p:cNvSpPr/>
          <p:nvPr/>
        </p:nvSpPr>
        <p:spPr>
          <a:xfrm>
            <a:off x="2902456" y="5873356"/>
            <a:ext cx="5540977" cy="523220"/>
          </a:xfrm>
          <a:prstGeom prst="rect">
            <a:avLst/>
          </a:prstGeom>
        </p:spPr>
        <p:txBody>
          <a:bodyPr wrap="square">
            <a:spAutoFit/>
          </a:bodyPr>
          <a:lstStyle/>
          <a:p>
            <a:r>
              <a:rPr lang="en-US" sz="1400" dirty="0">
                <a:solidFill>
                  <a:schemeClr val="bg1"/>
                </a:solidFill>
              </a:rPr>
              <a:t>Images from "Eye disease simulation, </a:t>
            </a:r>
            <a:r>
              <a:rPr lang="en-US" sz="1400" dirty="0" smtClean="0">
                <a:solidFill>
                  <a:schemeClr val="bg1"/>
                </a:solidFill>
              </a:rPr>
              <a:t>age related macular degeneration" </a:t>
            </a:r>
            <a:endParaRPr lang="en-US" sz="1400" dirty="0">
              <a:solidFill>
                <a:schemeClr val="bg1"/>
              </a:solidFill>
            </a:endParaRPr>
          </a:p>
          <a:p>
            <a:r>
              <a:rPr lang="en-US" sz="1400" dirty="0">
                <a:solidFill>
                  <a:schemeClr val="bg1"/>
                </a:solidFill>
              </a:rPr>
              <a:t>by National Eye Institute, National Institutes of Health</a:t>
            </a:r>
            <a:endParaRPr lang="en-US" sz="1400" dirty="0"/>
          </a:p>
        </p:txBody>
      </p:sp>
    </p:spTree>
    <p:extLst>
      <p:ext uri="{BB962C8B-B14F-4D97-AF65-F5344CB8AC3E}">
        <p14:creationId xmlns:p14="http://schemas.microsoft.com/office/powerpoint/2010/main" val="1620900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idx="1"/>
          </p:nvPr>
        </p:nvPicPr>
        <p:blipFill>
          <a:blip r:embed="rId3" cstate="email">
            <a:extLst>
              <a:ext uri="{28A0092B-C50C-407E-A947-70E740481C1C}">
                <a14:useLocalDpi xmlns:a14="http://schemas.microsoft.com/office/drawing/2010/main"/>
              </a:ext>
            </a:extLst>
          </a:blip>
          <a:srcRect/>
          <a:stretch>
            <a:fillRect/>
          </a:stretch>
        </p:blipFill>
        <p:spPr>
          <a:xfrm rot="5400000">
            <a:off x="-2205038" y="2205038"/>
            <a:ext cx="6858001" cy="2447925"/>
          </a:xfrm>
        </p:spPr>
      </p:pic>
      <p:sp>
        <p:nvSpPr>
          <p:cNvPr id="3" name="Title 2"/>
          <p:cNvSpPr>
            <a:spLocks noGrp="1"/>
          </p:cNvSpPr>
          <p:nvPr>
            <p:ph type="title"/>
          </p:nvPr>
        </p:nvSpPr>
        <p:spPr>
          <a:xfrm>
            <a:off x="3174898" y="1016450"/>
            <a:ext cx="5467880" cy="752528"/>
          </a:xfrm>
        </p:spPr>
        <p:txBody>
          <a:bodyPr/>
          <a:lstStyle/>
          <a:p>
            <a:r>
              <a:rPr lang="en-US" dirty="0" smtClean="0">
                <a:latin typeface="Noto Serif" panose="020B0604020202020204" charset="0"/>
                <a:ea typeface="Noto Serif" panose="020B0604020202020204" charset="0"/>
                <a:cs typeface="Noto Serif" panose="020B0604020202020204" charset="0"/>
              </a:rPr>
              <a:t>Why are people in the US still going blind?!</a:t>
            </a:r>
            <a:endParaRPr lang="en-US" dirty="0">
              <a:latin typeface="Noto Serif" panose="020B0604020202020204" charset="0"/>
              <a:ea typeface="Noto Serif" panose="020B0604020202020204" charset="0"/>
              <a:cs typeface="Noto Serif" panose="020B0604020202020204" charset="0"/>
            </a:endParaRPr>
          </a:p>
        </p:txBody>
      </p:sp>
      <p:sp>
        <p:nvSpPr>
          <p:cNvPr id="4" name="Content Placeholder 3"/>
          <p:cNvSpPr>
            <a:spLocks noGrp="1"/>
          </p:cNvSpPr>
          <p:nvPr>
            <p:ph idx="10"/>
          </p:nvPr>
        </p:nvSpPr>
        <p:spPr>
          <a:xfrm>
            <a:off x="3174898" y="2103402"/>
            <a:ext cx="5679540" cy="4141950"/>
          </a:xfrm>
        </p:spPr>
        <p:txBody>
          <a:bodyPr>
            <a:normAutofit/>
          </a:bodyPr>
          <a:lstStyle/>
          <a:p>
            <a:pPr marL="265176" indent="-173736">
              <a:spcAft>
                <a:spcPts val="2000"/>
              </a:spcAft>
              <a:buSzPct val="120000"/>
            </a:pPr>
            <a:r>
              <a:rPr lang="en-US" sz="1700" dirty="0" smtClean="0">
                <a:solidFill>
                  <a:srgbClr val="364852"/>
                </a:solidFill>
              </a:rPr>
              <a:t>Knowledge that care is needed/education</a:t>
            </a:r>
            <a:endParaRPr lang="en-US" sz="1700" dirty="0">
              <a:solidFill>
                <a:srgbClr val="364852"/>
              </a:solidFill>
            </a:endParaRPr>
          </a:p>
          <a:p>
            <a:pPr marL="265176" indent="-173736">
              <a:spcAft>
                <a:spcPts val="2000"/>
              </a:spcAft>
              <a:buSzPct val="120000"/>
            </a:pPr>
            <a:r>
              <a:rPr lang="en-US" sz="1700" dirty="0" smtClean="0">
                <a:solidFill>
                  <a:srgbClr val="364852"/>
                </a:solidFill>
              </a:rPr>
              <a:t>Lack of trust in system or providers</a:t>
            </a:r>
          </a:p>
          <a:p>
            <a:pPr marL="265176" indent="-173736">
              <a:spcAft>
                <a:spcPts val="1200"/>
              </a:spcAft>
              <a:buSzPct val="120000"/>
            </a:pPr>
            <a:r>
              <a:rPr lang="en-US" sz="1700" dirty="0">
                <a:solidFill>
                  <a:srgbClr val="364852"/>
                </a:solidFill>
              </a:rPr>
              <a:t>Access to </a:t>
            </a:r>
            <a:r>
              <a:rPr lang="en-US" sz="1700" dirty="0" smtClean="0">
                <a:solidFill>
                  <a:srgbClr val="364852"/>
                </a:solidFill>
              </a:rPr>
              <a:t>healthcare</a:t>
            </a:r>
          </a:p>
          <a:p>
            <a:pPr marL="665226" lvl="1" indent="-173736">
              <a:spcAft>
                <a:spcPts val="1200"/>
              </a:spcAft>
              <a:buSzPct val="120000"/>
            </a:pPr>
            <a:r>
              <a:rPr lang="en-US" sz="1700" dirty="0" smtClean="0">
                <a:solidFill>
                  <a:srgbClr val="364852"/>
                </a:solidFill>
              </a:rPr>
              <a:t>Cost/insurance</a:t>
            </a:r>
          </a:p>
          <a:p>
            <a:pPr marL="665226" lvl="1" indent="-173736">
              <a:spcAft>
                <a:spcPts val="1200"/>
              </a:spcAft>
              <a:buSzPct val="120000"/>
            </a:pPr>
            <a:r>
              <a:rPr lang="en-US" sz="1700" dirty="0" smtClean="0">
                <a:solidFill>
                  <a:srgbClr val="364852"/>
                </a:solidFill>
              </a:rPr>
              <a:t>Transportation</a:t>
            </a:r>
          </a:p>
          <a:p>
            <a:pPr marL="665226" lvl="1" indent="-173736">
              <a:spcAft>
                <a:spcPts val="1200"/>
              </a:spcAft>
              <a:buSzPct val="120000"/>
            </a:pPr>
            <a:r>
              <a:rPr lang="en-US" sz="1700" dirty="0" smtClean="0">
                <a:solidFill>
                  <a:srgbClr val="364852"/>
                </a:solidFill>
              </a:rPr>
              <a:t>Maldistribution of physicians</a:t>
            </a:r>
          </a:p>
          <a:p>
            <a:pPr marL="491490" lvl="1" indent="0">
              <a:spcAft>
                <a:spcPts val="2000"/>
              </a:spcAft>
              <a:buSzPct val="120000"/>
              <a:buNone/>
            </a:pPr>
            <a:endParaRPr lang="en-US" sz="1700" dirty="0">
              <a:solidFill>
                <a:srgbClr val="364852"/>
              </a:solidFill>
            </a:endParaRPr>
          </a:p>
        </p:txBody>
      </p:sp>
    </p:spTree>
    <p:extLst>
      <p:ext uri="{BB962C8B-B14F-4D97-AF65-F5344CB8AC3E}">
        <p14:creationId xmlns:p14="http://schemas.microsoft.com/office/powerpoint/2010/main" val="3170351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idx="1"/>
          </p:nvPr>
        </p:nvPicPr>
        <p:blipFill rotWithShape="1">
          <a:blip r:embed="rId2">
            <a:extLst>
              <a:ext uri="{28A0092B-C50C-407E-A947-70E740481C1C}">
                <a14:useLocalDpi xmlns:a14="http://schemas.microsoft.com/office/drawing/2010/main"/>
              </a:ext>
            </a:extLst>
          </a:blip>
          <a:srcRect/>
          <a:stretch/>
        </p:blipFill>
        <p:spPr>
          <a:xfrm>
            <a:off x="0" y="-185880"/>
            <a:ext cx="9144000" cy="7043880"/>
          </a:xfrm>
        </p:spPr>
      </p:pic>
      <p:sp>
        <p:nvSpPr>
          <p:cNvPr id="5" name="Rectangle 4" descr="Translucent white rectangle for quotes. " title="Translucent white rectangle for quotes. "/>
          <p:cNvSpPr/>
          <p:nvPr/>
        </p:nvSpPr>
        <p:spPr>
          <a:xfrm>
            <a:off x="495300" y="0"/>
            <a:ext cx="4470400" cy="2102587"/>
          </a:xfrm>
          <a:prstGeom prst="rect">
            <a:avLst/>
          </a:prstGeom>
          <a:solidFill>
            <a:schemeClr val="bg1">
              <a:alpha val="6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Lato Regular"/>
            </a:endParaRPr>
          </a:p>
        </p:txBody>
      </p:sp>
      <p:sp>
        <p:nvSpPr>
          <p:cNvPr id="4" name="TextBox 3"/>
          <p:cNvSpPr txBox="1"/>
          <p:nvPr/>
        </p:nvSpPr>
        <p:spPr>
          <a:xfrm>
            <a:off x="495300" y="152400"/>
            <a:ext cx="4470400" cy="1754326"/>
          </a:xfrm>
          <a:prstGeom prst="rect">
            <a:avLst/>
          </a:prstGeom>
          <a:noFill/>
        </p:spPr>
        <p:txBody>
          <a:bodyPr wrap="square" rtlCol="0">
            <a:spAutoFit/>
          </a:bodyPr>
          <a:lstStyle/>
          <a:p>
            <a:pPr algn="ctr"/>
            <a:r>
              <a:rPr lang="en-US" sz="3600" dirty="0" smtClean="0">
                <a:solidFill>
                  <a:schemeClr val="accent1"/>
                </a:solidFill>
                <a:latin typeface="Noto Serif" panose="020B0604020202020204" charset="0"/>
                <a:ea typeface="Noto Serif" panose="020B0604020202020204" charset="0"/>
                <a:cs typeface="Noto Serif" panose="020B0604020202020204" charset="0"/>
              </a:rPr>
              <a:t>Solution: </a:t>
            </a:r>
          </a:p>
          <a:p>
            <a:pPr algn="ctr"/>
            <a:r>
              <a:rPr lang="en-US" sz="3600" dirty="0" smtClean="0">
                <a:solidFill>
                  <a:schemeClr val="accent1"/>
                </a:solidFill>
                <a:latin typeface="Noto Serif" panose="020B0604020202020204" charset="0"/>
                <a:ea typeface="Noto Serif" panose="020B0604020202020204" charset="0"/>
                <a:cs typeface="Noto Serif" panose="020B0604020202020204" charset="0"/>
              </a:rPr>
              <a:t>Bring the Care to Those Who Need It! </a:t>
            </a:r>
            <a:endParaRPr lang="en-US" sz="3600" dirty="0">
              <a:solidFill>
                <a:schemeClr val="accent1"/>
              </a:solidFill>
              <a:latin typeface="Noto Serif" panose="020B0604020202020204" charset="0"/>
              <a:ea typeface="Noto Serif" panose="020B0604020202020204" charset="0"/>
              <a:cs typeface="Noto Serif" panose="020B0604020202020204" charset="0"/>
            </a:endParaRPr>
          </a:p>
        </p:txBody>
      </p:sp>
    </p:spTree>
    <p:extLst>
      <p:ext uri="{BB962C8B-B14F-4D97-AF65-F5344CB8AC3E}">
        <p14:creationId xmlns:p14="http://schemas.microsoft.com/office/powerpoint/2010/main" val="42566648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50000"/>
            <a:alpha val="69000"/>
          </a:schemeClr>
        </a:solidFill>
        <a:effectLst/>
      </p:bgPr>
    </p:bg>
    <p:spTree>
      <p:nvGrpSpPr>
        <p:cNvPr id="1" name=""/>
        <p:cNvGrpSpPr/>
        <p:nvPr/>
      </p:nvGrpSpPr>
      <p:grpSpPr>
        <a:xfrm>
          <a:off x="0" y="0"/>
          <a:ext cx="0" cy="0"/>
          <a:chOff x="0" y="0"/>
          <a:chExt cx="0" cy="0"/>
        </a:xfrm>
      </p:grpSpPr>
      <p:sp>
        <p:nvSpPr>
          <p:cNvPr id="7" name="Rectangle 6"/>
          <p:cNvSpPr/>
          <p:nvPr/>
        </p:nvSpPr>
        <p:spPr>
          <a:xfrm>
            <a:off x="3213100" y="1651000"/>
            <a:ext cx="5930900" cy="5207000"/>
          </a:xfrm>
          <a:prstGeom prst="rect">
            <a:avLst/>
          </a:prstGeom>
          <a:solidFill>
            <a:srgbClr val="2B91D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71849" y="1951957"/>
            <a:ext cx="5632451" cy="4631335"/>
          </a:xfrm>
          <a:prstGeom prst="rect">
            <a:avLst/>
          </a:prstGeom>
          <a:noFill/>
          <a:ln w="9525">
            <a:noFill/>
            <a:miter lim="800000"/>
            <a:headEnd/>
            <a:tailEnd/>
          </a:ln>
          <a:effectLst/>
        </p:spPr>
      </p:pic>
      <p:sp>
        <p:nvSpPr>
          <p:cNvPr id="5" name="Content Placeholder 3"/>
          <p:cNvSpPr txBox="1">
            <a:spLocks/>
          </p:cNvSpPr>
          <p:nvPr/>
        </p:nvSpPr>
        <p:spPr>
          <a:xfrm>
            <a:off x="6106714" y="1275314"/>
            <a:ext cx="2749978" cy="3314757"/>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400" b="0" i="0" kern="1200">
                <a:solidFill>
                  <a:srgbClr val="2F92D5"/>
                </a:solidFill>
                <a:latin typeface="Lato Regular"/>
                <a:ea typeface="+mn-ea"/>
                <a:cs typeface="Lato Regular"/>
              </a:defRPr>
            </a:lvl1pPr>
            <a:lvl2pPr marL="457200" indent="0" algn="l" defTabSz="457200" rtl="0" eaLnBrk="1" latinLnBrk="0" hangingPunct="1">
              <a:spcBef>
                <a:spcPct val="20000"/>
              </a:spcBef>
              <a:buFont typeface="Arial"/>
              <a:buNone/>
              <a:defRPr sz="2400" kern="1200">
                <a:solidFill>
                  <a:schemeClr val="tx1"/>
                </a:solidFill>
                <a:latin typeface="Lato Regular"/>
                <a:ea typeface="+mn-ea"/>
                <a:cs typeface="+mn-cs"/>
              </a:defRPr>
            </a:lvl2pPr>
            <a:lvl3pPr marL="914400" indent="0" algn="l" defTabSz="457200" rtl="0" eaLnBrk="1" latinLnBrk="0" hangingPunct="1">
              <a:spcBef>
                <a:spcPct val="20000"/>
              </a:spcBef>
              <a:buFont typeface="Arial"/>
              <a:buNone/>
              <a:defRPr sz="2400" kern="1200">
                <a:solidFill>
                  <a:schemeClr val="tx1"/>
                </a:solidFill>
                <a:latin typeface="Lato Regular"/>
                <a:ea typeface="+mn-ea"/>
                <a:cs typeface="+mn-cs"/>
              </a:defRPr>
            </a:lvl3pPr>
            <a:lvl4pPr marL="1371600" indent="0" algn="l" defTabSz="457200" rtl="0" eaLnBrk="1" latinLnBrk="0" hangingPunct="1">
              <a:spcBef>
                <a:spcPct val="20000"/>
              </a:spcBef>
              <a:buFont typeface="Arial"/>
              <a:buNone/>
              <a:defRPr sz="2400" kern="1200">
                <a:solidFill>
                  <a:schemeClr val="tx1"/>
                </a:solidFill>
                <a:latin typeface="Lato Regular"/>
                <a:ea typeface="+mn-ea"/>
                <a:cs typeface="+mn-cs"/>
              </a:defRPr>
            </a:lvl4pPr>
            <a:lvl5pPr marL="2057400" indent="-228600" algn="l" defTabSz="457200" rtl="0" eaLnBrk="1" latinLnBrk="0" hangingPunct="1">
              <a:spcBef>
                <a:spcPct val="20000"/>
              </a:spcBef>
              <a:buFont typeface="Arial"/>
              <a:buChar char="»"/>
              <a:defRPr sz="2400" kern="1200">
                <a:solidFill>
                  <a:schemeClr val="tx1"/>
                </a:solidFill>
                <a:latin typeface="Lato Regular"/>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34340" indent="-342900">
              <a:spcAft>
                <a:spcPts val="2000"/>
              </a:spcAft>
              <a:buSzPct val="120000"/>
              <a:buFont typeface="Arial" panose="020B0604020202020204" pitchFamily="34" charset="0"/>
              <a:buChar char="•"/>
            </a:pPr>
            <a:endParaRPr lang="en-US" dirty="0" smtClean="0">
              <a:solidFill>
                <a:srgbClr val="364852"/>
              </a:solidFill>
            </a:endParaRPr>
          </a:p>
        </p:txBody>
      </p:sp>
      <p:pic>
        <p:nvPicPr>
          <p:cNvPr id="6" name="Picture Placeholder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0"/>
            <a:ext cx="3213100" cy="6858000"/>
          </a:xfrm>
          <a:prstGeom prst="rect">
            <a:avLst/>
          </a:prstGeom>
          <a:noFill/>
          <a:effectLst/>
        </p:spPr>
      </p:pic>
      <p:sp>
        <p:nvSpPr>
          <p:cNvPr id="3" name="Text Placeholder 2"/>
          <p:cNvSpPr>
            <a:spLocks noGrp="1"/>
          </p:cNvSpPr>
          <p:nvPr>
            <p:ph type="body" sz="quarter" idx="10"/>
          </p:nvPr>
        </p:nvSpPr>
        <p:spPr>
          <a:xfrm>
            <a:off x="3721100" y="207473"/>
            <a:ext cx="5003800" cy="447218"/>
          </a:xfrm>
        </p:spPr>
        <p:txBody>
          <a:bodyPr>
            <a:noAutofit/>
          </a:bodyPr>
          <a:lstStyle/>
          <a:p>
            <a:r>
              <a:rPr lang="en-US" sz="3600" dirty="0" smtClean="0">
                <a:solidFill>
                  <a:schemeClr val="tx1"/>
                </a:solidFill>
                <a:latin typeface="Noto Serif" panose="020B0604020202020204" charset="0"/>
                <a:ea typeface="Noto Serif" panose="020B0604020202020204" charset="0"/>
                <a:cs typeface="Noto Serif" panose="020B0604020202020204" charset="0"/>
              </a:rPr>
              <a:t>In 2010, Casey Eye Institute </a:t>
            </a:r>
            <a:r>
              <a:rPr lang="en-US" sz="3600" i="1" dirty="0" smtClean="0">
                <a:solidFill>
                  <a:schemeClr val="tx1"/>
                </a:solidFill>
                <a:latin typeface="Noto Serif" panose="020B0604020202020204" charset="0"/>
                <a:ea typeface="Noto Serif" panose="020B0604020202020204" charset="0"/>
                <a:cs typeface="Noto Serif" panose="020B0604020202020204" charset="0"/>
              </a:rPr>
              <a:t>built</a:t>
            </a:r>
            <a:r>
              <a:rPr lang="en-US" sz="3600" dirty="0" smtClean="0">
                <a:solidFill>
                  <a:schemeClr val="tx1"/>
                </a:solidFill>
                <a:latin typeface="Noto Serif" panose="020B0604020202020204" charset="0"/>
                <a:ea typeface="Noto Serif" panose="020B0604020202020204" charset="0"/>
                <a:cs typeface="Noto Serif" panose="020B0604020202020204" charset="0"/>
              </a:rPr>
              <a:t> a van</a:t>
            </a:r>
            <a:endParaRPr lang="en-US" sz="3600" dirty="0">
              <a:solidFill>
                <a:schemeClr val="tx1"/>
              </a:solidFill>
              <a:latin typeface="Noto Serif" panose="020B0604020202020204" charset="0"/>
              <a:ea typeface="Noto Serif" panose="020B0604020202020204" charset="0"/>
              <a:cs typeface="Noto Serif" panose="020B0604020202020204" charset="0"/>
            </a:endParaRPr>
          </a:p>
        </p:txBody>
      </p:sp>
    </p:spTree>
    <p:extLst>
      <p:ext uri="{BB962C8B-B14F-4D97-AF65-F5344CB8AC3E}">
        <p14:creationId xmlns:p14="http://schemas.microsoft.com/office/powerpoint/2010/main" val="12336711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362" y="673956"/>
            <a:ext cx="7534430" cy="1143000"/>
          </a:xfrm>
        </p:spPr>
        <p:txBody>
          <a:bodyPr/>
          <a:lstStyle/>
          <a:p>
            <a:r>
              <a:rPr lang="en-US" dirty="0" smtClean="0">
                <a:latin typeface="Noto Serif" panose="020B0604020202020204" charset="0"/>
                <a:ea typeface="Noto Serif" panose="020B0604020202020204" charset="0"/>
                <a:cs typeface="Noto Serif" panose="020B0604020202020204" charset="0"/>
              </a:rPr>
              <a:t>Why Native communities?</a:t>
            </a:r>
            <a:endParaRPr lang="en-US" dirty="0">
              <a:latin typeface="Noto Serif" panose="020B0604020202020204" charset="0"/>
              <a:ea typeface="Noto Serif" panose="020B0604020202020204" charset="0"/>
              <a:cs typeface="Noto Serif" panose="020B0604020202020204" charset="0"/>
            </a:endParaRPr>
          </a:p>
        </p:txBody>
      </p:sp>
      <p:sp>
        <p:nvSpPr>
          <p:cNvPr id="3" name="Text Placeholder 2"/>
          <p:cNvSpPr>
            <a:spLocks noGrp="1"/>
          </p:cNvSpPr>
          <p:nvPr>
            <p:ph type="body" sz="quarter" idx="10"/>
          </p:nvPr>
        </p:nvSpPr>
        <p:spPr>
          <a:xfrm>
            <a:off x="811213" y="1644388"/>
            <a:ext cx="7534275" cy="3905512"/>
          </a:xfrm>
        </p:spPr>
        <p:txBody>
          <a:bodyPr>
            <a:normAutofit fontScale="92500" lnSpcReduction="20000"/>
          </a:bodyPr>
          <a:lstStyle/>
          <a:p>
            <a:r>
              <a:rPr lang="en-US" dirty="0" smtClean="0"/>
              <a:t>Disease prevalence</a:t>
            </a:r>
          </a:p>
          <a:p>
            <a:pPr lvl="1"/>
            <a:r>
              <a:rPr lang="en-US" dirty="0" smtClean="0"/>
              <a:t>2.3 times higher risk of diabetes than Whites</a:t>
            </a:r>
            <a:endParaRPr lang="en-US" baseline="30000" dirty="0" smtClean="0"/>
          </a:p>
          <a:p>
            <a:pPr lvl="1"/>
            <a:r>
              <a:rPr lang="en-US" dirty="0" smtClean="0"/>
              <a:t>Higher </a:t>
            </a:r>
            <a:r>
              <a:rPr lang="en-US" dirty="0"/>
              <a:t>prevalence of visual impairment and low-tension glaucoma </a:t>
            </a:r>
            <a:r>
              <a:rPr lang="en-US" dirty="0" smtClean="0"/>
              <a:t>compared </a:t>
            </a:r>
            <a:r>
              <a:rPr lang="en-US" dirty="0"/>
              <a:t>with </a:t>
            </a:r>
            <a:r>
              <a:rPr lang="en-US" dirty="0" smtClean="0"/>
              <a:t>other </a:t>
            </a:r>
            <a:r>
              <a:rPr lang="en-US" dirty="0"/>
              <a:t>racial and ethnic </a:t>
            </a:r>
            <a:r>
              <a:rPr lang="en-US" dirty="0" smtClean="0"/>
              <a:t>groups</a:t>
            </a:r>
            <a:endParaRPr lang="en-US" baseline="30000" dirty="0"/>
          </a:p>
          <a:p>
            <a:pPr marL="457200" lvl="1" indent="0">
              <a:buNone/>
            </a:pPr>
            <a:endParaRPr lang="en-US" dirty="0" smtClean="0"/>
          </a:p>
          <a:p>
            <a:pPr marL="342900" lvl="1" indent="-342900">
              <a:buFont typeface="Arial"/>
              <a:buChar char="•"/>
            </a:pPr>
            <a:r>
              <a:rPr lang="en-US" dirty="0" smtClean="0"/>
              <a:t>High rates of smoking</a:t>
            </a:r>
            <a:endParaRPr lang="en-US" baseline="30000" dirty="0"/>
          </a:p>
          <a:p>
            <a:r>
              <a:rPr lang="en-US" dirty="0" smtClean="0"/>
              <a:t>High rates of poverty</a:t>
            </a:r>
          </a:p>
          <a:p>
            <a:r>
              <a:rPr lang="en-US" dirty="0" smtClean="0"/>
              <a:t>Geographic location</a:t>
            </a:r>
          </a:p>
          <a:p>
            <a:pPr marL="0" indent="0">
              <a:buNone/>
            </a:pPr>
            <a:endParaRPr lang="en-US" baseline="30000" dirty="0"/>
          </a:p>
        </p:txBody>
      </p:sp>
    </p:spTree>
    <p:extLst>
      <p:ext uri="{BB962C8B-B14F-4D97-AF65-F5344CB8AC3E}">
        <p14:creationId xmlns:p14="http://schemas.microsoft.com/office/powerpoint/2010/main" val="287806639"/>
      </p:ext>
    </p:extLst>
  </p:cSld>
  <p:clrMapOvr>
    <a:masterClrMapping/>
  </p:clrMapOvr>
  <p:timing>
    <p:tnLst>
      <p:par>
        <p:cTn id="1" dur="indefinite" restart="never" nodeType="tmRoot"/>
      </p:par>
    </p:tnLst>
  </p:timing>
</p:sld>
</file>

<file path=ppt/theme/theme1.xml><?xml version="1.0" encoding="utf-8"?>
<a:theme xmlns:a="http://schemas.openxmlformats.org/drawingml/2006/main" name="OHSU Cool Blues Theme">
  <a:themeElements>
    <a:clrScheme name="OHSU Cool Blues Powerpoint ">
      <a:dk1>
        <a:srgbClr val="354952"/>
      </a:dk1>
      <a:lt1>
        <a:sysClr val="window" lastClr="FFFFFF"/>
      </a:lt1>
      <a:dk2>
        <a:srgbClr val="354952"/>
      </a:dk2>
      <a:lt2>
        <a:srgbClr val="FFFFFF"/>
      </a:lt2>
      <a:accent1>
        <a:srgbClr val="2E93D5"/>
      </a:accent1>
      <a:accent2>
        <a:srgbClr val="0E61B0"/>
      </a:accent2>
      <a:accent3>
        <a:srgbClr val="2E93D5"/>
      </a:accent3>
      <a:accent4>
        <a:srgbClr val="0E61B0"/>
      </a:accent4>
      <a:accent5>
        <a:srgbClr val="2E93D5"/>
      </a:accent5>
      <a:accent6>
        <a:srgbClr val="0E61B0"/>
      </a:accent6>
      <a:hlink>
        <a:srgbClr val="2E93D5"/>
      </a:hlink>
      <a:folHlink>
        <a:srgbClr val="0E61B0"/>
      </a:folHlink>
    </a:clrScheme>
    <a:fontScheme name="Office 2">
      <a:majorFont>
        <a:latin typeface="Lato"/>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Noto"/>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White Slide, No Logo">
  <a:themeElements>
    <a:clrScheme name="OHSU Cool Blues Powerpoint ">
      <a:dk1>
        <a:srgbClr val="354952"/>
      </a:dk1>
      <a:lt1>
        <a:sysClr val="window" lastClr="FFFFFF"/>
      </a:lt1>
      <a:dk2>
        <a:srgbClr val="354952"/>
      </a:dk2>
      <a:lt2>
        <a:srgbClr val="FFFFFF"/>
      </a:lt2>
      <a:accent1>
        <a:srgbClr val="2E93D5"/>
      </a:accent1>
      <a:accent2>
        <a:srgbClr val="0E61B0"/>
      </a:accent2>
      <a:accent3>
        <a:srgbClr val="2E93D5"/>
      </a:accent3>
      <a:accent4>
        <a:srgbClr val="0E61B0"/>
      </a:accent4>
      <a:accent5>
        <a:srgbClr val="2E93D5"/>
      </a:accent5>
      <a:accent6>
        <a:srgbClr val="0E61B0"/>
      </a:accent6>
      <a:hlink>
        <a:srgbClr val="2E93D5"/>
      </a:hlink>
      <a:folHlink>
        <a:srgbClr val="0E61B0"/>
      </a:folHlink>
    </a:clrScheme>
    <a:fontScheme name="Office 2">
      <a:majorFont>
        <a:latin typeface="Lato"/>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Noto"/>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ay Slide with Logo">
  <a:themeElements>
    <a:clrScheme name="OHSU Cool Blues Powerpoint ">
      <a:dk1>
        <a:srgbClr val="354952"/>
      </a:dk1>
      <a:lt1>
        <a:sysClr val="window" lastClr="FFFFFF"/>
      </a:lt1>
      <a:dk2>
        <a:srgbClr val="354952"/>
      </a:dk2>
      <a:lt2>
        <a:srgbClr val="FFFFFF"/>
      </a:lt2>
      <a:accent1>
        <a:srgbClr val="2E93D5"/>
      </a:accent1>
      <a:accent2>
        <a:srgbClr val="0E61B0"/>
      </a:accent2>
      <a:accent3>
        <a:srgbClr val="2E93D5"/>
      </a:accent3>
      <a:accent4>
        <a:srgbClr val="0E61B0"/>
      </a:accent4>
      <a:accent5>
        <a:srgbClr val="2E93D5"/>
      </a:accent5>
      <a:accent6>
        <a:srgbClr val="0E61B0"/>
      </a:accent6>
      <a:hlink>
        <a:srgbClr val="2E93D5"/>
      </a:hlink>
      <a:folHlink>
        <a:srgbClr val="0E61B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Gray Slide No Logo">
  <a:themeElements>
    <a:clrScheme name="OHSU Cool Blues Powerpoint ">
      <a:dk1>
        <a:srgbClr val="354952"/>
      </a:dk1>
      <a:lt1>
        <a:sysClr val="window" lastClr="FFFFFF"/>
      </a:lt1>
      <a:dk2>
        <a:srgbClr val="354952"/>
      </a:dk2>
      <a:lt2>
        <a:srgbClr val="FFFFFF"/>
      </a:lt2>
      <a:accent1>
        <a:srgbClr val="2E93D5"/>
      </a:accent1>
      <a:accent2>
        <a:srgbClr val="0E61B0"/>
      </a:accent2>
      <a:accent3>
        <a:srgbClr val="2E93D5"/>
      </a:accent3>
      <a:accent4>
        <a:srgbClr val="0E61B0"/>
      </a:accent4>
      <a:accent5>
        <a:srgbClr val="2E93D5"/>
      </a:accent5>
      <a:accent6>
        <a:srgbClr val="0E61B0"/>
      </a:accent6>
      <a:hlink>
        <a:srgbClr val="2E93D5"/>
      </a:hlink>
      <a:folHlink>
        <a:srgbClr val="0E61B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6032</TotalTime>
  <Words>674</Words>
  <Application>Microsoft Office PowerPoint</Application>
  <PresentationFormat>On-screen Show (4:3)</PresentationFormat>
  <Paragraphs>120</Paragraphs>
  <Slides>33</Slides>
  <Notes>12</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33</vt:i4>
      </vt:variant>
    </vt:vector>
  </HeadingPairs>
  <TitlesOfParts>
    <vt:vector size="43" baseType="lpstr">
      <vt:lpstr>Noto</vt:lpstr>
      <vt:lpstr>Noto Serif</vt:lpstr>
      <vt:lpstr>Calibri</vt:lpstr>
      <vt:lpstr>Arial</vt:lpstr>
      <vt:lpstr>Lato Regular</vt:lpstr>
      <vt:lpstr>Lato Light</vt:lpstr>
      <vt:lpstr>OHSU Cool Blues Theme</vt:lpstr>
      <vt:lpstr>White Slide, No Logo</vt:lpstr>
      <vt:lpstr>Gray Slide with Logo</vt:lpstr>
      <vt:lpstr>Gray Slide No Logo</vt:lpstr>
      <vt:lpstr>PowerPoint Presentation</vt:lpstr>
      <vt:lpstr>What is preventable blindness?</vt:lpstr>
      <vt:lpstr>Diabetic Retinopathy</vt:lpstr>
      <vt:lpstr>Glaucoma</vt:lpstr>
      <vt:lpstr>Macular Degeneration</vt:lpstr>
      <vt:lpstr>Why are people in the US still going blind?!</vt:lpstr>
      <vt:lpstr>PowerPoint Presentation</vt:lpstr>
      <vt:lpstr>PowerPoint Presentation</vt:lpstr>
      <vt:lpstr>Why Native communities?</vt:lpstr>
      <vt:lpstr>How Native Communities </vt:lpstr>
      <vt:lpstr>Casey Eye Outreach Van Medical Director,</vt:lpstr>
      <vt:lpstr>  </vt:lpstr>
      <vt:lpstr>PowerPoint Presentation</vt:lpstr>
      <vt:lpstr>Cow Creek at Canyonville</vt:lpstr>
      <vt:lpstr>Cow Creek at Canyonville</vt:lpstr>
      <vt:lpstr>Cow Creek at Canyonville</vt:lpstr>
      <vt:lpstr>Klamath at Chiloquin</vt:lpstr>
      <vt:lpstr>Klamath at Chiloquin</vt:lpstr>
      <vt:lpstr>Klamath at Chiloquin</vt:lpstr>
      <vt:lpstr>Klamath at Chiloquin</vt:lpstr>
      <vt:lpstr>Coquille at Coos Bay</vt:lpstr>
      <vt:lpstr>Coquille at Coos Bay</vt:lpstr>
      <vt:lpstr>Trip Details</vt:lpstr>
      <vt:lpstr>Other Native Screenings</vt:lpstr>
      <vt:lpstr>NARA July 2015</vt:lpstr>
      <vt:lpstr>NARA July 2015</vt:lpstr>
      <vt:lpstr>NARA December 2015</vt:lpstr>
      <vt:lpstr>Burns Paiute October 2015</vt:lpstr>
      <vt:lpstr>Burns Paiute October 2015</vt:lpstr>
      <vt:lpstr>Next Steps</vt:lpstr>
      <vt:lpstr>Contact Verian Wedeking</vt:lpstr>
      <vt:lpstr>PowerPoint Presentation</vt:lpstr>
      <vt:lpstr>References</vt:lpstr>
    </vt:vector>
  </TitlesOfParts>
  <Company>Sockeye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OHSU</dc:creator>
  <cp:lastModifiedBy>Verian Wedeking</cp:lastModifiedBy>
  <cp:revision>418</cp:revision>
  <dcterms:created xsi:type="dcterms:W3CDTF">2015-05-18T16:26:35Z</dcterms:created>
  <dcterms:modified xsi:type="dcterms:W3CDTF">2016-01-19T20:22:12Z</dcterms:modified>
</cp:coreProperties>
</file>