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5" r:id="rId3"/>
    <p:sldId id="283" r:id="rId4"/>
    <p:sldId id="276" r:id="rId5"/>
    <p:sldId id="277" r:id="rId6"/>
    <p:sldId id="278" r:id="rId7"/>
    <p:sldId id="279" r:id="rId8"/>
    <p:sldId id="284" r:id="rId9"/>
    <p:sldId id="285" r:id="rId10"/>
    <p:sldId id="267" r:id="rId11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5" autoAdjust="0"/>
    <p:restoredTop sz="81645" autoAdjust="0"/>
  </p:normalViewPr>
  <p:slideViewPr>
    <p:cSldViewPr>
      <p:cViewPr varScale="1">
        <p:scale>
          <a:sx n="102" d="100"/>
          <a:sy n="102" d="100"/>
        </p:scale>
        <p:origin x="-3056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1560" y="-6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C9844D-2408-EC41-BD5C-BD0777899FCA}" type="datetimeFigureOut">
              <a:rPr lang="en-US" smtClean="0"/>
              <a:t>1/12/16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58472-97FC-BE46-B64D-469BE3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81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A70CAEB-1A1B-44E4-A161-BDAFF828698D}" type="datetimeFigureOut">
              <a:rPr lang="en-US" smtClean="0"/>
              <a:t>1/12/16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E0D36082-E52B-4A32-99D7-5EECEF6A14D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19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36082-E52B-4A32-99D7-5EECEF6A14D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038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B69E01-C634-4BCF-B19E-D6D0CC8EC46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070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Health in All Policies </a:t>
            </a:r>
          </a:p>
          <a:p>
            <a:endParaRPr lang="en-US" dirty="0" smtClean="0"/>
          </a:p>
          <a:p>
            <a:r>
              <a:rPr lang="en-US" dirty="0" smtClean="0"/>
              <a:t>PSEs make healthy options more available by influencing laws, rules, and food and physical environments that reach the entire community.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36082-E52B-4A32-99D7-5EECEF6A14D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513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9E5BD-ADC9-47A4-9809-14D112E864E0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01F2-CD5C-4B55-87D3-CAE71E2F099D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9D762-B10C-4D95-A465-1DACC02AA809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AE639-E7B5-44CC-8F59-CDC1046CAC01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F87FB-0C81-4B35-954F-F011C4F036D6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2D651-3957-4540-BB0D-CF6B452E45F7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5302A-1BD8-4079-A65C-7E8D58223D07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58B05-9457-4951-B807-E34921411E93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1658-7921-4FEA-B635-050BECACF7E6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8FA37-EE88-46E4-AD17-933BCB76569C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CAC6-F5D3-4169-91CB-DA3387A170A5}" type="datetime1">
              <a:rPr lang="en-US" smtClean="0"/>
              <a:t>1/12/16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Northwest Portland Area Indian Health Board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5D9EFA6D-28C0-4406-B526-8F76E9F77E1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Northwest Portland Area Indian Health Board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09E0890-8C33-407F-A211-6E05AAD4E51D}" type="datetime1">
              <a:rPr lang="en-US" smtClean="0"/>
              <a:t>1/12/16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weave@npaihb.or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902227"/>
            <a:ext cx="3800475" cy="685800"/>
          </a:xfrm>
          <a:prstGeom prst="rect">
            <a:avLst/>
          </a:prstGeom>
        </p:spPr>
      </p:pic>
      <p:pic>
        <p:nvPicPr>
          <p:cNvPr id="14" name="Picture 13" descr="Nora's WEAVEfina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81000"/>
            <a:ext cx="5707024" cy="509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58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762000" y="762000"/>
            <a:ext cx="7162800" cy="431102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b="1" u="sng" dirty="0"/>
              <a:t>WEAVE-NW Team</a:t>
            </a:r>
          </a:p>
          <a:p>
            <a:pPr marL="0" indent="0" algn="ctr">
              <a:buNone/>
            </a:pPr>
            <a:r>
              <a:rPr lang="en-US" dirty="0" smtClean="0"/>
              <a:t>Victoria Warren-Mears, Principle Investigator</a:t>
            </a: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Nanette </a:t>
            </a:r>
            <a:r>
              <a:rPr lang="en-US" dirty="0"/>
              <a:t>Yandell, Project </a:t>
            </a:r>
            <a:r>
              <a:rPr lang="en-US" dirty="0" smtClean="0"/>
              <a:t>Director </a:t>
            </a:r>
          </a:p>
          <a:p>
            <a:pPr marL="0" indent="0" algn="ctr">
              <a:buNone/>
            </a:pPr>
            <a:r>
              <a:rPr lang="en-US" dirty="0" smtClean="0"/>
              <a:t>Nora </a:t>
            </a:r>
            <a:r>
              <a:rPr lang="en-US" dirty="0"/>
              <a:t>Alexander, Project Specialist</a:t>
            </a:r>
          </a:p>
          <a:p>
            <a:pPr marL="0" indent="0" algn="ctr">
              <a:buNone/>
            </a:pPr>
            <a:r>
              <a:rPr lang="en-US" dirty="0"/>
              <a:t>Jenine Dankovchik, Project Evaluator</a:t>
            </a:r>
          </a:p>
          <a:p>
            <a:pPr marL="0" indent="0" algn="ctr">
              <a:buNone/>
            </a:pPr>
            <a:r>
              <a:rPr lang="en-US" dirty="0"/>
              <a:t>Ryan Sealy, Tobacco Project </a:t>
            </a:r>
            <a:r>
              <a:rPr lang="en-US" dirty="0" smtClean="0"/>
              <a:t>Specialist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Northwest Portland Area Indian Health Board</a:t>
            </a:r>
          </a:p>
          <a:p>
            <a:pPr marL="0" indent="0" algn="ctr">
              <a:buNone/>
            </a:pPr>
            <a:r>
              <a:rPr lang="en-US" dirty="0"/>
              <a:t>Northwest Tribal Epidemiology Center</a:t>
            </a:r>
          </a:p>
          <a:p>
            <a:pPr marL="0" indent="0" algn="ctr">
              <a:buNone/>
            </a:pPr>
            <a:r>
              <a:rPr lang="en-US" b="1" dirty="0" smtClean="0"/>
              <a:t>WEAVE-NW Email</a:t>
            </a:r>
            <a:r>
              <a:rPr lang="en-US" b="1" dirty="0"/>
              <a:t>: </a:t>
            </a:r>
            <a:r>
              <a:rPr lang="en-US" dirty="0">
                <a:hlinkClick r:id="rId2"/>
              </a:rPr>
              <a:t>weave@npaihb.org</a:t>
            </a:r>
            <a:endParaRPr lang="en-US" dirty="0"/>
          </a:p>
          <a:p>
            <a:pPr marL="0" indent="0" algn="ctr">
              <a:buNone/>
            </a:pPr>
            <a:r>
              <a:rPr lang="en-US" b="1" dirty="0"/>
              <a:t>Phone: </a:t>
            </a:r>
            <a:r>
              <a:rPr lang="en-US" dirty="0"/>
              <a:t>503-228-4185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0" y="6135089"/>
            <a:ext cx="918780" cy="370171"/>
          </a:xfrm>
        </p:spPr>
        <p:txBody>
          <a:bodyPr/>
          <a:lstStyle/>
          <a:p>
            <a:fld id="{B3B7A62E-40C2-4210-9933-A4F71A9F1323}" type="datetime1">
              <a:rPr lang="en-US" smtClean="0"/>
              <a:t>1/12/16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380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14"/>
            <a:ext cx="7620000" cy="658386"/>
          </a:xfrm>
        </p:spPr>
        <p:txBody>
          <a:bodyPr/>
          <a:lstStyle/>
          <a:p>
            <a:pPr algn="ctr"/>
            <a:r>
              <a:rPr lang="en-US" dirty="0" smtClean="0"/>
              <a:t>WEAVE-NW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09600"/>
            <a:ext cx="9171469" cy="61722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264210" y="12731682"/>
            <a:ext cx="5716488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Northwest Portland Area Indian Health 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644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077200" cy="1143000"/>
          </a:xfrm>
        </p:spPr>
        <p:txBody>
          <a:bodyPr/>
          <a:lstStyle/>
          <a:p>
            <a:pPr algn="ctr"/>
            <a:r>
              <a:rPr lang="en-US" dirty="0" smtClean="0"/>
              <a:t>Why Policy, Systems, and Environment Focus?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7620000" cy="3048000"/>
          </a:xfrm>
        </p:spPr>
        <p:txBody>
          <a:bodyPr>
            <a:normAutofit/>
          </a:bodyPr>
          <a:lstStyle/>
          <a:p>
            <a:r>
              <a:rPr lang="en-US" dirty="0"/>
              <a:t>ENVIRONMENTS  where we </a:t>
            </a:r>
            <a:r>
              <a:rPr lang="en-US" b="1" u="sng" dirty="0"/>
              <a:t>live, </a:t>
            </a:r>
            <a:r>
              <a:rPr lang="en-US" b="1" u="sng" dirty="0" smtClean="0"/>
              <a:t>learn, work</a:t>
            </a:r>
            <a:r>
              <a:rPr lang="en-US" b="1" u="sng" dirty="0"/>
              <a:t>, and play </a:t>
            </a:r>
            <a:r>
              <a:rPr lang="en-US" dirty="0"/>
              <a:t> shape health outcomes.</a:t>
            </a:r>
          </a:p>
          <a:p>
            <a:endParaRPr lang="en-US" sz="1100" dirty="0"/>
          </a:p>
          <a:p>
            <a:r>
              <a:rPr lang="en-US" dirty="0"/>
              <a:t>Policy decisions made by “non-health” agencies play a major role in shaping environments</a:t>
            </a:r>
            <a:r>
              <a:rPr lang="en-US" dirty="0" smtClean="0"/>
              <a:t>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Upstream Approach = Prevention</a:t>
            </a:r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9200" y="4419600"/>
            <a:ext cx="5929981" cy="2192104"/>
          </a:xfrm>
          <a:prstGeom prst="rect">
            <a:avLst/>
          </a:prstGeom>
          <a:noFill/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012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81000"/>
            <a:ext cx="6589199" cy="1280890"/>
          </a:xfrm>
        </p:spPr>
        <p:txBody>
          <a:bodyPr/>
          <a:lstStyle/>
          <a:p>
            <a:pPr algn="ctr"/>
            <a:r>
              <a:rPr lang="en-US" dirty="0" smtClean="0"/>
              <a:t>Policy Change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676400"/>
            <a:ext cx="8153400" cy="4724400"/>
          </a:xfrm>
        </p:spPr>
        <p:txBody>
          <a:bodyPr/>
          <a:lstStyle/>
          <a:p>
            <a:r>
              <a:rPr lang="en-US" dirty="0" smtClean="0"/>
              <a:t>Laws</a:t>
            </a:r>
            <a:r>
              <a:rPr lang="en-US" dirty="0" smtClean="0"/>
              <a:t>, </a:t>
            </a:r>
            <a:r>
              <a:rPr lang="en-US" dirty="0" smtClean="0"/>
              <a:t>ordinance, resolution, </a:t>
            </a:r>
            <a:r>
              <a:rPr lang="en-US" dirty="0" smtClean="0"/>
              <a:t>protocols, MOUs, regulation</a:t>
            </a:r>
            <a:r>
              <a:rPr lang="en-US" dirty="0" smtClean="0"/>
              <a:t>, </a:t>
            </a:r>
            <a:r>
              <a:rPr lang="en-US" dirty="0" smtClean="0"/>
              <a:t>inclusion of language in mission or value statements, or </a:t>
            </a:r>
            <a:r>
              <a:rPr lang="en-US" dirty="0" smtClean="0"/>
              <a:t>rule designed to guide or influence behavior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819400"/>
            <a:ext cx="4851400" cy="393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241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76200"/>
            <a:ext cx="6589199" cy="1280890"/>
          </a:xfrm>
        </p:spPr>
        <p:txBody>
          <a:bodyPr/>
          <a:lstStyle/>
          <a:p>
            <a:pPr algn="ctr"/>
            <a:r>
              <a:rPr lang="en-US" dirty="0" smtClean="0"/>
              <a:t>Systems Change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447800"/>
            <a:ext cx="8915400" cy="4800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Changes made in </a:t>
            </a:r>
            <a:r>
              <a:rPr lang="en-US" dirty="0" smtClean="0"/>
              <a:t>organizational processes 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en-US" dirty="0" smtClean="0"/>
              <a:t>(</a:t>
            </a:r>
            <a:r>
              <a:rPr lang="en-US" dirty="0" smtClean="0"/>
              <a:t>such as personnel, resource allocation, </a:t>
            </a:r>
            <a:r>
              <a:rPr lang="en-US" dirty="0" smtClean="0"/>
              <a:t>protocols)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indent="-342900">
              <a:spcBef>
                <a:spcPts val="0"/>
              </a:spcBef>
            </a:pPr>
            <a:r>
              <a:rPr lang="en-US" dirty="0" smtClean="0"/>
              <a:t>Systems &amp; policy change often work hand-in-hand</a:t>
            </a:r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00400"/>
            <a:ext cx="3429000" cy="283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https://sp.yimg.com/xj/th?id=OIP.M970d3e7f7120f9356979a9d22124e54fo0&amp;pid=15.1&amp;P=0&amp;w=300&amp;h=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00400"/>
            <a:ext cx="2286000" cy="30653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770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228600"/>
            <a:ext cx="6589199" cy="1280890"/>
          </a:xfrm>
        </p:spPr>
        <p:txBody>
          <a:bodyPr/>
          <a:lstStyle/>
          <a:p>
            <a:pPr algn="ctr"/>
            <a:r>
              <a:rPr lang="en-US" dirty="0" smtClean="0"/>
              <a:t>Environment Change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1228" y="1600200"/>
            <a:ext cx="8404172" cy="4724400"/>
          </a:xfrm>
        </p:spPr>
        <p:txBody>
          <a:bodyPr/>
          <a:lstStyle/>
          <a:p>
            <a:r>
              <a:rPr lang="en-US" dirty="0" smtClean="0"/>
              <a:t>Physical, observable changes in the built, economic and/or social environment.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124200"/>
            <a:ext cx="3860800" cy="2895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276600"/>
            <a:ext cx="4074459" cy="25187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5706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7467600" cy="1280890"/>
          </a:xfrm>
        </p:spPr>
        <p:txBody>
          <a:bodyPr/>
          <a:lstStyle/>
          <a:p>
            <a:pPr algn="ctr"/>
            <a:r>
              <a:rPr lang="en-US" dirty="0" smtClean="0"/>
              <a:t>Programs </a:t>
            </a:r>
            <a:r>
              <a:rPr lang="en-US" dirty="0" smtClean="0"/>
              <a:t> vs</a:t>
            </a:r>
            <a:r>
              <a:rPr lang="en-US" dirty="0" smtClean="0"/>
              <a:t>. </a:t>
            </a:r>
            <a:r>
              <a:rPr lang="en-US" dirty="0" smtClean="0"/>
              <a:t> PSEs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228600" y="1371600"/>
            <a:ext cx="8153400" cy="2819400"/>
          </a:xfrm>
        </p:spPr>
        <p:txBody>
          <a:bodyPr numCol="2">
            <a:noAutofit/>
          </a:bodyPr>
          <a:lstStyle/>
          <a:p>
            <a:pPr marL="114300" indent="0">
              <a:buNone/>
            </a:pPr>
            <a:r>
              <a:rPr lang="en-US" b="1" dirty="0"/>
              <a:t>Health Promotion Programs</a:t>
            </a:r>
          </a:p>
          <a:p>
            <a:r>
              <a:rPr lang="en-US" dirty="0" smtClean="0"/>
              <a:t>Often </a:t>
            </a:r>
            <a:r>
              <a:rPr lang="en-US" dirty="0" smtClean="0"/>
              <a:t>one-time events</a:t>
            </a:r>
          </a:p>
          <a:p>
            <a:r>
              <a:rPr lang="en-US" dirty="0" smtClean="0"/>
              <a:t>One person</a:t>
            </a:r>
            <a:endParaRPr lang="en-US" dirty="0" smtClean="0"/>
          </a:p>
          <a:p>
            <a:r>
              <a:rPr lang="en-US" dirty="0" smtClean="0"/>
              <a:t>Short term</a:t>
            </a:r>
          </a:p>
          <a:p>
            <a:r>
              <a:rPr lang="en-US" dirty="0" smtClean="0"/>
              <a:t>Non-</a:t>
            </a:r>
            <a:r>
              <a:rPr lang="en-US" dirty="0" smtClean="0"/>
              <a:t>sustaining</a:t>
            </a:r>
          </a:p>
          <a:p>
            <a:pPr marL="114300" indent="0">
              <a:buNone/>
            </a:pPr>
            <a:endParaRPr lang="en-US" b="1" dirty="0" smtClean="0"/>
          </a:p>
          <a:p>
            <a:pPr marL="114300" indent="0">
              <a:buNone/>
            </a:pPr>
            <a:r>
              <a:rPr lang="en-US" b="1" dirty="0" smtClean="0"/>
              <a:t>PSE Strategies</a:t>
            </a:r>
          </a:p>
          <a:p>
            <a:r>
              <a:rPr lang="en-US" dirty="0"/>
              <a:t>Ongoing</a:t>
            </a:r>
          </a:p>
          <a:p>
            <a:r>
              <a:rPr lang="en-US" dirty="0" smtClean="0"/>
              <a:t>Population </a:t>
            </a:r>
          </a:p>
          <a:p>
            <a:r>
              <a:rPr lang="en-US" dirty="0" smtClean="0"/>
              <a:t>Long </a:t>
            </a:r>
            <a:r>
              <a:rPr lang="en-US" dirty="0"/>
              <a:t>term</a:t>
            </a:r>
          </a:p>
          <a:p>
            <a:r>
              <a:rPr lang="en-US" dirty="0"/>
              <a:t>Sustaining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4343400"/>
            <a:ext cx="8001000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Impact Examples</a:t>
            </a:r>
          </a:p>
          <a:p>
            <a:r>
              <a:rPr lang="en-US" dirty="0"/>
              <a:t> </a:t>
            </a:r>
            <a:r>
              <a:rPr lang="en-US" b="1" dirty="0" smtClean="0"/>
              <a:t>Health Promotion</a:t>
            </a:r>
          </a:p>
          <a:p>
            <a:r>
              <a:rPr lang="en-US" dirty="0" smtClean="0"/>
              <a:t>Diabetes Education </a:t>
            </a:r>
            <a:r>
              <a:rPr lang="en-US" dirty="0" err="1" smtClean="0"/>
              <a:t>Classes</a:t>
            </a:r>
            <a:r>
              <a:rPr lang="en-US" dirty="0" err="1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err="1" smtClean="0">
                <a:sym typeface="Wingdings"/>
              </a:rPr>
              <a:t>Improved</a:t>
            </a:r>
            <a:r>
              <a:rPr lang="en-US" dirty="0" smtClean="0">
                <a:sym typeface="Wingdings"/>
              </a:rPr>
              <a:t> Diet &amp; Physical </a:t>
            </a:r>
            <a:r>
              <a:rPr lang="en-US" dirty="0" err="1" smtClean="0">
                <a:sym typeface="Wingdings"/>
              </a:rPr>
              <a:t>Activity</a:t>
            </a:r>
            <a:r>
              <a:rPr lang="en-US" dirty="0" err="1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err="1" smtClean="0">
                <a:sym typeface="Wingdings"/>
              </a:rPr>
              <a:t>Improved</a:t>
            </a:r>
            <a:r>
              <a:rPr lang="en-US" dirty="0" smtClean="0">
                <a:sym typeface="Wingdings"/>
              </a:rPr>
              <a:t> BMI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PSE Strategy</a:t>
            </a:r>
          </a:p>
          <a:p>
            <a:r>
              <a:rPr lang="en-US" dirty="0" smtClean="0"/>
              <a:t>Implement a Complete Streets Program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latin typeface="+mj-lt"/>
                <a:ea typeface="Wingdings"/>
                <a:cs typeface="Wingdings"/>
                <a:sym typeface="Wingdings"/>
              </a:rPr>
              <a:t>Improved walking and biking infrastructure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ym typeface="Wingdings"/>
              </a:rPr>
              <a:t>Increased Physical Activity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ym typeface="Wingdings"/>
              </a:rPr>
              <a:t> Reduced Prevalence of Obesity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704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What this means for your tribe!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b="1" dirty="0" smtClean="0"/>
              <a:t>WEAVE NW Resources &amp; Technical Assistance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Public health surveillance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Tribe specific data collection and analysis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Program evaluation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Strategic action planning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Commercial tobacco prevention and intervention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Capacity development and sustainability</a:t>
            </a:r>
          </a:p>
          <a:p>
            <a:pPr lvl="1">
              <a:spcBef>
                <a:spcPts val="0"/>
              </a:spcBef>
              <a:buClrTx/>
              <a:buFont typeface="Wingdings" charset="2"/>
              <a:buChar char="ü"/>
            </a:pPr>
            <a:r>
              <a:rPr lang="en-US" dirty="0">
                <a:solidFill>
                  <a:prstClr val="black"/>
                </a:solidFill>
              </a:rPr>
              <a:t>Best-practices in prevention and management of chronic </a:t>
            </a:r>
            <a:r>
              <a:rPr lang="en-US" dirty="0" smtClean="0">
                <a:solidFill>
                  <a:prstClr val="black"/>
                </a:solidFill>
              </a:rPr>
              <a:t>disease</a:t>
            </a:r>
            <a:endParaRPr lang="en-US" dirty="0" smtClean="0"/>
          </a:p>
        </p:txBody>
      </p:sp>
      <p:pic>
        <p:nvPicPr>
          <p:cNvPr id="4" name="Content Placeholder 2" descr="BeFunky Coll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4" b="11684"/>
          <a:stretch>
            <a:fillRect/>
          </a:stretch>
        </p:blipFill>
        <p:spPr>
          <a:xfrm>
            <a:off x="2819400" y="3962400"/>
            <a:ext cx="2774772" cy="24563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0991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/>
              <a:t>Monthly Webinars</a:t>
            </a:r>
          </a:p>
          <a:p>
            <a:pPr lvl="1"/>
            <a:r>
              <a:rPr lang="en-US" dirty="0" smtClean="0"/>
              <a:t>Fourth </a:t>
            </a:r>
            <a:r>
              <a:rPr lang="en-US" dirty="0"/>
              <a:t>Tuesday of each month 1-2pm</a:t>
            </a:r>
          </a:p>
          <a:p>
            <a:pPr lvl="1"/>
            <a:r>
              <a:rPr lang="en-US" dirty="0"/>
              <a:t>Topics vary based on requests and activities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PSE </a:t>
            </a:r>
            <a:r>
              <a:rPr lang="en-US" dirty="0"/>
              <a:t>On-line Library </a:t>
            </a:r>
          </a:p>
          <a:p>
            <a:pPr lvl="1"/>
            <a:r>
              <a:rPr lang="en-US" dirty="0"/>
              <a:t>Launch in 2016</a:t>
            </a:r>
          </a:p>
          <a:p>
            <a:pPr lvl="1"/>
            <a:r>
              <a:rPr lang="en-US" dirty="0"/>
              <a:t>Requesting copies of any tribal policies you are willing to share anonymously or with your Tribe association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r>
              <a:rPr lang="en-US" dirty="0" smtClean="0"/>
              <a:t>PSE </a:t>
            </a:r>
            <a:r>
              <a:rPr lang="en-US" dirty="0"/>
              <a:t>Survey</a:t>
            </a:r>
          </a:p>
          <a:p>
            <a:pPr lvl="1"/>
            <a:r>
              <a:rPr lang="en-US" dirty="0"/>
              <a:t>Survey Monkey link sent out Wednesday January 13th</a:t>
            </a:r>
          </a:p>
          <a:p>
            <a:pPr marL="114300" indent="0" algn="ctr">
              <a:buNone/>
            </a:pPr>
            <a:r>
              <a:rPr lang="en-US" u="sng" dirty="0">
                <a:solidFill>
                  <a:srgbClr val="0000FF"/>
                </a:solidFill>
              </a:rPr>
              <a:t>https://</a:t>
            </a:r>
            <a:r>
              <a:rPr lang="en-US" u="sng" dirty="0" err="1">
                <a:solidFill>
                  <a:srgbClr val="0000FF"/>
                </a:solidFill>
              </a:rPr>
              <a:t>www.surveymonkey.com</a:t>
            </a:r>
            <a:r>
              <a:rPr lang="en-US" u="sng" dirty="0">
                <a:solidFill>
                  <a:srgbClr val="0000FF"/>
                </a:solidFill>
              </a:rPr>
              <a:t>/r/EpiCenter2016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/>
          <a:lstStyle/>
          <a:p>
            <a:pPr algn="ctr"/>
            <a:r>
              <a:rPr lang="en-US" dirty="0" smtClean="0"/>
              <a:t>What this means for your tribe!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326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ustom 2">
      <a:dk1>
        <a:sysClr val="windowText" lastClr="000000"/>
      </a:dk1>
      <a:lt1>
        <a:sysClr val="window" lastClr="FFFFFF"/>
      </a:lt1>
      <a:dk2>
        <a:srgbClr val="000000"/>
      </a:dk2>
      <a:lt2>
        <a:srgbClr val="CCD1B9"/>
      </a:lt2>
      <a:accent1>
        <a:srgbClr val="0F5B54"/>
      </a:accent1>
      <a:accent2>
        <a:srgbClr val="BF974D"/>
      </a:accent2>
      <a:accent3>
        <a:srgbClr val="928B70"/>
      </a:accent3>
      <a:accent4>
        <a:srgbClr val="873A33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4730</TotalTime>
  <Words>398</Words>
  <Application>Microsoft Macintosh PowerPoint</Application>
  <PresentationFormat>On-screen Show (4:3)</PresentationFormat>
  <Paragraphs>74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Adjacency</vt:lpstr>
      <vt:lpstr>PowerPoint Presentation</vt:lpstr>
      <vt:lpstr>WEAVE-NW</vt:lpstr>
      <vt:lpstr>Why Policy, Systems, and Environment Focus? </vt:lpstr>
      <vt:lpstr>Policy Change</vt:lpstr>
      <vt:lpstr>Systems Change</vt:lpstr>
      <vt:lpstr>Environment Change</vt:lpstr>
      <vt:lpstr>Programs  vs.  PSEs</vt:lpstr>
      <vt:lpstr>What this means for your tribe!</vt:lpstr>
      <vt:lpstr>What this means for your tribe!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Traditional Foods</dc:title>
  <dc:creator>Ryan Swafford</dc:creator>
  <cp:lastModifiedBy>Nanette Yandell</cp:lastModifiedBy>
  <cp:revision>115</cp:revision>
  <cp:lastPrinted>2016-01-13T01:20:02Z</cp:lastPrinted>
  <dcterms:created xsi:type="dcterms:W3CDTF">2015-10-16T16:21:20Z</dcterms:created>
  <dcterms:modified xsi:type="dcterms:W3CDTF">2016-01-14T01:35:52Z</dcterms:modified>
</cp:coreProperties>
</file>